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9" r:id="rId3"/>
    <p:sldId id="284" r:id="rId4"/>
    <p:sldId id="282" r:id="rId5"/>
    <p:sldId id="266" r:id="rId6"/>
    <p:sldId id="260" r:id="rId7"/>
    <p:sldId id="265" r:id="rId8"/>
    <p:sldId id="285" r:id="rId9"/>
    <p:sldId id="264" r:id="rId10"/>
    <p:sldId id="279" r:id="rId11"/>
    <p:sldId id="286" r:id="rId12"/>
    <p:sldId id="287" r:id="rId13"/>
    <p:sldId id="267" r:id="rId14"/>
    <p:sldId id="288" r:id="rId15"/>
    <p:sldId id="273" r:id="rId16"/>
    <p:sldId id="289" r:id="rId17"/>
    <p:sldId id="283" r:id="rId18"/>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C4885"/>
    <a:srgbClr val="4886D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384"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EBCB5CCC-2AF4-4750-940C-1D9BFD50EE4A}" type="datetimeFigureOut">
              <a:rPr lang="zh-CN" altLang="en-US"/>
              <a:pPr>
                <a:defRPr/>
              </a:pPr>
              <a:t>2019/7/20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26E5102C-B5D4-43E5-AF16-3760D6DF5189}" type="slidenum">
              <a:rPr lang="zh-CN" altLang="en-US"/>
              <a:pPr>
                <a:defRPr/>
              </a:pPr>
              <a:t>‹#›</a:t>
            </a:fld>
            <a:endParaRPr lang="zh-CN" altLang="en-US"/>
          </a:p>
        </p:txBody>
      </p:sp>
    </p:spTree>
    <p:extLst>
      <p:ext uri="{BB962C8B-B14F-4D97-AF65-F5344CB8AC3E}">
        <p14:creationId xmlns:p14="http://schemas.microsoft.com/office/powerpoint/2010/main" xmlns="" val="108232240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004BFA2-F7B1-499A-A0B7-FC15F9227E6B}" type="datetimeFigureOut">
              <a:rPr lang="zh-CN" altLang="en-US"/>
              <a:pPr>
                <a:defRPr/>
              </a:pPr>
              <a:t>2019/7/20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6453FEE-A315-4C3A-A34C-E769B602E56D}" type="slidenum">
              <a:rPr lang="zh-CN" altLang="en-US"/>
              <a:pPr>
                <a:defRPr/>
              </a:pPr>
              <a:t>‹#›</a:t>
            </a:fld>
            <a:endParaRPr lang="zh-CN" altLang="en-US"/>
          </a:p>
        </p:txBody>
      </p:sp>
    </p:spTree>
    <p:extLst>
      <p:ext uri="{BB962C8B-B14F-4D97-AF65-F5344CB8AC3E}">
        <p14:creationId xmlns:p14="http://schemas.microsoft.com/office/powerpoint/2010/main" xmlns="" val="3375405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E80ECBE-784B-4FC1-A99A-3EE8854DA3C6}" type="datetimeFigureOut">
              <a:rPr lang="zh-CN" altLang="en-US"/>
              <a:pPr>
                <a:defRPr/>
              </a:pPr>
              <a:t>2019/7/20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8B8618D-FDE6-4A7E-96BE-305A14330605}" type="slidenum">
              <a:rPr lang="zh-CN" altLang="en-US"/>
              <a:pPr>
                <a:defRPr/>
              </a:pPr>
              <a:t>‹#›</a:t>
            </a:fld>
            <a:endParaRPr lang="zh-CN" altLang="en-US"/>
          </a:p>
        </p:txBody>
      </p:sp>
    </p:spTree>
    <p:extLst>
      <p:ext uri="{BB962C8B-B14F-4D97-AF65-F5344CB8AC3E}">
        <p14:creationId xmlns:p14="http://schemas.microsoft.com/office/powerpoint/2010/main" xmlns="" val="1094621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E294398-CA28-4830-A6FB-EFA15DE935B5}" type="datetimeFigureOut">
              <a:rPr lang="zh-CN" altLang="en-US"/>
              <a:pPr>
                <a:defRPr/>
              </a:pPr>
              <a:t>2019/7/20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C345842-DE51-45A1-8AE9-F5019D2F46CB}" type="slidenum">
              <a:rPr lang="zh-CN" altLang="en-US"/>
              <a:pPr>
                <a:defRPr/>
              </a:pPr>
              <a:t>‹#›</a:t>
            </a:fld>
            <a:endParaRPr lang="zh-CN" altLang="en-US"/>
          </a:p>
        </p:txBody>
      </p:sp>
    </p:spTree>
    <p:extLst>
      <p:ext uri="{BB962C8B-B14F-4D97-AF65-F5344CB8AC3E}">
        <p14:creationId xmlns:p14="http://schemas.microsoft.com/office/powerpoint/2010/main" xmlns="" val="270891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0196162-A4BD-4FB2-9321-D2F498D1EE7F}" type="datetimeFigureOut">
              <a:rPr lang="zh-CN" altLang="en-US"/>
              <a:pPr>
                <a:defRPr/>
              </a:pPr>
              <a:t>2019/7/20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70A55DB-F8BB-4C76-AEB3-5F2C7011E923}" type="slidenum">
              <a:rPr lang="zh-CN" altLang="en-US"/>
              <a:pPr>
                <a:defRPr/>
              </a:pPr>
              <a:t>‹#›</a:t>
            </a:fld>
            <a:endParaRPr lang="zh-CN" altLang="en-US"/>
          </a:p>
        </p:txBody>
      </p:sp>
    </p:spTree>
    <p:extLst>
      <p:ext uri="{BB962C8B-B14F-4D97-AF65-F5344CB8AC3E}">
        <p14:creationId xmlns:p14="http://schemas.microsoft.com/office/powerpoint/2010/main" xmlns="" val="3989214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2AB93DEF-7D5B-4925-8484-CE30531DCDDD}" type="datetimeFigureOut">
              <a:rPr lang="zh-CN" altLang="en-US"/>
              <a:pPr>
                <a:defRPr/>
              </a:pPr>
              <a:t>2019/7/20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8C6215D-B9D9-499B-A1AF-F3895A48A134}" type="slidenum">
              <a:rPr lang="zh-CN" altLang="en-US"/>
              <a:pPr>
                <a:defRPr/>
              </a:pPr>
              <a:t>‹#›</a:t>
            </a:fld>
            <a:endParaRPr lang="zh-CN" altLang="en-US"/>
          </a:p>
        </p:txBody>
      </p:sp>
    </p:spTree>
    <p:extLst>
      <p:ext uri="{BB962C8B-B14F-4D97-AF65-F5344CB8AC3E}">
        <p14:creationId xmlns:p14="http://schemas.microsoft.com/office/powerpoint/2010/main" xmlns="" val="619217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CAD3DF7-4850-48DE-972C-9D03AA05BE20}" type="datetimeFigureOut">
              <a:rPr lang="zh-CN" altLang="en-US"/>
              <a:pPr>
                <a:defRPr/>
              </a:pPr>
              <a:t>2019/7/20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E61474B-729F-451A-987B-A75AFDC0966F}" type="slidenum">
              <a:rPr lang="zh-CN" altLang="en-US"/>
              <a:pPr>
                <a:defRPr/>
              </a:pPr>
              <a:t>‹#›</a:t>
            </a:fld>
            <a:endParaRPr lang="zh-CN" altLang="en-US"/>
          </a:p>
        </p:txBody>
      </p:sp>
    </p:spTree>
    <p:extLst>
      <p:ext uri="{BB962C8B-B14F-4D97-AF65-F5344CB8AC3E}">
        <p14:creationId xmlns:p14="http://schemas.microsoft.com/office/powerpoint/2010/main" xmlns="" val="13653148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60EBE320-408D-401A-9E41-B8599A856669}" type="datetimeFigureOut">
              <a:rPr lang="zh-CN" altLang="en-US"/>
              <a:pPr>
                <a:defRPr/>
              </a:pPr>
              <a:t>2019/7/20</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9F34499C-394C-4B8D-BC0A-F12198D9D26F}" type="slidenum">
              <a:rPr lang="zh-CN" altLang="en-US"/>
              <a:pPr>
                <a:defRPr/>
              </a:pPr>
              <a:t>‹#›</a:t>
            </a:fld>
            <a:endParaRPr lang="zh-CN" altLang="en-US"/>
          </a:p>
        </p:txBody>
      </p:sp>
    </p:spTree>
    <p:extLst>
      <p:ext uri="{BB962C8B-B14F-4D97-AF65-F5344CB8AC3E}">
        <p14:creationId xmlns:p14="http://schemas.microsoft.com/office/powerpoint/2010/main" xmlns="" val="1556992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75874D0-853F-4736-9AB9-108B3163EB7E}" type="datetimeFigureOut">
              <a:rPr lang="zh-CN" altLang="en-US"/>
              <a:pPr>
                <a:defRPr/>
              </a:pPr>
              <a:t>2019/7/20</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8147D4D9-6EEF-44B9-BC6D-8AD356EB5812}" type="slidenum">
              <a:rPr lang="zh-CN" altLang="en-US"/>
              <a:pPr>
                <a:defRPr/>
              </a:pPr>
              <a:t>‹#›</a:t>
            </a:fld>
            <a:endParaRPr lang="zh-CN" altLang="en-US"/>
          </a:p>
        </p:txBody>
      </p:sp>
    </p:spTree>
    <p:extLst>
      <p:ext uri="{BB962C8B-B14F-4D97-AF65-F5344CB8AC3E}">
        <p14:creationId xmlns:p14="http://schemas.microsoft.com/office/powerpoint/2010/main" xmlns="" val="3079365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955433BC-6486-41DE-977C-8030CCC61116}" type="datetimeFigureOut">
              <a:rPr lang="zh-CN" altLang="en-US"/>
              <a:pPr>
                <a:defRPr/>
              </a:pPr>
              <a:t>2019/7/20</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D6C61436-0B17-4DA7-8B39-A7E33EE52C51}" type="slidenum">
              <a:rPr lang="zh-CN" altLang="en-US"/>
              <a:pPr>
                <a:defRPr/>
              </a:pPr>
              <a:t>‹#›</a:t>
            </a:fld>
            <a:endParaRPr lang="zh-CN" altLang="en-US"/>
          </a:p>
        </p:txBody>
      </p:sp>
    </p:spTree>
    <p:extLst>
      <p:ext uri="{BB962C8B-B14F-4D97-AF65-F5344CB8AC3E}">
        <p14:creationId xmlns:p14="http://schemas.microsoft.com/office/powerpoint/2010/main" xmlns="" val="174580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70B2150-9D3E-4636-BDF6-7746A18BAB3B}" type="datetimeFigureOut">
              <a:rPr lang="zh-CN" altLang="en-US"/>
              <a:pPr>
                <a:defRPr/>
              </a:pPr>
              <a:t>2019/7/20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942DD4C-CD7C-478F-9C32-70CD24F1A572}" type="slidenum">
              <a:rPr lang="zh-CN" altLang="en-US"/>
              <a:pPr>
                <a:defRPr/>
              </a:pPr>
              <a:t>‹#›</a:t>
            </a:fld>
            <a:endParaRPr lang="zh-CN" altLang="en-US"/>
          </a:p>
        </p:txBody>
      </p:sp>
    </p:spTree>
    <p:extLst>
      <p:ext uri="{BB962C8B-B14F-4D97-AF65-F5344CB8AC3E}">
        <p14:creationId xmlns:p14="http://schemas.microsoft.com/office/powerpoint/2010/main" xmlns="" val="3630470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FDF54DB-0895-4424-8859-330C925DE0AF}" type="datetimeFigureOut">
              <a:rPr lang="zh-CN" altLang="en-US"/>
              <a:pPr>
                <a:defRPr/>
              </a:pPr>
              <a:t>2019/7/20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E3214CB-5F33-4D72-ACE4-C5DA30DA7396}" type="slidenum">
              <a:rPr lang="zh-CN" altLang="en-US"/>
              <a:pPr>
                <a:defRPr/>
              </a:pPr>
              <a:t>‹#›</a:t>
            </a:fld>
            <a:endParaRPr lang="zh-CN" altLang="en-US"/>
          </a:p>
        </p:txBody>
      </p:sp>
    </p:spTree>
    <p:extLst>
      <p:ext uri="{BB962C8B-B14F-4D97-AF65-F5344CB8AC3E}">
        <p14:creationId xmlns:p14="http://schemas.microsoft.com/office/powerpoint/2010/main" xmlns="" val="181629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ea typeface="宋体" pitchFamily="2" charset="-122"/>
              </a:defRPr>
            </a:lvl1pPr>
          </a:lstStyle>
          <a:p>
            <a:pPr>
              <a:defRPr/>
            </a:pPr>
            <a:fld id="{30A8F769-CEF5-4894-A661-602D16F7AECF}" type="datetimeFigureOut">
              <a:rPr lang="zh-CN" altLang="en-US"/>
              <a:pPr>
                <a:defRPr/>
              </a:pPr>
              <a:t>2019/7/20</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ea typeface="宋体" pitchFamily="2" charset="-122"/>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ea typeface="宋体" pitchFamily="2" charset="-122"/>
              </a:defRPr>
            </a:lvl1pPr>
          </a:lstStyle>
          <a:p>
            <a:pPr>
              <a:defRPr/>
            </a:pPr>
            <a:fld id="{CB0A8459-2DDB-47F0-AFCD-238B9C9CCB4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15362" name="图片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95500" y="504825"/>
            <a:ext cx="7480300"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3"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15364" name="组合 13"/>
          <p:cNvGrpSpPr>
            <a:grpSpLocks noChangeAspect="1"/>
          </p:cNvGrpSpPr>
          <p:nvPr/>
        </p:nvGrpSpPr>
        <p:grpSpPr bwMode="auto">
          <a:xfrm>
            <a:off x="5605463" y="2808288"/>
            <a:ext cx="6777037" cy="4229100"/>
            <a:chOff x="0" y="0"/>
            <a:chExt cx="5324473" cy="3322983"/>
          </a:xfrm>
        </p:grpSpPr>
        <p:pic>
          <p:nvPicPr>
            <p:cNvPr id="15376" name="图片 11"/>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7" name="图片 12"/>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106" name="组合 22"/>
          <p:cNvGrpSpPr>
            <a:grpSpLocks/>
          </p:cNvGrpSpPr>
          <p:nvPr/>
        </p:nvGrpSpPr>
        <p:grpSpPr bwMode="auto">
          <a:xfrm>
            <a:off x="447213" y="5191634"/>
            <a:ext cx="1194177" cy="461665"/>
            <a:chOff x="8887" y="0"/>
            <a:chExt cx="1195329" cy="463378"/>
          </a:xfrm>
        </p:grpSpPr>
        <p:sp>
          <p:nvSpPr>
            <p:cNvPr id="15372" name="矩形 40"/>
            <p:cNvSpPr>
              <a:spLocks noChangeArrowheads="1"/>
            </p:cNvSpPr>
            <p:nvPr/>
          </p:nvSpPr>
          <p:spPr bwMode="auto">
            <a:xfrm>
              <a:off x="403225" y="0"/>
              <a:ext cx="800991" cy="4633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2400" b="1" dirty="0" smtClean="0">
                  <a:solidFill>
                    <a:srgbClr val="FFFFFF"/>
                  </a:solidFill>
                </a:rPr>
                <a:t>绪论</a:t>
              </a:r>
              <a:endParaRPr lang="zh-CN" altLang="en-US" sz="2400" b="1" dirty="0">
                <a:solidFill>
                  <a:srgbClr val="FFFFFF"/>
                </a:solidFill>
              </a:endParaRPr>
            </a:p>
          </p:txBody>
        </p:sp>
        <p:sp>
          <p:nvSpPr>
            <p:cNvPr id="15373" name="Freeform 102"/>
            <p:cNvSpPr>
              <a:spLocks noEditPoints="1"/>
            </p:cNvSpPr>
            <p:nvPr/>
          </p:nvSpPr>
          <p:spPr bwMode="auto">
            <a:xfrm>
              <a:off x="8887" y="81424"/>
              <a:ext cx="300038" cy="298450"/>
            </a:xfrm>
            <a:custGeom>
              <a:avLst/>
              <a:gdLst>
                <a:gd name="T0" fmla="*/ 2147483647 w 837"/>
                <a:gd name="T1" fmla="*/ 0 h 837"/>
                <a:gd name="T2" fmla="*/ 0 w 837"/>
                <a:gd name="T3" fmla="*/ 2147483647 h 837"/>
                <a:gd name="T4" fmla="*/ 2147483647 w 837"/>
                <a:gd name="T5" fmla="*/ 2147483647 h 837"/>
                <a:gd name="T6" fmla="*/ 2147483647 w 837"/>
                <a:gd name="T7" fmla="*/ 2147483647 h 837"/>
                <a:gd name="T8" fmla="*/ 2147483647 w 837"/>
                <a:gd name="T9" fmla="*/ 0 h 837"/>
                <a:gd name="T10" fmla="*/ 2147483647 w 837"/>
                <a:gd name="T11" fmla="*/ 2147483647 h 837"/>
                <a:gd name="T12" fmla="*/ 2147483647 w 837"/>
                <a:gd name="T13" fmla="*/ 2147483647 h 837"/>
                <a:gd name="T14" fmla="*/ 2147483647 w 837"/>
                <a:gd name="T15" fmla="*/ 2147483647 h 837"/>
                <a:gd name="T16" fmla="*/ 2147483647 w 837"/>
                <a:gd name="T17" fmla="*/ 2147483647 h 837"/>
                <a:gd name="T18" fmla="*/ 2147483647 w 837"/>
                <a:gd name="T19" fmla="*/ 2147483647 h 837"/>
                <a:gd name="T20" fmla="*/ 2147483647 w 837"/>
                <a:gd name="T21" fmla="*/ 2147483647 h 837"/>
                <a:gd name="T22" fmla="*/ 2147483647 w 837"/>
                <a:gd name="T23" fmla="*/ 2147483647 h 837"/>
                <a:gd name="T24" fmla="*/ 2147483647 w 837"/>
                <a:gd name="T25" fmla="*/ 2147483647 h 837"/>
                <a:gd name="T26" fmla="*/ 2147483647 w 837"/>
                <a:gd name="T27" fmla="*/ 2147483647 h 837"/>
                <a:gd name="T28" fmla="*/ 2147483647 w 837"/>
                <a:gd name="T29" fmla="*/ 2147483647 h 837"/>
                <a:gd name="T30" fmla="*/ 2147483647 w 837"/>
                <a:gd name="T31" fmla="*/ 2147483647 h 837"/>
                <a:gd name="T32" fmla="*/ 2147483647 w 837"/>
                <a:gd name="T33" fmla="*/ 2147483647 h 837"/>
                <a:gd name="T34" fmla="*/ 2147483647 w 837"/>
                <a:gd name="T35" fmla="*/ 2147483647 h 837"/>
                <a:gd name="T36" fmla="*/ 2147483647 w 837"/>
                <a:gd name="T37" fmla="*/ 2147483647 h 837"/>
                <a:gd name="T38" fmla="*/ 2147483647 w 837"/>
                <a:gd name="T39" fmla="*/ 2147483647 h 837"/>
                <a:gd name="T40" fmla="*/ 2147483647 w 837"/>
                <a:gd name="T41" fmla="*/ 2147483647 h 83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37" h="837">
                  <a:moveTo>
                    <a:pt x="418" y="0"/>
                  </a:moveTo>
                  <a:cubicBezTo>
                    <a:pt x="187" y="0"/>
                    <a:pt x="0" y="187"/>
                    <a:pt x="0" y="419"/>
                  </a:cubicBezTo>
                  <a:cubicBezTo>
                    <a:pt x="0" y="650"/>
                    <a:pt x="187" y="837"/>
                    <a:pt x="418" y="837"/>
                  </a:cubicBezTo>
                  <a:cubicBezTo>
                    <a:pt x="650" y="837"/>
                    <a:pt x="837" y="650"/>
                    <a:pt x="837" y="419"/>
                  </a:cubicBezTo>
                  <a:cubicBezTo>
                    <a:pt x="837" y="187"/>
                    <a:pt x="650" y="0"/>
                    <a:pt x="418" y="0"/>
                  </a:cubicBezTo>
                  <a:close/>
                  <a:moveTo>
                    <a:pt x="173" y="583"/>
                  </a:moveTo>
                  <a:cubicBezTo>
                    <a:pt x="121" y="583"/>
                    <a:pt x="121" y="583"/>
                    <a:pt x="121" y="583"/>
                  </a:cubicBezTo>
                  <a:cubicBezTo>
                    <a:pt x="121" y="251"/>
                    <a:pt x="121" y="251"/>
                    <a:pt x="121" y="251"/>
                  </a:cubicBezTo>
                  <a:cubicBezTo>
                    <a:pt x="440" y="251"/>
                    <a:pt x="440" y="251"/>
                    <a:pt x="440" y="251"/>
                  </a:cubicBezTo>
                  <a:cubicBezTo>
                    <a:pt x="490" y="177"/>
                    <a:pt x="490" y="177"/>
                    <a:pt x="490" y="177"/>
                  </a:cubicBezTo>
                  <a:cubicBezTo>
                    <a:pt x="631" y="177"/>
                    <a:pt x="631" y="177"/>
                    <a:pt x="631" y="177"/>
                  </a:cubicBezTo>
                  <a:cubicBezTo>
                    <a:pt x="631" y="251"/>
                    <a:pt x="631" y="251"/>
                    <a:pt x="631" y="251"/>
                  </a:cubicBezTo>
                  <a:cubicBezTo>
                    <a:pt x="631" y="269"/>
                    <a:pt x="631" y="269"/>
                    <a:pt x="631" y="269"/>
                  </a:cubicBezTo>
                  <a:cubicBezTo>
                    <a:pt x="631" y="300"/>
                    <a:pt x="631" y="300"/>
                    <a:pt x="631" y="300"/>
                  </a:cubicBezTo>
                  <a:cubicBezTo>
                    <a:pt x="173" y="300"/>
                    <a:pt x="173" y="300"/>
                    <a:pt x="173" y="300"/>
                  </a:cubicBezTo>
                  <a:lnTo>
                    <a:pt x="173" y="583"/>
                  </a:lnTo>
                  <a:close/>
                  <a:moveTo>
                    <a:pt x="716" y="660"/>
                  </a:moveTo>
                  <a:cubicBezTo>
                    <a:pt x="205" y="660"/>
                    <a:pt x="205" y="660"/>
                    <a:pt x="205" y="660"/>
                  </a:cubicBezTo>
                  <a:cubicBezTo>
                    <a:pt x="205" y="328"/>
                    <a:pt x="205" y="328"/>
                    <a:pt x="205" y="328"/>
                  </a:cubicBezTo>
                  <a:cubicBezTo>
                    <a:pt x="716" y="328"/>
                    <a:pt x="716" y="328"/>
                    <a:pt x="716" y="328"/>
                  </a:cubicBezTo>
                  <a:lnTo>
                    <a:pt x="716" y="66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15368" name="文本框 58"/>
          <p:cNvSpPr txBox="1">
            <a:spLocks noChangeArrowheads="1"/>
          </p:cNvSpPr>
          <p:nvPr/>
        </p:nvSpPr>
        <p:spPr bwMode="auto">
          <a:xfrm>
            <a:off x="350838" y="3581400"/>
            <a:ext cx="6292850"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4800" b="1" dirty="0" smtClean="0">
                <a:solidFill>
                  <a:srgbClr val="1C4885"/>
                </a:solidFill>
                <a:latin typeface="微软雅黑" pitchFamily="34" charset="-122"/>
                <a:ea typeface="微软雅黑" pitchFamily="34" charset="-122"/>
              </a:rPr>
              <a:t>混凝土结构工程施工</a:t>
            </a:r>
            <a:endParaRPr lang="zh-CN" altLang="en-US" sz="4800" b="1" dirty="0">
              <a:solidFill>
                <a:srgbClr val="1C4885"/>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500"/>
                                  </p:stCondLst>
                                  <p:childTnLst>
                                    <p:set>
                                      <p:cBhvr>
                                        <p:cTn id="6" dur="1" fill="hold">
                                          <p:stCondLst>
                                            <p:cond delay="0"/>
                                          </p:stCondLst>
                                        </p:cTn>
                                        <p:tgtEl>
                                          <p:spTgt spid="4106"/>
                                        </p:tgtEl>
                                        <p:attrNameLst>
                                          <p:attrName>style.visibility</p:attrName>
                                        </p:attrNameLst>
                                      </p:cBhvr>
                                      <p:to>
                                        <p:strVal val="visible"/>
                                      </p:to>
                                    </p:set>
                                    <p:animEffect transition="in" filter="fade">
                                      <p:cBhvr>
                                        <p:cTn id="7" dur="750"/>
                                        <p:tgtEl>
                                          <p:spTgt spid="4106"/>
                                        </p:tgtEl>
                                      </p:cBhvr>
                                    </p:animEffect>
                                    <p:anim calcmode="lin" valueType="num">
                                      <p:cBhvr>
                                        <p:cTn id="8" dur="750" fill="hold"/>
                                        <p:tgtEl>
                                          <p:spTgt spid="4106"/>
                                        </p:tgtEl>
                                        <p:attrNameLst>
                                          <p:attrName>ppt_x</p:attrName>
                                        </p:attrNameLst>
                                      </p:cBhvr>
                                      <p:tavLst>
                                        <p:tav tm="0">
                                          <p:val>
                                            <p:strVal val="#ppt_x"/>
                                          </p:val>
                                        </p:tav>
                                        <p:tav tm="100000">
                                          <p:val>
                                            <p:strVal val="#ppt_x"/>
                                          </p:val>
                                        </p:tav>
                                      </p:tavLst>
                                    </p:anim>
                                    <p:anim calcmode="lin" valueType="num">
                                      <p:cBhvr>
                                        <p:cTn id="9" dur="750" fill="hold"/>
                                        <p:tgtEl>
                                          <p:spTgt spid="4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0" name="文本框 10"/>
          <p:cNvSpPr txBox="1">
            <a:spLocks noChangeArrowheads="1"/>
          </p:cNvSpPr>
          <p:nvPr/>
        </p:nvSpPr>
        <p:spPr bwMode="auto">
          <a:xfrm>
            <a:off x="174625" y="220663"/>
            <a:ext cx="26416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（二）发展方向</a:t>
            </a:r>
            <a:endParaRPr lang="zh-CN" altLang="en-US" sz="2400" b="1" dirty="0">
              <a:latin typeface="微软雅黑" pitchFamily="34" charset="-122"/>
              <a:ea typeface="微软雅黑" pitchFamily="34" charset="-122"/>
            </a:endParaRPr>
          </a:p>
        </p:txBody>
      </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2532" name="图片 3"/>
          <p:cNvPicPr>
            <a:picLocks noChangeAspect="1" noChangeArrowheads="1"/>
          </p:cNvPicPr>
          <p:nvPr/>
        </p:nvPicPr>
        <p:blipFill>
          <a:blip r:embed="rId2" cstate="print">
            <a:extLst>
              <a:ext uri="{28A0092B-C50C-407E-A947-70E740481C1C}">
                <a14:useLocalDpi xmlns:a14="http://schemas.microsoft.com/office/drawing/2010/main" xmlns="" val="0"/>
              </a:ext>
            </a:extLst>
          </a:blip>
          <a:srcRect b="2007"/>
          <a:stretch>
            <a:fillRect/>
          </a:stretch>
        </p:blipFill>
        <p:spPr bwMode="auto">
          <a:xfrm>
            <a:off x="1258888" y="2332038"/>
            <a:ext cx="4522787" cy="285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33" name="半闭框 4"/>
          <p:cNvSpPr>
            <a:spLocks/>
          </p:cNvSpPr>
          <p:nvPr/>
        </p:nvSpPr>
        <p:spPr bwMode="auto">
          <a:xfrm rot="10800000">
            <a:off x="5564188" y="5019675"/>
            <a:ext cx="433387" cy="339725"/>
          </a:xfrm>
          <a:custGeom>
            <a:avLst/>
            <a:gdLst>
              <a:gd name="T0" fmla="*/ 0 w 434745"/>
              <a:gd name="T1" fmla="*/ 0 h 340467"/>
              <a:gd name="T2" fmla="*/ 425327 w 434745"/>
              <a:gd name="T3" fmla="*/ 0 h 340467"/>
              <a:gd name="T4" fmla="*/ 307855 w 434745"/>
              <a:gd name="T5" fmla="*/ 92609 h 340467"/>
              <a:gd name="T6" fmla="*/ 111031 w 434745"/>
              <a:gd name="T7" fmla="*/ 92609 h 340467"/>
              <a:gd name="T8" fmla="*/ 111031 w 434745"/>
              <a:gd name="T9" fmla="*/ 247777 h 340467"/>
              <a:gd name="T10" fmla="*/ 0 w 434745"/>
              <a:gd name="T11" fmla="*/ 335307 h 340467"/>
              <a:gd name="T12" fmla="*/ 0 w 434745"/>
              <a:gd name="T13" fmla="*/ 0 h 3404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4745" h="340467">
                <a:moveTo>
                  <a:pt x="0" y="0"/>
                </a:moveTo>
                <a:lnTo>
                  <a:pt x="434745" y="0"/>
                </a:lnTo>
                <a:lnTo>
                  <a:pt x="314673" y="94034"/>
                </a:lnTo>
                <a:lnTo>
                  <a:pt x="113488" y="94034"/>
                </a:lnTo>
                <a:lnTo>
                  <a:pt x="113488" y="251590"/>
                </a:lnTo>
                <a:lnTo>
                  <a:pt x="0" y="340467"/>
                </a:lnTo>
                <a:lnTo>
                  <a:pt x="0" y="0"/>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22534" name="半闭框 5"/>
          <p:cNvSpPr>
            <a:spLocks/>
          </p:cNvSpPr>
          <p:nvPr/>
        </p:nvSpPr>
        <p:spPr bwMode="auto">
          <a:xfrm rot="10800000">
            <a:off x="5626100" y="5068888"/>
            <a:ext cx="563563" cy="442912"/>
          </a:xfrm>
          <a:custGeom>
            <a:avLst/>
            <a:gdLst>
              <a:gd name="T0" fmla="*/ 0 w 564153"/>
              <a:gd name="T1" fmla="*/ 0 h 441812"/>
              <a:gd name="T2" fmla="*/ 560036 w 564153"/>
              <a:gd name="T3" fmla="*/ 0 h 441812"/>
              <a:gd name="T4" fmla="*/ 405360 w 564153"/>
              <a:gd name="T5" fmla="*/ 124167 h 441812"/>
              <a:gd name="T6" fmla="*/ 146194 w 564153"/>
              <a:gd name="T7" fmla="*/ 124167 h 441812"/>
              <a:gd name="T8" fmla="*/ 146194 w 564153"/>
              <a:gd name="T9" fmla="*/ 332212 h 441812"/>
              <a:gd name="T10" fmla="*/ 0 w 564153"/>
              <a:gd name="T11" fmla="*/ 449570 h 441812"/>
              <a:gd name="T12" fmla="*/ 0 w 564153"/>
              <a:gd name="T13" fmla="*/ 0 h 4418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4153" h="441812">
                <a:moveTo>
                  <a:pt x="0" y="0"/>
                </a:moveTo>
                <a:lnTo>
                  <a:pt x="564153" y="0"/>
                </a:lnTo>
                <a:lnTo>
                  <a:pt x="408340" y="122024"/>
                </a:lnTo>
                <a:lnTo>
                  <a:pt x="147269" y="122024"/>
                </a:lnTo>
                <a:lnTo>
                  <a:pt x="147269" y="326479"/>
                </a:lnTo>
                <a:lnTo>
                  <a:pt x="0" y="441812"/>
                </a:lnTo>
                <a:lnTo>
                  <a:pt x="0" y="0"/>
                </a:lnTo>
                <a:close/>
              </a:path>
            </a:pathLst>
          </a:custGeom>
          <a:solidFill>
            <a:srgbClr val="ADBACA"/>
          </a:solidFill>
          <a:ln w="12700" cap="flat" cmpd="sng">
            <a:solidFill>
              <a:srgbClr val="ADBACA"/>
            </a:solidFill>
            <a:round/>
            <a:headEnd/>
            <a:tailEnd/>
          </a:ln>
        </p:spPr>
        <p:txBody>
          <a:bodyPr anchor="ctr"/>
          <a:lstStyle/>
          <a:p>
            <a:endParaRPr lang="zh-CN" altLang="en-US"/>
          </a:p>
        </p:txBody>
      </p:sp>
      <p:sp>
        <p:nvSpPr>
          <p:cNvPr id="9" name="矩形 94"/>
          <p:cNvSpPr>
            <a:spLocks noChangeArrowheads="1"/>
          </p:cNvSpPr>
          <p:nvPr/>
        </p:nvSpPr>
        <p:spPr bwMode="auto">
          <a:xfrm>
            <a:off x="6460490" y="2871788"/>
            <a:ext cx="5129530" cy="2862322"/>
          </a:xfrm>
          <a:prstGeom prst="rect">
            <a:avLst/>
          </a:prstGeom>
          <a:noFill/>
          <a:ln w="9525">
            <a:noFill/>
            <a:miter lim="800000"/>
            <a:headEnd/>
            <a:tailEnd/>
          </a:ln>
        </p:spPr>
        <p:txBody>
          <a:bodyPr wrap="square">
            <a:spAutoFit/>
          </a:bodyPr>
          <a:lstStyle/>
          <a:p>
            <a:pPr algn="just">
              <a:lnSpc>
                <a:spcPct val="150000"/>
              </a:lnSpc>
            </a:pPr>
            <a:r>
              <a:rPr lang="zh-CN" altLang="en-US" sz="2000" dirty="0">
                <a:latin typeface="微软雅黑" pitchFamily="34" charset="-122"/>
                <a:ea typeface="微软雅黑" pitchFamily="34" charset="-122"/>
              </a:rPr>
              <a:t>       混凝土现场灌筑，结构的刚度、整体性和抗震性能都比预制装配式的为好，且可适应构件断面形状复杂、管道埋设及留洞较多等情况，在建筑施工中有明显的优越性。</a:t>
            </a:r>
            <a:r>
              <a:rPr lang="zh-CN" altLang="en-US" sz="2000" dirty="0">
                <a:solidFill>
                  <a:srgbClr val="C00000"/>
                </a:solidFill>
                <a:latin typeface="微软雅黑" pitchFamily="34" charset="-122"/>
                <a:ea typeface="微软雅黑" pitchFamily="34" charset="-122"/>
              </a:rPr>
              <a:t>当前的关键在于采取有效措施使各工序逐步走向定型化和工业化。</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47"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48"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a:solidFill>
                  <a:srgbClr val="1C4885"/>
                </a:solidFill>
                <a:latin typeface="微软雅黑" pitchFamily="34" charset="-122"/>
                <a:ea typeface="微软雅黑" pitchFamily="34" charset="-122"/>
              </a:rPr>
              <a:t>4</a:t>
            </a:r>
            <a:endParaRPr lang="zh-CN" altLang="en-US" sz="34400" b="1">
              <a:solidFill>
                <a:srgbClr val="1C4885"/>
              </a:solidFill>
              <a:latin typeface="微软雅黑" pitchFamily="34" charset="-122"/>
              <a:ea typeface="微软雅黑" pitchFamily="34" charset="-122"/>
            </a:endParaRPr>
          </a:p>
        </p:txBody>
      </p:sp>
      <p:sp>
        <p:nvSpPr>
          <p:cNvPr id="31749" name="文本框 12"/>
          <p:cNvSpPr txBox="1">
            <a:spLocks noChangeArrowheads="1"/>
          </p:cNvSpPr>
          <p:nvPr/>
        </p:nvSpPr>
        <p:spPr bwMode="auto">
          <a:xfrm>
            <a:off x="2738802" y="2952261"/>
            <a:ext cx="7061689"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6000" b="1" dirty="0" smtClean="0">
                <a:solidFill>
                  <a:srgbClr val="1C4885"/>
                </a:solidFill>
                <a:latin typeface="微软雅黑" pitchFamily="34" charset="-122"/>
                <a:ea typeface="微软雅黑" pitchFamily="34" charset="-122"/>
              </a:rPr>
              <a:t>装配式混凝土建筑的特点</a:t>
            </a:r>
            <a:endParaRPr lang="zh-CN" altLang="en-US" sz="6000" b="1" dirty="0">
              <a:solidFill>
                <a:srgbClr val="1C4885"/>
              </a:solidFill>
              <a:latin typeface="微软雅黑" pitchFamily="34" charset="-122"/>
              <a:ea typeface="微软雅黑" pitchFamily="34" charset="-122"/>
            </a:endParaRPr>
          </a:p>
        </p:txBody>
      </p:sp>
      <p:grpSp>
        <p:nvGrpSpPr>
          <p:cNvPr id="2" name="组合 13"/>
          <p:cNvGrpSpPr>
            <a:grpSpLocks noChangeAspect="1"/>
          </p:cNvGrpSpPr>
          <p:nvPr/>
        </p:nvGrpSpPr>
        <p:grpSpPr bwMode="auto">
          <a:xfrm>
            <a:off x="6804025" y="3178175"/>
            <a:ext cx="5578475" cy="3481388"/>
            <a:chOff x="0" y="0"/>
            <a:chExt cx="5324473" cy="3322983"/>
          </a:xfrm>
        </p:grpSpPr>
        <p:pic>
          <p:nvPicPr>
            <p:cNvPr id="31753"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4"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1752" name="文本框 17"/>
          <p:cNvSpPr>
            <a:spLocks/>
          </p:cNvSpPr>
          <p:nvPr/>
        </p:nvSpPr>
        <p:spPr bwMode="auto">
          <a:xfrm>
            <a:off x="168275" y="4889500"/>
            <a:ext cx="2484438" cy="928688"/>
          </a:xfrm>
          <a:custGeom>
            <a:avLst/>
            <a:gdLst>
              <a:gd name="T0" fmla="*/ 0 w 2484854"/>
              <a:gd name="T1" fmla="*/ 0 h 929514"/>
              <a:gd name="T2" fmla="*/ 2481942 w 2484854"/>
              <a:gd name="T3" fmla="*/ 0 h 929514"/>
              <a:gd name="T4" fmla="*/ 2481942 w 2484854"/>
              <a:gd name="T5" fmla="*/ 206677 h 929514"/>
              <a:gd name="T6" fmla="*/ 2081078 w 2484854"/>
              <a:gd name="T7" fmla="*/ 206677 h 929514"/>
              <a:gd name="T8" fmla="*/ 2081078 w 2484854"/>
              <a:gd name="T9" fmla="*/ 923747 h 929514"/>
              <a:gd name="T10" fmla="*/ 1452066 w 2484854"/>
              <a:gd name="T11" fmla="*/ 923747 h 929514"/>
              <a:gd name="T12" fmla="*/ 1452066 w 2484854"/>
              <a:gd name="T13" fmla="*/ 206677 h 929514"/>
              <a:gd name="T14" fmla="*/ 0 w 2484854"/>
              <a:gd name="T15" fmla="*/ 206677 h 929514"/>
              <a:gd name="T16" fmla="*/ 0 w 2484854"/>
              <a:gd name="T17" fmla="*/ 0 h 9295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84854" h="929514">
                <a:moveTo>
                  <a:pt x="0" y="0"/>
                </a:moveTo>
                <a:lnTo>
                  <a:pt x="2484854" y="0"/>
                </a:lnTo>
                <a:lnTo>
                  <a:pt x="2484854" y="207967"/>
                </a:lnTo>
                <a:lnTo>
                  <a:pt x="2083520" y="207967"/>
                </a:lnTo>
                <a:lnTo>
                  <a:pt x="2083520" y="929514"/>
                </a:lnTo>
                <a:lnTo>
                  <a:pt x="1453767" y="929514"/>
                </a:lnTo>
                <a:lnTo>
                  <a:pt x="1453767" y="207967"/>
                </a:lnTo>
                <a:lnTo>
                  <a:pt x="0" y="207967"/>
                </a:lnTo>
                <a:lnTo>
                  <a:pt x="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特   点</a:t>
            </a:r>
            <a:endParaRPr lang="zh-CN" altLang="en-US" sz="2400" b="1" dirty="0">
              <a:latin typeface="微软雅黑" pitchFamily="34" charset="-122"/>
              <a:ea typeface="微软雅黑" pitchFamily="34" charset="-122"/>
            </a:endParaRPr>
          </a:p>
        </p:txBody>
      </p:sp>
      <p:sp>
        <p:nvSpPr>
          <p:cNvPr id="29699"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0" name="모서리가 둥근 직사각형 17"/>
          <p:cNvSpPr>
            <a:spLocks noChangeArrowheads="1"/>
          </p:cNvSpPr>
          <p:nvPr/>
        </p:nvSpPr>
        <p:spPr bwMode="auto">
          <a:xfrm>
            <a:off x="2266950" y="2106613"/>
            <a:ext cx="3840163" cy="1720850"/>
          </a:xfrm>
          <a:prstGeom prst="roundRect">
            <a:avLst>
              <a:gd name="adj" fmla="val 7356"/>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r>
              <a:rPr lang="en-US" altLang="zh-CN">
                <a:solidFill>
                  <a:srgbClr val="FFFFFF"/>
                </a:solidFill>
                <a:latin typeface="Arial" pitchFamily="34" charset="0"/>
                <a:ea typeface="微软雅黑" pitchFamily="34" charset="-122"/>
                <a:sym typeface="Arial" pitchFamily="34" charset="0"/>
              </a:rPr>
              <a:t> </a:t>
            </a:r>
            <a:endParaRPr lang="ko-KR" altLang="en-US">
              <a:solidFill>
                <a:srgbClr val="FFFFFF"/>
              </a:solidFill>
              <a:latin typeface="Arial" pitchFamily="34" charset="0"/>
              <a:ea typeface="Malgun Gothic" pitchFamily="34" charset="-127"/>
              <a:sym typeface="Arial" pitchFamily="34" charset="0"/>
            </a:endParaRPr>
          </a:p>
        </p:txBody>
      </p:sp>
      <p:sp>
        <p:nvSpPr>
          <p:cNvPr id="29701" name="모서리가 둥근 직사각형 18"/>
          <p:cNvSpPr>
            <a:spLocks noChangeArrowheads="1"/>
          </p:cNvSpPr>
          <p:nvPr/>
        </p:nvSpPr>
        <p:spPr bwMode="auto">
          <a:xfrm>
            <a:off x="6243638" y="2106613"/>
            <a:ext cx="3840162" cy="1720850"/>
          </a:xfrm>
          <a:prstGeom prst="roundRect">
            <a:avLst>
              <a:gd name="adj" fmla="val 5361"/>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微软雅黑" pitchFamily="34" charset="-122"/>
              <a:sym typeface="Arial" pitchFamily="34" charset="0"/>
            </a:endParaRPr>
          </a:p>
        </p:txBody>
      </p:sp>
      <p:sp>
        <p:nvSpPr>
          <p:cNvPr id="29702" name="모서리가 둥근 직사각형 19"/>
          <p:cNvSpPr>
            <a:spLocks noChangeArrowheads="1"/>
          </p:cNvSpPr>
          <p:nvPr/>
        </p:nvSpPr>
        <p:spPr bwMode="auto">
          <a:xfrm>
            <a:off x="2266950" y="3965575"/>
            <a:ext cx="3840163" cy="1720850"/>
          </a:xfrm>
          <a:prstGeom prst="roundRect">
            <a:avLst>
              <a:gd name="adj" fmla="val 6690"/>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29703" name="모서리가 둥근 직사각형 20"/>
          <p:cNvSpPr>
            <a:spLocks noChangeArrowheads="1"/>
          </p:cNvSpPr>
          <p:nvPr/>
        </p:nvSpPr>
        <p:spPr bwMode="auto">
          <a:xfrm>
            <a:off x="6243638" y="3965575"/>
            <a:ext cx="3840162" cy="1720850"/>
          </a:xfrm>
          <a:prstGeom prst="roundRect">
            <a:avLst>
              <a:gd name="adj" fmla="val 10014"/>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29704" name="모서리가 둥근 직사각형 21"/>
          <p:cNvSpPr>
            <a:spLocks noChangeArrowheads="1"/>
          </p:cNvSpPr>
          <p:nvPr/>
        </p:nvSpPr>
        <p:spPr bwMode="auto">
          <a:xfrm>
            <a:off x="2330450" y="1919288"/>
            <a:ext cx="3689350" cy="1908175"/>
          </a:xfrm>
          <a:prstGeom prst="roundRect">
            <a:avLst>
              <a:gd name="adj" fmla="val 16667"/>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29705" name="모서리가 둥근 직사각형 22"/>
          <p:cNvSpPr>
            <a:spLocks noChangeArrowheads="1"/>
          </p:cNvSpPr>
          <p:nvPr/>
        </p:nvSpPr>
        <p:spPr bwMode="auto">
          <a:xfrm>
            <a:off x="6432550" y="1919288"/>
            <a:ext cx="3689350" cy="1908175"/>
          </a:xfrm>
          <a:prstGeom prst="roundRect">
            <a:avLst>
              <a:gd name="adj" fmla="val 16667"/>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29706" name="모서리가 둥근 직사각형 23"/>
          <p:cNvSpPr>
            <a:spLocks noChangeArrowheads="1"/>
          </p:cNvSpPr>
          <p:nvPr/>
        </p:nvSpPr>
        <p:spPr bwMode="auto">
          <a:xfrm>
            <a:off x="2330450" y="4008438"/>
            <a:ext cx="3689350" cy="1908175"/>
          </a:xfrm>
          <a:prstGeom prst="roundRect">
            <a:avLst>
              <a:gd name="adj" fmla="val 16667"/>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29707" name="모서리가 둥근 직사각형 24"/>
          <p:cNvSpPr>
            <a:spLocks noChangeArrowheads="1"/>
          </p:cNvSpPr>
          <p:nvPr/>
        </p:nvSpPr>
        <p:spPr bwMode="auto">
          <a:xfrm>
            <a:off x="6432550" y="4008438"/>
            <a:ext cx="3689350" cy="1908175"/>
          </a:xfrm>
          <a:prstGeom prst="roundRect">
            <a:avLst>
              <a:gd name="adj" fmla="val 16667"/>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29708" name="타원 25@|1FFC:0|FBC:0|LFC:16777215|LBC:16777215"/>
          <p:cNvSpPr>
            <a:spLocks noChangeArrowheads="1"/>
          </p:cNvSpPr>
          <p:nvPr/>
        </p:nvSpPr>
        <p:spPr bwMode="auto">
          <a:xfrm>
            <a:off x="5086350" y="2682875"/>
            <a:ext cx="2238375" cy="2238375"/>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微软雅黑" pitchFamily="34" charset="-122"/>
              <a:sym typeface="Arial" pitchFamily="34" charset="0"/>
            </a:endParaRPr>
          </a:p>
        </p:txBody>
      </p:sp>
      <p:sp>
        <p:nvSpPr>
          <p:cNvPr id="29709" name="원호 27@|1FFC:0|FBC:0|LFC:12566463|LBC:16777215"/>
          <p:cNvSpPr>
            <a:spLocks/>
          </p:cNvSpPr>
          <p:nvPr/>
        </p:nvSpPr>
        <p:spPr bwMode="auto">
          <a:xfrm>
            <a:off x="5310188" y="2892425"/>
            <a:ext cx="1808162" cy="1808163"/>
          </a:xfrm>
          <a:custGeom>
            <a:avLst/>
            <a:gdLst>
              <a:gd name="T0" fmla="*/ 906671 w 1807300"/>
              <a:gd name="T1" fmla="*/ 0 h 1807299"/>
              <a:gd name="T2" fmla="*/ 1773084 w 1807300"/>
              <a:gd name="T3" fmla="*/ 639503 h 1807299"/>
              <a:gd name="T4" fmla="*/ 1417293 w 1807300"/>
              <a:gd name="T5" fmla="*/ 1655896 h 1807299"/>
              <a:gd name="T6" fmla="*/ 341194 w 1807300"/>
              <a:gd name="T7" fmla="*/ 1615407 h 1807299"/>
              <a:gd name="T8" fmla="*/ 62787 w 1807300"/>
              <a:gd name="T9" fmla="*/ 575150 h 1807299"/>
              <a:gd name="T10" fmla="*/ 906671 w 1807300"/>
              <a:gd name="T11" fmla="*/ 906678 h 1807299"/>
              <a:gd name="T12" fmla="*/ 906671 w 1807300"/>
              <a:gd name="T13" fmla="*/ 0 h 1807299"/>
              <a:gd name="T14" fmla="*/ 906671 w 1807300"/>
              <a:gd name="T15" fmla="*/ 0 h 1807299"/>
              <a:gd name="T16" fmla="*/ 1773084 w 1807300"/>
              <a:gd name="T17" fmla="*/ 639503 h 1807299"/>
              <a:gd name="T18" fmla="*/ 1417293 w 1807300"/>
              <a:gd name="T19" fmla="*/ 1655896 h 1807299"/>
              <a:gd name="T20" fmla="*/ 341194 w 1807300"/>
              <a:gd name="T21" fmla="*/ 1615407 h 1807299"/>
              <a:gd name="T22" fmla="*/ 62787 w 1807300"/>
              <a:gd name="T23" fmla="*/ 575150 h 18072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07300" h="1807299" stroke="0">
                <a:moveTo>
                  <a:pt x="903650" y="0"/>
                </a:moveTo>
                <a:cubicBezTo>
                  <a:pt x="1300151" y="0"/>
                  <a:pt x="1650337" y="258472"/>
                  <a:pt x="1767176" y="637367"/>
                </a:cubicBezTo>
                <a:cubicBezTo>
                  <a:pt x="1884015" y="1016262"/>
                  <a:pt x="1740211" y="1427064"/>
                  <a:pt x="1412570" y="1650366"/>
                </a:cubicBezTo>
                <a:cubicBezTo>
                  <a:pt x="1084928" y="1873668"/>
                  <a:pt x="649992" y="1857303"/>
                  <a:pt x="340057" y="1610011"/>
                </a:cubicBezTo>
                <a:cubicBezTo>
                  <a:pt x="30122" y="1362719"/>
                  <a:pt x="-82404" y="942272"/>
                  <a:pt x="62577" y="573229"/>
                </a:cubicBezTo>
                <a:lnTo>
                  <a:pt x="903650" y="903650"/>
                </a:lnTo>
                <a:lnTo>
                  <a:pt x="903650" y="0"/>
                </a:lnTo>
                <a:close/>
              </a:path>
              <a:path w="1807300" h="1807299" fill="none">
                <a:moveTo>
                  <a:pt x="903650" y="0"/>
                </a:moveTo>
                <a:cubicBezTo>
                  <a:pt x="1300151" y="0"/>
                  <a:pt x="1650337" y="258472"/>
                  <a:pt x="1767176" y="637367"/>
                </a:cubicBezTo>
                <a:cubicBezTo>
                  <a:pt x="1884015" y="1016262"/>
                  <a:pt x="1740211" y="1427064"/>
                  <a:pt x="1412570" y="1650366"/>
                </a:cubicBezTo>
                <a:cubicBezTo>
                  <a:pt x="1084928" y="1873668"/>
                  <a:pt x="649992" y="1857303"/>
                  <a:pt x="340057" y="1610011"/>
                </a:cubicBezTo>
                <a:cubicBezTo>
                  <a:pt x="30122" y="1362719"/>
                  <a:pt x="-82404" y="942272"/>
                  <a:pt x="62577" y="573229"/>
                </a:cubicBezTo>
              </a:path>
            </a:pathLst>
          </a:custGeom>
          <a:noFill/>
          <a:ln w="63500" cap="flat" cmpd="sng">
            <a:solidFill>
              <a:srgbClr val="ADBACA"/>
            </a:solidFill>
            <a:round/>
            <a:headEnd/>
            <a:tailEnd type="triangle" w="lg" len="lg"/>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29710" name="Freeform 252"/>
          <p:cNvSpPr>
            <a:spLocks noEditPoints="1"/>
          </p:cNvSpPr>
          <p:nvPr/>
        </p:nvSpPr>
        <p:spPr bwMode="auto">
          <a:xfrm>
            <a:off x="5672138" y="3336925"/>
            <a:ext cx="1036637" cy="982663"/>
          </a:xfrm>
          <a:custGeom>
            <a:avLst/>
            <a:gdLst>
              <a:gd name="T0" fmla="*/ 2147483647 w 301"/>
              <a:gd name="T1" fmla="*/ 2147483647 h 285"/>
              <a:gd name="T2" fmla="*/ 2147483647 w 301"/>
              <a:gd name="T3" fmla="*/ 2147483647 h 285"/>
              <a:gd name="T4" fmla="*/ 2147483647 w 301"/>
              <a:gd name="T5" fmla="*/ 2147483647 h 285"/>
              <a:gd name="T6" fmla="*/ 2147483647 w 301"/>
              <a:gd name="T7" fmla="*/ 2147483647 h 285"/>
              <a:gd name="T8" fmla="*/ 2147483647 w 301"/>
              <a:gd name="T9" fmla="*/ 2147483647 h 285"/>
              <a:gd name="T10" fmla="*/ 2147483647 w 301"/>
              <a:gd name="T11" fmla="*/ 2147483647 h 285"/>
              <a:gd name="T12" fmla="*/ 2147483647 w 301"/>
              <a:gd name="T13" fmla="*/ 2147483647 h 285"/>
              <a:gd name="T14" fmla="*/ 2147483647 w 301"/>
              <a:gd name="T15" fmla="*/ 2147483647 h 285"/>
              <a:gd name="T16" fmla="*/ 2147483647 w 301"/>
              <a:gd name="T17" fmla="*/ 2147483647 h 285"/>
              <a:gd name="T18" fmla="*/ 2147483647 w 301"/>
              <a:gd name="T19" fmla="*/ 2147483647 h 285"/>
              <a:gd name="T20" fmla="*/ 2147483647 w 301"/>
              <a:gd name="T21" fmla="*/ 2147483647 h 285"/>
              <a:gd name="T22" fmla="*/ 2147483647 w 301"/>
              <a:gd name="T23" fmla="*/ 2147483647 h 285"/>
              <a:gd name="T24" fmla="*/ 2147483647 w 301"/>
              <a:gd name="T25" fmla="*/ 2147483647 h 285"/>
              <a:gd name="T26" fmla="*/ 2147483647 w 301"/>
              <a:gd name="T27" fmla="*/ 2147483647 h 285"/>
              <a:gd name="T28" fmla="*/ 2147483647 w 301"/>
              <a:gd name="T29" fmla="*/ 2147483647 h 285"/>
              <a:gd name="T30" fmla="*/ 2147483647 w 301"/>
              <a:gd name="T31" fmla="*/ 2147483647 h 285"/>
              <a:gd name="T32" fmla="*/ 2147483647 w 301"/>
              <a:gd name="T33" fmla="*/ 2147483647 h 285"/>
              <a:gd name="T34" fmla="*/ 2147483647 w 301"/>
              <a:gd name="T35" fmla="*/ 2147483647 h 285"/>
              <a:gd name="T36" fmla="*/ 2147483647 w 301"/>
              <a:gd name="T37" fmla="*/ 2147483647 h 285"/>
              <a:gd name="T38" fmla="*/ 2147483647 w 301"/>
              <a:gd name="T39" fmla="*/ 2147483647 h 285"/>
              <a:gd name="T40" fmla="*/ 2147483647 w 301"/>
              <a:gd name="T41" fmla="*/ 2147483647 h 285"/>
              <a:gd name="T42" fmla="*/ 2147483647 w 301"/>
              <a:gd name="T43" fmla="*/ 2147483647 h 285"/>
              <a:gd name="T44" fmla="*/ 2147483647 w 301"/>
              <a:gd name="T45" fmla="*/ 2147483647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rgbClr val="ADB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0495" name="TextBox 13"/>
          <p:cNvSpPr txBox="1">
            <a:spLocks noChangeArrowheads="1"/>
          </p:cNvSpPr>
          <p:nvPr/>
        </p:nvSpPr>
        <p:spPr bwMode="auto">
          <a:xfrm>
            <a:off x="2980690" y="2750503"/>
            <a:ext cx="195262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spcBef>
                <a:spcPct val="20000"/>
              </a:spcBef>
            </a:pPr>
            <a:r>
              <a:rPr lang="zh-CN" altLang="en-US" sz="2000" b="1" dirty="0" smtClean="0">
                <a:solidFill>
                  <a:srgbClr val="FFFFFF"/>
                </a:solidFill>
                <a:latin typeface="Arial" pitchFamily="34" charset="0"/>
                <a:ea typeface="微软雅黑" pitchFamily="34" charset="-122"/>
                <a:sym typeface="Arial" pitchFamily="34" charset="0"/>
              </a:rPr>
              <a:t>功能多样化</a:t>
            </a:r>
            <a:endParaRPr lang="en-US" altLang="en-US" sz="2000" b="1" dirty="0">
              <a:solidFill>
                <a:srgbClr val="FFFFFF"/>
              </a:solidFill>
              <a:latin typeface="Arial" pitchFamily="34" charset="0"/>
              <a:ea typeface="微软雅黑" pitchFamily="34" charset="-122"/>
              <a:sym typeface="Arial" pitchFamily="34" charset="0"/>
            </a:endParaRPr>
          </a:p>
        </p:txBody>
      </p:sp>
      <p:sp>
        <p:nvSpPr>
          <p:cNvPr id="23" name="TextBox 13"/>
          <p:cNvSpPr txBox="1">
            <a:spLocks noChangeArrowheads="1"/>
          </p:cNvSpPr>
          <p:nvPr/>
        </p:nvSpPr>
        <p:spPr bwMode="auto">
          <a:xfrm>
            <a:off x="7693660" y="2765743"/>
            <a:ext cx="195262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spcBef>
                <a:spcPct val="20000"/>
              </a:spcBef>
            </a:pPr>
            <a:r>
              <a:rPr lang="zh-CN" altLang="en-US" sz="2000" b="1" dirty="0" smtClean="0">
                <a:solidFill>
                  <a:srgbClr val="FFFFFF"/>
                </a:solidFill>
                <a:latin typeface="Arial" pitchFamily="34" charset="0"/>
                <a:ea typeface="微软雅黑" pitchFamily="34" charset="-122"/>
                <a:sym typeface="Arial" pitchFamily="34" charset="0"/>
              </a:rPr>
              <a:t>施工装配化</a:t>
            </a:r>
            <a:endParaRPr lang="en-US" altLang="en-US" sz="2000" b="1" dirty="0">
              <a:solidFill>
                <a:srgbClr val="FFFFFF"/>
              </a:solidFill>
              <a:latin typeface="Arial" pitchFamily="34" charset="0"/>
              <a:ea typeface="微软雅黑" pitchFamily="34" charset="-122"/>
              <a:sym typeface="Arial" pitchFamily="34" charset="0"/>
            </a:endParaRPr>
          </a:p>
        </p:txBody>
      </p:sp>
      <p:sp>
        <p:nvSpPr>
          <p:cNvPr id="24" name="TextBox 13"/>
          <p:cNvSpPr txBox="1">
            <a:spLocks noChangeArrowheads="1"/>
          </p:cNvSpPr>
          <p:nvPr/>
        </p:nvSpPr>
        <p:spPr bwMode="auto">
          <a:xfrm>
            <a:off x="2927350" y="4640263"/>
            <a:ext cx="195262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spcBef>
                <a:spcPct val="20000"/>
              </a:spcBef>
            </a:pPr>
            <a:r>
              <a:rPr lang="zh-CN" altLang="en-US" sz="2000" b="1" dirty="0" smtClean="0">
                <a:solidFill>
                  <a:srgbClr val="FFFFFF"/>
                </a:solidFill>
                <a:latin typeface="Arial" pitchFamily="34" charset="0"/>
                <a:ea typeface="微软雅黑" pitchFamily="34" charset="-122"/>
                <a:sym typeface="Arial" pitchFamily="34" charset="0"/>
              </a:rPr>
              <a:t>设计多</a:t>
            </a:r>
            <a:r>
              <a:rPr lang="zh-CN" altLang="en-US" sz="2000" b="1" dirty="0" smtClean="0">
                <a:solidFill>
                  <a:srgbClr val="FFFFFF"/>
                </a:solidFill>
                <a:latin typeface="Arial" pitchFamily="34" charset="0"/>
                <a:ea typeface="微软雅黑" pitchFamily="34" charset="-122"/>
                <a:sym typeface="Arial" pitchFamily="34" charset="0"/>
              </a:rPr>
              <a:t>样化</a:t>
            </a:r>
            <a:endParaRPr lang="en-US" altLang="en-US" sz="2000" b="1" dirty="0">
              <a:solidFill>
                <a:srgbClr val="FFFFFF"/>
              </a:solidFill>
              <a:latin typeface="Arial" pitchFamily="34" charset="0"/>
              <a:ea typeface="微软雅黑" pitchFamily="34" charset="-122"/>
              <a:sym typeface="Arial" pitchFamily="34" charset="0"/>
            </a:endParaRPr>
          </a:p>
        </p:txBody>
      </p:sp>
      <p:sp>
        <p:nvSpPr>
          <p:cNvPr id="25" name="TextBox 13"/>
          <p:cNvSpPr txBox="1">
            <a:spLocks noChangeArrowheads="1"/>
          </p:cNvSpPr>
          <p:nvPr/>
        </p:nvSpPr>
        <p:spPr bwMode="auto">
          <a:xfrm>
            <a:off x="7053580" y="4731703"/>
            <a:ext cx="25590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spcBef>
                <a:spcPct val="20000"/>
              </a:spcBef>
            </a:pPr>
            <a:r>
              <a:rPr lang="zh-CN" altLang="en-US" sz="2000" b="1" dirty="0" smtClean="0">
                <a:solidFill>
                  <a:srgbClr val="FFFFFF"/>
                </a:solidFill>
                <a:latin typeface="Arial" pitchFamily="34" charset="0"/>
                <a:ea typeface="微软雅黑" pitchFamily="34" charset="-122"/>
                <a:sym typeface="Arial" pitchFamily="34" charset="0"/>
              </a:rPr>
              <a:t>装配式建筑施工技术</a:t>
            </a:r>
            <a:endParaRPr lang="en-US" altLang="en-US" sz="2000" b="1" dirty="0" smtClean="0">
              <a:solidFill>
                <a:srgbClr val="FFFFFF"/>
              </a:solidFill>
              <a:latin typeface="Arial" pitchFamily="34" charset="0"/>
              <a:ea typeface="微软雅黑" pitchFamily="34" charset="-122"/>
              <a:sym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95"/>
                                        </p:tgtEl>
                                        <p:attrNameLst>
                                          <p:attrName>style.visibility</p:attrName>
                                        </p:attrNameLst>
                                      </p:cBhvr>
                                      <p:to>
                                        <p:strVal val="visible"/>
                                      </p:to>
                                    </p:set>
                                    <p:animEffect transition="in" filter="wipe(left)">
                                      <p:cBhvr>
                                        <p:cTn id="7" dur="500"/>
                                        <p:tgtEl>
                                          <p:spTgt spid="2049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5" grpId="0" autoUpdateAnimBg="0"/>
      <p:bldP spid="23" grpId="0" autoUpdateAnimBg="0"/>
      <p:bldP spid="24" grpId="0" autoUpdateAnimBg="0"/>
      <p:bldP spid="2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355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23556" name="Straight Connector 154"/>
          <p:cNvCxnSpPr>
            <a:cxnSpLocks noChangeShapeType="1"/>
          </p:cNvCxnSpPr>
          <p:nvPr/>
        </p:nvCxnSpPr>
        <p:spPr bwMode="auto">
          <a:xfrm>
            <a:off x="3987800" y="2609850"/>
            <a:ext cx="1104900" cy="0"/>
          </a:xfrm>
          <a:prstGeom prst="line">
            <a:avLst/>
          </a:prstGeom>
          <a:noFill/>
          <a:ln w="19050">
            <a:solidFill>
              <a:srgbClr val="4886D8"/>
            </a:solidFill>
            <a:prstDash val="sysDot"/>
            <a:round/>
            <a:headEnd/>
            <a:tailEnd/>
          </a:ln>
          <a:extLst>
            <a:ext uri="{909E8E84-426E-40DD-AFC4-6F175D3DCCD1}">
              <a14:hiddenFill xmlns:a14="http://schemas.microsoft.com/office/drawing/2010/main" xmlns="">
                <a:noFill/>
              </a14:hiddenFill>
            </a:ext>
          </a:extLst>
        </p:spPr>
      </p:cxnSp>
      <p:cxnSp>
        <p:nvCxnSpPr>
          <p:cNvPr id="23558" name="Straight Connector 163"/>
          <p:cNvCxnSpPr>
            <a:cxnSpLocks noChangeShapeType="1"/>
          </p:cNvCxnSpPr>
          <p:nvPr/>
        </p:nvCxnSpPr>
        <p:spPr bwMode="auto">
          <a:xfrm>
            <a:off x="3987800" y="4979988"/>
            <a:ext cx="1104900" cy="0"/>
          </a:xfrm>
          <a:prstGeom prst="line">
            <a:avLst/>
          </a:prstGeom>
          <a:noFill/>
          <a:ln w="19050">
            <a:solidFill>
              <a:srgbClr val="7F7F7F"/>
            </a:solidFill>
            <a:prstDash val="sysDot"/>
            <a:round/>
            <a:headEnd/>
            <a:tailEnd/>
          </a:ln>
          <a:extLst>
            <a:ext uri="{909E8E84-426E-40DD-AFC4-6F175D3DCCD1}">
              <a14:hiddenFill xmlns:a14="http://schemas.microsoft.com/office/drawing/2010/main" xmlns="">
                <a:noFill/>
              </a14:hiddenFill>
            </a:ext>
          </a:extLst>
        </p:spPr>
      </p:cxnSp>
      <p:cxnSp>
        <p:nvCxnSpPr>
          <p:cNvPr id="23559" name="Straight Connector 162"/>
          <p:cNvCxnSpPr>
            <a:cxnSpLocks noChangeShapeType="1"/>
          </p:cNvCxnSpPr>
          <p:nvPr/>
        </p:nvCxnSpPr>
        <p:spPr bwMode="auto">
          <a:xfrm>
            <a:off x="7788275" y="3792538"/>
            <a:ext cx="1063625" cy="0"/>
          </a:xfrm>
          <a:prstGeom prst="line">
            <a:avLst/>
          </a:prstGeom>
          <a:noFill/>
          <a:ln w="19050">
            <a:solidFill>
              <a:srgbClr val="1C4885"/>
            </a:solidFill>
            <a:prstDash val="sysDot"/>
            <a:round/>
            <a:headEnd/>
            <a:tailEnd/>
          </a:ln>
          <a:extLst>
            <a:ext uri="{909E8E84-426E-40DD-AFC4-6F175D3DCCD1}">
              <a14:hiddenFill xmlns:a14="http://schemas.microsoft.com/office/drawing/2010/main" xmlns="">
                <a:noFill/>
              </a14:hiddenFill>
            </a:ext>
          </a:extLst>
        </p:spPr>
      </p:cxnSp>
      <p:sp>
        <p:nvSpPr>
          <p:cNvPr id="23562" name="Oval 101"/>
          <p:cNvSpPr>
            <a:spLocks noChangeArrowheads="1"/>
          </p:cNvSpPr>
          <p:nvPr/>
        </p:nvSpPr>
        <p:spPr bwMode="auto">
          <a:xfrm>
            <a:off x="4622800" y="2209800"/>
            <a:ext cx="3165475" cy="3165475"/>
          </a:xfrm>
          <a:prstGeom prst="ellipse">
            <a:avLst/>
          </a:prstGeom>
          <a:noFill/>
          <a:ln w="19050">
            <a:solidFill>
              <a:srgbClr val="C1C7D0"/>
            </a:solidFill>
            <a:prstDash val="sysDot"/>
            <a:round/>
            <a:headEnd/>
            <a:tailEnd/>
          </a:ln>
          <a:extLst>
            <a:ext uri="{909E8E84-426E-40DD-AFC4-6F175D3DCCD1}">
              <a14:hiddenFill xmlns:a14="http://schemas.microsoft.com/office/drawing/2010/main" xmlns="">
                <a:solidFill>
                  <a:srgbClr val="FFFFFF"/>
                </a:solidFill>
              </a14:hiddenFill>
            </a:ext>
          </a:extLst>
        </p:spPr>
        <p:txBody>
          <a:bodyPr anchor="ctr"/>
          <a:lstStyle/>
          <a:p>
            <a:pPr algn="ctr" defTabSz="1374775" eaLnBrk="1" hangingPunct="1"/>
            <a:endParaRPr lang="en-US" altLang="zh-CN" sz="3600">
              <a:solidFill>
                <a:srgbClr val="FFFFFF"/>
              </a:solidFill>
              <a:latin typeface="Arial" pitchFamily="34" charset="0"/>
              <a:ea typeface="微软雅黑" pitchFamily="34" charset="-122"/>
              <a:sym typeface="Arial" pitchFamily="34" charset="0"/>
            </a:endParaRPr>
          </a:p>
        </p:txBody>
      </p:sp>
      <p:pic>
        <p:nvPicPr>
          <p:cNvPr id="23563" name="Group 135"/>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20620" y="1682115"/>
            <a:ext cx="1566863" cy="1646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567" name="Group 147"/>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45550" y="2968625"/>
            <a:ext cx="1573213" cy="1646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568" name="Group 150"/>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32050" y="4226243"/>
            <a:ext cx="1566863" cy="164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69" name="Oval 61"/>
          <p:cNvSpPr>
            <a:spLocks noChangeAspect="1" noChangeArrowheads="1"/>
          </p:cNvSpPr>
          <p:nvPr/>
        </p:nvSpPr>
        <p:spPr bwMode="auto">
          <a:xfrm>
            <a:off x="7520623" y="3558540"/>
            <a:ext cx="538162" cy="538163"/>
          </a:xfrm>
          <a:prstGeom prst="ellipse">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b="1" dirty="0">
                <a:solidFill>
                  <a:srgbClr val="FFFFFF"/>
                </a:solidFill>
                <a:latin typeface="Arial" pitchFamily="34" charset="0"/>
                <a:ea typeface="微软雅黑" pitchFamily="34" charset="-122"/>
                <a:sym typeface="Arial" pitchFamily="34" charset="0"/>
              </a:rPr>
              <a:t>2</a:t>
            </a:r>
          </a:p>
        </p:txBody>
      </p:sp>
      <p:sp>
        <p:nvSpPr>
          <p:cNvPr id="23570" name="Oval 66"/>
          <p:cNvSpPr>
            <a:spLocks noChangeAspect="1" noChangeArrowheads="1"/>
          </p:cNvSpPr>
          <p:nvPr/>
        </p:nvSpPr>
        <p:spPr bwMode="auto">
          <a:xfrm>
            <a:off x="4902200" y="4711700"/>
            <a:ext cx="538163" cy="538163"/>
          </a:xfrm>
          <a:prstGeom prst="ellipse">
            <a:avLst/>
          </a:prstGeom>
          <a:solidFill>
            <a:srgbClr val="7F7F7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b="1">
                <a:solidFill>
                  <a:srgbClr val="FFFFFF"/>
                </a:solidFill>
                <a:latin typeface="Arial" pitchFamily="34" charset="0"/>
                <a:ea typeface="微软雅黑" pitchFamily="34" charset="-122"/>
                <a:sym typeface="Arial" pitchFamily="34" charset="0"/>
              </a:rPr>
              <a:t>3</a:t>
            </a:r>
          </a:p>
        </p:txBody>
      </p:sp>
      <p:sp>
        <p:nvSpPr>
          <p:cNvPr id="23574" name="Oval 30"/>
          <p:cNvSpPr>
            <a:spLocks noChangeAspect="1" noChangeArrowheads="1"/>
          </p:cNvSpPr>
          <p:nvPr/>
        </p:nvSpPr>
        <p:spPr bwMode="auto">
          <a:xfrm>
            <a:off x="4902200" y="2339975"/>
            <a:ext cx="538163" cy="538163"/>
          </a:xfrm>
          <a:prstGeom prst="ellipse">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b="1">
                <a:solidFill>
                  <a:srgbClr val="FFFFFF"/>
                </a:solidFill>
                <a:latin typeface="Arial" pitchFamily="34" charset="0"/>
                <a:ea typeface="微软雅黑" pitchFamily="34" charset="-122"/>
                <a:sym typeface="Arial" pitchFamily="34" charset="0"/>
              </a:rPr>
              <a:t>1</a:t>
            </a:r>
            <a:endParaRPr lang="en-US" altLang="zh-CN" sz="200" b="1">
              <a:solidFill>
                <a:srgbClr val="FFFFFF"/>
              </a:solidFill>
              <a:latin typeface="Arial" pitchFamily="34" charset="0"/>
              <a:ea typeface="微软雅黑" pitchFamily="34" charset="-122"/>
              <a:sym typeface="Arial" pitchFamily="34" charset="0"/>
            </a:endParaRPr>
          </a:p>
        </p:txBody>
      </p:sp>
      <p:grpSp>
        <p:nvGrpSpPr>
          <p:cNvPr id="23575" name="组合 35"/>
          <p:cNvGrpSpPr>
            <a:grpSpLocks/>
          </p:cNvGrpSpPr>
          <p:nvPr/>
        </p:nvGrpSpPr>
        <p:grpSpPr bwMode="auto">
          <a:xfrm>
            <a:off x="5373688" y="3103563"/>
            <a:ext cx="1695450" cy="1533525"/>
            <a:chOff x="0" y="0"/>
            <a:chExt cx="1695998" cy="1533545"/>
          </a:xfrm>
        </p:grpSpPr>
        <p:sp>
          <p:nvSpPr>
            <p:cNvPr id="23582" name="Freeform 5"/>
            <p:cNvSpPr>
              <a:spLocks/>
            </p:cNvSpPr>
            <p:nvPr/>
          </p:nvSpPr>
          <p:spPr bwMode="auto">
            <a:xfrm>
              <a:off x="609004" y="1187013"/>
              <a:ext cx="483986" cy="219611"/>
            </a:xfrm>
            <a:custGeom>
              <a:avLst/>
              <a:gdLst>
                <a:gd name="T0" fmla="*/ 2147483647 w 919"/>
                <a:gd name="T1" fmla="*/ 0 h 417"/>
                <a:gd name="T2" fmla="*/ 2147483647 w 919"/>
                <a:gd name="T3" fmla="*/ 0 h 417"/>
                <a:gd name="T4" fmla="*/ 0 w 919"/>
                <a:gd name="T5" fmla="*/ 2147483647 h 417"/>
                <a:gd name="T6" fmla="*/ 2147483647 w 919"/>
                <a:gd name="T7" fmla="*/ 2147483647 h 417"/>
                <a:gd name="T8" fmla="*/ 2147483647 w 919"/>
                <a:gd name="T9" fmla="*/ 0 h 4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9" h="417">
                  <a:moveTo>
                    <a:pt x="874" y="0"/>
                  </a:moveTo>
                  <a:lnTo>
                    <a:pt x="45" y="0"/>
                  </a:lnTo>
                  <a:lnTo>
                    <a:pt x="0" y="417"/>
                  </a:lnTo>
                  <a:lnTo>
                    <a:pt x="919" y="417"/>
                  </a:lnTo>
                  <a:lnTo>
                    <a:pt x="874" y="0"/>
                  </a:lnTo>
                  <a:close/>
                </a:path>
              </a:pathLst>
            </a:custGeom>
            <a:solidFill>
              <a:srgbClr val="8893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3583" name="Rectangle 6"/>
            <p:cNvSpPr>
              <a:spLocks noChangeArrowheads="1"/>
            </p:cNvSpPr>
            <p:nvPr/>
          </p:nvSpPr>
          <p:spPr bwMode="auto">
            <a:xfrm>
              <a:off x="487876" y="1491413"/>
              <a:ext cx="725716" cy="42132"/>
            </a:xfrm>
            <a:prstGeom prst="rect">
              <a:avLst/>
            </a:prstGeom>
            <a:solidFill>
              <a:srgbClr val="5661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1374775" eaLnBrk="1" hangingPunct="1"/>
              <a:endParaRPr lang="zh-CN" altLang="en-US" sz="2800">
                <a:solidFill>
                  <a:srgbClr val="000000"/>
                </a:solidFill>
                <a:latin typeface="Arial" pitchFamily="34" charset="0"/>
                <a:ea typeface="微软雅黑" pitchFamily="34" charset="-122"/>
                <a:sym typeface="Arial" pitchFamily="34" charset="0"/>
              </a:endParaRPr>
            </a:p>
          </p:txBody>
        </p:sp>
        <p:sp>
          <p:nvSpPr>
            <p:cNvPr id="23584" name="Freeform 7"/>
            <p:cNvSpPr>
              <a:spLocks/>
            </p:cNvSpPr>
            <p:nvPr/>
          </p:nvSpPr>
          <p:spPr bwMode="auto">
            <a:xfrm>
              <a:off x="0" y="0"/>
              <a:ext cx="1681484" cy="1015558"/>
            </a:xfrm>
            <a:custGeom>
              <a:avLst/>
              <a:gdLst>
                <a:gd name="T0" fmla="*/ 2147483647 w 1356"/>
                <a:gd name="T1" fmla="*/ 0 h 824"/>
                <a:gd name="T2" fmla="*/ 2147483647 w 1356"/>
                <a:gd name="T3" fmla="*/ 0 h 824"/>
                <a:gd name="T4" fmla="*/ 0 w 1356"/>
                <a:gd name="T5" fmla="*/ 2147483647 h 824"/>
                <a:gd name="T6" fmla="*/ 0 w 1356"/>
                <a:gd name="T7" fmla="*/ 2147483647 h 824"/>
                <a:gd name="T8" fmla="*/ 0 w 1356"/>
                <a:gd name="T9" fmla="*/ 2147483647 h 824"/>
                <a:gd name="T10" fmla="*/ 2147483647 w 1356"/>
                <a:gd name="T11" fmla="*/ 2147483647 h 824"/>
                <a:gd name="T12" fmla="*/ 2147483647 w 1356"/>
                <a:gd name="T13" fmla="*/ 2147483647 h 824"/>
                <a:gd name="T14" fmla="*/ 2147483647 w 1356"/>
                <a:gd name="T15" fmla="*/ 2147483647 h 824"/>
                <a:gd name="T16" fmla="*/ 2147483647 w 1356"/>
                <a:gd name="T17" fmla="*/ 0 h 8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56" h="824">
                  <a:moveTo>
                    <a:pt x="1259" y="0"/>
                  </a:moveTo>
                  <a:cubicBezTo>
                    <a:pt x="97" y="0"/>
                    <a:pt x="97" y="0"/>
                    <a:pt x="97" y="0"/>
                  </a:cubicBezTo>
                  <a:cubicBezTo>
                    <a:pt x="43" y="0"/>
                    <a:pt x="0" y="44"/>
                    <a:pt x="0" y="97"/>
                  </a:cubicBezTo>
                  <a:cubicBezTo>
                    <a:pt x="0" y="727"/>
                    <a:pt x="0" y="727"/>
                    <a:pt x="0" y="727"/>
                  </a:cubicBezTo>
                  <a:cubicBezTo>
                    <a:pt x="0" y="824"/>
                    <a:pt x="0" y="824"/>
                    <a:pt x="0" y="824"/>
                  </a:cubicBezTo>
                  <a:cubicBezTo>
                    <a:pt x="1356" y="824"/>
                    <a:pt x="1356" y="824"/>
                    <a:pt x="1356" y="824"/>
                  </a:cubicBezTo>
                  <a:cubicBezTo>
                    <a:pt x="1356" y="727"/>
                    <a:pt x="1356" y="727"/>
                    <a:pt x="1356" y="727"/>
                  </a:cubicBezTo>
                  <a:cubicBezTo>
                    <a:pt x="1356" y="97"/>
                    <a:pt x="1356" y="97"/>
                    <a:pt x="1356" y="97"/>
                  </a:cubicBezTo>
                  <a:cubicBezTo>
                    <a:pt x="1356" y="44"/>
                    <a:pt x="1313" y="0"/>
                    <a:pt x="1259" y="0"/>
                  </a:cubicBezTo>
                </a:path>
              </a:pathLst>
            </a:custGeom>
            <a:solidFill>
              <a:srgbClr val="566172"/>
            </a:solidFill>
            <a:ln w="9525" cmpd="sng">
              <a:solidFill>
                <a:srgbClr val="A6A6A6"/>
              </a:solidFill>
              <a:round/>
              <a:headEnd/>
              <a:tailEnd/>
            </a:ln>
          </p:spPr>
          <p:txBody>
            <a:bodyPr/>
            <a:lstStyle/>
            <a:p>
              <a:endParaRPr lang="zh-CN" altLang="en-US"/>
            </a:p>
          </p:txBody>
        </p:sp>
        <p:sp>
          <p:nvSpPr>
            <p:cNvPr id="23585" name="Freeform 9"/>
            <p:cNvSpPr>
              <a:spLocks noEditPoints="1"/>
            </p:cNvSpPr>
            <p:nvPr/>
          </p:nvSpPr>
          <p:spPr bwMode="auto">
            <a:xfrm>
              <a:off x="5470" y="2590"/>
              <a:ext cx="1690528" cy="1027483"/>
            </a:xfrm>
            <a:custGeom>
              <a:avLst/>
              <a:gdLst>
                <a:gd name="T0" fmla="*/ 2147483647 w 1356"/>
                <a:gd name="T1" fmla="*/ 2147483647 h 824"/>
                <a:gd name="T2" fmla="*/ 2147483647 w 1356"/>
                <a:gd name="T3" fmla="*/ 2147483647 h 824"/>
                <a:gd name="T4" fmla="*/ 2147483647 w 1356"/>
                <a:gd name="T5" fmla="*/ 2147483647 h 824"/>
                <a:gd name="T6" fmla="*/ 2147483647 w 1356"/>
                <a:gd name="T7" fmla="*/ 2147483647 h 824"/>
                <a:gd name="T8" fmla="*/ 2147483647 w 1356"/>
                <a:gd name="T9" fmla="*/ 2147483647 h 824"/>
                <a:gd name="T10" fmla="*/ 2147483647 w 1356"/>
                <a:gd name="T11" fmla="*/ 2147483647 h 824"/>
                <a:gd name="T12" fmla="*/ 2147483647 w 1356"/>
                <a:gd name="T13" fmla="*/ 2147483647 h 824"/>
                <a:gd name="T14" fmla="*/ 2147483647 w 1356"/>
                <a:gd name="T15" fmla="*/ 0 h 824"/>
                <a:gd name="T16" fmla="*/ 2147483647 w 1356"/>
                <a:gd name="T17" fmla="*/ 0 h 824"/>
                <a:gd name="T18" fmla="*/ 0 w 1356"/>
                <a:gd name="T19" fmla="*/ 2147483647 h 824"/>
                <a:gd name="T20" fmla="*/ 0 w 1356"/>
                <a:gd name="T21" fmla="*/ 2147483647 h 824"/>
                <a:gd name="T22" fmla="*/ 2147483647 w 1356"/>
                <a:gd name="T23" fmla="*/ 2147483647 h 824"/>
                <a:gd name="T24" fmla="*/ 2147483647 w 1356"/>
                <a:gd name="T25" fmla="*/ 2147483647 h 824"/>
                <a:gd name="T26" fmla="*/ 2147483647 w 1356"/>
                <a:gd name="T27" fmla="*/ 0 h 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56" h="824">
                  <a:moveTo>
                    <a:pt x="1308" y="49"/>
                  </a:moveTo>
                  <a:cubicBezTo>
                    <a:pt x="1308" y="49"/>
                    <a:pt x="1308" y="49"/>
                    <a:pt x="1308" y="49"/>
                  </a:cubicBezTo>
                  <a:cubicBezTo>
                    <a:pt x="1308" y="775"/>
                    <a:pt x="1308" y="775"/>
                    <a:pt x="1308" y="775"/>
                  </a:cubicBezTo>
                  <a:cubicBezTo>
                    <a:pt x="48" y="775"/>
                    <a:pt x="48" y="775"/>
                    <a:pt x="48" y="775"/>
                  </a:cubicBezTo>
                  <a:cubicBezTo>
                    <a:pt x="48" y="49"/>
                    <a:pt x="48" y="49"/>
                    <a:pt x="48" y="49"/>
                  </a:cubicBezTo>
                  <a:cubicBezTo>
                    <a:pt x="48" y="49"/>
                    <a:pt x="48" y="49"/>
                    <a:pt x="48" y="49"/>
                  </a:cubicBezTo>
                  <a:lnTo>
                    <a:pt x="1308" y="49"/>
                  </a:lnTo>
                  <a:close/>
                  <a:moveTo>
                    <a:pt x="1308" y="0"/>
                  </a:moveTo>
                  <a:cubicBezTo>
                    <a:pt x="48" y="0"/>
                    <a:pt x="48" y="0"/>
                    <a:pt x="48" y="0"/>
                  </a:cubicBezTo>
                  <a:cubicBezTo>
                    <a:pt x="22" y="0"/>
                    <a:pt x="0" y="22"/>
                    <a:pt x="0" y="49"/>
                  </a:cubicBezTo>
                  <a:cubicBezTo>
                    <a:pt x="0" y="824"/>
                    <a:pt x="0" y="824"/>
                    <a:pt x="0" y="824"/>
                  </a:cubicBezTo>
                  <a:cubicBezTo>
                    <a:pt x="1356" y="824"/>
                    <a:pt x="1356" y="824"/>
                    <a:pt x="1356" y="824"/>
                  </a:cubicBezTo>
                  <a:cubicBezTo>
                    <a:pt x="1356" y="49"/>
                    <a:pt x="1356" y="49"/>
                    <a:pt x="1356" y="49"/>
                  </a:cubicBezTo>
                  <a:cubicBezTo>
                    <a:pt x="1356" y="22"/>
                    <a:pt x="1334" y="0"/>
                    <a:pt x="1308" y="0"/>
                  </a:cubicBezTo>
                  <a:close/>
                </a:path>
              </a:pathLst>
            </a:custGeom>
            <a:solidFill>
              <a:srgbClr val="56617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3586" name="Freeform 10"/>
            <p:cNvSpPr>
              <a:spLocks/>
            </p:cNvSpPr>
            <p:nvPr/>
          </p:nvSpPr>
          <p:spPr bwMode="auto">
            <a:xfrm>
              <a:off x="5470" y="1030073"/>
              <a:ext cx="1690528" cy="180639"/>
            </a:xfrm>
            <a:custGeom>
              <a:avLst/>
              <a:gdLst>
                <a:gd name="T0" fmla="*/ 0 w 1356"/>
                <a:gd name="T1" fmla="*/ 0 h 145"/>
                <a:gd name="T2" fmla="*/ 0 w 1356"/>
                <a:gd name="T3" fmla="*/ 2147483647 h 145"/>
                <a:gd name="T4" fmla="*/ 2147483647 w 1356"/>
                <a:gd name="T5" fmla="*/ 2147483647 h 145"/>
                <a:gd name="T6" fmla="*/ 2147483647 w 1356"/>
                <a:gd name="T7" fmla="*/ 2147483647 h 145"/>
                <a:gd name="T8" fmla="*/ 2147483647 w 1356"/>
                <a:gd name="T9" fmla="*/ 2147483647 h 145"/>
                <a:gd name="T10" fmla="*/ 2147483647 w 1356"/>
                <a:gd name="T11" fmla="*/ 0 h 145"/>
                <a:gd name="T12" fmla="*/ 0 w 1356"/>
                <a:gd name="T13" fmla="*/ 0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6" h="145">
                  <a:moveTo>
                    <a:pt x="0" y="0"/>
                  </a:moveTo>
                  <a:cubicBezTo>
                    <a:pt x="0" y="96"/>
                    <a:pt x="0" y="96"/>
                    <a:pt x="0" y="96"/>
                  </a:cubicBezTo>
                  <a:cubicBezTo>
                    <a:pt x="0" y="123"/>
                    <a:pt x="22" y="145"/>
                    <a:pt x="48" y="145"/>
                  </a:cubicBezTo>
                  <a:cubicBezTo>
                    <a:pt x="1308" y="145"/>
                    <a:pt x="1308" y="145"/>
                    <a:pt x="1308" y="145"/>
                  </a:cubicBezTo>
                  <a:cubicBezTo>
                    <a:pt x="1334" y="145"/>
                    <a:pt x="1356" y="123"/>
                    <a:pt x="1356" y="96"/>
                  </a:cubicBezTo>
                  <a:cubicBezTo>
                    <a:pt x="1356" y="0"/>
                    <a:pt x="1356" y="0"/>
                    <a:pt x="1356" y="0"/>
                  </a:cubicBezTo>
                  <a:lnTo>
                    <a:pt x="0" y="0"/>
                  </a:lnTo>
                  <a:close/>
                </a:path>
              </a:pathLst>
            </a:custGeom>
            <a:solidFill>
              <a:srgbClr val="C1C7D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3587" name="Freeform 11"/>
            <p:cNvSpPr>
              <a:spLocks/>
            </p:cNvSpPr>
            <p:nvPr/>
          </p:nvSpPr>
          <p:spPr bwMode="auto">
            <a:xfrm>
              <a:off x="487876" y="1406624"/>
              <a:ext cx="725716" cy="84790"/>
            </a:xfrm>
            <a:custGeom>
              <a:avLst/>
              <a:gdLst>
                <a:gd name="T0" fmla="*/ 0 w 1378"/>
                <a:gd name="T1" fmla="*/ 2147483647 h 161"/>
                <a:gd name="T2" fmla="*/ 2147483647 w 1378"/>
                <a:gd name="T3" fmla="*/ 0 h 161"/>
                <a:gd name="T4" fmla="*/ 2147483647 w 1378"/>
                <a:gd name="T5" fmla="*/ 0 h 161"/>
                <a:gd name="T6" fmla="*/ 2147483647 w 1378"/>
                <a:gd name="T7" fmla="*/ 2147483647 h 161"/>
                <a:gd name="T8" fmla="*/ 0 w 1378"/>
                <a:gd name="T9" fmla="*/ 2147483647 h 1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8" h="161">
                  <a:moveTo>
                    <a:pt x="0" y="161"/>
                  </a:moveTo>
                  <a:lnTo>
                    <a:pt x="230" y="0"/>
                  </a:lnTo>
                  <a:lnTo>
                    <a:pt x="1149" y="0"/>
                  </a:lnTo>
                  <a:lnTo>
                    <a:pt x="1378" y="161"/>
                  </a:lnTo>
                  <a:lnTo>
                    <a:pt x="0" y="161"/>
                  </a:lnTo>
                  <a:close/>
                </a:path>
              </a:pathLst>
            </a:custGeom>
            <a:solidFill>
              <a:srgbClr val="C1C7D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pic>
          <p:nvPicPr>
            <p:cNvPr id="23588" name="组合 42"/>
            <p:cNvPicPr>
              <a:picLocks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0792" y="340146"/>
              <a:ext cx="438912" cy="3718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3576" name="TextBox 71"/>
          <p:cNvSpPr txBox="1">
            <a:spLocks noChangeArrowheads="1"/>
          </p:cNvSpPr>
          <p:nvPr/>
        </p:nvSpPr>
        <p:spPr bwMode="auto">
          <a:xfrm>
            <a:off x="2579877" y="1846898"/>
            <a:ext cx="1214884"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装配式建筑外墙设计有保温的功</a:t>
            </a:r>
            <a:r>
              <a:rPr lang="zh-CN" altLang="en-US" sz="2000" dirty="0" smtClean="0">
                <a:solidFill>
                  <a:schemeClr val="bg1"/>
                </a:solidFill>
                <a:latin typeface="微软雅黑" pitchFamily="34" charset="-122"/>
                <a:ea typeface="微软雅黑" pitchFamily="34" charset="-122"/>
              </a:rPr>
              <a:t>能</a:t>
            </a:r>
            <a:endParaRPr lang="id-ID" altLang="en-US" sz="2000" b="1" dirty="0">
              <a:solidFill>
                <a:schemeClr val="bg1"/>
              </a:solidFill>
              <a:latin typeface="Arial" pitchFamily="34" charset="0"/>
              <a:ea typeface="微软雅黑" pitchFamily="34" charset="-122"/>
              <a:sym typeface="Arial" pitchFamily="34" charset="0"/>
            </a:endParaRPr>
          </a:p>
        </p:txBody>
      </p:sp>
      <p:sp>
        <p:nvSpPr>
          <p:cNvPr id="37"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功能多样化</a:t>
            </a:r>
            <a:endParaRPr lang="zh-CN" altLang="en-US" sz="2400" b="1" dirty="0">
              <a:latin typeface="微软雅黑" pitchFamily="34" charset="-122"/>
              <a:ea typeface="微软雅黑" pitchFamily="34" charset="-122"/>
            </a:endParaRPr>
          </a:p>
        </p:txBody>
      </p:sp>
      <p:sp>
        <p:nvSpPr>
          <p:cNvPr id="38" name="TextBox 71"/>
          <p:cNvSpPr txBox="1">
            <a:spLocks noChangeArrowheads="1"/>
          </p:cNvSpPr>
          <p:nvPr/>
        </p:nvSpPr>
        <p:spPr bwMode="auto">
          <a:xfrm>
            <a:off x="8995916" y="3142298"/>
            <a:ext cx="1348233"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2000" dirty="0" smtClean="0">
                <a:solidFill>
                  <a:schemeClr val="bg1"/>
                </a:solidFill>
                <a:latin typeface="微软雅黑" pitchFamily="34" charset="-122"/>
                <a:ea typeface="微软雅黑" pitchFamily="34" charset="-122"/>
              </a:rPr>
              <a:t>墙体和门窗的密封功</a:t>
            </a:r>
            <a:r>
              <a:rPr lang="zh-CN" altLang="en-US" sz="2000" dirty="0" smtClean="0">
                <a:solidFill>
                  <a:schemeClr val="bg1"/>
                </a:solidFill>
                <a:latin typeface="微软雅黑" pitchFamily="34" charset="-122"/>
                <a:ea typeface="微软雅黑" pitchFamily="34" charset="-122"/>
              </a:rPr>
              <a:t>能、隔</a:t>
            </a:r>
            <a:r>
              <a:rPr lang="zh-CN" altLang="en-US" sz="2000" dirty="0" smtClean="0">
                <a:solidFill>
                  <a:schemeClr val="bg1"/>
                </a:solidFill>
                <a:latin typeface="微软雅黑" pitchFamily="34" charset="-122"/>
                <a:ea typeface="微软雅黑" pitchFamily="34" charset="-122"/>
              </a:rPr>
              <a:t>声效果好</a:t>
            </a:r>
            <a:endParaRPr lang="id-ID" altLang="en-US" sz="2000" dirty="0" smtClean="0">
              <a:solidFill>
                <a:schemeClr val="bg1"/>
              </a:solidFill>
              <a:latin typeface="微软雅黑" pitchFamily="34" charset="-122"/>
              <a:ea typeface="微软雅黑" pitchFamily="34" charset="-122"/>
              <a:sym typeface="Arial" pitchFamily="34" charset="0"/>
            </a:endParaRPr>
          </a:p>
        </p:txBody>
      </p:sp>
      <p:sp>
        <p:nvSpPr>
          <p:cNvPr id="39" name="TextBox 71"/>
          <p:cNvSpPr txBox="1">
            <a:spLocks noChangeArrowheads="1"/>
          </p:cNvSpPr>
          <p:nvPr/>
        </p:nvSpPr>
        <p:spPr bwMode="auto">
          <a:xfrm>
            <a:off x="2469386" y="4822508"/>
            <a:ext cx="151968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2000" dirty="0" smtClean="0">
                <a:solidFill>
                  <a:schemeClr val="bg1"/>
                </a:solidFill>
                <a:latin typeface="微软雅黑" pitchFamily="34" charset="-122"/>
                <a:ea typeface="微软雅黑" pitchFamily="34" charset="-122"/>
              </a:rPr>
              <a:t>防火性能好</a:t>
            </a:r>
            <a:endParaRPr lang="id-ID" altLang="en-US" sz="2000" b="1" dirty="0">
              <a:solidFill>
                <a:schemeClr val="bg1"/>
              </a:solidFill>
              <a:latin typeface="Arial" pitchFamily="34" charset="0"/>
              <a:ea typeface="微软雅黑" pitchFamily="34" charset="-122"/>
              <a:sym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施工装配化</a:t>
            </a:r>
            <a:endParaRPr lang="zh-CN" altLang="en-US" sz="2400" b="1" dirty="0">
              <a:latin typeface="微软雅黑" pitchFamily="34" charset="-122"/>
              <a:ea typeface="微软雅黑" pitchFamily="34" charset="-122"/>
            </a:endParaRPr>
          </a:p>
        </p:txBody>
      </p:sp>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8916" name="Picture 5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13563" y="1243013"/>
            <a:ext cx="6253162" cy="6692900"/>
          </a:xfrm>
          <a:prstGeom prst="rect">
            <a:avLst/>
          </a:prstGeom>
          <a:noFill/>
          <a:ln>
            <a:noFill/>
          </a:ln>
          <a:effectLst>
            <a:outerShdw dist="228601" dir="4679996" sx="99001" sy="99001" algn="t" rotWithShape="0">
              <a:srgbClr val="000000">
                <a:alpha val="9998"/>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7" name="图片占位符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80325" y="1931988"/>
            <a:ext cx="2622550" cy="2749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8" name="直角三角形 3"/>
          <p:cNvSpPr>
            <a:spLocks/>
          </p:cNvSpPr>
          <p:nvPr/>
        </p:nvSpPr>
        <p:spPr bwMode="auto">
          <a:xfrm rot="-245120">
            <a:off x="7742238" y="1935163"/>
            <a:ext cx="2505075" cy="2522537"/>
          </a:xfrm>
          <a:custGeom>
            <a:avLst/>
            <a:gdLst>
              <a:gd name="T0" fmla="*/ 0 w 2505824"/>
              <a:gd name="T1" fmla="*/ 168249 h 2522400"/>
              <a:gd name="T2" fmla="*/ 2500585 w 2505824"/>
              <a:gd name="T3" fmla="*/ 2523359 h 2522400"/>
              <a:gd name="T4" fmla="*/ 1332344 w 2505824"/>
              <a:gd name="T5" fmla="*/ 0 h 2522400"/>
              <a:gd name="T6" fmla="*/ 0 w 2505824"/>
              <a:gd name="T7" fmla="*/ 168249 h 25224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05824" h="2522400">
                <a:moveTo>
                  <a:pt x="0" y="168186"/>
                </a:moveTo>
                <a:lnTo>
                  <a:pt x="2505824" y="2522400"/>
                </a:lnTo>
                <a:lnTo>
                  <a:pt x="1335135" y="0"/>
                </a:lnTo>
                <a:lnTo>
                  <a:pt x="0" y="168186"/>
                </a:lnTo>
                <a:close/>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8919" name="直角三角形 3"/>
          <p:cNvSpPr>
            <a:spLocks/>
          </p:cNvSpPr>
          <p:nvPr/>
        </p:nvSpPr>
        <p:spPr bwMode="auto">
          <a:xfrm>
            <a:off x="7673975" y="2200275"/>
            <a:ext cx="2640013" cy="2498725"/>
          </a:xfrm>
          <a:custGeom>
            <a:avLst/>
            <a:gdLst>
              <a:gd name="T0" fmla="*/ 1348805 w 2639568"/>
              <a:gd name="T1" fmla="*/ 2499961 h 2498519"/>
              <a:gd name="T2" fmla="*/ 0 w 2639568"/>
              <a:gd name="T3" fmla="*/ 0 h 2498519"/>
              <a:gd name="T4" fmla="*/ 2642683 w 2639568"/>
              <a:gd name="T5" fmla="*/ 2146190 h 2498519"/>
              <a:gd name="T6" fmla="*/ 1348805 w 2639568"/>
              <a:gd name="T7" fmla="*/ 2499961 h 24985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39568" h="2498519">
                <a:moveTo>
                  <a:pt x="1347216" y="2498519"/>
                </a:moveTo>
                <a:lnTo>
                  <a:pt x="0" y="0"/>
                </a:lnTo>
                <a:lnTo>
                  <a:pt x="2639568" y="2144951"/>
                </a:lnTo>
                <a:lnTo>
                  <a:pt x="1347216" y="2498519"/>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8920" name="Freeform 251"/>
          <p:cNvSpPr>
            <a:spLocks noEditPoints="1"/>
          </p:cNvSpPr>
          <p:nvPr/>
        </p:nvSpPr>
        <p:spPr bwMode="auto">
          <a:xfrm>
            <a:off x="8724900" y="3038475"/>
            <a:ext cx="531813" cy="496888"/>
          </a:xfrm>
          <a:custGeom>
            <a:avLst/>
            <a:gdLst>
              <a:gd name="T0" fmla="*/ 2147483647 w 301"/>
              <a:gd name="T1" fmla="*/ 2147483647 h 282"/>
              <a:gd name="T2" fmla="*/ 2147483647 w 301"/>
              <a:gd name="T3" fmla="*/ 2147483647 h 282"/>
              <a:gd name="T4" fmla="*/ 2147483647 w 301"/>
              <a:gd name="T5" fmla="*/ 2147483647 h 282"/>
              <a:gd name="T6" fmla="*/ 2147483647 w 301"/>
              <a:gd name="T7" fmla="*/ 2147483647 h 282"/>
              <a:gd name="T8" fmla="*/ 2147483647 w 301"/>
              <a:gd name="T9" fmla="*/ 2147483647 h 282"/>
              <a:gd name="T10" fmla="*/ 2147483647 w 301"/>
              <a:gd name="T11" fmla="*/ 2147483647 h 282"/>
              <a:gd name="T12" fmla="*/ 2147483647 w 301"/>
              <a:gd name="T13" fmla="*/ 2147483647 h 282"/>
              <a:gd name="T14" fmla="*/ 2147483647 w 301"/>
              <a:gd name="T15" fmla="*/ 2147483647 h 282"/>
              <a:gd name="T16" fmla="*/ 2147483647 w 301"/>
              <a:gd name="T17" fmla="*/ 2147483647 h 282"/>
              <a:gd name="T18" fmla="*/ 2147483647 w 301"/>
              <a:gd name="T19" fmla="*/ 2147483647 h 282"/>
              <a:gd name="T20" fmla="*/ 2147483647 w 301"/>
              <a:gd name="T21" fmla="*/ 2147483647 h 282"/>
              <a:gd name="T22" fmla="*/ 2147483647 w 301"/>
              <a:gd name="T23" fmla="*/ 2147483647 h 282"/>
              <a:gd name="T24" fmla="*/ 2147483647 w 301"/>
              <a:gd name="T25" fmla="*/ 2147483647 h 282"/>
              <a:gd name="T26" fmla="*/ 2147483647 w 301"/>
              <a:gd name="T27" fmla="*/ 2147483647 h 282"/>
              <a:gd name="T28" fmla="*/ 2147483647 w 301"/>
              <a:gd name="T29" fmla="*/ 2147483647 h 282"/>
              <a:gd name="T30" fmla="*/ 2147483647 w 301"/>
              <a:gd name="T31" fmla="*/ 2147483647 h 282"/>
              <a:gd name="T32" fmla="*/ 2147483647 w 301"/>
              <a:gd name="T33" fmla="*/ 2147483647 h 282"/>
              <a:gd name="T34" fmla="*/ 2147483647 w 301"/>
              <a:gd name="T35" fmla="*/ 2147483647 h 282"/>
              <a:gd name="T36" fmla="*/ 2147483647 w 301"/>
              <a:gd name="T37" fmla="*/ 2147483647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8921" name="矩形 8"/>
          <p:cNvSpPr>
            <a:spLocks noChangeArrowheads="1"/>
          </p:cNvSpPr>
          <p:nvPr/>
        </p:nvSpPr>
        <p:spPr bwMode="auto">
          <a:xfrm>
            <a:off x="1366838" y="2798763"/>
            <a:ext cx="5392737" cy="2589212"/>
          </a:xfrm>
          <a:prstGeom prst="rect">
            <a:avLst/>
          </a:prstGeom>
          <a:solidFill>
            <a:srgbClr val="FFFFFF"/>
          </a:solidFill>
          <a:ln w="25400">
            <a:solidFill>
              <a:srgbClr val="969696"/>
            </a:solidFill>
            <a:miter lim="800000"/>
            <a:headEnd/>
            <a:tailEnd/>
          </a:ln>
        </p:spPr>
        <p:txBody>
          <a:bodyPr anchor="ctr"/>
          <a:lstStyle/>
          <a:p>
            <a:pPr algn="ctr" defTabSz="1216025" eaLnBrk="1" hangingPunct="1"/>
            <a:endParaRPr lang="zh-CN" altLang="en-US" sz="3100">
              <a:solidFill>
                <a:srgbClr val="000000"/>
              </a:solidFill>
              <a:latin typeface="Arial" pitchFamily="34" charset="0"/>
              <a:ea typeface="微软雅黑" pitchFamily="34" charset="-122"/>
              <a:sym typeface="Arial" pitchFamily="34" charset="0"/>
            </a:endParaRPr>
          </a:p>
        </p:txBody>
      </p:sp>
      <p:sp>
        <p:nvSpPr>
          <p:cNvPr id="38922" name="矩形 9"/>
          <p:cNvSpPr>
            <a:spLocks noChangeArrowheads="1"/>
          </p:cNvSpPr>
          <p:nvPr/>
        </p:nvSpPr>
        <p:spPr bwMode="auto">
          <a:xfrm>
            <a:off x="2549525" y="2557463"/>
            <a:ext cx="3065463" cy="481012"/>
          </a:xfrm>
          <a:prstGeom prst="rect">
            <a:avLst/>
          </a:prstGeom>
          <a:solidFill>
            <a:srgbClr val="4886D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13" name="矩形 92"/>
          <p:cNvSpPr>
            <a:spLocks noChangeArrowheads="1"/>
          </p:cNvSpPr>
          <p:nvPr/>
        </p:nvSpPr>
        <p:spPr bwMode="auto">
          <a:xfrm>
            <a:off x="1387598" y="3199667"/>
            <a:ext cx="5376617" cy="1938992"/>
          </a:xfrm>
          <a:prstGeom prst="rect">
            <a:avLst/>
          </a:prstGeom>
          <a:noFill/>
          <a:ln w="9525">
            <a:noFill/>
            <a:miter lim="800000"/>
            <a:headEnd/>
            <a:tailEnd/>
          </a:ln>
        </p:spPr>
        <p:txBody>
          <a:bodyPr wrap="square">
            <a:spAutoFit/>
          </a:bodyPr>
          <a:lstStyle/>
          <a:p>
            <a:pPr algn="just">
              <a:lnSpc>
                <a:spcPct val="150000"/>
              </a:lnSpc>
            </a:pPr>
            <a:r>
              <a:rPr lang="zh-CN" altLang="en-US" sz="2000" dirty="0">
                <a:latin typeface="微软雅黑" pitchFamily="34" charset="-122"/>
                <a:ea typeface="微软雅黑" pitchFamily="34" charset="-122"/>
              </a:rPr>
              <a:t>       装配式建筑大量的构件都是由工厂生产加工完成建筑、装修一体化设计、施工等程序，装修可随主体施工在工厂完成，既保证了装修质量，又能加快工程整体进度。</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2770"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设计多样化</a:t>
            </a:r>
            <a:endParaRPr lang="zh-CN" altLang="en-US" sz="2400" b="1" dirty="0">
              <a:latin typeface="微软雅黑" pitchFamily="34" charset="-122"/>
              <a:ea typeface="微软雅黑" pitchFamily="34" charset="-122"/>
            </a:endParaRPr>
          </a:p>
        </p:txBody>
      </p:sp>
      <p:sp>
        <p:nvSpPr>
          <p:cNvPr id="3277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2773" name="图片 4"/>
          <p:cNvPicPr>
            <a:picLocks noChangeAspect="1" noChangeArrowheads="1"/>
          </p:cNvPicPr>
          <p:nvPr/>
        </p:nvPicPr>
        <p:blipFill>
          <a:blip r:embed="rId2" cstate="print">
            <a:extLst>
              <a:ext uri="{28A0092B-C50C-407E-A947-70E740481C1C}">
                <a14:useLocalDpi xmlns:a14="http://schemas.microsoft.com/office/drawing/2010/main" xmlns="" val="0"/>
              </a:ext>
            </a:extLst>
          </a:blip>
          <a:srcRect t="18710"/>
          <a:stretch>
            <a:fillRect/>
          </a:stretch>
        </p:blipFill>
        <p:spPr bwMode="auto">
          <a:xfrm>
            <a:off x="911860" y="1695133"/>
            <a:ext cx="3556000" cy="1773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774" name="图片 5"/>
          <p:cNvPicPr>
            <a:picLocks noChangeAspect="1" noChangeArrowheads="1"/>
          </p:cNvPicPr>
          <p:nvPr/>
        </p:nvPicPr>
        <p:blipFill>
          <a:blip r:embed="rId3" cstate="print">
            <a:extLst>
              <a:ext uri="{28A0092B-C50C-407E-A947-70E740481C1C}">
                <a14:useLocalDpi xmlns:a14="http://schemas.microsoft.com/office/drawing/2010/main" xmlns="" val="0"/>
              </a:ext>
            </a:extLst>
          </a:blip>
          <a:srcRect t="23418"/>
          <a:stretch>
            <a:fillRect/>
          </a:stretch>
        </p:blipFill>
        <p:spPr bwMode="auto">
          <a:xfrm>
            <a:off x="3222308" y="3937318"/>
            <a:ext cx="3573462"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772" name="图片 3"/>
          <p:cNvPicPr>
            <a:picLocks noChangeAspect="1" noChangeArrowheads="1"/>
          </p:cNvPicPr>
          <p:nvPr/>
        </p:nvPicPr>
        <p:blipFill>
          <a:blip r:embed="rId4" cstate="print">
            <a:extLst>
              <a:ext uri="{28A0092B-C50C-407E-A947-70E740481C1C}">
                <a14:useLocalDpi xmlns:a14="http://schemas.microsoft.com/office/drawing/2010/main" xmlns="" val="0"/>
              </a:ext>
            </a:extLst>
          </a:blip>
          <a:srcRect t="8295" b="7469"/>
          <a:stretch>
            <a:fillRect/>
          </a:stretch>
        </p:blipFill>
        <p:spPr bwMode="auto">
          <a:xfrm>
            <a:off x="7366318" y="4449763"/>
            <a:ext cx="3581400" cy="1790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矩形 92"/>
          <p:cNvSpPr>
            <a:spLocks noChangeArrowheads="1"/>
          </p:cNvSpPr>
          <p:nvPr/>
        </p:nvSpPr>
        <p:spPr bwMode="auto">
          <a:xfrm>
            <a:off x="4754880" y="2294573"/>
            <a:ext cx="6172201" cy="1477328"/>
          </a:xfrm>
          <a:prstGeom prst="rect">
            <a:avLst/>
          </a:prstGeom>
          <a:noFill/>
          <a:ln w="9525">
            <a:noFill/>
            <a:miter lim="800000"/>
            <a:headEnd/>
            <a:tailEnd/>
          </a:ln>
        </p:spPr>
        <p:txBody>
          <a:bodyPr wrap="square">
            <a:spAutoFit/>
          </a:bodyPr>
          <a:lstStyle/>
          <a:p>
            <a:pPr algn="just">
              <a:lnSpc>
                <a:spcPct val="150000"/>
              </a:lnSpc>
            </a:pPr>
            <a:r>
              <a:rPr lang="zh-CN" altLang="en-US" sz="2000" dirty="0">
                <a:latin typeface="微软雅黑" pitchFamily="34" charset="-122"/>
                <a:ea typeface="微软雅黑" pitchFamily="34" charset="-122"/>
              </a:rPr>
              <a:t>       装配式建筑更符合绿色建筑的要求而且设计的标准化和管理的信息化程度更高，配合工厂的数字化管理，整个装配式建筑的性价比会越来越高。</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框 10"/>
          <p:cNvSpPr txBox="1">
            <a:spLocks noChangeArrowheads="1"/>
          </p:cNvSpPr>
          <p:nvPr/>
        </p:nvSpPr>
        <p:spPr bwMode="auto">
          <a:xfrm>
            <a:off x="174624" y="220663"/>
            <a:ext cx="325437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装配式建筑施工技术</a:t>
            </a:r>
            <a:endParaRPr lang="zh-CN" altLang="en-US" sz="2400" b="1" dirty="0">
              <a:latin typeface="微软雅黑" pitchFamily="34" charset="-122"/>
              <a:ea typeface="微软雅黑" pitchFamily="34" charset="-122"/>
            </a:endParaRPr>
          </a:p>
        </p:txBody>
      </p:sp>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4" name="AutoShape 3"/>
          <p:cNvSpPr>
            <a:spLocks/>
          </p:cNvSpPr>
          <p:nvPr/>
        </p:nvSpPr>
        <p:spPr bwMode="auto">
          <a:xfrm>
            <a:off x="3865563" y="1804988"/>
            <a:ext cx="931862" cy="823912"/>
          </a:xfrm>
          <a:custGeom>
            <a:avLst/>
            <a:gdLst>
              <a:gd name="T0" fmla="*/ 2147483647 w 21600"/>
              <a:gd name="T1" fmla="*/ 2147483647 h 21600"/>
              <a:gd name="T2" fmla="*/ 2147483647 w 21600"/>
              <a:gd name="T3" fmla="*/ 0 h 21600"/>
              <a:gd name="T4" fmla="*/ 2147483647 w 21600"/>
              <a:gd name="T5" fmla="*/ 2147483647 h 21600"/>
              <a:gd name="T6" fmla="*/ 2147483647 w 21600"/>
              <a:gd name="T7" fmla="*/ 0 h 21600"/>
              <a:gd name="T8" fmla="*/ 2147483647 w 21600"/>
              <a:gd name="T9" fmla="*/ 2147483647 h 21600"/>
              <a:gd name="T10" fmla="*/ 0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25605" name="AutoShape 4"/>
          <p:cNvSpPr>
            <a:spLocks/>
          </p:cNvSpPr>
          <p:nvPr/>
        </p:nvSpPr>
        <p:spPr bwMode="auto">
          <a:xfrm>
            <a:off x="3382963" y="264636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25606" name="AutoShape 5"/>
          <p:cNvSpPr>
            <a:spLocks/>
          </p:cNvSpPr>
          <p:nvPr/>
        </p:nvSpPr>
        <p:spPr bwMode="auto">
          <a:xfrm>
            <a:off x="2906713" y="3497263"/>
            <a:ext cx="2851150" cy="831850"/>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8007" y="0"/>
                </a:lnTo>
                <a:lnTo>
                  <a:pt x="3593" y="0"/>
                </a:lnTo>
                <a:cubicBezTo>
                  <a:pt x="3593" y="0"/>
                  <a:pt x="0" y="21600"/>
                  <a:pt x="0" y="21600"/>
                </a:cubicBezTo>
                <a:close/>
                <a:moveTo>
                  <a:pt x="0" y="21600"/>
                </a:moveTo>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25607" name="AutoShape 6"/>
          <p:cNvSpPr>
            <a:spLocks/>
          </p:cNvSpPr>
          <p:nvPr/>
        </p:nvSpPr>
        <p:spPr bwMode="auto">
          <a:xfrm>
            <a:off x="2424113" y="4349750"/>
            <a:ext cx="3821112" cy="836613"/>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8901" y="0"/>
                </a:lnTo>
                <a:lnTo>
                  <a:pt x="2699" y="0"/>
                </a:lnTo>
                <a:cubicBezTo>
                  <a:pt x="2699" y="0"/>
                  <a:pt x="0" y="21600"/>
                  <a:pt x="0" y="21600"/>
                </a:cubicBezTo>
                <a:close/>
                <a:moveTo>
                  <a:pt x="0" y="21600"/>
                </a:move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25608" name="AutoShape 7"/>
          <p:cNvSpPr>
            <a:spLocks/>
          </p:cNvSpPr>
          <p:nvPr/>
        </p:nvSpPr>
        <p:spPr bwMode="auto">
          <a:xfrm>
            <a:off x="1973263" y="5202238"/>
            <a:ext cx="4721225" cy="788987"/>
          </a:xfrm>
          <a:custGeom>
            <a:avLst/>
            <a:gdLst>
              <a:gd name="T0" fmla="*/ 0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0 h 21600"/>
              <a:gd name="T10" fmla="*/ 2147483647 w 21600"/>
              <a:gd name="T11" fmla="*/ 0 h 21600"/>
              <a:gd name="T12" fmla="*/ 0 w 21600"/>
              <a:gd name="T13" fmla="*/ 2147483647 h 21600"/>
              <a:gd name="T14" fmla="*/ 0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600"/>
                </a:moveTo>
                <a:lnTo>
                  <a:pt x="10783" y="21600"/>
                </a:lnTo>
                <a:lnTo>
                  <a:pt x="10817" y="21600"/>
                </a:lnTo>
                <a:lnTo>
                  <a:pt x="21600" y="21600"/>
                </a:lnTo>
                <a:lnTo>
                  <a:pt x="19540" y="0"/>
                </a:lnTo>
                <a:lnTo>
                  <a:pt x="2060" y="0"/>
                </a:lnTo>
                <a:cubicBezTo>
                  <a:pt x="2060" y="0"/>
                  <a:pt x="0" y="21600"/>
                  <a:pt x="0" y="21600"/>
                </a:cubicBezTo>
                <a:close/>
                <a:moveTo>
                  <a:pt x="0" y="21600"/>
                </a:moveTo>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grpSp>
        <p:nvGrpSpPr>
          <p:cNvPr id="2" name="组合 24"/>
          <p:cNvGrpSpPr>
            <a:grpSpLocks/>
          </p:cNvGrpSpPr>
          <p:nvPr/>
        </p:nvGrpSpPr>
        <p:grpSpPr bwMode="auto">
          <a:xfrm>
            <a:off x="714375" y="3587750"/>
            <a:ext cx="1473200" cy="2403475"/>
            <a:chOff x="0" y="0"/>
            <a:chExt cx="1473201" cy="2403476"/>
          </a:xfrm>
        </p:grpSpPr>
        <p:sp>
          <p:nvSpPr>
            <p:cNvPr id="25625" name="Freeform 5"/>
            <p:cNvSpPr>
              <a:spLocks/>
            </p:cNvSpPr>
            <p:nvPr/>
          </p:nvSpPr>
          <p:spPr bwMode="auto">
            <a:xfrm>
              <a:off x="915988" y="727075"/>
              <a:ext cx="241300" cy="258763"/>
            </a:xfrm>
            <a:custGeom>
              <a:avLst/>
              <a:gdLst>
                <a:gd name="T0" fmla="*/ 2147483647 w 71"/>
                <a:gd name="T1" fmla="*/ 2147483647 h 76"/>
                <a:gd name="T2" fmla="*/ 2147483647 w 71"/>
                <a:gd name="T3" fmla="*/ 2147483647 h 76"/>
                <a:gd name="T4" fmla="*/ 2147483647 w 71"/>
                <a:gd name="T5" fmla="*/ 2147483647 h 76"/>
                <a:gd name="T6" fmla="*/ 2147483647 w 71"/>
                <a:gd name="T7" fmla="*/ 2147483647 h 76"/>
                <a:gd name="T8" fmla="*/ 2147483647 w 71"/>
                <a:gd name="T9" fmla="*/ 2147483647 h 76"/>
                <a:gd name="T10" fmla="*/ 2147483647 w 71"/>
                <a:gd name="T11" fmla="*/ 2147483647 h 76"/>
                <a:gd name="T12" fmla="*/ 2147483647 w 71"/>
                <a:gd name="T13" fmla="*/ 2147483647 h 76"/>
                <a:gd name="T14" fmla="*/ 2147483647 w 71"/>
                <a:gd name="T15" fmla="*/ 2147483647 h 76"/>
                <a:gd name="T16" fmla="*/ 2147483647 w 71"/>
                <a:gd name="T17" fmla="*/ 2147483647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76">
                  <a:moveTo>
                    <a:pt x="53" y="8"/>
                  </a:moveTo>
                  <a:cubicBezTo>
                    <a:pt x="38" y="3"/>
                    <a:pt x="38" y="3"/>
                    <a:pt x="38" y="3"/>
                  </a:cubicBezTo>
                  <a:cubicBezTo>
                    <a:pt x="27" y="0"/>
                    <a:pt x="15" y="6"/>
                    <a:pt x="11" y="17"/>
                  </a:cubicBezTo>
                  <a:cubicBezTo>
                    <a:pt x="4" y="40"/>
                    <a:pt x="4" y="40"/>
                    <a:pt x="4" y="40"/>
                  </a:cubicBezTo>
                  <a:cubicBezTo>
                    <a:pt x="0" y="52"/>
                    <a:pt x="6" y="64"/>
                    <a:pt x="17" y="67"/>
                  </a:cubicBezTo>
                  <a:cubicBezTo>
                    <a:pt x="32" y="72"/>
                    <a:pt x="32" y="72"/>
                    <a:pt x="32" y="72"/>
                  </a:cubicBezTo>
                  <a:cubicBezTo>
                    <a:pt x="44" y="76"/>
                    <a:pt x="56" y="70"/>
                    <a:pt x="59" y="58"/>
                  </a:cubicBezTo>
                  <a:cubicBezTo>
                    <a:pt x="67" y="35"/>
                    <a:pt x="67" y="35"/>
                    <a:pt x="67" y="35"/>
                  </a:cubicBezTo>
                  <a:cubicBezTo>
                    <a:pt x="71" y="24"/>
                    <a:pt x="65" y="12"/>
                    <a:pt x="53" y="8"/>
                  </a:cubicBezTo>
                  <a:close/>
                </a:path>
              </a:pathLst>
            </a:custGeom>
            <a:solidFill>
              <a:srgbClr val="FDCF9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6" name="Freeform 6"/>
            <p:cNvSpPr>
              <a:spLocks/>
            </p:cNvSpPr>
            <p:nvPr/>
          </p:nvSpPr>
          <p:spPr bwMode="auto">
            <a:xfrm>
              <a:off x="950913" y="750888"/>
              <a:ext cx="176213" cy="190500"/>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 h="56">
                  <a:moveTo>
                    <a:pt x="39" y="6"/>
                  </a:moveTo>
                  <a:cubicBezTo>
                    <a:pt x="28" y="2"/>
                    <a:pt x="28" y="2"/>
                    <a:pt x="28" y="2"/>
                  </a:cubicBezTo>
                  <a:cubicBezTo>
                    <a:pt x="20" y="0"/>
                    <a:pt x="11" y="4"/>
                    <a:pt x="8" y="12"/>
                  </a:cubicBezTo>
                  <a:cubicBezTo>
                    <a:pt x="2" y="29"/>
                    <a:pt x="2" y="29"/>
                    <a:pt x="2" y="29"/>
                  </a:cubicBezTo>
                  <a:cubicBezTo>
                    <a:pt x="0" y="38"/>
                    <a:pt x="4" y="47"/>
                    <a:pt x="12" y="49"/>
                  </a:cubicBezTo>
                  <a:cubicBezTo>
                    <a:pt x="23" y="53"/>
                    <a:pt x="23" y="53"/>
                    <a:pt x="23" y="53"/>
                  </a:cubicBezTo>
                  <a:cubicBezTo>
                    <a:pt x="32" y="56"/>
                    <a:pt x="41" y="51"/>
                    <a:pt x="43" y="43"/>
                  </a:cubicBezTo>
                  <a:cubicBezTo>
                    <a:pt x="49" y="26"/>
                    <a:pt x="49" y="26"/>
                    <a:pt x="49" y="26"/>
                  </a:cubicBezTo>
                  <a:cubicBezTo>
                    <a:pt x="52" y="18"/>
                    <a:pt x="47" y="9"/>
                    <a:pt x="39" y="6"/>
                  </a:cubicBezTo>
                  <a:close/>
                </a:path>
              </a:pathLst>
            </a:custGeom>
            <a:solidFill>
              <a:srgbClr val="E4BA8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7" name="Freeform 7"/>
            <p:cNvSpPr>
              <a:spLocks/>
            </p:cNvSpPr>
            <p:nvPr/>
          </p:nvSpPr>
          <p:spPr bwMode="auto">
            <a:xfrm>
              <a:off x="71438" y="681038"/>
              <a:ext cx="227013" cy="249238"/>
            </a:xfrm>
            <a:custGeom>
              <a:avLst/>
              <a:gdLst>
                <a:gd name="T0" fmla="*/ 2147483647 w 67"/>
                <a:gd name="T1" fmla="*/ 2147483647 h 74"/>
                <a:gd name="T2" fmla="*/ 2147483647 w 67"/>
                <a:gd name="T3" fmla="*/ 2147483647 h 74"/>
                <a:gd name="T4" fmla="*/ 2147483647 w 67"/>
                <a:gd name="T5" fmla="*/ 2147483647 h 74"/>
                <a:gd name="T6" fmla="*/ 2147483647 w 67"/>
                <a:gd name="T7" fmla="*/ 2147483647 h 74"/>
                <a:gd name="T8" fmla="*/ 2147483647 w 67"/>
                <a:gd name="T9" fmla="*/ 2147483647 h 74"/>
                <a:gd name="T10" fmla="*/ 2147483647 w 67"/>
                <a:gd name="T11" fmla="*/ 2147483647 h 74"/>
                <a:gd name="T12" fmla="*/ 2147483647 w 67"/>
                <a:gd name="T13" fmla="*/ 2147483647 h 74"/>
                <a:gd name="T14" fmla="*/ 2147483647 w 67"/>
                <a:gd name="T15" fmla="*/ 2147483647 h 74"/>
                <a:gd name="T16" fmla="*/ 2147483647 w 67"/>
                <a:gd name="T17" fmla="*/ 2147483647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7" h="74">
                  <a:moveTo>
                    <a:pt x="19" y="5"/>
                  </a:moveTo>
                  <a:cubicBezTo>
                    <a:pt x="34" y="2"/>
                    <a:pt x="34" y="2"/>
                    <a:pt x="34" y="2"/>
                  </a:cubicBezTo>
                  <a:cubicBezTo>
                    <a:pt x="46" y="0"/>
                    <a:pt x="58" y="8"/>
                    <a:pt x="60" y="19"/>
                  </a:cubicBezTo>
                  <a:cubicBezTo>
                    <a:pt x="65" y="43"/>
                    <a:pt x="65" y="43"/>
                    <a:pt x="65" y="43"/>
                  </a:cubicBezTo>
                  <a:cubicBezTo>
                    <a:pt x="67" y="55"/>
                    <a:pt x="59" y="66"/>
                    <a:pt x="48" y="69"/>
                  </a:cubicBezTo>
                  <a:cubicBezTo>
                    <a:pt x="33" y="72"/>
                    <a:pt x="33" y="72"/>
                    <a:pt x="33" y="72"/>
                  </a:cubicBezTo>
                  <a:cubicBezTo>
                    <a:pt x="21" y="74"/>
                    <a:pt x="9" y="66"/>
                    <a:pt x="7" y="55"/>
                  </a:cubicBezTo>
                  <a:cubicBezTo>
                    <a:pt x="2" y="31"/>
                    <a:pt x="2" y="31"/>
                    <a:pt x="2" y="31"/>
                  </a:cubicBezTo>
                  <a:cubicBezTo>
                    <a:pt x="0" y="19"/>
                    <a:pt x="8" y="8"/>
                    <a:pt x="19" y="5"/>
                  </a:cubicBezTo>
                  <a:close/>
                </a:path>
              </a:pathLst>
            </a:custGeom>
            <a:solidFill>
              <a:srgbClr val="FDCF9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8" name="Freeform 8"/>
            <p:cNvSpPr>
              <a:spLocks/>
            </p:cNvSpPr>
            <p:nvPr/>
          </p:nvSpPr>
          <p:spPr bwMode="auto">
            <a:xfrm>
              <a:off x="101600" y="704850"/>
              <a:ext cx="166688" cy="182563"/>
            </a:xfrm>
            <a:custGeom>
              <a:avLst/>
              <a:gdLst>
                <a:gd name="T0" fmla="*/ 2147483647 w 49"/>
                <a:gd name="T1" fmla="*/ 2147483647 h 54"/>
                <a:gd name="T2" fmla="*/ 2147483647 w 49"/>
                <a:gd name="T3" fmla="*/ 2147483647 h 54"/>
                <a:gd name="T4" fmla="*/ 2147483647 w 49"/>
                <a:gd name="T5" fmla="*/ 2147483647 h 54"/>
                <a:gd name="T6" fmla="*/ 2147483647 w 49"/>
                <a:gd name="T7" fmla="*/ 2147483647 h 54"/>
                <a:gd name="T8" fmla="*/ 2147483647 w 49"/>
                <a:gd name="T9" fmla="*/ 2147483647 h 54"/>
                <a:gd name="T10" fmla="*/ 2147483647 w 49"/>
                <a:gd name="T11" fmla="*/ 2147483647 h 54"/>
                <a:gd name="T12" fmla="*/ 2147483647 w 49"/>
                <a:gd name="T13" fmla="*/ 2147483647 h 54"/>
                <a:gd name="T14" fmla="*/ 2147483647 w 49"/>
                <a:gd name="T15" fmla="*/ 2147483647 h 54"/>
                <a:gd name="T16" fmla="*/ 2147483647 w 49"/>
                <a:gd name="T17" fmla="*/ 2147483647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54">
                  <a:moveTo>
                    <a:pt x="14" y="4"/>
                  </a:moveTo>
                  <a:cubicBezTo>
                    <a:pt x="25" y="1"/>
                    <a:pt x="25" y="1"/>
                    <a:pt x="25" y="1"/>
                  </a:cubicBezTo>
                  <a:cubicBezTo>
                    <a:pt x="34" y="0"/>
                    <a:pt x="42" y="5"/>
                    <a:pt x="44" y="14"/>
                  </a:cubicBezTo>
                  <a:cubicBezTo>
                    <a:pt x="48" y="31"/>
                    <a:pt x="48" y="31"/>
                    <a:pt x="48" y="31"/>
                  </a:cubicBezTo>
                  <a:cubicBezTo>
                    <a:pt x="49" y="40"/>
                    <a:pt x="44" y="48"/>
                    <a:pt x="35" y="50"/>
                  </a:cubicBezTo>
                  <a:cubicBezTo>
                    <a:pt x="24" y="52"/>
                    <a:pt x="24" y="52"/>
                    <a:pt x="24" y="52"/>
                  </a:cubicBezTo>
                  <a:cubicBezTo>
                    <a:pt x="15" y="54"/>
                    <a:pt x="7" y="48"/>
                    <a:pt x="5" y="40"/>
                  </a:cubicBezTo>
                  <a:cubicBezTo>
                    <a:pt x="2" y="22"/>
                    <a:pt x="2" y="22"/>
                    <a:pt x="2" y="22"/>
                  </a:cubicBezTo>
                  <a:cubicBezTo>
                    <a:pt x="0" y="14"/>
                    <a:pt x="6" y="5"/>
                    <a:pt x="14" y="4"/>
                  </a:cubicBezTo>
                  <a:close/>
                </a:path>
              </a:pathLst>
            </a:custGeom>
            <a:solidFill>
              <a:srgbClr val="E4BA8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9" name="Rectangle 9"/>
            <p:cNvSpPr>
              <a:spLocks noChangeArrowheads="1"/>
            </p:cNvSpPr>
            <p:nvPr/>
          </p:nvSpPr>
          <p:spPr bwMode="auto">
            <a:xfrm>
              <a:off x="423863" y="1312863"/>
              <a:ext cx="363538" cy="514350"/>
            </a:xfrm>
            <a:prstGeom prst="rect">
              <a:avLst/>
            </a:prstGeom>
            <a:solidFill>
              <a:srgbClr val="FFFFFF"/>
            </a:solidFill>
            <a:ln w="6350">
              <a:solidFill>
                <a:srgbClr val="000000"/>
              </a:solidFill>
              <a:miter lim="800000"/>
              <a:headEnd/>
              <a:tailEnd/>
            </a:ln>
          </p:spPr>
          <p:txBody>
            <a:bodyPr/>
            <a:lstStyle/>
            <a:p>
              <a:pPr eaLnBrk="1" hangingPunct="1"/>
              <a:endParaRPr lang="zh-CN" altLang="en-US">
                <a:latin typeface="Arial" pitchFamily="34" charset="0"/>
                <a:ea typeface="微软雅黑" pitchFamily="34" charset="-122"/>
                <a:sym typeface="Arial" pitchFamily="34" charset="0"/>
              </a:endParaRPr>
            </a:p>
          </p:txBody>
        </p:sp>
        <p:sp>
          <p:nvSpPr>
            <p:cNvPr id="25630" name="Rectangle 10"/>
            <p:cNvSpPr>
              <a:spLocks noChangeArrowheads="1"/>
            </p:cNvSpPr>
            <p:nvPr/>
          </p:nvSpPr>
          <p:spPr bwMode="auto">
            <a:xfrm>
              <a:off x="430213" y="1787525"/>
              <a:ext cx="350838" cy="138113"/>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latin typeface="Arial" pitchFamily="34" charset="0"/>
                <a:ea typeface="微软雅黑" pitchFamily="34" charset="-122"/>
                <a:sym typeface="Arial" pitchFamily="34" charset="0"/>
              </a:endParaRPr>
            </a:p>
          </p:txBody>
        </p:sp>
        <p:sp>
          <p:nvSpPr>
            <p:cNvPr id="25631" name="Rectangle 11"/>
            <p:cNvSpPr>
              <a:spLocks noChangeArrowheads="1"/>
            </p:cNvSpPr>
            <p:nvPr/>
          </p:nvSpPr>
          <p:spPr bwMode="auto">
            <a:xfrm>
              <a:off x="471488" y="1150938"/>
              <a:ext cx="295275" cy="196850"/>
            </a:xfrm>
            <a:prstGeom prst="rect">
              <a:avLst/>
            </a:prstGeom>
            <a:solidFill>
              <a:srgbClr val="CDA77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latin typeface="Arial" pitchFamily="34" charset="0"/>
                <a:ea typeface="微软雅黑" pitchFamily="34" charset="-122"/>
                <a:sym typeface="Arial" pitchFamily="34" charset="0"/>
              </a:endParaRPr>
            </a:p>
          </p:txBody>
        </p:sp>
        <p:sp>
          <p:nvSpPr>
            <p:cNvPr id="25632" name="Freeform 12"/>
            <p:cNvSpPr>
              <a:spLocks/>
            </p:cNvSpPr>
            <p:nvPr/>
          </p:nvSpPr>
          <p:spPr bwMode="auto">
            <a:xfrm>
              <a:off x="268288" y="1235075"/>
              <a:ext cx="254000" cy="639763"/>
            </a:xfrm>
            <a:custGeom>
              <a:avLst/>
              <a:gdLst>
                <a:gd name="T0" fmla="*/ 2147483647 w 75"/>
                <a:gd name="T1" fmla="*/ 2147483647 h 189"/>
                <a:gd name="T2" fmla="*/ 2147483647 w 75"/>
                <a:gd name="T3" fmla="*/ 2147483647 h 189"/>
                <a:gd name="T4" fmla="*/ 0 w 75"/>
                <a:gd name="T5" fmla="*/ 2147483647 h 189"/>
                <a:gd name="T6" fmla="*/ 2147483647 w 75"/>
                <a:gd name="T7" fmla="*/ 2147483647 h 189"/>
                <a:gd name="T8" fmla="*/ 2147483647 w 75"/>
                <a:gd name="T9" fmla="*/ 2147483647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189">
                  <a:moveTo>
                    <a:pt x="72" y="3"/>
                  </a:moveTo>
                  <a:cubicBezTo>
                    <a:pt x="75" y="73"/>
                    <a:pt x="71" y="145"/>
                    <a:pt x="63" y="189"/>
                  </a:cubicBezTo>
                  <a:cubicBezTo>
                    <a:pt x="42" y="184"/>
                    <a:pt x="21" y="179"/>
                    <a:pt x="0" y="175"/>
                  </a:cubicBezTo>
                  <a:cubicBezTo>
                    <a:pt x="19" y="128"/>
                    <a:pt x="34" y="76"/>
                    <a:pt x="40" y="10"/>
                  </a:cubicBezTo>
                  <a:cubicBezTo>
                    <a:pt x="48" y="7"/>
                    <a:pt x="62" y="0"/>
                    <a:pt x="72" y="3"/>
                  </a:cubicBez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3" name="Freeform 13"/>
            <p:cNvSpPr>
              <a:spLocks/>
            </p:cNvSpPr>
            <p:nvPr/>
          </p:nvSpPr>
          <p:spPr bwMode="auto">
            <a:xfrm>
              <a:off x="712788" y="1249363"/>
              <a:ext cx="254000" cy="625475"/>
            </a:xfrm>
            <a:custGeom>
              <a:avLst/>
              <a:gdLst>
                <a:gd name="T0" fmla="*/ 2147483647 w 75"/>
                <a:gd name="T1" fmla="*/ 2147483647 h 185"/>
                <a:gd name="T2" fmla="*/ 2147483647 w 75"/>
                <a:gd name="T3" fmla="*/ 2147483647 h 185"/>
                <a:gd name="T4" fmla="*/ 2147483647 w 75"/>
                <a:gd name="T5" fmla="*/ 2147483647 h 185"/>
                <a:gd name="T6" fmla="*/ 2147483647 w 75"/>
                <a:gd name="T7" fmla="*/ 2147483647 h 185"/>
                <a:gd name="T8" fmla="*/ 2147483647 w 75"/>
                <a:gd name="T9" fmla="*/ 2147483647 h 1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185">
                  <a:moveTo>
                    <a:pt x="3" y="3"/>
                  </a:moveTo>
                  <a:cubicBezTo>
                    <a:pt x="0" y="73"/>
                    <a:pt x="3" y="141"/>
                    <a:pt x="12" y="185"/>
                  </a:cubicBezTo>
                  <a:cubicBezTo>
                    <a:pt x="33" y="180"/>
                    <a:pt x="54" y="175"/>
                    <a:pt x="75" y="171"/>
                  </a:cubicBezTo>
                  <a:cubicBezTo>
                    <a:pt x="56" y="124"/>
                    <a:pt x="41" y="72"/>
                    <a:pt x="35" y="6"/>
                  </a:cubicBezTo>
                  <a:cubicBezTo>
                    <a:pt x="24" y="5"/>
                    <a:pt x="14" y="0"/>
                    <a:pt x="3" y="3"/>
                  </a:cubicBez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4" name="Freeform 14"/>
            <p:cNvSpPr>
              <a:spLocks/>
            </p:cNvSpPr>
            <p:nvPr/>
          </p:nvSpPr>
          <p:spPr bwMode="auto">
            <a:xfrm>
              <a:off x="552450" y="1316038"/>
              <a:ext cx="136525" cy="406400"/>
            </a:xfrm>
            <a:custGeom>
              <a:avLst/>
              <a:gdLst>
                <a:gd name="T0" fmla="*/ 2147483647 w 86"/>
                <a:gd name="T1" fmla="*/ 0 h 256"/>
                <a:gd name="T2" fmla="*/ 2147483647 w 86"/>
                <a:gd name="T3" fmla="*/ 2147483647 h 256"/>
                <a:gd name="T4" fmla="*/ 2147483647 w 86"/>
                <a:gd name="T5" fmla="*/ 2147483647 h 256"/>
                <a:gd name="T6" fmla="*/ 0 w 86"/>
                <a:gd name="T7" fmla="*/ 2147483647 h 256"/>
                <a:gd name="T8" fmla="*/ 2147483647 w 86"/>
                <a:gd name="T9" fmla="*/ 2147483647 h 256"/>
                <a:gd name="T10" fmla="*/ 2147483647 w 86"/>
                <a:gd name="T11" fmla="*/ 2147483647 h 256"/>
                <a:gd name="T12" fmla="*/ 2147483647 w 86"/>
                <a:gd name="T13" fmla="*/ 2147483647 h 256"/>
                <a:gd name="T14" fmla="*/ 2147483647 w 86"/>
                <a:gd name="T15" fmla="*/ 2147483647 h 256"/>
                <a:gd name="T16" fmla="*/ 2147483647 w 86"/>
                <a:gd name="T17" fmla="*/ 2147483647 h 256"/>
                <a:gd name="T18" fmla="*/ 2147483647 w 86"/>
                <a:gd name="T19" fmla="*/ 2147483647 h 256"/>
                <a:gd name="T20" fmla="*/ 2147483647 w 86"/>
                <a:gd name="T21" fmla="*/ 2147483647 h 256"/>
                <a:gd name="T22" fmla="*/ 2147483647 w 86"/>
                <a:gd name="T23" fmla="*/ 2147483647 h 256"/>
                <a:gd name="T24" fmla="*/ 2147483647 w 86"/>
                <a:gd name="T25" fmla="*/ 0 h 256"/>
                <a:gd name="T26" fmla="*/ 2147483647 w 86"/>
                <a:gd name="T27" fmla="*/ 2147483647 h 256"/>
                <a:gd name="T28" fmla="*/ 2147483647 w 86"/>
                <a:gd name="T29" fmla="*/ 0 h 2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6" h="256">
                  <a:moveTo>
                    <a:pt x="28" y="0"/>
                  </a:moveTo>
                  <a:lnTo>
                    <a:pt x="7" y="45"/>
                  </a:lnTo>
                  <a:lnTo>
                    <a:pt x="28" y="67"/>
                  </a:lnTo>
                  <a:lnTo>
                    <a:pt x="0" y="214"/>
                  </a:lnTo>
                  <a:lnTo>
                    <a:pt x="43" y="254"/>
                  </a:lnTo>
                  <a:lnTo>
                    <a:pt x="43" y="256"/>
                  </a:lnTo>
                  <a:lnTo>
                    <a:pt x="45" y="256"/>
                  </a:lnTo>
                  <a:lnTo>
                    <a:pt x="45" y="254"/>
                  </a:lnTo>
                  <a:lnTo>
                    <a:pt x="86" y="214"/>
                  </a:lnTo>
                  <a:lnTo>
                    <a:pt x="60" y="67"/>
                  </a:lnTo>
                  <a:lnTo>
                    <a:pt x="82" y="45"/>
                  </a:lnTo>
                  <a:lnTo>
                    <a:pt x="60" y="0"/>
                  </a:lnTo>
                  <a:lnTo>
                    <a:pt x="43" y="3"/>
                  </a:lnTo>
                  <a:lnTo>
                    <a:pt x="28" y="0"/>
                  </a:lnTo>
                  <a:close/>
                </a:path>
              </a:pathLst>
            </a:custGeom>
            <a:solidFill>
              <a:srgbClr val="D1041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5" name="Freeform 15"/>
            <p:cNvSpPr>
              <a:spLocks/>
            </p:cNvSpPr>
            <p:nvPr/>
          </p:nvSpPr>
          <p:spPr bwMode="auto">
            <a:xfrm>
              <a:off x="617538" y="1187450"/>
              <a:ext cx="187325" cy="214313"/>
            </a:xfrm>
            <a:custGeom>
              <a:avLst/>
              <a:gdLst>
                <a:gd name="T0" fmla="*/ 2147483647 w 55"/>
                <a:gd name="T1" fmla="*/ 0 h 63"/>
                <a:gd name="T2" fmla="*/ 0 w 55"/>
                <a:gd name="T3" fmla="*/ 2147483647 h 63"/>
                <a:gd name="T4" fmla="*/ 2147483647 w 55"/>
                <a:gd name="T5" fmla="*/ 2147483647 h 63"/>
                <a:gd name="T6" fmla="*/ 2147483647 w 55"/>
                <a:gd name="T7" fmla="*/ 2147483647 h 63"/>
                <a:gd name="T8" fmla="*/ 2147483647 w 55"/>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63">
                  <a:moveTo>
                    <a:pt x="46" y="0"/>
                  </a:moveTo>
                  <a:cubicBezTo>
                    <a:pt x="31" y="12"/>
                    <a:pt x="18" y="33"/>
                    <a:pt x="0" y="39"/>
                  </a:cubicBezTo>
                  <a:cubicBezTo>
                    <a:pt x="17" y="62"/>
                    <a:pt x="17" y="62"/>
                    <a:pt x="17" y="62"/>
                  </a:cubicBezTo>
                  <a:cubicBezTo>
                    <a:pt x="50" y="63"/>
                    <a:pt x="49" y="41"/>
                    <a:pt x="55" y="9"/>
                  </a:cubicBezTo>
                  <a:lnTo>
                    <a:pt x="46" y="0"/>
                  </a:ln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6" name="Freeform 16"/>
            <p:cNvSpPr>
              <a:spLocks/>
            </p:cNvSpPr>
            <p:nvPr/>
          </p:nvSpPr>
          <p:spPr bwMode="auto">
            <a:xfrm>
              <a:off x="169863" y="1781175"/>
              <a:ext cx="125413" cy="107950"/>
            </a:xfrm>
            <a:custGeom>
              <a:avLst/>
              <a:gdLst>
                <a:gd name="T0" fmla="*/ 2147483647 w 37"/>
                <a:gd name="T1" fmla="*/ 2147483647 h 32"/>
                <a:gd name="T2" fmla="*/ 2147483647 w 37"/>
                <a:gd name="T3" fmla="*/ 2147483647 h 32"/>
                <a:gd name="T4" fmla="*/ 0 w 37"/>
                <a:gd name="T5" fmla="*/ 2147483647 h 32"/>
                <a:gd name="T6" fmla="*/ 0 w 37"/>
                <a:gd name="T7" fmla="*/ 2147483647 h 32"/>
                <a:gd name="T8" fmla="*/ 2147483647 w 37"/>
                <a:gd name="T9" fmla="*/ 2147483647 h 32"/>
                <a:gd name="T10" fmla="*/ 2147483647 w 37"/>
                <a:gd name="T11" fmla="*/ 2147483647 h 32"/>
                <a:gd name="T12" fmla="*/ 2147483647 w 37"/>
                <a:gd name="T13" fmla="*/ 2147483647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32">
                  <a:moveTo>
                    <a:pt x="31" y="32"/>
                  </a:moveTo>
                  <a:cubicBezTo>
                    <a:pt x="30" y="25"/>
                    <a:pt x="27" y="18"/>
                    <a:pt x="21" y="14"/>
                  </a:cubicBezTo>
                  <a:cubicBezTo>
                    <a:pt x="16" y="10"/>
                    <a:pt x="9" y="7"/>
                    <a:pt x="0" y="8"/>
                  </a:cubicBezTo>
                  <a:cubicBezTo>
                    <a:pt x="0" y="1"/>
                    <a:pt x="0" y="1"/>
                    <a:pt x="0" y="1"/>
                  </a:cubicBezTo>
                  <a:cubicBezTo>
                    <a:pt x="11" y="0"/>
                    <a:pt x="19" y="3"/>
                    <a:pt x="26" y="8"/>
                  </a:cubicBezTo>
                  <a:cubicBezTo>
                    <a:pt x="33" y="14"/>
                    <a:pt x="37" y="23"/>
                    <a:pt x="37" y="31"/>
                  </a:cubicBezTo>
                  <a:lnTo>
                    <a:pt x="31" y="3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7" name="Freeform 17"/>
            <p:cNvSpPr>
              <a:spLocks/>
            </p:cNvSpPr>
            <p:nvPr/>
          </p:nvSpPr>
          <p:spPr bwMode="auto">
            <a:xfrm>
              <a:off x="80963" y="1647825"/>
              <a:ext cx="166688" cy="234950"/>
            </a:xfrm>
            <a:custGeom>
              <a:avLst/>
              <a:gdLst>
                <a:gd name="T0" fmla="*/ 2147483647 w 49"/>
                <a:gd name="T1" fmla="*/ 0 h 69"/>
                <a:gd name="T2" fmla="*/ 2147483647 w 49"/>
                <a:gd name="T3" fmla="*/ 2147483647 h 69"/>
                <a:gd name="T4" fmla="*/ 2147483647 w 49"/>
                <a:gd name="T5" fmla="*/ 2147483647 h 69"/>
                <a:gd name="T6" fmla="*/ 2147483647 w 49"/>
                <a:gd name="T7" fmla="*/ 2147483647 h 69"/>
                <a:gd name="T8" fmla="*/ 2147483647 w 49"/>
                <a:gd name="T9" fmla="*/ 2147483647 h 69"/>
                <a:gd name="T10" fmla="*/ 2147483647 w 49"/>
                <a:gd name="T11" fmla="*/ 2147483647 h 69"/>
                <a:gd name="T12" fmla="*/ 2147483647 w 49"/>
                <a:gd name="T13" fmla="*/ 2147483647 h 69"/>
                <a:gd name="T14" fmla="*/ 2147483647 w 49"/>
                <a:gd name="T15" fmla="*/ 2147483647 h 69"/>
                <a:gd name="T16" fmla="*/ 2147483647 w 49"/>
                <a:gd name="T17" fmla="*/ 2147483647 h 69"/>
                <a:gd name="T18" fmla="*/ 2147483647 w 49"/>
                <a:gd name="T19" fmla="*/ 0 h 69"/>
                <a:gd name="T20" fmla="*/ 2147483647 w 49"/>
                <a:gd name="T21" fmla="*/ 0 h 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9" h="69">
                  <a:moveTo>
                    <a:pt x="12" y="0"/>
                  </a:moveTo>
                  <a:cubicBezTo>
                    <a:pt x="12" y="0"/>
                    <a:pt x="0" y="40"/>
                    <a:pt x="3" y="51"/>
                  </a:cubicBezTo>
                  <a:cubicBezTo>
                    <a:pt x="6" y="61"/>
                    <a:pt x="19" y="66"/>
                    <a:pt x="25" y="67"/>
                  </a:cubicBezTo>
                  <a:cubicBezTo>
                    <a:pt x="31" y="69"/>
                    <a:pt x="44" y="58"/>
                    <a:pt x="44" y="58"/>
                  </a:cubicBezTo>
                  <a:cubicBezTo>
                    <a:pt x="44" y="58"/>
                    <a:pt x="28" y="47"/>
                    <a:pt x="29" y="44"/>
                  </a:cubicBezTo>
                  <a:cubicBezTo>
                    <a:pt x="30" y="41"/>
                    <a:pt x="35" y="37"/>
                    <a:pt x="36" y="38"/>
                  </a:cubicBezTo>
                  <a:cubicBezTo>
                    <a:pt x="38" y="39"/>
                    <a:pt x="39" y="50"/>
                    <a:pt x="39" y="50"/>
                  </a:cubicBezTo>
                  <a:cubicBezTo>
                    <a:pt x="39" y="50"/>
                    <a:pt x="44" y="53"/>
                    <a:pt x="46" y="48"/>
                  </a:cubicBezTo>
                  <a:cubicBezTo>
                    <a:pt x="49" y="42"/>
                    <a:pt x="44" y="26"/>
                    <a:pt x="44" y="26"/>
                  </a:cubicBezTo>
                  <a:cubicBezTo>
                    <a:pt x="38" y="0"/>
                    <a:pt x="38" y="0"/>
                    <a:pt x="38" y="0"/>
                  </a:cubicBezTo>
                  <a:lnTo>
                    <a:pt x="12" y="0"/>
                  </a:lnTo>
                  <a:close/>
                </a:path>
              </a:pathLst>
            </a:custGeom>
            <a:solidFill>
              <a:srgbClr val="FDCF9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8" name="Freeform 18"/>
            <p:cNvSpPr>
              <a:spLocks/>
            </p:cNvSpPr>
            <p:nvPr/>
          </p:nvSpPr>
          <p:spPr bwMode="auto">
            <a:xfrm>
              <a:off x="125413" y="1739900"/>
              <a:ext cx="104775" cy="122238"/>
            </a:xfrm>
            <a:custGeom>
              <a:avLst/>
              <a:gdLst>
                <a:gd name="T0" fmla="*/ 2147483647 w 31"/>
                <a:gd name="T1" fmla="*/ 2147483647 h 36"/>
                <a:gd name="T2" fmla="*/ 2147483647 w 31"/>
                <a:gd name="T3" fmla="*/ 2147483647 h 36"/>
                <a:gd name="T4" fmla="*/ 2147483647 w 31"/>
                <a:gd name="T5" fmla="*/ 2147483647 h 36"/>
                <a:gd name="T6" fmla="*/ 2147483647 w 31"/>
                <a:gd name="T7" fmla="*/ 2147483647 h 36"/>
                <a:gd name="T8" fmla="*/ 2147483647 w 31"/>
                <a:gd name="T9" fmla="*/ 0 h 36"/>
                <a:gd name="T10" fmla="*/ 2147483647 w 31"/>
                <a:gd name="T11" fmla="*/ 2147483647 h 36"/>
                <a:gd name="T12" fmla="*/ 2147483647 w 31"/>
                <a:gd name="T13" fmla="*/ 2147483647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36">
                  <a:moveTo>
                    <a:pt x="24" y="36"/>
                  </a:moveTo>
                  <a:cubicBezTo>
                    <a:pt x="28" y="34"/>
                    <a:pt x="31" y="31"/>
                    <a:pt x="31" y="31"/>
                  </a:cubicBezTo>
                  <a:cubicBezTo>
                    <a:pt x="31" y="31"/>
                    <a:pt x="15" y="20"/>
                    <a:pt x="16" y="17"/>
                  </a:cubicBezTo>
                  <a:cubicBezTo>
                    <a:pt x="17" y="14"/>
                    <a:pt x="22" y="10"/>
                    <a:pt x="23" y="11"/>
                  </a:cubicBezTo>
                  <a:cubicBezTo>
                    <a:pt x="23" y="11"/>
                    <a:pt x="13" y="0"/>
                    <a:pt x="9" y="0"/>
                  </a:cubicBezTo>
                  <a:cubicBezTo>
                    <a:pt x="6" y="0"/>
                    <a:pt x="0" y="13"/>
                    <a:pt x="2" y="20"/>
                  </a:cubicBezTo>
                  <a:cubicBezTo>
                    <a:pt x="3" y="25"/>
                    <a:pt x="16" y="33"/>
                    <a:pt x="24" y="36"/>
                  </a:cubicBezTo>
                  <a:close/>
                </a:path>
              </a:pathLst>
            </a:custGeom>
            <a:solidFill>
              <a:srgbClr val="B99F7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9" name="Freeform 19"/>
            <p:cNvSpPr>
              <a:spLocks/>
            </p:cNvSpPr>
            <p:nvPr/>
          </p:nvSpPr>
          <p:spPr bwMode="auto">
            <a:xfrm>
              <a:off x="104775" y="1781175"/>
              <a:ext cx="92075" cy="134938"/>
            </a:xfrm>
            <a:custGeom>
              <a:avLst/>
              <a:gdLst>
                <a:gd name="T0" fmla="*/ 0 w 27"/>
                <a:gd name="T1" fmla="*/ 2147483647 h 40"/>
                <a:gd name="T2" fmla="*/ 2147483647 w 27"/>
                <a:gd name="T3" fmla="*/ 2147483647 h 40"/>
                <a:gd name="T4" fmla="*/ 2147483647 w 27"/>
                <a:gd name="T5" fmla="*/ 2147483647 h 40"/>
                <a:gd name="T6" fmla="*/ 2147483647 w 27"/>
                <a:gd name="T7" fmla="*/ 2147483647 h 40"/>
                <a:gd name="T8" fmla="*/ 2147483647 w 27"/>
                <a:gd name="T9" fmla="*/ 2147483647 h 40"/>
                <a:gd name="T10" fmla="*/ 2147483647 w 27"/>
                <a:gd name="T11" fmla="*/ 2147483647 h 40"/>
                <a:gd name="T12" fmla="*/ 0 w 27"/>
                <a:gd name="T13" fmla="*/ 2147483647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0">
                  <a:moveTo>
                    <a:pt x="0" y="40"/>
                  </a:moveTo>
                  <a:cubicBezTo>
                    <a:pt x="0" y="31"/>
                    <a:pt x="0" y="21"/>
                    <a:pt x="3" y="13"/>
                  </a:cubicBezTo>
                  <a:cubicBezTo>
                    <a:pt x="7" y="5"/>
                    <a:pt x="14" y="0"/>
                    <a:pt x="27" y="1"/>
                  </a:cubicBezTo>
                  <a:cubicBezTo>
                    <a:pt x="26" y="8"/>
                    <a:pt x="26" y="8"/>
                    <a:pt x="26" y="8"/>
                  </a:cubicBezTo>
                  <a:cubicBezTo>
                    <a:pt x="17" y="7"/>
                    <a:pt x="12" y="11"/>
                    <a:pt x="9" y="16"/>
                  </a:cubicBezTo>
                  <a:cubicBezTo>
                    <a:pt x="7" y="22"/>
                    <a:pt x="7" y="31"/>
                    <a:pt x="7" y="40"/>
                  </a:cubicBezTo>
                  <a:lnTo>
                    <a:pt x="0" y="4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0" name="Freeform 20"/>
            <p:cNvSpPr>
              <a:spLocks/>
            </p:cNvSpPr>
            <p:nvPr/>
          </p:nvSpPr>
          <p:spPr bwMode="auto">
            <a:xfrm>
              <a:off x="396875" y="2274888"/>
              <a:ext cx="193675" cy="128588"/>
            </a:xfrm>
            <a:custGeom>
              <a:avLst/>
              <a:gdLst>
                <a:gd name="T0" fmla="*/ 2147483647 w 57"/>
                <a:gd name="T1" fmla="*/ 0 h 38"/>
                <a:gd name="T2" fmla="*/ 2147483647 w 57"/>
                <a:gd name="T3" fmla="*/ 2147483647 h 38"/>
                <a:gd name="T4" fmla="*/ 2147483647 w 57"/>
                <a:gd name="T5" fmla="*/ 2147483647 h 38"/>
                <a:gd name="T6" fmla="*/ 2147483647 w 57"/>
                <a:gd name="T7" fmla="*/ 2147483647 h 38"/>
                <a:gd name="T8" fmla="*/ 2147483647 w 57"/>
                <a:gd name="T9" fmla="*/ 0 h 38"/>
                <a:gd name="T10" fmla="*/ 2147483647 w 57"/>
                <a:gd name="T11" fmla="*/ 0 h 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38">
                  <a:moveTo>
                    <a:pt x="52" y="0"/>
                  </a:moveTo>
                  <a:cubicBezTo>
                    <a:pt x="57" y="20"/>
                    <a:pt x="57" y="20"/>
                    <a:pt x="57" y="20"/>
                  </a:cubicBezTo>
                  <a:cubicBezTo>
                    <a:pt x="50" y="30"/>
                    <a:pt x="24" y="37"/>
                    <a:pt x="6" y="38"/>
                  </a:cubicBezTo>
                  <a:cubicBezTo>
                    <a:pt x="0" y="29"/>
                    <a:pt x="23" y="19"/>
                    <a:pt x="39" y="15"/>
                  </a:cubicBezTo>
                  <a:cubicBezTo>
                    <a:pt x="33" y="0"/>
                    <a:pt x="33" y="0"/>
                    <a:pt x="33" y="0"/>
                  </a:cubicBezTo>
                  <a:lnTo>
                    <a:pt x="52" y="0"/>
                  </a:ln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1" name="Freeform 21"/>
            <p:cNvSpPr>
              <a:spLocks/>
            </p:cNvSpPr>
            <p:nvPr/>
          </p:nvSpPr>
          <p:spPr bwMode="auto">
            <a:xfrm>
              <a:off x="631825" y="2254250"/>
              <a:ext cx="179388" cy="101600"/>
            </a:xfrm>
            <a:custGeom>
              <a:avLst/>
              <a:gdLst>
                <a:gd name="T0" fmla="*/ 2147483647 w 53"/>
                <a:gd name="T1" fmla="*/ 2147483647 h 30"/>
                <a:gd name="T2" fmla="*/ 2147483647 w 53"/>
                <a:gd name="T3" fmla="*/ 2147483647 h 30"/>
                <a:gd name="T4" fmla="*/ 2147483647 w 53"/>
                <a:gd name="T5" fmla="*/ 2147483647 h 30"/>
                <a:gd name="T6" fmla="*/ 0 w 53"/>
                <a:gd name="T7" fmla="*/ 2147483647 h 30"/>
                <a:gd name="T8" fmla="*/ 0 w 53"/>
                <a:gd name="T9" fmla="*/ 2147483647 h 30"/>
                <a:gd name="T10" fmla="*/ 2147483647 w 53"/>
                <a:gd name="T11" fmla="*/ 0 h 30"/>
                <a:gd name="T12" fmla="*/ 2147483647 w 53"/>
                <a:gd name="T13" fmla="*/ 2147483647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 h="30">
                  <a:moveTo>
                    <a:pt x="21" y="3"/>
                  </a:moveTo>
                  <a:cubicBezTo>
                    <a:pt x="21" y="3"/>
                    <a:pt x="18" y="11"/>
                    <a:pt x="19" y="12"/>
                  </a:cubicBezTo>
                  <a:cubicBezTo>
                    <a:pt x="22" y="14"/>
                    <a:pt x="52" y="18"/>
                    <a:pt x="53" y="30"/>
                  </a:cubicBezTo>
                  <a:cubicBezTo>
                    <a:pt x="0" y="27"/>
                    <a:pt x="0" y="27"/>
                    <a:pt x="0" y="27"/>
                  </a:cubicBezTo>
                  <a:cubicBezTo>
                    <a:pt x="0" y="9"/>
                    <a:pt x="0" y="9"/>
                    <a:pt x="0" y="9"/>
                  </a:cubicBezTo>
                  <a:cubicBezTo>
                    <a:pt x="13" y="0"/>
                    <a:pt x="13" y="0"/>
                    <a:pt x="13" y="0"/>
                  </a:cubicBezTo>
                  <a:lnTo>
                    <a:pt x="21" y="3"/>
                  </a:ln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2" name="Freeform 22"/>
            <p:cNvSpPr>
              <a:spLocks/>
            </p:cNvSpPr>
            <p:nvPr/>
          </p:nvSpPr>
          <p:spPr bwMode="auto">
            <a:xfrm>
              <a:off x="430213" y="1905000"/>
              <a:ext cx="160338" cy="387350"/>
            </a:xfrm>
            <a:custGeom>
              <a:avLst/>
              <a:gdLst>
                <a:gd name="T0" fmla="*/ 0 w 47"/>
                <a:gd name="T1" fmla="*/ 2147483647 h 114"/>
                <a:gd name="T2" fmla="*/ 2147483647 w 47"/>
                <a:gd name="T3" fmla="*/ 2147483647 h 114"/>
                <a:gd name="T4" fmla="*/ 2147483647 w 47"/>
                <a:gd name="T5" fmla="*/ 2147483647 h 114"/>
                <a:gd name="T6" fmla="*/ 2147483647 w 47"/>
                <a:gd name="T7" fmla="*/ 0 h 114"/>
                <a:gd name="T8" fmla="*/ 0 w 47"/>
                <a:gd name="T9" fmla="*/ 2147483647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14">
                  <a:moveTo>
                    <a:pt x="0" y="4"/>
                  </a:moveTo>
                  <a:cubicBezTo>
                    <a:pt x="7" y="39"/>
                    <a:pt x="7" y="81"/>
                    <a:pt x="21" y="114"/>
                  </a:cubicBezTo>
                  <a:cubicBezTo>
                    <a:pt x="30" y="114"/>
                    <a:pt x="38" y="114"/>
                    <a:pt x="47" y="114"/>
                  </a:cubicBezTo>
                  <a:cubicBezTo>
                    <a:pt x="35" y="72"/>
                    <a:pt x="38" y="36"/>
                    <a:pt x="42" y="0"/>
                  </a:cubicBezTo>
                  <a:cubicBezTo>
                    <a:pt x="28" y="1"/>
                    <a:pt x="14" y="3"/>
                    <a:pt x="0" y="4"/>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3" name="Freeform 23"/>
            <p:cNvSpPr>
              <a:spLocks/>
            </p:cNvSpPr>
            <p:nvPr/>
          </p:nvSpPr>
          <p:spPr bwMode="auto">
            <a:xfrm>
              <a:off x="1096963" y="923925"/>
              <a:ext cx="376238" cy="627063"/>
            </a:xfrm>
            <a:custGeom>
              <a:avLst/>
              <a:gdLst>
                <a:gd name="T0" fmla="*/ 2147483647 w 111"/>
                <a:gd name="T1" fmla="*/ 2147483647 h 185"/>
                <a:gd name="T2" fmla="*/ 2147483647 w 111"/>
                <a:gd name="T3" fmla="*/ 2147483647 h 185"/>
                <a:gd name="T4" fmla="*/ 2147483647 w 111"/>
                <a:gd name="T5" fmla="*/ 0 h 185"/>
                <a:gd name="T6" fmla="*/ 2147483647 w 111"/>
                <a:gd name="T7" fmla="*/ 2147483647 h 185"/>
                <a:gd name="T8" fmla="*/ 2147483647 w 111"/>
                <a:gd name="T9" fmla="*/ 2147483647 h 185"/>
                <a:gd name="T10" fmla="*/ 2147483647 w 111"/>
                <a:gd name="T11" fmla="*/ 2147483647 h 185"/>
                <a:gd name="T12" fmla="*/ 2147483647 w 111"/>
                <a:gd name="T13" fmla="*/ 2147483647 h 185"/>
                <a:gd name="T14" fmla="*/ 2147483647 w 111"/>
                <a:gd name="T15" fmla="*/ 2147483647 h 185"/>
                <a:gd name="T16" fmla="*/ 2147483647 w 111"/>
                <a:gd name="T17" fmla="*/ 2147483647 h 185"/>
                <a:gd name="T18" fmla="*/ 2147483647 w 111"/>
                <a:gd name="T19" fmla="*/ 2147483647 h 185"/>
                <a:gd name="T20" fmla="*/ 2147483647 w 111"/>
                <a:gd name="T21" fmla="*/ 2147483647 h 185"/>
                <a:gd name="T22" fmla="*/ 2147483647 w 111"/>
                <a:gd name="T23" fmla="*/ 2147483647 h 185"/>
                <a:gd name="T24" fmla="*/ 2147483647 w 111"/>
                <a:gd name="T25" fmla="*/ 2147483647 h 185"/>
                <a:gd name="T26" fmla="*/ 2147483647 w 111"/>
                <a:gd name="T27" fmla="*/ 2147483647 h 1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1" h="185">
                  <a:moveTo>
                    <a:pt x="4" y="124"/>
                  </a:moveTo>
                  <a:cubicBezTo>
                    <a:pt x="0" y="122"/>
                    <a:pt x="32" y="116"/>
                    <a:pt x="31" y="100"/>
                  </a:cubicBezTo>
                  <a:cubicBezTo>
                    <a:pt x="27" y="55"/>
                    <a:pt x="51" y="39"/>
                    <a:pt x="47" y="0"/>
                  </a:cubicBezTo>
                  <a:cubicBezTo>
                    <a:pt x="47" y="0"/>
                    <a:pt x="77" y="1"/>
                    <a:pt x="82" y="21"/>
                  </a:cubicBezTo>
                  <a:cubicBezTo>
                    <a:pt x="87" y="41"/>
                    <a:pt x="56" y="61"/>
                    <a:pt x="60" y="86"/>
                  </a:cubicBezTo>
                  <a:cubicBezTo>
                    <a:pt x="60" y="86"/>
                    <a:pt x="83" y="80"/>
                    <a:pt x="96" y="82"/>
                  </a:cubicBezTo>
                  <a:cubicBezTo>
                    <a:pt x="109" y="85"/>
                    <a:pt x="107" y="102"/>
                    <a:pt x="101" y="103"/>
                  </a:cubicBezTo>
                  <a:cubicBezTo>
                    <a:pt x="101" y="105"/>
                    <a:pt x="109" y="102"/>
                    <a:pt x="109" y="113"/>
                  </a:cubicBezTo>
                  <a:cubicBezTo>
                    <a:pt x="110" y="124"/>
                    <a:pt x="101" y="128"/>
                    <a:pt x="101" y="128"/>
                  </a:cubicBezTo>
                  <a:cubicBezTo>
                    <a:pt x="111" y="137"/>
                    <a:pt x="111" y="150"/>
                    <a:pt x="101" y="154"/>
                  </a:cubicBezTo>
                  <a:cubicBezTo>
                    <a:pt x="101" y="154"/>
                    <a:pt x="101" y="175"/>
                    <a:pt x="94" y="180"/>
                  </a:cubicBezTo>
                  <a:cubicBezTo>
                    <a:pt x="87" y="185"/>
                    <a:pt x="69" y="182"/>
                    <a:pt x="69" y="182"/>
                  </a:cubicBezTo>
                  <a:cubicBezTo>
                    <a:pt x="52" y="178"/>
                    <a:pt x="33" y="170"/>
                    <a:pt x="15" y="167"/>
                  </a:cubicBezTo>
                  <a:cubicBezTo>
                    <a:pt x="1" y="155"/>
                    <a:pt x="9" y="137"/>
                    <a:pt x="4" y="124"/>
                  </a:cubicBezTo>
                  <a:close/>
                </a:path>
              </a:pathLst>
            </a:custGeom>
            <a:solidFill>
              <a:srgbClr val="FDCF9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4" name="Freeform 24"/>
            <p:cNvSpPr>
              <a:spLocks/>
            </p:cNvSpPr>
            <p:nvPr/>
          </p:nvSpPr>
          <p:spPr bwMode="auto">
            <a:xfrm>
              <a:off x="438150" y="1187450"/>
              <a:ext cx="188913" cy="214313"/>
            </a:xfrm>
            <a:custGeom>
              <a:avLst/>
              <a:gdLst>
                <a:gd name="T0" fmla="*/ 2147483647 w 56"/>
                <a:gd name="T1" fmla="*/ 0 h 63"/>
                <a:gd name="T2" fmla="*/ 2147483647 w 56"/>
                <a:gd name="T3" fmla="*/ 2147483647 h 63"/>
                <a:gd name="T4" fmla="*/ 2147483647 w 56"/>
                <a:gd name="T5" fmla="*/ 2147483647 h 63"/>
                <a:gd name="T6" fmla="*/ 0 w 56"/>
                <a:gd name="T7" fmla="*/ 2147483647 h 63"/>
                <a:gd name="T8" fmla="*/ 2147483647 w 56"/>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63">
                  <a:moveTo>
                    <a:pt x="10" y="0"/>
                  </a:moveTo>
                  <a:cubicBezTo>
                    <a:pt x="25" y="12"/>
                    <a:pt x="38" y="33"/>
                    <a:pt x="56" y="39"/>
                  </a:cubicBezTo>
                  <a:cubicBezTo>
                    <a:pt x="38" y="62"/>
                    <a:pt x="38" y="62"/>
                    <a:pt x="38" y="62"/>
                  </a:cubicBezTo>
                  <a:cubicBezTo>
                    <a:pt x="5" y="63"/>
                    <a:pt x="6" y="41"/>
                    <a:pt x="0" y="9"/>
                  </a:cubicBezTo>
                  <a:lnTo>
                    <a:pt x="10" y="0"/>
                  </a:ln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5" name="Freeform 25"/>
            <p:cNvSpPr>
              <a:spLocks/>
            </p:cNvSpPr>
            <p:nvPr/>
          </p:nvSpPr>
          <p:spPr bwMode="auto">
            <a:xfrm>
              <a:off x="128588" y="349250"/>
              <a:ext cx="984250" cy="930275"/>
            </a:xfrm>
            <a:custGeom>
              <a:avLst/>
              <a:gdLst>
                <a:gd name="T0" fmla="*/ 2147483647 w 290"/>
                <a:gd name="T1" fmla="*/ 2147483647 h 275"/>
                <a:gd name="T2" fmla="*/ 2147483647 w 290"/>
                <a:gd name="T3" fmla="*/ 2147483647 h 275"/>
                <a:gd name="T4" fmla="*/ 2147483647 w 290"/>
                <a:gd name="T5" fmla="*/ 2147483647 h 275"/>
                <a:gd name="T6" fmla="*/ 2147483647 w 290"/>
                <a:gd name="T7" fmla="*/ 2147483647 h 275"/>
                <a:gd name="T8" fmla="*/ 2147483647 w 290"/>
                <a:gd name="T9" fmla="*/ 2147483647 h 275"/>
                <a:gd name="T10" fmla="*/ 2147483647 w 290"/>
                <a:gd name="T11" fmla="*/ 2147483647 h 275"/>
                <a:gd name="T12" fmla="*/ 2147483647 w 290"/>
                <a:gd name="T13" fmla="*/ 2147483647 h 275"/>
                <a:gd name="T14" fmla="*/ 2147483647 w 290"/>
                <a:gd name="T15" fmla="*/ 0 h 275"/>
                <a:gd name="T16" fmla="*/ 2147483647 w 290"/>
                <a:gd name="T17" fmla="*/ 2147483647 h 275"/>
                <a:gd name="T18" fmla="*/ 2147483647 w 290"/>
                <a:gd name="T19" fmla="*/ 2147483647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0" h="275">
                  <a:moveTo>
                    <a:pt x="8" y="19"/>
                  </a:moveTo>
                  <a:cubicBezTo>
                    <a:pt x="8" y="19"/>
                    <a:pt x="0" y="190"/>
                    <a:pt x="31" y="228"/>
                  </a:cubicBezTo>
                  <a:cubicBezTo>
                    <a:pt x="65" y="267"/>
                    <a:pt x="204" y="275"/>
                    <a:pt x="243" y="240"/>
                  </a:cubicBezTo>
                  <a:cubicBezTo>
                    <a:pt x="278" y="207"/>
                    <a:pt x="290" y="35"/>
                    <a:pt x="290" y="35"/>
                  </a:cubicBezTo>
                  <a:cubicBezTo>
                    <a:pt x="168" y="8"/>
                    <a:pt x="168" y="8"/>
                    <a:pt x="168" y="8"/>
                  </a:cubicBezTo>
                  <a:cubicBezTo>
                    <a:pt x="168" y="2"/>
                    <a:pt x="168" y="2"/>
                    <a:pt x="168" y="2"/>
                  </a:cubicBezTo>
                  <a:cubicBezTo>
                    <a:pt x="150" y="4"/>
                    <a:pt x="150" y="4"/>
                    <a:pt x="150" y="4"/>
                  </a:cubicBezTo>
                  <a:cubicBezTo>
                    <a:pt x="133" y="0"/>
                    <a:pt x="133" y="0"/>
                    <a:pt x="133" y="0"/>
                  </a:cubicBezTo>
                  <a:cubicBezTo>
                    <a:pt x="133" y="6"/>
                    <a:pt x="133" y="6"/>
                    <a:pt x="133" y="6"/>
                  </a:cubicBezTo>
                  <a:lnTo>
                    <a:pt x="8" y="19"/>
                  </a:lnTo>
                  <a:close/>
                </a:path>
              </a:pathLst>
            </a:custGeom>
            <a:solidFill>
              <a:srgbClr val="FDCF9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6" name="Freeform 26"/>
            <p:cNvSpPr>
              <a:spLocks/>
            </p:cNvSpPr>
            <p:nvPr/>
          </p:nvSpPr>
          <p:spPr bwMode="auto">
            <a:xfrm>
              <a:off x="173038" y="301625"/>
              <a:ext cx="909638" cy="527050"/>
            </a:xfrm>
            <a:custGeom>
              <a:avLst/>
              <a:gdLst>
                <a:gd name="T0" fmla="*/ 0 w 268"/>
                <a:gd name="T1" fmla="*/ 2147483647 h 156"/>
                <a:gd name="T2" fmla="*/ 2147483647 w 268"/>
                <a:gd name="T3" fmla="*/ 2147483647 h 156"/>
                <a:gd name="T4" fmla="*/ 2147483647 w 268"/>
                <a:gd name="T5" fmla="*/ 2147483647 h 156"/>
                <a:gd name="T6" fmla="*/ 2147483647 w 268"/>
                <a:gd name="T7" fmla="*/ 2147483647 h 156"/>
                <a:gd name="T8" fmla="*/ 2147483647 w 268"/>
                <a:gd name="T9" fmla="*/ 2147483647 h 156"/>
                <a:gd name="T10" fmla="*/ 2147483647 w 268"/>
                <a:gd name="T11" fmla="*/ 2147483647 h 156"/>
                <a:gd name="T12" fmla="*/ 2147483647 w 268"/>
                <a:gd name="T13" fmla="*/ 2147483647 h 156"/>
                <a:gd name="T14" fmla="*/ 2147483647 w 268"/>
                <a:gd name="T15" fmla="*/ 2147483647 h 156"/>
                <a:gd name="T16" fmla="*/ 2147483647 w 268"/>
                <a:gd name="T17" fmla="*/ 0 h 156"/>
                <a:gd name="T18" fmla="*/ 2147483647 w 268"/>
                <a:gd name="T19" fmla="*/ 2147483647 h 156"/>
                <a:gd name="T20" fmla="*/ 2147483647 w 268"/>
                <a:gd name="T21" fmla="*/ 2147483647 h 156"/>
                <a:gd name="T22" fmla="*/ 0 w 268"/>
                <a:gd name="T23" fmla="*/ 2147483647 h 1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8" h="156">
                  <a:moveTo>
                    <a:pt x="0" y="140"/>
                  </a:moveTo>
                  <a:cubicBezTo>
                    <a:pt x="10" y="95"/>
                    <a:pt x="28" y="21"/>
                    <a:pt x="82" y="56"/>
                  </a:cubicBezTo>
                  <a:cubicBezTo>
                    <a:pt x="100" y="68"/>
                    <a:pt x="176" y="72"/>
                    <a:pt x="193" y="63"/>
                  </a:cubicBezTo>
                  <a:cubicBezTo>
                    <a:pt x="247" y="35"/>
                    <a:pt x="260" y="110"/>
                    <a:pt x="265" y="156"/>
                  </a:cubicBezTo>
                  <a:cubicBezTo>
                    <a:pt x="265" y="156"/>
                    <a:pt x="268" y="49"/>
                    <a:pt x="267" y="39"/>
                  </a:cubicBezTo>
                  <a:cubicBezTo>
                    <a:pt x="265" y="29"/>
                    <a:pt x="267" y="18"/>
                    <a:pt x="267" y="18"/>
                  </a:cubicBezTo>
                  <a:cubicBezTo>
                    <a:pt x="236" y="12"/>
                    <a:pt x="236" y="12"/>
                    <a:pt x="236" y="12"/>
                  </a:cubicBezTo>
                  <a:cubicBezTo>
                    <a:pt x="139" y="34"/>
                    <a:pt x="139" y="34"/>
                    <a:pt x="139" y="34"/>
                  </a:cubicBezTo>
                  <a:cubicBezTo>
                    <a:pt x="45" y="0"/>
                    <a:pt x="45" y="0"/>
                    <a:pt x="45" y="0"/>
                  </a:cubicBezTo>
                  <a:cubicBezTo>
                    <a:pt x="14" y="3"/>
                    <a:pt x="14" y="3"/>
                    <a:pt x="14" y="3"/>
                  </a:cubicBezTo>
                  <a:cubicBezTo>
                    <a:pt x="14" y="3"/>
                    <a:pt x="14" y="14"/>
                    <a:pt x="12" y="24"/>
                  </a:cubicBezTo>
                  <a:cubicBezTo>
                    <a:pt x="9" y="34"/>
                    <a:pt x="0" y="140"/>
                    <a:pt x="0" y="140"/>
                  </a:cubicBezTo>
                  <a:close/>
                </a:path>
              </a:pathLst>
            </a:custGeom>
            <a:solidFill>
              <a:srgbClr val="E4BA8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7" name="Freeform 27"/>
            <p:cNvSpPr>
              <a:spLocks/>
            </p:cNvSpPr>
            <p:nvPr/>
          </p:nvSpPr>
          <p:spPr bwMode="auto">
            <a:xfrm>
              <a:off x="87313" y="0"/>
              <a:ext cx="1141413" cy="828675"/>
            </a:xfrm>
            <a:custGeom>
              <a:avLst/>
              <a:gdLst>
                <a:gd name="T0" fmla="*/ 2147483647 w 336"/>
                <a:gd name="T1" fmla="*/ 2147483647 h 245"/>
                <a:gd name="T2" fmla="*/ 2147483647 w 336"/>
                <a:gd name="T3" fmla="*/ 2147483647 h 245"/>
                <a:gd name="T4" fmla="*/ 2147483647 w 336"/>
                <a:gd name="T5" fmla="*/ 2147483647 h 245"/>
                <a:gd name="T6" fmla="*/ 2147483647 w 336"/>
                <a:gd name="T7" fmla="*/ 2147483647 h 245"/>
                <a:gd name="T8" fmla="*/ 2147483647 w 336"/>
                <a:gd name="T9" fmla="*/ 2147483647 h 245"/>
                <a:gd name="T10" fmla="*/ 2147483647 w 336"/>
                <a:gd name="T11" fmla="*/ 2147483647 h 245"/>
                <a:gd name="T12" fmla="*/ 2147483647 w 336"/>
                <a:gd name="T13" fmla="*/ 2147483647 h 245"/>
                <a:gd name="T14" fmla="*/ 2147483647 w 336"/>
                <a:gd name="T15" fmla="*/ 2147483647 h 245"/>
                <a:gd name="T16" fmla="*/ 2147483647 w 336"/>
                <a:gd name="T17" fmla="*/ 2147483647 h 245"/>
                <a:gd name="T18" fmla="*/ 2147483647 w 336"/>
                <a:gd name="T19" fmla="*/ 2147483647 h 245"/>
                <a:gd name="T20" fmla="*/ 2147483647 w 336"/>
                <a:gd name="T21" fmla="*/ 2147483647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6" h="245">
                  <a:moveTo>
                    <a:pt x="15" y="228"/>
                  </a:moveTo>
                  <a:cubicBezTo>
                    <a:pt x="27" y="230"/>
                    <a:pt x="27" y="230"/>
                    <a:pt x="27" y="230"/>
                  </a:cubicBezTo>
                  <a:cubicBezTo>
                    <a:pt x="27" y="230"/>
                    <a:pt x="30" y="156"/>
                    <a:pt x="55" y="131"/>
                  </a:cubicBezTo>
                  <a:cubicBezTo>
                    <a:pt x="80" y="106"/>
                    <a:pt x="107" y="124"/>
                    <a:pt x="123" y="136"/>
                  </a:cubicBezTo>
                  <a:cubicBezTo>
                    <a:pt x="138" y="148"/>
                    <a:pt x="187" y="151"/>
                    <a:pt x="203" y="141"/>
                  </a:cubicBezTo>
                  <a:cubicBezTo>
                    <a:pt x="220" y="131"/>
                    <a:pt x="249" y="116"/>
                    <a:pt x="271" y="144"/>
                  </a:cubicBezTo>
                  <a:cubicBezTo>
                    <a:pt x="293" y="171"/>
                    <a:pt x="287" y="245"/>
                    <a:pt x="287" y="245"/>
                  </a:cubicBezTo>
                  <a:cubicBezTo>
                    <a:pt x="299" y="244"/>
                    <a:pt x="299" y="244"/>
                    <a:pt x="299" y="244"/>
                  </a:cubicBezTo>
                  <a:cubicBezTo>
                    <a:pt x="299" y="244"/>
                    <a:pt x="324" y="162"/>
                    <a:pt x="327" y="129"/>
                  </a:cubicBezTo>
                  <a:cubicBezTo>
                    <a:pt x="336" y="20"/>
                    <a:pt x="5" y="0"/>
                    <a:pt x="1" y="110"/>
                  </a:cubicBezTo>
                  <a:cubicBezTo>
                    <a:pt x="0" y="143"/>
                    <a:pt x="15" y="228"/>
                    <a:pt x="15" y="228"/>
                  </a:cubicBezTo>
                  <a:close/>
                </a:path>
              </a:pathLst>
            </a:custGeom>
            <a:solidFill>
              <a:srgbClr val="42281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8" name="Freeform 28"/>
            <p:cNvSpPr>
              <a:spLocks/>
            </p:cNvSpPr>
            <p:nvPr/>
          </p:nvSpPr>
          <p:spPr bwMode="auto">
            <a:xfrm>
              <a:off x="461963" y="971550"/>
              <a:ext cx="349250" cy="179388"/>
            </a:xfrm>
            <a:custGeom>
              <a:avLst/>
              <a:gdLst>
                <a:gd name="T0" fmla="*/ 2147483647 w 103"/>
                <a:gd name="T1" fmla="*/ 2147483647 h 53"/>
                <a:gd name="T2" fmla="*/ 2147483647 w 103"/>
                <a:gd name="T3" fmla="*/ 0 h 53"/>
                <a:gd name="T4" fmla="*/ 2147483647 w 103"/>
                <a:gd name="T5" fmla="*/ 2147483647 h 53"/>
                <a:gd name="T6" fmla="*/ 2147483647 w 103"/>
                <a:gd name="T7" fmla="*/ 2147483647 h 53"/>
                <a:gd name="T8" fmla="*/ 2147483647 w 103"/>
                <a:gd name="T9" fmla="*/ 2147483647 h 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53">
                  <a:moveTo>
                    <a:pt x="4" y="16"/>
                  </a:moveTo>
                  <a:cubicBezTo>
                    <a:pt x="35" y="17"/>
                    <a:pt x="75" y="16"/>
                    <a:pt x="103" y="0"/>
                  </a:cubicBezTo>
                  <a:cubicBezTo>
                    <a:pt x="103" y="0"/>
                    <a:pt x="103" y="37"/>
                    <a:pt x="85" y="45"/>
                  </a:cubicBezTo>
                  <a:cubicBezTo>
                    <a:pt x="68" y="53"/>
                    <a:pt x="30" y="49"/>
                    <a:pt x="15" y="40"/>
                  </a:cubicBezTo>
                  <a:cubicBezTo>
                    <a:pt x="0" y="30"/>
                    <a:pt x="4" y="16"/>
                    <a:pt x="4" y="16"/>
                  </a:cubicBezTo>
                  <a:close/>
                </a:path>
              </a:pathLst>
            </a:custGeom>
            <a:solidFill>
              <a:srgbClr val="E48C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9" name="Freeform 29"/>
            <p:cNvSpPr>
              <a:spLocks/>
            </p:cNvSpPr>
            <p:nvPr/>
          </p:nvSpPr>
          <p:spPr bwMode="auto">
            <a:xfrm>
              <a:off x="560388" y="1103313"/>
              <a:ext cx="134938" cy="38100"/>
            </a:xfrm>
            <a:custGeom>
              <a:avLst/>
              <a:gdLst>
                <a:gd name="T0" fmla="*/ 2147483647 w 40"/>
                <a:gd name="T1" fmla="*/ 2147483647 h 11"/>
                <a:gd name="T2" fmla="*/ 0 w 40"/>
                <a:gd name="T3" fmla="*/ 2147483647 h 11"/>
                <a:gd name="T4" fmla="*/ 2147483647 w 40"/>
                <a:gd name="T5" fmla="*/ 2147483647 h 11"/>
                <a:gd name="T6" fmla="*/ 2147483647 w 40"/>
                <a:gd name="T7" fmla="*/ 2147483647 h 11"/>
                <a:gd name="T8" fmla="*/ 2147483647 w 40"/>
                <a:gd name="T9" fmla="*/ 0 h 11"/>
                <a:gd name="T10" fmla="*/ 2147483647 w 40"/>
                <a:gd name="T11" fmla="*/ 2147483647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40" y="10"/>
                  </a:moveTo>
                  <a:cubicBezTo>
                    <a:pt x="27" y="11"/>
                    <a:pt x="12" y="9"/>
                    <a:pt x="0" y="6"/>
                  </a:cubicBezTo>
                  <a:cubicBezTo>
                    <a:pt x="3" y="4"/>
                    <a:pt x="9" y="0"/>
                    <a:pt x="11" y="1"/>
                  </a:cubicBezTo>
                  <a:cubicBezTo>
                    <a:pt x="15" y="2"/>
                    <a:pt x="17" y="3"/>
                    <a:pt x="17" y="3"/>
                  </a:cubicBezTo>
                  <a:cubicBezTo>
                    <a:pt x="17" y="3"/>
                    <a:pt x="21" y="0"/>
                    <a:pt x="27" y="0"/>
                  </a:cubicBezTo>
                  <a:cubicBezTo>
                    <a:pt x="31" y="1"/>
                    <a:pt x="37" y="6"/>
                    <a:pt x="40" y="10"/>
                  </a:cubicBezTo>
                  <a:close/>
                </a:path>
              </a:pathLst>
            </a:custGeom>
            <a:solidFill>
              <a:srgbClr val="EB664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0" name="Freeform 30"/>
            <p:cNvSpPr>
              <a:spLocks/>
            </p:cNvSpPr>
            <p:nvPr/>
          </p:nvSpPr>
          <p:spPr bwMode="auto">
            <a:xfrm>
              <a:off x="471488" y="971550"/>
              <a:ext cx="339725" cy="98425"/>
            </a:xfrm>
            <a:custGeom>
              <a:avLst/>
              <a:gdLst>
                <a:gd name="T0" fmla="*/ 2147483647 w 100"/>
                <a:gd name="T1" fmla="*/ 2147483647 h 29"/>
                <a:gd name="T2" fmla="*/ 2147483647 w 100"/>
                <a:gd name="T3" fmla="*/ 0 h 29"/>
                <a:gd name="T4" fmla="*/ 2147483647 w 100"/>
                <a:gd name="T5" fmla="*/ 2147483647 h 29"/>
                <a:gd name="T6" fmla="*/ 2147483647 w 100"/>
                <a:gd name="T7" fmla="*/ 2147483647 h 29"/>
                <a:gd name="T8" fmla="*/ 2147483647 w 100"/>
                <a:gd name="T9" fmla="*/ 2147483647 h 29"/>
                <a:gd name="T10" fmla="*/ 2147483647 w 100"/>
                <a:gd name="T11" fmla="*/ 2147483647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 h="29">
                  <a:moveTo>
                    <a:pt x="1" y="16"/>
                  </a:moveTo>
                  <a:cubicBezTo>
                    <a:pt x="32" y="17"/>
                    <a:pt x="72" y="16"/>
                    <a:pt x="100" y="0"/>
                  </a:cubicBezTo>
                  <a:cubicBezTo>
                    <a:pt x="100" y="0"/>
                    <a:pt x="100" y="11"/>
                    <a:pt x="97" y="22"/>
                  </a:cubicBezTo>
                  <a:cubicBezTo>
                    <a:pt x="89" y="24"/>
                    <a:pt x="78" y="26"/>
                    <a:pt x="67" y="27"/>
                  </a:cubicBezTo>
                  <a:cubicBezTo>
                    <a:pt x="44" y="29"/>
                    <a:pt x="13" y="26"/>
                    <a:pt x="1" y="25"/>
                  </a:cubicBezTo>
                  <a:cubicBezTo>
                    <a:pt x="0" y="20"/>
                    <a:pt x="1" y="16"/>
                    <a:pt x="1"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1" name="Freeform 31"/>
            <p:cNvSpPr>
              <a:spLocks/>
            </p:cNvSpPr>
            <p:nvPr/>
          </p:nvSpPr>
          <p:spPr bwMode="auto">
            <a:xfrm>
              <a:off x="617538" y="169863"/>
              <a:ext cx="584200" cy="287338"/>
            </a:xfrm>
            <a:custGeom>
              <a:avLst/>
              <a:gdLst>
                <a:gd name="T0" fmla="*/ 0 w 172"/>
                <a:gd name="T1" fmla="*/ 2147483647 h 85"/>
                <a:gd name="T2" fmla="*/ 2147483647 w 172"/>
                <a:gd name="T3" fmla="*/ 2147483647 h 85"/>
                <a:gd name="T4" fmla="*/ 2147483647 w 172"/>
                <a:gd name="T5" fmla="*/ 2147483647 h 85"/>
                <a:gd name="T6" fmla="*/ 0 w 172"/>
                <a:gd name="T7" fmla="*/ 2147483647 h 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2" h="85">
                  <a:moveTo>
                    <a:pt x="0" y="1"/>
                  </a:moveTo>
                  <a:cubicBezTo>
                    <a:pt x="19" y="0"/>
                    <a:pt x="172" y="20"/>
                    <a:pt x="149" y="85"/>
                  </a:cubicBezTo>
                  <a:cubicBezTo>
                    <a:pt x="149" y="85"/>
                    <a:pt x="135" y="54"/>
                    <a:pt x="99" y="36"/>
                  </a:cubicBezTo>
                  <a:cubicBezTo>
                    <a:pt x="63" y="18"/>
                    <a:pt x="0" y="1"/>
                    <a:pt x="0" y="1"/>
                  </a:cubicBezTo>
                  <a:close/>
                </a:path>
              </a:pathLst>
            </a:custGeom>
            <a:solidFill>
              <a:srgbClr val="6E6348"/>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2" name="Freeform 32"/>
            <p:cNvSpPr>
              <a:spLocks/>
            </p:cNvSpPr>
            <p:nvPr/>
          </p:nvSpPr>
          <p:spPr bwMode="auto">
            <a:xfrm>
              <a:off x="573088" y="869950"/>
              <a:ext cx="31750" cy="36513"/>
            </a:xfrm>
            <a:custGeom>
              <a:avLst/>
              <a:gdLst>
                <a:gd name="T0" fmla="*/ 2147483647 w 9"/>
                <a:gd name="T1" fmla="*/ 0 h 11"/>
                <a:gd name="T2" fmla="*/ 2147483647 w 9"/>
                <a:gd name="T3" fmla="*/ 2147483647 h 11"/>
                <a:gd name="T4" fmla="*/ 2147483647 w 9"/>
                <a:gd name="T5" fmla="*/ 2147483647 h 11"/>
                <a:gd name="T6" fmla="*/ 0 w 9"/>
                <a:gd name="T7" fmla="*/ 2147483647 h 11"/>
                <a:gd name="T8" fmla="*/ 2147483647 w 9"/>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1">
                  <a:moveTo>
                    <a:pt x="5" y="0"/>
                  </a:moveTo>
                  <a:cubicBezTo>
                    <a:pt x="7" y="0"/>
                    <a:pt x="9" y="2"/>
                    <a:pt x="9" y="6"/>
                  </a:cubicBezTo>
                  <a:cubicBezTo>
                    <a:pt x="8" y="9"/>
                    <a:pt x="6" y="11"/>
                    <a:pt x="4" y="11"/>
                  </a:cubicBezTo>
                  <a:cubicBezTo>
                    <a:pt x="2" y="11"/>
                    <a:pt x="0" y="8"/>
                    <a:pt x="0" y="5"/>
                  </a:cubicBezTo>
                  <a:cubicBezTo>
                    <a:pt x="0" y="2"/>
                    <a:pt x="2" y="0"/>
                    <a:pt x="5" y="0"/>
                  </a:cubicBezTo>
                  <a:close/>
                </a:path>
              </a:pathLst>
            </a:custGeom>
            <a:solidFill>
              <a:srgbClr val="B971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3" name="Freeform 33"/>
            <p:cNvSpPr>
              <a:spLocks/>
            </p:cNvSpPr>
            <p:nvPr/>
          </p:nvSpPr>
          <p:spPr bwMode="auto">
            <a:xfrm>
              <a:off x="638175" y="873125"/>
              <a:ext cx="30163" cy="38100"/>
            </a:xfrm>
            <a:custGeom>
              <a:avLst/>
              <a:gdLst>
                <a:gd name="T0" fmla="*/ 2147483647 w 9"/>
                <a:gd name="T1" fmla="*/ 0 h 11"/>
                <a:gd name="T2" fmla="*/ 2147483647 w 9"/>
                <a:gd name="T3" fmla="*/ 2147483647 h 11"/>
                <a:gd name="T4" fmla="*/ 2147483647 w 9"/>
                <a:gd name="T5" fmla="*/ 2147483647 h 11"/>
                <a:gd name="T6" fmla="*/ 0 w 9"/>
                <a:gd name="T7" fmla="*/ 2147483647 h 11"/>
                <a:gd name="T8" fmla="*/ 2147483647 w 9"/>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1">
                  <a:moveTo>
                    <a:pt x="5" y="0"/>
                  </a:moveTo>
                  <a:cubicBezTo>
                    <a:pt x="7" y="0"/>
                    <a:pt x="9" y="3"/>
                    <a:pt x="9" y="6"/>
                  </a:cubicBezTo>
                  <a:cubicBezTo>
                    <a:pt x="9" y="9"/>
                    <a:pt x="7" y="11"/>
                    <a:pt x="4" y="11"/>
                  </a:cubicBezTo>
                  <a:cubicBezTo>
                    <a:pt x="2" y="11"/>
                    <a:pt x="0" y="8"/>
                    <a:pt x="0" y="5"/>
                  </a:cubicBezTo>
                  <a:cubicBezTo>
                    <a:pt x="1" y="2"/>
                    <a:pt x="3" y="0"/>
                    <a:pt x="5" y="0"/>
                  </a:cubicBezTo>
                  <a:close/>
                </a:path>
              </a:pathLst>
            </a:custGeom>
            <a:solidFill>
              <a:srgbClr val="B971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4" name="Freeform 34"/>
            <p:cNvSpPr>
              <a:spLocks/>
            </p:cNvSpPr>
            <p:nvPr/>
          </p:nvSpPr>
          <p:spPr bwMode="auto">
            <a:xfrm>
              <a:off x="325438" y="1736725"/>
              <a:ext cx="128588" cy="68263"/>
            </a:xfrm>
            <a:custGeom>
              <a:avLst/>
              <a:gdLst>
                <a:gd name="T0" fmla="*/ 2147483647 w 81"/>
                <a:gd name="T1" fmla="*/ 2147483647 h 43"/>
                <a:gd name="T2" fmla="*/ 0 w 81"/>
                <a:gd name="T3" fmla="*/ 2147483647 h 43"/>
                <a:gd name="T4" fmla="*/ 2147483647 w 81"/>
                <a:gd name="T5" fmla="*/ 2147483647 h 43"/>
                <a:gd name="T6" fmla="*/ 2147483647 w 81"/>
                <a:gd name="T7" fmla="*/ 0 h 43"/>
                <a:gd name="T8" fmla="*/ 2147483647 w 81"/>
                <a:gd name="T9" fmla="*/ 2147483647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 h="43">
                  <a:moveTo>
                    <a:pt x="11" y="8"/>
                  </a:moveTo>
                  <a:lnTo>
                    <a:pt x="0" y="32"/>
                  </a:lnTo>
                  <a:lnTo>
                    <a:pt x="81" y="43"/>
                  </a:lnTo>
                  <a:lnTo>
                    <a:pt x="77" y="0"/>
                  </a:lnTo>
                  <a:lnTo>
                    <a:pt x="11" y="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5" name="Freeform 35"/>
            <p:cNvSpPr>
              <a:spLocks/>
            </p:cNvSpPr>
            <p:nvPr/>
          </p:nvSpPr>
          <p:spPr bwMode="auto">
            <a:xfrm>
              <a:off x="363538" y="511175"/>
              <a:ext cx="179388" cy="77788"/>
            </a:xfrm>
            <a:custGeom>
              <a:avLst/>
              <a:gdLst>
                <a:gd name="T0" fmla="*/ 0 w 53"/>
                <a:gd name="T1" fmla="*/ 2147483647 h 23"/>
                <a:gd name="T2" fmla="*/ 2147483647 w 53"/>
                <a:gd name="T3" fmla="*/ 2147483647 h 23"/>
                <a:gd name="T4" fmla="*/ 2147483647 w 53"/>
                <a:gd name="T5" fmla="*/ 2147483647 h 23"/>
                <a:gd name="T6" fmla="*/ 2147483647 w 53"/>
                <a:gd name="T7" fmla="*/ 2147483647 h 23"/>
                <a:gd name="T8" fmla="*/ 0 w 53"/>
                <a:gd name="T9" fmla="*/ 2147483647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3">
                  <a:moveTo>
                    <a:pt x="0" y="19"/>
                  </a:moveTo>
                  <a:cubicBezTo>
                    <a:pt x="12" y="0"/>
                    <a:pt x="43" y="2"/>
                    <a:pt x="53" y="21"/>
                  </a:cubicBezTo>
                  <a:cubicBezTo>
                    <a:pt x="50" y="23"/>
                    <a:pt x="50" y="23"/>
                    <a:pt x="50" y="23"/>
                  </a:cubicBezTo>
                  <a:cubicBezTo>
                    <a:pt x="42" y="9"/>
                    <a:pt x="14" y="7"/>
                    <a:pt x="3" y="21"/>
                  </a:cubicBezTo>
                  <a:lnTo>
                    <a:pt x="0" y="19"/>
                  </a:lnTo>
                  <a:close/>
                </a:path>
              </a:pathLst>
            </a:custGeom>
            <a:solidFill>
              <a:srgbClr val="42281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6" name="Freeform 36"/>
            <p:cNvSpPr>
              <a:spLocks/>
            </p:cNvSpPr>
            <p:nvPr/>
          </p:nvSpPr>
          <p:spPr bwMode="auto">
            <a:xfrm>
              <a:off x="709613" y="531813"/>
              <a:ext cx="179388" cy="77788"/>
            </a:xfrm>
            <a:custGeom>
              <a:avLst/>
              <a:gdLst>
                <a:gd name="T0" fmla="*/ 0 w 53"/>
                <a:gd name="T1" fmla="*/ 2147483647 h 23"/>
                <a:gd name="T2" fmla="*/ 2147483647 w 53"/>
                <a:gd name="T3" fmla="*/ 2147483647 h 23"/>
                <a:gd name="T4" fmla="*/ 2147483647 w 53"/>
                <a:gd name="T5" fmla="*/ 2147483647 h 23"/>
                <a:gd name="T6" fmla="*/ 2147483647 w 53"/>
                <a:gd name="T7" fmla="*/ 2147483647 h 23"/>
                <a:gd name="T8" fmla="*/ 0 w 53"/>
                <a:gd name="T9" fmla="*/ 2147483647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3">
                  <a:moveTo>
                    <a:pt x="0" y="19"/>
                  </a:moveTo>
                  <a:cubicBezTo>
                    <a:pt x="12" y="0"/>
                    <a:pt x="44" y="2"/>
                    <a:pt x="53" y="21"/>
                  </a:cubicBezTo>
                  <a:cubicBezTo>
                    <a:pt x="50" y="23"/>
                    <a:pt x="50" y="23"/>
                    <a:pt x="50" y="23"/>
                  </a:cubicBezTo>
                  <a:cubicBezTo>
                    <a:pt x="43" y="9"/>
                    <a:pt x="14" y="7"/>
                    <a:pt x="3" y="21"/>
                  </a:cubicBezTo>
                  <a:lnTo>
                    <a:pt x="0" y="19"/>
                  </a:lnTo>
                  <a:close/>
                </a:path>
              </a:pathLst>
            </a:custGeom>
            <a:solidFill>
              <a:srgbClr val="42281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7" name="Freeform 37"/>
            <p:cNvSpPr>
              <a:spLocks/>
            </p:cNvSpPr>
            <p:nvPr/>
          </p:nvSpPr>
          <p:spPr bwMode="auto">
            <a:xfrm>
              <a:off x="77788" y="1289050"/>
              <a:ext cx="349250" cy="385763"/>
            </a:xfrm>
            <a:custGeom>
              <a:avLst/>
              <a:gdLst>
                <a:gd name="T0" fmla="*/ 2147483647 w 103"/>
                <a:gd name="T1" fmla="*/ 0 h 114"/>
                <a:gd name="T2" fmla="*/ 2147483647 w 103"/>
                <a:gd name="T3" fmla="*/ 2147483647 h 114"/>
                <a:gd name="T4" fmla="*/ 2147483647 w 103"/>
                <a:gd name="T5" fmla="*/ 2147483647 h 114"/>
                <a:gd name="T6" fmla="*/ 2147483647 w 103"/>
                <a:gd name="T7" fmla="*/ 2147483647 h 114"/>
                <a:gd name="T8" fmla="*/ 2147483647 w 103"/>
                <a:gd name="T9" fmla="*/ 0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14">
                  <a:moveTo>
                    <a:pt x="95" y="0"/>
                  </a:moveTo>
                  <a:cubicBezTo>
                    <a:pt x="41" y="6"/>
                    <a:pt x="0" y="57"/>
                    <a:pt x="7" y="114"/>
                  </a:cubicBezTo>
                  <a:cubicBezTo>
                    <a:pt x="48" y="113"/>
                    <a:pt x="48" y="113"/>
                    <a:pt x="48" y="113"/>
                  </a:cubicBezTo>
                  <a:cubicBezTo>
                    <a:pt x="46" y="82"/>
                    <a:pt x="66" y="44"/>
                    <a:pt x="92" y="36"/>
                  </a:cubicBezTo>
                  <a:cubicBezTo>
                    <a:pt x="103" y="24"/>
                    <a:pt x="100" y="12"/>
                    <a:pt x="95"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8" name="Freeform 38"/>
            <p:cNvSpPr>
              <a:spLocks/>
            </p:cNvSpPr>
            <p:nvPr/>
          </p:nvSpPr>
          <p:spPr bwMode="auto">
            <a:xfrm>
              <a:off x="0" y="1898650"/>
              <a:ext cx="396875" cy="342900"/>
            </a:xfrm>
            <a:custGeom>
              <a:avLst/>
              <a:gdLst>
                <a:gd name="T0" fmla="*/ 2147483647 w 117"/>
                <a:gd name="T1" fmla="*/ 0 h 101"/>
                <a:gd name="T2" fmla="*/ 2147483647 w 117"/>
                <a:gd name="T3" fmla="*/ 2147483647 h 101"/>
                <a:gd name="T4" fmla="*/ 2147483647 w 117"/>
                <a:gd name="T5" fmla="*/ 2147483647 h 101"/>
                <a:gd name="T6" fmla="*/ 2147483647 w 117"/>
                <a:gd name="T7" fmla="*/ 2147483647 h 101"/>
                <a:gd name="T8" fmla="*/ 2147483647 w 117"/>
                <a:gd name="T9" fmla="*/ 2147483647 h 101"/>
                <a:gd name="T10" fmla="*/ 2147483647 w 117"/>
                <a:gd name="T11" fmla="*/ 2147483647 h 101"/>
                <a:gd name="T12" fmla="*/ 2147483647 w 117"/>
                <a:gd name="T13" fmla="*/ 2147483647 h 101"/>
                <a:gd name="T14" fmla="*/ 2147483647 w 117"/>
                <a:gd name="T15" fmla="*/ 2147483647 h 101"/>
                <a:gd name="T16" fmla="*/ 2147483647 w 117"/>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101">
                  <a:moveTo>
                    <a:pt x="99" y="0"/>
                  </a:moveTo>
                  <a:cubicBezTo>
                    <a:pt x="14" y="4"/>
                    <a:pt x="14" y="4"/>
                    <a:pt x="14" y="4"/>
                  </a:cubicBezTo>
                  <a:cubicBezTo>
                    <a:pt x="6" y="4"/>
                    <a:pt x="0" y="11"/>
                    <a:pt x="1" y="18"/>
                  </a:cubicBezTo>
                  <a:cubicBezTo>
                    <a:pt x="4" y="88"/>
                    <a:pt x="4" y="88"/>
                    <a:pt x="4" y="88"/>
                  </a:cubicBezTo>
                  <a:cubicBezTo>
                    <a:pt x="4" y="95"/>
                    <a:pt x="11" y="101"/>
                    <a:pt x="18" y="101"/>
                  </a:cubicBezTo>
                  <a:cubicBezTo>
                    <a:pt x="103" y="97"/>
                    <a:pt x="103" y="97"/>
                    <a:pt x="103" y="97"/>
                  </a:cubicBezTo>
                  <a:cubicBezTo>
                    <a:pt x="111" y="97"/>
                    <a:pt x="117" y="90"/>
                    <a:pt x="116" y="83"/>
                  </a:cubicBezTo>
                  <a:cubicBezTo>
                    <a:pt x="113" y="13"/>
                    <a:pt x="113" y="13"/>
                    <a:pt x="113" y="13"/>
                  </a:cubicBezTo>
                  <a:cubicBezTo>
                    <a:pt x="113" y="6"/>
                    <a:pt x="107" y="0"/>
                    <a:pt x="99" y="0"/>
                  </a:cubicBez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9" name="Freeform 39"/>
            <p:cNvSpPr>
              <a:spLocks/>
            </p:cNvSpPr>
            <p:nvPr/>
          </p:nvSpPr>
          <p:spPr bwMode="auto">
            <a:xfrm>
              <a:off x="87313" y="1895475"/>
              <a:ext cx="55563" cy="30163"/>
            </a:xfrm>
            <a:custGeom>
              <a:avLst/>
              <a:gdLst>
                <a:gd name="T0" fmla="*/ 0 w 35"/>
                <a:gd name="T1" fmla="*/ 0 h 19"/>
                <a:gd name="T2" fmla="*/ 2147483647 w 35"/>
                <a:gd name="T3" fmla="*/ 0 h 19"/>
                <a:gd name="T4" fmla="*/ 2147483647 w 35"/>
                <a:gd name="T5" fmla="*/ 2147483647 h 19"/>
                <a:gd name="T6" fmla="*/ 0 w 35"/>
                <a:gd name="T7" fmla="*/ 2147483647 h 19"/>
                <a:gd name="T8" fmla="*/ 0 w 35"/>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9">
                  <a:moveTo>
                    <a:pt x="0" y="0"/>
                  </a:moveTo>
                  <a:lnTo>
                    <a:pt x="35" y="0"/>
                  </a:lnTo>
                  <a:lnTo>
                    <a:pt x="35" y="17"/>
                  </a:lnTo>
                  <a:lnTo>
                    <a:pt x="0" y="19"/>
                  </a:lnTo>
                  <a:lnTo>
                    <a:pt x="0" y="0"/>
                  </a:lnTo>
                  <a:close/>
                </a:path>
              </a:pathLst>
            </a:custGeom>
            <a:solidFill>
              <a:srgbClr val="000000"/>
            </a:solidFill>
            <a:ln w="6350" cap="flat" cmpd="sng">
              <a:solidFill>
                <a:srgbClr val="000000"/>
              </a:solidFill>
              <a:round/>
              <a:headEnd/>
              <a:tailEnd/>
            </a:ln>
          </p:spPr>
          <p:txBody>
            <a:bodyPr/>
            <a:lstStyle/>
            <a:p>
              <a:endParaRPr lang="zh-CN" altLang="en-US"/>
            </a:p>
          </p:txBody>
        </p:sp>
        <p:sp>
          <p:nvSpPr>
            <p:cNvPr id="25660" name="Freeform 40"/>
            <p:cNvSpPr>
              <a:spLocks/>
            </p:cNvSpPr>
            <p:nvPr/>
          </p:nvSpPr>
          <p:spPr bwMode="auto">
            <a:xfrm>
              <a:off x="257175" y="1878013"/>
              <a:ext cx="55563" cy="34925"/>
            </a:xfrm>
            <a:custGeom>
              <a:avLst/>
              <a:gdLst>
                <a:gd name="T0" fmla="*/ 0 w 35"/>
                <a:gd name="T1" fmla="*/ 2147483647 h 22"/>
                <a:gd name="T2" fmla="*/ 2147483647 w 35"/>
                <a:gd name="T3" fmla="*/ 0 h 22"/>
                <a:gd name="T4" fmla="*/ 2147483647 w 35"/>
                <a:gd name="T5" fmla="*/ 2147483647 h 22"/>
                <a:gd name="T6" fmla="*/ 0 w 35"/>
                <a:gd name="T7" fmla="*/ 2147483647 h 22"/>
                <a:gd name="T8" fmla="*/ 0 w 35"/>
                <a:gd name="T9" fmla="*/ 2147483647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22">
                  <a:moveTo>
                    <a:pt x="0" y="3"/>
                  </a:moveTo>
                  <a:lnTo>
                    <a:pt x="35" y="0"/>
                  </a:lnTo>
                  <a:lnTo>
                    <a:pt x="35" y="20"/>
                  </a:lnTo>
                  <a:lnTo>
                    <a:pt x="0" y="22"/>
                  </a:lnTo>
                  <a:lnTo>
                    <a:pt x="0" y="3"/>
                  </a:lnTo>
                  <a:close/>
                </a:path>
              </a:pathLst>
            </a:custGeom>
            <a:solidFill>
              <a:srgbClr val="000000"/>
            </a:solidFill>
            <a:ln w="6350" cap="flat" cmpd="sng">
              <a:solidFill>
                <a:srgbClr val="000000"/>
              </a:solidFill>
              <a:round/>
              <a:headEnd/>
              <a:tailEnd/>
            </a:ln>
          </p:spPr>
          <p:txBody>
            <a:bodyPr/>
            <a:lstStyle/>
            <a:p>
              <a:endParaRPr lang="zh-CN" altLang="en-US"/>
            </a:p>
          </p:txBody>
        </p:sp>
        <p:sp>
          <p:nvSpPr>
            <p:cNvPr id="25661" name="Freeform 41"/>
            <p:cNvSpPr>
              <a:spLocks/>
            </p:cNvSpPr>
            <p:nvPr/>
          </p:nvSpPr>
          <p:spPr bwMode="auto">
            <a:xfrm>
              <a:off x="44450" y="1966913"/>
              <a:ext cx="93663" cy="236538"/>
            </a:xfrm>
            <a:custGeom>
              <a:avLst/>
              <a:gdLst>
                <a:gd name="T0" fmla="*/ 2147483647 w 28"/>
                <a:gd name="T1" fmla="*/ 0 h 70"/>
                <a:gd name="T2" fmla="*/ 2147483647 w 28"/>
                <a:gd name="T3" fmla="*/ 2147483647 h 70"/>
                <a:gd name="T4" fmla="*/ 2147483647 w 28"/>
                <a:gd name="T5" fmla="*/ 2147483647 h 70"/>
                <a:gd name="T6" fmla="*/ 2147483647 w 28"/>
                <a:gd name="T7" fmla="*/ 2147483647 h 70"/>
                <a:gd name="T8" fmla="*/ 2147483647 w 28"/>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70">
                  <a:moveTo>
                    <a:pt x="1" y="0"/>
                  </a:moveTo>
                  <a:cubicBezTo>
                    <a:pt x="1" y="0"/>
                    <a:pt x="0" y="61"/>
                    <a:pt x="3" y="65"/>
                  </a:cubicBezTo>
                  <a:cubicBezTo>
                    <a:pt x="7" y="70"/>
                    <a:pt x="28" y="67"/>
                    <a:pt x="28" y="67"/>
                  </a:cubicBezTo>
                  <a:cubicBezTo>
                    <a:pt x="28" y="67"/>
                    <a:pt x="16" y="60"/>
                    <a:pt x="13" y="50"/>
                  </a:cubicBezTo>
                  <a:cubicBezTo>
                    <a:pt x="9" y="40"/>
                    <a:pt x="1" y="0"/>
                    <a:pt x="1" y="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2" name="Freeform 42"/>
            <p:cNvSpPr>
              <a:spLocks/>
            </p:cNvSpPr>
            <p:nvPr/>
          </p:nvSpPr>
          <p:spPr bwMode="auto">
            <a:xfrm>
              <a:off x="620713" y="1905000"/>
              <a:ext cx="169863" cy="387350"/>
            </a:xfrm>
            <a:custGeom>
              <a:avLst/>
              <a:gdLst>
                <a:gd name="T0" fmla="*/ 2147483647 w 50"/>
                <a:gd name="T1" fmla="*/ 2147483647 h 114"/>
                <a:gd name="T2" fmla="*/ 2147483647 w 50"/>
                <a:gd name="T3" fmla="*/ 2147483647 h 114"/>
                <a:gd name="T4" fmla="*/ 0 w 50"/>
                <a:gd name="T5" fmla="*/ 2147483647 h 114"/>
                <a:gd name="T6" fmla="*/ 2147483647 w 50"/>
                <a:gd name="T7" fmla="*/ 0 h 114"/>
                <a:gd name="T8" fmla="*/ 2147483647 w 50"/>
                <a:gd name="T9" fmla="*/ 2147483647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114">
                  <a:moveTo>
                    <a:pt x="47" y="4"/>
                  </a:moveTo>
                  <a:cubicBezTo>
                    <a:pt x="48" y="44"/>
                    <a:pt x="50" y="87"/>
                    <a:pt x="27" y="114"/>
                  </a:cubicBezTo>
                  <a:cubicBezTo>
                    <a:pt x="18" y="114"/>
                    <a:pt x="9" y="114"/>
                    <a:pt x="0" y="114"/>
                  </a:cubicBezTo>
                  <a:cubicBezTo>
                    <a:pt x="21" y="78"/>
                    <a:pt x="16" y="41"/>
                    <a:pt x="5" y="0"/>
                  </a:cubicBezTo>
                  <a:cubicBezTo>
                    <a:pt x="19" y="1"/>
                    <a:pt x="33" y="3"/>
                    <a:pt x="47" y="4"/>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3" name="Freeform 43"/>
            <p:cNvSpPr>
              <a:spLocks/>
            </p:cNvSpPr>
            <p:nvPr/>
          </p:nvSpPr>
          <p:spPr bwMode="auto">
            <a:xfrm>
              <a:off x="796925" y="914400"/>
              <a:ext cx="68263" cy="74613"/>
            </a:xfrm>
            <a:custGeom>
              <a:avLst/>
              <a:gdLst>
                <a:gd name="T0" fmla="*/ 2147483647 w 20"/>
                <a:gd name="T1" fmla="*/ 2147483647 h 22"/>
                <a:gd name="T2" fmla="*/ 0 w 20"/>
                <a:gd name="T3" fmla="*/ 2147483647 h 22"/>
                <a:gd name="T4" fmla="*/ 0 w 20"/>
                <a:gd name="T5" fmla="*/ 2147483647 h 22"/>
                <a:gd name="T6" fmla="*/ 2147483647 w 20"/>
                <a:gd name="T7" fmla="*/ 2147483647 h 22"/>
                <a:gd name="T8" fmla="*/ 2147483647 w 20"/>
                <a:gd name="T9" fmla="*/ 2147483647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2">
                  <a:moveTo>
                    <a:pt x="20" y="21"/>
                  </a:moveTo>
                  <a:cubicBezTo>
                    <a:pt x="19" y="10"/>
                    <a:pt x="13" y="0"/>
                    <a:pt x="0" y="2"/>
                  </a:cubicBezTo>
                  <a:cubicBezTo>
                    <a:pt x="0" y="5"/>
                    <a:pt x="0" y="5"/>
                    <a:pt x="0" y="5"/>
                  </a:cubicBezTo>
                  <a:cubicBezTo>
                    <a:pt x="9" y="8"/>
                    <a:pt x="14" y="13"/>
                    <a:pt x="16" y="22"/>
                  </a:cubicBezTo>
                  <a:lnTo>
                    <a:pt x="20" y="21"/>
                  </a:lnTo>
                  <a:close/>
                </a:path>
              </a:pathLst>
            </a:custGeom>
            <a:solidFill>
              <a:srgbClr val="B971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4" name="Freeform 44"/>
            <p:cNvSpPr>
              <a:spLocks noEditPoints="1"/>
            </p:cNvSpPr>
            <p:nvPr/>
          </p:nvSpPr>
          <p:spPr bwMode="auto">
            <a:xfrm>
              <a:off x="366713" y="633413"/>
              <a:ext cx="509588" cy="209550"/>
            </a:xfrm>
            <a:custGeom>
              <a:avLst/>
              <a:gdLst>
                <a:gd name="T0" fmla="*/ 2147483647 w 150"/>
                <a:gd name="T1" fmla="*/ 2147483647 h 62"/>
                <a:gd name="T2" fmla="*/ 2147483647 w 150"/>
                <a:gd name="T3" fmla="*/ 2147483647 h 62"/>
                <a:gd name="T4" fmla="*/ 2147483647 w 150"/>
                <a:gd name="T5" fmla="*/ 2147483647 h 62"/>
                <a:gd name="T6" fmla="*/ 2147483647 w 150"/>
                <a:gd name="T7" fmla="*/ 2147483647 h 62"/>
                <a:gd name="T8" fmla="*/ 2147483647 w 150"/>
                <a:gd name="T9" fmla="*/ 2147483647 h 62"/>
                <a:gd name="T10" fmla="*/ 2147483647 w 150"/>
                <a:gd name="T11" fmla="*/ 2147483647 h 62"/>
                <a:gd name="T12" fmla="*/ 2147483647 w 150"/>
                <a:gd name="T13" fmla="*/ 2147483647 h 62"/>
                <a:gd name="T14" fmla="*/ 2147483647 w 150"/>
                <a:gd name="T15" fmla="*/ 2147483647 h 62"/>
                <a:gd name="T16" fmla="*/ 2147483647 w 150"/>
                <a:gd name="T17" fmla="*/ 2147483647 h 62"/>
                <a:gd name="T18" fmla="*/ 2147483647 w 150"/>
                <a:gd name="T19" fmla="*/ 2147483647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0" h="62">
                  <a:moveTo>
                    <a:pt x="146" y="62"/>
                  </a:moveTo>
                  <a:cubicBezTo>
                    <a:pt x="97" y="53"/>
                    <a:pt x="97" y="53"/>
                    <a:pt x="97" y="53"/>
                  </a:cubicBezTo>
                  <a:cubicBezTo>
                    <a:pt x="97" y="53"/>
                    <a:pt x="100" y="15"/>
                    <a:pt x="112" y="10"/>
                  </a:cubicBezTo>
                  <a:cubicBezTo>
                    <a:pt x="124" y="6"/>
                    <a:pt x="144" y="14"/>
                    <a:pt x="147" y="25"/>
                  </a:cubicBezTo>
                  <a:cubicBezTo>
                    <a:pt x="150" y="36"/>
                    <a:pt x="146" y="62"/>
                    <a:pt x="146" y="62"/>
                  </a:cubicBezTo>
                  <a:close/>
                  <a:moveTo>
                    <a:pt x="2" y="52"/>
                  </a:moveTo>
                  <a:cubicBezTo>
                    <a:pt x="51" y="50"/>
                    <a:pt x="51" y="50"/>
                    <a:pt x="51" y="50"/>
                  </a:cubicBezTo>
                  <a:cubicBezTo>
                    <a:pt x="51" y="50"/>
                    <a:pt x="53" y="11"/>
                    <a:pt x="42" y="6"/>
                  </a:cubicBezTo>
                  <a:cubicBezTo>
                    <a:pt x="31" y="0"/>
                    <a:pt x="10" y="5"/>
                    <a:pt x="5" y="15"/>
                  </a:cubicBezTo>
                  <a:cubicBezTo>
                    <a:pt x="0" y="26"/>
                    <a:pt x="2" y="52"/>
                    <a:pt x="2" y="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5" name="Freeform 45"/>
            <p:cNvSpPr>
              <a:spLocks noEditPoints="1"/>
            </p:cNvSpPr>
            <p:nvPr/>
          </p:nvSpPr>
          <p:spPr bwMode="auto">
            <a:xfrm>
              <a:off x="403225" y="687388"/>
              <a:ext cx="438150" cy="146050"/>
            </a:xfrm>
            <a:custGeom>
              <a:avLst/>
              <a:gdLst>
                <a:gd name="T0" fmla="*/ 2147483647 w 129"/>
                <a:gd name="T1" fmla="*/ 2147483647 h 43"/>
                <a:gd name="T2" fmla="*/ 2147483647 w 129"/>
                <a:gd name="T3" fmla="*/ 2147483647 h 43"/>
                <a:gd name="T4" fmla="*/ 2147483647 w 129"/>
                <a:gd name="T5" fmla="*/ 2147483647 h 43"/>
                <a:gd name="T6" fmla="*/ 2147483647 w 129"/>
                <a:gd name="T7" fmla="*/ 2147483647 h 43"/>
                <a:gd name="T8" fmla="*/ 2147483647 w 129"/>
                <a:gd name="T9" fmla="*/ 2147483647 h 43"/>
                <a:gd name="T10" fmla="*/ 2147483647 w 129"/>
                <a:gd name="T11" fmla="*/ 2147483647 h 43"/>
                <a:gd name="T12" fmla="*/ 2147483647 w 129"/>
                <a:gd name="T13" fmla="*/ 0 h 43"/>
                <a:gd name="T14" fmla="*/ 2147483647 w 129"/>
                <a:gd name="T15" fmla="*/ 2147483647 h 43"/>
                <a:gd name="T16" fmla="*/ 2147483647 w 129"/>
                <a:gd name="T17" fmla="*/ 2147483647 h 43"/>
                <a:gd name="T18" fmla="*/ 2147483647 w 129"/>
                <a:gd name="T19" fmla="*/ 2147483647 h 43"/>
                <a:gd name="T20" fmla="*/ 0 w 129"/>
                <a:gd name="T21" fmla="*/ 2147483647 h 43"/>
                <a:gd name="T22" fmla="*/ 2147483647 w 129"/>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9" h="43">
                  <a:moveTo>
                    <a:pt x="122" y="43"/>
                  </a:moveTo>
                  <a:cubicBezTo>
                    <a:pt x="100" y="40"/>
                    <a:pt x="100" y="40"/>
                    <a:pt x="100" y="40"/>
                  </a:cubicBezTo>
                  <a:cubicBezTo>
                    <a:pt x="98" y="36"/>
                    <a:pt x="97" y="31"/>
                    <a:pt x="97" y="26"/>
                  </a:cubicBezTo>
                  <a:cubicBezTo>
                    <a:pt x="98" y="15"/>
                    <a:pt x="105" y="6"/>
                    <a:pt x="114" y="7"/>
                  </a:cubicBezTo>
                  <a:cubicBezTo>
                    <a:pt x="123" y="7"/>
                    <a:pt x="129" y="17"/>
                    <a:pt x="128" y="28"/>
                  </a:cubicBezTo>
                  <a:cubicBezTo>
                    <a:pt x="128" y="34"/>
                    <a:pt x="126" y="40"/>
                    <a:pt x="122" y="43"/>
                  </a:cubicBezTo>
                  <a:close/>
                  <a:moveTo>
                    <a:pt x="17" y="0"/>
                  </a:moveTo>
                  <a:cubicBezTo>
                    <a:pt x="26" y="1"/>
                    <a:pt x="32" y="10"/>
                    <a:pt x="31" y="22"/>
                  </a:cubicBezTo>
                  <a:cubicBezTo>
                    <a:pt x="31" y="27"/>
                    <a:pt x="29" y="31"/>
                    <a:pt x="27" y="35"/>
                  </a:cubicBezTo>
                  <a:cubicBezTo>
                    <a:pt x="4" y="36"/>
                    <a:pt x="4" y="36"/>
                    <a:pt x="4" y="36"/>
                  </a:cubicBezTo>
                  <a:cubicBezTo>
                    <a:pt x="1" y="32"/>
                    <a:pt x="0" y="26"/>
                    <a:pt x="0" y="20"/>
                  </a:cubicBezTo>
                  <a:cubicBezTo>
                    <a:pt x="1" y="8"/>
                    <a:pt x="8" y="0"/>
                    <a:pt x="17"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6" name="Freeform 46"/>
            <p:cNvSpPr>
              <a:spLocks/>
            </p:cNvSpPr>
            <p:nvPr/>
          </p:nvSpPr>
          <p:spPr bwMode="auto">
            <a:xfrm>
              <a:off x="387350" y="714375"/>
              <a:ext cx="60325" cy="36513"/>
            </a:xfrm>
            <a:custGeom>
              <a:avLst/>
              <a:gdLst>
                <a:gd name="T0" fmla="*/ 2147483647 w 18"/>
                <a:gd name="T1" fmla="*/ 2147483647 h 11"/>
                <a:gd name="T2" fmla="*/ 2147483647 w 18"/>
                <a:gd name="T3" fmla="*/ 2147483647 h 11"/>
                <a:gd name="T4" fmla="*/ 2147483647 w 18"/>
                <a:gd name="T5" fmla="*/ 2147483647 h 11"/>
                <a:gd name="T6" fmla="*/ 0 w 18"/>
                <a:gd name="T7" fmla="*/ 2147483647 h 11"/>
                <a:gd name="T8" fmla="*/ 2147483647 w 18"/>
                <a:gd name="T9" fmla="*/ 2147483647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1">
                  <a:moveTo>
                    <a:pt x="1" y="2"/>
                  </a:moveTo>
                  <a:cubicBezTo>
                    <a:pt x="7" y="1"/>
                    <a:pt x="13" y="0"/>
                    <a:pt x="18" y="3"/>
                  </a:cubicBezTo>
                  <a:cubicBezTo>
                    <a:pt x="18" y="6"/>
                    <a:pt x="18" y="8"/>
                    <a:pt x="18" y="11"/>
                  </a:cubicBezTo>
                  <a:cubicBezTo>
                    <a:pt x="11" y="8"/>
                    <a:pt x="5" y="8"/>
                    <a:pt x="0" y="9"/>
                  </a:cubicBezTo>
                  <a:cubicBezTo>
                    <a:pt x="0" y="7"/>
                    <a:pt x="0" y="5"/>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7" name="Freeform 47"/>
            <p:cNvSpPr>
              <a:spLocks/>
            </p:cNvSpPr>
            <p:nvPr/>
          </p:nvSpPr>
          <p:spPr bwMode="auto">
            <a:xfrm>
              <a:off x="712788" y="741363"/>
              <a:ext cx="60325" cy="33338"/>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2147483647 w 18"/>
                <a:gd name="T9" fmla="*/ 214748364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0">
                  <a:moveTo>
                    <a:pt x="1" y="1"/>
                  </a:moveTo>
                  <a:cubicBezTo>
                    <a:pt x="7" y="0"/>
                    <a:pt x="13" y="0"/>
                    <a:pt x="18" y="3"/>
                  </a:cubicBezTo>
                  <a:cubicBezTo>
                    <a:pt x="18" y="5"/>
                    <a:pt x="18" y="8"/>
                    <a:pt x="18" y="10"/>
                  </a:cubicBezTo>
                  <a:cubicBezTo>
                    <a:pt x="11" y="7"/>
                    <a:pt x="5" y="7"/>
                    <a:pt x="0" y="9"/>
                  </a:cubicBezTo>
                  <a:cubicBezTo>
                    <a:pt x="0" y="6"/>
                    <a:pt x="0" y="4"/>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8" name="Freeform 48"/>
            <p:cNvSpPr>
              <a:spLocks/>
            </p:cNvSpPr>
            <p:nvPr/>
          </p:nvSpPr>
          <p:spPr bwMode="auto">
            <a:xfrm>
              <a:off x="509588" y="47625"/>
              <a:ext cx="125413" cy="119063"/>
            </a:xfrm>
            <a:custGeom>
              <a:avLst/>
              <a:gdLst>
                <a:gd name="T0" fmla="*/ 2147483647 w 79"/>
                <a:gd name="T1" fmla="*/ 2147483647 h 75"/>
                <a:gd name="T2" fmla="*/ 0 w 79"/>
                <a:gd name="T3" fmla="*/ 2147483647 h 75"/>
                <a:gd name="T4" fmla="*/ 2147483647 w 79"/>
                <a:gd name="T5" fmla="*/ 2147483647 h 75"/>
                <a:gd name="T6" fmla="*/ 2147483647 w 79"/>
                <a:gd name="T7" fmla="*/ 2147483647 h 75"/>
                <a:gd name="T8" fmla="*/ 2147483647 w 79"/>
                <a:gd name="T9" fmla="*/ 0 h 75"/>
                <a:gd name="T10" fmla="*/ 2147483647 w 79"/>
                <a:gd name="T11" fmla="*/ 2147483647 h 75"/>
                <a:gd name="T12" fmla="*/ 2147483647 w 79"/>
                <a:gd name="T13" fmla="*/ 2147483647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75">
                  <a:moveTo>
                    <a:pt x="66" y="75"/>
                  </a:moveTo>
                  <a:lnTo>
                    <a:pt x="0" y="23"/>
                  </a:lnTo>
                  <a:lnTo>
                    <a:pt x="21" y="4"/>
                  </a:lnTo>
                  <a:lnTo>
                    <a:pt x="55" y="43"/>
                  </a:lnTo>
                  <a:lnTo>
                    <a:pt x="51" y="0"/>
                  </a:lnTo>
                  <a:lnTo>
                    <a:pt x="79" y="2"/>
                  </a:lnTo>
                  <a:lnTo>
                    <a:pt x="66" y="75"/>
                  </a:lnTo>
                  <a:close/>
                </a:path>
              </a:pathLst>
            </a:custGeom>
            <a:solidFill>
              <a:srgbClr val="42281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9" name="Freeform 49"/>
            <p:cNvSpPr>
              <a:spLocks/>
            </p:cNvSpPr>
            <p:nvPr/>
          </p:nvSpPr>
          <p:spPr bwMode="auto">
            <a:xfrm>
              <a:off x="790575" y="1293813"/>
              <a:ext cx="377825" cy="222250"/>
            </a:xfrm>
            <a:custGeom>
              <a:avLst/>
              <a:gdLst>
                <a:gd name="T0" fmla="*/ 2147483647 w 111"/>
                <a:gd name="T1" fmla="*/ 0 h 66"/>
                <a:gd name="T2" fmla="*/ 2147483647 w 111"/>
                <a:gd name="T3" fmla="*/ 0 h 66"/>
                <a:gd name="T4" fmla="*/ 2147483647 w 111"/>
                <a:gd name="T5" fmla="*/ 2147483647 h 66"/>
                <a:gd name="T6" fmla="*/ 2147483647 w 111"/>
                <a:gd name="T7" fmla="*/ 2147483647 h 66"/>
                <a:gd name="T8" fmla="*/ 2147483647 w 111"/>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66">
                  <a:moveTo>
                    <a:pt x="9" y="0"/>
                  </a:moveTo>
                  <a:cubicBezTo>
                    <a:pt x="43" y="14"/>
                    <a:pt x="80" y="20"/>
                    <a:pt x="107" y="0"/>
                  </a:cubicBezTo>
                  <a:cubicBezTo>
                    <a:pt x="90" y="34"/>
                    <a:pt x="104" y="57"/>
                    <a:pt x="111" y="66"/>
                  </a:cubicBezTo>
                  <a:cubicBezTo>
                    <a:pt x="74" y="66"/>
                    <a:pt x="39" y="54"/>
                    <a:pt x="10" y="33"/>
                  </a:cubicBezTo>
                  <a:cubicBezTo>
                    <a:pt x="3" y="24"/>
                    <a:pt x="0" y="13"/>
                    <a:pt x="9"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70" name="Freeform 50"/>
            <p:cNvSpPr>
              <a:spLocks/>
            </p:cNvSpPr>
            <p:nvPr/>
          </p:nvSpPr>
          <p:spPr bwMode="auto">
            <a:xfrm>
              <a:off x="1246188" y="1222375"/>
              <a:ext cx="155575" cy="307975"/>
            </a:xfrm>
            <a:custGeom>
              <a:avLst/>
              <a:gdLst>
                <a:gd name="T0" fmla="*/ 2147483647 w 46"/>
                <a:gd name="T1" fmla="*/ 2147483647 h 91"/>
                <a:gd name="T2" fmla="*/ 2147483647 w 46"/>
                <a:gd name="T3" fmla="*/ 2147483647 h 91"/>
                <a:gd name="T4" fmla="*/ 2147483647 w 46"/>
                <a:gd name="T5" fmla="*/ 2147483647 h 91"/>
                <a:gd name="T6" fmla="*/ 2147483647 w 46"/>
                <a:gd name="T7" fmla="*/ 2147483647 h 91"/>
                <a:gd name="T8" fmla="*/ 2147483647 w 46"/>
                <a:gd name="T9" fmla="*/ 2147483647 h 91"/>
                <a:gd name="T10" fmla="*/ 2147483647 w 46"/>
                <a:gd name="T11" fmla="*/ 2147483647 h 91"/>
                <a:gd name="T12" fmla="*/ 2147483647 w 46"/>
                <a:gd name="T13" fmla="*/ 2147483647 h 91"/>
                <a:gd name="T14" fmla="*/ 2147483647 w 46"/>
                <a:gd name="T15" fmla="*/ 2147483647 h 91"/>
                <a:gd name="T16" fmla="*/ 2147483647 w 46"/>
                <a:gd name="T17" fmla="*/ 2147483647 h 91"/>
                <a:gd name="T18" fmla="*/ 2147483647 w 46"/>
                <a:gd name="T19" fmla="*/ 2147483647 h 91"/>
                <a:gd name="T20" fmla="*/ 2147483647 w 46"/>
                <a:gd name="T21" fmla="*/ 2147483647 h 91"/>
                <a:gd name="T22" fmla="*/ 2147483647 w 46"/>
                <a:gd name="T23" fmla="*/ 2147483647 h 91"/>
                <a:gd name="T24" fmla="*/ 2147483647 w 46"/>
                <a:gd name="T25" fmla="*/ 2147483647 h 91"/>
                <a:gd name="T26" fmla="*/ 2147483647 w 46"/>
                <a:gd name="T27" fmla="*/ 2147483647 h 91"/>
                <a:gd name="T28" fmla="*/ 2147483647 w 46"/>
                <a:gd name="T29" fmla="*/ 2147483647 h 91"/>
                <a:gd name="T30" fmla="*/ 2147483647 w 46"/>
                <a:gd name="T31" fmla="*/ 2147483647 h 91"/>
                <a:gd name="T32" fmla="*/ 2147483647 w 46"/>
                <a:gd name="T33" fmla="*/ 2147483647 h 91"/>
                <a:gd name="T34" fmla="*/ 2147483647 w 46"/>
                <a:gd name="T35" fmla="*/ 2147483647 h 91"/>
                <a:gd name="T36" fmla="*/ 2147483647 w 46"/>
                <a:gd name="T37" fmla="*/ 2147483647 h 91"/>
                <a:gd name="T38" fmla="*/ 2147483647 w 46"/>
                <a:gd name="T39" fmla="*/ 2147483647 h 91"/>
                <a:gd name="T40" fmla="*/ 2147483647 w 46"/>
                <a:gd name="T41" fmla="*/ 2147483647 h 91"/>
                <a:gd name="T42" fmla="*/ 2147483647 w 46"/>
                <a:gd name="T43" fmla="*/ 2147483647 h 91"/>
                <a:gd name="T44" fmla="*/ 2147483647 w 46"/>
                <a:gd name="T45" fmla="*/ 2147483647 h 91"/>
                <a:gd name="T46" fmla="*/ 2147483647 w 46"/>
                <a:gd name="T47" fmla="*/ 2147483647 h 91"/>
                <a:gd name="T48" fmla="*/ 2147483647 w 46"/>
                <a:gd name="T49" fmla="*/ 2147483647 h 91"/>
                <a:gd name="T50" fmla="*/ 2147483647 w 46"/>
                <a:gd name="T51" fmla="*/ 2147483647 h 91"/>
                <a:gd name="T52" fmla="*/ 2147483647 w 46"/>
                <a:gd name="T53" fmla="*/ 2147483647 h 91"/>
                <a:gd name="T54" fmla="*/ 2147483647 w 46"/>
                <a:gd name="T55" fmla="*/ 2147483647 h 91"/>
                <a:gd name="T56" fmla="*/ 2147483647 w 46"/>
                <a:gd name="T57" fmla="*/ 2147483647 h 91"/>
                <a:gd name="T58" fmla="*/ 2147483647 w 46"/>
                <a:gd name="T59" fmla="*/ 2147483647 h 91"/>
                <a:gd name="T60" fmla="*/ 0 w 46"/>
                <a:gd name="T61" fmla="*/ 2147483647 h 91"/>
                <a:gd name="T62" fmla="*/ 2147483647 w 46"/>
                <a:gd name="T63" fmla="*/ 2147483647 h 91"/>
                <a:gd name="T64" fmla="*/ 2147483647 w 46"/>
                <a:gd name="T65" fmla="*/ 2147483647 h 91"/>
                <a:gd name="T66" fmla="*/ 2147483647 w 46"/>
                <a:gd name="T67" fmla="*/ 2147483647 h 91"/>
                <a:gd name="T68" fmla="*/ 2147483647 w 46"/>
                <a:gd name="T69" fmla="*/ 2147483647 h 91"/>
                <a:gd name="T70" fmla="*/ 2147483647 w 46"/>
                <a:gd name="T71" fmla="*/ 2147483647 h 91"/>
                <a:gd name="T72" fmla="*/ 2147483647 w 46"/>
                <a:gd name="T73" fmla="*/ 0 h 91"/>
                <a:gd name="T74" fmla="*/ 2147483647 w 46"/>
                <a:gd name="T75" fmla="*/ 2147483647 h 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6" h="91">
                  <a:moveTo>
                    <a:pt x="32" y="2"/>
                  </a:moveTo>
                  <a:cubicBezTo>
                    <a:pt x="26" y="2"/>
                    <a:pt x="22" y="6"/>
                    <a:pt x="19" y="8"/>
                  </a:cubicBezTo>
                  <a:cubicBezTo>
                    <a:pt x="19" y="8"/>
                    <a:pt x="18" y="9"/>
                    <a:pt x="18" y="10"/>
                  </a:cubicBezTo>
                  <a:cubicBezTo>
                    <a:pt x="18" y="10"/>
                    <a:pt x="18" y="13"/>
                    <a:pt x="18" y="14"/>
                  </a:cubicBezTo>
                  <a:cubicBezTo>
                    <a:pt x="19" y="17"/>
                    <a:pt x="20" y="19"/>
                    <a:pt x="22" y="19"/>
                  </a:cubicBezTo>
                  <a:cubicBezTo>
                    <a:pt x="25" y="19"/>
                    <a:pt x="30" y="18"/>
                    <a:pt x="31" y="19"/>
                  </a:cubicBezTo>
                  <a:cubicBezTo>
                    <a:pt x="32" y="20"/>
                    <a:pt x="32" y="21"/>
                    <a:pt x="31" y="22"/>
                  </a:cubicBezTo>
                  <a:cubicBezTo>
                    <a:pt x="26" y="23"/>
                    <a:pt x="10" y="25"/>
                    <a:pt x="8" y="27"/>
                  </a:cubicBezTo>
                  <a:cubicBezTo>
                    <a:pt x="7" y="29"/>
                    <a:pt x="6" y="33"/>
                    <a:pt x="5" y="37"/>
                  </a:cubicBezTo>
                  <a:cubicBezTo>
                    <a:pt x="5" y="39"/>
                    <a:pt x="6" y="40"/>
                    <a:pt x="7" y="41"/>
                  </a:cubicBezTo>
                  <a:cubicBezTo>
                    <a:pt x="7" y="41"/>
                    <a:pt x="7" y="41"/>
                    <a:pt x="7" y="41"/>
                  </a:cubicBezTo>
                  <a:cubicBezTo>
                    <a:pt x="16" y="41"/>
                    <a:pt x="44" y="41"/>
                    <a:pt x="43" y="39"/>
                  </a:cubicBezTo>
                  <a:cubicBezTo>
                    <a:pt x="44" y="42"/>
                    <a:pt x="44" y="42"/>
                    <a:pt x="44" y="42"/>
                  </a:cubicBezTo>
                  <a:cubicBezTo>
                    <a:pt x="44" y="42"/>
                    <a:pt x="21" y="46"/>
                    <a:pt x="10" y="46"/>
                  </a:cubicBezTo>
                  <a:cubicBezTo>
                    <a:pt x="9" y="48"/>
                    <a:pt x="8" y="53"/>
                    <a:pt x="7" y="57"/>
                  </a:cubicBezTo>
                  <a:cubicBezTo>
                    <a:pt x="7" y="60"/>
                    <a:pt x="8" y="63"/>
                    <a:pt x="9" y="64"/>
                  </a:cubicBezTo>
                  <a:cubicBezTo>
                    <a:pt x="11" y="68"/>
                    <a:pt x="46" y="66"/>
                    <a:pt x="46" y="65"/>
                  </a:cubicBezTo>
                  <a:cubicBezTo>
                    <a:pt x="46" y="67"/>
                    <a:pt x="46" y="67"/>
                    <a:pt x="46" y="67"/>
                  </a:cubicBezTo>
                  <a:cubicBezTo>
                    <a:pt x="46" y="67"/>
                    <a:pt x="33" y="69"/>
                    <a:pt x="22" y="70"/>
                  </a:cubicBezTo>
                  <a:cubicBezTo>
                    <a:pt x="21" y="71"/>
                    <a:pt x="20" y="74"/>
                    <a:pt x="19" y="77"/>
                  </a:cubicBezTo>
                  <a:cubicBezTo>
                    <a:pt x="19" y="79"/>
                    <a:pt x="19" y="81"/>
                    <a:pt x="20" y="82"/>
                  </a:cubicBezTo>
                  <a:cubicBezTo>
                    <a:pt x="22" y="86"/>
                    <a:pt x="23" y="86"/>
                    <a:pt x="23" y="86"/>
                  </a:cubicBezTo>
                  <a:cubicBezTo>
                    <a:pt x="23" y="91"/>
                    <a:pt x="23" y="91"/>
                    <a:pt x="23" y="91"/>
                  </a:cubicBezTo>
                  <a:cubicBezTo>
                    <a:pt x="23" y="91"/>
                    <a:pt x="19" y="91"/>
                    <a:pt x="15" y="85"/>
                  </a:cubicBezTo>
                  <a:cubicBezTo>
                    <a:pt x="14" y="83"/>
                    <a:pt x="13" y="79"/>
                    <a:pt x="14" y="76"/>
                  </a:cubicBezTo>
                  <a:cubicBezTo>
                    <a:pt x="15" y="74"/>
                    <a:pt x="15" y="72"/>
                    <a:pt x="16" y="70"/>
                  </a:cubicBezTo>
                  <a:cubicBezTo>
                    <a:pt x="11" y="70"/>
                    <a:pt x="6" y="70"/>
                    <a:pt x="5" y="68"/>
                  </a:cubicBezTo>
                  <a:cubicBezTo>
                    <a:pt x="3" y="65"/>
                    <a:pt x="2" y="61"/>
                    <a:pt x="2" y="57"/>
                  </a:cubicBezTo>
                  <a:cubicBezTo>
                    <a:pt x="2" y="53"/>
                    <a:pt x="3" y="48"/>
                    <a:pt x="4" y="45"/>
                  </a:cubicBezTo>
                  <a:cubicBezTo>
                    <a:pt x="4" y="45"/>
                    <a:pt x="4" y="45"/>
                    <a:pt x="4" y="45"/>
                  </a:cubicBezTo>
                  <a:cubicBezTo>
                    <a:pt x="1" y="43"/>
                    <a:pt x="0" y="40"/>
                    <a:pt x="0" y="36"/>
                  </a:cubicBezTo>
                  <a:cubicBezTo>
                    <a:pt x="0" y="32"/>
                    <a:pt x="2" y="27"/>
                    <a:pt x="4" y="24"/>
                  </a:cubicBezTo>
                  <a:cubicBezTo>
                    <a:pt x="6" y="21"/>
                    <a:pt x="11" y="20"/>
                    <a:pt x="15" y="19"/>
                  </a:cubicBezTo>
                  <a:cubicBezTo>
                    <a:pt x="14" y="18"/>
                    <a:pt x="13" y="16"/>
                    <a:pt x="13" y="14"/>
                  </a:cubicBezTo>
                  <a:cubicBezTo>
                    <a:pt x="13" y="13"/>
                    <a:pt x="13" y="11"/>
                    <a:pt x="14" y="10"/>
                  </a:cubicBezTo>
                  <a:cubicBezTo>
                    <a:pt x="14" y="8"/>
                    <a:pt x="15" y="7"/>
                    <a:pt x="17" y="6"/>
                  </a:cubicBezTo>
                  <a:cubicBezTo>
                    <a:pt x="20" y="3"/>
                    <a:pt x="25" y="1"/>
                    <a:pt x="32" y="0"/>
                  </a:cubicBezTo>
                  <a:lnTo>
                    <a:pt x="32" y="2"/>
                  </a:lnTo>
                  <a:close/>
                </a:path>
              </a:pathLst>
            </a:custGeom>
            <a:solidFill>
              <a:srgbClr val="B9967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cxnSp>
        <p:nvCxnSpPr>
          <p:cNvPr id="25610" name="直接连接符 71"/>
          <p:cNvCxnSpPr>
            <a:cxnSpLocks noChangeShapeType="1"/>
          </p:cNvCxnSpPr>
          <p:nvPr/>
        </p:nvCxnSpPr>
        <p:spPr bwMode="auto">
          <a:xfrm>
            <a:off x="4964113" y="2628900"/>
            <a:ext cx="6619875" cy="0"/>
          </a:xfrm>
          <a:prstGeom prst="line">
            <a:avLst/>
          </a:prstGeom>
          <a:noFill/>
          <a:ln w="6350">
            <a:solidFill>
              <a:srgbClr val="ADBACA"/>
            </a:solidFill>
            <a:round/>
            <a:headEnd/>
            <a:tailEnd/>
          </a:ln>
          <a:extLst>
            <a:ext uri="{909E8E84-426E-40DD-AFC4-6F175D3DCCD1}">
              <a14:hiddenFill xmlns:a14="http://schemas.microsoft.com/office/drawing/2010/main" xmlns="">
                <a:noFill/>
              </a14:hiddenFill>
            </a:ext>
          </a:extLst>
        </p:spPr>
      </p:cxnSp>
      <p:cxnSp>
        <p:nvCxnSpPr>
          <p:cNvPr id="25611" name="直接连接符 72"/>
          <p:cNvCxnSpPr>
            <a:cxnSpLocks noChangeShapeType="1"/>
          </p:cNvCxnSpPr>
          <p:nvPr/>
        </p:nvCxnSpPr>
        <p:spPr bwMode="auto">
          <a:xfrm>
            <a:off x="5394325" y="3468688"/>
            <a:ext cx="6189663" cy="0"/>
          </a:xfrm>
          <a:prstGeom prst="line">
            <a:avLst/>
          </a:prstGeom>
          <a:noFill/>
          <a:ln w="6350">
            <a:solidFill>
              <a:srgbClr val="ADBACA"/>
            </a:solidFill>
            <a:round/>
            <a:headEnd/>
            <a:tailEnd/>
          </a:ln>
          <a:extLst>
            <a:ext uri="{909E8E84-426E-40DD-AFC4-6F175D3DCCD1}">
              <a14:hiddenFill xmlns:a14="http://schemas.microsoft.com/office/drawing/2010/main" xmlns="">
                <a:noFill/>
              </a14:hiddenFill>
            </a:ext>
          </a:extLst>
        </p:spPr>
      </p:cxnSp>
      <p:cxnSp>
        <p:nvCxnSpPr>
          <p:cNvPr id="25612" name="直接连接符 73"/>
          <p:cNvCxnSpPr>
            <a:cxnSpLocks noChangeShapeType="1"/>
          </p:cNvCxnSpPr>
          <p:nvPr/>
        </p:nvCxnSpPr>
        <p:spPr bwMode="auto">
          <a:xfrm>
            <a:off x="5916613" y="4338638"/>
            <a:ext cx="5667375" cy="0"/>
          </a:xfrm>
          <a:prstGeom prst="line">
            <a:avLst/>
          </a:prstGeom>
          <a:noFill/>
          <a:ln w="6350">
            <a:solidFill>
              <a:srgbClr val="ADBACA"/>
            </a:solidFill>
            <a:round/>
            <a:headEnd/>
            <a:tailEnd/>
          </a:ln>
          <a:extLst>
            <a:ext uri="{909E8E84-426E-40DD-AFC4-6F175D3DCCD1}">
              <a14:hiddenFill xmlns:a14="http://schemas.microsoft.com/office/drawing/2010/main" xmlns="">
                <a:noFill/>
              </a14:hiddenFill>
            </a:ext>
          </a:extLst>
        </p:spPr>
      </p:cxnSp>
      <p:cxnSp>
        <p:nvCxnSpPr>
          <p:cNvPr id="25613" name="直接连接符 74"/>
          <p:cNvCxnSpPr>
            <a:cxnSpLocks noChangeShapeType="1"/>
          </p:cNvCxnSpPr>
          <p:nvPr/>
        </p:nvCxnSpPr>
        <p:spPr bwMode="auto">
          <a:xfrm>
            <a:off x="6392863" y="5184775"/>
            <a:ext cx="5191125" cy="0"/>
          </a:xfrm>
          <a:prstGeom prst="line">
            <a:avLst/>
          </a:prstGeom>
          <a:noFill/>
          <a:ln w="6350">
            <a:solidFill>
              <a:srgbClr val="ADBACA"/>
            </a:solidFill>
            <a:round/>
            <a:headEnd/>
            <a:tailEnd/>
          </a:ln>
          <a:extLst>
            <a:ext uri="{909E8E84-426E-40DD-AFC4-6F175D3DCCD1}">
              <a14:hiddenFill xmlns:a14="http://schemas.microsoft.com/office/drawing/2010/main" xmlns="">
                <a:noFill/>
              </a14:hiddenFill>
            </a:ext>
          </a:extLst>
        </p:spPr>
      </p:cxnSp>
      <p:cxnSp>
        <p:nvCxnSpPr>
          <p:cNvPr id="25614" name="直接连接符 75"/>
          <p:cNvCxnSpPr>
            <a:cxnSpLocks noChangeShapeType="1"/>
          </p:cNvCxnSpPr>
          <p:nvPr/>
        </p:nvCxnSpPr>
        <p:spPr bwMode="auto">
          <a:xfrm>
            <a:off x="6777038" y="5951538"/>
            <a:ext cx="4806950" cy="0"/>
          </a:xfrm>
          <a:prstGeom prst="line">
            <a:avLst/>
          </a:prstGeom>
          <a:noFill/>
          <a:ln w="6350">
            <a:solidFill>
              <a:srgbClr val="ADBACA"/>
            </a:solidFill>
            <a:round/>
            <a:headEnd/>
            <a:tailEnd/>
          </a:ln>
          <a:extLst>
            <a:ext uri="{909E8E84-426E-40DD-AFC4-6F175D3DCCD1}">
              <a14:hiddenFill xmlns:a14="http://schemas.microsoft.com/office/drawing/2010/main" xmlns="">
                <a:noFill/>
              </a14:hiddenFill>
            </a:ext>
          </a:extLst>
        </p:spPr>
      </p:cxnSp>
      <p:sp>
        <p:nvSpPr>
          <p:cNvPr id="25615" name="文本框 76"/>
          <p:cNvSpPr txBox="1">
            <a:spLocks noChangeArrowheads="1"/>
          </p:cNvSpPr>
          <p:nvPr/>
        </p:nvSpPr>
        <p:spPr bwMode="auto">
          <a:xfrm>
            <a:off x="4100513" y="2065338"/>
            <a:ext cx="55403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a:solidFill>
                  <a:schemeClr val="bg1"/>
                </a:solidFill>
                <a:latin typeface="Arial" pitchFamily="34" charset="0"/>
                <a:ea typeface="微软雅黑" pitchFamily="34" charset="-122"/>
                <a:sym typeface="Arial" pitchFamily="34" charset="0"/>
              </a:rPr>
              <a:t>A</a:t>
            </a:r>
            <a:endParaRPr lang="zh-CN" altLang="en-US" sz="3200" b="1">
              <a:solidFill>
                <a:schemeClr val="bg1"/>
              </a:solidFill>
              <a:latin typeface="Arial" pitchFamily="34" charset="0"/>
              <a:ea typeface="微软雅黑" pitchFamily="34" charset="-122"/>
              <a:sym typeface="Arial" pitchFamily="34" charset="0"/>
            </a:endParaRPr>
          </a:p>
        </p:txBody>
      </p:sp>
      <p:sp>
        <p:nvSpPr>
          <p:cNvPr id="25616" name="文本框 77"/>
          <p:cNvSpPr txBox="1">
            <a:spLocks noChangeArrowheads="1"/>
          </p:cNvSpPr>
          <p:nvPr/>
        </p:nvSpPr>
        <p:spPr bwMode="auto">
          <a:xfrm>
            <a:off x="4100513" y="2808288"/>
            <a:ext cx="55403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a:solidFill>
                  <a:schemeClr val="bg1"/>
                </a:solidFill>
                <a:latin typeface="Arial" pitchFamily="34" charset="0"/>
                <a:ea typeface="微软雅黑" pitchFamily="34" charset="-122"/>
                <a:sym typeface="Arial" pitchFamily="34" charset="0"/>
              </a:rPr>
              <a:t>B</a:t>
            </a:r>
            <a:endParaRPr lang="zh-CN" altLang="en-US" sz="3200" b="1">
              <a:solidFill>
                <a:schemeClr val="bg1"/>
              </a:solidFill>
              <a:latin typeface="Arial" pitchFamily="34" charset="0"/>
              <a:ea typeface="微软雅黑" pitchFamily="34" charset="-122"/>
              <a:sym typeface="Arial" pitchFamily="34" charset="0"/>
            </a:endParaRPr>
          </a:p>
        </p:txBody>
      </p:sp>
      <p:sp>
        <p:nvSpPr>
          <p:cNvPr id="25617" name="文本框 78"/>
          <p:cNvSpPr txBox="1">
            <a:spLocks noChangeArrowheads="1"/>
          </p:cNvSpPr>
          <p:nvPr/>
        </p:nvSpPr>
        <p:spPr bwMode="auto">
          <a:xfrm>
            <a:off x="4100513" y="3630613"/>
            <a:ext cx="55403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a:solidFill>
                  <a:schemeClr val="bg1"/>
                </a:solidFill>
                <a:latin typeface="Arial" pitchFamily="34" charset="0"/>
                <a:ea typeface="微软雅黑" pitchFamily="34" charset="-122"/>
                <a:sym typeface="Arial" pitchFamily="34" charset="0"/>
              </a:rPr>
              <a:t>C</a:t>
            </a:r>
            <a:endParaRPr lang="zh-CN" altLang="en-US" sz="3200" b="1">
              <a:solidFill>
                <a:schemeClr val="bg1"/>
              </a:solidFill>
              <a:latin typeface="Arial" pitchFamily="34" charset="0"/>
              <a:ea typeface="微软雅黑" pitchFamily="34" charset="-122"/>
              <a:sym typeface="Arial" pitchFamily="34" charset="0"/>
            </a:endParaRPr>
          </a:p>
        </p:txBody>
      </p:sp>
      <p:sp>
        <p:nvSpPr>
          <p:cNvPr id="25618" name="文本框 79"/>
          <p:cNvSpPr txBox="1">
            <a:spLocks noChangeArrowheads="1"/>
          </p:cNvSpPr>
          <p:nvPr/>
        </p:nvSpPr>
        <p:spPr bwMode="auto">
          <a:xfrm>
            <a:off x="4100513" y="4532313"/>
            <a:ext cx="554037"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a:solidFill>
                  <a:schemeClr val="bg1"/>
                </a:solidFill>
                <a:latin typeface="Arial" pitchFamily="34" charset="0"/>
                <a:ea typeface="微软雅黑" pitchFamily="34" charset="-122"/>
                <a:sym typeface="Arial" pitchFamily="34" charset="0"/>
              </a:rPr>
              <a:t>D</a:t>
            </a:r>
            <a:endParaRPr lang="zh-CN" altLang="en-US" sz="3200" b="1">
              <a:solidFill>
                <a:schemeClr val="bg1"/>
              </a:solidFill>
              <a:latin typeface="Arial" pitchFamily="34" charset="0"/>
              <a:ea typeface="微软雅黑" pitchFamily="34" charset="-122"/>
              <a:sym typeface="Arial" pitchFamily="34" charset="0"/>
            </a:endParaRPr>
          </a:p>
        </p:txBody>
      </p:sp>
      <p:sp>
        <p:nvSpPr>
          <p:cNvPr id="25619" name="文本框 80"/>
          <p:cNvSpPr txBox="1">
            <a:spLocks noChangeArrowheads="1"/>
          </p:cNvSpPr>
          <p:nvPr/>
        </p:nvSpPr>
        <p:spPr bwMode="auto">
          <a:xfrm>
            <a:off x="4100513" y="5324475"/>
            <a:ext cx="55403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a:solidFill>
                  <a:schemeClr val="bg1"/>
                </a:solidFill>
                <a:latin typeface="Arial" pitchFamily="34" charset="0"/>
                <a:ea typeface="微软雅黑" pitchFamily="34" charset="-122"/>
                <a:sym typeface="Arial" pitchFamily="34" charset="0"/>
              </a:rPr>
              <a:t>E</a:t>
            </a:r>
            <a:endParaRPr lang="zh-CN" altLang="en-US" sz="3200" b="1">
              <a:solidFill>
                <a:schemeClr val="bg1"/>
              </a:solidFill>
              <a:latin typeface="Arial" pitchFamily="34" charset="0"/>
              <a:ea typeface="微软雅黑" pitchFamily="34" charset="-122"/>
              <a:sym typeface="Arial" pitchFamily="34" charset="0"/>
            </a:endParaRPr>
          </a:p>
        </p:txBody>
      </p:sp>
      <p:sp>
        <p:nvSpPr>
          <p:cNvPr id="25620" name="矩形 81"/>
          <p:cNvSpPr>
            <a:spLocks noChangeArrowheads="1"/>
          </p:cNvSpPr>
          <p:nvPr/>
        </p:nvSpPr>
        <p:spPr bwMode="auto">
          <a:xfrm>
            <a:off x="5032375" y="2277745"/>
            <a:ext cx="5870575" cy="3375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2000" dirty="0" smtClean="0">
                <a:latin typeface="微软雅黑" pitchFamily="34" charset="-122"/>
                <a:ea typeface="微软雅黑" pitchFamily="34" charset="-122"/>
              </a:rPr>
              <a:t>主要构件采用预制</a:t>
            </a:r>
            <a:r>
              <a:rPr lang="zh-CN" altLang="en-US" sz="2000" dirty="0" smtClean="0">
                <a:latin typeface="微软雅黑" pitchFamily="34" charset="-122"/>
                <a:ea typeface="微软雅黑" pitchFamily="34" charset="-122"/>
              </a:rPr>
              <a:t>件。</a:t>
            </a:r>
            <a:endParaRPr lang="en-US" altLang="en-US" sz="2000" dirty="0">
              <a:latin typeface="微软雅黑" pitchFamily="34" charset="-122"/>
              <a:ea typeface="微软雅黑" pitchFamily="34" charset="-122"/>
              <a:sym typeface="Arial" pitchFamily="34" charset="0"/>
            </a:endParaRPr>
          </a:p>
        </p:txBody>
      </p:sp>
      <p:sp>
        <p:nvSpPr>
          <p:cNvPr id="25621" name="矩形 82"/>
          <p:cNvSpPr>
            <a:spLocks noChangeArrowheads="1"/>
          </p:cNvSpPr>
          <p:nvPr/>
        </p:nvSpPr>
        <p:spPr bwMode="auto">
          <a:xfrm>
            <a:off x="5325745" y="2770188"/>
            <a:ext cx="618426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just" defTabSz="1216025" eaLnBrk="1" hangingPunct="1">
              <a:lnSpc>
                <a:spcPct val="120000"/>
              </a:lnSpc>
              <a:spcBef>
                <a:spcPct val="20000"/>
              </a:spcBef>
            </a:pPr>
            <a:r>
              <a:rPr lang="zh-CN" altLang="en-US" sz="2000" dirty="0" smtClean="0">
                <a:latin typeface="微软雅黑" pitchFamily="34" charset="-122"/>
                <a:ea typeface="微软雅黑" pitchFamily="34" charset="-122"/>
              </a:rPr>
              <a:t>预制构件大多采用将防水、保温、结构一体、成型性能完善的一体化制造</a:t>
            </a:r>
            <a:r>
              <a:rPr lang="zh-CN" altLang="en-US" sz="2000" dirty="0" smtClean="0">
                <a:latin typeface="微软雅黑" pitchFamily="34" charset="-122"/>
                <a:ea typeface="微软雅黑" pitchFamily="34" charset="-122"/>
              </a:rPr>
              <a:t>工艺</a:t>
            </a:r>
            <a:r>
              <a:rPr lang="zh-CN" altLang="en-US" sz="2000" dirty="0" smtClean="0">
                <a:latin typeface="微软雅黑" pitchFamily="34" charset="-122"/>
                <a:ea typeface="微软雅黑" pitchFamily="34" charset="-122"/>
              </a:rPr>
              <a:t>，减少了物料损耗和施工工序。</a:t>
            </a:r>
            <a:endParaRPr lang="en-US" altLang="en-US" sz="2000" dirty="0">
              <a:latin typeface="微软雅黑" pitchFamily="34" charset="-122"/>
              <a:ea typeface="微软雅黑" pitchFamily="34" charset="-122"/>
              <a:sym typeface="Arial" pitchFamily="34" charset="0"/>
            </a:endParaRPr>
          </a:p>
        </p:txBody>
      </p:sp>
      <p:sp>
        <p:nvSpPr>
          <p:cNvPr id="25622" name="矩形 83"/>
          <p:cNvSpPr>
            <a:spLocks noChangeArrowheads="1"/>
          </p:cNvSpPr>
          <p:nvPr/>
        </p:nvSpPr>
        <p:spPr bwMode="auto">
          <a:xfrm>
            <a:off x="5836920" y="3632518"/>
            <a:ext cx="5735638" cy="7073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just" defTabSz="1216025" eaLnBrk="1" hangingPunct="1">
              <a:lnSpc>
                <a:spcPct val="120000"/>
              </a:lnSpc>
              <a:spcBef>
                <a:spcPct val="20000"/>
              </a:spcBef>
            </a:pPr>
            <a:r>
              <a:rPr lang="zh-CN" altLang="en-US" sz="2000" dirty="0" smtClean="0">
                <a:latin typeface="微软雅黑" pitchFamily="34" charset="-122"/>
                <a:ea typeface="微软雅黑" pitchFamily="34" charset="-122"/>
              </a:rPr>
              <a:t>装配式建筑的结构及建筑构件预制完成后，将被运输到施工现场后采用机械化吊装装配。</a:t>
            </a:r>
            <a:endParaRPr lang="en-US" altLang="en-US" sz="2000" dirty="0">
              <a:latin typeface="微软雅黑" pitchFamily="34" charset="-122"/>
              <a:ea typeface="微软雅黑" pitchFamily="34" charset="-122"/>
              <a:sym typeface="Arial" pitchFamily="34" charset="0"/>
            </a:endParaRPr>
          </a:p>
        </p:txBody>
      </p:sp>
      <p:sp>
        <p:nvSpPr>
          <p:cNvPr id="25623" name="矩形 84"/>
          <p:cNvSpPr>
            <a:spLocks noChangeArrowheads="1"/>
          </p:cNvSpPr>
          <p:nvPr/>
        </p:nvSpPr>
        <p:spPr bwMode="auto">
          <a:xfrm>
            <a:off x="6376670" y="4827588"/>
            <a:ext cx="5253038" cy="3375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2000" dirty="0" smtClean="0">
                <a:latin typeface="微软雅黑" pitchFamily="34" charset="-122"/>
                <a:ea typeface="微软雅黑" pitchFamily="34" charset="-122"/>
              </a:rPr>
              <a:t>对放线及局部测量精度、预留孔位置要求高。</a:t>
            </a:r>
            <a:endParaRPr lang="en-US" altLang="en-US" sz="2000" dirty="0">
              <a:latin typeface="微软雅黑" pitchFamily="34" charset="-122"/>
              <a:ea typeface="微软雅黑" pitchFamily="34" charset="-122"/>
              <a:sym typeface="Arial" pitchFamily="34" charset="0"/>
            </a:endParaRPr>
          </a:p>
        </p:txBody>
      </p:sp>
      <p:sp>
        <p:nvSpPr>
          <p:cNvPr id="25624" name="矩形 85"/>
          <p:cNvSpPr>
            <a:spLocks noChangeArrowheads="1"/>
          </p:cNvSpPr>
          <p:nvPr/>
        </p:nvSpPr>
        <p:spPr bwMode="auto">
          <a:xfrm>
            <a:off x="6777038" y="5345113"/>
            <a:ext cx="4892991" cy="615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just"/>
            <a:r>
              <a:rPr lang="zh-CN" altLang="en-US" sz="2000" dirty="0" smtClean="0">
                <a:latin typeface="微软雅黑" pitchFamily="34" charset="-122"/>
                <a:ea typeface="微软雅黑" pitchFamily="34" charset="-122"/>
              </a:rPr>
              <a:t>安装过程相对复杂</a:t>
            </a:r>
            <a:r>
              <a:rPr lang="zh-CN" altLang="en-US" sz="2000" dirty="0" smtClean="0">
                <a:latin typeface="微软雅黑" pitchFamily="34" charset="-122"/>
                <a:ea typeface="微软雅黑" pitchFamily="34" charset="-122"/>
              </a:rPr>
              <a:t>，对</a:t>
            </a:r>
            <a:r>
              <a:rPr lang="zh-CN" altLang="en-US" sz="2000" dirty="0" smtClean="0">
                <a:latin typeface="微软雅黑" pitchFamily="34" charset="-122"/>
                <a:ea typeface="微软雅黑" pitchFamily="34" charset="-122"/>
              </a:rPr>
              <a:t>从业人员的工程实践经验以及技术水平、管理能力要求更高。</a:t>
            </a:r>
            <a:endParaRPr lang="en-US" altLang="en-US" sz="2000" dirty="0">
              <a:latin typeface="微软雅黑" pitchFamily="34" charset="-122"/>
              <a:ea typeface="微软雅黑" pitchFamily="34" charset="-122"/>
              <a:sym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39"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39940" name="组合 13"/>
          <p:cNvGrpSpPr>
            <a:grpSpLocks noChangeAspect="1"/>
          </p:cNvGrpSpPr>
          <p:nvPr/>
        </p:nvGrpSpPr>
        <p:grpSpPr bwMode="auto">
          <a:xfrm>
            <a:off x="6804025" y="3178175"/>
            <a:ext cx="5578475" cy="3481388"/>
            <a:chOff x="0" y="0"/>
            <a:chExt cx="5324473" cy="3322983"/>
          </a:xfrm>
        </p:grpSpPr>
        <p:pic>
          <p:nvPicPr>
            <p:cNvPr id="39943"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944"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9941" name="文本框 12"/>
          <p:cNvSpPr txBox="1">
            <a:spLocks noChangeArrowheads="1"/>
          </p:cNvSpPr>
          <p:nvPr/>
        </p:nvSpPr>
        <p:spPr bwMode="auto">
          <a:xfrm>
            <a:off x="3349625" y="2900363"/>
            <a:ext cx="5700713"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7200" b="1">
                <a:solidFill>
                  <a:srgbClr val="1C4885"/>
                </a:solidFill>
                <a:latin typeface="微软雅黑" pitchFamily="34" charset="-122"/>
                <a:ea typeface="微软雅黑" pitchFamily="34" charset="-122"/>
              </a:rPr>
              <a:t>Thank you</a:t>
            </a:r>
            <a:endParaRPr lang="zh-CN" altLang="en-US" sz="7200" b="1">
              <a:solidFill>
                <a:srgbClr val="1C4885"/>
              </a:solidFill>
              <a:latin typeface="微软雅黑" pitchFamily="34" charset="-122"/>
              <a:ea typeface="微软雅黑" pitchFamily="34" charset="-122"/>
            </a:endParaRPr>
          </a:p>
        </p:txBody>
      </p:sp>
      <p:cxnSp>
        <p:nvCxnSpPr>
          <p:cNvPr id="39942" name="直接连接符 58"/>
          <p:cNvCxnSpPr>
            <a:cxnSpLocks noChangeShapeType="1"/>
          </p:cNvCxnSpPr>
          <p:nvPr/>
        </p:nvCxnSpPr>
        <p:spPr bwMode="auto">
          <a:xfrm>
            <a:off x="3230563" y="4137025"/>
            <a:ext cx="5251450" cy="0"/>
          </a:xfrm>
          <a:prstGeom prst="line">
            <a:avLst/>
          </a:prstGeom>
          <a:noFill/>
          <a:ln w="6350">
            <a:solidFill>
              <a:srgbClr val="7F7F7F"/>
            </a:solidFill>
            <a:round/>
            <a:headEnd/>
            <a:tailEnd/>
          </a:ln>
          <a:extLst>
            <a:ext uri="{909E8E84-426E-40DD-AFC4-6F175D3DCCD1}">
              <a14:hiddenFill xmlns:a14="http://schemas.microsoft.com/office/drawing/2010/main" xmlns="">
                <a:noFill/>
              </a14:hiddenFill>
            </a:ext>
          </a:extLst>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6386" name="矩形 1"/>
          <p:cNvSpPr>
            <a:spLocks/>
          </p:cNvSpPr>
          <p:nvPr/>
        </p:nvSpPr>
        <p:spPr bwMode="auto">
          <a:xfrm>
            <a:off x="7655619" y="0"/>
            <a:ext cx="4536381" cy="6858000"/>
          </a:xfrm>
          <a:custGeom>
            <a:avLst/>
            <a:gdLst>
              <a:gd name="T0" fmla="*/ 3993605 w 5769204"/>
              <a:gd name="T1" fmla="*/ 9427 h 6858000"/>
              <a:gd name="T2" fmla="*/ 12231561 w 5769204"/>
              <a:gd name="T3" fmla="*/ 0 h 6858000"/>
              <a:gd name="T4" fmla="*/ 12231561 w 5769204"/>
              <a:gd name="T5" fmla="*/ 6858000 h 6858000"/>
              <a:gd name="T6" fmla="*/ 0 w 5769204"/>
              <a:gd name="T7" fmla="*/ 6858000 h 6858000"/>
              <a:gd name="T8" fmla="*/ 3993605 w 5769204"/>
              <a:gd name="T9" fmla="*/ 9427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69204" h="6858000">
                <a:moveTo>
                  <a:pt x="1883645" y="9427"/>
                </a:moveTo>
                <a:lnTo>
                  <a:pt x="5769204" y="0"/>
                </a:lnTo>
                <a:lnTo>
                  <a:pt x="5769204" y="6858000"/>
                </a:lnTo>
                <a:lnTo>
                  <a:pt x="0" y="6858000"/>
                </a:lnTo>
                <a:lnTo>
                  <a:pt x="1883645" y="942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6388" name="等腰三角形 4"/>
          <p:cNvSpPr>
            <a:spLocks/>
          </p:cNvSpPr>
          <p:nvPr/>
        </p:nvSpPr>
        <p:spPr bwMode="auto">
          <a:xfrm rot="-344388">
            <a:off x="9923463" y="-147638"/>
            <a:ext cx="2436812" cy="3543301"/>
          </a:xfrm>
          <a:custGeom>
            <a:avLst/>
            <a:gdLst>
              <a:gd name="T0" fmla="*/ 0 w 2436495"/>
              <a:gd name="T1" fmla="*/ 0 h 3543376"/>
              <a:gd name="T2" fmla="*/ 2438714 w 2436495"/>
              <a:gd name="T3" fmla="*/ 249639 h 3543376"/>
              <a:gd name="T4" fmla="*/ 2095120 w 2436495"/>
              <a:gd name="T5" fmla="*/ 3542851 h 3543376"/>
              <a:gd name="T6" fmla="*/ 0 w 2436495"/>
              <a:gd name="T7" fmla="*/ 0 h 35433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36495" h="3543376">
                <a:moveTo>
                  <a:pt x="0" y="0"/>
                </a:moveTo>
                <a:lnTo>
                  <a:pt x="2436495" y="249674"/>
                </a:lnTo>
                <a:lnTo>
                  <a:pt x="2093214" y="3543376"/>
                </a:lnTo>
                <a:lnTo>
                  <a:pt x="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6389" name="等腰三角形 4"/>
          <p:cNvSpPr>
            <a:spLocks/>
          </p:cNvSpPr>
          <p:nvPr/>
        </p:nvSpPr>
        <p:spPr bwMode="auto">
          <a:xfrm rot="10452885">
            <a:off x="9837738" y="146050"/>
            <a:ext cx="1068387" cy="1552575"/>
          </a:xfrm>
          <a:custGeom>
            <a:avLst/>
            <a:gdLst>
              <a:gd name="T0" fmla="*/ 0 w 2436495"/>
              <a:gd name="T1" fmla="*/ 0 h 3543376"/>
              <a:gd name="T2" fmla="*/ 7595 w 2436495"/>
              <a:gd name="T3" fmla="*/ 774 h 3543376"/>
              <a:gd name="T4" fmla="*/ 6525 w 2436495"/>
              <a:gd name="T5" fmla="*/ 10986 h 3543376"/>
              <a:gd name="T6" fmla="*/ 0 w 2436495"/>
              <a:gd name="T7" fmla="*/ 0 h 35433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36495" h="3543376">
                <a:moveTo>
                  <a:pt x="0" y="0"/>
                </a:moveTo>
                <a:lnTo>
                  <a:pt x="2436495" y="249674"/>
                </a:lnTo>
                <a:lnTo>
                  <a:pt x="2093214" y="3543376"/>
                </a:lnTo>
                <a:lnTo>
                  <a:pt x="0" y="0"/>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6394" name="矩形 38"/>
          <p:cNvSpPr>
            <a:spLocks noChangeArrowheads="1"/>
          </p:cNvSpPr>
          <p:nvPr/>
        </p:nvSpPr>
        <p:spPr bwMode="auto">
          <a:xfrm>
            <a:off x="2039537" y="3369630"/>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16395" name="Rectangle 6"/>
          <p:cNvSpPr>
            <a:spLocks noChangeArrowheads="1"/>
          </p:cNvSpPr>
          <p:nvPr/>
        </p:nvSpPr>
        <p:spPr bwMode="auto">
          <a:xfrm>
            <a:off x="1969902" y="3387448"/>
            <a:ext cx="312588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混凝土结构施工准备工作</a:t>
            </a:r>
            <a:endParaRPr lang="zh-CN" altLang="en-US" b="1" dirty="0">
              <a:solidFill>
                <a:srgbClr val="1C4885"/>
              </a:solidFill>
              <a:latin typeface="微软雅黑" pitchFamily="34" charset="-122"/>
              <a:ea typeface="微软雅黑" pitchFamily="34" charset="-122"/>
            </a:endParaRPr>
          </a:p>
        </p:txBody>
      </p:sp>
      <p:sp>
        <p:nvSpPr>
          <p:cNvPr id="16396" name="矩形 36"/>
          <p:cNvSpPr>
            <a:spLocks noChangeArrowheads="1"/>
          </p:cNvSpPr>
          <p:nvPr/>
        </p:nvSpPr>
        <p:spPr bwMode="auto">
          <a:xfrm>
            <a:off x="624303" y="3360753"/>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7" name="文本框 37"/>
          <p:cNvSpPr txBox="1">
            <a:spLocks noChangeArrowheads="1"/>
          </p:cNvSpPr>
          <p:nvPr/>
        </p:nvSpPr>
        <p:spPr bwMode="auto">
          <a:xfrm>
            <a:off x="791639" y="3397266"/>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单元一</a:t>
            </a:r>
            <a:endParaRPr lang="zh-CN" altLang="en-US" sz="2000" b="1" dirty="0">
              <a:solidFill>
                <a:srgbClr val="FFFFFF"/>
              </a:solidFill>
              <a:latin typeface="微软雅黑" pitchFamily="34" charset="-122"/>
              <a:ea typeface="微软雅黑" pitchFamily="34" charset="-122"/>
            </a:endParaRPr>
          </a:p>
        </p:txBody>
      </p:sp>
      <p:sp>
        <p:nvSpPr>
          <p:cNvPr id="16398" name="矩形 45"/>
          <p:cNvSpPr>
            <a:spLocks noChangeArrowheads="1"/>
          </p:cNvSpPr>
          <p:nvPr/>
        </p:nvSpPr>
        <p:spPr bwMode="auto">
          <a:xfrm>
            <a:off x="2029071" y="4003397"/>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16399" name="Rectangle 6"/>
          <p:cNvSpPr>
            <a:spLocks noChangeArrowheads="1"/>
          </p:cNvSpPr>
          <p:nvPr/>
        </p:nvSpPr>
        <p:spPr bwMode="auto">
          <a:xfrm>
            <a:off x="2483219" y="4047847"/>
            <a:ext cx="192563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b="1" dirty="0" smtClean="0">
                <a:solidFill>
                  <a:srgbClr val="1C4885"/>
                </a:solidFill>
                <a:latin typeface="微软雅黑" pitchFamily="34" charset="-122"/>
                <a:ea typeface="微软雅黑" pitchFamily="34" charset="-122"/>
              </a:rPr>
              <a:t>脚手架工程</a:t>
            </a:r>
            <a:endParaRPr lang="zh-CN" altLang="en-US" b="1" dirty="0">
              <a:solidFill>
                <a:srgbClr val="1C4885"/>
              </a:solidFill>
              <a:latin typeface="微软雅黑" pitchFamily="34" charset="-122"/>
              <a:ea typeface="微软雅黑" pitchFamily="34" charset="-122"/>
            </a:endParaRPr>
          </a:p>
        </p:txBody>
      </p:sp>
      <p:sp>
        <p:nvSpPr>
          <p:cNvPr id="16400" name="矩形 43"/>
          <p:cNvSpPr>
            <a:spLocks noChangeArrowheads="1"/>
          </p:cNvSpPr>
          <p:nvPr/>
        </p:nvSpPr>
        <p:spPr bwMode="auto">
          <a:xfrm>
            <a:off x="630006" y="3994520"/>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01" name="文本框 44"/>
          <p:cNvSpPr txBox="1">
            <a:spLocks noChangeArrowheads="1"/>
          </p:cNvSpPr>
          <p:nvPr/>
        </p:nvSpPr>
        <p:spPr bwMode="auto">
          <a:xfrm>
            <a:off x="806219" y="4022155"/>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单元二</a:t>
            </a:r>
            <a:endParaRPr lang="zh-CN" altLang="en-US" sz="2000" b="1" dirty="0">
              <a:solidFill>
                <a:srgbClr val="FFFFFF"/>
              </a:solidFill>
              <a:latin typeface="微软雅黑" pitchFamily="34" charset="-122"/>
              <a:ea typeface="微软雅黑" pitchFamily="34" charset="-122"/>
            </a:endParaRPr>
          </a:p>
        </p:txBody>
      </p:sp>
      <p:sp>
        <p:nvSpPr>
          <p:cNvPr id="16402" name="矩形 52"/>
          <p:cNvSpPr>
            <a:spLocks noChangeArrowheads="1"/>
          </p:cNvSpPr>
          <p:nvPr/>
        </p:nvSpPr>
        <p:spPr bwMode="auto">
          <a:xfrm>
            <a:off x="2029072" y="4646043"/>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16403" name="Rectangle 6"/>
          <p:cNvSpPr>
            <a:spLocks noChangeArrowheads="1"/>
          </p:cNvSpPr>
          <p:nvPr/>
        </p:nvSpPr>
        <p:spPr bwMode="auto">
          <a:xfrm>
            <a:off x="2500976" y="4681615"/>
            <a:ext cx="192563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b="1" dirty="0" smtClean="0">
                <a:solidFill>
                  <a:srgbClr val="1C4885"/>
                </a:solidFill>
                <a:latin typeface="微软雅黑" pitchFamily="34" charset="-122"/>
                <a:ea typeface="微软雅黑" pitchFamily="34" charset="-122"/>
              </a:rPr>
              <a:t>模板工程</a:t>
            </a:r>
            <a:endParaRPr lang="zh-CN" altLang="en-US" b="1" dirty="0">
              <a:solidFill>
                <a:srgbClr val="1C4885"/>
              </a:solidFill>
              <a:latin typeface="微软雅黑" pitchFamily="34" charset="-122"/>
              <a:ea typeface="微软雅黑" pitchFamily="34" charset="-122"/>
            </a:endParaRPr>
          </a:p>
        </p:txBody>
      </p:sp>
      <p:sp>
        <p:nvSpPr>
          <p:cNvPr id="16404" name="矩形 50"/>
          <p:cNvSpPr>
            <a:spLocks noChangeArrowheads="1"/>
          </p:cNvSpPr>
          <p:nvPr/>
        </p:nvSpPr>
        <p:spPr bwMode="auto">
          <a:xfrm>
            <a:off x="621129" y="4637165"/>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05" name="文本框 51"/>
          <p:cNvSpPr txBox="1">
            <a:spLocks noChangeArrowheads="1"/>
          </p:cNvSpPr>
          <p:nvPr/>
        </p:nvSpPr>
        <p:spPr bwMode="auto">
          <a:xfrm>
            <a:off x="806219" y="4664800"/>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单元三</a:t>
            </a:r>
            <a:endParaRPr lang="zh-CN" altLang="en-US" sz="2000" b="1" dirty="0">
              <a:solidFill>
                <a:srgbClr val="FFFFFF"/>
              </a:solidFill>
              <a:latin typeface="微软雅黑" pitchFamily="34" charset="-122"/>
              <a:ea typeface="微软雅黑" pitchFamily="34" charset="-122"/>
            </a:endParaRPr>
          </a:p>
        </p:txBody>
      </p:sp>
      <p:grpSp>
        <p:nvGrpSpPr>
          <p:cNvPr id="16406" name="组合 54"/>
          <p:cNvGrpSpPr>
            <a:grpSpLocks/>
          </p:cNvGrpSpPr>
          <p:nvPr/>
        </p:nvGrpSpPr>
        <p:grpSpPr bwMode="auto">
          <a:xfrm>
            <a:off x="490538" y="1717675"/>
            <a:ext cx="2701925" cy="900113"/>
            <a:chOff x="0" y="0"/>
            <a:chExt cx="2702007" cy="899374"/>
          </a:xfrm>
        </p:grpSpPr>
        <p:grpSp>
          <p:nvGrpSpPr>
            <p:cNvPr id="16412" name="组合 55"/>
            <p:cNvGrpSpPr>
              <a:grpSpLocks/>
            </p:cNvGrpSpPr>
            <p:nvPr/>
          </p:nvGrpSpPr>
          <p:grpSpPr bwMode="auto">
            <a:xfrm>
              <a:off x="0" y="0"/>
              <a:ext cx="2702007" cy="849531"/>
              <a:chOff x="0" y="0"/>
              <a:chExt cx="2702007" cy="849531"/>
            </a:xfrm>
          </p:grpSpPr>
          <p:sp>
            <p:nvSpPr>
              <p:cNvPr id="16414" name="文本框 57"/>
              <p:cNvSpPr txBox="1">
                <a:spLocks noChangeArrowheads="1"/>
              </p:cNvSpPr>
              <p:nvPr/>
            </p:nvSpPr>
            <p:spPr bwMode="auto">
              <a:xfrm>
                <a:off x="0" y="0"/>
                <a:ext cx="143256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600" b="1">
                    <a:solidFill>
                      <a:srgbClr val="000000"/>
                    </a:solidFill>
                    <a:latin typeface="微软雅黑" pitchFamily="34" charset="-122"/>
                    <a:ea typeface="微软雅黑" pitchFamily="34" charset="-122"/>
                  </a:rPr>
                  <a:t>目</a:t>
                </a:r>
                <a:r>
                  <a:rPr lang="zh-CN" altLang="en-US" sz="3600" b="1">
                    <a:solidFill>
                      <a:srgbClr val="1C4885"/>
                    </a:solidFill>
                    <a:latin typeface="微软雅黑" pitchFamily="34" charset="-122"/>
                    <a:ea typeface="微软雅黑" pitchFamily="34" charset="-122"/>
                  </a:rPr>
                  <a:t>录</a:t>
                </a:r>
              </a:p>
            </p:txBody>
          </p:sp>
          <p:cxnSp>
            <p:nvCxnSpPr>
              <p:cNvPr id="16415" name="直接连接符 58"/>
              <p:cNvCxnSpPr>
                <a:cxnSpLocks noChangeShapeType="1"/>
              </p:cNvCxnSpPr>
              <p:nvPr/>
            </p:nvCxnSpPr>
            <p:spPr bwMode="auto">
              <a:xfrm>
                <a:off x="151331" y="849531"/>
                <a:ext cx="2550676" cy="0"/>
              </a:xfrm>
              <a:prstGeom prst="line">
                <a:avLst/>
              </a:prstGeom>
              <a:noFill/>
              <a:ln w="6350">
                <a:solidFill>
                  <a:srgbClr val="7F7F7F"/>
                </a:solidFill>
                <a:round/>
                <a:headEnd/>
                <a:tailEnd/>
              </a:ln>
              <a:extLst>
                <a:ext uri="{909E8E84-426E-40DD-AFC4-6F175D3DCCD1}">
                  <a14:hiddenFill xmlns:a14="http://schemas.microsoft.com/office/drawing/2010/main" xmlns="">
                    <a:noFill/>
                  </a14:hiddenFill>
                </a:ext>
              </a:extLst>
            </p:spPr>
          </p:cxnSp>
        </p:grpSp>
        <p:sp>
          <p:nvSpPr>
            <p:cNvPr id="16413" name="文本框 56"/>
            <p:cNvSpPr txBox="1">
              <a:spLocks noChangeArrowheads="1"/>
            </p:cNvSpPr>
            <p:nvPr/>
          </p:nvSpPr>
          <p:spPr bwMode="auto">
            <a:xfrm>
              <a:off x="527947" y="499264"/>
              <a:ext cx="143256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b="1">
                  <a:solidFill>
                    <a:srgbClr val="1C4885"/>
                  </a:solidFill>
                  <a:latin typeface="微软雅黑" pitchFamily="34" charset="-122"/>
                  <a:ea typeface="微软雅黑" pitchFamily="34" charset="-122"/>
                </a:rPr>
                <a:t>Contents</a:t>
              </a:r>
              <a:endParaRPr lang="zh-CN" altLang="en-US" sz="2000" b="1">
                <a:solidFill>
                  <a:srgbClr val="1C4885"/>
                </a:solidFill>
                <a:latin typeface="微软雅黑" pitchFamily="34" charset="-122"/>
                <a:ea typeface="微软雅黑" pitchFamily="34" charset="-122"/>
              </a:endParaRPr>
            </a:p>
          </p:txBody>
        </p:sp>
      </p:grpSp>
      <p:pic>
        <p:nvPicPr>
          <p:cNvPr id="16407" name="图片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70263" y="4509856"/>
            <a:ext cx="5221737" cy="2348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408" name="矩形 70"/>
          <p:cNvSpPr>
            <a:spLocks noChangeArrowheads="1"/>
          </p:cNvSpPr>
          <p:nvPr/>
        </p:nvSpPr>
        <p:spPr bwMode="auto">
          <a:xfrm>
            <a:off x="2029072" y="5270932"/>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16409" name="Rectangle 6"/>
          <p:cNvSpPr>
            <a:spLocks noChangeArrowheads="1"/>
          </p:cNvSpPr>
          <p:nvPr/>
        </p:nvSpPr>
        <p:spPr bwMode="auto">
          <a:xfrm>
            <a:off x="2536486" y="5297627"/>
            <a:ext cx="192563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b="1" dirty="0" smtClean="0">
                <a:solidFill>
                  <a:srgbClr val="1C4885"/>
                </a:solidFill>
                <a:latin typeface="微软雅黑" pitchFamily="34" charset="-122"/>
                <a:ea typeface="微软雅黑" pitchFamily="34" charset="-122"/>
              </a:rPr>
              <a:t>钢筋工程</a:t>
            </a:r>
            <a:endParaRPr lang="zh-CN" altLang="en-US" b="1" dirty="0">
              <a:solidFill>
                <a:srgbClr val="1C4885"/>
              </a:solidFill>
              <a:latin typeface="微软雅黑" pitchFamily="34" charset="-122"/>
              <a:ea typeface="微软雅黑" pitchFamily="34" charset="-122"/>
            </a:endParaRPr>
          </a:p>
        </p:txBody>
      </p:sp>
      <p:sp>
        <p:nvSpPr>
          <p:cNvPr id="16410" name="矩形 68"/>
          <p:cNvSpPr>
            <a:spLocks noChangeArrowheads="1"/>
          </p:cNvSpPr>
          <p:nvPr/>
        </p:nvSpPr>
        <p:spPr bwMode="auto">
          <a:xfrm>
            <a:off x="621129" y="5253176"/>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11" name="文本框 69"/>
          <p:cNvSpPr txBox="1">
            <a:spLocks noChangeArrowheads="1"/>
          </p:cNvSpPr>
          <p:nvPr/>
        </p:nvSpPr>
        <p:spPr bwMode="auto">
          <a:xfrm>
            <a:off x="806220" y="5280812"/>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单元四</a:t>
            </a:r>
            <a:endParaRPr lang="zh-CN" altLang="en-US" sz="2000" b="1" dirty="0">
              <a:solidFill>
                <a:srgbClr val="FFFFFF"/>
              </a:solidFill>
              <a:latin typeface="微软雅黑" pitchFamily="34" charset="-122"/>
              <a:ea typeface="微软雅黑" pitchFamily="34" charset="-122"/>
            </a:endParaRPr>
          </a:p>
        </p:txBody>
      </p:sp>
      <p:sp>
        <p:nvSpPr>
          <p:cNvPr id="33" name="矩形 36"/>
          <p:cNvSpPr>
            <a:spLocks noChangeArrowheads="1"/>
          </p:cNvSpPr>
          <p:nvPr/>
        </p:nvSpPr>
        <p:spPr bwMode="auto">
          <a:xfrm>
            <a:off x="652417" y="2669774"/>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 name="文本框 37"/>
          <p:cNvSpPr txBox="1">
            <a:spLocks noChangeArrowheads="1"/>
          </p:cNvSpPr>
          <p:nvPr/>
        </p:nvSpPr>
        <p:spPr bwMode="auto">
          <a:xfrm>
            <a:off x="793119" y="2706288"/>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绪  论</a:t>
            </a:r>
            <a:endParaRPr lang="zh-CN" altLang="en-US" sz="2000" b="1" dirty="0">
              <a:solidFill>
                <a:srgbClr val="FFFFFF"/>
              </a:solidFill>
              <a:latin typeface="微软雅黑" pitchFamily="34" charset="-122"/>
              <a:ea typeface="微软雅黑" pitchFamily="34" charset="-122"/>
            </a:endParaRPr>
          </a:p>
        </p:txBody>
      </p:sp>
      <p:sp>
        <p:nvSpPr>
          <p:cNvPr id="35" name="矩形 36"/>
          <p:cNvSpPr>
            <a:spLocks noChangeArrowheads="1"/>
          </p:cNvSpPr>
          <p:nvPr/>
        </p:nvSpPr>
        <p:spPr bwMode="auto">
          <a:xfrm>
            <a:off x="4984718" y="3362233"/>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 name="文本框 37"/>
          <p:cNvSpPr txBox="1">
            <a:spLocks noChangeArrowheads="1"/>
          </p:cNvSpPr>
          <p:nvPr/>
        </p:nvSpPr>
        <p:spPr bwMode="auto">
          <a:xfrm>
            <a:off x="5125421" y="3389868"/>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单元五</a:t>
            </a:r>
            <a:endParaRPr lang="zh-CN" altLang="en-US" sz="2000" b="1" dirty="0">
              <a:solidFill>
                <a:srgbClr val="FFFFFF"/>
              </a:solidFill>
              <a:latin typeface="微软雅黑" pitchFamily="34" charset="-122"/>
              <a:ea typeface="微软雅黑" pitchFamily="34" charset="-122"/>
            </a:endParaRPr>
          </a:p>
        </p:txBody>
      </p:sp>
      <p:sp>
        <p:nvSpPr>
          <p:cNvPr id="37" name="矩形 38"/>
          <p:cNvSpPr>
            <a:spLocks noChangeArrowheads="1"/>
          </p:cNvSpPr>
          <p:nvPr/>
        </p:nvSpPr>
        <p:spPr bwMode="auto">
          <a:xfrm>
            <a:off x="6453218" y="3353354"/>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38" name="Rectangle 6"/>
          <p:cNvSpPr>
            <a:spLocks noChangeArrowheads="1"/>
          </p:cNvSpPr>
          <p:nvPr/>
        </p:nvSpPr>
        <p:spPr bwMode="auto">
          <a:xfrm>
            <a:off x="6765323" y="3397805"/>
            <a:ext cx="2130102"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现浇混凝土工程</a:t>
            </a:r>
          </a:p>
        </p:txBody>
      </p:sp>
      <p:sp>
        <p:nvSpPr>
          <p:cNvPr id="39" name="矩形 36"/>
          <p:cNvSpPr>
            <a:spLocks noChangeArrowheads="1"/>
          </p:cNvSpPr>
          <p:nvPr/>
        </p:nvSpPr>
        <p:spPr bwMode="auto">
          <a:xfrm>
            <a:off x="4977320" y="4002905"/>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0" name="文本框 37"/>
          <p:cNvSpPr txBox="1">
            <a:spLocks noChangeArrowheads="1"/>
          </p:cNvSpPr>
          <p:nvPr/>
        </p:nvSpPr>
        <p:spPr bwMode="auto">
          <a:xfrm>
            <a:off x="5118023" y="4030540"/>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单元六</a:t>
            </a:r>
            <a:endParaRPr lang="zh-CN" altLang="en-US" sz="2000" b="1" dirty="0">
              <a:solidFill>
                <a:srgbClr val="FFFFFF"/>
              </a:solidFill>
              <a:latin typeface="微软雅黑" pitchFamily="34" charset="-122"/>
              <a:ea typeface="微软雅黑" pitchFamily="34" charset="-122"/>
            </a:endParaRPr>
          </a:p>
        </p:txBody>
      </p:sp>
      <p:sp>
        <p:nvSpPr>
          <p:cNvPr id="41" name="矩形 36"/>
          <p:cNvSpPr>
            <a:spLocks noChangeArrowheads="1"/>
          </p:cNvSpPr>
          <p:nvPr/>
        </p:nvSpPr>
        <p:spPr bwMode="auto">
          <a:xfrm>
            <a:off x="4986198" y="4659852"/>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2" name="文本框 37"/>
          <p:cNvSpPr txBox="1">
            <a:spLocks noChangeArrowheads="1"/>
          </p:cNvSpPr>
          <p:nvPr/>
        </p:nvSpPr>
        <p:spPr bwMode="auto">
          <a:xfrm>
            <a:off x="5126901" y="4687487"/>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单元七</a:t>
            </a:r>
            <a:endParaRPr lang="zh-CN" altLang="en-US" sz="2000" b="1" dirty="0">
              <a:solidFill>
                <a:srgbClr val="FFFFFF"/>
              </a:solidFill>
              <a:latin typeface="微软雅黑" pitchFamily="34" charset="-122"/>
              <a:ea typeface="微软雅黑" pitchFamily="34" charset="-122"/>
            </a:endParaRPr>
          </a:p>
        </p:txBody>
      </p:sp>
      <p:sp>
        <p:nvSpPr>
          <p:cNvPr id="43" name="矩形 36"/>
          <p:cNvSpPr>
            <a:spLocks noChangeArrowheads="1"/>
          </p:cNvSpPr>
          <p:nvPr/>
        </p:nvSpPr>
        <p:spPr bwMode="auto">
          <a:xfrm>
            <a:off x="4986198" y="5290167"/>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 name="文本框 37"/>
          <p:cNvSpPr txBox="1">
            <a:spLocks noChangeArrowheads="1"/>
          </p:cNvSpPr>
          <p:nvPr/>
        </p:nvSpPr>
        <p:spPr bwMode="auto">
          <a:xfrm>
            <a:off x="5126901" y="5317802"/>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单元八</a:t>
            </a:r>
            <a:endParaRPr lang="zh-CN" altLang="en-US" sz="2000" b="1" dirty="0">
              <a:solidFill>
                <a:srgbClr val="FFFFFF"/>
              </a:solidFill>
              <a:latin typeface="微软雅黑" pitchFamily="34" charset="-122"/>
              <a:ea typeface="微软雅黑" pitchFamily="34" charset="-122"/>
            </a:endParaRPr>
          </a:p>
        </p:txBody>
      </p:sp>
      <p:sp>
        <p:nvSpPr>
          <p:cNvPr id="46" name="矩形 45"/>
          <p:cNvSpPr>
            <a:spLocks noChangeArrowheads="1"/>
          </p:cNvSpPr>
          <p:nvPr/>
        </p:nvSpPr>
        <p:spPr bwMode="auto">
          <a:xfrm>
            <a:off x="6442752" y="4022632"/>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47" name="Rectangle 6"/>
          <p:cNvSpPr>
            <a:spLocks noChangeArrowheads="1"/>
          </p:cNvSpPr>
          <p:nvPr/>
        </p:nvSpPr>
        <p:spPr bwMode="auto">
          <a:xfrm>
            <a:off x="6621692" y="4075960"/>
            <a:ext cx="229148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装配式混凝土工程</a:t>
            </a:r>
            <a:endParaRPr lang="zh-CN" altLang="en-US" b="1" dirty="0">
              <a:solidFill>
                <a:srgbClr val="1C4885"/>
              </a:solidFill>
              <a:latin typeface="微软雅黑" pitchFamily="34" charset="-122"/>
              <a:ea typeface="微软雅黑" pitchFamily="34" charset="-122"/>
            </a:endParaRPr>
          </a:p>
        </p:txBody>
      </p:sp>
      <p:sp>
        <p:nvSpPr>
          <p:cNvPr id="49" name="Rectangle 6"/>
          <p:cNvSpPr>
            <a:spLocks noChangeArrowheads="1"/>
          </p:cNvSpPr>
          <p:nvPr/>
        </p:nvSpPr>
        <p:spPr bwMode="auto">
          <a:xfrm>
            <a:off x="6408628" y="4590865"/>
            <a:ext cx="2682106"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常用混凝土结构工程施工机械</a:t>
            </a:r>
            <a:endParaRPr lang="zh-CN" altLang="en-US" b="1" dirty="0">
              <a:solidFill>
                <a:srgbClr val="1C4885"/>
              </a:solidFill>
              <a:latin typeface="微软雅黑" pitchFamily="34" charset="-122"/>
              <a:ea typeface="微软雅黑" pitchFamily="34" charset="-122"/>
            </a:endParaRPr>
          </a:p>
        </p:txBody>
      </p:sp>
      <p:sp>
        <p:nvSpPr>
          <p:cNvPr id="50" name="矩形 45"/>
          <p:cNvSpPr>
            <a:spLocks noChangeArrowheads="1"/>
          </p:cNvSpPr>
          <p:nvPr/>
        </p:nvSpPr>
        <p:spPr bwMode="auto">
          <a:xfrm>
            <a:off x="6433874" y="5301017"/>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51" name="Rectangle 6"/>
          <p:cNvSpPr>
            <a:spLocks noChangeArrowheads="1"/>
          </p:cNvSpPr>
          <p:nvPr/>
        </p:nvSpPr>
        <p:spPr bwMode="auto">
          <a:xfrm>
            <a:off x="6337606" y="5336589"/>
            <a:ext cx="3108235"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混凝土结构施工验收工作</a:t>
            </a:r>
          </a:p>
        </p:txBody>
      </p:sp>
      <p:sp>
        <p:nvSpPr>
          <p:cNvPr id="52" name="矩形 38"/>
          <p:cNvSpPr>
            <a:spLocks noChangeArrowheads="1"/>
          </p:cNvSpPr>
          <p:nvPr/>
        </p:nvSpPr>
        <p:spPr bwMode="auto">
          <a:xfrm>
            <a:off x="6436943" y="4668729"/>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 name="组合 9"/>
          <p:cNvGrpSpPr>
            <a:grpSpLocks noChangeAspect="1"/>
          </p:cNvGrpSpPr>
          <p:nvPr/>
        </p:nvGrpSpPr>
        <p:grpSpPr bwMode="auto">
          <a:xfrm>
            <a:off x="8166100" y="1985645"/>
            <a:ext cx="4025900" cy="4105275"/>
            <a:chOff x="0" y="0"/>
            <a:chExt cx="4025152" cy="4106791"/>
          </a:xfrm>
        </p:grpSpPr>
        <p:pic>
          <p:nvPicPr>
            <p:cNvPr id="27662" name="图片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4025152" cy="41067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663" name="图片 12"/>
            <p:cNvPicPr>
              <a:picLocks noChangeAspect="1" noChangeArrowheads="1"/>
            </p:cNvPicPr>
            <p:nvPr/>
          </p:nvPicPr>
          <p:blipFill>
            <a:blip r:embed="rId3" cstate="print">
              <a:extLst>
                <a:ext uri="{28A0092B-C50C-407E-A947-70E740481C1C}">
                  <a14:useLocalDpi xmlns:a14="http://schemas.microsoft.com/office/drawing/2010/main" xmlns="" val="0"/>
                </a:ext>
              </a:extLst>
            </a:blip>
            <a:srcRect r="8347"/>
            <a:stretch>
              <a:fillRect/>
            </a:stretch>
          </p:blipFill>
          <p:spPr bwMode="auto">
            <a:xfrm>
              <a:off x="538859" y="432478"/>
              <a:ext cx="3486293" cy="23544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6" name="矩形 15"/>
          <p:cNvSpPr/>
          <p:nvPr/>
        </p:nvSpPr>
        <p:spPr>
          <a:xfrm>
            <a:off x="2349052" y="2144375"/>
            <a:ext cx="3583117" cy="132343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8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绪     论</a:t>
            </a:r>
            <a:endParaRPr lang="zh-CN" altLang="en-US" sz="8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17410"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1"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2"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a:solidFill>
                  <a:srgbClr val="1C4885"/>
                </a:solidFill>
                <a:latin typeface="微软雅黑" pitchFamily="34" charset="-122"/>
                <a:ea typeface="微软雅黑" pitchFamily="34" charset="-122"/>
              </a:rPr>
              <a:t>1</a:t>
            </a:r>
            <a:endParaRPr lang="zh-CN" altLang="en-US" sz="34400" b="1">
              <a:solidFill>
                <a:srgbClr val="1C4885"/>
              </a:solidFill>
              <a:latin typeface="微软雅黑" pitchFamily="34" charset="-122"/>
              <a:ea typeface="微软雅黑" pitchFamily="34" charset="-122"/>
            </a:endParaRPr>
          </a:p>
        </p:txBody>
      </p:sp>
      <p:sp>
        <p:nvSpPr>
          <p:cNvPr id="17413" name="文本框 12"/>
          <p:cNvSpPr txBox="1">
            <a:spLocks noChangeArrowheads="1"/>
          </p:cNvSpPr>
          <p:nvPr/>
        </p:nvSpPr>
        <p:spPr bwMode="auto">
          <a:xfrm>
            <a:off x="2114179" y="3756488"/>
            <a:ext cx="6745735"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混凝土施工的分类</a:t>
            </a:r>
            <a:endParaRPr lang="zh-CN" altLang="en-US" sz="6000" b="1" dirty="0">
              <a:solidFill>
                <a:srgbClr val="1C4885"/>
              </a:solidFill>
              <a:latin typeface="微软雅黑" pitchFamily="34" charset="-122"/>
              <a:ea typeface="微软雅黑" pitchFamily="34" charset="-122"/>
            </a:endParaRPr>
          </a:p>
        </p:txBody>
      </p:sp>
      <p:grpSp>
        <p:nvGrpSpPr>
          <p:cNvPr id="17414" name="组合 13"/>
          <p:cNvGrpSpPr>
            <a:grpSpLocks noChangeAspect="1"/>
          </p:cNvGrpSpPr>
          <p:nvPr/>
        </p:nvGrpSpPr>
        <p:grpSpPr bwMode="auto">
          <a:xfrm>
            <a:off x="6804025" y="3178175"/>
            <a:ext cx="5578475" cy="3481388"/>
            <a:chOff x="0" y="0"/>
            <a:chExt cx="5324473" cy="3322983"/>
          </a:xfrm>
        </p:grpSpPr>
        <p:pic>
          <p:nvPicPr>
            <p:cNvPr id="17417"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18"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7416" name="文本框 19"/>
          <p:cNvSpPr>
            <a:spLocks/>
          </p:cNvSpPr>
          <p:nvPr/>
        </p:nvSpPr>
        <p:spPr bwMode="auto">
          <a:xfrm>
            <a:off x="490538" y="4902200"/>
            <a:ext cx="2063750" cy="915988"/>
          </a:xfrm>
          <a:custGeom>
            <a:avLst/>
            <a:gdLst>
              <a:gd name="T0" fmla="*/ 688223 w 2064307"/>
              <a:gd name="T1" fmla="*/ 0 h 916126"/>
              <a:gd name="T2" fmla="*/ 1376448 w 2064307"/>
              <a:gd name="T3" fmla="*/ 0 h 916126"/>
              <a:gd name="T4" fmla="*/ 1376448 w 2064307"/>
              <a:gd name="T5" fmla="*/ 367109 h 916126"/>
              <a:gd name="T6" fmla="*/ 2060411 w 2064307"/>
              <a:gd name="T7" fmla="*/ 367109 h 916126"/>
              <a:gd name="T8" fmla="*/ 2060411 w 2064307"/>
              <a:gd name="T9" fmla="*/ 915160 h 916126"/>
              <a:gd name="T10" fmla="*/ 0 w 2064307"/>
              <a:gd name="T11" fmla="*/ 915160 h 916126"/>
              <a:gd name="T12" fmla="*/ 0 w 2064307"/>
              <a:gd name="T13" fmla="*/ 367109 h 916126"/>
              <a:gd name="T14" fmla="*/ 688223 w 2064307"/>
              <a:gd name="T15" fmla="*/ 367109 h 916126"/>
              <a:gd name="T16" fmla="*/ 688223 w 2064307"/>
              <a:gd name="T17" fmla="*/ 0 h 916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4307" h="916126">
                <a:moveTo>
                  <a:pt x="689525" y="0"/>
                </a:moveTo>
                <a:lnTo>
                  <a:pt x="1379051" y="0"/>
                </a:lnTo>
                <a:lnTo>
                  <a:pt x="1379051" y="367494"/>
                </a:lnTo>
                <a:lnTo>
                  <a:pt x="2064307" y="367494"/>
                </a:lnTo>
                <a:lnTo>
                  <a:pt x="2064307" y="916126"/>
                </a:lnTo>
                <a:lnTo>
                  <a:pt x="0" y="916126"/>
                </a:lnTo>
                <a:lnTo>
                  <a:pt x="0" y="367494"/>
                </a:lnTo>
                <a:lnTo>
                  <a:pt x="689525" y="367494"/>
                </a:lnTo>
                <a:lnTo>
                  <a:pt x="689525"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8434" name="文本框 10"/>
          <p:cNvSpPr txBox="1">
            <a:spLocks noChangeArrowheads="1"/>
          </p:cNvSpPr>
          <p:nvPr/>
        </p:nvSpPr>
        <p:spPr bwMode="auto">
          <a:xfrm>
            <a:off x="174625" y="220663"/>
            <a:ext cx="103695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分  类</a:t>
            </a:r>
            <a:endParaRPr lang="zh-CN" altLang="en-US" sz="2400" b="1" dirty="0">
              <a:latin typeface="微软雅黑" pitchFamily="34" charset="-122"/>
              <a:ea typeface="微软雅黑" pitchFamily="34" charset="-122"/>
            </a:endParaRPr>
          </a:p>
        </p:txBody>
      </p:sp>
      <p:sp>
        <p:nvSpPr>
          <p:cNvPr id="1843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8443" name="图片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65148" y="1297305"/>
            <a:ext cx="3781865" cy="46348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3" name="表格 12"/>
          <p:cNvGraphicFramePr>
            <a:graphicFrameLocks noGrp="1"/>
          </p:cNvGraphicFramePr>
          <p:nvPr/>
        </p:nvGraphicFramePr>
        <p:xfrm>
          <a:off x="432753" y="915353"/>
          <a:ext cx="7419657" cy="5237917"/>
        </p:xfrm>
        <a:graphic>
          <a:graphicData uri="http://schemas.openxmlformats.org/drawingml/2006/table">
            <a:tbl>
              <a:tblPr/>
              <a:tblGrid>
                <a:gridCol w="1510347"/>
                <a:gridCol w="2137410"/>
                <a:gridCol w="2057400"/>
                <a:gridCol w="1714500"/>
              </a:tblGrid>
              <a:tr h="3915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FFFFFF"/>
                          </a:solidFill>
                          <a:effectLst/>
                          <a:latin typeface="黑体" pitchFamily="49" charset="-122"/>
                          <a:ea typeface="黑体" pitchFamily="49" charset="-122"/>
                        </a:rPr>
                        <a:t>分类</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FFFFFF"/>
                          </a:solidFill>
                          <a:effectLst/>
                          <a:latin typeface="黑体" pitchFamily="49" charset="-122"/>
                          <a:ea typeface="黑体" pitchFamily="49" charset="-122"/>
                        </a:rPr>
                        <a:t>含义</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FFFFFF"/>
                          </a:solidFill>
                          <a:effectLst/>
                          <a:latin typeface="黑体" pitchFamily="49" charset="-122"/>
                          <a:ea typeface="黑体" pitchFamily="49" charset="-122"/>
                        </a:rPr>
                        <a:t>优点</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FFFFFF"/>
                          </a:solidFill>
                          <a:effectLst/>
                          <a:latin typeface="黑体" pitchFamily="49" charset="-122"/>
                          <a:ea typeface="黑体" pitchFamily="49" charset="-122"/>
                        </a:rPr>
                        <a:t>缺点</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124587">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楷体" pitchFamily="49" charset="-122"/>
                          <a:ea typeface="楷体" pitchFamily="49" charset="-122"/>
                        </a:rPr>
                        <a:t>现浇整体式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楷体" pitchFamily="49" charset="-122"/>
                          <a:ea typeface="楷体" pitchFamily="49" charset="-122"/>
                        </a:rPr>
                        <a:t>所有构件采用现场支模板，现场浇筑混凝土，现场养护。</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楷体" pitchFamily="49" charset="-122"/>
                          <a:ea typeface="楷体" pitchFamily="49" charset="-122"/>
                        </a:rPr>
                        <a:t>整体性好，刚度大，抗震抗冲击性好，防水性好，开洞容易。</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楷体" pitchFamily="49" charset="-122"/>
                          <a:ea typeface="楷体" pitchFamily="49" charset="-122"/>
                        </a:rPr>
                        <a:t>需要大量模板，现场作业量大，工期较长。</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1124587">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楷体" pitchFamily="49" charset="-122"/>
                          <a:ea typeface="楷体" pitchFamily="49" charset="-122"/>
                        </a:rPr>
                        <a:t>预制装配式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楷体" pitchFamily="49" charset="-122"/>
                          <a:ea typeface="楷体" pitchFamily="49" charset="-122"/>
                        </a:rPr>
                        <a:t>构件在工厂或预制场先制作好，然后在施工现场进行安装。</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楷体" pitchFamily="49" charset="-122"/>
                          <a:ea typeface="楷体" pitchFamily="49" charset="-122"/>
                        </a:rPr>
                        <a:t>节省模板，改善施工条件，提高劳动生产率，加快施工进度。</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楷体" pitchFamily="49" charset="-122"/>
                          <a:ea typeface="楷体" pitchFamily="49" charset="-122"/>
                        </a:rPr>
                        <a:t>整体性、刚度、抗震性能差。</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1381636">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楷体" pitchFamily="49" charset="-122"/>
                          <a:ea typeface="楷体" pitchFamily="49" charset="-122"/>
                        </a:rPr>
                        <a:t>装配整体式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楷体" pitchFamily="49" charset="-122"/>
                          <a:ea typeface="楷体" pitchFamily="49" charset="-122"/>
                        </a:rPr>
                        <a:t>又叫装配式，将预制板、梁等构件吊装就位后，在其上或与其他部位相接处浇筑钢筋混凝土连结成整体。</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楷体" pitchFamily="49" charset="-122"/>
                          <a:ea typeface="楷体" pitchFamily="49" charset="-122"/>
                        </a:rPr>
                        <a:t>整体性、抗震性介于另外两种之间。模板消耗和批量生产也介于另外两者之间。</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21506"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7"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8"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a:solidFill>
                  <a:srgbClr val="1C4885"/>
                </a:solidFill>
                <a:latin typeface="微软雅黑" pitchFamily="34" charset="-122"/>
                <a:ea typeface="微软雅黑" pitchFamily="34" charset="-122"/>
              </a:rPr>
              <a:t>2</a:t>
            </a:r>
            <a:endParaRPr lang="zh-CN" altLang="en-US" sz="34400" b="1">
              <a:solidFill>
                <a:srgbClr val="1C4885"/>
              </a:solidFill>
              <a:latin typeface="微软雅黑" pitchFamily="34" charset="-122"/>
              <a:ea typeface="微软雅黑" pitchFamily="34" charset="-122"/>
            </a:endParaRPr>
          </a:p>
        </p:txBody>
      </p:sp>
      <p:sp>
        <p:nvSpPr>
          <p:cNvPr id="21509" name="文本框 12"/>
          <p:cNvSpPr txBox="1">
            <a:spLocks noChangeArrowheads="1"/>
          </p:cNvSpPr>
          <p:nvPr/>
        </p:nvSpPr>
        <p:spPr bwMode="auto">
          <a:xfrm>
            <a:off x="3020157" y="3725984"/>
            <a:ext cx="3919538"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施工技术</a:t>
            </a:r>
            <a:endParaRPr lang="zh-CN" altLang="en-US" sz="6000" b="1" dirty="0">
              <a:solidFill>
                <a:srgbClr val="1C4885"/>
              </a:solidFill>
              <a:latin typeface="微软雅黑" pitchFamily="34" charset="-122"/>
              <a:ea typeface="微软雅黑" pitchFamily="34" charset="-122"/>
            </a:endParaRPr>
          </a:p>
        </p:txBody>
      </p:sp>
      <p:grpSp>
        <p:nvGrpSpPr>
          <p:cNvPr id="21510" name="组合 13"/>
          <p:cNvGrpSpPr>
            <a:grpSpLocks noChangeAspect="1"/>
          </p:cNvGrpSpPr>
          <p:nvPr/>
        </p:nvGrpSpPr>
        <p:grpSpPr bwMode="auto">
          <a:xfrm>
            <a:off x="6804025" y="3178175"/>
            <a:ext cx="5578475" cy="3481388"/>
            <a:chOff x="0" y="0"/>
            <a:chExt cx="5324473" cy="3322983"/>
          </a:xfrm>
        </p:grpSpPr>
        <p:pic>
          <p:nvPicPr>
            <p:cNvPr id="21513"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4"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1512" name="文本框 17"/>
          <p:cNvSpPr>
            <a:spLocks/>
          </p:cNvSpPr>
          <p:nvPr/>
        </p:nvSpPr>
        <p:spPr bwMode="auto">
          <a:xfrm>
            <a:off x="341313" y="4933950"/>
            <a:ext cx="2155825" cy="881063"/>
          </a:xfrm>
          <a:custGeom>
            <a:avLst/>
            <a:gdLst>
              <a:gd name="T0" fmla="*/ 351871 w 2156102"/>
              <a:gd name="T1" fmla="*/ 0 h 880167"/>
              <a:gd name="T2" fmla="*/ 1116332 w 2156102"/>
              <a:gd name="T3" fmla="*/ 0 h 880167"/>
              <a:gd name="T4" fmla="*/ 791280 w 2156102"/>
              <a:gd name="T5" fmla="*/ 295205 h 880167"/>
              <a:gd name="T6" fmla="*/ 791280 w 2156102"/>
              <a:gd name="T7" fmla="*/ 308104 h 880167"/>
              <a:gd name="T8" fmla="*/ 2154163 w 2156102"/>
              <a:gd name="T9" fmla="*/ 308104 h 880167"/>
              <a:gd name="T10" fmla="*/ 2154163 w 2156102"/>
              <a:gd name="T11" fmla="*/ 886459 h 880167"/>
              <a:gd name="T12" fmla="*/ 0 w 2156102"/>
              <a:gd name="T13" fmla="*/ 886459 h 880167"/>
              <a:gd name="T14" fmla="*/ 0 w 2156102"/>
              <a:gd name="T15" fmla="*/ 340355 h 880167"/>
              <a:gd name="T16" fmla="*/ 351871 w 2156102"/>
              <a:gd name="T17" fmla="*/ 0 h 880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56102" h="880167">
                <a:moveTo>
                  <a:pt x="352186" y="0"/>
                </a:moveTo>
                <a:lnTo>
                  <a:pt x="1117336" y="0"/>
                </a:lnTo>
                <a:lnTo>
                  <a:pt x="791994" y="293110"/>
                </a:lnTo>
                <a:lnTo>
                  <a:pt x="791994" y="305918"/>
                </a:lnTo>
                <a:lnTo>
                  <a:pt x="2156102" y="305918"/>
                </a:lnTo>
                <a:lnTo>
                  <a:pt x="2156102" y="880167"/>
                </a:lnTo>
                <a:lnTo>
                  <a:pt x="0" y="880167"/>
                </a:lnTo>
                <a:lnTo>
                  <a:pt x="0" y="337940"/>
                </a:lnTo>
                <a:lnTo>
                  <a:pt x="35218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9458" name="文本框 10"/>
          <p:cNvSpPr txBox="1">
            <a:spLocks noChangeArrowheads="1"/>
          </p:cNvSpPr>
          <p:nvPr/>
        </p:nvSpPr>
        <p:spPr bwMode="auto">
          <a:xfrm>
            <a:off x="174624" y="220663"/>
            <a:ext cx="300291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现浇混凝土施工技术</a:t>
            </a:r>
            <a:endParaRPr lang="zh-CN" altLang="en-US" sz="2400" b="1" dirty="0">
              <a:latin typeface="微软雅黑" pitchFamily="34" charset="-122"/>
              <a:ea typeface="微软雅黑" pitchFamily="34" charset="-122"/>
            </a:endParaRPr>
          </a:p>
        </p:txBody>
      </p:sp>
      <p:sp>
        <p:nvSpPr>
          <p:cNvPr id="19459"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9460" name="图片 3"/>
          <p:cNvPicPr>
            <a:picLocks noChangeAspect="1" noChangeArrowheads="1"/>
          </p:cNvPicPr>
          <p:nvPr/>
        </p:nvPicPr>
        <p:blipFill>
          <a:blip r:embed="rId2" cstate="print">
            <a:extLst>
              <a:ext uri="{28A0092B-C50C-407E-A947-70E740481C1C}">
                <a14:useLocalDpi xmlns:a14="http://schemas.microsoft.com/office/drawing/2010/main" xmlns="" val="0"/>
              </a:ext>
            </a:extLst>
          </a:blip>
          <a:srcRect b="2620"/>
          <a:stretch>
            <a:fillRect/>
          </a:stretch>
        </p:blipFill>
        <p:spPr bwMode="auto">
          <a:xfrm>
            <a:off x="1476058" y="1981200"/>
            <a:ext cx="3144837" cy="1998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461" name="Rectangle 5"/>
          <p:cNvSpPr>
            <a:spLocks noChangeArrowheads="1"/>
          </p:cNvSpPr>
          <p:nvPr/>
        </p:nvSpPr>
        <p:spPr bwMode="auto">
          <a:xfrm>
            <a:off x="4611688" y="1987550"/>
            <a:ext cx="6692582" cy="1992313"/>
          </a:xfrm>
          <a:prstGeom prst="rect">
            <a:avLst/>
          </a:prstGeom>
          <a:solidFill>
            <a:srgbClr val="4886D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id-ID" altLang="en-US">
              <a:solidFill>
                <a:srgbClr val="FFFFFF"/>
              </a:solidFill>
            </a:endParaRPr>
          </a:p>
        </p:txBody>
      </p:sp>
      <p:sp>
        <p:nvSpPr>
          <p:cNvPr id="16" name="矩形 91"/>
          <p:cNvSpPr>
            <a:spLocks noChangeArrowheads="1"/>
          </p:cNvSpPr>
          <p:nvPr/>
        </p:nvSpPr>
        <p:spPr bwMode="auto">
          <a:xfrm>
            <a:off x="4910138" y="2534285"/>
            <a:ext cx="6016942" cy="707886"/>
          </a:xfrm>
          <a:prstGeom prst="rect">
            <a:avLst/>
          </a:prstGeom>
          <a:noFill/>
          <a:ln w="9525">
            <a:noFill/>
            <a:miter lim="800000"/>
            <a:headEnd/>
            <a:tailEnd/>
          </a:ln>
        </p:spPr>
        <p:txBody>
          <a:bodyPr wrap="square">
            <a:spAutoFit/>
          </a:bodyPr>
          <a:lstStyle/>
          <a:p>
            <a:pPr algn="just"/>
            <a:r>
              <a:rPr lang="zh-CN" altLang="en-US" sz="2000" dirty="0">
                <a:solidFill>
                  <a:schemeClr val="bg1"/>
                </a:solidFill>
                <a:latin typeface="微软雅黑" pitchFamily="34" charset="-122"/>
                <a:ea typeface="微软雅黑" pitchFamily="34" charset="-122"/>
              </a:rPr>
              <a:t>现浇混凝土施工技术是一种按工程部位就地灌筑的混凝土施工工艺。</a:t>
            </a:r>
          </a:p>
        </p:txBody>
      </p:sp>
      <p:sp>
        <p:nvSpPr>
          <p:cNvPr id="17" name="矩形 93"/>
          <p:cNvSpPr>
            <a:spLocks noChangeArrowheads="1"/>
          </p:cNvSpPr>
          <p:nvPr/>
        </p:nvSpPr>
        <p:spPr bwMode="auto">
          <a:xfrm>
            <a:off x="1451293" y="4605338"/>
            <a:ext cx="9852977" cy="553998"/>
          </a:xfrm>
          <a:prstGeom prst="rect">
            <a:avLst/>
          </a:prstGeom>
          <a:noFill/>
          <a:ln w="9525">
            <a:noFill/>
            <a:miter lim="800000"/>
            <a:headEnd/>
            <a:tailEnd/>
          </a:ln>
        </p:spPr>
        <p:txBody>
          <a:bodyPr wrap="square">
            <a:spAutoFit/>
          </a:bodyPr>
          <a:lstStyle/>
          <a:p>
            <a:pPr>
              <a:lnSpc>
                <a:spcPct val="150000"/>
              </a:lnSpc>
            </a:pPr>
            <a:r>
              <a:rPr lang="zh-CN" altLang="en-US" sz="2000" dirty="0">
                <a:solidFill>
                  <a:srgbClr val="FF0000"/>
                </a:solidFill>
                <a:latin typeface="微软雅黑" pitchFamily="34" charset="-122"/>
                <a:ea typeface="微软雅黑" pitchFamily="34" charset="-122"/>
              </a:rPr>
              <a:t>制备</a:t>
            </a:r>
            <a:r>
              <a:rPr lang="en-US" altLang="zh-CN" sz="2000" dirty="0">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工序检查</a:t>
            </a:r>
            <a:r>
              <a:rPr lang="en-US" altLang="zh-CN" sz="2000" dirty="0">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垂直运输</a:t>
            </a:r>
            <a:r>
              <a:rPr lang="en-US" altLang="zh-CN" sz="2000" dirty="0">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泵送混凝土</a:t>
            </a:r>
            <a:r>
              <a:rPr lang="en-US" altLang="zh-CN" sz="2000" dirty="0">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灌注</a:t>
            </a:r>
            <a:r>
              <a:rPr lang="en-US" altLang="zh-CN" sz="2000" dirty="0">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养护</a:t>
            </a:r>
            <a:r>
              <a:rPr lang="en-US" altLang="zh-CN" sz="2000" dirty="0">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拆模</a:t>
            </a:r>
          </a:p>
        </p:txBody>
      </p:sp>
      <p:sp>
        <p:nvSpPr>
          <p:cNvPr id="18" name="矩形 92"/>
          <p:cNvSpPr>
            <a:spLocks noChangeArrowheads="1"/>
          </p:cNvSpPr>
          <p:nvPr/>
        </p:nvSpPr>
        <p:spPr bwMode="auto">
          <a:xfrm>
            <a:off x="1439863" y="4210685"/>
            <a:ext cx="1800225" cy="369888"/>
          </a:xfrm>
          <a:prstGeom prst="rect">
            <a:avLst/>
          </a:prstGeom>
          <a:noFill/>
          <a:ln w="9525">
            <a:noFill/>
            <a:miter lim="800000"/>
            <a:headEnd/>
            <a:tailEnd/>
          </a:ln>
        </p:spPr>
        <p:txBody>
          <a:bodyPr>
            <a:spAutoFit/>
          </a:bodyPr>
          <a:lstStyle/>
          <a:p>
            <a:pPr algn="just"/>
            <a:r>
              <a:rPr lang="zh-CN" altLang="en-US" dirty="0">
                <a:latin typeface="微软雅黑" pitchFamily="34" charset="-122"/>
                <a:ea typeface="微软雅黑" pitchFamily="34" charset="-122"/>
              </a:rPr>
              <a:t>基本工艺包括：</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27"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28"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a:solidFill>
                  <a:srgbClr val="1C4885"/>
                </a:solidFill>
                <a:latin typeface="微软雅黑" pitchFamily="34" charset="-122"/>
                <a:ea typeface="微软雅黑" pitchFamily="34" charset="-122"/>
              </a:rPr>
              <a:t>3</a:t>
            </a:r>
            <a:endParaRPr lang="zh-CN" altLang="en-US" sz="34400" b="1">
              <a:solidFill>
                <a:srgbClr val="1C4885"/>
              </a:solidFill>
              <a:latin typeface="微软雅黑" pitchFamily="34" charset="-122"/>
              <a:ea typeface="微软雅黑" pitchFamily="34" charset="-122"/>
            </a:endParaRPr>
          </a:p>
        </p:txBody>
      </p:sp>
      <p:sp>
        <p:nvSpPr>
          <p:cNvPr id="26629" name="文本框 12"/>
          <p:cNvSpPr txBox="1">
            <a:spLocks noChangeArrowheads="1"/>
          </p:cNvSpPr>
          <p:nvPr/>
        </p:nvSpPr>
        <p:spPr bwMode="auto">
          <a:xfrm>
            <a:off x="2617664" y="2963984"/>
            <a:ext cx="8917843"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6000" b="1" dirty="0" smtClean="0">
                <a:solidFill>
                  <a:srgbClr val="1C4885"/>
                </a:solidFill>
                <a:latin typeface="微软雅黑" pitchFamily="34" charset="-122"/>
                <a:ea typeface="微软雅黑" pitchFamily="34" charset="-122"/>
              </a:rPr>
              <a:t>特殊情况下现浇混凝土施工技术与发展方向</a:t>
            </a:r>
            <a:endParaRPr lang="zh-CN" altLang="en-US" sz="6000" b="1" dirty="0">
              <a:solidFill>
                <a:srgbClr val="1C4885"/>
              </a:solidFill>
              <a:latin typeface="微软雅黑" pitchFamily="34" charset="-122"/>
              <a:ea typeface="微软雅黑" pitchFamily="34" charset="-122"/>
            </a:endParaRPr>
          </a:p>
        </p:txBody>
      </p:sp>
      <p:grpSp>
        <p:nvGrpSpPr>
          <p:cNvPr id="2" name="组合 13"/>
          <p:cNvGrpSpPr>
            <a:grpSpLocks noChangeAspect="1"/>
          </p:cNvGrpSpPr>
          <p:nvPr/>
        </p:nvGrpSpPr>
        <p:grpSpPr bwMode="auto">
          <a:xfrm>
            <a:off x="6804025" y="3178175"/>
            <a:ext cx="5578475" cy="3481388"/>
            <a:chOff x="0" y="0"/>
            <a:chExt cx="5324473" cy="3322983"/>
          </a:xfrm>
        </p:grpSpPr>
        <p:pic>
          <p:nvPicPr>
            <p:cNvPr id="26633"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4"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6632" name="文本框 18"/>
          <p:cNvSpPr>
            <a:spLocks/>
          </p:cNvSpPr>
          <p:nvPr/>
        </p:nvSpPr>
        <p:spPr bwMode="auto">
          <a:xfrm>
            <a:off x="428625" y="4899025"/>
            <a:ext cx="2082800" cy="976313"/>
          </a:xfrm>
          <a:custGeom>
            <a:avLst/>
            <a:gdLst>
              <a:gd name="T0" fmla="*/ 1376187 w 2083287"/>
              <a:gd name="T1" fmla="*/ 0 h 976698"/>
              <a:gd name="T2" fmla="*/ 2079880 w 2083287"/>
              <a:gd name="T3" fmla="*/ 0 h 976698"/>
              <a:gd name="T4" fmla="*/ 2060732 w 2083287"/>
              <a:gd name="T5" fmla="*/ 197901 h 976698"/>
              <a:gd name="T6" fmla="*/ 1738045 w 2083287"/>
              <a:gd name="T7" fmla="*/ 710027 h 976698"/>
              <a:gd name="T8" fmla="*/ 820536 w 2083287"/>
              <a:gd name="T9" fmla="*/ 974006 h 976698"/>
              <a:gd name="T10" fmla="*/ 0 w 2083287"/>
              <a:gd name="T11" fmla="*/ 805826 h 976698"/>
              <a:gd name="T12" fmla="*/ 0 w 2083287"/>
              <a:gd name="T13" fmla="*/ 199095 h 976698"/>
              <a:gd name="T14" fmla="*/ 771517 w 2083287"/>
              <a:gd name="T15" fmla="*/ 446048 h 976698"/>
              <a:gd name="T16" fmla="*/ 1214822 w 2083287"/>
              <a:gd name="T17" fmla="*/ 322574 h 976698"/>
              <a:gd name="T18" fmla="*/ 1368672 w 2083287"/>
              <a:gd name="T19" fmla="*/ 78684 h 976698"/>
              <a:gd name="T20" fmla="*/ 1376187 w 2083287"/>
              <a:gd name="T21" fmla="*/ 0 h 9766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3287" h="976698">
                <a:moveTo>
                  <a:pt x="1378441" y="0"/>
                </a:moveTo>
                <a:lnTo>
                  <a:pt x="2083287" y="0"/>
                </a:lnTo>
                <a:lnTo>
                  <a:pt x="2064107" y="198447"/>
                </a:lnTo>
                <a:cubicBezTo>
                  <a:pt x="2021012" y="408454"/>
                  <a:pt x="1913273" y="579634"/>
                  <a:pt x="1740892" y="711989"/>
                </a:cubicBezTo>
                <a:cubicBezTo>
                  <a:pt x="1511050" y="888462"/>
                  <a:pt x="1204713" y="976698"/>
                  <a:pt x="821880" y="976698"/>
                </a:cubicBezTo>
                <a:cubicBezTo>
                  <a:pt x="481743" y="976698"/>
                  <a:pt x="207783" y="920483"/>
                  <a:pt x="0" y="808053"/>
                </a:cubicBezTo>
                <a:lnTo>
                  <a:pt x="0" y="199648"/>
                </a:lnTo>
                <a:cubicBezTo>
                  <a:pt x="220592" y="364736"/>
                  <a:pt x="478185" y="447280"/>
                  <a:pt x="772781" y="447280"/>
                </a:cubicBezTo>
                <a:cubicBezTo>
                  <a:pt x="959216" y="447280"/>
                  <a:pt x="1107226" y="406008"/>
                  <a:pt x="1216810" y="323464"/>
                </a:cubicBezTo>
                <a:cubicBezTo>
                  <a:pt x="1298998" y="261556"/>
                  <a:pt x="1350365" y="180035"/>
                  <a:pt x="1370912" y="78901"/>
                </a:cubicBezTo>
                <a:lnTo>
                  <a:pt x="13784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0482" name="文本框 10"/>
          <p:cNvSpPr txBox="1">
            <a:spLocks noChangeArrowheads="1"/>
          </p:cNvSpPr>
          <p:nvPr/>
        </p:nvSpPr>
        <p:spPr bwMode="auto">
          <a:xfrm>
            <a:off x="174624" y="220663"/>
            <a:ext cx="579183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（一）特殊情况下现浇混凝土施工技术</a:t>
            </a:r>
            <a:endParaRPr lang="zh-CN" altLang="en-US" sz="2400" b="1" dirty="0">
              <a:latin typeface="微软雅黑" pitchFamily="34" charset="-122"/>
              <a:ea typeface="微软雅黑" pitchFamily="34" charset="-122"/>
            </a:endParaRPr>
          </a:p>
        </p:txBody>
      </p:sp>
      <p:sp>
        <p:nvSpPr>
          <p:cNvPr id="2048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20484" name="Connector 749"/>
          <p:cNvCxnSpPr>
            <a:cxnSpLocks noChangeShapeType="1"/>
            <a:stCxn id="20505" idx="0"/>
            <a:endCxn id="20496" idx="0"/>
          </p:cNvCxnSpPr>
          <p:nvPr/>
        </p:nvCxnSpPr>
        <p:spPr bwMode="auto">
          <a:xfrm>
            <a:off x="2806700" y="2360613"/>
            <a:ext cx="3279775" cy="1177925"/>
          </a:xfrm>
          <a:prstGeom prst="straightConnector1">
            <a:avLst/>
          </a:prstGeom>
          <a:noFill/>
          <a:ln w="12700" cap="sq">
            <a:solidFill>
              <a:srgbClr val="ADBACA"/>
            </a:solidFill>
            <a:round/>
            <a:headEnd/>
            <a:tailEnd/>
          </a:ln>
          <a:extLst>
            <a:ext uri="{909E8E84-426E-40DD-AFC4-6F175D3DCCD1}">
              <a14:hiddenFill xmlns:a14="http://schemas.microsoft.com/office/drawing/2010/main" xmlns="">
                <a:noFill/>
              </a14:hiddenFill>
            </a:ext>
          </a:extLst>
        </p:spPr>
      </p:cxnSp>
      <p:cxnSp>
        <p:nvCxnSpPr>
          <p:cNvPr id="20485" name="Connector 750"/>
          <p:cNvCxnSpPr>
            <a:cxnSpLocks noChangeShapeType="1"/>
            <a:stCxn id="20499" idx="0"/>
            <a:endCxn id="20496" idx="0"/>
          </p:cNvCxnSpPr>
          <p:nvPr/>
        </p:nvCxnSpPr>
        <p:spPr bwMode="auto">
          <a:xfrm>
            <a:off x="4968875" y="2478088"/>
            <a:ext cx="1117600" cy="1060450"/>
          </a:xfrm>
          <a:prstGeom prst="straightConnector1">
            <a:avLst/>
          </a:prstGeom>
          <a:noFill/>
          <a:ln w="12700" cap="sq">
            <a:solidFill>
              <a:srgbClr val="ADBACA"/>
            </a:solidFill>
            <a:round/>
            <a:headEnd/>
            <a:tailEnd/>
          </a:ln>
          <a:extLst>
            <a:ext uri="{909E8E84-426E-40DD-AFC4-6F175D3DCCD1}">
              <a14:hiddenFill xmlns:a14="http://schemas.microsoft.com/office/drawing/2010/main" xmlns="">
                <a:noFill/>
              </a14:hiddenFill>
            </a:ext>
          </a:extLst>
        </p:spPr>
      </p:cxnSp>
      <p:cxnSp>
        <p:nvCxnSpPr>
          <p:cNvPr id="20486" name="Connector 751"/>
          <p:cNvCxnSpPr>
            <a:cxnSpLocks noChangeShapeType="1"/>
            <a:stCxn id="20508" idx="0"/>
            <a:endCxn id="20496" idx="0"/>
          </p:cNvCxnSpPr>
          <p:nvPr/>
        </p:nvCxnSpPr>
        <p:spPr bwMode="auto">
          <a:xfrm>
            <a:off x="6086475" y="2198688"/>
            <a:ext cx="0" cy="1339850"/>
          </a:xfrm>
          <a:prstGeom prst="straightConnector1">
            <a:avLst/>
          </a:prstGeom>
          <a:noFill/>
          <a:ln w="12700" cap="sq">
            <a:solidFill>
              <a:srgbClr val="ADBACA"/>
            </a:solidFill>
            <a:round/>
            <a:headEnd/>
            <a:tailEnd/>
          </a:ln>
          <a:extLst>
            <a:ext uri="{909E8E84-426E-40DD-AFC4-6F175D3DCCD1}">
              <a14:hiddenFill xmlns:a14="http://schemas.microsoft.com/office/drawing/2010/main" xmlns="">
                <a:noFill/>
              </a14:hiddenFill>
            </a:ext>
          </a:extLst>
        </p:spPr>
      </p:cxnSp>
      <p:cxnSp>
        <p:nvCxnSpPr>
          <p:cNvPr id="20487" name="Connector 752"/>
          <p:cNvCxnSpPr>
            <a:cxnSpLocks noChangeShapeType="1"/>
            <a:stCxn id="20500" idx="0"/>
            <a:endCxn id="20496" idx="0"/>
          </p:cNvCxnSpPr>
          <p:nvPr/>
        </p:nvCxnSpPr>
        <p:spPr bwMode="auto">
          <a:xfrm flipH="1">
            <a:off x="6086475" y="2608263"/>
            <a:ext cx="1425575" cy="930275"/>
          </a:xfrm>
          <a:prstGeom prst="straightConnector1">
            <a:avLst/>
          </a:prstGeom>
          <a:noFill/>
          <a:ln w="12700" cap="sq">
            <a:solidFill>
              <a:srgbClr val="ADBACA"/>
            </a:solidFill>
            <a:round/>
            <a:headEnd/>
            <a:tailEnd/>
          </a:ln>
          <a:extLst>
            <a:ext uri="{909E8E84-426E-40DD-AFC4-6F175D3DCCD1}">
              <a14:hiddenFill xmlns:a14="http://schemas.microsoft.com/office/drawing/2010/main" xmlns="">
                <a:noFill/>
              </a14:hiddenFill>
            </a:ext>
          </a:extLst>
        </p:spPr>
      </p:cxnSp>
      <p:cxnSp>
        <p:nvCxnSpPr>
          <p:cNvPr id="20488" name="Connector 753"/>
          <p:cNvCxnSpPr>
            <a:cxnSpLocks noChangeShapeType="1"/>
            <a:stCxn id="20496" idx="0"/>
            <a:endCxn id="20502" idx="0"/>
          </p:cNvCxnSpPr>
          <p:nvPr/>
        </p:nvCxnSpPr>
        <p:spPr bwMode="auto">
          <a:xfrm>
            <a:off x="6086475" y="3538538"/>
            <a:ext cx="2397125" cy="200025"/>
          </a:xfrm>
          <a:prstGeom prst="straightConnector1">
            <a:avLst/>
          </a:prstGeom>
          <a:noFill/>
          <a:ln w="12700" cap="sq">
            <a:solidFill>
              <a:srgbClr val="ADBACA"/>
            </a:solidFill>
            <a:round/>
            <a:headEnd/>
            <a:tailEnd/>
          </a:ln>
          <a:extLst>
            <a:ext uri="{909E8E84-426E-40DD-AFC4-6F175D3DCCD1}">
              <a14:hiddenFill xmlns:a14="http://schemas.microsoft.com/office/drawing/2010/main" xmlns="">
                <a:noFill/>
              </a14:hiddenFill>
            </a:ext>
          </a:extLst>
        </p:spPr>
      </p:cxnSp>
      <p:cxnSp>
        <p:nvCxnSpPr>
          <p:cNvPr id="20489" name="Connector 754"/>
          <p:cNvCxnSpPr>
            <a:cxnSpLocks noChangeShapeType="1"/>
            <a:stCxn id="20503" idx="0"/>
            <a:endCxn id="20496" idx="0"/>
          </p:cNvCxnSpPr>
          <p:nvPr/>
        </p:nvCxnSpPr>
        <p:spPr bwMode="auto">
          <a:xfrm flipH="1">
            <a:off x="6086475" y="2757488"/>
            <a:ext cx="2838450" cy="781050"/>
          </a:xfrm>
          <a:prstGeom prst="straightConnector1">
            <a:avLst/>
          </a:prstGeom>
          <a:noFill/>
          <a:ln w="12700" cap="sq">
            <a:solidFill>
              <a:srgbClr val="ADBACA"/>
            </a:solidFill>
            <a:round/>
            <a:headEnd/>
            <a:tailEnd/>
          </a:ln>
          <a:extLst>
            <a:ext uri="{909E8E84-426E-40DD-AFC4-6F175D3DCCD1}">
              <a14:hiddenFill xmlns:a14="http://schemas.microsoft.com/office/drawing/2010/main" xmlns="">
                <a:noFill/>
              </a14:hiddenFill>
            </a:ext>
          </a:extLst>
        </p:spPr>
      </p:cxnSp>
      <p:cxnSp>
        <p:nvCxnSpPr>
          <p:cNvPr id="20490" name="Connector 755"/>
          <p:cNvCxnSpPr>
            <a:cxnSpLocks noChangeShapeType="1"/>
            <a:stCxn id="20496" idx="0"/>
            <a:endCxn id="20504" idx="0"/>
          </p:cNvCxnSpPr>
          <p:nvPr/>
        </p:nvCxnSpPr>
        <p:spPr bwMode="auto">
          <a:xfrm>
            <a:off x="6086475" y="3538538"/>
            <a:ext cx="3559175" cy="638175"/>
          </a:xfrm>
          <a:prstGeom prst="straightConnector1">
            <a:avLst/>
          </a:prstGeom>
          <a:noFill/>
          <a:ln w="12700" cap="sq">
            <a:solidFill>
              <a:srgbClr val="ADBACA"/>
            </a:solidFill>
            <a:round/>
            <a:headEnd/>
            <a:tailEnd/>
          </a:ln>
          <a:extLst>
            <a:ext uri="{909E8E84-426E-40DD-AFC4-6F175D3DCCD1}">
              <a14:hiddenFill xmlns:a14="http://schemas.microsoft.com/office/drawing/2010/main" xmlns="">
                <a:noFill/>
              </a14:hiddenFill>
            </a:ext>
          </a:extLst>
        </p:spPr>
      </p:cxnSp>
      <p:cxnSp>
        <p:nvCxnSpPr>
          <p:cNvPr id="20491" name="Connector 756"/>
          <p:cNvCxnSpPr>
            <a:cxnSpLocks noChangeShapeType="1"/>
            <a:stCxn id="20496" idx="0"/>
            <a:endCxn id="20501" idx="0"/>
          </p:cNvCxnSpPr>
          <p:nvPr/>
        </p:nvCxnSpPr>
        <p:spPr bwMode="auto">
          <a:xfrm>
            <a:off x="6086475" y="3538538"/>
            <a:ext cx="1143000" cy="1130300"/>
          </a:xfrm>
          <a:prstGeom prst="straightConnector1">
            <a:avLst/>
          </a:prstGeom>
          <a:noFill/>
          <a:ln w="12700" cap="sq">
            <a:solidFill>
              <a:srgbClr val="ADBACA"/>
            </a:solidFill>
            <a:round/>
            <a:headEnd/>
            <a:tailEnd/>
          </a:ln>
          <a:extLst>
            <a:ext uri="{909E8E84-426E-40DD-AFC4-6F175D3DCCD1}">
              <a14:hiddenFill xmlns:a14="http://schemas.microsoft.com/office/drawing/2010/main" xmlns="">
                <a:noFill/>
              </a14:hiddenFill>
            </a:ext>
          </a:extLst>
        </p:spPr>
      </p:cxnSp>
      <p:cxnSp>
        <p:nvCxnSpPr>
          <p:cNvPr id="20492" name="Connector 757"/>
          <p:cNvCxnSpPr>
            <a:cxnSpLocks noChangeShapeType="1"/>
            <a:stCxn id="20496" idx="0"/>
            <a:endCxn id="20507" idx="0"/>
          </p:cNvCxnSpPr>
          <p:nvPr/>
        </p:nvCxnSpPr>
        <p:spPr bwMode="auto">
          <a:xfrm flipH="1">
            <a:off x="6086475" y="3538538"/>
            <a:ext cx="0" cy="1517650"/>
          </a:xfrm>
          <a:prstGeom prst="straightConnector1">
            <a:avLst/>
          </a:prstGeom>
          <a:noFill/>
          <a:ln w="12700" cap="sq">
            <a:solidFill>
              <a:srgbClr val="ADBACA"/>
            </a:solidFill>
            <a:round/>
            <a:headEnd/>
            <a:tailEnd/>
          </a:ln>
          <a:extLst>
            <a:ext uri="{909E8E84-426E-40DD-AFC4-6F175D3DCCD1}">
              <a14:hiddenFill xmlns:a14="http://schemas.microsoft.com/office/drawing/2010/main" xmlns="">
                <a:noFill/>
              </a14:hiddenFill>
            </a:ext>
          </a:extLst>
        </p:spPr>
      </p:cxnSp>
      <p:cxnSp>
        <p:nvCxnSpPr>
          <p:cNvPr id="20493" name="Connector 758"/>
          <p:cNvCxnSpPr>
            <a:cxnSpLocks noChangeShapeType="1"/>
            <a:stCxn id="20496" idx="0"/>
            <a:endCxn id="20498" idx="0"/>
          </p:cNvCxnSpPr>
          <p:nvPr/>
        </p:nvCxnSpPr>
        <p:spPr bwMode="auto">
          <a:xfrm flipH="1">
            <a:off x="4679950" y="3538538"/>
            <a:ext cx="1406525" cy="1000125"/>
          </a:xfrm>
          <a:prstGeom prst="straightConnector1">
            <a:avLst/>
          </a:prstGeom>
          <a:noFill/>
          <a:ln w="12700" cap="sq">
            <a:solidFill>
              <a:srgbClr val="ADBACA"/>
            </a:solidFill>
            <a:round/>
            <a:headEnd/>
            <a:tailEnd/>
          </a:ln>
          <a:extLst>
            <a:ext uri="{909E8E84-426E-40DD-AFC4-6F175D3DCCD1}">
              <a14:hiddenFill xmlns:a14="http://schemas.microsoft.com/office/drawing/2010/main" xmlns="">
                <a:noFill/>
              </a14:hiddenFill>
            </a:ext>
          </a:extLst>
        </p:spPr>
      </p:cxnSp>
      <p:cxnSp>
        <p:nvCxnSpPr>
          <p:cNvPr id="20494" name="Connector 759"/>
          <p:cNvCxnSpPr>
            <a:cxnSpLocks noChangeShapeType="1"/>
            <a:stCxn id="20496" idx="0"/>
            <a:endCxn id="20506" idx="0"/>
          </p:cNvCxnSpPr>
          <p:nvPr/>
        </p:nvCxnSpPr>
        <p:spPr bwMode="auto">
          <a:xfrm flipH="1">
            <a:off x="3203575" y="3538538"/>
            <a:ext cx="2882900" cy="723900"/>
          </a:xfrm>
          <a:prstGeom prst="straightConnector1">
            <a:avLst/>
          </a:prstGeom>
          <a:noFill/>
          <a:ln w="12700" cap="sq">
            <a:solidFill>
              <a:srgbClr val="ADBACA"/>
            </a:solidFill>
            <a:round/>
            <a:headEnd/>
            <a:tailEnd/>
          </a:ln>
          <a:extLst>
            <a:ext uri="{909E8E84-426E-40DD-AFC4-6F175D3DCCD1}">
              <a14:hiddenFill xmlns:a14="http://schemas.microsoft.com/office/drawing/2010/main" xmlns="">
                <a:noFill/>
              </a14:hiddenFill>
            </a:ext>
          </a:extLst>
        </p:spPr>
      </p:cxnSp>
      <p:cxnSp>
        <p:nvCxnSpPr>
          <p:cNvPr id="20495" name="Connector 760"/>
          <p:cNvCxnSpPr>
            <a:cxnSpLocks noChangeShapeType="1"/>
            <a:stCxn id="20497" idx="0"/>
            <a:endCxn id="20496" idx="0"/>
          </p:cNvCxnSpPr>
          <p:nvPr/>
        </p:nvCxnSpPr>
        <p:spPr bwMode="auto">
          <a:xfrm>
            <a:off x="3689350" y="3243263"/>
            <a:ext cx="2397125" cy="295275"/>
          </a:xfrm>
          <a:prstGeom prst="straightConnector1">
            <a:avLst/>
          </a:prstGeom>
          <a:noFill/>
          <a:ln w="12700" cap="sq">
            <a:solidFill>
              <a:srgbClr val="ADBACA"/>
            </a:solidFill>
            <a:round/>
            <a:headEnd/>
            <a:tailEnd/>
          </a:ln>
          <a:extLst>
            <a:ext uri="{909E8E84-426E-40DD-AFC4-6F175D3DCCD1}">
              <a14:hiddenFill xmlns:a14="http://schemas.microsoft.com/office/drawing/2010/main" xmlns="">
                <a:noFill/>
              </a14:hiddenFill>
            </a:ext>
          </a:extLst>
        </p:spPr>
      </p:cxnSp>
      <p:sp>
        <p:nvSpPr>
          <p:cNvPr id="20496" name="Shape 761"/>
          <p:cNvSpPr>
            <a:spLocks/>
          </p:cNvSpPr>
          <p:nvPr/>
        </p:nvSpPr>
        <p:spPr bwMode="auto">
          <a:xfrm>
            <a:off x="5375275" y="2827338"/>
            <a:ext cx="1422400" cy="142240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497" name="Shape 762"/>
          <p:cNvSpPr>
            <a:spLocks/>
          </p:cNvSpPr>
          <p:nvPr/>
        </p:nvSpPr>
        <p:spPr bwMode="auto">
          <a:xfrm>
            <a:off x="3248025" y="2801938"/>
            <a:ext cx="882650" cy="88265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498" name="Shape 763"/>
          <p:cNvSpPr>
            <a:spLocks/>
          </p:cNvSpPr>
          <p:nvPr/>
        </p:nvSpPr>
        <p:spPr bwMode="auto">
          <a:xfrm>
            <a:off x="3990975" y="3849688"/>
            <a:ext cx="1377950" cy="137795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499" name="Shape 764"/>
          <p:cNvSpPr>
            <a:spLocks/>
          </p:cNvSpPr>
          <p:nvPr/>
        </p:nvSpPr>
        <p:spPr bwMode="auto">
          <a:xfrm>
            <a:off x="4410075" y="1919288"/>
            <a:ext cx="1117600" cy="111760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500" name="Shape 765"/>
          <p:cNvSpPr>
            <a:spLocks/>
          </p:cNvSpPr>
          <p:nvPr/>
        </p:nvSpPr>
        <p:spPr bwMode="auto">
          <a:xfrm>
            <a:off x="6823075" y="1919288"/>
            <a:ext cx="1377950" cy="137795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501" name="Shape 766"/>
          <p:cNvSpPr>
            <a:spLocks/>
          </p:cNvSpPr>
          <p:nvPr/>
        </p:nvSpPr>
        <p:spPr bwMode="auto">
          <a:xfrm>
            <a:off x="6670675" y="4110038"/>
            <a:ext cx="1117600" cy="111760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502" name="Shape 767"/>
          <p:cNvSpPr>
            <a:spLocks/>
          </p:cNvSpPr>
          <p:nvPr/>
        </p:nvSpPr>
        <p:spPr bwMode="auto">
          <a:xfrm>
            <a:off x="8042275" y="3297238"/>
            <a:ext cx="882650" cy="88265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503" name="Shape 768"/>
          <p:cNvSpPr>
            <a:spLocks/>
          </p:cNvSpPr>
          <p:nvPr/>
        </p:nvSpPr>
        <p:spPr bwMode="auto">
          <a:xfrm>
            <a:off x="8645525" y="2478088"/>
            <a:ext cx="558800" cy="55880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504" name="Shape 769"/>
          <p:cNvSpPr>
            <a:spLocks/>
          </p:cNvSpPr>
          <p:nvPr/>
        </p:nvSpPr>
        <p:spPr bwMode="auto">
          <a:xfrm>
            <a:off x="9204325" y="3735388"/>
            <a:ext cx="882650" cy="88265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505" name="Shape 770"/>
          <p:cNvSpPr>
            <a:spLocks/>
          </p:cNvSpPr>
          <p:nvPr/>
        </p:nvSpPr>
        <p:spPr bwMode="auto">
          <a:xfrm>
            <a:off x="2365375" y="1919288"/>
            <a:ext cx="882650" cy="88265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506" name="Shape 771"/>
          <p:cNvSpPr>
            <a:spLocks/>
          </p:cNvSpPr>
          <p:nvPr/>
        </p:nvSpPr>
        <p:spPr bwMode="auto">
          <a:xfrm>
            <a:off x="2924175" y="3983038"/>
            <a:ext cx="558800" cy="55880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507" name="Shape 772"/>
          <p:cNvSpPr>
            <a:spLocks/>
          </p:cNvSpPr>
          <p:nvPr/>
        </p:nvSpPr>
        <p:spPr bwMode="auto">
          <a:xfrm>
            <a:off x="5807075" y="4776788"/>
            <a:ext cx="558800" cy="55880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508" name="Shape 773"/>
          <p:cNvSpPr>
            <a:spLocks/>
          </p:cNvSpPr>
          <p:nvPr/>
        </p:nvSpPr>
        <p:spPr bwMode="auto">
          <a:xfrm>
            <a:off x="5807075" y="1919288"/>
            <a:ext cx="558800" cy="55880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2147483647 w 19679"/>
              <a:gd name="T9" fmla="*/ 2147483647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20511" name="Shape 780"/>
          <p:cNvSpPr>
            <a:spLocks noChangeArrowheads="1"/>
          </p:cNvSpPr>
          <p:nvPr/>
        </p:nvSpPr>
        <p:spPr bwMode="auto">
          <a:xfrm>
            <a:off x="9172575" y="4081463"/>
            <a:ext cx="9525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defTabSz="412750" eaLnBrk="1" hangingPunct="1"/>
            <a:r>
              <a:rPr lang="en-US" altLang="zh-CN" sz="2000" dirty="0" smtClean="0">
                <a:solidFill>
                  <a:srgbClr val="FFFFFF"/>
                </a:solidFill>
                <a:latin typeface="Arial" pitchFamily="34" charset="0"/>
                <a:ea typeface="微软雅黑" pitchFamily="34" charset="-122"/>
                <a:sym typeface="Arial" pitchFamily="34" charset="0"/>
              </a:rPr>
              <a:t>4</a:t>
            </a:r>
            <a:endParaRPr lang="zh-CN" altLang="en-US" sz="2000" dirty="0">
              <a:solidFill>
                <a:srgbClr val="FFFFFF"/>
              </a:solidFill>
              <a:latin typeface="Arial" pitchFamily="34" charset="0"/>
              <a:ea typeface="微软雅黑" pitchFamily="34" charset="-122"/>
              <a:sym typeface="Arial" pitchFamily="34" charset="0"/>
            </a:endParaRPr>
          </a:p>
        </p:txBody>
      </p:sp>
      <p:sp>
        <p:nvSpPr>
          <p:cNvPr id="20513" name="Shape 782"/>
          <p:cNvSpPr>
            <a:spLocks noChangeArrowheads="1"/>
          </p:cNvSpPr>
          <p:nvPr/>
        </p:nvSpPr>
        <p:spPr bwMode="auto">
          <a:xfrm>
            <a:off x="2333625" y="2193290"/>
            <a:ext cx="9525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defTabSz="412750" eaLnBrk="1" hangingPunct="1"/>
            <a:r>
              <a:rPr lang="en-US" altLang="zh-CN" sz="2000" dirty="0" smtClean="0">
                <a:solidFill>
                  <a:srgbClr val="FFFFFF"/>
                </a:solidFill>
                <a:latin typeface="Arial" pitchFamily="34" charset="0"/>
                <a:ea typeface="微软雅黑" pitchFamily="34" charset="-122"/>
                <a:sym typeface="Arial" pitchFamily="34" charset="0"/>
              </a:rPr>
              <a:t>1</a:t>
            </a:r>
            <a:endParaRPr lang="zh-CN" altLang="en-US" sz="2000" dirty="0">
              <a:solidFill>
                <a:srgbClr val="FFFFFF"/>
              </a:solidFill>
              <a:latin typeface="Arial" pitchFamily="34" charset="0"/>
              <a:ea typeface="微软雅黑" pitchFamily="34" charset="-122"/>
              <a:sym typeface="Arial" pitchFamily="34" charset="0"/>
            </a:endParaRPr>
          </a:p>
        </p:txBody>
      </p:sp>
      <p:sp>
        <p:nvSpPr>
          <p:cNvPr id="20514" name="Shape 783"/>
          <p:cNvSpPr>
            <a:spLocks noChangeArrowheads="1"/>
          </p:cNvSpPr>
          <p:nvPr/>
        </p:nvSpPr>
        <p:spPr bwMode="auto">
          <a:xfrm>
            <a:off x="5610225" y="2003425"/>
            <a:ext cx="9525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defTabSz="412750" eaLnBrk="1" hangingPunct="1"/>
            <a:r>
              <a:rPr lang="en-US" altLang="zh-CN" sz="2000" dirty="0" smtClean="0">
                <a:solidFill>
                  <a:srgbClr val="FFFFFF"/>
                </a:solidFill>
                <a:latin typeface="Arial" pitchFamily="34" charset="0"/>
                <a:ea typeface="微软雅黑" pitchFamily="34" charset="-122"/>
                <a:sym typeface="Arial" pitchFamily="34" charset="0"/>
              </a:rPr>
              <a:t>6</a:t>
            </a:r>
            <a:endParaRPr lang="zh-CN" altLang="en-US" sz="2000" dirty="0">
              <a:solidFill>
                <a:srgbClr val="FFFFFF"/>
              </a:solidFill>
              <a:latin typeface="Arial" pitchFamily="34" charset="0"/>
              <a:ea typeface="微软雅黑" pitchFamily="34" charset="-122"/>
              <a:sym typeface="Arial" pitchFamily="34" charset="0"/>
            </a:endParaRPr>
          </a:p>
        </p:txBody>
      </p:sp>
      <p:sp>
        <p:nvSpPr>
          <p:cNvPr id="20515" name="Shape 784"/>
          <p:cNvSpPr>
            <a:spLocks noChangeArrowheads="1"/>
          </p:cNvSpPr>
          <p:nvPr/>
        </p:nvSpPr>
        <p:spPr bwMode="auto">
          <a:xfrm>
            <a:off x="5616575" y="4914900"/>
            <a:ext cx="9525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defTabSz="412750" eaLnBrk="1" hangingPunct="1"/>
            <a:r>
              <a:rPr lang="en-US" altLang="zh-CN" sz="2000" dirty="0" smtClean="0">
                <a:solidFill>
                  <a:srgbClr val="FFFFFF"/>
                </a:solidFill>
                <a:latin typeface="Arial" pitchFamily="34" charset="0"/>
                <a:ea typeface="微软雅黑" pitchFamily="34" charset="-122"/>
                <a:sym typeface="Arial" pitchFamily="34" charset="0"/>
              </a:rPr>
              <a:t>3</a:t>
            </a:r>
            <a:endParaRPr lang="zh-CN" altLang="en-US" sz="2000" dirty="0">
              <a:solidFill>
                <a:srgbClr val="FFFFFF"/>
              </a:solidFill>
              <a:latin typeface="Arial" pitchFamily="34" charset="0"/>
              <a:ea typeface="微软雅黑" pitchFamily="34" charset="-122"/>
              <a:sym typeface="Arial" pitchFamily="34" charset="0"/>
            </a:endParaRPr>
          </a:p>
        </p:txBody>
      </p:sp>
      <p:sp>
        <p:nvSpPr>
          <p:cNvPr id="20516" name="Shape 785"/>
          <p:cNvSpPr>
            <a:spLocks noChangeArrowheads="1"/>
          </p:cNvSpPr>
          <p:nvPr/>
        </p:nvSpPr>
        <p:spPr bwMode="auto">
          <a:xfrm>
            <a:off x="8460105" y="2567305"/>
            <a:ext cx="9525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defTabSz="412750" eaLnBrk="1" hangingPunct="1"/>
            <a:r>
              <a:rPr lang="en-US" altLang="zh-CN" sz="2000" dirty="0" smtClean="0">
                <a:solidFill>
                  <a:srgbClr val="FFFFFF"/>
                </a:solidFill>
                <a:latin typeface="Arial" pitchFamily="34" charset="0"/>
                <a:ea typeface="微软雅黑" pitchFamily="34" charset="-122"/>
                <a:sym typeface="Arial" pitchFamily="34" charset="0"/>
              </a:rPr>
              <a:t>5</a:t>
            </a:r>
            <a:endParaRPr lang="zh-CN" altLang="en-US" sz="2000" dirty="0">
              <a:solidFill>
                <a:srgbClr val="FFFFFF"/>
              </a:solidFill>
              <a:latin typeface="Arial" pitchFamily="34" charset="0"/>
              <a:ea typeface="微软雅黑" pitchFamily="34" charset="-122"/>
              <a:sym typeface="Arial" pitchFamily="34" charset="0"/>
            </a:endParaRPr>
          </a:p>
        </p:txBody>
      </p:sp>
      <p:sp>
        <p:nvSpPr>
          <p:cNvPr id="20517" name="Shape 786"/>
          <p:cNvSpPr>
            <a:spLocks noChangeArrowheads="1"/>
          </p:cNvSpPr>
          <p:nvPr/>
        </p:nvSpPr>
        <p:spPr bwMode="auto">
          <a:xfrm>
            <a:off x="2738755" y="4077335"/>
            <a:ext cx="9525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defTabSz="412750" eaLnBrk="1" hangingPunct="1"/>
            <a:r>
              <a:rPr lang="en-US" altLang="zh-CN" sz="2000" dirty="0" smtClean="0">
                <a:solidFill>
                  <a:srgbClr val="FFFFFF"/>
                </a:solidFill>
                <a:latin typeface="Arial" pitchFamily="34" charset="0"/>
                <a:ea typeface="微软雅黑" pitchFamily="34" charset="-122"/>
                <a:sym typeface="Arial" pitchFamily="34" charset="0"/>
              </a:rPr>
              <a:t>2</a:t>
            </a:r>
            <a:endParaRPr lang="zh-CN" altLang="en-US" sz="2000" dirty="0">
              <a:solidFill>
                <a:srgbClr val="FFFFFF"/>
              </a:solidFill>
              <a:latin typeface="Arial" pitchFamily="34" charset="0"/>
              <a:ea typeface="微软雅黑" pitchFamily="34" charset="-122"/>
              <a:sym typeface="Arial" pitchFamily="34" charset="0"/>
            </a:endParaRPr>
          </a:p>
        </p:txBody>
      </p:sp>
      <p:pic>
        <p:nvPicPr>
          <p:cNvPr id="20518" name="组合 58"/>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61038" y="3267075"/>
            <a:ext cx="652462"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2" name="矩形 41"/>
          <p:cNvSpPr/>
          <p:nvPr/>
        </p:nvSpPr>
        <p:spPr>
          <a:xfrm>
            <a:off x="165715" y="2467094"/>
            <a:ext cx="2236510" cy="400110"/>
          </a:xfrm>
          <a:prstGeom prst="rect">
            <a:avLst/>
          </a:prstGeom>
        </p:spPr>
        <p:txBody>
          <a:bodyPr wrap="none">
            <a:spAutoFit/>
          </a:bodyPr>
          <a:lstStyle/>
          <a:p>
            <a:pPr algn="just"/>
            <a:r>
              <a:rPr lang="zh-CN" altLang="en-US" sz="2000" dirty="0" smtClean="0">
                <a:latin typeface="微软雅黑" pitchFamily="34" charset="-122"/>
                <a:ea typeface="微软雅黑" pitchFamily="34" charset="-122"/>
              </a:rPr>
              <a:t>灌筑大体积混凝土</a:t>
            </a:r>
            <a:endParaRPr lang="zh-CN" altLang="en-US" sz="2000" dirty="0">
              <a:latin typeface="微软雅黑" pitchFamily="34" charset="-122"/>
              <a:ea typeface="微软雅黑" pitchFamily="34" charset="-122"/>
            </a:endParaRPr>
          </a:p>
        </p:txBody>
      </p:sp>
      <p:sp>
        <p:nvSpPr>
          <p:cNvPr id="43" name="矩形 42"/>
          <p:cNvSpPr/>
          <p:nvPr/>
        </p:nvSpPr>
        <p:spPr>
          <a:xfrm>
            <a:off x="1308715" y="4604504"/>
            <a:ext cx="2236510" cy="400110"/>
          </a:xfrm>
          <a:prstGeom prst="rect">
            <a:avLst/>
          </a:prstGeom>
        </p:spPr>
        <p:txBody>
          <a:bodyPr wrap="none">
            <a:spAutoFit/>
          </a:bodyPr>
          <a:lstStyle/>
          <a:p>
            <a:pPr algn="just"/>
            <a:r>
              <a:rPr lang="zh-CN" altLang="en-US" sz="2000" dirty="0" smtClean="0">
                <a:latin typeface="微软雅黑" pitchFamily="34" charset="-122"/>
                <a:ea typeface="微软雅黑" pitchFamily="34" charset="-122"/>
              </a:rPr>
              <a:t>高气温灌筑混凝土</a:t>
            </a:r>
          </a:p>
        </p:txBody>
      </p:sp>
      <p:sp>
        <p:nvSpPr>
          <p:cNvPr id="44" name="矩形 43"/>
          <p:cNvSpPr/>
          <p:nvPr/>
        </p:nvSpPr>
        <p:spPr>
          <a:xfrm>
            <a:off x="5362466" y="5370314"/>
            <a:ext cx="1467068" cy="400110"/>
          </a:xfrm>
          <a:prstGeom prst="rect">
            <a:avLst/>
          </a:prstGeom>
        </p:spPr>
        <p:txBody>
          <a:bodyPr wrap="none">
            <a:spAutoFit/>
          </a:bodyPr>
          <a:lstStyle/>
          <a:p>
            <a:pPr algn="just"/>
            <a:r>
              <a:rPr lang="zh-CN" altLang="en-US" sz="2000" dirty="0" smtClean="0">
                <a:latin typeface="微软雅黑" pitchFamily="34" charset="-122"/>
                <a:ea typeface="微软雅黑" pitchFamily="34" charset="-122"/>
              </a:rPr>
              <a:t>填石混凝土</a:t>
            </a:r>
          </a:p>
        </p:txBody>
      </p:sp>
      <p:sp>
        <p:nvSpPr>
          <p:cNvPr id="45" name="矩形 44"/>
          <p:cNvSpPr/>
          <p:nvPr/>
        </p:nvSpPr>
        <p:spPr>
          <a:xfrm>
            <a:off x="8740725" y="4684514"/>
            <a:ext cx="1980029" cy="400110"/>
          </a:xfrm>
          <a:prstGeom prst="rect">
            <a:avLst/>
          </a:prstGeom>
        </p:spPr>
        <p:txBody>
          <a:bodyPr wrap="none">
            <a:spAutoFit/>
          </a:bodyPr>
          <a:lstStyle/>
          <a:p>
            <a:pPr algn="just"/>
            <a:r>
              <a:rPr lang="zh-CN" altLang="en-US" sz="2000" dirty="0" smtClean="0">
                <a:latin typeface="微软雅黑" pitchFamily="34" charset="-122"/>
                <a:ea typeface="微软雅黑" pitchFamily="34" charset="-122"/>
              </a:rPr>
              <a:t>水下灌注混凝土</a:t>
            </a:r>
          </a:p>
        </p:txBody>
      </p:sp>
      <p:sp>
        <p:nvSpPr>
          <p:cNvPr id="46" name="矩形 45"/>
          <p:cNvSpPr/>
          <p:nvPr/>
        </p:nvSpPr>
        <p:spPr>
          <a:xfrm>
            <a:off x="9168656" y="2558534"/>
            <a:ext cx="1467068" cy="400110"/>
          </a:xfrm>
          <a:prstGeom prst="rect">
            <a:avLst/>
          </a:prstGeom>
        </p:spPr>
        <p:txBody>
          <a:bodyPr wrap="none">
            <a:spAutoFit/>
          </a:bodyPr>
          <a:lstStyle/>
          <a:p>
            <a:pPr algn="just"/>
            <a:r>
              <a:rPr lang="zh-CN" altLang="en-US" sz="2000" dirty="0" smtClean="0">
                <a:latin typeface="微软雅黑" pitchFamily="34" charset="-122"/>
                <a:ea typeface="微软雅黑" pitchFamily="34" charset="-122"/>
              </a:rPr>
              <a:t>喷射混凝土</a:t>
            </a:r>
          </a:p>
        </p:txBody>
      </p:sp>
      <p:sp>
        <p:nvSpPr>
          <p:cNvPr id="47" name="矩形 46"/>
          <p:cNvSpPr/>
          <p:nvPr/>
        </p:nvSpPr>
        <p:spPr>
          <a:xfrm>
            <a:off x="5351036" y="1472684"/>
            <a:ext cx="1467068" cy="400110"/>
          </a:xfrm>
          <a:prstGeom prst="rect">
            <a:avLst/>
          </a:prstGeom>
        </p:spPr>
        <p:txBody>
          <a:bodyPr wrap="none">
            <a:spAutoFit/>
          </a:bodyPr>
          <a:lstStyle/>
          <a:p>
            <a:pPr algn="just"/>
            <a:r>
              <a:rPr lang="zh-CN" altLang="en-US" sz="2000" dirty="0" smtClean="0">
                <a:latin typeface="微软雅黑" pitchFamily="34" charset="-122"/>
                <a:ea typeface="微软雅黑" pitchFamily="34" charset="-122"/>
              </a:rPr>
              <a:t>饰面混凝土</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清风素材 https://12sc.taobao.com">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204</TotalTime>
  <Pages>0</Pages>
  <Words>1026</Words>
  <Characters>0</Characters>
  <Application>Microsoft Office PowerPoint</Application>
  <DocSecurity>0</DocSecurity>
  <PresentationFormat>自定义</PresentationFormat>
  <Lines>0</Lines>
  <Paragraphs>94</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清风素材 https://12sc.taobao.com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LinksUpToDate>false</LinksUpToDate>
  <CharactersWithSpaces>0</CharactersWithSpaces>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清风素材;12sc.taobao.com</dc:creator>
  <cp:keywords>12sc.taobao.com</cp:keywords>
  <dc:description>12sc.taobao.com</dc:description>
  <cp:lastModifiedBy>Anonymous</cp:lastModifiedBy>
  <cp:revision>43</cp:revision>
  <dcterms:created xsi:type="dcterms:W3CDTF">2015-07-17T02:38:59Z</dcterms:created>
  <dcterms:modified xsi:type="dcterms:W3CDTF">2019-07-20T07:06:11Z</dcterms:modified>
  <cp:category>12sc.taobao.com</cp:category>
  <cp:contentStatus>12sc.taobao.com</cp:contentStatus>
</cp:coreProperties>
</file>