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7" r:id="rId3"/>
    <p:sldId id="259" r:id="rId4"/>
    <p:sldId id="282" r:id="rId5"/>
    <p:sldId id="266" r:id="rId6"/>
    <p:sldId id="280" r:id="rId7"/>
    <p:sldId id="269" r:id="rId8"/>
    <p:sldId id="265" r:id="rId9"/>
    <p:sldId id="279" r:id="rId10"/>
    <p:sldId id="275" r:id="rId11"/>
    <p:sldId id="287" r:id="rId12"/>
    <p:sldId id="286" r:id="rId13"/>
    <p:sldId id="285" r:id="rId14"/>
    <p:sldId id="284" r:id="rId15"/>
    <p:sldId id="288" r:id="rId16"/>
    <p:sldId id="289" r:id="rId17"/>
    <p:sldId id="260" r:id="rId18"/>
    <p:sldId id="274" r:id="rId19"/>
    <p:sldId id="261" r:id="rId20"/>
    <p:sldId id="272" r:id="rId21"/>
    <p:sldId id="294" r:id="rId22"/>
    <p:sldId id="293" r:id="rId23"/>
    <p:sldId id="292" r:id="rId24"/>
    <p:sldId id="291" r:id="rId25"/>
    <p:sldId id="262" r:id="rId26"/>
    <p:sldId id="290" r:id="rId27"/>
    <p:sldId id="296" r:id="rId28"/>
    <p:sldId id="263" r:id="rId29"/>
    <p:sldId id="278" r:id="rId30"/>
    <p:sldId id="295" r:id="rId31"/>
    <p:sldId id="300" r:id="rId32"/>
    <p:sldId id="299" r:id="rId33"/>
    <p:sldId id="298" r:id="rId34"/>
    <p:sldId id="283" r:id="rId3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885"/>
    <a:srgbClr val="488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BCB5CCC-2AF4-4750-940C-1D9BFD50EE4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6E5102C-B5D4-43E5-AF16-3760D6DF518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4BFA2-F7B1-499A-A0B7-FC15F9227E6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53FEE-A315-4C3A-A34C-E769B602E5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0ECBE-784B-4FC1-A99A-3EE8854DA3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8618D-FDE6-4A7E-96BE-305A143306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94398-CA28-4830-A6FB-EFA15DE93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45842-DE51-45A1-8AE9-F5019D2F46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96162-A4BD-4FB2-9321-D2F498D1EE7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A55DB-F8BB-4C76-AEB3-5F2C7011E9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93DEF-7D5B-4925-8484-CE30531DCDD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6215D-B9D9-499B-A1AF-F3895A48A1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D3DF7-4850-48DE-972C-9D03AA05BE2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1474B-729F-451A-987B-A75AFDC096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BE320-408D-401A-9E41-B8599A85666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4499C-394C-4B8D-BC0A-F12198D9D2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874D0-853F-4736-9AB9-108B3163EB7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7D4D9-6EEF-44B9-BC6D-8AD356EB58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433BC-6486-41DE-977C-8030CCC6111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61436-0B17-4DA7-8B39-A7E33EE52C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B2150-9D3E-4636-BDF6-7746A18BAB3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2DD4C-CD7C-478F-9C32-70CD24F1A5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F54DB-0895-4424-8859-330C925DE0A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214CB-5F33-4D72-ACE4-C5DA30DA73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0A8F769-CEF5-4894-A661-602D16F7AECF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B0A8459-2DDB-47F0-AFCD-238B9C9CCB4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4.png"/><Relationship Id="rId7" Type="http://schemas.openxmlformats.org/officeDocument/2006/relationships/oleObject" Target="../embeddings/oleObject6.bin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png"/><Relationship Id="rId4" Type="http://schemas.openxmlformats.org/officeDocument/2006/relationships/oleObject" Target="../embeddings/oleObject4.bin"/><Relationship Id="rId3" Type="http://schemas.openxmlformats.org/officeDocument/2006/relationships/oleObject" Target="../embeddings/oleObject3.bin"/><Relationship Id="rId2" Type="http://schemas.openxmlformats.org/officeDocument/2006/relationships/image" Target="../media/image12.png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oleObject" Target="../embeddings/oleObject8.bin"/><Relationship Id="rId2" Type="http://schemas.openxmlformats.org/officeDocument/2006/relationships/image" Target="../media/image15.wmf"/><Relationship Id="rId1" Type="http://schemas.openxmlformats.org/officeDocument/2006/relationships/oleObject" Target="../embeddings/Document2.doc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10.wmf"/><Relationship Id="rId1" Type="http://schemas.openxmlformats.org/officeDocument/2006/relationships/oleObject" Target="../embeddings/Document1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504825"/>
            <a:ext cx="74803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364" name="组合 13"/>
          <p:cNvGrpSpPr>
            <a:grpSpLocks noChangeAspect="1"/>
          </p:cNvGrpSpPr>
          <p:nvPr/>
        </p:nvGrpSpPr>
        <p:grpSpPr bwMode="auto">
          <a:xfrm>
            <a:off x="5605463" y="2808288"/>
            <a:ext cx="6777037" cy="4229100"/>
            <a:chOff x="0" y="0"/>
            <a:chExt cx="5324473" cy="3322983"/>
          </a:xfrm>
        </p:grpSpPr>
        <p:pic>
          <p:nvPicPr>
            <p:cNvPr id="15376" name="图片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7" name="图片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6" name="组合 22"/>
          <p:cNvGrpSpPr/>
          <p:nvPr/>
        </p:nvGrpSpPr>
        <p:grpSpPr bwMode="auto">
          <a:xfrm>
            <a:off x="447213" y="5191634"/>
            <a:ext cx="5735486" cy="461665"/>
            <a:chOff x="8887" y="0"/>
            <a:chExt cx="5741011" cy="463378"/>
          </a:xfrm>
        </p:grpSpPr>
        <p:sp>
          <p:nvSpPr>
            <p:cNvPr id="15372" name="矩形 40"/>
            <p:cNvSpPr>
              <a:spLocks noChangeArrowheads="1"/>
            </p:cNvSpPr>
            <p:nvPr/>
          </p:nvSpPr>
          <p:spPr bwMode="auto">
            <a:xfrm>
              <a:off x="403225" y="0"/>
              <a:ext cx="5346673" cy="463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b="1" dirty="0" smtClean="0">
                  <a:solidFill>
                    <a:srgbClr val="FFFFFF"/>
                  </a:solidFill>
                </a:rPr>
                <a:t>单元七   常用混凝土结构工程施工机械</a:t>
              </a:r>
              <a:endParaRPr lang="zh-CN" altLang="en-US" sz="2400" b="1" dirty="0">
                <a:solidFill>
                  <a:srgbClr val="FFFFFF"/>
                </a:solidFill>
              </a:endParaRPr>
            </a:p>
          </p:txBody>
        </p:sp>
        <p:sp>
          <p:nvSpPr>
            <p:cNvPr id="15373" name="Freeform 102"/>
            <p:cNvSpPr>
              <a:spLocks noEditPoints="1"/>
            </p:cNvSpPr>
            <p:nvPr/>
          </p:nvSpPr>
          <p:spPr bwMode="auto">
            <a:xfrm>
              <a:off x="8887" y="81424"/>
              <a:ext cx="300038" cy="298450"/>
            </a:xfrm>
            <a:custGeom>
              <a:avLst/>
              <a:gdLst>
                <a:gd name="T0" fmla="*/ 2147483647 w 837"/>
                <a:gd name="T1" fmla="*/ 0 h 837"/>
                <a:gd name="T2" fmla="*/ 0 w 837"/>
                <a:gd name="T3" fmla="*/ 2147483647 h 837"/>
                <a:gd name="T4" fmla="*/ 2147483647 w 837"/>
                <a:gd name="T5" fmla="*/ 2147483647 h 837"/>
                <a:gd name="T6" fmla="*/ 2147483647 w 837"/>
                <a:gd name="T7" fmla="*/ 2147483647 h 837"/>
                <a:gd name="T8" fmla="*/ 2147483647 w 837"/>
                <a:gd name="T9" fmla="*/ 0 h 837"/>
                <a:gd name="T10" fmla="*/ 2147483647 w 837"/>
                <a:gd name="T11" fmla="*/ 2147483647 h 837"/>
                <a:gd name="T12" fmla="*/ 2147483647 w 837"/>
                <a:gd name="T13" fmla="*/ 2147483647 h 837"/>
                <a:gd name="T14" fmla="*/ 2147483647 w 837"/>
                <a:gd name="T15" fmla="*/ 2147483647 h 837"/>
                <a:gd name="T16" fmla="*/ 2147483647 w 837"/>
                <a:gd name="T17" fmla="*/ 2147483647 h 837"/>
                <a:gd name="T18" fmla="*/ 2147483647 w 837"/>
                <a:gd name="T19" fmla="*/ 2147483647 h 837"/>
                <a:gd name="T20" fmla="*/ 2147483647 w 837"/>
                <a:gd name="T21" fmla="*/ 2147483647 h 837"/>
                <a:gd name="T22" fmla="*/ 2147483647 w 837"/>
                <a:gd name="T23" fmla="*/ 2147483647 h 837"/>
                <a:gd name="T24" fmla="*/ 2147483647 w 837"/>
                <a:gd name="T25" fmla="*/ 2147483647 h 837"/>
                <a:gd name="T26" fmla="*/ 2147483647 w 837"/>
                <a:gd name="T27" fmla="*/ 2147483647 h 837"/>
                <a:gd name="T28" fmla="*/ 2147483647 w 837"/>
                <a:gd name="T29" fmla="*/ 2147483647 h 837"/>
                <a:gd name="T30" fmla="*/ 2147483647 w 837"/>
                <a:gd name="T31" fmla="*/ 2147483647 h 837"/>
                <a:gd name="T32" fmla="*/ 2147483647 w 837"/>
                <a:gd name="T33" fmla="*/ 2147483647 h 837"/>
                <a:gd name="T34" fmla="*/ 2147483647 w 837"/>
                <a:gd name="T35" fmla="*/ 2147483647 h 837"/>
                <a:gd name="T36" fmla="*/ 2147483647 w 837"/>
                <a:gd name="T37" fmla="*/ 2147483647 h 837"/>
                <a:gd name="T38" fmla="*/ 2147483647 w 837"/>
                <a:gd name="T39" fmla="*/ 2147483647 h 837"/>
                <a:gd name="T40" fmla="*/ 2147483647 w 837"/>
                <a:gd name="T41" fmla="*/ 2147483647 h 8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173" y="583"/>
                  </a:moveTo>
                  <a:cubicBezTo>
                    <a:pt x="121" y="583"/>
                    <a:pt x="121" y="583"/>
                    <a:pt x="121" y="583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90" y="177"/>
                    <a:pt x="490" y="177"/>
                    <a:pt x="490" y="177"/>
                  </a:cubicBezTo>
                  <a:cubicBezTo>
                    <a:pt x="631" y="177"/>
                    <a:pt x="631" y="177"/>
                    <a:pt x="631" y="177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1" y="269"/>
                    <a:pt x="631" y="269"/>
                    <a:pt x="631" y="269"/>
                  </a:cubicBezTo>
                  <a:cubicBezTo>
                    <a:pt x="631" y="300"/>
                    <a:pt x="631" y="300"/>
                    <a:pt x="631" y="300"/>
                  </a:cubicBezTo>
                  <a:cubicBezTo>
                    <a:pt x="173" y="300"/>
                    <a:pt x="173" y="300"/>
                    <a:pt x="173" y="300"/>
                  </a:cubicBezTo>
                  <a:lnTo>
                    <a:pt x="173" y="583"/>
                  </a:lnTo>
                  <a:close/>
                  <a:moveTo>
                    <a:pt x="716" y="660"/>
                  </a:moveTo>
                  <a:cubicBezTo>
                    <a:pt x="205" y="660"/>
                    <a:pt x="205" y="660"/>
                    <a:pt x="205" y="660"/>
                  </a:cubicBezTo>
                  <a:cubicBezTo>
                    <a:pt x="205" y="328"/>
                    <a:pt x="205" y="328"/>
                    <a:pt x="205" y="328"/>
                  </a:cubicBezTo>
                  <a:cubicBezTo>
                    <a:pt x="716" y="328"/>
                    <a:pt x="716" y="328"/>
                    <a:pt x="716" y="328"/>
                  </a:cubicBezTo>
                  <a:lnTo>
                    <a:pt x="716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8" name="文本框 58"/>
          <p:cNvSpPr txBox="1">
            <a:spLocks noChangeArrowheads="1"/>
          </p:cNvSpPr>
          <p:nvPr/>
        </p:nvSpPr>
        <p:spPr bwMode="auto">
          <a:xfrm>
            <a:off x="350838" y="3581400"/>
            <a:ext cx="6292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混凝土结构工程施工</a:t>
            </a:r>
            <a:endParaRPr lang="zh-CN" altLang="en-US" sz="4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2" name="AutoShape 82"/>
          <p:cNvSpPr/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一、认识塔式起吊机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5346" y="793474"/>
            <a:ext cx="2886474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  <a:defRPr/>
            </a:pPr>
            <a:r>
              <a:rPr lang="zh-CN" altLang="en-US" sz="2200" kern="0" dirty="0" smtClean="0">
                <a:latin typeface="宋体" panose="02010600030101010101" pitchFamily="2" charset="-122"/>
              </a:rPr>
              <a:t>（五）几种塔吊</a:t>
            </a:r>
            <a:endParaRPr lang="zh-CN" altLang="en-US" sz="2200" kern="0" dirty="0" smtClean="0">
              <a:latin typeface="宋体" panose="02010600030101010101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87680" y="1329690"/>
            <a:ext cx="11399520" cy="32880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R="0" lvl="0" indent="-22860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(2）爬升式</a:t>
            </a:r>
            <a:endParaRPr lang="en-US" altLang="zh-CN" sz="2000" kern="0" dirty="0" smtClean="0">
              <a:latin typeface="+mn-ea"/>
              <a:ea typeface="+mn-ea"/>
            </a:endParaRPr>
          </a:p>
          <a:p>
            <a:pPr marR="0" lvl="0" indent="-22860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</a:rPr>
              <a:t>安装于建筑物内（电梯井、框架梁），利用套架、托梁随建筑物升高而爬升。自带爬升系统，二层一爬。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ea typeface="+mn-ea"/>
            </a:endParaRPr>
          </a:p>
          <a:p>
            <a:pPr marR="0" lvl="0" indent="-22860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①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型号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QT</a:t>
            </a:r>
            <a:r>
              <a:rPr kumimoji="0" lang="en-US" altLang="zh-CN" sz="2000" b="0" i="0" u="none" strike="noStrike" kern="0" cap="none" spc="0" normalizeH="0" baseline="-2500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－4/40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型（钢丝绳爬升，</a:t>
            </a:r>
            <a:r>
              <a:rPr kumimoji="0" lang="en-US" altLang="zh-CN" sz="20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Q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=4t、</a:t>
            </a:r>
            <a:r>
              <a:rPr kumimoji="0" lang="en-US" altLang="zh-CN" sz="20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=40t-m、</a:t>
            </a:r>
            <a:r>
              <a:rPr kumimoji="0" lang="en-US" altLang="zh-CN" sz="20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R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=11～20m、</a:t>
            </a:r>
            <a:r>
              <a:rPr kumimoji="0" lang="en-US" altLang="zh-CN" sz="20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H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=110m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）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；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</a:rPr>
              <a:t>80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</a:rPr>
              <a:t>HC、120HC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</a:rPr>
              <a:t>型、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</a:rPr>
              <a:t>QT－100（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</a:rPr>
              <a:t>液压爬升）。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ea typeface="+mn-ea"/>
            </a:endParaRPr>
          </a:p>
          <a:p>
            <a:pPr marR="0" lvl="0" indent="-22860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②爬升过程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：固定下支座→提升套架→固定套架→下支座脱空→提升塔身→固定下支座。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R="0" lvl="0" indent="-22860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③特点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：起升高度大（受卷扬机容绳量限制）；控制范围大，占用场地小；拆除时较困难。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621790" y="4593286"/>
          <a:ext cx="1270000" cy="203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扫描照片" r:id="rId1" imgW="9620250" imgH="8591550" progId="">
                  <p:embed/>
                </p:oleObj>
              </mc:Choice>
              <mc:Fallback>
                <p:oleObj name="扫描照片" r:id="rId1" imgW="9620250" imgH="8591550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 l="3194" t="15067" r="66458" b="31760"/>
                      <a:stretch>
                        <a:fillRect/>
                      </a:stretch>
                    </p:blipFill>
                    <p:spPr>
                      <a:xfrm>
                        <a:off x="1621790" y="4593286"/>
                        <a:ext cx="1270000" cy="20361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651760" y="5241290"/>
          <a:ext cx="1565910" cy="347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扫描照片" r:id="rId3" imgW="9620250" imgH="8591550" progId="">
                  <p:embed/>
                </p:oleObj>
              </mc:Choice>
              <mc:Fallback>
                <p:oleObj name="扫描照片" r:id="rId3" imgW="9620250" imgH="8591550" progId="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 l="16771" t="90834" r="61667" b="3333"/>
                      <a:stretch>
                        <a:fillRect/>
                      </a:stretch>
                    </p:blipFill>
                    <p:spPr>
                      <a:xfrm>
                        <a:off x="2651760" y="5241290"/>
                        <a:ext cx="1565910" cy="3479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045076" y="4537710"/>
          <a:ext cx="1298073" cy="2160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Image" r:id="rId4" imgW="3657600" imgH="6591300" progId="">
                  <p:embed/>
                </p:oleObj>
              </mc:Choice>
              <mc:Fallback>
                <p:oleObj name="Image" r:id="rId4" imgW="3657600" imgH="6591300" progId="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rcRect b="9091"/>
                      <a:stretch>
                        <a:fillRect/>
                      </a:stretch>
                    </p:blipFill>
                    <p:spPr>
                      <a:xfrm>
                        <a:off x="5045076" y="4537710"/>
                        <a:ext cx="1298073" cy="21602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6206490" y="5212080"/>
          <a:ext cx="1463040" cy="365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扫描照片" r:id="rId6" imgW="9620250" imgH="8591550" progId="">
                  <p:embed/>
                </p:oleObj>
              </mc:Choice>
              <mc:Fallback>
                <p:oleObj name="扫描照片" r:id="rId6" imgW="9620250" imgH="8591550" progId="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 l="42326" t="90834" r="38507" b="3333"/>
                      <a:stretch>
                        <a:fillRect/>
                      </a:stretch>
                    </p:blipFill>
                    <p:spPr>
                      <a:xfrm>
                        <a:off x="6206490" y="5212080"/>
                        <a:ext cx="1463040" cy="3657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8803006" y="4594860"/>
          <a:ext cx="1112459" cy="2263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Image" r:id="rId7" imgW="3810000" imgH="8242300" progId="">
                  <p:embed/>
                </p:oleObj>
              </mc:Choice>
              <mc:Fallback>
                <p:oleObj name="Image" r:id="rId7" imgW="3810000" imgH="8242300" progId="">
                  <p:embed/>
                  <p:pic>
                    <p:nvPicPr>
                      <p:cNvPr id="0" name="图片 205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rcRect b="7396"/>
                      <a:stretch>
                        <a:fillRect/>
                      </a:stretch>
                    </p:blipFill>
                    <p:spPr>
                      <a:xfrm>
                        <a:off x="8803006" y="4594860"/>
                        <a:ext cx="1112459" cy="22631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9780272" y="5177790"/>
          <a:ext cx="1562696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扫描照片" r:id="rId9" imgW="9620250" imgH="8591550" progId="">
                  <p:embed/>
                </p:oleObj>
              </mc:Choice>
              <mc:Fallback>
                <p:oleObj name="扫描照片" r:id="rId9" imgW="9620250" imgH="8591550" progId="">
                  <p:embed/>
                  <p:pic>
                    <p:nvPicPr>
                      <p:cNvPr id="0" name="图片 205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 l="65486" t="90834" r="14549" b="3333"/>
                      <a:stretch>
                        <a:fillRect/>
                      </a:stretch>
                    </p:blipFill>
                    <p:spPr>
                      <a:xfrm>
                        <a:off x="9780272" y="5177790"/>
                        <a:ext cx="1562696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2" name="AutoShape 82"/>
          <p:cNvSpPr/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一、认识塔式起吊机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5346" y="793474"/>
            <a:ext cx="2886474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  <a:defRPr/>
            </a:pPr>
            <a:r>
              <a:rPr lang="zh-CN" altLang="en-US" sz="2200" kern="0" dirty="0" smtClean="0">
                <a:latin typeface="宋体" panose="02010600030101010101" pitchFamily="2" charset="-122"/>
              </a:rPr>
              <a:t>（五）几种塔吊</a:t>
            </a:r>
            <a:endParaRPr lang="zh-CN" altLang="en-US" sz="2200" kern="0" dirty="0" smtClean="0">
              <a:latin typeface="宋体" panose="02010600030101010101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99110" y="1371600"/>
            <a:ext cx="10702290" cy="14287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j-cs"/>
              </a:rPr>
              <a:t>（3）附着式自升塔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ea typeface="+mn-ea"/>
              <a:cs typeface="+mj-cs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+mn-ea"/>
                <a:ea typeface="+mn-ea"/>
              </a:rPr>
              <a:t>型号：</a:t>
            </a:r>
            <a:r>
              <a:rPr lang="zh-CN" altLang="en-US" sz="2000" dirty="0" smtClean="0">
                <a:latin typeface="+mn-ea"/>
                <a:ea typeface="+mn-ea"/>
              </a:rPr>
              <a:t> </a:t>
            </a:r>
            <a:r>
              <a:rPr lang="en-US" altLang="zh-CN" sz="2000" dirty="0" smtClean="0">
                <a:latin typeface="+mn-ea"/>
                <a:ea typeface="+mn-ea"/>
              </a:rPr>
              <a:t>QT80A，QTZ63， QTZ100， QTZ200，FO/23B，H3/36B</a:t>
            </a:r>
            <a:endParaRPr lang="zh-CN" altLang="en-US" sz="20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+mn-ea"/>
                <a:ea typeface="+mn-ea"/>
              </a:rPr>
              <a:t>性能：</a:t>
            </a:r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QTZ－100,</a:t>
            </a:r>
            <a:r>
              <a:rPr lang="zh-CN" altLang="en-US" sz="2000" dirty="0" smtClean="0">
                <a:latin typeface="+mn-ea"/>
                <a:ea typeface="+mn-ea"/>
              </a:rPr>
              <a:t>最大自由高度50</a:t>
            </a:r>
            <a:r>
              <a:rPr lang="en-US" altLang="zh-CN" sz="2000" dirty="0" smtClean="0">
                <a:latin typeface="+mn-ea"/>
                <a:ea typeface="+mn-ea"/>
              </a:rPr>
              <a:t>m，40m</a:t>
            </a:r>
            <a:r>
              <a:rPr lang="zh-CN" altLang="en-US" sz="2000" dirty="0" smtClean="0">
                <a:latin typeface="+mn-ea"/>
                <a:ea typeface="+mn-ea"/>
              </a:rPr>
              <a:t>以上每20</a:t>
            </a:r>
            <a:r>
              <a:rPr lang="en-US" altLang="zh-CN" sz="2000" dirty="0" smtClean="0">
                <a:latin typeface="+mn-ea"/>
                <a:ea typeface="+mn-ea"/>
              </a:rPr>
              <a:t>m</a:t>
            </a:r>
            <a:r>
              <a:rPr lang="zh-CN" altLang="en-US" sz="2000" dirty="0" smtClean="0">
                <a:latin typeface="+mn-ea"/>
                <a:ea typeface="+mn-ea"/>
              </a:rPr>
              <a:t>用锚固装置附着于建筑物）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653540" y="2877076"/>
          <a:ext cx="7101840" cy="165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27279600" imgH="16516350" progId="Word.Document.8">
                  <p:embed/>
                </p:oleObj>
              </mc:Choice>
              <mc:Fallback>
                <p:oleObj name="Document" r:id="rId1" imgW="27279600" imgH="16516350" progId="Word.Document.8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 r="16158" b="70757"/>
                      <a:stretch>
                        <a:fillRect/>
                      </a:stretch>
                    </p:blipFill>
                    <p:spPr>
                      <a:xfrm>
                        <a:off x="1653540" y="2877076"/>
                        <a:ext cx="7101840" cy="165301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537210" y="4564380"/>
            <a:ext cx="8766810" cy="5562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R="0" lvl="0" indent="-228600" algn="just" defTabSz="914400" latinLnBrk="0">
              <a:lnSpc>
                <a:spcPct val="150000"/>
              </a:lnSpc>
              <a:buClrTx/>
              <a:buSzTx/>
              <a:defRPr/>
            </a:pPr>
            <a:r>
              <a:rPr lang="zh-CN" altLang="en-US" sz="2000" b="1" dirty="0" smtClean="0">
                <a:latin typeface="+mn-ea"/>
                <a:ea typeface="+mn-ea"/>
              </a:rPr>
              <a:t>自升过程原理：</a:t>
            </a:r>
            <a:r>
              <a:rPr lang="zh-CN" altLang="en-US" sz="2000" dirty="0" smtClean="0">
                <a:latin typeface="+mn-ea"/>
                <a:ea typeface="+mn-ea"/>
              </a:rPr>
              <a:t>以液压千斤顶为动力，通过套架和塔身的相互作用而升降。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9109709" y="3371850"/>
          <a:ext cx="2922307" cy="317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Image" r:id="rId3" imgW="7988300" imgH="8686800" progId="">
                  <p:embed/>
                </p:oleObj>
              </mc:Choice>
              <mc:Fallback>
                <p:oleObj name="Image" r:id="rId3" imgW="7988300" imgH="8686800" progId="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09709" y="3371850"/>
                        <a:ext cx="2922307" cy="31775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2" name="AutoShape 82"/>
          <p:cNvSpPr/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二、认识施工电梯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0840" y="2229485"/>
            <a:ext cx="565658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建筑施工电梯又称施工升降机、外用电梯，是高层建筑施工中主要的垂直运输设备。它附着在外墙或其他结构部位上，随建筑物升高，架设高度可达 </a:t>
            </a:r>
            <a:r>
              <a:rPr lang="en-US" altLang="zh-CN" sz="2000" dirty="0">
                <a:latin typeface="宋体" panose="02010600030101010101" pitchFamily="2" charset="-122"/>
              </a:rPr>
              <a:t>200m </a:t>
            </a:r>
            <a:r>
              <a:rPr lang="zh-CN" altLang="en-US" sz="2000" dirty="0">
                <a:latin typeface="宋体" panose="02010600030101010101" pitchFamily="2" charset="-122"/>
              </a:rPr>
              <a:t>以上（国外施工升降机的最高提升高度已达 </a:t>
            </a:r>
            <a:r>
              <a:rPr lang="en-US" altLang="zh-CN" sz="2000" dirty="0">
                <a:latin typeface="宋体" panose="02010600030101010101" pitchFamily="2" charset="-122"/>
              </a:rPr>
              <a:t>645m</a:t>
            </a:r>
            <a:r>
              <a:rPr lang="zh-CN" altLang="en-US" sz="2000" dirty="0">
                <a:latin typeface="宋体" panose="02010600030101010101" pitchFamily="2" charset="-122"/>
              </a:rPr>
              <a:t>）。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782" y="814552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（一）施工电梯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733" y="1600231"/>
            <a:ext cx="274320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2" name="AutoShape 82"/>
          <p:cNvSpPr/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698" y="705262"/>
            <a:ext cx="526297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（二）施工电梯的分类、性能和架设高度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二、认识施工电梯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0540" y="1174165"/>
            <a:ext cx="83134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施工电梯按其传动形式分为齿轮齿条式、钢丝绳牵引式和混合式三</a:t>
            </a:r>
            <a:r>
              <a:rPr lang="zh-CN" altLang="en-US" sz="2000" dirty="0" smtClean="0"/>
              <a:t>种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803400" y="1874096"/>
          <a:ext cx="8128000" cy="449633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16990"/>
                <a:gridCol w="2747010"/>
                <a:gridCol w="2032000"/>
                <a:gridCol w="2032000"/>
              </a:tblGrid>
              <a:tr h="4004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</a:t>
                      </a:r>
                      <a:endParaRPr lang="zh-CN" altLang="en-US" sz="2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2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系列</a:t>
                      </a:r>
                      <a:endParaRPr lang="zh-CN" altLang="en-US" sz="2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SS</a:t>
                      </a:r>
                      <a:r>
                        <a:rPr lang="zh-CN" altLang="en-US" sz="2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系列</a:t>
                      </a:r>
                      <a:endParaRPr lang="zh-CN" altLang="en-US" sz="2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SH</a:t>
                      </a:r>
                      <a:r>
                        <a:rPr lang="zh-CN" altLang="en-US" sz="2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系列</a:t>
                      </a:r>
                      <a:endParaRPr lang="zh-CN" altLang="en-US" sz="2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6516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传动型式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齿轮齿条式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钢丝绳牵引式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混合式</a:t>
                      </a:r>
                      <a:endParaRPr lang="zh-CN" altLang="en-US" sz="2000" dirty="0"/>
                    </a:p>
                  </a:txBody>
                  <a:tcPr/>
                </a:tc>
              </a:tr>
              <a:tr h="6516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驱动方式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双电机驱动或三电机驱动</a:t>
                      </a:r>
                      <a:endParaRPr lang="zh-CN" altLang="en-US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货笼卷扬驱动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卷扬驱动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梯笼电机驱动</a:t>
                      </a:r>
                      <a:endParaRPr lang="zh-CN" altLang="en-US" sz="2000" dirty="0"/>
                    </a:p>
                  </a:txBody>
                  <a:tcPr/>
                </a:tc>
              </a:tr>
              <a:tr h="6516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安全装置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锥鼓限速器，超载、短路、</a:t>
                      </a:r>
                      <a:endParaRPr lang="zh-CN" altLang="en-US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断绳保护，限位和急停开</a:t>
                      </a:r>
                      <a:endParaRPr lang="zh-CN" altLang="en-US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关等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主安全装置（杠杆增力摩擦制动式安全钳）和辅助安全</a:t>
                      </a:r>
                      <a:endParaRPr lang="zh-CN" altLang="en-US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装置（电磁卡块、手动卡块）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梯笼安全装置与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系列相同；货笼设断绳保护和安全门等</a:t>
                      </a:r>
                      <a:endParaRPr lang="zh-CN" altLang="en-US" sz="2000" dirty="0"/>
                    </a:p>
                  </a:txBody>
                  <a:tcPr/>
                </a:tc>
              </a:tr>
              <a:tr h="6516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提升速度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一般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40m/min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以内， 最高</a:t>
                      </a:r>
                      <a:endParaRPr lang="zh-CN" altLang="en-US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可达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90m/min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一般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40m/min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内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  <a:tr h="6516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架设高度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一般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200m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内，先进者可达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300m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以上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一般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100m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内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2" name="AutoShape 82"/>
          <p:cNvSpPr/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1461" y="1509172"/>
            <a:ext cx="41344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（三）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施工电梯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的使用注意事项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二、认识施工电梯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63750" y="2355215"/>
            <a:ext cx="8137525" cy="28613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）电梯司机必须身体健康（无心脏病和高血压病），并经训练合格，严禁非司机开车。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2</a:t>
            </a:r>
            <a:r>
              <a:rPr lang="zh-CN" altLang="en-US" sz="2000" dirty="0">
                <a:latin typeface="宋体" panose="02010600030101010101" pitchFamily="2" charset="-122"/>
              </a:rPr>
              <a:t>）司机必须熟悉电梯的结构、原理、性能、运行特点和操作规程。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3</a:t>
            </a:r>
            <a:r>
              <a:rPr lang="zh-CN" altLang="en-US" sz="2000" dirty="0">
                <a:latin typeface="宋体" panose="02010600030101010101" pitchFamily="2" charset="-122"/>
              </a:rPr>
              <a:t>）严禁超载，防止偏重。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4</a:t>
            </a:r>
            <a:r>
              <a:rPr lang="zh-CN" altLang="en-US" sz="2000" dirty="0">
                <a:latin typeface="宋体" panose="02010600030101010101" pitchFamily="2" charset="-122"/>
              </a:rPr>
              <a:t>）班前、满载和架设时均应做电动机制动效果的</a:t>
            </a:r>
            <a:r>
              <a:rPr lang="zh-CN" altLang="en-US" sz="2000" dirty="0" smtClean="0">
                <a:latin typeface="宋体" panose="02010600030101010101" pitchFamily="2" charset="-122"/>
              </a:rPr>
              <a:t>检查。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5</a:t>
            </a:r>
            <a:r>
              <a:rPr lang="zh-CN" altLang="en-US" sz="2000" dirty="0">
                <a:latin typeface="宋体" panose="02010600030101010101" pitchFamily="2" charset="-122"/>
              </a:rPr>
              <a:t>）坚持执行定期进行技术检查和润滑的制度</a:t>
            </a:r>
            <a:r>
              <a:rPr lang="zh-CN" altLang="en-US" sz="2000" dirty="0" smtClean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pic>
        <p:nvPicPr>
          <p:cNvPr id="9" name="图片 8" descr="13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879" y="3905885"/>
            <a:ext cx="2507079" cy="30060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2" name="AutoShape 82"/>
          <p:cNvSpPr/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5681" y="1563782"/>
            <a:ext cx="41344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（三）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施工电梯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的使用注意事项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二、认识施工电梯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5575" y="2692400"/>
            <a:ext cx="8658225" cy="2399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6</a:t>
            </a:r>
            <a:r>
              <a:rPr lang="zh-CN" altLang="en-US" sz="2000" dirty="0">
                <a:latin typeface="宋体" panose="02010600030101010101" pitchFamily="2" charset="-122"/>
              </a:rPr>
              <a:t>）对于斗梯笼，严禁混凝土和人</a:t>
            </a:r>
            <a:r>
              <a:rPr lang="zh-CN" altLang="en-US" sz="2000" dirty="0" smtClean="0">
                <a:latin typeface="宋体" panose="02010600030101010101" pitchFamily="2" charset="-122"/>
              </a:rPr>
              <a:t>混装。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7</a:t>
            </a:r>
            <a:r>
              <a:rPr lang="zh-CN" altLang="en-US" sz="2000" dirty="0">
                <a:latin typeface="宋体" panose="02010600030101010101" pitchFamily="2" charset="-122"/>
              </a:rPr>
              <a:t>）司机开车时应思想集中，随时注意信号，遇事故和危险时立即停车。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8</a:t>
            </a:r>
            <a:r>
              <a:rPr lang="zh-CN" altLang="en-US" sz="2000" dirty="0">
                <a:latin typeface="宋体" panose="02010600030101010101" pitchFamily="2" charset="-122"/>
              </a:rPr>
              <a:t>）</a:t>
            </a:r>
            <a:r>
              <a:rPr lang="zh-CN" altLang="en-US" sz="2000" dirty="0" smtClean="0">
                <a:latin typeface="宋体" panose="02010600030101010101" pitchFamily="2" charset="-122"/>
              </a:rPr>
              <a:t>在特殊情况</a:t>
            </a:r>
            <a:r>
              <a:rPr lang="zh-CN" altLang="en-US" sz="2000" dirty="0">
                <a:latin typeface="宋体" panose="02010600030101010101" pitchFamily="2" charset="-122"/>
              </a:rPr>
              <a:t>下严禁</a:t>
            </a:r>
            <a:r>
              <a:rPr lang="zh-CN" altLang="en-US" sz="2000" dirty="0" smtClean="0">
                <a:latin typeface="宋体" panose="02010600030101010101" pitchFamily="2" charset="-122"/>
              </a:rPr>
              <a:t>使用。</a:t>
            </a:r>
            <a:endParaRPr lang="en-US" altLang="zh-CN" sz="200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</a:rPr>
              <a:t>9</a:t>
            </a:r>
            <a:r>
              <a:rPr lang="zh-CN" altLang="en-US" sz="2000" dirty="0" smtClean="0">
                <a:latin typeface="宋体" panose="02010600030101010101" pitchFamily="2" charset="-122"/>
              </a:rPr>
              <a:t>）记好当班记录，发现问题及时报告并查明解决。</a:t>
            </a:r>
            <a:endParaRPr lang="zh-CN" altLang="en-US" sz="200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</a:rPr>
              <a:t>10</a:t>
            </a:r>
            <a:r>
              <a:rPr lang="zh-CN" altLang="en-US" sz="2000" dirty="0" smtClean="0">
                <a:latin typeface="宋体" panose="02010600030101010101" pitchFamily="2" charset="-122"/>
              </a:rPr>
              <a:t>）按规定及时进行维修和保养。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pic>
        <p:nvPicPr>
          <p:cNvPr id="9" name="图片 8" descr="14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6006" y="3412489"/>
            <a:ext cx="2390394" cy="29329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1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1513" name="图片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图片 1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2" name="文本框 17"/>
          <p:cNvSpPr/>
          <p:nvPr/>
        </p:nvSpPr>
        <p:spPr bwMode="auto">
          <a:xfrm>
            <a:off x="341313" y="4933950"/>
            <a:ext cx="2155825" cy="881063"/>
          </a:xfrm>
          <a:custGeom>
            <a:avLst/>
            <a:gdLst>
              <a:gd name="T0" fmla="*/ 351871 w 2156102"/>
              <a:gd name="T1" fmla="*/ 0 h 880167"/>
              <a:gd name="T2" fmla="*/ 1116332 w 2156102"/>
              <a:gd name="T3" fmla="*/ 0 h 880167"/>
              <a:gd name="T4" fmla="*/ 791280 w 2156102"/>
              <a:gd name="T5" fmla="*/ 295205 h 880167"/>
              <a:gd name="T6" fmla="*/ 791280 w 2156102"/>
              <a:gd name="T7" fmla="*/ 308104 h 880167"/>
              <a:gd name="T8" fmla="*/ 2154163 w 2156102"/>
              <a:gd name="T9" fmla="*/ 308104 h 880167"/>
              <a:gd name="T10" fmla="*/ 2154163 w 2156102"/>
              <a:gd name="T11" fmla="*/ 886459 h 880167"/>
              <a:gd name="T12" fmla="*/ 0 w 2156102"/>
              <a:gd name="T13" fmla="*/ 886459 h 880167"/>
              <a:gd name="T14" fmla="*/ 0 w 2156102"/>
              <a:gd name="T15" fmla="*/ 340355 h 880167"/>
              <a:gd name="T16" fmla="*/ 351871 w 2156102"/>
              <a:gd name="T17" fmla="*/ 0 h 8801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56102" h="880167">
                <a:moveTo>
                  <a:pt x="352186" y="0"/>
                </a:moveTo>
                <a:lnTo>
                  <a:pt x="1117336" y="0"/>
                </a:lnTo>
                <a:lnTo>
                  <a:pt x="791994" y="293110"/>
                </a:lnTo>
                <a:lnTo>
                  <a:pt x="791994" y="305918"/>
                </a:lnTo>
                <a:lnTo>
                  <a:pt x="2156102" y="305918"/>
                </a:lnTo>
                <a:lnTo>
                  <a:pt x="2156102" y="880167"/>
                </a:lnTo>
                <a:lnTo>
                  <a:pt x="0" y="880167"/>
                </a:lnTo>
                <a:lnTo>
                  <a:pt x="0" y="337940"/>
                </a:lnTo>
                <a:lnTo>
                  <a:pt x="3521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文本框 12"/>
          <p:cNvSpPr txBox="1">
            <a:spLocks noChangeArrowheads="1"/>
          </p:cNvSpPr>
          <p:nvPr/>
        </p:nvSpPr>
        <p:spPr bwMode="auto">
          <a:xfrm>
            <a:off x="2620207" y="3845264"/>
            <a:ext cx="75092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认识混凝土浇筑机械</a:t>
            </a:r>
            <a:endParaRPr lang="zh-CN" altLang="en-US" sz="6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6" name="Freeform 78"/>
          <p:cNvSpPr/>
          <p:nvPr/>
        </p:nvSpPr>
        <p:spPr bwMode="auto">
          <a:xfrm rot="1794316">
            <a:off x="1030289" y="4118882"/>
            <a:ext cx="2133600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2147483647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7" name="Freeform 76"/>
          <p:cNvSpPr/>
          <p:nvPr/>
        </p:nvSpPr>
        <p:spPr bwMode="auto">
          <a:xfrm rot="1794316">
            <a:off x="9164955" y="2681605"/>
            <a:ext cx="2135188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0 h 819"/>
              <a:gd name="T40" fmla="*/ 0 w 819"/>
              <a:gd name="T41" fmla="*/ 0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8" name="Freeform 77"/>
          <p:cNvSpPr/>
          <p:nvPr/>
        </p:nvSpPr>
        <p:spPr bwMode="auto">
          <a:xfrm rot="1794316">
            <a:off x="928688" y="792797"/>
            <a:ext cx="2135187" cy="2132012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C4885"/>
          </a:solidFill>
          <a:ln w="19050" cmpd="sng">
            <a:solidFill>
              <a:srgbClr val="FFFFFF"/>
            </a:solidFill>
            <a:beve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00" name="Text Placeholder 3"/>
          <p:cNvSpPr txBox="1">
            <a:spLocks noChangeArrowheads="1"/>
          </p:cNvSpPr>
          <p:nvPr/>
        </p:nvSpPr>
        <p:spPr bwMode="auto">
          <a:xfrm>
            <a:off x="1571625" y="1699259"/>
            <a:ext cx="4556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1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1" name="Text Placeholder 3"/>
          <p:cNvSpPr txBox="1">
            <a:spLocks noChangeArrowheads="1"/>
          </p:cNvSpPr>
          <p:nvPr/>
        </p:nvSpPr>
        <p:spPr bwMode="auto">
          <a:xfrm>
            <a:off x="1937704" y="5053602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31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3" name="Text Placeholder 3"/>
          <p:cNvSpPr txBox="1">
            <a:spLocks noChangeArrowheads="1"/>
          </p:cNvSpPr>
          <p:nvPr/>
        </p:nvSpPr>
        <p:spPr bwMode="auto">
          <a:xfrm>
            <a:off x="9874568" y="324675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1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4785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混凝土泵送设备及管道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99410" y="117148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>
              <a:lnSpc>
                <a:spcPct val="150000"/>
              </a:lnSpc>
              <a:buFontTx/>
              <a:buNone/>
            </a:pPr>
            <a:r>
              <a:rPr lang="zh-CN" altLang="zh-CN" sz="2000" b="1" dirty="0" smtClean="0">
                <a:latin typeface="宋体" panose="02010600030101010101" pitchFamily="2" charset="-122"/>
              </a:rPr>
              <a:t>混凝土汽车</a:t>
            </a:r>
            <a:r>
              <a:rPr lang="zh-CN" altLang="zh-CN" sz="2000" b="1" dirty="0" smtClean="0">
                <a:latin typeface="宋体" panose="02010600030101010101" pitchFamily="2" charset="-122"/>
              </a:rPr>
              <a:t>泵</a:t>
            </a:r>
            <a:r>
              <a:rPr lang="zh-CN" altLang="en-US" sz="2000" dirty="0" smtClean="0">
                <a:latin typeface="宋体" panose="02010600030101010101" pitchFamily="2" charset="-122"/>
              </a:rPr>
              <a:t>：</a:t>
            </a:r>
            <a:r>
              <a:rPr lang="zh-CN" altLang="zh-CN" sz="2000" dirty="0" smtClean="0">
                <a:latin typeface="宋体" panose="02010600030101010101" pitchFamily="2" charset="-122"/>
              </a:rPr>
              <a:t>将</a:t>
            </a:r>
            <a:r>
              <a:rPr lang="zh-CN" altLang="zh-CN" sz="2000" dirty="0" smtClean="0">
                <a:latin typeface="宋体" panose="02010600030101010101" pitchFamily="2" charset="-122"/>
              </a:rPr>
              <a:t>液压活塞式混凝土泵固定安装在汽车底盘上，使用时开至需要施工的地点，进行混凝土泵送作业，称为混凝土汽车泵或移动泵车。</a:t>
            </a:r>
            <a:r>
              <a:rPr lang="en-US" altLang="zh-CN" sz="2000" dirty="0" smtClean="0">
                <a:latin typeface="宋体" panose="02010600030101010101" pitchFamily="2" charset="-122"/>
              </a:rPr>
              <a:t> </a:t>
            </a:r>
            <a:endParaRPr lang="zh-CN" altLang="zh-CN" sz="2000" dirty="0" smtClean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68830" y="2921615"/>
            <a:ext cx="68922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dirty="0" smtClean="0">
                <a:latin typeface="宋体" panose="02010600030101010101" pitchFamily="2" charset="-122"/>
              </a:rPr>
              <a:t>混凝土输送</a:t>
            </a:r>
            <a:r>
              <a:rPr lang="zh-CN" altLang="zh-CN" sz="2000" b="1" dirty="0" smtClean="0">
                <a:latin typeface="宋体" panose="02010600030101010101" pitchFamily="2" charset="-122"/>
              </a:rPr>
              <a:t>管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：</a:t>
            </a:r>
            <a:r>
              <a:rPr lang="zh-CN" altLang="zh-CN" sz="2000" dirty="0" smtClean="0">
                <a:latin typeface="宋体" panose="02010600030101010101" pitchFamily="2" charset="-122"/>
              </a:rPr>
              <a:t>包</a:t>
            </a:r>
            <a:r>
              <a:rPr lang="zh-CN" altLang="zh-CN" sz="2000" dirty="0" smtClean="0">
                <a:latin typeface="宋体" panose="02010600030101010101" pitchFamily="2" charset="-122"/>
              </a:rPr>
              <a:t>括直管、弯管、锥形管、软管、管接头和截止阀。对输送管道的要求是阻力小、耐磨损、自重轻、易装拆。</a:t>
            </a:r>
            <a:endParaRPr lang="zh-CN" altLang="en-US" sz="2000" dirty="0"/>
          </a:p>
        </p:txBody>
      </p:sp>
      <p:sp>
        <p:nvSpPr>
          <p:cNvPr id="23" name="矩形 22"/>
          <p:cNvSpPr/>
          <p:nvPr/>
        </p:nvSpPr>
        <p:spPr>
          <a:xfrm>
            <a:off x="3368040" y="4968925"/>
            <a:ext cx="76390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FontTx/>
              <a:buNone/>
            </a:pPr>
            <a:r>
              <a:rPr lang="zh-CN" altLang="zh-CN" sz="2000" b="1" dirty="0" smtClean="0">
                <a:latin typeface="宋体" panose="02010600030101010101" pitchFamily="2" charset="-122"/>
              </a:rPr>
              <a:t>振动设备分类</a:t>
            </a:r>
            <a:r>
              <a:rPr lang="zh-CN" altLang="zh-CN" sz="2000" dirty="0" smtClean="0">
                <a:latin typeface="宋体" panose="02010600030101010101" pitchFamily="2" charset="-122"/>
              </a:rPr>
              <a:t>：内部振动器、表面振动器、外部振动器、振动台</a:t>
            </a:r>
            <a:r>
              <a:rPr lang="zh-CN" altLang="zh-CN" dirty="0" smtClean="0">
                <a:latin typeface="宋体" panose="02010600030101010101" pitchFamily="2" charset="-122"/>
              </a:rPr>
              <a:t>。</a:t>
            </a:r>
            <a:endParaRPr lang="zh-CN" altLang="zh-CN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3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6633" name="图片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图片 1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2" name="文本框 18"/>
          <p:cNvSpPr/>
          <p:nvPr/>
        </p:nvSpPr>
        <p:spPr bwMode="auto">
          <a:xfrm>
            <a:off x="428625" y="4899025"/>
            <a:ext cx="2082800" cy="976313"/>
          </a:xfrm>
          <a:custGeom>
            <a:avLst/>
            <a:gdLst>
              <a:gd name="T0" fmla="*/ 1376187 w 2083287"/>
              <a:gd name="T1" fmla="*/ 0 h 976698"/>
              <a:gd name="T2" fmla="*/ 2079880 w 2083287"/>
              <a:gd name="T3" fmla="*/ 0 h 976698"/>
              <a:gd name="T4" fmla="*/ 2060732 w 2083287"/>
              <a:gd name="T5" fmla="*/ 197901 h 976698"/>
              <a:gd name="T6" fmla="*/ 1738045 w 2083287"/>
              <a:gd name="T7" fmla="*/ 710027 h 976698"/>
              <a:gd name="T8" fmla="*/ 820536 w 2083287"/>
              <a:gd name="T9" fmla="*/ 974006 h 976698"/>
              <a:gd name="T10" fmla="*/ 0 w 2083287"/>
              <a:gd name="T11" fmla="*/ 805826 h 976698"/>
              <a:gd name="T12" fmla="*/ 0 w 2083287"/>
              <a:gd name="T13" fmla="*/ 199095 h 976698"/>
              <a:gd name="T14" fmla="*/ 771517 w 2083287"/>
              <a:gd name="T15" fmla="*/ 446048 h 976698"/>
              <a:gd name="T16" fmla="*/ 1214822 w 2083287"/>
              <a:gd name="T17" fmla="*/ 322574 h 976698"/>
              <a:gd name="T18" fmla="*/ 1368672 w 2083287"/>
              <a:gd name="T19" fmla="*/ 78684 h 976698"/>
              <a:gd name="T20" fmla="*/ 1376187 w 2083287"/>
              <a:gd name="T21" fmla="*/ 0 h 9766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83287" h="976698">
                <a:moveTo>
                  <a:pt x="1378441" y="0"/>
                </a:moveTo>
                <a:lnTo>
                  <a:pt x="2083287" y="0"/>
                </a:lnTo>
                <a:lnTo>
                  <a:pt x="2064107" y="198447"/>
                </a:lnTo>
                <a:cubicBezTo>
                  <a:pt x="2021012" y="408454"/>
                  <a:pt x="1913273" y="579634"/>
                  <a:pt x="1740892" y="711989"/>
                </a:cubicBezTo>
                <a:cubicBezTo>
                  <a:pt x="1511050" y="888462"/>
                  <a:pt x="1204713" y="976698"/>
                  <a:pt x="821880" y="976698"/>
                </a:cubicBezTo>
                <a:cubicBezTo>
                  <a:pt x="481743" y="976698"/>
                  <a:pt x="207783" y="920483"/>
                  <a:pt x="0" y="808053"/>
                </a:cubicBezTo>
                <a:lnTo>
                  <a:pt x="0" y="199648"/>
                </a:lnTo>
                <a:cubicBezTo>
                  <a:pt x="220592" y="364736"/>
                  <a:pt x="478185" y="447280"/>
                  <a:pt x="772781" y="447280"/>
                </a:cubicBezTo>
                <a:cubicBezTo>
                  <a:pt x="959216" y="447280"/>
                  <a:pt x="1107226" y="406008"/>
                  <a:pt x="1216810" y="323464"/>
                </a:cubicBezTo>
                <a:cubicBezTo>
                  <a:pt x="1298998" y="261556"/>
                  <a:pt x="1350365" y="180035"/>
                  <a:pt x="1370912" y="78901"/>
                </a:cubicBezTo>
                <a:lnTo>
                  <a:pt x="13784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文本框 12"/>
          <p:cNvSpPr txBox="1">
            <a:spLocks noChangeArrowheads="1"/>
          </p:cNvSpPr>
          <p:nvPr/>
        </p:nvSpPr>
        <p:spPr bwMode="auto">
          <a:xfrm>
            <a:off x="2668541" y="3765365"/>
            <a:ext cx="7611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认识钢筋加工机械</a:t>
            </a:r>
            <a:endParaRPr lang="zh-CN" altLang="en-US" sz="6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07260" y="1284288"/>
            <a:ext cx="759618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5248910" y="5376545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钢筋调直机</a:t>
            </a:r>
            <a:endParaRPr lang="zh-CN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/>
          <p:nvPr/>
        </p:nvSpPr>
        <p:spPr bwMode="auto">
          <a:xfrm>
            <a:off x="7655619" y="0"/>
            <a:ext cx="4536381" cy="6858000"/>
          </a:xfrm>
          <a:custGeom>
            <a:avLst/>
            <a:gdLst>
              <a:gd name="T0" fmla="*/ 3993605 w 5769204"/>
              <a:gd name="T1" fmla="*/ 9427 h 6858000"/>
              <a:gd name="T2" fmla="*/ 12231561 w 5769204"/>
              <a:gd name="T3" fmla="*/ 0 h 6858000"/>
              <a:gd name="T4" fmla="*/ 12231561 w 5769204"/>
              <a:gd name="T5" fmla="*/ 6858000 h 6858000"/>
              <a:gd name="T6" fmla="*/ 0 w 5769204"/>
              <a:gd name="T7" fmla="*/ 6858000 h 6858000"/>
              <a:gd name="T8" fmla="*/ 3993605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等腰三角形 4"/>
          <p:cNvSpPr/>
          <p:nvPr/>
        </p:nvSpPr>
        <p:spPr bwMode="auto">
          <a:xfrm rot="-344388">
            <a:off x="9923463" y="-147638"/>
            <a:ext cx="2436812" cy="3543301"/>
          </a:xfrm>
          <a:custGeom>
            <a:avLst/>
            <a:gdLst>
              <a:gd name="T0" fmla="*/ 0 w 2436495"/>
              <a:gd name="T1" fmla="*/ 0 h 3543376"/>
              <a:gd name="T2" fmla="*/ 2438714 w 2436495"/>
              <a:gd name="T3" fmla="*/ 249639 h 3543376"/>
              <a:gd name="T4" fmla="*/ 2095120 w 2436495"/>
              <a:gd name="T5" fmla="*/ 3542851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9" name="等腰三角形 4"/>
          <p:cNvSpPr/>
          <p:nvPr/>
        </p:nvSpPr>
        <p:spPr bwMode="auto">
          <a:xfrm rot="10452885">
            <a:off x="9837738" y="146050"/>
            <a:ext cx="1068387" cy="1552575"/>
          </a:xfrm>
          <a:custGeom>
            <a:avLst/>
            <a:gdLst>
              <a:gd name="T0" fmla="*/ 0 w 2436495"/>
              <a:gd name="T1" fmla="*/ 0 h 3543376"/>
              <a:gd name="T2" fmla="*/ 7595 w 2436495"/>
              <a:gd name="T3" fmla="*/ 774 h 3543376"/>
              <a:gd name="T4" fmla="*/ 6525 w 2436495"/>
              <a:gd name="T5" fmla="*/ 10986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4" name="矩形 38"/>
          <p:cNvSpPr>
            <a:spLocks noChangeArrowheads="1"/>
          </p:cNvSpPr>
          <p:nvPr/>
        </p:nvSpPr>
        <p:spPr bwMode="auto">
          <a:xfrm>
            <a:off x="2039537" y="336963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5" name="Rectangle 6"/>
          <p:cNvSpPr>
            <a:spLocks noChangeArrowheads="1"/>
          </p:cNvSpPr>
          <p:nvPr/>
        </p:nvSpPr>
        <p:spPr bwMode="auto">
          <a:xfrm>
            <a:off x="1969902" y="3387448"/>
            <a:ext cx="31258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混凝土结构施工准备工作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6" name="矩形 36"/>
          <p:cNvSpPr>
            <a:spLocks noChangeArrowheads="1"/>
          </p:cNvSpPr>
          <p:nvPr/>
        </p:nvSpPr>
        <p:spPr bwMode="auto">
          <a:xfrm>
            <a:off x="624303" y="3360753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7" name="文本框 37"/>
          <p:cNvSpPr txBox="1">
            <a:spLocks noChangeArrowheads="1"/>
          </p:cNvSpPr>
          <p:nvPr/>
        </p:nvSpPr>
        <p:spPr bwMode="auto">
          <a:xfrm>
            <a:off x="791639" y="3397266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单元一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8" name="矩形 45"/>
          <p:cNvSpPr>
            <a:spLocks noChangeArrowheads="1"/>
          </p:cNvSpPr>
          <p:nvPr/>
        </p:nvSpPr>
        <p:spPr bwMode="auto">
          <a:xfrm>
            <a:off x="2029071" y="4003397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9" name="Rectangle 6"/>
          <p:cNvSpPr>
            <a:spLocks noChangeArrowheads="1"/>
          </p:cNvSpPr>
          <p:nvPr/>
        </p:nvSpPr>
        <p:spPr bwMode="auto">
          <a:xfrm>
            <a:off x="2483219" y="4047847"/>
            <a:ext cx="1925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脚手架工程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0" name="矩形 43"/>
          <p:cNvSpPr>
            <a:spLocks noChangeArrowheads="1"/>
          </p:cNvSpPr>
          <p:nvPr/>
        </p:nvSpPr>
        <p:spPr bwMode="auto">
          <a:xfrm>
            <a:off x="630006" y="399452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1" name="文本框 44"/>
          <p:cNvSpPr txBox="1">
            <a:spLocks noChangeArrowheads="1"/>
          </p:cNvSpPr>
          <p:nvPr/>
        </p:nvSpPr>
        <p:spPr bwMode="auto">
          <a:xfrm>
            <a:off x="806219" y="4022155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单元二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2" name="矩形 52"/>
          <p:cNvSpPr>
            <a:spLocks noChangeArrowheads="1"/>
          </p:cNvSpPr>
          <p:nvPr/>
        </p:nvSpPr>
        <p:spPr bwMode="auto">
          <a:xfrm>
            <a:off x="2029072" y="4646043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403" name="Rectangle 6"/>
          <p:cNvSpPr>
            <a:spLocks noChangeArrowheads="1"/>
          </p:cNvSpPr>
          <p:nvPr/>
        </p:nvSpPr>
        <p:spPr bwMode="auto">
          <a:xfrm>
            <a:off x="2500976" y="4681615"/>
            <a:ext cx="1925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模板工程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4" name="矩形 50"/>
          <p:cNvSpPr>
            <a:spLocks noChangeArrowheads="1"/>
          </p:cNvSpPr>
          <p:nvPr/>
        </p:nvSpPr>
        <p:spPr bwMode="auto">
          <a:xfrm>
            <a:off x="621129" y="4637165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5" name="文本框 51"/>
          <p:cNvSpPr txBox="1">
            <a:spLocks noChangeArrowheads="1"/>
          </p:cNvSpPr>
          <p:nvPr/>
        </p:nvSpPr>
        <p:spPr bwMode="auto">
          <a:xfrm>
            <a:off x="806219" y="4664800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单元三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406" name="组合 54"/>
          <p:cNvGrpSpPr/>
          <p:nvPr/>
        </p:nvGrpSpPr>
        <p:grpSpPr bwMode="auto">
          <a:xfrm>
            <a:off x="490538" y="1717675"/>
            <a:ext cx="2701925" cy="900113"/>
            <a:chOff x="0" y="0"/>
            <a:chExt cx="2702007" cy="899374"/>
          </a:xfrm>
        </p:grpSpPr>
        <p:grpSp>
          <p:nvGrpSpPr>
            <p:cNvPr id="16412" name="组合 55"/>
            <p:cNvGrpSpPr/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6414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  <a:endParaRPr lang="zh-CN" altLang="en-US" sz="3600" b="1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6415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13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407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263" y="4509856"/>
            <a:ext cx="5221737" cy="234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8" name="矩形 70"/>
          <p:cNvSpPr>
            <a:spLocks noChangeArrowheads="1"/>
          </p:cNvSpPr>
          <p:nvPr/>
        </p:nvSpPr>
        <p:spPr bwMode="auto">
          <a:xfrm>
            <a:off x="2029072" y="5270932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409" name="Rectangle 6"/>
          <p:cNvSpPr>
            <a:spLocks noChangeArrowheads="1"/>
          </p:cNvSpPr>
          <p:nvPr/>
        </p:nvSpPr>
        <p:spPr bwMode="auto">
          <a:xfrm>
            <a:off x="2536486" y="5297627"/>
            <a:ext cx="1925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钢筋工程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10" name="矩形 68"/>
          <p:cNvSpPr>
            <a:spLocks noChangeArrowheads="1"/>
          </p:cNvSpPr>
          <p:nvPr/>
        </p:nvSpPr>
        <p:spPr bwMode="auto">
          <a:xfrm>
            <a:off x="621129" y="5253176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11" name="文本框 69"/>
          <p:cNvSpPr txBox="1">
            <a:spLocks noChangeArrowheads="1"/>
          </p:cNvSpPr>
          <p:nvPr/>
        </p:nvSpPr>
        <p:spPr bwMode="auto">
          <a:xfrm>
            <a:off x="806220" y="5280812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单元四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6"/>
          <p:cNvSpPr>
            <a:spLocks noChangeArrowheads="1"/>
          </p:cNvSpPr>
          <p:nvPr/>
        </p:nvSpPr>
        <p:spPr bwMode="auto">
          <a:xfrm>
            <a:off x="652417" y="2669774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文本框 37"/>
          <p:cNvSpPr txBox="1">
            <a:spLocks noChangeArrowheads="1"/>
          </p:cNvSpPr>
          <p:nvPr/>
        </p:nvSpPr>
        <p:spPr bwMode="auto">
          <a:xfrm>
            <a:off x="793119" y="270628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  论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6"/>
          <p:cNvSpPr>
            <a:spLocks noChangeArrowheads="1"/>
          </p:cNvSpPr>
          <p:nvPr/>
        </p:nvSpPr>
        <p:spPr bwMode="auto">
          <a:xfrm>
            <a:off x="4984718" y="3362233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文本框 37"/>
          <p:cNvSpPr txBox="1">
            <a:spLocks noChangeArrowheads="1"/>
          </p:cNvSpPr>
          <p:nvPr/>
        </p:nvSpPr>
        <p:spPr bwMode="auto">
          <a:xfrm>
            <a:off x="5125421" y="338986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单元五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8"/>
          <p:cNvSpPr>
            <a:spLocks noChangeArrowheads="1"/>
          </p:cNvSpPr>
          <p:nvPr/>
        </p:nvSpPr>
        <p:spPr bwMode="auto">
          <a:xfrm>
            <a:off x="6453218" y="3353354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auto">
          <a:xfrm>
            <a:off x="6765323" y="3397805"/>
            <a:ext cx="2130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现浇混凝土工程</a:t>
            </a:r>
            <a:endParaRPr lang="zh-CN" altLang="en-US" b="1" dirty="0" smtClean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6"/>
          <p:cNvSpPr>
            <a:spLocks noChangeArrowheads="1"/>
          </p:cNvSpPr>
          <p:nvPr/>
        </p:nvSpPr>
        <p:spPr bwMode="auto">
          <a:xfrm>
            <a:off x="4977320" y="4002905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文本框 37"/>
          <p:cNvSpPr txBox="1">
            <a:spLocks noChangeArrowheads="1"/>
          </p:cNvSpPr>
          <p:nvPr/>
        </p:nvSpPr>
        <p:spPr bwMode="auto">
          <a:xfrm>
            <a:off x="5118023" y="4030540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单元六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36"/>
          <p:cNvSpPr>
            <a:spLocks noChangeArrowheads="1"/>
          </p:cNvSpPr>
          <p:nvPr/>
        </p:nvSpPr>
        <p:spPr bwMode="auto">
          <a:xfrm>
            <a:off x="4986198" y="4659852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文本框 37"/>
          <p:cNvSpPr txBox="1">
            <a:spLocks noChangeArrowheads="1"/>
          </p:cNvSpPr>
          <p:nvPr/>
        </p:nvSpPr>
        <p:spPr bwMode="auto">
          <a:xfrm>
            <a:off x="5126901" y="4687487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单元七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36"/>
          <p:cNvSpPr>
            <a:spLocks noChangeArrowheads="1"/>
          </p:cNvSpPr>
          <p:nvPr/>
        </p:nvSpPr>
        <p:spPr bwMode="auto">
          <a:xfrm>
            <a:off x="4986198" y="5290167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文本框 37"/>
          <p:cNvSpPr txBox="1">
            <a:spLocks noChangeArrowheads="1"/>
          </p:cNvSpPr>
          <p:nvPr/>
        </p:nvSpPr>
        <p:spPr bwMode="auto">
          <a:xfrm>
            <a:off x="5126901" y="5317802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单元八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6442752" y="4022632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6621692" y="4075960"/>
            <a:ext cx="22914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装配式混凝土工程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6408628" y="4590865"/>
            <a:ext cx="26821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常用混凝土结构工程施工机械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5"/>
          <p:cNvSpPr>
            <a:spLocks noChangeArrowheads="1"/>
          </p:cNvSpPr>
          <p:nvPr/>
        </p:nvSpPr>
        <p:spPr bwMode="auto">
          <a:xfrm>
            <a:off x="6433874" y="5301017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" name="Rectangle 6"/>
          <p:cNvSpPr>
            <a:spLocks noChangeArrowheads="1"/>
          </p:cNvSpPr>
          <p:nvPr/>
        </p:nvSpPr>
        <p:spPr bwMode="auto">
          <a:xfrm>
            <a:off x="6337606" y="5336589"/>
            <a:ext cx="310823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混凝土结构施工验收工作</a:t>
            </a:r>
            <a:endParaRPr lang="zh-CN" altLang="en-US" b="1" dirty="0" smtClean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38"/>
          <p:cNvSpPr>
            <a:spLocks noChangeArrowheads="1"/>
          </p:cNvSpPr>
          <p:nvPr/>
        </p:nvSpPr>
        <p:spPr bwMode="auto">
          <a:xfrm>
            <a:off x="6436943" y="4668729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13000" y="1039813"/>
            <a:ext cx="76644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5207953" y="5352415"/>
            <a:ext cx="249299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数控钢筋调直切断机</a:t>
            </a:r>
            <a:endParaRPr lang="zh-CN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68893" y="903605"/>
            <a:ext cx="7312025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4095433" y="5425440"/>
            <a:ext cx="45448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钢筋电焊机——帮条焊与搭接焊的定位</a:t>
            </a:r>
            <a:endParaRPr lang="zh-CN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50503" y="774065"/>
            <a:ext cx="575945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4"/>
          <p:cNvSpPr txBox="1">
            <a:spLocks noChangeArrowheads="1"/>
          </p:cNvSpPr>
          <p:nvPr/>
        </p:nvSpPr>
        <p:spPr bwMode="auto">
          <a:xfrm>
            <a:off x="8591552" y="2965450"/>
            <a:ext cx="492443" cy="137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钢筋弯曲机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635" y="886587"/>
            <a:ext cx="9175913" cy="43483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00640" y="5299322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四头弯筋机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9" name="文本框 12"/>
          <p:cNvSpPr txBox="1">
            <a:spLocks noChangeArrowheads="1"/>
          </p:cNvSpPr>
          <p:nvPr/>
        </p:nvSpPr>
        <p:spPr bwMode="auto">
          <a:xfrm>
            <a:off x="2771128" y="3756488"/>
            <a:ext cx="54140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认识钻孔机械</a:t>
            </a:r>
            <a:endParaRPr lang="zh-CN" altLang="en-US" sz="6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75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1753" name="图片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4" name="图片 1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2" name="文本框 17"/>
          <p:cNvSpPr/>
          <p:nvPr/>
        </p:nvSpPr>
        <p:spPr bwMode="auto">
          <a:xfrm>
            <a:off x="168275" y="4889500"/>
            <a:ext cx="2484438" cy="928688"/>
          </a:xfrm>
          <a:custGeom>
            <a:avLst/>
            <a:gdLst>
              <a:gd name="T0" fmla="*/ 0 w 2484854"/>
              <a:gd name="T1" fmla="*/ 0 h 929514"/>
              <a:gd name="T2" fmla="*/ 2481942 w 2484854"/>
              <a:gd name="T3" fmla="*/ 0 h 929514"/>
              <a:gd name="T4" fmla="*/ 2481942 w 2484854"/>
              <a:gd name="T5" fmla="*/ 206677 h 929514"/>
              <a:gd name="T6" fmla="*/ 2081078 w 2484854"/>
              <a:gd name="T7" fmla="*/ 206677 h 929514"/>
              <a:gd name="T8" fmla="*/ 2081078 w 2484854"/>
              <a:gd name="T9" fmla="*/ 923747 h 929514"/>
              <a:gd name="T10" fmla="*/ 1452066 w 2484854"/>
              <a:gd name="T11" fmla="*/ 923747 h 929514"/>
              <a:gd name="T12" fmla="*/ 1452066 w 2484854"/>
              <a:gd name="T13" fmla="*/ 206677 h 929514"/>
              <a:gd name="T14" fmla="*/ 0 w 2484854"/>
              <a:gd name="T15" fmla="*/ 206677 h 929514"/>
              <a:gd name="T16" fmla="*/ 0 w 2484854"/>
              <a:gd name="T17" fmla="*/ 0 h 9295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84854" h="929514">
                <a:moveTo>
                  <a:pt x="0" y="0"/>
                </a:moveTo>
                <a:lnTo>
                  <a:pt x="2484854" y="0"/>
                </a:lnTo>
                <a:lnTo>
                  <a:pt x="2484854" y="207967"/>
                </a:lnTo>
                <a:lnTo>
                  <a:pt x="2083520" y="207967"/>
                </a:lnTo>
                <a:lnTo>
                  <a:pt x="2083520" y="929514"/>
                </a:lnTo>
                <a:lnTo>
                  <a:pt x="1453767" y="929514"/>
                </a:lnTo>
                <a:lnTo>
                  <a:pt x="1453767" y="207967"/>
                </a:lnTo>
                <a:lnTo>
                  <a:pt x="0" y="2079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790" y="19284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一、认识电钻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9772" y="1360170"/>
            <a:ext cx="2655257" cy="2438008"/>
          </a:xfrm>
          <a:prstGeom prst="rect">
            <a:avLst/>
          </a:prstGeom>
        </p:spPr>
      </p:pic>
      <p:pic>
        <p:nvPicPr>
          <p:cNvPr id="5" name="图片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6710" y="1357092"/>
            <a:ext cx="2634570" cy="2423804"/>
          </a:xfrm>
          <a:prstGeom prst="rect">
            <a:avLst/>
          </a:prstGeom>
        </p:spPr>
      </p:pic>
      <p:pic>
        <p:nvPicPr>
          <p:cNvPr id="6" name="图片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2517" y="1343040"/>
            <a:ext cx="3774823" cy="24402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04090" y="392390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宋体" panose="02010600030101010101" pitchFamily="2" charset="-122"/>
              </a:rPr>
              <a:t>手电钻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02608" y="379817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宋体" panose="02010600030101010101" pitchFamily="2" charset="-122"/>
              </a:rPr>
              <a:t>冲击钻</a:t>
            </a:r>
            <a:endParaRPr lang="zh-CN" altLang="en-US" sz="2000" dirty="0" smtClean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9426" y="389762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宋体" panose="02010600030101010101" pitchFamily="2" charset="-122"/>
              </a:rPr>
              <a:t>锤钻（电锤）</a:t>
            </a:r>
            <a:endParaRPr lang="zh-CN" altLang="en-US" sz="2000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790" y="19284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识电锤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6170" y="1558697"/>
            <a:ext cx="8418140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电锤是用电类工具，主要用来在混凝土楼板、砖墙和石材上钻孔。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6115" y="2352675"/>
            <a:ext cx="6530975" cy="280416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anchor="ctr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</a:rPr>
              <a:t>1</a:t>
            </a:r>
            <a:r>
              <a:rPr lang="zh-CN" altLang="en-US" sz="2000" dirty="0" smtClean="0">
                <a:latin typeface="宋体" panose="02010600030101010101" pitchFamily="2" charset="-122"/>
              </a:rPr>
              <a:t>）良好的减振系统。</a:t>
            </a:r>
            <a:endParaRPr lang="en-US" altLang="zh-CN" sz="200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</a:rPr>
              <a:t>2</a:t>
            </a:r>
            <a:r>
              <a:rPr lang="zh-CN" altLang="en-US" sz="2000" dirty="0" smtClean="0">
                <a:latin typeface="宋体" panose="02010600030101010101" pitchFamily="2" charset="-122"/>
              </a:rPr>
              <a:t>）精准的调速开关。</a:t>
            </a:r>
            <a:endParaRPr lang="en-US" altLang="zh-CN" sz="200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</a:rPr>
              <a:t>3</a:t>
            </a:r>
            <a:r>
              <a:rPr lang="zh-CN" altLang="en-US" sz="2000" dirty="0" smtClean="0">
                <a:latin typeface="宋体" panose="02010600030101010101" pitchFamily="2" charset="-122"/>
              </a:rPr>
              <a:t>）稳定可靠的安全离合器：又称转矩限制离合器</a:t>
            </a:r>
            <a:r>
              <a:rPr lang="en-US" altLang="zh-CN" sz="2000" dirty="0" smtClean="0">
                <a:latin typeface="宋体" panose="02010600030101010101" pitchFamily="2" charset="-122"/>
              </a:rPr>
              <a:t>.</a:t>
            </a:r>
            <a:endParaRPr lang="en-US" altLang="zh-CN" sz="200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</a:rPr>
              <a:t>4</a:t>
            </a:r>
            <a:r>
              <a:rPr lang="zh-CN" altLang="en-US" sz="2000" dirty="0" smtClean="0">
                <a:latin typeface="宋体" panose="02010600030101010101" pitchFamily="2" charset="-122"/>
              </a:rPr>
              <a:t>）全面的电机防护装置</a:t>
            </a:r>
            <a:endParaRPr lang="en-US" altLang="zh-CN" sz="200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</a:rPr>
              <a:t>5</a:t>
            </a:r>
            <a:r>
              <a:rPr lang="zh-CN" altLang="en-US" sz="2000" dirty="0" smtClean="0">
                <a:latin typeface="宋体" panose="02010600030101010101" pitchFamily="2" charset="-122"/>
              </a:rPr>
              <a:t>）正反转功能</a:t>
            </a:r>
            <a:endParaRPr lang="zh-CN" altLang="en-US" sz="2000" dirty="0" smtClean="0">
              <a:latin typeface="宋体" panose="02010600030101010101" pitchFamily="2" charset="-122"/>
            </a:endParaRPr>
          </a:p>
        </p:txBody>
      </p:sp>
      <p:pic>
        <p:nvPicPr>
          <p:cNvPr id="6" name="图片 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97090" y="2352040"/>
            <a:ext cx="4361815" cy="2804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846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5849" name="图片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0" name="图片 1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8" name="文本框 19"/>
          <p:cNvSpPr/>
          <p:nvPr/>
        </p:nvSpPr>
        <p:spPr bwMode="auto">
          <a:xfrm>
            <a:off x="465138" y="4889500"/>
            <a:ext cx="2039937" cy="985838"/>
          </a:xfrm>
          <a:custGeom>
            <a:avLst/>
            <a:gdLst>
              <a:gd name="T0" fmla="*/ 1344703 w 2039375"/>
              <a:gd name="T1" fmla="*/ 0 h 987152"/>
              <a:gd name="T2" fmla="*/ 2043312 w 2039375"/>
              <a:gd name="T3" fmla="*/ 0 h 987152"/>
              <a:gd name="T4" fmla="*/ 2033869 w 2039375"/>
              <a:gd name="T5" fmla="*/ 106172 h 987152"/>
              <a:gd name="T6" fmla="*/ 1710030 w 2039375"/>
              <a:gd name="T7" fmla="*/ 676612 h 987152"/>
              <a:gd name="T8" fmla="*/ 791385 w 2039375"/>
              <a:gd name="T9" fmla="*/ 977990 h 987152"/>
              <a:gd name="T10" fmla="*/ 0 w 2039375"/>
              <a:gd name="T11" fmla="*/ 836289 h 987152"/>
              <a:gd name="T12" fmla="*/ 0 w 2039375"/>
              <a:gd name="T13" fmla="*/ 244106 h 987152"/>
              <a:gd name="T14" fmla="*/ 718663 w 2039375"/>
              <a:gd name="T15" fmla="*/ 453487 h 987152"/>
              <a:gd name="T16" fmla="*/ 1180659 w 2039375"/>
              <a:gd name="T17" fmla="*/ 311784 h 987152"/>
              <a:gd name="T18" fmla="*/ 1341073 w 2039375"/>
              <a:gd name="T19" fmla="*/ 39751 h 987152"/>
              <a:gd name="T20" fmla="*/ 1344703 w 2039375"/>
              <a:gd name="T21" fmla="*/ 0 h 9871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39375" h="987152">
                <a:moveTo>
                  <a:pt x="1342113" y="0"/>
                </a:moveTo>
                <a:lnTo>
                  <a:pt x="2039375" y="0"/>
                </a:lnTo>
                <a:lnTo>
                  <a:pt x="2029950" y="107167"/>
                </a:lnTo>
                <a:cubicBezTo>
                  <a:pt x="1986855" y="338921"/>
                  <a:pt x="1879117" y="530849"/>
                  <a:pt x="1706735" y="682950"/>
                </a:cubicBezTo>
                <a:cubicBezTo>
                  <a:pt x="1476894" y="885752"/>
                  <a:pt x="1171268" y="987152"/>
                  <a:pt x="789859" y="987152"/>
                </a:cubicBezTo>
                <a:cubicBezTo>
                  <a:pt x="471069" y="987152"/>
                  <a:pt x="207783" y="939476"/>
                  <a:pt x="0" y="844124"/>
                </a:cubicBezTo>
                <a:lnTo>
                  <a:pt x="0" y="246393"/>
                </a:lnTo>
                <a:cubicBezTo>
                  <a:pt x="229130" y="387287"/>
                  <a:pt x="468222" y="457734"/>
                  <a:pt x="717277" y="457734"/>
                </a:cubicBezTo>
                <a:cubicBezTo>
                  <a:pt x="910828" y="457734"/>
                  <a:pt x="1064530" y="410057"/>
                  <a:pt x="1178384" y="314705"/>
                </a:cubicBezTo>
                <a:cubicBezTo>
                  <a:pt x="1263774" y="243191"/>
                  <a:pt x="1317143" y="151663"/>
                  <a:pt x="1338490" y="40122"/>
                </a:cubicBezTo>
                <a:lnTo>
                  <a:pt x="1342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5" name="文本框 12"/>
          <p:cNvSpPr txBox="1">
            <a:spLocks noChangeArrowheads="1"/>
          </p:cNvSpPr>
          <p:nvPr/>
        </p:nvSpPr>
        <p:spPr bwMode="auto">
          <a:xfrm>
            <a:off x="2566941" y="2975252"/>
            <a:ext cx="689665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认识装配式混凝土预制构件生产机械</a:t>
            </a:r>
            <a:endParaRPr lang="zh-CN" altLang="en-US" sz="6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8916" name="Picture 5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1243013"/>
            <a:ext cx="6253162" cy="6692900"/>
          </a:xfrm>
          <a:prstGeom prst="rect">
            <a:avLst/>
          </a:prstGeom>
          <a:noFill/>
          <a:ln>
            <a:noFill/>
          </a:ln>
          <a:effectLst>
            <a:outerShdw dist="228601" dir="4679996" sx="99001" sy="99001" algn="t" rotWithShape="0">
              <a:srgbClr val="000000">
                <a:alpha val="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占位符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931988"/>
            <a:ext cx="26225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直角三角形 3"/>
          <p:cNvSpPr/>
          <p:nvPr/>
        </p:nvSpPr>
        <p:spPr bwMode="auto">
          <a:xfrm rot="-245120">
            <a:off x="7742238" y="1935163"/>
            <a:ext cx="2505075" cy="2522537"/>
          </a:xfrm>
          <a:custGeom>
            <a:avLst/>
            <a:gdLst>
              <a:gd name="T0" fmla="*/ 0 w 2505824"/>
              <a:gd name="T1" fmla="*/ 168249 h 2522400"/>
              <a:gd name="T2" fmla="*/ 2500585 w 2505824"/>
              <a:gd name="T3" fmla="*/ 2523359 h 2522400"/>
              <a:gd name="T4" fmla="*/ 1332344 w 2505824"/>
              <a:gd name="T5" fmla="*/ 0 h 2522400"/>
              <a:gd name="T6" fmla="*/ 0 w 2505824"/>
              <a:gd name="T7" fmla="*/ 168249 h 25224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505824" h="2522400">
                <a:moveTo>
                  <a:pt x="0" y="168186"/>
                </a:moveTo>
                <a:lnTo>
                  <a:pt x="2505824" y="2522400"/>
                </a:lnTo>
                <a:lnTo>
                  <a:pt x="1335135" y="0"/>
                </a:lnTo>
                <a:lnTo>
                  <a:pt x="0" y="168186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9" name="直角三角形 3"/>
          <p:cNvSpPr/>
          <p:nvPr/>
        </p:nvSpPr>
        <p:spPr bwMode="auto">
          <a:xfrm>
            <a:off x="7673975" y="2200275"/>
            <a:ext cx="2640013" cy="2498725"/>
          </a:xfrm>
          <a:custGeom>
            <a:avLst/>
            <a:gdLst>
              <a:gd name="T0" fmla="*/ 1348805 w 2639568"/>
              <a:gd name="T1" fmla="*/ 2499961 h 2498519"/>
              <a:gd name="T2" fmla="*/ 0 w 2639568"/>
              <a:gd name="T3" fmla="*/ 0 h 2498519"/>
              <a:gd name="T4" fmla="*/ 2642683 w 2639568"/>
              <a:gd name="T5" fmla="*/ 2146190 h 2498519"/>
              <a:gd name="T6" fmla="*/ 1348805 w 2639568"/>
              <a:gd name="T7" fmla="*/ 2499961 h 24985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39568" h="2498519">
                <a:moveTo>
                  <a:pt x="1347216" y="2498519"/>
                </a:moveTo>
                <a:lnTo>
                  <a:pt x="0" y="0"/>
                </a:lnTo>
                <a:lnTo>
                  <a:pt x="2639568" y="2144951"/>
                </a:lnTo>
                <a:lnTo>
                  <a:pt x="1347216" y="2498519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20" name="Freeform 251"/>
          <p:cNvSpPr>
            <a:spLocks noEditPoints="1"/>
          </p:cNvSpPr>
          <p:nvPr/>
        </p:nvSpPr>
        <p:spPr bwMode="auto">
          <a:xfrm>
            <a:off x="8724900" y="3038475"/>
            <a:ext cx="531813" cy="496888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1" name="矩形 8"/>
          <p:cNvSpPr>
            <a:spLocks noChangeArrowheads="1"/>
          </p:cNvSpPr>
          <p:nvPr/>
        </p:nvSpPr>
        <p:spPr bwMode="auto">
          <a:xfrm>
            <a:off x="651731" y="1263040"/>
            <a:ext cx="5392737" cy="1902191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</a:ln>
        </p:spPr>
        <p:txBody>
          <a:bodyPr anchor="ctr"/>
          <a:lstStyle/>
          <a:p>
            <a:pPr algn="ctr" defTabSz="1216025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2" name="矩形 9"/>
          <p:cNvSpPr>
            <a:spLocks noChangeArrowheads="1"/>
          </p:cNvSpPr>
          <p:nvPr/>
        </p:nvSpPr>
        <p:spPr bwMode="auto">
          <a:xfrm>
            <a:off x="1834418" y="1021740"/>
            <a:ext cx="3065463" cy="4810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7570" y="195209"/>
            <a:ext cx="4134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一、模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台、清扫喷涂机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6306" y="1682335"/>
            <a:ext cx="49435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目前常见模台有碳钢模台和不锈钢模台两种。通常采用</a:t>
            </a:r>
            <a:r>
              <a:rPr lang="en-US" altLang="zh-CN" sz="2000" dirty="0" smtClean="0">
                <a:latin typeface="宋体" panose="02010600030101010101" pitchFamily="2" charset="-122"/>
              </a:rPr>
              <a:t>Q345</a:t>
            </a:r>
            <a:r>
              <a:rPr lang="zh-CN" altLang="en-US" sz="2000" dirty="0" smtClean="0">
                <a:latin typeface="宋体" panose="02010600030101010101" pitchFamily="2" charset="-122"/>
              </a:rPr>
              <a:t>材质整板铺面，台面钢板厚度为</a:t>
            </a:r>
            <a:r>
              <a:rPr lang="en-US" altLang="zh-CN" sz="2000" dirty="0" smtClean="0">
                <a:latin typeface="宋体" panose="02010600030101010101" pitchFamily="2" charset="-122"/>
              </a:rPr>
              <a:t>10mm</a:t>
            </a:r>
            <a:r>
              <a:rPr lang="zh-CN" altLang="en-US" sz="2000" dirty="0" smtClean="0">
                <a:latin typeface="宋体" panose="02010600030101010101" pitchFamily="2" charset="-122"/>
              </a:rPr>
              <a:t>。</a:t>
            </a:r>
            <a:endParaRPr lang="zh-CN" altLang="en-US" sz="2000" dirty="0" smtClean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5610" y="1039271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模</a:t>
            </a:r>
            <a:r>
              <a:rPr lang="zh-CN" altLang="en-US" sz="22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台</a:t>
            </a:r>
            <a:endParaRPr lang="zh-CN" altLang="en-US" sz="2200" b="1" dirty="0" smtClean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2445361" y="4210173"/>
            <a:ext cx="5392737" cy="1803766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</a:ln>
        </p:spPr>
        <p:txBody>
          <a:bodyPr anchor="ctr"/>
          <a:lstStyle/>
          <a:p>
            <a:pPr algn="ctr" defTabSz="1216025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628048" y="3968873"/>
            <a:ext cx="3065463" cy="4741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00317" y="3981763"/>
            <a:ext cx="160332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清扫喷涂机</a:t>
            </a:r>
            <a:endParaRPr lang="zh-CN" altLang="en-US" sz="2200" b="1" dirty="0" smtClean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3299" y="4638111"/>
            <a:ext cx="43439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采用除尘器一体化设计。流量可控，喷嘴角度可调，具备雾化功能。</a:t>
            </a:r>
            <a:endParaRPr lang="zh-CN" altLang="en-US" sz="2000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76882" y="447712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画线机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pic>
        <p:nvPicPr>
          <p:cNvPr id="4" name="图片 3" descr="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6478" y="1346477"/>
            <a:ext cx="3036892" cy="3047365"/>
          </a:xfrm>
          <a:prstGeom prst="rect">
            <a:avLst/>
          </a:prstGeom>
        </p:spPr>
      </p:pic>
      <p:pic>
        <p:nvPicPr>
          <p:cNvPr id="5" name="图片 4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09718" y="1395626"/>
            <a:ext cx="3960845" cy="297063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42494" y="440854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送料机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pic>
        <p:nvPicPr>
          <p:cNvPr id="7" name="图片 6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9336" y="1403627"/>
            <a:ext cx="2222014" cy="296268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346282" y="440854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布料机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3" name="文本框 12"/>
          <p:cNvSpPr txBox="1">
            <a:spLocks noChangeArrowheads="1"/>
          </p:cNvSpPr>
          <p:nvPr/>
        </p:nvSpPr>
        <p:spPr bwMode="auto">
          <a:xfrm>
            <a:off x="2353876" y="3809753"/>
            <a:ext cx="532530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认识吊装机械</a:t>
            </a:r>
            <a:endParaRPr lang="zh-CN" altLang="en-US" sz="6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14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17417" name="图片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图片 1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6" name="文本框 19"/>
          <p:cNvSpPr/>
          <p:nvPr/>
        </p:nvSpPr>
        <p:spPr bwMode="auto">
          <a:xfrm>
            <a:off x="490538" y="4902200"/>
            <a:ext cx="2063750" cy="915988"/>
          </a:xfrm>
          <a:custGeom>
            <a:avLst/>
            <a:gdLst>
              <a:gd name="T0" fmla="*/ 688223 w 2064307"/>
              <a:gd name="T1" fmla="*/ 0 h 916126"/>
              <a:gd name="T2" fmla="*/ 1376448 w 2064307"/>
              <a:gd name="T3" fmla="*/ 0 h 916126"/>
              <a:gd name="T4" fmla="*/ 1376448 w 2064307"/>
              <a:gd name="T5" fmla="*/ 367109 h 916126"/>
              <a:gd name="T6" fmla="*/ 2060411 w 2064307"/>
              <a:gd name="T7" fmla="*/ 367109 h 916126"/>
              <a:gd name="T8" fmla="*/ 2060411 w 2064307"/>
              <a:gd name="T9" fmla="*/ 915160 h 916126"/>
              <a:gd name="T10" fmla="*/ 0 w 2064307"/>
              <a:gd name="T11" fmla="*/ 915160 h 916126"/>
              <a:gd name="T12" fmla="*/ 0 w 2064307"/>
              <a:gd name="T13" fmla="*/ 367109 h 916126"/>
              <a:gd name="T14" fmla="*/ 688223 w 2064307"/>
              <a:gd name="T15" fmla="*/ 367109 h 916126"/>
              <a:gd name="T16" fmla="*/ 688223 w 2064307"/>
              <a:gd name="T17" fmla="*/ 0 h 916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64307" h="916126">
                <a:moveTo>
                  <a:pt x="689525" y="0"/>
                </a:moveTo>
                <a:lnTo>
                  <a:pt x="1379051" y="0"/>
                </a:lnTo>
                <a:lnTo>
                  <a:pt x="1379051" y="367494"/>
                </a:lnTo>
                <a:lnTo>
                  <a:pt x="2064307" y="367494"/>
                </a:lnTo>
                <a:lnTo>
                  <a:pt x="2064307" y="916126"/>
                </a:lnTo>
                <a:lnTo>
                  <a:pt x="0" y="916126"/>
                </a:lnTo>
                <a:lnTo>
                  <a:pt x="0" y="367494"/>
                </a:lnTo>
                <a:lnTo>
                  <a:pt x="689525" y="367494"/>
                </a:lnTo>
                <a:lnTo>
                  <a:pt x="68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2" descr="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4997" y="1348760"/>
            <a:ext cx="4528755" cy="2994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97470" y="438110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振动台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pic>
        <p:nvPicPr>
          <p:cNvPr id="5" name="图片 4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96694" y="1340758"/>
            <a:ext cx="5973580" cy="29569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47826" y="4351392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振捣刮平机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2" descr="1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38506" y="1112168"/>
            <a:ext cx="4399354" cy="36376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3848" y="4834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拉毛机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pic>
        <p:nvPicPr>
          <p:cNvPr id="5" name="图片 4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29" y="1123598"/>
            <a:ext cx="4770145" cy="35627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56994" y="472858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预养护窑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2" descr="1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26468" y="1443628"/>
            <a:ext cx="5607576" cy="30140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19304" y="4578846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抹光机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pic>
        <p:nvPicPr>
          <p:cNvPr id="5" name="图片 4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5180" y="1397907"/>
            <a:ext cx="2548900" cy="31266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38708" y="4544556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立体养护窑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994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9943" name="图片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4" name="图片 1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1" name="文本框 12"/>
          <p:cNvSpPr txBox="1">
            <a:spLocks noChangeArrowheads="1"/>
          </p:cNvSpPr>
          <p:nvPr/>
        </p:nvSpPr>
        <p:spPr bwMode="auto">
          <a:xfrm>
            <a:off x="3349625" y="2900363"/>
            <a:ext cx="57007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72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942" name="直接连接符 58"/>
          <p:cNvCxnSpPr>
            <a:cxnSpLocks noChangeShapeType="1"/>
          </p:cNvCxnSpPr>
          <p:nvPr/>
        </p:nvCxnSpPr>
        <p:spPr bwMode="auto">
          <a:xfrm>
            <a:off x="3230563" y="4137025"/>
            <a:ext cx="5251450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一、认识塔式起吊机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圆角矩形 3"/>
          <p:cNvSpPr>
            <a:spLocks noChangeArrowheads="1"/>
          </p:cNvSpPr>
          <p:nvPr/>
        </p:nvSpPr>
        <p:spPr bwMode="auto">
          <a:xfrm>
            <a:off x="526156" y="810704"/>
            <a:ext cx="10778114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06719" y="2492693"/>
            <a:ext cx="4519612" cy="29251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zh-CN" altLang="zh-CN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坚持“十不吊”</a:t>
            </a:r>
            <a:endParaRPr kumimoji="0" lang="zh-CN" altLang="zh-CN" sz="2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 斜吊不吊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 超载不吊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 散装物装得太满或捆扎不牢不吊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 吊物边缘无防护措施不吊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 吊物上站人不吊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7690" y="828586"/>
            <a:ext cx="10725150" cy="1424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kern="0" dirty="0" smtClean="0">
                <a:latin typeface="宋体" panose="02010600030101010101" pitchFamily="2" charset="-122"/>
              </a:rPr>
              <a:t>塔式起重机具有提升、回转、水平输送（通过滑轮车移动和臂杆仰俯）等功能，不仅是重要的吊装设备，而且也是重要的垂直运输设备，用其垂直和水平吊运长、大、重的物料仍为其他垂直运输设备（施）所不及。</a:t>
            </a:r>
            <a:endParaRPr lang="zh-CN" altLang="en-US" sz="2000" dirty="0"/>
          </a:p>
        </p:txBody>
      </p:sp>
      <p:pic>
        <p:nvPicPr>
          <p:cNvPr id="15" name="Picture 5" descr="msotw9_temp0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297" t="30933" r="61575" b="36017"/>
          <a:stretch>
            <a:fillRect/>
          </a:stretch>
        </p:blipFill>
        <p:spPr bwMode="auto">
          <a:xfrm>
            <a:off x="8403590" y="2514600"/>
            <a:ext cx="3248025" cy="389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>
          <a:xfrm>
            <a:off x="4682490" y="2982218"/>
            <a:ext cx="40157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kern="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kern="0" dirty="0" smtClean="0">
                <a:latin typeface="宋体" panose="02010600030101010101" pitchFamily="2" charset="-122"/>
              </a:rPr>
              <a:t>6</a:t>
            </a:r>
            <a:r>
              <a:rPr lang="zh-CN" altLang="zh-CN" sz="2000" kern="0" dirty="0" smtClean="0">
                <a:latin typeface="宋体" panose="02010600030101010101" pitchFamily="2" charset="-122"/>
              </a:rPr>
              <a:t>） 指挥信号不明不吊</a:t>
            </a:r>
            <a:endParaRPr lang="zh-CN" altLang="zh-CN" sz="2000" kern="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kern="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kern="0" dirty="0" smtClean="0">
                <a:latin typeface="宋体" panose="02010600030101010101" pitchFamily="2" charset="-122"/>
              </a:rPr>
              <a:t>7</a:t>
            </a:r>
            <a:r>
              <a:rPr lang="zh-CN" altLang="zh-CN" sz="2000" kern="0" dirty="0" smtClean="0">
                <a:latin typeface="宋体" panose="02010600030101010101" pitchFamily="2" charset="-122"/>
              </a:rPr>
              <a:t>） 埋在地下的构件不吊</a:t>
            </a:r>
            <a:endParaRPr lang="zh-CN" altLang="zh-CN" sz="2000" kern="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kern="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kern="0" dirty="0" smtClean="0">
                <a:latin typeface="宋体" panose="02010600030101010101" pitchFamily="2" charset="-122"/>
              </a:rPr>
              <a:t>8</a:t>
            </a:r>
            <a:r>
              <a:rPr lang="zh-CN" altLang="zh-CN" sz="2000" kern="0" dirty="0" smtClean="0">
                <a:latin typeface="宋体" panose="02010600030101010101" pitchFamily="2" charset="-122"/>
              </a:rPr>
              <a:t>） 安全装置失灵不吊</a:t>
            </a:r>
            <a:endParaRPr lang="zh-CN" altLang="zh-CN" sz="2000" kern="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kern="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kern="0" dirty="0" smtClean="0">
                <a:latin typeface="宋体" panose="02010600030101010101" pitchFamily="2" charset="-122"/>
              </a:rPr>
              <a:t>9</a:t>
            </a:r>
            <a:r>
              <a:rPr lang="zh-CN" altLang="zh-CN" sz="2000" kern="0" dirty="0" smtClean="0">
                <a:latin typeface="宋体" panose="02010600030101010101" pitchFamily="2" charset="-122"/>
              </a:rPr>
              <a:t>） 光线阴暗看不清吊物不吊</a:t>
            </a:r>
            <a:endParaRPr lang="zh-CN" altLang="zh-CN" sz="2000" kern="0" dirty="0" smtClean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kern="0" dirty="0" smtClean="0">
                <a:latin typeface="宋体" panose="02010600030101010101" pitchFamily="2" charset="-122"/>
              </a:rPr>
              <a:t>（</a:t>
            </a:r>
            <a:r>
              <a:rPr lang="en-US" altLang="zh-CN" sz="2000" kern="0" dirty="0" smtClean="0">
                <a:latin typeface="宋体" panose="02010600030101010101" pitchFamily="2" charset="-122"/>
              </a:rPr>
              <a:t>10</a:t>
            </a:r>
            <a:r>
              <a:rPr lang="zh-CN" altLang="zh-CN" sz="2000" kern="0" dirty="0" smtClean="0">
                <a:latin typeface="宋体" panose="02010600030101010101" pitchFamily="2" charset="-122"/>
              </a:rPr>
              <a:t>） 六级以上强风不吊</a:t>
            </a:r>
            <a:endParaRPr lang="zh-CN" altLang="zh-CN" sz="2000" kern="0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3" name="Oval 13"/>
          <p:cNvSpPr>
            <a:spLocks noChangeAspect="1" noChangeArrowheads="1"/>
          </p:cNvSpPr>
          <p:nvPr/>
        </p:nvSpPr>
        <p:spPr bwMode="auto">
          <a:xfrm>
            <a:off x="699135" y="3767773"/>
            <a:ext cx="574675" cy="5762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4" name="Picture 14" descr="phone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" y="3926523"/>
            <a:ext cx="2905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Oval 19"/>
          <p:cNvSpPr>
            <a:spLocks noChangeAspect="1" noChangeArrowheads="1"/>
          </p:cNvSpPr>
          <p:nvPr/>
        </p:nvSpPr>
        <p:spPr bwMode="auto">
          <a:xfrm>
            <a:off x="710565" y="2199958"/>
            <a:ext cx="574675" cy="5762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7" name="Picture 23" descr="clou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53" y="2355533"/>
            <a:ext cx="252412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8" name="组合 9"/>
          <p:cNvGrpSpPr>
            <a:grpSpLocks noChangeAspect="1"/>
          </p:cNvGrpSpPr>
          <p:nvPr/>
        </p:nvGrpSpPr>
        <p:grpSpPr bwMode="auto">
          <a:xfrm>
            <a:off x="8166100" y="1997075"/>
            <a:ext cx="4025900" cy="4105275"/>
            <a:chOff x="0" y="0"/>
            <a:chExt cx="4025152" cy="4106791"/>
          </a:xfrm>
        </p:grpSpPr>
        <p:pic>
          <p:nvPicPr>
            <p:cNvPr id="27662" name="图片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25152" cy="410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3" name="图片 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47"/>
            <a:stretch>
              <a:fillRect/>
            </a:stretch>
          </p:blipFill>
          <p:spPr bwMode="auto">
            <a:xfrm>
              <a:off x="538859" y="432478"/>
              <a:ext cx="3486293" cy="2354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400050" y="1419225"/>
            <a:ext cx="2354580" cy="3771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（一）构造组成</a:t>
            </a:r>
            <a:endParaRPr kumimoji="0" lang="zh-CN" altLang="en-US" sz="22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7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一、认识塔式起吊机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440180" y="3560445"/>
            <a:ext cx="6686550" cy="8420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R="0" indent="-228600" algn="just" defTabSz="914400" latinLnBrk="0">
              <a:lnSpc>
                <a:spcPct val="150000"/>
              </a:lnSpc>
              <a:spcBef>
                <a:spcPts val="0"/>
              </a:spcBef>
              <a:buClrTx/>
              <a:buSzTx/>
              <a:defRPr/>
            </a:pPr>
            <a:r>
              <a:rPr lang="zh-CN" altLang="en-US" b="1" kern="0" dirty="0" smtClean="0">
                <a:solidFill>
                  <a:srgbClr val="F61902"/>
                </a:solidFill>
                <a:latin typeface="宋体" panose="02010600030101010101" pitchFamily="2" charset="-122"/>
              </a:rPr>
              <a:t>结构</a:t>
            </a:r>
            <a:r>
              <a:rPr lang="zh-CN" altLang="en-US" kern="0" dirty="0" smtClean="0">
                <a:latin typeface="宋体" panose="02010600030101010101" pitchFamily="2" charset="-122"/>
              </a:rPr>
              <a:t>——行走台车、塔身、塔帽、起重臂、平衡臂（平衡重）、驾驶室、压重仓。</a:t>
            </a:r>
            <a:endParaRPr lang="zh-CN" altLang="en-US" kern="0" dirty="0" smtClean="0"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36370" y="2072450"/>
            <a:ext cx="6096000" cy="8583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b="1" kern="0" dirty="0" smtClean="0">
                <a:solidFill>
                  <a:srgbClr val="F61902"/>
                </a:solidFill>
                <a:latin typeface="宋体" panose="02010600030101010101" pitchFamily="2" charset="-122"/>
              </a:rPr>
              <a:t>机构</a:t>
            </a:r>
            <a:r>
              <a:rPr lang="zh-CN" altLang="en-US" kern="0" dirty="0" smtClean="0"/>
              <a:t>——</a:t>
            </a:r>
            <a:r>
              <a:rPr lang="zh-CN" altLang="en-US" kern="0" dirty="0" smtClean="0">
                <a:latin typeface="宋体" panose="02010600030101010101" pitchFamily="2" charset="-122"/>
              </a:rPr>
              <a:t>行走机构、变幅机构、起升机构、回转机构、动力及操纵装置、安全装置；</a:t>
            </a:r>
            <a:endParaRPr lang="zh-CN" altLang="en-US" kern="0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 build="p"/>
      <p:bldP spid="18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任意多边形 3"/>
          <p:cNvSpPr/>
          <p:nvPr/>
        </p:nvSpPr>
        <p:spPr bwMode="auto">
          <a:xfrm rot="18669736">
            <a:off x="4200208" y="2537778"/>
            <a:ext cx="1624012" cy="1624012"/>
          </a:xfrm>
          <a:custGeom>
            <a:avLst/>
            <a:gdLst>
              <a:gd name="T0" fmla="*/ 0 w 1624031"/>
              <a:gd name="T1" fmla="*/ 1623898 h 1624031"/>
              <a:gd name="T2" fmla="*/ 1623898 w 1624031"/>
              <a:gd name="T3" fmla="*/ 0 h 1624031"/>
              <a:gd name="T4" fmla="*/ 1623898 w 1624031"/>
              <a:gd name="T5" fmla="*/ 1623898 h 1624031"/>
              <a:gd name="T6" fmla="*/ 0 w 1624031"/>
              <a:gd name="T7" fmla="*/ 1623898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1624031"/>
                </a:moveTo>
                <a:cubicBezTo>
                  <a:pt x="0" y="727103"/>
                  <a:pt x="727103" y="0"/>
                  <a:pt x="1624031" y="0"/>
                </a:cubicBezTo>
                <a:lnTo>
                  <a:pt x="1624031" y="1624031"/>
                </a:lnTo>
                <a:lnTo>
                  <a:pt x="0" y="1624031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46788" tIns="546788" rIns="71120" bIns="71120" anchor="ctr"/>
          <a:lstStyle/>
          <a:p>
            <a:endParaRPr lang="zh-CN" altLang="en-US"/>
          </a:p>
        </p:txBody>
      </p:sp>
      <p:sp>
        <p:nvSpPr>
          <p:cNvPr id="24581" name="任意多边形 4"/>
          <p:cNvSpPr/>
          <p:nvPr/>
        </p:nvSpPr>
        <p:spPr bwMode="auto">
          <a:xfrm rot="2837202">
            <a:off x="6471920" y="2503488"/>
            <a:ext cx="1624013" cy="1624012"/>
          </a:xfrm>
          <a:custGeom>
            <a:avLst/>
            <a:gdLst>
              <a:gd name="T0" fmla="*/ 0 w 1624031"/>
              <a:gd name="T1" fmla="*/ 0 h 1624031"/>
              <a:gd name="T2" fmla="*/ 1623905 w 1624031"/>
              <a:gd name="T3" fmla="*/ 1623898 h 1624031"/>
              <a:gd name="T4" fmla="*/ 0 w 1624031"/>
              <a:gd name="T5" fmla="*/ 1623898 h 1624031"/>
              <a:gd name="T6" fmla="*/ 0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0"/>
                </a:moveTo>
                <a:cubicBezTo>
                  <a:pt x="896928" y="0"/>
                  <a:pt x="1624031" y="727103"/>
                  <a:pt x="1624031" y="1624031"/>
                </a:cubicBezTo>
                <a:lnTo>
                  <a:pt x="0" y="1624031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1120" tIns="546788" rIns="546788" bIns="71120" anchor="ctr"/>
          <a:lstStyle/>
          <a:p>
            <a:endParaRPr lang="zh-CN" altLang="en-US"/>
          </a:p>
        </p:txBody>
      </p:sp>
      <p:sp>
        <p:nvSpPr>
          <p:cNvPr id="24584" name="环形箭头 7"/>
          <p:cNvSpPr/>
          <p:nvPr/>
        </p:nvSpPr>
        <p:spPr bwMode="auto">
          <a:xfrm>
            <a:off x="5855653" y="3027363"/>
            <a:ext cx="561975" cy="487362"/>
          </a:xfrm>
          <a:custGeom>
            <a:avLst/>
            <a:gdLst>
              <a:gd name="T0" fmla="*/ 30954 w 560722"/>
              <a:gd name="T1" fmla="*/ 243015 h 487584"/>
              <a:gd name="T2" fmla="*/ 253585 w 560722"/>
              <a:gd name="T3" fmla="*/ 31986 h 487584"/>
              <a:gd name="T4" fmla="*/ 524562 w 560722"/>
              <a:gd name="T5" fmla="*/ 173284 h 487584"/>
              <a:gd name="T6" fmla="*/ 552595 w 560722"/>
              <a:gd name="T7" fmla="*/ 173284 h 487584"/>
              <a:gd name="T8" fmla="*/ 507644 w 560722"/>
              <a:gd name="T9" fmla="*/ 243015 h 487584"/>
              <a:gd name="T10" fmla="*/ 428780 w 560722"/>
              <a:gd name="T11" fmla="*/ 173284 h 487584"/>
              <a:gd name="T12" fmla="*/ 455269 w 560722"/>
              <a:gd name="T13" fmla="*/ 173284 h 487584"/>
              <a:gd name="T14" fmla="*/ 254211 w 560722"/>
              <a:gd name="T15" fmla="*/ 93072 h 487584"/>
              <a:gd name="T16" fmla="*/ 92862 w 560722"/>
              <a:gd name="T17" fmla="*/ 243015 h 487584"/>
              <a:gd name="T18" fmla="*/ 30954 w 560722"/>
              <a:gd name="T19" fmla="*/ 243015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206"/>
          <p:cNvSpPr/>
          <p:nvPr/>
        </p:nvSpPr>
        <p:spPr bwMode="auto">
          <a:xfrm rot="16200000">
            <a:off x="4164807" y="321008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7" name="Freeform 206"/>
          <p:cNvSpPr/>
          <p:nvPr/>
        </p:nvSpPr>
        <p:spPr bwMode="auto">
          <a:xfrm rot="5400000" flipH="1">
            <a:off x="7743667" y="3164366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4590" name="组合 14"/>
          <p:cNvGrpSpPr/>
          <p:nvPr/>
        </p:nvGrpSpPr>
        <p:grpSpPr bwMode="auto">
          <a:xfrm>
            <a:off x="6774498" y="2935923"/>
            <a:ext cx="488950" cy="488950"/>
            <a:chOff x="0" y="0"/>
            <a:chExt cx="488316" cy="488319"/>
          </a:xfrm>
        </p:grpSpPr>
        <p:sp>
          <p:nvSpPr>
            <p:cNvPr id="24618" name="AutoShape 81"/>
            <p:cNvSpPr/>
            <p:nvPr/>
          </p:nvSpPr>
          <p:spPr bwMode="auto">
            <a:xfrm>
              <a:off x="0" y="0"/>
              <a:ext cx="488316" cy="48831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0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9" name="AutoShape 82"/>
            <p:cNvSpPr/>
            <p:nvPr/>
          </p:nvSpPr>
          <p:spPr bwMode="auto">
            <a:xfrm>
              <a:off x="45909" y="396498"/>
              <a:ext cx="45910" cy="45910"/>
            </a:xfrm>
            <a:custGeom>
              <a:avLst/>
              <a:gdLst>
                <a:gd name="T0" fmla="*/ 2116402 w 21600"/>
                <a:gd name="T1" fmla="*/ 2821905 h 21600"/>
                <a:gd name="T2" fmla="*/ 1410916 w 21600"/>
                <a:gd name="T3" fmla="*/ 2116402 h 21600"/>
                <a:gd name="T4" fmla="*/ 2116402 w 21600"/>
                <a:gd name="T5" fmla="*/ 1410916 h 21600"/>
                <a:gd name="T6" fmla="*/ 2821905 w 21600"/>
                <a:gd name="T7" fmla="*/ 2116402 h 21600"/>
                <a:gd name="T8" fmla="*/ 2116402 w 21600"/>
                <a:gd name="T9" fmla="*/ 2821905 h 21600"/>
                <a:gd name="T10" fmla="*/ 2116402 w 21600"/>
                <a:gd name="T11" fmla="*/ 0 h 21600"/>
                <a:gd name="T12" fmla="*/ 0 w 21600"/>
                <a:gd name="T13" fmla="*/ 2116402 h 21600"/>
                <a:gd name="T14" fmla="*/ 2116402 w 21600"/>
                <a:gd name="T15" fmla="*/ 4232628 h 21600"/>
                <a:gd name="T16" fmla="*/ 4232808 w 21600"/>
                <a:gd name="T17" fmla="*/ 2116402 h 21600"/>
                <a:gd name="T18" fmla="*/ 2116402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3" name="组合 23"/>
          <p:cNvGrpSpPr/>
          <p:nvPr/>
        </p:nvGrpSpPr>
        <p:grpSpPr bwMode="auto">
          <a:xfrm>
            <a:off x="4935220" y="2994978"/>
            <a:ext cx="503238" cy="582612"/>
            <a:chOff x="0" y="0"/>
            <a:chExt cx="503505" cy="583591"/>
          </a:xfrm>
        </p:grpSpPr>
        <p:sp>
          <p:nvSpPr>
            <p:cNvPr id="24602" name="Freeform 382"/>
            <p:cNvSpPr/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3" name="Freeform 383"/>
            <p:cNvSpPr/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4" name="Freeform 384"/>
            <p:cNvSpPr/>
            <p:nvPr/>
          </p:nvSpPr>
          <p:spPr bwMode="auto">
            <a:xfrm flipH="1">
              <a:off x="42217" y="333392"/>
              <a:ext cx="126652" cy="147760"/>
            </a:xfrm>
            <a:custGeom>
              <a:avLst/>
              <a:gdLst>
                <a:gd name="T0" fmla="*/ 2147483647 w 407"/>
                <a:gd name="T1" fmla="*/ 2147483647 h 477"/>
                <a:gd name="T2" fmla="*/ 2147483647 w 407"/>
                <a:gd name="T3" fmla="*/ 0 h 477"/>
                <a:gd name="T4" fmla="*/ 2147483647 w 407"/>
                <a:gd name="T5" fmla="*/ 0 h 477"/>
                <a:gd name="T6" fmla="*/ 2147483647 w 407"/>
                <a:gd name="T7" fmla="*/ 2147483647 h 477"/>
                <a:gd name="T8" fmla="*/ 2147483647 w 407"/>
                <a:gd name="T9" fmla="*/ 2147483647 h 477"/>
                <a:gd name="T10" fmla="*/ 2147483647 w 407"/>
                <a:gd name="T11" fmla="*/ 2147483647 h 477"/>
                <a:gd name="T12" fmla="*/ 2147483647 w 407"/>
                <a:gd name="T13" fmla="*/ 2147483647 h 477"/>
                <a:gd name="T14" fmla="*/ 2147483647 w 407"/>
                <a:gd name="T15" fmla="*/ 2147483647 h 477"/>
                <a:gd name="T16" fmla="*/ 2147483647 w 407"/>
                <a:gd name="T17" fmla="*/ 2147483647 h 477"/>
                <a:gd name="T18" fmla="*/ 2147483647 w 407"/>
                <a:gd name="T19" fmla="*/ 2147483647 h 477"/>
                <a:gd name="T20" fmla="*/ 2147483647 w 407"/>
                <a:gd name="T21" fmla="*/ 2147483647 h 477"/>
                <a:gd name="T22" fmla="*/ 2147483647 w 407"/>
                <a:gd name="T23" fmla="*/ 2147483647 h 477"/>
                <a:gd name="T24" fmla="*/ 2147483647 w 407"/>
                <a:gd name="T25" fmla="*/ 2147483647 h 477"/>
                <a:gd name="T26" fmla="*/ 2147483647 w 407"/>
                <a:gd name="T27" fmla="*/ 2147483647 h 477"/>
                <a:gd name="T28" fmla="*/ 2147483647 w 407"/>
                <a:gd name="T29" fmla="*/ 2147483647 h 477"/>
                <a:gd name="T30" fmla="*/ 2147483647 w 407"/>
                <a:gd name="T31" fmla="*/ 2147483647 h 477"/>
                <a:gd name="T32" fmla="*/ 2147483647 w 407"/>
                <a:gd name="T33" fmla="*/ 2147483647 h 477"/>
                <a:gd name="T34" fmla="*/ 2147483647 w 407"/>
                <a:gd name="T35" fmla="*/ 2147483647 h 477"/>
                <a:gd name="T36" fmla="*/ 2147483647 w 407"/>
                <a:gd name="T37" fmla="*/ 2147483647 h 477"/>
                <a:gd name="T38" fmla="*/ 0 w 407"/>
                <a:gd name="T39" fmla="*/ 2147483647 h 477"/>
                <a:gd name="T40" fmla="*/ 2147483647 w 407"/>
                <a:gd name="T41" fmla="*/ 2147483647 h 477"/>
                <a:gd name="T42" fmla="*/ 2147483647 w 407"/>
                <a:gd name="T43" fmla="*/ 2147483647 h 477"/>
                <a:gd name="T44" fmla="*/ 2147483647 w 407"/>
                <a:gd name="T45" fmla="*/ 2147483647 h 477"/>
                <a:gd name="T46" fmla="*/ 2147483647 w 407"/>
                <a:gd name="T47" fmla="*/ 2147483647 h 477"/>
                <a:gd name="T48" fmla="*/ 2147483647 w 407"/>
                <a:gd name="T49" fmla="*/ 2147483647 h 477"/>
                <a:gd name="T50" fmla="*/ 2147483647 w 407"/>
                <a:gd name="T51" fmla="*/ 2147483647 h 477"/>
                <a:gd name="T52" fmla="*/ 2147483647 w 407"/>
                <a:gd name="T53" fmla="*/ 2147483647 h 477"/>
                <a:gd name="T54" fmla="*/ 2147483647 w 407"/>
                <a:gd name="T55" fmla="*/ 2147483647 h 477"/>
                <a:gd name="T56" fmla="*/ 2147483647 w 407"/>
                <a:gd name="T57" fmla="*/ 2147483647 h 477"/>
                <a:gd name="T58" fmla="*/ 2147483647 w 407"/>
                <a:gd name="T59" fmla="*/ 2147483647 h 477"/>
                <a:gd name="T60" fmla="*/ 2147483647 w 407"/>
                <a:gd name="T61" fmla="*/ 2147483647 h 477"/>
                <a:gd name="T62" fmla="*/ 2147483647 w 407"/>
                <a:gd name="T63" fmla="*/ 2147483647 h 477"/>
                <a:gd name="T64" fmla="*/ 2147483647 w 407"/>
                <a:gd name="T65" fmla="*/ 2147483647 h 477"/>
                <a:gd name="T66" fmla="*/ 2147483647 w 407"/>
                <a:gd name="T67" fmla="*/ 2147483647 h 477"/>
                <a:gd name="T68" fmla="*/ 2147483647 w 407"/>
                <a:gd name="T69" fmla="*/ 2147483647 h 477"/>
                <a:gd name="T70" fmla="*/ 2147483647 w 407"/>
                <a:gd name="T71" fmla="*/ 2147483647 h 477"/>
                <a:gd name="T72" fmla="*/ 2147483647 w 407"/>
                <a:gd name="T73" fmla="*/ 2147483647 h 477"/>
                <a:gd name="T74" fmla="*/ 2147483647 w 407"/>
                <a:gd name="T75" fmla="*/ 2147483647 h 477"/>
                <a:gd name="T76" fmla="*/ 2147483647 w 407"/>
                <a:gd name="T77" fmla="*/ 2147483647 h 477"/>
                <a:gd name="T78" fmla="*/ 2147483647 w 407"/>
                <a:gd name="T79" fmla="*/ 2147483647 h 4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07" h="477">
                  <a:moveTo>
                    <a:pt x="407" y="311"/>
                  </a:moveTo>
                  <a:lnTo>
                    <a:pt x="96" y="0"/>
                  </a:lnTo>
                  <a:lnTo>
                    <a:pt x="98" y="6"/>
                  </a:lnTo>
                  <a:lnTo>
                    <a:pt x="100" y="14"/>
                  </a:lnTo>
                  <a:lnTo>
                    <a:pt x="100" y="26"/>
                  </a:lnTo>
                  <a:lnTo>
                    <a:pt x="96" y="40"/>
                  </a:lnTo>
                  <a:lnTo>
                    <a:pt x="92" y="54"/>
                  </a:lnTo>
                  <a:lnTo>
                    <a:pt x="86" y="72"/>
                  </a:lnTo>
                  <a:lnTo>
                    <a:pt x="78" y="88"/>
                  </a:lnTo>
                  <a:lnTo>
                    <a:pt x="70" y="106"/>
                  </a:lnTo>
                  <a:lnTo>
                    <a:pt x="60" y="121"/>
                  </a:lnTo>
                  <a:lnTo>
                    <a:pt x="50" y="135"/>
                  </a:lnTo>
                  <a:lnTo>
                    <a:pt x="40" y="147"/>
                  </a:lnTo>
                  <a:lnTo>
                    <a:pt x="30" y="155"/>
                  </a:lnTo>
                  <a:lnTo>
                    <a:pt x="20" y="163"/>
                  </a:lnTo>
                  <a:lnTo>
                    <a:pt x="12" y="167"/>
                  </a:lnTo>
                  <a:lnTo>
                    <a:pt x="6" y="167"/>
                  </a:lnTo>
                  <a:lnTo>
                    <a:pt x="0" y="165"/>
                  </a:lnTo>
                  <a:lnTo>
                    <a:pt x="311" y="477"/>
                  </a:lnTo>
                  <a:lnTo>
                    <a:pt x="317" y="475"/>
                  </a:lnTo>
                  <a:lnTo>
                    <a:pt x="331" y="469"/>
                  </a:lnTo>
                  <a:lnTo>
                    <a:pt x="341" y="463"/>
                  </a:lnTo>
                  <a:lnTo>
                    <a:pt x="353" y="455"/>
                  </a:lnTo>
                  <a:lnTo>
                    <a:pt x="365" y="443"/>
                  </a:lnTo>
                  <a:lnTo>
                    <a:pt x="375" y="427"/>
                  </a:lnTo>
                  <a:lnTo>
                    <a:pt x="383" y="417"/>
                  </a:lnTo>
                  <a:lnTo>
                    <a:pt x="387" y="407"/>
                  </a:lnTo>
                  <a:lnTo>
                    <a:pt x="395" y="387"/>
                  </a:lnTo>
                  <a:lnTo>
                    <a:pt x="401" y="371"/>
                  </a:lnTo>
                  <a:lnTo>
                    <a:pt x="405" y="353"/>
                  </a:lnTo>
                  <a:lnTo>
                    <a:pt x="407" y="339"/>
                  </a:lnTo>
                  <a:lnTo>
                    <a:pt x="407" y="319"/>
                  </a:lnTo>
                  <a:lnTo>
                    <a:pt x="407" y="3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5" name="Freeform 385"/>
            <p:cNvSpPr/>
            <p:nvPr/>
          </p:nvSpPr>
          <p:spPr bwMode="auto">
            <a:xfrm flipH="1">
              <a:off x="137827" y="332150"/>
              <a:ext cx="32905" cy="53392"/>
            </a:xfrm>
            <a:custGeom>
              <a:avLst/>
              <a:gdLst>
                <a:gd name="T0" fmla="*/ 2147483647 w 106"/>
                <a:gd name="T1" fmla="*/ 2147483647 h 171"/>
                <a:gd name="T2" fmla="*/ 2147483647 w 106"/>
                <a:gd name="T3" fmla="*/ 2147483647 h 171"/>
                <a:gd name="T4" fmla="*/ 2147483647 w 106"/>
                <a:gd name="T5" fmla="*/ 2147483647 h 171"/>
                <a:gd name="T6" fmla="*/ 2147483647 w 106"/>
                <a:gd name="T7" fmla="*/ 0 h 171"/>
                <a:gd name="T8" fmla="*/ 2147483647 w 106"/>
                <a:gd name="T9" fmla="*/ 2147483647 h 171"/>
                <a:gd name="T10" fmla="*/ 2147483647 w 106"/>
                <a:gd name="T11" fmla="*/ 2147483647 h 171"/>
                <a:gd name="T12" fmla="*/ 2147483647 w 106"/>
                <a:gd name="T13" fmla="*/ 2147483647 h 171"/>
                <a:gd name="T14" fmla="*/ 2147483647 w 106"/>
                <a:gd name="T15" fmla="*/ 2147483647 h 171"/>
                <a:gd name="T16" fmla="*/ 2147483647 w 106"/>
                <a:gd name="T17" fmla="*/ 2147483647 h 171"/>
                <a:gd name="T18" fmla="*/ 2147483647 w 106"/>
                <a:gd name="T19" fmla="*/ 2147483647 h 171"/>
                <a:gd name="T20" fmla="*/ 2147483647 w 106"/>
                <a:gd name="T21" fmla="*/ 2147483647 h 171"/>
                <a:gd name="T22" fmla="*/ 2147483647 w 106"/>
                <a:gd name="T23" fmla="*/ 2147483647 h 171"/>
                <a:gd name="T24" fmla="*/ 2147483647 w 106"/>
                <a:gd name="T25" fmla="*/ 2147483647 h 171"/>
                <a:gd name="T26" fmla="*/ 2147483647 w 106"/>
                <a:gd name="T27" fmla="*/ 2147483647 h 171"/>
                <a:gd name="T28" fmla="*/ 2147483647 w 106"/>
                <a:gd name="T29" fmla="*/ 2147483647 h 171"/>
                <a:gd name="T30" fmla="*/ 2147483647 w 106"/>
                <a:gd name="T31" fmla="*/ 2147483647 h 171"/>
                <a:gd name="T32" fmla="*/ 2147483647 w 106"/>
                <a:gd name="T33" fmla="*/ 2147483647 h 171"/>
                <a:gd name="T34" fmla="*/ 2147483647 w 106"/>
                <a:gd name="T35" fmla="*/ 2147483647 h 171"/>
                <a:gd name="T36" fmla="*/ 2147483647 w 106"/>
                <a:gd name="T37" fmla="*/ 2147483647 h 171"/>
                <a:gd name="T38" fmla="*/ 2147483647 w 106"/>
                <a:gd name="T39" fmla="*/ 2147483647 h 171"/>
                <a:gd name="T40" fmla="*/ 2147483647 w 106"/>
                <a:gd name="T41" fmla="*/ 2147483647 h 171"/>
                <a:gd name="T42" fmla="*/ 2147483647 w 106"/>
                <a:gd name="T43" fmla="*/ 2147483647 h 171"/>
                <a:gd name="T44" fmla="*/ 2147483647 w 106"/>
                <a:gd name="T45" fmla="*/ 2147483647 h 171"/>
                <a:gd name="T46" fmla="*/ 2147483647 w 106"/>
                <a:gd name="T47" fmla="*/ 2147483647 h 171"/>
                <a:gd name="T48" fmla="*/ 2147483647 w 106"/>
                <a:gd name="T49" fmla="*/ 2147483647 h 171"/>
                <a:gd name="T50" fmla="*/ 2147483647 w 106"/>
                <a:gd name="T51" fmla="*/ 2147483647 h 171"/>
                <a:gd name="T52" fmla="*/ 2147483647 w 106"/>
                <a:gd name="T53" fmla="*/ 2147483647 h 171"/>
                <a:gd name="T54" fmla="*/ 0 w 106"/>
                <a:gd name="T55" fmla="*/ 2147483647 h 171"/>
                <a:gd name="T56" fmla="*/ 0 w 106"/>
                <a:gd name="T57" fmla="*/ 2147483647 h 171"/>
                <a:gd name="T58" fmla="*/ 2147483647 w 106"/>
                <a:gd name="T59" fmla="*/ 2147483647 h 171"/>
                <a:gd name="T60" fmla="*/ 2147483647 w 106"/>
                <a:gd name="T61" fmla="*/ 2147483647 h 171"/>
                <a:gd name="T62" fmla="*/ 2147483647 w 106"/>
                <a:gd name="T63" fmla="*/ 2147483647 h 171"/>
                <a:gd name="T64" fmla="*/ 2147483647 w 106"/>
                <a:gd name="T65" fmla="*/ 2147483647 h 171"/>
                <a:gd name="T66" fmla="*/ 2147483647 w 106"/>
                <a:gd name="T67" fmla="*/ 2147483647 h 171"/>
                <a:gd name="T68" fmla="*/ 2147483647 w 106"/>
                <a:gd name="T69" fmla="*/ 2147483647 h 171"/>
                <a:gd name="T70" fmla="*/ 2147483647 w 106"/>
                <a:gd name="T71" fmla="*/ 2147483647 h 171"/>
                <a:gd name="T72" fmla="*/ 2147483647 w 106"/>
                <a:gd name="T73" fmla="*/ 2147483647 h 171"/>
                <a:gd name="T74" fmla="*/ 2147483647 w 106"/>
                <a:gd name="T75" fmla="*/ 2147483647 h 171"/>
                <a:gd name="T76" fmla="*/ 2147483647 w 106"/>
                <a:gd name="T77" fmla="*/ 2147483647 h 171"/>
                <a:gd name="T78" fmla="*/ 2147483647 w 106"/>
                <a:gd name="T79" fmla="*/ 2147483647 h 171"/>
                <a:gd name="T80" fmla="*/ 2147483647 w 106"/>
                <a:gd name="T81" fmla="*/ 2147483647 h 171"/>
                <a:gd name="T82" fmla="*/ 2147483647 w 106"/>
                <a:gd name="T83" fmla="*/ 2147483647 h 171"/>
                <a:gd name="T84" fmla="*/ 2147483647 w 106"/>
                <a:gd name="T85" fmla="*/ 2147483647 h 171"/>
                <a:gd name="T86" fmla="*/ 2147483647 w 106"/>
                <a:gd name="T87" fmla="*/ 2147483647 h 171"/>
                <a:gd name="T88" fmla="*/ 2147483647 w 106"/>
                <a:gd name="T89" fmla="*/ 2147483647 h 171"/>
                <a:gd name="T90" fmla="*/ 2147483647 w 106"/>
                <a:gd name="T91" fmla="*/ 2147483647 h 171"/>
                <a:gd name="T92" fmla="*/ 2147483647 w 106"/>
                <a:gd name="T93" fmla="*/ 2147483647 h 171"/>
                <a:gd name="T94" fmla="*/ 2147483647 w 106"/>
                <a:gd name="T95" fmla="*/ 2147483647 h 171"/>
                <a:gd name="T96" fmla="*/ 2147483647 w 106"/>
                <a:gd name="T97" fmla="*/ 2147483647 h 171"/>
                <a:gd name="T98" fmla="*/ 2147483647 w 106"/>
                <a:gd name="T99" fmla="*/ 2147483647 h 171"/>
                <a:gd name="T100" fmla="*/ 2147483647 w 106"/>
                <a:gd name="T101" fmla="*/ 2147483647 h 17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6" h="171">
                  <a:moveTo>
                    <a:pt x="102" y="4"/>
                  </a:moveTo>
                  <a:lnTo>
                    <a:pt x="102" y="4"/>
                  </a:lnTo>
                  <a:lnTo>
                    <a:pt x="98" y="2"/>
                  </a:lnTo>
                  <a:lnTo>
                    <a:pt x="94" y="0"/>
                  </a:lnTo>
                  <a:lnTo>
                    <a:pt x="84" y="2"/>
                  </a:lnTo>
                  <a:lnTo>
                    <a:pt x="72" y="10"/>
                  </a:lnTo>
                  <a:lnTo>
                    <a:pt x="60" y="22"/>
                  </a:lnTo>
                  <a:lnTo>
                    <a:pt x="76" y="36"/>
                  </a:lnTo>
                  <a:lnTo>
                    <a:pt x="76" y="46"/>
                  </a:lnTo>
                  <a:lnTo>
                    <a:pt x="76" y="56"/>
                  </a:lnTo>
                  <a:lnTo>
                    <a:pt x="72" y="68"/>
                  </a:lnTo>
                  <a:lnTo>
                    <a:pt x="68" y="82"/>
                  </a:lnTo>
                  <a:lnTo>
                    <a:pt x="60" y="96"/>
                  </a:lnTo>
                  <a:lnTo>
                    <a:pt x="52" y="110"/>
                  </a:lnTo>
                  <a:lnTo>
                    <a:pt x="42" y="118"/>
                  </a:lnTo>
                  <a:lnTo>
                    <a:pt x="36" y="124"/>
                  </a:lnTo>
                  <a:lnTo>
                    <a:pt x="30" y="127"/>
                  </a:lnTo>
                  <a:lnTo>
                    <a:pt x="22" y="129"/>
                  </a:lnTo>
                  <a:lnTo>
                    <a:pt x="8" y="114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161"/>
                  </a:lnTo>
                  <a:lnTo>
                    <a:pt x="2" y="165"/>
                  </a:lnTo>
                  <a:lnTo>
                    <a:pt x="4" y="169"/>
                  </a:lnTo>
                  <a:lnTo>
                    <a:pt x="6" y="169"/>
                  </a:lnTo>
                  <a:lnTo>
                    <a:pt x="12" y="171"/>
                  </a:lnTo>
                  <a:lnTo>
                    <a:pt x="18" y="171"/>
                  </a:lnTo>
                  <a:lnTo>
                    <a:pt x="26" y="167"/>
                  </a:lnTo>
                  <a:lnTo>
                    <a:pt x="36" y="159"/>
                  </a:lnTo>
                  <a:lnTo>
                    <a:pt x="46" y="151"/>
                  </a:lnTo>
                  <a:lnTo>
                    <a:pt x="56" y="139"/>
                  </a:lnTo>
                  <a:lnTo>
                    <a:pt x="66" y="125"/>
                  </a:lnTo>
                  <a:lnTo>
                    <a:pt x="76" y="110"/>
                  </a:lnTo>
                  <a:lnTo>
                    <a:pt x="84" y="92"/>
                  </a:lnTo>
                  <a:lnTo>
                    <a:pt x="92" y="76"/>
                  </a:lnTo>
                  <a:lnTo>
                    <a:pt x="98" y="58"/>
                  </a:lnTo>
                  <a:lnTo>
                    <a:pt x="102" y="44"/>
                  </a:lnTo>
                  <a:lnTo>
                    <a:pt x="106" y="30"/>
                  </a:lnTo>
                  <a:lnTo>
                    <a:pt x="106" y="18"/>
                  </a:lnTo>
                  <a:lnTo>
                    <a:pt x="104" y="10"/>
                  </a:lnTo>
                  <a:lnTo>
                    <a:pt x="10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6" name="Freeform 386"/>
            <p:cNvSpPr/>
            <p:nvPr/>
          </p:nvSpPr>
          <p:spPr bwMode="auto">
            <a:xfrm flipH="1">
              <a:off x="383061" y="111751"/>
              <a:ext cx="120444" cy="101197"/>
            </a:xfrm>
            <a:custGeom>
              <a:avLst/>
              <a:gdLst>
                <a:gd name="T0" fmla="*/ 2147483647 w 387"/>
                <a:gd name="T1" fmla="*/ 2147483647 h 325"/>
                <a:gd name="T2" fmla="*/ 2147483647 w 387"/>
                <a:gd name="T3" fmla="*/ 2147483647 h 325"/>
                <a:gd name="T4" fmla="*/ 2147483647 w 387"/>
                <a:gd name="T5" fmla="*/ 2147483647 h 325"/>
                <a:gd name="T6" fmla="*/ 2147483647 w 387"/>
                <a:gd name="T7" fmla="*/ 2147483647 h 325"/>
                <a:gd name="T8" fmla="*/ 2147483647 w 387"/>
                <a:gd name="T9" fmla="*/ 2147483647 h 325"/>
                <a:gd name="T10" fmla="*/ 2147483647 w 387"/>
                <a:gd name="T11" fmla="*/ 2147483647 h 325"/>
                <a:gd name="T12" fmla="*/ 2147483647 w 387"/>
                <a:gd name="T13" fmla="*/ 2147483647 h 325"/>
                <a:gd name="T14" fmla="*/ 2147483647 w 387"/>
                <a:gd name="T15" fmla="*/ 2147483647 h 325"/>
                <a:gd name="T16" fmla="*/ 2147483647 w 387"/>
                <a:gd name="T17" fmla="*/ 2147483647 h 325"/>
                <a:gd name="T18" fmla="*/ 2147483647 w 387"/>
                <a:gd name="T19" fmla="*/ 2147483647 h 325"/>
                <a:gd name="T20" fmla="*/ 2147483647 w 387"/>
                <a:gd name="T21" fmla="*/ 2147483647 h 325"/>
                <a:gd name="T22" fmla="*/ 2147483647 w 387"/>
                <a:gd name="T23" fmla="*/ 2147483647 h 325"/>
                <a:gd name="T24" fmla="*/ 2147483647 w 387"/>
                <a:gd name="T25" fmla="*/ 2147483647 h 325"/>
                <a:gd name="T26" fmla="*/ 2147483647 w 387"/>
                <a:gd name="T27" fmla="*/ 2147483647 h 325"/>
                <a:gd name="T28" fmla="*/ 2147483647 w 387"/>
                <a:gd name="T29" fmla="*/ 2147483647 h 325"/>
                <a:gd name="T30" fmla="*/ 2147483647 w 387"/>
                <a:gd name="T31" fmla="*/ 2147483647 h 325"/>
                <a:gd name="T32" fmla="*/ 2147483647 w 387"/>
                <a:gd name="T33" fmla="*/ 2147483647 h 325"/>
                <a:gd name="T34" fmla="*/ 2147483647 w 387"/>
                <a:gd name="T35" fmla="*/ 2147483647 h 325"/>
                <a:gd name="T36" fmla="*/ 2147483647 w 387"/>
                <a:gd name="T37" fmla="*/ 2147483647 h 325"/>
                <a:gd name="T38" fmla="*/ 2147483647 w 387"/>
                <a:gd name="T39" fmla="*/ 2147483647 h 325"/>
                <a:gd name="T40" fmla="*/ 2147483647 w 387"/>
                <a:gd name="T41" fmla="*/ 2147483647 h 325"/>
                <a:gd name="T42" fmla="*/ 2147483647 w 387"/>
                <a:gd name="T43" fmla="*/ 2147483647 h 325"/>
                <a:gd name="T44" fmla="*/ 2147483647 w 387"/>
                <a:gd name="T45" fmla="*/ 0 h 325"/>
                <a:gd name="T46" fmla="*/ 2147483647 w 387"/>
                <a:gd name="T47" fmla="*/ 0 h 325"/>
                <a:gd name="T48" fmla="*/ 2147483647 w 387"/>
                <a:gd name="T49" fmla="*/ 0 h 325"/>
                <a:gd name="T50" fmla="*/ 2147483647 w 387"/>
                <a:gd name="T51" fmla="*/ 2147483647 h 325"/>
                <a:gd name="T52" fmla="*/ 2147483647 w 387"/>
                <a:gd name="T53" fmla="*/ 2147483647 h 325"/>
                <a:gd name="T54" fmla="*/ 2147483647 w 387"/>
                <a:gd name="T55" fmla="*/ 2147483647 h 325"/>
                <a:gd name="T56" fmla="*/ 2147483647 w 387"/>
                <a:gd name="T57" fmla="*/ 2147483647 h 325"/>
                <a:gd name="T58" fmla="*/ 2147483647 w 387"/>
                <a:gd name="T59" fmla="*/ 2147483647 h 325"/>
                <a:gd name="T60" fmla="*/ 2147483647 w 387"/>
                <a:gd name="T61" fmla="*/ 2147483647 h 325"/>
                <a:gd name="T62" fmla="*/ 2147483647 w 387"/>
                <a:gd name="T63" fmla="*/ 2147483647 h 325"/>
                <a:gd name="T64" fmla="*/ 2147483647 w 387"/>
                <a:gd name="T65" fmla="*/ 2147483647 h 325"/>
                <a:gd name="T66" fmla="*/ 2147483647 w 387"/>
                <a:gd name="T67" fmla="*/ 2147483647 h 325"/>
                <a:gd name="T68" fmla="*/ 2147483647 w 387"/>
                <a:gd name="T69" fmla="*/ 2147483647 h 325"/>
                <a:gd name="T70" fmla="*/ 2147483647 w 387"/>
                <a:gd name="T71" fmla="*/ 2147483647 h 325"/>
                <a:gd name="T72" fmla="*/ 2147483647 w 387"/>
                <a:gd name="T73" fmla="*/ 2147483647 h 325"/>
                <a:gd name="T74" fmla="*/ 2147483647 w 387"/>
                <a:gd name="T75" fmla="*/ 2147483647 h 325"/>
                <a:gd name="T76" fmla="*/ 2147483647 w 387"/>
                <a:gd name="T77" fmla="*/ 2147483647 h 325"/>
                <a:gd name="T78" fmla="*/ 0 w 387"/>
                <a:gd name="T79" fmla="*/ 2147483647 h 325"/>
                <a:gd name="T80" fmla="*/ 0 w 387"/>
                <a:gd name="T81" fmla="*/ 2147483647 h 325"/>
                <a:gd name="T82" fmla="*/ 2147483647 w 387"/>
                <a:gd name="T83" fmla="*/ 2147483647 h 325"/>
                <a:gd name="T84" fmla="*/ 2147483647 w 387"/>
                <a:gd name="T85" fmla="*/ 2147483647 h 325"/>
                <a:gd name="T86" fmla="*/ 2147483647 w 387"/>
                <a:gd name="T87" fmla="*/ 2147483647 h 325"/>
                <a:gd name="T88" fmla="*/ 2147483647 w 387"/>
                <a:gd name="T89" fmla="*/ 2147483647 h 325"/>
                <a:gd name="T90" fmla="*/ 2147483647 w 387"/>
                <a:gd name="T91" fmla="*/ 2147483647 h 325"/>
                <a:gd name="T92" fmla="*/ 2147483647 w 387"/>
                <a:gd name="T93" fmla="*/ 2147483647 h 325"/>
                <a:gd name="T94" fmla="*/ 2147483647 w 387"/>
                <a:gd name="T95" fmla="*/ 2147483647 h 325"/>
                <a:gd name="T96" fmla="*/ 2147483647 w 387"/>
                <a:gd name="T97" fmla="*/ 2147483647 h 325"/>
                <a:gd name="T98" fmla="*/ 2147483647 w 387"/>
                <a:gd name="T99" fmla="*/ 2147483647 h 325"/>
                <a:gd name="T100" fmla="*/ 2147483647 w 387"/>
                <a:gd name="T101" fmla="*/ 2147483647 h 325"/>
                <a:gd name="T102" fmla="*/ 2147483647 w 387"/>
                <a:gd name="T103" fmla="*/ 2147483647 h 325"/>
                <a:gd name="T104" fmla="*/ 2147483647 w 387"/>
                <a:gd name="T105" fmla="*/ 2147483647 h 325"/>
                <a:gd name="T106" fmla="*/ 2147483647 w 387"/>
                <a:gd name="T107" fmla="*/ 2147483647 h 325"/>
                <a:gd name="T108" fmla="*/ 2147483647 w 387"/>
                <a:gd name="T109" fmla="*/ 2147483647 h 325"/>
                <a:gd name="T110" fmla="*/ 2147483647 w 387"/>
                <a:gd name="T111" fmla="*/ 2147483647 h 325"/>
                <a:gd name="T112" fmla="*/ 2147483647 w 387"/>
                <a:gd name="T113" fmla="*/ 2147483647 h 325"/>
                <a:gd name="T114" fmla="*/ 2147483647 w 387"/>
                <a:gd name="T115" fmla="*/ 2147483647 h 325"/>
                <a:gd name="T116" fmla="*/ 2147483647 w 387"/>
                <a:gd name="T117" fmla="*/ 2147483647 h 325"/>
                <a:gd name="T118" fmla="*/ 2147483647 w 387"/>
                <a:gd name="T119" fmla="*/ 2147483647 h 325"/>
                <a:gd name="T120" fmla="*/ 2147483647 w 387"/>
                <a:gd name="T121" fmla="*/ 2147483647 h 325"/>
                <a:gd name="T122" fmla="*/ 2147483647 w 387"/>
                <a:gd name="T123" fmla="*/ 2147483647 h 3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87" h="325">
                  <a:moveTo>
                    <a:pt x="154" y="112"/>
                  </a:moveTo>
                  <a:lnTo>
                    <a:pt x="154" y="112"/>
                  </a:lnTo>
                  <a:lnTo>
                    <a:pt x="162" y="98"/>
                  </a:lnTo>
                  <a:lnTo>
                    <a:pt x="172" y="86"/>
                  </a:lnTo>
                  <a:lnTo>
                    <a:pt x="184" y="74"/>
                  </a:lnTo>
                  <a:lnTo>
                    <a:pt x="196" y="66"/>
                  </a:lnTo>
                  <a:lnTo>
                    <a:pt x="210" y="58"/>
                  </a:lnTo>
                  <a:lnTo>
                    <a:pt x="224" y="52"/>
                  </a:lnTo>
                  <a:lnTo>
                    <a:pt x="240" y="48"/>
                  </a:lnTo>
                  <a:lnTo>
                    <a:pt x="255" y="44"/>
                  </a:lnTo>
                  <a:lnTo>
                    <a:pt x="271" y="42"/>
                  </a:lnTo>
                  <a:lnTo>
                    <a:pt x="287" y="40"/>
                  </a:lnTo>
                  <a:lnTo>
                    <a:pt x="321" y="42"/>
                  </a:lnTo>
                  <a:lnTo>
                    <a:pt x="355" y="48"/>
                  </a:lnTo>
                  <a:lnTo>
                    <a:pt x="387" y="58"/>
                  </a:lnTo>
                  <a:lnTo>
                    <a:pt x="387" y="56"/>
                  </a:lnTo>
                  <a:lnTo>
                    <a:pt x="357" y="40"/>
                  </a:lnTo>
                  <a:lnTo>
                    <a:pt x="323" y="26"/>
                  </a:lnTo>
                  <a:lnTo>
                    <a:pt x="289" y="14"/>
                  </a:lnTo>
                  <a:lnTo>
                    <a:pt x="257" y="6"/>
                  </a:lnTo>
                  <a:lnTo>
                    <a:pt x="224" y="0"/>
                  </a:lnTo>
                  <a:lnTo>
                    <a:pt x="192" y="0"/>
                  </a:lnTo>
                  <a:lnTo>
                    <a:pt x="178" y="0"/>
                  </a:lnTo>
                  <a:lnTo>
                    <a:pt x="162" y="2"/>
                  </a:lnTo>
                  <a:lnTo>
                    <a:pt x="148" y="6"/>
                  </a:lnTo>
                  <a:lnTo>
                    <a:pt x="134" y="10"/>
                  </a:lnTo>
                  <a:lnTo>
                    <a:pt x="110" y="22"/>
                  </a:lnTo>
                  <a:lnTo>
                    <a:pt x="90" y="32"/>
                  </a:lnTo>
                  <a:lnTo>
                    <a:pt x="70" y="44"/>
                  </a:lnTo>
                  <a:lnTo>
                    <a:pt x="54" y="56"/>
                  </a:lnTo>
                  <a:lnTo>
                    <a:pt x="42" y="68"/>
                  </a:lnTo>
                  <a:lnTo>
                    <a:pt x="30" y="82"/>
                  </a:lnTo>
                  <a:lnTo>
                    <a:pt x="20" y="94"/>
                  </a:lnTo>
                  <a:lnTo>
                    <a:pt x="14" y="108"/>
                  </a:lnTo>
                  <a:lnTo>
                    <a:pt x="8" y="124"/>
                  </a:lnTo>
                  <a:lnTo>
                    <a:pt x="4" y="138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2" y="202"/>
                  </a:lnTo>
                  <a:lnTo>
                    <a:pt x="6" y="234"/>
                  </a:lnTo>
                  <a:lnTo>
                    <a:pt x="12" y="252"/>
                  </a:lnTo>
                  <a:lnTo>
                    <a:pt x="20" y="268"/>
                  </a:lnTo>
                  <a:lnTo>
                    <a:pt x="30" y="283"/>
                  </a:lnTo>
                  <a:lnTo>
                    <a:pt x="42" y="295"/>
                  </a:lnTo>
                  <a:lnTo>
                    <a:pt x="58" y="305"/>
                  </a:lnTo>
                  <a:lnTo>
                    <a:pt x="76" y="315"/>
                  </a:lnTo>
                  <a:lnTo>
                    <a:pt x="94" y="321"/>
                  </a:lnTo>
                  <a:lnTo>
                    <a:pt x="116" y="325"/>
                  </a:lnTo>
                  <a:lnTo>
                    <a:pt x="112" y="299"/>
                  </a:lnTo>
                  <a:lnTo>
                    <a:pt x="112" y="271"/>
                  </a:lnTo>
                  <a:lnTo>
                    <a:pt x="112" y="244"/>
                  </a:lnTo>
                  <a:lnTo>
                    <a:pt x="116" y="216"/>
                  </a:lnTo>
                  <a:lnTo>
                    <a:pt x="122" y="190"/>
                  </a:lnTo>
                  <a:lnTo>
                    <a:pt x="130" y="162"/>
                  </a:lnTo>
                  <a:lnTo>
                    <a:pt x="140" y="136"/>
                  </a:lnTo>
                  <a:lnTo>
                    <a:pt x="154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7" name="Freeform 387"/>
            <p:cNvSpPr/>
            <p:nvPr/>
          </p:nvSpPr>
          <p:spPr bwMode="auto">
            <a:xfrm flipH="1">
              <a:off x="368782" y="9312"/>
              <a:ext cx="45322" cy="119823"/>
            </a:xfrm>
            <a:custGeom>
              <a:avLst/>
              <a:gdLst>
                <a:gd name="T0" fmla="*/ 2147483647 w 146"/>
                <a:gd name="T1" fmla="*/ 2147483647 h 387"/>
                <a:gd name="T2" fmla="*/ 2147483647 w 146"/>
                <a:gd name="T3" fmla="*/ 2147483647 h 387"/>
                <a:gd name="T4" fmla="*/ 2147483647 w 146"/>
                <a:gd name="T5" fmla="*/ 2147483647 h 387"/>
                <a:gd name="T6" fmla="*/ 2147483647 w 146"/>
                <a:gd name="T7" fmla="*/ 2147483647 h 387"/>
                <a:gd name="T8" fmla="*/ 2147483647 w 146"/>
                <a:gd name="T9" fmla="*/ 2147483647 h 387"/>
                <a:gd name="T10" fmla="*/ 2147483647 w 146"/>
                <a:gd name="T11" fmla="*/ 0 h 387"/>
                <a:gd name="T12" fmla="*/ 2147483647 w 146"/>
                <a:gd name="T13" fmla="*/ 0 h 387"/>
                <a:gd name="T14" fmla="*/ 2147483647 w 146"/>
                <a:gd name="T15" fmla="*/ 2147483647 h 387"/>
                <a:gd name="T16" fmla="*/ 2147483647 w 146"/>
                <a:gd name="T17" fmla="*/ 2147483647 h 387"/>
                <a:gd name="T18" fmla="*/ 2147483647 w 146"/>
                <a:gd name="T19" fmla="*/ 2147483647 h 387"/>
                <a:gd name="T20" fmla="*/ 2147483647 w 146"/>
                <a:gd name="T21" fmla="*/ 2147483647 h 387"/>
                <a:gd name="T22" fmla="*/ 2147483647 w 146"/>
                <a:gd name="T23" fmla="*/ 2147483647 h 387"/>
                <a:gd name="T24" fmla="*/ 2147483647 w 146"/>
                <a:gd name="T25" fmla="*/ 2147483647 h 387"/>
                <a:gd name="T26" fmla="*/ 2147483647 w 146"/>
                <a:gd name="T27" fmla="*/ 2147483647 h 387"/>
                <a:gd name="T28" fmla="*/ 2147483647 w 146"/>
                <a:gd name="T29" fmla="*/ 2147483647 h 387"/>
                <a:gd name="T30" fmla="*/ 2147483647 w 146"/>
                <a:gd name="T31" fmla="*/ 2147483647 h 387"/>
                <a:gd name="T32" fmla="*/ 2147483647 w 146"/>
                <a:gd name="T33" fmla="*/ 2147483647 h 387"/>
                <a:gd name="T34" fmla="*/ 2147483647 w 146"/>
                <a:gd name="T35" fmla="*/ 2147483647 h 387"/>
                <a:gd name="T36" fmla="*/ 2147483647 w 146"/>
                <a:gd name="T37" fmla="*/ 2147483647 h 387"/>
                <a:gd name="T38" fmla="*/ 0 w 146"/>
                <a:gd name="T39" fmla="*/ 2147483647 h 387"/>
                <a:gd name="T40" fmla="*/ 0 w 146"/>
                <a:gd name="T41" fmla="*/ 2147483647 h 387"/>
                <a:gd name="T42" fmla="*/ 0 w 146"/>
                <a:gd name="T43" fmla="*/ 2147483647 h 387"/>
                <a:gd name="T44" fmla="*/ 2147483647 w 146"/>
                <a:gd name="T45" fmla="*/ 2147483647 h 387"/>
                <a:gd name="T46" fmla="*/ 2147483647 w 146"/>
                <a:gd name="T47" fmla="*/ 2147483647 h 387"/>
                <a:gd name="T48" fmla="*/ 2147483647 w 146"/>
                <a:gd name="T49" fmla="*/ 2147483647 h 387"/>
                <a:gd name="T50" fmla="*/ 2147483647 w 146"/>
                <a:gd name="T51" fmla="*/ 2147483647 h 387"/>
                <a:gd name="T52" fmla="*/ 2147483647 w 146"/>
                <a:gd name="T53" fmla="*/ 2147483647 h 387"/>
                <a:gd name="T54" fmla="*/ 2147483647 w 146"/>
                <a:gd name="T55" fmla="*/ 2147483647 h 387"/>
                <a:gd name="T56" fmla="*/ 2147483647 w 146"/>
                <a:gd name="T57" fmla="*/ 2147483647 h 387"/>
                <a:gd name="T58" fmla="*/ 2147483647 w 146"/>
                <a:gd name="T59" fmla="*/ 2147483647 h 387"/>
                <a:gd name="T60" fmla="*/ 2147483647 w 146"/>
                <a:gd name="T61" fmla="*/ 2147483647 h 387"/>
                <a:gd name="T62" fmla="*/ 2147483647 w 146"/>
                <a:gd name="T63" fmla="*/ 2147483647 h 387"/>
                <a:gd name="T64" fmla="*/ 2147483647 w 146"/>
                <a:gd name="T65" fmla="*/ 2147483647 h 387"/>
                <a:gd name="T66" fmla="*/ 2147483647 w 146"/>
                <a:gd name="T67" fmla="*/ 2147483647 h 387"/>
                <a:gd name="T68" fmla="*/ 2147483647 w 146"/>
                <a:gd name="T69" fmla="*/ 2147483647 h 387"/>
                <a:gd name="T70" fmla="*/ 2147483647 w 146"/>
                <a:gd name="T71" fmla="*/ 2147483647 h 387"/>
                <a:gd name="T72" fmla="*/ 2147483647 w 146"/>
                <a:gd name="T73" fmla="*/ 2147483647 h 387"/>
                <a:gd name="T74" fmla="*/ 2147483647 w 146"/>
                <a:gd name="T75" fmla="*/ 2147483647 h 387"/>
                <a:gd name="T76" fmla="*/ 2147483647 w 146"/>
                <a:gd name="T77" fmla="*/ 2147483647 h 387"/>
                <a:gd name="T78" fmla="*/ 2147483647 w 146"/>
                <a:gd name="T79" fmla="*/ 2147483647 h 387"/>
                <a:gd name="T80" fmla="*/ 2147483647 w 146"/>
                <a:gd name="T81" fmla="*/ 2147483647 h 387"/>
                <a:gd name="T82" fmla="*/ 2147483647 w 146"/>
                <a:gd name="T83" fmla="*/ 2147483647 h 387"/>
                <a:gd name="T84" fmla="*/ 2147483647 w 146"/>
                <a:gd name="T85" fmla="*/ 2147483647 h 387"/>
                <a:gd name="T86" fmla="*/ 2147483647 w 146"/>
                <a:gd name="T87" fmla="*/ 2147483647 h 3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46" h="387">
                  <a:moveTo>
                    <a:pt x="78" y="73"/>
                  </a:moveTo>
                  <a:lnTo>
                    <a:pt x="78" y="73"/>
                  </a:lnTo>
                  <a:lnTo>
                    <a:pt x="92" y="51"/>
                  </a:lnTo>
                  <a:lnTo>
                    <a:pt x="110" y="32"/>
                  </a:lnTo>
                  <a:lnTo>
                    <a:pt x="128" y="14"/>
                  </a:lnTo>
                  <a:lnTo>
                    <a:pt x="146" y="0"/>
                  </a:lnTo>
                  <a:lnTo>
                    <a:pt x="116" y="8"/>
                  </a:lnTo>
                  <a:lnTo>
                    <a:pt x="88" y="20"/>
                  </a:lnTo>
                  <a:lnTo>
                    <a:pt x="74" y="26"/>
                  </a:lnTo>
                  <a:lnTo>
                    <a:pt x="62" y="34"/>
                  </a:lnTo>
                  <a:lnTo>
                    <a:pt x="50" y="43"/>
                  </a:lnTo>
                  <a:lnTo>
                    <a:pt x="40" y="53"/>
                  </a:lnTo>
                  <a:lnTo>
                    <a:pt x="30" y="65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1"/>
                  </a:lnTo>
                  <a:lnTo>
                    <a:pt x="6" y="131"/>
                  </a:lnTo>
                  <a:lnTo>
                    <a:pt x="2" y="151"/>
                  </a:lnTo>
                  <a:lnTo>
                    <a:pt x="0" y="175"/>
                  </a:lnTo>
                  <a:lnTo>
                    <a:pt x="0" y="199"/>
                  </a:lnTo>
                  <a:lnTo>
                    <a:pt x="2" y="223"/>
                  </a:lnTo>
                  <a:lnTo>
                    <a:pt x="8" y="247"/>
                  </a:lnTo>
                  <a:lnTo>
                    <a:pt x="16" y="271"/>
                  </a:lnTo>
                  <a:lnTo>
                    <a:pt x="30" y="295"/>
                  </a:lnTo>
                  <a:lnTo>
                    <a:pt x="44" y="319"/>
                  </a:lnTo>
                  <a:lnTo>
                    <a:pt x="62" y="343"/>
                  </a:lnTo>
                  <a:lnTo>
                    <a:pt x="80" y="365"/>
                  </a:lnTo>
                  <a:lnTo>
                    <a:pt x="100" y="387"/>
                  </a:lnTo>
                  <a:lnTo>
                    <a:pt x="102" y="385"/>
                  </a:lnTo>
                  <a:lnTo>
                    <a:pt x="86" y="347"/>
                  </a:lnTo>
                  <a:lnTo>
                    <a:pt x="72" y="305"/>
                  </a:lnTo>
                  <a:lnTo>
                    <a:pt x="62" y="263"/>
                  </a:lnTo>
                  <a:lnTo>
                    <a:pt x="56" y="221"/>
                  </a:lnTo>
                  <a:lnTo>
                    <a:pt x="54" y="181"/>
                  </a:lnTo>
                  <a:lnTo>
                    <a:pt x="54" y="161"/>
                  </a:lnTo>
                  <a:lnTo>
                    <a:pt x="56" y="141"/>
                  </a:lnTo>
                  <a:lnTo>
                    <a:pt x="60" y="123"/>
                  </a:lnTo>
                  <a:lnTo>
                    <a:pt x="64" y="105"/>
                  </a:lnTo>
                  <a:lnTo>
                    <a:pt x="70" y="89"/>
                  </a:lnTo>
                  <a:lnTo>
                    <a:pt x="7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8" name="Freeform 388"/>
            <p:cNvSpPr/>
            <p:nvPr/>
          </p:nvSpPr>
          <p:spPr bwMode="auto">
            <a:xfrm flipH="1">
              <a:off x="338981" y="124168"/>
              <a:ext cx="129757" cy="146519"/>
            </a:xfrm>
            <a:custGeom>
              <a:avLst/>
              <a:gdLst>
                <a:gd name="T0" fmla="*/ 2147483647 w 417"/>
                <a:gd name="T1" fmla="*/ 2147483647 h 471"/>
                <a:gd name="T2" fmla="*/ 2147483647 w 417"/>
                <a:gd name="T3" fmla="*/ 2147483647 h 471"/>
                <a:gd name="T4" fmla="*/ 2147483647 w 417"/>
                <a:gd name="T5" fmla="*/ 2147483647 h 471"/>
                <a:gd name="T6" fmla="*/ 2147483647 w 417"/>
                <a:gd name="T7" fmla="*/ 2147483647 h 471"/>
                <a:gd name="T8" fmla="*/ 2147483647 w 417"/>
                <a:gd name="T9" fmla="*/ 0 h 471"/>
                <a:gd name="T10" fmla="*/ 2147483647 w 417"/>
                <a:gd name="T11" fmla="*/ 2147483647 h 471"/>
                <a:gd name="T12" fmla="*/ 2147483647 w 417"/>
                <a:gd name="T13" fmla="*/ 2147483647 h 471"/>
                <a:gd name="T14" fmla="*/ 2147483647 w 417"/>
                <a:gd name="T15" fmla="*/ 2147483647 h 471"/>
                <a:gd name="T16" fmla="*/ 2147483647 w 417"/>
                <a:gd name="T17" fmla="*/ 2147483647 h 471"/>
                <a:gd name="T18" fmla="*/ 2147483647 w 417"/>
                <a:gd name="T19" fmla="*/ 2147483647 h 471"/>
                <a:gd name="T20" fmla="*/ 2147483647 w 417"/>
                <a:gd name="T21" fmla="*/ 2147483647 h 471"/>
                <a:gd name="T22" fmla="*/ 2147483647 w 417"/>
                <a:gd name="T23" fmla="*/ 2147483647 h 471"/>
                <a:gd name="T24" fmla="*/ 0 w 417"/>
                <a:gd name="T25" fmla="*/ 2147483647 h 471"/>
                <a:gd name="T26" fmla="*/ 0 w 417"/>
                <a:gd name="T27" fmla="*/ 2147483647 h 471"/>
                <a:gd name="T28" fmla="*/ 2147483647 w 417"/>
                <a:gd name="T29" fmla="*/ 2147483647 h 471"/>
                <a:gd name="T30" fmla="*/ 2147483647 w 417"/>
                <a:gd name="T31" fmla="*/ 2147483647 h 471"/>
                <a:gd name="T32" fmla="*/ 2147483647 w 417"/>
                <a:gd name="T33" fmla="*/ 2147483647 h 471"/>
                <a:gd name="T34" fmla="*/ 2147483647 w 417"/>
                <a:gd name="T35" fmla="*/ 2147483647 h 471"/>
                <a:gd name="T36" fmla="*/ 2147483647 w 417"/>
                <a:gd name="T37" fmla="*/ 2147483647 h 471"/>
                <a:gd name="T38" fmla="*/ 2147483647 w 417"/>
                <a:gd name="T39" fmla="*/ 2147483647 h 471"/>
                <a:gd name="T40" fmla="*/ 2147483647 w 417"/>
                <a:gd name="T41" fmla="*/ 2147483647 h 471"/>
                <a:gd name="T42" fmla="*/ 2147483647 w 417"/>
                <a:gd name="T43" fmla="*/ 2147483647 h 471"/>
                <a:gd name="T44" fmla="*/ 2147483647 w 417"/>
                <a:gd name="T45" fmla="*/ 2147483647 h 471"/>
                <a:gd name="T46" fmla="*/ 2147483647 w 417"/>
                <a:gd name="T47" fmla="*/ 2147483647 h 471"/>
                <a:gd name="T48" fmla="*/ 2147483647 w 417"/>
                <a:gd name="T49" fmla="*/ 2147483647 h 471"/>
                <a:gd name="T50" fmla="*/ 2147483647 w 417"/>
                <a:gd name="T51" fmla="*/ 2147483647 h 471"/>
                <a:gd name="T52" fmla="*/ 2147483647 w 417"/>
                <a:gd name="T53" fmla="*/ 2147483647 h 471"/>
                <a:gd name="T54" fmla="*/ 2147483647 w 417"/>
                <a:gd name="T55" fmla="*/ 2147483647 h 471"/>
                <a:gd name="T56" fmla="*/ 2147483647 w 417"/>
                <a:gd name="T57" fmla="*/ 2147483647 h 471"/>
                <a:gd name="T58" fmla="*/ 2147483647 w 417"/>
                <a:gd name="T59" fmla="*/ 2147483647 h 471"/>
                <a:gd name="T60" fmla="*/ 2147483647 w 417"/>
                <a:gd name="T61" fmla="*/ 2147483647 h 471"/>
                <a:gd name="T62" fmla="*/ 2147483647 w 417"/>
                <a:gd name="T63" fmla="*/ 2147483647 h 471"/>
                <a:gd name="T64" fmla="*/ 2147483647 w 417"/>
                <a:gd name="T65" fmla="*/ 2147483647 h 471"/>
                <a:gd name="T66" fmla="*/ 2147483647 w 417"/>
                <a:gd name="T67" fmla="*/ 2147483647 h 4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7" h="471">
                  <a:moveTo>
                    <a:pt x="387" y="152"/>
                  </a:moveTo>
                  <a:lnTo>
                    <a:pt x="387" y="152"/>
                  </a:lnTo>
                  <a:lnTo>
                    <a:pt x="315" y="70"/>
                  </a:lnTo>
                  <a:lnTo>
                    <a:pt x="289" y="38"/>
                  </a:lnTo>
                  <a:lnTo>
                    <a:pt x="279" y="26"/>
                  </a:lnTo>
                  <a:lnTo>
                    <a:pt x="275" y="18"/>
                  </a:lnTo>
                  <a:lnTo>
                    <a:pt x="243" y="8"/>
                  </a:lnTo>
                  <a:lnTo>
                    <a:pt x="209" y="2"/>
                  </a:lnTo>
                  <a:lnTo>
                    <a:pt x="175" y="0"/>
                  </a:lnTo>
                  <a:lnTo>
                    <a:pt x="159" y="2"/>
                  </a:lnTo>
                  <a:lnTo>
                    <a:pt x="143" y="4"/>
                  </a:lnTo>
                  <a:lnTo>
                    <a:pt x="128" y="8"/>
                  </a:lnTo>
                  <a:lnTo>
                    <a:pt x="112" y="12"/>
                  </a:lnTo>
                  <a:lnTo>
                    <a:pt x="98" y="18"/>
                  </a:lnTo>
                  <a:lnTo>
                    <a:pt x="84" y="26"/>
                  </a:lnTo>
                  <a:lnTo>
                    <a:pt x="72" y="34"/>
                  </a:lnTo>
                  <a:lnTo>
                    <a:pt x="60" y="46"/>
                  </a:lnTo>
                  <a:lnTo>
                    <a:pt x="50" y="58"/>
                  </a:lnTo>
                  <a:lnTo>
                    <a:pt x="42" y="72"/>
                  </a:lnTo>
                  <a:lnTo>
                    <a:pt x="28" y="96"/>
                  </a:lnTo>
                  <a:lnTo>
                    <a:pt x="18" y="122"/>
                  </a:lnTo>
                  <a:lnTo>
                    <a:pt x="10" y="150"/>
                  </a:lnTo>
                  <a:lnTo>
                    <a:pt x="4" y="176"/>
                  </a:lnTo>
                  <a:lnTo>
                    <a:pt x="0" y="204"/>
                  </a:lnTo>
                  <a:lnTo>
                    <a:pt x="0" y="231"/>
                  </a:lnTo>
                  <a:lnTo>
                    <a:pt x="0" y="259"/>
                  </a:lnTo>
                  <a:lnTo>
                    <a:pt x="4" y="285"/>
                  </a:lnTo>
                  <a:lnTo>
                    <a:pt x="8" y="305"/>
                  </a:lnTo>
                  <a:lnTo>
                    <a:pt x="14" y="325"/>
                  </a:lnTo>
                  <a:lnTo>
                    <a:pt x="20" y="343"/>
                  </a:lnTo>
                  <a:lnTo>
                    <a:pt x="28" y="361"/>
                  </a:lnTo>
                  <a:lnTo>
                    <a:pt x="36" y="379"/>
                  </a:lnTo>
                  <a:lnTo>
                    <a:pt x="46" y="395"/>
                  </a:lnTo>
                  <a:lnTo>
                    <a:pt x="58" y="409"/>
                  </a:lnTo>
                  <a:lnTo>
                    <a:pt x="70" y="423"/>
                  </a:lnTo>
                  <a:lnTo>
                    <a:pt x="86" y="437"/>
                  </a:lnTo>
                  <a:lnTo>
                    <a:pt x="102" y="449"/>
                  </a:lnTo>
                  <a:lnTo>
                    <a:pt x="120" y="457"/>
                  </a:lnTo>
                  <a:lnTo>
                    <a:pt x="137" y="465"/>
                  </a:lnTo>
                  <a:lnTo>
                    <a:pt x="153" y="469"/>
                  </a:lnTo>
                  <a:lnTo>
                    <a:pt x="171" y="471"/>
                  </a:lnTo>
                  <a:lnTo>
                    <a:pt x="191" y="471"/>
                  </a:lnTo>
                  <a:lnTo>
                    <a:pt x="209" y="467"/>
                  </a:lnTo>
                  <a:lnTo>
                    <a:pt x="227" y="463"/>
                  </a:lnTo>
                  <a:lnTo>
                    <a:pt x="243" y="455"/>
                  </a:lnTo>
                  <a:lnTo>
                    <a:pt x="261" y="445"/>
                  </a:lnTo>
                  <a:lnTo>
                    <a:pt x="277" y="433"/>
                  </a:lnTo>
                  <a:lnTo>
                    <a:pt x="293" y="421"/>
                  </a:lnTo>
                  <a:lnTo>
                    <a:pt x="309" y="405"/>
                  </a:lnTo>
                  <a:lnTo>
                    <a:pt x="323" y="385"/>
                  </a:lnTo>
                  <a:lnTo>
                    <a:pt x="335" y="365"/>
                  </a:lnTo>
                  <a:lnTo>
                    <a:pt x="361" y="319"/>
                  </a:lnTo>
                  <a:lnTo>
                    <a:pt x="385" y="275"/>
                  </a:lnTo>
                  <a:lnTo>
                    <a:pt x="395" y="255"/>
                  </a:lnTo>
                  <a:lnTo>
                    <a:pt x="403" y="235"/>
                  </a:lnTo>
                  <a:lnTo>
                    <a:pt x="409" y="214"/>
                  </a:lnTo>
                  <a:lnTo>
                    <a:pt x="413" y="196"/>
                  </a:lnTo>
                  <a:lnTo>
                    <a:pt x="417" y="186"/>
                  </a:lnTo>
                  <a:lnTo>
                    <a:pt x="415" y="182"/>
                  </a:lnTo>
                  <a:lnTo>
                    <a:pt x="387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9" name="Freeform 389"/>
            <p:cNvSpPr/>
            <p:nvPr/>
          </p:nvSpPr>
          <p:spPr bwMode="auto">
            <a:xfrm flipH="1">
              <a:off x="285588" y="0"/>
              <a:ext cx="111752" cy="170111"/>
            </a:xfrm>
            <a:custGeom>
              <a:avLst/>
              <a:gdLst>
                <a:gd name="T0" fmla="*/ 2147483647 w 360"/>
                <a:gd name="T1" fmla="*/ 2147483647 h 549"/>
                <a:gd name="T2" fmla="*/ 2147483647 w 360"/>
                <a:gd name="T3" fmla="*/ 2147483647 h 549"/>
                <a:gd name="T4" fmla="*/ 2147483647 w 360"/>
                <a:gd name="T5" fmla="*/ 2147483647 h 549"/>
                <a:gd name="T6" fmla="*/ 0 w 360"/>
                <a:gd name="T7" fmla="*/ 2147483647 h 549"/>
                <a:gd name="T8" fmla="*/ 2147483647 w 360"/>
                <a:gd name="T9" fmla="*/ 2147483647 h 549"/>
                <a:gd name="T10" fmla="*/ 2147483647 w 360"/>
                <a:gd name="T11" fmla="*/ 2147483647 h 549"/>
                <a:gd name="T12" fmla="*/ 2147483647 w 360"/>
                <a:gd name="T13" fmla="*/ 2147483647 h 549"/>
                <a:gd name="T14" fmla="*/ 2147483647 w 360"/>
                <a:gd name="T15" fmla="*/ 2147483647 h 549"/>
                <a:gd name="T16" fmla="*/ 2147483647 w 360"/>
                <a:gd name="T17" fmla="*/ 2147483647 h 549"/>
                <a:gd name="T18" fmla="*/ 2147483647 w 360"/>
                <a:gd name="T19" fmla="*/ 2147483647 h 549"/>
                <a:gd name="T20" fmla="*/ 2147483647 w 360"/>
                <a:gd name="T21" fmla="*/ 2147483647 h 549"/>
                <a:gd name="T22" fmla="*/ 2147483647 w 360"/>
                <a:gd name="T23" fmla="*/ 2147483647 h 549"/>
                <a:gd name="T24" fmla="*/ 2147483647 w 360"/>
                <a:gd name="T25" fmla="*/ 2147483647 h 549"/>
                <a:gd name="T26" fmla="*/ 2147483647 w 360"/>
                <a:gd name="T27" fmla="*/ 2147483647 h 549"/>
                <a:gd name="T28" fmla="*/ 2147483647 w 360"/>
                <a:gd name="T29" fmla="*/ 2147483647 h 549"/>
                <a:gd name="T30" fmla="*/ 2147483647 w 360"/>
                <a:gd name="T31" fmla="*/ 2147483647 h 549"/>
                <a:gd name="T32" fmla="*/ 2147483647 w 360"/>
                <a:gd name="T33" fmla="*/ 2147483647 h 549"/>
                <a:gd name="T34" fmla="*/ 2147483647 w 360"/>
                <a:gd name="T35" fmla="*/ 2147483647 h 549"/>
                <a:gd name="T36" fmla="*/ 2147483647 w 360"/>
                <a:gd name="T37" fmla="*/ 2147483647 h 549"/>
                <a:gd name="T38" fmla="*/ 2147483647 w 360"/>
                <a:gd name="T39" fmla="*/ 2147483647 h 549"/>
                <a:gd name="T40" fmla="*/ 2147483647 w 360"/>
                <a:gd name="T41" fmla="*/ 2147483647 h 549"/>
                <a:gd name="T42" fmla="*/ 2147483647 w 360"/>
                <a:gd name="T43" fmla="*/ 2147483647 h 549"/>
                <a:gd name="T44" fmla="*/ 2147483647 w 360"/>
                <a:gd name="T45" fmla="*/ 2147483647 h 549"/>
                <a:gd name="T46" fmla="*/ 2147483647 w 360"/>
                <a:gd name="T47" fmla="*/ 2147483647 h 549"/>
                <a:gd name="T48" fmla="*/ 2147483647 w 360"/>
                <a:gd name="T49" fmla="*/ 2147483647 h 549"/>
                <a:gd name="T50" fmla="*/ 2147483647 w 360"/>
                <a:gd name="T51" fmla="*/ 2147483647 h 549"/>
                <a:gd name="T52" fmla="*/ 2147483647 w 360"/>
                <a:gd name="T53" fmla="*/ 2147483647 h 549"/>
                <a:gd name="T54" fmla="*/ 2147483647 w 360"/>
                <a:gd name="T55" fmla="*/ 0 h 549"/>
                <a:gd name="T56" fmla="*/ 2147483647 w 360"/>
                <a:gd name="T57" fmla="*/ 2147483647 h 549"/>
                <a:gd name="T58" fmla="*/ 2147483647 w 360"/>
                <a:gd name="T59" fmla="*/ 2147483647 h 549"/>
                <a:gd name="T60" fmla="*/ 2147483647 w 360"/>
                <a:gd name="T61" fmla="*/ 2147483647 h 549"/>
                <a:gd name="T62" fmla="*/ 2147483647 w 360"/>
                <a:gd name="T63" fmla="*/ 2147483647 h 549"/>
                <a:gd name="T64" fmla="*/ 2147483647 w 360"/>
                <a:gd name="T65" fmla="*/ 2147483647 h 5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0" h="549">
                  <a:moveTo>
                    <a:pt x="24" y="103"/>
                  </a:moveTo>
                  <a:lnTo>
                    <a:pt x="24" y="103"/>
                  </a:lnTo>
                  <a:lnTo>
                    <a:pt x="16" y="119"/>
                  </a:lnTo>
                  <a:lnTo>
                    <a:pt x="10" y="135"/>
                  </a:lnTo>
                  <a:lnTo>
                    <a:pt x="6" y="153"/>
                  </a:lnTo>
                  <a:lnTo>
                    <a:pt x="2" y="171"/>
                  </a:lnTo>
                  <a:lnTo>
                    <a:pt x="0" y="191"/>
                  </a:lnTo>
                  <a:lnTo>
                    <a:pt x="0" y="211"/>
                  </a:lnTo>
                  <a:lnTo>
                    <a:pt x="2" y="251"/>
                  </a:lnTo>
                  <a:lnTo>
                    <a:pt x="8" y="293"/>
                  </a:lnTo>
                  <a:lnTo>
                    <a:pt x="18" y="335"/>
                  </a:lnTo>
                  <a:lnTo>
                    <a:pt x="32" y="377"/>
                  </a:lnTo>
                  <a:lnTo>
                    <a:pt x="48" y="415"/>
                  </a:lnTo>
                  <a:lnTo>
                    <a:pt x="58" y="421"/>
                  </a:lnTo>
                  <a:lnTo>
                    <a:pt x="74" y="435"/>
                  </a:lnTo>
                  <a:lnTo>
                    <a:pt x="122" y="477"/>
                  </a:lnTo>
                  <a:lnTo>
                    <a:pt x="170" y="519"/>
                  </a:lnTo>
                  <a:lnTo>
                    <a:pt x="176" y="525"/>
                  </a:lnTo>
                  <a:lnTo>
                    <a:pt x="204" y="549"/>
                  </a:lnTo>
                  <a:lnTo>
                    <a:pt x="220" y="539"/>
                  </a:lnTo>
                  <a:lnTo>
                    <a:pt x="234" y="527"/>
                  </a:lnTo>
                  <a:lnTo>
                    <a:pt x="248" y="511"/>
                  </a:lnTo>
                  <a:lnTo>
                    <a:pt x="262" y="493"/>
                  </a:lnTo>
                  <a:lnTo>
                    <a:pt x="290" y="449"/>
                  </a:lnTo>
                  <a:lnTo>
                    <a:pt x="320" y="399"/>
                  </a:lnTo>
                  <a:lnTo>
                    <a:pt x="330" y="377"/>
                  </a:lnTo>
                  <a:lnTo>
                    <a:pt x="340" y="355"/>
                  </a:lnTo>
                  <a:lnTo>
                    <a:pt x="348" y="331"/>
                  </a:lnTo>
                  <a:lnTo>
                    <a:pt x="354" y="307"/>
                  </a:lnTo>
                  <a:lnTo>
                    <a:pt x="358" y="283"/>
                  </a:lnTo>
                  <a:lnTo>
                    <a:pt x="360" y="259"/>
                  </a:lnTo>
                  <a:lnTo>
                    <a:pt x="360" y="235"/>
                  </a:lnTo>
                  <a:lnTo>
                    <a:pt x="360" y="211"/>
                  </a:lnTo>
                  <a:lnTo>
                    <a:pt x="356" y="187"/>
                  </a:lnTo>
                  <a:lnTo>
                    <a:pt x="352" y="163"/>
                  </a:lnTo>
                  <a:lnTo>
                    <a:pt x="346" y="141"/>
                  </a:lnTo>
                  <a:lnTo>
                    <a:pt x="338" y="119"/>
                  </a:lnTo>
                  <a:lnTo>
                    <a:pt x="328" y="99"/>
                  </a:lnTo>
                  <a:lnTo>
                    <a:pt x="318" y="81"/>
                  </a:lnTo>
                  <a:lnTo>
                    <a:pt x="304" y="64"/>
                  </a:lnTo>
                  <a:lnTo>
                    <a:pt x="290" y="48"/>
                  </a:lnTo>
                  <a:lnTo>
                    <a:pt x="278" y="38"/>
                  </a:lnTo>
                  <a:lnTo>
                    <a:pt x="268" y="28"/>
                  </a:lnTo>
                  <a:lnTo>
                    <a:pt x="256" y="20"/>
                  </a:lnTo>
                  <a:lnTo>
                    <a:pt x="244" y="14"/>
                  </a:lnTo>
                  <a:lnTo>
                    <a:pt x="232" y="8"/>
                  </a:lnTo>
                  <a:lnTo>
                    <a:pt x="218" y="4"/>
                  </a:lnTo>
                  <a:lnTo>
                    <a:pt x="206" y="2"/>
                  </a:lnTo>
                  <a:lnTo>
                    <a:pt x="194" y="0"/>
                  </a:lnTo>
                  <a:lnTo>
                    <a:pt x="168" y="0"/>
                  </a:lnTo>
                  <a:lnTo>
                    <a:pt x="142" y="6"/>
                  </a:lnTo>
                  <a:lnTo>
                    <a:pt x="116" y="16"/>
                  </a:lnTo>
                  <a:lnTo>
                    <a:pt x="92" y="30"/>
                  </a:lnTo>
                  <a:lnTo>
                    <a:pt x="74" y="44"/>
                  </a:lnTo>
                  <a:lnTo>
                    <a:pt x="56" y="62"/>
                  </a:lnTo>
                  <a:lnTo>
                    <a:pt x="38" y="81"/>
                  </a:lnTo>
                  <a:lnTo>
                    <a:pt x="24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0" name="Freeform 390"/>
            <p:cNvSpPr/>
            <p:nvPr/>
          </p:nvSpPr>
          <p:spPr bwMode="auto">
            <a:xfrm flipH="1">
              <a:off x="147140" y="128514"/>
              <a:ext cx="235921" cy="243991"/>
            </a:xfrm>
            <a:custGeom>
              <a:avLst/>
              <a:gdLst>
                <a:gd name="T0" fmla="*/ 2147483647 w 761"/>
                <a:gd name="T1" fmla="*/ 2147483647 h 784"/>
                <a:gd name="T2" fmla="*/ 2147483647 w 761"/>
                <a:gd name="T3" fmla="*/ 2147483647 h 784"/>
                <a:gd name="T4" fmla="*/ 2147483647 w 761"/>
                <a:gd name="T5" fmla="*/ 2147483647 h 784"/>
                <a:gd name="T6" fmla="*/ 2147483647 w 761"/>
                <a:gd name="T7" fmla="*/ 2147483647 h 784"/>
                <a:gd name="T8" fmla="*/ 2147483647 w 761"/>
                <a:gd name="T9" fmla="*/ 2147483647 h 784"/>
                <a:gd name="T10" fmla="*/ 2147483647 w 761"/>
                <a:gd name="T11" fmla="*/ 2147483647 h 784"/>
                <a:gd name="T12" fmla="*/ 2147483647 w 761"/>
                <a:gd name="T13" fmla="*/ 2147483647 h 784"/>
                <a:gd name="T14" fmla="*/ 2147483647 w 761"/>
                <a:gd name="T15" fmla="*/ 2147483647 h 784"/>
                <a:gd name="T16" fmla="*/ 2147483647 w 761"/>
                <a:gd name="T17" fmla="*/ 2147483647 h 784"/>
                <a:gd name="T18" fmla="*/ 2147483647 w 761"/>
                <a:gd name="T19" fmla="*/ 2147483647 h 784"/>
                <a:gd name="T20" fmla="*/ 2147483647 w 761"/>
                <a:gd name="T21" fmla="*/ 2147483647 h 784"/>
                <a:gd name="T22" fmla="*/ 2147483647 w 761"/>
                <a:gd name="T23" fmla="*/ 2147483647 h 784"/>
                <a:gd name="T24" fmla="*/ 2147483647 w 761"/>
                <a:gd name="T25" fmla="*/ 2147483647 h 784"/>
                <a:gd name="T26" fmla="*/ 2147483647 w 761"/>
                <a:gd name="T27" fmla="*/ 2147483647 h 784"/>
                <a:gd name="T28" fmla="*/ 2147483647 w 761"/>
                <a:gd name="T29" fmla="*/ 2147483647 h 784"/>
                <a:gd name="T30" fmla="*/ 2147483647 w 761"/>
                <a:gd name="T31" fmla="*/ 2147483647 h 784"/>
                <a:gd name="T32" fmla="*/ 2147483647 w 761"/>
                <a:gd name="T33" fmla="*/ 0 h 784"/>
                <a:gd name="T34" fmla="*/ 0 w 761"/>
                <a:gd name="T35" fmla="*/ 2147483647 h 784"/>
                <a:gd name="T36" fmla="*/ 0 w 761"/>
                <a:gd name="T37" fmla="*/ 2147483647 h 784"/>
                <a:gd name="T38" fmla="*/ 0 w 761"/>
                <a:gd name="T39" fmla="*/ 2147483647 h 784"/>
                <a:gd name="T40" fmla="*/ 0 w 761"/>
                <a:gd name="T41" fmla="*/ 2147483647 h 784"/>
                <a:gd name="T42" fmla="*/ 0 w 761"/>
                <a:gd name="T43" fmla="*/ 2147483647 h 784"/>
                <a:gd name="T44" fmla="*/ 0 w 761"/>
                <a:gd name="T45" fmla="*/ 2147483647 h 784"/>
                <a:gd name="T46" fmla="*/ 2147483647 w 761"/>
                <a:gd name="T47" fmla="*/ 2147483647 h 784"/>
                <a:gd name="T48" fmla="*/ 2147483647 w 761"/>
                <a:gd name="T49" fmla="*/ 2147483647 h 784"/>
                <a:gd name="T50" fmla="*/ 2147483647 w 761"/>
                <a:gd name="T51" fmla="*/ 2147483647 h 784"/>
                <a:gd name="T52" fmla="*/ 2147483647 w 761"/>
                <a:gd name="T53" fmla="*/ 2147483647 h 784"/>
                <a:gd name="T54" fmla="*/ 2147483647 w 761"/>
                <a:gd name="T55" fmla="*/ 2147483647 h 784"/>
                <a:gd name="T56" fmla="*/ 2147483647 w 761"/>
                <a:gd name="T57" fmla="*/ 2147483647 h 784"/>
                <a:gd name="T58" fmla="*/ 2147483647 w 761"/>
                <a:gd name="T59" fmla="*/ 2147483647 h 784"/>
                <a:gd name="T60" fmla="*/ 2147483647 w 761"/>
                <a:gd name="T61" fmla="*/ 2147483647 h 784"/>
                <a:gd name="T62" fmla="*/ 2147483647 w 761"/>
                <a:gd name="T63" fmla="*/ 2147483647 h 784"/>
                <a:gd name="T64" fmla="*/ 2147483647 w 761"/>
                <a:gd name="T65" fmla="*/ 2147483647 h 784"/>
                <a:gd name="T66" fmla="*/ 2147483647 w 761"/>
                <a:gd name="T67" fmla="*/ 2147483647 h 784"/>
                <a:gd name="T68" fmla="*/ 2147483647 w 761"/>
                <a:gd name="T69" fmla="*/ 2147483647 h 784"/>
                <a:gd name="T70" fmla="*/ 2147483647 w 761"/>
                <a:gd name="T71" fmla="*/ 2147483647 h 784"/>
                <a:gd name="T72" fmla="*/ 2147483647 w 761"/>
                <a:gd name="T73" fmla="*/ 2147483647 h 784"/>
                <a:gd name="T74" fmla="*/ 2147483647 w 761"/>
                <a:gd name="T75" fmla="*/ 2147483647 h 784"/>
                <a:gd name="T76" fmla="*/ 2147483647 w 761"/>
                <a:gd name="T77" fmla="*/ 2147483647 h 784"/>
                <a:gd name="T78" fmla="*/ 2147483647 w 761"/>
                <a:gd name="T79" fmla="*/ 2147483647 h 784"/>
                <a:gd name="T80" fmla="*/ 2147483647 w 761"/>
                <a:gd name="T81" fmla="*/ 2147483647 h 784"/>
                <a:gd name="T82" fmla="*/ 2147483647 w 761"/>
                <a:gd name="T83" fmla="*/ 2147483647 h 784"/>
                <a:gd name="T84" fmla="*/ 2147483647 w 761"/>
                <a:gd name="T85" fmla="*/ 2147483647 h 784"/>
                <a:gd name="T86" fmla="*/ 2147483647 w 761"/>
                <a:gd name="T87" fmla="*/ 2147483647 h 784"/>
                <a:gd name="T88" fmla="*/ 2147483647 w 761"/>
                <a:gd name="T89" fmla="*/ 2147483647 h 784"/>
                <a:gd name="T90" fmla="*/ 2147483647 w 761"/>
                <a:gd name="T91" fmla="*/ 2147483647 h 784"/>
                <a:gd name="T92" fmla="*/ 2147483647 w 761"/>
                <a:gd name="T93" fmla="*/ 2147483647 h 784"/>
                <a:gd name="T94" fmla="*/ 2147483647 w 761"/>
                <a:gd name="T95" fmla="*/ 2147483647 h 784"/>
                <a:gd name="T96" fmla="*/ 2147483647 w 761"/>
                <a:gd name="T97" fmla="*/ 2147483647 h 784"/>
                <a:gd name="T98" fmla="*/ 2147483647 w 761"/>
                <a:gd name="T99" fmla="*/ 2147483647 h 784"/>
                <a:gd name="T100" fmla="*/ 2147483647 w 761"/>
                <a:gd name="T101" fmla="*/ 2147483647 h 784"/>
                <a:gd name="T102" fmla="*/ 2147483647 w 761"/>
                <a:gd name="T103" fmla="*/ 2147483647 h 78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61" h="784">
                  <a:moveTo>
                    <a:pt x="761" y="691"/>
                  </a:moveTo>
                  <a:lnTo>
                    <a:pt x="761" y="691"/>
                  </a:lnTo>
                  <a:lnTo>
                    <a:pt x="745" y="677"/>
                  </a:lnTo>
                  <a:lnTo>
                    <a:pt x="497" y="445"/>
                  </a:lnTo>
                  <a:lnTo>
                    <a:pt x="322" y="283"/>
                  </a:lnTo>
                  <a:lnTo>
                    <a:pt x="158" y="134"/>
                  </a:lnTo>
                  <a:lnTo>
                    <a:pt x="130" y="110"/>
                  </a:lnTo>
                  <a:lnTo>
                    <a:pt x="124" y="104"/>
                  </a:lnTo>
                  <a:lnTo>
                    <a:pt x="76" y="62"/>
                  </a:lnTo>
                  <a:lnTo>
                    <a:pt x="28" y="20"/>
                  </a:lnTo>
                  <a:lnTo>
                    <a:pt x="12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4" y="24"/>
                  </a:lnTo>
                  <a:lnTo>
                    <a:pt x="40" y="56"/>
                  </a:lnTo>
                  <a:lnTo>
                    <a:pt x="112" y="138"/>
                  </a:lnTo>
                  <a:lnTo>
                    <a:pt x="140" y="168"/>
                  </a:lnTo>
                  <a:lnTo>
                    <a:pt x="142" y="172"/>
                  </a:lnTo>
                  <a:lnTo>
                    <a:pt x="294" y="339"/>
                  </a:lnTo>
                  <a:lnTo>
                    <a:pt x="459" y="517"/>
                  </a:lnTo>
                  <a:lnTo>
                    <a:pt x="693" y="769"/>
                  </a:lnTo>
                  <a:lnTo>
                    <a:pt x="707" y="784"/>
                  </a:lnTo>
                  <a:lnTo>
                    <a:pt x="715" y="782"/>
                  </a:lnTo>
                  <a:lnTo>
                    <a:pt x="721" y="779"/>
                  </a:lnTo>
                  <a:lnTo>
                    <a:pt x="727" y="773"/>
                  </a:lnTo>
                  <a:lnTo>
                    <a:pt x="737" y="765"/>
                  </a:lnTo>
                  <a:lnTo>
                    <a:pt x="745" y="751"/>
                  </a:lnTo>
                  <a:lnTo>
                    <a:pt x="753" y="737"/>
                  </a:lnTo>
                  <a:lnTo>
                    <a:pt x="757" y="723"/>
                  </a:lnTo>
                  <a:lnTo>
                    <a:pt x="761" y="711"/>
                  </a:lnTo>
                  <a:lnTo>
                    <a:pt x="761" y="701"/>
                  </a:lnTo>
                  <a:lnTo>
                    <a:pt x="761" y="6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1" name="Freeform 406"/>
            <p:cNvSpPr/>
            <p:nvPr/>
          </p:nvSpPr>
          <p:spPr bwMode="auto">
            <a:xfrm flipH="1">
              <a:off x="31663" y="560620"/>
              <a:ext cx="10555" cy="22971"/>
            </a:xfrm>
            <a:custGeom>
              <a:avLst/>
              <a:gdLst>
                <a:gd name="T0" fmla="*/ 2147483647 w 34"/>
                <a:gd name="T1" fmla="*/ 0 h 74"/>
                <a:gd name="T2" fmla="*/ 2147483647 w 34"/>
                <a:gd name="T3" fmla="*/ 0 h 74"/>
                <a:gd name="T4" fmla="*/ 2147483647 w 34"/>
                <a:gd name="T5" fmla="*/ 2147483647 h 74"/>
                <a:gd name="T6" fmla="*/ 0 w 34"/>
                <a:gd name="T7" fmla="*/ 2147483647 h 74"/>
                <a:gd name="T8" fmla="*/ 2147483647 w 34"/>
                <a:gd name="T9" fmla="*/ 2147483647 h 74"/>
                <a:gd name="T10" fmla="*/ 2147483647 w 34"/>
                <a:gd name="T11" fmla="*/ 2147483647 h 74"/>
                <a:gd name="T12" fmla="*/ 2147483647 w 34"/>
                <a:gd name="T13" fmla="*/ 2147483647 h 74"/>
                <a:gd name="T14" fmla="*/ 2147483647 w 34"/>
                <a:gd name="T15" fmla="*/ 2147483647 h 74"/>
                <a:gd name="T16" fmla="*/ 2147483647 w 34"/>
                <a:gd name="T17" fmla="*/ 2147483647 h 74"/>
                <a:gd name="T18" fmla="*/ 2147483647 w 34"/>
                <a:gd name="T19" fmla="*/ 0 h 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74">
                  <a:moveTo>
                    <a:pt x="10" y="0"/>
                  </a:moveTo>
                  <a:lnTo>
                    <a:pt x="10" y="0"/>
                  </a:lnTo>
                  <a:lnTo>
                    <a:pt x="4" y="38"/>
                  </a:lnTo>
                  <a:lnTo>
                    <a:pt x="0" y="74"/>
                  </a:lnTo>
                  <a:lnTo>
                    <a:pt x="34" y="50"/>
                  </a:lnTo>
                  <a:lnTo>
                    <a:pt x="34" y="46"/>
                  </a:lnTo>
                  <a:lnTo>
                    <a:pt x="30" y="36"/>
                  </a:lnTo>
                  <a:lnTo>
                    <a:pt x="22" y="20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2" name="Freeform 408"/>
            <p:cNvSpPr/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3" name="Freeform 409"/>
            <p:cNvSpPr/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44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一、认识塔式起吊机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8096250" y="2956560"/>
            <a:ext cx="3710940" cy="4495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R="0" lvl="0" indent="-22860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1902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缺点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安装、拆卸及转场困难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45346" y="793474"/>
            <a:ext cx="159530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  <a:defRPr/>
            </a:pPr>
            <a:r>
              <a:rPr lang="zh-CN" altLang="en-US" sz="2200" kern="0" dirty="0" smtClean="0">
                <a:latin typeface="宋体" panose="02010600030101010101" pitchFamily="2" charset="-122"/>
              </a:rPr>
              <a:t>（二）特点</a:t>
            </a:r>
            <a:endParaRPr lang="zh-CN" altLang="en-US" sz="2200" kern="0" dirty="0" smtClean="0">
              <a:latin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87680" y="2129856"/>
            <a:ext cx="372999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28600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solidFill>
                  <a:srgbClr val="F61902"/>
                </a:solidFill>
                <a:latin typeface="宋体" panose="02010600030101010101" pitchFamily="2" charset="-122"/>
              </a:rPr>
              <a:t>优点</a:t>
            </a:r>
            <a:r>
              <a:rPr lang="zh-CN" altLang="en-US" sz="2000" kern="0" dirty="0" smtClean="0"/>
              <a:t>——</a:t>
            </a:r>
            <a:r>
              <a:rPr lang="zh-CN" altLang="en-US" sz="2000" kern="0" dirty="0" smtClean="0">
                <a:latin typeface="宋体" panose="02010600030101010101" pitchFamily="2" charset="-122"/>
              </a:rPr>
              <a:t>起重臂安装位置高，工作半径大，故服务空间大；能最大限度地靠近建筑物；移动灵活，工效高；司机视野好，使用安全。</a:t>
            </a:r>
            <a:endParaRPr lang="zh-CN" altLang="en-US" sz="2000" kern="0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一、认识塔式起吊机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5346" y="793474"/>
            <a:ext cx="1595309" cy="444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  <a:defRPr/>
            </a:pPr>
            <a:r>
              <a:rPr lang="zh-CN" altLang="en-US" sz="2200" kern="0" dirty="0" smtClean="0">
                <a:latin typeface="宋体" panose="02010600030101010101" pitchFamily="2" charset="-122"/>
              </a:rPr>
              <a:t>（三）分类</a:t>
            </a:r>
            <a:endParaRPr lang="zh-CN" altLang="en-US" sz="2200" kern="0" dirty="0" smtClean="0">
              <a:latin typeface="宋体" panose="02010600030101010101" pitchFamily="2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186180" y="1531196"/>
          <a:ext cx="10483850" cy="43199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34197"/>
                <a:gridCol w="6849653"/>
              </a:tblGrid>
              <a:tr h="461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分类方式</a:t>
                      </a:r>
                      <a:endParaRPr lang="zh-CN" altLang="en-US" sz="2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类别</a:t>
                      </a:r>
                      <a:endParaRPr lang="zh-CN" altLang="en-US" sz="2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287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按固定方式划分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</a:tr>
              <a:tr h="4287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按架设方式划分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  <a:tr h="4287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按塔身构造划分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  <a:tr h="4287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按臂构造划分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  <a:tr h="4287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按回旋方式划分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  <a:tr h="4287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按变幅方式划分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  <a:tr h="4287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按控速方式划分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  <a:tr h="4287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按操作控制方式划分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  <a:tr h="4287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按起重能力划分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6466984" y="1998464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固定式；轨道式；附墙式；内爬式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110421" y="247852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自升；分段架设；整体架设；快速拆装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343477" y="2867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非伸缩式；伸缩式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145818" y="330148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整体式；伸缩式；折叠式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239491" y="372439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上回转式；下回转式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342370" y="4181594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小车移动；臂杆仰俯；臂杆伸缩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056611" y="459307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分级变速；无级变速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6664642" y="5061704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手动操作；计算机自动监控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796790" y="5334685"/>
            <a:ext cx="73952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轻型（≤ </a:t>
            </a:r>
            <a:r>
              <a:rPr lang="en-US" altLang="zh-CN" dirty="0" smtClean="0">
                <a:latin typeface="+mn-ea"/>
                <a:ea typeface="+mn-ea"/>
              </a:rPr>
              <a:t>80t · m</a:t>
            </a:r>
            <a:r>
              <a:rPr lang="zh-CN" altLang="en-US" dirty="0" smtClean="0">
                <a:latin typeface="+mn-ea"/>
                <a:ea typeface="+mn-ea"/>
              </a:rPr>
              <a:t>）；中型（＞ </a:t>
            </a:r>
            <a:r>
              <a:rPr lang="en-US" altLang="zh-CN" dirty="0" smtClean="0">
                <a:latin typeface="+mn-ea"/>
                <a:ea typeface="+mn-ea"/>
              </a:rPr>
              <a:t>80t · m</a:t>
            </a:r>
            <a:r>
              <a:rPr lang="zh-CN" altLang="en-US" dirty="0" smtClean="0">
                <a:latin typeface="+mn-ea"/>
                <a:ea typeface="+mn-ea"/>
              </a:rPr>
              <a:t>，</a:t>
            </a:r>
            <a:r>
              <a:rPr lang="en-US" altLang="zh-CN" dirty="0" smtClean="0">
                <a:latin typeface="+mn-ea"/>
                <a:ea typeface="+mn-ea"/>
              </a:rPr>
              <a:t>≤ 250t · m</a:t>
            </a:r>
            <a:r>
              <a:rPr lang="zh-CN" altLang="en-US" dirty="0" smtClean="0">
                <a:latin typeface="+mn-ea"/>
                <a:ea typeface="+mn-ea"/>
              </a:rPr>
              <a:t>）</a:t>
            </a:r>
            <a:endParaRPr lang="zh-CN" altLang="en-US" dirty="0" smtClean="0">
              <a:latin typeface="+mn-ea"/>
              <a:ea typeface="+mn-ea"/>
            </a:endParaRPr>
          </a:p>
          <a:p>
            <a:r>
              <a:rPr lang="zh-CN" altLang="en-US" dirty="0" smtClean="0">
                <a:latin typeface="+mn-ea"/>
                <a:ea typeface="+mn-ea"/>
              </a:rPr>
              <a:t>重型（＞ </a:t>
            </a:r>
            <a:r>
              <a:rPr lang="en-US" altLang="zh-CN" dirty="0" smtClean="0">
                <a:latin typeface="+mn-ea"/>
                <a:ea typeface="+mn-ea"/>
              </a:rPr>
              <a:t>250t · m</a:t>
            </a:r>
            <a:r>
              <a:rPr lang="zh-CN" altLang="en-US" dirty="0" smtClean="0">
                <a:latin typeface="+mn-ea"/>
                <a:ea typeface="+mn-ea"/>
              </a:rPr>
              <a:t>，</a:t>
            </a:r>
            <a:r>
              <a:rPr lang="en-US" altLang="zh-CN" dirty="0" smtClean="0">
                <a:latin typeface="+mn-ea"/>
                <a:ea typeface="+mn-ea"/>
              </a:rPr>
              <a:t>≤ 1 000t · m</a:t>
            </a:r>
            <a:r>
              <a:rPr lang="zh-CN" altLang="en-US" dirty="0" smtClean="0">
                <a:latin typeface="+mn-ea"/>
                <a:ea typeface="+mn-ea"/>
              </a:rPr>
              <a:t>）；超重型（＞ </a:t>
            </a:r>
            <a:r>
              <a:rPr lang="en-US" altLang="zh-CN" dirty="0" smtClean="0">
                <a:latin typeface="+mn-ea"/>
                <a:ea typeface="+mn-ea"/>
              </a:rPr>
              <a:t>1 000t · m</a:t>
            </a:r>
            <a:r>
              <a:rPr lang="zh-CN" altLang="en-US" dirty="0" smtClean="0">
                <a:latin typeface="+mn-ea"/>
                <a:ea typeface="+mn-ea"/>
              </a:rPr>
              <a:t>）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2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"/>
          <a:stretch>
            <a:fillRect/>
          </a:stretch>
        </p:blipFill>
        <p:spPr bwMode="auto">
          <a:xfrm>
            <a:off x="1258888" y="2332038"/>
            <a:ext cx="45227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半闭框 4"/>
          <p:cNvSpPr/>
          <p:nvPr/>
        </p:nvSpPr>
        <p:spPr bwMode="auto">
          <a:xfrm rot="10800000">
            <a:off x="5564188" y="5019675"/>
            <a:ext cx="433387" cy="339725"/>
          </a:xfrm>
          <a:custGeom>
            <a:avLst/>
            <a:gdLst>
              <a:gd name="T0" fmla="*/ 0 w 434745"/>
              <a:gd name="T1" fmla="*/ 0 h 340467"/>
              <a:gd name="T2" fmla="*/ 425327 w 434745"/>
              <a:gd name="T3" fmla="*/ 0 h 340467"/>
              <a:gd name="T4" fmla="*/ 307855 w 434745"/>
              <a:gd name="T5" fmla="*/ 92609 h 340467"/>
              <a:gd name="T6" fmla="*/ 111031 w 434745"/>
              <a:gd name="T7" fmla="*/ 92609 h 340467"/>
              <a:gd name="T8" fmla="*/ 111031 w 434745"/>
              <a:gd name="T9" fmla="*/ 247777 h 340467"/>
              <a:gd name="T10" fmla="*/ 0 w 434745"/>
              <a:gd name="T11" fmla="*/ 335307 h 340467"/>
              <a:gd name="T12" fmla="*/ 0 w 434745"/>
              <a:gd name="T13" fmla="*/ 0 h 3404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4745" h="340467">
                <a:moveTo>
                  <a:pt x="0" y="0"/>
                </a:moveTo>
                <a:lnTo>
                  <a:pt x="434745" y="0"/>
                </a:lnTo>
                <a:lnTo>
                  <a:pt x="314673" y="94034"/>
                </a:lnTo>
                <a:lnTo>
                  <a:pt x="113488" y="94034"/>
                </a:lnTo>
                <a:lnTo>
                  <a:pt x="113488" y="251590"/>
                </a:lnTo>
                <a:lnTo>
                  <a:pt x="0" y="340467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半闭框 5"/>
          <p:cNvSpPr/>
          <p:nvPr/>
        </p:nvSpPr>
        <p:spPr bwMode="auto">
          <a:xfrm rot="10800000">
            <a:off x="5626100" y="5068888"/>
            <a:ext cx="563563" cy="442912"/>
          </a:xfrm>
          <a:custGeom>
            <a:avLst/>
            <a:gdLst>
              <a:gd name="T0" fmla="*/ 0 w 564153"/>
              <a:gd name="T1" fmla="*/ 0 h 441812"/>
              <a:gd name="T2" fmla="*/ 560036 w 564153"/>
              <a:gd name="T3" fmla="*/ 0 h 441812"/>
              <a:gd name="T4" fmla="*/ 405360 w 564153"/>
              <a:gd name="T5" fmla="*/ 124167 h 441812"/>
              <a:gd name="T6" fmla="*/ 146194 w 564153"/>
              <a:gd name="T7" fmla="*/ 124167 h 441812"/>
              <a:gd name="T8" fmla="*/ 146194 w 564153"/>
              <a:gd name="T9" fmla="*/ 332212 h 441812"/>
              <a:gd name="T10" fmla="*/ 0 w 564153"/>
              <a:gd name="T11" fmla="*/ 449570 h 441812"/>
              <a:gd name="T12" fmla="*/ 0 w 564153"/>
              <a:gd name="T13" fmla="*/ 0 h 4418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4153" h="441812">
                <a:moveTo>
                  <a:pt x="0" y="0"/>
                </a:moveTo>
                <a:lnTo>
                  <a:pt x="564153" y="0"/>
                </a:lnTo>
                <a:lnTo>
                  <a:pt x="408340" y="122024"/>
                </a:lnTo>
                <a:lnTo>
                  <a:pt x="147269" y="122024"/>
                </a:lnTo>
                <a:lnTo>
                  <a:pt x="147269" y="326479"/>
                </a:lnTo>
                <a:lnTo>
                  <a:pt x="0" y="441812"/>
                </a:lnTo>
                <a:lnTo>
                  <a:pt x="0" y="0"/>
                </a:lnTo>
                <a:close/>
              </a:path>
            </a:pathLst>
          </a:custGeom>
          <a:solidFill>
            <a:srgbClr val="ADBACA"/>
          </a:solidFill>
          <a:ln w="12700" cap="flat" cmpd="sng">
            <a:solidFill>
              <a:srgbClr val="ADBACA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一、认识塔式起吊机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346" y="793474"/>
            <a:ext cx="2886474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  <a:defRPr/>
            </a:pPr>
            <a:r>
              <a:rPr lang="zh-CN" altLang="en-US" sz="2200" kern="0" dirty="0" smtClean="0">
                <a:latin typeface="宋体" panose="02010600030101010101" pitchFamily="2" charset="-122"/>
              </a:rPr>
              <a:t>（四）性能参数</a:t>
            </a:r>
            <a:endParaRPr lang="zh-CN" altLang="en-US" sz="2200" kern="0" dirty="0" smtClean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59830" y="2980105"/>
            <a:ext cx="44729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</a:rPr>
              <a:t>主要是</a:t>
            </a:r>
            <a:r>
              <a:rPr lang="zh-CN" altLang="en-US" sz="2000" dirty="0" smtClean="0"/>
              <a:t>——</a:t>
            </a:r>
            <a:r>
              <a:rPr lang="zh-CN" altLang="en-US" sz="2000" dirty="0" smtClean="0">
                <a:latin typeface="宋体" panose="02010600030101010101" pitchFamily="2" charset="-122"/>
              </a:rPr>
              <a:t>起重量</a:t>
            </a:r>
            <a:r>
              <a:rPr lang="en-US" altLang="zh-CN" sz="2000" i="1" dirty="0" smtClean="0">
                <a:latin typeface="宋体" panose="02010600030101010101" pitchFamily="2" charset="-122"/>
              </a:rPr>
              <a:t>Q</a:t>
            </a:r>
            <a:r>
              <a:rPr lang="en-US" altLang="zh-CN" sz="2000" dirty="0" smtClean="0">
                <a:latin typeface="宋体" panose="02010600030101010101" pitchFamily="2" charset="-122"/>
              </a:rPr>
              <a:t>、</a:t>
            </a:r>
            <a:r>
              <a:rPr lang="zh-CN" altLang="en-US" sz="2000" dirty="0" smtClean="0">
                <a:latin typeface="宋体" panose="02010600030101010101" pitchFamily="2" charset="-122"/>
              </a:rPr>
              <a:t>起重高度</a:t>
            </a:r>
            <a:r>
              <a:rPr lang="en-US" altLang="zh-CN" sz="2000" i="1" dirty="0" smtClean="0">
                <a:latin typeface="宋体" panose="02010600030101010101" pitchFamily="2" charset="-122"/>
              </a:rPr>
              <a:t>H</a:t>
            </a:r>
            <a:r>
              <a:rPr lang="en-US" altLang="zh-CN" sz="2000" dirty="0" smtClean="0">
                <a:latin typeface="宋体" panose="02010600030101010101" pitchFamily="2" charset="-122"/>
              </a:rPr>
              <a:t>、</a:t>
            </a:r>
            <a:r>
              <a:rPr lang="zh-CN" altLang="en-US" sz="2000" dirty="0" smtClean="0">
                <a:latin typeface="宋体" panose="02010600030101010101" pitchFamily="2" charset="-122"/>
              </a:rPr>
              <a:t>回转半径（工作幅度）</a:t>
            </a:r>
            <a:r>
              <a:rPr lang="en-US" altLang="zh-CN" sz="2000" i="1" dirty="0" smtClean="0">
                <a:latin typeface="宋体" panose="02010600030101010101" pitchFamily="2" charset="-122"/>
              </a:rPr>
              <a:t>R</a:t>
            </a:r>
            <a:r>
              <a:rPr lang="en-US" altLang="zh-CN" sz="2000" dirty="0" smtClean="0">
                <a:latin typeface="宋体" panose="02010600030101010101" pitchFamily="2" charset="-122"/>
              </a:rPr>
              <a:t>、</a:t>
            </a:r>
            <a:r>
              <a:rPr lang="zh-CN" altLang="en-US" sz="2000" dirty="0" smtClean="0">
                <a:latin typeface="宋体" panose="02010600030101010101" pitchFamily="2" charset="-122"/>
              </a:rPr>
              <a:t>起重力矩</a:t>
            </a:r>
            <a:r>
              <a:rPr lang="en-US" altLang="zh-CN" sz="2000" i="1" dirty="0" smtClean="0">
                <a:latin typeface="宋体" panose="02010600030101010101" pitchFamily="2" charset="-122"/>
              </a:rPr>
              <a:t>M</a:t>
            </a:r>
            <a:r>
              <a:rPr lang="en-US" altLang="zh-CN" sz="2000" dirty="0" smtClean="0">
                <a:latin typeface="宋体" panose="02010600030101010101" pitchFamily="2" charset="-122"/>
              </a:rPr>
              <a:t>。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2" name="AutoShape 82"/>
          <p:cNvSpPr/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174624" y="220663"/>
            <a:ext cx="3261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一、认识塔式起吊机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5346" y="793474"/>
            <a:ext cx="2886474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  <a:defRPr/>
            </a:pPr>
            <a:r>
              <a:rPr lang="zh-CN" altLang="en-US" sz="2200" kern="0" dirty="0" smtClean="0">
                <a:latin typeface="宋体" panose="02010600030101010101" pitchFamily="2" charset="-122"/>
              </a:rPr>
              <a:t>（五）几种塔吊</a:t>
            </a:r>
            <a:endParaRPr lang="zh-CN" altLang="en-US" sz="2200" kern="0" dirty="0" smtClean="0">
              <a:latin typeface="宋体" panose="02010600030101010101" pitchFamily="2" charset="-122"/>
            </a:endParaRP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400050" y="1272540"/>
            <a:ext cx="4549140" cy="2057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R="0" lvl="0" indent="-22860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（1）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轨行式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：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R="0" lvl="0" indent="-22860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①特点：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使用灵活，服务范围大。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R="0" lvl="0" indent="-22860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②适用：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长度大、进深小的多层建筑。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indent="-228600" algn="just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③型号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：几种型号见表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352165" y="3162935"/>
          <a:ext cx="8265160" cy="3552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28241625" imgH="21755100" progId="Word.Document.8">
                  <p:embed/>
                </p:oleObj>
              </mc:Choice>
              <mc:Fallback>
                <p:oleObj name="Document" r:id="rId1" imgW="28241625" imgH="21755100" progId="Word.Document.8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 r="19025" b="46426"/>
                      <a:stretch>
                        <a:fillRect/>
                      </a:stretch>
                    </p:blipFill>
                    <p:spPr>
                      <a:xfrm>
                        <a:off x="3352165" y="3162935"/>
                        <a:ext cx="8265160" cy="35521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4"/>
          <p:cNvGraphicFramePr>
            <a:graphicFrameLocks noChangeAspect="1"/>
          </p:cNvGraphicFramePr>
          <p:nvPr/>
        </p:nvGraphicFramePr>
        <p:xfrm>
          <a:off x="507049" y="3601720"/>
          <a:ext cx="2595372" cy="2674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3" imgW="6692900" imgH="6896100" progId="">
                  <p:embed/>
                </p:oleObj>
              </mc:Choice>
              <mc:Fallback>
                <p:oleObj name="Image" r:id="rId3" imgW="6692900" imgH="6896100" progId="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7049" y="3601720"/>
                        <a:ext cx="2595372" cy="26746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 build="p"/>
    </p:bld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2490</Words>
  <Application>WPS 演示</Application>
  <PresentationFormat>自定义</PresentationFormat>
  <Paragraphs>328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Calibri Light</vt:lpstr>
      <vt:lpstr>微软雅黑</vt:lpstr>
      <vt:lpstr>黑体</vt:lpstr>
      <vt:lpstr>Arial Unicode MS</vt:lpstr>
      <vt:lpstr>楷体</vt:lpstr>
      <vt:lpstr>清风素材 https://12sc.taobao.com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清风素材;12sc.taobao.com</dc:creator>
  <cp:keywords>12sc.taobao.com</cp:keywords>
  <dc:description>12sc.taobao.com</dc:description>
  <dc:subject>12sc.taobao.com</dc:subject>
  <cp:category>12sc.taobao.com</cp:category>
  <cp:lastModifiedBy>Love_Run</cp:lastModifiedBy>
  <cp:revision>73</cp:revision>
  <dcterms:created xsi:type="dcterms:W3CDTF">2015-07-17T02:38:00Z</dcterms:created>
  <dcterms:modified xsi:type="dcterms:W3CDTF">2019-07-26T01:51:16Z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