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7" r:id="rId3"/>
    <p:sldId id="259" r:id="rId4"/>
    <p:sldId id="282" r:id="rId5"/>
    <p:sldId id="266" r:id="rId6"/>
    <p:sldId id="286" r:id="rId7"/>
    <p:sldId id="287" r:id="rId8"/>
    <p:sldId id="288" r:id="rId9"/>
    <p:sldId id="289" r:id="rId10"/>
    <p:sldId id="260" r:id="rId11"/>
    <p:sldId id="279" r:id="rId12"/>
    <p:sldId id="265" r:id="rId13"/>
    <p:sldId id="261" r:id="rId14"/>
    <p:sldId id="293" r:id="rId15"/>
    <p:sldId id="295" r:id="rId16"/>
    <p:sldId id="275" r:id="rId17"/>
    <p:sldId id="294" r:id="rId18"/>
    <p:sldId id="292" r:id="rId19"/>
    <p:sldId id="291" r:id="rId20"/>
    <p:sldId id="271" r:id="rId21"/>
    <p:sldId id="262" r:id="rId22"/>
    <p:sldId id="278" r:id="rId23"/>
    <p:sldId id="283" r:id="rId24"/>
  </p:sldIdLst>
  <p:sldSz cx="12192000" cy="6858000"/>
  <p:notesSz cx="6858000" cy="9144000"/>
  <p:defaultTex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4885"/>
    <a:srgbClr val="4886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38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BCB5CCC-2AF4-4750-940C-1D9BFD50EE4A}"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6E5102C-B5D4-43E5-AF16-3760D6DF5189}"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004BFA2-F7B1-499A-A0B7-FC15F9227E6B}"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36453FEE-A315-4C3A-A34C-E769B602E56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8E80ECBE-784B-4FC1-A99A-3EE8854DA3C6}"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88B8618D-FDE6-4A7E-96BE-305A14330605}"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4E294398-CA28-4830-A6FB-EFA15DE935B5}"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FC345842-DE51-45A1-8AE9-F5019D2F46CB}"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70196162-A4BD-4FB2-9321-D2F498D1EE7F}"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570A55DB-F8BB-4C76-AEB3-5F2C7011E923}"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fld id="{2AB93DEF-7D5B-4925-8484-CE30531DCDDD}"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28C6215D-B9D9-499B-A1AF-F3895A48A134}"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FCAD3DF7-4850-48DE-972C-9D03AA05BE20}"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6E61474B-729F-451A-987B-A75AFDC0966F}"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60EBE320-408D-401A-9E41-B8599A856669}" type="datetimeFigureOut">
              <a:rPr lang="zh-CN" altLang="en-US"/>
            </a:fld>
            <a:endParaRPr lang="zh-CN" altLang="en-US"/>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p:txBody>
          <a:bodyPr/>
          <a:lstStyle>
            <a:lvl1pPr>
              <a:defRPr/>
            </a:lvl1pPr>
          </a:lstStyle>
          <a:p>
            <a:pPr>
              <a:defRPr/>
            </a:pPr>
            <a:fld id="{9F34499C-394C-4B8D-BC0A-F12198D9D26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275874D0-853F-4736-9AB9-108B3163EB7E}" type="datetimeFigureOut">
              <a:rPr lang="zh-CN" altLang="en-US"/>
            </a:fld>
            <a:endParaRPr lang="zh-CN" altLang="en-US"/>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p:txBody>
          <a:bodyPr/>
          <a:lstStyle>
            <a:lvl1pPr>
              <a:defRPr/>
            </a:lvl1pPr>
          </a:lstStyle>
          <a:p>
            <a:pPr>
              <a:defRPr/>
            </a:pPr>
            <a:fld id="{8147D4D9-6EEF-44B9-BC6D-8AD356EB5812}"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955433BC-6486-41DE-977C-8030CCC61116}" type="datetimeFigureOut">
              <a:rPr lang="zh-CN" altLang="en-US"/>
            </a:fld>
            <a:endParaRPr lang="zh-CN" altLang="en-US"/>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p:txBody>
          <a:bodyPr/>
          <a:lstStyle>
            <a:lvl1pPr>
              <a:defRPr/>
            </a:lvl1pPr>
          </a:lstStyle>
          <a:p>
            <a:pPr>
              <a:defRPr/>
            </a:pPr>
            <a:fld id="{D6C61436-0B17-4DA7-8B39-A7E33EE52C51}"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F70B2150-9D3E-4636-BDF6-7746A18BAB3B}"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C942DD4C-CD7C-478F-9C32-70CD24F1A572}"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5FDF54DB-0895-4424-8859-330C925DE0AF}"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2E3214CB-5F33-4D72-ACE4-C5DA30DA7396}"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fld id="{30A8F769-CEF5-4894-A661-602D16F7AECF}" type="datetimeFigureOut">
              <a:rPr lang="zh-CN" altLang="en-US"/>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ea typeface="宋体" panose="02010600030101010101" pitchFamily="2" charset="-122"/>
              </a:defRPr>
            </a:lvl1pPr>
          </a:lstStyle>
          <a:p>
            <a:pPr>
              <a:defRPr/>
            </a:pPr>
            <a:fld id="{CB0A8459-2DDB-47F0-AFCD-238B9C9CCB4C}"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15362" name="图片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095500" y="504825"/>
            <a:ext cx="748030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15364" name="组合 13"/>
          <p:cNvGrpSpPr>
            <a:grpSpLocks noChangeAspect="1"/>
          </p:cNvGrpSpPr>
          <p:nvPr/>
        </p:nvGrpSpPr>
        <p:grpSpPr bwMode="auto">
          <a:xfrm>
            <a:off x="5605463" y="2808288"/>
            <a:ext cx="6777037" cy="4229100"/>
            <a:chOff x="0" y="0"/>
            <a:chExt cx="5324473" cy="3322983"/>
          </a:xfrm>
        </p:grpSpPr>
        <p:pic>
          <p:nvPicPr>
            <p:cNvPr id="15376" name="图片 11"/>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7" name="图片 12"/>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6" name="组合 22"/>
          <p:cNvGrpSpPr/>
          <p:nvPr/>
        </p:nvGrpSpPr>
        <p:grpSpPr bwMode="auto">
          <a:xfrm>
            <a:off x="447213" y="5191634"/>
            <a:ext cx="4188588" cy="461665"/>
            <a:chOff x="8887" y="0"/>
            <a:chExt cx="4192623" cy="463378"/>
          </a:xfrm>
        </p:grpSpPr>
        <p:sp>
          <p:nvSpPr>
            <p:cNvPr id="15372" name="矩形 40"/>
            <p:cNvSpPr>
              <a:spLocks noChangeArrowheads="1"/>
            </p:cNvSpPr>
            <p:nvPr/>
          </p:nvSpPr>
          <p:spPr bwMode="auto">
            <a:xfrm>
              <a:off x="403225" y="0"/>
              <a:ext cx="3798285" cy="463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400" b="1" dirty="0" smtClean="0">
                  <a:solidFill>
                    <a:srgbClr val="FFFFFF"/>
                  </a:solidFill>
                </a:rPr>
                <a:t>单元</a:t>
              </a:r>
              <a:r>
                <a:rPr lang="zh-CN" altLang="en-US" sz="2400" b="1" dirty="0" smtClean="0">
                  <a:solidFill>
                    <a:srgbClr val="FFFFFF"/>
                  </a:solidFill>
                </a:rPr>
                <a:t>六   装配式混凝土工程</a:t>
              </a:r>
              <a:endParaRPr lang="zh-CN" altLang="en-US" sz="2400" b="1" dirty="0">
                <a:solidFill>
                  <a:srgbClr val="FFFFFF"/>
                </a:solidFill>
              </a:endParaRPr>
            </a:p>
          </p:txBody>
        </p:sp>
        <p:sp>
          <p:nvSpPr>
            <p:cNvPr id="15373" name="Freeform 102"/>
            <p:cNvSpPr>
              <a:spLocks noEditPoints="1"/>
            </p:cNvSpPr>
            <p:nvPr/>
          </p:nvSpPr>
          <p:spPr bwMode="auto">
            <a:xfrm>
              <a:off x="8887" y="81424"/>
              <a:ext cx="300038" cy="298450"/>
            </a:xfrm>
            <a:custGeom>
              <a:avLst/>
              <a:gdLst>
                <a:gd name="T0" fmla="*/ 2147483647 w 837"/>
                <a:gd name="T1" fmla="*/ 0 h 837"/>
                <a:gd name="T2" fmla="*/ 0 w 837"/>
                <a:gd name="T3" fmla="*/ 2147483647 h 837"/>
                <a:gd name="T4" fmla="*/ 2147483647 w 837"/>
                <a:gd name="T5" fmla="*/ 2147483647 h 837"/>
                <a:gd name="T6" fmla="*/ 2147483647 w 837"/>
                <a:gd name="T7" fmla="*/ 2147483647 h 837"/>
                <a:gd name="T8" fmla="*/ 2147483647 w 837"/>
                <a:gd name="T9" fmla="*/ 0 h 837"/>
                <a:gd name="T10" fmla="*/ 2147483647 w 837"/>
                <a:gd name="T11" fmla="*/ 2147483647 h 837"/>
                <a:gd name="T12" fmla="*/ 2147483647 w 837"/>
                <a:gd name="T13" fmla="*/ 2147483647 h 837"/>
                <a:gd name="T14" fmla="*/ 2147483647 w 837"/>
                <a:gd name="T15" fmla="*/ 2147483647 h 837"/>
                <a:gd name="T16" fmla="*/ 2147483647 w 837"/>
                <a:gd name="T17" fmla="*/ 2147483647 h 837"/>
                <a:gd name="T18" fmla="*/ 2147483647 w 837"/>
                <a:gd name="T19" fmla="*/ 2147483647 h 837"/>
                <a:gd name="T20" fmla="*/ 2147483647 w 837"/>
                <a:gd name="T21" fmla="*/ 2147483647 h 837"/>
                <a:gd name="T22" fmla="*/ 2147483647 w 837"/>
                <a:gd name="T23" fmla="*/ 2147483647 h 837"/>
                <a:gd name="T24" fmla="*/ 2147483647 w 837"/>
                <a:gd name="T25" fmla="*/ 2147483647 h 837"/>
                <a:gd name="T26" fmla="*/ 2147483647 w 837"/>
                <a:gd name="T27" fmla="*/ 2147483647 h 837"/>
                <a:gd name="T28" fmla="*/ 2147483647 w 837"/>
                <a:gd name="T29" fmla="*/ 2147483647 h 837"/>
                <a:gd name="T30" fmla="*/ 2147483647 w 837"/>
                <a:gd name="T31" fmla="*/ 2147483647 h 837"/>
                <a:gd name="T32" fmla="*/ 2147483647 w 837"/>
                <a:gd name="T33" fmla="*/ 2147483647 h 837"/>
                <a:gd name="T34" fmla="*/ 2147483647 w 837"/>
                <a:gd name="T35" fmla="*/ 2147483647 h 837"/>
                <a:gd name="T36" fmla="*/ 2147483647 w 837"/>
                <a:gd name="T37" fmla="*/ 2147483647 h 837"/>
                <a:gd name="T38" fmla="*/ 2147483647 w 837"/>
                <a:gd name="T39" fmla="*/ 2147483647 h 837"/>
                <a:gd name="T40" fmla="*/ 2147483647 w 837"/>
                <a:gd name="T41" fmla="*/ 2147483647 h 83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37" h="837">
                  <a:moveTo>
                    <a:pt x="418" y="0"/>
                  </a:moveTo>
                  <a:cubicBezTo>
                    <a:pt x="187" y="0"/>
                    <a:pt x="0" y="187"/>
                    <a:pt x="0" y="419"/>
                  </a:cubicBezTo>
                  <a:cubicBezTo>
                    <a:pt x="0" y="650"/>
                    <a:pt x="187" y="837"/>
                    <a:pt x="418" y="837"/>
                  </a:cubicBezTo>
                  <a:cubicBezTo>
                    <a:pt x="650" y="837"/>
                    <a:pt x="837" y="650"/>
                    <a:pt x="837" y="419"/>
                  </a:cubicBezTo>
                  <a:cubicBezTo>
                    <a:pt x="837" y="187"/>
                    <a:pt x="650" y="0"/>
                    <a:pt x="418" y="0"/>
                  </a:cubicBezTo>
                  <a:close/>
                  <a:moveTo>
                    <a:pt x="173" y="583"/>
                  </a:moveTo>
                  <a:cubicBezTo>
                    <a:pt x="121" y="583"/>
                    <a:pt x="121" y="583"/>
                    <a:pt x="121" y="583"/>
                  </a:cubicBezTo>
                  <a:cubicBezTo>
                    <a:pt x="121" y="251"/>
                    <a:pt x="121" y="251"/>
                    <a:pt x="121" y="251"/>
                  </a:cubicBezTo>
                  <a:cubicBezTo>
                    <a:pt x="440" y="251"/>
                    <a:pt x="440" y="251"/>
                    <a:pt x="440" y="251"/>
                  </a:cubicBezTo>
                  <a:cubicBezTo>
                    <a:pt x="490" y="177"/>
                    <a:pt x="490" y="177"/>
                    <a:pt x="490" y="177"/>
                  </a:cubicBezTo>
                  <a:cubicBezTo>
                    <a:pt x="631" y="177"/>
                    <a:pt x="631" y="177"/>
                    <a:pt x="631" y="177"/>
                  </a:cubicBezTo>
                  <a:cubicBezTo>
                    <a:pt x="631" y="251"/>
                    <a:pt x="631" y="251"/>
                    <a:pt x="631" y="251"/>
                  </a:cubicBezTo>
                  <a:cubicBezTo>
                    <a:pt x="631" y="269"/>
                    <a:pt x="631" y="269"/>
                    <a:pt x="631" y="269"/>
                  </a:cubicBezTo>
                  <a:cubicBezTo>
                    <a:pt x="631" y="300"/>
                    <a:pt x="631" y="300"/>
                    <a:pt x="631" y="300"/>
                  </a:cubicBezTo>
                  <a:cubicBezTo>
                    <a:pt x="173" y="300"/>
                    <a:pt x="173" y="300"/>
                    <a:pt x="173" y="300"/>
                  </a:cubicBezTo>
                  <a:lnTo>
                    <a:pt x="173" y="583"/>
                  </a:lnTo>
                  <a:close/>
                  <a:moveTo>
                    <a:pt x="716" y="660"/>
                  </a:moveTo>
                  <a:cubicBezTo>
                    <a:pt x="205" y="660"/>
                    <a:pt x="205" y="660"/>
                    <a:pt x="205" y="660"/>
                  </a:cubicBezTo>
                  <a:cubicBezTo>
                    <a:pt x="205" y="328"/>
                    <a:pt x="205" y="328"/>
                    <a:pt x="205" y="328"/>
                  </a:cubicBezTo>
                  <a:cubicBezTo>
                    <a:pt x="716" y="328"/>
                    <a:pt x="716" y="328"/>
                    <a:pt x="716" y="328"/>
                  </a:cubicBezTo>
                  <a:lnTo>
                    <a:pt x="716" y="6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5368" name="文本框 58"/>
          <p:cNvSpPr txBox="1">
            <a:spLocks noChangeArrowheads="1"/>
          </p:cNvSpPr>
          <p:nvPr/>
        </p:nvSpPr>
        <p:spPr bwMode="auto">
          <a:xfrm>
            <a:off x="350838" y="3581400"/>
            <a:ext cx="62928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dirty="0" smtClean="0">
                <a:solidFill>
                  <a:srgbClr val="1C4885"/>
                </a:solidFill>
                <a:latin typeface="微软雅黑" panose="020B0503020204020204" pitchFamily="34" charset="-122"/>
                <a:ea typeface="微软雅黑" panose="020B0503020204020204" pitchFamily="34" charset="-122"/>
              </a:rPr>
              <a:t>混凝土结构工程施工</a:t>
            </a:r>
            <a:endParaRPr lang="zh-CN" altLang="en-US" sz="48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4106"/>
                                        </p:tgtEl>
                                        <p:attrNameLst>
                                          <p:attrName>style.visibility</p:attrName>
                                        </p:attrNameLst>
                                      </p:cBhvr>
                                      <p:to>
                                        <p:strVal val="visible"/>
                                      </p:to>
                                    </p:set>
                                    <p:animEffect transition="in" filter="fade">
                                      <p:cBhvr>
                                        <p:cTn id="7" dur="750"/>
                                        <p:tgtEl>
                                          <p:spTgt spid="4106"/>
                                        </p:tgtEl>
                                      </p:cBhvr>
                                    </p:animEffect>
                                    <p:anim calcmode="lin" valueType="num">
                                      <p:cBhvr>
                                        <p:cTn id="8" dur="750" fill="hold"/>
                                        <p:tgtEl>
                                          <p:spTgt spid="4106"/>
                                        </p:tgtEl>
                                        <p:attrNameLst>
                                          <p:attrName>ppt_x</p:attrName>
                                        </p:attrNameLst>
                                      </p:cBhvr>
                                      <p:tavLst>
                                        <p:tav tm="0">
                                          <p:val>
                                            <p:strVal val="#ppt_x"/>
                                          </p:val>
                                        </p:tav>
                                        <p:tav tm="100000">
                                          <p:val>
                                            <p:strVal val="#ppt_x"/>
                                          </p:val>
                                        </p:tav>
                                      </p:tavLst>
                                    </p:anim>
                                    <p:anim calcmode="lin" valueType="num">
                                      <p:cBhvr>
                                        <p:cTn id="9" dur="750" fill="hold"/>
                                        <p:tgtEl>
                                          <p:spTgt spid="4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22531"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9" name="文本框 10"/>
          <p:cNvSpPr txBox="1">
            <a:spLocks noChangeArrowheads="1"/>
          </p:cNvSpPr>
          <p:nvPr/>
        </p:nvSpPr>
        <p:spPr bwMode="auto">
          <a:xfrm>
            <a:off x="174624" y="220663"/>
            <a:ext cx="580326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一、预制叠合板施工工艺</a:t>
            </a:r>
            <a:endParaRPr lang="zh-CN" altLang="en-US" sz="2400" b="1" dirty="0">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35228" y="699531"/>
            <a:ext cx="6763102" cy="5967443"/>
          </a:xfrm>
          <a:prstGeom prst="rect">
            <a:avLst/>
          </a:prstGeom>
        </p:spPr>
      </p:pic>
      <p:sp>
        <p:nvSpPr>
          <p:cNvPr id="22533" name="半闭框 4"/>
          <p:cNvSpPr/>
          <p:nvPr/>
        </p:nvSpPr>
        <p:spPr bwMode="auto">
          <a:xfrm>
            <a:off x="2729548" y="699135"/>
            <a:ext cx="433387" cy="339725"/>
          </a:xfrm>
          <a:custGeom>
            <a:avLst/>
            <a:gdLst>
              <a:gd name="T0" fmla="*/ 0 w 434745"/>
              <a:gd name="T1" fmla="*/ 0 h 340467"/>
              <a:gd name="T2" fmla="*/ 425327 w 434745"/>
              <a:gd name="T3" fmla="*/ 0 h 340467"/>
              <a:gd name="T4" fmla="*/ 307855 w 434745"/>
              <a:gd name="T5" fmla="*/ 92609 h 340467"/>
              <a:gd name="T6" fmla="*/ 111031 w 434745"/>
              <a:gd name="T7" fmla="*/ 92609 h 340467"/>
              <a:gd name="T8" fmla="*/ 111031 w 434745"/>
              <a:gd name="T9" fmla="*/ 247777 h 340467"/>
              <a:gd name="T10" fmla="*/ 0 w 434745"/>
              <a:gd name="T11" fmla="*/ 335307 h 340467"/>
              <a:gd name="T12" fmla="*/ 0 w 434745"/>
              <a:gd name="T13" fmla="*/ 0 h 34046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4745" h="340467">
                <a:moveTo>
                  <a:pt x="0" y="0"/>
                </a:moveTo>
                <a:lnTo>
                  <a:pt x="434745" y="0"/>
                </a:lnTo>
                <a:lnTo>
                  <a:pt x="314673" y="94034"/>
                </a:lnTo>
                <a:lnTo>
                  <a:pt x="113488" y="94034"/>
                </a:lnTo>
                <a:lnTo>
                  <a:pt x="113488" y="251590"/>
                </a:lnTo>
                <a:lnTo>
                  <a:pt x="0" y="340467"/>
                </a:lnTo>
                <a:lnTo>
                  <a:pt x="0" y="0"/>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2534" name="半闭框 5"/>
          <p:cNvSpPr/>
          <p:nvPr/>
        </p:nvSpPr>
        <p:spPr bwMode="auto">
          <a:xfrm rot="10800000">
            <a:off x="8940800" y="6211888"/>
            <a:ext cx="563563" cy="442912"/>
          </a:xfrm>
          <a:custGeom>
            <a:avLst/>
            <a:gdLst>
              <a:gd name="T0" fmla="*/ 0 w 564153"/>
              <a:gd name="T1" fmla="*/ 0 h 441812"/>
              <a:gd name="T2" fmla="*/ 560036 w 564153"/>
              <a:gd name="T3" fmla="*/ 0 h 441812"/>
              <a:gd name="T4" fmla="*/ 405360 w 564153"/>
              <a:gd name="T5" fmla="*/ 124167 h 441812"/>
              <a:gd name="T6" fmla="*/ 146194 w 564153"/>
              <a:gd name="T7" fmla="*/ 124167 h 441812"/>
              <a:gd name="T8" fmla="*/ 146194 w 564153"/>
              <a:gd name="T9" fmla="*/ 332212 h 441812"/>
              <a:gd name="T10" fmla="*/ 0 w 564153"/>
              <a:gd name="T11" fmla="*/ 449570 h 441812"/>
              <a:gd name="T12" fmla="*/ 0 w 564153"/>
              <a:gd name="T13" fmla="*/ 0 h 4418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4153" h="441812">
                <a:moveTo>
                  <a:pt x="0" y="0"/>
                </a:moveTo>
                <a:lnTo>
                  <a:pt x="564153" y="0"/>
                </a:lnTo>
                <a:lnTo>
                  <a:pt x="408340" y="122024"/>
                </a:lnTo>
                <a:lnTo>
                  <a:pt x="147269" y="122024"/>
                </a:lnTo>
                <a:lnTo>
                  <a:pt x="147269" y="326479"/>
                </a:lnTo>
                <a:lnTo>
                  <a:pt x="0" y="441812"/>
                </a:lnTo>
                <a:lnTo>
                  <a:pt x="0" y="0"/>
                </a:lnTo>
                <a:close/>
              </a:path>
            </a:pathLst>
          </a:custGeom>
          <a:solidFill>
            <a:srgbClr val="ADBACA"/>
          </a:solidFill>
          <a:ln w="12700" cap="flat" cmpd="sng">
            <a:solidFill>
              <a:srgbClr val="ADBACA"/>
            </a:solidFill>
            <a:round/>
          </a:ln>
        </p:spPr>
        <p:txBody>
          <a:bodyPr anchor="ctr"/>
          <a:lstStyle/>
          <a:p>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 name="文本框 10"/>
          <p:cNvSpPr txBox="1">
            <a:spLocks noChangeArrowheads="1"/>
          </p:cNvSpPr>
          <p:nvPr/>
        </p:nvSpPr>
        <p:spPr bwMode="auto">
          <a:xfrm>
            <a:off x="174624" y="220663"/>
            <a:ext cx="580326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一、叠合楼板施工工艺</a:t>
            </a:r>
            <a:endParaRPr lang="zh-CN" altLang="en-US" sz="2400" b="1" dirty="0">
              <a:latin typeface="微软雅黑" panose="020B0503020204020204" pitchFamily="34" charset="-122"/>
              <a:ea typeface="微软雅黑" panose="020B0503020204020204" pitchFamily="34" charset="-122"/>
            </a:endParaRPr>
          </a:p>
        </p:txBody>
      </p:sp>
      <p:sp>
        <p:nvSpPr>
          <p:cNvPr id="18" name="TextBox 17"/>
          <p:cNvSpPr txBox="1"/>
          <p:nvPr/>
        </p:nvSpPr>
        <p:spPr>
          <a:xfrm>
            <a:off x="346710" y="3276600"/>
            <a:ext cx="400050" cy="1077218"/>
          </a:xfrm>
          <a:prstGeom prst="rect">
            <a:avLst/>
          </a:prstGeom>
          <a:solidFill>
            <a:srgbClr val="FFC000"/>
          </a:solidFill>
        </p:spPr>
        <p:txBody>
          <a:bodyPr wrap="square" rtlCol="0">
            <a:spAutoFit/>
          </a:bodyPr>
          <a:lstStyle/>
          <a:p>
            <a:r>
              <a:rPr lang="zh-CN" altLang="en-US" sz="1600" dirty="0" smtClean="0"/>
              <a:t>清</a:t>
            </a:r>
            <a:r>
              <a:rPr lang="zh-CN" altLang="en-US" sz="1600" dirty="0" smtClean="0"/>
              <a:t>理模台</a:t>
            </a:r>
            <a:endParaRPr lang="zh-CN" altLang="en-US" sz="1600" dirty="0"/>
          </a:p>
        </p:txBody>
      </p:sp>
      <p:sp>
        <p:nvSpPr>
          <p:cNvPr id="19" name="TextBox 18"/>
          <p:cNvSpPr txBox="1"/>
          <p:nvPr/>
        </p:nvSpPr>
        <p:spPr>
          <a:xfrm>
            <a:off x="1413510" y="2766060"/>
            <a:ext cx="396240" cy="2308324"/>
          </a:xfrm>
          <a:prstGeom prst="rect">
            <a:avLst/>
          </a:prstGeom>
          <a:solidFill>
            <a:srgbClr val="FFC000"/>
          </a:solidFill>
        </p:spPr>
        <p:txBody>
          <a:bodyPr wrap="square" rtlCol="0">
            <a:spAutoFit/>
          </a:bodyPr>
          <a:lstStyle/>
          <a:p>
            <a:r>
              <a:rPr lang="zh-CN" altLang="en-US" sz="1600" dirty="0" smtClean="0"/>
              <a:t>机械手划线、支模板</a:t>
            </a:r>
            <a:endParaRPr lang="zh-CN" altLang="en-US" sz="1600" dirty="0" smtClean="0"/>
          </a:p>
        </p:txBody>
      </p:sp>
      <p:sp>
        <p:nvSpPr>
          <p:cNvPr id="20" name="TextBox 19"/>
          <p:cNvSpPr txBox="1"/>
          <p:nvPr/>
        </p:nvSpPr>
        <p:spPr>
          <a:xfrm>
            <a:off x="2571750" y="3135630"/>
            <a:ext cx="381000" cy="1323439"/>
          </a:xfrm>
          <a:prstGeom prst="rect">
            <a:avLst/>
          </a:prstGeom>
          <a:solidFill>
            <a:srgbClr val="FFC000"/>
          </a:solidFill>
        </p:spPr>
        <p:txBody>
          <a:bodyPr wrap="square" rtlCol="0">
            <a:spAutoFit/>
          </a:bodyPr>
          <a:lstStyle/>
          <a:p>
            <a:r>
              <a:rPr lang="zh-CN" altLang="en-US" sz="1600" dirty="0" smtClean="0"/>
              <a:t>安放预埋件</a:t>
            </a:r>
            <a:endParaRPr lang="zh-CN" altLang="en-US" sz="1600" dirty="0" smtClean="0"/>
          </a:p>
        </p:txBody>
      </p:sp>
      <p:sp>
        <p:nvSpPr>
          <p:cNvPr id="21" name="TextBox 20"/>
          <p:cNvSpPr txBox="1"/>
          <p:nvPr/>
        </p:nvSpPr>
        <p:spPr>
          <a:xfrm>
            <a:off x="3615690" y="3173730"/>
            <a:ext cx="354330" cy="1323439"/>
          </a:xfrm>
          <a:prstGeom prst="rect">
            <a:avLst/>
          </a:prstGeom>
          <a:solidFill>
            <a:srgbClr val="FFC000"/>
          </a:solidFill>
        </p:spPr>
        <p:txBody>
          <a:bodyPr wrap="square" rtlCol="0">
            <a:spAutoFit/>
          </a:bodyPr>
          <a:lstStyle/>
          <a:p>
            <a:r>
              <a:rPr lang="zh-CN" altLang="en-US" sz="1600" dirty="0" smtClean="0"/>
              <a:t>喷涂脱模剂</a:t>
            </a:r>
            <a:endParaRPr lang="zh-CN" altLang="en-US" sz="1600" dirty="0" smtClean="0"/>
          </a:p>
        </p:txBody>
      </p:sp>
      <p:sp>
        <p:nvSpPr>
          <p:cNvPr id="22" name="TextBox 21"/>
          <p:cNvSpPr txBox="1"/>
          <p:nvPr/>
        </p:nvSpPr>
        <p:spPr>
          <a:xfrm>
            <a:off x="4629150" y="3009900"/>
            <a:ext cx="346710" cy="1815882"/>
          </a:xfrm>
          <a:prstGeom prst="rect">
            <a:avLst/>
          </a:prstGeom>
          <a:solidFill>
            <a:srgbClr val="FFC000"/>
          </a:solidFill>
        </p:spPr>
        <p:txBody>
          <a:bodyPr wrap="square" rtlCol="0">
            <a:spAutoFit/>
          </a:bodyPr>
          <a:lstStyle/>
          <a:p>
            <a:r>
              <a:rPr lang="zh-CN" altLang="en-US" sz="1600" dirty="0" smtClean="0"/>
              <a:t>放置保护层垫块</a:t>
            </a:r>
            <a:endParaRPr lang="zh-CN" altLang="en-US" sz="1600" dirty="0" smtClean="0"/>
          </a:p>
        </p:txBody>
      </p:sp>
      <p:sp>
        <p:nvSpPr>
          <p:cNvPr id="23" name="TextBox 22"/>
          <p:cNvSpPr txBox="1"/>
          <p:nvPr/>
        </p:nvSpPr>
        <p:spPr>
          <a:xfrm>
            <a:off x="5638800" y="2830830"/>
            <a:ext cx="411480" cy="2308324"/>
          </a:xfrm>
          <a:prstGeom prst="rect">
            <a:avLst/>
          </a:prstGeom>
          <a:solidFill>
            <a:srgbClr val="FFC000"/>
          </a:solidFill>
        </p:spPr>
        <p:txBody>
          <a:bodyPr wrap="square" rtlCol="0">
            <a:spAutoFit/>
          </a:bodyPr>
          <a:lstStyle/>
          <a:p>
            <a:r>
              <a:rPr lang="zh-CN" altLang="en-US" sz="1600" dirty="0" smtClean="0"/>
              <a:t>摆放配筋、格构钢筋</a:t>
            </a:r>
            <a:endParaRPr lang="zh-CN" altLang="en-US" sz="1600" dirty="0" smtClean="0"/>
          </a:p>
        </p:txBody>
      </p:sp>
      <p:sp>
        <p:nvSpPr>
          <p:cNvPr id="24" name="TextBox 23"/>
          <p:cNvSpPr txBox="1"/>
          <p:nvPr/>
        </p:nvSpPr>
        <p:spPr>
          <a:xfrm>
            <a:off x="6728460" y="3268980"/>
            <a:ext cx="384810" cy="1077218"/>
          </a:xfrm>
          <a:prstGeom prst="rect">
            <a:avLst/>
          </a:prstGeom>
          <a:solidFill>
            <a:srgbClr val="FFC000"/>
          </a:solidFill>
        </p:spPr>
        <p:txBody>
          <a:bodyPr wrap="square" rtlCol="0">
            <a:spAutoFit/>
          </a:bodyPr>
          <a:lstStyle/>
          <a:p>
            <a:r>
              <a:rPr lang="zh-CN" altLang="en-US" sz="1600" dirty="0" smtClean="0"/>
              <a:t>钢筋绑扎</a:t>
            </a:r>
            <a:endParaRPr lang="zh-CN" altLang="en-US" sz="1600" dirty="0"/>
          </a:p>
        </p:txBody>
      </p:sp>
      <p:sp>
        <p:nvSpPr>
          <p:cNvPr id="25" name="右箭头 24"/>
          <p:cNvSpPr/>
          <p:nvPr/>
        </p:nvSpPr>
        <p:spPr bwMode="auto">
          <a:xfrm>
            <a:off x="792480" y="372237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26" name="右箭头 25"/>
          <p:cNvSpPr/>
          <p:nvPr/>
        </p:nvSpPr>
        <p:spPr bwMode="auto">
          <a:xfrm>
            <a:off x="1985010" y="372618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27" name="右箭头 26"/>
          <p:cNvSpPr/>
          <p:nvPr/>
        </p:nvSpPr>
        <p:spPr bwMode="auto">
          <a:xfrm>
            <a:off x="3028950" y="372999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28" name="右箭头 27"/>
          <p:cNvSpPr/>
          <p:nvPr/>
        </p:nvSpPr>
        <p:spPr bwMode="auto">
          <a:xfrm>
            <a:off x="4046220" y="372999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29" name="右箭头 28"/>
          <p:cNvSpPr/>
          <p:nvPr/>
        </p:nvSpPr>
        <p:spPr bwMode="auto">
          <a:xfrm>
            <a:off x="5052060" y="374142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30" name="右箭头 29"/>
          <p:cNvSpPr/>
          <p:nvPr/>
        </p:nvSpPr>
        <p:spPr bwMode="auto">
          <a:xfrm>
            <a:off x="6160770" y="372999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31" name="右箭头 30"/>
          <p:cNvSpPr/>
          <p:nvPr/>
        </p:nvSpPr>
        <p:spPr bwMode="auto">
          <a:xfrm>
            <a:off x="7178040" y="371856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32" name="右箭头 31"/>
          <p:cNvSpPr/>
          <p:nvPr/>
        </p:nvSpPr>
        <p:spPr bwMode="auto">
          <a:xfrm>
            <a:off x="8183880" y="371856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33" name="右箭头 32"/>
          <p:cNvSpPr/>
          <p:nvPr/>
        </p:nvSpPr>
        <p:spPr bwMode="auto">
          <a:xfrm>
            <a:off x="9132570" y="371856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34" name="右箭头 33"/>
          <p:cNvSpPr/>
          <p:nvPr/>
        </p:nvSpPr>
        <p:spPr bwMode="auto">
          <a:xfrm>
            <a:off x="10058400" y="371856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35" name="TextBox 34"/>
          <p:cNvSpPr txBox="1"/>
          <p:nvPr/>
        </p:nvSpPr>
        <p:spPr>
          <a:xfrm>
            <a:off x="7738110" y="2838450"/>
            <a:ext cx="346710" cy="2062103"/>
          </a:xfrm>
          <a:prstGeom prst="rect">
            <a:avLst/>
          </a:prstGeom>
          <a:solidFill>
            <a:srgbClr val="FFC000"/>
          </a:solidFill>
        </p:spPr>
        <p:txBody>
          <a:bodyPr wrap="square" rtlCol="0">
            <a:spAutoFit/>
          </a:bodyPr>
          <a:lstStyle/>
          <a:p>
            <a:r>
              <a:rPr lang="zh-CN" altLang="en-US" sz="1600" dirty="0" smtClean="0"/>
              <a:t>混凝土浇筑、振捣</a:t>
            </a:r>
            <a:endParaRPr lang="zh-CN" altLang="en-US" sz="1600" dirty="0" smtClean="0"/>
          </a:p>
        </p:txBody>
      </p:sp>
      <p:sp>
        <p:nvSpPr>
          <p:cNvPr id="36" name="TextBox 35"/>
          <p:cNvSpPr txBox="1"/>
          <p:nvPr/>
        </p:nvSpPr>
        <p:spPr>
          <a:xfrm>
            <a:off x="8702040" y="3048000"/>
            <a:ext cx="346710" cy="1569660"/>
          </a:xfrm>
          <a:prstGeom prst="rect">
            <a:avLst/>
          </a:prstGeom>
          <a:solidFill>
            <a:srgbClr val="FFC000"/>
          </a:solidFill>
        </p:spPr>
        <p:txBody>
          <a:bodyPr wrap="square" rtlCol="0">
            <a:spAutoFit/>
          </a:bodyPr>
          <a:lstStyle/>
          <a:p>
            <a:r>
              <a:rPr lang="zh-CN" altLang="en-US" sz="1600" dirty="0" smtClean="0"/>
              <a:t>拉毛、贴标签</a:t>
            </a:r>
            <a:endParaRPr lang="zh-CN" altLang="en-US" sz="1600" dirty="0" smtClean="0"/>
          </a:p>
        </p:txBody>
      </p:sp>
      <p:sp>
        <p:nvSpPr>
          <p:cNvPr id="37" name="TextBox 36"/>
          <p:cNvSpPr txBox="1"/>
          <p:nvPr/>
        </p:nvSpPr>
        <p:spPr>
          <a:xfrm>
            <a:off x="9654540" y="3051810"/>
            <a:ext cx="346710" cy="1323439"/>
          </a:xfrm>
          <a:prstGeom prst="rect">
            <a:avLst/>
          </a:prstGeom>
          <a:solidFill>
            <a:srgbClr val="FFC000"/>
          </a:solidFill>
        </p:spPr>
        <p:txBody>
          <a:bodyPr wrap="square" rtlCol="0">
            <a:spAutoFit/>
          </a:bodyPr>
          <a:lstStyle/>
          <a:p>
            <a:r>
              <a:rPr lang="zh-CN" altLang="en-US" sz="1600" dirty="0" smtClean="0"/>
              <a:t>养护窑养护</a:t>
            </a:r>
            <a:endParaRPr lang="zh-CN" altLang="en-US" sz="1600" dirty="0" smtClean="0"/>
          </a:p>
        </p:txBody>
      </p:sp>
      <p:sp>
        <p:nvSpPr>
          <p:cNvPr id="38" name="TextBox 37"/>
          <p:cNvSpPr txBox="1"/>
          <p:nvPr/>
        </p:nvSpPr>
        <p:spPr>
          <a:xfrm>
            <a:off x="10591800" y="3257550"/>
            <a:ext cx="346710" cy="1077218"/>
          </a:xfrm>
          <a:prstGeom prst="rect">
            <a:avLst/>
          </a:prstGeom>
          <a:solidFill>
            <a:srgbClr val="FFC000"/>
          </a:solidFill>
        </p:spPr>
        <p:txBody>
          <a:bodyPr wrap="square" rtlCol="0">
            <a:spAutoFit/>
          </a:bodyPr>
          <a:lstStyle/>
          <a:p>
            <a:r>
              <a:rPr lang="zh-CN" altLang="en-US" sz="1600" dirty="0" smtClean="0"/>
              <a:t>脱模起吊</a:t>
            </a:r>
            <a:endParaRPr lang="zh-CN" altLang="en-US" sz="1600" dirty="0" smtClean="0"/>
          </a:p>
        </p:txBody>
      </p:sp>
      <p:sp>
        <p:nvSpPr>
          <p:cNvPr id="39" name="右箭头 38"/>
          <p:cNvSpPr/>
          <p:nvPr/>
        </p:nvSpPr>
        <p:spPr bwMode="auto">
          <a:xfrm>
            <a:off x="10988040" y="3722370"/>
            <a:ext cx="468630" cy="13716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40" name="TextBox 39"/>
          <p:cNvSpPr txBox="1"/>
          <p:nvPr/>
        </p:nvSpPr>
        <p:spPr>
          <a:xfrm>
            <a:off x="11498580" y="3261360"/>
            <a:ext cx="346710" cy="1077218"/>
          </a:xfrm>
          <a:prstGeom prst="rect">
            <a:avLst/>
          </a:prstGeom>
          <a:solidFill>
            <a:srgbClr val="FFC000"/>
          </a:solidFill>
        </p:spPr>
        <p:txBody>
          <a:bodyPr wrap="square" rtlCol="0">
            <a:spAutoFit/>
          </a:bodyPr>
          <a:lstStyle/>
          <a:p>
            <a:r>
              <a:rPr lang="zh-CN" altLang="en-US" sz="1600" dirty="0" smtClean="0"/>
              <a:t>成品入库</a:t>
            </a:r>
            <a:endParaRPr lang="zh-CN" altLang="en-US" sz="1600" dirty="0" smtClean="0"/>
          </a:p>
        </p:txBody>
      </p:sp>
      <p:sp>
        <p:nvSpPr>
          <p:cNvPr id="41" name="直角上箭头 40"/>
          <p:cNvSpPr/>
          <p:nvPr/>
        </p:nvSpPr>
        <p:spPr bwMode="auto">
          <a:xfrm>
            <a:off x="7101840" y="3882390"/>
            <a:ext cx="377190" cy="2537460"/>
          </a:xfrm>
          <a:prstGeom prst="ben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42" name="直角上箭头 41"/>
          <p:cNvSpPr/>
          <p:nvPr/>
        </p:nvSpPr>
        <p:spPr bwMode="auto">
          <a:xfrm rot="10800000" flipH="1">
            <a:off x="7147560" y="1104900"/>
            <a:ext cx="335280" cy="2575560"/>
          </a:xfrm>
          <a:prstGeom prst="ben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43" name="TextBox 42"/>
          <p:cNvSpPr txBox="1"/>
          <p:nvPr/>
        </p:nvSpPr>
        <p:spPr>
          <a:xfrm>
            <a:off x="5593080" y="1024890"/>
            <a:ext cx="1520190" cy="338554"/>
          </a:xfrm>
          <a:prstGeom prst="rect">
            <a:avLst/>
          </a:prstGeom>
          <a:solidFill>
            <a:srgbClr val="FFC000"/>
          </a:solidFill>
        </p:spPr>
        <p:txBody>
          <a:bodyPr wrap="square" rtlCol="0">
            <a:spAutoFit/>
          </a:bodyPr>
          <a:lstStyle/>
          <a:p>
            <a:r>
              <a:rPr lang="zh-CN" altLang="en-US" sz="1600" dirty="0" smtClean="0"/>
              <a:t>隐蔽工程验收</a:t>
            </a:r>
            <a:endParaRPr lang="zh-CN" altLang="en-US" sz="1600" dirty="0" smtClean="0"/>
          </a:p>
        </p:txBody>
      </p:sp>
      <p:sp>
        <p:nvSpPr>
          <p:cNvPr id="44" name="TextBox 43"/>
          <p:cNvSpPr txBox="1"/>
          <p:nvPr/>
        </p:nvSpPr>
        <p:spPr>
          <a:xfrm>
            <a:off x="5113020" y="6195060"/>
            <a:ext cx="1924050" cy="338554"/>
          </a:xfrm>
          <a:prstGeom prst="rect">
            <a:avLst/>
          </a:prstGeom>
          <a:solidFill>
            <a:srgbClr val="FFC000"/>
          </a:solidFill>
        </p:spPr>
        <p:txBody>
          <a:bodyPr wrap="square" rtlCol="0">
            <a:spAutoFit/>
          </a:bodyPr>
          <a:lstStyle/>
          <a:p>
            <a:r>
              <a:rPr lang="zh-CN" altLang="en-US" sz="1600" dirty="0" smtClean="0"/>
              <a:t>混凝土搅拌、运输</a:t>
            </a:r>
            <a:endParaRPr lang="zh-CN" altLang="en-US" sz="1600" dirty="0" smtClean="0"/>
          </a:p>
        </p:txBody>
      </p:sp>
      <p:sp>
        <p:nvSpPr>
          <p:cNvPr id="45" name="直角上箭头 44"/>
          <p:cNvSpPr/>
          <p:nvPr/>
        </p:nvSpPr>
        <p:spPr bwMode="auto">
          <a:xfrm rot="10800000" flipH="1">
            <a:off x="10968990" y="1131570"/>
            <a:ext cx="335280" cy="2575560"/>
          </a:xfrm>
          <a:prstGeom prst="ben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p:txBody>
      </p:sp>
      <p:sp>
        <p:nvSpPr>
          <p:cNvPr id="46" name="TextBox 45"/>
          <p:cNvSpPr txBox="1"/>
          <p:nvPr/>
        </p:nvSpPr>
        <p:spPr>
          <a:xfrm>
            <a:off x="9894570" y="1017270"/>
            <a:ext cx="1047750" cy="338554"/>
          </a:xfrm>
          <a:prstGeom prst="rect">
            <a:avLst/>
          </a:prstGeom>
          <a:solidFill>
            <a:srgbClr val="FFC000"/>
          </a:solidFill>
        </p:spPr>
        <p:txBody>
          <a:bodyPr wrap="square" rtlCol="0">
            <a:spAutoFit/>
          </a:bodyPr>
          <a:lstStyle/>
          <a:p>
            <a:r>
              <a:rPr lang="zh-CN" altLang="en-US" sz="1600" dirty="0" smtClean="0"/>
              <a:t>成品验收</a:t>
            </a:r>
            <a:endParaRPr lang="zh-CN" altLang="en-US" sz="16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26626"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662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3</a:t>
            </a:r>
            <a:endParaRPr lang="zh-CN" altLang="en-US" sz="34400" b="1">
              <a:solidFill>
                <a:srgbClr val="1C4885"/>
              </a:solidFill>
              <a:latin typeface="微软雅黑" panose="020B0503020204020204" pitchFamily="34" charset="-122"/>
              <a:ea typeface="微软雅黑" panose="020B0503020204020204" pitchFamily="34" charset="-122"/>
            </a:endParaRPr>
          </a:p>
        </p:txBody>
      </p:sp>
      <p:grpSp>
        <p:nvGrpSpPr>
          <p:cNvPr id="26630" name="组合 13"/>
          <p:cNvGrpSpPr>
            <a:grpSpLocks noChangeAspect="1"/>
          </p:cNvGrpSpPr>
          <p:nvPr/>
        </p:nvGrpSpPr>
        <p:grpSpPr bwMode="auto">
          <a:xfrm>
            <a:off x="6804025" y="3178175"/>
            <a:ext cx="5578475" cy="3481388"/>
            <a:chOff x="0" y="0"/>
            <a:chExt cx="5324473" cy="3322983"/>
          </a:xfrm>
        </p:grpSpPr>
        <p:pic>
          <p:nvPicPr>
            <p:cNvPr id="2663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632" name="文本框 18"/>
          <p:cNvSpPr/>
          <p:nvPr/>
        </p:nvSpPr>
        <p:spPr bwMode="auto">
          <a:xfrm>
            <a:off x="428625" y="4899025"/>
            <a:ext cx="2082800" cy="976313"/>
          </a:xfrm>
          <a:custGeom>
            <a:avLst/>
            <a:gdLst>
              <a:gd name="T0" fmla="*/ 1376187 w 2083287"/>
              <a:gd name="T1" fmla="*/ 0 h 976698"/>
              <a:gd name="T2" fmla="*/ 2079880 w 2083287"/>
              <a:gd name="T3" fmla="*/ 0 h 976698"/>
              <a:gd name="T4" fmla="*/ 2060732 w 2083287"/>
              <a:gd name="T5" fmla="*/ 197901 h 976698"/>
              <a:gd name="T6" fmla="*/ 1738045 w 2083287"/>
              <a:gd name="T7" fmla="*/ 710027 h 976698"/>
              <a:gd name="T8" fmla="*/ 820536 w 2083287"/>
              <a:gd name="T9" fmla="*/ 974006 h 976698"/>
              <a:gd name="T10" fmla="*/ 0 w 2083287"/>
              <a:gd name="T11" fmla="*/ 805826 h 976698"/>
              <a:gd name="T12" fmla="*/ 0 w 2083287"/>
              <a:gd name="T13" fmla="*/ 199095 h 976698"/>
              <a:gd name="T14" fmla="*/ 771517 w 2083287"/>
              <a:gd name="T15" fmla="*/ 446048 h 976698"/>
              <a:gd name="T16" fmla="*/ 1214822 w 2083287"/>
              <a:gd name="T17" fmla="*/ 322574 h 976698"/>
              <a:gd name="T18" fmla="*/ 1368672 w 2083287"/>
              <a:gd name="T19" fmla="*/ 78684 h 976698"/>
              <a:gd name="T20" fmla="*/ 1376187 w 2083287"/>
              <a:gd name="T21" fmla="*/ 0 h 9766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83287" h="976698">
                <a:moveTo>
                  <a:pt x="1378441" y="0"/>
                </a:moveTo>
                <a:lnTo>
                  <a:pt x="2083287" y="0"/>
                </a:lnTo>
                <a:lnTo>
                  <a:pt x="2064107" y="198447"/>
                </a:lnTo>
                <a:cubicBezTo>
                  <a:pt x="2021012" y="408454"/>
                  <a:pt x="1913273" y="579634"/>
                  <a:pt x="1740892" y="711989"/>
                </a:cubicBezTo>
                <a:cubicBezTo>
                  <a:pt x="1511050" y="888462"/>
                  <a:pt x="1204713" y="976698"/>
                  <a:pt x="821880" y="976698"/>
                </a:cubicBezTo>
                <a:cubicBezTo>
                  <a:pt x="481743" y="976698"/>
                  <a:pt x="207783" y="920483"/>
                  <a:pt x="0" y="808053"/>
                </a:cubicBezTo>
                <a:lnTo>
                  <a:pt x="0" y="199648"/>
                </a:lnTo>
                <a:cubicBezTo>
                  <a:pt x="220592" y="364736"/>
                  <a:pt x="478185" y="447280"/>
                  <a:pt x="772781" y="447280"/>
                </a:cubicBezTo>
                <a:cubicBezTo>
                  <a:pt x="959216" y="447280"/>
                  <a:pt x="1107226" y="406008"/>
                  <a:pt x="1216810" y="323464"/>
                </a:cubicBezTo>
                <a:cubicBezTo>
                  <a:pt x="1298998" y="261556"/>
                  <a:pt x="1350365" y="180035"/>
                  <a:pt x="1370912" y="78901"/>
                </a:cubicBezTo>
                <a:lnTo>
                  <a:pt x="13784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29" name="文本框 12"/>
          <p:cNvSpPr txBox="1">
            <a:spLocks noChangeArrowheads="1"/>
          </p:cNvSpPr>
          <p:nvPr/>
        </p:nvSpPr>
        <p:spPr bwMode="auto">
          <a:xfrm>
            <a:off x="2594220" y="3772877"/>
            <a:ext cx="76517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预制构件运输与存放</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3"/>
          <p:cNvSpPr/>
          <p:nvPr/>
        </p:nvSpPr>
        <p:spPr>
          <a:xfrm>
            <a:off x="234063" y="188882"/>
            <a:ext cx="2646878" cy="461665"/>
          </a:xfrm>
          <a:prstGeom prst="rect">
            <a:avLst/>
          </a:prstGeom>
        </p:spPr>
        <p:txBody>
          <a:bodyPr wrap="none">
            <a:spAutoFit/>
          </a:bodyPr>
          <a:lstStyle/>
          <a:p>
            <a:pPr eaLnBrk="1" hangingPunct="1"/>
            <a:r>
              <a:rPr lang="zh-CN" altLang="en-US" sz="2400" b="1" dirty="0">
                <a:latin typeface="微软雅黑" panose="020B0503020204020204" pitchFamily="34" charset="-122"/>
                <a:ea typeface="微软雅黑" panose="020B0503020204020204" pitchFamily="34" charset="-122"/>
              </a:rPr>
              <a:t>一、预制构件存放</a:t>
            </a:r>
            <a:endParaRPr lang="zh-CN" altLang="en-US" sz="2400" b="1" dirty="0">
              <a:latin typeface="微软雅黑" panose="020B0503020204020204" pitchFamily="34" charset="-122"/>
              <a:ea typeface="微软雅黑" panose="020B0503020204020204" pitchFamily="34" charset="-122"/>
            </a:endParaRPr>
          </a:p>
        </p:txBody>
      </p:sp>
      <p:sp>
        <p:nvSpPr>
          <p:cNvPr id="5" name="矩形 4"/>
          <p:cNvSpPr/>
          <p:nvPr/>
        </p:nvSpPr>
        <p:spPr>
          <a:xfrm>
            <a:off x="1230840" y="1571511"/>
            <a:ext cx="3288080" cy="430887"/>
          </a:xfrm>
          <a:prstGeom prst="rect">
            <a:avLst/>
          </a:prstGeom>
        </p:spPr>
        <p:txBody>
          <a:bodyPr wrap="none">
            <a:spAutoFit/>
          </a:bodyPr>
          <a:lstStyle/>
          <a:p>
            <a:pPr algn="just"/>
            <a:r>
              <a:rPr lang="zh-CN" altLang="en-US" sz="2200" dirty="0" smtClean="0">
                <a:latin typeface="宋体" panose="02010600030101010101" pitchFamily="2" charset="-122"/>
                <a:ea typeface="宋体" panose="02010600030101010101" pitchFamily="2" charset="-122"/>
              </a:rPr>
              <a:t>（一）预</a:t>
            </a:r>
            <a:r>
              <a:rPr lang="zh-CN" altLang="en-US" sz="2200" dirty="0" smtClean="0">
                <a:latin typeface="宋体" panose="02010600030101010101" pitchFamily="2" charset="-122"/>
                <a:ea typeface="宋体" panose="02010600030101010101" pitchFamily="2" charset="-122"/>
              </a:rPr>
              <a:t>制构件存放要求</a:t>
            </a:r>
            <a:endParaRPr lang="zh-CN" altLang="en-US" sz="2200" dirty="0">
              <a:latin typeface="宋体" panose="02010600030101010101" pitchFamily="2" charset="-122"/>
              <a:ea typeface="宋体" panose="02010600030101010101" pitchFamily="2" charset="-122"/>
            </a:endParaRPr>
          </a:p>
        </p:txBody>
      </p:sp>
      <p:sp>
        <p:nvSpPr>
          <p:cNvPr id="6" name="矩形 5"/>
          <p:cNvSpPr/>
          <p:nvPr/>
        </p:nvSpPr>
        <p:spPr>
          <a:xfrm>
            <a:off x="1230630" y="2691130"/>
            <a:ext cx="4085590" cy="1476375"/>
          </a:xfrm>
          <a:prstGeom prst="rect">
            <a:avLst/>
          </a:prstGeom>
        </p:spPr>
        <p:txBody>
          <a:bodyPr wrap="square">
            <a:spAutoFit/>
          </a:bodyPr>
          <a:lstStyle/>
          <a:p>
            <a:pPr algn="just">
              <a:lnSpc>
                <a:spcPct val="150000"/>
              </a:lnSpc>
            </a:pPr>
            <a:r>
              <a:rPr lang="zh-CN" altLang="en-US" sz="2000" dirty="0">
                <a:latin typeface="宋体" panose="02010600030101010101" pitchFamily="2" charset="-122"/>
              </a:rPr>
              <a:t>存放场地应平整坚实，具有一定的排水措施，堆放构件时应使构件与地面之间留有一定的空隙。</a:t>
            </a:r>
            <a:endParaRPr lang="zh-CN" altLang="en-US" sz="2000" dirty="0">
              <a:latin typeface="宋体" panose="02010600030101010101" pitchFamily="2" charset="-122"/>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42717" y="2002671"/>
            <a:ext cx="4295388" cy="285224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3"/>
          <p:cNvSpPr/>
          <p:nvPr/>
        </p:nvSpPr>
        <p:spPr>
          <a:xfrm>
            <a:off x="234063" y="188882"/>
            <a:ext cx="2646878" cy="461665"/>
          </a:xfrm>
          <a:prstGeom prst="rect">
            <a:avLst/>
          </a:prstGeom>
        </p:spPr>
        <p:txBody>
          <a:bodyPr wrap="none">
            <a:spAutoFit/>
          </a:bodyPr>
          <a:lstStyle/>
          <a:p>
            <a:pPr eaLnBrk="1" hangingPunct="1"/>
            <a:r>
              <a:rPr lang="zh-CN" altLang="en-US" sz="2400" b="1" dirty="0">
                <a:latin typeface="微软雅黑" panose="020B0503020204020204" pitchFamily="34" charset="-122"/>
                <a:ea typeface="微软雅黑" panose="020B0503020204020204" pitchFamily="34" charset="-122"/>
              </a:rPr>
              <a:t>一、预制构件存放</a:t>
            </a:r>
            <a:endParaRPr lang="zh-CN" altLang="en-US" sz="2400" b="1" dirty="0">
              <a:latin typeface="微软雅黑" panose="020B0503020204020204" pitchFamily="34" charset="-122"/>
              <a:ea typeface="微软雅黑" panose="020B0503020204020204" pitchFamily="34" charset="-122"/>
            </a:endParaRPr>
          </a:p>
        </p:txBody>
      </p:sp>
      <p:sp>
        <p:nvSpPr>
          <p:cNvPr id="5" name="矩形 4"/>
          <p:cNvSpPr/>
          <p:nvPr/>
        </p:nvSpPr>
        <p:spPr>
          <a:xfrm>
            <a:off x="1161624" y="1234326"/>
            <a:ext cx="4430185" cy="430887"/>
          </a:xfrm>
          <a:prstGeom prst="rect">
            <a:avLst/>
          </a:prstGeom>
        </p:spPr>
        <p:txBody>
          <a:bodyPr wrap="square">
            <a:spAutoFit/>
          </a:bodyPr>
          <a:lstStyle/>
          <a:p>
            <a:pPr algn="just"/>
            <a:r>
              <a:rPr lang="zh-CN" altLang="en-US" sz="2200" dirty="0" smtClean="0">
                <a:latin typeface="宋体" panose="02010600030101010101" pitchFamily="2" charset="-122"/>
                <a:ea typeface="宋体" panose="02010600030101010101" pitchFamily="2" charset="-122"/>
              </a:rPr>
              <a:t>（二）预</a:t>
            </a:r>
            <a:r>
              <a:rPr lang="zh-CN" altLang="en-US" sz="2200" dirty="0" smtClean="0">
                <a:latin typeface="宋体" panose="02010600030101010101" pitchFamily="2" charset="-122"/>
                <a:ea typeface="宋体" panose="02010600030101010101" pitchFamily="2" charset="-122"/>
              </a:rPr>
              <a:t>制构件存</a:t>
            </a:r>
            <a:r>
              <a:rPr lang="zh-CN" altLang="en-US" sz="2200" dirty="0" smtClean="0">
                <a:latin typeface="宋体" panose="02010600030101010101" pitchFamily="2" charset="-122"/>
                <a:ea typeface="宋体" panose="02010600030101010101" pitchFamily="2" charset="-122"/>
              </a:rPr>
              <a:t>放注意事项</a:t>
            </a:r>
            <a:endParaRPr lang="zh-CN" altLang="en-US" sz="2200" dirty="0">
              <a:latin typeface="宋体" panose="02010600030101010101" pitchFamily="2" charset="-122"/>
              <a:ea typeface="宋体" panose="02010600030101010101" pitchFamily="2" charset="-122"/>
            </a:endParaRPr>
          </a:p>
        </p:txBody>
      </p:sp>
      <p:sp>
        <p:nvSpPr>
          <p:cNvPr id="6" name="矩形 5"/>
          <p:cNvSpPr/>
          <p:nvPr/>
        </p:nvSpPr>
        <p:spPr>
          <a:xfrm>
            <a:off x="5967095" y="2425065"/>
            <a:ext cx="5098415" cy="2399665"/>
          </a:xfrm>
          <a:prstGeom prst="rect">
            <a:avLst/>
          </a:prstGeom>
        </p:spPr>
        <p:txBody>
          <a:bodyPr wrap="square">
            <a:spAutoFit/>
          </a:bodyPr>
          <a:lstStyle/>
          <a:p>
            <a:pPr algn="just">
              <a:lnSpc>
                <a:spcPct val="150000"/>
              </a:lnSpc>
            </a:pPr>
            <a:r>
              <a:rPr lang="zh-CN" altLang="en-US" sz="2000" dirty="0">
                <a:latin typeface="宋体" panose="02010600030101010101" pitchFamily="2" charset="-122"/>
              </a:rPr>
              <a:t>存放前应先对构件进行清理</a:t>
            </a:r>
            <a:r>
              <a:rPr lang="zh-CN" altLang="en-US" sz="2000" dirty="0" smtClean="0">
                <a:latin typeface="宋体" panose="02010600030101010101" pitchFamily="2" charset="-122"/>
              </a:rPr>
              <a:t>。将清理完的构件装到摆渡车上，起吊时避免构件磕碰，保证构件质量。预制构件应按吊装、存放的受力特征选择卡具、索具、托架等吊装和固定维稳措施。</a:t>
            </a:r>
            <a:endParaRPr lang="zh-CN" altLang="en-US" sz="2000" dirty="0">
              <a:latin typeface="宋体" panose="02010600030101010101" pitchFamily="2" charset="-122"/>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61341" y="1970683"/>
            <a:ext cx="4410784" cy="330808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3481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823" name="Oval 18"/>
          <p:cNvSpPr>
            <a:spLocks noChangeArrowheads="1"/>
          </p:cNvSpPr>
          <p:nvPr/>
        </p:nvSpPr>
        <p:spPr bwMode="auto">
          <a:xfrm>
            <a:off x="500063" y="4289509"/>
            <a:ext cx="720000" cy="720000"/>
          </a:xfrm>
          <a:prstGeom prst="ellipse">
            <a:avLst/>
          </a:prstGeom>
          <a:noFill/>
          <a:ln w="19050">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930"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4" name="Freeform 19"/>
          <p:cNvSpPr>
            <a:spLocks noEditPoints="1"/>
          </p:cNvSpPr>
          <p:nvPr/>
        </p:nvSpPr>
        <p:spPr bwMode="auto">
          <a:xfrm>
            <a:off x="668338" y="4495091"/>
            <a:ext cx="388937" cy="314325"/>
          </a:xfrm>
          <a:custGeom>
            <a:avLst/>
            <a:gdLst>
              <a:gd name="T0" fmla="*/ 2147483647 w 400"/>
              <a:gd name="T1" fmla="*/ 2147483647 h 322"/>
              <a:gd name="T2" fmla="*/ 2147483647 w 400"/>
              <a:gd name="T3" fmla="*/ 2147483647 h 322"/>
              <a:gd name="T4" fmla="*/ 2147483647 w 400"/>
              <a:gd name="T5" fmla="*/ 2147483647 h 322"/>
              <a:gd name="T6" fmla="*/ 2147483647 w 400"/>
              <a:gd name="T7" fmla="*/ 2147483647 h 322"/>
              <a:gd name="T8" fmla="*/ 2147483647 w 400"/>
              <a:gd name="T9" fmla="*/ 2147483647 h 322"/>
              <a:gd name="T10" fmla="*/ 2147483647 w 400"/>
              <a:gd name="T11" fmla="*/ 2147483647 h 322"/>
              <a:gd name="T12" fmla="*/ 2147483647 w 400"/>
              <a:gd name="T13" fmla="*/ 2147483647 h 322"/>
              <a:gd name="T14" fmla="*/ 0 w 400"/>
              <a:gd name="T15" fmla="*/ 2147483647 h 322"/>
              <a:gd name="T16" fmla="*/ 0 w 400"/>
              <a:gd name="T17" fmla="*/ 2147483647 h 322"/>
              <a:gd name="T18" fmla="*/ 2147483647 w 400"/>
              <a:gd name="T19" fmla="*/ 2147483647 h 322"/>
              <a:gd name="T20" fmla="*/ 2147483647 w 400"/>
              <a:gd name="T21" fmla="*/ 2147483647 h 322"/>
              <a:gd name="T22" fmla="*/ 2147483647 w 400"/>
              <a:gd name="T23" fmla="*/ 2147483647 h 322"/>
              <a:gd name="T24" fmla="*/ 2147483647 w 400"/>
              <a:gd name="T25" fmla="*/ 2147483647 h 322"/>
              <a:gd name="T26" fmla="*/ 2147483647 w 400"/>
              <a:gd name="T27" fmla="*/ 2147483647 h 322"/>
              <a:gd name="T28" fmla="*/ 2147483647 w 400"/>
              <a:gd name="T29" fmla="*/ 2147483647 h 322"/>
              <a:gd name="T30" fmla="*/ 2147483647 w 400"/>
              <a:gd name="T31" fmla="*/ 2147483647 h 322"/>
              <a:gd name="T32" fmla="*/ 2147483647 w 400"/>
              <a:gd name="T33" fmla="*/ 2147483647 h 322"/>
              <a:gd name="T34" fmla="*/ 2147483647 w 400"/>
              <a:gd name="T35" fmla="*/ 2147483647 h 322"/>
              <a:gd name="T36" fmla="*/ 2147483647 w 400"/>
              <a:gd name="T37" fmla="*/ 2147483647 h 322"/>
              <a:gd name="T38" fmla="*/ 2147483647 w 400"/>
              <a:gd name="T39" fmla="*/ 2147483647 h 322"/>
              <a:gd name="T40" fmla="*/ 2147483647 w 400"/>
              <a:gd name="T41" fmla="*/ 2147483647 h 322"/>
              <a:gd name="T42" fmla="*/ 2147483647 w 400"/>
              <a:gd name="T43" fmla="*/ 2147483647 h 322"/>
              <a:gd name="T44" fmla="*/ 2147483647 w 400"/>
              <a:gd name="T45" fmla="*/ 2147483647 h 322"/>
              <a:gd name="T46" fmla="*/ 2147483647 w 400"/>
              <a:gd name="T47" fmla="*/ 2147483647 h 322"/>
              <a:gd name="T48" fmla="*/ 2147483647 w 400"/>
              <a:gd name="T49" fmla="*/ 2147483647 h 322"/>
              <a:gd name="T50" fmla="*/ 2147483647 w 400"/>
              <a:gd name="T51" fmla="*/ 2147483647 h 322"/>
              <a:gd name="T52" fmla="*/ 2147483647 w 400"/>
              <a:gd name="T53" fmla="*/ 2147483647 h 322"/>
              <a:gd name="T54" fmla="*/ 2147483647 w 400"/>
              <a:gd name="T55" fmla="*/ 2147483647 h 322"/>
              <a:gd name="T56" fmla="*/ 2147483647 w 400"/>
              <a:gd name="T57" fmla="*/ 2147483647 h 322"/>
              <a:gd name="T58" fmla="*/ 2147483647 w 400"/>
              <a:gd name="T59" fmla="*/ 2147483647 h 322"/>
              <a:gd name="T60" fmla="*/ 2147483647 w 400"/>
              <a:gd name="T61" fmla="*/ 2147483647 h 322"/>
              <a:gd name="T62" fmla="*/ 2147483647 w 400"/>
              <a:gd name="T63" fmla="*/ 2147483647 h 322"/>
              <a:gd name="T64" fmla="*/ 2147483647 w 400"/>
              <a:gd name="T65" fmla="*/ 2147483647 h 322"/>
              <a:gd name="T66" fmla="*/ 2147483647 w 400"/>
              <a:gd name="T67" fmla="*/ 2147483647 h 322"/>
              <a:gd name="T68" fmla="*/ 2147483647 w 400"/>
              <a:gd name="T69" fmla="*/ 2147483647 h 322"/>
              <a:gd name="T70" fmla="*/ 2147483647 w 400"/>
              <a:gd name="T71" fmla="*/ 2147483647 h 322"/>
              <a:gd name="T72" fmla="*/ 2147483647 w 400"/>
              <a:gd name="T73" fmla="*/ 2147483647 h 322"/>
              <a:gd name="T74" fmla="*/ 2147483647 w 400"/>
              <a:gd name="T75" fmla="*/ 2147483647 h 322"/>
              <a:gd name="T76" fmla="*/ 2147483647 w 400"/>
              <a:gd name="T77" fmla="*/ 2147483647 h 322"/>
              <a:gd name="T78" fmla="*/ 2147483647 w 400"/>
              <a:gd name="T79" fmla="*/ 2147483647 h 322"/>
              <a:gd name="T80" fmla="*/ 2147483647 w 400"/>
              <a:gd name="T81" fmla="*/ 2147483647 h 3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34825" name="Oval 19"/>
          <p:cNvSpPr>
            <a:spLocks noChangeArrowheads="1"/>
          </p:cNvSpPr>
          <p:nvPr/>
        </p:nvSpPr>
        <p:spPr bwMode="auto">
          <a:xfrm>
            <a:off x="500108" y="1996168"/>
            <a:ext cx="720000" cy="720000"/>
          </a:xfrm>
          <a:prstGeom prst="ellipse">
            <a:avLst/>
          </a:prstGeom>
          <a:noFill/>
          <a:ln w="28575">
            <a:solidFill>
              <a:srgbClr val="1C4885"/>
            </a:solidFill>
            <a:round/>
          </a:ln>
          <a:extLst>
            <a:ext uri="{909E8E84-426E-40DD-AFC4-6F175D3DCCD1}">
              <a14:hiddenFill xmlns:a14="http://schemas.microsoft.com/office/drawing/2010/main">
                <a:solidFill>
                  <a:srgbClr val="FFFFFF"/>
                </a:solidFill>
              </a14:hiddenFill>
            </a:ext>
          </a:extLst>
        </p:spPr>
        <p:txBody>
          <a:bodyPr anchor="ctr"/>
          <a:lstStyle/>
          <a:p>
            <a:pPr algn="ctr" defTabSz="1217930"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6" name="Freeform 21"/>
          <p:cNvSpPr>
            <a:spLocks noEditPoints="1"/>
          </p:cNvSpPr>
          <p:nvPr/>
        </p:nvSpPr>
        <p:spPr bwMode="auto">
          <a:xfrm>
            <a:off x="675640" y="2161540"/>
            <a:ext cx="368935" cy="389255"/>
          </a:xfrm>
          <a:custGeom>
            <a:avLst/>
            <a:gdLst>
              <a:gd name="T0" fmla="*/ 2147483647 w 403"/>
              <a:gd name="T1" fmla="*/ 2147483647 h 404"/>
              <a:gd name="T2" fmla="*/ 2147483647 w 403"/>
              <a:gd name="T3" fmla="*/ 2147483647 h 404"/>
              <a:gd name="T4" fmla="*/ 2147483647 w 403"/>
              <a:gd name="T5" fmla="*/ 2147483647 h 404"/>
              <a:gd name="T6" fmla="*/ 2147483647 w 403"/>
              <a:gd name="T7" fmla="*/ 2147483647 h 404"/>
              <a:gd name="T8" fmla="*/ 2147483647 w 403"/>
              <a:gd name="T9" fmla="*/ 2147483647 h 404"/>
              <a:gd name="T10" fmla="*/ 2147483647 w 403"/>
              <a:gd name="T11" fmla="*/ 2147483647 h 404"/>
              <a:gd name="T12" fmla="*/ 2147483647 w 403"/>
              <a:gd name="T13" fmla="*/ 2147483647 h 404"/>
              <a:gd name="T14" fmla="*/ 2147483647 w 403"/>
              <a:gd name="T15" fmla="*/ 2147483647 h 404"/>
              <a:gd name="T16" fmla="*/ 2147483647 w 403"/>
              <a:gd name="T17" fmla="*/ 2147483647 h 404"/>
              <a:gd name="T18" fmla="*/ 2147483647 w 403"/>
              <a:gd name="T19" fmla="*/ 2147483647 h 404"/>
              <a:gd name="T20" fmla="*/ 2147483647 w 403"/>
              <a:gd name="T21" fmla="*/ 2147483647 h 404"/>
              <a:gd name="T22" fmla="*/ 2147483647 w 403"/>
              <a:gd name="T23" fmla="*/ 2147483647 h 404"/>
              <a:gd name="T24" fmla="*/ 2147483647 w 403"/>
              <a:gd name="T25" fmla="*/ 2147483647 h 404"/>
              <a:gd name="T26" fmla="*/ 2147483647 w 403"/>
              <a:gd name="T27" fmla="*/ 2147483647 h 404"/>
              <a:gd name="T28" fmla="*/ 2147483647 w 403"/>
              <a:gd name="T29" fmla="*/ 2147483647 h 404"/>
              <a:gd name="T30" fmla="*/ 2147483647 w 403"/>
              <a:gd name="T31" fmla="*/ 2147483647 h 404"/>
              <a:gd name="T32" fmla="*/ 2147483647 w 403"/>
              <a:gd name="T33" fmla="*/ 2147483647 h 404"/>
              <a:gd name="T34" fmla="*/ 2147483647 w 403"/>
              <a:gd name="T35" fmla="*/ 2147483647 h 404"/>
              <a:gd name="T36" fmla="*/ 2147483647 w 403"/>
              <a:gd name="T37" fmla="*/ 2147483647 h 404"/>
              <a:gd name="T38" fmla="*/ 2147483647 w 403"/>
              <a:gd name="T39" fmla="*/ 2147483647 h 404"/>
              <a:gd name="T40" fmla="*/ 2147483647 w 403"/>
              <a:gd name="T41" fmla="*/ 2147483647 h 404"/>
              <a:gd name="T42" fmla="*/ 2147483647 w 403"/>
              <a:gd name="T43" fmla="*/ 2147483647 h 404"/>
              <a:gd name="T44" fmla="*/ 2147483647 w 403"/>
              <a:gd name="T45" fmla="*/ 2147483647 h 404"/>
              <a:gd name="T46" fmla="*/ 2147483647 w 403"/>
              <a:gd name="T47" fmla="*/ 2147483647 h 404"/>
              <a:gd name="T48" fmla="*/ 2147483647 w 403"/>
              <a:gd name="T49" fmla="*/ 2147483647 h 404"/>
              <a:gd name="T50" fmla="*/ 2147483647 w 403"/>
              <a:gd name="T51" fmla="*/ 2147483647 h 404"/>
              <a:gd name="T52" fmla="*/ 2147483647 w 403"/>
              <a:gd name="T53" fmla="*/ 2147483647 h 404"/>
              <a:gd name="T54" fmla="*/ 2147483647 w 403"/>
              <a:gd name="T55" fmla="*/ 2147483647 h 4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25" name="矩形 24"/>
          <p:cNvSpPr/>
          <p:nvPr/>
        </p:nvSpPr>
        <p:spPr>
          <a:xfrm>
            <a:off x="234063" y="188882"/>
            <a:ext cx="2646878" cy="461665"/>
          </a:xfrm>
          <a:prstGeom prst="rect">
            <a:avLst/>
          </a:prstGeom>
        </p:spPr>
        <p:txBody>
          <a:bodyPr wrap="none">
            <a:spAutoFit/>
          </a:bodyPr>
          <a:lstStyle/>
          <a:p>
            <a:pPr eaLnBrk="1" hangingPunct="1"/>
            <a:r>
              <a:rPr lang="zh-CN" altLang="en-US" sz="2400" b="1" dirty="0" smtClean="0">
                <a:latin typeface="微软雅黑" panose="020B0503020204020204" pitchFamily="34" charset="-122"/>
                <a:ea typeface="微软雅黑" panose="020B0503020204020204" pitchFamily="34" charset="-122"/>
              </a:rPr>
              <a:t>二、</a:t>
            </a:r>
            <a:r>
              <a:rPr lang="zh-CN" altLang="en-US" sz="2400" b="1" dirty="0">
                <a:latin typeface="微软雅黑" panose="020B0503020204020204" pitchFamily="34" charset="-122"/>
                <a:ea typeface="微软雅黑" panose="020B0503020204020204" pitchFamily="34" charset="-122"/>
              </a:rPr>
              <a:t>预制构</a:t>
            </a:r>
            <a:r>
              <a:rPr lang="zh-CN" altLang="en-US" sz="2400" b="1" dirty="0" smtClean="0">
                <a:latin typeface="微软雅黑" panose="020B0503020204020204" pitchFamily="34" charset="-122"/>
                <a:ea typeface="微软雅黑" panose="020B0503020204020204" pitchFamily="34" charset="-122"/>
              </a:rPr>
              <a:t>件运输</a:t>
            </a:r>
            <a:endParaRPr lang="zh-CN" altLang="en-US" sz="2400" b="1" dirty="0">
              <a:latin typeface="微软雅黑" panose="020B0503020204020204" pitchFamily="34" charset="-122"/>
              <a:ea typeface="微软雅黑" panose="020B0503020204020204" pitchFamily="34" charset="-122"/>
            </a:endParaRPr>
          </a:p>
        </p:txBody>
      </p:sp>
      <p:sp>
        <p:nvSpPr>
          <p:cNvPr id="26" name="矩形 25"/>
          <p:cNvSpPr/>
          <p:nvPr/>
        </p:nvSpPr>
        <p:spPr>
          <a:xfrm>
            <a:off x="181864" y="1255724"/>
            <a:ext cx="3570208" cy="430887"/>
          </a:xfrm>
          <a:prstGeom prst="rect">
            <a:avLst/>
          </a:prstGeom>
        </p:spPr>
        <p:txBody>
          <a:bodyPr wrap="none">
            <a:spAutoFit/>
          </a:bodyPr>
          <a:lstStyle/>
          <a:p>
            <a:pPr algn="just"/>
            <a:r>
              <a:rPr lang="zh-CN" altLang="en-US" sz="2200" dirty="0">
                <a:latin typeface="宋体" panose="02010600030101010101" pitchFamily="2" charset="-122"/>
                <a:ea typeface="宋体" panose="02010600030101010101" pitchFamily="2" charset="-122"/>
              </a:rPr>
              <a:t>（一）预制构件的运输准备</a:t>
            </a:r>
            <a:endParaRPr lang="zh-CN" altLang="en-US" sz="2200" dirty="0">
              <a:latin typeface="宋体" panose="02010600030101010101" pitchFamily="2" charset="-122"/>
              <a:ea typeface="宋体" panose="02010600030101010101" pitchFamily="2" charset="-122"/>
            </a:endParaRPr>
          </a:p>
        </p:txBody>
      </p:sp>
      <p:sp>
        <p:nvSpPr>
          <p:cNvPr id="27" name="矩形 26"/>
          <p:cNvSpPr/>
          <p:nvPr/>
        </p:nvSpPr>
        <p:spPr>
          <a:xfrm>
            <a:off x="1379781" y="2130177"/>
            <a:ext cx="1723549" cy="400110"/>
          </a:xfrm>
          <a:prstGeom prst="rect">
            <a:avLst/>
          </a:prstGeom>
        </p:spPr>
        <p:txBody>
          <a:bodyPr wrap="none">
            <a:spAutoFit/>
          </a:bodyPr>
          <a:lstStyle/>
          <a:p>
            <a:r>
              <a:rPr lang="zh-CN" altLang="en-US" sz="2000" dirty="0">
                <a:latin typeface="宋体" panose="02010600030101010101" pitchFamily="2" charset="-122"/>
              </a:rPr>
              <a:t>制定运输方案</a:t>
            </a:r>
            <a:endParaRPr lang="zh-CN" altLang="en-US" sz="2000" dirty="0">
              <a:latin typeface="宋体" panose="02010600030101010101" pitchFamily="2" charset="-122"/>
            </a:endParaRPr>
          </a:p>
        </p:txBody>
      </p:sp>
      <p:sp>
        <p:nvSpPr>
          <p:cNvPr id="30" name="矩形 29"/>
          <p:cNvSpPr/>
          <p:nvPr/>
        </p:nvSpPr>
        <p:spPr>
          <a:xfrm>
            <a:off x="3608790" y="2130177"/>
            <a:ext cx="2236470" cy="400110"/>
          </a:xfrm>
          <a:prstGeom prst="rect">
            <a:avLst/>
          </a:prstGeom>
        </p:spPr>
        <p:txBody>
          <a:bodyPr wrap="none">
            <a:spAutoFit/>
          </a:bodyPr>
          <a:lstStyle/>
          <a:p>
            <a:r>
              <a:rPr lang="zh-CN" altLang="en-US" sz="2000" dirty="0">
                <a:latin typeface="宋体" panose="02010600030101010101" pitchFamily="2" charset="-122"/>
              </a:rPr>
              <a:t>设计并制作运输架</a:t>
            </a:r>
            <a:endParaRPr lang="zh-CN" altLang="en-US" sz="2000" dirty="0">
              <a:latin typeface="宋体" panose="02010600030101010101" pitchFamily="2" charset="-122"/>
            </a:endParaRPr>
          </a:p>
        </p:txBody>
      </p:sp>
      <p:sp>
        <p:nvSpPr>
          <p:cNvPr id="31" name="矩形 30"/>
          <p:cNvSpPr/>
          <p:nvPr/>
        </p:nvSpPr>
        <p:spPr>
          <a:xfrm>
            <a:off x="6350720" y="2130177"/>
            <a:ext cx="1723390" cy="400110"/>
          </a:xfrm>
          <a:prstGeom prst="rect">
            <a:avLst/>
          </a:prstGeom>
        </p:spPr>
        <p:txBody>
          <a:bodyPr wrap="none">
            <a:spAutoFit/>
          </a:bodyPr>
          <a:lstStyle/>
          <a:p>
            <a:r>
              <a:rPr lang="zh-CN" altLang="en-US" sz="2000" dirty="0">
                <a:latin typeface="宋体" panose="02010600030101010101" pitchFamily="2" charset="-122"/>
              </a:rPr>
              <a:t>验算构件强度</a:t>
            </a:r>
            <a:endParaRPr lang="zh-CN" altLang="en-US" sz="2000" dirty="0">
              <a:latin typeface="宋体" panose="02010600030101010101" pitchFamily="2" charset="-122"/>
            </a:endParaRPr>
          </a:p>
        </p:txBody>
      </p:sp>
      <p:sp>
        <p:nvSpPr>
          <p:cNvPr id="33" name="矩形 32"/>
          <p:cNvSpPr/>
          <p:nvPr/>
        </p:nvSpPr>
        <p:spPr>
          <a:xfrm>
            <a:off x="8579570" y="2130177"/>
            <a:ext cx="1210310" cy="400110"/>
          </a:xfrm>
          <a:prstGeom prst="rect">
            <a:avLst/>
          </a:prstGeom>
        </p:spPr>
        <p:txBody>
          <a:bodyPr wrap="none">
            <a:spAutoFit/>
          </a:bodyPr>
          <a:lstStyle/>
          <a:p>
            <a:r>
              <a:rPr lang="zh-CN" altLang="en-US" sz="2000" dirty="0">
                <a:latin typeface="宋体" panose="02010600030101010101" pitchFamily="2" charset="-122"/>
              </a:rPr>
              <a:t>清查构件</a:t>
            </a:r>
            <a:endParaRPr lang="zh-CN" altLang="en-US" sz="2000" dirty="0">
              <a:latin typeface="宋体" panose="02010600030101010101" pitchFamily="2" charset="-122"/>
            </a:endParaRPr>
          </a:p>
        </p:txBody>
      </p:sp>
      <p:sp>
        <p:nvSpPr>
          <p:cNvPr id="37" name="右箭头 36"/>
          <p:cNvSpPr/>
          <p:nvPr/>
        </p:nvSpPr>
        <p:spPr>
          <a:xfrm>
            <a:off x="3065865" y="2250599"/>
            <a:ext cx="580390" cy="159267"/>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右箭头 37"/>
          <p:cNvSpPr/>
          <p:nvPr/>
        </p:nvSpPr>
        <p:spPr>
          <a:xfrm>
            <a:off x="5807795" y="2250599"/>
            <a:ext cx="580390" cy="159267"/>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右箭头 38"/>
          <p:cNvSpPr/>
          <p:nvPr/>
        </p:nvSpPr>
        <p:spPr>
          <a:xfrm>
            <a:off x="8036645" y="2250599"/>
            <a:ext cx="580390" cy="159267"/>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右箭头 39"/>
          <p:cNvSpPr/>
          <p:nvPr/>
        </p:nvSpPr>
        <p:spPr>
          <a:xfrm>
            <a:off x="9752415" y="2250599"/>
            <a:ext cx="580390" cy="159267"/>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0295340" y="2130177"/>
            <a:ext cx="1723390" cy="400110"/>
          </a:xfrm>
          <a:prstGeom prst="rect">
            <a:avLst/>
          </a:prstGeom>
        </p:spPr>
        <p:txBody>
          <a:bodyPr wrap="none">
            <a:spAutoFit/>
          </a:bodyPr>
          <a:lstStyle/>
          <a:p>
            <a:r>
              <a:rPr lang="zh-CN" altLang="en-US" sz="2000" dirty="0">
                <a:latin typeface="宋体" panose="02010600030101010101" pitchFamily="2" charset="-122"/>
              </a:rPr>
              <a:t>查看运输路线</a:t>
            </a:r>
            <a:endParaRPr lang="zh-CN" altLang="en-US" sz="2000" dirty="0">
              <a:latin typeface="宋体" panose="02010600030101010101" pitchFamily="2" charset="-122"/>
            </a:endParaRPr>
          </a:p>
        </p:txBody>
      </p:sp>
      <p:sp>
        <p:nvSpPr>
          <p:cNvPr id="42" name="矩形 41"/>
          <p:cNvSpPr/>
          <p:nvPr/>
        </p:nvSpPr>
        <p:spPr>
          <a:xfrm>
            <a:off x="208906" y="3393101"/>
            <a:ext cx="2723823" cy="430887"/>
          </a:xfrm>
          <a:prstGeom prst="rect">
            <a:avLst/>
          </a:prstGeom>
        </p:spPr>
        <p:txBody>
          <a:bodyPr wrap="none">
            <a:spAutoFit/>
          </a:bodyPr>
          <a:lstStyle/>
          <a:p>
            <a:pPr algn="just"/>
            <a:r>
              <a:rPr lang="zh-CN" altLang="en-US" sz="2200" dirty="0" smtClean="0">
                <a:latin typeface="宋体" panose="02010600030101010101" pitchFamily="2" charset="-122"/>
              </a:rPr>
              <a:t>（二）主要运输方式</a:t>
            </a:r>
            <a:endParaRPr lang="zh-CN" altLang="en-US" sz="2200" dirty="0">
              <a:latin typeface="宋体" panose="02010600030101010101" pitchFamily="2" charset="-122"/>
            </a:endParaRPr>
          </a:p>
        </p:txBody>
      </p:sp>
      <p:sp>
        <p:nvSpPr>
          <p:cNvPr id="43" name="矩形 42"/>
          <p:cNvSpPr/>
          <p:nvPr/>
        </p:nvSpPr>
        <p:spPr>
          <a:xfrm>
            <a:off x="1898829" y="4467587"/>
            <a:ext cx="1107996" cy="369332"/>
          </a:xfrm>
          <a:prstGeom prst="rect">
            <a:avLst/>
          </a:prstGeom>
          <a:solidFill>
            <a:srgbClr val="C1920F"/>
          </a:solidFill>
        </p:spPr>
        <p:txBody>
          <a:bodyPr wrap="none">
            <a:spAutoFit/>
          </a:bodyPr>
          <a:lstStyle/>
          <a:p>
            <a:r>
              <a:rPr lang="zh-CN" altLang="en-US" dirty="0">
                <a:latin typeface="微软雅黑" panose="020B0503020204020204" pitchFamily="34" charset="-122"/>
                <a:ea typeface="微软雅黑" panose="020B0503020204020204" pitchFamily="34" charset="-122"/>
              </a:rPr>
              <a:t>立式运输</a:t>
            </a:r>
            <a:endParaRPr lang="zh-CN" altLang="en-US" dirty="0">
              <a:latin typeface="微软雅黑" panose="020B0503020204020204" pitchFamily="34" charset="-122"/>
              <a:ea typeface="微软雅黑" panose="020B0503020204020204" pitchFamily="34" charset="-122"/>
            </a:endParaRPr>
          </a:p>
        </p:txBody>
      </p:sp>
      <p:sp>
        <p:nvSpPr>
          <p:cNvPr id="44" name="矩形 43"/>
          <p:cNvSpPr/>
          <p:nvPr/>
        </p:nvSpPr>
        <p:spPr>
          <a:xfrm>
            <a:off x="3871060" y="4467587"/>
            <a:ext cx="1569085" cy="369332"/>
          </a:xfrm>
          <a:prstGeom prst="rect">
            <a:avLst/>
          </a:prstGeom>
          <a:solidFill>
            <a:srgbClr val="C1920F"/>
          </a:solidFill>
        </p:spPr>
        <p:txBody>
          <a:bodyPr wrap="none">
            <a:spAutoFit/>
          </a:bodyPr>
          <a:lstStyle/>
          <a:p>
            <a:r>
              <a:rPr lang="zh-CN" altLang="en-US" dirty="0">
                <a:latin typeface="微软雅黑" panose="020B0503020204020204" pitchFamily="34" charset="-122"/>
                <a:ea typeface="微软雅黑" panose="020B0503020204020204" pitchFamily="34" charset="-122"/>
              </a:rPr>
              <a:t>平层叠放运输</a:t>
            </a:r>
            <a:endParaRPr lang="zh-CN" altLang="en-US" dirty="0">
              <a:latin typeface="微软雅黑" panose="020B0503020204020204" pitchFamily="34" charset="-122"/>
              <a:ea typeface="微软雅黑" panose="020B0503020204020204" pitchFamily="34" charset="-122"/>
            </a:endParaRPr>
          </a:p>
        </p:txBody>
      </p:sp>
      <p:sp>
        <p:nvSpPr>
          <p:cNvPr id="45" name="矩形 44"/>
          <p:cNvSpPr/>
          <p:nvPr/>
        </p:nvSpPr>
        <p:spPr>
          <a:xfrm>
            <a:off x="6304380" y="4467587"/>
            <a:ext cx="1107440" cy="369332"/>
          </a:xfrm>
          <a:prstGeom prst="rect">
            <a:avLst/>
          </a:prstGeom>
          <a:solidFill>
            <a:srgbClr val="C1920F"/>
          </a:solidFill>
        </p:spPr>
        <p:txBody>
          <a:bodyPr wrap="none">
            <a:spAutoFit/>
          </a:bodyPr>
          <a:lstStyle/>
          <a:p>
            <a:r>
              <a:rPr lang="zh-CN" altLang="en-US" dirty="0">
                <a:latin typeface="微软雅黑" panose="020B0503020204020204" pitchFamily="34" charset="-122"/>
                <a:ea typeface="微软雅黑" panose="020B0503020204020204" pitchFamily="34" charset="-122"/>
              </a:rPr>
              <a:t>散装运输</a:t>
            </a:r>
            <a:endParaRPr lang="zh-CN" altLang="en-US" dirty="0">
              <a:latin typeface="微软雅黑" panose="020B0503020204020204" pitchFamily="34" charset="-122"/>
              <a:ea typeface="微软雅黑" panose="020B0503020204020204" pitchFamily="34" charset="-122"/>
            </a:endParaRPr>
          </a:p>
        </p:txBody>
      </p:sp>
      <p:pic>
        <p:nvPicPr>
          <p:cNvPr id="46" name="图片 45" descr="1.jpg"/>
          <p:cNvPicPr>
            <a:picLocks noChangeAspect="1"/>
          </p:cNvPicPr>
          <p:nvPr/>
        </p:nvPicPr>
        <p:blipFill>
          <a:blip r:embed="rId1" cstate="print"/>
          <a:stretch>
            <a:fillRect/>
          </a:stretch>
        </p:blipFill>
        <p:spPr>
          <a:xfrm>
            <a:off x="8359140" y="3054350"/>
            <a:ext cx="3268980" cy="326898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 name="Oval 16"/>
          <p:cNvSpPr>
            <a:spLocks noChangeArrowheads="1"/>
          </p:cNvSpPr>
          <p:nvPr/>
        </p:nvSpPr>
        <p:spPr bwMode="auto">
          <a:xfrm>
            <a:off x="10947400" y="5589588"/>
            <a:ext cx="725488" cy="725487"/>
          </a:xfrm>
          <a:prstGeom prst="ellipse">
            <a:avLst/>
          </a:prstGeom>
          <a:noFill/>
          <a:ln w="19050">
            <a:solidFill>
              <a:srgbClr val="4886D8"/>
            </a:solidFill>
            <a:round/>
          </a:ln>
          <a:extLst>
            <a:ext uri="{909E8E84-426E-40DD-AFC4-6F175D3DCCD1}">
              <a14:hiddenFill xmlns:a14="http://schemas.microsoft.com/office/drawing/2010/main">
                <a:solidFill>
                  <a:srgbClr val="FFFFFF"/>
                </a:solidFill>
              </a14:hiddenFill>
            </a:ext>
          </a:extLst>
        </p:spPr>
        <p:txBody>
          <a:bodyPr anchor="ctr"/>
          <a:lstStyle/>
          <a:p>
            <a:pPr algn="ctr" defTabSz="1217930" eaLnBrk="1" hangingPunct="1"/>
            <a:endParaRPr lang="en-US" altLang="zh-CN" sz="31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AutoShape 112"/>
          <p:cNvSpPr/>
          <p:nvPr/>
        </p:nvSpPr>
        <p:spPr bwMode="auto">
          <a:xfrm>
            <a:off x="11147425" y="5775325"/>
            <a:ext cx="369888" cy="369888"/>
          </a:xfrm>
          <a:custGeom>
            <a:avLst/>
            <a:gdLst>
              <a:gd name="T0" fmla="*/ 2147483647 w 21020"/>
              <a:gd name="T1" fmla="*/ 2147483647 h 21600"/>
              <a:gd name="T2" fmla="*/ 2147483647 w 21020"/>
              <a:gd name="T3" fmla="*/ 2147483647 h 21600"/>
              <a:gd name="T4" fmla="*/ 2147483647 w 21020"/>
              <a:gd name="T5" fmla="*/ 2147483647 h 21600"/>
              <a:gd name="T6" fmla="*/ 2147483647 w 21020"/>
              <a:gd name="T7" fmla="*/ 2147483647 h 21600"/>
              <a:gd name="T8" fmla="*/ 2147483647 w 21020"/>
              <a:gd name="T9" fmla="*/ 2147483647 h 21600"/>
              <a:gd name="T10" fmla="*/ 2147483647 w 21020"/>
              <a:gd name="T11" fmla="*/ 2147483647 h 21600"/>
              <a:gd name="T12" fmla="*/ 2147483647 w 21020"/>
              <a:gd name="T13" fmla="*/ 2147483647 h 21600"/>
              <a:gd name="T14" fmla="*/ 2147483647 w 21020"/>
              <a:gd name="T15" fmla="*/ 2147483647 h 21600"/>
              <a:gd name="T16" fmla="*/ 2147483647 w 21020"/>
              <a:gd name="T17" fmla="*/ 2147483647 h 21600"/>
              <a:gd name="T18" fmla="*/ 2147483647 w 21020"/>
              <a:gd name="T19" fmla="*/ 2147483647 h 21600"/>
              <a:gd name="T20" fmla="*/ 2147483647 w 21020"/>
              <a:gd name="T21" fmla="*/ 2147483647 h 21600"/>
              <a:gd name="T22" fmla="*/ 2147483647 w 21020"/>
              <a:gd name="T23" fmla="*/ 2147483647 h 21600"/>
              <a:gd name="T24" fmla="*/ 2147483647 w 21020"/>
              <a:gd name="T25" fmla="*/ 2147483647 h 21600"/>
              <a:gd name="T26" fmla="*/ 2147483647 w 21020"/>
              <a:gd name="T27" fmla="*/ 2147483647 h 21600"/>
              <a:gd name="T28" fmla="*/ 2147483647 w 21020"/>
              <a:gd name="T29" fmla="*/ 2147483647 h 21600"/>
              <a:gd name="T30" fmla="*/ 2147483647 w 21020"/>
              <a:gd name="T31" fmla="*/ 2147483647 h 21600"/>
              <a:gd name="T32" fmla="*/ 2147483647 w 21020"/>
              <a:gd name="T33" fmla="*/ 2147483647 h 21600"/>
              <a:gd name="T34" fmla="*/ 2147483647 w 21020"/>
              <a:gd name="T35" fmla="*/ 2147483647 h 21600"/>
              <a:gd name="T36" fmla="*/ 2147483647 w 21020"/>
              <a:gd name="T37" fmla="*/ 2147483647 h 21600"/>
              <a:gd name="T38" fmla="*/ 2147483647 w 21020"/>
              <a:gd name="T39" fmla="*/ 2147483647 h 21600"/>
              <a:gd name="T40" fmla="*/ 2147483647 w 21020"/>
              <a:gd name="T41" fmla="*/ 2147483647 h 21600"/>
              <a:gd name="T42" fmla="*/ 2147483647 w 21020"/>
              <a:gd name="T43" fmla="*/ 2147483647 h 21600"/>
              <a:gd name="T44" fmla="*/ 2147483647 w 21020"/>
              <a:gd name="T45" fmla="*/ 2147483647 h 21600"/>
              <a:gd name="T46" fmla="*/ 2147483647 w 21020"/>
              <a:gd name="T47" fmla="*/ 2147483647 h 21600"/>
              <a:gd name="T48" fmla="*/ 2147483647 w 21020"/>
              <a:gd name="T49" fmla="*/ 2147483647 h 21600"/>
              <a:gd name="T50" fmla="*/ 2147483647 w 21020"/>
              <a:gd name="T51" fmla="*/ 2147483647 h 21600"/>
              <a:gd name="T52" fmla="*/ 2147483647 w 21020"/>
              <a:gd name="T53" fmla="*/ 2147483647 h 21600"/>
              <a:gd name="T54" fmla="*/ 2147483647 w 21020"/>
              <a:gd name="T55" fmla="*/ 2147483647 h 21600"/>
              <a:gd name="T56" fmla="*/ 0 w 21020"/>
              <a:gd name="T57" fmla="*/ 2147483647 h 21600"/>
              <a:gd name="T58" fmla="*/ 2147483647 w 21020"/>
              <a:gd name="T59" fmla="*/ 2147483647 h 21600"/>
              <a:gd name="T60" fmla="*/ 2147483647 w 21020"/>
              <a:gd name="T61" fmla="*/ 2147483647 h 21600"/>
              <a:gd name="T62" fmla="*/ 2147483647 w 21020"/>
              <a:gd name="T63" fmla="*/ 2147483647 h 216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lIns="50701" tIns="50701" rIns="50701" bIns="50701" anchor="ctr"/>
          <a:lstStyle/>
          <a:p>
            <a:endParaRPr lang="zh-CN" altLang="en-US"/>
          </a:p>
        </p:txBody>
      </p:sp>
      <p:sp>
        <p:nvSpPr>
          <p:cNvPr id="7" name="矩形 6"/>
          <p:cNvSpPr/>
          <p:nvPr/>
        </p:nvSpPr>
        <p:spPr>
          <a:xfrm>
            <a:off x="234063" y="188882"/>
            <a:ext cx="2646878" cy="461665"/>
          </a:xfrm>
          <a:prstGeom prst="rect">
            <a:avLst/>
          </a:prstGeom>
        </p:spPr>
        <p:txBody>
          <a:bodyPr wrap="none">
            <a:spAutoFit/>
          </a:bodyPr>
          <a:lstStyle/>
          <a:p>
            <a:pPr eaLnBrk="1" hangingPunct="1"/>
            <a:r>
              <a:rPr lang="zh-CN" altLang="en-US" sz="2400" b="1" dirty="0" smtClean="0">
                <a:latin typeface="微软雅黑" panose="020B0503020204020204" pitchFamily="34" charset="-122"/>
                <a:ea typeface="微软雅黑" panose="020B0503020204020204" pitchFamily="34" charset="-122"/>
              </a:rPr>
              <a:t>二、</a:t>
            </a:r>
            <a:r>
              <a:rPr lang="zh-CN" altLang="en-US" sz="2400" b="1" dirty="0">
                <a:latin typeface="微软雅黑" panose="020B0503020204020204" pitchFamily="34" charset="-122"/>
                <a:ea typeface="微软雅黑" panose="020B0503020204020204" pitchFamily="34" charset="-122"/>
              </a:rPr>
              <a:t>预制构</a:t>
            </a:r>
            <a:r>
              <a:rPr lang="zh-CN" altLang="en-US" sz="2400" b="1" dirty="0" smtClean="0">
                <a:latin typeface="微软雅黑" panose="020B0503020204020204" pitchFamily="34" charset="-122"/>
                <a:ea typeface="微软雅黑" panose="020B0503020204020204" pitchFamily="34" charset="-122"/>
              </a:rPr>
              <a:t>件运输</a:t>
            </a:r>
            <a:endParaRPr lang="zh-CN" altLang="en-US" sz="2400" b="1" dirty="0">
              <a:latin typeface="微软雅黑" panose="020B0503020204020204" pitchFamily="34" charset="-122"/>
              <a:ea typeface="微软雅黑" panose="020B0503020204020204" pitchFamily="34" charset="-122"/>
            </a:endParaRPr>
          </a:p>
        </p:txBody>
      </p:sp>
      <p:sp>
        <p:nvSpPr>
          <p:cNvPr id="8" name="矩形 7"/>
          <p:cNvSpPr/>
          <p:nvPr/>
        </p:nvSpPr>
        <p:spPr>
          <a:xfrm>
            <a:off x="496551" y="1384206"/>
            <a:ext cx="2723823" cy="430887"/>
          </a:xfrm>
          <a:prstGeom prst="rect">
            <a:avLst/>
          </a:prstGeom>
        </p:spPr>
        <p:txBody>
          <a:bodyPr wrap="none">
            <a:spAutoFit/>
          </a:bodyPr>
          <a:lstStyle/>
          <a:p>
            <a:pPr algn="just"/>
            <a:r>
              <a:rPr lang="zh-CN" altLang="en-US" sz="2200" dirty="0">
                <a:latin typeface="宋体" panose="02010600030101010101" pitchFamily="2" charset="-122"/>
              </a:rPr>
              <a:t>（三）主要储存方式</a:t>
            </a:r>
            <a:endParaRPr lang="zh-CN" altLang="en-US" sz="2200" dirty="0">
              <a:latin typeface="宋体" panose="02010600030101010101" pitchFamily="2" charset="-122"/>
            </a:endParaRPr>
          </a:p>
        </p:txBody>
      </p:sp>
      <p:sp>
        <p:nvSpPr>
          <p:cNvPr id="9" name="矩形 8"/>
          <p:cNvSpPr/>
          <p:nvPr/>
        </p:nvSpPr>
        <p:spPr>
          <a:xfrm>
            <a:off x="820379" y="2002205"/>
            <a:ext cx="10401976" cy="943528"/>
          </a:xfrm>
          <a:prstGeom prst="rect">
            <a:avLst/>
          </a:prstGeom>
          <a:solidFill>
            <a:schemeClr val="accent5">
              <a:lumMod val="75000"/>
            </a:schemeClr>
          </a:solidFill>
        </p:spPr>
        <p:txBody>
          <a:bodyPr wrap="square">
            <a:spAutoFit/>
          </a:bodyPr>
          <a:lstStyle/>
          <a:p>
            <a:pPr algn="just">
              <a:lnSpc>
                <a:spcPct val="150000"/>
              </a:lnSpc>
            </a:pPr>
            <a:r>
              <a:rPr lang="zh-CN" altLang="en-US" sz="2000" dirty="0">
                <a:latin typeface="宋体" panose="02010600030101010101" pitchFamily="2" charset="-122"/>
              </a:rPr>
              <a:t>国内的预制混凝土构件的主要储存方式有车间内专用储存架或平层叠放。室外专用储存架、平层叠放或散放。</a:t>
            </a:r>
            <a:endParaRPr lang="zh-CN" altLang="en-US" sz="2000" dirty="0">
              <a:latin typeface="宋体" panose="02010600030101010101" pitchFamily="2" charset="-122"/>
            </a:endParaRPr>
          </a:p>
        </p:txBody>
      </p:sp>
      <p:sp>
        <p:nvSpPr>
          <p:cNvPr id="10" name="矩形 9"/>
          <p:cNvSpPr/>
          <p:nvPr/>
        </p:nvSpPr>
        <p:spPr>
          <a:xfrm>
            <a:off x="493763" y="3777095"/>
            <a:ext cx="3288080" cy="430887"/>
          </a:xfrm>
          <a:prstGeom prst="rect">
            <a:avLst/>
          </a:prstGeom>
        </p:spPr>
        <p:txBody>
          <a:bodyPr wrap="none">
            <a:spAutoFit/>
          </a:bodyPr>
          <a:lstStyle/>
          <a:p>
            <a:pPr algn="just"/>
            <a:r>
              <a:rPr lang="zh-CN" altLang="en-US" sz="2200" dirty="0">
                <a:latin typeface="宋体" panose="02010600030101010101" pitchFamily="2" charset="-122"/>
              </a:rPr>
              <a:t>（四）控制合理运输半径</a:t>
            </a:r>
            <a:endParaRPr lang="zh-CN" altLang="en-US" sz="2200" dirty="0">
              <a:latin typeface="宋体" panose="02010600030101010101" pitchFamily="2" charset="-122"/>
            </a:endParaRPr>
          </a:p>
        </p:txBody>
      </p:sp>
      <p:sp>
        <p:nvSpPr>
          <p:cNvPr id="11" name="矩形 10"/>
          <p:cNvSpPr/>
          <p:nvPr/>
        </p:nvSpPr>
        <p:spPr>
          <a:xfrm>
            <a:off x="776498" y="4275807"/>
            <a:ext cx="8868517" cy="553998"/>
          </a:xfrm>
          <a:prstGeom prst="rect">
            <a:avLst/>
          </a:prstGeom>
          <a:solidFill>
            <a:srgbClr val="FFD525"/>
          </a:solidFill>
        </p:spPr>
        <p:txBody>
          <a:bodyPr wrap="square">
            <a:spAutoFit/>
          </a:bodyPr>
          <a:lstStyle/>
          <a:p>
            <a:pPr algn="just">
              <a:lnSpc>
                <a:spcPct val="150000"/>
              </a:lnSpc>
            </a:pPr>
            <a:r>
              <a:rPr lang="zh-CN" altLang="en-US" sz="2000" dirty="0">
                <a:latin typeface="宋体" panose="02010600030101010101" pitchFamily="2" charset="-122"/>
              </a:rPr>
              <a:t>合理运距的测算主要是以运输费用占构件销售单价比例为考核参数。</a:t>
            </a:r>
            <a:endParaRPr lang="zh-CN" altLang="en-US" sz="2000" dirty="0">
              <a:latin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3"/>
          <p:cNvSpPr/>
          <p:nvPr/>
        </p:nvSpPr>
        <p:spPr>
          <a:xfrm>
            <a:off x="230942" y="230922"/>
            <a:ext cx="2646878" cy="461665"/>
          </a:xfrm>
          <a:prstGeom prst="rect">
            <a:avLst/>
          </a:prstGeom>
        </p:spPr>
        <p:txBody>
          <a:bodyPr wrap="none">
            <a:spAutoFit/>
          </a:bodyPr>
          <a:lstStyle/>
          <a:p>
            <a:pPr eaLnBrk="1" hangingPunct="1"/>
            <a:r>
              <a:rPr lang="zh-CN" altLang="en-US" sz="2400" b="1" dirty="0">
                <a:latin typeface="微软雅黑" panose="020B0503020204020204" pitchFamily="34" charset="-122"/>
                <a:ea typeface="微软雅黑" panose="020B0503020204020204" pitchFamily="34" charset="-122"/>
              </a:rPr>
              <a:t>三、预制构件堆放</a:t>
            </a:r>
            <a:endParaRPr lang="zh-CN" altLang="en-US" sz="2400" b="1" dirty="0">
              <a:latin typeface="微软雅黑" panose="020B0503020204020204" pitchFamily="34" charset="-122"/>
              <a:ea typeface="微软雅黑" panose="020B0503020204020204" pitchFamily="34" charset="-122"/>
            </a:endParaRPr>
          </a:p>
        </p:txBody>
      </p:sp>
      <p:sp>
        <p:nvSpPr>
          <p:cNvPr id="5" name="Freeform 237@|5FFC:0|FBC:0|LFC:16777215|LBC:16777215"/>
          <p:cNvSpPr>
            <a:spLocks noEditPoints="1"/>
          </p:cNvSpPr>
          <p:nvPr/>
        </p:nvSpPr>
        <p:spPr bwMode="auto">
          <a:xfrm>
            <a:off x="5010468" y="2491105"/>
            <a:ext cx="2116137" cy="2497138"/>
          </a:xfrm>
          <a:custGeom>
            <a:avLst/>
            <a:gdLst>
              <a:gd name="T0" fmla="*/ 2147483647 w 341"/>
              <a:gd name="T1" fmla="*/ 0 h 401"/>
              <a:gd name="T2" fmla="*/ 2147483647 w 341"/>
              <a:gd name="T3" fmla="*/ 0 h 401"/>
              <a:gd name="T4" fmla="*/ 2147483647 w 341"/>
              <a:gd name="T5" fmla="*/ 2147483647 h 401"/>
              <a:gd name="T6" fmla="*/ 2147483647 w 341"/>
              <a:gd name="T7" fmla="*/ 2147483647 h 401"/>
              <a:gd name="T8" fmla="*/ 2147483647 w 341"/>
              <a:gd name="T9" fmla="*/ 2147483647 h 401"/>
              <a:gd name="T10" fmla="*/ 2147483647 w 341"/>
              <a:gd name="T11" fmla="*/ 2147483647 h 401"/>
              <a:gd name="T12" fmla="*/ 2147483647 w 341"/>
              <a:gd name="T13" fmla="*/ 2147483647 h 401"/>
              <a:gd name="T14" fmla="*/ 2147483647 w 341"/>
              <a:gd name="T15" fmla="*/ 2147483647 h 401"/>
              <a:gd name="T16" fmla="*/ 2147483647 w 341"/>
              <a:gd name="T17" fmla="*/ 2147483647 h 401"/>
              <a:gd name="T18" fmla="*/ 2147483647 w 341"/>
              <a:gd name="T19" fmla="*/ 2147483647 h 401"/>
              <a:gd name="T20" fmla="*/ 2147483647 w 341"/>
              <a:gd name="T21" fmla="*/ 2147483647 h 401"/>
              <a:gd name="T22" fmla="*/ 2147483647 w 341"/>
              <a:gd name="T23" fmla="*/ 2147483647 h 401"/>
              <a:gd name="T24" fmla="*/ 2147483647 w 341"/>
              <a:gd name="T25" fmla="*/ 0 h 401"/>
              <a:gd name="T26" fmla="*/ 2147483647 w 341"/>
              <a:gd name="T27" fmla="*/ 2147483647 h 401"/>
              <a:gd name="T28" fmla="*/ 2147483647 w 341"/>
              <a:gd name="T29" fmla="*/ 2147483647 h 401"/>
              <a:gd name="T30" fmla="*/ 2147483647 w 341"/>
              <a:gd name="T31" fmla="*/ 2147483647 h 401"/>
              <a:gd name="T32" fmla="*/ 2147483647 w 341"/>
              <a:gd name="T33" fmla="*/ 2147483647 h 401"/>
              <a:gd name="T34" fmla="*/ 2147483647 w 341"/>
              <a:gd name="T35" fmla="*/ 2147483647 h 401"/>
              <a:gd name="T36" fmla="*/ 2147483647 w 341"/>
              <a:gd name="T37" fmla="*/ 2147483647 h 401"/>
              <a:gd name="T38" fmla="*/ 2147483647 w 341"/>
              <a:gd name="T39" fmla="*/ 2147483647 h 401"/>
              <a:gd name="T40" fmla="*/ 2147483647 w 341"/>
              <a:gd name="T41" fmla="*/ 2147483647 h 401"/>
              <a:gd name="T42" fmla="*/ 2147483647 w 341"/>
              <a:gd name="T43" fmla="*/ 2147483647 h 401"/>
              <a:gd name="T44" fmla="*/ 2147483647 w 341"/>
              <a:gd name="T45" fmla="*/ 2147483647 h 401"/>
              <a:gd name="T46" fmla="*/ 2147483647 w 341"/>
              <a:gd name="T47" fmla="*/ 2147483647 h 401"/>
              <a:gd name="T48" fmla="*/ 2147483647 w 341"/>
              <a:gd name="T49" fmla="*/ 2147483647 h 401"/>
              <a:gd name="T50" fmla="*/ 2147483647 w 341"/>
              <a:gd name="T51" fmla="*/ 2147483647 h 40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rgbClr val="C1C7D0"/>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6" name="Freeform 123@|5FFC:0|FBC:0|LFC:16777215|LBC:16777215"/>
          <p:cNvSpPr/>
          <p:nvPr/>
        </p:nvSpPr>
        <p:spPr bwMode="auto">
          <a:xfrm>
            <a:off x="5572760" y="5250180"/>
            <a:ext cx="1014413" cy="130175"/>
          </a:xfrm>
          <a:custGeom>
            <a:avLst/>
            <a:gdLst>
              <a:gd name="T0" fmla="*/ 2147483647 w 163"/>
              <a:gd name="T1" fmla="*/ 2147483647 h 21"/>
              <a:gd name="T2" fmla="*/ 2147483647 w 163"/>
              <a:gd name="T3" fmla="*/ 2147483647 h 21"/>
              <a:gd name="T4" fmla="*/ 2147483647 w 163"/>
              <a:gd name="T5" fmla="*/ 2147483647 h 21"/>
              <a:gd name="T6" fmla="*/ 0 w 163"/>
              <a:gd name="T7" fmla="*/ 2147483647 h 21"/>
              <a:gd name="T8" fmla="*/ 2147483647 w 163"/>
              <a:gd name="T9" fmla="*/ 0 h 21"/>
              <a:gd name="T10" fmla="*/ 2147483647 w 163"/>
              <a:gd name="T11" fmla="*/ 0 h 21"/>
              <a:gd name="T12" fmla="*/ 2147483647 w 163"/>
              <a:gd name="T13" fmla="*/ 2147483647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rgbClr val="C1C7D0"/>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7" name="Freeform 124@|5FFC:0|FBC:0|LFC:16777215|LBC:16777215"/>
          <p:cNvSpPr/>
          <p:nvPr/>
        </p:nvSpPr>
        <p:spPr bwMode="auto">
          <a:xfrm>
            <a:off x="5572760" y="5067618"/>
            <a:ext cx="1014413" cy="131762"/>
          </a:xfrm>
          <a:custGeom>
            <a:avLst/>
            <a:gdLst>
              <a:gd name="T0" fmla="*/ 2147483647 w 163"/>
              <a:gd name="T1" fmla="*/ 2147483647 h 21"/>
              <a:gd name="T2" fmla="*/ 2147483647 w 163"/>
              <a:gd name="T3" fmla="*/ 2147483647 h 21"/>
              <a:gd name="T4" fmla="*/ 2147483647 w 163"/>
              <a:gd name="T5" fmla="*/ 2147483647 h 21"/>
              <a:gd name="T6" fmla="*/ 0 w 163"/>
              <a:gd name="T7" fmla="*/ 2147483647 h 21"/>
              <a:gd name="T8" fmla="*/ 2147483647 w 163"/>
              <a:gd name="T9" fmla="*/ 0 h 21"/>
              <a:gd name="T10" fmla="*/ 2147483647 w 163"/>
              <a:gd name="T11" fmla="*/ 0 h 21"/>
              <a:gd name="T12" fmla="*/ 2147483647 w 163"/>
              <a:gd name="T13" fmla="*/ 2147483647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rgbClr val="C1C7D0"/>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8" name="Freeform 125@|5FFC:0|FBC:0|LFC:16777215|LBC:16777215"/>
          <p:cNvSpPr/>
          <p:nvPr/>
        </p:nvSpPr>
        <p:spPr bwMode="auto">
          <a:xfrm>
            <a:off x="5660073" y="5434330"/>
            <a:ext cx="803275" cy="201613"/>
          </a:xfrm>
          <a:custGeom>
            <a:avLst/>
            <a:gdLst>
              <a:gd name="T0" fmla="*/ 0 w 129"/>
              <a:gd name="T1" fmla="*/ 0 h 32"/>
              <a:gd name="T2" fmla="*/ 2147483647 w 129"/>
              <a:gd name="T3" fmla="*/ 0 h 32"/>
              <a:gd name="T4" fmla="*/ 2147483647 w 129"/>
              <a:gd name="T5" fmla="*/ 2147483647 h 32"/>
              <a:gd name="T6" fmla="*/ 0 w 129"/>
              <a:gd name="T7" fmla="*/ 0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rgbClr val="C1C7D0"/>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9" name="Oval 287"/>
          <p:cNvSpPr>
            <a:spLocks noChangeArrowheads="1"/>
          </p:cNvSpPr>
          <p:nvPr/>
        </p:nvSpPr>
        <p:spPr bwMode="auto">
          <a:xfrm>
            <a:off x="4308158" y="2618423"/>
            <a:ext cx="658812" cy="639762"/>
          </a:xfrm>
          <a:prstGeom prst="ellipse">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rPr>
              <a:t>3</a:t>
            </a:r>
            <a:endPar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Oval 291"/>
          <p:cNvSpPr>
            <a:spLocks noChangeArrowheads="1"/>
          </p:cNvSpPr>
          <p:nvPr/>
        </p:nvSpPr>
        <p:spPr bwMode="auto">
          <a:xfrm>
            <a:off x="4162743" y="3632200"/>
            <a:ext cx="657225" cy="638175"/>
          </a:xfrm>
          <a:prstGeom prst="ellipse">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rPr>
              <a:t>2</a:t>
            </a:r>
            <a:endPar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Oval 295"/>
          <p:cNvSpPr>
            <a:spLocks noChangeArrowheads="1"/>
          </p:cNvSpPr>
          <p:nvPr/>
        </p:nvSpPr>
        <p:spPr bwMode="auto">
          <a:xfrm>
            <a:off x="4615498" y="4716780"/>
            <a:ext cx="657225" cy="639763"/>
          </a:xfrm>
          <a:prstGeom prst="ellipse">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rPr>
              <a:t>1</a:t>
            </a:r>
            <a:endPar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Oval 299"/>
          <p:cNvSpPr>
            <a:spLocks noChangeArrowheads="1"/>
          </p:cNvSpPr>
          <p:nvPr/>
        </p:nvSpPr>
        <p:spPr bwMode="auto">
          <a:xfrm>
            <a:off x="7160578" y="3611563"/>
            <a:ext cx="658812" cy="638175"/>
          </a:xfrm>
          <a:prstGeom prst="ellipse">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rPr>
              <a:t>6</a:t>
            </a:r>
            <a:endPar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Oval 303"/>
          <p:cNvSpPr>
            <a:spLocks noChangeArrowheads="1"/>
          </p:cNvSpPr>
          <p:nvPr/>
        </p:nvSpPr>
        <p:spPr bwMode="auto">
          <a:xfrm>
            <a:off x="6779260" y="4698683"/>
            <a:ext cx="657225" cy="639762"/>
          </a:xfrm>
          <a:prstGeom prst="ellipse">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rPr>
              <a:t>7</a:t>
            </a:r>
            <a:endParaRPr lang="en-US" altLang="zh-CN" sz="35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Oval 308"/>
          <p:cNvSpPr>
            <a:spLocks noChangeArrowheads="1"/>
          </p:cNvSpPr>
          <p:nvPr/>
        </p:nvSpPr>
        <p:spPr bwMode="auto">
          <a:xfrm>
            <a:off x="5707063" y="1772920"/>
            <a:ext cx="657225" cy="639763"/>
          </a:xfrm>
          <a:prstGeom prst="ellipse">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bIns="121920" anchor="ctr"/>
          <a:lstStyle/>
          <a:p>
            <a:pPr algn="ctr" defTabSz="1374775" eaLnBrk="1" hangingPunct="1"/>
            <a:r>
              <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rPr>
              <a:t>4</a:t>
            </a:r>
            <a:endPar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Oval 309"/>
          <p:cNvSpPr>
            <a:spLocks noChangeArrowheads="1"/>
          </p:cNvSpPr>
          <p:nvPr/>
        </p:nvSpPr>
        <p:spPr bwMode="auto">
          <a:xfrm>
            <a:off x="7065010" y="2556193"/>
            <a:ext cx="658813" cy="638175"/>
          </a:xfrm>
          <a:prstGeom prst="ellipse">
            <a:avLst/>
          </a:pr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rPr>
              <a:t>5</a:t>
            </a:r>
            <a:endParaRPr lang="en-US" altLang="zh-CN" sz="35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1485899" y="5095994"/>
            <a:ext cx="3177541" cy="943528"/>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堆场地面应为吊车工作范围内的平坦场地。</a:t>
            </a:r>
            <a:endParaRPr lang="zh-CN" altLang="en-US" sz="2000" dirty="0">
              <a:latin typeface="宋体" panose="02010600030101010101" pitchFamily="2" charset="-122"/>
            </a:endParaRPr>
          </a:p>
        </p:txBody>
      </p:sp>
      <p:sp>
        <p:nvSpPr>
          <p:cNvPr id="18" name="矩形 17"/>
          <p:cNvSpPr/>
          <p:nvPr/>
        </p:nvSpPr>
        <p:spPr>
          <a:xfrm>
            <a:off x="601980" y="3425875"/>
            <a:ext cx="3524250" cy="943528"/>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构件的临时堆场设置在吊机的辐射半径内，减少二次搬运。</a:t>
            </a:r>
            <a:endParaRPr lang="zh-CN" altLang="en-US" sz="2000" dirty="0" smtClean="0">
              <a:latin typeface="宋体" panose="02010600030101010101" pitchFamily="2" charset="-122"/>
            </a:endParaRPr>
          </a:p>
        </p:txBody>
      </p:sp>
      <p:sp>
        <p:nvSpPr>
          <p:cNvPr id="19" name="矩形 18"/>
          <p:cNvSpPr/>
          <p:nvPr/>
        </p:nvSpPr>
        <p:spPr>
          <a:xfrm>
            <a:off x="1297275" y="2192774"/>
            <a:ext cx="2920395" cy="943528"/>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堆放场地应平整、坚实并应有排水设施。</a:t>
            </a:r>
            <a:endParaRPr lang="zh-CN" altLang="en-US" sz="2000" dirty="0" smtClean="0">
              <a:latin typeface="宋体" panose="02010600030101010101" pitchFamily="2" charset="-122"/>
            </a:endParaRPr>
          </a:p>
        </p:txBody>
      </p:sp>
      <p:sp>
        <p:nvSpPr>
          <p:cNvPr id="20" name="矩形 19"/>
          <p:cNvSpPr/>
          <p:nvPr/>
        </p:nvSpPr>
        <p:spPr>
          <a:xfrm>
            <a:off x="4644033" y="695444"/>
            <a:ext cx="2774037" cy="1015663"/>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预埋吊件应朝上，标识应朝向堆垛间的通道。</a:t>
            </a:r>
            <a:endParaRPr lang="zh-CN" altLang="en-US" sz="2000" dirty="0" smtClean="0">
              <a:latin typeface="宋体" panose="02010600030101010101" pitchFamily="2" charset="-122"/>
            </a:endParaRPr>
          </a:p>
        </p:txBody>
      </p:sp>
      <p:sp>
        <p:nvSpPr>
          <p:cNvPr id="21" name="矩形 20"/>
          <p:cNvSpPr/>
          <p:nvPr/>
        </p:nvSpPr>
        <p:spPr>
          <a:xfrm>
            <a:off x="7719060" y="1574215"/>
            <a:ext cx="3642360" cy="1477328"/>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构件支垫应坚实，垫块在构件下的位置宜与脱模、吊装时的起吊位置一致。</a:t>
            </a:r>
            <a:endParaRPr lang="zh-CN" altLang="en-US" sz="2000" dirty="0" smtClean="0">
              <a:latin typeface="宋体" panose="02010600030101010101" pitchFamily="2" charset="-122"/>
            </a:endParaRPr>
          </a:p>
        </p:txBody>
      </p:sp>
      <p:sp>
        <p:nvSpPr>
          <p:cNvPr id="22" name="矩形 21"/>
          <p:cNvSpPr/>
          <p:nvPr/>
        </p:nvSpPr>
        <p:spPr>
          <a:xfrm>
            <a:off x="7825740" y="3161645"/>
            <a:ext cx="4084320" cy="1938992"/>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重叠堆放构件时，每层构件的垫块应上下对齐、堆垛层数应根据构件、垫块的承载力确定，并应根据需要采取防止堆垛倾覆的措施。</a:t>
            </a:r>
            <a:endParaRPr lang="zh-CN" altLang="en-US" sz="2000" dirty="0" smtClean="0">
              <a:latin typeface="宋体" panose="02010600030101010101" pitchFamily="2" charset="-122"/>
            </a:endParaRPr>
          </a:p>
        </p:txBody>
      </p:sp>
      <p:sp>
        <p:nvSpPr>
          <p:cNvPr id="23" name="矩形 22"/>
          <p:cNvSpPr/>
          <p:nvPr/>
        </p:nvSpPr>
        <p:spPr>
          <a:xfrm>
            <a:off x="6648450" y="5426125"/>
            <a:ext cx="4358640" cy="1015663"/>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堆放预应力构件时，应根据构件起拱值的大小和堆放时间采取相应措施。</a:t>
            </a:r>
            <a:endParaRPr lang="zh-CN" altLang="en-US" sz="2000" dirty="0" smtClean="0">
              <a:latin typeface="宋体" panose="02010600030101010101" pitchFamily="2" charset="-122"/>
            </a:endParaRPr>
          </a:p>
        </p:txBody>
      </p:sp>
      <p:sp>
        <p:nvSpPr>
          <p:cNvPr id="24" name="矩形 23"/>
          <p:cNvSpPr/>
          <p:nvPr/>
        </p:nvSpPr>
        <p:spPr>
          <a:xfrm>
            <a:off x="231303" y="987544"/>
            <a:ext cx="3288080" cy="430887"/>
          </a:xfrm>
          <a:prstGeom prst="rect">
            <a:avLst/>
          </a:prstGeom>
        </p:spPr>
        <p:txBody>
          <a:bodyPr wrap="none">
            <a:spAutoFit/>
          </a:bodyPr>
          <a:lstStyle/>
          <a:p>
            <a:r>
              <a:rPr lang="zh-CN" altLang="en-US" sz="2200" dirty="0" smtClean="0"/>
              <a:t>（一）构件堆场基本要求</a:t>
            </a:r>
            <a:endParaRPr lang="zh-CN" altLang="en-US" sz="2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945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 name="矩形 3"/>
          <p:cNvSpPr/>
          <p:nvPr/>
        </p:nvSpPr>
        <p:spPr>
          <a:xfrm>
            <a:off x="230942" y="230922"/>
            <a:ext cx="2646878" cy="461665"/>
          </a:xfrm>
          <a:prstGeom prst="rect">
            <a:avLst/>
          </a:prstGeom>
        </p:spPr>
        <p:txBody>
          <a:bodyPr wrap="none">
            <a:spAutoFit/>
          </a:bodyPr>
          <a:lstStyle/>
          <a:p>
            <a:pPr eaLnBrk="1" hangingPunct="1"/>
            <a:r>
              <a:rPr lang="zh-CN" altLang="en-US" sz="2400" b="1" dirty="0">
                <a:latin typeface="微软雅黑" panose="020B0503020204020204" pitchFamily="34" charset="-122"/>
                <a:ea typeface="微软雅黑" panose="020B0503020204020204" pitchFamily="34" charset="-122"/>
              </a:rPr>
              <a:t>三、预制构件堆放</a:t>
            </a:r>
            <a:endParaRPr lang="zh-CN" altLang="en-US" sz="2400" b="1" dirty="0">
              <a:latin typeface="微软雅黑" panose="020B0503020204020204" pitchFamily="34" charset="-122"/>
              <a:ea typeface="微软雅黑" panose="020B0503020204020204" pitchFamily="34" charset="-122"/>
            </a:endParaRPr>
          </a:p>
        </p:txBody>
      </p:sp>
      <p:sp>
        <p:nvSpPr>
          <p:cNvPr id="5" name="矩形 4"/>
          <p:cNvSpPr/>
          <p:nvPr/>
        </p:nvSpPr>
        <p:spPr>
          <a:xfrm>
            <a:off x="184948" y="729734"/>
            <a:ext cx="2159566" cy="430887"/>
          </a:xfrm>
          <a:prstGeom prst="rect">
            <a:avLst/>
          </a:prstGeom>
        </p:spPr>
        <p:txBody>
          <a:bodyPr wrap="none">
            <a:spAutoFit/>
          </a:bodyPr>
          <a:lstStyle/>
          <a:p>
            <a:r>
              <a:rPr lang="zh-CN" altLang="en-US" sz="2200" dirty="0" smtClean="0"/>
              <a:t>（二）进场验收</a:t>
            </a:r>
            <a:endParaRPr lang="zh-CN" altLang="en-US" sz="2200" dirty="0"/>
          </a:p>
        </p:txBody>
      </p:sp>
      <p:sp>
        <p:nvSpPr>
          <p:cNvPr id="6" name="矩形 5"/>
          <p:cNvSpPr/>
          <p:nvPr/>
        </p:nvSpPr>
        <p:spPr>
          <a:xfrm>
            <a:off x="1062990" y="1952706"/>
            <a:ext cx="4720591" cy="3139321"/>
          </a:xfrm>
          <a:prstGeom prst="rect">
            <a:avLst/>
          </a:prstGeom>
        </p:spPr>
        <p:txBody>
          <a:bodyPr wrap="square">
            <a:spAutoFit/>
          </a:bodyPr>
          <a:lstStyle/>
          <a:p>
            <a:pPr algn="just">
              <a:lnSpc>
                <a:spcPct val="150000"/>
              </a:lnSpc>
            </a:pPr>
            <a:r>
              <a:rPr lang="zh-CN" altLang="en-US" sz="2200" dirty="0">
                <a:latin typeface="宋体" panose="02010600030101010101" pitchFamily="2" charset="-122"/>
              </a:rPr>
              <a:t>构件进场后，检查人员应检查预制构件数量、质量证明文件和出厂标志，就构件外观、编号、尺寸偏差、预埋件、吊环、吊点、预留洞的尺寸偏差等信息进行检查。经检查后一般缺陷需要修补，严重缺陷不得使用。</a:t>
            </a:r>
            <a:endParaRPr lang="zh-CN" altLang="en-US" sz="2200" dirty="0">
              <a:latin typeface="宋体" panose="02010600030101010101" pitchFamily="2" charset="-122"/>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203067" y="1952645"/>
            <a:ext cx="4944108" cy="318895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29699"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9700" name="모서리가 둥근 직사각형 17"/>
          <p:cNvSpPr>
            <a:spLocks noChangeArrowheads="1"/>
          </p:cNvSpPr>
          <p:nvPr/>
        </p:nvSpPr>
        <p:spPr bwMode="auto">
          <a:xfrm>
            <a:off x="2266950" y="2106613"/>
            <a:ext cx="3840163" cy="1720850"/>
          </a:xfrm>
          <a:prstGeom prst="roundRect">
            <a:avLst>
              <a:gd name="adj" fmla="val 7356"/>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r>
              <a:rPr lang="en-US" altLang="zh-CN">
                <a:solidFill>
                  <a:srgbClr val="FFFFFF"/>
                </a:solidFill>
                <a:latin typeface="Arial" panose="020B0604020202020204" pitchFamily="34" charset="0"/>
                <a:ea typeface="微软雅黑" panose="020B0503020204020204" pitchFamily="34" charset="-122"/>
                <a:sym typeface="Arial" panose="020B0604020202020204" pitchFamily="34" charset="0"/>
              </a:rPr>
              <a:t> </a:t>
            </a:r>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29701" name="모서리가 둥근 직사각형 18"/>
          <p:cNvSpPr>
            <a:spLocks noChangeArrowheads="1"/>
          </p:cNvSpPr>
          <p:nvPr/>
        </p:nvSpPr>
        <p:spPr bwMode="auto">
          <a:xfrm>
            <a:off x="6243638" y="2106613"/>
            <a:ext cx="3840162" cy="1720850"/>
          </a:xfrm>
          <a:prstGeom prst="roundRect">
            <a:avLst>
              <a:gd name="adj" fmla="val 5361"/>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ko-KR"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702" name="모서리가 둥근 직사각형 19"/>
          <p:cNvSpPr>
            <a:spLocks noChangeArrowheads="1"/>
          </p:cNvSpPr>
          <p:nvPr/>
        </p:nvSpPr>
        <p:spPr bwMode="auto">
          <a:xfrm>
            <a:off x="2266950" y="3965575"/>
            <a:ext cx="3840163" cy="1720850"/>
          </a:xfrm>
          <a:prstGeom prst="roundRect">
            <a:avLst>
              <a:gd name="adj" fmla="val 6690"/>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29703" name="모서리가 둥근 직사각형 20"/>
          <p:cNvSpPr>
            <a:spLocks noChangeArrowheads="1"/>
          </p:cNvSpPr>
          <p:nvPr/>
        </p:nvSpPr>
        <p:spPr bwMode="auto">
          <a:xfrm>
            <a:off x="6255068" y="4011295"/>
            <a:ext cx="3840162" cy="1720850"/>
          </a:xfrm>
          <a:prstGeom prst="roundRect">
            <a:avLst>
              <a:gd name="adj" fmla="val 10014"/>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29704" name="모서리가 둥근 직사각형 21"/>
          <p:cNvSpPr>
            <a:spLocks noChangeArrowheads="1"/>
          </p:cNvSpPr>
          <p:nvPr/>
        </p:nvSpPr>
        <p:spPr bwMode="auto">
          <a:xfrm>
            <a:off x="2330450" y="1919288"/>
            <a:ext cx="3689350" cy="19081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29705" name="모서리가 둥근 직사각형 22"/>
          <p:cNvSpPr>
            <a:spLocks noChangeArrowheads="1"/>
          </p:cNvSpPr>
          <p:nvPr/>
        </p:nvSpPr>
        <p:spPr bwMode="auto">
          <a:xfrm>
            <a:off x="6432550" y="1919288"/>
            <a:ext cx="3689350" cy="19081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29706" name="모서리가 둥근 직사각형 23"/>
          <p:cNvSpPr>
            <a:spLocks noChangeArrowheads="1"/>
          </p:cNvSpPr>
          <p:nvPr/>
        </p:nvSpPr>
        <p:spPr bwMode="auto">
          <a:xfrm>
            <a:off x="2330450" y="4008438"/>
            <a:ext cx="3689350" cy="19081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29707" name="모서리가 둥근 직사각형 24"/>
          <p:cNvSpPr>
            <a:spLocks noChangeArrowheads="1"/>
          </p:cNvSpPr>
          <p:nvPr/>
        </p:nvSpPr>
        <p:spPr bwMode="auto">
          <a:xfrm>
            <a:off x="6432550" y="4008438"/>
            <a:ext cx="3689350" cy="19081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29708" name="타원 25@|1FFC:0|FBC:0|LFC:16777215|LBC:16777215"/>
          <p:cNvSpPr>
            <a:spLocks noChangeArrowheads="1"/>
          </p:cNvSpPr>
          <p:nvPr/>
        </p:nvSpPr>
        <p:spPr bwMode="auto">
          <a:xfrm>
            <a:off x="5086350" y="2682875"/>
            <a:ext cx="2238375" cy="22383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ko-KR"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709" name="원호 27@|1FFC:0|FBC:0|LFC:12566463|LBC:16777215"/>
          <p:cNvSpPr/>
          <p:nvPr/>
        </p:nvSpPr>
        <p:spPr bwMode="auto">
          <a:xfrm>
            <a:off x="5310188" y="2892425"/>
            <a:ext cx="1808162" cy="1808163"/>
          </a:xfrm>
          <a:custGeom>
            <a:avLst/>
            <a:gdLst>
              <a:gd name="T0" fmla="*/ 906671 w 1807300"/>
              <a:gd name="T1" fmla="*/ 0 h 1807299"/>
              <a:gd name="T2" fmla="*/ 1773084 w 1807300"/>
              <a:gd name="T3" fmla="*/ 639503 h 1807299"/>
              <a:gd name="T4" fmla="*/ 1417293 w 1807300"/>
              <a:gd name="T5" fmla="*/ 1655896 h 1807299"/>
              <a:gd name="T6" fmla="*/ 341194 w 1807300"/>
              <a:gd name="T7" fmla="*/ 1615407 h 1807299"/>
              <a:gd name="T8" fmla="*/ 62787 w 1807300"/>
              <a:gd name="T9" fmla="*/ 575150 h 1807299"/>
              <a:gd name="T10" fmla="*/ 906671 w 1807300"/>
              <a:gd name="T11" fmla="*/ 906678 h 1807299"/>
              <a:gd name="T12" fmla="*/ 906671 w 1807300"/>
              <a:gd name="T13" fmla="*/ 0 h 1807299"/>
              <a:gd name="T14" fmla="*/ 906671 w 1807300"/>
              <a:gd name="T15" fmla="*/ 0 h 1807299"/>
              <a:gd name="T16" fmla="*/ 1773084 w 1807300"/>
              <a:gd name="T17" fmla="*/ 639503 h 1807299"/>
              <a:gd name="T18" fmla="*/ 1417293 w 1807300"/>
              <a:gd name="T19" fmla="*/ 1655896 h 1807299"/>
              <a:gd name="T20" fmla="*/ 341194 w 1807300"/>
              <a:gd name="T21" fmla="*/ 1615407 h 1807299"/>
              <a:gd name="T22" fmla="*/ 62787 w 1807300"/>
              <a:gd name="T23" fmla="*/ 575150 h 18072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07300" h="1807299" stroke="0">
                <a:moveTo>
                  <a:pt x="903650" y="0"/>
                </a:moveTo>
                <a:cubicBezTo>
                  <a:pt x="1300151" y="0"/>
                  <a:pt x="1650337" y="258472"/>
                  <a:pt x="1767176" y="637367"/>
                </a:cubicBezTo>
                <a:cubicBezTo>
                  <a:pt x="1884015" y="1016262"/>
                  <a:pt x="1740211" y="1427064"/>
                  <a:pt x="1412570" y="1650366"/>
                </a:cubicBezTo>
                <a:cubicBezTo>
                  <a:pt x="1084928" y="1873668"/>
                  <a:pt x="649992" y="1857303"/>
                  <a:pt x="340057" y="1610011"/>
                </a:cubicBezTo>
                <a:cubicBezTo>
                  <a:pt x="30122" y="1362719"/>
                  <a:pt x="-82404" y="942272"/>
                  <a:pt x="62577" y="573229"/>
                </a:cubicBezTo>
                <a:lnTo>
                  <a:pt x="903650" y="903650"/>
                </a:lnTo>
                <a:lnTo>
                  <a:pt x="903650" y="0"/>
                </a:lnTo>
                <a:close/>
              </a:path>
              <a:path w="1807300" h="1807299" fill="none">
                <a:moveTo>
                  <a:pt x="903650" y="0"/>
                </a:moveTo>
                <a:cubicBezTo>
                  <a:pt x="1300151" y="0"/>
                  <a:pt x="1650337" y="258472"/>
                  <a:pt x="1767176" y="637367"/>
                </a:cubicBezTo>
                <a:cubicBezTo>
                  <a:pt x="1884015" y="1016262"/>
                  <a:pt x="1740211" y="1427064"/>
                  <a:pt x="1412570" y="1650366"/>
                </a:cubicBezTo>
                <a:cubicBezTo>
                  <a:pt x="1084928" y="1873668"/>
                  <a:pt x="649992" y="1857303"/>
                  <a:pt x="340057" y="1610011"/>
                </a:cubicBezTo>
                <a:cubicBezTo>
                  <a:pt x="30122" y="1362719"/>
                  <a:pt x="-82404" y="942272"/>
                  <a:pt x="62577" y="573229"/>
                </a:cubicBezTo>
              </a:path>
            </a:pathLst>
          </a:custGeom>
          <a:noFill/>
          <a:ln w="63500" cap="flat" cmpd="sng">
            <a:solidFill>
              <a:srgbClr val="ADBACA"/>
            </a:solidFill>
            <a:round/>
            <a:tailEnd type="triangle" w="lg" len="lg"/>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9710" name="Freeform 252"/>
          <p:cNvSpPr>
            <a:spLocks noEditPoints="1"/>
          </p:cNvSpPr>
          <p:nvPr/>
        </p:nvSpPr>
        <p:spPr bwMode="auto">
          <a:xfrm>
            <a:off x="5672138" y="3336925"/>
            <a:ext cx="1036637" cy="982663"/>
          </a:xfrm>
          <a:custGeom>
            <a:avLst/>
            <a:gdLst>
              <a:gd name="T0" fmla="*/ 2147483647 w 301"/>
              <a:gd name="T1" fmla="*/ 2147483647 h 285"/>
              <a:gd name="T2" fmla="*/ 2147483647 w 301"/>
              <a:gd name="T3" fmla="*/ 2147483647 h 285"/>
              <a:gd name="T4" fmla="*/ 2147483647 w 301"/>
              <a:gd name="T5" fmla="*/ 2147483647 h 285"/>
              <a:gd name="T6" fmla="*/ 2147483647 w 301"/>
              <a:gd name="T7" fmla="*/ 2147483647 h 285"/>
              <a:gd name="T8" fmla="*/ 2147483647 w 301"/>
              <a:gd name="T9" fmla="*/ 2147483647 h 285"/>
              <a:gd name="T10" fmla="*/ 2147483647 w 301"/>
              <a:gd name="T11" fmla="*/ 2147483647 h 285"/>
              <a:gd name="T12" fmla="*/ 2147483647 w 301"/>
              <a:gd name="T13" fmla="*/ 2147483647 h 285"/>
              <a:gd name="T14" fmla="*/ 2147483647 w 301"/>
              <a:gd name="T15" fmla="*/ 2147483647 h 285"/>
              <a:gd name="T16" fmla="*/ 2147483647 w 301"/>
              <a:gd name="T17" fmla="*/ 2147483647 h 285"/>
              <a:gd name="T18" fmla="*/ 2147483647 w 301"/>
              <a:gd name="T19" fmla="*/ 2147483647 h 285"/>
              <a:gd name="T20" fmla="*/ 2147483647 w 301"/>
              <a:gd name="T21" fmla="*/ 2147483647 h 285"/>
              <a:gd name="T22" fmla="*/ 2147483647 w 301"/>
              <a:gd name="T23" fmla="*/ 2147483647 h 285"/>
              <a:gd name="T24" fmla="*/ 2147483647 w 301"/>
              <a:gd name="T25" fmla="*/ 2147483647 h 285"/>
              <a:gd name="T26" fmla="*/ 2147483647 w 301"/>
              <a:gd name="T27" fmla="*/ 2147483647 h 285"/>
              <a:gd name="T28" fmla="*/ 2147483647 w 301"/>
              <a:gd name="T29" fmla="*/ 2147483647 h 285"/>
              <a:gd name="T30" fmla="*/ 2147483647 w 301"/>
              <a:gd name="T31" fmla="*/ 2147483647 h 285"/>
              <a:gd name="T32" fmla="*/ 2147483647 w 301"/>
              <a:gd name="T33" fmla="*/ 2147483647 h 285"/>
              <a:gd name="T34" fmla="*/ 2147483647 w 301"/>
              <a:gd name="T35" fmla="*/ 2147483647 h 285"/>
              <a:gd name="T36" fmla="*/ 2147483647 w 301"/>
              <a:gd name="T37" fmla="*/ 2147483647 h 285"/>
              <a:gd name="T38" fmla="*/ 2147483647 w 301"/>
              <a:gd name="T39" fmla="*/ 2147483647 h 285"/>
              <a:gd name="T40" fmla="*/ 2147483647 w 301"/>
              <a:gd name="T41" fmla="*/ 2147483647 h 285"/>
              <a:gd name="T42" fmla="*/ 2147483647 w 301"/>
              <a:gd name="T43" fmla="*/ 2147483647 h 285"/>
              <a:gd name="T44" fmla="*/ 2147483647 w 301"/>
              <a:gd name="T45" fmla="*/ 2147483647 h 2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矩形 22"/>
          <p:cNvSpPr/>
          <p:nvPr/>
        </p:nvSpPr>
        <p:spPr>
          <a:xfrm>
            <a:off x="230942" y="230922"/>
            <a:ext cx="2646878" cy="461665"/>
          </a:xfrm>
          <a:prstGeom prst="rect">
            <a:avLst/>
          </a:prstGeom>
        </p:spPr>
        <p:txBody>
          <a:bodyPr wrap="none">
            <a:spAutoFit/>
          </a:bodyPr>
          <a:lstStyle/>
          <a:p>
            <a:pPr eaLnBrk="1" hangingPunct="1"/>
            <a:r>
              <a:rPr lang="zh-CN" altLang="en-US" sz="2400" b="1" dirty="0">
                <a:latin typeface="微软雅黑" panose="020B0503020204020204" pitchFamily="34" charset="-122"/>
                <a:ea typeface="微软雅黑" panose="020B0503020204020204" pitchFamily="34" charset="-122"/>
              </a:rPr>
              <a:t>三、预制构件堆放</a:t>
            </a:r>
            <a:endParaRPr lang="zh-CN" altLang="en-US" sz="2400" b="1" dirty="0">
              <a:latin typeface="微软雅黑" panose="020B0503020204020204" pitchFamily="34" charset="-122"/>
              <a:ea typeface="微软雅黑" panose="020B0503020204020204" pitchFamily="34" charset="-122"/>
            </a:endParaRPr>
          </a:p>
        </p:txBody>
      </p:sp>
      <p:sp>
        <p:nvSpPr>
          <p:cNvPr id="24" name="矩形 23"/>
          <p:cNvSpPr/>
          <p:nvPr/>
        </p:nvSpPr>
        <p:spPr>
          <a:xfrm>
            <a:off x="663738" y="1184394"/>
            <a:ext cx="3244052" cy="430887"/>
          </a:xfrm>
          <a:prstGeom prst="rect">
            <a:avLst/>
          </a:prstGeom>
        </p:spPr>
        <p:txBody>
          <a:bodyPr wrap="square">
            <a:spAutoFit/>
          </a:bodyPr>
          <a:lstStyle/>
          <a:p>
            <a:r>
              <a:rPr lang="zh-CN" altLang="en-US" sz="2200" dirty="0" smtClean="0"/>
              <a:t>（三）</a:t>
            </a:r>
            <a:r>
              <a:rPr lang="zh-CN" altLang="en-US" sz="2200" dirty="0" smtClean="0">
                <a:latin typeface="宋体" panose="02010600030101010101" pitchFamily="2" charset="-122"/>
              </a:rPr>
              <a:t>构件堆放要求</a:t>
            </a:r>
            <a:endParaRPr lang="zh-CN" altLang="en-US" sz="2200" dirty="0"/>
          </a:p>
        </p:txBody>
      </p:sp>
      <p:sp>
        <p:nvSpPr>
          <p:cNvPr id="25" name="矩形 24"/>
          <p:cNvSpPr/>
          <p:nvPr/>
        </p:nvSpPr>
        <p:spPr>
          <a:xfrm>
            <a:off x="2327910" y="2202865"/>
            <a:ext cx="3215640" cy="1405193"/>
          </a:xfrm>
          <a:prstGeom prst="rect">
            <a:avLst/>
          </a:prstGeom>
        </p:spPr>
        <p:txBody>
          <a:bodyPr wrap="square">
            <a:spAutoFit/>
          </a:bodyPr>
          <a:lstStyle/>
          <a:p>
            <a:pPr algn="just">
              <a:lnSpc>
                <a:spcPct val="150000"/>
              </a:lnSpc>
            </a:pPr>
            <a:r>
              <a:rPr lang="zh-CN" altLang="en-US" sz="2000" dirty="0" smtClean="0">
                <a:solidFill>
                  <a:schemeClr val="bg1"/>
                </a:solidFill>
                <a:latin typeface="宋体" panose="02010600030101010101" pitchFamily="2" charset="-122"/>
              </a:rPr>
              <a:t>预制实心墙板入场堆放要求：预埋吊件应朝上，标识宜朝向堆垛间的通道。</a:t>
            </a:r>
            <a:endParaRPr lang="zh-CN" altLang="en-US" sz="2000" dirty="0">
              <a:solidFill>
                <a:schemeClr val="bg1"/>
              </a:solidFill>
              <a:latin typeface="宋体" panose="02010600030101010101" pitchFamily="2" charset="-122"/>
            </a:endParaRPr>
          </a:p>
        </p:txBody>
      </p:sp>
      <p:sp>
        <p:nvSpPr>
          <p:cNvPr id="26" name="矩形 25"/>
          <p:cNvSpPr/>
          <p:nvPr/>
        </p:nvSpPr>
        <p:spPr>
          <a:xfrm>
            <a:off x="6385560" y="2031415"/>
            <a:ext cx="3707130" cy="1938992"/>
          </a:xfrm>
          <a:prstGeom prst="rect">
            <a:avLst/>
          </a:prstGeom>
        </p:spPr>
        <p:txBody>
          <a:bodyPr wrap="square">
            <a:spAutoFit/>
          </a:bodyPr>
          <a:lstStyle/>
          <a:p>
            <a:pPr algn="just">
              <a:lnSpc>
                <a:spcPct val="150000"/>
              </a:lnSpc>
            </a:pPr>
            <a:r>
              <a:rPr lang="zh-CN" altLang="en-US" sz="2000" dirty="0" smtClean="0">
                <a:solidFill>
                  <a:schemeClr val="bg1"/>
                </a:solidFill>
                <a:latin typeface="宋体" panose="02010600030101010101" pitchFamily="2" charset="-122"/>
              </a:rPr>
              <a:t>预制柱、梁入场堆放要求：</a:t>
            </a:r>
            <a:r>
              <a:rPr lang="zh-CN" altLang="en-US" sz="2000" dirty="0" smtClean="0">
                <a:solidFill>
                  <a:schemeClr val="bg1"/>
                </a:solidFill>
                <a:latin typeface="宋体" panose="02010600030101010101" pitchFamily="2" charset="-122"/>
              </a:rPr>
              <a:t>按   </a:t>
            </a:r>
            <a:endParaRPr lang="en-US" altLang="zh-CN" sz="2000" dirty="0" smtClean="0">
              <a:solidFill>
                <a:schemeClr val="bg1"/>
              </a:solidFill>
              <a:latin typeface="宋体" panose="02010600030101010101" pitchFamily="2" charset="-122"/>
            </a:endParaRPr>
          </a:p>
          <a:p>
            <a:pPr algn="just">
              <a:lnSpc>
                <a:spcPct val="150000"/>
              </a:lnSpc>
            </a:pPr>
            <a:r>
              <a:rPr lang="en-US" altLang="zh-CN" sz="2000" dirty="0" smtClean="0">
                <a:solidFill>
                  <a:schemeClr val="bg1"/>
                </a:solidFill>
                <a:latin typeface="宋体" panose="02010600030101010101" pitchFamily="2" charset="-122"/>
              </a:rPr>
              <a:t> </a:t>
            </a:r>
            <a:r>
              <a:rPr lang="en-US" altLang="zh-CN" sz="2000" dirty="0" smtClean="0">
                <a:solidFill>
                  <a:schemeClr val="bg1"/>
                </a:solidFill>
                <a:latin typeface="宋体" panose="02010600030101010101" pitchFamily="2" charset="-122"/>
              </a:rPr>
              <a:t>    </a:t>
            </a:r>
            <a:r>
              <a:rPr lang="zh-CN" altLang="en-US" sz="2000" dirty="0" smtClean="0">
                <a:solidFill>
                  <a:schemeClr val="bg1"/>
                </a:solidFill>
                <a:latin typeface="宋体" panose="02010600030101010101" pitchFamily="2" charset="-122"/>
              </a:rPr>
              <a:t>照</a:t>
            </a:r>
            <a:r>
              <a:rPr lang="zh-CN" altLang="en-US" sz="2000" dirty="0" smtClean="0">
                <a:solidFill>
                  <a:schemeClr val="bg1"/>
                </a:solidFill>
                <a:latin typeface="宋体" panose="02010600030101010101" pitchFamily="2" charset="-122"/>
              </a:rPr>
              <a:t>就近吊装原则的位置</a:t>
            </a:r>
            <a:r>
              <a:rPr lang="zh-CN" altLang="en-US" sz="2000" dirty="0" smtClean="0">
                <a:solidFill>
                  <a:schemeClr val="bg1"/>
                </a:solidFill>
                <a:latin typeface="宋体" panose="02010600030101010101" pitchFamily="2" charset="-122"/>
              </a:rPr>
              <a:t>堆 </a:t>
            </a:r>
            <a:endParaRPr lang="en-US" altLang="zh-CN" sz="2000" dirty="0" smtClean="0">
              <a:solidFill>
                <a:schemeClr val="bg1"/>
              </a:solidFill>
              <a:latin typeface="宋体" panose="02010600030101010101" pitchFamily="2" charset="-122"/>
            </a:endParaRPr>
          </a:p>
          <a:p>
            <a:pPr algn="just">
              <a:lnSpc>
                <a:spcPct val="150000"/>
              </a:lnSpc>
            </a:pPr>
            <a:r>
              <a:rPr lang="en-US" altLang="zh-CN" sz="2000" dirty="0" smtClean="0">
                <a:solidFill>
                  <a:schemeClr val="bg1"/>
                </a:solidFill>
                <a:latin typeface="宋体" panose="02010600030101010101" pitchFamily="2" charset="-122"/>
              </a:rPr>
              <a:t> </a:t>
            </a:r>
            <a:r>
              <a:rPr lang="en-US" altLang="zh-CN" sz="2000" dirty="0" smtClean="0">
                <a:solidFill>
                  <a:schemeClr val="bg1"/>
                </a:solidFill>
                <a:latin typeface="宋体" panose="02010600030101010101" pitchFamily="2" charset="-122"/>
              </a:rPr>
              <a:t>      </a:t>
            </a:r>
            <a:r>
              <a:rPr lang="zh-CN" altLang="en-US" sz="2000" dirty="0" smtClean="0">
                <a:solidFill>
                  <a:schemeClr val="bg1"/>
                </a:solidFill>
                <a:latin typeface="宋体" panose="02010600030101010101" pitchFamily="2" charset="-122"/>
              </a:rPr>
              <a:t>放</a:t>
            </a:r>
            <a:r>
              <a:rPr lang="zh-CN" altLang="en-US" sz="2000" dirty="0" smtClean="0">
                <a:solidFill>
                  <a:schemeClr val="bg1"/>
                </a:solidFill>
                <a:latin typeface="宋体" panose="02010600030101010101" pitchFamily="2" charset="-122"/>
              </a:rPr>
              <a:t>，水平放置并用垫</a:t>
            </a:r>
            <a:r>
              <a:rPr lang="zh-CN" altLang="en-US" sz="2000" dirty="0" smtClean="0">
                <a:solidFill>
                  <a:schemeClr val="bg1"/>
                </a:solidFill>
                <a:latin typeface="宋体" panose="02010600030101010101" pitchFamily="2" charset="-122"/>
              </a:rPr>
              <a:t>木 </a:t>
            </a:r>
            <a:endParaRPr lang="en-US" altLang="zh-CN" sz="2000" dirty="0" smtClean="0">
              <a:solidFill>
                <a:schemeClr val="bg1"/>
              </a:solidFill>
              <a:latin typeface="宋体" panose="02010600030101010101" pitchFamily="2" charset="-122"/>
            </a:endParaRPr>
          </a:p>
          <a:p>
            <a:pPr algn="just">
              <a:lnSpc>
                <a:spcPct val="150000"/>
              </a:lnSpc>
            </a:pPr>
            <a:r>
              <a:rPr lang="en-US" altLang="zh-CN" sz="2000" dirty="0" smtClean="0">
                <a:solidFill>
                  <a:schemeClr val="bg1"/>
                </a:solidFill>
                <a:latin typeface="宋体" panose="02010600030101010101" pitchFamily="2" charset="-122"/>
              </a:rPr>
              <a:t> </a:t>
            </a:r>
            <a:r>
              <a:rPr lang="en-US" altLang="zh-CN" sz="2000" dirty="0" smtClean="0">
                <a:solidFill>
                  <a:schemeClr val="bg1"/>
                </a:solidFill>
                <a:latin typeface="宋体" panose="02010600030101010101" pitchFamily="2" charset="-122"/>
              </a:rPr>
              <a:t>      </a:t>
            </a:r>
            <a:r>
              <a:rPr lang="zh-CN" altLang="en-US" sz="2000" dirty="0" smtClean="0">
                <a:solidFill>
                  <a:schemeClr val="bg1"/>
                </a:solidFill>
                <a:latin typeface="宋体" panose="02010600030101010101" pitchFamily="2" charset="-122"/>
              </a:rPr>
              <a:t>支</a:t>
            </a:r>
            <a:r>
              <a:rPr lang="zh-CN" altLang="en-US" sz="2000" dirty="0" smtClean="0">
                <a:solidFill>
                  <a:schemeClr val="bg1"/>
                </a:solidFill>
                <a:latin typeface="宋体" panose="02010600030101010101" pitchFamily="2" charset="-122"/>
              </a:rPr>
              <a:t>撑。</a:t>
            </a:r>
            <a:endParaRPr lang="zh-CN" altLang="en-US" sz="2000" dirty="0">
              <a:solidFill>
                <a:schemeClr val="bg1"/>
              </a:solidFill>
              <a:latin typeface="宋体" panose="02010600030101010101" pitchFamily="2" charset="-122"/>
            </a:endParaRPr>
          </a:p>
        </p:txBody>
      </p:sp>
      <p:sp>
        <p:nvSpPr>
          <p:cNvPr id="27" name="矩形 26"/>
          <p:cNvSpPr/>
          <p:nvPr/>
        </p:nvSpPr>
        <p:spPr>
          <a:xfrm>
            <a:off x="2305050" y="4065955"/>
            <a:ext cx="2827020" cy="1477328"/>
          </a:xfrm>
          <a:prstGeom prst="rect">
            <a:avLst/>
          </a:prstGeom>
        </p:spPr>
        <p:txBody>
          <a:bodyPr wrap="square">
            <a:spAutoFit/>
          </a:bodyPr>
          <a:lstStyle/>
          <a:p>
            <a:pPr algn="just">
              <a:lnSpc>
                <a:spcPct val="150000"/>
              </a:lnSpc>
            </a:pPr>
            <a:r>
              <a:rPr lang="zh-CN" altLang="en-US" sz="2000" dirty="0" smtClean="0">
                <a:solidFill>
                  <a:schemeClr val="bg1"/>
                </a:solidFill>
                <a:latin typeface="宋体" panose="02010600030101010101" pitchFamily="2" charset="-122"/>
              </a:rPr>
              <a:t>叠合板入场堆放要求：预埋吊件应朝上，标识宜朝向堆垛间的通道。</a:t>
            </a:r>
            <a:endParaRPr lang="zh-CN" altLang="en-US" sz="2000" dirty="0">
              <a:solidFill>
                <a:schemeClr val="bg1"/>
              </a:solidFill>
              <a:latin typeface="宋体" panose="02010600030101010101" pitchFamily="2" charset="-122"/>
            </a:endParaRPr>
          </a:p>
        </p:txBody>
      </p:sp>
      <p:sp>
        <p:nvSpPr>
          <p:cNvPr id="28" name="矩形 27"/>
          <p:cNvSpPr/>
          <p:nvPr/>
        </p:nvSpPr>
        <p:spPr>
          <a:xfrm>
            <a:off x="6362700" y="3905935"/>
            <a:ext cx="3741420" cy="1938992"/>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       </a:t>
            </a:r>
            <a:r>
              <a:rPr lang="zh-CN" altLang="en-US" sz="2000" dirty="0" smtClean="0">
                <a:solidFill>
                  <a:schemeClr val="bg1"/>
                </a:solidFill>
                <a:latin typeface="宋体" panose="02010600030101010101" pitchFamily="2" charset="-122"/>
              </a:rPr>
              <a:t>当</a:t>
            </a:r>
            <a:r>
              <a:rPr lang="zh-CN" altLang="en-US" sz="2000" dirty="0" smtClean="0">
                <a:solidFill>
                  <a:schemeClr val="bg1"/>
                </a:solidFill>
                <a:latin typeface="宋体" panose="02010600030101010101" pitchFamily="2" charset="-122"/>
              </a:rPr>
              <a:t>采用靠放架堆放构件时，靠放架应具有足够的承载力和刚度，与地面倾角宜大于 </a:t>
            </a:r>
            <a:r>
              <a:rPr lang="en-US" altLang="zh-CN" sz="2000" dirty="0" smtClean="0">
                <a:solidFill>
                  <a:schemeClr val="bg1"/>
                </a:solidFill>
                <a:latin typeface="宋体" panose="02010600030101010101" pitchFamily="2" charset="-122"/>
              </a:rPr>
              <a:t>80°</a:t>
            </a:r>
            <a:r>
              <a:rPr lang="zh-CN" altLang="en-US" sz="2000" dirty="0" smtClean="0">
                <a:solidFill>
                  <a:schemeClr val="bg1"/>
                </a:solidFill>
                <a:latin typeface="宋体" panose="02010600030101010101" pitchFamily="2" charset="-122"/>
              </a:rPr>
              <a:t>。</a:t>
            </a:r>
            <a:endParaRPr lang="zh-CN" altLang="en-US" sz="2000" dirty="0">
              <a:solidFill>
                <a:schemeClr val="bg1"/>
              </a:solidFill>
              <a:latin typeface="宋体" panose="0201060003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6386" name="矩形 1"/>
          <p:cNvSpPr/>
          <p:nvPr/>
        </p:nvSpPr>
        <p:spPr bwMode="auto">
          <a:xfrm>
            <a:off x="7655619" y="0"/>
            <a:ext cx="4536381" cy="6858000"/>
          </a:xfrm>
          <a:custGeom>
            <a:avLst/>
            <a:gdLst>
              <a:gd name="T0" fmla="*/ 3993605 w 5769204"/>
              <a:gd name="T1" fmla="*/ 9427 h 6858000"/>
              <a:gd name="T2" fmla="*/ 12231561 w 5769204"/>
              <a:gd name="T3" fmla="*/ 0 h 6858000"/>
              <a:gd name="T4" fmla="*/ 12231561 w 5769204"/>
              <a:gd name="T5" fmla="*/ 6858000 h 6858000"/>
              <a:gd name="T6" fmla="*/ 0 w 5769204"/>
              <a:gd name="T7" fmla="*/ 6858000 h 6858000"/>
              <a:gd name="T8" fmla="*/ 3993605 w 5769204"/>
              <a:gd name="T9" fmla="*/ 9427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9204" h="6858000">
                <a:moveTo>
                  <a:pt x="1883645" y="9427"/>
                </a:moveTo>
                <a:lnTo>
                  <a:pt x="5769204" y="0"/>
                </a:lnTo>
                <a:lnTo>
                  <a:pt x="5769204" y="6858000"/>
                </a:lnTo>
                <a:lnTo>
                  <a:pt x="0" y="6858000"/>
                </a:lnTo>
                <a:lnTo>
                  <a:pt x="1883645" y="942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88" name="等腰三角形 4"/>
          <p:cNvSpPr/>
          <p:nvPr/>
        </p:nvSpPr>
        <p:spPr bwMode="auto">
          <a:xfrm rot="-344388">
            <a:off x="9923463" y="-147638"/>
            <a:ext cx="2436812" cy="3543301"/>
          </a:xfrm>
          <a:custGeom>
            <a:avLst/>
            <a:gdLst>
              <a:gd name="T0" fmla="*/ 0 w 2436495"/>
              <a:gd name="T1" fmla="*/ 0 h 3543376"/>
              <a:gd name="T2" fmla="*/ 2438714 w 2436495"/>
              <a:gd name="T3" fmla="*/ 249639 h 3543376"/>
              <a:gd name="T4" fmla="*/ 2095120 w 2436495"/>
              <a:gd name="T5" fmla="*/ 3542851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89" name="等腰三角形 4"/>
          <p:cNvSpPr/>
          <p:nvPr/>
        </p:nvSpPr>
        <p:spPr bwMode="auto">
          <a:xfrm rot="10452885">
            <a:off x="9837738" y="146050"/>
            <a:ext cx="1068387" cy="1552575"/>
          </a:xfrm>
          <a:custGeom>
            <a:avLst/>
            <a:gdLst>
              <a:gd name="T0" fmla="*/ 0 w 2436495"/>
              <a:gd name="T1" fmla="*/ 0 h 3543376"/>
              <a:gd name="T2" fmla="*/ 7595 w 2436495"/>
              <a:gd name="T3" fmla="*/ 774 h 3543376"/>
              <a:gd name="T4" fmla="*/ 6525 w 2436495"/>
              <a:gd name="T5" fmla="*/ 10986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394" name="矩形 38"/>
          <p:cNvSpPr>
            <a:spLocks noChangeArrowheads="1"/>
          </p:cNvSpPr>
          <p:nvPr/>
        </p:nvSpPr>
        <p:spPr bwMode="auto">
          <a:xfrm>
            <a:off x="2039537" y="3369630"/>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395" name="Rectangle 6"/>
          <p:cNvSpPr>
            <a:spLocks noChangeArrowheads="1"/>
          </p:cNvSpPr>
          <p:nvPr/>
        </p:nvSpPr>
        <p:spPr bwMode="auto">
          <a:xfrm>
            <a:off x="1969902" y="3387448"/>
            <a:ext cx="3125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混凝土结构施工准备工作</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396" name="矩形 36"/>
          <p:cNvSpPr>
            <a:spLocks noChangeArrowheads="1"/>
          </p:cNvSpPr>
          <p:nvPr/>
        </p:nvSpPr>
        <p:spPr bwMode="auto">
          <a:xfrm>
            <a:off x="624303" y="3360753"/>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97" name="文本框 37"/>
          <p:cNvSpPr txBox="1">
            <a:spLocks noChangeArrowheads="1"/>
          </p:cNvSpPr>
          <p:nvPr/>
        </p:nvSpPr>
        <p:spPr bwMode="auto">
          <a:xfrm>
            <a:off x="791639" y="3397266"/>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单元一</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16398" name="矩形 45"/>
          <p:cNvSpPr>
            <a:spLocks noChangeArrowheads="1"/>
          </p:cNvSpPr>
          <p:nvPr/>
        </p:nvSpPr>
        <p:spPr bwMode="auto">
          <a:xfrm>
            <a:off x="2029071" y="4003397"/>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399" name="Rectangle 6"/>
          <p:cNvSpPr>
            <a:spLocks noChangeArrowheads="1"/>
          </p:cNvSpPr>
          <p:nvPr/>
        </p:nvSpPr>
        <p:spPr bwMode="auto">
          <a:xfrm>
            <a:off x="2483219" y="4047847"/>
            <a:ext cx="19256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脚手架工程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400" name="矩形 43"/>
          <p:cNvSpPr>
            <a:spLocks noChangeArrowheads="1"/>
          </p:cNvSpPr>
          <p:nvPr/>
        </p:nvSpPr>
        <p:spPr bwMode="auto">
          <a:xfrm>
            <a:off x="630006" y="399452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01" name="文本框 44"/>
          <p:cNvSpPr txBox="1">
            <a:spLocks noChangeArrowheads="1"/>
          </p:cNvSpPr>
          <p:nvPr/>
        </p:nvSpPr>
        <p:spPr bwMode="auto">
          <a:xfrm>
            <a:off x="806219" y="4022155"/>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单元二</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16402" name="矩形 52"/>
          <p:cNvSpPr>
            <a:spLocks noChangeArrowheads="1"/>
          </p:cNvSpPr>
          <p:nvPr/>
        </p:nvSpPr>
        <p:spPr bwMode="auto">
          <a:xfrm>
            <a:off x="2029072" y="4646043"/>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403" name="Rectangle 6"/>
          <p:cNvSpPr>
            <a:spLocks noChangeArrowheads="1"/>
          </p:cNvSpPr>
          <p:nvPr/>
        </p:nvSpPr>
        <p:spPr bwMode="auto">
          <a:xfrm>
            <a:off x="2500976" y="4681615"/>
            <a:ext cx="19256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模板工程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404" name="矩形 50"/>
          <p:cNvSpPr>
            <a:spLocks noChangeArrowheads="1"/>
          </p:cNvSpPr>
          <p:nvPr/>
        </p:nvSpPr>
        <p:spPr bwMode="auto">
          <a:xfrm>
            <a:off x="621129" y="4637165"/>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05" name="文本框 51"/>
          <p:cNvSpPr txBox="1">
            <a:spLocks noChangeArrowheads="1"/>
          </p:cNvSpPr>
          <p:nvPr/>
        </p:nvSpPr>
        <p:spPr bwMode="auto">
          <a:xfrm>
            <a:off x="806219" y="4664800"/>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单元三</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nvGrpSpPr>
          <p:cNvPr id="16406" name="组合 54"/>
          <p:cNvGrpSpPr/>
          <p:nvPr/>
        </p:nvGrpSpPr>
        <p:grpSpPr bwMode="auto">
          <a:xfrm>
            <a:off x="490538" y="1717675"/>
            <a:ext cx="2701925" cy="900113"/>
            <a:chOff x="0" y="0"/>
            <a:chExt cx="2702007" cy="899374"/>
          </a:xfrm>
        </p:grpSpPr>
        <p:grpSp>
          <p:nvGrpSpPr>
            <p:cNvPr id="16412" name="组合 55"/>
            <p:cNvGrpSpPr/>
            <p:nvPr/>
          </p:nvGrpSpPr>
          <p:grpSpPr bwMode="auto">
            <a:xfrm>
              <a:off x="0" y="0"/>
              <a:ext cx="2702007" cy="849531"/>
              <a:chOff x="0" y="0"/>
              <a:chExt cx="2702007" cy="849531"/>
            </a:xfrm>
          </p:grpSpPr>
          <p:sp>
            <p:nvSpPr>
              <p:cNvPr id="16414" name="文本框 57"/>
              <p:cNvSpPr txBox="1">
                <a:spLocks noChangeArrowheads="1"/>
              </p:cNvSpPr>
              <p:nvPr/>
            </p:nvSpPr>
            <p:spPr bwMode="auto">
              <a:xfrm>
                <a:off x="0" y="0"/>
                <a:ext cx="1432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a:solidFill>
                      <a:srgbClr val="000000"/>
                    </a:solidFill>
                    <a:latin typeface="微软雅黑" panose="020B0503020204020204" pitchFamily="34" charset="-122"/>
                    <a:ea typeface="微软雅黑" panose="020B0503020204020204" pitchFamily="34" charset="-122"/>
                  </a:rPr>
                  <a:t>目</a:t>
                </a:r>
                <a:r>
                  <a:rPr lang="zh-CN" altLang="en-US" sz="3600" b="1">
                    <a:solidFill>
                      <a:srgbClr val="1C4885"/>
                    </a:solidFill>
                    <a:latin typeface="微软雅黑" panose="020B0503020204020204" pitchFamily="34" charset="-122"/>
                    <a:ea typeface="微软雅黑" panose="020B0503020204020204" pitchFamily="34" charset="-122"/>
                  </a:rPr>
                  <a:t>录</a:t>
                </a:r>
                <a:endParaRPr lang="zh-CN" altLang="en-US" sz="3600" b="1">
                  <a:solidFill>
                    <a:srgbClr val="1C4885"/>
                  </a:solidFill>
                  <a:latin typeface="微软雅黑" panose="020B0503020204020204" pitchFamily="34" charset="-122"/>
                  <a:ea typeface="微软雅黑" panose="020B0503020204020204" pitchFamily="34" charset="-122"/>
                </a:endParaRPr>
              </a:p>
            </p:txBody>
          </p:sp>
          <p:cxnSp>
            <p:nvCxnSpPr>
              <p:cNvPr id="16415" name="直接连接符 58"/>
              <p:cNvCxnSpPr>
                <a:cxnSpLocks noChangeShapeType="1"/>
              </p:cNvCxnSpPr>
              <p:nvPr/>
            </p:nvCxnSpPr>
            <p:spPr bwMode="auto">
              <a:xfrm>
                <a:off x="151331" y="849531"/>
                <a:ext cx="2550676" cy="0"/>
              </a:xfrm>
              <a:prstGeom prst="line">
                <a:avLst/>
              </a:prstGeom>
              <a:noFill/>
              <a:ln w="6350">
                <a:solidFill>
                  <a:srgbClr val="7F7F7F"/>
                </a:solidFill>
                <a:round/>
              </a:ln>
              <a:extLst>
                <a:ext uri="{909E8E84-426E-40DD-AFC4-6F175D3DCCD1}">
                  <a14:hiddenFill xmlns:a14="http://schemas.microsoft.com/office/drawing/2010/main">
                    <a:noFill/>
                  </a14:hiddenFill>
                </a:ext>
              </a:extLst>
            </p:spPr>
          </p:cxnSp>
        </p:grpSp>
        <p:sp>
          <p:nvSpPr>
            <p:cNvPr id="16413" name="文本框 56"/>
            <p:cNvSpPr txBox="1">
              <a:spLocks noChangeArrowheads="1"/>
            </p:cNvSpPr>
            <p:nvPr/>
          </p:nvSpPr>
          <p:spPr bwMode="auto">
            <a:xfrm>
              <a:off x="527947" y="499264"/>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a:solidFill>
                    <a:srgbClr val="1C4885"/>
                  </a:solidFill>
                  <a:latin typeface="微软雅黑" panose="020B0503020204020204" pitchFamily="34" charset="-122"/>
                  <a:ea typeface="微软雅黑" panose="020B0503020204020204" pitchFamily="34" charset="-122"/>
                </a:rPr>
                <a:t>Contents</a:t>
              </a:r>
              <a:endParaRPr lang="zh-CN" altLang="en-US" sz="2000" b="1">
                <a:solidFill>
                  <a:srgbClr val="1C4885"/>
                </a:solidFill>
                <a:latin typeface="微软雅黑" panose="020B0503020204020204" pitchFamily="34" charset="-122"/>
                <a:ea typeface="微软雅黑" panose="020B0503020204020204" pitchFamily="34" charset="-122"/>
              </a:endParaRPr>
            </a:p>
          </p:txBody>
        </p:sp>
      </p:grpSp>
      <p:pic>
        <p:nvPicPr>
          <p:cNvPr id="16407" name="图片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970263" y="4509856"/>
            <a:ext cx="5221737" cy="2348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8" name="矩形 70"/>
          <p:cNvSpPr>
            <a:spLocks noChangeArrowheads="1"/>
          </p:cNvSpPr>
          <p:nvPr/>
        </p:nvSpPr>
        <p:spPr bwMode="auto">
          <a:xfrm>
            <a:off x="2029072" y="5270932"/>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16409" name="Rectangle 6"/>
          <p:cNvSpPr>
            <a:spLocks noChangeArrowheads="1"/>
          </p:cNvSpPr>
          <p:nvPr/>
        </p:nvSpPr>
        <p:spPr bwMode="auto">
          <a:xfrm>
            <a:off x="2536486" y="5297627"/>
            <a:ext cx="19256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钢筋工程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16410" name="矩形 68"/>
          <p:cNvSpPr>
            <a:spLocks noChangeArrowheads="1"/>
          </p:cNvSpPr>
          <p:nvPr/>
        </p:nvSpPr>
        <p:spPr bwMode="auto">
          <a:xfrm>
            <a:off x="621129" y="5253176"/>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411" name="文本框 69"/>
          <p:cNvSpPr txBox="1">
            <a:spLocks noChangeArrowheads="1"/>
          </p:cNvSpPr>
          <p:nvPr/>
        </p:nvSpPr>
        <p:spPr bwMode="auto">
          <a:xfrm>
            <a:off x="806220" y="5280812"/>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单元四</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3" name="矩形 36"/>
          <p:cNvSpPr>
            <a:spLocks noChangeArrowheads="1"/>
          </p:cNvSpPr>
          <p:nvPr/>
        </p:nvSpPr>
        <p:spPr bwMode="auto">
          <a:xfrm>
            <a:off x="652417" y="2669774"/>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 name="文本框 37"/>
          <p:cNvSpPr txBox="1">
            <a:spLocks noChangeArrowheads="1"/>
          </p:cNvSpPr>
          <p:nvPr/>
        </p:nvSpPr>
        <p:spPr bwMode="auto">
          <a:xfrm>
            <a:off x="793119" y="2706288"/>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绪  论</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5" name="矩形 36"/>
          <p:cNvSpPr>
            <a:spLocks noChangeArrowheads="1"/>
          </p:cNvSpPr>
          <p:nvPr/>
        </p:nvSpPr>
        <p:spPr bwMode="auto">
          <a:xfrm>
            <a:off x="4984718" y="3362233"/>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6" name="文本框 37"/>
          <p:cNvSpPr txBox="1">
            <a:spLocks noChangeArrowheads="1"/>
          </p:cNvSpPr>
          <p:nvPr/>
        </p:nvSpPr>
        <p:spPr bwMode="auto">
          <a:xfrm>
            <a:off x="5125421" y="3389868"/>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单元五</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7" name="矩形 38"/>
          <p:cNvSpPr>
            <a:spLocks noChangeArrowheads="1"/>
          </p:cNvSpPr>
          <p:nvPr/>
        </p:nvSpPr>
        <p:spPr bwMode="auto">
          <a:xfrm>
            <a:off x="6453218" y="3353354"/>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38" name="Rectangle 6"/>
          <p:cNvSpPr>
            <a:spLocks noChangeArrowheads="1"/>
          </p:cNvSpPr>
          <p:nvPr/>
        </p:nvSpPr>
        <p:spPr bwMode="auto">
          <a:xfrm>
            <a:off x="6765323" y="3397805"/>
            <a:ext cx="21301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现浇混凝土工程</a:t>
            </a:r>
            <a:endParaRPr lang="zh-CN" altLang="en-US" b="1" dirty="0" smtClean="0">
              <a:solidFill>
                <a:srgbClr val="1C4885"/>
              </a:solidFill>
              <a:latin typeface="微软雅黑" panose="020B0503020204020204" pitchFamily="34" charset="-122"/>
              <a:ea typeface="微软雅黑" panose="020B0503020204020204" pitchFamily="34" charset="-122"/>
            </a:endParaRPr>
          </a:p>
        </p:txBody>
      </p:sp>
      <p:sp>
        <p:nvSpPr>
          <p:cNvPr id="39" name="矩形 36"/>
          <p:cNvSpPr>
            <a:spLocks noChangeArrowheads="1"/>
          </p:cNvSpPr>
          <p:nvPr/>
        </p:nvSpPr>
        <p:spPr bwMode="auto">
          <a:xfrm>
            <a:off x="4977320" y="4002905"/>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0" name="文本框 37"/>
          <p:cNvSpPr txBox="1">
            <a:spLocks noChangeArrowheads="1"/>
          </p:cNvSpPr>
          <p:nvPr/>
        </p:nvSpPr>
        <p:spPr bwMode="auto">
          <a:xfrm>
            <a:off x="5118023" y="4030540"/>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单元六</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41" name="矩形 36"/>
          <p:cNvSpPr>
            <a:spLocks noChangeArrowheads="1"/>
          </p:cNvSpPr>
          <p:nvPr/>
        </p:nvSpPr>
        <p:spPr bwMode="auto">
          <a:xfrm>
            <a:off x="4986198" y="4659852"/>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2" name="文本框 37"/>
          <p:cNvSpPr txBox="1">
            <a:spLocks noChangeArrowheads="1"/>
          </p:cNvSpPr>
          <p:nvPr/>
        </p:nvSpPr>
        <p:spPr bwMode="auto">
          <a:xfrm>
            <a:off x="5126901" y="4687487"/>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单元七</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43" name="矩形 36"/>
          <p:cNvSpPr>
            <a:spLocks noChangeArrowheads="1"/>
          </p:cNvSpPr>
          <p:nvPr/>
        </p:nvSpPr>
        <p:spPr bwMode="auto">
          <a:xfrm>
            <a:off x="4986198" y="5290167"/>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4" name="文本框 37"/>
          <p:cNvSpPr txBox="1">
            <a:spLocks noChangeArrowheads="1"/>
          </p:cNvSpPr>
          <p:nvPr/>
        </p:nvSpPr>
        <p:spPr bwMode="auto">
          <a:xfrm>
            <a:off x="5126901" y="5317802"/>
            <a:ext cx="962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rgbClr val="FFFFFF"/>
                </a:solidFill>
                <a:latin typeface="微软雅黑" panose="020B0503020204020204" pitchFamily="34" charset="-122"/>
                <a:ea typeface="微软雅黑" panose="020B0503020204020204" pitchFamily="34" charset="-122"/>
              </a:rPr>
              <a:t>单元八</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46" name="矩形 45"/>
          <p:cNvSpPr>
            <a:spLocks noChangeArrowheads="1"/>
          </p:cNvSpPr>
          <p:nvPr/>
        </p:nvSpPr>
        <p:spPr bwMode="auto">
          <a:xfrm>
            <a:off x="6442752" y="4022632"/>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47" name="Rectangle 6"/>
          <p:cNvSpPr>
            <a:spLocks noChangeArrowheads="1"/>
          </p:cNvSpPr>
          <p:nvPr/>
        </p:nvSpPr>
        <p:spPr bwMode="auto">
          <a:xfrm>
            <a:off x="6621692" y="4075960"/>
            <a:ext cx="22914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装配式混凝土工程</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49" name="Rectangle 6"/>
          <p:cNvSpPr>
            <a:spLocks noChangeArrowheads="1"/>
          </p:cNvSpPr>
          <p:nvPr/>
        </p:nvSpPr>
        <p:spPr bwMode="auto">
          <a:xfrm>
            <a:off x="6408628" y="4590865"/>
            <a:ext cx="26821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常用混凝土结构工程施工机械</a:t>
            </a:r>
            <a:endParaRPr lang="zh-CN" altLang="en-US" b="1" dirty="0">
              <a:solidFill>
                <a:srgbClr val="1C4885"/>
              </a:solidFill>
              <a:latin typeface="微软雅黑" panose="020B0503020204020204" pitchFamily="34" charset="-122"/>
              <a:ea typeface="微软雅黑" panose="020B0503020204020204" pitchFamily="34" charset="-122"/>
            </a:endParaRPr>
          </a:p>
        </p:txBody>
      </p:sp>
      <p:sp>
        <p:nvSpPr>
          <p:cNvPr id="50" name="矩形 45"/>
          <p:cNvSpPr>
            <a:spLocks noChangeArrowheads="1"/>
          </p:cNvSpPr>
          <p:nvPr/>
        </p:nvSpPr>
        <p:spPr bwMode="auto">
          <a:xfrm>
            <a:off x="6433874" y="5301017"/>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
        <p:nvSpPr>
          <p:cNvPr id="51" name="Rectangle 6"/>
          <p:cNvSpPr>
            <a:spLocks noChangeArrowheads="1"/>
          </p:cNvSpPr>
          <p:nvPr/>
        </p:nvSpPr>
        <p:spPr bwMode="auto">
          <a:xfrm>
            <a:off x="6337606" y="5336589"/>
            <a:ext cx="310823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b="1" dirty="0" smtClean="0">
                <a:solidFill>
                  <a:srgbClr val="1C4885"/>
                </a:solidFill>
                <a:latin typeface="微软雅黑" panose="020B0503020204020204" pitchFamily="34" charset="-122"/>
                <a:ea typeface="微软雅黑" panose="020B0503020204020204" pitchFamily="34" charset="-122"/>
              </a:rPr>
              <a:t>混凝土结构施工验收工作</a:t>
            </a:r>
            <a:endParaRPr lang="zh-CN" altLang="en-US" b="1" dirty="0" smtClean="0">
              <a:solidFill>
                <a:srgbClr val="1C4885"/>
              </a:solidFill>
              <a:latin typeface="微软雅黑" panose="020B0503020204020204" pitchFamily="34" charset="-122"/>
              <a:ea typeface="微软雅黑" panose="020B0503020204020204" pitchFamily="34" charset="-122"/>
            </a:endParaRPr>
          </a:p>
        </p:txBody>
      </p:sp>
      <p:sp>
        <p:nvSpPr>
          <p:cNvPr id="52" name="矩形 38"/>
          <p:cNvSpPr>
            <a:spLocks noChangeArrowheads="1"/>
          </p:cNvSpPr>
          <p:nvPr/>
        </p:nvSpPr>
        <p:spPr bwMode="auto">
          <a:xfrm>
            <a:off x="6436943" y="4668729"/>
            <a:ext cx="2581275" cy="488950"/>
          </a:xfrm>
          <a:prstGeom prst="rect">
            <a:avLst/>
          </a:prstGeom>
          <a:noFill/>
          <a:ln w="9525">
            <a:solidFill>
              <a:srgbClr val="404040"/>
            </a:solid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600" b="1">
              <a:solidFill>
                <a:srgbClr val="000000"/>
              </a:solidFill>
              <a:latin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31746"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174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4</a:t>
            </a:r>
            <a:endParaRPr lang="zh-CN" altLang="en-US" sz="34400" b="1">
              <a:solidFill>
                <a:srgbClr val="1C4885"/>
              </a:solidFill>
              <a:latin typeface="微软雅黑" panose="020B0503020204020204" pitchFamily="34" charset="-122"/>
              <a:ea typeface="微软雅黑" panose="020B0503020204020204" pitchFamily="34" charset="-122"/>
            </a:endParaRPr>
          </a:p>
        </p:txBody>
      </p:sp>
      <p:grpSp>
        <p:nvGrpSpPr>
          <p:cNvPr id="31750" name="组合 13"/>
          <p:cNvGrpSpPr>
            <a:grpSpLocks noChangeAspect="1"/>
          </p:cNvGrpSpPr>
          <p:nvPr/>
        </p:nvGrpSpPr>
        <p:grpSpPr bwMode="auto">
          <a:xfrm>
            <a:off x="6804025" y="3178175"/>
            <a:ext cx="5578475" cy="3481388"/>
            <a:chOff x="0" y="0"/>
            <a:chExt cx="5324473" cy="3322983"/>
          </a:xfrm>
        </p:grpSpPr>
        <p:pic>
          <p:nvPicPr>
            <p:cNvPr id="3175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752" name="文本框 17"/>
          <p:cNvSpPr/>
          <p:nvPr/>
        </p:nvSpPr>
        <p:spPr bwMode="auto">
          <a:xfrm>
            <a:off x="168275" y="4889500"/>
            <a:ext cx="2484438" cy="928688"/>
          </a:xfrm>
          <a:custGeom>
            <a:avLst/>
            <a:gdLst>
              <a:gd name="T0" fmla="*/ 0 w 2484854"/>
              <a:gd name="T1" fmla="*/ 0 h 929514"/>
              <a:gd name="T2" fmla="*/ 2481942 w 2484854"/>
              <a:gd name="T3" fmla="*/ 0 h 929514"/>
              <a:gd name="T4" fmla="*/ 2481942 w 2484854"/>
              <a:gd name="T5" fmla="*/ 206677 h 929514"/>
              <a:gd name="T6" fmla="*/ 2081078 w 2484854"/>
              <a:gd name="T7" fmla="*/ 206677 h 929514"/>
              <a:gd name="T8" fmla="*/ 2081078 w 2484854"/>
              <a:gd name="T9" fmla="*/ 923747 h 929514"/>
              <a:gd name="T10" fmla="*/ 1452066 w 2484854"/>
              <a:gd name="T11" fmla="*/ 923747 h 929514"/>
              <a:gd name="T12" fmla="*/ 1452066 w 2484854"/>
              <a:gd name="T13" fmla="*/ 206677 h 929514"/>
              <a:gd name="T14" fmla="*/ 0 w 2484854"/>
              <a:gd name="T15" fmla="*/ 206677 h 929514"/>
              <a:gd name="T16" fmla="*/ 0 w 2484854"/>
              <a:gd name="T17" fmla="*/ 0 h 9295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84854" h="929514">
                <a:moveTo>
                  <a:pt x="0" y="0"/>
                </a:moveTo>
                <a:lnTo>
                  <a:pt x="2484854" y="0"/>
                </a:lnTo>
                <a:lnTo>
                  <a:pt x="2484854" y="207967"/>
                </a:lnTo>
                <a:lnTo>
                  <a:pt x="2083520" y="207967"/>
                </a:lnTo>
                <a:lnTo>
                  <a:pt x="2083520" y="929514"/>
                </a:lnTo>
                <a:lnTo>
                  <a:pt x="1453767" y="929514"/>
                </a:lnTo>
                <a:lnTo>
                  <a:pt x="1453767" y="207967"/>
                </a:lnTo>
                <a:lnTo>
                  <a:pt x="0" y="207967"/>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49" name="文本框 12"/>
          <p:cNvSpPr txBox="1">
            <a:spLocks noChangeArrowheads="1"/>
          </p:cNvSpPr>
          <p:nvPr/>
        </p:nvSpPr>
        <p:spPr bwMode="auto">
          <a:xfrm>
            <a:off x="2738803" y="2952261"/>
            <a:ext cx="8163659"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编</a:t>
            </a:r>
            <a:r>
              <a:rPr lang="zh-CN" altLang="en-US" sz="6000" b="1" dirty="0" smtClean="0">
                <a:solidFill>
                  <a:srgbClr val="1C4885"/>
                </a:solidFill>
                <a:latin typeface="微软雅黑" panose="020B0503020204020204" pitchFamily="34" charset="-122"/>
                <a:ea typeface="微软雅黑" panose="020B0503020204020204" pitchFamily="34" charset="-122"/>
              </a:rPr>
              <a:t>制装配式混凝土工</a:t>
            </a:r>
            <a:r>
              <a:rPr lang="zh-CN" altLang="en-US" sz="6000" b="1" dirty="0" smtClean="0">
                <a:solidFill>
                  <a:srgbClr val="1C4885"/>
                </a:solidFill>
                <a:latin typeface="微软雅黑" panose="020B0503020204020204" pitchFamily="34" charset="-122"/>
                <a:ea typeface="微软雅黑" panose="020B0503020204020204" pitchFamily="34" charset="-122"/>
              </a:rPr>
              <a:t>程</a:t>
            </a:r>
            <a:endParaRPr lang="en-US" altLang="zh-CN" sz="6000" b="1" dirty="0" smtClean="0">
              <a:solidFill>
                <a:srgbClr val="1C4885"/>
              </a:solidFill>
              <a:latin typeface="微软雅黑" panose="020B0503020204020204" pitchFamily="34" charset="-122"/>
              <a:ea typeface="微软雅黑" panose="020B0503020204020204" pitchFamily="34" charset="-122"/>
            </a:endParaRPr>
          </a:p>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施</a:t>
            </a:r>
            <a:r>
              <a:rPr lang="zh-CN" altLang="en-US" sz="6000" b="1" dirty="0" smtClean="0">
                <a:solidFill>
                  <a:srgbClr val="1C4885"/>
                </a:solidFill>
                <a:latin typeface="微软雅黑" panose="020B0503020204020204" pitchFamily="34" charset="-122"/>
                <a:ea typeface="微软雅黑" panose="020B0503020204020204" pitchFamily="34" charset="-122"/>
              </a:rPr>
              <a:t>工方案</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3891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8918" name="直角三角形 3"/>
          <p:cNvSpPr/>
          <p:nvPr/>
        </p:nvSpPr>
        <p:spPr bwMode="auto">
          <a:xfrm rot="9700995">
            <a:off x="8873807" y="4005732"/>
            <a:ext cx="2505075" cy="2522537"/>
          </a:xfrm>
          <a:custGeom>
            <a:avLst/>
            <a:gdLst>
              <a:gd name="T0" fmla="*/ 0 w 2505824"/>
              <a:gd name="T1" fmla="*/ 168249 h 2522400"/>
              <a:gd name="T2" fmla="*/ 2500585 w 2505824"/>
              <a:gd name="T3" fmla="*/ 2523359 h 2522400"/>
              <a:gd name="T4" fmla="*/ 1332344 w 2505824"/>
              <a:gd name="T5" fmla="*/ 0 h 2522400"/>
              <a:gd name="T6" fmla="*/ 0 w 2505824"/>
              <a:gd name="T7" fmla="*/ 168249 h 25224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05824" h="2522400">
                <a:moveTo>
                  <a:pt x="0" y="168186"/>
                </a:moveTo>
                <a:lnTo>
                  <a:pt x="2505824" y="2522400"/>
                </a:lnTo>
                <a:lnTo>
                  <a:pt x="1335135" y="0"/>
                </a:lnTo>
                <a:lnTo>
                  <a:pt x="0" y="168186"/>
                </a:lnTo>
                <a:close/>
              </a:path>
            </a:pathLst>
          </a:cu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8919" name="直角三角形 3"/>
          <p:cNvSpPr/>
          <p:nvPr/>
        </p:nvSpPr>
        <p:spPr bwMode="auto">
          <a:xfrm rot="1502705" flipH="1">
            <a:off x="10180638" y="4499610"/>
            <a:ext cx="1413192" cy="2097405"/>
          </a:xfrm>
          <a:custGeom>
            <a:avLst/>
            <a:gdLst>
              <a:gd name="T0" fmla="*/ 1348805 w 2639568"/>
              <a:gd name="T1" fmla="*/ 2499961 h 2498519"/>
              <a:gd name="T2" fmla="*/ 0 w 2639568"/>
              <a:gd name="T3" fmla="*/ 0 h 2498519"/>
              <a:gd name="T4" fmla="*/ 2642683 w 2639568"/>
              <a:gd name="T5" fmla="*/ 2146190 h 2498519"/>
              <a:gd name="T6" fmla="*/ 1348805 w 2639568"/>
              <a:gd name="T7" fmla="*/ 2499961 h 24985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39568" h="2498519">
                <a:moveTo>
                  <a:pt x="1347216" y="2498519"/>
                </a:moveTo>
                <a:lnTo>
                  <a:pt x="0" y="0"/>
                </a:lnTo>
                <a:lnTo>
                  <a:pt x="2639568" y="2144951"/>
                </a:lnTo>
                <a:lnTo>
                  <a:pt x="1347216" y="2498519"/>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8920" name="Freeform 251"/>
          <p:cNvSpPr>
            <a:spLocks noEditPoints="1"/>
          </p:cNvSpPr>
          <p:nvPr/>
        </p:nvSpPr>
        <p:spPr bwMode="auto">
          <a:xfrm>
            <a:off x="1647190" y="295275"/>
            <a:ext cx="531813" cy="496888"/>
          </a:xfrm>
          <a:custGeom>
            <a:avLst/>
            <a:gdLst>
              <a:gd name="T0" fmla="*/ 2147483647 w 301"/>
              <a:gd name="T1" fmla="*/ 2147483647 h 282"/>
              <a:gd name="T2" fmla="*/ 2147483647 w 301"/>
              <a:gd name="T3" fmla="*/ 2147483647 h 282"/>
              <a:gd name="T4" fmla="*/ 2147483647 w 301"/>
              <a:gd name="T5" fmla="*/ 2147483647 h 282"/>
              <a:gd name="T6" fmla="*/ 2147483647 w 301"/>
              <a:gd name="T7" fmla="*/ 2147483647 h 282"/>
              <a:gd name="T8" fmla="*/ 2147483647 w 301"/>
              <a:gd name="T9" fmla="*/ 2147483647 h 282"/>
              <a:gd name="T10" fmla="*/ 2147483647 w 301"/>
              <a:gd name="T11" fmla="*/ 2147483647 h 282"/>
              <a:gd name="T12" fmla="*/ 2147483647 w 301"/>
              <a:gd name="T13" fmla="*/ 2147483647 h 282"/>
              <a:gd name="T14" fmla="*/ 2147483647 w 301"/>
              <a:gd name="T15" fmla="*/ 2147483647 h 282"/>
              <a:gd name="T16" fmla="*/ 2147483647 w 301"/>
              <a:gd name="T17" fmla="*/ 2147483647 h 282"/>
              <a:gd name="T18" fmla="*/ 2147483647 w 301"/>
              <a:gd name="T19" fmla="*/ 2147483647 h 282"/>
              <a:gd name="T20" fmla="*/ 2147483647 w 301"/>
              <a:gd name="T21" fmla="*/ 2147483647 h 282"/>
              <a:gd name="T22" fmla="*/ 2147483647 w 301"/>
              <a:gd name="T23" fmla="*/ 2147483647 h 282"/>
              <a:gd name="T24" fmla="*/ 2147483647 w 301"/>
              <a:gd name="T25" fmla="*/ 2147483647 h 282"/>
              <a:gd name="T26" fmla="*/ 2147483647 w 301"/>
              <a:gd name="T27" fmla="*/ 2147483647 h 282"/>
              <a:gd name="T28" fmla="*/ 2147483647 w 301"/>
              <a:gd name="T29" fmla="*/ 2147483647 h 282"/>
              <a:gd name="T30" fmla="*/ 2147483647 w 301"/>
              <a:gd name="T31" fmla="*/ 2147483647 h 282"/>
              <a:gd name="T32" fmla="*/ 2147483647 w 301"/>
              <a:gd name="T33" fmla="*/ 2147483647 h 282"/>
              <a:gd name="T34" fmla="*/ 2147483647 w 301"/>
              <a:gd name="T35" fmla="*/ 2147483647 h 282"/>
              <a:gd name="T36" fmla="*/ 2147483647 w 301"/>
              <a:gd name="T37" fmla="*/ 2147483647 h 2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矩形 12"/>
          <p:cNvSpPr/>
          <p:nvPr/>
        </p:nvSpPr>
        <p:spPr>
          <a:xfrm>
            <a:off x="230942" y="230922"/>
            <a:ext cx="1415772" cy="461665"/>
          </a:xfrm>
          <a:prstGeom prst="rect">
            <a:avLst/>
          </a:prstGeom>
        </p:spPr>
        <p:txBody>
          <a:bodyPr wrap="none">
            <a:spAutoFit/>
          </a:bodyPr>
          <a:lstStyle/>
          <a:p>
            <a:pPr eaLnBrk="1" hangingPunct="1"/>
            <a:r>
              <a:rPr lang="zh-CN" altLang="en-US" sz="2400" b="1" dirty="0" smtClean="0">
                <a:latin typeface="微软雅黑" panose="020B0503020204020204" pitchFamily="34" charset="-122"/>
                <a:ea typeface="微软雅黑" panose="020B0503020204020204" pitchFamily="34" charset="-122"/>
              </a:rPr>
              <a:t>施工方案</a:t>
            </a:r>
            <a:endParaRPr lang="zh-CN" altLang="en-US" sz="2400" b="1" dirty="0">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378912" y="1746414"/>
            <a:ext cx="5891406" cy="3917785"/>
          </a:xfrm>
          <a:prstGeom prst="rect">
            <a:avLst/>
          </a:prstGeom>
        </p:spPr>
      </p:pic>
      <p:sp>
        <p:nvSpPr>
          <p:cNvPr id="15" name="矩形 14"/>
          <p:cNvSpPr/>
          <p:nvPr/>
        </p:nvSpPr>
        <p:spPr>
          <a:xfrm>
            <a:off x="3180438" y="1317595"/>
            <a:ext cx="4288353" cy="400110"/>
          </a:xfrm>
          <a:prstGeom prst="rect">
            <a:avLst/>
          </a:prstGeom>
        </p:spPr>
        <p:txBody>
          <a:bodyPr wrap="none">
            <a:spAutoFit/>
          </a:bodyPr>
          <a:lstStyle/>
          <a:p>
            <a:pPr algn="just"/>
            <a:r>
              <a:rPr lang="zh-CN" altLang="en-US" sz="2000" dirty="0">
                <a:latin typeface="宋体" panose="02010600030101010101" pitchFamily="2" charset="-122"/>
              </a:rPr>
              <a:t>某住宅楼装配式混凝土工程施工方案</a:t>
            </a:r>
            <a:endParaRPr lang="zh-CN" altLang="en-US" sz="2000" dirty="0">
              <a:latin typeface="宋体" panose="0201060003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39940" name="组合 13"/>
          <p:cNvGrpSpPr>
            <a:grpSpLocks noChangeAspect="1"/>
          </p:cNvGrpSpPr>
          <p:nvPr/>
        </p:nvGrpSpPr>
        <p:grpSpPr bwMode="auto">
          <a:xfrm>
            <a:off x="6804025" y="3178175"/>
            <a:ext cx="5578475" cy="3481388"/>
            <a:chOff x="0" y="0"/>
            <a:chExt cx="5324473" cy="3322983"/>
          </a:xfrm>
        </p:grpSpPr>
        <p:pic>
          <p:nvPicPr>
            <p:cNvPr id="3994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941" name="文本框 12"/>
          <p:cNvSpPr txBox="1">
            <a:spLocks noChangeArrowheads="1"/>
          </p:cNvSpPr>
          <p:nvPr/>
        </p:nvSpPr>
        <p:spPr bwMode="auto">
          <a:xfrm>
            <a:off x="3349625" y="2900363"/>
            <a:ext cx="57007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b="1">
                <a:solidFill>
                  <a:srgbClr val="1C4885"/>
                </a:solidFill>
                <a:latin typeface="微软雅黑" panose="020B0503020204020204" pitchFamily="34" charset="-122"/>
                <a:ea typeface="微软雅黑" panose="020B0503020204020204" pitchFamily="34" charset="-122"/>
              </a:rPr>
              <a:t>Thank you</a:t>
            </a:r>
            <a:endParaRPr lang="zh-CN" altLang="en-US" sz="7200" b="1">
              <a:solidFill>
                <a:srgbClr val="1C4885"/>
              </a:solidFill>
              <a:latin typeface="微软雅黑" panose="020B0503020204020204" pitchFamily="34" charset="-122"/>
              <a:ea typeface="微软雅黑" panose="020B0503020204020204" pitchFamily="34" charset="-122"/>
            </a:endParaRPr>
          </a:p>
        </p:txBody>
      </p:sp>
      <p:cxnSp>
        <p:nvCxnSpPr>
          <p:cNvPr id="39942" name="直接连接符 58"/>
          <p:cNvCxnSpPr>
            <a:cxnSpLocks noChangeShapeType="1"/>
          </p:cNvCxnSpPr>
          <p:nvPr/>
        </p:nvCxnSpPr>
        <p:spPr bwMode="auto">
          <a:xfrm>
            <a:off x="3230563" y="4137025"/>
            <a:ext cx="5251450" cy="0"/>
          </a:xfrm>
          <a:prstGeom prst="line">
            <a:avLst/>
          </a:prstGeom>
          <a:noFill/>
          <a:ln w="6350">
            <a:solidFill>
              <a:srgbClr val="7F7F7F"/>
            </a:solidFill>
            <a:round/>
          </a:ln>
          <a:extLst>
            <a:ext uri="{909E8E84-426E-40DD-AFC4-6F175D3DCCD1}">
              <a14:hiddenFill xmlns:a14="http://schemas.microsoft.com/office/drawing/2010/main">
                <a:noFill/>
              </a14:hiddenFill>
            </a:ext>
          </a:extLst>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17410"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2"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1</a:t>
            </a:r>
            <a:endParaRPr lang="zh-CN" altLang="en-US" sz="34400" b="1">
              <a:solidFill>
                <a:srgbClr val="1C4885"/>
              </a:solidFill>
              <a:latin typeface="微软雅黑" panose="020B0503020204020204" pitchFamily="34" charset="-122"/>
              <a:ea typeface="微软雅黑" panose="020B0503020204020204" pitchFamily="34" charset="-122"/>
            </a:endParaRPr>
          </a:p>
        </p:txBody>
      </p:sp>
      <p:grpSp>
        <p:nvGrpSpPr>
          <p:cNvPr id="17414" name="组合 13"/>
          <p:cNvGrpSpPr>
            <a:grpSpLocks noChangeAspect="1"/>
          </p:cNvGrpSpPr>
          <p:nvPr/>
        </p:nvGrpSpPr>
        <p:grpSpPr bwMode="auto">
          <a:xfrm>
            <a:off x="6804025" y="3178175"/>
            <a:ext cx="5578475" cy="3481388"/>
            <a:chOff x="0" y="0"/>
            <a:chExt cx="5324473" cy="3322983"/>
          </a:xfrm>
        </p:grpSpPr>
        <p:pic>
          <p:nvPicPr>
            <p:cNvPr id="17417"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416" name="文本框 19"/>
          <p:cNvSpPr/>
          <p:nvPr/>
        </p:nvSpPr>
        <p:spPr bwMode="auto">
          <a:xfrm>
            <a:off x="490538" y="4902200"/>
            <a:ext cx="2063750" cy="915988"/>
          </a:xfrm>
          <a:custGeom>
            <a:avLst/>
            <a:gdLst>
              <a:gd name="T0" fmla="*/ 688223 w 2064307"/>
              <a:gd name="T1" fmla="*/ 0 h 916126"/>
              <a:gd name="T2" fmla="*/ 1376448 w 2064307"/>
              <a:gd name="T3" fmla="*/ 0 h 916126"/>
              <a:gd name="T4" fmla="*/ 1376448 w 2064307"/>
              <a:gd name="T5" fmla="*/ 367109 h 916126"/>
              <a:gd name="T6" fmla="*/ 2060411 w 2064307"/>
              <a:gd name="T7" fmla="*/ 367109 h 916126"/>
              <a:gd name="T8" fmla="*/ 2060411 w 2064307"/>
              <a:gd name="T9" fmla="*/ 915160 h 916126"/>
              <a:gd name="T10" fmla="*/ 0 w 2064307"/>
              <a:gd name="T11" fmla="*/ 915160 h 916126"/>
              <a:gd name="T12" fmla="*/ 0 w 2064307"/>
              <a:gd name="T13" fmla="*/ 367109 h 916126"/>
              <a:gd name="T14" fmla="*/ 688223 w 2064307"/>
              <a:gd name="T15" fmla="*/ 367109 h 916126"/>
              <a:gd name="T16" fmla="*/ 688223 w 2064307"/>
              <a:gd name="T17" fmla="*/ 0 h 916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64307" h="916126">
                <a:moveTo>
                  <a:pt x="689525" y="0"/>
                </a:moveTo>
                <a:lnTo>
                  <a:pt x="1379051" y="0"/>
                </a:lnTo>
                <a:lnTo>
                  <a:pt x="1379051" y="367494"/>
                </a:lnTo>
                <a:lnTo>
                  <a:pt x="2064307" y="367494"/>
                </a:lnTo>
                <a:lnTo>
                  <a:pt x="2064307" y="916126"/>
                </a:lnTo>
                <a:lnTo>
                  <a:pt x="0" y="916126"/>
                </a:lnTo>
                <a:lnTo>
                  <a:pt x="0" y="367494"/>
                </a:lnTo>
                <a:lnTo>
                  <a:pt x="689525" y="367494"/>
                </a:lnTo>
                <a:lnTo>
                  <a:pt x="68952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413" name="文本框 12"/>
          <p:cNvSpPr txBox="1">
            <a:spLocks noChangeArrowheads="1"/>
          </p:cNvSpPr>
          <p:nvPr/>
        </p:nvSpPr>
        <p:spPr bwMode="auto">
          <a:xfrm>
            <a:off x="1972136" y="3738732"/>
            <a:ext cx="871657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预制构件生产的基本流程</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6" name="圆角矩形 3"/>
          <p:cNvSpPr>
            <a:spLocks noChangeArrowheads="1"/>
          </p:cNvSpPr>
          <p:nvPr/>
        </p:nvSpPr>
        <p:spPr bwMode="auto">
          <a:xfrm>
            <a:off x="1254124" y="2044700"/>
            <a:ext cx="9912985"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38" name="圆角矩形 5"/>
          <p:cNvSpPr>
            <a:spLocks noChangeArrowheads="1"/>
          </p:cNvSpPr>
          <p:nvPr/>
        </p:nvSpPr>
        <p:spPr bwMode="auto">
          <a:xfrm>
            <a:off x="1254124" y="4254500"/>
            <a:ext cx="9924415"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40" name="圆角矩形 7"/>
          <p:cNvSpPr>
            <a:spLocks noChangeArrowheads="1"/>
          </p:cNvSpPr>
          <p:nvPr/>
        </p:nvSpPr>
        <p:spPr bwMode="auto">
          <a:xfrm>
            <a:off x="4504373" y="1798320"/>
            <a:ext cx="3279775" cy="461963"/>
          </a:xfrm>
          <a:prstGeom prst="roundRect">
            <a:avLst>
              <a:gd name="adj" fmla="val 16667"/>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1" name="文本框 8"/>
          <p:cNvSpPr txBox="1">
            <a:spLocks noChangeArrowheads="1"/>
          </p:cNvSpPr>
          <p:nvPr/>
        </p:nvSpPr>
        <p:spPr bwMode="auto">
          <a:xfrm>
            <a:off x="4736148" y="1847533"/>
            <a:ext cx="279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smtClean="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rPr>
              <a:t>模台清理</a:t>
            </a:r>
            <a:endParaRPr lang="en-US" sz="2000" b="1" dirty="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18442" name="圆角矩形 9"/>
          <p:cNvSpPr>
            <a:spLocks noChangeArrowheads="1"/>
          </p:cNvSpPr>
          <p:nvPr/>
        </p:nvSpPr>
        <p:spPr bwMode="auto">
          <a:xfrm>
            <a:off x="4492943" y="4015105"/>
            <a:ext cx="3279775" cy="461963"/>
          </a:xfrm>
          <a:prstGeom prst="roundRect">
            <a:avLst>
              <a:gd name="adj" fmla="val 16667"/>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4" name="文本框 12"/>
          <p:cNvSpPr txBox="1">
            <a:spLocks noChangeArrowheads="1"/>
          </p:cNvSpPr>
          <p:nvPr/>
        </p:nvSpPr>
        <p:spPr bwMode="auto">
          <a:xfrm>
            <a:off x="4705668" y="4067493"/>
            <a:ext cx="279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smtClean="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rPr>
              <a:t>模具组装</a:t>
            </a:r>
            <a:endParaRPr lang="en-US" altLang="en-US" sz="2000" b="1" dirty="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13"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知识链接</a:t>
            </a:r>
            <a:endParaRPr lang="zh-CN" altLang="en-US" sz="2400" b="1" dirty="0">
              <a:latin typeface="微软雅黑" panose="020B0503020204020204" pitchFamily="34" charset="-122"/>
              <a:ea typeface="微软雅黑" panose="020B0503020204020204" pitchFamily="34" charset="-122"/>
            </a:endParaRPr>
          </a:p>
        </p:txBody>
      </p:sp>
      <p:sp>
        <p:nvSpPr>
          <p:cNvPr id="14" name="矩形 13"/>
          <p:cNvSpPr/>
          <p:nvPr/>
        </p:nvSpPr>
        <p:spPr>
          <a:xfrm>
            <a:off x="2785110" y="2397175"/>
            <a:ext cx="7250430" cy="553998"/>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检查固定模台的稳固性能和水平高差，确保模台牢固和水平。</a:t>
            </a:r>
            <a:endParaRPr lang="zh-CN" altLang="en-US" sz="2000" dirty="0">
              <a:latin typeface="宋体" panose="02010600030101010101" pitchFamily="2" charset="-122"/>
            </a:endParaRPr>
          </a:p>
        </p:txBody>
      </p:sp>
      <p:sp>
        <p:nvSpPr>
          <p:cNvPr id="15" name="矩形 14"/>
          <p:cNvSpPr/>
          <p:nvPr/>
        </p:nvSpPr>
        <p:spPr>
          <a:xfrm>
            <a:off x="2270760" y="4500295"/>
            <a:ext cx="7959090" cy="1015663"/>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在吊机配合下，人工辅助进行模板侧模和端模拼装，用紧固螺栓将其固定，保证模具侧模的拼装尺寸及垂直度。</a:t>
            </a:r>
            <a:endParaRPr lang="zh-CN" altLang="en-US" sz="2000" dirty="0" smtClean="0">
              <a:latin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6" name="圆角矩形 3"/>
          <p:cNvSpPr>
            <a:spLocks noChangeArrowheads="1"/>
          </p:cNvSpPr>
          <p:nvPr/>
        </p:nvSpPr>
        <p:spPr bwMode="auto">
          <a:xfrm>
            <a:off x="1254124" y="2044700"/>
            <a:ext cx="9912985"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38" name="圆角矩形 5"/>
          <p:cNvSpPr>
            <a:spLocks noChangeArrowheads="1"/>
          </p:cNvSpPr>
          <p:nvPr/>
        </p:nvSpPr>
        <p:spPr bwMode="auto">
          <a:xfrm>
            <a:off x="1254124" y="4254500"/>
            <a:ext cx="9924415"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40" name="圆角矩形 7"/>
          <p:cNvSpPr>
            <a:spLocks noChangeArrowheads="1"/>
          </p:cNvSpPr>
          <p:nvPr/>
        </p:nvSpPr>
        <p:spPr bwMode="auto">
          <a:xfrm>
            <a:off x="4504373" y="1798320"/>
            <a:ext cx="3279775" cy="461963"/>
          </a:xfrm>
          <a:prstGeom prst="roundRect">
            <a:avLst>
              <a:gd name="adj" fmla="val 16667"/>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1" name="文本框 8"/>
          <p:cNvSpPr txBox="1">
            <a:spLocks noChangeArrowheads="1"/>
          </p:cNvSpPr>
          <p:nvPr/>
        </p:nvSpPr>
        <p:spPr bwMode="auto">
          <a:xfrm>
            <a:off x="4736148" y="1847533"/>
            <a:ext cx="279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smtClean="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rPr>
              <a:t>涂刷隔离剂</a:t>
            </a:r>
            <a:endParaRPr lang="en-US" altLang="en-US" sz="2000" b="1" dirty="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18442" name="圆角矩形 9"/>
          <p:cNvSpPr>
            <a:spLocks noChangeArrowheads="1"/>
          </p:cNvSpPr>
          <p:nvPr/>
        </p:nvSpPr>
        <p:spPr bwMode="auto">
          <a:xfrm>
            <a:off x="4492943" y="4015105"/>
            <a:ext cx="3279775" cy="461963"/>
          </a:xfrm>
          <a:prstGeom prst="roundRect">
            <a:avLst>
              <a:gd name="adj" fmla="val 16667"/>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4" name="文本框 12"/>
          <p:cNvSpPr txBox="1">
            <a:spLocks noChangeArrowheads="1"/>
          </p:cNvSpPr>
          <p:nvPr/>
        </p:nvSpPr>
        <p:spPr bwMode="auto">
          <a:xfrm>
            <a:off x="4705668" y="4067493"/>
            <a:ext cx="279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smtClean="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rPr>
              <a:t>钢筋绑扎</a:t>
            </a:r>
            <a:endParaRPr lang="en-US" altLang="en-US" sz="2000" b="1" dirty="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13"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知识链接</a:t>
            </a:r>
            <a:endParaRPr lang="zh-CN" altLang="en-US" sz="2400" b="1" dirty="0">
              <a:latin typeface="微软雅黑" panose="020B0503020204020204" pitchFamily="34" charset="-122"/>
              <a:ea typeface="微软雅黑" panose="020B0503020204020204" pitchFamily="34" charset="-122"/>
            </a:endParaRPr>
          </a:p>
        </p:txBody>
      </p:sp>
      <p:sp>
        <p:nvSpPr>
          <p:cNvPr id="10" name="矩形 9"/>
          <p:cNvSpPr/>
          <p:nvPr/>
        </p:nvSpPr>
        <p:spPr>
          <a:xfrm>
            <a:off x="3048000" y="2328595"/>
            <a:ext cx="6096000" cy="962956"/>
          </a:xfrm>
          <a:prstGeom prst="rect">
            <a:avLst/>
          </a:prstGeom>
        </p:spPr>
        <p:txBody>
          <a:bodyPr>
            <a:spAutoFit/>
          </a:bodyPr>
          <a:lstStyle/>
          <a:p>
            <a:pPr algn="just">
              <a:lnSpc>
                <a:spcPct val="150000"/>
              </a:lnSpc>
            </a:pPr>
            <a:r>
              <a:rPr lang="zh-CN" altLang="en-US" sz="2000" dirty="0" smtClean="0">
                <a:latin typeface="宋体" panose="02010600030101010101" pitchFamily="2" charset="-122"/>
              </a:rPr>
              <a:t>在将成型钢筋吊装入模之前涂刷模板和模台隔离剂，严禁涂刷到钢筋上。</a:t>
            </a:r>
            <a:endParaRPr lang="zh-CN" altLang="en-US" sz="2000" dirty="0" smtClean="0">
              <a:latin typeface="宋体" panose="02010600030101010101" pitchFamily="2" charset="-122"/>
            </a:endParaRPr>
          </a:p>
        </p:txBody>
      </p:sp>
      <p:sp>
        <p:nvSpPr>
          <p:cNvPr id="11" name="矩形 10"/>
          <p:cNvSpPr/>
          <p:nvPr/>
        </p:nvSpPr>
        <p:spPr>
          <a:xfrm>
            <a:off x="3059430" y="4511725"/>
            <a:ext cx="6096000" cy="962956"/>
          </a:xfrm>
          <a:prstGeom prst="rect">
            <a:avLst/>
          </a:prstGeom>
        </p:spPr>
        <p:txBody>
          <a:bodyPr>
            <a:spAutoFit/>
          </a:bodyPr>
          <a:lstStyle/>
          <a:p>
            <a:pPr algn="just">
              <a:lnSpc>
                <a:spcPct val="150000"/>
              </a:lnSpc>
            </a:pPr>
            <a:r>
              <a:rPr lang="zh-CN" altLang="en-US" sz="2000" dirty="0" smtClean="0">
                <a:latin typeface="宋体" panose="02010600030101010101" pitchFamily="2" charset="-122"/>
              </a:rPr>
              <a:t>绑扎钢筋骨架前应仔细核对钢筋尺寸，绑扎制作完成的钢筋骨架禁止再次割断。</a:t>
            </a:r>
            <a:endParaRPr lang="zh-CN" altLang="en-US" sz="2000" dirty="0" smtClean="0">
              <a:latin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6" name="圆角矩形 3"/>
          <p:cNvSpPr>
            <a:spLocks noChangeArrowheads="1"/>
          </p:cNvSpPr>
          <p:nvPr/>
        </p:nvSpPr>
        <p:spPr bwMode="auto">
          <a:xfrm>
            <a:off x="1254124" y="2044700"/>
            <a:ext cx="9912985"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38" name="圆角矩形 5"/>
          <p:cNvSpPr>
            <a:spLocks noChangeArrowheads="1"/>
          </p:cNvSpPr>
          <p:nvPr/>
        </p:nvSpPr>
        <p:spPr bwMode="auto">
          <a:xfrm>
            <a:off x="1254124" y="4254500"/>
            <a:ext cx="9924415"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40" name="圆角矩形 7"/>
          <p:cNvSpPr>
            <a:spLocks noChangeArrowheads="1"/>
          </p:cNvSpPr>
          <p:nvPr/>
        </p:nvSpPr>
        <p:spPr bwMode="auto">
          <a:xfrm>
            <a:off x="4504373" y="1798320"/>
            <a:ext cx="3279775" cy="461963"/>
          </a:xfrm>
          <a:prstGeom prst="roundRect">
            <a:avLst>
              <a:gd name="adj" fmla="val 16667"/>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1" name="文本框 8"/>
          <p:cNvSpPr txBox="1">
            <a:spLocks noChangeArrowheads="1"/>
          </p:cNvSpPr>
          <p:nvPr/>
        </p:nvSpPr>
        <p:spPr bwMode="auto">
          <a:xfrm>
            <a:off x="4736148" y="1847533"/>
            <a:ext cx="279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smtClean="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rPr>
              <a:t>预埋件安装</a:t>
            </a:r>
            <a:endParaRPr lang="en-US" altLang="en-US" sz="2000" b="1" dirty="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18442" name="圆角矩形 9"/>
          <p:cNvSpPr>
            <a:spLocks noChangeArrowheads="1"/>
          </p:cNvSpPr>
          <p:nvPr/>
        </p:nvSpPr>
        <p:spPr bwMode="auto">
          <a:xfrm>
            <a:off x="4492943" y="4015105"/>
            <a:ext cx="3279775" cy="461963"/>
          </a:xfrm>
          <a:prstGeom prst="roundRect">
            <a:avLst>
              <a:gd name="adj" fmla="val 16667"/>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4" name="文本框 12"/>
          <p:cNvSpPr txBox="1">
            <a:spLocks noChangeArrowheads="1"/>
          </p:cNvSpPr>
          <p:nvPr/>
        </p:nvSpPr>
        <p:spPr bwMode="auto">
          <a:xfrm>
            <a:off x="4705668" y="4067493"/>
            <a:ext cx="279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smtClean="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rPr>
              <a:t>浇筑混凝土</a:t>
            </a:r>
            <a:endParaRPr lang="en-US" altLang="en-US" sz="2000" b="1" dirty="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13"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知识链接</a:t>
            </a:r>
            <a:endParaRPr lang="zh-CN" altLang="en-US" sz="2400" b="1" dirty="0">
              <a:latin typeface="微软雅黑" panose="020B0503020204020204" pitchFamily="34" charset="-122"/>
              <a:ea typeface="微软雅黑" panose="020B0503020204020204" pitchFamily="34" charset="-122"/>
            </a:endParaRPr>
          </a:p>
        </p:txBody>
      </p:sp>
      <p:sp>
        <p:nvSpPr>
          <p:cNvPr id="10" name="矩形 9"/>
          <p:cNvSpPr/>
          <p:nvPr/>
        </p:nvSpPr>
        <p:spPr>
          <a:xfrm>
            <a:off x="3131642" y="2477855"/>
            <a:ext cx="6340197" cy="496290"/>
          </a:xfrm>
          <a:prstGeom prst="rect">
            <a:avLst/>
          </a:prstGeom>
        </p:spPr>
        <p:txBody>
          <a:bodyPr wrap="none">
            <a:spAutoFit/>
          </a:bodyPr>
          <a:lstStyle/>
          <a:p>
            <a:pPr algn="just">
              <a:lnSpc>
                <a:spcPct val="150000"/>
              </a:lnSpc>
            </a:pPr>
            <a:r>
              <a:rPr lang="zh-CN" altLang="en-US" sz="2000" dirty="0" smtClean="0">
                <a:latin typeface="宋体" panose="02010600030101010101" pitchFamily="2" charset="-122"/>
              </a:rPr>
              <a:t>根据构件加工图，依次安装各类预埋件，并固定牢固。</a:t>
            </a:r>
            <a:endParaRPr lang="zh-CN" altLang="en-US" sz="2000" dirty="0" smtClean="0">
              <a:latin typeface="宋体" panose="02010600030101010101" pitchFamily="2" charset="-122"/>
            </a:endParaRPr>
          </a:p>
        </p:txBody>
      </p:sp>
      <p:sp>
        <p:nvSpPr>
          <p:cNvPr id="11" name="矩形 10"/>
          <p:cNvSpPr/>
          <p:nvPr/>
        </p:nvSpPr>
        <p:spPr>
          <a:xfrm>
            <a:off x="3128010" y="4580305"/>
            <a:ext cx="6096000" cy="962956"/>
          </a:xfrm>
          <a:prstGeom prst="rect">
            <a:avLst/>
          </a:prstGeom>
        </p:spPr>
        <p:txBody>
          <a:bodyPr>
            <a:spAutoFit/>
          </a:bodyPr>
          <a:lstStyle/>
          <a:p>
            <a:pPr algn="just">
              <a:lnSpc>
                <a:spcPct val="150000"/>
              </a:lnSpc>
            </a:pPr>
            <a:r>
              <a:rPr lang="zh-CN" altLang="en-US" sz="2000" dirty="0" smtClean="0">
                <a:latin typeface="宋体" panose="02010600030101010101" pitchFamily="2" charset="-122"/>
              </a:rPr>
              <a:t>浇筑前检查混凝土坍落度是否符合要求，浇筑时避开预埋件及预埋件工装。</a:t>
            </a:r>
            <a:endParaRPr lang="zh-CN" altLang="en-US" sz="2000" dirty="0" smtClean="0">
              <a:latin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6" name="圆角矩形 3"/>
          <p:cNvSpPr>
            <a:spLocks noChangeArrowheads="1"/>
          </p:cNvSpPr>
          <p:nvPr/>
        </p:nvSpPr>
        <p:spPr bwMode="auto">
          <a:xfrm>
            <a:off x="1254124" y="2044700"/>
            <a:ext cx="9912985"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38" name="圆角矩形 5"/>
          <p:cNvSpPr>
            <a:spLocks noChangeArrowheads="1"/>
          </p:cNvSpPr>
          <p:nvPr/>
        </p:nvSpPr>
        <p:spPr bwMode="auto">
          <a:xfrm>
            <a:off x="1254124" y="4254500"/>
            <a:ext cx="9924415"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40" name="圆角矩形 7"/>
          <p:cNvSpPr>
            <a:spLocks noChangeArrowheads="1"/>
          </p:cNvSpPr>
          <p:nvPr/>
        </p:nvSpPr>
        <p:spPr bwMode="auto">
          <a:xfrm>
            <a:off x="4504373" y="1798320"/>
            <a:ext cx="3279775" cy="461963"/>
          </a:xfrm>
          <a:prstGeom prst="roundRect">
            <a:avLst>
              <a:gd name="adj" fmla="val 16667"/>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1" name="文本框 8"/>
          <p:cNvSpPr txBox="1">
            <a:spLocks noChangeArrowheads="1"/>
          </p:cNvSpPr>
          <p:nvPr/>
        </p:nvSpPr>
        <p:spPr bwMode="auto">
          <a:xfrm>
            <a:off x="4736148" y="1847533"/>
            <a:ext cx="279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smtClean="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rPr>
              <a:t>混凝土抹面</a:t>
            </a:r>
            <a:endParaRPr lang="en-US" altLang="en-US" sz="2000" b="1" dirty="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18442" name="圆角矩形 9"/>
          <p:cNvSpPr>
            <a:spLocks noChangeArrowheads="1"/>
          </p:cNvSpPr>
          <p:nvPr/>
        </p:nvSpPr>
        <p:spPr bwMode="auto">
          <a:xfrm>
            <a:off x="4492943" y="4015105"/>
            <a:ext cx="3279775" cy="461963"/>
          </a:xfrm>
          <a:prstGeom prst="roundRect">
            <a:avLst>
              <a:gd name="adj" fmla="val 16667"/>
            </a:avLst>
          </a:prstGeom>
          <a:solidFill>
            <a:srgbClr val="4886D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4" name="文本框 12"/>
          <p:cNvSpPr txBox="1">
            <a:spLocks noChangeArrowheads="1"/>
          </p:cNvSpPr>
          <p:nvPr/>
        </p:nvSpPr>
        <p:spPr bwMode="auto">
          <a:xfrm>
            <a:off x="4705668" y="4067493"/>
            <a:ext cx="279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smtClean="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rPr>
              <a:t>养护</a:t>
            </a:r>
            <a:endParaRPr lang="en-US" altLang="en-US" sz="2000" b="1" dirty="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13"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知识链接</a:t>
            </a:r>
            <a:endParaRPr lang="zh-CN" altLang="en-US" sz="2400" b="1" dirty="0">
              <a:latin typeface="微软雅黑" panose="020B0503020204020204" pitchFamily="34" charset="-122"/>
              <a:ea typeface="微软雅黑" panose="020B0503020204020204" pitchFamily="34" charset="-122"/>
            </a:endParaRPr>
          </a:p>
        </p:txBody>
      </p:sp>
      <p:sp>
        <p:nvSpPr>
          <p:cNvPr id="10" name="矩形 9"/>
          <p:cNvSpPr/>
          <p:nvPr/>
        </p:nvSpPr>
        <p:spPr>
          <a:xfrm>
            <a:off x="2933700" y="2305735"/>
            <a:ext cx="6598920" cy="1015663"/>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振捣密实后，使用木抹抹平，保证混凝土表面无裂纹、无气泡、无杂质、无杂物。</a:t>
            </a:r>
            <a:endParaRPr lang="zh-CN" altLang="en-US" sz="2000" dirty="0" smtClean="0">
              <a:latin typeface="宋体" panose="02010600030101010101" pitchFamily="2" charset="-122"/>
            </a:endParaRPr>
          </a:p>
        </p:txBody>
      </p:sp>
      <p:sp>
        <p:nvSpPr>
          <p:cNvPr id="11" name="矩形 10"/>
          <p:cNvSpPr/>
          <p:nvPr/>
        </p:nvSpPr>
        <p:spPr>
          <a:xfrm>
            <a:off x="2967990" y="4557445"/>
            <a:ext cx="6587490" cy="1015663"/>
          </a:xfrm>
          <a:prstGeom prst="rect">
            <a:avLst/>
          </a:prstGeom>
        </p:spPr>
        <p:txBody>
          <a:bodyPr wrap="square">
            <a:spAutoFit/>
          </a:bodyPr>
          <a:lstStyle/>
          <a:p>
            <a:pPr algn="just">
              <a:lnSpc>
                <a:spcPct val="150000"/>
              </a:lnSpc>
            </a:pPr>
            <a:r>
              <a:rPr lang="zh-CN" altLang="en-US" sz="2000" dirty="0" smtClean="0">
                <a:latin typeface="宋体" panose="02010600030101010101" pitchFamily="2" charset="-122"/>
              </a:rPr>
              <a:t>根据季节不同、施工工期、场地不同，可采用覆盖薄膜自然养护、封闭蒸汽养护等方式。</a:t>
            </a:r>
            <a:endParaRPr lang="zh-CN" altLang="en-US" sz="2000" dirty="0" smtClean="0">
              <a:latin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8435" name="矩形 1"/>
          <p:cNvSpPr>
            <a:spLocks noChangeArrowheads="1"/>
          </p:cNvSpPr>
          <p:nvPr/>
        </p:nvSpPr>
        <p:spPr bwMode="auto">
          <a:xfrm>
            <a:off x="0" y="188913"/>
            <a:ext cx="144463" cy="4635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6" name="圆角矩形 3"/>
          <p:cNvSpPr>
            <a:spLocks noChangeArrowheads="1"/>
          </p:cNvSpPr>
          <p:nvPr/>
        </p:nvSpPr>
        <p:spPr bwMode="auto">
          <a:xfrm>
            <a:off x="1139824" y="2564130"/>
            <a:ext cx="9912985" cy="1474788"/>
          </a:xfrm>
          <a:prstGeom prst="roundRect">
            <a:avLst>
              <a:gd name="adj" fmla="val 9083"/>
            </a:avLst>
          </a:prstGeom>
          <a:noFill/>
          <a:ln w="12700">
            <a:solidFill>
              <a:srgbClr val="ADBACA"/>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40" name="圆角矩形 7"/>
          <p:cNvSpPr>
            <a:spLocks noChangeArrowheads="1"/>
          </p:cNvSpPr>
          <p:nvPr/>
        </p:nvSpPr>
        <p:spPr bwMode="auto">
          <a:xfrm>
            <a:off x="4390073" y="2317750"/>
            <a:ext cx="3279775" cy="461963"/>
          </a:xfrm>
          <a:prstGeom prst="roundRect">
            <a:avLst>
              <a:gd name="adj" fmla="val 16667"/>
            </a:avLst>
          </a:pr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1" name="文本框 8"/>
          <p:cNvSpPr txBox="1">
            <a:spLocks noChangeArrowheads="1"/>
          </p:cNvSpPr>
          <p:nvPr/>
        </p:nvSpPr>
        <p:spPr bwMode="auto">
          <a:xfrm>
            <a:off x="4621848" y="2366963"/>
            <a:ext cx="2797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smtClean="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rPr>
              <a:t>拆模、起吊</a:t>
            </a:r>
            <a:endParaRPr lang="en-US" altLang="en-US" sz="2000" b="1" dirty="0">
              <a:solidFill>
                <a:schemeClr val="bg1"/>
              </a:solidFill>
              <a:latin typeface="方正粗黑宋简体" panose="02000000000000000000" pitchFamily="2" charset="-122"/>
              <a:ea typeface="方正粗黑宋简体" panose="02000000000000000000" pitchFamily="2" charset="-122"/>
              <a:sym typeface="Arial" panose="020B0604020202020204" pitchFamily="34" charset="0"/>
            </a:endParaRPr>
          </a:p>
        </p:txBody>
      </p:sp>
      <p:sp>
        <p:nvSpPr>
          <p:cNvPr id="13" name="文本框 10"/>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latin typeface="微软雅黑" panose="020B0503020204020204" pitchFamily="34" charset="-122"/>
                <a:ea typeface="微软雅黑" panose="020B0503020204020204" pitchFamily="34" charset="-122"/>
              </a:rPr>
              <a:t>知识链接</a:t>
            </a:r>
            <a:endParaRPr lang="zh-CN" altLang="en-US" sz="2400" b="1" dirty="0">
              <a:latin typeface="微软雅黑" panose="020B0503020204020204" pitchFamily="34" charset="-122"/>
              <a:ea typeface="微软雅黑" panose="020B0503020204020204" pitchFamily="34" charset="-122"/>
            </a:endParaRPr>
          </a:p>
        </p:txBody>
      </p:sp>
      <p:sp>
        <p:nvSpPr>
          <p:cNvPr id="10" name="矩形 9"/>
          <p:cNvSpPr/>
          <p:nvPr/>
        </p:nvSpPr>
        <p:spPr>
          <a:xfrm>
            <a:off x="2899410" y="2825165"/>
            <a:ext cx="6096000" cy="962956"/>
          </a:xfrm>
          <a:prstGeom prst="rect">
            <a:avLst/>
          </a:prstGeom>
        </p:spPr>
        <p:txBody>
          <a:bodyPr>
            <a:spAutoFit/>
          </a:bodyPr>
          <a:lstStyle/>
          <a:p>
            <a:pPr algn="just">
              <a:lnSpc>
                <a:spcPct val="150000"/>
              </a:lnSpc>
            </a:pPr>
            <a:r>
              <a:rPr lang="zh-CN" altLang="en-US" sz="2000" dirty="0" smtClean="0">
                <a:latin typeface="宋体" panose="02010600030101010101" pitchFamily="2" charset="-122"/>
              </a:rPr>
              <a:t>拆模之前，根据同条件试块的抗压试验结果确定是否拆模。模板拆除后将构件吊装翻转。</a:t>
            </a:r>
            <a:endParaRPr lang="zh-CN" altLang="en-US" sz="2000" dirty="0" smtClean="0">
              <a:latin typeface="宋体" panose="02010600030101010101" pitchFamily="2" charset="-122"/>
            </a:endParaRPr>
          </a:p>
        </p:txBody>
      </p:sp>
      <p:pic>
        <p:nvPicPr>
          <p:cNvPr id="11" name="图片 10" descr="7.jpg"/>
          <p:cNvPicPr>
            <a:picLocks noChangeAspect="1"/>
          </p:cNvPicPr>
          <p:nvPr/>
        </p:nvPicPr>
        <p:blipFill>
          <a:blip r:embed="rId1" cstate="print">
            <a:clrChange>
              <a:clrFrom>
                <a:srgbClr val="F6F6F6">
                  <a:alpha val="100000"/>
                </a:srgbClr>
              </a:clrFrom>
              <a:clrTo>
                <a:srgbClr val="F6F6F6">
                  <a:alpha val="100000"/>
                  <a:alpha val="0"/>
                </a:srgbClr>
              </a:clrTo>
            </a:clrChange>
          </a:blip>
          <a:stretch>
            <a:fillRect/>
          </a:stretch>
        </p:blipFill>
        <p:spPr>
          <a:xfrm>
            <a:off x="8995598" y="3205852"/>
            <a:ext cx="2356932" cy="236055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21506" name="图片 20"/>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632075" y="354013"/>
            <a:ext cx="7481888"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6"/>
          <p:cNvSpPr>
            <a:spLocks noChangeArrowheads="1"/>
          </p:cNvSpPr>
          <p:nvPr/>
        </p:nvSpPr>
        <p:spPr bwMode="auto">
          <a:xfrm>
            <a:off x="0" y="4902200"/>
            <a:ext cx="12192000" cy="195580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0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4400" b="1">
                <a:solidFill>
                  <a:srgbClr val="1C4885"/>
                </a:solidFill>
                <a:latin typeface="微软雅黑" panose="020B0503020204020204" pitchFamily="34" charset="-122"/>
                <a:ea typeface="微软雅黑" panose="020B0503020204020204" pitchFamily="34" charset="-122"/>
              </a:rPr>
              <a:t>2</a:t>
            </a:r>
            <a:endParaRPr lang="zh-CN" altLang="en-US" sz="34400" b="1">
              <a:solidFill>
                <a:srgbClr val="1C4885"/>
              </a:solidFill>
              <a:latin typeface="微软雅黑" panose="020B0503020204020204" pitchFamily="34" charset="-122"/>
              <a:ea typeface="微软雅黑" panose="020B0503020204020204" pitchFamily="34" charset="-122"/>
            </a:endParaRPr>
          </a:p>
        </p:txBody>
      </p:sp>
      <p:grpSp>
        <p:nvGrpSpPr>
          <p:cNvPr id="21510" name="组合 13"/>
          <p:cNvGrpSpPr>
            <a:grpSpLocks noChangeAspect="1"/>
          </p:cNvGrpSpPr>
          <p:nvPr/>
        </p:nvGrpSpPr>
        <p:grpSpPr bwMode="auto">
          <a:xfrm>
            <a:off x="6804025" y="3178175"/>
            <a:ext cx="5578475" cy="3481388"/>
            <a:chOff x="0" y="0"/>
            <a:chExt cx="5324473" cy="3322983"/>
          </a:xfrm>
        </p:grpSpPr>
        <p:pic>
          <p:nvPicPr>
            <p:cNvPr id="21513" name="图片 14"/>
            <p:cNvPicPr>
              <a:picLocks noChangeAspect="1" noChangeArrowheads="1"/>
            </p:cNvPicPr>
            <p:nvPr/>
          </p:nvPicPr>
          <p:blipFill>
            <a:blip r:embed="rId2" cstate="print">
              <a:extLst>
                <a:ext uri="{28A0092B-C50C-407E-A947-70E740481C1C}">
                  <a14:useLocalDpi xmlns:a14="http://schemas.microsoft.com/office/drawing/2010/main" val="0"/>
                </a:ext>
              </a:extLst>
            </a:blip>
            <a:srcRect b="52040"/>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图片 15"/>
            <p:cNvPicPr>
              <a:picLocks noChangeAspect="1" noChangeArrowheads="1"/>
            </p:cNvPicPr>
            <p:nvPr/>
          </p:nvPicPr>
          <p:blipFill>
            <a:blip r:embed="rId2" cstate="print">
              <a:extLst>
                <a:ext uri="{28A0092B-C50C-407E-A947-70E740481C1C}">
                  <a14:useLocalDpi xmlns:a14="http://schemas.microsoft.com/office/drawing/2010/main" val="0"/>
                </a:ext>
              </a:extLst>
            </a:blip>
            <a:srcRect t="50633" r="2628"/>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512" name="文本框 17"/>
          <p:cNvSpPr/>
          <p:nvPr/>
        </p:nvSpPr>
        <p:spPr bwMode="auto">
          <a:xfrm>
            <a:off x="341313" y="4933950"/>
            <a:ext cx="2155825" cy="881063"/>
          </a:xfrm>
          <a:custGeom>
            <a:avLst/>
            <a:gdLst>
              <a:gd name="T0" fmla="*/ 351871 w 2156102"/>
              <a:gd name="T1" fmla="*/ 0 h 880167"/>
              <a:gd name="T2" fmla="*/ 1116332 w 2156102"/>
              <a:gd name="T3" fmla="*/ 0 h 880167"/>
              <a:gd name="T4" fmla="*/ 791280 w 2156102"/>
              <a:gd name="T5" fmla="*/ 295205 h 880167"/>
              <a:gd name="T6" fmla="*/ 791280 w 2156102"/>
              <a:gd name="T7" fmla="*/ 308104 h 880167"/>
              <a:gd name="T8" fmla="*/ 2154163 w 2156102"/>
              <a:gd name="T9" fmla="*/ 308104 h 880167"/>
              <a:gd name="T10" fmla="*/ 2154163 w 2156102"/>
              <a:gd name="T11" fmla="*/ 886459 h 880167"/>
              <a:gd name="T12" fmla="*/ 0 w 2156102"/>
              <a:gd name="T13" fmla="*/ 886459 h 880167"/>
              <a:gd name="T14" fmla="*/ 0 w 2156102"/>
              <a:gd name="T15" fmla="*/ 340355 h 880167"/>
              <a:gd name="T16" fmla="*/ 351871 w 2156102"/>
              <a:gd name="T17" fmla="*/ 0 h 880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6102" h="880167">
                <a:moveTo>
                  <a:pt x="352186" y="0"/>
                </a:moveTo>
                <a:lnTo>
                  <a:pt x="1117336" y="0"/>
                </a:lnTo>
                <a:lnTo>
                  <a:pt x="791994" y="293110"/>
                </a:lnTo>
                <a:lnTo>
                  <a:pt x="791994" y="305918"/>
                </a:lnTo>
                <a:lnTo>
                  <a:pt x="2156102" y="305918"/>
                </a:lnTo>
                <a:lnTo>
                  <a:pt x="2156102" y="880167"/>
                </a:lnTo>
                <a:lnTo>
                  <a:pt x="0" y="880167"/>
                </a:lnTo>
                <a:lnTo>
                  <a:pt x="0" y="337940"/>
                </a:lnTo>
                <a:lnTo>
                  <a:pt x="35218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509" name="文本框 12"/>
          <p:cNvSpPr txBox="1">
            <a:spLocks noChangeArrowheads="1"/>
          </p:cNvSpPr>
          <p:nvPr/>
        </p:nvSpPr>
        <p:spPr bwMode="auto">
          <a:xfrm>
            <a:off x="2539510" y="2952261"/>
            <a:ext cx="917184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6000" b="1" dirty="0" smtClean="0">
                <a:solidFill>
                  <a:srgbClr val="1C4885"/>
                </a:solidFill>
                <a:latin typeface="微软雅黑" panose="020B0503020204020204" pitchFamily="34" charset="-122"/>
                <a:ea typeface="微软雅黑" panose="020B0503020204020204" pitchFamily="34" charset="-122"/>
              </a:rPr>
              <a:t>预制叠合楼板、叠合墙板、套筒剪力墙施工工艺</a:t>
            </a:r>
            <a:endParaRPr lang="zh-CN" altLang="en-US" sz="6000" b="1" dirty="0">
              <a:solidFill>
                <a:srgbClr val="1C4885"/>
              </a:solidFill>
              <a:latin typeface="微软雅黑" panose="020B0503020204020204" pitchFamily="34" charset="-122"/>
              <a:ea typeface="微软雅黑" panose="020B0503020204020204" pitchFamily="34" charset="-122"/>
            </a:endParaRPr>
          </a:p>
        </p:txBody>
      </p:sp>
    </p:spTree>
  </p:cSld>
  <p:clrMapOvr>
    <a:masterClrMapping/>
  </p:clrMapOvr>
</p:sld>
</file>

<file path=ppt/theme/theme1.xml><?xml version="1.0" encoding="utf-8"?>
<a:theme xmlns:a="http://schemas.openxmlformats.org/drawingml/2006/main" name="清风素材 https://12sc.taobao.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1567</Words>
  <Application>WPS 演示</Application>
  <PresentationFormat>自定义</PresentationFormat>
  <Paragraphs>244</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Arial</vt:lpstr>
      <vt:lpstr>宋体</vt:lpstr>
      <vt:lpstr>Wingdings</vt:lpstr>
      <vt:lpstr>Calibri</vt:lpstr>
      <vt:lpstr>Calibri Light</vt:lpstr>
      <vt:lpstr>微软雅黑</vt:lpstr>
      <vt:lpstr>方正粗黑宋简体</vt:lpstr>
      <vt:lpstr>Arial Unicode MS</vt:lpstr>
      <vt:lpstr>Malgun Gothic</vt: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清风素材;12sc.taobao.com</dc:creator>
  <cp:keywords>12sc.taobao.com</cp:keywords>
  <dc:description>12sc.taobao.com</dc:description>
  <dc:subject>12sc.taobao.com</dc:subject>
  <cp:category>12sc.taobao.com</cp:category>
  <cp:lastModifiedBy>Love_Run</cp:lastModifiedBy>
  <cp:revision>62</cp:revision>
  <dcterms:created xsi:type="dcterms:W3CDTF">2015-07-17T02:38:00Z</dcterms:created>
  <dcterms:modified xsi:type="dcterms:W3CDTF">2019-07-26T02:00:36Z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