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7" r:id="rId2"/>
    <p:sldId id="259" r:id="rId3"/>
    <p:sldId id="282" r:id="rId4"/>
    <p:sldId id="275" r:id="rId5"/>
    <p:sldId id="280" r:id="rId6"/>
    <p:sldId id="271" r:id="rId7"/>
    <p:sldId id="268" r:id="rId8"/>
    <p:sldId id="270" r:id="rId9"/>
    <p:sldId id="287" r:id="rId10"/>
    <p:sldId id="292" r:id="rId11"/>
    <p:sldId id="291" r:id="rId12"/>
    <p:sldId id="290" r:id="rId13"/>
    <p:sldId id="289" r:id="rId14"/>
    <p:sldId id="288" r:id="rId15"/>
    <p:sldId id="295" r:id="rId16"/>
    <p:sldId id="294" r:id="rId17"/>
    <p:sldId id="260" r:id="rId18"/>
    <p:sldId id="265" r:id="rId19"/>
    <p:sldId id="261" r:id="rId20"/>
    <p:sldId id="267" r:id="rId21"/>
    <p:sldId id="274" r:id="rId22"/>
    <p:sldId id="293" r:id="rId23"/>
    <p:sldId id="296" r:id="rId24"/>
    <p:sldId id="266" r:id="rId25"/>
    <p:sldId id="262" r:id="rId26"/>
    <p:sldId id="279" r:id="rId27"/>
    <p:sldId id="272" r:id="rId28"/>
    <p:sldId id="286" r:id="rId29"/>
    <p:sldId id="298" r:id="rId30"/>
    <p:sldId id="297" r:id="rId31"/>
    <p:sldId id="299" r:id="rId32"/>
    <p:sldId id="302" r:id="rId33"/>
    <p:sldId id="301" r:id="rId34"/>
    <p:sldId id="300" r:id="rId35"/>
    <p:sldId id="304" r:id="rId36"/>
    <p:sldId id="303" r:id="rId37"/>
    <p:sldId id="306" r:id="rId38"/>
    <p:sldId id="305" r:id="rId39"/>
    <p:sldId id="307" r:id="rId40"/>
    <p:sldId id="263" r:id="rId41"/>
    <p:sldId id="278" r:id="rId42"/>
    <p:sldId id="283" r:id="rId43"/>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99"/>
    <a:srgbClr val="1C4885"/>
    <a:srgbClr val="4886D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384"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EBCB5CCC-2AF4-4750-940C-1D9BFD50EE4A}" type="datetimeFigureOut">
              <a:rPr lang="zh-CN" altLang="en-US"/>
              <a:pPr>
                <a:defRPr/>
              </a:pPr>
              <a:t>2019/7/24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26E5102C-B5D4-43E5-AF16-3760D6DF5189}" type="slidenum">
              <a:rPr lang="zh-CN" altLang="en-US"/>
              <a:pPr>
                <a:defRPr/>
              </a:pPr>
              <a:t>‹#›</a:t>
            </a:fld>
            <a:endParaRPr lang="zh-CN" altLang="en-US"/>
          </a:p>
        </p:txBody>
      </p:sp>
    </p:spTree>
    <p:extLst>
      <p:ext uri="{BB962C8B-B14F-4D97-AF65-F5344CB8AC3E}">
        <p14:creationId xmlns:p14="http://schemas.microsoft.com/office/powerpoint/2010/main" xmlns="" val="108232240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004BFA2-F7B1-499A-A0B7-FC15F9227E6B}" type="datetimeFigureOut">
              <a:rPr lang="zh-CN" altLang="en-US"/>
              <a:pPr>
                <a:defRPr/>
              </a:pPr>
              <a:t>2019/7/24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6453FEE-A315-4C3A-A34C-E769B602E56D}" type="slidenum">
              <a:rPr lang="zh-CN" altLang="en-US"/>
              <a:pPr>
                <a:defRPr/>
              </a:pPr>
              <a:t>‹#›</a:t>
            </a:fld>
            <a:endParaRPr lang="zh-CN" altLang="en-US"/>
          </a:p>
        </p:txBody>
      </p:sp>
    </p:spTree>
    <p:extLst>
      <p:ext uri="{BB962C8B-B14F-4D97-AF65-F5344CB8AC3E}">
        <p14:creationId xmlns:p14="http://schemas.microsoft.com/office/powerpoint/2010/main" xmlns="" val="3375405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E80ECBE-784B-4FC1-A99A-3EE8854DA3C6}" type="datetimeFigureOut">
              <a:rPr lang="zh-CN" altLang="en-US"/>
              <a:pPr>
                <a:defRPr/>
              </a:pPr>
              <a:t>2019/7/24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8B8618D-FDE6-4A7E-96BE-305A14330605}" type="slidenum">
              <a:rPr lang="zh-CN" altLang="en-US"/>
              <a:pPr>
                <a:defRPr/>
              </a:pPr>
              <a:t>‹#›</a:t>
            </a:fld>
            <a:endParaRPr lang="zh-CN" altLang="en-US"/>
          </a:p>
        </p:txBody>
      </p:sp>
    </p:spTree>
    <p:extLst>
      <p:ext uri="{BB962C8B-B14F-4D97-AF65-F5344CB8AC3E}">
        <p14:creationId xmlns:p14="http://schemas.microsoft.com/office/powerpoint/2010/main" xmlns="" val="1094621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E294398-CA28-4830-A6FB-EFA15DE935B5}" type="datetimeFigureOut">
              <a:rPr lang="zh-CN" altLang="en-US"/>
              <a:pPr>
                <a:defRPr/>
              </a:pPr>
              <a:t>2019/7/24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C345842-DE51-45A1-8AE9-F5019D2F46CB}" type="slidenum">
              <a:rPr lang="zh-CN" altLang="en-US"/>
              <a:pPr>
                <a:defRPr/>
              </a:pPr>
              <a:t>‹#›</a:t>
            </a:fld>
            <a:endParaRPr lang="zh-CN" altLang="en-US"/>
          </a:p>
        </p:txBody>
      </p:sp>
    </p:spTree>
    <p:extLst>
      <p:ext uri="{BB962C8B-B14F-4D97-AF65-F5344CB8AC3E}">
        <p14:creationId xmlns:p14="http://schemas.microsoft.com/office/powerpoint/2010/main" xmlns="" val="270891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0196162-A4BD-4FB2-9321-D2F498D1EE7F}" type="datetimeFigureOut">
              <a:rPr lang="zh-CN" altLang="en-US"/>
              <a:pPr>
                <a:defRPr/>
              </a:pPr>
              <a:t>2019/7/24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70A55DB-F8BB-4C76-AEB3-5F2C7011E923}" type="slidenum">
              <a:rPr lang="zh-CN" altLang="en-US"/>
              <a:pPr>
                <a:defRPr/>
              </a:pPr>
              <a:t>‹#›</a:t>
            </a:fld>
            <a:endParaRPr lang="zh-CN" altLang="en-US"/>
          </a:p>
        </p:txBody>
      </p:sp>
    </p:spTree>
    <p:extLst>
      <p:ext uri="{BB962C8B-B14F-4D97-AF65-F5344CB8AC3E}">
        <p14:creationId xmlns:p14="http://schemas.microsoft.com/office/powerpoint/2010/main" xmlns="" val="3989214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2AB93DEF-7D5B-4925-8484-CE30531DCDDD}" type="datetimeFigureOut">
              <a:rPr lang="zh-CN" altLang="en-US"/>
              <a:pPr>
                <a:defRPr/>
              </a:pPr>
              <a:t>2019/7/24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8C6215D-B9D9-499B-A1AF-F3895A48A134}" type="slidenum">
              <a:rPr lang="zh-CN" altLang="en-US"/>
              <a:pPr>
                <a:defRPr/>
              </a:pPr>
              <a:t>‹#›</a:t>
            </a:fld>
            <a:endParaRPr lang="zh-CN" altLang="en-US"/>
          </a:p>
        </p:txBody>
      </p:sp>
    </p:spTree>
    <p:extLst>
      <p:ext uri="{BB962C8B-B14F-4D97-AF65-F5344CB8AC3E}">
        <p14:creationId xmlns:p14="http://schemas.microsoft.com/office/powerpoint/2010/main" xmlns="" val="619217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CAD3DF7-4850-48DE-972C-9D03AA05BE20}" type="datetimeFigureOut">
              <a:rPr lang="zh-CN" altLang="en-US"/>
              <a:pPr>
                <a:defRPr/>
              </a:pPr>
              <a:t>2019/7/24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E61474B-729F-451A-987B-A75AFDC0966F}" type="slidenum">
              <a:rPr lang="zh-CN" altLang="en-US"/>
              <a:pPr>
                <a:defRPr/>
              </a:pPr>
              <a:t>‹#›</a:t>
            </a:fld>
            <a:endParaRPr lang="zh-CN" altLang="en-US"/>
          </a:p>
        </p:txBody>
      </p:sp>
    </p:spTree>
    <p:extLst>
      <p:ext uri="{BB962C8B-B14F-4D97-AF65-F5344CB8AC3E}">
        <p14:creationId xmlns:p14="http://schemas.microsoft.com/office/powerpoint/2010/main" xmlns="" val="13653148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60EBE320-408D-401A-9E41-B8599A856669}" type="datetimeFigureOut">
              <a:rPr lang="zh-CN" altLang="en-US"/>
              <a:pPr>
                <a:defRPr/>
              </a:pPr>
              <a:t>2019/7/24</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9F34499C-394C-4B8D-BC0A-F12198D9D26F}" type="slidenum">
              <a:rPr lang="zh-CN" altLang="en-US"/>
              <a:pPr>
                <a:defRPr/>
              </a:pPr>
              <a:t>‹#›</a:t>
            </a:fld>
            <a:endParaRPr lang="zh-CN" altLang="en-US"/>
          </a:p>
        </p:txBody>
      </p:sp>
    </p:spTree>
    <p:extLst>
      <p:ext uri="{BB962C8B-B14F-4D97-AF65-F5344CB8AC3E}">
        <p14:creationId xmlns:p14="http://schemas.microsoft.com/office/powerpoint/2010/main" xmlns="" val="1556992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75874D0-853F-4736-9AB9-108B3163EB7E}" type="datetimeFigureOut">
              <a:rPr lang="zh-CN" altLang="en-US"/>
              <a:pPr>
                <a:defRPr/>
              </a:pPr>
              <a:t>2019/7/24</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8147D4D9-6EEF-44B9-BC6D-8AD356EB5812}" type="slidenum">
              <a:rPr lang="zh-CN" altLang="en-US"/>
              <a:pPr>
                <a:defRPr/>
              </a:pPr>
              <a:t>‹#›</a:t>
            </a:fld>
            <a:endParaRPr lang="zh-CN" altLang="en-US"/>
          </a:p>
        </p:txBody>
      </p:sp>
    </p:spTree>
    <p:extLst>
      <p:ext uri="{BB962C8B-B14F-4D97-AF65-F5344CB8AC3E}">
        <p14:creationId xmlns:p14="http://schemas.microsoft.com/office/powerpoint/2010/main" xmlns="" val="3079365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955433BC-6486-41DE-977C-8030CCC61116}" type="datetimeFigureOut">
              <a:rPr lang="zh-CN" altLang="en-US"/>
              <a:pPr>
                <a:defRPr/>
              </a:pPr>
              <a:t>2019/7/24</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D6C61436-0B17-4DA7-8B39-A7E33EE52C51}" type="slidenum">
              <a:rPr lang="zh-CN" altLang="en-US"/>
              <a:pPr>
                <a:defRPr/>
              </a:pPr>
              <a:t>‹#›</a:t>
            </a:fld>
            <a:endParaRPr lang="zh-CN" altLang="en-US"/>
          </a:p>
        </p:txBody>
      </p:sp>
    </p:spTree>
    <p:extLst>
      <p:ext uri="{BB962C8B-B14F-4D97-AF65-F5344CB8AC3E}">
        <p14:creationId xmlns:p14="http://schemas.microsoft.com/office/powerpoint/2010/main" xmlns="" val="174580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70B2150-9D3E-4636-BDF6-7746A18BAB3B}" type="datetimeFigureOut">
              <a:rPr lang="zh-CN" altLang="en-US"/>
              <a:pPr>
                <a:defRPr/>
              </a:pPr>
              <a:t>2019/7/24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942DD4C-CD7C-478F-9C32-70CD24F1A572}" type="slidenum">
              <a:rPr lang="zh-CN" altLang="en-US"/>
              <a:pPr>
                <a:defRPr/>
              </a:pPr>
              <a:t>‹#›</a:t>
            </a:fld>
            <a:endParaRPr lang="zh-CN" altLang="en-US"/>
          </a:p>
        </p:txBody>
      </p:sp>
    </p:spTree>
    <p:extLst>
      <p:ext uri="{BB962C8B-B14F-4D97-AF65-F5344CB8AC3E}">
        <p14:creationId xmlns:p14="http://schemas.microsoft.com/office/powerpoint/2010/main" xmlns="" val="3630470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FDF54DB-0895-4424-8859-330C925DE0AF}" type="datetimeFigureOut">
              <a:rPr lang="zh-CN" altLang="en-US"/>
              <a:pPr>
                <a:defRPr/>
              </a:pPr>
              <a:t>2019/7/24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E3214CB-5F33-4D72-ACE4-C5DA30DA7396}" type="slidenum">
              <a:rPr lang="zh-CN" altLang="en-US"/>
              <a:pPr>
                <a:defRPr/>
              </a:pPr>
              <a:t>‹#›</a:t>
            </a:fld>
            <a:endParaRPr lang="zh-CN" altLang="en-US"/>
          </a:p>
        </p:txBody>
      </p:sp>
    </p:spTree>
    <p:extLst>
      <p:ext uri="{BB962C8B-B14F-4D97-AF65-F5344CB8AC3E}">
        <p14:creationId xmlns:p14="http://schemas.microsoft.com/office/powerpoint/2010/main" xmlns="" val="181629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ea typeface="宋体" pitchFamily="2" charset="-122"/>
              </a:defRPr>
            </a:lvl1pPr>
          </a:lstStyle>
          <a:p>
            <a:pPr>
              <a:defRPr/>
            </a:pPr>
            <a:fld id="{30A8F769-CEF5-4894-A661-602D16F7AECF}" type="datetimeFigureOut">
              <a:rPr lang="zh-CN" altLang="en-US"/>
              <a:pPr>
                <a:defRPr/>
              </a:pPr>
              <a:t>2019/7/24</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ea typeface="宋体" pitchFamily="2" charset="-122"/>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ea typeface="宋体" pitchFamily="2" charset="-122"/>
              </a:defRPr>
            </a:lvl1pPr>
          </a:lstStyle>
          <a:p>
            <a:pPr>
              <a:defRPr/>
            </a:pPr>
            <a:fld id="{CB0A8459-2DDB-47F0-AFCD-238B9C9CCB4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Microsoft_Office_Word_97_-_2003___21.doc"/><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15362" name="图片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95500" y="504825"/>
            <a:ext cx="7480300"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3"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15364" name="组合 13"/>
          <p:cNvGrpSpPr>
            <a:grpSpLocks noChangeAspect="1"/>
          </p:cNvGrpSpPr>
          <p:nvPr/>
        </p:nvGrpSpPr>
        <p:grpSpPr bwMode="auto">
          <a:xfrm>
            <a:off x="5605463" y="2808288"/>
            <a:ext cx="6777037" cy="4229100"/>
            <a:chOff x="0" y="0"/>
            <a:chExt cx="5324473" cy="3322983"/>
          </a:xfrm>
        </p:grpSpPr>
        <p:pic>
          <p:nvPicPr>
            <p:cNvPr id="15376" name="图片 11"/>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7" name="图片 12"/>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106" name="组合 22"/>
          <p:cNvGrpSpPr>
            <a:grpSpLocks/>
          </p:cNvGrpSpPr>
          <p:nvPr/>
        </p:nvGrpSpPr>
        <p:grpSpPr bwMode="auto">
          <a:xfrm>
            <a:off x="447213" y="5191634"/>
            <a:ext cx="3879208" cy="461665"/>
            <a:chOff x="8887" y="0"/>
            <a:chExt cx="3882945" cy="463378"/>
          </a:xfrm>
        </p:grpSpPr>
        <p:sp>
          <p:nvSpPr>
            <p:cNvPr id="15372" name="矩形 40"/>
            <p:cNvSpPr>
              <a:spLocks noChangeArrowheads="1"/>
            </p:cNvSpPr>
            <p:nvPr/>
          </p:nvSpPr>
          <p:spPr bwMode="auto">
            <a:xfrm>
              <a:off x="403225" y="0"/>
              <a:ext cx="3488607" cy="4633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2400" b="1" dirty="0" smtClean="0">
                  <a:solidFill>
                    <a:srgbClr val="FFFFFF"/>
                  </a:solidFill>
                </a:rPr>
                <a:t>单元五   现浇混凝土工程</a:t>
              </a:r>
              <a:endParaRPr lang="zh-CN" altLang="en-US" sz="2400" b="1" dirty="0">
                <a:solidFill>
                  <a:srgbClr val="FFFFFF"/>
                </a:solidFill>
              </a:endParaRPr>
            </a:p>
          </p:txBody>
        </p:sp>
        <p:sp>
          <p:nvSpPr>
            <p:cNvPr id="15373" name="Freeform 102"/>
            <p:cNvSpPr>
              <a:spLocks noEditPoints="1"/>
            </p:cNvSpPr>
            <p:nvPr/>
          </p:nvSpPr>
          <p:spPr bwMode="auto">
            <a:xfrm>
              <a:off x="8887" y="81424"/>
              <a:ext cx="300038" cy="298450"/>
            </a:xfrm>
            <a:custGeom>
              <a:avLst/>
              <a:gdLst>
                <a:gd name="T0" fmla="*/ 2147483647 w 837"/>
                <a:gd name="T1" fmla="*/ 0 h 837"/>
                <a:gd name="T2" fmla="*/ 0 w 837"/>
                <a:gd name="T3" fmla="*/ 2147483647 h 837"/>
                <a:gd name="T4" fmla="*/ 2147483647 w 837"/>
                <a:gd name="T5" fmla="*/ 2147483647 h 837"/>
                <a:gd name="T6" fmla="*/ 2147483647 w 837"/>
                <a:gd name="T7" fmla="*/ 2147483647 h 837"/>
                <a:gd name="T8" fmla="*/ 2147483647 w 837"/>
                <a:gd name="T9" fmla="*/ 0 h 837"/>
                <a:gd name="T10" fmla="*/ 2147483647 w 837"/>
                <a:gd name="T11" fmla="*/ 2147483647 h 837"/>
                <a:gd name="T12" fmla="*/ 2147483647 w 837"/>
                <a:gd name="T13" fmla="*/ 2147483647 h 837"/>
                <a:gd name="T14" fmla="*/ 2147483647 w 837"/>
                <a:gd name="T15" fmla="*/ 2147483647 h 837"/>
                <a:gd name="T16" fmla="*/ 2147483647 w 837"/>
                <a:gd name="T17" fmla="*/ 2147483647 h 837"/>
                <a:gd name="T18" fmla="*/ 2147483647 w 837"/>
                <a:gd name="T19" fmla="*/ 2147483647 h 837"/>
                <a:gd name="T20" fmla="*/ 2147483647 w 837"/>
                <a:gd name="T21" fmla="*/ 2147483647 h 837"/>
                <a:gd name="T22" fmla="*/ 2147483647 w 837"/>
                <a:gd name="T23" fmla="*/ 2147483647 h 837"/>
                <a:gd name="T24" fmla="*/ 2147483647 w 837"/>
                <a:gd name="T25" fmla="*/ 2147483647 h 837"/>
                <a:gd name="T26" fmla="*/ 2147483647 w 837"/>
                <a:gd name="T27" fmla="*/ 2147483647 h 837"/>
                <a:gd name="T28" fmla="*/ 2147483647 w 837"/>
                <a:gd name="T29" fmla="*/ 2147483647 h 837"/>
                <a:gd name="T30" fmla="*/ 2147483647 w 837"/>
                <a:gd name="T31" fmla="*/ 2147483647 h 837"/>
                <a:gd name="T32" fmla="*/ 2147483647 w 837"/>
                <a:gd name="T33" fmla="*/ 2147483647 h 837"/>
                <a:gd name="T34" fmla="*/ 2147483647 w 837"/>
                <a:gd name="T35" fmla="*/ 2147483647 h 837"/>
                <a:gd name="T36" fmla="*/ 2147483647 w 837"/>
                <a:gd name="T37" fmla="*/ 2147483647 h 837"/>
                <a:gd name="T38" fmla="*/ 2147483647 w 837"/>
                <a:gd name="T39" fmla="*/ 2147483647 h 837"/>
                <a:gd name="T40" fmla="*/ 2147483647 w 837"/>
                <a:gd name="T41" fmla="*/ 2147483647 h 83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37" h="837">
                  <a:moveTo>
                    <a:pt x="418" y="0"/>
                  </a:moveTo>
                  <a:cubicBezTo>
                    <a:pt x="187" y="0"/>
                    <a:pt x="0" y="187"/>
                    <a:pt x="0" y="419"/>
                  </a:cubicBezTo>
                  <a:cubicBezTo>
                    <a:pt x="0" y="650"/>
                    <a:pt x="187" y="837"/>
                    <a:pt x="418" y="837"/>
                  </a:cubicBezTo>
                  <a:cubicBezTo>
                    <a:pt x="650" y="837"/>
                    <a:pt x="837" y="650"/>
                    <a:pt x="837" y="419"/>
                  </a:cubicBezTo>
                  <a:cubicBezTo>
                    <a:pt x="837" y="187"/>
                    <a:pt x="650" y="0"/>
                    <a:pt x="418" y="0"/>
                  </a:cubicBezTo>
                  <a:close/>
                  <a:moveTo>
                    <a:pt x="173" y="583"/>
                  </a:moveTo>
                  <a:cubicBezTo>
                    <a:pt x="121" y="583"/>
                    <a:pt x="121" y="583"/>
                    <a:pt x="121" y="583"/>
                  </a:cubicBezTo>
                  <a:cubicBezTo>
                    <a:pt x="121" y="251"/>
                    <a:pt x="121" y="251"/>
                    <a:pt x="121" y="251"/>
                  </a:cubicBezTo>
                  <a:cubicBezTo>
                    <a:pt x="440" y="251"/>
                    <a:pt x="440" y="251"/>
                    <a:pt x="440" y="251"/>
                  </a:cubicBezTo>
                  <a:cubicBezTo>
                    <a:pt x="490" y="177"/>
                    <a:pt x="490" y="177"/>
                    <a:pt x="490" y="177"/>
                  </a:cubicBezTo>
                  <a:cubicBezTo>
                    <a:pt x="631" y="177"/>
                    <a:pt x="631" y="177"/>
                    <a:pt x="631" y="177"/>
                  </a:cubicBezTo>
                  <a:cubicBezTo>
                    <a:pt x="631" y="251"/>
                    <a:pt x="631" y="251"/>
                    <a:pt x="631" y="251"/>
                  </a:cubicBezTo>
                  <a:cubicBezTo>
                    <a:pt x="631" y="269"/>
                    <a:pt x="631" y="269"/>
                    <a:pt x="631" y="269"/>
                  </a:cubicBezTo>
                  <a:cubicBezTo>
                    <a:pt x="631" y="300"/>
                    <a:pt x="631" y="300"/>
                    <a:pt x="631" y="300"/>
                  </a:cubicBezTo>
                  <a:cubicBezTo>
                    <a:pt x="173" y="300"/>
                    <a:pt x="173" y="300"/>
                    <a:pt x="173" y="300"/>
                  </a:cubicBezTo>
                  <a:lnTo>
                    <a:pt x="173" y="583"/>
                  </a:lnTo>
                  <a:close/>
                  <a:moveTo>
                    <a:pt x="716" y="660"/>
                  </a:moveTo>
                  <a:cubicBezTo>
                    <a:pt x="205" y="660"/>
                    <a:pt x="205" y="660"/>
                    <a:pt x="205" y="660"/>
                  </a:cubicBezTo>
                  <a:cubicBezTo>
                    <a:pt x="205" y="328"/>
                    <a:pt x="205" y="328"/>
                    <a:pt x="205" y="328"/>
                  </a:cubicBezTo>
                  <a:cubicBezTo>
                    <a:pt x="716" y="328"/>
                    <a:pt x="716" y="328"/>
                    <a:pt x="716" y="328"/>
                  </a:cubicBezTo>
                  <a:lnTo>
                    <a:pt x="716" y="66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15368" name="文本框 58"/>
          <p:cNvSpPr txBox="1">
            <a:spLocks noChangeArrowheads="1"/>
          </p:cNvSpPr>
          <p:nvPr/>
        </p:nvSpPr>
        <p:spPr bwMode="auto">
          <a:xfrm>
            <a:off x="350838" y="3581400"/>
            <a:ext cx="6292850"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4800" b="1" dirty="0" smtClean="0">
                <a:solidFill>
                  <a:srgbClr val="1C4885"/>
                </a:solidFill>
                <a:latin typeface="微软雅黑" pitchFamily="34" charset="-122"/>
                <a:ea typeface="微软雅黑" pitchFamily="34" charset="-122"/>
              </a:rPr>
              <a:t>混凝土结构工程施工</a:t>
            </a:r>
            <a:endParaRPr lang="zh-CN" altLang="en-US" sz="4800" b="1" dirty="0">
              <a:solidFill>
                <a:srgbClr val="1C4885"/>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500"/>
                                  </p:stCondLst>
                                  <p:childTnLst>
                                    <p:set>
                                      <p:cBhvr>
                                        <p:cTn id="6" dur="1" fill="hold">
                                          <p:stCondLst>
                                            <p:cond delay="0"/>
                                          </p:stCondLst>
                                        </p:cTn>
                                        <p:tgtEl>
                                          <p:spTgt spid="4106"/>
                                        </p:tgtEl>
                                        <p:attrNameLst>
                                          <p:attrName>style.visibility</p:attrName>
                                        </p:attrNameLst>
                                      </p:cBhvr>
                                      <p:to>
                                        <p:strVal val="visible"/>
                                      </p:to>
                                    </p:set>
                                    <p:animEffect transition="in" filter="fade">
                                      <p:cBhvr>
                                        <p:cTn id="7" dur="750"/>
                                        <p:tgtEl>
                                          <p:spTgt spid="4106"/>
                                        </p:tgtEl>
                                      </p:cBhvr>
                                    </p:animEffect>
                                    <p:anim calcmode="lin" valueType="num">
                                      <p:cBhvr>
                                        <p:cTn id="8" dur="750" fill="hold"/>
                                        <p:tgtEl>
                                          <p:spTgt spid="4106"/>
                                        </p:tgtEl>
                                        <p:attrNameLst>
                                          <p:attrName>ppt_x</p:attrName>
                                        </p:attrNameLst>
                                      </p:cBhvr>
                                      <p:tavLst>
                                        <p:tav tm="0">
                                          <p:val>
                                            <p:strVal val="#ppt_x"/>
                                          </p:val>
                                        </p:tav>
                                        <p:tav tm="100000">
                                          <p:val>
                                            <p:strVal val="#ppt_x"/>
                                          </p:val>
                                        </p:tav>
                                      </p:tavLst>
                                    </p:anim>
                                    <p:anim calcmode="lin" valueType="num">
                                      <p:cBhvr>
                                        <p:cTn id="9" dur="750" fill="hold"/>
                                        <p:tgtEl>
                                          <p:spTgt spid="4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0" name="文本框 10"/>
          <p:cNvSpPr txBox="1">
            <a:spLocks noChangeArrowheads="1"/>
          </p:cNvSpPr>
          <p:nvPr/>
        </p:nvSpPr>
        <p:spPr bwMode="auto">
          <a:xfrm>
            <a:off x="174625" y="220663"/>
            <a:ext cx="1425575" cy="461962"/>
          </a:xfrm>
          <a:prstGeom prst="rect">
            <a:avLst/>
          </a:prstGeom>
          <a:solidFill>
            <a:schemeClr val="accent1">
              <a:lumMod val="60000"/>
              <a:lumOff val="40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拓展阅读</a:t>
            </a:r>
            <a:endParaRPr lang="zh-CN" altLang="en-US" sz="2400" b="1" dirty="0">
              <a:latin typeface="微软雅黑" pitchFamily="34" charset="-122"/>
              <a:ea typeface="微软雅黑" pitchFamily="34" charset="-122"/>
            </a:endParaRPr>
          </a:p>
        </p:txBody>
      </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Rectangle 6"/>
          <p:cNvSpPr>
            <a:spLocks noChangeArrowheads="1"/>
          </p:cNvSpPr>
          <p:nvPr/>
        </p:nvSpPr>
        <p:spPr bwMode="auto">
          <a:xfrm>
            <a:off x="185739" y="798175"/>
            <a:ext cx="1528762" cy="430887"/>
          </a:xfrm>
          <a:prstGeom prst="rect">
            <a:avLst/>
          </a:prstGeom>
          <a:noFill/>
          <a:ln w="9525">
            <a:noFill/>
            <a:miter lim="800000"/>
            <a:headEnd/>
            <a:tailEnd/>
          </a:ln>
        </p:spPr>
        <p:txBody>
          <a:bodyPr wrap="square" anchor="ctr">
            <a:spAutoFit/>
          </a:bodyPr>
          <a:lstStyle/>
          <a:p>
            <a:r>
              <a:rPr lang="zh-CN" altLang="en-US" sz="2200" b="1" dirty="0" smtClean="0">
                <a:latin typeface="宋体" pitchFamily="2" charset="-122"/>
              </a:rPr>
              <a:t>（</a:t>
            </a:r>
            <a:r>
              <a:rPr lang="en-US" altLang="zh-CN" sz="2200" b="1" dirty="0" smtClean="0">
                <a:latin typeface="宋体" pitchFamily="2" charset="-122"/>
              </a:rPr>
              <a:t>2</a:t>
            </a:r>
            <a:r>
              <a:rPr lang="zh-CN" altLang="en-US" sz="2200" b="1" dirty="0" smtClean="0">
                <a:latin typeface="宋体" pitchFamily="2" charset="-122"/>
              </a:rPr>
              <a:t>）拌制</a:t>
            </a:r>
            <a:endParaRPr lang="zh-CN" altLang="en-US" sz="2200" b="1" dirty="0">
              <a:latin typeface="宋体" pitchFamily="2" charset="-122"/>
            </a:endParaRPr>
          </a:p>
        </p:txBody>
      </p:sp>
      <p:sp>
        <p:nvSpPr>
          <p:cNvPr id="5" name="Rectangle 9"/>
          <p:cNvSpPr>
            <a:spLocks noChangeArrowheads="1"/>
          </p:cNvSpPr>
          <p:nvPr/>
        </p:nvSpPr>
        <p:spPr bwMode="auto">
          <a:xfrm>
            <a:off x="1154113" y="2275334"/>
            <a:ext cx="903287" cy="400110"/>
          </a:xfrm>
          <a:prstGeom prst="rect">
            <a:avLst/>
          </a:prstGeom>
          <a:noFill/>
          <a:ln w="9525">
            <a:noFill/>
            <a:miter lim="800000"/>
            <a:headEnd/>
            <a:tailEnd/>
          </a:ln>
        </p:spPr>
        <p:txBody>
          <a:bodyPr wrap="square" anchor="ctr">
            <a:spAutoFit/>
          </a:bodyPr>
          <a:lstStyle/>
          <a:p>
            <a:pPr latinLnBrk="0"/>
            <a:r>
              <a:rPr lang="zh-CN" altLang="en-US" sz="2000" b="1" dirty="0" smtClean="0">
                <a:latin typeface="宋体" pitchFamily="2" charset="-122"/>
              </a:rPr>
              <a:t>方 法</a:t>
            </a:r>
            <a:endParaRPr lang="zh-CN" altLang="en-US" sz="2000" b="1" dirty="0">
              <a:latin typeface="宋体" pitchFamily="2" charset="-122"/>
            </a:endParaRPr>
          </a:p>
        </p:txBody>
      </p:sp>
      <p:sp>
        <p:nvSpPr>
          <p:cNvPr id="6" name="Rectangle 10"/>
          <p:cNvSpPr>
            <a:spLocks noChangeArrowheads="1"/>
          </p:cNvSpPr>
          <p:nvPr/>
        </p:nvSpPr>
        <p:spPr bwMode="auto">
          <a:xfrm>
            <a:off x="2531428" y="1680974"/>
            <a:ext cx="8669972" cy="400110"/>
          </a:xfrm>
          <a:prstGeom prst="rect">
            <a:avLst/>
          </a:prstGeom>
          <a:noFill/>
          <a:ln w="9525">
            <a:noFill/>
            <a:miter lim="800000"/>
            <a:headEnd/>
            <a:tailEnd/>
          </a:ln>
        </p:spPr>
        <p:txBody>
          <a:bodyPr wrap="square" anchor="ctr">
            <a:spAutoFit/>
          </a:bodyPr>
          <a:lstStyle/>
          <a:p>
            <a:r>
              <a:rPr lang="zh-CN" altLang="en-US" sz="2000" b="1" dirty="0">
                <a:latin typeface="宋体" pitchFamily="2" charset="-122"/>
              </a:rPr>
              <a:t>人工拌</a:t>
            </a:r>
            <a:r>
              <a:rPr lang="zh-CN" altLang="en-US" sz="2000" b="1" dirty="0" smtClean="0">
                <a:latin typeface="宋体" pitchFamily="2" charset="-122"/>
              </a:rPr>
              <a:t>和：</a:t>
            </a:r>
            <a:r>
              <a:rPr lang="zh-CN" altLang="en-US" sz="2000" b="1" dirty="0" smtClean="0">
                <a:latin typeface="宋体" pitchFamily="2" charset="-122"/>
              </a:rPr>
              <a:t>应在铁板或其它不渗水的拌合板上进行，并应保证拌合均匀</a:t>
            </a:r>
            <a:r>
              <a:rPr lang="zh-CN" altLang="en-US" sz="2000" b="1" dirty="0" smtClean="0">
                <a:latin typeface="宋体" pitchFamily="2" charset="-122"/>
              </a:rPr>
              <a:t>。</a:t>
            </a:r>
            <a:endParaRPr lang="zh-CN" altLang="en-US" sz="2000" b="1" dirty="0" smtClean="0">
              <a:latin typeface="宋体" pitchFamily="2" charset="-122"/>
            </a:endParaRPr>
          </a:p>
        </p:txBody>
      </p:sp>
      <p:sp>
        <p:nvSpPr>
          <p:cNvPr id="7" name="Rectangle 12"/>
          <p:cNvSpPr>
            <a:spLocks noChangeArrowheads="1"/>
          </p:cNvSpPr>
          <p:nvPr/>
        </p:nvSpPr>
        <p:spPr bwMode="auto">
          <a:xfrm>
            <a:off x="2502218" y="2909064"/>
            <a:ext cx="8150542" cy="400110"/>
          </a:xfrm>
          <a:prstGeom prst="rect">
            <a:avLst/>
          </a:prstGeom>
          <a:noFill/>
          <a:ln w="9525">
            <a:noFill/>
            <a:miter lim="800000"/>
            <a:headEnd/>
            <a:tailEnd/>
          </a:ln>
        </p:spPr>
        <p:txBody>
          <a:bodyPr wrap="square" anchor="ctr">
            <a:spAutoFit/>
          </a:bodyPr>
          <a:lstStyle/>
          <a:p>
            <a:r>
              <a:rPr lang="zh-CN" altLang="en-US" sz="2000" b="1" dirty="0">
                <a:latin typeface="宋体" pitchFamily="2" charset="-122"/>
              </a:rPr>
              <a:t>机械拌</a:t>
            </a:r>
            <a:r>
              <a:rPr lang="zh-CN" altLang="en-US" sz="2000" b="1" dirty="0" smtClean="0">
                <a:latin typeface="宋体" pitchFamily="2" charset="-122"/>
              </a:rPr>
              <a:t>和：</a:t>
            </a:r>
            <a:r>
              <a:rPr lang="zh-CN" altLang="en-US" sz="2000" b="1" dirty="0" smtClean="0">
                <a:latin typeface="宋体" pitchFamily="2" charset="-122"/>
              </a:rPr>
              <a:t>混凝土质地均匀，强度高、速度快</a:t>
            </a:r>
            <a:r>
              <a:rPr lang="zh-CN" altLang="en-US" sz="2000" b="1" dirty="0" smtClean="0">
                <a:latin typeface="宋体" pitchFamily="2" charset="-122"/>
              </a:rPr>
              <a:t>。</a:t>
            </a:r>
            <a:endParaRPr lang="zh-CN" altLang="en-US" sz="2000" b="1" dirty="0" smtClean="0">
              <a:latin typeface="宋体" pitchFamily="2" charset="-122"/>
            </a:endParaRPr>
          </a:p>
        </p:txBody>
      </p:sp>
      <p:sp>
        <p:nvSpPr>
          <p:cNvPr id="8" name="AutoShape 13"/>
          <p:cNvSpPr>
            <a:spLocks/>
          </p:cNvSpPr>
          <p:nvPr/>
        </p:nvSpPr>
        <p:spPr bwMode="auto">
          <a:xfrm>
            <a:off x="2232343" y="1692593"/>
            <a:ext cx="195262" cy="1584325"/>
          </a:xfrm>
          <a:prstGeom prst="leftBrace">
            <a:avLst>
              <a:gd name="adj1" fmla="val 67615"/>
              <a:gd name="adj2" fmla="val 50000"/>
            </a:avLst>
          </a:prstGeom>
          <a:solidFill>
            <a:srgbClr val="CC99FF"/>
          </a:solidFill>
          <a:ln w="9525">
            <a:noFill/>
            <a:round/>
            <a:headEnd/>
            <a:tailEnd/>
          </a:ln>
        </p:spPr>
        <p:txBody>
          <a:bodyPr wrap="none" anchor="ctr"/>
          <a:lstStyle/>
          <a:p>
            <a:pPr algn="l" latinLnBrk="0"/>
            <a:endParaRPr lang="zh-CN" altLang="en-US">
              <a:latin typeface="Arial" pitchFamily="34" charset="0"/>
              <a:ea typeface="宋体" pitchFamily="2" charset="-122"/>
            </a:endParaRPr>
          </a:p>
        </p:txBody>
      </p:sp>
      <p:pic>
        <p:nvPicPr>
          <p:cNvPr id="11" name="Picture 9" descr="DSCN1237"/>
          <p:cNvPicPr>
            <a:picLocks noChangeAspect="1" noChangeArrowheads="1"/>
          </p:cNvPicPr>
          <p:nvPr/>
        </p:nvPicPr>
        <p:blipFill>
          <a:blip r:embed="rId2" cstate="print"/>
          <a:srcRect/>
          <a:stretch>
            <a:fillRect/>
          </a:stretch>
        </p:blipFill>
        <p:spPr bwMode="auto">
          <a:xfrm>
            <a:off x="7747985" y="3291840"/>
            <a:ext cx="4008548" cy="300609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to="" calcmode="lin" valueType="num">
                                      <p:cBhvr>
                                        <p:cTn id="12" dur="1" fill="hold"/>
                                        <p:tgtEl>
                                          <p:spTgt spid="5">
                                            <p:txEl>
                                              <p:pRg st="0" end="0"/>
                                            </p:txEl>
                                          </p:spTgt>
                                        </p:tgtEl>
                                        <p:attrNameLst>
                                          <p:attrName/>
                                        </p:attrNameLst>
                                      </p:cBhvr>
                                    </p:anim>
                                  </p:childTnLst>
                                </p:cTn>
                              </p:par>
                            </p:childTnLst>
                          </p:cTn>
                        </p:par>
                        <p:par>
                          <p:cTn id="13" fill="hold">
                            <p:stCondLst>
                              <p:cond delay="0"/>
                            </p:stCondLst>
                            <p:childTnLst>
                              <p:par>
                                <p:cTn id="14" presetID="14"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500"/>
                            </p:stCondLst>
                            <p:childTnLst>
                              <p:par>
                                <p:cTn id="18" presetID="24" presetClass="entr" presetSubtype="0" fill="hold" nodeType="after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 to="" calcmode="lin" valueType="num">
                                      <p:cBhvr>
                                        <p:cTn id="20" dur="1" fill="hold"/>
                                        <p:tgtEl>
                                          <p:spTgt spid="6">
                                            <p:txEl>
                                              <p:pRg st="0" end="0"/>
                                            </p:txEl>
                                          </p:spTgt>
                                        </p:tgtEl>
                                        <p:attrNameLst>
                                          <p:attrName/>
                                        </p:attrNameLst>
                                      </p:cBhvr>
                                    </p:anim>
                                  </p:childTnLst>
                                </p:cTn>
                              </p:par>
                            </p:childTnLst>
                          </p:cTn>
                        </p:par>
                        <p:par>
                          <p:cTn id="21" fill="hold">
                            <p:stCondLst>
                              <p:cond delay="500"/>
                            </p:stCondLst>
                            <p:childTnLst>
                              <p:par>
                                <p:cTn id="22" presetID="24" presetClass="entr" presetSubtype="0" fill="hold" nodeType="after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 to="" calcmode="lin" valueType="num">
                                      <p:cBhvr>
                                        <p:cTn id="24" dur="1" fill="hold"/>
                                        <p:tgtEl>
                                          <p:spTgt spid="7">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0" name="文本框 10"/>
          <p:cNvSpPr txBox="1">
            <a:spLocks noChangeArrowheads="1"/>
          </p:cNvSpPr>
          <p:nvPr/>
        </p:nvSpPr>
        <p:spPr bwMode="auto">
          <a:xfrm>
            <a:off x="174625" y="220663"/>
            <a:ext cx="1425575" cy="461962"/>
          </a:xfrm>
          <a:prstGeom prst="rect">
            <a:avLst/>
          </a:prstGeom>
          <a:solidFill>
            <a:schemeClr val="accent1">
              <a:lumMod val="60000"/>
              <a:lumOff val="40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拓展阅读</a:t>
            </a:r>
            <a:endParaRPr lang="zh-CN" altLang="en-US" sz="2400" b="1" dirty="0">
              <a:latin typeface="微软雅黑" pitchFamily="34" charset="-122"/>
              <a:ea typeface="微软雅黑" pitchFamily="34" charset="-122"/>
            </a:endParaRPr>
          </a:p>
        </p:txBody>
      </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Rectangle 6"/>
          <p:cNvSpPr>
            <a:spLocks noChangeArrowheads="1"/>
          </p:cNvSpPr>
          <p:nvPr/>
        </p:nvSpPr>
        <p:spPr bwMode="auto">
          <a:xfrm>
            <a:off x="163830" y="786428"/>
            <a:ext cx="3384550" cy="430887"/>
          </a:xfrm>
          <a:prstGeom prst="rect">
            <a:avLst/>
          </a:prstGeom>
          <a:noFill/>
          <a:ln w="9525">
            <a:noFill/>
            <a:miter lim="800000"/>
            <a:headEnd/>
            <a:tailEnd/>
          </a:ln>
        </p:spPr>
        <p:txBody>
          <a:bodyPr anchor="ctr">
            <a:spAutoFit/>
          </a:bodyPr>
          <a:lstStyle/>
          <a:p>
            <a:pPr latinLnBrk="0"/>
            <a:r>
              <a:rPr lang="zh-CN" altLang="en-US" sz="2200" b="1" dirty="0" smtClean="0">
                <a:latin typeface="宋体" pitchFamily="2" charset="-122"/>
              </a:rPr>
              <a:t>（</a:t>
            </a:r>
            <a:r>
              <a:rPr lang="en-US" altLang="zh-CN" sz="2200" b="1" dirty="0" smtClean="0">
                <a:latin typeface="宋体" pitchFamily="2" charset="-122"/>
              </a:rPr>
              <a:t>3</a:t>
            </a:r>
            <a:r>
              <a:rPr lang="zh-CN" altLang="en-US" sz="2200" b="1" dirty="0" smtClean="0">
                <a:latin typeface="宋体" pitchFamily="2" charset="-122"/>
              </a:rPr>
              <a:t>）混</a:t>
            </a:r>
            <a:r>
              <a:rPr lang="zh-CN" altLang="en-US" sz="2200" b="1" dirty="0">
                <a:latin typeface="宋体" pitchFamily="2" charset="-122"/>
              </a:rPr>
              <a:t>凝土工厂</a:t>
            </a:r>
          </a:p>
        </p:txBody>
      </p:sp>
      <p:sp>
        <p:nvSpPr>
          <p:cNvPr id="5" name="Rectangle 9"/>
          <p:cNvSpPr>
            <a:spLocks noChangeArrowheads="1"/>
          </p:cNvSpPr>
          <p:nvPr/>
        </p:nvSpPr>
        <p:spPr bwMode="auto">
          <a:xfrm>
            <a:off x="2416175" y="2252474"/>
            <a:ext cx="784225" cy="400110"/>
          </a:xfrm>
          <a:prstGeom prst="rect">
            <a:avLst/>
          </a:prstGeom>
          <a:noFill/>
          <a:ln w="9525">
            <a:noFill/>
            <a:miter lim="800000"/>
            <a:headEnd/>
            <a:tailEnd/>
          </a:ln>
        </p:spPr>
        <p:txBody>
          <a:bodyPr wrap="square" anchor="ctr">
            <a:spAutoFit/>
          </a:bodyPr>
          <a:lstStyle/>
          <a:p>
            <a:pPr latinLnBrk="0"/>
            <a:r>
              <a:rPr lang="zh-CN" altLang="en-US" sz="2000" b="1" dirty="0">
                <a:latin typeface="宋体" pitchFamily="2" charset="-122"/>
              </a:rPr>
              <a:t>组成</a:t>
            </a:r>
          </a:p>
        </p:txBody>
      </p:sp>
      <p:sp>
        <p:nvSpPr>
          <p:cNvPr id="6" name="Rectangle 10"/>
          <p:cNvSpPr>
            <a:spLocks noChangeArrowheads="1"/>
          </p:cNvSpPr>
          <p:nvPr/>
        </p:nvSpPr>
        <p:spPr bwMode="auto">
          <a:xfrm>
            <a:off x="3657600" y="1510476"/>
            <a:ext cx="2089150" cy="400110"/>
          </a:xfrm>
          <a:prstGeom prst="rect">
            <a:avLst/>
          </a:prstGeom>
          <a:noFill/>
          <a:ln w="9525">
            <a:noFill/>
            <a:miter lim="800000"/>
            <a:headEnd/>
            <a:tailEnd/>
          </a:ln>
        </p:spPr>
        <p:txBody>
          <a:bodyPr anchor="ctr">
            <a:spAutoFit/>
          </a:bodyPr>
          <a:lstStyle/>
          <a:p>
            <a:r>
              <a:rPr lang="zh-CN" altLang="en-US" sz="2000" b="1" dirty="0">
                <a:latin typeface="宋体" pitchFamily="2" charset="-122"/>
              </a:rPr>
              <a:t>砂石堆栈</a:t>
            </a:r>
          </a:p>
        </p:txBody>
      </p:sp>
      <p:sp>
        <p:nvSpPr>
          <p:cNvPr id="7" name="Rectangle 11"/>
          <p:cNvSpPr>
            <a:spLocks noChangeArrowheads="1"/>
          </p:cNvSpPr>
          <p:nvPr/>
        </p:nvSpPr>
        <p:spPr bwMode="auto">
          <a:xfrm>
            <a:off x="3586163" y="2231201"/>
            <a:ext cx="2089150" cy="400110"/>
          </a:xfrm>
          <a:prstGeom prst="rect">
            <a:avLst/>
          </a:prstGeom>
          <a:noFill/>
          <a:ln w="9525">
            <a:noFill/>
            <a:miter lim="800000"/>
            <a:headEnd/>
            <a:tailEnd/>
          </a:ln>
        </p:spPr>
        <p:txBody>
          <a:bodyPr anchor="ctr">
            <a:spAutoFit/>
          </a:bodyPr>
          <a:lstStyle/>
          <a:p>
            <a:pPr latinLnBrk="0"/>
            <a:r>
              <a:rPr lang="zh-CN" altLang="en-US" sz="2000" b="1" dirty="0">
                <a:latin typeface="宋体" pitchFamily="2" charset="-122"/>
              </a:rPr>
              <a:t>水泥仓库</a:t>
            </a:r>
          </a:p>
        </p:txBody>
      </p:sp>
      <p:sp>
        <p:nvSpPr>
          <p:cNvPr id="8" name="Rectangle 12"/>
          <p:cNvSpPr>
            <a:spLocks noChangeArrowheads="1"/>
          </p:cNvSpPr>
          <p:nvPr/>
        </p:nvSpPr>
        <p:spPr bwMode="auto">
          <a:xfrm>
            <a:off x="3586163" y="3023364"/>
            <a:ext cx="2663825" cy="400110"/>
          </a:xfrm>
          <a:prstGeom prst="rect">
            <a:avLst/>
          </a:prstGeom>
          <a:noFill/>
          <a:ln w="9525">
            <a:noFill/>
            <a:miter lim="800000"/>
            <a:headEnd/>
            <a:tailEnd/>
          </a:ln>
        </p:spPr>
        <p:txBody>
          <a:bodyPr anchor="ctr">
            <a:spAutoFit/>
          </a:bodyPr>
          <a:lstStyle/>
          <a:p>
            <a:r>
              <a:rPr lang="zh-CN" altLang="en-US" sz="2000" b="1" dirty="0">
                <a:latin typeface="宋体" pitchFamily="2" charset="-122"/>
              </a:rPr>
              <a:t>混凝土搅拌站</a:t>
            </a:r>
          </a:p>
        </p:txBody>
      </p:sp>
      <p:sp>
        <p:nvSpPr>
          <p:cNvPr id="9" name="AutoShape 13"/>
          <p:cNvSpPr>
            <a:spLocks/>
          </p:cNvSpPr>
          <p:nvPr/>
        </p:nvSpPr>
        <p:spPr bwMode="auto">
          <a:xfrm>
            <a:off x="3368675" y="1738313"/>
            <a:ext cx="195263" cy="1584325"/>
          </a:xfrm>
          <a:prstGeom prst="leftBrace">
            <a:avLst>
              <a:gd name="adj1" fmla="val 67615"/>
              <a:gd name="adj2" fmla="val 50000"/>
            </a:avLst>
          </a:prstGeom>
          <a:solidFill>
            <a:srgbClr val="CC99FF"/>
          </a:solidFill>
          <a:ln w="9525">
            <a:noFill/>
            <a:round/>
            <a:headEnd/>
            <a:tailEnd/>
          </a:ln>
        </p:spPr>
        <p:txBody>
          <a:bodyPr wrap="none" anchor="ctr"/>
          <a:lstStyle/>
          <a:p>
            <a:pPr algn="l" latinLnBrk="0"/>
            <a:endParaRPr lang="zh-CN" altLang="en-US">
              <a:latin typeface="Arial" pitchFamily="34" charset="0"/>
              <a:ea typeface="宋体" pitchFamily="2" charset="-122"/>
            </a:endParaRPr>
          </a:p>
        </p:txBody>
      </p:sp>
      <p:sp>
        <p:nvSpPr>
          <p:cNvPr id="11" name="Rectangle 15"/>
          <p:cNvSpPr>
            <a:spLocks noChangeArrowheads="1"/>
          </p:cNvSpPr>
          <p:nvPr/>
        </p:nvSpPr>
        <p:spPr bwMode="auto">
          <a:xfrm>
            <a:off x="1386840" y="4055556"/>
            <a:ext cx="4465320" cy="400110"/>
          </a:xfrm>
          <a:prstGeom prst="rect">
            <a:avLst/>
          </a:prstGeom>
          <a:noFill/>
          <a:ln w="9525">
            <a:noFill/>
            <a:miter lim="800000"/>
            <a:headEnd/>
            <a:tailEnd/>
          </a:ln>
        </p:spPr>
        <p:txBody>
          <a:bodyPr wrap="square" anchor="ctr">
            <a:spAutoFit/>
          </a:bodyPr>
          <a:lstStyle/>
          <a:p>
            <a:r>
              <a:rPr lang="zh-CN" altLang="en-US" sz="2000" b="1" dirty="0" smtClean="0">
                <a:latin typeface="宋体" pitchFamily="2" charset="-122"/>
              </a:rPr>
              <a:t>位置选择</a:t>
            </a:r>
            <a:r>
              <a:rPr lang="zh-CN" altLang="en-US" sz="2000" b="1" dirty="0" smtClean="0">
                <a:latin typeface="宋体" pitchFamily="2" charset="-122"/>
              </a:rPr>
              <a:t>：小</a:t>
            </a:r>
            <a:r>
              <a:rPr lang="zh-CN" altLang="en-US" sz="2000" b="1" dirty="0">
                <a:latin typeface="宋体" pitchFamily="2" charset="-122"/>
              </a:rPr>
              <a:t>搬运少，路线直接。</a:t>
            </a:r>
          </a:p>
        </p:txBody>
      </p:sp>
      <p:pic>
        <p:nvPicPr>
          <p:cNvPr id="12" name="Picture 10" descr="C:\Documents and Settings\李振\桌面\压缩输出2007年4月30日18时15分8秒\1.jpg"/>
          <p:cNvPicPr>
            <a:picLocks noChangeAspect="1" noChangeArrowheads="1"/>
          </p:cNvPicPr>
          <p:nvPr/>
        </p:nvPicPr>
        <p:blipFill>
          <a:blip r:embed="rId2" cstate="print"/>
          <a:srcRect/>
          <a:stretch>
            <a:fillRect/>
          </a:stretch>
        </p:blipFill>
        <p:spPr bwMode="auto">
          <a:xfrm>
            <a:off x="6240780" y="336231"/>
            <a:ext cx="4251960" cy="5759567"/>
          </a:xfrm>
          <a:prstGeom prst="rect">
            <a:avLst/>
          </a:prstGeom>
          <a:noFill/>
          <a:ln w="9525">
            <a:noFill/>
            <a:miter lim="800000"/>
            <a:headEnd/>
            <a:tailEnd/>
          </a:ln>
        </p:spPr>
      </p:pic>
      <p:sp>
        <p:nvSpPr>
          <p:cNvPr id="13" name="Rectangle 6"/>
          <p:cNvSpPr>
            <a:spLocks noChangeArrowheads="1"/>
          </p:cNvSpPr>
          <p:nvPr/>
        </p:nvSpPr>
        <p:spPr bwMode="auto">
          <a:xfrm>
            <a:off x="7172643" y="6131044"/>
            <a:ext cx="2392001" cy="369332"/>
          </a:xfrm>
          <a:prstGeom prst="rect">
            <a:avLst/>
          </a:prstGeom>
          <a:noFill/>
          <a:ln w="9525">
            <a:noFill/>
            <a:miter lim="800000"/>
            <a:headEnd/>
            <a:tailEnd/>
          </a:ln>
        </p:spPr>
        <p:txBody>
          <a:bodyPr wrap="none" anchor="ctr">
            <a:spAutoFit/>
          </a:bodyPr>
          <a:lstStyle/>
          <a:p>
            <a:pPr algn="l" latinLnBrk="0"/>
            <a:r>
              <a:rPr lang="zh-CN" altLang="en-US" b="1" dirty="0">
                <a:solidFill>
                  <a:srgbClr val="FF0000"/>
                </a:solidFill>
                <a:latin typeface="楷体" pitchFamily="49" charset="-122"/>
                <a:ea typeface="楷体" pitchFamily="49" charset="-122"/>
              </a:rPr>
              <a:t>混凝土工厂布置示例</a:t>
            </a:r>
            <a:r>
              <a:rPr lang="zh-CN" altLang="en-US" dirty="0">
                <a:solidFill>
                  <a:srgbClr val="FF0000"/>
                </a:solidFill>
                <a:latin typeface="楷体" pitchFamily="49" charset="-122"/>
                <a:ea typeface="楷体"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to="" calcmode="lin" valueType="num">
                                      <p:cBhvr>
                                        <p:cTn id="12" dur="1" fill="hold"/>
                                        <p:tgtEl>
                                          <p:spTgt spid="5">
                                            <p:txEl>
                                              <p:pRg st="0" end="0"/>
                                            </p:txEl>
                                          </p:spTgt>
                                        </p:tgtEl>
                                        <p:attrNameLst>
                                          <p:attrName/>
                                        </p:attrNameLst>
                                      </p:cBhvr>
                                    </p:anim>
                                  </p:childTnLst>
                                </p:cTn>
                              </p:par>
                            </p:childTnLst>
                          </p:cTn>
                        </p:par>
                        <p:par>
                          <p:cTn id="13" fill="hold">
                            <p:stCondLst>
                              <p:cond delay="0"/>
                            </p:stCondLst>
                            <p:childTnLst>
                              <p:par>
                                <p:cTn id="14" presetID="14" presetClass="entr" presetSubtype="1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childTnLst>
                          </p:cTn>
                        </p:par>
                        <p:par>
                          <p:cTn id="17" fill="hold">
                            <p:stCondLst>
                              <p:cond delay="500"/>
                            </p:stCondLst>
                            <p:childTnLst>
                              <p:par>
                                <p:cTn id="18" presetID="24" presetClass="entr" presetSubtype="0" fill="hold" nodeType="after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 to="" calcmode="lin" valueType="num">
                                      <p:cBhvr>
                                        <p:cTn id="20" dur="1" fill="hold"/>
                                        <p:tgtEl>
                                          <p:spTgt spid="6">
                                            <p:txEl>
                                              <p:pRg st="0" end="0"/>
                                            </p:txEl>
                                          </p:spTgt>
                                        </p:tgtEl>
                                        <p:attrNameLst>
                                          <p:attrName/>
                                        </p:attrNameLst>
                                      </p:cBhvr>
                                    </p:anim>
                                  </p:childTnLst>
                                </p:cTn>
                              </p:par>
                            </p:childTnLst>
                          </p:cTn>
                        </p:par>
                        <p:par>
                          <p:cTn id="21" fill="hold">
                            <p:stCondLst>
                              <p:cond delay="500"/>
                            </p:stCondLst>
                            <p:childTnLst>
                              <p:par>
                                <p:cTn id="22" presetID="24" presetClass="entr" presetSubtype="0" fill="hold" nodeType="after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 to="" calcmode="lin" valueType="num">
                                      <p:cBhvr>
                                        <p:cTn id="24" dur="1" fill="hold"/>
                                        <p:tgtEl>
                                          <p:spTgt spid="7">
                                            <p:txEl>
                                              <p:pRg st="0" end="0"/>
                                            </p:txEl>
                                          </p:spTgt>
                                        </p:tgtEl>
                                        <p:attrNameLst>
                                          <p:attrName/>
                                        </p:attrNameLst>
                                      </p:cBhvr>
                                    </p:anim>
                                  </p:childTnLst>
                                </p:cTn>
                              </p:par>
                            </p:childTnLst>
                          </p:cTn>
                        </p:par>
                        <p:par>
                          <p:cTn id="25" fill="hold">
                            <p:stCondLst>
                              <p:cond delay="500"/>
                            </p:stCondLst>
                            <p:childTnLst>
                              <p:par>
                                <p:cTn id="26" presetID="24" presetClass="entr" presetSubtype="0" fill="hold" nodeType="after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anim to="" calcmode="lin" valueType="num">
                                      <p:cBhvr>
                                        <p:cTn id="28" dur="1" fill="hold"/>
                                        <p:tgtEl>
                                          <p:spTgt spid="8">
                                            <p:txEl>
                                              <p:pRg st="0" end="0"/>
                                            </p:txEl>
                                          </p:spTgt>
                                        </p:tgtEl>
                                        <p:attrNameLst>
                                          <p:attrName/>
                                        </p:attrNameLst>
                                      </p:cBhvr>
                                    </p:anim>
                                  </p:childTnLst>
                                </p:cTn>
                              </p:par>
                            </p:childTnLst>
                          </p:cTn>
                        </p:par>
                        <p:par>
                          <p:cTn id="29" fill="hold">
                            <p:stCondLst>
                              <p:cond delay="500"/>
                            </p:stCondLst>
                            <p:childTnLst>
                              <p:par>
                                <p:cTn id="30" presetID="24" presetClass="entr" presetSubtype="0" fill="hold" nodeType="after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 to="" calcmode="lin" valueType="num">
                                      <p:cBhvr>
                                        <p:cTn id="32" dur="1" fill="hold"/>
                                        <p:tgtEl>
                                          <p:spTgt spid="11">
                                            <p:txEl>
                                              <p:pRg st="0" end="0"/>
                                            </p:txEl>
                                          </p:spTgt>
                                        </p:tgtEl>
                                        <p:attrNameLst>
                                          <p:attrName/>
                                        </p:attrNameLst>
                                      </p:cBhvr>
                                    </p:anim>
                                  </p:childTnLst>
                                </p:cTn>
                              </p:par>
                            </p:childTnLst>
                          </p:cTn>
                        </p:par>
                        <p:par>
                          <p:cTn id="33" fill="hold">
                            <p:stCondLst>
                              <p:cond delay="500"/>
                            </p:stCondLst>
                            <p:childTnLst>
                              <p:par>
                                <p:cTn id="34" presetID="14" presetClass="entr" presetSubtype="1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randombar(horizontal)">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0" name="文本框 10"/>
          <p:cNvSpPr txBox="1">
            <a:spLocks noChangeArrowheads="1"/>
          </p:cNvSpPr>
          <p:nvPr/>
        </p:nvSpPr>
        <p:spPr bwMode="auto">
          <a:xfrm>
            <a:off x="174625" y="220663"/>
            <a:ext cx="1425575" cy="461962"/>
          </a:xfrm>
          <a:prstGeom prst="rect">
            <a:avLst/>
          </a:prstGeom>
          <a:solidFill>
            <a:schemeClr val="accent1">
              <a:lumMod val="60000"/>
              <a:lumOff val="40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拓展阅读</a:t>
            </a:r>
            <a:endParaRPr lang="zh-CN" altLang="en-US" sz="2400" b="1" dirty="0">
              <a:latin typeface="微软雅黑" pitchFamily="34" charset="-122"/>
              <a:ea typeface="微软雅黑" pitchFamily="34" charset="-122"/>
            </a:endParaRPr>
          </a:p>
        </p:txBody>
      </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 name="Picture 7" descr="C:\Documents and Settings\李振\桌面\压缩输出2007年4月30日1时10分24秒\5.jpg"/>
          <p:cNvPicPr>
            <a:picLocks noChangeAspect="1" noChangeArrowheads="1"/>
          </p:cNvPicPr>
          <p:nvPr/>
        </p:nvPicPr>
        <p:blipFill>
          <a:blip r:embed="rId2" cstate="print"/>
          <a:srcRect/>
          <a:stretch>
            <a:fillRect/>
          </a:stretch>
        </p:blipFill>
        <p:spPr bwMode="auto">
          <a:xfrm>
            <a:off x="2331720" y="868680"/>
            <a:ext cx="7391400" cy="5092700"/>
          </a:xfrm>
          <a:prstGeom prst="rect">
            <a:avLst/>
          </a:prstGeom>
          <a:noFill/>
          <a:ln w="9525">
            <a:noFill/>
            <a:miter lim="800000"/>
            <a:headEnd/>
            <a:tailEnd/>
          </a:ln>
          <a:effectLst/>
        </p:spPr>
      </p:pic>
      <p:sp>
        <p:nvSpPr>
          <p:cNvPr id="5" name="Rectangle 6"/>
          <p:cNvSpPr>
            <a:spLocks noChangeArrowheads="1"/>
          </p:cNvSpPr>
          <p:nvPr/>
        </p:nvSpPr>
        <p:spPr bwMode="auto">
          <a:xfrm>
            <a:off x="4800600" y="6054865"/>
            <a:ext cx="2623132" cy="371513"/>
          </a:xfrm>
          <a:prstGeom prst="rect">
            <a:avLst/>
          </a:prstGeom>
          <a:noFill/>
          <a:ln w="9525">
            <a:noFill/>
            <a:miter lim="800000"/>
            <a:headEnd/>
            <a:tailEnd/>
          </a:ln>
        </p:spPr>
        <p:txBody>
          <a:bodyPr wrap="none" lIns="90000" tIns="46800" rIns="90000" bIns="46800" anchor="ctr">
            <a:spAutoFit/>
          </a:bodyPr>
          <a:lstStyle/>
          <a:p>
            <a:r>
              <a:rPr lang="zh-CN" altLang="en-US" b="1" dirty="0">
                <a:solidFill>
                  <a:srgbClr val="FF0000"/>
                </a:solidFill>
                <a:latin typeface="楷体" pitchFamily="49" charset="-122"/>
                <a:ea typeface="楷体" pitchFamily="49" charset="-122"/>
              </a:rPr>
              <a:t>混凝土搅拌站工艺流程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0" name="文本框 10"/>
          <p:cNvSpPr txBox="1">
            <a:spLocks noChangeArrowheads="1"/>
          </p:cNvSpPr>
          <p:nvPr/>
        </p:nvSpPr>
        <p:spPr bwMode="auto">
          <a:xfrm>
            <a:off x="174625" y="220663"/>
            <a:ext cx="1425575" cy="461962"/>
          </a:xfrm>
          <a:prstGeom prst="rect">
            <a:avLst/>
          </a:prstGeom>
          <a:solidFill>
            <a:schemeClr val="accent1">
              <a:lumMod val="60000"/>
              <a:lumOff val="40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拓展阅读</a:t>
            </a:r>
            <a:endParaRPr lang="zh-CN" altLang="en-US" sz="2400" b="1" dirty="0">
              <a:latin typeface="微软雅黑" pitchFamily="34" charset="-122"/>
              <a:ea typeface="微软雅黑" pitchFamily="34" charset="-122"/>
            </a:endParaRPr>
          </a:p>
        </p:txBody>
      </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 name="Picture 10" descr="C:\Documents and Settings\李振\桌面\压缩输出2007年4月30日18时15分8秒\2.jpg"/>
          <p:cNvPicPr>
            <a:picLocks noChangeAspect="1" noChangeArrowheads="1"/>
          </p:cNvPicPr>
          <p:nvPr/>
        </p:nvPicPr>
        <p:blipFill>
          <a:blip r:embed="rId2" cstate="print"/>
          <a:srcRect/>
          <a:stretch>
            <a:fillRect/>
          </a:stretch>
        </p:blipFill>
        <p:spPr bwMode="auto">
          <a:xfrm>
            <a:off x="1043941" y="1192531"/>
            <a:ext cx="4476750" cy="3359144"/>
          </a:xfrm>
          <a:prstGeom prst="rect">
            <a:avLst/>
          </a:prstGeom>
          <a:noFill/>
          <a:ln w="9525">
            <a:noFill/>
            <a:miter lim="800000"/>
            <a:headEnd/>
            <a:tailEnd/>
          </a:ln>
        </p:spPr>
      </p:pic>
      <p:sp>
        <p:nvSpPr>
          <p:cNvPr id="5" name="TextBox 8"/>
          <p:cNvSpPr txBox="1">
            <a:spLocks noChangeArrowheads="1"/>
          </p:cNvSpPr>
          <p:nvPr/>
        </p:nvSpPr>
        <p:spPr bwMode="auto">
          <a:xfrm>
            <a:off x="5541647" y="3596640"/>
            <a:ext cx="492443" cy="883920"/>
          </a:xfrm>
          <a:prstGeom prst="rect">
            <a:avLst/>
          </a:prstGeom>
          <a:noFill/>
          <a:ln w="9525">
            <a:noFill/>
            <a:miter lim="800000"/>
            <a:headEnd/>
            <a:tailEnd/>
          </a:ln>
        </p:spPr>
        <p:txBody>
          <a:bodyPr vert="eaVert" wrap="square">
            <a:spAutoFit/>
          </a:bodyPr>
          <a:lstStyle/>
          <a:p>
            <a:pPr algn="l" latinLnBrk="0"/>
            <a:r>
              <a:rPr lang="zh-CN" altLang="en-US" sz="2000" dirty="0">
                <a:latin typeface="宋体" pitchFamily="2" charset="-122"/>
              </a:rPr>
              <a:t>搅拌机</a:t>
            </a:r>
          </a:p>
        </p:txBody>
      </p:sp>
      <p:pic>
        <p:nvPicPr>
          <p:cNvPr id="6" name="Picture 8" descr="C:\Documents and Settings\李振\桌面\压缩输出2007年4月30日18时15分8秒\5.jpg"/>
          <p:cNvPicPr>
            <a:picLocks noChangeAspect="1" noChangeArrowheads="1"/>
          </p:cNvPicPr>
          <p:nvPr/>
        </p:nvPicPr>
        <p:blipFill>
          <a:blip r:embed="rId3" cstate="print"/>
          <a:srcRect/>
          <a:stretch>
            <a:fillRect/>
          </a:stretch>
        </p:blipFill>
        <p:spPr bwMode="auto">
          <a:xfrm>
            <a:off x="6263640" y="2571750"/>
            <a:ext cx="4899173" cy="3677603"/>
          </a:xfrm>
          <a:prstGeom prst="rect">
            <a:avLst/>
          </a:prstGeom>
          <a:noFill/>
          <a:ln w="9525">
            <a:noFill/>
            <a:miter lim="800000"/>
            <a:headEnd/>
            <a:tailEnd/>
          </a:ln>
        </p:spPr>
      </p:pic>
      <p:sp>
        <p:nvSpPr>
          <p:cNvPr id="7" name="TextBox 8"/>
          <p:cNvSpPr txBox="1">
            <a:spLocks noChangeArrowheads="1"/>
          </p:cNvSpPr>
          <p:nvPr/>
        </p:nvSpPr>
        <p:spPr bwMode="auto">
          <a:xfrm>
            <a:off x="11227119" y="4697730"/>
            <a:ext cx="492443" cy="1645920"/>
          </a:xfrm>
          <a:prstGeom prst="rect">
            <a:avLst/>
          </a:prstGeom>
          <a:noFill/>
          <a:ln w="9525">
            <a:noFill/>
            <a:miter lim="800000"/>
            <a:headEnd/>
            <a:tailEnd/>
          </a:ln>
        </p:spPr>
        <p:txBody>
          <a:bodyPr vert="eaVert" wrap="square">
            <a:spAutoFit/>
          </a:bodyPr>
          <a:lstStyle/>
          <a:p>
            <a:r>
              <a:rPr lang="zh-CN" altLang="en-US" sz="2000" dirty="0">
                <a:latin typeface="宋体" pitchFamily="2" charset="-122"/>
              </a:rPr>
              <a:t>混凝土拌和站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0" name="文本框 10"/>
          <p:cNvSpPr txBox="1">
            <a:spLocks noChangeArrowheads="1"/>
          </p:cNvSpPr>
          <p:nvPr/>
        </p:nvSpPr>
        <p:spPr bwMode="auto">
          <a:xfrm>
            <a:off x="174625" y="220663"/>
            <a:ext cx="1425575" cy="461962"/>
          </a:xfrm>
          <a:prstGeom prst="rect">
            <a:avLst/>
          </a:prstGeom>
          <a:solidFill>
            <a:schemeClr val="accent1">
              <a:lumMod val="60000"/>
              <a:lumOff val="40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拓展阅读</a:t>
            </a:r>
            <a:endParaRPr lang="zh-CN" altLang="en-US" sz="2400" b="1" dirty="0">
              <a:latin typeface="微软雅黑" pitchFamily="34" charset="-122"/>
              <a:ea typeface="微软雅黑" pitchFamily="34" charset="-122"/>
            </a:endParaRPr>
          </a:p>
        </p:txBody>
      </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矩形 3"/>
          <p:cNvSpPr/>
          <p:nvPr/>
        </p:nvSpPr>
        <p:spPr>
          <a:xfrm>
            <a:off x="178126" y="752594"/>
            <a:ext cx="2029723" cy="430887"/>
          </a:xfrm>
          <a:prstGeom prst="rect">
            <a:avLst/>
          </a:prstGeom>
        </p:spPr>
        <p:txBody>
          <a:bodyPr wrap="none">
            <a:spAutoFit/>
          </a:bodyPr>
          <a:lstStyle/>
          <a:p>
            <a:pPr latinLnBrk="0"/>
            <a:r>
              <a:rPr lang="zh-CN" altLang="en-US" sz="2200" b="1" dirty="0" smtClean="0">
                <a:latin typeface="宋体" pitchFamily="2" charset="-122"/>
              </a:rPr>
              <a:t>（</a:t>
            </a:r>
            <a:r>
              <a:rPr lang="en-US" altLang="zh-CN" sz="2200" b="1" dirty="0" smtClean="0">
                <a:latin typeface="宋体" pitchFamily="2" charset="-122"/>
              </a:rPr>
              <a:t>4</a:t>
            </a:r>
            <a:r>
              <a:rPr lang="zh-CN" altLang="en-US" sz="2200" b="1" dirty="0" smtClean="0">
                <a:latin typeface="宋体" pitchFamily="2" charset="-122"/>
              </a:rPr>
              <a:t>）上</a:t>
            </a:r>
            <a:r>
              <a:rPr lang="zh-CN" altLang="en-US" sz="2200" b="1" dirty="0" smtClean="0">
                <a:latin typeface="宋体" pitchFamily="2" charset="-122"/>
              </a:rPr>
              <a:t>料顺序</a:t>
            </a:r>
            <a:endParaRPr lang="zh-CN" altLang="en-US" sz="2200" b="1" dirty="0">
              <a:latin typeface="宋体" pitchFamily="2" charset="-122"/>
            </a:endParaRPr>
          </a:p>
        </p:txBody>
      </p:sp>
      <p:sp>
        <p:nvSpPr>
          <p:cNvPr id="5" name="Rectangle 10"/>
          <p:cNvSpPr>
            <a:spLocks noChangeArrowheads="1"/>
          </p:cNvSpPr>
          <p:nvPr/>
        </p:nvSpPr>
        <p:spPr bwMode="auto">
          <a:xfrm>
            <a:off x="2250123" y="3788410"/>
            <a:ext cx="6192837" cy="519113"/>
          </a:xfrm>
          <a:prstGeom prst="rect">
            <a:avLst/>
          </a:prstGeom>
          <a:noFill/>
          <a:ln w="9525">
            <a:noFill/>
            <a:miter lim="800000"/>
            <a:headEnd/>
            <a:tailEnd/>
          </a:ln>
        </p:spPr>
        <p:txBody>
          <a:bodyPr anchor="ctr">
            <a:spAutoFit/>
          </a:bodyPr>
          <a:lstStyle/>
          <a:p>
            <a:pPr algn="l" latinLnBrk="0"/>
            <a:r>
              <a:rPr lang="zh-CN" altLang="en-US" sz="2000" b="1" dirty="0">
                <a:solidFill>
                  <a:srgbClr val="FF6600"/>
                </a:solidFill>
                <a:latin typeface="宋体" pitchFamily="2" charset="-122"/>
              </a:rPr>
              <a:t>二次投料</a:t>
            </a:r>
            <a:r>
              <a:rPr lang="zh-CN" altLang="en-US" sz="2000" b="1" dirty="0" smtClean="0">
                <a:solidFill>
                  <a:srgbClr val="FF6600"/>
                </a:solidFill>
                <a:latin typeface="宋体" pitchFamily="2" charset="-122"/>
              </a:rPr>
              <a:t>法   </a:t>
            </a:r>
            <a:r>
              <a:rPr lang="en-US" altLang="zh-CN" sz="2800" b="1" dirty="0" smtClean="0">
                <a:solidFill>
                  <a:srgbClr val="FF6600"/>
                </a:solidFill>
                <a:latin typeface="Arial" pitchFamily="34" charset="0"/>
                <a:ea typeface="华文新魏" pitchFamily="2" charset="-122"/>
              </a:rPr>
              <a:t>—</a:t>
            </a:r>
            <a:endParaRPr lang="en-US" altLang="zh-CN" sz="2800" b="1" dirty="0">
              <a:solidFill>
                <a:srgbClr val="FF6600"/>
              </a:solidFill>
              <a:latin typeface="华文新魏" pitchFamily="2" charset="-122"/>
              <a:ea typeface="华文新魏" pitchFamily="2" charset="-122"/>
            </a:endParaRPr>
          </a:p>
        </p:txBody>
      </p:sp>
      <p:sp>
        <p:nvSpPr>
          <p:cNvPr id="6" name="AutoShape 11"/>
          <p:cNvSpPr>
            <a:spLocks/>
          </p:cNvSpPr>
          <p:nvPr/>
        </p:nvSpPr>
        <p:spPr bwMode="auto">
          <a:xfrm>
            <a:off x="2045653" y="1755140"/>
            <a:ext cx="215900" cy="2303463"/>
          </a:xfrm>
          <a:prstGeom prst="leftBrace">
            <a:avLst>
              <a:gd name="adj1" fmla="val 88909"/>
              <a:gd name="adj2" fmla="val 50000"/>
            </a:avLst>
          </a:prstGeom>
          <a:solidFill>
            <a:srgbClr val="CC99FF"/>
          </a:solidFill>
          <a:ln w="9525">
            <a:noFill/>
            <a:round/>
            <a:headEnd/>
            <a:tailEnd/>
          </a:ln>
        </p:spPr>
        <p:txBody>
          <a:bodyPr wrap="none" anchor="ctr"/>
          <a:lstStyle/>
          <a:p>
            <a:pPr algn="l" latinLnBrk="0"/>
            <a:endParaRPr lang="zh-CN" altLang="en-US">
              <a:latin typeface="Arial" pitchFamily="34" charset="0"/>
              <a:ea typeface="宋体" pitchFamily="2" charset="-122"/>
            </a:endParaRPr>
          </a:p>
        </p:txBody>
      </p:sp>
      <p:sp>
        <p:nvSpPr>
          <p:cNvPr id="7" name="AutoShape 11"/>
          <p:cNvSpPr>
            <a:spLocks/>
          </p:cNvSpPr>
          <p:nvPr/>
        </p:nvSpPr>
        <p:spPr bwMode="auto">
          <a:xfrm>
            <a:off x="4565015" y="3050540"/>
            <a:ext cx="215900" cy="2303463"/>
          </a:xfrm>
          <a:prstGeom prst="leftBrace">
            <a:avLst>
              <a:gd name="adj1" fmla="val 88909"/>
              <a:gd name="adj2" fmla="val 50000"/>
            </a:avLst>
          </a:prstGeom>
          <a:solidFill>
            <a:srgbClr val="CC99FF"/>
          </a:solidFill>
          <a:ln w="9525">
            <a:noFill/>
            <a:round/>
            <a:headEnd/>
            <a:tailEnd/>
          </a:ln>
        </p:spPr>
        <p:txBody>
          <a:bodyPr wrap="none" anchor="ctr"/>
          <a:lstStyle/>
          <a:p>
            <a:pPr algn="l" latinLnBrk="0"/>
            <a:endParaRPr lang="zh-CN" altLang="en-US">
              <a:latin typeface="Arial" pitchFamily="34" charset="0"/>
              <a:ea typeface="宋体" pitchFamily="2" charset="-122"/>
            </a:endParaRPr>
          </a:p>
        </p:txBody>
      </p:sp>
      <p:sp>
        <p:nvSpPr>
          <p:cNvPr id="8" name="Rectangle 8"/>
          <p:cNvSpPr>
            <a:spLocks noChangeArrowheads="1"/>
          </p:cNvSpPr>
          <p:nvPr/>
        </p:nvSpPr>
        <p:spPr bwMode="auto">
          <a:xfrm>
            <a:off x="4853940" y="3038604"/>
            <a:ext cx="4679950" cy="400110"/>
          </a:xfrm>
          <a:prstGeom prst="rect">
            <a:avLst/>
          </a:prstGeom>
          <a:noFill/>
          <a:ln w="9525">
            <a:noFill/>
            <a:miter lim="800000"/>
            <a:headEnd/>
            <a:tailEnd/>
          </a:ln>
        </p:spPr>
        <p:txBody>
          <a:bodyPr anchor="ctr">
            <a:spAutoFit/>
          </a:bodyPr>
          <a:lstStyle/>
          <a:p>
            <a:r>
              <a:rPr lang="zh-CN" altLang="en-US" sz="2000" b="1" dirty="0">
                <a:solidFill>
                  <a:srgbClr val="FF6600"/>
                </a:solidFill>
                <a:latin typeface="宋体" pitchFamily="2" charset="-122"/>
              </a:rPr>
              <a:t>预拌水泥砂浆法</a:t>
            </a:r>
          </a:p>
        </p:txBody>
      </p:sp>
      <p:sp>
        <p:nvSpPr>
          <p:cNvPr id="9" name="Rectangle 8"/>
          <p:cNvSpPr>
            <a:spLocks noChangeArrowheads="1"/>
          </p:cNvSpPr>
          <p:nvPr/>
        </p:nvSpPr>
        <p:spPr bwMode="auto">
          <a:xfrm>
            <a:off x="4853940" y="4981704"/>
            <a:ext cx="4679950" cy="400110"/>
          </a:xfrm>
          <a:prstGeom prst="rect">
            <a:avLst/>
          </a:prstGeom>
          <a:noFill/>
          <a:ln w="9525">
            <a:noFill/>
            <a:miter lim="800000"/>
            <a:headEnd/>
            <a:tailEnd/>
          </a:ln>
        </p:spPr>
        <p:txBody>
          <a:bodyPr anchor="ctr">
            <a:spAutoFit/>
          </a:bodyPr>
          <a:lstStyle/>
          <a:p>
            <a:pPr latinLnBrk="0"/>
            <a:r>
              <a:rPr lang="zh-CN" altLang="en-US" sz="2000" b="1" dirty="0">
                <a:solidFill>
                  <a:srgbClr val="FF6600"/>
                </a:solidFill>
                <a:latin typeface="宋体" pitchFamily="2" charset="-122"/>
              </a:rPr>
              <a:t>预拌水泥净浆法</a:t>
            </a:r>
          </a:p>
        </p:txBody>
      </p:sp>
      <p:sp>
        <p:nvSpPr>
          <p:cNvPr id="10" name="Rectangle 8"/>
          <p:cNvSpPr>
            <a:spLocks noChangeArrowheads="1"/>
          </p:cNvSpPr>
          <p:nvPr/>
        </p:nvSpPr>
        <p:spPr bwMode="auto">
          <a:xfrm>
            <a:off x="2348865" y="1678751"/>
            <a:ext cx="4679950" cy="400110"/>
          </a:xfrm>
          <a:prstGeom prst="rect">
            <a:avLst/>
          </a:prstGeom>
          <a:noFill/>
          <a:ln w="9525">
            <a:noFill/>
            <a:miter lim="800000"/>
            <a:headEnd/>
            <a:tailEnd/>
          </a:ln>
        </p:spPr>
        <p:txBody>
          <a:bodyPr anchor="ctr">
            <a:spAutoFit/>
          </a:bodyPr>
          <a:lstStyle/>
          <a:p>
            <a:pPr algn="l" latinLnBrk="0"/>
            <a:r>
              <a:rPr lang="zh-CN" altLang="en-US" sz="2000" b="1" dirty="0">
                <a:solidFill>
                  <a:srgbClr val="FF6600"/>
                </a:solidFill>
                <a:latin typeface="宋体" pitchFamily="2" charset="-122"/>
              </a:rPr>
              <a:t>一次投料法</a:t>
            </a:r>
          </a:p>
        </p:txBody>
      </p:sp>
      <p:pic>
        <p:nvPicPr>
          <p:cNvPr id="11" name="图片 10"/>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821558" y="1865402"/>
            <a:ext cx="3265542" cy="32387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to="" calcmode="lin" valueType="num">
                                      <p:cBhvr>
                                        <p:cTn id="11" dur="1" fill="hold"/>
                                        <p:tgtEl>
                                          <p:spTgt spid="5">
                                            <p:txEl>
                                              <p:pRg st="0" end="0"/>
                                            </p:txEl>
                                          </p:spTgt>
                                        </p:tgtEl>
                                        <p:attrNameLst>
                                          <p:attrName/>
                                        </p:attrNameLst>
                                      </p:cBhvr>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par>
                          <p:cTn id="16" fill="hold">
                            <p:stCondLst>
                              <p:cond delay="1000"/>
                            </p:stCondLst>
                            <p:childTnLst>
                              <p:par>
                                <p:cTn id="17" presetID="24" presetClass="entr" presetSubtype="0" fill="hold"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to="" calcmode="lin" valueType="num">
                                      <p:cBhvr>
                                        <p:cTn id="19" dur="1" fill="hold"/>
                                        <p:tgtEl>
                                          <p:spTgt spid="8">
                                            <p:txEl>
                                              <p:pRg st="0" end="0"/>
                                            </p:txEl>
                                          </p:spTgt>
                                        </p:tgtEl>
                                        <p:attrNameLst>
                                          <p:attrName/>
                                        </p:attrNameLst>
                                      </p:cBhvr>
                                    </p:anim>
                                  </p:childTnLst>
                                </p:cTn>
                              </p:par>
                            </p:childTnLst>
                          </p:cTn>
                        </p:par>
                        <p:par>
                          <p:cTn id="20" fill="hold">
                            <p:stCondLst>
                              <p:cond delay="1000"/>
                            </p:stCondLst>
                            <p:childTnLst>
                              <p:par>
                                <p:cTn id="21" presetID="24" presetClass="entr" presetSubtype="0" fill="hold" nodeType="after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 to="" calcmode="lin" valueType="num">
                                      <p:cBhvr>
                                        <p:cTn id="23" dur="1" fill="hold"/>
                                        <p:tgtEl>
                                          <p:spTgt spid="9">
                                            <p:txEl>
                                              <p:pRg st="0" end="0"/>
                                            </p:txEl>
                                          </p:spTgt>
                                        </p:tgtEl>
                                        <p:attrNameLst>
                                          <p:attrName/>
                                        </p:attrNameLst>
                                      </p:cBhvr>
                                    </p:anim>
                                  </p:childTnLst>
                                </p:cTn>
                              </p:par>
                            </p:childTnLst>
                          </p:cTn>
                        </p:par>
                        <p:par>
                          <p:cTn id="24" fill="hold">
                            <p:stCondLst>
                              <p:cond delay="1000"/>
                            </p:stCondLst>
                            <p:childTnLst>
                              <p:par>
                                <p:cTn id="25" presetID="24" presetClass="entr" presetSubtype="0" fill="hold" nodeType="after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 to="" calcmode="lin" valueType="num">
                                      <p:cBhvr>
                                        <p:cTn id="27" dur="1" fill="hold"/>
                                        <p:tgtEl>
                                          <p:spTgt spid="10">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0" name="文本框 10"/>
          <p:cNvSpPr txBox="1">
            <a:spLocks noChangeArrowheads="1"/>
          </p:cNvSpPr>
          <p:nvPr/>
        </p:nvSpPr>
        <p:spPr bwMode="auto">
          <a:xfrm>
            <a:off x="174625" y="220663"/>
            <a:ext cx="1425575" cy="461962"/>
          </a:xfrm>
          <a:prstGeom prst="rect">
            <a:avLst/>
          </a:prstGeom>
          <a:solidFill>
            <a:schemeClr val="accent1">
              <a:lumMod val="60000"/>
              <a:lumOff val="40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拓展阅读</a:t>
            </a:r>
            <a:endParaRPr lang="zh-CN" altLang="en-US" sz="2400" b="1" dirty="0">
              <a:latin typeface="微软雅黑" pitchFamily="34" charset="-122"/>
              <a:ea typeface="微软雅黑" pitchFamily="34" charset="-122"/>
            </a:endParaRPr>
          </a:p>
        </p:txBody>
      </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矩形 3"/>
          <p:cNvSpPr/>
          <p:nvPr/>
        </p:nvSpPr>
        <p:spPr>
          <a:xfrm>
            <a:off x="187638" y="798314"/>
            <a:ext cx="2313454" cy="430887"/>
          </a:xfrm>
          <a:prstGeom prst="rect">
            <a:avLst/>
          </a:prstGeom>
        </p:spPr>
        <p:txBody>
          <a:bodyPr wrap="none">
            <a:spAutoFit/>
          </a:bodyPr>
          <a:lstStyle/>
          <a:p>
            <a:pPr latinLnBrk="0"/>
            <a:r>
              <a:rPr lang="zh-CN" altLang="en-US" sz="2200" b="1" dirty="0" smtClean="0">
                <a:latin typeface="宋体" pitchFamily="2" charset="-122"/>
              </a:rPr>
              <a:t>（</a:t>
            </a:r>
            <a:r>
              <a:rPr lang="en-US" altLang="zh-CN" sz="2200" b="1" dirty="0" smtClean="0">
                <a:latin typeface="宋体" pitchFamily="2" charset="-122"/>
              </a:rPr>
              <a:t>5</a:t>
            </a:r>
            <a:r>
              <a:rPr lang="zh-CN" altLang="en-US" sz="2200" b="1" dirty="0" smtClean="0">
                <a:latin typeface="宋体" pitchFamily="2" charset="-122"/>
              </a:rPr>
              <a:t>）混</a:t>
            </a:r>
            <a:r>
              <a:rPr lang="zh-CN" altLang="en-US" sz="2200" b="1" dirty="0" smtClean="0">
                <a:latin typeface="宋体" pitchFamily="2" charset="-122"/>
              </a:rPr>
              <a:t>凝土运输</a:t>
            </a:r>
            <a:endParaRPr lang="zh-CN" altLang="en-US" sz="2200" b="1" dirty="0">
              <a:latin typeface="宋体" pitchFamily="2" charset="-122"/>
            </a:endParaRPr>
          </a:p>
        </p:txBody>
      </p:sp>
      <p:sp>
        <p:nvSpPr>
          <p:cNvPr id="5" name="Oval 6"/>
          <p:cNvSpPr>
            <a:spLocks noChangeArrowheads="1"/>
          </p:cNvSpPr>
          <p:nvPr/>
        </p:nvSpPr>
        <p:spPr bwMode="auto">
          <a:xfrm>
            <a:off x="971550" y="4724400"/>
            <a:ext cx="1296988" cy="792163"/>
          </a:xfrm>
          <a:prstGeom prst="ellipse">
            <a:avLst/>
          </a:prstGeom>
          <a:solidFill>
            <a:srgbClr val="CC99FF"/>
          </a:solidFill>
          <a:ln w="9525">
            <a:solidFill>
              <a:srgbClr val="FF6600"/>
            </a:solidFill>
            <a:round/>
            <a:headEnd/>
            <a:tailEnd/>
          </a:ln>
        </p:spPr>
        <p:txBody>
          <a:bodyPr wrap="none" anchor="ctr"/>
          <a:lstStyle/>
          <a:p>
            <a:r>
              <a:rPr lang="zh-CN" altLang="en-US" sz="2000" b="1" dirty="0" smtClean="0">
                <a:latin typeface="宋体" pitchFamily="2" charset="-122"/>
              </a:rPr>
              <a:t> 分</a:t>
            </a:r>
            <a:r>
              <a:rPr lang="zh-CN" altLang="en-US" sz="2000" b="1" dirty="0">
                <a:latin typeface="宋体" pitchFamily="2" charset="-122"/>
              </a:rPr>
              <a:t>类</a:t>
            </a:r>
          </a:p>
        </p:txBody>
      </p:sp>
      <p:sp>
        <p:nvSpPr>
          <p:cNvPr id="6" name="Rectangle 7"/>
          <p:cNvSpPr>
            <a:spLocks noChangeArrowheads="1"/>
          </p:cNvSpPr>
          <p:nvPr/>
        </p:nvSpPr>
        <p:spPr bwMode="auto">
          <a:xfrm>
            <a:off x="2972118" y="3832543"/>
            <a:ext cx="1439862" cy="576262"/>
          </a:xfrm>
          <a:prstGeom prst="rect">
            <a:avLst/>
          </a:prstGeom>
          <a:solidFill>
            <a:srgbClr val="CCFFFF"/>
          </a:solidFill>
          <a:ln w="9525">
            <a:solidFill>
              <a:schemeClr val="accent2"/>
            </a:solidFill>
            <a:miter lim="800000"/>
            <a:headEnd/>
            <a:tailEnd/>
          </a:ln>
        </p:spPr>
        <p:txBody>
          <a:bodyPr wrap="none" anchor="ctr"/>
          <a:lstStyle/>
          <a:p>
            <a:pPr latinLnBrk="0"/>
            <a:r>
              <a:rPr lang="zh-CN" altLang="en-US" sz="2000" b="1" dirty="0" smtClean="0">
                <a:solidFill>
                  <a:srgbClr val="FF6600"/>
                </a:solidFill>
                <a:latin typeface="宋体" pitchFamily="2" charset="-122"/>
              </a:rPr>
              <a:t> 水</a:t>
            </a:r>
            <a:r>
              <a:rPr lang="zh-CN" altLang="en-US" sz="2000" b="1" dirty="0">
                <a:solidFill>
                  <a:srgbClr val="FF6600"/>
                </a:solidFill>
                <a:latin typeface="宋体" pitchFamily="2" charset="-122"/>
              </a:rPr>
              <a:t>平运输</a:t>
            </a:r>
          </a:p>
        </p:txBody>
      </p:sp>
      <p:sp>
        <p:nvSpPr>
          <p:cNvPr id="7" name="Rectangle 8"/>
          <p:cNvSpPr>
            <a:spLocks noChangeArrowheads="1"/>
          </p:cNvSpPr>
          <p:nvPr/>
        </p:nvSpPr>
        <p:spPr bwMode="auto">
          <a:xfrm>
            <a:off x="2960688" y="5547995"/>
            <a:ext cx="1428432" cy="576263"/>
          </a:xfrm>
          <a:prstGeom prst="rect">
            <a:avLst/>
          </a:prstGeom>
          <a:solidFill>
            <a:srgbClr val="CCFFFF"/>
          </a:solidFill>
          <a:ln w="9525">
            <a:solidFill>
              <a:schemeClr val="accent2"/>
            </a:solidFill>
            <a:miter lim="800000"/>
            <a:headEnd/>
            <a:tailEnd/>
          </a:ln>
        </p:spPr>
        <p:txBody>
          <a:bodyPr wrap="none" anchor="ctr"/>
          <a:lstStyle/>
          <a:p>
            <a:r>
              <a:rPr lang="zh-CN" altLang="en-US" sz="2000" b="1" dirty="0" smtClean="0">
                <a:solidFill>
                  <a:srgbClr val="FF6600"/>
                </a:solidFill>
                <a:latin typeface="宋体" pitchFamily="2" charset="-122"/>
              </a:rPr>
              <a:t> 垂</a:t>
            </a:r>
            <a:r>
              <a:rPr lang="zh-CN" altLang="en-US" sz="2000" b="1" dirty="0">
                <a:solidFill>
                  <a:srgbClr val="FF6600"/>
                </a:solidFill>
                <a:latin typeface="宋体" pitchFamily="2" charset="-122"/>
              </a:rPr>
              <a:t>直运输</a:t>
            </a:r>
          </a:p>
        </p:txBody>
      </p:sp>
      <p:sp>
        <p:nvSpPr>
          <p:cNvPr id="8" name="AutoShape 10"/>
          <p:cNvSpPr>
            <a:spLocks/>
          </p:cNvSpPr>
          <p:nvPr/>
        </p:nvSpPr>
        <p:spPr bwMode="auto">
          <a:xfrm>
            <a:off x="2575878" y="4258310"/>
            <a:ext cx="142875" cy="1657350"/>
          </a:xfrm>
          <a:prstGeom prst="leftBrace">
            <a:avLst>
              <a:gd name="adj1" fmla="val 96667"/>
              <a:gd name="adj2" fmla="val 50000"/>
            </a:avLst>
          </a:prstGeom>
          <a:solidFill>
            <a:srgbClr val="00FF00"/>
          </a:solidFill>
          <a:ln w="9525">
            <a:noFill/>
            <a:round/>
            <a:headEnd/>
            <a:tailEnd/>
          </a:ln>
        </p:spPr>
        <p:txBody>
          <a:bodyPr wrap="none" anchor="ctr"/>
          <a:lstStyle/>
          <a:p>
            <a:pPr algn="l" latinLnBrk="0"/>
            <a:endParaRPr lang="zh-CN" altLang="en-US">
              <a:latin typeface="Arial" pitchFamily="34" charset="0"/>
              <a:ea typeface="宋体" pitchFamily="2" charset="-122"/>
            </a:endParaRPr>
          </a:p>
        </p:txBody>
      </p:sp>
      <p:sp>
        <p:nvSpPr>
          <p:cNvPr id="9" name="Oval 6"/>
          <p:cNvSpPr>
            <a:spLocks noChangeArrowheads="1"/>
          </p:cNvSpPr>
          <p:nvPr/>
        </p:nvSpPr>
        <p:spPr bwMode="auto">
          <a:xfrm>
            <a:off x="900113" y="1844675"/>
            <a:ext cx="1296987" cy="792163"/>
          </a:xfrm>
          <a:prstGeom prst="ellipse">
            <a:avLst/>
          </a:prstGeom>
          <a:solidFill>
            <a:srgbClr val="CC99FF"/>
          </a:solidFill>
          <a:ln w="9525">
            <a:solidFill>
              <a:srgbClr val="FF6600"/>
            </a:solidFill>
            <a:round/>
            <a:headEnd/>
            <a:tailEnd/>
          </a:ln>
        </p:spPr>
        <p:txBody>
          <a:bodyPr wrap="none" anchor="ctr"/>
          <a:lstStyle/>
          <a:p>
            <a:pPr latinLnBrk="0"/>
            <a:r>
              <a:rPr lang="zh-CN" altLang="en-US" sz="2000" b="1" dirty="0" smtClean="0">
                <a:latin typeface="宋体" pitchFamily="2" charset="-122"/>
              </a:rPr>
              <a:t> 原</a:t>
            </a:r>
            <a:r>
              <a:rPr lang="zh-CN" altLang="en-US" sz="2000" b="1" dirty="0">
                <a:latin typeface="宋体" pitchFamily="2" charset="-122"/>
              </a:rPr>
              <a:t>则</a:t>
            </a:r>
          </a:p>
        </p:txBody>
      </p:sp>
      <p:sp>
        <p:nvSpPr>
          <p:cNvPr id="10" name="Text Box 8"/>
          <p:cNvSpPr txBox="1">
            <a:spLocks noChangeArrowheads="1"/>
          </p:cNvSpPr>
          <p:nvPr/>
        </p:nvSpPr>
        <p:spPr bwMode="auto">
          <a:xfrm>
            <a:off x="2484438" y="2050415"/>
            <a:ext cx="8408352" cy="400110"/>
          </a:xfrm>
          <a:prstGeom prst="rect">
            <a:avLst/>
          </a:prstGeom>
          <a:noFill/>
          <a:ln w="9525">
            <a:noFill/>
            <a:miter lim="800000"/>
            <a:headEnd/>
            <a:tailEnd/>
          </a:ln>
          <a:effectLst/>
        </p:spPr>
        <p:txBody>
          <a:bodyPr wrap="square">
            <a:spAutoFit/>
          </a:bodyPr>
          <a:lstStyle/>
          <a:p>
            <a:pPr algn="just" latinLnBrk="0">
              <a:spcBef>
                <a:spcPct val="50000"/>
              </a:spcBef>
            </a:pPr>
            <a:r>
              <a:rPr lang="zh-CN" altLang="en-US" sz="2000" b="1" dirty="0">
                <a:solidFill>
                  <a:srgbClr val="FF6600"/>
                </a:solidFill>
                <a:latin typeface="宋体" pitchFamily="2" charset="-122"/>
              </a:rPr>
              <a:t>时间符合规范、周转少、线路短、防离析、泌水、灰浆流</a:t>
            </a:r>
            <a:r>
              <a:rPr lang="zh-CN" altLang="en-US" sz="2000" b="1" dirty="0" smtClean="0">
                <a:solidFill>
                  <a:srgbClr val="FF6600"/>
                </a:solidFill>
                <a:latin typeface="宋体" pitchFamily="2" charset="-122"/>
              </a:rPr>
              <a:t>失。</a:t>
            </a:r>
            <a:endParaRPr lang="zh-CN" altLang="en-US" sz="2000" b="1" dirty="0">
              <a:solidFill>
                <a:srgbClr val="FF6600"/>
              </a:solidFill>
              <a:latin typeface="宋体" pitchFamily="2" charset="-122"/>
            </a:endParaRPr>
          </a:p>
        </p:txBody>
      </p:sp>
      <p:sp>
        <p:nvSpPr>
          <p:cNvPr id="11" name="AutoShape 14"/>
          <p:cNvSpPr>
            <a:spLocks/>
          </p:cNvSpPr>
          <p:nvPr/>
        </p:nvSpPr>
        <p:spPr bwMode="auto">
          <a:xfrm>
            <a:off x="4517708" y="3257549"/>
            <a:ext cx="180022" cy="1651953"/>
          </a:xfrm>
          <a:prstGeom prst="leftBrace">
            <a:avLst>
              <a:gd name="adj1" fmla="val 143796"/>
              <a:gd name="adj2" fmla="val 50000"/>
            </a:avLst>
          </a:prstGeom>
          <a:solidFill>
            <a:srgbClr val="FFCC99"/>
          </a:solidFill>
          <a:ln w="9525">
            <a:noFill/>
            <a:round/>
            <a:headEnd/>
            <a:tailEnd/>
          </a:ln>
        </p:spPr>
        <p:txBody>
          <a:bodyPr wrap="none" anchor="ctr"/>
          <a:lstStyle/>
          <a:p>
            <a:pPr algn="l" latinLnBrk="0"/>
            <a:endParaRPr lang="zh-CN" altLang="en-US">
              <a:latin typeface="Arial" pitchFamily="34" charset="0"/>
              <a:ea typeface="宋体" pitchFamily="2" charset="-122"/>
            </a:endParaRPr>
          </a:p>
        </p:txBody>
      </p:sp>
      <p:sp>
        <p:nvSpPr>
          <p:cNvPr id="12" name="Rectangle 12"/>
          <p:cNvSpPr>
            <a:spLocks noChangeArrowheads="1"/>
          </p:cNvSpPr>
          <p:nvPr/>
        </p:nvSpPr>
        <p:spPr bwMode="auto">
          <a:xfrm>
            <a:off x="4752023" y="3084830"/>
            <a:ext cx="5832475" cy="400110"/>
          </a:xfrm>
          <a:prstGeom prst="rect">
            <a:avLst/>
          </a:prstGeom>
          <a:noFill/>
          <a:ln w="9525">
            <a:noFill/>
            <a:miter lim="800000"/>
            <a:headEnd/>
            <a:tailEnd/>
          </a:ln>
        </p:spPr>
        <p:txBody>
          <a:bodyPr>
            <a:spAutoFit/>
          </a:bodyPr>
          <a:lstStyle/>
          <a:p>
            <a:pPr algn="just" latinLnBrk="0"/>
            <a:r>
              <a:rPr lang="zh-CN" altLang="en-US" sz="2000" b="1" dirty="0">
                <a:solidFill>
                  <a:srgbClr val="FF6600"/>
                </a:solidFill>
                <a:latin typeface="宋体" pitchFamily="2" charset="-122"/>
              </a:rPr>
              <a:t>运距短时</a:t>
            </a:r>
            <a:r>
              <a:rPr lang="en-US" altLang="zh-CN" sz="2000" b="1" dirty="0">
                <a:solidFill>
                  <a:srgbClr val="FF6600"/>
                </a:solidFill>
                <a:latin typeface="宋体" pitchFamily="2" charset="-122"/>
              </a:rPr>
              <a:t>—</a:t>
            </a:r>
            <a:r>
              <a:rPr lang="zh-CN" altLang="en-US" sz="2000" b="1" dirty="0">
                <a:solidFill>
                  <a:srgbClr val="FF6600"/>
                </a:solidFill>
                <a:latin typeface="宋体" pitchFamily="2" charset="-122"/>
              </a:rPr>
              <a:t>手推车、内燃翻斗车、轻便轨道车</a:t>
            </a:r>
            <a:r>
              <a:rPr lang="zh-CN" altLang="en-US" sz="2000" b="1" dirty="0" smtClean="0">
                <a:solidFill>
                  <a:srgbClr val="FF6600"/>
                </a:solidFill>
                <a:latin typeface="宋体" pitchFamily="2" charset="-122"/>
              </a:rPr>
              <a:t>等。</a:t>
            </a:r>
            <a:endParaRPr lang="zh-CN" altLang="en-US" sz="2000" b="1" dirty="0">
              <a:solidFill>
                <a:srgbClr val="FF6600"/>
              </a:solidFill>
              <a:latin typeface="宋体" pitchFamily="2" charset="-122"/>
            </a:endParaRPr>
          </a:p>
        </p:txBody>
      </p:sp>
      <p:sp>
        <p:nvSpPr>
          <p:cNvPr id="13" name="Rectangle 13"/>
          <p:cNvSpPr>
            <a:spLocks noChangeArrowheads="1"/>
          </p:cNvSpPr>
          <p:nvPr/>
        </p:nvSpPr>
        <p:spPr bwMode="auto">
          <a:xfrm>
            <a:off x="4783455" y="4532313"/>
            <a:ext cx="7103745" cy="400110"/>
          </a:xfrm>
          <a:prstGeom prst="rect">
            <a:avLst/>
          </a:prstGeom>
          <a:noFill/>
          <a:ln w="9525">
            <a:noFill/>
            <a:miter lim="800000"/>
            <a:headEnd/>
            <a:tailEnd/>
          </a:ln>
        </p:spPr>
        <p:txBody>
          <a:bodyPr wrap="square">
            <a:spAutoFit/>
          </a:bodyPr>
          <a:lstStyle/>
          <a:p>
            <a:pPr algn="just"/>
            <a:r>
              <a:rPr lang="zh-CN" altLang="en-US" sz="2000" b="1" dirty="0">
                <a:solidFill>
                  <a:srgbClr val="FF6600"/>
                </a:solidFill>
                <a:latin typeface="宋体" pitchFamily="2" charset="-122"/>
              </a:rPr>
              <a:t>运距长时</a:t>
            </a:r>
            <a:r>
              <a:rPr lang="en-US" altLang="zh-CN" sz="2000" b="1" dirty="0">
                <a:solidFill>
                  <a:srgbClr val="FF6600"/>
                </a:solidFill>
                <a:latin typeface="宋体" pitchFamily="2" charset="-122"/>
              </a:rPr>
              <a:t>—</a:t>
            </a:r>
            <a:r>
              <a:rPr lang="zh-CN" altLang="en-US" sz="2000" b="1" dirty="0">
                <a:solidFill>
                  <a:srgbClr val="FF6600"/>
                </a:solidFill>
                <a:latin typeface="宋体" pitchFamily="2" charset="-122"/>
              </a:rPr>
              <a:t>混凝土搅拌运输车、汽车倾卸车、轨道牵引</a:t>
            </a:r>
            <a:r>
              <a:rPr lang="zh-CN" altLang="en-US" sz="2000" b="1" dirty="0" smtClean="0">
                <a:solidFill>
                  <a:srgbClr val="FF6600"/>
                </a:solidFill>
                <a:latin typeface="宋体" pitchFamily="2" charset="-122"/>
              </a:rPr>
              <a:t>车。</a:t>
            </a:r>
            <a:endParaRPr lang="zh-CN" altLang="en-US" sz="2000" b="1" dirty="0">
              <a:solidFill>
                <a:srgbClr val="FF6600"/>
              </a:solidFill>
              <a:latin typeface="宋体" pitchFamily="2" charset="-122"/>
            </a:endParaRPr>
          </a:p>
        </p:txBody>
      </p:sp>
      <p:sp>
        <p:nvSpPr>
          <p:cNvPr id="14" name="矩形 13"/>
          <p:cNvSpPr/>
          <p:nvPr/>
        </p:nvSpPr>
        <p:spPr>
          <a:xfrm>
            <a:off x="5577646" y="5633204"/>
            <a:ext cx="1991251" cy="400110"/>
          </a:xfrm>
          <a:prstGeom prst="rect">
            <a:avLst/>
          </a:prstGeom>
        </p:spPr>
        <p:txBody>
          <a:bodyPr wrap="none">
            <a:spAutoFit/>
          </a:bodyPr>
          <a:lstStyle/>
          <a:p>
            <a:pPr latinLnBrk="0"/>
            <a:r>
              <a:rPr lang="zh-CN" altLang="en-US" sz="2000" b="1" dirty="0" smtClean="0">
                <a:solidFill>
                  <a:srgbClr val="FF6600"/>
                </a:solidFill>
                <a:latin typeface="宋体" pitchFamily="2" charset="-122"/>
              </a:rPr>
              <a:t>起重机配合吊斗</a:t>
            </a:r>
            <a:endParaRPr lang="zh-CN" altLang="en-US" sz="2000" b="1" dirty="0">
              <a:solidFill>
                <a:srgbClr val="FF6600"/>
              </a:solidFill>
              <a:latin typeface="宋体" pitchFamily="2" charset="-122"/>
            </a:endParaRPr>
          </a:p>
        </p:txBody>
      </p:sp>
      <p:sp>
        <p:nvSpPr>
          <p:cNvPr id="15" name="右箭头 14"/>
          <p:cNvSpPr/>
          <p:nvPr/>
        </p:nvSpPr>
        <p:spPr bwMode="auto">
          <a:xfrm>
            <a:off x="4469130" y="5692140"/>
            <a:ext cx="1062990" cy="320040"/>
          </a:xfrm>
          <a:prstGeom prst="rightArrow">
            <a:avLst/>
          </a:prstGeom>
          <a:solidFill>
            <a:srgbClr val="FFCC99"/>
          </a:solidFill>
          <a:ln w="9525">
            <a:noFill/>
            <a:round/>
            <a:headEnd/>
            <a:tailEnd/>
          </a:ln>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indent="0" defTabSz="914400">
              <a:lnSpc>
                <a:spcPct val="100000"/>
              </a:lnSpc>
              <a:buClrTx/>
              <a:buSzTx/>
              <a:buFont typeface="Arial" pitchFamily="34" charset="0"/>
              <a:buNone/>
              <a:tabLst/>
            </a:pPr>
            <a:endParaRPr lang="zh-CN" altLang="en-US" smtClean="0">
              <a:latin typeface="Arial" pitchFamily="34" charset="0"/>
            </a:endParaRPr>
          </a:p>
        </p:txBody>
      </p:sp>
      <p:pic>
        <p:nvPicPr>
          <p:cNvPr id="16" name="Picture 2" descr="103_0392"/>
          <p:cNvPicPr>
            <a:picLocks noChangeAspect="1" noChangeArrowheads="1"/>
          </p:cNvPicPr>
          <p:nvPr/>
        </p:nvPicPr>
        <p:blipFill>
          <a:blip r:embed="rId2" cstate="print"/>
          <a:srcRect t="8888" r="9167" b="31111"/>
          <a:stretch>
            <a:fillRect/>
          </a:stretch>
        </p:blipFill>
        <p:spPr bwMode="auto">
          <a:xfrm>
            <a:off x="8103870" y="5084560"/>
            <a:ext cx="3120390" cy="154611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par>
                          <p:cTn id="29" fill="hold">
                            <p:stCondLst>
                              <p:cond delay="1000"/>
                            </p:stCondLst>
                            <p:childTnLst>
                              <p:par>
                                <p:cTn id="30" presetID="14" presetClass="entr" presetSubtype="1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par>
                          <p:cTn id="33" fill="hold">
                            <p:stCondLst>
                              <p:cond delay="1500"/>
                            </p:stCondLst>
                            <p:childTnLst>
                              <p:par>
                                <p:cTn id="34" presetID="14" presetClass="entr" presetSubtype="1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randombar(horizontal)">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animBg="1"/>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0" name="文本框 10"/>
          <p:cNvSpPr txBox="1">
            <a:spLocks noChangeArrowheads="1"/>
          </p:cNvSpPr>
          <p:nvPr/>
        </p:nvSpPr>
        <p:spPr bwMode="auto">
          <a:xfrm>
            <a:off x="174625" y="220663"/>
            <a:ext cx="1425575" cy="461962"/>
          </a:xfrm>
          <a:prstGeom prst="rect">
            <a:avLst/>
          </a:prstGeom>
          <a:solidFill>
            <a:schemeClr val="accent1">
              <a:lumMod val="60000"/>
              <a:lumOff val="40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拓展阅读</a:t>
            </a:r>
            <a:endParaRPr lang="zh-CN" altLang="en-US" sz="2400" b="1" dirty="0">
              <a:latin typeface="微软雅黑" pitchFamily="34" charset="-122"/>
              <a:ea typeface="微软雅黑" pitchFamily="34" charset="-122"/>
            </a:endParaRPr>
          </a:p>
        </p:txBody>
      </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矩形 3"/>
          <p:cNvSpPr/>
          <p:nvPr/>
        </p:nvSpPr>
        <p:spPr>
          <a:xfrm>
            <a:off x="187638" y="798314"/>
            <a:ext cx="2313454" cy="430887"/>
          </a:xfrm>
          <a:prstGeom prst="rect">
            <a:avLst/>
          </a:prstGeom>
        </p:spPr>
        <p:txBody>
          <a:bodyPr wrap="none">
            <a:spAutoFit/>
          </a:bodyPr>
          <a:lstStyle/>
          <a:p>
            <a:pPr latinLnBrk="0"/>
            <a:r>
              <a:rPr lang="zh-CN" altLang="en-US" sz="2200" b="1" dirty="0" smtClean="0">
                <a:latin typeface="宋体" pitchFamily="2" charset="-122"/>
              </a:rPr>
              <a:t>（</a:t>
            </a:r>
            <a:r>
              <a:rPr lang="en-US" altLang="zh-CN" sz="2200" b="1" dirty="0" smtClean="0">
                <a:latin typeface="宋体" pitchFamily="2" charset="-122"/>
              </a:rPr>
              <a:t>6</a:t>
            </a:r>
            <a:r>
              <a:rPr lang="zh-CN" altLang="en-US" sz="2200" b="1" dirty="0" smtClean="0">
                <a:latin typeface="宋体" pitchFamily="2" charset="-122"/>
              </a:rPr>
              <a:t>）泵送混凝土</a:t>
            </a:r>
            <a:endParaRPr lang="zh-CN" altLang="en-US" sz="2200" b="1" dirty="0">
              <a:latin typeface="宋体" pitchFamily="2" charset="-122"/>
            </a:endParaRPr>
          </a:p>
        </p:txBody>
      </p:sp>
      <p:sp>
        <p:nvSpPr>
          <p:cNvPr id="5" name="Rectangle 24"/>
          <p:cNvSpPr>
            <a:spLocks noChangeArrowheads="1"/>
          </p:cNvSpPr>
          <p:nvPr/>
        </p:nvSpPr>
        <p:spPr bwMode="auto">
          <a:xfrm>
            <a:off x="649923" y="1404303"/>
            <a:ext cx="4836477" cy="3539430"/>
          </a:xfrm>
          <a:prstGeom prst="rect">
            <a:avLst/>
          </a:prstGeom>
          <a:noFill/>
          <a:ln w="9525" algn="ctr">
            <a:noFill/>
            <a:miter lim="800000"/>
            <a:headEnd/>
            <a:tailEnd/>
          </a:ln>
          <a:effectLst/>
        </p:spPr>
        <p:txBody>
          <a:bodyPr wrap="square">
            <a:spAutoFit/>
          </a:bodyPr>
          <a:lstStyle/>
          <a:p>
            <a:pPr algn="just" latinLnBrk="0">
              <a:lnSpc>
                <a:spcPct val="170000"/>
              </a:lnSpc>
              <a:spcBef>
                <a:spcPct val="100000"/>
              </a:spcBef>
            </a:pPr>
            <a:r>
              <a:rPr lang="zh-CN" altLang="en-US" sz="2000" b="1" dirty="0">
                <a:latin typeface="宋体" pitchFamily="2" charset="-122"/>
              </a:rPr>
              <a:t>☆工作原理：利用泵体的挤压力将混凝土挤进管路系统并到达浇筑地点。</a:t>
            </a:r>
          </a:p>
          <a:p>
            <a:pPr algn="just" latinLnBrk="0">
              <a:lnSpc>
                <a:spcPct val="170000"/>
              </a:lnSpc>
              <a:spcBef>
                <a:spcPct val="100000"/>
              </a:spcBef>
            </a:pPr>
            <a:r>
              <a:rPr lang="zh-CN" altLang="en-US" sz="2000" b="1" dirty="0">
                <a:latin typeface="宋体" pitchFamily="2" charset="-122"/>
              </a:rPr>
              <a:t>☆ 优点：连续浇筑、施工速度快、生产效率高、劳动强度低，强度和密实型好，质控方便，能同时满足水平和垂直运输的需要。</a:t>
            </a:r>
          </a:p>
        </p:txBody>
      </p:sp>
      <p:pic>
        <p:nvPicPr>
          <p:cNvPr id="7" name="Picture 9" descr="C:\Documents and Settings\李振\桌面\压缩输出2007年4月30日18时15分8秒\7.jpg"/>
          <p:cNvPicPr>
            <a:picLocks noChangeAspect="1" noChangeArrowheads="1"/>
          </p:cNvPicPr>
          <p:nvPr/>
        </p:nvPicPr>
        <p:blipFill>
          <a:blip r:embed="rId2" cstate="print"/>
          <a:srcRect/>
          <a:stretch>
            <a:fillRect/>
          </a:stretch>
        </p:blipFill>
        <p:spPr bwMode="auto">
          <a:xfrm>
            <a:off x="6119177" y="1537970"/>
            <a:ext cx="4890323" cy="339979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
        <p:nvSpPr>
          <p:cNvPr id="8" name="Text Box 8"/>
          <p:cNvSpPr txBox="1">
            <a:spLocks noChangeArrowheads="1"/>
          </p:cNvSpPr>
          <p:nvPr/>
        </p:nvSpPr>
        <p:spPr bwMode="auto">
          <a:xfrm>
            <a:off x="7936230" y="5025390"/>
            <a:ext cx="1847850" cy="369332"/>
          </a:xfrm>
          <a:prstGeom prst="rect">
            <a:avLst/>
          </a:prstGeom>
          <a:noFill/>
          <a:ln w="9525">
            <a:noFill/>
            <a:miter lim="800000"/>
            <a:headEnd/>
            <a:tailEnd/>
          </a:ln>
        </p:spPr>
        <p:txBody>
          <a:bodyPr wrap="square">
            <a:spAutoFit/>
          </a:bodyPr>
          <a:lstStyle/>
          <a:p>
            <a:pPr algn="l" latinLnBrk="0">
              <a:spcBef>
                <a:spcPct val="50000"/>
              </a:spcBef>
            </a:pPr>
            <a:r>
              <a:rPr lang="zh-CN" altLang="en-US" dirty="0">
                <a:solidFill>
                  <a:srgbClr val="FF0000"/>
                </a:solidFill>
                <a:latin typeface="楷体" pitchFamily="49" charset="-122"/>
                <a:ea typeface="楷体" pitchFamily="49" charset="-122"/>
              </a:rPr>
              <a:t>地泵泵送混凝土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21506"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7"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8"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dirty="0">
                <a:solidFill>
                  <a:srgbClr val="1C4885"/>
                </a:solidFill>
                <a:latin typeface="微软雅黑" pitchFamily="34" charset="-122"/>
                <a:ea typeface="微软雅黑" pitchFamily="34" charset="-122"/>
              </a:rPr>
              <a:t>2</a:t>
            </a:r>
            <a:endParaRPr lang="zh-CN" altLang="en-US" sz="34400" b="1" dirty="0">
              <a:solidFill>
                <a:srgbClr val="1C4885"/>
              </a:solidFill>
              <a:latin typeface="微软雅黑" pitchFamily="34" charset="-122"/>
              <a:ea typeface="微软雅黑" pitchFamily="34" charset="-122"/>
            </a:endParaRPr>
          </a:p>
        </p:txBody>
      </p:sp>
      <p:grpSp>
        <p:nvGrpSpPr>
          <p:cNvPr id="21510" name="组合 13"/>
          <p:cNvGrpSpPr>
            <a:grpSpLocks noChangeAspect="1"/>
          </p:cNvGrpSpPr>
          <p:nvPr/>
        </p:nvGrpSpPr>
        <p:grpSpPr bwMode="auto">
          <a:xfrm>
            <a:off x="6804025" y="3178175"/>
            <a:ext cx="5578475" cy="3481388"/>
            <a:chOff x="0" y="0"/>
            <a:chExt cx="5324473" cy="3322983"/>
          </a:xfrm>
        </p:grpSpPr>
        <p:pic>
          <p:nvPicPr>
            <p:cNvPr id="21513"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4"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1512" name="文本框 17"/>
          <p:cNvSpPr>
            <a:spLocks/>
          </p:cNvSpPr>
          <p:nvPr/>
        </p:nvSpPr>
        <p:spPr bwMode="auto">
          <a:xfrm>
            <a:off x="341313" y="4933950"/>
            <a:ext cx="2155825" cy="881063"/>
          </a:xfrm>
          <a:custGeom>
            <a:avLst/>
            <a:gdLst>
              <a:gd name="T0" fmla="*/ 351871 w 2156102"/>
              <a:gd name="T1" fmla="*/ 0 h 880167"/>
              <a:gd name="T2" fmla="*/ 1116332 w 2156102"/>
              <a:gd name="T3" fmla="*/ 0 h 880167"/>
              <a:gd name="T4" fmla="*/ 791280 w 2156102"/>
              <a:gd name="T5" fmla="*/ 295205 h 880167"/>
              <a:gd name="T6" fmla="*/ 791280 w 2156102"/>
              <a:gd name="T7" fmla="*/ 308104 h 880167"/>
              <a:gd name="T8" fmla="*/ 2154163 w 2156102"/>
              <a:gd name="T9" fmla="*/ 308104 h 880167"/>
              <a:gd name="T10" fmla="*/ 2154163 w 2156102"/>
              <a:gd name="T11" fmla="*/ 886459 h 880167"/>
              <a:gd name="T12" fmla="*/ 0 w 2156102"/>
              <a:gd name="T13" fmla="*/ 886459 h 880167"/>
              <a:gd name="T14" fmla="*/ 0 w 2156102"/>
              <a:gd name="T15" fmla="*/ 340355 h 880167"/>
              <a:gd name="T16" fmla="*/ 351871 w 2156102"/>
              <a:gd name="T17" fmla="*/ 0 h 880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56102" h="880167">
                <a:moveTo>
                  <a:pt x="352186" y="0"/>
                </a:moveTo>
                <a:lnTo>
                  <a:pt x="1117336" y="0"/>
                </a:lnTo>
                <a:lnTo>
                  <a:pt x="791994" y="293110"/>
                </a:lnTo>
                <a:lnTo>
                  <a:pt x="791994" y="305918"/>
                </a:lnTo>
                <a:lnTo>
                  <a:pt x="2156102" y="305918"/>
                </a:lnTo>
                <a:lnTo>
                  <a:pt x="2156102" y="880167"/>
                </a:lnTo>
                <a:lnTo>
                  <a:pt x="0" y="880167"/>
                </a:lnTo>
                <a:lnTo>
                  <a:pt x="0" y="337940"/>
                </a:lnTo>
                <a:lnTo>
                  <a:pt x="35218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509" name="文本框 12"/>
          <p:cNvSpPr txBox="1">
            <a:spLocks noChangeArrowheads="1"/>
          </p:cNvSpPr>
          <p:nvPr/>
        </p:nvSpPr>
        <p:spPr bwMode="auto">
          <a:xfrm>
            <a:off x="2492619" y="3784600"/>
            <a:ext cx="8925658"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现浇混凝土工程施工交底</a:t>
            </a:r>
            <a:endParaRPr lang="zh-CN" altLang="en-US" sz="6000" b="1" dirty="0">
              <a:solidFill>
                <a:srgbClr val="1C4885"/>
              </a:solidFill>
              <a:latin typeface="微软雅黑" pitchFamily="34" charset="-122"/>
              <a:ea typeface="微软雅黑"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9459"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9460" name="图片 3"/>
          <p:cNvPicPr>
            <a:picLocks noChangeAspect="1" noChangeArrowheads="1"/>
          </p:cNvPicPr>
          <p:nvPr/>
        </p:nvPicPr>
        <p:blipFill>
          <a:blip r:embed="rId2" cstate="print">
            <a:extLst>
              <a:ext uri="{28A0092B-C50C-407E-A947-70E740481C1C}">
                <a14:useLocalDpi xmlns:a14="http://schemas.microsoft.com/office/drawing/2010/main" xmlns="" val="0"/>
              </a:ext>
            </a:extLst>
          </a:blip>
          <a:srcRect b="2620"/>
          <a:stretch>
            <a:fillRect/>
          </a:stretch>
        </p:blipFill>
        <p:spPr bwMode="auto">
          <a:xfrm>
            <a:off x="847408" y="1958340"/>
            <a:ext cx="4957801" cy="31508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461" name="Rectangle 5"/>
          <p:cNvSpPr>
            <a:spLocks noChangeArrowheads="1"/>
          </p:cNvSpPr>
          <p:nvPr/>
        </p:nvSpPr>
        <p:spPr bwMode="auto">
          <a:xfrm>
            <a:off x="5800408" y="1941830"/>
            <a:ext cx="5275262" cy="3133090"/>
          </a:xfrm>
          <a:prstGeom prst="rect">
            <a:avLst/>
          </a:prstGeom>
          <a:solidFill>
            <a:srgbClr val="4886D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id-ID" altLang="en-US">
              <a:solidFill>
                <a:srgbClr val="FFFFFF"/>
              </a:solidFill>
            </a:endParaRPr>
          </a:p>
        </p:txBody>
      </p:sp>
      <p:sp>
        <p:nvSpPr>
          <p:cNvPr id="16" name="矩形 15"/>
          <p:cNvSpPr/>
          <p:nvPr/>
        </p:nvSpPr>
        <p:spPr>
          <a:xfrm>
            <a:off x="241016" y="181725"/>
            <a:ext cx="4801314" cy="461665"/>
          </a:xfrm>
          <a:prstGeom prst="rect">
            <a:avLst/>
          </a:prstGeom>
        </p:spPr>
        <p:txBody>
          <a:bodyPr wrap="none">
            <a:spAutoFit/>
          </a:bodyPr>
          <a:lstStyle/>
          <a:p>
            <a:pPr eaLnBrk="1" hangingPunct="1"/>
            <a:r>
              <a:rPr lang="zh-CN" altLang="en-US" sz="2400" b="1" dirty="0">
                <a:latin typeface="微软雅黑" pitchFamily="34" charset="-122"/>
                <a:ea typeface="微软雅黑" pitchFamily="34" charset="-122"/>
              </a:rPr>
              <a:t>一、现浇混凝土工程施工交底内容</a:t>
            </a:r>
          </a:p>
        </p:txBody>
      </p:sp>
      <p:sp>
        <p:nvSpPr>
          <p:cNvPr id="17" name="矩形 16"/>
          <p:cNvSpPr/>
          <p:nvPr/>
        </p:nvSpPr>
        <p:spPr>
          <a:xfrm>
            <a:off x="6075100" y="2360310"/>
            <a:ext cx="4634810" cy="1477328"/>
          </a:xfrm>
          <a:prstGeom prst="rect">
            <a:avLst/>
          </a:prstGeom>
        </p:spPr>
        <p:txBody>
          <a:bodyPr wrap="square">
            <a:spAutoFit/>
          </a:bodyPr>
          <a:lstStyle/>
          <a:p>
            <a:pPr algn="just">
              <a:lnSpc>
                <a:spcPct val="150000"/>
              </a:lnSpc>
            </a:pPr>
            <a:r>
              <a:rPr lang="zh-CN" altLang="en-US" sz="2000" dirty="0">
                <a:solidFill>
                  <a:schemeClr val="bg1"/>
                </a:solidFill>
                <a:latin typeface="宋体" pitchFamily="2" charset="-122"/>
              </a:rPr>
              <a:t>材料要求、使用的设备和机具、工艺流程、施工技术和质量要求以及安全技术要求、成品保护等主要事项。</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26626"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27"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28"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a:solidFill>
                  <a:srgbClr val="1C4885"/>
                </a:solidFill>
                <a:latin typeface="微软雅黑" pitchFamily="34" charset="-122"/>
                <a:ea typeface="微软雅黑" pitchFamily="34" charset="-122"/>
              </a:rPr>
              <a:t>3</a:t>
            </a:r>
            <a:endParaRPr lang="zh-CN" altLang="en-US" sz="34400" b="1">
              <a:solidFill>
                <a:srgbClr val="1C4885"/>
              </a:solidFill>
              <a:latin typeface="微软雅黑" pitchFamily="34" charset="-122"/>
              <a:ea typeface="微软雅黑" pitchFamily="34" charset="-122"/>
            </a:endParaRPr>
          </a:p>
        </p:txBody>
      </p:sp>
      <p:grpSp>
        <p:nvGrpSpPr>
          <p:cNvPr id="26630" name="组合 13"/>
          <p:cNvGrpSpPr>
            <a:grpSpLocks noChangeAspect="1"/>
          </p:cNvGrpSpPr>
          <p:nvPr/>
        </p:nvGrpSpPr>
        <p:grpSpPr bwMode="auto">
          <a:xfrm>
            <a:off x="6804025" y="3178175"/>
            <a:ext cx="5578475" cy="3481388"/>
            <a:chOff x="0" y="0"/>
            <a:chExt cx="5324473" cy="3322983"/>
          </a:xfrm>
        </p:grpSpPr>
        <p:pic>
          <p:nvPicPr>
            <p:cNvPr id="26633"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4"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6632" name="文本框 18"/>
          <p:cNvSpPr>
            <a:spLocks/>
          </p:cNvSpPr>
          <p:nvPr/>
        </p:nvSpPr>
        <p:spPr bwMode="auto">
          <a:xfrm>
            <a:off x="428625" y="4899025"/>
            <a:ext cx="2082800" cy="976313"/>
          </a:xfrm>
          <a:custGeom>
            <a:avLst/>
            <a:gdLst>
              <a:gd name="T0" fmla="*/ 1376187 w 2083287"/>
              <a:gd name="T1" fmla="*/ 0 h 976698"/>
              <a:gd name="T2" fmla="*/ 2079880 w 2083287"/>
              <a:gd name="T3" fmla="*/ 0 h 976698"/>
              <a:gd name="T4" fmla="*/ 2060732 w 2083287"/>
              <a:gd name="T5" fmla="*/ 197901 h 976698"/>
              <a:gd name="T6" fmla="*/ 1738045 w 2083287"/>
              <a:gd name="T7" fmla="*/ 710027 h 976698"/>
              <a:gd name="T8" fmla="*/ 820536 w 2083287"/>
              <a:gd name="T9" fmla="*/ 974006 h 976698"/>
              <a:gd name="T10" fmla="*/ 0 w 2083287"/>
              <a:gd name="T11" fmla="*/ 805826 h 976698"/>
              <a:gd name="T12" fmla="*/ 0 w 2083287"/>
              <a:gd name="T13" fmla="*/ 199095 h 976698"/>
              <a:gd name="T14" fmla="*/ 771517 w 2083287"/>
              <a:gd name="T15" fmla="*/ 446048 h 976698"/>
              <a:gd name="T16" fmla="*/ 1214822 w 2083287"/>
              <a:gd name="T17" fmla="*/ 322574 h 976698"/>
              <a:gd name="T18" fmla="*/ 1368672 w 2083287"/>
              <a:gd name="T19" fmla="*/ 78684 h 976698"/>
              <a:gd name="T20" fmla="*/ 1376187 w 2083287"/>
              <a:gd name="T21" fmla="*/ 0 h 9766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3287" h="976698">
                <a:moveTo>
                  <a:pt x="1378441" y="0"/>
                </a:moveTo>
                <a:lnTo>
                  <a:pt x="2083287" y="0"/>
                </a:lnTo>
                <a:lnTo>
                  <a:pt x="2064107" y="198447"/>
                </a:lnTo>
                <a:cubicBezTo>
                  <a:pt x="2021012" y="408454"/>
                  <a:pt x="1913273" y="579634"/>
                  <a:pt x="1740892" y="711989"/>
                </a:cubicBezTo>
                <a:cubicBezTo>
                  <a:pt x="1511050" y="888462"/>
                  <a:pt x="1204713" y="976698"/>
                  <a:pt x="821880" y="976698"/>
                </a:cubicBezTo>
                <a:cubicBezTo>
                  <a:pt x="481743" y="976698"/>
                  <a:pt x="207783" y="920483"/>
                  <a:pt x="0" y="808053"/>
                </a:cubicBezTo>
                <a:lnTo>
                  <a:pt x="0" y="199648"/>
                </a:lnTo>
                <a:cubicBezTo>
                  <a:pt x="220592" y="364736"/>
                  <a:pt x="478185" y="447280"/>
                  <a:pt x="772781" y="447280"/>
                </a:cubicBezTo>
                <a:cubicBezTo>
                  <a:pt x="959216" y="447280"/>
                  <a:pt x="1107226" y="406008"/>
                  <a:pt x="1216810" y="323464"/>
                </a:cubicBezTo>
                <a:cubicBezTo>
                  <a:pt x="1298998" y="261556"/>
                  <a:pt x="1350365" y="180035"/>
                  <a:pt x="1370912" y="78901"/>
                </a:cubicBezTo>
                <a:lnTo>
                  <a:pt x="13784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629" name="文本框 12"/>
          <p:cNvSpPr txBox="1">
            <a:spLocks noChangeArrowheads="1"/>
          </p:cNvSpPr>
          <p:nvPr/>
        </p:nvSpPr>
        <p:spPr bwMode="auto">
          <a:xfrm>
            <a:off x="2641111" y="3796323"/>
            <a:ext cx="8906119"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现浇混凝土工程过程控制</a:t>
            </a:r>
            <a:endParaRPr lang="zh-CN" altLang="en-US" sz="6000" b="1" dirty="0">
              <a:solidFill>
                <a:srgbClr val="1C4885"/>
              </a:solidFill>
              <a:latin typeface="微软雅黑" pitchFamily="34" charset="-122"/>
              <a:ea typeface="微软雅黑"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6386" name="矩形 1"/>
          <p:cNvSpPr>
            <a:spLocks/>
          </p:cNvSpPr>
          <p:nvPr/>
        </p:nvSpPr>
        <p:spPr bwMode="auto">
          <a:xfrm>
            <a:off x="7655619" y="0"/>
            <a:ext cx="4536381" cy="6858000"/>
          </a:xfrm>
          <a:custGeom>
            <a:avLst/>
            <a:gdLst>
              <a:gd name="T0" fmla="*/ 3993605 w 5769204"/>
              <a:gd name="T1" fmla="*/ 9427 h 6858000"/>
              <a:gd name="T2" fmla="*/ 12231561 w 5769204"/>
              <a:gd name="T3" fmla="*/ 0 h 6858000"/>
              <a:gd name="T4" fmla="*/ 12231561 w 5769204"/>
              <a:gd name="T5" fmla="*/ 6858000 h 6858000"/>
              <a:gd name="T6" fmla="*/ 0 w 5769204"/>
              <a:gd name="T7" fmla="*/ 6858000 h 6858000"/>
              <a:gd name="T8" fmla="*/ 3993605 w 5769204"/>
              <a:gd name="T9" fmla="*/ 9427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69204" h="6858000">
                <a:moveTo>
                  <a:pt x="1883645" y="9427"/>
                </a:moveTo>
                <a:lnTo>
                  <a:pt x="5769204" y="0"/>
                </a:lnTo>
                <a:lnTo>
                  <a:pt x="5769204" y="6858000"/>
                </a:lnTo>
                <a:lnTo>
                  <a:pt x="0" y="6858000"/>
                </a:lnTo>
                <a:lnTo>
                  <a:pt x="1883645" y="942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6388" name="等腰三角形 4"/>
          <p:cNvSpPr>
            <a:spLocks/>
          </p:cNvSpPr>
          <p:nvPr/>
        </p:nvSpPr>
        <p:spPr bwMode="auto">
          <a:xfrm rot="-344388">
            <a:off x="9923463" y="-147638"/>
            <a:ext cx="2436812" cy="3543301"/>
          </a:xfrm>
          <a:custGeom>
            <a:avLst/>
            <a:gdLst>
              <a:gd name="T0" fmla="*/ 0 w 2436495"/>
              <a:gd name="T1" fmla="*/ 0 h 3543376"/>
              <a:gd name="T2" fmla="*/ 2438714 w 2436495"/>
              <a:gd name="T3" fmla="*/ 249639 h 3543376"/>
              <a:gd name="T4" fmla="*/ 2095120 w 2436495"/>
              <a:gd name="T5" fmla="*/ 3542851 h 3543376"/>
              <a:gd name="T6" fmla="*/ 0 w 2436495"/>
              <a:gd name="T7" fmla="*/ 0 h 35433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36495" h="3543376">
                <a:moveTo>
                  <a:pt x="0" y="0"/>
                </a:moveTo>
                <a:lnTo>
                  <a:pt x="2436495" y="249674"/>
                </a:lnTo>
                <a:lnTo>
                  <a:pt x="2093214" y="3543376"/>
                </a:lnTo>
                <a:lnTo>
                  <a:pt x="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6389" name="等腰三角形 4"/>
          <p:cNvSpPr>
            <a:spLocks/>
          </p:cNvSpPr>
          <p:nvPr/>
        </p:nvSpPr>
        <p:spPr bwMode="auto">
          <a:xfrm rot="10452885">
            <a:off x="9837738" y="146050"/>
            <a:ext cx="1068387" cy="1552575"/>
          </a:xfrm>
          <a:custGeom>
            <a:avLst/>
            <a:gdLst>
              <a:gd name="T0" fmla="*/ 0 w 2436495"/>
              <a:gd name="T1" fmla="*/ 0 h 3543376"/>
              <a:gd name="T2" fmla="*/ 7595 w 2436495"/>
              <a:gd name="T3" fmla="*/ 774 h 3543376"/>
              <a:gd name="T4" fmla="*/ 6525 w 2436495"/>
              <a:gd name="T5" fmla="*/ 10986 h 3543376"/>
              <a:gd name="T6" fmla="*/ 0 w 2436495"/>
              <a:gd name="T7" fmla="*/ 0 h 35433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36495" h="3543376">
                <a:moveTo>
                  <a:pt x="0" y="0"/>
                </a:moveTo>
                <a:lnTo>
                  <a:pt x="2436495" y="249674"/>
                </a:lnTo>
                <a:lnTo>
                  <a:pt x="2093214" y="3543376"/>
                </a:lnTo>
                <a:lnTo>
                  <a:pt x="0" y="0"/>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6394" name="矩形 38"/>
          <p:cNvSpPr>
            <a:spLocks noChangeArrowheads="1"/>
          </p:cNvSpPr>
          <p:nvPr/>
        </p:nvSpPr>
        <p:spPr bwMode="auto">
          <a:xfrm>
            <a:off x="2039537" y="3369630"/>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16395" name="Rectangle 6"/>
          <p:cNvSpPr>
            <a:spLocks noChangeArrowheads="1"/>
          </p:cNvSpPr>
          <p:nvPr/>
        </p:nvSpPr>
        <p:spPr bwMode="auto">
          <a:xfrm>
            <a:off x="1969902" y="3387448"/>
            <a:ext cx="312588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混凝土结构施工准备工作</a:t>
            </a:r>
            <a:endParaRPr lang="zh-CN" altLang="en-US" b="1" dirty="0">
              <a:solidFill>
                <a:srgbClr val="1C4885"/>
              </a:solidFill>
              <a:latin typeface="微软雅黑" pitchFamily="34" charset="-122"/>
              <a:ea typeface="微软雅黑" pitchFamily="34" charset="-122"/>
            </a:endParaRPr>
          </a:p>
        </p:txBody>
      </p:sp>
      <p:sp>
        <p:nvSpPr>
          <p:cNvPr id="16396" name="矩形 36"/>
          <p:cNvSpPr>
            <a:spLocks noChangeArrowheads="1"/>
          </p:cNvSpPr>
          <p:nvPr/>
        </p:nvSpPr>
        <p:spPr bwMode="auto">
          <a:xfrm>
            <a:off x="624303" y="3360753"/>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7" name="文本框 37"/>
          <p:cNvSpPr txBox="1">
            <a:spLocks noChangeArrowheads="1"/>
          </p:cNvSpPr>
          <p:nvPr/>
        </p:nvSpPr>
        <p:spPr bwMode="auto">
          <a:xfrm>
            <a:off x="791639" y="3397266"/>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单元一</a:t>
            </a:r>
            <a:endParaRPr lang="zh-CN" altLang="en-US" sz="2000" b="1" dirty="0">
              <a:solidFill>
                <a:srgbClr val="FFFFFF"/>
              </a:solidFill>
              <a:latin typeface="微软雅黑" pitchFamily="34" charset="-122"/>
              <a:ea typeface="微软雅黑" pitchFamily="34" charset="-122"/>
            </a:endParaRPr>
          </a:p>
        </p:txBody>
      </p:sp>
      <p:sp>
        <p:nvSpPr>
          <p:cNvPr id="16398" name="矩形 45"/>
          <p:cNvSpPr>
            <a:spLocks noChangeArrowheads="1"/>
          </p:cNvSpPr>
          <p:nvPr/>
        </p:nvSpPr>
        <p:spPr bwMode="auto">
          <a:xfrm>
            <a:off x="2029071" y="4003397"/>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16399" name="Rectangle 6"/>
          <p:cNvSpPr>
            <a:spLocks noChangeArrowheads="1"/>
          </p:cNvSpPr>
          <p:nvPr/>
        </p:nvSpPr>
        <p:spPr bwMode="auto">
          <a:xfrm>
            <a:off x="2483219" y="4047847"/>
            <a:ext cx="192563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b="1" dirty="0" smtClean="0">
                <a:solidFill>
                  <a:srgbClr val="1C4885"/>
                </a:solidFill>
                <a:latin typeface="微软雅黑" pitchFamily="34" charset="-122"/>
                <a:ea typeface="微软雅黑" pitchFamily="34" charset="-122"/>
              </a:rPr>
              <a:t>脚手架工程</a:t>
            </a:r>
            <a:endParaRPr lang="zh-CN" altLang="en-US" b="1" dirty="0">
              <a:solidFill>
                <a:srgbClr val="1C4885"/>
              </a:solidFill>
              <a:latin typeface="微软雅黑" pitchFamily="34" charset="-122"/>
              <a:ea typeface="微软雅黑" pitchFamily="34" charset="-122"/>
            </a:endParaRPr>
          </a:p>
        </p:txBody>
      </p:sp>
      <p:sp>
        <p:nvSpPr>
          <p:cNvPr id="16400" name="矩形 43"/>
          <p:cNvSpPr>
            <a:spLocks noChangeArrowheads="1"/>
          </p:cNvSpPr>
          <p:nvPr/>
        </p:nvSpPr>
        <p:spPr bwMode="auto">
          <a:xfrm>
            <a:off x="630006" y="3994520"/>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01" name="文本框 44"/>
          <p:cNvSpPr txBox="1">
            <a:spLocks noChangeArrowheads="1"/>
          </p:cNvSpPr>
          <p:nvPr/>
        </p:nvSpPr>
        <p:spPr bwMode="auto">
          <a:xfrm>
            <a:off x="806219" y="4022155"/>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单元二</a:t>
            </a:r>
            <a:endParaRPr lang="zh-CN" altLang="en-US" sz="2000" b="1" dirty="0">
              <a:solidFill>
                <a:srgbClr val="FFFFFF"/>
              </a:solidFill>
              <a:latin typeface="微软雅黑" pitchFamily="34" charset="-122"/>
              <a:ea typeface="微软雅黑" pitchFamily="34" charset="-122"/>
            </a:endParaRPr>
          </a:p>
        </p:txBody>
      </p:sp>
      <p:sp>
        <p:nvSpPr>
          <p:cNvPr id="16402" name="矩形 52"/>
          <p:cNvSpPr>
            <a:spLocks noChangeArrowheads="1"/>
          </p:cNvSpPr>
          <p:nvPr/>
        </p:nvSpPr>
        <p:spPr bwMode="auto">
          <a:xfrm>
            <a:off x="2029072" y="4646043"/>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16403" name="Rectangle 6"/>
          <p:cNvSpPr>
            <a:spLocks noChangeArrowheads="1"/>
          </p:cNvSpPr>
          <p:nvPr/>
        </p:nvSpPr>
        <p:spPr bwMode="auto">
          <a:xfrm>
            <a:off x="2500976" y="4681615"/>
            <a:ext cx="192563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b="1" dirty="0" smtClean="0">
                <a:solidFill>
                  <a:srgbClr val="1C4885"/>
                </a:solidFill>
                <a:latin typeface="微软雅黑" pitchFamily="34" charset="-122"/>
                <a:ea typeface="微软雅黑" pitchFamily="34" charset="-122"/>
              </a:rPr>
              <a:t>模板工程</a:t>
            </a:r>
            <a:endParaRPr lang="zh-CN" altLang="en-US" b="1" dirty="0">
              <a:solidFill>
                <a:srgbClr val="1C4885"/>
              </a:solidFill>
              <a:latin typeface="微软雅黑" pitchFamily="34" charset="-122"/>
              <a:ea typeface="微软雅黑" pitchFamily="34" charset="-122"/>
            </a:endParaRPr>
          </a:p>
        </p:txBody>
      </p:sp>
      <p:sp>
        <p:nvSpPr>
          <p:cNvPr id="16404" name="矩形 50"/>
          <p:cNvSpPr>
            <a:spLocks noChangeArrowheads="1"/>
          </p:cNvSpPr>
          <p:nvPr/>
        </p:nvSpPr>
        <p:spPr bwMode="auto">
          <a:xfrm>
            <a:off x="621129" y="4637165"/>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05" name="文本框 51"/>
          <p:cNvSpPr txBox="1">
            <a:spLocks noChangeArrowheads="1"/>
          </p:cNvSpPr>
          <p:nvPr/>
        </p:nvSpPr>
        <p:spPr bwMode="auto">
          <a:xfrm>
            <a:off x="806219" y="4664800"/>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单元三</a:t>
            </a:r>
            <a:endParaRPr lang="zh-CN" altLang="en-US" sz="2000" b="1" dirty="0">
              <a:solidFill>
                <a:srgbClr val="FFFFFF"/>
              </a:solidFill>
              <a:latin typeface="微软雅黑" pitchFamily="34" charset="-122"/>
              <a:ea typeface="微软雅黑" pitchFamily="34" charset="-122"/>
            </a:endParaRPr>
          </a:p>
        </p:txBody>
      </p:sp>
      <p:grpSp>
        <p:nvGrpSpPr>
          <p:cNvPr id="16406" name="组合 54"/>
          <p:cNvGrpSpPr>
            <a:grpSpLocks/>
          </p:cNvGrpSpPr>
          <p:nvPr/>
        </p:nvGrpSpPr>
        <p:grpSpPr bwMode="auto">
          <a:xfrm>
            <a:off x="490538" y="1717675"/>
            <a:ext cx="2701925" cy="900113"/>
            <a:chOff x="0" y="0"/>
            <a:chExt cx="2702007" cy="899374"/>
          </a:xfrm>
        </p:grpSpPr>
        <p:grpSp>
          <p:nvGrpSpPr>
            <p:cNvPr id="16412" name="组合 55"/>
            <p:cNvGrpSpPr>
              <a:grpSpLocks/>
            </p:cNvGrpSpPr>
            <p:nvPr/>
          </p:nvGrpSpPr>
          <p:grpSpPr bwMode="auto">
            <a:xfrm>
              <a:off x="0" y="0"/>
              <a:ext cx="2702007" cy="849531"/>
              <a:chOff x="0" y="0"/>
              <a:chExt cx="2702007" cy="849531"/>
            </a:xfrm>
          </p:grpSpPr>
          <p:sp>
            <p:nvSpPr>
              <p:cNvPr id="16414" name="文本框 57"/>
              <p:cNvSpPr txBox="1">
                <a:spLocks noChangeArrowheads="1"/>
              </p:cNvSpPr>
              <p:nvPr/>
            </p:nvSpPr>
            <p:spPr bwMode="auto">
              <a:xfrm>
                <a:off x="0" y="0"/>
                <a:ext cx="143256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600" b="1">
                    <a:solidFill>
                      <a:srgbClr val="000000"/>
                    </a:solidFill>
                    <a:latin typeface="微软雅黑" pitchFamily="34" charset="-122"/>
                    <a:ea typeface="微软雅黑" pitchFamily="34" charset="-122"/>
                  </a:rPr>
                  <a:t>目</a:t>
                </a:r>
                <a:r>
                  <a:rPr lang="zh-CN" altLang="en-US" sz="3600" b="1">
                    <a:solidFill>
                      <a:srgbClr val="1C4885"/>
                    </a:solidFill>
                    <a:latin typeface="微软雅黑" pitchFamily="34" charset="-122"/>
                    <a:ea typeface="微软雅黑" pitchFamily="34" charset="-122"/>
                  </a:rPr>
                  <a:t>录</a:t>
                </a:r>
              </a:p>
            </p:txBody>
          </p:sp>
          <p:cxnSp>
            <p:nvCxnSpPr>
              <p:cNvPr id="16415" name="直接连接符 58"/>
              <p:cNvCxnSpPr>
                <a:cxnSpLocks noChangeShapeType="1"/>
              </p:cNvCxnSpPr>
              <p:nvPr/>
            </p:nvCxnSpPr>
            <p:spPr bwMode="auto">
              <a:xfrm>
                <a:off x="151331" y="849531"/>
                <a:ext cx="2550676" cy="0"/>
              </a:xfrm>
              <a:prstGeom prst="line">
                <a:avLst/>
              </a:prstGeom>
              <a:noFill/>
              <a:ln w="6350">
                <a:solidFill>
                  <a:srgbClr val="7F7F7F"/>
                </a:solidFill>
                <a:round/>
                <a:headEnd/>
                <a:tailEnd/>
              </a:ln>
              <a:extLst>
                <a:ext uri="{909E8E84-426E-40DD-AFC4-6F175D3DCCD1}">
                  <a14:hiddenFill xmlns:a14="http://schemas.microsoft.com/office/drawing/2010/main" xmlns="">
                    <a:noFill/>
                  </a14:hiddenFill>
                </a:ext>
              </a:extLst>
            </p:spPr>
          </p:cxnSp>
        </p:grpSp>
        <p:sp>
          <p:nvSpPr>
            <p:cNvPr id="16413" name="文本框 56"/>
            <p:cNvSpPr txBox="1">
              <a:spLocks noChangeArrowheads="1"/>
            </p:cNvSpPr>
            <p:nvPr/>
          </p:nvSpPr>
          <p:spPr bwMode="auto">
            <a:xfrm>
              <a:off x="527947" y="499264"/>
              <a:ext cx="143256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b="1">
                  <a:solidFill>
                    <a:srgbClr val="1C4885"/>
                  </a:solidFill>
                  <a:latin typeface="微软雅黑" pitchFamily="34" charset="-122"/>
                  <a:ea typeface="微软雅黑" pitchFamily="34" charset="-122"/>
                </a:rPr>
                <a:t>Contents</a:t>
              </a:r>
              <a:endParaRPr lang="zh-CN" altLang="en-US" sz="2000" b="1">
                <a:solidFill>
                  <a:srgbClr val="1C4885"/>
                </a:solidFill>
                <a:latin typeface="微软雅黑" pitchFamily="34" charset="-122"/>
                <a:ea typeface="微软雅黑" pitchFamily="34" charset="-122"/>
              </a:endParaRPr>
            </a:p>
          </p:txBody>
        </p:sp>
      </p:grpSp>
      <p:pic>
        <p:nvPicPr>
          <p:cNvPr id="16407" name="图片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70263" y="4509856"/>
            <a:ext cx="5221737" cy="2348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408" name="矩形 70"/>
          <p:cNvSpPr>
            <a:spLocks noChangeArrowheads="1"/>
          </p:cNvSpPr>
          <p:nvPr/>
        </p:nvSpPr>
        <p:spPr bwMode="auto">
          <a:xfrm>
            <a:off x="2029072" y="5270932"/>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16409" name="Rectangle 6"/>
          <p:cNvSpPr>
            <a:spLocks noChangeArrowheads="1"/>
          </p:cNvSpPr>
          <p:nvPr/>
        </p:nvSpPr>
        <p:spPr bwMode="auto">
          <a:xfrm>
            <a:off x="2536486" y="5297627"/>
            <a:ext cx="192563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b="1" dirty="0" smtClean="0">
                <a:solidFill>
                  <a:srgbClr val="1C4885"/>
                </a:solidFill>
                <a:latin typeface="微软雅黑" pitchFamily="34" charset="-122"/>
                <a:ea typeface="微软雅黑" pitchFamily="34" charset="-122"/>
              </a:rPr>
              <a:t>钢筋工程</a:t>
            </a:r>
            <a:endParaRPr lang="zh-CN" altLang="en-US" b="1" dirty="0">
              <a:solidFill>
                <a:srgbClr val="1C4885"/>
              </a:solidFill>
              <a:latin typeface="微软雅黑" pitchFamily="34" charset="-122"/>
              <a:ea typeface="微软雅黑" pitchFamily="34" charset="-122"/>
            </a:endParaRPr>
          </a:p>
        </p:txBody>
      </p:sp>
      <p:sp>
        <p:nvSpPr>
          <p:cNvPr id="16410" name="矩形 68"/>
          <p:cNvSpPr>
            <a:spLocks noChangeArrowheads="1"/>
          </p:cNvSpPr>
          <p:nvPr/>
        </p:nvSpPr>
        <p:spPr bwMode="auto">
          <a:xfrm>
            <a:off x="621129" y="5253176"/>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11" name="文本框 69"/>
          <p:cNvSpPr txBox="1">
            <a:spLocks noChangeArrowheads="1"/>
          </p:cNvSpPr>
          <p:nvPr/>
        </p:nvSpPr>
        <p:spPr bwMode="auto">
          <a:xfrm>
            <a:off x="806220" y="5280812"/>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单元四</a:t>
            </a:r>
            <a:endParaRPr lang="zh-CN" altLang="en-US" sz="2000" b="1" dirty="0">
              <a:solidFill>
                <a:srgbClr val="FFFFFF"/>
              </a:solidFill>
              <a:latin typeface="微软雅黑" pitchFamily="34" charset="-122"/>
              <a:ea typeface="微软雅黑" pitchFamily="34" charset="-122"/>
            </a:endParaRPr>
          </a:p>
        </p:txBody>
      </p:sp>
      <p:sp>
        <p:nvSpPr>
          <p:cNvPr id="33" name="矩形 36"/>
          <p:cNvSpPr>
            <a:spLocks noChangeArrowheads="1"/>
          </p:cNvSpPr>
          <p:nvPr/>
        </p:nvSpPr>
        <p:spPr bwMode="auto">
          <a:xfrm>
            <a:off x="652417" y="2669774"/>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 name="文本框 37"/>
          <p:cNvSpPr txBox="1">
            <a:spLocks noChangeArrowheads="1"/>
          </p:cNvSpPr>
          <p:nvPr/>
        </p:nvSpPr>
        <p:spPr bwMode="auto">
          <a:xfrm>
            <a:off x="793119" y="2706288"/>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绪  论</a:t>
            </a:r>
            <a:endParaRPr lang="zh-CN" altLang="en-US" sz="2000" b="1" dirty="0">
              <a:solidFill>
                <a:srgbClr val="FFFFFF"/>
              </a:solidFill>
              <a:latin typeface="微软雅黑" pitchFamily="34" charset="-122"/>
              <a:ea typeface="微软雅黑" pitchFamily="34" charset="-122"/>
            </a:endParaRPr>
          </a:p>
        </p:txBody>
      </p:sp>
      <p:sp>
        <p:nvSpPr>
          <p:cNvPr id="35" name="矩形 36"/>
          <p:cNvSpPr>
            <a:spLocks noChangeArrowheads="1"/>
          </p:cNvSpPr>
          <p:nvPr/>
        </p:nvSpPr>
        <p:spPr bwMode="auto">
          <a:xfrm>
            <a:off x="4984718" y="3362233"/>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 name="文本框 37"/>
          <p:cNvSpPr txBox="1">
            <a:spLocks noChangeArrowheads="1"/>
          </p:cNvSpPr>
          <p:nvPr/>
        </p:nvSpPr>
        <p:spPr bwMode="auto">
          <a:xfrm>
            <a:off x="5125421" y="3389868"/>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单元五</a:t>
            </a:r>
            <a:endParaRPr lang="zh-CN" altLang="en-US" sz="2000" b="1" dirty="0">
              <a:solidFill>
                <a:srgbClr val="FFFFFF"/>
              </a:solidFill>
              <a:latin typeface="微软雅黑" pitchFamily="34" charset="-122"/>
              <a:ea typeface="微软雅黑" pitchFamily="34" charset="-122"/>
            </a:endParaRPr>
          </a:p>
        </p:txBody>
      </p:sp>
      <p:sp>
        <p:nvSpPr>
          <p:cNvPr id="37" name="矩形 38"/>
          <p:cNvSpPr>
            <a:spLocks noChangeArrowheads="1"/>
          </p:cNvSpPr>
          <p:nvPr/>
        </p:nvSpPr>
        <p:spPr bwMode="auto">
          <a:xfrm>
            <a:off x="6453218" y="3353354"/>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38" name="Rectangle 6"/>
          <p:cNvSpPr>
            <a:spLocks noChangeArrowheads="1"/>
          </p:cNvSpPr>
          <p:nvPr/>
        </p:nvSpPr>
        <p:spPr bwMode="auto">
          <a:xfrm>
            <a:off x="6765323" y="3397805"/>
            <a:ext cx="2130102"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现浇混凝土工程</a:t>
            </a:r>
          </a:p>
        </p:txBody>
      </p:sp>
      <p:sp>
        <p:nvSpPr>
          <p:cNvPr id="39" name="矩形 36"/>
          <p:cNvSpPr>
            <a:spLocks noChangeArrowheads="1"/>
          </p:cNvSpPr>
          <p:nvPr/>
        </p:nvSpPr>
        <p:spPr bwMode="auto">
          <a:xfrm>
            <a:off x="4977320" y="4002905"/>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0" name="文本框 37"/>
          <p:cNvSpPr txBox="1">
            <a:spLocks noChangeArrowheads="1"/>
          </p:cNvSpPr>
          <p:nvPr/>
        </p:nvSpPr>
        <p:spPr bwMode="auto">
          <a:xfrm>
            <a:off x="5118023" y="4030540"/>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单元六</a:t>
            </a:r>
            <a:endParaRPr lang="zh-CN" altLang="en-US" sz="2000" b="1" dirty="0">
              <a:solidFill>
                <a:srgbClr val="FFFFFF"/>
              </a:solidFill>
              <a:latin typeface="微软雅黑" pitchFamily="34" charset="-122"/>
              <a:ea typeface="微软雅黑" pitchFamily="34" charset="-122"/>
            </a:endParaRPr>
          </a:p>
        </p:txBody>
      </p:sp>
      <p:sp>
        <p:nvSpPr>
          <p:cNvPr id="41" name="矩形 36"/>
          <p:cNvSpPr>
            <a:spLocks noChangeArrowheads="1"/>
          </p:cNvSpPr>
          <p:nvPr/>
        </p:nvSpPr>
        <p:spPr bwMode="auto">
          <a:xfrm>
            <a:off x="4986198" y="4659852"/>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2" name="文本框 37"/>
          <p:cNvSpPr txBox="1">
            <a:spLocks noChangeArrowheads="1"/>
          </p:cNvSpPr>
          <p:nvPr/>
        </p:nvSpPr>
        <p:spPr bwMode="auto">
          <a:xfrm>
            <a:off x="5126901" y="4687487"/>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单元七</a:t>
            </a:r>
            <a:endParaRPr lang="zh-CN" altLang="en-US" sz="2000" b="1" dirty="0">
              <a:solidFill>
                <a:srgbClr val="FFFFFF"/>
              </a:solidFill>
              <a:latin typeface="微软雅黑" pitchFamily="34" charset="-122"/>
              <a:ea typeface="微软雅黑" pitchFamily="34" charset="-122"/>
            </a:endParaRPr>
          </a:p>
        </p:txBody>
      </p:sp>
      <p:sp>
        <p:nvSpPr>
          <p:cNvPr id="43" name="矩形 36"/>
          <p:cNvSpPr>
            <a:spLocks noChangeArrowheads="1"/>
          </p:cNvSpPr>
          <p:nvPr/>
        </p:nvSpPr>
        <p:spPr bwMode="auto">
          <a:xfrm>
            <a:off x="4986198" y="5290167"/>
            <a:ext cx="1328738" cy="4889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 name="文本框 37"/>
          <p:cNvSpPr txBox="1">
            <a:spLocks noChangeArrowheads="1"/>
          </p:cNvSpPr>
          <p:nvPr/>
        </p:nvSpPr>
        <p:spPr bwMode="auto">
          <a:xfrm>
            <a:off x="5126901" y="5317802"/>
            <a:ext cx="962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rgbClr val="FFFFFF"/>
                </a:solidFill>
                <a:latin typeface="微软雅黑" pitchFamily="34" charset="-122"/>
                <a:ea typeface="微软雅黑" pitchFamily="34" charset="-122"/>
              </a:rPr>
              <a:t>单元八</a:t>
            </a:r>
            <a:endParaRPr lang="zh-CN" altLang="en-US" sz="2000" b="1" dirty="0">
              <a:solidFill>
                <a:srgbClr val="FFFFFF"/>
              </a:solidFill>
              <a:latin typeface="微软雅黑" pitchFamily="34" charset="-122"/>
              <a:ea typeface="微软雅黑" pitchFamily="34" charset="-122"/>
            </a:endParaRPr>
          </a:p>
        </p:txBody>
      </p:sp>
      <p:sp>
        <p:nvSpPr>
          <p:cNvPr id="46" name="矩形 45"/>
          <p:cNvSpPr>
            <a:spLocks noChangeArrowheads="1"/>
          </p:cNvSpPr>
          <p:nvPr/>
        </p:nvSpPr>
        <p:spPr bwMode="auto">
          <a:xfrm>
            <a:off x="6442752" y="4022632"/>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47" name="Rectangle 6"/>
          <p:cNvSpPr>
            <a:spLocks noChangeArrowheads="1"/>
          </p:cNvSpPr>
          <p:nvPr/>
        </p:nvSpPr>
        <p:spPr bwMode="auto">
          <a:xfrm>
            <a:off x="6621692" y="4075960"/>
            <a:ext cx="229148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装配式混凝土工程</a:t>
            </a:r>
            <a:endParaRPr lang="zh-CN" altLang="en-US" b="1" dirty="0">
              <a:solidFill>
                <a:srgbClr val="1C4885"/>
              </a:solidFill>
              <a:latin typeface="微软雅黑" pitchFamily="34" charset="-122"/>
              <a:ea typeface="微软雅黑" pitchFamily="34" charset="-122"/>
            </a:endParaRPr>
          </a:p>
        </p:txBody>
      </p:sp>
      <p:sp>
        <p:nvSpPr>
          <p:cNvPr id="49" name="Rectangle 6"/>
          <p:cNvSpPr>
            <a:spLocks noChangeArrowheads="1"/>
          </p:cNvSpPr>
          <p:nvPr/>
        </p:nvSpPr>
        <p:spPr bwMode="auto">
          <a:xfrm>
            <a:off x="6408628" y="4590865"/>
            <a:ext cx="2682106"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常用混凝土结构工程施工机械</a:t>
            </a:r>
            <a:endParaRPr lang="zh-CN" altLang="en-US" b="1" dirty="0">
              <a:solidFill>
                <a:srgbClr val="1C4885"/>
              </a:solidFill>
              <a:latin typeface="微软雅黑" pitchFamily="34" charset="-122"/>
              <a:ea typeface="微软雅黑" pitchFamily="34" charset="-122"/>
            </a:endParaRPr>
          </a:p>
        </p:txBody>
      </p:sp>
      <p:sp>
        <p:nvSpPr>
          <p:cNvPr id="50" name="矩形 45"/>
          <p:cNvSpPr>
            <a:spLocks noChangeArrowheads="1"/>
          </p:cNvSpPr>
          <p:nvPr/>
        </p:nvSpPr>
        <p:spPr bwMode="auto">
          <a:xfrm>
            <a:off x="6433874" y="5301017"/>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
        <p:nvSpPr>
          <p:cNvPr id="51" name="Rectangle 6"/>
          <p:cNvSpPr>
            <a:spLocks noChangeArrowheads="1"/>
          </p:cNvSpPr>
          <p:nvPr/>
        </p:nvSpPr>
        <p:spPr bwMode="auto">
          <a:xfrm>
            <a:off x="6337606" y="5336589"/>
            <a:ext cx="3108235"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smtClean="0">
                <a:solidFill>
                  <a:srgbClr val="1C4885"/>
                </a:solidFill>
                <a:latin typeface="微软雅黑" pitchFamily="34" charset="-122"/>
                <a:ea typeface="微软雅黑" pitchFamily="34" charset="-122"/>
              </a:rPr>
              <a:t>混凝土结构施工验收工作</a:t>
            </a:r>
          </a:p>
        </p:txBody>
      </p:sp>
      <p:sp>
        <p:nvSpPr>
          <p:cNvPr id="52" name="矩形 38"/>
          <p:cNvSpPr>
            <a:spLocks noChangeArrowheads="1"/>
          </p:cNvSpPr>
          <p:nvPr/>
        </p:nvSpPr>
        <p:spPr bwMode="auto">
          <a:xfrm>
            <a:off x="6436943" y="4668729"/>
            <a:ext cx="2581275" cy="488950"/>
          </a:xfrm>
          <a:prstGeom prst="rect">
            <a:avLst/>
          </a:prstGeom>
          <a:noFill/>
          <a:ln w="9525">
            <a:solidFill>
              <a:srgbClr val="40404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eaLnBrk="1" hangingPunct="1">
              <a:spcBef>
                <a:spcPct val="50000"/>
              </a:spcBef>
            </a:pPr>
            <a:endParaRPr lang="zh-CN" altLang="en-US" sz="1600" b="1">
              <a:solidFill>
                <a:srgbClr val="000000"/>
              </a:solidFill>
              <a:latin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355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23556" name="Straight Connector 154"/>
          <p:cNvCxnSpPr>
            <a:cxnSpLocks noChangeShapeType="1"/>
          </p:cNvCxnSpPr>
          <p:nvPr/>
        </p:nvCxnSpPr>
        <p:spPr bwMode="auto">
          <a:xfrm>
            <a:off x="3987800" y="2609850"/>
            <a:ext cx="1104900" cy="0"/>
          </a:xfrm>
          <a:prstGeom prst="line">
            <a:avLst/>
          </a:prstGeom>
          <a:noFill/>
          <a:ln w="19050">
            <a:solidFill>
              <a:srgbClr val="4886D8"/>
            </a:solidFill>
            <a:prstDash val="sysDot"/>
            <a:round/>
            <a:headEnd/>
            <a:tailEnd/>
          </a:ln>
          <a:extLst>
            <a:ext uri="{909E8E84-426E-40DD-AFC4-6F175D3DCCD1}">
              <a14:hiddenFill xmlns:a14="http://schemas.microsoft.com/office/drawing/2010/main" xmlns="">
                <a:noFill/>
              </a14:hiddenFill>
            </a:ext>
          </a:extLst>
        </p:spPr>
      </p:cxnSp>
      <p:cxnSp>
        <p:nvCxnSpPr>
          <p:cNvPr id="23557" name="Straight Connector 164"/>
          <p:cNvCxnSpPr>
            <a:cxnSpLocks noChangeShapeType="1"/>
          </p:cNvCxnSpPr>
          <p:nvPr/>
        </p:nvCxnSpPr>
        <p:spPr bwMode="auto">
          <a:xfrm>
            <a:off x="7318375" y="4979988"/>
            <a:ext cx="1057275" cy="0"/>
          </a:xfrm>
          <a:prstGeom prst="line">
            <a:avLst/>
          </a:prstGeom>
          <a:noFill/>
          <a:ln w="19050">
            <a:solidFill>
              <a:srgbClr val="7F7F7F"/>
            </a:solidFill>
            <a:prstDash val="sysDot"/>
            <a:round/>
            <a:headEnd/>
            <a:tailEnd/>
          </a:ln>
          <a:extLst>
            <a:ext uri="{909E8E84-426E-40DD-AFC4-6F175D3DCCD1}">
              <a14:hiddenFill xmlns:a14="http://schemas.microsoft.com/office/drawing/2010/main" xmlns="">
                <a:noFill/>
              </a14:hiddenFill>
            </a:ext>
          </a:extLst>
        </p:spPr>
      </p:cxnSp>
      <p:cxnSp>
        <p:nvCxnSpPr>
          <p:cNvPr id="23558" name="Straight Connector 163"/>
          <p:cNvCxnSpPr>
            <a:cxnSpLocks noChangeShapeType="1"/>
          </p:cNvCxnSpPr>
          <p:nvPr/>
        </p:nvCxnSpPr>
        <p:spPr bwMode="auto">
          <a:xfrm>
            <a:off x="3987800" y="4979988"/>
            <a:ext cx="1104900" cy="0"/>
          </a:xfrm>
          <a:prstGeom prst="line">
            <a:avLst/>
          </a:prstGeom>
          <a:noFill/>
          <a:ln w="19050">
            <a:solidFill>
              <a:srgbClr val="7F7F7F"/>
            </a:solidFill>
            <a:prstDash val="sysDot"/>
            <a:round/>
            <a:headEnd/>
            <a:tailEnd/>
          </a:ln>
          <a:extLst>
            <a:ext uri="{909E8E84-426E-40DD-AFC4-6F175D3DCCD1}">
              <a14:hiddenFill xmlns:a14="http://schemas.microsoft.com/office/drawing/2010/main" xmlns="">
                <a:noFill/>
              </a14:hiddenFill>
            </a:ext>
          </a:extLst>
        </p:spPr>
      </p:cxnSp>
      <p:cxnSp>
        <p:nvCxnSpPr>
          <p:cNvPr id="23559" name="Straight Connector 162"/>
          <p:cNvCxnSpPr>
            <a:cxnSpLocks noChangeShapeType="1"/>
          </p:cNvCxnSpPr>
          <p:nvPr/>
        </p:nvCxnSpPr>
        <p:spPr bwMode="auto">
          <a:xfrm>
            <a:off x="7788275" y="3792538"/>
            <a:ext cx="1063625" cy="0"/>
          </a:xfrm>
          <a:prstGeom prst="line">
            <a:avLst/>
          </a:prstGeom>
          <a:noFill/>
          <a:ln w="19050">
            <a:solidFill>
              <a:srgbClr val="1C4885"/>
            </a:solidFill>
            <a:prstDash val="sysDot"/>
            <a:round/>
            <a:headEnd/>
            <a:tailEnd/>
          </a:ln>
          <a:extLst>
            <a:ext uri="{909E8E84-426E-40DD-AFC4-6F175D3DCCD1}">
              <a14:hiddenFill xmlns:a14="http://schemas.microsoft.com/office/drawing/2010/main" xmlns="">
                <a:noFill/>
              </a14:hiddenFill>
            </a:ext>
          </a:extLst>
        </p:spPr>
      </p:cxnSp>
      <p:cxnSp>
        <p:nvCxnSpPr>
          <p:cNvPr id="23560" name="Straight Connector 161"/>
          <p:cNvCxnSpPr>
            <a:cxnSpLocks noChangeShapeType="1"/>
          </p:cNvCxnSpPr>
          <p:nvPr/>
        </p:nvCxnSpPr>
        <p:spPr bwMode="auto">
          <a:xfrm>
            <a:off x="3509963" y="3792538"/>
            <a:ext cx="1112837" cy="0"/>
          </a:xfrm>
          <a:prstGeom prst="line">
            <a:avLst/>
          </a:prstGeom>
          <a:noFill/>
          <a:ln w="19050">
            <a:solidFill>
              <a:srgbClr val="1C4885"/>
            </a:solidFill>
            <a:prstDash val="sysDot"/>
            <a:round/>
            <a:headEnd/>
            <a:tailEnd/>
          </a:ln>
          <a:extLst>
            <a:ext uri="{909E8E84-426E-40DD-AFC4-6F175D3DCCD1}">
              <a14:hiddenFill xmlns:a14="http://schemas.microsoft.com/office/drawing/2010/main" xmlns="">
                <a:noFill/>
              </a14:hiddenFill>
            </a:ext>
          </a:extLst>
        </p:spPr>
      </p:cxnSp>
      <p:cxnSp>
        <p:nvCxnSpPr>
          <p:cNvPr id="23561" name="Straight Connector 160"/>
          <p:cNvCxnSpPr>
            <a:cxnSpLocks noChangeShapeType="1"/>
          </p:cNvCxnSpPr>
          <p:nvPr/>
        </p:nvCxnSpPr>
        <p:spPr bwMode="auto">
          <a:xfrm>
            <a:off x="7318375" y="2609850"/>
            <a:ext cx="1068388" cy="0"/>
          </a:xfrm>
          <a:prstGeom prst="line">
            <a:avLst/>
          </a:prstGeom>
          <a:noFill/>
          <a:ln w="19050">
            <a:solidFill>
              <a:srgbClr val="4886D8"/>
            </a:solidFill>
            <a:prstDash val="sysDot"/>
            <a:round/>
            <a:headEnd/>
            <a:tailEnd/>
          </a:ln>
          <a:extLst>
            <a:ext uri="{909E8E84-426E-40DD-AFC4-6F175D3DCCD1}">
              <a14:hiddenFill xmlns:a14="http://schemas.microsoft.com/office/drawing/2010/main" xmlns="">
                <a:noFill/>
              </a14:hiddenFill>
            </a:ext>
          </a:extLst>
        </p:spPr>
      </p:cxnSp>
      <p:sp>
        <p:nvSpPr>
          <p:cNvPr id="23562" name="Oval 101"/>
          <p:cNvSpPr>
            <a:spLocks noChangeArrowheads="1"/>
          </p:cNvSpPr>
          <p:nvPr/>
        </p:nvSpPr>
        <p:spPr bwMode="auto">
          <a:xfrm>
            <a:off x="4622800" y="2209800"/>
            <a:ext cx="3165475" cy="3165475"/>
          </a:xfrm>
          <a:prstGeom prst="ellipse">
            <a:avLst/>
          </a:prstGeom>
          <a:noFill/>
          <a:ln w="19050">
            <a:solidFill>
              <a:srgbClr val="C1C7D0"/>
            </a:solidFill>
            <a:prstDash val="sysDot"/>
            <a:round/>
            <a:headEnd/>
            <a:tailEnd/>
          </a:ln>
          <a:extLst>
            <a:ext uri="{909E8E84-426E-40DD-AFC4-6F175D3DCCD1}">
              <a14:hiddenFill xmlns:a14="http://schemas.microsoft.com/office/drawing/2010/main" xmlns="">
                <a:solidFill>
                  <a:srgbClr val="FFFFFF"/>
                </a:solidFill>
              </a14:hiddenFill>
            </a:ext>
          </a:extLst>
        </p:spPr>
        <p:txBody>
          <a:bodyPr anchor="ctr"/>
          <a:lstStyle/>
          <a:p>
            <a:pPr algn="ctr" defTabSz="1374775" eaLnBrk="1" hangingPunct="1"/>
            <a:endParaRPr lang="en-US" altLang="zh-CN" sz="3600">
              <a:solidFill>
                <a:srgbClr val="FFFFFF"/>
              </a:solidFill>
              <a:latin typeface="Arial" pitchFamily="34" charset="0"/>
              <a:ea typeface="微软雅黑" pitchFamily="34" charset="-122"/>
              <a:sym typeface="Arial" pitchFamily="34" charset="0"/>
            </a:endParaRPr>
          </a:p>
        </p:txBody>
      </p:sp>
      <p:sp>
        <p:nvSpPr>
          <p:cNvPr id="23569" name="Oval 61"/>
          <p:cNvSpPr>
            <a:spLocks noChangeAspect="1" noChangeArrowheads="1"/>
          </p:cNvSpPr>
          <p:nvPr/>
        </p:nvSpPr>
        <p:spPr bwMode="auto">
          <a:xfrm>
            <a:off x="4354513" y="3524250"/>
            <a:ext cx="538162" cy="538163"/>
          </a:xfrm>
          <a:prstGeom prst="ellipse">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b="1">
                <a:solidFill>
                  <a:srgbClr val="FFFFFF"/>
                </a:solidFill>
                <a:latin typeface="Arial" pitchFamily="34" charset="0"/>
                <a:ea typeface="微软雅黑" pitchFamily="34" charset="-122"/>
                <a:sym typeface="Arial" pitchFamily="34" charset="0"/>
              </a:rPr>
              <a:t>2</a:t>
            </a:r>
          </a:p>
        </p:txBody>
      </p:sp>
      <p:sp>
        <p:nvSpPr>
          <p:cNvPr id="23570" name="Oval 66"/>
          <p:cNvSpPr>
            <a:spLocks noChangeAspect="1" noChangeArrowheads="1"/>
          </p:cNvSpPr>
          <p:nvPr/>
        </p:nvSpPr>
        <p:spPr bwMode="auto">
          <a:xfrm>
            <a:off x="4902200" y="4711700"/>
            <a:ext cx="538163" cy="538163"/>
          </a:xfrm>
          <a:prstGeom prst="ellipse">
            <a:avLst/>
          </a:prstGeom>
          <a:solidFill>
            <a:srgbClr val="7F7F7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b="1">
                <a:solidFill>
                  <a:srgbClr val="FFFFFF"/>
                </a:solidFill>
                <a:latin typeface="Arial" pitchFamily="34" charset="0"/>
                <a:ea typeface="微软雅黑" pitchFamily="34" charset="-122"/>
                <a:sym typeface="Arial" pitchFamily="34" charset="0"/>
              </a:rPr>
              <a:t>3</a:t>
            </a:r>
          </a:p>
        </p:txBody>
      </p:sp>
      <p:sp>
        <p:nvSpPr>
          <p:cNvPr id="23571" name="Oval 71"/>
          <p:cNvSpPr>
            <a:spLocks noChangeAspect="1" noChangeArrowheads="1"/>
          </p:cNvSpPr>
          <p:nvPr/>
        </p:nvSpPr>
        <p:spPr bwMode="auto">
          <a:xfrm>
            <a:off x="7016750" y="2328863"/>
            <a:ext cx="536575" cy="538162"/>
          </a:xfrm>
          <a:prstGeom prst="ellipse">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b="1">
                <a:solidFill>
                  <a:srgbClr val="FFFFFF"/>
                </a:solidFill>
                <a:latin typeface="Arial" pitchFamily="34" charset="0"/>
                <a:ea typeface="微软雅黑" pitchFamily="34" charset="-122"/>
                <a:sym typeface="Arial" pitchFamily="34" charset="0"/>
              </a:rPr>
              <a:t>4</a:t>
            </a:r>
          </a:p>
        </p:txBody>
      </p:sp>
      <p:sp>
        <p:nvSpPr>
          <p:cNvPr id="23572" name="Oval 120"/>
          <p:cNvSpPr>
            <a:spLocks noChangeAspect="1" noChangeArrowheads="1"/>
          </p:cNvSpPr>
          <p:nvPr/>
        </p:nvSpPr>
        <p:spPr bwMode="auto">
          <a:xfrm>
            <a:off x="7519988" y="3524250"/>
            <a:ext cx="536575" cy="538163"/>
          </a:xfrm>
          <a:prstGeom prst="ellipse">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b="1">
                <a:solidFill>
                  <a:srgbClr val="FFFFFF"/>
                </a:solidFill>
                <a:latin typeface="Arial" pitchFamily="34" charset="0"/>
                <a:ea typeface="微软雅黑" pitchFamily="34" charset="-122"/>
                <a:sym typeface="Arial" pitchFamily="34" charset="0"/>
              </a:rPr>
              <a:t>5</a:t>
            </a:r>
          </a:p>
        </p:txBody>
      </p:sp>
      <p:sp>
        <p:nvSpPr>
          <p:cNvPr id="23573" name="Oval 121"/>
          <p:cNvSpPr>
            <a:spLocks noChangeAspect="1" noChangeArrowheads="1"/>
          </p:cNvSpPr>
          <p:nvPr/>
        </p:nvSpPr>
        <p:spPr bwMode="auto">
          <a:xfrm>
            <a:off x="7011988" y="4711700"/>
            <a:ext cx="536575" cy="538163"/>
          </a:xfrm>
          <a:prstGeom prst="ellipse">
            <a:avLst/>
          </a:prstGeom>
          <a:solidFill>
            <a:srgbClr val="7F7F7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b="1">
                <a:solidFill>
                  <a:srgbClr val="FFFFFF"/>
                </a:solidFill>
                <a:latin typeface="Arial" pitchFamily="34" charset="0"/>
                <a:ea typeface="微软雅黑" pitchFamily="34" charset="-122"/>
                <a:sym typeface="Arial" pitchFamily="34" charset="0"/>
              </a:rPr>
              <a:t>6</a:t>
            </a:r>
          </a:p>
        </p:txBody>
      </p:sp>
      <p:sp>
        <p:nvSpPr>
          <p:cNvPr id="23574" name="Oval 30"/>
          <p:cNvSpPr>
            <a:spLocks noChangeAspect="1" noChangeArrowheads="1"/>
          </p:cNvSpPr>
          <p:nvPr/>
        </p:nvSpPr>
        <p:spPr bwMode="auto">
          <a:xfrm>
            <a:off x="4902200" y="2339975"/>
            <a:ext cx="538163" cy="538163"/>
          </a:xfrm>
          <a:prstGeom prst="ellipse">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b="1">
                <a:solidFill>
                  <a:srgbClr val="FFFFFF"/>
                </a:solidFill>
                <a:latin typeface="Arial" pitchFamily="34" charset="0"/>
                <a:ea typeface="微软雅黑" pitchFamily="34" charset="-122"/>
                <a:sym typeface="Arial" pitchFamily="34" charset="0"/>
              </a:rPr>
              <a:t>1</a:t>
            </a:r>
            <a:endParaRPr lang="en-US" altLang="zh-CN" sz="200" b="1">
              <a:solidFill>
                <a:srgbClr val="FFFFFF"/>
              </a:solidFill>
              <a:latin typeface="Arial" pitchFamily="34" charset="0"/>
              <a:ea typeface="微软雅黑" pitchFamily="34" charset="-122"/>
              <a:sym typeface="Arial" pitchFamily="34" charset="0"/>
            </a:endParaRPr>
          </a:p>
        </p:txBody>
      </p:sp>
      <p:grpSp>
        <p:nvGrpSpPr>
          <p:cNvPr id="23575" name="组合 35"/>
          <p:cNvGrpSpPr>
            <a:grpSpLocks/>
          </p:cNvGrpSpPr>
          <p:nvPr/>
        </p:nvGrpSpPr>
        <p:grpSpPr bwMode="auto">
          <a:xfrm>
            <a:off x="5373688" y="3103563"/>
            <a:ext cx="1695450" cy="1533525"/>
            <a:chOff x="0" y="0"/>
            <a:chExt cx="1695998" cy="1533545"/>
          </a:xfrm>
        </p:grpSpPr>
        <p:sp>
          <p:nvSpPr>
            <p:cNvPr id="23582" name="Freeform 5"/>
            <p:cNvSpPr>
              <a:spLocks/>
            </p:cNvSpPr>
            <p:nvPr/>
          </p:nvSpPr>
          <p:spPr bwMode="auto">
            <a:xfrm>
              <a:off x="609004" y="1187013"/>
              <a:ext cx="483986" cy="219611"/>
            </a:xfrm>
            <a:custGeom>
              <a:avLst/>
              <a:gdLst>
                <a:gd name="T0" fmla="*/ 2147483647 w 919"/>
                <a:gd name="T1" fmla="*/ 0 h 417"/>
                <a:gd name="T2" fmla="*/ 2147483647 w 919"/>
                <a:gd name="T3" fmla="*/ 0 h 417"/>
                <a:gd name="T4" fmla="*/ 0 w 919"/>
                <a:gd name="T5" fmla="*/ 2147483647 h 417"/>
                <a:gd name="T6" fmla="*/ 2147483647 w 919"/>
                <a:gd name="T7" fmla="*/ 2147483647 h 417"/>
                <a:gd name="T8" fmla="*/ 2147483647 w 919"/>
                <a:gd name="T9" fmla="*/ 0 h 4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9" h="417">
                  <a:moveTo>
                    <a:pt x="874" y="0"/>
                  </a:moveTo>
                  <a:lnTo>
                    <a:pt x="45" y="0"/>
                  </a:lnTo>
                  <a:lnTo>
                    <a:pt x="0" y="417"/>
                  </a:lnTo>
                  <a:lnTo>
                    <a:pt x="919" y="417"/>
                  </a:lnTo>
                  <a:lnTo>
                    <a:pt x="874" y="0"/>
                  </a:lnTo>
                  <a:close/>
                </a:path>
              </a:pathLst>
            </a:custGeom>
            <a:solidFill>
              <a:srgbClr val="8893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3583" name="Rectangle 6"/>
            <p:cNvSpPr>
              <a:spLocks noChangeArrowheads="1"/>
            </p:cNvSpPr>
            <p:nvPr/>
          </p:nvSpPr>
          <p:spPr bwMode="auto">
            <a:xfrm>
              <a:off x="487876" y="1491413"/>
              <a:ext cx="725716" cy="42132"/>
            </a:xfrm>
            <a:prstGeom prst="rect">
              <a:avLst/>
            </a:prstGeom>
            <a:solidFill>
              <a:srgbClr val="5661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1374775" eaLnBrk="1" hangingPunct="1"/>
              <a:endParaRPr lang="zh-CN" altLang="en-US" sz="2800">
                <a:solidFill>
                  <a:srgbClr val="000000"/>
                </a:solidFill>
                <a:latin typeface="Arial" pitchFamily="34" charset="0"/>
                <a:ea typeface="微软雅黑" pitchFamily="34" charset="-122"/>
                <a:sym typeface="Arial" pitchFamily="34" charset="0"/>
              </a:endParaRPr>
            </a:p>
          </p:txBody>
        </p:sp>
        <p:sp>
          <p:nvSpPr>
            <p:cNvPr id="23584" name="Freeform 7"/>
            <p:cNvSpPr>
              <a:spLocks/>
            </p:cNvSpPr>
            <p:nvPr/>
          </p:nvSpPr>
          <p:spPr bwMode="auto">
            <a:xfrm>
              <a:off x="0" y="0"/>
              <a:ext cx="1681484" cy="1015558"/>
            </a:xfrm>
            <a:custGeom>
              <a:avLst/>
              <a:gdLst>
                <a:gd name="T0" fmla="*/ 2147483647 w 1356"/>
                <a:gd name="T1" fmla="*/ 0 h 824"/>
                <a:gd name="T2" fmla="*/ 2147483647 w 1356"/>
                <a:gd name="T3" fmla="*/ 0 h 824"/>
                <a:gd name="T4" fmla="*/ 0 w 1356"/>
                <a:gd name="T5" fmla="*/ 2147483647 h 824"/>
                <a:gd name="T6" fmla="*/ 0 w 1356"/>
                <a:gd name="T7" fmla="*/ 2147483647 h 824"/>
                <a:gd name="T8" fmla="*/ 0 w 1356"/>
                <a:gd name="T9" fmla="*/ 2147483647 h 824"/>
                <a:gd name="T10" fmla="*/ 2147483647 w 1356"/>
                <a:gd name="T11" fmla="*/ 2147483647 h 824"/>
                <a:gd name="T12" fmla="*/ 2147483647 w 1356"/>
                <a:gd name="T13" fmla="*/ 2147483647 h 824"/>
                <a:gd name="T14" fmla="*/ 2147483647 w 1356"/>
                <a:gd name="T15" fmla="*/ 2147483647 h 824"/>
                <a:gd name="T16" fmla="*/ 2147483647 w 1356"/>
                <a:gd name="T17" fmla="*/ 0 h 8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56" h="824">
                  <a:moveTo>
                    <a:pt x="1259" y="0"/>
                  </a:moveTo>
                  <a:cubicBezTo>
                    <a:pt x="97" y="0"/>
                    <a:pt x="97" y="0"/>
                    <a:pt x="97" y="0"/>
                  </a:cubicBezTo>
                  <a:cubicBezTo>
                    <a:pt x="43" y="0"/>
                    <a:pt x="0" y="44"/>
                    <a:pt x="0" y="97"/>
                  </a:cubicBezTo>
                  <a:cubicBezTo>
                    <a:pt x="0" y="727"/>
                    <a:pt x="0" y="727"/>
                    <a:pt x="0" y="727"/>
                  </a:cubicBezTo>
                  <a:cubicBezTo>
                    <a:pt x="0" y="824"/>
                    <a:pt x="0" y="824"/>
                    <a:pt x="0" y="824"/>
                  </a:cubicBezTo>
                  <a:cubicBezTo>
                    <a:pt x="1356" y="824"/>
                    <a:pt x="1356" y="824"/>
                    <a:pt x="1356" y="824"/>
                  </a:cubicBezTo>
                  <a:cubicBezTo>
                    <a:pt x="1356" y="727"/>
                    <a:pt x="1356" y="727"/>
                    <a:pt x="1356" y="727"/>
                  </a:cubicBezTo>
                  <a:cubicBezTo>
                    <a:pt x="1356" y="97"/>
                    <a:pt x="1356" y="97"/>
                    <a:pt x="1356" y="97"/>
                  </a:cubicBezTo>
                  <a:cubicBezTo>
                    <a:pt x="1356" y="44"/>
                    <a:pt x="1313" y="0"/>
                    <a:pt x="1259" y="0"/>
                  </a:cubicBezTo>
                </a:path>
              </a:pathLst>
            </a:custGeom>
            <a:solidFill>
              <a:srgbClr val="566172"/>
            </a:solidFill>
            <a:ln w="9525" cmpd="sng">
              <a:solidFill>
                <a:srgbClr val="A6A6A6"/>
              </a:solidFill>
              <a:round/>
              <a:headEnd/>
              <a:tailEnd/>
            </a:ln>
          </p:spPr>
          <p:txBody>
            <a:bodyPr/>
            <a:lstStyle/>
            <a:p>
              <a:endParaRPr lang="zh-CN" altLang="en-US"/>
            </a:p>
          </p:txBody>
        </p:sp>
        <p:sp>
          <p:nvSpPr>
            <p:cNvPr id="23585" name="Freeform 9"/>
            <p:cNvSpPr>
              <a:spLocks noEditPoints="1"/>
            </p:cNvSpPr>
            <p:nvPr/>
          </p:nvSpPr>
          <p:spPr bwMode="auto">
            <a:xfrm>
              <a:off x="5470" y="2590"/>
              <a:ext cx="1690528" cy="1027483"/>
            </a:xfrm>
            <a:custGeom>
              <a:avLst/>
              <a:gdLst>
                <a:gd name="T0" fmla="*/ 2147483647 w 1356"/>
                <a:gd name="T1" fmla="*/ 2147483647 h 824"/>
                <a:gd name="T2" fmla="*/ 2147483647 w 1356"/>
                <a:gd name="T3" fmla="*/ 2147483647 h 824"/>
                <a:gd name="T4" fmla="*/ 2147483647 w 1356"/>
                <a:gd name="T5" fmla="*/ 2147483647 h 824"/>
                <a:gd name="T6" fmla="*/ 2147483647 w 1356"/>
                <a:gd name="T7" fmla="*/ 2147483647 h 824"/>
                <a:gd name="T8" fmla="*/ 2147483647 w 1356"/>
                <a:gd name="T9" fmla="*/ 2147483647 h 824"/>
                <a:gd name="T10" fmla="*/ 2147483647 w 1356"/>
                <a:gd name="T11" fmla="*/ 2147483647 h 824"/>
                <a:gd name="T12" fmla="*/ 2147483647 w 1356"/>
                <a:gd name="T13" fmla="*/ 2147483647 h 824"/>
                <a:gd name="T14" fmla="*/ 2147483647 w 1356"/>
                <a:gd name="T15" fmla="*/ 0 h 824"/>
                <a:gd name="T16" fmla="*/ 2147483647 w 1356"/>
                <a:gd name="T17" fmla="*/ 0 h 824"/>
                <a:gd name="T18" fmla="*/ 0 w 1356"/>
                <a:gd name="T19" fmla="*/ 2147483647 h 824"/>
                <a:gd name="T20" fmla="*/ 0 w 1356"/>
                <a:gd name="T21" fmla="*/ 2147483647 h 824"/>
                <a:gd name="T22" fmla="*/ 2147483647 w 1356"/>
                <a:gd name="T23" fmla="*/ 2147483647 h 824"/>
                <a:gd name="T24" fmla="*/ 2147483647 w 1356"/>
                <a:gd name="T25" fmla="*/ 2147483647 h 824"/>
                <a:gd name="T26" fmla="*/ 2147483647 w 1356"/>
                <a:gd name="T27" fmla="*/ 0 h 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56" h="824">
                  <a:moveTo>
                    <a:pt x="1308" y="49"/>
                  </a:moveTo>
                  <a:cubicBezTo>
                    <a:pt x="1308" y="49"/>
                    <a:pt x="1308" y="49"/>
                    <a:pt x="1308" y="49"/>
                  </a:cubicBezTo>
                  <a:cubicBezTo>
                    <a:pt x="1308" y="775"/>
                    <a:pt x="1308" y="775"/>
                    <a:pt x="1308" y="775"/>
                  </a:cubicBezTo>
                  <a:cubicBezTo>
                    <a:pt x="48" y="775"/>
                    <a:pt x="48" y="775"/>
                    <a:pt x="48" y="775"/>
                  </a:cubicBezTo>
                  <a:cubicBezTo>
                    <a:pt x="48" y="49"/>
                    <a:pt x="48" y="49"/>
                    <a:pt x="48" y="49"/>
                  </a:cubicBezTo>
                  <a:cubicBezTo>
                    <a:pt x="48" y="49"/>
                    <a:pt x="48" y="49"/>
                    <a:pt x="48" y="49"/>
                  </a:cubicBezTo>
                  <a:lnTo>
                    <a:pt x="1308" y="49"/>
                  </a:lnTo>
                  <a:close/>
                  <a:moveTo>
                    <a:pt x="1308" y="0"/>
                  </a:moveTo>
                  <a:cubicBezTo>
                    <a:pt x="48" y="0"/>
                    <a:pt x="48" y="0"/>
                    <a:pt x="48" y="0"/>
                  </a:cubicBezTo>
                  <a:cubicBezTo>
                    <a:pt x="22" y="0"/>
                    <a:pt x="0" y="22"/>
                    <a:pt x="0" y="49"/>
                  </a:cubicBezTo>
                  <a:cubicBezTo>
                    <a:pt x="0" y="824"/>
                    <a:pt x="0" y="824"/>
                    <a:pt x="0" y="824"/>
                  </a:cubicBezTo>
                  <a:cubicBezTo>
                    <a:pt x="1356" y="824"/>
                    <a:pt x="1356" y="824"/>
                    <a:pt x="1356" y="824"/>
                  </a:cubicBezTo>
                  <a:cubicBezTo>
                    <a:pt x="1356" y="49"/>
                    <a:pt x="1356" y="49"/>
                    <a:pt x="1356" y="49"/>
                  </a:cubicBezTo>
                  <a:cubicBezTo>
                    <a:pt x="1356" y="22"/>
                    <a:pt x="1334" y="0"/>
                    <a:pt x="1308" y="0"/>
                  </a:cubicBezTo>
                  <a:close/>
                </a:path>
              </a:pathLst>
            </a:custGeom>
            <a:solidFill>
              <a:srgbClr val="56617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3586" name="Freeform 10"/>
            <p:cNvSpPr>
              <a:spLocks/>
            </p:cNvSpPr>
            <p:nvPr/>
          </p:nvSpPr>
          <p:spPr bwMode="auto">
            <a:xfrm>
              <a:off x="5470" y="1030073"/>
              <a:ext cx="1690528" cy="180639"/>
            </a:xfrm>
            <a:custGeom>
              <a:avLst/>
              <a:gdLst>
                <a:gd name="T0" fmla="*/ 0 w 1356"/>
                <a:gd name="T1" fmla="*/ 0 h 145"/>
                <a:gd name="T2" fmla="*/ 0 w 1356"/>
                <a:gd name="T3" fmla="*/ 2147483647 h 145"/>
                <a:gd name="T4" fmla="*/ 2147483647 w 1356"/>
                <a:gd name="T5" fmla="*/ 2147483647 h 145"/>
                <a:gd name="T6" fmla="*/ 2147483647 w 1356"/>
                <a:gd name="T7" fmla="*/ 2147483647 h 145"/>
                <a:gd name="T8" fmla="*/ 2147483647 w 1356"/>
                <a:gd name="T9" fmla="*/ 2147483647 h 145"/>
                <a:gd name="T10" fmla="*/ 2147483647 w 1356"/>
                <a:gd name="T11" fmla="*/ 0 h 145"/>
                <a:gd name="T12" fmla="*/ 0 w 1356"/>
                <a:gd name="T13" fmla="*/ 0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6" h="145">
                  <a:moveTo>
                    <a:pt x="0" y="0"/>
                  </a:moveTo>
                  <a:cubicBezTo>
                    <a:pt x="0" y="96"/>
                    <a:pt x="0" y="96"/>
                    <a:pt x="0" y="96"/>
                  </a:cubicBezTo>
                  <a:cubicBezTo>
                    <a:pt x="0" y="123"/>
                    <a:pt x="22" y="145"/>
                    <a:pt x="48" y="145"/>
                  </a:cubicBezTo>
                  <a:cubicBezTo>
                    <a:pt x="1308" y="145"/>
                    <a:pt x="1308" y="145"/>
                    <a:pt x="1308" y="145"/>
                  </a:cubicBezTo>
                  <a:cubicBezTo>
                    <a:pt x="1334" y="145"/>
                    <a:pt x="1356" y="123"/>
                    <a:pt x="1356" y="96"/>
                  </a:cubicBezTo>
                  <a:cubicBezTo>
                    <a:pt x="1356" y="0"/>
                    <a:pt x="1356" y="0"/>
                    <a:pt x="1356" y="0"/>
                  </a:cubicBezTo>
                  <a:lnTo>
                    <a:pt x="0" y="0"/>
                  </a:lnTo>
                  <a:close/>
                </a:path>
              </a:pathLst>
            </a:custGeom>
            <a:solidFill>
              <a:srgbClr val="C1C7D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3587" name="Freeform 11"/>
            <p:cNvSpPr>
              <a:spLocks/>
            </p:cNvSpPr>
            <p:nvPr/>
          </p:nvSpPr>
          <p:spPr bwMode="auto">
            <a:xfrm>
              <a:off x="487876" y="1406624"/>
              <a:ext cx="725716" cy="84790"/>
            </a:xfrm>
            <a:custGeom>
              <a:avLst/>
              <a:gdLst>
                <a:gd name="T0" fmla="*/ 0 w 1378"/>
                <a:gd name="T1" fmla="*/ 2147483647 h 161"/>
                <a:gd name="T2" fmla="*/ 2147483647 w 1378"/>
                <a:gd name="T3" fmla="*/ 0 h 161"/>
                <a:gd name="T4" fmla="*/ 2147483647 w 1378"/>
                <a:gd name="T5" fmla="*/ 0 h 161"/>
                <a:gd name="T6" fmla="*/ 2147483647 w 1378"/>
                <a:gd name="T7" fmla="*/ 2147483647 h 161"/>
                <a:gd name="T8" fmla="*/ 0 w 1378"/>
                <a:gd name="T9" fmla="*/ 2147483647 h 1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8" h="161">
                  <a:moveTo>
                    <a:pt x="0" y="161"/>
                  </a:moveTo>
                  <a:lnTo>
                    <a:pt x="230" y="0"/>
                  </a:lnTo>
                  <a:lnTo>
                    <a:pt x="1149" y="0"/>
                  </a:lnTo>
                  <a:lnTo>
                    <a:pt x="1378" y="161"/>
                  </a:lnTo>
                  <a:lnTo>
                    <a:pt x="0" y="161"/>
                  </a:lnTo>
                  <a:close/>
                </a:path>
              </a:pathLst>
            </a:custGeom>
            <a:solidFill>
              <a:srgbClr val="C1C7D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pic>
          <p:nvPicPr>
            <p:cNvPr id="23588" name="组合 42"/>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0792" y="340146"/>
              <a:ext cx="438912" cy="3718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7" name="矩形 36"/>
          <p:cNvSpPr/>
          <p:nvPr/>
        </p:nvSpPr>
        <p:spPr>
          <a:xfrm>
            <a:off x="156012" y="228030"/>
            <a:ext cx="4185761" cy="461665"/>
          </a:xfrm>
          <a:prstGeom prst="rect">
            <a:avLst/>
          </a:prstGeom>
        </p:spPr>
        <p:txBody>
          <a:bodyPr wrap="none">
            <a:spAutoFit/>
          </a:bodyPr>
          <a:lstStyle/>
          <a:p>
            <a:pPr eaLnBrk="1" hangingPunct="1"/>
            <a:r>
              <a:rPr lang="zh-CN" altLang="en-US" sz="2400" b="1" dirty="0">
                <a:latin typeface="微软雅黑" pitchFamily="34" charset="-122"/>
                <a:ea typeface="微软雅黑" pitchFamily="34" charset="-122"/>
              </a:rPr>
              <a:t>一、现浇混凝土进场质量检验</a:t>
            </a:r>
          </a:p>
        </p:txBody>
      </p:sp>
      <p:sp>
        <p:nvSpPr>
          <p:cNvPr id="38" name="矩形 37"/>
          <p:cNvSpPr/>
          <p:nvPr/>
        </p:nvSpPr>
        <p:spPr>
          <a:xfrm>
            <a:off x="1903150" y="2379742"/>
            <a:ext cx="2236510" cy="400110"/>
          </a:xfrm>
          <a:prstGeom prst="rect">
            <a:avLst/>
          </a:prstGeom>
        </p:spPr>
        <p:txBody>
          <a:bodyPr wrap="none">
            <a:spAutoFit/>
          </a:bodyPr>
          <a:lstStyle/>
          <a:p>
            <a:pPr algn="just"/>
            <a:r>
              <a:rPr lang="zh-CN" altLang="en-US" sz="2000" dirty="0">
                <a:solidFill>
                  <a:srgbClr val="C00000"/>
                </a:solidFill>
                <a:latin typeface="宋体" pitchFamily="2" charset="-122"/>
              </a:rPr>
              <a:t>预拌混凝土运输单</a:t>
            </a:r>
          </a:p>
        </p:txBody>
      </p:sp>
      <p:sp>
        <p:nvSpPr>
          <p:cNvPr id="39" name="矩形 38"/>
          <p:cNvSpPr/>
          <p:nvPr/>
        </p:nvSpPr>
        <p:spPr>
          <a:xfrm>
            <a:off x="1129338" y="3549020"/>
            <a:ext cx="2492990" cy="400110"/>
          </a:xfrm>
          <a:prstGeom prst="rect">
            <a:avLst/>
          </a:prstGeom>
        </p:spPr>
        <p:txBody>
          <a:bodyPr wrap="none">
            <a:spAutoFit/>
          </a:bodyPr>
          <a:lstStyle/>
          <a:p>
            <a:pPr algn="just"/>
            <a:r>
              <a:rPr lang="zh-CN" altLang="en-US" sz="2000" dirty="0">
                <a:solidFill>
                  <a:srgbClr val="C00000"/>
                </a:solidFill>
                <a:latin typeface="宋体" pitchFamily="2" charset="-122"/>
              </a:rPr>
              <a:t>混凝土配合比申请单</a:t>
            </a:r>
          </a:p>
        </p:txBody>
      </p:sp>
      <p:sp>
        <p:nvSpPr>
          <p:cNvPr id="40" name="矩形 39"/>
          <p:cNvSpPr/>
          <p:nvPr/>
        </p:nvSpPr>
        <p:spPr>
          <a:xfrm>
            <a:off x="1156296" y="4748014"/>
            <a:ext cx="3005951" cy="400110"/>
          </a:xfrm>
          <a:prstGeom prst="rect">
            <a:avLst/>
          </a:prstGeom>
        </p:spPr>
        <p:txBody>
          <a:bodyPr wrap="none">
            <a:spAutoFit/>
          </a:bodyPr>
          <a:lstStyle/>
          <a:p>
            <a:pPr algn="just"/>
            <a:r>
              <a:rPr lang="zh-CN" altLang="en-US" sz="2000" dirty="0">
                <a:solidFill>
                  <a:srgbClr val="C00000"/>
                </a:solidFill>
                <a:latin typeface="宋体" pitchFamily="2" charset="-122"/>
              </a:rPr>
              <a:t>单方氯离子含量试验报告</a:t>
            </a:r>
          </a:p>
        </p:txBody>
      </p:sp>
      <p:sp>
        <p:nvSpPr>
          <p:cNvPr id="41" name="矩形 40"/>
          <p:cNvSpPr/>
          <p:nvPr/>
        </p:nvSpPr>
        <p:spPr>
          <a:xfrm>
            <a:off x="8373606" y="2355736"/>
            <a:ext cx="2492990" cy="400110"/>
          </a:xfrm>
          <a:prstGeom prst="rect">
            <a:avLst/>
          </a:prstGeom>
        </p:spPr>
        <p:txBody>
          <a:bodyPr wrap="none">
            <a:spAutoFit/>
          </a:bodyPr>
          <a:lstStyle/>
          <a:p>
            <a:r>
              <a:rPr lang="zh-CN" altLang="en-US" sz="2000" dirty="0">
                <a:solidFill>
                  <a:srgbClr val="C00000"/>
                </a:solidFill>
                <a:latin typeface="宋体" pitchFamily="2" charset="-122"/>
              </a:rPr>
              <a:t>混凝土配合比通知单</a:t>
            </a:r>
          </a:p>
        </p:txBody>
      </p:sp>
      <p:sp>
        <p:nvSpPr>
          <p:cNvPr id="42" name="矩形 41"/>
          <p:cNvSpPr/>
          <p:nvPr/>
        </p:nvSpPr>
        <p:spPr>
          <a:xfrm>
            <a:off x="8782804" y="3565014"/>
            <a:ext cx="2492990" cy="400110"/>
          </a:xfrm>
          <a:prstGeom prst="rect">
            <a:avLst/>
          </a:prstGeom>
        </p:spPr>
        <p:txBody>
          <a:bodyPr wrap="none">
            <a:spAutoFit/>
          </a:bodyPr>
          <a:lstStyle/>
          <a:p>
            <a:r>
              <a:rPr lang="zh-CN" altLang="en-US" sz="2000" dirty="0">
                <a:solidFill>
                  <a:srgbClr val="C00000"/>
                </a:solidFill>
                <a:latin typeface="宋体" pitchFamily="2" charset="-122"/>
              </a:rPr>
              <a:t>单方碱含量试验报告</a:t>
            </a:r>
          </a:p>
        </p:txBody>
      </p:sp>
      <p:sp>
        <p:nvSpPr>
          <p:cNvPr id="43" name="矩形 42"/>
          <p:cNvSpPr/>
          <p:nvPr/>
        </p:nvSpPr>
        <p:spPr>
          <a:xfrm>
            <a:off x="8335908" y="4734292"/>
            <a:ext cx="1980029" cy="400110"/>
          </a:xfrm>
          <a:prstGeom prst="rect">
            <a:avLst/>
          </a:prstGeom>
        </p:spPr>
        <p:txBody>
          <a:bodyPr wrap="none">
            <a:spAutoFit/>
          </a:bodyPr>
          <a:lstStyle/>
          <a:p>
            <a:r>
              <a:rPr lang="zh-CN" altLang="en-US" sz="2000" dirty="0">
                <a:solidFill>
                  <a:srgbClr val="C00000"/>
                </a:solidFill>
                <a:latin typeface="宋体" pitchFamily="2" charset="-122"/>
              </a:rPr>
              <a:t>混凝土开盘鉴定</a:t>
            </a:r>
          </a:p>
        </p:txBody>
      </p:sp>
      <p:sp>
        <p:nvSpPr>
          <p:cNvPr id="44" name="矩形 43"/>
          <p:cNvSpPr/>
          <p:nvPr/>
        </p:nvSpPr>
        <p:spPr>
          <a:xfrm>
            <a:off x="544830" y="757327"/>
            <a:ext cx="10942320" cy="962956"/>
          </a:xfrm>
          <a:prstGeom prst="rect">
            <a:avLst/>
          </a:prstGeom>
        </p:spPr>
        <p:txBody>
          <a:bodyPr wrap="square">
            <a:spAutoFit/>
          </a:bodyPr>
          <a:lstStyle/>
          <a:p>
            <a:pPr>
              <a:lnSpc>
                <a:spcPct val="150000"/>
              </a:lnSpc>
            </a:pPr>
            <a:r>
              <a:rPr lang="zh-CN" altLang="zh-CN" sz="2000" dirty="0" smtClean="0">
                <a:latin typeface="宋体" pitchFamily="2" charset="-122"/>
              </a:rPr>
              <a:t>目前混凝土结构施工全部使用商品混凝土，又称预拌混凝土，商品混凝土的质量是混凝土工程的关键，应采用招标方式选择供货</a:t>
            </a:r>
            <a:r>
              <a:rPr lang="zh-CN" altLang="zh-CN" sz="2000" dirty="0" smtClean="0">
                <a:latin typeface="宋体" pitchFamily="2" charset="-122"/>
              </a:rPr>
              <a:t>商。</a:t>
            </a:r>
            <a:endParaRPr lang="zh-CN" altLang="en-US" sz="2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379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796" name="Freeform 78"/>
          <p:cNvSpPr>
            <a:spLocks/>
          </p:cNvSpPr>
          <p:nvPr/>
        </p:nvSpPr>
        <p:spPr bwMode="auto">
          <a:xfrm rot="1794316">
            <a:off x="4059238" y="2536825"/>
            <a:ext cx="2133600" cy="2132013"/>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2147483647 h 819"/>
              <a:gd name="T14" fmla="*/ 2147483647 w 819"/>
              <a:gd name="T15" fmla="*/ 2147483647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2147483647 h 819"/>
              <a:gd name="T26" fmla="*/ 2147483647 w 819"/>
              <a:gd name="T27" fmla="*/ 2147483647 h 819"/>
              <a:gd name="T28" fmla="*/ 2147483647 w 819"/>
              <a:gd name="T29" fmla="*/ 2147483647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2147483647 h 819"/>
              <a:gd name="T40" fmla="*/ 2147483647 w 819"/>
              <a:gd name="T41" fmla="*/ 2147483647 h 819"/>
              <a:gd name="T42" fmla="*/ 2147483647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2147483647 w 819"/>
              <a:gd name="T53" fmla="*/ 2147483647 h 819"/>
              <a:gd name="T54" fmla="*/ 2147483647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399" y="216"/>
                </a:moveTo>
                <a:cubicBezTo>
                  <a:pt x="465" y="216"/>
                  <a:pt x="480" y="200"/>
                  <a:pt x="472" y="181"/>
                </a:cubicBezTo>
                <a:cubicBezTo>
                  <a:pt x="455" y="144"/>
                  <a:pt x="425" y="139"/>
                  <a:pt x="433" y="88"/>
                </a:cubicBezTo>
                <a:cubicBezTo>
                  <a:pt x="447" y="0"/>
                  <a:pt x="588" y="0"/>
                  <a:pt x="601" y="88"/>
                </a:cubicBezTo>
                <a:cubicBezTo>
                  <a:pt x="609" y="139"/>
                  <a:pt x="580" y="144"/>
                  <a:pt x="563" y="181"/>
                </a:cubicBezTo>
                <a:cubicBezTo>
                  <a:pt x="554" y="200"/>
                  <a:pt x="570" y="216"/>
                  <a:pt x="636" y="216"/>
                </a:cubicBezTo>
                <a:cubicBezTo>
                  <a:pt x="819" y="216"/>
                  <a:pt x="819" y="216"/>
                  <a:pt x="819" y="216"/>
                </a:cubicBezTo>
                <a:cubicBezTo>
                  <a:pt x="819" y="399"/>
                  <a:pt x="819" y="399"/>
                  <a:pt x="819" y="399"/>
                </a:cubicBezTo>
                <a:cubicBezTo>
                  <a:pt x="819" y="465"/>
                  <a:pt x="803" y="481"/>
                  <a:pt x="784" y="472"/>
                </a:cubicBezTo>
                <a:cubicBezTo>
                  <a:pt x="747" y="455"/>
                  <a:pt x="742" y="426"/>
                  <a:pt x="691" y="434"/>
                </a:cubicBezTo>
                <a:cubicBezTo>
                  <a:pt x="603" y="447"/>
                  <a:pt x="603" y="588"/>
                  <a:pt x="691" y="602"/>
                </a:cubicBezTo>
                <a:cubicBezTo>
                  <a:pt x="742" y="610"/>
                  <a:pt x="747" y="580"/>
                  <a:pt x="784" y="563"/>
                </a:cubicBezTo>
                <a:cubicBezTo>
                  <a:pt x="803" y="555"/>
                  <a:pt x="819" y="570"/>
                  <a:pt x="819" y="636"/>
                </a:cubicBezTo>
                <a:cubicBezTo>
                  <a:pt x="819" y="819"/>
                  <a:pt x="819" y="819"/>
                  <a:pt x="819" y="819"/>
                </a:cubicBezTo>
                <a:cubicBezTo>
                  <a:pt x="636" y="819"/>
                  <a:pt x="636" y="819"/>
                  <a:pt x="636" y="819"/>
                </a:cubicBezTo>
                <a:cubicBezTo>
                  <a:pt x="570" y="819"/>
                  <a:pt x="554" y="803"/>
                  <a:pt x="563" y="784"/>
                </a:cubicBezTo>
                <a:cubicBezTo>
                  <a:pt x="580" y="747"/>
                  <a:pt x="609" y="743"/>
                  <a:pt x="601" y="691"/>
                </a:cubicBezTo>
                <a:cubicBezTo>
                  <a:pt x="588" y="603"/>
                  <a:pt x="447" y="603"/>
                  <a:pt x="433" y="691"/>
                </a:cubicBezTo>
                <a:cubicBezTo>
                  <a:pt x="425" y="743"/>
                  <a:pt x="455" y="747"/>
                  <a:pt x="472" y="784"/>
                </a:cubicBezTo>
                <a:cubicBezTo>
                  <a:pt x="480" y="803"/>
                  <a:pt x="465" y="819"/>
                  <a:pt x="399" y="819"/>
                </a:cubicBezTo>
                <a:cubicBezTo>
                  <a:pt x="216" y="819"/>
                  <a:pt x="216" y="819"/>
                  <a:pt x="216" y="819"/>
                </a:cubicBezTo>
                <a:cubicBezTo>
                  <a:pt x="216" y="636"/>
                  <a:pt x="216" y="636"/>
                  <a:pt x="216" y="636"/>
                </a:cubicBezTo>
                <a:cubicBezTo>
                  <a:pt x="216" y="570"/>
                  <a:pt x="200" y="555"/>
                  <a:pt x="180" y="563"/>
                </a:cubicBezTo>
                <a:cubicBezTo>
                  <a:pt x="144" y="580"/>
                  <a:pt x="139" y="610"/>
                  <a:pt x="88" y="602"/>
                </a:cubicBezTo>
                <a:cubicBezTo>
                  <a:pt x="0" y="588"/>
                  <a:pt x="0" y="447"/>
                  <a:pt x="88" y="434"/>
                </a:cubicBezTo>
                <a:cubicBezTo>
                  <a:pt x="139" y="426"/>
                  <a:pt x="144" y="455"/>
                  <a:pt x="180" y="472"/>
                </a:cubicBezTo>
                <a:cubicBezTo>
                  <a:pt x="200" y="481"/>
                  <a:pt x="216" y="465"/>
                  <a:pt x="216" y="399"/>
                </a:cubicBezTo>
                <a:cubicBezTo>
                  <a:pt x="216" y="216"/>
                  <a:pt x="216" y="216"/>
                  <a:pt x="216" y="216"/>
                </a:cubicBezTo>
                <a:lnTo>
                  <a:pt x="399" y="216"/>
                </a:lnTo>
                <a:close/>
              </a:path>
            </a:pathLst>
          </a:custGeom>
          <a:solidFill>
            <a:srgbClr val="4886D8"/>
          </a:solidFill>
          <a:ln w="19050" cmpd="sng">
            <a:solidFill>
              <a:srgbClr val="FFFFFF"/>
            </a:solidFill>
            <a:bevel/>
            <a:headEnd/>
            <a:tailEnd/>
          </a:ln>
        </p:spPr>
        <p:txBody>
          <a:bodyPr lIns="121682" tIns="60841" rIns="121682" bIns="60841"/>
          <a:lstStyle/>
          <a:p>
            <a:endParaRPr lang="zh-CN" altLang="en-US"/>
          </a:p>
        </p:txBody>
      </p:sp>
      <p:sp>
        <p:nvSpPr>
          <p:cNvPr id="33797" name="Freeform 76"/>
          <p:cNvSpPr>
            <a:spLocks/>
          </p:cNvSpPr>
          <p:nvPr/>
        </p:nvSpPr>
        <p:spPr bwMode="auto">
          <a:xfrm rot="1794316">
            <a:off x="6410325" y="2727325"/>
            <a:ext cx="2135188" cy="2132013"/>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2147483647 h 819"/>
              <a:gd name="T14" fmla="*/ 2147483647 w 819"/>
              <a:gd name="T15" fmla="*/ 2147483647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2147483647 h 819"/>
              <a:gd name="T26" fmla="*/ 2147483647 w 819"/>
              <a:gd name="T27" fmla="*/ 0 h 819"/>
              <a:gd name="T28" fmla="*/ 2147483647 w 819"/>
              <a:gd name="T29" fmla="*/ 0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0 h 819"/>
              <a:gd name="T40" fmla="*/ 0 w 819"/>
              <a:gd name="T41" fmla="*/ 0 h 819"/>
              <a:gd name="T42" fmla="*/ 0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0 w 819"/>
              <a:gd name="T53" fmla="*/ 2147483647 h 819"/>
              <a:gd name="T54" fmla="*/ 0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rgbClr val="4886D8"/>
          </a:solidFill>
          <a:ln w="19050" cmpd="sng">
            <a:solidFill>
              <a:srgbClr val="FFFFFF"/>
            </a:solidFill>
            <a:bevel/>
            <a:headEnd/>
            <a:tailEnd/>
          </a:ln>
        </p:spPr>
        <p:txBody>
          <a:bodyPr lIns="121682" tIns="60841" rIns="121682" bIns="60841"/>
          <a:lstStyle/>
          <a:p>
            <a:endParaRPr lang="zh-CN" altLang="en-US"/>
          </a:p>
        </p:txBody>
      </p:sp>
      <p:sp>
        <p:nvSpPr>
          <p:cNvPr id="33798" name="Freeform 77"/>
          <p:cNvSpPr>
            <a:spLocks/>
          </p:cNvSpPr>
          <p:nvPr/>
        </p:nvSpPr>
        <p:spPr bwMode="auto">
          <a:xfrm rot="1794316">
            <a:off x="5329238" y="1455738"/>
            <a:ext cx="2135187" cy="2132012"/>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2147483647 h 819"/>
              <a:gd name="T14" fmla="*/ 2147483647 w 819"/>
              <a:gd name="T15" fmla="*/ 2147483647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2147483647 h 819"/>
              <a:gd name="T26" fmla="*/ 2147483647 w 819"/>
              <a:gd name="T27" fmla="*/ 2147483647 h 819"/>
              <a:gd name="T28" fmla="*/ 2147483647 w 819"/>
              <a:gd name="T29" fmla="*/ 2147483647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2147483647 h 819"/>
              <a:gd name="T40" fmla="*/ 0 w 819"/>
              <a:gd name="T41" fmla="*/ 2147483647 h 819"/>
              <a:gd name="T42" fmla="*/ 0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0 w 819"/>
              <a:gd name="T53" fmla="*/ 2147483647 h 819"/>
              <a:gd name="T54" fmla="*/ 0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1C4885"/>
          </a:solidFill>
          <a:ln w="19050" cmpd="sng">
            <a:solidFill>
              <a:srgbClr val="FFFFFF"/>
            </a:solidFill>
            <a:bevel/>
            <a:headEnd/>
            <a:tailEnd/>
          </a:ln>
        </p:spPr>
        <p:txBody>
          <a:bodyPr lIns="121682" tIns="60841" rIns="121682" bIns="60841"/>
          <a:lstStyle/>
          <a:p>
            <a:endParaRPr lang="zh-CN" altLang="en-US"/>
          </a:p>
        </p:txBody>
      </p:sp>
      <p:sp>
        <p:nvSpPr>
          <p:cNvPr id="33799" name="Freeform 79"/>
          <p:cNvSpPr>
            <a:spLocks/>
          </p:cNvSpPr>
          <p:nvPr/>
        </p:nvSpPr>
        <p:spPr bwMode="auto">
          <a:xfrm rot="1794316">
            <a:off x="5140325" y="3806825"/>
            <a:ext cx="2133600" cy="2133600"/>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0 h 819"/>
              <a:gd name="T14" fmla="*/ 2147483647 w 819"/>
              <a:gd name="T15" fmla="*/ 0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0 h 819"/>
              <a:gd name="T26" fmla="*/ 2147483647 w 819"/>
              <a:gd name="T27" fmla="*/ 0 h 819"/>
              <a:gd name="T28" fmla="*/ 2147483647 w 819"/>
              <a:gd name="T29" fmla="*/ 2147483647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2147483647 h 819"/>
              <a:gd name="T40" fmla="*/ 2147483647 w 819"/>
              <a:gd name="T41" fmla="*/ 2147483647 h 819"/>
              <a:gd name="T42" fmla="*/ 2147483647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2147483647 w 819"/>
              <a:gd name="T53" fmla="*/ 2147483647 h 819"/>
              <a:gd name="T54" fmla="*/ 2147483647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216" y="420"/>
                </a:moveTo>
                <a:cubicBezTo>
                  <a:pt x="216" y="354"/>
                  <a:pt x="200" y="339"/>
                  <a:pt x="181" y="347"/>
                </a:cubicBezTo>
                <a:cubicBezTo>
                  <a:pt x="144" y="364"/>
                  <a:pt x="139" y="394"/>
                  <a:pt x="88" y="386"/>
                </a:cubicBezTo>
                <a:cubicBezTo>
                  <a:pt x="0" y="372"/>
                  <a:pt x="0" y="231"/>
                  <a:pt x="88" y="218"/>
                </a:cubicBezTo>
                <a:cubicBezTo>
                  <a:pt x="139" y="210"/>
                  <a:pt x="144" y="239"/>
                  <a:pt x="181" y="256"/>
                </a:cubicBezTo>
                <a:cubicBezTo>
                  <a:pt x="200" y="265"/>
                  <a:pt x="216" y="249"/>
                  <a:pt x="216" y="183"/>
                </a:cubicBezTo>
                <a:cubicBezTo>
                  <a:pt x="216" y="0"/>
                  <a:pt x="216" y="0"/>
                  <a:pt x="216" y="0"/>
                </a:cubicBezTo>
                <a:cubicBezTo>
                  <a:pt x="399" y="0"/>
                  <a:pt x="399" y="0"/>
                  <a:pt x="399" y="0"/>
                </a:cubicBezTo>
                <a:cubicBezTo>
                  <a:pt x="465" y="0"/>
                  <a:pt x="481" y="16"/>
                  <a:pt x="472" y="35"/>
                </a:cubicBezTo>
                <a:cubicBezTo>
                  <a:pt x="455" y="72"/>
                  <a:pt x="426" y="77"/>
                  <a:pt x="434" y="128"/>
                </a:cubicBezTo>
                <a:cubicBezTo>
                  <a:pt x="447" y="216"/>
                  <a:pt x="588" y="216"/>
                  <a:pt x="602" y="128"/>
                </a:cubicBezTo>
                <a:cubicBezTo>
                  <a:pt x="610" y="77"/>
                  <a:pt x="580" y="72"/>
                  <a:pt x="563" y="35"/>
                </a:cubicBezTo>
                <a:cubicBezTo>
                  <a:pt x="555" y="16"/>
                  <a:pt x="570" y="0"/>
                  <a:pt x="636" y="0"/>
                </a:cubicBezTo>
                <a:cubicBezTo>
                  <a:pt x="819" y="0"/>
                  <a:pt x="819" y="0"/>
                  <a:pt x="819" y="0"/>
                </a:cubicBezTo>
                <a:cubicBezTo>
                  <a:pt x="819" y="183"/>
                  <a:pt x="819" y="183"/>
                  <a:pt x="819" y="183"/>
                </a:cubicBezTo>
                <a:cubicBezTo>
                  <a:pt x="819" y="249"/>
                  <a:pt x="803" y="265"/>
                  <a:pt x="784" y="256"/>
                </a:cubicBezTo>
                <a:cubicBezTo>
                  <a:pt x="747" y="239"/>
                  <a:pt x="743" y="210"/>
                  <a:pt x="691" y="218"/>
                </a:cubicBezTo>
                <a:cubicBezTo>
                  <a:pt x="603" y="231"/>
                  <a:pt x="603" y="372"/>
                  <a:pt x="691" y="386"/>
                </a:cubicBezTo>
                <a:cubicBezTo>
                  <a:pt x="743" y="394"/>
                  <a:pt x="747" y="364"/>
                  <a:pt x="784" y="347"/>
                </a:cubicBezTo>
                <a:cubicBezTo>
                  <a:pt x="803" y="339"/>
                  <a:pt x="819" y="354"/>
                  <a:pt x="819" y="420"/>
                </a:cubicBezTo>
                <a:cubicBezTo>
                  <a:pt x="819" y="603"/>
                  <a:pt x="819" y="603"/>
                  <a:pt x="819" y="603"/>
                </a:cubicBezTo>
                <a:cubicBezTo>
                  <a:pt x="636" y="603"/>
                  <a:pt x="636" y="603"/>
                  <a:pt x="636" y="603"/>
                </a:cubicBezTo>
                <a:cubicBezTo>
                  <a:pt x="570" y="603"/>
                  <a:pt x="555" y="619"/>
                  <a:pt x="563" y="639"/>
                </a:cubicBezTo>
                <a:cubicBezTo>
                  <a:pt x="580" y="675"/>
                  <a:pt x="610" y="680"/>
                  <a:pt x="602" y="731"/>
                </a:cubicBezTo>
                <a:cubicBezTo>
                  <a:pt x="588" y="819"/>
                  <a:pt x="447" y="819"/>
                  <a:pt x="434" y="731"/>
                </a:cubicBezTo>
                <a:cubicBezTo>
                  <a:pt x="426" y="680"/>
                  <a:pt x="455" y="675"/>
                  <a:pt x="472" y="639"/>
                </a:cubicBezTo>
                <a:cubicBezTo>
                  <a:pt x="481" y="619"/>
                  <a:pt x="465" y="603"/>
                  <a:pt x="399" y="603"/>
                </a:cubicBezTo>
                <a:cubicBezTo>
                  <a:pt x="216" y="603"/>
                  <a:pt x="216" y="603"/>
                  <a:pt x="216" y="603"/>
                </a:cubicBezTo>
                <a:lnTo>
                  <a:pt x="216" y="420"/>
                </a:lnTo>
                <a:close/>
              </a:path>
            </a:pathLst>
          </a:custGeom>
          <a:solidFill>
            <a:srgbClr val="1C4885"/>
          </a:solidFill>
          <a:ln w="19050" cmpd="sng">
            <a:solidFill>
              <a:srgbClr val="FFFFFF"/>
            </a:solidFill>
            <a:bevel/>
            <a:headEnd/>
            <a:tailEnd/>
          </a:ln>
        </p:spPr>
        <p:txBody>
          <a:bodyPr lIns="121682" tIns="60841" rIns="121682" bIns="60841"/>
          <a:lstStyle/>
          <a:p>
            <a:endParaRPr lang="zh-CN" altLang="en-US"/>
          </a:p>
        </p:txBody>
      </p:sp>
      <p:sp>
        <p:nvSpPr>
          <p:cNvPr id="33800" name="Text Placeholder 3"/>
          <p:cNvSpPr txBox="1">
            <a:spLocks noChangeArrowheads="1"/>
          </p:cNvSpPr>
          <p:nvPr/>
        </p:nvSpPr>
        <p:spPr bwMode="auto">
          <a:xfrm>
            <a:off x="5972175" y="2362200"/>
            <a:ext cx="455613" cy="492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3100" b="1">
                <a:solidFill>
                  <a:srgbClr val="FFFFFF"/>
                </a:solidFill>
                <a:latin typeface="Arial" pitchFamily="34" charset="0"/>
                <a:ea typeface="微软雅黑" pitchFamily="34" charset="-122"/>
                <a:sym typeface="Arial" pitchFamily="34" charset="0"/>
              </a:rPr>
              <a:t>01</a:t>
            </a:r>
          </a:p>
        </p:txBody>
      </p:sp>
      <p:sp>
        <p:nvSpPr>
          <p:cNvPr id="33801" name="Text Placeholder 3"/>
          <p:cNvSpPr txBox="1">
            <a:spLocks noChangeArrowheads="1"/>
          </p:cNvSpPr>
          <p:nvPr/>
        </p:nvSpPr>
        <p:spPr bwMode="auto">
          <a:xfrm>
            <a:off x="6201093" y="4694555"/>
            <a:ext cx="455612" cy="490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3100" b="1" dirty="0">
                <a:solidFill>
                  <a:srgbClr val="FFFFFF"/>
                </a:solidFill>
                <a:latin typeface="Arial" pitchFamily="34" charset="0"/>
                <a:ea typeface="微软雅黑" pitchFamily="34" charset="-122"/>
                <a:sym typeface="Arial" pitchFamily="34" charset="0"/>
              </a:rPr>
              <a:t>03</a:t>
            </a:r>
          </a:p>
        </p:txBody>
      </p:sp>
      <p:sp>
        <p:nvSpPr>
          <p:cNvPr id="33802" name="Text Placeholder 3"/>
          <p:cNvSpPr txBox="1">
            <a:spLocks noChangeArrowheads="1"/>
          </p:cNvSpPr>
          <p:nvPr/>
        </p:nvSpPr>
        <p:spPr bwMode="auto">
          <a:xfrm>
            <a:off x="4951413" y="3419793"/>
            <a:ext cx="455612" cy="492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3100" b="1" dirty="0">
                <a:solidFill>
                  <a:srgbClr val="FFFFFF"/>
                </a:solidFill>
                <a:latin typeface="Arial" pitchFamily="34" charset="0"/>
                <a:ea typeface="微软雅黑" pitchFamily="34" charset="-122"/>
                <a:sym typeface="Arial" pitchFamily="34" charset="0"/>
              </a:rPr>
              <a:t>04</a:t>
            </a:r>
          </a:p>
        </p:txBody>
      </p:sp>
      <p:sp>
        <p:nvSpPr>
          <p:cNvPr id="33803" name="Text Placeholder 3"/>
          <p:cNvSpPr txBox="1">
            <a:spLocks noChangeArrowheads="1"/>
          </p:cNvSpPr>
          <p:nvPr/>
        </p:nvSpPr>
        <p:spPr bwMode="auto">
          <a:xfrm>
            <a:off x="7119938" y="3292475"/>
            <a:ext cx="455612" cy="490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3100" b="1">
                <a:solidFill>
                  <a:srgbClr val="FFFFFF"/>
                </a:solidFill>
                <a:latin typeface="Arial" pitchFamily="34" charset="0"/>
                <a:ea typeface="微软雅黑" pitchFamily="34" charset="-122"/>
                <a:sym typeface="Arial" pitchFamily="34" charset="0"/>
              </a:rPr>
              <a:t>02</a:t>
            </a:r>
          </a:p>
        </p:txBody>
      </p:sp>
      <p:sp>
        <p:nvSpPr>
          <p:cNvPr id="20" name="矩形 19"/>
          <p:cNvSpPr/>
          <p:nvPr/>
        </p:nvSpPr>
        <p:spPr>
          <a:xfrm>
            <a:off x="251968" y="221051"/>
            <a:ext cx="4801314" cy="461665"/>
          </a:xfrm>
          <a:prstGeom prst="rect">
            <a:avLst/>
          </a:prstGeom>
        </p:spPr>
        <p:txBody>
          <a:bodyPr wrap="none">
            <a:spAutoFit/>
          </a:bodyPr>
          <a:lstStyle/>
          <a:p>
            <a:pPr eaLnBrk="1" hangingPunct="1"/>
            <a:r>
              <a:rPr lang="zh-CN" altLang="en-US" sz="2400" b="1" dirty="0">
                <a:latin typeface="微软雅黑" pitchFamily="34" charset="-122"/>
                <a:ea typeface="微软雅黑" pitchFamily="34" charset="-122"/>
              </a:rPr>
              <a:t>二、现浇混凝土浇筑施工质量控制</a:t>
            </a:r>
          </a:p>
        </p:txBody>
      </p:sp>
      <p:sp>
        <p:nvSpPr>
          <p:cNvPr id="21" name="矩形 20"/>
          <p:cNvSpPr/>
          <p:nvPr/>
        </p:nvSpPr>
        <p:spPr>
          <a:xfrm>
            <a:off x="6841455" y="1406644"/>
            <a:ext cx="3005951" cy="400110"/>
          </a:xfrm>
          <a:prstGeom prst="rect">
            <a:avLst/>
          </a:prstGeom>
        </p:spPr>
        <p:txBody>
          <a:bodyPr wrap="none">
            <a:spAutoFit/>
          </a:bodyPr>
          <a:lstStyle/>
          <a:p>
            <a:pPr algn="just"/>
            <a:r>
              <a:rPr lang="zh-CN" altLang="en-US" sz="2000" dirty="0">
                <a:latin typeface="宋体" pitchFamily="2" charset="-122"/>
              </a:rPr>
              <a:t>现浇混凝土浇筑前的检查</a:t>
            </a:r>
          </a:p>
        </p:txBody>
      </p:sp>
      <p:sp>
        <p:nvSpPr>
          <p:cNvPr id="22" name="矩形 21"/>
          <p:cNvSpPr/>
          <p:nvPr/>
        </p:nvSpPr>
        <p:spPr>
          <a:xfrm>
            <a:off x="8514745" y="3806200"/>
            <a:ext cx="2492990" cy="400110"/>
          </a:xfrm>
          <a:prstGeom prst="rect">
            <a:avLst/>
          </a:prstGeom>
        </p:spPr>
        <p:txBody>
          <a:bodyPr wrap="none">
            <a:spAutoFit/>
          </a:bodyPr>
          <a:lstStyle/>
          <a:p>
            <a:pPr algn="just"/>
            <a:r>
              <a:rPr lang="zh-CN" altLang="en-US" sz="2000" dirty="0">
                <a:latin typeface="宋体" pitchFamily="2" charset="-122"/>
              </a:rPr>
              <a:t>现浇混凝土浇筑施工</a:t>
            </a:r>
          </a:p>
        </p:txBody>
      </p:sp>
      <p:sp>
        <p:nvSpPr>
          <p:cNvPr id="23" name="矩形 22"/>
          <p:cNvSpPr/>
          <p:nvPr/>
        </p:nvSpPr>
        <p:spPr>
          <a:xfrm>
            <a:off x="5378603" y="5938405"/>
            <a:ext cx="1210588" cy="400110"/>
          </a:xfrm>
          <a:prstGeom prst="rect">
            <a:avLst/>
          </a:prstGeom>
        </p:spPr>
        <p:txBody>
          <a:bodyPr wrap="none">
            <a:spAutoFit/>
          </a:bodyPr>
          <a:lstStyle/>
          <a:p>
            <a:pPr algn="just"/>
            <a:r>
              <a:rPr lang="zh-CN" altLang="en-US" sz="2000" dirty="0">
                <a:latin typeface="宋体" pitchFamily="2" charset="-122"/>
              </a:rPr>
              <a:t>强度检验</a:t>
            </a:r>
          </a:p>
        </p:txBody>
      </p:sp>
      <p:sp>
        <p:nvSpPr>
          <p:cNvPr id="24" name="矩形 23"/>
          <p:cNvSpPr/>
          <p:nvPr/>
        </p:nvSpPr>
        <p:spPr>
          <a:xfrm>
            <a:off x="305173" y="2776580"/>
            <a:ext cx="4288353" cy="400110"/>
          </a:xfrm>
          <a:prstGeom prst="rect">
            <a:avLst/>
          </a:prstGeom>
        </p:spPr>
        <p:txBody>
          <a:bodyPr wrap="none">
            <a:spAutoFit/>
          </a:bodyPr>
          <a:lstStyle/>
          <a:p>
            <a:pPr algn="just"/>
            <a:r>
              <a:rPr lang="zh-CN" altLang="en-US" sz="2000" dirty="0">
                <a:latin typeface="宋体" pitchFamily="2" charset="-122"/>
              </a:rPr>
              <a:t>混凝土结构同条件养护试件强度检验</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矩形 3"/>
          <p:cNvSpPr/>
          <p:nvPr/>
        </p:nvSpPr>
        <p:spPr>
          <a:xfrm>
            <a:off x="193985" y="198191"/>
            <a:ext cx="4185761" cy="461665"/>
          </a:xfrm>
          <a:prstGeom prst="rect">
            <a:avLst/>
          </a:prstGeom>
        </p:spPr>
        <p:txBody>
          <a:bodyPr wrap="none">
            <a:spAutoFit/>
          </a:bodyPr>
          <a:lstStyle/>
          <a:p>
            <a:pPr eaLnBrk="1" hangingPunct="1"/>
            <a:r>
              <a:rPr lang="zh-CN" altLang="en-US" sz="2400" b="1" dirty="0" smtClean="0">
                <a:latin typeface="微软雅黑" pitchFamily="34" charset="-122"/>
                <a:ea typeface="微软雅黑" pitchFamily="34" charset="-122"/>
              </a:rPr>
              <a:t>三、混凝土养护施工质量控制</a:t>
            </a:r>
            <a:endParaRPr lang="zh-CN" altLang="en-US" sz="2400" b="1" dirty="0">
              <a:latin typeface="微软雅黑" pitchFamily="34" charset="-122"/>
              <a:ea typeface="微软雅黑" pitchFamily="34" charset="-122"/>
            </a:endParaRPr>
          </a:p>
        </p:txBody>
      </p:sp>
      <p:sp>
        <p:nvSpPr>
          <p:cNvPr id="5" name="矩形 4"/>
          <p:cNvSpPr/>
          <p:nvPr/>
        </p:nvSpPr>
        <p:spPr>
          <a:xfrm>
            <a:off x="284664" y="1069876"/>
            <a:ext cx="11419656" cy="3323987"/>
          </a:xfrm>
          <a:prstGeom prst="rect">
            <a:avLst/>
          </a:prstGeom>
        </p:spPr>
        <p:txBody>
          <a:bodyPr wrap="square">
            <a:spAutoFit/>
          </a:bodyPr>
          <a:lstStyle/>
          <a:p>
            <a:pPr algn="just">
              <a:lnSpc>
                <a:spcPct val="150000"/>
              </a:lnSpc>
            </a:pPr>
            <a:r>
              <a:rPr lang="zh-CN" altLang="en-US" sz="2000" dirty="0">
                <a:latin typeface="宋体" pitchFamily="2" charset="-122"/>
              </a:rPr>
              <a:t>（</a:t>
            </a:r>
            <a:r>
              <a:rPr lang="en-US" altLang="zh-CN" sz="2000" dirty="0">
                <a:latin typeface="宋体" pitchFamily="2" charset="-122"/>
              </a:rPr>
              <a:t>1</a:t>
            </a:r>
            <a:r>
              <a:rPr lang="zh-CN" altLang="en-US" sz="2000" dirty="0">
                <a:latin typeface="宋体" pitchFamily="2" charset="-122"/>
              </a:rPr>
              <a:t>）在养护工序中，应控制混凝土处在有利于硬化及强度增长的温度和湿度环境中，使硬化后的混凝土具有必要的强度和耐久性。</a:t>
            </a:r>
          </a:p>
          <a:p>
            <a:pPr algn="just">
              <a:lnSpc>
                <a:spcPct val="150000"/>
              </a:lnSpc>
            </a:pPr>
            <a:r>
              <a:rPr lang="zh-CN" altLang="en-US" sz="2000" dirty="0">
                <a:latin typeface="宋体" pitchFamily="2" charset="-122"/>
              </a:rPr>
              <a:t>（</a:t>
            </a:r>
            <a:r>
              <a:rPr lang="en-US" altLang="zh-CN" sz="2000" dirty="0">
                <a:latin typeface="宋体" pitchFamily="2" charset="-122"/>
              </a:rPr>
              <a:t>2</a:t>
            </a:r>
            <a:r>
              <a:rPr lang="zh-CN" altLang="en-US" sz="2000" dirty="0">
                <a:latin typeface="宋体" pitchFamily="2" charset="-122"/>
              </a:rPr>
              <a:t>）施工单位应根据施工对象、环境、水泥品种、外加剂以及对混凝土性能的要求，提出具体的养护方案，并应严格执行规定的养护制度</a:t>
            </a:r>
            <a:r>
              <a:rPr lang="zh-CN" altLang="en-US" sz="2000" dirty="0" smtClean="0">
                <a:latin typeface="宋体" pitchFamily="2" charset="-122"/>
              </a:rPr>
              <a:t>。</a:t>
            </a:r>
            <a:endParaRPr lang="en-US" altLang="zh-CN" sz="2000" dirty="0" smtClean="0">
              <a:latin typeface="宋体" pitchFamily="2" charset="-122"/>
            </a:endParaRPr>
          </a:p>
          <a:p>
            <a:pPr algn="just">
              <a:lnSpc>
                <a:spcPct val="150000"/>
              </a:lnSpc>
            </a:pPr>
            <a:r>
              <a:rPr lang="zh-CN" altLang="en-US" sz="2000" dirty="0" smtClean="0">
                <a:latin typeface="宋体" pitchFamily="2" charset="-122"/>
              </a:rPr>
              <a:t>（</a:t>
            </a:r>
            <a:r>
              <a:rPr lang="en-US" altLang="zh-CN" sz="2000" dirty="0" smtClean="0">
                <a:latin typeface="宋体" pitchFamily="2" charset="-122"/>
              </a:rPr>
              <a:t>3</a:t>
            </a:r>
            <a:r>
              <a:rPr lang="zh-CN" altLang="en-US" sz="2000" dirty="0" smtClean="0">
                <a:latin typeface="宋体" pitchFamily="2" charset="-122"/>
              </a:rPr>
              <a:t>）自然养护混凝土时，应每天记录大气的最高和最低温度以及天气的变化情况，并记录养护方式和制度。对采用薄膜或养护剂养护的混凝土，应经常检查薄膜或养护剂的完整情况和混凝土的保湿效果</a:t>
            </a:r>
            <a:r>
              <a:rPr lang="zh-CN" altLang="en-US" sz="2000" dirty="0" smtClean="0">
                <a:latin typeface="宋体" pitchFamily="2" charset="-122"/>
              </a:rPr>
              <a:t>。</a:t>
            </a:r>
            <a:endParaRPr lang="zh-CN" altLang="en-US" sz="2000" dirty="0" smtClean="0">
              <a:latin typeface="宋体" pitchFamily="2" charset="-122"/>
            </a:endParaRPr>
          </a:p>
        </p:txBody>
      </p:sp>
      <p:pic>
        <p:nvPicPr>
          <p:cNvPr id="6" name="图片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964538" y="4058796"/>
            <a:ext cx="2545472" cy="254547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矩形 3"/>
          <p:cNvSpPr/>
          <p:nvPr/>
        </p:nvSpPr>
        <p:spPr>
          <a:xfrm>
            <a:off x="247650" y="856179"/>
            <a:ext cx="11376660" cy="1866858"/>
          </a:xfrm>
          <a:prstGeom prst="rect">
            <a:avLst/>
          </a:prstGeom>
        </p:spPr>
        <p:txBody>
          <a:bodyPr wrap="square">
            <a:spAutoFit/>
          </a:bodyPr>
          <a:lstStyle/>
          <a:p>
            <a:pPr algn="just">
              <a:lnSpc>
                <a:spcPct val="150000"/>
              </a:lnSpc>
            </a:pPr>
            <a:r>
              <a:rPr lang="zh-CN" altLang="en-US" sz="2000" dirty="0" smtClean="0">
                <a:latin typeface="宋体" pitchFamily="2" charset="-122"/>
              </a:rPr>
              <a:t>（</a:t>
            </a:r>
            <a:r>
              <a:rPr lang="en-US" altLang="zh-CN" sz="2000" dirty="0" smtClean="0">
                <a:latin typeface="宋体" pitchFamily="2" charset="-122"/>
              </a:rPr>
              <a:t>4</a:t>
            </a:r>
            <a:r>
              <a:rPr lang="zh-CN" altLang="en-US" sz="2000" dirty="0" smtClean="0">
                <a:latin typeface="宋体" pitchFamily="2" charset="-122"/>
              </a:rPr>
              <a:t>）大体积混凝土的养护，应进行热工计算确定其保温、保湿或降温措施，并应设置测温孔或埋设热电偶等测定混凝土内部和表面的温度，使温差控制在设计要求的范围内，当设计无要求时，温差不宜超过</a:t>
            </a:r>
            <a:r>
              <a:rPr lang="en-US" altLang="zh-CN" sz="2000" dirty="0" smtClean="0">
                <a:latin typeface="宋体" pitchFamily="2" charset="-122"/>
              </a:rPr>
              <a:t>25°C </a:t>
            </a:r>
            <a:r>
              <a:rPr lang="zh-CN" altLang="en-US" sz="2000" dirty="0" smtClean="0">
                <a:latin typeface="宋体" pitchFamily="2" charset="-122"/>
              </a:rPr>
              <a:t>。</a:t>
            </a:r>
          </a:p>
          <a:p>
            <a:pPr algn="just">
              <a:lnSpc>
                <a:spcPct val="150000"/>
              </a:lnSpc>
            </a:pPr>
            <a:r>
              <a:rPr lang="zh-CN" altLang="en-US" sz="2000" dirty="0" smtClean="0">
                <a:latin typeface="宋体" pitchFamily="2" charset="-122"/>
              </a:rPr>
              <a:t>（</a:t>
            </a:r>
            <a:r>
              <a:rPr lang="en-US" altLang="zh-CN" sz="2000" dirty="0" smtClean="0">
                <a:latin typeface="宋体" pitchFamily="2" charset="-122"/>
              </a:rPr>
              <a:t>5</a:t>
            </a:r>
            <a:r>
              <a:rPr lang="zh-CN" altLang="en-US" sz="2000" dirty="0" smtClean="0">
                <a:latin typeface="宋体" pitchFamily="2" charset="-122"/>
              </a:rPr>
              <a:t>）冬期浇筑的混凝土，应养护到具有抗冻能力的临界强度后，方可撤除养护措施。</a:t>
            </a:r>
          </a:p>
        </p:txBody>
      </p:sp>
      <p:sp>
        <p:nvSpPr>
          <p:cNvPr id="5" name="矩形 4"/>
          <p:cNvSpPr/>
          <p:nvPr/>
        </p:nvSpPr>
        <p:spPr>
          <a:xfrm>
            <a:off x="193985" y="198191"/>
            <a:ext cx="4185761" cy="461665"/>
          </a:xfrm>
          <a:prstGeom prst="rect">
            <a:avLst/>
          </a:prstGeom>
        </p:spPr>
        <p:txBody>
          <a:bodyPr wrap="none">
            <a:spAutoFit/>
          </a:bodyPr>
          <a:lstStyle/>
          <a:p>
            <a:pPr eaLnBrk="1" hangingPunct="1"/>
            <a:r>
              <a:rPr lang="zh-CN" altLang="en-US" sz="2400" b="1" dirty="0" smtClean="0">
                <a:latin typeface="微软雅黑" pitchFamily="34" charset="-122"/>
                <a:ea typeface="微软雅黑" pitchFamily="34" charset="-122"/>
              </a:rPr>
              <a:t>三、混凝土养护施工质量控制</a:t>
            </a:r>
            <a:endParaRPr lang="zh-CN" altLang="en-US" sz="2400" b="1" dirty="0">
              <a:latin typeface="微软雅黑" pitchFamily="34" charset="-122"/>
              <a:ea typeface="微软雅黑" pitchFamily="34" charset="-122"/>
            </a:endParaRPr>
          </a:p>
        </p:txBody>
      </p:sp>
      <p:pic>
        <p:nvPicPr>
          <p:cNvPr id="6" name="图片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40160" y="3040410"/>
            <a:ext cx="2828870" cy="282887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843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36" name="圆角矩形 3"/>
          <p:cNvSpPr>
            <a:spLocks noChangeArrowheads="1"/>
          </p:cNvSpPr>
          <p:nvPr/>
        </p:nvSpPr>
        <p:spPr bwMode="auto">
          <a:xfrm>
            <a:off x="431165" y="1873250"/>
            <a:ext cx="6118226" cy="3796030"/>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eaLnBrk="1" hangingPunct="1"/>
            <a:endParaRPr lang="zh-CN" altLang="en-US">
              <a:solidFill>
                <a:srgbClr val="FFFFFF"/>
              </a:solidFill>
            </a:endParaRPr>
          </a:p>
        </p:txBody>
      </p:sp>
      <p:pic>
        <p:nvPicPr>
          <p:cNvPr id="18443" name="图片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53618" y="1308735"/>
            <a:ext cx="3392487" cy="4157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矩形 12"/>
          <p:cNvSpPr/>
          <p:nvPr/>
        </p:nvSpPr>
        <p:spPr>
          <a:xfrm>
            <a:off x="226368" y="195486"/>
            <a:ext cx="3408372" cy="461665"/>
          </a:xfrm>
          <a:prstGeom prst="rect">
            <a:avLst/>
          </a:prstGeom>
        </p:spPr>
        <p:txBody>
          <a:bodyPr wrap="square">
            <a:spAutoFit/>
          </a:bodyPr>
          <a:lstStyle/>
          <a:p>
            <a:pPr algn="just"/>
            <a:r>
              <a:rPr lang="zh-CN" altLang="en-US" sz="2400" b="1" dirty="0">
                <a:latin typeface="微软雅黑" pitchFamily="34" charset="-122"/>
                <a:ea typeface="微软雅黑" pitchFamily="34" charset="-122"/>
              </a:rPr>
              <a:t>四、大体积混凝土施工</a:t>
            </a:r>
          </a:p>
        </p:txBody>
      </p:sp>
      <p:sp>
        <p:nvSpPr>
          <p:cNvPr id="14" name="矩形 13"/>
          <p:cNvSpPr/>
          <p:nvPr/>
        </p:nvSpPr>
        <p:spPr>
          <a:xfrm>
            <a:off x="530439" y="765486"/>
            <a:ext cx="6087532" cy="943528"/>
          </a:xfrm>
          <a:prstGeom prst="rect">
            <a:avLst/>
          </a:prstGeom>
        </p:spPr>
        <p:txBody>
          <a:bodyPr wrap="square">
            <a:spAutoFit/>
          </a:bodyPr>
          <a:lstStyle/>
          <a:p>
            <a:pPr algn="just">
              <a:lnSpc>
                <a:spcPct val="150000"/>
              </a:lnSpc>
            </a:pPr>
            <a:r>
              <a:rPr lang="zh-CN" altLang="en-US" sz="2000" dirty="0">
                <a:latin typeface="宋体" pitchFamily="2" charset="-122"/>
              </a:rPr>
              <a:t>当混凝土构件厚度≥ </a:t>
            </a:r>
            <a:r>
              <a:rPr lang="en-US" altLang="zh-CN" sz="2000" dirty="0">
                <a:latin typeface="宋体" pitchFamily="2" charset="-122"/>
              </a:rPr>
              <a:t>800mm </a:t>
            </a:r>
            <a:r>
              <a:rPr lang="zh-CN" altLang="en-US" sz="2000" dirty="0">
                <a:latin typeface="宋体" pitchFamily="2" charset="-122"/>
              </a:rPr>
              <a:t>时，可称之为大体积混凝土，其施工的重点是控制混凝土裂缝的产生。</a:t>
            </a:r>
          </a:p>
        </p:txBody>
      </p:sp>
      <p:sp>
        <p:nvSpPr>
          <p:cNvPr id="15" name="矩形 14"/>
          <p:cNvSpPr/>
          <p:nvPr/>
        </p:nvSpPr>
        <p:spPr>
          <a:xfrm>
            <a:off x="723538" y="2024266"/>
            <a:ext cx="2749471" cy="400110"/>
          </a:xfrm>
          <a:prstGeom prst="rect">
            <a:avLst/>
          </a:prstGeom>
        </p:spPr>
        <p:txBody>
          <a:bodyPr wrap="none">
            <a:spAutoFit/>
          </a:bodyPr>
          <a:lstStyle/>
          <a:p>
            <a:pPr algn="just"/>
            <a:r>
              <a:rPr lang="zh-CN" altLang="en-US" sz="2000" dirty="0">
                <a:latin typeface="宋体" pitchFamily="2" charset="-122"/>
              </a:rPr>
              <a:t>材料要求和配合比设计</a:t>
            </a:r>
          </a:p>
        </p:txBody>
      </p:sp>
      <p:sp>
        <p:nvSpPr>
          <p:cNvPr id="16" name="矩形 15"/>
          <p:cNvSpPr/>
          <p:nvPr/>
        </p:nvSpPr>
        <p:spPr>
          <a:xfrm>
            <a:off x="684664" y="2596902"/>
            <a:ext cx="5057795" cy="400110"/>
          </a:xfrm>
          <a:prstGeom prst="rect">
            <a:avLst/>
          </a:prstGeom>
        </p:spPr>
        <p:txBody>
          <a:bodyPr wrap="none">
            <a:spAutoFit/>
          </a:bodyPr>
          <a:lstStyle/>
          <a:p>
            <a:pPr algn="just"/>
            <a:r>
              <a:rPr lang="zh-CN" altLang="en-US" sz="2000" dirty="0">
                <a:latin typeface="宋体" pitchFamily="2" charset="-122"/>
              </a:rPr>
              <a:t>支架模板及支撑搭设的稳定性、安全性措施</a:t>
            </a:r>
          </a:p>
        </p:txBody>
      </p:sp>
      <p:sp>
        <p:nvSpPr>
          <p:cNvPr id="17" name="矩形 16"/>
          <p:cNvSpPr/>
          <p:nvPr/>
        </p:nvSpPr>
        <p:spPr>
          <a:xfrm>
            <a:off x="699562" y="3119244"/>
            <a:ext cx="5666948" cy="943528"/>
          </a:xfrm>
          <a:prstGeom prst="rect">
            <a:avLst/>
          </a:prstGeom>
        </p:spPr>
        <p:txBody>
          <a:bodyPr wrap="square">
            <a:spAutoFit/>
          </a:bodyPr>
          <a:lstStyle/>
          <a:p>
            <a:pPr algn="just">
              <a:lnSpc>
                <a:spcPct val="150000"/>
              </a:lnSpc>
            </a:pPr>
            <a:r>
              <a:rPr lang="zh-CN" altLang="en-US" sz="2000" dirty="0">
                <a:latin typeface="宋体" pitchFamily="2" charset="-122"/>
              </a:rPr>
              <a:t>混凝土的搅拌、运输和浇筑方案，分层分块浇捣措施</a:t>
            </a:r>
          </a:p>
        </p:txBody>
      </p:sp>
      <p:sp>
        <p:nvSpPr>
          <p:cNvPr id="18" name="矩形 17"/>
          <p:cNvSpPr/>
          <p:nvPr/>
        </p:nvSpPr>
        <p:spPr>
          <a:xfrm>
            <a:off x="669409" y="4141078"/>
            <a:ext cx="5057795" cy="481863"/>
          </a:xfrm>
          <a:prstGeom prst="rect">
            <a:avLst/>
          </a:prstGeom>
        </p:spPr>
        <p:txBody>
          <a:bodyPr wrap="none">
            <a:spAutoFit/>
          </a:bodyPr>
          <a:lstStyle/>
          <a:p>
            <a:pPr algn="just">
              <a:lnSpc>
                <a:spcPct val="150000"/>
              </a:lnSpc>
            </a:pPr>
            <a:r>
              <a:rPr lang="zh-CN" altLang="en-US" sz="2000" dirty="0">
                <a:latin typeface="宋体" pitchFamily="2" charset="-122"/>
              </a:rPr>
              <a:t>温度控制，包括混凝土的测温和降温等措施</a:t>
            </a:r>
          </a:p>
        </p:txBody>
      </p:sp>
      <p:sp>
        <p:nvSpPr>
          <p:cNvPr id="19" name="矩形 18"/>
          <p:cNvSpPr/>
          <p:nvPr/>
        </p:nvSpPr>
        <p:spPr>
          <a:xfrm>
            <a:off x="702950" y="4838298"/>
            <a:ext cx="1210588" cy="400110"/>
          </a:xfrm>
          <a:prstGeom prst="rect">
            <a:avLst/>
          </a:prstGeom>
        </p:spPr>
        <p:txBody>
          <a:bodyPr wrap="none">
            <a:spAutoFit/>
          </a:bodyPr>
          <a:lstStyle/>
          <a:p>
            <a:r>
              <a:rPr lang="zh-CN" altLang="en-US" sz="2000" dirty="0">
                <a:latin typeface="宋体" pitchFamily="2" charset="-122"/>
              </a:rPr>
              <a:t>养护措施</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31746"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47"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48"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a:solidFill>
                  <a:srgbClr val="1C4885"/>
                </a:solidFill>
                <a:latin typeface="微软雅黑" pitchFamily="34" charset="-122"/>
                <a:ea typeface="微软雅黑" pitchFamily="34" charset="-122"/>
              </a:rPr>
              <a:t>4</a:t>
            </a:r>
            <a:endParaRPr lang="zh-CN" altLang="en-US" sz="34400" b="1">
              <a:solidFill>
                <a:srgbClr val="1C4885"/>
              </a:solidFill>
              <a:latin typeface="微软雅黑" pitchFamily="34" charset="-122"/>
              <a:ea typeface="微软雅黑" pitchFamily="34" charset="-122"/>
            </a:endParaRPr>
          </a:p>
        </p:txBody>
      </p:sp>
      <p:grpSp>
        <p:nvGrpSpPr>
          <p:cNvPr id="31750" name="组合 13"/>
          <p:cNvGrpSpPr>
            <a:grpSpLocks noChangeAspect="1"/>
          </p:cNvGrpSpPr>
          <p:nvPr/>
        </p:nvGrpSpPr>
        <p:grpSpPr bwMode="auto">
          <a:xfrm>
            <a:off x="6804025" y="3178175"/>
            <a:ext cx="5578475" cy="3481388"/>
            <a:chOff x="0" y="0"/>
            <a:chExt cx="5324473" cy="3322983"/>
          </a:xfrm>
        </p:grpSpPr>
        <p:pic>
          <p:nvPicPr>
            <p:cNvPr id="31753"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4"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1752" name="文本框 17"/>
          <p:cNvSpPr>
            <a:spLocks/>
          </p:cNvSpPr>
          <p:nvPr/>
        </p:nvSpPr>
        <p:spPr bwMode="auto">
          <a:xfrm>
            <a:off x="168275" y="4889500"/>
            <a:ext cx="2484438" cy="928688"/>
          </a:xfrm>
          <a:custGeom>
            <a:avLst/>
            <a:gdLst>
              <a:gd name="T0" fmla="*/ 0 w 2484854"/>
              <a:gd name="T1" fmla="*/ 0 h 929514"/>
              <a:gd name="T2" fmla="*/ 2481942 w 2484854"/>
              <a:gd name="T3" fmla="*/ 0 h 929514"/>
              <a:gd name="T4" fmla="*/ 2481942 w 2484854"/>
              <a:gd name="T5" fmla="*/ 206677 h 929514"/>
              <a:gd name="T6" fmla="*/ 2081078 w 2484854"/>
              <a:gd name="T7" fmla="*/ 206677 h 929514"/>
              <a:gd name="T8" fmla="*/ 2081078 w 2484854"/>
              <a:gd name="T9" fmla="*/ 923747 h 929514"/>
              <a:gd name="T10" fmla="*/ 1452066 w 2484854"/>
              <a:gd name="T11" fmla="*/ 923747 h 929514"/>
              <a:gd name="T12" fmla="*/ 1452066 w 2484854"/>
              <a:gd name="T13" fmla="*/ 206677 h 929514"/>
              <a:gd name="T14" fmla="*/ 0 w 2484854"/>
              <a:gd name="T15" fmla="*/ 206677 h 929514"/>
              <a:gd name="T16" fmla="*/ 0 w 2484854"/>
              <a:gd name="T17" fmla="*/ 0 h 9295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84854" h="929514">
                <a:moveTo>
                  <a:pt x="0" y="0"/>
                </a:moveTo>
                <a:lnTo>
                  <a:pt x="2484854" y="0"/>
                </a:lnTo>
                <a:lnTo>
                  <a:pt x="2484854" y="207967"/>
                </a:lnTo>
                <a:lnTo>
                  <a:pt x="2083520" y="207967"/>
                </a:lnTo>
                <a:lnTo>
                  <a:pt x="2083520" y="929514"/>
                </a:lnTo>
                <a:lnTo>
                  <a:pt x="1453767" y="929514"/>
                </a:lnTo>
                <a:lnTo>
                  <a:pt x="1453767" y="207967"/>
                </a:lnTo>
                <a:lnTo>
                  <a:pt x="0" y="207967"/>
                </a:lnTo>
                <a:lnTo>
                  <a:pt x="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1749" name="文本框 12"/>
          <p:cNvSpPr txBox="1">
            <a:spLocks noChangeArrowheads="1"/>
          </p:cNvSpPr>
          <p:nvPr/>
        </p:nvSpPr>
        <p:spPr bwMode="auto">
          <a:xfrm>
            <a:off x="2762250" y="3632200"/>
            <a:ext cx="9124950"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现浇混凝土工程质量验收</a:t>
            </a:r>
            <a:endParaRPr lang="zh-CN" altLang="en-US" sz="6000" b="1" dirty="0">
              <a:solidFill>
                <a:srgbClr val="1C4885"/>
              </a:solidFill>
              <a:latin typeface="微软雅黑" pitchFamily="34" charset="-122"/>
              <a:ea typeface="微软雅黑"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2532" name="图片 3"/>
          <p:cNvPicPr>
            <a:picLocks noChangeAspect="1" noChangeArrowheads="1"/>
          </p:cNvPicPr>
          <p:nvPr/>
        </p:nvPicPr>
        <p:blipFill>
          <a:blip r:embed="rId2" cstate="print">
            <a:extLst>
              <a:ext uri="{28A0092B-C50C-407E-A947-70E740481C1C}">
                <a14:useLocalDpi xmlns:a14="http://schemas.microsoft.com/office/drawing/2010/main" xmlns="" val="0"/>
              </a:ext>
            </a:extLst>
          </a:blip>
          <a:srcRect b="2007"/>
          <a:stretch>
            <a:fillRect/>
          </a:stretch>
        </p:blipFill>
        <p:spPr bwMode="auto">
          <a:xfrm>
            <a:off x="1258888" y="2332038"/>
            <a:ext cx="4522787" cy="285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33" name="半闭框 4"/>
          <p:cNvSpPr>
            <a:spLocks/>
          </p:cNvSpPr>
          <p:nvPr/>
        </p:nvSpPr>
        <p:spPr bwMode="auto">
          <a:xfrm rot="10800000">
            <a:off x="5564188" y="5019675"/>
            <a:ext cx="433387" cy="339725"/>
          </a:xfrm>
          <a:custGeom>
            <a:avLst/>
            <a:gdLst>
              <a:gd name="T0" fmla="*/ 0 w 434745"/>
              <a:gd name="T1" fmla="*/ 0 h 340467"/>
              <a:gd name="T2" fmla="*/ 425327 w 434745"/>
              <a:gd name="T3" fmla="*/ 0 h 340467"/>
              <a:gd name="T4" fmla="*/ 307855 w 434745"/>
              <a:gd name="T5" fmla="*/ 92609 h 340467"/>
              <a:gd name="T6" fmla="*/ 111031 w 434745"/>
              <a:gd name="T7" fmla="*/ 92609 h 340467"/>
              <a:gd name="T8" fmla="*/ 111031 w 434745"/>
              <a:gd name="T9" fmla="*/ 247777 h 340467"/>
              <a:gd name="T10" fmla="*/ 0 w 434745"/>
              <a:gd name="T11" fmla="*/ 335307 h 340467"/>
              <a:gd name="T12" fmla="*/ 0 w 434745"/>
              <a:gd name="T13" fmla="*/ 0 h 3404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4745" h="340467">
                <a:moveTo>
                  <a:pt x="0" y="0"/>
                </a:moveTo>
                <a:lnTo>
                  <a:pt x="434745" y="0"/>
                </a:lnTo>
                <a:lnTo>
                  <a:pt x="314673" y="94034"/>
                </a:lnTo>
                <a:lnTo>
                  <a:pt x="113488" y="94034"/>
                </a:lnTo>
                <a:lnTo>
                  <a:pt x="113488" y="251590"/>
                </a:lnTo>
                <a:lnTo>
                  <a:pt x="0" y="340467"/>
                </a:lnTo>
                <a:lnTo>
                  <a:pt x="0" y="0"/>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22534" name="半闭框 5"/>
          <p:cNvSpPr>
            <a:spLocks/>
          </p:cNvSpPr>
          <p:nvPr/>
        </p:nvSpPr>
        <p:spPr bwMode="auto">
          <a:xfrm rot="10800000">
            <a:off x="5626100" y="5068888"/>
            <a:ext cx="563563" cy="442912"/>
          </a:xfrm>
          <a:custGeom>
            <a:avLst/>
            <a:gdLst>
              <a:gd name="T0" fmla="*/ 0 w 564153"/>
              <a:gd name="T1" fmla="*/ 0 h 441812"/>
              <a:gd name="T2" fmla="*/ 560036 w 564153"/>
              <a:gd name="T3" fmla="*/ 0 h 441812"/>
              <a:gd name="T4" fmla="*/ 405360 w 564153"/>
              <a:gd name="T5" fmla="*/ 124167 h 441812"/>
              <a:gd name="T6" fmla="*/ 146194 w 564153"/>
              <a:gd name="T7" fmla="*/ 124167 h 441812"/>
              <a:gd name="T8" fmla="*/ 146194 w 564153"/>
              <a:gd name="T9" fmla="*/ 332212 h 441812"/>
              <a:gd name="T10" fmla="*/ 0 w 564153"/>
              <a:gd name="T11" fmla="*/ 449570 h 441812"/>
              <a:gd name="T12" fmla="*/ 0 w 564153"/>
              <a:gd name="T13" fmla="*/ 0 h 4418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4153" h="441812">
                <a:moveTo>
                  <a:pt x="0" y="0"/>
                </a:moveTo>
                <a:lnTo>
                  <a:pt x="564153" y="0"/>
                </a:lnTo>
                <a:lnTo>
                  <a:pt x="408340" y="122024"/>
                </a:lnTo>
                <a:lnTo>
                  <a:pt x="147269" y="122024"/>
                </a:lnTo>
                <a:lnTo>
                  <a:pt x="147269" y="326479"/>
                </a:lnTo>
                <a:lnTo>
                  <a:pt x="0" y="441812"/>
                </a:lnTo>
                <a:lnTo>
                  <a:pt x="0" y="0"/>
                </a:lnTo>
                <a:close/>
              </a:path>
            </a:pathLst>
          </a:custGeom>
          <a:solidFill>
            <a:srgbClr val="ADBACA"/>
          </a:solidFill>
          <a:ln w="12700" cap="flat" cmpd="sng">
            <a:solidFill>
              <a:srgbClr val="ADBACA"/>
            </a:solidFill>
            <a:round/>
            <a:headEnd/>
            <a:tailEnd/>
          </a:ln>
        </p:spPr>
        <p:txBody>
          <a:bodyPr anchor="ctr"/>
          <a:lstStyle/>
          <a:p>
            <a:endParaRPr lang="zh-CN" altLang="en-US"/>
          </a:p>
        </p:txBody>
      </p:sp>
      <p:sp>
        <p:nvSpPr>
          <p:cNvPr id="9" name="矩形 8"/>
          <p:cNvSpPr/>
          <p:nvPr/>
        </p:nvSpPr>
        <p:spPr>
          <a:xfrm>
            <a:off x="256928" y="179675"/>
            <a:ext cx="4185761" cy="461665"/>
          </a:xfrm>
          <a:prstGeom prst="rect">
            <a:avLst/>
          </a:prstGeom>
        </p:spPr>
        <p:txBody>
          <a:bodyPr wrap="none">
            <a:spAutoFit/>
          </a:bodyPr>
          <a:lstStyle/>
          <a:p>
            <a:pPr algn="just"/>
            <a:r>
              <a:rPr lang="zh-CN" altLang="en-US" sz="2400" b="1" dirty="0">
                <a:latin typeface="微软雅黑" pitchFamily="34" charset="-122"/>
                <a:ea typeface="微软雅黑" pitchFamily="34" charset="-122"/>
              </a:rPr>
              <a:t>一、现浇混凝土工程质量验收</a:t>
            </a:r>
          </a:p>
        </p:txBody>
      </p:sp>
      <p:sp>
        <p:nvSpPr>
          <p:cNvPr id="10" name="矩形 9"/>
          <p:cNvSpPr/>
          <p:nvPr/>
        </p:nvSpPr>
        <p:spPr>
          <a:xfrm>
            <a:off x="391964" y="809258"/>
            <a:ext cx="2159566" cy="430887"/>
          </a:xfrm>
          <a:prstGeom prst="rect">
            <a:avLst/>
          </a:prstGeom>
        </p:spPr>
        <p:txBody>
          <a:bodyPr wrap="none">
            <a:spAutoFit/>
          </a:bodyPr>
          <a:lstStyle/>
          <a:p>
            <a:pPr algn="just"/>
            <a:r>
              <a:rPr lang="zh-CN" altLang="en-US" sz="2200" dirty="0">
                <a:latin typeface="宋体" pitchFamily="2" charset="-122"/>
                <a:ea typeface="宋体" pitchFamily="2" charset="-122"/>
              </a:rPr>
              <a:t>（一）一般规定</a:t>
            </a:r>
          </a:p>
        </p:txBody>
      </p:sp>
      <p:sp>
        <p:nvSpPr>
          <p:cNvPr id="11" name="矩形 10"/>
          <p:cNvSpPr/>
          <p:nvPr/>
        </p:nvSpPr>
        <p:spPr>
          <a:xfrm>
            <a:off x="6524100" y="3552003"/>
            <a:ext cx="4825890" cy="1938992"/>
          </a:xfrm>
          <a:prstGeom prst="rect">
            <a:avLst/>
          </a:prstGeom>
        </p:spPr>
        <p:txBody>
          <a:bodyPr wrap="square">
            <a:spAutoFit/>
          </a:bodyPr>
          <a:lstStyle/>
          <a:p>
            <a:pPr algn="just">
              <a:lnSpc>
                <a:spcPct val="150000"/>
              </a:lnSpc>
            </a:pPr>
            <a:r>
              <a:rPr lang="zh-CN" altLang="en-US" sz="2000" dirty="0">
                <a:latin typeface="宋体" pitchFamily="2" charset="-122"/>
              </a:rPr>
              <a:t>现浇结构的外观质量缺陷，应由监理（建设）单位、施工单位等各方根据其对结构性能和使用功能影响的严重程度，按照标准确定。</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072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24" name="오른쪽 화살표 216"/>
          <p:cNvSpPr>
            <a:spLocks noChangeArrowheads="1"/>
          </p:cNvSpPr>
          <p:nvPr/>
        </p:nvSpPr>
        <p:spPr bwMode="auto">
          <a:xfrm>
            <a:off x="2781300" y="2509838"/>
            <a:ext cx="1785938" cy="1266825"/>
          </a:xfrm>
          <a:prstGeom prst="rightArrow">
            <a:avLst>
              <a:gd name="adj1" fmla="val 55935"/>
              <a:gd name="adj2" fmla="val 50001"/>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30725" name="오른쪽 화살표 218"/>
          <p:cNvSpPr>
            <a:spLocks noChangeArrowheads="1"/>
          </p:cNvSpPr>
          <p:nvPr/>
        </p:nvSpPr>
        <p:spPr bwMode="auto">
          <a:xfrm flipH="1">
            <a:off x="7758113" y="2509838"/>
            <a:ext cx="1893887" cy="1266825"/>
          </a:xfrm>
          <a:prstGeom prst="rightArrow">
            <a:avLst>
              <a:gd name="adj1" fmla="val 55935"/>
              <a:gd name="adj2" fmla="val 50068"/>
            </a:avLst>
          </a:prstGeom>
          <a:solidFill>
            <a:srgbClr val="4886D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30726" name="타원 219"/>
          <p:cNvSpPr>
            <a:spLocks noChangeArrowheads="1"/>
          </p:cNvSpPr>
          <p:nvPr/>
        </p:nvSpPr>
        <p:spPr bwMode="auto">
          <a:xfrm>
            <a:off x="9420225" y="2441575"/>
            <a:ext cx="1273175" cy="1274763"/>
          </a:xfrm>
          <a:prstGeom prst="ellipse">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30727" name="막힌 원호 127"/>
          <p:cNvSpPr>
            <a:spLocks/>
          </p:cNvSpPr>
          <p:nvPr/>
        </p:nvSpPr>
        <p:spPr bwMode="auto">
          <a:xfrm rot="-5400000">
            <a:off x="4937919" y="2012157"/>
            <a:ext cx="2370137" cy="2368550"/>
          </a:xfrm>
          <a:custGeom>
            <a:avLst/>
            <a:gdLst>
              <a:gd name="T0" fmla="*/ 0 w 2369150"/>
              <a:gd name="T1" fmla="*/ 1182468 h 2369152"/>
              <a:gd name="T2" fmla="*/ 0 w 2369150"/>
              <a:gd name="T3" fmla="*/ 1182468 h 2369152"/>
              <a:gd name="T4" fmla="*/ 1188035 w 2369150"/>
              <a:gd name="T5" fmla="*/ 0 h 2369152"/>
              <a:gd name="T6" fmla="*/ 2376066 w 2369150"/>
              <a:gd name="T7" fmla="*/ 1182467 h 2369152"/>
              <a:gd name="T8" fmla="*/ 1915657 w 2369150"/>
              <a:gd name="T9" fmla="*/ 1182467 h 2369152"/>
              <a:gd name="T10" fmla="*/ 1915656 w 2369150"/>
              <a:gd name="T11" fmla="*/ 1182467 h 2369152"/>
              <a:gd name="T12" fmla="*/ 1188035 w 2369150"/>
              <a:gd name="T13" fmla="*/ 458252 h 2369152"/>
              <a:gd name="T14" fmla="*/ 460410 w 2369150"/>
              <a:gd name="T15" fmla="*/ 1182468 h 2369152"/>
              <a:gd name="T16" fmla="*/ 0 w 2369150"/>
              <a:gd name="T17" fmla="*/ 1182468 h 2369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69150"/>
              <a:gd name="T28" fmla="*/ 0 h 2369152"/>
              <a:gd name="T29" fmla="*/ 2369150 w 2369150"/>
              <a:gd name="T30" fmla="*/ 1184575 h 2369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69150" h="2369152">
                <a:moveTo>
                  <a:pt x="0" y="1184575"/>
                </a:moveTo>
                <a:lnTo>
                  <a:pt x="0" y="1184575"/>
                </a:lnTo>
                <a:cubicBezTo>
                  <a:pt x="0" y="530352"/>
                  <a:pt x="530352" y="0"/>
                  <a:pt x="1184575" y="0"/>
                </a:cubicBezTo>
                <a:cubicBezTo>
                  <a:pt x="1838796" y="0"/>
                  <a:pt x="2369148" y="530351"/>
                  <a:pt x="2369149" y="1184574"/>
                </a:cubicBezTo>
                <a:lnTo>
                  <a:pt x="1910080" y="1184574"/>
                </a:lnTo>
                <a:lnTo>
                  <a:pt x="1910079" y="1184574"/>
                </a:lnTo>
                <a:cubicBezTo>
                  <a:pt x="1910078" y="783888"/>
                  <a:pt x="1585259" y="459070"/>
                  <a:pt x="1184575" y="459070"/>
                </a:cubicBezTo>
                <a:cubicBezTo>
                  <a:pt x="783890" y="459070"/>
                  <a:pt x="459070" y="783889"/>
                  <a:pt x="459070" y="1184575"/>
                </a:cubicBezTo>
                <a:lnTo>
                  <a:pt x="0" y="1184575"/>
                </a:lnTo>
                <a:close/>
              </a:path>
            </a:pathLst>
          </a:custGeom>
          <a:gradFill rotWithShape="1">
            <a:gsLst>
              <a:gs pos="0">
                <a:srgbClr val="FFFFFF">
                  <a:alpha val="45000"/>
                </a:srgbClr>
              </a:gs>
              <a:gs pos="50000">
                <a:srgbClr val="FFFFFF">
                  <a:alpha val="22500"/>
                </a:srgbClr>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0728" name="타원 217"/>
          <p:cNvSpPr>
            <a:spLocks noChangeArrowheads="1"/>
          </p:cNvSpPr>
          <p:nvPr/>
        </p:nvSpPr>
        <p:spPr bwMode="auto">
          <a:xfrm>
            <a:off x="1624013" y="2505075"/>
            <a:ext cx="1273175" cy="1274763"/>
          </a:xfrm>
          <a:prstGeom prst="ellipse">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30729" name="막힌 원호 225"/>
          <p:cNvSpPr>
            <a:spLocks/>
          </p:cNvSpPr>
          <p:nvPr/>
        </p:nvSpPr>
        <p:spPr bwMode="auto">
          <a:xfrm rot="5400000">
            <a:off x="4925218" y="1904207"/>
            <a:ext cx="2436813" cy="2444750"/>
          </a:xfrm>
          <a:custGeom>
            <a:avLst/>
            <a:gdLst>
              <a:gd name="T0" fmla="*/ 7 w 2436720"/>
              <a:gd name="T1" fmla="*/ 1228078 h 2444258"/>
              <a:gd name="T2" fmla="*/ 7 w 2436720"/>
              <a:gd name="T3" fmla="*/ 1228077 h 2444258"/>
              <a:gd name="T4" fmla="*/ 0 w 2436720"/>
              <a:gd name="T5" fmla="*/ 1223851 h 2444258"/>
              <a:gd name="T6" fmla="*/ 1218689 w 2436720"/>
              <a:gd name="T7" fmla="*/ 0 h 2444258"/>
              <a:gd name="T8" fmla="*/ 2437291 w 2436720"/>
              <a:gd name="T9" fmla="*/ 1209912 h 2444258"/>
              <a:gd name="T10" fmla="*/ 1965107 w 2436720"/>
              <a:gd name="T11" fmla="*/ 1215314 h 2444258"/>
              <a:gd name="T12" fmla="*/ 1965106 w 2436720"/>
              <a:gd name="T13" fmla="*/ 1215314 h 2444258"/>
              <a:gd name="T14" fmla="*/ 1218689 w 2436720"/>
              <a:gd name="T15" fmla="*/ 472755 h 2444258"/>
              <a:gd name="T16" fmla="*/ 472216 w 2436720"/>
              <a:gd name="T17" fmla="*/ 1223851 h 2444258"/>
              <a:gd name="T18" fmla="*/ 472220 w 2436720"/>
              <a:gd name="T19" fmla="*/ 1226443 h 2444258"/>
              <a:gd name="T20" fmla="*/ 7 w 2436720"/>
              <a:gd name="T21" fmla="*/ 1228078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6720"/>
              <a:gd name="T34" fmla="*/ 0 h 2444258"/>
              <a:gd name="T35" fmla="*/ 2436641 w 2436720"/>
              <a:gd name="T36" fmla="*/ 1226349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6720" h="2444258">
                <a:moveTo>
                  <a:pt x="7" y="1226349"/>
                </a:moveTo>
                <a:lnTo>
                  <a:pt x="7" y="1226348"/>
                </a:lnTo>
                <a:cubicBezTo>
                  <a:pt x="2" y="1224942"/>
                  <a:pt x="0" y="1223535"/>
                  <a:pt x="0" y="1222129"/>
                </a:cubicBezTo>
                <a:cubicBezTo>
                  <a:pt x="0" y="547165"/>
                  <a:pt x="545478" y="0"/>
                  <a:pt x="1218360" y="0"/>
                </a:cubicBezTo>
                <a:cubicBezTo>
                  <a:pt x="1885829" y="0"/>
                  <a:pt x="2429039" y="538720"/>
                  <a:pt x="2436640" y="1208211"/>
                </a:cubicBezTo>
                <a:lnTo>
                  <a:pt x="1964582" y="1213604"/>
                </a:lnTo>
                <a:lnTo>
                  <a:pt x="1964581" y="1213604"/>
                </a:lnTo>
                <a:cubicBezTo>
                  <a:pt x="1959934" y="802720"/>
                  <a:pt x="1627204" y="472090"/>
                  <a:pt x="1218360" y="472090"/>
                </a:cubicBezTo>
                <a:cubicBezTo>
                  <a:pt x="806206" y="472090"/>
                  <a:pt x="472090" y="807893"/>
                  <a:pt x="472090" y="1222129"/>
                </a:cubicBezTo>
                <a:cubicBezTo>
                  <a:pt x="472090" y="1222990"/>
                  <a:pt x="472091" y="1223852"/>
                  <a:pt x="472094" y="1224714"/>
                </a:cubicBezTo>
                <a:lnTo>
                  <a:pt x="7" y="1226349"/>
                </a:lnTo>
                <a:close/>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0730" name="막힌 원호 224"/>
          <p:cNvSpPr>
            <a:spLocks/>
          </p:cNvSpPr>
          <p:nvPr/>
        </p:nvSpPr>
        <p:spPr bwMode="auto">
          <a:xfrm rot="-5400000">
            <a:off x="4925219" y="1901031"/>
            <a:ext cx="2444750" cy="2446338"/>
          </a:xfrm>
          <a:custGeom>
            <a:avLst/>
            <a:gdLst>
              <a:gd name="T0" fmla="*/ 132 w 2444256"/>
              <a:gd name="T1" fmla="*/ 1247513 h 2444258"/>
              <a:gd name="T2" fmla="*/ 132 w 2444256"/>
              <a:gd name="T3" fmla="*/ 1247512 h 2444258"/>
              <a:gd name="T4" fmla="*/ 0 w 2444256"/>
              <a:gd name="T5" fmla="*/ 1229428 h 2444258"/>
              <a:gd name="T6" fmla="*/ 1223857 w 2444256"/>
              <a:gd name="T7" fmla="*/ 0 h 2444258"/>
              <a:gd name="T8" fmla="*/ 2447702 w 2444256"/>
              <a:gd name="T9" fmla="*/ 1223823 h 2444258"/>
              <a:gd name="T10" fmla="*/ 1974297 w 2444256"/>
              <a:gd name="T11" fmla="*/ 1225992 h 2444258"/>
              <a:gd name="T12" fmla="*/ 1974297 w 2444256"/>
              <a:gd name="T13" fmla="*/ 1225991 h 2444258"/>
              <a:gd name="T14" fmla="*/ 1223858 w 2444256"/>
              <a:gd name="T15" fmla="*/ 475567 h 2444258"/>
              <a:gd name="T16" fmla="*/ 473417 w 2444256"/>
              <a:gd name="T17" fmla="*/ 1229428 h 2444258"/>
              <a:gd name="T18" fmla="*/ 473498 w 2444256"/>
              <a:gd name="T19" fmla="*/ 1240516 h 2444258"/>
              <a:gd name="T20" fmla="*/ 132 w 2444256"/>
              <a:gd name="T21" fmla="*/ 1247513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44256"/>
              <a:gd name="T34" fmla="*/ 0 h 2444258"/>
              <a:gd name="T35" fmla="*/ 2444243 w 2444256"/>
              <a:gd name="T36" fmla="*/ 1240107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44256" h="2444258">
                <a:moveTo>
                  <a:pt x="132" y="1240107"/>
                </a:moveTo>
                <a:lnTo>
                  <a:pt x="132" y="1240106"/>
                </a:lnTo>
                <a:cubicBezTo>
                  <a:pt x="44" y="1234114"/>
                  <a:pt x="0" y="1228121"/>
                  <a:pt x="0" y="1222129"/>
                </a:cubicBezTo>
                <a:cubicBezTo>
                  <a:pt x="0" y="547165"/>
                  <a:pt x="547165" y="0"/>
                  <a:pt x="1222128" y="0"/>
                </a:cubicBezTo>
                <a:cubicBezTo>
                  <a:pt x="1894916" y="0"/>
                  <a:pt x="2441176" y="543776"/>
                  <a:pt x="2444243" y="1216557"/>
                </a:cubicBezTo>
                <a:lnTo>
                  <a:pt x="1971505" y="1218713"/>
                </a:lnTo>
                <a:lnTo>
                  <a:pt x="1971505" y="1218712"/>
                </a:lnTo>
                <a:cubicBezTo>
                  <a:pt x="1969624" y="806176"/>
                  <a:pt x="1634668" y="472744"/>
                  <a:pt x="1222129" y="472744"/>
                </a:cubicBezTo>
                <a:cubicBezTo>
                  <a:pt x="808255" y="472744"/>
                  <a:pt x="472745" y="808255"/>
                  <a:pt x="472745" y="1222129"/>
                </a:cubicBezTo>
                <a:cubicBezTo>
                  <a:pt x="472745" y="1225803"/>
                  <a:pt x="472772" y="1229478"/>
                  <a:pt x="472826" y="1233152"/>
                </a:cubicBezTo>
                <a:lnTo>
                  <a:pt x="132" y="1240107"/>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21519" name="TextBox 13"/>
          <p:cNvSpPr txBox="1">
            <a:spLocks noChangeArrowheads="1"/>
          </p:cNvSpPr>
          <p:nvPr/>
        </p:nvSpPr>
        <p:spPr bwMode="auto">
          <a:xfrm>
            <a:off x="1594803" y="2869565"/>
            <a:ext cx="1373187"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2800" b="1" dirty="0" smtClean="0">
                <a:solidFill>
                  <a:srgbClr val="FFFFFF"/>
                </a:solidFill>
                <a:latin typeface="Arial" pitchFamily="34" charset="0"/>
                <a:ea typeface="微软雅黑" pitchFamily="34" charset="-122"/>
                <a:sym typeface="Arial" pitchFamily="34" charset="0"/>
              </a:rPr>
              <a:t>1</a:t>
            </a:r>
            <a:endParaRPr lang="en-US" sz="2800" b="1" dirty="0">
              <a:solidFill>
                <a:srgbClr val="FFFFFF"/>
              </a:solidFill>
              <a:latin typeface="Arial" pitchFamily="34" charset="0"/>
              <a:ea typeface="微软雅黑" pitchFamily="34" charset="-122"/>
              <a:sym typeface="Arial" pitchFamily="34" charset="0"/>
            </a:endParaRPr>
          </a:p>
        </p:txBody>
      </p:sp>
      <p:sp>
        <p:nvSpPr>
          <p:cNvPr id="21520" name="TextBox 13"/>
          <p:cNvSpPr txBox="1">
            <a:spLocks noChangeArrowheads="1"/>
          </p:cNvSpPr>
          <p:nvPr/>
        </p:nvSpPr>
        <p:spPr bwMode="auto">
          <a:xfrm>
            <a:off x="9391333" y="2845435"/>
            <a:ext cx="1373187"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2800" b="1" dirty="0" smtClean="0">
                <a:solidFill>
                  <a:srgbClr val="FFFFFF"/>
                </a:solidFill>
                <a:latin typeface="Arial" pitchFamily="34" charset="0"/>
                <a:ea typeface="微软雅黑" pitchFamily="34" charset="-122"/>
                <a:sym typeface="Arial" pitchFamily="34" charset="0"/>
              </a:rPr>
              <a:t>2</a:t>
            </a:r>
            <a:endParaRPr lang="en-US" altLang="zh-CN" sz="2800" b="1" dirty="0">
              <a:solidFill>
                <a:srgbClr val="FFFFFF"/>
              </a:solidFill>
              <a:latin typeface="Arial" pitchFamily="34" charset="0"/>
              <a:ea typeface="微软雅黑" pitchFamily="34" charset="-122"/>
              <a:sym typeface="Arial" pitchFamily="34" charset="0"/>
            </a:endParaRPr>
          </a:p>
        </p:txBody>
      </p:sp>
      <p:sp>
        <p:nvSpPr>
          <p:cNvPr id="18" name="矩形 17"/>
          <p:cNvSpPr/>
          <p:nvPr/>
        </p:nvSpPr>
        <p:spPr>
          <a:xfrm>
            <a:off x="256928" y="179675"/>
            <a:ext cx="4185761" cy="461665"/>
          </a:xfrm>
          <a:prstGeom prst="rect">
            <a:avLst/>
          </a:prstGeom>
        </p:spPr>
        <p:txBody>
          <a:bodyPr wrap="none">
            <a:spAutoFit/>
          </a:bodyPr>
          <a:lstStyle/>
          <a:p>
            <a:pPr algn="just"/>
            <a:r>
              <a:rPr lang="zh-CN" altLang="en-US" sz="2400" b="1" dirty="0">
                <a:latin typeface="微软雅黑" pitchFamily="34" charset="-122"/>
                <a:ea typeface="微软雅黑" pitchFamily="34" charset="-122"/>
              </a:rPr>
              <a:t>一、现浇混凝土工程质量验收</a:t>
            </a:r>
          </a:p>
        </p:txBody>
      </p:sp>
      <p:sp>
        <p:nvSpPr>
          <p:cNvPr id="19" name="矩形 18"/>
          <p:cNvSpPr/>
          <p:nvPr/>
        </p:nvSpPr>
        <p:spPr>
          <a:xfrm>
            <a:off x="391964" y="809258"/>
            <a:ext cx="4168606" cy="430887"/>
          </a:xfrm>
          <a:prstGeom prst="rect">
            <a:avLst/>
          </a:prstGeom>
        </p:spPr>
        <p:txBody>
          <a:bodyPr wrap="square">
            <a:spAutoFit/>
          </a:bodyPr>
          <a:lstStyle/>
          <a:p>
            <a:pPr algn="just"/>
            <a:r>
              <a:rPr lang="zh-CN" altLang="en-US" sz="2200" dirty="0" smtClean="0">
                <a:latin typeface="宋体" pitchFamily="2" charset="-122"/>
                <a:ea typeface="宋体" pitchFamily="2" charset="-122"/>
              </a:rPr>
              <a:t>（二）外观质量检查标准</a:t>
            </a:r>
            <a:endParaRPr lang="zh-CN" altLang="en-US" sz="2200" dirty="0">
              <a:latin typeface="宋体" pitchFamily="2" charset="-122"/>
              <a:ea typeface="宋体" pitchFamily="2" charset="-122"/>
            </a:endParaRPr>
          </a:p>
        </p:txBody>
      </p:sp>
      <p:sp>
        <p:nvSpPr>
          <p:cNvPr id="20" name="矩形 19"/>
          <p:cNvSpPr/>
          <p:nvPr/>
        </p:nvSpPr>
        <p:spPr>
          <a:xfrm>
            <a:off x="750867" y="4227314"/>
            <a:ext cx="4288353" cy="400110"/>
          </a:xfrm>
          <a:prstGeom prst="rect">
            <a:avLst/>
          </a:prstGeom>
        </p:spPr>
        <p:txBody>
          <a:bodyPr wrap="none">
            <a:spAutoFit/>
          </a:bodyPr>
          <a:lstStyle/>
          <a:p>
            <a:pPr algn="just"/>
            <a:r>
              <a:rPr lang="zh-CN" altLang="en-US" sz="2000" dirty="0" smtClean="0">
                <a:solidFill>
                  <a:srgbClr val="7030A0"/>
                </a:solidFill>
                <a:latin typeface="宋体" pitchFamily="2" charset="-122"/>
              </a:rPr>
              <a:t>现浇结构外观质量不应有严重缺陷。</a:t>
            </a:r>
            <a:endParaRPr lang="zh-CN" altLang="en-US" sz="2000" dirty="0">
              <a:solidFill>
                <a:srgbClr val="7030A0"/>
              </a:solidFill>
              <a:latin typeface="宋体" pitchFamily="2" charset="-122"/>
            </a:endParaRPr>
          </a:p>
        </p:txBody>
      </p:sp>
      <p:sp>
        <p:nvSpPr>
          <p:cNvPr id="21" name="矩形 20"/>
          <p:cNvSpPr/>
          <p:nvPr/>
        </p:nvSpPr>
        <p:spPr>
          <a:xfrm>
            <a:off x="7184003" y="4170164"/>
            <a:ext cx="4544834" cy="400110"/>
          </a:xfrm>
          <a:prstGeom prst="rect">
            <a:avLst/>
          </a:prstGeom>
        </p:spPr>
        <p:txBody>
          <a:bodyPr wrap="none">
            <a:spAutoFit/>
          </a:bodyPr>
          <a:lstStyle/>
          <a:p>
            <a:pPr algn="just"/>
            <a:r>
              <a:rPr lang="zh-CN" altLang="en-US" sz="2000" dirty="0" smtClean="0">
                <a:solidFill>
                  <a:srgbClr val="7030A0"/>
                </a:solidFill>
                <a:latin typeface="宋体" pitchFamily="2" charset="-122"/>
              </a:rPr>
              <a:t>现浇结构的外观质量不宜有一般缺陷。</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519"/>
                                        </p:tgtEl>
                                        <p:attrNameLst>
                                          <p:attrName>style.visibility</p:attrName>
                                        </p:attrNameLst>
                                      </p:cBhvr>
                                      <p:to>
                                        <p:strVal val="visible"/>
                                      </p:to>
                                    </p:set>
                                    <p:animEffect transition="in" filter="wipe(left)">
                                      <p:cBhvr>
                                        <p:cTn id="7" dur="500"/>
                                        <p:tgtEl>
                                          <p:spTgt spid="21519"/>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520"/>
                                        </p:tgtEl>
                                        <p:attrNameLst>
                                          <p:attrName>style.visibility</p:attrName>
                                        </p:attrNameLst>
                                      </p:cBhvr>
                                      <p:to>
                                        <p:strVal val="visible"/>
                                      </p:to>
                                    </p:set>
                                    <p:animEffect transition="in" filter="wipe(left)">
                                      <p:cBhvr>
                                        <p:cTn id="11" dur="500"/>
                                        <p:tgtEl>
                                          <p:spTgt spid="21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9" grpId="0" autoUpdateAnimBg="0"/>
      <p:bldP spid="2152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765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53" name="Oval 13"/>
          <p:cNvSpPr>
            <a:spLocks noChangeAspect="1" noChangeArrowheads="1"/>
          </p:cNvSpPr>
          <p:nvPr/>
        </p:nvSpPr>
        <p:spPr bwMode="auto">
          <a:xfrm>
            <a:off x="1213485" y="2028508"/>
            <a:ext cx="574675" cy="576262"/>
          </a:xfrm>
          <a:prstGeom prst="ellipse">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en-US" altLang="zh-CN">
              <a:solidFill>
                <a:srgbClr val="FFFFFF"/>
              </a:solidFill>
            </a:endParaRPr>
          </a:p>
        </p:txBody>
      </p:sp>
      <p:pic>
        <p:nvPicPr>
          <p:cNvPr id="27654" name="Picture 14" descr="phone.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59535" y="2187258"/>
            <a:ext cx="290513" cy="28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56" name="Oval 19"/>
          <p:cNvSpPr>
            <a:spLocks noChangeAspect="1" noChangeArrowheads="1"/>
          </p:cNvSpPr>
          <p:nvPr/>
        </p:nvSpPr>
        <p:spPr bwMode="auto">
          <a:xfrm>
            <a:off x="1190625" y="4278313"/>
            <a:ext cx="574675" cy="576262"/>
          </a:xfrm>
          <a:prstGeom prst="ellipse">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en-US" altLang="zh-CN">
              <a:solidFill>
                <a:srgbClr val="FFFFFF"/>
              </a:solidFill>
            </a:endParaRPr>
          </a:p>
        </p:txBody>
      </p:sp>
      <p:pic>
        <p:nvPicPr>
          <p:cNvPr id="27657" name="Picture 23" descr="cloud.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57313" y="4433888"/>
            <a:ext cx="252412" cy="252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 name="组合 9"/>
          <p:cNvGrpSpPr>
            <a:grpSpLocks noChangeAspect="1"/>
          </p:cNvGrpSpPr>
          <p:nvPr/>
        </p:nvGrpSpPr>
        <p:grpSpPr bwMode="auto">
          <a:xfrm>
            <a:off x="8166100" y="1997075"/>
            <a:ext cx="4025900" cy="4105275"/>
            <a:chOff x="0" y="0"/>
            <a:chExt cx="4025152" cy="4106791"/>
          </a:xfrm>
        </p:grpSpPr>
        <p:pic>
          <p:nvPicPr>
            <p:cNvPr id="27662" name="图片 1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4025152" cy="41067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663" name="图片 12"/>
            <p:cNvPicPr>
              <a:picLocks noChangeAspect="1" noChangeArrowheads="1"/>
            </p:cNvPicPr>
            <p:nvPr/>
          </p:nvPicPr>
          <p:blipFill>
            <a:blip r:embed="rId5" cstate="print">
              <a:extLst>
                <a:ext uri="{28A0092B-C50C-407E-A947-70E740481C1C}">
                  <a14:useLocalDpi xmlns:a14="http://schemas.microsoft.com/office/drawing/2010/main" xmlns="" val="0"/>
                </a:ext>
              </a:extLst>
            </a:blip>
            <a:srcRect r="8347"/>
            <a:stretch>
              <a:fillRect/>
            </a:stretch>
          </p:blipFill>
          <p:spPr bwMode="auto">
            <a:xfrm>
              <a:off x="538859" y="432478"/>
              <a:ext cx="3486293" cy="23544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6" name="矩形 15"/>
          <p:cNvSpPr/>
          <p:nvPr/>
        </p:nvSpPr>
        <p:spPr>
          <a:xfrm>
            <a:off x="256928" y="179675"/>
            <a:ext cx="4185761" cy="461665"/>
          </a:xfrm>
          <a:prstGeom prst="rect">
            <a:avLst/>
          </a:prstGeom>
        </p:spPr>
        <p:txBody>
          <a:bodyPr wrap="none">
            <a:spAutoFit/>
          </a:bodyPr>
          <a:lstStyle/>
          <a:p>
            <a:pPr algn="just"/>
            <a:r>
              <a:rPr lang="zh-CN" altLang="en-US" sz="2400" b="1" dirty="0">
                <a:latin typeface="微软雅黑" pitchFamily="34" charset="-122"/>
                <a:ea typeface="微软雅黑" pitchFamily="34" charset="-122"/>
              </a:rPr>
              <a:t>一、现浇混凝土工程质量验收</a:t>
            </a:r>
          </a:p>
        </p:txBody>
      </p:sp>
      <p:sp>
        <p:nvSpPr>
          <p:cNvPr id="17" name="矩形 16"/>
          <p:cNvSpPr/>
          <p:nvPr/>
        </p:nvSpPr>
        <p:spPr>
          <a:xfrm>
            <a:off x="391964" y="809258"/>
            <a:ext cx="4168606" cy="430887"/>
          </a:xfrm>
          <a:prstGeom prst="rect">
            <a:avLst/>
          </a:prstGeom>
        </p:spPr>
        <p:txBody>
          <a:bodyPr wrap="square">
            <a:spAutoFit/>
          </a:bodyPr>
          <a:lstStyle/>
          <a:p>
            <a:pPr algn="just"/>
            <a:r>
              <a:rPr lang="zh-CN" altLang="en-US" sz="2200" dirty="0" smtClean="0">
                <a:latin typeface="宋体" pitchFamily="2" charset="-122"/>
                <a:ea typeface="宋体" pitchFamily="2" charset="-122"/>
              </a:rPr>
              <a:t>（三）尺寸偏差检查标准</a:t>
            </a:r>
            <a:endParaRPr lang="zh-CN" altLang="en-US" sz="2200" dirty="0">
              <a:latin typeface="宋体" pitchFamily="2" charset="-122"/>
              <a:ea typeface="宋体" pitchFamily="2" charset="-122"/>
            </a:endParaRPr>
          </a:p>
        </p:txBody>
      </p:sp>
      <p:sp>
        <p:nvSpPr>
          <p:cNvPr id="18" name="矩形 17"/>
          <p:cNvSpPr/>
          <p:nvPr/>
        </p:nvSpPr>
        <p:spPr>
          <a:xfrm>
            <a:off x="1889687" y="1821703"/>
            <a:ext cx="6111314" cy="943528"/>
          </a:xfrm>
          <a:prstGeom prst="rect">
            <a:avLst/>
          </a:prstGeom>
          <a:solidFill>
            <a:srgbClr val="00B0F0"/>
          </a:solidFill>
        </p:spPr>
        <p:txBody>
          <a:bodyPr wrap="square">
            <a:spAutoFit/>
          </a:bodyPr>
          <a:lstStyle/>
          <a:p>
            <a:pPr algn="just">
              <a:lnSpc>
                <a:spcPct val="150000"/>
              </a:lnSpc>
            </a:pPr>
            <a:r>
              <a:rPr lang="zh-CN" altLang="en-US" sz="2000" dirty="0">
                <a:latin typeface="宋体" pitchFamily="2" charset="-122"/>
              </a:rPr>
              <a:t>（</a:t>
            </a:r>
            <a:r>
              <a:rPr lang="en-US" altLang="zh-CN" sz="2000" dirty="0">
                <a:latin typeface="宋体" pitchFamily="2" charset="-122"/>
              </a:rPr>
              <a:t>1</a:t>
            </a:r>
            <a:r>
              <a:rPr lang="zh-CN" altLang="en-US" sz="2000" dirty="0">
                <a:latin typeface="宋体" pitchFamily="2" charset="-122"/>
              </a:rPr>
              <a:t>）现浇结构不应有影响结构性能和使用功能的尺寸偏差。</a:t>
            </a:r>
          </a:p>
        </p:txBody>
      </p:sp>
      <p:sp>
        <p:nvSpPr>
          <p:cNvPr id="19" name="矩形 18"/>
          <p:cNvSpPr/>
          <p:nvPr/>
        </p:nvSpPr>
        <p:spPr>
          <a:xfrm>
            <a:off x="1849948" y="4096952"/>
            <a:ext cx="6185342" cy="1015663"/>
          </a:xfrm>
          <a:prstGeom prst="rect">
            <a:avLst/>
          </a:prstGeom>
          <a:solidFill>
            <a:srgbClr val="EABD00"/>
          </a:solidFill>
        </p:spPr>
        <p:txBody>
          <a:bodyPr wrap="square">
            <a:spAutoFit/>
          </a:bodyPr>
          <a:lstStyle/>
          <a:p>
            <a:pPr algn="just">
              <a:lnSpc>
                <a:spcPct val="150000"/>
              </a:lnSpc>
            </a:pPr>
            <a:r>
              <a:rPr lang="zh-CN" altLang="en-US" sz="2000" dirty="0">
                <a:latin typeface="宋体" pitchFamily="2" charset="-122"/>
              </a:rPr>
              <a:t>（</a:t>
            </a:r>
            <a:r>
              <a:rPr lang="en-US" altLang="zh-CN" sz="2000" dirty="0">
                <a:latin typeface="宋体" pitchFamily="2" charset="-122"/>
              </a:rPr>
              <a:t>2</a:t>
            </a:r>
            <a:r>
              <a:rPr lang="zh-CN" altLang="en-US" sz="2000" dirty="0">
                <a:latin typeface="宋体" pitchFamily="2" charset="-122"/>
              </a:rPr>
              <a:t>）现浇结构和混凝土设备基础拆模后的尺寸偏差应符合相关规定。</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 name="矩形 4"/>
          <p:cNvSpPr/>
          <p:nvPr/>
        </p:nvSpPr>
        <p:spPr>
          <a:xfrm>
            <a:off x="220662" y="206916"/>
            <a:ext cx="8077518" cy="461665"/>
          </a:xfrm>
          <a:prstGeom prst="rect">
            <a:avLst/>
          </a:prstGeom>
        </p:spPr>
        <p:txBody>
          <a:bodyPr wrap="square">
            <a:spAutoFit/>
          </a:bodyPr>
          <a:lstStyle/>
          <a:p>
            <a:pPr algn="just"/>
            <a:r>
              <a:rPr lang="zh-CN" altLang="en-US" sz="2400" b="1" dirty="0">
                <a:latin typeface="微软雅黑" pitchFamily="34" charset="-122"/>
                <a:ea typeface="微软雅黑" pitchFamily="34" charset="-122"/>
              </a:rPr>
              <a:t>二、现浇混凝土工程施工质量不符合要求时的处理</a:t>
            </a:r>
          </a:p>
        </p:txBody>
      </p:sp>
      <p:sp>
        <p:nvSpPr>
          <p:cNvPr id="4" name="矩形 3"/>
          <p:cNvSpPr/>
          <p:nvPr/>
        </p:nvSpPr>
        <p:spPr>
          <a:xfrm>
            <a:off x="1036320" y="1311370"/>
            <a:ext cx="5627370" cy="3323987"/>
          </a:xfrm>
          <a:prstGeom prst="rect">
            <a:avLst/>
          </a:prstGeom>
        </p:spPr>
        <p:txBody>
          <a:bodyPr wrap="square">
            <a:spAutoFit/>
          </a:bodyPr>
          <a:lstStyle/>
          <a:p>
            <a:pPr algn="just">
              <a:lnSpc>
                <a:spcPct val="150000"/>
              </a:lnSpc>
            </a:pPr>
            <a:r>
              <a:rPr lang="zh-CN" altLang="en-US" sz="2000" dirty="0" smtClean="0">
                <a:latin typeface="宋体" pitchFamily="2" charset="-122"/>
              </a:rPr>
              <a:t>（</a:t>
            </a:r>
            <a:r>
              <a:rPr lang="en-US" altLang="zh-CN" sz="2000" dirty="0" smtClean="0">
                <a:latin typeface="宋体" pitchFamily="2" charset="-122"/>
              </a:rPr>
              <a:t>1</a:t>
            </a:r>
            <a:r>
              <a:rPr lang="zh-CN" altLang="en-US" sz="2000" dirty="0" smtClean="0">
                <a:latin typeface="宋体" pitchFamily="2" charset="-122"/>
              </a:rPr>
              <a:t>）经返工重做或更换器具、设备检验批，应重新进行验收。</a:t>
            </a:r>
            <a:endParaRPr lang="en-US" altLang="zh-CN" sz="2000" dirty="0" smtClean="0">
              <a:latin typeface="宋体" pitchFamily="2" charset="-122"/>
            </a:endParaRPr>
          </a:p>
          <a:p>
            <a:pPr algn="just">
              <a:lnSpc>
                <a:spcPct val="150000"/>
              </a:lnSpc>
            </a:pPr>
            <a:r>
              <a:rPr lang="zh-CN" altLang="en-US" sz="2000" dirty="0" smtClean="0">
                <a:latin typeface="宋体" pitchFamily="2" charset="-122"/>
              </a:rPr>
              <a:t>（</a:t>
            </a:r>
            <a:r>
              <a:rPr lang="en-US" altLang="zh-CN" sz="2000" dirty="0" smtClean="0">
                <a:latin typeface="宋体" pitchFamily="2" charset="-122"/>
              </a:rPr>
              <a:t>2</a:t>
            </a:r>
            <a:r>
              <a:rPr lang="zh-CN" altLang="en-US" sz="2000" dirty="0" smtClean="0">
                <a:latin typeface="宋体" pitchFamily="2" charset="-122"/>
              </a:rPr>
              <a:t>）经有资质的检测单位鉴定达到设计要求的检验批，应予以验收。</a:t>
            </a:r>
            <a:endParaRPr lang="en-US" altLang="zh-CN" sz="2000" dirty="0" smtClean="0">
              <a:latin typeface="宋体" pitchFamily="2" charset="-122"/>
            </a:endParaRPr>
          </a:p>
          <a:p>
            <a:pPr algn="just">
              <a:lnSpc>
                <a:spcPct val="150000"/>
              </a:lnSpc>
            </a:pPr>
            <a:r>
              <a:rPr lang="zh-CN" altLang="en-US" sz="2000" dirty="0" smtClean="0">
                <a:latin typeface="宋体" pitchFamily="2" charset="-122"/>
              </a:rPr>
              <a:t>（</a:t>
            </a:r>
            <a:r>
              <a:rPr lang="en-US" altLang="zh-CN" sz="2000" dirty="0" smtClean="0">
                <a:latin typeface="宋体" pitchFamily="2" charset="-122"/>
              </a:rPr>
              <a:t>3</a:t>
            </a:r>
            <a:r>
              <a:rPr lang="zh-CN" altLang="en-US" sz="2000" dirty="0" smtClean="0">
                <a:latin typeface="宋体" pitchFamily="2" charset="-122"/>
              </a:rPr>
              <a:t>）经有资质的检测单位鉴定达不到设计要求但经原设计单位核算认可能满足结构安全和使用功能的检验批，可予以验收。</a:t>
            </a:r>
            <a:endParaRPr lang="en-US" altLang="zh-CN" sz="2000" dirty="0">
              <a:latin typeface="宋体" pitchFamily="2" charset="-122"/>
            </a:endParaRPr>
          </a:p>
        </p:txBody>
      </p:sp>
      <p:pic>
        <p:nvPicPr>
          <p:cNvPr id="6" name="图片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821408" y="1323618"/>
            <a:ext cx="3521774" cy="355699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17410"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1"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2"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a:solidFill>
                  <a:srgbClr val="1C4885"/>
                </a:solidFill>
                <a:latin typeface="微软雅黑" pitchFamily="34" charset="-122"/>
                <a:ea typeface="微软雅黑" pitchFamily="34" charset="-122"/>
              </a:rPr>
              <a:t>1</a:t>
            </a:r>
            <a:endParaRPr lang="zh-CN" altLang="en-US" sz="34400" b="1">
              <a:solidFill>
                <a:srgbClr val="1C4885"/>
              </a:solidFill>
              <a:latin typeface="微软雅黑" pitchFamily="34" charset="-122"/>
              <a:ea typeface="微软雅黑" pitchFamily="34" charset="-122"/>
            </a:endParaRPr>
          </a:p>
        </p:txBody>
      </p:sp>
      <p:grpSp>
        <p:nvGrpSpPr>
          <p:cNvPr id="17414" name="组合 13"/>
          <p:cNvGrpSpPr>
            <a:grpSpLocks noChangeAspect="1"/>
          </p:cNvGrpSpPr>
          <p:nvPr/>
        </p:nvGrpSpPr>
        <p:grpSpPr bwMode="auto">
          <a:xfrm>
            <a:off x="6804025" y="3178175"/>
            <a:ext cx="5578475" cy="3481388"/>
            <a:chOff x="0" y="0"/>
            <a:chExt cx="5324473" cy="3322983"/>
          </a:xfrm>
        </p:grpSpPr>
        <p:pic>
          <p:nvPicPr>
            <p:cNvPr id="17417"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18"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7416" name="文本框 19"/>
          <p:cNvSpPr>
            <a:spLocks/>
          </p:cNvSpPr>
          <p:nvPr/>
        </p:nvSpPr>
        <p:spPr bwMode="auto">
          <a:xfrm>
            <a:off x="490538" y="4902200"/>
            <a:ext cx="2063750" cy="915988"/>
          </a:xfrm>
          <a:custGeom>
            <a:avLst/>
            <a:gdLst>
              <a:gd name="T0" fmla="*/ 688223 w 2064307"/>
              <a:gd name="T1" fmla="*/ 0 h 916126"/>
              <a:gd name="T2" fmla="*/ 1376448 w 2064307"/>
              <a:gd name="T3" fmla="*/ 0 h 916126"/>
              <a:gd name="T4" fmla="*/ 1376448 w 2064307"/>
              <a:gd name="T5" fmla="*/ 367109 h 916126"/>
              <a:gd name="T6" fmla="*/ 2060411 w 2064307"/>
              <a:gd name="T7" fmla="*/ 367109 h 916126"/>
              <a:gd name="T8" fmla="*/ 2060411 w 2064307"/>
              <a:gd name="T9" fmla="*/ 915160 h 916126"/>
              <a:gd name="T10" fmla="*/ 0 w 2064307"/>
              <a:gd name="T11" fmla="*/ 915160 h 916126"/>
              <a:gd name="T12" fmla="*/ 0 w 2064307"/>
              <a:gd name="T13" fmla="*/ 367109 h 916126"/>
              <a:gd name="T14" fmla="*/ 688223 w 2064307"/>
              <a:gd name="T15" fmla="*/ 367109 h 916126"/>
              <a:gd name="T16" fmla="*/ 688223 w 2064307"/>
              <a:gd name="T17" fmla="*/ 0 h 916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4307" h="916126">
                <a:moveTo>
                  <a:pt x="689525" y="0"/>
                </a:moveTo>
                <a:lnTo>
                  <a:pt x="1379051" y="0"/>
                </a:lnTo>
                <a:lnTo>
                  <a:pt x="1379051" y="367494"/>
                </a:lnTo>
                <a:lnTo>
                  <a:pt x="2064307" y="367494"/>
                </a:lnTo>
                <a:lnTo>
                  <a:pt x="2064307" y="916126"/>
                </a:lnTo>
                <a:lnTo>
                  <a:pt x="0" y="916126"/>
                </a:lnTo>
                <a:lnTo>
                  <a:pt x="0" y="367494"/>
                </a:lnTo>
                <a:lnTo>
                  <a:pt x="689525" y="367494"/>
                </a:lnTo>
                <a:lnTo>
                  <a:pt x="689525"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7413" name="文本框 12"/>
          <p:cNvSpPr txBox="1">
            <a:spLocks noChangeArrowheads="1"/>
          </p:cNvSpPr>
          <p:nvPr/>
        </p:nvSpPr>
        <p:spPr bwMode="auto">
          <a:xfrm>
            <a:off x="2034280" y="3845264"/>
            <a:ext cx="7802177"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混凝土工程施工方案</a:t>
            </a:r>
            <a:endParaRPr lang="zh-CN" altLang="en-US" sz="6000" b="1" dirty="0">
              <a:solidFill>
                <a:srgbClr val="1C4885"/>
              </a:solidFill>
              <a:latin typeface="微软雅黑" pitchFamily="34" charset="-122"/>
              <a:ea typeface="微软雅黑"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 name="矩形 4"/>
          <p:cNvSpPr/>
          <p:nvPr/>
        </p:nvSpPr>
        <p:spPr>
          <a:xfrm>
            <a:off x="220662" y="206916"/>
            <a:ext cx="8077518" cy="461665"/>
          </a:xfrm>
          <a:prstGeom prst="rect">
            <a:avLst/>
          </a:prstGeom>
        </p:spPr>
        <p:txBody>
          <a:bodyPr wrap="square">
            <a:spAutoFit/>
          </a:bodyPr>
          <a:lstStyle/>
          <a:p>
            <a:pPr algn="just"/>
            <a:r>
              <a:rPr lang="zh-CN" altLang="en-US" sz="2400" b="1" dirty="0">
                <a:latin typeface="微软雅黑" pitchFamily="34" charset="-122"/>
                <a:ea typeface="微软雅黑" pitchFamily="34" charset="-122"/>
              </a:rPr>
              <a:t>二、现浇混凝土工程施工质量不符合要求时的处理</a:t>
            </a:r>
          </a:p>
        </p:txBody>
      </p:sp>
      <p:sp>
        <p:nvSpPr>
          <p:cNvPr id="6" name="矩形 5"/>
          <p:cNvSpPr/>
          <p:nvPr/>
        </p:nvSpPr>
        <p:spPr>
          <a:xfrm>
            <a:off x="1264920" y="1795448"/>
            <a:ext cx="5215890" cy="2862322"/>
          </a:xfrm>
          <a:prstGeom prst="rect">
            <a:avLst/>
          </a:prstGeom>
        </p:spPr>
        <p:txBody>
          <a:bodyPr wrap="square">
            <a:spAutoFit/>
          </a:bodyPr>
          <a:lstStyle/>
          <a:p>
            <a:pPr algn="just">
              <a:lnSpc>
                <a:spcPct val="150000"/>
              </a:lnSpc>
            </a:pPr>
            <a:r>
              <a:rPr lang="zh-CN" altLang="en-US" sz="2000" dirty="0" smtClean="0">
                <a:latin typeface="宋体" pitchFamily="2" charset="-122"/>
              </a:rPr>
              <a:t>（</a:t>
            </a:r>
            <a:r>
              <a:rPr lang="en-US" altLang="zh-CN" sz="2000" dirty="0" smtClean="0">
                <a:latin typeface="宋体" pitchFamily="2" charset="-122"/>
              </a:rPr>
              <a:t>4</a:t>
            </a:r>
            <a:r>
              <a:rPr lang="zh-CN" altLang="en-US" sz="2000" dirty="0" smtClean="0">
                <a:latin typeface="宋体" pitchFamily="2" charset="-122"/>
              </a:rPr>
              <a:t>）经返修或加固的分项、分部工程，虽然改变外形尺寸但仍能满足安全使用要求，可按技术处理方案和协商文件进行验收。</a:t>
            </a:r>
            <a:endParaRPr lang="en-US" altLang="zh-CN" sz="2000" dirty="0" smtClean="0">
              <a:latin typeface="宋体" pitchFamily="2" charset="-122"/>
            </a:endParaRPr>
          </a:p>
          <a:p>
            <a:pPr algn="just">
              <a:lnSpc>
                <a:spcPct val="150000"/>
              </a:lnSpc>
            </a:pPr>
            <a:r>
              <a:rPr lang="zh-CN" altLang="en-US" sz="2000" dirty="0" smtClean="0">
                <a:latin typeface="宋体" pitchFamily="2" charset="-122"/>
              </a:rPr>
              <a:t>（</a:t>
            </a:r>
            <a:r>
              <a:rPr lang="en-US" altLang="zh-CN" sz="2000" dirty="0" smtClean="0">
                <a:latin typeface="宋体" pitchFamily="2" charset="-122"/>
              </a:rPr>
              <a:t>5</a:t>
            </a:r>
            <a:r>
              <a:rPr lang="zh-CN" altLang="en-US" sz="2000" dirty="0" smtClean="0">
                <a:latin typeface="宋体" pitchFamily="2" charset="-122"/>
              </a:rPr>
              <a:t>）通过返修或加固仍不能满足安全使用要求的分部工程、单位（子单位）工程，严禁验收。</a:t>
            </a:r>
            <a:endParaRPr lang="zh-CN" altLang="en-US" sz="2000" dirty="0">
              <a:latin typeface="宋体" pitchFamily="2" charset="-122"/>
            </a:endParaRPr>
          </a:p>
        </p:txBody>
      </p:sp>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rot="20298400">
            <a:off x="6876748" y="2021717"/>
            <a:ext cx="4281021" cy="2634474"/>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 name="矩形 3"/>
          <p:cNvSpPr/>
          <p:nvPr/>
        </p:nvSpPr>
        <p:spPr>
          <a:xfrm>
            <a:off x="220662" y="206916"/>
            <a:ext cx="8077518" cy="461665"/>
          </a:xfrm>
          <a:prstGeom prst="rect">
            <a:avLst/>
          </a:prstGeom>
        </p:spPr>
        <p:txBody>
          <a:bodyPr wrap="square">
            <a:spAutoFit/>
          </a:bodyPr>
          <a:lstStyle/>
          <a:p>
            <a:pPr algn="just"/>
            <a:r>
              <a:rPr lang="zh-CN" altLang="en-US" sz="2400" b="1" dirty="0" smtClean="0">
                <a:latin typeface="微软雅黑" pitchFamily="34" charset="-122"/>
                <a:ea typeface="微软雅黑" pitchFamily="34" charset="-122"/>
              </a:rPr>
              <a:t>三、混</a:t>
            </a:r>
            <a:r>
              <a:rPr lang="zh-CN" altLang="en-US" sz="2400" b="1" dirty="0">
                <a:latin typeface="微软雅黑" pitchFamily="34" charset="-122"/>
                <a:ea typeface="微软雅黑" pitchFamily="34" charset="-122"/>
              </a:rPr>
              <a:t>凝</a:t>
            </a:r>
            <a:r>
              <a:rPr lang="zh-CN" altLang="en-US" sz="2400" b="1" dirty="0" smtClean="0">
                <a:latin typeface="微软雅黑" pitchFamily="34" charset="-122"/>
                <a:ea typeface="微软雅黑" pitchFamily="34" charset="-122"/>
              </a:rPr>
              <a:t>土冬季施工</a:t>
            </a:r>
            <a:endParaRPr lang="zh-CN" altLang="en-US" sz="2400" b="1" dirty="0">
              <a:latin typeface="微软雅黑" pitchFamily="34" charset="-122"/>
              <a:ea typeface="微软雅黑" pitchFamily="34" charset="-122"/>
            </a:endParaRPr>
          </a:p>
        </p:txBody>
      </p:sp>
      <p:sp>
        <p:nvSpPr>
          <p:cNvPr id="6" name="Rectangle 3"/>
          <p:cNvSpPr txBox="1">
            <a:spLocks noChangeArrowheads="1"/>
          </p:cNvSpPr>
          <p:nvPr/>
        </p:nvSpPr>
        <p:spPr bwMode="auto">
          <a:xfrm>
            <a:off x="354330" y="883920"/>
            <a:ext cx="9144000" cy="52768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lgn="just">
              <a:lnSpc>
                <a:spcPct val="150000"/>
              </a:lnSpc>
              <a:spcBef>
                <a:spcPts val="0"/>
              </a:spcBef>
            </a:pPr>
            <a:r>
              <a:rPr lang="zh-CN" altLang="en-US" sz="2200" b="1" kern="0" dirty="0" smtClean="0">
                <a:latin typeface="+mn-ea"/>
                <a:ea typeface="+mn-ea"/>
              </a:rPr>
              <a:t>（一</a:t>
            </a:r>
            <a:r>
              <a:rPr lang="zh-CN" altLang="en-US" sz="2200" b="1" kern="0" dirty="0" smtClean="0">
                <a:latin typeface="+mn-ea"/>
                <a:ea typeface="+mn-ea"/>
              </a:rPr>
              <a:t>）</a:t>
            </a:r>
            <a:r>
              <a:rPr kumimoji="0" lang="zh-CN" altLang="en-US" sz="2200" b="1" i="0" u="none" strike="noStrike" kern="0" cap="none" spc="0" normalizeH="0" baseline="0" noProof="0" dirty="0" smtClean="0">
                <a:ln>
                  <a:noFill/>
                </a:ln>
                <a:effectLst/>
                <a:uLnTx/>
                <a:uFillTx/>
                <a:latin typeface="+mn-ea"/>
                <a:ea typeface="+mn-ea"/>
                <a:cs typeface="+mn-cs"/>
              </a:rPr>
              <a:t>冬施起始时间：</a:t>
            </a:r>
          </a:p>
          <a:p>
            <a:pPr marR="0" lvl="0" algn="just" defTabSz="914400" rtl="0" eaLnBrk="0" fontAlgn="base" latinLnBrk="0" hangingPunct="0">
              <a:lnSpc>
                <a:spcPct val="150000"/>
              </a:lnSpc>
              <a:spcBef>
                <a:spcPts val="0"/>
              </a:spcBef>
              <a:spcAft>
                <a:spcPct val="0"/>
              </a:spcAft>
              <a:buClrTx/>
              <a:buSzTx/>
              <a:tabLst/>
              <a:defRPr/>
            </a:pPr>
            <a:r>
              <a:rPr kumimoji="0" lang="zh-CN" altLang="en-US" sz="2000" i="0" u="none" strike="noStrike" kern="0" cap="none" spc="0" normalizeH="0" baseline="0" noProof="0" dirty="0" smtClean="0">
                <a:ln>
                  <a:noFill/>
                </a:ln>
                <a:effectLst/>
                <a:uLnTx/>
                <a:uFillTx/>
                <a:latin typeface="+mn-ea"/>
                <a:ea typeface="+mn-ea"/>
                <a:cs typeface="+mn-cs"/>
              </a:rPr>
              <a:t>当室外日平均气温连续五天稳定低于5℃时，混凝土工程应采取冬施措施。</a:t>
            </a:r>
          </a:p>
          <a:p>
            <a:pPr marR="0" lvl="0" algn="just" defTabSz="914400" rtl="0" eaLnBrk="0" fontAlgn="base" latinLnBrk="0" hangingPunct="0">
              <a:lnSpc>
                <a:spcPct val="150000"/>
              </a:lnSpc>
              <a:spcBef>
                <a:spcPts val="0"/>
              </a:spcBef>
              <a:spcAft>
                <a:spcPct val="0"/>
              </a:spcAft>
              <a:buClrTx/>
              <a:buSzTx/>
              <a:tabLst/>
              <a:defRPr/>
            </a:pPr>
            <a:r>
              <a:rPr kumimoji="0" lang="zh-CN" altLang="en-US" sz="2000" i="0" u="none" strike="noStrike" kern="0" cap="none" spc="0" normalizeH="0" baseline="0" noProof="0" dirty="0" smtClean="0">
                <a:ln>
                  <a:noFill/>
                </a:ln>
                <a:effectLst/>
                <a:uLnTx/>
                <a:uFillTx/>
                <a:latin typeface="+mn-ea"/>
                <a:ea typeface="+mn-ea"/>
                <a:cs typeface="+mn-cs"/>
              </a:rPr>
              <a:t>温度确定：据当地多年气象资料及当年气候趋势。</a:t>
            </a:r>
          </a:p>
          <a:p>
            <a:pPr algn="just">
              <a:lnSpc>
                <a:spcPct val="150000"/>
              </a:lnSpc>
              <a:spcBef>
                <a:spcPts val="0"/>
              </a:spcBef>
            </a:pPr>
            <a:r>
              <a:rPr lang="zh-CN" altLang="en-US" sz="2200" b="1" kern="0" dirty="0" smtClean="0">
                <a:latin typeface="+mn-ea"/>
                <a:ea typeface="+mn-ea"/>
              </a:rPr>
              <a:t>（二）混凝土受冻及允许受冻临界强度：</a:t>
            </a:r>
          </a:p>
          <a:p>
            <a:pPr marR="0" lvl="0" algn="just" defTabSz="914400" rtl="0" eaLnBrk="0" fontAlgn="base" latinLnBrk="0" hangingPunct="0">
              <a:lnSpc>
                <a:spcPct val="150000"/>
              </a:lnSpc>
              <a:spcBef>
                <a:spcPts val="0"/>
              </a:spcBef>
              <a:spcAft>
                <a:spcPct val="0"/>
              </a:spcAft>
              <a:buClrTx/>
              <a:buSzTx/>
              <a:tabLst/>
              <a:defRPr/>
            </a:pPr>
            <a:r>
              <a:rPr kumimoji="0" lang="zh-CN" altLang="en-US" sz="2000" i="0" u="none" strike="noStrike" kern="0" cap="none" spc="0" normalizeH="0" baseline="0" noProof="0" dirty="0" smtClean="0">
                <a:ln>
                  <a:noFill/>
                </a:ln>
                <a:effectLst/>
                <a:uLnTx/>
                <a:uFillTx/>
                <a:latin typeface="+mn-ea"/>
                <a:ea typeface="+mn-ea"/>
                <a:cs typeface="+mn-cs"/>
              </a:rPr>
              <a:t>1、混凝土冻结温度：</a:t>
            </a:r>
          </a:p>
          <a:p>
            <a:pPr marR="0" lvl="0" algn="just" defTabSz="914400" rtl="0" eaLnBrk="0" fontAlgn="base" latinLnBrk="0" hangingPunct="0">
              <a:lnSpc>
                <a:spcPct val="150000"/>
              </a:lnSpc>
              <a:spcBef>
                <a:spcPts val="0"/>
              </a:spcBef>
              <a:spcAft>
                <a:spcPct val="0"/>
              </a:spcAft>
              <a:buClrTx/>
              <a:buSzTx/>
              <a:tabLst/>
              <a:defRPr/>
            </a:pPr>
            <a:r>
              <a:rPr kumimoji="0" lang="zh-CN" altLang="en-US" sz="2000" i="0" u="none" strike="noStrike" kern="0" cap="none" spc="0" normalizeH="0" baseline="0" noProof="0" dirty="0" smtClean="0">
                <a:ln>
                  <a:noFill/>
                </a:ln>
                <a:effectLst/>
                <a:uLnTx/>
                <a:uFillTx/>
                <a:latin typeface="+mn-ea"/>
                <a:ea typeface="+mn-ea"/>
                <a:cs typeface="+mn-cs"/>
              </a:rPr>
              <a:t>－1.5～－2℃开始冻结（游离水——占1/2～2/3）</a:t>
            </a:r>
          </a:p>
          <a:p>
            <a:pPr marR="0" lvl="0" algn="just" defTabSz="914400" rtl="0" eaLnBrk="0" fontAlgn="base" latinLnBrk="0" hangingPunct="0">
              <a:lnSpc>
                <a:spcPct val="150000"/>
              </a:lnSpc>
              <a:spcBef>
                <a:spcPts val="0"/>
              </a:spcBef>
              <a:spcAft>
                <a:spcPct val="0"/>
              </a:spcAft>
              <a:buClrTx/>
              <a:buSzTx/>
              <a:tabLst/>
              <a:defRPr/>
            </a:pPr>
            <a:r>
              <a:rPr kumimoji="0" lang="zh-CN" altLang="en-US" sz="2000" i="0" u="none" strike="noStrike" kern="0" cap="none" spc="0" normalizeH="0" baseline="0" noProof="0" dirty="0" smtClean="0">
                <a:ln>
                  <a:noFill/>
                </a:ln>
                <a:effectLst/>
                <a:uLnTx/>
                <a:uFillTx/>
                <a:latin typeface="+mn-ea"/>
                <a:ea typeface="+mn-ea"/>
                <a:cs typeface="+mn-cs"/>
              </a:rPr>
              <a:t>－2℃～－4℃全部冻结（吸附水）。</a:t>
            </a:r>
            <a:endParaRPr kumimoji="0" lang="en-US" altLang="zh-CN" sz="2000" i="0" u="none" strike="noStrike" kern="0" cap="none" spc="0" normalizeH="0" baseline="0" noProof="0" dirty="0" smtClean="0">
              <a:ln>
                <a:noFill/>
              </a:ln>
              <a:effectLst/>
              <a:uLnTx/>
              <a:uFillTx/>
              <a:latin typeface="+mn-ea"/>
              <a:ea typeface="+mn-ea"/>
              <a:cs typeface="+mn-cs"/>
            </a:endParaRPr>
          </a:p>
          <a:p>
            <a:pPr algn="just">
              <a:lnSpc>
                <a:spcPct val="150000"/>
              </a:lnSpc>
              <a:spcBef>
                <a:spcPts val="0"/>
              </a:spcBef>
            </a:pPr>
            <a:r>
              <a:rPr lang="zh-CN" altLang="en-US" sz="2000" kern="0" dirty="0" smtClean="0">
                <a:latin typeface="+mn-ea"/>
                <a:ea typeface="+mn-ea"/>
              </a:rPr>
              <a:t>2、混凝土受冻后造成最终强度损失</a:t>
            </a:r>
            <a:r>
              <a:rPr lang="zh-CN" altLang="en-US" sz="2000" kern="0" dirty="0" smtClean="0">
                <a:latin typeface="+mn-ea"/>
                <a:ea typeface="+mn-ea"/>
              </a:rPr>
              <a:t>：</a:t>
            </a:r>
            <a:endParaRPr lang="en-US" altLang="zh-CN" sz="2000" kern="0" dirty="0" smtClean="0">
              <a:latin typeface="+mn-ea"/>
              <a:ea typeface="+mn-ea"/>
            </a:endParaRPr>
          </a:p>
          <a:p>
            <a:pPr algn="just">
              <a:lnSpc>
                <a:spcPct val="150000"/>
              </a:lnSpc>
              <a:spcBef>
                <a:spcPts val="0"/>
              </a:spcBef>
            </a:pPr>
            <a:r>
              <a:rPr lang="zh-CN" altLang="en-US" sz="2000" kern="0" dirty="0" smtClean="0">
                <a:latin typeface="+mn-ea"/>
                <a:ea typeface="+mn-ea"/>
              </a:rPr>
              <a:t>原</a:t>
            </a:r>
            <a:r>
              <a:rPr lang="zh-CN" altLang="en-US" sz="2000" kern="0" dirty="0" smtClean="0">
                <a:latin typeface="+mn-ea"/>
                <a:ea typeface="+mn-ea"/>
              </a:rPr>
              <a:t>因——冰胀应力使混凝土内部产生微裂纹（受冻越早则裂纹越多、越大</a:t>
            </a:r>
            <a:r>
              <a:rPr lang="zh-CN" altLang="en-US" sz="2000" kern="0" dirty="0" smtClean="0">
                <a:latin typeface="+mn-ea"/>
                <a:ea typeface="+mn-ea"/>
              </a:rPr>
              <a:t>），钢筋</a:t>
            </a:r>
            <a:r>
              <a:rPr lang="zh-CN" altLang="en-US" sz="2000" kern="0" dirty="0" smtClean="0">
                <a:latin typeface="+mn-ea"/>
                <a:ea typeface="+mn-ea"/>
              </a:rPr>
              <a:t>和粗骨料表面形成冰膜而影响粘结力。</a:t>
            </a:r>
          </a:p>
          <a:p>
            <a:pPr algn="just">
              <a:lnSpc>
                <a:spcPct val="150000"/>
              </a:lnSpc>
              <a:spcBef>
                <a:spcPts val="0"/>
              </a:spcBef>
            </a:pPr>
            <a:r>
              <a:rPr lang="zh-CN" altLang="en-US" sz="2000" kern="0" dirty="0" smtClean="0">
                <a:latin typeface="+mn-ea"/>
                <a:ea typeface="+mn-ea"/>
              </a:rPr>
              <a:t>特</a:t>
            </a:r>
            <a:r>
              <a:rPr lang="zh-CN" altLang="en-US" sz="2000" kern="0" dirty="0" smtClean="0">
                <a:latin typeface="+mn-ea"/>
                <a:ea typeface="+mn-ea"/>
              </a:rPr>
              <a:t>点——冻结越早、水灰比越大，则强度损失越多。</a:t>
            </a:r>
          </a:p>
          <a:p>
            <a:pPr marL="228600" marR="0" lvl="0" indent="-228600" algn="just" defTabSz="914400" rtl="0" eaLnBrk="0" fontAlgn="base" latinLnBrk="0" hangingPunct="0">
              <a:lnSpc>
                <a:spcPct val="130000"/>
              </a:lnSpc>
              <a:spcBef>
                <a:spcPts val="1000"/>
              </a:spcBef>
              <a:spcAft>
                <a:spcPct val="0"/>
              </a:spcAft>
              <a:buClrTx/>
              <a:buSzTx/>
              <a:tabLst/>
              <a:defRPr/>
            </a:pPr>
            <a:endParaRPr kumimoji="0" lang="zh-CN" altLang="en-US" sz="2000" b="0" i="0" u="none" strike="noStrike" kern="0" cap="none" spc="0" normalizeH="0" baseline="0" noProof="0" dirty="0" smtClean="0">
              <a:ln>
                <a:noFill/>
              </a:ln>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left)">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wipe(left)">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wipe(left)">
                                      <p:cBhvr>
                                        <p:cTn id="47" dur="500"/>
                                        <p:tgtEl>
                                          <p:spTgt spid="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
                                            <p:txEl>
                                              <p:pRg st="9" end="9"/>
                                            </p:txEl>
                                          </p:spTgt>
                                        </p:tgtEl>
                                        <p:attrNameLst>
                                          <p:attrName>style.visibility</p:attrName>
                                        </p:attrNameLst>
                                      </p:cBhvr>
                                      <p:to>
                                        <p:strVal val="visible"/>
                                      </p:to>
                                    </p:set>
                                    <p:animEffect transition="in" filter="wipe(left)">
                                      <p:cBhvr>
                                        <p:cTn id="52"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矩形 2"/>
          <p:cNvSpPr/>
          <p:nvPr/>
        </p:nvSpPr>
        <p:spPr>
          <a:xfrm>
            <a:off x="220662" y="206916"/>
            <a:ext cx="8077518" cy="461665"/>
          </a:xfrm>
          <a:prstGeom prst="rect">
            <a:avLst/>
          </a:prstGeom>
        </p:spPr>
        <p:txBody>
          <a:bodyPr wrap="square">
            <a:spAutoFit/>
          </a:bodyPr>
          <a:lstStyle/>
          <a:p>
            <a:pPr algn="just"/>
            <a:r>
              <a:rPr lang="zh-CN" altLang="en-US" sz="2400" b="1" dirty="0" smtClean="0">
                <a:latin typeface="微软雅黑" pitchFamily="34" charset="-122"/>
                <a:ea typeface="微软雅黑" pitchFamily="34" charset="-122"/>
              </a:rPr>
              <a:t>三、混</a:t>
            </a:r>
            <a:r>
              <a:rPr lang="zh-CN" altLang="en-US" sz="2400" b="1" dirty="0">
                <a:latin typeface="微软雅黑" pitchFamily="34" charset="-122"/>
                <a:ea typeface="微软雅黑" pitchFamily="34" charset="-122"/>
              </a:rPr>
              <a:t>凝</a:t>
            </a:r>
            <a:r>
              <a:rPr lang="zh-CN" altLang="en-US" sz="2400" b="1" dirty="0" smtClean="0">
                <a:latin typeface="微软雅黑" pitchFamily="34" charset="-122"/>
                <a:ea typeface="微软雅黑" pitchFamily="34" charset="-122"/>
              </a:rPr>
              <a:t>土冬季施工</a:t>
            </a:r>
            <a:endParaRPr lang="zh-CN" altLang="en-US" sz="2400" b="1" dirty="0">
              <a:latin typeface="微软雅黑" pitchFamily="34" charset="-122"/>
              <a:ea typeface="微软雅黑" pitchFamily="34" charset="-122"/>
            </a:endParaRPr>
          </a:p>
        </p:txBody>
      </p:sp>
      <p:sp>
        <p:nvSpPr>
          <p:cNvPr id="4" name="Rectangle 2"/>
          <p:cNvSpPr txBox="1">
            <a:spLocks noChangeArrowheads="1"/>
          </p:cNvSpPr>
          <p:nvPr/>
        </p:nvSpPr>
        <p:spPr bwMode="auto">
          <a:xfrm>
            <a:off x="320040" y="822960"/>
            <a:ext cx="11430000" cy="232029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algn="just">
              <a:lnSpc>
                <a:spcPct val="150000"/>
              </a:lnSpc>
              <a:spcBef>
                <a:spcPts val="0"/>
              </a:spcBef>
              <a:buFont typeface="Arial" pitchFamily="34" charset="0"/>
              <a:buNone/>
            </a:pPr>
            <a:r>
              <a:rPr lang="zh-CN" altLang="en-US" sz="2000" kern="0" dirty="0" smtClean="0">
                <a:latin typeface="+mn-ea"/>
                <a:ea typeface="+mn-ea"/>
              </a:rPr>
              <a:t>3、混凝土受冻临界强度（受冻前应达到的强度）：</a:t>
            </a:r>
          </a:p>
          <a:p>
            <a:pPr algn="just">
              <a:lnSpc>
                <a:spcPct val="150000"/>
              </a:lnSpc>
              <a:spcBef>
                <a:spcPts val="0"/>
              </a:spcBef>
            </a:pPr>
            <a:r>
              <a:rPr lang="zh-CN" altLang="en-US" sz="2000" kern="0" dirty="0" smtClean="0">
                <a:latin typeface="+mn-ea"/>
                <a:ea typeface="+mn-ea"/>
              </a:rPr>
              <a:t>原理：当混凝土达允许受冻临界强度后再受冻,则解冻后标养至28</a:t>
            </a:r>
            <a:r>
              <a:rPr lang="en-US" altLang="zh-CN" sz="2000" kern="0" dirty="0" smtClean="0">
                <a:latin typeface="+mn-ea"/>
                <a:ea typeface="+mn-ea"/>
              </a:rPr>
              <a:t>d，</a:t>
            </a:r>
            <a:r>
              <a:rPr lang="zh-CN" altLang="en-US" sz="2000" kern="0" dirty="0" smtClean="0">
                <a:latin typeface="+mn-ea"/>
                <a:ea typeface="+mn-ea"/>
              </a:rPr>
              <a:t>其最终强度损失≯5% 。</a:t>
            </a:r>
          </a:p>
          <a:p>
            <a:pPr algn="just">
              <a:lnSpc>
                <a:spcPct val="150000"/>
              </a:lnSpc>
              <a:spcBef>
                <a:spcPts val="0"/>
              </a:spcBef>
            </a:pPr>
            <a:r>
              <a:rPr lang="zh-CN" altLang="en-US" sz="2000" kern="0" dirty="0" smtClean="0">
                <a:latin typeface="+mn-ea"/>
                <a:ea typeface="+mn-ea"/>
              </a:rPr>
              <a:t>混</a:t>
            </a:r>
            <a:r>
              <a:rPr lang="zh-CN" altLang="en-US" sz="2000" kern="0" dirty="0" smtClean="0">
                <a:latin typeface="+mn-ea"/>
                <a:ea typeface="+mn-ea"/>
              </a:rPr>
              <a:t>凝土受冻临界强度：混凝土基本能够抵抗冰胀应力的最低强度（受冻后，最终强度损失不超过5％的预养强度值）。</a:t>
            </a:r>
            <a:endParaRPr lang="en-US" altLang="zh-CN" sz="2000" kern="0" dirty="0" smtClean="0">
              <a:latin typeface="+mn-ea"/>
              <a:ea typeface="+mn-ea"/>
            </a:endParaRPr>
          </a:p>
          <a:p>
            <a:pPr algn="just">
              <a:lnSpc>
                <a:spcPct val="150000"/>
              </a:lnSpc>
              <a:spcBef>
                <a:spcPts val="0"/>
              </a:spcBef>
              <a:buFont typeface="Arial" pitchFamily="34" charset="0"/>
              <a:buNone/>
            </a:pPr>
            <a:r>
              <a:rPr lang="zh-CN" altLang="en-US" sz="2000" kern="0" dirty="0" smtClean="0">
                <a:latin typeface="+mn-ea"/>
                <a:ea typeface="+mn-ea"/>
              </a:rPr>
              <a:t>  规定:</a:t>
            </a:r>
          </a:p>
        </p:txBody>
      </p:sp>
      <p:graphicFrame>
        <p:nvGraphicFramePr>
          <p:cNvPr id="7" name="表格 6"/>
          <p:cNvGraphicFramePr>
            <a:graphicFrameLocks noGrp="1"/>
          </p:cNvGraphicFramePr>
          <p:nvPr/>
        </p:nvGraphicFramePr>
        <p:xfrm>
          <a:off x="1529080" y="2834216"/>
          <a:ext cx="9215120" cy="2629323"/>
        </p:xfrm>
        <a:graphic>
          <a:graphicData uri="http://schemas.openxmlformats.org/drawingml/2006/table">
            <a:tbl>
              <a:tblPr firstRow="1" bandRow="1">
                <a:tableStyleId>{93296810-A885-4BE3-A3E7-6D5BEEA58F35}</a:tableStyleId>
              </a:tblPr>
              <a:tblGrid>
                <a:gridCol w="4607560"/>
                <a:gridCol w="4607560"/>
              </a:tblGrid>
              <a:tr h="876441">
                <a:tc>
                  <a:txBody>
                    <a:bodyPr/>
                    <a:lstStyle/>
                    <a:p>
                      <a:pPr algn="ctr"/>
                      <a:r>
                        <a:rPr lang="zh-CN" altLang="en-US" sz="2000" dirty="0" smtClean="0">
                          <a:latin typeface="宋体" pitchFamily="2" charset="-122"/>
                          <a:ea typeface="宋体" pitchFamily="2" charset="-122"/>
                        </a:rPr>
                        <a:t>不同水泥拌制的混凝土</a:t>
                      </a:r>
                      <a:endParaRPr lang="zh-CN" altLang="en-US" sz="2000" dirty="0">
                        <a:latin typeface="宋体" pitchFamily="2" charset="-122"/>
                        <a:ea typeface="宋体" pitchFamily="2" charset="-122"/>
                      </a:endParaRPr>
                    </a:p>
                  </a:txBody>
                  <a:tcPr/>
                </a:tc>
                <a:tc>
                  <a:txBody>
                    <a:bodyPr/>
                    <a:lstStyle/>
                    <a:p>
                      <a:pPr algn="ctr"/>
                      <a:r>
                        <a:rPr lang="zh-CN" altLang="en-US" sz="2000" dirty="0" smtClean="0">
                          <a:latin typeface="宋体" pitchFamily="2" charset="-122"/>
                          <a:ea typeface="宋体" pitchFamily="2" charset="-122"/>
                        </a:rPr>
                        <a:t>受冻临界强度</a:t>
                      </a:r>
                      <a:endParaRPr lang="zh-CN" altLang="en-US" sz="2000" dirty="0">
                        <a:latin typeface="宋体" pitchFamily="2" charset="-122"/>
                        <a:ea typeface="宋体" pitchFamily="2" charset="-122"/>
                      </a:endParaRPr>
                    </a:p>
                  </a:txBody>
                  <a:tcPr/>
                </a:tc>
              </a:tr>
              <a:tr h="876441">
                <a:tc>
                  <a:txBody>
                    <a:bodyPr/>
                    <a:lstStyle/>
                    <a:p>
                      <a:pPr algn="ctr"/>
                      <a:r>
                        <a:rPr lang="zh-CN" altLang="en-US" sz="2000" dirty="0" smtClean="0">
                          <a:latin typeface="宋体" pitchFamily="2" charset="-122"/>
                          <a:ea typeface="宋体" pitchFamily="2" charset="-122"/>
                        </a:rPr>
                        <a:t>硅酸盐、普硅水泥配置的混凝土</a:t>
                      </a:r>
                      <a:endParaRPr lang="zh-CN" altLang="en-US" sz="2000" dirty="0">
                        <a:latin typeface="宋体" pitchFamily="2" charset="-122"/>
                        <a:ea typeface="宋体" pitchFamily="2" charset="-122"/>
                      </a:endParaRPr>
                    </a:p>
                  </a:txBody>
                  <a:tcPr/>
                </a:tc>
                <a:tc>
                  <a:txBody>
                    <a:bodyPr/>
                    <a:lstStyle/>
                    <a:p>
                      <a:pPr algn="ctr"/>
                      <a:r>
                        <a:rPr lang="en-US" altLang="zh-CN" sz="2000" dirty="0" smtClean="0">
                          <a:latin typeface="宋体" pitchFamily="2" charset="-122"/>
                          <a:ea typeface="宋体" pitchFamily="2" charset="-122"/>
                        </a:rPr>
                        <a:t>30%</a:t>
                      </a:r>
                      <a:r>
                        <a:rPr lang="zh-CN" altLang="en-US" sz="2000" dirty="0" smtClean="0">
                          <a:latin typeface="宋体" pitchFamily="2" charset="-122"/>
                          <a:ea typeface="宋体" pitchFamily="2" charset="-122"/>
                        </a:rPr>
                        <a:t>设计标准强度</a:t>
                      </a:r>
                      <a:endParaRPr lang="zh-CN" altLang="en-US" sz="2000" dirty="0">
                        <a:latin typeface="宋体" pitchFamily="2" charset="-122"/>
                        <a:ea typeface="宋体" pitchFamily="2" charset="-122"/>
                      </a:endParaRPr>
                    </a:p>
                  </a:txBody>
                  <a:tcPr/>
                </a:tc>
              </a:tr>
              <a:tr h="876441">
                <a:tc>
                  <a:txBody>
                    <a:bodyPr/>
                    <a:lstStyle/>
                    <a:p>
                      <a:pPr algn="ctr"/>
                      <a:r>
                        <a:rPr lang="zh-CN" altLang="en-US" sz="2000" dirty="0" smtClean="0">
                          <a:latin typeface="宋体" pitchFamily="2" charset="-122"/>
                          <a:ea typeface="宋体" pitchFamily="2" charset="-122"/>
                        </a:rPr>
                        <a:t>矿渣硅酸盐水泥配置的混凝土</a:t>
                      </a:r>
                      <a:endParaRPr lang="zh-CN" altLang="en-US" sz="2000" dirty="0">
                        <a:latin typeface="宋体" pitchFamily="2" charset="-122"/>
                        <a:ea typeface="宋体" pitchFamily="2" charset="-122"/>
                      </a:endParaRPr>
                    </a:p>
                  </a:txBody>
                  <a:tcPr/>
                </a:tc>
                <a:tc>
                  <a:txBody>
                    <a:bodyPr/>
                    <a:lstStyle/>
                    <a:p>
                      <a:pPr algn="ctr"/>
                      <a:r>
                        <a:rPr lang="en-US" altLang="zh-CN" sz="2000" dirty="0" smtClean="0">
                          <a:latin typeface="宋体" pitchFamily="2" charset="-122"/>
                          <a:ea typeface="宋体" pitchFamily="2" charset="-122"/>
                        </a:rPr>
                        <a:t>40%</a:t>
                      </a:r>
                      <a:r>
                        <a:rPr lang="zh-CN" altLang="en-US" sz="2000" dirty="0" smtClean="0">
                          <a:latin typeface="宋体" pitchFamily="2" charset="-122"/>
                          <a:ea typeface="宋体" pitchFamily="2" charset="-122"/>
                        </a:rPr>
                        <a:t>设计标准强度且≮</a:t>
                      </a:r>
                      <a:r>
                        <a:rPr lang="en-US" altLang="zh-CN" sz="2000" dirty="0" smtClean="0">
                          <a:latin typeface="宋体" pitchFamily="2" charset="-122"/>
                          <a:ea typeface="宋体" pitchFamily="2" charset="-122"/>
                        </a:rPr>
                        <a:t>5N/mm2</a:t>
                      </a:r>
                      <a:br>
                        <a:rPr lang="en-US" altLang="zh-CN" sz="2000" dirty="0" smtClean="0">
                          <a:latin typeface="宋体" pitchFamily="2" charset="-122"/>
                          <a:ea typeface="宋体" pitchFamily="2" charset="-122"/>
                        </a:rPr>
                      </a:br>
                      <a:endParaRPr lang="zh-CN" altLang="en-US" sz="2000" dirty="0">
                        <a:latin typeface="宋体" pitchFamily="2" charset="-122"/>
                        <a:ea typeface="宋体" pitchFamily="2" charset="-122"/>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4">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矩形 2"/>
          <p:cNvSpPr/>
          <p:nvPr/>
        </p:nvSpPr>
        <p:spPr>
          <a:xfrm>
            <a:off x="220662" y="206916"/>
            <a:ext cx="8077518" cy="461665"/>
          </a:xfrm>
          <a:prstGeom prst="rect">
            <a:avLst/>
          </a:prstGeom>
        </p:spPr>
        <p:txBody>
          <a:bodyPr wrap="square">
            <a:spAutoFit/>
          </a:bodyPr>
          <a:lstStyle/>
          <a:p>
            <a:pPr algn="just"/>
            <a:r>
              <a:rPr lang="zh-CN" altLang="en-US" sz="2400" b="1" dirty="0" smtClean="0">
                <a:latin typeface="微软雅黑" pitchFamily="34" charset="-122"/>
                <a:ea typeface="微软雅黑" pitchFamily="34" charset="-122"/>
              </a:rPr>
              <a:t>三、混</a:t>
            </a:r>
            <a:r>
              <a:rPr lang="zh-CN" altLang="en-US" sz="2400" b="1" dirty="0">
                <a:latin typeface="微软雅黑" pitchFamily="34" charset="-122"/>
                <a:ea typeface="微软雅黑" pitchFamily="34" charset="-122"/>
              </a:rPr>
              <a:t>凝</a:t>
            </a:r>
            <a:r>
              <a:rPr lang="zh-CN" altLang="en-US" sz="2400" b="1" dirty="0" smtClean="0">
                <a:latin typeface="微软雅黑" pitchFamily="34" charset="-122"/>
                <a:ea typeface="微软雅黑" pitchFamily="34" charset="-122"/>
              </a:rPr>
              <a:t>土冬季施工</a:t>
            </a:r>
            <a:endParaRPr lang="zh-CN" altLang="en-US" sz="2400" b="1" dirty="0">
              <a:latin typeface="微软雅黑" pitchFamily="34" charset="-122"/>
              <a:ea typeface="微软雅黑" pitchFamily="34" charset="-122"/>
            </a:endParaRPr>
          </a:p>
        </p:txBody>
      </p:sp>
      <p:sp>
        <p:nvSpPr>
          <p:cNvPr id="4" name="矩形 3"/>
          <p:cNvSpPr/>
          <p:nvPr/>
        </p:nvSpPr>
        <p:spPr>
          <a:xfrm>
            <a:off x="171012" y="786215"/>
            <a:ext cx="2454518" cy="600164"/>
          </a:xfrm>
          <a:prstGeom prst="rect">
            <a:avLst/>
          </a:prstGeom>
        </p:spPr>
        <p:txBody>
          <a:bodyPr wrap="none">
            <a:spAutoFit/>
          </a:bodyPr>
          <a:lstStyle/>
          <a:p>
            <a:pPr lvl="0" algn="just">
              <a:lnSpc>
                <a:spcPct val="150000"/>
              </a:lnSpc>
              <a:spcBef>
                <a:spcPts val="0"/>
              </a:spcBef>
            </a:pPr>
            <a:r>
              <a:rPr lang="zh-CN" altLang="en-US" sz="2200" b="1" kern="0" dirty="0" smtClean="0">
                <a:latin typeface="+mn-ea"/>
              </a:rPr>
              <a:t>（</a:t>
            </a:r>
            <a:r>
              <a:rPr lang="zh-CN" altLang="en-US" sz="2200" b="1" kern="0" dirty="0" smtClean="0">
                <a:latin typeface="+mn-ea"/>
              </a:rPr>
              <a:t>三</a:t>
            </a:r>
            <a:r>
              <a:rPr lang="zh-CN" altLang="en-US" sz="2200" b="1" kern="0" dirty="0" smtClean="0">
                <a:latin typeface="+mn-ea"/>
              </a:rPr>
              <a:t>）</a:t>
            </a:r>
            <a:r>
              <a:rPr lang="zh-CN" altLang="en-US" sz="2200" b="1" kern="0" dirty="0" smtClean="0">
                <a:latin typeface="+mn-ea"/>
              </a:rPr>
              <a:t>冬</a:t>
            </a:r>
            <a:r>
              <a:rPr lang="zh-CN" altLang="en-US" sz="2200" b="1" kern="0" dirty="0" smtClean="0">
                <a:latin typeface="+mn-ea"/>
              </a:rPr>
              <a:t>施要求：</a:t>
            </a:r>
            <a:endParaRPr lang="zh-CN" altLang="en-US" sz="2200" b="1" kern="0" dirty="0" smtClean="0">
              <a:latin typeface="+mn-ea"/>
            </a:endParaRPr>
          </a:p>
        </p:txBody>
      </p:sp>
      <p:sp>
        <p:nvSpPr>
          <p:cNvPr id="5" name="矩形 4"/>
          <p:cNvSpPr/>
          <p:nvPr/>
        </p:nvSpPr>
        <p:spPr>
          <a:xfrm>
            <a:off x="270510" y="1372279"/>
            <a:ext cx="11639550" cy="2862322"/>
          </a:xfrm>
          <a:prstGeom prst="rect">
            <a:avLst/>
          </a:prstGeom>
        </p:spPr>
        <p:txBody>
          <a:bodyPr wrap="square">
            <a:spAutoFit/>
          </a:bodyPr>
          <a:lstStyle/>
          <a:p>
            <a:pPr>
              <a:lnSpc>
                <a:spcPct val="150000"/>
              </a:lnSpc>
            </a:pPr>
            <a:r>
              <a:rPr lang="zh-CN" altLang="en-US" sz="2000" b="1" dirty="0" smtClean="0">
                <a:latin typeface="宋体" pitchFamily="2" charset="-122"/>
              </a:rPr>
              <a:t>1、材料</a:t>
            </a:r>
            <a:r>
              <a:rPr lang="zh-CN" altLang="en-US" sz="2000" dirty="0" smtClean="0">
                <a:latin typeface="宋体" pitchFamily="2" charset="-122"/>
              </a:rPr>
              <a:t>：</a:t>
            </a:r>
          </a:p>
          <a:p>
            <a:pPr>
              <a:lnSpc>
                <a:spcPct val="150000"/>
              </a:lnSpc>
            </a:pPr>
            <a:r>
              <a:rPr lang="zh-CN" altLang="en-US" sz="2000" dirty="0" smtClean="0">
                <a:latin typeface="宋体" pitchFamily="2" charset="-122"/>
              </a:rPr>
              <a:t>（1）</a:t>
            </a:r>
            <a:r>
              <a:rPr lang="zh-CN" altLang="en-US" sz="2000" b="1" dirty="0" smtClean="0">
                <a:latin typeface="宋体" pitchFamily="2" charset="-122"/>
              </a:rPr>
              <a:t>水泥</a:t>
            </a:r>
            <a:r>
              <a:rPr lang="zh-CN" altLang="en-US" sz="2000" dirty="0" smtClean="0"/>
              <a:t>——</a:t>
            </a:r>
            <a:r>
              <a:rPr lang="zh-CN" altLang="en-US" sz="2000" dirty="0" smtClean="0">
                <a:latin typeface="宋体" pitchFamily="2" charset="-122"/>
              </a:rPr>
              <a:t>品种优先选用普通硅酸盐水泥；</a:t>
            </a:r>
          </a:p>
          <a:p>
            <a:pPr>
              <a:lnSpc>
                <a:spcPct val="150000"/>
              </a:lnSpc>
            </a:pPr>
            <a:r>
              <a:rPr lang="zh-CN" altLang="en-US" sz="2000" dirty="0" smtClean="0">
                <a:latin typeface="宋体" pitchFamily="2" charset="-122"/>
              </a:rPr>
              <a:t>（蒸汽养护可选矿渣、火山灰水泥；掺防冻剂严禁用高铝水泥</a:t>
            </a:r>
            <a:r>
              <a:rPr lang="zh-CN" altLang="en-US" sz="2000" dirty="0" smtClean="0">
                <a:latin typeface="宋体" pitchFamily="2" charset="-122"/>
              </a:rPr>
              <a:t>）标</a:t>
            </a:r>
            <a:r>
              <a:rPr lang="zh-CN" altLang="en-US" sz="2000" dirty="0" smtClean="0">
                <a:latin typeface="宋体" pitchFamily="2" charset="-122"/>
              </a:rPr>
              <a:t>号≮425#；用量≮300</a:t>
            </a:r>
            <a:r>
              <a:rPr lang="en-US" altLang="zh-CN" sz="2000" dirty="0" smtClean="0">
                <a:latin typeface="宋体" pitchFamily="2" charset="-122"/>
              </a:rPr>
              <a:t>kg/m</a:t>
            </a:r>
            <a:r>
              <a:rPr lang="en-US" altLang="zh-CN" sz="2000" baseline="30000" dirty="0" smtClean="0">
                <a:latin typeface="宋体" pitchFamily="2" charset="-122"/>
              </a:rPr>
              <a:t>3</a:t>
            </a:r>
            <a:r>
              <a:rPr lang="zh-CN" altLang="en-US" sz="2000" dirty="0" smtClean="0">
                <a:latin typeface="宋体" pitchFamily="2" charset="-122"/>
              </a:rPr>
              <a:t>混凝土。</a:t>
            </a:r>
          </a:p>
          <a:p>
            <a:pPr>
              <a:lnSpc>
                <a:spcPct val="150000"/>
              </a:lnSpc>
            </a:pPr>
            <a:r>
              <a:rPr lang="zh-CN" altLang="en-US" sz="2000" dirty="0" smtClean="0">
                <a:latin typeface="宋体" pitchFamily="2" charset="-122"/>
              </a:rPr>
              <a:t>（2）</a:t>
            </a:r>
            <a:r>
              <a:rPr lang="zh-CN" altLang="en-US" sz="2000" b="1" dirty="0" smtClean="0">
                <a:latin typeface="宋体" pitchFamily="2" charset="-122"/>
              </a:rPr>
              <a:t>水灰比</a:t>
            </a:r>
            <a:r>
              <a:rPr lang="zh-CN" altLang="en-US" sz="2000" dirty="0" smtClean="0">
                <a:latin typeface="宋体" pitchFamily="2" charset="-122"/>
              </a:rPr>
              <a:t>≤0.6。</a:t>
            </a:r>
          </a:p>
          <a:p>
            <a:pPr>
              <a:lnSpc>
                <a:spcPct val="150000"/>
              </a:lnSpc>
            </a:pPr>
            <a:r>
              <a:rPr lang="zh-CN" altLang="en-US" sz="2000" dirty="0" smtClean="0">
                <a:latin typeface="宋体" pitchFamily="2" charset="-122"/>
              </a:rPr>
              <a:t>（3）</a:t>
            </a:r>
            <a:r>
              <a:rPr lang="zh-CN" altLang="en-US" sz="2000" b="1" dirty="0" smtClean="0">
                <a:latin typeface="宋体" pitchFamily="2" charset="-122"/>
              </a:rPr>
              <a:t>骨料</a:t>
            </a:r>
            <a:r>
              <a:rPr lang="zh-CN" altLang="en-US" sz="2000" dirty="0" smtClean="0">
                <a:latin typeface="宋体" pitchFamily="2" charset="-122"/>
              </a:rPr>
              <a:t>中不得有冰块，冻块直径≯20</a:t>
            </a:r>
            <a:r>
              <a:rPr lang="en-US" altLang="zh-CN" sz="2000" dirty="0" smtClean="0">
                <a:latin typeface="宋体" pitchFamily="2" charset="-122"/>
              </a:rPr>
              <a:t>mm。</a:t>
            </a:r>
          </a:p>
          <a:p>
            <a:pPr>
              <a:lnSpc>
                <a:spcPct val="150000"/>
              </a:lnSpc>
            </a:pPr>
            <a:r>
              <a:rPr lang="en-US" altLang="zh-CN" sz="2000" dirty="0" smtClean="0">
                <a:latin typeface="宋体" pitchFamily="2" charset="-122"/>
              </a:rPr>
              <a:t>（4）</a:t>
            </a:r>
            <a:r>
              <a:rPr lang="zh-CN" altLang="en-US" sz="2000" b="1" dirty="0" smtClean="0">
                <a:latin typeface="宋体" pitchFamily="2" charset="-122"/>
              </a:rPr>
              <a:t>外加剂</a:t>
            </a:r>
            <a:r>
              <a:rPr lang="zh-CN" altLang="en-US" sz="2000" dirty="0" smtClean="0">
                <a:latin typeface="宋体" pitchFamily="2" charset="-122"/>
              </a:rPr>
              <a:t>不宜使用氯盐防冻剂。</a:t>
            </a:r>
          </a:p>
        </p:txBody>
      </p:sp>
      <p:pic>
        <p:nvPicPr>
          <p:cNvPr id="6" name="图片 5" descr="3.jpg"/>
          <p:cNvPicPr>
            <a:picLocks noChangeAspect="1"/>
          </p:cNvPicPr>
          <p:nvPr/>
        </p:nvPicPr>
        <p:blipFill>
          <a:blip r:embed="rId2" cstate="print"/>
          <a:stretch>
            <a:fillRect/>
          </a:stretch>
        </p:blipFill>
        <p:spPr>
          <a:xfrm>
            <a:off x="7211060" y="3006090"/>
            <a:ext cx="3302000" cy="33147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矩形 2"/>
          <p:cNvSpPr/>
          <p:nvPr/>
        </p:nvSpPr>
        <p:spPr>
          <a:xfrm>
            <a:off x="220662" y="206916"/>
            <a:ext cx="8077518" cy="461665"/>
          </a:xfrm>
          <a:prstGeom prst="rect">
            <a:avLst/>
          </a:prstGeom>
        </p:spPr>
        <p:txBody>
          <a:bodyPr wrap="square">
            <a:spAutoFit/>
          </a:bodyPr>
          <a:lstStyle/>
          <a:p>
            <a:pPr algn="just"/>
            <a:r>
              <a:rPr lang="zh-CN" altLang="en-US" sz="2400" b="1" dirty="0" smtClean="0">
                <a:latin typeface="微软雅黑" pitchFamily="34" charset="-122"/>
                <a:ea typeface="微软雅黑" pitchFamily="34" charset="-122"/>
              </a:rPr>
              <a:t>三、混</a:t>
            </a:r>
            <a:r>
              <a:rPr lang="zh-CN" altLang="en-US" sz="2400" b="1" dirty="0">
                <a:latin typeface="微软雅黑" pitchFamily="34" charset="-122"/>
                <a:ea typeface="微软雅黑" pitchFamily="34" charset="-122"/>
              </a:rPr>
              <a:t>凝</a:t>
            </a:r>
            <a:r>
              <a:rPr lang="zh-CN" altLang="en-US" sz="2400" b="1" dirty="0" smtClean="0">
                <a:latin typeface="微软雅黑" pitchFamily="34" charset="-122"/>
                <a:ea typeface="微软雅黑" pitchFamily="34" charset="-122"/>
              </a:rPr>
              <a:t>土冬季施工</a:t>
            </a:r>
            <a:endParaRPr lang="zh-CN" altLang="en-US" sz="2400" b="1" dirty="0">
              <a:latin typeface="微软雅黑" pitchFamily="34" charset="-122"/>
              <a:ea typeface="微软雅黑" pitchFamily="34" charset="-122"/>
            </a:endParaRPr>
          </a:p>
        </p:txBody>
      </p:sp>
      <p:sp>
        <p:nvSpPr>
          <p:cNvPr id="4" name="矩形 3"/>
          <p:cNvSpPr/>
          <p:nvPr/>
        </p:nvSpPr>
        <p:spPr>
          <a:xfrm>
            <a:off x="171012" y="786215"/>
            <a:ext cx="2454518" cy="600164"/>
          </a:xfrm>
          <a:prstGeom prst="rect">
            <a:avLst/>
          </a:prstGeom>
        </p:spPr>
        <p:txBody>
          <a:bodyPr wrap="none">
            <a:spAutoFit/>
          </a:bodyPr>
          <a:lstStyle/>
          <a:p>
            <a:pPr lvl="0" algn="just">
              <a:lnSpc>
                <a:spcPct val="150000"/>
              </a:lnSpc>
              <a:spcBef>
                <a:spcPts val="0"/>
              </a:spcBef>
            </a:pPr>
            <a:r>
              <a:rPr lang="zh-CN" altLang="en-US" sz="2200" b="1" kern="0" dirty="0" smtClean="0">
                <a:latin typeface="+mn-ea"/>
              </a:rPr>
              <a:t>（</a:t>
            </a:r>
            <a:r>
              <a:rPr lang="zh-CN" altLang="en-US" sz="2200" b="1" kern="0" dirty="0" smtClean="0">
                <a:latin typeface="+mn-ea"/>
              </a:rPr>
              <a:t>三</a:t>
            </a:r>
            <a:r>
              <a:rPr lang="zh-CN" altLang="en-US" sz="2200" b="1" kern="0" dirty="0" smtClean="0">
                <a:latin typeface="+mn-ea"/>
              </a:rPr>
              <a:t>）</a:t>
            </a:r>
            <a:r>
              <a:rPr lang="zh-CN" altLang="en-US" sz="2200" b="1" kern="0" dirty="0" smtClean="0">
                <a:latin typeface="+mn-ea"/>
              </a:rPr>
              <a:t>冬</a:t>
            </a:r>
            <a:r>
              <a:rPr lang="zh-CN" altLang="en-US" sz="2200" b="1" kern="0" dirty="0" smtClean="0">
                <a:latin typeface="+mn-ea"/>
              </a:rPr>
              <a:t>施要求：</a:t>
            </a:r>
            <a:endParaRPr lang="zh-CN" altLang="en-US" sz="2200" b="1" kern="0" dirty="0" smtClean="0">
              <a:latin typeface="+mn-ea"/>
            </a:endParaRPr>
          </a:p>
        </p:txBody>
      </p:sp>
      <p:sp>
        <p:nvSpPr>
          <p:cNvPr id="5" name="Rectangle 3"/>
          <p:cNvSpPr txBox="1">
            <a:spLocks noChangeArrowheads="1"/>
          </p:cNvSpPr>
          <p:nvPr/>
        </p:nvSpPr>
        <p:spPr bwMode="auto">
          <a:xfrm>
            <a:off x="422910" y="1337310"/>
            <a:ext cx="11247120" cy="176022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marL="228600" indent="-228600" algn="just">
              <a:lnSpc>
                <a:spcPct val="90000"/>
              </a:lnSpc>
              <a:spcBef>
                <a:spcPts val="1000"/>
              </a:spcBef>
            </a:pPr>
            <a:r>
              <a:rPr lang="en-US" altLang="zh-CN" sz="2000" b="1" dirty="0" smtClean="0">
                <a:latin typeface="宋体" pitchFamily="2" charset="-122"/>
              </a:rPr>
              <a:t>2</a:t>
            </a:r>
            <a:r>
              <a:rPr lang="zh-CN" altLang="en-US" sz="2000" b="1" dirty="0" smtClean="0">
                <a:latin typeface="宋体" pitchFamily="2" charset="-122"/>
              </a:rPr>
              <a:t>、搅拌：</a:t>
            </a:r>
            <a:endParaRPr kumimoji="0" lang="en-US" altLang="zh-CN" sz="2000" b="0" i="0" u="none" strike="noStrike" kern="0" cap="none" spc="0" normalizeH="0" baseline="0" noProof="0" dirty="0" smtClean="0">
              <a:ln>
                <a:noFill/>
              </a:ln>
              <a:effectLst/>
              <a:uLnTx/>
              <a:uFillTx/>
              <a:latin typeface="宋体" pitchFamily="2" charset="-122"/>
              <a:ea typeface="+mn-ea"/>
              <a:cs typeface="+mn-cs"/>
            </a:endParaRPr>
          </a:p>
          <a:p>
            <a:pPr marR="0" lvl="0" indent="-228600" algn="just" defTabSz="914400" rtl="0" eaLnBrk="0" fontAlgn="base" latinLnBrk="0" hangingPunct="0">
              <a:lnSpc>
                <a:spcPct val="150000"/>
              </a:lnSpc>
              <a:spcBef>
                <a:spcPts val="0"/>
              </a:spcBef>
              <a:spcAft>
                <a:spcPct val="0"/>
              </a:spcAft>
              <a:buClrTx/>
              <a:buSzTx/>
              <a:tabLst/>
              <a:defRPr/>
            </a:pPr>
            <a:r>
              <a:rPr kumimoji="0" lang="zh-CN" altLang="en-US" sz="2000" b="0" i="0" u="none" strike="noStrike" kern="0" cap="none" spc="0" normalizeH="0" baseline="0" noProof="0" dirty="0" smtClean="0">
                <a:ln>
                  <a:noFill/>
                </a:ln>
                <a:effectLst/>
                <a:uLnTx/>
                <a:uFillTx/>
                <a:latin typeface="+mn-ea"/>
                <a:ea typeface="+mn-ea"/>
                <a:cs typeface="+mn-cs"/>
              </a:rPr>
              <a:t>（1）</a:t>
            </a:r>
            <a:r>
              <a:rPr kumimoji="0" lang="zh-CN" altLang="en-US" sz="2000" i="0" u="none" strike="noStrike" kern="0" cap="none" spc="0" normalizeH="0" baseline="0" noProof="0" dirty="0" smtClean="0">
                <a:ln>
                  <a:noFill/>
                </a:ln>
                <a:effectLst/>
                <a:uLnTx/>
                <a:uFillTx/>
                <a:latin typeface="+mn-ea"/>
                <a:ea typeface="+mn-ea"/>
                <a:cs typeface="+mn-cs"/>
              </a:rPr>
              <a:t>材料加热温度应据热工计算确定。最高温度为：</a:t>
            </a:r>
            <a:endParaRPr kumimoji="0" lang="en-US" altLang="zh-CN" sz="2000" i="0" u="none" strike="noStrike" kern="0" cap="none" spc="0" normalizeH="0" baseline="0" noProof="0" dirty="0" smtClean="0">
              <a:ln>
                <a:noFill/>
              </a:ln>
              <a:effectLst/>
              <a:uLnTx/>
              <a:uFillTx/>
              <a:latin typeface="+mn-ea"/>
              <a:ea typeface="+mn-ea"/>
              <a:cs typeface="+mn-cs"/>
            </a:endParaRPr>
          </a:p>
          <a:p>
            <a:pPr>
              <a:lnSpc>
                <a:spcPct val="150000"/>
              </a:lnSpc>
              <a:spcBef>
                <a:spcPts val="0"/>
              </a:spcBef>
            </a:pPr>
            <a:r>
              <a:rPr lang="zh-CN" altLang="en-US" sz="2000" dirty="0" smtClean="0">
                <a:latin typeface="+mn-ea"/>
                <a:ea typeface="+mn-ea"/>
              </a:rPr>
              <a:t>（2）搅拌时间：比常温延长50%。</a:t>
            </a:r>
          </a:p>
          <a:p>
            <a:pPr>
              <a:lnSpc>
                <a:spcPct val="150000"/>
              </a:lnSpc>
              <a:spcBef>
                <a:spcPts val="0"/>
              </a:spcBef>
            </a:pPr>
            <a:r>
              <a:rPr lang="zh-CN" altLang="en-US" sz="2000" dirty="0" smtClean="0">
                <a:latin typeface="+mn-ea"/>
                <a:ea typeface="+mn-ea"/>
              </a:rPr>
              <a:t>（3）掺防冻剂时，出机温度≮10</a:t>
            </a:r>
            <a:r>
              <a:rPr lang="en-US" altLang="zh-CN" sz="2000" dirty="0" smtClean="0">
                <a:latin typeface="+mn-ea"/>
                <a:ea typeface="+mn-ea"/>
              </a:rPr>
              <a:t>℃，</a:t>
            </a:r>
            <a:r>
              <a:rPr lang="zh-CN" altLang="en-US" sz="2000" dirty="0" smtClean="0">
                <a:latin typeface="+mn-ea"/>
                <a:ea typeface="+mn-ea"/>
              </a:rPr>
              <a:t>入模温度≮5</a:t>
            </a:r>
            <a:r>
              <a:rPr lang="en-US" altLang="zh-CN" sz="2000" dirty="0" smtClean="0">
                <a:latin typeface="+mn-ea"/>
                <a:ea typeface="+mn-ea"/>
              </a:rPr>
              <a:t>℃。</a:t>
            </a:r>
          </a:p>
          <a:p>
            <a:pPr marR="0" lvl="0" indent="-228600" algn="just" defTabSz="914400" rtl="0" eaLnBrk="0" fontAlgn="base" latinLnBrk="0" hangingPunct="0">
              <a:lnSpc>
                <a:spcPct val="150000"/>
              </a:lnSpc>
              <a:spcBef>
                <a:spcPts val="0"/>
              </a:spcBef>
              <a:spcAft>
                <a:spcPct val="0"/>
              </a:spcAft>
              <a:buClrTx/>
              <a:buSzTx/>
              <a:tabLst/>
              <a:defRPr/>
            </a:pPr>
            <a:endParaRPr kumimoji="0" lang="zh-CN" altLang="en-US" sz="2000" b="0" i="0" u="none" strike="noStrike" kern="0" cap="none" spc="0" normalizeH="0" baseline="0" noProof="0" dirty="0" smtClean="0">
              <a:ln>
                <a:noFill/>
              </a:ln>
              <a:effectLst/>
              <a:uLnTx/>
              <a:uFillTx/>
              <a:latin typeface="+mn-ea"/>
              <a:ea typeface="+mn-ea"/>
              <a:cs typeface="+mn-cs"/>
            </a:endParaRPr>
          </a:p>
        </p:txBody>
      </p:sp>
      <p:graphicFrame>
        <p:nvGraphicFramePr>
          <p:cNvPr id="2050" name="Object 2"/>
          <p:cNvGraphicFramePr>
            <a:graphicFrameLocks noChangeAspect="1"/>
          </p:cNvGraphicFramePr>
          <p:nvPr/>
        </p:nvGraphicFramePr>
        <p:xfrm>
          <a:off x="6209820" y="972185"/>
          <a:ext cx="5822160" cy="1679575"/>
        </p:xfrm>
        <a:graphic>
          <a:graphicData uri="http://schemas.openxmlformats.org/presentationml/2006/ole">
            <p:oleObj spid="_x0000_s2050" name="Document" r:id="rId3" imgW="8694360" imgH="5791320" progId="">
              <p:embed/>
            </p:oleObj>
          </a:graphicData>
        </a:graphic>
      </p:graphicFrame>
      <p:sp>
        <p:nvSpPr>
          <p:cNvPr id="7" name="矩形 6"/>
          <p:cNvSpPr/>
          <p:nvPr/>
        </p:nvSpPr>
        <p:spPr>
          <a:xfrm>
            <a:off x="440271" y="3152894"/>
            <a:ext cx="3927678" cy="369332"/>
          </a:xfrm>
          <a:prstGeom prst="rect">
            <a:avLst/>
          </a:prstGeom>
        </p:spPr>
        <p:txBody>
          <a:bodyPr wrap="none">
            <a:spAutoFit/>
          </a:bodyPr>
          <a:lstStyle/>
          <a:p>
            <a:pPr marL="228600" indent="-228600" algn="just">
              <a:lnSpc>
                <a:spcPct val="90000"/>
              </a:lnSpc>
              <a:spcBef>
                <a:spcPts val="1000"/>
              </a:spcBef>
            </a:pPr>
            <a:r>
              <a:rPr lang="en-US" altLang="zh-CN" sz="2000" b="1" dirty="0" smtClean="0">
                <a:latin typeface="宋体" pitchFamily="2" charset="-122"/>
              </a:rPr>
              <a:t>3、</a:t>
            </a:r>
            <a:r>
              <a:rPr lang="zh-CN" altLang="en-US" sz="2000" b="1" dirty="0" smtClean="0">
                <a:latin typeface="宋体" pitchFamily="2" charset="-122"/>
              </a:rPr>
              <a:t>运输：</a:t>
            </a:r>
            <a:r>
              <a:rPr lang="zh-CN" altLang="en-US" sz="2000" kern="0" dirty="0" smtClean="0">
                <a:latin typeface="+mn-ea"/>
                <a:ea typeface="+mn-ea"/>
              </a:rPr>
              <a:t>缩短运距，容器保温。</a:t>
            </a:r>
          </a:p>
        </p:txBody>
      </p:sp>
      <p:pic>
        <p:nvPicPr>
          <p:cNvPr id="8" name="图片 7" descr="2.png"/>
          <p:cNvPicPr>
            <a:picLocks noChangeAspect="1"/>
          </p:cNvPicPr>
          <p:nvPr/>
        </p:nvPicPr>
        <p:blipFill>
          <a:blip r:embed="rId4" cstate="print"/>
          <a:stretch>
            <a:fillRect/>
          </a:stretch>
        </p:blipFill>
        <p:spPr>
          <a:xfrm>
            <a:off x="593407" y="3772861"/>
            <a:ext cx="4664393" cy="27136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lide(fromBottom)">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slide(fromBottom)">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slide(fromBottom)">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slide(fromBottom)">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2050"/>
                                        </p:tgtEl>
                                        <p:attrNameLst>
                                          <p:attrName>style.visibility</p:attrName>
                                        </p:attrNameLst>
                                      </p:cBhvr>
                                      <p:to>
                                        <p:strVal val="visible"/>
                                      </p:to>
                                    </p:set>
                                    <p:anim calcmode="lin" valueType="num">
                                      <p:cBhvr additive="base">
                                        <p:cTn id="27" dur="500" fill="hold"/>
                                        <p:tgtEl>
                                          <p:spTgt spid="2050"/>
                                        </p:tgtEl>
                                        <p:attrNameLst>
                                          <p:attrName>ppt_x</p:attrName>
                                        </p:attrNameLst>
                                      </p:cBhvr>
                                      <p:tavLst>
                                        <p:tav tm="0">
                                          <p:val>
                                            <p:strVal val="0-#ppt_w/2"/>
                                          </p:val>
                                        </p:tav>
                                        <p:tav tm="100000">
                                          <p:val>
                                            <p:strVal val="#ppt_x"/>
                                          </p:val>
                                        </p:tav>
                                      </p:tavLst>
                                    </p:anim>
                                    <p:anim calcmode="lin" valueType="num">
                                      <p:cBhvr additive="base">
                                        <p:cTn id="28" dur="500" fill="hold"/>
                                        <p:tgtEl>
                                          <p:spTgt spid="20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矩形 2"/>
          <p:cNvSpPr/>
          <p:nvPr/>
        </p:nvSpPr>
        <p:spPr>
          <a:xfrm>
            <a:off x="384810" y="1350839"/>
            <a:ext cx="11113770" cy="4636847"/>
          </a:xfrm>
          <a:prstGeom prst="rect">
            <a:avLst/>
          </a:prstGeom>
        </p:spPr>
        <p:txBody>
          <a:bodyPr wrap="square">
            <a:spAutoFit/>
          </a:bodyPr>
          <a:lstStyle/>
          <a:p>
            <a:pPr algn="just">
              <a:lnSpc>
                <a:spcPct val="150000"/>
              </a:lnSpc>
              <a:spcBef>
                <a:spcPts val="0"/>
              </a:spcBef>
            </a:pPr>
            <a:r>
              <a:rPr lang="zh-CN" altLang="en-US" sz="2000" b="1" dirty="0" smtClean="0">
                <a:latin typeface="宋体" pitchFamily="2" charset="-122"/>
              </a:rPr>
              <a:t>4、浇筑</a:t>
            </a:r>
            <a:r>
              <a:rPr lang="zh-CN" altLang="en-US" sz="2000" dirty="0" smtClean="0">
                <a:latin typeface="宋体" pitchFamily="2" charset="-122"/>
              </a:rPr>
              <a:t>：</a:t>
            </a:r>
          </a:p>
          <a:p>
            <a:pPr algn="just">
              <a:lnSpc>
                <a:spcPct val="150000"/>
              </a:lnSpc>
              <a:spcBef>
                <a:spcPts val="0"/>
              </a:spcBef>
            </a:pPr>
            <a:r>
              <a:rPr lang="zh-CN" altLang="en-US" sz="2000" dirty="0" smtClean="0">
                <a:latin typeface="宋体" pitchFamily="2" charset="-122"/>
              </a:rPr>
              <a:t> ①清除模板、钢筋上的冰雪、污垢；</a:t>
            </a:r>
          </a:p>
          <a:p>
            <a:pPr algn="just">
              <a:lnSpc>
                <a:spcPct val="150000"/>
              </a:lnSpc>
              <a:spcBef>
                <a:spcPts val="0"/>
              </a:spcBef>
            </a:pPr>
            <a:r>
              <a:rPr lang="zh-CN" altLang="en-US" sz="2000" dirty="0" smtClean="0">
                <a:latin typeface="宋体" pitchFamily="2" charset="-122"/>
              </a:rPr>
              <a:t> ②不得在强冻胀性的地基上浇筑；</a:t>
            </a:r>
          </a:p>
          <a:p>
            <a:pPr algn="just">
              <a:lnSpc>
                <a:spcPct val="150000"/>
              </a:lnSpc>
              <a:spcBef>
                <a:spcPts val="0"/>
              </a:spcBef>
            </a:pPr>
            <a:r>
              <a:rPr lang="zh-CN" altLang="en-US" sz="2000" dirty="0" smtClean="0">
                <a:latin typeface="宋体" pitchFamily="2" charset="-122"/>
              </a:rPr>
              <a:t> ③大体积混凝土浇上层时，下层温度≮2℃；</a:t>
            </a:r>
          </a:p>
          <a:p>
            <a:pPr algn="just">
              <a:lnSpc>
                <a:spcPct val="150000"/>
              </a:lnSpc>
              <a:spcBef>
                <a:spcPts val="0"/>
              </a:spcBef>
            </a:pPr>
            <a:r>
              <a:rPr lang="zh-CN" altLang="en-US" sz="2000" dirty="0" smtClean="0">
                <a:latin typeface="宋体" pitchFamily="2" charset="-122"/>
              </a:rPr>
              <a:t> ④混凝土结构加热养护时，若&gt;40℃应征得设计同意（防止较大温度应力）；</a:t>
            </a:r>
          </a:p>
          <a:p>
            <a:pPr algn="just">
              <a:lnSpc>
                <a:spcPct val="150000"/>
              </a:lnSpc>
              <a:spcBef>
                <a:spcPts val="0"/>
              </a:spcBef>
            </a:pPr>
            <a:r>
              <a:rPr lang="zh-CN" altLang="en-US" sz="2000" dirty="0" smtClean="0">
                <a:latin typeface="宋体" pitchFamily="2" charset="-122"/>
              </a:rPr>
              <a:t> ⑤装配式结构接头应先预热，再浇筑，在≯45℃条件下养护至75%设计强度。</a:t>
            </a:r>
          </a:p>
          <a:p>
            <a:pPr algn="just">
              <a:lnSpc>
                <a:spcPct val="150000"/>
              </a:lnSpc>
              <a:spcBef>
                <a:spcPts val="0"/>
              </a:spcBef>
            </a:pPr>
            <a:r>
              <a:rPr lang="zh-CN" altLang="en-US" sz="2000" b="1" dirty="0" smtClean="0">
                <a:latin typeface="宋体" pitchFamily="2" charset="-122"/>
              </a:rPr>
              <a:t>5、养护及质量检查</a:t>
            </a:r>
            <a:r>
              <a:rPr lang="zh-CN" altLang="en-US" sz="2000" dirty="0" smtClean="0">
                <a:latin typeface="宋体" pitchFamily="2" charset="-122"/>
              </a:rPr>
              <a:t>：</a:t>
            </a:r>
          </a:p>
          <a:p>
            <a:pPr algn="just">
              <a:lnSpc>
                <a:spcPct val="150000"/>
              </a:lnSpc>
              <a:spcBef>
                <a:spcPts val="0"/>
              </a:spcBef>
            </a:pPr>
            <a:r>
              <a:rPr lang="zh-CN" altLang="en-US" sz="2000" dirty="0" smtClean="0">
                <a:latin typeface="宋体" pitchFamily="2" charset="-122"/>
              </a:rPr>
              <a:t> ①养护时间：保证混凝土达到允许受冻强度；</a:t>
            </a:r>
          </a:p>
          <a:p>
            <a:pPr algn="just">
              <a:lnSpc>
                <a:spcPct val="150000"/>
              </a:lnSpc>
              <a:spcBef>
                <a:spcPts val="0"/>
              </a:spcBef>
            </a:pPr>
            <a:r>
              <a:rPr lang="zh-CN" altLang="en-US" sz="2000" dirty="0" smtClean="0">
                <a:latin typeface="宋体" pitchFamily="2" charset="-122"/>
              </a:rPr>
              <a:t> ②做好混凝土测温工作（留测温孔，蓄热法每6小时测一次，与气温隔离≮3分钟）；</a:t>
            </a:r>
          </a:p>
          <a:p>
            <a:pPr algn="just">
              <a:lnSpc>
                <a:spcPct val="150000"/>
              </a:lnSpc>
              <a:spcBef>
                <a:spcPts val="0"/>
              </a:spcBef>
            </a:pPr>
            <a:r>
              <a:rPr lang="zh-CN" altLang="en-US" sz="2000" dirty="0" smtClean="0">
                <a:latin typeface="宋体" pitchFamily="2" charset="-122"/>
              </a:rPr>
              <a:t> ③增加两组同条件养护试件（检验冻前、转入常温28天时的混凝土强度）。</a:t>
            </a:r>
          </a:p>
        </p:txBody>
      </p:sp>
      <p:sp>
        <p:nvSpPr>
          <p:cNvPr id="4" name="矩形 3"/>
          <p:cNvSpPr/>
          <p:nvPr/>
        </p:nvSpPr>
        <p:spPr>
          <a:xfrm>
            <a:off x="220662" y="206916"/>
            <a:ext cx="8077518" cy="461665"/>
          </a:xfrm>
          <a:prstGeom prst="rect">
            <a:avLst/>
          </a:prstGeom>
        </p:spPr>
        <p:txBody>
          <a:bodyPr wrap="square">
            <a:spAutoFit/>
          </a:bodyPr>
          <a:lstStyle/>
          <a:p>
            <a:pPr algn="just"/>
            <a:r>
              <a:rPr lang="zh-CN" altLang="en-US" sz="2400" b="1" dirty="0" smtClean="0">
                <a:latin typeface="微软雅黑" pitchFamily="34" charset="-122"/>
                <a:ea typeface="微软雅黑" pitchFamily="34" charset="-122"/>
              </a:rPr>
              <a:t>三、混</a:t>
            </a:r>
            <a:r>
              <a:rPr lang="zh-CN" altLang="en-US" sz="2400" b="1" dirty="0">
                <a:latin typeface="微软雅黑" pitchFamily="34" charset="-122"/>
                <a:ea typeface="微软雅黑" pitchFamily="34" charset="-122"/>
              </a:rPr>
              <a:t>凝</a:t>
            </a:r>
            <a:r>
              <a:rPr lang="zh-CN" altLang="en-US" sz="2400" b="1" dirty="0" smtClean="0">
                <a:latin typeface="微软雅黑" pitchFamily="34" charset="-122"/>
                <a:ea typeface="微软雅黑" pitchFamily="34" charset="-122"/>
              </a:rPr>
              <a:t>土冬季施工</a:t>
            </a:r>
            <a:endParaRPr lang="zh-CN" altLang="en-US" sz="2400" b="1" dirty="0">
              <a:latin typeface="微软雅黑" pitchFamily="34" charset="-122"/>
              <a:ea typeface="微软雅黑" pitchFamily="34" charset="-122"/>
            </a:endParaRPr>
          </a:p>
        </p:txBody>
      </p:sp>
      <p:sp>
        <p:nvSpPr>
          <p:cNvPr id="5" name="矩形 4"/>
          <p:cNvSpPr/>
          <p:nvPr/>
        </p:nvSpPr>
        <p:spPr>
          <a:xfrm>
            <a:off x="171012" y="786215"/>
            <a:ext cx="2454518" cy="600164"/>
          </a:xfrm>
          <a:prstGeom prst="rect">
            <a:avLst/>
          </a:prstGeom>
        </p:spPr>
        <p:txBody>
          <a:bodyPr wrap="none">
            <a:spAutoFit/>
          </a:bodyPr>
          <a:lstStyle/>
          <a:p>
            <a:pPr lvl="0" algn="just">
              <a:lnSpc>
                <a:spcPct val="150000"/>
              </a:lnSpc>
              <a:spcBef>
                <a:spcPts val="0"/>
              </a:spcBef>
            </a:pPr>
            <a:r>
              <a:rPr lang="zh-CN" altLang="en-US" sz="2200" b="1" kern="0" dirty="0" smtClean="0">
                <a:latin typeface="+mn-ea"/>
              </a:rPr>
              <a:t>（</a:t>
            </a:r>
            <a:r>
              <a:rPr lang="zh-CN" altLang="en-US" sz="2200" b="1" kern="0" dirty="0" smtClean="0">
                <a:latin typeface="+mn-ea"/>
              </a:rPr>
              <a:t>三</a:t>
            </a:r>
            <a:r>
              <a:rPr lang="zh-CN" altLang="en-US" sz="2200" b="1" kern="0" dirty="0" smtClean="0">
                <a:latin typeface="+mn-ea"/>
              </a:rPr>
              <a:t>）</a:t>
            </a:r>
            <a:r>
              <a:rPr lang="zh-CN" altLang="en-US" sz="2200" b="1" kern="0" dirty="0" smtClean="0">
                <a:latin typeface="+mn-ea"/>
              </a:rPr>
              <a:t>冬</a:t>
            </a:r>
            <a:r>
              <a:rPr lang="zh-CN" altLang="en-US" sz="2200" b="1" kern="0" dirty="0" smtClean="0">
                <a:latin typeface="+mn-ea"/>
              </a:rPr>
              <a:t>施要求：</a:t>
            </a:r>
            <a:endParaRPr lang="zh-CN" altLang="en-US" sz="2200" b="1" kern="0" dirty="0" smtClean="0">
              <a:latin typeface="+mn-ea"/>
            </a:endParaRPr>
          </a:p>
        </p:txBody>
      </p:sp>
      <p:pic>
        <p:nvPicPr>
          <p:cNvPr id="6" name="图片 5" descr="4.png"/>
          <p:cNvPicPr>
            <a:picLocks noChangeAspect="1"/>
          </p:cNvPicPr>
          <p:nvPr/>
        </p:nvPicPr>
        <p:blipFill>
          <a:blip r:embed="rId2" cstate="print"/>
          <a:stretch>
            <a:fillRect/>
          </a:stretch>
        </p:blipFill>
        <p:spPr>
          <a:xfrm rot="1040785">
            <a:off x="9596994" y="900746"/>
            <a:ext cx="951861" cy="3761294"/>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Rectangle 2"/>
          <p:cNvSpPr txBox="1">
            <a:spLocks noChangeArrowheads="1"/>
          </p:cNvSpPr>
          <p:nvPr/>
        </p:nvSpPr>
        <p:spPr bwMode="auto">
          <a:xfrm>
            <a:off x="434340" y="834390"/>
            <a:ext cx="9024938" cy="443484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marL="228600" lvl="0" indent="-228600">
              <a:lnSpc>
                <a:spcPct val="120000"/>
              </a:lnSpc>
              <a:spcBef>
                <a:spcPts val="1000"/>
              </a:spcBef>
            </a:pPr>
            <a:r>
              <a:rPr lang="zh-CN" altLang="en-US" sz="2200" kern="0" dirty="0" smtClean="0">
                <a:latin typeface="+mn-ea"/>
                <a:ea typeface="+mn-ea"/>
              </a:rPr>
              <a:t>（四</a:t>
            </a:r>
            <a:r>
              <a:rPr lang="zh-CN" altLang="en-US" sz="2200" kern="0" dirty="0" smtClean="0">
                <a:latin typeface="+mn-ea"/>
                <a:ea typeface="+mn-ea"/>
              </a:rPr>
              <a:t>）</a:t>
            </a:r>
            <a:r>
              <a:rPr kumimoji="0" lang="zh-CN" altLang="en-US" sz="2200" b="1" i="0" u="none" strike="noStrike" kern="0" cap="none" spc="0" normalizeH="0" baseline="0" noProof="0" dirty="0" smtClean="0">
                <a:ln>
                  <a:noFill/>
                </a:ln>
                <a:effectLst/>
                <a:uLnTx/>
                <a:uFillTx/>
                <a:latin typeface="+mn-ea"/>
                <a:ea typeface="+mn-ea"/>
                <a:cs typeface="+mn-cs"/>
              </a:rPr>
              <a:t>混凝土冬施方法的选择：</a:t>
            </a:r>
            <a:endParaRPr kumimoji="0" lang="zh-CN" altLang="en-US" sz="2200" b="0" i="0" u="none" strike="noStrike" kern="0" cap="none" spc="0" normalizeH="0" baseline="0" noProof="0" dirty="0" smtClean="0">
              <a:ln>
                <a:noFill/>
              </a:ln>
              <a:effectLst/>
              <a:uLnTx/>
              <a:uFillTx/>
              <a:latin typeface="+mn-ea"/>
              <a:ea typeface="+mn-ea"/>
              <a:cs typeface="+mn-cs"/>
            </a:endParaRPr>
          </a:p>
          <a:p>
            <a:pPr marL="228600" marR="0" lvl="0" indent="-228600" algn="l" defTabSz="914400" rtl="0" eaLnBrk="0" fontAlgn="base" latinLnBrk="0" hangingPunct="0">
              <a:lnSpc>
                <a:spcPct val="120000"/>
              </a:lnSpc>
              <a:spcBef>
                <a:spcPts val="1000"/>
              </a:spcBef>
              <a:spcAft>
                <a:spcPct val="0"/>
              </a:spcAft>
              <a:buClrTx/>
              <a:buSzTx/>
              <a:tabLst/>
              <a:defRPr/>
            </a:pPr>
            <a:r>
              <a:rPr kumimoji="0" lang="zh-CN" altLang="en-US" sz="2000" b="0" i="0" u="none" strike="noStrike" kern="0" cap="none" spc="0" normalizeH="0" baseline="0" noProof="0" dirty="0" smtClean="0">
                <a:ln>
                  <a:noFill/>
                </a:ln>
                <a:effectLst/>
                <a:uLnTx/>
                <a:uFillTx/>
                <a:latin typeface="+mn-ea"/>
                <a:ea typeface="+mn-ea"/>
                <a:cs typeface="+mn-cs"/>
              </a:rPr>
              <a:t>1、</a:t>
            </a:r>
            <a:r>
              <a:rPr kumimoji="0" lang="zh-CN" altLang="en-US" sz="2000" b="1" i="0" u="none" strike="noStrike" kern="0" cap="none" spc="0" normalizeH="0" baseline="0" noProof="0" dirty="0" smtClean="0">
                <a:ln>
                  <a:noFill/>
                </a:ln>
                <a:effectLst/>
                <a:uLnTx/>
                <a:uFillTx/>
                <a:latin typeface="+mn-ea"/>
                <a:ea typeface="+mn-ea"/>
                <a:cs typeface="+mn-cs"/>
              </a:rPr>
              <a:t>蓄热法</a:t>
            </a:r>
            <a:r>
              <a:rPr kumimoji="0" lang="zh-CN" altLang="en-US" sz="2000" b="0" i="0" u="none" strike="noStrike" kern="0" cap="none" spc="0" normalizeH="0" baseline="0" noProof="0" dirty="0" smtClean="0">
                <a:ln>
                  <a:noFill/>
                </a:ln>
                <a:effectLst/>
                <a:uLnTx/>
                <a:uFillTx/>
                <a:latin typeface="+mn-ea"/>
                <a:ea typeface="+mn-ea"/>
                <a:cs typeface="+mn-cs"/>
              </a:rPr>
              <a:t>——水与骨料加热＋水化热＋保温覆盖</a:t>
            </a:r>
          </a:p>
          <a:p>
            <a:pPr marL="228600" marR="0" lvl="0" indent="-228600" algn="l" defTabSz="914400" rtl="0" eaLnBrk="0" fontAlgn="base" latinLnBrk="0" hangingPunct="0">
              <a:lnSpc>
                <a:spcPct val="120000"/>
              </a:lnSpc>
              <a:spcBef>
                <a:spcPts val="1000"/>
              </a:spcBef>
              <a:spcAft>
                <a:spcPct val="0"/>
              </a:spcAft>
              <a:buClrTx/>
              <a:buSzTx/>
              <a:tabLst/>
              <a:defRPr/>
            </a:pPr>
            <a:r>
              <a:rPr kumimoji="0" lang="zh-CN" altLang="en-US" sz="2000" b="1" i="0" u="none" strike="noStrike" kern="0" cap="none" spc="0" normalizeH="0" baseline="0" noProof="0" dirty="0" smtClean="0">
                <a:ln>
                  <a:noFill/>
                </a:ln>
                <a:effectLst/>
                <a:uLnTx/>
                <a:uFillTx/>
                <a:latin typeface="+mn-ea"/>
                <a:ea typeface="+mn-ea"/>
                <a:cs typeface="+mn-cs"/>
              </a:rPr>
              <a:t>原理：</a:t>
            </a:r>
            <a:r>
              <a:rPr kumimoji="0" lang="zh-CN" altLang="en-US" sz="2000" b="0" i="0" u="none" strike="noStrike" kern="0" cap="none" spc="0" normalizeH="0" baseline="0" noProof="0" dirty="0" smtClean="0">
                <a:ln>
                  <a:noFill/>
                </a:ln>
                <a:effectLst/>
                <a:uLnTx/>
                <a:uFillTx/>
                <a:latin typeface="+mn-ea"/>
                <a:ea typeface="+mn-ea"/>
                <a:cs typeface="+mn-cs"/>
              </a:rPr>
              <a:t>混凝土在冻结前达到受冻临界强度</a:t>
            </a:r>
            <a:r>
              <a:rPr kumimoji="0" lang="en-US" altLang="zh-CN" sz="2000" b="0" i="0" u="none" strike="noStrike" kern="0" cap="none" spc="0" normalizeH="0" baseline="0" noProof="0" dirty="0" smtClean="0">
                <a:ln>
                  <a:noFill/>
                </a:ln>
                <a:effectLst/>
                <a:uLnTx/>
                <a:uFillTx/>
                <a:latin typeface="+mn-ea"/>
                <a:ea typeface="+mn-ea"/>
                <a:cs typeface="+mn-cs"/>
              </a:rPr>
              <a:t>。</a:t>
            </a:r>
          </a:p>
          <a:p>
            <a:pPr marL="228600" marR="0" lvl="0" indent="-228600" algn="l" defTabSz="914400" rtl="0" eaLnBrk="0" fontAlgn="base" latinLnBrk="0" hangingPunct="0">
              <a:lnSpc>
                <a:spcPct val="120000"/>
              </a:lnSpc>
              <a:spcBef>
                <a:spcPts val="1000"/>
              </a:spcBef>
              <a:spcAft>
                <a:spcPct val="0"/>
              </a:spcAft>
              <a:buClrTx/>
              <a:buSzTx/>
              <a:tabLst/>
              <a:defRPr/>
            </a:pPr>
            <a:r>
              <a:rPr kumimoji="0" lang="zh-CN" altLang="en-US" sz="2000" b="1" i="0" u="none" strike="noStrike" kern="0" cap="none" spc="0" normalizeH="0" baseline="0" noProof="0" dirty="0" smtClean="0">
                <a:ln>
                  <a:noFill/>
                </a:ln>
                <a:effectLst/>
                <a:uLnTx/>
                <a:uFillTx/>
                <a:latin typeface="+mn-ea"/>
                <a:ea typeface="+mn-ea"/>
                <a:cs typeface="+mn-cs"/>
              </a:rPr>
              <a:t>适用于：</a:t>
            </a:r>
            <a:r>
              <a:rPr kumimoji="0" lang="zh-CN" altLang="en-US" sz="2000" b="0" i="0" u="none" strike="noStrike" kern="0" cap="none" spc="0" normalizeH="0" baseline="0" noProof="0" dirty="0" smtClean="0">
                <a:ln>
                  <a:noFill/>
                </a:ln>
                <a:effectLst/>
                <a:uLnTx/>
                <a:uFillTx/>
                <a:latin typeface="+mn-ea"/>
                <a:ea typeface="+mn-ea"/>
                <a:cs typeface="+mn-cs"/>
              </a:rPr>
              <a:t>室外最低温度≮－15℃时的地下工程； </a:t>
            </a:r>
          </a:p>
          <a:p>
            <a:pPr marL="228600" marR="0" lvl="0" indent="-228600" algn="l" defTabSz="914400" rtl="0" eaLnBrk="0" fontAlgn="base" latinLnBrk="0" hangingPunct="0">
              <a:lnSpc>
                <a:spcPct val="120000"/>
              </a:lnSpc>
              <a:spcBef>
                <a:spcPts val="1000"/>
              </a:spcBef>
              <a:spcAft>
                <a:spcPct val="0"/>
              </a:spcAft>
              <a:buClrTx/>
              <a:buSzTx/>
              <a:tabLst/>
              <a:defRPr/>
            </a:pPr>
            <a:r>
              <a:rPr kumimoji="0" lang="zh-CN" altLang="en-US" sz="2000" b="0" i="0" u="none" strike="noStrike" kern="0" cap="none" spc="0" normalizeH="0" baseline="0" noProof="0" dirty="0" smtClean="0">
                <a:ln>
                  <a:noFill/>
                </a:ln>
                <a:effectLst/>
                <a:uLnTx/>
                <a:uFillTx/>
                <a:latin typeface="+mn-ea"/>
                <a:ea typeface="+mn-ea"/>
                <a:cs typeface="+mn-cs"/>
              </a:rPr>
              <a:t>        表面系数（冷却面积/全部体积）≯15</a:t>
            </a:r>
            <a:r>
              <a:rPr kumimoji="0" lang="en-US" altLang="zh-CN" sz="2000" b="0" i="0" u="none" strike="noStrike" kern="0" cap="none" spc="0" normalizeH="0" baseline="0" noProof="0" dirty="0" smtClean="0">
                <a:ln>
                  <a:noFill/>
                </a:ln>
                <a:effectLst/>
                <a:uLnTx/>
                <a:uFillTx/>
                <a:latin typeface="+mn-ea"/>
                <a:ea typeface="+mn-ea"/>
                <a:cs typeface="+mn-cs"/>
              </a:rPr>
              <a:t>m</a:t>
            </a:r>
            <a:r>
              <a:rPr kumimoji="0" lang="en-US" altLang="zh-CN" sz="2000" b="0" i="0" u="none" strike="noStrike" kern="0" cap="none" spc="0" normalizeH="0" baseline="30000" noProof="0" dirty="0" smtClean="0">
                <a:ln>
                  <a:noFill/>
                </a:ln>
                <a:effectLst/>
                <a:uLnTx/>
                <a:uFillTx/>
                <a:latin typeface="+mn-ea"/>
                <a:ea typeface="+mn-ea"/>
                <a:cs typeface="+mn-cs"/>
              </a:rPr>
              <a:t>-1</a:t>
            </a:r>
            <a:r>
              <a:rPr kumimoji="0" lang="zh-CN" altLang="en-US" sz="2000" b="0" i="0" u="none" strike="noStrike" kern="0" cap="none" spc="0" normalizeH="0" baseline="0" noProof="0" dirty="0" smtClean="0">
                <a:ln>
                  <a:noFill/>
                </a:ln>
                <a:effectLst/>
                <a:uLnTx/>
                <a:uFillTx/>
                <a:latin typeface="+mn-ea"/>
                <a:ea typeface="+mn-ea"/>
                <a:cs typeface="+mn-cs"/>
              </a:rPr>
              <a:t>的结构。</a:t>
            </a:r>
          </a:p>
          <a:p>
            <a:pPr marL="228600" marR="0" lvl="0" indent="-228600" algn="l" defTabSz="914400" rtl="0" eaLnBrk="0" fontAlgn="base" latinLnBrk="0" hangingPunct="0">
              <a:lnSpc>
                <a:spcPct val="120000"/>
              </a:lnSpc>
              <a:spcBef>
                <a:spcPts val="1000"/>
              </a:spcBef>
              <a:spcAft>
                <a:spcPct val="0"/>
              </a:spcAft>
              <a:buClrTx/>
              <a:buSzTx/>
              <a:tabLst/>
              <a:defRPr/>
            </a:pPr>
            <a:r>
              <a:rPr kumimoji="0" lang="zh-CN" altLang="en-US" sz="2000" b="0" i="0" u="none" strike="noStrike" kern="0" cap="none" spc="0" normalizeH="0" baseline="0" noProof="0" dirty="0" smtClean="0">
                <a:ln>
                  <a:noFill/>
                </a:ln>
                <a:effectLst/>
                <a:uLnTx/>
                <a:uFillTx/>
                <a:latin typeface="+mn-ea"/>
                <a:ea typeface="+mn-ea"/>
                <a:cs typeface="+mn-cs"/>
              </a:rPr>
              <a:t>2、</a:t>
            </a:r>
            <a:r>
              <a:rPr kumimoji="0" lang="zh-CN" altLang="en-US" sz="2000" b="1" i="0" u="none" strike="noStrike" kern="0" cap="none" spc="0" normalizeH="0" baseline="0" noProof="0" dirty="0" smtClean="0">
                <a:ln>
                  <a:noFill/>
                </a:ln>
                <a:effectLst/>
                <a:uLnTx/>
                <a:uFillTx/>
                <a:latin typeface="+mn-ea"/>
                <a:ea typeface="+mn-ea"/>
                <a:cs typeface="+mn-cs"/>
              </a:rPr>
              <a:t>外加剂法</a:t>
            </a:r>
            <a:r>
              <a:rPr kumimoji="0" lang="zh-CN" altLang="en-US" sz="2000" b="0" i="0" u="none" strike="noStrike" kern="0" cap="none" spc="0" normalizeH="0" baseline="0" noProof="0" dirty="0" smtClean="0">
                <a:ln>
                  <a:noFill/>
                </a:ln>
                <a:effectLst/>
                <a:uLnTx/>
                <a:uFillTx/>
                <a:latin typeface="+mn-ea"/>
                <a:ea typeface="+mn-ea"/>
                <a:cs typeface="+mn-cs"/>
              </a:rPr>
              <a:t>——掺入抗冻、早强、催化、减水剂等单一或复合外加剂</a:t>
            </a:r>
          </a:p>
          <a:p>
            <a:pPr marL="228600" marR="0" lvl="0" indent="-228600" algn="l" defTabSz="914400" rtl="0" eaLnBrk="0" fontAlgn="base" latinLnBrk="0" hangingPunct="0">
              <a:lnSpc>
                <a:spcPct val="120000"/>
              </a:lnSpc>
              <a:spcBef>
                <a:spcPts val="1000"/>
              </a:spcBef>
              <a:spcAft>
                <a:spcPct val="0"/>
              </a:spcAft>
              <a:buClrTx/>
              <a:buSzTx/>
              <a:tabLst/>
              <a:defRPr/>
            </a:pPr>
            <a:r>
              <a:rPr kumimoji="0" lang="zh-CN" altLang="en-US" sz="2000" b="1" i="0" u="none" strike="noStrike" kern="0" cap="none" spc="0" normalizeH="0" baseline="0" noProof="0" dirty="0" smtClean="0">
                <a:ln>
                  <a:noFill/>
                </a:ln>
                <a:effectLst/>
                <a:uLnTx/>
                <a:uFillTx/>
                <a:latin typeface="+mn-ea"/>
                <a:ea typeface="+mn-ea"/>
                <a:cs typeface="+mn-cs"/>
              </a:rPr>
              <a:t>原理：</a:t>
            </a:r>
            <a:r>
              <a:rPr kumimoji="0" lang="zh-CN" altLang="en-US" sz="2000" b="0" i="0" u="none" strike="noStrike" kern="0" cap="none" spc="0" normalizeH="0" baseline="0" noProof="0" dirty="0" smtClean="0">
                <a:ln>
                  <a:noFill/>
                </a:ln>
                <a:effectLst/>
                <a:uLnTx/>
                <a:uFillTx/>
                <a:latin typeface="+mn-ea"/>
                <a:ea typeface="+mn-ea"/>
                <a:cs typeface="+mn-cs"/>
              </a:rPr>
              <a:t>混凝土在负温下不冻结，继续硬化。</a:t>
            </a:r>
          </a:p>
          <a:p>
            <a:pPr marL="228600" marR="0" lvl="0" indent="-228600" algn="l" defTabSz="914400" rtl="0" eaLnBrk="0" fontAlgn="base" latinLnBrk="0" hangingPunct="0">
              <a:lnSpc>
                <a:spcPct val="120000"/>
              </a:lnSpc>
              <a:spcBef>
                <a:spcPts val="1000"/>
              </a:spcBef>
              <a:spcAft>
                <a:spcPct val="0"/>
              </a:spcAft>
              <a:buClrTx/>
              <a:buSzTx/>
              <a:tabLst/>
              <a:defRPr/>
            </a:pPr>
            <a:r>
              <a:rPr kumimoji="0" lang="zh-CN" altLang="en-US" sz="2000" b="1" i="0" u="none" strike="noStrike" kern="0" cap="none" spc="0" normalizeH="0" baseline="0" noProof="0" dirty="0" smtClean="0">
                <a:ln>
                  <a:noFill/>
                </a:ln>
                <a:effectLst/>
                <a:uLnTx/>
                <a:uFillTx/>
                <a:latin typeface="+mn-ea"/>
                <a:ea typeface="+mn-ea"/>
                <a:cs typeface="+mn-cs"/>
              </a:rPr>
              <a:t>适用于：</a:t>
            </a:r>
            <a:r>
              <a:rPr kumimoji="0" lang="zh-CN" altLang="en-US" sz="2000" b="0" i="0" u="none" strike="noStrike" kern="0" cap="none" spc="0" normalizeH="0" baseline="0" noProof="0" dirty="0" smtClean="0">
                <a:ln>
                  <a:noFill/>
                </a:ln>
                <a:effectLst/>
                <a:uLnTx/>
                <a:uFillTx/>
                <a:latin typeface="+mn-ea"/>
                <a:ea typeface="+mn-ea"/>
                <a:cs typeface="+mn-cs"/>
              </a:rPr>
              <a:t>室外最低温度≮－15℃，初冬、早春。</a:t>
            </a:r>
          </a:p>
          <a:p>
            <a:pPr marL="228600" marR="0" lvl="0" indent="-228600" algn="l" defTabSz="914400" rtl="0" eaLnBrk="0" fontAlgn="base" latinLnBrk="0" hangingPunct="0">
              <a:lnSpc>
                <a:spcPct val="120000"/>
              </a:lnSpc>
              <a:spcBef>
                <a:spcPts val="1000"/>
              </a:spcBef>
              <a:spcAft>
                <a:spcPct val="0"/>
              </a:spcAft>
              <a:buClrTx/>
              <a:buSzTx/>
              <a:tabLst/>
              <a:defRPr/>
            </a:pPr>
            <a:r>
              <a:rPr kumimoji="0" lang="zh-CN" altLang="en-US" sz="2000" b="1" i="0" u="none" strike="noStrike" kern="0" cap="none" spc="0" normalizeH="0" baseline="0" noProof="0" dirty="0" smtClean="0">
                <a:ln>
                  <a:noFill/>
                </a:ln>
                <a:effectLst/>
                <a:uLnTx/>
                <a:uFillTx/>
                <a:latin typeface="+mn-ea"/>
                <a:ea typeface="+mn-ea"/>
                <a:cs typeface="+mn-cs"/>
              </a:rPr>
              <a:t>注意：</a:t>
            </a:r>
            <a:r>
              <a:rPr kumimoji="0" lang="zh-CN" altLang="en-US" sz="2000" b="0" i="0" u="none" strike="noStrike" kern="0" cap="none" spc="0" normalizeH="0" baseline="0" noProof="0" dirty="0" smtClean="0">
                <a:ln>
                  <a:noFill/>
                </a:ln>
                <a:effectLst/>
                <a:uLnTx/>
                <a:uFillTx/>
                <a:latin typeface="+mn-ea"/>
                <a:ea typeface="+mn-ea"/>
                <a:cs typeface="+mn-cs"/>
              </a:rPr>
              <a:t>严格限制氯化物外加剂掺量。</a:t>
            </a:r>
          </a:p>
        </p:txBody>
      </p:sp>
      <p:sp>
        <p:nvSpPr>
          <p:cNvPr id="4" name="矩形 3"/>
          <p:cNvSpPr/>
          <p:nvPr/>
        </p:nvSpPr>
        <p:spPr>
          <a:xfrm>
            <a:off x="220662" y="206916"/>
            <a:ext cx="8077518" cy="461665"/>
          </a:xfrm>
          <a:prstGeom prst="rect">
            <a:avLst/>
          </a:prstGeom>
        </p:spPr>
        <p:txBody>
          <a:bodyPr wrap="square">
            <a:spAutoFit/>
          </a:bodyPr>
          <a:lstStyle/>
          <a:p>
            <a:pPr algn="just"/>
            <a:r>
              <a:rPr lang="zh-CN" altLang="en-US" sz="2400" b="1" dirty="0" smtClean="0">
                <a:latin typeface="微软雅黑" pitchFamily="34" charset="-122"/>
                <a:ea typeface="微软雅黑" pitchFamily="34" charset="-122"/>
              </a:rPr>
              <a:t>三、混</a:t>
            </a:r>
            <a:r>
              <a:rPr lang="zh-CN" altLang="en-US" sz="2400" b="1" dirty="0">
                <a:latin typeface="微软雅黑" pitchFamily="34" charset="-122"/>
                <a:ea typeface="微软雅黑" pitchFamily="34" charset="-122"/>
              </a:rPr>
              <a:t>凝</a:t>
            </a:r>
            <a:r>
              <a:rPr lang="zh-CN" altLang="en-US" sz="2400" b="1" dirty="0" smtClean="0">
                <a:latin typeface="微软雅黑" pitchFamily="34" charset="-122"/>
                <a:ea typeface="微软雅黑" pitchFamily="34" charset="-122"/>
              </a:rPr>
              <a:t>土冬季施工</a:t>
            </a:r>
            <a:endParaRPr lang="zh-CN" altLang="en-US" sz="2400" b="1" dirty="0">
              <a:latin typeface="微软雅黑" pitchFamily="34" charset="-122"/>
              <a:ea typeface="微软雅黑" pitchFamily="34" charset="-122"/>
            </a:endParaRPr>
          </a:p>
        </p:txBody>
      </p:sp>
      <p:pic>
        <p:nvPicPr>
          <p:cNvPr id="5" name="图片 4" descr="6.jpg"/>
          <p:cNvPicPr>
            <a:picLocks noChangeAspect="1"/>
          </p:cNvPicPr>
          <p:nvPr/>
        </p:nvPicPr>
        <p:blipFill>
          <a:blip r:embed="rId2" cstate="print"/>
          <a:stretch>
            <a:fillRect/>
          </a:stretch>
        </p:blipFill>
        <p:spPr>
          <a:xfrm>
            <a:off x="7920990" y="519429"/>
            <a:ext cx="3323590" cy="24829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down)">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 name="Rectangle 2"/>
          <p:cNvSpPr txBox="1">
            <a:spLocks noChangeArrowheads="1"/>
          </p:cNvSpPr>
          <p:nvPr/>
        </p:nvSpPr>
        <p:spPr bwMode="auto">
          <a:xfrm>
            <a:off x="434340" y="765810"/>
            <a:ext cx="11201400" cy="547497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marL="228600" indent="-228600" algn="just">
              <a:lnSpc>
                <a:spcPct val="120000"/>
              </a:lnSpc>
              <a:spcBef>
                <a:spcPts val="1000"/>
              </a:spcBef>
            </a:pPr>
            <a:r>
              <a:rPr lang="zh-CN" altLang="en-US" sz="2000" kern="0" dirty="0" smtClean="0">
                <a:latin typeface="+mn-ea"/>
              </a:rPr>
              <a:t>（四）</a:t>
            </a:r>
            <a:r>
              <a:rPr lang="zh-CN" altLang="en-US" sz="2000" b="1" kern="0" dirty="0" smtClean="0">
                <a:latin typeface="+mn-ea"/>
              </a:rPr>
              <a:t>混凝土冬施方法的选择</a:t>
            </a:r>
            <a:r>
              <a:rPr lang="zh-CN" altLang="en-US" sz="2000" b="1" kern="0" dirty="0" smtClean="0">
                <a:latin typeface="+mn-ea"/>
              </a:rPr>
              <a:t>：</a:t>
            </a:r>
            <a:endParaRPr kumimoji="0" lang="en-US" altLang="zh-CN" sz="2000" b="0" i="0" u="none" strike="noStrike" kern="0" cap="none" spc="0" normalizeH="0" baseline="0" noProof="0" dirty="0" smtClean="0">
              <a:ln>
                <a:noFill/>
              </a:ln>
              <a:effectLst/>
              <a:uLnTx/>
              <a:uFillTx/>
              <a:latin typeface="+mn-ea"/>
              <a:ea typeface="+mn-ea"/>
              <a:cs typeface="+mn-cs"/>
            </a:endParaRPr>
          </a:p>
          <a:p>
            <a:pPr marL="228600" marR="0" lvl="0" indent="-228600" algn="just" defTabSz="914400" rtl="0" eaLnBrk="0" fontAlgn="base" latinLnBrk="0" hangingPunct="0">
              <a:lnSpc>
                <a:spcPct val="120000"/>
              </a:lnSpc>
              <a:spcBef>
                <a:spcPts val="1000"/>
              </a:spcBef>
              <a:spcAft>
                <a:spcPct val="0"/>
              </a:spcAft>
              <a:buClrTx/>
              <a:buSzTx/>
              <a:tabLst/>
              <a:defRPr/>
            </a:pPr>
            <a:r>
              <a:rPr kumimoji="0" lang="zh-CN" altLang="en-US" sz="2000" b="0" i="0" u="none" strike="noStrike" kern="0" cap="none" spc="0" normalizeH="0" baseline="0" noProof="0" dirty="0" smtClean="0">
                <a:ln>
                  <a:noFill/>
                </a:ln>
                <a:effectLst/>
                <a:uLnTx/>
                <a:uFillTx/>
                <a:latin typeface="+mn-ea"/>
                <a:ea typeface="+mn-ea"/>
                <a:cs typeface="+mn-cs"/>
              </a:rPr>
              <a:t>3、</a:t>
            </a:r>
            <a:r>
              <a:rPr kumimoji="0" lang="zh-CN" altLang="en-US" sz="2000" b="1" i="0" u="none" strike="noStrike" kern="0" cap="none" spc="0" normalizeH="0" baseline="0" noProof="0" dirty="0" smtClean="0">
                <a:ln>
                  <a:noFill/>
                </a:ln>
                <a:effectLst/>
                <a:uLnTx/>
                <a:uFillTx/>
                <a:latin typeface="+mn-ea"/>
                <a:ea typeface="+mn-ea"/>
                <a:cs typeface="+mn-cs"/>
              </a:rPr>
              <a:t>暖棚法</a:t>
            </a:r>
            <a:r>
              <a:rPr kumimoji="0" lang="zh-CN" altLang="en-US" sz="2000" b="0" i="0" u="none" strike="noStrike" kern="0" cap="none" spc="0" normalizeH="0" baseline="0" noProof="0" dirty="0" smtClean="0">
                <a:ln>
                  <a:noFill/>
                </a:ln>
                <a:effectLst/>
                <a:uLnTx/>
                <a:uFillTx/>
                <a:latin typeface="+mn-ea"/>
                <a:ea typeface="+mn-ea"/>
                <a:cs typeface="+mn-cs"/>
              </a:rPr>
              <a:t>——搭棚围护，棚内加热至≥5℃，</a:t>
            </a:r>
          </a:p>
          <a:p>
            <a:pPr marL="228600" marR="0" lvl="0" indent="-228600" algn="just" defTabSz="914400" rtl="0" eaLnBrk="0" fontAlgn="base" latinLnBrk="0" hangingPunct="0">
              <a:lnSpc>
                <a:spcPct val="120000"/>
              </a:lnSpc>
              <a:spcBef>
                <a:spcPts val="1000"/>
              </a:spcBef>
              <a:spcAft>
                <a:spcPct val="0"/>
              </a:spcAft>
              <a:buClrTx/>
              <a:buSzTx/>
              <a:tabLst/>
              <a:defRPr/>
            </a:pPr>
            <a:r>
              <a:rPr lang="zh-CN" altLang="en-US" sz="2000" kern="0" dirty="0" smtClean="0">
                <a:latin typeface="+mn-ea"/>
                <a:ea typeface="+mn-ea"/>
              </a:rPr>
              <a:t> </a:t>
            </a:r>
            <a:r>
              <a:rPr lang="zh-CN" altLang="en-US" sz="2000" kern="0" dirty="0" smtClean="0">
                <a:latin typeface="+mn-ea"/>
                <a:ea typeface="+mn-ea"/>
              </a:rPr>
              <a:t>  </a:t>
            </a:r>
            <a:r>
              <a:rPr kumimoji="0" lang="zh-CN" altLang="en-US" sz="2000" b="0" i="0" u="none" strike="noStrike" kern="0" cap="none" spc="0" normalizeH="0" baseline="0" noProof="0" dirty="0" smtClean="0">
                <a:ln>
                  <a:noFill/>
                </a:ln>
                <a:effectLst/>
                <a:uLnTx/>
                <a:uFillTx/>
                <a:latin typeface="+mn-ea"/>
                <a:ea typeface="+mn-ea"/>
                <a:cs typeface="+mn-cs"/>
              </a:rPr>
              <a:t>特点：同常温操作；费资耗能大。</a:t>
            </a:r>
          </a:p>
          <a:p>
            <a:pPr marL="228600" marR="0" lvl="0" indent="-228600" algn="just" defTabSz="914400" rtl="0" eaLnBrk="0" fontAlgn="base" latinLnBrk="0" hangingPunct="0">
              <a:lnSpc>
                <a:spcPct val="120000"/>
              </a:lnSpc>
              <a:spcBef>
                <a:spcPts val="1000"/>
              </a:spcBef>
              <a:spcAft>
                <a:spcPct val="0"/>
              </a:spcAft>
              <a:buClrTx/>
              <a:buSzTx/>
              <a:tabLst/>
              <a:defRPr/>
            </a:pPr>
            <a:r>
              <a:rPr lang="zh-CN" altLang="en-US" sz="2000" kern="0" dirty="0" smtClean="0">
                <a:latin typeface="+mn-ea"/>
                <a:ea typeface="+mn-ea"/>
              </a:rPr>
              <a:t> </a:t>
            </a:r>
            <a:r>
              <a:rPr lang="zh-CN" altLang="en-US" sz="2000" kern="0" dirty="0" smtClean="0">
                <a:latin typeface="+mn-ea"/>
                <a:ea typeface="+mn-ea"/>
              </a:rPr>
              <a:t>  </a:t>
            </a:r>
            <a:r>
              <a:rPr kumimoji="0" lang="zh-CN" altLang="en-US" sz="2000" b="0" i="0" u="none" strike="noStrike" kern="0" cap="none" spc="0" normalizeH="0" baseline="0" noProof="0" dirty="0" smtClean="0">
                <a:ln>
                  <a:noFill/>
                </a:ln>
                <a:effectLst/>
                <a:uLnTx/>
                <a:uFillTx/>
                <a:latin typeface="+mn-ea"/>
                <a:ea typeface="+mn-ea"/>
                <a:cs typeface="+mn-cs"/>
              </a:rPr>
              <a:t>适用：地下工程、混凝土集中的工程。</a:t>
            </a:r>
            <a:endParaRPr kumimoji="0" lang="zh-CN" altLang="en-US" sz="2000" b="1" i="0" u="none" strike="noStrike" kern="0" cap="none" spc="0" normalizeH="0" baseline="0" noProof="0" dirty="0" smtClean="0">
              <a:ln>
                <a:noFill/>
              </a:ln>
              <a:effectLst/>
              <a:uLnTx/>
              <a:uFillTx/>
              <a:latin typeface="+mn-ea"/>
              <a:ea typeface="+mn-ea"/>
              <a:cs typeface="+mn-cs"/>
            </a:endParaRPr>
          </a:p>
          <a:p>
            <a:pPr marL="228600" marR="0" lvl="0" indent="-228600" algn="just" defTabSz="914400" rtl="0" eaLnBrk="0" fontAlgn="base" latinLnBrk="0" hangingPunct="0">
              <a:lnSpc>
                <a:spcPct val="120000"/>
              </a:lnSpc>
              <a:spcBef>
                <a:spcPts val="1000"/>
              </a:spcBef>
              <a:spcAft>
                <a:spcPct val="0"/>
              </a:spcAft>
              <a:buClrTx/>
              <a:buSzTx/>
              <a:tabLst/>
              <a:defRPr/>
            </a:pPr>
            <a:r>
              <a:rPr kumimoji="0" lang="zh-CN" altLang="en-US" sz="2000" b="1" i="0" u="none" strike="noStrike" kern="0" cap="none" spc="0" normalizeH="0" baseline="0" noProof="0" dirty="0" smtClean="0">
                <a:ln>
                  <a:noFill/>
                </a:ln>
                <a:effectLst/>
                <a:uLnTx/>
                <a:uFillTx/>
                <a:latin typeface="+mn-ea"/>
                <a:ea typeface="+mn-ea"/>
                <a:cs typeface="+mn-cs"/>
              </a:rPr>
              <a:t>4、加热养护法：</a:t>
            </a:r>
          </a:p>
          <a:p>
            <a:pPr marL="228600" marR="0" lvl="0" indent="-228600" algn="just" defTabSz="914400" rtl="0" eaLnBrk="0" fontAlgn="base" latinLnBrk="0" hangingPunct="0">
              <a:lnSpc>
                <a:spcPct val="120000"/>
              </a:lnSpc>
              <a:spcBef>
                <a:spcPts val="1000"/>
              </a:spcBef>
              <a:spcAft>
                <a:spcPct val="0"/>
              </a:spcAft>
              <a:buClrTx/>
              <a:buSzTx/>
              <a:tabLst/>
              <a:defRPr/>
            </a:pPr>
            <a:r>
              <a:rPr kumimoji="0" lang="zh-CN" altLang="en-US" sz="2000" b="0" i="0" u="none" strike="noStrike" kern="0" cap="none" spc="0" normalizeH="0" baseline="0" noProof="0" dirty="0" smtClean="0">
                <a:ln>
                  <a:noFill/>
                </a:ln>
                <a:effectLst/>
                <a:uLnTx/>
                <a:uFillTx/>
                <a:latin typeface="+mn-ea"/>
                <a:ea typeface="+mn-ea"/>
                <a:cs typeface="+mn-cs"/>
              </a:rPr>
              <a:t>   耗能多，费用高；混凝土强度增长快；严格控制升降温速度。</a:t>
            </a:r>
          </a:p>
          <a:p>
            <a:pPr marL="228600" marR="0" lvl="0" indent="-228600" algn="just" defTabSz="914400" rtl="0" eaLnBrk="0" fontAlgn="base" latinLnBrk="0" hangingPunct="0">
              <a:lnSpc>
                <a:spcPct val="120000"/>
              </a:lnSpc>
              <a:spcBef>
                <a:spcPts val="1000"/>
              </a:spcBef>
              <a:spcAft>
                <a:spcPct val="0"/>
              </a:spcAft>
              <a:buClrTx/>
              <a:buSzTx/>
              <a:tabLst/>
              <a:defRPr/>
            </a:pPr>
            <a:r>
              <a:rPr kumimoji="0" lang="zh-CN" altLang="en-US" sz="2000" b="1" i="0" u="none" strike="noStrike" kern="0" cap="none" spc="0" normalizeH="0" baseline="0" noProof="0" dirty="0" smtClean="0">
                <a:ln>
                  <a:noFill/>
                </a:ln>
                <a:effectLst/>
                <a:uLnTx/>
                <a:uFillTx/>
                <a:latin typeface="+mn-ea"/>
                <a:ea typeface="+mn-ea"/>
                <a:cs typeface="+mn-cs"/>
              </a:rPr>
              <a:t>  （1）蒸气养护</a:t>
            </a:r>
            <a:r>
              <a:rPr kumimoji="0" lang="zh-CN" altLang="en-US" sz="2000" b="0" i="0" u="none" strike="noStrike" kern="0" cap="none" spc="0" normalizeH="0" baseline="0" noProof="0" dirty="0" smtClean="0">
                <a:ln>
                  <a:noFill/>
                </a:ln>
                <a:effectLst/>
                <a:uLnTx/>
                <a:uFillTx/>
                <a:latin typeface="+mn-ea"/>
                <a:ea typeface="+mn-ea"/>
                <a:cs typeface="+mn-cs"/>
              </a:rPr>
              <a:t>——汽套法、毛管法、内部通汽法。</a:t>
            </a:r>
          </a:p>
          <a:p>
            <a:pPr marL="228600" marR="0" lvl="0" indent="-228600" algn="just" defTabSz="914400" rtl="0" eaLnBrk="0" fontAlgn="base" latinLnBrk="0" hangingPunct="0">
              <a:lnSpc>
                <a:spcPct val="120000"/>
              </a:lnSpc>
              <a:spcBef>
                <a:spcPts val="1000"/>
              </a:spcBef>
              <a:spcAft>
                <a:spcPct val="0"/>
              </a:spcAft>
              <a:buClrTx/>
              <a:buSzTx/>
              <a:tabLst/>
              <a:defRPr/>
            </a:pPr>
            <a:r>
              <a:rPr lang="zh-CN" altLang="en-US" sz="2000" kern="0" dirty="0" smtClean="0">
                <a:latin typeface="+mn-ea"/>
                <a:ea typeface="+mn-ea"/>
              </a:rPr>
              <a:t> </a:t>
            </a:r>
            <a:r>
              <a:rPr lang="zh-CN" altLang="en-US" sz="2000" kern="0" dirty="0" smtClean="0">
                <a:latin typeface="+mn-ea"/>
                <a:ea typeface="+mn-ea"/>
              </a:rPr>
              <a:t>      </a:t>
            </a:r>
            <a:r>
              <a:rPr kumimoji="0" lang="zh-CN" altLang="en-US" sz="2000" b="0" i="0" u="none" strike="noStrike" kern="0" cap="none" spc="0" normalizeH="0" baseline="0" noProof="0" dirty="0" smtClean="0">
                <a:ln>
                  <a:noFill/>
                </a:ln>
                <a:effectLst/>
                <a:uLnTx/>
                <a:uFillTx/>
                <a:latin typeface="+mn-ea"/>
                <a:ea typeface="+mn-ea"/>
                <a:cs typeface="+mn-cs"/>
              </a:rPr>
              <a:t>要求：普硅水泥≯85℃，矿渣水泥85～95℃；</a:t>
            </a:r>
          </a:p>
          <a:p>
            <a:pPr marL="228600" marR="0" lvl="0" indent="-228600" algn="just" defTabSz="914400" rtl="0" eaLnBrk="0" fontAlgn="base" latinLnBrk="0" hangingPunct="0">
              <a:lnSpc>
                <a:spcPct val="120000"/>
              </a:lnSpc>
              <a:spcBef>
                <a:spcPts val="1000"/>
              </a:spcBef>
              <a:spcAft>
                <a:spcPct val="0"/>
              </a:spcAft>
              <a:buClrTx/>
              <a:buSzTx/>
              <a:tabLst/>
              <a:defRPr/>
            </a:pPr>
            <a:r>
              <a:rPr lang="zh-CN" altLang="en-US" sz="2000" kern="0" dirty="0" smtClean="0">
                <a:latin typeface="+mn-ea"/>
                <a:ea typeface="+mn-ea"/>
              </a:rPr>
              <a:t> </a:t>
            </a:r>
            <a:r>
              <a:rPr lang="zh-CN" altLang="en-US" sz="2000" kern="0" dirty="0" smtClean="0">
                <a:latin typeface="+mn-ea"/>
                <a:ea typeface="+mn-ea"/>
              </a:rPr>
              <a:t>            </a:t>
            </a:r>
            <a:r>
              <a:rPr kumimoji="0" lang="zh-CN" altLang="en-US" sz="2000" b="0" i="0" u="none" strike="noStrike" kern="0" cap="none" spc="0" normalizeH="0" baseline="0" noProof="0" dirty="0" smtClean="0">
                <a:ln>
                  <a:noFill/>
                </a:ln>
                <a:effectLst/>
                <a:uLnTx/>
                <a:uFillTx/>
                <a:latin typeface="+mn-ea"/>
                <a:ea typeface="+mn-ea"/>
                <a:cs typeface="+mn-cs"/>
              </a:rPr>
              <a:t>低压（＜0.07</a:t>
            </a:r>
            <a:r>
              <a:rPr kumimoji="0" lang="en-US" altLang="zh-CN" sz="2000" b="0" i="0" u="none" strike="noStrike" kern="0" cap="none" spc="0" normalizeH="0" baseline="0" noProof="0" dirty="0" err="1" smtClean="0">
                <a:ln>
                  <a:noFill/>
                </a:ln>
                <a:effectLst/>
                <a:uLnTx/>
                <a:uFillTx/>
                <a:latin typeface="+mn-ea"/>
                <a:ea typeface="+mn-ea"/>
                <a:cs typeface="+mn-cs"/>
              </a:rPr>
              <a:t>MPa</a:t>
            </a:r>
            <a:r>
              <a:rPr kumimoji="0" lang="en-US" altLang="zh-CN" sz="2000" b="0" i="0" u="none" strike="noStrike" kern="0" cap="none" spc="0" normalizeH="0" baseline="0" noProof="0" dirty="0" smtClean="0">
                <a:ln>
                  <a:noFill/>
                </a:ln>
                <a:effectLst/>
                <a:uLnTx/>
                <a:uFillTx/>
                <a:latin typeface="+mn-ea"/>
                <a:ea typeface="+mn-ea"/>
                <a:cs typeface="+mn-cs"/>
              </a:rPr>
              <a:t>）</a:t>
            </a:r>
            <a:r>
              <a:rPr kumimoji="0" lang="zh-CN" altLang="en-US" sz="2000" b="0" i="0" u="none" strike="noStrike" kern="0" cap="none" spc="0" normalizeH="0" baseline="0" noProof="0" dirty="0" smtClean="0">
                <a:ln>
                  <a:noFill/>
                </a:ln>
                <a:effectLst/>
                <a:uLnTx/>
                <a:uFillTx/>
                <a:latin typeface="+mn-ea"/>
                <a:ea typeface="+mn-ea"/>
                <a:cs typeface="+mn-cs"/>
              </a:rPr>
              <a:t>饱和蒸汽。</a:t>
            </a:r>
          </a:p>
          <a:p>
            <a:pPr marL="228600" marR="0" lvl="0" indent="-228600" algn="just" defTabSz="914400" rtl="0" eaLnBrk="0" fontAlgn="base" latinLnBrk="0" hangingPunct="0">
              <a:lnSpc>
                <a:spcPct val="120000"/>
              </a:lnSpc>
              <a:spcBef>
                <a:spcPts val="1000"/>
              </a:spcBef>
              <a:spcAft>
                <a:spcPct val="0"/>
              </a:spcAft>
              <a:buClrTx/>
              <a:buSzTx/>
              <a:tabLst/>
              <a:defRPr/>
            </a:pPr>
            <a:r>
              <a:rPr kumimoji="0" lang="zh-CN" altLang="en-US" sz="2000" b="1" i="0" u="none" strike="noStrike" kern="0" cap="none" spc="0" normalizeH="0" baseline="0" noProof="0" dirty="0" smtClean="0">
                <a:ln>
                  <a:noFill/>
                </a:ln>
                <a:effectLst/>
                <a:uLnTx/>
                <a:uFillTx/>
                <a:latin typeface="+mn-ea"/>
                <a:ea typeface="+mn-ea"/>
                <a:cs typeface="+mn-cs"/>
              </a:rPr>
              <a:t>  （2）电热养护</a:t>
            </a:r>
            <a:r>
              <a:rPr kumimoji="0" lang="zh-CN" altLang="en-US" sz="2000" b="0" i="0" u="none" strike="noStrike" kern="0" cap="none" spc="0" normalizeH="0" baseline="0" noProof="0" dirty="0" smtClean="0">
                <a:ln>
                  <a:noFill/>
                </a:ln>
                <a:effectLst/>
                <a:uLnTx/>
                <a:uFillTx/>
                <a:latin typeface="+mn-ea"/>
                <a:ea typeface="+mn-ea"/>
                <a:cs typeface="+mn-cs"/>
              </a:rPr>
              <a:t>——电极法、电热器加热法。</a:t>
            </a:r>
            <a:r>
              <a:rPr kumimoji="0" lang="zh-CN" altLang="en-US" sz="2000" b="0" i="0" u="none" strike="noStrike" kern="0" cap="none" spc="0" normalizeH="0" noProof="0" dirty="0" smtClean="0">
                <a:ln>
                  <a:noFill/>
                </a:ln>
                <a:effectLst/>
                <a:uLnTx/>
                <a:uFillTx/>
                <a:latin typeface="+mn-ea"/>
                <a:ea typeface="+mn-ea"/>
                <a:cs typeface="+mn-cs"/>
              </a:rPr>
              <a:t>    </a:t>
            </a:r>
            <a:endParaRPr kumimoji="0" lang="en-US" altLang="zh-CN" sz="2000" b="0" i="0" u="none" strike="noStrike" kern="0" cap="none" spc="0" normalizeH="0" noProof="0" dirty="0" smtClean="0">
              <a:ln>
                <a:noFill/>
              </a:ln>
              <a:effectLst/>
              <a:uLnTx/>
              <a:uFillTx/>
              <a:latin typeface="+mn-ea"/>
              <a:ea typeface="+mn-ea"/>
              <a:cs typeface="+mn-cs"/>
            </a:endParaRPr>
          </a:p>
          <a:p>
            <a:pPr marL="228600" marR="0" lvl="0" indent="-228600" algn="just" defTabSz="914400" rtl="0" eaLnBrk="0" fontAlgn="base" latinLnBrk="0" hangingPunct="0">
              <a:lnSpc>
                <a:spcPct val="120000"/>
              </a:lnSpc>
              <a:spcBef>
                <a:spcPts val="1000"/>
              </a:spcBef>
              <a:spcAft>
                <a:spcPct val="0"/>
              </a:spcAft>
              <a:buClrTx/>
              <a:buSzTx/>
              <a:tabLst/>
              <a:defRPr/>
            </a:pPr>
            <a:r>
              <a:rPr lang="en-US" altLang="zh-CN" sz="2000" kern="0" baseline="0" dirty="0" smtClean="0">
                <a:latin typeface="+mn-ea"/>
                <a:ea typeface="+mn-ea"/>
              </a:rPr>
              <a:t> </a:t>
            </a:r>
            <a:r>
              <a:rPr lang="en-US" altLang="zh-CN" sz="2000" kern="0" baseline="0" dirty="0" smtClean="0">
                <a:latin typeface="+mn-ea"/>
                <a:ea typeface="+mn-ea"/>
              </a:rPr>
              <a:t>      </a:t>
            </a:r>
            <a:r>
              <a:rPr kumimoji="0" lang="zh-CN" altLang="en-US" sz="2000" b="0" i="0" u="none" strike="noStrike" kern="0" cap="none" spc="0" normalizeH="0" baseline="0" noProof="0" dirty="0" smtClean="0">
                <a:ln>
                  <a:noFill/>
                </a:ln>
                <a:effectLst/>
                <a:uLnTx/>
                <a:uFillTx/>
                <a:latin typeface="+mn-ea"/>
                <a:ea typeface="+mn-ea"/>
                <a:cs typeface="+mn-cs"/>
              </a:rPr>
              <a:t>低强度时效果较好。</a:t>
            </a:r>
          </a:p>
        </p:txBody>
      </p:sp>
      <p:sp>
        <p:nvSpPr>
          <p:cNvPr id="4" name="矩形 3"/>
          <p:cNvSpPr/>
          <p:nvPr/>
        </p:nvSpPr>
        <p:spPr>
          <a:xfrm>
            <a:off x="220662" y="206916"/>
            <a:ext cx="8077518" cy="461665"/>
          </a:xfrm>
          <a:prstGeom prst="rect">
            <a:avLst/>
          </a:prstGeom>
        </p:spPr>
        <p:txBody>
          <a:bodyPr wrap="square">
            <a:spAutoFit/>
          </a:bodyPr>
          <a:lstStyle/>
          <a:p>
            <a:pPr algn="just"/>
            <a:r>
              <a:rPr lang="zh-CN" altLang="en-US" sz="2400" b="1" dirty="0" smtClean="0">
                <a:latin typeface="微软雅黑" pitchFamily="34" charset="-122"/>
                <a:ea typeface="微软雅黑" pitchFamily="34" charset="-122"/>
              </a:rPr>
              <a:t>三、混</a:t>
            </a:r>
            <a:r>
              <a:rPr lang="zh-CN" altLang="en-US" sz="2400" b="1" dirty="0">
                <a:latin typeface="微软雅黑" pitchFamily="34" charset="-122"/>
                <a:ea typeface="微软雅黑" pitchFamily="34" charset="-122"/>
              </a:rPr>
              <a:t>凝</a:t>
            </a:r>
            <a:r>
              <a:rPr lang="zh-CN" altLang="en-US" sz="2400" b="1" dirty="0" smtClean="0">
                <a:latin typeface="微软雅黑" pitchFamily="34" charset="-122"/>
                <a:ea typeface="微软雅黑" pitchFamily="34" charset="-122"/>
              </a:rPr>
              <a:t>土冬季施工</a:t>
            </a:r>
            <a:endParaRPr lang="zh-CN" altLang="en-US" sz="2400" b="1" dirty="0">
              <a:latin typeface="微软雅黑" pitchFamily="34" charset="-122"/>
              <a:ea typeface="微软雅黑" pitchFamily="34" charset="-122"/>
            </a:endParaRPr>
          </a:p>
        </p:txBody>
      </p:sp>
      <p:pic>
        <p:nvPicPr>
          <p:cNvPr id="5" name="图片 4" descr="1.jpg"/>
          <p:cNvPicPr>
            <a:picLocks noChangeAspect="1"/>
          </p:cNvPicPr>
          <p:nvPr/>
        </p:nvPicPr>
        <p:blipFill>
          <a:blip r:embed="rId2" cstate="print"/>
          <a:stretch>
            <a:fillRect/>
          </a:stretch>
        </p:blipFill>
        <p:spPr>
          <a:xfrm>
            <a:off x="7887970" y="3997960"/>
            <a:ext cx="3753742" cy="23342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lide(from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lide(fromLeft)">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slide(fromLeft)">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8"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slide(fromLeft)">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slide(fromLeft)">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 name="Picture 2" descr="msotw9_temp0"/>
          <p:cNvPicPr>
            <a:picLocks noChangeAspect="1" noChangeArrowheads="1"/>
          </p:cNvPicPr>
          <p:nvPr/>
        </p:nvPicPr>
        <p:blipFill>
          <a:blip r:embed="rId2" cstate="print"/>
          <a:srcRect r="28226" b="28313"/>
          <a:stretch>
            <a:fillRect/>
          </a:stretch>
        </p:blipFill>
        <p:spPr bwMode="auto">
          <a:xfrm>
            <a:off x="525780" y="891541"/>
            <a:ext cx="4549140" cy="3041448"/>
          </a:xfrm>
          <a:prstGeom prst="rect">
            <a:avLst/>
          </a:prstGeom>
          <a:noFill/>
          <a:ln w="12700">
            <a:noFill/>
            <a:miter lim="800000"/>
            <a:headEnd type="none" w="sm" len="sm"/>
            <a:tailEnd type="none" w="sm" len="sm"/>
          </a:ln>
          <a:effectLst/>
        </p:spPr>
      </p:pic>
      <p:sp>
        <p:nvSpPr>
          <p:cNvPr id="4" name="矩形 3"/>
          <p:cNvSpPr/>
          <p:nvPr/>
        </p:nvSpPr>
        <p:spPr>
          <a:xfrm>
            <a:off x="220662" y="206916"/>
            <a:ext cx="8077518" cy="461665"/>
          </a:xfrm>
          <a:prstGeom prst="rect">
            <a:avLst/>
          </a:prstGeom>
        </p:spPr>
        <p:txBody>
          <a:bodyPr wrap="square">
            <a:spAutoFit/>
          </a:bodyPr>
          <a:lstStyle/>
          <a:p>
            <a:pPr algn="just"/>
            <a:r>
              <a:rPr lang="zh-CN" altLang="en-US" sz="2400" b="1" dirty="0" smtClean="0">
                <a:latin typeface="微软雅黑" pitchFamily="34" charset="-122"/>
                <a:ea typeface="微软雅黑" pitchFamily="34" charset="-122"/>
              </a:rPr>
              <a:t>三、混</a:t>
            </a:r>
            <a:r>
              <a:rPr lang="zh-CN" altLang="en-US" sz="2400" b="1" dirty="0">
                <a:latin typeface="微软雅黑" pitchFamily="34" charset="-122"/>
                <a:ea typeface="微软雅黑" pitchFamily="34" charset="-122"/>
              </a:rPr>
              <a:t>凝</a:t>
            </a:r>
            <a:r>
              <a:rPr lang="zh-CN" altLang="en-US" sz="2400" b="1" dirty="0" smtClean="0">
                <a:latin typeface="微软雅黑" pitchFamily="34" charset="-122"/>
                <a:ea typeface="微软雅黑" pitchFamily="34" charset="-122"/>
              </a:rPr>
              <a:t>土冬季施工</a:t>
            </a:r>
            <a:endParaRPr lang="zh-CN" altLang="en-US" sz="2400" b="1" dirty="0">
              <a:latin typeface="微软雅黑" pitchFamily="34" charset="-122"/>
              <a:ea typeface="微软雅黑" pitchFamily="34" charset="-122"/>
            </a:endParaRPr>
          </a:p>
        </p:txBody>
      </p:sp>
      <p:sp>
        <p:nvSpPr>
          <p:cNvPr id="5" name="Text Box 3"/>
          <p:cNvSpPr txBox="1">
            <a:spLocks noChangeArrowheads="1"/>
          </p:cNvSpPr>
          <p:nvPr/>
        </p:nvSpPr>
        <p:spPr bwMode="auto">
          <a:xfrm>
            <a:off x="1623060" y="4030028"/>
            <a:ext cx="2571750" cy="369332"/>
          </a:xfrm>
          <a:prstGeom prst="rect">
            <a:avLst/>
          </a:prstGeom>
          <a:noFill/>
          <a:ln w="12700">
            <a:noFill/>
            <a:miter lim="800000"/>
            <a:headEnd type="none" w="sm" len="sm"/>
            <a:tailEnd type="none" w="sm" len="sm"/>
          </a:ln>
          <a:effectLst/>
        </p:spPr>
        <p:txBody>
          <a:bodyPr wrap="square">
            <a:spAutoFit/>
          </a:bodyPr>
          <a:lstStyle/>
          <a:p>
            <a:pPr latinLnBrk="0">
              <a:spcBef>
                <a:spcPct val="50000"/>
              </a:spcBef>
            </a:pPr>
            <a:r>
              <a:rPr kumimoji="1" lang="zh-CN" altLang="en-US" dirty="0">
                <a:solidFill>
                  <a:srgbClr val="FF0000"/>
                </a:solidFill>
                <a:latin typeface="楷体" pitchFamily="49" charset="-122"/>
                <a:ea typeface="楷体" pitchFamily="49" charset="-122"/>
              </a:rPr>
              <a:t>在基坑上口搭设的暖棚</a:t>
            </a:r>
          </a:p>
        </p:txBody>
      </p:sp>
      <p:pic>
        <p:nvPicPr>
          <p:cNvPr id="6" name="Picture 2" descr="msotw9_temp0"/>
          <p:cNvPicPr>
            <a:picLocks noChangeAspect="1" noChangeArrowheads="1"/>
          </p:cNvPicPr>
          <p:nvPr/>
        </p:nvPicPr>
        <p:blipFill>
          <a:blip r:embed="rId3" cstate="print"/>
          <a:srcRect r="22845" b="20000"/>
          <a:stretch>
            <a:fillRect/>
          </a:stretch>
        </p:blipFill>
        <p:spPr bwMode="auto">
          <a:xfrm>
            <a:off x="6195060" y="2537514"/>
            <a:ext cx="4949190" cy="3317504"/>
          </a:xfrm>
          <a:prstGeom prst="rect">
            <a:avLst/>
          </a:prstGeom>
          <a:noFill/>
          <a:ln w="12700">
            <a:noFill/>
            <a:miter lim="800000"/>
            <a:headEnd type="none" w="sm" len="sm"/>
            <a:tailEnd type="none" w="sm" len="sm"/>
          </a:ln>
          <a:effectLst/>
        </p:spPr>
      </p:pic>
      <p:sp>
        <p:nvSpPr>
          <p:cNvPr id="7" name="Rectangle 3"/>
          <p:cNvSpPr>
            <a:spLocks noChangeArrowheads="1"/>
          </p:cNvSpPr>
          <p:nvPr/>
        </p:nvSpPr>
        <p:spPr bwMode="auto">
          <a:xfrm>
            <a:off x="7551420" y="5904548"/>
            <a:ext cx="2492990" cy="369332"/>
          </a:xfrm>
          <a:prstGeom prst="rect">
            <a:avLst/>
          </a:prstGeom>
          <a:noFill/>
          <a:ln w="12700">
            <a:noFill/>
            <a:miter lim="800000"/>
            <a:headEnd type="none" w="sm" len="sm"/>
            <a:tailEnd type="none" w="sm" len="sm"/>
          </a:ln>
          <a:effectLst/>
        </p:spPr>
        <p:txBody>
          <a:bodyPr wrap="none">
            <a:spAutoFit/>
          </a:bodyPr>
          <a:lstStyle/>
          <a:p>
            <a:pPr>
              <a:spcBef>
                <a:spcPct val="50000"/>
              </a:spcBef>
            </a:pPr>
            <a:r>
              <a:rPr kumimoji="1" lang="zh-CN" altLang="en-US" dirty="0">
                <a:solidFill>
                  <a:srgbClr val="FF0000"/>
                </a:solidFill>
                <a:latin typeface="楷体" pitchFamily="49" charset="-122"/>
                <a:ea typeface="楷体" pitchFamily="49" charset="-122"/>
              </a:rPr>
              <a:t>在搭设了暖棚的基坑内</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 name="矩形 12"/>
          <p:cNvSpPr/>
          <p:nvPr/>
        </p:nvSpPr>
        <p:spPr>
          <a:xfrm>
            <a:off x="220662" y="206916"/>
            <a:ext cx="8077518" cy="461665"/>
          </a:xfrm>
          <a:prstGeom prst="rect">
            <a:avLst/>
          </a:prstGeom>
        </p:spPr>
        <p:txBody>
          <a:bodyPr wrap="square">
            <a:spAutoFit/>
          </a:bodyPr>
          <a:lstStyle/>
          <a:p>
            <a:pPr algn="just"/>
            <a:r>
              <a:rPr lang="zh-CN" altLang="en-US" sz="2400" b="1" dirty="0" smtClean="0">
                <a:latin typeface="微软雅黑" pitchFamily="34" charset="-122"/>
                <a:ea typeface="微软雅黑" pitchFamily="34" charset="-122"/>
              </a:rPr>
              <a:t>四、</a:t>
            </a:r>
            <a:r>
              <a:rPr lang="zh-CN" altLang="en-US" sz="2400" dirty="0" smtClean="0">
                <a:latin typeface="方正粗黑宋简体" pitchFamily="2" charset="-122"/>
                <a:ea typeface="方正粗黑宋简体" pitchFamily="2" charset="-122"/>
              </a:rPr>
              <a:t>编制现浇混凝土工程施工资料</a:t>
            </a:r>
            <a:endParaRPr lang="zh-CN" altLang="en-US" sz="2400" dirty="0">
              <a:latin typeface="方正粗黑宋简体" pitchFamily="2" charset="-122"/>
              <a:ea typeface="方正粗黑宋简体" pitchFamily="2" charset="-122"/>
            </a:endParaRPr>
          </a:p>
        </p:txBody>
      </p:sp>
      <p:sp>
        <p:nvSpPr>
          <p:cNvPr id="14" name="十字箭头 13"/>
          <p:cNvSpPr/>
          <p:nvPr/>
        </p:nvSpPr>
        <p:spPr>
          <a:xfrm>
            <a:off x="4431526" y="1913262"/>
            <a:ext cx="2872243" cy="2452998"/>
          </a:xfrm>
          <a:prstGeom prst="quadArrow">
            <a:avLst/>
          </a:prstGeom>
          <a:solidFill>
            <a:srgbClr val="FFD5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89055" y="1345049"/>
            <a:ext cx="3005951" cy="400110"/>
          </a:xfrm>
          <a:prstGeom prst="rect">
            <a:avLst/>
          </a:prstGeom>
        </p:spPr>
        <p:txBody>
          <a:bodyPr wrap="none">
            <a:spAutoFit/>
          </a:bodyPr>
          <a:lstStyle/>
          <a:p>
            <a:pPr algn="just"/>
            <a:r>
              <a:rPr lang="zh-CN" altLang="en-US" sz="2000" dirty="0">
                <a:latin typeface="宋体" pitchFamily="2" charset="-122"/>
              </a:rPr>
              <a:t>现浇混凝土搅拌测温记录</a:t>
            </a:r>
          </a:p>
        </p:txBody>
      </p:sp>
      <p:sp>
        <p:nvSpPr>
          <p:cNvPr id="16" name="矩形 15"/>
          <p:cNvSpPr/>
          <p:nvPr/>
        </p:nvSpPr>
        <p:spPr>
          <a:xfrm>
            <a:off x="1360900" y="2975145"/>
            <a:ext cx="3005951" cy="400110"/>
          </a:xfrm>
          <a:prstGeom prst="rect">
            <a:avLst/>
          </a:prstGeom>
        </p:spPr>
        <p:txBody>
          <a:bodyPr wrap="none">
            <a:spAutoFit/>
          </a:bodyPr>
          <a:lstStyle/>
          <a:p>
            <a:pPr algn="just"/>
            <a:r>
              <a:rPr lang="zh-CN" altLang="en-US" sz="2000" dirty="0">
                <a:latin typeface="宋体" pitchFamily="2" charset="-122"/>
              </a:rPr>
              <a:t>现浇混凝土养护测温记录</a:t>
            </a:r>
          </a:p>
        </p:txBody>
      </p:sp>
      <p:sp>
        <p:nvSpPr>
          <p:cNvPr id="17" name="矩形 16"/>
          <p:cNvSpPr/>
          <p:nvPr/>
        </p:nvSpPr>
        <p:spPr>
          <a:xfrm>
            <a:off x="3766220" y="4481802"/>
            <a:ext cx="4360510" cy="400110"/>
          </a:xfrm>
          <a:prstGeom prst="rect">
            <a:avLst/>
          </a:prstGeom>
        </p:spPr>
        <p:txBody>
          <a:bodyPr wrap="square">
            <a:spAutoFit/>
          </a:bodyPr>
          <a:lstStyle/>
          <a:p>
            <a:pPr algn="just"/>
            <a:r>
              <a:rPr lang="zh-CN" altLang="en-US" sz="2000" dirty="0">
                <a:latin typeface="宋体" pitchFamily="2" charset="-122"/>
              </a:rPr>
              <a:t>现浇混凝土施工检验批质量验收记录</a:t>
            </a:r>
          </a:p>
        </p:txBody>
      </p:sp>
      <p:sp>
        <p:nvSpPr>
          <p:cNvPr id="18" name="矩形 17"/>
          <p:cNvSpPr/>
          <p:nvPr/>
        </p:nvSpPr>
        <p:spPr>
          <a:xfrm>
            <a:off x="7430690" y="2950945"/>
            <a:ext cx="4582240" cy="400110"/>
          </a:xfrm>
          <a:prstGeom prst="rect">
            <a:avLst/>
          </a:prstGeom>
        </p:spPr>
        <p:txBody>
          <a:bodyPr wrap="square">
            <a:spAutoFit/>
          </a:bodyPr>
          <a:lstStyle/>
          <a:p>
            <a:pPr algn="just"/>
            <a:r>
              <a:rPr lang="zh-CN" altLang="en-US" sz="2000" dirty="0">
                <a:latin typeface="宋体" pitchFamily="2" charset="-122"/>
              </a:rPr>
              <a:t>现浇混凝土工程分项工程质量验收表</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4818"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一、认识混凝土</a:t>
            </a:r>
            <a:endParaRPr lang="zh-CN" altLang="en-US" sz="2400" b="1" dirty="0">
              <a:latin typeface="微软雅黑" pitchFamily="34" charset="-122"/>
              <a:ea typeface="微软雅黑" pitchFamily="34" charset="-122"/>
            </a:endParaRPr>
          </a:p>
        </p:txBody>
      </p:sp>
      <p:sp>
        <p:nvSpPr>
          <p:cNvPr id="34819"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822" name="AutoShape 82"/>
          <p:cNvSpPr>
            <a:spLocks/>
          </p:cNvSpPr>
          <p:nvPr/>
        </p:nvSpPr>
        <p:spPr bwMode="auto">
          <a:xfrm>
            <a:off x="2454275" y="3705225"/>
            <a:ext cx="34925" cy="34925"/>
          </a:xfrm>
          <a:custGeom>
            <a:avLst/>
            <a:gdLst>
              <a:gd name="T0" fmla="*/ 312045 w 21600"/>
              <a:gd name="T1" fmla="*/ 416041 h 21600"/>
              <a:gd name="T2" fmla="*/ 208027 w 21600"/>
              <a:gd name="T3" fmla="*/ 312045 h 21600"/>
              <a:gd name="T4" fmla="*/ 312045 w 21600"/>
              <a:gd name="T5" fmla="*/ 208027 h 21600"/>
              <a:gd name="T6" fmla="*/ 416041 w 21600"/>
              <a:gd name="T7" fmla="*/ 312045 h 21600"/>
              <a:gd name="T8" fmla="*/ 312045 w 21600"/>
              <a:gd name="T9" fmla="*/ 416041 h 21600"/>
              <a:gd name="T10" fmla="*/ 312045 w 21600"/>
              <a:gd name="T11" fmla="*/ 0 h 21600"/>
              <a:gd name="T12" fmla="*/ 0 w 21600"/>
              <a:gd name="T13" fmla="*/ 312045 h 21600"/>
              <a:gd name="T14" fmla="*/ 312045 w 21600"/>
              <a:gd name="T15" fmla="*/ 624029 h 21600"/>
              <a:gd name="T16" fmla="*/ 624069 w 21600"/>
              <a:gd name="T17" fmla="*/ 312045 h 21600"/>
              <a:gd name="T18" fmla="*/ 312045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rgbClr val="FDB817"/>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8099" dir="2700000" algn="ctr" rotWithShape="0">
                    <a:srgbClr val="000000">
                      <a:alpha val="73996"/>
                    </a:srgbClr>
                  </a:outerShdw>
                </a:effectLst>
              </a14:hiddenEffects>
            </a:ext>
          </a:extLst>
        </p:spPr>
        <p:txBody>
          <a:bodyPr lIns="50701" tIns="50701" rIns="50701" bIns="50701" anchor="ctr"/>
          <a:lstStyle/>
          <a:p>
            <a:endParaRPr lang="zh-CN" altLang="en-US"/>
          </a:p>
        </p:txBody>
      </p:sp>
      <p:sp>
        <p:nvSpPr>
          <p:cNvPr id="34825" name="Oval 19"/>
          <p:cNvSpPr>
            <a:spLocks noChangeArrowheads="1"/>
          </p:cNvSpPr>
          <p:nvPr/>
        </p:nvSpPr>
        <p:spPr bwMode="auto">
          <a:xfrm>
            <a:off x="712470" y="1144905"/>
            <a:ext cx="1020763" cy="1020763"/>
          </a:xfrm>
          <a:prstGeom prst="ellipse">
            <a:avLst/>
          </a:prstGeom>
          <a:noFill/>
          <a:ln w="28575">
            <a:solidFill>
              <a:srgbClr val="1C4885"/>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defTabSz="1217613" eaLnBrk="1" hangingPunct="1"/>
            <a:endParaRPr lang="en-US" altLang="zh-CN" sz="3100">
              <a:solidFill>
                <a:srgbClr val="FFFFFF"/>
              </a:solidFill>
              <a:latin typeface="Arial" pitchFamily="34" charset="0"/>
              <a:ea typeface="微软雅黑" pitchFamily="34" charset="-122"/>
              <a:sym typeface="Arial" pitchFamily="34" charset="0"/>
            </a:endParaRPr>
          </a:p>
        </p:txBody>
      </p:sp>
      <p:sp>
        <p:nvSpPr>
          <p:cNvPr id="34826" name="Freeform 21"/>
          <p:cNvSpPr>
            <a:spLocks noEditPoints="1"/>
          </p:cNvSpPr>
          <p:nvPr/>
        </p:nvSpPr>
        <p:spPr bwMode="auto">
          <a:xfrm>
            <a:off x="956945" y="1414780"/>
            <a:ext cx="515938" cy="517525"/>
          </a:xfrm>
          <a:custGeom>
            <a:avLst/>
            <a:gdLst>
              <a:gd name="T0" fmla="*/ 2147483647 w 403"/>
              <a:gd name="T1" fmla="*/ 2147483647 h 404"/>
              <a:gd name="T2" fmla="*/ 2147483647 w 403"/>
              <a:gd name="T3" fmla="*/ 2147483647 h 404"/>
              <a:gd name="T4" fmla="*/ 2147483647 w 403"/>
              <a:gd name="T5" fmla="*/ 2147483647 h 404"/>
              <a:gd name="T6" fmla="*/ 2147483647 w 403"/>
              <a:gd name="T7" fmla="*/ 2147483647 h 404"/>
              <a:gd name="T8" fmla="*/ 2147483647 w 403"/>
              <a:gd name="T9" fmla="*/ 2147483647 h 404"/>
              <a:gd name="T10" fmla="*/ 2147483647 w 403"/>
              <a:gd name="T11" fmla="*/ 2147483647 h 404"/>
              <a:gd name="T12" fmla="*/ 2147483647 w 403"/>
              <a:gd name="T13" fmla="*/ 2147483647 h 404"/>
              <a:gd name="T14" fmla="*/ 2147483647 w 403"/>
              <a:gd name="T15" fmla="*/ 2147483647 h 404"/>
              <a:gd name="T16" fmla="*/ 2147483647 w 403"/>
              <a:gd name="T17" fmla="*/ 2147483647 h 404"/>
              <a:gd name="T18" fmla="*/ 2147483647 w 403"/>
              <a:gd name="T19" fmla="*/ 2147483647 h 404"/>
              <a:gd name="T20" fmla="*/ 2147483647 w 403"/>
              <a:gd name="T21" fmla="*/ 2147483647 h 404"/>
              <a:gd name="T22" fmla="*/ 2147483647 w 403"/>
              <a:gd name="T23" fmla="*/ 2147483647 h 404"/>
              <a:gd name="T24" fmla="*/ 2147483647 w 403"/>
              <a:gd name="T25" fmla="*/ 2147483647 h 404"/>
              <a:gd name="T26" fmla="*/ 2147483647 w 403"/>
              <a:gd name="T27" fmla="*/ 2147483647 h 404"/>
              <a:gd name="T28" fmla="*/ 2147483647 w 403"/>
              <a:gd name="T29" fmla="*/ 2147483647 h 404"/>
              <a:gd name="T30" fmla="*/ 2147483647 w 403"/>
              <a:gd name="T31" fmla="*/ 2147483647 h 404"/>
              <a:gd name="T32" fmla="*/ 2147483647 w 403"/>
              <a:gd name="T33" fmla="*/ 2147483647 h 404"/>
              <a:gd name="T34" fmla="*/ 2147483647 w 403"/>
              <a:gd name="T35" fmla="*/ 2147483647 h 404"/>
              <a:gd name="T36" fmla="*/ 2147483647 w 403"/>
              <a:gd name="T37" fmla="*/ 2147483647 h 404"/>
              <a:gd name="T38" fmla="*/ 2147483647 w 403"/>
              <a:gd name="T39" fmla="*/ 2147483647 h 404"/>
              <a:gd name="T40" fmla="*/ 2147483647 w 403"/>
              <a:gd name="T41" fmla="*/ 2147483647 h 404"/>
              <a:gd name="T42" fmla="*/ 2147483647 w 403"/>
              <a:gd name="T43" fmla="*/ 2147483647 h 404"/>
              <a:gd name="T44" fmla="*/ 2147483647 w 403"/>
              <a:gd name="T45" fmla="*/ 2147483647 h 404"/>
              <a:gd name="T46" fmla="*/ 2147483647 w 403"/>
              <a:gd name="T47" fmla="*/ 2147483647 h 404"/>
              <a:gd name="T48" fmla="*/ 2147483647 w 403"/>
              <a:gd name="T49" fmla="*/ 2147483647 h 404"/>
              <a:gd name="T50" fmla="*/ 2147483647 w 403"/>
              <a:gd name="T51" fmla="*/ 2147483647 h 404"/>
              <a:gd name="T52" fmla="*/ 2147483647 w 403"/>
              <a:gd name="T53" fmla="*/ 2147483647 h 404"/>
              <a:gd name="T54" fmla="*/ 2147483647 w 403"/>
              <a:gd name="T55" fmla="*/ 2147483647 h 4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lIns="121682" tIns="60841" rIns="121682" bIns="60841"/>
          <a:lstStyle/>
          <a:p>
            <a:endParaRPr lang="zh-CN" altLang="en-US"/>
          </a:p>
        </p:txBody>
      </p:sp>
      <p:sp>
        <p:nvSpPr>
          <p:cNvPr id="25" name="矩形 96"/>
          <p:cNvSpPr>
            <a:spLocks noChangeArrowheads="1"/>
          </p:cNvSpPr>
          <p:nvPr/>
        </p:nvSpPr>
        <p:spPr bwMode="auto">
          <a:xfrm>
            <a:off x="2024246" y="1189876"/>
            <a:ext cx="8662804" cy="9435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dirty="0">
                <a:latin typeface="宋体" pitchFamily="2" charset="-122"/>
              </a:rPr>
              <a:t>混凝土是指以胶凝材料（胶结料）、骨料（或称集料）、水及其他材料为原料，按适当比例配制而成的混合物，再经硬化形成的复合材料。</a:t>
            </a:r>
          </a:p>
        </p:txBody>
      </p:sp>
      <p:pic>
        <p:nvPicPr>
          <p:cNvPr id="32" name="图片 95" descr="1.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531552" y="2526665"/>
            <a:ext cx="5338127" cy="32858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pic>
        <p:nvPicPr>
          <p:cNvPr id="35842"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3"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44" name="文本框 8"/>
          <p:cNvSpPr txBox="1">
            <a:spLocks noChangeArrowheads="1"/>
          </p:cNvSpPr>
          <p:nvPr/>
        </p:nvSpPr>
        <p:spPr bwMode="auto">
          <a:xfrm>
            <a:off x="0" y="1571625"/>
            <a:ext cx="149542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4400" b="1">
                <a:solidFill>
                  <a:srgbClr val="1C4885"/>
                </a:solidFill>
                <a:latin typeface="微软雅黑" pitchFamily="34" charset="-122"/>
                <a:ea typeface="微软雅黑" pitchFamily="34" charset="-122"/>
              </a:rPr>
              <a:t>5</a:t>
            </a:r>
            <a:endParaRPr lang="zh-CN" altLang="en-US" sz="34400" b="1">
              <a:solidFill>
                <a:srgbClr val="1C4885"/>
              </a:solidFill>
              <a:latin typeface="微软雅黑" pitchFamily="34" charset="-122"/>
              <a:ea typeface="微软雅黑" pitchFamily="34" charset="-122"/>
            </a:endParaRPr>
          </a:p>
        </p:txBody>
      </p:sp>
      <p:sp>
        <p:nvSpPr>
          <p:cNvPr id="35845" name="文本框 12"/>
          <p:cNvSpPr txBox="1">
            <a:spLocks noChangeArrowheads="1"/>
          </p:cNvSpPr>
          <p:nvPr/>
        </p:nvSpPr>
        <p:spPr bwMode="auto">
          <a:xfrm>
            <a:off x="2527787" y="2987431"/>
            <a:ext cx="8949105"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000" b="1" dirty="0" smtClean="0">
                <a:solidFill>
                  <a:srgbClr val="1C4885"/>
                </a:solidFill>
                <a:latin typeface="微软雅黑" pitchFamily="34" charset="-122"/>
                <a:ea typeface="微软雅黑" pitchFamily="34" charset="-122"/>
              </a:rPr>
              <a:t>编制现浇混凝土工程</a:t>
            </a:r>
            <a:endParaRPr lang="en-US" altLang="zh-CN" sz="6000" b="1" dirty="0" smtClean="0">
              <a:solidFill>
                <a:srgbClr val="1C4885"/>
              </a:solidFill>
              <a:latin typeface="微软雅黑" pitchFamily="34" charset="-122"/>
              <a:ea typeface="微软雅黑" pitchFamily="34" charset="-122"/>
            </a:endParaRPr>
          </a:p>
          <a:p>
            <a:pPr eaLnBrk="1" hangingPunct="1"/>
            <a:r>
              <a:rPr lang="zh-CN" altLang="en-US" sz="6000" b="1" dirty="0" smtClean="0">
                <a:solidFill>
                  <a:srgbClr val="1C4885"/>
                </a:solidFill>
                <a:latin typeface="微软雅黑" pitchFamily="34" charset="-122"/>
                <a:ea typeface="微软雅黑" pitchFamily="34" charset="-122"/>
              </a:rPr>
              <a:t>施工方案</a:t>
            </a:r>
            <a:endParaRPr lang="zh-CN" altLang="en-US" sz="6000" b="1" dirty="0">
              <a:solidFill>
                <a:srgbClr val="1C4885"/>
              </a:solidFill>
              <a:latin typeface="微软雅黑" pitchFamily="34" charset="-122"/>
              <a:ea typeface="微软雅黑" pitchFamily="34" charset="-122"/>
            </a:endParaRPr>
          </a:p>
        </p:txBody>
      </p:sp>
      <p:grpSp>
        <p:nvGrpSpPr>
          <p:cNvPr id="35846" name="组合 13"/>
          <p:cNvGrpSpPr>
            <a:grpSpLocks noChangeAspect="1"/>
          </p:cNvGrpSpPr>
          <p:nvPr/>
        </p:nvGrpSpPr>
        <p:grpSpPr bwMode="auto">
          <a:xfrm>
            <a:off x="6804025" y="3178175"/>
            <a:ext cx="5578475" cy="3481388"/>
            <a:chOff x="0" y="0"/>
            <a:chExt cx="5324473" cy="3322983"/>
          </a:xfrm>
        </p:grpSpPr>
        <p:pic>
          <p:nvPicPr>
            <p:cNvPr id="35849"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50"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5848" name="文本框 19"/>
          <p:cNvSpPr>
            <a:spLocks/>
          </p:cNvSpPr>
          <p:nvPr/>
        </p:nvSpPr>
        <p:spPr bwMode="auto">
          <a:xfrm>
            <a:off x="465138" y="4889500"/>
            <a:ext cx="2039937" cy="985838"/>
          </a:xfrm>
          <a:custGeom>
            <a:avLst/>
            <a:gdLst>
              <a:gd name="T0" fmla="*/ 1344703 w 2039375"/>
              <a:gd name="T1" fmla="*/ 0 h 987152"/>
              <a:gd name="T2" fmla="*/ 2043312 w 2039375"/>
              <a:gd name="T3" fmla="*/ 0 h 987152"/>
              <a:gd name="T4" fmla="*/ 2033869 w 2039375"/>
              <a:gd name="T5" fmla="*/ 106172 h 987152"/>
              <a:gd name="T6" fmla="*/ 1710030 w 2039375"/>
              <a:gd name="T7" fmla="*/ 676612 h 987152"/>
              <a:gd name="T8" fmla="*/ 791385 w 2039375"/>
              <a:gd name="T9" fmla="*/ 977990 h 987152"/>
              <a:gd name="T10" fmla="*/ 0 w 2039375"/>
              <a:gd name="T11" fmla="*/ 836289 h 987152"/>
              <a:gd name="T12" fmla="*/ 0 w 2039375"/>
              <a:gd name="T13" fmla="*/ 244106 h 987152"/>
              <a:gd name="T14" fmla="*/ 718663 w 2039375"/>
              <a:gd name="T15" fmla="*/ 453487 h 987152"/>
              <a:gd name="T16" fmla="*/ 1180659 w 2039375"/>
              <a:gd name="T17" fmla="*/ 311784 h 987152"/>
              <a:gd name="T18" fmla="*/ 1341073 w 2039375"/>
              <a:gd name="T19" fmla="*/ 39751 h 987152"/>
              <a:gd name="T20" fmla="*/ 1344703 w 2039375"/>
              <a:gd name="T21" fmla="*/ 0 h 987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39375" h="987152">
                <a:moveTo>
                  <a:pt x="1342113" y="0"/>
                </a:moveTo>
                <a:lnTo>
                  <a:pt x="2039375" y="0"/>
                </a:lnTo>
                <a:lnTo>
                  <a:pt x="2029950" y="107167"/>
                </a:lnTo>
                <a:cubicBezTo>
                  <a:pt x="1986855" y="338921"/>
                  <a:pt x="1879117" y="530849"/>
                  <a:pt x="1706735" y="682950"/>
                </a:cubicBezTo>
                <a:cubicBezTo>
                  <a:pt x="1476894" y="885752"/>
                  <a:pt x="1171268" y="987152"/>
                  <a:pt x="789859" y="987152"/>
                </a:cubicBezTo>
                <a:cubicBezTo>
                  <a:pt x="471069" y="987152"/>
                  <a:pt x="207783" y="939476"/>
                  <a:pt x="0" y="844124"/>
                </a:cubicBezTo>
                <a:lnTo>
                  <a:pt x="0" y="246393"/>
                </a:lnTo>
                <a:cubicBezTo>
                  <a:pt x="229130" y="387287"/>
                  <a:pt x="468222" y="457734"/>
                  <a:pt x="717277" y="457734"/>
                </a:cubicBezTo>
                <a:cubicBezTo>
                  <a:pt x="910828" y="457734"/>
                  <a:pt x="1064530" y="410057"/>
                  <a:pt x="1178384" y="314705"/>
                </a:cubicBezTo>
                <a:cubicBezTo>
                  <a:pt x="1263774" y="243191"/>
                  <a:pt x="1317143" y="151663"/>
                  <a:pt x="1338490" y="40122"/>
                </a:cubicBezTo>
                <a:lnTo>
                  <a:pt x="1342113"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891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20" name="Freeform 251"/>
          <p:cNvSpPr>
            <a:spLocks noEditPoints="1"/>
          </p:cNvSpPr>
          <p:nvPr/>
        </p:nvSpPr>
        <p:spPr bwMode="auto">
          <a:xfrm>
            <a:off x="1546860" y="203835"/>
            <a:ext cx="531813" cy="496888"/>
          </a:xfrm>
          <a:custGeom>
            <a:avLst/>
            <a:gdLst>
              <a:gd name="T0" fmla="*/ 2147483647 w 301"/>
              <a:gd name="T1" fmla="*/ 2147483647 h 282"/>
              <a:gd name="T2" fmla="*/ 2147483647 w 301"/>
              <a:gd name="T3" fmla="*/ 2147483647 h 282"/>
              <a:gd name="T4" fmla="*/ 2147483647 w 301"/>
              <a:gd name="T5" fmla="*/ 2147483647 h 282"/>
              <a:gd name="T6" fmla="*/ 2147483647 w 301"/>
              <a:gd name="T7" fmla="*/ 2147483647 h 282"/>
              <a:gd name="T8" fmla="*/ 2147483647 w 301"/>
              <a:gd name="T9" fmla="*/ 2147483647 h 282"/>
              <a:gd name="T10" fmla="*/ 2147483647 w 301"/>
              <a:gd name="T11" fmla="*/ 2147483647 h 282"/>
              <a:gd name="T12" fmla="*/ 2147483647 w 301"/>
              <a:gd name="T13" fmla="*/ 2147483647 h 282"/>
              <a:gd name="T14" fmla="*/ 2147483647 w 301"/>
              <a:gd name="T15" fmla="*/ 2147483647 h 282"/>
              <a:gd name="T16" fmla="*/ 2147483647 w 301"/>
              <a:gd name="T17" fmla="*/ 2147483647 h 282"/>
              <a:gd name="T18" fmla="*/ 2147483647 w 301"/>
              <a:gd name="T19" fmla="*/ 2147483647 h 282"/>
              <a:gd name="T20" fmla="*/ 2147483647 w 301"/>
              <a:gd name="T21" fmla="*/ 2147483647 h 282"/>
              <a:gd name="T22" fmla="*/ 2147483647 w 301"/>
              <a:gd name="T23" fmla="*/ 2147483647 h 282"/>
              <a:gd name="T24" fmla="*/ 2147483647 w 301"/>
              <a:gd name="T25" fmla="*/ 2147483647 h 282"/>
              <a:gd name="T26" fmla="*/ 2147483647 w 301"/>
              <a:gd name="T27" fmla="*/ 2147483647 h 282"/>
              <a:gd name="T28" fmla="*/ 2147483647 w 301"/>
              <a:gd name="T29" fmla="*/ 2147483647 h 282"/>
              <a:gd name="T30" fmla="*/ 2147483647 w 301"/>
              <a:gd name="T31" fmla="*/ 2147483647 h 282"/>
              <a:gd name="T32" fmla="*/ 2147483647 w 301"/>
              <a:gd name="T33" fmla="*/ 2147483647 h 282"/>
              <a:gd name="T34" fmla="*/ 2147483647 w 301"/>
              <a:gd name="T35" fmla="*/ 2147483647 h 282"/>
              <a:gd name="T36" fmla="*/ 2147483647 w 301"/>
              <a:gd name="T37" fmla="*/ 2147483647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3" name="矩形 12"/>
          <p:cNvSpPr/>
          <p:nvPr/>
        </p:nvSpPr>
        <p:spPr>
          <a:xfrm>
            <a:off x="220662" y="206916"/>
            <a:ext cx="8077518" cy="461665"/>
          </a:xfrm>
          <a:prstGeom prst="rect">
            <a:avLst/>
          </a:prstGeom>
        </p:spPr>
        <p:txBody>
          <a:bodyPr wrap="square">
            <a:spAutoFit/>
          </a:bodyPr>
          <a:lstStyle/>
          <a:p>
            <a:pPr algn="just"/>
            <a:r>
              <a:rPr lang="zh-CN" altLang="en-US" sz="2400" dirty="0" smtClean="0">
                <a:latin typeface="方正粗黑宋简体" pitchFamily="2" charset="-122"/>
                <a:ea typeface="方正粗黑宋简体" pitchFamily="2" charset="-122"/>
              </a:rPr>
              <a:t>知识链接</a:t>
            </a:r>
            <a:endParaRPr lang="zh-CN" altLang="en-US" sz="2400" dirty="0">
              <a:latin typeface="方正粗黑宋简体" pitchFamily="2" charset="-122"/>
              <a:ea typeface="方正粗黑宋简体" pitchFamily="2" charset="-122"/>
            </a:endParaRPr>
          </a:p>
        </p:txBody>
      </p:sp>
      <p:pic>
        <p:nvPicPr>
          <p:cNvPr id="14" name="图片 1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605014" y="1340023"/>
            <a:ext cx="5367535" cy="5367535"/>
          </a:xfrm>
          <a:prstGeom prst="rect">
            <a:avLst/>
          </a:prstGeom>
        </p:spPr>
      </p:pic>
      <p:sp>
        <p:nvSpPr>
          <p:cNvPr id="15" name="矩形 14"/>
          <p:cNvSpPr/>
          <p:nvPr/>
        </p:nvSpPr>
        <p:spPr>
          <a:xfrm>
            <a:off x="4308548" y="1004981"/>
            <a:ext cx="4031873" cy="400110"/>
          </a:xfrm>
          <a:prstGeom prst="rect">
            <a:avLst/>
          </a:prstGeom>
        </p:spPr>
        <p:txBody>
          <a:bodyPr wrap="none">
            <a:spAutoFit/>
          </a:bodyPr>
          <a:lstStyle/>
          <a:p>
            <a:pPr algn="just"/>
            <a:r>
              <a:rPr lang="zh-CN" altLang="en-US" sz="2000" dirty="0">
                <a:latin typeface="宋体" pitchFamily="2" charset="-122"/>
              </a:rPr>
              <a:t>某综合楼工程现浇混凝土施工方案</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2075" y="354013"/>
            <a:ext cx="7481888"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39" name="矩形 6"/>
          <p:cNvSpPr>
            <a:spLocks noChangeArrowheads="1"/>
          </p:cNvSpPr>
          <p:nvPr/>
        </p:nvSpPr>
        <p:spPr bwMode="auto">
          <a:xfrm>
            <a:off x="0" y="4902200"/>
            <a:ext cx="12192000" cy="195580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39940" name="组合 13"/>
          <p:cNvGrpSpPr>
            <a:grpSpLocks noChangeAspect="1"/>
          </p:cNvGrpSpPr>
          <p:nvPr/>
        </p:nvGrpSpPr>
        <p:grpSpPr bwMode="auto">
          <a:xfrm>
            <a:off x="6804025" y="3178175"/>
            <a:ext cx="5578475" cy="3481388"/>
            <a:chOff x="0" y="0"/>
            <a:chExt cx="5324473" cy="3322983"/>
          </a:xfrm>
        </p:grpSpPr>
        <p:pic>
          <p:nvPicPr>
            <p:cNvPr id="39943"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944"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9941" name="文本框 12"/>
          <p:cNvSpPr txBox="1">
            <a:spLocks noChangeArrowheads="1"/>
          </p:cNvSpPr>
          <p:nvPr/>
        </p:nvSpPr>
        <p:spPr bwMode="auto">
          <a:xfrm>
            <a:off x="3349625" y="2900363"/>
            <a:ext cx="5700713"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7200" b="1">
                <a:solidFill>
                  <a:srgbClr val="1C4885"/>
                </a:solidFill>
                <a:latin typeface="微软雅黑" pitchFamily="34" charset="-122"/>
                <a:ea typeface="微软雅黑" pitchFamily="34" charset="-122"/>
              </a:rPr>
              <a:t>Thank you</a:t>
            </a:r>
            <a:endParaRPr lang="zh-CN" altLang="en-US" sz="7200" b="1">
              <a:solidFill>
                <a:srgbClr val="1C4885"/>
              </a:solidFill>
              <a:latin typeface="微软雅黑" pitchFamily="34" charset="-122"/>
              <a:ea typeface="微软雅黑" pitchFamily="34" charset="-122"/>
            </a:endParaRPr>
          </a:p>
        </p:txBody>
      </p:sp>
      <p:cxnSp>
        <p:nvCxnSpPr>
          <p:cNvPr id="39942" name="直接连接符 58"/>
          <p:cNvCxnSpPr>
            <a:cxnSpLocks noChangeShapeType="1"/>
          </p:cNvCxnSpPr>
          <p:nvPr/>
        </p:nvCxnSpPr>
        <p:spPr bwMode="auto">
          <a:xfrm>
            <a:off x="3230563" y="4137025"/>
            <a:ext cx="5251450" cy="0"/>
          </a:xfrm>
          <a:prstGeom prst="line">
            <a:avLst/>
          </a:prstGeom>
          <a:noFill/>
          <a:ln w="6350">
            <a:solidFill>
              <a:srgbClr val="7F7F7F"/>
            </a:solidFill>
            <a:round/>
            <a:headEnd/>
            <a:tailEnd/>
          </a:ln>
          <a:extLst>
            <a:ext uri="{909E8E84-426E-40DD-AFC4-6F175D3DCCD1}">
              <a14:hiddenFill xmlns:a14="http://schemas.microsoft.com/office/drawing/2010/main" xmlns="">
                <a:noFill/>
              </a14:hiddenFill>
            </a:ext>
          </a:extLst>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765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52" name="Oval 10"/>
          <p:cNvSpPr>
            <a:spLocks noChangeAspect="1" noChangeArrowheads="1"/>
          </p:cNvSpPr>
          <p:nvPr/>
        </p:nvSpPr>
        <p:spPr bwMode="auto">
          <a:xfrm>
            <a:off x="550545" y="1832610"/>
            <a:ext cx="574675" cy="576263"/>
          </a:xfrm>
          <a:prstGeom prst="ellipse">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en-US" altLang="zh-CN">
              <a:solidFill>
                <a:srgbClr val="FFFFFF"/>
              </a:solidFill>
            </a:endParaRPr>
          </a:p>
        </p:txBody>
      </p:sp>
      <p:sp>
        <p:nvSpPr>
          <p:cNvPr id="27653" name="Oval 13"/>
          <p:cNvSpPr>
            <a:spLocks noChangeAspect="1" noChangeArrowheads="1"/>
          </p:cNvSpPr>
          <p:nvPr/>
        </p:nvSpPr>
        <p:spPr bwMode="auto">
          <a:xfrm>
            <a:off x="561975" y="3445828"/>
            <a:ext cx="574675" cy="576262"/>
          </a:xfrm>
          <a:prstGeom prst="ellipse">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en-US" altLang="zh-CN">
              <a:solidFill>
                <a:srgbClr val="FFFFFF"/>
              </a:solidFill>
            </a:endParaRPr>
          </a:p>
        </p:txBody>
      </p:sp>
      <p:pic>
        <p:nvPicPr>
          <p:cNvPr id="27654" name="Picture 14" descr="phone.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08025" y="3604578"/>
            <a:ext cx="290513" cy="28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655" name="Picture 15" descr="bulb.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7070" y="1996123"/>
            <a:ext cx="288925" cy="290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56" name="Oval 19"/>
          <p:cNvSpPr>
            <a:spLocks noChangeAspect="1" noChangeArrowheads="1"/>
          </p:cNvSpPr>
          <p:nvPr/>
        </p:nvSpPr>
        <p:spPr bwMode="auto">
          <a:xfrm>
            <a:off x="573405" y="5044123"/>
            <a:ext cx="574675" cy="576262"/>
          </a:xfrm>
          <a:prstGeom prst="ellipse">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en-US" altLang="zh-CN">
              <a:solidFill>
                <a:srgbClr val="FFFFFF"/>
              </a:solidFill>
            </a:endParaRPr>
          </a:p>
        </p:txBody>
      </p:sp>
      <p:pic>
        <p:nvPicPr>
          <p:cNvPr id="27657" name="Picture 23" descr="cloud.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40093" y="5199698"/>
            <a:ext cx="252412" cy="252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7658" name="组合 9"/>
          <p:cNvGrpSpPr>
            <a:grpSpLocks noChangeAspect="1"/>
          </p:cNvGrpSpPr>
          <p:nvPr/>
        </p:nvGrpSpPr>
        <p:grpSpPr bwMode="auto">
          <a:xfrm>
            <a:off x="8166100" y="1997075"/>
            <a:ext cx="4025900" cy="4105275"/>
            <a:chOff x="0" y="0"/>
            <a:chExt cx="4025152" cy="4106791"/>
          </a:xfrm>
        </p:grpSpPr>
        <p:pic>
          <p:nvPicPr>
            <p:cNvPr id="27662" name="图片 1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4025152" cy="41067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663" name="图片 12"/>
            <p:cNvPicPr>
              <a:picLocks noChangeAspect="1" noChangeArrowheads="1"/>
            </p:cNvPicPr>
            <p:nvPr/>
          </p:nvPicPr>
          <p:blipFill>
            <a:blip r:embed="rId6" cstate="print">
              <a:extLst>
                <a:ext uri="{28A0092B-C50C-407E-A947-70E740481C1C}">
                  <a14:useLocalDpi xmlns:a14="http://schemas.microsoft.com/office/drawing/2010/main" xmlns="" val="0"/>
                </a:ext>
              </a:extLst>
            </a:blip>
            <a:srcRect r="8347"/>
            <a:stretch>
              <a:fillRect/>
            </a:stretch>
          </p:blipFill>
          <p:spPr bwMode="auto">
            <a:xfrm>
              <a:off x="538859" y="432478"/>
              <a:ext cx="3486293" cy="23544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6"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一、认识混凝土</a:t>
            </a:r>
            <a:endParaRPr lang="zh-CN" altLang="en-US" sz="2400" b="1" dirty="0">
              <a:latin typeface="微软雅黑" pitchFamily="34" charset="-122"/>
              <a:ea typeface="微软雅黑" pitchFamily="34" charset="-122"/>
            </a:endParaRPr>
          </a:p>
        </p:txBody>
      </p:sp>
      <p:sp>
        <p:nvSpPr>
          <p:cNvPr id="17" name="矩形 91"/>
          <p:cNvSpPr>
            <a:spLocks noChangeArrowheads="1"/>
          </p:cNvSpPr>
          <p:nvPr/>
        </p:nvSpPr>
        <p:spPr bwMode="auto">
          <a:xfrm>
            <a:off x="228283" y="821055"/>
            <a:ext cx="5086667" cy="6001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200" dirty="0">
                <a:latin typeface="宋体" charset="-122"/>
                <a:ea typeface="宋体" charset="-122"/>
              </a:rPr>
              <a:t>（一）混凝土组成材料的技术要求</a:t>
            </a:r>
          </a:p>
        </p:txBody>
      </p:sp>
      <p:sp>
        <p:nvSpPr>
          <p:cNvPr id="18" name="矩形 17"/>
          <p:cNvSpPr/>
          <p:nvPr/>
        </p:nvSpPr>
        <p:spPr>
          <a:xfrm>
            <a:off x="1258496" y="1667664"/>
            <a:ext cx="6811084" cy="1015663"/>
          </a:xfrm>
          <a:prstGeom prst="rect">
            <a:avLst/>
          </a:prstGeom>
          <a:solidFill>
            <a:schemeClr val="tx2">
              <a:lumMod val="40000"/>
              <a:lumOff val="60000"/>
            </a:schemeClr>
          </a:solidFill>
        </p:spPr>
        <p:txBody>
          <a:bodyPr wrap="square">
            <a:spAutoFit/>
          </a:bodyPr>
          <a:lstStyle/>
          <a:p>
            <a:pPr algn="just">
              <a:lnSpc>
                <a:spcPct val="150000"/>
              </a:lnSpc>
            </a:pPr>
            <a:r>
              <a:rPr lang="zh-CN" altLang="en-US" sz="2000" dirty="0">
                <a:latin typeface="宋体" pitchFamily="2" charset="-122"/>
              </a:rPr>
              <a:t>水泥是决定混凝土性能的最主要原材料，水泥强度等级的选取，一般为混凝土强度等级的 </a:t>
            </a:r>
            <a:r>
              <a:rPr lang="en-US" altLang="zh-CN" sz="2000" dirty="0">
                <a:latin typeface="宋体" pitchFamily="2" charset="-122"/>
              </a:rPr>
              <a:t>1.5 </a:t>
            </a:r>
            <a:r>
              <a:rPr lang="zh-CN" altLang="en-US" sz="2000" dirty="0">
                <a:latin typeface="宋体" pitchFamily="2" charset="-122"/>
              </a:rPr>
              <a:t>～ </a:t>
            </a:r>
            <a:r>
              <a:rPr lang="en-US" altLang="zh-CN" sz="2000" dirty="0">
                <a:latin typeface="宋体" pitchFamily="2" charset="-122"/>
              </a:rPr>
              <a:t>2.0 </a:t>
            </a:r>
            <a:r>
              <a:rPr lang="zh-CN" altLang="en-US" sz="2000" dirty="0">
                <a:latin typeface="宋体" pitchFamily="2" charset="-122"/>
              </a:rPr>
              <a:t>倍为宜。</a:t>
            </a:r>
          </a:p>
        </p:txBody>
      </p:sp>
      <p:sp>
        <p:nvSpPr>
          <p:cNvPr id="19" name="矩形 18"/>
          <p:cNvSpPr/>
          <p:nvPr/>
        </p:nvSpPr>
        <p:spPr>
          <a:xfrm>
            <a:off x="1247066" y="3174122"/>
            <a:ext cx="6845374" cy="1015663"/>
          </a:xfrm>
          <a:prstGeom prst="rect">
            <a:avLst/>
          </a:prstGeom>
          <a:solidFill>
            <a:schemeClr val="tx2">
              <a:lumMod val="40000"/>
              <a:lumOff val="60000"/>
            </a:schemeClr>
          </a:solidFill>
        </p:spPr>
        <p:txBody>
          <a:bodyPr wrap="square">
            <a:spAutoFit/>
          </a:bodyPr>
          <a:lstStyle/>
          <a:p>
            <a:pPr algn="just">
              <a:lnSpc>
                <a:spcPct val="150000"/>
              </a:lnSpc>
            </a:pPr>
            <a:r>
              <a:rPr lang="zh-CN" altLang="en-US" sz="2000" dirty="0">
                <a:latin typeface="宋体" pitchFamily="2" charset="-122"/>
              </a:rPr>
              <a:t>粒径在 </a:t>
            </a:r>
            <a:r>
              <a:rPr lang="en-US" altLang="zh-CN" sz="2000" dirty="0">
                <a:latin typeface="宋体" pitchFamily="2" charset="-122"/>
              </a:rPr>
              <a:t>4.75mm </a:t>
            </a:r>
            <a:r>
              <a:rPr lang="zh-CN" altLang="en-US" sz="2000" dirty="0">
                <a:latin typeface="宋体" pitchFamily="2" charset="-122"/>
              </a:rPr>
              <a:t>以下的骨料称为细骨料，在普通混凝土中指的是砂。</a:t>
            </a:r>
          </a:p>
        </p:txBody>
      </p:sp>
      <p:sp>
        <p:nvSpPr>
          <p:cNvPr id="20" name="矩形 19"/>
          <p:cNvSpPr/>
          <p:nvPr/>
        </p:nvSpPr>
        <p:spPr>
          <a:xfrm>
            <a:off x="1258496" y="4728592"/>
            <a:ext cx="6845374" cy="1477328"/>
          </a:xfrm>
          <a:prstGeom prst="rect">
            <a:avLst/>
          </a:prstGeom>
          <a:solidFill>
            <a:schemeClr val="tx2">
              <a:lumMod val="40000"/>
              <a:lumOff val="60000"/>
            </a:schemeClr>
          </a:solidFill>
        </p:spPr>
        <p:txBody>
          <a:bodyPr wrap="square">
            <a:spAutoFit/>
          </a:bodyPr>
          <a:lstStyle/>
          <a:p>
            <a:pPr algn="just">
              <a:lnSpc>
                <a:spcPct val="150000"/>
              </a:lnSpc>
            </a:pPr>
            <a:r>
              <a:rPr lang="zh-CN" altLang="en-US" sz="2000" dirty="0">
                <a:latin typeface="宋体" pitchFamily="2" charset="-122"/>
              </a:rPr>
              <a:t>粒径大于 </a:t>
            </a:r>
            <a:r>
              <a:rPr lang="en-US" altLang="zh-CN" sz="2000" dirty="0">
                <a:latin typeface="宋体" pitchFamily="2" charset="-122"/>
              </a:rPr>
              <a:t>5mm </a:t>
            </a:r>
            <a:r>
              <a:rPr lang="zh-CN" altLang="en-US" sz="2000" dirty="0">
                <a:latin typeface="宋体" pitchFamily="2" charset="-122"/>
              </a:rPr>
              <a:t>的骨料称为粗骨料。粗骨料的最大粒径不得超过结构截面最小尺寸的 </a:t>
            </a:r>
            <a:r>
              <a:rPr lang="en-US" altLang="zh-CN" sz="2000" dirty="0">
                <a:latin typeface="宋体" pitchFamily="2" charset="-122"/>
              </a:rPr>
              <a:t>1/4</a:t>
            </a:r>
            <a:r>
              <a:rPr lang="zh-CN" altLang="en-US" sz="2000" dirty="0">
                <a:latin typeface="宋体" pitchFamily="2" charset="-122"/>
              </a:rPr>
              <a:t>，同时不得大于钢筋间最小净距的 </a:t>
            </a:r>
            <a:r>
              <a:rPr lang="en-US" altLang="zh-CN" sz="2000" dirty="0">
                <a:latin typeface="宋体" pitchFamily="2" charset="-122"/>
              </a:rPr>
              <a:t>3/4</a:t>
            </a:r>
            <a:r>
              <a:rPr lang="zh-CN" altLang="en-US" sz="2000" dirty="0">
                <a:latin typeface="宋体" pitchFamily="2" charset="-122"/>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9699"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0" name="모서리가 둥근 직사각형 17"/>
          <p:cNvSpPr>
            <a:spLocks noChangeArrowheads="1"/>
          </p:cNvSpPr>
          <p:nvPr/>
        </p:nvSpPr>
        <p:spPr bwMode="auto">
          <a:xfrm>
            <a:off x="2266950" y="2106613"/>
            <a:ext cx="3840163" cy="1720850"/>
          </a:xfrm>
          <a:prstGeom prst="roundRect">
            <a:avLst>
              <a:gd name="adj" fmla="val 7356"/>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r>
              <a:rPr lang="en-US" altLang="zh-CN">
                <a:solidFill>
                  <a:srgbClr val="FFFFFF"/>
                </a:solidFill>
                <a:latin typeface="Arial" pitchFamily="34" charset="0"/>
                <a:ea typeface="微软雅黑" pitchFamily="34" charset="-122"/>
                <a:sym typeface="Arial" pitchFamily="34" charset="0"/>
              </a:rPr>
              <a:t> </a:t>
            </a:r>
            <a:endParaRPr lang="ko-KR" altLang="en-US">
              <a:solidFill>
                <a:srgbClr val="FFFFFF"/>
              </a:solidFill>
              <a:latin typeface="Arial" pitchFamily="34" charset="0"/>
              <a:ea typeface="Malgun Gothic" pitchFamily="34" charset="-127"/>
              <a:sym typeface="Arial" pitchFamily="34" charset="0"/>
            </a:endParaRPr>
          </a:p>
        </p:txBody>
      </p:sp>
      <p:sp>
        <p:nvSpPr>
          <p:cNvPr id="29701" name="모서리가 둥근 직사각형 18"/>
          <p:cNvSpPr>
            <a:spLocks noChangeArrowheads="1"/>
          </p:cNvSpPr>
          <p:nvPr/>
        </p:nvSpPr>
        <p:spPr bwMode="auto">
          <a:xfrm>
            <a:off x="6243638" y="2106613"/>
            <a:ext cx="3840162" cy="1720850"/>
          </a:xfrm>
          <a:prstGeom prst="roundRect">
            <a:avLst>
              <a:gd name="adj" fmla="val 5361"/>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微软雅黑" pitchFamily="34" charset="-122"/>
              <a:sym typeface="Arial" pitchFamily="34" charset="0"/>
            </a:endParaRPr>
          </a:p>
        </p:txBody>
      </p:sp>
      <p:sp>
        <p:nvSpPr>
          <p:cNvPr id="29702" name="모서리가 둥근 직사각형 19"/>
          <p:cNvSpPr>
            <a:spLocks noChangeArrowheads="1"/>
          </p:cNvSpPr>
          <p:nvPr/>
        </p:nvSpPr>
        <p:spPr bwMode="auto">
          <a:xfrm>
            <a:off x="2266950" y="3965575"/>
            <a:ext cx="3840163" cy="1720850"/>
          </a:xfrm>
          <a:prstGeom prst="roundRect">
            <a:avLst>
              <a:gd name="adj" fmla="val 6690"/>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29703" name="모서리가 둥근 직사각형 20"/>
          <p:cNvSpPr>
            <a:spLocks noChangeArrowheads="1"/>
          </p:cNvSpPr>
          <p:nvPr/>
        </p:nvSpPr>
        <p:spPr bwMode="auto">
          <a:xfrm>
            <a:off x="6243638" y="3965575"/>
            <a:ext cx="3840162" cy="1720850"/>
          </a:xfrm>
          <a:prstGeom prst="roundRect">
            <a:avLst>
              <a:gd name="adj" fmla="val 10014"/>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29704" name="모서리가 둥근 직사각형 21"/>
          <p:cNvSpPr>
            <a:spLocks noChangeArrowheads="1"/>
          </p:cNvSpPr>
          <p:nvPr/>
        </p:nvSpPr>
        <p:spPr bwMode="auto">
          <a:xfrm>
            <a:off x="2330450" y="1919288"/>
            <a:ext cx="3689350" cy="1908175"/>
          </a:xfrm>
          <a:prstGeom prst="roundRect">
            <a:avLst>
              <a:gd name="adj" fmla="val 16667"/>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29705" name="모서리가 둥근 직사각형 22"/>
          <p:cNvSpPr>
            <a:spLocks noChangeArrowheads="1"/>
          </p:cNvSpPr>
          <p:nvPr/>
        </p:nvSpPr>
        <p:spPr bwMode="auto">
          <a:xfrm>
            <a:off x="6432550" y="1919288"/>
            <a:ext cx="3689350" cy="1908175"/>
          </a:xfrm>
          <a:prstGeom prst="roundRect">
            <a:avLst>
              <a:gd name="adj" fmla="val 16667"/>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29706" name="모서리가 둥근 직사각형 23"/>
          <p:cNvSpPr>
            <a:spLocks noChangeArrowheads="1"/>
          </p:cNvSpPr>
          <p:nvPr/>
        </p:nvSpPr>
        <p:spPr bwMode="auto">
          <a:xfrm>
            <a:off x="2330450" y="4008438"/>
            <a:ext cx="3689350" cy="1908175"/>
          </a:xfrm>
          <a:prstGeom prst="roundRect">
            <a:avLst>
              <a:gd name="adj" fmla="val 16667"/>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29707" name="모서리가 둥근 직사각형 24"/>
          <p:cNvSpPr>
            <a:spLocks noChangeArrowheads="1"/>
          </p:cNvSpPr>
          <p:nvPr/>
        </p:nvSpPr>
        <p:spPr bwMode="auto">
          <a:xfrm>
            <a:off x="6432550" y="4008438"/>
            <a:ext cx="3689350" cy="1908175"/>
          </a:xfrm>
          <a:prstGeom prst="roundRect">
            <a:avLst>
              <a:gd name="adj" fmla="val 16667"/>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Malgun Gothic" pitchFamily="34" charset="-127"/>
              <a:sym typeface="Arial" pitchFamily="34" charset="0"/>
            </a:endParaRPr>
          </a:p>
        </p:txBody>
      </p:sp>
      <p:sp>
        <p:nvSpPr>
          <p:cNvPr id="29708" name="타원 25@|1FFC:0|FBC:0|LFC:16777215|LBC:16777215"/>
          <p:cNvSpPr>
            <a:spLocks noChangeArrowheads="1"/>
          </p:cNvSpPr>
          <p:nvPr/>
        </p:nvSpPr>
        <p:spPr bwMode="auto">
          <a:xfrm>
            <a:off x="5086350" y="2682875"/>
            <a:ext cx="2238375" cy="2238375"/>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eaLnBrk="1" hangingPunct="1"/>
            <a:endParaRPr lang="ko-KR" altLang="en-US">
              <a:solidFill>
                <a:srgbClr val="FFFFFF"/>
              </a:solidFill>
              <a:latin typeface="Arial" pitchFamily="34" charset="0"/>
              <a:ea typeface="微软雅黑" pitchFamily="34" charset="-122"/>
              <a:sym typeface="Arial" pitchFamily="34" charset="0"/>
            </a:endParaRPr>
          </a:p>
        </p:txBody>
      </p:sp>
      <p:sp>
        <p:nvSpPr>
          <p:cNvPr id="29709" name="원호 27@|1FFC:0|FBC:0|LFC:12566463|LBC:16777215"/>
          <p:cNvSpPr>
            <a:spLocks/>
          </p:cNvSpPr>
          <p:nvPr/>
        </p:nvSpPr>
        <p:spPr bwMode="auto">
          <a:xfrm>
            <a:off x="5310188" y="2892425"/>
            <a:ext cx="1808162" cy="1808163"/>
          </a:xfrm>
          <a:custGeom>
            <a:avLst/>
            <a:gdLst>
              <a:gd name="T0" fmla="*/ 906671 w 1807300"/>
              <a:gd name="T1" fmla="*/ 0 h 1807299"/>
              <a:gd name="T2" fmla="*/ 1773084 w 1807300"/>
              <a:gd name="T3" fmla="*/ 639503 h 1807299"/>
              <a:gd name="T4" fmla="*/ 1417293 w 1807300"/>
              <a:gd name="T5" fmla="*/ 1655896 h 1807299"/>
              <a:gd name="T6" fmla="*/ 341194 w 1807300"/>
              <a:gd name="T7" fmla="*/ 1615407 h 1807299"/>
              <a:gd name="T8" fmla="*/ 62787 w 1807300"/>
              <a:gd name="T9" fmla="*/ 575150 h 1807299"/>
              <a:gd name="T10" fmla="*/ 906671 w 1807300"/>
              <a:gd name="T11" fmla="*/ 906678 h 1807299"/>
              <a:gd name="T12" fmla="*/ 906671 w 1807300"/>
              <a:gd name="T13" fmla="*/ 0 h 1807299"/>
              <a:gd name="T14" fmla="*/ 906671 w 1807300"/>
              <a:gd name="T15" fmla="*/ 0 h 1807299"/>
              <a:gd name="T16" fmla="*/ 1773084 w 1807300"/>
              <a:gd name="T17" fmla="*/ 639503 h 1807299"/>
              <a:gd name="T18" fmla="*/ 1417293 w 1807300"/>
              <a:gd name="T19" fmla="*/ 1655896 h 1807299"/>
              <a:gd name="T20" fmla="*/ 341194 w 1807300"/>
              <a:gd name="T21" fmla="*/ 1615407 h 1807299"/>
              <a:gd name="T22" fmla="*/ 62787 w 1807300"/>
              <a:gd name="T23" fmla="*/ 575150 h 18072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07300" h="1807299" stroke="0">
                <a:moveTo>
                  <a:pt x="903650" y="0"/>
                </a:moveTo>
                <a:cubicBezTo>
                  <a:pt x="1300151" y="0"/>
                  <a:pt x="1650337" y="258472"/>
                  <a:pt x="1767176" y="637367"/>
                </a:cubicBezTo>
                <a:cubicBezTo>
                  <a:pt x="1884015" y="1016262"/>
                  <a:pt x="1740211" y="1427064"/>
                  <a:pt x="1412570" y="1650366"/>
                </a:cubicBezTo>
                <a:cubicBezTo>
                  <a:pt x="1084928" y="1873668"/>
                  <a:pt x="649992" y="1857303"/>
                  <a:pt x="340057" y="1610011"/>
                </a:cubicBezTo>
                <a:cubicBezTo>
                  <a:pt x="30122" y="1362719"/>
                  <a:pt x="-82404" y="942272"/>
                  <a:pt x="62577" y="573229"/>
                </a:cubicBezTo>
                <a:lnTo>
                  <a:pt x="903650" y="903650"/>
                </a:lnTo>
                <a:lnTo>
                  <a:pt x="903650" y="0"/>
                </a:lnTo>
                <a:close/>
              </a:path>
              <a:path w="1807300" h="1807299" fill="none">
                <a:moveTo>
                  <a:pt x="903650" y="0"/>
                </a:moveTo>
                <a:cubicBezTo>
                  <a:pt x="1300151" y="0"/>
                  <a:pt x="1650337" y="258472"/>
                  <a:pt x="1767176" y="637367"/>
                </a:cubicBezTo>
                <a:cubicBezTo>
                  <a:pt x="1884015" y="1016262"/>
                  <a:pt x="1740211" y="1427064"/>
                  <a:pt x="1412570" y="1650366"/>
                </a:cubicBezTo>
                <a:cubicBezTo>
                  <a:pt x="1084928" y="1873668"/>
                  <a:pt x="649992" y="1857303"/>
                  <a:pt x="340057" y="1610011"/>
                </a:cubicBezTo>
                <a:cubicBezTo>
                  <a:pt x="30122" y="1362719"/>
                  <a:pt x="-82404" y="942272"/>
                  <a:pt x="62577" y="573229"/>
                </a:cubicBezTo>
              </a:path>
            </a:pathLst>
          </a:custGeom>
          <a:noFill/>
          <a:ln w="63500" cap="flat" cmpd="sng">
            <a:solidFill>
              <a:srgbClr val="ADBACA"/>
            </a:solidFill>
            <a:round/>
            <a:headEnd/>
            <a:tailEnd type="triangle" w="lg" len="lg"/>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29710" name="Freeform 252"/>
          <p:cNvSpPr>
            <a:spLocks noEditPoints="1"/>
          </p:cNvSpPr>
          <p:nvPr/>
        </p:nvSpPr>
        <p:spPr bwMode="auto">
          <a:xfrm>
            <a:off x="5672138" y="3336925"/>
            <a:ext cx="1036637" cy="982663"/>
          </a:xfrm>
          <a:custGeom>
            <a:avLst/>
            <a:gdLst>
              <a:gd name="T0" fmla="*/ 2147483647 w 301"/>
              <a:gd name="T1" fmla="*/ 2147483647 h 285"/>
              <a:gd name="T2" fmla="*/ 2147483647 w 301"/>
              <a:gd name="T3" fmla="*/ 2147483647 h 285"/>
              <a:gd name="T4" fmla="*/ 2147483647 w 301"/>
              <a:gd name="T5" fmla="*/ 2147483647 h 285"/>
              <a:gd name="T6" fmla="*/ 2147483647 w 301"/>
              <a:gd name="T7" fmla="*/ 2147483647 h 285"/>
              <a:gd name="T8" fmla="*/ 2147483647 w 301"/>
              <a:gd name="T9" fmla="*/ 2147483647 h 285"/>
              <a:gd name="T10" fmla="*/ 2147483647 w 301"/>
              <a:gd name="T11" fmla="*/ 2147483647 h 285"/>
              <a:gd name="T12" fmla="*/ 2147483647 w 301"/>
              <a:gd name="T13" fmla="*/ 2147483647 h 285"/>
              <a:gd name="T14" fmla="*/ 2147483647 w 301"/>
              <a:gd name="T15" fmla="*/ 2147483647 h 285"/>
              <a:gd name="T16" fmla="*/ 2147483647 w 301"/>
              <a:gd name="T17" fmla="*/ 2147483647 h 285"/>
              <a:gd name="T18" fmla="*/ 2147483647 w 301"/>
              <a:gd name="T19" fmla="*/ 2147483647 h 285"/>
              <a:gd name="T20" fmla="*/ 2147483647 w 301"/>
              <a:gd name="T21" fmla="*/ 2147483647 h 285"/>
              <a:gd name="T22" fmla="*/ 2147483647 w 301"/>
              <a:gd name="T23" fmla="*/ 2147483647 h 285"/>
              <a:gd name="T24" fmla="*/ 2147483647 w 301"/>
              <a:gd name="T25" fmla="*/ 2147483647 h 285"/>
              <a:gd name="T26" fmla="*/ 2147483647 w 301"/>
              <a:gd name="T27" fmla="*/ 2147483647 h 285"/>
              <a:gd name="T28" fmla="*/ 2147483647 w 301"/>
              <a:gd name="T29" fmla="*/ 2147483647 h 285"/>
              <a:gd name="T30" fmla="*/ 2147483647 w 301"/>
              <a:gd name="T31" fmla="*/ 2147483647 h 285"/>
              <a:gd name="T32" fmla="*/ 2147483647 w 301"/>
              <a:gd name="T33" fmla="*/ 2147483647 h 285"/>
              <a:gd name="T34" fmla="*/ 2147483647 w 301"/>
              <a:gd name="T35" fmla="*/ 2147483647 h 285"/>
              <a:gd name="T36" fmla="*/ 2147483647 w 301"/>
              <a:gd name="T37" fmla="*/ 2147483647 h 285"/>
              <a:gd name="T38" fmla="*/ 2147483647 w 301"/>
              <a:gd name="T39" fmla="*/ 2147483647 h 285"/>
              <a:gd name="T40" fmla="*/ 2147483647 w 301"/>
              <a:gd name="T41" fmla="*/ 2147483647 h 285"/>
              <a:gd name="T42" fmla="*/ 2147483647 w 301"/>
              <a:gd name="T43" fmla="*/ 2147483647 h 285"/>
              <a:gd name="T44" fmla="*/ 2147483647 w 301"/>
              <a:gd name="T45" fmla="*/ 2147483647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rgbClr val="ADB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3"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一、认识混凝土</a:t>
            </a:r>
            <a:endParaRPr lang="zh-CN" altLang="en-US" sz="2400" b="1" dirty="0">
              <a:latin typeface="微软雅黑" pitchFamily="34" charset="-122"/>
              <a:ea typeface="微软雅黑" pitchFamily="34" charset="-122"/>
            </a:endParaRPr>
          </a:p>
        </p:txBody>
      </p:sp>
      <p:sp>
        <p:nvSpPr>
          <p:cNvPr id="24" name="矩形 91"/>
          <p:cNvSpPr>
            <a:spLocks noChangeArrowheads="1"/>
          </p:cNvSpPr>
          <p:nvPr/>
        </p:nvSpPr>
        <p:spPr bwMode="auto">
          <a:xfrm>
            <a:off x="228283" y="821055"/>
            <a:ext cx="5086667" cy="6001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200" dirty="0" smtClean="0">
                <a:latin typeface="宋体" charset="-122"/>
                <a:ea typeface="宋体" charset="-122"/>
              </a:rPr>
              <a:t>（二）</a:t>
            </a:r>
            <a:r>
              <a:rPr lang="zh-CN" altLang="en-US" sz="2200" dirty="0">
                <a:latin typeface="宋体" charset="-122"/>
                <a:ea typeface="宋体" charset="-122"/>
              </a:rPr>
              <a:t>混凝</a:t>
            </a:r>
            <a:r>
              <a:rPr lang="zh-CN" altLang="en-US" sz="2200" dirty="0" smtClean="0">
                <a:latin typeface="宋体" charset="-122"/>
                <a:ea typeface="宋体" charset="-122"/>
              </a:rPr>
              <a:t>土的技术性能</a:t>
            </a:r>
            <a:endParaRPr lang="zh-CN" altLang="en-US" sz="2200" dirty="0">
              <a:latin typeface="宋体" charset="-122"/>
              <a:ea typeface="宋体" charset="-122"/>
            </a:endParaRPr>
          </a:p>
        </p:txBody>
      </p:sp>
      <p:sp>
        <p:nvSpPr>
          <p:cNvPr id="25" name="矩形 24"/>
          <p:cNvSpPr/>
          <p:nvPr/>
        </p:nvSpPr>
        <p:spPr>
          <a:xfrm>
            <a:off x="2415800" y="2515354"/>
            <a:ext cx="3134191" cy="400110"/>
          </a:xfrm>
          <a:prstGeom prst="rect">
            <a:avLst/>
          </a:prstGeom>
          <a:noFill/>
        </p:spPr>
        <p:txBody>
          <a:bodyPr wrap="none">
            <a:spAutoFit/>
          </a:bodyPr>
          <a:lstStyle/>
          <a:p>
            <a:pPr algn="just"/>
            <a:r>
              <a:rPr lang="en-US" altLang="zh-CN" sz="2000" dirty="0">
                <a:solidFill>
                  <a:schemeClr val="bg1"/>
                </a:solidFill>
                <a:latin typeface="宋体" pitchFamily="2" charset="-122"/>
              </a:rPr>
              <a:t>1. </a:t>
            </a:r>
            <a:r>
              <a:rPr lang="zh-CN" altLang="en-US" sz="2000" dirty="0">
                <a:solidFill>
                  <a:schemeClr val="bg1"/>
                </a:solidFill>
                <a:latin typeface="宋体" pitchFamily="2" charset="-122"/>
              </a:rPr>
              <a:t>混凝土拌合物的和易性</a:t>
            </a:r>
          </a:p>
        </p:txBody>
      </p:sp>
      <p:sp>
        <p:nvSpPr>
          <p:cNvPr id="26" name="矩形 25"/>
          <p:cNvSpPr/>
          <p:nvPr/>
        </p:nvSpPr>
        <p:spPr>
          <a:xfrm>
            <a:off x="7232939" y="2504326"/>
            <a:ext cx="2108269" cy="400110"/>
          </a:xfrm>
          <a:prstGeom prst="rect">
            <a:avLst/>
          </a:prstGeom>
          <a:noFill/>
        </p:spPr>
        <p:txBody>
          <a:bodyPr wrap="none">
            <a:spAutoFit/>
          </a:bodyPr>
          <a:lstStyle/>
          <a:p>
            <a:pPr algn="just"/>
            <a:r>
              <a:rPr lang="en-US" altLang="zh-CN" sz="2000" dirty="0">
                <a:solidFill>
                  <a:schemeClr val="bg1"/>
                </a:solidFill>
                <a:latin typeface="宋体" pitchFamily="2" charset="-122"/>
              </a:rPr>
              <a:t>2. </a:t>
            </a:r>
            <a:r>
              <a:rPr lang="zh-CN" altLang="en-US" sz="2000" dirty="0">
                <a:solidFill>
                  <a:schemeClr val="bg1"/>
                </a:solidFill>
                <a:latin typeface="宋体" pitchFamily="2" charset="-122"/>
              </a:rPr>
              <a:t>混凝土的强度</a:t>
            </a:r>
          </a:p>
        </p:txBody>
      </p:sp>
      <p:sp>
        <p:nvSpPr>
          <p:cNvPr id="27" name="矩形 26"/>
          <p:cNvSpPr/>
          <p:nvPr/>
        </p:nvSpPr>
        <p:spPr>
          <a:xfrm>
            <a:off x="2566711" y="4561716"/>
            <a:ext cx="2621230" cy="400110"/>
          </a:xfrm>
          <a:prstGeom prst="rect">
            <a:avLst/>
          </a:prstGeom>
          <a:noFill/>
        </p:spPr>
        <p:txBody>
          <a:bodyPr wrap="none">
            <a:spAutoFit/>
          </a:bodyPr>
          <a:lstStyle/>
          <a:p>
            <a:pPr algn="just"/>
            <a:r>
              <a:rPr lang="en-US" altLang="zh-CN" sz="2000" dirty="0">
                <a:solidFill>
                  <a:schemeClr val="bg1"/>
                </a:solidFill>
                <a:latin typeface="宋体" pitchFamily="2" charset="-122"/>
              </a:rPr>
              <a:t>3. </a:t>
            </a:r>
            <a:r>
              <a:rPr lang="zh-CN" altLang="en-US" sz="2000" dirty="0">
                <a:solidFill>
                  <a:schemeClr val="bg1"/>
                </a:solidFill>
                <a:latin typeface="宋体" pitchFamily="2" charset="-122"/>
              </a:rPr>
              <a:t>混凝土的变形性能</a:t>
            </a:r>
          </a:p>
        </p:txBody>
      </p:sp>
      <p:sp>
        <p:nvSpPr>
          <p:cNvPr id="28" name="矩形 27"/>
          <p:cNvSpPr/>
          <p:nvPr/>
        </p:nvSpPr>
        <p:spPr>
          <a:xfrm>
            <a:off x="6980085" y="4626858"/>
            <a:ext cx="2364750" cy="400110"/>
          </a:xfrm>
          <a:prstGeom prst="rect">
            <a:avLst/>
          </a:prstGeom>
          <a:noFill/>
        </p:spPr>
        <p:txBody>
          <a:bodyPr wrap="none">
            <a:spAutoFit/>
          </a:bodyPr>
          <a:lstStyle/>
          <a:p>
            <a:pPr algn="just"/>
            <a:r>
              <a:rPr lang="en-US" altLang="zh-CN" sz="2000" dirty="0">
                <a:solidFill>
                  <a:schemeClr val="bg1"/>
                </a:solidFill>
                <a:latin typeface="宋体" pitchFamily="2" charset="-122"/>
              </a:rPr>
              <a:t>4. </a:t>
            </a:r>
            <a:r>
              <a:rPr lang="zh-CN" altLang="en-US" sz="2000" dirty="0">
                <a:solidFill>
                  <a:schemeClr val="bg1"/>
                </a:solidFill>
                <a:latin typeface="宋体" pitchFamily="2" charset="-122"/>
              </a:rPr>
              <a:t>混凝土的耐久性</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5603"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6" name="AutoShape 5"/>
          <p:cNvSpPr>
            <a:spLocks/>
          </p:cNvSpPr>
          <p:nvPr/>
        </p:nvSpPr>
        <p:spPr bwMode="auto">
          <a:xfrm>
            <a:off x="2735263" y="2662873"/>
            <a:ext cx="2851150" cy="831850"/>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8007" y="0"/>
                </a:lnTo>
                <a:lnTo>
                  <a:pt x="3593" y="0"/>
                </a:lnTo>
                <a:cubicBezTo>
                  <a:pt x="3593" y="0"/>
                  <a:pt x="0" y="21600"/>
                  <a:pt x="0" y="21600"/>
                </a:cubicBezTo>
                <a:close/>
                <a:moveTo>
                  <a:pt x="0" y="21600"/>
                </a:moveTo>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25607" name="AutoShape 6"/>
          <p:cNvSpPr>
            <a:spLocks/>
          </p:cNvSpPr>
          <p:nvPr/>
        </p:nvSpPr>
        <p:spPr bwMode="auto">
          <a:xfrm>
            <a:off x="2298383" y="3915410"/>
            <a:ext cx="3821112" cy="836613"/>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8901" y="0"/>
                </a:lnTo>
                <a:lnTo>
                  <a:pt x="2699" y="0"/>
                </a:lnTo>
                <a:cubicBezTo>
                  <a:pt x="2699" y="0"/>
                  <a:pt x="0" y="21600"/>
                  <a:pt x="0" y="21600"/>
                </a:cubicBezTo>
                <a:close/>
                <a:moveTo>
                  <a:pt x="0" y="21600"/>
                </a:moveTo>
              </a:path>
            </a:pathLst>
          </a:cu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25608" name="AutoShape 7"/>
          <p:cNvSpPr>
            <a:spLocks/>
          </p:cNvSpPr>
          <p:nvPr/>
        </p:nvSpPr>
        <p:spPr bwMode="auto">
          <a:xfrm>
            <a:off x="1973263" y="5270818"/>
            <a:ext cx="4721225" cy="788987"/>
          </a:xfrm>
          <a:custGeom>
            <a:avLst/>
            <a:gdLst>
              <a:gd name="T0" fmla="*/ 0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0 h 21600"/>
              <a:gd name="T10" fmla="*/ 2147483647 w 21600"/>
              <a:gd name="T11" fmla="*/ 0 h 21600"/>
              <a:gd name="T12" fmla="*/ 0 w 21600"/>
              <a:gd name="T13" fmla="*/ 2147483647 h 21600"/>
              <a:gd name="T14" fmla="*/ 0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600"/>
                </a:moveTo>
                <a:lnTo>
                  <a:pt x="10783" y="21600"/>
                </a:lnTo>
                <a:lnTo>
                  <a:pt x="10817" y="21600"/>
                </a:lnTo>
                <a:lnTo>
                  <a:pt x="21600" y="21600"/>
                </a:lnTo>
                <a:lnTo>
                  <a:pt x="19540" y="0"/>
                </a:lnTo>
                <a:lnTo>
                  <a:pt x="2060" y="0"/>
                </a:lnTo>
                <a:cubicBezTo>
                  <a:pt x="2060" y="0"/>
                  <a:pt x="0" y="21600"/>
                  <a:pt x="0" y="21600"/>
                </a:cubicBezTo>
                <a:close/>
                <a:moveTo>
                  <a:pt x="0" y="21600"/>
                </a:moveTo>
              </a:path>
            </a:pathLst>
          </a:cu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grpSp>
        <p:nvGrpSpPr>
          <p:cNvPr id="25609" name="组合 24"/>
          <p:cNvGrpSpPr>
            <a:grpSpLocks/>
          </p:cNvGrpSpPr>
          <p:nvPr/>
        </p:nvGrpSpPr>
        <p:grpSpPr bwMode="auto">
          <a:xfrm>
            <a:off x="794385" y="2821940"/>
            <a:ext cx="1473200" cy="2403475"/>
            <a:chOff x="0" y="0"/>
            <a:chExt cx="1473201" cy="2403476"/>
          </a:xfrm>
        </p:grpSpPr>
        <p:sp>
          <p:nvSpPr>
            <p:cNvPr id="25625" name="Freeform 5"/>
            <p:cNvSpPr>
              <a:spLocks/>
            </p:cNvSpPr>
            <p:nvPr/>
          </p:nvSpPr>
          <p:spPr bwMode="auto">
            <a:xfrm>
              <a:off x="915988" y="727075"/>
              <a:ext cx="241300" cy="258763"/>
            </a:xfrm>
            <a:custGeom>
              <a:avLst/>
              <a:gdLst>
                <a:gd name="T0" fmla="*/ 2147483647 w 71"/>
                <a:gd name="T1" fmla="*/ 2147483647 h 76"/>
                <a:gd name="T2" fmla="*/ 2147483647 w 71"/>
                <a:gd name="T3" fmla="*/ 2147483647 h 76"/>
                <a:gd name="T4" fmla="*/ 2147483647 w 71"/>
                <a:gd name="T5" fmla="*/ 2147483647 h 76"/>
                <a:gd name="T6" fmla="*/ 2147483647 w 71"/>
                <a:gd name="T7" fmla="*/ 2147483647 h 76"/>
                <a:gd name="T8" fmla="*/ 2147483647 w 71"/>
                <a:gd name="T9" fmla="*/ 2147483647 h 76"/>
                <a:gd name="T10" fmla="*/ 2147483647 w 71"/>
                <a:gd name="T11" fmla="*/ 2147483647 h 76"/>
                <a:gd name="T12" fmla="*/ 2147483647 w 71"/>
                <a:gd name="T13" fmla="*/ 2147483647 h 76"/>
                <a:gd name="T14" fmla="*/ 2147483647 w 71"/>
                <a:gd name="T15" fmla="*/ 2147483647 h 76"/>
                <a:gd name="T16" fmla="*/ 2147483647 w 71"/>
                <a:gd name="T17" fmla="*/ 2147483647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76">
                  <a:moveTo>
                    <a:pt x="53" y="8"/>
                  </a:moveTo>
                  <a:cubicBezTo>
                    <a:pt x="38" y="3"/>
                    <a:pt x="38" y="3"/>
                    <a:pt x="38" y="3"/>
                  </a:cubicBezTo>
                  <a:cubicBezTo>
                    <a:pt x="27" y="0"/>
                    <a:pt x="15" y="6"/>
                    <a:pt x="11" y="17"/>
                  </a:cubicBezTo>
                  <a:cubicBezTo>
                    <a:pt x="4" y="40"/>
                    <a:pt x="4" y="40"/>
                    <a:pt x="4" y="40"/>
                  </a:cubicBezTo>
                  <a:cubicBezTo>
                    <a:pt x="0" y="52"/>
                    <a:pt x="6" y="64"/>
                    <a:pt x="17" y="67"/>
                  </a:cubicBezTo>
                  <a:cubicBezTo>
                    <a:pt x="32" y="72"/>
                    <a:pt x="32" y="72"/>
                    <a:pt x="32" y="72"/>
                  </a:cubicBezTo>
                  <a:cubicBezTo>
                    <a:pt x="44" y="76"/>
                    <a:pt x="56" y="70"/>
                    <a:pt x="59" y="58"/>
                  </a:cubicBezTo>
                  <a:cubicBezTo>
                    <a:pt x="67" y="35"/>
                    <a:pt x="67" y="35"/>
                    <a:pt x="67" y="35"/>
                  </a:cubicBezTo>
                  <a:cubicBezTo>
                    <a:pt x="71" y="24"/>
                    <a:pt x="65" y="12"/>
                    <a:pt x="53" y="8"/>
                  </a:cubicBezTo>
                  <a:close/>
                </a:path>
              </a:pathLst>
            </a:custGeom>
            <a:solidFill>
              <a:srgbClr val="FDCF9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6" name="Freeform 6"/>
            <p:cNvSpPr>
              <a:spLocks/>
            </p:cNvSpPr>
            <p:nvPr/>
          </p:nvSpPr>
          <p:spPr bwMode="auto">
            <a:xfrm>
              <a:off x="950913" y="750888"/>
              <a:ext cx="176213" cy="190500"/>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 h="56">
                  <a:moveTo>
                    <a:pt x="39" y="6"/>
                  </a:moveTo>
                  <a:cubicBezTo>
                    <a:pt x="28" y="2"/>
                    <a:pt x="28" y="2"/>
                    <a:pt x="28" y="2"/>
                  </a:cubicBezTo>
                  <a:cubicBezTo>
                    <a:pt x="20" y="0"/>
                    <a:pt x="11" y="4"/>
                    <a:pt x="8" y="12"/>
                  </a:cubicBezTo>
                  <a:cubicBezTo>
                    <a:pt x="2" y="29"/>
                    <a:pt x="2" y="29"/>
                    <a:pt x="2" y="29"/>
                  </a:cubicBezTo>
                  <a:cubicBezTo>
                    <a:pt x="0" y="38"/>
                    <a:pt x="4" y="47"/>
                    <a:pt x="12" y="49"/>
                  </a:cubicBezTo>
                  <a:cubicBezTo>
                    <a:pt x="23" y="53"/>
                    <a:pt x="23" y="53"/>
                    <a:pt x="23" y="53"/>
                  </a:cubicBezTo>
                  <a:cubicBezTo>
                    <a:pt x="32" y="56"/>
                    <a:pt x="41" y="51"/>
                    <a:pt x="43" y="43"/>
                  </a:cubicBezTo>
                  <a:cubicBezTo>
                    <a:pt x="49" y="26"/>
                    <a:pt x="49" y="26"/>
                    <a:pt x="49" y="26"/>
                  </a:cubicBezTo>
                  <a:cubicBezTo>
                    <a:pt x="52" y="18"/>
                    <a:pt x="47" y="9"/>
                    <a:pt x="39" y="6"/>
                  </a:cubicBezTo>
                  <a:close/>
                </a:path>
              </a:pathLst>
            </a:custGeom>
            <a:solidFill>
              <a:srgbClr val="E4BA8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7" name="Freeform 7"/>
            <p:cNvSpPr>
              <a:spLocks/>
            </p:cNvSpPr>
            <p:nvPr/>
          </p:nvSpPr>
          <p:spPr bwMode="auto">
            <a:xfrm>
              <a:off x="71438" y="681038"/>
              <a:ext cx="227013" cy="249238"/>
            </a:xfrm>
            <a:custGeom>
              <a:avLst/>
              <a:gdLst>
                <a:gd name="T0" fmla="*/ 2147483647 w 67"/>
                <a:gd name="T1" fmla="*/ 2147483647 h 74"/>
                <a:gd name="T2" fmla="*/ 2147483647 w 67"/>
                <a:gd name="T3" fmla="*/ 2147483647 h 74"/>
                <a:gd name="T4" fmla="*/ 2147483647 w 67"/>
                <a:gd name="T5" fmla="*/ 2147483647 h 74"/>
                <a:gd name="T6" fmla="*/ 2147483647 w 67"/>
                <a:gd name="T7" fmla="*/ 2147483647 h 74"/>
                <a:gd name="T8" fmla="*/ 2147483647 w 67"/>
                <a:gd name="T9" fmla="*/ 2147483647 h 74"/>
                <a:gd name="T10" fmla="*/ 2147483647 w 67"/>
                <a:gd name="T11" fmla="*/ 2147483647 h 74"/>
                <a:gd name="T12" fmla="*/ 2147483647 w 67"/>
                <a:gd name="T13" fmla="*/ 2147483647 h 74"/>
                <a:gd name="T14" fmla="*/ 2147483647 w 67"/>
                <a:gd name="T15" fmla="*/ 2147483647 h 74"/>
                <a:gd name="T16" fmla="*/ 2147483647 w 67"/>
                <a:gd name="T17" fmla="*/ 2147483647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7" h="74">
                  <a:moveTo>
                    <a:pt x="19" y="5"/>
                  </a:moveTo>
                  <a:cubicBezTo>
                    <a:pt x="34" y="2"/>
                    <a:pt x="34" y="2"/>
                    <a:pt x="34" y="2"/>
                  </a:cubicBezTo>
                  <a:cubicBezTo>
                    <a:pt x="46" y="0"/>
                    <a:pt x="58" y="8"/>
                    <a:pt x="60" y="19"/>
                  </a:cubicBezTo>
                  <a:cubicBezTo>
                    <a:pt x="65" y="43"/>
                    <a:pt x="65" y="43"/>
                    <a:pt x="65" y="43"/>
                  </a:cubicBezTo>
                  <a:cubicBezTo>
                    <a:pt x="67" y="55"/>
                    <a:pt x="59" y="66"/>
                    <a:pt x="48" y="69"/>
                  </a:cubicBezTo>
                  <a:cubicBezTo>
                    <a:pt x="33" y="72"/>
                    <a:pt x="33" y="72"/>
                    <a:pt x="33" y="72"/>
                  </a:cubicBezTo>
                  <a:cubicBezTo>
                    <a:pt x="21" y="74"/>
                    <a:pt x="9" y="66"/>
                    <a:pt x="7" y="55"/>
                  </a:cubicBezTo>
                  <a:cubicBezTo>
                    <a:pt x="2" y="31"/>
                    <a:pt x="2" y="31"/>
                    <a:pt x="2" y="31"/>
                  </a:cubicBezTo>
                  <a:cubicBezTo>
                    <a:pt x="0" y="19"/>
                    <a:pt x="8" y="8"/>
                    <a:pt x="19" y="5"/>
                  </a:cubicBezTo>
                  <a:close/>
                </a:path>
              </a:pathLst>
            </a:custGeom>
            <a:solidFill>
              <a:srgbClr val="FDCF9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8" name="Freeform 8"/>
            <p:cNvSpPr>
              <a:spLocks/>
            </p:cNvSpPr>
            <p:nvPr/>
          </p:nvSpPr>
          <p:spPr bwMode="auto">
            <a:xfrm>
              <a:off x="101600" y="704850"/>
              <a:ext cx="166688" cy="182563"/>
            </a:xfrm>
            <a:custGeom>
              <a:avLst/>
              <a:gdLst>
                <a:gd name="T0" fmla="*/ 2147483647 w 49"/>
                <a:gd name="T1" fmla="*/ 2147483647 h 54"/>
                <a:gd name="T2" fmla="*/ 2147483647 w 49"/>
                <a:gd name="T3" fmla="*/ 2147483647 h 54"/>
                <a:gd name="T4" fmla="*/ 2147483647 w 49"/>
                <a:gd name="T5" fmla="*/ 2147483647 h 54"/>
                <a:gd name="T6" fmla="*/ 2147483647 w 49"/>
                <a:gd name="T7" fmla="*/ 2147483647 h 54"/>
                <a:gd name="T8" fmla="*/ 2147483647 w 49"/>
                <a:gd name="T9" fmla="*/ 2147483647 h 54"/>
                <a:gd name="T10" fmla="*/ 2147483647 w 49"/>
                <a:gd name="T11" fmla="*/ 2147483647 h 54"/>
                <a:gd name="T12" fmla="*/ 2147483647 w 49"/>
                <a:gd name="T13" fmla="*/ 2147483647 h 54"/>
                <a:gd name="T14" fmla="*/ 2147483647 w 49"/>
                <a:gd name="T15" fmla="*/ 2147483647 h 54"/>
                <a:gd name="T16" fmla="*/ 2147483647 w 49"/>
                <a:gd name="T17" fmla="*/ 2147483647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54">
                  <a:moveTo>
                    <a:pt x="14" y="4"/>
                  </a:moveTo>
                  <a:cubicBezTo>
                    <a:pt x="25" y="1"/>
                    <a:pt x="25" y="1"/>
                    <a:pt x="25" y="1"/>
                  </a:cubicBezTo>
                  <a:cubicBezTo>
                    <a:pt x="34" y="0"/>
                    <a:pt x="42" y="5"/>
                    <a:pt x="44" y="14"/>
                  </a:cubicBezTo>
                  <a:cubicBezTo>
                    <a:pt x="48" y="31"/>
                    <a:pt x="48" y="31"/>
                    <a:pt x="48" y="31"/>
                  </a:cubicBezTo>
                  <a:cubicBezTo>
                    <a:pt x="49" y="40"/>
                    <a:pt x="44" y="48"/>
                    <a:pt x="35" y="50"/>
                  </a:cubicBezTo>
                  <a:cubicBezTo>
                    <a:pt x="24" y="52"/>
                    <a:pt x="24" y="52"/>
                    <a:pt x="24" y="52"/>
                  </a:cubicBezTo>
                  <a:cubicBezTo>
                    <a:pt x="15" y="54"/>
                    <a:pt x="7" y="48"/>
                    <a:pt x="5" y="40"/>
                  </a:cubicBezTo>
                  <a:cubicBezTo>
                    <a:pt x="2" y="22"/>
                    <a:pt x="2" y="22"/>
                    <a:pt x="2" y="22"/>
                  </a:cubicBezTo>
                  <a:cubicBezTo>
                    <a:pt x="0" y="14"/>
                    <a:pt x="6" y="5"/>
                    <a:pt x="14" y="4"/>
                  </a:cubicBezTo>
                  <a:close/>
                </a:path>
              </a:pathLst>
            </a:custGeom>
            <a:solidFill>
              <a:srgbClr val="E4BA8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9" name="Rectangle 9"/>
            <p:cNvSpPr>
              <a:spLocks noChangeArrowheads="1"/>
            </p:cNvSpPr>
            <p:nvPr/>
          </p:nvSpPr>
          <p:spPr bwMode="auto">
            <a:xfrm>
              <a:off x="423863" y="1312863"/>
              <a:ext cx="363538" cy="514350"/>
            </a:xfrm>
            <a:prstGeom prst="rect">
              <a:avLst/>
            </a:prstGeom>
            <a:solidFill>
              <a:srgbClr val="FFFFFF"/>
            </a:solidFill>
            <a:ln w="6350">
              <a:solidFill>
                <a:srgbClr val="000000"/>
              </a:solidFill>
              <a:miter lim="800000"/>
              <a:headEnd/>
              <a:tailEnd/>
            </a:ln>
          </p:spPr>
          <p:txBody>
            <a:bodyPr/>
            <a:lstStyle/>
            <a:p>
              <a:pPr eaLnBrk="1" hangingPunct="1"/>
              <a:endParaRPr lang="zh-CN" altLang="en-US">
                <a:latin typeface="Arial" pitchFamily="34" charset="0"/>
                <a:ea typeface="微软雅黑" pitchFamily="34" charset="-122"/>
                <a:sym typeface="Arial" pitchFamily="34" charset="0"/>
              </a:endParaRPr>
            </a:p>
          </p:txBody>
        </p:sp>
        <p:sp>
          <p:nvSpPr>
            <p:cNvPr id="25630" name="Rectangle 10"/>
            <p:cNvSpPr>
              <a:spLocks noChangeArrowheads="1"/>
            </p:cNvSpPr>
            <p:nvPr/>
          </p:nvSpPr>
          <p:spPr bwMode="auto">
            <a:xfrm>
              <a:off x="430213" y="1787525"/>
              <a:ext cx="350838" cy="138113"/>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latin typeface="Arial" pitchFamily="34" charset="0"/>
                <a:ea typeface="微软雅黑" pitchFamily="34" charset="-122"/>
                <a:sym typeface="Arial" pitchFamily="34" charset="0"/>
              </a:endParaRPr>
            </a:p>
          </p:txBody>
        </p:sp>
        <p:sp>
          <p:nvSpPr>
            <p:cNvPr id="25631" name="Rectangle 11"/>
            <p:cNvSpPr>
              <a:spLocks noChangeArrowheads="1"/>
            </p:cNvSpPr>
            <p:nvPr/>
          </p:nvSpPr>
          <p:spPr bwMode="auto">
            <a:xfrm>
              <a:off x="471488" y="1150938"/>
              <a:ext cx="295275" cy="196850"/>
            </a:xfrm>
            <a:prstGeom prst="rect">
              <a:avLst/>
            </a:prstGeom>
            <a:solidFill>
              <a:srgbClr val="CDA77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latin typeface="Arial" pitchFamily="34" charset="0"/>
                <a:ea typeface="微软雅黑" pitchFamily="34" charset="-122"/>
                <a:sym typeface="Arial" pitchFamily="34" charset="0"/>
              </a:endParaRPr>
            </a:p>
          </p:txBody>
        </p:sp>
        <p:sp>
          <p:nvSpPr>
            <p:cNvPr id="25632" name="Freeform 12"/>
            <p:cNvSpPr>
              <a:spLocks/>
            </p:cNvSpPr>
            <p:nvPr/>
          </p:nvSpPr>
          <p:spPr bwMode="auto">
            <a:xfrm>
              <a:off x="268288" y="1235075"/>
              <a:ext cx="254000" cy="639763"/>
            </a:xfrm>
            <a:custGeom>
              <a:avLst/>
              <a:gdLst>
                <a:gd name="T0" fmla="*/ 2147483647 w 75"/>
                <a:gd name="T1" fmla="*/ 2147483647 h 189"/>
                <a:gd name="T2" fmla="*/ 2147483647 w 75"/>
                <a:gd name="T3" fmla="*/ 2147483647 h 189"/>
                <a:gd name="T4" fmla="*/ 0 w 75"/>
                <a:gd name="T5" fmla="*/ 2147483647 h 189"/>
                <a:gd name="T6" fmla="*/ 2147483647 w 75"/>
                <a:gd name="T7" fmla="*/ 2147483647 h 189"/>
                <a:gd name="T8" fmla="*/ 2147483647 w 75"/>
                <a:gd name="T9" fmla="*/ 2147483647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189">
                  <a:moveTo>
                    <a:pt x="72" y="3"/>
                  </a:moveTo>
                  <a:cubicBezTo>
                    <a:pt x="75" y="73"/>
                    <a:pt x="71" y="145"/>
                    <a:pt x="63" y="189"/>
                  </a:cubicBezTo>
                  <a:cubicBezTo>
                    <a:pt x="42" y="184"/>
                    <a:pt x="21" y="179"/>
                    <a:pt x="0" y="175"/>
                  </a:cubicBezTo>
                  <a:cubicBezTo>
                    <a:pt x="19" y="128"/>
                    <a:pt x="34" y="76"/>
                    <a:pt x="40" y="10"/>
                  </a:cubicBezTo>
                  <a:cubicBezTo>
                    <a:pt x="48" y="7"/>
                    <a:pt x="62" y="0"/>
                    <a:pt x="72" y="3"/>
                  </a:cubicBez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3" name="Freeform 13"/>
            <p:cNvSpPr>
              <a:spLocks/>
            </p:cNvSpPr>
            <p:nvPr/>
          </p:nvSpPr>
          <p:spPr bwMode="auto">
            <a:xfrm>
              <a:off x="712788" y="1249363"/>
              <a:ext cx="254000" cy="625475"/>
            </a:xfrm>
            <a:custGeom>
              <a:avLst/>
              <a:gdLst>
                <a:gd name="T0" fmla="*/ 2147483647 w 75"/>
                <a:gd name="T1" fmla="*/ 2147483647 h 185"/>
                <a:gd name="T2" fmla="*/ 2147483647 w 75"/>
                <a:gd name="T3" fmla="*/ 2147483647 h 185"/>
                <a:gd name="T4" fmla="*/ 2147483647 w 75"/>
                <a:gd name="T5" fmla="*/ 2147483647 h 185"/>
                <a:gd name="T6" fmla="*/ 2147483647 w 75"/>
                <a:gd name="T7" fmla="*/ 2147483647 h 185"/>
                <a:gd name="T8" fmla="*/ 2147483647 w 75"/>
                <a:gd name="T9" fmla="*/ 2147483647 h 1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185">
                  <a:moveTo>
                    <a:pt x="3" y="3"/>
                  </a:moveTo>
                  <a:cubicBezTo>
                    <a:pt x="0" y="73"/>
                    <a:pt x="3" y="141"/>
                    <a:pt x="12" y="185"/>
                  </a:cubicBezTo>
                  <a:cubicBezTo>
                    <a:pt x="33" y="180"/>
                    <a:pt x="54" y="175"/>
                    <a:pt x="75" y="171"/>
                  </a:cubicBezTo>
                  <a:cubicBezTo>
                    <a:pt x="56" y="124"/>
                    <a:pt x="41" y="72"/>
                    <a:pt x="35" y="6"/>
                  </a:cubicBezTo>
                  <a:cubicBezTo>
                    <a:pt x="24" y="5"/>
                    <a:pt x="14" y="0"/>
                    <a:pt x="3" y="3"/>
                  </a:cubicBez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4" name="Freeform 14"/>
            <p:cNvSpPr>
              <a:spLocks/>
            </p:cNvSpPr>
            <p:nvPr/>
          </p:nvSpPr>
          <p:spPr bwMode="auto">
            <a:xfrm>
              <a:off x="552450" y="1316038"/>
              <a:ext cx="136525" cy="406400"/>
            </a:xfrm>
            <a:custGeom>
              <a:avLst/>
              <a:gdLst>
                <a:gd name="T0" fmla="*/ 2147483647 w 86"/>
                <a:gd name="T1" fmla="*/ 0 h 256"/>
                <a:gd name="T2" fmla="*/ 2147483647 w 86"/>
                <a:gd name="T3" fmla="*/ 2147483647 h 256"/>
                <a:gd name="T4" fmla="*/ 2147483647 w 86"/>
                <a:gd name="T5" fmla="*/ 2147483647 h 256"/>
                <a:gd name="T6" fmla="*/ 0 w 86"/>
                <a:gd name="T7" fmla="*/ 2147483647 h 256"/>
                <a:gd name="T8" fmla="*/ 2147483647 w 86"/>
                <a:gd name="T9" fmla="*/ 2147483647 h 256"/>
                <a:gd name="T10" fmla="*/ 2147483647 w 86"/>
                <a:gd name="T11" fmla="*/ 2147483647 h 256"/>
                <a:gd name="T12" fmla="*/ 2147483647 w 86"/>
                <a:gd name="T13" fmla="*/ 2147483647 h 256"/>
                <a:gd name="T14" fmla="*/ 2147483647 w 86"/>
                <a:gd name="T15" fmla="*/ 2147483647 h 256"/>
                <a:gd name="T16" fmla="*/ 2147483647 w 86"/>
                <a:gd name="T17" fmla="*/ 2147483647 h 256"/>
                <a:gd name="T18" fmla="*/ 2147483647 w 86"/>
                <a:gd name="T19" fmla="*/ 2147483647 h 256"/>
                <a:gd name="T20" fmla="*/ 2147483647 w 86"/>
                <a:gd name="T21" fmla="*/ 2147483647 h 256"/>
                <a:gd name="T22" fmla="*/ 2147483647 w 86"/>
                <a:gd name="T23" fmla="*/ 2147483647 h 256"/>
                <a:gd name="T24" fmla="*/ 2147483647 w 86"/>
                <a:gd name="T25" fmla="*/ 0 h 256"/>
                <a:gd name="T26" fmla="*/ 2147483647 w 86"/>
                <a:gd name="T27" fmla="*/ 2147483647 h 256"/>
                <a:gd name="T28" fmla="*/ 2147483647 w 86"/>
                <a:gd name="T29" fmla="*/ 0 h 2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6" h="256">
                  <a:moveTo>
                    <a:pt x="28" y="0"/>
                  </a:moveTo>
                  <a:lnTo>
                    <a:pt x="7" y="45"/>
                  </a:lnTo>
                  <a:lnTo>
                    <a:pt x="28" y="67"/>
                  </a:lnTo>
                  <a:lnTo>
                    <a:pt x="0" y="214"/>
                  </a:lnTo>
                  <a:lnTo>
                    <a:pt x="43" y="254"/>
                  </a:lnTo>
                  <a:lnTo>
                    <a:pt x="43" y="256"/>
                  </a:lnTo>
                  <a:lnTo>
                    <a:pt x="45" y="256"/>
                  </a:lnTo>
                  <a:lnTo>
                    <a:pt x="45" y="254"/>
                  </a:lnTo>
                  <a:lnTo>
                    <a:pt x="86" y="214"/>
                  </a:lnTo>
                  <a:lnTo>
                    <a:pt x="60" y="67"/>
                  </a:lnTo>
                  <a:lnTo>
                    <a:pt x="82" y="45"/>
                  </a:lnTo>
                  <a:lnTo>
                    <a:pt x="60" y="0"/>
                  </a:lnTo>
                  <a:lnTo>
                    <a:pt x="43" y="3"/>
                  </a:lnTo>
                  <a:lnTo>
                    <a:pt x="28" y="0"/>
                  </a:lnTo>
                  <a:close/>
                </a:path>
              </a:pathLst>
            </a:custGeom>
            <a:solidFill>
              <a:srgbClr val="D1041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5" name="Freeform 15"/>
            <p:cNvSpPr>
              <a:spLocks/>
            </p:cNvSpPr>
            <p:nvPr/>
          </p:nvSpPr>
          <p:spPr bwMode="auto">
            <a:xfrm>
              <a:off x="617538" y="1187450"/>
              <a:ext cx="187325" cy="214313"/>
            </a:xfrm>
            <a:custGeom>
              <a:avLst/>
              <a:gdLst>
                <a:gd name="T0" fmla="*/ 2147483647 w 55"/>
                <a:gd name="T1" fmla="*/ 0 h 63"/>
                <a:gd name="T2" fmla="*/ 0 w 55"/>
                <a:gd name="T3" fmla="*/ 2147483647 h 63"/>
                <a:gd name="T4" fmla="*/ 2147483647 w 55"/>
                <a:gd name="T5" fmla="*/ 2147483647 h 63"/>
                <a:gd name="T6" fmla="*/ 2147483647 w 55"/>
                <a:gd name="T7" fmla="*/ 2147483647 h 63"/>
                <a:gd name="T8" fmla="*/ 2147483647 w 55"/>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63">
                  <a:moveTo>
                    <a:pt x="46" y="0"/>
                  </a:moveTo>
                  <a:cubicBezTo>
                    <a:pt x="31" y="12"/>
                    <a:pt x="18" y="33"/>
                    <a:pt x="0" y="39"/>
                  </a:cubicBezTo>
                  <a:cubicBezTo>
                    <a:pt x="17" y="62"/>
                    <a:pt x="17" y="62"/>
                    <a:pt x="17" y="62"/>
                  </a:cubicBezTo>
                  <a:cubicBezTo>
                    <a:pt x="50" y="63"/>
                    <a:pt x="49" y="41"/>
                    <a:pt x="55" y="9"/>
                  </a:cubicBezTo>
                  <a:lnTo>
                    <a:pt x="46" y="0"/>
                  </a:ln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6" name="Freeform 16"/>
            <p:cNvSpPr>
              <a:spLocks/>
            </p:cNvSpPr>
            <p:nvPr/>
          </p:nvSpPr>
          <p:spPr bwMode="auto">
            <a:xfrm>
              <a:off x="169863" y="1781175"/>
              <a:ext cx="125413" cy="107950"/>
            </a:xfrm>
            <a:custGeom>
              <a:avLst/>
              <a:gdLst>
                <a:gd name="T0" fmla="*/ 2147483647 w 37"/>
                <a:gd name="T1" fmla="*/ 2147483647 h 32"/>
                <a:gd name="T2" fmla="*/ 2147483647 w 37"/>
                <a:gd name="T3" fmla="*/ 2147483647 h 32"/>
                <a:gd name="T4" fmla="*/ 0 w 37"/>
                <a:gd name="T5" fmla="*/ 2147483647 h 32"/>
                <a:gd name="T6" fmla="*/ 0 w 37"/>
                <a:gd name="T7" fmla="*/ 2147483647 h 32"/>
                <a:gd name="T8" fmla="*/ 2147483647 w 37"/>
                <a:gd name="T9" fmla="*/ 2147483647 h 32"/>
                <a:gd name="T10" fmla="*/ 2147483647 w 37"/>
                <a:gd name="T11" fmla="*/ 2147483647 h 32"/>
                <a:gd name="T12" fmla="*/ 2147483647 w 37"/>
                <a:gd name="T13" fmla="*/ 2147483647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32">
                  <a:moveTo>
                    <a:pt x="31" y="32"/>
                  </a:moveTo>
                  <a:cubicBezTo>
                    <a:pt x="30" y="25"/>
                    <a:pt x="27" y="18"/>
                    <a:pt x="21" y="14"/>
                  </a:cubicBezTo>
                  <a:cubicBezTo>
                    <a:pt x="16" y="10"/>
                    <a:pt x="9" y="7"/>
                    <a:pt x="0" y="8"/>
                  </a:cubicBezTo>
                  <a:cubicBezTo>
                    <a:pt x="0" y="1"/>
                    <a:pt x="0" y="1"/>
                    <a:pt x="0" y="1"/>
                  </a:cubicBezTo>
                  <a:cubicBezTo>
                    <a:pt x="11" y="0"/>
                    <a:pt x="19" y="3"/>
                    <a:pt x="26" y="8"/>
                  </a:cubicBezTo>
                  <a:cubicBezTo>
                    <a:pt x="33" y="14"/>
                    <a:pt x="37" y="23"/>
                    <a:pt x="37" y="31"/>
                  </a:cubicBezTo>
                  <a:lnTo>
                    <a:pt x="31" y="3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7" name="Freeform 17"/>
            <p:cNvSpPr>
              <a:spLocks/>
            </p:cNvSpPr>
            <p:nvPr/>
          </p:nvSpPr>
          <p:spPr bwMode="auto">
            <a:xfrm>
              <a:off x="80963" y="1647825"/>
              <a:ext cx="166688" cy="234950"/>
            </a:xfrm>
            <a:custGeom>
              <a:avLst/>
              <a:gdLst>
                <a:gd name="T0" fmla="*/ 2147483647 w 49"/>
                <a:gd name="T1" fmla="*/ 0 h 69"/>
                <a:gd name="T2" fmla="*/ 2147483647 w 49"/>
                <a:gd name="T3" fmla="*/ 2147483647 h 69"/>
                <a:gd name="T4" fmla="*/ 2147483647 w 49"/>
                <a:gd name="T5" fmla="*/ 2147483647 h 69"/>
                <a:gd name="T6" fmla="*/ 2147483647 w 49"/>
                <a:gd name="T7" fmla="*/ 2147483647 h 69"/>
                <a:gd name="T8" fmla="*/ 2147483647 w 49"/>
                <a:gd name="T9" fmla="*/ 2147483647 h 69"/>
                <a:gd name="T10" fmla="*/ 2147483647 w 49"/>
                <a:gd name="T11" fmla="*/ 2147483647 h 69"/>
                <a:gd name="T12" fmla="*/ 2147483647 w 49"/>
                <a:gd name="T13" fmla="*/ 2147483647 h 69"/>
                <a:gd name="T14" fmla="*/ 2147483647 w 49"/>
                <a:gd name="T15" fmla="*/ 2147483647 h 69"/>
                <a:gd name="T16" fmla="*/ 2147483647 w 49"/>
                <a:gd name="T17" fmla="*/ 2147483647 h 69"/>
                <a:gd name="T18" fmla="*/ 2147483647 w 49"/>
                <a:gd name="T19" fmla="*/ 0 h 69"/>
                <a:gd name="T20" fmla="*/ 2147483647 w 49"/>
                <a:gd name="T21" fmla="*/ 0 h 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9" h="69">
                  <a:moveTo>
                    <a:pt x="12" y="0"/>
                  </a:moveTo>
                  <a:cubicBezTo>
                    <a:pt x="12" y="0"/>
                    <a:pt x="0" y="40"/>
                    <a:pt x="3" y="51"/>
                  </a:cubicBezTo>
                  <a:cubicBezTo>
                    <a:pt x="6" y="61"/>
                    <a:pt x="19" y="66"/>
                    <a:pt x="25" y="67"/>
                  </a:cubicBezTo>
                  <a:cubicBezTo>
                    <a:pt x="31" y="69"/>
                    <a:pt x="44" y="58"/>
                    <a:pt x="44" y="58"/>
                  </a:cubicBezTo>
                  <a:cubicBezTo>
                    <a:pt x="44" y="58"/>
                    <a:pt x="28" y="47"/>
                    <a:pt x="29" y="44"/>
                  </a:cubicBezTo>
                  <a:cubicBezTo>
                    <a:pt x="30" y="41"/>
                    <a:pt x="35" y="37"/>
                    <a:pt x="36" y="38"/>
                  </a:cubicBezTo>
                  <a:cubicBezTo>
                    <a:pt x="38" y="39"/>
                    <a:pt x="39" y="50"/>
                    <a:pt x="39" y="50"/>
                  </a:cubicBezTo>
                  <a:cubicBezTo>
                    <a:pt x="39" y="50"/>
                    <a:pt x="44" y="53"/>
                    <a:pt x="46" y="48"/>
                  </a:cubicBezTo>
                  <a:cubicBezTo>
                    <a:pt x="49" y="42"/>
                    <a:pt x="44" y="26"/>
                    <a:pt x="44" y="26"/>
                  </a:cubicBezTo>
                  <a:cubicBezTo>
                    <a:pt x="38" y="0"/>
                    <a:pt x="38" y="0"/>
                    <a:pt x="38" y="0"/>
                  </a:cubicBezTo>
                  <a:lnTo>
                    <a:pt x="12" y="0"/>
                  </a:lnTo>
                  <a:close/>
                </a:path>
              </a:pathLst>
            </a:custGeom>
            <a:solidFill>
              <a:srgbClr val="FDCF9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8" name="Freeform 18"/>
            <p:cNvSpPr>
              <a:spLocks/>
            </p:cNvSpPr>
            <p:nvPr/>
          </p:nvSpPr>
          <p:spPr bwMode="auto">
            <a:xfrm>
              <a:off x="125413" y="1739900"/>
              <a:ext cx="104775" cy="122238"/>
            </a:xfrm>
            <a:custGeom>
              <a:avLst/>
              <a:gdLst>
                <a:gd name="T0" fmla="*/ 2147483647 w 31"/>
                <a:gd name="T1" fmla="*/ 2147483647 h 36"/>
                <a:gd name="T2" fmla="*/ 2147483647 w 31"/>
                <a:gd name="T3" fmla="*/ 2147483647 h 36"/>
                <a:gd name="T4" fmla="*/ 2147483647 w 31"/>
                <a:gd name="T5" fmla="*/ 2147483647 h 36"/>
                <a:gd name="T6" fmla="*/ 2147483647 w 31"/>
                <a:gd name="T7" fmla="*/ 2147483647 h 36"/>
                <a:gd name="T8" fmla="*/ 2147483647 w 31"/>
                <a:gd name="T9" fmla="*/ 0 h 36"/>
                <a:gd name="T10" fmla="*/ 2147483647 w 31"/>
                <a:gd name="T11" fmla="*/ 2147483647 h 36"/>
                <a:gd name="T12" fmla="*/ 2147483647 w 31"/>
                <a:gd name="T13" fmla="*/ 2147483647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36">
                  <a:moveTo>
                    <a:pt x="24" y="36"/>
                  </a:moveTo>
                  <a:cubicBezTo>
                    <a:pt x="28" y="34"/>
                    <a:pt x="31" y="31"/>
                    <a:pt x="31" y="31"/>
                  </a:cubicBezTo>
                  <a:cubicBezTo>
                    <a:pt x="31" y="31"/>
                    <a:pt x="15" y="20"/>
                    <a:pt x="16" y="17"/>
                  </a:cubicBezTo>
                  <a:cubicBezTo>
                    <a:pt x="17" y="14"/>
                    <a:pt x="22" y="10"/>
                    <a:pt x="23" y="11"/>
                  </a:cubicBezTo>
                  <a:cubicBezTo>
                    <a:pt x="23" y="11"/>
                    <a:pt x="13" y="0"/>
                    <a:pt x="9" y="0"/>
                  </a:cubicBezTo>
                  <a:cubicBezTo>
                    <a:pt x="6" y="0"/>
                    <a:pt x="0" y="13"/>
                    <a:pt x="2" y="20"/>
                  </a:cubicBezTo>
                  <a:cubicBezTo>
                    <a:pt x="3" y="25"/>
                    <a:pt x="16" y="33"/>
                    <a:pt x="24" y="36"/>
                  </a:cubicBezTo>
                  <a:close/>
                </a:path>
              </a:pathLst>
            </a:custGeom>
            <a:solidFill>
              <a:srgbClr val="B99F7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9" name="Freeform 19"/>
            <p:cNvSpPr>
              <a:spLocks/>
            </p:cNvSpPr>
            <p:nvPr/>
          </p:nvSpPr>
          <p:spPr bwMode="auto">
            <a:xfrm>
              <a:off x="104775" y="1781175"/>
              <a:ext cx="92075" cy="134938"/>
            </a:xfrm>
            <a:custGeom>
              <a:avLst/>
              <a:gdLst>
                <a:gd name="T0" fmla="*/ 0 w 27"/>
                <a:gd name="T1" fmla="*/ 2147483647 h 40"/>
                <a:gd name="T2" fmla="*/ 2147483647 w 27"/>
                <a:gd name="T3" fmla="*/ 2147483647 h 40"/>
                <a:gd name="T4" fmla="*/ 2147483647 w 27"/>
                <a:gd name="T5" fmla="*/ 2147483647 h 40"/>
                <a:gd name="T6" fmla="*/ 2147483647 w 27"/>
                <a:gd name="T7" fmla="*/ 2147483647 h 40"/>
                <a:gd name="T8" fmla="*/ 2147483647 w 27"/>
                <a:gd name="T9" fmla="*/ 2147483647 h 40"/>
                <a:gd name="T10" fmla="*/ 2147483647 w 27"/>
                <a:gd name="T11" fmla="*/ 2147483647 h 40"/>
                <a:gd name="T12" fmla="*/ 0 w 27"/>
                <a:gd name="T13" fmla="*/ 2147483647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0">
                  <a:moveTo>
                    <a:pt x="0" y="40"/>
                  </a:moveTo>
                  <a:cubicBezTo>
                    <a:pt x="0" y="31"/>
                    <a:pt x="0" y="21"/>
                    <a:pt x="3" y="13"/>
                  </a:cubicBezTo>
                  <a:cubicBezTo>
                    <a:pt x="7" y="5"/>
                    <a:pt x="14" y="0"/>
                    <a:pt x="27" y="1"/>
                  </a:cubicBezTo>
                  <a:cubicBezTo>
                    <a:pt x="26" y="8"/>
                    <a:pt x="26" y="8"/>
                    <a:pt x="26" y="8"/>
                  </a:cubicBezTo>
                  <a:cubicBezTo>
                    <a:pt x="17" y="7"/>
                    <a:pt x="12" y="11"/>
                    <a:pt x="9" y="16"/>
                  </a:cubicBezTo>
                  <a:cubicBezTo>
                    <a:pt x="7" y="22"/>
                    <a:pt x="7" y="31"/>
                    <a:pt x="7" y="40"/>
                  </a:cubicBezTo>
                  <a:lnTo>
                    <a:pt x="0" y="4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0" name="Freeform 20"/>
            <p:cNvSpPr>
              <a:spLocks/>
            </p:cNvSpPr>
            <p:nvPr/>
          </p:nvSpPr>
          <p:spPr bwMode="auto">
            <a:xfrm>
              <a:off x="396875" y="2274888"/>
              <a:ext cx="193675" cy="128588"/>
            </a:xfrm>
            <a:custGeom>
              <a:avLst/>
              <a:gdLst>
                <a:gd name="T0" fmla="*/ 2147483647 w 57"/>
                <a:gd name="T1" fmla="*/ 0 h 38"/>
                <a:gd name="T2" fmla="*/ 2147483647 w 57"/>
                <a:gd name="T3" fmla="*/ 2147483647 h 38"/>
                <a:gd name="T4" fmla="*/ 2147483647 w 57"/>
                <a:gd name="T5" fmla="*/ 2147483647 h 38"/>
                <a:gd name="T6" fmla="*/ 2147483647 w 57"/>
                <a:gd name="T7" fmla="*/ 2147483647 h 38"/>
                <a:gd name="T8" fmla="*/ 2147483647 w 57"/>
                <a:gd name="T9" fmla="*/ 0 h 38"/>
                <a:gd name="T10" fmla="*/ 2147483647 w 57"/>
                <a:gd name="T11" fmla="*/ 0 h 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38">
                  <a:moveTo>
                    <a:pt x="52" y="0"/>
                  </a:moveTo>
                  <a:cubicBezTo>
                    <a:pt x="57" y="20"/>
                    <a:pt x="57" y="20"/>
                    <a:pt x="57" y="20"/>
                  </a:cubicBezTo>
                  <a:cubicBezTo>
                    <a:pt x="50" y="30"/>
                    <a:pt x="24" y="37"/>
                    <a:pt x="6" y="38"/>
                  </a:cubicBezTo>
                  <a:cubicBezTo>
                    <a:pt x="0" y="29"/>
                    <a:pt x="23" y="19"/>
                    <a:pt x="39" y="15"/>
                  </a:cubicBezTo>
                  <a:cubicBezTo>
                    <a:pt x="33" y="0"/>
                    <a:pt x="33" y="0"/>
                    <a:pt x="33" y="0"/>
                  </a:cubicBezTo>
                  <a:lnTo>
                    <a:pt x="52" y="0"/>
                  </a:ln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1" name="Freeform 21"/>
            <p:cNvSpPr>
              <a:spLocks/>
            </p:cNvSpPr>
            <p:nvPr/>
          </p:nvSpPr>
          <p:spPr bwMode="auto">
            <a:xfrm>
              <a:off x="631825" y="2254250"/>
              <a:ext cx="179388" cy="101600"/>
            </a:xfrm>
            <a:custGeom>
              <a:avLst/>
              <a:gdLst>
                <a:gd name="T0" fmla="*/ 2147483647 w 53"/>
                <a:gd name="T1" fmla="*/ 2147483647 h 30"/>
                <a:gd name="T2" fmla="*/ 2147483647 w 53"/>
                <a:gd name="T3" fmla="*/ 2147483647 h 30"/>
                <a:gd name="T4" fmla="*/ 2147483647 w 53"/>
                <a:gd name="T5" fmla="*/ 2147483647 h 30"/>
                <a:gd name="T6" fmla="*/ 0 w 53"/>
                <a:gd name="T7" fmla="*/ 2147483647 h 30"/>
                <a:gd name="T8" fmla="*/ 0 w 53"/>
                <a:gd name="T9" fmla="*/ 2147483647 h 30"/>
                <a:gd name="T10" fmla="*/ 2147483647 w 53"/>
                <a:gd name="T11" fmla="*/ 0 h 30"/>
                <a:gd name="T12" fmla="*/ 2147483647 w 53"/>
                <a:gd name="T13" fmla="*/ 2147483647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 h="30">
                  <a:moveTo>
                    <a:pt x="21" y="3"/>
                  </a:moveTo>
                  <a:cubicBezTo>
                    <a:pt x="21" y="3"/>
                    <a:pt x="18" y="11"/>
                    <a:pt x="19" y="12"/>
                  </a:cubicBezTo>
                  <a:cubicBezTo>
                    <a:pt x="22" y="14"/>
                    <a:pt x="52" y="18"/>
                    <a:pt x="53" y="30"/>
                  </a:cubicBezTo>
                  <a:cubicBezTo>
                    <a:pt x="0" y="27"/>
                    <a:pt x="0" y="27"/>
                    <a:pt x="0" y="27"/>
                  </a:cubicBezTo>
                  <a:cubicBezTo>
                    <a:pt x="0" y="9"/>
                    <a:pt x="0" y="9"/>
                    <a:pt x="0" y="9"/>
                  </a:cubicBezTo>
                  <a:cubicBezTo>
                    <a:pt x="13" y="0"/>
                    <a:pt x="13" y="0"/>
                    <a:pt x="13" y="0"/>
                  </a:cubicBezTo>
                  <a:lnTo>
                    <a:pt x="21" y="3"/>
                  </a:ln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2" name="Freeform 22"/>
            <p:cNvSpPr>
              <a:spLocks/>
            </p:cNvSpPr>
            <p:nvPr/>
          </p:nvSpPr>
          <p:spPr bwMode="auto">
            <a:xfrm>
              <a:off x="430213" y="1905000"/>
              <a:ext cx="160338" cy="387350"/>
            </a:xfrm>
            <a:custGeom>
              <a:avLst/>
              <a:gdLst>
                <a:gd name="T0" fmla="*/ 0 w 47"/>
                <a:gd name="T1" fmla="*/ 2147483647 h 114"/>
                <a:gd name="T2" fmla="*/ 2147483647 w 47"/>
                <a:gd name="T3" fmla="*/ 2147483647 h 114"/>
                <a:gd name="T4" fmla="*/ 2147483647 w 47"/>
                <a:gd name="T5" fmla="*/ 2147483647 h 114"/>
                <a:gd name="T6" fmla="*/ 2147483647 w 47"/>
                <a:gd name="T7" fmla="*/ 0 h 114"/>
                <a:gd name="T8" fmla="*/ 0 w 47"/>
                <a:gd name="T9" fmla="*/ 2147483647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14">
                  <a:moveTo>
                    <a:pt x="0" y="4"/>
                  </a:moveTo>
                  <a:cubicBezTo>
                    <a:pt x="7" y="39"/>
                    <a:pt x="7" y="81"/>
                    <a:pt x="21" y="114"/>
                  </a:cubicBezTo>
                  <a:cubicBezTo>
                    <a:pt x="30" y="114"/>
                    <a:pt x="38" y="114"/>
                    <a:pt x="47" y="114"/>
                  </a:cubicBezTo>
                  <a:cubicBezTo>
                    <a:pt x="35" y="72"/>
                    <a:pt x="38" y="36"/>
                    <a:pt x="42" y="0"/>
                  </a:cubicBezTo>
                  <a:cubicBezTo>
                    <a:pt x="28" y="1"/>
                    <a:pt x="14" y="3"/>
                    <a:pt x="0" y="4"/>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3" name="Freeform 23"/>
            <p:cNvSpPr>
              <a:spLocks/>
            </p:cNvSpPr>
            <p:nvPr/>
          </p:nvSpPr>
          <p:spPr bwMode="auto">
            <a:xfrm>
              <a:off x="1096963" y="923925"/>
              <a:ext cx="376238" cy="627063"/>
            </a:xfrm>
            <a:custGeom>
              <a:avLst/>
              <a:gdLst>
                <a:gd name="T0" fmla="*/ 2147483647 w 111"/>
                <a:gd name="T1" fmla="*/ 2147483647 h 185"/>
                <a:gd name="T2" fmla="*/ 2147483647 w 111"/>
                <a:gd name="T3" fmla="*/ 2147483647 h 185"/>
                <a:gd name="T4" fmla="*/ 2147483647 w 111"/>
                <a:gd name="T5" fmla="*/ 0 h 185"/>
                <a:gd name="T6" fmla="*/ 2147483647 w 111"/>
                <a:gd name="T7" fmla="*/ 2147483647 h 185"/>
                <a:gd name="T8" fmla="*/ 2147483647 w 111"/>
                <a:gd name="T9" fmla="*/ 2147483647 h 185"/>
                <a:gd name="T10" fmla="*/ 2147483647 w 111"/>
                <a:gd name="T11" fmla="*/ 2147483647 h 185"/>
                <a:gd name="T12" fmla="*/ 2147483647 w 111"/>
                <a:gd name="T13" fmla="*/ 2147483647 h 185"/>
                <a:gd name="T14" fmla="*/ 2147483647 w 111"/>
                <a:gd name="T15" fmla="*/ 2147483647 h 185"/>
                <a:gd name="T16" fmla="*/ 2147483647 w 111"/>
                <a:gd name="T17" fmla="*/ 2147483647 h 185"/>
                <a:gd name="T18" fmla="*/ 2147483647 w 111"/>
                <a:gd name="T19" fmla="*/ 2147483647 h 185"/>
                <a:gd name="T20" fmla="*/ 2147483647 w 111"/>
                <a:gd name="T21" fmla="*/ 2147483647 h 185"/>
                <a:gd name="T22" fmla="*/ 2147483647 w 111"/>
                <a:gd name="T23" fmla="*/ 2147483647 h 185"/>
                <a:gd name="T24" fmla="*/ 2147483647 w 111"/>
                <a:gd name="T25" fmla="*/ 2147483647 h 185"/>
                <a:gd name="T26" fmla="*/ 2147483647 w 111"/>
                <a:gd name="T27" fmla="*/ 2147483647 h 1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1" h="185">
                  <a:moveTo>
                    <a:pt x="4" y="124"/>
                  </a:moveTo>
                  <a:cubicBezTo>
                    <a:pt x="0" y="122"/>
                    <a:pt x="32" y="116"/>
                    <a:pt x="31" y="100"/>
                  </a:cubicBezTo>
                  <a:cubicBezTo>
                    <a:pt x="27" y="55"/>
                    <a:pt x="51" y="39"/>
                    <a:pt x="47" y="0"/>
                  </a:cubicBezTo>
                  <a:cubicBezTo>
                    <a:pt x="47" y="0"/>
                    <a:pt x="77" y="1"/>
                    <a:pt x="82" y="21"/>
                  </a:cubicBezTo>
                  <a:cubicBezTo>
                    <a:pt x="87" y="41"/>
                    <a:pt x="56" y="61"/>
                    <a:pt x="60" y="86"/>
                  </a:cubicBezTo>
                  <a:cubicBezTo>
                    <a:pt x="60" y="86"/>
                    <a:pt x="83" y="80"/>
                    <a:pt x="96" y="82"/>
                  </a:cubicBezTo>
                  <a:cubicBezTo>
                    <a:pt x="109" y="85"/>
                    <a:pt x="107" y="102"/>
                    <a:pt x="101" y="103"/>
                  </a:cubicBezTo>
                  <a:cubicBezTo>
                    <a:pt x="101" y="105"/>
                    <a:pt x="109" y="102"/>
                    <a:pt x="109" y="113"/>
                  </a:cubicBezTo>
                  <a:cubicBezTo>
                    <a:pt x="110" y="124"/>
                    <a:pt x="101" y="128"/>
                    <a:pt x="101" y="128"/>
                  </a:cubicBezTo>
                  <a:cubicBezTo>
                    <a:pt x="111" y="137"/>
                    <a:pt x="111" y="150"/>
                    <a:pt x="101" y="154"/>
                  </a:cubicBezTo>
                  <a:cubicBezTo>
                    <a:pt x="101" y="154"/>
                    <a:pt x="101" y="175"/>
                    <a:pt x="94" y="180"/>
                  </a:cubicBezTo>
                  <a:cubicBezTo>
                    <a:pt x="87" y="185"/>
                    <a:pt x="69" y="182"/>
                    <a:pt x="69" y="182"/>
                  </a:cubicBezTo>
                  <a:cubicBezTo>
                    <a:pt x="52" y="178"/>
                    <a:pt x="33" y="170"/>
                    <a:pt x="15" y="167"/>
                  </a:cubicBezTo>
                  <a:cubicBezTo>
                    <a:pt x="1" y="155"/>
                    <a:pt x="9" y="137"/>
                    <a:pt x="4" y="124"/>
                  </a:cubicBezTo>
                  <a:close/>
                </a:path>
              </a:pathLst>
            </a:custGeom>
            <a:solidFill>
              <a:srgbClr val="FDCF9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4" name="Freeform 24"/>
            <p:cNvSpPr>
              <a:spLocks/>
            </p:cNvSpPr>
            <p:nvPr/>
          </p:nvSpPr>
          <p:spPr bwMode="auto">
            <a:xfrm>
              <a:off x="438150" y="1187450"/>
              <a:ext cx="188913" cy="214313"/>
            </a:xfrm>
            <a:custGeom>
              <a:avLst/>
              <a:gdLst>
                <a:gd name="T0" fmla="*/ 2147483647 w 56"/>
                <a:gd name="T1" fmla="*/ 0 h 63"/>
                <a:gd name="T2" fmla="*/ 2147483647 w 56"/>
                <a:gd name="T3" fmla="*/ 2147483647 h 63"/>
                <a:gd name="T4" fmla="*/ 2147483647 w 56"/>
                <a:gd name="T5" fmla="*/ 2147483647 h 63"/>
                <a:gd name="T6" fmla="*/ 0 w 56"/>
                <a:gd name="T7" fmla="*/ 2147483647 h 63"/>
                <a:gd name="T8" fmla="*/ 2147483647 w 56"/>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63">
                  <a:moveTo>
                    <a:pt x="10" y="0"/>
                  </a:moveTo>
                  <a:cubicBezTo>
                    <a:pt x="25" y="12"/>
                    <a:pt x="38" y="33"/>
                    <a:pt x="56" y="39"/>
                  </a:cubicBezTo>
                  <a:cubicBezTo>
                    <a:pt x="38" y="62"/>
                    <a:pt x="38" y="62"/>
                    <a:pt x="38" y="62"/>
                  </a:cubicBezTo>
                  <a:cubicBezTo>
                    <a:pt x="5" y="63"/>
                    <a:pt x="6" y="41"/>
                    <a:pt x="0" y="9"/>
                  </a:cubicBezTo>
                  <a:lnTo>
                    <a:pt x="10" y="0"/>
                  </a:lnTo>
                  <a:close/>
                </a:path>
              </a:pathLst>
            </a:custGeom>
            <a:solidFill>
              <a:srgbClr val="E6E6E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5" name="Freeform 25"/>
            <p:cNvSpPr>
              <a:spLocks/>
            </p:cNvSpPr>
            <p:nvPr/>
          </p:nvSpPr>
          <p:spPr bwMode="auto">
            <a:xfrm>
              <a:off x="128588" y="349250"/>
              <a:ext cx="984250" cy="930275"/>
            </a:xfrm>
            <a:custGeom>
              <a:avLst/>
              <a:gdLst>
                <a:gd name="T0" fmla="*/ 2147483647 w 290"/>
                <a:gd name="T1" fmla="*/ 2147483647 h 275"/>
                <a:gd name="T2" fmla="*/ 2147483647 w 290"/>
                <a:gd name="T3" fmla="*/ 2147483647 h 275"/>
                <a:gd name="T4" fmla="*/ 2147483647 w 290"/>
                <a:gd name="T5" fmla="*/ 2147483647 h 275"/>
                <a:gd name="T6" fmla="*/ 2147483647 w 290"/>
                <a:gd name="T7" fmla="*/ 2147483647 h 275"/>
                <a:gd name="T8" fmla="*/ 2147483647 w 290"/>
                <a:gd name="T9" fmla="*/ 2147483647 h 275"/>
                <a:gd name="T10" fmla="*/ 2147483647 w 290"/>
                <a:gd name="T11" fmla="*/ 2147483647 h 275"/>
                <a:gd name="T12" fmla="*/ 2147483647 w 290"/>
                <a:gd name="T13" fmla="*/ 2147483647 h 275"/>
                <a:gd name="T14" fmla="*/ 2147483647 w 290"/>
                <a:gd name="T15" fmla="*/ 0 h 275"/>
                <a:gd name="T16" fmla="*/ 2147483647 w 290"/>
                <a:gd name="T17" fmla="*/ 2147483647 h 275"/>
                <a:gd name="T18" fmla="*/ 2147483647 w 290"/>
                <a:gd name="T19" fmla="*/ 2147483647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0" h="275">
                  <a:moveTo>
                    <a:pt x="8" y="19"/>
                  </a:moveTo>
                  <a:cubicBezTo>
                    <a:pt x="8" y="19"/>
                    <a:pt x="0" y="190"/>
                    <a:pt x="31" y="228"/>
                  </a:cubicBezTo>
                  <a:cubicBezTo>
                    <a:pt x="65" y="267"/>
                    <a:pt x="204" y="275"/>
                    <a:pt x="243" y="240"/>
                  </a:cubicBezTo>
                  <a:cubicBezTo>
                    <a:pt x="278" y="207"/>
                    <a:pt x="290" y="35"/>
                    <a:pt x="290" y="35"/>
                  </a:cubicBezTo>
                  <a:cubicBezTo>
                    <a:pt x="168" y="8"/>
                    <a:pt x="168" y="8"/>
                    <a:pt x="168" y="8"/>
                  </a:cubicBezTo>
                  <a:cubicBezTo>
                    <a:pt x="168" y="2"/>
                    <a:pt x="168" y="2"/>
                    <a:pt x="168" y="2"/>
                  </a:cubicBezTo>
                  <a:cubicBezTo>
                    <a:pt x="150" y="4"/>
                    <a:pt x="150" y="4"/>
                    <a:pt x="150" y="4"/>
                  </a:cubicBezTo>
                  <a:cubicBezTo>
                    <a:pt x="133" y="0"/>
                    <a:pt x="133" y="0"/>
                    <a:pt x="133" y="0"/>
                  </a:cubicBezTo>
                  <a:cubicBezTo>
                    <a:pt x="133" y="6"/>
                    <a:pt x="133" y="6"/>
                    <a:pt x="133" y="6"/>
                  </a:cubicBezTo>
                  <a:lnTo>
                    <a:pt x="8" y="19"/>
                  </a:lnTo>
                  <a:close/>
                </a:path>
              </a:pathLst>
            </a:custGeom>
            <a:solidFill>
              <a:srgbClr val="FDCF9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6" name="Freeform 26"/>
            <p:cNvSpPr>
              <a:spLocks/>
            </p:cNvSpPr>
            <p:nvPr/>
          </p:nvSpPr>
          <p:spPr bwMode="auto">
            <a:xfrm>
              <a:off x="173038" y="301625"/>
              <a:ext cx="909638" cy="527050"/>
            </a:xfrm>
            <a:custGeom>
              <a:avLst/>
              <a:gdLst>
                <a:gd name="T0" fmla="*/ 0 w 268"/>
                <a:gd name="T1" fmla="*/ 2147483647 h 156"/>
                <a:gd name="T2" fmla="*/ 2147483647 w 268"/>
                <a:gd name="T3" fmla="*/ 2147483647 h 156"/>
                <a:gd name="T4" fmla="*/ 2147483647 w 268"/>
                <a:gd name="T5" fmla="*/ 2147483647 h 156"/>
                <a:gd name="T6" fmla="*/ 2147483647 w 268"/>
                <a:gd name="T7" fmla="*/ 2147483647 h 156"/>
                <a:gd name="T8" fmla="*/ 2147483647 w 268"/>
                <a:gd name="T9" fmla="*/ 2147483647 h 156"/>
                <a:gd name="T10" fmla="*/ 2147483647 w 268"/>
                <a:gd name="T11" fmla="*/ 2147483647 h 156"/>
                <a:gd name="T12" fmla="*/ 2147483647 w 268"/>
                <a:gd name="T13" fmla="*/ 2147483647 h 156"/>
                <a:gd name="T14" fmla="*/ 2147483647 w 268"/>
                <a:gd name="T15" fmla="*/ 2147483647 h 156"/>
                <a:gd name="T16" fmla="*/ 2147483647 w 268"/>
                <a:gd name="T17" fmla="*/ 0 h 156"/>
                <a:gd name="T18" fmla="*/ 2147483647 w 268"/>
                <a:gd name="T19" fmla="*/ 2147483647 h 156"/>
                <a:gd name="T20" fmla="*/ 2147483647 w 268"/>
                <a:gd name="T21" fmla="*/ 2147483647 h 156"/>
                <a:gd name="T22" fmla="*/ 0 w 268"/>
                <a:gd name="T23" fmla="*/ 2147483647 h 1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8" h="156">
                  <a:moveTo>
                    <a:pt x="0" y="140"/>
                  </a:moveTo>
                  <a:cubicBezTo>
                    <a:pt x="10" y="95"/>
                    <a:pt x="28" y="21"/>
                    <a:pt x="82" y="56"/>
                  </a:cubicBezTo>
                  <a:cubicBezTo>
                    <a:pt x="100" y="68"/>
                    <a:pt x="176" y="72"/>
                    <a:pt x="193" y="63"/>
                  </a:cubicBezTo>
                  <a:cubicBezTo>
                    <a:pt x="247" y="35"/>
                    <a:pt x="260" y="110"/>
                    <a:pt x="265" y="156"/>
                  </a:cubicBezTo>
                  <a:cubicBezTo>
                    <a:pt x="265" y="156"/>
                    <a:pt x="268" y="49"/>
                    <a:pt x="267" y="39"/>
                  </a:cubicBezTo>
                  <a:cubicBezTo>
                    <a:pt x="265" y="29"/>
                    <a:pt x="267" y="18"/>
                    <a:pt x="267" y="18"/>
                  </a:cubicBezTo>
                  <a:cubicBezTo>
                    <a:pt x="236" y="12"/>
                    <a:pt x="236" y="12"/>
                    <a:pt x="236" y="12"/>
                  </a:cubicBezTo>
                  <a:cubicBezTo>
                    <a:pt x="139" y="34"/>
                    <a:pt x="139" y="34"/>
                    <a:pt x="139" y="34"/>
                  </a:cubicBezTo>
                  <a:cubicBezTo>
                    <a:pt x="45" y="0"/>
                    <a:pt x="45" y="0"/>
                    <a:pt x="45" y="0"/>
                  </a:cubicBezTo>
                  <a:cubicBezTo>
                    <a:pt x="14" y="3"/>
                    <a:pt x="14" y="3"/>
                    <a:pt x="14" y="3"/>
                  </a:cubicBezTo>
                  <a:cubicBezTo>
                    <a:pt x="14" y="3"/>
                    <a:pt x="14" y="14"/>
                    <a:pt x="12" y="24"/>
                  </a:cubicBezTo>
                  <a:cubicBezTo>
                    <a:pt x="9" y="34"/>
                    <a:pt x="0" y="140"/>
                    <a:pt x="0" y="140"/>
                  </a:cubicBezTo>
                  <a:close/>
                </a:path>
              </a:pathLst>
            </a:custGeom>
            <a:solidFill>
              <a:srgbClr val="E4BA8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7" name="Freeform 27"/>
            <p:cNvSpPr>
              <a:spLocks/>
            </p:cNvSpPr>
            <p:nvPr/>
          </p:nvSpPr>
          <p:spPr bwMode="auto">
            <a:xfrm>
              <a:off x="87313" y="0"/>
              <a:ext cx="1141413" cy="828675"/>
            </a:xfrm>
            <a:custGeom>
              <a:avLst/>
              <a:gdLst>
                <a:gd name="T0" fmla="*/ 2147483647 w 336"/>
                <a:gd name="T1" fmla="*/ 2147483647 h 245"/>
                <a:gd name="T2" fmla="*/ 2147483647 w 336"/>
                <a:gd name="T3" fmla="*/ 2147483647 h 245"/>
                <a:gd name="T4" fmla="*/ 2147483647 w 336"/>
                <a:gd name="T5" fmla="*/ 2147483647 h 245"/>
                <a:gd name="T6" fmla="*/ 2147483647 w 336"/>
                <a:gd name="T7" fmla="*/ 2147483647 h 245"/>
                <a:gd name="T8" fmla="*/ 2147483647 w 336"/>
                <a:gd name="T9" fmla="*/ 2147483647 h 245"/>
                <a:gd name="T10" fmla="*/ 2147483647 w 336"/>
                <a:gd name="T11" fmla="*/ 2147483647 h 245"/>
                <a:gd name="T12" fmla="*/ 2147483647 w 336"/>
                <a:gd name="T13" fmla="*/ 2147483647 h 245"/>
                <a:gd name="T14" fmla="*/ 2147483647 w 336"/>
                <a:gd name="T15" fmla="*/ 2147483647 h 245"/>
                <a:gd name="T16" fmla="*/ 2147483647 w 336"/>
                <a:gd name="T17" fmla="*/ 2147483647 h 245"/>
                <a:gd name="T18" fmla="*/ 2147483647 w 336"/>
                <a:gd name="T19" fmla="*/ 2147483647 h 245"/>
                <a:gd name="T20" fmla="*/ 2147483647 w 336"/>
                <a:gd name="T21" fmla="*/ 2147483647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6" h="245">
                  <a:moveTo>
                    <a:pt x="15" y="228"/>
                  </a:moveTo>
                  <a:cubicBezTo>
                    <a:pt x="27" y="230"/>
                    <a:pt x="27" y="230"/>
                    <a:pt x="27" y="230"/>
                  </a:cubicBezTo>
                  <a:cubicBezTo>
                    <a:pt x="27" y="230"/>
                    <a:pt x="30" y="156"/>
                    <a:pt x="55" y="131"/>
                  </a:cubicBezTo>
                  <a:cubicBezTo>
                    <a:pt x="80" y="106"/>
                    <a:pt x="107" y="124"/>
                    <a:pt x="123" y="136"/>
                  </a:cubicBezTo>
                  <a:cubicBezTo>
                    <a:pt x="138" y="148"/>
                    <a:pt x="187" y="151"/>
                    <a:pt x="203" y="141"/>
                  </a:cubicBezTo>
                  <a:cubicBezTo>
                    <a:pt x="220" y="131"/>
                    <a:pt x="249" y="116"/>
                    <a:pt x="271" y="144"/>
                  </a:cubicBezTo>
                  <a:cubicBezTo>
                    <a:pt x="293" y="171"/>
                    <a:pt x="287" y="245"/>
                    <a:pt x="287" y="245"/>
                  </a:cubicBezTo>
                  <a:cubicBezTo>
                    <a:pt x="299" y="244"/>
                    <a:pt x="299" y="244"/>
                    <a:pt x="299" y="244"/>
                  </a:cubicBezTo>
                  <a:cubicBezTo>
                    <a:pt x="299" y="244"/>
                    <a:pt x="324" y="162"/>
                    <a:pt x="327" y="129"/>
                  </a:cubicBezTo>
                  <a:cubicBezTo>
                    <a:pt x="336" y="20"/>
                    <a:pt x="5" y="0"/>
                    <a:pt x="1" y="110"/>
                  </a:cubicBezTo>
                  <a:cubicBezTo>
                    <a:pt x="0" y="143"/>
                    <a:pt x="15" y="228"/>
                    <a:pt x="15" y="228"/>
                  </a:cubicBezTo>
                  <a:close/>
                </a:path>
              </a:pathLst>
            </a:custGeom>
            <a:solidFill>
              <a:srgbClr val="42281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8" name="Freeform 28"/>
            <p:cNvSpPr>
              <a:spLocks/>
            </p:cNvSpPr>
            <p:nvPr/>
          </p:nvSpPr>
          <p:spPr bwMode="auto">
            <a:xfrm>
              <a:off x="461963" y="971550"/>
              <a:ext cx="349250" cy="179388"/>
            </a:xfrm>
            <a:custGeom>
              <a:avLst/>
              <a:gdLst>
                <a:gd name="T0" fmla="*/ 2147483647 w 103"/>
                <a:gd name="T1" fmla="*/ 2147483647 h 53"/>
                <a:gd name="T2" fmla="*/ 2147483647 w 103"/>
                <a:gd name="T3" fmla="*/ 0 h 53"/>
                <a:gd name="T4" fmla="*/ 2147483647 w 103"/>
                <a:gd name="T5" fmla="*/ 2147483647 h 53"/>
                <a:gd name="T6" fmla="*/ 2147483647 w 103"/>
                <a:gd name="T7" fmla="*/ 2147483647 h 53"/>
                <a:gd name="T8" fmla="*/ 2147483647 w 103"/>
                <a:gd name="T9" fmla="*/ 2147483647 h 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53">
                  <a:moveTo>
                    <a:pt x="4" y="16"/>
                  </a:moveTo>
                  <a:cubicBezTo>
                    <a:pt x="35" y="17"/>
                    <a:pt x="75" y="16"/>
                    <a:pt x="103" y="0"/>
                  </a:cubicBezTo>
                  <a:cubicBezTo>
                    <a:pt x="103" y="0"/>
                    <a:pt x="103" y="37"/>
                    <a:pt x="85" y="45"/>
                  </a:cubicBezTo>
                  <a:cubicBezTo>
                    <a:pt x="68" y="53"/>
                    <a:pt x="30" y="49"/>
                    <a:pt x="15" y="40"/>
                  </a:cubicBezTo>
                  <a:cubicBezTo>
                    <a:pt x="0" y="30"/>
                    <a:pt x="4" y="16"/>
                    <a:pt x="4" y="16"/>
                  </a:cubicBezTo>
                  <a:close/>
                </a:path>
              </a:pathLst>
            </a:custGeom>
            <a:solidFill>
              <a:srgbClr val="E48C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9" name="Freeform 29"/>
            <p:cNvSpPr>
              <a:spLocks/>
            </p:cNvSpPr>
            <p:nvPr/>
          </p:nvSpPr>
          <p:spPr bwMode="auto">
            <a:xfrm>
              <a:off x="560388" y="1103313"/>
              <a:ext cx="134938" cy="38100"/>
            </a:xfrm>
            <a:custGeom>
              <a:avLst/>
              <a:gdLst>
                <a:gd name="T0" fmla="*/ 2147483647 w 40"/>
                <a:gd name="T1" fmla="*/ 2147483647 h 11"/>
                <a:gd name="T2" fmla="*/ 0 w 40"/>
                <a:gd name="T3" fmla="*/ 2147483647 h 11"/>
                <a:gd name="T4" fmla="*/ 2147483647 w 40"/>
                <a:gd name="T5" fmla="*/ 2147483647 h 11"/>
                <a:gd name="T6" fmla="*/ 2147483647 w 40"/>
                <a:gd name="T7" fmla="*/ 2147483647 h 11"/>
                <a:gd name="T8" fmla="*/ 2147483647 w 40"/>
                <a:gd name="T9" fmla="*/ 0 h 11"/>
                <a:gd name="T10" fmla="*/ 2147483647 w 40"/>
                <a:gd name="T11" fmla="*/ 2147483647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40" y="10"/>
                  </a:moveTo>
                  <a:cubicBezTo>
                    <a:pt x="27" y="11"/>
                    <a:pt x="12" y="9"/>
                    <a:pt x="0" y="6"/>
                  </a:cubicBezTo>
                  <a:cubicBezTo>
                    <a:pt x="3" y="4"/>
                    <a:pt x="9" y="0"/>
                    <a:pt x="11" y="1"/>
                  </a:cubicBezTo>
                  <a:cubicBezTo>
                    <a:pt x="15" y="2"/>
                    <a:pt x="17" y="3"/>
                    <a:pt x="17" y="3"/>
                  </a:cubicBezTo>
                  <a:cubicBezTo>
                    <a:pt x="17" y="3"/>
                    <a:pt x="21" y="0"/>
                    <a:pt x="27" y="0"/>
                  </a:cubicBezTo>
                  <a:cubicBezTo>
                    <a:pt x="31" y="1"/>
                    <a:pt x="37" y="6"/>
                    <a:pt x="40" y="10"/>
                  </a:cubicBezTo>
                  <a:close/>
                </a:path>
              </a:pathLst>
            </a:custGeom>
            <a:solidFill>
              <a:srgbClr val="EB664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0" name="Freeform 30"/>
            <p:cNvSpPr>
              <a:spLocks/>
            </p:cNvSpPr>
            <p:nvPr/>
          </p:nvSpPr>
          <p:spPr bwMode="auto">
            <a:xfrm>
              <a:off x="471488" y="971550"/>
              <a:ext cx="339725" cy="98425"/>
            </a:xfrm>
            <a:custGeom>
              <a:avLst/>
              <a:gdLst>
                <a:gd name="T0" fmla="*/ 2147483647 w 100"/>
                <a:gd name="T1" fmla="*/ 2147483647 h 29"/>
                <a:gd name="T2" fmla="*/ 2147483647 w 100"/>
                <a:gd name="T3" fmla="*/ 0 h 29"/>
                <a:gd name="T4" fmla="*/ 2147483647 w 100"/>
                <a:gd name="T5" fmla="*/ 2147483647 h 29"/>
                <a:gd name="T6" fmla="*/ 2147483647 w 100"/>
                <a:gd name="T7" fmla="*/ 2147483647 h 29"/>
                <a:gd name="T8" fmla="*/ 2147483647 w 100"/>
                <a:gd name="T9" fmla="*/ 2147483647 h 29"/>
                <a:gd name="T10" fmla="*/ 2147483647 w 100"/>
                <a:gd name="T11" fmla="*/ 2147483647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 h="29">
                  <a:moveTo>
                    <a:pt x="1" y="16"/>
                  </a:moveTo>
                  <a:cubicBezTo>
                    <a:pt x="32" y="17"/>
                    <a:pt x="72" y="16"/>
                    <a:pt x="100" y="0"/>
                  </a:cubicBezTo>
                  <a:cubicBezTo>
                    <a:pt x="100" y="0"/>
                    <a:pt x="100" y="11"/>
                    <a:pt x="97" y="22"/>
                  </a:cubicBezTo>
                  <a:cubicBezTo>
                    <a:pt x="89" y="24"/>
                    <a:pt x="78" y="26"/>
                    <a:pt x="67" y="27"/>
                  </a:cubicBezTo>
                  <a:cubicBezTo>
                    <a:pt x="44" y="29"/>
                    <a:pt x="13" y="26"/>
                    <a:pt x="1" y="25"/>
                  </a:cubicBezTo>
                  <a:cubicBezTo>
                    <a:pt x="0" y="20"/>
                    <a:pt x="1" y="16"/>
                    <a:pt x="1"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1" name="Freeform 31"/>
            <p:cNvSpPr>
              <a:spLocks/>
            </p:cNvSpPr>
            <p:nvPr/>
          </p:nvSpPr>
          <p:spPr bwMode="auto">
            <a:xfrm>
              <a:off x="617538" y="169863"/>
              <a:ext cx="584200" cy="287338"/>
            </a:xfrm>
            <a:custGeom>
              <a:avLst/>
              <a:gdLst>
                <a:gd name="T0" fmla="*/ 0 w 172"/>
                <a:gd name="T1" fmla="*/ 2147483647 h 85"/>
                <a:gd name="T2" fmla="*/ 2147483647 w 172"/>
                <a:gd name="T3" fmla="*/ 2147483647 h 85"/>
                <a:gd name="T4" fmla="*/ 2147483647 w 172"/>
                <a:gd name="T5" fmla="*/ 2147483647 h 85"/>
                <a:gd name="T6" fmla="*/ 0 w 172"/>
                <a:gd name="T7" fmla="*/ 2147483647 h 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2" h="85">
                  <a:moveTo>
                    <a:pt x="0" y="1"/>
                  </a:moveTo>
                  <a:cubicBezTo>
                    <a:pt x="19" y="0"/>
                    <a:pt x="172" y="20"/>
                    <a:pt x="149" y="85"/>
                  </a:cubicBezTo>
                  <a:cubicBezTo>
                    <a:pt x="149" y="85"/>
                    <a:pt x="135" y="54"/>
                    <a:pt x="99" y="36"/>
                  </a:cubicBezTo>
                  <a:cubicBezTo>
                    <a:pt x="63" y="18"/>
                    <a:pt x="0" y="1"/>
                    <a:pt x="0" y="1"/>
                  </a:cubicBezTo>
                  <a:close/>
                </a:path>
              </a:pathLst>
            </a:custGeom>
            <a:solidFill>
              <a:srgbClr val="6E6348"/>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2" name="Freeform 32"/>
            <p:cNvSpPr>
              <a:spLocks/>
            </p:cNvSpPr>
            <p:nvPr/>
          </p:nvSpPr>
          <p:spPr bwMode="auto">
            <a:xfrm>
              <a:off x="573088" y="869950"/>
              <a:ext cx="31750" cy="36513"/>
            </a:xfrm>
            <a:custGeom>
              <a:avLst/>
              <a:gdLst>
                <a:gd name="T0" fmla="*/ 2147483647 w 9"/>
                <a:gd name="T1" fmla="*/ 0 h 11"/>
                <a:gd name="T2" fmla="*/ 2147483647 w 9"/>
                <a:gd name="T3" fmla="*/ 2147483647 h 11"/>
                <a:gd name="T4" fmla="*/ 2147483647 w 9"/>
                <a:gd name="T5" fmla="*/ 2147483647 h 11"/>
                <a:gd name="T6" fmla="*/ 0 w 9"/>
                <a:gd name="T7" fmla="*/ 2147483647 h 11"/>
                <a:gd name="T8" fmla="*/ 2147483647 w 9"/>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1">
                  <a:moveTo>
                    <a:pt x="5" y="0"/>
                  </a:moveTo>
                  <a:cubicBezTo>
                    <a:pt x="7" y="0"/>
                    <a:pt x="9" y="2"/>
                    <a:pt x="9" y="6"/>
                  </a:cubicBezTo>
                  <a:cubicBezTo>
                    <a:pt x="8" y="9"/>
                    <a:pt x="6" y="11"/>
                    <a:pt x="4" y="11"/>
                  </a:cubicBezTo>
                  <a:cubicBezTo>
                    <a:pt x="2" y="11"/>
                    <a:pt x="0" y="8"/>
                    <a:pt x="0" y="5"/>
                  </a:cubicBezTo>
                  <a:cubicBezTo>
                    <a:pt x="0" y="2"/>
                    <a:pt x="2" y="0"/>
                    <a:pt x="5" y="0"/>
                  </a:cubicBezTo>
                  <a:close/>
                </a:path>
              </a:pathLst>
            </a:custGeom>
            <a:solidFill>
              <a:srgbClr val="B971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3" name="Freeform 33"/>
            <p:cNvSpPr>
              <a:spLocks/>
            </p:cNvSpPr>
            <p:nvPr/>
          </p:nvSpPr>
          <p:spPr bwMode="auto">
            <a:xfrm>
              <a:off x="638175" y="873125"/>
              <a:ext cx="30163" cy="38100"/>
            </a:xfrm>
            <a:custGeom>
              <a:avLst/>
              <a:gdLst>
                <a:gd name="T0" fmla="*/ 2147483647 w 9"/>
                <a:gd name="T1" fmla="*/ 0 h 11"/>
                <a:gd name="T2" fmla="*/ 2147483647 w 9"/>
                <a:gd name="T3" fmla="*/ 2147483647 h 11"/>
                <a:gd name="T4" fmla="*/ 2147483647 w 9"/>
                <a:gd name="T5" fmla="*/ 2147483647 h 11"/>
                <a:gd name="T6" fmla="*/ 0 w 9"/>
                <a:gd name="T7" fmla="*/ 2147483647 h 11"/>
                <a:gd name="T8" fmla="*/ 2147483647 w 9"/>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1">
                  <a:moveTo>
                    <a:pt x="5" y="0"/>
                  </a:moveTo>
                  <a:cubicBezTo>
                    <a:pt x="7" y="0"/>
                    <a:pt x="9" y="3"/>
                    <a:pt x="9" y="6"/>
                  </a:cubicBezTo>
                  <a:cubicBezTo>
                    <a:pt x="9" y="9"/>
                    <a:pt x="7" y="11"/>
                    <a:pt x="4" y="11"/>
                  </a:cubicBezTo>
                  <a:cubicBezTo>
                    <a:pt x="2" y="11"/>
                    <a:pt x="0" y="8"/>
                    <a:pt x="0" y="5"/>
                  </a:cubicBezTo>
                  <a:cubicBezTo>
                    <a:pt x="1" y="2"/>
                    <a:pt x="3" y="0"/>
                    <a:pt x="5" y="0"/>
                  </a:cubicBezTo>
                  <a:close/>
                </a:path>
              </a:pathLst>
            </a:custGeom>
            <a:solidFill>
              <a:srgbClr val="B971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4" name="Freeform 34"/>
            <p:cNvSpPr>
              <a:spLocks/>
            </p:cNvSpPr>
            <p:nvPr/>
          </p:nvSpPr>
          <p:spPr bwMode="auto">
            <a:xfrm>
              <a:off x="325438" y="1736725"/>
              <a:ext cx="128588" cy="68263"/>
            </a:xfrm>
            <a:custGeom>
              <a:avLst/>
              <a:gdLst>
                <a:gd name="T0" fmla="*/ 2147483647 w 81"/>
                <a:gd name="T1" fmla="*/ 2147483647 h 43"/>
                <a:gd name="T2" fmla="*/ 0 w 81"/>
                <a:gd name="T3" fmla="*/ 2147483647 h 43"/>
                <a:gd name="T4" fmla="*/ 2147483647 w 81"/>
                <a:gd name="T5" fmla="*/ 2147483647 h 43"/>
                <a:gd name="T6" fmla="*/ 2147483647 w 81"/>
                <a:gd name="T7" fmla="*/ 0 h 43"/>
                <a:gd name="T8" fmla="*/ 2147483647 w 81"/>
                <a:gd name="T9" fmla="*/ 2147483647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 h="43">
                  <a:moveTo>
                    <a:pt x="11" y="8"/>
                  </a:moveTo>
                  <a:lnTo>
                    <a:pt x="0" y="32"/>
                  </a:lnTo>
                  <a:lnTo>
                    <a:pt x="81" y="43"/>
                  </a:lnTo>
                  <a:lnTo>
                    <a:pt x="77" y="0"/>
                  </a:lnTo>
                  <a:lnTo>
                    <a:pt x="11" y="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5" name="Freeform 35"/>
            <p:cNvSpPr>
              <a:spLocks/>
            </p:cNvSpPr>
            <p:nvPr/>
          </p:nvSpPr>
          <p:spPr bwMode="auto">
            <a:xfrm>
              <a:off x="363538" y="511175"/>
              <a:ext cx="179388" cy="77788"/>
            </a:xfrm>
            <a:custGeom>
              <a:avLst/>
              <a:gdLst>
                <a:gd name="T0" fmla="*/ 0 w 53"/>
                <a:gd name="T1" fmla="*/ 2147483647 h 23"/>
                <a:gd name="T2" fmla="*/ 2147483647 w 53"/>
                <a:gd name="T3" fmla="*/ 2147483647 h 23"/>
                <a:gd name="T4" fmla="*/ 2147483647 w 53"/>
                <a:gd name="T5" fmla="*/ 2147483647 h 23"/>
                <a:gd name="T6" fmla="*/ 2147483647 w 53"/>
                <a:gd name="T7" fmla="*/ 2147483647 h 23"/>
                <a:gd name="T8" fmla="*/ 0 w 53"/>
                <a:gd name="T9" fmla="*/ 2147483647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3">
                  <a:moveTo>
                    <a:pt x="0" y="19"/>
                  </a:moveTo>
                  <a:cubicBezTo>
                    <a:pt x="12" y="0"/>
                    <a:pt x="43" y="2"/>
                    <a:pt x="53" y="21"/>
                  </a:cubicBezTo>
                  <a:cubicBezTo>
                    <a:pt x="50" y="23"/>
                    <a:pt x="50" y="23"/>
                    <a:pt x="50" y="23"/>
                  </a:cubicBezTo>
                  <a:cubicBezTo>
                    <a:pt x="42" y="9"/>
                    <a:pt x="14" y="7"/>
                    <a:pt x="3" y="21"/>
                  </a:cubicBezTo>
                  <a:lnTo>
                    <a:pt x="0" y="19"/>
                  </a:lnTo>
                  <a:close/>
                </a:path>
              </a:pathLst>
            </a:custGeom>
            <a:solidFill>
              <a:srgbClr val="42281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6" name="Freeform 36"/>
            <p:cNvSpPr>
              <a:spLocks/>
            </p:cNvSpPr>
            <p:nvPr/>
          </p:nvSpPr>
          <p:spPr bwMode="auto">
            <a:xfrm>
              <a:off x="709613" y="531813"/>
              <a:ext cx="179388" cy="77788"/>
            </a:xfrm>
            <a:custGeom>
              <a:avLst/>
              <a:gdLst>
                <a:gd name="T0" fmla="*/ 0 w 53"/>
                <a:gd name="T1" fmla="*/ 2147483647 h 23"/>
                <a:gd name="T2" fmla="*/ 2147483647 w 53"/>
                <a:gd name="T3" fmla="*/ 2147483647 h 23"/>
                <a:gd name="T4" fmla="*/ 2147483647 w 53"/>
                <a:gd name="T5" fmla="*/ 2147483647 h 23"/>
                <a:gd name="T6" fmla="*/ 2147483647 w 53"/>
                <a:gd name="T7" fmla="*/ 2147483647 h 23"/>
                <a:gd name="T8" fmla="*/ 0 w 53"/>
                <a:gd name="T9" fmla="*/ 2147483647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3">
                  <a:moveTo>
                    <a:pt x="0" y="19"/>
                  </a:moveTo>
                  <a:cubicBezTo>
                    <a:pt x="12" y="0"/>
                    <a:pt x="44" y="2"/>
                    <a:pt x="53" y="21"/>
                  </a:cubicBezTo>
                  <a:cubicBezTo>
                    <a:pt x="50" y="23"/>
                    <a:pt x="50" y="23"/>
                    <a:pt x="50" y="23"/>
                  </a:cubicBezTo>
                  <a:cubicBezTo>
                    <a:pt x="43" y="9"/>
                    <a:pt x="14" y="7"/>
                    <a:pt x="3" y="21"/>
                  </a:cubicBezTo>
                  <a:lnTo>
                    <a:pt x="0" y="19"/>
                  </a:lnTo>
                  <a:close/>
                </a:path>
              </a:pathLst>
            </a:custGeom>
            <a:solidFill>
              <a:srgbClr val="42281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7" name="Freeform 37"/>
            <p:cNvSpPr>
              <a:spLocks/>
            </p:cNvSpPr>
            <p:nvPr/>
          </p:nvSpPr>
          <p:spPr bwMode="auto">
            <a:xfrm>
              <a:off x="77788" y="1289050"/>
              <a:ext cx="349250" cy="385763"/>
            </a:xfrm>
            <a:custGeom>
              <a:avLst/>
              <a:gdLst>
                <a:gd name="T0" fmla="*/ 2147483647 w 103"/>
                <a:gd name="T1" fmla="*/ 0 h 114"/>
                <a:gd name="T2" fmla="*/ 2147483647 w 103"/>
                <a:gd name="T3" fmla="*/ 2147483647 h 114"/>
                <a:gd name="T4" fmla="*/ 2147483647 w 103"/>
                <a:gd name="T5" fmla="*/ 2147483647 h 114"/>
                <a:gd name="T6" fmla="*/ 2147483647 w 103"/>
                <a:gd name="T7" fmla="*/ 2147483647 h 114"/>
                <a:gd name="T8" fmla="*/ 2147483647 w 103"/>
                <a:gd name="T9" fmla="*/ 0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14">
                  <a:moveTo>
                    <a:pt x="95" y="0"/>
                  </a:moveTo>
                  <a:cubicBezTo>
                    <a:pt x="41" y="6"/>
                    <a:pt x="0" y="57"/>
                    <a:pt x="7" y="114"/>
                  </a:cubicBezTo>
                  <a:cubicBezTo>
                    <a:pt x="48" y="113"/>
                    <a:pt x="48" y="113"/>
                    <a:pt x="48" y="113"/>
                  </a:cubicBezTo>
                  <a:cubicBezTo>
                    <a:pt x="46" y="82"/>
                    <a:pt x="66" y="44"/>
                    <a:pt x="92" y="36"/>
                  </a:cubicBezTo>
                  <a:cubicBezTo>
                    <a:pt x="103" y="24"/>
                    <a:pt x="100" y="12"/>
                    <a:pt x="95"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8" name="Freeform 38"/>
            <p:cNvSpPr>
              <a:spLocks/>
            </p:cNvSpPr>
            <p:nvPr/>
          </p:nvSpPr>
          <p:spPr bwMode="auto">
            <a:xfrm>
              <a:off x="0" y="1898650"/>
              <a:ext cx="396875" cy="342900"/>
            </a:xfrm>
            <a:custGeom>
              <a:avLst/>
              <a:gdLst>
                <a:gd name="T0" fmla="*/ 2147483647 w 117"/>
                <a:gd name="T1" fmla="*/ 0 h 101"/>
                <a:gd name="T2" fmla="*/ 2147483647 w 117"/>
                <a:gd name="T3" fmla="*/ 2147483647 h 101"/>
                <a:gd name="T4" fmla="*/ 2147483647 w 117"/>
                <a:gd name="T5" fmla="*/ 2147483647 h 101"/>
                <a:gd name="T6" fmla="*/ 2147483647 w 117"/>
                <a:gd name="T7" fmla="*/ 2147483647 h 101"/>
                <a:gd name="T8" fmla="*/ 2147483647 w 117"/>
                <a:gd name="T9" fmla="*/ 2147483647 h 101"/>
                <a:gd name="T10" fmla="*/ 2147483647 w 117"/>
                <a:gd name="T11" fmla="*/ 2147483647 h 101"/>
                <a:gd name="T12" fmla="*/ 2147483647 w 117"/>
                <a:gd name="T13" fmla="*/ 2147483647 h 101"/>
                <a:gd name="T14" fmla="*/ 2147483647 w 117"/>
                <a:gd name="T15" fmla="*/ 2147483647 h 101"/>
                <a:gd name="T16" fmla="*/ 2147483647 w 117"/>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101">
                  <a:moveTo>
                    <a:pt x="99" y="0"/>
                  </a:moveTo>
                  <a:cubicBezTo>
                    <a:pt x="14" y="4"/>
                    <a:pt x="14" y="4"/>
                    <a:pt x="14" y="4"/>
                  </a:cubicBezTo>
                  <a:cubicBezTo>
                    <a:pt x="6" y="4"/>
                    <a:pt x="0" y="11"/>
                    <a:pt x="1" y="18"/>
                  </a:cubicBezTo>
                  <a:cubicBezTo>
                    <a:pt x="4" y="88"/>
                    <a:pt x="4" y="88"/>
                    <a:pt x="4" y="88"/>
                  </a:cubicBezTo>
                  <a:cubicBezTo>
                    <a:pt x="4" y="95"/>
                    <a:pt x="11" y="101"/>
                    <a:pt x="18" y="101"/>
                  </a:cubicBezTo>
                  <a:cubicBezTo>
                    <a:pt x="103" y="97"/>
                    <a:pt x="103" y="97"/>
                    <a:pt x="103" y="97"/>
                  </a:cubicBezTo>
                  <a:cubicBezTo>
                    <a:pt x="111" y="97"/>
                    <a:pt x="117" y="90"/>
                    <a:pt x="116" y="83"/>
                  </a:cubicBezTo>
                  <a:cubicBezTo>
                    <a:pt x="113" y="13"/>
                    <a:pt x="113" y="13"/>
                    <a:pt x="113" y="13"/>
                  </a:cubicBezTo>
                  <a:cubicBezTo>
                    <a:pt x="113" y="6"/>
                    <a:pt x="107" y="0"/>
                    <a:pt x="99" y="0"/>
                  </a:cubicBez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9" name="Freeform 39"/>
            <p:cNvSpPr>
              <a:spLocks/>
            </p:cNvSpPr>
            <p:nvPr/>
          </p:nvSpPr>
          <p:spPr bwMode="auto">
            <a:xfrm>
              <a:off x="87313" y="1895475"/>
              <a:ext cx="55563" cy="30163"/>
            </a:xfrm>
            <a:custGeom>
              <a:avLst/>
              <a:gdLst>
                <a:gd name="T0" fmla="*/ 0 w 35"/>
                <a:gd name="T1" fmla="*/ 0 h 19"/>
                <a:gd name="T2" fmla="*/ 2147483647 w 35"/>
                <a:gd name="T3" fmla="*/ 0 h 19"/>
                <a:gd name="T4" fmla="*/ 2147483647 w 35"/>
                <a:gd name="T5" fmla="*/ 2147483647 h 19"/>
                <a:gd name="T6" fmla="*/ 0 w 35"/>
                <a:gd name="T7" fmla="*/ 2147483647 h 19"/>
                <a:gd name="T8" fmla="*/ 0 w 35"/>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9">
                  <a:moveTo>
                    <a:pt x="0" y="0"/>
                  </a:moveTo>
                  <a:lnTo>
                    <a:pt x="35" y="0"/>
                  </a:lnTo>
                  <a:lnTo>
                    <a:pt x="35" y="17"/>
                  </a:lnTo>
                  <a:lnTo>
                    <a:pt x="0" y="19"/>
                  </a:lnTo>
                  <a:lnTo>
                    <a:pt x="0" y="0"/>
                  </a:lnTo>
                  <a:close/>
                </a:path>
              </a:pathLst>
            </a:custGeom>
            <a:solidFill>
              <a:srgbClr val="000000"/>
            </a:solidFill>
            <a:ln w="6350" cap="flat" cmpd="sng">
              <a:solidFill>
                <a:srgbClr val="000000"/>
              </a:solidFill>
              <a:round/>
              <a:headEnd/>
              <a:tailEnd/>
            </a:ln>
          </p:spPr>
          <p:txBody>
            <a:bodyPr/>
            <a:lstStyle/>
            <a:p>
              <a:endParaRPr lang="zh-CN" altLang="en-US"/>
            </a:p>
          </p:txBody>
        </p:sp>
        <p:sp>
          <p:nvSpPr>
            <p:cNvPr id="25660" name="Freeform 40"/>
            <p:cNvSpPr>
              <a:spLocks/>
            </p:cNvSpPr>
            <p:nvPr/>
          </p:nvSpPr>
          <p:spPr bwMode="auto">
            <a:xfrm>
              <a:off x="257175" y="1878013"/>
              <a:ext cx="55563" cy="34925"/>
            </a:xfrm>
            <a:custGeom>
              <a:avLst/>
              <a:gdLst>
                <a:gd name="T0" fmla="*/ 0 w 35"/>
                <a:gd name="T1" fmla="*/ 2147483647 h 22"/>
                <a:gd name="T2" fmla="*/ 2147483647 w 35"/>
                <a:gd name="T3" fmla="*/ 0 h 22"/>
                <a:gd name="T4" fmla="*/ 2147483647 w 35"/>
                <a:gd name="T5" fmla="*/ 2147483647 h 22"/>
                <a:gd name="T6" fmla="*/ 0 w 35"/>
                <a:gd name="T7" fmla="*/ 2147483647 h 22"/>
                <a:gd name="T8" fmla="*/ 0 w 35"/>
                <a:gd name="T9" fmla="*/ 2147483647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22">
                  <a:moveTo>
                    <a:pt x="0" y="3"/>
                  </a:moveTo>
                  <a:lnTo>
                    <a:pt x="35" y="0"/>
                  </a:lnTo>
                  <a:lnTo>
                    <a:pt x="35" y="20"/>
                  </a:lnTo>
                  <a:lnTo>
                    <a:pt x="0" y="22"/>
                  </a:lnTo>
                  <a:lnTo>
                    <a:pt x="0" y="3"/>
                  </a:lnTo>
                  <a:close/>
                </a:path>
              </a:pathLst>
            </a:custGeom>
            <a:solidFill>
              <a:srgbClr val="000000"/>
            </a:solidFill>
            <a:ln w="6350" cap="flat" cmpd="sng">
              <a:solidFill>
                <a:srgbClr val="000000"/>
              </a:solidFill>
              <a:round/>
              <a:headEnd/>
              <a:tailEnd/>
            </a:ln>
          </p:spPr>
          <p:txBody>
            <a:bodyPr/>
            <a:lstStyle/>
            <a:p>
              <a:endParaRPr lang="zh-CN" altLang="en-US"/>
            </a:p>
          </p:txBody>
        </p:sp>
        <p:sp>
          <p:nvSpPr>
            <p:cNvPr id="25661" name="Freeform 41"/>
            <p:cNvSpPr>
              <a:spLocks/>
            </p:cNvSpPr>
            <p:nvPr/>
          </p:nvSpPr>
          <p:spPr bwMode="auto">
            <a:xfrm>
              <a:off x="44450" y="1966913"/>
              <a:ext cx="93663" cy="236538"/>
            </a:xfrm>
            <a:custGeom>
              <a:avLst/>
              <a:gdLst>
                <a:gd name="T0" fmla="*/ 2147483647 w 28"/>
                <a:gd name="T1" fmla="*/ 0 h 70"/>
                <a:gd name="T2" fmla="*/ 2147483647 w 28"/>
                <a:gd name="T3" fmla="*/ 2147483647 h 70"/>
                <a:gd name="T4" fmla="*/ 2147483647 w 28"/>
                <a:gd name="T5" fmla="*/ 2147483647 h 70"/>
                <a:gd name="T6" fmla="*/ 2147483647 w 28"/>
                <a:gd name="T7" fmla="*/ 2147483647 h 70"/>
                <a:gd name="T8" fmla="*/ 2147483647 w 28"/>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70">
                  <a:moveTo>
                    <a:pt x="1" y="0"/>
                  </a:moveTo>
                  <a:cubicBezTo>
                    <a:pt x="1" y="0"/>
                    <a:pt x="0" y="61"/>
                    <a:pt x="3" y="65"/>
                  </a:cubicBezTo>
                  <a:cubicBezTo>
                    <a:pt x="7" y="70"/>
                    <a:pt x="28" y="67"/>
                    <a:pt x="28" y="67"/>
                  </a:cubicBezTo>
                  <a:cubicBezTo>
                    <a:pt x="28" y="67"/>
                    <a:pt x="16" y="60"/>
                    <a:pt x="13" y="50"/>
                  </a:cubicBezTo>
                  <a:cubicBezTo>
                    <a:pt x="9" y="40"/>
                    <a:pt x="1" y="0"/>
                    <a:pt x="1" y="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2" name="Freeform 42"/>
            <p:cNvSpPr>
              <a:spLocks/>
            </p:cNvSpPr>
            <p:nvPr/>
          </p:nvSpPr>
          <p:spPr bwMode="auto">
            <a:xfrm>
              <a:off x="620713" y="1905000"/>
              <a:ext cx="169863" cy="387350"/>
            </a:xfrm>
            <a:custGeom>
              <a:avLst/>
              <a:gdLst>
                <a:gd name="T0" fmla="*/ 2147483647 w 50"/>
                <a:gd name="T1" fmla="*/ 2147483647 h 114"/>
                <a:gd name="T2" fmla="*/ 2147483647 w 50"/>
                <a:gd name="T3" fmla="*/ 2147483647 h 114"/>
                <a:gd name="T4" fmla="*/ 0 w 50"/>
                <a:gd name="T5" fmla="*/ 2147483647 h 114"/>
                <a:gd name="T6" fmla="*/ 2147483647 w 50"/>
                <a:gd name="T7" fmla="*/ 0 h 114"/>
                <a:gd name="T8" fmla="*/ 2147483647 w 50"/>
                <a:gd name="T9" fmla="*/ 2147483647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114">
                  <a:moveTo>
                    <a:pt x="47" y="4"/>
                  </a:moveTo>
                  <a:cubicBezTo>
                    <a:pt x="48" y="44"/>
                    <a:pt x="50" y="87"/>
                    <a:pt x="27" y="114"/>
                  </a:cubicBezTo>
                  <a:cubicBezTo>
                    <a:pt x="18" y="114"/>
                    <a:pt x="9" y="114"/>
                    <a:pt x="0" y="114"/>
                  </a:cubicBezTo>
                  <a:cubicBezTo>
                    <a:pt x="21" y="78"/>
                    <a:pt x="16" y="41"/>
                    <a:pt x="5" y="0"/>
                  </a:cubicBezTo>
                  <a:cubicBezTo>
                    <a:pt x="19" y="1"/>
                    <a:pt x="33" y="3"/>
                    <a:pt x="47" y="4"/>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3" name="Freeform 43"/>
            <p:cNvSpPr>
              <a:spLocks/>
            </p:cNvSpPr>
            <p:nvPr/>
          </p:nvSpPr>
          <p:spPr bwMode="auto">
            <a:xfrm>
              <a:off x="796925" y="914400"/>
              <a:ext cx="68263" cy="74613"/>
            </a:xfrm>
            <a:custGeom>
              <a:avLst/>
              <a:gdLst>
                <a:gd name="T0" fmla="*/ 2147483647 w 20"/>
                <a:gd name="T1" fmla="*/ 2147483647 h 22"/>
                <a:gd name="T2" fmla="*/ 0 w 20"/>
                <a:gd name="T3" fmla="*/ 2147483647 h 22"/>
                <a:gd name="T4" fmla="*/ 0 w 20"/>
                <a:gd name="T5" fmla="*/ 2147483647 h 22"/>
                <a:gd name="T6" fmla="*/ 2147483647 w 20"/>
                <a:gd name="T7" fmla="*/ 2147483647 h 22"/>
                <a:gd name="T8" fmla="*/ 2147483647 w 20"/>
                <a:gd name="T9" fmla="*/ 2147483647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2">
                  <a:moveTo>
                    <a:pt x="20" y="21"/>
                  </a:moveTo>
                  <a:cubicBezTo>
                    <a:pt x="19" y="10"/>
                    <a:pt x="13" y="0"/>
                    <a:pt x="0" y="2"/>
                  </a:cubicBezTo>
                  <a:cubicBezTo>
                    <a:pt x="0" y="5"/>
                    <a:pt x="0" y="5"/>
                    <a:pt x="0" y="5"/>
                  </a:cubicBezTo>
                  <a:cubicBezTo>
                    <a:pt x="9" y="8"/>
                    <a:pt x="14" y="13"/>
                    <a:pt x="16" y="22"/>
                  </a:cubicBezTo>
                  <a:lnTo>
                    <a:pt x="20" y="21"/>
                  </a:lnTo>
                  <a:close/>
                </a:path>
              </a:pathLst>
            </a:custGeom>
            <a:solidFill>
              <a:srgbClr val="B971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4" name="Freeform 44"/>
            <p:cNvSpPr>
              <a:spLocks noEditPoints="1"/>
            </p:cNvSpPr>
            <p:nvPr/>
          </p:nvSpPr>
          <p:spPr bwMode="auto">
            <a:xfrm>
              <a:off x="366713" y="633413"/>
              <a:ext cx="509588" cy="209550"/>
            </a:xfrm>
            <a:custGeom>
              <a:avLst/>
              <a:gdLst>
                <a:gd name="T0" fmla="*/ 2147483647 w 150"/>
                <a:gd name="T1" fmla="*/ 2147483647 h 62"/>
                <a:gd name="T2" fmla="*/ 2147483647 w 150"/>
                <a:gd name="T3" fmla="*/ 2147483647 h 62"/>
                <a:gd name="T4" fmla="*/ 2147483647 w 150"/>
                <a:gd name="T5" fmla="*/ 2147483647 h 62"/>
                <a:gd name="T6" fmla="*/ 2147483647 w 150"/>
                <a:gd name="T7" fmla="*/ 2147483647 h 62"/>
                <a:gd name="T8" fmla="*/ 2147483647 w 150"/>
                <a:gd name="T9" fmla="*/ 2147483647 h 62"/>
                <a:gd name="T10" fmla="*/ 2147483647 w 150"/>
                <a:gd name="T11" fmla="*/ 2147483647 h 62"/>
                <a:gd name="T12" fmla="*/ 2147483647 w 150"/>
                <a:gd name="T13" fmla="*/ 2147483647 h 62"/>
                <a:gd name="T14" fmla="*/ 2147483647 w 150"/>
                <a:gd name="T15" fmla="*/ 2147483647 h 62"/>
                <a:gd name="T16" fmla="*/ 2147483647 w 150"/>
                <a:gd name="T17" fmla="*/ 2147483647 h 62"/>
                <a:gd name="T18" fmla="*/ 2147483647 w 150"/>
                <a:gd name="T19" fmla="*/ 2147483647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0" h="62">
                  <a:moveTo>
                    <a:pt x="146" y="62"/>
                  </a:moveTo>
                  <a:cubicBezTo>
                    <a:pt x="97" y="53"/>
                    <a:pt x="97" y="53"/>
                    <a:pt x="97" y="53"/>
                  </a:cubicBezTo>
                  <a:cubicBezTo>
                    <a:pt x="97" y="53"/>
                    <a:pt x="100" y="15"/>
                    <a:pt x="112" y="10"/>
                  </a:cubicBezTo>
                  <a:cubicBezTo>
                    <a:pt x="124" y="6"/>
                    <a:pt x="144" y="14"/>
                    <a:pt x="147" y="25"/>
                  </a:cubicBezTo>
                  <a:cubicBezTo>
                    <a:pt x="150" y="36"/>
                    <a:pt x="146" y="62"/>
                    <a:pt x="146" y="62"/>
                  </a:cubicBezTo>
                  <a:close/>
                  <a:moveTo>
                    <a:pt x="2" y="52"/>
                  </a:moveTo>
                  <a:cubicBezTo>
                    <a:pt x="51" y="50"/>
                    <a:pt x="51" y="50"/>
                    <a:pt x="51" y="50"/>
                  </a:cubicBezTo>
                  <a:cubicBezTo>
                    <a:pt x="51" y="50"/>
                    <a:pt x="53" y="11"/>
                    <a:pt x="42" y="6"/>
                  </a:cubicBezTo>
                  <a:cubicBezTo>
                    <a:pt x="31" y="0"/>
                    <a:pt x="10" y="5"/>
                    <a:pt x="5" y="15"/>
                  </a:cubicBezTo>
                  <a:cubicBezTo>
                    <a:pt x="0" y="26"/>
                    <a:pt x="2" y="52"/>
                    <a:pt x="2" y="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5" name="Freeform 45"/>
            <p:cNvSpPr>
              <a:spLocks noEditPoints="1"/>
            </p:cNvSpPr>
            <p:nvPr/>
          </p:nvSpPr>
          <p:spPr bwMode="auto">
            <a:xfrm>
              <a:off x="403225" y="687388"/>
              <a:ext cx="438150" cy="146050"/>
            </a:xfrm>
            <a:custGeom>
              <a:avLst/>
              <a:gdLst>
                <a:gd name="T0" fmla="*/ 2147483647 w 129"/>
                <a:gd name="T1" fmla="*/ 2147483647 h 43"/>
                <a:gd name="T2" fmla="*/ 2147483647 w 129"/>
                <a:gd name="T3" fmla="*/ 2147483647 h 43"/>
                <a:gd name="T4" fmla="*/ 2147483647 w 129"/>
                <a:gd name="T5" fmla="*/ 2147483647 h 43"/>
                <a:gd name="T6" fmla="*/ 2147483647 w 129"/>
                <a:gd name="T7" fmla="*/ 2147483647 h 43"/>
                <a:gd name="T8" fmla="*/ 2147483647 w 129"/>
                <a:gd name="T9" fmla="*/ 2147483647 h 43"/>
                <a:gd name="T10" fmla="*/ 2147483647 w 129"/>
                <a:gd name="T11" fmla="*/ 2147483647 h 43"/>
                <a:gd name="T12" fmla="*/ 2147483647 w 129"/>
                <a:gd name="T13" fmla="*/ 0 h 43"/>
                <a:gd name="T14" fmla="*/ 2147483647 w 129"/>
                <a:gd name="T15" fmla="*/ 2147483647 h 43"/>
                <a:gd name="T16" fmla="*/ 2147483647 w 129"/>
                <a:gd name="T17" fmla="*/ 2147483647 h 43"/>
                <a:gd name="T18" fmla="*/ 2147483647 w 129"/>
                <a:gd name="T19" fmla="*/ 2147483647 h 43"/>
                <a:gd name="T20" fmla="*/ 0 w 129"/>
                <a:gd name="T21" fmla="*/ 2147483647 h 43"/>
                <a:gd name="T22" fmla="*/ 2147483647 w 129"/>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9" h="43">
                  <a:moveTo>
                    <a:pt x="122" y="43"/>
                  </a:moveTo>
                  <a:cubicBezTo>
                    <a:pt x="100" y="40"/>
                    <a:pt x="100" y="40"/>
                    <a:pt x="100" y="40"/>
                  </a:cubicBezTo>
                  <a:cubicBezTo>
                    <a:pt x="98" y="36"/>
                    <a:pt x="97" y="31"/>
                    <a:pt x="97" y="26"/>
                  </a:cubicBezTo>
                  <a:cubicBezTo>
                    <a:pt x="98" y="15"/>
                    <a:pt x="105" y="6"/>
                    <a:pt x="114" y="7"/>
                  </a:cubicBezTo>
                  <a:cubicBezTo>
                    <a:pt x="123" y="7"/>
                    <a:pt x="129" y="17"/>
                    <a:pt x="128" y="28"/>
                  </a:cubicBezTo>
                  <a:cubicBezTo>
                    <a:pt x="128" y="34"/>
                    <a:pt x="126" y="40"/>
                    <a:pt x="122" y="43"/>
                  </a:cubicBezTo>
                  <a:close/>
                  <a:moveTo>
                    <a:pt x="17" y="0"/>
                  </a:moveTo>
                  <a:cubicBezTo>
                    <a:pt x="26" y="1"/>
                    <a:pt x="32" y="10"/>
                    <a:pt x="31" y="22"/>
                  </a:cubicBezTo>
                  <a:cubicBezTo>
                    <a:pt x="31" y="27"/>
                    <a:pt x="29" y="31"/>
                    <a:pt x="27" y="35"/>
                  </a:cubicBezTo>
                  <a:cubicBezTo>
                    <a:pt x="4" y="36"/>
                    <a:pt x="4" y="36"/>
                    <a:pt x="4" y="36"/>
                  </a:cubicBezTo>
                  <a:cubicBezTo>
                    <a:pt x="1" y="32"/>
                    <a:pt x="0" y="26"/>
                    <a:pt x="0" y="20"/>
                  </a:cubicBezTo>
                  <a:cubicBezTo>
                    <a:pt x="1" y="8"/>
                    <a:pt x="8" y="0"/>
                    <a:pt x="17"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6" name="Freeform 46"/>
            <p:cNvSpPr>
              <a:spLocks/>
            </p:cNvSpPr>
            <p:nvPr/>
          </p:nvSpPr>
          <p:spPr bwMode="auto">
            <a:xfrm>
              <a:off x="387350" y="714375"/>
              <a:ext cx="60325" cy="36513"/>
            </a:xfrm>
            <a:custGeom>
              <a:avLst/>
              <a:gdLst>
                <a:gd name="T0" fmla="*/ 2147483647 w 18"/>
                <a:gd name="T1" fmla="*/ 2147483647 h 11"/>
                <a:gd name="T2" fmla="*/ 2147483647 w 18"/>
                <a:gd name="T3" fmla="*/ 2147483647 h 11"/>
                <a:gd name="T4" fmla="*/ 2147483647 w 18"/>
                <a:gd name="T5" fmla="*/ 2147483647 h 11"/>
                <a:gd name="T6" fmla="*/ 0 w 18"/>
                <a:gd name="T7" fmla="*/ 2147483647 h 11"/>
                <a:gd name="T8" fmla="*/ 2147483647 w 18"/>
                <a:gd name="T9" fmla="*/ 2147483647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1">
                  <a:moveTo>
                    <a:pt x="1" y="2"/>
                  </a:moveTo>
                  <a:cubicBezTo>
                    <a:pt x="7" y="1"/>
                    <a:pt x="13" y="0"/>
                    <a:pt x="18" y="3"/>
                  </a:cubicBezTo>
                  <a:cubicBezTo>
                    <a:pt x="18" y="6"/>
                    <a:pt x="18" y="8"/>
                    <a:pt x="18" y="11"/>
                  </a:cubicBezTo>
                  <a:cubicBezTo>
                    <a:pt x="11" y="8"/>
                    <a:pt x="5" y="8"/>
                    <a:pt x="0" y="9"/>
                  </a:cubicBezTo>
                  <a:cubicBezTo>
                    <a:pt x="0" y="7"/>
                    <a:pt x="0" y="5"/>
                    <a:pt x="1"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7" name="Freeform 47"/>
            <p:cNvSpPr>
              <a:spLocks/>
            </p:cNvSpPr>
            <p:nvPr/>
          </p:nvSpPr>
          <p:spPr bwMode="auto">
            <a:xfrm>
              <a:off x="712788" y="741363"/>
              <a:ext cx="60325" cy="33338"/>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2147483647 w 18"/>
                <a:gd name="T9" fmla="*/ 214748364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0">
                  <a:moveTo>
                    <a:pt x="1" y="1"/>
                  </a:moveTo>
                  <a:cubicBezTo>
                    <a:pt x="7" y="0"/>
                    <a:pt x="13" y="0"/>
                    <a:pt x="18" y="3"/>
                  </a:cubicBezTo>
                  <a:cubicBezTo>
                    <a:pt x="18" y="5"/>
                    <a:pt x="18" y="8"/>
                    <a:pt x="18" y="10"/>
                  </a:cubicBezTo>
                  <a:cubicBezTo>
                    <a:pt x="11" y="7"/>
                    <a:pt x="5" y="7"/>
                    <a:pt x="0" y="9"/>
                  </a:cubicBezTo>
                  <a:cubicBezTo>
                    <a:pt x="0" y="6"/>
                    <a:pt x="0" y="4"/>
                    <a:pt x="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8" name="Freeform 48"/>
            <p:cNvSpPr>
              <a:spLocks/>
            </p:cNvSpPr>
            <p:nvPr/>
          </p:nvSpPr>
          <p:spPr bwMode="auto">
            <a:xfrm>
              <a:off x="509588" y="47625"/>
              <a:ext cx="125413" cy="119063"/>
            </a:xfrm>
            <a:custGeom>
              <a:avLst/>
              <a:gdLst>
                <a:gd name="T0" fmla="*/ 2147483647 w 79"/>
                <a:gd name="T1" fmla="*/ 2147483647 h 75"/>
                <a:gd name="T2" fmla="*/ 0 w 79"/>
                <a:gd name="T3" fmla="*/ 2147483647 h 75"/>
                <a:gd name="T4" fmla="*/ 2147483647 w 79"/>
                <a:gd name="T5" fmla="*/ 2147483647 h 75"/>
                <a:gd name="T6" fmla="*/ 2147483647 w 79"/>
                <a:gd name="T7" fmla="*/ 2147483647 h 75"/>
                <a:gd name="T8" fmla="*/ 2147483647 w 79"/>
                <a:gd name="T9" fmla="*/ 0 h 75"/>
                <a:gd name="T10" fmla="*/ 2147483647 w 79"/>
                <a:gd name="T11" fmla="*/ 2147483647 h 75"/>
                <a:gd name="T12" fmla="*/ 2147483647 w 79"/>
                <a:gd name="T13" fmla="*/ 2147483647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75">
                  <a:moveTo>
                    <a:pt x="66" y="75"/>
                  </a:moveTo>
                  <a:lnTo>
                    <a:pt x="0" y="23"/>
                  </a:lnTo>
                  <a:lnTo>
                    <a:pt x="21" y="4"/>
                  </a:lnTo>
                  <a:lnTo>
                    <a:pt x="55" y="43"/>
                  </a:lnTo>
                  <a:lnTo>
                    <a:pt x="51" y="0"/>
                  </a:lnTo>
                  <a:lnTo>
                    <a:pt x="79" y="2"/>
                  </a:lnTo>
                  <a:lnTo>
                    <a:pt x="66" y="75"/>
                  </a:lnTo>
                  <a:close/>
                </a:path>
              </a:pathLst>
            </a:custGeom>
            <a:solidFill>
              <a:srgbClr val="42281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9" name="Freeform 49"/>
            <p:cNvSpPr>
              <a:spLocks/>
            </p:cNvSpPr>
            <p:nvPr/>
          </p:nvSpPr>
          <p:spPr bwMode="auto">
            <a:xfrm>
              <a:off x="790575" y="1293813"/>
              <a:ext cx="377825" cy="222250"/>
            </a:xfrm>
            <a:custGeom>
              <a:avLst/>
              <a:gdLst>
                <a:gd name="T0" fmla="*/ 2147483647 w 111"/>
                <a:gd name="T1" fmla="*/ 0 h 66"/>
                <a:gd name="T2" fmla="*/ 2147483647 w 111"/>
                <a:gd name="T3" fmla="*/ 0 h 66"/>
                <a:gd name="T4" fmla="*/ 2147483647 w 111"/>
                <a:gd name="T5" fmla="*/ 2147483647 h 66"/>
                <a:gd name="T6" fmla="*/ 2147483647 w 111"/>
                <a:gd name="T7" fmla="*/ 2147483647 h 66"/>
                <a:gd name="T8" fmla="*/ 2147483647 w 111"/>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66">
                  <a:moveTo>
                    <a:pt x="9" y="0"/>
                  </a:moveTo>
                  <a:cubicBezTo>
                    <a:pt x="43" y="14"/>
                    <a:pt x="80" y="20"/>
                    <a:pt x="107" y="0"/>
                  </a:cubicBezTo>
                  <a:cubicBezTo>
                    <a:pt x="90" y="34"/>
                    <a:pt x="104" y="57"/>
                    <a:pt x="111" y="66"/>
                  </a:cubicBezTo>
                  <a:cubicBezTo>
                    <a:pt x="74" y="66"/>
                    <a:pt x="39" y="54"/>
                    <a:pt x="10" y="33"/>
                  </a:cubicBezTo>
                  <a:cubicBezTo>
                    <a:pt x="3" y="24"/>
                    <a:pt x="0" y="13"/>
                    <a:pt x="9"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70" name="Freeform 50"/>
            <p:cNvSpPr>
              <a:spLocks/>
            </p:cNvSpPr>
            <p:nvPr/>
          </p:nvSpPr>
          <p:spPr bwMode="auto">
            <a:xfrm>
              <a:off x="1246188" y="1222375"/>
              <a:ext cx="155575" cy="307975"/>
            </a:xfrm>
            <a:custGeom>
              <a:avLst/>
              <a:gdLst>
                <a:gd name="T0" fmla="*/ 2147483647 w 46"/>
                <a:gd name="T1" fmla="*/ 2147483647 h 91"/>
                <a:gd name="T2" fmla="*/ 2147483647 w 46"/>
                <a:gd name="T3" fmla="*/ 2147483647 h 91"/>
                <a:gd name="T4" fmla="*/ 2147483647 w 46"/>
                <a:gd name="T5" fmla="*/ 2147483647 h 91"/>
                <a:gd name="T6" fmla="*/ 2147483647 w 46"/>
                <a:gd name="T7" fmla="*/ 2147483647 h 91"/>
                <a:gd name="T8" fmla="*/ 2147483647 w 46"/>
                <a:gd name="T9" fmla="*/ 2147483647 h 91"/>
                <a:gd name="T10" fmla="*/ 2147483647 w 46"/>
                <a:gd name="T11" fmla="*/ 2147483647 h 91"/>
                <a:gd name="T12" fmla="*/ 2147483647 w 46"/>
                <a:gd name="T13" fmla="*/ 2147483647 h 91"/>
                <a:gd name="T14" fmla="*/ 2147483647 w 46"/>
                <a:gd name="T15" fmla="*/ 2147483647 h 91"/>
                <a:gd name="T16" fmla="*/ 2147483647 w 46"/>
                <a:gd name="T17" fmla="*/ 2147483647 h 91"/>
                <a:gd name="T18" fmla="*/ 2147483647 w 46"/>
                <a:gd name="T19" fmla="*/ 2147483647 h 91"/>
                <a:gd name="T20" fmla="*/ 2147483647 w 46"/>
                <a:gd name="T21" fmla="*/ 2147483647 h 91"/>
                <a:gd name="T22" fmla="*/ 2147483647 w 46"/>
                <a:gd name="T23" fmla="*/ 2147483647 h 91"/>
                <a:gd name="T24" fmla="*/ 2147483647 w 46"/>
                <a:gd name="T25" fmla="*/ 2147483647 h 91"/>
                <a:gd name="T26" fmla="*/ 2147483647 w 46"/>
                <a:gd name="T27" fmla="*/ 2147483647 h 91"/>
                <a:gd name="T28" fmla="*/ 2147483647 w 46"/>
                <a:gd name="T29" fmla="*/ 2147483647 h 91"/>
                <a:gd name="T30" fmla="*/ 2147483647 w 46"/>
                <a:gd name="T31" fmla="*/ 2147483647 h 91"/>
                <a:gd name="T32" fmla="*/ 2147483647 w 46"/>
                <a:gd name="T33" fmla="*/ 2147483647 h 91"/>
                <a:gd name="T34" fmla="*/ 2147483647 w 46"/>
                <a:gd name="T35" fmla="*/ 2147483647 h 91"/>
                <a:gd name="T36" fmla="*/ 2147483647 w 46"/>
                <a:gd name="T37" fmla="*/ 2147483647 h 91"/>
                <a:gd name="T38" fmla="*/ 2147483647 w 46"/>
                <a:gd name="T39" fmla="*/ 2147483647 h 91"/>
                <a:gd name="T40" fmla="*/ 2147483647 w 46"/>
                <a:gd name="T41" fmla="*/ 2147483647 h 91"/>
                <a:gd name="T42" fmla="*/ 2147483647 w 46"/>
                <a:gd name="T43" fmla="*/ 2147483647 h 91"/>
                <a:gd name="T44" fmla="*/ 2147483647 w 46"/>
                <a:gd name="T45" fmla="*/ 2147483647 h 91"/>
                <a:gd name="T46" fmla="*/ 2147483647 w 46"/>
                <a:gd name="T47" fmla="*/ 2147483647 h 91"/>
                <a:gd name="T48" fmla="*/ 2147483647 w 46"/>
                <a:gd name="T49" fmla="*/ 2147483647 h 91"/>
                <a:gd name="T50" fmla="*/ 2147483647 w 46"/>
                <a:gd name="T51" fmla="*/ 2147483647 h 91"/>
                <a:gd name="T52" fmla="*/ 2147483647 w 46"/>
                <a:gd name="T53" fmla="*/ 2147483647 h 91"/>
                <a:gd name="T54" fmla="*/ 2147483647 w 46"/>
                <a:gd name="T55" fmla="*/ 2147483647 h 91"/>
                <a:gd name="T56" fmla="*/ 2147483647 w 46"/>
                <a:gd name="T57" fmla="*/ 2147483647 h 91"/>
                <a:gd name="T58" fmla="*/ 2147483647 w 46"/>
                <a:gd name="T59" fmla="*/ 2147483647 h 91"/>
                <a:gd name="T60" fmla="*/ 0 w 46"/>
                <a:gd name="T61" fmla="*/ 2147483647 h 91"/>
                <a:gd name="T62" fmla="*/ 2147483647 w 46"/>
                <a:gd name="T63" fmla="*/ 2147483647 h 91"/>
                <a:gd name="T64" fmla="*/ 2147483647 w 46"/>
                <a:gd name="T65" fmla="*/ 2147483647 h 91"/>
                <a:gd name="T66" fmla="*/ 2147483647 w 46"/>
                <a:gd name="T67" fmla="*/ 2147483647 h 91"/>
                <a:gd name="T68" fmla="*/ 2147483647 w 46"/>
                <a:gd name="T69" fmla="*/ 2147483647 h 91"/>
                <a:gd name="T70" fmla="*/ 2147483647 w 46"/>
                <a:gd name="T71" fmla="*/ 2147483647 h 91"/>
                <a:gd name="T72" fmla="*/ 2147483647 w 46"/>
                <a:gd name="T73" fmla="*/ 0 h 91"/>
                <a:gd name="T74" fmla="*/ 2147483647 w 46"/>
                <a:gd name="T75" fmla="*/ 2147483647 h 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6" h="91">
                  <a:moveTo>
                    <a:pt x="32" y="2"/>
                  </a:moveTo>
                  <a:cubicBezTo>
                    <a:pt x="26" y="2"/>
                    <a:pt x="22" y="6"/>
                    <a:pt x="19" y="8"/>
                  </a:cubicBezTo>
                  <a:cubicBezTo>
                    <a:pt x="19" y="8"/>
                    <a:pt x="18" y="9"/>
                    <a:pt x="18" y="10"/>
                  </a:cubicBezTo>
                  <a:cubicBezTo>
                    <a:pt x="18" y="10"/>
                    <a:pt x="18" y="13"/>
                    <a:pt x="18" y="14"/>
                  </a:cubicBezTo>
                  <a:cubicBezTo>
                    <a:pt x="19" y="17"/>
                    <a:pt x="20" y="19"/>
                    <a:pt x="22" y="19"/>
                  </a:cubicBezTo>
                  <a:cubicBezTo>
                    <a:pt x="25" y="19"/>
                    <a:pt x="30" y="18"/>
                    <a:pt x="31" y="19"/>
                  </a:cubicBezTo>
                  <a:cubicBezTo>
                    <a:pt x="32" y="20"/>
                    <a:pt x="32" y="21"/>
                    <a:pt x="31" y="22"/>
                  </a:cubicBezTo>
                  <a:cubicBezTo>
                    <a:pt x="26" y="23"/>
                    <a:pt x="10" y="25"/>
                    <a:pt x="8" y="27"/>
                  </a:cubicBezTo>
                  <a:cubicBezTo>
                    <a:pt x="7" y="29"/>
                    <a:pt x="6" y="33"/>
                    <a:pt x="5" y="37"/>
                  </a:cubicBezTo>
                  <a:cubicBezTo>
                    <a:pt x="5" y="39"/>
                    <a:pt x="6" y="40"/>
                    <a:pt x="7" y="41"/>
                  </a:cubicBezTo>
                  <a:cubicBezTo>
                    <a:pt x="7" y="41"/>
                    <a:pt x="7" y="41"/>
                    <a:pt x="7" y="41"/>
                  </a:cubicBezTo>
                  <a:cubicBezTo>
                    <a:pt x="16" y="41"/>
                    <a:pt x="44" y="41"/>
                    <a:pt x="43" y="39"/>
                  </a:cubicBezTo>
                  <a:cubicBezTo>
                    <a:pt x="44" y="42"/>
                    <a:pt x="44" y="42"/>
                    <a:pt x="44" y="42"/>
                  </a:cubicBezTo>
                  <a:cubicBezTo>
                    <a:pt x="44" y="42"/>
                    <a:pt x="21" y="46"/>
                    <a:pt x="10" y="46"/>
                  </a:cubicBezTo>
                  <a:cubicBezTo>
                    <a:pt x="9" y="48"/>
                    <a:pt x="8" y="53"/>
                    <a:pt x="7" y="57"/>
                  </a:cubicBezTo>
                  <a:cubicBezTo>
                    <a:pt x="7" y="60"/>
                    <a:pt x="8" y="63"/>
                    <a:pt x="9" y="64"/>
                  </a:cubicBezTo>
                  <a:cubicBezTo>
                    <a:pt x="11" y="68"/>
                    <a:pt x="46" y="66"/>
                    <a:pt x="46" y="65"/>
                  </a:cubicBezTo>
                  <a:cubicBezTo>
                    <a:pt x="46" y="67"/>
                    <a:pt x="46" y="67"/>
                    <a:pt x="46" y="67"/>
                  </a:cubicBezTo>
                  <a:cubicBezTo>
                    <a:pt x="46" y="67"/>
                    <a:pt x="33" y="69"/>
                    <a:pt x="22" y="70"/>
                  </a:cubicBezTo>
                  <a:cubicBezTo>
                    <a:pt x="21" y="71"/>
                    <a:pt x="20" y="74"/>
                    <a:pt x="19" y="77"/>
                  </a:cubicBezTo>
                  <a:cubicBezTo>
                    <a:pt x="19" y="79"/>
                    <a:pt x="19" y="81"/>
                    <a:pt x="20" y="82"/>
                  </a:cubicBezTo>
                  <a:cubicBezTo>
                    <a:pt x="22" y="86"/>
                    <a:pt x="23" y="86"/>
                    <a:pt x="23" y="86"/>
                  </a:cubicBezTo>
                  <a:cubicBezTo>
                    <a:pt x="23" y="91"/>
                    <a:pt x="23" y="91"/>
                    <a:pt x="23" y="91"/>
                  </a:cubicBezTo>
                  <a:cubicBezTo>
                    <a:pt x="23" y="91"/>
                    <a:pt x="19" y="91"/>
                    <a:pt x="15" y="85"/>
                  </a:cubicBezTo>
                  <a:cubicBezTo>
                    <a:pt x="14" y="83"/>
                    <a:pt x="13" y="79"/>
                    <a:pt x="14" y="76"/>
                  </a:cubicBezTo>
                  <a:cubicBezTo>
                    <a:pt x="15" y="74"/>
                    <a:pt x="15" y="72"/>
                    <a:pt x="16" y="70"/>
                  </a:cubicBezTo>
                  <a:cubicBezTo>
                    <a:pt x="11" y="70"/>
                    <a:pt x="6" y="70"/>
                    <a:pt x="5" y="68"/>
                  </a:cubicBezTo>
                  <a:cubicBezTo>
                    <a:pt x="3" y="65"/>
                    <a:pt x="2" y="61"/>
                    <a:pt x="2" y="57"/>
                  </a:cubicBezTo>
                  <a:cubicBezTo>
                    <a:pt x="2" y="53"/>
                    <a:pt x="3" y="48"/>
                    <a:pt x="4" y="45"/>
                  </a:cubicBezTo>
                  <a:cubicBezTo>
                    <a:pt x="4" y="45"/>
                    <a:pt x="4" y="45"/>
                    <a:pt x="4" y="45"/>
                  </a:cubicBezTo>
                  <a:cubicBezTo>
                    <a:pt x="1" y="43"/>
                    <a:pt x="0" y="40"/>
                    <a:pt x="0" y="36"/>
                  </a:cubicBezTo>
                  <a:cubicBezTo>
                    <a:pt x="0" y="32"/>
                    <a:pt x="2" y="27"/>
                    <a:pt x="4" y="24"/>
                  </a:cubicBezTo>
                  <a:cubicBezTo>
                    <a:pt x="6" y="21"/>
                    <a:pt x="11" y="20"/>
                    <a:pt x="15" y="19"/>
                  </a:cubicBezTo>
                  <a:cubicBezTo>
                    <a:pt x="14" y="18"/>
                    <a:pt x="13" y="16"/>
                    <a:pt x="13" y="14"/>
                  </a:cubicBezTo>
                  <a:cubicBezTo>
                    <a:pt x="13" y="13"/>
                    <a:pt x="13" y="11"/>
                    <a:pt x="14" y="10"/>
                  </a:cubicBezTo>
                  <a:cubicBezTo>
                    <a:pt x="14" y="8"/>
                    <a:pt x="15" y="7"/>
                    <a:pt x="17" y="6"/>
                  </a:cubicBezTo>
                  <a:cubicBezTo>
                    <a:pt x="20" y="3"/>
                    <a:pt x="25" y="1"/>
                    <a:pt x="32" y="0"/>
                  </a:cubicBezTo>
                  <a:lnTo>
                    <a:pt x="32" y="2"/>
                  </a:lnTo>
                  <a:close/>
                </a:path>
              </a:pathLst>
            </a:custGeom>
            <a:solidFill>
              <a:srgbClr val="B9967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cxnSp>
        <p:nvCxnSpPr>
          <p:cNvPr id="25611" name="直接连接符 72"/>
          <p:cNvCxnSpPr>
            <a:cxnSpLocks noChangeShapeType="1"/>
          </p:cNvCxnSpPr>
          <p:nvPr/>
        </p:nvCxnSpPr>
        <p:spPr bwMode="auto">
          <a:xfrm>
            <a:off x="5394325" y="3468688"/>
            <a:ext cx="6189663" cy="0"/>
          </a:xfrm>
          <a:prstGeom prst="line">
            <a:avLst/>
          </a:prstGeom>
          <a:noFill/>
          <a:ln w="6350">
            <a:solidFill>
              <a:srgbClr val="ADBACA"/>
            </a:solidFill>
            <a:round/>
            <a:headEnd/>
            <a:tailEnd/>
          </a:ln>
          <a:extLst>
            <a:ext uri="{909E8E84-426E-40DD-AFC4-6F175D3DCCD1}">
              <a14:hiddenFill xmlns:a14="http://schemas.microsoft.com/office/drawing/2010/main" xmlns="">
                <a:noFill/>
              </a14:hiddenFill>
            </a:ext>
          </a:extLst>
        </p:spPr>
      </p:cxnSp>
      <p:cxnSp>
        <p:nvCxnSpPr>
          <p:cNvPr id="25612" name="直接连接符 73"/>
          <p:cNvCxnSpPr>
            <a:cxnSpLocks noChangeShapeType="1"/>
          </p:cNvCxnSpPr>
          <p:nvPr/>
        </p:nvCxnSpPr>
        <p:spPr bwMode="auto">
          <a:xfrm>
            <a:off x="6110923" y="4738688"/>
            <a:ext cx="5667375" cy="0"/>
          </a:xfrm>
          <a:prstGeom prst="line">
            <a:avLst/>
          </a:prstGeom>
          <a:noFill/>
          <a:ln w="6350">
            <a:solidFill>
              <a:srgbClr val="ADBACA"/>
            </a:solidFill>
            <a:round/>
            <a:headEnd/>
            <a:tailEnd/>
          </a:ln>
          <a:extLst>
            <a:ext uri="{909E8E84-426E-40DD-AFC4-6F175D3DCCD1}">
              <a14:hiddenFill xmlns:a14="http://schemas.microsoft.com/office/drawing/2010/main" xmlns="">
                <a:noFill/>
              </a14:hiddenFill>
            </a:ext>
          </a:extLst>
        </p:spPr>
      </p:cxnSp>
      <p:cxnSp>
        <p:nvCxnSpPr>
          <p:cNvPr id="25614" name="直接连接符 75"/>
          <p:cNvCxnSpPr>
            <a:cxnSpLocks noChangeShapeType="1"/>
          </p:cNvCxnSpPr>
          <p:nvPr/>
        </p:nvCxnSpPr>
        <p:spPr bwMode="auto">
          <a:xfrm>
            <a:off x="6777038" y="5951538"/>
            <a:ext cx="4806950" cy="0"/>
          </a:xfrm>
          <a:prstGeom prst="line">
            <a:avLst/>
          </a:prstGeom>
          <a:noFill/>
          <a:ln w="6350">
            <a:solidFill>
              <a:srgbClr val="ADBACA"/>
            </a:solidFill>
            <a:round/>
            <a:headEnd/>
            <a:tailEnd/>
          </a:ln>
          <a:extLst>
            <a:ext uri="{909E8E84-426E-40DD-AFC4-6F175D3DCCD1}">
              <a14:hiddenFill xmlns:a14="http://schemas.microsoft.com/office/drawing/2010/main" xmlns="">
                <a:noFill/>
              </a14:hiddenFill>
            </a:ext>
          </a:extLst>
        </p:spPr>
      </p:cxnSp>
      <p:sp>
        <p:nvSpPr>
          <p:cNvPr id="25615" name="文本框 76"/>
          <p:cNvSpPr txBox="1">
            <a:spLocks noChangeArrowheads="1"/>
          </p:cNvSpPr>
          <p:nvPr/>
        </p:nvSpPr>
        <p:spPr bwMode="auto">
          <a:xfrm>
            <a:off x="3814763" y="2762568"/>
            <a:ext cx="55403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dirty="0">
                <a:solidFill>
                  <a:schemeClr val="bg1"/>
                </a:solidFill>
                <a:latin typeface="Arial" pitchFamily="34" charset="0"/>
                <a:ea typeface="微软雅黑" pitchFamily="34" charset="-122"/>
                <a:sym typeface="Arial" pitchFamily="34" charset="0"/>
              </a:rPr>
              <a:t>A</a:t>
            </a:r>
            <a:endParaRPr lang="zh-CN" altLang="en-US" sz="3200" b="1" dirty="0">
              <a:solidFill>
                <a:schemeClr val="bg1"/>
              </a:solidFill>
              <a:latin typeface="Arial" pitchFamily="34" charset="0"/>
              <a:ea typeface="微软雅黑" pitchFamily="34" charset="-122"/>
              <a:sym typeface="Arial" pitchFamily="34" charset="0"/>
            </a:endParaRPr>
          </a:p>
        </p:txBody>
      </p:sp>
      <p:sp>
        <p:nvSpPr>
          <p:cNvPr id="25616" name="文本框 77"/>
          <p:cNvSpPr txBox="1">
            <a:spLocks noChangeArrowheads="1"/>
          </p:cNvSpPr>
          <p:nvPr/>
        </p:nvSpPr>
        <p:spPr bwMode="auto">
          <a:xfrm>
            <a:off x="3837623" y="3985578"/>
            <a:ext cx="55403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dirty="0">
                <a:solidFill>
                  <a:schemeClr val="bg1"/>
                </a:solidFill>
                <a:latin typeface="Arial" pitchFamily="34" charset="0"/>
                <a:ea typeface="微软雅黑" pitchFamily="34" charset="-122"/>
                <a:sym typeface="Arial" pitchFamily="34" charset="0"/>
              </a:rPr>
              <a:t>B</a:t>
            </a:r>
            <a:endParaRPr lang="zh-CN" altLang="en-US" sz="3200" b="1" dirty="0">
              <a:solidFill>
                <a:schemeClr val="bg1"/>
              </a:solidFill>
              <a:latin typeface="Arial" pitchFamily="34" charset="0"/>
              <a:ea typeface="微软雅黑" pitchFamily="34" charset="-122"/>
              <a:sym typeface="Arial" pitchFamily="34" charset="0"/>
            </a:endParaRPr>
          </a:p>
        </p:txBody>
      </p:sp>
      <p:sp>
        <p:nvSpPr>
          <p:cNvPr id="25617" name="文本框 78"/>
          <p:cNvSpPr txBox="1">
            <a:spLocks noChangeArrowheads="1"/>
          </p:cNvSpPr>
          <p:nvPr/>
        </p:nvSpPr>
        <p:spPr bwMode="auto">
          <a:xfrm>
            <a:off x="3871913" y="5322253"/>
            <a:ext cx="55403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dirty="0">
                <a:solidFill>
                  <a:schemeClr val="bg1"/>
                </a:solidFill>
                <a:latin typeface="Arial" pitchFamily="34" charset="0"/>
                <a:ea typeface="微软雅黑" pitchFamily="34" charset="-122"/>
                <a:sym typeface="Arial" pitchFamily="34" charset="0"/>
              </a:rPr>
              <a:t>C</a:t>
            </a:r>
            <a:endParaRPr lang="zh-CN" altLang="en-US" sz="3200" b="1" dirty="0">
              <a:solidFill>
                <a:schemeClr val="bg1"/>
              </a:solidFill>
              <a:latin typeface="Arial" pitchFamily="34" charset="0"/>
              <a:ea typeface="微软雅黑" pitchFamily="34" charset="-122"/>
              <a:sym typeface="Arial" pitchFamily="34" charset="0"/>
            </a:endParaRPr>
          </a:p>
        </p:txBody>
      </p:sp>
      <p:sp>
        <p:nvSpPr>
          <p:cNvPr id="71" name="文本框 10"/>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一、认识混凝土</a:t>
            </a:r>
            <a:endParaRPr lang="zh-CN" altLang="en-US" sz="2400" b="1" dirty="0">
              <a:latin typeface="微软雅黑" pitchFamily="34" charset="-122"/>
              <a:ea typeface="微软雅黑" pitchFamily="34" charset="-122"/>
            </a:endParaRPr>
          </a:p>
        </p:txBody>
      </p:sp>
      <p:sp>
        <p:nvSpPr>
          <p:cNvPr id="72" name="矩形 91"/>
          <p:cNvSpPr>
            <a:spLocks noChangeArrowheads="1"/>
          </p:cNvSpPr>
          <p:nvPr/>
        </p:nvSpPr>
        <p:spPr bwMode="auto">
          <a:xfrm>
            <a:off x="228283" y="821055"/>
            <a:ext cx="6389687" cy="5208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200" dirty="0" smtClean="0">
                <a:latin typeface="宋体" charset="-122"/>
                <a:ea typeface="宋体" charset="-122"/>
              </a:rPr>
              <a:t>（三）</a:t>
            </a:r>
            <a:r>
              <a:rPr lang="zh-CN" altLang="en-US" sz="2200" dirty="0" smtClean="0">
                <a:latin typeface="宋体" charset="-122"/>
                <a:ea typeface="宋体" charset="-122"/>
              </a:rPr>
              <a:t>混凝土外加剂的功能、种类与应用</a:t>
            </a:r>
            <a:endParaRPr lang="zh-CN" altLang="en-US" sz="2200" dirty="0">
              <a:latin typeface="宋体" charset="-122"/>
              <a:ea typeface="宋体" charset="-122"/>
            </a:endParaRPr>
          </a:p>
        </p:txBody>
      </p:sp>
      <p:sp>
        <p:nvSpPr>
          <p:cNvPr id="73" name="矩形 72"/>
          <p:cNvSpPr/>
          <p:nvPr/>
        </p:nvSpPr>
        <p:spPr>
          <a:xfrm>
            <a:off x="551798" y="1408654"/>
            <a:ext cx="11083942" cy="943528"/>
          </a:xfrm>
          <a:prstGeom prst="rect">
            <a:avLst/>
          </a:prstGeom>
        </p:spPr>
        <p:txBody>
          <a:bodyPr wrap="square">
            <a:spAutoFit/>
          </a:bodyPr>
          <a:lstStyle/>
          <a:p>
            <a:pPr algn="just">
              <a:lnSpc>
                <a:spcPct val="150000"/>
              </a:lnSpc>
            </a:pPr>
            <a:r>
              <a:rPr lang="zh-CN" altLang="en-US" sz="2000" dirty="0">
                <a:latin typeface="宋体" pitchFamily="2" charset="-122"/>
              </a:rPr>
              <a:t>混凝土外加剂是在混凝土生产或施工过程中，掺入不超过水泥质量 </a:t>
            </a:r>
            <a:r>
              <a:rPr lang="en-US" altLang="zh-CN" sz="2000" dirty="0">
                <a:latin typeface="宋体" pitchFamily="2" charset="-122"/>
              </a:rPr>
              <a:t>5%</a:t>
            </a:r>
            <a:r>
              <a:rPr lang="zh-CN" altLang="en-US" sz="2000" dirty="0">
                <a:latin typeface="宋体" pitchFamily="2" charset="-122"/>
              </a:rPr>
              <a:t>，并能明显改善混凝土性质的物质</a:t>
            </a:r>
            <a:r>
              <a:rPr lang="zh-CN" altLang="en-US" sz="2000" dirty="0" smtClean="0">
                <a:latin typeface="宋体" pitchFamily="2" charset="-122"/>
              </a:rPr>
              <a:t>。</a:t>
            </a:r>
            <a:endParaRPr lang="zh-CN" altLang="en-US" sz="2000" dirty="0">
              <a:latin typeface="宋体" pitchFamily="2" charset="-122"/>
            </a:endParaRPr>
          </a:p>
        </p:txBody>
      </p:sp>
      <p:sp>
        <p:nvSpPr>
          <p:cNvPr id="74" name="矩形 73"/>
          <p:cNvSpPr/>
          <p:nvPr/>
        </p:nvSpPr>
        <p:spPr>
          <a:xfrm>
            <a:off x="5414010" y="2532995"/>
            <a:ext cx="6096000" cy="943528"/>
          </a:xfrm>
          <a:prstGeom prst="rect">
            <a:avLst/>
          </a:prstGeom>
        </p:spPr>
        <p:txBody>
          <a:bodyPr>
            <a:spAutoFit/>
          </a:bodyPr>
          <a:lstStyle/>
          <a:p>
            <a:pPr algn="just">
              <a:lnSpc>
                <a:spcPct val="150000"/>
              </a:lnSpc>
            </a:pPr>
            <a:r>
              <a:rPr lang="zh-CN" altLang="en-US" sz="2000" dirty="0" smtClean="0">
                <a:latin typeface="宋体" pitchFamily="2" charset="-122"/>
              </a:rPr>
              <a:t>（</a:t>
            </a:r>
            <a:r>
              <a:rPr lang="en-US" altLang="zh-CN" sz="2000" dirty="0" smtClean="0">
                <a:latin typeface="宋体" pitchFamily="2" charset="-122"/>
              </a:rPr>
              <a:t>1</a:t>
            </a:r>
            <a:r>
              <a:rPr lang="zh-CN" altLang="en-US" sz="2000" dirty="0" smtClean="0">
                <a:latin typeface="宋体" pitchFamily="2" charset="-122"/>
              </a:rPr>
              <a:t>）调节混凝土凝结时间、硬化性能的外加剂，包括缓凝剂、早强剂和速凝剂等；</a:t>
            </a:r>
            <a:endParaRPr lang="zh-CN" altLang="en-US" sz="2000" dirty="0">
              <a:latin typeface="宋体" pitchFamily="2" charset="-122"/>
            </a:endParaRPr>
          </a:p>
        </p:txBody>
      </p:sp>
      <p:sp>
        <p:nvSpPr>
          <p:cNvPr id="75" name="矩形 74"/>
          <p:cNvSpPr/>
          <p:nvPr/>
        </p:nvSpPr>
        <p:spPr>
          <a:xfrm>
            <a:off x="6004560" y="3790295"/>
            <a:ext cx="5699760" cy="1015663"/>
          </a:xfrm>
          <a:prstGeom prst="rect">
            <a:avLst/>
          </a:prstGeom>
        </p:spPr>
        <p:txBody>
          <a:bodyPr wrap="square">
            <a:spAutoFit/>
          </a:bodyPr>
          <a:lstStyle/>
          <a:p>
            <a:pPr algn="just">
              <a:lnSpc>
                <a:spcPct val="150000"/>
              </a:lnSpc>
            </a:pPr>
            <a:r>
              <a:rPr lang="zh-CN" altLang="en-US" sz="2000" dirty="0" smtClean="0">
                <a:latin typeface="宋体" pitchFamily="2" charset="-122"/>
              </a:rPr>
              <a:t>（</a:t>
            </a:r>
            <a:r>
              <a:rPr lang="en-US" altLang="zh-CN" sz="2000" dirty="0" smtClean="0">
                <a:latin typeface="宋体" pitchFamily="2" charset="-122"/>
              </a:rPr>
              <a:t>2</a:t>
            </a:r>
            <a:r>
              <a:rPr lang="zh-CN" altLang="en-US" sz="2000" dirty="0" smtClean="0">
                <a:latin typeface="宋体" pitchFamily="2" charset="-122"/>
              </a:rPr>
              <a:t>）改善混凝土耐久性的外加剂，包括引气剂、防水剂和阻钙剂等；</a:t>
            </a:r>
          </a:p>
        </p:txBody>
      </p:sp>
      <p:sp>
        <p:nvSpPr>
          <p:cNvPr id="76" name="矩形 75"/>
          <p:cNvSpPr/>
          <p:nvPr/>
        </p:nvSpPr>
        <p:spPr>
          <a:xfrm>
            <a:off x="6431280" y="4887575"/>
            <a:ext cx="5570220" cy="1015663"/>
          </a:xfrm>
          <a:prstGeom prst="rect">
            <a:avLst/>
          </a:prstGeom>
        </p:spPr>
        <p:txBody>
          <a:bodyPr wrap="square">
            <a:spAutoFit/>
          </a:bodyPr>
          <a:lstStyle/>
          <a:p>
            <a:pPr algn="just">
              <a:lnSpc>
                <a:spcPct val="150000"/>
              </a:lnSpc>
            </a:pPr>
            <a:r>
              <a:rPr lang="zh-CN" altLang="en-US" sz="2000" dirty="0" smtClean="0">
                <a:latin typeface="宋体" pitchFamily="2" charset="-122"/>
              </a:rPr>
              <a:t>（</a:t>
            </a:r>
            <a:r>
              <a:rPr lang="en-US" altLang="zh-CN" sz="2000" dirty="0" smtClean="0">
                <a:latin typeface="宋体" pitchFamily="2" charset="-122"/>
              </a:rPr>
              <a:t>3</a:t>
            </a:r>
            <a:r>
              <a:rPr lang="zh-CN" altLang="en-US" sz="2000" dirty="0" smtClean="0">
                <a:latin typeface="宋体" pitchFamily="2" charset="-122"/>
              </a:rPr>
              <a:t>）改善混凝土其他性能的外加剂，包括加气剂、膨胀剂、防冻剂、着色剂、防水剂和泵</a:t>
            </a:r>
            <a:r>
              <a:rPr lang="zh-CN" altLang="en-US" sz="2000" dirty="0" smtClean="0">
                <a:latin typeface="宋体" pitchFamily="2" charset="-122"/>
              </a:rPr>
              <a:t>送。</a:t>
            </a:r>
            <a:endParaRPr lang="zh-CN" altLang="en-US" sz="2000" dirty="0" smtClean="0">
              <a:latin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8675"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676" name="Freeform 123@|5FFC:0|FBC:0|LFC:16777215|LBC:16777215"/>
          <p:cNvSpPr>
            <a:spLocks/>
          </p:cNvSpPr>
          <p:nvPr/>
        </p:nvSpPr>
        <p:spPr bwMode="auto">
          <a:xfrm>
            <a:off x="5549900" y="5410200"/>
            <a:ext cx="1014413" cy="130175"/>
          </a:xfrm>
          <a:custGeom>
            <a:avLst/>
            <a:gdLst>
              <a:gd name="T0" fmla="*/ 2147483647 w 163"/>
              <a:gd name="T1" fmla="*/ 2147483647 h 21"/>
              <a:gd name="T2" fmla="*/ 2147483647 w 163"/>
              <a:gd name="T3" fmla="*/ 2147483647 h 21"/>
              <a:gd name="T4" fmla="*/ 2147483647 w 163"/>
              <a:gd name="T5" fmla="*/ 2147483647 h 21"/>
              <a:gd name="T6" fmla="*/ 0 w 163"/>
              <a:gd name="T7" fmla="*/ 2147483647 h 21"/>
              <a:gd name="T8" fmla="*/ 2147483647 w 163"/>
              <a:gd name="T9" fmla="*/ 0 h 21"/>
              <a:gd name="T10" fmla="*/ 2147483647 w 163"/>
              <a:gd name="T11" fmla="*/ 0 h 21"/>
              <a:gd name="T12" fmla="*/ 2147483647 w 163"/>
              <a:gd name="T13" fmla="*/ 2147483647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rgbClr val="C1C7D0"/>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a:p>
        </p:txBody>
      </p:sp>
      <p:sp>
        <p:nvSpPr>
          <p:cNvPr id="28677" name="Freeform 124@|5FFC:0|FBC:0|LFC:16777215|LBC:16777215"/>
          <p:cNvSpPr>
            <a:spLocks/>
          </p:cNvSpPr>
          <p:nvPr/>
        </p:nvSpPr>
        <p:spPr bwMode="auto">
          <a:xfrm>
            <a:off x="5549900" y="5227638"/>
            <a:ext cx="1014413" cy="131762"/>
          </a:xfrm>
          <a:custGeom>
            <a:avLst/>
            <a:gdLst>
              <a:gd name="T0" fmla="*/ 2147483647 w 163"/>
              <a:gd name="T1" fmla="*/ 2147483647 h 21"/>
              <a:gd name="T2" fmla="*/ 2147483647 w 163"/>
              <a:gd name="T3" fmla="*/ 2147483647 h 21"/>
              <a:gd name="T4" fmla="*/ 2147483647 w 163"/>
              <a:gd name="T5" fmla="*/ 2147483647 h 21"/>
              <a:gd name="T6" fmla="*/ 0 w 163"/>
              <a:gd name="T7" fmla="*/ 2147483647 h 21"/>
              <a:gd name="T8" fmla="*/ 2147483647 w 163"/>
              <a:gd name="T9" fmla="*/ 0 h 21"/>
              <a:gd name="T10" fmla="*/ 2147483647 w 163"/>
              <a:gd name="T11" fmla="*/ 0 h 21"/>
              <a:gd name="T12" fmla="*/ 2147483647 w 163"/>
              <a:gd name="T13" fmla="*/ 2147483647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rgbClr val="C1C7D0"/>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a:p>
        </p:txBody>
      </p:sp>
      <p:sp>
        <p:nvSpPr>
          <p:cNvPr id="28678" name="Freeform 125@|5FFC:0|FBC:0|LFC:16777215|LBC:16777215"/>
          <p:cNvSpPr>
            <a:spLocks/>
          </p:cNvSpPr>
          <p:nvPr/>
        </p:nvSpPr>
        <p:spPr bwMode="auto">
          <a:xfrm>
            <a:off x="5637213" y="5594350"/>
            <a:ext cx="803275" cy="201613"/>
          </a:xfrm>
          <a:custGeom>
            <a:avLst/>
            <a:gdLst>
              <a:gd name="T0" fmla="*/ 0 w 129"/>
              <a:gd name="T1" fmla="*/ 0 h 32"/>
              <a:gd name="T2" fmla="*/ 2147483647 w 129"/>
              <a:gd name="T3" fmla="*/ 0 h 32"/>
              <a:gd name="T4" fmla="*/ 2147483647 w 129"/>
              <a:gd name="T5" fmla="*/ 2147483647 h 32"/>
              <a:gd name="T6" fmla="*/ 0 w 129"/>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9" h="32">
                <a:moveTo>
                  <a:pt x="0" y="0"/>
                </a:moveTo>
                <a:cubicBezTo>
                  <a:pt x="129" y="0"/>
                  <a:pt x="129" y="0"/>
                  <a:pt x="129" y="0"/>
                </a:cubicBezTo>
                <a:cubicBezTo>
                  <a:pt x="129" y="0"/>
                  <a:pt x="120" y="32"/>
                  <a:pt x="63" y="30"/>
                </a:cubicBezTo>
                <a:cubicBezTo>
                  <a:pt x="17" y="29"/>
                  <a:pt x="0" y="0"/>
                  <a:pt x="0" y="0"/>
                </a:cubicBezTo>
                <a:close/>
              </a:path>
            </a:pathLst>
          </a:custGeom>
          <a:solidFill>
            <a:srgbClr val="C1C7D0"/>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a:p>
        </p:txBody>
      </p:sp>
      <p:sp>
        <p:nvSpPr>
          <p:cNvPr id="28679" name="Freeform 237@|5FFC:0|FBC:0|LFC:16777215|LBC:16777215"/>
          <p:cNvSpPr>
            <a:spLocks noEditPoints="1"/>
          </p:cNvSpPr>
          <p:nvPr/>
        </p:nvSpPr>
        <p:spPr bwMode="auto">
          <a:xfrm>
            <a:off x="4999038" y="2651125"/>
            <a:ext cx="2116137" cy="2497138"/>
          </a:xfrm>
          <a:custGeom>
            <a:avLst/>
            <a:gdLst>
              <a:gd name="T0" fmla="*/ 2147483647 w 341"/>
              <a:gd name="T1" fmla="*/ 0 h 401"/>
              <a:gd name="T2" fmla="*/ 2147483647 w 341"/>
              <a:gd name="T3" fmla="*/ 0 h 401"/>
              <a:gd name="T4" fmla="*/ 2147483647 w 341"/>
              <a:gd name="T5" fmla="*/ 2147483647 h 401"/>
              <a:gd name="T6" fmla="*/ 2147483647 w 341"/>
              <a:gd name="T7" fmla="*/ 2147483647 h 401"/>
              <a:gd name="T8" fmla="*/ 2147483647 w 341"/>
              <a:gd name="T9" fmla="*/ 2147483647 h 401"/>
              <a:gd name="T10" fmla="*/ 2147483647 w 341"/>
              <a:gd name="T11" fmla="*/ 2147483647 h 401"/>
              <a:gd name="T12" fmla="*/ 2147483647 w 341"/>
              <a:gd name="T13" fmla="*/ 2147483647 h 401"/>
              <a:gd name="T14" fmla="*/ 2147483647 w 341"/>
              <a:gd name="T15" fmla="*/ 2147483647 h 401"/>
              <a:gd name="T16" fmla="*/ 2147483647 w 341"/>
              <a:gd name="T17" fmla="*/ 2147483647 h 401"/>
              <a:gd name="T18" fmla="*/ 2147483647 w 341"/>
              <a:gd name="T19" fmla="*/ 2147483647 h 401"/>
              <a:gd name="T20" fmla="*/ 2147483647 w 341"/>
              <a:gd name="T21" fmla="*/ 2147483647 h 401"/>
              <a:gd name="T22" fmla="*/ 2147483647 w 341"/>
              <a:gd name="T23" fmla="*/ 2147483647 h 401"/>
              <a:gd name="T24" fmla="*/ 2147483647 w 341"/>
              <a:gd name="T25" fmla="*/ 0 h 401"/>
              <a:gd name="T26" fmla="*/ 2147483647 w 341"/>
              <a:gd name="T27" fmla="*/ 2147483647 h 401"/>
              <a:gd name="T28" fmla="*/ 2147483647 w 341"/>
              <a:gd name="T29" fmla="*/ 2147483647 h 401"/>
              <a:gd name="T30" fmla="*/ 2147483647 w 341"/>
              <a:gd name="T31" fmla="*/ 2147483647 h 401"/>
              <a:gd name="T32" fmla="*/ 2147483647 w 341"/>
              <a:gd name="T33" fmla="*/ 2147483647 h 401"/>
              <a:gd name="T34" fmla="*/ 2147483647 w 341"/>
              <a:gd name="T35" fmla="*/ 2147483647 h 401"/>
              <a:gd name="T36" fmla="*/ 2147483647 w 341"/>
              <a:gd name="T37" fmla="*/ 2147483647 h 401"/>
              <a:gd name="T38" fmla="*/ 2147483647 w 341"/>
              <a:gd name="T39" fmla="*/ 2147483647 h 401"/>
              <a:gd name="T40" fmla="*/ 2147483647 w 341"/>
              <a:gd name="T41" fmla="*/ 2147483647 h 401"/>
              <a:gd name="T42" fmla="*/ 2147483647 w 341"/>
              <a:gd name="T43" fmla="*/ 2147483647 h 401"/>
              <a:gd name="T44" fmla="*/ 2147483647 w 341"/>
              <a:gd name="T45" fmla="*/ 2147483647 h 401"/>
              <a:gd name="T46" fmla="*/ 2147483647 w 341"/>
              <a:gd name="T47" fmla="*/ 2147483647 h 401"/>
              <a:gd name="T48" fmla="*/ 2147483647 w 341"/>
              <a:gd name="T49" fmla="*/ 2147483647 h 401"/>
              <a:gd name="T50" fmla="*/ 2147483647 w 341"/>
              <a:gd name="T51" fmla="*/ 2147483647 h 40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41" h="401">
                <a:moveTo>
                  <a:pt x="175" y="0"/>
                </a:moveTo>
                <a:cubicBezTo>
                  <a:pt x="167" y="0"/>
                  <a:pt x="167" y="0"/>
                  <a:pt x="167" y="0"/>
                </a:cubicBezTo>
                <a:cubicBezTo>
                  <a:pt x="61" y="7"/>
                  <a:pt x="0" y="83"/>
                  <a:pt x="6" y="165"/>
                </a:cubicBezTo>
                <a:cubicBezTo>
                  <a:pt x="12" y="254"/>
                  <a:pt x="61" y="264"/>
                  <a:pt x="67" y="318"/>
                </a:cubicBezTo>
                <a:cubicBezTo>
                  <a:pt x="73" y="372"/>
                  <a:pt x="90" y="396"/>
                  <a:pt x="90" y="396"/>
                </a:cubicBezTo>
                <a:cubicBezTo>
                  <a:pt x="90" y="396"/>
                  <a:pt x="90" y="396"/>
                  <a:pt x="90" y="396"/>
                </a:cubicBezTo>
                <a:cubicBezTo>
                  <a:pt x="92" y="399"/>
                  <a:pt x="96" y="401"/>
                  <a:pt x="99" y="401"/>
                </a:cubicBezTo>
                <a:cubicBezTo>
                  <a:pt x="242" y="401"/>
                  <a:pt x="242" y="401"/>
                  <a:pt x="242" y="401"/>
                </a:cubicBezTo>
                <a:cubicBezTo>
                  <a:pt x="245" y="401"/>
                  <a:pt x="249" y="399"/>
                  <a:pt x="251" y="396"/>
                </a:cubicBezTo>
                <a:cubicBezTo>
                  <a:pt x="251" y="396"/>
                  <a:pt x="251" y="396"/>
                  <a:pt x="251" y="396"/>
                </a:cubicBezTo>
                <a:cubicBezTo>
                  <a:pt x="251" y="396"/>
                  <a:pt x="268" y="372"/>
                  <a:pt x="274" y="318"/>
                </a:cubicBezTo>
                <a:cubicBezTo>
                  <a:pt x="280" y="264"/>
                  <a:pt x="330" y="254"/>
                  <a:pt x="336" y="165"/>
                </a:cubicBezTo>
                <a:cubicBezTo>
                  <a:pt x="341" y="83"/>
                  <a:pt x="280" y="7"/>
                  <a:pt x="175" y="0"/>
                </a:cubicBezTo>
                <a:close/>
                <a:moveTo>
                  <a:pt x="295" y="166"/>
                </a:moveTo>
                <a:cubicBezTo>
                  <a:pt x="290" y="234"/>
                  <a:pt x="253" y="241"/>
                  <a:pt x="249" y="282"/>
                </a:cubicBezTo>
                <a:cubicBezTo>
                  <a:pt x="244" y="322"/>
                  <a:pt x="231" y="352"/>
                  <a:pt x="231" y="352"/>
                </a:cubicBezTo>
                <a:cubicBezTo>
                  <a:pt x="231" y="352"/>
                  <a:pt x="231" y="352"/>
                  <a:pt x="231" y="352"/>
                </a:cubicBezTo>
                <a:cubicBezTo>
                  <a:pt x="229" y="354"/>
                  <a:pt x="227" y="356"/>
                  <a:pt x="224" y="356"/>
                </a:cubicBezTo>
                <a:cubicBezTo>
                  <a:pt x="117" y="356"/>
                  <a:pt x="117" y="356"/>
                  <a:pt x="117" y="356"/>
                </a:cubicBezTo>
                <a:cubicBezTo>
                  <a:pt x="114" y="356"/>
                  <a:pt x="112" y="354"/>
                  <a:pt x="110" y="352"/>
                </a:cubicBezTo>
                <a:cubicBezTo>
                  <a:pt x="110" y="352"/>
                  <a:pt x="110" y="352"/>
                  <a:pt x="110" y="352"/>
                </a:cubicBezTo>
                <a:cubicBezTo>
                  <a:pt x="110" y="352"/>
                  <a:pt x="98" y="322"/>
                  <a:pt x="93" y="282"/>
                </a:cubicBezTo>
                <a:cubicBezTo>
                  <a:pt x="89" y="241"/>
                  <a:pt x="51" y="234"/>
                  <a:pt x="47" y="166"/>
                </a:cubicBezTo>
                <a:cubicBezTo>
                  <a:pt x="43" y="105"/>
                  <a:pt x="89" y="48"/>
                  <a:pt x="168" y="43"/>
                </a:cubicBezTo>
                <a:cubicBezTo>
                  <a:pt x="174" y="43"/>
                  <a:pt x="174" y="43"/>
                  <a:pt x="174" y="43"/>
                </a:cubicBezTo>
                <a:cubicBezTo>
                  <a:pt x="253" y="48"/>
                  <a:pt x="299" y="105"/>
                  <a:pt x="295" y="166"/>
                </a:cubicBezTo>
                <a:close/>
              </a:path>
            </a:pathLst>
          </a:custGeom>
          <a:solidFill>
            <a:srgbClr val="C1C7D0"/>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a:p>
        </p:txBody>
      </p:sp>
      <p:sp>
        <p:nvSpPr>
          <p:cNvPr id="28680" name="Oval 287"/>
          <p:cNvSpPr>
            <a:spLocks noChangeArrowheads="1"/>
          </p:cNvSpPr>
          <p:nvPr/>
        </p:nvSpPr>
        <p:spPr bwMode="auto">
          <a:xfrm>
            <a:off x="4148138" y="2881313"/>
            <a:ext cx="658812" cy="639762"/>
          </a:xfrm>
          <a:prstGeom prst="ellipse">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3</a:t>
            </a:r>
          </a:p>
        </p:txBody>
      </p:sp>
      <p:sp>
        <p:nvSpPr>
          <p:cNvPr id="28681" name="Oval 291"/>
          <p:cNvSpPr>
            <a:spLocks noChangeArrowheads="1"/>
          </p:cNvSpPr>
          <p:nvPr/>
        </p:nvSpPr>
        <p:spPr bwMode="auto">
          <a:xfrm>
            <a:off x="4094163" y="3803650"/>
            <a:ext cx="657225" cy="638175"/>
          </a:xfrm>
          <a:prstGeom prst="ellipse">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2</a:t>
            </a:r>
          </a:p>
        </p:txBody>
      </p:sp>
      <p:sp>
        <p:nvSpPr>
          <p:cNvPr id="28682" name="Oval 295"/>
          <p:cNvSpPr>
            <a:spLocks noChangeArrowheads="1"/>
          </p:cNvSpPr>
          <p:nvPr/>
        </p:nvSpPr>
        <p:spPr bwMode="auto">
          <a:xfrm>
            <a:off x="4478338" y="4648200"/>
            <a:ext cx="657225" cy="639763"/>
          </a:xfrm>
          <a:prstGeom prst="ellipse">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1</a:t>
            </a:r>
          </a:p>
        </p:txBody>
      </p:sp>
      <p:sp>
        <p:nvSpPr>
          <p:cNvPr id="28683" name="Oval 299"/>
          <p:cNvSpPr>
            <a:spLocks noChangeArrowheads="1"/>
          </p:cNvSpPr>
          <p:nvPr/>
        </p:nvSpPr>
        <p:spPr bwMode="auto">
          <a:xfrm>
            <a:off x="6726238" y="2125663"/>
            <a:ext cx="658812" cy="638175"/>
          </a:xfrm>
          <a:prstGeom prst="ellipse">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6</a:t>
            </a:r>
          </a:p>
        </p:txBody>
      </p:sp>
      <p:sp>
        <p:nvSpPr>
          <p:cNvPr id="28684" name="Oval 303"/>
          <p:cNvSpPr>
            <a:spLocks noChangeArrowheads="1"/>
          </p:cNvSpPr>
          <p:nvPr/>
        </p:nvSpPr>
        <p:spPr bwMode="auto">
          <a:xfrm>
            <a:off x="7385050" y="2881313"/>
            <a:ext cx="657225" cy="639762"/>
          </a:xfrm>
          <a:prstGeom prst="ellipse">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7</a:t>
            </a:r>
          </a:p>
        </p:txBody>
      </p:sp>
      <p:sp>
        <p:nvSpPr>
          <p:cNvPr id="28685" name="Oval 307"/>
          <p:cNvSpPr>
            <a:spLocks noChangeArrowheads="1"/>
          </p:cNvSpPr>
          <p:nvPr/>
        </p:nvSpPr>
        <p:spPr bwMode="auto">
          <a:xfrm>
            <a:off x="7396163" y="3803650"/>
            <a:ext cx="658812" cy="638175"/>
          </a:xfrm>
          <a:prstGeom prst="ellipse">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8</a:t>
            </a:r>
          </a:p>
        </p:txBody>
      </p:sp>
      <p:sp>
        <p:nvSpPr>
          <p:cNvPr id="28686" name="Oval 308"/>
          <p:cNvSpPr>
            <a:spLocks noChangeArrowheads="1"/>
          </p:cNvSpPr>
          <p:nvPr/>
        </p:nvSpPr>
        <p:spPr bwMode="auto">
          <a:xfrm>
            <a:off x="4735513" y="2127250"/>
            <a:ext cx="657225" cy="639763"/>
          </a:xfrm>
          <a:prstGeom prst="ellipse">
            <a:avLst/>
          </a:prstGeom>
          <a:solidFill>
            <a:srgbClr val="4886D8"/>
          </a:solidFill>
          <a:ln>
            <a:noFill/>
          </a:ln>
          <a:extLst>
            <a:ext uri="{91240B29-F687-4F45-9708-019B960494DF}">
              <a14:hiddenLine xmlns:a14="http://schemas.microsoft.com/office/drawing/2010/main" xmlns="" w="9525">
                <a:solidFill>
                  <a:srgbClr val="000000"/>
                </a:solidFill>
                <a:round/>
                <a:headEnd/>
                <a:tailEnd/>
              </a14:hiddenLine>
            </a:ext>
          </a:extLst>
        </p:spPr>
        <p:txBody>
          <a:bodyPr bIns="121920"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4</a:t>
            </a:r>
          </a:p>
        </p:txBody>
      </p:sp>
      <p:sp>
        <p:nvSpPr>
          <p:cNvPr id="28687" name="Oval 309"/>
          <p:cNvSpPr>
            <a:spLocks noChangeArrowheads="1"/>
          </p:cNvSpPr>
          <p:nvPr/>
        </p:nvSpPr>
        <p:spPr bwMode="auto">
          <a:xfrm>
            <a:off x="5727700" y="1858963"/>
            <a:ext cx="658813" cy="638175"/>
          </a:xfrm>
          <a:prstGeom prst="ellipse">
            <a:avLst/>
          </a:prstGeom>
          <a:solidFill>
            <a:srgbClr val="262626"/>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5</a:t>
            </a:r>
          </a:p>
        </p:txBody>
      </p:sp>
      <p:sp>
        <p:nvSpPr>
          <p:cNvPr id="28688" name="Oval 44"/>
          <p:cNvSpPr>
            <a:spLocks noChangeArrowheads="1"/>
          </p:cNvSpPr>
          <p:nvPr/>
        </p:nvSpPr>
        <p:spPr bwMode="auto">
          <a:xfrm>
            <a:off x="6978650" y="4648200"/>
            <a:ext cx="658813" cy="639763"/>
          </a:xfrm>
          <a:prstGeom prst="ellipse">
            <a:avLst/>
          </a:prstGeom>
          <a:solidFill>
            <a:srgbClr val="1C4885"/>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9</a:t>
            </a:r>
          </a:p>
        </p:txBody>
      </p:sp>
      <p:sp>
        <p:nvSpPr>
          <p:cNvPr id="36" name="文本框 10"/>
          <p:cNvSpPr txBox="1">
            <a:spLocks noChangeArrowheads="1"/>
          </p:cNvSpPr>
          <p:nvPr/>
        </p:nvSpPr>
        <p:spPr bwMode="auto">
          <a:xfrm>
            <a:off x="174624" y="220663"/>
            <a:ext cx="658050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二、现浇混凝土工程施工方案的主要内容</a:t>
            </a:r>
            <a:endParaRPr lang="zh-CN" altLang="en-US" sz="2400" b="1" dirty="0">
              <a:latin typeface="微软雅黑" pitchFamily="34" charset="-122"/>
              <a:ea typeface="微软雅黑" pitchFamily="34" charset="-122"/>
            </a:endParaRPr>
          </a:p>
        </p:txBody>
      </p:sp>
      <p:sp>
        <p:nvSpPr>
          <p:cNvPr id="37" name="矩形 36"/>
          <p:cNvSpPr/>
          <p:nvPr/>
        </p:nvSpPr>
        <p:spPr>
          <a:xfrm>
            <a:off x="3256002" y="4901684"/>
            <a:ext cx="1210588" cy="400110"/>
          </a:xfrm>
          <a:prstGeom prst="rect">
            <a:avLst/>
          </a:prstGeom>
        </p:spPr>
        <p:txBody>
          <a:bodyPr wrap="none">
            <a:spAutoFit/>
          </a:bodyPr>
          <a:lstStyle/>
          <a:p>
            <a:pPr algn="just"/>
            <a:r>
              <a:rPr lang="zh-CN" altLang="en-US" sz="2000" dirty="0" smtClean="0"/>
              <a:t>编制依据</a:t>
            </a:r>
            <a:endParaRPr lang="zh-CN" altLang="en-US" sz="2000" dirty="0"/>
          </a:p>
        </p:txBody>
      </p:sp>
      <p:sp>
        <p:nvSpPr>
          <p:cNvPr id="38" name="矩形 37"/>
          <p:cNvSpPr/>
          <p:nvPr/>
        </p:nvSpPr>
        <p:spPr>
          <a:xfrm>
            <a:off x="2838946" y="3930134"/>
            <a:ext cx="1210588" cy="400110"/>
          </a:xfrm>
          <a:prstGeom prst="rect">
            <a:avLst/>
          </a:prstGeom>
        </p:spPr>
        <p:txBody>
          <a:bodyPr wrap="none">
            <a:spAutoFit/>
          </a:bodyPr>
          <a:lstStyle/>
          <a:p>
            <a:pPr algn="just"/>
            <a:r>
              <a:rPr lang="zh-CN" altLang="en-US" sz="2000" dirty="0" smtClean="0"/>
              <a:t>工程概况</a:t>
            </a:r>
          </a:p>
        </p:txBody>
      </p:sp>
      <p:sp>
        <p:nvSpPr>
          <p:cNvPr id="40" name="矩形 39"/>
          <p:cNvSpPr/>
          <p:nvPr/>
        </p:nvSpPr>
        <p:spPr>
          <a:xfrm>
            <a:off x="2816086" y="2855714"/>
            <a:ext cx="1210588" cy="400110"/>
          </a:xfrm>
          <a:prstGeom prst="rect">
            <a:avLst/>
          </a:prstGeom>
        </p:spPr>
        <p:txBody>
          <a:bodyPr wrap="none">
            <a:spAutoFit/>
          </a:bodyPr>
          <a:lstStyle/>
          <a:p>
            <a:pPr algn="just"/>
            <a:r>
              <a:rPr lang="zh-CN" altLang="en-US" sz="2000" dirty="0" smtClean="0"/>
              <a:t>施工准备</a:t>
            </a:r>
          </a:p>
        </p:txBody>
      </p:sp>
      <p:sp>
        <p:nvSpPr>
          <p:cNvPr id="41" name="矩形 40"/>
          <p:cNvSpPr/>
          <p:nvPr/>
        </p:nvSpPr>
        <p:spPr>
          <a:xfrm>
            <a:off x="3479026" y="1918454"/>
            <a:ext cx="1210588" cy="400110"/>
          </a:xfrm>
          <a:prstGeom prst="rect">
            <a:avLst/>
          </a:prstGeom>
        </p:spPr>
        <p:txBody>
          <a:bodyPr wrap="none">
            <a:spAutoFit/>
          </a:bodyPr>
          <a:lstStyle/>
          <a:p>
            <a:pPr algn="just"/>
            <a:r>
              <a:rPr lang="zh-CN" altLang="en-US" sz="2000" dirty="0" smtClean="0"/>
              <a:t>施工方法</a:t>
            </a:r>
          </a:p>
        </p:txBody>
      </p:sp>
      <p:sp>
        <p:nvSpPr>
          <p:cNvPr id="42" name="矩形 41"/>
          <p:cNvSpPr/>
          <p:nvPr/>
        </p:nvSpPr>
        <p:spPr>
          <a:xfrm>
            <a:off x="5117415" y="1392674"/>
            <a:ext cx="1980029" cy="400110"/>
          </a:xfrm>
          <a:prstGeom prst="rect">
            <a:avLst/>
          </a:prstGeom>
        </p:spPr>
        <p:txBody>
          <a:bodyPr wrap="none">
            <a:spAutoFit/>
          </a:bodyPr>
          <a:lstStyle/>
          <a:p>
            <a:pPr algn="just"/>
            <a:r>
              <a:rPr lang="zh-CN" altLang="en-US" sz="2000" dirty="0" smtClean="0"/>
              <a:t>混凝土泵送布置</a:t>
            </a:r>
          </a:p>
        </p:txBody>
      </p:sp>
      <p:sp>
        <p:nvSpPr>
          <p:cNvPr id="43" name="矩形 42"/>
          <p:cNvSpPr/>
          <p:nvPr/>
        </p:nvSpPr>
        <p:spPr>
          <a:xfrm>
            <a:off x="7399516" y="2032754"/>
            <a:ext cx="1210588" cy="400110"/>
          </a:xfrm>
          <a:prstGeom prst="rect">
            <a:avLst/>
          </a:prstGeom>
        </p:spPr>
        <p:txBody>
          <a:bodyPr wrap="none">
            <a:spAutoFit/>
          </a:bodyPr>
          <a:lstStyle/>
          <a:p>
            <a:pPr algn="just"/>
            <a:r>
              <a:rPr lang="zh-CN" altLang="en-US" sz="2000" dirty="0" smtClean="0"/>
              <a:t>成品保护</a:t>
            </a:r>
          </a:p>
        </p:txBody>
      </p:sp>
      <p:sp>
        <p:nvSpPr>
          <p:cNvPr id="44" name="矩形 43"/>
          <p:cNvSpPr/>
          <p:nvPr/>
        </p:nvSpPr>
        <p:spPr>
          <a:xfrm>
            <a:off x="8018125" y="2970014"/>
            <a:ext cx="2236510" cy="400110"/>
          </a:xfrm>
          <a:prstGeom prst="rect">
            <a:avLst/>
          </a:prstGeom>
        </p:spPr>
        <p:txBody>
          <a:bodyPr wrap="none">
            <a:spAutoFit/>
          </a:bodyPr>
          <a:lstStyle/>
          <a:p>
            <a:pPr algn="just"/>
            <a:r>
              <a:rPr lang="zh-CN" altLang="en-US" sz="2000" dirty="0" smtClean="0"/>
              <a:t>应注意的质量问题</a:t>
            </a:r>
          </a:p>
        </p:txBody>
      </p:sp>
      <p:sp>
        <p:nvSpPr>
          <p:cNvPr id="45" name="矩形 44"/>
          <p:cNvSpPr/>
          <p:nvPr/>
        </p:nvSpPr>
        <p:spPr>
          <a:xfrm>
            <a:off x="8103156" y="3964424"/>
            <a:ext cx="1723549" cy="400110"/>
          </a:xfrm>
          <a:prstGeom prst="rect">
            <a:avLst/>
          </a:prstGeom>
        </p:spPr>
        <p:txBody>
          <a:bodyPr wrap="none">
            <a:spAutoFit/>
          </a:bodyPr>
          <a:lstStyle/>
          <a:p>
            <a:pPr algn="just"/>
            <a:r>
              <a:rPr lang="zh-CN" altLang="en-US" sz="2000" dirty="0" smtClean="0"/>
              <a:t>质量保证措施</a:t>
            </a:r>
          </a:p>
        </p:txBody>
      </p:sp>
      <p:sp>
        <p:nvSpPr>
          <p:cNvPr id="46" name="矩形 45"/>
          <p:cNvSpPr/>
          <p:nvPr/>
        </p:nvSpPr>
        <p:spPr>
          <a:xfrm>
            <a:off x="7654875" y="4821674"/>
            <a:ext cx="1980029" cy="400110"/>
          </a:xfrm>
          <a:prstGeom prst="rect">
            <a:avLst/>
          </a:prstGeom>
        </p:spPr>
        <p:txBody>
          <a:bodyPr wrap="none">
            <a:spAutoFit/>
          </a:bodyPr>
          <a:lstStyle/>
          <a:p>
            <a:pPr algn="just"/>
            <a:r>
              <a:rPr lang="zh-CN" altLang="en-US" sz="2000" dirty="0" smtClean="0"/>
              <a:t>安全及环保措施</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2530" name="文本框 10"/>
          <p:cNvSpPr txBox="1">
            <a:spLocks noChangeArrowheads="1"/>
          </p:cNvSpPr>
          <p:nvPr/>
        </p:nvSpPr>
        <p:spPr bwMode="auto">
          <a:xfrm>
            <a:off x="174625" y="220663"/>
            <a:ext cx="1425575" cy="461962"/>
          </a:xfrm>
          <a:prstGeom prst="rect">
            <a:avLst/>
          </a:prstGeom>
          <a:solidFill>
            <a:schemeClr val="accent1">
              <a:lumMod val="60000"/>
              <a:lumOff val="40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拓展阅读</a:t>
            </a:r>
            <a:endParaRPr lang="zh-CN" altLang="en-US" sz="2400" b="1" dirty="0">
              <a:latin typeface="微软雅黑" pitchFamily="34" charset="-122"/>
              <a:ea typeface="微软雅黑" pitchFamily="34" charset="-122"/>
            </a:endParaRPr>
          </a:p>
        </p:txBody>
      </p:sp>
      <p:sp>
        <p:nvSpPr>
          <p:cNvPr id="22531"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 name="Rectangle 16"/>
          <p:cNvSpPr>
            <a:spLocks noChangeArrowheads="1"/>
          </p:cNvSpPr>
          <p:nvPr/>
        </p:nvSpPr>
        <p:spPr bwMode="auto">
          <a:xfrm>
            <a:off x="2105025" y="1614805"/>
            <a:ext cx="809625" cy="3334385"/>
          </a:xfrm>
          <a:prstGeom prst="rect">
            <a:avLst/>
          </a:prstGeom>
          <a:solidFill>
            <a:schemeClr val="accent1"/>
          </a:solidFill>
          <a:ln w="12700" cap="sq">
            <a:noFill/>
            <a:miter lim="800000"/>
            <a:headEnd type="none" w="sm" len="sm"/>
            <a:tailEnd type="none" w="sm" len="sm"/>
          </a:ln>
        </p:spPr>
        <p:txBody>
          <a:bodyPr/>
          <a:lstStyle/>
          <a:p>
            <a:pPr algn="l" latinLnBrk="0">
              <a:lnSpc>
                <a:spcPct val="150000"/>
              </a:lnSpc>
              <a:spcBef>
                <a:spcPts val="0"/>
              </a:spcBef>
              <a:buClr>
                <a:schemeClr val="hlink"/>
              </a:buClr>
              <a:buSzPct val="70000"/>
              <a:buFont typeface="Wingdings" pitchFamily="2" charset="2"/>
              <a:buNone/>
            </a:pPr>
            <a:r>
              <a:rPr lang="zh-CN" altLang="en-US" sz="2000" dirty="0">
                <a:solidFill>
                  <a:schemeClr val="bg1"/>
                </a:solidFill>
                <a:latin typeface="宋体" pitchFamily="2" charset="-122"/>
              </a:rPr>
              <a:t>配料</a:t>
            </a:r>
          </a:p>
          <a:p>
            <a:pPr algn="l" latinLnBrk="0">
              <a:lnSpc>
                <a:spcPct val="150000"/>
              </a:lnSpc>
              <a:spcBef>
                <a:spcPts val="0"/>
              </a:spcBef>
              <a:buClr>
                <a:schemeClr val="hlink"/>
              </a:buClr>
              <a:buSzPct val="70000"/>
              <a:buFont typeface="Wingdings" pitchFamily="2" charset="2"/>
              <a:buNone/>
            </a:pPr>
            <a:r>
              <a:rPr lang="zh-CN" altLang="en-US" sz="2000" dirty="0">
                <a:solidFill>
                  <a:schemeClr val="bg1"/>
                </a:solidFill>
                <a:latin typeface="宋体" pitchFamily="2" charset="-122"/>
              </a:rPr>
              <a:t>搅拌</a:t>
            </a:r>
          </a:p>
          <a:p>
            <a:pPr algn="l" latinLnBrk="0">
              <a:lnSpc>
                <a:spcPct val="150000"/>
              </a:lnSpc>
              <a:spcBef>
                <a:spcPts val="0"/>
              </a:spcBef>
              <a:buClr>
                <a:schemeClr val="hlink"/>
              </a:buClr>
              <a:buSzPct val="70000"/>
              <a:buFont typeface="Wingdings" pitchFamily="2" charset="2"/>
              <a:buNone/>
            </a:pPr>
            <a:r>
              <a:rPr lang="zh-CN" altLang="en-US" sz="2000" dirty="0">
                <a:solidFill>
                  <a:schemeClr val="bg1"/>
                </a:solidFill>
                <a:latin typeface="宋体" pitchFamily="2" charset="-122"/>
              </a:rPr>
              <a:t>运输</a:t>
            </a:r>
          </a:p>
          <a:p>
            <a:pPr algn="l" latinLnBrk="0">
              <a:lnSpc>
                <a:spcPct val="150000"/>
              </a:lnSpc>
              <a:spcBef>
                <a:spcPts val="0"/>
              </a:spcBef>
              <a:buClr>
                <a:schemeClr val="hlink"/>
              </a:buClr>
              <a:buSzPct val="70000"/>
              <a:buFont typeface="Wingdings" pitchFamily="2" charset="2"/>
              <a:buNone/>
            </a:pPr>
            <a:r>
              <a:rPr lang="zh-CN" altLang="en-US" sz="2000" dirty="0">
                <a:solidFill>
                  <a:schemeClr val="bg1"/>
                </a:solidFill>
                <a:latin typeface="宋体" pitchFamily="2" charset="-122"/>
              </a:rPr>
              <a:t>灌注</a:t>
            </a:r>
          </a:p>
          <a:p>
            <a:pPr algn="l" latinLnBrk="0">
              <a:lnSpc>
                <a:spcPct val="150000"/>
              </a:lnSpc>
              <a:spcBef>
                <a:spcPts val="0"/>
              </a:spcBef>
              <a:buClr>
                <a:schemeClr val="hlink"/>
              </a:buClr>
              <a:buSzPct val="70000"/>
              <a:buFont typeface="Wingdings" pitchFamily="2" charset="2"/>
              <a:buNone/>
            </a:pPr>
            <a:r>
              <a:rPr lang="zh-CN" altLang="en-US" sz="2000" dirty="0">
                <a:solidFill>
                  <a:schemeClr val="bg1"/>
                </a:solidFill>
                <a:latin typeface="宋体" pitchFamily="2" charset="-122"/>
              </a:rPr>
              <a:t>振捣</a:t>
            </a:r>
          </a:p>
          <a:p>
            <a:pPr algn="l" latinLnBrk="0">
              <a:lnSpc>
                <a:spcPct val="150000"/>
              </a:lnSpc>
              <a:spcBef>
                <a:spcPts val="0"/>
              </a:spcBef>
              <a:buClr>
                <a:schemeClr val="hlink"/>
              </a:buClr>
              <a:buSzPct val="70000"/>
              <a:buFont typeface="Wingdings" pitchFamily="2" charset="2"/>
              <a:buNone/>
            </a:pPr>
            <a:r>
              <a:rPr lang="zh-CN" altLang="en-US" sz="2000" dirty="0">
                <a:solidFill>
                  <a:schemeClr val="bg1"/>
                </a:solidFill>
                <a:latin typeface="宋体" pitchFamily="2" charset="-122"/>
              </a:rPr>
              <a:t>养护</a:t>
            </a:r>
          </a:p>
          <a:p>
            <a:pPr algn="l" latinLnBrk="0">
              <a:lnSpc>
                <a:spcPct val="150000"/>
              </a:lnSpc>
              <a:spcBef>
                <a:spcPts val="0"/>
              </a:spcBef>
              <a:buClr>
                <a:schemeClr val="hlink"/>
              </a:buClr>
              <a:buSzPct val="70000"/>
              <a:buFont typeface="Wingdings" pitchFamily="2" charset="2"/>
              <a:buNone/>
            </a:pPr>
            <a:r>
              <a:rPr lang="zh-CN" altLang="en-US" sz="2000" dirty="0">
                <a:solidFill>
                  <a:schemeClr val="bg1"/>
                </a:solidFill>
                <a:latin typeface="宋体" pitchFamily="2" charset="-122"/>
              </a:rPr>
              <a:t>拆模</a:t>
            </a:r>
          </a:p>
        </p:txBody>
      </p:sp>
      <p:sp>
        <p:nvSpPr>
          <p:cNvPr id="10" name="Rectangle 6"/>
          <p:cNvSpPr>
            <a:spLocks noChangeArrowheads="1"/>
          </p:cNvSpPr>
          <p:nvPr/>
        </p:nvSpPr>
        <p:spPr bwMode="auto">
          <a:xfrm>
            <a:off x="220029" y="809605"/>
            <a:ext cx="1323022" cy="430887"/>
          </a:xfrm>
          <a:prstGeom prst="rect">
            <a:avLst/>
          </a:prstGeom>
          <a:noFill/>
          <a:ln w="9525">
            <a:noFill/>
            <a:miter lim="800000"/>
            <a:headEnd/>
            <a:tailEnd/>
          </a:ln>
        </p:spPr>
        <p:txBody>
          <a:bodyPr wrap="square" anchor="ctr">
            <a:spAutoFit/>
          </a:bodyPr>
          <a:lstStyle/>
          <a:p>
            <a:pPr algn="just" latinLnBrk="0"/>
            <a:r>
              <a:rPr lang="zh-CN" altLang="en-US" sz="2200" b="1" dirty="0" smtClean="0">
                <a:latin typeface="宋体" pitchFamily="2" charset="-122"/>
              </a:rPr>
              <a:t>⑴  内</a:t>
            </a:r>
            <a:r>
              <a:rPr lang="zh-CN" altLang="en-US" sz="2200" b="1" dirty="0">
                <a:latin typeface="宋体" pitchFamily="2" charset="-122"/>
              </a:rPr>
              <a:t>容</a:t>
            </a:r>
          </a:p>
        </p:txBody>
      </p:sp>
      <p:pic>
        <p:nvPicPr>
          <p:cNvPr id="11" name="Picture 5" descr="SDC11171"/>
          <p:cNvPicPr>
            <a:picLocks noChangeAspect="1" noChangeArrowheads="1"/>
          </p:cNvPicPr>
          <p:nvPr/>
        </p:nvPicPr>
        <p:blipFill>
          <a:blip r:embed="rId2" cstate="print"/>
          <a:srcRect/>
          <a:stretch>
            <a:fillRect/>
          </a:stretch>
        </p:blipFill>
        <p:spPr bwMode="auto">
          <a:xfrm>
            <a:off x="3086418" y="1271905"/>
            <a:ext cx="5903912" cy="44291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
                                            <p:bg/>
                                          </p:spTgt>
                                        </p:tgtEl>
                                        <p:attrNameLst>
                                          <p:attrName>style.visibility</p:attrName>
                                        </p:attrNameLst>
                                      </p:cBhvr>
                                      <p:to>
                                        <p:strVal val="visible"/>
                                      </p:to>
                                    </p:set>
                                    <p:animScale>
                                      <p:cBhvr>
                                        <p:cTn id="7" dur="1000" decel="50000" fill="hold">
                                          <p:stCondLst>
                                            <p:cond delay="0"/>
                                          </p:stCondLst>
                                        </p:cTn>
                                        <p:tgtEl>
                                          <p:spTgt spid="9">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bg/>
                                          </p:spTgt>
                                        </p:tgtEl>
                                        <p:attrNameLst>
                                          <p:attrName>ppt_x</p:attrName>
                                          <p:attrName>ppt_y</p:attrName>
                                        </p:attrNameLst>
                                      </p:cBhvr>
                                    </p:animMotion>
                                    <p:animEffect transition="in" filter="fade">
                                      <p:cBhvr>
                                        <p:cTn id="9" dur="1000"/>
                                        <p:tgtEl>
                                          <p:spTgt spid="9">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Scale>
                                      <p:cBhvr>
                                        <p:cTn id="14" dur="1000" decel="50000" fill="hold">
                                          <p:stCondLst>
                                            <p:cond delay="0"/>
                                          </p:stCondLst>
                                        </p:cTn>
                                        <p:tgtEl>
                                          <p:spTgt spid="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9">
                                            <p:txEl>
                                              <p:pRg st="0" end="0"/>
                                            </p:txEl>
                                          </p:spTgt>
                                        </p:tgtEl>
                                        <p:attrNameLst>
                                          <p:attrName>ppt_x</p:attrName>
                                          <p:attrName>ppt_y</p:attrName>
                                        </p:attrNameLst>
                                      </p:cBhvr>
                                    </p:animMotion>
                                    <p:animEffect transition="in" filter="fade">
                                      <p:cBhvr>
                                        <p:cTn id="16" dur="1000"/>
                                        <p:tgtEl>
                                          <p:spTgt spid="9">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9">
                                            <p:txEl>
                                              <p:pRg st="1" end="1"/>
                                            </p:txEl>
                                          </p:spTgt>
                                        </p:tgtEl>
                                        <p:attrNameLst>
                                          <p:attrName>style.visibility</p:attrName>
                                        </p:attrNameLst>
                                      </p:cBhvr>
                                      <p:to>
                                        <p:strVal val="visible"/>
                                      </p:to>
                                    </p:set>
                                    <p:animScale>
                                      <p:cBhvr>
                                        <p:cTn id="21" dur="1000" decel="50000" fill="hold">
                                          <p:stCondLst>
                                            <p:cond delay="0"/>
                                          </p:stCondLst>
                                        </p:cTn>
                                        <p:tgtEl>
                                          <p:spTgt spid="9">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
                                            <p:txEl>
                                              <p:pRg st="1" end="1"/>
                                            </p:txEl>
                                          </p:spTgt>
                                        </p:tgtEl>
                                        <p:attrNameLst>
                                          <p:attrName>ppt_x</p:attrName>
                                          <p:attrName>ppt_y</p:attrName>
                                        </p:attrNameLst>
                                      </p:cBhvr>
                                    </p:animMotion>
                                    <p:animEffect transition="in" filter="fade">
                                      <p:cBhvr>
                                        <p:cTn id="23" dur="1000"/>
                                        <p:tgtEl>
                                          <p:spTgt spid="9">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9">
                                            <p:txEl>
                                              <p:pRg st="2" end="2"/>
                                            </p:txEl>
                                          </p:spTgt>
                                        </p:tgtEl>
                                        <p:attrNameLst>
                                          <p:attrName>style.visibility</p:attrName>
                                        </p:attrNameLst>
                                      </p:cBhvr>
                                      <p:to>
                                        <p:strVal val="visible"/>
                                      </p:to>
                                    </p:set>
                                    <p:animScale>
                                      <p:cBhvr>
                                        <p:cTn id="28" dur="1000" decel="50000" fill="hold">
                                          <p:stCondLst>
                                            <p:cond delay="0"/>
                                          </p:stCondLst>
                                        </p:cTn>
                                        <p:tgtEl>
                                          <p:spTgt spid="9">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xEl>
                                              <p:pRg st="2" end="2"/>
                                            </p:txEl>
                                          </p:spTgt>
                                        </p:tgtEl>
                                        <p:attrNameLst>
                                          <p:attrName>ppt_x</p:attrName>
                                          <p:attrName>ppt_y</p:attrName>
                                        </p:attrNameLst>
                                      </p:cBhvr>
                                    </p:animMotion>
                                    <p:animEffect transition="in" filter="fade">
                                      <p:cBhvr>
                                        <p:cTn id="30" dur="1000"/>
                                        <p:tgtEl>
                                          <p:spTgt spid="9">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9">
                                            <p:txEl>
                                              <p:pRg st="3" end="3"/>
                                            </p:txEl>
                                          </p:spTgt>
                                        </p:tgtEl>
                                        <p:attrNameLst>
                                          <p:attrName>style.visibility</p:attrName>
                                        </p:attrNameLst>
                                      </p:cBhvr>
                                      <p:to>
                                        <p:strVal val="visible"/>
                                      </p:to>
                                    </p:set>
                                    <p:animScale>
                                      <p:cBhvr>
                                        <p:cTn id="35" dur="1000" decel="50000" fill="hold">
                                          <p:stCondLst>
                                            <p:cond delay="0"/>
                                          </p:stCondLst>
                                        </p:cTn>
                                        <p:tgtEl>
                                          <p:spTgt spid="9">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9">
                                            <p:txEl>
                                              <p:pRg st="3" end="3"/>
                                            </p:txEl>
                                          </p:spTgt>
                                        </p:tgtEl>
                                        <p:attrNameLst>
                                          <p:attrName>ppt_x</p:attrName>
                                          <p:attrName>ppt_y</p:attrName>
                                        </p:attrNameLst>
                                      </p:cBhvr>
                                    </p:animMotion>
                                    <p:animEffect transition="in" filter="fade">
                                      <p:cBhvr>
                                        <p:cTn id="37" dur="1000"/>
                                        <p:tgtEl>
                                          <p:spTgt spid="9">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9">
                                            <p:txEl>
                                              <p:pRg st="4" end="4"/>
                                            </p:txEl>
                                          </p:spTgt>
                                        </p:tgtEl>
                                        <p:attrNameLst>
                                          <p:attrName>style.visibility</p:attrName>
                                        </p:attrNameLst>
                                      </p:cBhvr>
                                      <p:to>
                                        <p:strVal val="visible"/>
                                      </p:to>
                                    </p:set>
                                    <p:animScale>
                                      <p:cBhvr>
                                        <p:cTn id="42" dur="1000" decel="50000" fill="hold">
                                          <p:stCondLst>
                                            <p:cond delay="0"/>
                                          </p:stCondLst>
                                        </p:cTn>
                                        <p:tgtEl>
                                          <p:spTgt spid="9">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9">
                                            <p:txEl>
                                              <p:pRg st="4" end="4"/>
                                            </p:txEl>
                                          </p:spTgt>
                                        </p:tgtEl>
                                        <p:attrNameLst>
                                          <p:attrName>ppt_x</p:attrName>
                                          <p:attrName>ppt_y</p:attrName>
                                        </p:attrNameLst>
                                      </p:cBhvr>
                                    </p:animMotion>
                                    <p:animEffect transition="in" filter="fade">
                                      <p:cBhvr>
                                        <p:cTn id="44" dur="1000"/>
                                        <p:tgtEl>
                                          <p:spTgt spid="9">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grpId="0" nodeType="clickEffect">
                                  <p:stCondLst>
                                    <p:cond delay="0"/>
                                  </p:stCondLst>
                                  <p:childTnLst>
                                    <p:set>
                                      <p:cBhvr>
                                        <p:cTn id="48" dur="1" fill="hold">
                                          <p:stCondLst>
                                            <p:cond delay="0"/>
                                          </p:stCondLst>
                                        </p:cTn>
                                        <p:tgtEl>
                                          <p:spTgt spid="9">
                                            <p:txEl>
                                              <p:pRg st="5" end="5"/>
                                            </p:txEl>
                                          </p:spTgt>
                                        </p:tgtEl>
                                        <p:attrNameLst>
                                          <p:attrName>style.visibility</p:attrName>
                                        </p:attrNameLst>
                                      </p:cBhvr>
                                      <p:to>
                                        <p:strVal val="visible"/>
                                      </p:to>
                                    </p:set>
                                    <p:animScale>
                                      <p:cBhvr>
                                        <p:cTn id="49" dur="1000" decel="50000" fill="hold">
                                          <p:stCondLst>
                                            <p:cond delay="0"/>
                                          </p:stCondLst>
                                        </p:cTn>
                                        <p:tgtEl>
                                          <p:spTgt spid="9">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9">
                                            <p:txEl>
                                              <p:pRg st="5" end="5"/>
                                            </p:txEl>
                                          </p:spTgt>
                                        </p:tgtEl>
                                        <p:attrNameLst>
                                          <p:attrName>ppt_x</p:attrName>
                                          <p:attrName>ppt_y</p:attrName>
                                        </p:attrNameLst>
                                      </p:cBhvr>
                                    </p:animMotion>
                                    <p:animEffect transition="in" filter="fade">
                                      <p:cBhvr>
                                        <p:cTn id="51" dur="1000"/>
                                        <p:tgtEl>
                                          <p:spTgt spid="9">
                                            <p:txEl>
                                              <p:pRg st="5"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grpId="0" nodeType="clickEffect">
                                  <p:stCondLst>
                                    <p:cond delay="0"/>
                                  </p:stCondLst>
                                  <p:childTnLst>
                                    <p:set>
                                      <p:cBhvr>
                                        <p:cTn id="55" dur="1" fill="hold">
                                          <p:stCondLst>
                                            <p:cond delay="0"/>
                                          </p:stCondLst>
                                        </p:cTn>
                                        <p:tgtEl>
                                          <p:spTgt spid="9">
                                            <p:txEl>
                                              <p:pRg st="6" end="6"/>
                                            </p:txEl>
                                          </p:spTgt>
                                        </p:tgtEl>
                                        <p:attrNameLst>
                                          <p:attrName>style.visibility</p:attrName>
                                        </p:attrNameLst>
                                      </p:cBhvr>
                                      <p:to>
                                        <p:strVal val="visible"/>
                                      </p:to>
                                    </p:set>
                                    <p:animScale>
                                      <p:cBhvr>
                                        <p:cTn id="56" dur="1000" decel="50000" fill="hold">
                                          <p:stCondLst>
                                            <p:cond delay="0"/>
                                          </p:stCondLst>
                                        </p:cTn>
                                        <p:tgtEl>
                                          <p:spTgt spid="9">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9">
                                            <p:txEl>
                                              <p:pRg st="6" end="6"/>
                                            </p:txEl>
                                          </p:spTgt>
                                        </p:tgtEl>
                                        <p:attrNameLst>
                                          <p:attrName>ppt_x</p:attrName>
                                          <p:attrName>ppt_y</p:attrName>
                                        </p:attrNameLst>
                                      </p:cBhvr>
                                    </p:animMotion>
                                    <p:animEffect transition="in" filter="fade">
                                      <p:cBhvr>
                                        <p:cTn id="58" dur="1000"/>
                                        <p:tgtEl>
                                          <p:spTgt spid="9">
                                            <p:txEl>
                                              <p:pRg st="6" end="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4" presetClass="entr" presetSubtype="0" fill="hold" nodeType="clickEffect">
                                  <p:stCondLst>
                                    <p:cond delay="0"/>
                                  </p:stCondLst>
                                  <p:childTnLst>
                                    <p:set>
                                      <p:cBhvr>
                                        <p:cTn id="62" dur="1" fill="hold">
                                          <p:stCondLst>
                                            <p:cond delay="0"/>
                                          </p:stCondLst>
                                        </p:cTn>
                                        <p:tgtEl>
                                          <p:spTgt spid="10">
                                            <p:txEl>
                                              <p:pRg st="0" end="0"/>
                                            </p:txEl>
                                          </p:spTgt>
                                        </p:tgtEl>
                                        <p:attrNameLst>
                                          <p:attrName>style.visibility</p:attrName>
                                        </p:attrNameLst>
                                      </p:cBhvr>
                                      <p:to>
                                        <p:strVal val="visible"/>
                                      </p:to>
                                    </p:set>
                                    <p:anim to="" calcmode="lin" valueType="num">
                                      <p:cBhvr>
                                        <p:cTn id="63" dur="1" fill="hold"/>
                                        <p:tgtEl>
                                          <p:spTgt spid="10">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theme/theme1.xml><?xml version="1.0" encoding="utf-8"?>
<a:theme xmlns:a="http://schemas.openxmlformats.org/drawingml/2006/main" name="清风素材 https://12sc.taobao.com">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278</TotalTime>
  <Pages>0</Pages>
  <Words>3745</Words>
  <Characters>0</Characters>
  <Application>Microsoft Office PowerPoint</Application>
  <DocSecurity>0</DocSecurity>
  <PresentationFormat>自定义</PresentationFormat>
  <Lines>0</Lines>
  <Paragraphs>263</Paragraphs>
  <Slides>42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44" baseType="lpstr">
      <vt:lpstr>清风素材 https://12sc.taobao.com</vt:lpstr>
      <vt:lpstr>Document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LinksUpToDate>false</LinksUpToDate>
  <CharactersWithSpaces>0</CharactersWithSpaces>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清风素材;12sc.taobao.com</dc:creator>
  <cp:keywords>12sc.taobao.com</cp:keywords>
  <dc:description>12sc.taobao.com</dc:description>
  <cp:lastModifiedBy>Anonymous</cp:lastModifiedBy>
  <cp:revision>100</cp:revision>
  <dcterms:created xsi:type="dcterms:W3CDTF">2015-07-17T02:38:59Z</dcterms:created>
  <dcterms:modified xsi:type="dcterms:W3CDTF">2019-07-24T15:30:36Z</dcterms:modified>
  <cp:category>12sc.taobao.com</cp:category>
  <cp:contentStatus>12sc.taobao.com</cp:contentStatus>
</cp:coreProperties>
</file>