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9" r:id="rId3"/>
    <p:sldId id="282" r:id="rId4"/>
    <p:sldId id="278" r:id="rId5"/>
    <p:sldId id="268" r:id="rId6"/>
    <p:sldId id="266" r:id="rId7"/>
    <p:sldId id="265" r:id="rId8"/>
    <p:sldId id="287" r:id="rId9"/>
    <p:sldId id="286" r:id="rId10"/>
    <p:sldId id="285" r:id="rId11"/>
    <p:sldId id="280" r:id="rId12"/>
    <p:sldId id="289" r:id="rId13"/>
    <p:sldId id="272" r:id="rId14"/>
    <p:sldId id="292" r:id="rId15"/>
    <p:sldId id="260" r:id="rId16"/>
    <p:sldId id="293" r:id="rId17"/>
    <p:sldId id="294" r:id="rId18"/>
    <p:sldId id="261" r:id="rId19"/>
    <p:sldId id="291" r:id="rId20"/>
    <p:sldId id="295" r:id="rId21"/>
    <p:sldId id="298" r:id="rId22"/>
    <p:sldId id="297" r:id="rId23"/>
    <p:sldId id="296" r:id="rId24"/>
    <p:sldId id="300" r:id="rId25"/>
    <p:sldId id="299" r:id="rId26"/>
    <p:sldId id="301" r:id="rId27"/>
    <p:sldId id="262" r:id="rId28"/>
    <p:sldId id="279" r:id="rId29"/>
    <p:sldId id="277" r:id="rId30"/>
    <p:sldId id="288" r:id="rId31"/>
    <p:sldId id="305" r:id="rId32"/>
    <p:sldId id="302" r:id="rId33"/>
    <p:sldId id="283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C4885"/>
    <a:srgbClr val="4886D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BCB5CCC-2AF4-4750-940C-1D9BFD50EE4A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6E5102C-B5D4-43E5-AF16-3760D6DF5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2322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4BFA2-F7B1-499A-A0B7-FC15F9227E6B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53FEE-A315-4C3A-A34C-E769B602E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5405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0ECBE-784B-4FC1-A99A-3EE8854DA3C6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8618D-FDE6-4A7E-96BE-305A14330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462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94398-CA28-4830-A6FB-EFA15DE935B5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45842-DE51-45A1-8AE9-F5019D2F46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8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96162-A4BD-4FB2-9321-D2F498D1EE7F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A55DB-F8BB-4C76-AEB3-5F2C7011E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921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93DEF-7D5B-4925-8484-CE30531DCDDD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6215D-B9D9-499B-A1AF-F3895A48A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9217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D3DF7-4850-48DE-972C-9D03AA05BE20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1474B-729F-451A-987B-A75AFDC096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31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BE320-408D-401A-9E41-B8599A856669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4499C-394C-4B8D-BC0A-F12198D9D2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6992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874D0-853F-4736-9AB9-108B3163EB7E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7D4D9-6EEF-44B9-BC6D-8AD356EB5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936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433BC-6486-41DE-977C-8030CCC61116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61436-0B17-4DA7-8B39-A7E33EE52C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580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B2150-9D3E-4636-BDF6-7746A18BAB3B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2DD4C-CD7C-478F-9C32-70CD24F1A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047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F54DB-0895-4424-8859-330C925DE0AF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214CB-5F33-4D72-ACE4-C5DA30DA73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62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30A8F769-CEF5-4894-A661-602D16F7AECF}" type="datetimeFigureOut">
              <a:rPr lang="zh-CN" altLang="en-US"/>
              <a:pPr>
                <a:defRPr/>
              </a:pPr>
              <a:t>2019/7/23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CB0A8459-2DDB-47F0-AFCD-238B9C9CC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04825"/>
            <a:ext cx="74803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364" name="组合 13"/>
          <p:cNvGrpSpPr>
            <a:grpSpLocks noChangeAspect="1"/>
          </p:cNvGrpSpPr>
          <p:nvPr/>
        </p:nvGrpSpPr>
        <p:grpSpPr bwMode="auto">
          <a:xfrm>
            <a:off x="5605463" y="2808288"/>
            <a:ext cx="6777037" cy="4229100"/>
            <a:chOff x="0" y="0"/>
            <a:chExt cx="5324473" cy="3322983"/>
          </a:xfrm>
        </p:grpSpPr>
        <p:pic>
          <p:nvPicPr>
            <p:cNvPr id="15376" name="图片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6" name="组合 22"/>
          <p:cNvGrpSpPr>
            <a:grpSpLocks/>
          </p:cNvGrpSpPr>
          <p:nvPr/>
        </p:nvGrpSpPr>
        <p:grpSpPr bwMode="auto">
          <a:xfrm>
            <a:off x="447213" y="5191634"/>
            <a:ext cx="2882141" cy="461665"/>
            <a:chOff x="8887" y="0"/>
            <a:chExt cx="2884918" cy="463378"/>
          </a:xfrm>
        </p:grpSpPr>
        <p:sp>
          <p:nvSpPr>
            <p:cNvPr id="15372" name="矩形 40"/>
            <p:cNvSpPr>
              <a:spLocks noChangeArrowheads="1"/>
            </p:cNvSpPr>
            <p:nvPr/>
          </p:nvSpPr>
          <p:spPr bwMode="auto">
            <a:xfrm>
              <a:off x="403225" y="0"/>
              <a:ext cx="2490580" cy="463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 dirty="0" smtClean="0">
                  <a:solidFill>
                    <a:srgbClr val="FFFFFF"/>
                  </a:solidFill>
                </a:rPr>
                <a:t>单元</a:t>
              </a:r>
              <a:r>
                <a:rPr lang="zh-CN" altLang="en-US" sz="2400" b="1" dirty="0" smtClean="0">
                  <a:solidFill>
                    <a:srgbClr val="FFFFFF"/>
                  </a:solidFill>
                </a:rPr>
                <a:t>三  模板工程</a:t>
              </a:r>
              <a:endParaRPr lang="zh-CN" altLang="en-US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15373" name="Freeform 102"/>
            <p:cNvSpPr>
              <a:spLocks noEditPoints="1"/>
            </p:cNvSpPr>
            <p:nvPr/>
          </p:nvSpPr>
          <p:spPr bwMode="auto">
            <a:xfrm>
              <a:off x="8887" y="81424"/>
              <a:ext cx="300038" cy="298450"/>
            </a:xfrm>
            <a:custGeom>
              <a:avLst/>
              <a:gdLst>
                <a:gd name="T0" fmla="*/ 2147483647 w 837"/>
                <a:gd name="T1" fmla="*/ 0 h 837"/>
                <a:gd name="T2" fmla="*/ 0 w 837"/>
                <a:gd name="T3" fmla="*/ 2147483647 h 837"/>
                <a:gd name="T4" fmla="*/ 2147483647 w 837"/>
                <a:gd name="T5" fmla="*/ 2147483647 h 837"/>
                <a:gd name="T6" fmla="*/ 2147483647 w 837"/>
                <a:gd name="T7" fmla="*/ 2147483647 h 837"/>
                <a:gd name="T8" fmla="*/ 2147483647 w 837"/>
                <a:gd name="T9" fmla="*/ 0 h 837"/>
                <a:gd name="T10" fmla="*/ 2147483647 w 837"/>
                <a:gd name="T11" fmla="*/ 2147483647 h 837"/>
                <a:gd name="T12" fmla="*/ 2147483647 w 837"/>
                <a:gd name="T13" fmla="*/ 2147483647 h 837"/>
                <a:gd name="T14" fmla="*/ 2147483647 w 837"/>
                <a:gd name="T15" fmla="*/ 2147483647 h 837"/>
                <a:gd name="T16" fmla="*/ 2147483647 w 837"/>
                <a:gd name="T17" fmla="*/ 2147483647 h 837"/>
                <a:gd name="T18" fmla="*/ 2147483647 w 837"/>
                <a:gd name="T19" fmla="*/ 2147483647 h 837"/>
                <a:gd name="T20" fmla="*/ 2147483647 w 837"/>
                <a:gd name="T21" fmla="*/ 2147483647 h 837"/>
                <a:gd name="T22" fmla="*/ 2147483647 w 837"/>
                <a:gd name="T23" fmla="*/ 2147483647 h 837"/>
                <a:gd name="T24" fmla="*/ 2147483647 w 837"/>
                <a:gd name="T25" fmla="*/ 2147483647 h 837"/>
                <a:gd name="T26" fmla="*/ 2147483647 w 837"/>
                <a:gd name="T27" fmla="*/ 2147483647 h 837"/>
                <a:gd name="T28" fmla="*/ 2147483647 w 837"/>
                <a:gd name="T29" fmla="*/ 2147483647 h 837"/>
                <a:gd name="T30" fmla="*/ 2147483647 w 837"/>
                <a:gd name="T31" fmla="*/ 2147483647 h 837"/>
                <a:gd name="T32" fmla="*/ 2147483647 w 837"/>
                <a:gd name="T33" fmla="*/ 2147483647 h 837"/>
                <a:gd name="T34" fmla="*/ 2147483647 w 837"/>
                <a:gd name="T35" fmla="*/ 2147483647 h 837"/>
                <a:gd name="T36" fmla="*/ 2147483647 w 837"/>
                <a:gd name="T37" fmla="*/ 2147483647 h 837"/>
                <a:gd name="T38" fmla="*/ 2147483647 w 837"/>
                <a:gd name="T39" fmla="*/ 2147483647 h 837"/>
                <a:gd name="T40" fmla="*/ 2147483647 w 837"/>
                <a:gd name="T41" fmla="*/ 2147483647 h 8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8" name="文本框 58"/>
          <p:cNvSpPr txBox="1">
            <a:spLocks noChangeArrowheads="1"/>
          </p:cNvSpPr>
          <p:nvPr/>
        </p:nvSpPr>
        <p:spPr bwMode="auto">
          <a:xfrm>
            <a:off x="350838" y="3581400"/>
            <a:ext cx="6292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混凝土结构工程施工</a:t>
            </a:r>
            <a:endParaRPr lang="zh-CN" altLang="en-US" sz="48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22910" y="1432560"/>
            <a:ext cx="7658100" cy="400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12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（二）模板的种类：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按材料</a:t>
            </a:r>
            <a:r>
              <a:rPr lang="zh-CN" altLang="en-US" sz="2000" b="1" kern="0" dirty="0" smtClean="0">
                <a:solidFill>
                  <a:srgbClr val="FF0000"/>
                </a:solidFill>
                <a:latin typeface="宋体" pitchFamily="2" charset="-122"/>
                <a:ea typeface="+mn-ea"/>
              </a:rPr>
              <a:t>分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：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zh-CN" sz="2000" kern="0" noProof="0" dirty="0" smtClean="0">
                <a:latin typeface="宋体" pitchFamily="2" charset="-122"/>
                <a:ea typeface="+mn-ea"/>
              </a:rPr>
              <a:t>  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木模、钢模、钢木模、木竹胶合板、铝合金、塑料、玻璃钢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b="1" kern="0" dirty="0" smtClean="0">
                <a:solidFill>
                  <a:srgbClr val="FF0000"/>
                </a:solidFill>
                <a:latin typeface="宋体" pitchFamily="2" charset="-122"/>
                <a:ea typeface="+mn-ea"/>
              </a:rPr>
              <a:t>按安装方式分：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      拼装式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木模、小钢模、胶合板模板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；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      整体式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大模、飞模、隧道模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；</a:t>
            </a:r>
            <a:endParaRPr kumimoji="0" lang="en-US" altLang="zh-CN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zh-CN" sz="2000" kern="0" dirty="0" smtClean="0">
                <a:latin typeface="宋体" pitchFamily="2" charset="-122"/>
                <a:ea typeface="+mn-ea"/>
              </a:rPr>
              <a:t> </a:t>
            </a:r>
            <a:r>
              <a:rPr lang="en-US" altLang="zh-CN" sz="2000" kern="0" dirty="0" smtClean="0">
                <a:latin typeface="宋体" pitchFamily="2" charset="-122"/>
                <a:ea typeface="+mn-ea"/>
              </a:rPr>
              <a:t>     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移动式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筒壳模、滑模、爬升模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；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      永久式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预应力、非预应力混凝土薄板，压延钢板。</a:t>
            </a:r>
          </a:p>
        </p:txBody>
      </p:sp>
      <p:sp>
        <p:nvSpPr>
          <p:cNvPr id="4" name="右箭头 3"/>
          <p:cNvSpPr/>
          <p:nvPr/>
        </p:nvSpPr>
        <p:spPr bwMode="auto">
          <a:xfrm>
            <a:off x="388620" y="411480"/>
            <a:ext cx="2343150" cy="10058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" y="674370"/>
            <a:ext cx="14058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拓展阅读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95" descr="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0102" y="2254250"/>
            <a:ext cx="2640135" cy="330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6" name="Oval 19"/>
          <p:cNvSpPr>
            <a:spLocks noChangeAspect="1" noChangeArrowheads="1"/>
          </p:cNvSpPr>
          <p:nvPr/>
        </p:nvSpPr>
        <p:spPr bwMode="auto">
          <a:xfrm>
            <a:off x="847725" y="166084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7" name="Picture 23" descr="clou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81641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右箭头 15"/>
          <p:cNvSpPr/>
          <p:nvPr/>
        </p:nvSpPr>
        <p:spPr bwMode="auto">
          <a:xfrm>
            <a:off x="388620" y="411480"/>
            <a:ext cx="2343150" cy="10058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360" y="674370"/>
            <a:ext cx="14058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拓展阅读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493520" y="1600200"/>
            <a:ext cx="10149840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-22860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大模板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大尺寸工具式模板，通常将承重剪力墙或全部内外墙体混凝土的模板制成片状大模板，根据需要，每道墙面可制成一块或数块，由起重机进行装拆吊运。</a:t>
            </a: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5030" y="2631758"/>
            <a:ext cx="41148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6" name="Oval 19"/>
          <p:cNvSpPr>
            <a:spLocks noChangeAspect="1" noChangeArrowheads="1"/>
          </p:cNvSpPr>
          <p:nvPr/>
        </p:nvSpPr>
        <p:spPr bwMode="auto">
          <a:xfrm>
            <a:off x="847725" y="166084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7" name="Picture 23" descr="clou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81641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右箭头 15"/>
          <p:cNvSpPr/>
          <p:nvPr/>
        </p:nvSpPr>
        <p:spPr bwMode="auto">
          <a:xfrm>
            <a:off x="388620" y="411480"/>
            <a:ext cx="2343150" cy="10058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360" y="674370"/>
            <a:ext cx="14058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拓展阅读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577340" y="1546860"/>
            <a:ext cx="3566160" cy="107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液压滑升模板工艺</a:t>
            </a:r>
            <a:r>
              <a:rPr lang="zh-CN" altLang="en-US" sz="2000" kern="0" dirty="0" smtClean="0">
                <a:latin typeface="+mn-lt"/>
                <a:ea typeface="+mn-ea"/>
              </a:rPr>
              <a:t>：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按照施工对象的平面尺寸和形状，在地面组装好包括模板，提升架和操作平台的滑模系统，然后分层浇筑混凝土，利用液压提升设备不断竖向提升模板，完成混凝土构件施工。</a:t>
            </a:r>
            <a:endParaRPr kumimoji="0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特点：机械化程度高，施工速度快，劳动强度低。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9663" y="1516380"/>
            <a:ext cx="2420855" cy="425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88620" y="411480"/>
            <a:ext cx="2343150" cy="10058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360" y="674370"/>
            <a:ext cx="14058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拓展阅读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874520" y="1954530"/>
            <a:ext cx="4038600" cy="224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爬升模板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在楼层间翻转靠自行爬升，不需起重机吊运的大型工具模板。施工精度高；可一次浇筑一个楼层墙体混凝土，一次爬升一个楼层；可与楼层施工其他工序平行作业，利于缩短工期。</a:t>
            </a: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6490" y="1432560"/>
            <a:ext cx="2446020" cy="4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右箭头 2"/>
          <p:cNvSpPr/>
          <p:nvPr/>
        </p:nvSpPr>
        <p:spPr bwMode="auto">
          <a:xfrm>
            <a:off x="388620" y="411480"/>
            <a:ext cx="2343150" cy="10058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674370"/>
            <a:ext cx="14058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拓展阅读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28650" y="1443990"/>
            <a:ext cx="1101852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台模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台模又称桌模，可以整体安装、脱模和转运，并利用起重机从已浇的楼板下移出转至上层重复使用，所以又称为飞模。适用于大开间、大柱网、大进深的现浇钢筋混凝土楼盖施工。台模按支承方式不同，可分为立柱式台模、桁架式台模、悬架式台模三类。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2520" y="2807970"/>
            <a:ext cx="9791700" cy="363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1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151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2" name="文本框 17"/>
          <p:cNvSpPr>
            <a:spLocks/>
          </p:cNvSpPr>
          <p:nvPr/>
        </p:nvSpPr>
        <p:spPr bwMode="auto">
          <a:xfrm>
            <a:off x="341313" y="4933950"/>
            <a:ext cx="2155825" cy="881063"/>
          </a:xfrm>
          <a:custGeom>
            <a:avLst/>
            <a:gdLst>
              <a:gd name="T0" fmla="*/ 351871 w 2156102"/>
              <a:gd name="T1" fmla="*/ 0 h 880167"/>
              <a:gd name="T2" fmla="*/ 1116332 w 2156102"/>
              <a:gd name="T3" fmla="*/ 0 h 880167"/>
              <a:gd name="T4" fmla="*/ 791280 w 2156102"/>
              <a:gd name="T5" fmla="*/ 295205 h 880167"/>
              <a:gd name="T6" fmla="*/ 791280 w 2156102"/>
              <a:gd name="T7" fmla="*/ 308104 h 880167"/>
              <a:gd name="T8" fmla="*/ 2154163 w 2156102"/>
              <a:gd name="T9" fmla="*/ 308104 h 880167"/>
              <a:gd name="T10" fmla="*/ 2154163 w 2156102"/>
              <a:gd name="T11" fmla="*/ 886459 h 880167"/>
              <a:gd name="T12" fmla="*/ 0 w 2156102"/>
              <a:gd name="T13" fmla="*/ 886459 h 880167"/>
              <a:gd name="T14" fmla="*/ 0 w 2156102"/>
              <a:gd name="T15" fmla="*/ 340355 h 880167"/>
              <a:gd name="T16" fmla="*/ 351871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文本框 12"/>
          <p:cNvSpPr txBox="1">
            <a:spLocks noChangeArrowheads="1"/>
          </p:cNvSpPr>
          <p:nvPr/>
        </p:nvSpPr>
        <p:spPr bwMode="auto">
          <a:xfrm>
            <a:off x="2539511" y="3796323"/>
            <a:ext cx="89491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模板工程施工交底</a:t>
            </a:r>
            <a:endParaRPr lang="zh-CN" altLang="en-US" sz="60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</a:t>
            </a:r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模板工程施</a:t>
            </a:r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工交底内</a:t>
            </a:r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容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" name="矩形 94"/>
          <p:cNvSpPr>
            <a:spLocks noChangeArrowheads="1"/>
          </p:cNvSpPr>
          <p:nvPr/>
        </p:nvSpPr>
        <p:spPr bwMode="auto">
          <a:xfrm>
            <a:off x="479743" y="800418"/>
            <a:ext cx="112017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latin typeface="宋体" pitchFamily="2" charset="-122"/>
              </a:rPr>
              <a:t>施工项目技术负责人应在模板工程施工前，对作业人员进行书面交底，交底内容包括工具及材料准备、施工技术要点、质量要求及检查方法、常见问题及预防措施。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57530" y="2640965"/>
            <a:ext cx="11078210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latinLnBrk="0"/>
            <a:r>
              <a:rPr kumimoji="1" lang="zh-CN" altLang="en-US" sz="2200" dirty="0" smtClean="0">
                <a:solidFill>
                  <a:srgbClr val="7030A0"/>
                </a:solidFill>
                <a:latin typeface="宋体" pitchFamily="2" charset="-122"/>
              </a:rPr>
              <a:t>模</a:t>
            </a:r>
            <a:r>
              <a:rPr kumimoji="1" lang="zh-CN" altLang="en-US" sz="2200" dirty="0">
                <a:solidFill>
                  <a:srgbClr val="7030A0"/>
                </a:solidFill>
                <a:latin typeface="宋体" pitchFamily="2" charset="-122"/>
              </a:rPr>
              <a:t>板分项工</a:t>
            </a:r>
            <a:r>
              <a:rPr kumimoji="1" lang="zh-CN" altLang="en-US" sz="2200" dirty="0" smtClean="0">
                <a:solidFill>
                  <a:srgbClr val="7030A0"/>
                </a:solidFill>
                <a:latin typeface="宋体" pitchFamily="2" charset="-122"/>
              </a:rPr>
              <a:t>程</a:t>
            </a:r>
            <a:r>
              <a:rPr kumimoji="1" lang="zh-CN" altLang="en-US" sz="2200" dirty="0" smtClean="0">
                <a:solidFill>
                  <a:srgbClr val="7030A0"/>
                </a:solidFill>
                <a:latin typeface="宋体" pitchFamily="2" charset="-122"/>
              </a:rPr>
              <a:t>选</a:t>
            </a:r>
            <a:r>
              <a:rPr kumimoji="1" lang="zh-CN" altLang="en-US" sz="2200" dirty="0">
                <a:solidFill>
                  <a:srgbClr val="7030A0"/>
                </a:solidFill>
                <a:latin typeface="宋体" pitchFamily="2" charset="-122"/>
              </a:rPr>
              <a:t>型</a:t>
            </a:r>
          </a:p>
          <a:p>
            <a:pPr algn="just" latinLnBrk="0"/>
            <a:r>
              <a:rPr kumimoji="1" lang="en-US" altLang="zh-CN" sz="2000" dirty="0">
                <a:latin typeface="宋体" pitchFamily="2" charset="-122"/>
              </a:rPr>
              <a:t>1</a:t>
            </a:r>
            <a:r>
              <a:rPr kumimoji="1" lang="zh-CN" altLang="en-US" sz="2000" dirty="0">
                <a:latin typeface="宋体" pitchFamily="2" charset="-122"/>
              </a:rPr>
              <a:t>）木模板适于外形复杂或异形混凝</a:t>
            </a:r>
            <a:r>
              <a:rPr kumimoji="1" lang="zh-CN" altLang="en-US" sz="2000" dirty="0" smtClean="0">
                <a:latin typeface="宋体" pitchFamily="2" charset="-122"/>
              </a:rPr>
              <a:t>土构</a:t>
            </a:r>
            <a:r>
              <a:rPr kumimoji="1" lang="zh-CN" altLang="en-US" sz="2000" dirty="0">
                <a:latin typeface="宋体" pitchFamily="2" charset="-122"/>
              </a:rPr>
              <a:t>件及冬期施工的混凝土工程。</a:t>
            </a:r>
          </a:p>
          <a:p>
            <a:pPr algn="just" latinLnBrk="0"/>
            <a:r>
              <a:rPr kumimoji="1" lang="en-US" altLang="zh-CN" sz="2000" dirty="0">
                <a:latin typeface="宋体" pitchFamily="2" charset="-122"/>
              </a:rPr>
              <a:t>2</a:t>
            </a:r>
            <a:r>
              <a:rPr kumimoji="1" lang="zh-CN" altLang="en-US" sz="2000" dirty="0">
                <a:latin typeface="宋体" pitchFamily="2" charset="-122"/>
              </a:rPr>
              <a:t>）组合钢模板优点轻便灵活、拆装</a:t>
            </a:r>
            <a:r>
              <a:rPr kumimoji="1" lang="zh-CN" altLang="en-US" sz="2000" dirty="0" smtClean="0">
                <a:latin typeface="宋体" pitchFamily="2" charset="-122"/>
              </a:rPr>
              <a:t>方便</a:t>
            </a:r>
            <a:r>
              <a:rPr kumimoji="1" lang="zh-CN" altLang="en-US" sz="2000" dirty="0">
                <a:latin typeface="宋体" pitchFamily="2" charset="-122"/>
              </a:rPr>
              <a:t>、通用性强、周转率高。</a:t>
            </a:r>
          </a:p>
          <a:p>
            <a:pPr algn="just" latinLnBrk="0"/>
            <a:r>
              <a:rPr kumimoji="1" lang="en-US" altLang="zh-CN" sz="2000" dirty="0">
                <a:latin typeface="宋体" pitchFamily="2" charset="-122"/>
              </a:rPr>
              <a:t>3</a:t>
            </a:r>
            <a:r>
              <a:rPr kumimoji="1" lang="zh-CN" altLang="en-US" sz="2000" dirty="0">
                <a:latin typeface="宋体" pitchFamily="2" charset="-122"/>
              </a:rPr>
              <a:t>）钢框木（竹）胶合板模板特点是</a:t>
            </a:r>
            <a:r>
              <a:rPr kumimoji="1" lang="zh-CN" altLang="en-US" sz="2000" dirty="0" smtClean="0">
                <a:latin typeface="宋体" pitchFamily="2" charset="-122"/>
              </a:rPr>
              <a:t>自重</a:t>
            </a:r>
            <a:r>
              <a:rPr kumimoji="1" lang="zh-CN" altLang="en-US" sz="2000" dirty="0">
                <a:latin typeface="宋体" pitchFamily="2" charset="-122"/>
              </a:rPr>
              <a:t>轻、用钢量少、面积大、模板拼缝少</a:t>
            </a:r>
            <a:r>
              <a:rPr kumimoji="1" lang="zh-CN" altLang="en-US" sz="2000" dirty="0" smtClean="0">
                <a:latin typeface="宋体" pitchFamily="2" charset="-122"/>
              </a:rPr>
              <a:t>、维</a:t>
            </a:r>
            <a:r>
              <a:rPr kumimoji="1" lang="zh-CN" altLang="en-US" sz="2000" dirty="0">
                <a:latin typeface="宋体" pitchFamily="2" charset="-122"/>
              </a:rPr>
              <a:t>修方便</a:t>
            </a:r>
            <a:r>
              <a:rPr kumimoji="1" lang="zh-CN" altLang="en-US" sz="2000" dirty="0" smtClean="0">
                <a:latin typeface="宋体" pitchFamily="2" charset="-122"/>
              </a:rPr>
              <a:t>。</a:t>
            </a:r>
            <a:endParaRPr kumimoji="1" lang="en-US" altLang="zh-CN" sz="2000" dirty="0" smtClean="0">
              <a:latin typeface="宋体" pitchFamily="2" charset="-122"/>
            </a:endParaRPr>
          </a:p>
          <a:p>
            <a:pPr algn="just"/>
            <a:r>
              <a:rPr kumimoji="1" lang="en-US" altLang="zh-CN" sz="2000" dirty="0" smtClean="0">
                <a:latin typeface="Arial" pitchFamily="34" charset="0"/>
              </a:rPr>
              <a:t>4</a:t>
            </a:r>
            <a:r>
              <a:rPr kumimoji="1" lang="zh-CN" altLang="en-US" sz="2000" dirty="0" smtClean="0">
                <a:latin typeface="Arial" pitchFamily="34" charset="0"/>
              </a:rPr>
              <a:t>）大模板优点整体性好、抗振性强</a:t>
            </a:r>
            <a:r>
              <a:rPr kumimoji="1" lang="zh-CN" altLang="en-US" sz="2000" dirty="0" smtClean="0">
                <a:latin typeface="Arial" pitchFamily="34" charset="0"/>
              </a:rPr>
              <a:t>、无</a:t>
            </a:r>
            <a:r>
              <a:rPr kumimoji="1" lang="zh-CN" altLang="en-US" sz="2000" dirty="0" smtClean="0">
                <a:latin typeface="Arial" pitchFamily="34" charset="0"/>
              </a:rPr>
              <a:t>拼缝。</a:t>
            </a:r>
          </a:p>
          <a:p>
            <a:pPr algn="just"/>
            <a:r>
              <a:rPr kumimoji="1" lang="en-US" altLang="zh-CN" sz="2000" dirty="0" smtClean="0">
                <a:latin typeface="Arial" pitchFamily="34" charset="0"/>
              </a:rPr>
              <a:t>5</a:t>
            </a:r>
            <a:r>
              <a:rPr kumimoji="1" lang="zh-CN" altLang="en-US" sz="2000" dirty="0" smtClean="0">
                <a:latin typeface="Arial" pitchFamily="34" charset="0"/>
              </a:rPr>
              <a:t>）散支散拆胶合板模板优点自重轻</a:t>
            </a:r>
            <a:r>
              <a:rPr kumimoji="1" lang="zh-CN" altLang="en-US" sz="2000" dirty="0" smtClean="0">
                <a:latin typeface="Arial" pitchFamily="34" charset="0"/>
              </a:rPr>
              <a:t>、板</a:t>
            </a:r>
            <a:r>
              <a:rPr kumimoji="1" lang="zh-CN" altLang="en-US" sz="2000" dirty="0" smtClean="0">
                <a:latin typeface="Arial" pitchFamily="34" charset="0"/>
              </a:rPr>
              <a:t>幅大、板面平整、施工安装方便简单。</a:t>
            </a:r>
          </a:p>
          <a:p>
            <a:pPr algn="just"/>
            <a:r>
              <a:rPr kumimoji="1" lang="en-US" altLang="zh-CN" sz="2000" dirty="0" smtClean="0">
                <a:latin typeface="Arial" pitchFamily="34" charset="0"/>
              </a:rPr>
              <a:t>6</a:t>
            </a:r>
            <a:r>
              <a:rPr kumimoji="1" lang="zh-CN" altLang="en-US" sz="2000" dirty="0" smtClean="0">
                <a:latin typeface="Arial" pitchFamily="34" charset="0"/>
              </a:rPr>
              <a:t>）滑升模板、爬升模板、飞模板等</a:t>
            </a:r>
            <a:r>
              <a:rPr kumimoji="1" lang="zh-CN" altLang="en-US" sz="2000" dirty="0" smtClean="0">
                <a:latin typeface="Arial" pitchFamily="34" charset="0"/>
              </a:rPr>
              <a:t>。</a:t>
            </a:r>
            <a:endParaRPr kumimoji="1" lang="zh-CN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二、</a:t>
            </a:r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模板工程施</a:t>
            </a:r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工交底记录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7" name="图片 92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9110" y="712788"/>
            <a:ext cx="8997950" cy="5752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93"/>
          <p:cNvSpPr>
            <a:spLocks noChangeArrowheads="1"/>
          </p:cNvSpPr>
          <p:nvPr/>
        </p:nvSpPr>
        <p:spPr bwMode="auto">
          <a:xfrm>
            <a:off x="1246189" y="2114233"/>
            <a:ext cx="41116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具体内容见书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P74-78</a:t>
            </a:r>
            <a:endParaRPr lang="zh-CN" altLang="en-US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 dirty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44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63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2" name="文本框 18"/>
          <p:cNvSpPr>
            <a:spLocks/>
          </p:cNvSpPr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6187 w 2083287"/>
              <a:gd name="T1" fmla="*/ 0 h 976698"/>
              <a:gd name="T2" fmla="*/ 2079880 w 2083287"/>
              <a:gd name="T3" fmla="*/ 0 h 976698"/>
              <a:gd name="T4" fmla="*/ 2060732 w 2083287"/>
              <a:gd name="T5" fmla="*/ 197901 h 976698"/>
              <a:gd name="T6" fmla="*/ 1738045 w 2083287"/>
              <a:gd name="T7" fmla="*/ 710027 h 976698"/>
              <a:gd name="T8" fmla="*/ 820536 w 2083287"/>
              <a:gd name="T9" fmla="*/ 974006 h 976698"/>
              <a:gd name="T10" fmla="*/ 0 w 2083287"/>
              <a:gd name="T11" fmla="*/ 805826 h 976698"/>
              <a:gd name="T12" fmla="*/ 0 w 2083287"/>
              <a:gd name="T13" fmla="*/ 199095 h 976698"/>
              <a:gd name="T14" fmla="*/ 771517 w 2083287"/>
              <a:gd name="T15" fmla="*/ 446048 h 976698"/>
              <a:gd name="T16" fmla="*/ 1214822 w 2083287"/>
              <a:gd name="T17" fmla="*/ 322574 h 976698"/>
              <a:gd name="T18" fmla="*/ 1368672 w 2083287"/>
              <a:gd name="T19" fmla="*/ 78684 h 976698"/>
              <a:gd name="T20" fmla="*/ 1376187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文本框 12"/>
          <p:cNvSpPr txBox="1">
            <a:spLocks noChangeArrowheads="1"/>
          </p:cNvSpPr>
          <p:nvPr/>
        </p:nvSpPr>
        <p:spPr bwMode="auto">
          <a:xfrm>
            <a:off x="2629388" y="3714261"/>
            <a:ext cx="724144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支搭模板与拆除模板</a:t>
            </a:r>
            <a:endParaRPr lang="zh-CN" altLang="en-US" sz="60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一、模板的构造及要求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7170" y="704850"/>
            <a:ext cx="11555730" cy="212365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 latinLnBrk="0">
              <a:spcBef>
                <a:spcPct val="50000"/>
              </a:spcBef>
            </a:pPr>
            <a:r>
              <a:rPr kumimoji="1" lang="zh-CN" altLang="en-US" sz="2200" dirty="0" smtClean="0">
                <a:latin typeface="宋体" pitchFamily="2" charset="-122"/>
                <a:ea typeface="宋体" pitchFamily="2" charset="-122"/>
              </a:rPr>
              <a:t>（一）基础模板</a:t>
            </a:r>
            <a:endParaRPr kumimoji="1" lang="en-US" altLang="zh-CN" sz="2200" dirty="0" smtClean="0">
              <a:latin typeface="宋体" pitchFamily="2" charset="-122"/>
              <a:ea typeface="宋体" pitchFamily="2" charset="-122"/>
            </a:endParaRPr>
          </a:p>
          <a:p>
            <a:pPr algn="just" latinLnBrk="0">
              <a:spcBef>
                <a:spcPct val="50000"/>
              </a:spcBef>
            </a:pPr>
            <a:r>
              <a:rPr kumimoji="1" lang="zh-CN" altLang="en-US" sz="2000" dirty="0" smtClean="0">
                <a:latin typeface="宋体" pitchFamily="2" charset="-122"/>
                <a:ea typeface="宋体" pitchFamily="2" charset="-122"/>
              </a:rPr>
              <a:t>阶</a:t>
            </a: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梯形</a:t>
            </a:r>
            <a:r>
              <a:rPr kumimoji="1" lang="zh-CN" altLang="en-US" sz="2000" dirty="0">
                <a:latin typeface="Times New Roman"/>
                <a:ea typeface="宋体" pitchFamily="2" charset="-122"/>
              </a:rPr>
              <a:t>——</a:t>
            </a: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底阶可依土，或用木桩及撑木固定于地面或坑侧壁，上阶用轿杠木，有杯口时用杯芯模，外包铁</a:t>
            </a:r>
            <a:r>
              <a:rPr kumimoji="1" lang="zh-CN" altLang="en-US" sz="2000" dirty="0" smtClean="0">
                <a:latin typeface="宋体" pitchFamily="2" charset="-122"/>
                <a:ea typeface="宋体" pitchFamily="2" charset="-122"/>
              </a:rPr>
              <a:t>皮。</a:t>
            </a:r>
            <a:endParaRPr kumimoji="1" lang="zh-CN" altLang="en-US" sz="2000" dirty="0">
              <a:latin typeface="宋体" pitchFamily="2" charset="-122"/>
              <a:ea typeface="宋体" pitchFamily="2" charset="-122"/>
            </a:endParaRPr>
          </a:p>
          <a:p>
            <a:pPr algn="just" latinLnBrk="0">
              <a:spcBef>
                <a:spcPct val="50000"/>
              </a:spcBef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锥形</a:t>
            </a:r>
            <a:r>
              <a:rPr kumimoji="1" lang="zh-CN" altLang="en-US" sz="2000" dirty="0">
                <a:latin typeface="Times New Roman"/>
                <a:ea typeface="宋体" pitchFamily="2" charset="-122"/>
              </a:rPr>
              <a:t>——</a:t>
            </a: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斜坡不陡不支模，拍上混凝土；陡时，随浇随封</a:t>
            </a:r>
            <a:r>
              <a:rPr kumimoji="1" lang="zh-CN" altLang="en-US" sz="2000" dirty="0" smtClean="0">
                <a:latin typeface="宋体" pitchFamily="2" charset="-122"/>
                <a:ea typeface="宋体" pitchFamily="2" charset="-122"/>
              </a:rPr>
              <a:t>。</a:t>
            </a:r>
            <a:endParaRPr kumimoji="1" lang="en-US" altLang="zh-CN" sz="2000" dirty="0" smtClean="0">
              <a:latin typeface="宋体" pitchFamily="2" charset="-122"/>
              <a:ea typeface="宋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2000" dirty="0" smtClean="0">
                <a:latin typeface="宋体" pitchFamily="2" charset="-122"/>
              </a:rPr>
              <a:t>条形——上阶用吊模。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40030" y="2887980"/>
            <a:ext cx="11338560" cy="40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just" defTabSz="914400">
              <a:lnSpc>
                <a:spcPct val="90000"/>
              </a:lnSpc>
              <a:spcBef>
                <a:spcPct val="5000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要求：位置、尺寸准确，支撑牢固，用土模时切直修光。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354330" y="3257550"/>
            <a:ext cx="3276600" cy="3429000"/>
            <a:chOff x="0" y="2160"/>
            <a:chExt cx="2064" cy="2160"/>
          </a:xfrm>
        </p:grpSpPr>
        <p:pic>
          <p:nvPicPr>
            <p:cNvPr id="7" name="Picture 7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32047" t="68076" r="58470" b="28014"/>
            <a:stretch>
              <a:fillRect/>
            </a:stretch>
          </p:blipFill>
          <p:spPr bwMode="auto">
            <a:xfrm>
              <a:off x="384" y="4011"/>
              <a:ext cx="1152" cy="30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8" name="Picture 8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7256" t="25075" r="67319" b="41513"/>
            <a:stretch>
              <a:fillRect/>
            </a:stretch>
          </p:blipFill>
          <p:spPr bwMode="auto">
            <a:xfrm>
              <a:off x="0" y="2160"/>
              <a:ext cx="2064" cy="186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</p:grpSp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4431030" y="3248660"/>
            <a:ext cx="3276600" cy="3403600"/>
            <a:chOff x="2064" y="2176"/>
            <a:chExt cx="2064" cy="2144"/>
          </a:xfrm>
        </p:grpSpPr>
        <p:pic>
          <p:nvPicPr>
            <p:cNvPr id="10" name="Picture 10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35225" t="25075" r="39349" b="41513"/>
            <a:stretch>
              <a:fillRect/>
            </a:stretch>
          </p:blipFill>
          <p:spPr bwMode="auto">
            <a:xfrm>
              <a:off x="2064" y="2176"/>
              <a:ext cx="2064" cy="186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11" name="Picture 11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41925" t="68076" r="48987" b="28014"/>
            <a:stretch>
              <a:fillRect/>
            </a:stretch>
          </p:blipFill>
          <p:spPr bwMode="auto">
            <a:xfrm>
              <a:off x="2592" y="4011"/>
              <a:ext cx="1104" cy="30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</p:grp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8896033" y="3223260"/>
            <a:ext cx="2636837" cy="3429000"/>
            <a:chOff x="4099" y="2160"/>
            <a:chExt cx="1661" cy="2160"/>
          </a:xfrm>
        </p:grpSpPr>
        <p:pic>
          <p:nvPicPr>
            <p:cNvPr id="13" name="Picture 13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61923" t="25075" r="18372" b="43468"/>
            <a:stretch>
              <a:fillRect/>
            </a:stretch>
          </p:blipFill>
          <p:spPr bwMode="auto">
            <a:xfrm>
              <a:off x="4099" y="2160"/>
              <a:ext cx="1661" cy="187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14" name="Picture 14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51804" t="68076" r="39108" b="28014"/>
            <a:stretch>
              <a:fillRect/>
            </a:stretch>
          </p:blipFill>
          <p:spPr bwMode="auto">
            <a:xfrm>
              <a:off x="4368" y="4011"/>
              <a:ext cx="1104" cy="30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/>
          </p:cNvSpPr>
          <p:nvPr/>
        </p:nvSpPr>
        <p:spPr bwMode="auto">
          <a:xfrm>
            <a:off x="7655619" y="0"/>
            <a:ext cx="4536381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等腰三角形 4"/>
          <p:cNvSpPr>
            <a:spLocks/>
          </p:cNvSpPr>
          <p:nvPr/>
        </p:nvSpPr>
        <p:spPr bwMode="auto">
          <a:xfrm rot="-344388">
            <a:off x="9923463" y="-147638"/>
            <a:ext cx="2436812" cy="3543301"/>
          </a:xfrm>
          <a:custGeom>
            <a:avLst/>
            <a:gdLst>
              <a:gd name="T0" fmla="*/ 0 w 2436495"/>
              <a:gd name="T1" fmla="*/ 0 h 3543376"/>
              <a:gd name="T2" fmla="*/ 2438714 w 2436495"/>
              <a:gd name="T3" fmla="*/ 249639 h 3543376"/>
              <a:gd name="T4" fmla="*/ 2095120 w 2436495"/>
              <a:gd name="T5" fmla="*/ 3542851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9" name="等腰三角形 4"/>
          <p:cNvSpPr>
            <a:spLocks/>
          </p:cNvSpPr>
          <p:nvPr/>
        </p:nvSpPr>
        <p:spPr bwMode="auto">
          <a:xfrm rot="10452885">
            <a:off x="9837738" y="146050"/>
            <a:ext cx="1068387" cy="1552575"/>
          </a:xfrm>
          <a:custGeom>
            <a:avLst/>
            <a:gdLst>
              <a:gd name="T0" fmla="*/ 0 w 2436495"/>
              <a:gd name="T1" fmla="*/ 0 h 3543376"/>
              <a:gd name="T2" fmla="*/ 7595 w 2436495"/>
              <a:gd name="T3" fmla="*/ 774 h 3543376"/>
              <a:gd name="T4" fmla="*/ 6525 w 2436495"/>
              <a:gd name="T5" fmla="*/ 10986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4" name="矩形 38"/>
          <p:cNvSpPr>
            <a:spLocks noChangeArrowheads="1"/>
          </p:cNvSpPr>
          <p:nvPr/>
        </p:nvSpPr>
        <p:spPr bwMode="auto">
          <a:xfrm>
            <a:off x="2039537" y="336963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5" name="Rectangle 6"/>
          <p:cNvSpPr>
            <a:spLocks noChangeArrowheads="1"/>
          </p:cNvSpPr>
          <p:nvPr/>
        </p:nvSpPr>
        <p:spPr bwMode="auto">
          <a:xfrm>
            <a:off x="1969902" y="3387448"/>
            <a:ext cx="31258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混凝土结构施工准备工作</a:t>
            </a:r>
            <a:endParaRPr lang="zh-CN" altLang="en-US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6" name="矩形 36"/>
          <p:cNvSpPr>
            <a:spLocks noChangeArrowheads="1"/>
          </p:cNvSpPr>
          <p:nvPr/>
        </p:nvSpPr>
        <p:spPr bwMode="auto">
          <a:xfrm>
            <a:off x="624303" y="3360753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7" name="文本框 37"/>
          <p:cNvSpPr txBox="1">
            <a:spLocks noChangeArrowheads="1"/>
          </p:cNvSpPr>
          <p:nvPr/>
        </p:nvSpPr>
        <p:spPr bwMode="auto">
          <a:xfrm>
            <a:off x="791639" y="3397266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单元一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8" name="矩形 45"/>
          <p:cNvSpPr>
            <a:spLocks noChangeArrowheads="1"/>
          </p:cNvSpPr>
          <p:nvPr/>
        </p:nvSpPr>
        <p:spPr bwMode="auto">
          <a:xfrm>
            <a:off x="2029071" y="4003397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9" name="Rectangle 6"/>
          <p:cNvSpPr>
            <a:spLocks noChangeArrowheads="1"/>
          </p:cNvSpPr>
          <p:nvPr/>
        </p:nvSpPr>
        <p:spPr bwMode="auto">
          <a:xfrm>
            <a:off x="2483219" y="4047847"/>
            <a:ext cx="1925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脚手架工程</a:t>
            </a:r>
            <a:endParaRPr lang="zh-CN" altLang="en-US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0" name="矩形 43"/>
          <p:cNvSpPr>
            <a:spLocks noChangeArrowheads="1"/>
          </p:cNvSpPr>
          <p:nvPr/>
        </p:nvSpPr>
        <p:spPr bwMode="auto">
          <a:xfrm>
            <a:off x="630006" y="399452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1" name="文本框 44"/>
          <p:cNvSpPr txBox="1">
            <a:spLocks noChangeArrowheads="1"/>
          </p:cNvSpPr>
          <p:nvPr/>
        </p:nvSpPr>
        <p:spPr bwMode="auto">
          <a:xfrm>
            <a:off x="806219" y="4022155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单元二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2" name="矩形 52"/>
          <p:cNvSpPr>
            <a:spLocks noChangeArrowheads="1"/>
          </p:cNvSpPr>
          <p:nvPr/>
        </p:nvSpPr>
        <p:spPr bwMode="auto">
          <a:xfrm>
            <a:off x="2029072" y="4646043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3" name="Rectangle 6"/>
          <p:cNvSpPr>
            <a:spLocks noChangeArrowheads="1"/>
          </p:cNvSpPr>
          <p:nvPr/>
        </p:nvSpPr>
        <p:spPr bwMode="auto">
          <a:xfrm>
            <a:off x="2500976" y="4681615"/>
            <a:ext cx="1925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模板工程</a:t>
            </a:r>
            <a:endParaRPr lang="zh-CN" altLang="en-US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4" name="矩形 50"/>
          <p:cNvSpPr>
            <a:spLocks noChangeArrowheads="1"/>
          </p:cNvSpPr>
          <p:nvPr/>
        </p:nvSpPr>
        <p:spPr bwMode="auto">
          <a:xfrm>
            <a:off x="621129" y="4637165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5" name="文本框 51"/>
          <p:cNvSpPr txBox="1">
            <a:spLocks noChangeArrowheads="1"/>
          </p:cNvSpPr>
          <p:nvPr/>
        </p:nvSpPr>
        <p:spPr bwMode="auto">
          <a:xfrm>
            <a:off x="806219" y="4664800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单元三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406" name="组合 54"/>
          <p:cNvGrpSpPr>
            <a:grpSpLocks/>
          </p:cNvGrpSpPr>
          <p:nvPr/>
        </p:nvGrpSpPr>
        <p:grpSpPr bwMode="auto">
          <a:xfrm>
            <a:off x="490538" y="1717675"/>
            <a:ext cx="2701925" cy="900113"/>
            <a:chOff x="0" y="0"/>
            <a:chExt cx="2702007" cy="899374"/>
          </a:xfrm>
        </p:grpSpPr>
        <p:grpSp>
          <p:nvGrpSpPr>
            <p:cNvPr id="16412" name="组合 55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414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1C4885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16415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  <p:sp>
          <p:nvSpPr>
            <p:cNvPr id="16413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1C4885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6407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0263" y="4509856"/>
            <a:ext cx="5221737" cy="234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8" name="矩形 70"/>
          <p:cNvSpPr>
            <a:spLocks noChangeArrowheads="1"/>
          </p:cNvSpPr>
          <p:nvPr/>
        </p:nvSpPr>
        <p:spPr bwMode="auto">
          <a:xfrm>
            <a:off x="2029072" y="5270932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9" name="Rectangle 6"/>
          <p:cNvSpPr>
            <a:spLocks noChangeArrowheads="1"/>
          </p:cNvSpPr>
          <p:nvPr/>
        </p:nvSpPr>
        <p:spPr bwMode="auto">
          <a:xfrm>
            <a:off x="2536486" y="5297627"/>
            <a:ext cx="1925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钢筋工程</a:t>
            </a:r>
            <a:endParaRPr lang="zh-CN" altLang="en-US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10" name="矩形 68"/>
          <p:cNvSpPr>
            <a:spLocks noChangeArrowheads="1"/>
          </p:cNvSpPr>
          <p:nvPr/>
        </p:nvSpPr>
        <p:spPr bwMode="auto">
          <a:xfrm>
            <a:off x="621129" y="5253176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11" name="文本框 69"/>
          <p:cNvSpPr txBox="1">
            <a:spLocks noChangeArrowheads="1"/>
          </p:cNvSpPr>
          <p:nvPr/>
        </p:nvSpPr>
        <p:spPr bwMode="auto">
          <a:xfrm>
            <a:off x="806220" y="5280812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单元四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6"/>
          <p:cNvSpPr>
            <a:spLocks noChangeArrowheads="1"/>
          </p:cNvSpPr>
          <p:nvPr/>
        </p:nvSpPr>
        <p:spPr bwMode="auto">
          <a:xfrm>
            <a:off x="652417" y="2669774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文本框 37"/>
          <p:cNvSpPr txBox="1">
            <a:spLocks noChangeArrowheads="1"/>
          </p:cNvSpPr>
          <p:nvPr/>
        </p:nvSpPr>
        <p:spPr bwMode="auto">
          <a:xfrm>
            <a:off x="793119" y="270628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绪  论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6"/>
          <p:cNvSpPr>
            <a:spLocks noChangeArrowheads="1"/>
          </p:cNvSpPr>
          <p:nvPr/>
        </p:nvSpPr>
        <p:spPr bwMode="auto">
          <a:xfrm>
            <a:off x="4984718" y="3362233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文本框 37"/>
          <p:cNvSpPr txBox="1">
            <a:spLocks noChangeArrowheads="1"/>
          </p:cNvSpPr>
          <p:nvPr/>
        </p:nvSpPr>
        <p:spPr bwMode="auto">
          <a:xfrm>
            <a:off x="5125421" y="338986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单元五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8"/>
          <p:cNvSpPr>
            <a:spLocks noChangeArrowheads="1"/>
          </p:cNvSpPr>
          <p:nvPr/>
        </p:nvSpPr>
        <p:spPr bwMode="auto">
          <a:xfrm>
            <a:off x="6453218" y="3353354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6765323" y="3397805"/>
            <a:ext cx="2130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现浇混凝土工程</a:t>
            </a:r>
          </a:p>
        </p:txBody>
      </p:sp>
      <p:sp>
        <p:nvSpPr>
          <p:cNvPr id="39" name="矩形 36"/>
          <p:cNvSpPr>
            <a:spLocks noChangeArrowheads="1"/>
          </p:cNvSpPr>
          <p:nvPr/>
        </p:nvSpPr>
        <p:spPr bwMode="auto">
          <a:xfrm>
            <a:off x="4977320" y="4002905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文本框 37"/>
          <p:cNvSpPr txBox="1">
            <a:spLocks noChangeArrowheads="1"/>
          </p:cNvSpPr>
          <p:nvPr/>
        </p:nvSpPr>
        <p:spPr bwMode="auto">
          <a:xfrm>
            <a:off x="5118023" y="4030540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单元六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36"/>
          <p:cNvSpPr>
            <a:spLocks noChangeArrowheads="1"/>
          </p:cNvSpPr>
          <p:nvPr/>
        </p:nvSpPr>
        <p:spPr bwMode="auto">
          <a:xfrm>
            <a:off x="4986198" y="4659852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37"/>
          <p:cNvSpPr txBox="1">
            <a:spLocks noChangeArrowheads="1"/>
          </p:cNvSpPr>
          <p:nvPr/>
        </p:nvSpPr>
        <p:spPr bwMode="auto">
          <a:xfrm>
            <a:off x="5126901" y="4687487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单元七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36"/>
          <p:cNvSpPr>
            <a:spLocks noChangeArrowheads="1"/>
          </p:cNvSpPr>
          <p:nvPr/>
        </p:nvSpPr>
        <p:spPr bwMode="auto">
          <a:xfrm>
            <a:off x="4986198" y="5290167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文本框 37"/>
          <p:cNvSpPr txBox="1">
            <a:spLocks noChangeArrowheads="1"/>
          </p:cNvSpPr>
          <p:nvPr/>
        </p:nvSpPr>
        <p:spPr bwMode="auto">
          <a:xfrm>
            <a:off x="5126901" y="5317802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单元八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6442752" y="4022632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6621692" y="4075960"/>
            <a:ext cx="22914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装配式混凝土工程</a:t>
            </a:r>
            <a:endParaRPr lang="zh-CN" altLang="en-US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6408628" y="4590865"/>
            <a:ext cx="26821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常用混凝土结构工程施工机械</a:t>
            </a:r>
            <a:endParaRPr lang="zh-CN" altLang="en-US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5"/>
          <p:cNvSpPr>
            <a:spLocks noChangeArrowheads="1"/>
          </p:cNvSpPr>
          <p:nvPr/>
        </p:nvSpPr>
        <p:spPr bwMode="auto">
          <a:xfrm>
            <a:off x="6433874" y="5301017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6337606" y="5336589"/>
            <a:ext cx="31082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混凝土结构施工验收工作</a:t>
            </a:r>
          </a:p>
        </p:txBody>
      </p:sp>
      <p:sp>
        <p:nvSpPr>
          <p:cNvPr id="52" name="矩形 38"/>
          <p:cNvSpPr>
            <a:spLocks noChangeArrowheads="1"/>
          </p:cNvSpPr>
          <p:nvPr/>
        </p:nvSpPr>
        <p:spPr bwMode="auto">
          <a:xfrm>
            <a:off x="6436943" y="4668729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5760" y="819150"/>
            <a:ext cx="5349240" cy="537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（二）柱模板：</a:t>
            </a:r>
            <a:endParaRPr kumimoji="0" lang="en-US" altLang="zh-CN" sz="22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（1）构造：每500～1000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mm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加柱箍一道，两方向加支撑和拉杆。（楼板上埋钢筋环或钢筋头做支点和固定点）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（2）要点：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按弹线固定底框，再立模板、安柱箍、加支撑；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留梁口、浇筑口、模底清扫口；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校好垂直度，支撑牢固，柱间拉接稳定。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允许偏差：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截面尺寸＋4、－5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mm；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层高垂直度偏差&lt;6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mm（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全高≤5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m）、&lt;8mm（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全高&gt;5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m）。</a:t>
            </a:r>
            <a:endParaRPr kumimoji="0" lang="zh-CN" altLang="en-US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一、模板的构造及要求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6713220" y="697230"/>
            <a:ext cx="1657041" cy="5886450"/>
            <a:chOff x="2832" y="144"/>
            <a:chExt cx="1296" cy="4176"/>
          </a:xfrm>
        </p:grpSpPr>
        <p:pic>
          <p:nvPicPr>
            <p:cNvPr id="6" name="Picture 5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57422" t="27817" r="30426" b="45071"/>
            <a:stretch>
              <a:fillRect/>
            </a:stretch>
          </p:blipFill>
          <p:spPr bwMode="auto">
            <a:xfrm>
              <a:off x="2832" y="144"/>
              <a:ext cx="1265" cy="393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7" name="Picture 6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66536" t="58849" r="25565" b="39436"/>
            <a:stretch>
              <a:fillRect/>
            </a:stretch>
          </p:blipFill>
          <p:spPr bwMode="auto">
            <a:xfrm>
              <a:off x="2880" y="4001"/>
              <a:ext cx="1056" cy="31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832" y="4080"/>
              <a:ext cx="48" cy="24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888" y="4080"/>
              <a:ext cx="240" cy="24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8770620" y="697230"/>
            <a:ext cx="2270760" cy="5886450"/>
            <a:chOff x="3984" y="144"/>
            <a:chExt cx="1776" cy="4176"/>
          </a:xfrm>
        </p:grpSpPr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4032" y="144"/>
              <a:ext cx="1728" cy="4176"/>
              <a:chOff x="4032" y="144"/>
              <a:chExt cx="1728" cy="4176"/>
            </a:xfrm>
          </p:grpSpPr>
          <p:pic>
            <p:nvPicPr>
              <p:cNvPr id="13" name="Picture 11" descr="msotw9_temp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929" t="58910" r="69417" b="36583"/>
              <a:stretch>
                <a:fillRect/>
              </a:stretch>
            </p:blipFill>
            <p:spPr bwMode="auto">
              <a:xfrm>
                <a:off x="4032" y="3888"/>
                <a:ext cx="1728" cy="43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pic>
            <p:nvPicPr>
              <p:cNvPr id="14" name="Picture 12" descr="msotw9_temp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520" t="7047" r="67590" b="46111"/>
              <a:stretch>
                <a:fillRect/>
              </a:stretch>
            </p:blipFill>
            <p:spPr bwMode="auto">
              <a:xfrm>
                <a:off x="4092" y="144"/>
                <a:ext cx="1668" cy="3744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</p:grp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3984" y="192"/>
              <a:ext cx="624" cy="46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lIns="0" tIns="0" rIns="0" bIns="0">
              <a:spAutoFit/>
            </a:bodyPr>
            <a:lstStyle/>
            <a:p>
              <a:pPr algn="l" latinLnBrk="0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ea typeface="宋体" pitchFamily="2" charset="-122"/>
                </a:rPr>
                <a:t>(</a:t>
              </a:r>
              <a:r>
                <a:rPr kumimoji="1" lang="en-US" altLang="zh-CN" sz="2400" b="1" dirty="0">
                  <a:solidFill>
                    <a:srgbClr val="0000FF"/>
                  </a:solidFill>
                  <a:latin typeface="Times New Roman" pitchFamily="18" charset="0"/>
                  <a:ea typeface="宋体" pitchFamily="2" charset="-122"/>
                </a:rPr>
                <a:t>b)</a:t>
              </a: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ea typeface="宋体" pitchFamily="2" charset="-122"/>
                </a:rPr>
                <a:t>胶合板模板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一、模板的构造及要求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91490" y="887730"/>
            <a:ext cx="657225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200" kern="0" dirty="0" smtClean="0">
                <a:latin typeface="+mn-ea"/>
                <a:ea typeface="+mn-ea"/>
              </a:rPr>
              <a:t>（三）梁模板</a:t>
            </a:r>
            <a:endParaRPr lang="en-US" altLang="zh-CN" sz="2200" kern="0" dirty="0" smtClean="0">
              <a:latin typeface="+mn-ea"/>
              <a:ea typeface="+mn-ea"/>
            </a:endParaRP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（1）构造：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模板——底板厚≮50，侧模厚≮30；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支撑——支柱用方木、钢管，或工具式桁架、门式架、组合支架。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（2）施工要点：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①梁（板）跨度≥4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时，底模应起拱。起拱高度=1～3‰跨度。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②支柱间设拉杆（离地500，以上每2000），支柱下垫通长垫板75×200，楔紧；土面时，夯实、排水、防冻胀。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③层高≥5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时，应采用桁架或多层支架支模。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④梁高&gt;700时，侧模腰部加拉结丝、板。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⑤上下层支柱对正。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7307580" y="822960"/>
            <a:ext cx="3482340" cy="5177790"/>
            <a:chOff x="2832" y="0"/>
            <a:chExt cx="2928" cy="4320"/>
          </a:xfrm>
        </p:grpSpPr>
        <p:pic>
          <p:nvPicPr>
            <p:cNvPr id="6" name="Picture 5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22629" t="8209" r="48544" b="66325"/>
            <a:stretch>
              <a:fillRect/>
            </a:stretch>
          </p:blipFill>
          <p:spPr bwMode="auto">
            <a:xfrm>
              <a:off x="2832" y="0"/>
              <a:ext cx="2928" cy="432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3552" y="3888"/>
              <a:ext cx="288" cy="48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416" y="3312"/>
              <a:ext cx="288" cy="48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96240" y="777240"/>
            <a:ext cx="8839200" cy="306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（四）楼板模板</a:t>
            </a:r>
            <a:endParaRPr kumimoji="0" lang="en-US" altLang="zh-CN" sz="22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底模——厚30以上木板，大面积用厚≮18的木胶合板、竹胶合板。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支撑——木方搁栅，钢桁架、钢管脚手式支撑、门式支架……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要求——标高准确；平整、严密；适当起拱；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kern="0" dirty="0" smtClean="0">
                <a:latin typeface="+mj-ea"/>
                <a:ea typeface="+mj-ea"/>
              </a:rPr>
              <a:t> </a:t>
            </a:r>
            <a:r>
              <a:rPr lang="zh-CN" altLang="en-US" sz="2000" kern="0" dirty="0" smtClean="0">
                <a:latin typeface="+mj-ea"/>
                <a:ea typeface="+mj-ea"/>
              </a:rPr>
              <a:t>         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预埋件、预留孔洞不遗漏，位置准确，安装牢固；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sz="2000" kern="0" dirty="0" smtClean="0">
                <a:latin typeface="+mj-ea"/>
                <a:ea typeface="+mj-ea"/>
              </a:rPr>
              <a:t> </a:t>
            </a:r>
            <a:r>
              <a:rPr lang="zh-CN" altLang="en-US" sz="2000" kern="0" dirty="0" smtClean="0">
                <a:latin typeface="+mj-ea"/>
                <a:ea typeface="+mj-ea"/>
              </a:rPr>
              <a:t>         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相邻两板表面高低差：≯2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mm，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表面平整度：≯5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mm/2m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长。</a:t>
            </a:r>
          </a:p>
        </p:txBody>
      </p: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一、模板的构造及要求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754880" y="3789363"/>
            <a:ext cx="6595110" cy="2851467"/>
            <a:chOff x="0" y="623"/>
            <a:chExt cx="5760" cy="3669"/>
          </a:xfrm>
        </p:grpSpPr>
        <p:pic>
          <p:nvPicPr>
            <p:cNvPr id="6" name="Picture 4" descr="msotw9_temp0"/>
            <p:cNvPicPr>
              <a:picLocks noChangeAspect="1" noChangeArrowheads="1"/>
            </p:cNvPicPr>
            <p:nvPr/>
          </p:nvPicPr>
          <p:blipFill>
            <a:blip r:embed="rId2" cstate="print"/>
            <a:srcRect l="15651" t="36789" r="51955" b="43448"/>
            <a:stretch>
              <a:fillRect/>
            </a:stretch>
          </p:blipFill>
          <p:spPr bwMode="auto">
            <a:xfrm>
              <a:off x="0" y="623"/>
              <a:ext cx="5760" cy="366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816" y="3792"/>
              <a:ext cx="1008" cy="384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00050" y="822960"/>
            <a:ext cx="1139571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（五）圈梁模板</a:t>
            </a:r>
            <a:endParaRPr kumimoji="0" lang="en-US" altLang="zh-CN" sz="22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R="0" lvl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（预制楼板时，常采用硬架支模）挑扁担法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；</a:t>
            </a: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倒卡法；偏心轮卡具法（支腿间距1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m）</a:t>
            </a:r>
          </a:p>
        </p:txBody>
      </p: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一、模板的构造及要求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40080" y="1764030"/>
            <a:ext cx="11098530" cy="24208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 latinLnBrk="0">
              <a:lnSpc>
                <a:spcPct val="110000"/>
              </a:lnSpc>
              <a:buClr>
                <a:schemeClr val="tx2"/>
              </a:buClr>
              <a:buSzPct val="115000"/>
              <a:buFontTx/>
              <a:buChar char="•"/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硬架支模：</a:t>
            </a:r>
          </a:p>
          <a:p>
            <a:pPr algn="l" latinLnBrk="0">
              <a:lnSpc>
                <a:spcPct val="110000"/>
              </a:lnSpc>
              <a:buClr>
                <a:schemeClr val="tx2"/>
              </a:buClr>
              <a:buSzPct val="115000"/>
              <a:buFontTx/>
              <a:buChar char="•"/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 概念</a:t>
            </a:r>
            <a:r>
              <a:rPr kumimoji="1" lang="zh-CN" altLang="en-US" sz="2000" dirty="0">
                <a:latin typeface="Times New Roman"/>
                <a:ea typeface="宋体" pitchFamily="2" charset="-122"/>
              </a:rPr>
              <a:t>——</a:t>
            </a: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以圈梁或梁的模板作为安装楼板的支撑架的支模方法。</a:t>
            </a:r>
          </a:p>
          <a:p>
            <a:pPr algn="l" latinLnBrk="0">
              <a:lnSpc>
                <a:spcPct val="110000"/>
              </a:lnSpc>
              <a:buClr>
                <a:schemeClr val="tx2"/>
              </a:buClr>
              <a:buSzPct val="115000"/>
              <a:buFontTx/>
              <a:buChar char="•"/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 适用</a:t>
            </a:r>
            <a:r>
              <a:rPr kumimoji="1" lang="zh-CN" altLang="en-US" sz="2000" dirty="0">
                <a:latin typeface="Times New Roman"/>
                <a:ea typeface="宋体" pitchFamily="2" charset="-122"/>
              </a:rPr>
              <a:t>——</a:t>
            </a: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在采用预制楼板的砖混结构或框架结构施工中可采用。</a:t>
            </a:r>
          </a:p>
          <a:p>
            <a:pPr algn="l" latinLnBrk="0">
              <a:lnSpc>
                <a:spcPct val="110000"/>
              </a:lnSpc>
              <a:buClr>
                <a:schemeClr val="tx2"/>
              </a:buClr>
              <a:buSzPct val="115000"/>
              <a:buFontTx/>
              <a:buChar char="•"/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 优点:</a:t>
            </a:r>
          </a:p>
          <a:p>
            <a:pPr algn="l" latinLnBrk="0">
              <a:lnSpc>
                <a:spcPct val="110000"/>
              </a:lnSpc>
              <a:buClr>
                <a:schemeClr val="tx2"/>
              </a:buClr>
              <a:buSzPct val="115000"/>
              <a:buFontTx/>
              <a:buChar char="•"/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（1）板缝、叠合层与梁同时浇筑，结构整体性好，抗震性好；</a:t>
            </a:r>
          </a:p>
          <a:p>
            <a:pPr algn="l" latinLnBrk="0">
              <a:lnSpc>
                <a:spcPct val="110000"/>
              </a:lnSpc>
              <a:buClr>
                <a:schemeClr val="tx2"/>
              </a:buClr>
              <a:buSzPct val="115000"/>
              <a:buFontTx/>
              <a:buChar char="•"/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（2）工期短，工艺简单；</a:t>
            </a:r>
          </a:p>
          <a:p>
            <a:pPr algn="l" latinLnBrk="0">
              <a:lnSpc>
                <a:spcPct val="110000"/>
              </a:lnSpc>
              <a:buClr>
                <a:schemeClr val="tx2"/>
              </a:buClr>
              <a:buSzPct val="115000"/>
              <a:buFontTx/>
              <a:buChar char="•"/>
            </a:pPr>
            <a:r>
              <a:rPr kumimoji="1" lang="zh-CN" altLang="en-US" sz="2000" dirty="0">
                <a:latin typeface="宋体" pitchFamily="2" charset="-122"/>
                <a:ea typeface="宋体" pitchFamily="2" charset="-122"/>
              </a:rPr>
              <a:t> 缺点：模板用量增大，要求强度刚度大。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00100" y="4217670"/>
          <a:ext cx="3429000" cy="2433638"/>
        </p:xfrm>
        <a:graphic>
          <a:graphicData uri="http://schemas.openxmlformats.org/presentationml/2006/ole">
            <p:oleObj spid="_x0000_s1026" name="Image" r:id="rId3" imgW="4206142" imgH="2986234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438458" y="3531870"/>
          <a:ext cx="2641600" cy="3124200"/>
        </p:xfrm>
        <a:graphic>
          <a:graphicData uri="http://schemas.openxmlformats.org/presentationml/2006/ole">
            <p:oleObj spid="_x0000_s1027" name="Image" r:id="rId4" imgW="3405577" imgH="4028239" progId="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8727440" y="2754630"/>
          <a:ext cx="2965450" cy="3124200"/>
        </p:xfrm>
        <a:graphic>
          <a:graphicData uri="http://schemas.openxmlformats.org/presentationml/2006/ole">
            <p:oleObj spid="_x0000_s1028" name="Image" r:id="rId5" imgW="3786798" imgH="399011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Picture 4" descr="msotw9_temp0"/>
          <p:cNvPicPr>
            <a:picLocks noChangeAspect="1" noChangeArrowheads="1"/>
          </p:cNvPicPr>
          <p:nvPr/>
        </p:nvPicPr>
        <p:blipFill>
          <a:blip r:embed="rId2" cstate="print"/>
          <a:srcRect l="57106" t="36789" r="14200" b="43448"/>
          <a:stretch>
            <a:fillRect/>
          </a:stretch>
        </p:blipFill>
        <p:spPr bwMode="auto">
          <a:xfrm>
            <a:off x="2872740" y="919442"/>
            <a:ext cx="6557010" cy="52070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一、模板的构造及要求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637" y="821174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zh-CN" altLang="en-US" sz="2200" kern="0" dirty="0" smtClean="0">
                <a:latin typeface="+mn-ea"/>
              </a:rPr>
              <a:t>（六）墙体模</a:t>
            </a:r>
            <a:r>
              <a:rPr lang="zh-CN" altLang="en-US" sz="2200" kern="0" dirty="0" smtClean="0">
                <a:latin typeface="+mn-ea"/>
              </a:rPr>
              <a:t>板</a:t>
            </a:r>
            <a:endParaRPr lang="en-US" altLang="zh-CN" sz="2200" kern="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Rectangle 8"/>
          <p:cNvSpPr txBox="1">
            <a:spLocks noChangeArrowheads="1"/>
          </p:cNvSpPr>
          <p:nvPr/>
        </p:nvSpPr>
        <p:spPr bwMode="auto">
          <a:xfrm>
            <a:off x="552450" y="843915"/>
            <a:ext cx="11197590" cy="320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（一）混凝土梁模板支搭流程</a:t>
            </a:r>
          </a:p>
          <a:p>
            <a:pPr marL="0" marR="0" lvl="0" indent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弹线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安装立柱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安装梁底龙骨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调整标高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安装梁的底模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梁底起拱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绑扎梁钢筋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设置预埋件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安装侧模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进行预检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algn="just">
              <a:spcBef>
                <a:spcPts val="0"/>
              </a:spcBef>
            </a:pPr>
            <a:r>
              <a:rPr lang="zh-CN" altLang="zh-CN" sz="2200" kern="0" dirty="0" smtClean="0">
                <a:latin typeface="宋体" pitchFamily="2" charset="-122"/>
              </a:rPr>
              <a:t>（二）混凝土柱模板支搭流程</a:t>
            </a:r>
          </a:p>
          <a:p>
            <a:pPr marL="0" marR="0" lvl="0" indent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绑扎柱钢筋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弹出柱的位置线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剔除接槎处混凝土软弱层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沿柱皮外侧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5mm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粘贴泡沫塑料密封条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安装柱模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固定预埋件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安装柱模环箍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安装拉杆或斜杆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进行预检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L="0" marR="0" lvl="0" indent="0" algn="just" defTabSz="914400" latinLnBrk="0">
              <a:spcBef>
                <a:spcPts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zh-CN" sz="2200" kern="0" dirty="0" smtClean="0">
                <a:latin typeface="宋体" pitchFamily="2" charset="-122"/>
              </a:rPr>
              <a:t>（三）混凝土板模板支搭流程</a:t>
            </a:r>
          </a:p>
          <a:p>
            <a:pPr marL="0" marR="0" lvl="0" indent="0" algn="just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地面夯实并铺设垫板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安装立柱及支撑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安装大小龙骨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在墙顶四周加贴泡沫塑料密封条并用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50mm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×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100mm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木枋顶紧、板跨大于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4m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时起拱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铺设板的底模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校正标高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绑扎板钢筋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安装侧模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→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进行预检</a:t>
            </a:r>
          </a:p>
        </p:txBody>
      </p:sp>
      <p:sp>
        <p:nvSpPr>
          <p:cNvPr id="5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二、支搭模板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三、拆除模板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0224" y="811213"/>
            <a:ext cx="11025505" cy="109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spcBef>
                <a:spcPts val="0"/>
              </a:spcBef>
            </a:pPr>
            <a:r>
              <a:rPr lang="zh-CN" altLang="zh-CN" sz="2000" kern="0" dirty="0" smtClean="0">
                <a:latin typeface="宋体" pitchFamily="2" charset="-122"/>
              </a:rPr>
              <a:t>各类模板拆除的顺序和方法，应根据模板设计的要求进行。如果模板设计无要求时，可按先支的后拆，后支的先拆，先拆非承重的模板，后拆承重的模板及支架的顺序进行。不承重的侧模在常温下，混凝土强度达到</a:t>
            </a:r>
            <a:r>
              <a:rPr lang="en-US" altLang="zh-CN" sz="2000" kern="0" dirty="0" smtClean="0">
                <a:latin typeface="宋体" pitchFamily="2" charset="-122"/>
              </a:rPr>
              <a:t>1N/mm2</a:t>
            </a:r>
            <a:r>
              <a:rPr lang="zh-CN" altLang="zh-CN" sz="2000" kern="0" dirty="0" smtClean="0">
                <a:latin typeface="宋体" pitchFamily="2" charset="-122"/>
              </a:rPr>
              <a:t>，即可拆除。</a:t>
            </a:r>
          </a:p>
        </p:txBody>
      </p:sp>
      <p:pic>
        <p:nvPicPr>
          <p:cNvPr id="5" name="Picture 2" descr="DSC000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0730" y="2354580"/>
            <a:ext cx="4236720" cy="3177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75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175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2" name="文本框 17"/>
          <p:cNvSpPr>
            <a:spLocks/>
          </p:cNvSpPr>
          <p:nvPr/>
        </p:nvSpPr>
        <p:spPr bwMode="auto">
          <a:xfrm>
            <a:off x="168275" y="4889500"/>
            <a:ext cx="2484438" cy="928688"/>
          </a:xfrm>
          <a:custGeom>
            <a:avLst/>
            <a:gdLst>
              <a:gd name="T0" fmla="*/ 0 w 2484854"/>
              <a:gd name="T1" fmla="*/ 0 h 929514"/>
              <a:gd name="T2" fmla="*/ 2481942 w 2484854"/>
              <a:gd name="T3" fmla="*/ 0 h 929514"/>
              <a:gd name="T4" fmla="*/ 2481942 w 2484854"/>
              <a:gd name="T5" fmla="*/ 206677 h 929514"/>
              <a:gd name="T6" fmla="*/ 2081078 w 2484854"/>
              <a:gd name="T7" fmla="*/ 206677 h 929514"/>
              <a:gd name="T8" fmla="*/ 2081078 w 2484854"/>
              <a:gd name="T9" fmla="*/ 923747 h 929514"/>
              <a:gd name="T10" fmla="*/ 1452066 w 2484854"/>
              <a:gd name="T11" fmla="*/ 923747 h 929514"/>
              <a:gd name="T12" fmla="*/ 1452066 w 2484854"/>
              <a:gd name="T13" fmla="*/ 206677 h 929514"/>
              <a:gd name="T14" fmla="*/ 0 w 2484854"/>
              <a:gd name="T15" fmla="*/ 206677 h 929514"/>
              <a:gd name="T16" fmla="*/ 0 w 2484854"/>
              <a:gd name="T17" fmla="*/ 0 h 9295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84854" h="929514">
                <a:moveTo>
                  <a:pt x="0" y="0"/>
                </a:moveTo>
                <a:lnTo>
                  <a:pt x="2484854" y="0"/>
                </a:lnTo>
                <a:lnTo>
                  <a:pt x="2484854" y="207967"/>
                </a:lnTo>
                <a:lnTo>
                  <a:pt x="2083520" y="207967"/>
                </a:lnTo>
                <a:lnTo>
                  <a:pt x="2083520" y="929514"/>
                </a:lnTo>
                <a:lnTo>
                  <a:pt x="1453767" y="929514"/>
                </a:lnTo>
                <a:lnTo>
                  <a:pt x="1453767" y="207967"/>
                </a:lnTo>
                <a:lnTo>
                  <a:pt x="0" y="2079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文本框 12"/>
          <p:cNvSpPr txBox="1">
            <a:spLocks noChangeArrowheads="1"/>
          </p:cNvSpPr>
          <p:nvPr/>
        </p:nvSpPr>
        <p:spPr bwMode="auto">
          <a:xfrm>
            <a:off x="2738803" y="3772877"/>
            <a:ext cx="85270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模板工程检查与验收</a:t>
            </a:r>
            <a:endParaRPr lang="zh-CN" altLang="en-US" sz="60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07"/>
          <a:stretch>
            <a:fillRect/>
          </a:stretch>
        </p:blipFill>
        <p:spPr bwMode="auto">
          <a:xfrm>
            <a:off x="1258888" y="2332038"/>
            <a:ext cx="45227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半闭框 4"/>
          <p:cNvSpPr>
            <a:spLocks/>
          </p:cNvSpPr>
          <p:nvPr/>
        </p:nvSpPr>
        <p:spPr bwMode="auto">
          <a:xfrm rot="10800000">
            <a:off x="5564188" y="5019675"/>
            <a:ext cx="433387" cy="339725"/>
          </a:xfrm>
          <a:custGeom>
            <a:avLst/>
            <a:gdLst>
              <a:gd name="T0" fmla="*/ 0 w 434745"/>
              <a:gd name="T1" fmla="*/ 0 h 340467"/>
              <a:gd name="T2" fmla="*/ 425327 w 434745"/>
              <a:gd name="T3" fmla="*/ 0 h 340467"/>
              <a:gd name="T4" fmla="*/ 307855 w 434745"/>
              <a:gd name="T5" fmla="*/ 92609 h 340467"/>
              <a:gd name="T6" fmla="*/ 111031 w 434745"/>
              <a:gd name="T7" fmla="*/ 92609 h 340467"/>
              <a:gd name="T8" fmla="*/ 111031 w 434745"/>
              <a:gd name="T9" fmla="*/ 247777 h 340467"/>
              <a:gd name="T10" fmla="*/ 0 w 434745"/>
              <a:gd name="T11" fmla="*/ 335307 h 340467"/>
              <a:gd name="T12" fmla="*/ 0 w 434745"/>
              <a:gd name="T13" fmla="*/ 0 h 3404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4745" h="340467">
                <a:moveTo>
                  <a:pt x="0" y="0"/>
                </a:moveTo>
                <a:lnTo>
                  <a:pt x="434745" y="0"/>
                </a:lnTo>
                <a:lnTo>
                  <a:pt x="314673" y="94034"/>
                </a:lnTo>
                <a:lnTo>
                  <a:pt x="113488" y="94034"/>
                </a:lnTo>
                <a:lnTo>
                  <a:pt x="113488" y="251590"/>
                </a:lnTo>
                <a:lnTo>
                  <a:pt x="0" y="340467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半闭框 5"/>
          <p:cNvSpPr>
            <a:spLocks/>
          </p:cNvSpPr>
          <p:nvPr/>
        </p:nvSpPr>
        <p:spPr bwMode="auto">
          <a:xfrm rot="10800000">
            <a:off x="5626100" y="5068888"/>
            <a:ext cx="563563" cy="442912"/>
          </a:xfrm>
          <a:custGeom>
            <a:avLst/>
            <a:gdLst>
              <a:gd name="T0" fmla="*/ 0 w 564153"/>
              <a:gd name="T1" fmla="*/ 0 h 441812"/>
              <a:gd name="T2" fmla="*/ 560036 w 564153"/>
              <a:gd name="T3" fmla="*/ 0 h 441812"/>
              <a:gd name="T4" fmla="*/ 405360 w 564153"/>
              <a:gd name="T5" fmla="*/ 124167 h 441812"/>
              <a:gd name="T6" fmla="*/ 146194 w 564153"/>
              <a:gd name="T7" fmla="*/ 124167 h 441812"/>
              <a:gd name="T8" fmla="*/ 146194 w 564153"/>
              <a:gd name="T9" fmla="*/ 332212 h 441812"/>
              <a:gd name="T10" fmla="*/ 0 w 564153"/>
              <a:gd name="T11" fmla="*/ 449570 h 441812"/>
              <a:gd name="T12" fmla="*/ 0 w 564153"/>
              <a:gd name="T13" fmla="*/ 0 h 4418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153" h="441812">
                <a:moveTo>
                  <a:pt x="0" y="0"/>
                </a:moveTo>
                <a:lnTo>
                  <a:pt x="564153" y="0"/>
                </a:lnTo>
                <a:lnTo>
                  <a:pt x="408340" y="122024"/>
                </a:lnTo>
                <a:lnTo>
                  <a:pt x="147269" y="122024"/>
                </a:lnTo>
                <a:lnTo>
                  <a:pt x="147269" y="326479"/>
                </a:lnTo>
                <a:lnTo>
                  <a:pt x="0" y="441812"/>
                </a:lnTo>
                <a:lnTo>
                  <a:pt x="0" y="0"/>
                </a:lnTo>
                <a:close/>
              </a:path>
            </a:pathLst>
          </a:custGeom>
          <a:solidFill>
            <a:srgbClr val="ADBACA"/>
          </a:solidFill>
          <a:ln w="12700" cap="flat" cmpd="sng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一、验收程序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0" name="矩形 96"/>
          <p:cNvSpPr>
            <a:spLocks noChangeArrowheads="1"/>
          </p:cNvSpPr>
          <p:nvPr/>
        </p:nvSpPr>
        <p:spPr bwMode="auto">
          <a:xfrm>
            <a:off x="7353301" y="3039428"/>
            <a:ext cx="2670809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latin typeface="宋体" pitchFamily="2" charset="-122"/>
              </a:rPr>
              <a:t>模板搭设完毕或分段搭设完毕，应按规定对模板工程的质量进行检查，经检查合格后方可交付使用。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900" name="Oval 17"/>
          <p:cNvSpPr>
            <a:spLocks noChangeArrowheads="1"/>
          </p:cNvSpPr>
          <p:nvPr/>
        </p:nvSpPr>
        <p:spPr bwMode="auto">
          <a:xfrm>
            <a:off x="1620838" y="2751138"/>
            <a:ext cx="1360487" cy="1362075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Oval 18"/>
          <p:cNvSpPr>
            <a:spLocks noChangeArrowheads="1"/>
          </p:cNvSpPr>
          <p:nvPr/>
        </p:nvSpPr>
        <p:spPr bwMode="auto">
          <a:xfrm>
            <a:off x="2636838" y="2817813"/>
            <a:ext cx="1663700" cy="166370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3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2" name="Oval 19"/>
          <p:cNvSpPr>
            <a:spLocks noChangeArrowheads="1"/>
          </p:cNvSpPr>
          <p:nvPr/>
        </p:nvSpPr>
        <p:spPr bwMode="auto">
          <a:xfrm>
            <a:off x="3997325" y="2582863"/>
            <a:ext cx="2132013" cy="213360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3" name="Oval 20"/>
          <p:cNvSpPr>
            <a:spLocks noChangeArrowheads="1"/>
          </p:cNvSpPr>
          <p:nvPr/>
        </p:nvSpPr>
        <p:spPr bwMode="auto">
          <a:xfrm flipH="1">
            <a:off x="5662613" y="2259013"/>
            <a:ext cx="2346325" cy="234632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4" name="Oval 21"/>
          <p:cNvSpPr>
            <a:spLocks noChangeArrowheads="1"/>
          </p:cNvSpPr>
          <p:nvPr/>
        </p:nvSpPr>
        <p:spPr bwMode="auto">
          <a:xfrm flipH="1">
            <a:off x="7566025" y="1498600"/>
            <a:ext cx="2982913" cy="298291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6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5" name="Freeform 270"/>
          <p:cNvSpPr>
            <a:spLocks noEditPoints="1"/>
          </p:cNvSpPr>
          <p:nvPr/>
        </p:nvSpPr>
        <p:spPr bwMode="auto">
          <a:xfrm>
            <a:off x="2028825" y="3327400"/>
            <a:ext cx="404813" cy="312738"/>
          </a:xfrm>
          <a:custGeom>
            <a:avLst/>
            <a:gdLst>
              <a:gd name="T0" fmla="*/ 2147483647 w 87"/>
              <a:gd name="T1" fmla="*/ 0 h 67"/>
              <a:gd name="T2" fmla="*/ 2147483647 w 87"/>
              <a:gd name="T3" fmla="*/ 0 h 67"/>
              <a:gd name="T4" fmla="*/ 0 w 87"/>
              <a:gd name="T5" fmla="*/ 2147483647 h 67"/>
              <a:gd name="T6" fmla="*/ 0 w 87"/>
              <a:gd name="T7" fmla="*/ 2147483647 h 67"/>
              <a:gd name="T8" fmla="*/ 2147483647 w 87"/>
              <a:gd name="T9" fmla="*/ 2147483647 h 67"/>
              <a:gd name="T10" fmla="*/ 2147483647 w 87"/>
              <a:gd name="T11" fmla="*/ 2147483647 h 67"/>
              <a:gd name="T12" fmla="*/ 2147483647 w 87"/>
              <a:gd name="T13" fmla="*/ 2147483647 h 67"/>
              <a:gd name="T14" fmla="*/ 2147483647 w 87"/>
              <a:gd name="T15" fmla="*/ 2147483647 h 67"/>
              <a:gd name="T16" fmla="*/ 2147483647 w 87"/>
              <a:gd name="T17" fmla="*/ 0 h 67"/>
              <a:gd name="T18" fmla="*/ 2147483647 w 87"/>
              <a:gd name="T19" fmla="*/ 2147483647 h 67"/>
              <a:gd name="T20" fmla="*/ 2147483647 w 87"/>
              <a:gd name="T21" fmla="*/ 2147483647 h 67"/>
              <a:gd name="T22" fmla="*/ 2147483647 w 87"/>
              <a:gd name="T23" fmla="*/ 2147483647 h 67"/>
              <a:gd name="T24" fmla="*/ 2147483647 w 87"/>
              <a:gd name="T25" fmla="*/ 2147483647 h 67"/>
              <a:gd name="T26" fmla="*/ 2147483647 w 87"/>
              <a:gd name="T27" fmla="*/ 2147483647 h 67"/>
              <a:gd name="T28" fmla="*/ 2147483647 w 87"/>
              <a:gd name="T29" fmla="*/ 2147483647 h 67"/>
              <a:gd name="T30" fmla="*/ 2147483647 w 87"/>
              <a:gd name="T31" fmla="*/ 2147483647 h 67"/>
              <a:gd name="T32" fmla="*/ 2147483647 w 87"/>
              <a:gd name="T33" fmla="*/ 2147483647 h 67"/>
              <a:gd name="T34" fmla="*/ 2147483647 w 87"/>
              <a:gd name="T35" fmla="*/ 2147483647 h 67"/>
              <a:gd name="T36" fmla="*/ 2147483647 w 87"/>
              <a:gd name="T37" fmla="*/ 2147483647 h 67"/>
              <a:gd name="T38" fmla="*/ 2147483647 w 87"/>
              <a:gd name="T39" fmla="*/ 2147483647 h 67"/>
              <a:gd name="T40" fmla="*/ 2147483647 w 87"/>
              <a:gd name="T41" fmla="*/ 2147483647 h 67"/>
              <a:gd name="T42" fmla="*/ 2147483647 w 87"/>
              <a:gd name="T43" fmla="*/ 2147483647 h 67"/>
              <a:gd name="T44" fmla="*/ 2147483647 w 87"/>
              <a:gd name="T45" fmla="*/ 2147483647 h 67"/>
              <a:gd name="T46" fmla="*/ 2147483647 w 87"/>
              <a:gd name="T47" fmla="*/ 2147483647 h 67"/>
              <a:gd name="T48" fmla="*/ 2147483647 w 87"/>
              <a:gd name="T49" fmla="*/ 2147483647 h 67"/>
              <a:gd name="T50" fmla="*/ 2147483647 w 87"/>
              <a:gd name="T51" fmla="*/ 2147483647 h 67"/>
              <a:gd name="T52" fmla="*/ 2147483647 w 87"/>
              <a:gd name="T53" fmla="*/ 2147483647 h 67"/>
              <a:gd name="T54" fmla="*/ 2147483647 w 87"/>
              <a:gd name="T55" fmla="*/ 2147483647 h 67"/>
              <a:gd name="T56" fmla="*/ 2147483647 w 87"/>
              <a:gd name="T57" fmla="*/ 2147483647 h 67"/>
              <a:gd name="T58" fmla="*/ 2147483647 w 87"/>
              <a:gd name="T59" fmla="*/ 2147483647 h 67"/>
              <a:gd name="T60" fmla="*/ 2147483647 w 87"/>
              <a:gd name="T61" fmla="*/ 2147483647 h 67"/>
              <a:gd name="T62" fmla="*/ 2147483647 w 87"/>
              <a:gd name="T63" fmla="*/ 2147483647 h 67"/>
              <a:gd name="T64" fmla="*/ 2147483647 w 87"/>
              <a:gd name="T65" fmla="*/ 2147483647 h 67"/>
              <a:gd name="T66" fmla="*/ 2147483647 w 87"/>
              <a:gd name="T67" fmla="*/ 2147483647 h 67"/>
              <a:gd name="T68" fmla="*/ 2147483647 w 87"/>
              <a:gd name="T69" fmla="*/ 2147483647 h 67"/>
              <a:gd name="T70" fmla="*/ 2147483647 w 87"/>
              <a:gd name="T71" fmla="*/ 2147483647 h 67"/>
              <a:gd name="T72" fmla="*/ 2147483647 w 87"/>
              <a:gd name="T73" fmla="*/ 2147483647 h 67"/>
              <a:gd name="T74" fmla="*/ 2147483647 w 87"/>
              <a:gd name="T75" fmla="*/ 2147483647 h 67"/>
              <a:gd name="T76" fmla="*/ 2147483647 w 87"/>
              <a:gd name="T77" fmla="*/ 2147483647 h 67"/>
              <a:gd name="T78" fmla="*/ 2147483647 w 87"/>
              <a:gd name="T79" fmla="*/ 2147483647 h 67"/>
              <a:gd name="T80" fmla="*/ 2147483647 w 87"/>
              <a:gd name="T81" fmla="*/ 2147483647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Freeform 271"/>
          <p:cNvSpPr>
            <a:spLocks/>
          </p:cNvSpPr>
          <p:nvPr/>
        </p:nvSpPr>
        <p:spPr bwMode="auto">
          <a:xfrm>
            <a:off x="3238500" y="3490913"/>
            <a:ext cx="438150" cy="493712"/>
          </a:xfrm>
          <a:custGeom>
            <a:avLst/>
            <a:gdLst>
              <a:gd name="T0" fmla="*/ 2147483647 w 69"/>
              <a:gd name="T1" fmla="*/ 2147483647 h 78"/>
              <a:gd name="T2" fmla="*/ 2147483647 w 69"/>
              <a:gd name="T3" fmla="*/ 2147483647 h 78"/>
              <a:gd name="T4" fmla="*/ 2147483647 w 69"/>
              <a:gd name="T5" fmla="*/ 2147483647 h 78"/>
              <a:gd name="T6" fmla="*/ 2147483647 w 69"/>
              <a:gd name="T7" fmla="*/ 0 h 78"/>
              <a:gd name="T8" fmla="*/ 2147483647 w 69"/>
              <a:gd name="T9" fmla="*/ 0 h 78"/>
              <a:gd name="T10" fmla="*/ 2147483647 w 69"/>
              <a:gd name="T11" fmla="*/ 2147483647 h 78"/>
              <a:gd name="T12" fmla="*/ 2147483647 w 69"/>
              <a:gd name="T13" fmla="*/ 2147483647 h 78"/>
              <a:gd name="T14" fmla="*/ 2147483647 w 69"/>
              <a:gd name="T15" fmla="*/ 2147483647 h 78"/>
              <a:gd name="T16" fmla="*/ 0 w 69"/>
              <a:gd name="T17" fmla="*/ 2147483647 h 78"/>
              <a:gd name="T18" fmla="*/ 0 w 69"/>
              <a:gd name="T19" fmla="*/ 2147483647 h 78"/>
              <a:gd name="T20" fmla="*/ 2147483647 w 69"/>
              <a:gd name="T21" fmla="*/ 2147483647 h 78"/>
              <a:gd name="T22" fmla="*/ 2147483647 w 69"/>
              <a:gd name="T23" fmla="*/ 2147483647 h 78"/>
              <a:gd name="T24" fmla="*/ 2147483647 w 69"/>
              <a:gd name="T25" fmla="*/ 2147483647 h 78"/>
              <a:gd name="T26" fmla="*/ 2147483647 w 69"/>
              <a:gd name="T27" fmla="*/ 2147483647 h 78"/>
              <a:gd name="T28" fmla="*/ 2147483647 w 69"/>
              <a:gd name="T29" fmla="*/ 2147483647 h 78"/>
              <a:gd name="T30" fmla="*/ 2147483647 w 69"/>
              <a:gd name="T31" fmla="*/ 2147483647 h 78"/>
              <a:gd name="T32" fmla="*/ 2147483647 w 69"/>
              <a:gd name="T33" fmla="*/ 2147483647 h 78"/>
              <a:gd name="T34" fmla="*/ 2147483647 w 69"/>
              <a:gd name="T35" fmla="*/ 2147483647 h 78"/>
              <a:gd name="T36" fmla="*/ 2147483647 w 69"/>
              <a:gd name="T37" fmla="*/ 2147483647 h 78"/>
              <a:gd name="T38" fmla="*/ 2147483647 w 69"/>
              <a:gd name="T39" fmla="*/ 2147483647 h 78"/>
              <a:gd name="T40" fmla="*/ 2147483647 w 69"/>
              <a:gd name="T41" fmla="*/ 214748364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Freeform 272"/>
          <p:cNvSpPr>
            <a:spLocks noEditPoints="1"/>
          </p:cNvSpPr>
          <p:nvPr/>
        </p:nvSpPr>
        <p:spPr bwMode="auto">
          <a:xfrm>
            <a:off x="4811713" y="3432175"/>
            <a:ext cx="504825" cy="522288"/>
          </a:xfrm>
          <a:custGeom>
            <a:avLst/>
            <a:gdLst>
              <a:gd name="T0" fmla="*/ 2147483647 w 105"/>
              <a:gd name="T1" fmla="*/ 2147483647 h 109"/>
              <a:gd name="T2" fmla="*/ 2147483647 w 105"/>
              <a:gd name="T3" fmla="*/ 2147483647 h 109"/>
              <a:gd name="T4" fmla="*/ 2147483647 w 105"/>
              <a:gd name="T5" fmla="*/ 2147483647 h 109"/>
              <a:gd name="T6" fmla="*/ 2147483647 w 105"/>
              <a:gd name="T7" fmla="*/ 2147483647 h 109"/>
              <a:gd name="T8" fmla="*/ 2147483647 w 105"/>
              <a:gd name="T9" fmla="*/ 2147483647 h 109"/>
              <a:gd name="T10" fmla="*/ 2147483647 w 105"/>
              <a:gd name="T11" fmla="*/ 2147483647 h 109"/>
              <a:gd name="T12" fmla="*/ 2147483647 w 105"/>
              <a:gd name="T13" fmla="*/ 2147483647 h 109"/>
              <a:gd name="T14" fmla="*/ 2147483647 w 105"/>
              <a:gd name="T15" fmla="*/ 2147483647 h 109"/>
              <a:gd name="T16" fmla="*/ 2147483647 w 105"/>
              <a:gd name="T17" fmla="*/ 2147483647 h 109"/>
              <a:gd name="T18" fmla="*/ 2147483647 w 105"/>
              <a:gd name="T19" fmla="*/ 2147483647 h 109"/>
              <a:gd name="T20" fmla="*/ 2147483647 w 105"/>
              <a:gd name="T21" fmla="*/ 2147483647 h 109"/>
              <a:gd name="T22" fmla="*/ 2147483647 w 105"/>
              <a:gd name="T23" fmla="*/ 2147483647 h 109"/>
              <a:gd name="T24" fmla="*/ 2147483647 w 105"/>
              <a:gd name="T25" fmla="*/ 2147483647 h 109"/>
              <a:gd name="T26" fmla="*/ 2147483647 w 105"/>
              <a:gd name="T27" fmla="*/ 2147483647 h 109"/>
              <a:gd name="T28" fmla="*/ 2147483647 w 105"/>
              <a:gd name="T29" fmla="*/ 2147483647 h 109"/>
              <a:gd name="T30" fmla="*/ 2147483647 w 105"/>
              <a:gd name="T31" fmla="*/ 2147483647 h 109"/>
              <a:gd name="T32" fmla="*/ 2147483647 w 105"/>
              <a:gd name="T33" fmla="*/ 2147483647 h 109"/>
              <a:gd name="T34" fmla="*/ 2147483647 w 105"/>
              <a:gd name="T35" fmla="*/ 2147483647 h 109"/>
              <a:gd name="T36" fmla="*/ 2147483647 w 105"/>
              <a:gd name="T37" fmla="*/ 2147483647 h 109"/>
              <a:gd name="T38" fmla="*/ 2147483647 w 105"/>
              <a:gd name="T39" fmla="*/ 2147483647 h 109"/>
              <a:gd name="T40" fmla="*/ 2147483647 w 105"/>
              <a:gd name="T41" fmla="*/ 2147483647 h 109"/>
              <a:gd name="T42" fmla="*/ 2147483647 w 105"/>
              <a:gd name="T43" fmla="*/ 2147483647 h 109"/>
              <a:gd name="T44" fmla="*/ 2147483647 w 105"/>
              <a:gd name="T45" fmla="*/ 2147483647 h 109"/>
              <a:gd name="T46" fmla="*/ 2147483647 w 105"/>
              <a:gd name="T47" fmla="*/ 2147483647 h 109"/>
              <a:gd name="T48" fmla="*/ 2147483647 w 105"/>
              <a:gd name="T49" fmla="*/ 2147483647 h 109"/>
              <a:gd name="T50" fmla="*/ 0 w 105"/>
              <a:gd name="T51" fmla="*/ 2147483647 h 109"/>
              <a:gd name="T52" fmla="*/ 2147483647 w 105"/>
              <a:gd name="T53" fmla="*/ 2147483647 h 109"/>
              <a:gd name="T54" fmla="*/ 2147483647 w 105"/>
              <a:gd name="T55" fmla="*/ 2147483647 h 109"/>
              <a:gd name="T56" fmla="*/ 2147483647 w 105"/>
              <a:gd name="T57" fmla="*/ 2147483647 h 109"/>
              <a:gd name="T58" fmla="*/ 2147483647 w 105"/>
              <a:gd name="T59" fmla="*/ 2147483647 h 109"/>
              <a:gd name="T60" fmla="*/ 2147483647 w 105"/>
              <a:gd name="T61" fmla="*/ 2147483647 h 109"/>
              <a:gd name="T62" fmla="*/ 2147483647 w 105"/>
              <a:gd name="T63" fmla="*/ 2147483647 h 109"/>
              <a:gd name="T64" fmla="*/ 2147483647 w 105"/>
              <a:gd name="T65" fmla="*/ 2147483647 h 109"/>
              <a:gd name="T66" fmla="*/ 2147483647 w 105"/>
              <a:gd name="T67" fmla="*/ 2147483647 h 109"/>
              <a:gd name="T68" fmla="*/ 2147483647 w 105"/>
              <a:gd name="T69" fmla="*/ 2147483647 h 109"/>
              <a:gd name="T70" fmla="*/ 2147483647 w 105"/>
              <a:gd name="T71" fmla="*/ 2147483647 h 109"/>
              <a:gd name="T72" fmla="*/ 2147483647 w 105"/>
              <a:gd name="T73" fmla="*/ 2147483647 h 109"/>
              <a:gd name="T74" fmla="*/ 2147483647 w 105"/>
              <a:gd name="T75" fmla="*/ 2147483647 h 109"/>
              <a:gd name="T76" fmla="*/ 2147483647 w 105"/>
              <a:gd name="T77" fmla="*/ 2147483647 h 109"/>
              <a:gd name="T78" fmla="*/ 2147483647 w 105"/>
              <a:gd name="T79" fmla="*/ 2147483647 h 109"/>
              <a:gd name="T80" fmla="*/ 2147483647 w 105"/>
              <a:gd name="T81" fmla="*/ 2147483647 h 109"/>
              <a:gd name="T82" fmla="*/ 2147483647 w 105"/>
              <a:gd name="T83" fmla="*/ 2147483647 h 109"/>
              <a:gd name="T84" fmla="*/ 2147483647 w 105"/>
              <a:gd name="T85" fmla="*/ 2147483647 h 109"/>
              <a:gd name="T86" fmla="*/ 2147483647 w 105"/>
              <a:gd name="T87" fmla="*/ 2147483647 h 109"/>
              <a:gd name="T88" fmla="*/ 2147483647 w 105"/>
              <a:gd name="T89" fmla="*/ 2147483647 h 109"/>
              <a:gd name="T90" fmla="*/ 2147483647 w 105"/>
              <a:gd name="T91" fmla="*/ 214748364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Freeform 543"/>
          <p:cNvSpPr>
            <a:spLocks noEditPoints="1"/>
          </p:cNvSpPr>
          <p:nvPr/>
        </p:nvSpPr>
        <p:spPr bwMode="auto">
          <a:xfrm>
            <a:off x="8601075" y="2660650"/>
            <a:ext cx="979488" cy="733425"/>
          </a:xfrm>
          <a:custGeom>
            <a:avLst/>
            <a:gdLst>
              <a:gd name="T0" fmla="*/ 0 w 95"/>
              <a:gd name="T1" fmla="*/ 2147483647 h 71"/>
              <a:gd name="T2" fmla="*/ 2147483647 w 95"/>
              <a:gd name="T3" fmla="*/ 2147483647 h 71"/>
              <a:gd name="T4" fmla="*/ 2147483647 w 95"/>
              <a:gd name="T5" fmla="*/ 2147483647 h 71"/>
              <a:gd name="T6" fmla="*/ 0 w 95"/>
              <a:gd name="T7" fmla="*/ 2147483647 h 71"/>
              <a:gd name="T8" fmla="*/ 2147483647 w 95"/>
              <a:gd name="T9" fmla="*/ 2147483647 h 71"/>
              <a:gd name="T10" fmla="*/ 2147483647 w 95"/>
              <a:gd name="T11" fmla="*/ 2147483647 h 71"/>
              <a:gd name="T12" fmla="*/ 2147483647 w 95"/>
              <a:gd name="T13" fmla="*/ 0 h 71"/>
              <a:gd name="T14" fmla="*/ 2147483647 w 95"/>
              <a:gd name="T15" fmla="*/ 2147483647 h 71"/>
              <a:gd name="T16" fmla="*/ 2147483647 w 95"/>
              <a:gd name="T17" fmla="*/ 2147483647 h 71"/>
              <a:gd name="T18" fmla="*/ 2147483647 w 95"/>
              <a:gd name="T19" fmla="*/ 2147483647 h 71"/>
              <a:gd name="T20" fmla="*/ 2147483647 w 95"/>
              <a:gd name="T21" fmla="*/ 2147483647 h 71"/>
              <a:gd name="T22" fmla="*/ 2147483647 w 95"/>
              <a:gd name="T23" fmla="*/ 2147483647 h 71"/>
              <a:gd name="T24" fmla="*/ 2147483647 w 95"/>
              <a:gd name="T25" fmla="*/ 2147483647 h 71"/>
              <a:gd name="T26" fmla="*/ 2147483647 w 95"/>
              <a:gd name="T27" fmla="*/ 2147483647 h 71"/>
              <a:gd name="T28" fmla="*/ 2147483647 w 95"/>
              <a:gd name="T29" fmla="*/ 2147483647 h 71"/>
              <a:gd name="T30" fmla="*/ 2147483647 w 95"/>
              <a:gd name="T31" fmla="*/ 0 h 71"/>
              <a:gd name="T32" fmla="*/ 2147483647 w 95"/>
              <a:gd name="T33" fmla="*/ 2147483647 h 71"/>
              <a:gd name="T34" fmla="*/ 2147483647 w 95"/>
              <a:gd name="T35" fmla="*/ 2147483647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Freeform 547"/>
          <p:cNvSpPr>
            <a:spLocks noEditPoints="1"/>
          </p:cNvSpPr>
          <p:nvPr/>
        </p:nvSpPr>
        <p:spPr bwMode="auto">
          <a:xfrm>
            <a:off x="6523038" y="3273425"/>
            <a:ext cx="649287" cy="465138"/>
          </a:xfrm>
          <a:custGeom>
            <a:avLst/>
            <a:gdLst>
              <a:gd name="T0" fmla="*/ 2147483647 w 102"/>
              <a:gd name="T1" fmla="*/ 2147483647 h 73"/>
              <a:gd name="T2" fmla="*/ 2147483647 w 102"/>
              <a:gd name="T3" fmla="*/ 2147483647 h 73"/>
              <a:gd name="T4" fmla="*/ 2147483647 w 102"/>
              <a:gd name="T5" fmla="*/ 2147483647 h 73"/>
              <a:gd name="T6" fmla="*/ 2147483647 w 102"/>
              <a:gd name="T7" fmla="*/ 2147483647 h 73"/>
              <a:gd name="T8" fmla="*/ 2147483647 w 102"/>
              <a:gd name="T9" fmla="*/ 2147483647 h 73"/>
              <a:gd name="T10" fmla="*/ 2147483647 w 102"/>
              <a:gd name="T11" fmla="*/ 2147483647 h 73"/>
              <a:gd name="T12" fmla="*/ 2147483647 w 102"/>
              <a:gd name="T13" fmla="*/ 2147483647 h 73"/>
              <a:gd name="T14" fmla="*/ 2147483647 w 102"/>
              <a:gd name="T15" fmla="*/ 2147483647 h 73"/>
              <a:gd name="T16" fmla="*/ 2147483647 w 102"/>
              <a:gd name="T17" fmla="*/ 2147483647 h 73"/>
              <a:gd name="T18" fmla="*/ 2147483647 w 102"/>
              <a:gd name="T19" fmla="*/ 2147483647 h 73"/>
              <a:gd name="T20" fmla="*/ 2147483647 w 102"/>
              <a:gd name="T21" fmla="*/ 2147483647 h 73"/>
              <a:gd name="T22" fmla="*/ 2147483647 w 102"/>
              <a:gd name="T23" fmla="*/ 2147483647 h 73"/>
              <a:gd name="T24" fmla="*/ 2147483647 w 102"/>
              <a:gd name="T25" fmla="*/ 2147483647 h 73"/>
              <a:gd name="T26" fmla="*/ 2147483647 w 102"/>
              <a:gd name="T27" fmla="*/ 0 h 73"/>
              <a:gd name="T28" fmla="*/ 2147483647 w 102"/>
              <a:gd name="T29" fmla="*/ 0 h 73"/>
              <a:gd name="T30" fmla="*/ 0 w 102"/>
              <a:gd name="T31" fmla="*/ 2147483647 h 73"/>
              <a:gd name="T32" fmla="*/ 0 w 102"/>
              <a:gd name="T33" fmla="*/ 2147483647 h 73"/>
              <a:gd name="T34" fmla="*/ 2147483647 w 102"/>
              <a:gd name="T35" fmla="*/ 2147483647 h 73"/>
              <a:gd name="T36" fmla="*/ 2147483647 w 102"/>
              <a:gd name="T37" fmla="*/ 2147483647 h 73"/>
              <a:gd name="T38" fmla="*/ 2147483647 w 102"/>
              <a:gd name="T39" fmla="*/ 2147483647 h 73"/>
              <a:gd name="T40" fmla="*/ 2147483647 w 102"/>
              <a:gd name="T41" fmla="*/ 2147483647 h 73"/>
              <a:gd name="T42" fmla="*/ 2147483647 w 102"/>
              <a:gd name="T43" fmla="*/ 2147483647 h 73"/>
              <a:gd name="T44" fmla="*/ 2147483647 w 102"/>
              <a:gd name="T45" fmla="*/ 2147483647 h 73"/>
              <a:gd name="T46" fmla="*/ 2147483647 w 102"/>
              <a:gd name="T47" fmla="*/ 2147483647 h 73"/>
              <a:gd name="T48" fmla="*/ 2147483647 w 102"/>
              <a:gd name="T49" fmla="*/ 2147483647 h 73"/>
              <a:gd name="T50" fmla="*/ 2147483647 w 102"/>
              <a:gd name="T51" fmla="*/ 2147483647 h 73"/>
              <a:gd name="T52" fmla="*/ 2147483647 w 102"/>
              <a:gd name="T53" fmla="*/ 2147483647 h 73"/>
              <a:gd name="T54" fmla="*/ 2147483647 w 102"/>
              <a:gd name="T55" fmla="*/ 2147483647 h 73"/>
              <a:gd name="T56" fmla="*/ 2147483647 w 102"/>
              <a:gd name="T57" fmla="*/ 2147483647 h 73"/>
              <a:gd name="T58" fmla="*/ 2147483647 w 102"/>
              <a:gd name="T59" fmla="*/ 2147483647 h 73"/>
              <a:gd name="T60" fmla="*/ 2147483647 w 102"/>
              <a:gd name="T61" fmla="*/ 2147483647 h 73"/>
              <a:gd name="T62" fmla="*/ 2147483647 w 102"/>
              <a:gd name="T63" fmla="*/ 2147483647 h 73"/>
              <a:gd name="T64" fmla="*/ 2147483647 w 102"/>
              <a:gd name="T65" fmla="*/ 2147483647 h 73"/>
              <a:gd name="T66" fmla="*/ 2147483647 w 102"/>
              <a:gd name="T67" fmla="*/ 2147483647 h 73"/>
              <a:gd name="T68" fmla="*/ 2147483647 w 102"/>
              <a:gd name="T69" fmla="*/ 2147483647 h 73"/>
              <a:gd name="T70" fmla="*/ 2147483647 w 102"/>
              <a:gd name="T71" fmla="*/ 2147483647 h 73"/>
              <a:gd name="T72" fmla="*/ 2147483647 w 102"/>
              <a:gd name="T73" fmla="*/ 2147483647 h 73"/>
              <a:gd name="T74" fmla="*/ 2147483647 w 102"/>
              <a:gd name="T75" fmla="*/ 2147483647 h 73"/>
              <a:gd name="T76" fmla="*/ 2147483647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二、验收内容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82140" y="4607228"/>
            <a:ext cx="84048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buFontTx/>
              <a:buNone/>
            </a:pPr>
            <a:r>
              <a:rPr lang="zh-CN" altLang="zh-CN" sz="2000" dirty="0" smtClean="0">
                <a:latin typeface="宋体" pitchFamily="2" charset="-122"/>
              </a:rPr>
              <a:t>（一）基本规</a:t>
            </a:r>
            <a:r>
              <a:rPr lang="zh-CN" altLang="zh-CN" sz="2000" dirty="0" smtClean="0">
                <a:latin typeface="宋体" pitchFamily="2" charset="-122"/>
              </a:rPr>
              <a:t>定</a:t>
            </a:r>
            <a:r>
              <a:rPr lang="en-US" altLang="zh-CN" sz="2000" dirty="0" smtClean="0">
                <a:latin typeface="宋体" pitchFamily="2" charset="-122"/>
              </a:rPr>
              <a:t>                         </a:t>
            </a:r>
            <a:r>
              <a:rPr lang="zh-CN" altLang="zh-CN" sz="2000" dirty="0" smtClean="0">
                <a:latin typeface="宋体" pitchFamily="2" charset="-122"/>
              </a:rPr>
              <a:t>（</a:t>
            </a:r>
            <a:r>
              <a:rPr lang="zh-CN" altLang="zh-CN" sz="2000" dirty="0" smtClean="0">
                <a:latin typeface="宋体" pitchFamily="2" charset="-122"/>
              </a:rPr>
              <a:t>二）模板安装主控项目</a:t>
            </a:r>
          </a:p>
          <a:p>
            <a:pPr marL="0" indent="0" algn="just">
              <a:lnSpc>
                <a:spcPct val="150000"/>
              </a:lnSpc>
              <a:buFontTx/>
              <a:buNone/>
            </a:pPr>
            <a:r>
              <a:rPr lang="zh-CN" altLang="zh-CN" sz="2000" dirty="0" smtClean="0">
                <a:latin typeface="宋体" pitchFamily="2" charset="-122"/>
              </a:rPr>
              <a:t>（三）模板安装一般项</a:t>
            </a:r>
            <a:r>
              <a:rPr lang="zh-CN" altLang="zh-CN" sz="2000" dirty="0" smtClean="0">
                <a:latin typeface="宋体" pitchFamily="2" charset="-122"/>
              </a:rPr>
              <a:t>目</a:t>
            </a:r>
            <a:r>
              <a:rPr lang="en-US" altLang="zh-CN" sz="2000" dirty="0" smtClean="0">
                <a:latin typeface="宋体" pitchFamily="2" charset="-122"/>
              </a:rPr>
              <a:t>                 </a:t>
            </a:r>
            <a:r>
              <a:rPr lang="zh-CN" altLang="zh-CN" sz="2000" dirty="0" smtClean="0">
                <a:latin typeface="宋体" pitchFamily="2" charset="-122"/>
              </a:rPr>
              <a:t>（</a:t>
            </a:r>
            <a:r>
              <a:rPr lang="zh-CN" altLang="zh-CN" sz="2000" dirty="0" smtClean="0">
                <a:latin typeface="宋体" pitchFamily="2" charset="-122"/>
              </a:rPr>
              <a:t>四）模板拆除主控项目</a:t>
            </a:r>
          </a:p>
          <a:p>
            <a:pPr marL="0" indent="0" algn="just">
              <a:lnSpc>
                <a:spcPct val="150000"/>
              </a:lnSpc>
              <a:buFontTx/>
              <a:buNone/>
            </a:pPr>
            <a:r>
              <a:rPr lang="zh-CN" altLang="zh-CN" sz="2000" dirty="0" smtClean="0">
                <a:latin typeface="宋体" pitchFamily="2" charset="-122"/>
              </a:rPr>
              <a:t>（五）模板拆除一般项目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 dirty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44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1972137" y="3836387"/>
            <a:ext cx="702094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模板工程施工方案</a:t>
            </a:r>
            <a:endParaRPr lang="zh-CN" altLang="en-US" sz="60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14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7417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6" name="文本框 19"/>
          <p:cNvSpPr>
            <a:spLocks/>
          </p:cNvSpPr>
          <p:nvPr/>
        </p:nvSpPr>
        <p:spPr bwMode="auto">
          <a:xfrm>
            <a:off x="490538" y="4902200"/>
            <a:ext cx="2063750" cy="915988"/>
          </a:xfrm>
          <a:custGeom>
            <a:avLst/>
            <a:gdLst>
              <a:gd name="T0" fmla="*/ 688223 w 2064307"/>
              <a:gd name="T1" fmla="*/ 0 h 916126"/>
              <a:gd name="T2" fmla="*/ 1376448 w 2064307"/>
              <a:gd name="T3" fmla="*/ 0 h 916126"/>
              <a:gd name="T4" fmla="*/ 1376448 w 2064307"/>
              <a:gd name="T5" fmla="*/ 367109 h 916126"/>
              <a:gd name="T6" fmla="*/ 2060411 w 2064307"/>
              <a:gd name="T7" fmla="*/ 367109 h 916126"/>
              <a:gd name="T8" fmla="*/ 2060411 w 2064307"/>
              <a:gd name="T9" fmla="*/ 915160 h 916126"/>
              <a:gd name="T10" fmla="*/ 0 w 2064307"/>
              <a:gd name="T11" fmla="*/ 915160 h 916126"/>
              <a:gd name="T12" fmla="*/ 0 w 2064307"/>
              <a:gd name="T13" fmla="*/ 367109 h 916126"/>
              <a:gd name="T14" fmla="*/ 688223 w 2064307"/>
              <a:gd name="T15" fmla="*/ 367109 h 916126"/>
              <a:gd name="T16" fmla="*/ 688223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Oval 10"/>
          <p:cNvSpPr>
            <a:spLocks noChangeAspect="1" noChangeArrowheads="1"/>
          </p:cNvSpPr>
          <p:nvPr/>
        </p:nvSpPr>
        <p:spPr bwMode="auto">
          <a:xfrm>
            <a:off x="1190625" y="2552700"/>
            <a:ext cx="574675" cy="5762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7653" name="Oval 13"/>
          <p:cNvSpPr>
            <a:spLocks noChangeAspect="1" noChangeArrowheads="1"/>
          </p:cNvSpPr>
          <p:nvPr/>
        </p:nvSpPr>
        <p:spPr bwMode="auto">
          <a:xfrm>
            <a:off x="1190625" y="3411538"/>
            <a:ext cx="574675" cy="5762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4" name="Picture 14" descr="pho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6675" y="3570288"/>
            <a:ext cx="2905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5" descr="bul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716213"/>
            <a:ext cx="288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Oval 19"/>
          <p:cNvSpPr>
            <a:spLocks noChangeAspect="1" noChangeArrowheads="1"/>
          </p:cNvSpPr>
          <p:nvPr/>
        </p:nvSpPr>
        <p:spPr bwMode="auto">
          <a:xfrm>
            <a:off x="1190625" y="427831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7" name="Picture 23" descr="clou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43388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9"/>
          <p:cNvGrpSpPr>
            <a:grpSpLocks noChangeAspect="1"/>
          </p:cNvGrpSpPr>
          <p:nvPr/>
        </p:nvGrpSpPr>
        <p:grpSpPr bwMode="auto">
          <a:xfrm>
            <a:off x="8166100" y="1997075"/>
            <a:ext cx="4025900" cy="4105275"/>
            <a:chOff x="0" y="0"/>
            <a:chExt cx="4025152" cy="4106791"/>
          </a:xfrm>
        </p:grpSpPr>
        <p:pic>
          <p:nvPicPr>
            <p:cNvPr id="27662" name="图片 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3" name="图片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9" name="矩形 13"/>
          <p:cNvSpPr>
            <a:spLocks noChangeArrowheads="1"/>
          </p:cNvSpPr>
          <p:nvPr/>
        </p:nvSpPr>
        <p:spPr bwMode="auto">
          <a:xfrm>
            <a:off x="2006283" y="2668588"/>
            <a:ext cx="50688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000" b="1" dirty="0" smtClean="0">
                <a:latin typeface="宋体" pitchFamily="2" charset="-122"/>
              </a:rPr>
              <a:t>模板安装工程检验批质量验收记录表</a:t>
            </a:r>
            <a:endParaRPr lang="zh-CN" altLang="en-US" sz="2000" b="1" dirty="0">
              <a:latin typeface="宋体" pitchFamily="2" charset="-122"/>
            </a:endParaRPr>
          </a:p>
        </p:txBody>
      </p:sp>
      <p:sp>
        <p:nvSpPr>
          <p:cNvPr id="27660" name="矩形 14"/>
          <p:cNvSpPr>
            <a:spLocks noChangeArrowheads="1"/>
          </p:cNvSpPr>
          <p:nvPr/>
        </p:nvSpPr>
        <p:spPr bwMode="auto">
          <a:xfrm>
            <a:off x="2017713" y="3506153"/>
            <a:ext cx="50688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000" b="1" dirty="0" smtClean="0">
                <a:latin typeface="宋体" pitchFamily="2" charset="-122"/>
              </a:rPr>
              <a:t>模板拆除工程检验批质量验收记录表</a:t>
            </a:r>
          </a:p>
        </p:txBody>
      </p:sp>
      <p:sp>
        <p:nvSpPr>
          <p:cNvPr id="27661" name="矩形 15"/>
          <p:cNvSpPr>
            <a:spLocks noChangeArrowheads="1"/>
          </p:cNvSpPr>
          <p:nvPr/>
        </p:nvSpPr>
        <p:spPr bwMode="auto">
          <a:xfrm>
            <a:off x="2040573" y="4374198"/>
            <a:ext cx="50688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000" b="1" dirty="0" smtClean="0">
                <a:latin typeface="宋体" pitchFamily="2" charset="-122"/>
              </a:rPr>
              <a:t>模板工程分项工程质量验收表</a:t>
            </a:r>
          </a:p>
        </p:txBody>
      </p:sp>
      <p:sp>
        <p:nvSpPr>
          <p:cNvPr id="16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三、</a:t>
            </a:r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编制模板工程施工数据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44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2" name="文本框 18"/>
          <p:cNvSpPr>
            <a:spLocks/>
          </p:cNvSpPr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6187 w 2083287"/>
              <a:gd name="T1" fmla="*/ 0 h 976698"/>
              <a:gd name="T2" fmla="*/ 2079880 w 2083287"/>
              <a:gd name="T3" fmla="*/ 0 h 976698"/>
              <a:gd name="T4" fmla="*/ 2060732 w 2083287"/>
              <a:gd name="T5" fmla="*/ 197901 h 976698"/>
              <a:gd name="T6" fmla="*/ 1738045 w 2083287"/>
              <a:gd name="T7" fmla="*/ 710027 h 976698"/>
              <a:gd name="T8" fmla="*/ 820536 w 2083287"/>
              <a:gd name="T9" fmla="*/ 974006 h 976698"/>
              <a:gd name="T10" fmla="*/ 0 w 2083287"/>
              <a:gd name="T11" fmla="*/ 805826 h 976698"/>
              <a:gd name="T12" fmla="*/ 0 w 2083287"/>
              <a:gd name="T13" fmla="*/ 199095 h 976698"/>
              <a:gd name="T14" fmla="*/ 771517 w 2083287"/>
              <a:gd name="T15" fmla="*/ 446048 h 976698"/>
              <a:gd name="T16" fmla="*/ 1214822 w 2083287"/>
              <a:gd name="T17" fmla="*/ 322574 h 976698"/>
              <a:gd name="T18" fmla="*/ 1368672 w 2083287"/>
              <a:gd name="T19" fmla="*/ 78684 h 976698"/>
              <a:gd name="T20" fmla="*/ 1376187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文本框 12"/>
          <p:cNvSpPr txBox="1">
            <a:spLocks noChangeArrowheads="1"/>
          </p:cNvSpPr>
          <p:nvPr/>
        </p:nvSpPr>
        <p:spPr bwMode="auto">
          <a:xfrm>
            <a:off x="2629387" y="3714261"/>
            <a:ext cx="802688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编制模板工程施工方案</a:t>
            </a:r>
            <a:endParaRPr lang="zh-CN" altLang="en-US" sz="6000" b="1" dirty="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燕尾形箭头 2"/>
          <p:cNvSpPr/>
          <p:nvPr/>
        </p:nvSpPr>
        <p:spPr>
          <a:xfrm>
            <a:off x="179388" y="981075"/>
            <a:ext cx="1871662" cy="792163"/>
          </a:xfrm>
          <a:prstGeom prst="notched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" name="矩形 92"/>
          <p:cNvSpPr>
            <a:spLocks noChangeArrowheads="1"/>
          </p:cNvSpPr>
          <p:nvPr/>
        </p:nvSpPr>
        <p:spPr bwMode="auto">
          <a:xfrm>
            <a:off x="539750" y="1196975"/>
            <a:ext cx="1209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知识链接</a:t>
            </a:r>
          </a:p>
        </p:txBody>
      </p:sp>
      <p:pic>
        <p:nvPicPr>
          <p:cNvPr id="5" name="图片 93" descr="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3382" y="1970404"/>
            <a:ext cx="4094797" cy="411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94"/>
          <p:cNvSpPr>
            <a:spLocks noChangeArrowheads="1"/>
          </p:cNvSpPr>
          <p:nvPr/>
        </p:nvSpPr>
        <p:spPr bwMode="auto">
          <a:xfrm>
            <a:off x="4637723" y="1495743"/>
            <a:ext cx="3262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latin typeface="方正粗黑宋简体" pitchFamily="2" charset="-122"/>
                <a:ea typeface="方正粗黑宋简体" pitchFamily="2" charset="-122"/>
              </a:rPr>
              <a:t>某商品房工程模板施工方案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994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994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3349625" y="2900363"/>
            <a:ext cx="5700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72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942" name="直接连接符 58"/>
          <p:cNvCxnSpPr>
            <a:cxnSpLocks noChangeShapeType="1"/>
          </p:cNvCxnSpPr>
          <p:nvPr/>
        </p:nvCxnSpPr>
        <p:spPr bwMode="auto">
          <a:xfrm>
            <a:off x="3230563" y="4137025"/>
            <a:ext cx="525145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8916" name="Picture 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3563" y="1243013"/>
            <a:ext cx="6253162" cy="6692900"/>
          </a:xfrm>
          <a:prstGeom prst="rect">
            <a:avLst/>
          </a:prstGeom>
          <a:noFill/>
          <a:ln>
            <a:noFill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占位符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931988"/>
            <a:ext cx="26225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直角三角形 3"/>
          <p:cNvSpPr>
            <a:spLocks/>
          </p:cNvSpPr>
          <p:nvPr/>
        </p:nvSpPr>
        <p:spPr bwMode="auto">
          <a:xfrm rot="-245120">
            <a:off x="7742238" y="1935163"/>
            <a:ext cx="2505075" cy="2522537"/>
          </a:xfrm>
          <a:custGeom>
            <a:avLst/>
            <a:gdLst>
              <a:gd name="T0" fmla="*/ 0 w 2505824"/>
              <a:gd name="T1" fmla="*/ 168249 h 2522400"/>
              <a:gd name="T2" fmla="*/ 2500585 w 2505824"/>
              <a:gd name="T3" fmla="*/ 2523359 h 2522400"/>
              <a:gd name="T4" fmla="*/ 1332344 w 2505824"/>
              <a:gd name="T5" fmla="*/ 0 h 2522400"/>
              <a:gd name="T6" fmla="*/ 0 w 2505824"/>
              <a:gd name="T7" fmla="*/ 168249 h 25224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9" name="直角三角形 3"/>
          <p:cNvSpPr>
            <a:spLocks/>
          </p:cNvSpPr>
          <p:nvPr/>
        </p:nvSpPr>
        <p:spPr bwMode="auto">
          <a:xfrm>
            <a:off x="7673975" y="2200275"/>
            <a:ext cx="2640013" cy="2498725"/>
          </a:xfrm>
          <a:custGeom>
            <a:avLst/>
            <a:gdLst>
              <a:gd name="T0" fmla="*/ 1348805 w 2639568"/>
              <a:gd name="T1" fmla="*/ 2499961 h 2498519"/>
              <a:gd name="T2" fmla="*/ 0 w 2639568"/>
              <a:gd name="T3" fmla="*/ 0 h 2498519"/>
              <a:gd name="T4" fmla="*/ 2642683 w 2639568"/>
              <a:gd name="T5" fmla="*/ 2146190 h 2498519"/>
              <a:gd name="T6" fmla="*/ 1348805 w 2639568"/>
              <a:gd name="T7" fmla="*/ 2499961 h 24985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20" name="Freeform 251"/>
          <p:cNvSpPr>
            <a:spLocks noEditPoints="1"/>
          </p:cNvSpPr>
          <p:nvPr/>
        </p:nvSpPr>
        <p:spPr bwMode="auto">
          <a:xfrm>
            <a:off x="8724900" y="3038475"/>
            <a:ext cx="531813" cy="496888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矩形 8"/>
          <p:cNvSpPr>
            <a:spLocks noChangeArrowheads="1"/>
          </p:cNvSpPr>
          <p:nvPr/>
        </p:nvSpPr>
        <p:spPr bwMode="auto">
          <a:xfrm>
            <a:off x="1331668" y="1098917"/>
            <a:ext cx="5392737" cy="4645391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2" name="矩形 9"/>
          <p:cNvSpPr>
            <a:spLocks noChangeArrowheads="1"/>
          </p:cNvSpPr>
          <p:nvPr/>
        </p:nvSpPr>
        <p:spPr bwMode="auto">
          <a:xfrm>
            <a:off x="2467463" y="904509"/>
            <a:ext cx="3065463" cy="4810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一、介绍模板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83578" y="911442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solidFill>
                  <a:schemeClr val="bg1"/>
                </a:solidFill>
              </a:rPr>
              <a:t>（一）模板的类型与特点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35725" y="1521549"/>
            <a:ext cx="50174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1</a:t>
            </a:r>
            <a:r>
              <a:rPr lang="zh-CN" altLang="en-US" sz="2000" dirty="0" smtClean="0">
                <a:latin typeface="+mn-ea"/>
                <a:ea typeface="+mn-ea"/>
              </a:rPr>
              <a:t>）木模板适于外形复杂或异形混凝土构件及冬期施工的</a:t>
            </a:r>
            <a:r>
              <a:rPr lang="zh-CN" altLang="en-US" sz="2000" dirty="0" smtClean="0">
                <a:latin typeface="+mn-ea"/>
                <a:ea typeface="+mn-ea"/>
              </a:rPr>
              <a:t>混凝</a:t>
            </a:r>
            <a:r>
              <a:rPr lang="zh-CN" altLang="en-US" sz="2000" dirty="0" smtClean="0">
                <a:latin typeface="+mn-ea"/>
                <a:ea typeface="+mn-ea"/>
              </a:rPr>
              <a:t>土工程。</a:t>
            </a:r>
          </a:p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2</a:t>
            </a:r>
            <a:r>
              <a:rPr lang="zh-CN" altLang="en-US" sz="2000" dirty="0" smtClean="0">
                <a:latin typeface="+mn-ea"/>
                <a:ea typeface="+mn-ea"/>
              </a:rPr>
              <a:t>）组合钢模板优点是轻便灵活、拆装方便、通用性强、周转率高。</a:t>
            </a:r>
          </a:p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3</a:t>
            </a:r>
            <a:r>
              <a:rPr lang="zh-CN" altLang="en-US" sz="2000" dirty="0" smtClean="0">
                <a:latin typeface="+mn-ea"/>
                <a:ea typeface="+mn-ea"/>
              </a:rPr>
              <a:t>）钢框木（竹）胶合板模板特点是自重轻、用钢量少、面积大、模板拼缝少、</a:t>
            </a:r>
            <a:r>
              <a:rPr lang="zh-CN" altLang="en-US" sz="2000" dirty="0" smtClean="0">
                <a:latin typeface="+mn-ea"/>
                <a:ea typeface="+mn-ea"/>
              </a:rPr>
              <a:t>维修</a:t>
            </a:r>
            <a:r>
              <a:rPr lang="zh-CN" altLang="en-US" sz="2000" dirty="0" smtClean="0">
                <a:latin typeface="+mn-ea"/>
                <a:ea typeface="+mn-ea"/>
              </a:rPr>
              <a:t>方便。</a:t>
            </a:r>
          </a:p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4</a:t>
            </a:r>
            <a:r>
              <a:rPr lang="zh-CN" altLang="en-US" sz="2000" dirty="0" smtClean="0">
                <a:latin typeface="+mn-ea"/>
                <a:ea typeface="+mn-ea"/>
              </a:rPr>
              <a:t>）大模板优点是整体性好、抗震性强、无拼缝。</a:t>
            </a:r>
          </a:p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5</a:t>
            </a:r>
            <a:r>
              <a:rPr lang="zh-CN" altLang="en-US" sz="2000" dirty="0" smtClean="0">
                <a:latin typeface="+mn-ea"/>
                <a:ea typeface="+mn-ea"/>
              </a:rPr>
              <a:t>）散支散拆胶合板模板优点是自重轻、板幅大、板面平整、施工安装方便简单。</a:t>
            </a:r>
          </a:p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6</a:t>
            </a:r>
            <a:r>
              <a:rPr lang="zh-CN" altLang="en-US" sz="2000" dirty="0" smtClean="0">
                <a:latin typeface="+mn-ea"/>
                <a:ea typeface="+mn-ea"/>
              </a:rPr>
              <a:t>）此外还有滑升模板、爬升模板、飞模板等。</a:t>
            </a:r>
            <a:endParaRPr lang="zh-CN" altLang="en-US" sz="20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AutoShape 3"/>
          <p:cNvSpPr>
            <a:spLocks/>
          </p:cNvSpPr>
          <p:nvPr/>
        </p:nvSpPr>
        <p:spPr bwMode="auto">
          <a:xfrm>
            <a:off x="3865563" y="1804988"/>
            <a:ext cx="931862" cy="823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5" name="AutoShape 4"/>
          <p:cNvSpPr>
            <a:spLocks/>
          </p:cNvSpPr>
          <p:nvPr/>
        </p:nvSpPr>
        <p:spPr bwMode="auto">
          <a:xfrm>
            <a:off x="3382963" y="2646363"/>
            <a:ext cx="1897062" cy="83502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6" name="AutoShape 5"/>
          <p:cNvSpPr>
            <a:spLocks/>
          </p:cNvSpPr>
          <p:nvPr/>
        </p:nvSpPr>
        <p:spPr bwMode="auto">
          <a:xfrm>
            <a:off x="2906713" y="3497263"/>
            <a:ext cx="2851150" cy="8318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AutoShape 6"/>
          <p:cNvSpPr>
            <a:spLocks/>
          </p:cNvSpPr>
          <p:nvPr/>
        </p:nvSpPr>
        <p:spPr bwMode="auto">
          <a:xfrm>
            <a:off x="2424113" y="4349750"/>
            <a:ext cx="3821112" cy="836613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8" name="AutoShape 7"/>
          <p:cNvSpPr>
            <a:spLocks/>
          </p:cNvSpPr>
          <p:nvPr/>
        </p:nvSpPr>
        <p:spPr bwMode="auto">
          <a:xfrm>
            <a:off x="1973263" y="5202238"/>
            <a:ext cx="4721225" cy="788987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0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5610" name="直接连接符 71"/>
          <p:cNvCxnSpPr>
            <a:cxnSpLocks noChangeShapeType="1"/>
          </p:cNvCxnSpPr>
          <p:nvPr/>
        </p:nvCxnSpPr>
        <p:spPr bwMode="auto">
          <a:xfrm>
            <a:off x="4964113" y="2628900"/>
            <a:ext cx="66198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1" name="直接连接符 72"/>
          <p:cNvCxnSpPr>
            <a:cxnSpLocks noChangeShapeType="1"/>
          </p:cNvCxnSpPr>
          <p:nvPr/>
        </p:nvCxnSpPr>
        <p:spPr bwMode="auto">
          <a:xfrm>
            <a:off x="5394325" y="3468688"/>
            <a:ext cx="61896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2" name="直接连接符 73"/>
          <p:cNvCxnSpPr>
            <a:cxnSpLocks noChangeShapeType="1"/>
          </p:cNvCxnSpPr>
          <p:nvPr/>
        </p:nvCxnSpPr>
        <p:spPr bwMode="auto">
          <a:xfrm>
            <a:off x="5916613" y="4338638"/>
            <a:ext cx="56673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3" name="直接连接符 74"/>
          <p:cNvCxnSpPr>
            <a:cxnSpLocks noChangeShapeType="1"/>
          </p:cNvCxnSpPr>
          <p:nvPr/>
        </p:nvCxnSpPr>
        <p:spPr bwMode="auto">
          <a:xfrm>
            <a:off x="6392863" y="5184775"/>
            <a:ext cx="5191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4" name="直接连接符 75"/>
          <p:cNvCxnSpPr>
            <a:cxnSpLocks noChangeShapeType="1"/>
          </p:cNvCxnSpPr>
          <p:nvPr/>
        </p:nvCxnSpPr>
        <p:spPr bwMode="auto">
          <a:xfrm>
            <a:off x="6777038" y="5951538"/>
            <a:ext cx="48069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615" name="文本框 76"/>
          <p:cNvSpPr txBox="1">
            <a:spLocks noChangeArrowheads="1"/>
          </p:cNvSpPr>
          <p:nvPr/>
        </p:nvSpPr>
        <p:spPr bwMode="auto">
          <a:xfrm>
            <a:off x="4100513" y="206533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6" name="文本框 77"/>
          <p:cNvSpPr txBox="1">
            <a:spLocks noChangeArrowheads="1"/>
          </p:cNvSpPr>
          <p:nvPr/>
        </p:nvSpPr>
        <p:spPr bwMode="auto">
          <a:xfrm>
            <a:off x="4100513" y="280828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B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7" name="文本框 78"/>
          <p:cNvSpPr txBox="1">
            <a:spLocks noChangeArrowheads="1"/>
          </p:cNvSpPr>
          <p:nvPr/>
        </p:nvSpPr>
        <p:spPr bwMode="auto">
          <a:xfrm>
            <a:off x="4100513" y="3630613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C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8" name="文本框 79"/>
          <p:cNvSpPr txBox="1">
            <a:spLocks noChangeArrowheads="1"/>
          </p:cNvSpPr>
          <p:nvPr/>
        </p:nvSpPr>
        <p:spPr bwMode="auto">
          <a:xfrm>
            <a:off x="4100513" y="4532313"/>
            <a:ext cx="554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D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9" name="文本框 80"/>
          <p:cNvSpPr txBox="1">
            <a:spLocks noChangeArrowheads="1"/>
          </p:cNvSpPr>
          <p:nvPr/>
        </p:nvSpPr>
        <p:spPr bwMode="auto">
          <a:xfrm>
            <a:off x="4100513" y="5324475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E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0" name="矩形 81"/>
          <p:cNvSpPr>
            <a:spLocks noChangeArrowheads="1"/>
          </p:cNvSpPr>
          <p:nvPr/>
        </p:nvSpPr>
        <p:spPr bwMode="auto">
          <a:xfrm>
            <a:off x="4929505" y="1980565"/>
            <a:ext cx="6637655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2000" dirty="0" smtClean="0"/>
              <a:t>模板及其支架应具有足够的承载能力、刚度和稳定性，能可靠地承受浇筑混</a:t>
            </a:r>
            <a:r>
              <a:rPr lang="zh-CN" altLang="en-US" sz="2000" dirty="0" smtClean="0"/>
              <a:t>凝土</a:t>
            </a:r>
            <a:r>
              <a:rPr lang="zh-CN" altLang="en-US" sz="2000" dirty="0" smtClean="0"/>
              <a:t>的重量、侧压力及施工荷载。</a:t>
            </a:r>
            <a:endParaRPr lang="en-US" sz="2000" dirty="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1" name="矩形 82"/>
          <p:cNvSpPr>
            <a:spLocks noChangeArrowheads="1"/>
          </p:cNvSpPr>
          <p:nvPr/>
        </p:nvSpPr>
        <p:spPr bwMode="auto">
          <a:xfrm>
            <a:off x="5371465" y="3055938"/>
            <a:ext cx="62528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 smtClean="0"/>
              <a:t>要保证工程结构和构件各部分形状尺寸和相互位置正确。</a:t>
            </a:r>
            <a:endParaRPr lang="en-US" altLang="en-US" sz="2000" dirty="0">
              <a:sym typeface="Arial" pitchFamily="34" charset="0"/>
            </a:endParaRPr>
          </a:p>
        </p:txBody>
      </p:sp>
      <p:sp>
        <p:nvSpPr>
          <p:cNvPr id="25622" name="矩形 83"/>
          <p:cNvSpPr>
            <a:spLocks noChangeArrowheads="1"/>
          </p:cNvSpPr>
          <p:nvPr/>
        </p:nvSpPr>
        <p:spPr bwMode="auto">
          <a:xfrm>
            <a:off x="5882640" y="3678238"/>
            <a:ext cx="585597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2000" dirty="0" smtClean="0"/>
              <a:t>构造简单，装拆方便，并便于钢筋的绑扎和安装，符合混凝土的浇筑及养护等工艺要求。</a:t>
            </a:r>
            <a:endParaRPr lang="en-US" altLang="en-US" sz="2000" dirty="0">
              <a:sym typeface="Arial" pitchFamily="34" charset="0"/>
            </a:endParaRPr>
          </a:p>
        </p:txBody>
      </p:sp>
      <p:sp>
        <p:nvSpPr>
          <p:cNvPr id="25623" name="矩形 84"/>
          <p:cNvSpPr>
            <a:spLocks noChangeArrowheads="1"/>
          </p:cNvSpPr>
          <p:nvPr/>
        </p:nvSpPr>
        <p:spPr bwMode="auto">
          <a:xfrm>
            <a:off x="6353810" y="4827588"/>
            <a:ext cx="5253038" cy="33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 smtClean="0"/>
              <a:t>模板的拼（接）缝应严密，不得漏浆。</a:t>
            </a:r>
            <a:endParaRPr lang="en-US" altLang="en-US" sz="2000" dirty="0">
              <a:sym typeface="Arial" pitchFamily="34" charset="0"/>
            </a:endParaRPr>
          </a:p>
        </p:txBody>
      </p:sp>
      <p:sp>
        <p:nvSpPr>
          <p:cNvPr id="25624" name="矩形 85"/>
          <p:cNvSpPr>
            <a:spLocks noChangeArrowheads="1"/>
          </p:cNvSpPr>
          <p:nvPr/>
        </p:nvSpPr>
        <p:spPr bwMode="auto">
          <a:xfrm>
            <a:off x="6765608" y="5253673"/>
            <a:ext cx="4941887" cy="70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 smtClean="0"/>
              <a:t>清水混凝土工程及装饰混凝土工程所使用的模板，应满足设计要求。</a:t>
            </a:r>
            <a:endParaRPr lang="en-US" altLang="en-US" sz="2000" dirty="0">
              <a:sym typeface="Arial" pitchFamily="34" charset="0"/>
            </a:endParaRPr>
          </a:p>
        </p:txBody>
      </p:sp>
      <p:sp>
        <p:nvSpPr>
          <p:cNvPr id="71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一、介绍模板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2" name="图片 7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20590"/>
            <a:ext cx="1840728" cy="2137410"/>
          </a:xfrm>
          <a:prstGeom prst="rect">
            <a:avLst/>
          </a:prstGeom>
        </p:spPr>
      </p:pic>
      <p:sp>
        <p:nvSpPr>
          <p:cNvPr id="73" name="矩形 72"/>
          <p:cNvSpPr/>
          <p:nvPr/>
        </p:nvSpPr>
        <p:spPr>
          <a:xfrm>
            <a:off x="295900" y="889754"/>
            <a:ext cx="41344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（二）模板安装支设的一般规定</a:t>
            </a:r>
            <a:endParaRPr lang="zh-CN" altLang="en-US" sz="2200" dirty="0"/>
          </a:p>
        </p:txBody>
      </p:sp>
      <p:sp>
        <p:nvSpPr>
          <p:cNvPr id="74" name="矩形 73"/>
          <p:cNvSpPr/>
          <p:nvPr/>
        </p:nvSpPr>
        <p:spPr>
          <a:xfrm>
            <a:off x="1950720" y="5934670"/>
            <a:ext cx="977646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buFontTx/>
              <a:buNone/>
            </a:pPr>
            <a:r>
              <a:rPr lang="zh-CN" altLang="zh-CN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除上述规定外，第一应优先推广清水混凝土模板；第二宜推广“快速脱模”，以提高模板周转率；第三应采取分段流水工艺，减少模板一次投入量。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圆角矩形 3"/>
          <p:cNvSpPr>
            <a:spLocks noChangeArrowheads="1"/>
          </p:cNvSpPr>
          <p:nvPr/>
        </p:nvSpPr>
        <p:spPr bwMode="auto">
          <a:xfrm>
            <a:off x="465454" y="1461770"/>
            <a:ext cx="6529705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43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8826" y="434340"/>
            <a:ext cx="2147409" cy="2631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一、介绍模板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91"/>
          <p:cNvSpPr>
            <a:spLocks noChangeArrowheads="1"/>
          </p:cNvSpPr>
          <p:nvPr/>
        </p:nvSpPr>
        <p:spPr bwMode="auto">
          <a:xfrm>
            <a:off x="228640" y="908050"/>
            <a:ext cx="35702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>
                <a:latin typeface="宋体" pitchFamily="2" charset="-122"/>
                <a:ea typeface="宋体" pitchFamily="2" charset="-122"/>
              </a:rPr>
              <a:t>（三）模板管理的一般要求</a:t>
            </a:r>
          </a:p>
        </p:txBody>
      </p:sp>
      <p:sp>
        <p:nvSpPr>
          <p:cNvPr id="15" name="矩形 92"/>
          <p:cNvSpPr>
            <a:spLocks noChangeArrowheads="1"/>
          </p:cNvSpPr>
          <p:nvPr/>
        </p:nvSpPr>
        <p:spPr bwMode="auto">
          <a:xfrm>
            <a:off x="496888" y="1490028"/>
            <a:ext cx="6486842" cy="1405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000" dirty="0">
                <a:latin typeface="宋体" pitchFamily="2" charset="-122"/>
              </a:rPr>
              <a:t>对于达到一定规模、危险性较大的模板工程应单独设计标准安全专项施工方案，且有些专项方案需要经过专家论证方可执行。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991870" y="3417146"/>
          <a:ext cx="10106660" cy="2008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332"/>
                <a:gridCol w="2021332"/>
                <a:gridCol w="2021332"/>
                <a:gridCol w="2021332"/>
                <a:gridCol w="2021332"/>
              </a:tblGrid>
              <a:tr h="6059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具体指标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高度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跨度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施工总荷载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集中线荷载</a:t>
                      </a:r>
                      <a:endParaRPr lang="zh-CN" altLang="en-US" sz="2000" dirty="0"/>
                    </a:p>
                  </a:txBody>
                  <a:tcPr/>
                </a:tc>
              </a:tr>
              <a:tr h="605931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+mn-ea"/>
                          <a:ea typeface="+mn-ea"/>
                        </a:rPr>
                        <a:t>编制专项施工方案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5m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10m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10kN/m2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15kN/m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605931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+mn-ea"/>
                          <a:ea typeface="+mn-ea"/>
                        </a:rPr>
                        <a:t>施工前安全审查论证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8m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18m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15kN/m2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≥ 20kN/m</a:t>
                      </a:r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4170670" y="5587484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模板专项方案与专家论证的标准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一、介绍模板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91"/>
          <p:cNvSpPr>
            <a:spLocks noChangeArrowheads="1"/>
          </p:cNvSpPr>
          <p:nvPr/>
        </p:nvSpPr>
        <p:spPr bwMode="auto">
          <a:xfrm>
            <a:off x="415989" y="828040"/>
            <a:ext cx="15953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latin typeface="宋体" pitchFamily="2" charset="-122"/>
                <a:ea typeface="宋体" pitchFamily="2" charset="-122"/>
              </a:rPr>
              <a:t>（四）拆模</a:t>
            </a:r>
            <a:endParaRPr lang="zh-CN" altLang="en-US" sz="2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92"/>
          <p:cNvSpPr>
            <a:spLocks noChangeArrowheads="1"/>
          </p:cNvSpPr>
          <p:nvPr/>
        </p:nvSpPr>
        <p:spPr bwMode="auto">
          <a:xfrm>
            <a:off x="684212" y="1412875"/>
            <a:ext cx="11020107" cy="94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dirty="0">
                <a:latin typeface="宋体" pitchFamily="2" charset="-122"/>
              </a:rPr>
              <a:t>拆模作业前必须填写拆模申请，并在同条件养护试块强度记录达到规定要求时，项目的技术负责人方可批准拆模。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946150" y="2651336"/>
          <a:ext cx="10598151" cy="296079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51380"/>
                <a:gridCol w="1954530"/>
                <a:gridCol w="6492241"/>
              </a:tblGrid>
              <a:tr h="42297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宋体" pitchFamily="2" charset="-122"/>
                          <a:ea typeface="宋体" pitchFamily="2" charset="-122"/>
                        </a:rPr>
                        <a:t>构件类型</a:t>
                      </a:r>
                      <a:endParaRPr lang="zh-CN" altLang="en-US" sz="20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宋体" pitchFamily="2" charset="-122"/>
                          <a:ea typeface="宋体" pitchFamily="2" charset="-122"/>
                        </a:rPr>
                        <a:t>构建跨度（</a:t>
                      </a:r>
                      <a:r>
                        <a:rPr lang="en-US" altLang="zh-CN" sz="2000" dirty="0" smtClean="0">
                          <a:latin typeface="宋体" pitchFamily="2" charset="-122"/>
                          <a:ea typeface="宋体" pitchFamily="2" charset="-122"/>
                        </a:rPr>
                        <a:t>m</a:t>
                      </a:r>
                      <a:r>
                        <a:rPr lang="zh-CN" altLang="en-US" sz="2000" dirty="0" smtClean="0">
                          <a:latin typeface="宋体" pitchFamily="2" charset="-122"/>
                          <a:ea typeface="宋体" pitchFamily="2" charset="-122"/>
                        </a:rPr>
                        <a:t>）</a:t>
                      </a:r>
                      <a:endParaRPr lang="zh-CN" altLang="en-US" sz="20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baseline="0" dirty="0" smtClean="0">
                          <a:solidFill>
                            <a:schemeClr val="lt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达到设计的混凝土立方体抗压强度标准值的百分率（</a:t>
                      </a:r>
                      <a:r>
                        <a:rPr lang="en-US" altLang="zh-CN" sz="2000" b="1" kern="1200" baseline="0" dirty="0" smtClean="0">
                          <a:solidFill>
                            <a:schemeClr val="lt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%</a:t>
                      </a:r>
                      <a:r>
                        <a:rPr lang="zh-CN" altLang="en-US" sz="2000" b="1" kern="1200" baseline="0" dirty="0" smtClean="0">
                          <a:solidFill>
                            <a:schemeClr val="lt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）</a:t>
                      </a:r>
                      <a:endParaRPr lang="zh-CN" altLang="en-US" sz="20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  <a:tr h="422971">
                <a:tc rowSpan="3">
                  <a:txBody>
                    <a:bodyPr/>
                    <a:lstStyle/>
                    <a:p>
                      <a:r>
                        <a:rPr lang="en-US" altLang="zh-CN" dirty="0" smtClean="0"/>
                        <a:t>             </a:t>
                      </a:r>
                    </a:p>
                    <a:p>
                      <a:r>
                        <a:rPr lang="en-US" altLang="zh-CN" dirty="0" smtClean="0"/>
                        <a:t>               </a:t>
                      </a:r>
                      <a:r>
                        <a:rPr lang="zh-CN" altLang="en-US" dirty="0" smtClean="0"/>
                        <a:t>板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zh-CN" altLang="en-US" dirty="0"/>
                    </a:p>
                  </a:txBody>
                  <a:tcPr/>
                </a:tc>
              </a:tr>
              <a:tr h="4229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＞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，≤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endParaRPr lang="zh-CN" altLang="en-US" dirty="0"/>
                    </a:p>
                  </a:txBody>
                  <a:tcPr/>
                </a:tc>
              </a:tr>
              <a:tr h="4229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＞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zh-CN" altLang="en-US" dirty="0"/>
                    </a:p>
                  </a:txBody>
                  <a:tcPr/>
                </a:tc>
              </a:tr>
              <a:tr h="422971"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          </a:t>
                      </a:r>
                    </a:p>
                    <a:p>
                      <a:r>
                        <a:rPr lang="en-US" altLang="zh-CN" baseline="0" dirty="0" smtClean="0"/>
                        <a:t>          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zh-CN" altLang="en-US" dirty="0" smtClean="0"/>
                        <a:t>梁拱壳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endParaRPr lang="zh-CN" altLang="en-US" dirty="0"/>
                    </a:p>
                  </a:txBody>
                  <a:tcPr/>
                </a:tc>
              </a:tr>
              <a:tr h="4229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＞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zh-CN" altLang="en-US" dirty="0"/>
                    </a:p>
                  </a:txBody>
                  <a:tcPr/>
                </a:tc>
              </a:tr>
              <a:tr h="422971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悬臂构件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4239250" y="5758934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底模及支架拆除时的混凝土强度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55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方正粗黑宋简体" pitchFamily="2" charset="-122"/>
                <a:ea typeface="方正粗黑宋简体" pitchFamily="2" charset="-122"/>
              </a:rPr>
              <a:t>二、模板工程施工方案主要内容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" name="矩形 92"/>
          <p:cNvSpPr>
            <a:spLocks noChangeArrowheads="1"/>
          </p:cNvSpPr>
          <p:nvPr/>
        </p:nvSpPr>
        <p:spPr bwMode="auto">
          <a:xfrm>
            <a:off x="582613" y="795655"/>
            <a:ext cx="4572000" cy="325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itchFamily="2" charset="-122"/>
              </a:rPr>
              <a:t>（</a:t>
            </a:r>
            <a:r>
              <a:rPr lang="en-US" altLang="zh-CN" sz="2000" dirty="0">
                <a:latin typeface="宋体" pitchFamily="2" charset="-122"/>
              </a:rPr>
              <a:t>1</a:t>
            </a:r>
            <a:r>
              <a:rPr lang="zh-CN" altLang="en-US" sz="2000" dirty="0">
                <a:latin typeface="宋体" pitchFamily="2" charset="-122"/>
              </a:rPr>
              <a:t>）编制依据。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itchFamily="2" charset="-122"/>
              </a:rPr>
              <a:t>（</a:t>
            </a:r>
            <a:r>
              <a:rPr lang="en-US" altLang="zh-CN" sz="2000" dirty="0">
                <a:latin typeface="宋体" pitchFamily="2" charset="-122"/>
              </a:rPr>
              <a:t>2</a:t>
            </a:r>
            <a:r>
              <a:rPr lang="zh-CN" altLang="en-US" sz="2000" dirty="0">
                <a:latin typeface="宋体" pitchFamily="2" charset="-122"/>
              </a:rPr>
              <a:t>）工程概况。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itchFamily="2" charset="-122"/>
              </a:rPr>
              <a:t>（</a:t>
            </a:r>
            <a:r>
              <a:rPr lang="en-US" altLang="zh-CN" sz="2000" dirty="0">
                <a:latin typeface="宋体" pitchFamily="2" charset="-122"/>
              </a:rPr>
              <a:t>3</a:t>
            </a:r>
            <a:r>
              <a:rPr lang="zh-CN" altLang="en-US" sz="2000" dirty="0">
                <a:latin typeface="宋体" pitchFamily="2" charset="-122"/>
              </a:rPr>
              <a:t>）施工计划。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itchFamily="2" charset="-122"/>
              </a:rPr>
              <a:t>（</a:t>
            </a:r>
            <a:r>
              <a:rPr lang="en-US" altLang="zh-CN" sz="2000" dirty="0">
                <a:latin typeface="宋体" pitchFamily="2" charset="-122"/>
              </a:rPr>
              <a:t>4</a:t>
            </a:r>
            <a:r>
              <a:rPr lang="zh-CN" altLang="en-US" sz="2000" dirty="0">
                <a:latin typeface="宋体" pitchFamily="2" charset="-122"/>
              </a:rPr>
              <a:t>）施工工艺技术及措施。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itchFamily="2" charset="-122"/>
              </a:rPr>
              <a:t>（</a:t>
            </a:r>
            <a:r>
              <a:rPr lang="en-US" altLang="zh-CN" sz="2000" dirty="0">
                <a:latin typeface="宋体" pitchFamily="2" charset="-122"/>
              </a:rPr>
              <a:t>5</a:t>
            </a:r>
            <a:r>
              <a:rPr lang="zh-CN" altLang="en-US" sz="2000" dirty="0">
                <a:latin typeface="宋体" pitchFamily="2" charset="-122"/>
              </a:rPr>
              <a:t>）施工安全保证措施。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itchFamily="2" charset="-122"/>
              </a:rPr>
              <a:t>（</a:t>
            </a:r>
            <a:r>
              <a:rPr lang="en-US" altLang="zh-CN" sz="2000" dirty="0">
                <a:latin typeface="宋体" pitchFamily="2" charset="-122"/>
              </a:rPr>
              <a:t>6</a:t>
            </a:r>
            <a:r>
              <a:rPr lang="zh-CN" altLang="en-US" sz="2000" dirty="0">
                <a:latin typeface="宋体" pitchFamily="2" charset="-122"/>
              </a:rPr>
              <a:t>）施工应急救援预案。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itchFamily="2" charset="-122"/>
              </a:rPr>
              <a:t>（</a:t>
            </a:r>
            <a:r>
              <a:rPr lang="en-US" altLang="zh-CN" sz="2000" dirty="0">
                <a:latin typeface="宋体" pitchFamily="2" charset="-122"/>
              </a:rPr>
              <a:t>7</a:t>
            </a:r>
            <a:r>
              <a:rPr lang="zh-CN" altLang="en-US" sz="2000" dirty="0">
                <a:latin typeface="宋体" pitchFamily="2" charset="-122"/>
              </a:rPr>
              <a:t>）模板支架计算书。</a:t>
            </a:r>
          </a:p>
        </p:txBody>
      </p:sp>
      <p:pic>
        <p:nvPicPr>
          <p:cNvPr id="5" name="图片 93" descr="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1878" y="2180273"/>
            <a:ext cx="3468224" cy="37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右箭头 2"/>
          <p:cNvSpPr/>
          <p:nvPr/>
        </p:nvSpPr>
        <p:spPr bwMode="auto">
          <a:xfrm>
            <a:off x="388620" y="411480"/>
            <a:ext cx="2343150" cy="10058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674370"/>
            <a:ext cx="14058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拓展阅读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1490" y="1409700"/>
            <a:ext cx="7863840" cy="302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（一）模板的作用、组成和基本要求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：</a:t>
            </a: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1、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作用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：使混凝土按设计的形状、尺寸、位置成型的模型板。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2、模板系统的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组成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：模板、支撑系统、紧固件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3、对模板及支架的基本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要求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：</a:t>
            </a: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（1）要保证结构和构件的形状、尺寸、位置的准确；</a:t>
            </a: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（2）具有足够的强度、刚度和稳定性；</a:t>
            </a: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（3）构造简单，装拆方便，能多次周转使用；</a:t>
            </a: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（4）板面平整，接缝严密；</a:t>
            </a:r>
          </a:p>
          <a:p>
            <a:pPr marL="228600" marR="0" lvl="0" indent="-2286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（5）选材合理，用料经济。</a:t>
            </a:r>
          </a:p>
        </p:txBody>
      </p:sp>
      <p:pic>
        <p:nvPicPr>
          <p:cNvPr id="6" name="图片 98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6015" y="2691448"/>
            <a:ext cx="3627182" cy="343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Pages>0</Pages>
  <Words>3326</Words>
  <Characters>0</Characters>
  <Application>Microsoft Office PowerPoint</Application>
  <DocSecurity>0</DocSecurity>
  <PresentationFormat>自定义</PresentationFormat>
  <Lines>0</Lines>
  <Paragraphs>218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清风素材 https://12sc.taobao.com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Anonymous</cp:lastModifiedBy>
  <cp:revision>94</cp:revision>
  <dcterms:created xsi:type="dcterms:W3CDTF">2015-07-17T02:38:59Z</dcterms:created>
  <dcterms:modified xsi:type="dcterms:W3CDTF">2019-07-23T14:53:27Z</dcterms:modified>
  <cp:category>12sc.taobao.com</cp:category>
  <cp:contentStatus>12sc.taobao.com</cp:contentStatus>
</cp:coreProperties>
</file>