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7"/>
  </p:notesMasterIdLst>
  <p:sldIdLst>
    <p:sldId id="257" r:id="rId3"/>
    <p:sldId id="259" r:id="rId4"/>
    <p:sldId id="282" r:id="rId5"/>
    <p:sldId id="266" r:id="rId6"/>
    <p:sldId id="265" r:id="rId7"/>
    <p:sldId id="279" r:id="rId8"/>
    <p:sldId id="286" r:id="rId9"/>
    <p:sldId id="287" r:id="rId10"/>
    <p:sldId id="290" r:id="rId11"/>
    <p:sldId id="292" r:id="rId12"/>
    <p:sldId id="293" r:id="rId13"/>
    <p:sldId id="295" r:id="rId14"/>
    <p:sldId id="300" r:id="rId15"/>
    <p:sldId id="294" r:id="rId16"/>
    <p:sldId id="297" r:id="rId17"/>
    <p:sldId id="301" r:id="rId18"/>
    <p:sldId id="298" r:id="rId19"/>
    <p:sldId id="302" r:id="rId20"/>
    <p:sldId id="303" r:id="rId21"/>
    <p:sldId id="299" r:id="rId22"/>
    <p:sldId id="304" r:id="rId23"/>
    <p:sldId id="305" r:id="rId24"/>
    <p:sldId id="296" r:id="rId25"/>
    <p:sldId id="307" r:id="rId26"/>
    <p:sldId id="309" r:id="rId27"/>
    <p:sldId id="308" r:id="rId28"/>
    <p:sldId id="310" r:id="rId29"/>
    <p:sldId id="267" r:id="rId30"/>
    <p:sldId id="313" r:id="rId31"/>
    <p:sldId id="260" r:id="rId32"/>
    <p:sldId id="280" r:id="rId33"/>
    <p:sldId id="315" r:id="rId34"/>
    <p:sldId id="314" r:id="rId35"/>
    <p:sldId id="272" r:id="rId36"/>
    <p:sldId id="320" r:id="rId37"/>
    <p:sldId id="319" r:id="rId38"/>
    <p:sldId id="318" r:id="rId39"/>
    <p:sldId id="261" r:id="rId40"/>
    <p:sldId id="317" r:id="rId41"/>
    <p:sldId id="316" r:id="rId42"/>
    <p:sldId id="322" r:id="rId43"/>
    <p:sldId id="323" r:id="rId44"/>
    <p:sldId id="324" r:id="rId45"/>
    <p:sldId id="275" r:id="rId46"/>
    <p:sldId id="262" r:id="rId47"/>
    <p:sldId id="274" r:id="rId48"/>
    <p:sldId id="273" r:id="rId49"/>
    <p:sldId id="312" r:id="rId50"/>
    <p:sldId id="327" r:id="rId51"/>
    <p:sldId id="325" r:id="rId52"/>
    <p:sldId id="278" r:id="rId53"/>
    <p:sldId id="333" r:id="rId54"/>
    <p:sldId id="332" r:id="rId55"/>
    <p:sldId id="331" r:id="rId56"/>
    <p:sldId id="330" r:id="rId57"/>
    <p:sldId id="263" r:id="rId58"/>
    <p:sldId id="334" r:id="rId59"/>
    <p:sldId id="270" r:id="rId60"/>
    <p:sldId id="335" r:id="rId61"/>
    <p:sldId id="336" r:id="rId62"/>
    <p:sldId id="337" r:id="rId63"/>
    <p:sldId id="339" r:id="rId64"/>
    <p:sldId id="338" r:id="rId65"/>
    <p:sldId id="283" r:id="rId66"/>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86D8"/>
    <a:srgbClr val="1C48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38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0" Type="http://schemas.openxmlformats.org/officeDocument/2006/relationships/tableStyles" Target="tableStyles.xml"/><Relationship Id="rId7" Type="http://schemas.openxmlformats.org/officeDocument/2006/relationships/slide" Target="slides/slide5.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notesMaster" Target="notesMasters/notesMaster1.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BCB5CCC-2AF4-4750-940C-1D9BFD50EE4A}"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6E5102C-B5D4-43E5-AF16-3760D6DF518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004BFA2-F7B1-499A-A0B7-FC15F9227E6B}"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6453FEE-A315-4C3A-A34C-E769B602E56D}"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E80ECBE-784B-4FC1-A99A-3EE8854DA3C6}"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8B8618D-FDE6-4A7E-96BE-305A14330605}"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E294398-CA28-4830-A6FB-EFA15DE935B5}"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C345842-DE51-45A1-8AE9-F5019D2F46C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0196162-A4BD-4FB2-9321-D2F498D1EE7F}"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570A55DB-F8BB-4C76-AEB3-5F2C7011E923}"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2AB93DEF-7D5B-4925-8484-CE30531DCDDD}"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8C6215D-B9D9-499B-A1AF-F3895A48A13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FCAD3DF7-4850-48DE-972C-9D03AA05BE20}"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E61474B-729F-451A-987B-A75AFDC0966F}"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60EBE320-408D-401A-9E41-B8599A856669}"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9F34499C-394C-4B8D-BC0A-F12198D9D26F}"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275874D0-853F-4736-9AB9-108B3163EB7E}"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8147D4D9-6EEF-44B9-BC6D-8AD356EB5812}"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955433BC-6486-41DE-977C-8030CCC61116}"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D6C61436-0B17-4DA7-8B39-A7E33EE52C51}"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F70B2150-9D3E-4636-BDF6-7746A18BAB3B}"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C942DD4C-CD7C-478F-9C32-70CD24F1A572}"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FDF54DB-0895-4424-8859-330C925DE0AF}"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2E3214CB-5F33-4D72-ACE4-C5DA30DA7396}"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30A8F769-CEF5-4894-A661-602D16F7AECF}"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ea typeface="宋体" panose="02010600030101010101" pitchFamily="2" charset="-122"/>
              </a:defRPr>
            </a:lvl1pPr>
          </a:lstStyle>
          <a:p>
            <a:pPr>
              <a:defRPr/>
            </a:pPr>
            <a:fld id="{CB0A8459-2DDB-47F0-AFCD-238B9C9CCB4C}"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image" Target="../media/image28.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95500" y="504825"/>
            <a:ext cx="74803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5364" name="组合 13"/>
          <p:cNvGrpSpPr>
            <a:grpSpLocks noChangeAspect="1"/>
          </p:cNvGrpSpPr>
          <p:nvPr/>
        </p:nvGrpSpPr>
        <p:grpSpPr bwMode="auto">
          <a:xfrm>
            <a:off x="5605463" y="2808288"/>
            <a:ext cx="6777037" cy="4229100"/>
            <a:chOff x="0" y="0"/>
            <a:chExt cx="5324473" cy="3322983"/>
          </a:xfrm>
        </p:grpSpPr>
        <p:pic>
          <p:nvPicPr>
            <p:cNvPr id="15376" name="图片 11"/>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图片 12"/>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6" name="组合 22"/>
          <p:cNvGrpSpPr/>
          <p:nvPr/>
        </p:nvGrpSpPr>
        <p:grpSpPr bwMode="auto">
          <a:xfrm>
            <a:off x="447213" y="5191634"/>
            <a:ext cx="5030165" cy="461665"/>
            <a:chOff x="8887" y="0"/>
            <a:chExt cx="5035014" cy="463378"/>
          </a:xfrm>
        </p:grpSpPr>
        <p:sp>
          <p:nvSpPr>
            <p:cNvPr id="15372" name="矩形 40"/>
            <p:cNvSpPr>
              <a:spLocks noChangeArrowheads="1"/>
            </p:cNvSpPr>
            <p:nvPr/>
          </p:nvSpPr>
          <p:spPr bwMode="auto">
            <a:xfrm>
              <a:off x="403225" y="0"/>
              <a:ext cx="4640676" cy="46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FFFFFF"/>
                  </a:solidFill>
                </a:rPr>
                <a:t>单元一  混凝土结构施工准备工作</a:t>
              </a:r>
              <a:endParaRPr lang="zh-CN" altLang="en-US" sz="2400" b="1" dirty="0">
                <a:solidFill>
                  <a:srgbClr val="FFFFFF"/>
                </a:solidFill>
              </a:endParaRPr>
            </a:p>
          </p:txBody>
        </p:sp>
        <p:sp>
          <p:nvSpPr>
            <p:cNvPr id="15373" name="Freeform 102"/>
            <p:cNvSpPr>
              <a:spLocks noEditPoints="1"/>
            </p:cNvSpPr>
            <p:nvPr/>
          </p:nvSpPr>
          <p:spPr bwMode="auto">
            <a:xfrm>
              <a:off x="8887" y="81424"/>
              <a:ext cx="300038" cy="298450"/>
            </a:xfrm>
            <a:custGeom>
              <a:avLst/>
              <a:gdLst>
                <a:gd name="T0" fmla="*/ 2147483647 w 837"/>
                <a:gd name="T1" fmla="*/ 0 h 837"/>
                <a:gd name="T2" fmla="*/ 0 w 837"/>
                <a:gd name="T3" fmla="*/ 2147483647 h 837"/>
                <a:gd name="T4" fmla="*/ 2147483647 w 837"/>
                <a:gd name="T5" fmla="*/ 2147483647 h 837"/>
                <a:gd name="T6" fmla="*/ 2147483647 w 837"/>
                <a:gd name="T7" fmla="*/ 2147483647 h 837"/>
                <a:gd name="T8" fmla="*/ 2147483647 w 837"/>
                <a:gd name="T9" fmla="*/ 0 h 837"/>
                <a:gd name="T10" fmla="*/ 2147483647 w 837"/>
                <a:gd name="T11" fmla="*/ 2147483647 h 837"/>
                <a:gd name="T12" fmla="*/ 2147483647 w 837"/>
                <a:gd name="T13" fmla="*/ 2147483647 h 837"/>
                <a:gd name="T14" fmla="*/ 2147483647 w 837"/>
                <a:gd name="T15" fmla="*/ 2147483647 h 837"/>
                <a:gd name="T16" fmla="*/ 2147483647 w 837"/>
                <a:gd name="T17" fmla="*/ 2147483647 h 837"/>
                <a:gd name="T18" fmla="*/ 2147483647 w 837"/>
                <a:gd name="T19" fmla="*/ 2147483647 h 837"/>
                <a:gd name="T20" fmla="*/ 2147483647 w 837"/>
                <a:gd name="T21" fmla="*/ 2147483647 h 837"/>
                <a:gd name="T22" fmla="*/ 2147483647 w 837"/>
                <a:gd name="T23" fmla="*/ 2147483647 h 837"/>
                <a:gd name="T24" fmla="*/ 2147483647 w 837"/>
                <a:gd name="T25" fmla="*/ 2147483647 h 837"/>
                <a:gd name="T26" fmla="*/ 2147483647 w 837"/>
                <a:gd name="T27" fmla="*/ 2147483647 h 837"/>
                <a:gd name="T28" fmla="*/ 2147483647 w 837"/>
                <a:gd name="T29" fmla="*/ 2147483647 h 837"/>
                <a:gd name="T30" fmla="*/ 2147483647 w 837"/>
                <a:gd name="T31" fmla="*/ 2147483647 h 837"/>
                <a:gd name="T32" fmla="*/ 2147483647 w 837"/>
                <a:gd name="T33" fmla="*/ 2147483647 h 837"/>
                <a:gd name="T34" fmla="*/ 2147483647 w 837"/>
                <a:gd name="T35" fmla="*/ 2147483647 h 837"/>
                <a:gd name="T36" fmla="*/ 2147483647 w 837"/>
                <a:gd name="T37" fmla="*/ 2147483647 h 837"/>
                <a:gd name="T38" fmla="*/ 2147483647 w 837"/>
                <a:gd name="T39" fmla="*/ 2147483647 h 837"/>
                <a:gd name="T40" fmla="*/ 2147483647 w 837"/>
                <a:gd name="T41" fmla="*/ 2147483647 h 8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7" h="837">
                  <a:moveTo>
                    <a:pt x="418" y="0"/>
                  </a:moveTo>
                  <a:cubicBezTo>
                    <a:pt x="187" y="0"/>
                    <a:pt x="0" y="187"/>
                    <a:pt x="0" y="419"/>
                  </a:cubicBezTo>
                  <a:cubicBezTo>
                    <a:pt x="0" y="650"/>
                    <a:pt x="187" y="837"/>
                    <a:pt x="418" y="837"/>
                  </a:cubicBezTo>
                  <a:cubicBezTo>
                    <a:pt x="650" y="837"/>
                    <a:pt x="837" y="650"/>
                    <a:pt x="837" y="419"/>
                  </a:cubicBezTo>
                  <a:cubicBezTo>
                    <a:pt x="837" y="187"/>
                    <a:pt x="650" y="0"/>
                    <a:pt x="418" y="0"/>
                  </a:cubicBezTo>
                  <a:close/>
                  <a:moveTo>
                    <a:pt x="173" y="583"/>
                  </a:moveTo>
                  <a:cubicBezTo>
                    <a:pt x="121" y="583"/>
                    <a:pt x="121" y="583"/>
                    <a:pt x="121" y="583"/>
                  </a:cubicBezTo>
                  <a:cubicBezTo>
                    <a:pt x="121" y="251"/>
                    <a:pt x="121" y="251"/>
                    <a:pt x="121" y="251"/>
                  </a:cubicBezTo>
                  <a:cubicBezTo>
                    <a:pt x="440" y="251"/>
                    <a:pt x="440" y="251"/>
                    <a:pt x="440" y="251"/>
                  </a:cubicBezTo>
                  <a:cubicBezTo>
                    <a:pt x="490" y="177"/>
                    <a:pt x="490" y="177"/>
                    <a:pt x="490" y="177"/>
                  </a:cubicBezTo>
                  <a:cubicBezTo>
                    <a:pt x="631" y="177"/>
                    <a:pt x="631" y="177"/>
                    <a:pt x="631" y="177"/>
                  </a:cubicBezTo>
                  <a:cubicBezTo>
                    <a:pt x="631" y="251"/>
                    <a:pt x="631" y="251"/>
                    <a:pt x="631" y="251"/>
                  </a:cubicBezTo>
                  <a:cubicBezTo>
                    <a:pt x="631" y="269"/>
                    <a:pt x="631" y="269"/>
                    <a:pt x="631" y="269"/>
                  </a:cubicBezTo>
                  <a:cubicBezTo>
                    <a:pt x="631" y="300"/>
                    <a:pt x="631" y="300"/>
                    <a:pt x="631" y="300"/>
                  </a:cubicBezTo>
                  <a:cubicBezTo>
                    <a:pt x="173" y="300"/>
                    <a:pt x="173" y="300"/>
                    <a:pt x="173" y="300"/>
                  </a:cubicBezTo>
                  <a:lnTo>
                    <a:pt x="173" y="583"/>
                  </a:lnTo>
                  <a:close/>
                  <a:moveTo>
                    <a:pt x="716" y="660"/>
                  </a:moveTo>
                  <a:cubicBezTo>
                    <a:pt x="205" y="660"/>
                    <a:pt x="205" y="660"/>
                    <a:pt x="205" y="660"/>
                  </a:cubicBezTo>
                  <a:cubicBezTo>
                    <a:pt x="205" y="328"/>
                    <a:pt x="205" y="328"/>
                    <a:pt x="205" y="328"/>
                  </a:cubicBezTo>
                  <a:cubicBezTo>
                    <a:pt x="716" y="328"/>
                    <a:pt x="716" y="328"/>
                    <a:pt x="716" y="328"/>
                  </a:cubicBezTo>
                  <a:lnTo>
                    <a:pt x="716" y="6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368" name="文本框 58"/>
          <p:cNvSpPr txBox="1">
            <a:spLocks noChangeArrowheads="1"/>
          </p:cNvSpPr>
          <p:nvPr/>
        </p:nvSpPr>
        <p:spPr bwMode="auto">
          <a:xfrm>
            <a:off x="350838" y="3581400"/>
            <a:ext cx="6292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dirty="0" smtClean="0">
                <a:solidFill>
                  <a:srgbClr val="1C4885"/>
                </a:solidFill>
                <a:latin typeface="微软雅黑" panose="020B0503020204020204" pitchFamily="34" charset="-122"/>
                <a:ea typeface="微软雅黑" panose="020B0503020204020204" pitchFamily="34" charset="-122"/>
              </a:rPr>
              <a:t>混凝土结构工程施工</a:t>
            </a:r>
            <a:endParaRPr lang="zh-CN" altLang="en-US" sz="4800" b="1" dirty="0">
              <a:solidFill>
                <a:srgbClr val="1C4885"/>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4106"/>
                                        </p:tgtEl>
                                        <p:attrNameLst>
                                          <p:attrName>style.visibility</p:attrName>
                                        </p:attrNameLst>
                                      </p:cBhvr>
                                      <p:to>
                                        <p:strVal val="visible"/>
                                      </p:to>
                                    </p:set>
                                    <p:animEffect transition="in" filter="fade">
                                      <p:cBhvr>
                                        <p:cTn id="7" dur="750"/>
                                        <p:tgtEl>
                                          <p:spTgt spid="4106"/>
                                        </p:tgtEl>
                                      </p:cBhvr>
                                    </p:animEffect>
                                    <p:anim calcmode="lin" valueType="num">
                                      <p:cBhvr>
                                        <p:cTn id="8" dur="750" fill="hold"/>
                                        <p:tgtEl>
                                          <p:spTgt spid="4106"/>
                                        </p:tgtEl>
                                        <p:attrNameLst>
                                          <p:attrName>ppt_x</p:attrName>
                                        </p:attrNameLst>
                                      </p:cBhvr>
                                      <p:tavLst>
                                        <p:tav tm="0">
                                          <p:val>
                                            <p:strVal val="#ppt_x"/>
                                          </p:val>
                                        </p:tav>
                                        <p:tav tm="100000">
                                          <p:val>
                                            <p:strVal val="#ppt_x"/>
                                          </p:val>
                                        </p:tav>
                                      </p:tavLst>
                                    </p:anim>
                                    <p:anim calcmode="lin" valueType="num">
                                      <p:cBhvr>
                                        <p:cTn id="9" dur="75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2525713" y="192627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grpSp>
        <p:nvGrpSpPr>
          <p:cNvPr id="2" name="组合 24"/>
          <p:cNvGrpSpPr/>
          <p:nvPr/>
        </p:nvGrpSpPr>
        <p:grpSpPr bwMode="auto">
          <a:xfrm>
            <a:off x="988695" y="3027680"/>
            <a:ext cx="1473200" cy="2403475"/>
            <a:chOff x="0" y="0"/>
            <a:chExt cx="1473201" cy="2403476"/>
          </a:xfrm>
        </p:grpSpPr>
        <p:sp>
          <p:nvSpPr>
            <p:cNvPr id="25625" name="Freeform 5"/>
            <p:cNvSpPr/>
            <p:nvPr/>
          </p:nvSpPr>
          <p:spPr bwMode="auto">
            <a:xfrm>
              <a:off x="915988" y="727075"/>
              <a:ext cx="241300" cy="258763"/>
            </a:xfrm>
            <a:custGeom>
              <a:avLst/>
              <a:gdLst>
                <a:gd name="T0" fmla="*/ 2147483647 w 71"/>
                <a:gd name="T1" fmla="*/ 2147483647 h 76"/>
                <a:gd name="T2" fmla="*/ 2147483647 w 71"/>
                <a:gd name="T3" fmla="*/ 2147483647 h 76"/>
                <a:gd name="T4" fmla="*/ 2147483647 w 71"/>
                <a:gd name="T5" fmla="*/ 2147483647 h 76"/>
                <a:gd name="T6" fmla="*/ 2147483647 w 71"/>
                <a:gd name="T7" fmla="*/ 2147483647 h 76"/>
                <a:gd name="T8" fmla="*/ 2147483647 w 71"/>
                <a:gd name="T9" fmla="*/ 2147483647 h 76"/>
                <a:gd name="T10" fmla="*/ 2147483647 w 71"/>
                <a:gd name="T11" fmla="*/ 2147483647 h 76"/>
                <a:gd name="T12" fmla="*/ 2147483647 w 71"/>
                <a:gd name="T13" fmla="*/ 2147483647 h 76"/>
                <a:gd name="T14" fmla="*/ 2147483647 w 71"/>
                <a:gd name="T15" fmla="*/ 2147483647 h 76"/>
                <a:gd name="T16" fmla="*/ 2147483647 w 71"/>
                <a:gd name="T17" fmla="*/ 214748364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76">
                  <a:moveTo>
                    <a:pt x="53" y="8"/>
                  </a:moveTo>
                  <a:cubicBezTo>
                    <a:pt x="38" y="3"/>
                    <a:pt x="38" y="3"/>
                    <a:pt x="38" y="3"/>
                  </a:cubicBezTo>
                  <a:cubicBezTo>
                    <a:pt x="27" y="0"/>
                    <a:pt x="15" y="6"/>
                    <a:pt x="11" y="17"/>
                  </a:cubicBezTo>
                  <a:cubicBezTo>
                    <a:pt x="4" y="40"/>
                    <a:pt x="4" y="40"/>
                    <a:pt x="4" y="40"/>
                  </a:cubicBezTo>
                  <a:cubicBezTo>
                    <a:pt x="0" y="52"/>
                    <a:pt x="6" y="64"/>
                    <a:pt x="17" y="67"/>
                  </a:cubicBezTo>
                  <a:cubicBezTo>
                    <a:pt x="32" y="72"/>
                    <a:pt x="32" y="72"/>
                    <a:pt x="32" y="72"/>
                  </a:cubicBezTo>
                  <a:cubicBezTo>
                    <a:pt x="44" y="76"/>
                    <a:pt x="56" y="70"/>
                    <a:pt x="59" y="58"/>
                  </a:cubicBezTo>
                  <a:cubicBezTo>
                    <a:pt x="67" y="35"/>
                    <a:pt x="67" y="35"/>
                    <a:pt x="67" y="35"/>
                  </a:cubicBezTo>
                  <a:cubicBezTo>
                    <a:pt x="71" y="24"/>
                    <a:pt x="65" y="12"/>
                    <a:pt x="53" y="8"/>
                  </a:cubicBezTo>
                  <a:close/>
                </a:path>
              </a:pathLst>
            </a:custGeom>
            <a:solidFill>
              <a:srgbClr val="FDCF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6" name="Freeform 6"/>
            <p:cNvSpPr/>
            <p:nvPr/>
          </p:nvSpPr>
          <p:spPr bwMode="auto">
            <a:xfrm>
              <a:off x="950913" y="750888"/>
              <a:ext cx="176213" cy="190500"/>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 h="56">
                  <a:moveTo>
                    <a:pt x="39" y="6"/>
                  </a:moveTo>
                  <a:cubicBezTo>
                    <a:pt x="28" y="2"/>
                    <a:pt x="28" y="2"/>
                    <a:pt x="28" y="2"/>
                  </a:cubicBezTo>
                  <a:cubicBezTo>
                    <a:pt x="20" y="0"/>
                    <a:pt x="11" y="4"/>
                    <a:pt x="8" y="12"/>
                  </a:cubicBezTo>
                  <a:cubicBezTo>
                    <a:pt x="2" y="29"/>
                    <a:pt x="2" y="29"/>
                    <a:pt x="2" y="29"/>
                  </a:cubicBezTo>
                  <a:cubicBezTo>
                    <a:pt x="0" y="38"/>
                    <a:pt x="4" y="47"/>
                    <a:pt x="12" y="49"/>
                  </a:cubicBezTo>
                  <a:cubicBezTo>
                    <a:pt x="23" y="53"/>
                    <a:pt x="23" y="53"/>
                    <a:pt x="23" y="53"/>
                  </a:cubicBezTo>
                  <a:cubicBezTo>
                    <a:pt x="32" y="56"/>
                    <a:pt x="41" y="51"/>
                    <a:pt x="43" y="43"/>
                  </a:cubicBezTo>
                  <a:cubicBezTo>
                    <a:pt x="49" y="26"/>
                    <a:pt x="49" y="26"/>
                    <a:pt x="49" y="26"/>
                  </a:cubicBezTo>
                  <a:cubicBezTo>
                    <a:pt x="52" y="18"/>
                    <a:pt x="47" y="9"/>
                    <a:pt x="39" y="6"/>
                  </a:cubicBezTo>
                  <a:close/>
                </a:path>
              </a:pathLst>
            </a:custGeom>
            <a:solidFill>
              <a:srgbClr val="E4BA8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7" name="Freeform 7"/>
            <p:cNvSpPr/>
            <p:nvPr/>
          </p:nvSpPr>
          <p:spPr bwMode="auto">
            <a:xfrm>
              <a:off x="71438" y="681038"/>
              <a:ext cx="227013" cy="249238"/>
            </a:xfrm>
            <a:custGeom>
              <a:avLst/>
              <a:gdLst>
                <a:gd name="T0" fmla="*/ 2147483647 w 67"/>
                <a:gd name="T1" fmla="*/ 2147483647 h 74"/>
                <a:gd name="T2" fmla="*/ 2147483647 w 67"/>
                <a:gd name="T3" fmla="*/ 2147483647 h 74"/>
                <a:gd name="T4" fmla="*/ 2147483647 w 67"/>
                <a:gd name="T5" fmla="*/ 2147483647 h 74"/>
                <a:gd name="T6" fmla="*/ 2147483647 w 67"/>
                <a:gd name="T7" fmla="*/ 2147483647 h 74"/>
                <a:gd name="T8" fmla="*/ 2147483647 w 67"/>
                <a:gd name="T9" fmla="*/ 2147483647 h 74"/>
                <a:gd name="T10" fmla="*/ 2147483647 w 67"/>
                <a:gd name="T11" fmla="*/ 2147483647 h 74"/>
                <a:gd name="T12" fmla="*/ 2147483647 w 67"/>
                <a:gd name="T13" fmla="*/ 2147483647 h 74"/>
                <a:gd name="T14" fmla="*/ 2147483647 w 67"/>
                <a:gd name="T15" fmla="*/ 2147483647 h 74"/>
                <a:gd name="T16" fmla="*/ 2147483647 w 67"/>
                <a:gd name="T17" fmla="*/ 2147483647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 h="74">
                  <a:moveTo>
                    <a:pt x="19" y="5"/>
                  </a:moveTo>
                  <a:cubicBezTo>
                    <a:pt x="34" y="2"/>
                    <a:pt x="34" y="2"/>
                    <a:pt x="34" y="2"/>
                  </a:cubicBezTo>
                  <a:cubicBezTo>
                    <a:pt x="46" y="0"/>
                    <a:pt x="58" y="8"/>
                    <a:pt x="60" y="19"/>
                  </a:cubicBezTo>
                  <a:cubicBezTo>
                    <a:pt x="65" y="43"/>
                    <a:pt x="65" y="43"/>
                    <a:pt x="65" y="43"/>
                  </a:cubicBezTo>
                  <a:cubicBezTo>
                    <a:pt x="67" y="55"/>
                    <a:pt x="59" y="66"/>
                    <a:pt x="48" y="69"/>
                  </a:cubicBezTo>
                  <a:cubicBezTo>
                    <a:pt x="33" y="72"/>
                    <a:pt x="33" y="72"/>
                    <a:pt x="33" y="72"/>
                  </a:cubicBezTo>
                  <a:cubicBezTo>
                    <a:pt x="21" y="74"/>
                    <a:pt x="9" y="66"/>
                    <a:pt x="7" y="55"/>
                  </a:cubicBezTo>
                  <a:cubicBezTo>
                    <a:pt x="2" y="31"/>
                    <a:pt x="2" y="31"/>
                    <a:pt x="2" y="31"/>
                  </a:cubicBezTo>
                  <a:cubicBezTo>
                    <a:pt x="0" y="19"/>
                    <a:pt x="8" y="8"/>
                    <a:pt x="19" y="5"/>
                  </a:cubicBezTo>
                  <a:close/>
                </a:path>
              </a:pathLst>
            </a:custGeom>
            <a:solidFill>
              <a:srgbClr val="FDCF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8" name="Freeform 8"/>
            <p:cNvSpPr/>
            <p:nvPr/>
          </p:nvSpPr>
          <p:spPr bwMode="auto">
            <a:xfrm>
              <a:off x="101600" y="704850"/>
              <a:ext cx="166688" cy="182563"/>
            </a:xfrm>
            <a:custGeom>
              <a:avLst/>
              <a:gdLst>
                <a:gd name="T0" fmla="*/ 2147483647 w 49"/>
                <a:gd name="T1" fmla="*/ 2147483647 h 54"/>
                <a:gd name="T2" fmla="*/ 2147483647 w 49"/>
                <a:gd name="T3" fmla="*/ 2147483647 h 54"/>
                <a:gd name="T4" fmla="*/ 2147483647 w 49"/>
                <a:gd name="T5" fmla="*/ 2147483647 h 54"/>
                <a:gd name="T6" fmla="*/ 2147483647 w 49"/>
                <a:gd name="T7" fmla="*/ 2147483647 h 54"/>
                <a:gd name="T8" fmla="*/ 2147483647 w 49"/>
                <a:gd name="T9" fmla="*/ 2147483647 h 54"/>
                <a:gd name="T10" fmla="*/ 2147483647 w 49"/>
                <a:gd name="T11" fmla="*/ 2147483647 h 54"/>
                <a:gd name="T12" fmla="*/ 2147483647 w 49"/>
                <a:gd name="T13" fmla="*/ 2147483647 h 54"/>
                <a:gd name="T14" fmla="*/ 2147483647 w 49"/>
                <a:gd name="T15" fmla="*/ 2147483647 h 54"/>
                <a:gd name="T16" fmla="*/ 2147483647 w 49"/>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14" y="4"/>
                  </a:moveTo>
                  <a:cubicBezTo>
                    <a:pt x="25" y="1"/>
                    <a:pt x="25" y="1"/>
                    <a:pt x="25" y="1"/>
                  </a:cubicBezTo>
                  <a:cubicBezTo>
                    <a:pt x="34" y="0"/>
                    <a:pt x="42" y="5"/>
                    <a:pt x="44" y="14"/>
                  </a:cubicBezTo>
                  <a:cubicBezTo>
                    <a:pt x="48" y="31"/>
                    <a:pt x="48" y="31"/>
                    <a:pt x="48" y="31"/>
                  </a:cubicBezTo>
                  <a:cubicBezTo>
                    <a:pt x="49" y="40"/>
                    <a:pt x="44" y="48"/>
                    <a:pt x="35" y="50"/>
                  </a:cubicBezTo>
                  <a:cubicBezTo>
                    <a:pt x="24" y="52"/>
                    <a:pt x="24" y="52"/>
                    <a:pt x="24" y="52"/>
                  </a:cubicBezTo>
                  <a:cubicBezTo>
                    <a:pt x="15" y="54"/>
                    <a:pt x="7" y="48"/>
                    <a:pt x="5" y="40"/>
                  </a:cubicBezTo>
                  <a:cubicBezTo>
                    <a:pt x="2" y="22"/>
                    <a:pt x="2" y="22"/>
                    <a:pt x="2" y="22"/>
                  </a:cubicBezTo>
                  <a:cubicBezTo>
                    <a:pt x="0" y="14"/>
                    <a:pt x="6" y="5"/>
                    <a:pt x="14" y="4"/>
                  </a:cubicBezTo>
                  <a:close/>
                </a:path>
              </a:pathLst>
            </a:custGeom>
            <a:solidFill>
              <a:srgbClr val="E4BA8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9" name="Rectangle 9"/>
            <p:cNvSpPr>
              <a:spLocks noChangeArrowheads="1"/>
            </p:cNvSpPr>
            <p:nvPr/>
          </p:nvSpPr>
          <p:spPr bwMode="auto">
            <a:xfrm>
              <a:off x="423863" y="1312863"/>
              <a:ext cx="363538" cy="514350"/>
            </a:xfrm>
            <a:prstGeom prst="rect">
              <a:avLst/>
            </a:prstGeom>
            <a:solidFill>
              <a:srgbClr val="FFFFFF"/>
            </a:solidFill>
            <a:ln w="6350">
              <a:solidFill>
                <a:srgbClr val="000000"/>
              </a:solidFill>
              <a:miter lim="800000"/>
            </a:ln>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630" name="Rectangle 10"/>
            <p:cNvSpPr>
              <a:spLocks noChangeArrowheads="1"/>
            </p:cNvSpPr>
            <p:nvPr/>
          </p:nvSpPr>
          <p:spPr bwMode="auto">
            <a:xfrm>
              <a:off x="430213" y="1787525"/>
              <a:ext cx="350838" cy="138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631" name="Rectangle 11"/>
            <p:cNvSpPr>
              <a:spLocks noChangeArrowheads="1"/>
            </p:cNvSpPr>
            <p:nvPr/>
          </p:nvSpPr>
          <p:spPr bwMode="auto">
            <a:xfrm>
              <a:off x="471488" y="1150938"/>
              <a:ext cx="295275" cy="196850"/>
            </a:xfrm>
            <a:prstGeom prst="rect">
              <a:avLst/>
            </a:prstGeom>
            <a:solidFill>
              <a:srgbClr val="CDA7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632" name="Freeform 12"/>
            <p:cNvSpPr/>
            <p:nvPr/>
          </p:nvSpPr>
          <p:spPr bwMode="auto">
            <a:xfrm>
              <a:off x="268288" y="1235075"/>
              <a:ext cx="254000" cy="639763"/>
            </a:xfrm>
            <a:custGeom>
              <a:avLst/>
              <a:gdLst>
                <a:gd name="T0" fmla="*/ 2147483647 w 75"/>
                <a:gd name="T1" fmla="*/ 2147483647 h 189"/>
                <a:gd name="T2" fmla="*/ 2147483647 w 75"/>
                <a:gd name="T3" fmla="*/ 2147483647 h 189"/>
                <a:gd name="T4" fmla="*/ 0 w 75"/>
                <a:gd name="T5" fmla="*/ 2147483647 h 189"/>
                <a:gd name="T6" fmla="*/ 2147483647 w 75"/>
                <a:gd name="T7" fmla="*/ 2147483647 h 189"/>
                <a:gd name="T8" fmla="*/ 2147483647 w 75"/>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9">
                  <a:moveTo>
                    <a:pt x="72" y="3"/>
                  </a:moveTo>
                  <a:cubicBezTo>
                    <a:pt x="75" y="73"/>
                    <a:pt x="71" y="145"/>
                    <a:pt x="63" y="189"/>
                  </a:cubicBezTo>
                  <a:cubicBezTo>
                    <a:pt x="42" y="184"/>
                    <a:pt x="21" y="179"/>
                    <a:pt x="0" y="175"/>
                  </a:cubicBezTo>
                  <a:cubicBezTo>
                    <a:pt x="19" y="128"/>
                    <a:pt x="34" y="76"/>
                    <a:pt x="40" y="10"/>
                  </a:cubicBezTo>
                  <a:cubicBezTo>
                    <a:pt x="48" y="7"/>
                    <a:pt x="62" y="0"/>
                    <a:pt x="72" y="3"/>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3" name="Freeform 13"/>
            <p:cNvSpPr/>
            <p:nvPr/>
          </p:nvSpPr>
          <p:spPr bwMode="auto">
            <a:xfrm>
              <a:off x="712788" y="1249363"/>
              <a:ext cx="254000" cy="625475"/>
            </a:xfrm>
            <a:custGeom>
              <a:avLst/>
              <a:gdLst>
                <a:gd name="T0" fmla="*/ 2147483647 w 75"/>
                <a:gd name="T1" fmla="*/ 2147483647 h 185"/>
                <a:gd name="T2" fmla="*/ 2147483647 w 75"/>
                <a:gd name="T3" fmla="*/ 2147483647 h 185"/>
                <a:gd name="T4" fmla="*/ 2147483647 w 75"/>
                <a:gd name="T5" fmla="*/ 2147483647 h 185"/>
                <a:gd name="T6" fmla="*/ 2147483647 w 75"/>
                <a:gd name="T7" fmla="*/ 2147483647 h 185"/>
                <a:gd name="T8" fmla="*/ 2147483647 w 75"/>
                <a:gd name="T9" fmla="*/ 2147483647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5">
                  <a:moveTo>
                    <a:pt x="3" y="3"/>
                  </a:moveTo>
                  <a:cubicBezTo>
                    <a:pt x="0" y="73"/>
                    <a:pt x="3" y="141"/>
                    <a:pt x="12" y="185"/>
                  </a:cubicBezTo>
                  <a:cubicBezTo>
                    <a:pt x="33" y="180"/>
                    <a:pt x="54" y="175"/>
                    <a:pt x="75" y="171"/>
                  </a:cubicBezTo>
                  <a:cubicBezTo>
                    <a:pt x="56" y="124"/>
                    <a:pt x="41" y="72"/>
                    <a:pt x="35" y="6"/>
                  </a:cubicBezTo>
                  <a:cubicBezTo>
                    <a:pt x="24" y="5"/>
                    <a:pt x="14" y="0"/>
                    <a:pt x="3" y="3"/>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4" name="Freeform 14"/>
            <p:cNvSpPr/>
            <p:nvPr/>
          </p:nvSpPr>
          <p:spPr bwMode="auto">
            <a:xfrm>
              <a:off x="552450" y="1316038"/>
              <a:ext cx="136525" cy="406400"/>
            </a:xfrm>
            <a:custGeom>
              <a:avLst/>
              <a:gdLst>
                <a:gd name="T0" fmla="*/ 2147483647 w 86"/>
                <a:gd name="T1" fmla="*/ 0 h 256"/>
                <a:gd name="T2" fmla="*/ 2147483647 w 86"/>
                <a:gd name="T3" fmla="*/ 2147483647 h 256"/>
                <a:gd name="T4" fmla="*/ 2147483647 w 86"/>
                <a:gd name="T5" fmla="*/ 2147483647 h 256"/>
                <a:gd name="T6" fmla="*/ 0 w 86"/>
                <a:gd name="T7" fmla="*/ 2147483647 h 256"/>
                <a:gd name="T8" fmla="*/ 2147483647 w 86"/>
                <a:gd name="T9" fmla="*/ 2147483647 h 256"/>
                <a:gd name="T10" fmla="*/ 2147483647 w 86"/>
                <a:gd name="T11" fmla="*/ 2147483647 h 256"/>
                <a:gd name="T12" fmla="*/ 2147483647 w 86"/>
                <a:gd name="T13" fmla="*/ 2147483647 h 256"/>
                <a:gd name="T14" fmla="*/ 2147483647 w 86"/>
                <a:gd name="T15" fmla="*/ 2147483647 h 256"/>
                <a:gd name="T16" fmla="*/ 2147483647 w 86"/>
                <a:gd name="T17" fmla="*/ 2147483647 h 256"/>
                <a:gd name="T18" fmla="*/ 2147483647 w 86"/>
                <a:gd name="T19" fmla="*/ 2147483647 h 256"/>
                <a:gd name="T20" fmla="*/ 2147483647 w 86"/>
                <a:gd name="T21" fmla="*/ 2147483647 h 256"/>
                <a:gd name="T22" fmla="*/ 2147483647 w 86"/>
                <a:gd name="T23" fmla="*/ 2147483647 h 256"/>
                <a:gd name="T24" fmla="*/ 2147483647 w 86"/>
                <a:gd name="T25" fmla="*/ 0 h 256"/>
                <a:gd name="T26" fmla="*/ 2147483647 w 86"/>
                <a:gd name="T27" fmla="*/ 2147483647 h 256"/>
                <a:gd name="T28" fmla="*/ 2147483647 w 86"/>
                <a:gd name="T29" fmla="*/ 0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 h="256">
                  <a:moveTo>
                    <a:pt x="28" y="0"/>
                  </a:moveTo>
                  <a:lnTo>
                    <a:pt x="7" y="45"/>
                  </a:lnTo>
                  <a:lnTo>
                    <a:pt x="28" y="67"/>
                  </a:lnTo>
                  <a:lnTo>
                    <a:pt x="0" y="214"/>
                  </a:lnTo>
                  <a:lnTo>
                    <a:pt x="43" y="254"/>
                  </a:lnTo>
                  <a:lnTo>
                    <a:pt x="43" y="256"/>
                  </a:lnTo>
                  <a:lnTo>
                    <a:pt x="45" y="256"/>
                  </a:lnTo>
                  <a:lnTo>
                    <a:pt x="45" y="254"/>
                  </a:lnTo>
                  <a:lnTo>
                    <a:pt x="86" y="214"/>
                  </a:lnTo>
                  <a:lnTo>
                    <a:pt x="60" y="67"/>
                  </a:lnTo>
                  <a:lnTo>
                    <a:pt x="82" y="45"/>
                  </a:lnTo>
                  <a:lnTo>
                    <a:pt x="60" y="0"/>
                  </a:lnTo>
                  <a:lnTo>
                    <a:pt x="43" y="3"/>
                  </a:lnTo>
                  <a:lnTo>
                    <a:pt x="28" y="0"/>
                  </a:lnTo>
                  <a:close/>
                </a:path>
              </a:pathLst>
            </a:custGeom>
            <a:solidFill>
              <a:srgbClr val="D104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5" name="Freeform 15"/>
            <p:cNvSpPr/>
            <p:nvPr/>
          </p:nvSpPr>
          <p:spPr bwMode="auto">
            <a:xfrm>
              <a:off x="617538" y="1187450"/>
              <a:ext cx="187325" cy="214313"/>
            </a:xfrm>
            <a:custGeom>
              <a:avLst/>
              <a:gdLst>
                <a:gd name="T0" fmla="*/ 2147483647 w 55"/>
                <a:gd name="T1" fmla="*/ 0 h 63"/>
                <a:gd name="T2" fmla="*/ 0 w 55"/>
                <a:gd name="T3" fmla="*/ 2147483647 h 63"/>
                <a:gd name="T4" fmla="*/ 2147483647 w 55"/>
                <a:gd name="T5" fmla="*/ 2147483647 h 63"/>
                <a:gd name="T6" fmla="*/ 2147483647 w 55"/>
                <a:gd name="T7" fmla="*/ 2147483647 h 63"/>
                <a:gd name="T8" fmla="*/ 2147483647 w 55"/>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3">
                  <a:moveTo>
                    <a:pt x="46" y="0"/>
                  </a:moveTo>
                  <a:cubicBezTo>
                    <a:pt x="31" y="12"/>
                    <a:pt x="18" y="33"/>
                    <a:pt x="0" y="39"/>
                  </a:cubicBezTo>
                  <a:cubicBezTo>
                    <a:pt x="17" y="62"/>
                    <a:pt x="17" y="62"/>
                    <a:pt x="17" y="62"/>
                  </a:cubicBezTo>
                  <a:cubicBezTo>
                    <a:pt x="50" y="63"/>
                    <a:pt x="49" y="41"/>
                    <a:pt x="55" y="9"/>
                  </a:cubicBezTo>
                  <a:lnTo>
                    <a:pt x="46"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6" name="Freeform 16"/>
            <p:cNvSpPr/>
            <p:nvPr/>
          </p:nvSpPr>
          <p:spPr bwMode="auto">
            <a:xfrm>
              <a:off x="169863" y="1781175"/>
              <a:ext cx="125413" cy="107950"/>
            </a:xfrm>
            <a:custGeom>
              <a:avLst/>
              <a:gdLst>
                <a:gd name="T0" fmla="*/ 2147483647 w 37"/>
                <a:gd name="T1" fmla="*/ 2147483647 h 32"/>
                <a:gd name="T2" fmla="*/ 2147483647 w 37"/>
                <a:gd name="T3" fmla="*/ 2147483647 h 32"/>
                <a:gd name="T4" fmla="*/ 0 w 37"/>
                <a:gd name="T5" fmla="*/ 2147483647 h 32"/>
                <a:gd name="T6" fmla="*/ 0 w 37"/>
                <a:gd name="T7" fmla="*/ 2147483647 h 32"/>
                <a:gd name="T8" fmla="*/ 2147483647 w 37"/>
                <a:gd name="T9" fmla="*/ 2147483647 h 32"/>
                <a:gd name="T10" fmla="*/ 2147483647 w 37"/>
                <a:gd name="T11" fmla="*/ 2147483647 h 32"/>
                <a:gd name="T12" fmla="*/ 2147483647 w 37"/>
                <a:gd name="T13" fmla="*/ 2147483647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32">
                  <a:moveTo>
                    <a:pt x="31" y="32"/>
                  </a:moveTo>
                  <a:cubicBezTo>
                    <a:pt x="30" y="25"/>
                    <a:pt x="27" y="18"/>
                    <a:pt x="21" y="14"/>
                  </a:cubicBezTo>
                  <a:cubicBezTo>
                    <a:pt x="16" y="10"/>
                    <a:pt x="9" y="7"/>
                    <a:pt x="0" y="8"/>
                  </a:cubicBezTo>
                  <a:cubicBezTo>
                    <a:pt x="0" y="1"/>
                    <a:pt x="0" y="1"/>
                    <a:pt x="0" y="1"/>
                  </a:cubicBezTo>
                  <a:cubicBezTo>
                    <a:pt x="11" y="0"/>
                    <a:pt x="19" y="3"/>
                    <a:pt x="26" y="8"/>
                  </a:cubicBezTo>
                  <a:cubicBezTo>
                    <a:pt x="33" y="14"/>
                    <a:pt x="37" y="23"/>
                    <a:pt x="37" y="31"/>
                  </a:cubicBezTo>
                  <a:lnTo>
                    <a:pt x="31" y="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7" name="Freeform 17"/>
            <p:cNvSpPr/>
            <p:nvPr/>
          </p:nvSpPr>
          <p:spPr bwMode="auto">
            <a:xfrm>
              <a:off x="80963" y="1647825"/>
              <a:ext cx="166688" cy="234950"/>
            </a:xfrm>
            <a:custGeom>
              <a:avLst/>
              <a:gdLst>
                <a:gd name="T0" fmla="*/ 2147483647 w 49"/>
                <a:gd name="T1" fmla="*/ 0 h 69"/>
                <a:gd name="T2" fmla="*/ 2147483647 w 49"/>
                <a:gd name="T3" fmla="*/ 2147483647 h 69"/>
                <a:gd name="T4" fmla="*/ 2147483647 w 49"/>
                <a:gd name="T5" fmla="*/ 2147483647 h 69"/>
                <a:gd name="T6" fmla="*/ 2147483647 w 49"/>
                <a:gd name="T7" fmla="*/ 2147483647 h 69"/>
                <a:gd name="T8" fmla="*/ 2147483647 w 49"/>
                <a:gd name="T9" fmla="*/ 2147483647 h 69"/>
                <a:gd name="T10" fmla="*/ 2147483647 w 49"/>
                <a:gd name="T11" fmla="*/ 2147483647 h 69"/>
                <a:gd name="T12" fmla="*/ 2147483647 w 49"/>
                <a:gd name="T13" fmla="*/ 2147483647 h 69"/>
                <a:gd name="T14" fmla="*/ 2147483647 w 49"/>
                <a:gd name="T15" fmla="*/ 2147483647 h 69"/>
                <a:gd name="T16" fmla="*/ 2147483647 w 49"/>
                <a:gd name="T17" fmla="*/ 2147483647 h 69"/>
                <a:gd name="T18" fmla="*/ 2147483647 w 49"/>
                <a:gd name="T19" fmla="*/ 0 h 69"/>
                <a:gd name="T20" fmla="*/ 2147483647 w 49"/>
                <a:gd name="T21" fmla="*/ 0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9">
                  <a:moveTo>
                    <a:pt x="12" y="0"/>
                  </a:moveTo>
                  <a:cubicBezTo>
                    <a:pt x="12" y="0"/>
                    <a:pt x="0" y="40"/>
                    <a:pt x="3" y="51"/>
                  </a:cubicBezTo>
                  <a:cubicBezTo>
                    <a:pt x="6" y="61"/>
                    <a:pt x="19" y="66"/>
                    <a:pt x="25" y="67"/>
                  </a:cubicBezTo>
                  <a:cubicBezTo>
                    <a:pt x="31" y="69"/>
                    <a:pt x="44" y="58"/>
                    <a:pt x="44" y="58"/>
                  </a:cubicBezTo>
                  <a:cubicBezTo>
                    <a:pt x="44" y="58"/>
                    <a:pt x="28" y="47"/>
                    <a:pt x="29" y="44"/>
                  </a:cubicBezTo>
                  <a:cubicBezTo>
                    <a:pt x="30" y="41"/>
                    <a:pt x="35" y="37"/>
                    <a:pt x="36" y="38"/>
                  </a:cubicBezTo>
                  <a:cubicBezTo>
                    <a:pt x="38" y="39"/>
                    <a:pt x="39" y="50"/>
                    <a:pt x="39" y="50"/>
                  </a:cubicBezTo>
                  <a:cubicBezTo>
                    <a:pt x="39" y="50"/>
                    <a:pt x="44" y="53"/>
                    <a:pt x="46" y="48"/>
                  </a:cubicBezTo>
                  <a:cubicBezTo>
                    <a:pt x="49" y="42"/>
                    <a:pt x="44" y="26"/>
                    <a:pt x="44" y="26"/>
                  </a:cubicBezTo>
                  <a:cubicBezTo>
                    <a:pt x="38" y="0"/>
                    <a:pt x="38" y="0"/>
                    <a:pt x="38" y="0"/>
                  </a:cubicBezTo>
                  <a:lnTo>
                    <a:pt x="12" y="0"/>
                  </a:lnTo>
                  <a:close/>
                </a:path>
              </a:pathLst>
            </a:custGeom>
            <a:solidFill>
              <a:srgbClr val="FDCF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8" name="Freeform 18"/>
            <p:cNvSpPr/>
            <p:nvPr/>
          </p:nvSpPr>
          <p:spPr bwMode="auto">
            <a:xfrm>
              <a:off x="125413" y="1739900"/>
              <a:ext cx="104775" cy="122238"/>
            </a:xfrm>
            <a:custGeom>
              <a:avLst/>
              <a:gdLst>
                <a:gd name="T0" fmla="*/ 2147483647 w 31"/>
                <a:gd name="T1" fmla="*/ 2147483647 h 36"/>
                <a:gd name="T2" fmla="*/ 2147483647 w 31"/>
                <a:gd name="T3" fmla="*/ 2147483647 h 36"/>
                <a:gd name="T4" fmla="*/ 2147483647 w 31"/>
                <a:gd name="T5" fmla="*/ 2147483647 h 36"/>
                <a:gd name="T6" fmla="*/ 2147483647 w 31"/>
                <a:gd name="T7" fmla="*/ 2147483647 h 36"/>
                <a:gd name="T8" fmla="*/ 2147483647 w 31"/>
                <a:gd name="T9" fmla="*/ 0 h 36"/>
                <a:gd name="T10" fmla="*/ 2147483647 w 31"/>
                <a:gd name="T11" fmla="*/ 2147483647 h 36"/>
                <a:gd name="T12" fmla="*/ 2147483647 w 31"/>
                <a:gd name="T13" fmla="*/ 2147483647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6">
                  <a:moveTo>
                    <a:pt x="24" y="36"/>
                  </a:moveTo>
                  <a:cubicBezTo>
                    <a:pt x="28" y="34"/>
                    <a:pt x="31" y="31"/>
                    <a:pt x="31" y="31"/>
                  </a:cubicBezTo>
                  <a:cubicBezTo>
                    <a:pt x="31" y="31"/>
                    <a:pt x="15" y="20"/>
                    <a:pt x="16" y="17"/>
                  </a:cubicBezTo>
                  <a:cubicBezTo>
                    <a:pt x="17" y="14"/>
                    <a:pt x="22" y="10"/>
                    <a:pt x="23" y="11"/>
                  </a:cubicBezTo>
                  <a:cubicBezTo>
                    <a:pt x="23" y="11"/>
                    <a:pt x="13" y="0"/>
                    <a:pt x="9" y="0"/>
                  </a:cubicBezTo>
                  <a:cubicBezTo>
                    <a:pt x="6" y="0"/>
                    <a:pt x="0" y="13"/>
                    <a:pt x="2" y="20"/>
                  </a:cubicBezTo>
                  <a:cubicBezTo>
                    <a:pt x="3" y="25"/>
                    <a:pt x="16" y="33"/>
                    <a:pt x="24" y="36"/>
                  </a:cubicBezTo>
                  <a:close/>
                </a:path>
              </a:pathLst>
            </a:custGeom>
            <a:solidFill>
              <a:srgbClr val="B99F7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9" name="Freeform 19"/>
            <p:cNvSpPr/>
            <p:nvPr/>
          </p:nvSpPr>
          <p:spPr bwMode="auto">
            <a:xfrm>
              <a:off x="104775" y="1781175"/>
              <a:ext cx="92075" cy="134938"/>
            </a:xfrm>
            <a:custGeom>
              <a:avLst/>
              <a:gdLst>
                <a:gd name="T0" fmla="*/ 0 w 27"/>
                <a:gd name="T1" fmla="*/ 2147483647 h 40"/>
                <a:gd name="T2" fmla="*/ 2147483647 w 27"/>
                <a:gd name="T3" fmla="*/ 2147483647 h 40"/>
                <a:gd name="T4" fmla="*/ 2147483647 w 27"/>
                <a:gd name="T5" fmla="*/ 2147483647 h 40"/>
                <a:gd name="T6" fmla="*/ 2147483647 w 27"/>
                <a:gd name="T7" fmla="*/ 2147483647 h 40"/>
                <a:gd name="T8" fmla="*/ 2147483647 w 27"/>
                <a:gd name="T9" fmla="*/ 2147483647 h 40"/>
                <a:gd name="T10" fmla="*/ 2147483647 w 27"/>
                <a:gd name="T11" fmla="*/ 2147483647 h 40"/>
                <a:gd name="T12" fmla="*/ 0 w 27"/>
                <a:gd name="T13" fmla="*/ 2147483647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40"/>
                  </a:moveTo>
                  <a:cubicBezTo>
                    <a:pt x="0" y="31"/>
                    <a:pt x="0" y="21"/>
                    <a:pt x="3" y="13"/>
                  </a:cubicBezTo>
                  <a:cubicBezTo>
                    <a:pt x="7" y="5"/>
                    <a:pt x="14" y="0"/>
                    <a:pt x="27" y="1"/>
                  </a:cubicBezTo>
                  <a:cubicBezTo>
                    <a:pt x="26" y="8"/>
                    <a:pt x="26" y="8"/>
                    <a:pt x="26" y="8"/>
                  </a:cubicBezTo>
                  <a:cubicBezTo>
                    <a:pt x="17" y="7"/>
                    <a:pt x="12" y="11"/>
                    <a:pt x="9" y="16"/>
                  </a:cubicBezTo>
                  <a:cubicBezTo>
                    <a:pt x="7" y="22"/>
                    <a:pt x="7" y="31"/>
                    <a:pt x="7" y="40"/>
                  </a:cubicBez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0" name="Freeform 20"/>
            <p:cNvSpPr/>
            <p:nvPr/>
          </p:nvSpPr>
          <p:spPr bwMode="auto">
            <a:xfrm>
              <a:off x="396875" y="2274888"/>
              <a:ext cx="193675" cy="128588"/>
            </a:xfrm>
            <a:custGeom>
              <a:avLst/>
              <a:gdLst>
                <a:gd name="T0" fmla="*/ 2147483647 w 57"/>
                <a:gd name="T1" fmla="*/ 0 h 38"/>
                <a:gd name="T2" fmla="*/ 2147483647 w 57"/>
                <a:gd name="T3" fmla="*/ 2147483647 h 38"/>
                <a:gd name="T4" fmla="*/ 2147483647 w 57"/>
                <a:gd name="T5" fmla="*/ 2147483647 h 38"/>
                <a:gd name="T6" fmla="*/ 2147483647 w 57"/>
                <a:gd name="T7" fmla="*/ 2147483647 h 38"/>
                <a:gd name="T8" fmla="*/ 2147483647 w 57"/>
                <a:gd name="T9" fmla="*/ 0 h 38"/>
                <a:gd name="T10" fmla="*/ 2147483647 w 57"/>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38">
                  <a:moveTo>
                    <a:pt x="52" y="0"/>
                  </a:moveTo>
                  <a:cubicBezTo>
                    <a:pt x="57" y="20"/>
                    <a:pt x="57" y="20"/>
                    <a:pt x="57" y="20"/>
                  </a:cubicBezTo>
                  <a:cubicBezTo>
                    <a:pt x="50" y="30"/>
                    <a:pt x="24" y="37"/>
                    <a:pt x="6" y="38"/>
                  </a:cubicBezTo>
                  <a:cubicBezTo>
                    <a:pt x="0" y="29"/>
                    <a:pt x="23" y="19"/>
                    <a:pt x="39" y="15"/>
                  </a:cubicBezTo>
                  <a:cubicBezTo>
                    <a:pt x="33" y="0"/>
                    <a:pt x="33" y="0"/>
                    <a:pt x="33" y="0"/>
                  </a:cubicBezTo>
                  <a:lnTo>
                    <a:pt x="52" y="0"/>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1" name="Freeform 21"/>
            <p:cNvSpPr/>
            <p:nvPr/>
          </p:nvSpPr>
          <p:spPr bwMode="auto">
            <a:xfrm>
              <a:off x="631825" y="2254250"/>
              <a:ext cx="179388" cy="101600"/>
            </a:xfrm>
            <a:custGeom>
              <a:avLst/>
              <a:gdLst>
                <a:gd name="T0" fmla="*/ 2147483647 w 53"/>
                <a:gd name="T1" fmla="*/ 2147483647 h 30"/>
                <a:gd name="T2" fmla="*/ 2147483647 w 53"/>
                <a:gd name="T3" fmla="*/ 2147483647 h 30"/>
                <a:gd name="T4" fmla="*/ 2147483647 w 53"/>
                <a:gd name="T5" fmla="*/ 2147483647 h 30"/>
                <a:gd name="T6" fmla="*/ 0 w 53"/>
                <a:gd name="T7" fmla="*/ 2147483647 h 30"/>
                <a:gd name="T8" fmla="*/ 0 w 53"/>
                <a:gd name="T9" fmla="*/ 2147483647 h 30"/>
                <a:gd name="T10" fmla="*/ 2147483647 w 53"/>
                <a:gd name="T11" fmla="*/ 0 h 30"/>
                <a:gd name="T12" fmla="*/ 2147483647 w 53"/>
                <a:gd name="T13" fmla="*/ 2147483647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0">
                  <a:moveTo>
                    <a:pt x="21" y="3"/>
                  </a:moveTo>
                  <a:cubicBezTo>
                    <a:pt x="21" y="3"/>
                    <a:pt x="18" y="11"/>
                    <a:pt x="19" y="12"/>
                  </a:cubicBezTo>
                  <a:cubicBezTo>
                    <a:pt x="22" y="14"/>
                    <a:pt x="52" y="18"/>
                    <a:pt x="53" y="30"/>
                  </a:cubicBezTo>
                  <a:cubicBezTo>
                    <a:pt x="0" y="27"/>
                    <a:pt x="0" y="27"/>
                    <a:pt x="0" y="27"/>
                  </a:cubicBezTo>
                  <a:cubicBezTo>
                    <a:pt x="0" y="9"/>
                    <a:pt x="0" y="9"/>
                    <a:pt x="0" y="9"/>
                  </a:cubicBezTo>
                  <a:cubicBezTo>
                    <a:pt x="13" y="0"/>
                    <a:pt x="13" y="0"/>
                    <a:pt x="13" y="0"/>
                  </a:cubicBezTo>
                  <a:lnTo>
                    <a:pt x="21" y="3"/>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2" name="Freeform 22"/>
            <p:cNvSpPr/>
            <p:nvPr/>
          </p:nvSpPr>
          <p:spPr bwMode="auto">
            <a:xfrm>
              <a:off x="430213" y="1905000"/>
              <a:ext cx="160338" cy="387350"/>
            </a:xfrm>
            <a:custGeom>
              <a:avLst/>
              <a:gdLst>
                <a:gd name="T0" fmla="*/ 0 w 47"/>
                <a:gd name="T1" fmla="*/ 2147483647 h 114"/>
                <a:gd name="T2" fmla="*/ 2147483647 w 47"/>
                <a:gd name="T3" fmla="*/ 2147483647 h 114"/>
                <a:gd name="T4" fmla="*/ 2147483647 w 47"/>
                <a:gd name="T5" fmla="*/ 2147483647 h 114"/>
                <a:gd name="T6" fmla="*/ 2147483647 w 47"/>
                <a:gd name="T7" fmla="*/ 0 h 114"/>
                <a:gd name="T8" fmla="*/ 0 w 47"/>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14">
                  <a:moveTo>
                    <a:pt x="0" y="4"/>
                  </a:moveTo>
                  <a:cubicBezTo>
                    <a:pt x="7" y="39"/>
                    <a:pt x="7" y="81"/>
                    <a:pt x="21" y="114"/>
                  </a:cubicBezTo>
                  <a:cubicBezTo>
                    <a:pt x="30" y="114"/>
                    <a:pt x="38" y="114"/>
                    <a:pt x="47" y="114"/>
                  </a:cubicBezTo>
                  <a:cubicBezTo>
                    <a:pt x="35" y="72"/>
                    <a:pt x="38" y="36"/>
                    <a:pt x="42" y="0"/>
                  </a:cubicBezTo>
                  <a:cubicBezTo>
                    <a:pt x="28" y="1"/>
                    <a:pt x="14" y="3"/>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3" name="Freeform 23"/>
            <p:cNvSpPr/>
            <p:nvPr/>
          </p:nvSpPr>
          <p:spPr bwMode="auto">
            <a:xfrm>
              <a:off x="1096963" y="923925"/>
              <a:ext cx="376238" cy="627063"/>
            </a:xfrm>
            <a:custGeom>
              <a:avLst/>
              <a:gdLst>
                <a:gd name="T0" fmla="*/ 2147483647 w 111"/>
                <a:gd name="T1" fmla="*/ 2147483647 h 185"/>
                <a:gd name="T2" fmla="*/ 2147483647 w 111"/>
                <a:gd name="T3" fmla="*/ 2147483647 h 185"/>
                <a:gd name="T4" fmla="*/ 2147483647 w 111"/>
                <a:gd name="T5" fmla="*/ 0 h 185"/>
                <a:gd name="T6" fmla="*/ 2147483647 w 111"/>
                <a:gd name="T7" fmla="*/ 2147483647 h 185"/>
                <a:gd name="T8" fmla="*/ 2147483647 w 111"/>
                <a:gd name="T9" fmla="*/ 2147483647 h 185"/>
                <a:gd name="T10" fmla="*/ 2147483647 w 111"/>
                <a:gd name="T11" fmla="*/ 2147483647 h 185"/>
                <a:gd name="T12" fmla="*/ 2147483647 w 111"/>
                <a:gd name="T13" fmla="*/ 2147483647 h 185"/>
                <a:gd name="T14" fmla="*/ 2147483647 w 111"/>
                <a:gd name="T15" fmla="*/ 2147483647 h 185"/>
                <a:gd name="T16" fmla="*/ 2147483647 w 111"/>
                <a:gd name="T17" fmla="*/ 2147483647 h 185"/>
                <a:gd name="T18" fmla="*/ 2147483647 w 111"/>
                <a:gd name="T19" fmla="*/ 2147483647 h 185"/>
                <a:gd name="T20" fmla="*/ 2147483647 w 111"/>
                <a:gd name="T21" fmla="*/ 2147483647 h 185"/>
                <a:gd name="T22" fmla="*/ 2147483647 w 111"/>
                <a:gd name="T23" fmla="*/ 2147483647 h 185"/>
                <a:gd name="T24" fmla="*/ 2147483647 w 111"/>
                <a:gd name="T25" fmla="*/ 2147483647 h 185"/>
                <a:gd name="T26" fmla="*/ 2147483647 w 111"/>
                <a:gd name="T27" fmla="*/ 2147483647 h 1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185">
                  <a:moveTo>
                    <a:pt x="4" y="124"/>
                  </a:moveTo>
                  <a:cubicBezTo>
                    <a:pt x="0" y="122"/>
                    <a:pt x="32" y="116"/>
                    <a:pt x="31" y="100"/>
                  </a:cubicBezTo>
                  <a:cubicBezTo>
                    <a:pt x="27" y="55"/>
                    <a:pt x="51" y="39"/>
                    <a:pt x="47" y="0"/>
                  </a:cubicBezTo>
                  <a:cubicBezTo>
                    <a:pt x="47" y="0"/>
                    <a:pt x="77" y="1"/>
                    <a:pt x="82" y="21"/>
                  </a:cubicBezTo>
                  <a:cubicBezTo>
                    <a:pt x="87" y="41"/>
                    <a:pt x="56" y="61"/>
                    <a:pt x="60" y="86"/>
                  </a:cubicBezTo>
                  <a:cubicBezTo>
                    <a:pt x="60" y="86"/>
                    <a:pt x="83" y="80"/>
                    <a:pt x="96" y="82"/>
                  </a:cubicBezTo>
                  <a:cubicBezTo>
                    <a:pt x="109" y="85"/>
                    <a:pt x="107" y="102"/>
                    <a:pt x="101" y="103"/>
                  </a:cubicBezTo>
                  <a:cubicBezTo>
                    <a:pt x="101" y="105"/>
                    <a:pt x="109" y="102"/>
                    <a:pt x="109" y="113"/>
                  </a:cubicBezTo>
                  <a:cubicBezTo>
                    <a:pt x="110" y="124"/>
                    <a:pt x="101" y="128"/>
                    <a:pt x="101" y="128"/>
                  </a:cubicBezTo>
                  <a:cubicBezTo>
                    <a:pt x="111" y="137"/>
                    <a:pt x="111" y="150"/>
                    <a:pt x="101" y="154"/>
                  </a:cubicBezTo>
                  <a:cubicBezTo>
                    <a:pt x="101" y="154"/>
                    <a:pt x="101" y="175"/>
                    <a:pt x="94" y="180"/>
                  </a:cubicBezTo>
                  <a:cubicBezTo>
                    <a:pt x="87" y="185"/>
                    <a:pt x="69" y="182"/>
                    <a:pt x="69" y="182"/>
                  </a:cubicBezTo>
                  <a:cubicBezTo>
                    <a:pt x="52" y="178"/>
                    <a:pt x="33" y="170"/>
                    <a:pt x="15" y="167"/>
                  </a:cubicBezTo>
                  <a:cubicBezTo>
                    <a:pt x="1" y="155"/>
                    <a:pt x="9" y="137"/>
                    <a:pt x="4" y="124"/>
                  </a:cubicBezTo>
                  <a:close/>
                </a:path>
              </a:pathLst>
            </a:custGeom>
            <a:solidFill>
              <a:srgbClr val="FDCF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4" name="Freeform 24"/>
            <p:cNvSpPr/>
            <p:nvPr/>
          </p:nvSpPr>
          <p:spPr bwMode="auto">
            <a:xfrm>
              <a:off x="438150" y="1187450"/>
              <a:ext cx="188913" cy="214313"/>
            </a:xfrm>
            <a:custGeom>
              <a:avLst/>
              <a:gdLst>
                <a:gd name="T0" fmla="*/ 2147483647 w 56"/>
                <a:gd name="T1" fmla="*/ 0 h 63"/>
                <a:gd name="T2" fmla="*/ 2147483647 w 56"/>
                <a:gd name="T3" fmla="*/ 2147483647 h 63"/>
                <a:gd name="T4" fmla="*/ 2147483647 w 56"/>
                <a:gd name="T5" fmla="*/ 2147483647 h 63"/>
                <a:gd name="T6" fmla="*/ 0 w 56"/>
                <a:gd name="T7" fmla="*/ 2147483647 h 63"/>
                <a:gd name="T8" fmla="*/ 2147483647 w 56"/>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3">
                  <a:moveTo>
                    <a:pt x="10" y="0"/>
                  </a:moveTo>
                  <a:cubicBezTo>
                    <a:pt x="25" y="12"/>
                    <a:pt x="38" y="33"/>
                    <a:pt x="56" y="39"/>
                  </a:cubicBezTo>
                  <a:cubicBezTo>
                    <a:pt x="38" y="62"/>
                    <a:pt x="38" y="62"/>
                    <a:pt x="38" y="62"/>
                  </a:cubicBezTo>
                  <a:cubicBezTo>
                    <a:pt x="5" y="63"/>
                    <a:pt x="6" y="41"/>
                    <a:pt x="0" y="9"/>
                  </a:cubicBezTo>
                  <a:lnTo>
                    <a:pt x="1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5" name="Freeform 25"/>
            <p:cNvSpPr/>
            <p:nvPr/>
          </p:nvSpPr>
          <p:spPr bwMode="auto">
            <a:xfrm>
              <a:off x="128588" y="349250"/>
              <a:ext cx="984250" cy="930275"/>
            </a:xfrm>
            <a:custGeom>
              <a:avLst/>
              <a:gdLst>
                <a:gd name="T0" fmla="*/ 2147483647 w 290"/>
                <a:gd name="T1" fmla="*/ 2147483647 h 275"/>
                <a:gd name="T2" fmla="*/ 2147483647 w 290"/>
                <a:gd name="T3" fmla="*/ 2147483647 h 275"/>
                <a:gd name="T4" fmla="*/ 2147483647 w 290"/>
                <a:gd name="T5" fmla="*/ 2147483647 h 275"/>
                <a:gd name="T6" fmla="*/ 2147483647 w 290"/>
                <a:gd name="T7" fmla="*/ 2147483647 h 275"/>
                <a:gd name="T8" fmla="*/ 2147483647 w 290"/>
                <a:gd name="T9" fmla="*/ 2147483647 h 275"/>
                <a:gd name="T10" fmla="*/ 2147483647 w 290"/>
                <a:gd name="T11" fmla="*/ 2147483647 h 275"/>
                <a:gd name="T12" fmla="*/ 2147483647 w 290"/>
                <a:gd name="T13" fmla="*/ 2147483647 h 275"/>
                <a:gd name="T14" fmla="*/ 2147483647 w 290"/>
                <a:gd name="T15" fmla="*/ 0 h 275"/>
                <a:gd name="T16" fmla="*/ 2147483647 w 290"/>
                <a:gd name="T17" fmla="*/ 2147483647 h 275"/>
                <a:gd name="T18" fmla="*/ 2147483647 w 290"/>
                <a:gd name="T19" fmla="*/ 2147483647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 h="275">
                  <a:moveTo>
                    <a:pt x="8" y="19"/>
                  </a:moveTo>
                  <a:cubicBezTo>
                    <a:pt x="8" y="19"/>
                    <a:pt x="0" y="190"/>
                    <a:pt x="31" y="228"/>
                  </a:cubicBezTo>
                  <a:cubicBezTo>
                    <a:pt x="65" y="267"/>
                    <a:pt x="204" y="275"/>
                    <a:pt x="243" y="240"/>
                  </a:cubicBezTo>
                  <a:cubicBezTo>
                    <a:pt x="278" y="207"/>
                    <a:pt x="290" y="35"/>
                    <a:pt x="290" y="35"/>
                  </a:cubicBezTo>
                  <a:cubicBezTo>
                    <a:pt x="168" y="8"/>
                    <a:pt x="168" y="8"/>
                    <a:pt x="168" y="8"/>
                  </a:cubicBezTo>
                  <a:cubicBezTo>
                    <a:pt x="168" y="2"/>
                    <a:pt x="168" y="2"/>
                    <a:pt x="168" y="2"/>
                  </a:cubicBezTo>
                  <a:cubicBezTo>
                    <a:pt x="150" y="4"/>
                    <a:pt x="150" y="4"/>
                    <a:pt x="150" y="4"/>
                  </a:cubicBezTo>
                  <a:cubicBezTo>
                    <a:pt x="133" y="0"/>
                    <a:pt x="133" y="0"/>
                    <a:pt x="133" y="0"/>
                  </a:cubicBezTo>
                  <a:cubicBezTo>
                    <a:pt x="133" y="6"/>
                    <a:pt x="133" y="6"/>
                    <a:pt x="133" y="6"/>
                  </a:cubicBezTo>
                  <a:lnTo>
                    <a:pt x="8" y="19"/>
                  </a:lnTo>
                  <a:close/>
                </a:path>
              </a:pathLst>
            </a:custGeom>
            <a:solidFill>
              <a:srgbClr val="FDCF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6" name="Freeform 26"/>
            <p:cNvSpPr/>
            <p:nvPr/>
          </p:nvSpPr>
          <p:spPr bwMode="auto">
            <a:xfrm>
              <a:off x="173038" y="301625"/>
              <a:ext cx="909638" cy="527050"/>
            </a:xfrm>
            <a:custGeom>
              <a:avLst/>
              <a:gdLst>
                <a:gd name="T0" fmla="*/ 0 w 268"/>
                <a:gd name="T1" fmla="*/ 2147483647 h 156"/>
                <a:gd name="T2" fmla="*/ 2147483647 w 268"/>
                <a:gd name="T3" fmla="*/ 2147483647 h 156"/>
                <a:gd name="T4" fmla="*/ 2147483647 w 268"/>
                <a:gd name="T5" fmla="*/ 2147483647 h 156"/>
                <a:gd name="T6" fmla="*/ 2147483647 w 268"/>
                <a:gd name="T7" fmla="*/ 2147483647 h 156"/>
                <a:gd name="T8" fmla="*/ 2147483647 w 268"/>
                <a:gd name="T9" fmla="*/ 2147483647 h 156"/>
                <a:gd name="T10" fmla="*/ 2147483647 w 268"/>
                <a:gd name="T11" fmla="*/ 2147483647 h 156"/>
                <a:gd name="T12" fmla="*/ 2147483647 w 268"/>
                <a:gd name="T13" fmla="*/ 2147483647 h 156"/>
                <a:gd name="T14" fmla="*/ 2147483647 w 268"/>
                <a:gd name="T15" fmla="*/ 2147483647 h 156"/>
                <a:gd name="T16" fmla="*/ 2147483647 w 268"/>
                <a:gd name="T17" fmla="*/ 0 h 156"/>
                <a:gd name="T18" fmla="*/ 2147483647 w 268"/>
                <a:gd name="T19" fmla="*/ 2147483647 h 156"/>
                <a:gd name="T20" fmla="*/ 2147483647 w 268"/>
                <a:gd name="T21" fmla="*/ 2147483647 h 156"/>
                <a:gd name="T22" fmla="*/ 0 w 268"/>
                <a:gd name="T23" fmla="*/ 2147483647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 h="156">
                  <a:moveTo>
                    <a:pt x="0" y="140"/>
                  </a:moveTo>
                  <a:cubicBezTo>
                    <a:pt x="10" y="95"/>
                    <a:pt x="28" y="21"/>
                    <a:pt x="82" y="56"/>
                  </a:cubicBezTo>
                  <a:cubicBezTo>
                    <a:pt x="100" y="68"/>
                    <a:pt x="176" y="72"/>
                    <a:pt x="193" y="63"/>
                  </a:cubicBezTo>
                  <a:cubicBezTo>
                    <a:pt x="247" y="35"/>
                    <a:pt x="260" y="110"/>
                    <a:pt x="265" y="156"/>
                  </a:cubicBezTo>
                  <a:cubicBezTo>
                    <a:pt x="265" y="156"/>
                    <a:pt x="268" y="49"/>
                    <a:pt x="267" y="39"/>
                  </a:cubicBezTo>
                  <a:cubicBezTo>
                    <a:pt x="265" y="29"/>
                    <a:pt x="267" y="18"/>
                    <a:pt x="267" y="18"/>
                  </a:cubicBezTo>
                  <a:cubicBezTo>
                    <a:pt x="236" y="12"/>
                    <a:pt x="236" y="12"/>
                    <a:pt x="236" y="12"/>
                  </a:cubicBezTo>
                  <a:cubicBezTo>
                    <a:pt x="139" y="34"/>
                    <a:pt x="139" y="34"/>
                    <a:pt x="139" y="34"/>
                  </a:cubicBezTo>
                  <a:cubicBezTo>
                    <a:pt x="45" y="0"/>
                    <a:pt x="45" y="0"/>
                    <a:pt x="45" y="0"/>
                  </a:cubicBezTo>
                  <a:cubicBezTo>
                    <a:pt x="14" y="3"/>
                    <a:pt x="14" y="3"/>
                    <a:pt x="14" y="3"/>
                  </a:cubicBezTo>
                  <a:cubicBezTo>
                    <a:pt x="14" y="3"/>
                    <a:pt x="14" y="14"/>
                    <a:pt x="12" y="24"/>
                  </a:cubicBezTo>
                  <a:cubicBezTo>
                    <a:pt x="9" y="34"/>
                    <a:pt x="0" y="140"/>
                    <a:pt x="0" y="140"/>
                  </a:cubicBezTo>
                  <a:close/>
                </a:path>
              </a:pathLst>
            </a:custGeom>
            <a:solidFill>
              <a:srgbClr val="E4BA8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7" name="Freeform 27"/>
            <p:cNvSpPr/>
            <p:nvPr/>
          </p:nvSpPr>
          <p:spPr bwMode="auto">
            <a:xfrm>
              <a:off x="87313" y="0"/>
              <a:ext cx="1141413" cy="828675"/>
            </a:xfrm>
            <a:custGeom>
              <a:avLst/>
              <a:gdLst>
                <a:gd name="T0" fmla="*/ 2147483647 w 336"/>
                <a:gd name="T1" fmla="*/ 2147483647 h 245"/>
                <a:gd name="T2" fmla="*/ 2147483647 w 336"/>
                <a:gd name="T3" fmla="*/ 2147483647 h 245"/>
                <a:gd name="T4" fmla="*/ 2147483647 w 336"/>
                <a:gd name="T5" fmla="*/ 2147483647 h 245"/>
                <a:gd name="T6" fmla="*/ 2147483647 w 336"/>
                <a:gd name="T7" fmla="*/ 2147483647 h 245"/>
                <a:gd name="T8" fmla="*/ 2147483647 w 336"/>
                <a:gd name="T9" fmla="*/ 2147483647 h 245"/>
                <a:gd name="T10" fmla="*/ 2147483647 w 336"/>
                <a:gd name="T11" fmla="*/ 2147483647 h 245"/>
                <a:gd name="T12" fmla="*/ 2147483647 w 336"/>
                <a:gd name="T13" fmla="*/ 2147483647 h 245"/>
                <a:gd name="T14" fmla="*/ 2147483647 w 336"/>
                <a:gd name="T15" fmla="*/ 2147483647 h 245"/>
                <a:gd name="T16" fmla="*/ 2147483647 w 336"/>
                <a:gd name="T17" fmla="*/ 2147483647 h 245"/>
                <a:gd name="T18" fmla="*/ 2147483647 w 336"/>
                <a:gd name="T19" fmla="*/ 2147483647 h 245"/>
                <a:gd name="T20" fmla="*/ 2147483647 w 336"/>
                <a:gd name="T21" fmla="*/ 2147483647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6" h="245">
                  <a:moveTo>
                    <a:pt x="15" y="228"/>
                  </a:moveTo>
                  <a:cubicBezTo>
                    <a:pt x="27" y="230"/>
                    <a:pt x="27" y="230"/>
                    <a:pt x="27" y="230"/>
                  </a:cubicBezTo>
                  <a:cubicBezTo>
                    <a:pt x="27" y="230"/>
                    <a:pt x="30" y="156"/>
                    <a:pt x="55" y="131"/>
                  </a:cubicBezTo>
                  <a:cubicBezTo>
                    <a:pt x="80" y="106"/>
                    <a:pt x="107" y="124"/>
                    <a:pt x="123" y="136"/>
                  </a:cubicBezTo>
                  <a:cubicBezTo>
                    <a:pt x="138" y="148"/>
                    <a:pt x="187" y="151"/>
                    <a:pt x="203" y="141"/>
                  </a:cubicBezTo>
                  <a:cubicBezTo>
                    <a:pt x="220" y="131"/>
                    <a:pt x="249" y="116"/>
                    <a:pt x="271" y="144"/>
                  </a:cubicBezTo>
                  <a:cubicBezTo>
                    <a:pt x="293" y="171"/>
                    <a:pt x="287" y="245"/>
                    <a:pt x="287" y="245"/>
                  </a:cubicBezTo>
                  <a:cubicBezTo>
                    <a:pt x="299" y="244"/>
                    <a:pt x="299" y="244"/>
                    <a:pt x="299" y="244"/>
                  </a:cubicBezTo>
                  <a:cubicBezTo>
                    <a:pt x="299" y="244"/>
                    <a:pt x="324" y="162"/>
                    <a:pt x="327" y="129"/>
                  </a:cubicBezTo>
                  <a:cubicBezTo>
                    <a:pt x="336" y="20"/>
                    <a:pt x="5" y="0"/>
                    <a:pt x="1" y="110"/>
                  </a:cubicBezTo>
                  <a:cubicBezTo>
                    <a:pt x="0" y="143"/>
                    <a:pt x="15" y="228"/>
                    <a:pt x="15" y="228"/>
                  </a:cubicBezTo>
                  <a:close/>
                </a:path>
              </a:pathLst>
            </a:custGeom>
            <a:solidFill>
              <a:srgbClr val="4228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8" name="Freeform 28"/>
            <p:cNvSpPr/>
            <p:nvPr/>
          </p:nvSpPr>
          <p:spPr bwMode="auto">
            <a:xfrm>
              <a:off x="461963" y="971550"/>
              <a:ext cx="349250" cy="179388"/>
            </a:xfrm>
            <a:custGeom>
              <a:avLst/>
              <a:gdLst>
                <a:gd name="T0" fmla="*/ 2147483647 w 103"/>
                <a:gd name="T1" fmla="*/ 2147483647 h 53"/>
                <a:gd name="T2" fmla="*/ 2147483647 w 103"/>
                <a:gd name="T3" fmla="*/ 0 h 53"/>
                <a:gd name="T4" fmla="*/ 2147483647 w 103"/>
                <a:gd name="T5" fmla="*/ 2147483647 h 53"/>
                <a:gd name="T6" fmla="*/ 2147483647 w 103"/>
                <a:gd name="T7" fmla="*/ 2147483647 h 53"/>
                <a:gd name="T8" fmla="*/ 2147483647 w 103"/>
                <a:gd name="T9" fmla="*/ 2147483647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53">
                  <a:moveTo>
                    <a:pt x="4" y="16"/>
                  </a:moveTo>
                  <a:cubicBezTo>
                    <a:pt x="35" y="17"/>
                    <a:pt x="75" y="16"/>
                    <a:pt x="103" y="0"/>
                  </a:cubicBezTo>
                  <a:cubicBezTo>
                    <a:pt x="103" y="0"/>
                    <a:pt x="103" y="37"/>
                    <a:pt x="85" y="45"/>
                  </a:cubicBezTo>
                  <a:cubicBezTo>
                    <a:pt x="68" y="53"/>
                    <a:pt x="30" y="49"/>
                    <a:pt x="15" y="40"/>
                  </a:cubicBezTo>
                  <a:cubicBezTo>
                    <a:pt x="0" y="30"/>
                    <a:pt x="4" y="16"/>
                    <a:pt x="4" y="16"/>
                  </a:cubicBezTo>
                  <a:close/>
                </a:path>
              </a:pathLst>
            </a:custGeom>
            <a:solidFill>
              <a:srgbClr val="E48C5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9" name="Freeform 29"/>
            <p:cNvSpPr/>
            <p:nvPr/>
          </p:nvSpPr>
          <p:spPr bwMode="auto">
            <a:xfrm>
              <a:off x="560388" y="1103313"/>
              <a:ext cx="134938" cy="38100"/>
            </a:xfrm>
            <a:custGeom>
              <a:avLst/>
              <a:gdLst>
                <a:gd name="T0" fmla="*/ 2147483647 w 40"/>
                <a:gd name="T1" fmla="*/ 2147483647 h 11"/>
                <a:gd name="T2" fmla="*/ 0 w 40"/>
                <a:gd name="T3" fmla="*/ 2147483647 h 11"/>
                <a:gd name="T4" fmla="*/ 2147483647 w 40"/>
                <a:gd name="T5" fmla="*/ 2147483647 h 11"/>
                <a:gd name="T6" fmla="*/ 2147483647 w 40"/>
                <a:gd name="T7" fmla="*/ 2147483647 h 11"/>
                <a:gd name="T8" fmla="*/ 2147483647 w 40"/>
                <a:gd name="T9" fmla="*/ 0 h 11"/>
                <a:gd name="T10" fmla="*/ 2147483647 w 40"/>
                <a:gd name="T11" fmla="*/ 2147483647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40" y="10"/>
                  </a:moveTo>
                  <a:cubicBezTo>
                    <a:pt x="27" y="11"/>
                    <a:pt x="12" y="9"/>
                    <a:pt x="0" y="6"/>
                  </a:cubicBezTo>
                  <a:cubicBezTo>
                    <a:pt x="3" y="4"/>
                    <a:pt x="9" y="0"/>
                    <a:pt x="11" y="1"/>
                  </a:cubicBezTo>
                  <a:cubicBezTo>
                    <a:pt x="15" y="2"/>
                    <a:pt x="17" y="3"/>
                    <a:pt x="17" y="3"/>
                  </a:cubicBezTo>
                  <a:cubicBezTo>
                    <a:pt x="17" y="3"/>
                    <a:pt x="21" y="0"/>
                    <a:pt x="27" y="0"/>
                  </a:cubicBezTo>
                  <a:cubicBezTo>
                    <a:pt x="31" y="1"/>
                    <a:pt x="37" y="6"/>
                    <a:pt x="40" y="10"/>
                  </a:cubicBezTo>
                  <a:close/>
                </a:path>
              </a:pathLst>
            </a:custGeom>
            <a:solidFill>
              <a:srgbClr val="EB66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0" name="Freeform 30"/>
            <p:cNvSpPr/>
            <p:nvPr/>
          </p:nvSpPr>
          <p:spPr bwMode="auto">
            <a:xfrm>
              <a:off x="471488" y="971550"/>
              <a:ext cx="339725" cy="98425"/>
            </a:xfrm>
            <a:custGeom>
              <a:avLst/>
              <a:gdLst>
                <a:gd name="T0" fmla="*/ 2147483647 w 100"/>
                <a:gd name="T1" fmla="*/ 2147483647 h 29"/>
                <a:gd name="T2" fmla="*/ 2147483647 w 100"/>
                <a:gd name="T3" fmla="*/ 0 h 29"/>
                <a:gd name="T4" fmla="*/ 2147483647 w 100"/>
                <a:gd name="T5" fmla="*/ 2147483647 h 29"/>
                <a:gd name="T6" fmla="*/ 2147483647 w 100"/>
                <a:gd name="T7" fmla="*/ 2147483647 h 29"/>
                <a:gd name="T8" fmla="*/ 2147483647 w 100"/>
                <a:gd name="T9" fmla="*/ 2147483647 h 29"/>
                <a:gd name="T10" fmla="*/ 2147483647 w 100"/>
                <a:gd name="T11" fmla="*/ 2147483647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 h="29">
                  <a:moveTo>
                    <a:pt x="1" y="16"/>
                  </a:moveTo>
                  <a:cubicBezTo>
                    <a:pt x="32" y="17"/>
                    <a:pt x="72" y="16"/>
                    <a:pt x="100" y="0"/>
                  </a:cubicBezTo>
                  <a:cubicBezTo>
                    <a:pt x="100" y="0"/>
                    <a:pt x="100" y="11"/>
                    <a:pt x="97" y="22"/>
                  </a:cubicBezTo>
                  <a:cubicBezTo>
                    <a:pt x="89" y="24"/>
                    <a:pt x="78" y="26"/>
                    <a:pt x="67" y="27"/>
                  </a:cubicBezTo>
                  <a:cubicBezTo>
                    <a:pt x="44" y="29"/>
                    <a:pt x="13" y="26"/>
                    <a:pt x="1" y="25"/>
                  </a:cubicBezTo>
                  <a:cubicBezTo>
                    <a:pt x="0" y="20"/>
                    <a:pt x="1" y="16"/>
                    <a:pt x="1"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1" name="Freeform 31"/>
            <p:cNvSpPr/>
            <p:nvPr/>
          </p:nvSpPr>
          <p:spPr bwMode="auto">
            <a:xfrm>
              <a:off x="617538" y="169863"/>
              <a:ext cx="584200" cy="287338"/>
            </a:xfrm>
            <a:custGeom>
              <a:avLst/>
              <a:gdLst>
                <a:gd name="T0" fmla="*/ 0 w 172"/>
                <a:gd name="T1" fmla="*/ 2147483647 h 85"/>
                <a:gd name="T2" fmla="*/ 2147483647 w 172"/>
                <a:gd name="T3" fmla="*/ 2147483647 h 85"/>
                <a:gd name="T4" fmla="*/ 2147483647 w 172"/>
                <a:gd name="T5" fmla="*/ 2147483647 h 85"/>
                <a:gd name="T6" fmla="*/ 0 w 172"/>
                <a:gd name="T7" fmla="*/ 214748364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 h="85">
                  <a:moveTo>
                    <a:pt x="0" y="1"/>
                  </a:moveTo>
                  <a:cubicBezTo>
                    <a:pt x="19" y="0"/>
                    <a:pt x="172" y="20"/>
                    <a:pt x="149" y="85"/>
                  </a:cubicBezTo>
                  <a:cubicBezTo>
                    <a:pt x="149" y="85"/>
                    <a:pt x="135" y="54"/>
                    <a:pt x="99" y="36"/>
                  </a:cubicBezTo>
                  <a:cubicBezTo>
                    <a:pt x="63" y="18"/>
                    <a:pt x="0" y="1"/>
                    <a:pt x="0" y="1"/>
                  </a:cubicBezTo>
                  <a:close/>
                </a:path>
              </a:pathLst>
            </a:custGeom>
            <a:solidFill>
              <a:srgbClr val="6E634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2" name="Freeform 32"/>
            <p:cNvSpPr/>
            <p:nvPr/>
          </p:nvSpPr>
          <p:spPr bwMode="auto">
            <a:xfrm>
              <a:off x="573088" y="869950"/>
              <a:ext cx="31750" cy="36513"/>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2"/>
                    <a:pt x="9" y="6"/>
                  </a:cubicBezTo>
                  <a:cubicBezTo>
                    <a:pt x="8" y="9"/>
                    <a:pt x="6" y="11"/>
                    <a:pt x="4" y="11"/>
                  </a:cubicBezTo>
                  <a:cubicBezTo>
                    <a:pt x="2" y="11"/>
                    <a:pt x="0" y="8"/>
                    <a:pt x="0" y="5"/>
                  </a:cubicBezTo>
                  <a:cubicBezTo>
                    <a:pt x="0" y="2"/>
                    <a:pt x="2" y="0"/>
                    <a:pt x="5" y="0"/>
                  </a:cubicBezTo>
                  <a:close/>
                </a:path>
              </a:pathLst>
            </a:custGeom>
            <a:solidFill>
              <a:srgbClr val="B9714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3" name="Freeform 33"/>
            <p:cNvSpPr/>
            <p:nvPr/>
          </p:nvSpPr>
          <p:spPr bwMode="auto">
            <a:xfrm>
              <a:off x="638175" y="873125"/>
              <a:ext cx="30163" cy="38100"/>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3"/>
                    <a:pt x="9" y="6"/>
                  </a:cubicBezTo>
                  <a:cubicBezTo>
                    <a:pt x="9" y="9"/>
                    <a:pt x="7" y="11"/>
                    <a:pt x="4" y="11"/>
                  </a:cubicBezTo>
                  <a:cubicBezTo>
                    <a:pt x="2" y="11"/>
                    <a:pt x="0" y="8"/>
                    <a:pt x="0" y="5"/>
                  </a:cubicBezTo>
                  <a:cubicBezTo>
                    <a:pt x="1" y="2"/>
                    <a:pt x="3" y="0"/>
                    <a:pt x="5" y="0"/>
                  </a:cubicBezTo>
                  <a:close/>
                </a:path>
              </a:pathLst>
            </a:custGeom>
            <a:solidFill>
              <a:srgbClr val="B9714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4" name="Freeform 34"/>
            <p:cNvSpPr/>
            <p:nvPr/>
          </p:nvSpPr>
          <p:spPr bwMode="auto">
            <a:xfrm>
              <a:off x="325438" y="1736725"/>
              <a:ext cx="128588" cy="68263"/>
            </a:xfrm>
            <a:custGeom>
              <a:avLst/>
              <a:gdLst>
                <a:gd name="T0" fmla="*/ 2147483647 w 81"/>
                <a:gd name="T1" fmla="*/ 2147483647 h 43"/>
                <a:gd name="T2" fmla="*/ 0 w 81"/>
                <a:gd name="T3" fmla="*/ 2147483647 h 43"/>
                <a:gd name="T4" fmla="*/ 2147483647 w 81"/>
                <a:gd name="T5" fmla="*/ 2147483647 h 43"/>
                <a:gd name="T6" fmla="*/ 2147483647 w 81"/>
                <a:gd name="T7" fmla="*/ 0 h 43"/>
                <a:gd name="T8" fmla="*/ 2147483647 w 81"/>
                <a:gd name="T9" fmla="*/ 21474836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43">
                  <a:moveTo>
                    <a:pt x="11" y="8"/>
                  </a:moveTo>
                  <a:lnTo>
                    <a:pt x="0" y="32"/>
                  </a:lnTo>
                  <a:lnTo>
                    <a:pt x="81" y="43"/>
                  </a:lnTo>
                  <a:lnTo>
                    <a:pt x="77" y="0"/>
                  </a:lnTo>
                  <a:lnTo>
                    <a:pt x="11"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5" name="Freeform 35"/>
            <p:cNvSpPr/>
            <p:nvPr/>
          </p:nvSpPr>
          <p:spPr bwMode="auto">
            <a:xfrm>
              <a:off x="363538" y="511175"/>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3" y="2"/>
                    <a:pt x="53" y="21"/>
                  </a:cubicBezTo>
                  <a:cubicBezTo>
                    <a:pt x="50" y="23"/>
                    <a:pt x="50" y="23"/>
                    <a:pt x="50" y="23"/>
                  </a:cubicBezTo>
                  <a:cubicBezTo>
                    <a:pt x="42" y="9"/>
                    <a:pt x="14" y="7"/>
                    <a:pt x="3" y="21"/>
                  </a:cubicBezTo>
                  <a:lnTo>
                    <a:pt x="0" y="19"/>
                  </a:lnTo>
                  <a:close/>
                </a:path>
              </a:pathLst>
            </a:custGeom>
            <a:solidFill>
              <a:srgbClr val="4228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6" name="Freeform 36"/>
            <p:cNvSpPr/>
            <p:nvPr/>
          </p:nvSpPr>
          <p:spPr bwMode="auto">
            <a:xfrm>
              <a:off x="709613" y="531813"/>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4" y="2"/>
                    <a:pt x="53" y="21"/>
                  </a:cubicBezTo>
                  <a:cubicBezTo>
                    <a:pt x="50" y="23"/>
                    <a:pt x="50" y="23"/>
                    <a:pt x="50" y="23"/>
                  </a:cubicBezTo>
                  <a:cubicBezTo>
                    <a:pt x="43" y="9"/>
                    <a:pt x="14" y="7"/>
                    <a:pt x="3" y="21"/>
                  </a:cubicBezTo>
                  <a:lnTo>
                    <a:pt x="0" y="19"/>
                  </a:lnTo>
                  <a:close/>
                </a:path>
              </a:pathLst>
            </a:custGeom>
            <a:solidFill>
              <a:srgbClr val="4228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7" name="Freeform 37"/>
            <p:cNvSpPr/>
            <p:nvPr/>
          </p:nvSpPr>
          <p:spPr bwMode="auto">
            <a:xfrm>
              <a:off x="77788" y="1289050"/>
              <a:ext cx="349250" cy="385763"/>
            </a:xfrm>
            <a:custGeom>
              <a:avLst/>
              <a:gdLst>
                <a:gd name="T0" fmla="*/ 2147483647 w 103"/>
                <a:gd name="T1" fmla="*/ 0 h 114"/>
                <a:gd name="T2" fmla="*/ 2147483647 w 103"/>
                <a:gd name="T3" fmla="*/ 2147483647 h 114"/>
                <a:gd name="T4" fmla="*/ 2147483647 w 103"/>
                <a:gd name="T5" fmla="*/ 2147483647 h 114"/>
                <a:gd name="T6" fmla="*/ 2147483647 w 103"/>
                <a:gd name="T7" fmla="*/ 2147483647 h 114"/>
                <a:gd name="T8" fmla="*/ 2147483647 w 103"/>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14">
                  <a:moveTo>
                    <a:pt x="95" y="0"/>
                  </a:moveTo>
                  <a:cubicBezTo>
                    <a:pt x="41" y="6"/>
                    <a:pt x="0" y="57"/>
                    <a:pt x="7" y="114"/>
                  </a:cubicBezTo>
                  <a:cubicBezTo>
                    <a:pt x="48" y="113"/>
                    <a:pt x="48" y="113"/>
                    <a:pt x="48" y="113"/>
                  </a:cubicBezTo>
                  <a:cubicBezTo>
                    <a:pt x="46" y="82"/>
                    <a:pt x="66" y="44"/>
                    <a:pt x="92" y="36"/>
                  </a:cubicBezTo>
                  <a:cubicBezTo>
                    <a:pt x="103" y="24"/>
                    <a:pt x="100" y="12"/>
                    <a:pt x="9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8" name="Freeform 38"/>
            <p:cNvSpPr/>
            <p:nvPr/>
          </p:nvSpPr>
          <p:spPr bwMode="auto">
            <a:xfrm>
              <a:off x="0" y="1898650"/>
              <a:ext cx="396875" cy="342900"/>
            </a:xfrm>
            <a:custGeom>
              <a:avLst/>
              <a:gdLst>
                <a:gd name="T0" fmla="*/ 2147483647 w 117"/>
                <a:gd name="T1" fmla="*/ 0 h 101"/>
                <a:gd name="T2" fmla="*/ 2147483647 w 117"/>
                <a:gd name="T3" fmla="*/ 2147483647 h 101"/>
                <a:gd name="T4" fmla="*/ 2147483647 w 117"/>
                <a:gd name="T5" fmla="*/ 2147483647 h 101"/>
                <a:gd name="T6" fmla="*/ 2147483647 w 117"/>
                <a:gd name="T7" fmla="*/ 2147483647 h 101"/>
                <a:gd name="T8" fmla="*/ 2147483647 w 117"/>
                <a:gd name="T9" fmla="*/ 2147483647 h 101"/>
                <a:gd name="T10" fmla="*/ 2147483647 w 117"/>
                <a:gd name="T11" fmla="*/ 2147483647 h 101"/>
                <a:gd name="T12" fmla="*/ 2147483647 w 117"/>
                <a:gd name="T13" fmla="*/ 2147483647 h 101"/>
                <a:gd name="T14" fmla="*/ 2147483647 w 117"/>
                <a:gd name="T15" fmla="*/ 2147483647 h 101"/>
                <a:gd name="T16" fmla="*/ 2147483647 w 117"/>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101">
                  <a:moveTo>
                    <a:pt x="99" y="0"/>
                  </a:moveTo>
                  <a:cubicBezTo>
                    <a:pt x="14" y="4"/>
                    <a:pt x="14" y="4"/>
                    <a:pt x="14" y="4"/>
                  </a:cubicBezTo>
                  <a:cubicBezTo>
                    <a:pt x="6" y="4"/>
                    <a:pt x="0" y="11"/>
                    <a:pt x="1" y="18"/>
                  </a:cubicBezTo>
                  <a:cubicBezTo>
                    <a:pt x="4" y="88"/>
                    <a:pt x="4" y="88"/>
                    <a:pt x="4" y="88"/>
                  </a:cubicBezTo>
                  <a:cubicBezTo>
                    <a:pt x="4" y="95"/>
                    <a:pt x="11" y="101"/>
                    <a:pt x="18" y="101"/>
                  </a:cubicBezTo>
                  <a:cubicBezTo>
                    <a:pt x="103" y="97"/>
                    <a:pt x="103" y="97"/>
                    <a:pt x="103" y="97"/>
                  </a:cubicBezTo>
                  <a:cubicBezTo>
                    <a:pt x="111" y="97"/>
                    <a:pt x="117" y="90"/>
                    <a:pt x="116" y="83"/>
                  </a:cubicBezTo>
                  <a:cubicBezTo>
                    <a:pt x="113" y="13"/>
                    <a:pt x="113" y="13"/>
                    <a:pt x="113" y="13"/>
                  </a:cubicBezTo>
                  <a:cubicBezTo>
                    <a:pt x="113" y="6"/>
                    <a:pt x="107" y="0"/>
                    <a:pt x="99" y="0"/>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9" name="Freeform 39"/>
            <p:cNvSpPr/>
            <p:nvPr/>
          </p:nvSpPr>
          <p:spPr bwMode="auto">
            <a:xfrm>
              <a:off x="87313" y="1895475"/>
              <a:ext cx="55563" cy="30163"/>
            </a:xfrm>
            <a:custGeom>
              <a:avLst/>
              <a:gdLst>
                <a:gd name="T0" fmla="*/ 0 w 35"/>
                <a:gd name="T1" fmla="*/ 0 h 19"/>
                <a:gd name="T2" fmla="*/ 2147483647 w 35"/>
                <a:gd name="T3" fmla="*/ 0 h 19"/>
                <a:gd name="T4" fmla="*/ 2147483647 w 35"/>
                <a:gd name="T5" fmla="*/ 2147483647 h 19"/>
                <a:gd name="T6" fmla="*/ 0 w 35"/>
                <a:gd name="T7" fmla="*/ 2147483647 h 19"/>
                <a:gd name="T8" fmla="*/ 0 w 3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0"/>
                  </a:moveTo>
                  <a:lnTo>
                    <a:pt x="35" y="0"/>
                  </a:lnTo>
                  <a:lnTo>
                    <a:pt x="35" y="17"/>
                  </a:lnTo>
                  <a:lnTo>
                    <a:pt x="0" y="19"/>
                  </a:lnTo>
                  <a:lnTo>
                    <a:pt x="0" y="0"/>
                  </a:lnTo>
                  <a:close/>
                </a:path>
              </a:pathLst>
            </a:custGeom>
            <a:solidFill>
              <a:srgbClr val="000000"/>
            </a:solidFill>
            <a:ln w="6350" cap="flat" cmpd="sng">
              <a:solidFill>
                <a:srgbClr val="000000"/>
              </a:solidFill>
              <a:round/>
            </a:ln>
          </p:spPr>
          <p:txBody>
            <a:bodyPr/>
            <a:lstStyle/>
            <a:p>
              <a:endParaRPr lang="zh-CN" altLang="en-US"/>
            </a:p>
          </p:txBody>
        </p:sp>
        <p:sp>
          <p:nvSpPr>
            <p:cNvPr id="25660" name="Freeform 40"/>
            <p:cNvSpPr/>
            <p:nvPr/>
          </p:nvSpPr>
          <p:spPr bwMode="auto">
            <a:xfrm>
              <a:off x="257175" y="1878013"/>
              <a:ext cx="55563" cy="34925"/>
            </a:xfrm>
            <a:custGeom>
              <a:avLst/>
              <a:gdLst>
                <a:gd name="T0" fmla="*/ 0 w 35"/>
                <a:gd name="T1" fmla="*/ 2147483647 h 22"/>
                <a:gd name="T2" fmla="*/ 2147483647 w 35"/>
                <a:gd name="T3" fmla="*/ 0 h 22"/>
                <a:gd name="T4" fmla="*/ 2147483647 w 35"/>
                <a:gd name="T5" fmla="*/ 2147483647 h 22"/>
                <a:gd name="T6" fmla="*/ 0 w 35"/>
                <a:gd name="T7" fmla="*/ 2147483647 h 22"/>
                <a:gd name="T8" fmla="*/ 0 w 35"/>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2">
                  <a:moveTo>
                    <a:pt x="0" y="3"/>
                  </a:moveTo>
                  <a:lnTo>
                    <a:pt x="35" y="0"/>
                  </a:lnTo>
                  <a:lnTo>
                    <a:pt x="35" y="20"/>
                  </a:lnTo>
                  <a:lnTo>
                    <a:pt x="0" y="22"/>
                  </a:lnTo>
                  <a:lnTo>
                    <a:pt x="0" y="3"/>
                  </a:lnTo>
                  <a:close/>
                </a:path>
              </a:pathLst>
            </a:custGeom>
            <a:solidFill>
              <a:srgbClr val="000000"/>
            </a:solidFill>
            <a:ln w="6350" cap="flat" cmpd="sng">
              <a:solidFill>
                <a:srgbClr val="000000"/>
              </a:solidFill>
              <a:round/>
            </a:ln>
          </p:spPr>
          <p:txBody>
            <a:bodyPr/>
            <a:lstStyle/>
            <a:p>
              <a:endParaRPr lang="zh-CN" altLang="en-US"/>
            </a:p>
          </p:txBody>
        </p:sp>
        <p:sp>
          <p:nvSpPr>
            <p:cNvPr id="25661" name="Freeform 41"/>
            <p:cNvSpPr/>
            <p:nvPr/>
          </p:nvSpPr>
          <p:spPr bwMode="auto">
            <a:xfrm>
              <a:off x="44450" y="1966913"/>
              <a:ext cx="93663" cy="236538"/>
            </a:xfrm>
            <a:custGeom>
              <a:avLst/>
              <a:gdLst>
                <a:gd name="T0" fmla="*/ 2147483647 w 28"/>
                <a:gd name="T1" fmla="*/ 0 h 70"/>
                <a:gd name="T2" fmla="*/ 2147483647 w 28"/>
                <a:gd name="T3" fmla="*/ 2147483647 h 70"/>
                <a:gd name="T4" fmla="*/ 2147483647 w 28"/>
                <a:gd name="T5" fmla="*/ 2147483647 h 70"/>
                <a:gd name="T6" fmla="*/ 2147483647 w 28"/>
                <a:gd name="T7" fmla="*/ 2147483647 h 70"/>
                <a:gd name="T8" fmla="*/ 2147483647 w 2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0">
                  <a:moveTo>
                    <a:pt x="1" y="0"/>
                  </a:moveTo>
                  <a:cubicBezTo>
                    <a:pt x="1" y="0"/>
                    <a:pt x="0" y="61"/>
                    <a:pt x="3" y="65"/>
                  </a:cubicBezTo>
                  <a:cubicBezTo>
                    <a:pt x="7" y="70"/>
                    <a:pt x="28" y="67"/>
                    <a:pt x="28" y="67"/>
                  </a:cubicBezTo>
                  <a:cubicBezTo>
                    <a:pt x="28" y="67"/>
                    <a:pt x="16" y="60"/>
                    <a:pt x="13" y="50"/>
                  </a:cubicBezTo>
                  <a:cubicBezTo>
                    <a:pt x="9" y="4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2" name="Freeform 42"/>
            <p:cNvSpPr/>
            <p:nvPr/>
          </p:nvSpPr>
          <p:spPr bwMode="auto">
            <a:xfrm>
              <a:off x="620713" y="1905000"/>
              <a:ext cx="169863" cy="387350"/>
            </a:xfrm>
            <a:custGeom>
              <a:avLst/>
              <a:gdLst>
                <a:gd name="T0" fmla="*/ 2147483647 w 50"/>
                <a:gd name="T1" fmla="*/ 2147483647 h 114"/>
                <a:gd name="T2" fmla="*/ 2147483647 w 50"/>
                <a:gd name="T3" fmla="*/ 2147483647 h 114"/>
                <a:gd name="T4" fmla="*/ 0 w 50"/>
                <a:gd name="T5" fmla="*/ 2147483647 h 114"/>
                <a:gd name="T6" fmla="*/ 2147483647 w 50"/>
                <a:gd name="T7" fmla="*/ 0 h 114"/>
                <a:gd name="T8" fmla="*/ 2147483647 w 50"/>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4">
                  <a:moveTo>
                    <a:pt x="47" y="4"/>
                  </a:moveTo>
                  <a:cubicBezTo>
                    <a:pt x="48" y="44"/>
                    <a:pt x="50" y="87"/>
                    <a:pt x="27" y="114"/>
                  </a:cubicBezTo>
                  <a:cubicBezTo>
                    <a:pt x="18" y="114"/>
                    <a:pt x="9" y="114"/>
                    <a:pt x="0" y="114"/>
                  </a:cubicBezTo>
                  <a:cubicBezTo>
                    <a:pt x="21" y="78"/>
                    <a:pt x="16" y="41"/>
                    <a:pt x="5" y="0"/>
                  </a:cubicBezTo>
                  <a:cubicBezTo>
                    <a:pt x="19" y="1"/>
                    <a:pt x="33" y="3"/>
                    <a:pt x="47"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3" name="Freeform 43"/>
            <p:cNvSpPr/>
            <p:nvPr/>
          </p:nvSpPr>
          <p:spPr bwMode="auto">
            <a:xfrm>
              <a:off x="796925" y="914400"/>
              <a:ext cx="68263" cy="74613"/>
            </a:xfrm>
            <a:custGeom>
              <a:avLst/>
              <a:gdLst>
                <a:gd name="T0" fmla="*/ 2147483647 w 20"/>
                <a:gd name="T1" fmla="*/ 2147483647 h 22"/>
                <a:gd name="T2" fmla="*/ 0 w 20"/>
                <a:gd name="T3" fmla="*/ 2147483647 h 22"/>
                <a:gd name="T4" fmla="*/ 0 w 20"/>
                <a:gd name="T5" fmla="*/ 2147483647 h 22"/>
                <a:gd name="T6" fmla="*/ 2147483647 w 20"/>
                <a:gd name="T7" fmla="*/ 2147483647 h 22"/>
                <a:gd name="T8" fmla="*/ 2147483647 w 20"/>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2">
                  <a:moveTo>
                    <a:pt x="20" y="21"/>
                  </a:moveTo>
                  <a:cubicBezTo>
                    <a:pt x="19" y="10"/>
                    <a:pt x="13" y="0"/>
                    <a:pt x="0" y="2"/>
                  </a:cubicBezTo>
                  <a:cubicBezTo>
                    <a:pt x="0" y="5"/>
                    <a:pt x="0" y="5"/>
                    <a:pt x="0" y="5"/>
                  </a:cubicBezTo>
                  <a:cubicBezTo>
                    <a:pt x="9" y="8"/>
                    <a:pt x="14" y="13"/>
                    <a:pt x="16" y="22"/>
                  </a:cubicBezTo>
                  <a:lnTo>
                    <a:pt x="20" y="21"/>
                  </a:lnTo>
                  <a:close/>
                </a:path>
              </a:pathLst>
            </a:custGeom>
            <a:solidFill>
              <a:srgbClr val="B9714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4" name="Freeform 44"/>
            <p:cNvSpPr>
              <a:spLocks noEditPoints="1"/>
            </p:cNvSpPr>
            <p:nvPr/>
          </p:nvSpPr>
          <p:spPr bwMode="auto">
            <a:xfrm>
              <a:off x="366713" y="633413"/>
              <a:ext cx="509588" cy="209550"/>
            </a:xfrm>
            <a:custGeom>
              <a:avLst/>
              <a:gdLst>
                <a:gd name="T0" fmla="*/ 2147483647 w 150"/>
                <a:gd name="T1" fmla="*/ 2147483647 h 62"/>
                <a:gd name="T2" fmla="*/ 2147483647 w 150"/>
                <a:gd name="T3" fmla="*/ 2147483647 h 62"/>
                <a:gd name="T4" fmla="*/ 2147483647 w 150"/>
                <a:gd name="T5" fmla="*/ 2147483647 h 62"/>
                <a:gd name="T6" fmla="*/ 2147483647 w 150"/>
                <a:gd name="T7" fmla="*/ 2147483647 h 62"/>
                <a:gd name="T8" fmla="*/ 2147483647 w 150"/>
                <a:gd name="T9" fmla="*/ 2147483647 h 62"/>
                <a:gd name="T10" fmla="*/ 2147483647 w 150"/>
                <a:gd name="T11" fmla="*/ 2147483647 h 62"/>
                <a:gd name="T12" fmla="*/ 2147483647 w 150"/>
                <a:gd name="T13" fmla="*/ 2147483647 h 62"/>
                <a:gd name="T14" fmla="*/ 2147483647 w 150"/>
                <a:gd name="T15" fmla="*/ 2147483647 h 62"/>
                <a:gd name="T16" fmla="*/ 2147483647 w 150"/>
                <a:gd name="T17" fmla="*/ 2147483647 h 62"/>
                <a:gd name="T18" fmla="*/ 2147483647 w 150"/>
                <a:gd name="T19" fmla="*/ 2147483647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62">
                  <a:moveTo>
                    <a:pt x="146" y="62"/>
                  </a:moveTo>
                  <a:cubicBezTo>
                    <a:pt x="97" y="53"/>
                    <a:pt x="97" y="53"/>
                    <a:pt x="97" y="53"/>
                  </a:cubicBezTo>
                  <a:cubicBezTo>
                    <a:pt x="97" y="53"/>
                    <a:pt x="100" y="15"/>
                    <a:pt x="112" y="10"/>
                  </a:cubicBezTo>
                  <a:cubicBezTo>
                    <a:pt x="124" y="6"/>
                    <a:pt x="144" y="14"/>
                    <a:pt x="147" y="25"/>
                  </a:cubicBezTo>
                  <a:cubicBezTo>
                    <a:pt x="150" y="36"/>
                    <a:pt x="146" y="62"/>
                    <a:pt x="146" y="62"/>
                  </a:cubicBezTo>
                  <a:close/>
                  <a:moveTo>
                    <a:pt x="2" y="52"/>
                  </a:moveTo>
                  <a:cubicBezTo>
                    <a:pt x="51" y="50"/>
                    <a:pt x="51" y="50"/>
                    <a:pt x="51" y="50"/>
                  </a:cubicBezTo>
                  <a:cubicBezTo>
                    <a:pt x="51" y="50"/>
                    <a:pt x="53" y="11"/>
                    <a:pt x="42" y="6"/>
                  </a:cubicBezTo>
                  <a:cubicBezTo>
                    <a:pt x="31" y="0"/>
                    <a:pt x="10" y="5"/>
                    <a:pt x="5" y="15"/>
                  </a:cubicBezTo>
                  <a:cubicBezTo>
                    <a:pt x="0" y="26"/>
                    <a:pt x="2" y="52"/>
                    <a:pt x="2"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5" name="Freeform 45"/>
            <p:cNvSpPr>
              <a:spLocks noEditPoints="1"/>
            </p:cNvSpPr>
            <p:nvPr/>
          </p:nvSpPr>
          <p:spPr bwMode="auto">
            <a:xfrm>
              <a:off x="403225" y="687388"/>
              <a:ext cx="438150" cy="146050"/>
            </a:xfrm>
            <a:custGeom>
              <a:avLst/>
              <a:gdLst>
                <a:gd name="T0" fmla="*/ 2147483647 w 129"/>
                <a:gd name="T1" fmla="*/ 2147483647 h 43"/>
                <a:gd name="T2" fmla="*/ 2147483647 w 129"/>
                <a:gd name="T3" fmla="*/ 2147483647 h 43"/>
                <a:gd name="T4" fmla="*/ 2147483647 w 129"/>
                <a:gd name="T5" fmla="*/ 2147483647 h 43"/>
                <a:gd name="T6" fmla="*/ 2147483647 w 129"/>
                <a:gd name="T7" fmla="*/ 2147483647 h 43"/>
                <a:gd name="T8" fmla="*/ 2147483647 w 129"/>
                <a:gd name="T9" fmla="*/ 2147483647 h 43"/>
                <a:gd name="T10" fmla="*/ 2147483647 w 129"/>
                <a:gd name="T11" fmla="*/ 2147483647 h 43"/>
                <a:gd name="T12" fmla="*/ 2147483647 w 129"/>
                <a:gd name="T13" fmla="*/ 0 h 43"/>
                <a:gd name="T14" fmla="*/ 2147483647 w 129"/>
                <a:gd name="T15" fmla="*/ 2147483647 h 43"/>
                <a:gd name="T16" fmla="*/ 2147483647 w 129"/>
                <a:gd name="T17" fmla="*/ 2147483647 h 43"/>
                <a:gd name="T18" fmla="*/ 2147483647 w 129"/>
                <a:gd name="T19" fmla="*/ 2147483647 h 43"/>
                <a:gd name="T20" fmla="*/ 0 w 129"/>
                <a:gd name="T21" fmla="*/ 2147483647 h 43"/>
                <a:gd name="T22" fmla="*/ 2147483647 w 129"/>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43">
                  <a:moveTo>
                    <a:pt x="122" y="43"/>
                  </a:moveTo>
                  <a:cubicBezTo>
                    <a:pt x="100" y="40"/>
                    <a:pt x="100" y="40"/>
                    <a:pt x="100" y="40"/>
                  </a:cubicBezTo>
                  <a:cubicBezTo>
                    <a:pt x="98" y="36"/>
                    <a:pt x="97" y="31"/>
                    <a:pt x="97" y="26"/>
                  </a:cubicBezTo>
                  <a:cubicBezTo>
                    <a:pt x="98" y="15"/>
                    <a:pt x="105" y="6"/>
                    <a:pt x="114" y="7"/>
                  </a:cubicBezTo>
                  <a:cubicBezTo>
                    <a:pt x="123" y="7"/>
                    <a:pt x="129" y="17"/>
                    <a:pt x="128" y="28"/>
                  </a:cubicBezTo>
                  <a:cubicBezTo>
                    <a:pt x="128" y="34"/>
                    <a:pt x="126" y="40"/>
                    <a:pt x="122" y="43"/>
                  </a:cubicBezTo>
                  <a:close/>
                  <a:moveTo>
                    <a:pt x="17" y="0"/>
                  </a:moveTo>
                  <a:cubicBezTo>
                    <a:pt x="26" y="1"/>
                    <a:pt x="32" y="10"/>
                    <a:pt x="31" y="22"/>
                  </a:cubicBezTo>
                  <a:cubicBezTo>
                    <a:pt x="31" y="27"/>
                    <a:pt x="29" y="31"/>
                    <a:pt x="27" y="35"/>
                  </a:cubicBezTo>
                  <a:cubicBezTo>
                    <a:pt x="4" y="36"/>
                    <a:pt x="4" y="36"/>
                    <a:pt x="4" y="36"/>
                  </a:cubicBezTo>
                  <a:cubicBezTo>
                    <a:pt x="1" y="32"/>
                    <a:pt x="0" y="26"/>
                    <a:pt x="0" y="20"/>
                  </a:cubicBezTo>
                  <a:cubicBezTo>
                    <a:pt x="1" y="8"/>
                    <a:pt x="8" y="0"/>
                    <a:pt x="1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6" name="Freeform 46"/>
            <p:cNvSpPr/>
            <p:nvPr/>
          </p:nvSpPr>
          <p:spPr bwMode="auto">
            <a:xfrm>
              <a:off x="387350" y="714375"/>
              <a:ext cx="60325" cy="36513"/>
            </a:xfrm>
            <a:custGeom>
              <a:avLst/>
              <a:gdLst>
                <a:gd name="T0" fmla="*/ 2147483647 w 18"/>
                <a:gd name="T1" fmla="*/ 2147483647 h 11"/>
                <a:gd name="T2" fmla="*/ 2147483647 w 18"/>
                <a:gd name="T3" fmla="*/ 2147483647 h 11"/>
                <a:gd name="T4" fmla="*/ 2147483647 w 18"/>
                <a:gd name="T5" fmla="*/ 2147483647 h 11"/>
                <a:gd name="T6" fmla="*/ 0 w 18"/>
                <a:gd name="T7" fmla="*/ 2147483647 h 11"/>
                <a:gd name="T8" fmla="*/ 2147483647 w 18"/>
                <a:gd name="T9" fmla="*/ 2147483647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 y="2"/>
                  </a:moveTo>
                  <a:cubicBezTo>
                    <a:pt x="7" y="1"/>
                    <a:pt x="13" y="0"/>
                    <a:pt x="18" y="3"/>
                  </a:cubicBezTo>
                  <a:cubicBezTo>
                    <a:pt x="18" y="6"/>
                    <a:pt x="18" y="8"/>
                    <a:pt x="18" y="11"/>
                  </a:cubicBezTo>
                  <a:cubicBezTo>
                    <a:pt x="11" y="8"/>
                    <a:pt x="5" y="8"/>
                    <a:pt x="0" y="9"/>
                  </a:cubicBezTo>
                  <a:cubicBezTo>
                    <a:pt x="0" y="7"/>
                    <a:pt x="0" y="5"/>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7" name="Freeform 47"/>
            <p:cNvSpPr/>
            <p:nvPr/>
          </p:nvSpPr>
          <p:spPr bwMode="auto">
            <a:xfrm>
              <a:off x="712788" y="741363"/>
              <a:ext cx="60325" cy="3333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214748364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0">
                  <a:moveTo>
                    <a:pt x="1" y="1"/>
                  </a:moveTo>
                  <a:cubicBezTo>
                    <a:pt x="7" y="0"/>
                    <a:pt x="13" y="0"/>
                    <a:pt x="18" y="3"/>
                  </a:cubicBezTo>
                  <a:cubicBezTo>
                    <a:pt x="18" y="5"/>
                    <a:pt x="18" y="8"/>
                    <a:pt x="18" y="10"/>
                  </a:cubicBezTo>
                  <a:cubicBezTo>
                    <a:pt x="11" y="7"/>
                    <a:pt x="5" y="7"/>
                    <a:pt x="0" y="9"/>
                  </a:cubicBezTo>
                  <a:cubicBezTo>
                    <a:pt x="0" y="6"/>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8" name="Freeform 48"/>
            <p:cNvSpPr/>
            <p:nvPr/>
          </p:nvSpPr>
          <p:spPr bwMode="auto">
            <a:xfrm>
              <a:off x="509588" y="47625"/>
              <a:ext cx="125413" cy="119063"/>
            </a:xfrm>
            <a:custGeom>
              <a:avLst/>
              <a:gdLst>
                <a:gd name="T0" fmla="*/ 2147483647 w 79"/>
                <a:gd name="T1" fmla="*/ 2147483647 h 75"/>
                <a:gd name="T2" fmla="*/ 0 w 79"/>
                <a:gd name="T3" fmla="*/ 2147483647 h 75"/>
                <a:gd name="T4" fmla="*/ 2147483647 w 79"/>
                <a:gd name="T5" fmla="*/ 2147483647 h 75"/>
                <a:gd name="T6" fmla="*/ 2147483647 w 79"/>
                <a:gd name="T7" fmla="*/ 2147483647 h 75"/>
                <a:gd name="T8" fmla="*/ 2147483647 w 79"/>
                <a:gd name="T9" fmla="*/ 0 h 75"/>
                <a:gd name="T10" fmla="*/ 2147483647 w 79"/>
                <a:gd name="T11" fmla="*/ 2147483647 h 75"/>
                <a:gd name="T12" fmla="*/ 2147483647 w 79"/>
                <a:gd name="T13" fmla="*/ 2147483647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75">
                  <a:moveTo>
                    <a:pt x="66" y="75"/>
                  </a:moveTo>
                  <a:lnTo>
                    <a:pt x="0" y="23"/>
                  </a:lnTo>
                  <a:lnTo>
                    <a:pt x="21" y="4"/>
                  </a:lnTo>
                  <a:lnTo>
                    <a:pt x="55" y="43"/>
                  </a:lnTo>
                  <a:lnTo>
                    <a:pt x="51" y="0"/>
                  </a:lnTo>
                  <a:lnTo>
                    <a:pt x="79" y="2"/>
                  </a:lnTo>
                  <a:lnTo>
                    <a:pt x="66" y="75"/>
                  </a:lnTo>
                  <a:close/>
                </a:path>
              </a:pathLst>
            </a:custGeom>
            <a:solidFill>
              <a:srgbClr val="4228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9" name="Freeform 49"/>
            <p:cNvSpPr/>
            <p:nvPr/>
          </p:nvSpPr>
          <p:spPr bwMode="auto">
            <a:xfrm>
              <a:off x="790575" y="1293813"/>
              <a:ext cx="377825" cy="222250"/>
            </a:xfrm>
            <a:custGeom>
              <a:avLst/>
              <a:gdLst>
                <a:gd name="T0" fmla="*/ 2147483647 w 111"/>
                <a:gd name="T1" fmla="*/ 0 h 66"/>
                <a:gd name="T2" fmla="*/ 2147483647 w 111"/>
                <a:gd name="T3" fmla="*/ 0 h 66"/>
                <a:gd name="T4" fmla="*/ 2147483647 w 111"/>
                <a:gd name="T5" fmla="*/ 2147483647 h 66"/>
                <a:gd name="T6" fmla="*/ 2147483647 w 111"/>
                <a:gd name="T7" fmla="*/ 2147483647 h 66"/>
                <a:gd name="T8" fmla="*/ 2147483647 w 11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66">
                  <a:moveTo>
                    <a:pt x="9" y="0"/>
                  </a:moveTo>
                  <a:cubicBezTo>
                    <a:pt x="43" y="14"/>
                    <a:pt x="80" y="20"/>
                    <a:pt x="107" y="0"/>
                  </a:cubicBezTo>
                  <a:cubicBezTo>
                    <a:pt x="90" y="34"/>
                    <a:pt x="104" y="57"/>
                    <a:pt x="111" y="66"/>
                  </a:cubicBezTo>
                  <a:cubicBezTo>
                    <a:pt x="74" y="66"/>
                    <a:pt x="39" y="54"/>
                    <a:pt x="10" y="33"/>
                  </a:cubicBezTo>
                  <a:cubicBezTo>
                    <a:pt x="3" y="24"/>
                    <a:pt x="0" y="13"/>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0" name="Freeform 50"/>
            <p:cNvSpPr/>
            <p:nvPr/>
          </p:nvSpPr>
          <p:spPr bwMode="auto">
            <a:xfrm>
              <a:off x="1246188" y="1222375"/>
              <a:ext cx="155575" cy="307975"/>
            </a:xfrm>
            <a:custGeom>
              <a:avLst/>
              <a:gdLst>
                <a:gd name="T0" fmla="*/ 2147483647 w 46"/>
                <a:gd name="T1" fmla="*/ 2147483647 h 91"/>
                <a:gd name="T2" fmla="*/ 2147483647 w 46"/>
                <a:gd name="T3" fmla="*/ 2147483647 h 91"/>
                <a:gd name="T4" fmla="*/ 2147483647 w 46"/>
                <a:gd name="T5" fmla="*/ 2147483647 h 91"/>
                <a:gd name="T6" fmla="*/ 2147483647 w 46"/>
                <a:gd name="T7" fmla="*/ 2147483647 h 91"/>
                <a:gd name="T8" fmla="*/ 2147483647 w 46"/>
                <a:gd name="T9" fmla="*/ 2147483647 h 91"/>
                <a:gd name="T10" fmla="*/ 2147483647 w 46"/>
                <a:gd name="T11" fmla="*/ 2147483647 h 91"/>
                <a:gd name="T12" fmla="*/ 2147483647 w 46"/>
                <a:gd name="T13" fmla="*/ 2147483647 h 91"/>
                <a:gd name="T14" fmla="*/ 2147483647 w 46"/>
                <a:gd name="T15" fmla="*/ 2147483647 h 91"/>
                <a:gd name="T16" fmla="*/ 2147483647 w 46"/>
                <a:gd name="T17" fmla="*/ 2147483647 h 91"/>
                <a:gd name="T18" fmla="*/ 2147483647 w 46"/>
                <a:gd name="T19" fmla="*/ 2147483647 h 91"/>
                <a:gd name="T20" fmla="*/ 2147483647 w 46"/>
                <a:gd name="T21" fmla="*/ 2147483647 h 91"/>
                <a:gd name="T22" fmla="*/ 2147483647 w 46"/>
                <a:gd name="T23" fmla="*/ 2147483647 h 91"/>
                <a:gd name="T24" fmla="*/ 2147483647 w 46"/>
                <a:gd name="T25" fmla="*/ 2147483647 h 91"/>
                <a:gd name="T26" fmla="*/ 2147483647 w 46"/>
                <a:gd name="T27" fmla="*/ 2147483647 h 91"/>
                <a:gd name="T28" fmla="*/ 2147483647 w 46"/>
                <a:gd name="T29" fmla="*/ 2147483647 h 91"/>
                <a:gd name="T30" fmla="*/ 2147483647 w 46"/>
                <a:gd name="T31" fmla="*/ 2147483647 h 91"/>
                <a:gd name="T32" fmla="*/ 2147483647 w 46"/>
                <a:gd name="T33" fmla="*/ 2147483647 h 91"/>
                <a:gd name="T34" fmla="*/ 2147483647 w 46"/>
                <a:gd name="T35" fmla="*/ 2147483647 h 91"/>
                <a:gd name="T36" fmla="*/ 2147483647 w 46"/>
                <a:gd name="T37" fmla="*/ 2147483647 h 91"/>
                <a:gd name="T38" fmla="*/ 2147483647 w 46"/>
                <a:gd name="T39" fmla="*/ 2147483647 h 91"/>
                <a:gd name="T40" fmla="*/ 2147483647 w 46"/>
                <a:gd name="T41" fmla="*/ 2147483647 h 91"/>
                <a:gd name="T42" fmla="*/ 2147483647 w 46"/>
                <a:gd name="T43" fmla="*/ 2147483647 h 91"/>
                <a:gd name="T44" fmla="*/ 2147483647 w 46"/>
                <a:gd name="T45" fmla="*/ 2147483647 h 91"/>
                <a:gd name="T46" fmla="*/ 2147483647 w 46"/>
                <a:gd name="T47" fmla="*/ 2147483647 h 91"/>
                <a:gd name="T48" fmla="*/ 2147483647 w 46"/>
                <a:gd name="T49" fmla="*/ 2147483647 h 91"/>
                <a:gd name="T50" fmla="*/ 2147483647 w 46"/>
                <a:gd name="T51" fmla="*/ 2147483647 h 91"/>
                <a:gd name="T52" fmla="*/ 2147483647 w 46"/>
                <a:gd name="T53" fmla="*/ 2147483647 h 91"/>
                <a:gd name="T54" fmla="*/ 2147483647 w 46"/>
                <a:gd name="T55" fmla="*/ 2147483647 h 91"/>
                <a:gd name="T56" fmla="*/ 2147483647 w 46"/>
                <a:gd name="T57" fmla="*/ 2147483647 h 91"/>
                <a:gd name="T58" fmla="*/ 2147483647 w 46"/>
                <a:gd name="T59" fmla="*/ 2147483647 h 91"/>
                <a:gd name="T60" fmla="*/ 0 w 46"/>
                <a:gd name="T61" fmla="*/ 2147483647 h 91"/>
                <a:gd name="T62" fmla="*/ 2147483647 w 46"/>
                <a:gd name="T63" fmla="*/ 2147483647 h 91"/>
                <a:gd name="T64" fmla="*/ 2147483647 w 46"/>
                <a:gd name="T65" fmla="*/ 2147483647 h 91"/>
                <a:gd name="T66" fmla="*/ 2147483647 w 46"/>
                <a:gd name="T67" fmla="*/ 2147483647 h 91"/>
                <a:gd name="T68" fmla="*/ 2147483647 w 46"/>
                <a:gd name="T69" fmla="*/ 2147483647 h 91"/>
                <a:gd name="T70" fmla="*/ 2147483647 w 46"/>
                <a:gd name="T71" fmla="*/ 2147483647 h 91"/>
                <a:gd name="T72" fmla="*/ 2147483647 w 46"/>
                <a:gd name="T73" fmla="*/ 0 h 91"/>
                <a:gd name="T74" fmla="*/ 2147483647 w 46"/>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6" h="91">
                  <a:moveTo>
                    <a:pt x="32" y="2"/>
                  </a:moveTo>
                  <a:cubicBezTo>
                    <a:pt x="26" y="2"/>
                    <a:pt x="22" y="6"/>
                    <a:pt x="19" y="8"/>
                  </a:cubicBezTo>
                  <a:cubicBezTo>
                    <a:pt x="19" y="8"/>
                    <a:pt x="18" y="9"/>
                    <a:pt x="18" y="10"/>
                  </a:cubicBezTo>
                  <a:cubicBezTo>
                    <a:pt x="18" y="10"/>
                    <a:pt x="18" y="13"/>
                    <a:pt x="18" y="14"/>
                  </a:cubicBezTo>
                  <a:cubicBezTo>
                    <a:pt x="19" y="17"/>
                    <a:pt x="20" y="19"/>
                    <a:pt x="22" y="19"/>
                  </a:cubicBezTo>
                  <a:cubicBezTo>
                    <a:pt x="25" y="19"/>
                    <a:pt x="30" y="18"/>
                    <a:pt x="31" y="19"/>
                  </a:cubicBezTo>
                  <a:cubicBezTo>
                    <a:pt x="32" y="20"/>
                    <a:pt x="32" y="21"/>
                    <a:pt x="31" y="22"/>
                  </a:cubicBezTo>
                  <a:cubicBezTo>
                    <a:pt x="26" y="23"/>
                    <a:pt x="10" y="25"/>
                    <a:pt x="8" y="27"/>
                  </a:cubicBezTo>
                  <a:cubicBezTo>
                    <a:pt x="7" y="29"/>
                    <a:pt x="6" y="33"/>
                    <a:pt x="5" y="37"/>
                  </a:cubicBezTo>
                  <a:cubicBezTo>
                    <a:pt x="5" y="39"/>
                    <a:pt x="6" y="40"/>
                    <a:pt x="7" y="41"/>
                  </a:cubicBezTo>
                  <a:cubicBezTo>
                    <a:pt x="7" y="41"/>
                    <a:pt x="7" y="41"/>
                    <a:pt x="7" y="41"/>
                  </a:cubicBezTo>
                  <a:cubicBezTo>
                    <a:pt x="16" y="41"/>
                    <a:pt x="44" y="41"/>
                    <a:pt x="43" y="39"/>
                  </a:cubicBezTo>
                  <a:cubicBezTo>
                    <a:pt x="44" y="42"/>
                    <a:pt x="44" y="42"/>
                    <a:pt x="44" y="42"/>
                  </a:cubicBezTo>
                  <a:cubicBezTo>
                    <a:pt x="44" y="42"/>
                    <a:pt x="21" y="46"/>
                    <a:pt x="10" y="46"/>
                  </a:cubicBezTo>
                  <a:cubicBezTo>
                    <a:pt x="9" y="48"/>
                    <a:pt x="8" y="53"/>
                    <a:pt x="7" y="57"/>
                  </a:cubicBezTo>
                  <a:cubicBezTo>
                    <a:pt x="7" y="60"/>
                    <a:pt x="8" y="63"/>
                    <a:pt x="9" y="64"/>
                  </a:cubicBezTo>
                  <a:cubicBezTo>
                    <a:pt x="11" y="68"/>
                    <a:pt x="46" y="66"/>
                    <a:pt x="46" y="65"/>
                  </a:cubicBezTo>
                  <a:cubicBezTo>
                    <a:pt x="46" y="67"/>
                    <a:pt x="46" y="67"/>
                    <a:pt x="46" y="67"/>
                  </a:cubicBezTo>
                  <a:cubicBezTo>
                    <a:pt x="46" y="67"/>
                    <a:pt x="33" y="69"/>
                    <a:pt x="22" y="70"/>
                  </a:cubicBezTo>
                  <a:cubicBezTo>
                    <a:pt x="21" y="71"/>
                    <a:pt x="20" y="74"/>
                    <a:pt x="19" y="77"/>
                  </a:cubicBezTo>
                  <a:cubicBezTo>
                    <a:pt x="19" y="79"/>
                    <a:pt x="19" y="81"/>
                    <a:pt x="20" y="82"/>
                  </a:cubicBezTo>
                  <a:cubicBezTo>
                    <a:pt x="22" y="86"/>
                    <a:pt x="23" y="86"/>
                    <a:pt x="23" y="86"/>
                  </a:cubicBezTo>
                  <a:cubicBezTo>
                    <a:pt x="23" y="91"/>
                    <a:pt x="23" y="91"/>
                    <a:pt x="23" y="91"/>
                  </a:cubicBezTo>
                  <a:cubicBezTo>
                    <a:pt x="23" y="91"/>
                    <a:pt x="19" y="91"/>
                    <a:pt x="15" y="85"/>
                  </a:cubicBezTo>
                  <a:cubicBezTo>
                    <a:pt x="14" y="83"/>
                    <a:pt x="13" y="79"/>
                    <a:pt x="14" y="76"/>
                  </a:cubicBezTo>
                  <a:cubicBezTo>
                    <a:pt x="15" y="74"/>
                    <a:pt x="15" y="72"/>
                    <a:pt x="16" y="70"/>
                  </a:cubicBezTo>
                  <a:cubicBezTo>
                    <a:pt x="11" y="70"/>
                    <a:pt x="6" y="70"/>
                    <a:pt x="5" y="68"/>
                  </a:cubicBezTo>
                  <a:cubicBezTo>
                    <a:pt x="3" y="65"/>
                    <a:pt x="2" y="61"/>
                    <a:pt x="2" y="57"/>
                  </a:cubicBezTo>
                  <a:cubicBezTo>
                    <a:pt x="2" y="53"/>
                    <a:pt x="3" y="48"/>
                    <a:pt x="4" y="45"/>
                  </a:cubicBezTo>
                  <a:cubicBezTo>
                    <a:pt x="4" y="45"/>
                    <a:pt x="4" y="45"/>
                    <a:pt x="4" y="45"/>
                  </a:cubicBezTo>
                  <a:cubicBezTo>
                    <a:pt x="1" y="43"/>
                    <a:pt x="0" y="40"/>
                    <a:pt x="0" y="36"/>
                  </a:cubicBezTo>
                  <a:cubicBezTo>
                    <a:pt x="0" y="32"/>
                    <a:pt x="2" y="27"/>
                    <a:pt x="4" y="24"/>
                  </a:cubicBezTo>
                  <a:cubicBezTo>
                    <a:pt x="6" y="21"/>
                    <a:pt x="11" y="20"/>
                    <a:pt x="15" y="19"/>
                  </a:cubicBezTo>
                  <a:cubicBezTo>
                    <a:pt x="14" y="18"/>
                    <a:pt x="13" y="16"/>
                    <a:pt x="13" y="14"/>
                  </a:cubicBezTo>
                  <a:cubicBezTo>
                    <a:pt x="13" y="13"/>
                    <a:pt x="13" y="11"/>
                    <a:pt x="14" y="10"/>
                  </a:cubicBezTo>
                  <a:cubicBezTo>
                    <a:pt x="14" y="8"/>
                    <a:pt x="15" y="7"/>
                    <a:pt x="17" y="6"/>
                  </a:cubicBezTo>
                  <a:cubicBezTo>
                    <a:pt x="20" y="3"/>
                    <a:pt x="25" y="1"/>
                    <a:pt x="32" y="0"/>
                  </a:cubicBezTo>
                  <a:lnTo>
                    <a:pt x="32" y="2"/>
                  </a:lnTo>
                  <a:close/>
                </a:path>
              </a:pathLst>
            </a:custGeom>
            <a:solidFill>
              <a:srgbClr val="B9967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cxnSp>
        <p:nvCxnSpPr>
          <p:cNvPr id="25610" name="直接连接符 71"/>
          <p:cNvCxnSpPr>
            <a:cxnSpLocks noChangeShapeType="1"/>
          </p:cNvCxnSpPr>
          <p:nvPr/>
        </p:nvCxnSpPr>
        <p:spPr bwMode="auto">
          <a:xfrm>
            <a:off x="4324033" y="236601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3243263" y="208819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矩形 94"/>
          <p:cNvSpPr>
            <a:spLocks noChangeArrowheads="1"/>
          </p:cNvSpPr>
          <p:nvPr/>
        </p:nvSpPr>
        <p:spPr bwMode="auto">
          <a:xfrm>
            <a:off x="300038" y="925513"/>
            <a:ext cx="1981200"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（一）项目经理</a:t>
            </a:r>
            <a:endParaRPr lang="zh-CN" altLang="en-US" sz="2000" dirty="0">
              <a:latin typeface="微软雅黑" panose="020B0503020204020204" pitchFamily="34" charset="-122"/>
              <a:ea typeface="微软雅黑" panose="020B0503020204020204" pitchFamily="34" charset="-122"/>
            </a:endParaRPr>
          </a:p>
        </p:txBody>
      </p:sp>
      <p:sp>
        <p:nvSpPr>
          <p:cNvPr id="72" name="矩形 71"/>
          <p:cNvSpPr/>
          <p:nvPr/>
        </p:nvSpPr>
        <p:spPr>
          <a:xfrm>
            <a:off x="4556760" y="4072027"/>
            <a:ext cx="6096000" cy="1754326"/>
          </a:xfrm>
          <a:prstGeom prst="rect">
            <a:avLst/>
          </a:prstGeom>
        </p:spPr>
        <p:txBody>
          <a:bodyPr>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5</a:t>
            </a:r>
            <a:r>
              <a:rPr lang="zh-CN" altLang="en-US" dirty="0" smtClean="0">
                <a:latin typeface="宋体" panose="02010600030101010101" pitchFamily="2" charset="-122"/>
              </a:rPr>
              <a:t>）进行授权范围内的利益分配。</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6</a:t>
            </a:r>
            <a:r>
              <a:rPr lang="zh-CN" altLang="en-US" dirty="0" smtClean="0">
                <a:latin typeface="宋体" panose="02010600030101010101" pitchFamily="2" charset="-122"/>
              </a:rPr>
              <a:t>）收集工程数据，准备结算数据，参与工程竣工验收。</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7</a:t>
            </a:r>
            <a:r>
              <a:rPr lang="zh-CN" altLang="en-US" dirty="0" smtClean="0">
                <a:latin typeface="宋体" panose="02010600030101010101" pitchFamily="2" charset="-122"/>
              </a:rPr>
              <a:t>）接受审计，处理项目经理部解体的善后工作。</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8</a:t>
            </a:r>
            <a:r>
              <a:rPr lang="zh-CN" altLang="en-US" dirty="0" smtClean="0">
                <a:latin typeface="宋体" panose="02010600030101010101" pitchFamily="2" charset="-122"/>
              </a:rPr>
              <a:t>）协助组织进行项目的检查、鉴定和评奖申报工作。</a:t>
            </a:r>
            <a:endParaRPr lang="zh-CN" altLang="en-US" dirty="0">
              <a:latin typeface="宋体" panose="02010600030101010101" pitchFamily="2" charset="-122"/>
            </a:endParaRPr>
          </a:p>
        </p:txBody>
      </p:sp>
      <p:sp>
        <p:nvSpPr>
          <p:cNvPr id="73" name="矩形 95"/>
          <p:cNvSpPr>
            <a:spLocks noChangeArrowheads="1"/>
          </p:cNvSpPr>
          <p:nvPr/>
        </p:nvSpPr>
        <p:spPr bwMode="auto">
          <a:xfrm>
            <a:off x="4551045" y="2424113"/>
            <a:ext cx="6833235" cy="1754326"/>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）项目管理目标责任书规定的职责。</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）主持编制项目管理实施规划，并对项目目标进行系统管理。</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）对资源进行系统管理。</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）建立各种专业管理体系，并组织实施。</a:t>
            </a:r>
            <a:endParaRPr lang="zh-CN" altLang="en-US" dirty="0">
              <a:latin typeface="宋体" panose="02010600030101010101" pitchFamily="2" charset="-122"/>
              <a:ea typeface="宋体" panose="02010600030101010101" pitchFamily="2" charset="-122"/>
            </a:endParaRPr>
          </a:p>
        </p:txBody>
      </p:sp>
      <p:sp>
        <p:nvSpPr>
          <p:cNvPr id="74" name="矩形 73"/>
          <p:cNvSpPr/>
          <p:nvPr/>
        </p:nvSpPr>
        <p:spPr>
          <a:xfrm>
            <a:off x="4294458" y="182634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710883" y="170211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1752283" y="212598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945833" y="196246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395288" y="981075"/>
            <a:ext cx="2749550"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（二）项目技术负责人</a:t>
            </a:r>
            <a:endParaRPr lang="zh-CN" altLang="en-US" sz="2000" dirty="0">
              <a:latin typeface="微软雅黑" panose="020B0503020204020204" pitchFamily="34" charset="-122"/>
              <a:ea typeface="微软雅黑" panose="020B0503020204020204" pitchFamily="34" charset="-122"/>
            </a:endParaRPr>
          </a:p>
        </p:txBody>
      </p:sp>
      <p:pic>
        <p:nvPicPr>
          <p:cNvPr id="73" name="图片 91" descr="求职_w500_h500.gif"/>
          <p:cNvPicPr>
            <a:picLocks noChangeAspect="1"/>
          </p:cNvPicPr>
          <p:nvPr/>
        </p:nvPicPr>
        <p:blipFill>
          <a:blip r:embed="rId1" cstate="print"/>
          <a:srcRect/>
          <a:stretch>
            <a:fillRect/>
          </a:stretch>
        </p:blipFill>
        <p:spPr bwMode="auto">
          <a:xfrm>
            <a:off x="8585200" y="2225675"/>
            <a:ext cx="3606800" cy="3605213"/>
          </a:xfrm>
          <a:prstGeom prst="rect">
            <a:avLst/>
          </a:prstGeom>
          <a:noFill/>
          <a:ln w="9525">
            <a:noFill/>
            <a:miter lim="800000"/>
            <a:headEnd/>
            <a:tailEnd/>
          </a:ln>
        </p:spPr>
      </p:pic>
      <p:sp>
        <p:nvSpPr>
          <p:cNvPr id="74" name="矩形 93"/>
          <p:cNvSpPr>
            <a:spLocks noChangeArrowheads="1"/>
          </p:cNvSpPr>
          <p:nvPr/>
        </p:nvSpPr>
        <p:spPr bwMode="auto">
          <a:xfrm>
            <a:off x="1805622" y="2363153"/>
            <a:ext cx="6549707" cy="1338828"/>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）具有建筑工程专业的一定学历、与工程项目相适应专业的中级以上职称。</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）从事相关专业技术管理工作</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年以上。</a:t>
            </a:r>
            <a:endParaRPr lang="zh-CN" altLang="en-US" dirty="0">
              <a:latin typeface="宋体" panose="02010600030101010101" pitchFamily="2" charset="-122"/>
              <a:ea typeface="宋体" panose="02010600030101010101" pitchFamily="2" charset="-122"/>
            </a:endParaRPr>
          </a:p>
        </p:txBody>
      </p:sp>
      <p:sp>
        <p:nvSpPr>
          <p:cNvPr id="75" name="矩形 74"/>
          <p:cNvSpPr/>
          <p:nvPr/>
        </p:nvSpPr>
        <p:spPr>
          <a:xfrm>
            <a:off x="1791288" y="158631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719773" y="176625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571115" y="213137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437323" y="192817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395288" y="981075"/>
            <a:ext cx="2749550"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（二）项目技术负责人</a:t>
            </a:r>
            <a:endParaRPr lang="zh-CN" altLang="en-US" sz="2000" dirty="0">
              <a:latin typeface="微软雅黑" panose="020B0503020204020204" pitchFamily="34" charset="-122"/>
              <a:ea typeface="微软雅黑" panose="020B0503020204020204" pitchFamily="34" charset="-122"/>
            </a:endParaRPr>
          </a:p>
        </p:txBody>
      </p:sp>
      <p:pic>
        <p:nvPicPr>
          <p:cNvPr id="12" name="图片 97" descr="5.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9298940" y="656590"/>
            <a:ext cx="1873250" cy="2339975"/>
          </a:xfrm>
          <a:prstGeom prst="rect">
            <a:avLst/>
          </a:prstGeom>
          <a:noFill/>
          <a:ln w="9525">
            <a:noFill/>
            <a:miter lim="800000"/>
            <a:headEnd/>
            <a:tailEnd/>
          </a:ln>
        </p:spPr>
      </p:pic>
      <p:sp>
        <p:nvSpPr>
          <p:cNvPr id="13" name="矩形 93"/>
          <p:cNvSpPr>
            <a:spLocks noChangeArrowheads="1"/>
          </p:cNvSpPr>
          <p:nvPr/>
        </p:nvSpPr>
        <p:spPr bwMode="auto">
          <a:xfrm>
            <a:off x="2439988" y="2311718"/>
            <a:ext cx="9321482" cy="2169825"/>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）主持项目的技术管理。</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）主持制订项目技术管理工作计划。</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）组织有关人员熟悉与审查图纸，主持编制项目管理实施规划的施工方案并组织落实。</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）负责技术交底。</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）组织做好测量及其核定</a:t>
            </a:r>
            <a:r>
              <a:rPr lang="zh-CN" altLang="en-US" dirty="0" smtClean="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
        <p:nvSpPr>
          <p:cNvPr id="14" name="矩形 13"/>
          <p:cNvSpPr/>
          <p:nvPr/>
        </p:nvSpPr>
        <p:spPr>
          <a:xfrm>
            <a:off x="2545668" y="159774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719773" y="176625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571115" y="213137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437323" y="192817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395288" y="981075"/>
            <a:ext cx="2749550"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（二）项目技术负责人</a:t>
            </a:r>
            <a:endParaRPr lang="zh-CN" altLang="en-US" sz="2000" dirty="0">
              <a:latin typeface="微软雅黑" panose="020B0503020204020204" pitchFamily="34" charset="-122"/>
              <a:ea typeface="微软雅黑" panose="020B0503020204020204" pitchFamily="34" charset="-122"/>
            </a:endParaRPr>
          </a:p>
        </p:txBody>
      </p:sp>
      <p:sp>
        <p:nvSpPr>
          <p:cNvPr id="13" name="矩形 93"/>
          <p:cNvSpPr>
            <a:spLocks noChangeArrowheads="1"/>
          </p:cNvSpPr>
          <p:nvPr/>
        </p:nvSpPr>
        <p:spPr bwMode="auto">
          <a:xfrm>
            <a:off x="2508568" y="2197418"/>
            <a:ext cx="7675562" cy="3000821"/>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6</a:t>
            </a:r>
            <a:r>
              <a:rPr lang="zh-CN" altLang="en-US" dirty="0">
                <a:latin typeface="宋体" panose="02010600030101010101" pitchFamily="2" charset="-122"/>
                <a:ea typeface="宋体" panose="02010600030101010101" pitchFamily="2" charset="-122"/>
              </a:rPr>
              <a:t>）指导品质检验和试验</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7</a:t>
            </a:r>
            <a:r>
              <a:rPr lang="zh-CN" altLang="en-US" dirty="0" smtClean="0">
                <a:latin typeface="宋体" panose="02010600030101010101" pitchFamily="2" charset="-122"/>
              </a:rPr>
              <a:t>）具体组织编制和报审施工组织设计、重大危险源识别和控制方案、专项施工方案，审核作业指导书并组织实施；有分包单位的，应负责督促落实分包单位的相应工作。</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8</a:t>
            </a:r>
            <a:r>
              <a:rPr lang="zh-CN" altLang="en-US" dirty="0" smtClean="0">
                <a:latin typeface="宋体" panose="02010600030101010101" pitchFamily="2" charset="-122"/>
              </a:rPr>
              <a:t>）参加工程验收，处理质量安全问题。</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9</a:t>
            </a:r>
            <a:r>
              <a:rPr lang="zh-CN" altLang="en-US" dirty="0" smtClean="0">
                <a:latin typeface="宋体" panose="02010600030101010101" pitchFamily="2" charset="-122"/>
              </a:rPr>
              <a:t>）组织各项技术数据的签证、收集、整理和归档。</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10</a:t>
            </a:r>
            <a:r>
              <a:rPr lang="zh-CN" altLang="en-US" dirty="0" smtClean="0">
                <a:latin typeface="宋体" panose="02010600030101010101" pitchFamily="2" charset="-122"/>
              </a:rPr>
              <a:t>）组织技术学习、交流技术经验，组织进行技术攻关</a:t>
            </a:r>
            <a:r>
              <a:rPr lang="zh-CN" altLang="en-US" dirty="0" smtClean="0">
                <a:latin typeface="宋体" panose="02010600030101010101" pitchFamily="2" charset="-122"/>
              </a:rPr>
              <a:t>。</a:t>
            </a:r>
            <a:endParaRPr lang="zh-CN" altLang="en-US" dirty="0" smtClean="0">
              <a:latin typeface="宋体" panose="02010600030101010101" pitchFamily="2" charset="-122"/>
            </a:endParaRPr>
          </a:p>
        </p:txBody>
      </p:sp>
      <p:sp>
        <p:nvSpPr>
          <p:cNvPr id="14" name="矩形 13"/>
          <p:cNvSpPr/>
          <p:nvPr/>
        </p:nvSpPr>
        <p:spPr>
          <a:xfrm>
            <a:off x="2671398" y="159774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3440748" y="228377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4413568" y="263906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3675698" y="254412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701358" y="908368"/>
            <a:ext cx="1724025"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（三）施工员</a:t>
            </a:r>
            <a:endParaRPr lang="zh-CN" altLang="en-US" sz="2000" dirty="0">
              <a:latin typeface="微软雅黑" panose="020B0503020204020204" pitchFamily="34" charset="-122"/>
              <a:ea typeface="微软雅黑" panose="020B0503020204020204" pitchFamily="34" charset="-122"/>
            </a:endParaRPr>
          </a:p>
        </p:txBody>
      </p:sp>
      <p:pic>
        <p:nvPicPr>
          <p:cNvPr id="73" name="图片 91" descr="图3.png"/>
          <p:cNvPicPr>
            <a:picLocks noChangeAspect="1"/>
          </p:cNvPicPr>
          <p:nvPr/>
        </p:nvPicPr>
        <p:blipFill>
          <a:blip r:embed="rId1" cstate="print">
            <a:clrChange>
              <a:clrFrom>
                <a:srgbClr val="FFFFFF">
                  <a:alpha val="100000"/>
                </a:srgbClr>
              </a:clrFrom>
              <a:clrTo>
                <a:srgbClr val="FFFFFF">
                  <a:alpha val="100000"/>
                  <a:alpha val="0"/>
                </a:srgbClr>
              </a:clrTo>
            </a:clrChange>
          </a:blip>
          <a:srcRect l="3588" r="4029"/>
          <a:stretch>
            <a:fillRect/>
          </a:stretch>
        </p:blipFill>
        <p:spPr bwMode="auto">
          <a:xfrm>
            <a:off x="701675" y="2087880"/>
            <a:ext cx="1863725" cy="2682875"/>
          </a:xfrm>
          <a:prstGeom prst="rect">
            <a:avLst/>
          </a:prstGeom>
          <a:noFill/>
          <a:ln w="9525">
            <a:noFill/>
            <a:miter lim="800000"/>
            <a:headEnd/>
            <a:tailEnd/>
          </a:ln>
        </p:spPr>
      </p:pic>
      <p:sp>
        <p:nvSpPr>
          <p:cNvPr id="74" name="矩形 93"/>
          <p:cNvSpPr>
            <a:spLocks noChangeArrowheads="1"/>
          </p:cNvSpPr>
          <p:nvPr/>
        </p:nvSpPr>
        <p:spPr bwMode="auto">
          <a:xfrm>
            <a:off x="4524375" y="2747645"/>
            <a:ext cx="6732270" cy="507831"/>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取</a:t>
            </a:r>
            <a:r>
              <a:rPr lang="zh-CN" altLang="en-US" dirty="0">
                <a:latin typeface="宋体" panose="02010600030101010101" pitchFamily="2" charset="-122"/>
                <a:ea typeface="宋体" panose="02010600030101010101" pitchFamily="2" charset="-122"/>
              </a:rPr>
              <a:t>得省级住房和城乡建设主管部门颁发的施工员岗位资格证书。</a:t>
            </a:r>
            <a:endParaRPr lang="zh-CN" altLang="en-US" dirty="0">
              <a:latin typeface="宋体" panose="02010600030101010101" pitchFamily="2" charset="-122"/>
              <a:ea typeface="宋体" panose="02010600030101010101" pitchFamily="2" charset="-122"/>
            </a:endParaRPr>
          </a:p>
        </p:txBody>
      </p:sp>
      <p:sp>
        <p:nvSpPr>
          <p:cNvPr id="75" name="矩形 74"/>
          <p:cNvSpPr/>
          <p:nvPr/>
        </p:nvSpPr>
        <p:spPr>
          <a:xfrm>
            <a:off x="4292553" y="203081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645603" y="169767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3496945" y="199421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2363153" y="185959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701358" y="908368"/>
            <a:ext cx="1724025"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（三）施工员</a:t>
            </a:r>
            <a:endParaRPr lang="zh-CN" altLang="en-US" sz="2000" dirty="0">
              <a:latin typeface="微软雅黑" panose="020B0503020204020204" pitchFamily="34" charset="-122"/>
              <a:ea typeface="微软雅黑" panose="020B0503020204020204" pitchFamily="34" charset="-122"/>
            </a:endParaRPr>
          </a:p>
        </p:txBody>
      </p:sp>
      <p:sp>
        <p:nvSpPr>
          <p:cNvPr id="11" name="矩形 93"/>
          <p:cNvSpPr>
            <a:spLocks noChangeArrowheads="1"/>
          </p:cNvSpPr>
          <p:nvPr/>
        </p:nvSpPr>
        <p:spPr bwMode="auto">
          <a:xfrm>
            <a:off x="3451860" y="2028825"/>
            <a:ext cx="6985000" cy="1273875"/>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）严格按国家有关标准、规范、规程，施工组织设计，关键、特殊工序作业指导书，以及设计图纸、图纸会审纪要、设计变更和技术核定组织施工。</a:t>
            </a:r>
            <a:endParaRPr lang="zh-CN" altLang="en-US" dirty="0">
              <a:latin typeface="宋体" panose="02010600030101010101" pitchFamily="2" charset="-122"/>
              <a:ea typeface="宋体" panose="02010600030101010101" pitchFamily="2" charset="-122"/>
            </a:endParaRPr>
          </a:p>
        </p:txBody>
      </p:sp>
      <p:sp>
        <p:nvSpPr>
          <p:cNvPr id="12" name="矩形 11"/>
          <p:cNvSpPr/>
          <p:nvPr/>
        </p:nvSpPr>
        <p:spPr>
          <a:xfrm>
            <a:off x="3528648" y="142629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
        <p:nvSpPr>
          <p:cNvPr id="13" name="矩形 94"/>
          <p:cNvSpPr>
            <a:spLocks noChangeArrowheads="1"/>
          </p:cNvSpPr>
          <p:nvPr/>
        </p:nvSpPr>
        <p:spPr bwMode="auto">
          <a:xfrm>
            <a:off x="3451860" y="3357563"/>
            <a:ext cx="7098030" cy="1273875"/>
          </a:xfrm>
          <a:prstGeom prst="rect">
            <a:avLst/>
          </a:prstGeom>
          <a:noFill/>
          <a:ln w="9525">
            <a:noFill/>
            <a:miter lim="800000"/>
          </a:ln>
        </p:spPr>
        <p:txBody>
          <a:bodyPr wrap="square">
            <a:spAutoFit/>
          </a:bodyPr>
          <a:lstStyle/>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）组织有关班组熟悉施工图纸，向班组操作人员进行技术、质量及关键、特殊工序和安全交底，按照施工组织设计安排好工序搭接，做好工序交接记录，努力完成形象进度计划。</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645603" y="169767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3496945" y="199421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2363153" y="185959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2"/>
          <p:cNvSpPr>
            <a:spLocks noChangeArrowheads="1"/>
          </p:cNvSpPr>
          <p:nvPr/>
        </p:nvSpPr>
        <p:spPr bwMode="auto">
          <a:xfrm>
            <a:off x="701358" y="908368"/>
            <a:ext cx="1724025"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（三）施工员</a:t>
            </a:r>
            <a:endParaRPr lang="zh-CN" altLang="en-US" sz="2000" dirty="0">
              <a:latin typeface="微软雅黑" panose="020B0503020204020204" pitchFamily="34" charset="-122"/>
              <a:ea typeface="微软雅黑" panose="020B0503020204020204" pitchFamily="34" charset="-122"/>
            </a:endParaRPr>
          </a:p>
        </p:txBody>
      </p:sp>
      <p:sp>
        <p:nvSpPr>
          <p:cNvPr id="12" name="矩形 11"/>
          <p:cNvSpPr/>
          <p:nvPr/>
        </p:nvSpPr>
        <p:spPr>
          <a:xfrm>
            <a:off x="3528648" y="142629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
        <p:nvSpPr>
          <p:cNvPr id="14" name="矩形 94"/>
          <p:cNvSpPr>
            <a:spLocks noChangeArrowheads="1"/>
          </p:cNvSpPr>
          <p:nvPr/>
        </p:nvSpPr>
        <p:spPr bwMode="auto">
          <a:xfrm>
            <a:off x="3421698" y="2120265"/>
            <a:ext cx="7129462" cy="2170113"/>
          </a:xfrm>
          <a:prstGeom prst="rect">
            <a:avLst/>
          </a:prstGeom>
          <a:noFill/>
          <a:ln w="9525">
            <a:noFill/>
            <a:miter lim="800000"/>
          </a:ln>
        </p:spPr>
        <p:txBody>
          <a:bodyPr>
            <a:spAutoFit/>
          </a:bodyPr>
          <a:lstStyle/>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）合理安排劳动组合，及时做好工程施工记录、隐蔽工程记录和签证，逐日填写施工日志。</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）科学安排各专业的配套作业和各工种之间的立体交叉作业。</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）做好施工现场管理和文明施工，做到场地清洁，材料堆放整齐有序。</a:t>
            </a:r>
            <a:endParaRPr lang="zh-CN" altLang="en-US" dirty="0">
              <a:latin typeface="宋体" panose="02010600030101010101" pitchFamily="2" charset="-122"/>
              <a:ea typeface="宋体" panose="02010600030101010101" pitchFamily="2" charset="-122"/>
            </a:endParaRPr>
          </a:p>
        </p:txBody>
      </p:sp>
      <p:pic>
        <p:nvPicPr>
          <p:cNvPr id="15" name="图片 95" descr="绿树.png"/>
          <p:cNvPicPr>
            <a:picLocks noChangeAspect="1"/>
          </p:cNvPicPr>
          <p:nvPr/>
        </p:nvPicPr>
        <p:blipFill>
          <a:blip r:embed="rId1" cstate="print"/>
          <a:srcRect/>
          <a:stretch>
            <a:fillRect/>
          </a:stretch>
        </p:blipFill>
        <p:spPr bwMode="auto">
          <a:xfrm>
            <a:off x="9616123" y="4450398"/>
            <a:ext cx="2049462" cy="2049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859473" y="177069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flipV="1">
            <a:off x="1900873" y="2091690"/>
            <a:ext cx="5357177" cy="1143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1094423" y="203104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0525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（四）安全员</a:t>
            </a:r>
            <a:endParaRPr lang="zh-CN" altLang="en-US" sz="2000" dirty="0">
              <a:latin typeface="微软雅黑" panose="020B0503020204020204" pitchFamily="34" charset="-122"/>
              <a:ea typeface="微软雅黑" panose="020B0503020204020204" pitchFamily="34" charset="-122"/>
            </a:endParaRPr>
          </a:p>
        </p:txBody>
      </p:sp>
      <p:pic>
        <p:nvPicPr>
          <p:cNvPr id="12" name="图片 94" descr="u=1991023012,3637402720&amp;fm=26&amp;gp=0.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7846060" y="3576003"/>
            <a:ext cx="3810000" cy="2847975"/>
          </a:xfrm>
          <a:prstGeom prst="rect">
            <a:avLst/>
          </a:prstGeom>
          <a:noFill/>
          <a:ln w="9525">
            <a:noFill/>
            <a:miter lim="800000"/>
            <a:headEnd/>
            <a:tailEnd/>
          </a:ln>
        </p:spPr>
      </p:pic>
      <p:sp>
        <p:nvSpPr>
          <p:cNvPr id="14" name="矩形 92"/>
          <p:cNvSpPr>
            <a:spLocks noChangeArrowheads="1"/>
          </p:cNvSpPr>
          <p:nvPr/>
        </p:nvSpPr>
        <p:spPr bwMode="auto">
          <a:xfrm>
            <a:off x="1879918" y="2227263"/>
            <a:ext cx="7058341" cy="507831"/>
          </a:xfrm>
          <a:prstGeom prst="rect">
            <a:avLst/>
          </a:prstGeom>
          <a:no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取</a:t>
            </a:r>
            <a:r>
              <a:rPr lang="zh-CN" altLang="en-US" dirty="0">
                <a:latin typeface="宋体" panose="02010600030101010101" pitchFamily="2" charset="-122"/>
                <a:ea typeface="宋体" panose="02010600030101010101" pitchFamily="2" charset="-122"/>
              </a:rPr>
              <a:t>得省级住房和城乡建设主管部门颁发的安全考核合格证书 </a:t>
            </a:r>
            <a:r>
              <a:rPr lang="en-US" altLang="zh-CN" dirty="0">
                <a:latin typeface="宋体" panose="02010600030101010101" pitchFamily="2" charset="-122"/>
                <a:ea typeface="宋体" panose="02010600030101010101" pitchFamily="2" charset="-122"/>
              </a:rPr>
              <a:t>C </a:t>
            </a:r>
            <a:r>
              <a:rPr lang="zh-CN" altLang="en-US" dirty="0">
                <a:latin typeface="宋体" panose="02010600030101010101" pitchFamily="2" charset="-122"/>
                <a:ea typeface="宋体" panose="02010600030101010101" pitchFamily="2" charset="-122"/>
              </a:rPr>
              <a:t>证。</a:t>
            </a:r>
            <a:endParaRPr lang="zh-CN" altLang="en-US" dirty="0">
              <a:latin typeface="宋体" panose="02010600030101010101" pitchFamily="2" charset="-122"/>
              <a:ea typeface="宋体" panose="02010600030101010101" pitchFamily="2" charset="-122"/>
            </a:endParaRPr>
          </a:p>
        </p:txBody>
      </p:sp>
      <p:sp>
        <p:nvSpPr>
          <p:cNvPr id="15" name="矩形 14"/>
          <p:cNvSpPr/>
          <p:nvPr/>
        </p:nvSpPr>
        <p:spPr>
          <a:xfrm>
            <a:off x="1859868" y="156345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039813" y="188055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48305" y="219995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757363" y="204247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0525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（四）安全员</a:t>
            </a:r>
            <a:endParaRPr lang="zh-CN" altLang="en-US" sz="2000" dirty="0">
              <a:latin typeface="微软雅黑" panose="020B0503020204020204" pitchFamily="34" charset="-122"/>
              <a:ea typeface="微软雅黑" panose="020B0503020204020204" pitchFamily="34" charset="-122"/>
            </a:endParaRPr>
          </a:p>
        </p:txBody>
      </p:sp>
      <p:sp>
        <p:nvSpPr>
          <p:cNvPr id="12" name="矩形 92"/>
          <p:cNvSpPr>
            <a:spLocks noChangeArrowheads="1"/>
          </p:cNvSpPr>
          <p:nvPr/>
        </p:nvSpPr>
        <p:spPr bwMode="auto">
          <a:xfrm>
            <a:off x="2905760" y="2281555"/>
            <a:ext cx="7561263" cy="3416320"/>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）在施工前，根据工程项目的特点，依照项目重大危险源识别和控制方案及安全专项施工方案，向项目部提出重要环节、重点部位的安全生产防范建议。</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）在施工过程中必须到现场跟踪巡查，定期查验特种作业人员持有效证件上岗情况和人员、证件与单位相符情况，施工现场与专项施工方案相符情况。</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）加强对分包单位的安全管理，检查分包单位人员持有效证件上岗履职和专项施工方案编制与执行情况。</a:t>
            </a:r>
            <a:endParaRPr lang="zh-CN" altLang="en-US" dirty="0">
              <a:latin typeface="宋体" panose="02010600030101010101" pitchFamily="2" charset="-122"/>
              <a:ea typeface="宋体" panose="02010600030101010101" pitchFamily="2" charset="-122"/>
            </a:endParaRPr>
          </a:p>
        </p:txBody>
      </p:sp>
      <p:sp>
        <p:nvSpPr>
          <p:cNvPr id="13" name="矩形 12"/>
          <p:cNvSpPr/>
          <p:nvPr/>
        </p:nvSpPr>
        <p:spPr>
          <a:xfrm>
            <a:off x="2991438" y="164346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039813" y="188055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48305" y="219995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757363" y="204247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0525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（四）安全员</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2991438" y="164346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
        <p:nvSpPr>
          <p:cNvPr id="10" name="矩形 92"/>
          <p:cNvSpPr>
            <a:spLocks noChangeArrowheads="1"/>
          </p:cNvSpPr>
          <p:nvPr/>
        </p:nvSpPr>
        <p:spPr bwMode="auto">
          <a:xfrm>
            <a:off x="2940050" y="2361565"/>
            <a:ext cx="7561263" cy="3000375"/>
          </a:xfrm>
          <a:prstGeom prst="rect">
            <a:avLst/>
          </a:prstGeom>
          <a:noFill/>
          <a:ln w="9525">
            <a:noFill/>
            <a:miter lim="800000"/>
          </a:ln>
        </p:spPr>
        <p:txBody>
          <a:bodyPr>
            <a:spAutoFit/>
          </a:bodyPr>
          <a:lstStyle/>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）严格施工全过程的安全控制，加强对施工现场重大危险源的监控管理，并按规范做好安全记录，建立隐患台账。</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）加强对施工现场的检查，及时制止违章指挥、违章操作行为，及时发现、纠正、督促整改安全事故隐患，并报告项目负责人。</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6</a:t>
            </a:r>
            <a:r>
              <a:rPr lang="zh-CN" altLang="en-US" dirty="0">
                <a:latin typeface="宋体" panose="02010600030101010101" pitchFamily="2" charset="-122"/>
                <a:ea typeface="宋体" panose="02010600030101010101" pitchFamily="2" charset="-122"/>
              </a:rPr>
              <a:t>）对建设管理部门及其安监机构、现场监理部和施工企业在各类检查中发现的安全生产问题认真组织整改落实。</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7</a:t>
            </a:r>
            <a:r>
              <a:rPr lang="zh-CN" altLang="en-US" dirty="0">
                <a:latin typeface="宋体" panose="02010600030101010101" pitchFamily="2" charset="-122"/>
                <a:ea typeface="宋体" panose="02010600030101010101" pitchFamily="2" charset="-122"/>
              </a:rPr>
              <a:t>）及时向企业安全管理机构报告项目部安全生产情况。</a:t>
            </a:r>
            <a:endParaRPr lang="zh-CN" altLang="en-US" dirty="0">
              <a:latin typeface="宋体" panose="02010600030101010101" pitchFamily="2" charset="-122"/>
              <a:ea typeface="宋体" panose="02010600030101010101" pitchFamily="2" charset="-122"/>
            </a:endParaRPr>
          </a:p>
        </p:txBody>
      </p:sp>
      <p:pic>
        <p:nvPicPr>
          <p:cNvPr id="14" name="图片 94" descr="钢笔.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182880" y="4877435"/>
            <a:ext cx="1817370" cy="18173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6386" name="矩形 1"/>
          <p:cNvSpPr/>
          <p:nvPr/>
        </p:nvSpPr>
        <p:spPr bwMode="auto">
          <a:xfrm>
            <a:off x="7655619" y="0"/>
            <a:ext cx="4536381" cy="6858000"/>
          </a:xfrm>
          <a:custGeom>
            <a:avLst/>
            <a:gdLst>
              <a:gd name="T0" fmla="*/ 3993605 w 5769204"/>
              <a:gd name="T1" fmla="*/ 9427 h 6858000"/>
              <a:gd name="T2" fmla="*/ 12231561 w 5769204"/>
              <a:gd name="T3" fmla="*/ 0 h 6858000"/>
              <a:gd name="T4" fmla="*/ 12231561 w 5769204"/>
              <a:gd name="T5" fmla="*/ 6858000 h 6858000"/>
              <a:gd name="T6" fmla="*/ 0 w 5769204"/>
              <a:gd name="T7" fmla="*/ 6858000 h 6858000"/>
              <a:gd name="T8" fmla="*/ 3993605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6388" name="等腰三角形 4"/>
          <p:cNvSpPr/>
          <p:nvPr/>
        </p:nvSpPr>
        <p:spPr bwMode="auto">
          <a:xfrm rot="-344388">
            <a:off x="9923463" y="-147638"/>
            <a:ext cx="2436812" cy="3543301"/>
          </a:xfrm>
          <a:custGeom>
            <a:avLst/>
            <a:gdLst>
              <a:gd name="T0" fmla="*/ 0 w 2436495"/>
              <a:gd name="T1" fmla="*/ 0 h 3543376"/>
              <a:gd name="T2" fmla="*/ 2438714 w 2436495"/>
              <a:gd name="T3" fmla="*/ 249639 h 3543376"/>
              <a:gd name="T4" fmla="*/ 2095120 w 2436495"/>
              <a:gd name="T5" fmla="*/ 3542851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6389" name="等腰三角形 4"/>
          <p:cNvSpPr/>
          <p:nvPr/>
        </p:nvSpPr>
        <p:spPr bwMode="auto">
          <a:xfrm rot="10452885">
            <a:off x="9837738" y="146050"/>
            <a:ext cx="1068387" cy="1552575"/>
          </a:xfrm>
          <a:custGeom>
            <a:avLst/>
            <a:gdLst>
              <a:gd name="T0" fmla="*/ 0 w 2436495"/>
              <a:gd name="T1" fmla="*/ 0 h 3543376"/>
              <a:gd name="T2" fmla="*/ 7595 w 2436495"/>
              <a:gd name="T3" fmla="*/ 774 h 3543376"/>
              <a:gd name="T4" fmla="*/ 6525 w 2436495"/>
              <a:gd name="T5" fmla="*/ 10986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6394" name="矩形 38"/>
          <p:cNvSpPr>
            <a:spLocks noChangeArrowheads="1"/>
          </p:cNvSpPr>
          <p:nvPr/>
        </p:nvSpPr>
        <p:spPr bwMode="auto">
          <a:xfrm>
            <a:off x="2039537" y="3369630"/>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6395" name="Rectangle 6"/>
          <p:cNvSpPr>
            <a:spLocks noChangeArrowheads="1"/>
          </p:cNvSpPr>
          <p:nvPr/>
        </p:nvSpPr>
        <p:spPr bwMode="auto">
          <a:xfrm>
            <a:off x="1969902" y="3387448"/>
            <a:ext cx="312588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混凝土结构施工准备工作</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16396" name="矩形 36"/>
          <p:cNvSpPr>
            <a:spLocks noChangeArrowheads="1"/>
          </p:cNvSpPr>
          <p:nvPr/>
        </p:nvSpPr>
        <p:spPr bwMode="auto">
          <a:xfrm>
            <a:off x="624303" y="3360753"/>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7" name="文本框 37"/>
          <p:cNvSpPr txBox="1">
            <a:spLocks noChangeArrowheads="1"/>
          </p:cNvSpPr>
          <p:nvPr/>
        </p:nvSpPr>
        <p:spPr bwMode="auto">
          <a:xfrm>
            <a:off x="791639" y="3397266"/>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单元一</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6398" name="矩形 45"/>
          <p:cNvSpPr>
            <a:spLocks noChangeArrowheads="1"/>
          </p:cNvSpPr>
          <p:nvPr/>
        </p:nvSpPr>
        <p:spPr bwMode="auto">
          <a:xfrm>
            <a:off x="2029071" y="4003397"/>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6399" name="Rectangle 6"/>
          <p:cNvSpPr>
            <a:spLocks noChangeArrowheads="1"/>
          </p:cNvSpPr>
          <p:nvPr/>
        </p:nvSpPr>
        <p:spPr bwMode="auto">
          <a:xfrm>
            <a:off x="2483219" y="4047847"/>
            <a:ext cx="1925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脚手架工程</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16400" name="矩形 43"/>
          <p:cNvSpPr>
            <a:spLocks noChangeArrowheads="1"/>
          </p:cNvSpPr>
          <p:nvPr/>
        </p:nvSpPr>
        <p:spPr bwMode="auto">
          <a:xfrm>
            <a:off x="630006" y="3994520"/>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1" name="文本框 44"/>
          <p:cNvSpPr txBox="1">
            <a:spLocks noChangeArrowheads="1"/>
          </p:cNvSpPr>
          <p:nvPr/>
        </p:nvSpPr>
        <p:spPr bwMode="auto">
          <a:xfrm>
            <a:off x="806219" y="4022155"/>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单元二</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6402" name="矩形 52"/>
          <p:cNvSpPr>
            <a:spLocks noChangeArrowheads="1"/>
          </p:cNvSpPr>
          <p:nvPr/>
        </p:nvSpPr>
        <p:spPr bwMode="auto">
          <a:xfrm>
            <a:off x="2029072" y="4646043"/>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6403" name="Rectangle 6"/>
          <p:cNvSpPr>
            <a:spLocks noChangeArrowheads="1"/>
          </p:cNvSpPr>
          <p:nvPr/>
        </p:nvSpPr>
        <p:spPr bwMode="auto">
          <a:xfrm>
            <a:off x="2500976" y="4681615"/>
            <a:ext cx="1925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模板工程</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16404" name="矩形 50"/>
          <p:cNvSpPr>
            <a:spLocks noChangeArrowheads="1"/>
          </p:cNvSpPr>
          <p:nvPr/>
        </p:nvSpPr>
        <p:spPr bwMode="auto">
          <a:xfrm>
            <a:off x="621129" y="4637165"/>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5" name="文本框 51"/>
          <p:cNvSpPr txBox="1">
            <a:spLocks noChangeArrowheads="1"/>
          </p:cNvSpPr>
          <p:nvPr/>
        </p:nvSpPr>
        <p:spPr bwMode="auto">
          <a:xfrm>
            <a:off x="806219" y="4664800"/>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单元三</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nvGrpSpPr>
          <p:cNvPr id="16406" name="组合 54"/>
          <p:cNvGrpSpPr/>
          <p:nvPr/>
        </p:nvGrpSpPr>
        <p:grpSpPr bwMode="auto">
          <a:xfrm>
            <a:off x="490538" y="1717675"/>
            <a:ext cx="2701925" cy="900113"/>
            <a:chOff x="0" y="0"/>
            <a:chExt cx="2702007" cy="899374"/>
          </a:xfrm>
        </p:grpSpPr>
        <p:grpSp>
          <p:nvGrpSpPr>
            <p:cNvPr id="16412" name="组合 55"/>
            <p:cNvGrpSpPr/>
            <p:nvPr/>
          </p:nvGrpSpPr>
          <p:grpSpPr bwMode="auto">
            <a:xfrm>
              <a:off x="0" y="0"/>
              <a:ext cx="2702007" cy="849531"/>
              <a:chOff x="0" y="0"/>
              <a:chExt cx="2702007" cy="849531"/>
            </a:xfrm>
          </p:grpSpPr>
          <p:sp>
            <p:nvSpPr>
              <p:cNvPr id="16414" name="文本框 57"/>
              <p:cNvSpPr txBox="1">
                <a:spLocks noChangeArrowheads="1"/>
              </p:cNvSpPr>
              <p:nvPr/>
            </p:nvSpPr>
            <p:spPr bwMode="auto">
              <a:xfrm>
                <a:off x="0" y="0"/>
                <a:ext cx="14325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000000"/>
                    </a:solidFill>
                    <a:latin typeface="微软雅黑" panose="020B0503020204020204" pitchFamily="34" charset="-122"/>
                    <a:ea typeface="微软雅黑" panose="020B0503020204020204" pitchFamily="34" charset="-122"/>
                  </a:rPr>
                  <a:t>目</a:t>
                </a:r>
                <a:r>
                  <a:rPr lang="zh-CN" altLang="en-US" sz="3600" b="1">
                    <a:solidFill>
                      <a:srgbClr val="1C4885"/>
                    </a:solidFill>
                    <a:latin typeface="微软雅黑" panose="020B0503020204020204" pitchFamily="34" charset="-122"/>
                    <a:ea typeface="微软雅黑" panose="020B0503020204020204" pitchFamily="34" charset="-122"/>
                  </a:rPr>
                  <a:t>录</a:t>
                </a:r>
                <a:endParaRPr lang="zh-CN" altLang="en-US" sz="3600" b="1">
                  <a:solidFill>
                    <a:srgbClr val="1C4885"/>
                  </a:solidFill>
                  <a:latin typeface="微软雅黑" panose="020B0503020204020204" pitchFamily="34" charset="-122"/>
                  <a:ea typeface="微软雅黑" panose="020B0503020204020204" pitchFamily="34" charset="-122"/>
                </a:endParaRPr>
              </a:p>
            </p:txBody>
          </p:sp>
          <p:cxnSp>
            <p:nvCxnSpPr>
              <p:cNvPr id="16415" name="直接连接符 58"/>
              <p:cNvCxnSpPr>
                <a:cxnSpLocks noChangeShapeType="1"/>
              </p:cNvCxnSpPr>
              <p:nvPr/>
            </p:nvCxnSpPr>
            <p:spPr bwMode="auto">
              <a:xfrm>
                <a:off x="151331" y="849531"/>
                <a:ext cx="2550676"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grpSp>
        <p:sp>
          <p:nvSpPr>
            <p:cNvPr id="16413" name="文本框 56"/>
            <p:cNvSpPr txBox="1">
              <a:spLocks noChangeArrowheads="1"/>
            </p:cNvSpPr>
            <p:nvPr/>
          </p:nvSpPr>
          <p:spPr bwMode="auto">
            <a:xfrm>
              <a:off x="527947" y="499264"/>
              <a:ext cx="143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1C4885"/>
                  </a:solidFill>
                  <a:latin typeface="微软雅黑" panose="020B0503020204020204" pitchFamily="34" charset="-122"/>
                  <a:ea typeface="微软雅黑" panose="020B0503020204020204" pitchFamily="34" charset="-122"/>
                </a:rPr>
                <a:t>Contents</a:t>
              </a:r>
              <a:endParaRPr lang="zh-CN" altLang="en-US" sz="2000" b="1">
                <a:solidFill>
                  <a:srgbClr val="1C4885"/>
                </a:solidFill>
                <a:latin typeface="微软雅黑" panose="020B0503020204020204" pitchFamily="34" charset="-122"/>
                <a:ea typeface="微软雅黑" panose="020B0503020204020204" pitchFamily="34" charset="-122"/>
              </a:endParaRPr>
            </a:p>
          </p:txBody>
        </p:sp>
      </p:grpSp>
      <p:pic>
        <p:nvPicPr>
          <p:cNvPr id="16407" name="图片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70263" y="4509856"/>
            <a:ext cx="5221737" cy="2348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8" name="矩形 70"/>
          <p:cNvSpPr>
            <a:spLocks noChangeArrowheads="1"/>
          </p:cNvSpPr>
          <p:nvPr/>
        </p:nvSpPr>
        <p:spPr bwMode="auto">
          <a:xfrm>
            <a:off x="2029072" y="5270932"/>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16409" name="Rectangle 6"/>
          <p:cNvSpPr>
            <a:spLocks noChangeArrowheads="1"/>
          </p:cNvSpPr>
          <p:nvPr/>
        </p:nvSpPr>
        <p:spPr bwMode="auto">
          <a:xfrm>
            <a:off x="2536486" y="5297627"/>
            <a:ext cx="19256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钢筋工程</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16410" name="矩形 68"/>
          <p:cNvSpPr>
            <a:spLocks noChangeArrowheads="1"/>
          </p:cNvSpPr>
          <p:nvPr/>
        </p:nvSpPr>
        <p:spPr bwMode="auto">
          <a:xfrm>
            <a:off x="621129" y="5253176"/>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11" name="文本框 69"/>
          <p:cNvSpPr txBox="1">
            <a:spLocks noChangeArrowheads="1"/>
          </p:cNvSpPr>
          <p:nvPr/>
        </p:nvSpPr>
        <p:spPr bwMode="auto">
          <a:xfrm>
            <a:off x="806220" y="5280812"/>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单元四</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3" name="矩形 36"/>
          <p:cNvSpPr>
            <a:spLocks noChangeArrowheads="1"/>
          </p:cNvSpPr>
          <p:nvPr/>
        </p:nvSpPr>
        <p:spPr bwMode="auto">
          <a:xfrm>
            <a:off x="652417" y="2669774"/>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 name="文本框 37"/>
          <p:cNvSpPr txBox="1">
            <a:spLocks noChangeArrowheads="1"/>
          </p:cNvSpPr>
          <p:nvPr/>
        </p:nvSpPr>
        <p:spPr bwMode="auto">
          <a:xfrm>
            <a:off x="793119" y="2706288"/>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绪  论</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5" name="矩形 36"/>
          <p:cNvSpPr>
            <a:spLocks noChangeArrowheads="1"/>
          </p:cNvSpPr>
          <p:nvPr/>
        </p:nvSpPr>
        <p:spPr bwMode="auto">
          <a:xfrm>
            <a:off x="4984718" y="3362233"/>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 name="文本框 37"/>
          <p:cNvSpPr txBox="1">
            <a:spLocks noChangeArrowheads="1"/>
          </p:cNvSpPr>
          <p:nvPr/>
        </p:nvSpPr>
        <p:spPr bwMode="auto">
          <a:xfrm>
            <a:off x="5125421" y="3389868"/>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单元五</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7" name="矩形 38"/>
          <p:cNvSpPr>
            <a:spLocks noChangeArrowheads="1"/>
          </p:cNvSpPr>
          <p:nvPr/>
        </p:nvSpPr>
        <p:spPr bwMode="auto">
          <a:xfrm>
            <a:off x="6453218" y="3353354"/>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38" name="Rectangle 6"/>
          <p:cNvSpPr>
            <a:spLocks noChangeArrowheads="1"/>
          </p:cNvSpPr>
          <p:nvPr/>
        </p:nvSpPr>
        <p:spPr bwMode="auto">
          <a:xfrm>
            <a:off x="6765323" y="3397805"/>
            <a:ext cx="21301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现浇混凝土工程</a:t>
            </a:r>
            <a:endParaRPr lang="zh-CN" altLang="en-US" b="1" dirty="0" smtClean="0">
              <a:solidFill>
                <a:srgbClr val="1C4885"/>
              </a:solidFill>
              <a:latin typeface="微软雅黑" panose="020B0503020204020204" pitchFamily="34" charset="-122"/>
              <a:ea typeface="微软雅黑" panose="020B0503020204020204" pitchFamily="34" charset="-122"/>
            </a:endParaRPr>
          </a:p>
        </p:txBody>
      </p:sp>
      <p:sp>
        <p:nvSpPr>
          <p:cNvPr id="39" name="矩形 36"/>
          <p:cNvSpPr>
            <a:spLocks noChangeArrowheads="1"/>
          </p:cNvSpPr>
          <p:nvPr/>
        </p:nvSpPr>
        <p:spPr bwMode="auto">
          <a:xfrm>
            <a:off x="4977320" y="4002905"/>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 name="文本框 37"/>
          <p:cNvSpPr txBox="1">
            <a:spLocks noChangeArrowheads="1"/>
          </p:cNvSpPr>
          <p:nvPr/>
        </p:nvSpPr>
        <p:spPr bwMode="auto">
          <a:xfrm>
            <a:off x="5118023" y="4030540"/>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单元六</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1" name="矩形 36"/>
          <p:cNvSpPr>
            <a:spLocks noChangeArrowheads="1"/>
          </p:cNvSpPr>
          <p:nvPr/>
        </p:nvSpPr>
        <p:spPr bwMode="auto">
          <a:xfrm>
            <a:off x="4986198" y="4659852"/>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2" name="文本框 37"/>
          <p:cNvSpPr txBox="1">
            <a:spLocks noChangeArrowheads="1"/>
          </p:cNvSpPr>
          <p:nvPr/>
        </p:nvSpPr>
        <p:spPr bwMode="auto">
          <a:xfrm>
            <a:off x="5126901" y="4687487"/>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单元七</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3" name="矩形 36"/>
          <p:cNvSpPr>
            <a:spLocks noChangeArrowheads="1"/>
          </p:cNvSpPr>
          <p:nvPr/>
        </p:nvSpPr>
        <p:spPr bwMode="auto">
          <a:xfrm>
            <a:off x="4986198" y="5290167"/>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文本框 37"/>
          <p:cNvSpPr txBox="1">
            <a:spLocks noChangeArrowheads="1"/>
          </p:cNvSpPr>
          <p:nvPr/>
        </p:nvSpPr>
        <p:spPr bwMode="auto">
          <a:xfrm>
            <a:off x="5126901" y="5317802"/>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smtClean="0">
                <a:solidFill>
                  <a:srgbClr val="FFFFFF"/>
                </a:solidFill>
                <a:latin typeface="微软雅黑" panose="020B0503020204020204" pitchFamily="34" charset="-122"/>
                <a:ea typeface="微软雅黑" panose="020B0503020204020204" pitchFamily="34" charset="-122"/>
              </a:rPr>
              <a:t>单元八</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6" name="矩形 45"/>
          <p:cNvSpPr>
            <a:spLocks noChangeArrowheads="1"/>
          </p:cNvSpPr>
          <p:nvPr/>
        </p:nvSpPr>
        <p:spPr bwMode="auto">
          <a:xfrm>
            <a:off x="6442752" y="4022632"/>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47" name="Rectangle 6"/>
          <p:cNvSpPr>
            <a:spLocks noChangeArrowheads="1"/>
          </p:cNvSpPr>
          <p:nvPr/>
        </p:nvSpPr>
        <p:spPr bwMode="auto">
          <a:xfrm>
            <a:off x="6621692" y="4075960"/>
            <a:ext cx="22914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装配式混凝土工程</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49" name="Rectangle 6"/>
          <p:cNvSpPr>
            <a:spLocks noChangeArrowheads="1"/>
          </p:cNvSpPr>
          <p:nvPr/>
        </p:nvSpPr>
        <p:spPr bwMode="auto">
          <a:xfrm>
            <a:off x="6408628" y="4590865"/>
            <a:ext cx="268210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常用混凝土结构工程施工机械</a:t>
            </a:r>
            <a:endParaRPr lang="zh-CN" altLang="en-US" b="1" dirty="0">
              <a:solidFill>
                <a:srgbClr val="1C4885"/>
              </a:solidFill>
              <a:latin typeface="微软雅黑" panose="020B0503020204020204" pitchFamily="34" charset="-122"/>
              <a:ea typeface="微软雅黑" panose="020B0503020204020204" pitchFamily="34" charset="-122"/>
            </a:endParaRPr>
          </a:p>
        </p:txBody>
      </p:sp>
      <p:sp>
        <p:nvSpPr>
          <p:cNvPr id="50" name="矩形 45"/>
          <p:cNvSpPr>
            <a:spLocks noChangeArrowheads="1"/>
          </p:cNvSpPr>
          <p:nvPr/>
        </p:nvSpPr>
        <p:spPr bwMode="auto">
          <a:xfrm>
            <a:off x="6433874" y="5301017"/>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
        <p:nvSpPr>
          <p:cNvPr id="51" name="Rectangle 6"/>
          <p:cNvSpPr>
            <a:spLocks noChangeArrowheads="1"/>
          </p:cNvSpPr>
          <p:nvPr/>
        </p:nvSpPr>
        <p:spPr bwMode="auto">
          <a:xfrm>
            <a:off x="6337606" y="5336589"/>
            <a:ext cx="31082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anose="020B0503020204020204" pitchFamily="34" charset="-122"/>
                <a:ea typeface="微软雅黑" panose="020B0503020204020204" pitchFamily="34" charset="-122"/>
              </a:rPr>
              <a:t>混凝土结构施工验收工作</a:t>
            </a:r>
            <a:endParaRPr lang="zh-CN" altLang="en-US" b="1" dirty="0" smtClean="0">
              <a:solidFill>
                <a:srgbClr val="1C4885"/>
              </a:solidFill>
              <a:latin typeface="微软雅黑" panose="020B0503020204020204" pitchFamily="34" charset="-122"/>
              <a:ea typeface="微软雅黑" panose="020B0503020204020204" pitchFamily="34" charset="-122"/>
            </a:endParaRPr>
          </a:p>
        </p:txBody>
      </p:sp>
      <p:sp>
        <p:nvSpPr>
          <p:cNvPr id="52" name="矩形 38"/>
          <p:cNvSpPr>
            <a:spLocks noChangeArrowheads="1"/>
          </p:cNvSpPr>
          <p:nvPr/>
        </p:nvSpPr>
        <p:spPr bwMode="auto">
          <a:xfrm>
            <a:off x="6436943" y="4668729"/>
            <a:ext cx="2581275" cy="488950"/>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1225233" y="201072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2278063" y="230886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1460183" y="227107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196975"/>
            <a:ext cx="1722437" cy="400050"/>
          </a:xfrm>
          <a:prstGeom prst="rect">
            <a:avLst/>
          </a:prstGeom>
          <a:noFill/>
          <a:ln w="9525">
            <a:noFill/>
            <a:miter lim="800000"/>
          </a:ln>
        </p:spPr>
        <p:txBody>
          <a:bodyPr wrap="none">
            <a:spAutoFit/>
          </a:bodyPr>
          <a:lstStyle/>
          <a:p>
            <a:pPr algn="just"/>
            <a:r>
              <a:rPr lang="zh-CN" altLang="en-US" sz="2000">
                <a:latin typeface="微软雅黑" panose="020B0503020204020204" pitchFamily="34" charset="-122"/>
                <a:ea typeface="微软雅黑" panose="020B0503020204020204" pitchFamily="34" charset="-122"/>
              </a:rPr>
              <a:t>（五）质检员</a:t>
            </a:r>
            <a:endParaRPr lang="zh-CN" altLang="en-US" sz="2000">
              <a:latin typeface="微软雅黑" panose="020B0503020204020204" pitchFamily="34" charset="-122"/>
              <a:ea typeface="微软雅黑" panose="020B0503020204020204" pitchFamily="34" charset="-122"/>
            </a:endParaRPr>
          </a:p>
        </p:txBody>
      </p:sp>
      <p:sp>
        <p:nvSpPr>
          <p:cNvPr id="12" name="矩形 92"/>
          <p:cNvSpPr>
            <a:spLocks noChangeArrowheads="1"/>
          </p:cNvSpPr>
          <p:nvPr/>
        </p:nvSpPr>
        <p:spPr bwMode="auto">
          <a:xfrm>
            <a:off x="2268538" y="2394585"/>
            <a:ext cx="7345362" cy="442878"/>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取</a:t>
            </a:r>
            <a:r>
              <a:rPr lang="zh-CN" altLang="en-US" dirty="0">
                <a:latin typeface="宋体" panose="02010600030101010101" pitchFamily="2" charset="-122"/>
                <a:ea typeface="宋体" panose="02010600030101010101" pitchFamily="2" charset="-122"/>
              </a:rPr>
              <a:t>得省级住房和城乡建设主管部门颁发的质量员岗位资格证书。</a:t>
            </a:r>
            <a:endParaRPr lang="zh-CN" altLang="en-US" dirty="0">
              <a:latin typeface="宋体" panose="02010600030101010101" pitchFamily="2" charset="-122"/>
              <a:ea typeface="宋体" panose="02010600030101010101" pitchFamily="2" charset="-122"/>
            </a:endParaRPr>
          </a:p>
        </p:txBody>
      </p:sp>
      <p:sp>
        <p:nvSpPr>
          <p:cNvPr id="13" name="矩形 12"/>
          <p:cNvSpPr/>
          <p:nvPr/>
        </p:nvSpPr>
        <p:spPr>
          <a:xfrm>
            <a:off x="2271348" y="174633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pic>
        <p:nvPicPr>
          <p:cNvPr id="14" name="图片 94" descr="4.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8528050" y="3114040"/>
            <a:ext cx="2447925" cy="2459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994093" y="197199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02585" y="229139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711643" y="213391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196975"/>
            <a:ext cx="1722437" cy="400050"/>
          </a:xfrm>
          <a:prstGeom prst="rect">
            <a:avLst/>
          </a:prstGeom>
          <a:noFill/>
          <a:ln w="9525">
            <a:noFill/>
            <a:miter lim="800000"/>
          </a:ln>
        </p:spPr>
        <p:txBody>
          <a:bodyPr wrap="none">
            <a:spAutoFit/>
          </a:bodyPr>
          <a:lstStyle/>
          <a:p>
            <a:pPr algn="just"/>
            <a:r>
              <a:rPr lang="zh-CN" altLang="en-US" sz="2000">
                <a:latin typeface="微软雅黑" panose="020B0503020204020204" pitchFamily="34" charset="-122"/>
                <a:ea typeface="微软雅黑" panose="020B0503020204020204" pitchFamily="34" charset="-122"/>
              </a:rPr>
              <a:t>（五）质检员</a:t>
            </a:r>
            <a:endParaRPr lang="zh-CN" altLang="en-US" sz="2000">
              <a:latin typeface="微软雅黑" panose="020B0503020204020204" pitchFamily="34" charset="-122"/>
              <a:ea typeface="微软雅黑" panose="020B0503020204020204" pitchFamily="34" charset="-122"/>
            </a:endParaRPr>
          </a:p>
        </p:txBody>
      </p:sp>
      <p:sp>
        <p:nvSpPr>
          <p:cNvPr id="12" name="矩形 92"/>
          <p:cNvSpPr>
            <a:spLocks noChangeArrowheads="1"/>
          </p:cNvSpPr>
          <p:nvPr/>
        </p:nvSpPr>
        <p:spPr bwMode="auto">
          <a:xfrm>
            <a:off x="2871470" y="2386013"/>
            <a:ext cx="7416800" cy="2585323"/>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）按照设计图纸、施工设计、项目质量计划、设计变更、技术核定及国家颁发的现行规范、规程和标准，全面认真地进行质量检查。</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）抓好质量教育，及时消灭质量事故苗头，出现重大质量事故及时报告上级有关部门并配合做好处理工作。</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）参加施工组织设计、施工方案的会审，监督工程质量和文明施工等措施的实施，做好质量记录。</a:t>
            </a:r>
            <a:endParaRPr lang="zh-CN" altLang="en-US" dirty="0">
              <a:latin typeface="宋体" panose="02010600030101010101" pitchFamily="2" charset="-122"/>
              <a:ea typeface="宋体" panose="02010600030101010101" pitchFamily="2" charset="-122"/>
            </a:endParaRPr>
          </a:p>
        </p:txBody>
      </p:sp>
      <p:sp>
        <p:nvSpPr>
          <p:cNvPr id="13" name="矩形 12"/>
          <p:cNvSpPr/>
          <p:nvPr/>
        </p:nvSpPr>
        <p:spPr>
          <a:xfrm>
            <a:off x="2934288" y="170061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994093" y="197199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02585" y="229139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711643" y="213391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468313" y="1196975"/>
            <a:ext cx="1722437" cy="400050"/>
          </a:xfrm>
          <a:prstGeom prst="rect">
            <a:avLst/>
          </a:prstGeom>
          <a:noFill/>
          <a:ln w="9525">
            <a:noFill/>
            <a:miter lim="800000"/>
          </a:ln>
        </p:spPr>
        <p:txBody>
          <a:bodyPr wrap="none">
            <a:spAutoFit/>
          </a:bodyPr>
          <a:lstStyle/>
          <a:p>
            <a:pPr algn="just"/>
            <a:r>
              <a:rPr lang="zh-CN" altLang="en-US" sz="2000">
                <a:latin typeface="微软雅黑" panose="020B0503020204020204" pitchFamily="34" charset="-122"/>
                <a:ea typeface="微软雅黑" panose="020B0503020204020204" pitchFamily="34" charset="-122"/>
              </a:rPr>
              <a:t>（五）质检员</a:t>
            </a:r>
            <a:endParaRPr lang="zh-CN" altLang="en-US" sz="2000">
              <a:latin typeface="微软雅黑" panose="020B0503020204020204" pitchFamily="34" charset="-122"/>
              <a:ea typeface="微软雅黑" panose="020B0503020204020204" pitchFamily="34" charset="-122"/>
            </a:endParaRPr>
          </a:p>
        </p:txBody>
      </p:sp>
      <p:sp>
        <p:nvSpPr>
          <p:cNvPr id="13" name="矩形 12"/>
          <p:cNvSpPr/>
          <p:nvPr/>
        </p:nvSpPr>
        <p:spPr>
          <a:xfrm>
            <a:off x="2934288" y="170061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
        <p:nvSpPr>
          <p:cNvPr id="10" name="矩形 92"/>
          <p:cNvSpPr>
            <a:spLocks noChangeArrowheads="1"/>
          </p:cNvSpPr>
          <p:nvPr/>
        </p:nvSpPr>
        <p:spPr bwMode="auto">
          <a:xfrm>
            <a:off x="2794318" y="2406015"/>
            <a:ext cx="7709852" cy="2585323"/>
          </a:xfrm>
          <a:prstGeom prst="rect">
            <a:avLst/>
          </a:prstGeom>
          <a:noFill/>
          <a:ln w="9525">
            <a:noFill/>
            <a:miter lim="800000"/>
          </a:ln>
        </p:spPr>
        <p:txBody>
          <a:bodyPr wrap="square">
            <a:spAutoFit/>
          </a:bodyPr>
          <a:lstStyle/>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）参加质量回访，受理用户投诉，及时向主管部门传递不合格信息，并会同技术负责人、施工员等进行评审处理。</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）负责对分包工程的工序交接，原材料、半成品和工程配套设备检验、试验的监控。 </a:t>
            </a:r>
            <a:endParaRPr lang="en-US" altLang="zh-CN"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6</a:t>
            </a:r>
            <a:r>
              <a:rPr lang="zh-CN" altLang="en-US" dirty="0">
                <a:latin typeface="宋体" panose="02010600030101010101" pitchFamily="2" charset="-122"/>
                <a:ea typeface="宋体" panose="02010600030101010101" pitchFamily="2" charset="-122"/>
              </a:rPr>
              <a:t>）负责检验分批、分部、分项工程质量评定的核定检查，及时向主管部门传递信息，并做好相关的质量记录。</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1236663" y="197135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2266633" y="226949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1471613" y="223170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1"/>
          <p:cNvSpPr>
            <a:spLocks noChangeArrowheads="1"/>
          </p:cNvSpPr>
          <p:nvPr/>
        </p:nvSpPr>
        <p:spPr bwMode="auto">
          <a:xfrm>
            <a:off x="468313" y="8366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（六）材料员</a:t>
            </a:r>
            <a:endParaRPr lang="zh-CN" altLang="en-US" sz="2000" dirty="0">
              <a:latin typeface="微软雅黑" panose="020B0503020204020204" pitchFamily="34" charset="-122"/>
              <a:ea typeface="微软雅黑" panose="020B0503020204020204" pitchFamily="34" charset="-122"/>
            </a:endParaRPr>
          </a:p>
        </p:txBody>
      </p:sp>
      <p:sp>
        <p:nvSpPr>
          <p:cNvPr id="73" name="矩形 92"/>
          <p:cNvSpPr>
            <a:spLocks noChangeArrowheads="1"/>
          </p:cNvSpPr>
          <p:nvPr/>
        </p:nvSpPr>
        <p:spPr bwMode="auto">
          <a:xfrm>
            <a:off x="2265680" y="2357755"/>
            <a:ext cx="7345363" cy="442878"/>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取</a:t>
            </a:r>
            <a:r>
              <a:rPr lang="zh-CN" altLang="en-US" dirty="0">
                <a:latin typeface="宋体" panose="02010600030101010101" pitchFamily="2" charset="-122"/>
                <a:ea typeface="宋体" panose="02010600030101010101" pitchFamily="2" charset="-122"/>
              </a:rPr>
              <a:t>得省级住房和城乡建设主管部门颁发的材料员岗位资格证书。</a:t>
            </a:r>
            <a:endParaRPr lang="zh-CN" altLang="en-US" dirty="0">
              <a:latin typeface="宋体" panose="02010600030101010101" pitchFamily="2" charset="-122"/>
              <a:ea typeface="宋体" panose="02010600030101010101" pitchFamily="2" charset="-122"/>
            </a:endParaRPr>
          </a:p>
        </p:txBody>
      </p:sp>
      <p:sp>
        <p:nvSpPr>
          <p:cNvPr id="74" name="矩形 73"/>
          <p:cNvSpPr/>
          <p:nvPr/>
        </p:nvSpPr>
        <p:spPr>
          <a:xfrm>
            <a:off x="2271348" y="170696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pic>
        <p:nvPicPr>
          <p:cNvPr id="75" name="图片 93" descr="5.png"/>
          <p:cNvPicPr>
            <a:picLocks noChangeAspect="1"/>
          </p:cNvPicPr>
          <p:nvPr/>
        </p:nvPicPr>
        <p:blipFill>
          <a:blip r:embed="rId1" cstate="print"/>
          <a:srcRect/>
          <a:stretch>
            <a:fillRect/>
          </a:stretch>
        </p:blipFill>
        <p:spPr bwMode="auto">
          <a:xfrm>
            <a:off x="3683635" y="3496628"/>
            <a:ext cx="4824413"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096963" y="204184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71165" y="239553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814513" y="220376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1"/>
          <p:cNvSpPr>
            <a:spLocks noChangeArrowheads="1"/>
          </p:cNvSpPr>
          <p:nvPr/>
        </p:nvSpPr>
        <p:spPr bwMode="auto">
          <a:xfrm>
            <a:off x="468313" y="8366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（六）材料员</a:t>
            </a:r>
            <a:endParaRPr lang="zh-CN" altLang="en-US" sz="2000" dirty="0">
              <a:latin typeface="微软雅黑" panose="020B0503020204020204" pitchFamily="34" charset="-122"/>
              <a:ea typeface="微软雅黑" panose="020B0503020204020204" pitchFamily="34" charset="-122"/>
            </a:endParaRPr>
          </a:p>
        </p:txBody>
      </p:sp>
      <p:sp>
        <p:nvSpPr>
          <p:cNvPr id="11" name="矩形 92"/>
          <p:cNvSpPr>
            <a:spLocks noChangeArrowheads="1"/>
          </p:cNvSpPr>
          <p:nvPr/>
        </p:nvSpPr>
        <p:spPr bwMode="auto">
          <a:xfrm>
            <a:off x="2928620" y="2489835"/>
            <a:ext cx="7345363" cy="3416320"/>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）认真贯彻执行国家有关法规、标准、规范、规程和公司各项技术管理制度。</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掌握本工程施工图设计所要求的原材料、半成品、混凝土、砂浆以及冬雨季施工措施中确定掺入的外加剂情况；根据工程所需的建筑材料及工程检验与试验计划，按照国家标准、规范、规程规定的批量要求及取样方法，邀请监理部门见证取样，同时填写好检验、试验委托单，及时取回检验报告交相关部门，并对其使用情况、使用部门进行跟踪检查，认真填写质量记录。</a:t>
            </a:r>
            <a:endParaRPr lang="zh-CN" altLang="en-US" dirty="0">
              <a:latin typeface="宋体" panose="02010600030101010101" pitchFamily="2" charset="-122"/>
              <a:ea typeface="宋体" panose="02010600030101010101" pitchFamily="2" charset="-122"/>
            </a:endParaRPr>
          </a:p>
        </p:txBody>
      </p:sp>
      <p:sp>
        <p:nvSpPr>
          <p:cNvPr id="12" name="矩形 11"/>
          <p:cNvSpPr/>
          <p:nvPr/>
        </p:nvSpPr>
        <p:spPr>
          <a:xfrm>
            <a:off x="2968578" y="183904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096963" y="160623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71165" y="202850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814513" y="176815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91"/>
          <p:cNvSpPr>
            <a:spLocks noChangeArrowheads="1"/>
          </p:cNvSpPr>
          <p:nvPr/>
        </p:nvSpPr>
        <p:spPr bwMode="auto">
          <a:xfrm>
            <a:off x="468313" y="8366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（六）材料员</a:t>
            </a:r>
            <a:endParaRPr lang="zh-CN" altLang="en-US" sz="2000" dirty="0">
              <a:latin typeface="微软雅黑" panose="020B0503020204020204" pitchFamily="34" charset="-122"/>
              <a:ea typeface="微软雅黑" panose="020B0503020204020204" pitchFamily="34" charset="-122"/>
            </a:endParaRPr>
          </a:p>
        </p:txBody>
      </p:sp>
      <p:sp>
        <p:nvSpPr>
          <p:cNvPr id="12" name="矩形 11"/>
          <p:cNvSpPr/>
          <p:nvPr/>
        </p:nvSpPr>
        <p:spPr>
          <a:xfrm>
            <a:off x="2991438" y="149487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
        <p:nvSpPr>
          <p:cNvPr id="10" name="矩形 94"/>
          <p:cNvSpPr>
            <a:spLocks noChangeArrowheads="1"/>
          </p:cNvSpPr>
          <p:nvPr/>
        </p:nvSpPr>
        <p:spPr bwMode="auto">
          <a:xfrm>
            <a:off x="2814320" y="2079943"/>
            <a:ext cx="8089900" cy="3000821"/>
          </a:xfrm>
          <a:prstGeom prst="rect">
            <a:avLst/>
          </a:prstGeom>
          <a:noFill/>
          <a:ln w="9525">
            <a:noFill/>
            <a:miter lim="800000"/>
          </a:ln>
        </p:spPr>
        <p:txBody>
          <a:bodyPr wrap="square">
            <a:spAutoFit/>
          </a:bodyPr>
          <a:lstStyle/>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根据工程进度，及时做好混凝土强度、混凝土抗渗、砂浆试件并放置在施工现场标准养护室养护，每天做好标准养护室温度和湿度的控制及记录；对混凝土同条件养护试件及拆模试件应放置于构件同一地点同条件地养护，并准确记录所做试件的工程部位。</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）定期检查计量器具和检测设备是否满足使用要求，通过自检或有关部门检定，对不符合标准要求的应及时调换。</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）及时、准确填写好原材料、半成品、混凝土、砂浆等试验、检测记录。</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1316673" y="174783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2323783" y="208026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1551623" y="200818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534988" y="10525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（七）资料员</a:t>
            </a:r>
            <a:endParaRPr lang="zh-CN" altLang="en-US" sz="2000" dirty="0">
              <a:latin typeface="微软雅黑" panose="020B0503020204020204" pitchFamily="34" charset="-122"/>
              <a:ea typeface="微软雅黑" panose="020B0503020204020204" pitchFamily="34" charset="-122"/>
            </a:endParaRPr>
          </a:p>
        </p:txBody>
      </p:sp>
      <p:sp>
        <p:nvSpPr>
          <p:cNvPr id="12" name="矩形 92"/>
          <p:cNvSpPr>
            <a:spLocks noChangeArrowheads="1"/>
          </p:cNvSpPr>
          <p:nvPr/>
        </p:nvSpPr>
        <p:spPr bwMode="auto">
          <a:xfrm>
            <a:off x="2295843" y="2181543"/>
            <a:ext cx="7127875" cy="442878"/>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取</a:t>
            </a:r>
            <a:r>
              <a:rPr lang="zh-CN" altLang="en-US" dirty="0">
                <a:latin typeface="宋体" panose="02010600030101010101" pitchFamily="2" charset="-122"/>
                <a:ea typeface="宋体" panose="02010600030101010101" pitchFamily="2" charset="-122"/>
              </a:rPr>
              <a:t>得省级住房和城乡建设主管部门颁发的资料员岗位资格证书。</a:t>
            </a:r>
            <a:endParaRPr lang="zh-CN" altLang="en-US" dirty="0">
              <a:latin typeface="宋体" panose="02010600030101010101" pitchFamily="2" charset="-122"/>
              <a:ea typeface="宋体" panose="02010600030101010101" pitchFamily="2" charset="-122"/>
            </a:endParaRPr>
          </a:p>
        </p:txBody>
      </p:sp>
      <p:sp>
        <p:nvSpPr>
          <p:cNvPr id="13" name="矩形 12"/>
          <p:cNvSpPr/>
          <p:nvPr/>
        </p:nvSpPr>
        <p:spPr>
          <a:xfrm>
            <a:off x="2328498" y="150630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1. </a:t>
            </a:r>
            <a:r>
              <a:rPr lang="zh-CN" altLang="en-US" dirty="0" smtClean="0">
                <a:latin typeface="宋体" panose="02010600030101010101" pitchFamily="2" charset="-122"/>
              </a:rPr>
              <a:t>任职条件</a:t>
            </a:r>
            <a:endParaRPr lang="zh-CN" altLang="en-US" dirty="0">
              <a:latin typeface="宋体" panose="02010600030101010101" pitchFamily="2" charset="-122"/>
            </a:endParaRPr>
          </a:p>
        </p:txBody>
      </p:sp>
      <p:pic>
        <p:nvPicPr>
          <p:cNvPr id="14" name="图片 93" descr="5.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4115753" y="3390900"/>
            <a:ext cx="3959225" cy="279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5" name="AutoShape 4"/>
          <p:cNvSpPr/>
          <p:nvPr/>
        </p:nvSpPr>
        <p:spPr bwMode="auto">
          <a:xfrm>
            <a:off x="1085533" y="169767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a:p>
        </p:txBody>
      </p:sp>
      <p:cxnSp>
        <p:nvCxnSpPr>
          <p:cNvPr id="25611" name="直接连接符 72"/>
          <p:cNvCxnSpPr>
            <a:cxnSpLocks noChangeShapeType="1"/>
          </p:cNvCxnSpPr>
          <p:nvPr/>
        </p:nvCxnSpPr>
        <p:spPr bwMode="auto">
          <a:xfrm>
            <a:off x="2959735" y="1971358"/>
            <a:ext cx="6189663"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6" name="文本框 77"/>
          <p:cNvSpPr txBox="1">
            <a:spLocks noChangeArrowheads="1"/>
          </p:cNvSpPr>
          <p:nvPr/>
        </p:nvSpPr>
        <p:spPr bwMode="auto">
          <a:xfrm>
            <a:off x="1803083" y="185959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91"/>
          <p:cNvSpPr>
            <a:spLocks noChangeArrowheads="1"/>
          </p:cNvSpPr>
          <p:nvPr/>
        </p:nvSpPr>
        <p:spPr bwMode="auto">
          <a:xfrm>
            <a:off x="534988" y="1052513"/>
            <a:ext cx="1722437"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（七）资料员</a:t>
            </a:r>
            <a:endParaRPr lang="zh-CN" altLang="en-US" sz="2000" dirty="0">
              <a:latin typeface="微软雅黑" panose="020B0503020204020204" pitchFamily="34" charset="-122"/>
              <a:ea typeface="微软雅黑" panose="020B0503020204020204" pitchFamily="34" charset="-122"/>
            </a:endParaRPr>
          </a:p>
        </p:txBody>
      </p:sp>
      <p:sp>
        <p:nvSpPr>
          <p:cNvPr id="12" name="矩形 92"/>
          <p:cNvSpPr>
            <a:spLocks noChangeArrowheads="1"/>
          </p:cNvSpPr>
          <p:nvPr/>
        </p:nvSpPr>
        <p:spPr bwMode="auto">
          <a:xfrm>
            <a:off x="2970213" y="2057083"/>
            <a:ext cx="7488237" cy="3831818"/>
          </a:xfrm>
          <a:prstGeom prst="rect">
            <a:avLst/>
          </a:prstGeom>
          <a:noFill/>
          <a:ln w="9525">
            <a:noFill/>
            <a:miter lim="800000"/>
          </a:ln>
        </p:spPr>
        <p:txBody>
          <a:bodyPr>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）协助制定和建立施工数据管理计划及管理规章制度。</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）负责建立施工数据收集台账，进行施工数据交底。</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）负责施工资料的收集、审查、整理、立卷、归档、封存和安全保密工作及竣工图、竣工验收资料的收集、整理、立卷、归档、封存和安全保密工作。</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）负责提供管理数据、信息数据。</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）负责施工数据、竣工图及竣工验收资料的验收与移交。</a:t>
            </a:r>
            <a:endParaRPr lang="zh-CN" altLang="en-US" dirty="0">
              <a:latin typeface="宋体" panose="02010600030101010101" pitchFamily="2" charset="-122"/>
              <a:ea typeface="宋体" panose="02010600030101010101" pitchFamily="2" charset="-122"/>
            </a:endParaRPr>
          </a:p>
          <a:p>
            <a:pPr algn="just">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6</a:t>
            </a:r>
            <a:r>
              <a:rPr lang="zh-CN" altLang="en-US" dirty="0">
                <a:latin typeface="宋体" panose="02010600030101010101" pitchFamily="2" charset="-122"/>
                <a:ea typeface="宋体" panose="02010600030101010101" pitchFamily="2" charset="-122"/>
              </a:rPr>
              <a:t>）协助建立施工信息管理系统并负责施工信息管理系统的运用、服务和管理。</a:t>
            </a:r>
            <a:endParaRPr lang="zh-CN" altLang="en-US" dirty="0">
              <a:latin typeface="宋体" panose="02010600030101010101" pitchFamily="2" charset="-122"/>
              <a:ea typeface="宋体" panose="02010600030101010101" pitchFamily="2" charset="-122"/>
            </a:endParaRPr>
          </a:p>
        </p:txBody>
      </p:sp>
      <p:sp>
        <p:nvSpPr>
          <p:cNvPr id="13" name="矩形 12"/>
          <p:cNvSpPr/>
          <p:nvPr/>
        </p:nvSpPr>
        <p:spPr>
          <a:xfrm>
            <a:off x="2980008" y="1414865"/>
            <a:ext cx="1454244" cy="507831"/>
          </a:xfrm>
          <a:prstGeom prst="rect">
            <a:avLst/>
          </a:prstGeom>
        </p:spPr>
        <p:txBody>
          <a:bodyPr wrap="none">
            <a:spAutoFit/>
          </a:bodyPr>
          <a:lstStyle/>
          <a:p>
            <a:pPr algn="just">
              <a:lnSpc>
                <a:spcPct val="150000"/>
              </a:lnSpc>
            </a:pPr>
            <a:r>
              <a:rPr lang="en-US" altLang="zh-CN" dirty="0" smtClean="0">
                <a:latin typeface="宋体" panose="02010600030101010101" pitchFamily="2" charset="-122"/>
              </a:rPr>
              <a:t>2. </a:t>
            </a:r>
            <a:r>
              <a:rPr lang="zh-CN" altLang="en-US" dirty="0" smtClean="0">
                <a:latin typeface="宋体" panose="02010600030101010101" pitchFamily="2" charset="-122"/>
              </a:rPr>
              <a:t>主要职责</a:t>
            </a:r>
            <a:endParaRPr lang="zh-CN" altLang="en-US"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3556" name="Straight Connector 154"/>
          <p:cNvCxnSpPr>
            <a:cxnSpLocks noChangeShapeType="1"/>
          </p:cNvCxnSpPr>
          <p:nvPr/>
        </p:nvCxnSpPr>
        <p:spPr bwMode="auto">
          <a:xfrm>
            <a:off x="3987800" y="2609850"/>
            <a:ext cx="1104900" cy="0"/>
          </a:xfrm>
          <a:prstGeom prst="line">
            <a:avLst/>
          </a:prstGeom>
          <a:noFill/>
          <a:ln w="19050">
            <a:solidFill>
              <a:srgbClr val="4886D8"/>
            </a:solidFill>
            <a:prstDash val="sysDot"/>
            <a:round/>
          </a:ln>
          <a:extLst>
            <a:ext uri="{909E8E84-426E-40DD-AFC4-6F175D3DCCD1}">
              <a14:hiddenFill xmlns:a14="http://schemas.microsoft.com/office/drawing/2010/main">
                <a:noFill/>
              </a14:hiddenFill>
            </a:ext>
          </a:extLst>
        </p:spPr>
      </p:cxnSp>
      <p:cxnSp>
        <p:nvCxnSpPr>
          <p:cNvPr id="23557" name="Straight Connector 164"/>
          <p:cNvCxnSpPr>
            <a:cxnSpLocks noChangeShapeType="1"/>
          </p:cNvCxnSpPr>
          <p:nvPr/>
        </p:nvCxnSpPr>
        <p:spPr bwMode="auto">
          <a:xfrm>
            <a:off x="7318375" y="4979988"/>
            <a:ext cx="1057275" cy="0"/>
          </a:xfrm>
          <a:prstGeom prst="line">
            <a:avLst/>
          </a:prstGeom>
          <a:noFill/>
          <a:ln w="19050">
            <a:solidFill>
              <a:srgbClr val="7F7F7F"/>
            </a:solidFill>
            <a:prstDash val="sysDot"/>
            <a:round/>
          </a:ln>
          <a:extLst>
            <a:ext uri="{909E8E84-426E-40DD-AFC4-6F175D3DCCD1}">
              <a14:hiddenFill xmlns:a14="http://schemas.microsoft.com/office/drawing/2010/main">
                <a:noFill/>
              </a14:hiddenFill>
            </a:ext>
          </a:extLst>
        </p:spPr>
      </p:cxnSp>
      <p:cxnSp>
        <p:nvCxnSpPr>
          <p:cNvPr id="23558" name="Straight Connector 163"/>
          <p:cNvCxnSpPr>
            <a:cxnSpLocks noChangeShapeType="1"/>
          </p:cNvCxnSpPr>
          <p:nvPr/>
        </p:nvCxnSpPr>
        <p:spPr bwMode="auto">
          <a:xfrm>
            <a:off x="3987800" y="4979988"/>
            <a:ext cx="1104900" cy="0"/>
          </a:xfrm>
          <a:prstGeom prst="line">
            <a:avLst/>
          </a:prstGeom>
          <a:noFill/>
          <a:ln w="19050">
            <a:solidFill>
              <a:srgbClr val="7F7F7F"/>
            </a:solidFill>
            <a:prstDash val="sysDot"/>
            <a:round/>
          </a:ln>
          <a:extLst>
            <a:ext uri="{909E8E84-426E-40DD-AFC4-6F175D3DCCD1}">
              <a14:hiddenFill xmlns:a14="http://schemas.microsoft.com/office/drawing/2010/main">
                <a:noFill/>
              </a14:hiddenFill>
            </a:ext>
          </a:extLst>
        </p:spPr>
      </p:cxnSp>
      <p:cxnSp>
        <p:nvCxnSpPr>
          <p:cNvPr id="23559" name="Straight Connector 162"/>
          <p:cNvCxnSpPr>
            <a:cxnSpLocks noChangeShapeType="1"/>
          </p:cNvCxnSpPr>
          <p:nvPr/>
        </p:nvCxnSpPr>
        <p:spPr bwMode="auto">
          <a:xfrm>
            <a:off x="7788275" y="3792538"/>
            <a:ext cx="1063625" cy="0"/>
          </a:xfrm>
          <a:prstGeom prst="line">
            <a:avLst/>
          </a:prstGeom>
          <a:noFill/>
          <a:ln w="19050">
            <a:solidFill>
              <a:srgbClr val="1C4885"/>
            </a:solidFill>
            <a:prstDash val="sysDot"/>
            <a:round/>
          </a:ln>
          <a:extLst>
            <a:ext uri="{909E8E84-426E-40DD-AFC4-6F175D3DCCD1}">
              <a14:hiddenFill xmlns:a14="http://schemas.microsoft.com/office/drawing/2010/main">
                <a:noFill/>
              </a14:hiddenFill>
            </a:ext>
          </a:extLst>
        </p:spPr>
      </p:cxnSp>
      <p:cxnSp>
        <p:nvCxnSpPr>
          <p:cNvPr id="23560" name="Straight Connector 161"/>
          <p:cNvCxnSpPr>
            <a:cxnSpLocks noChangeShapeType="1"/>
          </p:cNvCxnSpPr>
          <p:nvPr/>
        </p:nvCxnSpPr>
        <p:spPr bwMode="auto">
          <a:xfrm>
            <a:off x="3509963" y="3792538"/>
            <a:ext cx="1112837" cy="0"/>
          </a:xfrm>
          <a:prstGeom prst="line">
            <a:avLst/>
          </a:prstGeom>
          <a:noFill/>
          <a:ln w="19050">
            <a:solidFill>
              <a:srgbClr val="1C4885"/>
            </a:solidFill>
            <a:prstDash val="sysDot"/>
            <a:round/>
          </a:ln>
          <a:extLst>
            <a:ext uri="{909E8E84-426E-40DD-AFC4-6F175D3DCCD1}">
              <a14:hiddenFill xmlns:a14="http://schemas.microsoft.com/office/drawing/2010/main">
                <a:noFill/>
              </a14:hiddenFill>
            </a:ext>
          </a:extLst>
        </p:spPr>
      </p:cxnSp>
      <p:cxnSp>
        <p:nvCxnSpPr>
          <p:cNvPr id="23561" name="Straight Connector 160"/>
          <p:cNvCxnSpPr>
            <a:cxnSpLocks noChangeShapeType="1"/>
          </p:cNvCxnSpPr>
          <p:nvPr/>
        </p:nvCxnSpPr>
        <p:spPr bwMode="auto">
          <a:xfrm>
            <a:off x="7318375" y="2609850"/>
            <a:ext cx="1068388" cy="0"/>
          </a:xfrm>
          <a:prstGeom prst="line">
            <a:avLst/>
          </a:prstGeom>
          <a:noFill/>
          <a:ln w="19050">
            <a:solidFill>
              <a:srgbClr val="4886D8"/>
            </a:solidFill>
            <a:prstDash val="sysDot"/>
            <a:round/>
          </a:ln>
          <a:extLst>
            <a:ext uri="{909E8E84-426E-40DD-AFC4-6F175D3DCCD1}">
              <a14:hiddenFill xmlns:a14="http://schemas.microsoft.com/office/drawing/2010/main">
                <a:noFill/>
              </a14:hiddenFill>
            </a:ext>
          </a:extLst>
        </p:spPr>
      </p:cxnSp>
      <p:sp>
        <p:nvSpPr>
          <p:cNvPr id="23562" name="Oval 101"/>
          <p:cNvSpPr>
            <a:spLocks noChangeArrowheads="1"/>
          </p:cNvSpPr>
          <p:nvPr/>
        </p:nvSpPr>
        <p:spPr bwMode="auto">
          <a:xfrm>
            <a:off x="4622800" y="2209800"/>
            <a:ext cx="3165475" cy="3165475"/>
          </a:xfrm>
          <a:prstGeom prst="ellipse">
            <a:avLst/>
          </a:prstGeom>
          <a:noFill/>
          <a:ln w="19050">
            <a:solidFill>
              <a:srgbClr val="C1C7D0"/>
            </a:solidFill>
            <a:prstDash val="sysDot"/>
            <a:round/>
          </a:ln>
          <a:extLst>
            <a:ext uri="{909E8E84-426E-40DD-AFC4-6F175D3DCCD1}">
              <a14:hiddenFill xmlns:a14="http://schemas.microsoft.com/office/drawing/2010/main">
                <a:solidFill>
                  <a:srgbClr val="FFFFFF"/>
                </a:solidFill>
              </a14:hiddenFill>
            </a:ext>
          </a:extLst>
        </p:spPr>
        <p:txBody>
          <a:bodyPr anchor="ctr"/>
          <a:lstStyle/>
          <a:p>
            <a:pPr algn="ctr" defTabSz="1374775" eaLnBrk="1" hangingPunct="1"/>
            <a:endParaRPr lang="en-US" altLang="zh-CN" sz="36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9" name="Oval 61"/>
          <p:cNvSpPr>
            <a:spLocks noChangeAspect="1" noChangeArrowheads="1"/>
          </p:cNvSpPr>
          <p:nvPr/>
        </p:nvSpPr>
        <p:spPr bwMode="auto">
          <a:xfrm>
            <a:off x="4354513" y="3524250"/>
            <a:ext cx="538162" cy="5381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0" name="Oval 66"/>
          <p:cNvSpPr>
            <a:spLocks noChangeAspect="1" noChangeArrowheads="1"/>
          </p:cNvSpPr>
          <p:nvPr/>
        </p:nvSpPr>
        <p:spPr bwMode="auto">
          <a:xfrm>
            <a:off x="4902200" y="4711700"/>
            <a:ext cx="538163" cy="5381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1" name="Oval 71"/>
          <p:cNvSpPr>
            <a:spLocks noChangeAspect="1" noChangeArrowheads="1"/>
          </p:cNvSpPr>
          <p:nvPr/>
        </p:nvSpPr>
        <p:spPr bwMode="auto">
          <a:xfrm>
            <a:off x="7016750" y="2328863"/>
            <a:ext cx="536575" cy="538162"/>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2" name="Oval 120"/>
          <p:cNvSpPr>
            <a:spLocks noChangeAspect="1" noChangeArrowheads="1"/>
          </p:cNvSpPr>
          <p:nvPr/>
        </p:nvSpPr>
        <p:spPr bwMode="auto">
          <a:xfrm>
            <a:off x="7519988" y="3524250"/>
            <a:ext cx="536575" cy="5381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5</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3" name="Oval 121"/>
          <p:cNvSpPr>
            <a:spLocks noChangeAspect="1" noChangeArrowheads="1"/>
          </p:cNvSpPr>
          <p:nvPr/>
        </p:nvSpPr>
        <p:spPr bwMode="auto">
          <a:xfrm>
            <a:off x="7011988" y="4711700"/>
            <a:ext cx="536575" cy="5381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6</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4" name="Oval 30"/>
          <p:cNvSpPr>
            <a:spLocks noChangeAspect="1" noChangeArrowheads="1"/>
          </p:cNvSpPr>
          <p:nvPr/>
        </p:nvSpPr>
        <p:spPr bwMode="auto">
          <a:xfrm>
            <a:off x="4902200" y="2339975"/>
            <a:ext cx="538163" cy="538163"/>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575" name="组合 35"/>
          <p:cNvGrpSpPr/>
          <p:nvPr/>
        </p:nvGrpSpPr>
        <p:grpSpPr bwMode="auto">
          <a:xfrm>
            <a:off x="5373688" y="3103563"/>
            <a:ext cx="1695450" cy="1533525"/>
            <a:chOff x="0" y="0"/>
            <a:chExt cx="1695998" cy="1533545"/>
          </a:xfrm>
        </p:grpSpPr>
        <p:sp>
          <p:nvSpPr>
            <p:cNvPr id="23582" name="Freeform 5"/>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Freeform 7"/>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6" name="Freeform 10"/>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7" name="Freeform 11"/>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组合 42"/>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四、项目部的相关制度</a:t>
            </a:r>
            <a:endParaRPr lang="zh-CN" altLang="en-US" sz="2400" b="1" dirty="0">
              <a:latin typeface="微软雅黑" panose="020B0503020204020204" pitchFamily="34" charset="-122"/>
              <a:ea typeface="微软雅黑" panose="020B0503020204020204" pitchFamily="34" charset="-122"/>
            </a:endParaRPr>
          </a:p>
        </p:txBody>
      </p:sp>
      <p:sp>
        <p:nvSpPr>
          <p:cNvPr id="38" name="矩形 37"/>
          <p:cNvSpPr/>
          <p:nvPr/>
        </p:nvSpPr>
        <p:spPr>
          <a:xfrm>
            <a:off x="1144510" y="2294975"/>
            <a:ext cx="2839239" cy="507831"/>
          </a:xfrm>
          <a:prstGeom prst="rect">
            <a:avLst/>
          </a:prstGeom>
          <a:solidFill>
            <a:srgbClr val="FFC000"/>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a:t>
            </a:r>
            <a:r>
              <a:rPr lang="zh-CN" altLang="en-US" dirty="0" smtClean="0">
                <a:latin typeface="宋体" panose="02010600030101010101" pitchFamily="2" charset="-122"/>
              </a:rPr>
              <a:t>）质量目标管理制度。</a:t>
            </a:r>
            <a:endParaRPr lang="zh-CN" altLang="en-US" dirty="0">
              <a:latin typeface="宋体" panose="02010600030101010101" pitchFamily="2" charset="-122"/>
            </a:endParaRPr>
          </a:p>
        </p:txBody>
      </p:sp>
      <p:sp>
        <p:nvSpPr>
          <p:cNvPr id="39" name="矩形 38"/>
          <p:cNvSpPr/>
          <p:nvPr/>
        </p:nvSpPr>
        <p:spPr>
          <a:xfrm>
            <a:off x="171450" y="3495125"/>
            <a:ext cx="3762568" cy="507831"/>
          </a:xfrm>
          <a:prstGeom prst="rect">
            <a:avLst/>
          </a:prstGeom>
          <a:solidFill>
            <a:srgbClr val="FFFF00"/>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2</a:t>
            </a:r>
            <a:r>
              <a:rPr lang="zh-CN" altLang="en-US" dirty="0" smtClean="0">
                <a:latin typeface="宋体" panose="02010600030101010101" pitchFamily="2" charset="-122"/>
              </a:rPr>
              <a:t>）工程项目施工质量管理制度。</a:t>
            </a:r>
            <a:endParaRPr lang="zh-CN" altLang="en-US" dirty="0">
              <a:latin typeface="宋体" panose="02010600030101010101" pitchFamily="2" charset="-122"/>
            </a:endParaRPr>
          </a:p>
        </p:txBody>
      </p:sp>
      <p:sp>
        <p:nvSpPr>
          <p:cNvPr id="40" name="矩形 39"/>
          <p:cNvSpPr/>
          <p:nvPr/>
        </p:nvSpPr>
        <p:spPr>
          <a:xfrm>
            <a:off x="1167370" y="4706705"/>
            <a:ext cx="2839239" cy="507831"/>
          </a:xfrm>
          <a:prstGeom prst="rect">
            <a:avLst/>
          </a:prstGeom>
          <a:solidFill>
            <a:srgbClr val="92D050"/>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3</a:t>
            </a:r>
            <a:r>
              <a:rPr lang="zh-CN" altLang="en-US" dirty="0" smtClean="0">
                <a:latin typeface="宋体" panose="02010600030101010101" pitchFamily="2" charset="-122"/>
              </a:rPr>
              <a:t>）施工质量检查制度。</a:t>
            </a:r>
            <a:endParaRPr lang="zh-CN" altLang="en-US" dirty="0">
              <a:latin typeface="宋体" panose="02010600030101010101" pitchFamily="2" charset="-122"/>
            </a:endParaRPr>
          </a:p>
        </p:txBody>
      </p:sp>
      <p:sp>
        <p:nvSpPr>
          <p:cNvPr id="41" name="矩形 40"/>
          <p:cNvSpPr/>
          <p:nvPr/>
        </p:nvSpPr>
        <p:spPr>
          <a:xfrm>
            <a:off x="8367154" y="2306405"/>
            <a:ext cx="3070071" cy="507831"/>
          </a:xfrm>
          <a:prstGeom prst="rect">
            <a:avLst/>
          </a:prstGeom>
          <a:solidFill>
            <a:schemeClr val="accent1">
              <a:lumMod val="60000"/>
              <a:lumOff val="40000"/>
            </a:schemeClr>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4</a:t>
            </a:r>
            <a:r>
              <a:rPr lang="zh-CN" altLang="en-US" dirty="0" smtClean="0">
                <a:latin typeface="宋体" panose="02010600030101010101" pitchFamily="2" charset="-122"/>
              </a:rPr>
              <a:t>）试验、检测管理制度。</a:t>
            </a:r>
            <a:endParaRPr lang="en-US" altLang="zh-CN" dirty="0">
              <a:latin typeface="宋体" panose="02010600030101010101" pitchFamily="2" charset="-122"/>
            </a:endParaRPr>
          </a:p>
        </p:txBody>
      </p:sp>
      <p:sp>
        <p:nvSpPr>
          <p:cNvPr id="42" name="矩形 41"/>
          <p:cNvSpPr/>
          <p:nvPr/>
        </p:nvSpPr>
        <p:spPr>
          <a:xfrm>
            <a:off x="8825470" y="3506555"/>
            <a:ext cx="2839239" cy="507831"/>
          </a:xfrm>
          <a:prstGeom prst="rect">
            <a:avLst/>
          </a:prstGeom>
          <a:solidFill>
            <a:schemeClr val="accent6">
              <a:lumMod val="60000"/>
              <a:lumOff val="40000"/>
            </a:schemeClr>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5</a:t>
            </a:r>
            <a:r>
              <a:rPr lang="zh-CN" altLang="en-US" dirty="0" smtClean="0">
                <a:latin typeface="宋体" panose="02010600030101010101" pitchFamily="2" charset="-122"/>
              </a:rPr>
              <a:t>）质量问题处理制度。</a:t>
            </a:r>
            <a:endParaRPr lang="zh-CN" altLang="en-US" dirty="0">
              <a:latin typeface="宋体" panose="02010600030101010101" pitchFamily="2" charset="-122"/>
            </a:endParaRPr>
          </a:p>
        </p:txBody>
      </p:sp>
      <p:sp>
        <p:nvSpPr>
          <p:cNvPr id="43" name="矩形 94"/>
          <p:cNvSpPr>
            <a:spLocks noChangeArrowheads="1"/>
          </p:cNvSpPr>
          <p:nvPr/>
        </p:nvSpPr>
        <p:spPr bwMode="auto">
          <a:xfrm>
            <a:off x="8383905" y="4696778"/>
            <a:ext cx="3457575" cy="507831"/>
          </a:xfrm>
          <a:prstGeom prst="rect">
            <a:avLst/>
          </a:prstGeom>
          <a:solidFill>
            <a:schemeClr val="accent6"/>
          </a:solid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6</a:t>
            </a:r>
            <a:r>
              <a:rPr lang="zh-CN" altLang="en-US" dirty="0">
                <a:latin typeface="宋体" panose="02010600030101010101" pitchFamily="2" charset="-122"/>
                <a:ea typeface="宋体" panose="02010600030101010101" pitchFamily="2" charset="-122"/>
              </a:rPr>
              <a:t>）质量事故责任追究制度。</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2" name="矩形 31"/>
          <p:cNvSpPr/>
          <p:nvPr/>
        </p:nvSpPr>
        <p:spPr>
          <a:xfrm>
            <a:off x="0" y="3517985"/>
            <a:ext cx="4606290" cy="507831"/>
          </a:xfrm>
          <a:prstGeom prst="rect">
            <a:avLst/>
          </a:prstGeom>
          <a:solidFill>
            <a:srgbClr val="00B050"/>
          </a:solidFill>
        </p:spPr>
        <p:txBody>
          <a:bodyPr wrap="squar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8</a:t>
            </a:r>
            <a:r>
              <a:rPr lang="zh-CN" altLang="en-US" dirty="0" smtClean="0">
                <a:latin typeface="宋体" panose="02010600030101010101" pitchFamily="2" charset="-122"/>
              </a:rPr>
              <a:t>）质量信息管理和质量管理改进制度。</a:t>
            </a:r>
            <a:endParaRPr lang="zh-CN" altLang="en-US" dirty="0">
              <a:latin typeface="宋体" panose="02010600030101010101" pitchFamily="2" charset="-122"/>
            </a:endParaRPr>
          </a:p>
        </p:txBody>
      </p:sp>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3556" name="Straight Connector 154"/>
          <p:cNvCxnSpPr>
            <a:cxnSpLocks noChangeShapeType="1"/>
          </p:cNvCxnSpPr>
          <p:nvPr/>
        </p:nvCxnSpPr>
        <p:spPr bwMode="auto">
          <a:xfrm>
            <a:off x="3987800" y="2609850"/>
            <a:ext cx="1104900" cy="0"/>
          </a:xfrm>
          <a:prstGeom prst="line">
            <a:avLst/>
          </a:prstGeom>
          <a:noFill/>
          <a:ln w="19050">
            <a:solidFill>
              <a:srgbClr val="4886D8"/>
            </a:solidFill>
            <a:prstDash val="sysDot"/>
            <a:round/>
          </a:ln>
          <a:extLst>
            <a:ext uri="{909E8E84-426E-40DD-AFC4-6F175D3DCCD1}">
              <a14:hiddenFill xmlns:a14="http://schemas.microsoft.com/office/drawing/2010/main">
                <a:noFill/>
              </a14:hiddenFill>
            </a:ext>
          </a:extLst>
        </p:spPr>
      </p:cxnSp>
      <p:cxnSp>
        <p:nvCxnSpPr>
          <p:cNvPr id="23557" name="Straight Connector 164"/>
          <p:cNvCxnSpPr>
            <a:cxnSpLocks noChangeShapeType="1"/>
          </p:cNvCxnSpPr>
          <p:nvPr/>
        </p:nvCxnSpPr>
        <p:spPr bwMode="auto">
          <a:xfrm>
            <a:off x="7764145" y="4454208"/>
            <a:ext cx="1057275" cy="0"/>
          </a:xfrm>
          <a:prstGeom prst="line">
            <a:avLst/>
          </a:prstGeom>
          <a:noFill/>
          <a:ln w="19050">
            <a:solidFill>
              <a:srgbClr val="7F7F7F"/>
            </a:solidFill>
            <a:prstDash val="sysDot"/>
            <a:round/>
          </a:ln>
          <a:extLst>
            <a:ext uri="{909E8E84-426E-40DD-AFC4-6F175D3DCCD1}">
              <a14:hiddenFill xmlns:a14="http://schemas.microsoft.com/office/drawing/2010/main">
                <a:noFill/>
              </a14:hiddenFill>
            </a:ext>
          </a:extLst>
        </p:spPr>
      </p:cxnSp>
      <p:cxnSp>
        <p:nvCxnSpPr>
          <p:cNvPr id="23558" name="Straight Connector 163"/>
          <p:cNvCxnSpPr>
            <a:cxnSpLocks noChangeShapeType="1"/>
          </p:cNvCxnSpPr>
          <p:nvPr/>
        </p:nvCxnSpPr>
        <p:spPr bwMode="auto">
          <a:xfrm>
            <a:off x="3987800" y="4979988"/>
            <a:ext cx="1104900" cy="0"/>
          </a:xfrm>
          <a:prstGeom prst="line">
            <a:avLst/>
          </a:prstGeom>
          <a:noFill/>
          <a:ln w="19050">
            <a:solidFill>
              <a:srgbClr val="7F7F7F"/>
            </a:solidFill>
            <a:prstDash val="sysDot"/>
            <a:round/>
          </a:ln>
          <a:extLst>
            <a:ext uri="{909E8E84-426E-40DD-AFC4-6F175D3DCCD1}">
              <a14:hiddenFill xmlns:a14="http://schemas.microsoft.com/office/drawing/2010/main">
                <a:noFill/>
              </a14:hiddenFill>
            </a:ext>
          </a:extLst>
        </p:spPr>
      </p:cxnSp>
      <p:cxnSp>
        <p:nvCxnSpPr>
          <p:cNvPr id="23559" name="Straight Connector 162"/>
          <p:cNvCxnSpPr>
            <a:cxnSpLocks noChangeShapeType="1"/>
          </p:cNvCxnSpPr>
          <p:nvPr/>
        </p:nvCxnSpPr>
        <p:spPr bwMode="auto">
          <a:xfrm>
            <a:off x="7822565" y="3152458"/>
            <a:ext cx="1063625" cy="0"/>
          </a:xfrm>
          <a:prstGeom prst="line">
            <a:avLst/>
          </a:prstGeom>
          <a:noFill/>
          <a:ln w="19050">
            <a:solidFill>
              <a:srgbClr val="1C4885"/>
            </a:solidFill>
            <a:prstDash val="sysDot"/>
            <a:round/>
          </a:ln>
          <a:extLst>
            <a:ext uri="{909E8E84-426E-40DD-AFC4-6F175D3DCCD1}">
              <a14:hiddenFill xmlns:a14="http://schemas.microsoft.com/office/drawing/2010/main">
                <a:noFill/>
              </a14:hiddenFill>
            </a:ext>
          </a:extLst>
        </p:spPr>
      </p:cxnSp>
      <p:cxnSp>
        <p:nvCxnSpPr>
          <p:cNvPr id="23560" name="Straight Connector 161"/>
          <p:cNvCxnSpPr>
            <a:cxnSpLocks noChangeShapeType="1"/>
          </p:cNvCxnSpPr>
          <p:nvPr/>
        </p:nvCxnSpPr>
        <p:spPr bwMode="auto">
          <a:xfrm>
            <a:off x="3509963" y="3792538"/>
            <a:ext cx="1112837" cy="0"/>
          </a:xfrm>
          <a:prstGeom prst="line">
            <a:avLst/>
          </a:prstGeom>
          <a:noFill/>
          <a:ln w="19050">
            <a:solidFill>
              <a:srgbClr val="1C4885"/>
            </a:solidFill>
            <a:prstDash val="sysDot"/>
            <a:round/>
          </a:ln>
          <a:extLst>
            <a:ext uri="{909E8E84-426E-40DD-AFC4-6F175D3DCCD1}">
              <a14:hiddenFill xmlns:a14="http://schemas.microsoft.com/office/drawing/2010/main">
                <a:noFill/>
              </a14:hiddenFill>
            </a:ext>
          </a:extLst>
        </p:spPr>
      </p:cxnSp>
      <p:cxnSp>
        <p:nvCxnSpPr>
          <p:cNvPr id="23561" name="Straight Connector 160"/>
          <p:cNvCxnSpPr>
            <a:cxnSpLocks noChangeShapeType="1"/>
          </p:cNvCxnSpPr>
          <p:nvPr/>
        </p:nvCxnSpPr>
        <p:spPr bwMode="auto">
          <a:xfrm>
            <a:off x="6986905" y="2198370"/>
            <a:ext cx="1068388" cy="0"/>
          </a:xfrm>
          <a:prstGeom prst="line">
            <a:avLst/>
          </a:prstGeom>
          <a:noFill/>
          <a:ln w="19050">
            <a:solidFill>
              <a:srgbClr val="4886D8"/>
            </a:solidFill>
            <a:prstDash val="sysDot"/>
            <a:round/>
          </a:ln>
          <a:extLst>
            <a:ext uri="{909E8E84-426E-40DD-AFC4-6F175D3DCCD1}">
              <a14:hiddenFill xmlns:a14="http://schemas.microsoft.com/office/drawing/2010/main">
                <a:noFill/>
              </a14:hiddenFill>
            </a:ext>
          </a:extLst>
        </p:spPr>
      </p:cxnSp>
      <p:sp>
        <p:nvSpPr>
          <p:cNvPr id="23562" name="Oval 101"/>
          <p:cNvSpPr>
            <a:spLocks noChangeArrowheads="1"/>
          </p:cNvSpPr>
          <p:nvPr/>
        </p:nvSpPr>
        <p:spPr bwMode="auto">
          <a:xfrm>
            <a:off x="4622800" y="2209800"/>
            <a:ext cx="3165475" cy="3165475"/>
          </a:xfrm>
          <a:prstGeom prst="ellipse">
            <a:avLst/>
          </a:prstGeom>
          <a:noFill/>
          <a:ln w="19050">
            <a:solidFill>
              <a:srgbClr val="C1C7D0"/>
            </a:solidFill>
            <a:prstDash val="sysDot"/>
            <a:round/>
          </a:ln>
          <a:extLst>
            <a:ext uri="{909E8E84-426E-40DD-AFC4-6F175D3DCCD1}">
              <a14:hiddenFill xmlns:a14="http://schemas.microsoft.com/office/drawing/2010/main">
                <a:solidFill>
                  <a:srgbClr val="FFFFFF"/>
                </a:solidFill>
              </a14:hiddenFill>
            </a:ext>
          </a:extLst>
        </p:spPr>
        <p:txBody>
          <a:bodyPr anchor="ctr"/>
          <a:lstStyle/>
          <a:p>
            <a:pPr algn="ctr" defTabSz="1374775" eaLnBrk="1" hangingPunct="1"/>
            <a:endParaRPr lang="en-US" altLang="zh-CN" sz="36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9" name="Oval 61"/>
          <p:cNvSpPr>
            <a:spLocks noChangeAspect="1" noChangeArrowheads="1"/>
          </p:cNvSpPr>
          <p:nvPr/>
        </p:nvSpPr>
        <p:spPr bwMode="auto">
          <a:xfrm>
            <a:off x="4354513" y="3524250"/>
            <a:ext cx="538162" cy="5381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8</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0" name="Oval 66"/>
          <p:cNvSpPr>
            <a:spLocks noChangeAspect="1" noChangeArrowheads="1"/>
          </p:cNvSpPr>
          <p:nvPr/>
        </p:nvSpPr>
        <p:spPr bwMode="auto">
          <a:xfrm>
            <a:off x="4902200" y="4711700"/>
            <a:ext cx="538163" cy="5381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9</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1" name="Oval 71"/>
          <p:cNvSpPr>
            <a:spLocks noChangeAspect="1" noChangeArrowheads="1"/>
          </p:cNvSpPr>
          <p:nvPr/>
        </p:nvSpPr>
        <p:spPr bwMode="auto">
          <a:xfrm>
            <a:off x="6399530" y="1985963"/>
            <a:ext cx="664210" cy="538162"/>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10</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2" name="Oval 120"/>
          <p:cNvSpPr>
            <a:spLocks noChangeAspect="1" noChangeArrowheads="1"/>
          </p:cNvSpPr>
          <p:nvPr/>
        </p:nvSpPr>
        <p:spPr bwMode="auto">
          <a:xfrm>
            <a:off x="7405688" y="2884170"/>
            <a:ext cx="618172" cy="5381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11</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3" name="Oval 121"/>
          <p:cNvSpPr>
            <a:spLocks noChangeAspect="1" noChangeArrowheads="1"/>
          </p:cNvSpPr>
          <p:nvPr/>
        </p:nvSpPr>
        <p:spPr bwMode="auto">
          <a:xfrm>
            <a:off x="7263448" y="4197350"/>
            <a:ext cx="634682" cy="5381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12</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4" name="Oval 30"/>
          <p:cNvSpPr>
            <a:spLocks noChangeAspect="1" noChangeArrowheads="1"/>
          </p:cNvSpPr>
          <p:nvPr/>
        </p:nvSpPr>
        <p:spPr bwMode="auto">
          <a:xfrm>
            <a:off x="4902200" y="2339975"/>
            <a:ext cx="538163" cy="538163"/>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7</a:t>
            </a:r>
            <a:endParaRPr lang="en-US" altLang="zh-CN" sz="2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35"/>
          <p:cNvGrpSpPr/>
          <p:nvPr/>
        </p:nvGrpSpPr>
        <p:grpSpPr bwMode="auto">
          <a:xfrm>
            <a:off x="5373688" y="3103563"/>
            <a:ext cx="1695450" cy="1533525"/>
            <a:chOff x="0" y="0"/>
            <a:chExt cx="1695998" cy="1533545"/>
          </a:xfrm>
        </p:grpSpPr>
        <p:sp>
          <p:nvSpPr>
            <p:cNvPr id="23582" name="Freeform 5"/>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Freeform 7"/>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6" name="Freeform 10"/>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7" name="Freeform 11"/>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组合 42"/>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四、项目部的相关制度</a:t>
            </a:r>
            <a:endParaRPr lang="zh-CN" altLang="en-US" sz="2400" b="1" dirty="0">
              <a:latin typeface="微软雅黑" panose="020B0503020204020204" pitchFamily="34" charset="-122"/>
              <a:ea typeface="微软雅黑" panose="020B0503020204020204" pitchFamily="34" charset="-122"/>
            </a:endParaRPr>
          </a:p>
        </p:txBody>
      </p:sp>
      <p:sp>
        <p:nvSpPr>
          <p:cNvPr id="31" name="矩形 30"/>
          <p:cNvSpPr/>
          <p:nvPr/>
        </p:nvSpPr>
        <p:spPr>
          <a:xfrm>
            <a:off x="556394" y="2294975"/>
            <a:ext cx="3531736" cy="507831"/>
          </a:xfrm>
          <a:prstGeom prst="rect">
            <a:avLst/>
          </a:prstGeom>
          <a:solidFill>
            <a:srgbClr val="00B0F0"/>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7</a:t>
            </a:r>
            <a:r>
              <a:rPr lang="zh-CN" altLang="en-US" dirty="0" smtClean="0">
                <a:latin typeface="宋体" panose="02010600030101010101" pitchFamily="2" charset="-122"/>
              </a:rPr>
              <a:t>）质量管理自查与评价制度。</a:t>
            </a:r>
            <a:endParaRPr lang="zh-CN" altLang="en-US" dirty="0">
              <a:latin typeface="宋体" panose="02010600030101010101" pitchFamily="2" charset="-122"/>
            </a:endParaRPr>
          </a:p>
        </p:txBody>
      </p:sp>
      <p:sp>
        <p:nvSpPr>
          <p:cNvPr id="33" name="矩形 32"/>
          <p:cNvSpPr/>
          <p:nvPr/>
        </p:nvSpPr>
        <p:spPr>
          <a:xfrm>
            <a:off x="926224" y="4695275"/>
            <a:ext cx="3070071" cy="507831"/>
          </a:xfrm>
          <a:prstGeom prst="rect">
            <a:avLst/>
          </a:prstGeom>
          <a:solidFill>
            <a:schemeClr val="accent3">
              <a:lumMod val="65000"/>
            </a:schemeClr>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9</a:t>
            </a:r>
            <a:r>
              <a:rPr lang="zh-CN" altLang="en-US" dirty="0" smtClean="0">
                <a:latin typeface="宋体" panose="02010600030101010101" pitchFamily="2" charset="-122"/>
              </a:rPr>
              <a:t>）工地安全生产责任制。</a:t>
            </a:r>
            <a:endParaRPr lang="zh-CN" altLang="en-US" dirty="0">
              <a:latin typeface="宋体" panose="02010600030101010101" pitchFamily="2" charset="-122"/>
            </a:endParaRPr>
          </a:p>
        </p:txBody>
      </p:sp>
      <p:sp>
        <p:nvSpPr>
          <p:cNvPr id="34" name="Oval 71"/>
          <p:cNvSpPr>
            <a:spLocks noChangeAspect="1" noChangeArrowheads="1"/>
          </p:cNvSpPr>
          <p:nvPr/>
        </p:nvSpPr>
        <p:spPr bwMode="auto">
          <a:xfrm>
            <a:off x="6346190" y="5075873"/>
            <a:ext cx="664210" cy="538162"/>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13</a:t>
            </a:r>
            <a:endPar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5" name="Straight Connector 160"/>
          <p:cNvCxnSpPr>
            <a:cxnSpLocks noChangeShapeType="1"/>
          </p:cNvCxnSpPr>
          <p:nvPr/>
        </p:nvCxnSpPr>
        <p:spPr bwMode="auto">
          <a:xfrm>
            <a:off x="6990715" y="5425440"/>
            <a:ext cx="1068388" cy="0"/>
          </a:xfrm>
          <a:prstGeom prst="line">
            <a:avLst/>
          </a:prstGeom>
          <a:noFill/>
          <a:ln w="19050">
            <a:solidFill>
              <a:srgbClr val="4886D8"/>
            </a:solidFill>
            <a:prstDash val="sysDot"/>
            <a:round/>
          </a:ln>
          <a:extLst>
            <a:ext uri="{909E8E84-426E-40DD-AFC4-6F175D3DCCD1}">
              <a14:hiddenFill xmlns:a14="http://schemas.microsoft.com/office/drawing/2010/main">
                <a:noFill/>
              </a14:hiddenFill>
            </a:ext>
          </a:extLst>
        </p:spPr>
      </p:cxnSp>
      <p:sp>
        <p:nvSpPr>
          <p:cNvPr id="36" name="矩形 35"/>
          <p:cNvSpPr/>
          <p:nvPr/>
        </p:nvSpPr>
        <p:spPr>
          <a:xfrm>
            <a:off x="8001952" y="1894925"/>
            <a:ext cx="2954655" cy="507831"/>
          </a:xfrm>
          <a:prstGeom prst="rect">
            <a:avLst/>
          </a:prstGeom>
          <a:solidFill>
            <a:schemeClr val="accent2"/>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10</a:t>
            </a:r>
            <a:r>
              <a:rPr lang="zh-CN" altLang="en-US" dirty="0" smtClean="0">
                <a:latin typeface="宋体" panose="02010600030101010101" pitchFamily="2" charset="-122"/>
              </a:rPr>
              <a:t>）工地安全教育制度。</a:t>
            </a:r>
            <a:endParaRPr lang="zh-CN" altLang="en-US" dirty="0">
              <a:latin typeface="宋体" panose="02010600030101010101" pitchFamily="2" charset="-122"/>
            </a:endParaRPr>
          </a:p>
        </p:txBody>
      </p:sp>
      <p:sp>
        <p:nvSpPr>
          <p:cNvPr id="44" name="矩形 43"/>
          <p:cNvSpPr/>
          <p:nvPr/>
        </p:nvSpPr>
        <p:spPr>
          <a:xfrm>
            <a:off x="8757285" y="2866475"/>
            <a:ext cx="2954655" cy="507831"/>
          </a:xfrm>
          <a:prstGeom prst="rect">
            <a:avLst/>
          </a:prstGeom>
          <a:solidFill>
            <a:schemeClr val="bg2">
              <a:lumMod val="50000"/>
            </a:schemeClr>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11</a:t>
            </a:r>
            <a:r>
              <a:rPr lang="zh-CN" altLang="en-US" dirty="0" smtClean="0">
                <a:latin typeface="宋体" panose="02010600030101010101" pitchFamily="2" charset="-122"/>
              </a:rPr>
              <a:t>）工地安全检查制度。</a:t>
            </a:r>
            <a:endParaRPr lang="zh-CN" altLang="en-US" dirty="0">
              <a:latin typeface="宋体" panose="02010600030101010101" pitchFamily="2" charset="-122"/>
            </a:endParaRPr>
          </a:p>
        </p:txBody>
      </p:sp>
      <p:sp>
        <p:nvSpPr>
          <p:cNvPr id="45" name="矩形 44"/>
          <p:cNvSpPr/>
          <p:nvPr/>
        </p:nvSpPr>
        <p:spPr>
          <a:xfrm>
            <a:off x="8710612" y="4158065"/>
            <a:ext cx="2954655" cy="507831"/>
          </a:xfrm>
          <a:prstGeom prst="rect">
            <a:avLst/>
          </a:prstGeom>
          <a:solidFill>
            <a:srgbClr val="FFFF00"/>
          </a:solidFill>
        </p:spPr>
        <p:txBody>
          <a:bodyPr wrap="none">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12</a:t>
            </a:r>
            <a:r>
              <a:rPr lang="zh-CN" altLang="en-US" dirty="0" smtClean="0">
                <a:latin typeface="宋体" panose="02010600030101010101" pitchFamily="2" charset="-122"/>
              </a:rPr>
              <a:t>）班前安全活动制度。</a:t>
            </a:r>
            <a:endParaRPr lang="zh-CN" altLang="en-US" dirty="0">
              <a:latin typeface="宋体" panose="02010600030101010101" pitchFamily="2" charset="-122"/>
            </a:endParaRPr>
          </a:p>
        </p:txBody>
      </p:sp>
      <p:sp>
        <p:nvSpPr>
          <p:cNvPr id="46" name="矩形 94"/>
          <p:cNvSpPr>
            <a:spLocks noChangeArrowheads="1"/>
          </p:cNvSpPr>
          <p:nvPr/>
        </p:nvSpPr>
        <p:spPr bwMode="auto">
          <a:xfrm>
            <a:off x="8022590" y="5139690"/>
            <a:ext cx="3037840" cy="507831"/>
          </a:xfrm>
          <a:prstGeom prst="rect">
            <a:avLst/>
          </a:prstGeom>
          <a:solidFill>
            <a:srgbClr val="4886D8"/>
          </a:solidFill>
          <a:ln w="9525">
            <a:noFill/>
            <a:miter lim="800000"/>
          </a:ln>
        </p:spPr>
        <p:txBody>
          <a:bodyPr wrap="square">
            <a:spAutoFit/>
          </a:bodyPr>
          <a:lstStyle/>
          <a:p>
            <a:pPr algn="just">
              <a:lnSpc>
                <a:spcPct val="150000"/>
              </a:lnSpc>
            </a:pP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13</a:t>
            </a:r>
            <a:r>
              <a:rPr lang="zh-CN" altLang="en-US" dirty="0">
                <a:latin typeface="宋体" panose="02010600030101010101" pitchFamily="2" charset="-122"/>
                <a:ea typeface="宋体" panose="02010600030101010101" pitchFamily="2" charset="-122"/>
              </a:rPr>
              <a:t>）工地宿舍管理制度。</a:t>
            </a:r>
            <a:endParaRPr lang="zh-CN" altLang="en-US"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7410"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dirty="0">
                <a:solidFill>
                  <a:srgbClr val="1C4885"/>
                </a:solidFill>
                <a:latin typeface="微软雅黑" panose="020B0503020204020204" pitchFamily="34" charset="-122"/>
                <a:ea typeface="微软雅黑" panose="020B0503020204020204" pitchFamily="34" charset="-122"/>
              </a:rPr>
              <a:t>1</a:t>
            </a:r>
            <a:endParaRPr lang="zh-CN" altLang="en-US" sz="34400" b="1" dirty="0">
              <a:solidFill>
                <a:srgbClr val="1C4885"/>
              </a:solidFill>
              <a:latin typeface="微软雅黑" panose="020B0503020204020204" pitchFamily="34" charset="-122"/>
              <a:ea typeface="微软雅黑" panose="020B0503020204020204" pitchFamily="34" charset="-122"/>
            </a:endParaRPr>
          </a:p>
        </p:txBody>
      </p:sp>
      <p:sp>
        <p:nvSpPr>
          <p:cNvPr id="17413" name="文本框 12"/>
          <p:cNvSpPr txBox="1">
            <a:spLocks noChangeArrowheads="1"/>
          </p:cNvSpPr>
          <p:nvPr/>
        </p:nvSpPr>
        <p:spPr bwMode="auto">
          <a:xfrm>
            <a:off x="2762249" y="3632200"/>
            <a:ext cx="48991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组建项目部</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grpSp>
        <p:nvGrpSpPr>
          <p:cNvPr id="17414" name="组合 13"/>
          <p:cNvGrpSpPr>
            <a:grpSpLocks noChangeAspect="1"/>
          </p:cNvGrpSpPr>
          <p:nvPr/>
        </p:nvGrpSpPr>
        <p:grpSpPr bwMode="auto">
          <a:xfrm>
            <a:off x="6804025" y="3178175"/>
            <a:ext cx="5578475" cy="3481388"/>
            <a:chOff x="0" y="0"/>
            <a:chExt cx="5324473" cy="3322983"/>
          </a:xfrm>
        </p:grpSpPr>
        <p:pic>
          <p:nvPicPr>
            <p:cNvPr id="17417"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6" name="文本框 19"/>
          <p:cNvSpPr/>
          <p:nvPr/>
        </p:nvSpPr>
        <p:spPr bwMode="auto">
          <a:xfrm>
            <a:off x="490538" y="4902200"/>
            <a:ext cx="2063750" cy="915988"/>
          </a:xfrm>
          <a:custGeom>
            <a:avLst/>
            <a:gdLst>
              <a:gd name="T0" fmla="*/ 688223 w 2064307"/>
              <a:gd name="T1" fmla="*/ 0 h 916126"/>
              <a:gd name="T2" fmla="*/ 1376448 w 2064307"/>
              <a:gd name="T3" fmla="*/ 0 h 916126"/>
              <a:gd name="T4" fmla="*/ 1376448 w 2064307"/>
              <a:gd name="T5" fmla="*/ 367109 h 916126"/>
              <a:gd name="T6" fmla="*/ 2060411 w 2064307"/>
              <a:gd name="T7" fmla="*/ 367109 h 916126"/>
              <a:gd name="T8" fmla="*/ 2060411 w 2064307"/>
              <a:gd name="T9" fmla="*/ 915160 h 916126"/>
              <a:gd name="T10" fmla="*/ 0 w 2064307"/>
              <a:gd name="T11" fmla="*/ 915160 h 916126"/>
              <a:gd name="T12" fmla="*/ 0 w 2064307"/>
              <a:gd name="T13" fmla="*/ 367109 h 916126"/>
              <a:gd name="T14" fmla="*/ 688223 w 2064307"/>
              <a:gd name="T15" fmla="*/ 367109 h 916126"/>
              <a:gd name="T16" fmla="*/ 688223 w 2064307"/>
              <a:gd name="T17" fmla="*/ 0 h 916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4307" h="916126">
                <a:moveTo>
                  <a:pt x="689525" y="0"/>
                </a:moveTo>
                <a:lnTo>
                  <a:pt x="1379051" y="0"/>
                </a:lnTo>
                <a:lnTo>
                  <a:pt x="1379051" y="367494"/>
                </a:lnTo>
                <a:lnTo>
                  <a:pt x="2064307" y="367494"/>
                </a:lnTo>
                <a:lnTo>
                  <a:pt x="2064307" y="916126"/>
                </a:lnTo>
                <a:lnTo>
                  <a:pt x="0" y="916126"/>
                </a:lnTo>
                <a:lnTo>
                  <a:pt x="0" y="367494"/>
                </a:lnTo>
                <a:lnTo>
                  <a:pt x="689525" y="367494"/>
                </a:lnTo>
                <a:lnTo>
                  <a:pt x="6895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1506"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a:solidFill>
                  <a:srgbClr val="1C4885"/>
                </a:solidFill>
                <a:latin typeface="微软雅黑" panose="020B0503020204020204" pitchFamily="34" charset="-122"/>
                <a:ea typeface="微软雅黑" panose="020B0503020204020204" pitchFamily="34" charset="-122"/>
              </a:rPr>
              <a:t>2</a:t>
            </a:r>
            <a:endParaRPr lang="zh-CN" altLang="en-US" sz="34400" b="1">
              <a:solidFill>
                <a:srgbClr val="1C4885"/>
              </a:solidFill>
              <a:latin typeface="微软雅黑" panose="020B0503020204020204" pitchFamily="34" charset="-122"/>
              <a:ea typeface="微软雅黑" panose="020B0503020204020204" pitchFamily="34" charset="-122"/>
            </a:endParaRPr>
          </a:p>
        </p:txBody>
      </p:sp>
      <p:sp>
        <p:nvSpPr>
          <p:cNvPr id="21509" name="文本框 12"/>
          <p:cNvSpPr txBox="1">
            <a:spLocks noChangeArrowheads="1"/>
          </p:cNvSpPr>
          <p:nvPr/>
        </p:nvSpPr>
        <p:spPr bwMode="auto">
          <a:xfrm>
            <a:off x="2645019" y="3819769"/>
            <a:ext cx="57721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识读结构施工图</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grpSp>
        <p:nvGrpSpPr>
          <p:cNvPr id="21510" name="组合 13"/>
          <p:cNvGrpSpPr>
            <a:grpSpLocks noChangeAspect="1"/>
          </p:cNvGrpSpPr>
          <p:nvPr/>
        </p:nvGrpSpPr>
        <p:grpSpPr bwMode="auto">
          <a:xfrm>
            <a:off x="6804025" y="3178175"/>
            <a:ext cx="5578475" cy="3481388"/>
            <a:chOff x="0" y="0"/>
            <a:chExt cx="5324473" cy="3322983"/>
          </a:xfrm>
        </p:grpSpPr>
        <p:pic>
          <p:nvPicPr>
            <p:cNvPr id="21513"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2" name="文本框 17"/>
          <p:cNvSpPr/>
          <p:nvPr/>
        </p:nvSpPr>
        <p:spPr bwMode="auto">
          <a:xfrm>
            <a:off x="341313" y="4933950"/>
            <a:ext cx="2155825" cy="881063"/>
          </a:xfrm>
          <a:custGeom>
            <a:avLst/>
            <a:gdLst>
              <a:gd name="T0" fmla="*/ 351871 w 2156102"/>
              <a:gd name="T1" fmla="*/ 0 h 880167"/>
              <a:gd name="T2" fmla="*/ 1116332 w 2156102"/>
              <a:gd name="T3" fmla="*/ 0 h 880167"/>
              <a:gd name="T4" fmla="*/ 791280 w 2156102"/>
              <a:gd name="T5" fmla="*/ 295205 h 880167"/>
              <a:gd name="T6" fmla="*/ 791280 w 2156102"/>
              <a:gd name="T7" fmla="*/ 308104 h 880167"/>
              <a:gd name="T8" fmla="*/ 2154163 w 2156102"/>
              <a:gd name="T9" fmla="*/ 308104 h 880167"/>
              <a:gd name="T10" fmla="*/ 2154163 w 2156102"/>
              <a:gd name="T11" fmla="*/ 886459 h 880167"/>
              <a:gd name="T12" fmla="*/ 0 w 2156102"/>
              <a:gd name="T13" fmla="*/ 886459 h 880167"/>
              <a:gd name="T14" fmla="*/ 0 w 2156102"/>
              <a:gd name="T15" fmla="*/ 340355 h 880167"/>
              <a:gd name="T16" fmla="*/ 351871 w 2156102"/>
              <a:gd name="T17" fmla="*/ 0 h 880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6102" h="880167">
                <a:moveTo>
                  <a:pt x="352186" y="0"/>
                </a:moveTo>
                <a:lnTo>
                  <a:pt x="1117336" y="0"/>
                </a:lnTo>
                <a:lnTo>
                  <a:pt x="791994" y="293110"/>
                </a:lnTo>
                <a:lnTo>
                  <a:pt x="791994" y="305918"/>
                </a:lnTo>
                <a:lnTo>
                  <a:pt x="2156102" y="305918"/>
                </a:lnTo>
                <a:lnTo>
                  <a:pt x="2156102" y="880167"/>
                </a:lnTo>
                <a:lnTo>
                  <a:pt x="0" y="880167"/>
                </a:lnTo>
                <a:lnTo>
                  <a:pt x="0" y="337940"/>
                </a:lnTo>
                <a:lnTo>
                  <a:pt x="3521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7658" name="组合 9"/>
          <p:cNvGrpSpPr>
            <a:grpSpLocks noChangeAspect="1"/>
          </p:cNvGrpSpPr>
          <p:nvPr/>
        </p:nvGrpSpPr>
        <p:grpSpPr bwMode="auto">
          <a:xfrm>
            <a:off x="8166100" y="1997075"/>
            <a:ext cx="4025900" cy="4105275"/>
            <a:chOff x="0" y="0"/>
            <a:chExt cx="4025152" cy="4106791"/>
          </a:xfrm>
        </p:grpSpPr>
        <p:pic>
          <p:nvPicPr>
            <p:cNvPr id="27662" name="图片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图片 12"/>
            <p:cNvPicPr>
              <a:picLocks noChangeAspect="1" noChangeArrowheads="1"/>
            </p:cNvPicPr>
            <p:nvPr/>
          </p:nvPicPr>
          <p:blipFill>
            <a:blip r:embed="rId2" cstate="print">
              <a:extLst>
                <a:ext uri="{28A0092B-C50C-407E-A947-70E740481C1C}">
                  <a14:useLocalDpi xmlns:a14="http://schemas.microsoft.com/office/drawing/2010/main" val="0"/>
                </a:ext>
              </a:extLst>
            </a:blip>
            <a:srcRect r="8347"/>
            <a:stretch>
              <a:fillRect/>
            </a:stretch>
          </p:blipFill>
          <p:spPr bwMode="auto">
            <a:xfrm>
              <a:off x="538859" y="432478"/>
              <a:ext cx="3486293" cy="2354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a:t>
            </a:r>
            <a:r>
              <a:rPr lang="zh-CN" altLang="en-US" sz="2400" b="1" dirty="0" smtClean="0">
                <a:latin typeface="微软雅黑" panose="020B0503020204020204" pitchFamily="34" charset="-122"/>
                <a:ea typeface="微软雅黑" panose="020B0503020204020204" pitchFamily="34" charset="-122"/>
              </a:rPr>
              <a:t>识读结构施工图总说明</a:t>
            </a:r>
            <a:endParaRPr lang="zh-CN" altLang="en-US" sz="2400" b="1" dirty="0">
              <a:latin typeface="微软雅黑" panose="020B0503020204020204" pitchFamily="34" charset="-122"/>
              <a:ea typeface="微软雅黑" panose="020B0503020204020204" pitchFamily="34" charset="-122"/>
            </a:endParaRPr>
          </a:p>
        </p:txBody>
      </p:sp>
      <p:sp>
        <p:nvSpPr>
          <p:cNvPr id="17" name="Text Box 7" descr="그림1"/>
          <p:cNvSpPr txBox="1">
            <a:spLocks noChangeArrowheads="1"/>
          </p:cNvSpPr>
          <p:nvPr/>
        </p:nvSpPr>
        <p:spPr bwMode="auto">
          <a:xfrm>
            <a:off x="404178" y="936943"/>
            <a:ext cx="3550602" cy="397032"/>
          </a:xfrm>
          <a:prstGeom prst="rect">
            <a:avLst/>
          </a:prstGeom>
          <a:noFill/>
          <a:ln>
            <a:noFill/>
          </a:ln>
          <a:effectLst/>
        </p:spPr>
        <p:txBody>
          <a:bodyPr wrap="square">
            <a:spAutoFit/>
          </a:bodyPr>
          <a:lstStyle/>
          <a:p>
            <a:pPr eaLnBrk="0" hangingPunct="0">
              <a:lnSpc>
                <a:spcPct val="90000"/>
              </a:lnSpc>
              <a:spcBef>
                <a:spcPct val="20000"/>
              </a:spcBef>
            </a:pPr>
            <a:r>
              <a:rPr lang="zh-CN" altLang="en-US" sz="2200" b="1" dirty="0" smtClean="0">
                <a:latin typeface="宋体" panose="02010600030101010101" pitchFamily="2" charset="-122"/>
                <a:ea typeface="宋体" panose="02010600030101010101" pitchFamily="2" charset="-122"/>
              </a:rPr>
              <a:t>（一）结</a:t>
            </a:r>
            <a:r>
              <a:rPr lang="zh-CN" altLang="en-US" sz="2200" b="1" dirty="0">
                <a:latin typeface="宋体" panose="02010600030101010101" pitchFamily="2" charset="-122"/>
                <a:ea typeface="宋体" panose="02010600030101010101" pitchFamily="2" charset="-122"/>
              </a:rPr>
              <a:t>构施工图的组成</a:t>
            </a:r>
            <a:endParaRPr lang="zh-CN" altLang="en-US" sz="2200" b="1" dirty="0">
              <a:latin typeface="宋体" panose="02010600030101010101" pitchFamily="2" charset="-122"/>
              <a:ea typeface="宋体" panose="02010600030101010101" pitchFamily="2" charset="-122"/>
            </a:endParaRPr>
          </a:p>
        </p:txBody>
      </p:sp>
      <p:sp>
        <p:nvSpPr>
          <p:cNvPr id="18" name="Rectangle 6"/>
          <p:cNvSpPr txBox="1">
            <a:spLocks noChangeArrowheads="1"/>
          </p:cNvSpPr>
          <p:nvPr/>
        </p:nvSpPr>
        <p:spPr bwMode="auto">
          <a:xfrm>
            <a:off x="593725" y="1402081"/>
            <a:ext cx="7292975" cy="2861310"/>
          </a:xfrm>
          <a:prstGeom prst="rect">
            <a:avLst/>
          </a:prstGeom>
          <a:noFill/>
          <a:ln>
            <a:noFill/>
          </a:ln>
        </p:spPr>
        <p:txBody>
          <a:bodyPr vert="horz" wrap="square" lIns="91440" tIns="45720" rIns="91440" bIns="45720" numCol="1" anchor="t" anchorCtr="0" compatLnSpc="1"/>
          <a:lstStyle/>
          <a:p>
            <a:pPr marL="0" marR="0" lvl="0" indent="0" algn="just" defTabSz="914400" rtl="0" eaLnBrk="0" fontAlgn="base" latinLnBrk="0" hangingPunct="0">
              <a:lnSpc>
                <a:spcPct val="130000"/>
              </a:lnSpc>
              <a:spcBef>
                <a:spcPts val="1000"/>
              </a:spcBef>
              <a:spcAft>
                <a:spcPct val="0"/>
              </a:spcAft>
              <a:buClrTx/>
              <a:buSzTx/>
              <a:buFontTx/>
              <a:buNone/>
              <a:defRPr/>
            </a:pPr>
            <a:r>
              <a:rPr kumimoji="0" lang="en-US" altLang="zh-CN"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．结构设计总说明</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  以文字叙述为主，主要说明工程概况、结构设计的依据、材料标号及要求、重点工序施工要求、标准图选用等。</a:t>
            </a:r>
            <a:endPar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en-US" altLang="zh-CN"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．基础平面图</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  主要表示基础的平面布置及基础与墙、柱轴线的相对位置关系。</a:t>
            </a:r>
            <a:endPar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en-US" altLang="zh-CN"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3</a:t>
            </a:r>
            <a:r>
              <a:rPr kumimoji="0" lang="zh-CN" altLang="en-US" sz="20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．基础断面图（即基础详图）</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  主要表示基础的断面形状、大小、基底标高、基础材料及其他构造做法。</a:t>
            </a:r>
            <a:endParaRPr kumimoji="0" lang="en-US" altLang="zh-CN"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a:t>
            </a:r>
            <a:r>
              <a:rPr lang="zh-CN" altLang="en-US" sz="2400" b="1" dirty="0" smtClean="0">
                <a:latin typeface="微软雅黑" panose="020B0503020204020204" pitchFamily="34" charset="-122"/>
                <a:ea typeface="微软雅黑" panose="020B0503020204020204" pitchFamily="34" charset="-122"/>
              </a:rPr>
              <a:t>识读结构施工图总说明</a:t>
            </a:r>
            <a:endParaRPr lang="zh-CN" altLang="en-US" sz="2400" b="1" dirty="0">
              <a:latin typeface="微软雅黑" panose="020B0503020204020204" pitchFamily="34" charset="-122"/>
              <a:ea typeface="微软雅黑" panose="020B0503020204020204" pitchFamily="34" charset="-122"/>
            </a:endParaRPr>
          </a:p>
        </p:txBody>
      </p:sp>
      <p:sp>
        <p:nvSpPr>
          <p:cNvPr id="7" name="Rectangle 3"/>
          <p:cNvSpPr txBox="1">
            <a:spLocks noChangeArrowheads="1"/>
          </p:cNvSpPr>
          <p:nvPr/>
        </p:nvSpPr>
        <p:spPr bwMode="auto">
          <a:xfrm>
            <a:off x="442278" y="1533208"/>
            <a:ext cx="7627302" cy="2387282"/>
          </a:xfrm>
          <a:prstGeom prst="rect">
            <a:avLst/>
          </a:prstGeom>
          <a:noFill/>
          <a:ln>
            <a:noFill/>
          </a:ln>
        </p:spPr>
        <p:txBody>
          <a:bodyPr vert="horz" wrap="square" lIns="91440" tIns="45720" rIns="91440" bIns="45720" numCol="1" anchor="t" anchorCtr="0" compatLnSpc="1"/>
          <a:lstStyle/>
          <a:p>
            <a:pPr algn="just">
              <a:lnSpc>
                <a:spcPct val="130000"/>
              </a:lnSpc>
              <a:spcBef>
                <a:spcPts val="1000"/>
              </a:spcBef>
            </a:pPr>
            <a:r>
              <a:rPr lang="en-US" altLang="zh-CN" sz="2000" b="1" kern="0" dirty="0" smtClean="0">
                <a:solidFill>
                  <a:srgbClr val="FF0000"/>
                </a:solidFill>
                <a:latin typeface="宋体" panose="02010600030101010101" pitchFamily="2" charset="-122"/>
              </a:rPr>
              <a:t>4</a:t>
            </a:r>
            <a:r>
              <a:rPr lang="zh-CN" altLang="en-US" sz="2000" b="1" kern="0" dirty="0" smtClean="0">
                <a:solidFill>
                  <a:srgbClr val="FF0000"/>
                </a:solidFill>
                <a:latin typeface="宋体" panose="02010600030101010101" pitchFamily="2" charset="-122"/>
              </a:rPr>
              <a:t>．楼层结构平面布置图</a:t>
            </a:r>
            <a:r>
              <a:rPr lang="zh-CN" altLang="en-US" sz="2000" b="1" kern="0" dirty="0" smtClean="0">
                <a:latin typeface="宋体" panose="02010600030101010101" pitchFamily="2" charset="-122"/>
              </a:rPr>
              <a:t>  用来表示梁、板等的布置，以及构造配筋和它们之间的结构关系。</a:t>
            </a:r>
            <a:endParaRPr lang="zh-CN" altLang="en-US" sz="2000" b="1" kern="0" dirty="0" smtClean="0">
              <a:latin typeface="宋体" panose="02010600030101010101" pitchFamily="2" charset="-122"/>
            </a:endParaRPr>
          </a:p>
          <a:p>
            <a:pPr algn="just">
              <a:lnSpc>
                <a:spcPct val="130000"/>
              </a:lnSpc>
              <a:spcBef>
                <a:spcPts val="1000"/>
              </a:spcBef>
            </a:pPr>
            <a:r>
              <a:rPr lang="en-US" altLang="zh-CN" sz="2000" b="1" kern="0" dirty="0" smtClean="0">
                <a:solidFill>
                  <a:srgbClr val="FF0000"/>
                </a:solidFill>
                <a:latin typeface="宋体" panose="02010600030101010101" pitchFamily="2" charset="-122"/>
              </a:rPr>
              <a:t>5</a:t>
            </a:r>
            <a:r>
              <a:rPr lang="zh-CN" altLang="en-US" sz="2000" b="1" kern="0" dirty="0" smtClean="0">
                <a:solidFill>
                  <a:srgbClr val="FF0000"/>
                </a:solidFill>
                <a:latin typeface="宋体" panose="02010600030101010101" pitchFamily="2" charset="-122"/>
              </a:rPr>
              <a:t>．屋面结构平面布置图</a:t>
            </a:r>
            <a:r>
              <a:rPr lang="zh-CN" altLang="en-US" sz="2000" b="1" kern="0" dirty="0" smtClean="0">
                <a:latin typeface="宋体" panose="02010600030101010101" pitchFamily="2" charset="-122"/>
              </a:rPr>
              <a:t>  包括屋面板、天沟板、屋架等的布置及彼此之间的位置关系。</a:t>
            </a:r>
            <a:endParaRPr lang="zh-CN" altLang="en-US" sz="2000" b="1" kern="0" dirty="0" smtClean="0">
              <a:latin typeface="宋体" panose="02010600030101010101" pitchFamily="2" charset="-122"/>
            </a:endParaRPr>
          </a:p>
          <a:p>
            <a:pPr algn="just">
              <a:lnSpc>
                <a:spcPct val="130000"/>
              </a:lnSpc>
              <a:spcBef>
                <a:spcPts val="1000"/>
              </a:spcBef>
            </a:pPr>
            <a:r>
              <a:rPr lang="en-US" altLang="zh-CN" sz="2000" b="1" kern="0" dirty="0" smtClean="0">
                <a:solidFill>
                  <a:srgbClr val="FF0000"/>
                </a:solidFill>
                <a:latin typeface="宋体" panose="02010600030101010101" pitchFamily="2" charset="-122"/>
              </a:rPr>
              <a:t>6</a:t>
            </a:r>
            <a:r>
              <a:rPr lang="zh-CN" altLang="en-US" sz="2000" b="1" kern="0" dirty="0" smtClean="0">
                <a:solidFill>
                  <a:srgbClr val="FF0000"/>
                </a:solidFill>
                <a:latin typeface="宋体" panose="02010600030101010101" pitchFamily="2" charset="-122"/>
              </a:rPr>
              <a:t>．构件详图</a:t>
            </a:r>
            <a:r>
              <a:rPr lang="zh-CN" altLang="en-US" sz="2000" b="1" kern="0" dirty="0" smtClean="0">
                <a:latin typeface="宋体" panose="02010600030101010101" pitchFamily="2" charset="-122"/>
              </a:rPr>
              <a:t>  包括梁、板、柱、基础、楼梯的构造做法。</a:t>
            </a:r>
            <a:endParaRPr lang="zh-CN" altLang="en-US" sz="2000" b="1" kern="0" dirty="0" smtClean="0">
              <a:latin typeface="宋体" panose="02010600030101010101" pitchFamily="2" charset="-122"/>
            </a:endParaRPr>
          </a:p>
        </p:txBody>
      </p:sp>
      <p:sp>
        <p:nvSpPr>
          <p:cNvPr id="8" name="Text Box 7" descr="그림1"/>
          <p:cNvSpPr txBox="1">
            <a:spLocks noChangeArrowheads="1"/>
          </p:cNvSpPr>
          <p:nvPr/>
        </p:nvSpPr>
        <p:spPr bwMode="auto">
          <a:xfrm>
            <a:off x="289878" y="936943"/>
            <a:ext cx="3550602" cy="397032"/>
          </a:xfrm>
          <a:prstGeom prst="rect">
            <a:avLst/>
          </a:prstGeom>
          <a:noFill/>
          <a:ln>
            <a:noFill/>
          </a:ln>
          <a:effectLst/>
        </p:spPr>
        <p:txBody>
          <a:bodyPr wrap="square">
            <a:spAutoFit/>
          </a:bodyPr>
          <a:lstStyle/>
          <a:p>
            <a:pPr eaLnBrk="0" hangingPunct="0">
              <a:lnSpc>
                <a:spcPct val="90000"/>
              </a:lnSpc>
              <a:spcBef>
                <a:spcPct val="20000"/>
              </a:spcBef>
            </a:pPr>
            <a:r>
              <a:rPr lang="zh-CN" altLang="en-US" sz="2200" b="1" dirty="0" smtClean="0">
                <a:latin typeface="宋体" panose="02010600030101010101" pitchFamily="2" charset="-122"/>
                <a:ea typeface="宋体" panose="02010600030101010101" pitchFamily="2" charset="-122"/>
              </a:rPr>
              <a:t>（一）结</a:t>
            </a:r>
            <a:r>
              <a:rPr lang="zh-CN" altLang="en-US" sz="2200" b="1" dirty="0">
                <a:latin typeface="宋体" panose="02010600030101010101" pitchFamily="2" charset="-122"/>
                <a:ea typeface="宋体" panose="02010600030101010101" pitchFamily="2" charset="-122"/>
              </a:rPr>
              <a:t>构施工图的组成</a:t>
            </a:r>
            <a:endParaRPr lang="zh-CN" altLang="en-US" sz="2200" b="1" dirty="0">
              <a:latin typeface="宋体" panose="02010600030101010101" pitchFamily="2" charset="-122"/>
              <a:ea typeface="宋体" panose="02010600030101010101" pitchFamily="2" charset="-122"/>
            </a:endParaRPr>
          </a:p>
        </p:txBody>
      </p:sp>
      <p:pic>
        <p:nvPicPr>
          <p:cNvPr id="9" name="图片 8" descr="3.jpg"/>
          <p:cNvPicPr>
            <a:picLocks noChangeAspect="1"/>
          </p:cNvPicPr>
          <p:nvPr/>
        </p:nvPicPr>
        <p:blipFill>
          <a:blip r:embed="rId1" cstate="print"/>
          <a:stretch>
            <a:fillRect/>
          </a:stretch>
        </p:blipFill>
        <p:spPr>
          <a:xfrm>
            <a:off x="8925560" y="3444240"/>
            <a:ext cx="2616200" cy="27813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a:t>
            </a:r>
            <a:r>
              <a:rPr lang="zh-CN" altLang="en-US" sz="2400" b="1" dirty="0" smtClean="0">
                <a:latin typeface="微软雅黑" panose="020B0503020204020204" pitchFamily="34" charset="-122"/>
                <a:ea typeface="微软雅黑" panose="020B0503020204020204" pitchFamily="34" charset="-122"/>
              </a:rPr>
              <a:t>识读结构施工图总说明</a:t>
            </a:r>
            <a:endParaRPr lang="zh-CN" altLang="en-US" sz="2400" b="1" dirty="0">
              <a:latin typeface="微软雅黑" panose="020B0503020204020204" pitchFamily="34" charset="-122"/>
              <a:ea typeface="微软雅黑" panose="020B0503020204020204" pitchFamily="34" charset="-122"/>
            </a:endParaRPr>
          </a:p>
        </p:txBody>
      </p:sp>
      <p:sp>
        <p:nvSpPr>
          <p:cNvPr id="17" name="Text Box 7" descr="그림1"/>
          <p:cNvSpPr txBox="1">
            <a:spLocks noChangeArrowheads="1"/>
          </p:cNvSpPr>
          <p:nvPr/>
        </p:nvSpPr>
        <p:spPr bwMode="auto">
          <a:xfrm>
            <a:off x="289878" y="936943"/>
            <a:ext cx="4716462" cy="397032"/>
          </a:xfrm>
          <a:prstGeom prst="rect">
            <a:avLst/>
          </a:prstGeom>
          <a:noFill/>
          <a:ln>
            <a:noFill/>
          </a:ln>
          <a:effectLst/>
        </p:spPr>
        <p:txBody>
          <a:bodyPr wrap="square">
            <a:spAutoFit/>
          </a:bodyPr>
          <a:lstStyle/>
          <a:p>
            <a:pPr eaLnBrk="0" hangingPunct="0">
              <a:lnSpc>
                <a:spcPct val="90000"/>
              </a:lnSpc>
              <a:spcBef>
                <a:spcPct val="20000"/>
              </a:spcBef>
            </a:pPr>
            <a:r>
              <a:rPr lang="zh-CN" altLang="en-US" sz="2200" b="1" dirty="0" smtClean="0">
                <a:latin typeface="宋体" panose="02010600030101010101" pitchFamily="2" charset="-122"/>
                <a:ea typeface="宋体" panose="02010600030101010101" pitchFamily="2" charset="-122"/>
              </a:rPr>
              <a:t>（二）结</a:t>
            </a:r>
            <a:r>
              <a:rPr lang="zh-CN" altLang="en-US" sz="2200" b="1" dirty="0">
                <a:latin typeface="宋体" panose="02010600030101010101" pitchFamily="2" charset="-122"/>
                <a:ea typeface="宋体" panose="02010600030101010101" pitchFamily="2" charset="-122"/>
              </a:rPr>
              <a:t>构施工图</a:t>
            </a:r>
            <a:r>
              <a:rPr lang="zh-CN" altLang="en-US" sz="2200" b="1" dirty="0" smtClean="0">
                <a:latin typeface="宋体" panose="02010600030101010101" pitchFamily="2" charset="-122"/>
                <a:ea typeface="宋体" panose="02010600030101010101" pitchFamily="2" charset="-122"/>
              </a:rPr>
              <a:t>的设计总说明</a:t>
            </a:r>
            <a:endParaRPr lang="zh-CN" altLang="en-US" sz="2200" b="1" dirty="0">
              <a:latin typeface="宋体" panose="02010600030101010101" pitchFamily="2" charset="-122"/>
              <a:ea typeface="宋体" panose="02010600030101010101" pitchFamily="2" charset="-122"/>
            </a:endParaRPr>
          </a:p>
        </p:txBody>
      </p:sp>
      <p:sp>
        <p:nvSpPr>
          <p:cNvPr id="18" name="Rectangle 8"/>
          <p:cNvSpPr txBox="1">
            <a:spLocks noChangeArrowheads="1"/>
          </p:cNvSpPr>
          <p:nvPr/>
        </p:nvSpPr>
        <p:spPr bwMode="auto">
          <a:xfrm>
            <a:off x="543878" y="1454785"/>
            <a:ext cx="11057572" cy="1859915"/>
          </a:xfrm>
          <a:prstGeom prst="rect">
            <a:avLst/>
          </a:prstGeom>
          <a:noFill/>
          <a:ln>
            <a:noFill/>
          </a:ln>
        </p:spPr>
        <p:txBody>
          <a:bodyPr vert="horz" wrap="square" lIns="91440" tIns="45720" rIns="91440" bIns="45720" numCol="1" anchor="t" anchorCtr="0" compatLnSpc="1"/>
          <a:lstStyle/>
          <a:p>
            <a:pPr marL="0" marR="0" lvl="0" indent="0" algn="just" defTabSz="914400" rtl="0" eaLnBrk="0" fontAlgn="base" latinLnBrk="0" hangingPunct="0">
              <a:lnSpc>
                <a:spcPct val="130000"/>
              </a:lnSpc>
              <a:spcBef>
                <a:spcPts val="1000"/>
              </a:spcBef>
              <a:spcAft>
                <a:spcPct val="0"/>
              </a:spcAft>
              <a:buClrTx/>
              <a:buSzTx/>
              <a:buFontTx/>
              <a:buNone/>
              <a:defRPr/>
            </a:pPr>
            <a:r>
              <a:rPr kumimoji="0" lang="zh-CN" altLang="en-US" sz="28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lang="zh-CN" altLang="en-US" sz="2000" b="1" kern="0" dirty="0" smtClean="0">
                <a:latin typeface="宋体" panose="02010600030101010101" pitchFamily="2" charset="-122"/>
              </a:rPr>
              <a:t>结构设计说明是带全局性的文字说明，它包括：工程概况、建筑结构的安全等级及设计使用年限、自然条件、工程的绝对标高、设计遵循的标准、规范与规程、设计计算采用的计算程序、设计采用的均布活荷载标准值、地基基础、主要结构材料的类型、规格、强度等级，钢筋混凝土构造以及施工注意事项等。</a:t>
            </a:r>
            <a:endParaRPr lang="zh-CN" altLang="en-US" sz="2000" b="1" kern="0" dirty="0" smtClean="0">
              <a:latin typeface="宋体" panose="02010600030101010101" pitchFamily="2" charset="-122"/>
            </a:endParaRPr>
          </a:p>
        </p:txBody>
      </p:sp>
      <p:pic>
        <p:nvPicPr>
          <p:cNvPr id="19" name="图片 18" descr="6.pn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7493317" y="3423437"/>
            <a:ext cx="4108133" cy="3112617"/>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识</a:t>
            </a:r>
            <a:r>
              <a:rPr lang="zh-CN" altLang="en-US" sz="2400" b="1" dirty="0" smtClean="0">
                <a:latin typeface="微软雅黑" panose="020B0503020204020204" pitchFamily="34" charset="-122"/>
                <a:ea typeface="微软雅黑" panose="020B0503020204020204" pitchFamily="34" charset="-122"/>
              </a:rPr>
              <a:t>读柱平法施工图</a:t>
            </a:r>
            <a:endParaRPr lang="zh-CN" altLang="en-US" sz="2400" b="1" dirty="0">
              <a:latin typeface="微软雅黑" panose="020B0503020204020204" pitchFamily="34" charset="-122"/>
              <a:ea typeface="微软雅黑" panose="020B0503020204020204" pitchFamily="34" charset="-122"/>
            </a:endParaRPr>
          </a:p>
        </p:txBody>
      </p:sp>
      <p:sp>
        <p:nvSpPr>
          <p:cNvPr id="19" name="Rectangle 3"/>
          <p:cNvSpPr txBox="1">
            <a:spLocks noChangeArrowheads="1"/>
          </p:cNvSpPr>
          <p:nvPr/>
        </p:nvSpPr>
        <p:spPr bwMode="auto">
          <a:xfrm>
            <a:off x="550228" y="1049338"/>
            <a:ext cx="11090592" cy="5332730"/>
          </a:xfrm>
          <a:prstGeom prst="rect">
            <a:avLst/>
          </a:prstGeom>
          <a:noFill/>
          <a:ln>
            <a:noFill/>
          </a:ln>
        </p:spPr>
        <p:txBody>
          <a:bodyPr vert="horz" wrap="square" lIns="91440" tIns="45720" rIns="91440" bIns="45720" numCol="1" anchor="t" anchorCtr="0" compatLnSpc="1">
            <a:spAutoFit/>
          </a:bodyPr>
          <a:lstStyle/>
          <a:p>
            <a:pPr marL="0" marR="0" lvl="0" indent="0" algn="l" defTabSz="914400" rtl="0" eaLnBrk="0" fontAlgn="base" latinLnBrk="0" hangingPunct="0">
              <a:lnSpc>
                <a:spcPct val="130000"/>
              </a:lnSpc>
              <a:spcBef>
                <a:spcPts val="1000"/>
              </a:spcBef>
              <a:spcAft>
                <a:spcPct val="0"/>
              </a:spcAft>
              <a:buClrTx/>
              <a:buSzTx/>
              <a:buFontTx/>
              <a:buNone/>
              <a:defRPr/>
            </a:pPr>
            <a:r>
              <a:rPr kumimoji="0" lang="zh-CN" altLang="en-US" sz="22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柱平面注写方法</a:t>
            </a:r>
            <a:r>
              <a:rPr kumimoji="0" lang="en-US" altLang="zh-CN" sz="22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2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列表注写方式</a:t>
            </a:r>
            <a:endParaRPr kumimoji="0" lang="zh-CN" altLang="en-US" sz="22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列表注写方式是在柱平面布置图上，分别在不同编号的柱中各选择一个</a:t>
            </a:r>
            <a:r>
              <a:rPr kumimoji="0" lang="en-US" altLang="zh-CN"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有时需要选择几个</a:t>
            </a:r>
            <a:r>
              <a:rPr kumimoji="0" lang="en-US" altLang="zh-CN"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a:t>
            </a:r>
            <a:r>
              <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rPr>
              <a:t>截面标注柱的几何参数代号；在柱表中注写柱编号、柱段起止标高、几何尺寸与配筋具体数值；且配以各种柱截面形状及其箍筋类型图。</a:t>
            </a:r>
            <a:endParaRPr kumimoji="0" lang="en-US" altLang="zh-CN"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a:p>
            <a:pPr marL="0" marR="0" lvl="0" indent="0" algn="just" defTabSz="914400" rtl="0" eaLnBrk="0" fontAlgn="base" latinLnBrk="0" hangingPunct="0">
              <a:lnSpc>
                <a:spcPct val="130000"/>
              </a:lnSpc>
              <a:spcBef>
                <a:spcPts val="1000"/>
              </a:spcBef>
              <a:spcAft>
                <a:spcPct val="0"/>
              </a:spcAft>
              <a:buClrTx/>
              <a:buSzTx/>
              <a:buFontTx/>
              <a:buNone/>
              <a:defRPr/>
            </a:pPr>
            <a:endPar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a:p>
            <a:pPr marL="0" marR="0" lvl="0" indent="0" algn="just" defTabSz="914400" rtl="0" eaLnBrk="0" fontAlgn="base" latinLnBrk="0" hangingPunct="0">
              <a:lnSpc>
                <a:spcPct val="130000"/>
              </a:lnSpc>
              <a:spcBef>
                <a:spcPts val="1000"/>
              </a:spcBef>
              <a:spcAft>
                <a:spcPct val="0"/>
              </a:spcAft>
              <a:buClrTx/>
              <a:buSzTx/>
              <a:buFontTx/>
              <a:buNone/>
              <a:defRPr/>
            </a:pPr>
            <a:endParaRPr kumimoji="0" lang="zh-CN" altLang="en-US" sz="2000" b="1" i="0" u="none"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mn-cs"/>
            </a:endParaRPr>
          </a:p>
          <a:p>
            <a:pPr>
              <a:lnSpc>
                <a:spcPct val="130000"/>
              </a:lnSpc>
              <a:spcBef>
                <a:spcPts val="1000"/>
              </a:spcBef>
            </a:pPr>
            <a:r>
              <a:rPr lang="zh-CN" altLang="en-US" sz="2200" b="1" kern="0" dirty="0" smtClean="0">
                <a:solidFill>
                  <a:srgbClr val="FF0000"/>
                </a:solidFill>
                <a:latin typeface="宋体" panose="02010600030101010101" pitchFamily="2" charset="-122"/>
              </a:rPr>
              <a:t>柱平面注写方法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截面注写方式</a:t>
            </a:r>
            <a:endParaRPr lang="zh-CN" altLang="en-US" sz="2200" b="1" kern="0" dirty="0" smtClean="0">
              <a:solidFill>
                <a:srgbClr val="FF0000"/>
              </a:solidFill>
              <a:latin typeface="宋体" panose="02010600030101010101" pitchFamily="2" charset="-122"/>
            </a:endParaRPr>
          </a:p>
          <a:p>
            <a:pPr algn="just">
              <a:lnSpc>
                <a:spcPct val="130000"/>
              </a:lnSpc>
              <a:spcBef>
                <a:spcPts val="1000"/>
              </a:spcBef>
            </a:pPr>
            <a:r>
              <a:rPr lang="zh-CN" altLang="en-US" sz="2200" b="1" kern="0" dirty="0" smtClean="0">
                <a:solidFill>
                  <a:srgbClr val="FF0000"/>
                </a:solidFill>
                <a:latin typeface="宋体" panose="02010600030101010101" pitchFamily="2" charset="-122"/>
              </a:rPr>
              <a:t>     </a:t>
            </a:r>
            <a:r>
              <a:rPr lang="zh-CN" altLang="en-US" sz="2000" b="1" kern="0" dirty="0" smtClean="0">
                <a:latin typeface="宋体" panose="02010600030101010101" pitchFamily="2" charset="-122"/>
              </a:rPr>
              <a:t>截面注写方式是目前应用最广泛的，它在柱平面布置图上，分别在不同编号的柱中各选一截面，在其原位上以一定比例放大绘制柱截面配筋图，注写柱编号、截面尺寸</a:t>
            </a:r>
            <a:r>
              <a:rPr lang="en-US" altLang="zh-CN" sz="2000" b="1" kern="0" dirty="0" err="1" smtClean="0">
                <a:latin typeface="宋体" panose="02010600030101010101" pitchFamily="2" charset="-122"/>
              </a:rPr>
              <a:t>b×h</a:t>
            </a:r>
            <a:r>
              <a:rPr lang="zh-CN" altLang="en-US" sz="2000" b="1" kern="0" dirty="0" smtClean="0">
                <a:latin typeface="宋体" panose="02010600030101010101" pitchFamily="2" charset="-122"/>
              </a:rPr>
              <a:t>、角筋或全部纵筋、箍筋的级别、直径及加密区与非加密区的间距。同时，在柱截面配筋图上尚应标注柱截面与轴线关系。</a:t>
            </a:r>
            <a:endParaRPr lang="zh-CN" altLang="en-US" sz="2000" b="1" kern="0" dirty="0" smtClean="0">
              <a:latin typeface="宋体" panose="02010600030101010101" pitchFamily="2" charset="-122"/>
            </a:endParaRPr>
          </a:p>
        </p:txBody>
      </p:sp>
      <p:pic>
        <p:nvPicPr>
          <p:cNvPr id="22" name="图片 21" descr="4.png"/>
          <p:cNvPicPr>
            <a:picLocks noChangeAspect="1"/>
          </p:cNvPicPr>
          <p:nvPr/>
        </p:nvPicPr>
        <p:blipFill>
          <a:blip r:embed="rId1" cstate="print"/>
          <a:srcRect t="12428" b="15805"/>
          <a:stretch>
            <a:fillRect/>
          </a:stretch>
        </p:blipFill>
        <p:spPr>
          <a:xfrm>
            <a:off x="8835390" y="2691130"/>
            <a:ext cx="2651760" cy="190309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识</a:t>
            </a:r>
            <a:r>
              <a:rPr lang="zh-CN" altLang="en-US" sz="2400" b="1" dirty="0" smtClean="0">
                <a:latin typeface="微软雅黑" panose="020B0503020204020204" pitchFamily="34" charset="-122"/>
                <a:ea typeface="微软雅黑" panose="020B0503020204020204" pitchFamily="34" charset="-122"/>
              </a:rPr>
              <a:t>读柱平法施工图</a:t>
            </a:r>
            <a:endParaRPr lang="zh-CN" altLang="en-US" sz="2400" b="1" dirty="0">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713740" y="839788"/>
            <a:ext cx="10967720" cy="5289550"/>
          </a:xfrm>
          <a:prstGeom prst="rect">
            <a:avLst/>
          </a:prstGeom>
          <a:noFill/>
          <a:ln>
            <a:noFill/>
          </a:ln>
        </p:spPr>
        <p:txBody>
          <a:bodyPr vert="horz" wrap="square" lIns="91440" tIns="45720" rIns="91440" bIns="45720" numCol="1" anchor="t" anchorCtr="0" compatLnSpc="1"/>
          <a:lstStyle/>
          <a:p>
            <a:pPr>
              <a:lnSpc>
                <a:spcPct val="130000"/>
              </a:lnSpc>
              <a:spcBef>
                <a:spcPts val="1000"/>
              </a:spcBef>
            </a:pPr>
            <a:r>
              <a:rPr lang="zh-CN" altLang="en-US" sz="2200" b="1" kern="0" dirty="0" smtClean="0">
                <a:solidFill>
                  <a:srgbClr val="FF0000"/>
                </a:solidFill>
                <a:latin typeface="宋体" panose="02010600030101010101" pitchFamily="2" charset="-122"/>
              </a:rPr>
              <a:t>梁平面注写方法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截面注写方式 </a:t>
            </a:r>
            <a:endParaRPr lang="zh-CN" altLang="en-US" sz="2200" b="1" kern="0" dirty="0" smtClean="0">
              <a:solidFill>
                <a:srgbClr val="FF0000"/>
              </a:solidFill>
              <a:latin typeface="宋体" panose="02010600030101010101" pitchFamily="2" charset="-122"/>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lang="zh-CN" altLang="en-US" sz="2000" b="1" kern="0" dirty="0" smtClean="0">
                <a:latin typeface="宋体" panose="02010600030101010101" pitchFamily="2" charset="-122"/>
              </a:rPr>
              <a:t>截面注写方式是在分标准层绘制的梁平面布置图上，分别在不同编号的梁中各选择一根梁用剖面号引出配筋图，并在其上注写接口尺寸和配筋具体数值的方式表达梁平法施工图</a:t>
            </a:r>
            <a:r>
              <a:rPr lang="zh-CN" altLang="en-US" sz="2000" b="1" kern="0" dirty="0" smtClean="0">
                <a:latin typeface="宋体" panose="02010600030101010101" pitchFamily="2" charset="-122"/>
              </a:rPr>
              <a:t>。</a:t>
            </a:r>
            <a:endParaRPr lang="en-US" altLang="zh-CN" sz="2000" b="1" kern="0" dirty="0" smtClean="0">
              <a:latin typeface="宋体" panose="02010600030101010101" pitchFamily="2" charset="-122"/>
            </a:endParaRPr>
          </a:p>
          <a:p>
            <a:pPr marL="0" marR="0" lvl="0" indent="0" algn="just" defTabSz="914400" rtl="0" eaLnBrk="0" fontAlgn="base" latinLnBrk="0" hangingPunct="0">
              <a:lnSpc>
                <a:spcPct val="130000"/>
              </a:lnSpc>
              <a:spcBef>
                <a:spcPts val="1000"/>
              </a:spcBef>
              <a:spcAft>
                <a:spcPct val="0"/>
              </a:spcAft>
              <a:buClrTx/>
              <a:buSzTx/>
              <a:buFontTx/>
              <a:buNone/>
              <a:defRPr/>
            </a:pPr>
            <a:endParaRPr lang="zh-CN" altLang="en-US" sz="2000" b="1" kern="0" dirty="0" smtClean="0">
              <a:latin typeface="宋体" panose="02010600030101010101" pitchFamily="2" charset="-122"/>
            </a:endParaRPr>
          </a:p>
          <a:p>
            <a:pPr marL="0" marR="0" lvl="0" indent="0" defTabSz="914400" latinLnBrk="0">
              <a:lnSpc>
                <a:spcPct val="130000"/>
              </a:lnSpc>
              <a:spcBef>
                <a:spcPts val="1000"/>
              </a:spcBef>
              <a:buClrTx/>
              <a:buSzTx/>
              <a:buFont typeface="Arial" panose="020B0604020202020204" pitchFamily="34" charset="0"/>
              <a:buNone/>
              <a:defRPr/>
            </a:pPr>
            <a:r>
              <a:rPr lang="zh-CN" altLang="en-US" sz="2200" b="1" kern="0" dirty="0" smtClean="0">
                <a:solidFill>
                  <a:srgbClr val="FF0000"/>
                </a:solidFill>
                <a:latin typeface="宋体" panose="02010600030101010101" pitchFamily="2" charset="-122"/>
              </a:rPr>
              <a:t>有梁楼盖平面注写方法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板块集中标注</a:t>
            </a:r>
            <a:endParaRPr lang="zh-CN" altLang="en-US" sz="2200" b="1" kern="0" dirty="0" smtClean="0">
              <a:solidFill>
                <a:srgbClr val="FF0000"/>
              </a:solidFill>
              <a:latin typeface="宋体" panose="02010600030101010101" pitchFamily="2" charset="-122"/>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0" cap="none" spc="0" normalizeH="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lang="zh-CN" altLang="en-US" sz="2000" b="1" kern="0" dirty="0" smtClean="0">
                <a:latin typeface="宋体" panose="02010600030101010101" pitchFamily="2" charset="-122"/>
              </a:rPr>
              <a:t>以</a:t>
            </a:r>
            <a:r>
              <a:rPr lang="zh-CN" altLang="en-US" sz="2000" b="1" kern="0" dirty="0" smtClean="0">
                <a:latin typeface="宋体" panose="02010600030101010101" pitchFamily="2" charset="-122"/>
              </a:rPr>
              <a:t>“板块”为单位，对于普通楼面以一跨为一个板块。其标注内容为：板块编号、板厚、贯通纵筋、板面标高不同时的标高差</a:t>
            </a:r>
            <a:r>
              <a:rPr lang="zh-CN" altLang="en-US" sz="2000" b="1" kern="0" dirty="0" smtClean="0">
                <a:latin typeface="宋体" panose="02010600030101010101" pitchFamily="2" charset="-122"/>
              </a:rPr>
              <a:t>。</a:t>
            </a:r>
            <a:endParaRPr lang="en-US" altLang="zh-CN" sz="2000" b="1" kern="0" dirty="0" smtClean="0">
              <a:latin typeface="宋体" panose="02010600030101010101" pitchFamily="2" charset="-122"/>
            </a:endParaRPr>
          </a:p>
          <a:p>
            <a:pPr marL="0" marR="0" lvl="0" indent="0" algn="just" defTabSz="914400" rtl="0" eaLnBrk="0" fontAlgn="base" latinLnBrk="0" hangingPunct="0">
              <a:lnSpc>
                <a:spcPct val="130000"/>
              </a:lnSpc>
              <a:spcBef>
                <a:spcPts val="1000"/>
              </a:spcBef>
              <a:spcAft>
                <a:spcPct val="0"/>
              </a:spcAft>
              <a:buClrTx/>
              <a:buSzTx/>
              <a:buFontTx/>
              <a:buNone/>
              <a:defRPr/>
            </a:pPr>
            <a:endParaRPr lang="zh-CN" altLang="en-US" sz="2000" b="1" kern="0" dirty="0" smtClean="0">
              <a:latin typeface="宋体" panose="02010600030101010101" pitchFamily="2" charset="-122"/>
            </a:endParaRPr>
          </a:p>
          <a:p>
            <a:pPr>
              <a:lnSpc>
                <a:spcPct val="130000"/>
              </a:lnSpc>
              <a:spcBef>
                <a:spcPts val="1000"/>
              </a:spcBef>
            </a:pPr>
            <a:r>
              <a:rPr lang="zh-CN" altLang="en-US" sz="2200" b="1" kern="0" dirty="0" smtClean="0">
                <a:solidFill>
                  <a:srgbClr val="FF0000"/>
                </a:solidFill>
                <a:latin typeface="宋体" panose="02010600030101010101" pitchFamily="2" charset="-122"/>
              </a:rPr>
              <a:t>有梁楼盖平面注写方法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板支座原位标注</a:t>
            </a:r>
            <a:endParaRPr lang="zh-CN" altLang="en-US" sz="2200" b="1" kern="0" dirty="0" smtClean="0">
              <a:solidFill>
                <a:srgbClr val="FF0000"/>
              </a:solidFill>
              <a:latin typeface="宋体" panose="02010600030101010101" pitchFamily="2" charset="-122"/>
            </a:endParaRPr>
          </a:p>
          <a:p>
            <a:pPr marL="0" marR="0" lvl="0" indent="0" algn="just" defTabSz="914400" rtl="0" eaLnBrk="0" fontAlgn="base" latinLnBrk="0" hangingPunct="0">
              <a:lnSpc>
                <a:spcPct val="130000"/>
              </a:lnSpc>
              <a:spcBef>
                <a:spcPts val="100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lang="zh-CN" altLang="en-US" sz="2000" b="1" kern="0" dirty="0" smtClean="0">
                <a:latin typeface="宋体" panose="02010600030101010101" pitchFamily="2" charset="-122"/>
              </a:rPr>
              <a:t>分为板支座上部非贯通纵筋和悬挑板上部受力钢筋两种情况。</a:t>
            </a:r>
            <a:endParaRPr lang="zh-CN" altLang="en-US" sz="2000" b="1" kern="0" dirty="0" smtClean="0">
              <a:latin typeface="宋体" panose="02010600030101010101" pitchFamily="2" charset="-122"/>
            </a:endParaRPr>
          </a:p>
        </p:txBody>
      </p:sp>
      <p:pic>
        <p:nvPicPr>
          <p:cNvPr id="5" name="图片 4" descr="1.gif"/>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9418320" y="4316730"/>
            <a:ext cx="2011680" cy="201168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识</a:t>
            </a:r>
            <a:r>
              <a:rPr lang="zh-CN" altLang="en-US" sz="2400" b="1" dirty="0" smtClean="0">
                <a:latin typeface="微软雅黑" panose="020B0503020204020204" pitchFamily="34" charset="-122"/>
                <a:ea typeface="微软雅黑" panose="020B0503020204020204" pitchFamily="34" charset="-122"/>
              </a:rPr>
              <a:t>读柱平法施工图</a:t>
            </a:r>
            <a:endParaRPr lang="zh-CN" altLang="en-US" sz="2400" b="1" dirty="0">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651192" y="901383"/>
            <a:ext cx="10824528" cy="4059237"/>
          </a:xfrm>
          <a:prstGeom prst="rect">
            <a:avLst/>
          </a:prstGeom>
          <a:noFill/>
          <a:ln>
            <a:noFill/>
          </a:ln>
        </p:spPr>
        <p:txBody>
          <a:bodyPr vert="horz" wrap="square" lIns="91440" tIns="45720" rIns="91440" bIns="45720" numCol="1" anchor="t" anchorCtr="0" compatLnSpc="1"/>
          <a:lstStyle/>
          <a:p>
            <a:pPr marL="0" marR="0" lvl="0" indent="0" defTabSz="914400" latinLnBrk="0">
              <a:lnSpc>
                <a:spcPct val="130000"/>
              </a:lnSpc>
              <a:spcBef>
                <a:spcPts val="1000"/>
              </a:spcBef>
              <a:buClrTx/>
              <a:buSzTx/>
              <a:buFont typeface="Arial" panose="020B0604020202020204" pitchFamily="34" charset="0"/>
              <a:buNone/>
              <a:defRPr/>
            </a:pPr>
            <a:r>
              <a:rPr lang="zh-CN" altLang="en-US" sz="2200" b="1" kern="0" dirty="0" smtClean="0">
                <a:solidFill>
                  <a:srgbClr val="FF0000"/>
                </a:solidFill>
                <a:latin typeface="宋体" panose="02010600030101010101" pitchFamily="2" charset="-122"/>
              </a:rPr>
              <a:t>梁平面注写方法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平面注写方式</a:t>
            </a:r>
            <a:endParaRPr lang="zh-CN" altLang="en-US" sz="2200" b="1" kern="0" dirty="0" smtClean="0">
              <a:solidFill>
                <a:srgbClr val="FF0000"/>
              </a:solidFill>
              <a:latin typeface="宋体" panose="02010600030101010101" pitchFamily="2" charset="-122"/>
            </a:endParaRPr>
          </a:p>
          <a:p>
            <a:pPr marL="0" marR="0" lvl="0" indent="0" defTabSz="914400" latinLnBrk="0">
              <a:lnSpc>
                <a:spcPct val="130000"/>
              </a:lnSpc>
              <a:spcBef>
                <a:spcPts val="1000"/>
              </a:spcBef>
              <a:buClrTx/>
              <a:buSzTx/>
              <a:buFont typeface="Arial" panose="020B0604020202020204" pitchFamily="34" charset="0"/>
              <a:buNone/>
              <a:defRPr/>
            </a:pPr>
            <a:r>
              <a:rPr lang="zh-CN" altLang="en-US" sz="2200" b="1" kern="0" dirty="0" smtClean="0">
                <a:solidFill>
                  <a:srgbClr val="FF0000"/>
                </a:solidFill>
                <a:latin typeface="宋体" panose="02010600030101010101" pitchFamily="2" charset="-122"/>
              </a:rPr>
              <a:t>    </a:t>
            </a:r>
            <a:r>
              <a:rPr lang="zh-CN" altLang="en-US" sz="2000" b="1" kern="0" dirty="0" smtClean="0">
                <a:latin typeface="宋体" panose="02010600030101010101" pitchFamily="2" charset="-122"/>
              </a:rPr>
              <a:t>直</a:t>
            </a:r>
            <a:r>
              <a:rPr lang="zh-CN" altLang="en-US" sz="2000" b="1" kern="0" dirty="0" smtClean="0">
                <a:latin typeface="宋体" panose="02010600030101010101" pitchFamily="2" charset="-122"/>
              </a:rPr>
              <a:t>接注明梁代号、断面尺寸</a:t>
            </a:r>
            <a:r>
              <a:rPr lang="en-US" altLang="zh-CN" sz="2000" b="1" kern="0" dirty="0" smtClean="0">
                <a:latin typeface="宋体" panose="02010600030101010101" pitchFamily="2" charset="-122"/>
              </a:rPr>
              <a:t>B×H</a:t>
            </a:r>
            <a:r>
              <a:rPr lang="zh-CN" altLang="en-US" sz="2000" b="1" kern="0" dirty="0" smtClean="0">
                <a:latin typeface="宋体" panose="02010600030101010101" pitchFamily="2" charset="-122"/>
              </a:rPr>
              <a:t>（宽</a:t>
            </a:r>
            <a:r>
              <a:rPr lang="en-US" altLang="zh-CN" sz="2000" b="1" kern="0" dirty="0" smtClean="0">
                <a:latin typeface="宋体" panose="02010600030101010101" pitchFamily="2" charset="-122"/>
              </a:rPr>
              <a:t>×</a:t>
            </a:r>
            <a:r>
              <a:rPr lang="zh-CN" altLang="en-US" sz="2000" b="1" kern="0" dirty="0" smtClean="0">
                <a:latin typeface="宋体" panose="02010600030101010101" pitchFamily="2" charset="-122"/>
              </a:rPr>
              <a:t>高）和配筋数值。</a:t>
            </a:r>
            <a:endParaRPr lang="zh-CN" altLang="en-US" sz="2000" b="1" kern="0" dirty="0" smtClean="0">
              <a:latin typeface="宋体" panose="02010600030101010101" pitchFamily="2" charset="-122"/>
            </a:endParaRPr>
          </a:p>
          <a:p>
            <a:pPr marL="0" marR="0" lvl="0" indent="0" algn="l" defTabSz="914400" rtl="0" eaLnBrk="0" fontAlgn="base" latinLnBrk="0" hangingPunct="0">
              <a:lnSpc>
                <a:spcPct val="130000"/>
              </a:lnSpc>
              <a:spcBef>
                <a:spcPts val="1000"/>
              </a:spcBef>
              <a:spcAft>
                <a:spcPct val="0"/>
              </a:spcAft>
              <a:buClrTx/>
              <a:buSzTx/>
              <a:buFontTx/>
              <a:buNone/>
              <a:defRPr/>
            </a:pPr>
            <a:r>
              <a:rPr lang="zh-CN" altLang="en-US" sz="2000" b="1" kern="0" dirty="0" smtClean="0">
                <a:latin typeface="宋体" panose="02010600030101010101" pitchFamily="2" charset="-122"/>
              </a:rPr>
              <a:t>    平面注写分为集中标注与原位标注，集中标注表达梁的通用数值，原位标注表达梁的特殊数值</a:t>
            </a:r>
            <a:r>
              <a:rPr lang="zh-CN" altLang="en-US" sz="2000" b="1" kern="0" dirty="0" smtClean="0">
                <a:latin typeface="宋体" panose="02010600030101010101" pitchFamily="2" charset="-122"/>
              </a:rPr>
              <a:t>。</a:t>
            </a:r>
            <a:endParaRPr lang="en-US" altLang="zh-CN" sz="2000" b="1" kern="0" dirty="0" smtClean="0">
              <a:latin typeface="宋体" panose="02010600030101010101" pitchFamily="2" charset="-122"/>
            </a:endParaRPr>
          </a:p>
          <a:p>
            <a:pPr marL="0" marR="0" lvl="0" indent="0" algn="l" defTabSz="914400" rtl="0" eaLnBrk="0" fontAlgn="base" latinLnBrk="0" hangingPunct="0">
              <a:lnSpc>
                <a:spcPct val="130000"/>
              </a:lnSpc>
              <a:spcBef>
                <a:spcPts val="1000"/>
              </a:spcBef>
              <a:spcAft>
                <a:spcPct val="0"/>
              </a:spcAft>
              <a:buClrTx/>
              <a:buSzTx/>
              <a:buFontTx/>
              <a:buNone/>
              <a:defRPr/>
            </a:pPr>
            <a:endParaRPr lang="zh-CN" altLang="en-US" sz="2000" b="1" kern="0" dirty="0" smtClean="0">
              <a:latin typeface="宋体" panose="02010600030101010101" pitchFamily="2" charset="-122"/>
            </a:endParaRPr>
          </a:p>
          <a:p>
            <a:pPr>
              <a:lnSpc>
                <a:spcPct val="130000"/>
              </a:lnSpc>
              <a:spcBef>
                <a:spcPts val="1000"/>
              </a:spcBef>
            </a:pPr>
            <a:r>
              <a:rPr lang="zh-CN" altLang="en-US" sz="2200" b="1" kern="0" dirty="0" smtClean="0">
                <a:solidFill>
                  <a:srgbClr val="FF0000"/>
                </a:solidFill>
                <a:latin typeface="宋体" panose="02010600030101010101" pitchFamily="2" charset="-122"/>
              </a:rPr>
              <a:t>楼梯平面注写方法</a:t>
            </a:r>
            <a:r>
              <a:rPr lang="en-US" altLang="zh-CN" sz="2200" b="1" kern="0" dirty="0" smtClean="0">
                <a:solidFill>
                  <a:srgbClr val="FF0000"/>
                </a:solidFill>
                <a:latin typeface="宋体" panose="02010600030101010101" pitchFamily="2" charset="-122"/>
              </a:rPr>
              <a:t>——</a:t>
            </a:r>
            <a:r>
              <a:rPr lang="zh-CN" altLang="en-US" sz="2200" b="1" kern="0" dirty="0" smtClean="0">
                <a:solidFill>
                  <a:srgbClr val="FF0000"/>
                </a:solidFill>
                <a:latin typeface="宋体" panose="02010600030101010101" pitchFamily="2" charset="-122"/>
              </a:rPr>
              <a:t>平面注写方式</a:t>
            </a:r>
            <a:endParaRPr lang="zh-CN" altLang="en-US" sz="2200" b="1" kern="0" dirty="0" smtClean="0">
              <a:solidFill>
                <a:srgbClr val="FF0000"/>
              </a:solidFill>
              <a:latin typeface="宋体" panose="02010600030101010101" pitchFamily="2" charset="-122"/>
            </a:endParaRPr>
          </a:p>
          <a:p>
            <a:pPr algn="just">
              <a:lnSpc>
                <a:spcPct val="130000"/>
              </a:lnSpc>
              <a:spcBef>
                <a:spcPts val="1000"/>
              </a:spcBef>
            </a:pPr>
            <a:r>
              <a:rPr kumimoji="0" lang="zh-CN" altLang="en-US" sz="2400" b="1" i="0" u="none" strike="noStrike" kern="0" cap="none" spc="0" normalizeH="0" baseline="0" noProof="0" dirty="0" smtClean="0">
                <a:ln>
                  <a:noFill/>
                </a:ln>
                <a:solidFill>
                  <a:schemeClr val="bg1"/>
                </a:solidFill>
                <a:effectLst/>
                <a:uLnTx/>
                <a:uFillTx/>
                <a:latin typeface="宋体" panose="02010600030101010101" pitchFamily="2" charset="-122"/>
                <a:ea typeface="宋体" panose="02010600030101010101" pitchFamily="2" charset="-122"/>
                <a:cs typeface="+mn-cs"/>
              </a:rPr>
              <a:t>    </a:t>
            </a:r>
            <a:r>
              <a:rPr lang="zh-CN" altLang="en-US" sz="2000" b="1" kern="0" dirty="0" smtClean="0">
                <a:latin typeface="宋体" panose="02010600030101010101" pitchFamily="2" charset="-122"/>
              </a:rPr>
              <a:t>平面注写方式是指在楼梯平面布置图上注写截面尺寸和配筋具体数值的方式来表达楼梯施工图，它包括：集中标注与外围标注。</a:t>
            </a:r>
            <a:endParaRPr lang="zh-CN" altLang="en-US" sz="2000" b="1" kern="0" dirty="0" smtClean="0">
              <a:latin typeface="宋体" panose="02010600030101010101" pitchFamily="2" charset="-122"/>
            </a:endParaRPr>
          </a:p>
        </p:txBody>
      </p:sp>
      <p:pic>
        <p:nvPicPr>
          <p:cNvPr id="5" name="图片 4" descr="16.jpg"/>
          <p:cNvPicPr>
            <a:picLocks noChangeAspect="1"/>
          </p:cNvPicPr>
          <p:nvPr/>
        </p:nvPicPr>
        <p:blipFill>
          <a:blip r:embed="rId1" cstate="print">
            <a:clrChange>
              <a:clrFrom>
                <a:srgbClr val="F6F6F6">
                  <a:alpha val="100000"/>
                </a:srgbClr>
              </a:clrFrom>
              <a:clrTo>
                <a:srgbClr val="F6F6F6">
                  <a:alpha val="100000"/>
                  <a:alpha val="0"/>
                </a:srgbClr>
              </a:clrTo>
            </a:clrChange>
          </a:blip>
          <a:stretch>
            <a:fillRect/>
          </a:stretch>
        </p:blipFill>
        <p:spPr>
          <a:xfrm>
            <a:off x="9559290" y="4629150"/>
            <a:ext cx="1771650" cy="177165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文本框 10"/>
          <p:cNvSpPr txBox="1">
            <a:spLocks noChangeArrowheads="1"/>
          </p:cNvSpPr>
          <p:nvPr/>
        </p:nvSpPr>
        <p:spPr bwMode="auto">
          <a:xfrm>
            <a:off x="174624" y="220663"/>
            <a:ext cx="11072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识</a:t>
            </a:r>
            <a:r>
              <a:rPr lang="zh-CN" altLang="en-US" sz="2400" b="1" dirty="0" smtClean="0">
                <a:latin typeface="微软雅黑" panose="020B0503020204020204" pitchFamily="34" charset="-122"/>
                <a:ea typeface="微软雅黑" panose="020B0503020204020204" pitchFamily="34" charset="-122"/>
              </a:rPr>
              <a:t>读柱平法、梁平法、有梁楼盖平法、</a:t>
            </a:r>
            <a:r>
              <a:rPr lang="zh-CN" altLang="en-US" sz="2400" b="1" dirty="0" smtClean="0">
                <a:latin typeface="微软雅黑" panose="020B0503020204020204" pitchFamily="34" charset="-122"/>
                <a:ea typeface="微软雅黑" panose="020B0503020204020204" pitchFamily="34" charset="-122"/>
              </a:rPr>
              <a:t>现浇混凝土板式楼梯平法</a:t>
            </a:r>
            <a:r>
              <a:rPr lang="zh-CN" altLang="en-US" sz="2400" b="1" dirty="0" smtClean="0">
                <a:latin typeface="微软雅黑" panose="020B0503020204020204" pitchFamily="34" charset="-122"/>
                <a:ea typeface="微软雅黑" panose="020B0503020204020204" pitchFamily="34" charset="-122"/>
              </a:rPr>
              <a:t>施工图</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719455" y="1037273"/>
            <a:ext cx="11076305" cy="3084947"/>
          </a:xfrm>
          <a:prstGeom prst="rect">
            <a:avLst/>
          </a:prstGeom>
        </p:spPr>
        <p:txBody>
          <a:bodyPr wrap="square">
            <a:spAutoFit/>
          </a:bodyPr>
          <a:lstStyle/>
          <a:p>
            <a:pPr>
              <a:lnSpc>
                <a:spcPct val="130000"/>
              </a:lnSpc>
              <a:spcBef>
                <a:spcPts val="1000"/>
              </a:spcBef>
            </a:pPr>
            <a:r>
              <a:rPr lang="zh-CN" altLang="en-US" sz="2200" b="1" kern="0" dirty="0">
                <a:solidFill>
                  <a:srgbClr val="FF0000"/>
                </a:solidFill>
                <a:latin typeface="宋体" panose="02010600030101010101" pitchFamily="2" charset="-122"/>
              </a:rPr>
              <a:t>楼梯平面注写方法</a:t>
            </a:r>
            <a:r>
              <a:rPr lang="en-US" altLang="zh-CN" sz="2200" b="1" kern="0" dirty="0">
                <a:solidFill>
                  <a:srgbClr val="FF0000"/>
                </a:solidFill>
                <a:latin typeface="宋体" panose="02010600030101010101" pitchFamily="2" charset="-122"/>
              </a:rPr>
              <a:t>——</a:t>
            </a:r>
            <a:r>
              <a:rPr lang="zh-CN" altLang="en-US" sz="2200" b="1" kern="0" dirty="0">
                <a:solidFill>
                  <a:srgbClr val="FF0000"/>
                </a:solidFill>
                <a:latin typeface="宋体" panose="02010600030101010101" pitchFamily="2" charset="-122"/>
              </a:rPr>
              <a:t>剖面注写方式</a:t>
            </a:r>
            <a:endParaRPr lang="zh-CN" altLang="en-US" sz="2200" b="1" kern="0" dirty="0">
              <a:solidFill>
                <a:srgbClr val="FF0000"/>
              </a:solidFill>
              <a:latin typeface="宋体" panose="02010600030101010101" pitchFamily="2" charset="-122"/>
            </a:endParaRPr>
          </a:p>
          <a:p>
            <a:pPr algn="l" eaLnBrk="0" hangingPunct="0">
              <a:lnSpc>
                <a:spcPct val="130000"/>
              </a:lnSpc>
              <a:spcBef>
                <a:spcPct val="20000"/>
              </a:spcBef>
            </a:pPr>
            <a:r>
              <a:rPr lang="zh-CN" altLang="en-US" sz="2400" b="1" dirty="0">
                <a:solidFill>
                  <a:srgbClr val="FFFFFF"/>
                </a:solidFill>
                <a:latin typeface="宋体" panose="02010600030101010101" pitchFamily="2" charset="-122"/>
                <a:ea typeface="宋体" panose="02010600030101010101" pitchFamily="2" charset="-122"/>
              </a:rPr>
              <a:t>    </a:t>
            </a:r>
            <a:r>
              <a:rPr lang="zh-CN" altLang="en-US" sz="2000" b="1" kern="0" dirty="0">
                <a:latin typeface="宋体" panose="02010600030101010101" pitchFamily="2" charset="-122"/>
              </a:rPr>
              <a:t>剖面注写方式需在楼梯平法施工图中绘制楼梯平面布置图和楼梯剖面图，注写方式分平面注写、平面注写两部分</a:t>
            </a:r>
            <a:r>
              <a:rPr lang="zh-CN" altLang="en-US" sz="2000" b="1" kern="0" dirty="0" smtClean="0">
                <a:latin typeface="宋体" panose="02010600030101010101" pitchFamily="2" charset="-122"/>
              </a:rPr>
              <a:t>。</a:t>
            </a:r>
            <a:endParaRPr lang="en-US" altLang="zh-CN" sz="2000" b="1" kern="0" dirty="0" smtClean="0">
              <a:latin typeface="宋体" panose="02010600030101010101" pitchFamily="2" charset="-122"/>
            </a:endParaRPr>
          </a:p>
          <a:p>
            <a:pPr algn="l" eaLnBrk="0" hangingPunct="0">
              <a:lnSpc>
                <a:spcPct val="130000"/>
              </a:lnSpc>
              <a:spcBef>
                <a:spcPct val="20000"/>
              </a:spcBef>
            </a:pPr>
            <a:endParaRPr lang="zh-CN" altLang="en-US" sz="2000" b="1" kern="0" dirty="0">
              <a:latin typeface="宋体" panose="02010600030101010101" pitchFamily="2" charset="-122"/>
            </a:endParaRPr>
          </a:p>
          <a:p>
            <a:pPr>
              <a:lnSpc>
                <a:spcPct val="130000"/>
              </a:lnSpc>
              <a:spcBef>
                <a:spcPts val="1000"/>
              </a:spcBef>
            </a:pPr>
            <a:r>
              <a:rPr lang="zh-CN" altLang="en-US" sz="2200" b="1" kern="0" dirty="0">
                <a:solidFill>
                  <a:srgbClr val="FF0000"/>
                </a:solidFill>
                <a:latin typeface="宋体" panose="02010600030101010101" pitchFamily="2" charset="-122"/>
              </a:rPr>
              <a:t>楼梯平面注写方法</a:t>
            </a:r>
            <a:r>
              <a:rPr lang="en-US" altLang="zh-CN" sz="2200" b="1" kern="0" dirty="0">
                <a:solidFill>
                  <a:srgbClr val="FF0000"/>
                </a:solidFill>
                <a:latin typeface="宋体" panose="02010600030101010101" pitchFamily="2" charset="-122"/>
              </a:rPr>
              <a:t>——</a:t>
            </a:r>
            <a:r>
              <a:rPr lang="zh-CN" altLang="en-US" sz="2200" b="1" kern="0" dirty="0">
                <a:solidFill>
                  <a:srgbClr val="FF0000"/>
                </a:solidFill>
                <a:latin typeface="宋体" panose="02010600030101010101" pitchFamily="2" charset="-122"/>
              </a:rPr>
              <a:t>列表注写方式</a:t>
            </a:r>
            <a:endParaRPr lang="zh-CN" altLang="en-US" sz="2200" b="1" kern="0" dirty="0">
              <a:solidFill>
                <a:srgbClr val="FF0000"/>
              </a:solidFill>
              <a:latin typeface="宋体" panose="02010600030101010101" pitchFamily="2" charset="-122"/>
            </a:endParaRPr>
          </a:p>
          <a:p>
            <a:pPr>
              <a:lnSpc>
                <a:spcPct val="130000"/>
              </a:lnSpc>
              <a:spcBef>
                <a:spcPts val="1000"/>
              </a:spcBef>
            </a:pPr>
            <a:r>
              <a:rPr lang="zh-CN" altLang="en-US" sz="2200" b="1" kern="0" dirty="0">
                <a:solidFill>
                  <a:srgbClr val="FF0000"/>
                </a:solidFill>
                <a:latin typeface="宋体" panose="02010600030101010101" pitchFamily="2" charset="-122"/>
              </a:rPr>
              <a:t>    </a:t>
            </a:r>
            <a:r>
              <a:rPr lang="zh-CN" altLang="en-US" sz="2000" b="1" kern="0" dirty="0">
                <a:latin typeface="宋体" panose="02010600030101010101" pitchFamily="2" charset="-122"/>
              </a:rPr>
              <a:t>列表注写方式是指用列表方式注写梯板截面尺寸和配筋具体数值的方式来表达楼梯施工</a:t>
            </a:r>
            <a:r>
              <a:rPr lang="zh-CN" altLang="en-US" sz="2000" b="1" kern="0" dirty="0" smtClean="0">
                <a:latin typeface="宋体" panose="02010600030101010101" pitchFamily="2" charset="-122"/>
              </a:rPr>
              <a:t>图。</a:t>
            </a:r>
            <a:endParaRPr lang="zh-CN" altLang="en-US" sz="2000" b="1" kern="0" dirty="0">
              <a:latin typeface="宋体" panose="02010600030101010101" pitchFamily="2" charset="-122"/>
            </a:endParaRPr>
          </a:p>
        </p:txBody>
      </p:sp>
      <p:pic>
        <p:nvPicPr>
          <p:cNvPr id="6" name="图片 5" descr="1.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5261610" y="4232910"/>
            <a:ext cx="2396490" cy="239649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6626"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a:solidFill>
                  <a:srgbClr val="1C4885"/>
                </a:solidFill>
                <a:latin typeface="微软雅黑" panose="020B0503020204020204" pitchFamily="34" charset="-122"/>
                <a:ea typeface="微软雅黑" panose="020B0503020204020204" pitchFamily="34" charset="-122"/>
              </a:rPr>
              <a:t>3</a:t>
            </a:r>
            <a:endParaRPr lang="zh-CN" altLang="en-US" sz="34400" b="1">
              <a:solidFill>
                <a:srgbClr val="1C4885"/>
              </a:solidFill>
              <a:latin typeface="微软雅黑" panose="020B0503020204020204" pitchFamily="34" charset="-122"/>
              <a:ea typeface="微软雅黑" panose="020B0503020204020204" pitchFamily="34" charset="-122"/>
            </a:endParaRPr>
          </a:p>
        </p:txBody>
      </p:sp>
      <p:grpSp>
        <p:nvGrpSpPr>
          <p:cNvPr id="26630" name="组合 13"/>
          <p:cNvGrpSpPr>
            <a:grpSpLocks noChangeAspect="1"/>
          </p:cNvGrpSpPr>
          <p:nvPr/>
        </p:nvGrpSpPr>
        <p:grpSpPr bwMode="auto">
          <a:xfrm>
            <a:off x="6804025" y="3178175"/>
            <a:ext cx="5578475" cy="3481388"/>
            <a:chOff x="0" y="0"/>
            <a:chExt cx="5324473" cy="3322983"/>
          </a:xfrm>
        </p:grpSpPr>
        <p:pic>
          <p:nvPicPr>
            <p:cNvPr id="26633"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2" name="文本框 18"/>
          <p:cNvSpPr/>
          <p:nvPr/>
        </p:nvSpPr>
        <p:spPr bwMode="auto">
          <a:xfrm>
            <a:off x="428625" y="4899025"/>
            <a:ext cx="2082800" cy="976313"/>
          </a:xfrm>
          <a:custGeom>
            <a:avLst/>
            <a:gdLst>
              <a:gd name="T0" fmla="*/ 1376187 w 2083287"/>
              <a:gd name="T1" fmla="*/ 0 h 976698"/>
              <a:gd name="T2" fmla="*/ 2079880 w 2083287"/>
              <a:gd name="T3" fmla="*/ 0 h 976698"/>
              <a:gd name="T4" fmla="*/ 2060732 w 2083287"/>
              <a:gd name="T5" fmla="*/ 197901 h 976698"/>
              <a:gd name="T6" fmla="*/ 1738045 w 2083287"/>
              <a:gd name="T7" fmla="*/ 710027 h 976698"/>
              <a:gd name="T8" fmla="*/ 820536 w 2083287"/>
              <a:gd name="T9" fmla="*/ 974006 h 976698"/>
              <a:gd name="T10" fmla="*/ 0 w 2083287"/>
              <a:gd name="T11" fmla="*/ 805826 h 976698"/>
              <a:gd name="T12" fmla="*/ 0 w 2083287"/>
              <a:gd name="T13" fmla="*/ 199095 h 976698"/>
              <a:gd name="T14" fmla="*/ 771517 w 2083287"/>
              <a:gd name="T15" fmla="*/ 446048 h 976698"/>
              <a:gd name="T16" fmla="*/ 1214822 w 2083287"/>
              <a:gd name="T17" fmla="*/ 322574 h 976698"/>
              <a:gd name="T18" fmla="*/ 1368672 w 2083287"/>
              <a:gd name="T19" fmla="*/ 78684 h 976698"/>
              <a:gd name="T20" fmla="*/ 1376187 w 2083287"/>
              <a:gd name="T21" fmla="*/ 0 h 976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3287" h="976698">
                <a:moveTo>
                  <a:pt x="1378441" y="0"/>
                </a:moveTo>
                <a:lnTo>
                  <a:pt x="2083287" y="0"/>
                </a:lnTo>
                <a:lnTo>
                  <a:pt x="2064107" y="198447"/>
                </a:lnTo>
                <a:cubicBezTo>
                  <a:pt x="2021012" y="408454"/>
                  <a:pt x="1913273" y="579634"/>
                  <a:pt x="1740892" y="711989"/>
                </a:cubicBezTo>
                <a:cubicBezTo>
                  <a:pt x="1511050" y="888462"/>
                  <a:pt x="1204713" y="976698"/>
                  <a:pt x="821880" y="976698"/>
                </a:cubicBezTo>
                <a:cubicBezTo>
                  <a:pt x="481743" y="976698"/>
                  <a:pt x="207783" y="920483"/>
                  <a:pt x="0" y="808053"/>
                </a:cubicBezTo>
                <a:lnTo>
                  <a:pt x="0" y="199648"/>
                </a:lnTo>
                <a:cubicBezTo>
                  <a:pt x="220592" y="364736"/>
                  <a:pt x="478185" y="447280"/>
                  <a:pt x="772781" y="447280"/>
                </a:cubicBezTo>
                <a:cubicBezTo>
                  <a:pt x="959216" y="447280"/>
                  <a:pt x="1107226" y="406008"/>
                  <a:pt x="1216810" y="323464"/>
                </a:cubicBezTo>
                <a:cubicBezTo>
                  <a:pt x="1298998" y="261556"/>
                  <a:pt x="1350365" y="180035"/>
                  <a:pt x="1370912" y="78901"/>
                </a:cubicBezTo>
                <a:lnTo>
                  <a:pt x="137844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29" name="文本框 12"/>
          <p:cNvSpPr txBox="1">
            <a:spLocks noChangeArrowheads="1"/>
          </p:cNvSpPr>
          <p:nvPr/>
        </p:nvSpPr>
        <p:spPr bwMode="auto">
          <a:xfrm>
            <a:off x="2641112" y="3819769"/>
            <a:ext cx="86364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图纸会审与设计交底</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一、图纸会审</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476250" y="989320"/>
            <a:ext cx="11148060" cy="3216265"/>
          </a:xfrm>
          <a:prstGeom prst="rect">
            <a:avLst/>
          </a:prstGeom>
        </p:spPr>
        <p:txBody>
          <a:bodyPr wrap="square">
            <a:spAutoFit/>
          </a:bodyPr>
          <a:lstStyle/>
          <a:p>
            <a:r>
              <a:rPr lang="zh-CN" altLang="en-US" sz="2200" b="1" kern="0" dirty="0" smtClean="0">
                <a:latin typeface="宋体" panose="02010600030101010101" pitchFamily="2" charset="-122"/>
              </a:rPr>
              <a:t>（一）图纸会审程序</a:t>
            </a:r>
            <a:endParaRPr lang="zh-CN" altLang="en-US" sz="2200" b="1" kern="0" dirty="0" smtClean="0">
              <a:latin typeface="宋体" panose="02010600030101010101" pitchFamily="2" charset="-122"/>
            </a:endParaRPr>
          </a:p>
          <a:p>
            <a:pPr algn="just">
              <a:lnSpc>
                <a:spcPct val="150000"/>
              </a:lnSpc>
              <a:spcBef>
                <a:spcPts val="0"/>
              </a:spcBef>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a:t>
            </a:r>
            <a:r>
              <a:rPr lang="zh-CN" altLang="en-US" sz="2000" b="1" kern="0" dirty="0" smtClean="0">
                <a:latin typeface="宋体" panose="02010600030101010101" pitchFamily="2" charset="-122"/>
              </a:rPr>
              <a:t>）图纸会审由监理单位组织，施工单位以及建设单位、材料、设备供货等相关</a:t>
            </a:r>
            <a:r>
              <a:rPr lang="zh-CN" altLang="en-US" sz="2000" b="1" kern="0" dirty="0" smtClean="0">
                <a:latin typeface="宋体" panose="02010600030101010101" pitchFamily="2" charset="-122"/>
              </a:rPr>
              <a:t>单位</a:t>
            </a:r>
            <a:r>
              <a:rPr lang="zh-CN" altLang="en-US" sz="2000" b="1" kern="0" dirty="0" smtClean="0">
                <a:latin typeface="宋体" panose="02010600030101010101" pitchFamily="2" charset="-122"/>
              </a:rPr>
              <a:t>代表参加。</a:t>
            </a:r>
            <a:endParaRPr lang="zh-CN" altLang="en-US" sz="2000" b="1" kern="0" dirty="0" smtClean="0">
              <a:latin typeface="宋体" panose="02010600030101010101" pitchFamily="2" charset="-122"/>
            </a:endParaRPr>
          </a:p>
          <a:p>
            <a:pPr algn="just">
              <a:lnSpc>
                <a:spcPct val="150000"/>
              </a:lnSpc>
              <a:spcBef>
                <a:spcPts val="0"/>
              </a:spcBef>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2</a:t>
            </a:r>
            <a:r>
              <a:rPr lang="zh-CN" altLang="en-US" sz="2000" b="1" kern="0" dirty="0" smtClean="0">
                <a:latin typeface="宋体" panose="02010600030101010101" pitchFamily="2" charset="-122"/>
              </a:rPr>
              <a:t>）施工图纸会审由施工单位的技术负责人进行现场记录并整理会审纪要，交设</a:t>
            </a:r>
            <a:r>
              <a:rPr lang="zh-CN" altLang="en-US" sz="2000" b="1" kern="0" dirty="0" smtClean="0">
                <a:latin typeface="宋体" panose="02010600030101010101" pitchFamily="2" charset="-122"/>
              </a:rPr>
              <a:t>计和</a:t>
            </a:r>
            <a:r>
              <a:rPr lang="zh-CN" altLang="en-US" sz="2000" b="1" kern="0" dirty="0" smtClean="0">
                <a:latin typeface="宋体" panose="02010600030101010101" pitchFamily="2" charset="-122"/>
              </a:rPr>
              <a:t>建设单位校核，各有关单位盖章后生效，并负责分发至各相关单位、部门使用，</a:t>
            </a:r>
            <a:r>
              <a:rPr lang="zh-CN" altLang="en-US" sz="2000" b="1" kern="0" dirty="0" smtClean="0">
                <a:latin typeface="宋体" panose="02010600030101010101" pitchFamily="2" charset="-122"/>
              </a:rPr>
              <a:t>作为</a:t>
            </a:r>
            <a:r>
              <a:rPr lang="zh-CN" altLang="en-US" sz="2000" b="1" kern="0" dirty="0" smtClean="0">
                <a:latin typeface="宋体" panose="02010600030101010101" pitchFamily="2" charset="-122"/>
              </a:rPr>
              <a:t>指导工程施工和工程结算的依据。</a:t>
            </a:r>
            <a:endParaRPr lang="zh-CN" altLang="en-US" sz="2000" b="1" kern="0" dirty="0" smtClean="0">
              <a:latin typeface="宋体" panose="02010600030101010101" pitchFamily="2" charset="-122"/>
            </a:endParaRPr>
          </a:p>
          <a:p>
            <a:pPr algn="just">
              <a:lnSpc>
                <a:spcPct val="150000"/>
              </a:lnSpc>
              <a:spcBef>
                <a:spcPts val="0"/>
              </a:spcBef>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3</a:t>
            </a:r>
            <a:r>
              <a:rPr lang="zh-CN" altLang="en-US" sz="2000" b="1" kern="0" dirty="0" smtClean="0">
                <a:latin typeface="宋体" panose="02010600030101010101" pitchFamily="2" charset="-122"/>
              </a:rPr>
              <a:t>）图纸会审有变更处应按会审纪要对图纸进行变更，变更处加盖图纸修改章。</a:t>
            </a:r>
            <a:r>
              <a:rPr lang="zh-CN" altLang="en-US" sz="2000" b="1" kern="0" dirty="0" smtClean="0">
                <a:latin typeface="宋体" panose="02010600030101010101" pitchFamily="2" charset="-122"/>
              </a:rPr>
              <a:t>施工</a:t>
            </a:r>
            <a:r>
              <a:rPr lang="zh-CN" altLang="en-US" sz="2000" b="1" kern="0" dirty="0" smtClean="0">
                <a:latin typeface="宋体" panose="02010600030101010101" pitchFamily="2" charset="-122"/>
              </a:rPr>
              <a:t>单位按变更后的图纸进行施工。</a:t>
            </a:r>
            <a:endParaRPr lang="zh-CN" altLang="en-US" sz="2000" b="1" kern="0" dirty="0" smtClean="0">
              <a:latin typeface="宋体" panose="02010600030101010101" pitchFamily="2" charset="-122"/>
            </a:endParaRPr>
          </a:p>
        </p:txBody>
      </p:sp>
      <p:pic>
        <p:nvPicPr>
          <p:cNvPr id="5" name="图片 94" descr="2.pn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7699693" y="4131628"/>
            <a:ext cx="3924300" cy="2282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8434"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2400" dirty="0" smtClean="0">
                <a:latin typeface="方正粗黑宋简体" panose="02000000000000000000" pitchFamily="2" charset="-122"/>
                <a:ea typeface="方正粗黑宋简体" panose="02000000000000000000" pitchFamily="2" charset="-122"/>
              </a:rPr>
              <a:t>一、相关术语</a:t>
            </a:r>
            <a:endParaRPr lang="zh-CN" altLang="en-US" sz="2400" dirty="0">
              <a:latin typeface="方正粗黑宋简体" panose="02000000000000000000" pitchFamily="2" charset="-122"/>
              <a:ea typeface="方正粗黑宋简体" panose="02000000000000000000" pitchFamily="2" charset="-122"/>
            </a:endParaRPr>
          </a:p>
        </p:txBody>
      </p:sp>
      <p:sp>
        <p:nvSpPr>
          <p:cNvPr id="1843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36" name="圆角矩形 3"/>
          <p:cNvSpPr>
            <a:spLocks noChangeArrowheads="1"/>
          </p:cNvSpPr>
          <p:nvPr/>
        </p:nvSpPr>
        <p:spPr bwMode="auto">
          <a:xfrm>
            <a:off x="1254125" y="2044700"/>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8437" name="矩形 4"/>
          <p:cNvSpPr>
            <a:spLocks noChangeArrowheads="1"/>
          </p:cNvSpPr>
          <p:nvPr/>
        </p:nvSpPr>
        <p:spPr bwMode="auto">
          <a:xfrm>
            <a:off x="1587500" y="2371725"/>
            <a:ext cx="3924300" cy="858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dirty="0" smtClean="0">
                <a:latin typeface="+mn-ea"/>
                <a:ea typeface="+mn-ea"/>
              </a:rPr>
              <a:t>是施工企业为了完成某项建设工程施工任务而设立的组织。</a:t>
            </a:r>
            <a:endParaRPr lang="zh-CN" altLang="en-US" dirty="0">
              <a:latin typeface="+mn-ea"/>
              <a:ea typeface="+mn-ea"/>
            </a:endParaRPr>
          </a:p>
        </p:txBody>
      </p:sp>
      <p:sp>
        <p:nvSpPr>
          <p:cNvPr id="18438" name="圆角矩形 5"/>
          <p:cNvSpPr>
            <a:spLocks noChangeArrowheads="1"/>
          </p:cNvSpPr>
          <p:nvPr/>
        </p:nvSpPr>
        <p:spPr bwMode="auto">
          <a:xfrm>
            <a:off x="1254125" y="4254500"/>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8439" name="矩形 6"/>
          <p:cNvSpPr>
            <a:spLocks noChangeArrowheads="1"/>
          </p:cNvSpPr>
          <p:nvPr/>
        </p:nvSpPr>
        <p:spPr bwMode="auto">
          <a:xfrm>
            <a:off x="1427480" y="4467225"/>
            <a:ext cx="429895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6025">
              <a:lnSpc>
                <a:spcPct val="150000"/>
              </a:lnSpc>
            </a:pPr>
            <a:r>
              <a:rPr lang="zh-CN" altLang="en-US" dirty="0" smtClean="0">
                <a:latin typeface="+mn-ea"/>
                <a:ea typeface="+mn-ea"/>
              </a:rPr>
              <a:t>是指受企业法定代表人委托，对工程项目施工过程全面负责的项目管理者，是建筑施工企业在工程项目上的代表人。</a:t>
            </a:r>
            <a:endParaRPr lang="en-US" altLang="en-US" dirty="0">
              <a:latin typeface="+mn-ea"/>
              <a:ea typeface="+mn-ea"/>
              <a:sym typeface="Arial" panose="020B0604020202020204" pitchFamily="34" charset="0"/>
            </a:endParaRPr>
          </a:p>
        </p:txBody>
      </p:sp>
      <p:sp>
        <p:nvSpPr>
          <p:cNvPr id="18440" name="圆角矩形 7"/>
          <p:cNvSpPr>
            <a:spLocks noChangeArrowheads="1"/>
          </p:cNvSpPr>
          <p:nvPr/>
        </p:nvSpPr>
        <p:spPr bwMode="auto">
          <a:xfrm>
            <a:off x="1909763" y="1809750"/>
            <a:ext cx="3279775" cy="461963"/>
          </a:xfrm>
          <a:prstGeom prst="roundRect">
            <a:avLst>
              <a:gd name="adj" fmla="val 16667"/>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1" name="文本框 8"/>
          <p:cNvSpPr txBox="1">
            <a:spLocks noChangeArrowheads="1"/>
          </p:cNvSpPr>
          <p:nvPr/>
        </p:nvSpPr>
        <p:spPr bwMode="auto">
          <a:xfrm>
            <a:off x="2141538" y="1858963"/>
            <a:ext cx="279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项目部</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圆角矩形 9"/>
          <p:cNvSpPr>
            <a:spLocks noChangeArrowheads="1"/>
          </p:cNvSpPr>
          <p:nvPr/>
        </p:nvSpPr>
        <p:spPr bwMode="auto">
          <a:xfrm>
            <a:off x="1909763" y="4060825"/>
            <a:ext cx="3279775" cy="461963"/>
          </a:xfrm>
          <a:prstGeom prst="roundRect">
            <a:avLst>
              <a:gd name="adj" fmla="val 16667"/>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8443" name="图片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229849" y="4522246"/>
            <a:ext cx="1777643" cy="217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4" name="文本框 12"/>
          <p:cNvSpPr txBox="1">
            <a:spLocks noChangeArrowheads="1"/>
          </p:cNvSpPr>
          <p:nvPr/>
        </p:nvSpPr>
        <p:spPr bwMode="auto">
          <a:xfrm>
            <a:off x="2122488" y="4113213"/>
            <a:ext cx="279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建筑施工企业项目经理</a:t>
            </a:r>
            <a:endParaRPr lang="en-US"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3"/>
          <p:cNvSpPr>
            <a:spLocks noChangeArrowheads="1"/>
          </p:cNvSpPr>
          <p:nvPr/>
        </p:nvSpPr>
        <p:spPr bwMode="auto">
          <a:xfrm>
            <a:off x="6229985" y="2882900"/>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3" name="圆角矩形 7"/>
          <p:cNvSpPr>
            <a:spLocks noChangeArrowheads="1"/>
          </p:cNvSpPr>
          <p:nvPr/>
        </p:nvSpPr>
        <p:spPr bwMode="auto">
          <a:xfrm>
            <a:off x="6771323" y="2659380"/>
            <a:ext cx="3279775" cy="461963"/>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5" name="文本框 12"/>
          <p:cNvSpPr txBox="1">
            <a:spLocks noChangeArrowheads="1"/>
          </p:cNvSpPr>
          <p:nvPr/>
        </p:nvSpPr>
        <p:spPr bwMode="auto">
          <a:xfrm>
            <a:off x="6961188" y="2711133"/>
            <a:ext cx="2797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组织结构</a:t>
            </a:r>
            <a:endParaRPr lang="en-US"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4"/>
          <p:cNvSpPr>
            <a:spLocks noChangeArrowheads="1"/>
          </p:cNvSpPr>
          <p:nvPr/>
        </p:nvSpPr>
        <p:spPr bwMode="auto">
          <a:xfrm>
            <a:off x="6311900" y="3038475"/>
            <a:ext cx="447802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dirty="0" smtClean="0">
                <a:latin typeface="微软雅黑" panose="020B0503020204020204" pitchFamily="34" charset="-122"/>
                <a:ea typeface="微软雅黑" panose="020B0503020204020204" pitchFamily="34" charset="-122"/>
              </a:rPr>
              <a:t>模式可用组织结构图来描述，组织结构图是一个重要的组织工具，反映一个组织系统中各组成部门之间的组织关系。</a:t>
            </a:r>
            <a:endParaRPr lang="zh-CN" altLang="en-US" dirty="0">
              <a:latin typeface="+mn-ea"/>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0" name="图片 94" descr="27.png"/>
          <p:cNvPicPr>
            <a:picLocks noChangeAspect="1"/>
          </p:cNvPicPr>
          <p:nvPr/>
        </p:nvPicPr>
        <p:blipFill>
          <a:blip r:embed="rId1" cstate="print"/>
          <a:srcRect/>
          <a:stretch>
            <a:fillRect/>
          </a:stretch>
        </p:blipFill>
        <p:spPr bwMode="auto">
          <a:xfrm rot="209941">
            <a:off x="8104890" y="2282334"/>
            <a:ext cx="4202806" cy="4202806"/>
          </a:xfrm>
          <a:prstGeom prst="rect">
            <a:avLst/>
          </a:prstGeom>
          <a:noFill/>
          <a:ln w="9525">
            <a:noFill/>
            <a:miter lim="800000"/>
            <a:headEnd/>
            <a:tailEnd/>
          </a:ln>
        </p:spPr>
      </p:pic>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矩形 17"/>
          <p:cNvSpPr/>
          <p:nvPr/>
        </p:nvSpPr>
        <p:spPr>
          <a:xfrm>
            <a:off x="521970" y="856179"/>
            <a:ext cx="10416540" cy="3370153"/>
          </a:xfrm>
          <a:prstGeom prst="rect">
            <a:avLst/>
          </a:prstGeom>
        </p:spPr>
        <p:txBody>
          <a:bodyPr wrap="square">
            <a:spAutoFit/>
          </a:bodyPr>
          <a:lstStyle/>
          <a:p>
            <a:pPr algn="just">
              <a:lnSpc>
                <a:spcPct val="150000"/>
              </a:lnSpc>
            </a:pPr>
            <a:r>
              <a:rPr lang="zh-CN" altLang="en-US" sz="2200" b="1" kern="0" dirty="0" smtClean="0">
                <a:latin typeface="宋体" panose="02010600030101010101" pitchFamily="2" charset="-122"/>
              </a:rPr>
              <a:t>（二）图纸会审的主要内容</a:t>
            </a:r>
            <a:endParaRPr lang="zh-CN" altLang="en-US" sz="22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a:t>
            </a:r>
            <a:r>
              <a:rPr lang="zh-CN" altLang="en-US" sz="2000" b="1" kern="0" dirty="0" smtClean="0">
                <a:latin typeface="宋体" panose="02010600030101010101" pitchFamily="2" charset="-122"/>
              </a:rPr>
              <a:t>）是否无证设计或越级设计；图纸是否经设计单位正式签署。</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2</a:t>
            </a:r>
            <a:r>
              <a:rPr lang="zh-CN" altLang="en-US" sz="2000" b="1" kern="0" dirty="0" smtClean="0">
                <a:latin typeface="宋体" panose="02010600030101010101" pitchFamily="2" charset="-122"/>
              </a:rPr>
              <a:t>）地质勘探资料是否齐全。</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3</a:t>
            </a:r>
            <a:r>
              <a:rPr lang="zh-CN" altLang="en-US" sz="2000" b="1" kern="0" dirty="0" smtClean="0">
                <a:latin typeface="宋体" panose="02010600030101010101" pitchFamily="2" charset="-122"/>
              </a:rPr>
              <a:t>）设计图纸与说明是否齐全，有无分期供图的时间表。</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4</a:t>
            </a:r>
            <a:r>
              <a:rPr lang="zh-CN" altLang="en-US" sz="2000" b="1" kern="0" dirty="0" smtClean="0">
                <a:latin typeface="宋体" panose="02010600030101010101" pitchFamily="2" charset="-122"/>
              </a:rPr>
              <a:t>）设计地震烈度是否符合当地要求。</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5</a:t>
            </a:r>
            <a:r>
              <a:rPr lang="zh-CN" altLang="en-US" sz="2000" b="1" kern="0" dirty="0" smtClean="0">
                <a:latin typeface="宋体" panose="02010600030101010101" pitchFamily="2" charset="-122"/>
              </a:rPr>
              <a:t>）几个设计单位共同设计的图纸相互间有无矛盾；专业图纸之间、平立剖</a:t>
            </a:r>
            <a:r>
              <a:rPr lang="zh-CN" altLang="en-US" sz="2000" b="1" kern="0" dirty="0" smtClean="0">
                <a:latin typeface="宋体" panose="02010600030101010101" pitchFamily="2" charset="-122"/>
              </a:rPr>
              <a:t>图</a:t>
            </a:r>
            <a:endParaRPr lang="en-US" altLang="zh-CN"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之间有</a:t>
            </a:r>
            <a:r>
              <a:rPr lang="zh-CN" altLang="en-US" sz="2000" b="1" kern="0" dirty="0" smtClean="0">
                <a:latin typeface="宋体" panose="02010600030101010101" pitchFamily="2" charset="-122"/>
              </a:rPr>
              <a:t>无矛盾；标高有无遗漏。</a:t>
            </a:r>
            <a:endParaRPr lang="zh-CN" altLang="en-US" sz="2000" b="1" kern="0" dirty="0" smtClean="0">
              <a:latin typeface="宋体" panose="02010600030101010101" pitchFamily="2" charset="-122"/>
            </a:endParaRPr>
          </a:p>
        </p:txBody>
      </p:sp>
      <p:sp>
        <p:nvSpPr>
          <p:cNvPr id="19"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一、图纸会审</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矩形 17"/>
          <p:cNvSpPr/>
          <p:nvPr/>
        </p:nvSpPr>
        <p:spPr>
          <a:xfrm>
            <a:off x="521970" y="856179"/>
            <a:ext cx="10416540" cy="4293483"/>
          </a:xfrm>
          <a:prstGeom prst="rect">
            <a:avLst/>
          </a:prstGeom>
        </p:spPr>
        <p:txBody>
          <a:bodyPr wrap="square">
            <a:spAutoFit/>
          </a:bodyPr>
          <a:lstStyle/>
          <a:p>
            <a:pPr algn="just">
              <a:lnSpc>
                <a:spcPct val="150000"/>
              </a:lnSpc>
            </a:pPr>
            <a:r>
              <a:rPr lang="zh-CN" altLang="en-US" sz="2200" b="1" kern="0" dirty="0" smtClean="0">
                <a:latin typeface="宋体" panose="02010600030101010101" pitchFamily="2" charset="-122"/>
              </a:rPr>
              <a:t>（二）图纸会审的主要内容</a:t>
            </a:r>
            <a:endParaRPr lang="zh-CN" altLang="en-US" sz="22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6</a:t>
            </a:r>
            <a:r>
              <a:rPr lang="zh-CN" altLang="en-US" sz="2000" b="1" kern="0" dirty="0" smtClean="0">
                <a:latin typeface="宋体" panose="02010600030101010101" pitchFamily="2" charset="-122"/>
              </a:rPr>
              <a:t>）总平面与施工图的几何尺寸、平面位置、标高尺寸是否一致。</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7</a:t>
            </a:r>
            <a:r>
              <a:rPr lang="zh-CN" altLang="en-US" sz="2000" b="1" kern="0" dirty="0" smtClean="0">
                <a:latin typeface="宋体" panose="02010600030101010101" pitchFamily="2" charset="-122"/>
              </a:rPr>
              <a:t>）防火、消防是否满足要求。</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8</a:t>
            </a:r>
            <a:r>
              <a:rPr lang="zh-CN" altLang="en-US" sz="2000" b="1" kern="0" dirty="0" smtClean="0">
                <a:latin typeface="宋体" panose="02010600030101010101" pitchFamily="2" charset="-122"/>
              </a:rPr>
              <a:t>）建筑结构与各专业图纸本身是否有差错及矛盾；结构图与建筑图的平面尺寸</a:t>
            </a:r>
            <a:r>
              <a:rPr lang="zh-CN" altLang="en-US" sz="2000" b="1" kern="0" dirty="0" smtClean="0">
                <a:latin typeface="宋体" panose="02010600030101010101" pitchFamily="2" charset="-122"/>
              </a:rPr>
              <a:t>及标</a:t>
            </a:r>
            <a:r>
              <a:rPr lang="zh-CN" altLang="en-US" sz="2000" b="1" kern="0" dirty="0" smtClean="0">
                <a:latin typeface="宋体" panose="02010600030101010101" pitchFamily="2" charset="-122"/>
              </a:rPr>
              <a:t>高是否一致；结构图与建筑图的表示方法是否清楚；是否符合制图标准；预埋件是</a:t>
            </a:r>
            <a:r>
              <a:rPr lang="zh-CN" altLang="en-US" sz="2000" b="1" kern="0" dirty="0" smtClean="0">
                <a:latin typeface="宋体" panose="02010600030101010101" pitchFamily="2" charset="-122"/>
              </a:rPr>
              <a:t>否表</a:t>
            </a:r>
            <a:r>
              <a:rPr lang="zh-CN" altLang="en-US" sz="2000" b="1" kern="0" dirty="0" smtClean="0">
                <a:latin typeface="宋体" panose="02010600030101010101" pitchFamily="2" charset="-122"/>
              </a:rPr>
              <a:t>示清楚；有无钢筋明细表；钢筋的构造要求在图中是否表示清楚。</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9</a:t>
            </a:r>
            <a:r>
              <a:rPr lang="zh-CN" altLang="en-US" sz="2000" b="1" kern="0" dirty="0" smtClean="0">
                <a:latin typeface="宋体" panose="02010600030101010101" pitchFamily="2" charset="-122"/>
              </a:rPr>
              <a:t>）施工图中所列各种标准图册施工单位是否具备。</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10</a:t>
            </a:r>
            <a:r>
              <a:rPr lang="zh-CN" altLang="en-US" sz="2000" b="1" kern="0" dirty="0" smtClean="0">
                <a:latin typeface="宋体" panose="02010600030101010101" pitchFamily="2" charset="-122"/>
              </a:rPr>
              <a:t>）材料来源有无保证，能否代换；图中所要求的条件能否满足；新材料、新技</a:t>
            </a:r>
            <a:r>
              <a:rPr lang="zh-CN" altLang="en-US" sz="2000" b="1" kern="0" dirty="0" smtClean="0">
                <a:latin typeface="宋体" panose="02010600030101010101" pitchFamily="2" charset="-122"/>
              </a:rPr>
              <a:t>术的</a:t>
            </a:r>
            <a:r>
              <a:rPr lang="zh-CN" altLang="en-US" sz="2000" b="1" kern="0" dirty="0" smtClean="0">
                <a:latin typeface="宋体" panose="02010600030101010101" pitchFamily="2" charset="-122"/>
              </a:rPr>
              <a:t>应用有无问题。</a:t>
            </a:r>
            <a:endParaRPr lang="zh-CN" altLang="en-US" sz="2000" b="1" kern="0" dirty="0" smtClean="0">
              <a:latin typeface="宋体" panose="02010600030101010101" pitchFamily="2" charset="-122"/>
            </a:endParaRPr>
          </a:p>
        </p:txBody>
      </p:sp>
      <p:sp>
        <p:nvSpPr>
          <p:cNvPr id="19"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一、图纸会审</a:t>
            </a:r>
            <a:endParaRPr lang="zh-CN" altLang="en-US" sz="2400" b="1" dirty="0">
              <a:latin typeface="微软雅黑" panose="020B0503020204020204" pitchFamily="34" charset="-122"/>
              <a:ea typeface="微软雅黑" panose="020B0503020204020204" pitchFamily="34" charset="-122"/>
            </a:endParaRPr>
          </a:p>
        </p:txBody>
      </p:sp>
      <p:pic>
        <p:nvPicPr>
          <p:cNvPr id="5" name="图片 94" descr="3.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10223500" y="139700"/>
            <a:ext cx="1441450" cy="2178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 name="矩形 17"/>
          <p:cNvSpPr/>
          <p:nvPr/>
        </p:nvSpPr>
        <p:spPr>
          <a:xfrm>
            <a:off x="521970" y="856179"/>
            <a:ext cx="10919460" cy="2908489"/>
          </a:xfrm>
          <a:prstGeom prst="rect">
            <a:avLst/>
          </a:prstGeom>
        </p:spPr>
        <p:txBody>
          <a:bodyPr wrap="square">
            <a:spAutoFit/>
          </a:bodyPr>
          <a:lstStyle/>
          <a:p>
            <a:pPr algn="just">
              <a:lnSpc>
                <a:spcPct val="150000"/>
              </a:lnSpc>
            </a:pPr>
            <a:r>
              <a:rPr lang="zh-CN" altLang="en-US" sz="2200" b="1" kern="0" dirty="0" smtClean="0">
                <a:latin typeface="宋体" panose="02010600030101010101" pitchFamily="2" charset="-122"/>
              </a:rPr>
              <a:t>（二）图纸会审的主要内容</a:t>
            </a:r>
            <a:endParaRPr lang="zh-CN" altLang="en-US" sz="22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11</a:t>
            </a:r>
            <a:r>
              <a:rPr lang="zh-CN" altLang="en-US" sz="2000" b="1" kern="0" dirty="0" smtClean="0">
                <a:latin typeface="宋体" panose="02010600030101010101" pitchFamily="2" charset="-122"/>
              </a:rPr>
              <a:t>）地基处理方法是否合理，建筑与结构构造是否存在不能施工、不便于施工</a:t>
            </a:r>
            <a:r>
              <a:rPr lang="zh-CN" altLang="en-US" sz="2000" b="1" kern="0" dirty="0" smtClean="0">
                <a:latin typeface="宋体" panose="02010600030101010101" pitchFamily="2" charset="-122"/>
              </a:rPr>
              <a:t>的技</a:t>
            </a:r>
            <a:r>
              <a:rPr lang="zh-CN" altLang="en-US" sz="2000" b="1" kern="0" dirty="0" smtClean="0">
                <a:latin typeface="宋体" panose="02010600030101010101" pitchFamily="2" charset="-122"/>
              </a:rPr>
              <a:t>术问题，或容易导致质量、安全、工程费用增加等方面的问题。</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12</a:t>
            </a:r>
            <a:r>
              <a:rPr lang="zh-CN" altLang="en-US" sz="2000" b="1" kern="0" dirty="0" smtClean="0">
                <a:latin typeface="宋体" panose="02010600030101010101" pitchFamily="2" charset="-122"/>
              </a:rPr>
              <a:t>）工艺管道、电气线路、设备装置、运输道路与建筑物之间或相互间有无矛盾</a:t>
            </a:r>
            <a:r>
              <a:rPr lang="zh-CN" altLang="en-US" sz="2000" b="1" kern="0" dirty="0" smtClean="0">
                <a:latin typeface="宋体" panose="02010600030101010101" pitchFamily="2" charset="-122"/>
              </a:rPr>
              <a:t>，布</a:t>
            </a:r>
            <a:r>
              <a:rPr lang="zh-CN" altLang="en-US" sz="2000" b="1" kern="0" dirty="0" smtClean="0">
                <a:latin typeface="宋体" panose="02010600030101010101" pitchFamily="2" charset="-122"/>
              </a:rPr>
              <a:t>置是否合理。</a:t>
            </a:r>
            <a:endParaRPr lang="zh-CN" altLang="en-US" sz="2000" b="1" kern="0" dirty="0" smtClean="0">
              <a:latin typeface="宋体" panose="02010600030101010101" pitchFamily="2" charset="-122"/>
            </a:endParaRPr>
          </a:p>
          <a:p>
            <a:pPr algn="just">
              <a:lnSpc>
                <a:spcPct val="150000"/>
              </a:lnSpc>
            </a:pPr>
            <a:r>
              <a:rPr lang="zh-CN" altLang="en-US" sz="2000" b="1" kern="0" dirty="0" smtClean="0">
                <a:latin typeface="宋体" panose="02010600030101010101" pitchFamily="2" charset="-122"/>
              </a:rPr>
              <a:t>（</a:t>
            </a:r>
            <a:r>
              <a:rPr lang="en-US" altLang="zh-CN" sz="2000" b="1" kern="0" dirty="0" smtClean="0">
                <a:latin typeface="宋体" panose="02010600030101010101" pitchFamily="2" charset="-122"/>
              </a:rPr>
              <a:t>13</a:t>
            </a:r>
            <a:r>
              <a:rPr lang="zh-CN" altLang="en-US" sz="2000" b="1" kern="0" dirty="0" smtClean="0">
                <a:latin typeface="宋体" panose="02010600030101010101" pitchFamily="2" charset="-122"/>
              </a:rPr>
              <a:t>）施工安全、环境卫生有无保证。</a:t>
            </a:r>
            <a:endParaRPr lang="zh-CN" altLang="en-US" sz="2000" b="1" kern="0" dirty="0" smtClean="0">
              <a:latin typeface="宋体" panose="02010600030101010101" pitchFamily="2" charset="-122"/>
            </a:endParaRPr>
          </a:p>
        </p:txBody>
      </p:sp>
      <p:sp>
        <p:nvSpPr>
          <p:cNvPr id="19"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一、图纸会审</a:t>
            </a:r>
            <a:endParaRPr lang="zh-CN" altLang="en-US" sz="2400" b="1" dirty="0">
              <a:latin typeface="微软雅黑" panose="020B0503020204020204" pitchFamily="34" charset="-122"/>
              <a:ea typeface="微软雅黑" panose="020B0503020204020204" pitchFamily="34" charset="-122"/>
            </a:endParaRPr>
          </a:p>
        </p:txBody>
      </p:sp>
      <p:pic>
        <p:nvPicPr>
          <p:cNvPr id="5" name="图片 105" descr="14.jpg"/>
          <p:cNvPicPr>
            <a:picLocks noChangeAspect="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9158923" y="3135948"/>
            <a:ext cx="2782252" cy="34133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24" name="오른쪽 화살표 216"/>
          <p:cNvSpPr>
            <a:spLocks noChangeArrowheads="1"/>
          </p:cNvSpPr>
          <p:nvPr/>
        </p:nvSpPr>
        <p:spPr bwMode="auto">
          <a:xfrm>
            <a:off x="2781300" y="2509838"/>
            <a:ext cx="1785938" cy="1266825"/>
          </a:xfrm>
          <a:prstGeom prst="rightArrow">
            <a:avLst>
              <a:gd name="adj1" fmla="val 55935"/>
              <a:gd name="adj2" fmla="val 50001"/>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30725" name="오른쪽 화살표 218"/>
          <p:cNvSpPr>
            <a:spLocks noChangeArrowheads="1"/>
          </p:cNvSpPr>
          <p:nvPr/>
        </p:nvSpPr>
        <p:spPr bwMode="auto">
          <a:xfrm flipH="1">
            <a:off x="7758113" y="2509838"/>
            <a:ext cx="1893887" cy="1266825"/>
          </a:xfrm>
          <a:prstGeom prst="rightArrow">
            <a:avLst>
              <a:gd name="adj1" fmla="val 55935"/>
              <a:gd name="adj2" fmla="val 50068"/>
            </a:avLst>
          </a:prstGeom>
          <a:solidFill>
            <a:srgbClr val="4886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30726" name="타원 219"/>
          <p:cNvSpPr>
            <a:spLocks noChangeArrowheads="1"/>
          </p:cNvSpPr>
          <p:nvPr/>
        </p:nvSpPr>
        <p:spPr bwMode="auto">
          <a:xfrm>
            <a:off x="9420225" y="2441575"/>
            <a:ext cx="1273175" cy="1274763"/>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30727" name="막힌 원호 127"/>
          <p:cNvSpPr/>
          <p:nvPr/>
        </p:nvSpPr>
        <p:spPr bwMode="auto">
          <a:xfrm rot="-5400000">
            <a:off x="4937919" y="2012157"/>
            <a:ext cx="2370137" cy="2368550"/>
          </a:xfrm>
          <a:custGeom>
            <a:avLst/>
            <a:gdLst>
              <a:gd name="T0" fmla="*/ 0 w 2369150"/>
              <a:gd name="T1" fmla="*/ 1182468 h 2369152"/>
              <a:gd name="T2" fmla="*/ 0 w 2369150"/>
              <a:gd name="T3" fmla="*/ 1182468 h 2369152"/>
              <a:gd name="T4" fmla="*/ 1188035 w 2369150"/>
              <a:gd name="T5" fmla="*/ 0 h 2369152"/>
              <a:gd name="T6" fmla="*/ 2376066 w 2369150"/>
              <a:gd name="T7" fmla="*/ 1182467 h 2369152"/>
              <a:gd name="T8" fmla="*/ 1915657 w 2369150"/>
              <a:gd name="T9" fmla="*/ 1182467 h 2369152"/>
              <a:gd name="T10" fmla="*/ 1915656 w 2369150"/>
              <a:gd name="T11" fmla="*/ 1182467 h 2369152"/>
              <a:gd name="T12" fmla="*/ 1188035 w 2369150"/>
              <a:gd name="T13" fmla="*/ 458252 h 2369152"/>
              <a:gd name="T14" fmla="*/ 460410 w 2369150"/>
              <a:gd name="T15" fmla="*/ 1182468 h 2369152"/>
              <a:gd name="T16" fmla="*/ 0 w 2369150"/>
              <a:gd name="T17" fmla="*/ 1182468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728" name="타원 217"/>
          <p:cNvSpPr>
            <a:spLocks noChangeArrowheads="1"/>
          </p:cNvSpPr>
          <p:nvPr/>
        </p:nvSpPr>
        <p:spPr bwMode="auto">
          <a:xfrm>
            <a:off x="1624013" y="2505075"/>
            <a:ext cx="1273175" cy="12747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30729" name="막힌 원호 225"/>
          <p:cNvSpPr/>
          <p:nvPr/>
        </p:nvSpPr>
        <p:spPr bwMode="auto">
          <a:xfrm rot="5400000">
            <a:off x="4925218" y="1904207"/>
            <a:ext cx="2436813" cy="2444750"/>
          </a:xfrm>
          <a:custGeom>
            <a:avLst/>
            <a:gdLst>
              <a:gd name="T0" fmla="*/ 7 w 2436720"/>
              <a:gd name="T1" fmla="*/ 1228078 h 2444258"/>
              <a:gd name="T2" fmla="*/ 7 w 2436720"/>
              <a:gd name="T3" fmla="*/ 1228077 h 2444258"/>
              <a:gd name="T4" fmla="*/ 0 w 2436720"/>
              <a:gd name="T5" fmla="*/ 1223851 h 2444258"/>
              <a:gd name="T6" fmla="*/ 1218689 w 2436720"/>
              <a:gd name="T7" fmla="*/ 0 h 2444258"/>
              <a:gd name="T8" fmla="*/ 2437291 w 2436720"/>
              <a:gd name="T9" fmla="*/ 1209912 h 2444258"/>
              <a:gd name="T10" fmla="*/ 1965107 w 2436720"/>
              <a:gd name="T11" fmla="*/ 1215314 h 2444258"/>
              <a:gd name="T12" fmla="*/ 1965106 w 2436720"/>
              <a:gd name="T13" fmla="*/ 1215314 h 2444258"/>
              <a:gd name="T14" fmla="*/ 1218689 w 2436720"/>
              <a:gd name="T15" fmla="*/ 472755 h 2444258"/>
              <a:gd name="T16" fmla="*/ 472216 w 2436720"/>
              <a:gd name="T17" fmla="*/ 1223851 h 2444258"/>
              <a:gd name="T18" fmla="*/ 472220 w 2436720"/>
              <a:gd name="T19" fmla="*/ 1226443 h 2444258"/>
              <a:gd name="T20" fmla="*/ 7 w 2436720"/>
              <a:gd name="T21" fmla="*/ 1228078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730" name="막힌 원호 224"/>
          <p:cNvSpPr/>
          <p:nvPr/>
        </p:nvSpPr>
        <p:spPr bwMode="auto">
          <a:xfrm rot="-5400000">
            <a:off x="4925219" y="1901031"/>
            <a:ext cx="2444750" cy="2446338"/>
          </a:xfrm>
          <a:custGeom>
            <a:avLst/>
            <a:gdLst>
              <a:gd name="T0" fmla="*/ 132 w 2444256"/>
              <a:gd name="T1" fmla="*/ 1247513 h 2444258"/>
              <a:gd name="T2" fmla="*/ 132 w 2444256"/>
              <a:gd name="T3" fmla="*/ 1247512 h 2444258"/>
              <a:gd name="T4" fmla="*/ 0 w 2444256"/>
              <a:gd name="T5" fmla="*/ 1229428 h 2444258"/>
              <a:gd name="T6" fmla="*/ 1223857 w 2444256"/>
              <a:gd name="T7" fmla="*/ 0 h 2444258"/>
              <a:gd name="T8" fmla="*/ 2447702 w 2444256"/>
              <a:gd name="T9" fmla="*/ 1223823 h 2444258"/>
              <a:gd name="T10" fmla="*/ 1974297 w 2444256"/>
              <a:gd name="T11" fmla="*/ 1225992 h 2444258"/>
              <a:gd name="T12" fmla="*/ 1974297 w 2444256"/>
              <a:gd name="T13" fmla="*/ 1225991 h 2444258"/>
              <a:gd name="T14" fmla="*/ 1223858 w 2444256"/>
              <a:gd name="T15" fmla="*/ 475567 h 2444258"/>
              <a:gd name="T16" fmla="*/ 473417 w 2444256"/>
              <a:gd name="T17" fmla="*/ 1229428 h 2444258"/>
              <a:gd name="T18" fmla="*/ 473498 w 2444256"/>
              <a:gd name="T19" fmla="*/ 1240516 h 2444258"/>
              <a:gd name="T20" fmla="*/ 132 w 2444256"/>
              <a:gd name="T21" fmla="*/ 1247513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731" name="矩形 11"/>
          <p:cNvSpPr>
            <a:spLocks noChangeArrowheads="1"/>
          </p:cNvSpPr>
          <p:nvPr/>
        </p:nvSpPr>
        <p:spPr bwMode="auto">
          <a:xfrm>
            <a:off x="1361122" y="4048760"/>
            <a:ext cx="3393757" cy="132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eaLnBrk="1" hangingPunct="1">
              <a:lnSpc>
                <a:spcPct val="150000"/>
              </a:lnSpc>
              <a:spcBef>
                <a:spcPts val="0"/>
              </a:spcBef>
            </a:pPr>
            <a:r>
              <a:rPr lang="zh-CN" altLang="en-US" sz="2000" dirty="0" smtClean="0"/>
              <a:t>设计交底由建设单位组织，设计单位、施工单位、监理单位等相关单位代表进行。</a:t>
            </a:r>
            <a:endParaRPr lang="en-US" sz="20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3" name="矩形 13"/>
          <p:cNvSpPr>
            <a:spLocks noChangeArrowheads="1"/>
          </p:cNvSpPr>
          <p:nvPr/>
        </p:nvSpPr>
        <p:spPr bwMode="auto">
          <a:xfrm>
            <a:off x="7614602" y="4003040"/>
            <a:ext cx="416972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eaLnBrk="1" hangingPunct="1">
              <a:lnSpc>
                <a:spcPct val="150000"/>
              </a:lnSpc>
              <a:spcBef>
                <a:spcPts val="0"/>
              </a:spcBef>
            </a:pPr>
            <a:r>
              <a:rPr lang="zh-CN" altLang="en-US" sz="2000" dirty="0" smtClean="0"/>
              <a:t>设计交底由设计单位的技术负责人进行现场记录并整理会审纪要，交建设单位校核，各有关单位盖章后生效，并负责分发至各相关单位、部门使用，作为指导工程施工和工程结算的依据。</a:t>
            </a:r>
            <a:endParaRPr lang="en-US" altLang="en-US" sz="2000" dirty="0">
              <a:sym typeface="Arial" panose="020B0604020202020204" pitchFamily="34" charset="0"/>
            </a:endParaRPr>
          </a:p>
        </p:txBody>
      </p:sp>
      <p:sp>
        <p:nvSpPr>
          <p:cNvPr id="21519" name="TextBox 13"/>
          <p:cNvSpPr txBox="1">
            <a:spLocks noChangeArrowheads="1"/>
          </p:cNvSpPr>
          <p:nvPr/>
        </p:nvSpPr>
        <p:spPr bwMode="auto">
          <a:xfrm>
            <a:off x="1560513" y="30067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0" name="TextBox 13"/>
          <p:cNvSpPr txBox="1">
            <a:spLocks noChangeArrowheads="1"/>
          </p:cNvSpPr>
          <p:nvPr/>
        </p:nvSpPr>
        <p:spPr bwMode="auto">
          <a:xfrm>
            <a:off x="9402763" y="29940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1" name="TextBox 13"/>
          <p:cNvSpPr txBox="1">
            <a:spLocks noChangeArrowheads="1"/>
          </p:cNvSpPr>
          <p:nvPr/>
        </p:nvSpPr>
        <p:spPr bwMode="auto">
          <a:xfrm>
            <a:off x="5473700" y="3006725"/>
            <a:ext cx="1373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程序</a:t>
            </a:r>
            <a:endParaRPr lang="en-US" sz="20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二、设计交底</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19"/>
                                        </p:tgtEl>
                                        <p:attrNameLst>
                                          <p:attrName>style.visibility</p:attrName>
                                        </p:attrNameLst>
                                      </p:cBhvr>
                                      <p:to>
                                        <p:strVal val="visible"/>
                                      </p:to>
                                    </p:set>
                                    <p:animEffect transition="in" filter="wipe(left)">
                                      <p:cBhvr>
                                        <p:cTn id="7" dur="500"/>
                                        <p:tgtEl>
                                          <p:spTgt spid="215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20"/>
                                        </p:tgtEl>
                                        <p:attrNameLst>
                                          <p:attrName>style.visibility</p:attrName>
                                        </p:attrNameLst>
                                      </p:cBhvr>
                                      <p:to>
                                        <p:strVal val="visible"/>
                                      </p:to>
                                    </p:set>
                                    <p:animEffect transition="in" filter="wipe(left)">
                                      <p:cBhvr>
                                        <p:cTn id="11" dur="500"/>
                                        <p:tgtEl>
                                          <p:spTgt spid="215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21"/>
                                        </p:tgtEl>
                                        <p:attrNameLst>
                                          <p:attrName>style.visibility</p:attrName>
                                        </p:attrNameLst>
                                      </p:cBhvr>
                                      <p:to>
                                        <p:strVal val="visible"/>
                                      </p:to>
                                    </p:set>
                                    <p:animEffect transition="in" filter="wipe(left)">
                                      <p:cBhvr>
                                        <p:cTn id="15" dur="500"/>
                                        <p:tgtEl>
                                          <p:spTgt spid="2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9" grpId="0" autoUpdateAnimBg="0"/>
      <p:bldP spid="21520" grpId="0" autoUpdateAnimBg="0"/>
      <p:bldP spid="2152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481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820" name="Oval 14"/>
          <p:cNvSpPr>
            <a:spLocks noChangeArrowheads="1"/>
          </p:cNvSpPr>
          <p:nvPr/>
        </p:nvSpPr>
        <p:spPr bwMode="auto">
          <a:xfrm>
            <a:off x="2236788" y="3246438"/>
            <a:ext cx="727075" cy="725487"/>
          </a:xfrm>
          <a:prstGeom prst="ellipse">
            <a:avLst/>
          </a:prstGeom>
          <a:noFill/>
          <a:ln w="19050">
            <a:solidFill>
              <a:srgbClr val="4886D8"/>
            </a:solidFill>
            <a:round/>
          </a:ln>
          <a:extLst>
            <a:ext uri="{909E8E84-426E-40DD-AFC4-6F175D3DCCD1}">
              <a14:hiddenFill xmlns:a14="http://schemas.microsoft.com/office/drawing/2010/main">
                <a:solidFill>
                  <a:srgbClr val="FFFFFF"/>
                </a:solidFill>
              </a14:hiddenFill>
            </a:ext>
          </a:extLst>
        </p:spPr>
        <p:txBody>
          <a:bodyPr anchor="ctr"/>
          <a:lstStyle/>
          <a:p>
            <a:pPr algn="ctr" defTabSz="1217930" eaLnBrk="1" hangingPunct="1"/>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1" name="AutoShape 81"/>
          <p:cNvSpPr/>
          <p:nvPr/>
        </p:nvSpPr>
        <p:spPr bwMode="auto">
          <a:xfrm>
            <a:off x="2419350" y="3405188"/>
            <a:ext cx="368300" cy="368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2147483647 h 21600"/>
              <a:gd name="T50" fmla="*/ 2147483647 w 21600"/>
              <a:gd name="T51" fmla="*/ 2147483647 h 21600"/>
              <a:gd name="T52" fmla="*/ 2147483647 w 21600"/>
              <a:gd name="T53" fmla="*/ 2147483647 h 21600"/>
              <a:gd name="T54" fmla="*/ 0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50701" tIns="50701" rIns="50701" bIns="50701" anchor="ctr"/>
          <a:lstStyle/>
          <a:p>
            <a:endParaRPr lang="zh-CN" altLang="en-US"/>
          </a:p>
        </p:txBody>
      </p:sp>
      <p:sp>
        <p:nvSpPr>
          <p:cNvPr id="34822" name="AutoShape 82"/>
          <p:cNvSpPr/>
          <p:nvPr/>
        </p:nvSpPr>
        <p:spPr bwMode="auto">
          <a:xfrm>
            <a:off x="2454275" y="3705225"/>
            <a:ext cx="34925" cy="34925"/>
          </a:xfrm>
          <a:custGeom>
            <a:avLst/>
            <a:gdLst>
              <a:gd name="T0" fmla="*/ 312045 w 21600"/>
              <a:gd name="T1" fmla="*/ 416041 h 21600"/>
              <a:gd name="T2" fmla="*/ 208027 w 21600"/>
              <a:gd name="T3" fmla="*/ 312045 h 21600"/>
              <a:gd name="T4" fmla="*/ 312045 w 21600"/>
              <a:gd name="T5" fmla="*/ 208027 h 21600"/>
              <a:gd name="T6" fmla="*/ 416041 w 21600"/>
              <a:gd name="T7" fmla="*/ 312045 h 21600"/>
              <a:gd name="T8" fmla="*/ 312045 w 21600"/>
              <a:gd name="T9" fmla="*/ 416041 h 21600"/>
              <a:gd name="T10" fmla="*/ 312045 w 21600"/>
              <a:gd name="T11" fmla="*/ 0 h 21600"/>
              <a:gd name="T12" fmla="*/ 0 w 21600"/>
              <a:gd name="T13" fmla="*/ 312045 h 21600"/>
              <a:gd name="T14" fmla="*/ 312045 w 21600"/>
              <a:gd name="T15" fmla="*/ 624029 h 21600"/>
              <a:gd name="T16" fmla="*/ 624069 w 21600"/>
              <a:gd name="T17" fmla="*/ 312045 h 21600"/>
              <a:gd name="T18" fmla="*/ 312045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rgbClr val="FDB817"/>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8099" dir="2700000" algn="ctr" rotWithShape="0">
                    <a:srgbClr val="000000">
                      <a:alpha val="73996"/>
                    </a:srgbClr>
                  </a:outerShdw>
                </a:effectLst>
              </a14:hiddenEffects>
            </a:ext>
          </a:extLst>
        </p:spPr>
        <p:txBody>
          <a:bodyPr lIns="50701" tIns="50701" rIns="50701" bIns="50701" anchor="ctr"/>
          <a:lstStyle/>
          <a:p>
            <a:endParaRPr lang="zh-CN" altLang="en-US"/>
          </a:p>
        </p:txBody>
      </p:sp>
      <p:sp>
        <p:nvSpPr>
          <p:cNvPr id="34823" name="Oval 18"/>
          <p:cNvSpPr>
            <a:spLocks noChangeArrowheads="1"/>
          </p:cNvSpPr>
          <p:nvPr/>
        </p:nvSpPr>
        <p:spPr bwMode="auto">
          <a:xfrm>
            <a:off x="5786438" y="4159250"/>
            <a:ext cx="725487" cy="725488"/>
          </a:xfrm>
          <a:prstGeom prst="ellipse">
            <a:avLst/>
          </a:prstGeom>
          <a:noFill/>
          <a:ln w="19050">
            <a:solidFill>
              <a:srgbClr val="1C4885"/>
            </a:solidFill>
            <a:round/>
          </a:ln>
          <a:extLst>
            <a:ext uri="{909E8E84-426E-40DD-AFC4-6F175D3DCCD1}">
              <a14:hiddenFill xmlns:a14="http://schemas.microsoft.com/office/drawing/2010/main">
                <a:solidFill>
                  <a:srgbClr val="FFFFFF"/>
                </a:solidFill>
              </a14:hiddenFill>
            </a:ext>
          </a:extLst>
        </p:spPr>
        <p:txBody>
          <a:bodyPr anchor="ctr"/>
          <a:lstStyle/>
          <a:p>
            <a:pPr algn="ctr" defTabSz="1217930" eaLnBrk="1" hangingPunct="1"/>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4" name="Freeform 19"/>
          <p:cNvSpPr>
            <a:spLocks noEditPoints="1"/>
          </p:cNvSpPr>
          <p:nvPr/>
        </p:nvSpPr>
        <p:spPr bwMode="auto">
          <a:xfrm>
            <a:off x="5964238" y="4376738"/>
            <a:ext cx="388937" cy="314325"/>
          </a:xfrm>
          <a:custGeom>
            <a:avLst/>
            <a:gdLst>
              <a:gd name="T0" fmla="*/ 2147483647 w 400"/>
              <a:gd name="T1" fmla="*/ 2147483647 h 322"/>
              <a:gd name="T2" fmla="*/ 2147483647 w 400"/>
              <a:gd name="T3" fmla="*/ 2147483647 h 322"/>
              <a:gd name="T4" fmla="*/ 2147483647 w 400"/>
              <a:gd name="T5" fmla="*/ 2147483647 h 322"/>
              <a:gd name="T6" fmla="*/ 2147483647 w 400"/>
              <a:gd name="T7" fmla="*/ 2147483647 h 322"/>
              <a:gd name="T8" fmla="*/ 2147483647 w 400"/>
              <a:gd name="T9" fmla="*/ 2147483647 h 322"/>
              <a:gd name="T10" fmla="*/ 2147483647 w 400"/>
              <a:gd name="T11" fmla="*/ 2147483647 h 322"/>
              <a:gd name="T12" fmla="*/ 2147483647 w 400"/>
              <a:gd name="T13" fmla="*/ 2147483647 h 322"/>
              <a:gd name="T14" fmla="*/ 0 w 400"/>
              <a:gd name="T15" fmla="*/ 2147483647 h 322"/>
              <a:gd name="T16" fmla="*/ 0 w 400"/>
              <a:gd name="T17" fmla="*/ 2147483647 h 322"/>
              <a:gd name="T18" fmla="*/ 2147483647 w 400"/>
              <a:gd name="T19" fmla="*/ 2147483647 h 322"/>
              <a:gd name="T20" fmla="*/ 2147483647 w 400"/>
              <a:gd name="T21" fmla="*/ 2147483647 h 322"/>
              <a:gd name="T22" fmla="*/ 2147483647 w 400"/>
              <a:gd name="T23" fmla="*/ 2147483647 h 322"/>
              <a:gd name="T24" fmla="*/ 2147483647 w 400"/>
              <a:gd name="T25" fmla="*/ 2147483647 h 322"/>
              <a:gd name="T26" fmla="*/ 2147483647 w 400"/>
              <a:gd name="T27" fmla="*/ 2147483647 h 322"/>
              <a:gd name="T28" fmla="*/ 2147483647 w 400"/>
              <a:gd name="T29" fmla="*/ 2147483647 h 322"/>
              <a:gd name="T30" fmla="*/ 2147483647 w 400"/>
              <a:gd name="T31" fmla="*/ 2147483647 h 322"/>
              <a:gd name="T32" fmla="*/ 2147483647 w 400"/>
              <a:gd name="T33" fmla="*/ 2147483647 h 322"/>
              <a:gd name="T34" fmla="*/ 2147483647 w 400"/>
              <a:gd name="T35" fmla="*/ 2147483647 h 322"/>
              <a:gd name="T36" fmla="*/ 2147483647 w 400"/>
              <a:gd name="T37" fmla="*/ 2147483647 h 322"/>
              <a:gd name="T38" fmla="*/ 2147483647 w 400"/>
              <a:gd name="T39" fmla="*/ 2147483647 h 322"/>
              <a:gd name="T40" fmla="*/ 2147483647 w 400"/>
              <a:gd name="T41" fmla="*/ 2147483647 h 322"/>
              <a:gd name="T42" fmla="*/ 2147483647 w 400"/>
              <a:gd name="T43" fmla="*/ 2147483647 h 322"/>
              <a:gd name="T44" fmla="*/ 2147483647 w 400"/>
              <a:gd name="T45" fmla="*/ 2147483647 h 322"/>
              <a:gd name="T46" fmla="*/ 2147483647 w 400"/>
              <a:gd name="T47" fmla="*/ 2147483647 h 322"/>
              <a:gd name="T48" fmla="*/ 2147483647 w 400"/>
              <a:gd name="T49" fmla="*/ 2147483647 h 322"/>
              <a:gd name="T50" fmla="*/ 2147483647 w 400"/>
              <a:gd name="T51" fmla="*/ 2147483647 h 322"/>
              <a:gd name="T52" fmla="*/ 2147483647 w 400"/>
              <a:gd name="T53" fmla="*/ 2147483647 h 322"/>
              <a:gd name="T54" fmla="*/ 2147483647 w 400"/>
              <a:gd name="T55" fmla="*/ 2147483647 h 322"/>
              <a:gd name="T56" fmla="*/ 2147483647 w 400"/>
              <a:gd name="T57" fmla="*/ 2147483647 h 322"/>
              <a:gd name="T58" fmla="*/ 2147483647 w 400"/>
              <a:gd name="T59" fmla="*/ 2147483647 h 322"/>
              <a:gd name="T60" fmla="*/ 2147483647 w 400"/>
              <a:gd name="T61" fmla="*/ 2147483647 h 322"/>
              <a:gd name="T62" fmla="*/ 2147483647 w 400"/>
              <a:gd name="T63" fmla="*/ 2147483647 h 322"/>
              <a:gd name="T64" fmla="*/ 2147483647 w 400"/>
              <a:gd name="T65" fmla="*/ 2147483647 h 322"/>
              <a:gd name="T66" fmla="*/ 2147483647 w 400"/>
              <a:gd name="T67" fmla="*/ 2147483647 h 322"/>
              <a:gd name="T68" fmla="*/ 2147483647 w 400"/>
              <a:gd name="T69" fmla="*/ 2147483647 h 322"/>
              <a:gd name="T70" fmla="*/ 2147483647 w 400"/>
              <a:gd name="T71" fmla="*/ 2147483647 h 322"/>
              <a:gd name="T72" fmla="*/ 2147483647 w 400"/>
              <a:gd name="T73" fmla="*/ 2147483647 h 322"/>
              <a:gd name="T74" fmla="*/ 2147483647 w 400"/>
              <a:gd name="T75" fmla="*/ 2147483647 h 322"/>
              <a:gd name="T76" fmla="*/ 2147483647 w 400"/>
              <a:gd name="T77" fmla="*/ 2147483647 h 322"/>
              <a:gd name="T78" fmla="*/ 2147483647 w 400"/>
              <a:gd name="T79" fmla="*/ 2147483647 h 322"/>
              <a:gd name="T80" fmla="*/ 2147483647 w 400"/>
              <a:gd name="T81" fmla="*/ 2147483647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34825" name="Oval 19"/>
          <p:cNvSpPr>
            <a:spLocks noChangeArrowheads="1"/>
          </p:cNvSpPr>
          <p:nvPr/>
        </p:nvSpPr>
        <p:spPr bwMode="auto">
          <a:xfrm>
            <a:off x="5638800" y="1476375"/>
            <a:ext cx="1020763" cy="1020763"/>
          </a:xfrm>
          <a:prstGeom prst="ellipse">
            <a:avLst/>
          </a:prstGeom>
          <a:noFill/>
          <a:ln w="28575">
            <a:solidFill>
              <a:srgbClr val="1C4885"/>
            </a:solidFill>
            <a:round/>
          </a:ln>
          <a:extLst>
            <a:ext uri="{909E8E84-426E-40DD-AFC4-6F175D3DCCD1}">
              <a14:hiddenFill xmlns:a14="http://schemas.microsoft.com/office/drawing/2010/main">
                <a:solidFill>
                  <a:srgbClr val="FFFFFF"/>
                </a:solidFill>
              </a14:hiddenFill>
            </a:ext>
          </a:extLst>
        </p:spPr>
        <p:txBody>
          <a:bodyPr anchor="ctr"/>
          <a:lstStyle/>
          <a:p>
            <a:pPr algn="ctr" defTabSz="1217930" eaLnBrk="1" hangingPunct="1"/>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6" name="Freeform 21"/>
          <p:cNvSpPr>
            <a:spLocks noEditPoints="1"/>
          </p:cNvSpPr>
          <p:nvPr/>
        </p:nvSpPr>
        <p:spPr bwMode="auto">
          <a:xfrm>
            <a:off x="5883275" y="1746250"/>
            <a:ext cx="515938" cy="517525"/>
          </a:xfrm>
          <a:custGeom>
            <a:avLst/>
            <a:gdLst>
              <a:gd name="T0" fmla="*/ 2147483647 w 403"/>
              <a:gd name="T1" fmla="*/ 2147483647 h 404"/>
              <a:gd name="T2" fmla="*/ 2147483647 w 403"/>
              <a:gd name="T3" fmla="*/ 2147483647 h 404"/>
              <a:gd name="T4" fmla="*/ 2147483647 w 403"/>
              <a:gd name="T5" fmla="*/ 2147483647 h 404"/>
              <a:gd name="T6" fmla="*/ 2147483647 w 403"/>
              <a:gd name="T7" fmla="*/ 2147483647 h 404"/>
              <a:gd name="T8" fmla="*/ 2147483647 w 403"/>
              <a:gd name="T9" fmla="*/ 2147483647 h 404"/>
              <a:gd name="T10" fmla="*/ 2147483647 w 403"/>
              <a:gd name="T11" fmla="*/ 2147483647 h 404"/>
              <a:gd name="T12" fmla="*/ 2147483647 w 403"/>
              <a:gd name="T13" fmla="*/ 2147483647 h 404"/>
              <a:gd name="T14" fmla="*/ 2147483647 w 403"/>
              <a:gd name="T15" fmla="*/ 2147483647 h 404"/>
              <a:gd name="T16" fmla="*/ 2147483647 w 403"/>
              <a:gd name="T17" fmla="*/ 2147483647 h 404"/>
              <a:gd name="T18" fmla="*/ 2147483647 w 403"/>
              <a:gd name="T19" fmla="*/ 2147483647 h 404"/>
              <a:gd name="T20" fmla="*/ 2147483647 w 403"/>
              <a:gd name="T21" fmla="*/ 2147483647 h 404"/>
              <a:gd name="T22" fmla="*/ 2147483647 w 403"/>
              <a:gd name="T23" fmla="*/ 2147483647 h 404"/>
              <a:gd name="T24" fmla="*/ 2147483647 w 403"/>
              <a:gd name="T25" fmla="*/ 2147483647 h 404"/>
              <a:gd name="T26" fmla="*/ 2147483647 w 403"/>
              <a:gd name="T27" fmla="*/ 2147483647 h 404"/>
              <a:gd name="T28" fmla="*/ 2147483647 w 403"/>
              <a:gd name="T29" fmla="*/ 2147483647 h 404"/>
              <a:gd name="T30" fmla="*/ 2147483647 w 403"/>
              <a:gd name="T31" fmla="*/ 2147483647 h 404"/>
              <a:gd name="T32" fmla="*/ 2147483647 w 403"/>
              <a:gd name="T33" fmla="*/ 2147483647 h 404"/>
              <a:gd name="T34" fmla="*/ 2147483647 w 403"/>
              <a:gd name="T35" fmla="*/ 2147483647 h 404"/>
              <a:gd name="T36" fmla="*/ 2147483647 w 403"/>
              <a:gd name="T37" fmla="*/ 2147483647 h 404"/>
              <a:gd name="T38" fmla="*/ 2147483647 w 403"/>
              <a:gd name="T39" fmla="*/ 2147483647 h 404"/>
              <a:gd name="T40" fmla="*/ 2147483647 w 403"/>
              <a:gd name="T41" fmla="*/ 2147483647 h 404"/>
              <a:gd name="T42" fmla="*/ 2147483647 w 403"/>
              <a:gd name="T43" fmla="*/ 2147483647 h 404"/>
              <a:gd name="T44" fmla="*/ 2147483647 w 403"/>
              <a:gd name="T45" fmla="*/ 2147483647 h 404"/>
              <a:gd name="T46" fmla="*/ 2147483647 w 403"/>
              <a:gd name="T47" fmla="*/ 2147483647 h 404"/>
              <a:gd name="T48" fmla="*/ 2147483647 w 403"/>
              <a:gd name="T49" fmla="*/ 2147483647 h 404"/>
              <a:gd name="T50" fmla="*/ 2147483647 w 403"/>
              <a:gd name="T51" fmla="*/ 2147483647 h 404"/>
              <a:gd name="T52" fmla="*/ 2147483647 w 403"/>
              <a:gd name="T53" fmla="*/ 2147483647 h 404"/>
              <a:gd name="T54" fmla="*/ 2147483647 w 403"/>
              <a:gd name="T55" fmla="*/ 2147483647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34827" name="Oval 16"/>
          <p:cNvSpPr>
            <a:spLocks noChangeArrowheads="1"/>
          </p:cNvSpPr>
          <p:nvPr/>
        </p:nvSpPr>
        <p:spPr bwMode="auto">
          <a:xfrm>
            <a:off x="9175750" y="3246438"/>
            <a:ext cx="725488" cy="725487"/>
          </a:xfrm>
          <a:prstGeom prst="ellipse">
            <a:avLst/>
          </a:prstGeom>
          <a:noFill/>
          <a:ln w="19050">
            <a:solidFill>
              <a:srgbClr val="4886D8"/>
            </a:solidFill>
            <a:round/>
          </a:ln>
          <a:extLst>
            <a:ext uri="{909E8E84-426E-40DD-AFC4-6F175D3DCCD1}">
              <a14:hiddenFill xmlns:a14="http://schemas.microsoft.com/office/drawing/2010/main">
                <a:solidFill>
                  <a:srgbClr val="FFFFFF"/>
                </a:solidFill>
              </a14:hiddenFill>
            </a:ext>
          </a:extLst>
        </p:spPr>
        <p:txBody>
          <a:bodyPr anchor="ctr"/>
          <a:lstStyle/>
          <a:p>
            <a:pPr algn="ctr" defTabSz="1217930" eaLnBrk="1" hangingPunct="1"/>
            <a:endParaRPr lang="en-US" altLang="zh-CN" sz="3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8" name="AutoShape 112"/>
          <p:cNvSpPr/>
          <p:nvPr/>
        </p:nvSpPr>
        <p:spPr bwMode="auto">
          <a:xfrm>
            <a:off x="9375775" y="3432175"/>
            <a:ext cx="369888" cy="369888"/>
          </a:xfrm>
          <a:custGeom>
            <a:avLst/>
            <a:gdLst>
              <a:gd name="T0" fmla="*/ 2147483647 w 21020"/>
              <a:gd name="T1" fmla="*/ 2147483647 h 21600"/>
              <a:gd name="T2" fmla="*/ 2147483647 w 21020"/>
              <a:gd name="T3" fmla="*/ 2147483647 h 21600"/>
              <a:gd name="T4" fmla="*/ 2147483647 w 21020"/>
              <a:gd name="T5" fmla="*/ 2147483647 h 21600"/>
              <a:gd name="T6" fmla="*/ 2147483647 w 21020"/>
              <a:gd name="T7" fmla="*/ 2147483647 h 21600"/>
              <a:gd name="T8" fmla="*/ 2147483647 w 21020"/>
              <a:gd name="T9" fmla="*/ 2147483647 h 21600"/>
              <a:gd name="T10" fmla="*/ 2147483647 w 21020"/>
              <a:gd name="T11" fmla="*/ 2147483647 h 21600"/>
              <a:gd name="T12" fmla="*/ 2147483647 w 21020"/>
              <a:gd name="T13" fmla="*/ 2147483647 h 21600"/>
              <a:gd name="T14" fmla="*/ 2147483647 w 21020"/>
              <a:gd name="T15" fmla="*/ 2147483647 h 21600"/>
              <a:gd name="T16" fmla="*/ 2147483647 w 21020"/>
              <a:gd name="T17" fmla="*/ 2147483647 h 21600"/>
              <a:gd name="T18" fmla="*/ 2147483647 w 21020"/>
              <a:gd name="T19" fmla="*/ 2147483647 h 21600"/>
              <a:gd name="T20" fmla="*/ 2147483647 w 21020"/>
              <a:gd name="T21" fmla="*/ 2147483647 h 21600"/>
              <a:gd name="T22" fmla="*/ 2147483647 w 21020"/>
              <a:gd name="T23" fmla="*/ 2147483647 h 21600"/>
              <a:gd name="T24" fmla="*/ 2147483647 w 21020"/>
              <a:gd name="T25" fmla="*/ 2147483647 h 21600"/>
              <a:gd name="T26" fmla="*/ 2147483647 w 21020"/>
              <a:gd name="T27" fmla="*/ 2147483647 h 21600"/>
              <a:gd name="T28" fmla="*/ 2147483647 w 21020"/>
              <a:gd name="T29" fmla="*/ 2147483647 h 21600"/>
              <a:gd name="T30" fmla="*/ 2147483647 w 21020"/>
              <a:gd name="T31" fmla="*/ 2147483647 h 21600"/>
              <a:gd name="T32" fmla="*/ 2147483647 w 21020"/>
              <a:gd name="T33" fmla="*/ 2147483647 h 21600"/>
              <a:gd name="T34" fmla="*/ 2147483647 w 21020"/>
              <a:gd name="T35" fmla="*/ 2147483647 h 21600"/>
              <a:gd name="T36" fmla="*/ 2147483647 w 21020"/>
              <a:gd name="T37" fmla="*/ 2147483647 h 21600"/>
              <a:gd name="T38" fmla="*/ 2147483647 w 21020"/>
              <a:gd name="T39" fmla="*/ 2147483647 h 21600"/>
              <a:gd name="T40" fmla="*/ 2147483647 w 21020"/>
              <a:gd name="T41" fmla="*/ 2147483647 h 21600"/>
              <a:gd name="T42" fmla="*/ 2147483647 w 21020"/>
              <a:gd name="T43" fmla="*/ 2147483647 h 21600"/>
              <a:gd name="T44" fmla="*/ 2147483647 w 21020"/>
              <a:gd name="T45" fmla="*/ 2147483647 h 21600"/>
              <a:gd name="T46" fmla="*/ 2147483647 w 21020"/>
              <a:gd name="T47" fmla="*/ 2147483647 h 21600"/>
              <a:gd name="T48" fmla="*/ 2147483647 w 21020"/>
              <a:gd name="T49" fmla="*/ 2147483647 h 21600"/>
              <a:gd name="T50" fmla="*/ 2147483647 w 21020"/>
              <a:gd name="T51" fmla="*/ 2147483647 h 21600"/>
              <a:gd name="T52" fmla="*/ 2147483647 w 21020"/>
              <a:gd name="T53" fmla="*/ 2147483647 h 21600"/>
              <a:gd name="T54" fmla="*/ 2147483647 w 21020"/>
              <a:gd name="T55" fmla="*/ 2147483647 h 21600"/>
              <a:gd name="T56" fmla="*/ 0 w 21020"/>
              <a:gd name="T57" fmla="*/ 2147483647 h 21600"/>
              <a:gd name="T58" fmla="*/ 2147483647 w 21020"/>
              <a:gd name="T59" fmla="*/ 2147483647 h 21600"/>
              <a:gd name="T60" fmla="*/ 2147483647 w 21020"/>
              <a:gd name="T61" fmla="*/ 2147483647 h 21600"/>
              <a:gd name="T62" fmla="*/ 2147483647 w 21020"/>
              <a:gd name="T63" fmla="*/ 2147483647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50701" tIns="50701" rIns="50701" bIns="50701" anchor="ctr"/>
          <a:lstStyle/>
          <a:p>
            <a:endParaRPr lang="zh-CN" altLang="en-US"/>
          </a:p>
        </p:txBody>
      </p:sp>
      <p:cxnSp>
        <p:nvCxnSpPr>
          <p:cNvPr id="34830" name="Straight Arrow Connector 41"/>
          <p:cNvCxnSpPr>
            <a:cxnSpLocks noChangeShapeType="1"/>
          </p:cNvCxnSpPr>
          <p:nvPr/>
        </p:nvCxnSpPr>
        <p:spPr bwMode="auto">
          <a:xfrm>
            <a:off x="7608570" y="2907983"/>
            <a:ext cx="1032510" cy="498157"/>
          </a:xfrm>
          <a:prstGeom prst="straightConnector1">
            <a:avLst/>
          </a:prstGeom>
          <a:noFill/>
          <a:ln w="9525">
            <a:solidFill>
              <a:srgbClr val="1C4885"/>
            </a:solidFill>
            <a:round/>
            <a:tailEnd type="arrow" w="med" len="med"/>
          </a:ln>
          <a:extLst>
            <a:ext uri="{909E8E84-426E-40DD-AFC4-6F175D3DCCD1}">
              <a14:hiddenFill xmlns:a14="http://schemas.microsoft.com/office/drawing/2010/main">
                <a:noFill/>
              </a14:hiddenFill>
            </a:ext>
          </a:extLst>
        </p:spPr>
      </p:cxnSp>
      <p:cxnSp>
        <p:nvCxnSpPr>
          <p:cNvPr id="34831" name="Straight Arrow Connector 42"/>
          <p:cNvCxnSpPr>
            <a:cxnSpLocks noChangeShapeType="1"/>
          </p:cNvCxnSpPr>
          <p:nvPr/>
        </p:nvCxnSpPr>
        <p:spPr bwMode="auto">
          <a:xfrm flipH="1">
            <a:off x="3554730" y="2846070"/>
            <a:ext cx="868680" cy="537210"/>
          </a:xfrm>
          <a:prstGeom prst="straightConnector1">
            <a:avLst/>
          </a:prstGeom>
          <a:noFill/>
          <a:ln w="9525">
            <a:solidFill>
              <a:srgbClr val="1C4885"/>
            </a:solidFill>
            <a:round/>
            <a:tailEnd type="arrow" w="med" len="med"/>
          </a:ln>
          <a:extLst>
            <a:ext uri="{909E8E84-426E-40DD-AFC4-6F175D3DCCD1}">
              <a14:hiddenFill xmlns:a14="http://schemas.microsoft.com/office/drawing/2010/main">
                <a:noFill/>
              </a14:hiddenFill>
            </a:ext>
          </a:extLst>
        </p:spPr>
      </p:cxnSp>
      <p:cxnSp>
        <p:nvCxnSpPr>
          <p:cNvPr id="34832" name="Straight Arrow Connector 43"/>
          <p:cNvCxnSpPr>
            <a:cxnSpLocks noChangeShapeType="1"/>
          </p:cNvCxnSpPr>
          <p:nvPr/>
        </p:nvCxnSpPr>
        <p:spPr bwMode="auto">
          <a:xfrm flipH="1">
            <a:off x="6122672" y="3086100"/>
            <a:ext cx="3808" cy="921385"/>
          </a:xfrm>
          <a:prstGeom prst="straightConnector1">
            <a:avLst/>
          </a:prstGeom>
          <a:noFill/>
          <a:ln w="9525">
            <a:solidFill>
              <a:srgbClr val="1C4885"/>
            </a:solidFill>
            <a:round/>
            <a:tailEnd type="arrow" w="med" len="med"/>
          </a:ln>
          <a:extLst>
            <a:ext uri="{909E8E84-426E-40DD-AFC4-6F175D3DCCD1}">
              <a14:hiddenFill xmlns:a14="http://schemas.microsoft.com/office/drawing/2010/main">
                <a:noFill/>
              </a14:hiddenFill>
            </a:ext>
          </a:extLst>
        </p:spPr>
      </p:cxnSp>
      <p:sp>
        <p:nvSpPr>
          <p:cNvPr id="34834" name="TextBox 13"/>
          <p:cNvSpPr txBox="1">
            <a:spLocks noChangeArrowheads="1"/>
          </p:cNvSpPr>
          <p:nvPr/>
        </p:nvSpPr>
        <p:spPr bwMode="auto">
          <a:xfrm>
            <a:off x="643890" y="4176395"/>
            <a:ext cx="4122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ts val="0"/>
              </a:spcBef>
            </a:pPr>
            <a:r>
              <a:rPr lang="zh-CN" altLang="en-US" sz="2000" dirty="0" smtClean="0"/>
              <a:t>设计单位针对设计图纸做总体介</a:t>
            </a:r>
            <a:r>
              <a:rPr lang="zh-CN" altLang="en-US" sz="2000" dirty="0" smtClean="0"/>
              <a:t>绍。</a:t>
            </a:r>
            <a:endParaRPr lang="en-US" altLang="en-US" sz="2000" dirty="0">
              <a:sym typeface="Arial" panose="020B0604020202020204" pitchFamily="34" charset="0"/>
            </a:endParaRPr>
          </a:p>
        </p:txBody>
      </p:sp>
      <p:sp>
        <p:nvSpPr>
          <p:cNvPr id="34835" name="TextBox 13"/>
          <p:cNvSpPr txBox="1">
            <a:spLocks noChangeArrowheads="1"/>
          </p:cNvSpPr>
          <p:nvPr/>
        </p:nvSpPr>
        <p:spPr bwMode="auto">
          <a:xfrm>
            <a:off x="4972050" y="2686050"/>
            <a:ext cx="23383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主要内容</a:t>
            </a:r>
            <a:endParaRPr lang="en-US" sz="20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38" name="TextBox 13"/>
          <p:cNvSpPr txBox="1">
            <a:spLocks noChangeArrowheads="1"/>
          </p:cNvSpPr>
          <p:nvPr/>
        </p:nvSpPr>
        <p:spPr bwMode="auto">
          <a:xfrm>
            <a:off x="4277042" y="4977051"/>
            <a:ext cx="39639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ts val="0"/>
              </a:spcBef>
            </a:pPr>
            <a:r>
              <a:rPr lang="zh-CN" altLang="en-US" sz="2000" dirty="0" smtClean="0"/>
              <a:t>由施工单位提出图纸中存在问题和对设计单位的要求，通过三方讨论和协商，解决存在的问题。</a:t>
            </a:r>
            <a:endParaRPr lang="en-US" altLang="en-US" sz="2000" dirty="0">
              <a:sym typeface="Arial" panose="020B0604020202020204" pitchFamily="34" charset="0"/>
            </a:endParaRPr>
          </a:p>
        </p:txBody>
      </p:sp>
      <p:sp>
        <p:nvSpPr>
          <p:cNvPr id="34840" name="TextBox 13"/>
          <p:cNvSpPr txBox="1">
            <a:spLocks noChangeArrowheads="1"/>
          </p:cNvSpPr>
          <p:nvPr/>
        </p:nvSpPr>
        <p:spPr bwMode="auto">
          <a:xfrm>
            <a:off x="8257222" y="4073525"/>
            <a:ext cx="327564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spcBef>
                <a:spcPct val="20000"/>
              </a:spcBef>
            </a:pPr>
            <a:r>
              <a:rPr lang="zh-CN" altLang="en-US" sz="2000" dirty="0" smtClean="0"/>
              <a:t>明确建设单位对图纸更改的建议和要求以及具体做法。</a:t>
            </a:r>
            <a:endParaRPr lang="en-US" sz="20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二、设计交底</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1746"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dirty="0">
                <a:solidFill>
                  <a:srgbClr val="1C4885"/>
                </a:solidFill>
                <a:latin typeface="微软雅黑" panose="020B0503020204020204" pitchFamily="34" charset="-122"/>
                <a:ea typeface="微软雅黑" panose="020B0503020204020204" pitchFamily="34" charset="-122"/>
              </a:rPr>
              <a:t>4</a:t>
            </a:r>
            <a:endParaRPr lang="zh-CN" altLang="en-US" sz="34400" b="1" dirty="0">
              <a:solidFill>
                <a:srgbClr val="1C4885"/>
              </a:solidFill>
              <a:latin typeface="微软雅黑" panose="020B0503020204020204" pitchFamily="34" charset="-122"/>
              <a:ea typeface="微软雅黑" panose="020B0503020204020204" pitchFamily="34" charset="-122"/>
            </a:endParaRPr>
          </a:p>
        </p:txBody>
      </p:sp>
      <p:sp>
        <p:nvSpPr>
          <p:cNvPr id="31749" name="文本框 12"/>
          <p:cNvSpPr txBox="1">
            <a:spLocks noChangeArrowheads="1"/>
          </p:cNvSpPr>
          <p:nvPr/>
        </p:nvSpPr>
        <p:spPr bwMode="auto">
          <a:xfrm>
            <a:off x="2809143" y="3831492"/>
            <a:ext cx="39195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施工测量</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grpSp>
        <p:nvGrpSpPr>
          <p:cNvPr id="31750" name="组合 13"/>
          <p:cNvGrpSpPr>
            <a:grpSpLocks noChangeAspect="1"/>
          </p:cNvGrpSpPr>
          <p:nvPr/>
        </p:nvGrpSpPr>
        <p:grpSpPr bwMode="auto">
          <a:xfrm>
            <a:off x="6804025" y="3178175"/>
            <a:ext cx="5578475" cy="3481388"/>
            <a:chOff x="0" y="0"/>
            <a:chExt cx="5324473" cy="3322983"/>
          </a:xfrm>
        </p:grpSpPr>
        <p:pic>
          <p:nvPicPr>
            <p:cNvPr id="31753"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2" name="文本框 17"/>
          <p:cNvSpPr/>
          <p:nvPr/>
        </p:nvSpPr>
        <p:spPr bwMode="auto">
          <a:xfrm>
            <a:off x="168275" y="4889500"/>
            <a:ext cx="2484438" cy="928688"/>
          </a:xfrm>
          <a:custGeom>
            <a:avLst/>
            <a:gdLst>
              <a:gd name="T0" fmla="*/ 0 w 2484854"/>
              <a:gd name="T1" fmla="*/ 0 h 929514"/>
              <a:gd name="T2" fmla="*/ 2481942 w 2484854"/>
              <a:gd name="T3" fmla="*/ 0 h 929514"/>
              <a:gd name="T4" fmla="*/ 2481942 w 2484854"/>
              <a:gd name="T5" fmla="*/ 206677 h 929514"/>
              <a:gd name="T6" fmla="*/ 2081078 w 2484854"/>
              <a:gd name="T7" fmla="*/ 206677 h 929514"/>
              <a:gd name="T8" fmla="*/ 2081078 w 2484854"/>
              <a:gd name="T9" fmla="*/ 923747 h 929514"/>
              <a:gd name="T10" fmla="*/ 1452066 w 2484854"/>
              <a:gd name="T11" fmla="*/ 923747 h 929514"/>
              <a:gd name="T12" fmla="*/ 1452066 w 2484854"/>
              <a:gd name="T13" fmla="*/ 206677 h 929514"/>
              <a:gd name="T14" fmla="*/ 0 w 2484854"/>
              <a:gd name="T15" fmla="*/ 206677 h 929514"/>
              <a:gd name="T16" fmla="*/ 0 w 2484854"/>
              <a:gd name="T17" fmla="*/ 0 h 929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4854" h="929514">
                <a:moveTo>
                  <a:pt x="0" y="0"/>
                </a:moveTo>
                <a:lnTo>
                  <a:pt x="2484854" y="0"/>
                </a:lnTo>
                <a:lnTo>
                  <a:pt x="2484854" y="207967"/>
                </a:lnTo>
                <a:lnTo>
                  <a:pt x="2083520" y="207967"/>
                </a:lnTo>
                <a:lnTo>
                  <a:pt x="2083520" y="929514"/>
                </a:lnTo>
                <a:lnTo>
                  <a:pt x="1453767" y="929514"/>
                </a:lnTo>
                <a:lnTo>
                  <a:pt x="1453767" y="207967"/>
                </a:lnTo>
                <a:lnTo>
                  <a:pt x="0" y="207967"/>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379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796" name="Freeform 78"/>
          <p:cNvSpPr/>
          <p:nvPr/>
        </p:nvSpPr>
        <p:spPr bwMode="auto">
          <a:xfrm rot="1794316">
            <a:off x="4059238" y="2536825"/>
            <a:ext cx="2133600"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rgbClr val="4886D8"/>
          </a:solidFill>
          <a:ln w="19050" cmpd="sng">
            <a:solidFill>
              <a:srgbClr val="FFFFFF"/>
            </a:solidFill>
            <a:bevel/>
          </a:ln>
        </p:spPr>
        <p:txBody>
          <a:bodyPr lIns="121682" tIns="60841" rIns="121682" bIns="60841"/>
          <a:lstStyle/>
          <a:p>
            <a:endParaRPr lang="zh-CN" altLang="en-US"/>
          </a:p>
        </p:txBody>
      </p:sp>
      <p:sp>
        <p:nvSpPr>
          <p:cNvPr id="33797" name="Freeform 76"/>
          <p:cNvSpPr/>
          <p:nvPr/>
        </p:nvSpPr>
        <p:spPr bwMode="auto">
          <a:xfrm rot="1794316">
            <a:off x="6410325" y="2727325"/>
            <a:ext cx="2135188"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0 h 819"/>
              <a:gd name="T28" fmla="*/ 2147483647 w 819"/>
              <a:gd name="T29" fmla="*/ 0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0 h 819"/>
              <a:gd name="T40" fmla="*/ 0 w 819"/>
              <a:gd name="T41" fmla="*/ 0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4886D8"/>
          </a:solidFill>
          <a:ln w="19050" cmpd="sng">
            <a:solidFill>
              <a:srgbClr val="FFFFFF"/>
            </a:solidFill>
            <a:bevel/>
          </a:ln>
        </p:spPr>
        <p:txBody>
          <a:bodyPr lIns="121682" tIns="60841" rIns="121682" bIns="60841"/>
          <a:lstStyle/>
          <a:p>
            <a:endParaRPr lang="zh-CN" altLang="en-US"/>
          </a:p>
        </p:txBody>
      </p:sp>
      <p:sp>
        <p:nvSpPr>
          <p:cNvPr id="33798" name="Freeform 77"/>
          <p:cNvSpPr/>
          <p:nvPr/>
        </p:nvSpPr>
        <p:spPr bwMode="auto">
          <a:xfrm rot="1794316">
            <a:off x="5329238" y="1455738"/>
            <a:ext cx="2135187" cy="2132012"/>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0 w 819"/>
              <a:gd name="T41" fmla="*/ 2147483647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1C4885"/>
          </a:solidFill>
          <a:ln w="19050" cmpd="sng">
            <a:solidFill>
              <a:srgbClr val="FFFFFF"/>
            </a:solidFill>
            <a:bevel/>
          </a:ln>
        </p:spPr>
        <p:txBody>
          <a:bodyPr lIns="121682" tIns="60841" rIns="121682" bIns="60841"/>
          <a:lstStyle/>
          <a:p>
            <a:endParaRPr lang="zh-CN" altLang="en-US"/>
          </a:p>
        </p:txBody>
      </p:sp>
      <p:sp>
        <p:nvSpPr>
          <p:cNvPr id="33799" name="Freeform 79"/>
          <p:cNvSpPr/>
          <p:nvPr/>
        </p:nvSpPr>
        <p:spPr bwMode="auto">
          <a:xfrm rot="1794316">
            <a:off x="5140325" y="3806825"/>
            <a:ext cx="2133600" cy="2133600"/>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0 h 819"/>
              <a:gd name="T14" fmla="*/ 2147483647 w 819"/>
              <a:gd name="T15" fmla="*/ 0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0 h 819"/>
              <a:gd name="T26" fmla="*/ 2147483647 w 819"/>
              <a:gd name="T27" fmla="*/ 0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rgbClr val="1C4885"/>
          </a:solidFill>
          <a:ln w="19050" cmpd="sng">
            <a:solidFill>
              <a:srgbClr val="FFFFFF"/>
            </a:solidFill>
            <a:bevel/>
          </a:ln>
        </p:spPr>
        <p:txBody>
          <a:bodyPr lIns="121682" tIns="60841" rIns="121682" bIns="60841"/>
          <a:lstStyle/>
          <a:p>
            <a:endParaRPr lang="zh-CN" altLang="en-US"/>
          </a:p>
        </p:txBody>
      </p:sp>
      <p:sp>
        <p:nvSpPr>
          <p:cNvPr id="33801" name="Text Placeholder 3"/>
          <p:cNvSpPr txBox="1">
            <a:spLocks noChangeArrowheads="1"/>
          </p:cNvSpPr>
          <p:nvPr/>
        </p:nvSpPr>
        <p:spPr bwMode="auto">
          <a:xfrm>
            <a:off x="4989513" y="3597275"/>
            <a:ext cx="45561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31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31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03" name="Text Placeholder 3"/>
          <p:cNvSpPr txBox="1">
            <a:spLocks noChangeArrowheads="1"/>
          </p:cNvSpPr>
          <p:nvPr/>
        </p:nvSpPr>
        <p:spPr bwMode="auto">
          <a:xfrm>
            <a:off x="7119938" y="3292475"/>
            <a:ext cx="45561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31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31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05" name="TextBox 13"/>
          <p:cNvSpPr txBox="1">
            <a:spLocks noChangeArrowheads="1"/>
          </p:cNvSpPr>
          <p:nvPr/>
        </p:nvSpPr>
        <p:spPr bwMode="auto">
          <a:xfrm>
            <a:off x="887730" y="2945130"/>
            <a:ext cx="3044190" cy="1793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smtClean="0"/>
              <a:t>施工测量前，应收集有关测量资料，熟悉施工设计图纸，明确施工要求，制定施工测量方案。</a:t>
            </a:r>
            <a:endParaRPr lang="en-US" altLang="en-US" sz="2000" dirty="0">
              <a:sym typeface="Arial" panose="020B0604020202020204" pitchFamily="34" charset="0"/>
            </a:endParaRPr>
          </a:p>
        </p:txBody>
      </p:sp>
      <p:sp>
        <p:nvSpPr>
          <p:cNvPr id="20"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一、施工测量的一般规定</a:t>
            </a:r>
            <a:endParaRPr lang="zh-CN" altLang="en-US" sz="2400" b="1" dirty="0">
              <a:latin typeface="微软雅黑" panose="020B0503020204020204" pitchFamily="34" charset="-122"/>
              <a:ea typeface="微软雅黑" panose="020B0503020204020204" pitchFamily="34" charset="-122"/>
            </a:endParaRPr>
          </a:p>
        </p:txBody>
      </p:sp>
      <p:sp>
        <p:nvSpPr>
          <p:cNvPr id="21" name="矩形 20"/>
          <p:cNvSpPr/>
          <p:nvPr/>
        </p:nvSpPr>
        <p:spPr>
          <a:xfrm>
            <a:off x="8671560" y="2565946"/>
            <a:ext cx="2735580" cy="2809615"/>
          </a:xfrm>
          <a:prstGeom prst="rect">
            <a:avLst/>
          </a:prstGeom>
        </p:spPr>
        <p:txBody>
          <a:bodyPr wrap="square">
            <a:spAutoFit/>
          </a:bodyPr>
          <a:lstStyle/>
          <a:p>
            <a:pPr algn="just" defTabSz="1216025">
              <a:lnSpc>
                <a:spcPct val="150000"/>
              </a:lnSpc>
            </a:pPr>
            <a:r>
              <a:rPr lang="zh-CN" altLang="en-US" sz="2000" dirty="0" smtClean="0"/>
              <a:t>大中型的施工项目应先建立场区控制网，再分别建立建筑物施工控制网。小规模或精度高的独立施工项目可直接布设建筑物施工控制网。</a:t>
            </a:r>
            <a:endParaRPr lang="zh-CN" altLang="en-US" sz="2000"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277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2772" name="图片 3"/>
          <p:cNvPicPr>
            <a:picLocks noChangeAspect="1" noChangeArrowheads="1"/>
          </p:cNvPicPr>
          <p:nvPr/>
        </p:nvPicPr>
        <p:blipFill>
          <a:blip r:embed="rId1" cstate="print">
            <a:extLst>
              <a:ext uri="{28A0092B-C50C-407E-A947-70E740481C1C}">
                <a14:useLocalDpi xmlns:a14="http://schemas.microsoft.com/office/drawing/2010/main" val="0"/>
              </a:ext>
            </a:extLst>
          </a:blip>
          <a:srcRect t="8295" b="7469"/>
          <a:stretch>
            <a:fillRect/>
          </a:stretch>
        </p:blipFill>
        <p:spPr bwMode="auto">
          <a:xfrm>
            <a:off x="4325938" y="2049463"/>
            <a:ext cx="3581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图片 4"/>
          <p:cNvPicPr>
            <a:picLocks noChangeAspect="1" noChangeArrowheads="1"/>
          </p:cNvPicPr>
          <p:nvPr/>
        </p:nvPicPr>
        <p:blipFill>
          <a:blip r:embed="rId2" cstate="print">
            <a:extLst>
              <a:ext uri="{28A0092B-C50C-407E-A947-70E740481C1C}">
                <a14:useLocalDpi xmlns:a14="http://schemas.microsoft.com/office/drawing/2010/main" val="0"/>
              </a:ext>
            </a:extLst>
          </a:blip>
          <a:srcRect t="18710"/>
          <a:stretch>
            <a:fillRect/>
          </a:stretch>
        </p:blipFill>
        <p:spPr bwMode="auto">
          <a:xfrm>
            <a:off x="774700" y="2049463"/>
            <a:ext cx="3556000"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t="23418"/>
          <a:stretch>
            <a:fillRect/>
          </a:stretch>
        </p:blipFill>
        <p:spPr bwMode="auto">
          <a:xfrm>
            <a:off x="776288" y="3811588"/>
            <a:ext cx="3573462"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图片 6"/>
          <p:cNvPicPr>
            <a:picLocks noChangeAspect="1" noChangeArrowheads="1"/>
          </p:cNvPicPr>
          <p:nvPr/>
        </p:nvPicPr>
        <p:blipFill>
          <a:blip r:embed="rId4" cstate="print">
            <a:extLst>
              <a:ext uri="{28A0092B-C50C-407E-A947-70E740481C1C}">
                <a14:useLocalDpi xmlns:a14="http://schemas.microsoft.com/office/drawing/2010/main" val="0"/>
              </a:ext>
            </a:extLst>
          </a:blip>
          <a:srcRect t="10333"/>
          <a:stretch>
            <a:fillRect/>
          </a:stretch>
        </p:blipFill>
        <p:spPr bwMode="auto">
          <a:xfrm>
            <a:off x="7902575" y="3821113"/>
            <a:ext cx="3544888"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5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96225" y="2039938"/>
            <a:ext cx="3571875"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Rectangle 46"/>
          <p:cNvSpPr>
            <a:spLocks noChangeArrowheads="1"/>
          </p:cNvSpPr>
          <p:nvPr/>
        </p:nvSpPr>
        <p:spPr bwMode="auto">
          <a:xfrm>
            <a:off x="4351338" y="3817938"/>
            <a:ext cx="3560762" cy="1789112"/>
          </a:xfrm>
          <a:prstGeom prst="rect">
            <a:avLst/>
          </a:prstGeom>
          <a:solidFill>
            <a:srgbClr val="4886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08330" eaLnBrk="1" hangingPunct="1"/>
            <a:endParaRPr lang="en-US" altLang="zh-CN" sz="3100">
              <a:solidFill>
                <a:srgbClr val="FFFFFF"/>
              </a:solidFill>
            </a:endParaRPr>
          </a:p>
        </p:txBody>
      </p:sp>
      <p:sp>
        <p:nvSpPr>
          <p:cNvPr id="32778" name="Rectangle 57"/>
          <p:cNvSpPr>
            <a:spLocks noChangeArrowheads="1"/>
          </p:cNvSpPr>
          <p:nvPr/>
        </p:nvSpPr>
        <p:spPr bwMode="auto">
          <a:xfrm>
            <a:off x="7905750" y="2036763"/>
            <a:ext cx="3560763" cy="1789112"/>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08330" eaLnBrk="1" hangingPunct="1"/>
            <a:endParaRPr lang="en-US" altLang="zh-CN" sz="3100">
              <a:solidFill>
                <a:srgbClr val="FFFFFF"/>
              </a:solidFill>
            </a:endParaRPr>
          </a:p>
        </p:txBody>
      </p:sp>
      <p:pic>
        <p:nvPicPr>
          <p:cNvPr id="32779" name="组合 1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7850" y="4217988"/>
            <a:ext cx="1047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矩形 15"/>
          <p:cNvSpPr>
            <a:spLocks noChangeArrowheads="1"/>
          </p:cNvSpPr>
          <p:nvPr/>
        </p:nvSpPr>
        <p:spPr bwMode="auto">
          <a:xfrm>
            <a:off x="8695055" y="2438718"/>
            <a:ext cx="2266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eaLnBrk="1" hangingPunct="1">
              <a:lnSpc>
                <a:spcPct val="150000"/>
              </a:lnSpc>
              <a:spcBef>
                <a:spcPts val="0"/>
              </a:spcBef>
            </a:pPr>
            <a:r>
              <a:rPr lang="zh-CN" altLang="en-US" sz="2000" b="1" dirty="0" smtClean="0">
                <a:solidFill>
                  <a:schemeClr val="bg1"/>
                </a:solidFill>
              </a:rPr>
              <a:t>“从整体到局部</a:t>
            </a:r>
            <a:r>
              <a:rPr lang="zh-CN" altLang="en-US" sz="2000" b="1" dirty="0" smtClean="0">
                <a:solidFill>
                  <a:schemeClr val="bg1"/>
                </a:solidFill>
              </a:rPr>
              <a:t>，</a:t>
            </a:r>
            <a:endParaRPr lang="en-US" altLang="zh-CN" sz="2000" b="1" dirty="0" smtClean="0">
              <a:solidFill>
                <a:schemeClr val="bg1"/>
              </a:solidFill>
            </a:endParaRPr>
          </a:p>
          <a:p>
            <a:pPr algn="just" defTabSz="1216025" eaLnBrk="1" hangingPunct="1">
              <a:lnSpc>
                <a:spcPct val="150000"/>
              </a:lnSpc>
              <a:spcBef>
                <a:spcPts val="0"/>
              </a:spcBef>
            </a:pPr>
            <a:r>
              <a:rPr lang="en-US" altLang="zh-CN" sz="2000" b="1" dirty="0" smtClean="0">
                <a:solidFill>
                  <a:schemeClr val="bg1"/>
                </a:solidFill>
              </a:rPr>
              <a:t> </a:t>
            </a:r>
            <a:r>
              <a:rPr lang="en-US" altLang="zh-CN" sz="2000" b="1" dirty="0" smtClean="0">
                <a:solidFill>
                  <a:schemeClr val="bg1"/>
                </a:solidFill>
              </a:rPr>
              <a:t> </a:t>
            </a:r>
            <a:r>
              <a:rPr lang="zh-CN" altLang="en-US" sz="2000" b="1" dirty="0" smtClean="0">
                <a:solidFill>
                  <a:schemeClr val="bg1"/>
                </a:solidFill>
              </a:rPr>
              <a:t>先</a:t>
            </a:r>
            <a:r>
              <a:rPr lang="zh-CN" altLang="en-US" sz="2000" b="1" dirty="0" smtClean="0">
                <a:solidFill>
                  <a:schemeClr val="bg1"/>
                </a:solidFill>
              </a:rPr>
              <a:t>控制后碎部”</a:t>
            </a:r>
            <a:endParaRPr 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二、施工测量的原则</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 name="组合 35"/>
          <p:cNvGrpSpPr/>
          <p:nvPr/>
        </p:nvGrpSpPr>
        <p:grpSpPr bwMode="auto">
          <a:xfrm>
            <a:off x="4699318" y="3000693"/>
            <a:ext cx="1695450" cy="1533525"/>
            <a:chOff x="0" y="0"/>
            <a:chExt cx="1695998" cy="1533545"/>
          </a:xfrm>
        </p:grpSpPr>
        <p:sp>
          <p:nvSpPr>
            <p:cNvPr id="23582" name="Freeform 5"/>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Freeform 7"/>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6" name="Freeform 10"/>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7" name="Freeform 11"/>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组合 42"/>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三、施工测量的内容</a:t>
            </a:r>
            <a:endParaRPr lang="zh-CN" altLang="en-US" sz="2400" b="1" dirty="0">
              <a:latin typeface="微软雅黑" panose="020B0503020204020204" pitchFamily="34" charset="-122"/>
              <a:ea typeface="微软雅黑" panose="020B0503020204020204" pitchFamily="34" charset="-122"/>
            </a:endParaRPr>
          </a:p>
        </p:txBody>
      </p:sp>
      <p:sp>
        <p:nvSpPr>
          <p:cNvPr id="38" name="矩形 37"/>
          <p:cNvSpPr/>
          <p:nvPr/>
        </p:nvSpPr>
        <p:spPr>
          <a:xfrm>
            <a:off x="247650" y="825237"/>
            <a:ext cx="6096000" cy="2328523"/>
          </a:xfrm>
          <a:prstGeom prst="rect">
            <a:avLst/>
          </a:prstGeom>
        </p:spPr>
        <p:txBody>
          <a:bodyPr>
            <a:spAutoFit/>
          </a:bodyPr>
          <a:lstStyle/>
          <a:p>
            <a:pPr algn="just">
              <a:lnSpc>
                <a:spcPct val="150000"/>
              </a:lnSpc>
              <a:buFontTx/>
              <a:buNone/>
            </a:pPr>
            <a:r>
              <a:rPr lang="en-US" altLang="zh-CN" sz="2000" b="1" dirty="0" smtClean="0">
                <a:latin typeface="宋体" panose="02010600030101010101" pitchFamily="2" charset="-122"/>
              </a:rPr>
              <a:t>1</a:t>
            </a:r>
            <a:r>
              <a:rPr lang="zh-CN" altLang="en-US" sz="2000" b="1" dirty="0" smtClean="0">
                <a:latin typeface="宋体" panose="02010600030101010101" pitchFamily="2" charset="-122"/>
              </a:rPr>
              <a:t>．施工单位应依据由建设单位提供的有相应测绘资质等级部门出具的测绘成果、单位工程楼座桩及场地控制网（或建筑物控制网），测定某区第一中学办公楼工程平面位置、主控轴线及建筑物</a:t>
            </a:r>
            <a:r>
              <a:rPr lang="en-US" altLang="zh-CN" sz="2000" b="1" dirty="0" smtClean="0">
                <a:latin typeface="宋体" panose="02010600030101010101" pitchFamily="2" charset="-122"/>
              </a:rPr>
              <a:t>±0.000</a:t>
            </a:r>
            <a:r>
              <a:rPr lang="zh-CN" altLang="en-US" sz="2000" b="1" dirty="0" smtClean="0">
                <a:latin typeface="宋体" panose="02010600030101010101" pitchFamily="2" charset="-122"/>
              </a:rPr>
              <a:t>标高的绝对高程，填写工程定位测量记录。</a:t>
            </a:r>
            <a:endParaRPr lang="zh-CN" altLang="en-US" sz="2000" b="1" dirty="0" smtClean="0">
              <a:latin typeface="宋体" panose="02010600030101010101" pitchFamily="2" charset="-122"/>
            </a:endParaRPr>
          </a:p>
        </p:txBody>
      </p:sp>
      <p:sp>
        <p:nvSpPr>
          <p:cNvPr id="39" name="矩形 38"/>
          <p:cNvSpPr/>
          <p:nvPr/>
        </p:nvSpPr>
        <p:spPr>
          <a:xfrm>
            <a:off x="5688330" y="3591297"/>
            <a:ext cx="6096000" cy="2790187"/>
          </a:xfrm>
          <a:prstGeom prst="rect">
            <a:avLst/>
          </a:prstGeom>
        </p:spPr>
        <p:txBody>
          <a:bodyPr>
            <a:spAutoFit/>
          </a:bodyPr>
          <a:lstStyle/>
          <a:p>
            <a:pPr algn="just">
              <a:lnSpc>
                <a:spcPct val="150000"/>
              </a:lnSpc>
            </a:pPr>
            <a:r>
              <a:rPr lang="en-US" altLang="zh-CN" sz="2000" b="1" dirty="0" smtClean="0">
                <a:latin typeface="宋体" panose="02010600030101010101" pitchFamily="2" charset="-122"/>
              </a:rPr>
              <a:t>        2</a:t>
            </a:r>
            <a:r>
              <a:rPr lang="zh-CN" altLang="en-US" sz="2000" b="1" dirty="0" smtClean="0">
                <a:latin typeface="宋体" panose="02010600030101010101" pitchFamily="2" charset="-122"/>
              </a:rPr>
              <a:t>．施工单位应依据主控轴线和基础平面</a:t>
            </a:r>
            <a:r>
              <a:rPr lang="zh-CN" altLang="en-US" sz="2000" b="1" dirty="0" smtClean="0">
                <a:latin typeface="宋体" panose="02010600030101010101" pitchFamily="2" charset="-122"/>
              </a:rPr>
              <a:t>图</a:t>
            </a:r>
            <a:endParaRPr lang="en-US" altLang="zh-CN" sz="2000" b="1" dirty="0" smtClean="0">
              <a:latin typeface="宋体" panose="02010600030101010101" pitchFamily="2" charset="-122"/>
            </a:endParaRPr>
          </a:p>
          <a:p>
            <a:pPr algn="just">
              <a:lnSpc>
                <a:spcPct val="150000"/>
              </a:lnSpc>
            </a:pPr>
            <a:r>
              <a:rPr lang="zh-CN" altLang="en-US" sz="2000" b="1" dirty="0" smtClean="0">
                <a:latin typeface="宋体" panose="02010600030101010101" pitchFamily="2" charset="-122"/>
              </a:rPr>
              <a:t>        在</a:t>
            </a:r>
            <a:r>
              <a:rPr lang="zh-CN" altLang="en-US" sz="2000" b="1" dirty="0" smtClean="0">
                <a:latin typeface="宋体" panose="02010600030101010101" pitchFamily="2" charset="-122"/>
              </a:rPr>
              <a:t>基础垫层防水保护层上进行墙柱轴线及</a:t>
            </a:r>
            <a:r>
              <a:rPr lang="zh-CN" altLang="en-US" sz="2000" b="1" dirty="0" smtClean="0">
                <a:latin typeface="宋体" panose="02010600030101010101" pitchFamily="2" charset="-122"/>
              </a:rPr>
              <a:t>边</a:t>
            </a:r>
            <a:endParaRPr lang="en-US" altLang="zh-CN" sz="2000" b="1" dirty="0" smtClean="0">
              <a:latin typeface="宋体" panose="02010600030101010101" pitchFamily="2" charset="-122"/>
            </a:endParaRPr>
          </a:p>
          <a:p>
            <a:pPr algn="just">
              <a:lnSpc>
                <a:spcPct val="150000"/>
              </a:lnSpc>
            </a:pPr>
            <a:r>
              <a:rPr lang="zh-CN" altLang="en-US" sz="2000" b="1" dirty="0" smtClean="0">
                <a:latin typeface="宋体" panose="02010600030101010101" pitchFamily="2" charset="-122"/>
              </a:rPr>
              <a:t>线</a:t>
            </a:r>
            <a:r>
              <a:rPr lang="zh-CN" altLang="en-US" sz="2000" b="1" dirty="0" smtClean="0">
                <a:latin typeface="宋体" panose="02010600030101010101" pitchFamily="2" charset="-122"/>
              </a:rPr>
              <a:t>、集水坑、电梯井边线的测量放线及标高实测</a:t>
            </a:r>
            <a:r>
              <a:rPr lang="zh-CN" altLang="en-US" sz="2000" b="1" dirty="0" smtClean="0">
                <a:latin typeface="宋体" panose="02010600030101010101" pitchFamily="2" charset="-122"/>
              </a:rPr>
              <a:t>；在</a:t>
            </a:r>
            <a:r>
              <a:rPr lang="zh-CN" altLang="en-US" sz="2000" b="1" dirty="0" smtClean="0">
                <a:latin typeface="宋体" panose="02010600030101010101" pitchFamily="2" charset="-122"/>
              </a:rPr>
              <a:t>结构楼层上进行墙柱轴线及边线、门窗洞口线等测量放线，实测楼层标高及建筑物各大角双向垂直度偏差填写楼层平面及标高实测记录。</a:t>
            </a:r>
            <a:endParaRPr lang="zh-CN" altLang="en-US" sz="2000" b="1" dirty="0" smtClean="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 name="组合 35"/>
          <p:cNvGrpSpPr/>
          <p:nvPr/>
        </p:nvGrpSpPr>
        <p:grpSpPr bwMode="auto">
          <a:xfrm>
            <a:off x="9979978" y="5000943"/>
            <a:ext cx="1695450" cy="1533525"/>
            <a:chOff x="0" y="0"/>
            <a:chExt cx="1695998" cy="1533545"/>
          </a:xfrm>
        </p:grpSpPr>
        <p:sp>
          <p:nvSpPr>
            <p:cNvPr id="23582" name="Freeform 5"/>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Freeform 7"/>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6" name="Freeform 10"/>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87" name="Freeform 11"/>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组合 42"/>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三、施工测量的内容</a:t>
            </a:r>
            <a:endParaRPr lang="zh-CN" altLang="en-US" sz="2400" b="1" dirty="0">
              <a:latin typeface="微软雅黑" panose="020B0503020204020204" pitchFamily="34" charset="-122"/>
              <a:ea typeface="微软雅黑" panose="020B0503020204020204" pitchFamily="34" charset="-122"/>
            </a:endParaRPr>
          </a:p>
        </p:txBody>
      </p:sp>
      <p:sp>
        <p:nvSpPr>
          <p:cNvPr id="14" name="矩形 13"/>
          <p:cNvSpPr/>
          <p:nvPr/>
        </p:nvSpPr>
        <p:spPr>
          <a:xfrm>
            <a:off x="407670" y="928107"/>
            <a:ext cx="11216640" cy="1866858"/>
          </a:xfrm>
          <a:prstGeom prst="rect">
            <a:avLst/>
          </a:prstGeom>
        </p:spPr>
        <p:txBody>
          <a:bodyPr wrap="square">
            <a:spAutoFit/>
          </a:bodyPr>
          <a:lstStyle/>
          <a:p>
            <a:pPr algn="just">
              <a:lnSpc>
                <a:spcPct val="150000"/>
              </a:lnSpc>
              <a:buFontTx/>
              <a:buNone/>
            </a:pPr>
            <a:r>
              <a:rPr lang="en-US" altLang="zh-CN" sz="2000" b="1" dirty="0" smtClean="0">
                <a:latin typeface="宋体" panose="02010600030101010101" pitchFamily="2" charset="-122"/>
              </a:rPr>
              <a:t>3</a:t>
            </a:r>
            <a:r>
              <a:rPr lang="zh-CN" altLang="en-US" sz="2000" b="1" dirty="0" smtClean="0">
                <a:latin typeface="宋体" panose="02010600030101010101" pitchFamily="2" charset="-122"/>
              </a:rPr>
              <a:t>．施工单位应在本层结构实体完成后抄测本楼层</a:t>
            </a:r>
            <a:r>
              <a:rPr lang="en-US" altLang="zh-CN" sz="2000" b="1" dirty="0" smtClean="0">
                <a:latin typeface="宋体" panose="02010600030101010101" pitchFamily="2" charset="-122"/>
              </a:rPr>
              <a:t>+0.500m</a:t>
            </a:r>
            <a:r>
              <a:rPr lang="zh-CN" altLang="en-US" sz="2000" b="1" dirty="0" smtClean="0">
                <a:latin typeface="宋体" panose="02010600030101010101" pitchFamily="2" charset="-122"/>
              </a:rPr>
              <a:t>（或</a:t>
            </a:r>
            <a:r>
              <a:rPr lang="en-US" altLang="zh-CN" sz="2000" b="1" dirty="0" smtClean="0">
                <a:latin typeface="宋体" panose="02010600030101010101" pitchFamily="2" charset="-122"/>
              </a:rPr>
              <a:t>+1.000m</a:t>
            </a:r>
            <a:r>
              <a:rPr lang="zh-CN" altLang="en-US" sz="2000" b="1" dirty="0" smtClean="0">
                <a:latin typeface="宋体" panose="02010600030101010101" pitchFamily="2" charset="-122"/>
              </a:rPr>
              <a:t>）标高线，填写楼层标高抄测记录。</a:t>
            </a:r>
            <a:endParaRPr lang="zh-CN" altLang="en-US" sz="2000" b="1" dirty="0" smtClean="0">
              <a:latin typeface="宋体" panose="02010600030101010101" pitchFamily="2" charset="-122"/>
            </a:endParaRPr>
          </a:p>
          <a:p>
            <a:pPr algn="just">
              <a:lnSpc>
                <a:spcPct val="150000"/>
              </a:lnSpc>
              <a:buFontTx/>
              <a:buNone/>
            </a:pPr>
            <a:r>
              <a:rPr lang="en-US" altLang="zh-CN" sz="2000" b="1" dirty="0" smtClean="0">
                <a:latin typeface="宋体" panose="02010600030101010101" pitchFamily="2" charset="-122"/>
              </a:rPr>
              <a:t>4</a:t>
            </a:r>
            <a:r>
              <a:rPr lang="zh-CN" altLang="en-US" sz="2000" b="1" dirty="0" smtClean="0">
                <a:latin typeface="宋体" panose="02010600030101010101" pitchFamily="2" charset="-122"/>
              </a:rPr>
              <a:t>．施工单位应在结构工程完成后和工程竣工时，对建筑物外轮廓垂直度和全高进行实测，填写某区第一中学办公楼工程外轮廓垂直度及标高测量记录。</a:t>
            </a:r>
            <a:endParaRPr lang="zh-CN" altLang="en-US" sz="2000" b="1" dirty="0" smtClean="0">
              <a:latin typeface="宋体" panose="02010600030101010101" pitchFamily="2" charset="-122"/>
            </a:endParaRPr>
          </a:p>
        </p:txBody>
      </p:sp>
      <p:sp>
        <p:nvSpPr>
          <p:cNvPr id="15" name="矩形 14"/>
          <p:cNvSpPr/>
          <p:nvPr/>
        </p:nvSpPr>
        <p:spPr>
          <a:xfrm>
            <a:off x="419100" y="2896898"/>
            <a:ext cx="11353800" cy="1477328"/>
          </a:xfrm>
          <a:prstGeom prst="rect">
            <a:avLst/>
          </a:prstGeom>
        </p:spPr>
        <p:txBody>
          <a:bodyPr wrap="square">
            <a:spAutoFit/>
          </a:bodyPr>
          <a:lstStyle/>
          <a:p>
            <a:pPr algn="just">
              <a:lnSpc>
                <a:spcPct val="150000"/>
              </a:lnSpc>
            </a:pPr>
            <a:r>
              <a:rPr lang="en-US" altLang="zh-CN" sz="2000" b="1" dirty="0" smtClean="0">
                <a:latin typeface="宋体" panose="02010600030101010101" pitchFamily="2" charset="-122"/>
              </a:rPr>
              <a:t>5</a:t>
            </a:r>
            <a:r>
              <a:rPr lang="zh-CN" altLang="en-US" sz="2000" b="1" dirty="0" smtClean="0">
                <a:latin typeface="宋体" panose="02010600030101010101" pitchFamily="2" charset="-122"/>
              </a:rPr>
              <a:t>．设计和规范有要求的或施工需进行变形观测的工程，应有施工过程中及竣工后的变形观测记录，记录的内容包括：变形观测点布置图、变形量、时间荷载关系曲线图并形成报告。</a:t>
            </a:r>
            <a:endParaRPr lang="zh-CN" altLang="en-US" sz="2000" b="1" dirty="0" smtClean="0">
              <a:latin typeface="宋体" panose="02010600030101010101" pitchFamily="2" charset="-122"/>
            </a:endParaRPr>
          </a:p>
          <a:p>
            <a:pPr algn="just">
              <a:lnSpc>
                <a:spcPct val="150000"/>
              </a:lnSpc>
            </a:pPr>
            <a:r>
              <a:rPr lang="en-US" altLang="zh-CN" sz="2000" b="1" dirty="0" smtClean="0">
                <a:latin typeface="宋体" panose="02010600030101010101" pitchFamily="2" charset="-122"/>
              </a:rPr>
              <a:t>6</a:t>
            </a:r>
            <a:r>
              <a:rPr lang="zh-CN" altLang="en-US" sz="2000" b="1" dirty="0" smtClean="0">
                <a:latin typeface="宋体" panose="02010600030101010101" pitchFamily="2" charset="-122"/>
              </a:rPr>
              <a:t>．施工单位应在完成各种施工测量成果的同时，上报监理单位，由专业监理工程师审核批准。</a:t>
            </a:r>
            <a:endParaRPr lang="zh-CN" altLang="en-US" sz="2000" b="1" dirty="0" smtClean="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9458"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2400" dirty="0" smtClean="0">
                <a:latin typeface="方正粗黑宋简体" panose="02000000000000000000" pitchFamily="2" charset="-122"/>
                <a:ea typeface="方正粗黑宋简体" panose="02000000000000000000" pitchFamily="2" charset="-122"/>
              </a:rPr>
              <a:t>二、组织结构图</a:t>
            </a:r>
            <a:endParaRPr lang="zh-CN" altLang="en-US" sz="2400" dirty="0">
              <a:latin typeface="方正粗黑宋简体" panose="02000000000000000000" pitchFamily="2" charset="-122"/>
              <a:ea typeface="方正粗黑宋简体" panose="02000000000000000000" pitchFamily="2" charset="-122"/>
            </a:endParaRPr>
          </a:p>
        </p:txBody>
      </p:sp>
      <p:sp>
        <p:nvSpPr>
          <p:cNvPr id="1945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42" name="Group 2"/>
          <p:cNvGrpSpPr/>
          <p:nvPr/>
        </p:nvGrpSpPr>
        <p:grpSpPr bwMode="auto">
          <a:xfrm>
            <a:off x="3056573" y="976948"/>
            <a:ext cx="5832475" cy="5183187"/>
            <a:chOff x="1314" y="3262"/>
            <a:chExt cx="8460" cy="5772"/>
          </a:xfrm>
        </p:grpSpPr>
        <p:sp>
          <p:nvSpPr>
            <p:cNvPr id="43" name="Line 3"/>
            <p:cNvSpPr>
              <a:spLocks noChangeShapeType="1"/>
            </p:cNvSpPr>
            <p:nvPr/>
          </p:nvSpPr>
          <p:spPr bwMode="auto">
            <a:xfrm flipV="1">
              <a:off x="3496"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44" name="Line 4"/>
            <p:cNvSpPr>
              <a:spLocks noChangeShapeType="1"/>
            </p:cNvSpPr>
            <p:nvPr/>
          </p:nvSpPr>
          <p:spPr bwMode="auto">
            <a:xfrm>
              <a:off x="8335" y="4197"/>
              <a:ext cx="0" cy="313"/>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45" name="Line 5"/>
            <p:cNvSpPr>
              <a:spLocks noChangeShapeType="1"/>
            </p:cNvSpPr>
            <p:nvPr/>
          </p:nvSpPr>
          <p:spPr bwMode="auto">
            <a:xfrm flipV="1">
              <a:off x="1673"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46" name="Line 6"/>
            <p:cNvSpPr>
              <a:spLocks noChangeShapeType="1"/>
            </p:cNvSpPr>
            <p:nvPr/>
          </p:nvSpPr>
          <p:spPr bwMode="auto">
            <a:xfrm flipV="1">
              <a:off x="5482"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48" name="Line 8"/>
            <p:cNvSpPr>
              <a:spLocks noChangeShapeType="1"/>
            </p:cNvSpPr>
            <p:nvPr/>
          </p:nvSpPr>
          <p:spPr bwMode="auto">
            <a:xfrm flipV="1">
              <a:off x="9415"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49" name="Line 9"/>
            <p:cNvSpPr>
              <a:spLocks noChangeShapeType="1"/>
            </p:cNvSpPr>
            <p:nvPr/>
          </p:nvSpPr>
          <p:spPr bwMode="auto">
            <a:xfrm flipV="1">
              <a:off x="1673"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0" name="Line 10"/>
            <p:cNvSpPr>
              <a:spLocks noChangeShapeType="1"/>
            </p:cNvSpPr>
            <p:nvPr/>
          </p:nvSpPr>
          <p:spPr bwMode="auto">
            <a:xfrm flipV="1">
              <a:off x="3529"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1" name="Line 11"/>
            <p:cNvSpPr>
              <a:spLocks noChangeShapeType="1"/>
            </p:cNvSpPr>
            <p:nvPr/>
          </p:nvSpPr>
          <p:spPr bwMode="auto">
            <a:xfrm flipV="1">
              <a:off x="5532"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3" name="Line 13"/>
            <p:cNvSpPr>
              <a:spLocks noChangeShapeType="1"/>
            </p:cNvSpPr>
            <p:nvPr/>
          </p:nvSpPr>
          <p:spPr bwMode="auto">
            <a:xfrm flipV="1">
              <a:off x="9415"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4" name="Rectangle 14"/>
            <p:cNvSpPr>
              <a:spLocks noChangeArrowheads="1"/>
            </p:cNvSpPr>
            <p:nvPr/>
          </p:nvSpPr>
          <p:spPr bwMode="auto">
            <a:xfrm>
              <a:off x="4554" y="3262"/>
              <a:ext cx="1980"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项</a:t>
              </a:r>
              <a:r>
                <a:rPr lang="zh-CN" altLang="en-US" sz="2000" b="1" dirty="0">
                  <a:solidFill>
                    <a:schemeClr val="tx1"/>
                  </a:solidFill>
                  <a:latin typeface="微软雅黑" panose="020B0503020204020204" pitchFamily="34" charset="-122"/>
                  <a:ea typeface="微软雅黑" panose="020B0503020204020204" pitchFamily="34" charset="-122"/>
                </a:rPr>
                <a:t>目经理</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55" name="Rectangle 15"/>
            <p:cNvSpPr>
              <a:spLocks noChangeArrowheads="1"/>
            </p:cNvSpPr>
            <p:nvPr/>
          </p:nvSpPr>
          <p:spPr bwMode="auto">
            <a:xfrm>
              <a:off x="1569" y="4510"/>
              <a:ext cx="2565"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项</a:t>
              </a:r>
              <a:r>
                <a:rPr lang="zh-CN" altLang="en-US" sz="2000" b="1" dirty="0">
                  <a:solidFill>
                    <a:schemeClr val="tx1"/>
                  </a:solidFill>
                  <a:latin typeface="微软雅黑" panose="020B0503020204020204" pitchFamily="34" charset="-122"/>
                  <a:ea typeface="微软雅黑" panose="020B0503020204020204" pitchFamily="34" charset="-122"/>
                </a:rPr>
                <a:t>目副经理</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56" name="Rectangle 16"/>
            <p:cNvSpPr>
              <a:spLocks noChangeArrowheads="1"/>
            </p:cNvSpPr>
            <p:nvPr/>
          </p:nvSpPr>
          <p:spPr bwMode="auto">
            <a:xfrm>
              <a:off x="7074" y="4510"/>
              <a:ext cx="2700"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项</a:t>
              </a:r>
              <a:r>
                <a:rPr lang="zh-CN" altLang="en-US" sz="2000" b="1" dirty="0">
                  <a:solidFill>
                    <a:schemeClr val="tx1"/>
                  </a:solidFill>
                  <a:latin typeface="微软雅黑" panose="020B0503020204020204" pitchFamily="34" charset="-122"/>
                  <a:ea typeface="微软雅黑" panose="020B0503020204020204" pitchFamily="34" charset="-122"/>
                </a:rPr>
                <a:t>目总工程师</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57" name="Line 17"/>
            <p:cNvSpPr>
              <a:spLocks noChangeShapeType="1"/>
            </p:cNvSpPr>
            <p:nvPr/>
          </p:nvSpPr>
          <p:spPr bwMode="auto">
            <a:xfrm>
              <a:off x="5560" y="3886"/>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8" name="Line 18"/>
            <p:cNvSpPr>
              <a:spLocks noChangeShapeType="1"/>
            </p:cNvSpPr>
            <p:nvPr/>
          </p:nvSpPr>
          <p:spPr bwMode="auto">
            <a:xfrm>
              <a:off x="2935" y="4197"/>
              <a:ext cx="5400"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9" name="Line 19"/>
            <p:cNvSpPr>
              <a:spLocks noChangeShapeType="1"/>
            </p:cNvSpPr>
            <p:nvPr/>
          </p:nvSpPr>
          <p:spPr bwMode="auto">
            <a:xfrm>
              <a:off x="2935" y="4197"/>
              <a:ext cx="0" cy="313"/>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0" name="Line 20"/>
            <p:cNvSpPr>
              <a:spLocks noChangeShapeType="1"/>
            </p:cNvSpPr>
            <p:nvPr/>
          </p:nvSpPr>
          <p:spPr bwMode="auto">
            <a:xfrm>
              <a:off x="1673" y="5445"/>
              <a:ext cx="7742"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1" name="Line 21"/>
            <p:cNvSpPr>
              <a:spLocks noChangeShapeType="1"/>
            </p:cNvSpPr>
            <p:nvPr/>
          </p:nvSpPr>
          <p:spPr bwMode="auto">
            <a:xfrm>
              <a:off x="2935" y="5134"/>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2" name="Line 22"/>
            <p:cNvSpPr>
              <a:spLocks noChangeShapeType="1"/>
            </p:cNvSpPr>
            <p:nvPr/>
          </p:nvSpPr>
          <p:spPr bwMode="auto">
            <a:xfrm>
              <a:off x="8335" y="5134"/>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3" name="Rectangle 23"/>
            <p:cNvSpPr>
              <a:spLocks noChangeArrowheads="1"/>
            </p:cNvSpPr>
            <p:nvPr/>
          </p:nvSpPr>
          <p:spPr bwMode="auto">
            <a:xfrm>
              <a:off x="131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smtClean="0">
                  <a:solidFill>
                    <a:schemeClr val="tx1"/>
                  </a:solidFill>
                  <a:latin typeface="微软雅黑" panose="020B0503020204020204" pitchFamily="34" charset="-122"/>
                  <a:ea typeface="微软雅黑" panose="020B0503020204020204" pitchFamily="34" charset="-122"/>
                </a:rPr>
                <a:t>工程技术部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64" name="Rectangle 24"/>
            <p:cNvSpPr>
              <a:spLocks noChangeArrowheads="1"/>
            </p:cNvSpPr>
            <p:nvPr/>
          </p:nvSpPr>
          <p:spPr bwMode="auto">
            <a:xfrm>
              <a:off x="3202" y="5927"/>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smtClean="0">
                  <a:solidFill>
                    <a:schemeClr val="tx1"/>
                  </a:solidFill>
                  <a:latin typeface="微软雅黑" panose="020B0503020204020204" pitchFamily="34" charset="-122"/>
                  <a:ea typeface="微软雅黑" panose="020B0503020204020204" pitchFamily="34" charset="-122"/>
                </a:rPr>
                <a:t>物资采购部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65" name="Rectangle 25"/>
            <p:cNvSpPr>
              <a:spLocks noChangeArrowheads="1"/>
            </p:cNvSpPr>
            <p:nvPr/>
          </p:nvSpPr>
          <p:spPr bwMode="auto">
            <a:xfrm>
              <a:off x="5172"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安</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保</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66" name="Rectangle 26"/>
            <p:cNvSpPr>
              <a:spLocks noChangeArrowheads="1"/>
            </p:cNvSpPr>
            <p:nvPr/>
          </p:nvSpPr>
          <p:spPr bwMode="auto">
            <a:xfrm>
              <a:off x="7124" y="5952"/>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smtClean="0">
                  <a:solidFill>
                    <a:schemeClr val="tx1"/>
                  </a:solidFill>
                  <a:latin typeface="微软雅黑" panose="020B0503020204020204" pitchFamily="34" charset="-122"/>
                  <a:ea typeface="微软雅黑" panose="020B0503020204020204" pitchFamily="34" charset="-122"/>
                </a:rPr>
                <a:t>合约财务部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68" name="Rectangle 28"/>
            <p:cNvSpPr>
              <a:spLocks noChangeArrowheads="1"/>
            </p:cNvSpPr>
            <p:nvPr/>
          </p:nvSpPr>
          <p:spPr bwMode="auto">
            <a:xfrm>
              <a:off x="905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办</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公</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室</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69" name="Line 29"/>
            <p:cNvSpPr>
              <a:spLocks noChangeShapeType="1"/>
            </p:cNvSpPr>
            <p:nvPr/>
          </p:nvSpPr>
          <p:spPr bwMode="auto">
            <a:xfrm flipV="1">
              <a:off x="7418" y="5458"/>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0" name="Line 30"/>
            <p:cNvSpPr>
              <a:spLocks noChangeShapeType="1"/>
            </p:cNvSpPr>
            <p:nvPr/>
          </p:nvSpPr>
          <p:spPr bwMode="auto">
            <a:xfrm>
              <a:off x="1673" y="8099"/>
              <a:ext cx="7742"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1" name="Line 31"/>
            <p:cNvSpPr>
              <a:spLocks noChangeShapeType="1"/>
            </p:cNvSpPr>
            <p:nvPr/>
          </p:nvSpPr>
          <p:spPr bwMode="auto">
            <a:xfrm>
              <a:off x="5408" y="8099"/>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2" name="Rectangle 32"/>
            <p:cNvSpPr>
              <a:spLocks noChangeArrowheads="1"/>
            </p:cNvSpPr>
            <p:nvPr/>
          </p:nvSpPr>
          <p:spPr bwMode="auto">
            <a:xfrm>
              <a:off x="4090" y="8410"/>
              <a:ext cx="2655"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各</a:t>
              </a:r>
              <a:r>
                <a:rPr lang="zh-CN" altLang="en-US" sz="2000" b="1" dirty="0">
                  <a:solidFill>
                    <a:schemeClr val="tx1"/>
                  </a:solidFill>
                  <a:latin typeface="微软雅黑" panose="020B0503020204020204" pitchFamily="34" charset="-122"/>
                  <a:ea typeface="微软雅黑" panose="020B0503020204020204" pitchFamily="34" charset="-122"/>
                </a:rPr>
                <a:t>施工作业队</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73" name="Line 33"/>
            <p:cNvSpPr>
              <a:spLocks noChangeShapeType="1"/>
            </p:cNvSpPr>
            <p:nvPr/>
          </p:nvSpPr>
          <p:spPr bwMode="auto">
            <a:xfrm>
              <a:off x="7470" y="7764"/>
              <a:ext cx="0" cy="332"/>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grpSp>
      <p:sp>
        <p:nvSpPr>
          <p:cNvPr id="74" name="矩形 100"/>
          <p:cNvSpPr>
            <a:spLocks noChangeArrowheads="1"/>
          </p:cNvSpPr>
          <p:nvPr/>
        </p:nvSpPr>
        <p:spPr bwMode="auto">
          <a:xfrm>
            <a:off x="9993313" y="2309495"/>
            <a:ext cx="360362" cy="2586038"/>
          </a:xfrm>
          <a:prstGeom prst="rect">
            <a:avLst/>
          </a:prstGeom>
          <a:noFill/>
          <a:ln w="9525">
            <a:noFill/>
            <a:miter lim="800000"/>
          </a:ln>
        </p:spPr>
        <p:txBody>
          <a:bodyPr>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项目部的组织结构图</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481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822" name="AutoShape 82"/>
          <p:cNvSpPr/>
          <p:nvPr/>
        </p:nvSpPr>
        <p:spPr bwMode="auto">
          <a:xfrm>
            <a:off x="2454275" y="3705225"/>
            <a:ext cx="34925" cy="34925"/>
          </a:xfrm>
          <a:custGeom>
            <a:avLst/>
            <a:gdLst>
              <a:gd name="T0" fmla="*/ 312045 w 21600"/>
              <a:gd name="T1" fmla="*/ 416041 h 21600"/>
              <a:gd name="T2" fmla="*/ 208027 w 21600"/>
              <a:gd name="T3" fmla="*/ 312045 h 21600"/>
              <a:gd name="T4" fmla="*/ 312045 w 21600"/>
              <a:gd name="T5" fmla="*/ 208027 h 21600"/>
              <a:gd name="T6" fmla="*/ 416041 w 21600"/>
              <a:gd name="T7" fmla="*/ 312045 h 21600"/>
              <a:gd name="T8" fmla="*/ 312045 w 21600"/>
              <a:gd name="T9" fmla="*/ 416041 h 21600"/>
              <a:gd name="T10" fmla="*/ 312045 w 21600"/>
              <a:gd name="T11" fmla="*/ 0 h 21600"/>
              <a:gd name="T12" fmla="*/ 0 w 21600"/>
              <a:gd name="T13" fmla="*/ 312045 h 21600"/>
              <a:gd name="T14" fmla="*/ 312045 w 21600"/>
              <a:gd name="T15" fmla="*/ 624029 h 21600"/>
              <a:gd name="T16" fmla="*/ 624069 w 21600"/>
              <a:gd name="T17" fmla="*/ 312045 h 21600"/>
              <a:gd name="T18" fmla="*/ 312045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rgbClr val="FDB817"/>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8099" dir="2700000" algn="ctr" rotWithShape="0">
                    <a:srgbClr val="000000">
                      <a:alpha val="73996"/>
                    </a:srgbClr>
                  </a:outerShdw>
                </a:effectLst>
              </a14:hiddenEffects>
            </a:ext>
          </a:extLst>
        </p:spPr>
        <p:txBody>
          <a:bodyPr lIns="50701" tIns="50701" rIns="50701" bIns="50701" anchor="ctr"/>
          <a:lstStyle/>
          <a:p>
            <a:endParaRPr lang="zh-CN" altLang="en-US"/>
          </a:p>
        </p:txBody>
      </p:sp>
      <p:sp>
        <p:nvSpPr>
          <p:cNvPr id="34828" name="AutoShape 112"/>
          <p:cNvSpPr/>
          <p:nvPr/>
        </p:nvSpPr>
        <p:spPr bwMode="auto">
          <a:xfrm>
            <a:off x="9455784" y="4266564"/>
            <a:ext cx="1711325" cy="1837055"/>
          </a:xfrm>
          <a:custGeom>
            <a:avLst/>
            <a:gdLst>
              <a:gd name="T0" fmla="*/ 2147483647 w 21020"/>
              <a:gd name="T1" fmla="*/ 2147483647 h 21600"/>
              <a:gd name="T2" fmla="*/ 2147483647 w 21020"/>
              <a:gd name="T3" fmla="*/ 2147483647 h 21600"/>
              <a:gd name="T4" fmla="*/ 2147483647 w 21020"/>
              <a:gd name="T5" fmla="*/ 2147483647 h 21600"/>
              <a:gd name="T6" fmla="*/ 2147483647 w 21020"/>
              <a:gd name="T7" fmla="*/ 2147483647 h 21600"/>
              <a:gd name="T8" fmla="*/ 2147483647 w 21020"/>
              <a:gd name="T9" fmla="*/ 2147483647 h 21600"/>
              <a:gd name="T10" fmla="*/ 2147483647 w 21020"/>
              <a:gd name="T11" fmla="*/ 2147483647 h 21600"/>
              <a:gd name="T12" fmla="*/ 2147483647 w 21020"/>
              <a:gd name="T13" fmla="*/ 2147483647 h 21600"/>
              <a:gd name="T14" fmla="*/ 2147483647 w 21020"/>
              <a:gd name="T15" fmla="*/ 2147483647 h 21600"/>
              <a:gd name="T16" fmla="*/ 2147483647 w 21020"/>
              <a:gd name="T17" fmla="*/ 2147483647 h 21600"/>
              <a:gd name="T18" fmla="*/ 2147483647 w 21020"/>
              <a:gd name="T19" fmla="*/ 2147483647 h 21600"/>
              <a:gd name="T20" fmla="*/ 2147483647 w 21020"/>
              <a:gd name="T21" fmla="*/ 2147483647 h 21600"/>
              <a:gd name="T22" fmla="*/ 2147483647 w 21020"/>
              <a:gd name="T23" fmla="*/ 2147483647 h 21600"/>
              <a:gd name="T24" fmla="*/ 2147483647 w 21020"/>
              <a:gd name="T25" fmla="*/ 2147483647 h 21600"/>
              <a:gd name="T26" fmla="*/ 2147483647 w 21020"/>
              <a:gd name="T27" fmla="*/ 2147483647 h 21600"/>
              <a:gd name="T28" fmla="*/ 2147483647 w 21020"/>
              <a:gd name="T29" fmla="*/ 2147483647 h 21600"/>
              <a:gd name="T30" fmla="*/ 2147483647 w 21020"/>
              <a:gd name="T31" fmla="*/ 2147483647 h 21600"/>
              <a:gd name="T32" fmla="*/ 2147483647 w 21020"/>
              <a:gd name="T33" fmla="*/ 2147483647 h 21600"/>
              <a:gd name="T34" fmla="*/ 2147483647 w 21020"/>
              <a:gd name="T35" fmla="*/ 2147483647 h 21600"/>
              <a:gd name="T36" fmla="*/ 2147483647 w 21020"/>
              <a:gd name="T37" fmla="*/ 2147483647 h 21600"/>
              <a:gd name="T38" fmla="*/ 2147483647 w 21020"/>
              <a:gd name="T39" fmla="*/ 2147483647 h 21600"/>
              <a:gd name="T40" fmla="*/ 2147483647 w 21020"/>
              <a:gd name="T41" fmla="*/ 2147483647 h 21600"/>
              <a:gd name="T42" fmla="*/ 2147483647 w 21020"/>
              <a:gd name="T43" fmla="*/ 2147483647 h 21600"/>
              <a:gd name="T44" fmla="*/ 2147483647 w 21020"/>
              <a:gd name="T45" fmla="*/ 2147483647 h 21600"/>
              <a:gd name="T46" fmla="*/ 2147483647 w 21020"/>
              <a:gd name="T47" fmla="*/ 2147483647 h 21600"/>
              <a:gd name="T48" fmla="*/ 2147483647 w 21020"/>
              <a:gd name="T49" fmla="*/ 2147483647 h 21600"/>
              <a:gd name="T50" fmla="*/ 2147483647 w 21020"/>
              <a:gd name="T51" fmla="*/ 2147483647 h 21600"/>
              <a:gd name="T52" fmla="*/ 2147483647 w 21020"/>
              <a:gd name="T53" fmla="*/ 2147483647 h 21600"/>
              <a:gd name="T54" fmla="*/ 2147483647 w 21020"/>
              <a:gd name="T55" fmla="*/ 2147483647 h 21600"/>
              <a:gd name="T56" fmla="*/ 0 w 21020"/>
              <a:gd name="T57" fmla="*/ 2147483647 h 21600"/>
              <a:gd name="T58" fmla="*/ 2147483647 w 21020"/>
              <a:gd name="T59" fmla="*/ 2147483647 h 21600"/>
              <a:gd name="T60" fmla="*/ 2147483647 w 21020"/>
              <a:gd name="T61" fmla="*/ 2147483647 h 21600"/>
              <a:gd name="T62" fmla="*/ 2147483647 w 21020"/>
              <a:gd name="T63" fmla="*/ 2147483647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lIns="50701" tIns="50701" rIns="50701" bIns="50701" anchor="ctr"/>
          <a:lstStyle/>
          <a:p>
            <a:endParaRPr lang="zh-CN" altLang="en-US"/>
          </a:p>
        </p:txBody>
      </p:sp>
      <p:sp>
        <p:nvSpPr>
          <p:cNvPr id="25"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四、工程定位</a:t>
            </a:r>
            <a:endParaRPr lang="zh-CN" altLang="en-US" sz="2400" b="1" dirty="0">
              <a:latin typeface="微软雅黑" panose="020B0503020204020204" pitchFamily="34" charset="-122"/>
              <a:ea typeface="微软雅黑" panose="020B0503020204020204" pitchFamily="34" charset="-122"/>
            </a:endParaRPr>
          </a:p>
        </p:txBody>
      </p:sp>
      <p:pic>
        <p:nvPicPr>
          <p:cNvPr id="26" name="图片 93" descr="3.jpg"/>
          <p:cNvPicPr>
            <a:picLocks noChangeAspect="1"/>
          </p:cNvPicPr>
          <p:nvPr/>
        </p:nvPicPr>
        <p:blipFill>
          <a:blip r:embed="rId1" cstate="print"/>
          <a:srcRect/>
          <a:stretch>
            <a:fillRect/>
          </a:stretch>
        </p:blipFill>
        <p:spPr bwMode="auto">
          <a:xfrm>
            <a:off x="4164648" y="1741805"/>
            <a:ext cx="3822736" cy="4064635"/>
          </a:xfrm>
          <a:prstGeom prst="rect">
            <a:avLst/>
          </a:prstGeom>
          <a:noFill/>
          <a:ln w="9525">
            <a:noFill/>
            <a:miter lim="800000"/>
            <a:headEnd/>
            <a:tailEnd/>
          </a:ln>
        </p:spPr>
      </p:pic>
      <p:sp>
        <p:nvSpPr>
          <p:cNvPr id="27" name="矩形 94"/>
          <p:cNvSpPr>
            <a:spLocks noChangeArrowheads="1"/>
          </p:cNvSpPr>
          <p:nvPr/>
        </p:nvSpPr>
        <p:spPr bwMode="auto">
          <a:xfrm>
            <a:off x="1705610" y="2147888"/>
            <a:ext cx="1871663" cy="400050"/>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确定平面位置</a:t>
            </a:r>
            <a:endParaRPr lang="zh-CN" altLang="en-US" sz="2000" dirty="0">
              <a:latin typeface="微软雅黑" panose="020B0503020204020204" pitchFamily="34" charset="-122"/>
              <a:ea typeface="微软雅黑" panose="020B0503020204020204" pitchFamily="34" charset="-122"/>
            </a:endParaRPr>
          </a:p>
        </p:txBody>
      </p:sp>
      <p:cxnSp>
        <p:nvCxnSpPr>
          <p:cNvPr id="28" name="直接箭头连接符 27"/>
          <p:cNvCxnSpPr/>
          <p:nvPr/>
        </p:nvCxnSpPr>
        <p:spPr>
          <a:xfrm flipH="1" flipV="1">
            <a:off x="3487104" y="2499679"/>
            <a:ext cx="1359216" cy="1580831"/>
          </a:xfrm>
          <a:prstGeom prst="straightConnector1">
            <a:avLst/>
          </a:prstGeom>
          <a:ln w="28575">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9" name="矩形 97"/>
          <p:cNvSpPr>
            <a:spLocks noChangeArrowheads="1"/>
          </p:cNvSpPr>
          <p:nvPr/>
        </p:nvSpPr>
        <p:spPr bwMode="auto">
          <a:xfrm>
            <a:off x="2219960" y="5300345"/>
            <a:ext cx="1209675" cy="400050"/>
          </a:xfrm>
          <a:prstGeom prst="rect">
            <a:avLst/>
          </a:prstGeom>
          <a:noFill/>
          <a:ln w="9525">
            <a:noFill/>
            <a:miter lim="800000"/>
          </a:ln>
        </p:spPr>
        <p:txBody>
          <a:bodyPr wrap="none">
            <a:spAutoFit/>
          </a:bodyPr>
          <a:lstStyle/>
          <a:p>
            <a:r>
              <a:rPr lang="zh-CN" altLang="en-US" sz="2000" dirty="0">
                <a:latin typeface="微软雅黑" panose="020B0503020204020204" pitchFamily="34" charset="-122"/>
                <a:ea typeface="微软雅黑" panose="020B0503020204020204" pitchFamily="34" charset="-122"/>
              </a:rPr>
              <a:t>埋桩控制</a:t>
            </a:r>
            <a:endParaRPr lang="zh-CN" altLang="en-US" sz="2000" dirty="0">
              <a:latin typeface="微软雅黑" panose="020B0503020204020204" pitchFamily="34" charset="-122"/>
              <a:ea typeface="微软雅黑" panose="020B0503020204020204" pitchFamily="34" charset="-122"/>
            </a:endParaRPr>
          </a:p>
        </p:txBody>
      </p:sp>
      <p:cxnSp>
        <p:nvCxnSpPr>
          <p:cNvPr id="30" name="直接箭头连接符 29"/>
          <p:cNvCxnSpPr/>
          <p:nvPr/>
        </p:nvCxnSpPr>
        <p:spPr>
          <a:xfrm flipH="1" flipV="1">
            <a:off x="3441065" y="5530533"/>
            <a:ext cx="1008063" cy="144462"/>
          </a:xfrm>
          <a:prstGeom prst="straightConnector1">
            <a:avLst/>
          </a:prstGeom>
          <a:ln w="28575">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839200" y="5747504"/>
            <a:ext cx="1952779" cy="369332"/>
          </a:xfrm>
          <a:prstGeom prst="rect">
            <a:avLst/>
          </a:prstGeom>
        </p:spPr>
        <p:txBody>
          <a:bodyPr wrap="none">
            <a:spAutoFit/>
          </a:bodyPr>
          <a:lstStyle/>
          <a:p>
            <a:r>
              <a:rPr lang="zh-CN" altLang="en-US" dirty="0" smtClean="0">
                <a:solidFill>
                  <a:srgbClr val="FF0000"/>
                </a:solidFill>
              </a:rPr>
              <a:t>允许误差</a:t>
            </a:r>
            <a:r>
              <a:rPr lang="en-US" altLang="zh-CN" dirty="0" smtClean="0">
                <a:solidFill>
                  <a:srgbClr val="FF0000"/>
                </a:solidFill>
              </a:rPr>
              <a:t>1/10 000</a:t>
            </a:r>
            <a:endParaRPr lang="zh-CN" altLang="en-US" dirty="0">
              <a:solidFill>
                <a:srgbClr val="FF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五、高程控制</a:t>
            </a:r>
            <a:endParaRPr lang="zh-CN" altLang="en-US" sz="2400" b="1" dirty="0">
              <a:latin typeface="微软雅黑" panose="020B0503020204020204" pitchFamily="34" charset="-122"/>
              <a:ea typeface="微软雅黑" panose="020B0503020204020204" pitchFamily="34" charset="-122"/>
            </a:endParaRPr>
          </a:p>
        </p:txBody>
      </p:sp>
      <p:sp>
        <p:nvSpPr>
          <p:cNvPr id="14" name="矩形 93"/>
          <p:cNvSpPr>
            <a:spLocks noChangeArrowheads="1"/>
          </p:cNvSpPr>
          <p:nvPr/>
        </p:nvSpPr>
        <p:spPr bwMode="auto">
          <a:xfrm>
            <a:off x="102627" y="900113"/>
            <a:ext cx="4416594" cy="430887"/>
          </a:xfrm>
          <a:prstGeom prst="rect">
            <a:avLst/>
          </a:prstGeom>
          <a:noFill/>
          <a:ln w="9525">
            <a:noFill/>
            <a:miter lim="800000"/>
          </a:ln>
        </p:spPr>
        <p:txBody>
          <a:bodyPr wrap="none">
            <a:spAutoFit/>
          </a:bodyPr>
          <a:lstStyle/>
          <a:p>
            <a:pPr algn="just"/>
            <a:r>
              <a:rPr lang="zh-CN" altLang="en-US" sz="2200" dirty="0">
                <a:latin typeface="宋体" panose="02010600030101010101" pitchFamily="2" charset="-122"/>
                <a:ea typeface="宋体" panose="02010600030101010101" pitchFamily="2" charset="-122"/>
              </a:rPr>
              <a:t>（一）结构施工中的楼层标高控制</a:t>
            </a:r>
            <a:endParaRPr lang="zh-CN" altLang="en-US" sz="2200" dirty="0">
              <a:latin typeface="宋体" panose="02010600030101010101" pitchFamily="2" charset="-122"/>
              <a:ea typeface="宋体" panose="02010600030101010101" pitchFamily="2" charset="-122"/>
            </a:endParaRPr>
          </a:p>
        </p:txBody>
      </p:sp>
      <p:sp>
        <p:nvSpPr>
          <p:cNvPr id="15" name="矩形 94"/>
          <p:cNvSpPr>
            <a:spLocks noChangeArrowheads="1"/>
          </p:cNvSpPr>
          <p:nvPr/>
        </p:nvSpPr>
        <p:spPr bwMode="auto">
          <a:xfrm>
            <a:off x="957262" y="1496378"/>
            <a:ext cx="7020877" cy="400110"/>
          </a:xfrm>
          <a:prstGeom prst="rect">
            <a:avLst/>
          </a:prstGeom>
          <a:noFill/>
          <a:ln w="9525">
            <a:noFill/>
            <a:miter lim="800000"/>
          </a:ln>
        </p:spPr>
        <p:txBody>
          <a:bodyPr wrap="square">
            <a:spAutoFit/>
          </a:bodyPr>
          <a:lstStyle/>
          <a:p>
            <a:pPr algn="just"/>
            <a:r>
              <a:rPr lang="zh-CN" altLang="en-US" sz="2000" dirty="0">
                <a:latin typeface="宋体" panose="02010600030101010101" pitchFamily="2" charset="-122"/>
              </a:rPr>
              <a:t>对场内设置的水平点在施工过程中每隔两个月需检测一次。</a:t>
            </a:r>
            <a:endParaRPr lang="zh-CN" altLang="en-US" sz="2000" dirty="0">
              <a:latin typeface="宋体" panose="02010600030101010101" pitchFamily="2" charset="-122"/>
            </a:endParaRPr>
          </a:p>
        </p:txBody>
      </p:sp>
      <p:sp>
        <p:nvSpPr>
          <p:cNvPr id="16" name="矩形 96"/>
          <p:cNvSpPr>
            <a:spLocks noChangeArrowheads="1"/>
          </p:cNvSpPr>
          <p:nvPr/>
        </p:nvSpPr>
        <p:spPr bwMode="auto">
          <a:xfrm>
            <a:off x="957263" y="2095500"/>
            <a:ext cx="10678477" cy="943528"/>
          </a:xfrm>
          <a:prstGeom prst="rect">
            <a:avLst/>
          </a:prstGeom>
          <a:noFill/>
          <a:ln w="9525">
            <a:noFill/>
            <a:miter lim="800000"/>
          </a:ln>
        </p:spPr>
        <p:txBody>
          <a:bodyPr wrap="square">
            <a:spAutoFit/>
          </a:bodyPr>
          <a:lstStyle/>
          <a:p>
            <a:pPr algn="just">
              <a:lnSpc>
                <a:spcPct val="150000"/>
              </a:lnSpc>
            </a:pPr>
            <a:r>
              <a:rPr lang="zh-CN" altLang="en-US" sz="2000" dirty="0">
                <a:latin typeface="宋体" panose="02010600030101010101" pitchFamily="2" charset="-122"/>
              </a:rPr>
              <a:t>在首层平面竖向无障碍处传递标高的位置布设基本传递高程点，用水平仪往返测，以便检验和纠正。</a:t>
            </a:r>
            <a:endParaRPr lang="zh-CN" altLang="en-US" sz="2000" dirty="0">
              <a:latin typeface="宋体" panose="02010600030101010101" pitchFamily="2" charset="-122"/>
            </a:endParaRPr>
          </a:p>
        </p:txBody>
      </p:sp>
      <p:sp>
        <p:nvSpPr>
          <p:cNvPr id="17" name="矩形 98"/>
          <p:cNvSpPr>
            <a:spLocks noChangeArrowheads="1"/>
          </p:cNvSpPr>
          <p:nvPr/>
        </p:nvSpPr>
        <p:spPr bwMode="auto">
          <a:xfrm>
            <a:off x="945832" y="3197860"/>
            <a:ext cx="8049577" cy="553998"/>
          </a:xfrm>
          <a:prstGeom prst="rect">
            <a:avLst/>
          </a:prstGeom>
          <a:noFill/>
          <a:ln w="9525">
            <a:noFill/>
            <a:miter lim="800000"/>
          </a:ln>
        </p:spPr>
        <p:txBody>
          <a:bodyPr wrap="square">
            <a:spAutoFit/>
          </a:bodyPr>
          <a:lstStyle/>
          <a:p>
            <a:pPr algn="just">
              <a:lnSpc>
                <a:spcPct val="150000"/>
              </a:lnSpc>
            </a:pPr>
            <a:r>
              <a:rPr lang="zh-CN" altLang="en-US" sz="2000" dirty="0">
                <a:latin typeface="宋体" panose="02010600030101010101" pitchFamily="2" charset="-122"/>
              </a:rPr>
              <a:t>选择高程竖向传递的位置，应满足上下贯通、竖直量尺的条件。</a:t>
            </a:r>
            <a:endParaRPr lang="zh-CN" altLang="en-US" sz="2000" dirty="0">
              <a:latin typeface="宋体" panose="02010600030101010101" pitchFamily="2" charset="-122"/>
            </a:endParaRPr>
          </a:p>
        </p:txBody>
      </p:sp>
      <p:sp>
        <p:nvSpPr>
          <p:cNvPr id="18" name="矩形 100"/>
          <p:cNvSpPr>
            <a:spLocks noChangeArrowheads="1"/>
          </p:cNvSpPr>
          <p:nvPr/>
        </p:nvSpPr>
        <p:spPr bwMode="auto">
          <a:xfrm>
            <a:off x="968693" y="3982720"/>
            <a:ext cx="10575607" cy="943528"/>
          </a:xfrm>
          <a:prstGeom prst="rect">
            <a:avLst/>
          </a:prstGeom>
          <a:noFill/>
          <a:ln w="9525">
            <a:noFill/>
            <a:miter lim="800000"/>
          </a:ln>
        </p:spPr>
        <p:txBody>
          <a:bodyPr wrap="square">
            <a:spAutoFit/>
          </a:bodyPr>
          <a:lstStyle/>
          <a:p>
            <a:pPr algn="just">
              <a:lnSpc>
                <a:spcPct val="150000"/>
              </a:lnSpc>
            </a:pPr>
            <a:r>
              <a:rPr lang="zh-CN" altLang="en-US" sz="2000" dirty="0">
                <a:latin typeface="宋体" panose="02010600030101010101" pitchFamily="2" charset="-122"/>
              </a:rPr>
              <a:t>根据基础表面的柱中线，在下端立面上标示中线位置，然后用经纬仪或吊线法把中线投测到柱上端的立面上。</a:t>
            </a:r>
            <a:endParaRPr lang="zh-CN" altLang="en-US" sz="2000" dirty="0">
              <a:latin typeface="宋体" panose="02010600030101010101" pitchFamily="2" charset="-122"/>
            </a:endParaRPr>
          </a:p>
        </p:txBody>
      </p:sp>
      <p:sp>
        <p:nvSpPr>
          <p:cNvPr id="19" name="五角星 18"/>
          <p:cNvSpPr/>
          <p:nvPr/>
        </p:nvSpPr>
        <p:spPr>
          <a:xfrm>
            <a:off x="574040" y="1482090"/>
            <a:ext cx="360363" cy="43180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五角星 19"/>
          <p:cNvSpPr/>
          <p:nvPr/>
        </p:nvSpPr>
        <p:spPr>
          <a:xfrm>
            <a:off x="585470" y="2145030"/>
            <a:ext cx="360363" cy="43180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五角星 20"/>
          <p:cNvSpPr/>
          <p:nvPr/>
        </p:nvSpPr>
        <p:spPr>
          <a:xfrm>
            <a:off x="585470" y="3230880"/>
            <a:ext cx="360363" cy="43180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五角星 21"/>
          <p:cNvSpPr/>
          <p:nvPr/>
        </p:nvSpPr>
        <p:spPr>
          <a:xfrm>
            <a:off x="608330" y="4019550"/>
            <a:ext cx="360363" cy="43180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五、高程控制</a:t>
            </a:r>
            <a:endParaRPr lang="zh-CN" altLang="en-US" sz="2400" b="1" dirty="0">
              <a:latin typeface="微软雅黑" panose="020B0503020204020204" pitchFamily="34" charset="-122"/>
              <a:ea typeface="微软雅黑" panose="020B0503020204020204" pitchFamily="34" charset="-122"/>
            </a:endParaRPr>
          </a:p>
        </p:txBody>
      </p:sp>
      <p:sp>
        <p:nvSpPr>
          <p:cNvPr id="4" name="矩形 91"/>
          <p:cNvSpPr>
            <a:spLocks noChangeArrowheads="1"/>
          </p:cNvSpPr>
          <p:nvPr/>
        </p:nvSpPr>
        <p:spPr bwMode="auto">
          <a:xfrm>
            <a:off x="256858" y="915353"/>
            <a:ext cx="2159566" cy="430887"/>
          </a:xfrm>
          <a:prstGeom prst="rect">
            <a:avLst/>
          </a:prstGeom>
          <a:noFill/>
          <a:ln w="9525">
            <a:noFill/>
            <a:miter lim="800000"/>
          </a:ln>
        </p:spPr>
        <p:txBody>
          <a:bodyPr wrap="none">
            <a:spAutoFit/>
          </a:bodyPr>
          <a:lstStyle/>
          <a:p>
            <a:r>
              <a:rPr lang="zh-CN" altLang="en-US" sz="2200" dirty="0">
                <a:latin typeface="宋体" panose="02010600030101010101" pitchFamily="2" charset="-122"/>
                <a:ea typeface="宋体" panose="02010600030101010101" pitchFamily="2" charset="-122"/>
              </a:rPr>
              <a:t>（二）允许误差</a:t>
            </a:r>
            <a:endParaRPr lang="zh-CN" altLang="en-US" sz="2200" dirty="0">
              <a:latin typeface="宋体" panose="02010600030101010101" pitchFamily="2" charset="-122"/>
              <a:ea typeface="宋体" panose="02010600030101010101" pitchFamily="2" charset="-122"/>
            </a:endParaRPr>
          </a:p>
        </p:txBody>
      </p:sp>
      <p:pic>
        <p:nvPicPr>
          <p:cNvPr id="5" name="图片 93" descr="1.png"/>
          <p:cNvPicPr>
            <a:picLocks noChangeAspect="1"/>
          </p:cNvPicPr>
          <p:nvPr/>
        </p:nvPicPr>
        <p:blipFill>
          <a:blip r:embed="rId1" cstate="print"/>
          <a:srcRect/>
          <a:stretch>
            <a:fillRect/>
          </a:stretch>
        </p:blipFill>
        <p:spPr bwMode="auto">
          <a:xfrm>
            <a:off x="1430020" y="1480184"/>
            <a:ext cx="9074150" cy="3860263"/>
          </a:xfrm>
          <a:prstGeom prst="rect">
            <a:avLst/>
          </a:prstGeom>
          <a:noFill/>
          <a:ln w="9525">
            <a:noFill/>
            <a:miter lim="800000"/>
            <a:headEnd/>
            <a:tailEnd/>
          </a:ln>
        </p:spPr>
      </p:pic>
      <p:sp>
        <p:nvSpPr>
          <p:cNvPr id="6" name="矩形 94"/>
          <p:cNvSpPr>
            <a:spLocks noChangeArrowheads="1"/>
          </p:cNvSpPr>
          <p:nvPr/>
        </p:nvSpPr>
        <p:spPr bwMode="auto">
          <a:xfrm>
            <a:off x="4638993" y="5460365"/>
            <a:ext cx="2954337" cy="368300"/>
          </a:xfrm>
          <a:prstGeom prst="rect">
            <a:avLst/>
          </a:prstGeom>
          <a:noFill/>
          <a:ln w="9525">
            <a:noFill/>
            <a:miter lim="800000"/>
          </a:ln>
        </p:spPr>
        <p:txBody>
          <a:bodyPr wrap="none">
            <a:spAutoFit/>
          </a:bodyPr>
          <a:lstStyle/>
          <a:p>
            <a:r>
              <a:rPr lang="zh-CN" altLang="en-US" dirty="0">
                <a:solidFill>
                  <a:srgbClr val="C00000"/>
                </a:solidFill>
                <a:latin typeface="宋体" panose="02010600030101010101" pitchFamily="2" charset="-122"/>
                <a:ea typeface="宋体" panose="02010600030101010101" pitchFamily="2" charset="-122"/>
              </a:rPr>
              <a:t>建筑物基础放线的允许误差</a:t>
            </a:r>
            <a:endParaRPr lang="zh-CN" altLang="en-US" dirty="0">
              <a:solidFill>
                <a:srgbClr val="C00000"/>
              </a:solidFill>
              <a:latin typeface="宋体" panose="02010600030101010101" pitchFamily="2" charset="-122"/>
              <a:ea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五、高程控制</a:t>
            </a:r>
            <a:endParaRPr lang="zh-CN" altLang="en-US" sz="2400" b="1" dirty="0">
              <a:latin typeface="微软雅黑" panose="020B0503020204020204" pitchFamily="34" charset="-122"/>
              <a:ea typeface="微软雅黑" panose="020B0503020204020204" pitchFamily="34" charset="-122"/>
            </a:endParaRPr>
          </a:p>
        </p:txBody>
      </p:sp>
      <p:pic>
        <p:nvPicPr>
          <p:cNvPr id="4" name="图片 91" descr="2.png"/>
          <p:cNvPicPr>
            <a:picLocks noChangeAspect="1"/>
          </p:cNvPicPr>
          <p:nvPr/>
        </p:nvPicPr>
        <p:blipFill>
          <a:blip r:embed="rId1" cstate="print"/>
          <a:srcRect/>
          <a:stretch>
            <a:fillRect/>
          </a:stretch>
        </p:blipFill>
        <p:spPr bwMode="auto">
          <a:xfrm>
            <a:off x="1466849" y="931228"/>
            <a:ext cx="9770827" cy="4509452"/>
          </a:xfrm>
          <a:prstGeom prst="rect">
            <a:avLst/>
          </a:prstGeom>
          <a:noFill/>
          <a:ln w="9525">
            <a:noFill/>
            <a:miter lim="800000"/>
            <a:headEnd/>
            <a:tailEnd/>
          </a:ln>
        </p:spPr>
      </p:pic>
      <p:sp>
        <p:nvSpPr>
          <p:cNvPr id="5" name="矩形 93"/>
          <p:cNvSpPr>
            <a:spLocks noChangeArrowheads="1"/>
          </p:cNvSpPr>
          <p:nvPr/>
        </p:nvSpPr>
        <p:spPr bwMode="auto">
          <a:xfrm>
            <a:off x="4829175" y="5487353"/>
            <a:ext cx="2724150" cy="369887"/>
          </a:xfrm>
          <a:prstGeom prst="rect">
            <a:avLst/>
          </a:prstGeom>
          <a:noFill/>
          <a:ln w="9525">
            <a:noFill/>
            <a:miter lim="800000"/>
          </a:ln>
        </p:spPr>
        <p:txBody>
          <a:bodyPr wrap="none">
            <a:spAutoFit/>
          </a:bodyPr>
          <a:lstStyle/>
          <a:p>
            <a:r>
              <a:rPr lang="zh-CN" altLang="en-US" dirty="0">
                <a:solidFill>
                  <a:srgbClr val="C00000"/>
                </a:solidFill>
                <a:latin typeface="宋体" panose="02010600030101010101" pitchFamily="2" charset="-122"/>
                <a:ea typeface="宋体" panose="02010600030101010101" pitchFamily="2" charset="-122"/>
              </a:rPr>
              <a:t>高程竖向传递的允许误差</a:t>
            </a:r>
            <a:endParaRPr lang="zh-CN" altLang="en-US" dirty="0">
              <a:solidFill>
                <a:srgbClr val="C00000"/>
              </a:solidFill>
              <a:latin typeface="宋体" panose="02010600030101010101" pitchFamily="2" charset="-122"/>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五、高程控制</a:t>
            </a:r>
            <a:endParaRPr lang="zh-CN" altLang="en-US" sz="2400" b="1" dirty="0">
              <a:latin typeface="微软雅黑" panose="020B0503020204020204" pitchFamily="34" charset="-122"/>
              <a:ea typeface="微软雅黑" panose="020B0503020204020204" pitchFamily="34" charset="-122"/>
            </a:endParaRPr>
          </a:p>
        </p:txBody>
      </p:sp>
      <p:pic>
        <p:nvPicPr>
          <p:cNvPr id="4" name="图片 91" descr="3.png"/>
          <p:cNvPicPr>
            <a:picLocks noChangeAspect="1"/>
          </p:cNvPicPr>
          <p:nvPr/>
        </p:nvPicPr>
        <p:blipFill>
          <a:blip r:embed="rId1" cstate="print"/>
          <a:srcRect/>
          <a:stretch>
            <a:fillRect/>
          </a:stretch>
        </p:blipFill>
        <p:spPr bwMode="auto">
          <a:xfrm>
            <a:off x="841058" y="1152843"/>
            <a:ext cx="10192043" cy="3773487"/>
          </a:xfrm>
          <a:prstGeom prst="rect">
            <a:avLst/>
          </a:prstGeom>
          <a:noFill/>
          <a:ln w="9525">
            <a:noFill/>
            <a:miter lim="800000"/>
            <a:headEnd/>
            <a:tailEnd/>
          </a:ln>
        </p:spPr>
      </p:pic>
      <p:sp>
        <p:nvSpPr>
          <p:cNvPr id="5" name="矩形 93"/>
          <p:cNvSpPr>
            <a:spLocks noChangeArrowheads="1"/>
          </p:cNvSpPr>
          <p:nvPr/>
        </p:nvSpPr>
        <p:spPr bwMode="auto">
          <a:xfrm>
            <a:off x="4939348" y="5008563"/>
            <a:ext cx="2262187" cy="369887"/>
          </a:xfrm>
          <a:prstGeom prst="rect">
            <a:avLst/>
          </a:prstGeom>
          <a:noFill/>
          <a:ln w="9525">
            <a:noFill/>
            <a:miter lim="800000"/>
          </a:ln>
        </p:spPr>
        <p:txBody>
          <a:bodyPr wrap="none">
            <a:spAutoFit/>
          </a:bodyPr>
          <a:lstStyle/>
          <a:p>
            <a:r>
              <a:rPr lang="zh-CN" altLang="en-US">
                <a:solidFill>
                  <a:srgbClr val="C00000"/>
                </a:solidFill>
                <a:latin typeface="宋体" panose="02010600030101010101" pitchFamily="2" charset="-122"/>
                <a:ea typeface="宋体" panose="02010600030101010101" pitchFamily="2" charset="-122"/>
              </a:rPr>
              <a:t>竖向投测的允许误差</a:t>
            </a:r>
            <a:endParaRPr lang="zh-CN" altLang="en-US">
              <a:solidFill>
                <a:srgbClr val="C00000"/>
              </a:solidFill>
              <a:latin typeface="宋体" panose="02010600030101010101" pitchFamily="2" charset="-122"/>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五、高程控制</a:t>
            </a:r>
            <a:endParaRPr lang="zh-CN" altLang="en-US" sz="2400" b="1" dirty="0">
              <a:latin typeface="微软雅黑" panose="020B0503020204020204" pitchFamily="34" charset="-122"/>
              <a:ea typeface="微软雅黑" panose="020B0503020204020204" pitchFamily="34" charset="-122"/>
            </a:endParaRPr>
          </a:p>
        </p:txBody>
      </p:sp>
      <p:pic>
        <p:nvPicPr>
          <p:cNvPr id="4" name="图片 91" descr="4.png"/>
          <p:cNvPicPr>
            <a:picLocks noChangeAspect="1"/>
          </p:cNvPicPr>
          <p:nvPr/>
        </p:nvPicPr>
        <p:blipFill>
          <a:blip r:embed="rId1" cstate="print"/>
          <a:srcRect/>
          <a:stretch>
            <a:fillRect/>
          </a:stretch>
        </p:blipFill>
        <p:spPr bwMode="auto">
          <a:xfrm>
            <a:off x="1439862" y="935355"/>
            <a:ext cx="9155747" cy="4609148"/>
          </a:xfrm>
          <a:prstGeom prst="rect">
            <a:avLst/>
          </a:prstGeom>
          <a:noFill/>
          <a:ln w="9525">
            <a:noFill/>
            <a:miter lim="800000"/>
            <a:headEnd/>
            <a:tailEnd/>
          </a:ln>
        </p:spPr>
      </p:pic>
      <p:sp>
        <p:nvSpPr>
          <p:cNvPr id="5" name="矩形 93"/>
          <p:cNvSpPr>
            <a:spLocks noChangeArrowheads="1"/>
          </p:cNvSpPr>
          <p:nvPr/>
        </p:nvSpPr>
        <p:spPr bwMode="auto">
          <a:xfrm>
            <a:off x="5264150" y="5517515"/>
            <a:ext cx="1800225" cy="368300"/>
          </a:xfrm>
          <a:prstGeom prst="rect">
            <a:avLst/>
          </a:prstGeom>
          <a:noFill/>
          <a:ln w="9525">
            <a:noFill/>
            <a:miter lim="800000"/>
          </a:ln>
        </p:spPr>
        <p:txBody>
          <a:bodyPr wrap="none">
            <a:spAutoFit/>
          </a:bodyPr>
          <a:lstStyle/>
          <a:p>
            <a:r>
              <a:rPr lang="zh-CN" altLang="en-US" dirty="0">
                <a:solidFill>
                  <a:srgbClr val="C00000"/>
                </a:solidFill>
                <a:latin typeface="宋体" panose="02010600030101010101" pitchFamily="2" charset="-122"/>
                <a:ea typeface="宋体" panose="02010600030101010101" pitchFamily="2" charset="-122"/>
              </a:rPr>
              <a:t>各部位放线限差</a:t>
            </a:r>
            <a:endParaRPr lang="zh-CN" altLang="en-US" dirty="0">
              <a:solidFill>
                <a:srgbClr val="C00000"/>
              </a:solidFill>
              <a:latin typeface="宋体" panose="02010600030101010101" pitchFamily="2" charset="-122"/>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5842"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44"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a:solidFill>
                  <a:srgbClr val="1C4885"/>
                </a:solidFill>
                <a:latin typeface="微软雅黑" panose="020B0503020204020204" pitchFamily="34" charset="-122"/>
                <a:ea typeface="微软雅黑" panose="020B0503020204020204" pitchFamily="34" charset="-122"/>
              </a:rPr>
              <a:t>5</a:t>
            </a:r>
            <a:endParaRPr lang="zh-CN" altLang="en-US" sz="34400" b="1">
              <a:solidFill>
                <a:srgbClr val="1C4885"/>
              </a:solidFill>
              <a:latin typeface="微软雅黑" panose="020B0503020204020204" pitchFamily="34" charset="-122"/>
              <a:ea typeface="微软雅黑" panose="020B0503020204020204" pitchFamily="34" charset="-122"/>
            </a:endParaRPr>
          </a:p>
        </p:txBody>
      </p:sp>
      <p:grpSp>
        <p:nvGrpSpPr>
          <p:cNvPr id="35846" name="组合 13"/>
          <p:cNvGrpSpPr>
            <a:grpSpLocks noChangeAspect="1"/>
          </p:cNvGrpSpPr>
          <p:nvPr/>
        </p:nvGrpSpPr>
        <p:grpSpPr bwMode="auto">
          <a:xfrm>
            <a:off x="6804025" y="3178175"/>
            <a:ext cx="5578475" cy="3481388"/>
            <a:chOff x="0" y="0"/>
            <a:chExt cx="5324473" cy="3322983"/>
          </a:xfrm>
        </p:grpSpPr>
        <p:pic>
          <p:nvPicPr>
            <p:cNvPr id="35849"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48" name="文本框 19"/>
          <p:cNvSpPr/>
          <p:nvPr/>
        </p:nvSpPr>
        <p:spPr bwMode="auto">
          <a:xfrm>
            <a:off x="465138" y="4889500"/>
            <a:ext cx="2039937" cy="985838"/>
          </a:xfrm>
          <a:custGeom>
            <a:avLst/>
            <a:gdLst>
              <a:gd name="T0" fmla="*/ 1344703 w 2039375"/>
              <a:gd name="T1" fmla="*/ 0 h 987152"/>
              <a:gd name="T2" fmla="*/ 2043312 w 2039375"/>
              <a:gd name="T3" fmla="*/ 0 h 987152"/>
              <a:gd name="T4" fmla="*/ 2033869 w 2039375"/>
              <a:gd name="T5" fmla="*/ 106172 h 987152"/>
              <a:gd name="T6" fmla="*/ 1710030 w 2039375"/>
              <a:gd name="T7" fmla="*/ 676612 h 987152"/>
              <a:gd name="T8" fmla="*/ 791385 w 2039375"/>
              <a:gd name="T9" fmla="*/ 977990 h 987152"/>
              <a:gd name="T10" fmla="*/ 0 w 2039375"/>
              <a:gd name="T11" fmla="*/ 836289 h 987152"/>
              <a:gd name="T12" fmla="*/ 0 w 2039375"/>
              <a:gd name="T13" fmla="*/ 244106 h 987152"/>
              <a:gd name="T14" fmla="*/ 718663 w 2039375"/>
              <a:gd name="T15" fmla="*/ 453487 h 987152"/>
              <a:gd name="T16" fmla="*/ 1180659 w 2039375"/>
              <a:gd name="T17" fmla="*/ 311784 h 987152"/>
              <a:gd name="T18" fmla="*/ 1341073 w 2039375"/>
              <a:gd name="T19" fmla="*/ 39751 h 987152"/>
              <a:gd name="T20" fmla="*/ 1344703 w 2039375"/>
              <a:gd name="T21" fmla="*/ 0 h 987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39375" h="987152">
                <a:moveTo>
                  <a:pt x="1342113" y="0"/>
                </a:moveTo>
                <a:lnTo>
                  <a:pt x="2039375" y="0"/>
                </a:lnTo>
                <a:lnTo>
                  <a:pt x="2029950" y="107167"/>
                </a:lnTo>
                <a:cubicBezTo>
                  <a:pt x="1986855" y="338921"/>
                  <a:pt x="1879117" y="530849"/>
                  <a:pt x="1706735" y="682950"/>
                </a:cubicBezTo>
                <a:cubicBezTo>
                  <a:pt x="1476894" y="885752"/>
                  <a:pt x="1171268" y="987152"/>
                  <a:pt x="789859" y="987152"/>
                </a:cubicBezTo>
                <a:cubicBezTo>
                  <a:pt x="471069" y="987152"/>
                  <a:pt x="207783" y="939476"/>
                  <a:pt x="0" y="844124"/>
                </a:cubicBezTo>
                <a:lnTo>
                  <a:pt x="0" y="246393"/>
                </a:lnTo>
                <a:cubicBezTo>
                  <a:pt x="229130" y="387287"/>
                  <a:pt x="468222" y="457734"/>
                  <a:pt x="717277" y="457734"/>
                </a:cubicBezTo>
                <a:cubicBezTo>
                  <a:pt x="910828" y="457734"/>
                  <a:pt x="1064530" y="410057"/>
                  <a:pt x="1178384" y="314705"/>
                </a:cubicBezTo>
                <a:cubicBezTo>
                  <a:pt x="1263774" y="243191"/>
                  <a:pt x="1317143" y="151663"/>
                  <a:pt x="1338490" y="40122"/>
                </a:cubicBezTo>
                <a:lnTo>
                  <a:pt x="134211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845" name="文本框 12"/>
          <p:cNvSpPr txBox="1">
            <a:spLocks noChangeArrowheads="1"/>
          </p:cNvSpPr>
          <p:nvPr/>
        </p:nvSpPr>
        <p:spPr bwMode="auto">
          <a:xfrm>
            <a:off x="2645019" y="3831492"/>
            <a:ext cx="66865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施工准备阶段资料</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一、编制工程施工组织设计</a:t>
            </a:r>
            <a:endParaRPr lang="zh-CN" altLang="en-US" sz="2400" b="1" dirty="0">
              <a:latin typeface="微软雅黑" panose="020B0503020204020204" pitchFamily="34" charset="-122"/>
              <a:ea typeface="微软雅黑" panose="020B0503020204020204" pitchFamily="34" charset="-122"/>
            </a:endParaRPr>
          </a:p>
        </p:txBody>
      </p:sp>
      <p:sp>
        <p:nvSpPr>
          <p:cNvPr id="4" name="矩形 95"/>
          <p:cNvSpPr>
            <a:spLocks noChangeArrowheads="1"/>
          </p:cNvSpPr>
          <p:nvPr/>
        </p:nvSpPr>
        <p:spPr bwMode="auto">
          <a:xfrm>
            <a:off x="258455" y="955993"/>
            <a:ext cx="4134465" cy="430887"/>
          </a:xfrm>
          <a:prstGeom prst="rect">
            <a:avLst/>
          </a:prstGeom>
          <a:noFill/>
          <a:ln w="9525">
            <a:noFill/>
            <a:miter lim="800000"/>
          </a:ln>
        </p:spPr>
        <p:txBody>
          <a:bodyPr wrap="none">
            <a:spAutoFit/>
          </a:bodyPr>
          <a:lstStyle/>
          <a:p>
            <a:pPr algn="just"/>
            <a:r>
              <a:rPr lang="zh-CN" altLang="en-US" sz="2200" dirty="0">
                <a:latin typeface="宋体" panose="02010600030101010101" pitchFamily="2" charset="-122"/>
                <a:ea typeface="宋体" panose="02010600030101010101" pitchFamily="2" charset="-122"/>
              </a:rPr>
              <a:t>（一）工程施工组织设计的含义</a:t>
            </a:r>
            <a:endParaRPr lang="zh-CN" altLang="en-US" sz="2200" dirty="0">
              <a:latin typeface="宋体" panose="02010600030101010101" pitchFamily="2" charset="-122"/>
              <a:ea typeface="宋体" panose="02010600030101010101" pitchFamily="2" charset="-122"/>
            </a:endParaRPr>
          </a:p>
        </p:txBody>
      </p:sp>
      <p:sp>
        <p:nvSpPr>
          <p:cNvPr id="5" name="矩形 96"/>
          <p:cNvSpPr>
            <a:spLocks noChangeArrowheads="1"/>
          </p:cNvSpPr>
          <p:nvPr/>
        </p:nvSpPr>
        <p:spPr bwMode="auto">
          <a:xfrm>
            <a:off x="562610" y="1737995"/>
            <a:ext cx="10673080" cy="1477328"/>
          </a:xfrm>
          <a:prstGeom prst="rect">
            <a:avLst/>
          </a:prstGeom>
          <a:noFill/>
          <a:ln w="9525">
            <a:noFill/>
            <a:miter lim="800000"/>
          </a:ln>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2000" dirty="0">
                <a:latin typeface="宋体" panose="02010600030101010101" pitchFamily="2" charset="-122"/>
              </a:rPr>
              <a:t>单位工程施工组织设计（以下简称“施工组织设计”）是建筑施工企业全面安排某项建筑产品的施工技术经济文件。它是对施工活动实行科学管理的重要手段，具有战略部署和战术安排的双重作用。</a:t>
            </a:r>
            <a:endParaRPr lang="zh-CN" altLang="en-US" sz="2000" dirty="0">
              <a:latin typeface="宋体" panose="02010600030101010101" pitchFamily="2" charset="-122"/>
            </a:endParaRPr>
          </a:p>
        </p:txBody>
      </p:sp>
      <p:pic>
        <p:nvPicPr>
          <p:cNvPr id="6" name="图片 93" descr="2.jpg"/>
          <p:cNvPicPr>
            <a:picLocks noChangeAspect="1"/>
          </p:cNvPicPr>
          <p:nvPr/>
        </p:nvPicPr>
        <p:blipFill>
          <a:blip r:embed="rId1" cstate="print"/>
          <a:srcRect/>
          <a:stretch>
            <a:fillRect/>
          </a:stretch>
        </p:blipFill>
        <p:spPr bwMode="auto">
          <a:xfrm>
            <a:off x="7609523" y="2935923"/>
            <a:ext cx="3167062" cy="3679825"/>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867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676" name="Freeform 123@|5FFC:0|FBC:0|LFC:16777215|LBC:16777215"/>
          <p:cNvSpPr/>
          <p:nvPr/>
        </p:nvSpPr>
        <p:spPr bwMode="auto">
          <a:xfrm>
            <a:off x="5549900" y="5410200"/>
            <a:ext cx="1014413" cy="130175"/>
          </a:xfrm>
          <a:custGeom>
            <a:avLst/>
            <a:gdLst>
              <a:gd name="T0" fmla="*/ 2147483647 w 163"/>
              <a:gd name="T1" fmla="*/ 2147483647 h 21"/>
              <a:gd name="T2" fmla="*/ 2147483647 w 163"/>
              <a:gd name="T3" fmla="*/ 2147483647 h 21"/>
              <a:gd name="T4" fmla="*/ 2147483647 w 163"/>
              <a:gd name="T5" fmla="*/ 2147483647 h 21"/>
              <a:gd name="T6" fmla="*/ 0 w 163"/>
              <a:gd name="T7" fmla="*/ 2147483647 h 21"/>
              <a:gd name="T8" fmla="*/ 2147483647 w 163"/>
              <a:gd name="T9" fmla="*/ 0 h 21"/>
              <a:gd name="T10" fmla="*/ 2147483647 w 163"/>
              <a:gd name="T11" fmla="*/ 0 h 21"/>
              <a:gd name="T12" fmla="*/ 2147483647 w 163"/>
              <a:gd name="T13" fmla="*/ 2147483647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8677" name="Freeform 124@|5FFC:0|FBC:0|LFC:16777215|LBC:16777215"/>
          <p:cNvSpPr/>
          <p:nvPr/>
        </p:nvSpPr>
        <p:spPr bwMode="auto">
          <a:xfrm>
            <a:off x="5549900" y="5227638"/>
            <a:ext cx="1014413" cy="131762"/>
          </a:xfrm>
          <a:custGeom>
            <a:avLst/>
            <a:gdLst>
              <a:gd name="T0" fmla="*/ 2147483647 w 163"/>
              <a:gd name="T1" fmla="*/ 2147483647 h 21"/>
              <a:gd name="T2" fmla="*/ 2147483647 w 163"/>
              <a:gd name="T3" fmla="*/ 2147483647 h 21"/>
              <a:gd name="T4" fmla="*/ 2147483647 w 163"/>
              <a:gd name="T5" fmla="*/ 2147483647 h 21"/>
              <a:gd name="T6" fmla="*/ 0 w 163"/>
              <a:gd name="T7" fmla="*/ 2147483647 h 21"/>
              <a:gd name="T8" fmla="*/ 2147483647 w 163"/>
              <a:gd name="T9" fmla="*/ 0 h 21"/>
              <a:gd name="T10" fmla="*/ 2147483647 w 163"/>
              <a:gd name="T11" fmla="*/ 0 h 21"/>
              <a:gd name="T12" fmla="*/ 2147483647 w 163"/>
              <a:gd name="T13" fmla="*/ 2147483647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8678" name="Freeform 125@|5FFC:0|FBC:0|LFC:16777215|LBC:16777215"/>
          <p:cNvSpPr/>
          <p:nvPr/>
        </p:nvSpPr>
        <p:spPr bwMode="auto">
          <a:xfrm>
            <a:off x="5637213" y="5594350"/>
            <a:ext cx="803275" cy="201613"/>
          </a:xfrm>
          <a:custGeom>
            <a:avLst/>
            <a:gdLst>
              <a:gd name="T0" fmla="*/ 0 w 129"/>
              <a:gd name="T1" fmla="*/ 0 h 32"/>
              <a:gd name="T2" fmla="*/ 2147483647 w 129"/>
              <a:gd name="T3" fmla="*/ 0 h 32"/>
              <a:gd name="T4" fmla="*/ 2147483647 w 129"/>
              <a:gd name="T5" fmla="*/ 2147483647 h 32"/>
              <a:gd name="T6" fmla="*/ 0 w 129"/>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8679" name="Freeform 237@|5FFC:0|FBC:0|LFC:16777215|LBC:16777215"/>
          <p:cNvSpPr>
            <a:spLocks noEditPoints="1"/>
          </p:cNvSpPr>
          <p:nvPr/>
        </p:nvSpPr>
        <p:spPr bwMode="auto">
          <a:xfrm>
            <a:off x="4999038" y="2651125"/>
            <a:ext cx="2116137" cy="2497138"/>
          </a:xfrm>
          <a:custGeom>
            <a:avLst/>
            <a:gdLst>
              <a:gd name="T0" fmla="*/ 2147483647 w 341"/>
              <a:gd name="T1" fmla="*/ 0 h 401"/>
              <a:gd name="T2" fmla="*/ 2147483647 w 341"/>
              <a:gd name="T3" fmla="*/ 0 h 401"/>
              <a:gd name="T4" fmla="*/ 2147483647 w 341"/>
              <a:gd name="T5" fmla="*/ 2147483647 h 401"/>
              <a:gd name="T6" fmla="*/ 2147483647 w 341"/>
              <a:gd name="T7" fmla="*/ 2147483647 h 401"/>
              <a:gd name="T8" fmla="*/ 2147483647 w 341"/>
              <a:gd name="T9" fmla="*/ 2147483647 h 401"/>
              <a:gd name="T10" fmla="*/ 2147483647 w 341"/>
              <a:gd name="T11" fmla="*/ 2147483647 h 401"/>
              <a:gd name="T12" fmla="*/ 2147483647 w 341"/>
              <a:gd name="T13" fmla="*/ 2147483647 h 401"/>
              <a:gd name="T14" fmla="*/ 2147483647 w 341"/>
              <a:gd name="T15" fmla="*/ 2147483647 h 401"/>
              <a:gd name="T16" fmla="*/ 2147483647 w 341"/>
              <a:gd name="T17" fmla="*/ 2147483647 h 401"/>
              <a:gd name="T18" fmla="*/ 2147483647 w 341"/>
              <a:gd name="T19" fmla="*/ 2147483647 h 401"/>
              <a:gd name="T20" fmla="*/ 2147483647 w 341"/>
              <a:gd name="T21" fmla="*/ 2147483647 h 401"/>
              <a:gd name="T22" fmla="*/ 2147483647 w 341"/>
              <a:gd name="T23" fmla="*/ 2147483647 h 401"/>
              <a:gd name="T24" fmla="*/ 2147483647 w 341"/>
              <a:gd name="T25" fmla="*/ 0 h 401"/>
              <a:gd name="T26" fmla="*/ 2147483647 w 341"/>
              <a:gd name="T27" fmla="*/ 2147483647 h 401"/>
              <a:gd name="T28" fmla="*/ 2147483647 w 341"/>
              <a:gd name="T29" fmla="*/ 2147483647 h 401"/>
              <a:gd name="T30" fmla="*/ 2147483647 w 341"/>
              <a:gd name="T31" fmla="*/ 2147483647 h 401"/>
              <a:gd name="T32" fmla="*/ 2147483647 w 341"/>
              <a:gd name="T33" fmla="*/ 2147483647 h 401"/>
              <a:gd name="T34" fmla="*/ 2147483647 w 341"/>
              <a:gd name="T35" fmla="*/ 2147483647 h 401"/>
              <a:gd name="T36" fmla="*/ 2147483647 w 341"/>
              <a:gd name="T37" fmla="*/ 2147483647 h 401"/>
              <a:gd name="T38" fmla="*/ 2147483647 w 341"/>
              <a:gd name="T39" fmla="*/ 2147483647 h 401"/>
              <a:gd name="T40" fmla="*/ 2147483647 w 341"/>
              <a:gd name="T41" fmla="*/ 2147483647 h 401"/>
              <a:gd name="T42" fmla="*/ 2147483647 w 341"/>
              <a:gd name="T43" fmla="*/ 2147483647 h 401"/>
              <a:gd name="T44" fmla="*/ 2147483647 w 341"/>
              <a:gd name="T45" fmla="*/ 2147483647 h 401"/>
              <a:gd name="T46" fmla="*/ 2147483647 w 341"/>
              <a:gd name="T47" fmla="*/ 2147483647 h 401"/>
              <a:gd name="T48" fmla="*/ 2147483647 w 341"/>
              <a:gd name="T49" fmla="*/ 2147483647 h 401"/>
              <a:gd name="T50" fmla="*/ 2147483647 w 341"/>
              <a:gd name="T51" fmla="*/ 2147483647 h 4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sp>
        <p:nvSpPr>
          <p:cNvPr id="28680" name="Oval 287"/>
          <p:cNvSpPr>
            <a:spLocks noChangeArrowheads="1"/>
          </p:cNvSpPr>
          <p:nvPr/>
        </p:nvSpPr>
        <p:spPr bwMode="auto">
          <a:xfrm>
            <a:off x="5736908" y="1932623"/>
            <a:ext cx="658812" cy="639762"/>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1" name="Oval 291"/>
          <p:cNvSpPr>
            <a:spLocks noChangeArrowheads="1"/>
          </p:cNvSpPr>
          <p:nvPr/>
        </p:nvSpPr>
        <p:spPr bwMode="auto">
          <a:xfrm>
            <a:off x="4242753" y="3060700"/>
            <a:ext cx="657225" cy="638175"/>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2" name="Oval 295"/>
          <p:cNvSpPr>
            <a:spLocks noChangeArrowheads="1"/>
          </p:cNvSpPr>
          <p:nvPr/>
        </p:nvSpPr>
        <p:spPr bwMode="auto">
          <a:xfrm>
            <a:off x="4478338" y="4648200"/>
            <a:ext cx="657225" cy="639763"/>
          </a:xfrm>
          <a:prstGeom prst="ellipse">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6" name="Oval 308"/>
          <p:cNvSpPr>
            <a:spLocks noChangeArrowheads="1"/>
          </p:cNvSpPr>
          <p:nvPr/>
        </p:nvSpPr>
        <p:spPr bwMode="auto">
          <a:xfrm>
            <a:off x="7170103" y="3087370"/>
            <a:ext cx="657225" cy="639763"/>
          </a:xfrm>
          <a:prstGeom prst="ellipse">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bIns="121920" anchor="ctr"/>
          <a:lstStyle/>
          <a:p>
            <a:pPr algn="ctr" defTabSz="1374775" eaLnBrk="1" hangingPunct="1"/>
            <a:r>
              <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en-US" altLang="zh-CN" sz="35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7" name="Oval 309"/>
          <p:cNvSpPr>
            <a:spLocks noChangeArrowheads="1"/>
          </p:cNvSpPr>
          <p:nvPr/>
        </p:nvSpPr>
        <p:spPr bwMode="auto">
          <a:xfrm>
            <a:off x="6790690" y="4636453"/>
            <a:ext cx="658813" cy="638175"/>
          </a:xfrm>
          <a:prstGeom prst="ellipse">
            <a:avLst/>
          </a:prstGeom>
          <a:solidFill>
            <a:srgbClr val="2626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5</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293370" y="424625"/>
            <a:ext cx="6096000" cy="943528"/>
          </a:xfrm>
          <a:prstGeom prst="rect">
            <a:avLst/>
          </a:prstGeom>
        </p:spPr>
        <p:txBody>
          <a:bodyPr>
            <a:spAutoFit/>
          </a:bodyPr>
          <a:lstStyle/>
          <a:p>
            <a:pPr marL="0" indent="0" algn="just">
              <a:lnSpc>
                <a:spcPct val="150000"/>
              </a:lnSpc>
              <a:buFontTx/>
              <a:buNone/>
            </a:pPr>
            <a:r>
              <a:rPr lang="zh-CN" altLang="en-US" sz="2000" b="1" dirty="0" smtClean="0">
                <a:solidFill>
                  <a:srgbClr val="FF0000"/>
                </a:solidFill>
                <a:latin typeface="宋体" panose="02010600030101010101" pitchFamily="2" charset="-122"/>
              </a:rPr>
              <a:t>施工过程中，发生以下情况之一时，施工组织设计应及时进行修改或补充：</a:t>
            </a:r>
            <a:endParaRPr lang="zh-CN" altLang="en-US" sz="2000" b="1" dirty="0" smtClean="0">
              <a:solidFill>
                <a:srgbClr val="FF0000"/>
              </a:solidFill>
              <a:latin typeface="宋体" panose="02010600030101010101" pitchFamily="2" charset="-122"/>
            </a:endParaRPr>
          </a:p>
        </p:txBody>
      </p:sp>
      <p:sp>
        <p:nvSpPr>
          <p:cNvPr id="37" name="矩形 36"/>
          <p:cNvSpPr/>
          <p:nvPr/>
        </p:nvSpPr>
        <p:spPr>
          <a:xfrm>
            <a:off x="1924541" y="4798814"/>
            <a:ext cx="2492990" cy="400110"/>
          </a:xfrm>
          <a:prstGeom prst="rect">
            <a:avLst/>
          </a:prstGeom>
        </p:spPr>
        <p:txBody>
          <a:bodyPr wrap="none">
            <a:spAutoFit/>
          </a:bodyPr>
          <a:lstStyle/>
          <a:p>
            <a:pPr algn="just"/>
            <a:r>
              <a:rPr lang="zh-CN" altLang="en-US" sz="2000" dirty="0" smtClean="0"/>
              <a:t>工程设计有重大修改</a:t>
            </a:r>
            <a:endParaRPr lang="zh-CN" altLang="en-US" sz="2000" dirty="0"/>
          </a:p>
        </p:txBody>
      </p:sp>
      <p:sp>
        <p:nvSpPr>
          <p:cNvPr id="38" name="矩形 37"/>
          <p:cNvSpPr/>
          <p:nvPr/>
        </p:nvSpPr>
        <p:spPr>
          <a:xfrm>
            <a:off x="533132" y="2958584"/>
            <a:ext cx="3581668" cy="707886"/>
          </a:xfrm>
          <a:prstGeom prst="rect">
            <a:avLst/>
          </a:prstGeom>
        </p:spPr>
        <p:txBody>
          <a:bodyPr wrap="square">
            <a:spAutoFit/>
          </a:bodyPr>
          <a:lstStyle/>
          <a:p>
            <a:pPr algn="just"/>
            <a:r>
              <a:rPr lang="zh-CN" altLang="en-US" sz="2000" dirty="0" smtClean="0"/>
              <a:t>有关法律、法规、规范和标准实施、修订和废止</a:t>
            </a:r>
            <a:endParaRPr lang="zh-CN" altLang="en-US" sz="2000" dirty="0" smtClean="0"/>
          </a:p>
        </p:txBody>
      </p:sp>
      <p:sp>
        <p:nvSpPr>
          <p:cNvPr id="39" name="矩形 38"/>
          <p:cNvSpPr/>
          <p:nvPr/>
        </p:nvSpPr>
        <p:spPr>
          <a:xfrm>
            <a:off x="6147504" y="1564124"/>
            <a:ext cx="3005951" cy="400110"/>
          </a:xfrm>
          <a:prstGeom prst="rect">
            <a:avLst/>
          </a:prstGeom>
        </p:spPr>
        <p:txBody>
          <a:bodyPr wrap="none">
            <a:spAutoFit/>
          </a:bodyPr>
          <a:lstStyle/>
          <a:p>
            <a:pPr algn="just"/>
            <a:r>
              <a:rPr lang="zh-CN" altLang="en-US" sz="2000" dirty="0" smtClean="0"/>
              <a:t>主要施工方法有重大调整</a:t>
            </a:r>
            <a:endParaRPr lang="zh-CN" altLang="en-US" sz="2000" dirty="0" smtClean="0"/>
          </a:p>
        </p:txBody>
      </p:sp>
      <p:sp>
        <p:nvSpPr>
          <p:cNvPr id="40" name="矩形 39"/>
          <p:cNvSpPr/>
          <p:nvPr/>
        </p:nvSpPr>
        <p:spPr>
          <a:xfrm>
            <a:off x="7856984" y="3164324"/>
            <a:ext cx="3518912" cy="400110"/>
          </a:xfrm>
          <a:prstGeom prst="rect">
            <a:avLst/>
          </a:prstGeom>
        </p:spPr>
        <p:txBody>
          <a:bodyPr wrap="none">
            <a:spAutoFit/>
          </a:bodyPr>
          <a:lstStyle/>
          <a:p>
            <a:pPr algn="just"/>
            <a:r>
              <a:rPr lang="zh-CN" altLang="en-US" sz="2000" dirty="0" smtClean="0"/>
              <a:t>主要施工资源配置有重大调整</a:t>
            </a:r>
            <a:endParaRPr lang="zh-CN" altLang="en-US" sz="2000" dirty="0" smtClean="0"/>
          </a:p>
        </p:txBody>
      </p:sp>
      <p:sp>
        <p:nvSpPr>
          <p:cNvPr id="41" name="矩形 40"/>
          <p:cNvSpPr/>
          <p:nvPr/>
        </p:nvSpPr>
        <p:spPr>
          <a:xfrm>
            <a:off x="7489835" y="4787384"/>
            <a:ext cx="2492990" cy="400110"/>
          </a:xfrm>
          <a:prstGeom prst="rect">
            <a:avLst/>
          </a:prstGeom>
        </p:spPr>
        <p:txBody>
          <a:bodyPr wrap="none">
            <a:spAutoFit/>
          </a:bodyPr>
          <a:lstStyle/>
          <a:p>
            <a:pPr algn="just"/>
            <a:r>
              <a:rPr lang="zh-CN" altLang="en-US" sz="2000" dirty="0" smtClean="0"/>
              <a:t>施工环境有重大改变</a:t>
            </a:r>
            <a:endParaRPr lang="zh-CN" altLang="en-US" sz="2000"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一、编制工程施工组织设计</a:t>
            </a:r>
            <a:endParaRPr lang="zh-CN" altLang="en-US" sz="2400" b="1" dirty="0">
              <a:latin typeface="微软雅黑" panose="020B0503020204020204" pitchFamily="34" charset="-122"/>
              <a:ea typeface="微软雅黑" panose="020B0503020204020204" pitchFamily="34" charset="-122"/>
            </a:endParaRPr>
          </a:p>
        </p:txBody>
      </p:sp>
      <p:sp>
        <p:nvSpPr>
          <p:cNvPr id="5" name="矩形 95"/>
          <p:cNvSpPr>
            <a:spLocks noChangeArrowheads="1"/>
          </p:cNvSpPr>
          <p:nvPr/>
        </p:nvSpPr>
        <p:spPr bwMode="auto">
          <a:xfrm>
            <a:off x="368851" y="887413"/>
            <a:ext cx="4416594" cy="430887"/>
          </a:xfrm>
          <a:prstGeom prst="rect">
            <a:avLst/>
          </a:prstGeom>
          <a:noFill/>
          <a:ln w="9525">
            <a:noFill/>
            <a:miter lim="800000"/>
          </a:ln>
        </p:spPr>
        <p:txBody>
          <a:bodyPr wrap="none">
            <a:spAutoFit/>
          </a:bodyPr>
          <a:lstStyle/>
          <a:p>
            <a:pPr algn="just"/>
            <a:r>
              <a:rPr lang="zh-CN" altLang="en-US" sz="2200" dirty="0" smtClean="0">
                <a:latin typeface="宋体" panose="02010600030101010101" pitchFamily="2" charset="-122"/>
                <a:ea typeface="宋体" panose="02010600030101010101" pitchFamily="2" charset="-122"/>
              </a:rPr>
              <a:t>（二）</a:t>
            </a:r>
            <a:r>
              <a:rPr lang="zh-CN" altLang="en-US" sz="2200" dirty="0">
                <a:latin typeface="宋体" panose="02010600030101010101" pitchFamily="2" charset="-122"/>
                <a:ea typeface="宋体" panose="02010600030101010101" pitchFamily="2" charset="-122"/>
              </a:rPr>
              <a:t>工程施工组织设</a:t>
            </a:r>
            <a:r>
              <a:rPr lang="zh-CN" altLang="en-US" sz="2200" dirty="0" smtClean="0">
                <a:latin typeface="宋体" panose="02010600030101010101" pitchFamily="2" charset="-122"/>
                <a:ea typeface="宋体" panose="02010600030101010101" pitchFamily="2" charset="-122"/>
              </a:rPr>
              <a:t>计编制原则</a:t>
            </a:r>
            <a:endParaRPr lang="zh-CN" altLang="en-US" sz="2200" dirty="0">
              <a:latin typeface="宋体" panose="02010600030101010101" pitchFamily="2" charset="-122"/>
              <a:ea typeface="宋体" panose="02010600030101010101" pitchFamily="2" charset="-122"/>
            </a:endParaRPr>
          </a:p>
        </p:txBody>
      </p:sp>
      <p:sp>
        <p:nvSpPr>
          <p:cNvPr id="6" name="矩形 93"/>
          <p:cNvSpPr>
            <a:spLocks noChangeArrowheads="1"/>
          </p:cNvSpPr>
          <p:nvPr/>
        </p:nvSpPr>
        <p:spPr bwMode="auto">
          <a:xfrm>
            <a:off x="383858" y="1424305"/>
            <a:ext cx="11126152" cy="2862322"/>
          </a:xfrm>
          <a:prstGeom prst="rect">
            <a:avLst/>
          </a:prstGeom>
          <a:noFill/>
          <a:ln w="9525">
            <a:noFill/>
            <a:miter lim="800000"/>
          </a:ln>
        </p:spPr>
        <p:txBody>
          <a:bodyPr wrap="square">
            <a:spAutoFit/>
          </a:bodyPr>
          <a:lstStyle/>
          <a:p>
            <a:pPr algn="just" eaLnBrk="0" hangingPunct="0">
              <a:lnSpc>
                <a:spcPct val="150000"/>
              </a:lnSpc>
            </a:pPr>
            <a:r>
              <a:rPr lang="zh-CN" altLang="en-US" sz="2000" dirty="0">
                <a:latin typeface="宋体" panose="02010600030101010101" pitchFamily="2" charset="-122"/>
              </a:rPr>
              <a:t>（</a:t>
            </a:r>
            <a:r>
              <a:rPr lang="en-US" altLang="zh-CN" sz="2000" dirty="0">
                <a:latin typeface="宋体" panose="02010600030101010101" pitchFamily="2" charset="-122"/>
              </a:rPr>
              <a:t>1</a:t>
            </a:r>
            <a:r>
              <a:rPr lang="zh-CN" altLang="en-US" sz="2000" dirty="0">
                <a:latin typeface="宋体" panose="02010600030101010101" pitchFamily="2" charset="-122"/>
              </a:rPr>
              <a:t>）符合施工合同或招标文件中有关工程进度、质量、安全、环境保护、造价等方面的要求；</a:t>
            </a:r>
            <a:endParaRPr lang="zh-CN" altLang="en-US" sz="2000" dirty="0">
              <a:latin typeface="宋体" panose="02010600030101010101" pitchFamily="2" charset="-122"/>
            </a:endParaRPr>
          </a:p>
          <a:p>
            <a:pPr algn="just" eaLnBrk="0" hangingPunct="0">
              <a:lnSpc>
                <a:spcPct val="150000"/>
              </a:lnSpc>
            </a:pPr>
            <a:r>
              <a:rPr lang="zh-CN" altLang="en-US" sz="2000" dirty="0">
                <a:latin typeface="宋体" panose="02010600030101010101" pitchFamily="2" charset="-122"/>
              </a:rPr>
              <a:t>（</a:t>
            </a:r>
            <a:r>
              <a:rPr lang="en-US" altLang="zh-CN" sz="2000" dirty="0">
                <a:latin typeface="宋体" panose="02010600030101010101" pitchFamily="2" charset="-122"/>
              </a:rPr>
              <a:t>2</a:t>
            </a:r>
            <a:r>
              <a:rPr lang="zh-CN" altLang="en-US" sz="2000" dirty="0">
                <a:latin typeface="宋体" panose="02010600030101010101" pitchFamily="2" charset="-122"/>
              </a:rPr>
              <a:t>）积极开发、使用新技术和新工艺，推广应用新材料和新设备；</a:t>
            </a:r>
            <a:endParaRPr lang="zh-CN" altLang="en-US" sz="2000" dirty="0">
              <a:latin typeface="宋体" panose="02010600030101010101" pitchFamily="2" charset="-122"/>
            </a:endParaRPr>
          </a:p>
          <a:p>
            <a:pPr algn="just" eaLnBrk="0" hangingPunct="0">
              <a:lnSpc>
                <a:spcPct val="150000"/>
              </a:lnSpc>
            </a:pPr>
            <a:r>
              <a:rPr lang="zh-CN" altLang="en-US" sz="2000" dirty="0">
                <a:latin typeface="宋体" panose="02010600030101010101" pitchFamily="2" charset="-122"/>
              </a:rPr>
              <a:t>（</a:t>
            </a:r>
            <a:r>
              <a:rPr lang="en-US" altLang="zh-CN" sz="2000" dirty="0">
                <a:latin typeface="宋体" panose="02010600030101010101" pitchFamily="2" charset="-122"/>
              </a:rPr>
              <a:t>3</a:t>
            </a:r>
            <a:r>
              <a:rPr lang="zh-CN" altLang="en-US" sz="2000" dirty="0">
                <a:latin typeface="宋体" panose="02010600030101010101" pitchFamily="2" charset="-122"/>
              </a:rPr>
              <a:t>）坚持科学的施工程序和合理的施工顺序，采用流水施工和网络计划等方法，科学配置资源，合理布置现场，采取季节性施工措施，实现均衡施工，达到合理的经济技术指标；</a:t>
            </a:r>
            <a:endParaRPr lang="zh-CN" altLang="en-US" sz="2000" dirty="0">
              <a:latin typeface="宋体" panose="02010600030101010101" pitchFamily="2" charset="-122"/>
            </a:endParaRPr>
          </a:p>
          <a:p>
            <a:pPr algn="just" eaLnBrk="0" hangingPunct="0">
              <a:lnSpc>
                <a:spcPct val="150000"/>
              </a:lnSpc>
            </a:pPr>
            <a:r>
              <a:rPr lang="zh-CN" altLang="en-US" sz="2000" dirty="0">
                <a:latin typeface="宋体" panose="02010600030101010101" pitchFamily="2" charset="-122"/>
              </a:rPr>
              <a:t>（</a:t>
            </a:r>
            <a:r>
              <a:rPr lang="en-US" altLang="zh-CN" sz="2000" dirty="0">
                <a:latin typeface="宋体" panose="02010600030101010101" pitchFamily="2" charset="-122"/>
              </a:rPr>
              <a:t>4</a:t>
            </a:r>
            <a:r>
              <a:rPr lang="zh-CN" altLang="en-US" sz="2000" dirty="0">
                <a:latin typeface="宋体" panose="02010600030101010101" pitchFamily="2" charset="-122"/>
              </a:rPr>
              <a:t>）采取技术和管理措施，推广建筑节能和绿色施工；</a:t>
            </a:r>
            <a:endParaRPr lang="zh-CN" altLang="en-US" sz="2000" dirty="0">
              <a:latin typeface="宋体" panose="02010600030101010101" pitchFamily="2" charset="-122"/>
            </a:endParaRPr>
          </a:p>
          <a:p>
            <a:pPr algn="just" eaLnBrk="0" hangingPunct="0">
              <a:lnSpc>
                <a:spcPct val="150000"/>
              </a:lnSpc>
            </a:pPr>
            <a:r>
              <a:rPr lang="zh-CN" altLang="en-US" sz="2000" dirty="0">
                <a:latin typeface="宋体" panose="02010600030101010101" pitchFamily="2" charset="-122"/>
              </a:rPr>
              <a:t>（</a:t>
            </a:r>
            <a:r>
              <a:rPr lang="en-US" altLang="zh-CN" sz="2000" dirty="0">
                <a:latin typeface="宋体" panose="02010600030101010101" pitchFamily="2" charset="-122"/>
              </a:rPr>
              <a:t>5</a:t>
            </a:r>
            <a:r>
              <a:rPr lang="zh-CN" altLang="en-US" sz="2000" dirty="0">
                <a:latin typeface="宋体" panose="02010600030101010101" pitchFamily="2" charset="-122"/>
              </a:rPr>
              <a:t>）与质量、环境和职业健康安全三个管理体系有效组合。</a:t>
            </a:r>
            <a:endParaRPr lang="zh-CN" altLang="en-US" sz="2000" dirty="0">
              <a:latin typeface="宋体" panose="02010600030101010101" pitchFamily="2" charset="-122"/>
            </a:endParaRPr>
          </a:p>
        </p:txBody>
      </p:sp>
      <p:pic>
        <p:nvPicPr>
          <p:cNvPr id="7" name="Picture 5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14752" y="3175411"/>
            <a:ext cx="3577248" cy="3828809"/>
          </a:xfrm>
          <a:prstGeom prst="rect">
            <a:avLst/>
          </a:prstGeom>
          <a:noFill/>
          <a:ln>
            <a:noFill/>
          </a:ln>
          <a:effectLst>
            <a:outerShdw dist="228601" dir="4679996" sx="99001" sy="99001" algn="t" rotWithShape="0">
              <a:srgbClr val="000000">
                <a:alpha val="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 name="Group 2"/>
          <p:cNvGrpSpPr/>
          <p:nvPr/>
        </p:nvGrpSpPr>
        <p:grpSpPr bwMode="auto">
          <a:xfrm>
            <a:off x="3502343" y="1228408"/>
            <a:ext cx="5832475" cy="5183187"/>
            <a:chOff x="1314" y="3262"/>
            <a:chExt cx="8460" cy="5772"/>
          </a:xfrm>
        </p:grpSpPr>
        <p:sp>
          <p:nvSpPr>
            <p:cNvPr id="10" name="Line 3"/>
            <p:cNvSpPr>
              <a:spLocks noChangeShapeType="1"/>
            </p:cNvSpPr>
            <p:nvPr/>
          </p:nvSpPr>
          <p:spPr bwMode="auto">
            <a:xfrm flipV="1">
              <a:off x="3115"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1" name="Line 4"/>
            <p:cNvSpPr>
              <a:spLocks noChangeShapeType="1"/>
            </p:cNvSpPr>
            <p:nvPr/>
          </p:nvSpPr>
          <p:spPr bwMode="auto">
            <a:xfrm>
              <a:off x="8335" y="4197"/>
              <a:ext cx="0" cy="313"/>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2" name="Line 5"/>
            <p:cNvSpPr>
              <a:spLocks noChangeShapeType="1"/>
            </p:cNvSpPr>
            <p:nvPr/>
          </p:nvSpPr>
          <p:spPr bwMode="auto">
            <a:xfrm flipV="1">
              <a:off x="1673"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3" name="Line 6"/>
            <p:cNvSpPr>
              <a:spLocks noChangeShapeType="1"/>
            </p:cNvSpPr>
            <p:nvPr/>
          </p:nvSpPr>
          <p:spPr bwMode="auto">
            <a:xfrm flipV="1">
              <a:off x="4554"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4" name="Line 7"/>
            <p:cNvSpPr>
              <a:spLocks noChangeShapeType="1"/>
            </p:cNvSpPr>
            <p:nvPr/>
          </p:nvSpPr>
          <p:spPr bwMode="auto">
            <a:xfrm flipV="1">
              <a:off x="7794"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5" name="Line 8"/>
            <p:cNvSpPr>
              <a:spLocks noChangeShapeType="1"/>
            </p:cNvSpPr>
            <p:nvPr/>
          </p:nvSpPr>
          <p:spPr bwMode="auto">
            <a:xfrm flipV="1">
              <a:off x="9415"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6" name="Line 9"/>
            <p:cNvSpPr>
              <a:spLocks noChangeShapeType="1"/>
            </p:cNvSpPr>
            <p:nvPr/>
          </p:nvSpPr>
          <p:spPr bwMode="auto">
            <a:xfrm flipV="1">
              <a:off x="1673"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7" name="Line 10"/>
            <p:cNvSpPr>
              <a:spLocks noChangeShapeType="1"/>
            </p:cNvSpPr>
            <p:nvPr/>
          </p:nvSpPr>
          <p:spPr bwMode="auto">
            <a:xfrm flipV="1">
              <a:off x="3115"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8" name="Line 11"/>
            <p:cNvSpPr>
              <a:spLocks noChangeShapeType="1"/>
            </p:cNvSpPr>
            <p:nvPr/>
          </p:nvSpPr>
          <p:spPr bwMode="auto">
            <a:xfrm flipV="1">
              <a:off x="4554"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19" name="Line 12"/>
            <p:cNvSpPr>
              <a:spLocks noChangeShapeType="1"/>
            </p:cNvSpPr>
            <p:nvPr/>
          </p:nvSpPr>
          <p:spPr bwMode="auto">
            <a:xfrm flipV="1">
              <a:off x="7794"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0" name="Line 13"/>
            <p:cNvSpPr>
              <a:spLocks noChangeShapeType="1"/>
            </p:cNvSpPr>
            <p:nvPr/>
          </p:nvSpPr>
          <p:spPr bwMode="auto">
            <a:xfrm flipV="1">
              <a:off x="9415" y="7630"/>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1" name="Rectangle 14"/>
            <p:cNvSpPr>
              <a:spLocks noChangeArrowheads="1"/>
            </p:cNvSpPr>
            <p:nvPr/>
          </p:nvSpPr>
          <p:spPr bwMode="auto">
            <a:xfrm>
              <a:off x="4554" y="3262"/>
              <a:ext cx="1980"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项</a:t>
              </a:r>
              <a:r>
                <a:rPr lang="zh-CN" altLang="en-US" sz="2000" b="1" dirty="0">
                  <a:solidFill>
                    <a:schemeClr val="tx1"/>
                  </a:solidFill>
                  <a:latin typeface="微软雅黑" panose="020B0503020204020204" pitchFamily="34" charset="-122"/>
                  <a:ea typeface="微软雅黑" panose="020B0503020204020204" pitchFamily="34" charset="-122"/>
                </a:rPr>
                <a:t>目经理</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1569" y="4510"/>
              <a:ext cx="2565"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a:solidFill>
                    <a:schemeClr val="tx1"/>
                  </a:solidFill>
                  <a:latin typeface="微软雅黑" panose="020B0503020204020204" pitchFamily="34" charset="-122"/>
                  <a:ea typeface="微软雅黑" panose="020B0503020204020204" pitchFamily="34" charset="-122"/>
                </a:rPr>
                <a:t>项目副经理</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23" name="Rectangle 16"/>
            <p:cNvSpPr>
              <a:spLocks noChangeArrowheads="1"/>
            </p:cNvSpPr>
            <p:nvPr/>
          </p:nvSpPr>
          <p:spPr bwMode="auto">
            <a:xfrm>
              <a:off x="7074" y="4510"/>
              <a:ext cx="2700"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a:solidFill>
                    <a:schemeClr val="tx1"/>
                  </a:solidFill>
                  <a:latin typeface="微软雅黑" panose="020B0503020204020204" pitchFamily="34" charset="-122"/>
                  <a:ea typeface="微软雅黑" panose="020B0503020204020204" pitchFamily="34" charset="-122"/>
                </a:rPr>
                <a:t>项目总工程师</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24" name="Line 17"/>
            <p:cNvSpPr>
              <a:spLocks noChangeShapeType="1"/>
            </p:cNvSpPr>
            <p:nvPr/>
          </p:nvSpPr>
          <p:spPr bwMode="auto">
            <a:xfrm>
              <a:off x="5560" y="3886"/>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5" name="Line 18"/>
            <p:cNvSpPr>
              <a:spLocks noChangeShapeType="1"/>
            </p:cNvSpPr>
            <p:nvPr/>
          </p:nvSpPr>
          <p:spPr bwMode="auto">
            <a:xfrm>
              <a:off x="2935" y="4197"/>
              <a:ext cx="5400"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6" name="Line 19"/>
            <p:cNvSpPr>
              <a:spLocks noChangeShapeType="1"/>
            </p:cNvSpPr>
            <p:nvPr/>
          </p:nvSpPr>
          <p:spPr bwMode="auto">
            <a:xfrm>
              <a:off x="2935" y="4197"/>
              <a:ext cx="0" cy="313"/>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7" name="Line 20"/>
            <p:cNvSpPr>
              <a:spLocks noChangeShapeType="1"/>
            </p:cNvSpPr>
            <p:nvPr/>
          </p:nvSpPr>
          <p:spPr bwMode="auto">
            <a:xfrm>
              <a:off x="1673" y="5445"/>
              <a:ext cx="7742"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8" name="Line 21"/>
            <p:cNvSpPr>
              <a:spLocks noChangeShapeType="1"/>
            </p:cNvSpPr>
            <p:nvPr/>
          </p:nvSpPr>
          <p:spPr bwMode="auto">
            <a:xfrm>
              <a:off x="2935" y="5134"/>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29" name="Line 22"/>
            <p:cNvSpPr>
              <a:spLocks noChangeShapeType="1"/>
            </p:cNvSpPr>
            <p:nvPr/>
          </p:nvSpPr>
          <p:spPr bwMode="auto">
            <a:xfrm>
              <a:off x="8335" y="5134"/>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30" name="Rectangle 23"/>
            <p:cNvSpPr>
              <a:spLocks noChangeArrowheads="1"/>
            </p:cNvSpPr>
            <p:nvPr/>
          </p:nvSpPr>
          <p:spPr bwMode="auto">
            <a:xfrm>
              <a:off x="131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经</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营</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31" name="Rectangle 24"/>
            <p:cNvSpPr>
              <a:spLocks noChangeArrowheads="1"/>
            </p:cNvSpPr>
            <p:nvPr/>
          </p:nvSpPr>
          <p:spPr bwMode="auto">
            <a:xfrm>
              <a:off x="275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工</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程</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32" name="Rectangle 25"/>
            <p:cNvSpPr>
              <a:spLocks noChangeArrowheads="1"/>
            </p:cNvSpPr>
            <p:nvPr/>
          </p:nvSpPr>
          <p:spPr bwMode="auto">
            <a:xfrm>
              <a:off x="419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安</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保</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33" name="Rectangle 26"/>
            <p:cNvSpPr>
              <a:spLocks noChangeArrowheads="1"/>
            </p:cNvSpPr>
            <p:nvPr/>
          </p:nvSpPr>
          <p:spPr bwMode="auto">
            <a:xfrm>
              <a:off x="581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物</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资</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部</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34" name="Rectangle 27"/>
            <p:cNvSpPr>
              <a:spLocks noChangeArrowheads="1"/>
            </p:cNvSpPr>
            <p:nvPr/>
          </p:nvSpPr>
          <p:spPr bwMode="auto">
            <a:xfrm>
              <a:off x="743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a:solidFill>
                    <a:schemeClr val="tx1"/>
                  </a:solidFill>
                  <a:latin typeface="微软雅黑" panose="020B0503020204020204" pitchFamily="34" charset="-122"/>
                  <a:ea typeface="微软雅黑" panose="020B0503020204020204" pitchFamily="34" charset="-122"/>
                </a:rPr>
                <a:t>技</a:t>
              </a:r>
              <a:endParaRPr lang="zh-CN" altLang="en-US" sz="2000" b="1">
                <a:solidFill>
                  <a:schemeClr val="tx1"/>
                </a:solidFill>
                <a:latin typeface="微软雅黑" panose="020B0503020204020204" pitchFamily="34" charset="-122"/>
                <a:ea typeface="微软雅黑" panose="020B0503020204020204" pitchFamily="34" charset="-122"/>
              </a:endParaRPr>
            </a:p>
            <a:p>
              <a:pPr>
                <a:defRPr/>
              </a:pPr>
              <a:r>
                <a:rPr lang="zh-CN" altLang="en-US" sz="2000" b="1">
                  <a:solidFill>
                    <a:schemeClr val="tx1"/>
                  </a:solidFill>
                  <a:latin typeface="微软雅黑" panose="020B0503020204020204" pitchFamily="34" charset="-122"/>
                  <a:ea typeface="微软雅黑" panose="020B0503020204020204" pitchFamily="34" charset="-122"/>
                </a:rPr>
                <a:t>质</a:t>
              </a:r>
              <a:endParaRPr lang="zh-CN" altLang="en-US" sz="2000" b="1">
                <a:solidFill>
                  <a:schemeClr val="tx1"/>
                </a:solidFill>
                <a:latin typeface="微软雅黑" panose="020B0503020204020204" pitchFamily="34" charset="-122"/>
                <a:ea typeface="微软雅黑" panose="020B0503020204020204" pitchFamily="34" charset="-122"/>
              </a:endParaRPr>
            </a:p>
            <a:p>
              <a:pPr>
                <a:defRPr/>
              </a:pPr>
              <a:r>
                <a:rPr lang="zh-CN" altLang="en-US" sz="2000" b="1">
                  <a:solidFill>
                    <a:schemeClr val="tx1"/>
                  </a:solidFill>
                  <a:latin typeface="微软雅黑" panose="020B0503020204020204" pitchFamily="34" charset="-122"/>
                  <a:ea typeface="微软雅黑" panose="020B0503020204020204" pitchFamily="34" charset="-122"/>
                </a:rPr>
                <a:t>部</a:t>
              </a:r>
              <a:endParaRPr lang="zh-CN" sz="2000" b="1">
                <a:solidFill>
                  <a:schemeClr val="tx1"/>
                </a:solidFill>
                <a:latin typeface="微软雅黑" panose="020B0503020204020204" pitchFamily="34" charset="-122"/>
                <a:ea typeface="微软雅黑" panose="020B0503020204020204" pitchFamily="34" charset="-122"/>
              </a:endParaRPr>
            </a:p>
          </p:txBody>
        </p:sp>
        <p:sp>
          <p:nvSpPr>
            <p:cNvPr id="35" name="Rectangle 28"/>
            <p:cNvSpPr>
              <a:spLocks noChangeArrowheads="1"/>
            </p:cNvSpPr>
            <p:nvPr/>
          </p:nvSpPr>
          <p:spPr bwMode="auto">
            <a:xfrm>
              <a:off x="9054" y="5914"/>
              <a:ext cx="720" cy="1812"/>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pPr>
                <a:defRPr/>
              </a:pPr>
              <a:r>
                <a:rPr lang="zh-CN" altLang="en-US" sz="2000" b="1" dirty="0">
                  <a:solidFill>
                    <a:schemeClr val="tx1"/>
                  </a:solidFill>
                  <a:latin typeface="微软雅黑" panose="020B0503020204020204" pitchFamily="34" charset="-122"/>
                  <a:ea typeface="微软雅黑" panose="020B0503020204020204" pitchFamily="34" charset="-122"/>
                </a:rPr>
                <a:t>办</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公</a:t>
              </a:r>
              <a:endParaRPr lang="zh-CN" altLang="en-US" sz="2000" b="1" dirty="0">
                <a:solidFill>
                  <a:schemeClr val="tx1"/>
                </a:solidFill>
                <a:latin typeface="微软雅黑" panose="020B0503020204020204" pitchFamily="34" charset="-122"/>
                <a:ea typeface="微软雅黑" panose="020B0503020204020204" pitchFamily="34" charset="-122"/>
              </a:endParaRPr>
            </a:p>
            <a:p>
              <a:pPr>
                <a:defRPr/>
              </a:pPr>
              <a:r>
                <a:rPr lang="zh-CN" altLang="en-US" sz="2000" b="1" dirty="0">
                  <a:solidFill>
                    <a:schemeClr val="tx1"/>
                  </a:solidFill>
                  <a:latin typeface="微软雅黑" panose="020B0503020204020204" pitchFamily="34" charset="-122"/>
                  <a:ea typeface="微软雅黑" panose="020B0503020204020204" pitchFamily="34" charset="-122"/>
                </a:rPr>
                <a:t>室</a:t>
              </a:r>
              <a:endParaRPr lang="zh-CN" sz="2000" b="1" dirty="0">
                <a:solidFill>
                  <a:schemeClr val="tx1"/>
                </a:solidFill>
                <a:latin typeface="微软雅黑" panose="020B0503020204020204" pitchFamily="34" charset="-122"/>
                <a:ea typeface="微软雅黑" panose="020B0503020204020204" pitchFamily="34" charset="-122"/>
              </a:endParaRPr>
            </a:p>
          </p:txBody>
        </p:sp>
        <p:sp>
          <p:nvSpPr>
            <p:cNvPr id="36" name="Line 29"/>
            <p:cNvSpPr>
              <a:spLocks noChangeShapeType="1"/>
            </p:cNvSpPr>
            <p:nvPr/>
          </p:nvSpPr>
          <p:spPr bwMode="auto">
            <a:xfrm flipV="1">
              <a:off x="6175" y="5445"/>
              <a:ext cx="0" cy="468"/>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37" name="Line 30"/>
            <p:cNvSpPr>
              <a:spLocks noChangeShapeType="1"/>
            </p:cNvSpPr>
            <p:nvPr/>
          </p:nvSpPr>
          <p:spPr bwMode="auto">
            <a:xfrm>
              <a:off x="1673" y="8099"/>
              <a:ext cx="7742"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38" name="Line 31"/>
            <p:cNvSpPr>
              <a:spLocks noChangeShapeType="1"/>
            </p:cNvSpPr>
            <p:nvPr/>
          </p:nvSpPr>
          <p:spPr bwMode="auto">
            <a:xfrm>
              <a:off x="5408" y="8099"/>
              <a:ext cx="0" cy="311"/>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39" name="Rectangle 32"/>
            <p:cNvSpPr>
              <a:spLocks noChangeArrowheads="1"/>
            </p:cNvSpPr>
            <p:nvPr/>
          </p:nvSpPr>
          <p:spPr bwMode="auto">
            <a:xfrm>
              <a:off x="4090" y="8410"/>
              <a:ext cx="2655" cy="624"/>
            </a:xfrm>
            <a:prstGeom prst="rect">
              <a:avLst/>
            </a:prstGeom>
          </p:spPr>
          <p:style>
            <a:lnRef idx="0">
              <a:schemeClr val="accent1"/>
            </a:lnRef>
            <a:fillRef idx="3">
              <a:schemeClr val="accent1"/>
            </a:fillRef>
            <a:effectRef idx="3">
              <a:schemeClr val="accent1"/>
            </a:effectRef>
            <a:fontRef idx="minor">
              <a:schemeClr val="lt1"/>
            </a:fontRef>
          </p:style>
          <p:txBody>
            <a:bodyPr tIns="108000"/>
            <a:lstStyle/>
            <a:p>
              <a:r>
                <a:rPr lang="zh-CN" altLang="en-US" sz="2000" b="1" dirty="0" smtClean="0">
                  <a:solidFill>
                    <a:schemeClr val="tx1"/>
                  </a:solidFill>
                  <a:latin typeface="微软雅黑" panose="020B0503020204020204" pitchFamily="34" charset="-122"/>
                  <a:ea typeface="微软雅黑" panose="020B0503020204020204" pitchFamily="34" charset="-122"/>
                </a:rPr>
                <a:t> 各</a:t>
              </a:r>
              <a:r>
                <a:rPr lang="zh-CN" altLang="en-US" sz="2000" b="1" dirty="0">
                  <a:solidFill>
                    <a:schemeClr val="tx1"/>
                  </a:solidFill>
                  <a:latin typeface="微软雅黑" panose="020B0503020204020204" pitchFamily="34" charset="-122"/>
                  <a:ea typeface="微软雅黑" panose="020B0503020204020204" pitchFamily="34" charset="-122"/>
                </a:rPr>
                <a:t>施工作业队</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40" name="Line 33"/>
            <p:cNvSpPr>
              <a:spLocks noChangeShapeType="1"/>
            </p:cNvSpPr>
            <p:nvPr/>
          </p:nvSpPr>
          <p:spPr bwMode="auto">
            <a:xfrm>
              <a:off x="6177" y="7726"/>
              <a:ext cx="0" cy="332"/>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grpSp>
      <p:sp>
        <p:nvSpPr>
          <p:cNvPr id="41"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2400" dirty="0" smtClean="0">
                <a:latin typeface="方正粗黑宋简体" panose="02000000000000000000" pitchFamily="2" charset="-122"/>
                <a:ea typeface="方正粗黑宋简体" panose="02000000000000000000" pitchFamily="2" charset="-122"/>
              </a:rPr>
              <a:t>二、组织结构图</a:t>
            </a:r>
            <a:endParaRPr lang="zh-CN" altLang="en-US" sz="2400" dirty="0">
              <a:latin typeface="方正粗黑宋简体" panose="02000000000000000000" pitchFamily="2" charset="-122"/>
              <a:ea typeface="方正粗黑宋简体" panose="02000000000000000000" pitchFamily="2" charset="-122"/>
            </a:endParaRPr>
          </a:p>
        </p:txBody>
      </p:sp>
      <p:sp>
        <p:nvSpPr>
          <p:cNvPr id="42" name="矩形 92"/>
          <p:cNvSpPr>
            <a:spLocks noChangeArrowheads="1"/>
          </p:cNvSpPr>
          <p:nvPr/>
        </p:nvSpPr>
        <p:spPr bwMode="auto">
          <a:xfrm>
            <a:off x="2110423" y="2211070"/>
            <a:ext cx="392747" cy="3139321"/>
          </a:xfrm>
          <a:prstGeom prst="rect">
            <a:avLst/>
          </a:prstGeom>
          <a:noFill/>
          <a:ln w="9525">
            <a:noFill/>
            <a:miter lim="800000"/>
          </a:ln>
        </p:spPr>
        <p:txBody>
          <a:bodyPr wrap="square">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项目部的质量保证体系图</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二、施工单位资质报验</a:t>
            </a:r>
            <a:endParaRPr lang="zh-CN" altLang="en-US" sz="2400" b="1" dirty="0">
              <a:latin typeface="微软雅黑" panose="020B0503020204020204" pitchFamily="34" charset="-122"/>
              <a:ea typeface="微软雅黑" panose="020B0503020204020204" pitchFamily="34" charset="-122"/>
            </a:endParaRPr>
          </a:p>
        </p:txBody>
      </p:sp>
      <p:pic>
        <p:nvPicPr>
          <p:cNvPr id="4" name="图片 93" descr="4.jpg"/>
          <p:cNvPicPr>
            <a:picLocks noChangeAspect="1"/>
          </p:cNvPicPr>
          <p:nvPr/>
        </p:nvPicPr>
        <p:blipFill>
          <a:blip r:embed="rId1" cstate="print"/>
          <a:srcRect/>
          <a:stretch>
            <a:fillRect/>
          </a:stretch>
        </p:blipFill>
        <p:spPr bwMode="auto">
          <a:xfrm>
            <a:off x="1018540" y="1403033"/>
            <a:ext cx="3552825" cy="3673475"/>
          </a:xfrm>
          <a:prstGeom prst="rect">
            <a:avLst/>
          </a:prstGeom>
          <a:noFill/>
          <a:ln w="9525">
            <a:noFill/>
            <a:miter lim="800000"/>
            <a:headEnd/>
            <a:tailEnd/>
          </a:ln>
        </p:spPr>
      </p:pic>
      <p:sp>
        <p:nvSpPr>
          <p:cNvPr id="5" name="矩形 94"/>
          <p:cNvSpPr>
            <a:spLocks noChangeArrowheads="1"/>
          </p:cNvSpPr>
          <p:nvPr/>
        </p:nvSpPr>
        <p:spPr bwMode="auto">
          <a:xfrm>
            <a:off x="4744720" y="1471613"/>
            <a:ext cx="6559550" cy="943528"/>
          </a:xfrm>
          <a:prstGeom prst="rect">
            <a:avLst/>
          </a:prstGeom>
          <a:noFill/>
          <a:ln w="9525">
            <a:noFill/>
            <a:miter lim="800000"/>
          </a:ln>
        </p:spPr>
        <p:txBody>
          <a:bodyPr wrap="square">
            <a:spAutoFit/>
          </a:bodyPr>
          <a:lstStyle/>
          <a:p>
            <a:pPr algn="just">
              <a:lnSpc>
                <a:spcPct val="150000"/>
              </a:lnSpc>
            </a:pPr>
            <a:r>
              <a:rPr lang="zh-CN" altLang="en-US" sz="2000" dirty="0">
                <a:solidFill>
                  <a:srgbClr val="C00000"/>
                </a:solidFill>
                <a:latin typeface="宋体" panose="02010600030101010101" pitchFamily="2" charset="-122"/>
              </a:rPr>
              <a:t>企业资质</a:t>
            </a:r>
            <a:r>
              <a:rPr lang="zh-CN" altLang="en-US" sz="2000" dirty="0">
                <a:latin typeface="宋体" panose="02010600030101010101" pitchFamily="2" charset="-122"/>
              </a:rPr>
              <a:t>是指企业在从事某种行业经营中，应具有的资格以及与此资格相适应的质量等级标准。</a:t>
            </a:r>
            <a:endParaRPr lang="zh-CN" altLang="en-US" sz="2000" dirty="0">
              <a:latin typeface="宋体" panose="02010600030101010101" pitchFamily="2" charset="-122"/>
            </a:endParaRPr>
          </a:p>
        </p:txBody>
      </p:sp>
      <p:sp>
        <p:nvSpPr>
          <p:cNvPr id="6" name="矩形 95"/>
          <p:cNvSpPr>
            <a:spLocks noChangeArrowheads="1"/>
          </p:cNvSpPr>
          <p:nvPr/>
        </p:nvSpPr>
        <p:spPr bwMode="auto">
          <a:xfrm>
            <a:off x="6104890" y="3293428"/>
            <a:ext cx="3744913" cy="400050"/>
          </a:xfrm>
          <a:prstGeom prst="rect">
            <a:avLst/>
          </a:prstGeom>
          <a:noFill/>
          <a:ln w="9525">
            <a:noFill/>
            <a:miter lim="800000"/>
          </a:ln>
        </p:spPr>
        <p:txBody>
          <a:bodyPr>
            <a:spAutoFit/>
          </a:bodyPr>
          <a:lstStyle/>
          <a:p>
            <a:pPr algn="just"/>
            <a:r>
              <a:rPr lang="zh-CN" altLang="en-US" sz="2000" dirty="0">
                <a:latin typeface="微软雅黑" panose="020B0503020204020204" pitchFamily="34" charset="-122"/>
                <a:ea typeface="微软雅黑" panose="020B0503020204020204" pitchFamily="34" charset="-122"/>
              </a:rPr>
              <a:t>总包单位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分包单位</a:t>
            </a:r>
            <a:endParaRPr lang="zh-CN" altLang="en-US" sz="2000" dirty="0">
              <a:latin typeface="微软雅黑" panose="020B0503020204020204" pitchFamily="34" charset="-122"/>
              <a:ea typeface="微软雅黑" panose="020B0503020204020204" pitchFamily="34" charset="-122"/>
            </a:endParaRPr>
          </a:p>
        </p:txBody>
      </p:sp>
      <p:sp>
        <p:nvSpPr>
          <p:cNvPr id="7" name="矩形 96"/>
          <p:cNvSpPr>
            <a:spLocks noChangeArrowheads="1"/>
          </p:cNvSpPr>
          <p:nvPr/>
        </p:nvSpPr>
        <p:spPr bwMode="auto">
          <a:xfrm>
            <a:off x="7423150" y="2983230"/>
            <a:ext cx="698500" cy="400050"/>
          </a:xfrm>
          <a:prstGeom prst="rect">
            <a:avLst/>
          </a:prstGeom>
          <a:noFill/>
          <a:ln w="9525">
            <a:noFill/>
            <a:miter lim="800000"/>
          </a:ln>
        </p:spPr>
        <p:txBody>
          <a:bodyPr wrap="none">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审查</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8" name="直接箭头连接符 7"/>
          <p:cNvCxnSpPr/>
          <p:nvPr/>
        </p:nvCxnSpPr>
        <p:spPr>
          <a:xfrm>
            <a:off x="7268845" y="3499485"/>
            <a:ext cx="1079500" cy="0"/>
          </a:xfrm>
          <a:prstGeom prst="straightConnector1">
            <a:avLst/>
          </a:prstGeom>
          <a:ln w="317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矩形 101"/>
          <p:cNvSpPr>
            <a:spLocks noChangeArrowheads="1"/>
          </p:cNvSpPr>
          <p:nvPr/>
        </p:nvSpPr>
        <p:spPr bwMode="auto">
          <a:xfrm>
            <a:off x="4945063" y="4636135"/>
            <a:ext cx="3878262" cy="369888"/>
          </a:xfrm>
          <a:prstGeom prst="rect">
            <a:avLst/>
          </a:prstGeom>
          <a:noFill/>
          <a:ln w="9525">
            <a:noFill/>
            <a:miter lim="800000"/>
          </a:ln>
        </p:spPr>
        <p:txBody>
          <a:bodyPr wrap="none">
            <a:spAutoFit/>
          </a:bodyPr>
          <a:lstStyle/>
          <a:p>
            <a:r>
              <a:rPr lang="zh-CN" altLang="en-US" dirty="0">
                <a:solidFill>
                  <a:srgbClr val="C00000"/>
                </a:solidFill>
                <a:latin typeface="微软雅黑" panose="020B0503020204020204" pitchFamily="34" charset="-122"/>
                <a:ea typeface="微软雅黑" panose="020B0503020204020204" pitchFamily="34" charset="-122"/>
              </a:rPr>
              <a:t>施工现场劳务工人实行实名制管理。</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174624" y="220663"/>
            <a:ext cx="414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三、施工物资报验</a:t>
            </a:r>
            <a:endParaRPr lang="zh-CN" altLang="en-US" sz="2400" b="1" dirty="0">
              <a:latin typeface="微软雅黑" panose="020B0503020204020204" pitchFamily="34" charset="-122"/>
              <a:ea typeface="微软雅黑" panose="020B0503020204020204" pitchFamily="34" charset="-122"/>
            </a:endParaRPr>
          </a:p>
        </p:txBody>
      </p:sp>
      <p:sp>
        <p:nvSpPr>
          <p:cNvPr id="5" name="矩形 93"/>
          <p:cNvSpPr>
            <a:spLocks noChangeArrowheads="1"/>
          </p:cNvSpPr>
          <p:nvPr/>
        </p:nvSpPr>
        <p:spPr bwMode="auto">
          <a:xfrm>
            <a:off x="539750" y="1027113"/>
            <a:ext cx="10775950" cy="943528"/>
          </a:xfrm>
          <a:prstGeom prst="rect">
            <a:avLst/>
          </a:prstGeom>
          <a:noFill/>
          <a:ln w="9525">
            <a:noFill/>
            <a:miter lim="800000"/>
          </a:ln>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2000" dirty="0">
                <a:latin typeface="宋体" panose="02010600030101010101" pitchFamily="2" charset="-122"/>
              </a:rPr>
              <a:t>施工物资是保证工程质量的基础。鼓励优先采用节能降耗的新型建筑材料，禁止使用国家明令禁用或淘汰的建筑材料和设备。</a:t>
            </a:r>
            <a:endParaRPr lang="zh-CN" altLang="en-US" sz="2000" dirty="0">
              <a:latin typeface="宋体" panose="02010600030101010101" pitchFamily="2" charset="-122"/>
            </a:endParaRPr>
          </a:p>
        </p:txBody>
      </p:sp>
      <p:sp>
        <p:nvSpPr>
          <p:cNvPr id="6" name="矩形 94"/>
          <p:cNvSpPr>
            <a:spLocks noChangeArrowheads="1"/>
          </p:cNvSpPr>
          <p:nvPr/>
        </p:nvSpPr>
        <p:spPr bwMode="auto">
          <a:xfrm>
            <a:off x="1091248" y="2099628"/>
            <a:ext cx="7275512" cy="400050"/>
          </a:xfrm>
          <a:prstGeom prst="rect">
            <a:avLst/>
          </a:prstGeom>
          <a:noFill/>
          <a:ln w="9525">
            <a:noFill/>
            <a:miter lim="800000"/>
          </a:ln>
        </p:spPr>
        <p:txBody>
          <a:bodyPr wrap="square">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现场验证不合格的材料不得使用或按有关标准规定降级使用。</a:t>
            </a:r>
            <a:endParaRPr lang="zh-CN" altLang="en-US" sz="2000" dirty="0">
              <a:solidFill>
                <a:srgbClr val="C00000"/>
              </a:solidFill>
              <a:latin typeface="微软雅黑" panose="020B0503020204020204" pitchFamily="34" charset="-122"/>
              <a:ea typeface="微软雅黑" panose="020B0503020204020204" pitchFamily="34" charset="-122"/>
            </a:endParaRPr>
          </a:p>
        </p:txBody>
      </p:sp>
      <p:pic>
        <p:nvPicPr>
          <p:cNvPr id="7" name="图片 6" descr="6.jpg"/>
          <p:cNvPicPr>
            <a:picLocks noChangeAspect="1"/>
          </p:cNvPicPr>
          <p:nvPr/>
        </p:nvPicPr>
        <p:blipFill>
          <a:blip r:embed="rId1" cstate="print"/>
          <a:stretch>
            <a:fillRect/>
          </a:stretch>
        </p:blipFill>
        <p:spPr>
          <a:xfrm>
            <a:off x="7708265" y="3333586"/>
            <a:ext cx="3830320" cy="2861474"/>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5842"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44"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4400" b="1" dirty="0" smtClean="0">
                <a:solidFill>
                  <a:srgbClr val="1C4885"/>
                </a:solidFill>
                <a:latin typeface="微软雅黑" panose="020B0503020204020204" pitchFamily="34" charset="-122"/>
                <a:ea typeface="微软雅黑" panose="020B0503020204020204" pitchFamily="34" charset="-122"/>
              </a:rPr>
              <a:t>6</a:t>
            </a:r>
            <a:endParaRPr lang="zh-CN" altLang="en-US" sz="34400" b="1" dirty="0">
              <a:solidFill>
                <a:srgbClr val="1C4885"/>
              </a:solidFill>
              <a:latin typeface="微软雅黑" panose="020B0503020204020204" pitchFamily="34" charset="-122"/>
              <a:ea typeface="微软雅黑" panose="020B0503020204020204" pitchFamily="34" charset="-122"/>
            </a:endParaRPr>
          </a:p>
        </p:txBody>
      </p:sp>
      <p:grpSp>
        <p:nvGrpSpPr>
          <p:cNvPr id="2" name="组合 13"/>
          <p:cNvGrpSpPr>
            <a:grpSpLocks noChangeAspect="1"/>
          </p:cNvGrpSpPr>
          <p:nvPr/>
        </p:nvGrpSpPr>
        <p:grpSpPr bwMode="auto">
          <a:xfrm>
            <a:off x="6804025" y="3178175"/>
            <a:ext cx="5578475" cy="3481388"/>
            <a:chOff x="0" y="0"/>
            <a:chExt cx="5324473" cy="3322983"/>
          </a:xfrm>
        </p:grpSpPr>
        <p:pic>
          <p:nvPicPr>
            <p:cNvPr id="35849"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48" name="文本框 19"/>
          <p:cNvSpPr/>
          <p:nvPr/>
        </p:nvSpPr>
        <p:spPr bwMode="auto">
          <a:xfrm>
            <a:off x="465138" y="4889500"/>
            <a:ext cx="2039937" cy="985838"/>
          </a:xfrm>
          <a:custGeom>
            <a:avLst/>
            <a:gdLst>
              <a:gd name="T0" fmla="*/ 1344703 w 2039375"/>
              <a:gd name="T1" fmla="*/ 0 h 987152"/>
              <a:gd name="T2" fmla="*/ 2043312 w 2039375"/>
              <a:gd name="T3" fmla="*/ 0 h 987152"/>
              <a:gd name="T4" fmla="*/ 2033869 w 2039375"/>
              <a:gd name="T5" fmla="*/ 106172 h 987152"/>
              <a:gd name="T6" fmla="*/ 1710030 w 2039375"/>
              <a:gd name="T7" fmla="*/ 676612 h 987152"/>
              <a:gd name="T8" fmla="*/ 791385 w 2039375"/>
              <a:gd name="T9" fmla="*/ 977990 h 987152"/>
              <a:gd name="T10" fmla="*/ 0 w 2039375"/>
              <a:gd name="T11" fmla="*/ 836289 h 987152"/>
              <a:gd name="T12" fmla="*/ 0 w 2039375"/>
              <a:gd name="T13" fmla="*/ 244106 h 987152"/>
              <a:gd name="T14" fmla="*/ 718663 w 2039375"/>
              <a:gd name="T15" fmla="*/ 453487 h 987152"/>
              <a:gd name="T16" fmla="*/ 1180659 w 2039375"/>
              <a:gd name="T17" fmla="*/ 311784 h 987152"/>
              <a:gd name="T18" fmla="*/ 1341073 w 2039375"/>
              <a:gd name="T19" fmla="*/ 39751 h 987152"/>
              <a:gd name="T20" fmla="*/ 1344703 w 2039375"/>
              <a:gd name="T21" fmla="*/ 0 h 987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39375" h="987152">
                <a:moveTo>
                  <a:pt x="1342113" y="0"/>
                </a:moveTo>
                <a:lnTo>
                  <a:pt x="2039375" y="0"/>
                </a:lnTo>
                <a:lnTo>
                  <a:pt x="2029950" y="107167"/>
                </a:lnTo>
                <a:cubicBezTo>
                  <a:pt x="1986855" y="338921"/>
                  <a:pt x="1879117" y="530849"/>
                  <a:pt x="1706735" y="682950"/>
                </a:cubicBezTo>
                <a:cubicBezTo>
                  <a:pt x="1476894" y="885752"/>
                  <a:pt x="1171268" y="987152"/>
                  <a:pt x="789859" y="987152"/>
                </a:cubicBezTo>
                <a:cubicBezTo>
                  <a:pt x="471069" y="987152"/>
                  <a:pt x="207783" y="939476"/>
                  <a:pt x="0" y="844124"/>
                </a:cubicBezTo>
                <a:lnTo>
                  <a:pt x="0" y="246393"/>
                </a:lnTo>
                <a:cubicBezTo>
                  <a:pt x="229130" y="387287"/>
                  <a:pt x="468222" y="457734"/>
                  <a:pt x="717277" y="457734"/>
                </a:cubicBezTo>
                <a:cubicBezTo>
                  <a:pt x="910828" y="457734"/>
                  <a:pt x="1064530" y="410057"/>
                  <a:pt x="1178384" y="314705"/>
                </a:cubicBezTo>
                <a:cubicBezTo>
                  <a:pt x="1263774" y="243191"/>
                  <a:pt x="1317143" y="151663"/>
                  <a:pt x="1338490" y="40122"/>
                </a:cubicBezTo>
                <a:lnTo>
                  <a:pt x="134211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845" name="文本框 12"/>
          <p:cNvSpPr txBox="1">
            <a:spLocks noChangeArrowheads="1"/>
          </p:cNvSpPr>
          <p:nvPr/>
        </p:nvSpPr>
        <p:spPr bwMode="auto">
          <a:xfrm>
            <a:off x="2645018" y="3831492"/>
            <a:ext cx="940630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smtClean="0">
                <a:solidFill>
                  <a:srgbClr val="1C4885"/>
                </a:solidFill>
                <a:latin typeface="微软雅黑" panose="020B0503020204020204" pitchFamily="34" charset="-122"/>
                <a:ea typeface="微软雅黑" panose="020B0503020204020204" pitchFamily="34" charset="-122"/>
              </a:rPr>
              <a:t>编制单位工程施工组织设计</a:t>
            </a:r>
            <a:endParaRPr lang="zh-CN" altLang="en-US" sz="6000" b="1" dirty="0">
              <a:solidFill>
                <a:srgbClr val="1C488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右箭头 2"/>
          <p:cNvSpPr/>
          <p:nvPr/>
        </p:nvSpPr>
        <p:spPr>
          <a:xfrm>
            <a:off x="0" y="981075"/>
            <a:ext cx="1547813" cy="792163"/>
          </a:xfrm>
          <a:prstGeom prst="rightArrow">
            <a:avLst/>
          </a:prstGeom>
          <a:solidFill>
            <a:srgbClr val="BE90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anose="02010600030101010101" pitchFamily="2" charset="-122"/>
            </a:endParaRPr>
          </a:p>
        </p:txBody>
      </p:sp>
      <p:sp>
        <p:nvSpPr>
          <p:cNvPr id="4" name="TextBox 93"/>
          <p:cNvSpPr txBox="1">
            <a:spLocks noChangeArrowheads="1"/>
          </p:cNvSpPr>
          <p:nvPr/>
        </p:nvSpPr>
        <p:spPr bwMode="auto">
          <a:xfrm>
            <a:off x="107950" y="1196975"/>
            <a:ext cx="1439863" cy="400050"/>
          </a:xfrm>
          <a:prstGeom prst="rect">
            <a:avLst/>
          </a:prstGeom>
          <a:noFill/>
          <a:ln w="9525">
            <a:noFill/>
            <a:miter lim="800000"/>
          </a:ln>
        </p:spPr>
        <p:txBody>
          <a:bodyPr>
            <a:spAutoFit/>
          </a:bodyPr>
          <a:lstStyle/>
          <a:p>
            <a:r>
              <a:rPr lang="zh-CN" altLang="en-US" sz="2000" dirty="0">
                <a:solidFill>
                  <a:schemeClr val="bg1"/>
                </a:solidFill>
                <a:latin typeface="方正粗黑宋简体" panose="02000000000000000000" pitchFamily="2" charset="-122"/>
                <a:ea typeface="方正粗黑宋简体" panose="02000000000000000000" pitchFamily="2" charset="-122"/>
              </a:rPr>
              <a:t>知识链接</a:t>
            </a:r>
            <a:endParaRPr lang="zh-CN" altLang="en-US" sz="2000" dirty="0">
              <a:solidFill>
                <a:schemeClr val="bg1"/>
              </a:solidFill>
              <a:latin typeface="方正粗黑宋简体" panose="02000000000000000000" pitchFamily="2" charset="-122"/>
              <a:ea typeface="方正粗黑宋简体" panose="02000000000000000000" pitchFamily="2" charset="-122"/>
            </a:endParaRPr>
          </a:p>
        </p:txBody>
      </p:sp>
      <p:sp>
        <p:nvSpPr>
          <p:cNvPr id="5" name="矩形 95"/>
          <p:cNvSpPr>
            <a:spLocks noChangeArrowheads="1"/>
          </p:cNvSpPr>
          <p:nvPr/>
        </p:nvSpPr>
        <p:spPr bwMode="auto">
          <a:xfrm>
            <a:off x="3827145" y="1171258"/>
            <a:ext cx="4289425"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某校区办公楼单位工程施工组织设计</a:t>
            </a:r>
            <a:endParaRPr lang="zh-CN" altLang="en-US" sz="2000" dirty="0">
              <a:latin typeface="微软雅黑" panose="020B0503020204020204" pitchFamily="34" charset="-122"/>
              <a:ea typeface="微软雅黑" panose="020B0503020204020204" pitchFamily="34" charset="-122"/>
            </a:endParaRPr>
          </a:p>
        </p:txBody>
      </p:sp>
      <p:pic>
        <p:nvPicPr>
          <p:cNvPr id="6" name="图片 94" descr="5.jpg"/>
          <p:cNvPicPr>
            <a:picLocks noChangeAspect="1"/>
          </p:cNvPicPr>
          <p:nvPr/>
        </p:nvPicPr>
        <p:blipFill>
          <a:blip r:embed="rId1" cstate="print"/>
          <a:srcRect/>
          <a:stretch>
            <a:fillRect/>
          </a:stretch>
        </p:blipFill>
        <p:spPr bwMode="auto">
          <a:xfrm>
            <a:off x="3636963" y="1818958"/>
            <a:ext cx="4537075" cy="3265487"/>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2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9940" name="组合 13"/>
          <p:cNvGrpSpPr>
            <a:grpSpLocks noChangeAspect="1"/>
          </p:cNvGrpSpPr>
          <p:nvPr/>
        </p:nvGrpSpPr>
        <p:grpSpPr bwMode="auto">
          <a:xfrm>
            <a:off x="6804025" y="3178175"/>
            <a:ext cx="5578475" cy="3481388"/>
            <a:chOff x="0" y="0"/>
            <a:chExt cx="5324473" cy="3322983"/>
          </a:xfrm>
        </p:grpSpPr>
        <p:pic>
          <p:nvPicPr>
            <p:cNvPr id="39943"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41" name="文本框 12"/>
          <p:cNvSpPr txBox="1">
            <a:spLocks noChangeArrowheads="1"/>
          </p:cNvSpPr>
          <p:nvPr/>
        </p:nvSpPr>
        <p:spPr bwMode="auto">
          <a:xfrm>
            <a:off x="3349625" y="2900363"/>
            <a:ext cx="57007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b="1">
                <a:solidFill>
                  <a:srgbClr val="1C4885"/>
                </a:solidFill>
                <a:latin typeface="微软雅黑" panose="020B0503020204020204" pitchFamily="34" charset="-122"/>
                <a:ea typeface="微软雅黑" panose="020B0503020204020204" pitchFamily="34" charset="-122"/>
              </a:rPr>
              <a:t>Thank you</a:t>
            </a:r>
            <a:endParaRPr lang="zh-CN" altLang="en-US" sz="7200" b="1">
              <a:solidFill>
                <a:srgbClr val="1C4885"/>
              </a:solidFill>
              <a:latin typeface="微软雅黑" panose="020B0503020204020204" pitchFamily="34" charset="-122"/>
              <a:ea typeface="微软雅黑" panose="020B0503020204020204" pitchFamily="34" charset="-122"/>
            </a:endParaRPr>
          </a:p>
        </p:txBody>
      </p:sp>
      <p:cxnSp>
        <p:nvCxnSpPr>
          <p:cNvPr id="39942" name="直接连接符 58"/>
          <p:cNvCxnSpPr>
            <a:cxnSpLocks noChangeShapeType="1"/>
          </p:cNvCxnSpPr>
          <p:nvPr/>
        </p:nvCxnSpPr>
        <p:spPr bwMode="auto">
          <a:xfrm>
            <a:off x="3230563" y="4137025"/>
            <a:ext cx="5251450"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2400" dirty="0" smtClean="0">
                <a:latin typeface="方正粗黑宋简体" panose="02000000000000000000" pitchFamily="2" charset="-122"/>
                <a:ea typeface="方正粗黑宋简体" panose="02000000000000000000" pitchFamily="2" charset="-122"/>
              </a:rPr>
              <a:t>二、组织结构图</a:t>
            </a:r>
            <a:endParaRPr lang="zh-CN" altLang="en-US" sz="2400" dirty="0">
              <a:latin typeface="方正粗黑宋简体" panose="02000000000000000000" pitchFamily="2" charset="-122"/>
              <a:ea typeface="方正粗黑宋简体" panose="02000000000000000000" pitchFamily="2" charset="-122"/>
            </a:endParaRPr>
          </a:p>
        </p:txBody>
      </p:sp>
      <p:sp>
        <p:nvSpPr>
          <p:cNvPr id="43" name="TextBox 42"/>
          <p:cNvSpPr txBox="1"/>
          <p:nvPr/>
        </p:nvSpPr>
        <p:spPr>
          <a:xfrm>
            <a:off x="5017770" y="1131570"/>
            <a:ext cx="133731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项目经理</a:t>
            </a:r>
            <a:endParaRPr lang="zh-CN" altLang="en-US" sz="2000" b="1" dirty="0" smtClean="0">
              <a:latin typeface="微软雅黑" panose="020B0503020204020204" pitchFamily="34" charset="-122"/>
              <a:ea typeface="微软雅黑" panose="020B0503020204020204" pitchFamily="34" charset="-122"/>
            </a:endParaRPr>
          </a:p>
        </p:txBody>
      </p:sp>
      <p:sp>
        <p:nvSpPr>
          <p:cNvPr id="44" name="TextBox 43"/>
          <p:cNvSpPr txBox="1"/>
          <p:nvPr/>
        </p:nvSpPr>
        <p:spPr>
          <a:xfrm>
            <a:off x="3067050" y="2095500"/>
            <a:ext cx="195072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技质部负责人</a:t>
            </a:r>
            <a:endParaRPr lang="zh-CN" altLang="en-US" sz="2000" b="1" dirty="0" smtClean="0">
              <a:latin typeface="微软雅黑" panose="020B0503020204020204" pitchFamily="34" charset="-122"/>
              <a:ea typeface="微软雅黑" panose="020B0503020204020204" pitchFamily="34" charset="-122"/>
            </a:endParaRPr>
          </a:p>
        </p:txBody>
      </p:sp>
      <p:sp>
        <p:nvSpPr>
          <p:cNvPr id="45" name="TextBox 44"/>
          <p:cNvSpPr txBox="1"/>
          <p:nvPr/>
        </p:nvSpPr>
        <p:spPr>
          <a:xfrm>
            <a:off x="1866900" y="3135630"/>
            <a:ext cx="15849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环保检查员</a:t>
            </a:r>
            <a:endParaRPr lang="zh-CN" altLang="en-US" sz="2000" b="1" dirty="0" smtClean="0">
              <a:latin typeface="微软雅黑" panose="020B0503020204020204" pitchFamily="34" charset="-122"/>
              <a:ea typeface="微软雅黑" panose="020B0503020204020204" pitchFamily="34" charset="-122"/>
            </a:endParaRPr>
          </a:p>
        </p:txBody>
      </p:sp>
      <p:sp>
        <p:nvSpPr>
          <p:cNvPr id="46" name="TextBox 45"/>
          <p:cNvSpPr txBox="1"/>
          <p:nvPr/>
        </p:nvSpPr>
        <p:spPr>
          <a:xfrm>
            <a:off x="6282690" y="2087880"/>
            <a:ext cx="195072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工程部负责人</a:t>
            </a:r>
            <a:endParaRPr lang="zh-CN" altLang="en-US" sz="2000" b="1" dirty="0" smtClean="0">
              <a:latin typeface="微软雅黑" panose="020B0503020204020204" pitchFamily="34" charset="-122"/>
              <a:ea typeface="微软雅黑" panose="020B0503020204020204" pitchFamily="34" charset="-122"/>
            </a:endParaRPr>
          </a:p>
        </p:txBody>
      </p:sp>
      <p:sp>
        <p:nvSpPr>
          <p:cNvPr id="47" name="TextBox 46"/>
          <p:cNvSpPr txBox="1"/>
          <p:nvPr/>
        </p:nvSpPr>
        <p:spPr>
          <a:xfrm>
            <a:off x="3916680" y="3116580"/>
            <a:ext cx="15849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交通安全员</a:t>
            </a:r>
            <a:endParaRPr lang="zh-CN" altLang="en-US" sz="2000" b="1" dirty="0" smtClean="0">
              <a:latin typeface="微软雅黑" panose="020B0503020204020204" pitchFamily="34" charset="-122"/>
              <a:ea typeface="微软雅黑" panose="020B0503020204020204" pitchFamily="34" charset="-122"/>
            </a:endParaRPr>
          </a:p>
        </p:txBody>
      </p:sp>
      <p:sp>
        <p:nvSpPr>
          <p:cNvPr id="48" name="TextBox 47"/>
          <p:cNvSpPr txBox="1"/>
          <p:nvPr/>
        </p:nvSpPr>
        <p:spPr>
          <a:xfrm>
            <a:off x="5966460" y="3131820"/>
            <a:ext cx="15849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文明施工员</a:t>
            </a:r>
            <a:endParaRPr lang="zh-CN" altLang="en-US" sz="2000" b="1" dirty="0" smtClean="0">
              <a:latin typeface="微软雅黑" panose="020B0503020204020204" pitchFamily="34" charset="-122"/>
              <a:ea typeface="微软雅黑" panose="020B0503020204020204" pitchFamily="34" charset="-122"/>
            </a:endParaRPr>
          </a:p>
        </p:txBody>
      </p:sp>
      <p:sp>
        <p:nvSpPr>
          <p:cNvPr id="49" name="TextBox 48"/>
          <p:cNvSpPr txBox="1"/>
          <p:nvPr/>
        </p:nvSpPr>
        <p:spPr>
          <a:xfrm>
            <a:off x="7966710" y="3108960"/>
            <a:ext cx="15849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施工安全员</a:t>
            </a:r>
            <a:endParaRPr lang="zh-CN" altLang="en-US" sz="2000" b="1" dirty="0" smtClean="0">
              <a:latin typeface="微软雅黑" panose="020B0503020204020204" pitchFamily="34" charset="-122"/>
              <a:ea typeface="微软雅黑" panose="020B0503020204020204" pitchFamily="34" charset="-122"/>
            </a:endParaRPr>
          </a:p>
        </p:txBody>
      </p:sp>
      <p:sp>
        <p:nvSpPr>
          <p:cNvPr id="50" name="TextBox 49"/>
          <p:cNvSpPr txBox="1"/>
          <p:nvPr/>
        </p:nvSpPr>
        <p:spPr>
          <a:xfrm>
            <a:off x="1653540" y="4431030"/>
            <a:ext cx="178689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卫生清扫小队</a:t>
            </a:r>
            <a:endParaRPr lang="zh-CN" altLang="en-US" sz="2000" b="1" dirty="0" smtClean="0">
              <a:latin typeface="微软雅黑" panose="020B0503020204020204" pitchFamily="34" charset="-122"/>
              <a:ea typeface="微软雅黑" panose="020B0503020204020204" pitchFamily="34" charset="-122"/>
            </a:endParaRPr>
          </a:p>
        </p:txBody>
      </p:sp>
      <p:sp>
        <p:nvSpPr>
          <p:cNvPr id="51" name="TextBox 50"/>
          <p:cNvSpPr txBox="1"/>
          <p:nvPr/>
        </p:nvSpPr>
        <p:spPr>
          <a:xfrm>
            <a:off x="3897630" y="4434840"/>
            <a:ext cx="178689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交通疏导小队</a:t>
            </a:r>
            <a:endParaRPr lang="zh-CN" altLang="en-US" sz="2000" b="1" dirty="0" smtClean="0">
              <a:latin typeface="微软雅黑" panose="020B0503020204020204" pitchFamily="34" charset="-122"/>
              <a:ea typeface="微软雅黑" panose="020B0503020204020204" pitchFamily="34" charset="-122"/>
            </a:endParaRPr>
          </a:p>
        </p:txBody>
      </p:sp>
      <p:sp>
        <p:nvSpPr>
          <p:cNvPr id="52" name="TextBox 51"/>
          <p:cNvSpPr txBox="1"/>
          <p:nvPr/>
        </p:nvSpPr>
        <p:spPr>
          <a:xfrm>
            <a:off x="6149340" y="4423410"/>
            <a:ext cx="178689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文明施工小队</a:t>
            </a:r>
            <a:endParaRPr lang="zh-CN" altLang="en-US" sz="2000" b="1" dirty="0" smtClean="0">
              <a:latin typeface="微软雅黑" panose="020B0503020204020204" pitchFamily="34" charset="-122"/>
              <a:ea typeface="微软雅黑" panose="020B0503020204020204" pitchFamily="34" charset="-122"/>
            </a:endParaRPr>
          </a:p>
        </p:txBody>
      </p:sp>
      <p:sp>
        <p:nvSpPr>
          <p:cNvPr id="53" name="TextBox 52"/>
          <p:cNvSpPr txBox="1"/>
          <p:nvPr/>
        </p:nvSpPr>
        <p:spPr>
          <a:xfrm>
            <a:off x="8446770" y="4411980"/>
            <a:ext cx="178689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现场保卫小队</a:t>
            </a:r>
            <a:endParaRPr lang="zh-CN" altLang="en-US" sz="2000" b="1" dirty="0" smtClean="0">
              <a:latin typeface="微软雅黑" panose="020B0503020204020204" pitchFamily="34" charset="-122"/>
              <a:ea typeface="微软雅黑" panose="020B0503020204020204" pitchFamily="34" charset="-122"/>
            </a:endParaRPr>
          </a:p>
        </p:txBody>
      </p:sp>
      <p:sp>
        <p:nvSpPr>
          <p:cNvPr id="54" name="TextBox 53"/>
          <p:cNvSpPr txBox="1"/>
          <p:nvPr/>
        </p:nvSpPr>
        <p:spPr>
          <a:xfrm>
            <a:off x="5158740" y="5661660"/>
            <a:ext cx="133731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施工现场</a:t>
            </a:r>
            <a:endParaRPr lang="zh-CN" altLang="en-US" sz="2000" b="1" dirty="0" smtClean="0">
              <a:latin typeface="微软雅黑" panose="020B0503020204020204" pitchFamily="34" charset="-122"/>
              <a:ea typeface="微软雅黑" panose="020B0503020204020204" pitchFamily="34" charset="-122"/>
            </a:endParaRPr>
          </a:p>
        </p:txBody>
      </p:sp>
      <p:sp>
        <p:nvSpPr>
          <p:cNvPr id="55" name="Line 4"/>
          <p:cNvSpPr>
            <a:spLocks noChangeShapeType="1"/>
          </p:cNvSpPr>
          <p:nvPr/>
        </p:nvSpPr>
        <p:spPr bwMode="auto">
          <a:xfrm>
            <a:off x="7588366" y="181656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6" name="Line 17"/>
          <p:cNvSpPr>
            <a:spLocks noChangeShapeType="1"/>
          </p:cNvSpPr>
          <p:nvPr/>
        </p:nvSpPr>
        <p:spPr bwMode="auto">
          <a:xfrm>
            <a:off x="5675231" y="153729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7" name="Line 18"/>
          <p:cNvSpPr>
            <a:spLocks noChangeShapeType="1"/>
          </p:cNvSpPr>
          <p:nvPr/>
        </p:nvSpPr>
        <p:spPr bwMode="auto">
          <a:xfrm>
            <a:off x="3865509" y="1816567"/>
            <a:ext cx="3722856"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8" name="Line 19"/>
          <p:cNvSpPr>
            <a:spLocks noChangeShapeType="1"/>
          </p:cNvSpPr>
          <p:nvPr/>
        </p:nvSpPr>
        <p:spPr bwMode="auto">
          <a:xfrm>
            <a:off x="3865509" y="181656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9" name="Line 4"/>
          <p:cNvSpPr>
            <a:spLocks noChangeShapeType="1"/>
          </p:cNvSpPr>
          <p:nvPr/>
        </p:nvSpPr>
        <p:spPr bwMode="auto">
          <a:xfrm>
            <a:off x="8838046" y="281478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0" name="Line 18"/>
          <p:cNvSpPr>
            <a:spLocks noChangeShapeType="1"/>
          </p:cNvSpPr>
          <p:nvPr/>
        </p:nvSpPr>
        <p:spPr bwMode="auto">
          <a:xfrm flipV="1">
            <a:off x="2554868" y="2823210"/>
            <a:ext cx="6280521" cy="25867"/>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1" name="Line 19"/>
          <p:cNvSpPr>
            <a:spLocks noChangeShapeType="1"/>
          </p:cNvSpPr>
          <p:nvPr/>
        </p:nvSpPr>
        <p:spPr bwMode="auto">
          <a:xfrm>
            <a:off x="2554869" y="284907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2" name="Line 17"/>
          <p:cNvSpPr>
            <a:spLocks noChangeShapeType="1"/>
          </p:cNvSpPr>
          <p:nvPr/>
        </p:nvSpPr>
        <p:spPr bwMode="auto">
          <a:xfrm>
            <a:off x="3895961" y="251265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3" name="Line 17"/>
          <p:cNvSpPr>
            <a:spLocks noChangeShapeType="1"/>
          </p:cNvSpPr>
          <p:nvPr/>
        </p:nvSpPr>
        <p:spPr bwMode="auto">
          <a:xfrm>
            <a:off x="7324961" y="251265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4" name="Line 17"/>
          <p:cNvSpPr>
            <a:spLocks noChangeShapeType="1"/>
          </p:cNvSpPr>
          <p:nvPr/>
        </p:nvSpPr>
        <p:spPr bwMode="auto">
          <a:xfrm>
            <a:off x="4753211" y="282126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5" name="Line 17"/>
          <p:cNvSpPr>
            <a:spLocks noChangeShapeType="1"/>
          </p:cNvSpPr>
          <p:nvPr/>
        </p:nvSpPr>
        <p:spPr bwMode="auto">
          <a:xfrm>
            <a:off x="6627731" y="284412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6" name="Line 18"/>
          <p:cNvSpPr>
            <a:spLocks noChangeShapeType="1"/>
          </p:cNvSpPr>
          <p:nvPr/>
        </p:nvSpPr>
        <p:spPr bwMode="auto">
          <a:xfrm flipV="1">
            <a:off x="2501528" y="3958590"/>
            <a:ext cx="6280521" cy="25867"/>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7" name="Line 18"/>
          <p:cNvSpPr>
            <a:spLocks noChangeShapeType="1"/>
          </p:cNvSpPr>
          <p:nvPr/>
        </p:nvSpPr>
        <p:spPr bwMode="auto">
          <a:xfrm flipV="1">
            <a:off x="2752988" y="5204460"/>
            <a:ext cx="6280521" cy="25867"/>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8" name="Line 17"/>
          <p:cNvSpPr>
            <a:spLocks noChangeShapeType="1"/>
          </p:cNvSpPr>
          <p:nvPr/>
        </p:nvSpPr>
        <p:spPr bwMode="auto">
          <a:xfrm flipH="1">
            <a:off x="2503169" y="3531870"/>
            <a:ext cx="11431" cy="925829"/>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9" name="Line 17"/>
          <p:cNvSpPr>
            <a:spLocks noChangeShapeType="1"/>
          </p:cNvSpPr>
          <p:nvPr/>
        </p:nvSpPr>
        <p:spPr bwMode="auto">
          <a:xfrm>
            <a:off x="4692250" y="3514682"/>
            <a:ext cx="20719" cy="912537"/>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0" name="Line 17"/>
          <p:cNvSpPr>
            <a:spLocks noChangeShapeType="1"/>
          </p:cNvSpPr>
          <p:nvPr/>
        </p:nvSpPr>
        <p:spPr bwMode="auto">
          <a:xfrm>
            <a:off x="6875380" y="3526112"/>
            <a:ext cx="20719" cy="912537"/>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1" name="Line 17"/>
          <p:cNvSpPr>
            <a:spLocks noChangeShapeType="1"/>
          </p:cNvSpPr>
          <p:nvPr/>
        </p:nvSpPr>
        <p:spPr bwMode="auto">
          <a:xfrm>
            <a:off x="8784190" y="3514682"/>
            <a:ext cx="20719" cy="912537"/>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2" name="Line 17"/>
          <p:cNvSpPr>
            <a:spLocks noChangeShapeType="1"/>
          </p:cNvSpPr>
          <p:nvPr/>
        </p:nvSpPr>
        <p:spPr bwMode="auto">
          <a:xfrm flipH="1" flipV="1">
            <a:off x="2766060" y="4812030"/>
            <a:ext cx="11430" cy="434338"/>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3" name="Line 17"/>
          <p:cNvSpPr>
            <a:spLocks noChangeShapeType="1"/>
          </p:cNvSpPr>
          <p:nvPr/>
        </p:nvSpPr>
        <p:spPr bwMode="auto">
          <a:xfrm flipH="1" flipV="1">
            <a:off x="9022080" y="4770120"/>
            <a:ext cx="11430" cy="434338"/>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4" name="Line 17"/>
          <p:cNvSpPr>
            <a:spLocks noChangeShapeType="1"/>
          </p:cNvSpPr>
          <p:nvPr/>
        </p:nvSpPr>
        <p:spPr bwMode="auto">
          <a:xfrm flipH="1" flipV="1">
            <a:off x="4804410" y="4792980"/>
            <a:ext cx="11430" cy="434338"/>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5" name="Line 17"/>
          <p:cNvSpPr>
            <a:spLocks noChangeShapeType="1"/>
          </p:cNvSpPr>
          <p:nvPr/>
        </p:nvSpPr>
        <p:spPr bwMode="auto">
          <a:xfrm flipH="1" flipV="1">
            <a:off x="6998970" y="4804410"/>
            <a:ext cx="11430" cy="434338"/>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6" name="Line 17"/>
          <p:cNvSpPr>
            <a:spLocks noChangeShapeType="1"/>
          </p:cNvSpPr>
          <p:nvPr/>
        </p:nvSpPr>
        <p:spPr bwMode="auto">
          <a:xfrm flipH="1" flipV="1">
            <a:off x="5741670" y="5215890"/>
            <a:ext cx="11430" cy="434338"/>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7" name="矩形 92"/>
          <p:cNvSpPr>
            <a:spLocks noChangeArrowheads="1"/>
          </p:cNvSpPr>
          <p:nvPr/>
        </p:nvSpPr>
        <p:spPr bwMode="auto">
          <a:xfrm>
            <a:off x="10563860" y="1139508"/>
            <a:ext cx="397510" cy="5078313"/>
          </a:xfrm>
          <a:prstGeom prst="rect">
            <a:avLst/>
          </a:prstGeom>
          <a:noFill/>
          <a:ln w="9525">
            <a:noFill/>
            <a:miter lim="800000"/>
          </a:ln>
        </p:spPr>
        <p:txBody>
          <a:bodyPr wrap="square">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项目部的环境保护、文明施工保证体系图</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2400" dirty="0" smtClean="0">
                <a:latin typeface="方正粗黑宋简体" panose="02000000000000000000" pitchFamily="2" charset="-122"/>
                <a:ea typeface="方正粗黑宋简体" panose="02000000000000000000" pitchFamily="2" charset="-122"/>
              </a:rPr>
              <a:t>二、组织结构图</a:t>
            </a:r>
            <a:endParaRPr lang="zh-CN" altLang="en-US" sz="2400" dirty="0">
              <a:latin typeface="方正粗黑宋简体" panose="02000000000000000000" pitchFamily="2" charset="-122"/>
              <a:ea typeface="方正粗黑宋简体" panose="02000000000000000000" pitchFamily="2" charset="-122"/>
            </a:endParaRPr>
          </a:p>
        </p:txBody>
      </p:sp>
      <p:sp>
        <p:nvSpPr>
          <p:cNvPr id="43" name="TextBox 42"/>
          <p:cNvSpPr txBox="1"/>
          <p:nvPr/>
        </p:nvSpPr>
        <p:spPr>
          <a:xfrm>
            <a:off x="5017770" y="1131570"/>
            <a:ext cx="133731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项目经理</a:t>
            </a:r>
            <a:endParaRPr lang="zh-CN" altLang="en-US" sz="2000" b="1" dirty="0" smtClean="0">
              <a:latin typeface="微软雅黑" panose="020B0503020204020204" pitchFamily="34" charset="-122"/>
              <a:ea typeface="微软雅黑" panose="020B0503020204020204" pitchFamily="34" charset="-122"/>
            </a:endParaRPr>
          </a:p>
        </p:txBody>
      </p:sp>
      <p:sp>
        <p:nvSpPr>
          <p:cNvPr id="44" name="TextBox 43"/>
          <p:cNvSpPr txBox="1"/>
          <p:nvPr/>
        </p:nvSpPr>
        <p:spPr>
          <a:xfrm>
            <a:off x="3067050" y="2095500"/>
            <a:ext cx="195072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项目副经理</a:t>
            </a:r>
            <a:endParaRPr lang="zh-CN" altLang="en-US" sz="2000" b="1" dirty="0" smtClean="0">
              <a:latin typeface="微软雅黑" panose="020B0503020204020204" pitchFamily="34" charset="-122"/>
              <a:ea typeface="微软雅黑" panose="020B0503020204020204" pitchFamily="34" charset="-122"/>
            </a:endParaRPr>
          </a:p>
        </p:txBody>
      </p:sp>
      <p:sp>
        <p:nvSpPr>
          <p:cNvPr id="45" name="TextBox 44"/>
          <p:cNvSpPr txBox="1"/>
          <p:nvPr/>
        </p:nvSpPr>
        <p:spPr>
          <a:xfrm>
            <a:off x="1866900" y="3135630"/>
            <a:ext cx="105918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经营部</a:t>
            </a:r>
            <a:endParaRPr lang="zh-CN" altLang="en-US" sz="2000" b="1" dirty="0" smtClean="0">
              <a:latin typeface="微软雅黑" panose="020B0503020204020204" pitchFamily="34" charset="-122"/>
              <a:ea typeface="微软雅黑" panose="020B0503020204020204" pitchFamily="34" charset="-122"/>
            </a:endParaRPr>
          </a:p>
        </p:txBody>
      </p:sp>
      <p:sp>
        <p:nvSpPr>
          <p:cNvPr id="46" name="TextBox 45"/>
          <p:cNvSpPr txBox="1"/>
          <p:nvPr/>
        </p:nvSpPr>
        <p:spPr>
          <a:xfrm>
            <a:off x="6282690" y="2087880"/>
            <a:ext cx="195072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项目总工程师</a:t>
            </a:r>
            <a:endParaRPr lang="zh-CN" altLang="en-US" sz="2000" b="1" dirty="0" smtClean="0">
              <a:latin typeface="微软雅黑" panose="020B0503020204020204" pitchFamily="34" charset="-122"/>
              <a:ea typeface="微软雅黑" panose="020B0503020204020204" pitchFamily="34" charset="-122"/>
            </a:endParaRPr>
          </a:p>
        </p:txBody>
      </p:sp>
      <p:sp>
        <p:nvSpPr>
          <p:cNvPr id="47" name="TextBox 46"/>
          <p:cNvSpPr txBox="1"/>
          <p:nvPr/>
        </p:nvSpPr>
        <p:spPr>
          <a:xfrm>
            <a:off x="3345180" y="3139440"/>
            <a:ext cx="114681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工程部</a:t>
            </a:r>
            <a:endParaRPr lang="zh-CN" altLang="en-US" sz="2000" b="1" dirty="0" smtClean="0">
              <a:latin typeface="微软雅黑" panose="020B0503020204020204" pitchFamily="34" charset="-122"/>
              <a:ea typeface="微软雅黑" panose="020B0503020204020204" pitchFamily="34" charset="-122"/>
            </a:endParaRPr>
          </a:p>
        </p:txBody>
      </p:sp>
      <p:sp>
        <p:nvSpPr>
          <p:cNvPr id="48" name="TextBox 47"/>
          <p:cNvSpPr txBox="1"/>
          <p:nvPr/>
        </p:nvSpPr>
        <p:spPr>
          <a:xfrm>
            <a:off x="4846320" y="315468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安保部</a:t>
            </a:r>
            <a:endParaRPr lang="zh-CN" altLang="en-US" sz="2000" b="1" dirty="0" smtClean="0">
              <a:latin typeface="微软雅黑" panose="020B0503020204020204" pitchFamily="34" charset="-122"/>
              <a:ea typeface="微软雅黑" panose="020B0503020204020204" pitchFamily="34" charset="-122"/>
            </a:endParaRPr>
          </a:p>
        </p:txBody>
      </p:sp>
      <p:sp>
        <p:nvSpPr>
          <p:cNvPr id="49" name="TextBox 48"/>
          <p:cNvSpPr txBox="1"/>
          <p:nvPr/>
        </p:nvSpPr>
        <p:spPr>
          <a:xfrm>
            <a:off x="6252210" y="313182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物资部</a:t>
            </a:r>
            <a:endParaRPr lang="zh-CN" altLang="en-US" sz="2000" b="1" dirty="0" smtClean="0">
              <a:latin typeface="微软雅黑" panose="020B0503020204020204" pitchFamily="34" charset="-122"/>
              <a:ea typeface="微软雅黑" panose="020B0503020204020204" pitchFamily="34" charset="-122"/>
            </a:endParaRPr>
          </a:p>
        </p:txBody>
      </p:sp>
      <p:sp>
        <p:nvSpPr>
          <p:cNvPr id="54" name="TextBox 53"/>
          <p:cNvSpPr txBox="1"/>
          <p:nvPr/>
        </p:nvSpPr>
        <p:spPr>
          <a:xfrm>
            <a:off x="5158740" y="5661660"/>
            <a:ext cx="187071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各施工作业队</a:t>
            </a:r>
            <a:endParaRPr lang="zh-CN" altLang="en-US" sz="2000" b="1" dirty="0" smtClean="0">
              <a:latin typeface="微软雅黑" panose="020B0503020204020204" pitchFamily="34" charset="-122"/>
              <a:ea typeface="微软雅黑" panose="020B0503020204020204" pitchFamily="34" charset="-122"/>
            </a:endParaRPr>
          </a:p>
        </p:txBody>
      </p:sp>
      <p:sp>
        <p:nvSpPr>
          <p:cNvPr id="55" name="Line 4"/>
          <p:cNvSpPr>
            <a:spLocks noChangeShapeType="1"/>
          </p:cNvSpPr>
          <p:nvPr/>
        </p:nvSpPr>
        <p:spPr bwMode="auto">
          <a:xfrm>
            <a:off x="7588366" y="181656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6" name="Line 17"/>
          <p:cNvSpPr>
            <a:spLocks noChangeShapeType="1"/>
          </p:cNvSpPr>
          <p:nvPr/>
        </p:nvSpPr>
        <p:spPr bwMode="auto">
          <a:xfrm>
            <a:off x="5675231" y="153729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7" name="Line 18"/>
          <p:cNvSpPr>
            <a:spLocks noChangeShapeType="1"/>
          </p:cNvSpPr>
          <p:nvPr/>
        </p:nvSpPr>
        <p:spPr bwMode="auto">
          <a:xfrm>
            <a:off x="3865509" y="1816567"/>
            <a:ext cx="3722856" cy="0"/>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8" name="Line 19"/>
          <p:cNvSpPr>
            <a:spLocks noChangeShapeType="1"/>
          </p:cNvSpPr>
          <p:nvPr/>
        </p:nvSpPr>
        <p:spPr bwMode="auto">
          <a:xfrm>
            <a:off x="3865509" y="181656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59" name="Line 4"/>
          <p:cNvSpPr>
            <a:spLocks noChangeShapeType="1"/>
          </p:cNvSpPr>
          <p:nvPr/>
        </p:nvSpPr>
        <p:spPr bwMode="auto">
          <a:xfrm>
            <a:off x="8072236" y="282621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0" name="Line 18"/>
          <p:cNvSpPr>
            <a:spLocks noChangeShapeType="1"/>
          </p:cNvSpPr>
          <p:nvPr/>
        </p:nvSpPr>
        <p:spPr bwMode="auto">
          <a:xfrm flipV="1">
            <a:off x="2554868" y="2811779"/>
            <a:ext cx="6829162" cy="37297"/>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1" name="Line 19"/>
          <p:cNvSpPr>
            <a:spLocks noChangeShapeType="1"/>
          </p:cNvSpPr>
          <p:nvPr/>
        </p:nvSpPr>
        <p:spPr bwMode="auto">
          <a:xfrm>
            <a:off x="2554869" y="284907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2" name="Line 17"/>
          <p:cNvSpPr>
            <a:spLocks noChangeShapeType="1"/>
          </p:cNvSpPr>
          <p:nvPr/>
        </p:nvSpPr>
        <p:spPr bwMode="auto">
          <a:xfrm>
            <a:off x="3895961" y="251265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3" name="Line 17"/>
          <p:cNvSpPr>
            <a:spLocks noChangeShapeType="1"/>
          </p:cNvSpPr>
          <p:nvPr/>
        </p:nvSpPr>
        <p:spPr bwMode="auto">
          <a:xfrm>
            <a:off x="7324961" y="251265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4" name="Line 17"/>
          <p:cNvSpPr>
            <a:spLocks noChangeShapeType="1"/>
          </p:cNvSpPr>
          <p:nvPr/>
        </p:nvSpPr>
        <p:spPr bwMode="auto">
          <a:xfrm>
            <a:off x="3815951" y="286698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65" name="Line 17"/>
          <p:cNvSpPr>
            <a:spLocks noChangeShapeType="1"/>
          </p:cNvSpPr>
          <p:nvPr/>
        </p:nvSpPr>
        <p:spPr bwMode="auto">
          <a:xfrm>
            <a:off x="5359001" y="282126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2" name="Line 17"/>
          <p:cNvSpPr>
            <a:spLocks noChangeShapeType="1"/>
          </p:cNvSpPr>
          <p:nvPr/>
        </p:nvSpPr>
        <p:spPr bwMode="auto">
          <a:xfrm flipV="1">
            <a:off x="2537460" y="3520440"/>
            <a:ext cx="11430" cy="4457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4" name="Line 17"/>
          <p:cNvSpPr>
            <a:spLocks noChangeShapeType="1"/>
          </p:cNvSpPr>
          <p:nvPr/>
        </p:nvSpPr>
        <p:spPr bwMode="auto">
          <a:xfrm>
            <a:off x="4495800" y="3981448"/>
            <a:ext cx="7620" cy="510542"/>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6" name="Line 17"/>
          <p:cNvSpPr>
            <a:spLocks noChangeShapeType="1"/>
          </p:cNvSpPr>
          <p:nvPr/>
        </p:nvSpPr>
        <p:spPr bwMode="auto">
          <a:xfrm flipH="1">
            <a:off x="5966460" y="5318758"/>
            <a:ext cx="3810" cy="327662"/>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39" name="TextBox 38"/>
          <p:cNvSpPr txBox="1"/>
          <p:nvPr/>
        </p:nvSpPr>
        <p:spPr>
          <a:xfrm>
            <a:off x="7570470" y="312420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技质部</a:t>
            </a:r>
            <a:endParaRPr lang="zh-CN" altLang="en-US" sz="2000" b="1" dirty="0" smtClean="0">
              <a:latin typeface="微软雅黑" panose="020B0503020204020204" pitchFamily="34" charset="-122"/>
              <a:ea typeface="微软雅黑" panose="020B0503020204020204" pitchFamily="34" charset="-122"/>
            </a:endParaRPr>
          </a:p>
        </p:txBody>
      </p:sp>
      <p:sp>
        <p:nvSpPr>
          <p:cNvPr id="40" name="TextBox 39"/>
          <p:cNvSpPr txBox="1"/>
          <p:nvPr/>
        </p:nvSpPr>
        <p:spPr>
          <a:xfrm>
            <a:off x="8896350" y="312420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办公室</a:t>
            </a:r>
            <a:endParaRPr lang="zh-CN" altLang="en-US" sz="2000" b="1" dirty="0" smtClean="0">
              <a:latin typeface="微软雅黑" panose="020B0503020204020204" pitchFamily="34" charset="-122"/>
              <a:ea typeface="微软雅黑" panose="020B0503020204020204" pitchFamily="34" charset="-122"/>
            </a:endParaRPr>
          </a:p>
        </p:txBody>
      </p:sp>
      <p:sp>
        <p:nvSpPr>
          <p:cNvPr id="42" name="Line 17"/>
          <p:cNvSpPr>
            <a:spLocks noChangeShapeType="1"/>
          </p:cNvSpPr>
          <p:nvPr/>
        </p:nvSpPr>
        <p:spPr bwMode="auto">
          <a:xfrm>
            <a:off x="6745841" y="2859363"/>
            <a:ext cx="0" cy="279274"/>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8" name="Line 4"/>
          <p:cNvSpPr>
            <a:spLocks noChangeShapeType="1"/>
          </p:cNvSpPr>
          <p:nvPr/>
        </p:nvSpPr>
        <p:spPr bwMode="auto">
          <a:xfrm>
            <a:off x="9401926" y="2818597"/>
            <a:ext cx="0" cy="2810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79" name="Line 18"/>
          <p:cNvSpPr>
            <a:spLocks noChangeShapeType="1"/>
          </p:cNvSpPr>
          <p:nvPr/>
        </p:nvSpPr>
        <p:spPr bwMode="auto">
          <a:xfrm flipV="1">
            <a:off x="2558678" y="3935729"/>
            <a:ext cx="6829162" cy="37297"/>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0" name="Line 17"/>
          <p:cNvSpPr>
            <a:spLocks noChangeShapeType="1"/>
          </p:cNvSpPr>
          <p:nvPr/>
        </p:nvSpPr>
        <p:spPr bwMode="auto">
          <a:xfrm flipV="1">
            <a:off x="3947160" y="3524250"/>
            <a:ext cx="11430" cy="4457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1" name="Line 17"/>
          <p:cNvSpPr>
            <a:spLocks noChangeShapeType="1"/>
          </p:cNvSpPr>
          <p:nvPr/>
        </p:nvSpPr>
        <p:spPr bwMode="auto">
          <a:xfrm flipV="1">
            <a:off x="5387340" y="3535680"/>
            <a:ext cx="11430" cy="44577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2" name="Line 17"/>
          <p:cNvSpPr>
            <a:spLocks noChangeShapeType="1"/>
          </p:cNvSpPr>
          <p:nvPr/>
        </p:nvSpPr>
        <p:spPr bwMode="auto">
          <a:xfrm flipV="1">
            <a:off x="6777990" y="3524250"/>
            <a:ext cx="3810" cy="44196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3" name="Line 17"/>
          <p:cNvSpPr>
            <a:spLocks noChangeShapeType="1"/>
          </p:cNvSpPr>
          <p:nvPr/>
        </p:nvSpPr>
        <p:spPr bwMode="auto">
          <a:xfrm flipV="1">
            <a:off x="8107680" y="3505200"/>
            <a:ext cx="3810" cy="44196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4" name="Line 17"/>
          <p:cNvSpPr>
            <a:spLocks noChangeShapeType="1"/>
          </p:cNvSpPr>
          <p:nvPr/>
        </p:nvSpPr>
        <p:spPr bwMode="auto">
          <a:xfrm flipV="1">
            <a:off x="9387840" y="3482340"/>
            <a:ext cx="3810" cy="441960"/>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86" name="TextBox 85"/>
          <p:cNvSpPr txBox="1"/>
          <p:nvPr/>
        </p:nvSpPr>
        <p:spPr>
          <a:xfrm>
            <a:off x="3970020" y="449580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施工员</a:t>
            </a:r>
            <a:endParaRPr lang="zh-CN" altLang="en-US" sz="2000" b="1" dirty="0" smtClean="0">
              <a:latin typeface="微软雅黑" panose="020B0503020204020204" pitchFamily="34" charset="-122"/>
              <a:ea typeface="微软雅黑" panose="020B0503020204020204" pitchFamily="34" charset="-122"/>
            </a:endParaRPr>
          </a:p>
        </p:txBody>
      </p:sp>
      <p:sp>
        <p:nvSpPr>
          <p:cNvPr id="87" name="TextBox 86"/>
          <p:cNvSpPr txBox="1"/>
          <p:nvPr/>
        </p:nvSpPr>
        <p:spPr>
          <a:xfrm>
            <a:off x="6884670" y="4461510"/>
            <a:ext cx="1051560" cy="400110"/>
          </a:xfrm>
          <a:prstGeom prst="rect">
            <a:avLst/>
          </a:prstGeom>
          <a:solidFill>
            <a:srgbClr val="FFC000"/>
          </a:solid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 安全员</a:t>
            </a:r>
            <a:endParaRPr lang="zh-CN" altLang="en-US" sz="2000" b="1" dirty="0" smtClean="0">
              <a:latin typeface="微软雅黑" panose="020B0503020204020204" pitchFamily="34" charset="-122"/>
              <a:ea typeface="微软雅黑" panose="020B0503020204020204" pitchFamily="34" charset="-122"/>
            </a:endParaRPr>
          </a:p>
        </p:txBody>
      </p:sp>
      <p:sp>
        <p:nvSpPr>
          <p:cNvPr id="88" name="Line 18"/>
          <p:cNvSpPr>
            <a:spLocks noChangeShapeType="1"/>
          </p:cNvSpPr>
          <p:nvPr/>
        </p:nvSpPr>
        <p:spPr bwMode="auto">
          <a:xfrm>
            <a:off x="4526280" y="5303519"/>
            <a:ext cx="2857500" cy="1"/>
          </a:xfrm>
          <a:prstGeom prst="line">
            <a:avLst/>
          </a:prstGeom>
          <a:noFill/>
          <a:ln w="9525">
            <a:solidFill>
              <a:srgbClr val="000000"/>
            </a:solidFill>
            <a:roun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sp>
        <p:nvSpPr>
          <p:cNvPr id="90" name="Line 17"/>
          <p:cNvSpPr>
            <a:spLocks noChangeShapeType="1"/>
          </p:cNvSpPr>
          <p:nvPr/>
        </p:nvSpPr>
        <p:spPr bwMode="auto">
          <a:xfrm>
            <a:off x="7391400" y="3950968"/>
            <a:ext cx="7620" cy="510542"/>
          </a:xfrm>
          <a:prstGeom prst="line">
            <a:avLst/>
          </a:prstGeom>
          <a:noFill/>
          <a:ln w="9525">
            <a:solidFill>
              <a:srgbClr val="000000"/>
            </a:solidFill>
            <a:round/>
            <a:tailEnd type="triangle" w="med" len="med"/>
          </a:ln>
          <a:effectLst/>
        </p:spPr>
        <p:txBody>
          <a:bodyPr tIns="108000"/>
          <a:lstStyle/>
          <a:p>
            <a:pPr>
              <a:defRPr/>
            </a:pPr>
            <a:endParaRPr lang="zh-CN" altLang="en-US">
              <a:latin typeface="Gulim" panose="020B0600000101010101" charset="-127"/>
              <a:ea typeface="Gulim" panose="020B0600000101010101" charset="-127"/>
              <a:cs typeface="Gulim" panose="020B0600000101010101" charset="-127"/>
            </a:endParaRPr>
          </a:p>
        </p:txBody>
      </p:sp>
      <p:cxnSp>
        <p:nvCxnSpPr>
          <p:cNvPr id="92" name="直接连接符 91"/>
          <p:cNvCxnSpPr>
            <a:stCxn id="86" idx="2"/>
          </p:cNvCxnSpPr>
          <p:nvPr/>
        </p:nvCxnSpPr>
        <p:spPr bwMode="auto">
          <a:xfrm>
            <a:off x="4495800" y="4895910"/>
            <a:ext cx="7620" cy="39618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p:nvPr/>
        </p:nvCxnSpPr>
        <p:spPr bwMode="auto">
          <a:xfrm flipH="1">
            <a:off x="7395210" y="4865430"/>
            <a:ext cx="7620" cy="44952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5" name="矩形 92"/>
          <p:cNvSpPr>
            <a:spLocks noChangeArrowheads="1"/>
          </p:cNvSpPr>
          <p:nvPr/>
        </p:nvSpPr>
        <p:spPr bwMode="auto">
          <a:xfrm>
            <a:off x="10457815" y="2118995"/>
            <a:ext cx="282575" cy="3140075"/>
          </a:xfrm>
          <a:prstGeom prst="rect">
            <a:avLst/>
          </a:prstGeom>
          <a:noFill/>
          <a:ln w="9525">
            <a:noFill/>
            <a:miter lim="800000"/>
          </a:ln>
        </p:spPr>
        <p:txBody>
          <a:bodyPr>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项目部的安全保证体系图</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437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微软雅黑" panose="020B0503020204020204" pitchFamily="34" charset="-122"/>
                <a:ea typeface="微软雅黑" panose="020B0503020204020204" pitchFamily="34" charset="-122"/>
              </a:rPr>
              <a:t>三、项目部的岗位职责</a:t>
            </a:r>
            <a:endParaRPr lang="zh-CN" altLang="en-US" sz="2400" b="1" dirty="0">
              <a:latin typeface="微软雅黑" panose="020B0503020204020204" pitchFamily="34" charset="-122"/>
              <a:ea typeface="微软雅黑" panose="020B0503020204020204"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p:nvPr/>
        </p:nvSpPr>
        <p:spPr bwMode="auto">
          <a:xfrm>
            <a:off x="3865563" y="180498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5610" name="直接连接符 71"/>
          <p:cNvCxnSpPr>
            <a:cxnSpLocks noChangeShapeType="1"/>
          </p:cNvCxnSpPr>
          <p:nvPr/>
        </p:nvCxnSpPr>
        <p:spPr bwMode="auto">
          <a:xfrm>
            <a:off x="4918393" y="2137410"/>
            <a:ext cx="6619875" cy="0"/>
          </a:xfrm>
          <a:prstGeom prst="line">
            <a:avLst/>
          </a:prstGeom>
          <a:noFill/>
          <a:ln w="6350">
            <a:solidFill>
              <a:srgbClr val="ADBACA"/>
            </a:solidFill>
            <a:round/>
          </a:ln>
          <a:extLst>
            <a:ext uri="{909E8E84-426E-40DD-AFC4-6F175D3DCCD1}">
              <a14:hiddenFill xmlns:a14="http://schemas.microsoft.com/office/drawing/2010/main">
                <a:noFill/>
              </a14:hiddenFill>
            </a:ext>
          </a:extLst>
        </p:spPr>
      </p:cxnSp>
      <p:sp>
        <p:nvSpPr>
          <p:cNvPr id="25615" name="文本框 76"/>
          <p:cNvSpPr txBox="1">
            <a:spLocks noChangeArrowheads="1"/>
          </p:cNvSpPr>
          <p:nvPr/>
        </p:nvSpPr>
        <p:spPr bwMode="auto">
          <a:xfrm>
            <a:off x="4100513" y="206533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矩形 94"/>
          <p:cNvSpPr>
            <a:spLocks noChangeArrowheads="1"/>
          </p:cNvSpPr>
          <p:nvPr/>
        </p:nvSpPr>
        <p:spPr bwMode="auto">
          <a:xfrm>
            <a:off x="300038" y="925513"/>
            <a:ext cx="1981200" cy="400050"/>
          </a:xfrm>
          <a:prstGeom prst="rect">
            <a:avLst/>
          </a:prstGeom>
          <a:noFill/>
          <a:ln w="9525">
            <a:noFill/>
            <a:miter lim="800000"/>
          </a:ln>
        </p:spPr>
        <p:txBody>
          <a:bodyPr wrap="none">
            <a:spAutoFit/>
          </a:bodyPr>
          <a:lstStyle/>
          <a:p>
            <a:pPr algn="just"/>
            <a:r>
              <a:rPr lang="zh-CN" altLang="en-US" sz="2000" dirty="0">
                <a:latin typeface="微软雅黑" panose="020B0503020204020204" pitchFamily="34" charset="-122"/>
                <a:ea typeface="微软雅黑" panose="020B0503020204020204" pitchFamily="34" charset="-122"/>
              </a:rPr>
              <a:t>（一）项目经理</a:t>
            </a:r>
            <a:endParaRPr lang="zh-CN" altLang="en-US" sz="2000" dirty="0">
              <a:latin typeface="微软雅黑" panose="020B0503020204020204" pitchFamily="34" charset="-122"/>
              <a:ea typeface="微软雅黑" panose="020B0503020204020204" pitchFamily="34" charset="-122"/>
            </a:endParaRPr>
          </a:p>
        </p:txBody>
      </p:sp>
      <p:sp>
        <p:nvSpPr>
          <p:cNvPr id="72" name="矩形 95"/>
          <p:cNvSpPr>
            <a:spLocks noChangeArrowheads="1"/>
          </p:cNvSpPr>
          <p:nvPr/>
        </p:nvSpPr>
        <p:spPr bwMode="auto">
          <a:xfrm>
            <a:off x="4998085" y="1664970"/>
            <a:ext cx="4572000" cy="442878"/>
          </a:xfrm>
          <a:prstGeom prst="rect">
            <a:avLst/>
          </a:prstGeom>
          <a:noFill/>
          <a:ln w="9525">
            <a:noFill/>
            <a:miter lim="800000"/>
          </a:ln>
        </p:spPr>
        <p:txBody>
          <a:bodyPr>
            <a:spAutoFit/>
          </a:bodyPr>
          <a:lstStyle/>
          <a:p>
            <a:pPr algn="just">
              <a:lnSpc>
                <a:spcPct val="150000"/>
              </a:lnSpc>
            </a:pPr>
            <a:r>
              <a:rPr lang="en-US" altLang="zh-CN" dirty="0">
                <a:latin typeface="宋体" panose="02010600030101010101" pitchFamily="2" charset="-122"/>
                <a:ea typeface="宋体" panose="02010600030101010101" pitchFamily="2" charset="-122"/>
              </a:rPr>
              <a:t>1. </a:t>
            </a:r>
            <a:r>
              <a:rPr lang="zh-CN" altLang="en-US" dirty="0">
                <a:latin typeface="宋体" panose="02010600030101010101" pitchFamily="2" charset="-122"/>
                <a:ea typeface="宋体" panose="02010600030101010101" pitchFamily="2" charset="-122"/>
              </a:rPr>
              <a:t>任职条</a:t>
            </a:r>
            <a:r>
              <a:rPr lang="zh-CN" altLang="en-US" dirty="0" smtClean="0">
                <a:latin typeface="宋体" panose="02010600030101010101" pitchFamily="2" charset="-122"/>
                <a:ea typeface="宋体" panose="02010600030101010101" pitchFamily="2" charset="-122"/>
              </a:rPr>
              <a:t>件</a:t>
            </a:r>
            <a:endParaRPr lang="zh-CN" altLang="en-US" dirty="0">
              <a:latin typeface="宋体" panose="02010600030101010101" pitchFamily="2" charset="-122"/>
              <a:ea typeface="宋体" panose="02010600030101010101" pitchFamily="2" charset="-122"/>
            </a:endParaRPr>
          </a:p>
        </p:txBody>
      </p:sp>
      <p:sp>
        <p:nvSpPr>
          <p:cNvPr id="73" name="矩形 72"/>
          <p:cNvSpPr/>
          <p:nvPr/>
        </p:nvSpPr>
        <p:spPr>
          <a:xfrm>
            <a:off x="4956810" y="2188086"/>
            <a:ext cx="6096000" cy="1338828"/>
          </a:xfrm>
          <a:prstGeom prst="rect">
            <a:avLst/>
          </a:prstGeom>
        </p:spPr>
        <p:txBody>
          <a:bodyPr>
            <a:spAutoFit/>
          </a:bodyPr>
          <a:lstStyle/>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1</a:t>
            </a:r>
            <a:r>
              <a:rPr lang="zh-CN" altLang="en-US" dirty="0" smtClean="0">
                <a:latin typeface="宋体" panose="02010600030101010101" pitchFamily="2" charset="-122"/>
              </a:rPr>
              <a:t>）取得相应的建造师注册证书。</a:t>
            </a:r>
            <a:endParaRPr lang="zh-CN" altLang="en-US" dirty="0" smtClean="0">
              <a:latin typeface="宋体" panose="02010600030101010101" pitchFamily="2" charset="-122"/>
            </a:endParaRPr>
          </a:p>
          <a:p>
            <a:pPr algn="just">
              <a:lnSpc>
                <a:spcPct val="150000"/>
              </a:lnSpc>
            </a:pPr>
            <a:r>
              <a:rPr lang="zh-CN" altLang="en-US" dirty="0" smtClean="0">
                <a:latin typeface="宋体" panose="02010600030101010101" pitchFamily="2" charset="-122"/>
              </a:rPr>
              <a:t>（</a:t>
            </a:r>
            <a:r>
              <a:rPr lang="en-US" altLang="zh-CN" dirty="0" smtClean="0">
                <a:latin typeface="宋体" panose="02010600030101010101" pitchFamily="2" charset="-122"/>
              </a:rPr>
              <a:t>2</a:t>
            </a:r>
            <a:r>
              <a:rPr lang="zh-CN" altLang="en-US" dirty="0" smtClean="0">
                <a:latin typeface="宋体" panose="02010600030101010101" pitchFamily="2" charset="-122"/>
              </a:rPr>
              <a:t>）取得省级住房和城乡建设主管部门颁发的安全生产考核合格证 </a:t>
            </a:r>
            <a:r>
              <a:rPr lang="en-US" altLang="zh-CN" dirty="0" smtClean="0">
                <a:latin typeface="宋体" panose="02010600030101010101" pitchFamily="2" charset="-122"/>
              </a:rPr>
              <a:t>B </a:t>
            </a:r>
            <a:r>
              <a:rPr lang="zh-CN" altLang="en-US" dirty="0" smtClean="0">
                <a:latin typeface="宋体" panose="02010600030101010101" pitchFamily="2" charset="-122"/>
              </a:rPr>
              <a:t>证。</a:t>
            </a:r>
            <a:endParaRPr lang="zh-CN" altLang="en-US" dirty="0">
              <a:latin typeface="宋体" panose="02010600030101010101" pitchFamily="2" charset="-122"/>
            </a:endParaRPr>
          </a:p>
        </p:txBody>
      </p:sp>
      <p:pic>
        <p:nvPicPr>
          <p:cNvPr id="76" name="图片 93" descr="解说4.jpg"/>
          <p:cNvPicPr>
            <a:picLocks noChangeAspect="1"/>
          </p:cNvPicPr>
          <p:nvPr/>
        </p:nvPicPr>
        <p:blipFill>
          <a:blip r:embed="rId1" cstate="print">
            <a:clrChange>
              <a:clrFrom>
                <a:srgbClr val="F6F6F6">
                  <a:alpha val="100000"/>
                </a:srgbClr>
              </a:clrFrom>
              <a:clrTo>
                <a:srgbClr val="F6F6F6">
                  <a:alpha val="100000"/>
                  <a:alpha val="0"/>
                </a:srgbClr>
              </a:clrTo>
            </a:clrChange>
          </a:blip>
          <a:srcRect/>
          <a:stretch>
            <a:fillRect/>
          </a:stretch>
        </p:blipFill>
        <p:spPr bwMode="auto">
          <a:xfrm>
            <a:off x="863918" y="2673668"/>
            <a:ext cx="2592387" cy="2597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7354</Words>
  <Application>WPS 演示</Application>
  <PresentationFormat>自定义</PresentationFormat>
  <Paragraphs>726</Paragraphs>
  <Slides>64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64</vt:i4>
      </vt:variant>
    </vt:vector>
  </HeadingPairs>
  <TitlesOfParts>
    <vt:vector size="75" baseType="lpstr">
      <vt:lpstr>Arial</vt:lpstr>
      <vt:lpstr>宋体</vt:lpstr>
      <vt:lpstr>Wingdings</vt:lpstr>
      <vt:lpstr>Calibri</vt:lpstr>
      <vt:lpstr>Calibri Light</vt:lpstr>
      <vt:lpstr>微软雅黑</vt:lpstr>
      <vt:lpstr>方正粗黑宋简体</vt:lpstr>
      <vt:lpstr>Gulim</vt:lpstr>
      <vt:lpstr>Arial Unicode MS</vt:lpstr>
      <vt:lpstr>Malgun Gothic</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清风素材;12sc.taobao.com</dc:creator>
  <cp:keywords>12sc.taobao.com</cp:keywords>
  <dc:description>12sc.taobao.com</dc:description>
  <dc:subject>12sc.taobao.com</dc:subject>
  <cp:category>12sc.taobao.com</cp:category>
  <cp:lastModifiedBy>Love_Run</cp:lastModifiedBy>
  <cp:revision>146</cp:revision>
  <dcterms:created xsi:type="dcterms:W3CDTF">2015-07-17T02:38:00Z</dcterms:created>
  <dcterms:modified xsi:type="dcterms:W3CDTF">2019-07-26T01:41:35Z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