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6"/>
  </p:notesMasterIdLst>
  <p:sldIdLst>
    <p:sldId id="256" r:id="rId4"/>
    <p:sldId id="346" r:id="rId5"/>
    <p:sldId id="258" r:id="rId7"/>
    <p:sldId id="261" r:id="rId8"/>
    <p:sldId id="264" r:id="rId9"/>
    <p:sldId id="267" r:id="rId10"/>
    <p:sldId id="369" r:id="rId11"/>
    <p:sldId id="370" r:id="rId12"/>
    <p:sldId id="269" r:id="rId13"/>
    <p:sldId id="371" r:id="rId14"/>
    <p:sldId id="372" r:id="rId15"/>
    <p:sldId id="373" r:id="rId16"/>
    <p:sldId id="374" r:id="rId17"/>
    <p:sldId id="375" r:id="rId18"/>
    <p:sldId id="376" r:id="rId19"/>
    <p:sldId id="377" r:id="rId20"/>
    <p:sldId id="378" r:id="rId21"/>
    <p:sldId id="379" r:id="rId22"/>
    <p:sldId id="380" r:id="rId23"/>
    <p:sldId id="381" r:id="rId24"/>
    <p:sldId id="382" r:id="rId25"/>
    <p:sldId id="327" r:id="rId26"/>
    <p:sldId id="383" r:id="rId27"/>
    <p:sldId id="384" r:id="rId28"/>
    <p:sldId id="385" r:id="rId29"/>
    <p:sldId id="386" r:id="rId30"/>
    <p:sldId id="387" r:id="rId31"/>
    <p:sldId id="388" r:id="rId32"/>
    <p:sldId id="389" r:id="rId33"/>
    <p:sldId id="337" r:id="rId34"/>
    <p:sldId id="272" r:id="rId35"/>
    <p:sldId id="390" r:id="rId36"/>
    <p:sldId id="391" r:id="rId37"/>
    <p:sldId id="392" r:id="rId38"/>
    <p:sldId id="393" r:id="rId39"/>
    <p:sldId id="394" r:id="rId40"/>
    <p:sldId id="343" r:id="rId41"/>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255"/>
        <p:guide pos="3848"/>
        <p:guide pos="416"/>
        <p:guide pos="7256"/>
        <p:guide orient="horz" pos="686"/>
        <p:guide orient="horz" pos="744"/>
        <p:guide orient="horz" pos="3906"/>
        <p:guide orient="horz" pos="3838"/>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5" Type="http://schemas.openxmlformats.org/officeDocument/2006/relationships/tags" Target="tags/tag158.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27D3100-05A7-4F95-913E-FAF7426E689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27D3100-05A7-4F95-913E-FAF7426E689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27D3100-05A7-4F95-913E-FAF7426E689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27D3100-05A7-4F95-913E-FAF7426E689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27D3100-05A7-4F95-913E-FAF7426E689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27D3100-05A7-4F95-913E-FAF7426E689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4.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5" Type="http://schemas.openxmlformats.org/officeDocument/2006/relationships/slideLayout" Target="../slideLayouts/slideLayout7.xml"/><Relationship Id="rId24" Type="http://schemas.openxmlformats.org/officeDocument/2006/relationships/tags" Target="../tags/tag57.xml"/><Relationship Id="rId23" Type="http://schemas.openxmlformats.org/officeDocument/2006/relationships/tags" Target="../tags/tag56.xml"/><Relationship Id="rId22" Type="http://schemas.openxmlformats.org/officeDocument/2006/relationships/tags" Target="../tags/tag55.xml"/><Relationship Id="rId21" Type="http://schemas.openxmlformats.org/officeDocument/2006/relationships/tags" Target="../tags/tag54.xml"/><Relationship Id="rId20" Type="http://schemas.openxmlformats.org/officeDocument/2006/relationships/tags" Target="../tags/tag53.xml"/><Relationship Id="rId2" Type="http://schemas.openxmlformats.org/officeDocument/2006/relationships/tags" Target="../tags/tag35.xml"/><Relationship Id="rId19" Type="http://schemas.openxmlformats.org/officeDocument/2006/relationships/tags" Target="../tags/tag52.xml"/><Relationship Id="rId18" Type="http://schemas.openxmlformats.org/officeDocument/2006/relationships/tags" Target="../tags/tag51.xml"/><Relationship Id="rId17" Type="http://schemas.openxmlformats.org/officeDocument/2006/relationships/tags" Target="../tags/tag50.xml"/><Relationship Id="rId16" Type="http://schemas.openxmlformats.org/officeDocument/2006/relationships/tags" Target="../tags/tag49.xml"/><Relationship Id="rId15" Type="http://schemas.openxmlformats.org/officeDocument/2006/relationships/tags" Target="../tags/tag48.xml"/><Relationship Id="rId14" Type="http://schemas.openxmlformats.org/officeDocument/2006/relationships/tags" Target="../tags/tag47.xml"/><Relationship Id="rId13" Type="http://schemas.openxmlformats.org/officeDocument/2006/relationships/tags" Target="../tags/tag46.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6.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1" Type="http://schemas.openxmlformats.org/officeDocument/2006/relationships/slideLayout" Target="../slideLayouts/slideLayout7.xml"/><Relationship Id="rId30" Type="http://schemas.openxmlformats.org/officeDocument/2006/relationships/tags" Target="../tags/tag87.xml"/><Relationship Id="rId3" Type="http://schemas.openxmlformats.org/officeDocument/2006/relationships/tags" Target="../tags/tag60.xml"/><Relationship Id="rId29" Type="http://schemas.openxmlformats.org/officeDocument/2006/relationships/tags" Target="../tags/tag86.xml"/><Relationship Id="rId28" Type="http://schemas.openxmlformats.org/officeDocument/2006/relationships/tags" Target="../tags/tag85.xml"/><Relationship Id="rId27" Type="http://schemas.openxmlformats.org/officeDocument/2006/relationships/tags" Target="../tags/tag84.xml"/><Relationship Id="rId26" Type="http://schemas.openxmlformats.org/officeDocument/2006/relationships/tags" Target="../tags/tag83.xml"/><Relationship Id="rId25" Type="http://schemas.openxmlformats.org/officeDocument/2006/relationships/tags" Target="../tags/tag82.xml"/><Relationship Id="rId24" Type="http://schemas.openxmlformats.org/officeDocument/2006/relationships/tags" Target="../tags/tag81.xml"/><Relationship Id="rId23" Type="http://schemas.openxmlformats.org/officeDocument/2006/relationships/tags" Target="../tags/tag80.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27.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5" Type="http://schemas.openxmlformats.org/officeDocument/2006/relationships/slideLayout" Target="../slideLayouts/slideLayout7.xml"/><Relationship Id="rId44" Type="http://schemas.openxmlformats.org/officeDocument/2006/relationships/image" Target="../media/image6.svg"/><Relationship Id="rId43" Type="http://schemas.openxmlformats.org/officeDocument/2006/relationships/image" Target="../media/image25.png"/><Relationship Id="rId42" Type="http://schemas.openxmlformats.org/officeDocument/2006/relationships/tags" Target="../tags/tag119.xml"/><Relationship Id="rId41" Type="http://schemas.openxmlformats.org/officeDocument/2006/relationships/image" Target="../media/image5.svg"/><Relationship Id="rId40" Type="http://schemas.openxmlformats.org/officeDocument/2006/relationships/image" Target="../media/image24.png"/><Relationship Id="rId4" Type="http://schemas.openxmlformats.org/officeDocument/2006/relationships/tags" Target="../tags/tag91.xml"/><Relationship Id="rId39" Type="http://schemas.openxmlformats.org/officeDocument/2006/relationships/tags" Target="../tags/tag118.xml"/><Relationship Id="rId38" Type="http://schemas.openxmlformats.org/officeDocument/2006/relationships/image" Target="../media/image4.svg"/><Relationship Id="rId37" Type="http://schemas.openxmlformats.org/officeDocument/2006/relationships/image" Target="../media/image23.png"/><Relationship Id="rId36" Type="http://schemas.openxmlformats.org/officeDocument/2006/relationships/tags" Target="../tags/tag117.xml"/><Relationship Id="rId35" Type="http://schemas.openxmlformats.org/officeDocument/2006/relationships/image" Target="../media/image3.svg"/><Relationship Id="rId34" Type="http://schemas.openxmlformats.org/officeDocument/2006/relationships/image" Target="../media/image22.png"/><Relationship Id="rId33" Type="http://schemas.openxmlformats.org/officeDocument/2006/relationships/tags" Target="../tags/tag116.xml"/><Relationship Id="rId32" Type="http://schemas.openxmlformats.org/officeDocument/2006/relationships/image" Target="../media/image2.svg"/><Relationship Id="rId31" Type="http://schemas.openxmlformats.org/officeDocument/2006/relationships/image" Target="../media/image21.png"/><Relationship Id="rId30" Type="http://schemas.openxmlformats.org/officeDocument/2006/relationships/tags" Target="../tags/tag115.xml"/><Relationship Id="rId3" Type="http://schemas.openxmlformats.org/officeDocument/2006/relationships/tags" Target="../tags/tag90.xml"/><Relationship Id="rId29" Type="http://schemas.openxmlformats.org/officeDocument/2006/relationships/image" Target="../media/image1.svg"/><Relationship Id="rId28" Type="http://schemas.openxmlformats.org/officeDocument/2006/relationships/image" Target="../media/image20.png"/><Relationship Id="rId27" Type="http://schemas.openxmlformats.org/officeDocument/2006/relationships/tags" Target="../tags/tag114.xml"/><Relationship Id="rId26" Type="http://schemas.openxmlformats.org/officeDocument/2006/relationships/tags" Target="../tags/tag113.xml"/><Relationship Id="rId25" Type="http://schemas.openxmlformats.org/officeDocument/2006/relationships/tags" Target="../tags/tag112.xml"/><Relationship Id="rId24" Type="http://schemas.openxmlformats.org/officeDocument/2006/relationships/tags" Target="../tags/tag111.xml"/><Relationship Id="rId23" Type="http://schemas.openxmlformats.org/officeDocument/2006/relationships/tags" Target="../tags/tag110.xml"/><Relationship Id="rId22" Type="http://schemas.openxmlformats.org/officeDocument/2006/relationships/tags" Target="../tags/tag109.xml"/><Relationship Id="rId21" Type="http://schemas.openxmlformats.org/officeDocument/2006/relationships/tags" Target="../tags/tag108.xml"/><Relationship Id="rId20" Type="http://schemas.openxmlformats.org/officeDocument/2006/relationships/tags" Target="../tags/tag107.xml"/><Relationship Id="rId2" Type="http://schemas.openxmlformats.org/officeDocument/2006/relationships/tags" Target="../tags/tag89.xml"/><Relationship Id="rId19" Type="http://schemas.openxmlformats.org/officeDocument/2006/relationships/tags" Target="../tags/tag106.xml"/><Relationship Id="rId18" Type="http://schemas.openxmlformats.org/officeDocument/2006/relationships/tags" Target="../tags/tag105.xml"/><Relationship Id="rId17" Type="http://schemas.openxmlformats.org/officeDocument/2006/relationships/tags" Target="../tags/tag104.xml"/><Relationship Id="rId16" Type="http://schemas.openxmlformats.org/officeDocument/2006/relationships/tags" Target="../tags/tag103.xml"/><Relationship Id="rId15" Type="http://schemas.openxmlformats.org/officeDocument/2006/relationships/tags" Target="../tags/tag102.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tags" Target="../tags/tag8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image" Target="../media/image28.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image" Target="../media/image29.jpeg"/></Relationships>
</file>

<file path=ppt/slides/_rels/slide34.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2" Type="http://schemas.openxmlformats.org/officeDocument/2006/relationships/notesSlide" Target="../notesSlides/notesSlide5.xml"/><Relationship Id="rId21" Type="http://schemas.openxmlformats.org/officeDocument/2006/relationships/slideLayout" Target="../slideLayouts/slideLayout8.xml"/><Relationship Id="rId20" Type="http://schemas.openxmlformats.org/officeDocument/2006/relationships/tags" Target="../tags/tag139.xml"/><Relationship Id="rId2" Type="http://schemas.openxmlformats.org/officeDocument/2006/relationships/tags" Target="../tags/tag121.xml"/><Relationship Id="rId19" Type="http://schemas.openxmlformats.org/officeDocument/2006/relationships/tags" Target="../tags/tag138.xml"/><Relationship Id="rId18" Type="http://schemas.openxmlformats.org/officeDocument/2006/relationships/tags" Target="../tags/tag137.xml"/><Relationship Id="rId17" Type="http://schemas.openxmlformats.org/officeDocument/2006/relationships/tags" Target="../tags/tag136.xml"/><Relationship Id="rId16" Type="http://schemas.openxmlformats.org/officeDocument/2006/relationships/tags" Target="../tags/tag135.xml"/><Relationship Id="rId15" Type="http://schemas.openxmlformats.org/officeDocument/2006/relationships/tags" Target="../tags/tag134.xml"/><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tags" Target="../tags/tag12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image" Target="../media/image30.jpeg"/></Relationships>
</file>

<file path=ppt/slides/_rels/slide36.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0" Type="http://schemas.openxmlformats.org/officeDocument/2006/relationships/notesSlide" Target="../notesSlides/notesSlide7.xml"/><Relationship Id="rId2" Type="http://schemas.openxmlformats.org/officeDocument/2006/relationships/tags" Target="../tags/tag141.xml"/><Relationship Id="rId19" Type="http://schemas.openxmlformats.org/officeDocument/2006/relationships/slideLayout" Target="../slideLayouts/slideLayout8.xml"/><Relationship Id="rId18" Type="http://schemas.openxmlformats.org/officeDocument/2006/relationships/tags" Target="../tags/tag157.xml"/><Relationship Id="rId17" Type="http://schemas.openxmlformats.org/officeDocument/2006/relationships/tags" Target="../tags/tag156.xml"/><Relationship Id="rId16" Type="http://schemas.openxmlformats.org/officeDocument/2006/relationships/tags" Target="../tags/tag155.xml"/><Relationship Id="rId15" Type="http://schemas.openxmlformats.org/officeDocument/2006/relationships/tags" Target="../tags/tag154.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tags" Target="../tags/tag14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3" Type="http://schemas.openxmlformats.org/officeDocument/2006/relationships/slideLayout" Target="../slideLayouts/slideLayout7.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2" Type="http://schemas.openxmlformats.org/officeDocument/2006/relationships/slideLayout" Target="../slideLayouts/slideLayout7.xml"/><Relationship Id="rId21" Type="http://schemas.openxmlformats.org/officeDocument/2006/relationships/tags" Target="../tags/tag33.xml"/><Relationship Id="rId20" Type="http://schemas.openxmlformats.org/officeDocument/2006/relationships/tags" Target="../tags/tag32.xml"/><Relationship Id="rId2" Type="http://schemas.openxmlformats.org/officeDocument/2006/relationships/tags" Target="../tags/tag14.xml"/><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91770" y="2009140"/>
            <a:ext cx="6308725"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创新创业基础教程</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rPr>
              <a:t>北京出版社</a:t>
            </a:r>
            <a:endParaRPr lang="zh-CN" altLang="en-US" sz="24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一、大学生创业主要面临的风险</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22325" y="953135"/>
            <a:ext cx="5561965" cy="3830955"/>
          </a:xfrm>
          <a:prstGeom prst="rect">
            <a:avLst/>
          </a:prstGeom>
          <a:noFill/>
        </p:spPr>
        <p:txBody>
          <a:bodyPr wrap="square" rtlCol="0">
            <a:spAutoFit/>
          </a:bodyPr>
          <a:p>
            <a:pPr fontAlgn="auto">
              <a:lnSpc>
                <a:spcPct val="150000"/>
              </a:lnSpc>
            </a:pPr>
            <a:r>
              <a:rPr lang="zh-CN" altLang="en-US" b="1">
                <a:solidFill>
                  <a:schemeClr val="accent1"/>
                </a:solidFill>
              </a:rPr>
              <a:t>（一）技能风险</a:t>
            </a:r>
            <a:endParaRPr lang="zh-CN" altLang="en-US" b="1">
              <a:solidFill>
                <a:schemeClr val="accent1"/>
              </a:solidFill>
            </a:endParaRPr>
          </a:p>
          <a:p>
            <a:pPr fontAlgn="auto">
              <a:lnSpc>
                <a:spcPct val="150000"/>
              </a:lnSpc>
            </a:pPr>
            <a:r>
              <a:rPr lang="zh-CN" altLang="en-US"/>
              <a:t>创新创业不仅需要理论基础，还需要丰富的社会阅历，需要在平时的工作和生活中日积月累而形成的社会经验。大学生缺少必备的社会知识和能力，对相关的政策法规不了解，对创新创业的期望值过高而对自身的能力认识不足，过分自信，没有良好的心态，好高骛远。大学生创新创业技能的缺乏还表现在职业技能、技术、管理和心理承受力等方面，它是大学生能否成功的关键因素之一。</a:t>
            </a:r>
            <a:endParaRPr lang="zh-CN" altLang="en-US"/>
          </a:p>
        </p:txBody>
      </p:sp>
      <p:pic>
        <p:nvPicPr>
          <p:cNvPr id="101" name="图片 100"/>
          <p:cNvPicPr/>
          <p:nvPr/>
        </p:nvPicPr>
        <p:blipFill>
          <a:blip r:embed="rId1"/>
          <a:stretch>
            <a:fillRect/>
          </a:stretch>
        </p:blipFill>
        <p:spPr>
          <a:xfrm>
            <a:off x="6662420" y="1058545"/>
            <a:ext cx="4671060" cy="38163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一、大学生创业主要面临的风险</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33375" y="1266190"/>
            <a:ext cx="6572250" cy="5077460"/>
          </a:xfrm>
          <a:prstGeom prst="rect">
            <a:avLst/>
          </a:prstGeom>
          <a:noFill/>
        </p:spPr>
        <p:txBody>
          <a:bodyPr wrap="square" rtlCol="0">
            <a:spAutoFit/>
          </a:bodyPr>
          <a:p>
            <a:pPr fontAlgn="auto">
              <a:lnSpc>
                <a:spcPct val="150000"/>
              </a:lnSpc>
            </a:pPr>
            <a:r>
              <a:rPr lang="zh-CN" altLang="en-US"/>
              <a:t>创新创业项目决策初期是风险性最大、难度最高的一步。当前，一部分大学生选择家教、零售、服务业等技术含量低的行业，还有一部分大学生选择高科技领域和智力服务领域，如软件开发、网络服务、设计工作室等。大学生在选择项目时，仅是依靠自己的兴趣爱好和想象来确定，甚至仅仅凭借当时的一个不成熟的想法来做决定，没有进行前期大量细致的市场调研，不了解市场未来的需求状况，不能准确地判断消费者的需求状况，不能及时地获取真实的市场信息，这样的项目可能会导致创新者人力、物力、财力的浪费，甚至损失。另外，还有一些大学生眼高手低，对自己的实力认识不足，很容易造成项目选择不合理，使项目一开始就要面临选择错误的风险，很有可能造成项目开展起来会很艰难，甚至最终走向失败。</a:t>
            </a:r>
            <a:endParaRPr lang="zh-CN" altLang="en-US"/>
          </a:p>
        </p:txBody>
      </p:sp>
      <p:sp>
        <p:nvSpPr>
          <p:cNvPr id="2" name="文本框 1"/>
          <p:cNvSpPr txBox="1"/>
          <p:nvPr/>
        </p:nvSpPr>
        <p:spPr>
          <a:xfrm>
            <a:off x="836930" y="812800"/>
            <a:ext cx="3798570" cy="368300"/>
          </a:xfrm>
          <a:prstGeom prst="rect">
            <a:avLst/>
          </a:prstGeom>
          <a:noFill/>
        </p:spPr>
        <p:txBody>
          <a:bodyPr wrap="square" rtlCol="0">
            <a:spAutoFit/>
          </a:bodyPr>
          <a:p>
            <a:r>
              <a:rPr lang="zh-CN" altLang="en-US" b="1">
                <a:solidFill>
                  <a:schemeClr val="accent1">
                    <a:lumMod val="75000"/>
                  </a:schemeClr>
                </a:solidFill>
              </a:rPr>
              <a:t>（二）项目选择风险</a:t>
            </a:r>
            <a:endParaRPr lang="zh-CN" altLang="en-US" b="1">
              <a:solidFill>
                <a:schemeClr val="accent1">
                  <a:lumMod val="75000"/>
                </a:schemeClr>
              </a:solidFill>
            </a:endParaRPr>
          </a:p>
        </p:txBody>
      </p:sp>
      <p:pic>
        <p:nvPicPr>
          <p:cNvPr id="102" name="图片 101"/>
          <p:cNvPicPr/>
          <p:nvPr/>
        </p:nvPicPr>
        <p:blipFill>
          <a:blip r:embed="rId1"/>
          <a:stretch>
            <a:fillRect/>
          </a:stretch>
        </p:blipFill>
        <p:spPr>
          <a:xfrm>
            <a:off x="6905625" y="1805940"/>
            <a:ext cx="4166235" cy="39985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02"/>
                                        </p:tgtEl>
                                        <p:attrNameLst>
                                          <p:attrName>style.visibility</p:attrName>
                                        </p:attrNameLst>
                                      </p:cBhvr>
                                      <p:to>
                                        <p:strVal val="visible"/>
                                      </p:to>
                                    </p:set>
                                    <p:animEffect transition="in" filter="blinds(horizontal)">
                                      <p:cBhvr>
                                        <p:cTn id="1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一、大学生创业主要面临的风险</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266190"/>
            <a:ext cx="6245225" cy="4661535"/>
          </a:xfrm>
          <a:prstGeom prst="rect">
            <a:avLst/>
          </a:prstGeom>
          <a:noFill/>
        </p:spPr>
        <p:txBody>
          <a:bodyPr wrap="square" rtlCol="0">
            <a:spAutoFit/>
          </a:bodyPr>
          <a:p>
            <a:pPr fontAlgn="auto">
              <a:lnSpc>
                <a:spcPct val="150000"/>
              </a:lnSpc>
            </a:pPr>
            <a:r>
              <a:rPr lang="zh-CN" altLang="en-US"/>
              <a:t>资金风险贯穿于创新创业活动的整个过程中，特别是在开始阶段尤为严重。目前，大部分学生资金的来源主要是父母或亲友支持。开始阶段，大学生创业者可以依靠高校的优惠政策来缓解资金压力，但到了后期，高校的支持力度一旦跟不上，资金就会周转不灵，创业就会遭遇重挫，甚至会导致失败。对于大学生而言，还有其他资金来源渠道，如银行贷款、风险投资、典当融资等，但是这些途径都需要一定的资质和担保。这对于刚开始创业的大学生来说，是很难做到的。因为不管是银行还是风险投资担保机构，都需要有实业或者其他企业机构的担保。再加上大学生创业者缺乏财务分析能力，在资金管理上表现出明显的不足，创业之路刚开始就很艰难。</a:t>
            </a:r>
            <a:endParaRPr lang="zh-CN" altLang="en-US"/>
          </a:p>
        </p:txBody>
      </p:sp>
      <p:sp>
        <p:nvSpPr>
          <p:cNvPr id="2" name="文本框 1"/>
          <p:cNvSpPr txBox="1"/>
          <p:nvPr/>
        </p:nvSpPr>
        <p:spPr>
          <a:xfrm>
            <a:off x="836930" y="812800"/>
            <a:ext cx="3798570" cy="368300"/>
          </a:xfrm>
          <a:prstGeom prst="rect">
            <a:avLst/>
          </a:prstGeom>
          <a:noFill/>
        </p:spPr>
        <p:txBody>
          <a:bodyPr wrap="square" rtlCol="0">
            <a:spAutoFit/>
          </a:bodyPr>
          <a:p>
            <a:r>
              <a:rPr lang="zh-CN" altLang="en-US" b="1">
                <a:solidFill>
                  <a:schemeClr val="accent1">
                    <a:lumMod val="75000"/>
                  </a:schemeClr>
                </a:solidFill>
              </a:rPr>
              <a:t>（三）资金风险</a:t>
            </a:r>
            <a:endParaRPr lang="zh-CN" altLang="en-US" b="1">
              <a:solidFill>
                <a:schemeClr val="accent1">
                  <a:lumMod val="75000"/>
                </a:schemeClr>
              </a:solidFill>
            </a:endParaRPr>
          </a:p>
        </p:txBody>
      </p:sp>
      <p:pic>
        <p:nvPicPr>
          <p:cNvPr id="103" name="图片 102"/>
          <p:cNvPicPr/>
          <p:nvPr/>
        </p:nvPicPr>
        <p:blipFill>
          <a:blip r:embed="rId1"/>
          <a:stretch>
            <a:fillRect/>
          </a:stretch>
        </p:blipFill>
        <p:spPr>
          <a:xfrm>
            <a:off x="7083425" y="2115185"/>
            <a:ext cx="4382770" cy="29635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一、大学生创业主要面临的风险</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266190"/>
            <a:ext cx="6245225" cy="5077460"/>
          </a:xfrm>
          <a:prstGeom prst="rect">
            <a:avLst/>
          </a:prstGeom>
          <a:noFill/>
        </p:spPr>
        <p:txBody>
          <a:bodyPr wrap="square" rtlCol="0">
            <a:spAutoFit/>
          </a:bodyPr>
          <a:p>
            <a:pPr fontAlgn="auto">
              <a:lnSpc>
                <a:spcPct val="150000"/>
              </a:lnSpc>
            </a:pPr>
            <a:r>
              <a:rPr lang="zh-CN" altLang="en-US"/>
              <a:t>市场是衡量企业成功与否的标尺，大学生创业企业应以市场为导向，创新出与市场中其他竞争者不同而对于顾客有价值的产品，或者在市场环境发生变化的时候做出与其他竞争者不同的反应，满足市场和消费者的需求。在激烈的市场竞争中，对于创业大学生或许是第一次，但对于市场中的其他竞争者来讲并不是第一次，大学生往往缺乏经验。如果大学生选择的创新创业行业是一个充满竞争的领域，那么在开始阶段非常有可能受到其他同行业竞争者的排挤。如果他们选择竞争压力相对较小的高新技术产业，在进行技术创新、研究开发的过程中，可能会因为技术创新实力不足而导致预期目标无法实现。大学生创业企业如何在激烈的市场竞争中站稳脚跟，竞争风险是大学生创业者时刻要考虑的。</a:t>
            </a:r>
            <a:endParaRPr lang="zh-CN" altLang="en-US"/>
          </a:p>
        </p:txBody>
      </p:sp>
      <p:sp>
        <p:nvSpPr>
          <p:cNvPr id="2" name="文本框 1"/>
          <p:cNvSpPr txBox="1"/>
          <p:nvPr/>
        </p:nvSpPr>
        <p:spPr>
          <a:xfrm>
            <a:off x="836930" y="812800"/>
            <a:ext cx="3798570" cy="368300"/>
          </a:xfrm>
          <a:prstGeom prst="rect">
            <a:avLst/>
          </a:prstGeom>
          <a:noFill/>
        </p:spPr>
        <p:txBody>
          <a:bodyPr wrap="square" rtlCol="0">
            <a:spAutoFit/>
          </a:bodyPr>
          <a:p>
            <a:r>
              <a:rPr lang="zh-CN" altLang="en-US" b="1">
                <a:solidFill>
                  <a:schemeClr val="accent1">
                    <a:lumMod val="75000"/>
                  </a:schemeClr>
                </a:solidFill>
              </a:rPr>
              <a:t>（四）创新竞争风险</a:t>
            </a:r>
            <a:endParaRPr lang="zh-CN" altLang="en-US" b="1">
              <a:solidFill>
                <a:schemeClr val="accent1">
                  <a:lumMod val="75000"/>
                </a:schemeClr>
              </a:solidFill>
            </a:endParaRPr>
          </a:p>
        </p:txBody>
      </p:sp>
      <p:pic>
        <p:nvPicPr>
          <p:cNvPr id="104" name="图片 103"/>
          <p:cNvPicPr/>
          <p:nvPr/>
        </p:nvPicPr>
        <p:blipFill>
          <a:blip r:embed="rId1"/>
          <a:stretch>
            <a:fillRect/>
          </a:stretch>
        </p:blipFill>
        <p:spPr>
          <a:xfrm>
            <a:off x="7001510" y="1785938"/>
            <a:ext cx="4762500" cy="3571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一、大学生创业主要面临的风险</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266190"/>
            <a:ext cx="5932805" cy="4661535"/>
          </a:xfrm>
          <a:prstGeom prst="rect">
            <a:avLst/>
          </a:prstGeom>
          <a:noFill/>
        </p:spPr>
        <p:txBody>
          <a:bodyPr wrap="square" rtlCol="0">
            <a:spAutoFit/>
          </a:bodyPr>
          <a:p>
            <a:pPr fontAlgn="auto">
              <a:lnSpc>
                <a:spcPct val="150000"/>
              </a:lnSpc>
            </a:pPr>
            <a:r>
              <a:rPr lang="zh-CN" altLang="en-US"/>
              <a:t>创新创业要想成功，在很大程度上依赖于资源，没有丰富的资源，创业的道路将会走得很艰难。对于大部分大学生来说，由于社会资源贫乏而产生的风险就是我们所说的资源风险。创办企业需要与社会各方进行联系和沟通，企业的每一次创新都需要非常多的社会资源支持。然而，对于大学生创业者来说，社会资源的缺乏是显而易见的，尽管会有政府机构、高校、家庭的支持，但是这些资源对大学生创业企业来说还是不够的。所以，当大学生在创新创业的过程中遇到困难时，缺少社会资源的帮助，往往会显得一筹莫展。大学生创新创业需要很多社会资源的支持，缺乏相应的支持，就会导致整体项目的搁置。</a:t>
            </a:r>
            <a:endParaRPr lang="zh-CN" altLang="en-US"/>
          </a:p>
        </p:txBody>
      </p:sp>
      <p:sp>
        <p:nvSpPr>
          <p:cNvPr id="2" name="文本框 1"/>
          <p:cNvSpPr txBox="1"/>
          <p:nvPr/>
        </p:nvSpPr>
        <p:spPr>
          <a:xfrm>
            <a:off x="836930" y="812800"/>
            <a:ext cx="3798570" cy="368300"/>
          </a:xfrm>
          <a:prstGeom prst="rect">
            <a:avLst/>
          </a:prstGeom>
          <a:noFill/>
        </p:spPr>
        <p:txBody>
          <a:bodyPr wrap="square" rtlCol="0">
            <a:spAutoFit/>
          </a:bodyPr>
          <a:p>
            <a:r>
              <a:rPr lang="zh-CN" altLang="en-US" b="1">
                <a:solidFill>
                  <a:schemeClr val="accent1">
                    <a:lumMod val="75000"/>
                  </a:schemeClr>
                </a:solidFill>
              </a:rPr>
              <a:t>（五）资源风险</a:t>
            </a:r>
            <a:endParaRPr lang="zh-CN" altLang="en-US" b="1">
              <a:solidFill>
                <a:schemeClr val="accent1">
                  <a:lumMod val="75000"/>
                </a:schemeClr>
              </a:solidFill>
            </a:endParaRPr>
          </a:p>
        </p:txBody>
      </p:sp>
      <p:pic>
        <p:nvPicPr>
          <p:cNvPr id="105" name="图片 104"/>
          <p:cNvPicPr/>
          <p:nvPr/>
        </p:nvPicPr>
        <p:blipFill>
          <a:blip r:embed="rId1"/>
          <a:stretch>
            <a:fillRect/>
          </a:stretch>
        </p:blipFill>
        <p:spPr>
          <a:xfrm>
            <a:off x="7141845" y="1592580"/>
            <a:ext cx="4283075" cy="39293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一、大学生创业主要面临的风险</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266190"/>
            <a:ext cx="6174105" cy="4661535"/>
          </a:xfrm>
          <a:prstGeom prst="rect">
            <a:avLst/>
          </a:prstGeom>
          <a:noFill/>
        </p:spPr>
        <p:txBody>
          <a:bodyPr wrap="square" rtlCol="0">
            <a:spAutoFit/>
          </a:bodyPr>
          <a:p>
            <a:pPr fontAlgn="auto">
              <a:lnSpc>
                <a:spcPct val="150000"/>
              </a:lnSpc>
            </a:pPr>
            <a:r>
              <a:rPr lang="zh-CN" altLang="en-US"/>
              <a:t>大学生创业者在进行创新创业时多选择新产品开发、老产品改造、市场创新、组织创新等方面。一部分大学生创业者虽然可能在学校学过创新创业的基本知识，但是大部分知识都是来自书本，过于理想化。管理风险是大学生创业者决策或管理失误导致企业遭受损失的风险。其风险的大小与创业者自身的能力、经验和素质有极大的关系，是企业面临的最大风险之一。大学生创业者经验越丰富，管理能力越强，企业出现管理风险的机会就越小。而作为大学生创业者，如果缺乏社会的工作经历，在企业的组织和管理等方面缺乏经验，随着项目的进行，管理的难度也在不断地增加，甚至会使项目无法进行下去，最终导致整个项目的失败。</a:t>
            </a:r>
            <a:endParaRPr lang="zh-CN" altLang="en-US"/>
          </a:p>
        </p:txBody>
      </p:sp>
      <p:sp>
        <p:nvSpPr>
          <p:cNvPr id="2" name="文本框 1"/>
          <p:cNvSpPr txBox="1"/>
          <p:nvPr/>
        </p:nvSpPr>
        <p:spPr>
          <a:xfrm>
            <a:off x="836930" y="812800"/>
            <a:ext cx="3798570" cy="368300"/>
          </a:xfrm>
          <a:prstGeom prst="rect">
            <a:avLst/>
          </a:prstGeom>
          <a:noFill/>
        </p:spPr>
        <p:txBody>
          <a:bodyPr wrap="square" rtlCol="0">
            <a:spAutoFit/>
          </a:bodyPr>
          <a:p>
            <a:r>
              <a:rPr lang="zh-CN" altLang="en-US" b="1">
                <a:solidFill>
                  <a:schemeClr val="accent1">
                    <a:lumMod val="75000"/>
                  </a:schemeClr>
                </a:solidFill>
              </a:rPr>
              <a:t>（六）管理风险</a:t>
            </a:r>
            <a:endParaRPr lang="zh-CN" altLang="en-US" b="1">
              <a:solidFill>
                <a:schemeClr val="accent1">
                  <a:lumMod val="75000"/>
                </a:schemeClr>
              </a:solidFill>
            </a:endParaRPr>
          </a:p>
        </p:txBody>
      </p:sp>
      <p:pic>
        <p:nvPicPr>
          <p:cNvPr id="106" name="图片 105"/>
          <p:cNvPicPr/>
          <p:nvPr/>
        </p:nvPicPr>
        <p:blipFill>
          <a:blip r:embed="rId1"/>
          <a:stretch>
            <a:fillRect/>
          </a:stretch>
        </p:blipFill>
        <p:spPr>
          <a:xfrm>
            <a:off x="7031355" y="1268095"/>
            <a:ext cx="4761230" cy="43218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一、大学生创业主要面临的风险</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266190"/>
            <a:ext cx="5179695" cy="4246245"/>
          </a:xfrm>
          <a:prstGeom prst="rect">
            <a:avLst/>
          </a:prstGeom>
          <a:noFill/>
        </p:spPr>
        <p:txBody>
          <a:bodyPr wrap="square" rtlCol="0">
            <a:spAutoFit/>
          </a:bodyPr>
          <a:p>
            <a:pPr fontAlgn="auto">
              <a:lnSpc>
                <a:spcPct val="150000"/>
              </a:lnSpc>
            </a:pPr>
            <a:r>
              <a:rPr lang="zh-CN" altLang="en-US"/>
              <a:t>现代企业越来越重视团队的力量。创业企业在诞生或成长过程中最主要的力量来源一般都是创业团队，一个优秀的创业团队能使创业企业迅速地发展起来。但与此同时，风险也就蕴含在其中，团队的力量越大，产生的风险也就越大。一旦创业团队的核心成员在某些问题上产生分歧不能达到统一时，极有可能会对企业造成强烈的冲击。事实上，做好团队的协作并非易事，特别是与股权、利益相关联时，很多初创时很好的伙伴都会闹得不欢而散。</a:t>
            </a:r>
            <a:endParaRPr lang="zh-CN" altLang="en-US"/>
          </a:p>
        </p:txBody>
      </p:sp>
      <p:sp>
        <p:nvSpPr>
          <p:cNvPr id="2" name="文本框 1"/>
          <p:cNvSpPr txBox="1"/>
          <p:nvPr/>
        </p:nvSpPr>
        <p:spPr>
          <a:xfrm>
            <a:off x="836930" y="812800"/>
            <a:ext cx="3798570" cy="368300"/>
          </a:xfrm>
          <a:prstGeom prst="rect">
            <a:avLst/>
          </a:prstGeom>
          <a:noFill/>
        </p:spPr>
        <p:txBody>
          <a:bodyPr wrap="square" rtlCol="0">
            <a:spAutoFit/>
          </a:bodyPr>
          <a:p>
            <a:r>
              <a:rPr lang="zh-CN" altLang="en-US" b="1">
                <a:solidFill>
                  <a:schemeClr val="accent1">
                    <a:lumMod val="75000"/>
                  </a:schemeClr>
                </a:solidFill>
              </a:rPr>
              <a:t>（七）团队分歧风险</a:t>
            </a:r>
            <a:endParaRPr lang="zh-CN" altLang="en-US" b="1">
              <a:solidFill>
                <a:schemeClr val="accent1">
                  <a:lumMod val="75000"/>
                </a:schemeClr>
              </a:solidFill>
            </a:endParaRPr>
          </a:p>
        </p:txBody>
      </p:sp>
      <p:pic>
        <p:nvPicPr>
          <p:cNvPr id="107" name="图片 106"/>
          <p:cNvPicPr/>
          <p:nvPr/>
        </p:nvPicPr>
        <p:blipFill>
          <a:blip r:embed="rId1"/>
          <a:stretch>
            <a:fillRect/>
          </a:stretch>
        </p:blipFill>
        <p:spPr>
          <a:xfrm>
            <a:off x="6052820" y="1412875"/>
            <a:ext cx="4681855" cy="36112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一、大学生创业主要面临的风险</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266190"/>
            <a:ext cx="5179695" cy="3415030"/>
          </a:xfrm>
          <a:prstGeom prst="rect">
            <a:avLst/>
          </a:prstGeom>
          <a:noFill/>
        </p:spPr>
        <p:txBody>
          <a:bodyPr wrap="square" rtlCol="0">
            <a:spAutoFit/>
          </a:bodyPr>
          <a:p>
            <a:pPr fontAlgn="auto">
              <a:lnSpc>
                <a:spcPct val="150000"/>
              </a:lnSpc>
            </a:pPr>
            <a:r>
              <a:rPr lang="zh-CN" altLang="en-US"/>
              <a:t>对于具有长远发展目标的创业者来说，他们的目标是不断地发展壮大企业，因此，企业是否具有自己的核心竞争力就是最主要的风险。一个依赖别人的产品或市场来打天下的企业是永远不会成长为优秀企业的。核心竞争力在创业之初可能不是最重要的问题，但要谋求长远的发展，就是最不可忽视的问题。没有核心竞争力的企业终究会被淘汰出局。</a:t>
            </a:r>
            <a:endParaRPr lang="zh-CN" altLang="en-US"/>
          </a:p>
        </p:txBody>
      </p:sp>
      <p:sp>
        <p:nvSpPr>
          <p:cNvPr id="2" name="文本框 1"/>
          <p:cNvSpPr txBox="1"/>
          <p:nvPr/>
        </p:nvSpPr>
        <p:spPr>
          <a:xfrm>
            <a:off x="836930" y="812800"/>
            <a:ext cx="3798570" cy="368300"/>
          </a:xfrm>
          <a:prstGeom prst="rect">
            <a:avLst/>
          </a:prstGeom>
          <a:noFill/>
        </p:spPr>
        <p:txBody>
          <a:bodyPr wrap="square" rtlCol="0">
            <a:spAutoFit/>
          </a:bodyPr>
          <a:p>
            <a:r>
              <a:rPr lang="zh-CN" altLang="en-US" b="1">
                <a:solidFill>
                  <a:schemeClr val="accent1">
                    <a:lumMod val="75000"/>
                  </a:schemeClr>
                </a:solidFill>
              </a:rPr>
              <a:t>（八）核心竞争力缺乏的风险</a:t>
            </a:r>
            <a:endParaRPr lang="zh-CN" altLang="en-US" b="1">
              <a:solidFill>
                <a:schemeClr val="accent1">
                  <a:lumMod val="75000"/>
                </a:schemeClr>
              </a:solidFill>
            </a:endParaRPr>
          </a:p>
        </p:txBody>
      </p:sp>
      <p:pic>
        <p:nvPicPr>
          <p:cNvPr id="108" name="图片 107"/>
          <p:cNvPicPr/>
          <p:nvPr/>
        </p:nvPicPr>
        <p:blipFill>
          <a:blip r:embed="rId1"/>
          <a:stretch>
            <a:fillRect/>
          </a:stretch>
        </p:blipFill>
        <p:spPr>
          <a:xfrm>
            <a:off x="6349365" y="994410"/>
            <a:ext cx="4970145" cy="39585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8"/>
                                        </p:tgtEl>
                                        <p:attrNameLst>
                                          <p:attrName>style.visibility</p:attrName>
                                        </p:attrNameLst>
                                      </p:cBhvr>
                                      <p:to>
                                        <p:strVal val="visible"/>
                                      </p:to>
                                    </p:set>
                                    <p:animEffect transition="in" filter="wipe(down)">
                                      <p:cBhvr>
                                        <p:cTn id="16"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一、大学生创业主要面临的风险</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266190"/>
            <a:ext cx="4752340" cy="2999740"/>
          </a:xfrm>
          <a:prstGeom prst="rect">
            <a:avLst/>
          </a:prstGeom>
          <a:noFill/>
        </p:spPr>
        <p:txBody>
          <a:bodyPr wrap="square" rtlCol="0">
            <a:spAutoFit/>
          </a:bodyPr>
          <a:p>
            <a:pPr fontAlgn="auto">
              <a:lnSpc>
                <a:spcPct val="150000"/>
              </a:lnSpc>
            </a:pPr>
            <a:r>
              <a:rPr lang="zh-CN" altLang="en-US"/>
              <a:t>一些研发、生产或经营性企业需要面向市场，大量的高素质专业人才或业务队伍是这类企业成长的重要基础。防止专业人才及业务骨干流失应当是创业者时刻需要注意的问题。对那些依靠某种技术或专利创业的企业而言，拥有或掌握这一关键技术的业务骨干的流失是创业失败的最主要风险源。</a:t>
            </a:r>
            <a:endParaRPr lang="zh-CN" altLang="en-US"/>
          </a:p>
        </p:txBody>
      </p:sp>
      <p:sp>
        <p:nvSpPr>
          <p:cNvPr id="2" name="文本框 1"/>
          <p:cNvSpPr txBox="1"/>
          <p:nvPr/>
        </p:nvSpPr>
        <p:spPr>
          <a:xfrm>
            <a:off x="836930" y="812800"/>
            <a:ext cx="3798570" cy="368300"/>
          </a:xfrm>
          <a:prstGeom prst="rect">
            <a:avLst/>
          </a:prstGeom>
          <a:noFill/>
        </p:spPr>
        <p:txBody>
          <a:bodyPr wrap="square" rtlCol="0">
            <a:spAutoFit/>
          </a:bodyPr>
          <a:p>
            <a:r>
              <a:rPr lang="zh-CN" altLang="en-US" b="1">
                <a:solidFill>
                  <a:schemeClr val="accent1">
                    <a:lumMod val="75000"/>
                  </a:schemeClr>
                </a:solidFill>
              </a:rPr>
              <a:t>（九）人力资源流失风险</a:t>
            </a:r>
            <a:endParaRPr lang="zh-CN" altLang="en-US" b="1">
              <a:solidFill>
                <a:schemeClr val="accent1">
                  <a:lumMod val="75000"/>
                </a:schemeClr>
              </a:solidFill>
            </a:endParaRPr>
          </a:p>
        </p:txBody>
      </p:sp>
      <p:pic>
        <p:nvPicPr>
          <p:cNvPr id="109" name="图片 108"/>
          <p:cNvPicPr/>
          <p:nvPr/>
        </p:nvPicPr>
        <p:blipFill>
          <a:blip r:embed="rId1"/>
          <a:stretch>
            <a:fillRect/>
          </a:stretch>
        </p:blipFill>
        <p:spPr>
          <a:xfrm>
            <a:off x="6286183" y="1266190"/>
            <a:ext cx="4314825" cy="31432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一、大学生创业主要面临的风险</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266190"/>
            <a:ext cx="4752340" cy="4661535"/>
          </a:xfrm>
          <a:prstGeom prst="rect">
            <a:avLst/>
          </a:prstGeom>
          <a:noFill/>
        </p:spPr>
        <p:txBody>
          <a:bodyPr wrap="square" rtlCol="0">
            <a:spAutoFit/>
          </a:bodyPr>
          <a:p>
            <a:pPr fontAlgn="auto">
              <a:lnSpc>
                <a:spcPct val="150000"/>
              </a:lnSpc>
            </a:pPr>
            <a:r>
              <a:rPr lang="zh-CN" altLang="en-US"/>
              <a:t>意识上的风险是创业团队最内在的风险。这种风险无影无形，却有强大的毁灭力。风险性较大的意识有：投机的心态、侥幸心理、试试看的心态、过分依赖他人、回本的心理等。值得一提的是，大学生在创业过程中所遇到的阻碍并不仅此十点。在企业发展过程</a:t>
            </a:r>
            <a:endParaRPr lang="zh-CN" altLang="en-US"/>
          </a:p>
          <a:p>
            <a:pPr fontAlgn="auto">
              <a:lnSpc>
                <a:spcPct val="150000"/>
              </a:lnSpc>
            </a:pPr>
            <a:r>
              <a:rPr lang="zh-CN" altLang="en-US"/>
              <a:t>中，随时都可能遭遇如灭顶之灾的风险。因此，大学生应保持积极的心态，多学习，多</a:t>
            </a:r>
            <a:endParaRPr lang="zh-CN" altLang="en-US"/>
          </a:p>
          <a:p>
            <a:pPr fontAlgn="auto">
              <a:lnSpc>
                <a:spcPct val="150000"/>
              </a:lnSpc>
            </a:pPr>
            <a:r>
              <a:rPr lang="zh-CN" altLang="en-US"/>
              <a:t>汲取优秀经验，结合自身既有的特长优势，我们相信，大学生一定能在创业道路上越走</a:t>
            </a:r>
            <a:endParaRPr lang="zh-CN" altLang="en-US"/>
          </a:p>
          <a:p>
            <a:pPr fontAlgn="auto">
              <a:lnSpc>
                <a:spcPct val="150000"/>
              </a:lnSpc>
            </a:pPr>
            <a:r>
              <a:rPr lang="zh-CN" altLang="en-US"/>
              <a:t>越远，越走越稳。</a:t>
            </a:r>
            <a:endParaRPr lang="zh-CN" altLang="en-US"/>
          </a:p>
        </p:txBody>
      </p:sp>
      <p:sp>
        <p:nvSpPr>
          <p:cNvPr id="2" name="文本框 1"/>
          <p:cNvSpPr txBox="1"/>
          <p:nvPr/>
        </p:nvSpPr>
        <p:spPr>
          <a:xfrm>
            <a:off x="836930" y="812800"/>
            <a:ext cx="3798570" cy="368300"/>
          </a:xfrm>
          <a:prstGeom prst="rect">
            <a:avLst/>
          </a:prstGeom>
          <a:noFill/>
        </p:spPr>
        <p:txBody>
          <a:bodyPr wrap="square" rtlCol="0">
            <a:spAutoFit/>
          </a:bodyPr>
          <a:p>
            <a:r>
              <a:rPr lang="zh-CN" altLang="en-US" b="1">
                <a:solidFill>
                  <a:schemeClr val="accent1">
                    <a:lumMod val="75000"/>
                  </a:schemeClr>
                </a:solidFill>
              </a:rPr>
              <a:t>（十）意识上的风险</a:t>
            </a:r>
            <a:endParaRPr lang="zh-CN" altLang="en-US" b="1">
              <a:solidFill>
                <a:schemeClr val="accent1">
                  <a:lumMod val="75000"/>
                </a:schemeClr>
              </a:solidFill>
            </a:endParaRPr>
          </a:p>
        </p:txBody>
      </p:sp>
      <p:pic>
        <p:nvPicPr>
          <p:cNvPr id="110" name="图片 109"/>
          <p:cNvPicPr/>
          <p:nvPr/>
        </p:nvPicPr>
        <p:blipFill>
          <a:blip r:embed="rId1"/>
          <a:stretch>
            <a:fillRect/>
          </a:stretch>
        </p:blipFill>
        <p:spPr>
          <a:xfrm>
            <a:off x="5412740" y="1492251"/>
            <a:ext cx="6350000" cy="3873499"/>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278120" y="2304415"/>
            <a:ext cx="6431280" cy="76835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rPr>
              <a:t>第六章  创业风险防范</a:t>
            </a:r>
            <a:endParaRPr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二、大学生创新创业主要风险的成因</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038860"/>
            <a:ext cx="6075045" cy="5492750"/>
          </a:xfrm>
          <a:prstGeom prst="rect">
            <a:avLst/>
          </a:prstGeom>
          <a:noFill/>
        </p:spPr>
        <p:txBody>
          <a:bodyPr wrap="square" rtlCol="0">
            <a:spAutoFit/>
          </a:bodyPr>
          <a:p>
            <a:pPr fontAlgn="auto">
              <a:lnSpc>
                <a:spcPct val="150000"/>
              </a:lnSpc>
            </a:pPr>
            <a:r>
              <a:rPr lang="zh-CN" altLang="en-US"/>
              <a:t>内部原因是主要因素，是决定大学生创新创业项目是否成功的关键因素。内部因素主要有以下几个方面。</a:t>
            </a:r>
            <a:endParaRPr lang="zh-CN" altLang="en-US"/>
          </a:p>
          <a:p>
            <a:pPr fontAlgn="auto">
              <a:lnSpc>
                <a:spcPct val="150000"/>
              </a:lnSpc>
            </a:pPr>
            <a:r>
              <a:rPr lang="zh-CN" altLang="en-US"/>
              <a:t>首先，大学生创新创业初期，在缺少社会经验的情况下又没有对项目的市场进行详细的调研，仅凭着创业者的兴趣爱好和理想化的想法来开展项目。</a:t>
            </a:r>
            <a:endParaRPr lang="zh-CN" altLang="en-US"/>
          </a:p>
          <a:p>
            <a:pPr fontAlgn="auto">
              <a:lnSpc>
                <a:spcPct val="150000"/>
              </a:lnSpc>
            </a:pPr>
            <a:r>
              <a:rPr lang="zh-CN" altLang="en-US"/>
              <a:t>其次，当今的大学生创业者都不喜欢选择服务业或技术含量相对较低的行业。中国“马云的神话”使得不少大学生都盲目地追逐 IT、高科技等行业，使得初期起点就过高，</a:t>
            </a:r>
            <a:endParaRPr lang="zh-CN" altLang="en-US"/>
          </a:p>
          <a:p>
            <a:pPr fontAlgn="auto">
              <a:lnSpc>
                <a:spcPct val="150000"/>
              </a:lnSpc>
            </a:pPr>
            <a:r>
              <a:rPr lang="zh-CN" altLang="en-US"/>
              <a:t>到后期很容易失败。</a:t>
            </a:r>
            <a:endParaRPr lang="zh-CN" altLang="en-US"/>
          </a:p>
          <a:p>
            <a:pPr fontAlgn="auto">
              <a:lnSpc>
                <a:spcPct val="150000"/>
              </a:lnSpc>
            </a:pPr>
            <a:r>
              <a:rPr lang="zh-CN" altLang="en-US"/>
              <a:t>最后，团队精神对于大学生创业企业是十分重要的。风险投资商在投资时更看重有合作能力的创业团队，而大学生创业企业的成员要么是由同学构成，彼此之间没有划分管理权限，要么就是单打独斗，缺乏团队合作意识。</a:t>
            </a:r>
            <a:endParaRPr lang="zh-CN" altLang="en-US"/>
          </a:p>
        </p:txBody>
      </p:sp>
      <p:sp>
        <p:nvSpPr>
          <p:cNvPr id="2" name="文本框 1"/>
          <p:cNvSpPr txBox="1"/>
          <p:nvPr/>
        </p:nvSpPr>
        <p:spPr>
          <a:xfrm>
            <a:off x="836930" y="812800"/>
            <a:ext cx="3798570" cy="368300"/>
          </a:xfrm>
          <a:prstGeom prst="rect">
            <a:avLst/>
          </a:prstGeom>
          <a:noFill/>
        </p:spPr>
        <p:txBody>
          <a:bodyPr wrap="square" rtlCol="0">
            <a:spAutoFit/>
          </a:bodyPr>
          <a:p>
            <a:r>
              <a:rPr lang="zh-CN" altLang="en-US" b="1">
                <a:solidFill>
                  <a:schemeClr val="accent1">
                    <a:lumMod val="75000"/>
                  </a:schemeClr>
                </a:solidFill>
              </a:rPr>
              <a:t>（一）内部因素</a:t>
            </a:r>
            <a:endParaRPr lang="zh-CN" altLang="en-US" b="1">
              <a:solidFill>
                <a:schemeClr val="accent1">
                  <a:lumMod val="75000"/>
                </a:schemeClr>
              </a:solidFill>
            </a:endParaRPr>
          </a:p>
        </p:txBody>
      </p:sp>
      <p:pic>
        <p:nvPicPr>
          <p:cNvPr id="111" name="图片 110"/>
          <p:cNvPicPr/>
          <p:nvPr/>
        </p:nvPicPr>
        <p:blipFill>
          <a:blip r:embed="rId1"/>
          <a:stretch>
            <a:fillRect/>
          </a:stretch>
        </p:blipFill>
        <p:spPr>
          <a:xfrm>
            <a:off x="6853555" y="1772920"/>
            <a:ext cx="4745990" cy="33121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二、大学生创新创业主要风险的成因</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038860"/>
            <a:ext cx="6473825" cy="5077460"/>
          </a:xfrm>
          <a:prstGeom prst="rect">
            <a:avLst/>
          </a:prstGeom>
          <a:noFill/>
        </p:spPr>
        <p:txBody>
          <a:bodyPr wrap="square" rtlCol="0">
            <a:spAutoFit/>
          </a:bodyPr>
          <a:p>
            <a:pPr fontAlgn="auto">
              <a:lnSpc>
                <a:spcPct val="150000"/>
              </a:lnSpc>
            </a:pPr>
            <a:r>
              <a:rPr lang="zh-CN" altLang="en-US"/>
              <a:t>外部原因是不可控的，只能通过分析和预测来降低或消除风险的影响。外部因素主要有以下几个方面。首先，我国高校传统的教育体制重理论轻实践，重视对大学生个人的培养，轻视大学生团队精神的培养，这使得大学生在创新创业过程中没有充分发挥团队的作用。其次，各级地方政府为了促进大学生创新创业都出台了相应的优惠政策，但是这些鼓励措施很大一部分都是为了帮助大学生缓解就业压力，在真正鼓励大学生创新创业的配套措施上还很缺乏，如相应的法律政策完善、鼓励性的政策等方面。最后，在大学生创新创业的过程中，社会往往会出现性别歧视，男生比女生更容易得到社会的认可和支持。大部分企业出于自身利益的考虑，对于在校大学生进入企业实习的积极性不高，大学生缺少在企业锻炼获得工作经验的机会。</a:t>
            </a:r>
            <a:endParaRPr lang="zh-CN" altLang="en-US"/>
          </a:p>
        </p:txBody>
      </p:sp>
      <p:sp>
        <p:nvSpPr>
          <p:cNvPr id="2" name="文本框 1"/>
          <p:cNvSpPr txBox="1"/>
          <p:nvPr/>
        </p:nvSpPr>
        <p:spPr>
          <a:xfrm>
            <a:off x="836930" y="812800"/>
            <a:ext cx="3798570" cy="368300"/>
          </a:xfrm>
          <a:prstGeom prst="rect">
            <a:avLst/>
          </a:prstGeom>
          <a:noFill/>
        </p:spPr>
        <p:txBody>
          <a:bodyPr wrap="square" rtlCol="0">
            <a:spAutoFit/>
          </a:bodyPr>
          <a:p>
            <a:r>
              <a:rPr lang="zh-CN" altLang="en-US" b="1">
                <a:solidFill>
                  <a:schemeClr val="accent1">
                    <a:lumMod val="75000"/>
                  </a:schemeClr>
                </a:solidFill>
              </a:rPr>
              <a:t>（二）外部因素</a:t>
            </a:r>
            <a:endParaRPr lang="zh-CN" altLang="en-US" b="1">
              <a:solidFill>
                <a:schemeClr val="accent1">
                  <a:lumMod val="75000"/>
                </a:schemeClr>
              </a:solidFill>
            </a:endParaRPr>
          </a:p>
        </p:txBody>
      </p:sp>
      <p:pic>
        <p:nvPicPr>
          <p:cNvPr id="112" name="图片 111"/>
          <p:cNvPicPr/>
          <p:nvPr/>
        </p:nvPicPr>
        <p:blipFill>
          <a:blip r:embed="rId1"/>
          <a:stretch>
            <a:fillRect/>
          </a:stretch>
        </p:blipFill>
        <p:spPr>
          <a:xfrm>
            <a:off x="7477760" y="1665605"/>
            <a:ext cx="4423410" cy="35261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12"/>
                                        </p:tgtEl>
                                        <p:attrNameLst>
                                          <p:attrName>style.visibility</p:attrName>
                                        </p:attrNameLst>
                                      </p:cBhvr>
                                      <p:to>
                                        <p:strVal val="visible"/>
                                      </p:to>
                                    </p:set>
                                    <p:animEffect transition="in" filter="blinds(horizontal)">
                                      <p:cBhvr>
                                        <p:cTn id="16"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1461507" y="3501999"/>
            <a:ext cx="38404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创业风险识别与评估</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03</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一、创业风险识别</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360805"/>
            <a:ext cx="4397375" cy="3830955"/>
          </a:xfrm>
          <a:prstGeom prst="rect">
            <a:avLst/>
          </a:prstGeom>
          <a:noFill/>
        </p:spPr>
        <p:txBody>
          <a:bodyPr wrap="square" rtlCol="0">
            <a:spAutoFit/>
          </a:bodyPr>
          <a:p>
            <a:pPr fontAlgn="auto">
              <a:lnSpc>
                <a:spcPct val="150000"/>
              </a:lnSpc>
            </a:pPr>
            <a:r>
              <a:rPr lang="zh-CN" altLang="en-US"/>
              <a:t>创业风险识别是指创业者依据创业活动的迹象，在各类风险事件发生之前运用各种方法对风险进行的辨认和鉴别，是系统地、连续地发现风险和不确定性的过程。由于创业的特殊性，企业除了要识别如国家经济政策的调整、市场需求的变化等显性风险，还要识别当某一形势变化引发连锁反应所可能带来的半显性风险，同时还要识别遭遇突发事件带来的隐性风险。</a:t>
            </a:r>
            <a:endParaRPr lang="zh-CN" altLang="en-US"/>
          </a:p>
        </p:txBody>
      </p:sp>
      <p:sp>
        <p:nvSpPr>
          <p:cNvPr id="2" name="文本框 1"/>
          <p:cNvSpPr txBox="1"/>
          <p:nvPr/>
        </p:nvSpPr>
        <p:spPr>
          <a:xfrm>
            <a:off x="836930" y="812800"/>
            <a:ext cx="3798570" cy="368300"/>
          </a:xfrm>
          <a:prstGeom prst="rect">
            <a:avLst/>
          </a:prstGeom>
          <a:noFill/>
        </p:spPr>
        <p:txBody>
          <a:bodyPr wrap="square" rtlCol="0">
            <a:spAutoFit/>
          </a:bodyPr>
          <a:p>
            <a:r>
              <a:rPr lang="zh-CN" altLang="en-US" b="1">
                <a:solidFill>
                  <a:schemeClr val="accent1">
                    <a:lumMod val="75000"/>
                  </a:schemeClr>
                </a:solidFill>
              </a:rPr>
              <a:t>（一）创业风险识别的含义</a:t>
            </a:r>
            <a:endParaRPr lang="zh-CN" altLang="en-US" b="1">
              <a:solidFill>
                <a:schemeClr val="accent1">
                  <a:lumMod val="75000"/>
                </a:schemeClr>
              </a:solidFill>
            </a:endParaRPr>
          </a:p>
        </p:txBody>
      </p:sp>
      <p:pic>
        <p:nvPicPr>
          <p:cNvPr id="113" name="图片 112"/>
          <p:cNvPicPr/>
          <p:nvPr/>
        </p:nvPicPr>
        <p:blipFill>
          <a:blip r:embed="rId1"/>
          <a:stretch>
            <a:fillRect/>
          </a:stretch>
        </p:blipFill>
        <p:spPr>
          <a:xfrm>
            <a:off x="5277485" y="1510030"/>
            <a:ext cx="5563235" cy="36810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一、创业风险识别</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36930" y="812800"/>
            <a:ext cx="3798570" cy="368300"/>
          </a:xfrm>
          <a:prstGeom prst="rect">
            <a:avLst/>
          </a:prstGeom>
          <a:noFill/>
        </p:spPr>
        <p:txBody>
          <a:bodyPr wrap="square" rtlCol="0">
            <a:spAutoFit/>
          </a:bodyPr>
          <a:p>
            <a:r>
              <a:rPr lang="zh-CN" altLang="en-US" b="1">
                <a:solidFill>
                  <a:schemeClr val="accent1">
                    <a:lumMod val="75000"/>
                  </a:schemeClr>
                </a:solidFill>
              </a:rPr>
              <a:t>（二）创业风险识别的特点</a:t>
            </a:r>
            <a:endParaRPr lang="zh-CN" altLang="en-US" b="1">
              <a:solidFill>
                <a:schemeClr val="accent1">
                  <a:lumMod val="75000"/>
                </a:schemeClr>
              </a:solidFill>
            </a:endParaRPr>
          </a:p>
        </p:txBody>
      </p:sp>
      <p:sp>
        <p:nvSpPr>
          <p:cNvPr id="9" name="椭圆 8"/>
          <p:cNvSpPr/>
          <p:nvPr>
            <p:custDataLst>
              <p:tags r:id="rId1"/>
            </p:custDataLst>
          </p:nvPr>
        </p:nvSpPr>
        <p:spPr>
          <a:xfrm>
            <a:off x="6456680" y="3641090"/>
            <a:ext cx="1007745" cy="100774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endParaRPr lang="zh-CN" altLang="en-US">
              <a:sym typeface="Arial" panose="020B0604020202020204" pitchFamily="34" charset="0"/>
            </a:endParaRPr>
          </a:p>
        </p:txBody>
      </p:sp>
      <p:sp>
        <p:nvSpPr>
          <p:cNvPr id="12" name="KSO_Shape"/>
          <p:cNvSpPr/>
          <p:nvPr>
            <p:custDataLst>
              <p:tags r:id="rId2"/>
            </p:custDataLst>
          </p:nvPr>
        </p:nvSpPr>
        <p:spPr>
          <a:xfrm>
            <a:off x="6749415" y="3870960"/>
            <a:ext cx="422275" cy="547370"/>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bIns="684000" anchor="ctr">
            <a:normAutofit fontScale="25000" lnSpcReduction="20000"/>
          </a:bodyPr>
          <a:p>
            <a:pPr algn="ctr" eaLnBrk="1" hangingPunct="1">
              <a:spcBef>
                <a:spcPts val="0"/>
              </a:spcBef>
              <a:spcAft>
                <a:spcPts val="0"/>
              </a:spcAft>
              <a:defRPr/>
            </a:pPr>
            <a:endParaRPr lang="zh-CN" altLang="en-US" dirty="0">
              <a:solidFill>
                <a:srgbClr val="FFFFFF"/>
              </a:solidFill>
              <a:sym typeface="Arial" panose="020B0604020202020204" pitchFamily="34" charset="0"/>
            </a:endParaRPr>
          </a:p>
        </p:txBody>
      </p:sp>
      <p:sp>
        <p:nvSpPr>
          <p:cNvPr id="7" name="椭圆 6"/>
          <p:cNvSpPr/>
          <p:nvPr>
            <p:custDataLst>
              <p:tags r:id="rId3"/>
            </p:custDataLst>
          </p:nvPr>
        </p:nvSpPr>
        <p:spPr>
          <a:xfrm>
            <a:off x="3741420" y="3608070"/>
            <a:ext cx="1007745" cy="100774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3" name="KSO_Shape"/>
          <p:cNvSpPr/>
          <p:nvPr>
            <p:custDataLst>
              <p:tags r:id="rId4"/>
            </p:custDataLst>
          </p:nvPr>
        </p:nvSpPr>
        <p:spPr bwMode="auto">
          <a:xfrm rot="1800000">
            <a:off x="4061460" y="3776345"/>
            <a:ext cx="367030" cy="601980"/>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6" name="椭圆 5"/>
          <p:cNvSpPr/>
          <p:nvPr>
            <p:custDataLst>
              <p:tags r:id="rId5"/>
            </p:custDataLst>
          </p:nvPr>
        </p:nvSpPr>
        <p:spPr>
          <a:xfrm>
            <a:off x="5084445" y="1489075"/>
            <a:ext cx="1007745" cy="100774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4" name="KSO_Shape"/>
          <p:cNvSpPr/>
          <p:nvPr>
            <p:custDataLst>
              <p:tags r:id="rId6"/>
            </p:custDataLst>
          </p:nvPr>
        </p:nvSpPr>
        <p:spPr bwMode="auto">
          <a:xfrm>
            <a:off x="5311775" y="1698625"/>
            <a:ext cx="552450" cy="563245"/>
          </a:xfrm>
          <a:custGeom>
            <a:avLst/>
            <a:gdLst>
              <a:gd name="T0" fmla="*/ 2147483646 w 4946"/>
              <a:gd name="T1" fmla="*/ 0 h 5041"/>
              <a:gd name="T2" fmla="*/ 2147483646 w 4946"/>
              <a:gd name="T3" fmla="*/ 2147483646 h 5041"/>
              <a:gd name="T4" fmla="*/ 2147483646 w 4946"/>
              <a:gd name="T5" fmla="*/ 2147483646 h 5041"/>
              <a:gd name="T6" fmla="*/ 2147483646 w 4946"/>
              <a:gd name="T7" fmla="*/ 2147483646 h 5041"/>
              <a:gd name="T8" fmla="*/ 2147483646 w 4946"/>
              <a:gd name="T9" fmla="*/ 2147483646 h 5041"/>
              <a:gd name="T10" fmla="*/ 2147483646 w 4946"/>
              <a:gd name="T11" fmla="*/ 2147483646 h 5041"/>
              <a:gd name="T12" fmla="*/ 2147483646 w 4946"/>
              <a:gd name="T13" fmla="*/ 2147483646 h 5041"/>
              <a:gd name="T14" fmla="*/ 2147483646 w 4946"/>
              <a:gd name="T15" fmla="*/ 2147483646 h 5041"/>
              <a:gd name="T16" fmla="*/ 2147483646 w 4946"/>
              <a:gd name="T17" fmla="*/ 2147483646 h 5041"/>
              <a:gd name="T18" fmla="*/ 2147483646 w 4946"/>
              <a:gd name="T19" fmla="*/ 2147483646 h 5041"/>
              <a:gd name="T20" fmla="*/ 2147483646 w 4946"/>
              <a:gd name="T21" fmla="*/ 2147483646 h 5041"/>
              <a:gd name="T22" fmla="*/ 2147483646 w 4946"/>
              <a:gd name="T23" fmla="*/ 2147483646 h 5041"/>
              <a:gd name="T24" fmla="*/ 2147483646 w 4946"/>
              <a:gd name="T25" fmla="*/ 2147483646 h 5041"/>
              <a:gd name="T26" fmla="*/ 2147483646 w 4946"/>
              <a:gd name="T27" fmla="*/ 2147483646 h 5041"/>
              <a:gd name="T28" fmla="*/ 2147483646 w 4946"/>
              <a:gd name="T29" fmla="*/ 2147483646 h 5041"/>
              <a:gd name="T30" fmla="*/ 2147483646 w 4946"/>
              <a:gd name="T31" fmla="*/ 2147483646 h 5041"/>
              <a:gd name="T32" fmla="*/ 2147483646 w 4946"/>
              <a:gd name="T33" fmla="*/ 2147483646 h 5041"/>
              <a:gd name="T34" fmla="*/ 2147483646 w 4946"/>
              <a:gd name="T35" fmla="*/ 2147483646 h 5041"/>
              <a:gd name="T36" fmla="*/ 2147483646 w 4946"/>
              <a:gd name="T37" fmla="*/ 2147483646 h 5041"/>
              <a:gd name="T38" fmla="*/ 2147483646 w 4946"/>
              <a:gd name="T39" fmla="*/ 2147483646 h 5041"/>
              <a:gd name="T40" fmla="*/ 2147483646 w 4946"/>
              <a:gd name="T41" fmla="*/ 2147483646 h 5041"/>
              <a:gd name="T42" fmla="*/ 2147483646 w 4946"/>
              <a:gd name="T43" fmla="*/ 2147483646 h 5041"/>
              <a:gd name="T44" fmla="*/ 2147483646 w 4946"/>
              <a:gd name="T45" fmla="*/ 2147483646 h 5041"/>
              <a:gd name="T46" fmla="*/ 2147483646 w 4946"/>
              <a:gd name="T47" fmla="*/ 2147483646 h 5041"/>
              <a:gd name="T48" fmla="*/ 2147483646 w 4946"/>
              <a:gd name="T49" fmla="*/ 2147483646 h 5041"/>
              <a:gd name="T50" fmla="*/ 2147483646 w 4946"/>
              <a:gd name="T51" fmla="*/ 2147483646 h 5041"/>
              <a:gd name="T52" fmla="*/ 2147483646 w 4946"/>
              <a:gd name="T53" fmla="*/ 2147483646 h 5041"/>
              <a:gd name="T54" fmla="*/ 0 w 4946"/>
              <a:gd name="T55" fmla="*/ 2147483646 h 5041"/>
              <a:gd name="T56" fmla="*/ 2147483646 w 4946"/>
              <a:gd name="T57" fmla="*/ 2147483646 h 5041"/>
              <a:gd name="T58" fmla="*/ 2147483646 w 4946"/>
              <a:gd name="T59" fmla="*/ 2147483646 h 5041"/>
              <a:gd name="T60" fmla="*/ 2147483646 w 4946"/>
              <a:gd name="T61" fmla="*/ 2147483646 h 5041"/>
              <a:gd name="T62" fmla="*/ 2147483646 w 4946"/>
              <a:gd name="T63" fmla="*/ 2147483646 h 5041"/>
              <a:gd name="T64" fmla="*/ 2147483646 w 4946"/>
              <a:gd name="T65" fmla="*/ 2147483646 h 5041"/>
              <a:gd name="T66" fmla="*/ 2147483646 w 4946"/>
              <a:gd name="T67" fmla="*/ 2147483646 h 5041"/>
              <a:gd name="T68" fmla="*/ 2147483646 w 4946"/>
              <a:gd name="T69" fmla="*/ 2147483646 h 5041"/>
              <a:gd name="T70" fmla="*/ 2147483646 w 4946"/>
              <a:gd name="T71" fmla="*/ 2147483646 h 5041"/>
              <a:gd name="T72" fmla="*/ 2147483646 w 4946"/>
              <a:gd name="T73" fmla="*/ 2147483646 h 5041"/>
              <a:gd name="T74" fmla="*/ 2147483646 w 4946"/>
              <a:gd name="T75" fmla="*/ 2147483646 h 5041"/>
              <a:gd name="T76" fmla="*/ 2147483646 w 4946"/>
              <a:gd name="T77" fmla="*/ 2147483646 h 5041"/>
              <a:gd name="T78" fmla="*/ 2147483646 w 4946"/>
              <a:gd name="T79" fmla="*/ 2147483646 h 5041"/>
              <a:gd name="T80" fmla="*/ 2147483646 w 4946"/>
              <a:gd name="T81" fmla="*/ 2147483646 h 5041"/>
              <a:gd name="T82" fmla="*/ 2147483646 w 4946"/>
              <a:gd name="T83" fmla="*/ 2147483646 h 5041"/>
              <a:gd name="T84" fmla="*/ 2147483646 w 4946"/>
              <a:gd name="T85" fmla="*/ 2147483646 h 5041"/>
              <a:gd name="T86" fmla="*/ 2147483646 w 4946"/>
              <a:gd name="T87" fmla="*/ 2147483646 h 5041"/>
              <a:gd name="T88" fmla="*/ 2147483646 w 4946"/>
              <a:gd name="T89" fmla="*/ 2147483646 h 5041"/>
              <a:gd name="T90" fmla="*/ 2147483646 w 4946"/>
              <a:gd name="T91" fmla="*/ 2147483646 h 5041"/>
              <a:gd name="T92" fmla="*/ 2147483646 w 4946"/>
              <a:gd name="T93" fmla="*/ 2147483646 h 5041"/>
              <a:gd name="T94" fmla="*/ 2147483646 w 4946"/>
              <a:gd name="T95" fmla="*/ 2147483646 h 5041"/>
              <a:gd name="T96" fmla="*/ 2147483646 w 4946"/>
              <a:gd name="T97" fmla="*/ 2147483646 h 5041"/>
              <a:gd name="T98" fmla="*/ 2147483646 w 4946"/>
              <a:gd name="T99" fmla="*/ 2147483646 h 5041"/>
              <a:gd name="T100" fmla="*/ 2147483646 w 4946"/>
              <a:gd name="T101" fmla="*/ 2147483646 h 5041"/>
              <a:gd name="T102" fmla="*/ 2147483646 w 4946"/>
              <a:gd name="T103" fmla="*/ 2147483646 h 5041"/>
              <a:gd name="T104" fmla="*/ 2147483646 w 4946"/>
              <a:gd name="T105" fmla="*/ 2147483646 h 5041"/>
              <a:gd name="T106" fmla="*/ 2147483646 w 4946"/>
              <a:gd name="T107" fmla="*/ 2147483646 h 5041"/>
              <a:gd name="T108" fmla="*/ 2147483646 w 4946"/>
              <a:gd name="T109" fmla="*/ 2147483646 h 5041"/>
              <a:gd name="T110" fmla="*/ 2147483646 w 4946"/>
              <a:gd name="T111" fmla="*/ 2147483646 h 5041"/>
              <a:gd name="T112" fmla="*/ 2147483646 w 4946"/>
              <a:gd name="T113" fmla="*/ 2147483646 h 5041"/>
              <a:gd name="T114" fmla="*/ 2147483646 w 4946"/>
              <a:gd name="T115" fmla="*/ 2147483646 h 5041"/>
              <a:gd name="T116" fmla="*/ 2147483646 w 4946"/>
              <a:gd name="T117" fmla="*/ 2147483646 h 50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46" h="5041">
                <a:moveTo>
                  <a:pt x="4946" y="532"/>
                </a:moveTo>
                <a:lnTo>
                  <a:pt x="4534" y="270"/>
                </a:lnTo>
                <a:lnTo>
                  <a:pt x="4106" y="0"/>
                </a:lnTo>
                <a:lnTo>
                  <a:pt x="2142" y="3139"/>
                </a:lnTo>
                <a:lnTo>
                  <a:pt x="2117" y="3136"/>
                </a:lnTo>
                <a:lnTo>
                  <a:pt x="2091" y="3134"/>
                </a:lnTo>
                <a:lnTo>
                  <a:pt x="2066" y="3133"/>
                </a:lnTo>
                <a:lnTo>
                  <a:pt x="2039" y="3133"/>
                </a:lnTo>
                <a:lnTo>
                  <a:pt x="2014" y="3134"/>
                </a:lnTo>
                <a:lnTo>
                  <a:pt x="1989" y="3136"/>
                </a:lnTo>
                <a:lnTo>
                  <a:pt x="1963" y="3138"/>
                </a:lnTo>
                <a:lnTo>
                  <a:pt x="1938" y="3142"/>
                </a:lnTo>
                <a:lnTo>
                  <a:pt x="1912" y="3147"/>
                </a:lnTo>
                <a:lnTo>
                  <a:pt x="1888" y="3153"/>
                </a:lnTo>
                <a:lnTo>
                  <a:pt x="1862" y="3160"/>
                </a:lnTo>
                <a:lnTo>
                  <a:pt x="1838" y="3168"/>
                </a:lnTo>
                <a:lnTo>
                  <a:pt x="1813" y="3177"/>
                </a:lnTo>
                <a:lnTo>
                  <a:pt x="1789" y="3188"/>
                </a:lnTo>
                <a:lnTo>
                  <a:pt x="1765" y="3200"/>
                </a:lnTo>
                <a:lnTo>
                  <a:pt x="1742" y="3212"/>
                </a:lnTo>
                <a:lnTo>
                  <a:pt x="1719" y="3226"/>
                </a:lnTo>
                <a:lnTo>
                  <a:pt x="1695" y="3242"/>
                </a:lnTo>
                <a:lnTo>
                  <a:pt x="1673" y="3259"/>
                </a:lnTo>
                <a:lnTo>
                  <a:pt x="1651" y="3277"/>
                </a:lnTo>
                <a:lnTo>
                  <a:pt x="1629" y="3297"/>
                </a:lnTo>
                <a:lnTo>
                  <a:pt x="1609" y="3317"/>
                </a:lnTo>
                <a:lnTo>
                  <a:pt x="1587" y="3339"/>
                </a:lnTo>
                <a:lnTo>
                  <a:pt x="1568" y="3363"/>
                </a:lnTo>
                <a:lnTo>
                  <a:pt x="1547" y="3388"/>
                </a:lnTo>
                <a:lnTo>
                  <a:pt x="1529" y="3415"/>
                </a:lnTo>
                <a:lnTo>
                  <a:pt x="1510" y="3442"/>
                </a:lnTo>
                <a:lnTo>
                  <a:pt x="1492" y="3472"/>
                </a:lnTo>
                <a:lnTo>
                  <a:pt x="1475" y="3503"/>
                </a:lnTo>
                <a:lnTo>
                  <a:pt x="1459" y="3536"/>
                </a:lnTo>
                <a:lnTo>
                  <a:pt x="1442" y="3570"/>
                </a:lnTo>
                <a:lnTo>
                  <a:pt x="1427" y="3605"/>
                </a:lnTo>
                <a:lnTo>
                  <a:pt x="1411" y="3653"/>
                </a:lnTo>
                <a:lnTo>
                  <a:pt x="1393" y="3699"/>
                </a:lnTo>
                <a:lnTo>
                  <a:pt x="1373" y="3744"/>
                </a:lnTo>
                <a:lnTo>
                  <a:pt x="1354" y="3787"/>
                </a:lnTo>
                <a:lnTo>
                  <a:pt x="1332" y="3828"/>
                </a:lnTo>
                <a:lnTo>
                  <a:pt x="1311" y="3868"/>
                </a:lnTo>
                <a:lnTo>
                  <a:pt x="1289" y="3908"/>
                </a:lnTo>
                <a:lnTo>
                  <a:pt x="1265" y="3944"/>
                </a:lnTo>
                <a:lnTo>
                  <a:pt x="1241" y="3981"/>
                </a:lnTo>
                <a:lnTo>
                  <a:pt x="1216" y="4016"/>
                </a:lnTo>
                <a:lnTo>
                  <a:pt x="1191" y="4048"/>
                </a:lnTo>
                <a:lnTo>
                  <a:pt x="1165" y="4081"/>
                </a:lnTo>
                <a:lnTo>
                  <a:pt x="1139" y="4111"/>
                </a:lnTo>
                <a:lnTo>
                  <a:pt x="1111" y="4141"/>
                </a:lnTo>
                <a:lnTo>
                  <a:pt x="1084" y="4170"/>
                </a:lnTo>
                <a:lnTo>
                  <a:pt x="1056" y="4197"/>
                </a:lnTo>
                <a:lnTo>
                  <a:pt x="1028" y="4222"/>
                </a:lnTo>
                <a:lnTo>
                  <a:pt x="999" y="4248"/>
                </a:lnTo>
                <a:lnTo>
                  <a:pt x="970" y="4271"/>
                </a:lnTo>
                <a:lnTo>
                  <a:pt x="940" y="4295"/>
                </a:lnTo>
                <a:lnTo>
                  <a:pt x="911" y="4316"/>
                </a:lnTo>
                <a:lnTo>
                  <a:pt x="881" y="4337"/>
                </a:lnTo>
                <a:lnTo>
                  <a:pt x="852" y="4356"/>
                </a:lnTo>
                <a:lnTo>
                  <a:pt x="821" y="4375"/>
                </a:lnTo>
                <a:lnTo>
                  <a:pt x="792" y="4393"/>
                </a:lnTo>
                <a:lnTo>
                  <a:pt x="761" y="4410"/>
                </a:lnTo>
                <a:lnTo>
                  <a:pt x="731" y="4425"/>
                </a:lnTo>
                <a:lnTo>
                  <a:pt x="701" y="4440"/>
                </a:lnTo>
                <a:lnTo>
                  <a:pt x="671" y="4455"/>
                </a:lnTo>
                <a:lnTo>
                  <a:pt x="641" y="4468"/>
                </a:lnTo>
                <a:lnTo>
                  <a:pt x="611" y="4480"/>
                </a:lnTo>
                <a:lnTo>
                  <a:pt x="582" y="4492"/>
                </a:lnTo>
                <a:lnTo>
                  <a:pt x="524" y="4513"/>
                </a:lnTo>
                <a:lnTo>
                  <a:pt x="468" y="4531"/>
                </a:lnTo>
                <a:lnTo>
                  <a:pt x="413" y="4547"/>
                </a:lnTo>
                <a:lnTo>
                  <a:pt x="359" y="4561"/>
                </a:lnTo>
                <a:lnTo>
                  <a:pt x="309" y="4572"/>
                </a:lnTo>
                <a:lnTo>
                  <a:pt x="261" y="4581"/>
                </a:lnTo>
                <a:lnTo>
                  <a:pt x="215" y="4588"/>
                </a:lnTo>
                <a:lnTo>
                  <a:pt x="174" y="4594"/>
                </a:lnTo>
                <a:lnTo>
                  <a:pt x="135" y="4598"/>
                </a:lnTo>
                <a:lnTo>
                  <a:pt x="102" y="4601"/>
                </a:lnTo>
                <a:lnTo>
                  <a:pt x="72" y="4603"/>
                </a:lnTo>
                <a:lnTo>
                  <a:pt x="47" y="4604"/>
                </a:lnTo>
                <a:lnTo>
                  <a:pt x="12" y="4605"/>
                </a:lnTo>
                <a:lnTo>
                  <a:pt x="0" y="4605"/>
                </a:lnTo>
                <a:lnTo>
                  <a:pt x="17" y="4616"/>
                </a:lnTo>
                <a:lnTo>
                  <a:pt x="68" y="4645"/>
                </a:lnTo>
                <a:lnTo>
                  <a:pt x="105" y="4666"/>
                </a:lnTo>
                <a:lnTo>
                  <a:pt x="150" y="4689"/>
                </a:lnTo>
                <a:lnTo>
                  <a:pt x="201" y="4714"/>
                </a:lnTo>
                <a:lnTo>
                  <a:pt x="258" y="4743"/>
                </a:lnTo>
                <a:lnTo>
                  <a:pt x="321" y="4773"/>
                </a:lnTo>
                <a:lnTo>
                  <a:pt x="390" y="4802"/>
                </a:lnTo>
                <a:lnTo>
                  <a:pt x="466" y="4833"/>
                </a:lnTo>
                <a:lnTo>
                  <a:pt x="545" y="4863"/>
                </a:lnTo>
                <a:lnTo>
                  <a:pt x="587" y="4878"/>
                </a:lnTo>
                <a:lnTo>
                  <a:pt x="630" y="4893"/>
                </a:lnTo>
                <a:lnTo>
                  <a:pt x="673" y="4908"/>
                </a:lnTo>
                <a:lnTo>
                  <a:pt x="718" y="4921"/>
                </a:lnTo>
                <a:lnTo>
                  <a:pt x="764" y="4935"/>
                </a:lnTo>
                <a:lnTo>
                  <a:pt x="811" y="4949"/>
                </a:lnTo>
                <a:lnTo>
                  <a:pt x="858" y="4961"/>
                </a:lnTo>
                <a:lnTo>
                  <a:pt x="907" y="4973"/>
                </a:lnTo>
                <a:lnTo>
                  <a:pt x="956" y="4983"/>
                </a:lnTo>
                <a:lnTo>
                  <a:pt x="1006" y="4995"/>
                </a:lnTo>
                <a:lnTo>
                  <a:pt x="1057" y="5004"/>
                </a:lnTo>
                <a:lnTo>
                  <a:pt x="1108" y="5012"/>
                </a:lnTo>
                <a:lnTo>
                  <a:pt x="1160" y="5020"/>
                </a:lnTo>
                <a:lnTo>
                  <a:pt x="1213" y="5026"/>
                </a:lnTo>
                <a:lnTo>
                  <a:pt x="1266" y="5032"/>
                </a:lnTo>
                <a:lnTo>
                  <a:pt x="1320" y="5036"/>
                </a:lnTo>
                <a:lnTo>
                  <a:pt x="1374" y="5039"/>
                </a:lnTo>
                <a:lnTo>
                  <a:pt x="1429" y="5040"/>
                </a:lnTo>
                <a:lnTo>
                  <a:pt x="1484" y="5041"/>
                </a:lnTo>
                <a:lnTo>
                  <a:pt x="1539" y="5040"/>
                </a:lnTo>
                <a:lnTo>
                  <a:pt x="1594" y="5037"/>
                </a:lnTo>
                <a:lnTo>
                  <a:pt x="1650" y="5033"/>
                </a:lnTo>
                <a:lnTo>
                  <a:pt x="1706" y="5027"/>
                </a:lnTo>
                <a:lnTo>
                  <a:pt x="1762" y="5019"/>
                </a:lnTo>
                <a:lnTo>
                  <a:pt x="1818" y="5010"/>
                </a:lnTo>
                <a:lnTo>
                  <a:pt x="1874" y="4999"/>
                </a:lnTo>
                <a:lnTo>
                  <a:pt x="1930" y="4985"/>
                </a:lnTo>
                <a:lnTo>
                  <a:pt x="1986" y="4970"/>
                </a:lnTo>
                <a:lnTo>
                  <a:pt x="2043" y="4953"/>
                </a:lnTo>
                <a:lnTo>
                  <a:pt x="2099" y="4933"/>
                </a:lnTo>
                <a:lnTo>
                  <a:pt x="2155" y="4912"/>
                </a:lnTo>
                <a:lnTo>
                  <a:pt x="2210" y="4888"/>
                </a:lnTo>
                <a:lnTo>
                  <a:pt x="2265" y="4862"/>
                </a:lnTo>
                <a:lnTo>
                  <a:pt x="2320" y="4834"/>
                </a:lnTo>
                <a:lnTo>
                  <a:pt x="2375" y="4802"/>
                </a:lnTo>
                <a:lnTo>
                  <a:pt x="2429" y="4768"/>
                </a:lnTo>
                <a:lnTo>
                  <a:pt x="2455" y="4751"/>
                </a:lnTo>
                <a:lnTo>
                  <a:pt x="2482" y="4733"/>
                </a:lnTo>
                <a:lnTo>
                  <a:pt x="2508" y="4713"/>
                </a:lnTo>
                <a:lnTo>
                  <a:pt x="2535" y="4694"/>
                </a:lnTo>
                <a:lnTo>
                  <a:pt x="2561" y="4673"/>
                </a:lnTo>
                <a:lnTo>
                  <a:pt x="2588" y="4652"/>
                </a:lnTo>
                <a:lnTo>
                  <a:pt x="2614" y="4630"/>
                </a:lnTo>
                <a:lnTo>
                  <a:pt x="2639" y="4608"/>
                </a:lnTo>
                <a:lnTo>
                  <a:pt x="2661" y="4588"/>
                </a:lnTo>
                <a:lnTo>
                  <a:pt x="2681" y="4569"/>
                </a:lnTo>
                <a:lnTo>
                  <a:pt x="2701" y="4547"/>
                </a:lnTo>
                <a:lnTo>
                  <a:pt x="2719" y="4527"/>
                </a:lnTo>
                <a:lnTo>
                  <a:pt x="2737" y="4506"/>
                </a:lnTo>
                <a:lnTo>
                  <a:pt x="2755" y="4483"/>
                </a:lnTo>
                <a:lnTo>
                  <a:pt x="2771" y="4461"/>
                </a:lnTo>
                <a:lnTo>
                  <a:pt x="2786" y="4438"/>
                </a:lnTo>
                <a:lnTo>
                  <a:pt x="2800" y="4415"/>
                </a:lnTo>
                <a:lnTo>
                  <a:pt x="2815" y="4392"/>
                </a:lnTo>
                <a:lnTo>
                  <a:pt x="2827" y="4367"/>
                </a:lnTo>
                <a:lnTo>
                  <a:pt x="2839" y="4344"/>
                </a:lnTo>
                <a:lnTo>
                  <a:pt x="2850" y="4319"/>
                </a:lnTo>
                <a:lnTo>
                  <a:pt x="2861" y="4294"/>
                </a:lnTo>
                <a:lnTo>
                  <a:pt x="2871" y="4268"/>
                </a:lnTo>
                <a:lnTo>
                  <a:pt x="2880" y="4243"/>
                </a:lnTo>
                <a:lnTo>
                  <a:pt x="2887" y="4217"/>
                </a:lnTo>
                <a:lnTo>
                  <a:pt x="2894" y="4192"/>
                </a:lnTo>
                <a:lnTo>
                  <a:pt x="2900" y="4166"/>
                </a:lnTo>
                <a:lnTo>
                  <a:pt x="2906" y="4140"/>
                </a:lnTo>
                <a:lnTo>
                  <a:pt x="2910" y="4113"/>
                </a:lnTo>
                <a:lnTo>
                  <a:pt x="2915" y="4087"/>
                </a:lnTo>
                <a:lnTo>
                  <a:pt x="2918" y="4061"/>
                </a:lnTo>
                <a:lnTo>
                  <a:pt x="2919" y="4034"/>
                </a:lnTo>
                <a:lnTo>
                  <a:pt x="2921" y="4008"/>
                </a:lnTo>
                <a:lnTo>
                  <a:pt x="2921" y="3981"/>
                </a:lnTo>
                <a:lnTo>
                  <a:pt x="2920" y="3955"/>
                </a:lnTo>
                <a:lnTo>
                  <a:pt x="2919" y="3928"/>
                </a:lnTo>
                <a:lnTo>
                  <a:pt x="2917" y="3901"/>
                </a:lnTo>
                <a:lnTo>
                  <a:pt x="2912" y="3874"/>
                </a:lnTo>
                <a:lnTo>
                  <a:pt x="2909" y="3849"/>
                </a:lnTo>
                <a:lnTo>
                  <a:pt x="2904" y="3822"/>
                </a:lnTo>
                <a:lnTo>
                  <a:pt x="4946" y="532"/>
                </a:lnTo>
                <a:close/>
                <a:moveTo>
                  <a:pt x="2479" y="3126"/>
                </a:moveTo>
                <a:lnTo>
                  <a:pt x="2732" y="2726"/>
                </a:lnTo>
                <a:lnTo>
                  <a:pt x="3096" y="2957"/>
                </a:lnTo>
                <a:lnTo>
                  <a:pt x="2842" y="3358"/>
                </a:lnTo>
                <a:lnTo>
                  <a:pt x="2479" y="3126"/>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5" name="椭圆 4"/>
          <p:cNvSpPr/>
          <p:nvPr>
            <p:custDataLst>
              <p:tags r:id="rId7"/>
            </p:custDataLst>
          </p:nvPr>
        </p:nvSpPr>
        <p:spPr>
          <a:xfrm>
            <a:off x="5108575" y="3012440"/>
            <a:ext cx="1007745" cy="1007745"/>
          </a:xfrm>
          <a:prstGeom prst="ellipse">
            <a:avLst/>
          </a:prstGeom>
          <a:solidFill>
            <a:srgbClr val="80808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0" name="KSO_Shape"/>
          <p:cNvSpPr/>
          <p:nvPr>
            <p:custDataLst>
              <p:tags r:id="rId8"/>
            </p:custDataLst>
          </p:nvPr>
        </p:nvSpPr>
        <p:spPr bwMode="auto">
          <a:xfrm flipH="1">
            <a:off x="5434965" y="3319145"/>
            <a:ext cx="355600" cy="395605"/>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ysClr val="window" lastClr="FFFFFF"/>
          </a:solidFill>
          <a:ln>
            <a:noFill/>
          </a:ln>
        </p:spPr>
        <p:txBody>
          <a:bodyPr bIns="900000" anchor="ctr">
            <a:normAutofit fontScale="25000" lnSpcReduction="20000"/>
            <a:scene3d>
              <a:camera prst="orthographicFront"/>
              <a:lightRig rig="threePt" dir="t"/>
            </a:scene3d>
            <a:sp3d>
              <a:contourClr>
                <a:srgbClr val="FFFFFF"/>
              </a:contourClr>
            </a:sp3d>
          </a:bodyPr>
          <a:p>
            <a:pPr algn="ctr">
              <a:defRPr/>
            </a:pPr>
            <a:endParaRPr lang="zh-CN" altLang="en-US" dirty="0">
              <a:solidFill>
                <a:srgbClr val="FFFFFF"/>
              </a:solidFill>
              <a:sym typeface="Arial" panose="020B0604020202020204" pitchFamily="34" charset="0"/>
            </a:endParaRPr>
          </a:p>
        </p:txBody>
      </p:sp>
      <p:cxnSp>
        <p:nvCxnSpPr>
          <p:cNvPr id="29" name="直接连接符 28"/>
          <p:cNvCxnSpPr/>
          <p:nvPr>
            <p:custDataLst>
              <p:tags r:id="rId9"/>
            </p:custDataLst>
          </p:nvPr>
        </p:nvCxnSpPr>
        <p:spPr>
          <a:xfrm flipH="1">
            <a:off x="3921125" y="2023110"/>
            <a:ext cx="1022350"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10"/>
            </p:custDataLst>
          </p:nvPr>
        </p:nvCxnSpPr>
        <p:spPr>
          <a:xfrm flipV="1">
            <a:off x="3921125" y="160147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3" name="直接连接符 32"/>
          <p:cNvCxnSpPr/>
          <p:nvPr>
            <p:custDataLst>
              <p:tags r:id="rId11"/>
            </p:custDataLst>
          </p:nvPr>
        </p:nvCxnSpPr>
        <p:spPr>
          <a:xfrm flipH="1">
            <a:off x="2930525" y="1601470"/>
            <a:ext cx="99060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36" name="直接连接符 35"/>
          <p:cNvCxnSpPr/>
          <p:nvPr>
            <p:custDataLst>
              <p:tags r:id="rId12"/>
            </p:custDataLst>
          </p:nvPr>
        </p:nvCxnSpPr>
        <p:spPr>
          <a:xfrm>
            <a:off x="4043680" y="4673600"/>
            <a:ext cx="0" cy="36957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3"/>
            </p:custDataLst>
          </p:nvPr>
        </p:nvCxnSpPr>
        <p:spPr>
          <a:xfrm flipH="1">
            <a:off x="2922905" y="5043170"/>
            <a:ext cx="112077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14"/>
            </p:custDataLst>
          </p:nvPr>
        </p:nvCxnSpPr>
        <p:spPr>
          <a:xfrm rot="10800000">
            <a:off x="6926580" y="3012440"/>
            <a:ext cx="0" cy="492125"/>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44" name="直接连接符 43"/>
          <p:cNvCxnSpPr/>
          <p:nvPr>
            <p:custDataLst>
              <p:tags r:id="rId15"/>
            </p:custDataLst>
          </p:nvPr>
        </p:nvCxnSpPr>
        <p:spPr>
          <a:xfrm rot="10800000" flipH="1">
            <a:off x="6926580" y="3012440"/>
            <a:ext cx="1504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49" name="文本框 48"/>
          <p:cNvSpPr txBox="1"/>
          <p:nvPr>
            <p:custDataLst>
              <p:tags r:id="rId16"/>
            </p:custDataLst>
          </p:nvPr>
        </p:nvSpPr>
        <p:spPr>
          <a:xfrm>
            <a:off x="951865" y="1787525"/>
            <a:ext cx="2750185" cy="1716405"/>
          </a:xfrm>
          <a:prstGeom prst="rect">
            <a:avLst/>
          </a:prstGeom>
          <a:noFill/>
        </p:spPr>
        <p:txBody>
          <a:bodyPr wrap="square" tIns="0" rtlCol="0"/>
          <a:p>
            <a:pPr algn="l">
              <a:lnSpc>
                <a:spcPct val="12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系统性是指风险识别不能局限于某一部门和环节，而应对整个企业各个方面的风险进行识别和分析。</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0" name="文本框 49"/>
          <p:cNvSpPr txBox="1"/>
          <p:nvPr>
            <p:custDataLst>
              <p:tags r:id="rId17"/>
            </p:custDataLst>
          </p:nvPr>
        </p:nvSpPr>
        <p:spPr>
          <a:xfrm>
            <a:off x="951910" y="1401530"/>
            <a:ext cx="1695219" cy="363736"/>
          </a:xfrm>
          <a:prstGeom prst="rect">
            <a:avLst/>
          </a:prstGeom>
          <a:noFill/>
        </p:spPr>
        <p:txBody>
          <a:bodyPr wrap="square" bIns="0" rtlCol="0" anchor="b" anchorCtr="0">
            <a:normAutofit lnSpcReduction="10000"/>
          </a:bodyPr>
          <a:p>
            <a:pPr algn="l">
              <a:lnSpc>
                <a:spcPct val="120000"/>
              </a:lnSpc>
            </a:pPr>
            <a:r>
              <a:rPr lang="zh-CN" altLang="en-US" b="1" spc="300">
                <a:solidFill>
                  <a:srgbClr val="1F74AD">
                    <a:lumMod val="75000"/>
                  </a:srgbClr>
                </a:solidFill>
                <a:latin typeface="微软雅黑" panose="020B0503020204020204" pitchFamily="34" charset="-122"/>
                <a:ea typeface="微软雅黑" panose="020B0503020204020204" pitchFamily="34" charset="-122"/>
                <a:cs typeface="+mn-ea"/>
                <a:sym typeface="Arial" panose="020B0604020202020204" pitchFamily="34" charset="0"/>
              </a:rPr>
              <a:t>1. 系统性</a:t>
            </a:r>
            <a:endParaRPr lang="zh-CN" altLang="en-US" b="1" spc="300">
              <a:solidFill>
                <a:srgbClr val="1F74AD">
                  <a:lumMod val="75000"/>
                </a:srgb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1" name="文本框 50"/>
          <p:cNvSpPr txBox="1"/>
          <p:nvPr>
            <p:custDataLst>
              <p:tags r:id="rId18"/>
            </p:custDataLst>
          </p:nvPr>
        </p:nvSpPr>
        <p:spPr>
          <a:xfrm>
            <a:off x="517525" y="4234180"/>
            <a:ext cx="2466975" cy="1839595"/>
          </a:xfrm>
          <a:prstGeom prst="rect">
            <a:avLst/>
          </a:prstGeom>
          <a:noFill/>
        </p:spPr>
        <p:txBody>
          <a:bodyPr wrap="square" tIns="0" rtlCol="0"/>
          <a:p>
            <a:pPr algn="l">
              <a:lnSpc>
                <a:spcPct val="12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制度性是指风险管理作为一项科学的管理活动本身需要有组织上和制度上的保障，否则就难以保证此项工作的系统性、连续性。</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文本框 51"/>
          <p:cNvSpPr txBox="1"/>
          <p:nvPr>
            <p:custDataLst>
              <p:tags r:id="rId19"/>
            </p:custDataLst>
          </p:nvPr>
        </p:nvSpPr>
        <p:spPr>
          <a:xfrm>
            <a:off x="951910" y="3870681"/>
            <a:ext cx="1695219" cy="363736"/>
          </a:xfrm>
          <a:prstGeom prst="rect">
            <a:avLst/>
          </a:prstGeom>
          <a:noFill/>
        </p:spPr>
        <p:txBody>
          <a:bodyPr wrap="square" bIns="0" rtlCol="0" anchor="b" anchorCtr="0">
            <a:normAutofit lnSpcReduction="10000"/>
          </a:bodyPr>
          <a:p>
            <a:pPr algn="l">
              <a:lnSpc>
                <a:spcPct val="120000"/>
              </a:lnSpc>
            </a:pPr>
            <a:r>
              <a:rPr lang="zh-CN" altLang="en-US" b="1" spc="300">
                <a:solidFill>
                  <a:srgbClr val="3498DB">
                    <a:lumMod val="75000"/>
                  </a:srgbClr>
                </a:solidFill>
                <a:latin typeface="微软雅黑" panose="020B0503020204020204" pitchFamily="34" charset="-122"/>
                <a:ea typeface="微软雅黑" panose="020B0503020204020204" pitchFamily="34" charset="-122"/>
                <a:cs typeface="+mn-ea"/>
                <a:sym typeface="Arial" panose="020B0604020202020204" pitchFamily="34" charset="0"/>
              </a:rPr>
              <a:t>3. 制度性</a:t>
            </a:r>
            <a:endParaRPr lang="zh-CN" altLang="en-US" b="1" spc="300">
              <a:solidFill>
                <a:srgbClr val="3498DB">
                  <a:lumMod val="75000"/>
                </a:srgb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5" name="文本框 54"/>
          <p:cNvSpPr txBox="1"/>
          <p:nvPr>
            <p:custDataLst>
              <p:tags r:id="rId20"/>
            </p:custDataLst>
          </p:nvPr>
        </p:nvSpPr>
        <p:spPr>
          <a:xfrm>
            <a:off x="8606155" y="3089910"/>
            <a:ext cx="2677160" cy="2082800"/>
          </a:xfrm>
          <a:prstGeom prst="rect">
            <a:avLst/>
          </a:prstGeom>
          <a:noFill/>
        </p:spPr>
        <p:txBody>
          <a:bodyPr wrap="square" tIns="0" rtlCol="0"/>
          <a:p>
            <a:pPr>
              <a:lnSpc>
                <a:spcPct val="12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连续性是指风险识别不可能是一成不变、一劳永逸</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的，随着企业及其经营环境的不断变化，风险管理者必须时刻关注新出现的风险和各种潜在的风险。</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文本框 55"/>
          <p:cNvSpPr txBox="1"/>
          <p:nvPr>
            <p:custDataLst>
              <p:tags r:id="rId21"/>
            </p:custDataLst>
          </p:nvPr>
        </p:nvSpPr>
        <p:spPr>
          <a:xfrm>
            <a:off x="8606340" y="2703596"/>
            <a:ext cx="1695216" cy="363736"/>
          </a:xfrm>
          <a:prstGeom prst="rect">
            <a:avLst/>
          </a:prstGeom>
          <a:noFill/>
        </p:spPr>
        <p:txBody>
          <a:bodyPr wrap="square" bIns="0" rtlCol="0" anchor="b" anchorCtr="0">
            <a:normAutofit lnSpcReduction="10000"/>
          </a:bodyPr>
          <a:p>
            <a:pPr>
              <a:lnSpc>
                <a:spcPct val="120000"/>
              </a:lnSpc>
            </a:pPr>
            <a:r>
              <a:rPr lang="zh-CN" altLang="en-US" b="1" spc="300">
                <a:solidFill>
                  <a:srgbClr val="69A35B">
                    <a:lumMod val="75000"/>
                  </a:srgbClr>
                </a:solidFill>
                <a:latin typeface="微软雅黑" panose="020B0503020204020204" pitchFamily="34" charset="-122"/>
                <a:ea typeface="微软雅黑" panose="020B0503020204020204" pitchFamily="34" charset="-122"/>
                <a:cs typeface="+mn-ea"/>
                <a:sym typeface="Arial" panose="020B0604020202020204" pitchFamily="34" charset="0"/>
              </a:rPr>
              <a:t>2. 连续性</a:t>
            </a:r>
            <a:endParaRPr lang="zh-CN" altLang="en-US" b="1" spc="300">
              <a:solidFill>
                <a:srgbClr val="69A35B">
                  <a:lumMod val="75000"/>
                </a:srgb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8" name="上箭头 57"/>
          <p:cNvSpPr/>
          <p:nvPr>
            <p:custDataLst>
              <p:tags r:id="rId22"/>
            </p:custDataLst>
          </p:nvPr>
        </p:nvSpPr>
        <p:spPr>
          <a:xfrm rot="14400000">
            <a:off x="4707592" y="3683645"/>
            <a:ext cx="346746" cy="297426"/>
          </a:xfrm>
          <a:prstGeom prst="upArrow">
            <a:avLst>
              <a:gd name="adj1" fmla="val 57862"/>
              <a:gd name="adj2" fmla="val 6145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59" name="上箭头 58"/>
          <p:cNvSpPr/>
          <p:nvPr>
            <p:custDataLst>
              <p:tags r:id="rId23"/>
            </p:custDataLst>
          </p:nvPr>
        </p:nvSpPr>
        <p:spPr>
          <a:xfrm>
            <a:off x="5422496" y="2550904"/>
            <a:ext cx="346746" cy="297426"/>
          </a:xfrm>
          <a:prstGeom prst="upArrow">
            <a:avLst>
              <a:gd name="adj1" fmla="val 57862"/>
              <a:gd name="adj2" fmla="val 6145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60" name="上箭头 59"/>
          <p:cNvSpPr/>
          <p:nvPr>
            <p:custDataLst>
              <p:tags r:id="rId24"/>
            </p:custDataLst>
          </p:nvPr>
        </p:nvSpPr>
        <p:spPr>
          <a:xfrm rot="7200000">
            <a:off x="6137400" y="3683645"/>
            <a:ext cx="346746" cy="297426"/>
          </a:xfrm>
          <a:prstGeom prst="upArrow">
            <a:avLst>
              <a:gd name="adj1" fmla="val 57862"/>
              <a:gd name="adj2" fmla="val 6145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一、创业风险识别</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360805"/>
            <a:ext cx="5592445" cy="4246245"/>
          </a:xfrm>
          <a:prstGeom prst="rect">
            <a:avLst/>
          </a:prstGeom>
          <a:noFill/>
        </p:spPr>
        <p:txBody>
          <a:bodyPr wrap="square" rtlCol="0">
            <a:spAutoFit/>
          </a:bodyPr>
          <a:p>
            <a:pPr fontAlgn="auto">
              <a:lnSpc>
                <a:spcPct val="150000"/>
              </a:lnSpc>
            </a:pPr>
            <a:r>
              <a:rPr lang="zh-CN" altLang="en-US"/>
              <a:t>掌握创业风险的识别途径，重点从风险的来源上入手，即自然因素和人为因素两大方面。</a:t>
            </a:r>
            <a:endParaRPr lang="zh-CN" altLang="en-US"/>
          </a:p>
          <a:p>
            <a:pPr fontAlgn="auto">
              <a:lnSpc>
                <a:spcPct val="150000"/>
              </a:lnSpc>
            </a:pPr>
            <a:r>
              <a:rPr lang="zh-CN" altLang="en-US"/>
              <a:t>1. 自然因素</a:t>
            </a:r>
            <a:endParaRPr lang="zh-CN" altLang="en-US"/>
          </a:p>
          <a:p>
            <a:pPr fontAlgn="auto">
              <a:lnSpc>
                <a:spcPct val="150000"/>
              </a:lnSpc>
            </a:pPr>
            <a:r>
              <a:rPr lang="zh-CN" altLang="en-US"/>
              <a:t>例如，关注地震多发区、台风多发区和炎热地区的情况。这与企业的选址、项目有着密切关系。又如，许多行业必须关注影响其原材料供应的矿产、能源、农产品以及交通等问题。</a:t>
            </a:r>
            <a:endParaRPr lang="zh-CN" altLang="en-US"/>
          </a:p>
          <a:p>
            <a:pPr fontAlgn="auto">
              <a:lnSpc>
                <a:spcPct val="150000"/>
              </a:lnSpc>
            </a:pPr>
            <a:r>
              <a:rPr lang="zh-CN" altLang="en-US"/>
              <a:t>2. 人为因素</a:t>
            </a:r>
            <a:endParaRPr lang="zh-CN" altLang="en-US"/>
          </a:p>
          <a:p>
            <a:pPr fontAlgn="auto">
              <a:lnSpc>
                <a:spcPct val="150000"/>
              </a:lnSpc>
            </a:pPr>
            <a:r>
              <a:rPr lang="zh-CN" altLang="en-US"/>
              <a:t>例如，主要应了解一个国家或者地区的政治经济制度、法律政策、民情民俗以及企业周边的营运环境等。</a:t>
            </a:r>
            <a:endParaRPr lang="zh-CN" altLang="en-US"/>
          </a:p>
        </p:txBody>
      </p:sp>
      <p:sp>
        <p:nvSpPr>
          <p:cNvPr id="2" name="文本框 1"/>
          <p:cNvSpPr txBox="1"/>
          <p:nvPr/>
        </p:nvSpPr>
        <p:spPr>
          <a:xfrm>
            <a:off x="836930" y="812800"/>
            <a:ext cx="3798570" cy="368300"/>
          </a:xfrm>
          <a:prstGeom prst="rect">
            <a:avLst/>
          </a:prstGeom>
          <a:noFill/>
        </p:spPr>
        <p:txBody>
          <a:bodyPr wrap="square" rtlCol="0">
            <a:spAutoFit/>
          </a:bodyPr>
          <a:p>
            <a:r>
              <a:rPr lang="zh-CN" altLang="en-US" b="1">
                <a:solidFill>
                  <a:schemeClr val="accent1">
                    <a:lumMod val="75000"/>
                  </a:schemeClr>
                </a:solidFill>
              </a:rPr>
              <a:t>（三）掌握创业风险识别的途径</a:t>
            </a:r>
            <a:endParaRPr lang="zh-CN" altLang="en-US" b="1">
              <a:solidFill>
                <a:schemeClr val="accent1">
                  <a:lumMod val="75000"/>
                </a:schemeClr>
              </a:solidFill>
            </a:endParaRPr>
          </a:p>
        </p:txBody>
      </p:sp>
      <p:pic>
        <p:nvPicPr>
          <p:cNvPr id="114" name="图片 113"/>
          <p:cNvPicPr/>
          <p:nvPr/>
        </p:nvPicPr>
        <p:blipFill>
          <a:blip r:embed="rId1"/>
          <a:stretch>
            <a:fillRect/>
          </a:stretch>
        </p:blipFill>
        <p:spPr>
          <a:xfrm>
            <a:off x="6581140" y="1771015"/>
            <a:ext cx="5146675" cy="34258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14"/>
                                        </p:tgtEl>
                                        <p:attrNameLst>
                                          <p:attrName>style.visibility</p:attrName>
                                        </p:attrNameLst>
                                      </p:cBhvr>
                                      <p:to>
                                        <p:strVal val="visible"/>
                                      </p:to>
                                    </p:set>
                                    <p:animEffect transition="in" filter="wipe(down)">
                                      <p:cBhvr>
                                        <p:cTn id="16"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02615" y="7302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一、创业风险识别</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14375" y="528955"/>
            <a:ext cx="3798570" cy="368300"/>
          </a:xfrm>
          <a:prstGeom prst="rect">
            <a:avLst/>
          </a:prstGeom>
          <a:noFill/>
        </p:spPr>
        <p:txBody>
          <a:bodyPr wrap="square" rtlCol="0">
            <a:spAutoFit/>
          </a:bodyPr>
          <a:p>
            <a:r>
              <a:rPr lang="zh-CN" altLang="en-US" b="1">
                <a:solidFill>
                  <a:schemeClr val="accent1">
                    <a:lumMod val="75000"/>
                  </a:schemeClr>
                </a:solidFill>
              </a:rPr>
              <a:t>（四）创业风险识别的方法</a:t>
            </a:r>
            <a:endParaRPr lang="zh-CN" altLang="en-US" b="1">
              <a:solidFill>
                <a:schemeClr val="accent1">
                  <a:lumMod val="75000"/>
                </a:schemeClr>
              </a:solidFill>
            </a:endParaRPr>
          </a:p>
        </p:txBody>
      </p:sp>
      <p:sp>
        <p:nvSpPr>
          <p:cNvPr id="48" name="Freeform 21"/>
          <p:cNvSpPr/>
          <p:nvPr>
            <p:custDataLst>
              <p:tags r:id="rId1"/>
            </p:custDataLst>
          </p:nvPr>
        </p:nvSpPr>
        <p:spPr bwMode="auto">
          <a:xfrm>
            <a:off x="4661320" y="2710294"/>
            <a:ext cx="849247" cy="2356902"/>
          </a:xfrm>
          <a:custGeom>
            <a:avLst/>
            <a:gdLst>
              <a:gd name="T0" fmla="*/ 0 w 1271"/>
              <a:gd name="T1" fmla="*/ 3133 h 3547"/>
              <a:gd name="T2" fmla="*/ 0 w 1271"/>
              <a:gd name="T3" fmla="*/ 0 h 3547"/>
              <a:gd name="T4" fmla="*/ 630 w 1271"/>
              <a:gd name="T5" fmla="*/ 0 h 3547"/>
              <a:gd name="T6" fmla="*/ 1271 w 1271"/>
              <a:gd name="T7" fmla="*/ 3547 h 3547"/>
              <a:gd name="T8" fmla="*/ 0 w 1271"/>
              <a:gd name="T9" fmla="*/ 3133 h 3547"/>
              <a:gd name="T10" fmla="*/ 0 w 1271"/>
              <a:gd name="T11" fmla="*/ 3133 h 3547"/>
              <a:gd name="T12" fmla="*/ 0 w 1271"/>
              <a:gd name="T13" fmla="*/ 3133 h 3547"/>
              <a:gd name="T14" fmla="*/ 0 w 1271"/>
              <a:gd name="T15" fmla="*/ 3133 h 35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1" h="3547">
                <a:moveTo>
                  <a:pt x="0" y="3133"/>
                </a:moveTo>
                <a:lnTo>
                  <a:pt x="0" y="0"/>
                </a:lnTo>
                <a:lnTo>
                  <a:pt x="630" y="0"/>
                </a:lnTo>
                <a:lnTo>
                  <a:pt x="1271" y="3547"/>
                </a:lnTo>
                <a:lnTo>
                  <a:pt x="0" y="3133"/>
                </a:lnTo>
                <a:lnTo>
                  <a:pt x="0" y="3133"/>
                </a:lnTo>
                <a:lnTo>
                  <a:pt x="0" y="3133"/>
                </a:lnTo>
                <a:lnTo>
                  <a:pt x="0" y="3133"/>
                </a:lnTo>
                <a:close/>
              </a:path>
            </a:pathLst>
          </a:custGeom>
          <a:solidFill>
            <a:srgbClr val="A67CBE"/>
          </a:solidFill>
          <a:ln>
            <a:noFill/>
          </a:ln>
        </p:spPr>
        <p:txBody>
          <a:bodyPr vert="horz" wrap="square" lIns="91440" tIns="45720" rIns="91440" bIns="45720" numCol="1" anchor="t" anchorCtr="0" compatLnSpc="1"/>
          <a:lstStyle/>
          <a:p>
            <a:pPr>
              <a:lnSpc>
                <a:spcPct val="120000"/>
              </a:lnSpc>
            </a:pPr>
            <a:endParaRPr lang="zh-CN" altLang="en-US">
              <a:solidFill>
                <a:srgbClr val="A67CBE"/>
              </a:solidFill>
              <a:latin typeface="微软雅黑" panose="020B0503020204020204" pitchFamily="34" charset="-122"/>
              <a:ea typeface="微软雅黑" panose="020B0503020204020204" pitchFamily="34" charset="-122"/>
            </a:endParaRPr>
          </a:p>
        </p:txBody>
      </p:sp>
      <p:sp>
        <p:nvSpPr>
          <p:cNvPr id="49" name="Freeform 22"/>
          <p:cNvSpPr/>
          <p:nvPr>
            <p:custDataLst>
              <p:tags r:id="rId2"/>
            </p:custDataLst>
          </p:nvPr>
        </p:nvSpPr>
        <p:spPr bwMode="auto">
          <a:xfrm>
            <a:off x="4661726" y="2070616"/>
            <a:ext cx="2104296" cy="1532952"/>
          </a:xfrm>
          <a:custGeom>
            <a:avLst/>
            <a:gdLst>
              <a:gd name="T0" fmla="*/ 0 w 3161"/>
              <a:gd name="T1" fmla="*/ 964 h 2307"/>
              <a:gd name="T2" fmla="*/ 2969 w 3161"/>
              <a:gd name="T3" fmla="*/ 0 h 2307"/>
              <a:gd name="T4" fmla="*/ 3161 w 3161"/>
              <a:gd name="T5" fmla="*/ 595 h 2307"/>
              <a:gd name="T6" fmla="*/ 0 w 3161"/>
              <a:gd name="T7" fmla="*/ 2307 h 2307"/>
              <a:gd name="T8" fmla="*/ 0 w 3161"/>
              <a:gd name="T9" fmla="*/ 964 h 2307"/>
              <a:gd name="T10" fmla="*/ 0 w 3161"/>
              <a:gd name="T11" fmla="*/ 964 h 2307"/>
              <a:gd name="T12" fmla="*/ 0 w 3161"/>
              <a:gd name="T13" fmla="*/ 964 h 2307"/>
              <a:gd name="T14" fmla="*/ 0 w 3161"/>
              <a:gd name="T15" fmla="*/ 964 h 23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61" h="2307">
                <a:moveTo>
                  <a:pt x="0" y="964"/>
                </a:moveTo>
                <a:lnTo>
                  <a:pt x="2969" y="0"/>
                </a:lnTo>
                <a:lnTo>
                  <a:pt x="3161" y="595"/>
                </a:lnTo>
                <a:lnTo>
                  <a:pt x="0" y="2307"/>
                </a:lnTo>
                <a:lnTo>
                  <a:pt x="0" y="964"/>
                </a:lnTo>
                <a:lnTo>
                  <a:pt x="0" y="964"/>
                </a:lnTo>
                <a:lnTo>
                  <a:pt x="0" y="964"/>
                </a:lnTo>
                <a:lnTo>
                  <a:pt x="0" y="964"/>
                </a:lnTo>
                <a:close/>
              </a:path>
            </a:pathLst>
          </a:custGeom>
          <a:solidFill>
            <a:srgbClr val="4276AA"/>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0" name="Freeform 23"/>
          <p:cNvSpPr/>
          <p:nvPr>
            <p:custDataLst>
              <p:tags r:id="rId3"/>
            </p:custDataLst>
          </p:nvPr>
        </p:nvSpPr>
        <p:spPr bwMode="auto">
          <a:xfrm>
            <a:off x="5794298" y="2070617"/>
            <a:ext cx="2070513" cy="1924779"/>
          </a:xfrm>
          <a:custGeom>
            <a:avLst/>
            <a:gdLst>
              <a:gd name="T0" fmla="*/ 1273 w 3116"/>
              <a:gd name="T1" fmla="*/ 0 h 2906"/>
              <a:gd name="T2" fmla="*/ 3116 w 3116"/>
              <a:gd name="T3" fmla="*/ 2532 h 2906"/>
              <a:gd name="T4" fmla="*/ 2606 w 3116"/>
              <a:gd name="T5" fmla="*/ 2906 h 2906"/>
              <a:gd name="T6" fmla="*/ 0 w 3116"/>
              <a:gd name="T7" fmla="*/ 411 h 2906"/>
              <a:gd name="T8" fmla="*/ 1273 w 3116"/>
              <a:gd name="T9" fmla="*/ 0 h 2906"/>
              <a:gd name="T10" fmla="*/ 1273 w 3116"/>
              <a:gd name="T11" fmla="*/ 0 h 2906"/>
              <a:gd name="T12" fmla="*/ 1273 w 3116"/>
              <a:gd name="T13" fmla="*/ 0 h 2906"/>
              <a:gd name="T14" fmla="*/ 1273 w 3116"/>
              <a:gd name="T15" fmla="*/ 0 h 29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16" h="2906">
                <a:moveTo>
                  <a:pt x="1273" y="0"/>
                </a:moveTo>
                <a:lnTo>
                  <a:pt x="3116" y="2532"/>
                </a:lnTo>
                <a:lnTo>
                  <a:pt x="2606" y="2906"/>
                </a:lnTo>
                <a:lnTo>
                  <a:pt x="0" y="411"/>
                </a:lnTo>
                <a:lnTo>
                  <a:pt x="1273" y="0"/>
                </a:lnTo>
                <a:lnTo>
                  <a:pt x="1273" y="0"/>
                </a:lnTo>
                <a:lnTo>
                  <a:pt x="1273" y="0"/>
                </a:lnTo>
                <a:lnTo>
                  <a:pt x="1273" y="0"/>
                </a:lnTo>
                <a:close/>
              </a:path>
            </a:pathLst>
          </a:custGeom>
          <a:solidFill>
            <a:srgbClr val="178AA1"/>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1" name="Freeform 24"/>
          <p:cNvSpPr/>
          <p:nvPr>
            <p:custDataLst>
              <p:tags r:id="rId4"/>
            </p:custDataLst>
          </p:nvPr>
        </p:nvSpPr>
        <p:spPr bwMode="auto">
          <a:xfrm>
            <a:off x="6305281" y="3029908"/>
            <a:ext cx="1559530" cy="2406074"/>
          </a:xfrm>
          <a:custGeom>
            <a:avLst/>
            <a:gdLst>
              <a:gd name="T0" fmla="*/ 2347 w 2347"/>
              <a:gd name="T1" fmla="*/ 1081 h 3621"/>
              <a:gd name="T2" fmla="*/ 507 w 2347"/>
              <a:gd name="T3" fmla="*/ 3621 h 3621"/>
              <a:gd name="T4" fmla="*/ 0 w 2347"/>
              <a:gd name="T5" fmla="*/ 3245 h 3621"/>
              <a:gd name="T6" fmla="*/ 1559 w 2347"/>
              <a:gd name="T7" fmla="*/ 0 h 3621"/>
              <a:gd name="T8" fmla="*/ 2347 w 2347"/>
              <a:gd name="T9" fmla="*/ 1081 h 3621"/>
              <a:gd name="T10" fmla="*/ 2347 w 2347"/>
              <a:gd name="T11" fmla="*/ 1081 h 3621"/>
              <a:gd name="T12" fmla="*/ 2347 w 2347"/>
              <a:gd name="T13" fmla="*/ 1081 h 3621"/>
              <a:gd name="T14" fmla="*/ 2347 w 2347"/>
              <a:gd name="T15" fmla="*/ 1081 h 36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7" h="3621">
                <a:moveTo>
                  <a:pt x="2347" y="1081"/>
                </a:moveTo>
                <a:lnTo>
                  <a:pt x="507" y="3621"/>
                </a:lnTo>
                <a:lnTo>
                  <a:pt x="0" y="3245"/>
                </a:lnTo>
                <a:lnTo>
                  <a:pt x="1559" y="0"/>
                </a:lnTo>
                <a:lnTo>
                  <a:pt x="2347" y="1081"/>
                </a:lnTo>
                <a:lnTo>
                  <a:pt x="2347" y="1081"/>
                </a:lnTo>
                <a:lnTo>
                  <a:pt x="2347" y="1081"/>
                </a:lnTo>
                <a:lnTo>
                  <a:pt x="2347" y="1081"/>
                </a:lnTo>
                <a:close/>
              </a:path>
            </a:pathLst>
          </a:custGeom>
          <a:solidFill>
            <a:srgbClr val="40A693"/>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2" name="Freeform 25"/>
          <p:cNvSpPr/>
          <p:nvPr>
            <p:custDataLst>
              <p:tags r:id="rId5"/>
            </p:custDataLst>
          </p:nvPr>
        </p:nvSpPr>
        <p:spPr bwMode="auto">
          <a:xfrm>
            <a:off x="5403585" y="4474484"/>
            <a:ext cx="1760201" cy="961499"/>
          </a:xfrm>
          <a:custGeom>
            <a:avLst/>
            <a:gdLst>
              <a:gd name="T0" fmla="*/ 1861 w 2649"/>
              <a:gd name="T1" fmla="*/ 1447 h 1447"/>
              <a:gd name="T2" fmla="*/ 161 w 2649"/>
              <a:gd name="T3" fmla="*/ 892 h 1447"/>
              <a:gd name="T4" fmla="*/ 0 w 2649"/>
              <a:gd name="T5" fmla="*/ 0 h 1447"/>
              <a:gd name="T6" fmla="*/ 2649 w 2649"/>
              <a:gd name="T7" fmla="*/ 360 h 1447"/>
              <a:gd name="T8" fmla="*/ 1861 w 2649"/>
              <a:gd name="T9" fmla="*/ 1447 h 1447"/>
              <a:gd name="T10" fmla="*/ 1861 w 2649"/>
              <a:gd name="T11" fmla="*/ 1447 h 1447"/>
              <a:gd name="T12" fmla="*/ 1861 w 2649"/>
              <a:gd name="T13" fmla="*/ 1447 h 1447"/>
              <a:gd name="T14" fmla="*/ 1861 w 2649"/>
              <a:gd name="T15" fmla="*/ 1447 h 14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9" h="1447">
                <a:moveTo>
                  <a:pt x="1861" y="1447"/>
                </a:moveTo>
                <a:lnTo>
                  <a:pt x="161" y="892"/>
                </a:lnTo>
                <a:lnTo>
                  <a:pt x="0" y="0"/>
                </a:lnTo>
                <a:lnTo>
                  <a:pt x="2649" y="360"/>
                </a:lnTo>
                <a:lnTo>
                  <a:pt x="1861" y="1447"/>
                </a:lnTo>
                <a:lnTo>
                  <a:pt x="1861" y="1447"/>
                </a:lnTo>
                <a:lnTo>
                  <a:pt x="1861" y="1447"/>
                </a:lnTo>
                <a:lnTo>
                  <a:pt x="1861" y="1447"/>
                </a:lnTo>
                <a:close/>
              </a:path>
            </a:pathLst>
          </a:custGeom>
          <a:solidFill>
            <a:srgbClr val="5268A5"/>
          </a:solidFill>
          <a:ln>
            <a:noFill/>
          </a:ln>
        </p:spPr>
        <p:txBody>
          <a:bodyPr vert="horz" wrap="square" lIns="91440" tIns="45720" rIns="91440" bIns="45720" numCol="1" anchor="t" anchorCtr="0" compatLnSpc="1"/>
          <a:lstStyle/>
          <a:p>
            <a:pPr>
              <a:lnSpc>
                <a:spcPct val="120000"/>
              </a:lnSpc>
            </a:pPr>
            <a:endParaRPr lang="zh-CN" altLang="en-US">
              <a:solidFill>
                <a:srgbClr val="5268A5"/>
              </a:solidFill>
              <a:latin typeface="微软雅黑" panose="020B0503020204020204" pitchFamily="34" charset="-122"/>
              <a:ea typeface="微软雅黑" panose="020B0503020204020204" pitchFamily="34" charset="-122"/>
            </a:endParaRPr>
          </a:p>
        </p:txBody>
      </p:sp>
      <p:sp>
        <p:nvSpPr>
          <p:cNvPr id="54" name="椭圆 53"/>
          <p:cNvSpPr/>
          <p:nvPr>
            <p:custDataLst>
              <p:tags r:id="rId6"/>
            </p:custDataLst>
          </p:nvPr>
        </p:nvSpPr>
        <p:spPr>
          <a:xfrm>
            <a:off x="5092509" y="2259402"/>
            <a:ext cx="501883" cy="501882"/>
          </a:xfrm>
          <a:prstGeom prst="ellipse">
            <a:avLst/>
          </a:prstGeom>
          <a:solidFill>
            <a:srgbClr val="4276AA"/>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5" name="任意多边形 27"/>
          <p:cNvSpPr/>
          <p:nvPr>
            <p:custDataLst>
              <p:tags r:id="rId7"/>
            </p:custDataLst>
          </p:nvPr>
        </p:nvSpPr>
        <p:spPr bwMode="auto">
          <a:xfrm>
            <a:off x="5209531" y="2376599"/>
            <a:ext cx="267839" cy="267487"/>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6" name="椭圆 55"/>
          <p:cNvSpPr/>
          <p:nvPr>
            <p:custDataLst>
              <p:tags r:id="rId8"/>
            </p:custDataLst>
          </p:nvPr>
        </p:nvSpPr>
        <p:spPr>
          <a:xfrm>
            <a:off x="6766429" y="2319146"/>
            <a:ext cx="501883" cy="501882"/>
          </a:xfrm>
          <a:prstGeom prst="ellipse">
            <a:avLst/>
          </a:prstGeom>
          <a:solidFill>
            <a:srgbClr val="178AA1"/>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7" name="任意多边形 25"/>
          <p:cNvSpPr/>
          <p:nvPr>
            <p:custDataLst>
              <p:tags r:id="rId9"/>
            </p:custDataLst>
          </p:nvPr>
        </p:nvSpPr>
        <p:spPr bwMode="auto">
          <a:xfrm>
            <a:off x="6883248" y="2473446"/>
            <a:ext cx="267839" cy="193282"/>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8" name="椭圆 57"/>
          <p:cNvSpPr/>
          <p:nvPr>
            <p:custDataLst>
              <p:tags r:id="rId10"/>
            </p:custDataLst>
          </p:nvPr>
        </p:nvSpPr>
        <p:spPr>
          <a:xfrm>
            <a:off x="7196576" y="3999177"/>
            <a:ext cx="501883" cy="501882"/>
          </a:xfrm>
          <a:prstGeom prst="ellipse">
            <a:avLst/>
          </a:prstGeom>
          <a:solidFill>
            <a:srgbClr val="40A693"/>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9" name="任意多边形 23"/>
          <p:cNvSpPr/>
          <p:nvPr>
            <p:custDataLst>
              <p:tags r:id="rId11"/>
            </p:custDataLst>
          </p:nvPr>
        </p:nvSpPr>
        <p:spPr bwMode="auto">
          <a:xfrm>
            <a:off x="7322996" y="4116198"/>
            <a:ext cx="259597" cy="267839"/>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0" name="椭圆 59"/>
          <p:cNvSpPr/>
          <p:nvPr>
            <p:custDataLst>
              <p:tags r:id="rId12"/>
            </p:custDataLst>
          </p:nvPr>
        </p:nvSpPr>
        <p:spPr>
          <a:xfrm>
            <a:off x="5794298" y="4934100"/>
            <a:ext cx="501883" cy="501882"/>
          </a:xfrm>
          <a:prstGeom prst="ellipse">
            <a:avLst/>
          </a:prstGeom>
          <a:solidFill>
            <a:srgbClr val="5268A5"/>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1" name="任意多边形 21"/>
          <p:cNvSpPr/>
          <p:nvPr>
            <p:custDataLst>
              <p:tags r:id="rId13"/>
            </p:custDataLst>
          </p:nvPr>
        </p:nvSpPr>
        <p:spPr bwMode="auto">
          <a:xfrm>
            <a:off x="5911319" y="5093656"/>
            <a:ext cx="267838" cy="182768"/>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2" name="椭圆 61"/>
          <p:cNvSpPr/>
          <p:nvPr>
            <p:custDataLst>
              <p:tags r:id="rId14"/>
            </p:custDataLst>
          </p:nvPr>
        </p:nvSpPr>
        <p:spPr>
          <a:xfrm>
            <a:off x="4382284" y="3750203"/>
            <a:ext cx="501883" cy="501882"/>
          </a:xfrm>
          <a:prstGeom prst="ellipse">
            <a:avLst/>
          </a:prstGeom>
          <a:solidFill>
            <a:srgbClr val="A67CBE"/>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5" name="矩形 64"/>
          <p:cNvSpPr/>
          <p:nvPr>
            <p:custDataLst>
              <p:tags r:id="rId15"/>
            </p:custDataLst>
          </p:nvPr>
        </p:nvSpPr>
        <p:spPr bwMode="auto">
          <a:xfrm>
            <a:off x="2139315" y="1507490"/>
            <a:ext cx="2856865" cy="1049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noAutofit/>
          </a:bodyPr>
          <a:lstStyle/>
          <a:p>
            <a:pPr algn="l" eaLnBrk="1" hangingPunct="1">
              <a:lnSpc>
                <a:spcPct val="120000"/>
              </a:lnSpc>
              <a:spcBef>
                <a:spcPct val="0"/>
              </a:spcBef>
            </a:pPr>
            <a:r>
              <a:rPr lang="zh-CN" altLang="en-US" sz="1600" spc="150" dirty="0">
                <a:latin typeface="微软雅黑" panose="020B0503020204020204" pitchFamily="34" charset="-122"/>
                <a:ea typeface="微软雅黑" panose="020B0503020204020204" pitchFamily="34" charset="-122"/>
              </a:rPr>
              <a:t>环境分析法指以环境为对象进行分析，发现机会和威胁，区别优势和劣势。</a:t>
            </a:r>
            <a:endParaRPr lang="zh-CN" altLang="en-US" sz="1600" spc="150" dirty="0">
              <a:latin typeface="微软雅黑" panose="020B0503020204020204" pitchFamily="34" charset="-122"/>
              <a:ea typeface="微软雅黑" panose="020B0503020204020204" pitchFamily="34" charset="-122"/>
            </a:endParaRPr>
          </a:p>
        </p:txBody>
      </p:sp>
      <p:sp>
        <p:nvSpPr>
          <p:cNvPr id="66" name="文本框 65"/>
          <p:cNvSpPr txBox="1"/>
          <p:nvPr>
            <p:custDataLst>
              <p:tags r:id="rId16"/>
            </p:custDataLst>
          </p:nvPr>
        </p:nvSpPr>
        <p:spPr bwMode="auto">
          <a:xfrm>
            <a:off x="2139129" y="1028481"/>
            <a:ext cx="2857008" cy="44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lstStyle/>
          <a:p>
            <a:pPr algn="l" eaLnBrk="1" hangingPunct="1">
              <a:lnSpc>
                <a:spcPct val="120000"/>
              </a:lnSpc>
              <a:spcBef>
                <a:spcPct val="0"/>
              </a:spcBef>
            </a:pPr>
            <a:r>
              <a:rPr lang="zh-CN" altLang="en-US" b="1" spc="300" dirty="0">
                <a:solidFill>
                  <a:srgbClr val="4276AA"/>
                </a:solidFill>
                <a:latin typeface="微软雅黑" panose="020B0503020204020204" pitchFamily="34" charset="-122"/>
                <a:ea typeface="微软雅黑" panose="020B0503020204020204" pitchFamily="34" charset="-122"/>
                <a:cs typeface="+mn-ea"/>
              </a:rPr>
              <a:t>1. 环境分析法</a:t>
            </a:r>
            <a:endParaRPr lang="zh-CN" altLang="en-US" b="1" spc="300" dirty="0">
              <a:solidFill>
                <a:srgbClr val="4276AA"/>
              </a:solidFill>
              <a:latin typeface="微软雅黑" panose="020B0503020204020204" pitchFamily="34" charset="-122"/>
              <a:ea typeface="微软雅黑" panose="020B0503020204020204" pitchFamily="34" charset="-122"/>
              <a:cs typeface="+mn-ea"/>
            </a:endParaRPr>
          </a:p>
        </p:txBody>
      </p:sp>
      <p:sp>
        <p:nvSpPr>
          <p:cNvPr id="67" name="矩形 66"/>
          <p:cNvSpPr/>
          <p:nvPr>
            <p:custDataLst>
              <p:tags r:id="rId17"/>
            </p:custDataLst>
          </p:nvPr>
        </p:nvSpPr>
        <p:spPr bwMode="auto">
          <a:xfrm>
            <a:off x="2328545" y="5445125"/>
            <a:ext cx="5370195"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p>
            <a:pPr algn="l"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流程图分析法指将生产、经营、管理过程按其内在逻辑联系绘成作业流程图，针对流程中的每一阶段、每一环节进行调查分析，以此识别风险。</a:t>
            </a:r>
            <a:endParaRPr lang="zh-CN" altLang="en-US" sz="1600" spc="150">
              <a:latin typeface="微软雅黑" panose="020B0503020204020204" pitchFamily="34" charset="-122"/>
              <a:ea typeface="微软雅黑" panose="020B0503020204020204" pitchFamily="34" charset="-122"/>
            </a:endParaRPr>
          </a:p>
        </p:txBody>
      </p:sp>
      <p:sp>
        <p:nvSpPr>
          <p:cNvPr id="68" name="文本框 67"/>
          <p:cNvSpPr txBox="1"/>
          <p:nvPr>
            <p:custDataLst>
              <p:tags r:id="rId18"/>
            </p:custDataLst>
          </p:nvPr>
        </p:nvSpPr>
        <p:spPr bwMode="auto">
          <a:xfrm>
            <a:off x="2352847" y="4987922"/>
            <a:ext cx="2857008" cy="44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lstStyle/>
          <a:p>
            <a:pPr algn="l" eaLnBrk="1" hangingPunct="1">
              <a:lnSpc>
                <a:spcPct val="120000"/>
              </a:lnSpc>
              <a:spcBef>
                <a:spcPct val="0"/>
              </a:spcBef>
            </a:pPr>
            <a:r>
              <a:rPr lang="zh-CN" altLang="en-US" b="1" spc="300">
                <a:solidFill>
                  <a:srgbClr val="5268A5"/>
                </a:solidFill>
                <a:latin typeface="微软雅黑" panose="020B0503020204020204" pitchFamily="34" charset="-122"/>
                <a:ea typeface="微软雅黑" panose="020B0503020204020204" pitchFamily="34" charset="-122"/>
                <a:cs typeface="+mn-ea"/>
              </a:rPr>
              <a:t>4. 流程图分析法</a:t>
            </a:r>
            <a:endParaRPr lang="zh-CN" altLang="en-US" b="1" spc="300">
              <a:solidFill>
                <a:srgbClr val="5268A5"/>
              </a:solidFill>
              <a:latin typeface="微软雅黑" panose="020B0503020204020204" pitchFamily="34" charset="-122"/>
              <a:ea typeface="微软雅黑" panose="020B0503020204020204" pitchFamily="34" charset="-122"/>
              <a:cs typeface="+mn-ea"/>
            </a:endParaRPr>
          </a:p>
        </p:txBody>
      </p:sp>
      <p:sp>
        <p:nvSpPr>
          <p:cNvPr id="69" name="矩形 68"/>
          <p:cNvSpPr/>
          <p:nvPr>
            <p:custDataLst>
              <p:tags r:id="rId19"/>
            </p:custDataLst>
          </p:nvPr>
        </p:nvSpPr>
        <p:spPr bwMode="auto">
          <a:xfrm>
            <a:off x="7412990" y="1927225"/>
            <a:ext cx="2847340" cy="1102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normAutofit/>
          </a:bodyPr>
          <a:lstStyle/>
          <a:p>
            <a:pPr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组织结构分析法指利用组织结构图分析和描述风险发生的领域及环节。</a:t>
            </a:r>
            <a:endParaRPr lang="zh-CN" altLang="en-US" sz="1600" spc="150">
              <a:latin typeface="微软雅黑" panose="020B0503020204020204" pitchFamily="34" charset="-122"/>
              <a:ea typeface="微软雅黑" panose="020B0503020204020204" pitchFamily="34" charset="-122"/>
            </a:endParaRPr>
          </a:p>
        </p:txBody>
      </p:sp>
      <p:sp>
        <p:nvSpPr>
          <p:cNvPr id="70" name="文本框 69"/>
          <p:cNvSpPr txBox="1"/>
          <p:nvPr>
            <p:custDataLst>
              <p:tags r:id="rId20"/>
            </p:custDataLst>
          </p:nvPr>
        </p:nvSpPr>
        <p:spPr bwMode="auto">
          <a:xfrm>
            <a:off x="7413200" y="1448294"/>
            <a:ext cx="2847485" cy="44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lstStyle/>
          <a:p>
            <a:pPr eaLnBrk="1" hangingPunct="1">
              <a:lnSpc>
                <a:spcPct val="120000"/>
              </a:lnSpc>
              <a:spcBef>
                <a:spcPct val="0"/>
              </a:spcBef>
            </a:pPr>
            <a:r>
              <a:rPr lang="zh-CN" altLang="en-US" b="1" spc="300">
                <a:solidFill>
                  <a:srgbClr val="178AA1"/>
                </a:solidFill>
                <a:latin typeface="微软雅黑" panose="020B0503020204020204" pitchFamily="34" charset="-122"/>
                <a:ea typeface="微软雅黑" panose="020B0503020204020204" pitchFamily="34" charset="-122"/>
                <a:cs typeface="+mn-ea"/>
              </a:rPr>
              <a:t>2. 组织结构分析法</a:t>
            </a:r>
            <a:endParaRPr lang="zh-CN" altLang="en-US" b="1" spc="300">
              <a:solidFill>
                <a:srgbClr val="178AA1"/>
              </a:solidFill>
              <a:latin typeface="微软雅黑" panose="020B0503020204020204" pitchFamily="34" charset="-122"/>
              <a:ea typeface="微软雅黑" panose="020B0503020204020204" pitchFamily="34" charset="-122"/>
              <a:cs typeface="+mn-ea"/>
            </a:endParaRPr>
          </a:p>
        </p:txBody>
      </p:sp>
      <p:sp>
        <p:nvSpPr>
          <p:cNvPr id="71" name="矩形 70"/>
          <p:cNvSpPr/>
          <p:nvPr>
            <p:custDataLst>
              <p:tags r:id="rId21"/>
            </p:custDataLst>
          </p:nvPr>
        </p:nvSpPr>
        <p:spPr bwMode="auto">
          <a:xfrm>
            <a:off x="7914005" y="4534535"/>
            <a:ext cx="3505200" cy="1751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p>
            <a:pPr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财务报表分析法指以企业的资产负债表、损益表和现金流量表为依据，通过采取水平分析法、垂直分析法、趋势分析法、比率分析法等，以发现其潜在风险。</a:t>
            </a:r>
            <a:endParaRPr lang="zh-CN" altLang="en-US" sz="1600" spc="150">
              <a:latin typeface="微软雅黑" panose="020B0503020204020204" pitchFamily="34" charset="-122"/>
              <a:ea typeface="微软雅黑" panose="020B0503020204020204" pitchFamily="34" charset="-122"/>
            </a:endParaRPr>
          </a:p>
        </p:txBody>
      </p:sp>
      <p:sp>
        <p:nvSpPr>
          <p:cNvPr id="72" name="文本框 71"/>
          <p:cNvSpPr txBox="1"/>
          <p:nvPr>
            <p:custDataLst>
              <p:tags r:id="rId22"/>
            </p:custDataLst>
          </p:nvPr>
        </p:nvSpPr>
        <p:spPr bwMode="auto">
          <a:xfrm>
            <a:off x="7914012" y="4055503"/>
            <a:ext cx="2847485" cy="44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lstStyle/>
          <a:p>
            <a:pPr eaLnBrk="1" hangingPunct="1">
              <a:lnSpc>
                <a:spcPct val="120000"/>
              </a:lnSpc>
              <a:spcBef>
                <a:spcPct val="0"/>
              </a:spcBef>
            </a:pPr>
            <a:r>
              <a:rPr lang="zh-CN" altLang="en-US" b="1" spc="300">
                <a:solidFill>
                  <a:srgbClr val="40A693"/>
                </a:solidFill>
                <a:latin typeface="微软雅黑" panose="020B0503020204020204" pitchFamily="34" charset="-122"/>
                <a:ea typeface="微软雅黑" panose="020B0503020204020204" pitchFamily="34" charset="-122"/>
                <a:cs typeface="+mn-ea"/>
              </a:rPr>
              <a:t>3. 财务报表分析法</a:t>
            </a:r>
            <a:endParaRPr lang="zh-CN" altLang="en-US" b="1" spc="300">
              <a:solidFill>
                <a:srgbClr val="40A693"/>
              </a:solidFill>
              <a:latin typeface="微软雅黑" panose="020B0503020204020204" pitchFamily="34" charset="-122"/>
              <a:ea typeface="微软雅黑" panose="020B0503020204020204" pitchFamily="34" charset="-122"/>
              <a:cs typeface="+mn-ea"/>
            </a:endParaRPr>
          </a:p>
        </p:txBody>
      </p:sp>
      <p:sp>
        <p:nvSpPr>
          <p:cNvPr id="73" name="矩形 72"/>
          <p:cNvSpPr/>
          <p:nvPr>
            <p:custDataLst>
              <p:tags r:id="rId23"/>
            </p:custDataLst>
          </p:nvPr>
        </p:nvSpPr>
        <p:spPr bwMode="auto">
          <a:xfrm>
            <a:off x="591820" y="3325495"/>
            <a:ext cx="3870960" cy="146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p>
            <a:pPr algn="l"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通过风险管理部门、保险企业、专业咨询企业、行业协会、研究机构等，就企业可能遇到的问题加以详细调查与分析，形成报告文件供企业经营管理者使用的方法。</a:t>
            </a:r>
            <a:endParaRPr lang="zh-CN" altLang="en-US" sz="1600" spc="150">
              <a:latin typeface="微软雅黑" panose="020B0503020204020204" pitchFamily="34" charset="-122"/>
              <a:ea typeface="微软雅黑" panose="020B0503020204020204" pitchFamily="34" charset="-122"/>
            </a:endParaRPr>
          </a:p>
        </p:txBody>
      </p:sp>
      <p:sp>
        <p:nvSpPr>
          <p:cNvPr id="74" name="文本框 73"/>
          <p:cNvSpPr txBox="1"/>
          <p:nvPr>
            <p:custDataLst>
              <p:tags r:id="rId24"/>
            </p:custDataLst>
          </p:nvPr>
        </p:nvSpPr>
        <p:spPr bwMode="auto">
          <a:xfrm>
            <a:off x="714588" y="2968814"/>
            <a:ext cx="2857008" cy="44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lstStyle/>
          <a:p>
            <a:pPr algn="l" eaLnBrk="1" hangingPunct="1">
              <a:lnSpc>
                <a:spcPct val="120000"/>
              </a:lnSpc>
              <a:spcBef>
                <a:spcPct val="0"/>
              </a:spcBef>
            </a:pPr>
            <a:r>
              <a:rPr lang="zh-CN" altLang="en-US" b="1" spc="300">
                <a:solidFill>
                  <a:srgbClr val="A67CBE"/>
                </a:solidFill>
                <a:latin typeface="微软雅黑" panose="020B0503020204020204" pitchFamily="34" charset="-122"/>
                <a:ea typeface="微软雅黑" panose="020B0503020204020204" pitchFamily="34" charset="-122"/>
                <a:cs typeface="+mn-ea"/>
              </a:rPr>
              <a:t>5. 标准化调查法</a:t>
            </a:r>
            <a:endParaRPr lang="zh-CN" altLang="en-US" b="1" spc="300">
              <a:solidFill>
                <a:srgbClr val="A67CBE"/>
              </a:solidFill>
              <a:latin typeface="微软雅黑" panose="020B0503020204020204" pitchFamily="34" charset="-122"/>
              <a:ea typeface="微软雅黑" panose="020B0503020204020204" pitchFamily="34" charset="-122"/>
              <a:cs typeface="+mn-ea"/>
            </a:endParaRPr>
          </a:p>
        </p:txBody>
      </p:sp>
      <p:sp>
        <p:nvSpPr>
          <p:cNvPr id="75" name="任意多边形 28"/>
          <p:cNvSpPr/>
          <p:nvPr>
            <p:custDataLst>
              <p:tags r:id="rId25"/>
            </p:custDataLst>
          </p:nvPr>
        </p:nvSpPr>
        <p:spPr bwMode="auto">
          <a:xfrm>
            <a:off x="5709285" y="3415665"/>
            <a:ext cx="745490" cy="623570"/>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000000">
              <a:lumMod val="50000"/>
              <a:lumOff val="50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3" name="任意多边形: 形状 1"/>
          <p:cNvSpPr/>
          <p:nvPr>
            <p:custDataLst>
              <p:tags r:id="rId26"/>
            </p:custDataLst>
          </p:nvPr>
        </p:nvSpPr>
        <p:spPr>
          <a:xfrm>
            <a:off x="4563998" y="4001266"/>
            <a:ext cx="137806" cy="17295"/>
          </a:xfrm>
          <a:custGeom>
            <a:avLst/>
            <a:gdLst/>
            <a:ahLst/>
            <a:cxnLst/>
            <a:rect l="0" t="0" r="0" b="0"/>
            <a:pathLst>
              <a:path w="5685771" h="710725">
                <a:moveTo>
                  <a:pt x="355362" y="710724"/>
                </a:moveTo>
                <a:lnTo>
                  <a:pt x="5330408" y="710724"/>
                </a:lnTo>
                <a:cubicBezTo>
                  <a:pt x="5526817" y="710724"/>
                  <a:pt x="5685770" y="551796"/>
                  <a:pt x="5685770" y="355362"/>
                </a:cubicBezTo>
                <a:cubicBezTo>
                  <a:pt x="5685770" y="158928"/>
                  <a:pt x="5526830" y="0"/>
                  <a:pt x="5330408" y="0"/>
                </a:cubicBezTo>
                <a:lnTo>
                  <a:pt x="355362" y="0"/>
                </a:lnTo>
                <a:cubicBezTo>
                  <a:pt x="158954" y="0"/>
                  <a:pt x="0" y="158928"/>
                  <a:pt x="0" y="355362"/>
                </a:cubicBezTo>
                <a:cubicBezTo>
                  <a:pt x="0" y="551796"/>
                  <a:pt x="158941" y="710724"/>
                  <a:pt x="355362" y="710724"/>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5" name="任意多边形: 形状 2"/>
          <p:cNvSpPr/>
          <p:nvPr>
            <p:custDataLst>
              <p:tags r:id="rId27"/>
            </p:custDataLst>
          </p:nvPr>
        </p:nvSpPr>
        <p:spPr>
          <a:xfrm>
            <a:off x="4563998" y="4035857"/>
            <a:ext cx="137806" cy="17295"/>
          </a:xfrm>
          <a:custGeom>
            <a:avLst/>
            <a:gdLst/>
            <a:ahLst/>
            <a:cxnLst/>
            <a:rect l="0" t="0" r="0" b="0"/>
            <a:pathLst>
              <a:path w="5685771" h="710713">
                <a:moveTo>
                  <a:pt x="355362" y="710712"/>
                </a:moveTo>
                <a:lnTo>
                  <a:pt x="5330408" y="710712"/>
                </a:lnTo>
                <a:cubicBezTo>
                  <a:pt x="5526817" y="710712"/>
                  <a:pt x="5685770" y="551771"/>
                  <a:pt x="5685770" y="355362"/>
                </a:cubicBezTo>
                <a:cubicBezTo>
                  <a:pt x="5685770" y="158941"/>
                  <a:pt x="5526830" y="0"/>
                  <a:pt x="5330408" y="0"/>
                </a:cubicBezTo>
                <a:lnTo>
                  <a:pt x="355362" y="0"/>
                </a:lnTo>
                <a:cubicBezTo>
                  <a:pt x="158954" y="0"/>
                  <a:pt x="0" y="158928"/>
                  <a:pt x="0" y="355362"/>
                </a:cubicBezTo>
                <a:cubicBezTo>
                  <a:pt x="0" y="551771"/>
                  <a:pt x="158941" y="710712"/>
                  <a:pt x="355362" y="710712"/>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6" name="任意多边形: 形状 3"/>
          <p:cNvSpPr/>
          <p:nvPr>
            <p:custDataLst>
              <p:tags r:id="rId28"/>
            </p:custDataLst>
          </p:nvPr>
        </p:nvSpPr>
        <p:spPr>
          <a:xfrm>
            <a:off x="4563998" y="4069890"/>
            <a:ext cx="137806" cy="17295"/>
          </a:xfrm>
          <a:custGeom>
            <a:avLst/>
            <a:gdLst/>
            <a:ahLst/>
            <a:cxnLst/>
            <a:rect l="0" t="0" r="0" b="0"/>
            <a:pathLst>
              <a:path w="5685771" h="710739">
                <a:moveTo>
                  <a:pt x="355362" y="710738"/>
                </a:moveTo>
                <a:lnTo>
                  <a:pt x="5330408" y="710738"/>
                </a:lnTo>
                <a:cubicBezTo>
                  <a:pt x="5526817" y="710738"/>
                  <a:pt x="5685770" y="551798"/>
                  <a:pt x="5685770" y="355363"/>
                </a:cubicBezTo>
                <a:cubicBezTo>
                  <a:pt x="5685770" y="158955"/>
                  <a:pt x="5526830" y="1"/>
                  <a:pt x="5330408" y="1"/>
                </a:cubicBezTo>
                <a:lnTo>
                  <a:pt x="355362" y="0"/>
                </a:lnTo>
                <a:cubicBezTo>
                  <a:pt x="158954" y="0"/>
                  <a:pt x="0" y="158941"/>
                  <a:pt x="0" y="355362"/>
                </a:cubicBezTo>
                <a:cubicBezTo>
                  <a:pt x="0" y="551797"/>
                  <a:pt x="158941" y="710738"/>
                  <a:pt x="355362" y="710738"/>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7" name="任意多边形: 形状 4"/>
          <p:cNvSpPr/>
          <p:nvPr>
            <p:custDataLst>
              <p:tags r:id="rId29"/>
            </p:custDataLst>
          </p:nvPr>
        </p:nvSpPr>
        <p:spPr>
          <a:xfrm>
            <a:off x="4563998" y="3966675"/>
            <a:ext cx="69182" cy="17295"/>
          </a:xfrm>
          <a:custGeom>
            <a:avLst/>
            <a:gdLst/>
            <a:ahLst/>
            <a:cxnLst/>
            <a:rect l="0" t="0" r="0" b="0"/>
            <a:pathLst>
              <a:path w="2842887" h="710726">
                <a:moveTo>
                  <a:pt x="355362" y="710725"/>
                </a:moveTo>
                <a:lnTo>
                  <a:pt x="2487523" y="710725"/>
                </a:lnTo>
                <a:cubicBezTo>
                  <a:pt x="2683945" y="710725"/>
                  <a:pt x="2842886" y="551784"/>
                  <a:pt x="2842886" y="355363"/>
                </a:cubicBezTo>
                <a:cubicBezTo>
                  <a:pt x="2842886" y="158941"/>
                  <a:pt x="2683958" y="0"/>
                  <a:pt x="2487523" y="0"/>
                </a:cubicBezTo>
                <a:lnTo>
                  <a:pt x="355362" y="1"/>
                </a:lnTo>
                <a:cubicBezTo>
                  <a:pt x="158954" y="1"/>
                  <a:pt x="0" y="158942"/>
                  <a:pt x="0" y="355363"/>
                </a:cubicBezTo>
                <a:cubicBezTo>
                  <a:pt x="0" y="551784"/>
                  <a:pt x="158941" y="710725"/>
                  <a:pt x="355362" y="710725"/>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39" name="PA_ImportSvg_636704768715503049"/>
          <p:cNvSpPr/>
          <p:nvPr>
            <p:custDataLst>
              <p:tags r:id="rId30"/>
            </p:custDataLst>
          </p:nvPr>
        </p:nvSpPr>
        <p:spPr>
          <a:xfrm>
            <a:off x="4512670" y="3863460"/>
            <a:ext cx="241579" cy="276170"/>
          </a:xfrm>
          <a:custGeom>
            <a:avLst/>
            <a:gdLst/>
            <a:ahLst/>
            <a:cxnLst/>
            <a:rect l="l" t="t" r="r" b="b"/>
            <a:pathLst>
              <a:path w="9950094" h="11371543">
                <a:moveTo>
                  <a:pt x="9950094" y="3198248"/>
                </a:moveTo>
                <a:cubicBezTo>
                  <a:pt x="9950094" y="3099699"/>
                  <a:pt x="9910183" y="3010859"/>
                  <a:pt x="9845632" y="2946645"/>
                </a:cubicBezTo>
                <a:lnTo>
                  <a:pt x="7003449" y="104462"/>
                </a:lnTo>
                <a:cubicBezTo>
                  <a:pt x="6939249" y="39923"/>
                  <a:pt x="6850408" y="0"/>
                  <a:pt x="6751846" y="0"/>
                </a:cubicBezTo>
                <a:lnTo>
                  <a:pt x="710713" y="0"/>
                </a:lnTo>
                <a:cubicBezTo>
                  <a:pt x="317870" y="0"/>
                  <a:pt x="1" y="317882"/>
                  <a:pt x="1" y="710724"/>
                </a:cubicBezTo>
                <a:lnTo>
                  <a:pt x="1" y="10660817"/>
                </a:lnTo>
                <a:cubicBezTo>
                  <a:pt x="1" y="11053673"/>
                  <a:pt x="317870" y="11371542"/>
                  <a:pt x="710713" y="11371542"/>
                </a:cubicBezTo>
                <a:lnTo>
                  <a:pt x="9239370" y="11371542"/>
                </a:lnTo>
                <a:cubicBezTo>
                  <a:pt x="9632226" y="11371542"/>
                  <a:pt x="9950095" y="11053660"/>
                  <a:pt x="9950095" y="10660817"/>
                </a:cubicBezTo>
                <a:close/>
                <a:moveTo>
                  <a:pt x="7107195" y="1213227"/>
                </a:moveTo>
                <a:lnTo>
                  <a:pt x="8736879" y="2842885"/>
                </a:lnTo>
                <a:lnTo>
                  <a:pt x="7107195" y="2842885"/>
                </a:lnTo>
                <a:close/>
                <a:moveTo>
                  <a:pt x="8884007" y="10660817"/>
                </a:moveTo>
                <a:lnTo>
                  <a:pt x="1066088" y="10660817"/>
                </a:lnTo>
                <a:cubicBezTo>
                  <a:pt x="869667" y="10660817"/>
                  <a:pt x="710713" y="10501889"/>
                  <a:pt x="710713" y="10305455"/>
                </a:cubicBezTo>
                <a:lnTo>
                  <a:pt x="710713" y="1066087"/>
                </a:lnTo>
                <a:cubicBezTo>
                  <a:pt x="710713" y="869665"/>
                  <a:pt x="869654" y="710724"/>
                  <a:pt x="1066088" y="710724"/>
                </a:cubicBezTo>
                <a:lnTo>
                  <a:pt x="6396484" y="710724"/>
                </a:lnTo>
                <a:lnTo>
                  <a:pt x="6396484" y="3198248"/>
                </a:lnTo>
                <a:cubicBezTo>
                  <a:pt x="6396484" y="3394669"/>
                  <a:pt x="6555424" y="3553610"/>
                  <a:pt x="6751846" y="3553610"/>
                </a:cubicBezTo>
                <a:lnTo>
                  <a:pt x="9239369" y="3553610"/>
                </a:lnTo>
                <a:lnTo>
                  <a:pt x="9239369" y="10305456"/>
                </a:lnTo>
                <a:cubicBezTo>
                  <a:pt x="9239370" y="10501876"/>
                  <a:pt x="9080428" y="10660817"/>
                  <a:pt x="8884007" y="10660817"/>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02615" y="7302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一、创业风险识别</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14375" y="528955"/>
            <a:ext cx="3798570" cy="368300"/>
          </a:xfrm>
          <a:prstGeom prst="rect">
            <a:avLst/>
          </a:prstGeom>
          <a:noFill/>
        </p:spPr>
        <p:txBody>
          <a:bodyPr wrap="square" rtlCol="0">
            <a:spAutoFit/>
          </a:bodyPr>
          <a:p>
            <a:r>
              <a:rPr lang="zh-CN" altLang="en-US" b="1">
                <a:solidFill>
                  <a:schemeClr val="accent1">
                    <a:lumMod val="75000"/>
                  </a:schemeClr>
                </a:solidFill>
              </a:rPr>
              <a:t>（四）创业风险识别的方法</a:t>
            </a:r>
            <a:endParaRPr lang="zh-CN" altLang="en-US" b="1">
              <a:solidFill>
                <a:schemeClr val="accent1">
                  <a:lumMod val="75000"/>
                </a:schemeClr>
              </a:solidFill>
            </a:endParaRPr>
          </a:p>
        </p:txBody>
      </p:sp>
      <p:cxnSp>
        <p:nvCxnSpPr>
          <p:cNvPr id="4" name="Straight Connector 49"/>
          <p:cNvCxnSpPr/>
          <p:nvPr>
            <p:custDataLst>
              <p:tags r:id="rId1"/>
            </p:custDataLst>
          </p:nvPr>
        </p:nvCxnSpPr>
        <p:spPr>
          <a:xfrm>
            <a:off x="3101658" y="329946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101658" y="4947920"/>
            <a:ext cx="1375410" cy="0"/>
          </a:xfrm>
          <a:prstGeom prst="line">
            <a:avLst/>
          </a:prstGeom>
          <a:noFill/>
          <a:ln w="9525" cap="flat" cmpd="sng" algn="ctr">
            <a:solidFill>
              <a:sysClr val="window" lastClr="FFFFFF">
                <a:lumMod val="65000"/>
              </a:sysClr>
            </a:solidFill>
            <a:prstDash val="solid"/>
          </a:ln>
          <a:effectLst/>
        </p:spPr>
      </p:cxnSp>
      <p:cxnSp>
        <p:nvCxnSpPr>
          <p:cNvPr id="8" name="Straight Connector 38"/>
          <p:cNvCxnSpPr/>
          <p:nvPr>
            <p:custDataLst>
              <p:tags r:id="rId3"/>
            </p:custDataLst>
          </p:nvPr>
        </p:nvCxnSpPr>
        <p:spPr>
          <a:xfrm>
            <a:off x="6524308" y="1818640"/>
            <a:ext cx="902335" cy="0"/>
          </a:xfrm>
          <a:prstGeom prst="line">
            <a:avLst/>
          </a:prstGeom>
          <a:noFill/>
          <a:ln w="9525" cap="flat" cmpd="sng" algn="ctr">
            <a:solidFill>
              <a:sysClr val="window" lastClr="FFFFFF">
                <a:lumMod val="65000"/>
              </a:sysClr>
            </a:solidFill>
            <a:prstDash val="solid"/>
          </a:ln>
          <a:effectLst/>
        </p:spPr>
      </p:cxnSp>
      <p:cxnSp>
        <p:nvCxnSpPr>
          <p:cNvPr id="9" name="Straight Connector 41"/>
          <p:cNvCxnSpPr/>
          <p:nvPr>
            <p:custDataLst>
              <p:tags r:id="rId4"/>
            </p:custDataLst>
          </p:nvPr>
        </p:nvCxnSpPr>
        <p:spPr>
          <a:xfrm>
            <a:off x="7963853" y="3299460"/>
            <a:ext cx="1021080" cy="0"/>
          </a:xfrm>
          <a:prstGeom prst="line">
            <a:avLst/>
          </a:prstGeom>
          <a:noFill/>
          <a:ln w="9525" cap="flat" cmpd="sng" algn="ctr">
            <a:solidFill>
              <a:sysClr val="window" lastClr="FFFFFF">
                <a:lumMod val="65000"/>
              </a:sysClr>
            </a:solidFill>
            <a:prstDash val="solid"/>
          </a:ln>
          <a:effectLst/>
        </p:spPr>
      </p:cxnSp>
      <p:cxnSp>
        <p:nvCxnSpPr>
          <p:cNvPr id="10" name="Straight Connector 51"/>
          <p:cNvCxnSpPr/>
          <p:nvPr>
            <p:custDataLst>
              <p:tags r:id="rId5"/>
            </p:custDataLst>
          </p:nvPr>
        </p:nvCxnSpPr>
        <p:spPr>
          <a:xfrm>
            <a:off x="7783513" y="4947920"/>
            <a:ext cx="1431925" cy="0"/>
          </a:xfrm>
          <a:prstGeom prst="line">
            <a:avLst/>
          </a:prstGeom>
          <a:noFill/>
          <a:ln w="9525" cap="flat" cmpd="sng" algn="ctr">
            <a:solidFill>
              <a:sysClr val="window" lastClr="FFFFFF">
                <a:lumMod val="65000"/>
              </a:sysClr>
            </a:solidFill>
            <a:prstDash val="solid"/>
          </a:ln>
          <a:effectLst/>
        </p:spPr>
      </p:cxnSp>
      <p:sp>
        <p:nvSpPr>
          <p:cNvPr id="11" name="Oval 3"/>
          <p:cNvSpPr>
            <a:spLocks noChangeArrowheads="1"/>
          </p:cNvSpPr>
          <p:nvPr>
            <p:custDataLst>
              <p:tags r:id="rId6"/>
            </p:custDataLst>
          </p:nvPr>
        </p:nvSpPr>
        <p:spPr bwMode="auto">
          <a:xfrm>
            <a:off x="6472873" y="2374900"/>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Oval 4"/>
          <p:cNvSpPr>
            <a:spLocks noChangeArrowheads="1"/>
          </p:cNvSpPr>
          <p:nvPr>
            <p:custDataLst>
              <p:tags r:id="rId7"/>
            </p:custDataLst>
          </p:nvPr>
        </p:nvSpPr>
        <p:spPr bwMode="auto">
          <a:xfrm>
            <a:off x="5157153" y="157607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Oval 5"/>
          <p:cNvSpPr>
            <a:spLocks noChangeArrowheads="1"/>
          </p:cNvSpPr>
          <p:nvPr>
            <p:custDataLst>
              <p:tags r:id="rId8"/>
            </p:custDataLst>
          </p:nvPr>
        </p:nvSpPr>
        <p:spPr bwMode="auto">
          <a:xfrm>
            <a:off x="3996373" y="2374900"/>
            <a:ext cx="1820545" cy="1848485"/>
          </a:xfrm>
          <a:prstGeom prst="ellipse">
            <a:avLst/>
          </a:prstGeom>
          <a:solidFill>
            <a:srgbClr val="8CD16D"/>
          </a:solidFill>
          <a:ln w="76200">
            <a:solidFill>
              <a:srgbClr val="8CD16D">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4" name="Oval 6"/>
          <p:cNvSpPr>
            <a:spLocks noChangeArrowheads="1"/>
          </p:cNvSpPr>
          <p:nvPr>
            <p:custDataLst>
              <p:tags r:id="rId9"/>
            </p:custDataLst>
          </p:nvPr>
        </p:nvSpPr>
        <p:spPr bwMode="auto">
          <a:xfrm>
            <a:off x="6067743" y="389318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Oval 7"/>
          <p:cNvSpPr>
            <a:spLocks noChangeArrowheads="1"/>
          </p:cNvSpPr>
          <p:nvPr>
            <p:custDataLst>
              <p:tags r:id="rId10"/>
            </p:custDataLst>
          </p:nvPr>
        </p:nvSpPr>
        <p:spPr bwMode="auto">
          <a:xfrm>
            <a:off x="4406583" y="3893185"/>
            <a:ext cx="1820545" cy="1848485"/>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6" name="Oval 57"/>
          <p:cNvSpPr>
            <a:spLocks noChangeArrowheads="1"/>
          </p:cNvSpPr>
          <p:nvPr>
            <p:custDataLst>
              <p:tags r:id="rId11"/>
            </p:custDataLst>
          </p:nvPr>
        </p:nvSpPr>
        <p:spPr bwMode="auto">
          <a:xfrm>
            <a:off x="8474393" y="292544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7</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Oval 67"/>
          <p:cNvSpPr>
            <a:spLocks noChangeArrowheads="1"/>
          </p:cNvSpPr>
          <p:nvPr>
            <p:custDataLst>
              <p:tags r:id="rId12"/>
            </p:custDataLst>
          </p:nvPr>
        </p:nvSpPr>
        <p:spPr bwMode="auto">
          <a:xfrm>
            <a:off x="8474393" y="4605655"/>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8</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9" name="Oval 68"/>
          <p:cNvSpPr>
            <a:spLocks noChangeArrowheads="1"/>
          </p:cNvSpPr>
          <p:nvPr>
            <p:custDataLst>
              <p:tags r:id="rId13"/>
            </p:custDataLst>
          </p:nvPr>
        </p:nvSpPr>
        <p:spPr bwMode="auto">
          <a:xfrm>
            <a:off x="7314248" y="145605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6</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Oval 69"/>
          <p:cNvSpPr>
            <a:spLocks noChangeArrowheads="1"/>
          </p:cNvSpPr>
          <p:nvPr>
            <p:custDataLst>
              <p:tags r:id="rId14"/>
            </p:custDataLst>
          </p:nvPr>
        </p:nvSpPr>
        <p:spPr bwMode="auto">
          <a:xfrm>
            <a:off x="2893378" y="4605655"/>
            <a:ext cx="718820" cy="729615"/>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9</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Oval 70"/>
          <p:cNvSpPr>
            <a:spLocks noChangeArrowheads="1"/>
          </p:cNvSpPr>
          <p:nvPr>
            <p:custDataLst>
              <p:tags r:id="rId15"/>
            </p:custDataLst>
          </p:nvPr>
        </p:nvSpPr>
        <p:spPr bwMode="auto">
          <a:xfrm>
            <a:off x="2907348" y="2865120"/>
            <a:ext cx="718820" cy="729615"/>
          </a:xfrm>
          <a:prstGeom prst="ellipse">
            <a:avLst/>
          </a:prstGeom>
          <a:solidFill>
            <a:srgbClr val="8CD16D"/>
          </a:solidFill>
          <a:ln w="38100">
            <a:solidFill>
              <a:srgbClr val="8CD16D">
                <a:lumMod val="20000"/>
                <a:lumOff val="80000"/>
              </a:srgbClr>
            </a:solidFill>
          </a:ln>
        </p:spPr>
        <p:txBody>
          <a:bodyPr vert="horz" wrap="square" lIns="91440" tIns="45720" rIns="91440" bIns="45720" numCol="1" anchor="ctr" anchorCtr="0" compatLnSpc="1">
            <a:normAutofit fontScale="8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10</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Oval 2"/>
          <p:cNvSpPr>
            <a:spLocks noChangeArrowheads="1"/>
          </p:cNvSpPr>
          <p:nvPr>
            <p:custDataLst>
              <p:tags r:id="rId16"/>
            </p:custDataLst>
          </p:nvPr>
        </p:nvSpPr>
        <p:spPr bwMode="auto">
          <a:xfrm>
            <a:off x="5258118" y="289433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空心弧 106"/>
          <p:cNvSpPr/>
          <p:nvPr>
            <p:custDataLst>
              <p:tags r:id="rId17"/>
            </p:custDataLst>
          </p:nvPr>
        </p:nvSpPr>
        <p:spPr>
          <a:xfrm rot="5400000">
            <a:off x="5257483" y="2904490"/>
            <a:ext cx="1806575" cy="1806575"/>
          </a:xfrm>
          <a:prstGeom prst="blockArc">
            <a:avLst>
              <a:gd name="adj1" fmla="val 21536926"/>
              <a:gd name="adj2" fmla="val 4563580"/>
              <a:gd name="adj3" fmla="val 9876"/>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空心弧 111"/>
          <p:cNvSpPr/>
          <p:nvPr>
            <p:custDataLst>
              <p:tags r:id="rId18"/>
            </p:custDataLst>
          </p:nvPr>
        </p:nvSpPr>
        <p:spPr>
          <a:xfrm rot="5400000">
            <a:off x="5257483" y="2904490"/>
            <a:ext cx="1806575" cy="1806575"/>
          </a:xfrm>
          <a:prstGeom prst="blockArc">
            <a:avLst>
              <a:gd name="adj1" fmla="val 8718108"/>
              <a:gd name="adj2" fmla="val 13669574"/>
              <a:gd name="adj3" fmla="val 9895"/>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空心弧 112"/>
          <p:cNvSpPr/>
          <p:nvPr>
            <p:custDataLst>
              <p:tags r:id="rId19"/>
            </p:custDataLst>
          </p:nvPr>
        </p:nvSpPr>
        <p:spPr>
          <a:xfrm rot="5400000">
            <a:off x="5257483" y="2904490"/>
            <a:ext cx="1806575" cy="1806575"/>
          </a:xfrm>
          <a:prstGeom prst="blockArc">
            <a:avLst>
              <a:gd name="adj1" fmla="val 4533040"/>
              <a:gd name="adj2" fmla="val 8761354"/>
              <a:gd name="adj3" fmla="val 9748"/>
            </a:avLst>
          </a:prstGeom>
          <a:solidFill>
            <a:srgbClr val="8CD16D"/>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空心弧 113"/>
          <p:cNvSpPr/>
          <p:nvPr>
            <p:custDataLst>
              <p:tags r:id="rId20"/>
            </p:custDataLst>
          </p:nvPr>
        </p:nvSpPr>
        <p:spPr>
          <a:xfrm rot="5400000">
            <a:off x="5257483" y="2904490"/>
            <a:ext cx="1806575" cy="1806575"/>
          </a:xfrm>
          <a:prstGeom prst="blockArc">
            <a:avLst>
              <a:gd name="adj1" fmla="val 17590353"/>
              <a:gd name="adj2" fmla="val 21540837"/>
              <a:gd name="adj3" fmla="val 987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空心弧 123"/>
          <p:cNvSpPr/>
          <p:nvPr>
            <p:custDataLst>
              <p:tags r:id="rId21"/>
            </p:custDataLst>
          </p:nvPr>
        </p:nvSpPr>
        <p:spPr>
          <a:xfrm rot="5400000">
            <a:off x="5257483" y="2904490"/>
            <a:ext cx="1806575" cy="1806575"/>
          </a:xfrm>
          <a:prstGeom prst="blockArc">
            <a:avLst>
              <a:gd name="adj1" fmla="val 13643770"/>
              <a:gd name="adj2" fmla="val 17591825"/>
              <a:gd name="adj3" fmla="val 9956"/>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custDataLst>
              <p:tags r:id="rId22"/>
            </p:custDataLst>
          </p:nvPr>
        </p:nvSpPr>
        <p:spPr>
          <a:xfrm>
            <a:off x="305435" y="1668145"/>
            <a:ext cx="2540635" cy="2408555"/>
          </a:xfrm>
          <a:prstGeom prst="rect">
            <a:avLst/>
          </a:prstGeom>
          <a:noFill/>
        </p:spPr>
        <p:txBody>
          <a:bodyPr wrap="square" rtlCol="0" anchor="ctr" anchorCtr="0"/>
          <a:lstStyle/>
          <a:p>
            <a:pPr algn="l" fontAlgn="auto">
              <a:lnSpc>
                <a:spcPct val="150000"/>
              </a:lnSpc>
            </a:pPr>
            <a:r>
              <a:rPr lang="zh-CN" altLang="en-US" sz="1600" b="1" spc="150" dirty="0">
                <a:solidFill>
                  <a:srgbClr val="92D050"/>
                </a:solidFill>
                <a:uFillTx/>
                <a:latin typeface="Arial" panose="020B0604020202020204" pitchFamily="34" charset="0"/>
                <a:ea typeface="微软雅黑" panose="020B0503020204020204" pitchFamily="34" charset="-122"/>
                <a:sym typeface="Arial" panose="020B0604020202020204" pitchFamily="34" charset="0"/>
              </a:rPr>
              <a:t>10. 头脑风暴法</a:t>
            </a:r>
            <a:endParaRPr lang="zh-CN" altLang="en-US" sz="1600" b="1" spc="150" dirty="0">
              <a:solidFill>
                <a:srgbClr val="92D050"/>
              </a:solidFill>
              <a:uFillTx/>
              <a:latin typeface="Arial" panose="020B0604020202020204" pitchFamily="34" charset="0"/>
              <a:ea typeface="微软雅黑" panose="020B0503020204020204" pitchFamily="34" charset="-122"/>
              <a:sym typeface="Arial" panose="020B0604020202020204" pitchFamily="34" charset="0"/>
            </a:endParaRPr>
          </a:p>
          <a:p>
            <a:pPr algn="l" fontAlgn="auto">
              <a:lnSpc>
                <a:spcPct val="150000"/>
              </a:lnSpc>
            </a:pPr>
            <a:r>
              <a:rPr lang="zh-CN" altLang="en-US" sz="1600" spc="150" dirty="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rPr>
              <a:t>所谓头脑风暴（Brain Storming），最早是精神病理学上的用语，指精神病患者的精神错乱状态而言的。</a:t>
            </a:r>
            <a:endParaRPr lang="zh-CN" altLang="en-US" sz="1600" spc="150" dirty="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23"/>
            </p:custDataLst>
          </p:nvPr>
        </p:nvSpPr>
        <p:spPr>
          <a:xfrm>
            <a:off x="291465" y="4232275"/>
            <a:ext cx="2554605" cy="209486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600" b="1" dirty="0">
                <a:solidFill>
                  <a:srgbClr val="00B050"/>
                </a:solidFill>
                <a:uFillTx/>
                <a:sym typeface="Arial" panose="020B0604020202020204" pitchFamily="34" charset="0"/>
              </a:rPr>
              <a:t>9. 专家调查法</a:t>
            </a:r>
            <a:endParaRPr lang="zh-CN" altLang="en-US" sz="1600" b="1" dirty="0">
              <a:solidFill>
                <a:srgbClr val="00B050"/>
              </a:solidFill>
              <a:uFillTx/>
              <a:sym typeface="Arial" panose="020B0604020202020204" pitchFamily="34" charset="0"/>
            </a:endParaRPr>
          </a:p>
          <a:p>
            <a:pPr algn="l" fontAlgn="auto">
              <a:lnSpc>
                <a:spcPct val="150000"/>
              </a:lnSpc>
            </a:pPr>
            <a:r>
              <a:rPr lang="zh-CN" altLang="en-US" sz="1600" dirty="0">
                <a:solidFill>
                  <a:sysClr val="windowText" lastClr="000000">
                    <a:lumMod val="75000"/>
                    <a:lumOff val="25000"/>
                  </a:sysClr>
                </a:solidFill>
                <a:uFillTx/>
                <a:sym typeface="Arial" panose="020B0604020202020204" pitchFamily="34" charset="0"/>
              </a:rPr>
              <a:t>指应用专家的经验、知识和能力，发挥专家的特长，对风险的可能性及其后果做出估计。</a:t>
            </a:r>
            <a:endParaRPr lang="zh-CN" altLang="en-US" sz="1600" dirty="0">
              <a:solidFill>
                <a:sysClr val="windowText" lastClr="000000">
                  <a:lumMod val="75000"/>
                  <a:lumOff val="25000"/>
                </a:sysClr>
              </a:solidFill>
              <a:uFillTx/>
              <a:sym typeface="Arial" panose="020B0604020202020204" pitchFamily="34" charset="0"/>
            </a:endParaRPr>
          </a:p>
        </p:txBody>
      </p:sp>
      <p:sp>
        <p:nvSpPr>
          <p:cNvPr id="25" name="文本框 24"/>
          <p:cNvSpPr txBox="1"/>
          <p:nvPr>
            <p:custDataLst>
              <p:tags r:id="rId24"/>
            </p:custDataLst>
          </p:nvPr>
        </p:nvSpPr>
        <p:spPr>
          <a:xfrm>
            <a:off x="9095105" y="2028190"/>
            <a:ext cx="2856865" cy="220408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b="1" dirty="0">
                <a:solidFill>
                  <a:schemeClr val="accent4">
                    <a:lumMod val="75000"/>
                  </a:schemeClr>
                </a:solidFill>
                <a:uFillTx/>
                <a:sym typeface="Arial" panose="020B0604020202020204" pitchFamily="34" charset="0"/>
              </a:rPr>
              <a:t>7. 事件树分析法</a:t>
            </a:r>
            <a:endParaRPr lang="zh-CN" altLang="en-US" sz="1600" b="1" dirty="0">
              <a:solidFill>
                <a:schemeClr val="accent4">
                  <a:lumMod val="75000"/>
                </a:schemeClr>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指选择某一风险作为开始事件，用逻辑推理的方法推论各种可能的结果以及产生这些结果的途径，从而了解事故发生的原因和条件。</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3" name="文本框 62"/>
          <p:cNvSpPr txBox="1"/>
          <p:nvPr>
            <p:custDataLst>
              <p:tags r:id="rId25"/>
            </p:custDataLst>
          </p:nvPr>
        </p:nvSpPr>
        <p:spPr>
          <a:xfrm>
            <a:off x="9346565" y="4232275"/>
            <a:ext cx="2605405" cy="192468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b="1" dirty="0">
                <a:solidFill>
                  <a:srgbClr val="0070C0"/>
                </a:solidFill>
                <a:uFillTx/>
                <a:sym typeface="Arial" panose="020B0604020202020204" pitchFamily="34" charset="0"/>
              </a:rPr>
              <a:t>8. 故障树分析法</a:t>
            </a:r>
            <a:endParaRPr lang="zh-CN" altLang="en-US" sz="1600" b="1" dirty="0">
              <a:solidFill>
                <a:srgbClr val="0070C0"/>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故障树分析法指以故障为分析对象，描述故障发生的因果关系，借此识别风险。</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4" name="文本框 63"/>
          <p:cNvSpPr txBox="1"/>
          <p:nvPr>
            <p:custDataLst>
              <p:tags r:id="rId26"/>
            </p:custDataLst>
          </p:nvPr>
        </p:nvSpPr>
        <p:spPr>
          <a:xfrm>
            <a:off x="8012430" y="421005"/>
            <a:ext cx="3524885" cy="168846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600" b="1" dirty="0">
                <a:solidFill>
                  <a:srgbClr val="00B0F0"/>
                </a:solidFill>
                <a:uFillTx/>
                <a:sym typeface="Arial" panose="020B0604020202020204" pitchFamily="34" charset="0"/>
              </a:rPr>
              <a:t>6. 幕景分析法</a:t>
            </a:r>
            <a:endParaRPr lang="zh-CN" altLang="en-US" sz="1600" b="1" dirty="0">
              <a:solidFill>
                <a:srgbClr val="00B0F0"/>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幕景分析法指利用数字、图表、曲线等，对企业未来的状态进行描绘，从而识别引起风险的关键因素及其影响程度。</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26" name="图形 1"/>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4943158" y="4503420"/>
            <a:ext cx="628650" cy="714375"/>
          </a:xfrm>
          <a:prstGeom prst="rect">
            <a:avLst/>
          </a:prstGeom>
        </p:spPr>
      </p:pic>
      <p:pic>
        <p:nvPicPr>
          <p:cNvPr id="27" name="图形 2"/>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887528" y="4488815"/>
            <a:ext cx="361950" cy="657225"/>
          </a:xfrm>
          <a:prstGeom prst="rect">
            <a:avLst/>
          </a:prstGeom>
        </p:spPr>
      </p:pic>
      <p:pic>
        <p:nvPicPr>
          <p:cNvPr id="28" name="图形 3"/>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7227253" y="3056890"/>
            <a:ext cx="457200" cy="485775"/>
          </a:xfrm>
          <a:prstGeom prst="rect">
            <a:avLst/>
          </a:prstGeom>
        </p:spPr>
      </p:pic>
      <p:pic>
        <p:nvPicPr>
          <p:cNvPr id="29" name="图形 4"/>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5822633" y="2137410"/>
            <a:ext cx="676275" cy="466725"/>
          </a:xfrm>
          <a:prstGeom prst="rect">
            <a:avLst/>
          </a:prstGeom>
        </p:spPr>
      </p:pic>
      <p:pic>
        <p:nvPicPr>
          <p:cNvPr id="30" name="图形 5"/>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4503103" y="3004185"/>
            <a:ext cx="571500" cy="590550"/>
          </a:xfrm>
          <a:prstGeom prst="rect">
            <a:avLst/>
          </a:prstGeom>
        </p:spPr>
      </p:pic>
      <p:pic>
        <p:nvPicPr>
          <p:cNvPr id="31" name="图形 6"/>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5875338" y="3540125"/>
            <a:ext cx="571500" cy="542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二、创业风险评估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047750"/>
            <a:ext cx="6189345" cy="5492750"/>
          </a:xfrm>
          <a:prstGeom prst="rect">
            <a:avLst/>
          </a:prstGeom>
          <a:noFill/>
        </p:spPr>
        <p:txBody>
          <a:bodyPr wrap="square" rtlCol="0">
            <a:spAutoFit/>
          </a:bodyPr>
          <a:p>
            <a:pPr fontAlgn="auto">
              <a:lnSpc>
                <a:spcPct val="150000"/>
              </a:lnSpc>
            </a:pPr>
            <a:r>
              <a:rPr lang="zh-CN" altLang="en-US"/>
              <a:t>1. 创业风险评估的定义</a:t>
            </a:r>
            <a:endParaRPr lang="zh-CN" altLang="en-US"/>
          </a:p>
          <a:p>
            <a:pPr fontAlgn="auto">
              <a:lnSpc>
                <a:spcPct val="150000"/>
              </a:lnSpc>
            </a:pPr>
            <a:r>
              <a:rPr lang="zh-CN" altLang="en-US"/>
              <a:t>创业风险评估是指在风险识别基础上，运用一定方法（如概率论与数理统计）对某一特定风险事件发生的概率和损失（收益）做出估计，为选择风险应对技术提供依据。</a:t>
            </a:r>
            <a:endParaRPr lang="zh-CN" altLang="en-US"/>
          </a:p>
          <a:p>
            <a:pPr fontAlgn="auto">
              <a:lnSpc>
                <a:spcPct val="150000"/>
              </a:lnSpc>
            </a:pPr>
            <a:r>
              <a:rPr lang="zh-CN" altLang="en-US"/>
              <a:t>2. 创业风险评估的基础</a:t>
            </a:r>
            <a:endParaRPr lang="zh-CN" altLang="en-US"/>
          </a:p>
          <a:p>
            <a:pPr fontAlgn="auto">
              <a:lnSpc>
                <a:spcPct val="150000"/>
              </a:lnSpc>
            </a:pPr>
            <a:r>
              <a:rPr lang="zh-CN" altLang="en-US"/>
              <a:t>创业风险评估的基础是充分有效的数据资料。</a:t>
            </a:r>
            <a:endParaRPr lang="zh-CN" altLang="en-US"/>
          </a:p>
          <a:p>
            <a:pPr fontAlgn="auto">
              <a:lnSpc>
                <a:spcPct val="150000"/>
              </a:lnSpc>
            </a:pPr>
            <a:r>
              <a:rPr lang="zh-CN" altLang="en-US"/>
              <a:t>（1）数据完整。（2）数据一致。</a:t>
            </a:r>
            <a:endParaRPr lang="zh-CN" altLang="en-US"/>
          </a:p>
          <a:p>
            <a:pPr fontAlgn="auto">
              <a:lnSpc>
                <a:spcPct val="150000"/>
              </a:lnSpc>
            </a:pPr>
            <a:r>
              <a:rPr lang="zh-CN" altLang="en-US"/>
              <a:t>（3）数据与主题相关。（4）数据是有组织的。</a:t>
            </a:r>
            <a:endParaRPr lang="zh-CN" altLang="en-US"/>
          </a:p>
          <a:p>
            <a:pPr fontAlgn="auto">
              <a:lnSpc>
                <a:spcPct val="150000"/>
              </a:lnSpc>
            </a:pPr>
            <a:r>
              <a:rPr lang="zh-CN" altLang="en-US"/>
              <a:t>3. 创业风险评估的作用</a:t>
            </a:r>
            <a:endParaRPr lang="zh-CN" altLang="en-US"/>
          </a:p>
          <a:p>
            <a:pPr fontAlgn="auto">
              <a:lnSpc>
                <a:spcPct val="150000"/>
              </a:lnSpc>
            </a:pPr>
            <a:r>
              <a:rPr lang="zh-CN" altLang="en-US"/>
              <a:t>创业风险评估有利于企业上下获得稳定安全感，从而增强扩大业务、开辟市场的信心；有利于增强经营管理决策的正确性，减少风险损失；在决策从事某种业务时，能对风险进行正确的处理，使经营者变得更为明智。</a:t>
            </a:r>
            <a:endParaRPr lang="zh-CN" altLang="en-US"/>
          </a:p>
        </p:txBody>
      </p:sp>
      <p:sp>
        <p:nvSpPr>
          <p:cNvPr id="2" name="文本框 1"/>
          <p:cNvSpPr txBox="1"/>
          <p:nvPr/>
        </p:nvSpPr>
        <p:spPr>
          <a:xfrm>
            <a:off x="836930" y="812800"/>
            <a:ext cx="3798570" cy="368300"/>
          </a:xfrm>
          <a:prstGeom prst="rect">
            <a:avLst/>
          </a:prstGeom>
          <a:noFill/>
        </p:spPr>
        <p:txBody>
          <a:bodyPr wrap="square" rtlCol="0">
            <a:spAutoFit/>
          </a:bodyPr>
          <a:p>
            <a:r>
              <a:rPr lang="zh-CN" altLang="en-US" b="1">
                <a:solidFill>
                  <a:schemeClr val="accent1">
                    <a:lumMod val="75000"/>
                  </a:schemeClr>
                </a:solidFill>
              </a:rPr>
              <a:t>（一）创业风险评估的含义</a:t>
            </a:r>
            <a:endParaRPr lang="zh-CN" altLang="en-US" b="1">
              <a:solidFill>
                <a:schemeClr val="accent1">
                  <a:lumMod val="75000"/>
                </a:schemeClr>
              </a:solidFill>
            </a:endParaRPr>
          </a:p>
        </p:txBody>
      </p:sp>
      <p:pic>
        <p:nvPicPr>
          <p:cNvPr id="115" name="图片 114"/>
          <p:cNvPicPr/>
          <p:nvPr/>
        </p:nvPicPr>
        <p:blipFill>
          <a:blip r:embed="rId1"/>
          <a:stretch>
            <a:fillRect/>
          </a:stretch>
        </p:blipFill>
        <p:spPr>
          <a:xfrm>
            <a:off x="7104380" y="1720850"/>
            <a:ext cx="4686300" cy="37871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9917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二、创业风险评估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36930" y="812800"/>
            <a:ext cx="3798570" cy="368300"/>
          </a:xfrm>
          <a:prstGeom prst="rect">
            <a:avLst/>
          </a:prstGeom>
          <a:noFill/>
        </p:spPr>
        <p:txBody>
          <a:bodyPr wrap="square" rtlCol="0">
            <a:spAutoFit/>
          </a:bodyPr>
          <a:p>
            <a:r>
              <a:rPr lang="zh-CN" altLang="en-US" b="1">
                <a:solidFill>
                  <a:schemeClr val="accent1">
                    <a:lumMod val="75000"/>
                  </a:schemeClr>
                </a:solidFill>
              </a:rPr>
              <a:t>（二）创业风险评估的方法</a:t>
            </a:r>
            <a:endParaRPr lang="zh-CN" altLang="en-US" b="1">
              <a:solidFill>
                <a:schemeClr val="accent1">
                  <a:lumMod val="75000"/>
                </a:schemeClr>
              </a:solidFill>
            </a:endParaRPr>
          </a:p>
        </p:txBody>
      </p:sp>
      <p:sp>
        <p:nvSpPr>
          <p:cNvPr id="3" name="文本框 2"/>
          <p:cNvSpPr txBox="1"/>
          <p:nvPr/>
        </p:nvSpPr>
        <p:spPr>
          <a:xfrm>
            <a:off x="424180" y="1080770"/>
            <a:ext cx="7099300" cy="5492750"/>
          </a:xfrm>
          <a:prstGeom prst="rect">
            <a:avLst/>
          </a:prstGeom>
          <a:noFill/>
        </p:spPr>
        <p:txBody>
          <a:bodyPr wrap="square" rtlCol="0">
            <a:spAutoFit/>
          </a:bodyPr>
          <a:p>
            <a:pPr fontAlgn="auto">
              <a:lnSpc>
                <a:spcPct val="150000"/>
              </a:lnSpc>
            </a:pPr>
            <a:r>
              <a:rPr lang="zh-CN" altLang="en-US"/>
              <a:t>1. 定性方法</a:t>
            </a:r>
            <a:endParaRPr lang="zh-CN" altLang="en-US"/>
          </a:p>
          <a:p>
            <a:pPr fontAlgn="auto">
              <a:lnSpc>
                <a:spcPct val="150000"/>
              </a:lnSpc>
            </a:pPr>
            <a:r>
              <a:rPr lang="zh-CN" altLang="en-US"/>
              <a:t>（1）含义：指结合经验、知识、技能、判断甚至直觉等，运用归纳与演绎、分析与综合、抽象与概括等思维方法，对事物性质、特点、发展规律、变化趋势进行分析、评估。具有主观性。</a:t>
            </a:r>
            <a:endParaRPr lang="zh-CN" altLang="en-US"/>
          </a:p>
          <a:p>
            <a:pPr fontAlgn="auto">
              <a:lnSpc>
                <a:spcPct val="150000"/>
              </a:lnSpc>
            </a:pPr>
            <a:r>
              <a:rPr lang="zh-CN" altLang="en-US"/>
              <a:t>（2）使用条件：对象不能够进行量化时；在不要求进行定量评估时；在定量评估所需的充分可靠数据实际上无法取得时；获取和分析数据不具有成本效益性时。</a:t>
            </a:r>
            <a:endParaRPr lang="zh-CN" altLang="en-US"/>
          </a:p>
          <a:p>
            <a:pPr fontAlgn="auto">
              <a:lnSpc>
                <a:spcPct val="150000"/>
              </a:lnSpc>
            </a:pPr>
            <a:r>
              <a:rPr lang="zh-CN" altLang="en-US"/>
              <a:t>2. 定量方法</a:t>
            </a:r>
            <a:endParaRPr lang="zh-CN" altLang="en-US"/>
          </a:p>
          <a:p>
            <a:pPr fontAlgn="auto">
              <a:lnSpc>
                <a:spcPct val="150000"/>
              </a:lnSpc>
            </a:pPr>
            <a:r>
              <a:rPr lang="zh-CN" altLang="en-US"/>
              <a:t>（1）含义：指依据统计数据，运用数理方法（如平均数、数学模型等）对事物的数量特征、数量关系与数量变化进行分析，揭示和描述事物所处状态和发展趋势以及事物间的相互关系和作用。具有客观性。</a:t>
            </a:r>
            <a:endParaRPr lang="zh-CN" altLang="en-US"/>
          </a:p>
          <a:p>
            <a:pPr fontAlgn="auto">
              <a:lnSpc>
                <a:spcPct val="150000"/>
              </a:lnSpc>
            </a:pPr>
            <a:r>
              <a:rPr lang="zh-CN" altLang="en-US"/>
              <a:t>（2）使用条件：对象能够进行量化时；占有大量数据资料时；数据与主题相关时；数据可以进行组织时。</a:t>
            </a:r>
            <a:endParaRPr lang="zh-CN" altLang="en-US"/>
          </a:p>
        </p:txBody>
      </p:sp>
      <p:pic>
        <p:nvPicPr>
          <p:cNvPr id="116" name="图片 115"/>
          <p:cNvPicPr/>
          <p:nvPr/>
        </p:nvPicPr>
        <p:blipFill>
          <a:blip r:embed="rId1"/>
          <a:stretch>
            <a:fillRect/>
          </a:stretch>
        </p:blipFill>
        <p:spPr>
          <a:xfrm>
            <a:off x="7644765" y="2044065"/>
            <a:ext cx="4145280" cy="31965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16"/>
                                        </p:tgtEl>
                                        <p:attrNameLst>
                                          <p:attrName>style.visibility</p:attrName>
                                        </p:attrNameLst>
                                      </p:cBhvr>
                                      <p:to>
                                        <p:strVal val="visible"/>
                                      </p:to>
                                    </p:set>
                                    <p:animEffect transition="in" filter="blinds(horizontal)">
                                      <p:cBhvr>
                                        <p:cTn id="16"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6835794" y="1006795"/>
            <a:ext cx="4667250" cy="4922520"/>
            <a:chOff x="2028826" y="1047750"/>
            <a:chExt cx="4667250" cy="4922520"/>
          </a:xfrm>
        </p:grpSpPr>
        <p:sp>
          <p:nvSpPr>
            <p:cNvPr id="50" name="椭圆 49"/>
            <p:cNvSpPr/>
            <p:nvPr/>
          </p:nvSpPr>
          <p:spPr>
            <a:xfrm>
              <a:off x="2028826" y="1047750"/>
              <a:ext cx="857250" cy="857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FFFF"/>
                  </a:solidFill>
                  <a:effectLst/>
                  <a:uLnTx/>
                  <a:uFillTx/>
                  <a:latin typeface="+mj-ea"/>
                  <a:ea typeface="+mj-ea"/>
                  <a:cs typeface="+mn-ea"/>
                  <a:sym typeface="+mn-lt"/>
                </a:rPr>
                <a:t>01</a:t>
              </a:r>
              <a:endParaRPr kumimoji="0" lang="en-US" sz="2400" b="1" i="0" u="none" strike="noStrike" kern="1200" cap="none" spc="0" normalizeH="0" baseline="0" noProof="0" dirty="0">
                <a:ln>
                  <a:noFill/>
                </a:ln>
                <a:solidFill>
                  <a:srgbClr val="FFFFFF"/>
                </a:solidFill>
                <a:effectLst/>
                <a:uLnTx/>
                <a:uFillTx/>
                <a:latin typeface="+mj-ea"/>
                <a:ea typeface="+mj-ea"/>
                <a:cs typeface="+mn-ea"/>
                <a:sym typeface="+mn-lt"/>
              </a:endParaRPr>
            </a:p>
          </p:txBody>
        </p:sp>
        <p:sp>
          <p:nvSpPr>
            <p:cNvPr id="51" name="椭圆 50"/>
            <p:cNvSpPr/>
            <p:nvPr/>
          </p:nvSpPr>
          <p:spPr>
            <a:xfrm>
              <a:off x="2028826" y="2324100"/>
              <a:ext cx="857250" cy="8572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a:ln>
                    <a:noFill/>
                  </a:ln>
                  <a:solidFill>
                    <a:srgbClr val="FFFFFF"/>
                  </a:solidFill>
                  <a:effectLst/>
                  <a:uLnTx/>
                  <a:uFillTx/>
                  <a:latin typeface="+mj-ea"/>
                  <a:ea typeface="+mj-ea"/>
                  <a:cs typeface="+mn-ea"/>
                  <a:sym typeface="+mn-lt"/>
                </a:rPr>
                <a:t>02</a:t>
              </a:r>
              <a:endParaRPr kumimoji="0" lang="en-US" sz="2400" b="1" i="0" u="none" strike="noStrike" kern="1200" cap="none" spc="0" normalizeH="0" baseline="0" noProof="0">
                <a:ln>
                  <a:noFill/>
                </a:ln>
                <a:solidFill>
                  <a:srgbClr val="FFFFFF"/>
                </a:solidFill>
                <a:effectLst/>
                <a:uLnTx/>
                <a:uFillTx/>
                <a:latin typeface="+mj-ea"/>
                <a:ea typeface="+mj-ea"/>
                <a:cs typeface="+mn-ea"/>
                <a:sym typeface="+mn-lt"/>
              </a:endParaRPr>
            </a:p>
          </p:txBody>
        </p:sp>
        <p:sp>
          <p:nvSpPr>
            <p:cNvPr id="52" name="椭圆 51"/>
            <p:cNvSpPr/>
            <p:nvPr/>
          </p:nvSpPr>
          <p:spPr>
            <a:xfrm>
              <a:off x="2028826" y="3667125"/>
              <a:ext cx="857250" cy="857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FFFF"/>
                  </a:solidFill>
                  <a:effectLst/>
                  <a:uLnTx/>
                  <a:uFillTx/>
                  <a:latin typeface="+mj-ea"/>
                  <a:ea typeface="+mj-ea"/>
                  <a:cs typeface="+mn-ea"/>
                  <a:sym typeface="+mn-lt"/>
                </a:rPr>
                <a:t>03</a:t>
              </a:r>
              <a:endParaRPr kumimoji="0" lang="en-US" sz="2400" b="1" i="0" u="none" strike="noStrike" kern="1200" cap="none" spc="0" normalizeH="0" baseline="0" noProof="0" dirty="0">
                <a:ln>
                  <a:noFill/>
                </a:ln>
                <a:solidFill>
                  <a:srgbClr val="FFFFFF"/>
                </a:solidFill>
                <a:effectLst/>
                <a:uLnTx/>
                <a:uFillTx/>
                <a:latin typeface="+mj-ea"/>
                <a:ea typeface="+mj-ea"/>
                <a:cs typeface="+mn-ea"/>
                <a:sym typeface="+mn-lt"/>
              </a:endParaRPr>
            </a:p>
          </p:txBody>
        </p:sp>
        <p:sp>
          <p:nvSpPr>
            <p:cNvPr id="53" name="椭圆 52"/>
            <p:cNvSpPr/>
            <p:nvPr/>
          </p:nvSpPr>
          <p:spPr>
            <a:xfrm>
              <a:off x="2028826" y="5034911"/>
              <a:ext cx="857250" cy="8572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a:ln>
                    <a:noFill/>
                  </a:ln>
                  <a:solidFill>
                    <a:srgbClr val="FFFFFF"/>
                  </a:solidFill>
                  <a:effectLst/>
                  <a:uLnTx/>
                  <a:uFillTx/>
                  <a:latin typeface="+mj-ea"/>
                  <a:ea typeface="+mj-ea"/>
                  <a:cs typeface="+mn-ea"/>
                  <a:sym typeface="+mn-lt"/>
                </a:rPr>
                <a:t>04</a:t>
              </a:r>
              <a:endParaRPr kumimoji="0" lang="en-US" sz="2400" b="1" i="0" u="none" strike="noStrike" kern="1200" cap="none" spc="0" normalizeH="0" baseline="0" noProof="0">
                <a:ln>
                  <a:noFill/>
                </a:ln>
                <a:solidFill>
                  <a:srgbClr val="FFFFFF"/>
                </a:solidFill>
                <a:effectLst/>
                <a:uLnTx/>
                <a:uFillTx/>
                <a:latin typeface="+mj-ea"/>
                <a:ea typeface="+mj-ea"/>
                <a:cs typeface="+mn-ea"/>
                <a:sym typeface="+mn-lt"/>
              </a:endParaRPr>
            </a:p>
          </p:txBody>
        </p:sp>
        <p:sp>
          <p:nvSpPr>
            <p:cNvPr id="54" name="文本框 53"/>
            <p:cNvSpPr txBox="1"/>
            <p:nvPr/>
          </p:nvSpPr>
          <p:spPr>
            <a:xfrm>
              <a:off x="3107522" y="1153210"/>
              <a:ext cx="2720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创业风险概述</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3107691" y="2429510"/>
              <a:ext cx="3588385" cy="8299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大学生创新创业的风险与成因</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3107691" y="3772535"/>
              <a:ext cx="324675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创业风险识别与评估</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3107691" y="5140325"/>
              <a:ext cx="3587750" cy="8299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创业风险管理与危机防控 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1000" fill="hold"/>
                                        <p:tgtEl>
                                          <p:spTgt spid="46"/>
                                        </p:tgtEl>
                                        <p:attrNameLst>
                                          <p:attrName>ppt_x</p:attrName>
                                        </p:attrNameLst>
                                      </p:cBhvr>
                                      <p:tavLst>
                                        <p:tav tm="0">
                                          <p:val>
                                            <p:strVal val="1+#ppt_w/2"/>
                                          </p:val>
                                        </p:tav>
                                        <p:tav tm="100000">
                                          <p:val>
                                            <p:strVal val="#ppt_x"/>
                                          </p:val>
                                        </p:tav>
                                      </p:tavLst>
                                    </p:anim>
                                    <p:anim calcmode="lin" valueType="num">
                                      <p:cBhvr additive="base">
                                        <p:cTn id="22" dur="10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1055107" y="3501999"/>
            <a:ext cx="46532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创业风险管理与危机防控</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04</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11418" y="1195705"/>
            <a:ext cx="4844019" cy="40005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5273079" y="1196022"/>
            <a:ext cx="6605270" cy="4565543"/>
            <a:chOff x="5273080" y="1970722"/>
            <a:chExt cx="6605270" cy="4565543"/>
          </a:xfrm>
        </p:grpSpPr>
        <p:grpSp>
          <p:nvGrpSpPr>
            <p:cNvPr id="2" name="组合 1"/>
            <p:cNvGrpSpPr/>
            <p:nvPr/>
          </p:nvGrpSpPr>
          <p:grpSpPr>
            <a:xfrm>
              <a:off x="5273080" y="1970722"/>
              <a:ext cx="6504940" cy="1144593"/>
              <a:chOff x="4050559" y="756822"/>
              <a:chExt cx="6504940" cy="1144593"/>
            </a:xfrm>
          </p:grpSpPr>
          <p:sp>
            <p:nvSpPr>
              <p:cNvPr id="15" name="椭圆 14"/>
              <p:cNvSpPr/>
              <p:nvPr/>
            </p:nvSpPr>
            <p:spPr>
              <a:xfrm>
                <a:off x="4050559" y="959397"/>
                <a:ext cx="737958" cy="737958"/>
              </a:xfrm>
              <a:prstGeom prst="ellipse">
                <a:avLst/>
              </a:prstGeom>
              <a:solidFill>
                <a:schemeClr val="accent1"/>
              </a:solidFill>
              <a:ln w="762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rPr>
                  <a:t>01</a:t>
                </a:r>
                <a:endParaRPr kumimoji="0" lang="zh-CN" alt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endParaRPr>
              </a:p>
            </p:txBody>
          </p:sp>
          <p:sp>
            <p:nvSpPr>
              <p:cNvPr id="14" name="矩形 13"/>
              <p:cNvSpPr>
                <a:spLocks noChangeArrowheads="1"/>
              </p:cNvSpPr>
              <p:nvPr/>
            </p:nvSpPr>
            <p:spPr bwMode="auto">
              <a:xfrm>
                <a:off x="4948449" y="756822"/>
                <a:ext cx="5607050" cy="1144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base">
                  <a:lnSpc>
                    <a:spcPct val="150000"/>
                  </a:lnSpc>
                  <a:spcBef>
                    <a:spcPct val="0"/>
                  </a:spcBef>
                  <a:spcAft>
                    <a:spcPct val="0"/>
                  </a:spcAft>
                  <a:buNone/>
                  <a:defRPr/>
                </a:pP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（一）创业风险防控内涵</a:t>
                </a:r>
                <a:endParaRPr lang="zh-CN" altLang="en-US" sz="1600" dirty="0">
                  <a:solidFill>
                    <a:schemeClr val="accent1">
                      <a:lumMod val="75000"/>
                    </a:schemeClr>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buNone/>
                  <a:defRPr/>
                </a:pPr>
                <a:r>
                  <a:rPr lang="zh-CN" altLang="en-US" sz="1600" dirty="0">
                    <a:solidFill>
                      <a:schemeClr val="tx2"/>
                    </a:solidFill>
                    <a:latin typeface="微软雅黑" panose="020B0503020204020204" pitchFamily="34" charset="-122"/>
                    <a:ea typeface="微软雅黑" panose="020B0503020204020204" pitchFamily="34" charset="-122"/>
                  </a:rPr>
                  <a:t>创业风险防控是指创业企业在各阶段采用各种方式，调动各种资源来预防风险产生，将风险消灭在萌芽状态的过程。</a:t>
                </a:r>
                <a:endParaRPr lang="zh-CN" altLang="en-US" sz="1600" dirty="0">
                  <a:solidFill>
                    <a:schemeClr val="tx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273080" y="3284166"/>
              <a:ext cx="6605270" cy="1568450"/>
              <a:chOff x="4050559" y="870487"/>
              <a:chExt cx="6605270" cy="1568450"/>
            </a:xfrm>
          </p:grpSpPr>
          <p:sp>
            <p:nvSpPr>
              <p:cNvPr id="35" name="椭圆 34"/>
              <p:cNvSpPr/>
              <p:nvPr/>
            </p:nvSpPr>
            <p:spPr>
              <a:xfrm>
                <a:off x="4050559" y="1187997"/>
                <a:ext cx="737958" cy="737958"/>
              </a:xfrm>
              <a:prstGeom prst="ellipse">
                <a:avLst/>
              </a:prstGeom>
              <a:solidFill>
                <a:schemeClr val="accent2"/>
              </a:solidFill>
              <a:ln w="762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rPr>
                  <a:t>02</a:t>
                </a:r>
                <a:endParaRPr kumimoji="0" lang="zh-CN" alt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endParaRPr>
              </a:p>
            </p:txBody>
          </p:sp>
          <p:sp>
            <p:nvSpPr>
              <p:cNvPr id="34" name="矩形 33"/>
              <p:cNvSpPr>
                <a:spLocks noChangeArrowheads="1"/>
              </p:cNvSpPr>
              <p:nvPr/>
            </p:nvSpPr>
            <p:spPr bwMode="auto">
              <a:xfrm>
                <a:off x="4948449" y="870487"/>
                <a:ext cx="570738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base">
                  <a:lnSpc>
                    <a:spcPct val="150000"/>
                  </a:lnSpc>
                  <a:spcBef>
                    <a:spcPct val="0"/>
                  </a:spcBef>
                  <a:spcAft>
                    <a:spcPct val="0"/>
                  </a:spcAft>
                  <a:buNone/>
                  <a:defRPr/>
                </a:pPr>
                <a:r>
                  <a:rPr lang="zh-CN" altLang="en-US" sz="1600">
                    <a:solidFill>
                      <a:srgbClr val="0070C0"/>
                    </a:solidFill>
                    <a:latin typeface="微软雅黑" panose="020B0503020204020204" pitchFamily="34" charset="-122"/>
                    <a:ea typeface="微软雅黑" panose="020B0503020204020204" pitchFamily="34" charset="-122"/>
                  </a:rPr>
                  <a:t>（二）创业风险回避</a:t>
                </a:r>
                <a:endParaRPr lang="zh-CN" altLang="en-US" sz="1600">
                  <a:solidFill>
                    <a:srgbClr val="0070C0"/>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buNone/>
                  <a:defRPr/>
                </a:pPr>
                <a:r>
                  <a:rPr lang="zh-CN" altLang="en-US" sz="1600">
                    <a:solidFill>
                      <a:schemeClr val="tx2"/>
                    </a:solidFill>
                    <a:latin typeface="微软雅黑" panose="020B0503020204020204" pitchFamily="34" charset="-122"/>
                    <a:ea typeface="微软雅黑" panose="020B0503020204020204" pitchFamily="34" charset="-122"/>
                  </a:rPr>
                  <a:t>风险回避是指考虑到影响预定目标达成的诸多风险因素，结合决策者自身的风险偏好和风险承受能力，从而做出的中止、放弃某种决策方案或调整、改变某种决策方案的风险处理方式。</a:t>
                </a:r>
                <a:endParaRPr lang="zh-CN" altLang="en-US" sz="1600">
                  <a:solidFill>
                    <a:schemeClr val="tx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273080" y="4967815"/>
              <a:ext cx="6504940" cy="1568450"/>
              <a:chOff x="5273080" y="4726515"/>
              <a:chExt cx="6504940" cy="1568450"/>
            </a:xfrm>
          </p:grpSpPr>
          <p:sp>
            <p:nvSpPr>
              <p:cNvPr id="40" name="椭圆 39"/>
              <p:cNvSpPr/>
              <p:nvPr/>
            </p:nvSpPr>
            <p:spPr>
              <a:xfrm>
                <a:off x="5273080" y="4888450"/>
                <a:ext cx="737958" cy="737958"/>
              </a:xfrm>
              <a:prstGeom prst="ellipse">
                <a:avLst/>
              </a:prstGeom>
              <a:solidFill>
                <a:schemeClr val="accent3"/>
              </a:solidFill>
              <a:ln w="762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rPr>
                  <a:t>03</a:t>
                </a:r>
                <a:endParaRPr kumimoji="0" lang="zh-CN" alt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endParaRPr>
              </a:p>
            </p:txBody>
          </p:sp>
          <p:sp>
            <p:nvSpPr>
              <p:cNvPr id="39" name="矩形 38"/>
              <p:cNvSpPr>
                <a:spLocks noChangeArrowheads="1"/>
              </p:cNvSpPr>
              <p:nvPr/>
            </p:nvSpPr>
            <p:spPr bwMode="auto">
              <a:xfrm>
                <a:off x="6170970" y="4726515"/>
                <a:ext cx="560705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base">
                  <a:lnSpc>
                    <a:spcPct val="150000"/>
                  </a:lnSpc>
                  <a:spcBef>
                    <a:spcPct val="0"/>
                  </a:spcBef>
                  <a:spcAft>
                    <a:spcPct val="0"/>
                  </a:spcAft>
                  <a:buNone/>
                  <a:defRPr/>
                </a:pPr>
                <a:r>
                  <a:rPr lang="zh-CN" altLang="en-US" sz="1600">
                    <a:solidFill>
                      <a:schemeClr val="accent1">
                        <a:lumMod val="75000"/>
                      </a:schemeClr>
                    </a:solidFill>
                    <a:latin typeface="微软雅黑" panose="020B0503020204020204" pitchFamily="34" charset="-122"/>
                    <a:ea typeface="微软雅黑" panose="020B0503020204020204" pitchFamily="34" charset="-122"/>
                  </a:rPr>
                  <a:t>（三）创业风险预防</a:t>
                </a:r>
                <a:endParaRPr lang="zh-CN" altLang="en-US" sz="1600">
                  <a:solidFill>
                    <a:schemeClr val="accent1">
                      <a:lumMod val="75000"/>
                    </a:schemeClr>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buNone/>
                  <a:defRPr/>
                </a:pPr>
                <a:r>
                  <a:rPr lang="zh-CN" altLang="en-US" sz="1600">
                    <a:solidFill>
                      <a:schemeClr val="tx2"/>
                    </a:solidFill>
                    <a:latin typeface="微软雅黑" panose="020B0503020204020204" pitchFamily="34" charset="-122"/>
                    <a:ea typeface="微软雅黑" panose="020B0503020204020204" pitchFamily="34" charset="-122"/>
                  </a:rPr>
                  <a:t>通过对投资方案进行评估，对市场进行周密调查，制定科学的资金使用政策等，积极预防风险以尽可能地降低成本，获取收益。</a:t>
                </a:r>
                <a:endParaRPr lang="zh-CN" altLang="en-US" sz="1600">
                  <a:solidFill>
                    <a:schemeClr val="tx2"/>
                  </a:solidFill>
                  <a:latin typeface="微软雅黑" panose="020B0503020204020204" pitchFamily="34" charset="-122"/>
                  <a:ea typeface="微软雅黑" panose="020B0503020204020204" pitchFamily="34" charset="-122"/>
                </a:endParaRPr>
              </a:p>
            </p:txBody>
          </p:sp>
        </p:grpSp>
      </p:grpSp>
      <p:sp>
        <p:nvSpPr>
          <p:cNvPr id="21" name="矩形 20"/>
          <p:cNvSpPr/>
          <p:nvPr/>
        </p:nvSpPr>
        <p:spPr>
          <a:xfrm>
            <a:off x="660400" y="305435"/>
            <a:ext cx="315658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一、创业风险防控</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2" presetClass="entr" presetSubtype="2" fill="hold" nodeType="withEffect">
                                  <p:stCondLst>
                                    <p:cond delay="25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1+#ppt_w/2"/>
                                          </p:val>
                                        </p:tav>
                                        <p:tav tm="100000">
                                          <p:val>
                                            <p:strVal val="#ppt_x"/>
                                          </p:val>
                                        </p:tav>
                                      </p:tavLst>
                                    </p:anim>
                                    <p:anim calcmode="lin" valueType="num">
                                      <p:cBhvr additive="base">
                                        <p:cTn id="20"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60400" y="305435"/>
            <a:ext cx="315658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一、创业风险防控</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24180" y="1237615"/>
            <a:ext cx="7211695" cy="5077460"/>
          </a:xfrm>
          <a:prstGeom prst="rect">
            <a:avLst/>
          </a:prstGeom>
          <a:noFill/>
        </p:spPr>
        <p:txBody>
          <a:bodyPr wrap="square" rtlCol="0">
            <a:spAutoFit/>
          </a:bodyPr>
          <a:p>
            <a:pPr fontAlgn="auto">
              <a:lnSpc>
                <a:spcPct val="150000"/>
              </a:lnSpc>
            </a:pPr>
            <a:r>
              <a:rPr lang="zh-CN" altLang="en-US"/>
              <a:t>风险转移指风险承担主体将自身可能遭遇的损失或不确定性后果转嫁给他人的风险处理方式。风险转移有两种形式：风险的财务转移和非财务转移。前者将自己不能承担或者不愿承担的风险导致的财务负担转移给其他经济单位，这种风险活动承担者不变，只是财务损失承担主体发生了转移，风险的财务转移方式主要是通过事先的财务计划、资金筹措，以便对风险事故造成的经济损失进行及时而充分的补偿的风险转移方式。后者将风险活动连同其财务责任全部由一个承担主体转移到另一个承担主体，主要包括保险、外包、出售等方式。</a:t>
            </a:r>
            <a:endParaRPr lang="zh-CN" altLang="en-US"/>
          </a:p>
          <a:p>
            <a:pPr fontAlgn="auto">
              <a:lnSpc>
                <a:spcPct val="150000"/>
              </a:lnSpc>
            </a:pPr>
            <a:r>
              <a:rPr lang="zh-CN" altLang="en-US"/>
              <a:t>1. 保险与风险转移</a:t>
            </a:r>
            <a:endParaRPr lang="zh-CN" altLang="en-US"/>
          </a:p>
          <a:p>
            <a:pPr fontAlgn="auto">
              <a:lnSpc>
                <a:spcPct val="150000"/>
              </a:lnSpc>
            </a:pPr>
            <a:r>
              <a:rPr lang="zh-CN" altLang="en-US"/>
              <a:t>2. 外包与风险转移</a:t>
            </a:r>
            <a:endParaRPr lang="zh-CN" altLang="en-US"/>
          </a:p>
          <a:p>
            <a:pPr fontAlgn="auto">
              <a:lnSpc>
                <a:spcPct val="150000"/>
              </a:lnSpc>
            </a:pPr>
            <a:r>
              <a:rPr lang="zh-CN" altLang="en-US"/>
              <a:t>3. 出售与风险转移</a:t>
            </a:r>
            <a:endParaRPr lang="zh-CN" altLang="en-US"/>
          </a:p>
          <a:p>
            <a:pPr fontAlgn="auto">
              <a:lnSpc>
                <a:spcPct val="150000"/>
              </a:lnSpc>
            </a:pPr>
            <a:r>
              <a:rPr lang="zh-CN" altLang="en-US"/>
              <a:t>4. 利用金融衍生品对风险进行转移</a:t>
            </a:r>
            <a:endParaRPr lang="zh-CN" altLang="en-US"/>
          </a:p>
        </p:txBody>
      </p:sp>
      <p:sp>
        <p:nvSpPr>
          <p:cNvPr id="4" name="文本框 3"/>
          <p:cNvSpPr txBox="1"/>
          <p:nvPr/>
        </p:nvSpPr>
        <p:spPr>
          <a:xfrm>
            <a:off x="660400" y="812800"/>
            <a:ext cx="2831465" cy="398780"/>
          </a:xfrm>
          <a:prstGeom prst="rect">
            <a:avLst/>
          </a:prstGeom>
          <a:noFill/>
        </p:spPr>
        <p:txBody>
          <a:bodyPr wrap="square" rtlCol="0">
            <a:spAutoFit/>
          </a:bodyPr>
          <a:p>
            <a:r>
              <a:rPr lang="zh-CN" altLang="en-US" sz="2000" b="1">
                <a:solidFill>
                  <a:schemeClr val="accent1">
                    <a:lumMod val="75000"/>
                  </a:schemeClr>
                </a:solidFill>
                <a:sym typeface="+mn-ea"/>
              </a:rPr>
              <a:t>（四）创业风险转移</a:t>
            </a:r>
            <a:endParaRPr lang="zh-CN" altLang="en-US" sz="2000" b="1">
              <a:solidFill>
                <a:schemeClr val="accent1">
                  <a:lumMod val="75000"/>
                </a:schemeClr>
              </a:solidFill>
              <a:sym typeface="+mn-ea"/>
            </a:endParaRPr>
          </a:p>
        </p:txBody>
      </p:sp>
      <p:pic>
        <p:nvPicPr>
          <p:cNvPr id="117" name="图片 116"/>
          <p:cNvPicPr/>
          <p:nvPr/>
        </p:nvPicPr>
        <p:blipFill>
          <a:blip r:embed="rId1"/>
          <a:stretch>
            <a:fillRect/>
          </a:stretch>
        </p:blipFill>
        <p:spPr>
          <a:xfrm>
            <a:off x="7635875" y="1438910"/>
            <a:ext cx="4293235" cy="35966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17"/>
                                        </p:tgtEl>
                                        <p:attrNameLst>
                                          <p:attrName>style.visibility</p:attrName>
                                        </p:attrNameLst>
                                      </p:cBhvr>
                                      <p:to>
                                        <p:strVal val="visible"/>
                                      </p:to>
                                    </p:set>
                                    <p:animEffect transition="in" filter="wipe(down)">
                                      <p:cBhvr>
                                        <p:cTn id="16"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60400" y="305435"/>
            <a:ext cx="315658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一、创业风险防控</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24180" y="1237615"/>
            <a:ext cx="6373495" cy="4661535"/>
          </a:xfrm>
          <a:prstGeom prst="rect">
            <a:avLst/>
          </a:prstGeom>
          <a:noFill/>
        </p:spPr>
        <p:txBody>
          <a:bodyPr wrap="square" rtlCol="0">
            <a:spAutoFit/>
          </a:bodyPr>
          <a:p>
            <a:pPr fontAlgn="auto">
              <a:lnSpc>
                <a:spcPct val="150000"/>
              </a:lnSpc>
            </a:pPr>
            <a:r>
              <a:rPr lang="zh-CN" altLang="en-US"/>
              <a:t>由于风险无处不在，绝对的风险回避是不可能的。对于企业个体而言，其可承受的风险是一定的。因此，企业风险控制策略就在于将风险降低到企业可以接受的程度，这样，风险事件的发生就不足以影响企业正常的生产经营活动。目前国内学者对于风险控制的研究集中在财务、金融、保险、战略等方面。广义的企业风险管理涵盖了风险发生前、风险发生过程中以及风险发生后整个过程中的一系列企业决策行为。企业风险管理过程一般由以下三个过程组成。</a:t>
            </a:r>
            <a:endParaRPr lang="zh-CN" altLang="en-US"/>
          </a:p>
          <a:p>
            <a:pPr fontAlgn="auto">
              <a:lnSpc>
                <a:spcPct val="150000"/>
              </a:lnSpc>
            </a:pPr>
            <a:r>
              <a:rPr lang="zh-CN" altLang="en-US"/>
              <a:t>1. 风险识别过程</a:t>
            </a:r>
            <a:endParaRPr lang="zh-CN" altLang="en-US"/>
          </a:p>
          <a:p>
            <a:pPr fontAlgn="auto">
              <a:lnSpc>
                <a:spcPct val="150000"/>
              </a:lnSpc>
            </a:pPr>
            <a:r>
              <a:rPr lang="zh-CN" altLang="en-US"/>
              <a:t>2. 风险度量过程</a:t>
            </a:r>
            <a:endParaRPr lang="zh-CN" altLang="en-US"/>
          </a:p>
          <a:p>
            <a:pPr fontAlgn="auto">
              <a:lnSpc>
                <a:spcPct val="150000"/>
              </a:lnSpc>
            </a:pPr>
            <a:r>
              <a:rPr lang="zh-CN" altLang="en-US"/>
              <a:t>3. 风险处理过程</a:t>
            </a:r>
            <a:endParaRPr lang="zh-CN" altLang="en-US"/>
          </a:p>
        </p:txBody>
      </p:sp>
      <p:sp>
        <p:nvSpPr>
          <p:cNvPr id="4" name="文本框 3"/>
          <p:cNvSpPr txBox="1"/>
          <p:nvPr/>
        </p:nvSpPr>
        <p:spPr>
          <a:xfrm>
            <a:off x="660400" y="812800"/>
            <a:ext cx="2831465" cy="398780"/>
          </a:xfrm>
          <a:prstGeom prst="rect">
            <a:avLst/>
          </a:prstGeom>
          <a:noFill/>
        </p:spPr>
        <p:txBody>
          <a:bodyPr wrap="square" rtlCol="0">
            <a:spAutoFit/>
          </a:bodyPr>
          <a:p>
            <a:r>
              <a:rPr lang="zh-CN" altLang="en-US" sz="2000" b="1">
                <a:solidFill>
                  <a:schemeClr val="accent1">
                    <a:lumMod val="75000"/>
                  </a:schemeClr>
                </a:solidFill>
                <a:sym typeface="+mn-ea"/>
              </a:rPr>
              <a:t>（五）创业风险控制</a:t>
            </a:r>
            <a:endParaRPr lang="zh-CN" altLang="en-US" sz="2000" b="1">
              <a:solidFill>
                <a:schemeClr val="accent1">
                  <a:lumMod val="75000"/>
                </a:schemeClr>
              </a:solidFill>
              <a:sym typeface="+mn-ea"/>
            </a:endParaRPr>
          </a:p>
        </p:txBody>
      </p:sp>
      <p:pic>
        <p:nvPicPr>
          <p:cNvPr id="118" name="图片 117"/>
          <p:cNvPicPr/>
          <p:nvPr/>
        </p:nvPicPr>
        <p:blipFill>
          <a:blip r:embed="rId1"/>
          <a:stretch>
            <a:fillRect/>
          </a:stretch>
        </p:blipFill>
        <p:spPr>
          <a:xfrm>
            <a:off x="7168515" y="1613535"/>
            <a:ext cx="4671060" cy="39090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18"/>
                                        </p:tgtEl>
                                        <p:attrNameLst>
                                          <p:attrName>style.visibility</p:attrName>
                                        </p:attrNameLst>
                                      </p:cBhvr>
                                      <p:to>
                                        <p:strVal val="visible"/>
                                      </p:to>
                                    </p:set>
                                    <p:animEffect transition="in" filter="blinds(horizontal)">
                                      <p:cBhvr>
                                        <p:cTn id="16"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60400" y="305435"/>
            <a:ext cx="40386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二、大学生创业风险管理</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12800"/>
            <a:ext cx="2831465" cy="398780"/>
          </a:xfrm>
          <a:prstGeom prst="rect">
            <a:avLst/>
          </a:prstGeom>
          <a:noFill/>
        </p:spPr>
        <p:txBody>
          <a:bodyPr wrap="square" rtlCol="0">
            <a:spAutoFit/>
          </a:bodyPr>
          <a:p>
            <a:r>
              <a:rPr lang="zh-CN" altLang="en-US" sz="2000" b="1">
                <a:solidFill>
                  <a:schemeClr val="accent1">
                    <a:lumMod val="75000"/>
                  </a:schemeClr>
                </a:solidFill>
                <a:sym typeface="+mn-ea"/>
              </a:rPr>
              <a:t>（五）创业风险控制</a:t>
            </a:r>
            <a:endParaRPr lang="zh-CN" altLang="en-US" sz="2000" b="1">
              <a:solidFill>
                <a:schemeClr val="accent1">
                  <a:lumMod val="75000"/>
                </a:schemeClr>
              </a:solidFill>
              <a:sym typeface="+mn-ea"/>
            </a:endParaRPr>
          </a:p>
        </p:txBody>
      </p:sp>
      <p:sp>
        <p:nvSpPr>
          <p:cNvPr id="19465" name="Freeform 9"/>
          <p:cNvSpPr/>
          <p:nvPr>
            <p:custDataLst>
              <p:tags r:id="rId1"/>
            </p:custDataLst>
          </p:nvPr>
        </p:nvSpPr>
        <p:spPr bwMode="auto">
          <a:xfrm rot="21252758">
            <a:off x="4704868" y="1546724"/>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1D6DC2"/>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9482" name="Freeform 26"/>
          <p:cNvSpPr>
            <a:spLocks noEditPoints="1"/>
          </p:cNvSpPr>
          <p:nvPr>
            <p:custDataLst>
              <p:tags r:id="rId2"/>
            </p:custDataLst>
          </p:nvPr>
        </p:nvSpPr>
        <p:spPr bwMode="auto">
          <a:xfrm>
            <a:off x="5149309" y="2088546"/>
            <a:ext cx="465619" cy="470045"/>
          </a:xfrm>
          <a:custGeom>
            <a:avLst/>
            <a:gdLst>
              <a:gd name="T0" fmla="*/ 52 w 105"/>
              <a:gd name="T1" fmla="*/ 0 h 106"/>
              <a:gd name="T2" fmla="*/ 89 w 105"/>
              <a:gd name="T3" fmla="*/ 16 h 106"/>
              <a:gd name="T4" fmla="*/ 90 w 105"/>
              <a:gd name="T5" fmla="*/ 16 h 106"/>
              <a:gd name="T6" fmla="*/ 105 w 105"/>
              <a:gd name="T7" fmla="*/ 53 h 106"/>
              <a:gd name="T8" fmla="*/ 89 w 105"/>
              <a:gd name="T9" fmla="*/ 90 h 106"/>
              <a:gd name="T10" fmla="*/ 89 w 105"/>
              <a:gd name="T11" fmla="*/ 90 h 106"/>
              <a:gd name="T12" fmla="*/ 52 w 105"/>
              <a:gd name="T13" fmla="*/ 106 h 106"/>
              <a:gd name="T14" fmla="*/ 15 w 105"/>
              <a:gd name="T15" fmla="*/ 90 h 106"/>
              <a:gd name="T16" fmla="*/ 0 w 105"/>
              <a:gd name="T17" fmla="*/ 53 h 106"/>
              <a:gd name="T18" fmla="*/ 15 w 105"/>
              <a:gd name="T19" fmla="*/ 16 h 106"/>
              <a:gd name="T20" fmla="*/ 15 w 105"/>
              <a:gd name="T21" fmla="*/ 16 h 106"/>
              <a:gd name="T22" fmla="*/ 15 w 105"/>
              <a:gd name="T23" fmla="*/ 16 h 106"/>
              <a:gd name="T24" fmla="*/ 52 w 105"/>
              <a:gd name="T25" fmla="*/ 0 h 106"/>
              <a:gd name="T26" fmla="*/ 75 w 105"/>
              <a:gd name="T27" fmla="*/ 49 h 106"/>
              <a:gd name="T28" fmla="*/ 75 w 105"/>
              <a:gd name="T29" fmla="*/ 49 h 106"/>
              <a:gd name="T30" fmla="*/ 56 w 105"/>
              <a:gd name="T31" fmla="*/ 49 h 106"/>
              <a:gd name="T32" fmla="*/ 56 w 105"/>
              <a:gd name="T33" fmla="*/ 17 h 106"/>
              <a:gd name="T34" fmla="*/ 52 w 105"/>
              <a:gd name="T35" fmla="*/ 13 h 106"/>
              <a:gd name="T36" fmla="*/ 48 w 105"/>
              <a:gd name="T37" fmla="*/ 17 h 106"/>
              <a:gd name="T38" fmla="*/ 48 w 105"/>
              <a:gd name="T39" fmla="*/ 53 h 106"/>
              <a:gd name="T40" fmla="*/ 48 w 105"/>
              <a:gd name="T41" fmla="*/ 53 h 106"/>
              <a:gd name="T42" fmla="*/ 52 w 105"/>
              <a:gd name="T43" fmla="*/ 57 h 106"/>
              <a:gd name="T44" fmla="*/ 75 w 105"/>
              <a:gd name="T45" fmla="*/ 57 h 106"/>
              <a:gd name="T46" fmla="*/ 79 w 105"/>
              <a:gd name="T47" fmla="*/ 53 h 106"/>
              <a:gd name="T48" fmla="*/ 75 w 105"/>
              <a:gd name="T49" fmla="*/ 49 h 106"/>
              <a:gd name="T50" fmla="*/ 84 w 105"/>
              <a:gd name="T51" fmla="*/ 22 h 106"/>
              <a:gd name="T52" fmla="*/ 84 w 105"/>
              <a:gd name="T53" fmla="*/ 22 h 106"/>
              <a:gd name="T54" fmla="*/ 52 w 105"/>
              <a:gd name="T55" fmla="*/ 8 h 106"/>
              <a:gd name="T56" fmla="*/ 21 w 105"/>
              <a:gd name="T57" fmla="*/ 21 h 106"/>
              <a:gd name="T58" fmla="*/ 21 w 105"/>
              <a:gd name="T59" fmla="*/ 22 h 106"/>
              <a:gd name="T60" fmla="*/ 8 w 105"/>
              <a:gd name="T61" fmla="*/ 53 h 106"/>
              <a:gd name="T62" fmla="*/ 21 w 105"/>
              <a:gd name="T63" fmla="*/ 84 h 106"/>
              <a:gd name="T64" fmla="*/ 52 w 105"/>
              <a:gd name="T65" fmla="*/ 98 h 106"/>
              <a:gd name="T66" fmla="*/ 83 w 105"/>
              <a:gd name="T67" fmla="*/ 85 h 106"/>
              <a:gd name="T68" fmla="*/ 84 w 105"/>
              <a:gd name="T69" fmla="*/ 84 h 106"/>
              <a:gd name="T70" fmla="*/ 97 w 105"/>
              <a:gd name="T71" fmla="*/ 53 h 106"/>
              <a:gd name="T72" fmla="*/ 84 w 105"/>
              <a:gd name="T73" fmla="*/ 22 h 106"/>
              <a:gd name="T74" fmla="*/ 84 w 105"/>
              <a:gd name="T75"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6">
                <a:moveTo>
                  <a:pt x="52" y="0"/>
                </a:moveTo>
                <a:cubicBezTo>
                  <a:pt x="67" y="0"/>
                  <a:pt x="80" y="6"/>
                  <a:pt x="89" y="16"/>
                </a:cubicBezTo>
                <a:cubicBezTo>
                  <a:pt x="90" y="16"/>
                  <a:pt x="90" y="16"/>
                  <a:pt x="90" y="16"/>
                </a:cubicBezTo>
                <a:cubicBezTo>
                  <a:pt x="99" y="26"/>
                  <a:pt x="105" y="39"/>
                  <a:pt x="105" y="53"/>
                </a:cubicBezTo>
                <a:cubicBezTo>
                  <a:pt x="105" y="68"/>
                  <a:pt x="99" y="81"/>
                  <a:pt x="89" y="90"/>
                </a:cubicBezTo>
                <a:cubicBezTo>
                  <a:pt x="89" y="90"/>
                  <a:pt x="89" y="90"/>
                  <a:pt x="89" y="90"/>
                </a:cubicBezTo>
                <a:cubicBezTo>
                  <a:pt x="80" y="100"/>
                  <a:pt x="67" y="106"/>
                  <a:pt x="52" y="106"/>
                </a:cubicBezTo>
                <a:cubicBezTo>
                  <a:pt x="38" y="106"/>
                  <a:pt x="24" y="100"/>
                  <a:pt x="15" y="90"/>
                </a:cubicBezTo>
                <a:cubicBezTo>
                  <a:pt x="5" y="81"/>
                  <a:pt x="0" y="68"/>
                  <a:pt x="0" y="53"/>
                </a:cubicBezTo>
                <a:cubicBezTo>
                  <a:pt x="0" y="39"/>
                  <a:pt x="5" y="25"/>
                  <a:pt x="15" y="16"/>
                </a:cubicBezTo>
                <a:cubicBezTo>
                  <a:pt x="15" y="16"/>
                  <a:pt x="15" y="16"/>
                  <a:pt x="15" y="16"/>
                </a:cubicBezTo>
                <a:cubicBezTo>
                  <a:pt x="15" y="16"/>
                  <a:pt x="15" y="16"/>
                  <a:pt x="15" y="16"/>
                </a:cubicBezTo>
                <a:cubicBezTo>
                  <a:pt x="24" y="6"/>
                  <a:pt x="38" y="0"/>
                  <a:pt x="52" y="0"/>
                </a:cubicBezTo>
                <a:close/>
                <a:moveTo>
                  <a:pt x="75" y="49"/>
                </a:moveTo>
                <a:cubicBezTo>
                  <a:pt x="75" y="49"/>
                  <a:pt x="75" y="49"/>
                  <a:pt x="75" y="49"/>
                </a:cubicBezTo>
                <a:cubicBezTo>
                  <a:pt x="56" y="49"/>
                  <a:pt x="56" y="49"/>
                  <a:pt x="56" y="49"/>
                </a:cubicBezTo>
                <a:cubicBezTo>
                  <a:pt x="56" y="17"/>
                  <a:pt x="56" y="17"/>
                  <a:pt x="56" y="17"/>
                </a:cubicBezTo>
                <a:cubicBezTo>
                  <a:pt x="56" y="15"/>
                  <a:pt x="54" y="13"/>
                  <a:pt x="52" y="13"/>
                </a:cubicBezTo>
                <a:cubicBezTo>
                  <a:pt x="50" y="13"/>
                  <a:pt x="48" y="15"/>
                  <a:pt x="48" y="17"/>
                </a:cubicBezTo>
                <a:cubicBezTo>
                  <a:pt x="48" y="53"/>
                  <a:pt x="48" y="53"/>
                  <a:pt x="48" y="53"/>
                </a:cubicBezTo>
                <a:cubicBezTo>
                  <a:pt x="48" y="53"/>
                  <a:pt x="48" y="53"/>
                  <a:pt x="48" y="53"/>
                </a:cubicBezTo>
                <a:cubicBezTo>
                  <a:pt x="48" y="55"/>
                  <a:pt x="50" y="57"/>
                  <a:pt x="52" y="57"/>
                </a:cubicBezTo>
                <a:cubicBezTo>
                  <a:pt x="75" y="57"/>
                  <a:pt x="75" y="57"/>
                  <a:pt x="75" y="57"/>
                </a:cubicBezTo>
                <a:cubicBezTo>
                  <a:pt x="77" y="57"/>
                  <a:pt x="79" y="55"/>
                  <a:pt x="79" y="53"/>
                </a:cubicBezTo>
                <a:cubicBezTo>
                  <a:pt x="79" y="51"/>
                  <a:pt x="77" y="49"/>
                  <a:pt x="75" y="49"/>
                </a:cubicBezTo>
                <a:close/>
                <a:moveTo>
                  <a:pt x="84" y="22"/>
                </a:moveTo>
                <a:cubicBezTo>
                  <a:pt x="84" y="22"/>
                  <a:pt x="84" y="22"/>
                  <a:pt x="84" y="22"/>
                </a:cubicBezTo>
                <a:cubicBezTo>
                  <a:pt x="76" y="13"/>
                  <a:pt x="64" y="8"/>
                  <a:pt x="52" y="8"/>
                </a:cubicBezTo>
                <a:cubicBezTo>
                  <a:pt x="40" y="8"/>
                  <a:pt x="29" y="13"/>
                  <a:pt x="21" y="21"/>
                </a:cubicBezTo>
                <a:cubicBezTo>
                  <a:pt x="21" y="22"/>
                  <a:pt x="21" y="22"/>
                  <a:pt x="21" y="22"/>
                </a:cubicBezTo>
                <a:cubicBezTo>
                  <a:pt x="13" y="30"/>
                  <a:pt x="8" y="41"/>
                  <a:pt x="8" y="53"/>
                </a:cubicBezTo>
                <a:cubicBezTo>
                  <a:pt x="8" y="65"/>
                  <a:pt x="13" y="76"/>
                  <a:pt x="21" y="84"/>
                </a:cubicBezTo>
                <a:cubicBezTo>
                  <a:pt x="29" y="93"/>
                  <a:pt x="40" y="98"/>
                  <a:pt x="52" y="98"/>
                </a:cubicBezTo>
                <a:cubicBezTo>
                  <a:pt x="64" y="98"/>
                  <a:pt x="75" y="93"/>
                  <a:pt x="83" y="85"/>
                </a:cubicBezTo>
                <a:cubicBezTo>
                  <a:pt x="84" y="84"/>
                  <a:pt x="84" y="84"/>
                  <a:pt x="84" y="84"/>
                </a:cubicBezTo>
                <a:cubicBezTo>
                  <a:pt x="92" y="76"/>
                  <a:pt x="97" y="65"/>
                  <a:pt x="97" y="53"/>
                </a:cubicBezTo>
                <a:cubicBezTo>
                  <a:pt x="97" y="41"/>
                  <a:pt x="92" y="30"/>
                  <a:pt x="84" y="22"/>
                </a:cubicBezTo>
                <a:cubicBezTo>
                  <a:pt x="84" y="22"/>
                  <a:pt x="84" y="22"/>
                  <a:pt x="84" y="22"/>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9464" name="Freeform 8"/>
          <p:cNvSpPr/>
          <p:nvPr>
            <p:custDataLst>
              <p:tags r:id="rId3"/>
            </p:custDataLst>
          </p:nvPr>
        </p:nvSpPr>
        <p:spPr bwMode="auto">
          <a:xfrm rot="378852">
            <a:off x="6127631" y="1554474"/>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0088D5"/>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9485" name="Freeform 29"/>
          <p:cNvSpPr>
            <a:spLocks noEditPoints="1"/>
          </p:cNvSpPr>
          <p:nvPr>
            <p:custDataLst>
              <p:tags r:id="rId4"/>
            </p:custDataLst>
          </p:nvPr>
        </p:nvSpPr>
        <p:spPr bwMode="auto">
          <a:xfrm>
            <a:off x="6629119" y="2106956"/>
            <a:ext cx="383078" cy="453107"/>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dirty="0">
              <a:latin typeface="Arial" panose="020B0604020202020204" pitchFamily="34" charset="0"/>
              <a:ea typeface="微软雅黑" panose="020B0503020204020204" pitchFamily="34" charset="-122"/>
              <a:sym typeface="Arial" panose="020B0604020202020204" pitchFamily="34" charset="0"/>
            </a:endParaRPr>
          </a:p>
        </p:txBody>
      </p:sp>
      <p:sp>
        <p:nvSpPr>
          <p:cNvPr id="19467" name="Freeform 11"/>
          <p:cNvSpPr/>
          <p:nvPr>
            <p:custDataLst>
              <p:tags r:id="rId5"/>
            </p:custDataLst>
          </p:nvPr>
        </p:nvSpPr>
        <p:spPr bwMode="auto">
          <a:xfrm rot="19800000">
            <a:off x="5416717" y="3741039"/>
            <a:ext cx="1350296" cy="1554114"/>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rgbClr val="00AFA2"/>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9487" name="Freeform 31"/>
          <p:cNvSpPr>
            <a:spLocks noEditPoints="1"/>
          </p:cNvSpPr>
          <p:nvPr>
            <p:custDataLst>
              <p:tags r:id="rId6"/>
            </p:custDataLst>
          </p:nvPr>
        </p:nvSpPr>
        <p:spPr bwMode="auto">
          <a:xfrm>
            <a:off x="5950105" y="4269031"/>
            <a:ext cx="319585" cy="461576"/>
          </a:xfrm>
          <a:custGeom>
            <a:avLst/>
            <a:gdLst>
              <a:gd name="T0" fmla="*/ 2 w 72"/>
              <a:gd name="T1" fmla="*/ 71 h 104"/>
              <a:gd name="T2" fmla="*/ 14 w 72"/>
              <a:gd name="T3" fmla="*/ 69 h 104"/>
              <a:gd name="T4" fmla="*/ 23 w 72"/>
              <a:gd name="T5" fmla="*/ 44 h 104"/>
              <a:gd name="T6" fmla="*/ 23 w 72"/>
              <a:gd name="T7" fmla="*/ 44 h 104"/>
              <a:gd name="T8" fmla="*/ 23 w 72"/>
              <a:gd name="T9" fmla="*/ 17 h 104"/>
              <a:gd name="T10" fmla="*/ 32 w 72"/>
              <a:gd name="T11" fmla="*/ 13 h 104"/>
              <a:gd name="T12" fmla="*/ 36 w 72"/>
              <a:gd name="T13" fmla="*/ 0 h 104"/>
              <a:gd name="T14" fmla="*/ 40 w 72"/>
              <a:gd name="T15" fmla="*/ 13 h 104"/>
              <a:gd name="T16" fmla="*/ 55 w 72"/>
              <a:gd name="T17" fmla="*/ 31 h 104"/>
              <a:gd name="T18" fmla="*/ 49 w 72"/>
              <a:gd name="T19" fmla="*/ 44 h 104"/>
              <a:gd name="T20" fmla="*/ 58 w 72"/>
              <a:gd name="T21" fmla="*/ 69 h 104"/>
              <a:gd name="T22" fmla="*/ 70 w 72"/>
              <a:gd name="T23" fmla="*/ 71 h 104"/>
              <a:gd name="T24" fmla="*/ 61 w 72"/>
              <a:gd name="T25" fmla="*/ 74 h 104"/>
              <a:gd name="T26" fmla="*/ 69 w 72"/>
              <a:gd name="T27" fmla="*/ 95 h 104"/>
              <a:gd name="T28" fmla="*/ 72 w 72"/>
              <a:gd name="T29" fmla="*/ 100 h 104"/>
              <a:gd name="T30" fmla="*/ 67 w 72"/>
              <a:gd name="T31" fmla="*/ 102 h 104"/>
              <a:gd name="T32" fmla="*/ 65 w 72"/>
              <a:gd name="T33" fmla="*/ 97 h 104"/>
              <a:gd name="T34" fmla="*/ 52 w 72"/>
              <a:gd name="T35" fmla="*/ 74 h 104"/>
              <a:gd name="T36" fmla="*/ 40 w 72"/>
              <a:gd name="T37" fmla="*/ 77 h 104"/>
              <a:gd name="T38" fmla="*/ 32 w 72"/>
              <a:gd name="T39" fmla="*/ 77 h 104"/>
              <a:gd name="T40" fmla="*/ 20 w 72"/>
              <a:gd name="T41" fmla="*/ 74 h 104"/>
              <a:gd name="T42" fmla="*/ 7 w 72"/>
              <a:gd name="T43" fmla="*/ 97 h 104"/>
              <a:gd name="T44" fmla="*/ 5 w 72"/>
              <a:gd name="T45" fmla="*/ 102 h 104"/>
              <a:gd name="T46" fmla="*/ 0 w 72"/>
              <a:gd name="T47" fmla="*/ 100 h 104"/>
              <a:gd name="T48" fmla="*/ 3 w 72"/>
              <a:gd name="T49" fmla="*/ 95 h 104"/>
              <a:gd name="T50" fmla="*/ 11 w 72"/>
              <a:gd name="T51" fmla="*/ 74 h 104"/>
              <a:gd name="T52" fmla="*/ 32 w 72"/>
              <a:gd name="T53" fmla="*/ 69 h 104"/>
              <a:gd name="T54" fmla="*/ 32 w 72"/>
              <a:gd name="T55" fmla="*/ 66 h 104"/>
              <a:gd name="T56" fmla="*/ 40 w 72"/>
              <a:gd name="T57" fmla="*/ 66 h 104"/>
              <a:gd name="T58" fmla="*/ 49 w 72"/>
              <a:gd name="T59" fmla="*/ 69 h 104"/>
              <a:gd name="T60" fmla="*/ 32 w 72"/>
              <a:gd name="T61" fmla="*/ 49 h 104"/>
              <a:gd name="T62" fmla="*/ 32 w 72"/>
              <a:gd name="T63" fmla="*/ 69 h 104"/>
              <a:gd name="T64" fmla="*/ 44 w 72"/>
              <a:gd name="T65" fmla="*/ 23 h 104"/>
              <a:gd name="T66" fmla="*/ 29 w 72"/>
              <a:gd name="T67" fmla="*/ 23 h 104"/>
              <a:gd name="T68" fmla="*/ 29 w 72"/>
              <a:gd name="T69" fmla="*/ 38 h 104"/>
              <a:gd name="T70" fmla="*/ 40 w 72"/>
              <a:gd name="T71" fmla="*/ 40 h 104"/>
              <a:gd name="T72" fmla="*/ 44 w 72"/>
              <a:gd name="T73" fmla="*/ 38 h 104"/>
              <a:gd name="T74" fmla="*/ 44 w 72"/>
              <a:gd name="T75" fmla="*/ 2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104">
                <a:moveTo>
                  <a:pt x="4" y="74"/>
                </a:moveTo>
                <a:cubicBezTo>
                  <a:pt x="3" y="74"/>
                  <a:pt x="2" y="73"/>
                  <a:pt x="2" y="71"/>
                </a:cubicBezTo>
                <a:cubicBezTo>
                  <a:pt x="2" y="70"/>
                  <a:pt x="3" y="69"/>
                  <a:pt x="4" y="69"/>
                </a:cubicBezTo>
                <a:cubicBezTo>
                  <a:pt x="14" y="69"/>
                  <a:pt x="14" y="69"/>
                  <a:pt x="14" y="69"/>
                </a:cubicBezTo>
                <a:cubicBezTo>
                  <a:pt x="25" y="46"/>
                  <a:pt x="25" y="46"/>
                  <a:pt x="25" y="46"/>
                </a:cubicBezTo>
                <a:cubicBezTo>
                  <a:pt x="24" y="45"/>
                  <a:pt x="24" y="45"/>
                  <a:pt x="23" y="44"/>
                </a:cubicBezTo>
                <a:cubicBezTo>
                  <a:pt x="23" y="44"/>
                  <a:pt x="23" y="44"/>
                  <a:pt x="23" y="44"/>
                </a:cubicBezTo>
                <a:cubicBezTo>
                  <a:pt x="23" y="44"/>
                  <a:pt x="23" y="44"/>
                  <a:pt x="23" y="44"/>
                </a:cubicBezTo>
                <a:cubicBezTo>
                  <a:pt x="20" y="40"/>
                  <a:pt x="17" y="36"/>
                  <a:pt x="17" y="31"/>
                </a:cubicBezTo>
                <a:cubicBezTo>
                  <a:pt x="17" y="26"/>
                  <a:pt x="20" y="21"/>
                  <a:pt x="23" y="17"/>
                </a:cubicBezTo>
                <a:cubicBezTo>
                  <a:pt x="23" y="17"/>
                  <a:pt x="23" y="17"/>
                  <a:pt x="23" y="17"/>
                </a:cubicBezTo>
                <a:cubicBezTo>
                  <a:pt x="26" y="15"/>
                  <a:pt x="29" y="13"/>
                  <a:pt x="32" y="13"/>
                </a:cubicBezTo>
                <a:cubicBezTo>
                  <a:pt x="32" y="4"/>
                  <a:pt x="32" y="4"/>
                  <a:pt x="32" y="4"/>
                </a:cubicBezTo>
                <a:cubicBezTo>
                  <a:pt x="32" y="2"/>
                  <a:pt x="34" y="0"/>
                  <a:pt x="36" y="0"/>
                </a:cubicBezTo>
                <a:cubicBezTo>
                  <a:pt x="38" y="0"/>
                  <a:pt x="40" y="2"/>
                  <a:pt x="40" y="4"/>
                </a:cubicBezTo>
                <a:cubicBezTo>
                  <a:pt x="40" y="13"/>
                  <a:pt x="40" y="13"/>
                  <a:pt x="40" y="13"/>
                </a:cubicBezTo>
                <a:cubicBezTo>
                  <a:pt x="44" y="13"/>
                  <a:pt x="47" y="15"/>
                  <a:pt x="49" y="17"/>
                </a:cubicBezTo>
                <a:cubicBezTo>
                  <a:pt x="53" y="21"/>
                  <a:pt x="55" y="26"/>
                  <a:pt x="55" y="31"/>
                </a:cubicBezTo>
                <a:cubicBezTo>
                  <a:pt x="55" y="36"/>
                  <a:pt x="53" y="40"/>
                  <a:pt x="49" y="44"/>
                </a:cubicBezTo>
                <a:cubicBezTo>
                  <a:pt x="49" y="44"/>
                  <a:pt x="49" y="44"/>
                  <a:pt x="49" y="44"/>
                </a:cubicBezTo>
                <a:cubicBezTo>
                  <a:pt x="48" y="45"/>
                  <a:pt x="48" y="45"/>
                  <a:pt x="47" y="46"/>
                </a:cubicBezTo>
                <a:cubicBezTo>
                  <a:pt x="58" y="69"/>
                  <a:pt x="58" y="69"/>
                  <a:pt x="58" y="69"/>
                </a:cubicBezTo>
                <a:cubicBezTo>
                  <a:pt x="68" y="69"/>
                  <a:pt x="68" y="69"/>
                  <a:pt x="68" y="69"/>
                </a:cubicBezTo>
                <a:cubicBezTo>
                  <a:pt x="69" y="69"/>
                  <a:pt x="70" y="70"/>
                  <a:pt x="70" y="71"/>
                </a:cubicBezTo>
                <a:cubicBezTo>
                  <a:pt x="70" y="73"/>
                  <a:pt x="69" y="74"/>
                  <a:pt x="68" y="74"/>
                </a:cubicBezTo>
                <a:cubicBezTo>
                  <a:pt x="61" y="74"/>
                  <a:pt x="61" y="74"/>
                  <a:pt x="61" y="74"/>
                </a:cubicBezTo>
                <a:cubicBezTo>
                  <a:pt x="69" y="91"/>
                  <a:pt x="69" y="91"/>
                  <a:pt x="69" y="91"/>
                </a:cubicBezTo>
                <a:cubicBezTo>
                  <a:pt x="70" y="92"/>
                  <a:pt x="70" y="94"/>
                  <a:pt x="69" y="95"/>
                </a:cubicBezTo>
                <a:cubicBezTo>
                  <a:pt x="70" y="97"/>
                  <a:pt x="70" y="97"/>
                  <a:pt x="70" y="97"/>
                </a:cubicBezTo>
                <a:cubicBezTo>
                  <a:pt x="72" y="100"/>
                  <a:pt x="72" y="100"/>
                  <a:pt x="72" y="100"/>
                </a:cubicBezTo>
                <a:cubicBezTo>
                  <a:pt x="72" y="102"/>
                  <a:pt x="72" y="103"/>
                  <a:pt x="71" y="104"/>
                </a:cubicBezTo>
                <a:cubicBezTo>
                  <a:pt x="69" y="104"/>
                  <a:pt x="68" y="104"/>
                  <a:pt x="67" y="102"/>
                </a:cubicBezTo>
                <a:cubicBezTo>
                  <a:pt x="66" y="99"/>
                  <a:pt x="66" y="99"/>
                  <a:pt x="66" y="99"/>
                </a:cubicBezTo>
                <a:cubicBezTo>
                  <a:pt x="65" y="97"/>
                  <a:pt x="65" y="97"/>
                  <a:pt x="65" y="97"/>
                </a:cubicBezTo>
                <a:cubicBezTo>
                  <a:pt x="64" y="97"/>
                  <a:pt x="62" y="96"/>
                  <a:pt x="62" y="95"/>
                </a:cubicBezTo>
                <a:cubicBezTo>
                  <a:pt x="52" y="74"/>
                  <a:pt x="52" y="74"/>
                  <a:pt x="52" y="74"/>
                </a:cubicBezTo>
                <a:cubicBezTo>
                  <a:pt x="40" y="74"/>
                  <a:pt x="40" y="74"/>
                  <a:pt x="40" y="74"/>
                </a:cubicBezTo>
                <a:cubicBezTo>
                  <a:pt x="40" y="77"/>
                  <a:pt x="40" y="77"/>
                  <a:pt x="40" y="77"/>
                </a:cubicBezTo>
                <a:cubicBezTo>
                  <a:pt x="40" y="79"/>
                  <a:pt x="38" y="81"/>
                  <a:pt x="36" y="81"/>
                </a:cubicBezTo>
                <a:cubicBezTo>
                  <a:pt x="34" y="81"/>
                  <a:pt x="32" y="79"/>
                  <a:pt x="32" y="77"/>
                </a:cubicBezTo>
                <a:cubicBezTo>
                  <a:pt x="32" y="74"/>
                  <a:pt x="32" y="74"/>
                  <a:pt x="32" y="74"/>
                </a:cubicBezTo>
                <a:cubicBezTo>
                  <a:pt x="20" y="74"/>
                  <a:pt x="20" y="74"/>
                  <a:pt x="20" y="74"/>
                </a:cubicBezTo>
                <a:cubicBezTo>
                  <a:pt x="10" y="95"/>
                  <a:pt x="10" y="95"/>
                  <a:pt x="10" y="95"/>
                </a:cubicBezTo>
                <a:cubicBezTo>
                  <a:pt x="10" y="96"/>
                  <a:pt x="9" y="97"/>
                  <a:pt x="7" y="97"/>
                </a:cubicBezTo>
                <a:cubicBezTo>
                  <a:pt x="7" y="99"/>
                  <a:pt x="7" y="99"/>
                  <a:pt x="7" y="99"/>
                </a:cubicBezTo>
                <a:cubicBezTo>
                  <a:pt x="5" y="102"/>
                  <a:pt x="5" y="102"/>
                  <a:pt x="5" y="102"/>
                </a:cubicBezTo>
                <a:cubicBezTo>
                  <a:pt x="4" y="104"/>
                  <a:pt x="3" y="104"/>
                  <a:pt x="2" y="104"/>
                </a:cubicBezTo>
                <a:cubicBezTo>
                  <a:pt x="0" y="103"/>
                  <a:pt x="0" y="102"/>
                  <a:pt x="0" y="100"/>
                </a:cubicBezTo>
                <a:cubicBezTo>
                  <a:pt x="2" y="97"/>
                  <a:pt x="2" y="97"/>
                  <a:pt x="2" y="97"/>
                </a:cubicBezTo>
                <a:cubicBezTo>
                  <a:pt x="3" y="95"/>
                  <a:pt x="3" y="95"/>
                  <a:pt x="3" y="95"/>
                </a:cubicBezTo>
                <a:cubicBezTo>
                  <a:pt x="3" y="94"/>
                  <a:pt x="3" y="92"/>
                  <a:pt x="3" y="91"/>
                </a:cubicBezTo>
                <a:cubicBezTo>
                  <a:pt x="11" y="74"/>
                  <a:pt x="11" y="74"/>
                  <a:pt x="11" y="74"/>
                </a:cubicBezTo>
                <a:cubicBezTo>
                  <a:pt x="4" y="74"/>
                  <a:pt x="4" y="74"/>
                  <a:pt x="4" y="74"/>
                </a:cubicBezTo>
                <a:close/>
                <a:moveTo>
                  <a:pt x="32" y="69"/>
                </a:moveTo>
                <a:cubicBezTo>
                  <a:pt x="32" y="69"/>
                  <a:pt x="32" y="69"/>
                  <a:pt x="32" y="69"/>
                </a:cubicBezTo>
                <a:cubicBezTo>
                  <a:pt x="32" y="66"/>
                  <a:pt x="32" y="66"/>
                  <a:pt x="32" y="66"/>
                </a:cubicBezTo>
                <a:cubicBezTo>
                  <a:pt x="32" y="64"/>
                  <a:pt x="34" y="62"/>
                  <a:pt x="36" y="62"/>
                </a:cubicBezTo>
                <a:cubicBezTo>
                  <a:pt x="38" y="62"/>
                  <a:pt x="40" y="64"/>
                  <a:pt x="40" y="66"/>
                </a:cubicBezTo>
                <a:cubicBezTo>
                  <a:pt x="40" y="69"/>
                  <a:pt x="40" y="69"/>
                  <a:pt x="40" y="69"/>
                </a:cubicBezTo>
                <a:cubicBezTo>
                  <a:pt x="49" y="69"/>
                  <a:pt x="49" y="69"/>
                  <a:pt x="49" y="69"/>
                </a:cubicBezTo>
                <a:cubicBezTo>
                  <a:pt x="40" y="49"/>
                  <a:pt x="40" y="49"/>
                  <a:pt x="40" y="49"/>
                </a:cubicBezTo>
                <a:cubicBezTo>
                  <a:pt x="37" y="49"/>
                  <a:pt x="35" y="49"/>
                  <a:pt x="32" y="49"/>
                </a:cubicBezTo>
                <a:cubicBezTo>
                  <a:pt x="23" y="69"/>
                  <a:pt x="23" y="69"/>
                  <a:pt x="23" y="69"/>
                </a:cubicBezTo>
                <a:cubicBezTo>
                  <a:pt x="32" y="69"/>
                  <a:pt x="32" y="69"/>
                  <a:pt x="32" y="69"/>
                </a:cubicBezTo>
                <a:close/>
                <a:moveTo>
                  <a:pt x="44" y="23"/>
                </a:moveTo>
                <a:cubicBezTo>
                  <a:pt x="44" y="23"/>
                  <a:pt x="44" y="23"/>
                  <a:pt x="44" y="23"/>
                </a:cubicBezTo>
                <a:cubicBezTo>
                  <a:pt x="40" y="19"/>
                  <a:pt x="33" y="19"/>
                  <a:pt x="29" y="23"/>
                </a:cubicBezTo>
                <a:cubicBezTo>
                  <a:pt x="29" y="23"/>
                  <a:pt x="29" y="23"/>
                  <a:pt x="29" y="23"/>
                </a:cubicBezTo>
                <a:cubicBezTo>
                  <a:pt x="27" y="25"/>
                  <a:pt x="26" y="28"/>
                  <a:pt x="26" y="31"/>
                </a:cubicBezTo>
                <a:cubicBezTo>
                  <a:pt x="26" y="34"/>
                  <a:pt x="27" y="36"/>
                  <a:pt x="29" y="38"/>
                </a:cubicBezTo>
                <a:cubicBezTo>
                  <a:pt x="32" y="41"/>
                  <a:pt x="36" y="42"/>
                  <a:pt x="40" y="40"/>
                </a:cubicBezTo>
                <a:cubicBezTo>
                  <a:pt x="40" y="40"/>
                  <a:pt x="40" y="40"/>
                  <a:pt x="40" y="40"/>
                </a:cubicBezTo>
                <a:cubicBezTo>
                  <a:pt x="41" y="40"/>
                  <a:pt x="43" y="39"/>
                  <a:pt x="43" y="38"/>
                </a:cubicBezTo>
                <a:cubicBezTo>
                  <a:pt x="44" y="38"/>
                  <a:pt x="44" y="38"/>
                  <a:pt x="44" y="38"/>
                </a:cubicBezTo>
                <a:cubicBezTo>
                  <a:pt x="45" y="36"/>
                  <a:pt x="47" y="34"/>
                  <a:pt x="47" y="31"/>
                </a:cubicBezTo>
                <a:cubicBezTo>
                  <a:pt x="47" y="28"/>
                  <a:pt x="45" y="25"/>
                  <a:pt x="44" y="23"/>
                </a:cubicBezTo>
                <a:cubicBezTo>
                  <a:pt x="44" y="23"/>
                  <a:pt x="44" y="23"/>
                  <a:pt x="44" y="23"/>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p:cNvSpPr txBox="1"/>
          <p:nvPr>
            <p:custDataLst>
              <p:tags r:id="rId7"/>
            </p:custDataLst>
          </p:nvPr>
        </p:nvSpPr>
        <p:spPr>
          <a:xfrm>
            <a:off x="371475" y="1299845"/>
            <a:ext cx="3204210" cy="1679575"/>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pPr algn="l"/>
            <a:r>
              <a:rPr lang="zh-CN" altLang="en-US" sz="1600" b="1">
                <a:sym typeface="Arial" panose="020B0604020202020204" pitchFamily="34" charset="0"/>
              </a:rPr>
              <a:t>（一）提升自身素质，加强创新能力</a:t>
            </a:r>
            <a:endParaRPr lang="zh-CN" altLang="en-US" sz="1600" b="1">
              <a:sym typeface="Arial" panose="020B0604020202020204" pitchFamily="34" charset="0"/>
            </a:endParaRPr>
          </a:p>
          <a:p>
            <a:pPr algn="l"/>
            <a:r>
              <a:rPr lang="zh-CN" altLang="en-US" sz="1600">
                <a:sym typeface="Arial" panose="020B0604020202020204" pitchFamily="34" charset="0"/>
              </a:rPr>
              <a:t>在激烈的市场竞争中，大学生相对于其他竞争者处于劣势，很容易产生风险。</a:t>
            </a:r>
            <a:endParaRPr lang="zh-CN" altLang="en-US" sz="1600">
              <a:sym typeface="Arial" panose="020B0604020202020204" pitchFamily="34" charset="0"/>
            </a:endParaRPr>
          </a:p>
        </p:txBody>
      </p:sp>
      <p:sp>
        <p:nvSpPr>
          <p:cNvPr id="27" name="文本框 26"/>
          <p:cNvSpPr txBox="1"/>
          <p:nvPr>
            <p:custDataLst>
              <p:tags r:id="rId8"/>
            </p:custDataLst>
          </p:nvPr>
        </p:nvSpPr>
        <p:spPr>
          <a:xfrm>
            <a:off x="3575086" y="1419344"/>
            <a:ext cx="755335" cy="763094"/>
          </a:xfrm>
          <a:prstGeom prst="rect">
            <a:avLst/>
          </a:prstGeom>
          <a:noFill/>
        </p:spPr>
        <p:txBody>
          <a:bodyPr wrap="square" rtlCol="0">
            <a:normAutofit fontScale="92500"/>
          </a:bodyPr>
          <a:lstStyle/>
          <a:p>
            <a:pPr algn="r">
              <a:lnSpc>
                <a:spcPct val="120000"/>
              </a:lnSpc>
            </a:pPr>
            <a:r>
              <a:rPr lang="en-US" altLang="zh-CN" sz="4000" b="1" spc="150" dirty="0">
                <a:solidFill>
                  <a:srgbClr val="1D6DC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01</a:t>
            </a:r>
            <a:endParaRPr lang="zh-CN" altLang="en-US" sz="4000" b="1" spc="150" dirty="0">
              <a:solidFill>
                <a:srgbClr val="1D6DC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0" name="文本框 29"/>
          <p:cNvSpPr txBox="1"/>
          <p:nvPr>
            <p:custDataLst>
              <p:tags r:id="rId9"/>
            </p:custDataLst>
          </p:nvPr>
        </p:nvSpPr>
        <p:spPr>
          <a:xfrm>
            <a:off x="7889999" y="1419344"/>
            <a:ext cx="755335" cy="763094"/>
          </a:xfrm>
          <a:prstGeom prst="rect">
            <a:avLst/>
          </a:prstGeom>
          <a:noFill/>
        </p:spPr>
        <p:txBody>
          <a:bodyPr wrap="square" rtlCol="0">
            <a:normAutofit fontScale="92500"/>
          </a:bodyPr>
          <a:lstStyle/>
          <a:p>
            <a:pPr algn="r">
              <a:lnSpc>
                <a:spcPct val="120000"/>
              </a:lnSpc>
            </a:pPr>
            <a:r>
              <a:rPr lang="en-US" altLang="zh-CN" sz="4000" b="1" spc="150" dirty="0">
                <a:solidFill>
                  <a:srgbClr val="0088D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02</a:t>
            </a:r>
            <a:endParaRPr lang="zh-CN" altLang="en-US" sz="4000" b="1" spc="150" dirty="0">
              <a:solidFill>
                <a:srgbClr val="0088D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1" name="文本框 30"/>
          <p:cNvSpPr txBox="1"/>
          <p:nvPr>
            <p:custDataLst>
              <p:tags r:id="rId10"/>
            </p:custDataLst>
          </p:nvPr>
        </p:nvSpPr>
        <p:spPr>
          <a:xfrm>
            <a:off x="8665845" y="1237615"/>
            <a:ext cx="2979420" cy="1612265"/>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pPr algn="l"/>
            <a:r>
              <a:rPr lang="zh-CN" altLang="en-US" sz="1600" b="1">
                <a:sym typeface="Arial" panose="020B0604020202020204" pitchFamily="34" charset="0"/>
              </a:rPr>
              <a:t>（二）增强风险意识，谨慎选择项目</a:t>
            </a:r>
            <a:endParaRPr lang="zh-CN" altLang="en-US" sz="1600" b="1">
              <a:sym typeface="Arial" panose="020B0604020202020204" pitchFamily="34" charset="0"/>
            </a:endParaRPr>
          </a:p>
          <a:p>
            <a:pPr algn="l"/>
            <a:r>
              <a:rPr lang="zh-CN" altLang="en-US" sz="1600">
                <a:sym typeface="Arial" panose="020B0604020202020204" pitchFamily="34" charset="0"/>
              </a:rPr>
              <a:t>当今的市场环境是瞬息万变的，随之带来的风险也是时刻存在的。</a:t>
            </a:r>
            <a:endParaRPr lang="zh-CN" altLang="en-US" sz="1600">
              <a:sym typeface="Arial" panose="020B0604020202020204" pitchFamily="34" charset="0"/>
            </a:endParaRPr>
          </a:p>
        </p:txBody>
      </p:sp>
      <p:sp>
        <p:nvSpPr>
          <p:cNvPr id="37" name="文本框 36"/>
          <p:cNvSpPr txBox="1"/>
          <p:nvPr>
            <p:custDataLst>
              <p:tags r:id="rId11"/>
            </p:custDataLst>
          </p:nvPr>
        </p:nvSpPr>
        <p:spPr>
          <a:xfrm>
            <a:off x="889000" y="3617595"/>
            <a:ext cx="2979420" cy="1655445"/>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pPr algn="l"/>
            <a:r>
              <a:rPr lang="zh-CN" altLang="en-US" sz="1600" b="1">
                <a:sym typeface="Arial" panose="020B0604020202020204" pitchFamily="34" charset="0"/>
              </a:rPr>
              <a:t>（五）健全管理制度体系</a:t>
            </a:r>
            <a:endParaRPr lang="zh-CN" altLang="en-US" sz="1600" b="1">
              <a:sym typeface="Arial" panose="020B0604020202020204" pitchFamily="34" charset="0"/>
            </a:endParaRPr>
          </a:p>
          <a:p>
            <a:pPr algn="l"/>
            <a:r>
              <a:rPr lang="zh-CN" altLang="en-US" sz="1600">
                <a:sym typeface="Arial" panose="020B0604020202020204" pitchFamily="34" charset="0"/>
              </a:rPr>
              <a:t>在大学生创业企业成长的过程中，企业制度的建设是企业开展工作的基础。</a:t>
            </a:r>
            <a:endParaRPr lang="zh-CN" altLang="en-US" sz="1600">
              <a:sym typeface="Arial" panose="020B0604020202020204" pitchFamily="34" charset="0"/>
            </a:endParaRPr>
          </a:p>
        </p:txBody>
      </p:sp>
      <p:sp>
        <p:nvSpPr>
          <p:cNvPr id="38" name="文本框 37"/>
          <p:cNvSpPr txBox="1"/>
          <p:nvPr>
            <p:custDataLst>
              <p:tags r:id="rId12"/>
            </p:custDataLst>
          </p:nvPr>
        </p:nvSpPr>
        <p:spPr>
          <a:xfrm>
            <a:off x="3112877" y="2849930"/>
            <a:ext cx="755335" cy="763094"/>
          </a:xfrm>
          <a:prstGeom prst="rect">
            <a:avLst/>
          </a:prstGeom>
          <a:noFill/>
        </p:spPr>
        <p:txBody>
          <a:bodyPr wrap="square" rtlCol="0">
            <a:normAutofit fontScale="92500"/>
          </a:bodyPr>
          <a:lstStyle/>
          <a:p>
            <a:pPr algn="r">
              <a:lnSpc>
                <a:spcPct val="120000"/>
              </a:lnSpc>
            </a:pPr>
            <a:r>
              <a:rPr lang="en-US" altLang="zh-CN" sz="4000" b="1" spc="150" dirty="0">
                <a:solidFill>
                  <a:srgbClr val="00BC68"/>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05</a:t>
            </a:r>
            <a:endParaRPr lang="zh-CN" altLang="en-US" sz="4000" b="1" spc="150" dirty="0">
              <a:solidFill>
                <a:srgbClr val="00BC68"/>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0" name="文本框 39"/>
          <p:cNvSpPr txBox="1"/>
          <p:nvPr>
            <p:custDataLst>
              <p:tags r:id="rId13"/>
            </p:custDataLst>
          </p:nvPr>
        </p:nvSpPr>
        <p:spPr>
          <a:xfrm>
            <a:off x="8323788" y="2849930"/>
            <a:ext cx="755335" cy="763094"/>
          </a:xfrm>
          <a:prstGeom prst="rect">
            <a:avLst/>
          </a:prstGeom>
          <a:noFill/>
        </p:spPr>
        <p:txBody>
          <a:bodyPr wrap="square" rtlCol="0">
            <a:normAutofit fontScale="92500"/>
          </a:bodyPr>
          <a:lstStyle/>
          <a:p>
            <a:pPr algn="r">
              <a:lnSpc>
                <a:spcPct val="120000"/>
              </a:lnSpc>
            </a:pPr>
            <a:r>
              <a:rPr lang="en-US" altLang="zh-CN" sz="4000" b="1" spc="150" dirty="0">
                <a:solidFill>
                  <a:srgbClr val="009ECA"/>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03</a:t>
            </a:r>
            <a:endParaRPr lang="zh-CN" altLang="en-US" sz="4000" b="1" spc="150" dirty="0">
              <a:solidFill>
                <a:srgbClr val="009ECA"/>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1" name="文本框 40"/>
          <p:cNvSpPr txBox="1"/>
          <p:nvPr>
            <p:custDataLst>
              <p:tags r:id="rId14"/>
            </p:custDataLst>
          </p:nvPr>
        </p:nvSpPr>
        <p:spPr>
          <a:xfrm>
            <a:off x="8978265" y="3178175"/>
            <a:ext cx="2979420" cy="1152525"/>
          </a:xfrm>
          <a:prstGeom prst="rect">
            <a:avLst/>
          </a:prstGeom>
          <a:noFill/>
        </p:spPr>
        <p:txBody>
          <a:bodyPr wrap="square" lIns="90000" tIns="46800" rIns="90000" bIns="46800" rtlCol="0" anchor="ctr">
            <a:noAutofit/>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pPr algn="l"/>
            <a:r>
              <a:rPr lang="zh-CN" altLang="en-US" sz="1600" b="1">
                <a:sym typeface="Arial" panose="020B0604020202020204" pitchFamily="34" charset="0"/>
              </a:rPr>
              <a:t>（三）做好准备，有效规避风险</a:t>
            </a:r>
            <a:endParaRPr lang="zh-CN" altLang="en-US" sz="1600" b="1">
              <a:sym typeface="Arial" panose="020B0604020202020204" pitchFamily="34" charset="0"/>
            </a:endParaRPr>
          </a:p>
          <a:p>
            <a:pPr algn="l"/>
            <a:r>
              <a:rPr lang="zh-CN" altLang="en-US" sz="1600">
                <a:sym typeface="Arial" panose="020B0604020202020204" pitchFamily="34" charset="0"/>
              </a:rPr>
              <a:t>俗话说，不打无准备之仗。</a:t>
            </a:r>
            <a:endParaRPr lang="zh-CN" altLang="en-US" sz="1600">
              <a:sym typeface="Arial" panose="020B0604020202020204" pitchFamily="34" charset="0"/>
            </a:endParaRPr>
          </a:p>
        </p:txBody>
      </p:sp>
      <p:sp>
        <p:nvSpPr>
          <p:cNvPr id="44" name="文本框 43"/>
          <p:cNvSpPr txBox="1"/>
          <p:nvPr>
            <p:custDataLst>
              <p:tags r:id="rId15"/>
            </p:custDataLst>
          </p:nvPr>
        </p:nvSpPr>
        <p:spPr>
          <a:xfrm>
            <a:off x="6629400" y="4793615"/>
            <a:ext cx="3689985" cy="1790065"/>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pitchFamily="34" charset="-122"/>
              </a:defRPr>
            </a:lvl1pPr>
          </a:lstStyle>
          <a:p>
            <a:pPr algn="l"/>
            <a:r>
              <a:rPr lang="zh-CN" altLang="en-US" sz="1600" b="1">
                <a:sym typeface="Arial" panose="020B0604020202020204" pitchFamily="34" charset="0"/>
              </a:rPr>
              <a:t>（四）建立凝心聚力的团队</a:t>
            </a:r>
            <a:endParaRPr lang="zh-CN" altLang="en-US" sz="1600" b="1">
              <a:sym typeface="Arial" panose="020B0604020202020204" pitchFamily="34" charset="0"/>
            </a:endParaRPr>
          </a:p>
          <a:p>
            <a:pPr algn="l"/>
            <a:r>
              <a:rPr lang="zh-CN" altLang="en-US" sz="1600">
                <a:sym typeface="Arial" panose="020B0604020202020204" pitchFamily="34" charset="0"/>
              </a:rPr>
              <a:t>大学生创业者最好具有良好的合作伙伴，即使是特别优秀的大学生也需要一个团结的团队帮助他。</a:t>
            </a:r>
            <a:endParaRPr lang="zh-CN" altLang="en-US" sz="1600">
              <a:sym typeface="Arial" panose="020B0604020202020204" pitchFamily="34" charset="0"/>
            </a:endParaRPr>
          </a:p>
        </p:txBody>
      </p:sp>
      <p:sp>
        <p:nvSpPr>
          <p:cNvPr id="45" name="文本框 44"/>
          <p:cNvSpPr txBox="1"/>
          <p:nvPr>
            <p:custDataLst>
              <p:tags r:id="rId16"/>
            </p:custDataLst>
          </p:nvPr>
        </p:nvSpPr>
        <p:spPr>
          <a:xfrm>
            <a:off x="4752591" y="4675562"/>
            <a:ext cx="755335" cy="763094"/>
          </a:xfrm>
          <a:prstGeom prst="rect">
            <a:avLst/>
          </a:prstGeom>
          <a:noFill/>
        </p:spPr>
        <p:txBody>
          <a:bodyPr wrap="square" rtlCol="0">
            <a:normAutofit fontScale="92500"/>
          </a:bodyPr>
          <a:lstStyle/>
          <a:p>
            <a:pPr algn="r">
              <a:lnSpc>
                <a:spcPct val="120000"/>
              </a:lnSpc>
            </a:pPr>
            <a:r>
              <a:rPr lang="en-US" altLang="zh-CN" sz="4000" b="1" spc="150" dirty="0">
                <a:solidFill>
                  <a:srgbClr val="00AFA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04</a:t>
            </a:r>
            <a:endParaRPr lang="zh-CN" altLang="en-US" sz="4000" b="1" spc="150" dirty="0">
              <a:solidFill>
                <a:srgbClr val="00AFA2"/>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9469" name="Freeform 13"/>
          <p:cNvSpPr/>
          <p:nvPr>
            <p:custDataLst>
              <p:tags r:id="rId17"/>
            </p:custDataLst>
          </p:nvPr>
        </p:nvSpPr>
        <p:spPr bwMode="auto">
          <a:xfrm rot="1055249">
            <a:off x="6568824" y="2899795"/>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009ECA"/>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7"/>
          <p:cNvSpPr>
            <a:spLocks noEditPoints="1"/>
          </p:cNvSpPr>
          <p:nvPr>
            <p:custDataLst>
              <p:tags r:id="rId18"/>
            </p:custDataLst>
          </p:nvPr>
        </p:nvSpPr>
        <p:spPr bwMode="auto">
          <a:xfrm>
            <a:off x="7053753" y="3403279"/>
            <a:ext cx="368262" cy="470045"/>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19468" name="Freeform 12"/>
          <p:cNvSpPr/>
          <p:nvPr>
            <p:custDataLst>
              <p:tags r:id="rId19"/>
            </p:custDataLst>
          </p:nvPr>
        </p:nvSpPr>
        <p:spPr bwMode="auto">
          <a:xfrm rot="20520000">
            <a:off x="4265170" y="2899875"/>
            <a:ext cx="1348180" cy="1563930"/>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rgbClr val="00BC68"/>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30"/>
          <p:cNvSpPr>
            <a:spLocks noEditPoints="1"/>
          </p:cNvSpPr>
          <p:nvPr>
            <p:custDataLst>
              <p:tags r:id="rId20"/>
            </p:custDataLst>
          </p:nvPr>
        </p:nvSpPr>
        <p:spPr bwMode="auto">
          <a:xfrm>
            <a:off x="4751953" y="3403125"/>
            <a:ext cx="374613" cy="470045"/>
          </a:xfrm>
          <a:custGeom>
            <a:avLst/>
            <a:gdLst>
              <a:gd name="T0" fmla="*/ 62 w 84"/>
              <a:gd name="T1" fmla="*/ 60 h 106"/>
              <a:gd name="T2" fmla="*/ 55 w 84"/>
              <a:gd name="T3" fmla="*/ 96 h 106"/>
              <a:gd name="T4" fmla="*/ 80 w 84"/>
              <a:gd name="T5" fmla="*/ 98 h 106"/>
              <a:gd name="T6" fmla="*/ 80 w 84"/>
              <a:gd name="T7" fmla="*/ 106 h 106"/>
              <a:gd name="T8" fmla="*/ 0 w 84"/>
              <a:gd name="T9" fmla="*/ 102 h 106"/>
              <a:gd name="T10" fmla="*/ 30 w 84"/>
              <a:gd name="T11" fmla="*/ 98 h 106"/>
              <a:gd name="T12" fmla="*/ 49 w 84"/>
              <a:gd name="T13" fmla="*/ 91 h 106"/>
              <a:gd name="T14" fmla="*/ 6 w 84"/>
              <a:gd name="T15" fmla="*/ 88 h 106"/>
              <a:gd name="T16" fmla="*/ 6 w 84"/>
              <a:gd name="T17" fmla="*/ 83 h 106"/>
              <a:gd name="T18" fmla="*/ 56 w 84"/>
              <a:gd name="T19" fmla="*/ 72 h 106"/>
              <a:gd name="T20" fmla="*/ 50 w 84"/>
              <a:gd name="T21" fmla="*/ 55 h 106"/>
              <a:gd name="T22" fmla="*/ 42 w 84"/>
              <a:gd name="T23" fmla="*/ 56 h 106"/>
              <a:gd name="T24" fmla="*/ 32 w 84"/>
              <a:gd name="T25" fmla="*/ 68 h 106"/>
              <a:gd name="T26" fmla="*/ 28 w 84"/>
              <a:gd name="T27" fmla="*/ 70 h 106"/>
              <a:gd name="T28" fmla="*/ 14 w 84"/>
              <a:gd name="T29" fmla="*/ 65 h 106"/>
              <a:gd name="T30" fmla="*/ 16 w 84"/>
              <a:gd name="T31" fmla="*/ 58 h 106"/>
              <a:gd name="T32" fmla="*/ 13 w 84"/>
              <a:gd name="T33" fmla="*/ 54 h 106"/>
              <a:gd name="T34" fmla="*/ 38 w 84"/>
              <a:gd name="T35" fmla="*/ 15 h 106"/>
              <a:gd name="T36" fmla="*/ 40 w 84"/>
              <a:gd name="T37" fmla="*/ 16 h 106"/>
              <a:gd name="T38" fmla="*/ 41 w 84"/>
              <a:gd name="T39" fmla="*/ 9 h 106"/>
              <a:gd name="T40" fmla="*/ 45 w 84"/>
              <a:gd name="T41" fmla="*/ 2 h 106"/>
              <a:gd name="T42" fmla="*/ 66 w 84"/>
              <a:gd name="T43" fmla="*/ 18 h 106"/>
              <a:gd name="T44" fmla="*/ 58 w 84"/>
              <a:gd name="T45" fmla="*/ 18 h 106"/>
              <a:gd name="T46" fmla="*/ 57 w 84"/>
              <a:gd name="T47" fmla="*/ 26 h 106"/>
              <a:gd name="T48" fmla="*/ 52 w 84"/>
              <a:gd name="T49" fmla="*/ 38 h 106"/>
              <a:gd name="T50" fmla="*/ 55 w 84"/>
              <a:gd name="T51" fmla="*/ 49 h 106"/>
              <a:gd name="T52" fmla="*/ 54 w 84"/>
              <a:gd name="T53" fmla="*/ 16 h 106"/>
              <a:gd name="T54" fmla="*/ 44 w 84"/>
              <a:gd name="T55" fmla="*/ 19 h 106"/>
              <a:gd name="T56" fmla="*/ 54 w 84"/>
              <a:gd name="T57" fmla="*/ 16 h 106"/>
              <a:gd name="T58" fmla="*/ 48 w 84"/>
              <a:gd name="T59" fmla="*/ 35 h 106"/>
              <a:gd name="T60" fmla="*/ 37 w 84"/>
              <a:gd name="T61" fmla="*/ 20 h 106"/>
              <a:gd name="T62" fmla="*/ 33 w 84"/>
              <a:gd name="T63" fmla="*/ 62 h 106"/>
              <a:gd name="T64" fmla="*/ 34 w 84"/>
              <a:gd name="T65" fmla="*/ 46 h 106"/>
              <a:gd name="T66" fmla="*/ 37 w 84"/>
              <a:gd name="T67" fmla="*/ 38 h 106"/>
              <a:gd name="T68" fmla="*/ 49 w 84"/>
              <a:gd name="T69" fmla="*/ 42 h 106"/>
              <a:gd name="T70" fmla="*/ 40 w 84"/>
              <a:gd name="T71" fmla="*/ 42 h 106"/>
              <a:gd name="T72" fmla="*/ 40 w 84"/>
              <a:gd name="T73" fmla="*/ 42 h 106"/>
              <a:gd name="T74" fmla="*/ 45 w 84"/>
              <a:gd name="T75" fmla="*/ 52 h 106"/>
              <a:gd name="T76" fmla="*/ 49 w 84"/>
              <a:gd name="T77" fmla="*/ 50 h 106"/>
              <a:gd name="T78" fmla="*/ 49 w 84"/>
              <a:gd name="T79" fmla="*/ 42 h 106"/>
              <a:gd name="T80" fmla="*/ 20 w 84"/>
              <a:gd name="T81" fmla="*/ 61 h 106"/>
              <a:gd name="T82" fmla="*/ 19 w 84"/>
              <a:gd name="T83" fmla="*/ 62 h 106"/>
              <a:gd name="T84" fmla="*/ 26 w 84"/>
              <a:gd name="T85" fmla="*/ 6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106">
                <a:moveTo>
                  <a:pt x="55" y="49"/>
                </a:moveTo>
                <a:cubicBezTo>
                  <a:pt x="58" y="52"/>
                  <a:pt x="61" y="56"/>
                  <a:pt x="62" y="60"/>
                </a:cubicBezTo>
                <a:cubicBezTo>
                  <a:pt x="64" y="63"/>
                  <a:pt x="65" y="68"/>
                  <a:pt x="65" y="72"/>
                </a:cubicBezTo>
                <a:cubicBezTo>
                  <a:pt x="65" y="82"/>
                  <a:pt x="61" y="90"/>
                  <a:pt x="55" y="96"/>
                </a:cubicBezTo>
                <a:cubicBezTo>
                  <a:pt x="54" y="97"/>
                  <a:pt x="53" y="98"/>
                  <a:pt x="53" y="98"/>
                </a:cubicBezTo>
                <a:cubicBezTo>
                  <a:pt x="80" y="98"/>
                  <a:pt x="80" y="98"/>
                  <a:pt x="80" y="98"/>
                </a:cubicBezTo>
                <a:cubicBezTo>
                  <a:pt x="82" y="98"/>
                  <a:pt x="84" y="100"/>
                  <a:pt x="84" y="102"/>
                </a:cubicBezTo>
                <a:cubicBezTo>
                  <a:pt x="84" y="104"/>
                  <a:pt x="82" y="106"/>
                  <a:pt x="80" y="106"/>
                </a:cubicBezTo>
                <a:cubicBezTo>
                  <a:pt x="54" y="106"/>
                  <a:pt x="29" y="106"/>
                  <a:pt x="4" y="106"/>
                </a:cubicBezTo>
                <a:cubicBezTo>
                  <a:pt x="2" y="106"/>
                  <a:pt x="0" y="104"/>
                  <a:pt x="0" y="102"/>
                </a:cubicBezTo>
                <a:cubicBezTo>
                  <a:pt x="0" y="100"/>
                  <a:pt x="2" y="98"/>
                  <a:pt x="4" y="98"/>
                </a:cubicBezTo>
                <a:cubicBezTo>
                  <a:pt x="30" y="98"/>
                  <a:pt x="30" y="98"/>
                  <a:pt x="30" y="98"/>
                </a:cubicBezTo>
                <a:cubicBezTo>
                  <a:pt x="31" y="98"/>
                  <a:pt x="31" y="98"/>
                  <a:pt x="31" y="98"/>
                </a:cubicBezTo>
                <a:cubicBezTo>
                  <a:pt x="38" y="98"/>
                  <a:pt x="44" y="95"/>
                  <a:pt x="49" y="91"/>
                </a:cubicBezTo>
                <a:cubicBezTo>
                  <a:pt x="50" y="90"/>
                  <a:pt x="50" y="89"/>
                  <a:pt x="51" y="88"/>
                </a:cubicBezTo>
                <a:cubicBezTo>
                  <a:pt x="6" y="88"/>
                  <a:pt x="6" y="88"/>
                  <a:pt x="6" y="88"/>
                </a:cubicBezTo>
                <a:cubicBezTo>
                  <a:pt x="5" y="88"/>
                  <a:pt x="4" y="87"/>
                  <a:pt x="4" y="86"/>
                </a:cubicBezTo>
                <a:cubicBezTo>
                  <a:pt x="4" y="85"/>
                  <a:pt x="5" y="83"/>
                  <a:pt x="6" y="83"/>
                </a:cubicBezTo>
                <a:cubicBezTo>
                  <a:pt x="54" y="83"/>
                  <a:pt x="54" y="83"/>
                  <a:pt x="54" y="83"/>
                </a:cubicBezTo>
                <a:cubicBezTo>
                  <a:pt x="56" y="80"/>
                  <a:pt x="56" y="76"/>
                  <a:pt x="56" y="72"/>
                </a:cubicBezTo>
                <a:cubicBezTo>
                  <a:pt x="56" y="69"/>
                  <a:pt x="56" y="66"/>
                  <a:pt x="55" y="63"/>
                </a:cubicBezTo>
                <a:cubicBezTo>
                  <a:pt x="54" y="60"/>
                  <a:pt x="52" y="58"/>
                  <a:pt x="50" y="55"/>
                </a:cubicBezTo>
                <a:cubicBezTo>
                  <a:pt x="49" y="56"/>
                  <a:pt x="47" y="57"/>
                  <a:pt x="45" y="57"/>
                </a:cubicBezTo>
                <a:cubicBezTo>
                  <a:pt x="44" y="57"/>
                  <a:pt x="43" y="57"/>
                  <a:pt x="42" y="56"/>
                </a:cubicBezTo>
                <a:cubicBezTo>
                  <a:pt x="35" y="67"/>
                  <a:pt x="35" y="67"/>
                  <a:pt x="35" y="67"/>
                </a:cubicBezTo>
                <a:cubicBezTo>
                  <a:pt x="35" y="68"/>
                  <a:pt x="33" y="68"/>
                  <a:pt x="32" y="68"/>
                </a:cubicBezTo>
                <a:cubicBezTo>
                  <a:pt x="30" y="66"/>
                  <a:pt x="30" y="66"/>
                  <a:pt x="30" y="66"/>
                </a:cubicBezTo>
                <a:cubicBezTo>
                  <a:pt x="28" y="70"/>
                  <a:pt x="28" y="70"/>
                  <a:pt x="28" y="70"/>
                </a:cubicBezTo>
                <a:cubicBezTo>
                  <a:pt x="27" y="71"/>
                  <a:pt x="25" y="72"/>
                  <a:pt x="24" y="71"/>
                </a:cubicBezTo>
                <a:cubicBezTo>
                  <a:pt x="14" y="65"/>
                  <a:pt x="14" y="65"/>
                  <a:pt x="14" y="65"/>
                </a:cubicBezTo>
                <a:cubicBezTo>
                  <a:pt x="13" y="65"/>
                  <a:pt x="13" y="63"/>
                  <a:pt x="14" y="62"/>
                </a:cubicBezTo>
                <a:cubicBezTo>
                  <a:pt x="16" y="58"/>
                  <a:pt x="16" y="58"/>
                  <a:pt x="16" y="58"/>
                </a:cubicBezTo>
                <a:cubicBezTo>
                  <a:pt x="13" y="57"/>
                  <a:pt x="13" y="57"/>
                  <a:pt x="13" y="57"/>
                </a:cubicBezTo>
                <a:cubicBezTo>
                  <a:pt x="12" y="56"/>
                  <a:pt x="12" y="55"/>
                  <a:pt x="13" y="54"/>
                </a:cubicBezTo>
                <a:cubicBezTo>
                  <a:pt x="34" y="16"/>
                  <a:pt x="34" y="16"/>
                  <a:pt x="34" y="16"/>
                </a:cubicBezTo>
                <a:cubicBezTo>
                  <a:pt x="35" y="15"/>
                  <a:pt x="37" y="14"/>
                  <a:pt x="38" y="15"/>
                </a:cubicBezTo>
                <a:cubicBezTo>
                  <a:pt x="38" y="15"/>
                  <a:pt x="38" y="15"/>
                  <a:pt x="38" y="15"/>
                </a:cubicBezTo>
                <a:cubicBezTo>
                  <a:pt x="40" y="16"/>
                  <a:pt x="40" y="16"/>
                  <a:pt x="40" y="16"/>
                </a:cubicBezTo>
                <a:cubicBezTo>
                  <a:pt x="44" y="10"/>
                  <a:pt x="44" y="10"/>
                  <a:pt x="44" y="10"/>
                </a:cubicBezTo>
                <a:cubicBezTo>
                  <a:pt x="41" y="9"/>
                  <a:pt x="41" y="9"/>
                  <a:pt x="41" y="9"/>
                </a:cubicBezTo>
                <a:cubicBezTo>
                  <a:pt x="39" y="7"/>
                  <a:pt x="39" y="5"/>
                  <a:pt x="40" y="3"/>
                </a:cubicBezTo>
                <a:cubicBezTo>
                  <a:pt x="41" y="1"/>
                  <a:pt x="43" y="0"/>
                  <a:pt x="45" y="2"/>
                </a:cubicBezTo>
                <a:cubicBezTo>
                  <a:pt x="52" y="5"/>
                  <a:pt x="58" y="9"/>
                  <a:pt x="64" y="12"/>
                </a:cubicBezTo>
                <a:cubicBezTo>
                  <a:pt x="66" y="13"/>
                  <a:pt x="67" y="16"/>
                  <a:pt x="66" y="18"/>
                </a:cubicBezTo>
                <a:cubicBezTo>
                  <a:pt x="64" y="20"/>
                  <a:pt x="62" y="21"/>
                  <a:pt x="60" y="19"/>
                </a:cubicBezTo>
                <a:cubicBezTo>
                  <a:pt x="58" y="18"/>
                  <a:pt x="58" y="18"/>
                  <a:pt x="58" y="18"/>
                </a:cubicBezTo>
                <a:cubicBezTo>
                  <a:pt x="54" y="24"/>
                  <a:pt x="54" y="24"/>
                  <a:pt x="54" y="24"/>
                </a:cubicBezTo>
                <a:cubicBezTo>
                  <a:pt x="57" y="26"/>
                  <a:pt x="57" y="26"/>
                  <a:pt x="57" y="26"/>
                </a:cubicBezTo>
                <a:cubicBezTo>
                  <a:pt x="58" y="26"/>
                  <a:pt x="58" y="28"/>
                  <a:pt x="57" y="29"/>
                </a:cubicBezTo>
                <a:cubicBezTo>
                  <a:pt x="52" y="38"/>
                  <a:pt x="52" y="38"/>
                  <a:pt x="52" y="38"/>
                </a:cubicBezTo>
                <a:cubicBezTo>
                  <a:pt x="55" y="40"/>
                  <a:pt x="56" y="43"/>
                  <a:pt x="56" y="46"/>
                </a:cubicBezTo>
                <a:cubicBezTo>
                  <a:pt x="56" y="47"/>
                  <a:pt x="56" y="48"/>
                  <a:pt x="55" y="49"/>
                </a:cubicBezTo>
                <a:close/>
                <a:moveTo>
                  <a:pt x="54" y="16"/>
                </a:moveTo>
                <a:cubicBezTo>
                  <a:pt x="54" y="16"/>
                  <a:pt x="54" y="16"/>
                  <a:pt x="54" y="16"/>
                </a:cubicBezTo>
                <a:cubicBezTo>
                  <a:pt x="52" y="15"/>
                  <a:pt x="50" y="13"/>
                  <a:pt x="48" y="12"/>
                </a:cubicBezTo>
                <a:cubicBezTo>
                  <a:pt x="44" y="19"/>
                  <a:pt x="44" y="19"/>
                  <a:pt x="44" y="19"/>
                </a:cubicBezTo>
                <a:cubicBezTo>
                  <a:pt x="50" y="22"/>
                  <a:pt x="50" y="22"/>
                  <a:pt x="50" y="22"/>
                </a:cubicBezTo>
                <a:cubicBezTo>
                  <a:pt x="54" y="16"/>
                  <a:pt x="54" y="16"/>
                  <a:pt x="54" y="16"/>
                </a:cubicBezTo>
                <a:close/>
                <a:moveTo>
                  <a:pt x="48" y="35"/>
                </a:moveTo>
                <a:cubicBezTo>
                  <a:pt x="48" y="35"/>
                  <a:pt x="48" y="35"/>
                  <a:pt x="48" y="35"/>
                </a:cubicBezTo>
                <a:cubicBezTo>
                  <a:pt x="52" y="29"/>
                  <a:pt x="52" y="29"/>
                  <a:pt x="52" y="29"/>
                </a:cubicBezTo>
                <a:cubicBezTo>
                  <a:pt x="47" y="26"/>
                  <a:pt x="42" y="23"/>
                  <a:pt x="37" y="20"/>
                </a:cubicBezTo>
                <a:cubicBezTo>
                  <a:pt x="18" y="54"/>
                  <a:pt x="18" y="54"/>
                  <a:pt x="18" y="54"/>
                </a:cubicBezTo>
                <a:cubicBezTo>
                  <a:pt x="23" y="57"/>
                  <a:pt x="28" y="60"/>
                  <a:pt x="33" y="62"/>
                </a:cubicBezTo>
                <a:cubicBezTo>
                  <a:pt x="37" y="54"/>
                  <a:pt x="37" y="54"/>
                  <a:pt x="37" y="54"/>
                </a:cubicBezTo>
                <a:cubicBezTo>
                  <a:pt x="35" y="52"/>
                  <a:pt x="34" y="49"/>
                  <a:pt x="34" y="46"/>
                </a:cubicBezTo>
                <a:cubicBezTo>
                  <a:pt x="34" y="43"/>
                  <a:pt x="35" y="40"/>
                  <a:pt x="37" y="38"/>
                </a:cubicBezTo>
                <a:cubicBezTo>
                  <a:pt x="37" y="38"/>
                  <a:pt x="37" y="38"/>
                  <a:pt x="37" y="38"/>
                </a:cubicBezTo>
                <a:cubicBezTo>
                  <a:pt x="40" y="35"/>
                  <a:pt x="44" y="34"/>
                  <a:pt x="48" y="35"/>
                </a:cubicBezTo>
                <a:close/>
                <a:moveTo>
                  <a:pt x="49" y="42"/>
                </a:moveTo>
                <a:cubicBezTo>
                  <a:pt x="49" y="42"/>
                  <a:pt x="49" y="42"/>
                  <a:pt x="49" y="42"/>
                </a:cubicBezTo>
                <a:cubicBezTo>
                  <a:pt x="47" y="39"/>
                  <a:pt x="43" y="39"/>
                  <a:pt x="40" y="42"/>
                </a:cubicBezTo>
                <a:cubicBezTo>
                  <a:pt x="40" y="41"/>
                  <a:pt x="40" y="41"/>
                  <a:pt x="40" y="41"/>
                </a:cubicBezTo>
                <a:cubicBezTo>
                  <a:pt x="40" y="42"/>
                  <a:pt x="40" y="42"/>
                  <a:pt x="40" y="42"/>
                </a:cubicBezTo>
                <a:cubicBezTo>
                  <a:pt x="39" y="43"/>
                  <a:pt x="39" y="44"/>
                  <a:pt x="39" y="46"/>
                </a:cubicBezTo>
                <a:cubicBezTo>
                  <a:pt x="39" y="49"/>
                  <a:pt x="41" y="52"/>
                  <a:pt x="45" y="52"/>
                </a:cubicBezTo>
                <a:cubicBezTo>
                  <a:pt x="47" y="52"/>
                  <a:pt x="48" y="51"/>
                  <a:pt x="49" y="50"/>
                </a:cubicBezTo>
                <a:cubicBezTo>
                  <a:pt x="49" y="50"/>
                  <a:pt x="49" y="50"/>
                  <a:pt x="49" y="50"/>
                </a:cubicBezTo>
                <a:cubicBezTo>
                  <a:pt x="50" y="49"/>
                  <a:pt x="51" y="48"/>
                  <a:pt x="51" y="46"/>
                </a:cubicBezTo>
                <a:cubicBezTo>
                  <a:pt x="51" y="44"/>
                  <a:pt x="50" y="43"/>
                  <a:pt x="49" y="42"/>
                </a:cubicBezTo>
                <a:cubicBezTo>
                  <a:pt x="49" y="42"/>
                  <a:pt x="49" y="42"/>
                  <a:pt x="49" y="42"/>
                </a:cubicBezTo>
                <a:close/>
                <a:moveTo>
                  <a:pt x="20" y="61"/>
                </a:moveTo>
                <a:cubicBezTo>
                  <a:pt x="20" y="61"/>
                  <a:pt x="20" y="61"/>
                  <a:pt x="20" y="61"/>
                </a:cubicBezTo>
                <a:cubicBezTo>
                  <a:pt x="19" y="62"/>
                  <a:pt x="19" y="62"/>
                  <a:pt x="19" y="62"/>
                </a:cubicBezTo>
                <a:cubicBezTo>
                  <a:pt x="25" y="66"/>
                  <a:pt x="25" y="66"/>
                  <a:pt x="25" y="66"/>
                </a:cubicBezTo>
                <a:cubicBezTo>
                  <a:pt x="26" y="64"/>
                  <a:pt x="26" y="64"/>
                  <a:pt x="26" y="64"/>
                </a:cubicBezTo>
                <a:cubicBezTo>
                  <a:pt x="20" y="61"/>
                  <a:pt x="20" y="61"/>
                  <a:pt x="20" y="61"/>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dirty="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60400" y="118110"/>
            <a:ext cx="40386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三、创业企业的危机管理</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625475"/>
            <a:ext cx="5055235" cy="398780"/>
          </a:xfrm>
          <a:prstGeom prst="rect">
            <a:avLst/>
          </a:prstGeom>
          <a:noFill/>
        </p:spPr>
        <p:txBody>
          <a:bodyPr wrap="square" rtlCol="0">
            <a:spAutoFit/>
          </a:bodyPr>
          <a:p>
            <a:r>
              <a:rPr lang="zh-CN" altLang="en-US" sz="2000" b="1">
                <a:solidFill>
                  <a:schemeClr val="accent1">
                    <a:lumMod val="75000"/>
                  </a:schemeClr>
                </a:solidFill>
                <a:sym typeface="+mn-ea"/>
              </a:rPr>
              <a:t>（一）创业企业的危机管理原则</a:t>
            </a:r>
            <a:endParaRPr lang="zh-CN" altLang="en-US" sz="2000" b="1">
              <a:solidFill>
                <a:schemeClr val="accent1">
                  <a:lumMod val="75000"/>
                </a:schemeClr>
              </a:solidFill>
              <a:sym typeface="+mn-ea"/>
            </a:endParaRPr>
          </a:p>
        </p:txBody>
      </p:sp>
      <p:sp>
        <p:nvSpPr>
          <p:cNvPr id="2" name="文本框 1"/>
          <p:cNvSpPr txBox="1"/>
          <p:nvPr/>
        </p:nvSpPr>
        <p:spPr>
          <a:xfrm>
            <a:off x="254635" y="1024255"/>
            <a:ext cx="7637780" cy="5631180"/>
          </a:xfrm>
          <a:prstGeom prst="rect">
            <a:avLst/>
          </a:prstGeom>
          <a:noFill/>
        </p:spPr>
        <p:txBody>
          <a:bodyPr wrap="square" rtlCol="0">
            <a:spAutoFit/>
          </a:bodyPr>
          <a:p>
            <a:pPr fontAlgn="auto">
              <a:lnSpc>
                <a:spcPct val="150000"/>
              </a:lnSpc>
            </a:pPr>
            <a:r>
              <a:rPr lang="zh-CN" altLang="en-US" sz="1600"/>
              <a:t>1. 重在预防</a:t>
            </a:r>
            <a:endParaRPr lang="zh-CN" altLang="en-US" sz="1600"/>
          </a:p>
          <a:p>
            <a:pPr fontAlgn="auto">
              <a:lnSpc>
                <a:spcPct val="150000"/>
              </a:lnSpc>
            </a:pPr>
            <a:r>
              <a:rPr lang="zh-CN" altLang="en-US" sz="1600"/>
              <a:t>企业危机的形式是多种多样的，每一种危机不论形式，都对企业构成威胁。应付不测以求得生存，是一切危机管理和危机公关的基本原则。</a:t>
            </a:r>
            <a:endParaRPr lang="zh-CN" altLang="en-US" sz="1600"/>
          </a:p>
          <a:p>
            <a:pPr fontAlgn="auto">
              <a:lnSpc>
                <a:spcPct val="150000"/>
              </a:lnSpc>
            </a:pPr>
            <a:r>
              <a:rPr lang="zh-CN" altLang="en-US" sz="1600"/>
              <a:t>2. 高度重视</a:t>
            </a:r>
            <a:endParaRPr lang="zh-CN" altLang="en-US" sz="1600"/>
          </a:p>
          <a:p>
            <a:pPr fontAlgn="auto">
              <a:lnSpc>
                <a:spcPct val="150000"/>
              </a:lnSpc>
            </a:pPr>
            <a:r>
              <a:rPr lang="zh-CN" altLang="en-US" sz="1600"/>
              <a:t>创业者应该意识到，企业无论在什么时候都应该重视并尊重客户。</a:t>
            </a:r>
            <a:endParaRPr lang="zh-CN" altLang="en-US" sz="1600"/>
          </a:p>
          <a:p>
            <a:pPr fontAlgn="auto">
              <a:lnSpc>
                <a:spcPct val="150000"/>
              </a:lnSpc>
            </a:pPr>
            <a:r>
              <a:rPr lang="zh-CN" altLang="en-US" sz="1600"/>
              <a:t>3. 临危不乱</a:t>
            </a:r>
            <a:endParaRPr lang="zh-CN" altLang="en-US" sz="1600"/>
          </a:p>
          <a:p>
            <a:pPr fontAlgn="auto">
              <a:lnSpc>
                <a:spcPct val="150000"/>
              </a:lnSpc>
            </a:pPr>
            <a:r>
              <a:rPr lang="zh-CN" altLang="en-US" sz="1600"/>
              <a:t>潜伏性和意外性是危机的重要特点。</a:t>
            </a:r>
            <a:endParaRPr lang="zh-CN" altLang="en-US" sz="1600"/>
          </a:p>
          <a:p>
            <a:pPr fontAlgn="auto">
              <a:lnSpc>
                <a:spcPct val="150000"/>
              </a:lnSpc>
            </a:pPr>
            <a:r>
              <a:rPr lang="zh-CN" altLang="en-US" sz="1600"/>
              <a:t>4. 快速反应、及时处理</a:t>
            </a:r>
            <a:endParaRPr lang="zh-CN" altLang="en-US" sz="1600"/>
          </a:p>
          <a:p>
            <a:pPr fontAlgn="auto">
              <a:lnSpc>
                <a:spcPct val="150000"/>
              </a:lnSpc>
            </a:pPr>
            <a:r>
              <a:rPr lang="zh-CN" altLang="en-US" sz="1600"/>
              <a:t>出现危机会使企业的形象受到消极的影响。</a:t>
            </a:r>
            <a:endParaRPr lang="zh-CN" altLang="en-US" sz="1600"/>
          </a:p>
          <a:p>
            <a:pPr fontAlgn="auto">
              <a:lnSpc>
                <a:spcPct val="150000"/>
              </a:lnSpc>
            </a:pPr>
            <a:r>
              <a:rPr lang="zh-CN" altLang="en-US" sz="1600"/>
              <a:t>5. 行胜于言</a:t>
            </a:r>
            <a:endParaRPr lang="zh-CN" altLang="en-US" sz="1600"/>
          </a:p>
          <a:p>
            <a:pPr fontAlgn="auto">
              <a:lnSpc>
                <a:spcPct val="150000"/>
              </a:lnSpc>
            </a:pPr>
            <a:r>
              <a:rPr lang="zh-CN" altLang="en-US" sz="1600"/>
              <a:t>在当前强调企业社会责任的大环境中，仅依靠言辞的承诺，而没有实际的行动，只能招来消费者更多的怀疑和谴责。</a:t>
            </a:r>
            <a:endParaRPr lang="zh-CN" altLang="en-US" sz="1600"/>
          </a:p>
          <a:p>
            <a:pPr fontAlgn="auto">
              <a:lnSpc>
                <a:spcPct val="150000"/>
              </a:lnSpc>
            </a:pPr>
            <a:r>
              <a:rPr lang="zh-CN" altLang="en-US" sz="1600"/>
              <a:t>6. 积极与媒体合作，把握信息发布的主动权</a:t>
            </a:r>
            <a:endParaRPr lang="zh-CN" altLang="en-US" sz="1600"/>
          </a:p>
          <a:p>
            <a:pPr fontAlgn="auto">
              <a:lnSpc>
                <a:spcPct val="150000"/>
              </a:lnSpc>
            </a:pPr>
            <a:r>
              <a:rPr lang="zh-CN" altLang="en-US" sz="1600"/>
              <a:t>7. 以诚相待</a:t>
            </a:r>
            <a:endParaRPr lang="zh-CN" altLang="en-US" sz="1600"/>
          </a:p>
          <a:p>
            <a:pPr fontAlgn="auto">
              <a:lnSpc>
                <a:spcPct val="150000"/>
              </a:lnSpc>
            </a:pPr>
            <a:r>
              <a:rPr lang="zh-CN" altLang="en-US" sz="1600"/>
              <a:t>面对危机，企业只有开诚布公地说明事情的原委，诚恳地接受批评才能转化危机。</a:t>
            </a:r>
            <a:endParaRPr lang="zh-CN" altLang="en-US" sz="1600"/>
          </a:p>
        </p:txBody>
      </p:sp>
      <p:pic>
        <p:nvPicPr>
          <p:cNvPr id="119" name="图片 118"/>
          <p:cNvPicPr/>
          <p:nvPr/>
        </p:nvPicPr>
        <p:blipFill>
          <a:blip r:embed="rId1"/>
          <a:stretch>
            <a:fillRect/>
          </a:stretch>
        </p:blipFill>
        <p:spPr>
          <a:xfrm>
            <a:off x="8039735" y="1591310"/>
            <a:ext cx="3582035" cy="47682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19"/>
                                        </p:tgtEl>
                                        <p:attrNameLst>
                                          <p:attrName>style.visibility</p:attrName>
                                        </p:attrNameLst>
                                      </p:cBhvr>
                                      <p:to>
                                        <p:strVal val="visible"/>
                                      </p:to>
                                    </p:set>
                                    <p:animEffect transition="in" filter="wipe(down)">
                                      <p:cBhvr>
                                        <p:cTn id="16"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60400" y="118110"/>
            <a:ext cx="40386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三、创业企业的危机管理</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625475"/>
            <a:ext cx="5055235" cy="398780"/>
          </a:xfrm>
          <a:prstGeom prst="rect">
            <a:avLst/>
          </a:prstGeom>
          <a:noFill/>
        </p:spPr>
        <p:txBody>
          <a:bodyPr wrap="square" rtlCol="0">
            <a:spAutoFit/>
          </a:bodyPr>
          <a:p>
            <a:r>
              <a:rPr lang="zh-CN" altLang="en-US" sz="2000" b="1">
                <a:solidFill>
                  <a:schemeClr val="accent1">
                    <a:lumMod val="75000"/>
                  </a:schemeClr>
                </a:solidFill>
                <a:sym typeface="+mn-ea"/>
              </a:rPr>
              <a:t>（二）创业企业的危机管理方法</a:t>
            </a:r>
            <a:endParaRPr lang="zh-CN" altLang="en-US" sz="2000" b="1">
              <a:solidFill>
                <a:schemeClr val="accent1">
                  <a:lumMod val="75000"/>
                </a:schemeClr>
              </a:solidFill>
              <a:sym typeface="+mn-ea"/>
            </a:endParaRPr>
          </a:p>
        </p:txBody>
      </p:sp>
      <p:sp>
        <p:nvSpPr>
          <p:cNvPr id="5" name="任意多边形 4"/>
          <p:cNvSpPr/>
          <p:nvPr>
            <p:custDataLst>
              <p:tags r:id="rId1"/>
            </p:custDataLst>
          </p:nvPr>
        </p:nvSpPr>
        <p:spPr>
          <a:xfrm>
            <a:off x="5081199" y="1580930"/>
            <a:ext cx="1028085" cy="118170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FA8550"/>
          </a:solidFill>
          <a:ln>
            <a:noFill/>
          </a:ln>
        </p:spPr>
        <p:style>
          <a:lnRef idx="2">
            <a:sysClr val="window" lastClr="FFFFFF">
              <a:hueOff val="0"/>
              <a:satOff val="0"/>
              <a:lumOff val="0"/>
              <a:alphaOff val="0"/>
            </a:sysClr>
          </a:lnRef>
          <a:fillRef idx="1">
            <a:srgbClr val="FA8550">
              <a:hueOff val="0"/>
              <a:satOff val="0"/>
              <a:lumOff val="0"/>
              <a:alphaOff val="0"/>
            </a:srgbClr>
          </a:fillRef>
          <a:effectRef idx="0">
            <a:srgbClr val="FA8550">
              <a:hueOff val="0"/>
              <a:satOff val="0"/>
              <a:lumOff val="0"/>
              <a:alphaOff val="0"/>
            </a:srgbClr>
          </a:effectRef>
          <a:fontRef idx="minor">
            <a:sysClr val="window" lastClr="FFFFFF"/>
          </a:fontRef>
        </p:style>
        <p:txBody>
          <a:bodyPr spcFirstLastPara="0" vert="horz" wrap="square" lIns="272320" tIns="313011" rIns="272320" bIns="313011" numCol="1" spcCol="1270" anchor="ctr" anchorCtr="0">
            <a:normAutofit/>
          </a:bodyPr>
          <a:p>
            <a:pPr algn="ctr" defTabSz="1600200">
              <a:lnSpc>
                <a:spcPct val="90000"/>
              </a:lnSpc>
              <a:spcBef>
                <a:spcPct val="0"/>
              </a:spcBef>
              <a:spcAft>
                <a:spcPct val="35000"/>
              </a:spcAft>
            </a:pPr>
            <a:endParaRPr lang="zh-CN" altLang="en-US" sz="3600">
              <a:sym typeface="Arial" panose="020B0604020202020204" pitchFamily="34" charset="0"/>
            </a:endParaRPr>
          </a:p>
        </p:txBody>
      </p:sp>
      <p:sp>
        <p:nvSpPr>
          <p:cNvPr id="6" name="任意多边形 5"/>
          <p:cNvSpPr/>
          <p:nvPr>
            <p:custDataLst>
              <p:tags r:id="rId2"/>
            </p:custDataLst>
          </p:nvPr>
        </p:nvSpPr>
        <p:spPr>
          <a:xfrm>
            <a:off x="6744570" y="2583963"/>
            <a:ext cx="1028085" cy="118170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E74D51"/>
          </a:solidFill>
          <a:ln>
            <a:noFill/>
          </a:ln>
        </p:spPr>
        <p:style>
          <a:lnRef idx="2">
            <a:sysClr val="window" lastClr="FFFFFF">
              <a:hueOff val="0"/>
              <a:satOff val="0"/>
              <a:lumOff val="0"/>
              <a:alphaOff val="0"/>
            </a:sysClr>
          </a:lnRef>
          <a:fillRef idx="1">
            <a:srgbClr val="FA8550">
              <a:hueOff val="0"/>
              <a:satOff val="0"/>
              <a:lumOff val="0"/>
              <a:alphaOff val="0"/>
            </a:srgbClr>
          </a:fillRef>
          <a:effectRef idx="0">
            <a:srgbClr val="FA8550">
              <a:hueOff val="0"/>
              <a:satOff val="0"/>
              <a:lumOff val="0"/>
              <a:alphaOff val="0"/>
            </a:srgbClr>
          </a:effectRef>
          <a:fontRef idx="minor">
            <a:sysClr val="window" lastClr="FFFFFF"/>
          </a:fontRef>
        </p:style>
        <p:txBody>
          <a:bodyPr spcFirstLastPara="0" vert="horz" wrap="square" lIns="272320" tIns="313011" rIns="272320" bIns="313011" numCol="1" spcCol="1270" anchor="ctr" anchorCtr="0">
            <a:normAutofit/>
          </a:bodyPr>
          <a:p>
            <a:pPr algn="ctr" defTabSz="1600200">
              <a:lnSpc>
                <a:spcPct val="90000"/>
              </a:lnSpc>
              <a:spcBef>
                <a:spcPct val="0"/>
              </a:spcBef>
              <a:spcAft>
                <a:spcPct val="35000"/>
              </a:spcAft>
            </a:pPr>
            <a:endParaRPr lang="zh-CN" altLang="en-US" sz="3600">
              <a:sym typeface="Arial" panose="020B0604020202020204" pitchFamily="34" charset="0"/>
            </a:endParaRPr>
          </a:p>
        </p:txBody>
      </p:sp>
      <p:sp>
        <p:nvSpPr>
          <p:cNvPr id="7" name="任意多边形 6"/>
          <p:cNvSpPr/>
          <p:nvPr>
            <p:custDataLst>
              <p:tags r:id="rId3"/>
            </p:custDataLst>
          </p:nvPr>
        </p:nvSpPr>
        <p:spPr>
          <a:xfrm>
            <a:off x="5081199" y="3586995"/>
            <a:ext cx="1028085" cy="118170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CE8D3E"/>
          </a:solidFill>
          <a:ln>
            <a:noFill/>
          </a:ln>
        </p:spPr>
        <p:style>
          <a:lnRef idx="2">
            <a:sysClr val="window" lastClr="FFFFFF">
              <a:hueOff val="0"/>
              <a:satOff val="0"/>
              <a:lumOff val="0"/>
              <a:alphaOff val="0"/>
            </a:sysClr>
          </a:lnRef>
          <a:fillRef idx="1">
            <a:srgbClr val="FA8550">
              <a:hueOff val="0"/>
              <a:satOff val="0"/>
              <a:lumOff val="0"/>
              <a:alphaOff val="0"/>
            </a:srgbClr>
          </a:fillRef>
          <a:effectRef idx="0">
            <a:srgbClr val="FA8550">
              <a:hueOff val="0"/>
              <a:satOff val="0"/>
              <a:lumOff val="0"/>
              <a:alphaOff val="0"/>
            </a:srgbClr>
          </a:effectRef>
          <a:fontRef idx="minor">
            <a:sysClr val="window" lastClr="FFFFFF"/>
          </a:fontRef>
        </p:style>
        <p:txBody>
          <a:bodyPr spcFirstLastPara="0" vert="horz" wrap="square" lIns="272320" tIns="313011" rIns="272320" bIns="313011" numCol="1" spcCol="1270" anchor="ctr" anchorCtr="0">
            <a:normAutofit/>
          </a:bodyPr>
          <a:p>
            <a:pPr algn="ctr" defTabSz="1600200">
              <a:lnSpc>
                <a:spcPct val="90000"/>
              </a:lnSpc>
              <a:spcBef>
                <a:spcPct val="0"/>
              </a:spcBef>
              <a:spcAft>
                <a:spcPct val="35000"/>
              </a:spcAft>
            </a:pPr>
            <a:endParaRPr lang="zh-CN" altLang="en-US" sz="3600">
              <a:sym typeface="Arial" panose="020B0604020202020204" pitchFamily="34" charset="0"/>
            </a:endParaRPr>
          </a:p>
        </p:txBody>
      </p:sp>
      <p:sp>
        <p:nvSpPr>
          <p:cNvPr id="14" name="Freeform 193"/>
          <p:cNvSpPr>
            <a:spLocks noEditPoints="1"/>
          </p:cNvSpPr>
          <p:nvPr>
            <p:custDataLst>
              <p:tags r:id="rId4"/>
            </p:custDataLst>
          </p:nvPr>
        </p:nvSpPr>
        <p:spPr bwMode="auto">
          <a:xfrm>
            <a:off x="5410423" y="3993641"/>
            <a:ext cx="369633" cy="368413"/>
          </a:xfrm>
          <a:custGeom>
            <a:avLst/>
            <a:gdLst>
              <a:gd name="T0" fmla="*/ 54 w 128"/>
              <a:gd name="T1" fmla="*/ 52 h 128"/>
              <a:gd name="T2" fmla="*/ 60 w 128"/>
              <a:gd name="T3" fmla="*/ 46 h 128"/>
              <a:gd name="T4" fmla="*/ 54 w 128"/>
              <a:gd name="T5" fmla="*/ 40 h 128"/>
              <a:gd name="T6" fmla="*/ 48 w 128"/>
              <a:gd name="T7" fmla="*/ 46 h 128"/>
              <a:gd name="T8" fmla="*/ 54 w 128"/>
              <a:gd name="T9" fmla="*/ 52 h 128"/>
              <a:gd name="T10" fmla="*/ 78 w 128"/>
              <a:gd name="T11" fmla="*/ 52 h 128"/>
              <a:gd name="T12" fmla="*/ 84 w 128"/>
              <a:gd name="T13" fmla="*/ 46 h 128"/>
              <a:gd name="T14" fmla="*/ 78 w 128"/>
              <a:gd name="T15" fmla="*/ 40 h 128"/>
              <a:gd name="T16" fmla="*/ 72 w 128"/>
              <a:gd name="T17" fmla="*/ 46 h 128"/>
              <a:gd name="T18" fmla="*/ 78 w 128"/>
              <a:gd name="T19" fmla="*/ 52 h 128"/>
              <a:gd name="T20" fmla="*/ 42 w 128"/>
              <a:gd name="T21" fmla="*/ 90 h 128"/>
              <a:gd name="T22" fmla="*/ 52 w 128"/>
              <a:gd name="T23" fmla="*/ 91 h 128"/>
              <a:gd name="T24" fmla="*/ 104 w 128"/>
              <a:gd name="T25" fmla="*/ 45 h 128"/>
              <a:gd name="T26" fmla="*/ 52 w 128"/>
              <a:gd name="T27" fmla="*/ 0 h 128"/>
              <a:gd name="T28" fmla="*/ 0 w 128"/>
              <a:gd name="T29" fmla="*/ 45 h 128"/>
              <a:gd name="T30" fmla="*/ 20 w 128"/>
              <a:gd name="T31" fmla="*/ 81 h 128"/>
              <a:gd name="T32" fmla="*/ 20 w 128"/>
              <a:gd name="T33" fmla="*/ 104 h 128"/>
              <a:gd name="T34" fmla="*/ 42 w 128"/>
              <a:gd name="T35" fmla="*/ 90 h 128"/>
              <a:gd name="T36" fmla="*/ 8 w 128"/>
              <a:gd name="T37" fmla="*/ 46 h 128"/>
              <a:gd name="T38" fmla="*/ 52 w 128"/>
              <a:gd name="T39" fmla="*/ 8 h 128"/>
              <a:gd name="T40" fmla="*/ 96 w 128"/>
              <a:gd name="T41" fmla="*/ 46 h 128"/>
              <a:gd name="T42" fmla="*/ 52 w 128"/>
              <a:gd name="T43" fmla="*/ 84 h 128"/>
              <a:gd name="T44" fmla="*/ 42 w 128"/>
              <a:gd name="T45" fmla="*/ 83 h 128"/>
              <a:gd name="T46" fmla="*/ 34 w 128"/>
              <a:gd name="T47" fmla="*/ 88 h 128"/>
              <a:gd name="T48" fmla="*/ 34 w 128"/>
              <a:gd name="T49" fmla="*/ 88 h 128"/>
              <a:gd name="T50" fmla="*/ 28 w 128"/>
              <a:gd name="T51" fmla="*/ 92 h 128"/>
              <a:gd name="T52" fmla="*/ 28 w 128"/>
              <a:gd name="T53" fmla="*/ 86 h 128"/>
              <a:gd name="T54" fmla="*/ 28 w 128"/>
              <a:gd name="T55" fmla="*/ 78 h 128"/>
              <a:gd name="T56" fmla="*/ 8 w 128"/>
              <a:gd name="T57" fmla="*/ 46 h 128"/>
              <a:gd name="T58" fmla="*/ 36 w 128"/>
              <a:gd name="T59" fmla="*/ 46 h 128"/>
              <a:gd name="T60" fmla="*/ 30 w 128"/>
              <a:gd name="T61" fmla="*/ 40 h 128"/>
              <a:gd name="T62" fmla="*/ 24 w 128"/>
              <a:gd name="T63" fmla="*/ 46 h 128"/>
              <a:gd name="T64" fmla="*/ 30 w 128"/>
              <a:gd name="T65" fmla="*/ 52 h 128"/>
              <a:gd name="T66" fmla="*/ 36 w 128"/>
              <a:gd name="T67" fmla="*/ 46 h 128"/>
              <a:gd name="T68" fmla="*/ 112 w 128"/>
              <a:gd name="T69" fmla="*/ 37 h 128"/>
              <a:gd name="T70" fmla="*/ 112 w 128"/>
              <a:gd name="T71" fmla="*/ 40 h 128"/>
              <a:gd name="T72" fmla="*/ 111 w 128"/>
              <a:gd name="T73" fmla="*/ 47 h 128"/>
              <a:gd name="T74" fmla="*/ 120 w 128"/>
              <a:gd name="T75" fmla="*/ 70 h 128"/>
              <a:gd name="T76" fmla="*/ 100 w 128"/>
              <a:gd name="T77" fmla="*/ 102 h 128"/>
              <a:gd name="T78" fmla="*/ 100 w 128"/>
              <a:gd name="T79" fmla="*/ 110 h 128"/>
              <a:gd name="T80" fmla="*/ 100 w 128"/>
              <a:gd name="T81" fmla="*/ 116 h 128"/>
              <a:gd name="T82" fmla="*/ 94 w 128"/>
              <a:gd name="T83" fmla="*/ 112 h 128"/>
              <a:gd name="T84" fmla="*/ 94 w 128"/>
              <a:gd name="T85" fmla="*/ 112 h 128"/>
              <a:gd name="T86" fmla="*/ 86 w 128"/>
              <a:gd name="T87" fmla="*/ 107 h 128"/>
              <a:gd name="T88" fmla="*/ 76 w 128"/>
              <a:gd name="T89" fmla="*/ 108 h 128"/>
              <a:gd name="T90" fmla="*/ 49 w 128"/>
              <a:gd name="T91" fmla="*/ 100 h 128"/>
              <a:gd name="T92" fmla="*/ 42 w 128"/>
              <a:gd name="T93" fmla="*/ 100 h 128"/>
              <a:gd name="T94" fmla="*/ 37 w 128"/>
              <a:gd name="T95" fmla="*/ 100 h 128"/>
              <a:gd name="T96" fmla="*/ 76 w 128"/>
              <a:gd name="T97" fmla="*/ 115 h 128"/>
              <a:gd name="T98" fmla="*/ 86 w 128"/>
              <a:gd name="T99" fmla="*/ 114 h 128"/>
              <a:gd name="T100" fmla="*/ 108 w 128"/>
              <a:gd name="T101" fmla="*/ 128 h 128"/>
              <a:gd name="T102" fmla="*/ 108 w 128"/>
              <a:gd name="T103" fmla="*/ 105 h 128"/>
              <a:gd name="T104" fmla="*/ 128 w 128"/>
              <a:gd name="T105" fmla="*/ 69 h 128"/>
              <a:gd name="T106" fmla="*/ 112 w 128"/>
              <a:gd name="T107" fmla="*/ 3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8" h="128">
                <a:moveTo>
                  <a:pt x="54" y="52"/>
                </a:moveTo>
                <a:cubicBezTo>
                  <a:pt x="57" y="52"/>
                  <a:pt x="60" y="49"/>
                  <a:pt x="60" y="46"/>
                </a:cubicBezTo>
                <a:cubicBezTo>
                  <a:pt x="60" y="43"/>
                  <a:pt x="57" y="40"/>
                  <a:pt x="54" y="40"/>
                </a:cubicBezTo>
                <a:cubicBezTo>
                  <a:pt x="51" y="40"/>
                  <a:pt x="48" y="43"/>
                  <a:pt x="48" y="46"/>
                </a:cubicBezTo>
                <a:cubicBezTo>
                  <a:pt x="48" y="49"/>
                  <a:pt x="51" y="52"/>
                  <a:pt x="54" y="52"/>
                </a:cubicBezTo>
                <a:close/>
                <a:moveTo>
                  <a:pt x="78" y="52"/>
                </a:moveTo>
                <a:cubicBezTo>
                  <a:pt x="81" y="52"/>
                  <a:pt x="84" y="49"/>
                  <a:pt x="84" y="46"/>
                </a:cubicBezTo>
                <a:cubicBezTo>
                  <a:pt x="84" y="43"/>
                  <a:pt x="81" y="40"/>
                  <a:pt x="78" y="40"/>
                </a:cubicBezTo>
                <a:cubicBezTo>
                  <a:pt x="75" y="40"/>
                  <a:pt x="72" y="43"/>
                  <a:pt x="72" y="46"/>
                </a:cubicBezTo>
                <a:cubicBezTo>
                  <a:pt x="72" y="49"/>
                  <a:pt x="75" y="52"/>
                  <a:pt x="78" y="52"/>
                </a:cubicBezTo>
                <a:close/>
                <a:moveTo>
                  <a:pt x="42" y="90"/>
                </a:moveTo>
                <a:cubicBezTo>
                  <a:pt x="46" y="91"/>
                  <a:pt x="49" y="91"/>
                  <a:pt x="52" y="91"/>
                </a:cubicBezTo>
                <a:cubicBezTo>
                  <a:pt x="81" y="91"/>
                  <a:pt x="104" y="71"/>
                  <a:pt x="104" y="45"/>
                </a:cubicBezTo>
                <a:cubicBezTo>
                  <a:pt x="104" y="20"/>
                  <a:pt x="81" y="0"/>
                  <a:pt x="52" y="0"/>
                </a:cubicBezTo>
                <a:cubicBezTo>
                  <a:pt x="23" y="0"/>
                  <a:pt x="0" y="20"/>
                  <a:pt x="0" y="45"/>
                </a:cubicBezTo>
                <a:cubicBezTo>
                  <a:pt x="0" y="60"/>
                  <a:pt x="8" y="73"/>
                  <a:pt x="20" y="81"/>
                </a:cubicBezTo>
                <a:cubicBezTo>
                  <a:pt x="20" y="104"/>
                  <a:pt x="20" y="104"/>
                  <a:pt x="20" y="104"/>
                </a:cubicBezTo>
                <a:lnTo>
                  <a:pt x="42" y="90"/>
                </a:lnTo>
                <a:close/>
                <a:moveTo>
                  <a:pt x="8" y="46"/>
                </a:moveTo>
                <a:cubicBezTo>
                  <a:pt x="8" y="25"/>
                  <a:pt x="28" y="8"/>
                  <a:pt x="52" y="8"/>
                </a:cubicBezTo>
                <a:cubicBezTo>
                  <a:pt x="76" y="8"/>
                  <a:pt x="96" y="25"/>
                  <a:pt x="96" y="46"/>
                </a:cubicBezTo>
                <a:cubicBezTo>
                  <a:pt x="96" y="67"/>
                  <a:pt x="76" y="84"/>
                  <a:pt x="52" y="84"/>
                </a:cubicBezTo>
                <a:cubicBezTo>
                  <a:pt x="48" y="84"/>
                  <a:pt x="45" y="84"/>
                  <a:pt x="42" y="83"/>
                </a:cubicBezTo>
                <a:cubicBezTo>
                  <a:pt x="34" y="88"/>
                  <a:pt x="34" y="88"/>
                  <a:pt x="34" y="88"/>
                </a:cubicBezTo>
                <a:cubicBezTo>
                  <a:pt x="34" y="88"/>
                  <a:pt x="34" y="88"/>
                  <a:pt x="34" y="88"/>
                </a:cubicBezTo>
                <a:cubicBezTo>
                  <a:pt x="28" y="92"/>
                  <a:pt x="28" y="92"/>
                  <a:pt x="28" y="92"/>
                </a:cubicBezTo>
                <a:cubicBezTo>
                  <a:pt x="28" y="86"/>
                  <a:pt x="28" y="86"/>
                  <a:pt x="28" y="86"/>
                </a:cubicBezTo>
                <a:cubicBezTo>
                  <a:pt x="28" y="78"/>
                  <a:pt x="28" y="78"/>
                  <a:pt x="28" y="78"/>
                </a:cubicBezTo>
                <a:cubicBezTo>
                  <a:pt x="16" y="71"/>
                  <a:pt x="8" y="59"/>
                  <a:pt x="8" y="46"/>
                </a:cubicBezTo>
                <a:close/>
                <a:moveTo>
                  <a:pt x="36" y="46"/>
                </a:moveTo>
                <a:cubicBezTo>
                  <a:pt x="36" y="43"/>
                  <a:pt x="33" y="40"/>
                  <a:pt x="30" y="40"/>
                </a:cubicBezTo>
                <a:cubicBezTo>
                  <a:pt x="27" y="40"/>
                  <a:pt x="24" y="43"/>
                  <a:pt x="24" y="46"/>
                </a:cubicBezTo>
                <a:cubicBezTo>
                  <a:pt x="24" y="49"/>
                  <a:pt x="27" y="52"/>
                  <a:pt x="30" y="52"/>
                </a:cubicBezTo>
                <a:cubicBezTo>
                  <a:pt x="33" y="52"/>
                  <a:pt x="36" y="49"/>
                  <a:pt x="36" y="46"/>
                </a:cubicBezTo>
                <a:close/>
                <a:moveTo>
                  <a:pt x="112" y="37"/>
                </a:moveTo>
                <a:cubicBezTo>
                  <a:pt x="112" y="38"/>
                  <a:pt x="112" y="39"/>
                  <a:pt x="112" y="40"/>
                </a:cubicBezTo>
                <a:cubicBezTo>
                  <a:pt x="112" y="43"/>
                  <a:pt x="112" y="45"/>
                  <a:pt x="111" y="47"/>
                </a:cubicBezTo>
                <a:cubicBezTo>
                  <a:pt x="117" y="54"/>
                  <a:pt x="120" y="62"/>
                  <a:pt x="120" y="70"/>
                </a:cubicBezTo>
                <a:cubicBezTo>
                  <a:pt x="120" y="83"/>
                  <a:pt x="112" y="95"/>
                  <a:pt x="100" y="102"/>
                </a:cubicBezTo>
                <a:cubicBezTo>
                  <a:pt x="100" y="110"/>
                  <a:pt x="100" y="110"/>
                  <a:pt x="100" y="110"/>
                </a:cubicBezTo>
                <a:cubicBezTo>
                  <a:pt x="100" y="116"/>
                  <a:pt x="100" y="116"/>
                  <a:pt x="100" y="116"/>
                </a:cubicBezTo>
                <a:cubicBezTo>
                  <a:pt x="94" y="112"/>
                  <a:pt x="94" y="112"/>
                  <a:pt x="94" y="112"/>
                </a:cubicBezTo>
                <a:cubicBezTo>
                  <a:pt x="94" y="112"/>
                  <a:pt x="94" y="112"/>
                  <a:pt x="94" y="112"/>
                </a:cubicBezTo>
                <a:cubicBezTo>
                  <a:pt x="86" y="107"/>
                  <a:pt x="86" y="107"/>
                  <a:pt x="86" y="107"/>
                </a:cubicBezTo>
                <a:cubicBezTo>
                  <a:pt x="83" y="108"/>
                  <a:pt x="80" y="108"/>
                  <a:pt x="76" y="108"/>
                </a:cubicBezTo>
                <a:cubicBezTo>
                  <a:pt x="66" y="108"/>
                  <a:pt x="56" y="105"/>
                  <a:pt x="49" y="100"/>
                </a:cubicBezTo>
                <a:cubicBezTo>
                  <a:pt x="46" y="100"/>
                  <a:pt x="44" y="100"/>
                  <a:pt x="42" y="100"/>
                </a:cubicBezTo>
                <a:cubicBezTo>
                  <a:pt x="40" y="100"/>
                  <a:pt x="39" y="100"/>
                  <a:pt x="37" y="100"/>
                </a:cubicBezTo>
                <a:cubicBezTo>
                  <a:pt x="47" y="109"/>
                  <a:pt x="61" y="115"/>
                  <a:pt x="76" y="115"/>
                </a:cubicBezTo>
                <a:cubicBezTo>
                  <a:pt x="79" y="115"/>
                  <a:pt x="82" y="115"/>
                  <a:pt x="86" y="114"/>
                </a:cubicBezTo>
                <a:cubicBezTo>
                  <a:pt x="108" y="128"/>
                  <a:pt x="108" y="128"/>
                  <a:pt x="108" y="128"/>
                </a:cubicBezTo>
                <a:cubicBezTo>
                  <a:pt x="108" y="105"/>
                  <a:pt x="108" y="105"/>
                  <a:pt x="108" y="105"/>
                </a:cubicBezTo>
                <a:cubicBezTo>
                  <a:pt x="120" y="97"/>
                  <a:pt x="128" y="84"/>
                  <a:pt x="128" y="69"/>
                </a:cubicBezTo>
                <a:cubicBezTo>
                  <a:pt x="128" y="57"/>
                  <a:pt x="122" y="45"/>
                  <a:pt x="112" y="37"/>
                </a:cubicBezTo>
                <a:close/>
              </a:path>
            </a:pathLst>
          </a:custGeom>
          <a:solidFill>
            <a:sysClr val="window" lastClr="FFFFFF"/>
          </a:solidFill>
          <a:ln>
            <a:noFill/>
          </a:ln>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15" name="Freeform 221"/>
          <p:cNvSpPr>
            <a:spLocks noEditPoints="1"/>
          </p:cNvSpPr>
          <p:nvPr>
            <p:custDataLst>
              <p:tags r:id="rId5"/>
            </p:custDataLst>
          </p:nvPr>
        </p:nvSpPr>
        <p:spPr bwMode="auto">
          <a:xfrm>
            <a:off x="7074405" y="3008303"/>
            <a:ext cx="368413" cy="368413"/>
          </a:xfrm>
          <a:custGeom>
            <a:avLst/>
            <a:gdLst>
              <a:gd name="T0" fmla="*/ 112 w 128"/>
              <a:gd name="T1" fmla="*/ 0 h 128"/>
              <a:gd name="T2" fmla="*/ 68 w 128"/>
              <a:gd name="T3" fmla="*/ 12 h 128"/>
              <a:gd name="T4" fmla="*/ 60 w 128"/>
              <a:gd name="T5" fmla="*/ 12 h 128"/>
              <a:gd name="T6" fmla="*/ 16 w 128"/>
              <a:gd name="T7" fmla="*/ 0 h 128"/>
              <a:gd name="T8" fmla="*/ 0 w 128"/>
              <a:gd name="T9" fmla="*/ 16 h 128"/>
              <a:gd name="T10" fmla="*/ 0 w 128"/>
              <a:gd name="T11" fmla="*/ 100 h 128"/>
              <a:gd name="T12" fmla="*/ 16 w 128"/>
              <a:gd name="T13" fmla="*/ 116 h 128"/>
              <a:gd name="T14" fmla="*/ 60 w 128"/>
              <a:gd name="T15" fmla="*/ 128 h 128"/>
              <a:gd name="T16" fmla="*/ 68 w 128"/>
              <a:gd name="T17" fmla="*/ 128 h 128"/>
              <a:gd name="T18" fmla="*/ 112 w 128"/>
              <a:gd name="T19" fmla="*/ 116 h 128"/>
              <a:gd name="T20" fmla="*/ 128 w 128"/>
              <a:gd name="T21" fmla="*/ 100 h 128"/>
              <a:gd name="T22" fmla="*/ 128 w 128"/>
              <a:gd name="T23" fmla="*/ 16 h 128"/>
              <a:gd name="T24" fmla="*/ 112 w 128"/>
              <a:gd name="T25" fmla="*/ 0 h 128"/>
              <a:gd name="T26" fmla="*/ 60 w 128"/>
              <a:gd name="T27" fmla="*/ 120 h 128"/>
              <a:gd name="T28" fmla="*/ 16 w 128"/>
              <a:gd name="T29" fmla="*/ 108 h 128"/>
              <a:gd name="T30" fmla="*/ 8 w 128"/>
              <a:gd name="T31" fmla="*/ 100 h 128"/>
              <a:gd name="T32" fmla="*/ 8 w 128"/>
              <a:gd name="T33" fmla="*/ 16 h 128"/>
              <a:gd name="T34" fmla="*/ 16 w 128"/>
              <a:gd name="T35" fmla="*/ 8 h 128"/>
              <a:gd name="T36" fmla="*/ 60 w 128"/>
              <a:gd name="T37" fmla="*/ 20 h 128"/>
              <a:gd name="T38" fmla="*/ 60 w 128"/>
              <a:gd name="T39" fmla="*/ 120 h 128"/>
              <a:gd name="T40" fmla="*/ 120 w 128"/>
              <a:gd name="T41" fmla="*/ 100 h 128"/>
              <a:gd name="T42" fmla="*/ 112 w 128"/>
              <a:gd name="T43" fmla="*/ 108 h 128"/>
              <a:gd name="T44" fmla="*/ 68 w 128"/>
              <a:gd name="T45" fmla="*/ 120 h 128"/>
              <a:gd name="T46" fmla="*/ 68 w 128"/>
              <a:gd name="T47" fmla="*/ 20 h 128"/>
              <a:gd name="T48" fmla="*/ 112 w 128"/>
              <a:gd name="T49" fmla="*/ 8 h 128"/>
              <a:gd name="T50" fmla="*/ 120 w 128"/>
              <a:gd name="T51" fmla="*/ 16 h 128"/>
              <a:gd name="T52" fmla="*/ 120 w 128"/>
              <a:gd name="T53" fmla="*/ 10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2" y="0"/>
                </a:moveTo>
                <a:cubicBezTo>
                  <a:pt x="112" y="0"/>
                  <a:pt x="89" y="6"/>
                  <a:pt x="68" y="12"/>
                </a:cubicBezTo>
                <a:cubicBezTo>
                  <a:pt x="65" y="12"/>
                  <a:pt x="63" y="12"/>
                  <a:pt x="60" y="12"/>
                </a:cubicBezTo>
                <a:cubicBezTo>
                  <a:pt x="40" y="7"/>
                  <a:pt x="16" y="0"/>
                  <a:pt x="16" y="0"/>
                </a:cubicBezTo>
                <a:cubicBezTo>
                  <a:pt x="7" y="0"/>
                  <a:pt x="0" y="7"/>
                  <a:pt x="0" y="16"/>
                </a:cubicBezTo>
                <a:cubicBezTo>
                  <a:pt x="0" y="100"/>
                  <a:pt x="0" y="100"/>
                  <a:pt x="0" y="100"/>
                </a:cubicBezTo>
                <a:cubicBezTo>
                  <a:pt x="0" y="109"/>
                  <a:pt x="8" y="113"/>
                  <a:pt x="16" y="116"/>
                </a:cubicBezTo>
                <a:cubicBezTo>
                  <a:pt x="16" y="116"/>
                  <a:pt x="38" y="122"/>
                  <a:pt x="60" y="128"/>
                </a:cubicBezTo>
                <a:cubicBezTo>
                  <a:pt x="63" y="128"/>
                  <a:pt x="65" y="128"/>
                  <a:pt x="68" y="128"/>
                </a:cubicBezTo>
                <a:cubicBezTo>
                  <a:pt x="90" y="122"/>
                  <a:pt x="112" y="116"/>
                  <a:pt x="112" y="116"/>
                </a:cubicBezTo>
                <a:cubicBezTo>
                  <a:pt x="120" y="114"/>
                  <a:pt x="128" y="109"/>
                  <a:pt x="128" y="100"/>
                </a:cubicBezTo>
                <a:cubicBezTo>
                  <a:pt x="128" y="16"/>
                  <a:pt x="128" y="16"/>
                  <a:pt x="128" y="16"/>
                </a:cubicBezTo>
                <a:cubicBezTo>
                  <a:pt x="128" y="7"/>
                  <a:pt x="121" y="0"/>
                  <a:pt x="112" y="0"/>
                </a:cubicBezTo>
                <a:close/>
                <a:moveTo>
                  <a:pt x="60" y="120"/>
                </a:moveTo>
                <a:cubicBezTo>
                  <a:pt x="38" y="114"/>
                  <a:pt x="16" y="108"/>
                  <a:pt x="16" y="108"/>
                </a:cubicBezTo>
                <a:cubicBezTo>
                  <a:pt x="11" y="107"/>
                  <a:pt x="8" y="104"/>
                  <a:pt x="8" y="100"/>
                </a:cubicBezTo>
                <a:cubicBezTo>
                  <a:pt x="8" y="16"/>
                  <a:pt x="8" y="16"/>
                  <a:pt x="8" y="16"/>
                </a:cubicBezTo>
                <a:cubicBezTo>
                  <a:pt x="8" y="12"/>
                  <a:pt x="12" y="8"/>
                  <a:pt x="16" y="8"/>
                </a:cubicBezTo>
                <a:cubicBezTo>
                  <a:pt x="60" y="20"/>
                  <a:pt x="60" y="20"/>
                  <a:pt x="60" y="20"/>
                </a:cubicBezTo>
                <a:lnTo>
                  <a:pt x="60" y="120"/>
                </a:lnTo>
                <a:close/>
                <a:moveTo>
                  <a:pt x="120" y="100"/>
                </a:moveTo>
                <a:cubicBezTo>
                  <a:pt x="120" y="104"/>
                  <a:pt x="116" y="107"/>
                  <a:pt x="112" y="108"/>
                </a:cubicBezTo>
                <a:cubicBezTo>
                  <a:pt x="112" y="108"/>
                  <a:pt x="90" y="114"/>
                  <a:pt x="68" y="120"/>
                </a:cubicBezTo>
                <a:cubicBezTo>
                  <a:pt x="68" y="20"/>
                  <a:pt x="68" y="20"/>
                  <a:pt x="68" y="20"/>
                </a:cubicBezTo>
                <a:cubicBezTo>
                  <a:pt x="112" y="8"/>
                  <a:pt x="112" y="8"/>
                  <a:pt x="112" y="8"/>
                </a:cubicBezTo>
                <a:cubicBezTo>
                  <a:pt x="116" y="8"/>
                  <a:pt x="120" y="12"/>
                  <a:pt x="120" y="16"/>
                </a:cubicBezTo>
                <a:lnTo>
                  <a:pt x="120" y="100"/>
                </a:lnTo>
                <a:close/>
              </a:path>
            </a:pathLst>
          </a:custGeom>
          <a:solidFill>
            <a:sysClr val="window" lastClr="FFFFFF"/>
          </a:solidFill>
          <a:ln>
            <a:noFill/>
          </a:ln>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16" name="Freeform 223"/>
          <p:cNvSpPr>
            <a:spLocks noEditPoints="1"/>
          </p:cNvSpPr>
          <p:nvPr>
            <p:custDataLst>
              <p:tags r:id="rId6"/>
            </p:custDataLst>
          </p:nvPr>
        </p:nvSpPr>
        <p:spPr bwMode="auto">
          <a:xfrm>
            <a:off x="5410424" y="1999993"/>
            <a:ext cx="369633" cy="368413"/>
          </a:xfrm>
          <a:custGeom>
            <a:avLst/>
            <a:gdLst>
              <a:gd name="T0" fmla="*/ 96 w 128"/>
              <a:gd name="T1" fmla="*/ 56 h 128"/>
              <a:gd name="T2" fmla="*/ 32 w 128"/>
              <a:gd name="T3" fmla="*/ 56 h 128"/>
              <a:gd name="T4" fmla="*/ 28 w 128"/>
              <a:gd name="T5" fmla="*/ 60 h 128"/>
              <a:gd name="T6" fmla="*/ 32 w 128"/>
              <a:gd name="T7" fmla="*/ 64 h 128"/>
              <a:gd name="T8" fmla="*/ 96 w 128"/>
              <a:gd name="T9" fmla="*/ 64 h 128"/>
              <a:gd name="T10" fmla="*/ 100 w 128"/>
              <a:gd name="T11" fmla="*/ 60 h 128"/>
              <a:gd name="T12" fmla="*/ 96 w 128"/>
              <a:gd name="T13" fmla="*/ 56 h 128"/>
              <a:gd name="T14" fmla="*/ 96 w 128"/>
              <a:gd name="T15" fmla="*/ 80 h 128"/>
              <a:gd name="T16" fmla="*/ 32 w 128"/>
              <a:gd name="T17" fmla="*/ 80 h 128"/>
              <a:gd name="T18" fmla="*/ 28 w 128"/>
              <a:gd name="T19" fmla="*/ 84 h 128"/>
              <a:gd name="T20" fmla="*/ 32 w 128"/>
              <a:gd name="T21" fmla="*/ 88 h 128"/>
              <a:gd name="T22" fmla="*/ 96 w 128"/>
              <a:gd name="T23" fmla="*/ 88 h 128"/>
              <a:gd name="T24" fmla="*/ 100 w 128"/>
              <a:gd name="T25" fmla="*/ 84 h 128"/>
              <a:gd name="T26" fmla="*/ 96 w 128"/>
              <a:gd name="T27" fmla="*/ 80 h 128"/>
              <a:gd name="T28" fmla="*/ 96 w 128"/>
              <a:gd name="T29" fmla="*/ 32 h 128"/>
              <a:gd name="T30" fmla="*/ 32 w 128"/>
              <a:gd name="T31" fmla="*/ 32 h 128"/>
              <a:gd name="T32" fmla="*/ 28 w 128"/>
              <a:gd name="T33" fmla="*/ 36 h 128"/>
              <a:gd name="T34" fmla="*/ 32 w 128"/>
              <a:gd name="T35" fmla="*/ 40 h 128"/>
              <a:gd name="T36" fmla="*/ 96 w 128"/>
              <a:gd name="T37" fmla="*/ 40 h 128"/>
              <a:gd name="T38" fmla="*/ 100 w 128"/>
              <a:gd name="T39" fmla="*/ 36 h 128"/>
              <a:gd name="T40" fmla="*/ 96 w 128"/>
              <a:gd name="T41" fmla="*/ 32 h 128"/>
              <a:gd name="T42" fmla="*/ 112 w 128"/>
              <a:gd name="T43" fmla="*/ 0 h 128"/>
              <a:gd name="T44" fmla="*/ 16 w 128"/>
              <a:gd name="T45" fmla="*/ 0 h 128"/>
              <a:gd name="T46" fmla="*/ 0 w 128"/>
              <a:gd name="T47" fmla="*/ 17 h 128"/>
              <a:gd name="T48" fmla="*/ 0 w 128"/>
              <a:gd name="T49" fmla="*/ 112 h 128"/>
              <a:gd name="T50" fmla="*/ 16 w 128"/>
              <a:gd name="T51" fmla="*/ 128 h 128"/>
              <a:gd name="T52" fmla="*/ 111 w 128"/>
              <a:gd name="T53" fmla="*/ 128 h 128"/>
              <a:gd name="T54" fmla="*/ 128 w 128"/>
              <a:gd name="T55" fmla="*/ 112 h 128"/>
              <a:gd name="T56" fmla="*/ 128 w 128"/>
              <a:gd name="T57" fmla="*/ 16 h 128"/>
              <a:gd name="T58" fmla="*/ 112 w 128"/>
              <a:gd name="T59" fmla="*/ 0 h 128"/>
              <a:gd name="T60" fmla="*/ 120 w 128"/>
              <a:gd name="T61" fmla="*/ 112 h 128"/>
              <a:gd name="T62" fmla="*/ 111 w 128"/>
              <a:gd name="T63" fmla="*/ 120 h 128"/>
              <a:gd name="T64" fmla="*/ 16 w 128"/>
              <a:gd name="T65" fmla="*/ 120 h 128"/>
              <a:gd name="T66" fmla="*/ 8 w 128"/>
              <a:gd name="T67" fmla="*/ 112 h 128"/>
              <a:gd name="T68" fmla="*/ 8 w 128"/>
              <a:gd name="T69" fmla="*/ 17 h 128"/>
              <a:gd name="T70" fmla="*/ 16 w 128"/>
              <a:gd name="T71" fmla="*/ 8 h 128"/>
              <a:gd name="T72" fmla="*/ 112 w 128"/>
              <a:gd name="T73" fmla="*/ 8 h 128"/>
              <a:gd name="T74" fmla="*/ 120 w 128"/>
              <a:gd name="T75" fmla="*/ 16 h 128"/>
              <a:gd name="T76" fmla="*/ 120 w 128"/>
              <a:gd name="T77"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128">
                <a:moveTo>
                  <a:pt x="96" y="56"/>
                </a:moveTo>
                <a:cubicBezTo>
                  <a:pt x="32" y="56"/>
                  <a:pt x="32" y="56"/>
                  <a:pt x="32" y="56"/>
                </a:cubicBezTo>
                <a:cubicBezTo>
                  <a:pt x="30" y="56"/>
                  <a:pt x="28" y="58"/>
                  <a:pt x="28" y="60"/>
                </a:cubicBezTo>
                <a:cubicBezTo>
                  <a:pt x="28" y="62"/>
                  <a:pt x="30" y="64"/>
                  <a:pt x="32" y="64"/>
                </a:cubicBezTo>
                <a:cubicBezTo>
                  <a:pt x="96" y="64"/>
                  <a:pt x="96" y="64"/>
                  <a:pt x="96" y="64"/>
                </a:cubicBezTo>
                <a:cubicBezTo>
                  <a:pt x="98" y="64"/>
                  <a:pt x="100" y="62"/>
                  <a:pt x="100" y="60"/>
                </a:cubicBezTo>
                <a:cubicBezTo>
                  <a:pt x="100" y="58"/>
                  <a:pt x="98" y="56"/>
                  <a:pt x="96" y="56"/>
                </a:cubicBezTo>
                <a:close/>
                <a:moveTo>
                  <a:pt x="96" y="80"/>
                </a:moveTo>
                <a:cubicBezTo>
                  <a:pt x="32" y="80"/>
                  <a:pt x="32" y="80"/>
                  <a:pt x="32" y="80"/>
                </a:cubicBezTo>
                <a:cubicBezTo>
                  <a:pt x="30" y="80"/>
                  <a:pt x="28" y="82"/>
                  <a:pt x="28" y="84"/>
                </a:cubicBezTo>
                <a:cubicBezTo>
                  <a:pt x="28" y="86"/>
                  <a:pt x="30" y="88"/>
                  <a:pt x="32" y="88"/>
                </a:cubicBezTo>
                <a:cubicBezTo>
                  <a:pt x="96" y="88"/>
                  <a:pt x="96" y="88"/>
                  <a:pt x="96" y="88"/>
                </a:cubicBezTo>
                <a:cubicBezTo>
                  <a:pt x="98" y="88"/>
                  <a:pt x="100" y="86"/>
                  <a:pt x="100" y="84"/>
                </a:cubicBezTo>
                <a:cubicBezTo>
                  <a:pt x="100" y="82"/>
                  <a:pt x="98" y="80"/>
                  <a:pt x="96" y="80"/>
                </a:cubicBezTo>
                <a:close/>
                <a:moveTo>
                  <a:pt x="96" y="32"/>
                </a:moveTo>
                <a:cubicBezTo>
                  <a:pt x="32" y="32"/>
                  <a:pt x="32" y="32"/>
                  <a:pt x="32" y="32"/>
                </a:cubicBezTo>
                <a:cubicBezTo>
                  <a:pt x="30" y="32"/>
                  <a:pt x="28" y="34"/>
                  <a:pt x="28" y="36"/>
                </a:cubicBezTo>
                <a:cubicBezTo>
                  <a:pt x="28" y="38"/>
                  <a:pt x="30" y="40"/>
                  <a:pt x="32" y="40"/>
                </a:cubicBezTo>
                <a:cubicBezTo>
                  <a:pt x="96" y="40"/>
                  <a:pt x="96" y="40"/>
                  <a:pt x="96" y="40"/>
                </a:cubicBezTo>
                <a:cubicBezTo>
                  <a:pt x="98" y="40"/>
                  <a:pt x="100" y="38"/>
                  <a:pt x="100" y="36"/>
                </a:cubicBezTo>
                <a:cubicBezTo>
                  <a:pt x="100" y="34"/>
                  <a:pt x="98" y="32"/>
                  <a:pt x="96" y="32"/>
                </a:cubicBezTo>
                <a:close/>
                <a:moveTo>
                  <a:pt x="112" y="0"/>
                </a:moveTo>
                <a:cubicBezTo>
                  <a:pt x="16" y="0"/>
                  <a:pt x="16" y="0"/>
                  <a:pt x="16" y="0"/>
                </a:cubicBezTo>
                <a:cubicBezTo>
                  <a:pt x="7" y="0"/>
                  <a:pt x="0" y="8"/>
                  <a:pt x="0" y="17"/>
                </a:cubicBezTo>
                <a:cubicBezTo>
                  <a:pt x="0" y="112"/>
                  <a:pt x="0" y="112"/>
                  <a:pt x="0" y="112"/>
                </a:cubicBezTo>
                <a:cubicBezTo>
                  <a:pt x="0" y="121"/>
                  <a:pt x="7" y="128"/>
                  <a:pt x="16" y="128"/>
                </a:cubicBezTo>
                <a:cubicBezTo>
                  <a:pt x="111" y="128"/>
                  <a:pt x="111" y="128"/>
                  <a:pt x="111" y="128"/>
                </a:cubicBezTo>
                <a:cubicBezTo>
                  <a:pt x="120" y="128"/>
                  <a:pt x="128" y="121"/>
                  <a:pt x="128" y="112"/>
                </a:cubicBezTo>
                <a:cubicBezTo>
                  <a:pt x="128" y="16"/>
                  <a:pt x="128" y="16"/>
                  <a:pt x="128" y="16"/>
                </a:cubicBezTo>
                <a:cubicBezTo>
                  <a:pt x="128" y="7"/>
                  <a:pt x="121" y="0"/>
                  <a:pt x="112" y="0"/>
                </a:cubicBezTo>
                <a:close/>
                <a:moveTo>
                  <a:pt x="120" y="112"/>
                </a:moveTo>
                <a:cubicBezTo>
                  <a:pt x="120" y="116"/>
                  <a:pt x="116" y="120"/>
                  <a:pt x="111" y="120"/>
                </a:cubicBezTo>
                <a:cubicBezTo>
                  <a:pt x="16" y="120"/>
                  <a:pt x="16" y="120"/>
                  <a:pt x="16" y="120"/>
                </a:cubicBezTo>
                <a:cubicBezTo>
                  <a:pt x="12" y="120"/>
                  <a:pt x="8" y="116"/>
                  <a:pt x="8" y="112"/>
                </a:cubicBezTo>
                <a:cubicBezTo>
                  <a:pt x="8" y="17"/>
                  <a:pt x="8" y="17"/>
                  <a:pt x="8" y="17"/>
                </a:cubicBezTo>
                <a:cubicBezTo>
                  <a:pt x="8" y="12"/>
                  <a:pt x="12" y="8"/>
                  <a:pt x="16" y="8"/>
                </a:cubicBezTo>
                <a:cubicBezTo>
                  <a:pt x="112" y="8"/>
                  <a:pt x="112" y="8"/>
                  <a:pt x="112" y="8"/>
                </a:cubicBezTo>
                <a:cubicBezTo>
                  <a:pt x="116" y="8"/>
                  <a:pt x="120" y="12"/>
                  <a:pt x="120" y="16"/>
                </a:cubicBezTo>
                <a:lnTo>
                  <a:pt x="120" y="112"/>
                </a:lnTo>
                <a:close/>
              </a:path>
            </a:pathLst>
          </a:custGeom>
          <a:solidFill>
            <a:sysClr val="window" lastClr="FFFFFF"/>
          </a:solidFill>
          <a:ln>
            <a:noFill/>
          </a:ln>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22" name="任意多边形 21"/>
          <p:cNvSpPr/>
          <p:nvPr>
            <p:custDataLst>
              <p:tags r:id="rId7"/>
            </p:custDataLst>
          </p:nvPr>
        </p:nvSpPr>
        <p:spPr>
          <a:xfrm>
            <a:off x="6187278" y="1580930"/>
            <a:ext cx="1028085" cy="118170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CE8D3E"/>
          </a:solidFill>
          <a:ln>
            <a:noFill/>
          </a:ln>
        </p:spPr>
        <p:style>
          <a:lnRef idx="2">
            <a:sysClr val="window" lastClr="FFFFFF">
              <a:hueOff val="0"/>
              <a:satOff val="0"/>
              <a:lumOff val="0"/>
              <a:alphaOff val="0"/>
            </a:sysClr>
          </a:lnRef>
          <a:fillRef idx="1">
            <a:srgbClr val="FA8550">
              <a:hueOff val="0"/>
              <a:satOff val="0"/>
              <a:lumOff val="0"/>
              <a:alphaOff val="0"/>
            </a:srgbClr>
          </a:fillRef>
          <a:effectRef idx="0">
            <a:srgbClr val="FA8550">
              <a:hueOff val="0"/>
              <a:satOff val="0"/>
              <a:lumOff val="0"/>
              <a:alphaOff val="0"/>
            </a:srgbClr>
          </a:effectRef>
          <a:fontRef idx="minor">
            <a:sysClr val="window" lastClr="FFFFFF"/>
          </a:fontRef>
        </p:style>
        <p:txBody>
          <a:bodyPr spcFirstLastPara="0" vert="horz" wrap="square" lIns="272320" tIns="313011" rIns="272320" bIns="313011" numCol="1" spcCol="1270" anchor="ctr" anchorCtr="0">
            <a:normAutofit/>
          </a:bodyPr>
          <a:p>
            <a:pPr algn="ctr" defTabSz="1600200">
              <a:lnSpc>
                <a:spcPct val="90000"/>
              </a:lnSpc>
              <a:spcBef>
                <a:spcPct val="0"/>
              </a:spcBef>
              <a:spcAft>
                <a:spcPct val="35000"/>
              </a:spcAft>
            </a:pPr>
            <a:endParaRPr lang="zh-CN" altLang="en-US" sz="3600">
              <a:sym typeface="Arial" panose="020B0604020202020204" pitchFamily="34" charset="0"/>
            </a:endParaRPr>
          </a:p>
        </p:txBody>
      </p:sp>
      <p:sp>
        <p:nvSpPr>
          <p:cNvPr id="23" name="任意多边形 22"/>
          <p:cNvSpPr/>
          <p:nvPr>
            <p:custDataLst>
              <p:tags r:id="rId8"/>
            </p:custDataLst>
          </p:nvPr>
        </p:nvSpPr>
        <p:spPr>
          <a:xfrm>
            <a:off x="6187278" y="3580972"/>
            <a:ext cx="1028085" cy="118170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FA8550"/>
          </a:solidFill>
          <a:ln>
            <a:noFill/>
          </a:ln>
        </p:spPr>
        <p:style>
          <a:lnRef idx="2">
            <a:sysClr val="window" lastClr="FFFFFF">
              <a:hueOff val="0"/>
              <a:satOff val="0"/>
              <a:lumOff val="0"/>
              <a:alphaOff val="0"/>
            </a:sysClr>
          </a:lnRef>
          <a:fillRef idx="1">
            <a:srgbClr val="FA8550">
              <a:hueOff val="0"/>
              <a:satOff val="0"/>
              <a:lumOff val="0"/>
              <a:alphaOff val="0"/>
            </a:srgbClr>
          </a:fillRef>
          <a:effectRef idx="0">
            <a:srgbClr val="FA8550">
              <a:hueOff val="0"/>
              <a:satOff val="0"/>
              <a:lumOff val="0"/>
              <a:alphaOff val="0"/>
            </a:srgbClr>
          </a:effectRef>
          <a:fontRef idx="minor">
            <a:sysClr val="window" lastClr="FFFFFF"/>
          </a:fontRef>
        </p:style>
        <p:txBody>
          <a:bodyPr spcFirstLastPara="0" vert="horz" wrap="square" lIns="272320" tIns="313011" rIns="272320" bIns="313011" numCol="1" spcCol="1270" anchor="ctr" anchorCtr="0">
            <a:normAutofit/>
          </a:bodyPr>
          <a:p>
            <a:pPr algn="ctr" defTabSz="1600200">
              <a:lnSpc>
                <a:spcPct val="90000"/>
              </a:lnSpc>
              <a:spcBef>
                <a:spcPct val="0"/>
              </a:spcBef>
              <a:spcAft>
                <a:spcPct val="35000"/>
              </a:spcAft>
            </a:pPr>
            <a:endParaRPr lang="zh-CN" altLang="en-US" sz="3600">
              <a:sym typeface="Arial" panose="020B0604020202020204" pitchFamily="34" charset="0"/>
            </a:endParaRPr>
          </a:p>
        </p:txBody>
      </p:sp>
      <p:sp>
        <p:nvSpPr>
          <p:cNvPr id="24" name="任意多边形 23"/>
          <p:cNvSpPr/>
          <p:nvPr>
            <p:custDataLst>
              <p:tags r:id="rId9"/>
            </p:custDataLst>
          </p:nvPr>
        </p:nvSpPr>
        <p:spPr>
          <a:xfrm>
            <a:off x="4523907" y="2583963"/>
            <a:ext cx="1028085" cy="118170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E74D51"/>
          </a:solidFill>
          <a:ln>
            <a:noFill/>
          </a:ln>
        </p:spPr>
        <p:style>
          <a:lnRef idx="2">
            <a:sysClr val="window" lastClr="FFFFFF">
              <a:hueOff val="0"/>
              <a:satOff val="0"/>
              <a:lumOff val="0"/>
              <a:alphaOff val="0"/>
            </a:sysClr>
          </a:lnRef>
          <a:fillRef idx="1">
            <a:srgbClr val="FA8550">
              <a:hueOff val="0"/>
              <a:satOff val="0"/>
              <a:lumOff val="0"/>
              <a:alphaOff val="0"/>
            </a:srgbClr>
          </a:fillRef>
          <a:effectRef idx="0">
            <a:srgbClr val="FA8550">
              <a:hueOff val="0"/>
              <a:satOff val="0"/>
              <a:lumOff val="0"/>
              <a:alphaOff val="0"/>
            </a:srgbClr>
          </a:effectRef>
          <a:fontRef idx="minor">
            <a:sysClr val="window" lastClr="FFFFFF"/>
          </a:fontRef>
        </p:style>
        <p:txBody>
          <a:bodyPr spcFirstLastPara="0" vert="horz" wrap="square" lIns="272320" tIns="313011" rIns="272320" bIns="313011" numCol="1" spcCol="1270" anchor="ctr" anchorCtr="0">
            <a:normAutofit/>
          </a:bodyPr>
          <a:p>
            <a:pPr algn="ctr" defTabSz="1600200">
              <a:lnSpc>
                <a:spcPct val="90000"/>
              </a:lnSpc>
              <a:spcBef>
                <a:spcPct val="0"/>
              </a:spcBef>
              <a:spcAft>
                <a:spcPct val="35000"/>
              </a:spcAft>
            </a:pPr>
            <a:endParaRPr lang="zh-CN" altLang="en-US" sz="3600">
              <a:sym typeface="Arial" panose="020B0604020202020204" pitchFamily="34" charset="0"/>
            </a:endParaRPr>
          </a:p>
        </p:txBody>
      </p:sp>
      <p:sp>
        <p:nvSpPr>
          <p:cNvPr id="26" name="矩形 25"/>
          <p:cNvSpPr/>
          <p:nvPr>
            <p:custDataLst>
              <p:tags r:id="rId10"/>
            </p:custDataLst>
          </p:nvPr>
        </p:nvSpPr>
        <p:spPr>
          <a:xfrm>
            <a:off x="613410" y="1353820"/>
            <a:ext cx="4314190" cy="1346200"/>
          </a:xfrm>
          <a:prstGeom prst="rect">
            <a:avLst/>
          </a:prstGeom>
        </p:spPr>
        <p:txBody>
          <a:bodyPr wrap="square"/>
          <a:p>
            <a:pPr algn="l"/>
            <a:r>
              <a:rPr lang="da-DK" altLang="zh-CN" sz="1600" b="1" dirty="0">
                <a:sym typeface="Arial" panose="020B0604020202020204" pitchFamily="34" charset="0"/>
              </a:rPr>
              <a:t>1. 权威公断法</a:t>
            </a:r>
            <a:endParaRPr lang="da-DK" altLang="zh-CN" sz="1600" b="1" dirty="0">
              <a:sym typeface="Arial" panose="020B0604020202020204" pitchFamily="34" charset="0"/>
            </a:endParaRPr>
          </a:p>
          <a:p>
            <a:pPr algn="l"/>
            <a:r>
              <a:rPr lang="da-DK" altLang="zh-CN" sz="1600" dirty="0">
                <a:sym typeface="Arial" panose="020B0604020202020204" pitchFamily="34" charset="0"/>
              </a:rPr>
              <a:t>权威公断法是指邀请或求助公正性、权威性机构（如消协、技监等）帮助解决危机，以控制危机事态发展。</a:t>
            </a:r>
            <a:endParaRPr lang="da-DK" altLang="zh-CN" sz="1600" dirty="0">
              <a:sym typeface="Arial" panose="020B0604020202020204" pitchFamily="34" charset="0"/>
            </a:endParaRPr>
          </a:p>
        </p:txBody>
      </p:sp>
      <p:sp>
        <p:nvSpPr>
          <p:cNvPr id="27" name="矩形 26"/>
          <p:cNvSpPr/>
          <p:nvPr>
            <p:custDataLst>
              <p:tags r:id="rId11"/>
            </p:custDataLst>
          </p:nvPr>
        </p:nvSpPr>
        <p:spPr>
          <a:xfrm>
            <a:off x="660400" y="2583180"/>
            <a:ext cx="3776345" cy="916305"/>
          </a:xfrm>
          <a:prstGeom prst="rect">
            <a:avLst/>
          </a:prstGeom>
        </p:spPr>
        <p:txBody>
          <a:bodyPr wrap="square"/>
          <a:p>
            <a:pPr algn="l"/>
            <a:r>
              <a:rPr lang="da-DK" altLang="zh-CN" sz="1600" b="1" dirty="0">
                <a:sym typeface="Arial" panose="020B0604020202020204" pitchFamily="34" charset="0"/>
              </a:rPr>
              <a:t>3. 公益法</a:t>
            </a:r>
            <a:endParaRPr lang="da-DK" altLang="zh-CN" sz="1600" b="1" dirty="0">
              <a:sym typeface="Arial" panose="020B0604020202020204" pitchFamily="34" charset="0"/>
            </a:endParaRPr>
          </a:p>
          <a:p>
            <a:pPr algn="l"/>
            <a:r>
              <a:rPr lang="da-DK" altLang="zh-CN" sz="1600" dirty="0">
                <a:sym typeface="Arial" panose="020B0604020202020204" pitchFamily="34" charset="0"/>
              </a:rPr>
              <a:t>在处理危机的同时，以公益活动转变公众对企业的看法，或转移公众的注意力。</a:t>
            </a:r>
            <a:endParaRPr lang="da-DK" altLang="zh-CN" sz="1600" dirty="0">
              <a:sym typeface="Arial" panose="020B0604020202020204" pitchFamily="34" charset="0"/>
            </a:endParaRPr>
          </a:p>
        </p:txBody>
      </p:sp>
      <p:sp>
        <p:nvSpPr>
          <p:cNvPr id="28" name="矩形 27"/>
          <p:cNvSpPr/>
          <p:nvPr>
            <p:custDataLst>
              <p:tags r:id="rId12"/>
            </p:custDataLst>
          </p:nvPr>
        </p:nvSpPr>
        <p:spPr>
          <a:xfrm>
            <a:off x="829945" y="3867150"/>
            <a:ext cx="4155440" cy="1584960"/>
          </a:xfrm>
          <a:prstGeom prst="rect">
            <a:avLst/>
          </a:prstGeom>
        </p:spPr>
        <p:txBody>
          <a:bodyPr wrap="square"/>
          <a:p>
            <a:pPr algn="l"/>
            <a:r>
              <a:rPr lang="da-DK" altLang="zh-CN" sz="1600" b="1" dirty="0">
                <a:sym typeface="Arial" panose="020B0604020202020204" pitchFamily="34" charset="0"/>
              </a:rPr>
              <a:t>5. 民族大旗法</a:t>
            </a:r>
            <a:endParaRPr lang="da-DK" altLang="zh-CN" sz="1600" b="1" dirty="0">
              <a:sym typeface="Arial" panose="020B0604020202020204" pitchFamily="34" charset="0"/>
            </a:endParaRPr>
          </a:p>
          <a:p>
            <a:pPr algn="l"/>
            <a:r>
              <a:rPr lang="da-DK" altLang="zh-CN" sz="1600" dirty="0">
                <a:sym typeface="Arial" panose="020B0604020202020204" pitchFamily="34" charset="0"/>
              </a:rPr>
              <a:t>2000 年，美国微软公司起诉北京亚都科技集团侵犯其计算机软件著作权并要求赔偿。</a:t>
            </a:r>
            <a:endParaRPr lang="da-DK" altLang="zh-CN" sz="1600" dirty="0">
              <a:sym typeface="Arial" panose="020B0604020202020204" pitchFamily="34" charset="0"/>
            </a:endParaRPr>
          </a:p>
        </p:txBody>
      </p:sp>
      <p:sp>
        <p:nvSpPr>
          <p:cNvPr id="29" name="矩形 28"/>
          <p:cNvSpPr/>
          <p:nvPr>
            <p:custDataLst>
              <p:tags r:id="rId13"/>
            </p:custDataLst>
          </p:nvPr>
        </p:nvSpPr>
        <p:spPr>
          <a:xfrm>
            <a:off x="7310755" y="1341755"/>
            <a:ext cx="3046095" cy="1146810"/>
          </a:xfrm>
          <a:prstGeom prst="rect">
            <a:avLst/>
          </a:prstGeom>
        </p:spPr>
        <p:txBody>
          <a:bodyPr wrap="square">
            <a:normAutofit fontScale="90000"/>
          </a:bodyPr>
          <a:p>
            <a:r>
              <a:rPr lang="da-DK" altLang="zh-CN" b="1" dirty="0">
                <a:sym typeface="Arial" panose="020B0604020202020204" pitchFamily="34" charset="0"/>
              </a:rPr>
              <a:t>2. 将事就事法</a:t>
            </a:r>
            <a:endParaRPr lang="da-DK" altLang="zh-CN" b="1" dirty="0">
              <a:sym typeface="Arial" panose="020B0604020202020204" pitchFamily="34" charset="0"/>
            </a:endParaRPr>
          </a:p>
          <a:p>
            <a:r>
              <a:rPr lang="da-DK" altLang="zh-CN" dirty="0">
                <a:sym typeface="Arial" panose="020B0604020202020204" pitchFamily="34" charset="0"/>
              </a:rPr>
              <a:t>对发生的危机，在事态尚未扩展时，就要有针对性地进行处理，以免危机事件扩大化。</a:t>
            </a:r>
            <a:endParaRPr lang="da-DK" altLang="zh-CN" dirty="0">
              <a:sym typeface="Arial" panose="020B0604020202020204" pitchFamily="34" charset="0"/>
            </a:endParaRPr>
          </a:p>
        </p:txBody>
      </p:sp>
      <p:sp>
        <p:nvSpPr>
          <p:cNvPr id="30" name="矩形 29"/>
          <p:cNvSpPr/>
          <p:nvPr>
            <p:custDataLst>
              <p:tags r:id="rId14"/>
            </p:custDataLst>
          </p:nvPr>
        </p:nvSpPr>
        <p:spPr>
          <a:xfrm>
            <a:off x="7877175" y="2853055"/>
            <a:ext cx="3535045" cy="912495"/>
          </a:xfrm>
          <a:prstGeom prst="rect">
            <a:avLst/>
          </a:prstGeom>
        </p:spPr>
        <p:txBody>
          <a:bodyPr wrap="square"/>
          <a:p>
            <a:r>
              <a:rPr lang="da-DK" altLang="zh-CN" sz="1600" b="1" dirty="0">
                <a:sym typeface="Arial" panose="020B0604020202020204" pitchFamily="34" charset="0"/>
              </a:rPr>
              <a:t>4. 现身说法</a:t>
            </a:r>
            <a:endParaRPr lang="da-DK" altLang="zh-CN" sz="1600" b="1" dirty="0">
              <a:sym typeface="Arial" panose="020B0604020202020204" pitchFamily="34" charset="0"/>
            </a:endParaRPr>
          </a:p>
          <a:p>
            <a:r>
              <a:rPr lang="da-DK" altLang="zh-CN" sz="1600" dirty="0">
                <a:sym typeface="Arial" panose="020B0604020202020204" pitchFamily="34" charset="0"/>
              </a:rPr>
              <a:t>现身说法可以消除消费者对产品的误解，重塑消费者的信心。</a:t>
            </a:r>
            <a:endParaRPr lang="da-DK" altLang="zh-CN" sz="1600" dirty="0">
              <a:sym typeface="Arial" panose="020B0604020202020204" pitchFamily="34" charset="0"/>
            </a:endParaRPr>
          </a:p>
        </p:txBody>
      </p:sp>
      <p:sp>
        <p:nvSpPr>
          <p:cNvPr id="31" name="矩形 30"/>
          <p:cNvSpPr/>
          <p:nvPr>
            <p:custDataLst>
              <p:tags r:id="rId15"/>
            </p:custDataLst>
          </p:nvPr>
        </p:nvSpPr>
        <p:spPr>
          <a:xfrm>
            <a:off x="7310755" y="3867150"/>
            <a:ext cx="3458845" cy="1195070"/>
          </a:xfrm>
          <a:prstGeom prst="rect">
            <a:avLst/>
          </a:prstGeom>
        </p:spPr>
        <p:txBody>
          <a:bodyPr wrap="square"/>
          <a:p>
            <a:r>
              <a:rPr lang="da-DK" altLang="zh-CN" sz="1600" b="1" dirty="0">
                <a:sym typeface="Arial" panose="020B0604020202020204" pitchFamily="34" charset="0"/>
              </a:rPr>
              <a:t>6. 转移视线法</a:t>
            </a:r>
            <a:endParaRPr lang="da-DK" altLang="zh-CN" sz="1600" b="1" dirty="0">
              <a:sym typeface="Arial" panose="020B0604020202020204" pitchFamily="34" charset="0"/>
            </a:endParaRPr>
          </a:p>
          <a:p>
            <a:r>
              <a:rPr lang="da-DK" altLang="zh-CN" sz="1600" dirty="0">
                <a:sym typeface="Arial" panose="020B0604020202020204" pitchFamily="34" charset="0"/>
              </a:rPr>
              <a:t>转移视线法一般应用于在小范围发生并且容易解决的危机情境</a:t>
            </a:r>
            <a:r>
              <a:rPr lang="zh-CN" altLang="da-DK" sz="1600" dirty="0">
                <a:sym typeface="Arial" panose="020B0604020202020204" pitchFamily="34" charset="0"/>
              </a:rPr>
              <a:t>。</a:t>
            </a:r>
            <a:endParaRPr lang="zh-CN" altLang="da-DK" sz="1600" dirty="0">
              <a:sym typeface="Arial" panose="020B0604020202020204" pitchFamily="34" charset="0"/>
            </a:endParaRPr>
          </a:p>
        </p:txBody>
      </p:sp>
      <p:sp>
        <p:nvSpPr>
          <p:cNvPr id="34" name="KSO_Shape"/>
          <p:cNvSpPr/>
          <p:nvPr>
            <p:custDataLst>
              <p:tags r:id="rId16"/>
            </p:custDataLst>
          </p:nvPr>
        </p:nvSpPr>
        <p:spPr>
          <a:xfrm>
            <a:off x="4889902" y="3002929"/>
            <a:ext cx="296092" cy="356738"/>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FFFFFF"/>
          </a:solidFill>
          <a:ln w="12700">
            <a:noFill/>
          </a:ln>
        </p:spPr>
        <p:style>
          <a:lnRef idx="2">
            <a:srgbClr val="FA8550">
              <a:shade val="50000"/>
            </a:srgbClr>
          </a:lnRef>
          <a:fillRef idx="1">
            <a:srgbClr val="FA8550"/>
          </a:fillRef>
          <a:effectRef idx="0">
            <a:srgbClr val="FA8550"/>
          </a:effectRef>
          <a:fontRef idx="minor">
            <a:sysClr val="window" lastClr="FFFFFF"/>
          </a:fontRef>
        </p:style>
        <p:txBody>
          <a:bodyPr anchor="ctr">
            <a:normAutofit lnSpcReduction="10000"/>
            <a:scene3d>
              <a:camera prst="orthographicFront"/>
              <a:lightRig rig="threePt" dir="t"/>
            </a:scene3d>
            <a:sp3d contourW="12700">
              <a:contourClr>
                <a:srgbClr val="FFFFFF"/>
              </a:contourClr>
            </a:sp3d>
          </a:bodyPr>
          <a:p>
            <a:pPr algn="ctr">
              <a:defRPr/>
            </a:pPr>
            <a:endParaRPr lang="zh-CN" altLang="en-US" dirty="0">
              <a:solidFill>
                <a:srgbClr val="FFFFFF"/>
              </a:solidFill>
              <a:sym typeface="Arial" panose="020B0604020202020204" pitchFamily="34" charset="0"/>
            </a:endParaRPr>
          </a:p>
        </p:txBody>
      </p:sp>
      <p:sp>
        <p:nvSpPr>
          <p:cNvPr id="35" name="KSO_Shape"/>
          <p:cNvSpPr/>
          <p:nvPr>
            <p:custDataLst>
              <p:tags r:id="rId17"/>
            </p:custDataLst>
          </p:nvPr>
        </p:nvSpPr>
        <p:spPr bwMode="auto">
          <a:xfrm>
            <a:off x="6471105" y="2027866"/>
            <a:ext cx="460428" cy="342252"/>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FFFF"/>
          </a:solidFill>
          <a:ln>
            <a:noFill/>
          </a:ln>
        </p:spPr>
        <p:txBody>
          <a:bodyPr lIns="68580" tIns="34290" rIns="68580" bIns="540000" anchor="ctr">
            <a:normAutofit fontScale="25000" lnSpcReduction="20000"/>
            <a:scene3d>
              <a:camera prst="orthographicFront"/>
              <a:lightRig rig="threePt" dir="t"/>
            </a:scene3d>
            <a:sp3d contourW="12700">
              <a:contourClr>
                <a:srgbClr val="FFFFFF"/>
              </a:contourClr>
            </a:sp3d>
          </a:bodyPr>
          <a:p>
            <a:pPr algn="ctr">
              <a:defRPr/>
            </a:pPr>
            <a:endParaRPr lang="zh-CN" altLang="en-US" dirty="0">
              <a:sym typeface="Arial" panose="020B0604020202020204" pitchFamily="34" charset="0"/>
            </a:endParaRPr>
          </a:p>
        </p:txBody>
      </p:sp>
      <p:sp>
        <p:nvSpPr>
          <p:cNvPr id="36" name="KSO_Shape"/>
          <p:cNvSpPr/>
          <p:nvPr>
            <p:custDataLst>
              <p:tags r:id="rId18"/>
            </p:custDataLst>
          </p:nvPr>
        </p:nvSpPr>
        <p:spPr bwMode="auto">
          <a:xfrm>
            <a:off x="6523306" y="3987673"/>
            <a:ext cx="356026" cy="368302"/>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FFFFFF"/>
          </a:solidFill>
          <a:ln>
            <a:noFill/>
          </a:ln>
        </p:spPr>
        <p:txBody>
          <a:bodyPr anchor="ctr">
            <a:normAutofit/>
            <a:scene3d>
              <a:camera prst="orthographicFront"/>
              <a:lightRig rig="threePt" dir="t"/>
            </a:scene3d>
            <a:sp3d contourW="12700">
              <a:contourClr>
                <a:srgbClr val="FFFFFF"/>
              </a:contourClr>
            </a:sp3d>
          </a:bodyPr>
          <a:p>
            <a:pPr algn="ctr">
              <a:defRPr/>
            </a:pPr>
            <a:endParaRPr lang="zh-CN" altLang="en-US">
              <a:solidFill>
                <a:srgbClr val="FFFFFF"/>
              </a:solidFill>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071107" y="3501999"/>
            <a:ext cx="26212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创业风险概述</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01</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39674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一、创业风险的含义</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22325" y="953135"/>
            <a:ext cx="6330315" cy="4661535"/>
          </a:xfrm>
          <a:prstGeom prst="rect">
            <a:avLst/>
          </a:prstGeom>
          <a:noFill/>
        </p:spPr>
        <p:txBody>
          <a:bodyPr wrap="square" rtlCol="0">
            <a:spAutoFit/>
          </a:bodyPr>
          <a:p>
            <a:pPr fontAlgn="auto">
              <a:lnSpc>
                <a:spcPct val="150000"/>
              </a:lnSpc>
            </a:pPr>
            <a:r>
              <a:rPr lang="zh-CN" altLang="en-US"/>
              <a:t>中文中的“风险”一词，相传起源于古代的渔民。渔民出海前都要祈求神灵，保佑自己出海时能够风平浪静、满载而归。现代意义上的“风险”一词，其基本的核心含义是“未来结果的不确定性或损失”，可从两个角度加以理解：一是强调风险表现为结果的不确定性，二是强调损失的不确定性。前者属于广义上的风险，说明未来利润多寡的不确定性，可能是获利（正利润）、损失（负利润）或者无损失也无获利（零利润）；后者属于狭义上的风险，只能表现为损失，没有获利的可能性。因此，风险是指在一定条件下和一定时期内，由于各种结果发生的不确定性而导致行为主体遭受损失的大小以及这种损失发生可能性的大小。</a:t>
            </a:r>
            <a:endParaRPr lang="zh-CN" altLang="en-US"/>
          </a:p>
        </p:txBody>
      </p:sp>
      <p:pic>
        <p:nvPicPr>
          <p:cNvPr id="100" name="图片 99"/>
          <p:cNvPicPr/>
          <p:nvPr/>
        </p:nvPicPr>
        <p:blipFill>
          <a:blip r:embed="rId1"/>
          <a:stretch>
            <a:fillRect/>
          </a:stretch>
        </p:blipFill>
        <p:spPr>
          <a:xfrm>
            <a:off x="7152640" y="1155065"/>
            <a:ext cx="4504690" cy="38938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wipe(down)">
                                      <p:cBhvr>
                                        <p:cTn id="16"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2" name="AutoShape 5"/>
          <p:cNvSpPr/>
          <p:nvPr/>
        </p:nvSpPr>
        <p:spPr bwMode="auto">
          <a:xfrm>
            <a:off x="8674330" y="1852205"/>
            <a:ext cx="732508" cy="732509"/>
          </a:xfrm>
          <a:prstGeom prst="ellipse">
            <a:avLst/>
          </a:prstGeom>
          <a:solidFill>
            <a:schemeClr val="accent5"/>
          </a:solidFill>
          <a:ln w="25400" cap="flat" cmpd="sng">
            <a:noFill/>
            <a:prstDash val="solid"/>
            <a:miter lim="0"/>
          </a:ln>
          <a:effectLst/>
        </p:spPr>
        <p:txBody>
          <a:bodyPr lIns="0" tIns="0" rIns="0" bIns="0" anchor="ctr"/>
          <a:lstStyle/>
          <a:p>
            <a:pPr algn="ctr">
              <a:lnSpc>
                <a:spcPct val="100000"/>
              </a:lnSpc>
              <a:defRPr/>
            </a:pPr>
            <a:r>
              <a:rPr lang="en-US" altLang="es-ES" sz="2000" b="0" dirty="0">
                <a:solidFill>
                  <a:srgbClr val="FFFFFF"/>
                </a:solidFill>
                <a:effectLst>
                  <a:outerShdw blurRad="38100" dist="38100" dir="2700000" algn="tl">
                    <a:srgbClr val="000000"/>
                  </a:outerShdw>
                </a:effectLst>
                <a:latin typeface="Gill Sans" charset="0"/>
                <a:ea typeface="MS PGothic" panose="020B0600070205080204" charset="-128"/>
                <a:sym typeface="Gill Sans" charset="0"/>
              </a:rPr>
              <a:t>5</a:t>
            </a:r>
            <a:endParaRPr lang="en-US" altLang="es-ES" sz="2000" b="0" dirty="0">
              <a:solidFill>
                <a:srgbClr val="FFFFFF"/>
              </a:solidFill>
              <a:effectLst>
                <a:outerShdw blurRad="38100" dist="38100" dir="2700000" algn="tl">
                  <a:srgbClr val="000000"/>
                </a:outerShdw>
              </a:effectLst>
              <a:latin typeface="Gill Sans" charset="0"/>
              <a:ea typeface="MS PGothic" panose="020B0600070205080204" charset="-128"/>
              <a:sym typeface="Gill Sans" charset="0"/>
            </a:endParaRPr>
          </a:p>
        </p:txBody>
      </p:sp>
      <p:sp>
        <p:nvSpPr>
          <p:cNvPr id="1653" name="AutoShape 6"/>
          <p:cNvSpPr/>
          <p:nvPr/>
        </p:nvSpPr>
        <p:spPr bwMode="auto">
          <a:xfrm>
            <a:off x="6569947" y="3744964"/>
            <a:ext cx="732507" cy="732509"/>
          </a:xfrm>
          <a:prstGeom prst="ellipse">
            <a:avLst/>
          </a:prstGeom>
          <a:solidFill>
            <a:schemeClr val="accent4"/>
          </a:solidFill>
          <a:ln w="25400" cap="flat" cmpd="sng">
            <a:noFill/>
            <a:prstDash val="solid"/>
            <a:miter lim="0"/>
          </a:ln>
          <a:effectLst/>
        </p:spPr>
        <p:txBody>
          <a:bodyPr lIns="0" tIns="0" rIns="0" bIns="0" anchor="ctr"/>
          <a:lstStyle/>
          <a:p>
            <a:pPr algn="ctr">
              <a:lnSpc>
                <a:spcPct val="100000"/>
              </a:lnSpc>
              <a:defRPr/>
            </a:pPr>
            <a:r>
              <a:rPr lang="en-US" altLang="es-ES" sz="2000" b="0" dirty="0">
                <a:solidFill>
                  <a:srgbClr val="FFFFFF"/>
                </a:solidFill>
                <a:effectLst>
                  <a:outerShdw blurRad="38100" dist="38100" dir="2700000" algn="tl">
                    <a:srgbClr val="000000"/>
                  </a:outerShdw>
                </a:effectLst>
                <a:latin typeface="Gill Sans" charset="0"/>
                <a:ea typeface="MS PGothic" panose="020B0600070205080204" charset="-128"/>
                <a:sym typeface="Gill Sans" charset="0"/>
              </a:rPr>
              <a:t>4</a:t>
            </a:r>
            <a:endParaRPr lang="en-US" altLang="es-ES" sz="2000" b="0" dirty="0">
              <a:solidFill>
                <a:srgbClr val="FFFFFF"/>
              </a:solidFill>
              <a:effectLst>
                <a:outerShdw blurRad="38100" dist="38100" dir="2700000" algn="tl">
                  <a:srgbClr val="000000"/>
                </a:outerShdw>
              </a:effectLst>
              <a:latin typeface="Gill Sans" charset="0"/>
              <a:ea typeface="MS PGothic" panose="020B0600070205080204" charset="-128"/>
              <a:sym typeface="Gill Sans" charset="0"/>
            </a:endParaRPr>
          </a:p>
        </p:txBody>
      </p:sp>
      <p:sp>
        <p:nvSpPr>
          <p:cNvPr id="1654" name="AutoShape 7"/>
          <p:cNvSpPr/>
          <p:nvPr/>
        </p:nvSpPr>
        <p:spPr bwMode="auto">
          <a:xfrm>
            <a:off x="4550941" y="1852205"/>
            <a:ext cx="732508" cy="732509"/>
          </a:xfrm>
          <a:prstGeom prst="ellipse">
            <a:avLst/>
          </a:prstGeom>
          <a:solidFill>
            <a:schemeClr val="accent3"/>
          </a:solidFill>
          <a:ln w="25400" cap="flat" cmpd="sng">
            <a:noFill/>
            <a:prstDash val="solid"/>
            <a:miter lim="0"/>
          </a:ln>
          <a:effectLst/>
        </p:spPr>
        <p:txBody>
          <a:bodyPr lIns="0" tIns="0" rIns="0" bIns="0" anchor="ctr"/>
          <a:lstStyle/>
          <a:p>
            <a:pPr algn="ctr">
              <a:lnSpc>
                <a:spcPct val="100000"/>
              </a:lnSpc>
              <a:defRPr/>
            </a:pPr>
            <a:r>
              <a:rPr lang="en-US" altLang="es-ES" sz="2000" b="0" dirty="0">
                <a:solidFill>
                  <a:srgbClr val="FFFFFF"/>
                </a:solidFill>
                <a:effectLst>
                  <a:outerShdw blurRad="38100" dist="38100" dir="2700000" algn="tl">
                    <a:srgbClr val="000000"/>
                  </a:outerShdw>
                </a:effectLst>
                <a:latin typeface="Gill Sans" charset="0"/>
                <a:ea typeface="MS PGothic" panose="020B0600070205080204" charset="-128"/>
                <a:sym typeface="Gill Sans" charset="0"/>
              </a:rPr>
              <a:t>3</a:t>
            </a:r>
            <a:endParaRPr lang="en-US" altLang="es-ES" sz="2000" b="0" dirty="0">
              <a:solidFill>
                <a:srgbClr val="FFFFFF"/>
              </a:solidFill>
              <a:effectLst>
                <a:outerShdw blurRad="38100" dist="38100" dir="2700000" algn="tl">
                  <a:srgbClr val="000000"/>
                </a:outerShdw>
              </a:effectLst>
              <a:latin typeface="Gill Sans" charset="0"/>
              <a:ea typeface="MS PGothic" panose="020B0600070205080204" charset="-128"/>
              <a:sym typeface="Gill Sans" charset="0"/>
            </a:endParaRPr>
          </a:p>
        </p:txBody>
      </p:sp>
      <p:sp>
        <p:nvSpPr>
          <p:cNvPr id="1655" name="AutoShape 8"/>
          <p:cNvSpPr/>
          <p:nvPr/>
        </p:nvSpPr>
        <p:spPr bwMode="auto">
          <a:xfrm>
            <a:off x="2615375" y="3744964"/>
            <a:ext cx="732507" cy="732509"/>
          </a:xfrm>
          <a:prstGeom prst="ellipse">
            <a:avLst/>
          </a:prstGeom>
          <a:solidFill>
            <a:schemeClr val="accent2"/>
          </a:solidFill>
          <a:ln w="25400" cap="flat" cmpd="sng">
            <a:solidFill>
              <a:srgbClr val="000000">
                <a:alpha val="0"/>
              </a:srgbClr>
            </a:solidFill>
            <a:prstDash val="solid"/>
            <a:miter lim="0"/>
          </a:ln>
          <a:effectLst/>
        </p:spPr>
        <p:txBody>
          <a:bodyPr lIns="0" tIns="0" rIns="0" bIns="0" anchor="ctr"/>
          <a:lstStyle/>
          <a:p>
            <a:pPr algn="ctr">
              <a:lnSpc>
                <a:spcPct val="100000"/>
              </a:lnSpc>
              <a:defRPr/>
            </a:pPr>
            <a:r>
              <a:rPr lang="en-US" altLang="es-ES" sz="2000" b="0" dirty="0">
                <a:solidFill>
                  <a:srgbClr val="FFFFFF"/>
                </a:solidFill>
                <a:effectLst>
                  <a:outerShdw blurRad="38100" dist="38100" dir="2700000" algn="tl">
                    <a:srgbClr val="000000"/>
                  </a:outerShdw>
                </a:effectLst>
                <a:latin typeface="Gill Sans" charset="0"/>
                <a:ea typeface="MS PGothic" panose="020B0600070205080204" charset="-128"/>
                <a:sym typeface="Gill Sans" charset="0"/>
              </a:rPr>
              <a:t>2</a:t>
            </a:r>
            <a:endParaRPr lang="en-US" altLang="es-ES" sz="2000" b="0" dirty="0">
              <a:solidFill>
                <a:srgbClr val="FFFFFF"/>
              </a:solidFill>
              <a:effectLst>
                <a:outerShdw blurRad="38100" dist="38100" dir="2700000" algn="tl">
                  <a:srgbClr val="000000"/>
                </a:outerShdw>
              </a:effectLst>
              <a:latin typeface="Gill Sans" charset="0"/>
              <a:ea typeface="MS PGothic" panose="020B0600070205080204" charset="-128"/>
              <a:sym typeface="Gill Sans" charset="0"/>
            </a:endParaRPr>
          </a:p>
        </p:txBody>
      </p:sp>
      <p:grpSp>
        <p:nvGrpSpPr>
          <p:cNvPr id="2" name="组合 1"/>
          <p:cNvGrpSpPr/>
          <p:nvPr/>
        </p:nvGrpSpPr>
        <p:grpSpPr>
          <a:xfrm>
            <a:off x="922940" y="2902823"/>
            <a:ext cx="10591500" cy="439505"/>
            <a:chOff x="922940" y="2902823"/>
            <a:chExt cx="10591500" cy="439505"/>
          </a:xfrm>
        </p:grpSpPr>
        <p:sp>
          <p:nvSpPr>
            <p:cNvPr id="1656" name="AutoShape 13"/>
            <p:cNvSpPr/>
            <p:nvPr/>
          </p:nvSpPr>
          <p:spPr bwMode="auto">
            <a:xfrm>
              <a:off x="1064982" y="3027010"/>
              <a:ext cx="10449458" cy="163575"/>
            </a:xfrm>
            <a:prstGeom prst="rightArrow">
              <a:avLst/>
            </a:prstGeom>
            <a:solidFill>
              <a:srgbClr val="DDDDDD"/>
            </a:solidFill>
            <a:ln w="25400" cap="flat" cmpd="sng">
              <a:noFill/>
              <a:prstDash val="solid"/>
              <a:miter lim="0"/>
            </a:ln>
            <a:effectLst/>
          </p:spPr>
          <p:txBody>
            <a:bodyPr lIns="0" tIns="0" rIns="0" bIns="0" anchor="ctr"/>
            <a:lstStyle/>
            <a:p>
              <a:pPr>
                <a:lnSpc>
                  <a:spcPct val="100000"/>
                </a:lnSpc>
                <a:defRPr/>
              </a:pPr>
              <a:endParaRPr lang="es-ES" sz="2800" b="0">
                <a:solidFill>
                  <a:srgbClr val="FFFFFF"/>
                </a:solidFill>
                <a:effectLst>
                  <a:outerShdw blurRad="38100" dist="38100" dir="2700000" algn="tl">
                    <a:srgbClr val="000000"/>
                  </a:outerShdw>
                </a:effectLst>
                <a:latin typeface="Gill Sans" charset="0"/>
                <a:ea typeface="MS PGothic" panose="020B0600070205080204" charset="-128"/>
                <a:sym typeface="Gill Sans" charset="0"/>
              </a:endParaRPr>
            </a:p>
          </p:txBody>
        </p:sp>
        <p:sp>
          <p:nvSpPr>
            <p:cNvPr id="1657" name="AutoShape 15"/>
            <p:cNvSpPr/>
            <p:nvPr/>
          </p:nvSpPr>
          <p:spPr bwMode="auto">
            <a:xfrm>
              <a:off x="922940" y="2902823"/>
              <a:ext cx="439505" cy="439505"/>
            </a:xfrm>
            <a:custGeom>
              <a:avLst/>
              <a:gdLst>
                <a:gd name="T0" fmla="*/ 359542 w 19679"/>
                <a:gd name="T1" fmla="*/ 394572 h 19679"/>
                <a:gd name="T2" fmla="*/ 359542 w 19679"/>
                <a:gd name="T3" fmla="*/ 394572 h 19679"/>
                <a:gd name="T4" fmla="*/ 359542 w 19679"/>
                <a:gd name="T5" fmla="*/ 394572 h 19679"/>
                <a:gd name="T6" fmla="*/ 359542 w 19679"/>
                <a:gd name="T7" fmla="*/ 39457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w="25400" cap="flat" cmpd="sng">
              <a:noFill/>
              <a:prstDash val="solid"/>
              <a:miter lim="0"/>
            </a:ln>
            <a:effectLst/>
          </p:spPr>
          <p:txBody>
            <a:bodyPr lIns="0" tIns="0" rIns="0" bIns="0" anchor="ctr"/>
            <a:lstStyle/>
            <a:p>
              <a:endParaRPr lang="zh-CN" altLang="en-US" sz="2800"/>
            </a:p>
          </p:txBody>
        </p:sp>
        <p:sp>
          <p:nvSpPr>
            <p:cNvPr id="1658" name="AutoShape 16"/>
            <p:cNvSpPr/>
            <p:nvPr/>
          </p:nvSpPr>
          <p:spPr bwMode="auto">
            <a:xfrm>
              <a:off x="1047126" y="3027010"/>
              <a:ext cx="191132" cy="191132"/>
            </a:xfrm>
            <a:custGeom>
              <a:avLst/>
              <a:gdLst>
                <a:gd name="T0" fmla="*/ 156358 w 19679"/>
                <a:gd name="T1" fmla="*/ 171591 h 19679"/>
                <a:gd name="T2" fmla="*/ 156358 w 19679"/>
                <a:gd name="T3" fmla="*/ 171591 h 19679"/>
                <a:gd name="T4" fmla="*/ 156358 w 19679"/>
                <a:gd name="T5" fmla="*/ 171591 h 19679"/>
                <a:gd name="T6" fmla="*/ 156358 w 19679"/>
                <a:gd name="T7" fmla="*/ 17159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FFFFF"/>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2800"/>
            </a:p>
          </p:txBody>
        </p:sp>
        <p:sp>
          <p:nvSpPr>
            <p:cNvPr id="1659" name="AutoShape 18"/>
            <p:cNvSpPr/>
            <p:nvPr/>
          </p:nvSpPr>
          <p:spPr bwMode="auto">
            <a:xfrm>
              <a:off x="6716448" y="2902823"/>
              <a:ext cx="439505" cy="439505"/>
            </a:xfrm>
            <a:custGeom>
              <a:avLst/>
              <a:gdLst>
                <a:gd name="T0" fmla="*/ 359541 w 19679"/>
                <a:gd name="T1" fmla="*/ 394572 h 19679"/>
                <a:gd name="T2" fmla="*/ 359541 w 19679"/>
                <a:gd name="T3" fmla="*/ 394572 h 19679"/>
                <a:gd name="T4" fmla="*/ 359541 w 19679"/>
                <a:gd name="T5" fmla="*/ 394572 h 19679"/>
                <a:gd name="T6" fmla="*/ 359541 w 19679"/>
                <a:gd name="T7" fmla="*/ 39457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w="25400" cap="flat" cmpd="sng">
              <a:noFill/>
              <a:prstDash val="solid"/>
              <a:miter lim="0"/>
            </a:ln>
            <a:effectLst/>
          </p:spPr>
          <p:txBody>
            <a:bodyPr lIns="0" tIns="0" rIns="0" bIns="0" anchor="ctr"/>
            <a:lstStyle/>
            <a:p>
              <a:endParaRPr lang="zh-CN" altLang="en-US" sz="2800"/>
            </a:p>
          </p:txBody>
        </p:sp>
        <p:sp>
          <p:nvSpPr>
            <p:cNvPr id="1660" name="AutoShape 19"/>
            <p:cNvSpPr/>
            <p:nvPr/>
          </p:nvSpPr>
          <p:spPr bwMode="auto">
            <a:xfrm>
              <a:off x="6840635" y="3027010"/>
              <a:ext cx="191131" cy="191132"/>
            </a:xfrm>
            <a:custGeom>
              <a:avLst/>
              <a:gdLst>
                <a:gd name="T0" fmla="*/ 156357 w 19679"/>
                <a:gd name="T1" fmla="*/ 171591 h 19679"/>
                <a:gd name="T2" fmla="*/ 156357 w 19679"/>
                <a:gd name="T3" fmla="*/ 171591 h 19679"/>
                <a:gd name="T4" fmla="*/ 156357 w 19679"/>
                <a:gd name="T5" fmla="*/ 171591 h 19679"/>
                <a:gd name="T6" fmla="*/ 156357 w 19679"/>
                <a:gd name="T7" fmla="*/ 17159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FFFFF"/>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2800"/>
            </a:p>
          </p:txBody>
        </p:sp>
        <p:sp>
          <p:nvSpPr>
            <p:cNvPr id="1661" name="AutoShape 21"/>
            <p:cNvSpPr/>
            <p:nvPr/>
          </p:nvSpPr>
          <p:spPr bwMode="auto">
            <a:xfrm>
              <a:off x="2761876" y="2902823"/>
              <a:ext cx="439505" cy="439505"/>
            </a:xfrm>
            <a:custGeom>
              <a:avLst/>
              <a:gdLst>
                <a:gd name="T0" fmla="*/ 359542 w 19679"/>
                <a:gd name="T1" fmla="*/ 394572 h 19679"/>
                <a:gd name="T2" fmla="*/ 359542 w 19679"/>
                <a:gd name="T3" fmla="*/ 394572 h 19679"/>
                <a:gd name="T4" fmla="*/ 359542 w 19679"/>
                <a:gd name="T5" fmla="*/ 394572 h 19679"/>
                <a:gd name="T6" fmla="*/ 359542 w 19679"/>
                <a:gd name="T7" fmla="*/ 39457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w="25400" cap="flat" cmpd="sng">
              <a:noFill/>
              <a:prstDash val="solid"/>
              <a:miter lim="0"/>
            </a:ln>
            <a:effectLst/>
          </p:spPr>
          <p:txBody>
            <a:bodyPr lIns="0" tIns="0" rIns="0" bIns="0" anchor="ctr"/>
            <a:lstStyle/>
            <a:p>
              <a:endParaRPr lang="zh-CN" altLang="en-US" sz="2800"/>
            </a:p>
          </p:txBody>
        </p:sp>
        <p:sp>
          <p:nvSpPr>
            <p:cNvPr id="1662" name="AutoShape 22"/>
            <p:cNvSpPr/>
            <p:nvPr/>
          </p:nvSpPr>
          <p:spPr bwMode="auto">
            <a:xfrm>
              <a:off x="2888003" y="3027010"/>
              <a:ext cx="191132" cy="191132"/>
            </a:xfrm>
            <a:custGeom>
              <a:avLst/>
              <a:gdLst>
                <a:gd name="T0" fmla="*/ 156357 w 19679"/>
                <a:gd name="T1" fmla="*/ 171591 h 19679"/>
                <a:gd name="T2" fmla="*/ 156357 w 19679"/>
                <a:gd name="T3" fmla="*/ 171591 h 19679"/>
                <a:gd name="T4" fmla="*/ 156357 w 19679"/>
                <a:gd name="T5" fmla="*/ 171591 h 19679"/>
                <a:gd name="T6" fmla="*/ 156357 w 19679"/>
                <a:gd name="T7" fmla="*/ 17159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FFFFF"/>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2800"/>
            </a:p>
          </p:txBody>
        </p:sp>
        <p:sp>
          <p:nvSpPr>
            <p:cNvPr id="1663" name="AutoShape 24"/>
            <p:cNvSpPr/>
            <p:nvPr/>
          </p:nvSpPr>
          <p:spPr bwMode="auto">
            <a:xfrm>
              <a:off x="10856330" y="2902823"/>
              <a:ext cx="439505" cy="439505"/>
            </a:xfrm>
            <a:custGeom>
              <a:avLst/>
              <a:gdLst>
                <a:gd name="T0" fmla="*/ 359542 w 19679"/>
                <a:gd name="T1" fmla="*/ 394572 h 19679"/>
                <a:gd name="T2" fmla="*/ 359542 w 19679"/>
                <a:gd name="T3" fmla="*/ 394572 h 19679"/>
                <a:gd name="T4" fmla="*/ 359542 w 19679"/>
                <a:gd name="T5" fmla="*/ 394572 h 19679"/>
                <a:gd name="T6" fmla="*/ 359542 w 19679"/>
                <a:gd name="T7" fmla="*/ 39457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6"/>
            </a:solidFill>
            <a:ln w="25400" cap="flat" cmpd="sng">
              <a:noFill/>
              <a:prstDash val="solid"/>
              <a:miter lim="0"/>
            </a:ln>
            <a:effectLst/>
          </p:spPr>
          <p:txBody>
            <a:bodyPr lIns="0" tIns="0" rIns="0" bIns="0" anchor="ctr"/>
            <a:lstStyle/>
            <a:p>
              <a:endParaRPr lang="zh-CN" altLang="en-US" sz="2800"/>
            </a:p>
          </p:txBody>
        </p:sp>
        <p:sp>
          <p:nvSpPr>
            <p:cNvPr id="1664" name="AutoShape 25"/>
            <p:cNvSpPr/>
            <p:nvPr/>
          </p:nvSpPr>
          <p:spPr bwMode="auto">
            <a:xfrm>
              <a:off x="10980516" y="3027010"/>
              <a:ext cx="191132" cy="191132"/>
            </a:xfrm>
            <a:custGeom>
              <a:avLst/>
              <a:gdLst>
                <a:gd name="T0" fmla="*/ 156357 w 19679"/>
                <a:gd name="T1" fmla="*/ 171591 h 19679"/>
                <a:gd name="T2" fmla="*/ 156357 w 19679"/>
                <a:gd name="T3" fmla="*/ 171591 h 19679"/>
                <a:gd name="T4" fmla="*/ 156357 w 19679"/>
                <a:gd name="T5" fmla="*/ 171591 h 19679"/>
                <a:gd name="T6" fmla="*/ 156357 w 19679"/>
                <a:gd name="T7" fmla="*/ 17159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FFFFF"/>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2800"/>
            </a:p>
          </p:txBody>
        </p:sp>
        <p:sp>
          <p:nvSpPr>
            <p:cNvPr id="1665" name="AutoShape 30"/>
            <p:cNvSpPr/>
            <p:nvPr/>
          </p:nvSpPr>
          <p:spPr bwMode="auto">
            <a:xfrm>
              <a:off x="4697443" y="2902823"/>
              <a:ext cx="439505" cy="439505"/>
            </a:xfrm>
            <a:custGeom>
              <a:avLst/>
              <a:gdLst>
                <a:gd name="T0" fmla="*/ 359542 w 19679"/>
                <a:gd name="T1" fmla="*/ 394572 h 19679"/>
                <a:gd name="T2" fmla="*/ 359542 w 19679"/>
                <a:gd name="T3" fmla="*/ 394572 h 19679"/>
                <a:gd name="T4" fmla="*/ 359542 w 19679"/>
                <a:gd name="T5" fmla="*/ 394572 h 19679"/>
                <a:gd name="T6" fmla="*/ 359542 w 19679"/>
                <a:gd name="T7" fmla="*/ 39457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w="25400" cap="flat" cmpd="sng">
              <a:noFill/>
              <a:prstDash val="solid"/>
              <a:miter lim="0"/>
            </a:ln>
            <a:effectLst/>
          </p:spPr>
          <p:txBody>
            <a:bodyPr lIns="0" tIns="0" rIns="0" bIns="0" anchor="ctr"/>
            <a:lstStyle/>
            <a:p>
              <a:endParaRPr lang="zh-CN" altLang="en-US" sz="2800"/>
            </a:p>
          </p:txBody>
        </p:sp>
        <p:sp>
          <p:nvSpPr>
            <p:cNvPr id="1666" name="AutoShape 31"/>
            <p:cNvSpPr/>
            <p:nvPr/>
          </p:nvSpPr>
          <p:spPr bwMode="auto">
            <a:xfrm>
              <a:off x="4821629" y="3027010"/>
              <a:ext cx="191132" cy="191132"/>
            </a:xfrm>
            <a:custGeom>
              <a:avLst/>
              <a:gdLst>
                <a:gd name="T0" fmla="*/ 156357 w 19679"/>
                <a:gd name="T1" fmla="*/ 171591 h 19679"/>
                <a:gd name="T2" fmla="*/ 156357 w 19679"/>
                <a:gd name="T3" fmla="*/ 171591 h 19679"/>
                <a:gd name="T4" fmla="*/ 156357 w 19679"/>
                <a:gd name="T5" fmla="*/ 171591 h 19679"/>
                <a:gd name="T6" fmla="*/ 156357 w 19679"/>
                <a:gd name="T7" fmla="*/ 17159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FFFFF"/>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2800"/>
            </a:p>
          </p:txBody>
        </p:sp>
        <p:sp>
          <p:nvSpPr>
            <p:cNvPr id="1667" name="AutoShape 33"/>
            <p:cNvSpPr/>
            <p:nvPr/>
          </p:nvSpPr>
          <p:spPr bwMode="auto">
            <a:xfrm>
              <a:off x="8820832" y="2902823"/>
              <a:ext cx="439505" cy="439505"/>
            </a:xfrm>
            <a:custGeom>
              <a:avLst/>
              <a:gdLst>
                <a:gd name="T0" fmla="*/ 359542 w 19679"/>
                <a:gd name="T1" fmla="*/ 394572 h 19679"/>
                <a:gd name="T2" fmla="*/ 359542 w 19679"/>
                <a:gd name="T3" fmla="*/ 394572 h 19679"/>
                <a:gd name="T4" fmla="*/ 359542 w 19679"/>
                <a:gd name="T5" fmla="*/ 394572 h 19679"/>
                <a:gd name="T6" fmla="*/ 359542 w 19679"/>
                <a:gd name="T7" fmla="*/ 39457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5"/>
            </a:solidFill>
            <a:ln w="25400" cap="flat" cmpd="sng">
              <a:noFill/>
              <a:prstDash val="solid"/>
              <a:miter lim="0"/>
            </a:ln>
            <a:effectLst/>
          </p:spPr>
          <p:txBody>
            <a:bodyPr lIns="0" tIns="0" rIns="0" bIns="0" anchor="ctr"/>
            <a:lstStyle/>
            <a:p>
              <a:endParaRPr lang="zh-CN" altLang="en-US" sz="2800"/>
            </a:p>
          </p:txBody>
        </p:sp>
        <p:sp>
          <p:nvSpPr>
            <p:cNvPr id="1668" name="AutoShape 34"/>
            <p:cNvSpPr/>
            <p:nvPr/>
          </p:nvSpPr>
          <p:spPr bwMode="auto">
            <a:xfrm>
              <a:off x="8945018" y="3027010"/>
              <a:ext cx="191132" cy="191132"/>
            </a:xfrm>
            <a:custGeom>
              <a:avLst/>
              <a:gdLst>
                <a:gd name="T0" fmla="*/ 156357 w 19679"/>
                <a:gd name="T1" fmla="*/ 171591 h 19679"/>
                <a:gd name="T2" fmla="*/ 156357 w 19679"/>
                <a:gd name="T3" fmla="*/ 171591 h 19679"/>
                <a:gd name="T4" fmla="*/ 156357 w 19679"/>
                <a:gd name="T5" fmla="*/ 171591 h 19679"/>
                <a:gd name="T6" fmla="*/ 156357 w 19679"/>
                <a:gd name="T7" fmla="*/ 17159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FFFFF"/>
            </a:solidFill>
            <a:ln w="25400" cap="flat" cmpd="sng">
              <a:solidFill>
                <a:srgbClr val="000000">
                  <a:alpha val="0"/>
                </a:srgbClr>
              </a:solid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2800"/>
            </a:p>
          </p:txBody>
        </p:sp>
      </p:grpSp>
      <p:sp>
        <p:nvSpPr>
          <p:cNvPr id="1669" name="AutoShape 36"/>
          <p:cNvSpPr/>
          <p:nvPr/>
        </p:nvSpPr>
        <p:spPr bwMode="auto">
          <a:xfrm>
            <a:off x="776439" y="1852205"/>
            <a:ext cx="732507" cy="732509"/>
          </a:xfrm>
          <a:prstGeom prst="ellipse">
            <a:avLst/>
          </a:prstGeom>
          <a:solidFill>
            <a:schemeClr val="accent1"/>
          </a:solidFill>
          <a:ln w="25400" cap="flat" cmpd="sng">
            <a:solidFill>
              <a:srgbClr val="000000">
                <a:alpha val="0"/>
              </a:srgbClr>
            </a:solidFill>
            <a:prstDash val="solid"/>
            <a:miter lim="0"/>
          </a:ln>
          <a:effectLst/>
        </p:spPr>
        <p:txBody>
          <a:bodyPr lIns="0" tIns="0" rIns="0" bIns="0" anchor="ctr"/>
          <a:lstStyle/>
          <a:p>
            <a:pPr algn="ctr">
              <a:lnSpc>
                <a:spcPct val="100000"/>
              </a:lnSpc>
              <a:defRPr/>
            </a:pPr>
            <a:r>
              <a:rPr lang="en-US" altLang="es-ES" sz="2000" b="0" dirty="0">
                <a:solidFill>
                  <a:schemeClr val="bg1"/>
                </a:solidFill>
                <a:effectLst>
                  <a:outerShdw blurRad="38100" dist="38100" dir="2700000" algn="tl">
                    <a:srgbClr val="000000"/>
                  </a:outerShdw>
                </a:effectLst>
                <a:latin typeface="Gill Sans" charset="0"/>
                <a:ea typeface="MS PGothic" panose="020B0600070205080204" charset="-128"/>
                <a:sym typeface="Gill Sans" charset="0"/>
              </a:rPr>
              <a:t>1</a:t>
            </a:r>
            <a:endParaRPr lang="en-US" altLang="es-ES" sz="2000" b="0" dirty="0">
              <a:solidFill>
                <a:schemeClr val="bg1"/>
              </a:solidFill>
              <a:effectLst>
                <a:outerShdw blurRad="38100" dist="38100" dir="2700000" algn="tl">
                  <a:srgbClr val="000000"/>
                </a:outerShdw>
              </a:effectLst>
              <a:latin typeface="Gill Sans" charset="0"/>
              <a:ea typeface="MS PGothic" panose="020B0600070205080204" charset="-128"/>
              <a:sym typeface="Gill Sans" charset="0"/>
            </a:endParaRPr>
          </a:p>
        </p:txBody>
      </p:sp>
      <p:sp>
        <p:nvSpPr>
          <p:cNvPr id="1670" name="AutoShape 39"/>
          <p:cNvSpPr/>
          <p:nvPr/>
        </p:nvSpPr>
        <p:spPr bwMode="auto">
          <a:xfrm>
            <a:off x="10709828" y="3744964"/>
            <a:ext cx="732508" cy="732509"/>
          </a:xfrm>
          <a:prstGeom prst="ellipse">
            <a:avLst/>
          </a:prstGeom>
          <a:solidFill>
            <a:schemeClr val="accent6"/>
          </a:solidFill>
          <a:ln w="25400" cap="flat" cmpd="sng">
            <a:noFill/>
            <a:prstDash val="solid"/>
            <a:miter lim="0"/>
          </a:ln>
          <a:effectLst/>
        </p:spPr>
        <p:txBody>
          <a:bodyPr lIns="0" tIns="0" rIns="0" bIns="0" anchor="ctr"/>
          <a:lstStyle/>
          <a:p>
            <a:pPr algn="ctr">
              <a:lnSpc>
                <a:spcPct val="100000"/>
              </a:lnSpc>
              <a:defRPr/>
            </a:pPr>
            <a:r>
              <a:rPr lang="en-US" altLang="es-ES" sz="2000" b="0" dirty="0">
                <a:solidFill>
                  <a:srgbClr val="FFFFFF"/>
                </a:solidFill>
                <a:effectLst>
                  <a:outerShdw blurRad="38100" dist="38100" dir="2700000" algn="tl">
                    <a:srgbClr val="000000"/>
                  </a:outerShdw>
                </a:effectLst>
                <a:latin typeface="Gill Sans" charset="0"/>
                <a:ea typeface="MS PGothic" panose="020B0600070205080204" charset="-128"/>
                <a:sym typeface="Gill Sans" charset="0"/>
              </a:rPr>
              <a:t>6</a:t>
            </a:r>
            <a:endParaRPr lang="en-US" altLang="es-ES" sz="2000" b="0" dirty="0">
              <a:solidFill>
                <a:srgbClr val="FFFFFF"/>
              </a:solidFill>
              <a:effectLst>
                <a:outerShdw blurRad="38100" dist="38100" dir="2700000" algn="tl">
                  <a:srgbClr val="000000"/>
                </a:outerShdw>
              </a:effectLst>
              <a:latin typeface="Gill Sans" charset="0"/>
              <a:ea typeface="MS PGothic" panose="020B0600070205080204" charset="-128"/>
              <a:sym typeface="Gill Sans" charset="0"/>
            </a:endParaRPr>
          </a:p>
        </p:txBody>
      </p:sp>
      <p:sp>
        <p:nvSpPr>
          <p:cNvPr id="1677" name="koppt-文本框"/>
          <p:cNvSpPr/>
          <p:nvPr/>
        </p:nvSpPr>
        <p:spPr>
          <a:xfrm>
            <a:off x="2132871" y="842884"/>
            <a:ext cx="1976938" cy="2030095"/>
          </a:xfrm>
          <a:prstGeom prst="rect">
            <a:avLst/>
          </a:prstGeom>
        </p:spPr>
        <p:txBody>
          <a:bodyPr wrap="square">
            <a:spAutoFit/>
          </a:bodyPr>
          <a:lstStyle/>
          <a:p>
            <a:pPr lvl="0" algn="ctr">
              <a:lnSpc>
                <a:spcPct val="150000"/>
              </a:lnSpc>
            </a:pPr>
            <a:r>
              <a:rPr lang="zh-CN" altLang="en-US" b="1" dirty="0">
                <a:latin typeface="微软雅黑" panose="020B0503020204020204" pitchFamily="34" charset="-122"/>
                <a:ea typeface="微软雅黑" panose="020B0503020204020204" pitchFamily="34" charset="-122"/>
              </a:rPr>
              <a:t>（二）创业风险的不确定性</a:t>
            </a:r>
            <a:endParaRPr lang="zh-CN" altLang="en-US" b="1" dirty="0">
              <a:latin typeface="微软雅黑" panose="020B0503020204020204" pitchFamily="34" charset="-122"/>
              <a:ea typeface="微软雅黑" panose="020B0503020204020204" pitchFamily="34" charset="-122"/>
            </a:endParaRPr>
          </a:p>
          <a:p>
            <a:pPr lvl="0" algn="l">
              <a:lnSpc>
                <a:spcPct val="150000"/>
              </a:lnSpc>
            </a:pPr>
            <a:r>
              <a:rPr lang="zh-CN" altLang="en-US" sz="1600" dirty="0">
                <a:solidFill>
                  <a:schemeClr val="tx2"/>
                </a:solidFill>
                <a:latin typeface="+mn-ea"/>
              </a:rPr>
              <a:t>创业风险的不确定性是指创业风险的发生是不确定的。</a:t>
            </a:r>
            <a:endParaRPr lang="zh-CN" altLang="en-US" sz="1600" dirty="0">
              <a:solidFill>
                <a:schemeClr val="tx2"/>
              </a:solidFill>
              <a:latin typeface="+mn-ea"/>
            </a:endParaRPr>
          </a:p>
        </p:txBody>
      </p:sp>
      <p:sp>
        <p:nvSpPr>
          <p:cNvPr id="1678" name="koppt-文本框"/>
          <p:cNvSpPr/>
          <p:nvPr/>
        </p:nvSpPr>
        <p:spPr>
          <a:xfrm>
            <a:off x="4116070" y="3576955"/>
            <a:ext cx="2092325" cy="2399665"/>
          </a:xfrm>
          <a:prstGeom prst="rect">
            <a:avLst/>
          </a:prstGeom>
        </p:spPr>
        <p:txBody>
          <a:bodyPr wrap="square">
            <a:spAutoFit/>
          </a:bodyPr>
          <a:lstStyle/>
          <a:p>
            <a:pPr lvl="0" algn="ctr">
              <a:lnSpc>
                <a:spcPct val="150000"/>
              </a:lnSpc>
            </a:pPr>
            <a:r>
              <a:rPr lang="zh-CN" altLang="en-US" b="1" dirty="0">
                <a:latin typeface="微软雅黑" panose="020B0503020204020204" pitchFamily="34" charset="-122"/>
                <a:ea typeface="微软雅黑" panose="020B0503020204020204" pitchFamily="34" charset="-122"/>
              </a:rPr>
              <a:t>（三）创业风险的损益双重性</a:t>
            </a:r>
            <a:endParaRPr lang="zh-CN" altLang="en-US" b="1" dirty="0">
              <a:latin typeface="微软雅黑" panose="020B0503020204020204" pitchFamily="34" charset="-122"/>
              <a:ea typeface="微软雅黑" panose="020B0503020204020204" pitchFamily="34" charset="-122"/>
            </a:endParaRPr>
          </a:p>
          <a:p>
            <a:pPr lvl="0" algn="l">
              <a:lnSpc>
                <a:spcPct val="150000"/>
              </a:lnSpc>
            </a:pPr>
            <a:r>
              <a:rPr lang="zh-CN" altLang="en-US" sz="1600" dirty="0">
                <a:solidFill>
                  <a:schemeClr val="tx2"/>
                </a:solidFill>
                <a:latin typeface="+mn-ea"/>
              </a:rPr>
              <a:t>创业风险的损益双重性是指由创业风险所引发的结果可能是损失也可能是收益。</a:t>
            </a:r>
            <a:endParaRPr lang="zh-CN" altLang="en-US" sz="1600" dirty="0">
              <a:solidFill>
                <a:schemeClr val="tx2"/>
              </a:solidFill>
              <a:latin typeface="+mn-ea"/>
            </a:endParaRPr>
          </a:p>
        </p:txBody>
      </p:sp>
      <p:sp>
        <p:nvSpPr>
          <p:cNvPr id="1679" name="koppt-文本框"/>
          <p:cNvSpPr/>
          <p:nvPr/>
        </p:nvSpPr>
        <p:spPr>
          <a:xfrm>
            <a:off x="5724525" y="812800"/>
            <a:ext cx="2906395" cy="1983740"/>
          </a:xfrm>
          <a:prstGeom prst="rect">
            <a:avLst/>
          </a:prstGeom>
        </p:spPr>
        <p:txBody>
          <a:bodyPr wrap="square">
            <a:spAutoFit/>
          </a:bodyPr>
          <a:lstStyle/>
          <a:p>
            <a:pPr lvl="0" algn="ctr">
              <a:lnSpc>
                <a:spcPct val="150000"/>
              </a:lnSpc>
            </a:pPr>
            <a:r>
              <a:rPr lang="zh-CN" altLang="en-US" b="1" dirty="0">
                <a:latin typeface="微软雅黑" panose="020B0503020204020204" pitchFamily="34" charset="-122"/>
                <a:ea typeface="微软雅黑" panose="020B0503020204020204" pitchFamily="34" charset="-122"/>
              </a:rPr>
              <a:t>（四）创业风险的相关性</a:t>
            </a:r>
            <a:endParaRPr lang="zh-CN" altLang="en-US" b="1" dirty="0">
              <a:latin typeface="微软雅黑" panose="020B0503020204020204" pitchFamily="34" charset="-122"/>
              <a:ea typeface="微软雅黑" panose="020B0503020204020204" pitchFamily="34" charset="-122"/>
            </a:endParaRPr>
          </a:p>
          <a:p>
            <a:pPr lvl="0" algn="l">
              <a:lnSpc>
                <a:spcPct val="150000"/>
              </a:lnSpc>
            </a:pPr>
            <a:r>
              <a:rPr lang="zh-CN" altLang="en-US" sz="1600" dirty="0">
                <a:solidFill>
                  <a:schemeClr val="tx2"/>
                </a:solidFill>
                <a:latin typeface="+mn-ea"/>
              </a:rPr>
              <a:t>同一风险事件对不同的创业者会产生不同的风险，同一创业者由于其决策或采取的策略不同会面临不同的风险结果。</a:t>
            </a:r>
            <a:endParaRPr lang="zh-CN" altLang="en-US" sz="1600" dirty="0">
              <a:solidFill>
                <a:schemeClr val="tx2"/>
              </a:solidFill>
              <a:latin typeface="+mn-ea"/>
            </a:endParaRPr>
          </a:p>
        </p:txBody>
      </p:sp>
      <p:sp>
        <p:nvSpPr>
          <p:cNvPr id="1680" name="koppt-文本框"/>
          <p:cNvSpPr/>
          <p:nvPr/>
        </p:nvSpPr>
        <p:spPr>
          <a:xfrm>
            <a:off x="8082192" y="3577067"/>
            <a:ext cx="1976938" cy="2399665"/>
          </a:xfrm>
          <a:prstGeom prst="rect">
            <a:avLst/>
          </a:prstGeom>
        </p:spPr>
        <p:txBody>
          <a:bodyPr wrap="square">
            <a:spAutoFit/>
          </a:bodyPr>
          <a:lstStyle/>
          <a:p>
            <a:pPr lvl="0" algn="ctr">
              <a:lnSpc>
                <a:spcPct val="150000"/>
              </a:lnSpc>
            </a:pPr>
            <a:r>
              <a:rPr lang="zh-CN" altLang="en-US" b="1" dirty="0">
                <a:latin typeface="微软雅黑" panose="020B0503020204020204" pitchFamily="34" charset="-122"/>
                <a:ea typeface="微软雅黑" panose="020B0503020204020204" pitchFamily="34" charset="-122"/>
              </a:rPr>
              <a:t>（五）创业风险的可变性</a:t>
            </a:r>
            <a:endParaRPr lang="zh-CN" altLang="en-US" b="1" dirty="0">
              <a:latin typeface="微软雅黑" panose="020B0503020204020204" pitchFamily="34" charset="-122"/>
              <a:ea typeface="微软雅黑" panose="020B0503020204020204" pitchFamily="34" charset="-122"/>
            </a:endParaRPr>
          </a:p>
          <a:p>
            <a:pPr lvl="0" algn="l">
              <a:lnSpc>
                <a:spcPct val="150000"/>
              </a:lnSpc>
            </a:pPr>
            <a:r>
              <a:rPr lang="zh-CN" altLang="en-US" sz="1600" dirty="0">
                <a:solidFill>
                  <a:schemeClr val="tx2"/>
                </a:solidFill>
                <a:latin typeface="+mn-ea"/>
              </a:rPr>
              <a:t>当创业的内部与外部条件发生变化时，必然会引起创业风险的变化。</a:t>
            </a:r>
            <a:endParaRPr lang="zh-CN" altLang="en-US" sz="1600" dirty="0">
              <a:solidFill>
                <a:schemeClr val="tx2"/>
              </a:solidFill>
              <a:latin typeface="+mn-ea"/>
            </a:endParaRPr>
          </a:p>
        </p:txBody>
      </p:sp>
      <p:sp>
        <p:nvSpPr>
          <p:cNvPr id="1681" name="koppt-文本框"/>
          <p:cNvSpPr/>
          <p:nvPr/>
        </p:nvSpPr>
        <p:spPr>
          <a:xfrm>
            <a:off x="9451340" y="813435"/>
            <a:ext cx="2591435" cy="2030095"/>
          </a:xfrm>
          <a:prstGeom prst="rect">
            <a:avLst/>
          </a:prstGeom>
        </p:spPr>
        <p:txBody>
          <a:bodyPr wrap="square">
            <a:spAutoFit/>
          </a:bodyPr>
          <a:lstStyle/>
          <a:p>
            <a:pPr lvl="0" algn="ctr">
              <a:lnSpc>
                <a:spcPct val="150000"/>
              </a:lnSpc>
            </a:pPr>
            <a:r>
              <a:rPr lang="zh-CN" altLang="en-US" b="1" dirty="0">
                <a:latin typeface="微软雅黑" panose="020B0503020204020204" pitchFamily="34" charset="-122"/>
                <a:ea typeface="微软雅黑" panose="020B0503020204020204" pitchFamily="34" charset="-122"/>
              </a:rPr>
              <a:t>（六）创业风险的可测性与测不准性</a:t>
            </a:r>
            <a:endParaRPr lang="zh-CN" altLang="en-US" b="1" dirty="0">
              <a:latin typeface="微软雅黑" panose="020B0503020204020204" pitchFamily="34" charset="-122"/>
              <a:ea typeface="微软雅黑" panose="020B0503020204020204" pitchFamily="34" charset="-122"/>
            </a:endParaRPr>
          </a:p>
          <a:p>
            <a:pPr algn="l">
              <a:lnSpc>
                <a:spcPct val="150000"/>
              </a:lnSpc>
            </a:pPr>
            <a:r>
              <a:rPr lang="zh-CN" altLang="en-US" sz="1600" dirty="0">
                <a:solidFill>
                  <a:schemeClr val="tx2"/>
                </a:solidFill>
                <a:latin typeface="+mn-ea"/>
              </a:rPr>
              <a:t>创业风险的可测性是指创业风险是可以通过定性或定量的方法对其进行估计。</a:t>
            </a:r>
            <a:endParaRPr lang="zh-CN" altLang="en-US" sz="1600" dirty="0">
              <a:solidFill>
                <a:schemeClr val="tx2"/>
              </a:solidFill>
              <a:latin typeface="+mn-ea"/>
            </a:endParaRPr>
          </a:p>
        </p:txBody>
      </p:sp>
      <p:sp>
        <p:nvSpPr>
          <p:cNvPr id="1682" name="koppt-文本框"/>
          <p:cNvSpPr/>
          <p:nvPr/>
        </p:nvSpPr>
        <p:spPr>
          <a:xfrm>
            <a:off x="149764" y="3577067"/>
            <a:ext cx="1976938" cy="2030095"/>
          </a:xfrm>
          <a:prstGeom prst="rect">
            <a:avLst/>
          </a:prstGeom>
        </p:spPr>
        <p:txBody>
          <a:bodyPr wrap="square">
            <a:spAutoFit/>
          </a:bodyPr>
          <a:lstStyle/>
          <a:p>
            <a:pPr lvl="0" algn="ctr">
              <a:lnSpc>
                <a:spcPct val="150000"/>
              </a:lnSpc>
            </a:pPr>
            <a:r>
              <a:rPr lang="zh-CN" altLang="en-US" b="1" dirty="0">
                <a:latin typeface="微软雅黑" panose="020B0503020204020204" pitchFamily="34" charset="-122"/>
                <a:ea typeface="微软雅黑" panose="020B0503020204020204" pitchFamily="34" charset="-122"/>
              </a:rPr>
              <a:t>（一）创业风险的客观性</a:t>
            </a:r>
            <a:endParaRPr lang="zh-CN" altLang="en-US" b="1" dirty="0">
              <a:latin typeface="微软雅黑" panose="020B0503020204020204" pitchFamily="34" charset="-122"/>
              <a:ea typeface="微软雅黑" panose="020B0503020204020204" pitchFamily="34" charset="-122"/>
            </a:endParaRPr>
          </a:p>
          <a:p>
            <a:pPr lvl="0" algn="l">
              <a:lnSpc>
                <a:spcPct val="150000"/>
              </a:lnSpc>
            </a:pPr>
            <a:r>
              <a:rPr lang="zh-CN" altLang="en-US" sz="1600" dirty="0">
                <a:solidFill>
                  <a:schemeClr val="tx2"/>
                </a:solidFill>
                <a:latin typeface="+mn-ea"/>
              </a:rPr>
              <a:t>创业风险是客观存在的，是不以人的意志为转移的。</a:t>
            </a:r>
            <a:endParaRPr lang="zh-CN" altLang="en-US" sz="1600" dirty="0">
              <a:solidFill>
                <a:schemeClr val="tx2"/>
              </a:solidFill>
              <a:latin typeface="+mn-ea"/>
            </a:endParaRPr>
          </a:p>
        </p:txBody>
      </p:sp>
      <p:cxnSp>
        <p:nvCxnSpPr>
          <p:cNvPr id="3" name="直接箭头连接符 2"/>
          <p:cNvCxnSpPr/>
          <p:nvPr/>
        </p:nvCxnSpPr>
        <p:spPr>
          <a:xfrm flipV="1">
            <a:off x="1140462" y="2584714"/>
            <a:ext cx="4460" cy="3181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flipV="1">
            <a:off x="4914965" y="2594653"/>
            <a:ext cx="4460" cy="3181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flipV="1">
            <a:off x="9038354" y="2564306"/>
            <a:ext cx="4460" cy="3181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2981628" y="3256006"/>
            <a:ext cx="0" cy="501502"/>
          </a:xfrm>
          <a:prstGeom prst="straightConnector1">
            <a:avLst/>
          </a:prstGeom>
          <a:ln>
            <a:solidFill>
              <a:srgbClr val="037C8C"/>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6936200" y="3233720"/>
            <a:ext cx="0" cy="501502"/>
          </a:xfrm>
          <a:prstGeom prst="straightConnector1">
            <a:avLst/>
          </a:prstGeom>
          <a:ln>
            <a:solidFill>
              <a:srgbClr val="037C8C"/>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11076082" y="3256006"/>
            <a:ext cx="0" cy="501502"/>
          </a:xfrm>
          <a:prstGeom prst="straightConnector1">
            <a:avLst/>
          </a:prstGeom>
          <a:ln>
            <a:solidFill>
              <a:srgbClr val="037C8C"/>
            </a:solidFill>
            <a:tailEnd type="triangle"/>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660400" y="305435"/>
            <a:ext cx="389064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二、创业风险的特点</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anim calcmode="lin" valueType="num">
                                      <p:cBhvr>
                                        <p:cTn id="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
                                        </p:tgtEl>
                                      </p:cBhvr>
                                    </p:animEffect>
                                  </p:childTnLst>
                                </p:cTn>
                              </p:par>
                              <p:par>
                                <p:cTn id="12" presetID="22" presetClass="entr" presetSubtype="8"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250"/>
                                        <p:tgtEl>
                                          <p:spTgt spid="2"/>
                                        </p:tgtEl>
                                      </p:cBhvr>
                                    </p:animEffect>
                                  </p:childTnLst>
                                </p:cTn>
                              </p:par>
                              <p:par>
                                <p:cTn id="15" presetID="2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47" presetClass="entr" presetSubtype="0" fill="hold" grpId="0" nodeType="withEffect">
                                  <p:stCondLst>
                                    <p:cond delay="0"/>
                                  </p:stCondLst>
                                  <p:childTnLst>
                                    <p:set>
                                      <p:cBhvr>
                                        <p:cTn id="19" dur="1" fill="hold">
                                          <p:stCondLst>
                                            <p:cond delay="0"/>
                                          </p:stCondLst>
                                        </p:cTn>
                                        <p:tgtEl>
                                          <p:spTgt spid="1669"/>
                                        </p:tgtEl>
                                        <p:attrNameLst>
                                          <p:attrName>style.visibility</p:attrName>
                                        </p:attrNameLst>
                                      </p:cBhvr>
                                      <p:to>
                                        <p:strVal val="visible"/>
                                      </p:to>
                                    </p:set>
                                    <p:animEffect transition="in" filter="fade">
                                      <p:cBhvr>
                                        <p:cTn id="20" dur="500"/>
                                        <p:tgtEl>
                                          <p:spTgt spid="1669"/>
                                        </p:tgtEl>
                                      </p:cBhvr>
                                    </p:animEffect>
                                    <p:anim calcmode="lin" valueType="num">
                                      <p:cBhvr>
                                        <p:cTn id="21" dur="500" fill="hold"/>
                                        <p:tgtEl>
                                          <p:spTgt spid="1669"/>
                                        </p:tgtEl>
                                        <p:attrNameLst>
                                          <p:attrName>ppt_x</p:attrName>
                                        </p:attrNameLst>
                                      </p:cBhvr>
                                      <p:tavLst>
                                        <p:tav tm="0">
                                          <p:val>
                                            <p:strVal val="#ppt_x"/>
                                          </p:val>
                                        </p:tav>
                                        <p:tav tm="100000">
                                          <p:val>
                                            <p:strVal val="#ppt_x"/>
                                          </p:val>
                                        </p:tav>
                                      </p:tavLst>
                                    </p:anim>
                                    <p:anim calcmode="lin" valueType="num">
                                      <p:cBhvr>
                                        <p:cTn id="22" dur="500" fill="hold"/>
                                        <p:tgtEl>
                                          <p:spTgt spid="166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82"/>
                                        </p:tgtEl>
                                        <p:attrNameLst>
                                          <p:attrName>style.visibility</p:attrName>
                                        </p:attrNameLst>
                                      </p:cBhvr>
                                      <p:to>
                                        <p:strVal val="visible"/>
                                      </p:to>
                                    </p:set>
                                    <p:animEffect transition="in" filter="fade">
                                      <p:cBhvr>
                                        <p:cTn id="25" dur="500"/>
                                        <p:tgtEl>
                                          <p:spTgt spid="1682"/>
                                        </p:tgtEl>
                                      </p:cBhvr>
                                    </p:animEffect>
                                    <p:anim calcmode="lin" valueType="num">
                                      <p:cBhvr>
                                        <p:cTn id="26" dur="500" fill="hold"/>
                                        <p:tgtEl>
                                          <p:spTgt spid="1682"/>
                                        </p:tgtEl>
                                        <p:attrNameLst>
                                          <p:attrName>ppt_x</p:attrName>
                                        </p:attrNameLst>
                                      </p:cBhvr>
                                      <p:tavLst>
                                        <p:tav tm="0">
                                          <p:val>
                                            <p:strVal val="#ppt_x"/>
                                          </p:val>
                                        </p:tav>
                                        <p:tav tm="100000">
                                          <p:val>
                                            <p:strVal val="#ppt_x"/>
                                          </p:val>
                                        </p:tav>
                                      </p:tavLst>
                                    </p:anim>
                                    <p:anim calcmode="lin" valueType="num">
                                      <p:cBhvr>
                                        <p:cTn id="27" dur="500" fill="hold"/>
                                        <p:tgtEl>
                                          <p:spTgt spid="1682"/>
                                        </p:tgtEl>
                                        <p:attrNameLst>
                                          <p:attrName>ppt_y</p:attrName>
                                        </p:attrNameLst>
                                      </p:cBhvr>
                                      <p:tavLst>
                                        <p:tav tm="0">
                                          <p:val>
                                            <p:strVal val="#ppt_y+.1"/>
                                          </p:val>
                                        </p:tav>
                                        <p:tav tm="100000">
                                          <p:val>
                                            <p:strVal val="#ppt_y"/>
                                          </p:val>
                                        </p:tav>
                                      </p:tavLst>
                                    </p:anim>
                                  </p:childTnLst>
                                </p:cTn>
                              </p:par>
                              <p:par>
                                <p:cTn id="28" presetID="22" presetClass="entr" presetSubtype="1" fill="hold" nodeType="withEffect">
                                  <p:stCondLst>
                                    <p:cond delay="25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par>
                                <p:cTn id="31" presetID="42" presetClass="entr" presetSubtype="0" fill="hold" grpId="0" nodeType="withEffect">
                                  <p:stCondLst>
                                    <p:cond delay="250"/>
                                  </p:stCondLst>
                                  <p:childTnLst>
                                    <p:set>
                                      <p:cBhvr>
                                        <p:cTn id="32" dur="1" fill="hold">
                                          <p:stCondLst>
                                            <p:cond delay="0"/>
                                          </p:stCondLst>
                                        </p:cTn>
                                        <p:tgtEl>
                                          <p:spTgt spid="1655"/>
                                        </p:tgtEl>
                                        <p:attrNameLst>
                                          <p:attrName>style.visibility</p:attrName>
                                        </p:attrNameLst>
                                      </p:cBhvr>
                                      <p:to>
                                        <p:strVal val="visible"/>
                                      </p:to>
                                    </p:set>
                                    <p:animEffect transition="in" filter="fade">
                                      <p:cBhvr>
                                        <p:cTn id="33" dur="500"/>
                                        <p:tgtEl>
                                          <p:spTgt spid="1655"/>
                                        </p:tgtEl>
                                      </p:cBhvr>
                                    </p:animEffect>
                                    <p:anim calcmode="lin" valueType="num">
                                      <p:cBhvr>
                                        <p:cTn id="34" dur="500" fill="hold"/>
                                        <p:tgtEl>
                                          <p:spTgt spid="1655"/>
                                        </p:tgtEl>
                                        <p:attrNameLst>
                                          <p:attrName>ppt_x</p:attrName>
                                        </p:attrNameLst>
                                      </p:cBhvr>
                                      <p:tavLst>
                                        <p:tav tm="0">
                                          <p:val>
                                            <p:strVal val="#ppt_x"/>
                                          </p:val>
                                        </p:tav>
                                        <p:tav tm="100000">
                                          <p:val>
                                            <p:strVal val="#ppt_x"/>
                                          </p:val>
                                        </p:tav>
                                      </p:tavLst>
                                    </p:anim>
                                    <p:anim calcmode="lin" valueType="num">
                                      <p:cBhvr>
                                        <p:cTn id="35" dur="500" fill="hold"/>
                                        <p:tgtEl>
                                          <p:spTgt spid="1655"/>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250"/>
                                  </p:stCondLst>
                                  <p:childTnLst>
                                    <p:set>
                                      <p:cBhvr>
                                        <p:cTn id="37" dur="1" fill="hold">
                                          <p:stCondLst>
                                            <p:cond delay="0"/>
                                          </p:stCondLst>
                                        </p:cTn>
                                        <p:tgtEl>
                                          <p:spTgt spid="1677"/>
                                        </p:tgtEl>
                                        <p:attrNameLst>
                                          <p:attrName>style.visibility</p:attrName>
                                        </p:attrNameLst>
                                      </p:cBhvr>
                                      <p:to>
                                        <p:strVal val="visible"/>
                                      </p:to>
                                    </p:set>
                                    <p:animEffect transition="in" filter="fade">
                                      <p:cBhvr>
                                        <p:cTn id="38" dur="1000"/>
                                        <p:tgtEl>
                                          <p:spTgt spid="1677"/>
                                        </p:tgtEl>
                                      </p:cBhvr>
                                    </p:animEffect>
                                    <p:anim calcmode="lin" valueType="num">
                                      <p:cBhvr>
                                        <p:cTn id="39" dur="1000" fill="hold"/>
                                        <p:tgtEl>
                                          <p:spTgt spid="1677"/>
                                        </p:tgtEl>
                                        <p:attrNameLst>
                                          <p:attrName>ppt_x</p:attrName>
                                        </p:attrNameLst>
                                      </p:cBhvr>
                                      <p:tavLst>
                                        <p:tav tm="0">
                                          <p:val>
                                            <p:strVal val="#ppt_x"/>
                                          </p:val>
                                        </p:tav>
                                        <p:tav tm="100000">
                                          <p:val>
                                            <p:strVal val="#ppt_x"/>
                                          </p:val>
                                        </p:tav>
                                      </p:tavLst>
                                    </p:anim>
                                    <p:anim calcmode="lin" valueType="num">
                                      <p:cBhvr>
                                        <p:cTn id="40" dur="1000" fill="hold"/>
                                        <p:tgtEl>
                                          <p:spTgt spid="1677"/>
                                        </p:tgtEl>
                                        <p:attrNameLst>
                                          <p:attrName>ppt_y</p:attrName>
                                        </p:attrNameLst>
                                      </p:cBhvr>
                                      <p:tavLst>
                                        <p:tav tm="0">
                                          <p:val>
                                            <p:strVal val="#ppt_y-.1"/>
                                          </p:val>
                                        </p:tav>
                                        <p:tav tm="100000">
                                          <p:val>
                                            <p:strVal val="#ppt_y"/>
                                          </p:val>
                                        </p:tav>
                                      </p:tavLst>
                                    </p:anim>
                                  </p:childTnLst>
                                </p:cTn>
                              </p:par>
                              <p:par>
                                <p:cTn id="41" presetID="22" presetClass="entr" presetSubtype="4" fill="hold" nodeType="withEffect">
                                  <p:stCondLst>
                                    <p:cond delay="250"/>
                                  </p:stCondLst>
                                  <p:childTnLst>
                                    <p:set>
                                      <p:cBhvr>
                                        <p:cTn id="42" dur="1" fill="hold">
                                          <p:stCondLst>
                                            <p:cond delay="0"/>
                                          </p:stCondLst>
                                        </p:cTn>
                                        <p:tgtEl>
                                          <p:spTgt spid="38"/>
                                        </p:tgtEl>
                                        <p:attrNameLst>
                                          <p:attrName>style.visibility</p:attrName>
                                        </p:attrNameLst>
                                      </p:cBhvr>
                                      <p:to>
                                        <p:strVal val="visible"/>
                                      </p:to>
                                    </p:set>
                                    <p:animEffect transition="in" filter="wipe(down)">
                                      <p:cBhvr>
                                        <p:cTn id="43" dur="500"/>
                                        <p:tgtEl>
                                          <p:spTgt spid="38"/>
                                        </p:tgtEl>
                                      </p:cBhvr>
                                    </p:animEffect>
                                  </p:childTnLst>
                                </p:cTn>
                              </p:par>
                              <p:par>
                                <p:cTn id="44" presetID="47" presetClass="entr" presetSubtype="0" fill="hold" grpId="0" nodeType="withEffect">
                                  <p:stCondLst>
                                    <p:cond delay="250"/>
                                  </p:stCondLst>
                                  <p:childTnLst>
                                    <p:set>
                                      <p:cBhvr>
                                        <p:cTn id="45" dur="1" fill="hold">
                                          <p:stCondLst>
                                            <p:cond delay="0"/>
                                          </p:stCondLst>
                                        </p:cTn>
                                        <p:tgtEl>
                                          <p:spTgt spid="1654"/>
                                        </p:tgtEl>
                                        <p:attrNameLst>
                                          <p:attrName>style.visibility</p:attrName>
                                        </p:attrNameLst>
                                      </p:cBhvr>
                                      <p:to>
                                        <p:strVal val="visible"/>
                                      </p:to>
                                    </p:set>
                                    <p:animEffect transition="in" filter="fade">
                                      <p:cBhvr>
                                        <p:cTn id="46" dur="1000"/>
                                        <p:tgtEl>
                                          <p:spTgt spid="1654"/>
                                        </p:tgtEl>
                                      </p:cBhvr>
                                    </p:animEffect>
                                    <p:anim calcmode="lin" valueType="num">
                                      <p:cBhvr>
                                        <p:cTn id="47" dur="1000" fill="hold"/>
                                        <p:tgtEl>
                                          <p:spTgt spid="1654"/>
                                        </p:tgtEl>
                                        <p:attrNameLst>
                                          <p:attrName>ppt_x</p:attrName>
                                        </p:attrNameLst>
                                      </p:cBhvr>
                                      <p:tavLst>
                                        <p:tav tm="0">
                                          <p:val>
                                            <p:strVal val="#ppt_x"/>
                                          </p:val>
                                        </p:tav>
                                        <p:tav tm="100000">
                                          <p:val>
                                            <p:strVal val="#ppt_x"/>
                                          </p:val>
                                        </p:tav>
                                      </p:tavLst>
                                    </p:anim>
                                    <p:anim calcmode="lin" valueType="num">
                                      <p:cBhvr>
                                        <p:cTn id="48" dur="1000" fill="hold"/>
                                        <p:tgtEl>
                                          <p:spTgt spid="165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50"/>
                                  </p:stCondLst>
                                  <p:childTnLst>
                                    <p:set>
                                      <p:cBhvr>
                                        <p:cTn id="50" dur="1" fill="hold">
                                          <p:stCondLst>
                                            <p:cond delay="0"/>
                                          </p:stCondLst>
                                        </p:cTn>
                                        <p:tgtEl>
                                          <p:spTgt spid="1678"/>
                                        </p:tgtEl>
                                        <p:attrNameLst>
                                          <p:attrName>style.visibility</p:attrName>
                                        </p:attrNameLst>
                                      </p:cBhvr>
                                      <p:to>
                                        <p:strVal val="visible"/>
                                      </p:to>
                                    </p:set>
                                    <p:animEffect transition="in" filter="fade">
                                      <p:cBhvr>
                                        <p:cTn id="51" dur="1000"/>
                                        <p:tgtEl>
                                          <p:spTgt spid="1678"/>
                                        </p:tgtEl>
                                      </p:cBhvr>
                                    </p:animEffect>
                                    <p:anim calcmode="lin" valueType="num">
                                      <p:cBhvr>
                                        <p:cTn id="52" dur="1000" fill="hold"/>
                                        <p:tgtEl>
                                          <p:spTgt spid="1678"/>
                                        </p:tgtEl>
                                        <p:attrNameLst>
                                          <p:attrName>ppt_x</p:attrName>
                                        </p:attrNameLst>
                                      </p:cBhvr>
                                      <p:tavLst>
                                        <p:tav tm="0">
                                          <p:val>
                                            <p:strVal val="#ppt_x"/>
                                          </p:val>
                                        </p:tav>
                                        <p:tav tm="100000">
                                          <p:val>
                                            <p:strVal val="#ppt_x"/>
                                          </p:val>
                                        </p:tav>
                                      </p:tavLst>
                                    </p:anim>
                                    <p:anim calcmode="lin" valueType="num">
                                      <p:cBhvr>
                                        <p:cTn id="53" dur="1000" fill="hold"/>
                                        <p:tgtEl>
                                          <p:spTgt spid="1678"/>
                                        </p:tgtEl>
                                        <p:attrNameLst>
                                          <p:attrName>ppt_y</p:attrName>
                                        </p:attrNameLst>
                                      </p:cBhvr>
                                      <p:tavLst>
                                        <p:tav tm="0">
                                          <p:val>
                                            <p:strVal val="#ppt_y+.1"/>
                                          </p:val>
                                        </p:tav>
                                        <p:tav tm="100000">
                                          <p:val>
                                            <p:strVal val="#ppt_y"/>
                                          </p:val>
                                        </p:tav>
                                      </p:tavLst>
                                    </p:anim>
                                  </p:childTnLst>
                                </p:cTn>
                              </p:par>
                              <p:par>
                                <p:cTn id="54" presetID="22" presetClass="entr" presetSubtype="1" fill="hold" nodeType="withEffect">
                                  <p:stCondLst>
                                    <p:cond delay="250"/>
                                  </p:stCondLst>
                                  <p:childTnLst>
                                    <p:set>
                                      <p:cBhvr>
                                        <p:cTn id="55" dur="1" fill="hold">
                                          <p:stCondLst>
                                            <p:cond delay="0"/>
                                          </p:stCondLst>
                                        </p:cTn>
                                        <p:tgtEl>
                                          <p:spTgt spid="44"/>
                                        </p:tgtEl>
                                        <p:attrNameLst>
                                          <p:attrName>style.visibility</p:attrName>
                                        </p:attrNameLst>
                                      </p:cBhvr>
                                      <p:to>
                                        <p:strVal val="visible"/>
                                      </p:to>
                                    </p:set>
                                    <p:animEffect transition="in" filter="wipe(up)">
                                      <p:cBhvr>
                                        <p:cTn id="56" dur="500"/>
                                        <p:tgtEl>
                                          <p:spTgt spid="44"/>
                                        </p:tgtEl>
                                      </p:cBhvr>
                                    </p:animEffect>
                                  </p:childTnLst>
                                </p:cTn>
                              </p:par>
                              <p:par>
                                <p:cTn id="57" presetID="42" presetClass="entr" presetSubtype="0" fill="hold" grpId="0" nodeType="withEffect">
                                  <p:stCondLst>
                                    <p:cond delay="250"/>
                                  </p:stCondLst>
                                  <p:childTnLst>
                                    <p:set>
                                      <p:cBhvr>
                                        <p:cTn id="58" dur="1" fill="hold">
                                          <p:stCondLst>
                                            <p:cond delay="0"/>
                                          </p:stCondLst>
                                        </p:cTn>
                                        <p:tgtEl>
                                          <p:spTgt spid="1653"/>
                                        </p:tgtEl>
                                        <p:attrNameLst>
                                          <p:attrName>style.visibility</p:attrName>
                                        </p:attrNameLst>
                                      </p:cBhvr>
                                      <p:to>
                                        <p:strVal val="visible"/>
                                      </p:to>
                                    </p:set>
                                    <p:animEffect transition="in" filter="fade">
                                      <p:cBhvr>
                                        <p:cTn id="59" dur="1000"/>
                                        <p:tgtEl>
                                          <p:spTgt spid="1653"/>
                                        </p:tgtEl>
                                      </p:cBhvr>
                                    </p:animEffect>
                                    <p:anim calcmode="lin" valueType="num">
                                      <p:cBhvr>
                                        <p:cTn id="60" dur="1000" fill="hold"/>
                                        <p:tgtEl>
                                          <p:spTgt spid="1653"/>
                                        </p:tgtEl>
                                        <p:attrNameLst>
                                          <p:attrName>ppt_x</p:attrName>
                                        </p:attrNameLst>
                                      </p:cBhvr>
                                      <p:tavLst>
                                        <p:tav tm="0">
                                          <p:val>
                                            <p:strVal val="#ppt_x"/>
                                          </p:val>
                                        </p:tav>
                                        <p:tav tm="100000">
                                          <p:val>
                                            <p:strVal val="#ppt_x"/>
                                          </p:val>
                                        </p:tav>
                                      </p:tavLst>
                                    </p:anim>
                                    <p:anim calcmode="lin" valueType="num">
                                      <p:cBhvr>
                                        <p:cTn id="61" dur="1000" fill="hold"/>
                                        <p:tgtEl>
                                          <p:spTgt spid="1653"/>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250"/>
                                  </p:stCondLst>
                                  <p:childTnLst>
                                    <p:set>
                                      <p:cBhvr>
                                        <p:cTn id="63" dur="1" fill="hold">
                                          <p:stCondLst>
                                            <p:cond delay="0"/>
                                          </p:stCondLst>
                                        </p:cTn>
                                        <p:tgtEl>
                                          <p:spTgt spid="1679"/>
                                        </p:tgtEl>
                                        <p:attrNameLst>
                                          <p:attrName>style.visibility</p:attrName>
                                        </p:attrNameLst>
                                      </p:cBhvr>
                                      <p:to>
                                        <p:strVal val="visible"/>
                                      </p:to>
                                    </p:set>
                                    <p:animEffect transition="in" filter="fade">
                                      <p:cBhvr>
                                        <p:cTn id="64" dur="1000"/>
                                        <p:tgtEl>
                                          <p:spTgt spid="1679"/>
                                        </p:tgtEl>
                                      </p:cBhvr>
                                    </p:animEffect>
                                    <p:anim calcmode="lin" valueType="num">
                                      <p:cBhvr>
                                        <p:cTn id="65" dur="1000" fill="hold"/>
                                        <p:tgtEl>
                                          <p:spTgt spid="1679"/>
                                        </p:tgtEl>
                                        <p:attrNameLst>
                                          <p:attrName>ppt_x</p:attrName>
                                        </p:attrNameLst>
                                      </p:cBhvr>
                                      <p:tavLst>
                                        <p:tav tm="0">
                                          <p:val>
                                            <p:strVal val="#ppt_x"/>
                                          </p:val>
                                        </p:tav>
                                        <p:tav tm="100000">
                                          <p:val>
                                            <p:strVal val="#ppt_x"/>
                                          </p:val>
                                        </p:tav>
                                      </p:tavLst>
                                    </p:anim>
                                    <p:anim calcmode="lin" valueType="num">
                                      <p:cBhvr>
                                        <p:cTn id="66" dur="1000" fill="hold"/>
                                        <p:tgtEl>
                                          <p:spTgt spid="1679"/>
                                        </p:tgtEl>
                                        <p:attrNameLst>
                                          <p:attrName>ppt_y</p:attrName>
                                        </p:attrNameLst>
                                      </p:cBhvr>
                                      <p:tavLst>
                                        <p:tav tm="0">
                                          <p:val>
                                            <p:strVal val="#ppt_y-.1"/>
                                          </p:val>
                                        </p:tav>
                                        <p:tav tm="100000">
                                          <p:val>
                                            <p:strVal val="#ppt_y"/>
                                          </p:val>
                                        </p:tav>
                                      </p:tavLst>
                                    </p:anim>
                                  </p:childTnLst>
                                </p:cTn>
                              </p:par>
                              <p:par>
                                <p:cTn id="67" presetID="22" presetClass="entr" presetSubtype="4" fill="hold" nodeType="withEffect">
                                  <p:stCondLst>
                                    <p:cond delay="250"/>
                                  </p:stCondLst>
                                  <p:childTnLst>
                                    <p:set>
                                      <p:cBhvr>
                                        <p:cTn id="68" dur="1" fill="hold">
                                          <p:stCondLst>
                                            <p:cond delay="0"/>
                                          </p:stCondLst>
                                        </p:cTn>
                                        <p:tgtEl>
                                          <p:spTgt spid="39"/>
                                        </p:tgtEl>
                                        <p:attrNameLst>
                                          <p:attrName>style.visibility</p:attrName>
                                        </p:attrNameLst>
                                      </p:cBhvr>
                                      <p:to>
                                        <p:strVal val="visible"/>
                                      </p:to>
                                    </p:set>
                                    <p:animEffect transition="in" filter="wipe(down)">
                                      <p:cBhvr>
                                        <p:cTn id="69" dur="500"/>
                                        <p:tgtEl>
                                          <p:spTgt spid="39"/>
                                        </p:tgtEl>
                                      </p:cBhvr>
                                    </p:animEffect>
                                  </p:childTnLst>
                                </p:cTn>
                              </p:par>
                              <p:par>
                                <p:cTn id="70" presetID="47" presetClass="entr" presetSubtype="0" fill="hold" grpId="0" nodeType="withEffect">
                                  <p:stCondLst>
                                    <p:cond delay="250"/>
                                  </p:stCondLst>
                                  <p:childTnLst>
                                    <p:set>
                                      <p:cBhvr>
                                        <p:cTn id="71" dur="1" fill="hold">
                                          <p:stCondLst>
                                            <p:cond delay="0"/>
                                          </p:stCondLst>
                                        </p:cTn>
                                        <p:tgtEl>
                                          <p:spTgt spid="1652"/>
                                        </p:tgtEl>
                                        <p:attrNameLst>
                                          <p:attrName>style.visibility</p:attrName>
                                        </p:attrNameLst>
                                      </p:cBhvr>
                                      <p:to>
                                        <p:strVal val="visible"/>
                                      </p:to>
                                    </p:set>
                                    <p:animEffect transition="in" filter="fade">
                                      <p:cBhvr>
                                        <p:cTn id="72" dur="1000"/>
                                        <p:tgtEl>
                                          <p:spTgt spid="1652"/>
                                        </p:tgtEl>
                                      </p:cBhvr>
                                    </p:animEffect>
                                    <p:anim calcmode="lin" valueType="num">
                                      <p:cBhvr>
                                        <p:cTn id="73" dur="1000" fill="hold"/>
                                        <p:tgtEl>
                                          <p:spTgt spid="1652"/>
                                        </p:tgtEl>
                                        <p:attrNameLst>
                                          <p:attrName>ppt_x</p:attrName>
                                        </p:attrNameLst>
                                      </p:cBhvr>
                                      <p:tavLst>
                                        <p:tav tm="0">
                                          <p:val>
                                            <p:strVal val="#ppt_x"/>
                                          </p:val>
                                        </p:tav>
                                        <p:tav tm="100000">
                                          <p:val>
                                            <p:strVal val="#ppt_x"/>
                                          </p:val>
                                        </p:tav>
                                      </p:tavLst>
                                    </p:anim>
                                    <p:anim calcmode="lin" valueType="num">
                                      <p:cBhvr>
                                        <p:cTn id="74" dur="1000" fill="hold"/>
                                        <p:tgtEl>
                                          <p:spTgt spid="165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250"/>
                                  </p:stCondLst>
                                  <p:childTnLst>
                                    <p:set>
                                      <p:cBhvr>
                                        <p:cTn id="76" dur="1" fill="hold">
                                          <p:stCondLst>
                                            <p:cond delay="0"/>
                                          </p:stCondLst>
                                        </p:cTn>
                                        <p:tgtEl>
                                          <p:spTgt spid="1680"/>
                                        </p:tgtEl>
                                        <p:attrNameLst>
                                          <p:attrName>style.visibility</p:attrName>
                                        </p:attrNameLst>
                                      </p:cBhvr>
                                      <p:to>
                                        <p:strVal val="visible"/>
                                      </p:to>
                                    </p:set>
                                    <p:animEffect transition="in" filter="fade">
                                      <p:cBhvr>
                                        <p:cTn id="77" dur="1000"/>
                                        <p:tgtEl>
                                          <p:spTgt spid="1680"/>
                                        </p:tgtEl>
                                      </p:cBhvr>
                                    </p:animEffect>
                                    <p:anim calcmode="lin" valueType="num">
                                      <p:cBhvr>
                                        <p:cTn id="78" dur="1000" fill="hold"/>
                                        <p:tgtEl>
                                          <p:spTgt spid="1680"/>
                                        </p:tgtEl>
                                        <p:attrNameLst>
                                          <p:attrName>ppt_x</p:attrName>
                                        </p:attrNameLst>
                                      </p:cBhvr>
                                      <p:tavLst>
                                        <p:tav tm="0">
                                          <p:val>
                                            <p:strVal val="#ppt_x"/>
                                          </p:val>
                                        </p:tav>
                                        <p:tav tm="100000">
                                          <p:val>
                                            <p:strVal val="#ppt_x"/>
                                          </p:val>
                                        </p:tav>
                                      </p:tavLst>
                                    </p:anim>
                                    <p:anim calcmode="lin" valueType="num">
                                      <p:cBhvr>
                                        <p:cTn id="79" dur="1000" fill="hold"/>
                                        <p:tgtEl>
                                          <p:spTgt spid="1680"/>
                                        </p:tgtEl>
                                        <p:attrNameLst>
                                          <p:attrName>ppt_y</p:attrName>
                                        </p:attrNameLst>
                                      </p:cBhvr>
                                      <p:tavLst>
                                        <p:tav tm="0">
                                          <p:val>
                                            <p:strVal val="#ppt_y+.1"/>
                                          </p:val>
                                        </p:tav>
                                        <p:tav tm="100000">
                                          <p:val>
                                            <p:strVal val="#ppt_y"/>
                                          </p:val>
                                        </p:tav>
                                      </p:tavLst>
                                    </p:anim>
                                  </p:childTnLst>
                                </p:cTn>
                              </p:par>
                              <p:par>
                                <p:cTn id="80" presetID="22" presetClass="entr" presetSubtype="1" fill="hold" nodeType="withEffect">
                                  <p:stCondLst>
                                    <p:cond delay="250"/>
                                  </p:stCondLst>
                                  <p:childTnLst>
                                    <p:set>
                                      <p:cBhvr>
                                        <p:cTn id="81" dur="1" fill="hold">
                                          <p:stCondLst>
                                            <p:cond delay="0"/>
                                          </p:stCondLst>
                                        </p:cTn>
                                        <p:tgtEl>
                                          <p:spTgt spid="45"/>
                                        </p:tgtEl>
                                        <p:attrNameLst>
                                          <p:attrName>style.visibility</p:attrName>
                                        </p:attrNameLst>
                                      </p:cBhvr>
                                      <p:to>
                                        <p:strVal val="visible"/>
                                      </p:to>
                                    </p:set>
                                    <p:animEffect transition="in" filter="wipe(up)">
                                      <p:cBhvr>
                                        <p:cTn id="82" dur="500"/>
                                        <p:tgtEl>
                                          <p:spTgt spid="45"/>
                                        </p:tgtEl>
                                      </p:cBhvr>
                                    </p:animEffect>
                                  </p:childTnLst>
                                </p:cTn>
                              </p:par>
                              <p:par>
                                <p:cTn id="83" presetID="42" presetClass="entr" presetSubtype="0" fill="hold" grpId="0" nodeType="withEffect">
                                  <p:stCondLst>
                                    <p:cond delay="250"/>
                                  </p:stCondLst>
                                  <p:childTnLst>
                                    <p:set>
                                      <p:cBhvr>
                                        <p:cTn id="84" dur="1" fill="hold">
                                          <p:stCondLst>
                                            <p:cond delay="0"/>
                                          </p:stCondLst>
                                        </p:cTn>
                                        <p:tgtEl>
                                          <p:spTgt spid="1670"/>
                                        </p:tgtEl>
                                        <p:attrNameLst>
                                          <p:attrName>style.visibility</p:attrName>
                                        </p:attrNameLst>
                                      </p:cBhvr>
                                      <p:to>
                                        <p:strVal val="visible"/>
                                      </p:to>
                                    </p:set>
                                    <p:animEffect transition="in" filter="fade">
                                      <p:cBhvr>
                                        <p:cTn id="85" dur="1000"/>
                                        <p:tgtEl>
                                          <p:spTgt spid="1670"/>
                                        </p:tgtEl>
                                      </p:cBhvr>
                                    </p:animEffect>
                                    <p:anim calcmode="lin" valueType="num">
                                      <p:cBhvr>
                                        <p:cTn id="86" dur="1000" fill="hold"/>
                                        <p:tgtEl>
                                          <p:spTgt spid="1670"/>
                                        </p:tgtEl>
                                        <p:attrNameLst>
                                          <p:attrName>ppt_x</p:attrName>
                                        </p:attrNameLst>
                                      </p:cBhvr>
                                      <p:tavLst>
                                        <p:tav tm="0">
                                          <p:val>
                                            <p:strVal val="#ppt_x"/>
                                          </p:val>
                                        </p:tav>
                                        <p:tav tm="100000">
                                          <p:val>
                                            <p:strVal val="#ppt_x"/>
                                          </p:val>
                                        </p:tav>
                                      </p:tavLst>
                                    </p:anim>
                                    <p:anim calcmode="lin" valueType="num">
                                      <p:cBhvr>
                                        <p:cTn id="87" dur="1000" fill="hold"/>
                                        <p:tgtEl>
                                          <p:spTgt spid="1670"/>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50"/>
                                  </p:stCondLst>
                                  <p:childTnLst>
                                    <p:set>
                                      <p:cBhvr>
                                        <p:cTn id="89" dur="1" fill="hold">
                                          <p:stCondLst>
                                            <p:cond delay="0"/>
                                          </p:stCondLst>
                                        </p:cTn>
                                        <p:tgtEl>
                                          <p:spTgt spid="1681"/>
                                        </p:tgtEl>
                                        <p:attrNameLst>
                                          <p:attrName>style.visibility</p:attrName>
                                        </p:attrNameLst>
                                      </p:cBhvr>
                                      <p:to>
                                        <p:strVal val="visible"/>
                                      </p:to>
                                    </p:set>
                                    <p:animEffect transition="in" filter="fade">
                                      <p:cBhvr>
                                        <p:cTn id="90" dur="1000"/>
                                        <p:tgtEl>
                                          <p:spTgt spid="1681"/>
                                        </p:tgtEl>
                                      </p:cBhvr>
                                    </p:animEffect>
                                    <p:anim calcmode="lin" valueType="num">
                                      <p:cBhvr>
                                        <p:cTn id="91" dur="1000" fill="hold"/>
                                        <p:tgtEl>
                                          <p:spTgt spid="1681"/>
                                        </p:tgtEl>
                                        <p:attrNameLst>
                                          <p:attrName>ppt_x</p:attrName>
                                        </p:attrNameLst>
                                      </p:cBhvr>
                                      <p:tavLst>
                                        <p:tav tm="0">
                                          <p:val>
                                            <p:strVal val="#ppt_x"/>
                                          </p:val>
                                        </p:tav>
                                        <p:tav tm="100000">
                                          <p:val>
                                            <p:strVal val="#ppt_x"/>
                                          </p:val>
                                        </p:tav>
                                      </p:tavLst>
                                    </p:anim>
                                    <p:anim calcmode="lin" valueType="num">
                                      <p:cBhvr>
                                        <p:cTn id="92" dur="1000" fill="hold"/>
                                        <p:tgtEl>
                                          <p:spTgt spid="16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2" grpId="0" animBg="1"/>
      <p:bldP spid="1653" grpId="0" animBg="1"/>
      <p:bldP spid="1654" grpId="0" bldLvl="0" animBg="1"/>
      <p:bldP spid="1655" grpId="0" animBg="1"/>
      <p:bldP spid="1669" grpId="0" animBg="1"/>
      <p:bldP spid="1670" grpId="0" animBg="1"/>
      <p:bldP spid="1677" grpId="0"/>
      <p:bldP spid="1678" grpId="0"/>
      <p:bldP spid="1679" grpId="0"/>
      <p:bldP spid="1680" grpId="0"/>
      <p:bldP spid="1681" grpId="0"/>
      <p:bldP spid="1682" grpId="0"/>
      <p:bldP spid="4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39674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三、创业风险的类型</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矩形 1"/>
          <p:cNvSpPr/>
          <p:nvPr>
            <p:custDataLst>
              <p:tags r:id="rId1"/>
            </p:custDataLst>
          </p:nvPr>
        </p:nvSpPr>
        <p:spPr>
          <a:xfrm>
            <a:off x="2759126" y="1300528"/>
            <a:ext cx="2852765" cy="835243"/>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按创业风险产生的</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原因划分</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文本框 4"/>
          <p:cNvSpPr txBox="1"/>
          <p:nvPr>
            <p:custDataLst>
              <p:tags r:id="rId2"/>
            </p:custDataLst>
          </p:nvPr>
        </p:nvSpPr>
        <p:spPr>
          <a:xfrm>
            <a:off x="1385001" y="1102597"/>
            <a:ext cx="1322798" cy="1231106"/>
          </a:xfrm>
          <a:prstGeom prst="rect">
            <a:avLst/>
          </a:prstGeom>
          <a:noFill/>
        </p:spPr>
        <p:txBody>
          <a:bodyPr wrap="square" lIns="91440" tIns="45720" rIns="91440" bIns="45720" rtlCol="0" anchor="ctr" anchorCtr="1">
            <a:normAutofit fontScale="85000" lnSpcReduction="20000"/>
          </a:bodyPr>
          <a:p>
            <a:pPr algn="ctr">
              <a:lnSpc>
                <a:spcPct val="140000"/>
              </a:lnSpc>
            </a:pPr>
            <a:r>
              <a:rPr lang="en-US" altLang="zh-CN" sz="8000" b="1" spc="300" dirty="0">
                <a:solidFill>
                  <a:srgbClr val="1F74AD"/>
                </a:solidFill>
                <a:latin typeface="Arial" panose="020B0604020202020204" pitchFamily="34" charset="0"/>
                <a:ea typeface="微软雅黑" panose="020B0503020204020204" pitchFamily="34" charset="-122"/>
                <a:sym typeface="Arial" panose="020B0604020202020204" pitchFamily="34" charset="0"/>
              </a:rPr>
              <a:t>01</a:t>
            </a:r>
            <a:endParaRPr lang="zh-CN" altLang="en-US" sz="8000" b="1" spc="30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custDataLst>
              <p:tags r:id="rId3"/>
            </p:custDataLst>
          </p:nvPr>
        </p:nvSpPr>
        <p:spPr>
          <a:xfrm>
            <a:off x="1386567" y="2351909"/>
            <a:ext cx="4225324" cy="978729"/>
          </a:xfrm>
          <a:prstGeom prst="rect">
            <a:avLst/>
          </a:prstGeom>
        </p:spPr>
        <p:txBody>
          <a:bodyPr wrap="square" lIns="91440" tIns="45720" rIns="91440" bIns="45720">
            <a:norm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按风险产生的原因进行划分，可分为主观创业风险和客观创业风险。</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7955799" y="1300528"/>
            <a:ext cx="2851200" cy="835243"/>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按创业风险产生的</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内容划分</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custDataLst>
              <p:tags r:id="rId5"/>
            </p:custDataLst>
          </p:nvPr>
        </p:nvSpPr>
        <p:spPr>
          <a:xfrm>
            <a:off x="6581675" y="1102597"/>
            <a:ext cx="1322798" cy="1231106"/>
          </a:xfrm>
          <a:prstGeom prst="rect">
            <a:avLst/>
          </a:prstGeom>
          <a:noFill/>
        </p:spPr>
        <p:txBody>
          <a:bodyPr wrap="square" lIns="91440" tIns="45720" rIns="91440" bIns="45720" rtlCol="0" anchor="ctr" anchorCtr="1">
            <a:normAutofit fontScale="85000" lnSpcReduction="20000"/>
          </a:bodyPr>
          <a:p>
            <a:pPr algn="ctr">
              <a:lnSpc>
                <a:spcPct val="140000"/>
              </a:lnSpc>
            </a:pPr>
            <a:r>
              <a:rPr lang="en-US" altLang="zh-CN" sz="8000" b="1" spc="300" dirty="0">
                <a:solidFill>
                  <a:srgbClr val="3498DB"/>
                </a:solidFill>
                <a:latin typeface="Arial" panose="020B0604020202020204" pitchFamily="34" charset="0"/>
                <a:ea typeface="微软雅黑" panose="020B0503020204020204" pitchFamily="34" charset="-122"/>
                <a:sym typeface="Arial" panose="020B0604020202020204" pitchFamily="34" charset="0"/>
              </a:rPr>
              <a:t>02</a:t>
            </a:r>
            <a:endParaRPr lang="zh-CN" altLang="en-US" sz="8000" b="1" spc="30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6"/>
            </p:custDataLst>
          </p:nvPr>
        </p:nvSpPr>
        <p:spPr>
          <a:xfrm>
            <a:off x="6583241" y="2351909"/>
            <a:ext cx="4223758" cy="978729"/>
          </a:xfrm>
          <a:prstGeom prst="rect">
            <a:avLst/>
          </a:prstGeom>
        </p:spPr>
        <p:txBody>
          <a:bodyPr wrap="square" lIns="91440" tIns="45720" rIns="91440" bIns="45720">
            <a:norm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按创业风险产生的内容划分，可分为技术风险、市场风险、政治风险、管理风险、生产风险和经济风险。</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7"/>
            </p:custDataLst>
          </p:nvPr>
        </p:nvSpPr>
        <p:spPr>
          <a:xfrm>
            <a:off x="2759126" y="3725294"/>
            <a:ext cx="2852765" cy="835243"/>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按创业过程划分</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文本框 13"/>
          <p:cNvSpPr txBox="1"/>
          <p:nvPr>
            <p:custDataLst>
              <p:tags r:id="rId8"/>
            </p:custDataLst>
          </p:nvPr>
        </p:nvSpPr>
        <p:spPr>
          <a:xfrm>
            <a:off x="1385001" y="3527363"/>
            <a:ext cx="1322798" cy="1231106"/>
          </a:xfrm>
          <a:prstGeom prst="rect">
            <a:avLst/>
          </a:prstGeom>
          <a:noFill/>
        </p:spPr>
        <p:txBody>
          <a:bodyPr wrap="square" lIns="91440" tIns="45720" rIns="91440" bIns="45720" rtlCol="0" anchor="ctr" anchorCtr="1">
            <a:normAutofit fontScale="85000" lnSpcReduction="20000"/>
          </a:bodyPr>
          <a:p>
            <a:pPr algn="ctr">
              <a:lnSpc>
                <a:spcPct val="140000"/>
              </a:lnSpc>
            </a:pPr>
            <a:r>
              <a:rPr lang="en-US" altLang="zh-CN" sz="8000" b="1" spc="300" dirty="0">
                <a:solidFill>
                  <a:srgbClr val="1AA3AA"/>
                </a:solidFill>
                <a:latin typeface="Arial" panose="020B0604020202020204" pitchFamily="34" charset="0"/>
                <a:ea typeface="微软雅黑" panose="020B0503020204020204" pitchFamily="34" charset="-122"/>
                <a:sym typeface="Arial" panose="020B0604020202020204" pitchFamily="34" charset="0"/>
              </a:rPr>
              <a:t>03</a:t>
            </a:r>
            <a:endParaRPr lang="zh-CN" altLang="en-US" sz="8000" b="1" spc="30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custDataLst>
              <p:tags r:id="rId9"/>
            </p:custDataLst>
          </p:nvPr>
        </p:nvSpPr>
        <p:spPr>
          <a:xfrm>
            <a:off x="1386840" y="4776470"/>
            <a:ext cx="4225290" cy="1604010"/>
          </a:xfrm>
          <a:prstGeom prst="rect">
            <a:avLst/>
          </a:prstGeom>
        </p:spPr>
        <p:txBody>
          <a:bodyPr wrap="square" lIns="91440" tIns="45720" rIns="91440" bIns="45720">
            <a:norm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按创业过程划分，可分为机会的识别与评估风险、准备与撰写创业计划风险、确定并获取创业资源风险和新创企业管理风险。</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custDataLst>
              <p:tags r:id="rId10"/>
            </p:custDataLst>
          </p:nvPr>
        </p:nvSpPr>
        <p:spPr>
          <a:xfrm>
            <a:off x="7954234" y="3725294"/>
            <a:ext cx="2852765" cy="835243"/>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按风险性质划分</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文本框 24"/>
          <p:cNvSpPr txBox="1"/>
          <p:nvPr>
            <p:custDataLst>
              <p:tags r:id="rId11"/>
            </p:custDataLst>
          </p:nvPr>
        </p:nvSpPr>
        <p:spPr>
          <a:xfrm>
            <a:off x="6581675" y="3527363"/>
            <a:ext cx="1322798" cy="1231106"/>
          </a:xfrm>
          <a:prstGeom prst="rect">
            <a:avLst/>
          </a:prstGeom>
          <a:noFill/>
        </p:spPr>
        <p:txBody>
          <a:bodyPr wrap="square" lIns="91440" tIns="45720" rIns="91440" bIns="45720" rtlCol="0" anchor="ctr" anchorCtr="1">
            <a:normAutofit fontScale="85000" lnSpcReduction="20000"/>
          </a:bodyPr>
          <a:p>
            <a:pPr algn="ctr">
              <a:lnSpc>
                <a:spcPct val="140000"/>
              </a:lnSpc>
            </a:pPr>
            <a:r>
              <a:rPr lang="en-US" altLang="zh-CN" sz="8000" b="1" spc="300" dirty="0">
                <a:solidFill>
                  <a:srgbClr val="69A35B"/>
                </a:solidFill>
                <a:latin typeface="Arial" panose="020B0604020202020204" pitchFamily="34" charset="0"/>
                <a:ea typeface="微软雅黑" panose="020B0503020204020204" pitchFamily="34" charset="-122"/>
                <a:sym typeface="Arial" panose="020B0604020202020204" pitchFamily="34" charset="0"/>
              </a:rPr>
              <a:t>04</a:t>
            </a:r>
            <a:endParaRPr lang="zh-CN" altLang="en-US" sz="8000" b="1" spc="300" dirty="0">
              <a:solidFill>
                <a:srgbClr val="69A35B"/>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25"/>
          <p:cNvSpPr/>
          <p:nvPr>
            <p:custDataLst>
              <p:tags r:id="rId12"/>
            </p:custDataLst>
          </p:nvPr>
        </p:nvSpPr>
        <p:spPr>
          <a:xfrm>
            <a:off x="6581675" y="4776675"/>
            <a:ext cx="4225324" cy="978729"/>
          </a:xfrm>
          <a:prstGeom prst="rect">
            <a:avLst/>
          </a:prstGeom>
        </p:spPr>
        <p:txBody>
          <a:bodyPr wrap="square" lIns="91440" tIns="45720" rIns="91440" bIns="45720">
            <a:norm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按风险的性质进行划分，可分为纯粹风险和投机风险。</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39674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三、创业风险的类型</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cxnSp>
        <p:nvCxnSpPr>
          <p:cNvPr id="22" name="直接连接符 21"/>
          <p:cNvCxnSpPr/>
          <p:nvPr>
            <p:custDataLst>
              <p:tags r:id="rId1"/>
            </p:custDataLst>
          </p:nvPr>
        </p:nvCxnSpPr>
        <p:spPr>
          <a:xfrm flipH="1">
            <a:off x="0" y="4483099"/>
            <a:ext cx="12192000" cy="0"/>
          </a:xfrm>
          <a:prstGeom prst="line">
            <a:avLst/>
          </a:prstGeom>
          <a:ln w="19050">
            <a:solidFill>
              <a:srgbClr val="000000">
                <a:lumMod val="50000"/>
                <a:lumOff val="50000"/>
              </a:srgbClr>
            </a:solidFill>
          </a:ln>
        </p:spPr>
        <p:style>
          <a:lnRef idx="1">
            <a:srgbClr val="1F74AD"/>
          </a:lnRef>
          <a:fillRef idx="0">
            <a:srgbClr val="1F74AD"/>
          </a:fillRef>
          <a:effectRef idx="0">
            <a:srgbClr val="1F74AD"/>
          </a:effectRef>
          <a:fontRef idx="minor">
            <a:srgbClr val="000000"/>
          </a:fontRef>
        </p:style>
      </p:cxnSp>
      <p:sp>
        <p:nvSpPr>
          <p:cNvPr id="3" name="圆角矩形 2"/>
          <p:cNvSpPr/>
          <p:nvPr>
            <p:custDataLst>
              <p:tags r:id="rId2"/>
            </p:custDataLst>
          </p:nvPr>
        </p:nvSpPr>
        <p:spPr>
          <a:xfrm>
            <a:off x="1160781" y="1117312"/>
            <a:ext cx="1944451" cy="2746634"/>
          </a:xfrm>
          <a:prstGeom prst="roundRect">
            <a:avLst/>
          </a:prstGeom>
          <a:solidFill>
            <a:srgbClr val="1F74AD">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l">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按风险的状态进行划分，可分为静态风险和动态风险。</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泪滴形 3"/>
          <p:cNvSpPr/>
          <p:nvPr>
            <p:custDataLst>
              <p:tags r:id="rId3"/>
            </p:custDataLst>
          </p:nvPr>
        </p:nvSpPr>
        <p:spPr>
          <a:xfrm rot="8100000">
            <a:off x="1853162" y="3580630"/>
            <a:ext cx="569048" cy="569048"/>
          </a:xfrm>
          <a:prstGeom prst="teardrop">
            <a:avLst>
              <a:gd name="adj" fmla="val 125412"/>
            </a:avLst>
          </a:prstGeom>
          <a:solidFill>
            <a:srgbClr val="1F74AD"/>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椭圆 6"/>
          <p:cNvSpPr/>
          <p:nvPr>
            <p:custDataLst>
              <p:tags r:id="rId4"/>
            </p:custDataLst>
          </p:nvPr>
        </p:nvSpPr>
        <p:spPr>
          <a:xfrm rot="8100000">
            <a:off x="1989910" y="371269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椭圆 10"/>
          <p:cNvSpPr/>
          <p:nvPr>
            <p:custDataLst>
              <p:tags r:id="rId5"/>
            </p:custDataLst>
          </p:nvPr>
        </p:nvSpPr>
        <p:spPr>
          <a:xfrm>
            <a:off x="2079766" y="442517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custDataLst>
              <p:tags r:id="rId6"/>
            </p:custDataLst>
          </p:nvPr>
        </p:nvSpPr>
        <p:spPr>
          <a:xfrm>
            <a:off x="1093730" y="4878914"/>
            <a:ext cx="2072292" cy="861775"/>
          </a:xfrm>
          <a:prstGeom prst="rect">
            <a:avLst/>
          </a:prstGeom>
          <a:noFill/>
        </p:spPr>
        <p:txBody>
          <a:bodyPr wrap="square" rtlCol="0">
            <a:normAutofit/>
          </a:bodyPr>
          <a:p>
            <a:pPr algn="ctr">
              <a:lnSpc>
                <a:spcPct val="120000"/>
              </a:lnSpc>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（五）按风险状态划分</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圆角矩形 11"/>
          <p:cNvSpPr/>
          <p:nvPr>
            <p:custDataLst>
              <p:tags r:id="rId7"/>
            </p:custDataLst>
          </p:nvPr>
        </p:nvSpPr>
        <p:spPr>
          <a:xfrm>
            <a:off x="3801733" y="1117312"/>
            <a:ext cx="1944451" cy="2746634"/>
          </a:xfrm>
          <a:prstGeom prst="roundRect">
            <a:avLst/>
          </a:prstGeom>
          <a:solidFill>
            <a:srgbClr val="3498D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l">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按风险的影响范围进行划分，可分为系统风险和非系统风险。</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泪滴形 18"/>
          <p:cNvSpPr/>
          <p:nvPr>
            <p:custDataLst>
              <p:tags r:id="rId8"/>
            </p:custDataLst>
          </p:nvPr>
        </p:nvSpPr>
        <p:spPr>
          <a:xfrm rot="8100000">
            <a:off x="4494114" y="3580630"/>
            <a:ext cx="569048" cy="569048"/>
          </a:xfrm>
          <a:prstGeom prst="teardrop">
            <a:avLst>
              <a:gd name="adj" fmla="val 125412"/>
            </a:avLst>
          </a:prstGeom>
          <a:solidFill>
            <a:srgbClr val="3498D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custDataLst>
              <p:tags r:id="rId9"/>
            </p:custDataLst>
          </p:nvPr>
        </p:nvSpPr>
        <p:spPr>
          <a:xfrm rot="8100000">
            <a:off x="4626182" y="371269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75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custDataLst>
              <p:tags r:id="rId10"/>
            </p:custDataLst>
          </p:nvPr>
        </p:nvSpPr>
        <p:spPr>
          <a:xfrm>
            <a:off x="4720718" y="442517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49" name="文本框 48"/>
          <p:cNvSpPr txBox="1"/>
          <p:nvPr>
            <p:custDataLst>
              <p:tags r:id="rId11"/>
            </p:custDataLst>
          </p:nvPr>
        </p:nvSpPr>
        <p:spPr>
          <a:xfrm>
            <a:off x="3737813" y="4878914"/>
            <a:ext cx="2072292" cy="861775"/>
          </a:xfrm>
          <a:prstGeom prst="rect">
            <a:avLst/>
          </a:prstGeom>
          <a:noFill/>
        </p:spPr>
        <p:txBody>
          <a:bodyPr wrap="square" rtlCol="0">
            <a:normAutofit fontScale="90000"/>
          </a:bodyPr>
          <a:p>
            <a:pPr algn="ctr">
              <a:lnSpc>
                <a:spcPct val="120000"/>
              </a:lnSpc>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（六）按风险的影响范围划分</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圆角矩形 15"/>
          <p:cNvSpPr/>
          <p:nvPr>
            <p:custDataLst>
              <p:tags r:id="rId12"/>
            </p:custDataLst>
          </p:nvPr>
        </p:nvSpPr>
        <p:spPr>
          <a:xfrm>
            <a:off x="6442686" y="1117312"/>
            <a:ext cx="1944451" cy="2746634"/>
          </a:xfrm>
          <a:prstGeom prst="roundRect">
            <a:avLst/>
          </a:prstGeom>
          <a:solidFill>
            <a:srgbClr val="1AA3AA">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l">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按风险对资金的影响程度进行划分，可分为安全性风险、收益性风险和流动性风险。</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泪滴形 28"/>
          <p:cNvSpPr/>
          <p:nvPr>
            <p:custDataLst>
              <p:tags r:id="rId13"/>
            </p:custDataLst>
          </p:nvPr>
        </p:nvSpPr>
        <p:spPr>
          <a:xfrm rot="8100000">
            <a:off x="7135067" y="3580630"/>
            <a:ext cx="569048" cy="569048"/>
          </a:xfrm>
          <a:prstGeom prst="teardrop">
            <a:avLst>
              <a:gd name="adj" fmla="val 125412"/>
            </a:avLst>
          </a:prstGeom>
          <a:solidFill>
            <a:srgbClr val="1AA3AA"/>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custDataLst>
              <p:tags r:id="rId14"/>
            </p:custDataLst>
          </p:nvPr>
        </p:nvSpPr>
        <p:spPr>
          <a:xfrm rot="8100000">
            <a:off x="7267135" y="371269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75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custDataLst>
              <p:tags r:id="rId15"/>
            </p:custDataLst>
          </p:nvPr>
        </p:nvSpPr>
        <p:spPr>
          <a:xfrm>
            <a:off x="7361671" y="442517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50" name="文本框 49"/>
          <p:cNvSpPr txBox="1"/>
          <p:nvPr>
            <p:custDataLst>
              <p:tags r:id="rId16"/>
            </p:custDataLst>
          </p:nvPr>
        </p:nvSpPr>
        <p:spPr>
          <a:xfrm>
            <a:off x="6381750" y="4878705"/>
            <a:ext cx="2342515" cy="861695"/>
          </a:xfrm>
          <a:prstGeom prst="rect">
            <a:avLst/>
          </a:prstGeom>
          <a:noFill/>
        </p:spPr>
        <p:txBody>
          <a:bodyPr wrap="square" rtlCol="0"/>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（七）按风险对资金的影响程度划分</a:t>
            </a:r>
            <a:endParaRPr lang="zh-CN" altLang="en-US"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圆角矩形 37"/>
          <p:cNvSpPr/>
          <p:nvPr>
            <p:custDataLst>
              <p:tags r:id="rId17"/>
            </p:custDataLst>
          </p:nvPr>
        </p:nvSpPr>
        <p:spPr>
          <a:xfrm>
            <a:off x="9083637" y="1117312"/>
            <a:ext cx="1944451" cy="2746634"/>
          </a:xfrm>
          <a:prstGeom prst="roundRect">
            <a:avLst/>
          </a:prstGeom>
          <a:solidFill>
            <a:srgbClr val="69A35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l">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按创业与市场和技术的关系进行划分，可分为改良型风险、杠杆型风险、跨越型风</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险和激进型风险。</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泪滴形 38"/>
          <p:cNvSpPr/>
          <p:nvPr>
            <p:custDataLst>
              <p:tags r:id="rId18"/>
            </p:custDataLst>
          </p:nvPr>
        </p:nvSpPr>
        <p:spPr>
          <a:xfrm rot="8100000">
            <a:off x="9776018" y="3580630"/>
            <a:ext cx="569048" cy="569048"/>
          </a:xfrm>
          <a:prstGeom prst="teardrop">
            <a:avLst>
              <a:gd name="adj" fmla="val 125412"/>
            </a:avLst>
          </a:prstGeom>
          <a:solidFill>
            <a:srgbClr val="69A35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40" name="椭圆 39"/>
          <p:cNvSpPr/>
          <p:nvPr>
            <p:custDataLst>
              <p:tags r:id="rId19"/>
            </p:custDataLst>
          </p:nvPr>
        </p:nvSpPr>
        <p:spPr>
          <a:xfrm rot="8100000">
            <a:off x="9908086" y="3712699"/>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75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custDataLst>
              <p:tags r:id="rId20"/>
            </p:custDataLst>
          </p:nvPr>
        </p:nvSpPr>
        <p:spPr>
          <a:xfrm>
            <a:off x="10002622" y="4425179"/>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custDataLst>
              <p:tags r:id="rId21"/>
            </p:custDataLst>
          </p:nvPr>
        </p:nvSpPr>
        <p:spPr>
          <a:xfrm>
            <a:off x="9025890" y="4878705"/>
            <a:ext cx="2613025" cy="861695"/>
          </a:xfrm>
          <a:prstGeom prst="rect">
            <a:avLst/>
          </a:prstGeom>
          <a:noFill/>
        </p:spPr>
        <p:txBody>
          <a:bodyPr wrap="square" rtlCol="0"/>
          <a:p>
            <a:pPr algn="ctr">
              <a:lnSpc>
                <a:spcPct val="120000"/>
              </a:lnSpc>
            </a:pPr>
            <a:r>
              <a:rPr lang="zh-CN" altLang="en-US"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（八）按创业与市场和技术的关系划分</a:t>
            </a:r>
            <a:endParaRPr lang="zh-CN" altLang="en-US"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648707" y="3501999"/>
            <a:ext cx="54660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大学生创新创业的风险与成因</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02</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tags/tag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4_4*l_h_a*1_1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34_4*l_h_a*1_4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8"/>
  <p:tag name="KSO_WM_UNIT_FILL_TYPE" val="1"/>
  <p:tag name="KSO_WM_UNIT_TEXT_FILL_FORE_SCHEMECOLOR_INDEX" val="14"/>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0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634_4*l_h_i*1_4_1"/>
  <p:tag name="KSO_WM_TEMPLATE_CATEGORY" val="diagram"/>
  <p:tag name="KSO_WM_TEMPLATE_INDEX" val="634"/>
  <p:tag name="KSO_WM_UNIT_LAYERLEVEL" val="1_1_1"/>
  <p:tag name="KSO_WM_TAG_VERSION" val="1.0"/>
  <p:tag name="KSO_WM_BEAUTIFY_FLAG" val="#wm#"/>
  <p:tag name="KSO_WM_UNIT_TEXT_FILL_FORE_SCHEMECOLOR_INDEX" val="8"/>
  <p:tag name="KSO_WM_UNIT_TEXT_FILL_TYPE" val="1"/>
</p:tagLst>
</file>

<file path=ppt/tags/tag11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1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1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1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14.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115.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116.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117.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118.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119.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34_4*l_h_f*1_4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53_4*q_h_i*1_1_2"/>
  <p:tag name="KSO_WM_TEMPLATE_CATEGORY" val="diagram"/>
  <p:tag name="KSO_WM_TEMPLATE_INDEX" val="2016995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21.xml><?xml version="1.0" encoding="utf-8"?>
<p:tagLst xmlns:p="http://schemas.openxmlformats.org/presentationml/2006/main">
  <p:tag name="KSO_WM_UNIT_VALUE" val="130*12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953_4*q_h_x*1_1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53_4*q_h_i*1_2_2"/>
  <p:tag name="KSO_WM_TEMPLATE_CATEGORY" val="diagram"/>
  <p:tag name="KSO_WM_TEMPLATE_INDEX" val="2016995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3.xml><?xml version="1.0" encoding="utf-8"?>
<p:tagLst xmlns:p="http://schemas.openxmlformats.org/presentationml/2006/main">
  <p:tag name="KSO_WM_UNIT_VALUE" val="126*10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953_4*q_h_x*1_2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953_4*q_h_i*1_4_2"/>
  <p:tag name="KSO_WM_TEMPLATE_CATEGORY" val="diagram"/>
  <p:tag name="KSO_WM_TEMPLATE_INDEX" val="20169953"/>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25.xml><?xml version="1.0" encoding="utf-8"?>
<p:tagLst xmlns:p="http://schemas.openxmlformats.org/presentationml/2006/main">
  <p:tag name="KSO_WM_UNIT_VALUE" val="128*89"/>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953_4*q_h_x*1_4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53_4*q_h_f*1_1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69953_4*q_h_i*1_1_1"/>
  <p:tag name="KSO_WM_TEMPLATE_CATEGORY" val="diagram"/>
  <p:tag name="KSO_WM_TEMPLATE_INDEX" val="20169953"/>
  <p:tag name="KSO_WM_UNIT_LAYERLEVEL" val="1_1_1"/>
  <p:tag name="KSO_WM_TAG_VERSION" val="1.0"/>
  <p:tag name="KSO_WM_BEAUTIFY_FLAG" val="#wm#"/>
  <p:tag name="KSO_WM_UNIT_TEXT_FILL_FORE_SCHEMECOLOR_INDEX" val="5"/>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4*q_h_i*1_2_1"/>
  <p:tag name="KSO_WM_TEMPLATE_CATEGORY" val="diagram"/>
  <p:tag name="KSO_WM_TEMPLATE_INDEX" val="20169953"/>
  <p:tag name="KSO_WM_UNIT_LAYERLEVEL" val="1_1_1"/>
  <p:tag name="KSO_WM_TAG_VERSION" val="1.0"/>
  <p:tag name="KSO_WM_BEAUTIFY_FLAG" val="#wm#"/>
  <p:tag name="KSO_WM_UNIT_TEXT_FILL_FORE_SCHEMECOLOR_INDEX" val="6"/>
  <p:tag name="KSO_WM_UNIT_TEXT_FILL_TYPE" val="1"/>
</p:tagLst>
</file>

<file path=ppt/tags/tag1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53_4*q_h_f*1_2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3*m_i*1_1"/>
  <p:tag name="KSO_WM_TEMPLATE_CATEGORY" val="diagram"/>
  <p:tag name="KSO_WM_TEMPLATE_INDEX" val="160433"/>
  <p:tag name="KSO_WM_UNIT_LAYERLEVEL" val="1_1"/>
  <p:tag name="KSO_WM_TAG_VERSION" val="1.0"/>
  <p:tag name="KSO_WM_BEAUTIFY_FLAG" val="#wm#"/>
  <p:tag name="KSO_WM_UNIT_LINE_FORE_SCHEMECOLOR_INDEX" val="13"/>
  <p:tag name="KSO_WM_UNIT_LINE_FILL_TYPE" val="2"/>
</p:tagLst>
</file>

<file path=ppt/tags/tag13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953_4*q_h_f*1_5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1"/>
  <p:tag name="KSO_WM_UNIT_ID" val="diagram20169953_4*q_h_i*1_5_1"/>
  <p:tag name="KSO_WM_TEMPLATE_CATEGORY" val="diagram"/>
  <p:tag name="KSO_WM_TEMPLATE_INDEX" val="20169953"/>
  <p:tag name="KSO_WM_UNIT_LAYERLEVEL" val="1_1_1"/>
  <p:tag name="KSO_WM_TAG_VERSION" val="1.0"/>
  <p:tag name="KSO_WM_BEAUTIFY_FLAG" val="#wm#"/>
  <p:tag name="KSO_WM_UNIT_TEXT_FILL_FORE_SCHEMECOLOR_INDEX" val="9"/>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169953_4*q_h_i*1_3_1"/>
  <p:tag name="KSO_WM_TEMPLATE_CATEGORY" val="diagram"/>
  <p:tag name="KSO_WM_TEMPLATE_INDEX" val="20169953"/>
  <p:tag name="KSO_WM_UNIT_LAYERLEVEL" val="1_1_1"/>
  <p:tag name="KSO_WM_TAG_VERSION" val="1.0"/>
  <p:tag name="KSO_WM_BEAUTIFY_FLAG" val="#wm#"/>
  <p:tag name="KSO_WM_UNIT_TEXT_FILL_FORE_SCHEMECOLOR_INDEX" val="7"/>
  <p:tag name="KSO_WM_UNIT_TEXT_FILL_TYPE" val="1"/>
</p:tagLst>
</file>

<file path=ppt/tags/tag1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953_4*q_h_f*1_3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1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953_4*q_h_f*1_4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169953_4*q_h_i*1_4_1"/>
  <p:tag name="KSO_WM_TEMPLATE_CATEGORY" val="diagram"/>
  <p:tag name="KSO_WM_TEMPLATE_INDEX" val="20169953"/>
  <p:tag name="KSO_WM_UNIT_LAYERLEVEL" val="1_1_1"/>
  <p:tag name="KSO_WM_TAG_VERSION" val="1.0"/>
  <p:tag name="KSO_WM_BEAUTIFY_FLAG" val="#wm#"/>
  <p:tag name="KSO_WM_UNIT_TEXT_FILL_FORE_SCHEMECOLOR_INDEX" val="8"/>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953_4*q_h_i*1_3_2"/>
  <p:tag name="KSO_WM_TEMPLATE_CATEGORY" val="diagram"/>
  <p:tag name="KSO_WM_TEMPLATE_INDEX" val="2016995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37.xml><?xml version="1.0" encoding="utf-8"?>
<p:tagLst xmlns:p="http://schemas.openxmlformats.org/presentationml/2006/main">
  <p:tag name="KSO_WM_UNIT_VALUE" val="130*102"/>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953_4*q_h_x*1_3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953_4*q_h_i*1_5_2"/>
  <p:tag name="KSO_WM_TEMPLATE_CATEGORY" val="diagram"/>
  <p:tag name="KSO_WM_TEMPLATE_INDEX" val="20169953"/>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39.xml><?xml version="1.0" encoding="utf-8"?>
<p:tagLst xmlns:p="http://schemas.openxmlformats.org/presentationml/2006/main">
  <p:tag name="KSO_WM_UNIT_VALUE" val="130*104"/>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953_4*q_h_x*1_5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3*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5"/>
  <p:tag name="KSO_WM_UNIT_FILL_TYPE" val="1"/>
  <p:tag name="KSO_WM_UNIT_TEXT_FILL_FORE_SCHEMECOLOR_INDEX" val="13"/>
  <p:tag name="KSO_WM_UNIT_TEXT_FILL_TYPE" val="1"/>
</p:tagLst>
</file>

<file path=ppt/tags/tag140.xml><?xml version="1.0" encoding="utf-8"?>
<p:tagLst xmlns:p="http://schemas.openxmlformats.org/presentationml/2006/main">
  <p:tag name="KSO_WM_TAG_VERSION" val="1.0"/>
  <p:tag name="KSO_WM_TEMPLATE_CATEGORY" val="diagram"/>
  <p:tag name="KSO_WM_TEMPLATE_INDEX" val="160177"/>
  <p:tag name="KSO_WM_UNIT_TYPE" val="n_i"/>
  <p:tag name="KSO_WM_UNIT_INDEX" val="1_1"/>
  <p:tag name="KSO_WM_UNIT_ID" val="256*n_i*1_1"/>
  <p:tag name="KSO_WM_UNIT_CLEAR" val="1"/>
  <p:tag name="KSO_WM_UNIT_LAYERLEVEL" val="1_1"/>
  <p:tag name="KSO_WM_BEAUTIFY_FLAG" val="#wm#"/>
  <p:tag name="KSO_WM_DIAGRAM_GROUP_CODE" val="n1-1"/>
  <p:tag name="KSO_WM_UNIT_FILL_FORE_SCHEMECOLOR_INDEX" val="5"/>
  <p:tag name="KSO_WM_UNIT_FILL_TYPE" val="1"/>
  <p:tag name="KSO_WM_UNIT_TEXT_FILL_FORE_SCHEMECOLOR_INDEX" val="2"/>
  <p:tag name="KSO_WM_UNIT_TEXT_FILL_TYPE" val="1"/>
</p:tagLst>
</file>

<file path=ppt/tags/tag141.xml><?xml version="1.0" encoding="utf-8"?>
<p:tagLst xmlns:p="http://schemas.openxmlformats.org/presentationml/2006/main">
  <p:tag name="KSO_WM_TAG_VERSION" val="1.0"/>
  <p:tag name="KSO_WM_TEMPLATE_CATEGORY" val="diagram"/>
  <p:tag name="KSO_WM_TEMPLATE_INDEX" val="160177"/>
  <p:tag name="KSO_WM_UNIT_TYPE" val="n_i"/>
  <p:tag name="KSO_WM_UNIT_INDEX" val="1_2"/>
  <p:tag name="KSO_WM_UNIT_ID" val="256*n_i*1_2"/>
  <p:tag name="KSO_WM_UNIT_CLEAR" val="1"/>
  <p:tag name="KSO_WM_UNIT_LAYERLEVEL" val="1_1"/>
  <p:tag name="KSO_WM_BEAUTIFY_FLAG" val="#wm#"/>
  <p:tag name="KSO_WM_DIAGRAM_GROUP_CODE" val="n1-1"/>
  <p:tag name="KSO_WM_UNIT_FILL_FORE_SCHEMECOLOR_INDEX" val="7"/>
  <p:tag name="KSO_WM_UNIT_FILL_TYPE" val="1"/>
  <p:tag name="KSO_WM_UNIT_TEXT_FILL_FORE_SCHEMECOLOR_INDEX" val="2"/>
  <p:tag name="KSO_WM_UNIT_TEXT_FILL_TYPE" val="1"/>
</p:tagLst>
</file>

<file path=ppt/tags/tag142.xml><?xml version="1.0" encoding="utf-8"?>
<p:tagLst xmlns:p="http://schemas.openxmlformats.org/presentationml/2006/main">
  <p:tag name="KSO_WM_TAG_VERSION" val="1.0"/>
  <p:tag name="KSO_WM_TEMPLATE_CATEGORY" val="diagram"/>
  <p:tag name="KSO_WM_TEMPLATE_INDEX" val="160177"/>
  <p:tag name="KSO_WM_UNIT_TYPE" val="n_i"/>
  <p:tag name="KSO_WM_UNIT_INDEX" val="1_3"/>
  <p:tag name="KSO_WM_UNIT_ID" val="256*n_i*1_3"/>
  <p:tag name="KSO_WM_UNIT_CLEAR" val="1"/>
  <p:tag name="KSO_WM_UNIT_LAYERLEVEL" val="1_1"/>
  <p:tag name="KSO_WM_BEAUTIFY_FLAG" val="#wm#"/>
  <p:tag name="KSO_WM_DIAGRAM_GROUP_CODE" val="n1-1"/>
  <p:tag name="KSO_WM_UNIT_FILL_FORE_SCHEMECOLOR_INDEX" val="6"/>
  <p:tag name="KSO_WM_UNIT_FILL_TYPE" val="1"/>
  <p:tag name="KSO_WM_UNIT_TEXT_FILL_FORE_SCHEMECOLOR_INDEX" val="2"/>
  <p:tag name="KSO_WM_UNIT_TEXT_FILL_TYPE" val="1"/>
</p:tagLst>
</file>

<file path=ppt/tags/tag143.xml><?xml version="1.0" encoding="utf-8"?>
<p:tagLst xmlns:p="http://schemas.openxmlformats.org/presentationml/2006/main">
  <p:tag name="KSO_WM_TAG_VERSION" val="1.0"/>
  <p:tag name="KSO_WM_TEMPLATE_CATEGORY" val="diagram"/>
  <p:tag name="KSO_WM_TEMPLATE_INDEX" val="160177"/>
  <p:tag name="KSO_WM_UNIT_TYPE" val="n_i"/>
  <p:tag name="KSO_WM_UNIT_INDEX" val="1_4"/>
  <p:tag name="KSO_WM_UNIT_ID" val="256*n_i*1_4"/>
  <p:tag name="KSO_WM_UNIT_CLEAR" val="1"/>
  <p:tag name="KSO_WM_UNIT_LAYERLEVEL" val="1_1"/>
  <p:tag name="KSO_WM_BEAUTIFY_FLAG" val="#wm#"/>
  <p:tag name="KSO_WM_DIAGRAM_GROUP_CODE" val="n1-1"/>
  <p:tag name="KSO_WM_UNIT_FILL_FORE_SCHEMECOLOR_INDEX" val="14"/>
  <p:tag name="KSO_WM_UNIT_FILL_TYPE" val="1"/>
  <p:tag name="KSO_WM_UNIT_TEXT_FILL_FORE_SCHEMECOLOR_INDEX" val="13"/>
  <p:tag name="KSO_WM_UNIT_TEXT_FILL_TYPE" val="1"/>
</p:tagLst>
</file>

<file path=ppt/tags/tag144.xml><?xml version="1.0" encoding="utf-8"?>
<p:tagLst xmlns:p="http://schemas.openxmlformats.org/presentationml/2006/main">
  <p:tag name="KSO_WM_TAG_VERSION" val="1.0"/>
  <p:tag name="KSO_WM_TEMPLATE_CATEGORY" val="diagram"/>
  <p:tag name="KSO_WM_TEMPLATE_INDEX" val="160177"/>
  <p:tag name="KSO_WM_UNIT_TYPE" val="n_i"/>
  <p:tag name="KSO_WM_UNIT_INDEX" val="1_5"/>
  <p:tag name="KSO_WM_UNIT_ID" val="256*n_i*1_5"/>
  <p:tag name="KSO_WM_UNIT_CLEAR" val="1"/>
  <p:tag name="KSO_WM_UNIT_LAYERLEVEL" val="1_1"/>
  <p:tag name="KSO_WM_BEAUTIFY_FLAG" val="#wm#"/>
  <p:tag name="KSO_WM_DIAGRAM_GROUP_CODE" val="n1-1"/>
  <p:tag name="KSO_WM_UNIT_FILL_FORE_SCHEMECOLOR_INDEX" val="14"/>
  <p:tag name="KSO_WM_UNIT_FILL_TYPE" val="1"/>
  <p:tag name="KSO_WM_UNIT_TEXT_FILL_FORE_SCHEMECOLOR_INDEX" val="13"/>
  <p:tag name="KSO_WM_UNIT_TEXT_FILL_TYPE" val="1"/>
</p:tagLst>
</file>

<file path=ppt/tags/tag145.xml><?xml version="1.0" encoding="utf-8"?>
<p:tagLst xmlns:p="http://schemas.openxmlformats.org/presentationml/2006/main">
  <p:tag name="KSO_WM_TAG_VERSION" val="1.0"/>
  <p:tag name="KSO_WM_TEMPLATE_CATEGORY" val="diagram"/>
  <p:tag name="KSO_WM_TEMPLATE_INDEX" val="160177"/>
  <p:tag name="KSO_WM_UNIT_TYPE" val="n_i"/>
  <p:tag name="KSO_WM_UNIT_INDEX" val="1_6"/>
  <p:tag name="KSO_WM_UNIT_ID" val="256*n_i*1_6"/>
  <p:tag name="KSO_WM_UNIT_CLEAR" val="1"/>
  <p:tag name="KSO_WM_UNIT_LAYERLEVEL" val="1_1"/>
  <p:tag name="KSO_WM_BEAUTIFY_FLAG" val="#wm#"/>
  <p:tag name="KSO_WM_DIAGRAM_GROUP_CODE" val="n1-1"/>
  <p:tag name="KSO_WM_UNIT_FILL_FORE_SCHEMECOLOR_INDEX" val="14"/>
  <p:tag name="KSO_WM_UNIT_FILL_TYPE" val="1"/>
  <p:tag name="KSO_WM_UNIT_TEXT_FILL_FORE_SCHEMECOLOR_INDEX" val="13"/>
  <p:tag name="KSO_WM_UNIT_TEXT_FILL_TYPE" val="1"/>
</p:tagLst>
</file>

<file path=ppt/tags/tag146.xml><?xml version="1.0" encoding="utf-8"?>
<p:tagLst xmlns:p="http://schemas.openxmlformats.org/presentationml/2006/main">
  <p:tag name="KSO_WM_TAG_VERSION" val="1.0"/>
  <p:tag name="KSO_WM_TEMPLATE_CATEGORY" val="diagram"/>
  <p:tag name="KSO_WM_TEMPLATE_INDEX" val="160177"/>
  <p:tag name="KSO_WM_UNIT_TYPE" val="n_i"/>
  <p:tag name="KSO_WM_UNIT_INDEX" val="1_7"/>
  <p:tag name="KSO_WM_UNIT_ID" val="256*n_i*1_7"/>
  <p:tag name="KSO_WM_UNIT_CLEAR" val="1"/>
  <p:tag name="KSO_WM_UNIT_LAYERLEVEL" val="1_1"/>
  <p:tag name="KSO_WM_BEAUTIFY_FLAG" val="#wm#"/>
  <p:tag name="KSO_WM_DIAGRAM_GROUP_CODE" val="n1-1"/>
  <p:tag name="KSO_WM_UNIT_FILL_FORE_SCHEMECOLOR_INDEX" val="6"/>
  <p:tag name="KSO_WM_UNIT_FILL_TYPE" val="1"/>
  <p:tag name="KSO_WM_UNIT_TEXT_FILL_FORE_SCHEMECOLOR_INDEX" val="2"/>
  <p:tag name="KSO_WM_UNIT_TEXT_FILL_TYPE" val="1"/>
</p:tagLst>
</file>

<file path=ppt/tags/tag147.xml><?xml version="1.0" encoding="utf-8"?>
<p:tagLst xmlns:p="http://schemas.openxmlformats.org/presentationml/2006/main">
  <p:tag name="KSO_WM_TAG_VERSION" val="1.0"/>
  <p:tag name="KSO_WM_TEMPLATE_CATEGORY" val="diagram"/>
  <p:tag name="KSO_WM_TEMPLATE_INDEX" val="160177"/>
  <p:tag name="KSO_WM_UNIT_TYPE" val="n_i"/>
  <p:tag name="KSO_WM_UNIT_INDEX" val="1_8"/>
  <p:tag name="KSO_WM_UNIT_ID" val="256*n_i*1_8"/>
  <p:tag name="KSO_WM_UNIT_CLEAR" val="1"/>
  <p:tag name="KSO_WM_UNIT_LAYERLEVEL" val="1_1"/>
  <p:tag name="KSO_WM_BEAUTIFY_FLAG" val="#wm#"/>
  <p:tag name="KSO_WM_DIAGRAM_GROUP_CODE" val="n1-1"/>
  <p:tag name="KSO_WM_UNIT_FILL_FORE_SCHEMECOLOR_INDEX" val="5"/>
  <p:tag name="KSO_WM_UNIT_FILL_TYPE" val="1"/>
  <p:tag name="KSO_WM_UNIT_TEXT_FILL_FORE_SCHEMECOLOR_INDEX" val="2"/>
  <p:tag name="KSO_WM_UNIT_TEXT_FILL_TYPE" val="1"/>
</p:tagLst>
</file>

<file path=ppt/tags/tag148.xml><?xml version="1.0" encoding="utf-8"?>
<p:tagLst xmlns:p="http://schemas.openxmlformats.org/presentationml/2006/main">
  <p:tag name="KSO_WM_TAG_VERSION" val="1.0"/>
  <p:tag name="KSO_WM_TEMPLATE_CATEGORY" val="diagram"/>
  <p:tag name="KSO_WM_TEMPLATE_INDEX" val="160177"/>
  <p:tag name="KSO_WM_UNIT_TYPE" val="n_i"/>
  <p:tag name="KSO_WM_UNIT_INDEX" val="1_9"/>
  <p:tag name="KSO_WM_UNIT_ID" val="256*n_i*1_9"/>
  <p:tag name="KSO_WM_UNIT_CLEAR" val="1"/>
  <p:tag name="KSO_WM_UNIT_LAYERLEVEL" val="1_1"/>
  <p:tag name="KSO_WM_BEAUTIFY_FLAG" val="#wm#"/>
  <p:tag name="KSO_WM_DIAGRAM_GROUP_CODE" val="n1-1"/>
  <p:tag name="KSO_WM_UNIT_FILL_FORE_SCHEMECOLOR_INDEX" val="7"/>
  <p:tag name="KSO_WM_UNIT_FILL_TYPE" val="1"/>
  <p:tag name="KSO_WM_UNIT_TEXT_FILL_FORE_SCHEMECOLOR_INDEX" val="2"/>
  <p:tag name="KSO_WM_UNIT_TEXT_FILL_TYPE" val="1"/>
</p:tagLst>
</file>

<file path=ppt/tags/tag149.xml><?xml version="1.0" encoding="utf-8"?>
<p:tagLst xmlns:p="http://schemas.openxmlformats.org/presentationml/2006/main">
  <p:tag name="KSO_WM_TAG_VERSION" val="1.0"/>
  <p:tag name="KSO_WM_TEMPLATE_CATEGORY" val="diagram"/>
  <p:tag name="KSO_WM_TEMPLATE_INDEX" val="160177"/>
  <p:tag name="KSO_WM_UNIT_TYPE" val="n_h_f"/>
  <p:tag name="KSO_WM_UNIT_INDEX" val="1_2_1"/>
  <p:tag name="KSO_WM_UNIT_ID" val="256*n_h_f*1_2_1"/>
  <p:tag name="KSO_WM_UNIT_CLEAR" val="1"/>
  <p:tag name="KSO_WM_UNIT_LAYERLEVEL" val="1_1_1"/>
  <p:tag name="KSO_WM_UNIT_VALUE" val="18"/>
  <p:tag name="KSO_WM_UNIT_HIGHLIGHT" val="0"/>
  <p:tag name="KSO_WM_UNIT_COMPATIBLE" val="0"/>
  <p:tag name="KSO_WM_UNIT_PRESET_TEXT" val="LOREM IPSUM DOLOR SIT AMET"/>
  <p:tag name="KSO_WM_BEAUTIFY_FLAG" val="#wm#"/>
  <p:tag name="KSO_WM_DIAGRAM_GROUP_CODE" val="n1-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3*m_h_i*1_1_3"/>
  <p:tag name="KSO_WM_TEMPLATE_CATEGORY" val="diagram"/>
  <p:tag name="KSO_WM_TEMPLATE_INDEX" val="160433"/>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50.xml><?xml version="1.0" encoding="utf-8"?>
<p:tagLst xmlns:p="http://schemas.openxmlformats.org/presentationml/2006/main">
  <p:tag name="KSO_WM_TAG_VERSION" val="1.0"/>
  <p:tag name="KSO_WM_TEMPLATE_CATEGORY" val="diagram"/>
  <p:tag name="KSO_WM_TEMPLATE_INDEX" val="160177"/>
  <p:tag name="KSO_WM_UNIT_TYPE" val="n_h_f"/>
  <p:tag name="KSO_WM_UNIT_INDEX" val="1_2_6"/>
  <p:tag name="KSO_WM_UNIT_ID" val="256*n_h_f*1_2_6"/>
  <p:tag name="KSO_WM_UNIT_CLEAR" val="1"/>
  <p:tag name="KSO_WM_UNIT_LAYERLEVEL" val="1_1_1"/>
  <p:tag name="KSO_WM_UNIT_VALUE" val="18"/>
  <p:tag name="KSO_WM_UNIT_HIGHLIGHT" val="0"/>
  <p:tag name="KSO_WM_UNIT_COMPATIBLE" val="0"/>
  <p:tag name="KSO_WM_UNIT_PRESET_TEXT" val="LOREM IPSUM DOLOR SIT AMET"/>
  <p:tag name="KSO_WM_BEAUTIFY_FLAG" val="#wm#"/>
  <p:tag name="KSO_WM_DIAGRAM_GROUP_CODE" val="n1-1"/>
  <p:tag name="KSO_WM_UNIT_TEXT_FILL_FORE_SCHEMECOLOR_INDEX" val="13"/>
  <p:tag name="KSO_WM_UNIT_TEXT_FILL_TYPE" val="1"/>
</p:tagLst>
</file>

<file path=ppt/tags/tag151.xml><?xml version="1.0" encoding="utf-8"?>
<p:tagLst xmlns:p="http://schemas.openxmlformats.org/presentationml/2006/main">
  <p:tag name="KSO_WM_TAG_VERSION" val="1.0"/>
  <p:tag name="KSO_WM_TEMPLATE_CATEGORY" val="diagram"/>
  <p:tag name="KSO_WM_TEMPLATE_INDEX" val="160177"/>
  <p:tag name="KSO_WM_UNIT_TYPE" val="n_h_f"/>
  <p:tag name="KSO_WM_UNIT_INDEX" val="1_2_5"/>
  <p:tag name="KSO_WM_UNIT_ID" val="256*n_h_f*1_2_5"/>
  <p:tag name="KSO_WM_UNIT_CLEAR" val="1"/>
  <p:tag name="KSO_WM_UNIT_LAYERLEVEL" val="1_1_1"/>
  <p:tag name="KSO_WM_UNIT_VALUE" val="18"/>
  <p:tag name="KSO_WM_UNIT_HIGHLIGHT" val="0"/>
  <p:tag name="KSO_WM_UNIT_COMPATIBLE" val="0"/>
  <p:tag name="KSO_WM_UNIT_PRESET_TEXT" val="LOREM IPSUM DOLOR SIT AMET"/>
  <p:tag name="KSO_WM_BEAUTIFY_FLAG" val="#wm#"/>
  <p:tag name="KSO_WM_DIAGRAM_GROUP_CODE" val="n1-1"/>
  <p:tag name="KSO_WM_UNIT_TEXT_FILL_FORE_SCHEMECOLOR_INDEX" val="13"/>
  <p:tag name="KSO_WM_UNIT_TEXT_FILL_TYPE" val="1"/>
</p:tagLst>
</file>

<file path=ppt/tags/tag152.xml><?xml version="1.0" encoding="utf-8"?>
<p:tagLst xmlns:p="http://schemas.openxmlformats.org/presentationml/2006/main">
  <p:tag name="KSO_WM_TAG_VERSION" val="1.0"/>
  <p:tag name="KSO_WM_TEMPLATE_CATEGORY" val="diagram"/>
  <p:tag name="KSO_WM_TEMPLATE_INDEX" val="160177"/>
  <p:tag name="KSO_WM_UNIT_TYPE" val="n_h_f"/>
  <p:tag name="KSO_WM_UNIT_INDEX" val="1_2_2"/>
  <p:tag name="KSO_WM_UNIT_ID" val="256*n_h_f*1_2_2"/>
  <p:tag name="KSO_WM_UNIT_CLEAR" val="1"/>
  <p:tag name="KSO_WM_UNIT_LAYERLEVEL" val="1_1_1"/>
  <p:tag name="KSO_WM_UNIT_VALUE" val="18"/>
  <p:tag name="KSO_WM_UNIT_HIGHLIGHT" val="0"/>
  <p:tag name="KSO_WM_UNIT_COMPATIBLE" val="0"/>
  <p:tag name="KSO_WM_UNIT_PRESET_TEXT" val="LOREM IPSUM DOLOR SIT AMET"/>
  <p:tag name="KSO_WM_BEAUTIFY_FLAG" val="#wm#"/>
  <p:tag name="KSO_WM_DIAGRAM_GROUP_CODE" val="n1-1"/>
  <p:tag name="KSO_WM_UNIT_TEXT_FILL_FORE_SCHEMECOLOR_INDEX" val="13"/>
  <p:tag name="KSO_WM_UNIT_TEXT_FILL_TYPE" val="1"/>
</p:tagLst>
</file>

<file path=ppt/tags/tag153.xml><?xml version="1.0" encoding="utf-8"?>
<p:tagLst xmlns:p="http://schemas.openxmlformats.org/presentationml/2006/main">
  <p:tag name="KSO_WM_TAG_VERSION" val="1.0"/>
  <p:tag name="KSO_WM_TEMPLATE_CATEGORY" val="diagram"/>
  <p:tag name="KSO_WM_TEMPLATE_INDEX" val="160177"/>
  <p:tag name="KSO_WM_UNIT_TYPE" val="n_h_f"/>
  <p:tag name="KSO_WM_UNIT_INDEX" val="1_2_3"/>
  <p:tag name="KSO_WM_UNIT_ID" val="256*n_h_f*1_2_3"/>
  <p:tag name="KSO_WM_UNIT_CLEAR" val="1"/>
  <p:tag name="KSO_WM_UNIT_LAYERLEVEL" val="1_1_1"/>
  <p:tag name="KSO_WM_UNIT_VALUE" val="18"/>
  <p:tag name="KSO_WM_UNIT_HIGHLIGHT" val="0"/>
  <p:tag name="KSO_WM_UNIT_COMPATIBLE" val="0"/>
  <p:tag name="KSO_WM_UNIT_PRESET_TEXT" val="LOREM IPSUM DOLOR SIT AMET"/>
  <p:tag name="KSO_WM_BEAUTIFY_FLAG" val="#wm#"/>
  <p:tag name="KSO_WM_DIAGRAM_GROUP_CODE" val="n1-1"/>
  <p:tag name="KSO_WM_UNIT_TEXT_FILL_FORE_SCHEMECOLOR_INDEX" val="13"/>
  <p:tag name="KSO_WM_UNIT_TEXT_FILL_TYPE" val="1"/>
</p:tagLst>
</file>

<file path=ppt/tags/tag154.xml><?xml version="1.0" encoding="utf-8"?>
<p:tagLst xmlns:p="http://schemas.openxmlformats.org/presentationml/2006/main">
  <p:tag name="KSO_WM_TAG_VERSION" val="1.0"/>
  <p:tag name="KSO_WM_TEMPLATE_CATEGORY" val="diagram"/>
  <p:tag name="KSO_WM_TEMPLATE_INDEX" val="160177"/>
  <p:tag name="KSO_WM_UNIT_TYPE" val="n_h_f"/>
  <p:tag name="KSO_WM_UNIT_INDEX" val="1_2_4"/>
  <p:tag name="KSO_WM_UNIT_ID" val="256*n_h_f*1_2_4"/>
  <p:tag name="KSO_WM_UNIT_CLEAR" val="1"/>
  <p:tag name="KSO_WM_UNIT_LAYERLEVEL" val="1_1_1"/>
  <p:tag name="KSO_WM_UNIT_VALUE" val="18"/>
  <p:tag name="KSO_WM_UNIT_HIGHLIGHT" val="0"/>
  <p:tag name="KSO_WM_UNIT_COMPATIBLE" val="0"/>
  <p:tag name="KSO_WM_UNIT_PRESET_TEXT" val="LOREM IPSUM DOLOR SIT AMET"/>
  <p:tag name="KSO_WM_BEAUTIFY_FLAG" val="#wm#"/>
  <p:tag name="KSO_WM_DIAGRAM_GROUP_CODE" val="n1-1"/>
  <p:tag name="KSO_WM_UNIT_TEXT_FILL_FORE_SCHEMECOLOR_INDEX" val="13"/>
  <p:tag name="KSO_WM_UNIT_TEXT_FILL_TYPE" val="1"/>
</p:tagLst>
</file>

<file path=ppt/tags/tag155.xml><?xml version="1.0" encoding="utf-8"?>
<p:tagLst xmlns:p="http://schemas.openxmlformats.org/presentationml/2006/main">
  <p:tag name="KSO_WM_TAG_VERSION" val="1.0"/>
  <p:tag name="KSO_WM_TEMPLATE_CATEGORY" val="diagram"/>
  <p:tag name="KSO_WM_TEMPLATE_INDEX" val="160177"/>
  <p:tag name="KSO_WM_UNIT_TYPE" val="n_i"/>
  <p:tag name="KSO_WM_UNIT_INDEX" val="1_10"/>
  <p:tag name="KSO_WM_UNIT_ID" val="256*n_i*1_10"/>
  <p:tag name="KSO_WM_UNIT_CLEAR" val="1"/>
  <p:tag name="KSO_WM_UNIT_LAYERLEVEL" val="1_1"/>
  <p:tag name="KSO_WM_BEAUTIFY_FLAG" val="#wm#"/>
  <p:tag name="KSO_WM_DIAGRAM_GROUP_CODE" val="n1-1"/>
</p:tagLst>
</file>

<file path=ppt/tags/tag156.xml><?xml version="1.0" encoding="utf-8"?>
<p:tagLst xmlns:p="http://schemas.openxmlformats.org/presentationml/2006/main">
  <p:tag name="KSO_WM_TAG_VERSION" val="1.0"/>
  <p:tag name="KSO_WM_TEMPLATE_CATEGORY" val="diagram"/>
  <p:tag name="KSO_WM_TEMPLATE_INDEX" val="160177"/>
  <p:tag name="KSO_WM_UNIT_TYPE" val="n_i"/>
  <p:tag name="KSO_WM_UNIT_INDEX" val="1_11"/>
  <p:tag name="KSO_WM_UNIT_ID" val="256*n_i*1_11"/>
  <p:tag name="KSO_WM_UNIT_CLEAR" val="1"/>
  <p:tag name="KSO_WM_UNIT_LAYERLEVEL" val="1_1"/>
  <p:tag name="KSO_WM_BEAUTIFY_FLAG" val="#wm#"/>
  <p:tag name="KSO_WM_DIAGRAM_GROUP_CODE" val="n1-1"/>
  <p:tag name="KSO_WM_UNIT_TEXT_FILL_FORE_SCHEMECOLOR_INDEX" val="13"/>
  <p:tag name="KSO_WM_UNIT_TEXT_FILL_TYPE" val="1"/>
</p:tagLst>
</file>

<file path=ppt/tags/tag157.xml><?xml version="1.0" encoding="utf-8"?>
<p:tagLst xmlns:p="http://schemas.openxmlformats.org/presentationml/2006/main">
  <p:tag name="KSO_WM_TAG_VERSION" val="1.0"/>
  <p:tag name="KSO_WM_TEMPLATE_CATEGORY" val="diagram"/>
  <p:tag name="KSO_WM_TEMPLATE_INDEX" val="160177"/>
  <p:tag name="KSO_WM_UNIT_TYPE" val="n_i"/>
  <p:tag name="KSO_WM_UNIT_INDEX" val="1_12"/>
  <p:tag name="KSO_WM_UNIT_ID" val="256*n_i*1_12"/>
  <p:tag name="KSO_WM_UNIT_CLEAR" val="1"/>
  <p:tag name="KSO_WM_UNIT_LAYERLEVEL" val="1_1"/>
  <p:tag name="KSO_WM_BEAUTIFY_FLAG" val="#wm#"/>
  <p:tag name="KSO_WM_DIAGRAM_GROUP_CODE" val="n1-1"/>
</p:tagLst>
</file>

<file path=ppt/tags/tag158.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3*m_h_i*1_1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3*m_h_i*1_1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18.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3*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9.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3*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6"/>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34_4*l_h_i*1_1_1"/>
  <p:tag name="KSO_WM_TEMPLATE_CATEGORY" val="diagram"/>
  <p:tag name="KSO_WM_TEMPLATE_INDEX" val="634"/>
  <p:tag name="KSO_WM_UNIT_LAYERLEVEL" val="1_1_1"/>
  <p:tag name="KSO_WM_TAG_VERSION" val="1.0"/>
  <p:tag name="KSO_WM_BEAUTIFY_FLAG" val="#wm#"/>
  <p:tag name="KSO_WM_UNIT_TEXT_FILL_FORE_SCHEMECOLOR_INDEX" val="5"/>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3*m_h_i*1_2_3"/>
  <p:tag name="KSO_WM_TEMPLATE_CATEGORY" val="diagram"/>
  <p:tag name="KSO_WM_TEMPLATE_INDEX" val="160433"/>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3*m_h_i*1_2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3*m_h_i*1_2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23.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3*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4.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3*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7"/>
  <p:tag name="KSO_WM_UNIT_FILL_TYPE" val="1"/>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433_3*m_h_i*1_3_2"/>
  <p:tag name="KSO_WM_TEMPLATE_CATEGORY" val="diagram"/>
  <p:tag name="KSO_WM_TEMPLATE_INDEX" val="160433"/>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33_3*m_h_i*1_3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433_3*m_h_i*1_3_3"/>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28.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433_3*m_h_a*1_3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9.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33_3*m_h_f*1_4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8"/>
  <p:tag name="KSO_WM_UNIT_FILL_TYPE" val="1"/>
  <p:tag name="KSO_WM_UNIT_TEXT_FILL_FORE_SCHEMECOLOR_INDEX" val="13"/>
  <p:tag name="KSO_WM_UNIT_TEXT_FILL_TYPE" val="1"/>
</p:tagLst>
</file>

<file path=ppt/tags/tag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4_4*l_h_f*1_1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433_3*m_h_i*1_4_3"/>
  <p:tag name="KSO_WM_TEMPLATE_CATEGORY" val="diagram"/>
  <p:tag name="KSO_WM_TEMPLATE_INDEX" val="160433"/>
  <p:tag name="KSO_WM_UNIT_LAYERLEVEL" val="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433_3*m_h_i*1_4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33_3*m_h_i*1_4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33.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433_3*m_h_a*1_4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1"/>
  <p:tag name="KSO_WM_UNIT_ID" val="diagram783_2*q_h_i*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TEMPLATE_CATEGORY" val="diagram"/>
  <p:tag name="KSO_WM_TEMPLATE_INDEX" val="783"/>
  <p:tag name="KSO_WM_TAG_VERSION" val="1.0"/>
  <p:tag name="KSO_WM_UNIT_TYPE" val="q_h_x"/>
  <p:tag name="KSO_WM_UNIT_INDEX" val="1_2_1"/>
  <p:tag name="KSO_WM_UNIT_ID" val="diagram783_2*q_h_x*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2*117"/>
  <p:tag name="KSO_WM_UNIT_FILL_FORE_SCHEMECOLOR_INDEX" val="14"/>
  <p:tag name="KSO_WM_UNIT_FILL_TYPE" val="1"/>
</p:tagLst>
</file>

<file path=ppt/tags/tag3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4"/>
  <p:tag name="KSO_WM_UNIT_ID" val="diagram783_2*q_h_i*1_3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TEMPLATE_CATEGORY" val="diagram"/>
  <p:tag name="KSO_WM_TEMPLATE_INDEX" val="783"/>
  <p:tag name="KSO_WM_TAG_VERSION" val="1.0"/>
  <p:tag name="KSO_WM_UNIT_TYPE" val="q_h_x"/>
  <p:tag name="KSO_WM_UNIT_INDEX" val="1_3_1"/>
  <p:tag name="KSO_WM_UNIT_ID" val="diagram783_2*q_h_x*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67*102"/>
  <p:tag name="KSO_WM_UNIT_FILL_FORE_SCHEMECOLOR_INDEX" val="14"/>
  <p:tag name="KSO_WM_UNIT_FILL_TYPE" val="1"/>
</p:tagLst>
</file>

<file path=ppt/tags/tag3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4"/>
  <p:tag name="KSO_WM_UNIT_ID" val="diagram783_2*q_h_i*1_1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9.xml><?xml version="1.0" encoding="utf-8"?>
<p:tagLst xmlns:p="http://schemas.openxmlformats.org/presentationml/2006/main">
  <p:tag name="KSO_WM_TEMPLATE_CATEGORY" val="diagram"/>
  <p:tag name="KSO_WM_TEMPLATE_INDEX" val="783"/>
  <p:tag name="KSO_WM_TAG_VERSION" val="1.0"/>
  <p:tag name="KSO_WM_UNIT_TYPE" val="q_h_x"/>
  <p:tag name="KSO_WM_UNIT_INDEX" val="1_1_1"/>
  <p:tag name="KSO_WM_UNIT_ID" val="diagram783_2*q_h_x*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6*153"/>
  <p:tag name="KSO_WM_UNIT_FILL_FORE_SCHEMECOLOR_INDEX" val="14"/>
  <p:tag name="KSO_WM_UNIT_FILL_TYPE" val="1"/>
</p:tagLst>
</file>

<file path=ppt/tags/tag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4_4*l_h_a*1_2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Lst>
</file>

<file path=ppt/tags/tag40.xml><?xml version="1.0" encoding="utf-8"?>
<p:tagLst xmlns:p="http://schemas.openxmlformats.org/presentationml/2006/main">
  <p:tag name="KSO_WM_TEMPLATE_CATEGORY" val="diagram"/>
  <p:tag name="KSO_WM_TEMPLATE_INDEX" val="783"/>
  <p:tag name="KSO_WM_TAG_VERSION" val="1.0"/>
  <p:tag name="KSO_WM_UNIT_TYPE" val="q_i"/>
  <p:tag name="KSO_WM_UNIT_INDEX" val="1_1"/>
  <p:tag name="KSO_WM_UNIT_ID" val="diagram783_2*q_i*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41.xml><?xml version="1.0" encoding="utf-8"?>
<p:tagLst xmlns:p="http://schemas.openxmlformats.org/presentationml/2006/main">
  <p:tag name="KSO_WM_TEMPLATE_CATEGORY" val="diagram"/>
  <p:tag name="KSO_WM_TEMPLATE_INDEX" val="783"/>
  <p:tag name="KSO_WM_TAG_VERSION" val="1.0"/>
  <p:tag name="KSO_WM_UNIT_TYPE" val="q_x"/>
  <p:tag name="KSO_WM_UNIT_INDEX" val="1_1"/>
  <p:tag name="KSO_WM_UNIT_ID" val="diagram783_2*q_x*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VALUE" val="110*99"/>
  <p:tag name="KSO_WM_UNIT_FILL_FORE_SCHEMECOLOR_INDEX" val="14"/>
  <p:tag name="KSO_WM_UNIT_FILL_TYPE" val="1"/>
</p:tagLst>
</file>

<file path=ppt/tags/tag4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6"/>
  <p:tag name="KSO_WM_UNIT_ID" val="diagram783_2*q_h_i*1_1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4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1"/>
  <p:tag name="KSO_WM_UNIT_ID" val="diagram783_2*q_h_i*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4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2"/>
  <p:tag name="KSO_WM_UNIT_ID" val="diagram783_2*q_h_i*1_1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4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1"/>
  <p:tag name="KSO_WM_UNIT_ID" val="diagram783_2*q_h_i*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4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2"/>
  <p:tag name="KSO_WM_UNIT_ID" val="diagram783_2*q_h_i*1_3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4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2"/>
  <p:tag name="KSO_WM_UNIT_ID" val="diagram783_2*q_h_i*1_2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4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3"/>
  <p:tag name="KSO_WM_UNIT_ID" val="diagram783_2*q_h_i*1_2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49.xml><?xml version="1.0" encoding="utf-8"?>
<p:tagLst xmlns:p="http://schemas.openxmlformats.org/presentationml/2006/main">
  <p:tag name="KSO_WM_TEMPLATE_CATEGORY" val="diagram"/>
  <p:tag name="KSO_WM_TEMPLATE_INDEX" val="783"/>
  <p:tag name="KSO_WM_TAG_VERSION" val="1.0"/>
  <p:tag name="KSO_WM_UNIT_TYPE" val="q_h_f"/>
  <p:tag name="KSO_WM_UNIT_INDEX" val="1_1_1"/>
  <p:tag name="KSO_WM_UNIT_ID" val="diagram783_2*q_h_f*1_1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34_4*l_h_i*1_2_1"/>
  <p:tag name="KSO_WM_TEMPLATE_CATEGORY" val="diagram"/>
  <p:tag name="KSO_WM_TEMPLATE_INDEX" val="634"/>
  <p:tag name="KSO_WM_UNIT_LAYERLEVEL" val="1_1_1"/>
  <p:tag name="KSO_WM_TAG_VERSION" val="1.0"/>
  <p:tag name="KSO_WM_BEAUTIFY_FLAG" val="#wm#"/>
  <p:tag name="KSO_WM_UNIT_TEXT_FILL_FORE_SCHEMECOLOR_INDEX" val="6"/>
  <p:tag name="KSO_WM_UNIT_TEXT_FILL_TYPE" val="1"/>
</p:tagLst>
</file>

<file path=ppt/tags/tag50.xml><?xml version="1.0" encoding="utf-8"?>
<p:tagLst xmlns:p="http://schemas.openxmlformats.org/presentationml/2006/main">
  <p:tag name="KSO_WM_TEMPLATE_CATEGORY" val="diagram"/>
  <p:tag name="KSO_WM_TEMPLATE_INDEX" val="783"/>
  <p:tag name="KSO_WM_TAG_VERSION" val="1.0"/>
  <p:tag name="KSO_WM_UNIT_TYPE" val="q_h_a"/>
  <p:tag name="KSO_WM_UNIT_INDEX" val="1_1_1"/>
  <p:tag name="KSO_WM_UNIT_ID" val="diagram783_2*q_h_a*1_1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51.xml><?xml version="1.0" encoding="utf-8"?>
<p:tagLst xmlns:p="http://schemas.openxmlformats.org/presentationml/2006/main">
  <p:tag name="KSO_WM_TEMPLATE_CATEGORY" val="diagram"/>
  <p:tag name="KSO_WM_TEMPLATE_INDEX" val="783"/>
  <p:tag name="KSO_WM_TAG_VERSION" val="1.0"/>
  <p:tag name="KSO_WM_UNIT_TYPE" val="q_h_f"/>
  <p:tag name="KSO_WM_UNIT_INDEX" val="1_3_1"/>
  <p:tag name="KSO_WM_UNIT_ID" val="diagram783_2*q_h_f*1_3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52.xml><?xml version="1.0" encoding="utf-8"?>
<p:tagLst xmlns:p="http://schemas.openxmlformats.org/presentationml/2006/main">
  <p:tag name="KSO_WM_TEMPLATE_CATEGORY" val="diagram"/>
  <p:tag name="KSO_WM_TEMPLATE_INDEX" val="783"/>
  <p:tag name="KSO_WM_TAG_VERSION" val="1.0"/>
  <p:tag name="KSO_WM_UNIT_TYPE" val="q_h_a"/>
  <p:tag name="KSO_WM_UNIT_INDEX" val="1_3_1"/>
  <p:tag name="KSO_WM_UNIT_ID" val="diagram783_2*q_h_a*1_3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53.xml><?xml version="1.0" encoding="utf-8"?>
<p:tagLst xmlns:p="http://schemas.openxmlformats.org/presentationml/2006/main">
  <p:tag name="KSO_WM_TEMPLATE_CATEGORY" val="diagram"/>
  <p:tag name="KSO_WM_TEMPLATE_INDEX" val="783"/>
  <p:tag name="KSO_WM_TAG_VERSION" val="1.0"/>
  <p:tag name="KSO_WM_UNIT_TYPE" val="q_h_f"/>
  <p:tag name="KSO_WM_UNIT_INDEX" val="1_2_1"/>
  <p:tag name="KSO_WM_UNIT_ID" val="diagram783_2*q_h_f*1_2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54.xml><?xml version="1.0" encoding="utf-8"?>
<p:tagLst xmlns:p="http://schemas.openxmlformats.org/presentationml/2006/main">
  <p:tag name="KSO_WM_TEMPLATE_CATEGORY" val="diagram"/>
  <p:tag name="KSO_WM_TEMPLATE_INDEX" val="783"/>
  <p:tag name="KSO_WM_TAG_VERSION" val="1.0"/>
  <p:tag name="KSO_WM_UNIT_TYPE" val="q_h_a"/>
  <p:tag name="KSO_WM_UNIT_INDEX" val="1_2_1"/>
  <p:tag name="KSO_WM_UNIT_ID" val="diagram783_2*q_h_a*1_2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5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3"/>
  <p:tag name="KSO_WM_UNIT_ID" val="diagram783_2*q_h_i*1_3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5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3"/>
  <p:tag name="KSO_WM_UNIT_ID" val="diagram783_2*q_h_i*1_1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5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4"/>
  <p:tag name="KSO_WM_UNIT_ID" val="diagram783_2*q_h_i*1_2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DIAGRAM_GROUP_CODE" val="q1-1"/>
  <p:tag name="KSO_WM_UNIT_ID" val="diagram20187689_2*q_h_i*1_5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1"/>
  <p:tag name="KSO_WM_UNIT_FILL_FORE_SCHEMECOLOR_INDEX" val="9"/>
  <p:tag name="KSO_WM_UNIT_FILL_TYPE" val="1"/>
  <p:tag name="KSO_WM_UNIT_TEXT_FILL_FORE_SCHEMECOLOR_INDEX" val="9"/>
  <p:tag name="KSO_WM_UNIT_TEXT_FILL_TYPE" val="1"/>
</p:tagLst>
</file>

<file path=ppt/tags/tag59.xml><?xml version="1.0" encoding="utf-8"?>
<p:tagLst xmlns:p="http://schemas.openxmlformats.org/presentationml/2006/main">
  <p:tag name="KSO_WM_UNIT_HIGHLIGHT" val="0"/>
  <p:tag name="KSO_WM_UNIT_COMPATIBLE" val="0"/>
  <p:tag name="KSO_WM_DIAGRAM_GROUP_CODE" val="q1-1"/>
  <p:tag name="KSO_WM_UNIT_ID" val="diagram20187689_2*q_h_i*1_1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1"/>
  <p:tag name="KSO_WM_UNIT_FILL_FORE_SCHEMECOLOR_INDEX" val="5"/>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4_4*l_h_f*1_2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DIAGRAM_GROUP_CODE" val="q1-1"/>
  <p:tag name="KSO_WM_UNIT_ID" val="diagram20187689_2*q_h_i*1_2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1"/>
  <p:tag name="KSO_WM_UNIT_FILL_FORE_SCHEMECOLOR_INDEX" val="6"/>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DIAGRAM_GROUP_CODE" val="q1-1"/>
  <p:tag name="KSO_WM_UNIT_ID" val="diagram20187689_2*q_h_i*1_3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1"/>
  <p:tag name="KSO_WM_UNIT_FILL_FORE_SCHEMECOLOR_INDEX" val="7"/>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DIAGRAM_GROUP_CODE" val="q1-1"/>
  <p:tag name="KSO_WM_UNIT_ID" val="diagram20187689_2*q_h_i*1_4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1"/>
  <p:tag name="KSO_WM_UNIT_FILL_FORE_SCHEMECOLOR_INDEX" val="8"/>
  <p:tag name="KSO_WM_UNIT_FILL_TYPE" val="1"/>
  <p:tag name="KSO_WM_UNIT_TEXT_FILL_FORE_SCHEMECOLOR_INDEX" val="8"/>
  <p:tag name="KSO_WM_UNIT_TEXT_FILL_TYPE" val="1"/>
</p:tagLst>
</file>

<file path=ppt/tags/tag63.xml><?xml version="1.0" encoding="utf-8"?>
<p:tagLst xmlns:p="http://schemas.openxmlformats.org/presentationml/2006/main">
  <p:tag name="KSO_WM_UNIT_HIGHLIGHT" val="0"/>
  <p:tag name="KSO_WM_UNIT_COMPATIBLE" val="0"/>
  <p:tag name="KSO_WM_DIAGRAM_GROUP_CODE" val="q1-1"/>
  <p:tag name="KSO_WM_UNIT_ID" val="diagram20187689_2*q_h_i*1_1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1"/>
  <p:tag name="KSO_WM_UNIT_TEXT_FILL_TYPE" val="1"/>
</p:tagLst>
</file>

<file path=ppt/tags/tag64.xml><?xml version="1.0" encoding="utf-8"?>
<p:tagLst xmlns:p="http://schemas.openxmlformats.org/presentationml/2006/main">
  <p:tag name="KSO_WM_UNIT_HIGHLIGHT" val="0"/>
  <p:tag name="KSO_WM_UNIT_COMPATIBLE" val="0"/>
  <p:tag name="KSO_WM_DIAGRAM_GROUP_CODE" val="q1-1"/>
  <p:tag name="KSO_WM_UNIT_ID" val="diagram20187689_2*q_h_i*1_1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DIAGRAM_GROUP_CODE" val="q1-1"/>
  <p:tag name="KSO_WM_UNIT_ID" val="diagram20187689_2*q_h_i*1_2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1"/>
  <p:tag name="KSO_WM_UNIT_TEXT_FILL_TYPE" val="1"/>
</p:tagLst>
</file>

<file path=ppt/tags/tag66.xml><?xml version="1.0" encoding="utf-8"?>
<p:tagLst xmlns:p="http://schemas.openxmlformats.org/presentationml/2006/main">
  <p:tag name="KSO_WM_UNIT_HIGHLIGHT" val="0"/>
  <p:tag name="KSO_WM_UNIT_COMPATIBLE" val="0"/>
  <p:tag name="KSO_WM_DIAGRAM_GROUP_CODE" val="q1-1"/>
  <p:tag name="KSO_WM_UNIT_ID" val="diagram20187689_2*q_h_i*1_2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3"/>
  <p:tag name="KSO_WM_UNIT_FILL_FORE_SCHEMECOLOR_INDEX" val="14"/>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DIAGRAM_GROUP_CODE" val="q1-1"/>
  <p:tag name="KSO_WM_UNIT_ID" val="diagram20187689_2*q_h_i*1_3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1"/>
  <p:tag name="KSO_WM_UNIT_TEXT_FILL_TYPE" val="1"/>
</p:tagLst>
</file>

<file path=ppt/tags/tag68.xml><?xml version="1.0" encoding="utf-8"?>
<p:tagLst xmlns:p="http://schemas.openxmlformats.org/presentationml/2006/main">
  <p:tag name="KSO_WM_UNIT_HIGHLIGHT" val="0"/>
  <p:tag name="KSO_WM_UNIT_COMPATIBLE" val="0"/>
  <p:tag name="KSO_WM_DIAGRAM_GROUP_CODE" val="q1-1"/>
  <p:tag name="KSO_WM_UNIT_ID" val="diagram20187689_2*q_h_i*1_3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3"/>
  <p:tag name="KSO_WM_UNIT_FILL_FORE_SCHEMECOLOR_INDEX" val="14"/>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DIAGRAM_GROUP_CODE" val="q1-1"/>
  <p:tag name="KSO_WM_UNIT_ID" val="diagram20187689_2*q_h_i*1_4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1"/>
  <p:tag name="KSO_WM_UNIT_TEXT_FILL_TYPE" val="1"/>
</p:tagLst>
</file>

<file path=ppt/tags/tag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4_4*l_h_a*1_3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7"/>
  <p:tag name="KSO_WM_UNIT_FILL_TYPE" val="1"/>
  <p:tag name="KSO_WM_UNIT_TEXT_FILL_FORE_SCHEMECOLOR_INDEX" val="14"/>
  <p:tag name="KSO_WM_UNIT_TEXT_FILL_TYPE" val="1"/>
</p:tagLst>
</file>

<file path=ppt/tags/tag70.xml><?xml version="1.0" encoding="utf-8"?>
<p:tagLst xmlns:p="http://schemas.openxmlformats.org/presentationml/2006/main">
  <p:tag name="KSO_WM_UNIT_HIGHLIGHT" val="0"/>
  <p:tag name="KSO_WM_UNIT_COMPATIBLE" val="0"/>
  <p:tag name="KSO_WM_DIAGRAM_GROUP_CODE" val="q1-1"/>
  <p:tag name="KSO_WM_UNIT_ID" val="diagram20187689_2*q_h_i*1_4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DIAGRAM_GROUP_CODE" val="q1-1"/>
  <p:tag name="KSO_WM_UNIT_ID" val="diagram20187689_2*q_h_i*1_5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1"/>
  <p:tag name="KSO_WM_UNIT_TEXT_FILL_TYPE" val="1"/>
</p:tagLst>
</file>

<file path=ppt/tags/tag72.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1_1"/>
  <p:tag name="KSO_WM_UNIT_ID" val="diagram20187689_2*q_h_f*1_1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73.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1_1"/>
  <p:tag name="KSO_WM_UNIT_ID" val="diagram20187689_2*q_h_a*1_1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5"/>
  <p:tag name="KSO_WM_UNIT_TEXT_FILL_TYPE" val="1"/>
</p:tagLst>
</file>

<file path=ppt/tags/tag74.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4_1"/>
  <p:tag name="KSO_WM_UNIT_ID" val="diagram20187689_2*q_h_f*1_4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75.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4_1"/>
  <p:tag name="KSO_WM_UNIT_ID" val="diagram20187689_2*q_h_a*1_4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8"/>
  <p:tag name="KSO_WM_UNIT_TEXT_FILL_TYPE" val="1"/>
</p:tagLst>
</file>

<file path=ppt/tags/tag76.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2_1"/>
  <p:tag name="KSO_WM_UNIT_ID" val="diagram20187689_2*q_h_f*1_2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77.xml><?xml version="1.0" encoding="utf-8"?>
<p:tagLst xmlns:p="http://schemas.openxmlformats.org/presentationml/2006/main">
  <p:tag name="KSO_WM_UNIT_ISCONTENTSTITLE" val="0"/>
  <p:tag name="KSO_WM_UNIT_VALUE" val="15"/>
  <p:tag name="KSO_WM_UNIT_HIGHLIGHT" val="0"/>
  <p:tag name="KSO_WM_UNIT_COMPATIBLE" val="0"/>
  <p:tag name="KSO_WM_DIAGRAM_GROUP_CODE" val="q1-1"/>
  <p:tag name="KSO_WM_UNIT_TYPE" val="q_h_a"/>
  <p:tag name="KSO_WM_UNIT_INDEX" val="1_2_1"/>
  <p:tag name="KSO_WM_UNIT_ID" val="diagram20187689_2*q_h_a*1_2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6"/>
  <p:tag name="KSO_WM_UNIT_TEXT_FILL_TYPE" val="1"/>
</p:tagLst>
</file>

<file path=ppt/tags/tag78.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3_1"/>
  <p:tag name="KSO_WM_UNIT_ID" val="diagram20187689_2*q_h_f*1_3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79.xml><?xml version="1.0" encoding="utf-8"?>
<p:tagLst xmlns:p="http://schemas.openxmlformats.org/presentationml/2006/main">
  <p:tag name="KSO_WM_UNIT_ISCONTENTSTITLE" val="0"/>
  <p:tag name="KSO_WM_UNIT_VALUE" val="15"/>
  <p:tag name="KSO_WM_UNIT_HIGHLIGHT" val="0"/>
  <p:tag name="KSO_WM_UNIT_COMPATIBLE" val="0"/>
  <p:tag name="KSO_WM_DIAGRAM_GROUP_CODE" val="q1-1"/>
  <p:tag name="KSO_WM_UNIT_TYPE" val="q_h_a"/>
  <p:tag name="KSO_WM_UNIT_INDEX" val="1_3_1"/>
  <p:tag name="KSO_WM_UNIT_ID" val="diagram20187689_2*q_h_a*1_3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7"/>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34_4*l_h_i*1_3_1"/>
  <p:tag name="KSO_WM_TEMPLATE_CATEGORY" val="diagram"/>
  <p:tag name="KSO_WM_TEMPLATE_INDEX" val="634"/>
  <p:tag name="KSO_WM_UNIT_LAYERLEVEL" val="1_1_1"/>
  <p:tag name="KSO_WM_TAG_VERSION" val="1.0"/>
  <p:tag name="KSO_WM_BEAUTIFY_FLAG" val="#wm#"/>
  <p:tag name="KSO_WM_UNIT_TEXT_FILL_FORE_SCHEMECOLOR_INDEX" val="7"/>
  <p:tag name="KSO_WM_UNIT_TEXT_FILL_TYPE" val="1"/>
</p:tagLst>
</file>

<file path=ppt/tags/tag80.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5_1"/>
  <p:tag name="KSO_WM_UNIT_ID" val="diagram20187689_2*q_h_f*1_5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81.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5_1"/>
  <p:tag name="KSO_WM_UNIT_ID" val="diagram20187689_2*q_h_a*1_5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9"/>
  <p:tag name="KSO_WM_UNIT_TEXT_FILL_TYPE" val="1"/>
</p:tagLst>
</file>

<file path=ppt/tags/tag82.xml><?xml version="1.0" encoding="utf-8"?>
<p:tagLst xmlns:p="http://schemas.openxmlformats.org/presentationml/2006/main">
  <p:tag name="KSO_WM_UNIT_HIGHLIGHT" val="0"/>
  <p:tag name="KSO_WM_UNIT_COMPATIBLE" val="0"/>
  <p:tag name="KSO_WM_DIAGRAM_GROUP_CODE" val="q1-1"/>
  <p:tag name="KSO_WM_UNIT_ID" val="diagram20187689_2*q_i*1_1"/>
  <p:tag name="KSO_WM_TEMPLATE_CATEGORY" val="diagram"/>
  <p:tag name="KSO_WM_TEMPLATE_INDEX" val="20187689"/>
  <p:tag name="KSO_WM_UNIT_LAYERLEVEL" val="1_1"/>
  <p:tag name="KSO_WM_TAG_VERSION" val="1.0"/>
  <p:tag name="KSO_WM_BEAUTIFY_FLAG" val="#wm#"/>
  <p:tag name="KSO_WM_UNIT_DIAGRAM_ISNUMVISUAL" val="0"/>
  <p:tag name="KSO_WM_UNIT_DIAGRAM_ISREFERUNIT" val="0"/>
  <p:tag name="KSO_WM_UNIT_TYPE" val="q_i"/>
  <p:tag name="KSO_WM_UNIT_INDEX" val="1_1"/>
  <p:tag name="KSO_WM_UNIT_FILL_FORE_SCHEMECOLOR_INDEX" val="13"/>
  <p:tag name="KSO_WM_UNIT_FILL_TYPE" val="1"/>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DIAGRAM_GROUP_CODE" val="q1-1"/>
  <p:tag name="KSO_WM_UNIT_ID" val="diagram20187689_2*q_h_i*1_5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3"/>
  <p:tag name="KSO_WM_UNIT_FILL_FORE_SCHEMECOLOR_INDEX" val="14"/>
  <p:tag name="KSO_WM_UNIT_FILL_TYPE" val="1"/>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DIAGRAM_GROUP_CODE" val="q1-1"/>
  <p:tag name="KSO_WM_UNIT_ID" val="diagram20187689_2*q_h_i*1_5_4"/>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4"/>
  <p:tag name="KSO_WM_UNIT_FILL_FORE_SCHEMECOLOR_INDEX" val="14"/>
  <p:tag name="KSO_WM_UNIT_FILL_TYPE" val="1"/>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DIAGRAM_GROUP_CODE" val="q1-1"/>
  <p:tag name="KSO_WM_UNIT_ID" val="diagram20187689_2*q_h_i*1_5_5"/>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5"/>
  <p:tag name="KSO_WM_UNIT_FILL_FORE_SCHEMECOLOR_INDEX" val="14"/>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DIAGRAM_GROUP_CODE" val="q1-1"/>
  <p:tag name="KSO_WM_UNIT_ID" val="diagram20187689_2*q_h_i*1_5_6"/>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6"/>
  <p:tag name="KSO_WM_UNIT_FILL_FORE_SCHEMECOLOR_INDEX" val="14"/>
  <p:tag name="KSO_WM_UNIT_FILL_TYPE" val="1"/>
  <p:tag name="KSO_WM_UNIT_TEXT_FILL_FORE_SCHEMECOLOR_INDEX" val="2"/>
  <p:tag name="KSO_WM_UNIT_TEXT_FILL_TYPE" val="1"/>
</p:tagLst>
</file>

<file path=ppt/tags/tag87.xml><?xml version="1.0" encoding="utf-8"?>
<p:tagLst xmlns:p="http://schemas.openxmlformats.org/presentationml/2006/main">
  <p:tag name="KSO_WM_UNIT_HIGHLIGHT" val="0"/>
  <p:tag name="KSO_WM_UNIT_COMPATIBLE" val="0"/>
  <p:tag name="KSO_WM_DIAGRAM_GROUP_CODE" val="q1-1"/>
  <p:tag name="KSO_WM_UNIT_ID" val="diagram20187689_2*q_h_i*1_5_7"/>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7"/>
  <p:tag name="KSO_WM_UNIT_FILL_FORE_SCHEMECOLOR_INDEX" val="14"/>
  <p:tag name="KSO_WM_UNIT_FILL_TYPE" val="1"/>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4_4*l_h_f*1_3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7782</Words>
  <Application>WPS 演示</Application>
  <PresentationFormat>宽屏</PresentationFormat>
  <Paragraphs>423</Paragraphs>
  <Slides>37</Slides>
  <Notes>5</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37</vt:i4>
      </vt:variant>
    </vt:vector>
  </HeadingPairs>
  <TitlesOfParts>
    <vt:vector size="61" baseType="lpstr">
      <vt:lpstr>Arial</vt:lpstr>
      <vt:lpstr>宋体</vt:lpstr>
      <vt:lpstr>Wingdings</vt:lpstr>
      <vt:lpstr>微软雅黑</vt:lpstr>
      <vt:lpstr>Arial</vt:lpstr>
      <vt:lpstr>Calibri</vt:lpstr>
      <vt:lpstr>Lantinghei SC Extralight</vt:lpstr>
      <vt:lpstr>Gill Sans</vt:lpstr>
      <vt:lpstr>Segoe Print</vt:lpstr>
      <vt:lpstr>MS PGothic</vt:lpstr>
      <vt:lpstr>Calibri</vt:lpstr>
      <vt:lpstr>等线</vt:lpstr>
      <vt:lpstr>微软雅黑 Light</vt:lpstr>
      <vt:lpstr>黑体</vt:lpstr>
      <vt:lpstr>Arial Unicode MS</vt:lpstr>
      <vt:lpstr>Helvetica Light</vt:lpstr>
      <vt:lpstr>思源黑体 CN Light</vt:lpstr>
      <vt:lpstr>Open Sans</vt:lpstr>
      <vt:lpstr>Sinkin Sans 400 Regular</vt:lpstr>
      <vt:lpstr>Helvetica</vt:lpstr>
      <vt:lpstr>FontAwesome</vt:lpstr>
      <vt:lpstr>Calibri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无谓</cp:lastModifiedBy>
  <cp:revision>120</cp:revision>
  <dcterms:created xsi:type="dcterms:W3CDTF">2019-11-06T14:38:00Z</dcterms:created>
  <dcterms:modified xsi:type="dcterms:W3CDTF">2021-12-22T14:26:10Z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KSOTemplateUUID">
    <vt:lpwstr>v1.0_mb_S2+Zqs8qojUwVAtxnWSpkg==</vt:lpwstr>
  </property>
  <property fmtid="{D5CDD505-2E9C-101B-9397-08002B2CF9AE}" pid="4" name="ICV">
    <vt:lpwstr>24C295FDBDDE4A069E548339EA911E0C</vt:lpwstr>
  </property>
</Properties>
</file>