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3"/>
  </p:sldMasterIdLst>
  <p:notesMasterIdLst>
    <p:notesMasterId r:id="rId6"/>
  </p:notesMasterIdLst>
  <p:sldIdLst>
    <p:sldId id="256" r:id="rId4"/>
    <p:sldId id="346" r:id="rId5"/>
    <p:sldId id="258" r:id="rId7"/>
    <p:sldId id="261" r:id="rId8"/>
    <p:sldId id="264" r:id="rId9"/>
    <p:sldId id="369" r:id="rId10"/>
    <p:sldId id="370" r:id="rId11"/>
    <p:sldId id="371" r:id="rId12"/>
    <p:sldId id="372" r:id="rId13"/>
    <p:sldId id="373" r:id="rId14"/>
    <p:sldId id="374" r:id="rId15"/>
    <p:sldId id="375" r:id="rId16"/>
    <p:sldId id="376" r:id="rId17"/>
    <p:sldId id="377" r:id="rId18"/>
    <p:sldId id="378" r:id="rId19"/>
    <p:sldId id="269" r:id="rId20"/>
    <p:sldId id="398" r:id="rId21"/>
    <p:sldId id="399" r:id="rId22"/>
    <p:sldId id="400" r:id="rId23"/>
    <p:sldId id="401" r:id="rId24"/>
    <p:sldId id="402" r:id="rId25"/>
    <p:sldId id="403" r:id="rId26"/>
    <p:sldId id="404" r:id="rId27"/>
    <p:sldId id="405" r:id="rId28"/>
    <p:sldId id="406" r:id="rId29"/>
    <p:sldId id="407" r:id="rId30"/>
    <p:sldId id="408" r:id="rId31"/>
    <p:sldId id="409" r:id="rId32"/>
    <p:sldId id="410" r:id="rId33"/>
    <p:sldId id="411" r:id="rId34"/>
    <p:sldId id="327" r:id="rId35"/>
    <p:sldId id="413" r:id="rId36"/>
    <p:sldId id="412" r:id="rId37"/>
    <p:sldId id="414" r:id="rId38"/>
    <p:sldId id="415" r:id="rId39"/>
    <p:sldId id="416" r:id="rId40"/>
    <p:sldId id="417" r:id="rId41"/>
    <p:sldId id="418" r:id="rId42"/>
    <p:sldId id="419" r:id="rId43"/>
    <p:sldId id="420" r:id="rId44"/>
    <p:sldId id="421" r:id="rId45"/>
    <p:sldId id="422" r:id="rId46"/>
    <p:sldId id="423" r:id="rId47"/>
    <p:sldId id="424" r:id="rId48"/>
    <p:sldId id="425" r:id="rId49"/>
    <p:sldId id="343" r:id="rId50"/>
  </p:sldIdLst>
  <p:sldSz cx="12192000" cy="6858000"/>
  <p:notesSz cx="6858000" cy="9144000"/>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7830"/>
    <a:srgbClr val="037C8C"/>
    <a:srgbClr val="30C5D9"/>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29" autoAdjust="0"/>
    <p:restoredTop sz="94660" autoAdjust="0"/>
  </p:normalViewPr>
  <p:slideViewPr>
    <p:cSldViewPr snapToGrid="0" showGuides="1">
      <p:cViewPr>
        <p:scale>
          <a:sx n="60" d="100"/>
          <a:sy n="60" d="100"/>
        </p:scale>
        <p:origin x="272" y="-136"/>
      </p:cViewPr>
      <p:guideLst>
        <p:guide orient="horz" pos="2194"/>
        <p:guide pos="3845"/>
        <p:guide pos="428"/>
        <p:guide pos="7256"/>
        <p:guide orient="horz" pos="686"/>
        <p:guide orient="horz" pos="748"/>
        <p:guide orient="horz" pos="3927"/>
        <p:guide orient="horz" pos="3842"/>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4" Type="http://schemas.openxmlformats.org/officeDocument/2006/relationships/tags" Target="tags/tag58.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044AD5-47F2-4865-B798-DA162E7971E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DB7941-2930-43B9-827C-A2F86FDCDF4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BE6336F-A009-436E-BED9-0342EC9C92F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7376EF5-DB0B-41D7-8F11-219D4341395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BF08B6-A543-4106-8E78-DC963CBF9A02}"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F218F8-B234-495F-BC1F-FEE52A84B7B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rgbClr val="03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userDrawn="1"/>
        </p:nvGrpSpPr>
        <p:grpSpPr>
          <a:xfrm>
            <a:off x="0" y="6721467"/>
            <a:ext cx="12192000" cy="136534"/>
            <a:chOff x="0" y="6721467"/>
            <a:chExt cx="12192000" cy="136534"/>
          </a:xfrm>
        </p:grpSpPr>
        <p:sp>
          <p:nvSpPr>
            <p:cNvPr id="12"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13"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6"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1"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9" name="组合 28"/>
          <p:cNvGrpSpPr/>
          <p:nvPr userDrawn="1"/>
        </p:nvGrpSpPr>
        <p:grpSpPr>
          <a:xfrm>
            <a:off x="0" y="6721467"/>
            <a:ext cx="12192000" cy="136534"/>
            <a:chOff x="0" y="6721467"/>
            <a:chExt cx="12192000" cy="136534"/>
          </a:xfrm>
        </p:grpSpPr>
        <p:sp>
          <p:nvSpPr>
            <p:cNvPr id="30"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31"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2"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3"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down)">
                                      <p:cBhvr>
                                        <p:cTn id="1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77AD8-FCAE-4A59-808A-87555C36254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F218F8-B234-495F-BC1F-FEE52A84B7B8}" type="slidenum">
              <a:rPr lang="zh-CN" altLang="en-US" smtClean="0"/>
            </a:fld>
            <a:endParaRPr lang="zh-CN" altLang="en-US"/>
          </a:p>
        </p:txBody>
      </p:sp>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74" y="0"/>
            <a:ext cx="12192000" cy="6858000"/>
          </a:xfrm>
          <a:prstGeom prst="rect">
            <a:avLst/>
          </a:prstGeom>
        </p:spPr>
      </p:pic>
      <p:grpSp>
        <p:nvGrpSpPr>
          <p:cNvPr id="20" name="组合 19"/>
          <p:cNvGrpSpPr/>
          <p:nvPr userDrawn="1"/>
        </p:nvGrpSpPr>
        <p:grpSpPr>
          <a:xfrm>
            <a:off x="187297" y="352900"/>
            <a:ext cx="374709" cy="391816"/>
            <a:chOff x="1838297" y="1604617"/>
            <a:chExt cx="374709" cy="391816"/>
          </a:xfrm>
        </p:grpSpPr>
        <p:sp>
          <p:nvSpPr>
            <p:cNvPr id="15" name="流程图: 接点 14"/>
            <p:cNvSpPr/>
            <p:nvPr userDrawn="1"/>
          </p:nvSpPr>
          <p:spPr>
            <a:xfrm>
              <a:off x="1838297" y="1604617"/>
              <a:ext cx="144000" cy="144000"/>
            </a:xfrm>
            <a:prstGeom prst="flowChartConnector">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流程图: 接点 16"/>
            <p:cNvSpPr/>
            <p:nvPr userDrawn="1"/>
          </p:nvSpPr>
          <p:spPr>
            <a:xfrm>
              <a:off x="2069006" y="1604617"/>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流程图: 接点 17"/>
            <p:cNvSpPr/>
            <p:nvPr userDrawn="1"/>
          </p:nvSpPr>
          <p:spPr>
            <a:xfrm>
              <a:off x="1838297" y="1852433"/>
              <a:ext cx="144000" cy="14400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userDrawn="1"/>
          </p:nvSpPr>
          <p:spPr>
            <a:xfrm>
              <a:off x="2069006" y="1852433"/>
              <a:ext cx="144000" cy="14400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userDrawn="1"/>
        </p:nvSpPr>
        <p:spPr>
          <a:xfrm>
            <a:off x="11148619" y="352900"/>
            <a:ext cx="737486" cy="3918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sz="1400" b="1" dirty="0">
                <a:solidFill>
                  <a:schemeClr val="accent1"/>
                </a:solidFill>
                <a:latin typeface="+mj-ea"/>
                <a:ea typeface="+mj-ea"/>
              </a:rPr>
              <a:t>LOGO</a:t>
            </a:r>
            <a:endParaRPr lang="en-US" altLang="zh-CN" sz="1400" b="1" dirty="0">
              <a:solidFill>
                <a:schemeClr val="accent1"/>
              </a:solidFill>
              <a:latin typeface="+mj-ea"/>
              <a:ea typeface="+mj-ea"/>
            </a:endParaRPr>
          </a:p>
          <a:p>
            <a:pPr algn="dist"/>
            <a:r>
              <a:rPr lang="en-US" altLang="zh-CN" sz="1400" b="1" dirty="0">
                <a:solidFill>
                  <a:schemeClr val="accent2"/>
                </a:solidFill>
                <a:latin typeface="+mj-ea"/>
                <a:ea typeface="+mj-ea"/>
              </a:rPr>
              <a:t>HERE</a:t>
            </a:r>
            <a:endParaRPr lang="zh-CN" altLang="en-US" sz="1400" b="1" dirty="0">
              <a:solidFill>
                <a:schemeClr val="accent2"/>
              </a:solidFill>
              <a:latin typeface="+mj-ea"/>
              <a:ea typeface="+mj-ea"/>
            </a:endParaRPr>
          </a:p>
        </p:txBody>
      </p:sp>
      <p:grpSp>
        <p:nvGrpSpPr>
          <p:cNvPr id="22" name="组合 21"/>
          <p:cNvGrpSpPr/>
          <p:nvPr userDrawn="1"/>
        </p:nvGrpSpPr>
        <p:grpSpPr>
          <a:xfrm>
            <a:off x="0" y="6721467"/>
            <a:ext cx="12192000" cy="136534"/>
            <a:chOff x="0" y="6721467"/>
            <a:chExt cx="12192000" cy="136534"/>
          </a:xfrm>
        </p:grpSpPr>
        <p:sp>
          <p:nvSpPr>
            <p:cNvPr id="23" name="KOPPT"/>
            <p:cNvSpPr/>
            <p:nvPr/>
          </p:nvSpPr>
          <p:spPr>
            <a:xfrm flipV="1">
              <a:off x="0" y="6721472"/>
              <a:ext cx="3048000" cy="1365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p>
          </p:txBody>
        </p:sp>
        <p:sp>
          <p:nvSpPr>
            <p:cNvPr id="24" name="KOPPT"/>
            <p:cNvSpPr/>
            <p:nvPr/>
          </p:nvSpPr>
          <p:spPr>
            <a:xfrm flipV="1">
              <a:off x="3048000" y="6721467"/>
              <a:ext cx="3048000" cy="1365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5" name="KOPPT"/>
            <p:cNvSpPr/>
            <p:nvPr/>
          </p:nvSpPr>
          <p:spPr>
            <a:xfrm flipV="1">
              <a:off x="6096000" y="6721475"/>
              <a:ext cx="3048000" cy="136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6" name="KOPPT"/>
            <p:cNvSpPr/>
            <p:nvPr/>
          </p:nvSpPr>
          <p:spPr>
            <a:xfrm flipV="1">
              <a:off x="9144000" y="6721475"/>
              <a:ext cx="3048000" cy="1365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1000"/>
                                        <p:tgtEl>
                                          <p:spTgt spid="2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10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2" Type="http://schemas.openxmlformats.org/officeDocument/2006/relationships/theme" Target="../theme/theme2.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F77AD8-FCAE-4A59-808A-87555C36254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F218F8-B234-495F-BC1F-FEE52A84B7B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376EF5-DB0B-41D7-8F11-219D4341395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BF08B6-A543-4106-8E78-DC963CBF9A0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18.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1" Type="http://schemas.openxmlformats.org/officeDocument/2006/relationships/slideLayout" Target="../slideLayouts/slideLayout7.xml"/><Relationship Id="rId30" Type="http://schemas.openxmlformats.org/officeDocument/2006/relationships/tags" Target="../tags/tag42.xml"/><Relationship Id="rId3" Type="http://schemas.openxmlformats.org/officeDocument/2006/relationships/tags" Target="../tags/tag15.xml"/><Relationship Id="rId29" Type="http://schemas.openxmlformats.org/officeDocument/2006/relationships/tags" Target="../tags/tag41.xml"/><Relationship Id="rId28" Type="http://schemas.openxmlformats.org/officeDocument/2006/relationships/tags" Target="../tags/tag40.xml"/><Relationship Id="rId27" Type="http://schemas.openxmlformats.org/officeDocument/2006/relationships/tags" Target="../tags/tag39.xml"/><Relationship Id="rId26" Type="http://schemas.openxmlformats.org/officeDocument/2006/relationships/tags" Target="../tags/tag38.xml"/><Relationship Id="rId25" Type="http://schemas.openxmlformats.org/officeDocument/2006/relationships/tags" Target="../tags/tag37.xml"/><Relationship Id="rId24" Type="http://schemas.openxmlformats.org/officeDocument/2006/relationships/tags" Target="../tags/tag36.xml"/><Relationship Id="rId23" Type="http://schemas.openxmlformats.org/officeDocument/2006/relationships/tags" Target="../tags/tag35.xml"/><Relationship Id="rId22" Type="http://schemas.openxmlformats.org/officeDocument/2006/relationships/tags" Target="../tags/tag34.xml"/><Relationship Id="rId21" Type="http://schemas.openxmlformats.org/officeDocument/2006/relationships/tags" Target="../tags/tag33.xml"/><Relationship Id="rId20" Type="http://schemas.openxmlformats.org/officeDocument/2006/relationships/tags" Target="../tags/tag32.xml"/><Relationship Id="rId2" Type="http://schemas.openxmlformats.org/officeDocument/2006/relationships/tags" Target="../tags/tag14.xml"/><Relationship Id="rId19" Type="http://schemas.openxmlformats.org/officeDocument/2006/relationships/tags" Target="../tags/tag31.xml"/><Relationship Id="rId18" Type="http://schemas.openxmlformats.org/officeDocument/2006/relationships/tags" Target="../tags/tag30.xml"/><Relationship Id="rId17" Type="http://schemas.openxmlformats.org/officeDocument/2006/relationships/tags" Target="../tags/tag29.xml"/><Relationship Id="rId16" Type="http://schemas.openxmlformats.org/officeDocument/2006/relationships/tags" Target="../tags/tag28.xml"/><Relationship Id="rId15" Type="http://schemas.openxmlformats.org/officeDocument/2006/relationships/tags" Target="../tags/tag27.xml"/><Relationship Id="rId14" Type="http://schemas.openxmlformats.org/officeDocument/2006/relationships/tags" Target="../tags/tag26.xml"/><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tags" Target="../tags/tag1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7.xml"/><Relationship Id="rId2" Type="http://schemas.microsoft.com/office/2007/relationships/hdphoto" Target="../media/image4.wdp"/><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2.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7.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8.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9.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0.jpeg"/></Relationships>
</file>

<file path=ppt/slides/_rels/slide45.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6" Type="http://schemas.openxmlformats.org/officeDocument/2006/relationships/slideLayout" Target="../slideLayouts/slideLayout7.xml"/><Relationship Id="rId15" Type="http://schemas.openxmlformats.org/officeDocument/2006/relationships/tags" Target="../tags/tag57.xml"/><Relationship Id="rId14" Type="http://schemas.openxmlformats.org/officeDocument/2006/relationships/tags" Target="../tags/tag56.xml"/><Relationship Id="rId13" Type="http://schemas.openxmlformats.org/officeDocument/2006/relationships/tags" Target="../tags/tag55.xml"/><Relationship Id="rId12" Type="http://schemas.openxmlformats.org/officeDocument/2006/relationships/tags" Target="../tags/tag54.xml"/><Relationship Id="rId11" Type="http://schemas.openxmlformats.org/officeDocument/2006/relationships/tags" Target="../tags/tag53.xml"/><Relationship Id="rId10" Type="http://schemas.openxmlformats.org/officeDocument/2006/relationships/tags" Target="../tags/tag52.xml"/><Relationship Id="rId1" Type="http://schemas.openxmlformats.org/officeDocument/2006/relationships/tags" Target="../tags/tag43.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3" Type="http://schemas.openxmlformats.org/officeDocument/2006/relationships/slideLayout" Target="../slideLayouts/slideLayout7.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p>
        </p:txBody>
      </p:sp>
      <p:sp>
        <p:nvSpPr>
          <p:cNvPr id="14" name="任意多边形: 形状 13"/>
          <p:cNvSpPr/>
          <p:nvPr/>
        </p:nvSpPr>
        <p:spPr>
          <a:xfrm>
            <a:off x="6309360" y="2009140"/>
            <a:ext cx="1150620" cy="48863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p>
        </p:txBody>
      </p:sp>
      <p:sp>
        <p:nvSpPr>
          <p:cNvPr id="16" name="标题 3"/>
          <p:cNvSpPr txBox="1"/>
          <p:nvPr/>
        </p:nvSpPr>
        <p:spPr>
          <a:xfrm>
            <a:off x="191770" y="2009140"/>
            <a:ext cx="6308725" cy="17284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rPr>
              <a:t>创新创业基础教程</a:t>
            </a:r>
            <a:endParaRPr lang="zh-CN" altLang="en-US" sz="5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endParaRPr>
          </a:p>
        </p:txBody>
      </p:sp>
      <p:sp>
        <p:nvSpPr>
          <p:cNvPr id="19" name="矩形 18"/>
          <p:cNvSpPr/>
          <p:nvPr/>
        </p:nvSpPr>
        <p:spPr>
          <a:xfrm>
            <a:off x="1643380" y="4183724"/>
            <a:ext cx="3021775" cy="860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rPr>
              <a:t>北京出版社</a:t>
            </a:r>
            <a:endParaRPr lang="zh-CN" altLang="en-US" sz="24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latin typeface="微软雅黑" panose="020B0503020204020204" pitchFamily="34" charset="-122"/>
              <a:ea typeface="微软雅黑" panose="020B0503020204020204" pitchFamily="34" charset="-122"/>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19"/>
                                        </p:tgtEl>
                                        <p:attrNameLst>
                                          <p:attrName>style.visibility</p:attrName>
                                        </p:attrNameLst>
                                      </p:cBhvr>
                                      <p:to>
                                        <p:strVal val="visible"/>
                                      </p:to>
                                    </p:set>
                                    <p:anim calcmode="lin" valueType="num">
                                      <p:cBhvr>
                                        <p:cTn id="30" dur="10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1" dur="1000" fill="hold"/>
                                        <p:tgtEl>
                                          <p:spTgt spid="19"/>
                                        </p:tgtEl>
                                        <p:attrNameLst>
                                          <p:attrName>ppt_y</p:attrName>
                                        </p:attrNameLst>
                                      </p:cBhvr>
                                      <p:tavLst>
                                        <p:tav tm="0">
                                          <p:val>
                                            <p:strVal val="#ppt_y"/>
                                          </p:val>
                                        </p:tav>
                                        <p:tav tm="100000">
                                          <p:val>
                                            <p:strVal val="#ppt_y"/>
                                          </p:val>
                                        </p:tav>
                                      </p:tavLst>
                                    </p:anim>
                                    <p:anim calcmode="lin" valueType="num">
                                      <p:cBhvr>
                                        <p:cTn id="32" dur="10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3" dur="10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4" dur="10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bldLvl="0" animBg="1"/>
      <p:bldP spid="15" grpId="0" animBg="1"/>
      <p:bldP spid="16" grpId="0"/>
      <p:bldP spid="19" grpId="0"/>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四、商业模式的构成要素</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660400" y="812800"/>
            <a:ext cx="4197350" cy="398780"/>
          </a:xfrm>
          <a:prstGeom prst="rect">
            <a:avLst/>
          </a:prstGeom>
          <a:noFill/>
        </p:spPr>
        <p:txBody>
          <a:bodyPr wrap="square" rtlCol="0">
            <a:spAutoFit/>
          </a:bodyPr>
          <a:p>
            <a:r>
              <a:rPr lang="zh-CN" altLang="en-US" sz="2000" b="1">
                <a:solidFill>
                  <a:schemeClr val="accent1">
                    <a:lumMod val="75000"/>
                  </a:schemeClr>
                </a:solidFill>
              </a:rPr>
              <a:t>（二）商业模式的类别</a:t>
            </a:r>
            <a:endParaRPr lang="zh-CN" altLang="en-US" sz="2000" b="1">
              <a:solidFill>
                <a:schemeClr val="accent1">
                  <a:lumMod val="75000"/>
                </a:schemeClr>
              </a:solidFill>
            </a:endParaRPr>
          </a:p>
        </p:txBody>
      </p:sp>
      <p:sp>
        <p:nvSpPr>
          <p:cNvPr id="4" name="文本框 3"/>
          <p:cNvSpPr txBox="1"/>
          <p:nvPr/>
        </p:nvSpPr>
        <p:spPr>
          <a:xfrm>
            <a:off x="779780" y="1308735"/>
            <a:ext cx="5191125" cy="5077460"/>
          </a:xfrm>
          <a:prstGeom prst="rect">
            <a:avLst/>
          </a:prstGeom>
          <a:noFill/>
        </p:spPr>
        <p:txBody>
          <a:bodyPr wrap="square" rtlCol="0">
            <a:spAutoFit/>
          </a:bodyPr>
          <a:p>
            <a:r>
              <a:rPr lang="zh-CN" altLang="en-US" b="1"/>
              <a:t>1. 价值链模式</a:t>
            </a:r>
            <a:endParaRPr lang="zh-CN" altLang="en-US" b="1"/>
          </a:p>
          <a:p>
            <a:r>
              <a:rPr lang="zh-CN" altLang="en-US"/>
              <a:t>（1）价值链分拆模式——定位于分拆后价值链中的最优环节。</a:t>
            </a:r>
            <a:endParaRPr lang="zh-CN" altLang="en-US"/>
          </a:p>
          <a:p>
            <a:r>
              <a:rPr lang="zh-CN" altLang="en-US"/>
              <a:t>（2）价值链挤压模式——将价值链的某个片段外包出去。</a:t>
            </a:r>
            <a:endParaRPr lang="zh-CN" altLang="en-US"/>
          </a:p>
          <a:p>
            <a:r>
              <a:rPr lang="zh-CN" altLang="en-US"/>
              <a:t>（3）价值链修补模式——改善阻碍企业创造价值不良的上下游企业。</a:t>
            </a:r>
            <a:endParaRPr lang="zh-CN" altLang="en-US"/>
          </a:p>
          <a:p>
            <a:r>
              <a:rPr lang="zh-CN" altLang="en-US"/>
              <a:t>（4）价值链重新整合模式——重新整合价值链，控制系统中的盈利点。</a:t>
            </a:r>
            <a:endParaRPr lang="zh-CN" altLang="en-US"/>
          </a:p>
          <a:p>
            <a:r>
              <a:rPr lang="zh-CN" altLang="en-US" b="1"/>
              <a:t>2. 客户模式</a:t>
            </a:r>
            <a:endParaRPr lang="zh-CN" altLang="en-US" b="1"/>
          </a:p>
          <a:p>
            <a:r>
              <a:rPr lang="zh-CN" altLang="en-US"/>
              <a:t>（1）利润转移模式——利润从全客户分布变成大部分客户无盈利。</a:t>
            </a:r>
            <a:endParaRPr lang="zh-CN" altLang="en-US"/>
          </a:p>
          <a:p>
            <a:r>
              <a:rPr lang="zh-CN" altLang="en-US"/>
              <a:t>（2）微型分割模式——客户得到的产品或服务由相同到不同，再到独一无二。</a:t>
            </a:r>
            <a:endParaRPr lang="zh-CN" altLang="en-US"/>
          </a:p>
          <a:p>
            <a:r>
              <a:rPr lang="zh-CN" altLang="en-US"/>
              <a:t>（3）权利转移模式——客户与供应商之间的市场定价权利优势会来回交替变动。</a:t>
            </a:r>
            <a:endParaRPr lang="zh-CN" altLang="en-US"/>
          </a:p>
          <a:p>
            <a:r>
              <a:rPr lang="zh-CN" altLang="en-US"/>
              <a:t>（4）重新定位模式——从旧的客户世界到新的你希望的客户世界。</a:t>
            </a:r>
            <a:endParaRPr lang="zh-CN" altLang="en-US"/>
          </a:p>
        </p:txBody>
      </p:sp>
      <p:pic>
        <p:nvPicPr>
          <p:cNvPr id="103" name="图片 102"/>
          <p:cNvPicPr/>
          <p:nvPr/>
        </p:nvPicPr>
        <p:blipFill>
          <a:blip r:embed="rId1"/>
          <a:stretch>
            <a:fillRect/>
          </a:stretch>
        </p:blipFill>
        <p:spPr>
          <a:xfrm>
            <a:off x="6247765" y="1922780"/>
            <a:ext cx="5331460" cy="384937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四、商业模式的构成要素</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660400" y="812800"/>
            <a:ext cx="4197350" cy="398780"/>
          </a:xfrm>
          <a:prstGeom prst="rect">
            <a:avLst/>
          </a:prstGeom>
          <a:noFill/>
        </p:spPr>
        <p:txBody>
          <a:bodyPr wrap="square" rtlCol="0">
            <a:spAutoFit/>
          </a:bodyPr>
          <a:p>
            <a:r>
              <a:rPr lang="zh-CN" altLang="en-US" sz="2000" b="1">
                <a:solidFill>
                  <a:schemeClr val="accent1">
                    <a:lumMod val="75000"/>
                  </a:schemeClr>
                </a:solidFill>
              </a:rPr>
              <a:t>（二）商业模式的类别</a:t>
            </a:r>
            <a:endParaRPr lang="zh-CN" altLang="en-US" sz="2000" b="1">
              <a:solidFill>
                <a:schemeClr val="accent1">
                  <a:lumMod val="75000"/>
                </a:schemeClr>
              </a:solidFill>
            </a:endParaRPr>
          </a:p>
        </p:txBody>
      </p:sp>
      <p:sp>
        <p:nvSpPr>
          <p:cNvPr id="4" name="文本框 3"/>
          <p:cNvSpPr txBox="1"/>
          <p:nvPr/>
        </p:nvSpPr>
        <p:spPr>
          <a:xfrm>
            <a:off x="779780" y="1308735"/>
            <a:ext cx="5191125" cy="368300"/>
          </a:xfrm>
          <a:prstGeom prst="rect">
            <a:avLst/>
          </a:prstGeom>
          <a:noFill/>
        </p:spPr>
        <p:txBody>
          <a:bodyPr wrap="square" rtlCol="0">
            <a:spAutoFit/>
          </a:bodyPr>
          <a:p>
            <a:r>
              <a:rPr lang="zh-CN" altLang="en-US"/>
              <a:t>3. 渠道模式（图 4-3）</a:t>
            </a:r>
            <a:endParaRPr lang="zh-CN" altLang="en-US"/>
          </a:p>
        </p:txBody>
      </p:sp>
      <p:pic>
        <p:nvPicPr>
          <p:cNvPr id="3" name="图片 2"/>
          <p:cNvPicPr>
            <a:picLocks noChangeAspect="1"/>
          </p:cNvPicPr>
          <p:nvPr/>
        </p:nvPicPr>
        <p:blipFill>
          <a:blip r:embed="rId1"/>
          <a:stretch>
            <a:fillRect/>
          </a:stretch>
        </p:blipFill>
        <p:spPr>
          <a:xfrm>
            <a:off x="779780" y="1677035"/>
            <a:ext cx="9042400" cy="4267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linds(horizontal)">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四、商业模式的构成要素</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660400" y="812800"/>
            <a:ext cx="4197350" cy="398780"/>
          </a:xfrm>
          <a:prstGeom prst="rect">
            <a:avLst/>
          </a:prstGeom>
          <a:noFill/>
        </p:spPr>
        <p:txBody>
          <a:bodyPr wrap="square" rtlCol="0">
            <a:spAutoFit/>
          </a:bodyPr>
          <a:p>
            <a:r>
              <a:rPr lang="zh-CN" altLang="en-US" sz="2000" b="1">
                <a:solidFill>
                  <a:schemeClr val="accent1">
                    <a:lumMod val="75000"/>
                  </a:schemeClr>
                </a:solidFill>
              </a:rPr>
              <a:t>（二）商业模式的类别</a:t>
            </a:r>
            <a:endParaRPr lang="zh-CN" altLang="en-US" sz="2000" b="1">
              <a:solidFill>
                <a:schemeClr val="accent1">
                  <a:lumMod val="75000"/>
                </a:schemeClr>
              </a:solidFill>
            </a:endParaRPr>
          </a:p>
        </p:txBody>
      </p:sp>
      <p:sp>
        <p:nvSpPr>
          <p:cNvPr id="4" name="文本框 3"/>
          <p:cNvSpPr txBox="1"/>
          <p:nvPr/>
        </p:nvSpPr>
        <p:spPr>
          <a:xfrm>
            <a:off x="779780" y="1308735"/>
            <a:ext cx="5191125" cy="4523105"/>
          </a:xfrm>
          <a:prstGeom prst="rect">
            <a:avLst/>
          </a:prstGeom>
          <a:noFill/>
        </p:spPr>
        <p:txBody>
          <a:bodyPr wrap="square" rtlCol="0">
            <a:spAutoFit/>
          </a:bodyPr>
          <a:p>
            <a:r>
              <a:rPr lang="zh-CN" altLang="en-US" b="1"/>
              <a:t>4. 资源模式</a:t>
            </a:r>
            <a:endParaRPr lang="zh-CN" altLang="en-US" b="1"/>
          </a:p>
          <a:p>
            <a:r>
              <a:rPr lang="zh-CN" altLang="en-US"/>
              <a:t>（1）优势资源模式——率先抢占人、财、物各项稀缺资源。</a:t>
            </a:r>
            <a:endParaRPr lang="zh-CN" altLang="en-US"/>
          </a:p>
          <a:p>
            <a:r>
              <a:rPr lang="zh-CN" altLang="en-US"/>
              <a:t>（2）寄居蟹模式——借助某种壳资源经营。</a:t>
            </a:r>
            <a:endParaRPr lang="zh-CN" altLang="en-US"/>
          </a:p>
          <a:p>
            <a:r>
              <a:rPr lang="zh-CN" altLang="en-US"/>
              <a:t>（3）资源整合模式——创建资源交易环境，经营各类资源。</a:t>
            </a:r>
            <a:endParaRPr lang="zh-CN" altLang="en-US"/>
          </a:p>
          <a:p>
            <a:r>
              <a:rPr lang="zh-CN" altLang="en-US"/>
              <a:t>（4）创业家模式——节约利用企业一切资源。</a:t>
            </a:r>
            <a:endParaRPr lang="zh-CN" altLang="en-US"/>
          </a:p>
          <a:p>
            <a:r>
              <a:rPr lang="zh-CN" altLang="en-US" b="1"/>
              <a:t>5. 知识模式</a:t>
            </a:r>
            <a:endParaRPr lang="zh-CN" altLang="en-US" b="1"/>
          </a:p>
          <a:p>
            <a:r>
              <a:rPr lang="zh-CN" altLang="en-US"/>
              <a:t>（1）经验曲线模式——积累员工经验降低成本，提升边际利润。</a:t>
            </a:r>
            <a:endParaRPr lang="zh-CN" altLang="en-US"/>
          </a:p>
          <a:p>
            <a:r>
              <a:rPr lang="zh-CN" altLang="en-US"/>
              <a:t>（2）从产品到客户知识模式——从系列产品业务中提取客户知识。</a:t>
            </a:r>
            <a:endParaRPr lang="zh-CN" altLang="en-US"/>
          </a:p>
          <a:p>
            <a:r>
              <a:rPr lang="zh-CN" altLang="en-US"/>
              <a:t>（3）从经验到知识模式——从经验到经营之道的专业知识。</a:t>
            </a:r>
            <a:endParaRPr lang="zh-CN" altLang="en-US"/>
          </a:p>
          <a:p>
            <a:r>
              <a:rPr lang="zh-CN" altLang="en-US"/>
              <a:t>（4）从知识到产品模式——将五星专业知识具化成易销售的产品。</a:t>
            </a:r>
            <a:endParaRPr lang="zh-CN" altLang="en-US"/>
          </a:p>
        </p:txBody>
      </p:sp>
      <p:pic>
        <p:nvPicPr>
          <p:cNvPr id="104" name="图片 103"/>
          <p:cNvPicPr/>
          <p:nvPr/>
        </p:nvPicPr>
        <p:blipFill>
          <a:blip r:embed="rId1"/>
          <a:stretch>
            <a:fillRect/>
          </a:stretch>
        </p:blipFill>
        <p:spPr>
          <a:xfrm>
            <a:off x="6447155" y="1642428"/>
            <a:ext cx="4762500" cy="3571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四、商业模式的构成要素</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660400" y="812800"/>
            <a:ext cx="4197350" cy="398780"/>
          </a:xfrm>
          <a:prstGeom prst="rect">
            <a:avLst/>
          </a:prstGeom>
          <a:noFill/>
        </p:spPr>
        <p:txBody>
          <a:bodyPr wrap="square" rtlCol="0">
            <a:spAutoFit/>
          </a:bodyPr>
          <a:p>
            <a:r>
              <a:rPr lang="zh-CN" altLang="en-US" sz="2000" b="1">
                <a:solidFill>
                  <a:schemeClr val="accent1">
                    <a:lumMod val="75000"/>
                  </a:schemeClr>
                </a:solidFill>
              </a:rPr>
              <a:t>（二）商业模式的类别</a:t>
            </a:r>
            <a:endParaRPr lang="zh-CN" altLang="en-US" sz="2000" b="1">
              <a:solidFill>
                <a:schemeClr val="accent1">
                  <a:lumMod val="75000"/>
                </a:schemeClr>
              </a:solidFill>
            </a:endParaRPr>
          </a:p>
        </p:txBody>
      </p:sp>
      <p:sp>
        <p:nvSpPr>
          <p:cNvPr id="4" name="文本框 3"/>
          <p:cNvSpPr txBox="1"/>
          <p:nvPr/>
        </p:nvSpPr>
        <p:spPr>
          <a:xfrm>
            <a:off x="779780" y="1308735"/>
            <a:ext cx="5191125" cy="368300"/>
          </a:xfrm>
          <a:prstGeom prst="rect">
            <a:avLst/>
          </a:prstGeom>
          <a:noFill/>
        </p:spPr>
        <p:txBody>
          <a:bodyPr wrap="square" rtlCol="0">
            <a:spAutoFit/>
          </a:bodyPr>
          <a:p>
            <a:r>
              <a:rPr lang="zh-CN" altLang="en-US" b="1"/>
              <a:t>6. 巨型模式（图 4-4）</a:t>
            </a:r>
            <a:endParaRPr lang="zh-CN" altLang="en-US"/>
          </a:p>
        </p:txBody>
      </p:sp>
      <p:pic>
        <p:nvPicPr>
          <p:cNvPr id="3" name="图片 2"/>
          <p:cNvPicPr>
            <a:picLocks noChangeAspect="1"/>
          </p:cNvPicPr>
          <p:nvPr/>
        </p:nvPicPr>
        <p:blipFill>
          <a:blip r:embed="rId1"/>
          <a:stretch>
            <a:fillRect/>
          </a:stretch>
        </p:blipFill>
        <p:spPr>
          <a:xfrm>
            <a:off x="1790700" y="1774190"/>
            <a:ext cx="8311515" cy="43548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四、商业模式的构成要素</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660400" y="812800"/>
            <a:ext cx="4197350" cy="398780"/>
          </a:xfrm>
          <a:prstGeom prst="rect">
            <a:avLst/>
          </a:prstGeom>
          <a:noFill/>
        </p:spPr>
        <p:txBody>
          <a:bodyPr wrap="square" rtlCol="0">
            <a:spAutoFit/>
          </a:bodyPr>
          <a:p>
            <a:r>
              <a:rPr lang="zh-CN" altLang="en-US" sz="2000" b="1">
                <a:solidFill>
                  <a:schemeClr val="accent1">
                    <a:lumMod val="75000"/>
                  </a:schemeClr>
                </a:solidFill>
              </a:rPr>
              <a:t>（二）商业模式的类别</a:t>
            </a:r>
            <a:endParaRPr lang="zh-CN" altLang="en-US" sz="2000" b="1">
              <a:solidFill>
                <a:schemeClr val="accent1">
                  <a:lumMod val="75000"/>
                </a:schemeClr>
              </a:solidFill>
            </a:endParaRPr>
          </a:p>
        </p:txBody>
      </p:sp>
      <p:sp>
        <p:nvSpPr>
          <p:cNvPr id="4" name="文本框 3"/>
          <p:cNvSpPr txBox="1"/>
          <p:nvPr/>
        </p:nvSpPr>
        <p:spPr>
          <a:xfrm>
            <a:off x="779780" y="1308735"/>
            <a:ext cx="5191125" cy="368300"/>
          </a:xfrm>
          <a:prstGeom prst="rect">
            <a:avLst/>
          </a:prstGeom>
          <a:noFill/>
        </p:spPr>
        <p:txBody>
          <a:bodyPr wrap="square" rtlCol="0">
            <a:spAutoFit/>
          </a:bodyPr>
          <a:p>
            <a:r>
              <a:rPr lang="zh-CN" altLang="en-US" b="1"/>
              <a:t>7. 组织模式（图 4-5）</a:t>
            </a:r>
            <a:endParaRPr lang="zh-CN" altLang="en-US"/>
          </a:p>
        </p:txBody>
      </p:sp>
      <p:pic>
        <p:nvPicPr>
          <p:cNvPr id="5" name="图片 4"/>
          <p:cNvPicPr>
            <a:picLocks noChangeAspect="1"/>
          </p:cNvPicPr>
          <p:nvPr/>
        </p:nvPicPr>
        <p:blipFill>
          <a:blip r:embed="rId1"/>
          <a:stretch>
            <a:fillRect/>
          </a:stretch>
        </p:blipFill>
        <p:spPr>
          <a:xfrm>
            <a:off x="993775" y="1774190"/>
            <a:ext cx="8743950" cy="43326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四、商业模式的构成要素</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660400" y="812800"/>
            <a:ext cx="4197350" cy="398780"/>
          </a:xfrm>
          <a:prstGeom prst="rect">
            <a:avLst/>
          </a:prstGeom>
          <a:noFill/>
        </p:spPr>
        <p:txBody>
          <a:bodyPr wrap="square" rtlCol="0">
            <a:spAutoFit/>
          </a:bodyPr>
          <a:p>
            <a:r>
              <a:rPr lang="zh-CN" altLang="en-US" sz="2000" b="1">
                <a:solidFill>
                  <a:schemeClr val="accent1">
                    <a:lumMod val="75000"/>
                  </a:schemeClr>
                </a:solidFill>
              </a:rPr>
              <a:t>（二）商业模式的类别</a:t>
            </a:r>
            <a:endParaRPr lang="zh-CN" altLang="en-US" sz="2000" b="1">
              <a:solidFill>
                <a:schemeClr val="accent1">
                  <a:lumMod val="75000"/>
                </a:schemeClr>
              </a:solidFill>
            </a:endParaRPr>
          </a:p>
        </p:txBody>
      </p:sp>
      <p:sp>
        <p:nvSpPr>
          <p:cNvPr id="4" name="文本框 3"/>
          <p:cNvSpPr txBox="1"/>
          <p:nvPr/>
        </p:nvSpPr>
        <p:spPr>
          <a:xfrm>
            <a:off x="779780" y="1308735"/>
            <a:ext cx="5219065" cy="4246245"/>
          </a:xfrm>
          <a:prstGeom prst="rect">
            <a:avLst/>
          </a:prstGeom>
          <a:noFill/>
        </p:spPr>
        <p:txBody>
          <a:bodyPr wrap="square" rtlCol="0">
            <a:spAutoFit/>
          </a:bodyPr>
          <a:p>
            <a:pPr fontAlgn="auto">
              <a:lnSpc>
                <a:spcPct val="150000"/>
              </a:lnSpc>
            </a:pPr>
            <a:r>
              <a:rPr lang="zh-CN" altLang="en-US" b="1"/>
              <a:t>8. 产品模式</a:t>
            </a:r>
            <a:endParaRPr lang="zh-CN" altLang="en-US" b="1"/>
          </a:p>
          <a:p>
            <a:pPr fontAlgn="auto">
              <a:lnSpc>
                <a:spcPct val="150000"/>
              </a:lnSpc>
            </a:pPr>
            <a:r>
              <a:rPr lang="zh-CN" altLang="en-US"/>
              <a:t>一个优秀的商业模式依靠其独有的特点而具有内部的易复制性和外部的难以模仿性，成就了世界上一个个富有特色的商业模式，例如，以先进技术为支撑、以金融体系为支撑的 GE 模式；以技术及其标准为运营核心模式的高通模式；以品牌运营及渠道控制模式为特点的可口可乐模式；以技术标准形成垄断模式为特点的微软模式；以渠道强化与地产结合模式为特点的国美模式；以成本控制与代工品牌相结合为特点的鸿海模式；等等。</a:t>
            </a:r>
            <a:endParaRPr lang="zh-CN" altLang="en-US"/>
          </a:p>
        </p:txBody>
      </p:sp>
      <p:pic>
        <p:nvPicPr>
          <p:cNvPr id="3" name="图片 2"/>
          <p:cNvPicPr>
            <a:picLocks noChangeAspect="1"/>
          </p:cNvPicPr>
          <p:nvPr/>
        </p:nvPicPr>
        <p:blipFill>
          <a:blip r:embed="rId1"/>
          <a:stretch>
            <a:fillRect/>
          </a:stretch>
        </p:blipFill>
        <p:spPr>
          <a:xfrm>
            <a:off x="6233795" y="1612900"/>
            <a:ext cx="5481320" cy="39420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1258307" y="3501999"/>
            <a:ext cx="4246880" cy="58356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b="1" dirty="0">
                <a:solidFill>
                  <a:schemeClr val="tx2"/>
                </a:solidFill>
                <a:latin typeface="微软雅黑" panose="020B0503020204020204" pitchFamily="34" charset="-122"/>
                <a:ea typeface="微软雅黑" panose="020B0503020204020204" pitchFamily="34" charset="-122"/>
                <a:cs typeface="Calibri" panose="020F0502020204030204"/>
              </a:rPr>
              <a:t>商业模式的构建与创新</a:t>
            </a:r>
            <a:endParaRPr kumimoji="0" lang="en-US" sz="32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grpSp>
        <p:nvGrpSpPr>
          <p:cNvPr id="31" name="组合 30"/>
          <p:cNvGrpSpPr/>
          <p:nvPr/>
        </p:nvGrpSpPr>
        <p:grpSpPr>
          <a:xfrm>
            <a:off x="2530379" y="1494535"/>
            <a:ext cx="1697383" cy="1697382"/>
            <a:chOff x="5247308" y="1272378"/>
            <a:chExt cx="1697383" cy="1697382"/>
          </a:xfrm>
        </p:grpSpPr>
        <p:sp>
          <p:nvSpPr>
            <p:cNvPr id="32" name="KOPPT"/>
            <p:cNvSpPr/>
            <p:nvPr/>
          </p:nvSpPr>
          <p:spPr>
            <a:xfrm>
              <a:off x="5247308" y="1272378"/>
              <a:ext cx="1697382" cy="16973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solidFill>
              </a:endParaRPr>
            </a:p>
          </p:txBody>
        </p:sp>
        <p:sp>
          <p:nvSpPr>
            <p:cNvPr id="33" name="矩形 32"/>
            <p:cNvSpPr/>
            <p:nvPr/>
          </p:nvSpPr>
          <p:spPr>
            <a:xfrm>
              <a:off x="5247308" y="1582460"/>
              <a:ext cx="1697383"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rPr>
                <a:t>PART</a:t>
              </a:r>
              <a:endPar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rPr>
                <a:t>02</a:t>
              </a:r>
              <a:endPar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7"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一、可借鉴商业模式分析</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79780" y="1308735"/>
            <a:ext cx="5219065" cy="4246245"/>
          </a:xfrm>
          <a:prstGeom prst="rect">
            <a:avLst/>
          </a:prstGeom>
          <a:noFill/>
        </p:spPr>
        <p:txBody>
          <a:bodyPr wrap="square" rtlCol="0">
            <a:spAutoFit/>
          </a:bodyPr>
          <a:p>
            <a:pPr fontAlgn="auto">
              <a:lnSpc>
                <a:spcPct val="150000"/>
              </a:lnSpc>
            </a:pPr>
            <a:r>
              <a:rPr lang="zh-CN" altLang="en-US"/>
              <a:t>最古老也是最基本的商业模式就是“店铺模式”，是在具有潜在消费者的地方开设店铺并展示其产品或服务。随着时代的进步，商业模式也变得越来越精巧。“饵与钩”模式，也称为“剃刀与刀片”模式或者“搭售”模式，出现在 20 世纪早期。最近几年，商业模式创新风起云涌，共享经济、共享单车、农村电商、社区服务、跨界打击、降维攻击等异军突起。商业模式该怎么做？什么是好的商业模式？它跟企业有什么关联？这些问题也成为了创业者关注的热点问题。</a:t>
            </a:r>
            <a:endParaRPr lang="zh-CN" altLang="en-US"/>
          </a:p>
        </p:txBody>
      </p:sp>
      <p:pic>
        <p:nvPicPr>
          <p:cNvPr id="100" name="图片 99"/>
          <p:cNvPicPr/>
          <p:nvPr/>
        </p:nvPicPr>
        <p:blipFill>
          <a:blip r:embed="rId1"/>
          <a:stretch>
            <a:fillRect/>
          </a:stretch>
        </p:blipFill>
        <p:spPr>
          <a:xfrm>
            <a:off x="6460490" y="1443673"/>
            <a:ext cx="4762500" cy="3571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二、常见的传统商业模式</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0" name="圆角矩形 19"/>
          <p:cNvSpPr/>
          <p:nvPr>
            <p:custDataLst>
              <p:tags r:id="rId1"/>
            </p:custDataLst>
          </p:nvPr>
        </p:nvSpPr>
        <p:spPr>
          <a:xfrm rot="2702816">
            <a:off x="452058" y="1399667"/>
            <a:ext cx="1530985" cy="1530985"/>
          </a:xfrm>
          <a:prstGeom prst="roundRect">
            <a:avLst/>
          </a:prstGeom>
          <a:noFill/>
          <a:ln w="3175">
            <a:solidFill>
              <a:srgbClr val="FFC000"/>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6" name="任意多边形 25"/>
          <p:cNvSpPr/>
          <p:nvPr>
            <p:custDataLst>
              <p:tags r:id="rId2"/>
            </p:custDataLst>
          </p:nvPr>
        </p:nvSpPr>
        <p:spPr>
          <a:xfrm rot="2702816">
            <a:off x="538418" y="1485392"/>
            <a:ext cx="1358900" cy="1358900"/>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custDataLst>
              <p:tags r:id="rId3"/>
            </p:custDataLst>
          </p:nvPr>
        </p:nvSpPr>
        <p:spPr>
          <a:xfrm>
            <a:off x="1487108" y="1936242"/>
            <a:ext cx="523240" cy="457200"/>
          </a:xfrm>
          <a:prstGeom prst="rect">
            <a:avLst/>
          </a:prstGeom>
          <a:noFill/>
        </p:spPr>
        <p:txBody>
          <a:bodyPr wrap="square" lIns="90000" tIns="46800" rIns="90000" bIns="46800">
            <a:normAutofit fontScale="75000" lnSpcReduction="10000"/>
          </a:bodyPr>
          <a:p>
            <a:pPr>
              <a:lnSpc>
                <a:spcPct val="130000"/>
              </a:lnSpc>
            </a:pPr>
            <a:r>
              <a:rPr lang="en-US" sz="24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01</a:t>
            </a:r>
            <a:endParaRPr lang="en-US" sz="24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custDataLst>
              <p:tags r:id="rId4"/>
            </p:custDataLst>
          </p:nvPr>
        </p:nvSpPr>
        <p:spPr bwMode="auto">
          <a:xfrm>
            <a:off x="275998" y="3276092"/>
            <a:ext cx="1910411" cy="490855"/>
          </a:xfrm>
          <a:prstGeom prst="rect">
            <a:avLst/>
          </a:prstGeom>
          <a:noFill/>
          <a:ln w="9525">
            <a:noFill/>
            <a:miter lim="800000"/>
          </a:ln>
        </p:spPr>
        <p:txBody>
          <a:bodyPr wrap="square" lIns="90000" tIns="46800" rIns="90000" bIns="0" anchor="ctr" anchorCtr="1">
            <a:normAutofit/>
            <a:scene3d>
              <a:camera prst="orthographicFront"/>
              <a:lightRig rig="threePt" dir="t"/>
            </a:scene3d>
            <a:sp3d>
              <a:bevelT w="0" h="0"/>
            </a:sp3d>
          </a:bodyPr>
          <a:p>
            <a:pPr marL="0" lvl="1" algn="ctr">
              <a:lnSpc>
                <a:spcPct val="120000"/>
              </a:lnSpc>
            </a:pPr>
            <a:r>
              <a:rPr lang="zh-CN" altLang="en-US" b="1" spc="300">
                <a:solidFill>
                  <a:srgbClr val="1F74AD"/>
                </a:solidFill>
                <a:latin typeface="Arial" panose="020B0604020202020204" pitchFamily="34" charset="0"/>
                <a:ea typeface="微软雅黑" panose="020B0503020204020204" pitchFamily="34" charset="-122"/>
                <a:cs typeface="+mn-ea"/>
                <a:sym typeface="Arial" panose="020B0604020202020204" pitchFamily="34" charset="0"/>
              </a:rPr>
              <a:t>电子商务模式</a:t>
            </a:r>
            <a:endParaRPr lang="zh-CN" altLang="en-US" b="1" spc="300">
              <a:solidFill>
                <a:srgbClr val="1F74AD"/>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文本框 18"/>
          <p:cNvSpPr txBox="1"/>
          <p:nvPr>
            <p:custDataLst>
              <p:tags r:id="rId5"/>
            </p:custDataLst>
          </p:nvPr>
        </p:nvSpPr>
        <p:spPr bwMode="auto">
          <a:xfrm>
            <a:off x="176530" y="3766820"/>
            <a:ext cx="2109470" cy="2919095"/>
          </a:xfrm>
          <a:prstGeom prst="rect">
            <a:avLst/>
          </a:prstGeom>
          <a:noFill/>
          <a:ln w="9525">
            <a:noFill/>
            <a:miter lim="800000"/>
          </a:ln>
        </p:spPr>
        <p:txBody>
          <a:bodyPr wrap="square" lIns="90000" tIns="0" rIns="90000" bIns="46800" anchor="ctr" anchorCtr="1">
            <a:scene3d>
              <a:camera prst="orthographicFront"/>
              <a:lightRig rig="threePt" dir="t"/>
            </a:scene3d>
            <a:sp3d>
              <a:bevelT w="0" h="0"/>
            </a:sp3d>
          </a:bodyPr>
          <a:p>
            <a:pPr algn="l">
              <a:lnSpc>
                <a:spcPct val="120000"/>
              </a:lnSpc>
              <a:defRPr/>
            </a:pPr>
            <a:r>
              <a:rPr lang="zh-CN" altLang="en-US" sz="1600" spc="150">
                <a:solidFill>
                  <a:srgbClr val="000000"/>
                </a:solidFill>
                <a:uFillTx/>
                <a:latin typeface="Arial" panose="020B0604020202020204" pitchFamily="34" charset="0"/>
                <a:ea typeface="微软雅黑" panose="020B0503020204020204" pitchFamily="34" charset="-122"/>
                <a:sym typeface="Arial" panose="020B0604020202020204" pitchFamily="34" charset="0"/>
              </a:rPr>
              <a:t>传统行业 + 互联网、传统制造业 + 互联网，向电子商务转型已经是一种大的趋势，它不是简单地把产品放到网上去售卖，而是整个系统性的流程再造。</a:t>
            </a:r>
            <a:endParaRPr lang="zh-CN" altLang="en-US" sz="1600" spc="150">
              <a:solidFill>
                <a:srgbClr val="000000"/>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21" name="圆角矩形 20"/>
          <p:cNvSpPr/>
          <p:nvPr>
            <p:custDataLst>
              <p:tags r:id="rId6"/>
            </p:custDataLst>
          </p:nvPr>
        </p:nvSpPr>
        <p:spPr>
          <a:xfrm rot="2702816">
            <a:off x="2429131" y="1399667"/>
            <a:ext cx="1530985" cy="1530985"/>
          </a:xfrm>
          <a:prstGeom prst="roundRect">
            <a:avLst/>
          </a:prstGeom>
          <a:noFill/>
          <a:ln w="3175">
            <a:solidFill>
              <a:srgbClr val="FFC000"/>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 name="任意多边形 27"/>
          <p:cNvSpPr/>
          <p:nvPr>
            <p:custDataLst>
              <p:tags r:id="rId7"/>
            </p:custDataLst>
          </p:nvPr>
        </p:nvSpPr>
        <p:spPr>
          <a:xfrm rot="2702816">
            <a:off x="2514600" y="1485265"/>
            <a:ext cx="1358900" cy="1358900"/>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9" name="文本框 28"/>
          <p:cNvSpPr txBox="1"/>
          <p:nvPr>
            <p:custDataLst>
              <p:tags r:id="rId8"/>
            </p:custDataLst>
          </p:nvPr>
        </p:nvSpPr>
        <p:spPr>
          <a:xfrm>
            <a:off x="3463290" y="1936115"/>
            <a:ext cx="523240" cy="457200"/>
          </a:xfrm>
          <a:prstGeom prst="rect">
            <a:avLst/>
          </a:prstGeom>
          <a:noFill/>
        </p:spPr>
        <p:txBody>
          <a:bodyPr wrap="square" lIns="90000" tIns="46800" rIns="90000" bIns="46800">
            <a:normAutofit fontScale="75000" lnSpcReduction="10000"/>
          </a:bodyPr>
          <a:p>
            <a:pPr>
              <a:lnSpc>
                <a:spcPct val="130000"/>
              </a:lnSpc>
            </a:pPr>
            <a:r>
              <a:rPr lang="en-US" sz="24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02</a:t>
            </a:r>
            <a:endParaRPr lang="en-US" sz="24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文本框 15"/>
          <p:cNvSpPr txBox="1"/>
          <p:nvPr>
            <p:custDataLst>
              <p:tags r:id="rId9"/>
            </p:custDataLst>
          </p:nvPr>
        </p:nvSpPr>
        <p:spPr bwMode="auto">
          <a:xfrm>
            <a:off x="2252753" y="3276092"/>
            <a:ext cx="1910411" cy="490855"/>
          </a:xfrm>
          <a:prstGeom prst="rect">
            <a:avLst/>
          </a:prstGeom>
          <a:noFill/>
          <a:ln w="9525">
            <a:noFill/>
            <a:miter lim="800000"/>
          </a:ln>
        </p:spPr>
        <p:txBody>
          <a:bodyPr wrap="square" lIns="90000" tIns="46800" rIns="90000" bIns="0" anchor="ctr" anchorCtr="1">
            <a:normAutofit/>
            <a:scene3d>
              <a:camera prst="orthographicFront"/>
              <a:lightRig rig="threePt" dir="t"/>
            </a:scene3d>
            <a:sp3d>
              <a:bevelT w="0" h="0"/>
            </a:sp3d>
          </a:bodyPr>
          <a:p>
            <a:pPr marL="0" lvl="1" algn="ctr">
              <a:lnSpc>
                <a:spcPct val="120000"/>
              </a:lnSpc>
            </a:pPr>
            <a:r>
              <a:rPr lang="zh-CN" altLang="en-US" b="1" spc="300">
                <a:solidFill>
                  <a:srgbClr val="3498DB"/>
                </a:solidFill>
                <a:latin typeface="Arial" panose="020B0604020202020204" pitchFamily="34" charset="0"/>
                <a:ea typeface="微软雅黑" panose="020B0503020204020204" pitchFamily="34" charset="-122"/>
                <a:cs typeface="+mn-ea"/>
                <a:sym typeface="Arial" panose="020B0604020202020204" pitchFamily="34" charset="0"/>
              </a:rPr>
              <a:t>店铺模式</a:t>
            </a:r>
            <a:endParaRPr lang="zh-CN" altLang="en-US" b="1" spc="300">
              <a:solidFill>
                <a:srgbClr val="3498DB"/>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文本框 16"/>
          <p:cNvSpPr txBox="1"/>
          <p:nvPr>
            <p:custDataLst>
              <p:tags r:id="rId10"/>
            </p:custDataLst>
          </p:nvPr>
        </p:nvSpPr>
        <p:spPr bwMode="auto">
          <a:xfrm>
            <a:off x="2252980" y="3780790"/>
            <a:ext cx="1910715" cy="2734310"/>
          </a:xfrm>
          <a:prstGeom prst="rect">
            <a:avLst/>
          </a:prstGeom>
          <a:noFill/>
          <a:ln w="9525">
            <a:noFill/>
            <a:miter lim="800000"/>
          </a:ln>
        </p:spPr>
        <p:txBody>
          <a:bodyPr wrap="square" lIns="90000" tIns="0" rIns="90000" bIns="46800" anchor="ctr" anchorCtr="1">
            <a:scene3d>
              <a:camera prst="orthographicFront"/>
              <a:lightRig rig="threePt" dir="t"/>
            </a:scene3d>
            <a:sp3d>
              <a:bevelT w="0" h="0"/>
            </a:sp3d>
          </a:bodyPr>
          <a:p>
            <a:pPr algn="l">
              <a:lnSpc>
                <a:spcPct val="120000"/>
              </a:lnSpc>
              <a:defRPr/>
            </a:pPr>
            <a:r>
              <a:rPr lang="zh-CN" altLang="en-US" sz="1600" spc="150">
                <a:solidFill>
                  <a:srgbClr val="000000"/>
                </a:solidFill>
                <a:uFillTx/>
                <a:latin typeface="Arial" panose="020B0604020202020204" pitchFamily="34" charset="0"/>
                <a:ea typeface="微软雅黑" panose="020B0503020204020204" pitchFamily="34" charset="-122"/>
                <a:sym typeface="Arial" panose="020B0604020202020204" pitchFamily="34" charset="0"/>
              </a:rPr>
              <a:t>这种模式更需要人性化的服务和各种促销手段来完成产品及服务的销售。店铺模式的核心就是在有潜在消费群体的地方开设店铺。</a:t>
            </a:r>
            <a:endParaRPr lang="zh-CN" altLang="en-US" sz="1600" spc="150">
              <a:solidFill>
                <a:srgbClr val="000000"/>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22" name="圆角矩形 21"/>
          <p:cNvSpPr/>
          <p:nvPr>
            <p:custDataLst>
              <p:tags r:id="rId11"/>
            </p:custDataLst>
          </p:nvPr>
        </p:nvSpPr>
        <p:spPr>
          <a:xfrm rot="2702816">
            <a:off x="4405886" y="1399667"/>
            <a:ext cx="1530985" cy="1530985"/>
          </a:xfrm>
          <a:prstGeom prst="roundRect">
            <a:avLst/>
          </a:prstGeom>
          <a:noFill/>
          <a:ln w="3175">
            <a:solidFill>
              <a:srgbClr val="FFC000"/>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0" name="任意多边形 29"/>
          <p:cNvSpPr/>
          <p:nvPr>
            <p:custDataLst>
              <p:tags r:id="rId12"/>
            </p:custDataLst>
          </p:nvPr>
        </p:nvSpPr>
        <p:spPr>
          <a:xfrm rot="2702816">
            <a:off x="4490976" y="1485392"/>
            <a:ext cx="1358900" cy="1358900"/>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1" name="文本框 30"/>
          <p:cNvSpPr txBox="1"/>
          <p:nvPr>
            <p:custDataLst>
              <p:tags r:id="rId13"/>
            </p:custDataLst>
          </p:nvPr>
        </p:nvSpPr>
        <p:spPr>
          <a:xfrm>
            <a:off x="5440301" y="1936242"/>
            <a:ext cx="523240" cy="457200"/>
          </a:xfrm>
          <a:prstGeom prst="rect">
            <a:avLst/>
          </a:prstGeom>
          <a:noFill/>
        </p:spPr>
        <p:txBody>
          <a:bodyPr wrap="square" lIns="90000" tIns="46800" rIns="90000" bIns="46800">
            <a:normAutofit fontScale="75000" lnSpcReduction="10000"/>
          </a:bodyPr>
          <a:p>
            <a:pPr>
              <a:lnSpc>
                <a:spcPct val="130000"/>
              </a:lnSpc>
            </a:pPr>
            <a:r>
              <a:rPr lang="en-US" sz="24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03</a:t>
            </a:r>
            <a:endParaRPr lang="en-US" sz="24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文本框 13"/>
          <p:cNvSpPr txBox="1"/>
          <p:nvPr>
            <p:custDataLst>
              <p:tags r:id="rId14"/>
            </p:custDataLst>
          </p:nvPr>
        </p:nvSpPr>
        <p:spPr bwMode="auto">
          <a:xfrm>
            <a:off x="4229508" y="3276092"/>
            <a:ext cx="1910411" cy="490855"/>
          </a:xfrm>
          <a:prstGeom prst="rect">
            <a:avLst/>
          </a:prstGeom>
          <a:noFill/>
          <a:ln w="9525">
            <a:noFill/>
            <a:miter lim="800000"/>
          </a:ln>
        </p:spPr>
        <p:txBody>
          <a:bodyPr wrap="square" lIns="90000" tIns="46800" rIns="90000" bIns="0" anchor="ctr" anchorCtr="1">
            <a:normAutofit/>
            <a:scene3d>
              <a:camera prst="orthographicFront"/>
              <a:lightRig rig="threePt" dir="t"/>
            </a:scene3d>
            <a:sp3d>
              <a:bevelT w="0" h="0"/>
            </a:sp3d>
          </a:bodyPr>
          <a:p>
            <a:pPr marL="0" lvl="1" algn="ctr">
              <a:lnSpc>
                <a:spcPct val="120000"/>
              </a:lnSpc>
            </a:pPr>
            <a:r>
              <a:rPr lang="zh-CN" altLang="en-US" b="1" spc="300">
                <a:solidFill>
                  <a:srgbClr val="1AA3AA"/>
                </a:solidFill>
                <a:latin typeface="Arial" panose="020B0604020202020204" pitchFamily="34" charset="0"/>
                <a:ea typeface="微软雅黑" panose="020B0503020204020204" pitchFamily="34" charset="-122"/>
                <a:cs typeface="+mn-ea"/>
                <a:sym typeface="Arial" panose="020B0604020202020204" pitchFamily="34" charset="0"/>
              </a:rPr>
              <a:t>搭售模式</a:t>
            </a:r>
            <a:endParaRPr lang="zh-CN" altLang="en-US" b="1" spc="300">
              <a:solidFill>
                <a:srgbClr val="1AA3AA"/>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文本框 14"/>
          <p:cNvSpPr txBox="1"/>
          <p:nvPr>
            <p:custDataLst>
              <p:tags r:id="rId15"/>
            </p:custDataLst>
          </p:nvPr>
        </p:nvSpPr>
        <p:spPr bwMode="auto">
          <a:xfrm>
            <a:off x="4229735" y="3780790"/>
            <a:ext cx="1734185" cy="2335530"/>
          </a:xfrm>
          <a:prstGeom prst="rect">
            <a:avLst/>
          </a:prstGeom>
          <a:noFill/>
          <a:ln w="9525">
            <a:noFill/>
            <a:miter lim="800000"/>
          </a:ln>
        </p:spPr>
        <p:txBody>
          <a:bodyPr wrap="square" lIns="90000" tIns="0" rIns="90000" bIns="46800" anchor="ctr" anchorCtr="1">
            <a:scene3d>
              <a:camera prst="orthographicFront"/>
              <a:lightRig rig="threePt" dir="t"/>
            </a:scene3d>
            <a:sp3d>
              <a:bevelT w="0" h="0"/>
            </a:sp3d>
          </a:bodyPr>
          <a:p>
            <a:pPr algn="just">
              <a:lnSpc>
                <a:spcPct val="120000"/>
              </a:lnSpc>
              <a:defRPr/>
            </a:pPr>
            <a:r>
              <a:rPr lang="zh-CN" altLang="en-US" sz="1600" spc="150">
                <a:solidFill>
                  <a:srgbClr val="000000"/>
                </a:solidFill>
                <a:uFillTx/>
                <a:latin typeface="Arial" panose="020B0604020202020204" pitchFamily="34" charset="0"/>
                <a:ea typeface="微软雅黑" panose="020B0503020204020204" pitchFamily="34" charset="-122"/>
                <a:sym typeface="Arial" panose="020B0604020202020204" pitchFamily="34" charset="0"/>
              </a:rPr>
              <a:t>搭售模式又称为“饵与钩”模式、“剃刀与刀片”模式，这种模式出现在 20 世纪早期。</a:t>
            </a:r>
            <a:endParaRPr lang="zh-CN" altLang="en-US" sz="1600" spc="150">
              <a:solidFill>
                <a:srgbClr val="000000"/>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23" name="圆角矩形 22"/>
          <p:cNvSpPr/>
          <p:nvPr>
            <p:custDataLst>
              <p:tags r:id="rId16"/>
            </p:custDataLst>
          </p:nvPr>
        </p:nvSpPr>
        <p:spPr>
          <a:xfrm rot="2702816">
            <a:off x="6382323" y="1399667"/>
            <a:ext cx="1530985" cy="1530985"/>
          </a:xfrm>
          <a:prstGeom prst="roundRect">
            <a:avLst/>
          </a:prstGeom>
          <a:noFill/>
          <a:ln w="3175">
            <a:solidFill>
              <a:srgbClr val="FFC000"/>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2" name="任意多边形 31"/>
          <p:cNvSpPr/>
          <p:nvPr>
            <p:custDataLst>
              <p:tags r:id="rId17"/>
            </p:custDataLst>
          </p:nvPr>
        </p:nvSpPr>
        <p:spPr>
          <a:xfrm rot="2702816">
            <a:off x="6468683" y="1485392"/>
            <a:ext cx="1358900" cy="1358900"/>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3" name="文本框 32"/>
          <p:cNvSpPr txBox="1"/>
          <p:nvPr>
            <p:custDataLst>
              <p:tags r:id="rId18"/>
            </p:custDataLst>
          </p:nvPr>
        </p:nvSpPr>
        <p:spPr>
          <a:xfrm>
            <a:off x="7417373" y="1936242"/>
            <a:ext cx="523240" cy="457200"/>
          </a:xfrm>
          <a:prstGeom prst="rect">
            <a:avLst/>
          </a:prstGeom>
          <a:noFill/>
        </p:spPr>
        <p:txBody>
          <a:bodyPr wrap="square" lIns="90000" tIns="46800" rIns="90000" bIns="46800">
            <a:normAutofit fontScale="75000" lnSpcReduction="10000"/>
          </a:bodyPr>
          <a:p>
            <a:pPr>
              <a:lnSpc>
                <a:spcPct val="130000"/>
              </a:lnSpc>
            </a:pPr>
            <a:r>
              <a:rPr lang="en-US" sz="24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04</a:t>
            </a:r>
            <a:endParaRPr lang="en-US" sz="24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11"/>
          <p:cNvSpPr txBox="1"/>
          <p:nvPr>
            <p:custDataLst>
              <p:tags r:id="rId19"/>
            </p:custDataLst>
          </p:nvPr>
        </p:nvSpPr>
        <p:spPr bwMode="auto">
          <a:xfrm>
            <a:off x="6206263" y="3276092"/>
            <a:ext cx="1910411" cy="490855"/>
          </a:xfrm>
          <a:prstGeom prst="rect">
            <a:avLst/>
          </a:prstGeom>
          <a:noFill/>
          <a:ln w="9525">
            <a:noFill/>
            <a:miter lim="800000"/>
          </a:ln>
        </p:spPr>
        <p:txBody>
          <a:bodyPr wrap="square" lIns="90000" tIns="46800" rIns="90000" bIns="0" anchor="ctr" anchorCtr="1">
            <a:normAutofit/>
            <a:scene3d>
              <a:camera prst="orthographicFront"/>
              <a:lightRig rig="threePt" dir="t"/>
            </a:scene3d>
            <a:sp3d>
              <a:bevelT w="0" h="0"/>
            </a:sp3d>
          </a:bodyPr>
          <a:p>
            <a:pPr marL="0" lvl="1" algn="ctr">
              <a:lnSpc>
                <a:spcPct val="120000"/>
              </a:lnSpc>
            </a:pPr>
            <a:r>
              <a:rPr lang="zh-CN" altLang="en-US" b="1" spc="300">
                <a:solidFill>
                  <a:srgbClr val="69A35B"/>
                </a:solidFill>
                <a:latin typeface="Arial" panose="020B0604020202020204" pitchFamily="34" charset="0"/>
                <a:ea typeface="微软雅黑" panose="020B0503020204020204" pitchFamily="34" charset="-122"/>
                <a:cs typeface="+mn-ea"/>
                <a:sym typeface="Arial" panose="020B0604020202020204" pitchFamily="34" charset="0"/>
              </a:rPr>
              <a:t>免费模式</a:t>
            </a:r>
            <a:endParaRPr lang="zh-CN" altLang="en-US" b="1" spc="300">
              <a:solidFill>
                <a:srgbClr val="69A35B"/>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文本框 12"/>
          <p:cNvSpPr txBox="1"/>
          <p:nvPr>
            <p:custDataLst>
              <p:tags r:id="rId20"/>
            </p:custDataLst>
          </p:nvPr>
        </p:nvSpPr>
        <p:spPr bwMode="auto">
          <a:xfrm>
            <a:off x="6206490" y="3780790"/>
            <a:ext cx="1849120" cy="2349500"/>
          </a:xfrm>
          <a:prstGeom prst="rect">
            <a:avLst/>
          </a:prstGeom>
          <a:noFill/>
          <a:ln w="9525">
            <a:noFill/>
            <a:miter lim="800000"/>
          </a:ln>
        </p:spPr>
        <p:txBody>
          <a:bodyPr wrap="square" lIns="90000" tIns="0" rIns="90000" bIns="46800" anchor="ctr" anchorCtr="1">
            <a:scene3d>
              <a:camera prst="orthographicFront"/>
              <a:lightRig rig="threePt" dir="t"/>
            </a:scene3d>
            <a:sp3d>
              <a:bevelT w="0" h="0"/>
            </a:sp3d>
          </a:bodyPr>
          <a:p>
            <a:pPr algn="l">
              <a:lnSpc>
                <a:spcPct val="120000"/>
              </a:lnSpc>
              <a:defRPr/>
            </a:pPr>
            <a:r>
              <a:rPr lang="zh-CN" altLang="en-US" sz="1600" spc="150">
                <a:solidFill>
                  <a:srgbClr val="000000"/>
                </a:solidFill>
                <a:uFillTx/>
                <a:latin typeface="Arial" panose="020B0604020202020204" pitchFamily="34" charset="0"/>
                <a:ea typeface="微软雅黑" panose="020B0503020204020204" pitchFamily="34" charset="-122"/>
                <a:sym typeface="Arial" panose="020B0604020202020204" pitchFamily="34" charset="0"/>
              </a:rPr>
              <a:t>免费模式的成功就在于它是二段收费，赚钱并不是凭借免费的软件，而是通过某个功能集聚大量的有黏性的人群。</a:t>
            </a:r>
            <a:endParaRPr lang="zh-CN" altLang="en-US" sz="1600" spc="150">
              <a:solidFill>
                <a:srgbClr val="000000"/>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25" name="圆角矩形 24"/>
          <p:cNvSpPr/>
          <p:nvPr>
            <p:custDataLst>
              <p:tags r:id="rId21"/>
            </p:custDataLst>
          </p:nvPr>
        </p:nvSpPr>
        <p:spPr>
          <a:xfrm rot="2702816">
            <a:off x="8359396" y="1399667"/>
            <a:ext cx="1530985" cy="1530985"/>
          </a:xfrm>
          <a:prstGeom prst="roundRect">
            <a:avLst/>
          </a:prstGeom>
          <a:noFill/>
          <a:ln w="3175">
            <a:solidFill>
              <a:srgbClr val="FFC000"/>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4" name="任意多边形 33"/>
          <p:cNvSpPr/>
          <p:nvPr>
            <p:custDataLst>
              <p:tags r:id="rId22"/>
            </p:custDataLst>
          </p:nvPr>
        </p:nvSpPr>
        <p:spPr>
          <a:xfrm rot="2702816">
            <a:off x="8444486" y="1485392"/>
            <a:ext cx="1358900" cy="1358900"/>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5" name="文本框 34"/>
          <p:cNvSpPr txBox="1"/>
          <p:nvPr>
            <p:custDataLst>
              <p:tags r:id="rId23"/>
            </p:custDataLst>
          </p:nvPr>
        </p:nvSpPr>
        <p:spPr>
          <a:xfrm>
            <a:off x="9393811" y="1936242"/>
            <a:ext cx="523240" cy="457200"/>
          </a:xfrm>
          <a:prstGeom prst="rect">
            <a:avLst/>
          </a:prstGeom>
          <a:noFill/>
        </p:spPr>
        <p:txBody>
          <a:bodyPr wrap="square" lIns="90000" tIns="46800" rIns="90000" bIns="46800">
            <a:normAutofit fontScale="75000" lnSpcReduction="10000"/>
          </a:bodyPr>
          <a:p>
            <a:pPr>
              <a:lnSpc>
                <a:spcPct val="130000"/>
              </a:lnSpc>
            </a:pPr>
            <a:r>
              <a:rPr lang="en-US" sz="24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05</a:t>
            </a:r>
            <a:endParaRPr lang="en-US" sz="24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p:cNvSpPr txBox="1"/>
          <p:nvPr>
            <p:custDataLst>
              <p:tags r:id="rId24"/>
            </p:custDataLst>
          </p:nvPr>
        </p:nvSpPr>
        <p:spPr bwMode="auto">
          <a:xfrm>
            <a:off x="8183245" y="3034030"/>
            <a:ext cx="1910715" cy="732790"/>
          </a:xfrm>
          <a:prstGeom prst="rect">
            <a:avLst/>
          </a:prstGeom>
          <a:noFill/>
          <a:ln w="9525">
            <a:noFill/>
            <a:miter lim="800000"/>
          </a:ln>
        </p:spPr>
        <p:txBody>
          <a:bodyPr wrap="square" lIns="90000" tIns="46800" rIns="90000" bIns="0" anchor="ctr" anchorCtr="1">
            <a:scene3d>
              <a:camera prst="orthographicFront"/>
              <a:lightRig rig="threePt" dir="t"/>
            </a:scene3d>
            <a:sp3d>
              <a:bevelT w="0" h="0"/>
            </a:sp3d>
          </a:bodyPr>
          <a:p>
            <a:pPr marL="0" lvl="1" algn="l">
              <a:lnSpc>
                <a:spcPct val="120000"/>
              </a:lnSpc>
            </a:pPr>
            <a:r>
              <a:rPr lang="zh-CN" altLang="en-US" b="1" spc="300">
                <a:solidFill>
                  <a:srgbClr val="9BBB59"/>
                </a:solidFill>
                <a:latin typeface="Arial" panose="020B0604020202020204" pitchFamily="34" charset="0"/>
                <a:ea typeface="微软雅黑" panose="020B0503020204020204" pitchFamily="34" charset="-122"/>
                <a:cs typeface="+mn-ea"/>
                <a:sym typeface="Arial" panose="020B0604020202020204" pitchFamily="34" charset="0"/>
              </a:rPr>
              <a:t>硬件 + 软件 + 大数据模式</a:t>
            </a:r>
            <a:endParaRPr lang="zh-CN" altLang="en-US" b="1" spc="300">
              <a:solidFill>
                <a:srgbClr val="9BBB5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文本框 10"/>
          <p:cNvSpPr txBox="1"/>
          <p:nvPr>
            <p:custDataLst>
              <p:tags r:id="rId25"/>
            </p:custDataLst>
          </p:nvPr>
        </p:nvSpPr>
        <p:spPr bwMode="auto">
          <a:xfrm>
            <a:off x="8183245" y="3780155"/>
            <a:ext cx="1910715" cy="2634615"/>
          </a:xfrm>
          <a:prstGeom prst="rect">
            <a:avLst/>
          </a:prstGeom>
          <a:noFill/>
          <a:ln w="9525">
            <a:noFill/>
            <a:miter lim="800000"/>
          </a:ln>
        </p:spPr>
        <p:txBody>
          <a:bodyPr wrap="square" lIns="90000" tIns="0" rIns="90000" bIns="46800" anchor="ctr" anchorCtr="1">
            <a:scene3d>
              <a:camera prst="orthographicFront"/>
              <a:lightRig rig="threePt" dir="t"/>
            </a:scene3d>
            <a:sp3d>
              <a:bevelT w="0" h="0"/>
            </a:sp3d>
          </a:bodyPr>
          <a:p>
            <a:pPr algn="l">
              <a:lnSpc>
                <a:spcPct val="120000"/>
              </a:lnSpc>
              <a:defRPr/>
            </a:pPr>
            <a:r>
              <a:rPr lang="zh-CN" altLang="en-US" sz="1600" spc="150">
                <a:solidFill>
                  <a:srgbClr val="000000"/>
                </a:solidFill>
                <a:uFillTx/>
                <a:latin typeface="Arial" panose="020B0604020202020204" pitchFamily="34" charset="0"/>
                <a:ea typeface="微软雅黑" panose="020B0503020204020204" pitchFamily="34" charset="-122"/>
                <a:sym typeface="Arial" panose="020B0604020202020204" pitchFamily="34" charset="0"/>
              </a:rPr>
              <a:t>苹果公司将硬件制造和软件开发进行结合，通过软件的使用增加用户对硬件使用的粘性，这就是一种商业模式的创新。</a:t>
            </a:r>
            <a:endParaRPr lang="zh-CN" altLang="en-US" sz="1600" spc="150">
              <a:solidFill>
                <a:srgbClr val="000000"/>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39" name="文本框 38"/>
          <p:cNvSpPr txBox="1"/>
          <p:nvPr>
            <p:custDataLst>
              <p:tags r:id="rId26"/>
            </p:custDataLst>
          </p:nvPr>
        </p:nvSpPr>
        <p:spPr bwMode="auto">
          <a:xfrm>
            <a:off x="10159773" y="3276092"/>
            <a:ext cx="1910411" cy="490855"/>
          </a:xfrm>
          <a:prstGeom prst="rect">
            <a:avLst/>
          </a:prstGeom>
          <a:noFill/>
          <a:ln w="9525">
            <a:noFill/>
            <a:miter lim="800000"/>
          </a:ln>
        </p:spPr>
        <p:txBody>
          <a:bodyPr wrap="square" lIns="90000" tIns="46800" rIns="90000" bIns="0" anchor="ctr" anchorCtr="1">
            <a:normAutofit/>
            <a:scene3d>
              <a:camera prst="orthographicFront"/>
              <a:lightRig rig="threePt" dir="t"/>
            </a:scene3d>
            <a:sp3d>
              <a:bevelT w="0" h="0"/>
            </a:sp3d>
          </a:bodyPr>
          <a:p>
            <a:pPr marL="0" lvl="1" algn="ctr">
              <a:lnSpc>
                <a:spcPct val="120000"/>
              </a:lnSpc>
            </a:pPr>
            <a:r>
              <a:rPr lang="zh-CN" altLang="en-US" b="1" spc="300">
                <a:solidFill>
                  <a:srgbClr val="FFC000"/>
                </a:solidFill>
                <a:latin typeface="Arial" panose="020B0604020202020204" pitchFamily="34" charset="0"/>
                <a:ea typeface="微软雅黑" panose="020B0503020204020204" pitchFamily="34" charset="-122"/>
                <a:cs typeface="+mn-ea"/>
                <a:sym typeface="Arial" panose="020B0604020202020204" pitchFamily="34" charset="0"/>
              </a:rPr>
              <a:t>限时达模式</a:t>
            </a:r>
            <a:endParaRPr lang="zh-CN" altLang="en-US" b="1" spc="300">
              <a:solidFill>
                <a:srgbClr val="FFC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文本框 39"/>
          <p:cNvSpPr txBox="1"/>
          <p:nvPr>
            <p:custDataLst>
              <p:tags r:id="rId27"/>
            </p:custDataLst>
          </p:nvPr>
        </p:nvSpPr>
        <p:spPr bwMode="auto">
          <a:xfrm>
            <a:off x="10160000" y="3780790"/>
            <a:ext cx="1910715" cy="2550160"/>
          </a:xfrm>
          <a:prstGeom prst="rect">
            <a:avLst/>
          </a:prstGeom>
          <a:noFill/>
          <a:ln w="9525">
            <a:noFill/>
            <a:miter lim="800000"/>
          </a:ln>
        </p:spPr>
        <p:txBody>
          <a:bodyPr wrap="square" lIns="90000" tIns="0" rIns="90000" bIns="46800" anchor="ctr" anchorCtr="1">
            <a:scene3d>
              <a:camera prst="orthographicFront"/>
              <a:lightRig rig="threePt" dir="t"/>
            </a:scene3d>
            <a:sp3d>
              <a:bevelT w="0" h="0"/>
            </a:sp3d>
          </a:bodyPr>
          <a:p>
            <a:pPr algn="l">
              <a:lnSpc>
                <a:spcPct val="120000"/>
              </a:lnSpc>
              <a:defRPr/>
            </a:pPr>
            <a:r>
              <a:rPr lang="zh-CN" altLang="en-US" sz="1600" spc="150">
                <a:solidFill>
                  <a:srgbClr val="000000"/>
                </a:solidFill>
                <a:uFillTx/>
                <a:latin typeface="Arial" panose="020B0604020202020204" pitchFamily="34" charset="0"/>
                <a:ea typeface="微软雅黑" panose="020B0503020204020204" pitchFamily="34" charset="-122"/>
                <a:sym typeface="Arial" panose="020B0604020202020204" pitchFamily="34" charset="0"/>
              </a:rPr>
              <a:t>这种商业模式是自主电子商务平台的一种创新，其核心资源在于完善的技术支持、价廉物美的产品、快捷的物流仓储、周到的在线服务。</a:t>
            </a:r>
            <a:endParaRPr lang="zh-CN" altLang="en-US" sz="1600" spc="150">
              <a:solidFill>
                <a:srgbClr val="000000"/>
              </a:solidFill>
              <a:uFillTx/>
              <a:latin typeface="Arial" panose="020B0604020202020204" pitchFamily="34" charset="0"/>
              <a:ea typeface="微软雅黑" panose="020B0503020204020204" pitchFamily="34" charset="-122"/>
              <a:sym typeface="Arial" panose="020B0604020202020204" pitchFamily="34" charset="0"/>
            </a:endParaRPr>
          </a:p>
        </p:txBody>
      </p:sp>
      <p:sp>
        <p:nvSpPr>
          <p:cNvPr id="37" name="任意多边形 33"/>
          <p:cNvSpPr/>
          <p:nvPr>
            <p:custDataLst>
              <p:tags r:id="rId28"/>
            </p:custDataLst>
          </p:nvPr>
        </p:nvSpPr>
        <p:spPr>
          <a:xfrm rot="2702816">
            <a:off x="10421876" y="1485392"/>
            <a:ext cx="1358900" cy="1358900"/>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8" name="文本框 37"/>
          <p:cNvSpPr txBox="1"/>
          <p:nvPr>
            <p:custDataLst>
              <p:tags r:id="rId29"/>
            </p:custDataLst>
          </p:nvPr>
        </p:nvSpPr>
        <p:spPr>
          <a:xfrm>
            <a:off x="11370566" y="1936242"/>
            <a:ext cx="523240" cy="457200"/>
          </a:xfrm>
          <a:prstGeom prst="rect">
            <a:avLst/>
          </a:prstGeom>
          <a:noFill/>
        </p:spPr>
        <p:txBody>
          <a:bodyPr wrap="square" lIns="90000" tIns="46800" rIns="90000" bIns="46800">
            <a:normAutofit fontScale="75000" lnSpcReduction="10000"/>
          </a:bodyPr>
          <a:p>
            <a:pPr>
              <a:lnSpc>
                <a:spcPct val="130000"/>
              </a:lnSpc>
            </a:pPr>
            <a:r>
              <a:rPr lang="en-US" sz="2400" b="1" spc="15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06</a:t>
            </a:r>
            <a:endParaRPr lang="en-US" sz="2400" b="1" spc="15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圆角矩形 24"/>
          <p:cNvSpPr/>
          <p:nvPr>
            <p:custDataLst>
              <p:tags r:id="rId30"/>
            </p:custDataLst>
          </p:nvPr>
        </p:nvSpPr>
        <p:spPr>
          <a:xfrm rot="2702816">
            <a:off x="10336151" y="1399667"/>
            <a:ext cx="1530985" cy="1530985"/>
          </a:xfrm>
          <a:prstGeom prst="roundRect">
            <a:avLst/>
          </a:prstGeom>
          <a:noFill/>
          <a:ln w="3175">
            <a:solidFill>
              <a:srgbClr val="FFC000"/>
            </a:solidFill>
            <a:prstDash val="dash"/>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anchor="ctr"/>
          <a:p>
            <a:pPr algn="ctr">
              <a:lnSpc>
                <a:spcPct val="120000"/>
              </a:lnSpc>
            </a:pPr>
            <a:endParaRPr>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三、常见的互联网商业模式</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79780" y="1308735"/>
            <a:ext cx="5219065" cy="4661535"/>
          </a:xfrm>
          <a:prstGeom prst="rect">
            <a:avLst/>
          </a:prstGeom>
          <a:noFill/>
        </p:spPr>
        <p:txBody>
          <a:bodyPr wrap="square" rtlCol="0">
            <a:spAutoFit/>
          </a:bodyPr>
          <a:p>
            <a:pPr fontAlgn="auto">
              <a:lnSpc>
                <a:spcPct val="150000"/>
              </a:lnSpc>
            </a:pPr>
            <a:r>
              <a:rPr lang="zh-CN" altLang="en-US"/>
              <a:t>代表企业：阿里巴巴、慧聪网。</a:t>
            </a:r>
            <a:endParaRPr lang="zh-CN" altLang="en-US"/>
          </a:p>
          <a:p>
            <a:pPr fontAlgn="auto">
              <a:lnSpc>
                <a:spcPct val="150000"/>
              </a:lnSpc>
            </a:pPr>
            <a:r>
              <a:rPr lang="zh-CN" altLang="en-US"/>
              <a:t>通俗来说，B2B 就是商对商、企业对企业的电子商务模式，进行电子商务交易的供需双方都是商家。他们使用互联网技术或各种商务网络平台，完成商务交易的过程。B2B 电商不仅可以帮助企业减少大量的资源和时间成本，也能够为企业之间的战略</a:t>
            </a:r>
            <a:endParaRPr lang="zh-CN" altLang="en-US"/>
          </a:p>
          <a:p>
            <a:pPr fontAlgn="auto">
              <a:lnSpc>
                <a:spcPct val="150000"/>
              </a:lnSpc>
            </a:pPr>
            <a:r>
              <a:rPr lang="zh-CN" altLang="en-US"/>
              <a:t>合作提供坚实的基础。其次，B2B 可以让企业之间的交易过程变得更为快捷高效，这样可以减少很多的工作流程项目以及管理资金费用。如此一来，企业的经营成本便会大大下降，使得企业能够占据更多有利的竞争机遇。</a:t>
            </a:r>
            <a:endParaRPr lang="zh-CN" altLang="en-US"/>
          </a:p>
        </p:txBody>
      </p:sp>
      <p:sp>
        <p:nvSpPr>
          <p:cNvPr id="2" name="文本框 1"/>
          <p:cNvSpPr txBox="1"/>
          <p:nvPr/>
        </p:nvSpPr>
        <p:spPr>
          <a:xfrm>
            <a:off x="779780" y="812800"/>
            <a:ext cx="5162550" cy="398780"/>
          </a:xfrm>
          <a:prstGeom prst="rect">
            <a:avLst/>
          </a:prstGeom>
          <a:noFill/>
        </p:spPr>
        <p:txBody>
          <a:bodyPr wrap="square" rtlCol="0">
            <a:spAutoFit/>
          </a:bodyPr>
          <a:p>
            <a:r>
              <a:rPr lang="zh-CN" altLang="en-US" sz="2000" b="1">
                <a:solidFill>
                  <a:schemeClr val="accent1">
                    <a:lumMod val="75000"/>
                  </a:schemeClr>
                </a:solidFill>
              </a:rPr>
              <a:t>（一）B2B（Business-to- Business）</a:t>
            </a:r>
            <a:endParaRPr lang="zh-CN" altLang="en-US" sz="2000" b="1">
              <a:solidFill>
                <a:schemeClr val="accent1">
                  <a:lumMod val="75000"/>
                </a:schemeClr>
              </a:solidFill>
            </a:endParaRPr>
          </a:p>
        </p:txBody>
      </p:sp>
      <p:pic>
        <p:nvPicPr>
          <p:cNvPr id="102" name="图片 101"/>
          <p:cNvPicPr/>
          <p:nvPr/>
        </p:nvPicPr>
        <p:blipFill>
          <a:blip r:embed="rId1"/>
          <a:stretch>
            <a:fillRect/>
          </a:stretch>
        </p:blipFill>
        <p:spPr>
          <a:xfrm>
            <a:off x="6420485" y="1638300"/>
            <a:ext cx="5084445" cy="400240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02"/>
                                        </p:tgtEl>
                                        <p:attrNameLst>
                                          <p:attrName>style.visibility</p:attrName>
                                        </p:attrNameLst>
                                      </p:cBhvr>
                                      <p:to>
                                        <p:strVal val="visible"/>
                                      </p:to>
                                    </p:set>
                                    <p:animEffect transition="in" filter="blinds(horizontal)">
                                      <p:cBhvr>
                                        <p:cTn id="16"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形状 18"/>
          <p:cNvSpPr/>
          <p:nvPr/>
        </p:nvSpPr>
        <p:spPr>
          <a:xfrm>
            <a:off x="646278" y="350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rgbClr val="FF3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p:nvSpPr>
        <p:spPr>
          <a:xfrm>
            <a:off x="304042"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0" y="0"/>
            <a:ext cx="5278432" cy="6858000"/>
          </a:xfrm>
          <a:custGeom>
            <a:avLst/>
            <a:gdLst>
              <a:gd name="connsiteX0" fmla="*/ 0 w 5278432"/>
              <a:gd name="connsiteY0" fmla="*/ 0 h 6858000"/>
              <a:gd name="connsiteX1" fmla="*/ 5278432 w 5278432"/>
              <a:gd name="connsiteY1" fmla="*/ 0 h 6858000"/>
              <a:gd name="connsiteX2" fmla="*/ 5135000 w 5278432"/>
              <a:gd name="connsiteY2" fmla="*/ 269519 h 6858000"/>
              <a:gd name="connsiteX3" fmla="*/ 4369079 w 5278432"/>
              <a:gd name="connsiteY3" fmla="*/ 3510279 h 6858000"/>
              <a:gd name="connsiteX4" fmla="*/ 5135000 w 5278432"/>
              <a:gd name="connsiteY4" fmla="*/ 6751039 h 6858000"/>
              <a:gd name="connsiteX5" fmla="*/ 5191923 w 5278432"/>
              <a:gd name="connsiteY5" fmla="*/ 6858000 h 6858000"/>
              <a:gd name="connsiteX6" fmla="*/ 0 w 52784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8432" h="6858000">
                <a:moveTo>
                  <a:pt x="0" y="0"/>
                </a:moveTo>
                <a:lnTo>
                  <a:pt x="5278432" y="0"/>
                </a:lnTo>
                <a:lnTo>
                  <a:pt x="5135000" y="269519"/>
                </a:lnTo>
                <a:cubicBezTo>
                  <a:pt x="4644151" y="1249898"/>
                  <a:pt x="4369079" y="2349173"/>
                  <a:pt x="4369079" y="3510279"/>
                </a:cubicBezTo>
                <a:cubicBezTo>
                  <a:pt x="4369079" y="4671385"/>
                  <a:pt x="4644151" y="5770660"/>
                  <a:pt x="5135000" y="6751039"/>
                </a:cubicBezTo>
                <a:lnTo>
                  <a:pt x="5191923" y="6858000"/>
                </a:lnTo>
                <a:lnTo>
                  <a:pt x="0" y="6858000"/>
                </a:lnTo>
                <a:close/>
              </a:path>
            </a:pathLst>
          </a:custGeom>
          <a:blipFill dpi="0" rotWithShape="1">
            <a:blip r:embed="rId1">
              <a:extLst>
                <a:ext uri="{BEBA8EAE-BF5A-486C-A8C5-ECC9F3942E4B}">
                  <a14:imgProps xmlns:a14="http://schemas.microsoft.com/office/drawing/2010/main">
                    <a14:imgLayer r:embed="rId2">
                      <a14:imgEffect>
                        <a14:brightnessContrast bright="6000"/>
                      </a14:imgEffect>
                    </a14:imgLayer>
                  </a14:imgProps>
                </a:ext>
              </a:extLst>
            </a:blip>
            <a:srcRect/>
            <a:stretch>
              <a:fillRect l="-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278120" y="2304415"/>
            <a:ext cx="6431280" cy="768350"/>
          </a:xfrm>
          <a:prstGeom prst="rect">
            <a:avLst/>
          </a:prstGeom>
          <a:noFill/>
        </p:spPr>
        <p:txBody>
          <a:bodyPr wrap="square" rtlCol="0">
            <a:spAutoFit/>
          </a:bodyPr>
          <a:p>
            <a:r>
              <a:rPr lang="zh-CN" altLang="en-US" sz="4400" b="1">
                <a:latin typeface="微软雅黑" panose="020B0503020204020204" pitchFamily="34" charset="-122"/>
                <a:ea typeface="微软雅黑" panose="020B0503020204020204" pitchFamily="34" charset="-122"/>
              </a:rPr>
              <a:t>第四章  商业模式</a:t>
            </a:r>
            <a:endParaRPr lang="zh-CN" altLang="en-US" sz="4400" b="1">
              <a:latin typeface="微软雅黑" panose="020B0503020204020204" pitchFamily="34" charset="-122"/>
              <a:ea typeface="微软雅黑" panose="020B0503020204020204" pitchFamily="34" charset="-122"/>
            </a:endParaRPr>
          </a:p>
        </p:txBody>
      </p:sp>
    </p:spTree>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三、常见的互联网商业模式</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79780" y="1308735"/>
            <a:ext cx="5602605" cy="5077460"/>
          </a:xfrm>
          <a:prstGeom prst="rect">
            <a:avLst/>
          </a:prstGeom>
          <a:noFill/>
        </p:spPr>
        <p:txBody>
          <a:bodyPr wrap="square" rtlCol="0">
            <a:spAutoFit/>
          </a:bodyPr>
          <a:p>
            <a:pPr fontAlgn="auto">
              <a:lnSpc>
                <a:spcPct val="150000"/>
              </a:lnSpc>
            </a:pPr>
            <a:r>
              <a:rPr lang="zh-CN" altLang="en-US"/>
              <a:t>代表企业：亚马逊、京东。</a:t>
            </a:r>
            <a:endParaRPr lang="zh-CN" altLang="en-US"/>
          </a:p>
          <a:p>
            <a:pPr fontAlgn="auto">
              <a:lnSpc>
                <a:spcPct val="150000"/>
              </a:lnSpc>
            </a:pPr>
            <a:r>
              <a:rPr lang="zh-CN" altLang="en-US"/>
              <a:t>通俗来说，B2C 就是商对客，企业通过互联网为消费者提供一个新型的购物环境的网上商店，直接面向消费者销售产品和服务。这种形式的电子商务一般以网络零售为主，主要借助互联网开展在线销售活动。对商家来说，B2C 的优点关键在于店铺被代替后节省的地皮和销售人员的人工费用相当可观。它的网上销售范围几乎不受企业大小的限制。商家还可以通过动态监测商品的点击率、购买率、用户反馈，随时调整商品的进货计划，同样也可以起到减少积压的情况出现的作用。当然，这种电子商务模式的发展需要高效率和低成本的物流体系的配合。</a:t>
            </a:r>
            <a:endParaRPr lang="zh-CN" altLang="en-US"/>
          </a:p>
        </p:txBody>
      </p:sp>
      <p:sp>
        <p:nvSpPr>
          <p:cNvPr id="2" name="文本框 1"/>
          <p:cNvSpPr txBox="1"/>
          <p:nvPr/>
        </p:nvSpPr>
        <p:spPr>
          <a:xfrm>
            <a:off x="779780" y="812800"/>
            <a:ext cx="5162550" cy="398780"/>
          </a:xfrm>
          <a:prstGeom prst="rect">
            <a:avLst/>
          </a:prstGeom>
          <a:noFill/>
        </p:spPr>
        <p:txBody>
          <a:bodyPr wrap="square" rtlCol="0">
            <a:spAutoFit/>
          </a:bodyPr>
          <a:p>
            <a:r>
              <a:rPr lang="zh-CN" altLang="en-US" sz="2000" b="1">
                <a:solidFill>
                  <a:schemeClr val="accent1">
                    <a:lumMod val="75000"/>
                  </a:schemeClr>
                </a:solidFill>
              </a:rPr>
              <a:t>（二）B2C（Business-to-Customer）</a:t>
            </a:r>
            <a:endParaRPr lang="zh-CN" altLang="en-US" sz="2000" b="1">
              <a:solidFill>
                <a:schemeClr val="accent1">
                  <a:lumMod val="75000"/>
                </a:schemeClr>
              </a:solidFill>
            </a:endParaRPr>
          </a:p>
        </p:txBody>
      </p:sp>
      <p:pic>
        <p:nvPicPr>
          <p:cNvPr id="103" name="图片 102"/>
          <p:cNvPicPr/>
          <p:nvPr/>
        </p:nvPicPr>
        <p:blipFill>
          <a:blip r:embed="rId1"/>
          <a:stretch>
            <a:fillRect/>
          </a:stretch>
        </p:blipFill>
        <p:spPr>
          <a:xfrm>
            <a:off x="6623685" y="1894840"/>
            <a:ext cx="5046345" cy="39052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03"/>
                                        </p:tgtEl>
                                        <p:attrNameLst>
                                          <p:attrName>style.visibility</p:attrName>
                                        </p:attrNameLst>
                                      </p:cBhvr>
                                      <p:to>
                                        <p:strVal val="visible"/>
                                      </p:to>
                                    </p:set>
                                    <p:animEffect transition="in" filter="wipe(down)">
                                      <p:cBhvr>
                                        <p:cTn id="16"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三、常见的互联网商业模式</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79780" y="1308735"/>
            <a:ext cx="4934585" cy="4661535"/>
          </a:xfrm>
          <a:prstGeom prst="rect">
            <a:avLst/>
          </a:prstGeom>
          <a:noFill/>
        </p:spPr>
        <p:txBody>
          <a:bodyPr wrap="square" rtlCol="0">
            <a:spAutoFit/>
          </a:bodyPr>
          <a:p>
            <a:pPr fontAlgn="auto">
              <a:lnSpc>
                <a:spcPct val="150000"/>
              </a:lnSpc>
            </a:pPr>
            <a:r>
              <a:rPr lang="zh-CN" altLang="en-US"/>
              <a:t>代表企业：美团、大众点评。</a:t>
            </a:r>
            <a:endParaRPr lang="zh-CN" altLang="en-US"/>
          </a:p>
          <a:p>
            <a:pPr fontAlgn="auto">
              <a:lnSpc>
                <a:spcPct val="150000"/>
              </a:lnSpc>
            </a:pPr>
            <a:r>
              <a:rPr lang="zh-CN" altLang="en-US"/>
              <a:t>O2O 即线上线下相结合，把线下商务机会与互联网结合在一起，让互联网成为线下交易的前台。参照大众点评，通过线上的展示和口碑进行顾客的招揽，配合着各种打折活动来吸引客流前往门店进行消费。O2O 模式充分利用互联网“跨地域、无边界、海量信息、海量用户”的优势，充分挖掘线下资源，进而促成线上用户与线下商品的交易。O2O 模式在推动劳动生产率、提高商品流通效率的同时，大幅降低了能耗、物耗和商品流通成本。</a:t>
            </a:r>
            <a:endParaRPr lang="zh-CN" altLang="en-US"/>
          </a:p>
        </p:txBody>
      </p:sp>
      <p:sp>
        <p:nvSpPr>
          <p:cNvPr id="2" name="文本框 1"/>
          <p:cNvSpPr txBox="1"/>
          <p:nvPr/>
        </p:nvSpPr>
        <p:spPr>
          <a:xfrm>
            <a:off x="779780" y="812800"/>
            <a:ext cx="5162550" cy="398780"/>
          </a:xfrm>
          <a:prstGeom prst="rect">
            <a:avLst/>
          </a:prstGeom>
          <a:noFill/>
        </p:spPr>
        <p:txBody>
          <a:bodyPr wrap="square" rtlCol="0">
            <a:spAutoFit/>
          </a:bodyPr>
          <a:p>
            <a:r>
              <a:rPr lang="zh-CN" altLang="en-US" sz="2000" b="1">
                <a:solidFill>
                  <a:schemeClr val="accent1">
                    <a:lumMod val="75000"/>
                  </a:schemeClr>
                </a:solidFill>
              </a:rPr>
              <a:t>（三）O2O（Online-to-Offline）</a:t>
            </a:r>
            <a:endParaRPr lang="zh-CN" altLang="en-US" sz="2000" b="1">
              <a:solidFill>
                <a:schemeClr val="accent1">
                  <a:lumMod val="75000"/>
                </a:schemeClr>
              </a:solidFill>
            </a:endParaRPr>
          </a:p>
        </p:txBody>
      </p:sp>
      <p:pic>
        <p:nvPicPr>
          <p:cNvPr id="104" name="图片 103"/>
          <p:cNvPicPr/>
          <p:nvPr/>
        </p:nvPicPr>
        <p:blipFill>
          <a:blip r:embed="rId1"/>
          <a:stretch>
            <a:fillRect/>
          </a:stretch>
        </p:blipFill>
        <p:spPr>
          <a:xfrm>
            <a:off x="5942330" y="1826895"/>
            <a:ext cx="4909185" cy="36252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三、常见的互联网商业模式</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79780" y="1929130"/>
            <a:ext cx="4934585" cy="2999740"/>
          </a:xfrm>
          <a:prstGeom prst="rect">
            <a:avLst/>
          </a:prstGeom>
          <a:noFill/>
        </p:spPr>
        <p:txBody>
          <a:bodyPr wrap="square" rtlCol="0">
            <a:spAutoFit/>
          </a:bodyPr>
          <a:p>
            <a:pPr fontAlgn="auto">
              <a:lnSpc>
                <a:spcPct val="150000"/>
              </a:lnSpc>
            </a:pPr>
            <a:r>
              <a:rPr lang="zh-CN" altLang="en-US"/>
              <a:t>代表企业：淘宝、拍拍。</a:t>
            </a:r>
            <a:endParaRPr lang="zh-CN" altLang="en-US"/>
          </a:p>
          <a:p>
            <a:pPr fontAlgn="auto">
              <a:lnSpc>
                <a:spcPct val="150000"/>
              </a:lnSpc>
            </a:pPr>
            <a:r>
              <a:rPr lang="zh-CN" altLang="en-US"/>
              <a:t>C2C 即个人对个人的电子商务，是建立在诚信基础上的一种线上交易模式，后来随着各种第三方平台的出现，个人商家纷纷入驻其中，解决了诚信无人担保的难题。同传统的交易市场相比，它不再受到时间和空间的限制，节约了大量的市场运营成本，其价值是显而易见的。</a:t>
            </a:r>
            <a:endParaRPr lang="zh-CN" altLang="en-US"/>
          </a:p>
        </p:txBody>
      </p:sp>
      <p:sp>
        <p:nvSpPr>
          <p:cNvPr id="2" name="文本框 1"/>
          <p:cNvSpPr txBox="1"/>
          <p:nvPr/>
        </p:nvSpPr>
        <p:spPr>
          <a:xfrm>
            <a:off x="779780" y="941070"/>
            <a:ext cx="5162550" cy="398780"/>
          </a:xfrm>
          <a:prstGeom prst="rect">
            <a:avLst/>
          </a:prstGeom>
          <a:noFill/>
        </p:spPr>
        <p:txBody>
          <a:bodyPr wrap="square" rtlCol="0">
            <a:spAutoFit/>
          </a:bodyPr>
          <a:p>
            <a:r>
              <a:rPr lang="zh-CN" altLang="en-US" sz="2000" b="1">
                <a:solidFill>
                  <a:schemeClr val="accent1">
                    <a:lumMod val="75000"/>
                  </a:schemeClr>
                </a:solidFill>
              </a:rPr>
              <a:t>（四）C2C（Customer-to- Customer）</a:t>
            </a:r>
            <a:endParaRPr lang="zh-CN" altLang="en-US" sz="2000" b="1">
              <a:solidFill>
                <a:schemeClr val="accent1">
                  <a:lumMod val="75000"/>
                </a:schemeClr>
              </a:solidFill>
            </a:endParaRPr>
          </a:p>
        </p:txBody>
      </p:sp>
      <p:pic>
        <p:nvPicPr>
          <p:cNvPr id="105" name="图片 104"/>
          <p:cNvPicPr/>
          <p:nvPr/>
        </p:nvPicPr>
        <p:blipFill>
          <a:blip r:embed="rId1"/>
          <a:stretch>
            <a:fillRect/>
          </a:stretch>
        </p:blipFill>
        <p:spPr>
          <a:xfrm>
            <a:off x="6278880" y="1540510"/>
            <a:ext cx="4514850" cy="37769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05"/>
                                        </p:tgtEl>
                                        <p:attrNameLst>
                                          <p:attrName>style.visibility</p:attrName>
                                        </p:attrNameLst>
                                      </p:cBhvr>
                                      <p:to>
                                        <p:strVal val="visible"/>
                                      </p:to>
                                    </p:set>
                                    <p:animEffect transition="in" filter="blinds(horizontal)">
                                      <p:cBhvr>
                                        <p:cTn id="16"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三、常见的互联网商业模式</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79780" y="1929130"/>
            <a:ext cx="4934585" cy="2584450"/>
          </a:xfrm>
          <a:prstGeom prst="rect">
            <a:avLst/>
          </a:prstGeom>
          <a:noFill/>
        </p:spPr>
        <p:txBody>
          <a:bodyPr wrap="square" rtlCol="0">
            <a:spAutoFit/>
          </a:bodyPr>
          <a:p>
            <a:pPr fontAlgn="auto">
              <a:lnSpc>
                <a:spcPct val="150000"/>
              </a:lnSpc>
            </a:pPr>
            <a:r>
              <a:rPr lang="zh-CN" altLang="en-US"/>
              <a:t>代表企业：人人贷、宜人贷。</a:t>
            </a:r>
            <a:endParaRPr lang="zh-CN" altLang="en-US"/>
          </a:p>
          <a:p>
            <a:pPr fontAlgn="auto">
              <a:lnSpc>
                <a:spcPct val="150000"/>
              </a:lnSpc>
            </a:pPr>
            <a:r>
              <a:rPr lang="zh-CN" altLang="en-US"/>
              <a:t>P2P 是一种将小额度资金聚集起来借贷给有资金需求的人的一种民间小额借贷模式。P2P 投资理财的门槛相对来说就低很多了，钱多钱少都可以进行投资，这样的投资模式更适用于广大的投资人群。</a:t>
            </a:r>
            <a:endParaRPr lang="zh-CN" altLang="en-US"/>
          </a:p>
        </p:txBody>
      </p:sp>
      <p:sp>
        <p:nvSpPr>
          <p:cNvPr id="2" name="文本框 1"/>
          <p:cNvSpPr txBox="1"/>
          <p:nvPr/>
        </p:nvSpPr>
        <p:spPr>
          <a:xfrm>
            <a:off x="779780" y="941070"/>
            <a:ext cx="5162550" cy="398780"/>
          </a:xfrm>
          <a:prstGeom prst="rect">
            <a:avLst/>
          </a:prstGeom>
          <a:noFill/>
        </p:spPr>
        <p:txBody>
          <a:bodyPr wrap="square" rtlCol="0">
            <a:spAutoFit/>
          </a:bodyPr>
          <a:p>
            <a:r>
              <a:rPr lang="zh-CN" altLang="en-US" sz="2000" b="1">
                <a:solidFill>
                  <a:schemeClr val="accent1">
                    <a:lumMod val="75000"/>
                  </a:schemeClr>
                </a:solidFill>
              </a:rPr>
              <a:t>（五）P2P（Person-to-Person）</a:t>
            </a:r>
            <a:endParaRPr lang="zh-CN" altLang="en-US" sz="2000" b="1">
              <a:solidFill>
                <a:schemeClr val="accent1">
                  <a:lumMod val="75000"/>
                </a:schemeClr>
              </a:solidFill>
            </a:endParaRPr>
          </a:p>
        </p:txBody>
      </p:sp>
      <p:pic>
        <p:nvPicPr>
          <p:cNvPr id="106" name="图片 105"/>
          <p:cNvPicPr/>
          <p:nvPr/>
        </p:nvPicPr>
        <p:blipFill>
          <a:blip r:embed="rId1"/>
          <a:stretch>
            <a:fillRect/>
          </a:stretch>
        </p:blipFill>
        <p:spPr>
          <a:xfrm>
            <a:off x="5942330" y="1477010"/>
            <a:ext cx="5055870" cy="348932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06"/>
                                        </p:tgtEl>
                                        <p:attrNameLst>
                                          <p:attrName>style.visibility</p:attrName>
                                        </p:attrNameLst>
                                      </p:cBhvr>
                                      <p:to>
                                        <p:strVal val="visible"/>
                                      </p:to>
                                    </p:set>
                                    <p:animEffect transition="in" filter="wipe(down)">
                                      <p:cBhvr>
                                        <p:cTn id="16"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四、常见商业模式鉴赏</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1339850"/>
            <a:ext cx="5830570" cy="5077460"/>
          </a:xfrm>
          <a:prstGeom prst="rect">
            <a:avLst/>
          </a:prstGeom>
          <a:noFill/>
        </p:spPr>
        <p:txBody>
          <a:bodyPr wrap="square" rtlCol="0">
            <a:spAutoFit/>
          </a:bodyPr>
          <a:p>
            <a:pPr fontAlgn="auto">
              <a:lnSpc>
                <a:spcPct val="150000"/>
              </a:lnSpc>
            </a:pPr>
            <a:r>
              <a:rPr lang="zh-CN" altLang="en-US"/>
              <a:t>当核心产品价格低下时，会采用通过附加产品使总体价格上升的商业模式。客户用极低的价格购买核心产品，但是为了满足具体需求还需要另外购买其他产品，最终花费的价钱要比预期的多，而商户也从中赚取更大的利益。例如，装修行业就是一个附加商业模式，前期的报价定方案，后期的增加及改动项目来使整体价格上涨。附加商业模式已经存在很多年了，特别是在服务行业，通过提供特殊服务和附加产品，充分利用客户花更多钱的意愿是符合逻辑的。旅游业也广泛使用附加商业模式，因为竞争激烈所以通过极低的价格吸引顾客，然后在旅游过程中通过销售贵宾客房、饮料、特殊活动、景点购物等来提升整体利润。</a:t>
            </a:r>
            <a:endParaRPr lang="zh-CN" altLang="en-US"/>
          </a:p>
        </p:txBody>
      </p:sp>
      <p:sp>
        <p:nvSpPr>
          <p:cNvPr id="2" name="文本框 1"/>
          <p:cNvSpPr txBox="1"/>
          <p:nvPr/>
        </p:nvSpPr>
        <p:spPr>
          <a:xfrm>
            <a:off x="779780" y="941070"/>
            <a:ext cx="5162550" cy="398780"/>
          </a:xfrm>
          <a:prstGeom prst="rect">
            <a:avLst/>
          </a:prstGeom>
          <a:noFill/>
        </p:spPr>
        <p:txBody>
          <a:bodyPr wrap="square" rtlCol="0">
            <a:spAutoFit/>
          </a:bodyPr>
          <a:p>
            <a:r>
              <a:rPr lang="zh-CN" altLang="en-US" sz="2000" b="1">
                <a:solidFill>
                  <a:schemeClr val="accent1">
                    <a:lumMod val="75000"/>
                  </a:schemeClr>
                </a:solidFill>
              </a:rPr>
              <a:t>（一）附加商业模式</a:t>
            </a:r>
            <a:endParaRPr lang="zh-CN" altLang="en-US" sz="2000" b="1">
              <a:solidFill>
                <a:schemeClr val="accent1">
                  <a:lumMod val="75000"/>
                </a:schemeClr>
              </a:solidFill>
            </a:endParaRPr>
          </a:p>
        </p:txBody>
      </p:sp>
      <p:pic>
        <p:nvPicPr>
          <p:cNvPr id="107" name="图片 106"/>
          <p:cNvPicPr/>
          <p:nvPr/>
        </p:nvPicPr>
        <p:blipFill>
          <a:blip r:embed="rId1"/>
          <a:stretch>
            <a:fillRect/>
          </a:stretch>
        </p:blipFill>
        <p:spPr>
          <a:xfrm>
            <a:off x="6634480" y="1771650"/>
            <a:ext cx="4912995" cy="39293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07"/>
                                        </p:tgtEl>
                                        <p:attrNameLst>
                                          <p:attrName>style.visibility</p:attrName>
                                        </p:attrNameLst>
                                      </p:cBhvr>
                                      <p:to>
                                        <p:strVal val="visible"/>
                                      </p:to>
                                    </p:set>
                                    <p:animEffect transition="in" filter="blinds(horizontal)">
                                      <p:cBhvr>
                                        <p:cTn id="16"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四、常见商业模式鉴赏</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19100" y="1339850"/>
            <a:ext cx="6840855" cy="5077460"/>
          </a:xfrm>
          <a:prstGeom prst="rect">
            <a:avLst/>
          </a:prstGeom>
          <a:noFill/>
        </p:spPr>
        <p:txBody>
          <a:bodyPr wrap="square" rtlCol="0">
            <a:spAutoFit/>
          </a:bodyPr>
          <a:p>
            <a:pPr fontAlgn="auto">
              <a:lnSpc>
                <a:spcPct val="150000"/>
              </a:lnSpc>
            </a:pPr>
            <a:r>
              <a:rPr lang="zh-CN" altLang="en-US"/>
              <a:t>试用商业模式是指个人或者组织团体之间进行不同种类的产品和服务交换的一种模式。例如，在大型商场，商家为了促销新品上市，会免费准备一定数量的免费试用品，让客户体验产品的效果，从而用口碑打开新品市场。通过为潜在的新客户介绍某种产品，试用模式就能为产品宣传起到一定作用。在互联网发达的时下，试用模式也被套用在网络营销上，而这不仅仅是让客户免费体验这么简单。某个香水品牌的商家在自己的公众号上开通了商城，并且提供了大量的免费试用小瓶，然后通过其他媒体大肆宣传：只要关注该公众号就能免费领取试用小瓶，而且还是包邮。当客户试用完后在该公众号上给予意见及评价，就能以一半的价格购买该品牌的香水。试用商业模式不仅推广了品牌，而且连带着销售收入，最主要的是吸引了一大批的粉丝。</a:t>
            </a:r>
            <a:endParaRPr lang="zh-CN" altLang="en-US"/>
          </a:p>
        </p:txBody>
      </p:sp>
      <p:sp>
        <p:nvSpPr>
          <p:cNvPr id="2" name="文本框 1"/>
          <p:cNvSpPr txBox="1"/>
          <p:nvPr/>
        </p:nvSpPr>
        <p:spPr>
          <a:xfrm>
            <a:off x="779780" y="941070"/>
            <a:ext cx="5162550" cy="398780"/>
          </a:xfrm>
          <a:prstGeom prst="rect">
            <a:avLst/>
          </a:prstGeom>
          <a:noFill/>
        </p:spPr>
        <p:txBody>
          <a:bodyPr wrap="square" rtlCol="0">
            <a:spAutoFit/>
          </a:bodyPr>
          <a:p>
            <a:r>
              <a:rPr lang="zh-CN" altLang="en-US" sz="2000" b="1">
                <a:solidFill>
                  <a:schemeClr val="accent1">
                    <a:lumMod val="75000"/>
                  </a:schemeClr>
                </a:solidFill>
              </a:rPr>
              <a:t>（二）试用商业模式</a:t>
            </a:r>
            <a:endParaRPr lang="zh-CN" altLang="en-US" sz="2000" b="1">
              <a:solidFill>
                <a:schemeClr val="accent1">
                  <a:lumMod val="75000"/>
                </a:schemeClr>
              </a:solidFill>
            </a:endParaRPr>
          </a:p>
        </p:txBody>
      </p:sp>
      <p:pic>
        <p:nvPicPr>
          <p:cNvPr id="108" name="图片 107"/>
          <p:cNvPicPr/>
          <p:nvPr/>
        </p:nvPicPr>
        <p:blipFill>
          <a:blip r:embed="rId1"/>
          <a:stretch>
            <a:fillRect/>
          </a:stretch>
        </p:blipFill>
        <p:spPr>
          <a:xfrm>
            <a:off x="7385050" y="2016125"/>
            <a:ext cx="4363720" cy="33375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08"/>
                                        </p:tgtEl>
                                        <p:attrNameLst>
                                          <p:attrName>style.visibility</p:attrName>
                                        </p:attrNameLst>
                                      </p:cBhvr>
                                      <p:to>
                                        <p:strVal val="visible"/>
                                      </p:to>
                                    </p:set>
                                    <p:animEffect transition="in" filter="wipe(down)">
                                      <p:cBhvr>
                                        <p:cTn id="16"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四、常见商业模式鉴赏</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19100" y="1339850"/>
            <a:ext cx="5523230" cy="4661535"/>
          </a:xfrm>
          <a:prstGeom prst="rect">
            <a:avLst/>
          </a:prstGeom>
          <a:noFill/>
        </p:spPr>
        <p:txBody>
          <a:bodyPr wrap="square" rtlCol="0">
            <a:spAutoFit/>
          </a:bodyPr>
          <a:p>
            <a:pPr fontAlgn="auto">
              <a:lnSpc>
                <a:spcPct val="150000"/>
              </a:lnSpc>
            </a:pPr>
            <a:r>
              <a:rPr lang="zh-CN" altLang="en-US"/>
              <a:t>交叉商业模式跟附加商业模式不同，但又有相似之处，交叉商业模式的目的是开发现有的客户关系来销售更多的产品。例如，加油站，在加油站内不仅仅可以加油，还可以购买跟汽油无关紧要的产品，如烟、酒、饮料等。交叉商业模式的优点是已经建立起来的安全感，让客户能够充分相信，从而当客户消费其他产品时，能够让客户达到很高的满意度。这个商业模式还存在双赢的关系。例如，在餐厅吃饭，喝完酒就可以通过餐饮服务员寻找代驾公司，而代驾公司通过餐饮渠道找到了客户，餐饮公司因为帮客人寻找到代驾公司从而让客人满意，从而双方都双赢。</a:t>
            </a:r>
            <a:endParaRPr lang="zh-CN" altLang="en-US"/>
          </a:p>
        </p:txBody>
      </p:sp>
      <p:sp>
        <p:nvSpPr>
          <p:cNvPr id="2" name="文本框 1"/>
          <p:cNvSpPr txBox="1"/>
          <p:nvPr/>
        </p:nvSpPr>
        <p:spPr>
          <a:xfrm>
            <a:off x="779780" y="941070"/>
            <a:ext cx="5162550" cy="398780"/>
          </a:xfrm>
          <a:prstGeom prst="rect">
            <a:avLst/>
          </a:prstGeom>
          <a:noFill/>
        </p:spPr>
        <p:txBody>
          <a:bodyPr wrap="square" rtlCol="0">
            <a:spAutoFit/>
          </a:bodyPr>
          <a:p>
            <a:r>
              <a:rPr lang="zh-CN" altLang="en-US" sz="2000" b="1">
                <a:solidFill>
                  <a:schemeClr val="accent1">
                    <a:lumMod val="75000"/>
                  </a:schemeClr>
                </a:solidFill>
              </a:rPr>
              <a:t>（三）交叉商业模式</a:t>
            </a:r>
            <a:endParaRPr lang="zh-CN" altLang="en-US" sz="2000" b="1">
              <a:solidFill>
                <a:schemeClr val="accent1">
                  <a:lumMod val="75000"/>
                </a:schemeClr>
              </a:solidFill>
            </a:endParaRPr>
          </a:p>
        </p:txBody>
      </p:sp>
      <p:pic>
        <p:nvPicPr>
          <p:cNvPr id="109" name="图片 108"/>
          <p:cNvPicPr/>
          <p:nvPr/>
        </p:nvPicPr>
        <p:blipFill>
          <a:blip r:embed="rId1"/>
          <a:stretch>
            <a:fillRect/>
          </a:stretch>
        </p:blipFill>
        <p:spPr>
          <a:xfrm>
            <a:off x="6133465" y="1666240"/>
            <a:ext cx="4762500" cy="36957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四、常见商业模式鉴赏</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19100" y="1339850"/>
            <a:ext cx="6149340" cy="5077460"/>
          </a:xfrm>
          <a:prstGeom prst="rect">
            <a:avLst/>
          </a:prstGeom>
          <a:noFill/>
        </p:spPr>
        <p:txBody>
          <a:bodyPr wrap="square" rtlCol="0">
            <a:spAutoFit/>
          </a:bodyPr>
          <a:p>
            <a:pPr fontAlgn="auto">
              <a:lnSpc>
                <a:spcPct val="150000"/>
              </a:lnSpc>
            </a:pPr>
            <a:r>
              <a:rPr lang="zh-CN" altLang="en-US"/>
              <a:t>会员制商业模式与客户建立长期关系，通过奖励特殊产品或者折扣金额来培养客户的忠诚度。要想保持这种忠诚度需要商家提供的价值超出产品的价值。发放会员卡是目前最为常用的保持顾客忠诚度的手段，而注册会员卡时顾客提供的身份信息能让商家更好地对顾客进行附加服务。例如，节假日时送上美好祝福，生日时提供精美礼品等。例如，沃尔玛会员超市、美国的美乐家超市都是使用的会员制模式，只有办理了会员才可以在该超市消费，而超市通过积分抵现金等形式黏住了大批的忠诚顾客。保持顾客的忠诚度光提供附加服务是不够的，同时要设计出顾客理性消费的需求，要利用心理效应，顾客常常会受到寻找优惠的本能刺激，实际上顾客往往消费的要比预想的要多。</a:t>
            </a:r>
            <a:endParaRPr lang="zh-CN" altLang="en-US"/>
          </a:p>
        </p:txBody>
      </p:sp>
      <p:sp>
        <p:nvSpPr>
          <p:cNvPr id="2" name="文本框 1"/>
          <p:cNvSpPr txBox="1"/>
          <p:nvPr/>
        </p:nvSpPr>
        <p:spPr>
          <a:xfrm>
            <a:off x="779780" y="941070"/>
            <a:ext cx="5162550" cy="398780"/>
          </a:xfrm>
          <a:prstGeom prst="rect">
            <a:avLst/>
          </a:prstGeom>
          <a:noFill/>
        </p:spPr>
        <p:txBody>
          <a:bodyPr wrap="square" rtlCol="0">
            <a:spAutoFit/>
          </a:bodyPr>
          <a:p>
            <a:r>
              <a:rPr lang="zh-CN" altLang="en-US" sz="2000" b="1">
                <a:solidFill>
                  <a:schemeClr val="accent1">
                    <a:lumMod val="75000"/>
                  </a:schemeClr>
                </a:solidFill>
              </a:rPr>
              <a:t>（四）会员制商业模式</a:t>
            </a:r>
            <a:endParaRPr lang="zh-CN" altLang="en-US" sz="2000" b="1">
              <a:solidFill>
                <a:schemeClr val="accent1">
                  <a:lumMod val="75000"/>
                </a:schemeClr>
              </a:solidFill>
            </a:endParaRPr>
          </a:p>
        </p:txBody>
      </p:sp>
      <p:pic>
        <p:nvPicPr>
          <p:cNvPr id="110" name="图片 109"/>
          <p:cNvPicPr/>
          <p:nvPr/>
        </p:nvPicPr>
        <p:blipFill>
          <a:blip r:embed="rId1"/>
          <a:stretch>
            <a:fillRect/>
          </a:stretch>
        </p:blipFill>
        <p:spPr>
          <a:xfrm>
            <a:off x="6739255" y="1425575"/>
            <a:ext cx="4784090" cy="44983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10"/>
                                        </p:tgtEl>
                                        <p:attrNameLst>
                                          <p:attrName>style.visibility</p:attrName>
                                        </p:attrNameLst>
                                      </p:cBhvr>
                                      <p:to>
                                        <p:strVal val="visible"/>
                                      </p:to>
                                    </p:set>
                                    <p:animEffect transition="in" filter="blinds(horizontal)">
                                      <p:cBhvr>
                                        <p:cTn id="16"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四、常见商业模式鉴赏</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19100" y="1339850"/>
            <a:ext cx="5522595" cy="4661535"/>
          </a:xfrm>
          <a:prstGeom prst="rect">
            <a:avLst/>
          </a:prstGeom>
          <a:noFill/>
        </p:spPr>
        <p:txBody>
          <a:bodyPr wrap="square" rtlCol="0">
            <a:spAutoFit/>
          </a:bodyPr>
          <a:p>
            <a:pPr fontAlgn="auto">
              <a:lnSpc>
                <a:spcPct val="150000"/>
              </a:lnSpc>
            </a:pPr>
            <a:r>
              <a:rPr lang="zh-CN" altLang="en-US"/>
              <a:t>数字化商业模式就是把现有产品或服务转化成一个数字体，它的优势就是省去了中间商，降低了费用，配送更合理。例如，在线视频电影、视频教学等，用户支付了不多的费用就可以在线观看。与大多数商业模式比较，数字化模式包含了近几十年来的主流技术、社会经济的发展和进步。倒退到 20 年前，当时的人们观看电影依赖的是购买录像带、CD 或者磁带，这在现时代是不可想象的。另一个例子是现时代的教学模式也推出了网络在线教学、网络在线考试，通过网络就可以拿到所需要的认证。而这个网络教学模式也为偏远地区的人们提供了很多帮助，</a:t>
            </a:r>
            <a:endParaRPr lang="zh-CN" altLang="en-US"/>
          </a:p>
        </p:txBody>
      </p:sp>
      <p:sp>
        <p:nvSpPr>
          <p:cNvPr id="2" name="文本框 1"/>
          <p:cNvSpPr txBox="1"/>
          <p:nvPr/>
        </p:nvSpPr>
        <p:spPr>
          <a:xfrm>
            <a:off x="779780" y="941070"/>
            <a:ext cx="5162550" cy="398780"/>
          </a:xfrm>
          <a:prstGeom prst="rect">
            <a:avLst/>
          </a:prstGeom>
          <a:noFill/>
        </p:spPr>
        <p:txBody>
          <a:bodyPr wrap="square" rtlCol="0">
            <a:spAutoFit/>
          </a:bodyPr>
          <a:p>
            <a:r>
              <a:rPr lang="zh-CN" altLang="en-US" sz="2000" b="1">
                <a:solidFill>
                  <a:schemeClr val="accent1">
                    <a:lumMod val="75000"/>
                  </a:schemeClr>
                </a:solidFill>
              </a:rPr>
              <a:t>（五）数字化商业模式</a:t>
            </a:r>
            <a:endParaRPr lang="zh-CN" altLang="en-US" sz="2000" b="1">
              <a:solidFill>
                <a:schemeClr val="accent1">
                  <a:lumMod val="75000"/>
                </a:schemeClr>
              </a:solidFill>
            </a:endParaRPr>
          </a:p>
        </p:txBody>
      </p:sp>
      <p:pic>
        <p:nvPicPr>
          <p:cNvPr id="111" name="图片 110"/>
          <p:cNvPicPr/>
          <p:nvPr/>
        </p:nvPicPr>
        <p:blipFill>
          <a:blip r:embed="rId1"/>
          <a:stretch>
            <a:fillRect/>
          </a:stretch>
        </p:blipFill>
        <p:spPr>
          <a:xfrm>
            <a:off x="6435090" y="1365250"/>
            <a:ext cx="4699635" cy="412813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四、常见商业模式鉴赏</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19100" y="1339850"/>
            <a:ext cx="5908040" cy="4661535"/>
          </a:xfrm>
          <a:prstGeom prst="rect">
            <a:avLst/>
          </a:prstGeom>
          <a:noFill/>
        </p:spPr>
        <p:txBody>
          <a:bodyPr wrap="square" rtlCol="0">
            <a:spAutoFit/>
          </a:bodyPr>
          <a:p>
            <a:pPr fontAlgn="auto">
              <a:lnSpc>
                <a:spcPct val="150000"/>
              </a:lnSpc>
            </a:pPr>
            <a:r>
              <a:rPr lang="zh-CN" altLang="en-US"/>
              <a:t>直销商业模式是一家公司的产品是由该生产商直接销售，而不是通过代理商、渠道商、零售店再销售出去。通过这一模式，生产商能够保证更高的利润的同时让消费者花费更少的费用，而且还能促进与消费者之间的体验，从而帮助公司更好地了解消费者的需求变化，改进产品。例如，安利公司就是一个很成功的例子。安利产品通过一个由分公司和个人组成的全球网络向客户进行销售，人们可以通过跟安利公司签约成为直销商，并按照公司统一的价格销售。直销商直接对顾客面对面地销售，顾客在使用之后也可以签约成为直销商。公司会为每一位直销商提供专业的培训，使每一位直销商都能成为独立的个体。</a:t>
            </a:r>
            <a:endParaRPr lang="zh-CN" altLang="en-US"/>
          </a:p>
        </p:txBody>
      </p:sp>
      <p:sp>
        <p:nvSpPr>
          <p:cNvPr id="2" name="文本框 1"/>
          <p:cNvSpPr txBox="1"/>
          <p:nvPr/>
        </p:nvSpPr>
        <p:spPr>
          <a:xfrm>
            <a:off x="779780" y="941070"/>
            <a:ext cx="5162550" cy="398780"/>
          </a:xfrm>
          <a:prstGeom prst="rect">
            <a:avLst/>
          </a:prstGeom>
          <a:noFill/>
        </p:spPr>
        <p:txBody>
          <a:bodyPr wrap="square" rtlCol="0">
            <a:spAutoFit/>
          </a:bodyPr>
          <a:p>
            <a:r>
              <a:rPr lang="zh-CN" altLang="en-US" sz="2000" b="1">
                <a:solidFill>
                  <a:schemeClr val="accent1">
                    <a:lumMod val="75000"/>
                  </a:schemeClr>
                </a:solidFill>
              </a:rPr>
              <a:t>（六）直销商业模式</a:t>
            </a:r>
            <a:endParaRPr lang="zh-CN" altLang="en-US" sz="2000" b="1">
              <a:solidFill>
                <a:schemeClr val="accent1">
                  <a:lumMod val="75000"/>
                </a:schemeClr>
              </a:solidFill>
            </a:endParaRPr>
          </a:p>
        </p:txBody>
      </p:sp>
      <p:pic>
        <p:nvPicPr>
          <p:cNvPr id="112" name="图片 111"/>
          <p:cNvPicPr/>
          <p:nvPr/>
        </p:nvPicPr>
        <p:blipFill>
          <a:blip r:embed="rId1"/>
          <a:stretch>
            <a:fillRect/>
          </a:stretch>
        </p:blipFill>
        <p:spPr>
          <a:xfrm>
            <a:off x="6327140" y="1693545"/>
            <a:ext cx="5229860" cy="39547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a:off x="4735834"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a:off x="4367015"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a:off x="0"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6358909" y="1533210"/>
            <a:ext cx="5065395" cy="3554730"/>
            <a:chOff x="2028826" y="1047750"/>
            <a:chExt cx="5065395" cy="3554730"/>
          </a:xfrm>
        </p:grpSpPr>
        <p:sp>
          <p:nvSpPr>
            <p:cNvPr id="50" name="椭圆 49"/>
            <p:cNvSpPr/>
            <p:nvPr/>
          </p:nvSpPr>
          <p:spPr>
            <a:xfrm>
              <a:off x="2028826" y="1047750"/>
              <a:ext cx="857250" cy="8572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srgbClr val="FFFFFF"/>
                  </a:solidFill>
                  <a:effectLst/>
                  <a:uLnTx/>
                  <a:uFillTx/>
                  <a:latin typeface="+mj-ea"/>
                  <a:ea typeface="+mj-ea"/>
                  <a:cs typeface="+mn-ea"/>
                  <a:sym typeface="+mn-lt"/>
                </a:rPr>
                <a:t>01</a:t>
              </a:r>
              <a:endParaRPr kumimoji="0" lang="en-US" sz="2400" b="1" i="0" u="none" strike="noStrike" kern="1200" cap="none" spc="0" normalizeH="0" baseline="0" noProof="0" dirty="0">
                <a:ln>
                  <a:noFill/>
                </a:ln>
                <a:solidFill>
                  <a:srgbClr val="FFFFFF"/>
                </a:solidFill>
                <a:effectLst/>
                <a:uLnTx/>
                <a:uFillTx/>
                <a:latin typeface="+mj-ea"/>
                <a:ea typeface="+mj-ea"/>
                <a:cs typeface="+mn-ea"/>
                <a:sym typeface="+mn-lt"/>
              </a:endParaRPr>
            </a:p>
          </p:txBody>
        </p:sp>
        <p:sp>
          <p:nvSpPr>
            <p:cNvPr id="51" name="椭圆 50"/>
            <p:cNvSpPr/>
            <p:nvPr/>
          </p:nvSpPr>
          <p:spPr>
            <a:xfrm>
              <a:off x="2028826" y="2324100"/>
              <a:ext cx="857250" cy="8572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a:ln>
                    <a:noFill/>
                  </a:ln>
                  <a:solidFill>
                    <a:srgbClr val="FFFFFF"/>
                  </a:solidFill>
                  <a:effectLst/>
                  <a:uLnTx/>
                  <a:uFillTx/>
                  <a:latin typeface="+mj-ea"/>
                  <a:ea typeface="+mj-ea"/>
                  <a:cs typeface="+mn-ea"/>
                  <a:sym typeface="+mn-lt"/>
                </a:rPr>
                <a:t>02</a:t>
              </a:r>
              <a:endParaRPr kumimoji="0" lang="en-US" sz="2400" b="1" i="0" u="none" strike="noStrike" kern="1200" cap="none" spc="0" normalizeH="0" baseline="0" noProof="0">
                <a:ln>
                  <a:noFill/>
                </a:ln>
                <a:solidFill>
                  <a:srgbClr val="FFFFFF"/>
                </a:solidFill>
                <a:effectLst/>
                <a:uLnTx/>
                <a:uFillTx/>
                <a:latin typeface="+mj-ea"/>
                <a:ea typeface="+mj-ea"/>
                <a:cs typeface="+mn-ea"/>
                <a:sym typeface="+mn-lt"/>
              </a:endParaRPr>
            </a:p>
          </p:txBody>
        </p:sp>
        <p:sp>
          <p:nvSpPr>
            <p:cNvPr id="52" name="椭圆 51"/>
            <p:cNvSpPr/>
            <p:nvPr/>
          </p:nvSpPr>
          <p:spPr>
            <a:xfrm>
              <a:off x="2028826" y="3667125"/>
              <a:ext cx="857250" cy="8572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400" b="1" i="0" u="none" strike="noStrike" kern="1200" cap="none" spc="0" normalizeH="0" baseline="0" noProof="0" dirty="0">
                  <a:ln>
                    <a:noFill/>
                  </a:ln>
                  <a:solidFill>
                    <a:srgbClr val="FFFFFF"/>
                  </a:solidFill>
                  <a:effectLst/>
                  <a:uLnTx/>
                  <a:uFillTx/>
                  <a:latin typeface="+mj-ea"/>
                  <a:ea typeface="+mj-ea"/>
                  <a:cs typeface="+mn-ea"/>
                  <a:sym typeface="+mn-lt"/>
                </a:rPr>
                <a:t>03</a:t>
              </a:r>
              <a:endParaRPr kumimoji="0" lang="en-US" sz="2400" b="1" i="0" u="none" strike="noStrike" kern="1200" cap="none" spc="0" normalizeH="0" baseline="0" noProof="0" dirty="0">
                <a:ln>
                  <a:noFill/>
                </a:ln>
                <a:solidFill>
                  <a:srgbClr val="FFFFFF"/>
                </a:solidFill>
                <a:effectLst/>
                <a:uLnTx/>
                <a:uFillTx/>
                <a:latin typeface="+mj-ea"/>
                <a:ea typeface="+mj-ea"/>
                <a:cs typeface="+mn-ea"/>
                <a:sym typeface="+mn-lt"/>
              </a:endParaRPr>
            </a:p>
          </p:txBody>
        </p:sp>
        <p:sp>
          <p:nvSpPr>
            <p:cNvPr id="54" name="文本框 53"/>
            <p:cNvSpPr txBox="1"/>
            <p:nvPr/>
          </p:nvSpPr>
          <p:spPr>
            <a:xfrm>
              <a:off x="3107522" y="1153210"/>
              <a:ext cx="272054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商业模式概述 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3107691" y="2429510"/>
              <a:ext cx="374523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商业模式的构建与创新</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3107691" y="3772535"/>
              <a:ext cx="3986530" cy="8299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srgbClr val="303030"/>
                  </a:solidFill>
                  <a:latin typeface="Arial" panose="020B0604020202020204"/>
                  <a:ea typeface="微软雅黑" panose="020B0503020204020204" pitchFamily="34" charset="-122"/>
                  <a:cs typeface="+mn-ea"/>
                  <a:sym typeface="+mn-lt"/>
                </a:rPr>
                <a:t>商业模式画布的设计与运用 </a:t>
              </a:r>
              <a:endParaRPr lang="en-US" altLang="zh-CN" sz="1200" b="1" dirty="0">
                <a:solidFill>
                  <a:srgbClr val="080808"/>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1556970" y="2529000"/>
            <a:ext cx="1800000" cy="1800000"/>
            <a:chOff x="1556970" y="2664267"/>
            <a:chExt cx="1733279" cy="1733279"/>
          </a:xfrm>
          <a:solidFill>
            <a:schemeClr val="accent1"/>
          </a:solidFill>
        </p:grpSpPr>
        <p:sp>
          <p:nvSpPr>
            <p:cNvPr id="59" name="椭圆 58"/>
            <p:cNvSpPr/>
            <p:nvPr/>
          </p:nvSpPr>
          <p:spPr>
            <a:xfrm>
              <a:off x="1556970" y="2664267"/>
              <a:ext cx="1733279" cy="1733279"/>
            </a:xfrm>
            <a:prstGeom prst="ellipse">
              <a:avLst/>
            </a:prstGeom>
            <a:gr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defRPr/>
              </a:pPr>
              <a:endParaRPr kumimoji="0" lang="en-US" sz="1800" b="0" i="0" u="none" strike="noStrike" kern="1200" cap="none" spc="0" normalizeH="0" baseline="0" noProof="0">
                <a:ln>
                  <a:noFill/>
                </a:ln>
                <a:solidFill>
                  <a:srgbClr val="262626"/>
                </a:solidFill>
                <a:effectLst/>
                <a:uLnTx/>
                <a:uFillTx/>
                <a:latin typeface="Arial" panose="020B0604020202020204"/>
                <a:ea typeface="微软雅黑" panose="020B0503020204020204" pitchFamily="34" charset="-122"/>
              </a:endParaRPr>
            </a:p>
          </p:txBody>
        </p:sp>
        <p:sp>
          <p:nvSpPr>
            <p:cNvPr id="60" name="矩形 59"/>
            <p:cNvSpPr/>
            <p:nvPr/>
          </p:nvSpPr>
          <p:spPr>
            <a:xfrm>
              <a:off x="1642559" y="3262705"/>
              <a:ext cx="1562100" cy="536405"/>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 latinLnBrk="0" hangingPunct="1">
                <a:lnSpc>
                  <a:spcPct val="13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目录</a:t>
              </a:r>
              <a:endParaRPr kumimoji="0" lang="en-US" altLang="zh-CN" sz="3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 latinLnBrk="0" hangingPunct="1">
                <a:lnSpc>
                  <a:spcPct val="13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CONTENTS</a:t>
              </a:r>
              <a:endParaRPr kumimoji="0" lang="en-US" sz="2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2" presetClass="entr" presetSubtype="8"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1000" fill="hold"/>
                                        <p:tgtEl>
                                          <p:spTgt spid="58"/>
                                        </p:tgtEl>
                                        <p:attrNameLst>
                                          <p:attrName>ppt_x</p:attrName>
                                        </p:attrNameLst>
                                      </p:cBhvr>
                                      <p:tavLst>
                                        <p:tav tm="0">
                                          <p:val>
                                            <p:strVal val="0-#ppt_w/2"/>
                                          </p:val>
                                        </p:tav>
                                        <p:tav tm="100000">
                                          <p:val>
                                            <p:strVal val="#ppt_x"/>
                                          </p:val>
                                        </p:tav>
                                      </p:tavLst>
                                    </p:anim>
                                    <p:anim calcmode="lin" valueType="num">
                                      <p:cBhvr additive="base">
                                        <p:cTn id="18" dur="1000" fill="hold"/>
                                        <p:tgtEl>
                                          <p:spTgt spid="58"/>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46"/>
                                        </p:tgtEl>
                                        <p:attrNameLst>
                                          <p:attrName>style.visibility</p:attrName>
                                        </p:attrNameLst>
                                      </p:cBhvr>
                                      <p:to>
                                        <p:strVal val="visible"/>
                                      </p:to>
                                    </p:set>
                                    <p:anim calcmode="lin" valueType="num">
                                      <p:cBhvr additive="base">
                                        <p:cTn id="21" dur="1000" fill="hold"/>
                                        <p:tgtEl>
                                          <p:spTgt spid="46"/>
                                        </p:tgtEl>
                                        <p:attrNameLst>
                                          <p:attrName>ppt_x</p:attrName>
                                        </p:attrNameLst>
                                      </p:cBhvr>
                                      <p:tavLst>
                                        <p:tav tm="0">
                                          <p:val>
                                            <p:strVal val="1+#ppt_w/2"/>
                                          </p:val>
                                        </p:tav>
                                        <p:tav tm="100000">
                                          <p:val>
                                            <p:strVal val="#ppt_x"/>
                                          </p:val>
                                        </p:tav>
                                      </p:tavLst>
                                    </p:anim>
                                    <p:anim calcmode="lin" valueType="num">
                                      <p:cBhvr additive="base">
                                        <p:cTn id="22" dur="10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四、常见商业模式鉴赏</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19100" y="1339850"/>
            <a:ext cx="5908040" cy="4661535"/>
          </a:xfrm>
          <a:prstGeom prst="rect">
            <a:avLst/>
          </a:prstGeom>
          <a:noFill/>
        </p:spPr>
        <p:txBody>
          <a:bodyPr wrap="square" rtlCol="0">
            <a:spAutoFit/>
          </a:bodyPr>
          <a:p>
            <a:pPr fontAlgn="auto">
              <a:lnSpc>
                <a:spcPct val="150000"/>
              </a:lnSpc>
            </a:pPr>
            <a:r>
              <a:rPr lang="zh-CN" altLang="en-US"/>
              <a:t>在体验式商业模式中，一个产品或者服务的价值会因为提供了体验的机会而增加。例如近年来比较流行的 VR 眼镜，因刚上市时缺乏消费者对其的认可，所以通过让消费者体验的方式把价值释放出来。再如，美国星巴克咖啡是一个很好的例子，除了为顾客提供多种咖啡、茶、点心等之外，还为顾客提供一系列的附加服务，如免费的 Wi-Fi、轻松的音乐、舒适的座椅及环境，通过采用让顾客自己体验的方式，从而增加顾客的黏性度，导致名声也越来越大，客户忠诚度也越来越高，收入也是不断增加。体验式商业模式被广泛应用到任何的行业，很多公司通过让顾客体验塑造自身产品的价值，让顾客区分与竞争对手的差别。</a:t>
            </a:r>
            <a:endParaRPr lang="zh-CN" altLang="en-US"/>
          </a:p>
        </p:txBody>
      </p:sp>
      <p:sp>
        <p:nvSpPr>
          <p:cNvPr id="2" name="文本框 1"/>
          <p:cNvSpPr txBox="1"/>
          <p:nvPr/>
        </p:nvSpPr>
        <p:spPr>
          <a:xfrm>
            <a:off x="779780" y="941070"/>
            <a:ext cx="5162550" cy="398780"/>
          </a:xfrm>
          <a:prstGeom prst="rect">
            <a:avLst/>
          </a:prstGeom>
          <a:noFill/>
        </p:spPr>
        <p:txBody>
          <a:bodyPr wrap="square" rtlCol="0">
            <a:spAutoFit/>
          </a:bodyPr>
          <a:p>
            <a:r>
              <a:rPr lang="zh-CN" altLang="en-US" sz="2000" b="1">
                <a:solidFill>
                  <a:schemeClr val="accent1">
                    <a:lumMod val="75000"/>
                  </a:schemeClr>
                </a:solidFill>
              </a:rPr>
              <a:t>（七）体验式商业模式</a:t>
            </a:r>
            <a:endParaRPr lang="zh-CN" altLang="en-US" sz="2000" b="1">
              <a:solidFill>
                <a:schemeClr val="accent1">
                  <a:lumMod val="75000"/>
                </a:schemeClr>
              </a:solidFill>
            </a:endParaRPr>
          </a:p>
        </p:txBody>
      </p:sp>
      <p:pic>
        <p:nvPicPr>
          <p:cNvPr id="113" name="图片 112"/>
          <p:cNvPicPr/>
          <p:nvPr/>
        </p:nvPicPr>
        <p:blipFill>
          <a:blip r:embed="rId1"/>
          <a:stretch>
            <a:fillRect/>
          </a:stretch>
        </p:blipFill>
        <p:spPr>
          <a:xfrm>
            <a:off x="6624320" y="1552575"/>
            <a:ext cx="4990465" cy="39820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851907" y="3501999"/>
            <a:ext cx="5059680" cy="58356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b="1" dirty="0">
                <a:solidFill>
                  <a:schemeClr val="tx2"/>
                </a:solidFill>
                <a:latin typeface="微软雅黑" panose="020B0503020204020204" pitchFamily="34" charset="-122"/>
                <a:ea typeface="微软雅黑" panose="020B0503020204020204" pitchFamily="34" charset="-122"/>
                <a:cs typeface="Calibri" panose="020F0502020204030204"/>
              </a:rPr>
              <a:t>商业模式画布的设计与运用</a:t>
            </a:r>
            <a:endParaRPr kumimoji="0" lang="en-US" sz="32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grpSp>
        <p:nvGrpSpPr>
          <p:cNvPr id="31" name="组合 30"/>
          <p:cNvGrpSpPr/>
          <p:nvPr/>
        </p:nvGrpSpPr>
        <p:grpSpPr>
          <a:xfrm>
            <a:off x="2530379" y="1494535"/>
            <a:ext cx="1697383" cy="1697382"/>
            <a:chOff x="5247308" y="1272378"/>
            <a:chExt cx="1697383" cy="1697382"/>
          </a:xfrm>
        </p:grpSpPr>
        <p:sp>
          <p:nvSpPr>
            <p:cNvPr id="32" name="KOPPT"/>
            <p:cNvSpPr/>
            <p:nvPr/>
          </p:nvSpPr>
          <p:spPr>
            <a:xfrm>
              <a:off x="5247308" y="1272378"/>
              <a:ext cx="1697382" cy="16973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solidFill>
              </a:endParaRPr>
            </a:p>
          </p:txBody>
        </p:sp>
        <p:sp>
          <p:nvSpPr>
            <p:cNvPr id="33" name="矩形 32"/>
            <p:cNvSpPr/>
            <p:nvPr/>
          </p:nvSpPr>
          <p:spPr>
            <a:xfrm>
              <a:off x="5247308" y="1582460"/>
              <a:ext cx="1697383"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rPr>
                <a:t>PART</a:t>
              </a:r>
              <a:endPar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rPr>
                <a:t>03</a:t>
              </a:r>
              <a:endPar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7"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一、商业模式画布展示</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06045" y="812800"/>
            <a:ext cx="7030085" cy="5492750"/>
          </a:xfrm>
          <a:prstGeom prst="rect">
            <a:avLst/>
          </a:prstGeom>
          <a:noFill/>
        </p:spPr>
        <p:txBody>
          <a:bodyPr wrap="square" rtlCol="0">
            <a:spAutoFit/>
          </a:bodyPr>
          <a:p>
            <a:pPr fontAlgn="auto">
              <a:lnSpc>
                <a:spcPct val="150000"/>
              </a:lnSpc>
            </a:pPr>
            <a:r>
              <a:rPr lang="zh-CN" altLang="en-US"/>
              <a:t>商业模式画布是会议和头脑风暴的工具，通常由一面大黑板或干脆一面墙，又或是只占一张纸、一副活页挂图、一块白板来呈现，意在帮助创业者催生创意，降低猜测，确保他们找对目标用户，合理解决问题。商业模式画布具备突出的优势是：①制作迅速。商业计划书相对写作时间较长，而你只需要一个下午就能在画布上大致描述出不同的商业模式，为运用“头脑风暴”把你的商业模式的各种可能都思考一下留足时间。②内容紧凑。画布措辞谨慎，简明扼要。③方便携带。Osterwalder 从战略的角度去审视一个企业的商业模式所处的环境。他建议把商业环境大体上映像成四块主要领域范畴，分别是市场影响因素、行业影响因素、重要趋势、宏观经济影响因素。通过假设市场力量、行业因素、关键趋势和宏观经济影响力的发展轨迹，获得设计未来商业模式选项和原型的“设计空间”，即商业模式画布（图 4-7）。</a:t>
            </a:r>
            <a:endParaRPr lang="zh-CN" altLang="en-US"/>
          </a:p>
        </p:txBody>
      </p:sp>
      <p:pic>
        <p:nvPicPr>
          <p:cNvPr id="3" name="图片 2"/>
          <p:cNvPicPr>
            <a:picLocks noChangeAspect="1"/>
          </p:cNvPicPr>
          <p:nvPr/>
        </p:nvPicPr>
        <p:blipFill>
          <a:blip r:embed="rId1"/>
          <a:stretch>
            <a:fillRect/>
          </a:stretch>
        </p:blipFill>
        <p:spPr>
          <a:xfrm>
            <a:off x="7047865" y="1776730"/>
            <a:ext cx="4971415" cy="38887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一、商业模式画布展示</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1482090"/>
            <a:ext cx="5267325" cy="4246245"/>
          </a:xfrm>
          <a:prstGeom prst="rect">
            <a:avLst/>
          </a:prstGeom>
          <a:noFill/>
        </p:spPr>
        <p:txBody>
          <a:bodyPr wrap="square" rtlCol="0">
            <a:spAutoFit/>
          </a:bodyPr>
          <a:p>
            <a:pPr fontAlgn="auto">
              <a:lnSpc>
                <a:spcPct val="150000"/>
              </a:lnSpc>
            </a:pPr>
            <a:r>
              <a:rPr lang="zh-CN" altLang="en-US"/>
              <a:t>客户细分是用来描绘一个企业想要接触和服务的不同人群或组织。客户构成了任何商业模式的核心。没有（可获益的）客户，企业就无法长久地生存。企业可能把客户分成不同的细分类别，每个细分类别中的客户都具有共同的需求、共同的行为和其他共同的属性。到底该服务哪些客户细分群体，该忽略哪些客户细分群体？一旦企业做出决议，就可以凭借对特定客户群体需求的深刻理解，仔细设计相应的商业模式。对于初创企业，要学会抵御诱惑，千万不要想去做所有人的生意（图 4-8）。</a:t>
            </a:r>
            <a:endParaRPr lang="zh-CN" altLang="en-US"/>
          </a:p>
        </p:txBody>
      </p:sp>
      <p:sp>
        <p:nvSpPr>
          <p:cNvPr id="2" name="文本框 1"/>
          <p:cNvSpPr txBox="1"/>
          <p:nvPr/>
        </p:nvSpPr>
        <p:spPr>
          <a:xfrm>
            <a:off x="660400" y="812800"/>
            <a:ext cx="5162550" cy="398780"/>
          </a:xfrm>
          <a:prstGeom prst="rect">
            <a:avLst/>
          </a:prstGeom>
          <a:noFill/>
        </p:spPr>
        <p:txBody>
          <a:bodyPr wrap="square" rtlCol="0">
            <a:spAutoFit/>
          </a:bodyPr>
          <a:p>
            <a:r>
              <a:rPr lang="zh-CN" altLang="en-US" sz="2000" b="1">
                <a:solidFill>
                  <a:schemeClr val="accent1">
                    <a:lumMod val="75000"/>
                  </a:schemeClr>
                </a:solidFill>
              </a:rPr>
              <a:t>（一）客户细分（Customer Segments，CS）</a:t>
            </a:r>
            <a:endParaRPr lang="zh-CN" altLang="en-US" sz="2000" b="1">
              <a:solidFill>
                <a:schemeClr val="accent1">
                  <a:lumMod val="75000"/>
                </a:schemeClr>
              </a:solidFill>
            </a:endParaRPr>
          </a:p>
        </p:txBody>
      </p:sp>
      <p:pic>
        <p:nvPicPr>
          <p:cNvPr id="5" name="图片 4"/>
          <p:cNvPicPr>
            <a:picLocks noChangeAspect="1"/>
          </p:cNvPicPr>
          <p:nvPr/>
        </p:nvPicPr>
        <p:blipFill>
          <a:blip r:embed="rId1"/>
          <a:stretch>
            <a:fillRect/>
          </a:stretch>
        </p:blipFill>
        <p:spPr>
          <a:xfrm>
            <a:off x="5927725" y="1828800"/>
            <a:ext cx="5981700" cy="3552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一、商业模式画布展示</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60400" y="1482090"/>
            <a:ext cx="5267325" cy="4246245"/>
          </a:xfrm>
          <a:prstGeom prst="rect">
            <a:avLst/>
          </a:prstGeom>
          <a:noFill/>
        </p:spPr>
        <p:txBody>
          <a:bodyPr wrap="square" rtlCol="0">
            <a:spAutoFit/>
          </a:bodyPr>
          <a:p>
            <a:pPr fontAlgn="auto">
              <a:lnSpc>
                <a:spcPct val="150000"/>
              </a:lnSpc>
            </a:pPr>
            <a:r>
              <a:rPr lang="zh-CN" altLang="en-US"/>
              <a:t>价值主张用来描绘为特定客户细分创造价值的系列产品和服务。它解决了客户困扰或者满足了客户需求，是客户选择你而非别人的重要原因。每个价值主张都包含可选系列产品或服务，以迎合特定客户细分群体的需求。在这个意义上，价值主张是公司提供给客户的受益集合或受益系列。价值主张可分为两类，一类是创新的，并表现为一个全新的或破坏性的提供物（产品或服务），而另一类则是与现存市场提供物（产品或服务）类似，只是增加了功能和特性（图 4-9）。</a:t>
            </a:r>
            <a:endParaRPr lang="zh-CN" altLang="en-US"/>
          </a:p>
        </p:txBody>
      </p:sp>
      <p:sp>
        <p:nvSpPr>
          <p:cNvPr id="2" name="文本框 1"/>
          <p:cNvSpPr txBox="1"/>
          <p:nvPr/>
        </p:nvSpPr>
        <p:spPr>
          <a:xfrm>
            <a:off x="660400" y="812800"/>
            <a:ext cx="5162550" cy="398780"/>
          </a:xfrm>
          <a:prstGeom prst="rect">
            <a:avLst/>
          </a:prstGeom>
          <a:noFill/>
        </p:spPr>
        <p:txBody>
          <a:bodyPr wrap="square" rtlCol="0">
            <a:spAutoFit/>
          </a:bodyPr>
          <a:p>
            <a:r>
              <a:rPr lang="zh-CN" altLang="en-US" sz="2000" b="1">
                <a:solidFill>
                  <a:schemeClr val="accent1">
                    <a:lumMod val="75000"/>
                  </a:schemeClr>
                </a:solidFill>
              </a:rPr>
              <a:t>（二）价值主张（Value Propositions，VP）</a:t>
            </a:r>
            <a:endParaRPr lang="zh-CN" altLang="en-US" sz="2000" b="1">
              <a:solidFill>
                <a:schemeClr val="accent1">
                  <a:lumMod val="75000"/>
                </a:schemeClr>
              </a:solidFill>
            </a:endParaRPr>
          </a:p>
        </p:txBody>
      </p:sp>
      <p:pic>
        <p:nvPicPr>
          <p:cNvPr id="3" name="图片 2"/>
          <p:cNvPicPr>
            <a:picLocks noChangeAspect="1"/>
          </p:cNvPicPr>
          <p:nvPr/>
        </p:nvPicPr>
        <p:blipFill>
          <a:blip r:embed="rId1"/>
          <a:stretch>
            <a:fillRect/>
          </a:stretch>
        </p:blipFill>
        <p:spPr>
          <a:xfrm>
            <a:off x="6249670" y="1482090"/>
            <a:ext cx="5152390" cy="37903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一、商业模式画布展示</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55625" y="1482090"/>
            <a:ext cx="5267325" cy="2999740"/>
          </a:xfrm>
          <a:prstGeom prst="rect">
            <a:avLst/>
          </a:prstGeom>
          <a:noFill/>
        </p:spPr>
        <p:txBody>
          <a:bodyPr wrap="square" rtlCol="0">
            <a:spAutoFit/>
          </a:bodyPr>
          <a:p>
            <a:pPr fontAlgn="auto">
              <a:lnSpc>
                <a:spcPct val="150000"/>
              </a:lnSpc>
            </a:pPr>
            <a:r>
              <a:rPr lang="zh-CN" altLang="en-US"/>
              <a:t>渠道通路用来描绘公司是如何沟通、接触其客户细分群体，传递其价值主张和销售的，这些渠道构成了公司相对于客户的接口界面。渠道通路是客户接触点，它在客户体验中扮演着重要角色。渠道通路包含以下功能：提升公司产品和服务在客户中的认知；协助客户购买特定产品和服务；向客户传递价值主张；提供售后客户支持（图 4-10）。</a:t>
            </a:r>
            <a:endParaRPr lang="zh-CN" altLang="en-US"/>
          </a:p>
        </p:txBody>
      </p:sp>
      <p:sp>
        <p:nvSpPr>
          <p:cNvPr id="2" name="文本框 1"/>
          <p:cNvSpPr txBox="1"/>
          <p:nvPr/>
        </p:nvSpPr>
        <p:spPr>
          <a:xfrm>
            <a:off x="660400" y="812800"/>
            <a:ext cx="5162550" cy="398780"/>
          </a:xfrm>
          <a:prstGeom prst="rect">
            <a:avLst/>
          </a:prstGeom>
          <a:noFill/>
        </p:spPr>
        <p:txBody>
          <a:bodyPr wrap="square" rtlCol="0">
            <a:spAutoFit/>
          </a:bodyPr>
          <a:p>
            <a:r>
              <a:rPr lang="zh-CN" altLang="en-US" sz="2000" b="1">
                <a:solidFill>
                  <a:schemeClr val="accent1">
                    <a:lumMod val="75000"/>
                  </a:schemeClr>
                </a:solidFill>
              </a:rPr>
              <a:t>（三）渠道通路（Channels，CH）</a:t>
            </a:r>
            <a:endParaRPr lang="zh-CN" altLang="en-US" sz="2000" b="1">
              <a:solidFill>
                <a:schemeClr val="accent1">
                  <a:lumMod val="75000"/>
                </a:schemeClr>
              </a:solidFill>
            </a:endParaRPr>
          </a:p>
        </p:txBody>
      </p:sp>
      <p:pic>
        <p:nvPicPr>
          <p:cNvPr id="5" name="图片 4"/>
          <p:cNvPicPr>
            <a:picLocks noChangeAspect="1"/>
          </p:cNvPicPr>
          <p:nvPr/>
        </p:nvPicPr>
        <p:blipFill>
          <a:blip r:embed="rId1"/>
          <a:stretch>
            <a:fillRect/>
          </a:stretch>
        </p:blipFill>
        <p:spPr>
          <a:xfrm>
            <a:off x="5994400" y="1586865"/>
            <a:ext cx="5488305" cy="36849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一、商业模式画布展示</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55625" y="1482090"/>
            <a:ext cx="5721985" cy="3415030"/>
          </a:xfrm>
          <a:prstGeom prst="rect">
            <a:avLst/>
          </a:prstGeom>
          <a:noFill/>
        </p:spPr>
        <p:txBody>
          <a:bodyPr wrap="square" rtlCol="0">
            <a:spAutoFit/>
          </a:bodyPr>
          <a:p>
            <a:pPr fontAlgn="auto">
              <a:lnSpc>
                <a:spcPct val="150000"/>
              </a:lnSpc>
            </a:pPr>
            <a:r>
              <a:rPr lang="zh-CN" altLang="en-US"/>
              <a:t>客户关系用来描绘公司与特定客户细分群体建立的关系类型。企业应该弄清楚其希望和每个客户细分群体建立的关系类型，它可以被以下几个动机所驱动：客户获取、客户维系、提升销售额（追加销售）。例如，不少移动网络运营商的客户关系是由积极的客户获取策略所驱动，包括入网赠送免费移动电话或者进行补贴。当市场饱和后，运营商转而聚焦客户保留以及提升单客户的平均贡献度（ARPU 值），如图 4-11 所示。</a:t>
            </a:r>
            <a:endParaRPr lang="zh-CN" altLang="en-US"/>
          </a:p>
        </p:txBody>
      </p:sp>
      <p:sp>
        <p:nvSpPr>
          <p:cNvPr id="2" name="文本框 1"/>
          <p:cNvSpPr txBox="1"/>
          <p:nvPr/>
        </p:nvSpPr>
        <p:spPr>
          <a:xfrm>
            <a:off x="546735" y="1083310"/>
            <a:ext cx="5730875" cy="398780"/>
          </a:xfrm>
          <a:prstGeom prst="rect">
            <a:avLst/>
          </a:prstGeom>
          <a:noFill/>
        </p:spPr>
        <p:txBody>
          <a:bodyPr wrap="square" rtlCol="0">
            <a:spAutoFit/>
          </a:bodyPr>
          <a:p>
            <a:r>
              <a:rPr lang="zh-CN" altLang="en-US" sz="2000" b="1">
                <a:solidFill>
                  <a:schemeClr val="accent1">
                    <a:lumMod val="75000"/>
                  </a:schemeClr>
                </a:solidFill>
              </a:rPr>
              <a:t>（四）客户关系（Customer Relationships，CR）</a:t>
            </a:r>
            <a:endParaRPr lang="zh-CN" altLang="en-US" sz="2000" b="1">
              <a:solidFill>
                <a:schemeClr val="accent1">
                  <a:lumMod val="75000"/>
                </a:schemeClr>
              </a:solidFill>
            </a:endParaRPr>
          </a:p>
        </p:txBody>
      </p:sp>
      <p:pic>
        <p:nvPicPr>
          <p:cNvPr id="3" name="图片 2"/>
          <p:cNvPicPr>
            <a:picLocks noChangeAspect="1"/>
          </p:cNvPicPr>
          <p:nvPr/>
        </p:nvPicPr>
        <p:blipFill>
          <a:blip r:embed="rId1"/>
          <a:stretch>
            <a:fillRect/>
          </a:stretch>
        </p:blipFill>
        <p:spPr>
          <a:xfrm>
            <a:off x="6391275" y="1482090"/>
            <a:ext cx="5270500" cy="33464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一、商业模式画布展示</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55625" y="1482090"/>
            <a:ext cx="5452110" cy="4661535"/>
          </a:xfrm>
          <a:prstGeom prst="rect">
            <a:avLst/>
          </a:prstGeom>
          <a:noFill/>
        </p:spPr>
        <p:txBody>
          <a:bodyPr wrap="square" rtlCol="0">
            <a:spAutoFit/>
          </a:bodyPr>
          <a:p>
            <a:pPr fontAlgn="auto">
              <a:lnSpc>
                <a:spcPct val="150000"/>
              </a:lnSpc>
            </a:pPr>
            <a:r>
              <a:rPr lang="zh-CN" altLang="en-US"/>
              <a:t>收入来源用来描绘公司从客户群体中获取的现金收入。如果客户是商业模式的心脏，那么收入来源就是动脉。企业必须问自己：什么样的价值能够让各客户细分群体真正愿意付款？只有回答了这个问题，企业才能在各客户细分群体上发掘一个或多个收入来源。每个收入来源的定价机制可能不同，如固定标价、谈判议价、拍卖定价、市场定价、数量定价或收益管理定价等。一个商业模式可以包含几种不同类型的收入来源：通过客户一次性支付获得的交易收入；经常性收入来自客户为获得价值主张与售后服务而持续支付的费用；转移支付（图 4-12）。</a:t>
            </a:r>
            <a:endParaRPr lang="zh-CN" altLang="en-US"/>
          </a:p>
        </p:txBody>
      </p:sp>
      <p:sp>
        <p:nvSpPr>
          <p:cNvPr id="2" name="文本框 1"/>
          <p:cNvSpPr txBox="1"/>
          <p:nvPr/>
        </p:nvSpPr>
        <p:spPr>
          <a:xfrm>
            <a:off x="546735" y="1083310"/>
            <a:ext cx="5730875" cy="398780"/>
          </a:xfrm>
          <a:prstGeom prst="rect">
            <a:avLst/>
          </a:prstGeom>
          <a:noFill/>
        </p:spPr>
        <p:txBody>
          <a:bodyPr wrap="square" rtlCol="0">
            <a:spAutoFit/>
          </a:bodyPr>
          <a:p>
            <a:r>
              <a:rPr lang="zh-CN" altLang="en-US" sz="2000" b="1">
                <a:solidFill>
                  <a:schemeClr val="accent1">
                    <a:lumMod val="75000"/>
                  </a:schemeClr>
                </a:solidFill>
              </a:rPr>
              <a:t>（五）收入来源（Revenue Streams，RS）</a:t>
            </a:r>
            <a:endParaRPr lang="zh-CN" altLang="en-US" sz="2000" b="1">
              <a:solidFill>
                <a:schemeClr val="accent1">
                  <a:lumMod val="75000"/>
                </a:schemeClr>
              </a:solidFill>
            </a:endParaRPr>
          </a:p>
        </p:txBody>
      </p:sp>
      <p:pic>
        <p:nvPicPr>
          <p:cNvPr id="5" name="图片 4"/>
          <p:cNvPicPr>
            <a:picLocks noChangeAspect="1"/>
          </p:cNvPicPr>
          <p:nvPr/>
        </p:nvPicPr>
        <p:blipFill>
          <a:blip r:embed="rId1"/>
          <a:stretch>
            <a:fillRect/>
          </a:stretch>
        </p:blipFill>
        <p:spPr>
          <a:xfrm>
            <a:off x="6277610" y="1482090"/>
            <a:ext cx="5446395" cy="41205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一、商业模式画布展示</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55625" y="1482090"/>
            <a:ext cx="5452110" cy="4246245"/>
          </a:xfrm>
          <a:prstGeom prst="rect">
            <a:avLst/>
          </a:prstGeom>
          <a:noFill/>
        </p:spPr>
        <p:txBody>
          <a:bodyPr wrap="square" rtlCol="0">
            <a:spAutoFit/>
          </a:bodyPr>
          <a:p>
            <a:pPr fontAlgn="auto">
              <a:lnSpc>
                <a:spcPct val="150000"/>
              </a:lnSpc>
            </a:pPr>
            <a:r>
              <a:rPr lang="zh-CN" altLang="en-US"/>
              <a:t>核心资源是用来描绘让商业模式有效运转所必需的最重要因素。每个商业模式都需要核心资源，这些资源使得企业、组织能够创造和提供价值主张、接触市场、与客户细分群体建立关系并赚取收入。不同的商业模式所需要的核心资源也有所不同。芯片制造商需要资本密集型的生产设施和固定资产投入，而芯片设计商则需要更加关注“高精尖”的人才资源。核心资源可以是实体资产、金融资产、知识资产或人力资源。核心资源既可以是自有的，也可以是公司租借的或从重要伙伴那里获得的（图 4-13）。</a:t>
            </a:r>
            <a:endParaRPr lang="zh-CN" altLang="en-US"/>
          </a:p>
        </p:txBody>
      </p:sp>
      <p:sp>
        <p:nvSpPr>
          <p:cNvPr id="2" name="文本框 1"/>
          <p:cNvSpPr txBox="1"/>
          <p:nvPr/>
        </p:nvSpPr>
        <p:spPr>
          <a:xfrm>
            <a:off x="546735" y="1083310"/>
            <a:ext cx="5730875" cy="398780"/>
          </a:xfrm>
          <a:prstGeom prst="rect">
            <a:avLst/>
          </a:prstGeom>
          <a:noFill/>
        </p:spPr>
        <p:txBody>
          <a:bodyPr wrap="square" rtlCol="0">
            <a:spAutoFit/>
          </a:bodyPr>
          <a:p>
            <a:r>
              <a:rPr lang="zh-CN" altLang="en-US" sz="2000" b="1">
                <a:solidFill>
                  <a:schemeClr val="accent1">
                    <a:lumMod val="75000"/>
                  </a:schemeClr>
                </a:solidFill>
              </a:rPr>
              <a:t>（六）核心资源（Key Resources，KR）</a:t>
            </a:r>
            <a:endParaRPr lang="zh-CN" altLang="en-US" sz="2000" b="1">
              <a:solidFill>
                <a:schemeClr val="accent1">
                  <a:lumMod val="75000"/>
                </a:schemeClr>
              </a:solidFill>
            </a:endParaRPr>
          </a:p>
        </p:txBody>
      </p:sp>
      <p:pic>
        <p:nvPicPr>
          <p:cNvPr id="3" name="图片 2"/>
          <p:cNvPicPr>
            <a:picLocks noChangeAspect="1"/>
          </p:cNvPicPr>
          <p:nvPr/>
        </p:nvPicPr>
        <p:blipFill>
          <a:blip r:embed="rId1"/>
          <a:stretch>
            <a:fillRect/>
          </a:stretch>
        </p:blipFill>
        <p:spPr>
          <a:xfrm>
            <a:off x="6277610" y="1482725"/>
            <a:ext cx="5487670" cy="39738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一、商业模式画布展示</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55625" y="1482090"/>
            <a:ext cx="5452110" cy="4246245"/>
          </a:xfrm>
          <a:prstGeom prst="rect">
            <a:avLst/>
          </a:prstGeom>
          <a:noFill/>
        </p:spPr>
        <p:txBody>
          <a:bodyPr wrap="square" rtlCol="0">
            <a:spAutoFit/>
          </a:bodyPr>
          <a:p>
            <a:pPr fontAlgn="auto">
              <a:lnSpc>
                <a:spcPct val="150000"/>
              </a:lnSpc>
            </a:pPr>
            <a:r>
              <a:rPr lang="zh-CN" altLang="en-US"/>
              <a:t>关键业务用来描绘为了确保其商业模式可行，企业必须做的“最重要”的事情。任何商业模式都需要多种关键业务活动，这些业务是企业得以成功运营所必须实施的活动。正如核心资源一样，关键业务也是创造和提供价值主张、接触市场、维系客户关系并获取收入的基础。而关键业务也会因商业模式的不同而有所区别。例如，对于微软等软件制造商而言，其关键业务是软件开发；对于戴尔等电脑制造商来说，其关键业务主要是供应链管理；对于麦肯锡等咨询企业而言，其关键业务主要是问题求解（图 4-14）。</a:t>
            </a:r>
            <a:endParaRPr lang="zh-CN" altLang="en-US"/>
          </a:p>
        </p:txBody>
      </p:sp>
      <p:sp>
        <p:nvSpPr>
          <p:cNvPr id="2" name="文本框 1"/>
          <p:cNvSpPr txBox="1"/>
          <p:nvPr/>
        </p:nvSpPr>
        <p:spPr>
          <a:xfrm>
            <a:off x="546735" y="1083310"/>
            <a:ext cx="5730875" cy="398780"/>
          </a:xfrm>
          <a:prstGeom prst="rect">
            <a:avLst/>
          </a:prstGeom>
          <a:noFill/>
        </p:spPr>
        <p:txBody>
          <a:bodyPr wrap="square" rtlCol="0">
            <a:spAutoFit/>
          </a:bodyPr>
          <a:p>
            <a:r>
              <a:rPr lang="zh-CN" altLang="en-US" sz="2000" b="1">
                <a:solidFill>
                  <a:schemeClr val="accent1">
                    <a:lumMod val="75000"/>
                  </a:schemeClr>
                </a:solidFill>
              </a:rPr>
              <a:t>（七）关键业务（Key Activities，KA）</a:t>
            </a:r>
            <a:endParaRPr lang="zh-CN" altLang="en-US" sz="2000" b="1">
              <a:solidFill>
                <a:schemeClr val="accent1">
                  <a:lumMod val="75000"/>
                </a:schemeClr>
              </a:solidFill>
            </a:endParaRPr>
          </a:p>
        </p:txBody>
      </p:sp>
      <p:pic>
        <p:nvPicPr>
          <p:cNvPr id="5" name="图片 4"/>
          <p:cNvPicPr>
            <a:picLocks noChangeAspect="1"/>
          </p:cNvPicPr>
          <p:nvPr/>
        </p:nvPicPr>
        <p:blipFill>
          <a:blip r:embed="rId1"/>
          <a:stretch>
            <a:fillRect/>
          </a:stretch>
        </p:blipFill>
        <p:spPr>
          <a:xfrm>
            <a:off x="6120765" y="1482090"/>
            <a:ext cx="5749925" cy="3935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p:cNvSpPr/>
          <p:nvPr userDrawn="1"/>
        </p:nvSpPr>
        <p:spPr>
          <a:xfrm flipH="1">
            <a:off x="5833366" y="0"/>
            <a:ext cx="1622800" cy="5458510"/>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8" name="任意多边形: 形状 7"/>
          <p:cNvSpPr/>
          <p:nvPr userDrawn="1"/>
        </p:nvSpPr>
        <p:spPr>
          <a:xfrm flipH="1">
            <a:off x="6349711" y="1996975"/>
            <a:ext cx="1475274" cy="4861025"/>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9" name="任意多边形: 形状 8"/>
          <p:cNvSpPr/>
          <p:nvPr userDrawn="1"/>
        </p:nvSpPr>
        <p:spPr>
          <a:xfrm flipH="1">
            <a:off x="7087348" y="0"/>
            <a:ext cx="5104652" cy="6858000"/>
          </a:xfrm>
          <a:custGeom>
            <a:avLst/>
            <a:gdLst>
              <a:gd name="connsiteX0" fmla="*/ 0 w 5104652"/>
              <a:gd name="connsiteY0" fmla="*/ 0 h 6858000"/>
              <a:gd name="connsiteX1" fmla="*/ 1253982 w 5104652"/>
              <a:gd name="connsiteY1" fmla="*/ 0 h 6858000"/>
              <a:gd name="connsiteX2" fmla="*/ 3849216 w 5104652"/>
              <a:gd name="connsiteY2" fmla="*/ 0 h 6858000"/>
              <a:gd name="connsiteX3" fmla="*/ 5103198 w 5104652"/>
              <a:gd name="connsiteY3" fmla="*/ 0 h 6858000"/>
              <a:gd name="connsiteX4" fmla="*/ 4983882 w 5104652"/>
              <a:gd name="connsiteY4" fmla="*/ 165608 h 6858000"/>
              <a:gd name="connsiteX5" fmla="*/ 4037013 w 5104652"/>
              <a:gd name="connsiteY5" fmla="*/ 3427991 h 6858000"/>
              <a:gd name="connsiteX6" fmla="*/ 5104652 w 5104652"/>
              <a:gd name="connsiteY6" fmla="*/ 6858000 h 6858000"/>
              <a:gd name="connsiteX7" fmla="*/ 3850670 w 5104652"/>
              <a:gd name="connsiteY7" fmla="*/ 6858000 h 6858000"/>
              <a:gd name="connsiteX8" fmla="*/ 1253982 w 5104652"/>
              <a:gd name="connsiteY8" fmla="*/ 6858000 h 6858000"/>
              <a:gd name="connsiteX9" fmla="*/ 0 w 5104652"/>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04652" h="6858000">
                <a:moveTo>
                  <a:pt x="0" y="0"/>
                </a:moveTo>
                <a:lnTo>
                  <a:pt x="1253982" y="0"/>
                </a:lnTo>
                <a:lnTo>
                  <a:pt x="3849216" y="0"/>
                </a:lnTo>
                <a:lnTo>
                  <a:pt x="5103198" y="0"/>
                </a:lnTo>
                <a:lnTo>
                  <a:pt x="4983882" y="165608"/>
                </a:lnTo>
                <a:cubicBezTo>
                  <a:pt x="4395202" y="1023693"/>
                  <a:pt x="4037013" y="2176689"/>
                  <a:pt x="4037013" y="3427991"/>
                </a:cubicBezTo>
                <a:cubicBezTo>
                  <a:pt x="4037013" y="4762711"/>
                  <a:pt x="4444553" y="5978128"/>
                  <a:pt x="5104652" y="6858000"/>
                </a:cubicBezTo>
                <a:lnTo>
                  <a:pt x="3850670" y="6858000"/>
                </a:lnTo>
                <a:lnTo>
                  <a:pt x="1253982" y="6858000"/>
                </a:lnTo>
                <a:lnTo>
                  <a:pt x="0" y="6858000"/>
                </a:lnTo>
                <a:close/>
              </a:path>
            </a:pathLst>
          </a:custGeom>
          <a:blipFill>
            <a:blip r:embed="rId1"/>
            <a:stretch>
              <a:fillRect l="-867" r="-88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V="1">
            <a:off x="2340348" y="4211643"/>
            <a:ext cx="2082800" cy="45719"/>
            <a:chOff x="5930900" y="3318696"/>
            <a:chExt cx="5008880" cy="105833"/>
          </a:xfrm>
        </p:grpSpPr>
        <p:sp>
          <p:nvSpPr>
            <p:cNvPr id="34" name="KOPPT"/>
            <p:cNvSpPr/>
            <p:nvPr/>
          </p:nvSpPr>
          <p:spPr>
            <a:xfrm>
              <a:off x="5930900" y="3318696"/>
              <a:ext cx="1252220" cy="1058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5" name="KOPPT"/>
            <p:cNvSpPr/>
            <p:nvPr/>
          </p:nvSpPr>
          <p:spPr>
            <a:xfrm>
              <a:off x="7183120" y="3318696"/>
              <a:ext cx="1252220" cy="1058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6" name="KOPPT"/>
            <p:cNvSpPr/>
            <p:nvPr/>
          </p:nvSpPr>
          <p:spPr>
            <a:xfrm>
              <a:off x="8435340" y="3318696"/>
              <a:ext cx="1252220" cy="1058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7" name="KOPPT"/>
            <p:cNvSpPr/>
            <p:nvPr/>
          </p:nvSpPr>
          <p:spPr>
            <a:xfrm>
              <a:off x="9687560" y="3318696"/>
              <a:ext cx="1252220" cy="10583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sp>
        <p:nvSpPr>
          <p:cNvPr id="29" name="文本框 28"/>
          <p:cNvSpPr txBox="1"/>
          <p:nvPr/>
        </p:nvSpPr>
        <p:spPr>
          <a:xfrm>
            <a:off x="2468676" y="3501999"/>
            <a:ext cx="1826142" cy="584775"/>
          </a:xfrm>
          <a:prstGeom prst="rect">
            <a:avLst/>
          </a:prstGeom>
          <a:noFill/>
          <a:ln w="762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b="1" dirty="0">
                <a:solidFill>
                  <a:schemeClr val="tx2"/>
                </a:solidFill>
                <a:latin typeface="微软雅黑" panose="020B0503020204020204" pitchFamily="34" charset="-122"/>
                <a:ea typeface="微软雅黑" panose="020B0503020204020204" pitchFamily="34" charset="-122"/>
                <a:cs typeface="Calibri" panose="020F0502020204030204"/>
              </a:rPr>
              <a:t>公司简介</a:t>
            </a:r>
            <a:endParaRPr kumimoji="0" lang="en-US" sz="3200" b="1" i="0" u="none" strike="noStrike" kern="1200" cap="none" spc="0" normalizeH="0" baseline="0" noProof="0" dirty="0">
              <a:ln>
                <a:noFill/>
              </a:ln>
              <a:solidFill>
                <a:schemeClr val="tx2"/>
              </a:solidFill>
              <a:effectLst/>
              <a:uLnTx/>
              <a:uFillTx/>
              <a:latin typeface="微软雅黑" panose="020B0503020204020204" pitchFamily="34" charset="-122"/>
              <a:ea typeface="微软雅黑" panose="020B0503020204020204" pitchFamily="34" charset="-122"/>
              <a:cs typeface="Calibri" panose="020F0502020204030204"/>
            </a:endParaRPr>
          </a:p>
        </p:txBody>
      </p:sp>
      <p:grpSp>
        <p:nvGrpSpPr>
          <p:cNvPr id="31" name="组合 30"/>
          <p:cNvGrpSpPr/>
          <p:nvPr/>
        </p:nvGrpSpPr>
        <p:grpSpPr>
          <a:xfrm>
            <a:off x="2530379" y="1494535"/>
            <a:ext cx="1697383" cy="1697382"/>
            <a:chOff x="5247308" y="1272378"/>
            <a:chExt cx="1697383" cy="1697382"/>
          </a:xfrm>
        </p:grpSpPr>
        <p:sp>
          <p:nvSpPr>
            <p:cNvPr id="32" name="KOPPT"/>
            <p:cNvSpPr/>
            <p:nvPr/>
          </p:nvSpPr>
          <p:spPr>
            <a:xfrm>
              <a:off x="5247308" y="1272378"/>
              <a:ext cx="1697382" cy="16973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solidFill>
              </a:endParaRPr>
            </a:p>
          </p:txBody>
        </p:sp>
        <p:sp>
          <p:nvSpPr>
            <p:cNvPr id="33" name="矩形 32"/>
            <p:cNvSpPr/>
            <p:nvPr/>
          </p:nvSpPr>
          <p:spPr>
            <a:xfrm>
              <a:off x="5247308" y="1582460"/>
              <a:ext cx="1697383"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rPr>
                <a:t>PART</a:t>
              </a:r>
              <a:endParaRPr kumimoji="0" lang="en-US" altLang="zh-CN" sz="3200" b="1" i="0" u="none" strike="noStrike" kern="1200" cap="none" spc="0" normalizeH="0" baseline="0" noProof="0" dirty="0">
                <a:ln>
                  <a:noFill/>
                </a:ln>
                <a:solidFill>
                  <a:schemeClr val="bg1"/>
                </a:solidFill>
                <a:effectLst/>
                <a:uLnTx/>
                <a:uFillTx/>
                <a:latin typeface="+mj-ea"/>
                <a:ea typeface="+mj-ea"/>
                <a:cs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rPr>
                <a:t>01</a:t>
              </a:r>
              <a:endParaRPr kumimoji="0" lang="en-US" sz="3200" b="1" i="0" u="none" strike="noStrike" kern="1200" cap="none" spc="0" normalizeH="0" baseline="0" noProof="0" dirty="0">
                <a:ln>
                  <a:noFill/>
                </a:ln>
                <a:solidFill>
                  <a:schemeClr val="bg1"/>
                </a:solidFill>
                <a:effectLst/>
                <a:uLnTx/>
                <a:uFillTx/>
                <a:latin typeface="+mj-ea"/>
                <a:ea typeface="+mj-ea"/>
                <a:cs typeface="Calibri" panose="020F0502020204030204"/>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10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1000"/>
                                        <p:tgtEl>
                                          <p:spTgt spid="8"/>
                                        </p:tgtEl>
                                      </p:cBhvr>
                                    </p:animEffect>
                                  </p:childTnLst>
                                </p:cTn>
                              </p:par>
                              <p:par>
                                <p:cTn id="15" presetID="47"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9"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一、商业模式画布展示</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55625" y="1482090"/>
            <a:ext cx="5452110" cy="3830955"/>
          </a:xfrm>
          <a:prstGeom prst="rect">
            <a:avLst/>
          </a:prstGeom>
          <a:noFill/>
        </p:spPr>
        <p:txBody>
          <a:bodyPr wrap="square" rtlCol="0">
            <a:spAutoFit/>
          </a:bodyPr>
          <a:p>
            <a:pPr fontAlgn="auto">
              <a:lnSpc>
                <a:spcPct val="150000"/>
              </a:lnSpc>
            </a:pPr>
            <a:r>
              <a:rPr lang="zh-CN" altLang="en-US"/>
              <a:t>重要合作用来描述让商业模式有效运作所需的供应商与合作伙伴的网络。企业会基于多种原因打造合作关系，合作关系正日益成为许多商业模式的基石。很多公司采取创建联盟的策略来优化其商业模式、降低风险或获取资源。我们可以把合作关系分为以下四种类型：在非竞争者之间的战略联盟关系、在竞争者之间的战略合作关系（竞合）、为开发新业务而构建的合作关系以及为确保可靠供应构建的“购买方—供应商”关系（图 4-15）。</a:t>
            </a:r>
            <a:endParaRPr lang="zh-CN" altLang="en-US"/>
          </a:p>
        </p:txBody>
      </p:sp>
      <p:sp>
        <p:nvSpPr>
          <p:cNvPr id="2" name="文本框 1"/>
          <p:cNvSpPr txBox="1"/>
          <p:nvPr/>
        </p:nvSpPr>
        <p:spPr>
          <a:xfrm>
            <a:off x="546735" y="1083310"/>
            <a:ext cx="5730875" cy="398780"/>
          </a:xfrm>
          <a:prstGeom prst="rect">
            <a:avLst/>
          </a:prstGeom>
          <a:noFill/>
        </p:spPr>
        <p:txBody>
          <a:bodyPr wrap="square" rtlCol="0">
            <a:spAutoFit/>
          </a:bodyPr>
          <a:p>
            <a:r>
              <a:rPr lang="zh-CN" altLang="en-US" sz="2000" b="1">
                <a:solidFill>
                  <a:schemeClr val="accent1">
                    <a:lumMod val="75000"/>
                  </a:schemeClr>
                </a:solidFill>
              </a:rPr>
              <a:t>（八）重要合作（Key Partnerships，KP）</a:t>
            </a:r>
            <a:endParaRPr lang="zh-CN" altLang="en-US" sz="2000" b="1">
              <a:solidFill>
                <a:schemeClr val="accent1">
                  <a:lumMod val="75000"/>
                </a:schemeClr>
              </a:solidFill>
            </a:endParaRPr>
          </a:p>
        </p:txBody>
      </p:sp>
      <p:pic>
        <p:nvPicPr>
          <p:cNvPr id="3" name="图片 2"/>
          <p:cNvPicPr>
            <a:picLocks noChangeAspect="1"/>
          </p:cNvPicPr>
          <p:nvPr/>
        </p:nvPicPr>
        <p:blipFill>
          <a:blip r:embed="rId1"/>
          <a:stretch>
            <a:fillRect/>
          </a:stretch>
        </p:blipFill>
        <p:spPr>
          <a:xfrm>
            <a:off x="6177915" y="1581785"/>
            <a:ext cx="5442585" cy="3731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一、商业模式画布展示</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55625" y="1482090"/>
            <a:ext cx="5238750" cy="3415030"/>
          </a:xfrm>
          <a:prstGeom prst="rect">
            <a:avLst/>
          </a:prstGeom>
          <a:noFill/>
        </p:spPr>
        <p:txBody>
          <a:bodyPr wrap="square" rtlCol="0">
            <a:spAutoFit/>
          </a:bodyPr>
          <a:p>
            <a:pPr fontAlgn="auto">
              <a:lnSpc>
                <a:spcPct val="150000"/>
              </a:lnSpc>
            </a:pPr>
            <a:r>
              <a:rPr lang="zh-CN" altLang="en-US"/>
              <a:t>成本结构用来描绘运营一个商业模式所引发的所有成本。创建价值和提供价值、维系客户关系以及产生收入都会引发成本投入。这些成本在确定关键资源、关键业务与重要合作后可以相对容易地计算出来。然而，有些商业模式，相比其他商业模式更多的是由成本驱动的。例如，那些号称“不提供非必要服务”的航空公司，是完全围绕低成本结构来构建其商业模式的（图 4-16）。</a:t>
            </a:r>
            <a:endParaRPr lang="zh-CN" altLang="en-US"/>
          </a:p>
        </p:txBody>
      </p:sp>
      <p:sp>
        <p:nvSpPr>
          <p:cNvPr id="2" name="文本框 1"/>
          <p:cNvSpPr txBox="1"/>
          <p:nvPr/>
        </p:nvSpPr>
        <p:spPr>
          <a:xfrm>
            <a:off x="546735" y="1083310"/>
            <a:ext cx="5730875" cy="398780"/>
          </a:xfrm>
          <a:prstGeom prst="rect">
            <a:avLst/>
          </a:prstGeom>
          <a:noFill/>
        </p:spPr>
        <p:txBody>
          <a:bodyPr wrap="square" rtlCol="0">
            <a:spAutoFit/>
          </a:bodyPr>
          <a:p>
            <a:r>
              <a:rPr lang="zh-CN" altLang="en-US" sz="2000" b="1">
                <a:solidFill>
                  <a:schemeClr val="accent1">
                    <a:lumMod val="75000"/>
                  </a:schemeClr>
                </a:solidFill>
              </a:rPr>
              <a:t>（九）成本结构（Cost Structure，CS）</a:t>
            </a:r>
            <a:endParaRPr lang="zh-CN" altLang="en-US" sz="2000" b="1">
              <a:solidFill>
                <a:schemeClr val="accent1">
                  <a:lumMod val="75000"/>
                </a:schemeClr>
              </a:solidFill>
            </a:endParaRPr>
          </a:p>
        </p:txBody>
      </p:sp>
      <p:pic>
        <p:nvPicPr>
          <p:cNvPr id="5" name="图片 4"/>
          <p:cNvPicPr>
            <a:picLocks noChangeAspect="1"/>
          </p:cNvPicPr>
          <p:nvPr/>
        </p:nvPicPr>
        <p:blipFill>
          <a:blip r:embed="rId1"/>
          <a:stretch>
            <a:fillRect/>
          </a:stretch>
        </p:blipFill>
        <p:spPr>
          <a:xfrm>
            <a:off x="5979160" y="1482090"/>
            <a:ext cx="5443220" cy="36506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二、商业模式画布的实操</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104890" y="1852295"/>
            <a:ext cx="5835650" cy="3830955"/>
          </a:xfrm>
          <a:prstGeom prst="rect">
            <a:avLst/>
          </a:prstGeom>
          <a:noFill/>
        </p:spPr>
        <p:txBody>
          <a:bodyPr wrap="square" rtlCol="0">
            <a:spAutoFit/>
          </a:bodyPr>
          <a:p>
            <a:pPr fontAlgn="auto">
              <a:lnSpc>
                <a:spcPct val="150000"/>
              </a:lnSpc>
            </a:pPr>
            <a:r>
              <a:rPr lang="zh-CN" altLang="en-US"/>
              <a:t>2008 年，著名商业模式创新作家 Alex Osterwälder 提出了商业模式画布（BMC）的概念——用一个视觉化的商业模式分析工具来帮助企业进行发展预测分析、模式创新以及制定战略规划。被全球很多企业运用，比如 GE、联想、优衣库等，务实而有成效。商业模式画布一般由九个模块构成。即：①客户细分。②价值主张。③渠道通路。④客户关系。⑤收入来源。⑥核心资源。⑦关键业务。⑧重要伙伴。⑨成本结构。这九个模块综合起来就是一张完整的商业模式画布，如图 4-17 所示。</a:t>
            </a:r>
            <a:endParaRPr lang="zh-CN" altLang="en-US"/>
          </a:p>
        </p:txBody>
      </p:sp>
      <p:sp>
        <p:nvSpPr>
          <p:cNvPr id="2" name="文本框 1"/>
          <p:cNvSpPr txBox="1"/>
          <p:nvPr/>
        </p:nvSpPr>
        <p:spPr>
          <a:xfrm>
            <a:off x="6104890" y="1310640"/>
            <a:ext cx="5730875" cy="398780"/>
          </a:xfrm>
          <a:prstGeom prst="rect">
            <a:avLst/>
          </a:prstGeom>
          <a:noFill/>
        </p:spPr>
        <p:txBody>
          <a:bodyPr wrap="square" rtlCol="0">
            <a:spAutoFit/>
          </a:bodyPr>
          <a:p>
            <a:r>
              <a:rPr lang="zh-CN" altLang="en-US" sz="2000" b="1">
                <a:solidFill>
                  <a:schemeClr val="accent1">
                    <a:lumMod val="75000"/>
                  </a:schemeClr>
                </a:solidFill>
              </a:rPr>
              <a:t>（一）商业模式的设计与创新</a:t>
            </a:r>
            <a:endParaRPr lang="zh-CN" altLang="en-US" sz="2000" b="1">
              <a:solidFill>
                <a:schemeClr val="accent1">
                  <a:lumMod val="75000"/>
                </a:schemeClr>
              </a:solidFill>
            </a:endParaRPr>
          </a:p>
        </p:txBody>
      </p:sp>
      <p:pic>
        <p:nvPicPr>
          <p:cNvPr id="3" name="图片 2"/>
          <p:cNvPicPr>
            <a:picLocks noChangeAspect="1"/>
          </p:cNvPicPr>
          <p:nvPr/>
        </p:nvPicPr>
        <p:blipFill>
          <a:blip r:embed="rId1"/>
          <a:stretch>
            <a:fillRect/>
          </a:stretch>
        </p:blipFill>
        <p:spPr>
          <a:xfrm>
            <a:off x="660400" y="1212215"/>
            <a:ext cx="5255895" cy="4229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linds(horizontal)">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二、商业模式画布的实操</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55015" y="1211580"/>
            <a:ext cx="10317480" cy="506730"/>
          </a:xfrm>
          <a:prstGeom prst="rect">
            <a:avLst/>
          </a:prstGeom>
          <a:noFill/>
        </p:spPr>
        <p:txBody>
          <a:bodyPr wrap="square" rtlCol="0">
            <a:spAutoFit/>
          </a:bodyPr>
          <a:p>
            <a:pPr fontAlgn="auto">
              <a:lnSpc>
                <a:spcPct val="150000"/>
              </a:lnSpc>
            </a:pPr>
            <a:r>
              <a:rPr lang="zh-CN" altLang="en-US"/>
              <a:t>将你设计的商业模式，按如图 4-19 的标准以小组互评的方式进行评估和评价。</a:t>
            </a:r>
            <a:endParaRPr lang="zh-CN" altLang="en-US"/>
          </a:p>
        </p:txBody>
      </p:sp>
      <p:sp>
        <p:nvSpPr>
          <p:cNvPr id="2" name="文本框 1"/>
          <p:cNvSpPr txBox="1"/>
          <p:nvPr/>
        </p:nvSpPr>
        <p:spPr>
          <a:xfrm>
            <a:off x="755015" y="812800"/>
            <a:ext cx="5730875" cy="398780"/>
          </a:xfrm>
          <a:prstGeom prst="rect">
            <a:avLst/>
          </a:prstGeom>
          <a:noFill/>
        </p:spPr>
        <p:txBody>
          <a:bodyPr wrap="square" rtlCol="0">
            <a:spAutoFit/>
          </a:bodyPr>
          <a:p>
            <a:r>
              <a:rPr lang="zh-CN" altLang="en-US" sz="2000" b="1">
                <a:solidFill>
                  <a:schemeClr val="accent1">
                    <a:lumMod val="75000"/>
                  </a:schemeClr>
                </a:solidFill>
              </a:rPr>
              <a:t>（二）商业模式的评估与评价</a:t>
            </a:r>
            <a:endParaRPr lang="zh-CN" altLang="en-US" sz="2000" b="1">
              <a:solidFill>
                <a:schemeClr val="accent1">
                  <a:lumMod val="75000"/>
                </a:schemeClr>
              </a:solidFill>
            </a:endParaRPr>
          </a:p>
        </p:txBody>
      </p:sp>
      <p:pic>
        <p:nvPicPr>
          <p:cNvPr id="5" name="图片 4"/>
          <p:cNvPicPr>
            <a:picLocks noChangeAspect="1"/>
          </p:cNvPicPr>
          <p:nvPr/>
        </p:nvPicPr>
        <p:blipFill>
          <a:blip r:embed="rId1"/>
          <a:stretch>
            <a:fillRect/>
          </a:stretch>
        </p:blipFill>
        <p:spPr>
          <a:xfrm>
            <a:off x="755015" y="1821180"/>
            <a:ext cx="8004175" cy="40119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二、商业模式画布的实操</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052820" y="1610360"/>
            <a:ext cx="5835650" cy="4661535"/>
          </a:xfrm>
          <a:prstGeom prst="rect">
            <a:avLst/>
          </a:prstGeom>
          <a:noFill/>
        </p:spPr>
        <p:txBody>
          <a:bodyPr wrap="square" rtlCol="0">
            <a:spAutoFit/>
          </a:bodyPr>
          <a:p>
            <a:pPr fontAlgn="auto">
              <a:lnSpc>
                <a:spcPct val="150000"/>
              </a:lnSpc>
            </a:pPr>
            <a:r>
              <a:rPr lang="zh-CN" altLang="en-US"/>
              <a:t>通过以下七个问题，分析、评估所设计的创业项目商业模式存在的问题与风险。</a:t>
            </a:r>
            <a:endParaRPr lang="zh-CN" altLang="en-US"/>
          </a:p>
          <a:p>
            <a:pPr fontAlgn="auto">
              <a:lnSpc>
                <a:spcPct val="150000"/>
              </a:lnSpc>
            </a:pPr>
            <a:r>
              <a:rPr lang="zh-CN" altLang="en-US"/>
              <a:t>问题一：客户的“转移成本”有多高？</a:t>
            </a:r>
            <a:endParaRPr lang="zh-CN" altLang="en-US"/>
          </a:p>
          <a:p>
            <a:pPr fontAlgn="auto">
              <a:lnSpc>
                <a:spcPct val="150000"/>
              </a:lnSpc>
            </a:pPr>
            <a:r>
              <a:rPr lang="zh-CN" altLang="en-US"/>
              <a:t>问题二：商业模式的扩展性怎样？</a:t>
            </a:r>
            <a:endParaRPr lang="zh-CN" altLang="en-US"/>
          </a:p>
          <a:p>
            <a:pPr fontAlgn="auto">
              <a:lnSpc>
                <a:spcPct val="150000"/>
              </a:lnSpc>
            </a:pPr>
            <a:r>
              <a:rPr lang="zh-CN" altLang="en-US"/>
              <a:t>问题三：能否产生可循环的经济价值？</a:t>
            </a:r>
            <a:endParaRPr lang="zh-CN" altLang="en-US"/>
          </a:p>
          <a:p>
            <a:pPr fontAlgn="auto">
              <a:lnSpc>
                <a:spcPct val="150000"/>
              </a:lnSpc>
            </a:pPr>
            <a:r>
              <a:rPr lang="zh-CN" altLang="en-US"/>
              <a:t>问题四：是否可以在你投入之前就赚钱？</a:t>
            </a:r>
            <a:endParaRPr lang="zh-CN" altLang="en-US"/>
          </a:p>
          <a:p>
            <a:pPr fontAlgn="auto">
              <a:lnSpc>
                <a:spcPct val="150000"/>
              </a:lnSpc>
            </a:pPr>
            <a:r>
              <a:rPr lang="zh-CN" altLang="en-US"/>
              <a:t>问题五：怎样让用户为你工作？</a:t>
            </a:r>
            <a:endParaRPr lang="zh-CN" altLang="en-US"/>
          </a:p>
          <a:p>
            <a:pPr fontAlgn="auto">
              <a:lnSpc>
                <a:spcPct val="150000"/>
              </a:lnSpc>
            </a:pPr>
            <a:r>
              <a:rPr lang="zh-CN" altLang="en-US"/>
              <a:t>问题六：是否具有高壁垒，以防止竞争对手模仿？</a:t>
            </a:r>
            <a:endParaRPr lang="zh-CN" altLang="en-US"/>
          </a:p>
          <a:p>
            <a:pPr fontAlgn="auto">
              <a:lnSpc>
                <a:spcPct val="150000"/>
              </a:lnSpc>
            </a:pPr>
            <a:r>
              <a:rPr lang="zh-CN" altLang="en-US"/>
              <a:t>问题七：是否建立在改变成本结构的基础上？</a:t>
            </a:r>
            <a:endParaRPr lang="zh-CN" altLang="en-US"/>
          </a:p>
          <a:p>
            <a:pPr fontAlgn="auto">
              <a:lnSpc>
                <a:spcPct val="150000"/>
              </a:lnSpc>
            </a:pPr>
            <a:r>
              <a:rPr lang="zh-CN" altLang="en-US"/>
              <a:t>当然没有一个商业模式设计能一一对应以上七个问题并且得到完美的 10 分，不过有的却可能会在市场上成功。</a:t>
            </a:r>
            <a:endParaRPr lang="zh-CN" altLang="en-US"/>
          </a:p>
        </p:txBody>
      </p:sp>
      <p:sp>
        <p:nvSpPr>
          <p:cNvPr id="2" name="文本框 1"/>
          <p:cNvSpPr txBox="1"/>
          <p:nvPr/>
        </p:nvSpPr>
        <p:spPr>
          <a:xfrm>
            <a:off x="6104890" y="1310640"/>
            <a:ext cx="5730875" cy="398780"/>
          </a:xfrm>
          <a:prstGeom prst="rect">
            <a:avLst/>
          </a:prstGeom>
          <a:noFill/>
        </p:spPr>
        <p:txBody>
          <a:bodyPr wrap="square" rtlCol="0">
            <a:spAutoFit/>
          </a:bodyPr>
          <a:p>
            <a:r>
              <a:rPr lang="zh-CN" altLang="en-US" sz="2000" b="1">
                <a:solidFill>
                  <a:schemeClr val="accent1">
                    <a:lumMod val="75000"/>
                  </a:schemeClr>
                </a:solidFill>
              </a:rPr>
              <a:t>（三）商业模式的完善及检验</a:t>
            </a:r>
            <a:endParaRPr lang="zh-CN" altLang="en-US" sz="2000" b="1">
              <a:solidFill>
                <a:schemeClr val="accent1">
                  <a:lumMod val="75000"/>
                </a:schemeClr>
              </a:solidFill>
            </a:endParaRPr>
          </a:p>
        </p:txBody>
      </p:sp>
      <p:pic>
        <p:nvPicPr>
          <p:cNvPr id="115" name="图片 114"/>
          <p:cNvPicPr/>
          <p:nvPr/>
        </p:nvPicPr>
        <p:blipFill>
          <a:blip r:embed="rId1"/>
          <a:stretch>
            <a:fillRect/>
          </a:stretch>
        </p:blipFill>
        <p:spPr>
          <a:xfrm>
            <a:off x="660400" y="1709420"/>
            <a:ext cx="5097145" cy="42595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三、商业模式画布的应用</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6" name="圆角矩形 7"/>
          <p:cNvSpPr/>
          <p:nvPr>
            <p:custDataLst>
              <p:tags r:id="rId1"/>
            </p:custDataLst>
          </p:nvPr>
        </p:nvSpPr>
        <p:spPr bwMode="auto">
          <a:xfrm flipH="1">
            <a:off x="6971543" y="4773095"/>
            <a:ext cx="802249" cy="802248"/>
          </a:xfrm>
          <a:prstGeom prst="roundRect">
            <a:avLst/>
          </a:prstGeom>
          <a:solidFill>
            <a:srgbClr val="1AA3AA"/>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a:solidFill>
                  <a:sysClr val="window" lastClr="FFFFFF"/>
                </a:solidFill>
                <a:latin typeface="微软雅黑" panose="020B0503020204020204" pitchFamily="34" charset="-122"/>
                <a:ea typeface="微软雅黑" panose="020B0503020204020204" pitchFamily="34" charset="-122"/>
              </a:rPr>
              <a:t>03</a:t>
            </a:r>
            <a:endParaRPr lang="en-US" sz="2800">
              <a:solidFill>
                <a:sysClr val="window" lastClr="FFFFFF"/>
              </a:solidFill>
              <a:latin typeface="微软雅黑" panose="020B0503020204020204" pitchFamily="34" charset="-122"/>
              <a:ea typeface="微软雅黑" panose="020B0503020204020204" pitchFamily="34" charset="-122"/>
            </a:endParaRPr>
          </a:p>
        </p:txBody>
      </p:sp>
      <p:sp>
        <p:nvSpPr>
          <p:cNvPr id="43" name="圆角矩形 5"/>
          <p:cNvSpPr/>
          <p:nvPr>
            <p:custDataLst>
              <p:tags r:id="rId2"/>
            </p:custDataLst>
          </p:nvPr>
        </p:nvSpPr>
        <p:spPr bwMode="auto">
          <a:xfrm rot="19781968">
            <a:off x="6541392" y="1499691"/>
            <a:ext cx="802249" cy="802248"/>
          </a:xfrm>
          <a:prstGeom prst="roundRect">
            <a:avLst/>
          </a:prstGeom>
          <a:solidFill>
            <a:srgbClr val="3498D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pitchFamily="34" charset="-122"/>
                <a:ea typeface="微软雅黑" panose="020B0503020204020204" pitchFamily="34" charset="-122"/>
              </a:rPr>
              <a:t>02</a:t>
            </a:r>
            <a:endParaRPr lang="en-US" sz="2800" dirty="0">
              <a:solidFill>
                <a:sysClr val="window" lastClr="FFFFFF"/>
              </a:solidFill>
              <a:latin typeface="微软雅黑" panose="020B0503020204020204" pitchFamily="34" charset="-122"/>
              <a:ea typeface="微软雅黑" panose="020B0503020204020204" pitchFamily="34" charset="-122"/>
            </a:endParaRPr>
          </a:p>
        </p:txBody>
      </p:sp>
      <p:sp>
        <p:nvSpPr>
          <p:cNvPr id="24" name="等腰三角形 23"/>
          <p:cNvSpPr>
            <a:spLocks noChangeAspect="1"/>
          </p:cNvSpPr>
          <p:nvPr>
            <p:custDataLst>
              <p:tags r:id="rId3"/>
            </p:custDataLst>
          </p:nvPr>
        </p:nvSpPr>
        <p:spPr>
          <a:xfrm>
            <a:off x="5421421" y="3658689"/>
            <a:ext cx="1531651" cy="438713"/>
          </a:xfrm>
          <a:prstGeom prst="triangl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5" name="等腰三角形 24"/>
          <p:cNvSpPr>
            <a:spLocks noChangeAspect="1"/>
          </p:cNvSpPr>
          <p:nvPr>
            <p:custDataLst>
              <p:tags r:id="rId4"/>
            </p:custDataLst>
          </p:nvPr>
        </p:nvSpPr>
        <p:spPr>
          <a:xfrm rot="14400000">
            <a:off x="5626544" y="3291680"/>
            <a:ext cx="1531649" cy="438713"/>
          </a:xfrm>
          <a:prstGeom prst="triangl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26" name="等腰三角形 25"/>
          <p:cNvSpPr>
            <a:spLocks noChangeAspect="1"/>
          </p:cNvSpPr>
          <p:nvPr>
            <p:custDataLst>
              <p:tags r:id="rId5"/>
            </p:custDataLst>
          </p:nvPr>
        </p:nvSpPr>
        <p:spPr>
          <a:xfrm rot="7172367">
            <a:off x="5216023" y="3300180"/>
            <a:ext cx="1531649" cy="438713"/>
          </a:xfrm>
          <a:prstGeom prst="triangl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32" name="任意多边形: 形状 31"/>
          <p:cNvSpPr/>
          <p:nvPr>
            <p:custDataLst>
              <p:tags r:id="rId6"/>
            </p:custDataLst>
          </p:nvPr>
        </p:nvSpPr>
        <p:spPr bwMode="auto">
          <a:xfrm rot="1746011">
            <a:off x="4343568" y="2698234"/>
            <a:ext cx="1424443" cy="1116312"/>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1F74AD"/>
          </a:solidFill>
          <a:ln w="9525">
            <a:noFill/>
            <a:round/>
          </a:ln>
        </p:spPr>
        <p:txBody>
          <a:bodyPr wrap="square" anchor="ctr">
            <a:noAutofit/>
          </a:bodyPr>
          <a:p>
            <a:pPr algn="ctr">
              <a:lnSpc>
                <a:spcPct val="130000"/>
              </a:lnSpc>
            </a:pPr>
            <a:endParaRPr>
              <a:latin typeface="微软雅黑" panose="020B0503020204020204" pitchFamily="34" charset="-122"/>
              <a:ea typeface="微软雅黑" panose="020B0503020204020204" pitchFamily="34" charset="-122"/>
            </a:endParaRPr>
          </a:p>
        </p:txBody>
      </p:sp>
      <p:sp>
        <p:nvSpPr>
          <p:cNvPr id="34" name="任意多边形: 形状 33"/>
          <p:cNvSpPr/>
          <p:nvPr>
            <p:custDataLst>
              <p:tags r:id="rId7"/>
            </p:custDataLst>
          </p:nvPr>
        </p:nvSpPr>
        <p:spPr bwMode="auto">
          <a:xfrm rot="9007415">
            <a:off x="6423990" y="2367177"/>
            <a:ext cx="1424443" cy="1116312"/>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3498DB"/>
          </a:solidFill>
          <a:ln w="9525">
            <a:noFill/>
            <a:round/>
          </a:ln>
        </p:spPr>
        <p:txBody>
          <a:bodyPr wrap="square" anchor="ctr">
            <a:noAutofit/>
          </a:bodyPr>
          <a:p>
            <a:pPr algn="ctr">
              <a:lnSpc>
                <a:spcPct val="130000"/>
              </a:lnSpc>
            </a:pPr>
            <a:endParaRPr>
              <a:latin typeface="微软雅黑" panose="020B0503020204020204" pitchFamily="34" charset="-122"/>
              <a:ea typeface="微软雅黑" panose="020B0503020204020204" pitchFamily="34" charset="-122"/>
            </a:endParaRPr>
          </a:p>
        </p:txBody>
      </p:sp>
      <p:sp>
        <p:nvSpPr>
          <p:cNvPr id="35" name="任意多边形: 形状 34"/>
          <p:cNvSpPr/>
          <p:nvPr>
            <p:custDataLst>
              <p:tags r:id="rId8"/>
            </p:custDataLst>
          </p:nvPr>
        </p:nvSpPr>
        <p:spPr bwMode="auto">
          <a:xfrm rot="16200000">
            <a:off x="5674612" y="4259177"/>
            <a:ext cx="1424443" cy="1116312"/>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1AA3AA"/>
          </a:solidFill>
          <a:ln w="9525">
            <a:noFill/>
            <a:round/>
          </a:ln>
        </p:spPr>
        <p:txBody>
          <a:bodyPr wrap="square" anchor="ctr">
            <a:noAutofit/>
          </a:bodyPr>
          <a:p>
            <a:pPr algn="ctr">
              <a:lnSpc>
                <a:spcPct val="130000"/>
              </a:lnSpc>
            </a:pPr>
            <a:endParaRPr>
              <a:latin typeface="微软雅黑" panose="020B0503020204020204" pitchFamily="34" charset="-122"/>
              <a:ea typeface="微软雅黑" panose="020B0503020204020204" pitchFamily="34" charset="-122"/>
            </a:endParaRPr>
          </a:p>
        </p:txBody>
      </p:sp>
      <p:sp>
        <p:nvSpPr>
          <p:cNvPr id="37" name="圆角矩形 3"/>
          <p:cNvSpPr/>
          <p:nvPr>
            <p:custDataLst>
              <p:tags r:id="rId9"/>
            </p:custDataLst>
          </p:nvPr>
        </p:nvSpPr>
        <p:spPr bwMode="auto">
          <a:xfrm rot="1783700">
            <a:off x="3872354" y="3537903"/>
            <a:ext cx="802249" cy="802248"/>
          </a:xfrm>
          <a:prstGeom prst="roundRect">
            <a:avLst/>
          </a:prstGeom>
          <a:solidFill>
            <a:srgbClr val="1F74AD"/>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pitchFamily="34" charset="-122"/>
                <a:ea typeface="微软雅黑" panose="020B0503020204020204" pitchFamily="34" charset="-122"/>
              </a:rPr>
              <a:t>01</a:t>
            </a:r>
            <a:endParaRPr lang="en-US" sz="2800" dirty="0">
              <a:solidFill>
                <a:sysClr val="window" lastClr="FFFFFF"/>
              </a:solidFill>
              <a:latin typeface="微软雅黑" panose="020B0503020204020204" pitchFamily="34" charset="-122"/>
              <a:ea typeface="微软雅黑" panose="020B0503020204020204" pitchFamily="34" charset="-122"/>
            </a:endParaRPr>
          </a:p>
        </p:txBody>
      </p:sp>
      <p:sp>
        <p:nvSpPr>
          <p:cNvPr id="38" name="文本框 37"/>
          <p:cNvSpPr txBox="1"/>
          <p:nvPr>
            <p:custDataLst>
              <p:tags r:id="rId10"/>
            </p:custDataLst>
          </p:nvPr>
        </p:nvSpPr>
        <p:spPr bwMode="auto">
          <a:xfrm>
            <a:off x="680085" y="2583180"/>
            <a:ext cx="3151505" cy="1237615"/>
          </a:xfrm>
          <a:prstGeom prst="rect">
            <a:avLst/>
          </a:prstGeom>
          <a:noFill/>
        </p:spPr>
        <p:txBody>
          <a:bodyPr wrap="square" lIns="90000" tIns="46800" rIns="90000" bIns="0" anchor="b" anchorCtr="0">
            <a:normAutofit/>
          </a:bodyPr>
          <a:p>
            <a:pPr algn="l" latinLnBrk="0">
              <a:lnSpc>
                <a:spcPct val="120000"/>
              </a:lnSpc>
            </a:pPr>
            <a:r>
              <a:rPr lang="zh-CN" altLang="en-US" b="1" spc="300" dirty="0">
                <a:solidFill>
                  <a:srgbClr val="1F74AD"/>
                </a:solidFill>
                <a:effectLst/>
                <a:latin typeface="微软雅黑" panose="020B0503020204020204" pitchFamily="34" charset="-122"/>
                <a:ea typeface="微软雅黑" panose="020B0503020204020204" pitchFamily="34" charset="-122"/>
                <a:cs typeface="+mn-ea"/>
              </a:rPr>
              <a:t>中小创业者——刚开始创业，根本没有商业模式这个意识</a:t>
            </a:r>
            <a:endParaRPr lang="zh-CN" altLang="en-US" b="1" spc="300" dirty="0">
              <a:solidFill>
                <a:srgbClr val="1F74AD"/>
              </a:solidFill>
              <a:effectLst/>
              <a:latin typeface="微软雅黑" panose="020B0503020204020204" pitchFamily="34" charset="-122"/>
              <a:ea typeface="微软雅黑" panose="020B0503020204020204" pitchFamily="34" charset="-122"/>
              <a:cs typeface="+mn-ea"/>
            </a:endParaRPr>
          </a:p>
        </p:txBody>
      </p:sp>
      <p:sp>
        <p:nvSpPr>
          <p:cNvPr id="39" name="文本框 38"/>
          <p:cNvSpPr txBox="1"/>
          <p:nvPr>
            <p:custDataLst>
              <p:tags r:id="rId11"/>
            </p:custDataLst>
          </p:nvPr>
        </p:nvSpPr>
        <p:spPr bwMode="auto">
          <a:xfrm>
            <a:off x="680085" y="3883660"/>
            <a:ext cx="3189605" cy="2351405"/>
          </a:xfrm>
          <a:prstGeom prst="rect">
            <a:avLst/>
          </a:prstGeom>
          <a:noFill/>
        </p:spPr>
        <p:txBody>
          <a:bodyPr wrap="square" lIns="90000" tIns="0" rIns="90000" bIns="46800" anchor="t" anchorCtr="0"/>
          <a:p>
            <a:pPr algn="l" latinLnBrk="0">
              <a:lnSpc>
                <a:spcPct val="120000"/>
              </a:lnSpc>
            </a:pPr>
            <a:r>
              <a:rPr lang="zh-CN" altLang="en-US" sz="1600" b="0" spc="150" dirty="0">
                <a:solidFill>
                  <a:srgbClr val="000000"/>
                </a:solidFill>
                <a:effectLst/>
                <a:latin typeface="微软雅黑" panose="020B0503020204020204" pitchFamily="34" charset="-122"/>
                <a:ea typeface="微软雅黑" panose="020B0503020204020204" pitchFamily="34" charset="-122"/>
              </a:rPr>
              <a:t>在一切尚不明确的时候，一味强调执行，带来的可能是在错误的方向上越走越远，在烧掉投资，用执行验证错误的假设后，结束短暂的创业之旅。所以，初创企业在早期应该花费大量时间去探索的不是其他的，应是商业模式。</a:t>
            </a:r>
            <a:endParaRPr lang="zh-CN" altLang="en-US" sz="1600" b="0" spc="150" dirty="0">
              <a:solidFill>
                <a:srgbClr val="000000"/>
              </a:solidFill>
              <a:effectLst/>
              <a:latin typeface="微软雅黑" panose="020B0503020204020204" pitchFamily="34" charset="-122"/>
              <a:ea typeface="微软雅黑" panose="020B0503020204020204" pitchFamily="34" charset="-122"/>
            </a:endParaRPr>
          </a:p>
        </p:txBody>
      </p:sp>
      <p:sp>
        <p:nvSpPr>
          <p:cNvPr id="44" name="文本框 43"/>
          <p:cNvSpPr txBox="1"/>
          <p:nvPr>
            <p:custDataLst>
              <p:tags r:id="rId12"/>
            </p:custDataLst>
          </p:nvPr>
        </p:nvSpPr>
        <p:spPr bwMode="auto">
          <a:xfrm>
            <a:off x="7773035" y="812800"/>
            <a:ext cx="3239770" cy="749935"/>
          </a:xfrm>
          <a:prstGeom prst="rect">
            <a:avLst/>
          </a:prstGeom>
          <a:noFill/>
        </p:spPr>
        <p:txBody>
          <a:bodyPr wrap="square" lIns="90000" tIns="46800" rIns="90000" bIns="0" anchor="b" anchorCtr="0">
            <a:normAutofit/>
          </a:bodyPr>
          <a:p>
            <a:pPr algn="l" latinLnBrk="0">
              <a:lnSpc>
                <a:spcPct val="120000"/>
              </a:lnSpc>
            </a:pPr>
            <a:r>
              <a:rPr lang="zh-CN" altLang="en-US" b="1" spc="300" dirty="0">
                <a:solidFill>
                  <a:srgbClr val="3498DB"/>
                </a:solidFill>
                <a:effectLst/>
                <a:latin typeface="微软雅黑" panose="020B0503020204020204" pitchFamily="34" charset="-122"/>
                <a:ea typeface="微软雅黑" panose="020B0503020204020204" pitchFamily="34" charset="-122"/>
                <a:cs typeface="+mn-ea"/>
              </a:rPr>
              <a:t>成熟企业——不明确自身已有的商业模式</a:t>
            </a:r>
            <a:endParaRPr lang="zh-CN" altLang="en-US" b="1" spc="300" dirty="0">
              <a:solidFill>
                <a:srgbClr val="3498DB"/>
              </a:solidFill>
              <a:effectLst/>
              <a:latin typeface="微软雅黑" panose="020B0503020204020204" pitchFamily="34" charset="-122"/>
              <a:ea typeface="微软雅黑" panose="020B0503020204020204" pitchFamily="34" charset="-122"/>
              <a:cs typeface="+mn-ea"/>
            </a:endParaRPr>
          </a:p>
        </p:txBody>
      </p:sp>
      <p:sp>
        <p:nvSpPr>
          <p:cNvPr id="45" name="文本框 44"/>
          <p:cNvSpPr txBox="1"/>
          <p:nvPr>
            <p:custDataLst>
              <p:tags r:id="rId13"/>
            </p:custDataLst>
          </p:nvPr>
        </p:nvSpPr>
        <p:spPr bwMode="auto">
          <a:xfrm>
            <a:off x="7773035" y="1615440"/>
            <a:ext cx="3069590" cy="1868170"/>
          </a:xfrm>
          <a:prstGeom prst="rect">
            <a:avLst/>
          </a:prstGeom>
          <a:noFill/>
        </p:spPr>
        <p:txBody>
          <a:bodyPr wrap="square" lIns="90000" tIns="0" rIns="90000" bIns="46800" anchor="t" anchorCtr="0"/>
          <a:p>
            <a:pPr algn="l" latinLnBrk="0">
              <a:lnSpc>
                <a:spcPct val="120000"/>
              </a:lnSpc>
            </a:pPr>
            <a:r>
              <a:rPr lang="zh-CN" altLang="en-US" sz="1600" b="0" spc="150" dirty="0">
                <a:solidFill>
                  <a:srgbClr val="000000"/>
                </a:solidFill>
                <a:effectLst/>
                <a:latin typeface="微软雅黑" panose="020B0503020204020204" pitchFamily="34" charset="-122"/>
                <a:ea typeface="微软雅黑" panose="020B0503020204020204" pitchFamily="34" charset="-122"/>
              </a:rPr>
              <a:t>成熟企业无论规模如何、所处哪一个发展阶段，自身已经有一定成熟的商业活动和稳定的业务了。也就是说，其商业模式已经客观存在了，但是企业没有意识到其存在。</a:t>
            </a:r>
            <a:endParaRPr lang="zh-CN" altLang="en-US" sz="1600" b="0" spc="150" dirty="0">
              <a:solidFill>
                <a:srgbClr val="000000"/>
              </a:solidFill>
              <a:effectLst/>
              <a:latin typeface="微软雅黑" panose="020B0503020204020204" pitchFamily="34" charset="-122"/>
              <a:ea typeface="微软雅黑" panose="020B0503020204020204" pitchFamily="34" charset="-122"/>
            </a:endParaRPr>
          </a:p>
        </p:txBody>
      </p:sp>
      <p:sp>
        <p:nvSpPr>
          <p:cNvPr id="63" name="文本框 62"/>
          <p:cNvSpPr txBox="1"/>
          <p:nvPr>
            <p:custDataLst>
              <p:tags r:id="rId14"/>
            </p:custDataLst>
          </p:nvPr>
        </p:nvSpPr>
        <p:spPr bwMode="auto">
          <a:xfrm>
            <a:off x="7889240" y="3883660"/>
            <a:ext cx="3307715" cy="996950"/>
          </a:xfrm>
          <a:prstGeom prst="rect">
            <a:avLst/>
          </a:prstGeom>
          <a:noFill/>
        </p:spPr>
        <p:txBody>
          <a:bodyPr wrap="square" lIns="90000" tIns="46800" rIns="90000" bIns="0" anchor="b" anchorCtr="0"/>
          <a:p>
            <a:pPr algn="l" latinLnBrk="0">
              <a:lnSpc>
                <a:spcPct val="120000"/>
              </a:lnSpc>
            </a:pPr>
            <a:r>
              <a:rPr lang="zh-CN" altLang="en-US" b="1" spc="300" dirty="0">
                <a:solidFill>
                  <a:srgbClr val="1AA3AA"/>
                </a:solidFill>
                <a:effectLst/>
                <a:latin typeface="微软雅黑" panose="020B0503020204020204" pitchFamily="34" charset="-122"/>
                <a:ea typeface="微软雅黑" panose="020B0503020204020204" pitchFamily="34" charset="-122"/>
                <a:cs typeface="+mn-ea"/>
              </a:rPr>
              <a:t>转型企业——之前的商业模式已经不适合现阶段的发展</a:t>
            </a:r>
            <a:endParaRPr lang="zh-CN" altLang="en-US" b="1" spc="300" dirty="0">
              <a:solidFill>
                <a:srgbClr val="1AA3AA"/>
              </a:solidFill>
              <a:effectLst/>
              <a:latin typeface="微软雅黑" panose="020B0503020204020204" pitchFamily="34" charset="-122"/>
              <a:ea typeface="微软雅黑" panose="020B0503020204020204" pitchFamily="34" charset="-122"/>
              <a:cs typeface="+mn-ea"/>
            </a:endParaRPr>
          </a:p>
        </p:txBody>
      </p:sp>
      <p:sp>
        <p:nvSpPr>
          <p:cNvPr id="64" name="文本框 63"/>
          <p:cNvSpPr txBox="1"/>
          <p:nvPr>
            <p:custDataLst>
              <p:tags r:id="rId15"/>
            </p:custDataLst>
          </p:nvPr>
        </p:nvSpPr>
        <p:spPr bwMode="auto">
          <a:xfrm>
            <a:off x="7875270" y="4880610"/>
            <a:ext cx="3312160" cy="1498600"/>
          </a:xfrm>
          <a:prstGeom prst="rect">
            <a:avLst/>
          </a:prstGeom>
          <a:noFill/>
        </p:spPr>
        <p:txBody>
          <a:bodyPr wrap="square" lIns="90000" tIns="0" rIns="90000" bIns="46800" anchor="t" anchorCtr="0"/>
          <a:p>
            <a:pPr algn="l" latinLnBrk="0">
              <a:lnSpc>
                <a:spcPct val="120000"/>
              </a:lnSpc>
            </a:pPr>
            <a:r>
              <a:rPr lang="zh-CN" altLang="en-US" sz="1600" b="0" spc="150" dirty="0">
                <a:solidFill>
                  <a:srgbClr val="000000"/>
                </a:solidFill>
                <a:effectLst/>
                <a:latin typeface="微软雅黑" panose="020B0503020204020204" pitchFamily="34" charset="-122"/>
                <a:ea typeface="微软雅黑" panose="020B0503020204020204" pitchFamily="34" charset="-122"/>
              </a:rPr>
              <a:t>在所有的创新中，商业模式的创新属于企业最本源的创新。离开良好的商业模式，其他的管理创新、技术创新都将失去可持续发展的可能和盈利的基础。</a:t>
            </a:r>
            <a:endParaRPr lang="zh-CN" altLang="en-US" sz="1600" b="0" spc="150" dirty="0">
              <a:solidFill>
                <a:srgbClr val="000000"/>
              </a:solidFill>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形状 11"/>
          <p:cNvSpPr/>
          <p:nvPr/>
        </p:nvSpPr>
        <p:spPr>
          <a:xfrm>
            <a:off x="6500618" y="0"/>
            <a:ext cx="1500450" cy="5503389"/>
          </a:xfrm>
          <a:custGeom>
            <a:avLst/>
            <a:gdLst>
              <a:gd name="connsiteX0" fmla="*/ 1659682 w 1622800"/>
              <a:gd name="connsiteY0" fmla="*/ 0 h 5458509"/>
              <a:gd name="connsiteX1" fmla="*/ 147527 w 1622800"/>
              <a:gd name="connsiteY1" fmla="*/ 3710311 h 5458509"/>
              <a:gd name="connsiteX2" fmla="*/ 457335 w 1622800"/>
              <a:gd name="connsiteY2" fmla="*/ 5480639 h 5458509"/>
              <a:gd name="connsiteX3" fmla="*/ 0 w 1622800"/>
              <a:gd name="connsiteY3" fmla="*/ 3341493 h 5458509"/>
              <a:gd name="connsiteX4" fmla="*/ 1187595 w 1622800"/>
              <a:gd name="connsiteY4" fmla="*/ 0 h 5458509"/>
              <a:gd name="connsiteX5" fmla="*/ 1659682 w 1622800"/>
              <a:gd name="connsiteY5" fmla="*/ 0 h 5458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2800" h="5458509">
                <a:moveTo>
                  <a:pt x="1659682" y="0"/>
                </a:moveTo>
                <a:cubicBezTo>
                  <a:pt x="722884" y="958927"/>
                  <a:pt x="147527" y="2264544"/>
                  <a:pt x="147527" y="3710311"/>
                </a:cubicBezTo>
                <a:cubicBezTo>
                  <a:pt x="147527" y="4329926"/>
                  <a:pt x="258173" y="4927412"/>
                  <a:pt x="457335" y="5480639"/>
                </a:cubicBezTo>
                <a:cubicBezTo>
                  <a:pt x="162280" y="4824143"/>
                  <a:pt x="0" y="4101259"/>
                  <a:pt x="0" y="3341493"/>
                </a:cubicBezTo>
                <a:cubicBezTo>
                  <a:pt x="0" y="2072759"/>
                  <a:pt x="442582" y="914669"/>
                  <a:pt x="1187595" y="0"/>
                </a:cubicBezTo>
                <a:lnTo>
                  <a:pt x="1659682" y="0"/>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dirty="0"/>
          </a:p>
        </p:txBody>
      </p:sp>
      <p:sp>
        <p:nvSpPr>
          <p:cNvPr id="13" name="任意多边形: 形状 12"/>
          <p:cNvSpPr/>
          <p:nvPr/>
        </p:nvSpPr>
        <p:spPr>
          <a:xfrm>
            <a:off x="6778018"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49625"/>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dirty="0"/>
          </a:p>
        </p:txBody>
      </p:sp>
      <p:sp>
        <p:nvSpPr>
          <p:cNvPr id="14" name="任意多边形: 形状 13"/>
          <p:cNvSpPr/>
          <p:nvPr/>
        </p:nvSpPr>
        <p:spPr>
          <a:xfrm>
            <a:off x="6095996" y="2009340"/>
            <a:ext cx="1364047" cy="4886183"/>
          </a:xfrm>
          <a:custGeom>
            <a:avLst/>
            <a:gdLst>
              <a:gd name="connsiteX0" fmla="*/ 405701 w 1475274"/>
              <a:gd name="connsiteY0" fmla="*/ 0 h 4861025"/>
              <a:gd name="connsiteX1" fmla="*/ 132775 w 1475274"/>
              <a:gd name="connsiteY1" fmla="*/ 1571167 h 4861025"/>
              <a:gd name="connsiteX2" fmla="*/ 1475274 w 1475274"/>
              <a:gd name="connsiteY2" fmla="*/ 4861025 h 4861025"/>
              <a:gd name="connsiteX3" fmla="*/ 1054821 w 1475274"/>
              <a:gd name="connsiteY3" fmla="*/ 4861025 h 4861025"/>
              <a:gd name="connsiteX4" fmla="*/ 0 w 1475274"/>
              <a:gd name="connsiteY4" fmla="*/ 1903103 h 4861025"/>
              <a:gd name="connsiteX5" fmla="*/ 405701 w 1475274"/>
              <a:gd name="connsiteY5" fmla="*/ 0 h 486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5274" h="4861025">
                <a:moveTo>
                  <a:pt x="405701" y="0"/>
                </a:moveTo>
                <a:cubicBezTo>
                  <a:pt x="228667" y="494216"/>
                  <a:pt x="132775" y="1017938"/>
                  <a:pt x="132775" y="1571167"/>
                </a:cubicBezTo>
                <a:cubicBezTo>
                  <a:pt x="132775" y="2854654"/>
                  <a:pt x="641745" y="4012743"/>
                  <a:pt x="1475274" y="4861025"/>
                </a:cubicBezTo>
                <a:lnTo>
                  <a:pt x="1054821" y="4861025"/>
                </a:lnTo>
                <a:cubicBezTo>
                  <a:pt x="398325" y="4057001"/>
                  <a:pt x="0" y="3024310"/>
                  <a:pt x="0" y="1903103"/>
                </a:cubicBezTo>
                <a:cubicBezTo>
                  <a:pt x="0" y="1224477"/>
                  <a:pt x="147527" y="582733"/>
                  <a:pt x="405701" y="0"/>
                </a:cubicBez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a:ln w="73689" cap="flat">
            <a:noFill/>
            <a:prstDash val="solid"/>
            <a:miter/>
          </a:ln>
        </p:spPr>
        <p:txBody>
          <a:bodyPr rtlCol="0" anchor="ctr"/>
          <a:lstStyle/>
          <a:p>
            <a:endParaRPr lang="zh-CN" altLang="en-US"/>
          </a:p>
        </p:txBody>
      </p:sp>
      <p:sp>
        <p:nvSpPr>
          <p:cNvPr id="15" name="任意多边形: 形状 14"/>
          <p:cNvSpPr/>
          <p:nvPr/>
        </p:nvSpPr>
        <p:spPr>
          <a:xfrm>
            <a:off x="7159828" y="1"/>
            <a:ext cx="5032172" cy="6895522"/>
          </a:xfrm>
          <a:custGeom>
            <a:avLst/>
            <a:gdLst>
              <a:gd name="connsiteX0" fmla="*/ 1386917 w 5442507"/>
              <a:gd name="connsiteY0" fmla="*/ 0 h 6860019"/>
              <a:gd name="connsiteX1" fmla="*/ 5442507 w 5442507"/>
              <a:gd name="connsiteY1" fmla="*/ 0 h 6860019"/>
              <a:gd name="connsiteX2" fmla="*/ 5442507 w 5442507"/>
              <a:gd name="connsiteY2" fmla="*/ 6860019 h 6860019"/>
              <a:gd name="connsiteX3" fmla="*/ 1386917 w 5442507"/>
              <a:gd name="connsiteY3" fmla="*/ 6860019 h 6860019"/>
              <a:gd name="connsiteX4" fmla="*/ 0 w 5442507"/>
              <a:gd name="connsiteY4" fmla="*/ 3430010 h 6860019"/>
              <a:gd name="connsiteX5" fmla="*/ 1386917 w 5442507"/>
              <a:gd name="connsiteY5" fmla="*/ 0 h 686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2507" h="6860019">
                <a:moveTo>
                  <a:pt x="1386917" y="0"/>
                </a:moveTo>
                <a:lnTo>
                  <a:pt x="5442507" y="0"/>
                </a:lnTo>
                <a:lnTo>
                  <a:pt x="5442507" y="6860019"/>
                </a:lnTo>
                <a:lnTo>
                  <a:pt x="1386917" y="6860019"/>
                </a:lnTo>
                <a:cubicBezTo>
                  <a:pt x="529415" y="5980147"/>
                  <a:pt x="0" y="4764730"/>
                  <a:pt x="0" y="3430010"/>
                </a:cubicBezTo>
                <a:cubicBezTo>
                  <a:pt x="0" y="2095288"/>
                  <a:pt x="529415" y="872416"/>
                  <a:pt x="1386917" y="0"/>
                </a:cubicBezTo>
                <a:close/>
              </a:path>
            </a:pathLst>
          </a:custGeom>
          <a:blipFill>
            <a:blip r:embed="rId1"/>
            <a:stretch>
              <a:fillRect l="-867" r="-88201"/>
            </a:stretch>
          </a:blipFill>
          <a:ln w="73689" cap="flat">
            <a:noFill/>
            <a:prstDash val="solid"/>
            <a:miter/>
          </a:ln>
        </p:spPr>
        <p:txBody>
          <a:bodyPr rtlCol="0" anchor="ctr"/>
          <a:lstStyle/>
          <a:p>
            <a:endParaRPr lang="zh-CN" altLang="en-US"/>
          </a:p>
        </p:txBody>
      </p:sp>
      <p:sp>
        <p:nvSpPr>
          <p:cNvPr id="16" name="标题 3"/>
          <p:cNvSpPr txBox="1"/>
          <p:nvPr/>
        </p:nvSpPr>
        <p:spPr>
          <a:xfrm>
            <a:off x="1301115" y="2508250"/>
            <a:ext cx="3255645" cy="12731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defRPr sz="2400">
                <a:solidFill>
                  <a:srgbClr val="D87830"/>
                </a:solidFill>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rPr>
              <a:t>感谢观看</a:t>
            </a:r>
            <a:endParaRPr lang="zh-CN" altLang="en-US" sz="4800" b="1" dirty="0">
              <a:gradFill>
                <a:gsLst>
                  <a:gs pos="0">
                    <a:schemeClr val="accent5">
                      <a:lumMod val="67000"/>
                    </a:schemeClr>
                  </a:gs>
                  <a:gs pos="67000">
                    <a:schemeClr val="accent5">
                      <a:lumMod val="97000"/>
                      <a:lumOff val="3000"/>
                    </a:schemeClr>
                  </a:gs>
                  <a:gs pos="100000">
                    <a:schemeClr val="accent5">
                      <a:lumMod val="60000"/>
                      <a:lumOff val="40000"/>
                    </a:schemeClr>
                  </a:gs>
                </a:gsLst>
                <a:lin ang="0" scaled="1"/>
              </a:gradFill>
            </a:endParaRPr>
          </a:p>
        </p:txBody>
      </p:sp>
      <p:sp>
        <p:nvSpPr>
          <p:cNvPr id="9" name="任意多边形: 形状 8"/>
          <p:cNvSpPr/>
          <p:nvPr/>
        </p:nvSpPr>
        <p:spPr>
          <a:xfrm flipH="1" flipV="1">
            <a:off x="-1" y="4610911"/>
            <a:ext cx="519403" cy="2247089"/>
          </a:xfrm>
          <a:custGeom>
            <a:avLst/>
            <a:gdLst>
              <a:gd name="connsiteX0" fmla="*/ 583227 w 1146628"/>
              <a:gd name="connsiteY0" fmla="*/ 0 h 3735957"/>
              <a:gd name="connsiteX1" fmla="*/ 375789 w 1146628"/>
              <a:gd name="connsiteY1" fmla="*/ 0 h 3735957"/>
              <a:gd name="connsiteX2" fmla="*/ 269208 w 1146628"/>
              <a:gd name="connsiteY2" fmla="*/ 207150 h 3735957"/>
              <a:gd name="connsiteX3" fmla="*/ 0 w 1146628"/>
              <a:gd name="connsiteY3" fmla="*/ 1439061 h 3735957"/>
              <a:gd name="connsiteX4" fmla="*/ 254148 w 1146628"/>
              <a:gd name="connsiteY4" fmla="*/ 2627819 h 3735957"/>
              <a:gd name="connsiteX5" fmla="*/ 81983 w 1146628"/>
              <a:gd name="connsiteY5" fmla="*/ 1644019 h 3735957"/>
              <a:gd name="connsiteX6" fmla="*/ 571385 w 1146628"/>
              <a:gd name="connsiteY6" fmla="*/ 16139 h 3735957"/>
              <a:gd name="connsiteX7" fmla="*/ 1146628 w 1146628"/>
              <a:gd name="connsiteY7" fmla="*/ 0 h 3735957"/>
              <a:gd name="connsiteX8" fmla="*/ 860876 w 1146628"/>
              <a:gd name="connsiteY8" fmla="*/ 0 h 3735957"/>
              <a:gd name="connsiteX9" fmla="*/ 823196 w 1146628"/>
              <a:gd name="connsiteY9" fmla="*/ 50920 h 3735957"/>
              <a:gd name="connsiteX10" fmla="*/ 322613 w 1146628"/>
              <a:gd name="connsiteY10" fmla="*/ 1695570 h 3735957"/>
              <a:gd name="connsiteX11" fmla="*/ 966397 w 1146628"/>
              <a:gd name="connsiteY11" fmla="*/ 3532464 h 3735957"/>
              <a:gd name="connsiteX12" fmla="*/ 1146628 w 1146628"/>
              <a:gd name="connsiteY12" fmla="*/ 3735957 h 3735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6628" h="3735957">
                <a:moveTo>
                  <a:pt x="583227" y="0"/>
                </a:moveTo>
                <a:lnTo>
                  <a:pt x="375789" y="0"/>
                </a:lnTo>
                <a:lnTo>
                  <a:pt x="269208" y="207150"/>
                </a:lnTo>
                <a:cubicBezTo>
                  <a:pt x="96074" y="581760"/>
                  <a:pt x="0" y="998401"/>
                  <a:pt x="0" y="1439061"/>
                </a:cubicBezTo>
                <a:cubicBezTo>
                  <a:pt x="0" y="1861276"/>
                  <a:pt x="90182" y="2262994"/>
                  <a:pt x="254148" y="2627819"/>
                </a:cubicBezTo>
                <a:cubicBezTo>
                  <a:pt x="143471" y="2320382"/>
                  <a:pt x="81983" y="1988349"/>
                  <a:pt x="81983" y="1644019"/>
                </a:cubicBezTo>
                <a:cubicBezTo>
                  <a:pt x="81983" y="1041442"/>
                  <a:pt x="261834" y="482675"/>
                  <a:pt x="571385" y="16139"/>
                </a:cubicBezTo>
                <a:close/>
                <a:moveTo>
                  <a:pt x="1146628" y="0"/>
                </a:moveTo>
                <a:lnTo>
                  <a:pt x="860876" y="0"/>
                </a:lnTo>
                <a:lnTo>
                  <a:pt x="823196" y="50920"/>
                </a:lnTo>
                <a:cubicBezTo>
                  <a:pt x="507409" y="517584"/>
                  <a:pt x="322613" y="1087056"/>
                  <a:pt x="322613" y="1695570"/>
                </a:cubicBezTo>
                <a:cubicBezTo>
                  <a:pt x="322613" y="2391014"/>
                  <a:pt x="563979" y="3032067"/>
                  <a:pt x="966397" y="3532464"/>
                </a:cubicBezTo>
                <a:lnTo>
                  <a:pt x="1146628" y="3735957"/>
                </a:lnTo>
                <a:close/>
              </a:path>
            </a:pathLst>
          </a:cu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n w="73689" cap="flat">
            <a:noFill/>
            <a:prstDash val="solid"/>
            <a:miter/>
          </a:ln>
        </p:spPr>
        <p:txBody>
          <a:bodyPr rtlCol="0" anchor="ct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00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1000"/>
                                        <p:tgtEl>
                                          <p:spTgt spid="1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1000"/>
                                        <p:tgtEl>
                                          <p:spTgt spid="1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1000"/>
                                        <p:tgtEl>
                                          <p:spTgt spid="9"/>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一、商业模式的定义</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715510" y="812800"/>
            <a:ext cx="7246620" cy="5492750"/>
          </a:xfrm>
          <a:prstGeom prst="rect">
            <a:avLst/>
          </a:prstGeom>
          <a:noFill/>
        </p:spPr>
        <p:txBody>
          <a:bodyPr wrap="square" rtlCol="0">
            <a:spAutoFit/>
          </a:bodyPr>
          <a:p>
            <a:pPr fontAlgn="auto">
              <a:lnSpc>
                <a:spcPct val="150000"/>
              </a:lnSpc>
            </a:pPr>
            <a:r>
              <a:rPr lang="zh-CN" altLang="en-US"/>
              <a:t>“商业模式”这个词最早出现于 20 世纪 50 年代，但直到 20 世纪 90 年代才开始被广泛使用和传播。虽然“商业模式”这一名词出现的频度极高，但关于它的定义仍然没有一个权威的版本。Timmers 提出，商业模式是产品、服务和信息流的组合，它描述了不同参与者和他们的角色，以及这些参与者的潜在利益和最后受益的来源。Pigneur 认为，商业模式是关于公司和他的伙伴网络，给一个或几个细分市场顾客以产生有利可图的可持续的收益流的体系。Patrovic 认为，商业模式不是对它复杂社会系统以及所有参与者关系和流程的描述，相反，商业模式描述了存在于实际流程之后的一个商业系统创造价值的逻辑。Weil和 Vital 把商业模式描述为：在一个公司的消费者、联盟、供应商之间识别产品流、信息流、货币流和参与者主要利益的角色和关系。Allan Afuah 认为，互联网商业模式是公司利用互联网在长期内获利的方法，它是一个系统，包括各组成部分、连接环节以及动力机制。</a:t>
            </a:r>
            <a:endParaRPr lang="zh-CN" altLang="en-US"/>
          </a:p>
        </p:txBody>
      </p:sp>
      <p:pic>
        <p:nvPicPr>
          <p:cNvPr id="100" name="图片 99"/>
          <p:cNvPicPr/>
          <p:nvPr/>
        </p:nvPicPr>
        <p:blipFill>
          <a:blip r:embed="rId1"/>
          <a:stretch>
            <a:fillRect/>
          </a:stretch>
        </p:blipFill>
        <p:spPr>
          <a:xfrm>
            <a:off x="660400" y="1288415"/>
            <a:ext cx="3935095" cy="38550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00"/>
                                        </p:tgtEl>
                                        <p:attrNameLst>
                                          <p:attrName>style.visibility</p:attrName>
                                        </p:attrNameLst>
                                      </p:cBhvr>
                                      <p:to>
                                        <p:strVal val="visible"/>
                                      </p:to>
                                    </p:set>
                                    <p:animEffect transition="in" filter="wipe(down)">
                                      <p:cBhvr>
                                        <p:cTn id="16"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二、商业模式的本质</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241925" y="1168400"/>
            <a:ext cx="6691630" cy="5077460"/>
          </a:xfrm>
          <a:prstGeom prst="rect">
            <a:avLst/>
          </a:prstGeom>
          <a:noFill/>
        </p:spPr>
        <p:txBody>
          <a:bodyPr wrap="square" rtlCol="0">
            <a:spAutoFit/>
          </a:bodyPr>
          <a:p>
            <a:pPr fontAlgn="auto">
              <a:lnSpc>
                <a:spcPct val="150000"/>
              </a:lnSpc>
            </a:pPr>
            <a:r>
              <a:rPr lang="zh-CN" altLang="en-US"/>
              <a:t>近几年来，从主流讲话到网络媒体、从创业精英到投资基金，“商业模式”一词已经成为探讨新经济的必用词汇。越来越多的企业意识到，商业模式是资本市场甄别企业的关键要素，也是企业获得商业成功的根本因素。人类的商业是从原始社会的“交换”开始的，一切商业活动都始于“交换”，所以商业的本质就是“交换”，通过“交换”才有利润。但是，“交换”的前提是对物品的价值认可，也就是说，商业可以说是等价物品的交换，也就是价值的交换，在交换的过程中通过差价获取利润。商业模式的本质和价值是什么？从本质上看，商业模式是一系列制度结构和制度安排的连续体，其核心直指企业组织的价值产生机制。商业模式的这一逻辑性主要表现在层层递进的三个方面，即价值发现、价值匹配、价值创造。</a:t>
            </a:r>
            <a:endParaRPr lang="zh-CN" altLang="en-US"/>
          </a:p>
        </p:txBody>
      </p:sp>
      <p:pic>
        <p:nvPicPr>
          <p:cNvPr id="101" name="图片 100"/>
          <p:cNvPicPr/>
          <p:nvPr/>
        </p:nvPicPr>
        <p:blipFill>
          <a:blip r:embed="rId1"/>
          <a:stretch>
            <a:fillRect/>
          </a:stretch>
        </p:blipFill>
        <p:spPr>
          <a:xfrm>
            <a:off x="319405" y="1558290"/>
            <a:ext cx="4779010" cy="41262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三、商业模式的意义</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32435" y="812800"/>
            <a:ext cx="7247255" cy="5908040"/>
          </a:xfrm>
          <a:prstGeom prst="rect">
            <a:avLst/>
          </a:prstGeom>
          <a:noFill/>
        </p:spPr>
        <p:txBody>
          <a:bodyPr wrap="square" rtlCol="0">
            <a:spAutoFit/>
          </a:bodyPr>
          <a:p>
            <a:pPr fontAlgn="auto">
              <a:lnSpc>
                <a:spcPct val="150000"/>
              </a:lnSpc>
            </a:pPr>
            <a:r>
              <a:rPr lang="zh-CN" altLang="en-US"/>
              <a:t>商业模式是一个企业得以运转的底层逻辑和商业基础，如果没有弄清楚一个企业的商业模式，就开始运作一个企业，那就是无本之木、无源之水。完善的商业模式可以让一个企业更加科学合理、有的放矢地去运营。商业模式是企业的基石，是企业的内在价值。一个企业要想成功，就必须从建立一个成功的商业模式开始。如果一个企业没有弄明白自己的商业模式是什么，一直在靠外在的资本注入而运作，那就相当于这个企业还没有断奶，没有获取自力更生的生存能力，这样的企业在竞争激烈的商业市场上是没有生存空间的，更别提达到持续盈利。所以，商业模式是一个企业健康发展的根本前提，是一个企业最高级别的竞争方式，对任何一个想要长久发展的公司都是不可或缺的。商业模式是关系到一个企业生死存亡的大事。一个企业要想成功，就必须从建立一个成功的商业模式开始。成熟企业是如此，初创企业也是如此，处于发展期的企业更是如此。商业模式是企业竞争制胜的关键，是商业的本质。</a:t>
            </a:r>
            <a:endParaRPr lang="zh-CN" altLang="en-US"/>
          </a:p>
        </p:txBody>
      </p:sp>
      <p:pic>
        <p:nvPicPr>
          <p:cNvPr id="102" name="图片 101"/>
          <p:cNvPicPr/>
          <p:nvPr/>
        </p:nvPicPr>
        <p:blipFill>
          <a:blip r:embed="rId1"/>
          <a:stretch>
            <a:fillRect/>
          </a:stretch>
        </p:blipFill>
        <p:spPr>
          <a:xfrm>
            <a:off x="7577455" y="1737360"/>
            <a:ext cx="4123690" cy="297053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四、商业模式的构成要素</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660400" y="812800"/>
            <a:ext cx="4197350" cy="398780"/>
          </a:xfrm>
          <a:prstGeom prst="rect">
            <a:avLst/>
          </a:prstGeom>
          <a:noFill/>
        </p:spPr>
        <p:txBody>
          <a:bodyPr wrap="square" rtlCol="0">
            <a:spAutoFit/>
          </a:bodyPr>
          <a:p>
            <a:r>
              <a:rPr lang="zh-CN" altLang="en-US" sz="2000" b="1">
                <a:solidFill>
                  <a:schemeClr val="accent1">
                    <a:lumMod val="75000"/>
                  </a:schemeClr>
                </a:solidFill>
              </a:rPr>
              <a:t>（一）商业模式的基本构成要素</a:t>
            </a:r>
            <a:endParaRPr lang="zh-CN" altLang="en-US" sz="2000" b="1">
              <a:solidFill>
                <a:schemeClr val="accent1">
                  <a:lumMod val="75000"/>
                </a:schemeClr>
              </a:solidFill>
            </a:endParaRPr>
          </a:p>
        </p:txBody>
      </p:sp>
      <p:sp>
        <p:nvSpPr>
          <p:cNvPr id="3" name="矩形 2"/>
          <p:cNvSpPr/>
          <p:nvPr>
            <p:custDataLst>
              <p:tags r:id="rId1"/>
            </p:custDataLst>
          </p:nvPr>
        </p:nvSpPr>
        <p:spPr>
          <a:xfrm>
            <a:off x="2517826" y="1513888"/>
            <a:ext cx="2852765" cy="835243"/>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产品模式</a:t>
            </a:r>
            <a:endPar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文本框 4"/>
          <p:cNvSpPr txBox="1"/>
          <p:nvPr>
            <p:custDataLst>
              <p:tags r:id="rId2"/>
            </p:custDataLst>
          </p:nvPr>
        </p:nvSpPr>
        <p:spPr>
          <a:xfrm>
            <a:off x="1143701" y="1315957"/>
            <a:ext cx="1322798" cy="1231106"/>
          </a:xfrm>
          <a:prstGeom prst="rect">
            <a:avLst/>
          </a:prstGeom>
          <a:noFill/>
        </p:spPr>
        <p:txBody>
          <a:bodyPr wrap="square" lIns="91440" tIns="45720" rIns="91440" bIns="45720" rtlCol="0" anchor="ctr" anchorCtr="1">
            <a:normAutofit fontScale="75000" lnSpcReduction="20000"/>
          </a:bodyPr>
          <a:p>
            <a:pPr algn="ctr">
              <a:lnSpc>
                <a:spcPct val="140000"/>
              </a:lnSpc>
            </a:pPr>
            <a:r>
              <a:rPr lang="en-US" altLang="zh-CN" sz="8000" b="1" spc="300" dirty="0">
                <a:solidFill>
                  <a:srgbClr val="1F74AD"/>
                </a:solidFill>
                <a:latin typeface="Arial" panose="020B0604020202020204" pitchFamily="34" charset="0"/>
                <a:ea typeface="微软雅黑" panose="020B0503020204020204" pitchFamily="34" charset="-122"/>
                <a:sym typeface="Arial" panose="020B0604020202020204" pitchFamily="34" charset="0"/>
              </a:rPr>
              <a:t>01</a:t>
            </a:r>
            <a:endParaRPr lang="zh-CN" altLang="en-US" sz="8000" b="1" spc="300" dirty="0">
              <a:solidFill>
                <a:srgbClr val="1F74AD"/>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custDataLst>
              <p:tags r:id="rId3"/>
            </p:custDataLst>
          </p:nvPr>
        </p:nvSpPr>
        <p:spPr>
          <a:xfrm>
            <a:off x="1145267" y="2565269"/>
            <a:ext cx="4225324" cy="978729"/>
          </a:xfrm>
          <a:prstGeom prst="rect">
            <a:avLst/>
          </a:prstGeom>
        </p:spPr>
        <p:txBody>
          <a:bodyPr wrap="square" lIns="91440" tIns="45720" rIns="91440" bIns="45720">
            <a:normAutofit/>
          </a:bodyPr>
          <a:p>
            <a:pPr algn="l">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产品模式也就是企业提供了一个什么样的产品。真正能在互联网领域做大的公司，都是产品驱动型的公司。</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custDataLst>
              <p:tags r:id="rId4"/>
            </p:custDataLst>
          </p:nvPr>
        </p:nvSpPr>
        <p:spPr>
          <a:xfrm>
            <a:off x="7714499" y="1513888"/>
            <a:ext cx="2851200" cy="835243"/>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用户模式</a:t>
            </a:r>
            <a:endPar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文本框 8"/>
          <p:cNvSpPr txBox="1"/>
          <p:nvPr>
            <p:custDataLst>
              <p:tags r:id="rId5"/>
            </p:custDataLst>
          </p:nvPr>
        </p:nvSpPr>
        <p:spPr>
          <a:xfrm>
            <a:off x="6340375" y="1315957"/>
            <a:ext cx="1322798" cy="1231106"/>
          </a:xfrm>
          <a:prstGeom prst="rect">
            <a:avLst/>
          </a:prstGeom>
          <a:noFill/>
        </p:spPr>
        <p:txBody>
          <a:bodyPr wrap="square" lIns="91440" tIns="45720" rIns="91440" bIns="45720" rtlCol="0" anchor="ctr" anchorCtr="1">
            <a:normAutofit fontScale="75000" lnSpcReduction="20000"/>
          </a:bodyPr>
          <a:p>
            <a:pPr algn="ctr">
              <a:lnSpc>
                <a:spcPct val="140000"/>
              </a:lnSpc>
            </a:pPr>
            <a:r>
              <a:rPr lang="en-US" altLang="zh-CN" sz="8000" b="1" spc="300" dirty="0">
                <a:solidFill>
                  <a:srgbClr val="3498DB"/>
                </a:solidFill>
                <a:latin typeface="Arial" panose="020B0604020202020204" pitchFamily="34" charset="0"/>
                <a:ea typeface="微软雅黑" panose="020B0503020204020204" pitchFamily="34" charset="-122"/>
                <a:sym typeface="Arial" panose="020B0604020202020204" pitchFamily="34" charset="0"/>
              </a:rPr>
              <a:t>02</a:t>
            </a:r>
            <a:endParaRPr lang="zh-CN" altLang="en-US" sz="8000" b="1" spc="300" dirty="0">
              <a:solidFill>
                <a:srgbClr val="3498DB"/>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custDataLst>
              <p:tags r:id="rId6"/>
            </p:custDataLst>
          </p:nvPr>
        </p:nvSpPr>
        <p:spPr>
          <a:xfrm>
            <a:off x="6341941" y="2565269"/>
            <a:ext cx="4223758" cy="978729"/>
          </a:xfrm>
          <a:prstGeom prst="rect">
            <a:avLst/>
          </a:prstGeom>
        </p:spPr>
        <p:txBody>
          <a:bodyPr wrap="square" lIns="91440" tIns="45720" rIns="91440" bIns="45720">
            <a:normAutofit/>
          </a:bodyPr>
          <a:p>
            <a:pPr algn="l">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用户模式就是企业一定要找到对企业产品需求最强烈的目标用户。</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custDataLst>
              <p:tags r:id="rId7"/>
            </p:custDataLst>
          </p:nvPr>
        </p:nvSpPr>
        <p:spPr>
          <a:xfrm>
            <a:off x="2517826" y="3938654"/>
            <a:ext cx="2852765" cy="835243"/>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推广模式</a:t>
            </a:r>
            <a:endPar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文本框 13"/>
          <p:cNvSpPr txBox="1"/>
          <p:nvPr>
            <p:custDataLst>
              <p:tags r:id="rId8"/>
            </p:custDataLst>
          </p:nvPr>
        </p:nvSpPr>
        <p:spPr>
          <a:xfrm>
            <a:off x="1143701" y="3740723"/>
            <a:ext cx="1322798" cy="1231106"/>
          </a:xfrm>
          <a:prstGeom prst="rect">
            <a:avLst/>
          </a:prstGeom>
          <a:noFill/>
        </p:spPr>
        <p:txBody>
          <a:bodyPr wrap="square" lIns="91440" tIns="45720" rIns="91440" bIns="45720" rtlCol="0" anchor="ctr" anchorCtr="1">
            <a:normAutofit fontScale="75000" lnSpcReduction="20000"/>
          </a:bodyPr>
          <a:p>
            <a:pPr algn="ctr">
              <a:lnSpc>
                <a:spcPct val="140000"/>
              </a:lnSpc>
            </a:pPr>
            <a:r>
              <a:rPr lang="en-US" altLang="zh-CN" sz="8000" b="1" spc="300" dirty="0">
                <a:solidFill>
                  <a:srgbClr val="1AA3AA"/>
                </a:solidFill>
                <a:latin typeface="Arial" panose="020B0604020202020204" pitchFamily="34" charset="0"/>
                <a:ea typeface="微软雅黑" panose="020B0503020204020204" pitchFamily="34" charset="-122"/>
                <a:sym typeface="Arial" panose="020B0604020202020204" pitchFamily="34" charset="0"/>
              </a:rPr>
              <a:t>03</a:t>
            </a:r>
            <a:endParaRPr lang="zh-CN" altLang="en-US" sz="8000" b="1" spc="300" dirty="0">
              <a:solidFill>
                <a:srgbClr val="1AA3AA"/>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custDataLst>
              <p:tags r:id="rId9"/>
            </p:custDataLst>
          </p:nvPr>
        </p:nvSpPr>
        <p:spPr>
          <a:xfrm>
            <a:off x="1145267" y="4990035"/>
            <a:ext cx="4225324" cy="978729"/>
          </a:xfrm>
          <a:prstGeom prst="rect">
            <a:avLst/>
          </a:prstGeom>
        </p:spPr>
        <p:txBody>
          <a:bodyPr wrap="square" lIns="91440" tIns="45720" rIns="91440" bIns="45720">
            <a:normAutofit/>
          </a:bodyPr>
          <a:p>
            <a:pPr algn="l">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推广模式就是企业找到怎样的方式能都到达企业的目标用户群。</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23"/>
          <p:cNvSpPr/>
          <p:nvPr>
            <p:custDataLst>
              <p:tags r:id="rId10"/>
            </p:custDataLst>
          </p:nvPr>
        </p:nvSpPr>
        <p:spPr>
          <a:xfrm>
            <a:off x="7712934" y="3938654"/>
            <a:ext cx="2852765" cy="835243"/>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lIns="90000" tIns="46800" rIns="90000" bIns="46800" rtlCol="0" anchor="ctr">
            <a:normAutofit/>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盈利模式</a:t>
            </a:r>
            <a:endParaRPr lang="zh-CN" altLang="en-US" sz="2000" b="1" spc="30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文本框 24"/>
          <p:cNvSpPr txBox="1"/>
          <p:nvPr>
            <p:custDataLst>
              <p:tags r:id="rId11"/>
            </p:custDataLst>
          </p:nvPr>
        </p:nvSpPr>
        <p:spPr>
          <a:xfrm>
            <a:off x="6340375" y="3740723"/>
            <a:ext cx="1322798" cy="1231106"/>
          </a:xfrm>
          <a:prstGeom prst="rect">
            <a:avLst/>
          </a:prstGeom>
          <a:noFill/>
        </p:spPr>
        <p:txBody>
          <a:bodyPr wrap="square" lIns="91440" tIns="45720" rIns="91440" bIns="45720" rtlCol="0" anchor="ctr" anchorCtr="1">
            <a:normAutofit fontScale="75000" lnSpcReduction="20000"/>
          </a:bodyPr>
          <a:p>
            <a:pPr algn="ctr">
              <a:lnSpc>
                <a:spcPct val="140000"/>
              </a:lnSpc>
            </a:pPr>
            <a:r>
              <a:rPr lang="en-US" altLang="zh-CN" sz="8000" b="1" spc="300" dirty="0">
                <a:solidFill>
                  <a:srgbClr val="69A35B"/>
                </a:solidFill>
                <a:latin typeface="Arial" panose="020B0604020202020204" pitchFamily="34" charset="0"/>
                <a:ea typeface="微软雅黑" panose="020B0503020204020204" pitchFamily="34" charset="-122"/>
                <a:sym typeface="Arial" panose="020B0604020202020204" pitchFamily="34" charset="0"/>
              </a:rPr>
              <a:t>04</a:t>
            </a:r>
            <a:endParaRPr lang="zh-CN" altLang="en-US" sz="8000" b="1" spc="300" dirty="0">
              <a:solidFill>
                <a:srgbClr val="69A35B"/>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矩形 25"/>
          <p:cNvSpPr/>
          <p:nvPr>
            <p:custDataLst>
              <p:tags r:id="rId12"/>
            </p:custDataLst>
          </p:nvPr>
        </p:nvSpPr>
        <p:spPr>
          <a:xfrm>
            <a:off x="6340475" y="4989830"/>
            <a:ext cx="4225290" cy="1276985"/>
          </a:xfrm>
          <a:prstGeom prst="rect">
            <a:avLst/>
          </a:prstGeom>
        </p:spPr>
        <p:txBody>
          <a:bodyPr wrap="square" lIns="91440" tIns="45720" rIns="91440" bIns="45720">
            <a:noAutofit/>
          </a:bodyPr>
          <a:p>
            <a:pPr algn="l">
              <a:lnSpc>
                <a:spcPct val="120000"/>
              </a:lnSpc>
            </a:pPr>
            <a:r>
              <a:rPr lang="zh-CN" altLang="en-US" sz="1600" spc="150">
                <a:latin typeface="Arial" panose="020B0604020202020204" pitchFamily="34" charset="0"/>
                <a:ea typeface="微软雅黑" panose="020B0503020204020204" pitchFamily="34" charset="-122"/>
                <a:sym typeface="Arial" panose="020B0604020202020204" pitchFamily="34" charset="0"/>
              </a:rPr>
              <a:t>其实，商业计划书里的盈利模式基本上是不靠谱的，如果一个创业公司真能做起来，最后你会发现公司的盈利模式往往与之前商业计划书的设计大相径庭。</a:t>
            </a:r>
            <a:endParaRPr lang="zh-CN" altLang="en-US" sz="1600" spc="15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03030"/>
        </a:solidFill>
        <a:effectLst/>
      </p:bgPr>
    </p:bg>
    <p:spTree>
      <p:nvGrpSpPr>
        <p:cNvPr id="1" name=""/>
        <p:cNvGrpSpPr/>
        <p:nvPr/>
      </p:nvGrpSpPr>
      <p:grpSpPr>
        <a:xfrm>
          <a:off x="0" y="0"/>
          <a:ext cx="0" cy="0"/>
          <a:chOff x="0" y="0"/>
          <a:chExt cx="0" cy="0"/>
        </a:xfrm>
      </p:grpSpPr>
      <p:sp>
        <p:nvSpPr>
          <p:cNvPr id="18" name="矩形 17"/>
          <p:cNvSpPr/>
          <p:nvPr/>
        </p:nvSpPr>
        <p:spPr>
          <a:xfrm>
            <a:off x="660400" y="305435"/>
            <a:ext cx="4438015" cy="5073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300" dirty="0">
                <a:solidFill>
                  <a:srgbClr val="080808"/>
                </a:solidFill>
                <a:latin typeface="微软雅黑" panose="020B0503020204020204" pitchFamily="34" charset="-122"/>
                <a:ea typeface="微软雅黑" panose="020B0503020204020204" pitchFamily="34" charset="-122"/>
              </a:rPr>
              <a:t>四、商业模式的构成要素</a:t>
            </a:r>
            <a:endParaRPr lang="en-US" altLang="zh-CN" sz="1100" b="1" dirty="0">
              <a:solidFill>
                <a:srgbClr val="080808"/>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660400" y="812800"/>
            <a:ext cx="4197350" cy="398780"/>
          </a:xfrm>
          <a:prstGeom prst="rect">
            <a:avLst/>
          </a:prstGeom>
          <a:noFill/>
        </p:spPr>
        <p:txBody>
          <a:bodyPr wrap="square" rtlCol="0">
            <a:spAutoFit/>
          </a:bodyPr>
          <a:p>
            <a:r>
              <a:rPr lang="zh-CN" altLang="en-US" sz="2000" b="1">
                <a:solidFill>
                  <a:schemeClr val="accent1">
                    <a:lumMod val="75000"/>
                  </a:schemeClr>
                </a:solidFill>
              </a:rPr>
              <a:t>（二）商业模式的类别</a:t>
            </a:r>
            <a:endParaRPr lang="zh-CN" altLang="en-US" sz="2000" b="1">
              <a:solidFill>
                <a:schemeClr val="accent1">
                  <a:lumMod val="75000"/>
                </a:schemeClr>
              </a:solidFill>
            </a:endParaRPr>
          </a:p>
        </p:txBody>
      </p:sp>
      <p:sp>
        <p:nvSpPr>
          <p:cNvPr id="4" name="文本框 3"/>
          <p:cNvSpPr txBox="1"/>
          <p:nvPr/>
        </p:nvSpPr>
        <p:spPr>
          <a:xfrm>
            <a:off x="779780" y="1308735"/>
            <a:ext cx="9061450" cy="922020"/>
          </a:xfrm>
          <a:prstGeom prst="rect">
            <a:avLst/>
          </a:prstGeom>
          <a:noFill/>
        </p:spPr>
        <p:txBody>
          <a:bodyPr wrap="square" rtlCol="0">
            <a:spAutoFit/>
          </a:bodyPr>
          <a:p>
            <a:r>
              <a:rPr lang="zh-CN" altLang="en-US"/>
              <a:t>除此之外，我们必须关注到，商业模式是一个复合的模式，包括公司做什么产品、定位什么样的用户、用什么市场推广的手法，而盈利模式只是它其中一个环节。常见的商业模式构成要素主要集中在以下几个方面（图 4-2）。</a:t>
            </a:r>
            <a:endParaRPr lang="zh-CN" altLang="en-US"/>
          </a:p>
        </p:txBody>
      </p:sp>
      <p:pic>
        <p:nvPicPr>
          <p:cNvPr id="7" name="图片 6"/>
          <p:cNvPicPr>
            <a:picLocks noChangeAspect="1"/>
          </p:cNvPicPr>
          <p:nvPr/>
        </p:nvPicPr>
        <p:blipFill>
          <a:blip r:embed="rId1"/>
          <a:stretch>
            <a:fillRect/>
          </a:stretch>
        </p:blipFill>
        <p:spPr>
          <a:xfrm>
            <a:off x="1217930" y="2562225"/>
            <a:ext cx="7645400" cy="2673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3000">
        <p14:pan dir="r"/>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tags/tag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634_4*l_h_a*1_1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1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634_4*l_h_a*1_4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8"/>
  <p:tag name="KSO_WM_UNIT_FILL_TYPE" val="1"/>
  <p:tag name="KSO_WM_UNIT_TEXT_FILL_FORE_SCHEMECOLOR_INDEX" val="14"/>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634_4*l_h_i*1_4_1"/>
  <p:tag name="KSO_WM_TEMPLATE_CATEGORY" val="diagram"/>
  <p:tag name="KSO_WM_TEMPLATE_INDEX" val="634"/>
  <p:tag name="KSO_WM_UNIT_LAYERLEVEL" val="1_1_1"/>
  <p:tag name="KSO_WM_TAG_VERSION" val="1.0"/>
  <p:tag name="KSO_WM_BEAUTIFY_FLAG" val="#wm#"/>
  <p:tag name="KSO_WM_UNIT_TEXT_FILL_FORE_SCHEMECOLOR_INDEX" val="8"/>
  <p:tag name="KSO_WM_UNIT_TEXT_FILL_TYPE" val="1"/>
</p:tagLst>
</file>

<file path=ppt/tags/tag1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634_4*l_h_f*1_4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78812_5*m_h_i*1_1_3"/>
  <p:tag name="KSO_WM_TEMPLATE_CATEGORY" val="diagram"/>
  <p:tag name="KSO_WM_TEMPLATE_INDEX" val="20178812"/>
  <p:tag name="KSO_WM_UNIT_LAYERLEVEL" val="1_1_1"/>
  <p:tag name="KSO_WM_TAG_VERSION" val="1.0"/>
  <p:tag name="KSO_WM_BEAUTIFY_FLAG" val="#wm#"/>
  <p:tag name="KSO_WM_UNIT_LINE_FORE_SCHEMECOLOR_INDEX" val="10"/>
  <p:tag name="KSO_WM_UNIT_LINE_FILL_TYPE" val="2"/>
  <p:tag name="KSO_WM_UNIT_TEXT_FILL_FORE_SCHEMECOLOR_INDEX" val="2"/>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78812_5*m_h_i*1_1_2"/>
  <p:tag name="KSO_WM_TEMPLATE_CATEGORY" val="diagram"/>
  <p:tag name="KSO_WM_TEMPLATE_INDEX" val="2017881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78812_5*m_h_i*1_1_1"/>
  <p:tag name="KSO_WM_TEMPLATE_CATEGORY" val="diagram"/>
  <p:tag name="KSO_WM_TEMPLATE_INDEX" val="20178812"/>
  <p:tag name="KSO_WM_UNIT_LAYERLEVEL" val="1_1_1"/>
  <p:tag name="KSO_WM_TAG_VERSION" val="1.0"/>
  <p:tag name="KSO_WM_BEAUTIFY_FLAG" val="#wm#"/>
  <p:tag name="KSO_WM_UNIT_TEXT_FILL_FORE_SCHEMECOLOR_INDEX" val="14"/>
  <p:tag name="KSO_WM_UNIT_TEXT_FILL_TYPE" val="1"/>
</p:tagLst>
</file>

<file path=ppt/tags/tag16.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78812_5*m_h_a*1_1_1"/>
  <p:tag name="KSO_WM_TEMPLATE_CATEGORY" val="diagram"/>
  <p:tag name="KSO_WM_TEMPLATE_INDEX" val="20178812"/>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17.xml><?xml version="1.0" encoding="utf-8"?>
<p:tagLst xmlns:p="http://schemas.openxmlformats.org/presentationml/2006/main">
  <p:tag name="KSO_WM_UNIT_NOCLEAR" val="0"/>
  <p:tag name="KSO_WM_UNIT_VALUE" val="33"/>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78812_5*m_h_f*1_1_1"/>
  <p:tag name="KSO_WM_TEMPLATE_CATEGORY" val="diagram"/>
  <p:tag name="KSO_WM_TEMPLATE_INDEX" val="2017881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78812_5*m_h_i*1_2_3"/>
  <p:tag name="KSO_WM_TEMPLATE_CATEGORY" val="diagram"/>
  <p:tag name="KSO_WM_TEMPLATE_INDEX" val="20178812"/>
  <p:tag name="KSO_WM_UNIT_LAYERLEVEL" val="1_1_1"/>
  <p:tag name="KSO_WM_TAG_VERSION" val="1.0"/>
  <p:tag name="KSO_WM_BEAUTIFY_FLAG" val="#wm#"/>
  <p:tag name="KSO_WM_UNIT_LINE_FORE_SCHEMECOLOR_INDEX" val="10"/>
  <p:tag name="KSO_WM_UNIT_LINE_FILL_TYPE" val="2"/>
  <p:tag name="KSO_WM_UNIT_TEXT_FILL_FORE_SCHEMECOLOR_INDEX" val="2"/>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78812_5*m_h_i*1_2_2"/>
  <p:tag name="KSO_WM_TEMPLATE_CATEGORY" val="diagram"/>
  <p:tag name="KSO_WM_TEMPLATE_INDEX" val="2017881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634_4*l_h_i*1_1_1"/>
  <p:tag name="KSO_WM_TEMPLATE_CATEGORY" val="diagram"/>
  <p:tag name="KSO_WM_TEMPLATE_INDEX" val="634"/>
  <p:tag name="KSO_WM_UNIT_LAYERLEVEL" val="1_1_1"/>
  <p:tag name="KSO_WM_TAG_VERSION" val="1.0"/>
  <p:tag name="KSO_WM_BEAUTIFY_FLAG" val="#wm#"/>
  <p:tag name="KSO_WM_UNIT_TEXT_FILL_FORE_SCHEMECOLOR_INDEX" val="5"/>
  <p:tag name="KSO_WM_UNIT_TEXT_FILL_TYPE"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78812_5*m_h_i*1_2_1"/>
  <p:tag name="KSO_WM_TEMPLATE_CATEGORY" val="diagram"/>
  <p:tag name="KSO_WM_TEMPLATE_INDEX" val="20178812"/>
  <p:tag name="KSO_WM_UNIT_LAYERLEVEL" val="1_1_1"/>
  <p:tag name="KSO_WM_TAG_VERSION" val="1.0"/>
  <p:tag name="KSO_WM_BEAUTIFY_FLAG" val="#wm#"/>
  <p:tag name="KSO_WM_UNIT_TEXT_FILL_FORE_SCHEMECOLOR_INDEX" val="14"/>
  <p:tag name="KSO_WM_UNIT_TEXT_FILL_TYPE" val="1"/>
</p:tagLst>
</file>

<file path=ppt/tags/tag21.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78812_5*m_h_a*1_2_1"/>
  <p:tag name="KSO_WM_TEMPLATE_CATEGORY" val="diagram"/>
  <p:tag name="KSO_WM_TEMPLATE_INDEX" val="20178812"/>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22.xml><?xml version="1.0" encoding="utf-8"?>
<p:tagLst xmlns:p="http://schemas.openxmlformats.org/presentationml/2006/main">
  <p:tag name="KSO_WM_UNIT_NOCLEAR" val="0"/>
  <p:tag name="KSO_WM_UNIT_VALUE" val="33"/>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78812_5*m_h_f*1_2_1"/>
  <p:tag name="KSO_WM_TEMPLATE_CATEGORY" val="diagram"/>
  <p:tag name="KSO_WM_TEMPLATE_INDEX" val="2017881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78812_5*m_h_i*1_3_3"/>
  <p:tag name="KSO_WM_TEMPLATE_CATEGORY" val="diagram"/>
  <p:tag name="KSO_WM_TEMPLATE_INDEX" val="20178812"/>
  <p:tag name="KSO_WM_UNIT_LAYERLEVEL" val="1_1_1"/>
  <p:tag name="KSO_WM_TAG_VERSION" val="1.0"/>
  <p:tag name="KSO_WM_BEAUTIFY_FLAG" val="#wm#"/>
  <p:tag name="KSO_WM_UNIT_LINE_FORE_SCHEMECOLOR_INDEX" val="10"/>
  <p:tag name="KSO_WM_UNIT_LINE_FILL_TYPE" val="2"/>
  <p:tag name="KSO_WM_UNIT_TEXT_FILL_FORE_SCHEMECOLOR_INDEX" val="2"/>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78812_5*m_h_i*1_3_2"/>
  <p:tag name="KSO_WM_TEMPLATE_CATEGORY" val="diagram"/>
  <p:tag name="KSO_WM_TEMPLATE_INDEX" val="20178812"/>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78812_5*m_h_i*1_3_1"/>
  <p:tag name="KSO_WM_TEMPLATE_CATEGORY" val="diagram"/>
  <p:tag name="KSO_WM_TEMPLATE_INDEX" val="20178812"/>
  <p:tag name="KSO_WM_UNIT_LAYERLEVEL" val="1_1_1"/>
  <p:tag name="KSO_WM_TAG_VERSION" val="1.0"/>
  <p:tag name="KSO_WM_BEAUTIFY_FLAG" val="#wm#"/>
  <p:tag name="KSO_WM_UNIT_TEXT_FILL_FORE_SCHEMECOLOR_INDEX" val="14"/>
  <p:tag name="KSO_WM_UNIT_TEXT_FILL_TYPE" val="1"/>
</p:tagLst>
</file>

<file path=ppt/tags/tag26.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78812_5*m_h_a*1_3_1"/>
  <p:tag name="KSO_WM_TEMPLATE_CATEGORY" val="diagram"/>
  <p:tag name="KSO_WM_TEMPLATE_INDEX" val="20178812"/>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27.xml><?xml version="1.0" encoding="utf-8"?>
<p:tagLst xmlns:p="http://schemas.openxmlformats.org/presentationml/2006/main">
  <p:tag name="KSO_WM_UNIT_NOCLEAR" val="0"/>
  <p:tag name="KSO_WM_UNIT_VALUE" val="33"/>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78812_5*m_h_f*1_3_1"/>
  <p:tag name="KSO_WM_TEMPLATE_CATEGORY" val="diagram"/>
  <p:tag name="KSO_WM_TEMPLATE_INDEX" val="2017881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178812_5*m_h_i*1_4_3"/>
  <p:tag name="KSO_WM_TEMPLATE_CATEGORY" val="diagram"/>
  <p:tag name="KSO_WM_TEMPLATE_INDEX" val="20178812"/>
  <p:tag name="KSO_WM_UNIT_LAYERLEVEL" val="1_1_1"/>
  <p:tag name="KSO_WM_TAG_VERSION" val="1.0"/>
  <p:tag name="KSO_WM_BEAUTIFY_FLAG" val="#wm#"/>
  <p:tag name="KSO_WM_UNIT_LINE_FORE_SCHEMECOLOR_INDEX" val="10"/>
  <p:tag name="KSO_WM_UNIT_LINE_FILL_TYPE" val="2"/>
  <p:tag name="KSO_WM_UNIT_TEXT_FILL_FORE_SCHEMECOLOR_INDEX" val="2"/>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78812_5*m_h_i*1_4_2"/>
  <p:tag name="KSO_WM_TEMPLATE_CATEGORY" val="diagram"/>
  <p:tag name="KSO_WM_TEMPLATE_INDEX" val="2017881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34_4*l_h_f*1_1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78812_5*m_h_i*1_4_1"/>
  <p:tag name="KSO_WM_TEMPLATE_CATEGORY" val="diagram"/>
  <p:tag name="KSO_WM_TEMPLATE_INDEX" val="20178812"/>
  <p:tag name="KSO_WM_UNIT_LAYERLEVEL" val="1_1_1"/>
  <p:tag name="KSO_WM_TAG_VERSION" val="1.0"/>
  <p:tag name="KSO_WM_BEAUTIFY_FLAG" val="#wm#"/>
  <p:tag name="KSO_WM_UNIT_TEXT_FILL_FORE_SCHEMECOLOR_INDEX" val="14"/>
  <p:tag name="KSO_WM_UNIT_TEXT_FILL_TYPE" val="1"/>
</p:tagLst>
</file>

<file path=ppt/tags/tag31.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78812_5*m_h_a*1_4_1"/>
  <p:tag name="KSO_WM_TEMPLATE_CATEGORY" val="diagram"/>
  <p:tag name="KSO_WM_TEMPLATE_INDEX" val="20178812"/>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32.xml><?xml version="1.0" encoding="utf-8"?>
<p:tagLst xmlns:p="http://schemas.openxmlformats.org/presentationml/2006/main">
  <p:tag name="KSO_WM_UNIT_NOCLEAR" val="0"/>
  <p:tag name="KSO_WM_UNIT_VALUE" val="33"/>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178812_5*m_h_f*1_4_1"/>
  <p:tag name="KSO_WM_TEMPLATE_CATEGORY" val="diagram"/>
  <p:tag name="KSO_WM_TEMPLATE_INDEX" val="2017881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178812_5*m_h_i*1_5_1"/>
  <p:tag name="KSO_WM_TEMPLATE_CATEGORY" val="diagram"/>
  <p:tag name="KSO_WM_TEMPLATE_INDEX" val="20178812"/>
  <p:tag name="KSO_WM_UNIT_LAYERLEVEL" val="1_1_1"/>
  <p:tag name="KSO_WM_TAG_VERSION" val="1.0"/>
  <p:tag name="KSO_WM_BEAUTIFY_FLAG" val="#wm#"/>
  <p:tag name="KSO_WM_UNIT_LINE_FORE_SCHEMECOLOR_INDEX" val="10"/>
  <p:tag name="KSO_WM_UNIT_LINE_FILL_TYPE" val="2"/>
  <p:tag name="KSO_WM_UNIT_TEXT_FILL_FORE_SCHEMECOLOR_INDEX" val="2"/>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178812_5*m_h_i*1_5_3"/>
  <p:tag name="KSO_WM_TEMPLATE_CATEGORY" val="diagram"/>
  <p:tag name="KSO_WM_TEMPLATE_INDEX" val="20178812"/>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178812_5*m_h_i*1_5_2"/>
  <p:tag name="KSO_WM_TEMPLATE_CATEGORY" val="diagram"/>
  <p:tag name="KSO_WM_TEMPLATE_INDEX" val="20178812"/>
  <p:tag name="KSO_WM_UNIT_LAYERLEVEL" val="1_1_1"/>
  <p:tag name="KSO_WM_TAG_VERSION" val="1.0"/>
  <p:tag name="KSO_WM_BEAUTIFY_FLAG" val="#wm#"/>
  <p:tag name="KSO_WM_UNIT_TEXT_FILL_FORE_SCHEMECOLOR_INDEX" val="14"/>
  <p:tag name="KSO_WM_UNIT_TEXT_FILL_TYPE" val="1"/>
</p:tagLst>
</file>

<file path=ppt/tags/tag36.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178812_5*m_h_a*1_5_1"/>
  <p:tag name="KSO_WM_TEMPLATE_CATEGORY" val="diagram"/>
  <p:tag name="KSO_WM_TEMPLATE_INDEX" val="20178812"/>
  <p:tag name="KSO_WM_UNIT_LAYERLEVEL" val="1_1_1"/>
  <p:tag name="KSO_WM_TAG_VERSION" val="1.0"/>
  <p:tag name="KSO_WM_BEAUTIFY_FLAG" val="#wm#"/>
  <p:tag name="KSO_WM_UNIT_PRESET_TEXT" val="添加标题"/>
  <p:tag name="KSO_WM_UNIT_TEXT_FILL_FORE_SCHEMECOLOR_INDEX" val="9"/>
  <p:tag name="KSO_WM_UNIT_TEXT_FILL_TYPE" val="1"/>
</p:tagLst>
</file>

<file path=ppt/tags/tag37.xml><?xml version="1.0" encoding="utf-8"?>
<p:tagLst xmlns:p="http://schemas.openxmlformats.org/presentationml/2006/main">
  <p:tag name="KSO_WM_UNIT_NOCLEAR" val="0"/>
  <p:tag name="KSO_WM_UNIT_VALUE" val="33"/>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178812_5*m_h_f*1_5_1"/>
  <p:tag name="KSO_WM_TEMPLATE_CATEGORY" val="diagram"/>
  <p:tag name="KSO_WM_TEMPLATE_INDEX" val="2017881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38.xml><?xml version="1.0" encoding="utf-8"?>
<p:tagLst xmlns:p="http://schemas.openxmlformats.org/presentationml/2006/main">
  <p:tag name="KSO_WM_UNIT_ISCONTENTSTITLE" val="0"/>
  <p:tag name="KSO_WM_UNIT_NOCLEAR" val="0"/>
  <p:tag name="KSO_WM_UNIT_VALUE" val="11"/>
  <p:tag name="KSO_WM_UNIT_HIGHLIGHT" val="0"/>
  <p:tag name="KSO_WM_UNIT_COMPATIBLE" val="0"/>
  <p:tag name="KSO_WM_UNIT_DIAGRAM_ISNUMVISUAL" val="0"/>
  <p:tag name="KSO_WM_UNIT_DIAGRAM_ISREFERUNIT" val="0"/>
  <p:tag name="KSO_WM_DIAGRAM_GROUP_CODE" val="m1-1"/>
  <p:tag name="KSO_WM_UNIT_TYPE" val="m_h_a"/>
  <p:tag name="KSO_WM_UNIT_INDEX" val="1_6_1"/>
  <p:tag name="KSO_WM_UNIT_ID" val="diagram20178812_5*m_h_a*1_6_1"/>
  <p:tag name="KSO_WM_TEMPLATE_CATEGORY" val="diagram"/>
  <p:tag name="KSO_WM_TEMPLATE_INDEX" val="20178812"/>
  <p:tag name="KSO_WM_UNIT_LAYERLEVEL" val="1_1_1"/>
  <p:tag name="KSO_WM_TAG_VERSION" val="1.0"/>
  <p:tag name="KSO_WM_BEAUTIFY_FLAG" val="#wm#"/>
  <p:tag name="KSO_WM_UNIT_PRESET_TEXT" val="添加标题"/>
  <p:tag name="KSO_WM_UNIT_TEXT_FILL_FORE_SCHEMECOLOR_INDEX" val="10"/>
  <p:tag name="KSO_WM_UNIT_TEXT_FILL_TYPE" val="1"/>
</p:tagLst>
</file>

<file path=ppt/tags/tag39.xml><?xml version="1.0" encoding="utf-8"?>
<p:tagLst xmlns:p="http://schemas.openxmlformats.org/presentationml/2006/main">
  <p:tag name="KSO_WM_UNIT_NOCLEAR" val="0"/>
  <p:tag name="KSO_WM_UNIT_VALUE" val="33"/>
  <p:tag name="KSO_WM_UNIT_HIGHLIGHT" val="0"/>
  <p:tag name="KSO_WM_UNIT_COMPATIBLE" val="0"/>
  <p:tag name="KSO_WM_UNIT_DIAGRAM_ISNUMVISUAL" val="0"/>
  <p:tag name="KSO_WM_UNIT_DIAGRAM_ISREFERUNIT" val="0"/>
  <p:tag name="KSO_WM_DIAGRAM_GROUP_CODE" val="m1-1"/>
  <p:tag name="KSO_WM_UNIT_TYPE" val="m_h_f"/>
  <p:tag name="KSO_WM_UNIT_INDEX" val="1_6_1"/>
  <p:tag name="KSO_WM_UNIT_ID" val="diagram20178812_5*m_h_f*1_6_1"/>
  <p:tag name="KSO_WM_TEMPLATE_CATEGORY" val="diagram"/>
  <p:tag name="KSO_WM_TEMPLATE_INDEX" val="20178812"/>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634_4*l_h_a*1_2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6"/>
  <p:tag name="KSO_WM_UNIT_FILL_TYPE" val="1"/>
  <p:tag name="KSO_WM_UNIT_TEXT_FILL_FORE_SCHEMECOLOR_INDEX" val="14"/>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3"/>
  <p:tag name="KSO_WM_UNIT_ID" val="diagram20178812_5*m_h_i*1_6_3"/>
  <p:tag name="KSO_WM_TEMPLATE_CATEGORY" val="diagram"/>
  <p:tag name="KSO_WM_TEMPLATE_INDEX" val="20178812"/>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2"/>
  <p:tag name="KSO_WM_UNIT_ID" val="diagram20178812_5*m_h_i*1_6_2"/>
  <p:tag name="KSO_WM_TEMPLATE_CATEGORY" val="diagram"/>
  <p:tag name="KSO_WM_TEMPLATE_INDEX" val="20178812"/>
  <p:tag name="KSO_WM_UNIT_LAYERLEVEL" val="1_1_1"/>
  <p:tag name="KSO_WM_TAG_VERSION" val="1.0"/>
  <p:tag name="KSO_WM_BEAUTIFY_FLAG" val="#wm#"/>
  <p:tag name="KSO_WM_UNIT_TEXT_FILL_FORE_SCHEMECOLOR_INDEX" val="14"/>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6_1"/>
  <p:tag name="KSO_WM_UNIT_ID" val="diagram20178812_5*m_h_i*1_6_1"/>
  <p:tag name="KSO_WM_TEMPLATE_CATEGORY" val="diagram"/>
  <p:tag name="KSO_WM_TEMPLATE_INDEX" val="20178812"/>
  <p:tag name="KSO_WM_UNIT_LAYERLEVEL" val="1_1_1"/>
  <p:tag name="KSO_WM_TAG_VERSION" val="1.0"/>
  <p:tag name="KSO_WM_BEAUTIFY_FLAG" val="#wm#"/>
  <p:tag name="KSO_WM_UNIT_LINE_FORE_SCHEMECOLOR_INDEX" val="10"/>
  <p:tag name="KSO_WM_UNIT_LINE_FILL_TYPE" val="2"/>
  <p:tag name="KSO_WM_UNIT_TEXT_FILL_FORE_SCHEMECOLOR_INDEX" val="2"/>
  <p:tag name="KSO_WM_UNIT_TEXT_FILL_TYPE" val="1"/>
</p:tagLst>
</file>

<file path=ppt/tags/tag43.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1"/>
  <p:tag name="KSO_WM_UNIT_ID" val="diagram20188904_1*q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Lst>
</file>

<file path=ppt/tags/tag44.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1"/>
  <p:tag name="KSO_WM_UNIT_ID" val="diagram20188904_1*q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88904_1*q_h_i*1_3_2"/>
  <p:tag name="KSO_WM_TEMPLATE_CATEGORY" val="diagram"/>
  <p:tag name="KSO_WM_TEMPLATE_INDEX" val="201889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88904_1*q_h_i*1_2_3"/>
  <p:tag name="KSO_WM_TEMPLATE_CATEGORY" val="diagram"/>
  <p:tag name="KSO_WM_TEMPLATE_INDEX" val="201889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88904_1*q_h_i*1_1_3"/>
  <p:tag name="KSO_WM_TEMPLATE_CATEGORY" val="diagram"/>
  <p:tag name="KSO_WM_TEMPLATE_INDEX" val="201889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8.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2"/>
  <p:tag name="KSO_WM_UNIT_ID" val="diagram20188904_1*q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TEXT_FILL_FORE_SCHEMECOLOR_INDEX" val="13"/>
  <p:tag name="KSO_WM_UNIT_TEXT_FILL_TYPE" val="1"/>
</p:tagLst>
</file>

<file path=ppt/tags/tag49.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2"/>
  <p:tag name="KSO_WM_UNIT_ID" val="diagram20188904_1*q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634_4*l_h_i*1_2_1"/>
  <p:tag name="KSO_WM_TEMPLATE_CATEGORY" val="diagram"/>
  <p:tag name="KSO_WM_TEMPLATE_INDEX" val="634"/>
  <p:tag name="KSO_WM_UNIT_LAYERLEVEL" val="1_1_1"/>
  <p:tag name="KSO_WM_TAG_VERSION" val="1.0"/>
  <p:tag name="KSO_WM_BEAUTIFY_FLAG" val="#wm#"/>
  <p:tag name="KSO_WM_UNIT_TEXT_FILL_FORE_SCHEMECOLOR_INDEX" val="6"/>
  <p:tag name="KSO_WM_UNIT_TEXT_FILL_TYPE" val="1"/>
</p:tagLst>
</file>

<file path=ppt/tags/tag50.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3"/>
  <p:tag name="KSO_WM_UNIT_ID" val="diagram20188904_1*q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TEXT_FILL_FORE_SCHEMECOLOR_INDEX" val="13"/>
  <p:tag name="KSO_WM_UNIT_TEXT_FILL_TYPE" val="1"/>
</p:tagLst>
</file>

<file path=ppt/tags/tag51.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1"/>
  <p:tag name="KSO_WM_UNIT_ID" val="diagram20188904_1*q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52.xml><?xml version="1.0" encoding="utf-8"?>
<p:tagLst xmlns:p="http://schemas.openxmlformats.org/presentationml/2006/main">
  <p:tag name="KSO_WM_TEMPLATE_CATEGORY" val="diagram"/>
  <p:tag name="KSO_WM_TEMPLATE_INDEX" val="20188904"/>
  <p:tag name="KSO_WM_UNIT_TYPE" val="q_h_a"/>
  <p:tag name="KSO_WM_UNIT_INDEX" val="1_1_1"/>
  <p:tag name="KSO_WM_UNIT_ID" val="diagram20188904_1*q_h_a*1_1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53.xml><?xml version="1.0" encoding="utf-8"?>
<p:tagLst xmlns:p="http://schemas.openxmlformats.org/presentationml/2006/main">
  <p:tag name="KSO_WM_TEMPLATE_CATEGORY" val="diagram"/>
  <p:tag name="KSO_WM_TEMPLATE_INDEX" val="20188904"/>
  <p:tag name="KSO_WM_UNIT_TYPE" val="q_h_f"/>
  <p:tag name="KSO_WM_UNIT_INDEX" val="1_1_1"/>
  <p:tag name="KSO_WM_UNIT_ID" val="diagram20188904_1*q_h_f*1_1_1"/>
  <p:tag name="KSO_WM_UNIT_LAYERLEVEL" val="1_1_1"/>
  <p:tag name="KSO_WM_UNIT_VALUE" val="34"/>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54.xml><?xml version="1.0" encoding="utf-8"?>
<p:tagLst xmlns:p="http://schemas.openxmlformats.org/presentationml/2006/main">
  <p:tag name="KSO_WM_TEMPLATE_CATEGORY" val="diagram"/>
  <p:tag name="KSO_WM_TEMPLATE_INDEX" val="20188904"/>
  <p:tag name="KSO_WM_UNIT_TYPE" val="q_h_a"/>
  <p:tag name="KSO_WM_UNIT_INDEX" val="1_2_1"/>
  <p:tag name="KSO_WM_UNIT_ID" val="diagram20188904_1*q_h_a*1_2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ags/tag55.xml><?xml version="1.0" encoding="utf-8"?>
<p:tagLst xmlns:p="http://schemas.openxmlformats.org/presentationml/2006/main">
  <p:tag name="KSO_WM_TEMPLATE_CATEGORY" val="diagram"/>
  <p:tag name="KSO_WM_TEMPLATE_INDEX" val="20188904"/>
  <p:tag name="KSO_WM_UNIT_TYPE" val="q_h_f"/>
  <p:tag name="KSO_WM_UNIT_INDEX" val="1_2_1"/>
  <p:tag name="KSO_WM_UNIT_ID" val="diagram20188904_1*q_h_f*1_2_1"/>
  <p:tag name="KSO_WM_UNIT_LAYERLEVEL" val="1_1_1"/>
  <p:tag name="KSO_WM_UNIT_VALUE" val="40"/>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56.xml><?xml version="1.0" encoding="utf-8"?>
<p:tagLst xmlns:p="http://schemas.openxmlformats.org/presentationml/2006/main">
  <p:tag name="KSO_WM_TEMPLATE_CATEGORY" val="diagram"/>
  <p:tag name="KSO_WM_TEMPLATE_INDEX" val="20188904"/>
  <p:tag name="KSO_WM_UNIT_TYPE" val="q_h_a"/>
  <p:tag name="KSO_WM_UNIT_INDEX" val="1_3_1"/>
  <p:tag name="KSO_WM_UNIT_ID" val="diagram20188904_1*q_h_a*1_3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Lst>
</file>

<file path=ppt/tags/tag57.xml><?xml version="1.0" encoding="utf-8"?>
<p:tagLst xmlns:p="http://schemas.openxmlformats.org/presentationml/2006/main">
  <p:tag name="KSO_WM_TEMPLATE_CATEGORY" val="diagram"/>
  <p:tag name="KSO_WM_TEMPLATE_INDEX" val="20188904"/>
  <p:tag name="KSO_WM_UNIT_TYPE" val="q_h_f"/>
  <p:tag name="KSO_WM_UNIT_INDEX" val="1_3_1"/>
  <p:tag name="KSO_WM_UNIT_ID" val="diagram20188904_1*q_h_f*1_3_1"/>
  <p:tag name="KSO_WM_UNIT_LAYERLEVEL" val="1_1_1"/>
  <p:tag name="KSO_WM_UNIT_VALUE" val="40"/>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58.xml><?xml version="1.0" encoding="utf-8"?>
<p:tagLst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34_4*l_h_f*1_2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634_4*l_h_a*1_3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7"/>
  <p:tag name="KSO_WM_UNIT_FILL_TYPE" val="1"/>
  <p:tag name="KSO_WM_UNIT_TEXT_FILL_FORE_SCHEMECOLOR_INDEX" val="14"/>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634_4*l_h_i*1_3_1"/>
  <p:tag name="KSO_WM_TEMPLATE_CATEGORY" val="diagram"/>
  <p:tag name="KSO_WM_TEMPLATE_INDEX" val="634"/>
  <p:tag name="KSO_WM_UNIT_LAYERLEVEL" val="1_1_1"/>
  <p:tag name="KSO_WM_TAG_VERSION" val="1.0"/>
  <p:tag name="KSO_WM_BEAUTIFY_FLAG" val="#wm#"/>
  <p:tag name="KSO_WM_UNIT_TEXT_FILL_FORE_SCHEMECOLOR_INDEX" val="7"/>
  <p:tag name="KSO_WM_UNIT_TEXT_FILL_TYPE" val="1"/>
</p:tagLst>
</file>

<file path=ppt/tags/tag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634_4*l_h_f*1_3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heme/theme1.xml><?xml version="1.0" encoding="utf-8"?>
<a:theme xmlns:a="http://schemas.openxmlformats.org/drawingml/2006/main" name="Office 主题​​">
  <a:themeElements>
    <a:clrScheme name="自定义 6">
      <a:dk1>
        <a:srgbClr val="303030"/>
      </a:dk1>
      <a:lt1>
        <a:srgbClr val="FFFFFF"/>
      </a:lt1>
      <a:dk2>
        <a:srgbClr val="303030"/>
      </a:dk2>
      <a:lt2>
        <a:srgbClr val="FFFFFF"/>
      </a:lt2>
      <a:accent1>
        <a:srgbClr val="D87830"/>
      </a:accent1>
      <a:accent2>
        <a:srgbClr val="037C8C"/>
      </a:accent2>
      <a:accent3>
        <a:srgbClr val="D87830"/>
      </a:accent3>
      <a:accent4>
        <a:srgbClr val="037C8C"/>
      </a:accent4>
      <a:accent5>
        <a:srgbClr val="D87830"/>
      </a:accent5>
      <a:accent6>
        <a:srgbClr val="037C8C"/>
      </a:accent6>
      <a:hlink>
        <a:srgbClr val="6EAC1C"/>
      </a:hlink>
      <a:folHlink>
        <a:srgbClr val="B26B02"/>
      </a:folHlink>
    </a:clrScheme>
    <a:fontScheme name="微软雅黑字体">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9744</Words>
  <Application>WPS 演示</Application>
  <PresentationFormat>宽屏</PresentationFormat>
  <Paragraphs>363</Paragraphs>
  <Slides>46</Slides>
  <Notes>5</Notes>
  <HiddenSlides>0</HiddenSlides>
  <MMClips>0</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46</vt:i4>
      </vt:variant>
    </vt:vector>
  </HeadingPairs>
  <TitlesOfParts>
    <vt:vector size="69" baseType="lpstr">
      <vt:lpstr>Arial</vt:lpstr>
      <vt:lpstr>宋体</vt:lpstr>
      <vt:lpstr>Wingdings</vt:lpstr>
      <vt:lpstr>微软雅黑</vt:lpstr>
      <vt:lpstr>Arial</vt:lpstr>
      <vt:lpstr>Calibri</vt:lpstr>
      <vt:lpstr>微软雅黑 Light</vt:lpstr>
      <vt:lpstr>黑体</vt:lpstr>
      <vt:lpstr>Arial Unicode MS</vt:lpstr>
      <vt:lpstr>等线</vt:lpstr>
      <vt:lpstr>Gill Sans</vt:lpstr>
      <vt:lpstr>Segoe Print</vt:lpstr>
      <vt:lpstr>MS PGothic</vt:lpstr>
      <vt:lpstr>Calibri</vt:lpstr>
      <vt:lpstr>等线</vt:lpstr>
      <vt:lpstr>Helvetica Light</vt:lpstr>
      <vt:lpstr>思源黑体 CN Light</vt:lpstr>
      <vt:lpstr>Open Sans</vt:lpstr>
      <vt:lpstr>Sinkin Sans 400 Regular</vt:lpstr>
      <vt:lpstr>Helvetica</vt:lpstr>
      <vt:lpstr>FontAwesome</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yaohouhua</dc:creator>
  <cp:lastModifiedBy>无谓</cp:lastModifiedBy>
  <cp:revision>121</cp:revision>
  <dcterms:created xsi:type="dcterms:W3CDTF">2019-11-06T14:38:00Z</dcterms:created>
  <dcterms:modified xsi:type="dcterms:W3CDTF">2021-12-22T12:36:32Z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2052-11.1.0.11115</vt:lpwstr>
  </property>
  <property fmtid="{D5CDD505-2E9C-101B-9397-08002B2CF9AE}" pid="3" name="KSOTemplateUUID">
    <vt:lpwstr>v1.0_mb_S2+Zqs8qojUwVAtxnWSpkg==</vt:lpwstr>
  </property>
  <property fmtid="{D5CDD505-2E9C-101B-9397-08002B2CF9AE}" pid="4" name="ICV">
    <vt:lpwstr>24C295FDBDDE4A069E548339EA911E0C</vt:lpwstr>
  </property>
</Properties>
</file>