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10.xml" ContentType="application/vnd.openxmlformats-officedocument.presentationml.comments+xml"/>
  <Override PartName="/ppt/comments/comment11.xml" ContentType="application/vnd.openxmlformats-officedocument.presentationml.comments+xml"/>
  <Override PartName="/ppt/comments/comment12.xml" ContentType="application/vnd.openxmlformats-officedocument.presentationml.comments+xml"/>
  <Override PartName="/ppt/comments/comment13.xml" ContentType="application/vnd.openxmlformats-officedocument.presentationml.comments+xml"/>
  <Override PartName="/ppt/comments/comment14.xml" ContentType="application/vnd.openxmlformats-officedocument.presentationml.comments+xml"/>
  <Override PartName="/ppt/comments/comment15.xml" ContentType="application/vnd.openxmlformats-officedocument.presentationml.comments+xml"/>
  <Override PartName="/ppt/comments/comment16.xml" ContentType="application/vnd.openxmlformats-officedocument.presentationml.comments+xml"/>
  <Override PartName="/ppt/comments/comment17.xml" ContentType="application/vnd.openxmlformats-officedocument.presentationml.comments+xml"/>
  <Override PartName="/ppt/comments/comment18.xml" ContentType="application/vnd.openxmlformats-officedocument.presentationml.comments+xml"/>
  <Override PartName="/ppt/comments/comment19.xml" ContentType="application/vnd.openxmlformats-officedocument.presentationml.comments+xml"/>
  <Override PartName="/ppt/comments/comment2.xml" ContentType="application/vnd.openxmlformats-officedocument.presentationml.comments+xml"/>
  <Override PartName="/ppt/comments/comment20.xml" ContentType="application/vnd.openxmlformats-officedocument.presentationml.comments+xml"/>
  <Override PartName="/ppt/comments/comment21.xml" ContentType="application/vnd.openxmlformats-officedocument.presentationml.comments+xml"/>
  <Override PartName="/ppt/comments/comment22.xml" ContentType="application/vnd.openxmlformats-officedocument.presentationml.comments+xml"/>
  <Override PartName="/ppt/comments/comment23.xml" ContentType="application/vnd.openxmlformats-officedocument.presentationml.comments+xml"/>
  <Override PartName="/ppt/comments/comment24.xml" ContentType="application/vnd.openxmlformats-officedocument.presentationml.comments+xml"/>
  <Override PartName="/ppt/comments/comment25.xml" ContentType="application/vnd.openxmlformats-officedocument.presentationml.comments+xml"/>
  <Override PartName="/ppt/comments/comment26.xml" ContentType="application/vnd.openxmlformats-officedocument.presentationml.comments+xml"/>
  <Override PartName="/ppt/comments/comment27.xml" ContentType="application/vnd.openxmlformats-officedocument.presentationml.comments+xml"/>
  <Override PartName="/ppt/comments/comment28.xml" ContentType="application/vnd.openxmlformats-officedocument.presentationml.comments+xml"/>
  <Override PartName="/ppt/comments/comment29.xml" ContentType="application/vnd.openxmlformats-officedocument.presentationml.comments+xml"/>
  <Override PartName="/ppt/comments/comment3.xml" ContentType="application/vnd.openxmlformats-officedocument.presentationml.comments+xml"/>
  <Override PartName="/ppt/comments/comment30.xml" ContentType="application/vnd.openxmlformats-officedocument.presentationml.comments+xml"/>
  <Override PartName="/ppt/comments/comment31.xml" ContentType="application/vnd.openxmlformats-officedocument.presentationml.comments+xml"/>
  <Override PartName="/ppt/comments/comment32.xml" ContentType="application/vnd.openxmlformats-officedocument.presentationml.comments+xml"/>
  <Override PartName="/ppt/comments/comment33.xml" ContentType="application/vnd.openxmlformats-officedocument.presentationml.comments+xml"/>
  <Override PartName="/ppt/comments/comment34.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ppt/comments/comment7.xml" ContentType="application/vnd.openxmlformats-officedocument.presentationml.comments+xml"/>
  <Override PartName="/ppt/comments/comment8.xml" ContentType="application/vnd.openxmlformats-officedocument.presentationml.comments+xml"/>
  <Override PartName="/ppt/comments/comment9.xml" ContentType="application/vnd.openxmlformats-officedocument.presentationml.comment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 id="2147483677" r:id="rId4"/>
  </p:sldMasterIdLst>
  <p:notesMasterIdLst>
    <p:notesMasterId r:id="rId7"/>
  </p:notesMasterIdLst>
  <p:handoutMasterIdLst>
    <p:handoutMasterId r:id="rId47"/>
  </p:handoutMasterIdLst>
  <p:sldIdLst>
    <p:sldId id="256" r:id="rId5"/>
    <p:sldId id="346" r:id="rId6"/>
    <p:sldId id="258" r:id="rId8"/>
    <p:sldId id="261" r:id="rId9"/>
    <p:sldId id="264" r:id="rId10"/>
    <p:sldId id="370" r:id="rId11"/>
    <p:sldId id="371" r:id="rId12"/>
    <p:sldId id="372" r:id="rId13"/>
    <p:sldId id="373" r:id="rId14"/>
    <p:sldId id="374" r:id="rId15"/>
    <p:sldId id="375" r:id="rId16"/>
    <p:sldId id="376" r:id="rId17"/>
    <p:sldId id="269" r:id="rId18"/>
    <p:sldId id="377" r:id="rId19"/>
    <p:sldId id="378" r:id="rId20"/>
    <p:sldId id="379" r:id="rId21"/>
    <p:sldId id="380" r:id="rId22"/>
    <p:sldId id="381" r:id="rId23"/>
    <p:sldId id="382" r:id="rId24"/>
    <p:sldId id="383" r:id="rId25"/>
    <p:sldId id="384" r:id="rId26"/>
    <p:sldId id="385" r:id="rId27"/>
    <p:sldId id="386" r:id="rId28"/>
    <p:sldId id="327" r:id="rId29"/>
    <p:sldId id="387" r:id="rId30"/>
    <p:sldId id="388" r:id="rId31"/>
    <p:sldId id="389" r:id="rId32"/>
    <p:sldId id="390" r:id="rId33"/>
    <p:sldId id="391" r:id="rId34"/>
    <p:sldId id="392" r:id="rId35"/>
    <p:sldId id="393" r:id="rId36"/>
    <p:sldId id="394" r:id="rId37"/>
    <p:sldId id="395" r:id="rId38"/>
    <p:sldId id="396" r:id="rId39"/>
    <p:sldId id="397" r:id="rId40"/>
    <p:sldId id="398" r:id="rId41"/>
    <p:sldId id="399" r:id="rId42"/>
    <p:sldId id="400" r:id="rId43"/>
    <p:sldId id="401" r:id="rId44"/>
    <p:sldId id="402" r:id="rId45"/>
    <p:sldId id="343" r:id="rId46"/>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284"/>
        <p:guide pos="3824"/>
        <p:guide pos="416"/>
        <p:guide pos="7278"/>
        <p:guide orient="horz" pos="690"/>
        <p:guide orient="horz" pos="815"/>
        <p:guide orient="horz" pos="3903"/>
        <p:guide orient="horz" pos="3838"/>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2" Type="http://schemas.openxmlformats.org/officeDocument/2006/relationships/tags" Target="tags/tag168.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11.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12.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13.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14.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15.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16.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17.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18.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19.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20.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21.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22.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23.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24.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25.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26.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27.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28.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29.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30.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31.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32.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33.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34.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5.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6.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7.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8.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comments/comment9.xml><?xml version="1.0" encoding="utf-8"?>
<p:cmLst xmlns:a="http://schemas.openxmlformats.org/drawingml/2006/main" xmlns:r="http://schemas.openxmlformats.org/officeDocument/2006/relationships" xmlns:p="http://schemas.openxmlformats.org/presentationml/2006/main">
  <p:cm authorId="1" dt="2021-12-22T09:14:50.300" idx="1">
    <p:pos x="10" y="10"/>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cs typeface="黑体" panose="0201060906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黑体" panose="02010609060101010101" charset="-122"/>
              </a:rPr>
            </a:fld>
            <a:endParaRPr lang="zh-CN" altLang="en-US">
              <a:cs typeface="黑体" panose="02010609060101010101"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cs typeface="黑体" panose="02010609060101010101"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黑体" panose="02010609060101010101" charset="-122"/>
              </a:rPr>
            </a:fld>
            <a:endParaRPr lang="zh-CN" altLang="en-US">
              <a:cs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黑体"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黑体" panose="02010609060101010101" charset="-122"/>
              </a:defRPr>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黑体" panose="02010609060101010101" charset="-122"/>
              </a:defRPr>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黑体" panose="02010609060101010101" charset="-122"/>
      </a:defRPr>
    </a:lvl1pPr>
    <a:lvl2pPr marL="457200" algn="l" defTabSz="914400" rtl="0" eaLnBrk="1" latinLnBrk="0" hangingPunct="1">
      <a:defRPr sz="1200" kern="1200">
        <a:solidFill>
          <a:schemeClr val="tx1"/>
        </a:solidFill>
        <a:latin typeface="+mn-lt"/>
        <a:ea typeface="+mn-ea"/>
        <a:cs typeface="黑体" panose="02010609060101010101" charset="-122"/>
      </a:defRPr>
    </a:lvl2pPr>
    <a:lvl3pPr marL="914400" algn="l" defTabSz="914400" rtl="0" eaLnBrk="1" latinLnBrk="0" hangingPunct="1">
      <a:defRPr sz="1200" kern="1200">
        <a:solidFill>
          <a:schemeClr val="tx1"/>
        </a:solidFill>
        <a:latin typeface="+mn-lt"/>
        <a:ea typeface="+mn-ea"/>
        <a:cs typeface="黑体" panose="02010609060101010101" charset="-122"/>
      </a:defRPr>
    </a:lvl3pPr>
    <a:lvl4pPr marL="1371600" algn="l" defTabSz="914400" rtl="0" eaLnBrk="1" latinLnBrk="0" hangingPunct="1">
      <a:defRPr sz="1200" kern="1200">
        <a:solidFill>
          <a:schemeClr val="tx1"/>
        </a:solidFill>
        <a:latin typeface="+mn-lt"/>
        <a:ea typeface="+mn-ea"/>
        <a:cs typeface="黑体" panose="02010609060101010101" charset="-122"/>
      </a:defRPr>
    </a:lvl4pPr>
    <a:lvl5pPr marL="1828800" algn="l" defTabSz="914400" rtl="0" eaLnBrk="1" latinLnBrk="0" hangingPunct="1">
      <a:defRPr sz="1200" kern="1200">
        <a:solidFill>
          <a:schemeClr val="tx1"/>
        </a:solidFill>
        <a:latin typeface="+mn-lt"/>
        <a:ea typeface="+mn-ea"/>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cs typeface="黑体" panose="02010609060101010101" charset="-122"/>
              </a:rPr>
              <a:t>LOGO</a:t>
            </a:r>
            <a:endParaRPr lang="en-US" altLang="zh-CN" sz="1400" b="1" dirty="0">
              <a:solidFill>
                <a:schemeClr val="accent1"/>
              </a:solidFill>
              <a:latin typeface="+mj-ea"/>
              <a:ea typeface="+mj-ea"/>
              <a:cs typeface="黑体" panose="02010609060101010101" charset="-122"/>
            </a:endParaRPr>
          </a:p>
          <a:p>
            <a:pPr algn="dist"/>
            <a:r>
              <a:rPr lang="en-US" altLang="zh-CN" sz="1400" b="1" dirty="0">
                <a:solidFill>
                  <a:schemeClr val="accent2"/>
                </a:solidFill>
                <a:latin typeface="+mj-ea"/>
                <a:ea typeface="+mj-ea"/>
                <a:cs typeface="黑体" panose="02010609060101010101" charset="-122"/>
              </a:rPr>
              <a:t>HERE</a:t>
            </a:r>
            <a:endParaRPr lang="zh-CN" altLang="en-US" sz="1400" b="1" dirty="0">
              <a:solidFill>
                <a:schemeClr val="accent2"/>
              </a:solidFill>
              <a:latin typeface="+mj-ea"/>
              <a:ea typeface="+mj-ea"/>
              <a:cs typeface="黑体" panose="02010609060101010101" charset="-122"/>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cs typeface="黑体" panose="02010609060101010101" charset="-122"/>
              </a:endParaRPr>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slideLayout" Target="../slideLayouts/slideLayout35.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7" Type="http://schemas.openxmlformats.org/officeDocument/2006/relationships/theme" Target="../theme/theme3.xml"/><Relationship Id="rId16" Type="http://schemas.openxmlformats.org/officeDocument/2006/relationships/slideLayout" Target="../slideLayouts/slideLayout43.xml"/><Relationship Id="rId15" Type="http://schemas.openxmlformats.org/officeDocument/2006/relationships/slideLayout" Target="../slideLayouts/slideLayout42.xml"/><Relationship Id="rId14" Type="http://schemas.openxmlformats.org/officeDocument/2006/relationships/slideLayout" Target="../slideLayouts/slideLayout41.xml"/><Relationship Id="rId13" Type="http://schemas.openxmlformats.org/officeDocument/2006/relationships/slideLayout" Target="../slideLayouts/slideLayout40.xml"/><Relationship Id="rId12" Type="http://schemas.openxmlformats.org/officeDocument/2006/relationships/slideLayout" Target="../slideLayouts/slideLayout39.xml"/><Relationship Id="rId11" Type="http://schemas.openxmlformats.org/officeDocument/2006/relationships/slideLayout" Target="../slideLayouts/slideLayout38.xml"/><Relationship Id="rId10" Type="http://schemas.openxmlformats.org/officeDocument/2006/relationships/slideLayout" Target="../slideLayouts/slideLayout37.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cs typeface="黑体" panose="02010609060101010101" charset="-122"/>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cs typeface="黑体" panose="02010609060101010101" charset="-122"/>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cs typeface="黑体" panose="02010609060101010101" charset="-122"/>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cs typeface="黑体" panose="02010609060101010101" charset="-122"/>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cs typeface="黑体" panose="02010609060101010101" charset="-122"/>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cs typeface="黑体" panose="02010609060101010101" charset="-122"/>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slideLayout" Target="../slideLayouts/slideLayout34.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4" Type="http://schemas.openxmlformats.org/officeDocument/2006/relationships/comments" Target="../comments/comment7.xml"/><Relationship Id="rId13" Type="http://schemas.openxmlformats.org/officeDocument/2006/relationships/slideLayout" Target="../slideLayouts/slideLayout34.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12.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2" Type="http://schemas.openxmlformats.org/officeDocument/2006/relationships/comments" Target="../comments/comment8.xml"/><Relationship Id="rId31" Type="http://schemas.openxmlformats.org/officeDocument/2006/relationships/slideLayout" Target="../slideLayouts/slideLayout34.xml"/><Relationship Id="rId30" Type="http://schemas.openxmlformats.org/officeDocument/2006/relationships/tags" Target="../tags/tag71.xml"/><Relationship Id="rId3" Type="http://schemas.openxmlformats.org/officeDocument/2006/relationships/tags" Target="../tags/tag45.xml"/><Relationship Id="rId29" Type="http://schemas.openxmlformats.org/officeDocument/2006/relationships/tags" Target="../tags/tag70.xml"/><Relationship Id="rId28" Type="http://schemas.openxmlformats.org/officeDocument/2006/relationships/tags" Target="../tags/tag69.xml"/><Relationship Id="rId27" Type="http://schemas.openxmlformats.org/officeDocument/2006/relationships/tags" Target="../tags/tag68.xml"/><Relationship Id="rId26" Type="http://schemas.openxmlformats.org/officeDocument/2006/relationships/tags" Target="../tags/tag67.xml"/><Relationship Id="rId25" Type="http://schemas.openxmlformats.org/officeDocument/2006/relationships/tags" Target="../tags/tag66.xml"/><Relationship Id="rId24" Type="http://schemas.openxmlformats.org/officeDocument/2006/relationships/tags" Target="../tags/tag65.xml"/><Relationship Id="rId23" Type="http://schemas.openxmlformats.org/officeDocument/2006/relationships/tags" Target="../tags/tag64.xml"/><Relationship Id="rId22" Type="http://schemas.openxmlformats.org/officeDocument/2006/relationships/tags" Target="../tags/tag63.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tags" Target="../tags/tag44.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image" Target="../media/image9.jpeg"/><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slideLayout" Target="../slideLayouts/slideLayout34.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slideLayout" Target="../slideLayouts/slideLayout34.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slideLayout" Target="../slideLayouts/slideLayout34.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slideLayout" Target="../slideLayouts/slideLayout34.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3" Type="http://schemas.openxmlformats.org/officeDocument/2006/relationships/comments" Target="../comments/comment13.xml"/><Relationship Id="rId22" Type="http://schemas.openxmlformats.org/officeDocument/2006/relationships/slideLayout" Target="../slideLayouts/slideLayout34.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tags" Target="../tags/tag73.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2.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slideLayout" Target="../slideLayouts/slideLayout34.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slideLayout" Target="../slideLayouts/slideLayout34.xml"/><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slideLayout" Target="../slideLayouts/slideLayout34.xml"/><Relationship Id="rId1"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slideLayout" Target="../slideLayouts/slideLayout34.xml"/><Relationship Id="rId1"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slideLayout" Target="../slideLayouts/slideLayout34.xml"/><Relationship Id="rId1" Type="http://schemas.openxmlformats.org/officeDocument/2006/relationships/image" Target="../media/image18.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slideLayout" Target="../slideLayouts/slideLayout34.xml"/><Relationship Id="rId1"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slideLayout" Target="../slideLayouts/slideLayout34.xml"/><Relationship Id="rId1"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slideLayout" Target="../slideLayouts/slideLayout34.xml"/><Relationship Id="rId1" Type="http://schemas.openxmlformats.org/officeDocument/2006/relationships/image" Target="../media/image21.jpeg"/></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slideLayout" Target="../slideLayouts/slideLayout34.xml"/><Relationship Id="rId1" Type="http://schemas.openxmlformats.org/officeDocument/2006/relationships/image" Target="../media/image22.jpeg"/></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slideLayout" Target="../slideLayouts/slideLayout34.xml"/><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5" Type="http://schemas.openxmlformats.org/officeDocument/2006/relationships/comments" Target="../comments/comment24.xml"/><Relationship Id="rId24" Type="http://schemas.openxmlformats.org/officeDocument/2006/relationships/slideLayout" Target="../slideLayouts/slideLayout34.xml"/><Relationship Id="rId23" Type="http://schemas.openxmlformats.org/officeDocument/2006/relationships/tags" Target="../tags/tag115.xml"/><Relationship Id="rId22" Type="http://schemas.openxmlformats.org/officeDocument/2006/relationships/tags" Target="../tags/tag114.xml"/><Relationship Id="rId21" Type="http://schemas.openxmlformats.org/officeDocument/2006/relationships/tags" Target="../tags/tag113.xml"/><Relationship Id="rId20" Type="http://schemas.openxmlformats.org/officeDocument/2006/relationships/tags" Target="../tags/tag112.xml"/><Relationship Id="rId2" Type="http://schemas.openxmlformats.org/officeDocument/2006/relationships/tags" Target="../tags/tag94.xml"/><Relationship Id="rId19" Type="http://schemas.openxmlformats.org/officeDocument/2006/relationships/tags" Target="../tags/tag111.xml"/><Relationship Id="rId18" Type="http://schemas.openxmlformats.org/officeDocument/2006/relationships/tags" Target="../tags/tag110.xml"/><Relationship Id="rId17" Type="http://schemas.openxmlformats.org/officeDocument/2006/relationships/tags" Target="../tags/tag109.xml"/><Relationship Id="rId16" Type="http://schemas.openxmlformats.org/officeDocument/2006/relationships/tags" Target="../tags/tag108.xml"/><Relationship Id="rId15" Type="http://schemas.openxmlformats.org/officeDocument/2006/relationships/tags" Target="../tags/tag107.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tags" Target="../tags/tag93.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slideLayout" Target="../slideLayouts/slideLayout34.xml"/><Relationship Id="rId1" Type="http://schemas.openxmlformats.org/officeDocument/2006/relationships/image" Target="../media/image24.jpeg"/></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slideLayout" Target="../slideLayouts/slideLayout34.xml"/><Relationship Id="rId1" Type="http://schemas.openxmlformats.org/officeDocument/2006/relationships/image" Target="../media/image25.jpeg"/></Relationships>
</file>

<file path=ppt/slides/_rels/slide33.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6" Type="http://schemas.openxmlformats.org/officeDocument/2006/relationships/comments" Target="../comments/comment27.xml"/><Relationship Id="rId15" Type="http://schemas.openxmlformats.org/officeDocument/2006/relationships/slideLayout" Target="../slideLayouts/slideLayout34.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tags" Target="../tags/tag116.xml"/></Relationships>
</file>

<file path=ppt/slides/_rels/slide34.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0" Type="http://schemas.openxmlformats.org/officeDocument/2006/relationships/comments" Target="../comments/comment28.xml"/><Relationship Id="rId2" Type="http://schemas.openxmlformats.org/officeDocument/2006/relationships/tags" Target="../tags/tag131.xml"/><Relationship Id="rId19" Type="http://schemas.openxmlformats.org/officeDocument/2006/relationships/slideLayout" Target="../slideLayouts/slideLayout34.xml"/><Relationship Id="rId18" Type="http://schemas.openxmlformats.org/officeDocument/2006/relationships/tags" Target="../tags/tag147.xml"/><Relationship Id="rId17" Type="http://schemas.openxmlformats.org/officeDocument/2006/relationships/tags" Target="../tags/tag146.xml"/><Relationship Id="rId16" Type="http://schemas.openxmlformats.org/officeDocument/2006/relationships/tags" Target="../tags/tag145.xml"/><Relationship Id="rId15" Type="http://schemas.openxmlformats.org/officeDocument/2006/relationships/tags" Target="../tags/tag144.xml"/><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0.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29.xml"/><Relationship Id="rId2" Type="http://schemas.openxmlformats.org/officeDocument/2006/relationships/slideLayout" Target="../slideLayouts/slideLayout34.xml"/><Relationship Id="rId1" Type="http://schemas.openxmlformats.org/officeDocument/2006/relationships/image" Target="../media/image26.jpeg"/></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slideLayout" Target="../slideLayouts/slideLayout34.xml"/><Relationship Id="rId1" Type="http://schemas.openxmlformats.org/officeDocument/2006/relationships/image" Target="../media/image27.jpeg"/></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31.xml"/><Relationship Id="rId2" Type="http://schemas.openxmlformats.org/officeDocument/2006/relationships/slideLayout" Target="../slideLayouts/slideLayout34.xml"/><Relationship Id="rId1" Type="http://schemas.openxmlformats.org/officeDocument/2006/relationships/image" Target="../media/image28.jpeg"/></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slideLayout" Target="../slideLayouts/slideLayout34.xml"/><Relationship Id="rId1" Type="http://schemas.openxmlformats.org/officeDocument/2006/relationships/image" Target="../media/image29.jpeg"/></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slideLayout" Target="../slideLayouts/slideLayout34.xml"/><Relationship Id="rId1" Type="http://schemas.openxmlformats.org/officeDocument/2006/relationships/image" Target="../media/image30.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2" Type="http://schemas.openxmlformats.org/officeDocument/2006/relationships/comments" Target="../comments/comment34.xml"/><Relationship Id="rId21" Type="http://schemas.openxmlformats.org/officeDocument/2006/relationships/slideLayout" Target="../slideLayouts/slideLayout34.xml"/><Relationship Id="rId20" Type="http://schemas.openxmlformats.org/officeDocument/2006/relationships/tags" Target="../tags/tag167.xml"/><Relationship Id="rId2" Type="http://schemas.openxmlformats.org/officeDocument/2006/relationships/tags" Target="../tags/tag149.xml"/><Relationship Id="rId19" Type="http://schemas.openxmlformats.org/officeDocument/2006/relationships/tags" Target="../tags/tag166.xml"/><Relationship Id="rId18" Type="http://schemas.openxmlformats.org/officeDocument/2006/relationships/tags" Target="../tags/tag165.xml"/><Relationship Id="rId17" Type="http://schemas.openxmlformats.org/officeDocument/2006/relationships/tags" Target="../tags/tag164.xml"/><Relationship Id="rId16" Type="http://schemas.openxmlformats.org/officeDocument/2006/relationships/tags" Target="../tags/tag163.xml"/><Relationship Id="rId15" Type="http://schemas.openxmlformats.org/officeDocument/2006/relationships/tags" Target="../tags/tag162.xml"/><Relationship Id="rId14" Type="http://schemas.openxmlformats.org/officeDocument/2006/relationships/tags" Target="../tags/tag161.xml"/><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tags" Target="../tags/tag14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slideLayout" Target="../slideLayouts/slideLayout34.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2" Type="http://schemas.openxmlformats.org/officeDocument/2006/relationships/comments" Target="../comments/comment4.xml"/><Relationship Id="rId31" Type="http://schemas.openxmlformats.org/officeDocument/2006/relationships/slideLayout" Target="../slideLayouts/slideLayout34.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comments" Target="../comments/comment5.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cs typeface="黑体" panose="02010609060101010101" charset="-122"/>
            </a:endParaRPr>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cs typeface="黑体" panose="02010609060101010101" charset="-122"/>
            </a:endParaRPr>
          </a:p>
        </p:txBody>
      </p:sp>
      <p:sp>
        <p:nvSpPr>
          <p:cNvPr id="16" name="标题 3"/>
          <p:cNvSpPr txBox="1"/>
          <p:nvPr/>
        </p:nvSpPr>
        <p:spPr>
          <a:xfrm>
            <a:off x="191770" y="2009140"/>
            <a:ext cx="6308725"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cs typeface="黑体" panose="02010609060101010101" charset="-122"/>
              </a:rPr>
              <a:t>创新创业基础教程</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cs typeface="黑体" panose="02010609060101010101" charset="-122"/>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cs typeface="黑体" panose="02010609060101010101" charset="-122"/>
              </a:rPr>
              <a:t>北京出版社</a:t>
            </a:r>
            <a:endPar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cs typeface="黑体" panose="02010609060101010101"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二、创业者的特质</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850900" y="812800"/>
            <a:ext cx="3343275"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（二）身体特征：精力充沛</a:t>
            </a:r>
            <a:endParaRPr lang="zh-CN" altLang="en-US" sz="2000" b="1">
              <a:solidFill>
                <a:schemeClr val="accent1"/>
              </a:solidFill>
              <a:cs typeface="黑体" panose="02010609060101010101" charset="-122"/>
            </a:endParaRPr>
          </a:p>
        </p:txBody>
      </p:sp>
      <p:sp>
        <p:nvSpPr>
          <p:cNvPr id="8" name="文本框 7"/>
          <p:cNvSpPr txBox="1"/>
          <p:nvPr/>
        </p:nvSpPr>
        <p:spPr>
          <a:xfrm>
            <a:off x="879475" y="1536065"/>
            <a:ext cx="5776595" cy="3830955"/>
          </a:xfrm>
          <a:prstGeom prst="rect">
            <a:avLst/>
          </a:prstGeom>
          <a:noFill/>
        </p:spPr>
        <p:txBody>
          <a:bodyPr wrap="square" rtlCol="0">
            <a:spAutoFit/>
          </a:bodyPr>
          <a:p>
            <a:pPr fontAlgn="auto">
              <a:lnSpc>
                <a:spcPct val="150000"/>
              </a:lnSpc>
            </a:pPr>
            <a:r>
              <a:rPr lang="zh-CN" altLang="en-US"/>
              <a:t>人的身体特征千差万别，例如每个人的嗓音、腔调、身材、容貌、体型、体质等都不可能一模一样，但对于创业者来说，普遍具有的一个身体特质便是精力充沛。创新创业的过程是艰苦而复杂的，除了处理日常的繁杂工作之外，还要应对随时可能出现的意外麻烦。由于创新创业之初，团队规模小、人手少，创业者往往既是老板，又是员工。他们任务繁重、工作时间长、压力大，如果精力不济，必然力不从心，难以承受创业重任。成功的创业者不一定是强壮的，但几乎都是精力充沛的。</a:t>
            </a:r>
            <a:endParaRPr lang="zh-CN" altLang="en-US"/>
          </a:p>
        </p:txBody>
      </p:sp>
      <p:pic>
        <p:nvPicPr>
          <p:cNvPr id="103" name="图片 102"/>
          <p:cNvPicPr/>
          <p:nvPr/>
        </p:nvPicPr>
        <p:blipFill>
          <a:blip r:embed="rId1"/>
          <a:stretch>
            <a:fillRect/>
          </a:stretch>
        </p:blipFill>
        <p:spPr>
          <a:xfrm>
            <a:off x="6833870" y="1536065"/>
            <a:ext cx="4613910" cy="36709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3"/>
                                        </p:tgtEl>
                                        <p:attrNameLst>
                                          <p:attrName>style.visibility</p:attrName>
                                        </p:attrNameLst>
                                      </p:cBhvr>
                                      <p:to>
                                        <p:strVal val="visible"/>
                                      </p:to>
                                    </p:set>
                                    <p:animEffect transition="in" filter="wipe(down)">
                                      <p:cBhvr>
                                        <p:cTn id="1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三、创业意识的养成</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879475" y="812800"/>
            <a:ext cx="3343275"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（一）创业意识的要素</a:t>
            </a:r>
            <a:endParaRPr lang="zh-CN" altLang="en-US" sz="2000" b="1">
              <a:solidFill>
                <a:schemeClr val="accent1"/>
              </a:solidFill>
              <a:cs typeface="黑体" panose="02010609060101010101" charset="-122"/>
            </a:endParaRPr>
          </a:p>
        </p:txBody>
      </p:sp>
      <p:sp>
        <p:nvSpPr>
          <p:cNvPr id="2" name="矩形 1"/>
          <p:cNvSpPr/>
          <p:nvPr>
            <p:custDataLst>
              <p:tags r:id="rId1"/>
            </p:custDataLst>
          </p:nvPr>
        </p:nvSpPr>
        <p:spPr>
          <a:xfrm>
            <a:off x="2773096" y="1670098"/>
            <a:ext cx="2852765" cy="835243"/>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创业需要</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custDataLst>
              <p:tags r:id="rId2"/>
            </p:custDataLst>
          </p:nvPr>
        </p:nvSpPr>
        <p:spPr>
          <a:xfrm>
            <a:off x="1398971" y="1472167"/>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rPr>
              <a:t>01</a:t>
            </a:r>
            <a:endParaRPr lang="zh-CN" altLang="en-US"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3"/>
            </p:custDataLst>
          </p:nvPr>
        </p:nvSpPr>
        <p:spPr>
          <a:xfrm>
            <a:off x="1400810" y="2721610"/>
            <a:ext cx="4225290" cy="1359535"/>
          </a:xfrm>
          <a:prstGeom prst="rect">
            <a:avLst/>
          </a:prstGeom>
        </p:spPr>
        <p:txBody>
          <a:bodyPr wrap="square" lIns="91440" tIns="45720" rIns="91440" bIns="45720">
            <a:no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创业需要是指创业者对现有条件的不满足，并由此产生新的要求、愿望和意识，是创业实践活动赖以展开的诱因和动力。创业需要是一种社会需要，是成就感的需要。</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
          <p:cNvSpPr/>
          <p:nvPr>
            <p:custDataLst>
              <p:tags r:id="rId4"/>
            </p:custDataLst>
          </p:nvPr>
        </p:nvSpPr>
        <p:spPr>
          <a:xfrm>
            <a:off x="7969769" y="1670098"/>
            <a:ext cx="2851200" cy="835243"/>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创业动机</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custDataLst>
              <p:tags r:id="rId5"/>
            </p:custDataLst>
          </p:nvPr>
        </p:nvSpPr>
        <p:spPr>
          <a:xfrm>
            <a:off x="6595645" y="1472167"/>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rPr>
              <a:t>02</a:t>
            </a:r>
            <a:endParaRPr lang="zh-CN" altLang="en-US"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6"/>
            </p:custDataLst>
          </p:nvPr>
        </p:nvSpPr>
        <p:spPr>
          <a:xfrm>
            <a:off x="6597015" y="2721610"/>
            <a:ext cx="4224020" cy="1330325"/>
          </a:xfrm>
          <a:prstGeom prst="rect">
            <a:avLst/>
          </a:prstGeom>
        </p:spPr>
        <p:txBody>
          <a:bodyPr wrap="square" lIns="91440" tIns="45720" rIns="91440" bIns="45720">
            <a:no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创业动机是指推动创业者从事创业实践活动的内部动因。创业动机是一种成就动机，是竭力追求获得最佳效果和优异成绩的动因。有了创业动机，才会有创业行为。</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7"/>
            </p:custDataLst>
          </p:nvPr>
        </p:nvSpPr>
        <p:spPr>
          <a:xfrm>
            <a:off x="2773096" y="4094864"/>
            <a:ext cx="2852765" cy="835243"/>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创业兴趣</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文本框 13"/>
          <p:cNvSpPr txBox="1"/>
          <p:nvPr>
            <p:custDataLst>
              <p:tags r:id="rId8"/>
            </p:custDataLst>
          </p:nvPr>
        </p:nvSpPr>
        <p:spPr>
          <a:xfrm>
            <a:off x="1398971" y="3896933"/>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rPr>
              <a:t>03</a:t>
            </a:r>
            <a:endParaRPr lang="zh-CN" altLang="en-US"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9"/>
            </p:custDataLst>
          </p:nvPr>
        </p:nvSpPr>
        <p:spPr>
          <a:xfrm>
            <a:off x="1400810" y="5146040"/>
            <a:ext cx="4225290" cy="1334135"/>
          </a:xfrm>
          <a:prstGeom prst="rect">
            <a:avLst/>
          </a:prstGeom>
        </p:spPr>
        <p:txBody>
          <a:bodyPr wrap="square" lIns="91440" tIns="45720" rIns="91440" bIns="45720">
            <a:no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创业兴趣是指创业者对从事创业实践活动的情绪和态度的认识指向性。它能激活创业者的深厚情感和坚强意志，使创业意识得到进一步的升华。</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custDataLst>
              <p:tags r:id="rId10"/>
            </p:custDataLst>
          </p:nvPr>
        </p:nvSpPr>
        <p:spPr>
          <a:xfrm>
            <a:off x="7968204" y="4094864"/>
            <a:ext cx="2852765" cy="835243"/>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创业理想</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24"/>
          <p:cNvSpPr txBox="1"/>
          <p:nvPr>
            <p:custDataLst>
              <p:tags r:id="rId11"/>
            </p:custDataLst>
          </p:nvPr>
        </p:nvSpPr>
        <p:spPr>
          <a:xfrm>
            <a:off x="6595645" y="3896933"/>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69A35B"/>
                </a:solidFill>
                <a:latin typeface="Arial" panose="020B0604020202020204" pitchFamily="34" charset="0"/>
                <a:ea typeface="微软雅黑" panose="020B0503020204020204" pitchFamily="34" charset="-122"/>
                <a:sym typeface="Arial" panose="020B0604020202020204" pitchFamily="34" charset="0"/>
              </a:rPr>
              <a:t>04</a:t>
            </a:r>
            <a:endParaRPr lang="zh-CN" altLang="en-US" sz="8000" b="1" spc="30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custDataLst>
              <p:tags r:id="rId12"/>
            </p:custDataLst>
          </p:nvPr>
        </p:nvSpPr>
        <p:spPr>
          <a:xfrm>
            <a:off x="6595645" y="5146245"/>
            <a:ext cx="4225324" cy="978729"/>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创业理想是指创业者对从事创业实践活动的未来奋斗目标较为持续的向往和积极的追求的心理品质。</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三、创业意识的养成</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879475" y="812800"/>
            <a:ext cx="3343275"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（二）创业意识的内容</a:t>
            </a:r>
            <a:endParaRPr lang="zh-CN" altLang="en-US" sz="2000" b="1">
              <a:solidFill>
                <a:schemeClr val="accent1"/>
              </a:solidFill>
              <a:cs typeface="黑体" panose="02010609060101010101" charset="-122"/>
            </a:endParaRPr>
          </a:p>
        </p:txBody>
      </p:sp>
      <p:sp>
        <p:nvSpPr>
          <p:cNvPr id="7" name="文本框 6"/>
          <p:cNvSpPr txBox="1"/>
          <p:nvPr>
            <p:custDataLst>
              <p:tags r:id="rId1"/>
            </p:custDataLst>
          </p:nvPr>
        </p:nvSpPr>
        <p:spPr>
          <a:xfrm>
            <a:off x="8073934" y="2929031"/>
            <a:ext cx="2965991" cy="388226"/>
          </a:xfrm>
          <a:prstGeom prst="rect">
            <a:avLst/>
          </a:prstGeom>
          <a:noFill/>
        </p:spPr>
        <p:txBody>
          <a:bodyPr wrap="square" lIns="90000" tIns="46800" rIns="90000" bIns="0" anchor="b" anchorCtr="0">
            <a:normAutofit/>
          </a:bodyPr>
          <a:lstStyle/>
          <a:p>
            <a:pPr>
              <a:lnSpc>
                <a:spcPct val="120000"/>
              </a:lnSpc>
            </a:pPr>
            <a:r>
              <a:rPr lang="zh-CN" altLang="en-US" b="1" spc="300" dirty="0">
                <a:solidFill>
                  <a:srgbClr val="178AA1"/>
                </a:solidFill>
                <a:latin typeface="微软雅黑" panose="020B0503020204020204" pitchFamily="34" charset="-122"/>
                <a:ea typeface="微软雅黑" panose="020B0503020204020204" pitchFamily="34" charset="-122"/>
              </a:rPr>
              <a:t>3. 进取意识</a:t>
            </a:r>
            <a:endParaRPr lang="zh-CN" altLang="en-US" b="1" spc="300" dirty="0">
              <a:solidFill>
                <a:srgbClr val="178AA1"/>
              </a:solidFill>
              <a:latin typeface="微软雅黑" panose="020B0503020204020204" pitchFamily="34" charset="-122"/>
              <a:ea typeface="微软雅黑" panose="020B0503020204020204" pitchFamily="34" charset="-122"/>
            </a:endParaRPr>
          </a:p>
        </p:txBody>
      </p:sp>
      <p:sp>
        <p:nvSpPr>
          <p:cNvPr id="27" name="文本框 26"/>
          <p:cNvSpPr txBox="1"/>
          <p:nvPr>
            <p:custDataLst>
              <p:tags r:id="rId2"/>
            </p:custDataLst>
          </p:nvPr>
        </p:nvSpPr>
        <p:spPr>
          <a:xfrm>
            <a:off x="8080375" y="3317240"/>
            <a:ext cx="3121660" cy="1214120"/>
          </a:xfrm>
          <a:prstGeom prst="rect">
            <a:avLst/>
          </a:prstGeom>
        </p:spPr>
        <p:txBody>
          <a:bodyPr vert="horz" wrap="square" lIns="90000" tIns="0" rIns="90000" bIns="46800" anchor="t" anchorCtr="0"/>
          <a:lstStyle/>
          <a:p>
            <a:pPr algn="just" fontAlgn="auto">
              <a:lnSpc>
                <a:spcPct val="120000"/>
              </a:lnSpc>
            </a:pPr>
            <a:r>
              <a:rPr lang="zh-CN" altLang="en-US" sz="1600" spc="150" dirty="0">
                <a:solidFill>
                  <a:srgbClr val="000000">
                    <a:lumMod val="100000"/>
                  </a:srgbClr>
                </a:solidFill>
                <a:latin typeface="微软雅黑" panose="020B0503020204020204" pitchFamily="34" charset="-122"/>
                <a:ea typeface="微软雅黑" panose="020B0503020204020204" pitchFamily="34" charset="-122"/>
              </a:rPr>
              <a:t>任何事业，仅有热情和激情是不够的。短暂的激情不值钱，只有持久的激情才能成功。</a:t>
            </a:r>
            <a:endParaRPr lang="zh-CN" altLang="en-US" sz="1600" spc="150" dirty="0">
              <a:solidFill>
                <a:srgbClr val="000000">
                  <a:lumMod val="100000"/>
                </a:srgbClr>
              </a:solidFill>
              <a:latin typeface="微软雅黑" panose="020B0503020204020204" pitchFamily="34" charset="-122"/>
              <a:ea typeface="微软雅黑" panose="020B0503020204020204" pitchFamily="34" charset="-122"/>
            </a:endParaRPr>
          </a:p>
        </p:txBody>
      </p:sp>
      <p:sp>
        <p:nvSpPr>
          <p:cNvPr id="20" name="文本框 19"/>
          <p:cNvSpPr txBox="1"/>
          <p:nvPr>
            <p:custDataLst>
              <p:tags r:id="rId3"/>
            </p:custDataLst>
          </p:nvPr>
        </p:nvSpPr>
        <p:spPr>
          <a:xfrm>
            <a:off x="4594613" y="1126089"/>
            <a:ext cx="3099990" cy="388226"/>
          </a:xfrm>
          <a:prstGeom prst="rect">
            <a:avLst/>
          </a:prstGeom>
          <a:noFill/>
        </p:spPr>
        <p:txBody>
          <a:bodyPr wrap="square" lIns="90000" tIns="46800" rIns="90000" bIns="0" anchor="b" anchorCtr="0">
            <a:normAutofit/>
          </a:bodyPr>
          <a:lstStyle/>
          <a:p>
            <a:pPr algn="ctr">
              <a:lnSpc>
                <a:spcPct val="120000"/>
              </a:lnSpc>
            </a:pPr>
            <a:r>
              <a:rPr lang="zh-CN" altLang="en-US" b="1" spc="300" dirty="0">
                <a:solidFill>
                  <a:srgbClr val="4276AA"/>
                </a:solidFill>
                <a:latin typeface="微软雅黑" panose="020B0503020204020204" pitchFamily="34" charset="-122"/>
                <a:ea typeface="微软雅黑" panose="020B0503020204020204" pitchFamily="34" charset="-122"/>
              </a:rPr>
              <a:t>1. 商机意识</a:t>
            </a:r>
            <a:endParaRPr lang="zh-CN" altLang="en-US" b="1" spc="300" dirty="0">
              <a:solidFill>
                <a:srgbClr val="4276AA"/>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4"/>
            </p:custDataLst>
          </p:nvPr>
        </p:nvSpPr>
        <p:spPr>
          <a:xfrm>
            <a:off x="4594860" y="1595755"/>
            <a:ext cx="3100070" cy="858520"/>
          </a:xfrm>
          <a:prstGeom prst="rect">
            <a:avLst/>
          </a:prstGeom>
        </p:spPr>
        <p:txBody>
          <a:bodyPr vert="horz" wrap="square" lIns="90000" tIns="0" rIns="90000" bIns="46800" anchor="t" anchorCtr="0">
            <a:noAutofit/>
          </a:bodyPr>
          <a:lstStyle/>
          <a:p>
            <a:pPr algn="l" fontAlgn="auto">
              <a:lnSpc>
                <a:spcPct val="120000"/>
              </a:lnSpc>
            </a:pPr>
            <a:r>
              <a:rPr lang="zh-CN" altLang="en-US" sz="1600" spc="150" dirty="0">
                <a:solidFill>
                  <a:srgbClr val="000000">
                    <a:lumMod val="100000"/>
                  </a:srgbClr>
                </a:solidFill>
                <a:latin typeface="微软雅黑" panose="020B0503020204020204" pitchFamily="34" charset="-122"/>
                <a:ea typeface="微软雅黑" panose="020B0503020204020204" pitchFamily="34" charset="-122"/>
              </a:rPr>
              <a:t>只要我们平时在生活中多观察，做生活的有心人，主动创造机会，就能随时发现商机。</a:t>
            </a:r>
            <a:endParaRPr lang="zh-CN" altLang="en-US" sz="1600" spc="150" dirty="0">
              <a:solidFill>
                <a:srgbClr val="000000">
                  <a:lumMod val="100000"/>
                </a:srgbClr>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5"/>
            </p:custDataLst>
          </p:nvPr>
        </p:nvSpPr>
        <p:spPr>
          <a:xfrm>
            <a:off x="1494623" y="4832071"/>
            <a:ext cx="3099990" cy="388226"/>
          </a:xfrm>
          <a:prstGeom prst="rect">
            <a:avLst/>
          </a:prstGeom>
          <a:noFill/>
        </p:spPr>
        <p:txBody>
          <a:bodyPr wrap="square" lIns="90000" tIns="46800" rIns="90000" bIns="0" anchor="b" anchorCtr="0">
            <a:normAutofit/>
          </a:bodyPr>
          <a:lstStyle/>
          <a:p>
            <a:pPr algn="l">
              <a:lnSpc>
                <a:spcPct val="120000"/>
              </a:lnSpc>
            </a:pPr>
            <a:r>
              <a:rPr lang="zh-CN" altLang="en-US" b="1" spc="300" dirty="0">
                <a:solidFill>
                  <a:srgbClr val="5268A5"/>
                </a:solidFill>
                <a:latin typeface="微软雅黑" panose="020B0503020204020204" pitchFamily="34" charset="-122"/>
                <a:ea typeface="微软雅黑" panose="020B0503020204020204" pitchFamily="34" charset="-122"/>
              </a:rPr>
              <a:t>4. 风险意识</a:t>
            </a:r>
            <a:endParaRPr lang="zh-CN" altLang="en-US" b="1" spc="300" dirty="0">
              <a:solidFill>
                <a:srgbClr val="5268A5"/>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6"/>
            </p:custDataLst>
          </p:nvPr>
        </p:nvSpPr>
        <p:spPr>
          <a:xfrm>
            <a:off x="1494790" y="5252720"/>
            <a:ext cx="3462655" cy="1227455"/>
          </a:xfrm>
          <a:prstGeom prst="rect">
            <a:avLst/>
          </a:prstGeom>
        </p:spPr>
        <p:txBody>
          <a:bodyPr vert="horz" wrap="square" lIns="90000" tIns="0" rIns="90000" bIns="46800" anchor="t" anchorCtr="0"/>
          <a:lstStyle/>
          <a:p>
            <a:pPr algn="l" fontAlgn="auto">
              <a:lnSpc>
                <a:spcPct val="120000"/>
              </a:lnSpc>
            </a:pPr>
            <a:r>
              <a:rPr lang="zh-CN" altLang="en-US" sz="1600" spc="150" dirty="0">
                <a:solidFill>
                  <a:srgbClr val="000000">
                    <a:lumMod val="100000"/>
                  </a:srgbClr>
                </a:solidFill>
                <a:latin typeface="微软雅黑" panose="020B0503020204020204" pitchFamily="34" charset="-122"/>
                <a:ea typeface="微软雅黑" panose="020B0503020204020204" pitchFamily="34" charset="-122"/>
              </a:rPr>
              <a:t>创业者要认真分析自己在创业过程中可能会遇到哪些风险，一旦这些风险出现，要懂得如何规避。</a:t>
            </a:r>
            <a:endParaRPr lang="zh-CN" altLang="en-US" sz="1600" spc="150" dirty="0">
              <a:solidFill>
                <a:srgbClr val="000000">
                  <a:lumMod val="100000"/>
                </a:srgbClr>
              </a:solidFill>
              <a:latin typeface="微软雅黑" panose="020B0503020204020204" pitchFamily="34" charset="-122"/>
              <a:ea typeface="微软雅黑" panose="020B0503020204020204" pitchFamily="34" charset="-122"/>
            </a:endParaRPr>
          </a:p>
        </p:txBody>
      </p:sp>
      <p:sp>
        <p:nvSpPr>
          <p:cNvPr id="43" name="文本框 42"/>
          <p:cNvSpPr txBox="1"/>
          <p:nvPr>
            <p:custDataLst>
              <p:tags r:id="rId7"/>
            </p:custDataLst>
          </p:nvPr>
        </p:nvSpPr>
        <p:spPr>
          <a:xfrm>
            <a:off x="1013058" y="2918236"/>
            <a:ext cx="3109414" cy="388226"/>
          </a:xfrm>
          <a:prstGeom prst="rect">
            <a:avLst/>
          </a:prstGeom>
          <a:noFill/>
        </p:spPr>
        <p:txBody>
          <a:bodyPr wrap="square" lIns="90000" tIns="46800" rIns="90000" bIns="0" anchor="b" anchorCtr="0">
            <a:normAutofit/>
          </a:bodyPr>
          <a:lstStyle/>
          <a:p>
            <a:pPr algn="l">
              <a:lnSpc>
                <a:spcPct val="120000"/>
              </a:lnSpc>
            </a:pPr>
            <a:r>
              <a:rPr lang="zh-CN" altLang="en-US" b="1" spc="300" dirty="0">
                <a:solidFill>
                  <a:srgbClr val="5E5CA2"/>
                </a:solidFill>
                <a:latin typeface="微软雅黑" panose="020B0503020204020204" pitchFamily="34" charset="-122"/>
                <a:ea typeface="微软雅黑" panose="020B0503020204020204" pitchFamily="34" charset="-122"/>
              </a:rPr>
              <a:t>2. 转化意识</a:t>
            </a:r>
            <a:endParaRPr lang="zh-CN" altLang="en-US" b="1" spc="300" dirty="0">
              <a:solidFill>
                <a:srgbClr val="5E5CA2"/>
              </a:solidFill>
              <a:latin typeface="微软雅黑" panose="020B0503020204020204" pitchFamily="34" charset="-122"/>
              <a:ea typeface="微软雅黑" panose="020B0503020204020204" pitchFamily="34" charset="-122"/>
            </a:endParaRPr>
          </a:p>
        </p:txBody>
      </p:sp>
      <p:sp>
        <p:nvSpPr>
          <p:cNvPr id="44" name="文本框 43"/>
          <p:cNvSpPr txBox="1"/>
          <p:nvPr>
            <p:custDataLst>
              <p:tags r:id="rId8"/>
            </p:custDataLst>
          </p:nvPr>
        </p:nvSpPr>
        <p:spPr>
          <a:xfrm>
            <a:off x="998855" y="3305810"/>
            <a:ext cx="3109595" cy="1337310"/>
          </a:xfrm>
          <a:prstGeom prst="rect">
            <a:avLst/>
          </a:prstGeom>
        </p:spPr>
        <p:txBody>
          <a:bodyPr vert="horz" wrap="square" lIns="90000" tIns="0" rIns="90000" bIns="46800" anchor="t" anchorCtr="0"/>
          <a:lstStyle/>
          <a:p>
            <a:pPr algn="l" fontAlgn="auto">
              <a:lnSpc>
                <a:spcPct val="120000"/>
              </a:lnSpc>
            </a:pPr>
            <a:r>
              <a:rPr lang="zh-CN" altLang="en-US" sz="1600" spc="150" dirty="0">
                <a:solidFill>
                  <a:srgbClr val="000000">
                    <a:lumMod val="100000"/>
                  </a:srgbClr>
                </a:solidFill>
                <a:latin typeface="微软雅黑" panose="020B0503020204020204" pitchFamily="34" charset="-122"/>
                <a:ea typeface="微软雅黑" panose="020B0503020204020204" pitchFamily="34" charset="-122"/>
              </a:rPr>
              <a:t>转化意识就是把商机等转化为生产力，把你的知识、才能、经验、技术等转化为智力资本、人际关系资本和营销资本。</a:t>
            </a:r>
            <a:endParaRPr lang="zh-CN" altLang="en-US" sz="1600" spc="150" dirty="0">
              <a:solidFill>
                <a:srgbClr val="000000">
                  <a:lumMod val="100000"/>
                </a:srgbClr>
              </a:solidFill>
              <a:latin typeface="微软雅黑" panose="020B0503020204020204" pitchFamily="34" charset="-122"/>
              <a:ea typeface="微软雅黑" panose="020B0503020204020204" pitchFamily="34" charset="-122"/>
            </a:endParaRPr>
          </a:p>
        </p:txBody>
      </p:sp>
      <p:sp>
        <p:nvSpPr>
          <p:cNvPr id="45" name="文本框 44"/>
          <p:cNvSpPr txBox="1"/>
          <p:nvPr>
            <p:custDataLst>
              <p:tags r:id="rId9"/>
            </p:custDataLst>
          </p:nvPr>
        </p:nvSpPr>
        <p:spPr>
          <a:xfrm>
            <a:off x="7788422" y="4832071"/>
            <a:ext cx="2965991" cy="388226"/>
          </a:xfrm>
          <a:prstGeom prst="rect">
            <a:avLst/>
          </a:prstGeom>
          <a:noFill/>
        </p:spPr>
        <p:txBody>
          <a:bodyPr wrap="square" lIns="90000" tIns="46800" rIns="90000" bIns="0" anchor="b" anchorCtr="0">
            <a:normAutofit/>
          </a:bodyPr>
          <a:lstStyle/>
          <a:p>
            <a:pPr>
              <a:lnSpc>
                <a:spcPct val="120000"/>
              </a:lnSpc>
            </a:pPr>
            <a:r>
              <a:rPr lang="zh-CN" altLang="en-US" b="1" spc="300" dirty="0">
                <a:solidFill>
                  <a:srgbClr val="40A693"/>
                </a:solidFill>
                <a:latin typeface="微软雅黑" panose="020B0503020204020204" pitchFamily="34" charset="-122"/>
                <a:ea typeface="微软雅黑" panose="020B0503020204020204" pitchFamily="34" charset="-122"/>
              </a:rPr>
              <a:t>5. 创新意识</a:t>
            </a:r>
            <a:endParaRPr lang="zh-CN" altLang="en-US" b="1" spc="300" dirty="0">
              <a:solidFill>
                <a:srgbClr val="40A693"/>
              </a:solidFill>
              <a:latin typeface="微软雅黑" panose="020B0503020204020204" pitchFamily="34" charset="-122"/>
              <a:ea typeface="微软雅黑" panose="020B0503020204020204" pitchFamily="34" charset="-122"/>
            </a:endParaRPr>
          </a:p>
        </p:txBody>
      </p:sp>
      <p:sp>
        <p:nvSpPr>
          <p:cNvPr id="46" name="文本框 45"/>
          <p:cNvSpPr txBox="1"/>
          <p:nvPr>
            <p:custDataLst>
              <p:tags r:id="rId10"/>
            </p:custDataLst>
          </p:nvPr>
        </p:nvSpPr>
        <p:spPr>
          <a:xfrm>
            <a:off x="7788275" y="5252720"/>
            <a:ext cx="3576955" cy="1099820"/>
          </a:xfrm>
          <a:prstGeom prst="rect">
            <a:avLst/>
          </a:prstGeom>
        </p:spPr>
        <p:txBody>
          <a:bodyPr vert="horz" wrap="square" lIns="90000" tIns="0" rIns="90000" bIns="46800" anchor="t" anchorCtr="0">
            <a:noAutofit/>
          </a:bodyPr>
          <a:lstStyle/>
          <a:p>
            <a:pPr algn="l" fontAlgn="auto">
              <a:lnSpc>
                <a:spcPct val="120000"/>
              </a:lnSpc>
            </a:pPr>
            <a:r>
              <a:rPr lang="zh-CN" altLang="en-US" sz="1600" spc="150" dirty="0">
                <a:solidFill>
                  <a:srgbClr val="000000">
                    <a:lumMod val="100000"/>
                  </a:srgbClr>
                </a:solidFill>
                <a:latin typeface="微软雅黑" panose="020B0503020204020204" pitchFamily="34" charset="-122"/>
                <a:ea typeface="微软雅黑" panose="020B0503020204020204" pitchFamily="34" charset="-122"/>
              </a:rPr>
              <a:t>任何的创业都是一种探索、一种实践，绝没有一劳永逸的成功宝典，也没有事先画好的蓝图。</a:t>
            </a:r>
            <a:endParaRPr lang="zh-CN" altLang="en-US" sz="1600" spc="150" dirty="0">
              <a:solidFill>
                <a:srgbClr val="000000">
                  <a:lumMod val="100000"/>
                </a:srgbClr>
              </a:solidFill>
              <a:latin typeface="微软雅黑" panose="020B0503020204020204" pitchFamily="34" charset="-122"/>
              <a:ea typeface="微软雅黑" panose="020B0503020204020204" pitchFamily="34" charset="-122"/>
            </a:endParaRPr>
          </a:p>
        </p:txBody>
      </p:sp>
      <p:sp>
        <p:nvSpPr>
          <p:cNvPr id="11" name="椭圆 10"/>
          <p:cNvSpPr/>
          <p:nvPr>
            <p:custDataLst>
              <p:tags r:id="rId11"/>
            </p:custDataLst>
          </p:nvPr>
        </p:nvSpPr>
        <p:spPr bwMode="auto">
          <a:xfrm>
            <a:off x="4957863" y="3084705"/>
            <a:ext cx="2273106" cy="2273106"/>
          </a:xfrm>
          <a:prstGeom prst="ellipse">
            <a:avLst/>
          </a:prstGeom>
          <a:blipFill>
            <a:blip r:embed="rId12"/>
            <a:srcRect/>
            <a:stretch>
              <a:fillRect l="-26258" t="612" r="-28321" b="-612"/>
            </a:stretch>
          </a:blipFill>
          <a:ln w="6350" cap="flat" cmpd="sng" algn="ctr">
            <a:noFill/>
            <a:prstDash val="solid"/>
            <a:miter lim="800000"/>
          </a:ln>
          <a:effectLst/>
          <a:extLst>
            <a:ext uri="{91240B29-F687-4F45-9708-019B960494DF}">
              <a14:hiddenLine xmlns:a14="http://schemas.microsoft.com/office/drawing/2010/main" w="9525">
                <a:solidFill>
                  <a:srgbClr val="000000"/>
                </a:solidFill>
                <a:round/>
              </a14:hiddenLine>
            </a:ext>
          </a:extLst>
        </p:spPr>
        <p:style>
          <a:lnRef idx="2">
            <a:srgbClr val="4276AA">
              <a:shade val="50000"/>
            </a:srgbClr>
          </a:lnRef>
          <a:fillRef idx="1">
            <a:srgbClr val="4276AA"/>
          </a:fillRef>
          <a:effectRef idx="0">
            <a:srgbClr val="4276AA"/>
          </a:effectRef>
          <a:fontRef idx="minor">
            <a:srgbClr val="FFFFFF"/>
          </a:fontRef>
        </p:style>
        <p:txBody>
          <a:bodyPr rot="0" spcFirstLastPara="0" vert="horz" wrap="none" lIns="91440" tIns="45720" rIns="91440" bIns="45720" anchor="ctr" anchorCtr="0" forceAA="0" compatLnSpc="1">
            <a:normAutofit/>
          </a:bodyPr>
          <a:lstStyle/>
          <a:p>
            <a:pPr algn="ctr" defTabSz="914400">
              <a:lnSpc>
                <a:spcPct val="130000"/>
              </a:lnSpc>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12" name="椭圆 11"/>
          <p:cNvSpPr/>
          <p:nvPr>
            <p:custDataLst>
              <p:tags r:id="rId13"/>
            </p:custDataLst>
          </p:nvPr>
        </p:nvSpPr>
        <p:spPr>
          <a:xfrm>
            <a:off x="5728904" y="2536041"/>
            <a:ext cx="674884" cy="674884"/>
          </a:xfrm>
          <a:prstGeom prst="ellipse">
            <a:avLst/>
          </a:prstGeom>
          <a:solidFill>
            <a:srgbClr val="FFFFFF"/>
          </a:solidFill>
          <a:ln w="28575" cap="flat" cmpd="sng" algn="ctr">
            <a:solidFill>
              <a:srgbClr val="4276AA"/>
            </a:solidFill>
            <a:prstDash val="solid"/>
            <a:miter lim="800000"/>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2" name="椭圆 31"/>
          <p:cNvSpPr/>
          <p:nvPr>
            <p:custDataLst>
              <p:tags r:id="rId14"/>
            </p:custDataLst>
          </p:nvPr>
        </p:nvSpPr>
        <p:spPr>
          <a:xfrm>
            <a:off x="6603923" y="4948061"/>
            <a:ext cx="674884" cy="674884"/>
          </a:xfrm>
          <a:prstGeom prst="ellipse">
            <a:avLst/>
          </a:prstGeom>
          <a:solidFill>
            <a:srgbClr val="FFFFFF"/>
          </a:solidFill>
          <a:ln w="28575" cap="flat" cmpd="sng" algn="ctr">
            <a:solidFill>
              <a:srgbClr val="40A693"/>
            </a:solidFill>
            <a:prstDash val="solid"/>
            <a:miter lim="800000"/>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4" name="椭圆 33"/>
          <p:cNvSpPr/>
          <p:nvPr>
            <p:custDataLst>
              <p:tags r:id="rId15"/>
            </p:custDataLst>
          </p:nvPr>
        </p:nvSpPr>
        <p:spPr>
          <a:xfrm>
            <a:off x="4420871" y="3622236"/>
            <a:ext cx="674884" cy="674884"/>
          </a:xfrm>
          <a:prstGeom prst="ellipse">
            <a:avLst/>
          </a:prstGeom>
          <a:solidFill>
            <a:srgbClr val="FFFFFF"/>
          </a:solidFill>
          <a:ln w="28575" cap="flat" cmpd="sng" algn="ctr">
            <a:solidFill>
              <a:srgbClr val="5E5CA2"/>
            </a:solidFill>
            <a:prstDash val="solid"/>
            <a:miter lim="800000"/>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6" name="椭圆 35"/>
          <p:cNvSpPr/>
          <p:nvPr>
            <p:custDataLst>
              <p:tags r:id="rId16"/>
            </p:custDataLst>
          </p:nvPr>
        </p:nvSpPr>
        <p:spPr>
          <a:xfrm>
            <a:off x="7047550" y="3576883"/>
            <a:ext cx="674884" cy="674884"/>
          </a:xfrm>
          <a:prstGeom prst="ellipse">
            <a:avLst/>
          </a:prstGeom>
          <a:solidFill>
            <a:srgbClr val="FFFFFF"/>
          </a:solidFill>
          <a:ln w="28575" cap="flat" cmpd="sng" algn="ctr">
            <a:solidFill>
              <a:srgbClr val="178AA1"/>
            </a:solidFill>
            <a:prstDash val="solid"/>
            <a:miter lim="800000"/>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8" name="任意多边形 24"/>
          <p:cNvSpPr/>
          <p:nvPr>
            <p:custDataLst>
              <p:tags r:id="rId17"/>
            </p:custDataLst>
          </p:nvPr>
        </p:nvSpPr>
        <p:spPr bwMode="auto">
          <a:xfrm>
            <a:off x="5895772" y="2691537"/>
            <a:ext cx="341149" cy="36389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rgbClr val="4276AA"/>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9" name="任意多边形 22"/>
          <p:cNvSpPr/>
          <p:nvPr>
            <p:custDataLst>
              <p:tags r:id="rId18"/>
            </p:custDataLst>
          </p:nvPr>
        </p:nvSpPr>
        <p:spPr bwMode="auto">
          <a:xfrm>
            <a:off x="7203046" y="3732633"/>
            <a:ext cx="363892" cy="363384"/>
          </a:xfrm>
          <a:custGeom>
            <a:avLst/>
            <a:gdLst>
              <a:gd name="connsiteX0" fmla="*/ 126452 w 606933"/>
              <a:gd name="connsiteY0" fmla="*/ 239923 h 606087"/>
              <a:gd name="connsiteX1" fmla="*/ 191364 w 606933"/>
              <a:gd name="connsiteY1" fmla="*/ 239923 h 606087"/>
              <a:gd name="connsiteX2" fmla="*/ 289791 w 606933"/>
              <a:gd name="connsiteY2" fmla="*/ 336874 h 606087"/>
              <a:gd name="connsiteX3" fmla="*/ 303467 w 606933"/>
              <a:gd name="connsiteY3" fmla="*/ 345627 h 606087"/>
              <a:gd name="connsiteX4" fmla="*/ 317142 w 606933"/>
              <a:gd name="connsiteY4" fmla="*/ 336874 h 606087"/>
              <a:gd name="connsiteX5" fmla="*/ 415569 w 606933"/>
              <a:gd name="connsiteY5" fmla="*/ 239923 h 606087"/>
              <a:gd name="connsiteX6" fmla="*/ 480481 w 606933"/>
              <a:gd name="connsiteY6" fmla="*/ 239923 h 606087"/>
              <a:gd name="connsiteX7" fmla="*/ 480481 w 606933"/>
              <a:gd name="connsiteY7" fmla="*/ 404009 h 606087"/>
              <a:gd name="connsiteX8" fmla="*/ 316083 w 606933"/>
              <a:gd name="connsiteY8" fmla="*/ 404009 h 606087"/>
              <a:gd name="connsiteX9" fmla="*/ 316083 w 606933"/>
              <a:gd name="connsiteY9" fmla="*/ 441905 h 606087"/>
              <a:gd name="connsiteX10" fmla="*/ 568988 w 606933"/>
              <a:gd name="connsiteY10" fmla="*/ 441905 h 606087"/>
              <a:gd name="connsiteX11" fmla="*/ 568988 w 606933"/>
              <a:gd name="connsiteY11" fmla="*/ 505096 h 606087"/>
              <a:gd name="connsiteX12" fmla="*/ 606933 w 606933"/>
              <a:gd name="connsiteY12" fmla="*/ 505096 h 606087"/>
              <a:gd name="connsiteX13" fmla="*/ 606933 w 606933"/>
              <a:gd name="connsiteY13" fmla="*/ 606087 h 606087"/>
              <a:gd name="connsiteX14" fmla="*/ 505714 w 606933"/>
              <a:gd name="connsiteY14" fmla="*/ 606087 h 606087"/>
              <a:gd name="connsiteX15" fmla="*/ 505714 w 606933"/>
              <a:gd name="connsiteY15" fmla="*/ 505096 h 606087"/>
              <a:gd name="connsiteX16" fmla="*/ 543659 w 606933"/>
              <a:gd name="connsiteY16" fmla="*/ 505096 h 606087"/>
              <a:gd name="connsiteX17" fmla="*/ 543659 w 606933"/>
              <a:gd name="connsiteY17" fmla="*/ 467105 h 606087"/>
              <a:gd name="connsiteX18" fmla="*/ 316083 w 606933"/>
              <a:gd name="connsiteY18" fmla="*/ 467105 h 606087"/>
              <a:gd name="connsiteX19" fmla="*/ 316083 w 606933"/>
              <a:gd name="connsiteY19" fmla="*/ 505096 h 606087"/>
              <a:gd name="connsiteX20" fmla="*/ 354028 w 606933"/>
              <a:gd name="connsiteY20" fmla="*/ 505096 h 606087"/>
              <a:gd name="connsiteX21" fmla="*/ 354028 w 606933"/>
              <a:gd name="connsiteY21" fmla="*/ 606087 h 606087"/>
              <a:gd name="connsiteX22" fmla="*/ 252905 w 606933"/>
              <a:gd name="connsiteY22" fmla="*/ 606087 h 606087"/>
              <a:gd name="connsiteX23" fmla="*/ 252905 w 606933"/>
              <a:gd name="connsiteY23" fmla="*/ 505096 h 606087"/>
              <a:gd name="connsiteX24" fmla="*/ 290850 w 606933"/>
              <a:gd name="connsiteY24" fmla="*/ 505096 h 606087"/>
              <a:gd name="connsiteX25" fmla="*/ 290850 w 606933"/>
              <a:gd name="connsiteY25" fmla="*/ 467105 h 606087"/>
              <a:gd name="connsiteX26" fmla="*/ 63274 w 606933"/>
              <a:gd name="connsiteY26" fmla="*/ 467105 h 606087"/>
              <a:gd name="connsiteX27" fmla="*/ 63274 w 606933"/>
              <a:gd name="connsiteY27" fmla="*/ 505096 h 606087"/>
              <a:gd name="connsiteX28" fmla="*/ 101123 w 606933"/>
              <a:gd name="connsiteY28" fmla="*/ 505096 h 606087"/>
              <a:gd name="connsiteX29" fmla="*/ 101123 w 606933"/>
              <a:gd name="connsiteY29" fmla="*/ 606087 h 606087"/>
              <a:gd name="connsiteX30" fmla="*/ 0 w 606933"/>
              <a:gd name="connsiteY30" fmla="*/ 606087 h 606087"/>
              <a:gd name="connsiteX31" fmla="*/ 0 w 606933"/>
              <a:gd name="connsiteY31" fmla="*/ 505096 h 606087"/>
              <a:gd name="connsiteX32" fmla="*/ 37945 w 606933"/>
              <a:gd name="connsiteY32" fmla="*/ 505096 h 606087"/>
              <a:gd name="connsiteX33" fmla="*/ 37945 w 606933"/>
              <a:gd name="connsiteY33" fmla="*/ 441905 h 606087"/>
              <a:gd name="connsiteX34" fmla="*/ 290850 w 606933"/>
              <a:gd name="connsiteY34" fmla="*/ 441905 h 606087"/>
              <a:gd name="connsiteX35" fmla="*/ 290850 w 606933"/>
              <a:gd name="connsiteY35" fmla="*/ 404009 h 606087"/>
              <a:gd name="connsiteX36" fmla="*/ 126452 w 606933"/>
              <a:gd name="connsiteY36" fmla="*/ 404009 h 606087"/>
              <a:gd name="connsiteX37" fmla="*/ 303502 w 606933"/>
              <a:gd name="connsiteY37" fmla="*/ 71264 h 606087"/>
              <a:gd name="connsiteX38" fmla="*/ 250822 w 606933"/>
              <a:gd name="connsiteY38" fmla="*/ 122140 h 606087"/>
              <a:gd name="connsiteX39" fmla="*/ 303502 w 606933"/>
              <a:gd name="connsiteY39" fmla="*/ 173111 h 606087"/>
              <a:gd name="connsiteX40" fmla="*/ 356183 w 606933"/>
              <a:gd name="connsiteY40" fmla="*/ 122140 h 606087"/>
              <a:gd name="connsiteX41" fmla="*/ 303502 w 606933"/>
              <a:gd name="connsiteY41" fmla="*/ 71264 h 606087"/>
              <a:gd name="connsiteX42" fmla="*/ 303502 w 606933"/>
              <a:gd name="connsiteY42" fmla="*/ 0 h 606087"/>
              <a:gd name="connsiteX43" fmla="*/ 429955 w 606933"/>
              <a:gd name="connsiteY43" fmla="*/ 122140 h 606087"/>
              <a:gd name="connsiteX44" fmla="*/ 303502 w 606933"/>
              <a:gd name="connsiteY44" fmla="*/ 315639 h 606087"/>
              <a:gd name="connsiteX45" fmla="*/ 177049 w 606933"/>
              <a:gd name="connsiteY45" fmla="*/ 122140 h 606087"/>
              <a:gd name="connsiteX46" fmla="*/ 303502 w 606933"/>
              <a:gd name="connsiteY46"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7">
                <a:moveTo>
                  <a:pt x="126452" y="239923"/>
                </a:moveTo>
                <a:lnTo>
                  <a:pt x="191364" y="239923"/>
                </a:lnTo>
                <a:cubicBezTo>
                  <a:pt x="230851" y="298209"/>
                  <a:pt x="286131" y="334566"/>
                  <a:pt x="289791" y="336874"/>
                </a:cubicBezTo>
                <a:lnTo>
                  <a:pt x="303467" y="345627"/>
                </a:lnTo>
                <a:lnTo>
                  <a:pt x="317142" y="336874"/>
                </a:lnTo>
                <a:cubicBezTo>
                  <a:pt x="320802" y="334566"/>
                  <a:pt x="376083" y="298209"/>
                  <a:pt x="415569" y="239923"/>
                </a:cubicBezTo>
                <a:lnTo>
                  <a:pt x="480481" y="239923"/>
                </a:lnTo>
                <a:lnTo>
                  <a:pt x="480481" y="404009"/>
                </a:lnTo>
                <a:lnTo>
                  <a:pt x="316083" y="404009"/>
                </a:lnTo>
                <a:lnTo>
                  <a:pt x="316083" y="441905"/>
                </a:lnTo>
                <a:lnTo>
                  <a:pt x="568988" y="441905"/>
                </a:lnTo>
                <a:lnTo>
                  <a:pt x="568988" y="505096"/>
                </a:lnTo>
                <a:lnTo>
                  <a:pt x="606933" y="505096"/>
                </a:lnTo>
                <a:lnTo>
                  <a:pt x="606933" y="606087"/>
                </a:lnTo>
                <a:lnTo>
                  <a:pt x="505714" y="606087"/>
                </a:lnTo>
                <a:lnTo>
                  <a:pt x="505714" y="505096"/>
                </a:lnTo>
                <a:lnTo>
                  <a:pt x="543659" y="505096"/>
                </a:lnTo>
                <a:lnTo>
                  <a:pt x="543659" y="467105"/>
                </a:lnTo>
                <a:lnTo>
                  <a:pt x="316083" y="467105"/>
                </a:lnTo>
                <a:lnTo>
                  <a:pt x="316083" y="505096"/>
                </a:lnTo>
                <a:lnTo>
                  <a:pt x="354028" y="505096"/>
                </a:lnTo>
                <a:lnTo>
                  <a:pt x="354028" y="606087"/>
                </a:lnTo>
                <a:lnTo>
                  <a:pt x="252905" y="606087"/>
                </a:lnTo>
                <a:lnTo>
                  <a:pt x="252905" y="505096"/>
                </a:lnTo>
                <a:lnTo>
                  <a:pt x="290850" y="505096"/>
                </a:lnTo>
                <a:lnTo>
                  <a:pt x="290850" y="467105"/>
                </a:lnTo>
                <a:lnTo>
                  <a:pt x="63274" y="467105"/>
                </a:lnTo>
                <a:lnTo>
                  <a:pt x="63274" y="505096"/>
                </a:lnTo>
                <a:lnTo>
                  <a:pt x="101123" y="505096"/>
                </a:lnTo>
                <a:lnTo>
                  <a:pt x="101123" y="606087"/>
                </a:lnTo>
                <a:lnTo>
                  <a:pt x="0" y="606087"/>
                </a:lnTo>
                <a:lnTo>
                  <a:pt x="0" y="505096"/>
                </a:lnTo>
                <a:lnTo>
                  <a:pt x="37945" y="505096"/>
                </a:lnTo>
                <a:lnTo>
                  <a:pt x="37945" y="441905"/>
                </a:lnTo>
                <a:lnTo>
                  <a:pt x="290850" y="441905"/>
                </a:lnTo>
                <a:lnTo>
                  <a:pt x="290850" y="404009"/>
                </a:lnTo>
                <a:lnTo>
                  <a:pt x="126452" y="404009"/>
                </a:lnTo>
                <a:close/>
                <a:moveTo>
                  <a:pt x="303502" y="71264"/>
                </a:moveTo>
                <a:cubicBezTo>
                  <a:pt x="274417" y="71264"/>
                  <a:pt x="250822" y="94057"/>
                  <a:pt x="250822" y="122140"/>
                </a:cubicBezTo>
                <a:cubicBezTo>
                  <a:pt x="250822" y="150318"/>
                  <a:pt x="274417" y="173111"/>
                  <a:pt x="303502" y="173111"/>
                </a:cubicBezTo>
                <a:cubicBezTo>
                  <a:pt x="332587" y="173111"/>
                  <a:pt x="356183" y="150318"/>
                  <a:pt x="356183" y="122140"/>
                </a:cubicBezTo>
                <a:cubicBezTo>
                  <a:pt x="356183" y="94057"/>
                  <a:pt x="332587" y="71264"/>
                  <a:pt x="303502" y="71264"/>
                </a:cubicBezTo>
                <a:close/>
                <a:moveTo>
                  <a:pt x="303502" y="0"/>
                </a:moveTo>
                <a:cubicBezTo>
                  <a:pt x="373326" y="0"/>
                  <a:pt x="429955" y="54723"/>
                  <a:pt x="429955" y="122140"/>
                </a:cubicBezTo>
                <a:cubicBezTo>
                  <a:pt x="429955" y="234181"/>
                  <a:pt x="303502" y="315639"/>
                  <a:pt x="303502" y="315639"/>
                </a:cubicBezTo>
                <a:cubicBezTo>
                  <a:pt x="303502" y="315639"/>
                  <a:pt x="177049" y="234181"/>
                  <a:pt x="177049" y="122140"/>
                </a:cubicBezTo>
                <a:cubicBezTo>
                  <a:pt x="177049" y="54723"/>
                  <a:pt x="233679" y="0"/>
                  <a:pt x="303502" y="0"/>
                </a:cubicBezTo>
                <a:close/>
              </a:path>
            </a:pathLst>
          </a:custGeom>
          <a:solidFill>
            <a:srgbClr val="178AA1"/>
          </a:solidFill>
          <a:ln>
            <a:noFill/>
          </a:ln>
        </p:spPr>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5" name="PA_ImportSvg_636704763288872664"/>
          <p:cNvSpPr/>
          <p:nvPr>
            <p:custDataLst>
              <p:tags r:id="rId19"/>
            </p:custDataLst>
          </p:nvPr>
        </p:nvSpPr>
        <p:spPr>
          <a:xfrm rot="21340981">
            <a:off x="6752452" y="5100043"/>
            <a:ext cx="377827" cy="370921"/>
          </a:xfrm>
          <a:custGeom>
            <a:avLst/>
            <a:gdLst/>
            <a:ahLst/>
            <a:cxnLst/>
            <a:rect l="l" t="t" r="r" b="b"/>
            <a:pathLst>
              <a:path w="13533479" h="13286108">
                <a:moveTo>
                  <a:pt x="9329109" y="13286107"/>
                </a:moveTo>
                <a:lnTo>
                  <a:pt x="7359024" y="7777494"/>
                </a:lnTo>
                <a:lnTo>
                  <a:pt x="5338392" y="9688172"/>
                </a:lnTo>
                <a:lnTo>
                  <a:pt x="5675310" y="12139699"/>
                </a:lnTo>
                <a:lnTo>
                  <a:pt x="4647715" y="13185912"/>
                </a:lnTo>
                <a:lnTo>
                  <a:pt x="2979077" y="10490580"/>
                </a:lnTo>
                <a:lnTo>
                  <a:pt x="68278" y="8506307"/>
                </a:lnTo>
                <a:lnTo>
                  <a:pt x="1082574" y="7466287"/>
                </a:lnTo>
                <a:lnTo>
                  <a:pt x="3653801" y="7972578"/>
                </a:lnTo>
                <a:lnTo>
                  <a:pt x="5556498" y="5856167"/>
                </a:lnTo>
                <a:lnTo>
                  <a:pt x="1" y="3797423"/>
                </a:lnTo>
                <a:lnTo>
                  <a:pt x="1662433" y="2103962"/>
                </a:lnTo>
                <a:lnTo>
                  <a:pt x="7823613" y="3300029"/>
                </a:lnTo>
                <a:lnTo>
                  <a:pt x="9817621" y="1305120"/>
                </a:lnTo>
                <a:cubicBezTo>
                  <a:pt x="10903746" y="206583"/>
                  <a:pt x="11946431" y="0"/>
                  <a:pt x="12581243" y="647237"/>
                </a:cubicBezTo>
                <a:cubicBezTo>
                  <a:pt x="12832154" y="901702"/>
                  <a:pt x="13533480" y="1860144"/>
                  <a:pt x="11957954" y="3464934"/>
                </a:cubicBezTo>
                <a:lnTo>
                  <a:pt x="9944428" y="5477584"/>
                </a:lnTo>
                <a:lnTo>
                  <a:pt x="11001276" y="11582899"/>
                </a:lnTo>
                <a:close/>
                <a:moveTo>
                  <a:pt x="7736719" y="6200192"/>
                </a:moveTo>
                <a:lnTo>
                  <a:pt x="9687298" y="11654729"/>
                </a:lnTo>
                <a:lnTo>
                  <a:pt x="10049039" y="11286769"/>
                </a:lnTo>
                <a:lnTo>
                  <a:pt x="8990402" y="5175249"/>
                </a:lnTo>
                <a:lnTo>
                  <a:pt x="11327559" y="2840771"/>
                </a:lnTo>
                <a:cubicBezTo>
                  <a:pt x="11994301" y="2161604"/>
                  <a:pt x="12232801" y="1558710"/>
                  <a:pt x="11948182" y="1269662"/>
                </a:cubicBezTo>
                <a:cubicBezTo>
                  <a:pt x="11873712" y="1194304"/>
                  <a:pt x="11793912" y="1160609"/>
                  <a:pt x="11688399" y="1160609"/>
                </a:cubicBezTo>
                <a:cubicBezTo>
                  <a:pt x="11542987" y="1160609"/>
                  <a:pt x="11131612" y="1235079"/>
                  <a:pt x="10445350" y="1930198"/>
                </a:cubicBezTo>
                <a:lnTo>
                  <a:pt x="8117077" y="4261149"/>
                </a:lnTo>
                <a:lnTo>
                  <a:pt x="1960339" y="3065082"/>
                </a:lnTo>
                <a:lnTo>
                  <a:pt x="1590615" y="3441900"/>
                </a:lnTo>
                <a:lnTo>
                  <a:pt x="7087693" y="5479349"/>
                </a:lnTo>
                <a:lnTo>
                  <a:pt x="3976531" y="8939866"/>
                </a:lnTo>
                <a:lnTo>
                  <a:pt x="1590628" y="8469947"/>
                </a:lnTo>
                <a:lnTo>
                  <a:pt x="3683942" y="9943526"/>
                </a:lnTo>
                <a:lnTo>
                  <a:pt x="4705331" y="11592658"/>
                </a:lnTo>
                <a:lnTo>
                  <a:pt x="4397666" y="9357472"/>
                </a:lnTo>
                <a:close/>
              </a:path>
            </a:pathLst>
          </a:custGeom>
          <a:solidFill>
            <a:srgbClr val="40A693"/>
          </a:solidFill>
          <a:ln w="12700" cap="flat" cmpd="sng" algn="ctr">
            <a:noFill/>
            <a:prstDash val="solid"/>
            <a:miter lim="800000"/>
          </a:ln>
          <a:effectLst/>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22" name="椭圆 21"/>
          <p:cNvSpPr/>
          <p:nvPr>
            <p:custDataLst>
              <p:tags r:id="rId20"/>
            </p:custDataLst>
          </p:nvPr>
        </p:nvSpPr>
        <p:spPr>
          <a:xfrm>
            <a:off x="4977130" y="5004435"/>
            <a:ext cx="675005" cy="675005"/>
          </a:xfrm>
          <a:prstGeom prst="ellipse">
            <a:avLst/>
          </a:prstGeom>
          <a:solidFill>
            <a:srgbClr val="FFFFFF"/>
          </a:solidFill>
          <a:ln w="28575" cap="flat" cmpd="sng" algn="ctr">
            <a:solidFill>
              <a:srgbClr val="5268A5"/>
            </a:solidFill>
            <a:prstDash val="solid"/>
            <a:miter lim="800000"/>
          </a:ln>
          <a:effectLst/>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0" name="PA_ImportSvg_636704763843694398"/>
          <p:cNvSpPr/>
          <p:nvPr>
            <p:custDataLst>
              <p:tags r:id="rId21"/>
            </p:custDataLst>
          </p:nvPr>
        </p:nvSpPr>
        <p:spPr>
          <a:xfrm>
            <a:off x="5125085" y="5203825"/>
            <a:ext cx="382270" cy="363220"/>
          </a:xfrm>
          <a:custGeom>
            <a:avLst/>
            <a:gdLst/>
            <a:ahLst/>
            <a:cxnLst/>
            <a:rect l="l" t="t" r="r" b="b"/>
            <a:pathLst>
              <a:path w="13004799" h="12361064">
                <a:moveTo>
                  <a:pt x="11658803" y="8193024"/>
                </a:moveTo>
                <a:lnTo>
                  <a:pt x="8661197" y="8193024"/>
                </a:lnTo>
                <a:lnTo>
                  <a:pt x="8661197" y="7055105"/>
                </a:lnTo>
                <a:lnTo>
                  <a:pt x="7133132" y="9708084"/>
                </a:lnTo>
                <a:lnTo>
                  <a:pt x="8661197" y="12361063"/>
                </a:lnTo>
                <a:lnTo>
                  <a:pt x="8661197" y="11229645"/>
                </a:lnTo>
                <a:lnTo>
                  <a:pt x="10189261" y="11229645"/>
                </a:lnTo>
                <a:cubicBezTo>
                  <a:pt x="10559898" y="11229645"/>
                  <a:pt x="10917529" y="11041075"/>
                  <a:pt x="11112601" y="10702951"/>
                </a:cubicBezTo>
                <a:lnTo>
                  <a:pt x="13004799" y="7425742"/>
                </a:lnTo>
                <a:cubicBezTo>
                  <a:pt x="12725196" y="7900417"/>
                  <a:pt x="12211506" y="8199527"/>
                  <a:pt x="11658802" y="8193025"/>
                </a:cubicBezTo>
                <a:moveTo>
                  <a:pt x="9513011" y="3628339"/>
                </a:moveTo>
                <a:lnTo>
                  <a:pt x="11047577" y="975360"/>
                </a:lnTo>
                <a:lnTo>
                  <a:pt x="10065715" y="1547571"/>
                </a:lnTo>
                <a:cubicBezTo>
                  <a:pt x="10065715" y="1547571"/>
                  <a:pt x="9682073" y="877824"/>
                  <a:pt x="9526016" y="611226"/>
                </a:cubicBezTo>
                <a:cubicBezTo>
                  <a:pt x="9311437" y="240589"/>
                  <a:pt x="8908288" y="0"/>
                  <a:pt x="8479129" y="6502"/>
                </a:cubicBezTo>
                <a:cubicBezTo>
                  <a:pt x="8049971" y="6502"/>
                  <a:pt x="7646822" y="240589"/>
                  <a:pt x="7432243" y="617728"/>
                </a:cubicBezTo>
                <a:cubicBezTo>
                  <a:pt x="7432243" y="617728"/>
                  <a:pt x="7081113" y="1222451"/>
                  <a:pt x="6729983" y="1840179"/>
                </a:cubicBezTo>
                <a:lnTo>
                  <a:pt x="7445248" y="3075635"/>
                </a:lnTo>
                <a:lnTo>
                  <a:pt x="6456883" y="3634842"/>
                </a:lnTo>
                <a:lnTo>
                  <a:pt x="9513010" y="3628339"/>
                </a:lnTo>
                <a:moveTo>
                  <a:pt x="3608832" y="6651956"/>
                </a:moveTo>
                <a:lnTo>
                  <a:pt x="4590694" y="7224166"/>
                </a:lnTo>
                <a:lnTo>
                  <a:pt x="3062630" y="4571187"/>
                </a:lnTo>
                <a:lnTo>
                  <a:pt x="0" y="4571187"/>
                </a:lnTo>
                <a:lnTo>
                  <a:pt x="981862" y="5136896"/>
                </a:lnTo>
                <a:lnTo>
                  <a:pt x="214579" y="6456883"/>
                </a:lnTo>
                <a:cubicBezTo>
                  <a:pt x="26009" y="6775501"/>
                  <a:pt x="13005" y="7178650"/>
                  <a:pt x="208077" y="7523277"/>
                </a:cubicBezTo>
                <a:lnTo>
                  <a:pt x="2100275" y="10800486"/>
                </a:lnTo>
                <a:cubicBezTo>
                  <a:pt x="1820672" y="10319308"/>
                  <a:pt x="1827174" y="9727590"/>
                  <a:pt x="2106777" y="9246413"/>
                </a:cubicBezTo>
                <a:lnTo>
                  <a:pt x="3608832" y="6651955"/>
                </a:lnTo>
              </a:path>
            </a:pathLst>
          </a:custGeom>
          <a:solidFill>
            <a:srgbClr val="5268A5"/>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41" name="PA_ImportSvg_636704763844074420"/>
          <p:cNvSpPr/>
          <p:nvPr>
            <p:custDataLst>
              <p:tags r:id="rId22"/>
            </p:custDataLst>
          </p:nvPr>
        </p:nvSpPr>
        <p:spPr>
          <a:xfrm>
            <a:off x="5188585" y="5194935"/>
            <a:ext cx="318135" cy="339725"/>
          </a:xfrm>
          <a:custGeom>
            <a:avLst/>
            <a:gdLst/>
            <a:ahLst/>
            <a:cxnLst/>
            <a:rect l="l" t="t" r="r" b="b"/>
            <a:pathLst>
              <a:path w="10819994" h="11567771">
                <a:moveTo>
                  <a:pt x="8141006" y="8180021"/>
                </a:moveTo>
                <a:lnTo>
                  <a:pt x="9552026" y="8180021"/>
                </a:lnTo>
                <a:cubicBezTo>
                  <a:pt x="9981185" y="8186523"/>
                  <a:pt x="10384334" y="7952437"/>
                  <a:pt x="10605416" y="7581800"/>
                </a:cubicBezTo>
                <a:cubicBezTo>
                  <a:pt x="10819995" y="7204661"/>
                  <a:pt x="10819995" y="6742990"/>
                  <a:pt x="10598913" y="6372353"/>
                </a:cubicBezTo>
                <a:cubicBezTo>
                  <a:pt x="10598913" y="6372353"/>
                  <a:pt x="9838132" y="5058868"/>
                  <a:pt x="9239911" y="4011982"/>
                </a:cubicBezTo>
                <a:lnTo>
                  <a:pt x="6612941" y="5527041"/>
                </a:lnTo>
                <a:lnTo>
                  <a:pt x="8141006" y="8180020"/>
                </a:lnTo>
                <a:moveTo>
                  <a:pt x="221082" y="9753601"/>
                </a:moveTo>
                <a:cubicBezTo>
                  <a:pt x="1" y="10124238"/>
                  <a:pt x="1" y="10592410"/>
                  <a:pt x="214580" y="10963048"/>
                </a:cubicBezTo>
                <a:cubicBezTo>
                  <a:pt x="429159" y="11340187"/>
                  <a:pt x="832308" y="11567771"/>
                  <a:pt x="1267969" y="11561268"/>
                </a:cubicBezTo>
                <a:lnTo>
                  <a:pt x="3992474" y="11561268"/>
                </a:lnTo>
                <a:lnTo>
                  <a:pt x="3992474" y="8524648"/>
                </a:lnTo>
                <a:lnTo>
                  <a:pt x="929844" y="8524648"/>
                </a:lnTo>
                <a:cubicBezTo>
                  <a:pt x="572212" y="9148878"/>
                  <a:pt x="221082" y="9753601"/>
                  <a:pt x="221082" y="9753601"/>
                </a:cubicBezTo>
                <a:close/>
                <a:moveTo>
                  <a:pt x="5019853" y="767284"/>
                </a:moveTo>
                <a:cubicBezTo>
                  <a:pt x="5299457" y="286107"/>
                  <a:pt x="5787137" y="1"/>
                  <a:pt x="6339840" y="1"/>
                </a:cubicBezTo>
                <a:lnTo>
                  <a:pt x="2555444" y="1"/>
                </a:lnTo>
                <a:cubicBezTo>
                  <a:pt x="2158798" y="1"/>
                  <a:pt x="1827175" y="221083"/>
                  <a:pt x="1638606" y="539700"/>
                </a:cubicBezTo>
                <a:cubicBezTo>
                  <a:pt x="1306983" y="1079400"/>
                  <a:pt x="45518" y="3296718"/>
                  <a:pt x="45518" y="3296718"/>
                </a:cubicBezTo>
                <a:lnTo>
                  <a:pt x="2685492" y="4818279"/>
                </a:lnTo>
                <a:cubicBezTo>
                  <a:pt x="2678990" y="4818279"/>
                  <a:pt x="4662222" y="1385012"/>
                  <a:pt x="5019853" y="767284"/>
                </a:cubicBezTo>
                <a:close/>
              </a:path>
            </a:pathLst>
          </a:custGeom>
          <a:solidFill>
            <a:srgbClr val="5268A5"/>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16" name="任意多边形: 形状 1"/>
          <p:cNvSpPr/>
          <p:nvPr>
            <p:custDataLst>
              <p:tags r:id="rId23"/>
            </p:custDataLst>
          </p:nvPr>
        </p:nvSpPr>
        <p:spPr>
          <a:xfrm>
            <a:off x="4674920" y="3849314"/>
            <a:ext cx="75487" cy="98694"/>
          </a:xfrm>
          <a:custGeom>
            <a:avLst/>
            <a:gdLst/>
            <a:ahLst/>
            <a:cxnLst/>
            <a:rect l="0" t="0" r="0" b="0"/>
            <a:pathLst>
              <a:path w="2013106" h="2631975">
                <a:moveTo>
                  <a:pt x="2013105" y="1698953"/>
                </a:moveTo>
                <a:cubicBezTo>
                  <a:pt x="2013105" y="1034611"/>
                  <a:pt x="1616273" y="0"/>
                  <a:pt x="849769" y="0"/>
                </a:cubicBezTo>
                <a:cubicBezTo>
                  <a:pt x="610019" y="0"/>
                  <a:pt x="351360" y="119875"/>
                  <a:pt x="203141" y="305302"/>
                </a:cubicBezTo>
                <a:cubicBezTo>
                  <a:pt x="46058" y="498994"/>
                  <a:pt x="0" y="748192"/>
                  <a:pt x="0" y="988540"/>
                </a:cubicBezTo>
                <a:cubicBezTo>
                  <a:pt x="0" y="1606825"/>
                  <a:pt x="360223" y="2631974"/>
                  <a:pt x="1154486" y="2631974"/>
                </a:cubicBezTo>
                <a:cubicBezTo>
                  <a:pt x="1385386" y="2631974"/>
                  <a:pt x="1634584" y="2520949"/>
                  <a:pt x="1782803" y="2373328"/>
                </a:cubicBezTo>
                <a:cubicBezTo>
                  <a:pt x="1994807" y="2160155"/>
                  <a:pt x="2013105" y="1864886"/>
                  <a:pt x="2013105" y="1698953"/>
                </a:cubicBezTo>
                <a:close/>
              </a:path>
            </a:pathLst>
          </a:custGeom>
          <a:solidFill>
            <a:srgbClr val="5E5CA2"/>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1" name="PA_ImportSvg_636704764700573409"/>
          <p:cNvSpPr/>
          <p:nvPr>
            <p:custDataLst>
              <p:tags r:id="rId24"/>
            </p:custDataLst>
          </p:nvPr>
        </p:nvSpPr>
        <p:spPr>
          <a:xfrm>
            <a:off x="4515317" y="3716682"/>
            <a:ext cx="485992" cy="485992"/>
          </a:xfrm>
          <a:custGeom>
            <a:avLst/>
            <a:gdLst/>
            <a:ahLst/>
            <a:cxnLst/>
            <a:rect l="l" t="t" r="r" b="b"/>
            <a:pathLst>
              <a:path w="12960498" h="12960484">
                <a:moveTo>
                  <a:pt x="12960498" y="6480242"/>
                </a:moveTo>
                <a:cubicBezTo>
                  <a:pt x="12960498" y="2901380"/>
                  <a:pt x="10059118" y="0"/>
                  <a:pt x="6480256" y="0"/>
                </a:cubicBezTo>
                <a:cubicBezTo>
                  <a:pt x="2901395" y="0"/>
                  <a:pt x="1" y="2901381"/>
                  <a:pt x="1" y="6480242"/>
                </a:cubicBezTo>
                <a:cubicBezTo>
                  <a:pt x="1" y="10059103"/>
                  <a:pt x="2901382" y="12960483"/>
                  <a:pt x="6480243" y="12960483"/>
                </a:cubicBezTo>
                <a:cubicBezTo>
                  <a:pt x="10059104" y="12960483"/>
                  <a:pt x="12960498" y="10059103"/>
                  <a:pt x="12960498" y="6480242"/>
                </a:cubicBezTo>
                <a:close/>
                <a:moveTo>
                  <a:pt x="8474400" y="5234264"/>
                </a:moveTo>
                <a:lnTo>
                  <a:pt x="8972783" y="5234264"/>
                </a:lnTo>
                <a:lnTo>
                  <a:pt x="8972783" y="6231044"/>
                </a:lnTo>
                <a:lnTo>
                  <a:pt x="9969563" y="6231044"/>
                </a:lnTo>
                <a:lnTo>
                  <a:pt x="9969563" y="6729440"/>
                </a:lnTo>
                <a:lnTo>
                  <a:pt x="8972783" y="6729440"/>
                </a:lnTo>
                <a:lnTo>
                  <a:pt x="8972783" y="7726219"/>
                </a:lnTo>
                <a:lnTo>
                  <a:pt x="8474400" y="7726219"/>
                </a:lnTo>
                <a:lnTo>
                  <a:pt x="8474400" y="6729440"/>
                </a:lnTo>
                <a:lnTo>
                  <a:pt x="7477620" y="6729440"/>
                </a:lnTo>
                <a:lnTo>
                  <a:pt x="7477620" y="6231043"/>
                </a:lnTo>
                <a:lnTo>
                  <a:pt x="8474400" y="6231043"/>
                </a:lnTo>
                <a:close/>
                <a:moveTo>
                  <a:pt x="2990924" y="8942150"/>
                </a:moveTo>
                <a:cubicBezTo>
                  <a:pt x="2990924" y="8610480"/>
                  <a:pt x="3156467" y="8140961"/>
                  <a:pt x="3700219" y="7818128"/>
                </a:cubicBezTo>
                <a:cubicBezTo>
                  <a:pt x="4271068" y="7468198"/>
                  <a:pt x="5045161" y="7422244"/>
                  <a:pt x="5459317" y="7394550"/>
                </a:cubicBezTo>
                <a:cubicBezTo>
                  <a:pt x="5330306" y="7228422"/>
                  <a:pt x="5183022" y="7053457"/>
                  <a:pt x="5183022" y="6768325"/>
                </a:cubicBezTo>
                <a:cubicBezTo>
                  <a:pt x="5183022" y="6611619"/>
                  <a:pt x="5228976" y="6519725"/>
                  <a:pt x="5274930" y="6408960"/>
                </a:cubicBezTo>
                <a:cubicBezTo>
                  <a:pt x="5173600" y="6417797"/>
                  <a:pt x="5072271" y="6427219"/>
                  <a:pt x="4979778" y="6427219"/>
                </a:cubicBezTo>
                <a:cubicBezTo>
                  <a:pt x="4003624" y="6427219"/>
                  <a:pt x="3451034" y="5699080"/>
                  <a:pt x="3451034" y="4980948"/>
                </a:cubicBezTo>
                <a:cubicBezTo>
                  <a:pt x="3451034" y="4557370"/>
                  <a:pt x="3644258" y="4087266"/>
                  <a:pt x="4040740" y="3746758"/>
                </a:cubicBezTo>
                <a:cubicBezTo>
                  <a:pt x="4566233" y="3313758"/>
                  <a:pt x="5192457" y="3240122"/>
                  <a:pt x="5689671" y="3240122"/>
                </a:cubicBezTo>
                <a:lnTo>
                  <a:pt x="7587202" y="3240122"/>
                </a:lnTo>
                <a:lnTo>
                  <a:pt x="6997497" y="3571208"/>
                </a:lnTo>
                <a:lnTo>
                  <a:pt x="6426648" y="3571208"/>
                </a:lnTo>
                <a:cubicBezTo>
                  <a:pt x="6638144" y="3746173"/>
                  <a:pt x="7080567" y="4114960"/>
                  <a:pt x="7080567" y="4814820"/>
                </a:cubicBezTo>
                <a:cubicBezTo>
                  <a:pt x="7080567" y="5496420"/>
                  <a:pt x="6693521" y="5818669"/>
                  <a:pt x="6307059" y="6122645"/>
                </a:cubicBezTo>
                <a:cubicBezTo>
                  <a:pt x="6187469" y="6242234"/>
                  <a:pt x="6049023" y="6371245"/>
                  <a:pt x="6049023" y="6573905"/>
                </a:cubicBezTo>
                <a:cubicBezTo>
                  <a:pt x="6049023" y="6776565"/>
                  <a:pt x="6187469" y="6887316"/>
                  <a:pt x="6288201" y="6969789"/>
                </a:cubicBezTo>
                <a:lnTo>
                  <a:pt x="6619872" y="7227824"/>
                </a:lnTo>
                <a:cubicBezTo>
                  <a:pt x="7025178" y="7568332"/>
                  <a:pt x="7393380" y="7881743"/>
                  <a:pt x="7393380" y="8517988"/>
                </a:cubicBezTo>
                <a:cubicBezTo>
                  <a:pt x="7393380" y="9383391"/>
                  <a:pt x="6555074" y="10258813"/>
                  <a:pt x="4970941" y="10258813"/>
                </a:cubicBezTo>
                <a:cubicBezTo>
                  <a:pt x="3636006" y="10259411"/>
                  <a:pt x="2990924" y="9623751"/>
                  <a:pt x="2990924" y="8942151"/>
                </a:cubicBezTo>
              </a:path>
            </a:pathLst>
          </a:custGeom>
          <a:solidFill>
            <a:srgbClr val="5E5CA2"/>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latin typeface="微软雅黑" panose="020B0503020204020204" pitchFamily="34" charset="-122"/>
              <a:ea typeface="微软雅黑" panose="020B0503020204020204" pitchFamily="34" charset="-122"/>
            </a:endParaRPr>
          </a:p>
        </p:txBody>
      </p:sp>
      <p:sp>
        <p:nvSpPr>
          <p:cNvPr id="17" name="任意多边形: 形状 9"/>
          <p:cNvSpPr/>
          <p:nvPr>
            <p:custDataLst>
              <p:tags r:id="rId25"/>
            </p:custDataLst>
          </p:nvPr>
        </p:nvSpPr>
        <p:spPr>
          <a:xfrm>
            <a:off x="4657626" y="4003744"/>
            <a:ext cx="111825" cy="83437"/>
          </a:xfrm>
          <a:custGeom>
            <a:avLst/>
            <a:gdLst/>
            <a:ahLst/>
            <a:cxnLst/>
            <a:rect l="0" t="0" r="0" b="0"/>
            <a:pathLst>
              <a:path w="2982164" h="2225108">
                <a:moveTo>
                  <a:pt x="1975910" y="8863"/>
                </a:moveTo>
                <a:cubicBezTo>
                  <a:pt x="1902093" y="0"/>
                  <a:pt x="1856035" y="0"/>
                  <a:pt x="1763906" y="0"/>
                </a:cubicBezTo>
                <a:cubicBezTo>
                  <a:pt x="1680641" y="0"/>
                  <a:pt x="1182231" y="18311"/>
                  <a:pt x="794263" y="148219"/>
                </a:cubicBezTo>
                <a:cubicBezTo>
                  <a:pt x="591122" y="222036"/>
                  <a:pt x="0" y="443487"/>
                  <a:pt x="0" y="1098966"/>
                </a:cubicBezTo>
                <a:cubicBezTo>
                  <a:pt x="0" y="1754445"/>
                  <a:pt x="637180" y="2225107"/>
                  <a:pt x="1625135" y="2225107"/>
                </a:cubicBezTo>
                <a:cubicBezTo>
                  <a:pt x="2511513" y="2225107"/>
                  <a:pt x="2982163" y="1800515"/>
                  <a:pt x="2982163" y="1228302"/>
                </a:cubicBezTo>
                <a:cubicBezTo>
                  <a:pt x="2982163" y="757055"/>
                  <a:pt x="2678044" y="507856"/>
                  <a:pt x="1975910" y="8863"/>
                </a:cubicBezTo>
                <a:close/>
              </a:path>
            </a:pathLst>
          </a:custGeom>
          <a:solidFill>
            <a:srgbClr val="5E5CA2"/>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2" name="弧形 51"/>
          <p:cNvSpPr/>
          <p:nvPr>
            <p:custDataLst>
              <p:tags r:id="rId26"/>
            </p:custDataLst>
          </p:nvPr>
        </p:nvSpPr>
        <p:spPr>
          <a:xfrm rot="2934820">
            <a:off x="4727166" y="2859203"/>
            <a:ext cx="2676291" cy="2676292"/>
          </a:xfrm>
          <a:prstGeom prst="arc">
            <a:avLst>
              <a:gd name="adj1" fmla="val 14698133"/>
              <a:gd name="adj2" fmla="val 16836184"/>
            </a:avLst>
          </a:prstGeom>
          <a:noFill/>
          <a:ln w="19050">
            <a:solidFill>
              <a:srgbClr val="FFFFFF">
                <a:lumMod val="50000"/>
              </a:srgbClr>
            </a:solidFill>
            <a:prstDash val="solid"/>
            <a:tailEnd type="triangle" w="lg" len="lg"/>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3" name="弧形 52"/>
          <p:cNvSpPr/>
          <p:nvPr>
            <p:custDataLst>
              <p:tags r:id="rId27"/>
            </p:custDataLst>
          </p:nvPr>
        </p:nvSpPr>
        <p:spPr>
          <a:xfrm rot="7274588">
            <a:off x="4805939" y="2660648"/>
            <a:ext cx="2676291" cy="2769626"/>
          </a:xfrm>
          <a:prstGeom prst="arc">
            <a:avLst>
              <a:gd name="adj1" fmla="val 15122871"/>
              <a:gd name="adj2" fmla="val 16836184"/>
            </a:avLst>
          </a:prstGeom>
          <a:noFill/>
          <a:ln w="19050">
            <a:solidFill>
              <a:srgbClr val="FFFFFF">
                <a:lumMod val="50000"/>
              </a:srgbClr>
            </a:solidFill>
            <a:prstDash val="solid"/>
            <a:tailEnd type="triangle" w="lg" len="lg"/>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54" name="弧形 53"/>
          <p:cNvSpPr/>
          <p:nvPr>
            <p:custDataLst>
              <p:tags r:id="rId28"/>
            </p:custDataLst>
          </p:nvPr>
        </p:nvSpPr>
        <p:spPr>
          <a:xfrm rot="10800000">
            <a:off x="4650060" y="2946751"/>
            <a:ext cx="2676291" cy="2676292"/>
          </a:xfrm>
          <a:prstGeom prst="arc">
            <a:avLst>
              <a:gd name="adj1" fmla="val 14698133"/>
              <a:gd name="adj2" fmla="val 16836184"/>
            </a:avLst>
          </a:prstGeom>
          <a:noFill/>
          <a:ln w="19050">
            <a:solidFill>
              <a:srgbClr val="FFFFFF">
                <a:lumMod val="50000"/>
              </a:srgbClr>
            </a:solidFill>
            <a:prstDash val="solid"/>
            <a:tailEnd type="triangle" w="lg" len="lg"/>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37" name="弧形 36"/>
          <p:cNvSpPr/>
          <p:nvPr>
            <p:custDataLst>
              <p:tags r:id="rId29"/>
            </p:custDataLst>
          </p:nvPr>
        </p:nvSpPr>
        <p:spPr>
          <a:xfrm rot="14939113">
            <a:off x="4752862" y="2809513"/>
            <a:ext cx="2676291" cy="2769626"/>
          </a:xfrm>
          <a:prstGeom prst="arc">
            <a:avLst>
              <a:gd name="adj1" fmla="val 15122871"/>
              <a:gd name="adj2" fmla="val 16836184"/>
            </a:avLst>
          </a:prstGeom>
          <a:noFill/>
          <a:ln w="19050">
            <a:solidFill>
              <a:srgbClr val="FFFFFF">
                <a:lumMod val="50000"/>
              </a:srgbClr>
            </a:solidFill>
            <a:prstDash val="solid"/>
            <a:tailEnd type="triangle" w="lg" len="lg"/>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
        <p:nvSpPr>
          <p:cNvPr id="42" name="弧形 41"/>
          <p:cNvSpPr/>
          <p:nvPr>
            <p:custDataLst>
              <p:tags r:id="rId30"/>
            </p:custDataLst>
          </p:nvPr>
        </p:nvSpPr>
        <p:spPr>
          <a:xfrm rot="19500740">
            <a:off x="4727166" y="2856181"/>
            <a:ext cx="2676291" cy="2676292"/>
          </a:xfrm>
          <a:prstGeom prst="arc">
            <a:avLst>
              <a:gd name="adj1" fmla="val 14698133"/>
              <a:gd name="adj2" fmla="val 16836184"/>
            </a:avLst>
          </a:prstGeom>
          <a:noFill/>
          <a:ln w="19050">
            <a:solidFill>
              <a:srgbClr val="FFFFFF">
                <a:lumMod val="50000"/>
              </a:srgbClr>
            </a:solidFill>
            <a:prstDash val="solid"/>
            <a:tailEnd type="triangle" w="lg" len="lg"/>
          </a:ln>
        </p:spPr>
        <p:style>
          <a:lnRef idx="2">
            <a:srgbClr val="4276AA">
              <a:shade val="50000"/>
            </a:srgbClr>
          </a:lnRef>
          <a:fillRef idx="1">
            <a:srgbClr val="4276AA"/>
          </a:fillRef>
          <a:effectRef idx="0">
            <a:srgbClr val="4276AA"/>
          </a:effectRef>
          <a:fontRef idx="minor">
            <a:srgbClr val="FFFFFF"/>
          </a:fontRef>
        </p:style>
        <p:txBody>
          <a:bodyPr anchor="ctr"/>
          <a:lstStyle/>
          <a:p>
            <a:pPr algn="ctr">
              <a:lnSpc>
                <a:spcPct val="130000"/>
              </a:lnSpc>
            </a:pPr>
            <a:endParaRPr>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cs typeface="黑体" panose="02010609060101010101" charset="-122"/>
            </a:endParaRPr>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
        <p:nvSpPr>
          <p:cNvPr id="29" name="文本框 28"/>
          <p:cNvSpPr txBox="1"/>
          <p:nvPr/>
        </p:nvSpPr>
        <p:spPr>
          <a:xfrm>
            <a:off x="2477507" y="3501999"/>
            <a:ext cx="18084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创业能力</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cs typeface="黑体" panose="02010609060101010101" charset="-122"/>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02</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一、创业能力及其特征</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8" name="文本框 7"/>
          <p:cNvSpPr txBox="1"/>
          <p:nvPr/>
        </p:nvSpPr>
        <p:spPr>
          <a:xfrm>
            <a:off x="660400" y="1097280"/>
            <a:ext cx="6019800" cy="4661535"/>
          </a:xfrm>
          <a:prstGeom prst="rect">
            <a:avLst/>
          </a:prstGeom>
          <a:noFill/>
        </p:spPr>
        <p:txBody>
          <a:bodyPr wrap="square" rtlCol="0">
            <a:spAutoFit/>
          </a:bodyPr>
          <a:p>
            <a:pPr fontAlgn="auto">
              <a:lnSpc>
                <a:spcPct val="150000"/>
              </a:lnSpc>
            </a:pPr>
            <a:r>
              <a:rPr lang="zh-CN" altLang="en-US"/>
              <a:t>创业能力是创业者拥有的一种智力资本，是个体拥有的关键技能和隐性知识。作为高层次的特征，创业能力包含个性、技能和知识，被看作是创业者能成功履行职责的整体能力。创业能力是一个非常重要的概念，创业能力对个体是否选择创业具有显著作用，同时，也对新创企业的绩效有重要影响。目前，在研究领域关于创业能力的概念内涵还存在较大的分歧，对它的内涵维度划分有一定的差异。有学者认为，创业能力是指以工资形式就业之外的“自我谋职”能力，这种能力与市场行为相结合就是小企业的建立。创业能力是指目标人口为了能从事承担风险的开拓性活动应具备的一系列心理特征。</a:t>
            </a:r>
            <a:endParaRPr lang="zh-CN" altLang="en-US"/>
          </a:p>
        </p:txBody>
      </p:sp>
      <p:pic>
        <p:nvPicPr>
          <p:cNvPr id="104" name="图片 103"/>
          <p:cNvPicPr/>
          <p:nvPr/>
        </p:nvPicPr>
        <p:blipFill>
          <a:blip r:embed="rId1"/>
          <a:stretch>
            <a:fillRect/>
          </a:stretch>
        </p:blipFill>
        <p:spPr>
          <a:xfrm>
            <a:off x="6680200" y="1365568"/>
            <a:ext cx="4762500" cy="4124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04"/>
                                        </p:tgtEl>
                                        <p:attrNameLst>
                                          <p:attrName>style.visibility</p:attrName>
                                        </p:attrNameLst>
                                      </p:cBhvr>
                                      <p:to>
                                        <p:strVal val="visible"/>
                                      </p:to>
                                    </p:set>
                                    <p:animEffect transition="in" filter="blinds(horizontal)">
                                      <p:cBhvr>
                                        <p:cTn id="16"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一、创业能力及其特征</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8" name="文本框 7"/>
          <p:cNvSpPr txBox="1"/>
          <p:nvPr/>
        </p:nvSpPr>
        <p:spPr>
          <a:xfrm>
            <a:off x="660400" y="1267460"/>
            <a:ext cx="7200265" cy="4661535"/>
          </a:xfrm>
          <a:prstGeom prst="rect">
            <a:avLst/>
          </a:prstGeom>
          <a:noFill/>
        </p:spPr>
        <p:txBody>
          <a:bodyPr wrap="square" rtlCol="0">
            <a:spAutoFit/>
          </a:bodyPr>
          <a:p>
            <a:pPr fontAlgn="auto">
              <a:lnSpc>
                <a:spcPct val="150000"/>
              </a:lnSpc>
            </a:pPr>
            <a:r>
              <a:rPr lang="zh-CN" altLang="en-US"/>
              <a:t>习近平总书记强调，“创新是引领发展的第一动力，是国家综合国力和核心竞争力的最关键因素，重大科技创新成果是国之重器、国之利器，必须牢牢掌握在自己手上，必须依靠自力更生、自主创新。”创业是实现自我人生价值的一种途径，同时也属于一种创新，是创新能力的一种综合体现。中国越来越需要像新东方创始人俞敏洪、小米公司创始人雷军等这样的人才出现。社会需要这样有创造性的人。创新是人类文明进步的重要动力，创新是一个民族进步的动力，创新是一个国家兴旺发达的不竭动力。创新意识和创新能力是决定一个国家国际竞争力和国际地位的重要因素。增强自主创新能力是当代中国发展的重要任务，对于国家在科技竞争、全面建设小康社会、维护安全以及构建创新型国家等方面有着重要的作用。</a:t>
            </a:r>
            <a:endParaRPr lang="zh-CN" altLang="en-US"/>
          </a:p>
        </p:txBody>
      </p:sp>
      <p:sp>
        <p:nvSpPr>
          <p:cNvPr id="2" name="文本框 1"/>
          <p:cNvSpPr txBox="1"/>
          <p:nvPr/>
        </p:nvSpPr>
        <p:spPr>
          <a:xfrm>
            <a:off x="751205" y="838835"/>
            <a:ext cx="2817495" cy="398780"/>
          </a:xfrm>
          <a:prstGeom prst="rect">
            <a:avLst/>
          </a:prstGeom>
          <a:noFill/>
        </p:spPr>
        <p:txBody>
          <a:bodyPr wrap="square" rtlCol="0">
            <a:spAutoFit/>
          </a:bodyPr>
          <a:p>
            <a:r>
              <a:rPr lang="zh-CN" altLang="en-US" sz="2000" b="1">
                <a:solidFill>
                  <a:schemeClr val="accent1">
                    <a:lumMod val="75000"/>
                  </a:schemeClr>
                </a:solidFill>
              </a:rPr>
              <a:t>（一）创新能力</a:t>
            </a:r>
            <a:endParaRPr lang="zh-CN" altLang="en-US" sz="2000" b="1">
              <a:solidFill>
                <a:schemeClr val="accent1">
                  <a:lumMod val="75000"/>
                </a:schemeClr>
              </a:solidFill>
            </a:endParaRPr>
          </a:p>
        </p:txBody>
      </p:sp>
      <p:pic>
        <p:nvPicPr>
          <p:cNvPr id="105" name="图片 104"/>
          <p:cNvPicPr/>
          <p:nvPr/>
        </p:nvPicPr>
        <p:blipFill>
          <a:blip r:embed="rId1"/>
          <a:stretch>
            <a:fillRect/>
          </a:stretch>
        </p:blipFill>
        <p:spPr>
          <a:xfrm>
            <a:off x="8065135" y="1660525"/>
            <a:ext cx="3616960" cy="32499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一、创业能力及其特征</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8" name="文本框 7"/>
          <p:cNvSpPr txBox="1"/>
          <p:nvPr/>
        </p:nvSpPr>
        <p:spPr>
          <a:xfrm>
            <a:off x="660400" y="1237615"/>
            <a:ext cx="7200265" cy="5492750"/>
          </a:xfrm>
          <a:prstGeom prst="rect">
            <a:avLst/>
          </a:prstGeom>
          <a:noFill/>
        </p:spPr>
        <p:txBody>
          <a:bodyPr wrap="square" rtlCol="0">
            <a:spAutoFit/>
          </a:bodyPr>
          <a:p>
            <a:pPr fontAlgn="auto">
              <a:lnSpc>
                <a:spcPct val="150000"/>
              </a:lnSpc>
            </a:pPr>
            <a:r>
              <a:rPr lang="zh-CN" altLang="en-US"/>
              <a:t>随着经济的快速发展，目前市场的发展形态不断出现改变，迈向多元化的方向，但也会产生更多的问题。这就要求新时代的创业者具备一定的策划能力。管理学上通常将管理资源分为人、财、物、信息和时间等，这样的分类方法同样适用于新创企业，这些资源对于一个初创期的企业来说都是稀缺的，所以根据外部创业环境和掌握的创业机会进行富有创意的策划就显得至关重要。创业者发挥策划能力必须注意以下几个方面的问题。</a:t>
            </a:r>
            <a:endParaRPr lang="zh-CN" altLang="en-US"/>
          </a:p>
          <a:p>
            <a:pPr fontAlgn="auto">
              <a:lnSpc>
                <a:spcPct val="150000"/>
              </a:lnSpc>
            </a:pPr>
            <a:r>
              <a:rPr lang="zh-CN" altLang="en-US"/>
              <a:t>第一，创业者在进行某项策划时必须考虑策划涉及的范围和有关限制因素，然后决定由谁来进行策划。</a:t>
            </a:r>
            <a:endParaRPr lang="zh-CN" altLang="en-US"/>
          </a:p>
          <a:p>
            <a:pPr fontAlgn="auto">
              <a:lnSpc>
                <a:spcPct val="150000"/>
              </a:lnSpc>
            </a:pPr>
            <a:r>
              <a:rPr lang="zh-CN" altLang="en-US"/>
              <a:t>第二，创业者要考虑某项策划的价值。</a:t>
            </a:r>
            <a:endParaRPr lang="zh-CN" altLang="en-US"/>
          </a:p>
          <a:p>
            <a:pPr fontAlgn="auto">
              <a:lnSpc>
                <a:spcPct val="150000"/>
              </a:lnSpc>
            </a:pPr>
            <a:r>
              <a:rPr lang="zh-CN" altLang="en-US"/>
              <a:t>第三，创业者要考虑策划的时机。过早地进行策划同贻误战机一样，都会导致失去创业机会。</a:t>
            </a:r>
            <a:endParaRPr lang="zh-CN" altLang="en-US"/>
          </a:p>
          <a:p>
            <a:pPr fontAlgn="auto">
              <a:lnSpc>
                <a:spcPct val="150000"/>
              </a:lnSpc>
            </a:pPr>
            <a:r>
              <a:rPr lang="zh-CN" altLang="en-US"/>
              <a:t>第四，创业者要考虑策划的根据和后果。</a:t>
            </a:r>
            <a:endParaRPr lang="zh-CN" altLang="en-US"/>
          </a:p>
        </p:txBody>
      </p:sp>
      <p:sp>
        <p:nvSpPr>
          <p:cNvPr id="2" name="文本框 1"/>
          <p:cNvSpPr txBox="1"/>
          <p:nvPr/>
        </p:nvSpPr>
        <p:spPr>
          <a:xfrm>
            <a:off x="751205" y="838835"/>
            <a:ext cx="2817495" cy="398780"/>
          </a:xfrm>
          <a:prstGeom prst="rect">
            <a:avLst/>
          </a:prstGeom>
          <a:noFill/>
        </p:spPr>
        <p:txBody>
          <a:bodyPr wrap="square" rtlCol="0">
            <a:spAutoFit/>
          </a:bodyPr>
          <a:p>
            <a:r>
              <a:rPr lang="zh-CN" altLang="en-US" sz="2000" b="1">
                <a:solidFill>
                  <a:schemeClr val="accent1">
                    <a:lumMod val="75000"/>
                  </a:schemeClr>
                </a:solidFill>
              </a:rPr>
              <a:t>（二）策划能力</a:t>
            </a:r>
            <a:endParaRPr lang="zh-CN" altLang="en-US" sz="2000" b="1">
              <a:solidFill>
                <a:schemeClr val="accent1">
                  <a:lumMod val="75000"/>
                </a:schemeClr>
              </a:solidFill>
            </a:endParaRPr>
          </a:p>
        </p:txBody>
      </p:sp>
      <p:pic>
        <p:nvPicPr>
          <p:cNvPr id="106" name="图片 105"/>
          <p:cNvPicPr/>
          <p:nvPr/>
        </p:nvPicPr>
        <p:blipFill>
          <a:blip r:embed="rId1"/>
          <a:stretch>
            <a:fillRect/>
          </a:stretch>
        </p:blipFill>
        <p:spPr>
          <a:xfrm>
            <a:off x="7768590" y="1565910"/>
            <a:ext cx="4323715" cy="35534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一、创业能力及其特征</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8" name="文本框 7"/>
          <p:cNvSpPr txBox="1"/>
          <p:nvPr/>
        </p:nvSpPr>
        <p:spPr>
          <a:xfrm>
            <a:off x="660400" y="1237615"/>
            <a:ext cx="6119495" cy="4246245"/>
          </a:xfrm>
          <a:prstGeom prst="rect">
            <a:avLst/>
          </a:prstGeom>
          <a:noFill/>
        </p:spPr>
        <p:txBody>
          <a:bodyPr wrap="square" rtlCol="0">
            <a:spAutoFit/>
          </a:bodyPr>
          <a:p>
            <a:pPr algn="just" fontAlgn="auto">
              <a:lnSpc>
                <a:spcPct val="150000"/>
              </a:lnSpc>
            </a:pPr>
            <a:r>
              <a:rPr lang="zh-CN" altLang="en-US"/>
              <a:t>组织能力是组织存续、发展、强大的基础和保障。例如，一个登山团队，要完成登山目标，他们需要明确的任务目标（定位能力）、需要基本的规则约束（规范能力）、需要一定的资源配置（整合能力）、需要做出科学的判断（决策能力）、需要有力的工作落实（执行能力）、需要持续的自我调整（改进能力）。早在 20 世纪初，法约尔就将管理的职能归纳为计划、组织、命令、调整和控制，对于新创企业而言，由于资源的缺乏和经验的不足，对有限的资源进行合理的组织就显得格外重要。所以，组织能力是创业者不可缺少的能力之一，是创造价值的源泉。</a:t>
            </a:r>
            <a:endParaRPr lang="zh-CN" altLang="en-US"/>
          </a:p>
        </p:txBody>
      </p:sp>
      <p:sp>
        <p:nvSpPr>
          <p:cNvPr id="2" name="文本框 1"/>
          <p:cNvSpPr txBox="1"/>
          <p:nvPr/>
        </p:nvSpPr>
        <p:spPr>
          <a:xfrm>
            <a:off x="751205" y="838835"/>
            <a:ext cx="2817495" cy="398780"/>
          </a:xfrm>
          <a:prstGeom prst="rect">
            <a:avLst/>
          </a:prstGeom>
          <a:noFill/>
        </p:spPr>
        <p:txBody>
          <a:bodyPr wrap="square" rtlCol="0">
            <a:spAutoFit/>
          </a:bodyPr>
          <a:p>
            <a:r>
              <a:rPr lang="zh-CN" altLang="en-US" sz="2000" b="1">
                <a:solidFill>
                  <a:schemeClr val="accent1">
                    <a:lumMod val="75000"/>
                  </a:schemeClr>
                </a:solidFill>
              </a:rPr>
              <a:t>（三）组织能力</a:t>
            </a:r>
            <a:endParaRPr lang="zh-CN" altLang="en-US" sz="2000" b="1">
              <a:solidFill>
                <a:schemeClr val="accent1">
                  <a:lumMod val="75000"/>
                </a:schemeClr>
              </a:solidFill>
            </a:endParaRPr>
          </a:p>
        </p:txBody>
      </p:sp>
      <p:pic>
        <p:nvPicPr>
          <p:cNvPr id="107" name="图片 106"/>
          <p:cNvPicPr/>
          <p:nvPr/>
        </p:nvPicPr>
        <p:blipFill>
          <a:blip r:embed="rId1"/>
          <a:stretch>
            <a:fillRect/>
          </a:stretch>
        </p:blipFill>
        <p:spPr>
          <a:xfrm>
            <a:off x="6950710" y="1482090"/>
            <a:ext cx="4600575" cy="3543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一、创业能力及其特征</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751205" y="838835"/>
            <a:ext cx="2817495" cy="398780"/>
          </a:xfrm>
          <a:prstGeom prst="rect">
            <a:avLst/>
          </a:prstGeom>
          <a:noFill/>
        </p:spPr>
        <p:txBody>
          <a:bodyPr wrap="square" rtlCol="0">
            <a:spAutoFit/>
          </a:bodyPr>
          <a:p>
            <a:r>
              <a:rPr lang="zh-CN" altLang="en-US" sz="2000" b="1">
                <a:solidFill>
                  <a:schemeClr val="accent1">
                    <a:lumMod val="75000"/>
                  </a:schemeClr>
                </a:solidFill>
              </a:rPr>
              <a:t>（四）管理能力</a:t>
            </a:r>
            <a:endParaRPr lang="zh-CN" altLang="en-US" sz="2000" b="1">
              <a:solidFill>
                <a:schemeClr val="accent1">
                  <a:lumMod val="75000"/>
                </a:schemeClr>
              </a:solidFill>
            </a:endParaRPr>
          </a:p>
        </p:txBody>
      </p:sp>
      <p:cxnSp>
        <p:nvCxnSpPr>
          <p:cNvPr id="22" name="直接连接符 21"/>
          <p:cNvCxnSpPr/>
          <p:nvPr>
            <p:custDataLst>
              <p:tags r:id="rId1"/>
            </p:custDataLst>
          </p:nvPr>
        </p:nvCxnSpPr>
        <p:spPr>
          <a:xfrm flipH="1">
            <a:off x="-57150" y="4739004"/>
            <a:ext cx="12192000" cy="0"/>
          </a:xfrm>
          <a:prstGeom prst="line">
            <a:avLst/>
          </a:prstGeom>
          <a:ln w="19050">
            <a:solidFill>
              <a:srgbClr val="000000">
                <a:lumMod val="50000"/>
                <a:lumOff val="50000"/>
              </a:srgbClr>
            </a:solidFill>
          </a:ln>
        </p:spPr>
        <p:style>
          <a:lnRef idx="1">
            <a:srgbClr val="1F74AD"/>
          </a:lnRef>
          <a:fillRef idx="0">
            <a:srgbClr val="1F74AD"/>
          </a:fillRef>
          <a:effectRef idx="0">
            <a:srgbClr val="1F74AD"/>
          </a:effectRef>
          <a:fontRef idx="minor">
            <a:srgbClr val="000000"/>
          </a:fontRef>
        </p:style>
      </p:cxnSp>
      <p:sp>
        <p:nvSpPr>
          <p:cNvPr id="3" name="圆角矩形 2"/>
          <p:cNvSpPr/>
          <p:nvPr>
            <p:custDataLst>
              <p:tags r:id="rId2"/>
            </p:custDataLst>
          </p:nvPr>
        </p:nvSpPr>
        <p:spPr>
          <a:xfrm>
            <a:off x="1103631" y="1373217"/>
            <a:ext cx="1944451" cy="2746634"/>
          </a:xfrm>
          <a:prstGeom prst="roundRect">
            <a:avLst/>
          </a:prstGeom>
          <a:solidFill>
            <a:srgbClr val="1F74AD">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对于创业者来说，道德决策显得比机会主义决策更加重要。</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泪滴形 3"/>
          <p:cNvSpPr/>
          <p:nvPr>
            <p:custDataLst>
              <p:tags r:id="rId3"/>
            </p:custDataLst>
          </p:nvPr>
        </p:nvSpPr>
        <p:spPr>
          <a:xfrm rot="8100000">
            <a:off x="1796012" y="3836535"/>
            <a:ext cx="569048" cy="569048"/>
          </a:xfrm>
          <a:prstGeom prst="teardrop">
            <a:avLst>
              <a:gd name="adj" fmla="val 125412"/>
            </a:avLst>
          </a:prstGeom>
          <a:solidFill>
            <a:srgbClr val="1F74AD"/>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custDataLst>
              <p:tags r:id="rId4"/>
            </p:custDataLst>
          </p:nvPr>
        </p:nvSpPr>
        <p:spPr>
          <a:xfrm rot="8100000">
            <a:off x="1932760" y="3968604"/>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0000" lnSpcReduction="20000"/>
          </a:bodyPr>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custDataLst>
              <p:tags r:id="rId5"/>
            </p:custDataLst>
          </p:nvPr>
        </p:nvSpPr>
        <p:spPr>
          <a:xfrm>
            <a:off x="2022616" y="4681084"/>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custDataLst>
              <p:tags r:id="rId6"/>
            </p:custDataLst>
          </p:nvPr>
        </p:nvSpPr>
        <p:spPr>
          <a:xfrm>
            <a:off x="1036580" y="5134819"/>
            <a:ext cx="2072292" cy="861775"/>
          </a:xfrm>
          <a:prstGeom prst="rect">
            <a:avLst/>
          </a:prstGeom>
          <a:noFill/>
        </p:spPr>
        <p:txBody>
          <a:bodyPr wrap="square" rtlCol="0">
            <a:normAutofit fontScale="90000"/>
          </a:bodyPr>
          <a:p>
            <a:pPr algn="l">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（1）创业者必须具备决策能力。</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圆角矩形 6"/>
          <p:cNvSpPr/>
          <p:nvPr>
            <p:custDataLst>
              <p:tags r:id="rId7"/>
            </p:custDataLst>
          </p:nvPr>
        </p:nvSpPr>
        <p:spPr>
          <a:xfrm>
            <a:off x="3744583" y="1373217"/>
            <a:ext cx="1944451" cy="2746634"/>
          </a:xfrm>
          <a:prstGeom prst="roundRect">
            <a:avLst/>
          </a:prstGeom>
          <a:solidFill>
            <a:srgbClr val="3498D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创业者在作为企业领导者的同时，又是沟通系统的中心。</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泪滴形 18"/>
          <p:cNvSpPr/>
          <p:nvPr>
            <p:custDataLst>
              <p:tags r:id="rId8"/>
            </p:custDataLst>
          </p:nvPr>
        </p:nvSpPr>
        <p:spPr>
          <a:xfrm rot="8100000">
            <a:off x="4436964" y="3836535"/>
            <a:ext cx="569048" cy="569048"/>
          </a:xfrm>
          <a:prstGeom prst="teardrop">
            <a:avLst>
              <a:gd name="adj" fmla="val 125412"/>
            </a:avLst>
          </a:prstGeom>
          <a:solidFill>
            <a:srgbClr val="3498D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custDataLst>
              <p:tags r:id="rId9"/>
            </p:custDataLst>
          </p:nvPr>
        </p:nvSpPr>
        <p:spPr>
          <a:xfrm rot="8100000">
            <a:off x="4569032" y="3968604"/>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custDataLst>
              <p:tags r:id="rId10"/>
            </p:custDataLst>
          </p:nvPr>
        </p:nvSpPr>
        <p:spPr>
          <a:xfrm>
            <a:off x="4663568" y="4681084"/>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49" name="文本框 48"/>
          <p:cNvSpPr txBox="1"/>
          <p:nvPr>
            <p:custDataLst>
              <p:tags r:id="rId11"/>
            </p:custDataLst>
          </p:nvPr>
        </p:nvSpPr>
        <p:spPr>
          <a:xfrm>
            <a:off x="3680663" y="5134819"/>
            <a:ext cx="2072292" cy="861775"/>
          </a:xfrm>
          <a:prstGeom prst="rect">
            <a:avLst/>
          </a:prstGeom>
          <a:noFill/>
        </p:spPr>
        <p:txBody>
          <a:bodyPr wrap="square" rtlCol="0">
            <a:normAutofit fontScale="90000"/>
          </a:bodyPr>
          <a:p>
            <a:pPr algn="l">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（2）创业者必须具备沟通能力。</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圆角矩形 25"/>
          <p:cNvSpPr/>
          <p:nvPr>
            <p:custDataLst>
              <p:tags r:id="rId12"/>
            </p:custDataLst>
          </p:nvPr>
        </p:nvSpPr>
        <p:spPr>
          <a:xfrm>
            <a:off x="6385536" y="1373217"/>
            <a:ext cx="1944451" cy="2746634"/>
          </a:xfrm>
          <a:prstGeom prst="roundRect">
            <a:avLst/>
          </a:prstGeom>
          <a:solidFill>
            <a:srgbClr val="1AA3AA">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对于新创企业而言，创业者能否通过事业和情感吸引激励人才具有深刻的意义。</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泪滴形 28"/>
          <p:cNvSpPr/>
          <p:nvPr>
            <p:custDataLst>
              <p:tags r:id="rId13"/>
            </p:custDataLst>
          </p:nvPr>
        </p:nvSpPr>
        <p:spPr>
          <a:xfrm rot="8100000">
            <a:off x="7077917" y="3836535"/>
            <a:ext cx="569048" cy="569048"/>
          </a:xfrm>
          <a:prstGeom prst="teardrop">
            <a:avLst>
              <a:gd name="adj" fmla="val 125412"/>
            </a:avLst>
          </a:prstGeom>
          <a:solidFill>
            <a:srgbClr val="1AA3AA"/>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custDataLst>
              <p:tags r:id="rId14"/>
            </p:custDataLst>
          </p:nvPr>
        </p:nvSpPr>
        <p:spPr>
          <a:xfrm rot="8100000">
            <a:off x="7209985" y="3968604"/>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custDataLst>
              <p:tags r:id="rId15"/>
            </p:custDataLst>
          </p:nvPr>
        </p:nvSpPr>
        <p:spPr>
          <a:xfrm>
            <a:off x="7304521" y="4681084"/>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50" name="文本框 49"/>
          <p:cNvSpPr txBox="1"/>
          <p:nvPr>
            <p:custDataLst>
              <p:tags r:id="rId16"/>
            </p:custDataLst>
          </p:nvPr>
        </p:nvSpPr>
        <p:spPr>
          <a:xfrm>
            <a:off x="6324746" y="5134819"/>
            <a:ext cx="2072292" cy="861775"/>
          </a:xfrm>
          <a:prstGeom prst="rect">
            <a:avLst/>
          </a:prstGeom>
          <a:noFill/>
        </p:spPr>
        <p:txBody>
          <a:bodyPr wrap="square" rtlCol="0">
            <a:normAutofit fontScale="90000"/>
          </a:bodyPr>
          <a:p>
            <a:pPr algn="l">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（3）创业者必须具备激励能力。</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圆角矩形 37"/>
          <p:cNvSpPr/>
          <p:nvPr>
            <p:custDataLst>
              <p:tags r:id="rId17"/>
            </p:custDataLst>
          </p:nvPr>
        </p:nvSpPr>
        <p:spPr>
          <a:xfrm>
            <a:off x="9026487" y="1373217"/>
            <a:ext cx="1944451" cy="2746634"/>
          </a:xfrm>
          <a:prstGeom prst="roundRect">
            <a:avLst/>
          </a:prstGeom>
          <a:solidFill>
            <a:srgbClr val="69A35B">
              <a:lumMod val="20000"/>
              <a:lumOff val="80000"/>
            </a:srgbClr>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l">
              <a:lnSpc>
                <a:spcPct val="120000"/>
              </a:lnSpc>
            </a:pPr>
            <a:r>
              <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创业者在新创企业中需要承担多种角色，其中重要的一项就是领导者角色。</a:t>
            </a:r>
            <a:endParaRPr lang="zh-CN" altLang="en-US" spc="15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泪滴形 38"/>
          <p:cNvSpPr/>
          <p:nvPr>
            <p:custDataLst>
              <p:tags r:id="rId18"/>
            </p:custDataLst>
          </p:nvPr>
        </p:nvSpPr>
        <p:spPr>
          <a:xfrm rot="8100000">
            <a:off x="9718868" y="3836535"/>
            <a:ext cx="569048" cy="569048"/>
          </a:xfrm>
          <a:prstGeom prst="teardrop">
            <a:avLst>
              <a:gd name="adj" fmla="val 125412"/>
            </a:avLst>
          </a:prstGeom>
          <a:solidFill>
            <a:srgbClr val="69A35B"/>
          </a:solidFill>
          <a:ln w="38100">
            <a:solidFill>
              <a:sysClr val="window" lastClr="FFFFFF">
                <a:lumMod val="9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custDataLst>
              <p:tags r:id="rId19"/>
            </p:custDataLst>
          </p:nvPr>
        </p:nvSpPr>
        <p:spPr>
          <a:xfrm rot="8100000">
            <a:off x="9850936" y="3968604"/>
            <a:ext cx="295552" cy="295552"/>
          </a:xfrm>
          <a:prstGeom prst="ellipse">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custDataLst>
              <p:tags r:id="rId20"/>
            </p:custDataLst>
          </p:nvPr>
        </p:nvSpPr>
        <p:spPr>
          <a:xfrm>
            <a:off x="9945472" y="4681084"/>
            <a:ext cx="115840" cy="115840"/>
          </a:xfrm>
          <a:prstGeom prst="ellipse">
            <a:avLst/>
          </a:prstGeom>
          <a:solidFill>
            <a:sysClr val="window" lastClr="FFFFFF">
              <a:lumMod val="95000"/>
            </a:sysClr>
          </a:solidFill>
          <a:ln w="38100">
            <a:solidFill>
              <a:srgbClr val="000000">
                <a:lumMod val="50000"/>
                <a:lumOff val="50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custDataLst>
              <p:tags r:id="rId21"/>
            </p:custDataLst>
          </p:nvPr>
        </p:nvSpPr>
        <p:spPr>
          <a:xfrm>
            <a:off x="8968828" y="5134819"/>
            <a:ext cx="2072292" cy="861775"/>
          </a:xfrm>
          <a:prstGeom prst="rect">
            <a:avLst/>
          </a:prstGeom>
          <a:noFill/>
        </p:spPr>
        <p:txBody>
          <a:bodyPr wrap="square" rtlCol="0">
            <a:normAutofit fontScale="90000"/>
          </a:bodyPr>
          <a:p>
            <a:pPr algn="l">
              <a:lnSpc>
                <a:spcPct val="120000"/>
              </a:lnSpc>
            </a:pPr>
            <a:r>
              <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rPr>
              <a:t>（4）创业者必须具备领导能力。</a:t>
            </a:r>
            <a:endParaRPr lang="zh-CN" altLang="en-US" sz="2000" b="1" spc="300">
              <a:solidFill>
                <a:srgbClr val="000000">
                  <a:lumMod val="75000"/>
                  <a:lumOff val="25000"/>
                </a:srgb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一、创业能力及其特征</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751205" y="838835"/>
            <a:ext cx="2817495" cy="398780"/>
          </a:xfrm>
          <a:prstGeom prst="rect">
            <a:avLst/>
          </a:prstGeom>
          <a:noFill/>
        </p:spPr>
        <p:txBody>
          <a:bodyPr wrap="square" rtlCol="0">
            <a:spAutoFit/>
          </a:bodyPr>
          <a:p>
            <a:r>
              <a:rPr lang="zh-CN" altLang="en-US" sz="2000" b="1">
                <a:solidFill>
                  <a:schemeClr val="accent1">
                    <a:lumMod val="75000"/>
                  </a:schemeClr>
                </a:solidFill>
              </a:rPr>
              <a:t>（五）人际交往能力</a:t>
            </a:r>
            <a:endParaRPr lang="zh-CN" altLang="en-US" sz="2000" b="1">
              <a:solidFill>
                <a:schemeClr val="accent1">
                  <a:lumMod val="75000"/>
                </a:schemeClr>
              </a:solidFill>
            </a:endParaRPr>
          </a:p>
        </p:txBody>
      </p:sp>
      <p:sp>
        <p:nvSpPr>
          <p:cNvPr id="8" name="文本框 7"/>
          <p:cNvSpPr txBox="1"/>
          <p:nvPr/>
        </p:nvSpPr>
        <p:spPr>
          <a:xfrm>
            <a:off x="822325" y="1322705"/>
            <a:ext cx="6076315" cy="5077460"/>
          </a:xfrm>
          <a:prstGeom prst="rect">
            <a:avLst/>
          </a:prstGeom>
          <a:noFill/>
        </p:spPr>
        <p:txBody>
          <a:bodyPr wrap="square" rtlCol="0">
            <a:spAutoFit/>
          </a:bodyPr>
          <a:p>
            <a:pPr fontAlgn="auto">
              <a:lnSpc>
                <a:spcPct val="150000"/>
              </a:lnSpc>
            </a:pPr>
            <a:r>
              <a:rPr lang="zh-CN" altLang="en-US"/>
              <a:t>人际交往能力是创业者不可或缺的能力之一。在美国，有句流行语：一个人能否成功，不在于你知道什么，而在于你认识谁。斯坦福研究中心一份调查报告的结论更能证明人际交往对成功的重要性：一个人赚的钱，12.5% 依赖其掌握的知识，87.5% 依赖其人际关系网。人际交往能力强的人，能够尽快与各界人士建立相互信赖的关系。一个可以在关系网络中穿梭自如的人，就有可能获取更多的信息，解决别人难以解决的问题，大大提高工作效率，也能与周围的伙伴愉快地合作，从而产生强大的凝聚力。因此，一个成功的创业者或将来能够成功创业的人必定是一个有着良好人际关系的人。综观世界上成功的创业者，作为社交家活跃在国际舞台的大有人在。</a:t>
            </a:r>
            <a:endParaRPr lang="zh-CN" altLang="en-US"/>
          </a:p>
        </p:txBody>
      </p:sp>
      <p:pic>
        <p:nvPicPr>
          <p:cNvPr id="108" name="图片 107"/>
          <p:cNvPicPr/>
          <p:nvPr/>
        </p:nvPicPr>
        <p:blipFill>
          <a:blip r:embed="rId1"/>
          <a:stretch>
            <a:fillRect/>
          </a:stretch>
        </p:blipFill>
        <p:spPr>
          <a:xfrm>
            <a:off x="6990080" y="1894205"/>
            <a:ext cx="4861560" cy="36957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2" name="文本框 1"/>
          <p:cNvSpPr txBox="1"/>
          <p:nvPr/>
        </p:nvSpPr>
        <p:spPr>
          <a:xfrm>
            <a:off x="5278120" y="2304415"/>
            <a:ext cx="6431280" cy="144526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cs typeface="黑体" panose="02010609060101010101" charset="-122"/>
              </a:rPr>
              <a:t>第三章  </a:t>
            </a:r>
            <a:endParaRPr lang="zh-CN" altLang="en-US" sz="4400" b="1">
              <a:latin typeface="微软雅黑" panose="020B0503020204020204" pitchFamily="34" charset="-122"/>
              <a:ea typeface="微软雅黑" panose="020B0503020204020204" pitchFamily="34" charset="-122"/>
              <a:cs typeface="黑体" panose="02010609060101010101" charset="-122"/>
            </a:endParaRPr>
          </a:p>
          <a:p>
            <a:r>
              <a:rPr lang="zh-CN" altLang="en-US" sz="4400" b="1">
                <a:latin typeface="微软雅黑" panose="020B0503020204020204" pitchFamily="34" charset="-122"/>
                <a:ea typeface="微软雅黑" panose="020B0503020204020204" pitchFamily="34" charset="-122"/>
                <a:cs typeface="黑体" panose="02010609060101010101" charset="-122"/>
              </a:rPr>
              <a:t>创业者与创业团队</a:t>
            </a:r>
            <a:endParaRPr lang="zh-CN" altLang="en-US" sz="4400" b="1">
              <a:latin typeface="微软雅黑" panose="020B0503020204020204" pitchFamily="34" charset="-122"/>
              <a:ea typeface="微软雅黑" panose="020B0503020204020204" pitchFamily="34" charset="-122"/>
              <a:cs typeface="黑体" panose="02010609060101010101"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二、创业能力的自我评估</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8" name="文本框 7"/>
          <p:cNvSpPr txBox="1"/>
          <p:nvPr/>
        </p:nvSpPr>
        <p:spPr>
          <a:xfrm>
            <a:off x="509270" y="812800"/>
            <a:ext cx="6715760" cy="5492750"/>
          </a:xfrm>
          <a:prstGeom prst="rect">
            <a:avLst/>
          </a:prstGeom>
          <a:noFill/>
        </p:spPr>
        <p:txBody>
          <a:bodyPr wrap="square" rtlCol="0">
            <a:spAutoFit/>
          </a:bodyPr>
          <a:p>
            <a:pPr fontAlgn="auto">
              <a:lnSpc>
                <a:spcPct val="150000"/>
              </a:lnSpc>
            </a:pPr>
            <a:r>
              <a:rPr lang="zh-CN" altLang="en-US"/>
              <a:t>创业能力是直接影响创业实践活动能否成功的关键因素。大学生的创业能力是基于创业实践活动形成的高层次知识、技能和特质的总和，与软件开发具有相似的过程性和能力评价特征。将一些软件技术手段引入高校创业教育过程，构建大学生创业能力成熟度模型，全面分析学生创业实践能力增长潜力和可以改进的方向，有利于提高高校创业教育的受益面和针对性，推动以创业实践和创业孵化培育为特色的高素质创业型人才培养体系建设。</a:t>
            </a:r>
            <a:endParaRPr lang="zh-CN" altLang="en-US"/>
          </a:p>
          <a:p>
            <a:pPr fontAlgn="auto">
              <a:lnSpc>
                <a:spcPct val="150000"/>
              </a:lnSpc>
            </a:pPr>
            <a:r>
              <a:rPr lang="zh-CN" altLang="en-US"/>
              <a:t>创业意向作为任何创业行为的先导，具有较强的选择性和能动性，因而也是创业行为的最佳预测指标。专业能力是从促进个人技能、职业技能提升的角度对大学生创业能力进行评价。社会能力主要表现为学生在以团队合作为基础的环境中工作的适应程度，这个指标主要衡量学生的人际交往技巧以及有效的沟通能力。方法能力是考核创业者是否能够成功创业的关键指标。</a:t>
            </a:r>
            <a:endParaRPr lang="zh-CN" altLang="en-US"/>
          </a:p>
        </p:txBody>
      </p:sp>
      <p:pic>
        <p:nvPicPr>
          <p:cNvPr id="109" name="图片 108"/>
          <p:cNvPicPr/>
          <p:nvPr/>
        </p:nvPicPr>
        <p:blipFill>
          <a:blip r:embed="rId1"/>
          <a:stretch>
            <a:fillRect/>
          </a:stretch>
        </p:blipFill>
        <p:spPr>
          <a:xfrm>
            <a:off x="7424420" y="1663065"/>
            <a:ext cx="4244975" cy="35318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9"/>
                                        </p:tgtEl>
                                        <p:attrNameLst>
                                          <p:attrName>style.visibility</p:attrName>
                                        </p:attrNameLst>
                                      </p:cBhvr>
                                      <p:to>
                                        <p:strVal val="visible"/>
                                      </p:to>
                                    </p:set>
                                    <p:animEffect transition="in" filter="wipe(down)">
                                      <p:cBhvr>
                                        <p:cTn id="16"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三、创业能力的培养与提升</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751205" y="838835"/>
            <a:ext cx="2817495" cy="398780"/>
          </a:xfrm>
          <a:prstGeom prst="rect">
            <a:avLst/>
          </a:prstGeom>
          <a:noFill/>
        </p:spPr>
        <p:txBody>
          <a:bodyPr wrap="square" rtlCol="0">
            <a:spAutoFit/>
          </a:bodyPr>
          <a:p>
            <a:r>
              <a:rPr lang="zh-CN" altLang="en-US" sz="2000" b="1">
                <a:solidFill>
                  <a:schemeClr val="accent1">
                    <a:lumMod val="75000"/>
                  </a:schemeClr>
                </a:solidFill>
              </a:rPr>
              <a:t>（一）营造创业氛围</a:t>
            </a:r>
            <a:endParaRPr lang="zh-CN" altLang="en-US" sz="2000" b="1">
              <a:solidFill>
                <a:schemeClr val="accent1">
                  <a:lumMod val="75000"/>
                </a:schemeClr>
              </a:solidFill>
            </a:endParaRPr>
          </a:p>
        </p:txBody>
      </p:sp>
      <p:sp>
        <p:nvSpPr>
          <p:cNvPr id="8" name="文本框 7"/>
          <p:cNvSpPr txBox="1"/>
          <p:nvPr/>
        </p:nvSpPr>
        <p:spPr>
          <a:xfrm>
            <a:off x="822325" y="1322705"/>
            <a:ext cx="6702425" cy="5077460"/>
          </a:xfrm>
          <a:prstGeom prst="rect">
            <a:avLst/>
          </a:prstGeom>
          <a:noFill/>
        </p:spPr>
        <p:txBody>
          <a:bodyPr wrap="square" rtlCol="0">
            <a:spAutoFit/>
          </a:bodyPr>
          <a:p>
            <a:pPr fontAlgn="auto">
              <a:lnSpc>
                <a:spcPct val="150000"/>
              </a:lnSpc>
            </a:pPr>
            <a:r>
              <a:rPr lang="zh-CN" altLang="en-US"/>
              <a:t>创业能力不是一朝一夕能够提高的，它需要长期的熏陶、培养、积累和沉淀，而高校作为人才培养的摇篮，不管在时间上还是空间上，都成为大学生创业能力培养和拓展的首选场所。高校要将创业教育融入学校的整体育人机制中，营造良好的创业硬环境和软环境。在硬环境上，学校要为大学生创新创业提供必要的基金支持、实验设备和创业场所，为大学生创业提供物质保障。通过成立大学生创业社区或社团，来吸纳那些具有开拓创新精神、具备一定创业能力的大学生参加，同时为创业社区配备师资力量、资金支持并提供理论导向等，鼓励和支持更多的在校大学生提前感受创业氛围。在软环境上，学校要充分发挥创业典型的示范作用，邀请成功校友和知名企业家为大学生开办创业论坛、创业讲座等，通过前辈的现身说法，激励大学生向创业的美好明天迈进。</a:t>
            </a:r>
            <a:endParaRPr lang="zh-CN" altLang="en-US">
              <a:sym typeface="+mn-ea"/>
            </a:endParaRPr>
          </a:p>
        </p:txBody>
      </p:sp>
      <p:pic>
        <p:nvPicPr>
          <p:cNvPr id="110" name="图片 109"/>
          <p:cNvPicPr/>
          <p:nvPr/>
        </p:nvPicPr>
        <p:blipFill>
          <a:blip r:embed="rId1"/>
          <a:stretch>
            <a:fillRect/>
          </a:stretch>
        </p:blipFill>
        <p:spPr>
          <a:xfrm>
            <a:off x="7644765" y="1762125"/>
            <a:ext cx="4243705" cy="37058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三、创业能力的培养与提升</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751205" y="838835"/>
            <a:ext cx="4211955" cy="398780"/>
          </a:xfrm>
          <a:prstGeom prst="rect">
            <a:avLst/>
          </a:prstGeom>
          <a:noFill/>
        </p:spPr>
        <p:txBody>
          <a:bodyPr wrap="square" rtlCol="0">
            <a:spAutoFit/>
          </a:bodyPr>
          <a:p>
            <a:r>
              <a:rPr lang="zh-CN" altLang="en-US" sz="2000" b="1">
                <a:solidFill>
                  <a:schemeClr val="accent1">
                    <a:lumMod val="75000"/>
                  </a:schemeClr>
                </a:solidFill>
              </a:rPr>
              <a:t>（二）高校加强创业教育与指导</a:t>
            </a:r>
            <a:endParaRPr lang="zh-CN" altLang="en-US" sz="2000" b="1">
              <a:solidFill>
                <a:schemeClr val="accent1">
                  <a:lumMod val="75000"/>
                </a:schemeClr>
              </a:solidFill>
            </a:endParaRPr>
          </a:p>
        </p:txBody>
      </p:sp>
      <p:sp>
        <p:nvSpPr>
          <p:cNvPr id="8" name="文本框 7"/>
          <p:cNvSpPr txBox="1"/>
          <p:nvPr/>
        </p:nvSpPr>
        <p:spPr>
          <a:xfrm>
            <a:off x="660400" y="1263650"/>
            <a:ext cx="6958330" cy="5077460"/>
          </a:xfrm>
          <a:prstGeom prst="rect">
            <a:avLst/>
          </a:prstGeom>
          <a:noFill/>
        </p:spPr>
        <p:txBody>
          <a:bodyPr wrap="square" rtlCol="0">
            <a:spAutoFit/>
          </a:bodyPr>
          <a:p>
            <a:pPr fontAlgn="auto">
              <a:lnSpc>
                <a:spcPct val="150000"/>
              </a:lnSpc>
            </a:pPr>
            <a:r>
              <a:rPr lang="zh-CN" altLang="en-US"/>
              <a:t>创业教育与指导有利于转变大学生就业观念，有利于提高大学生的综合素质和创业能力，有利于拓宽大学生成才渠道。创业教育与指导应当渗透到教学的各个环节，根据学生不同时期不同年级的需要和困惑，分阶段、分对象进行，而不是集中在某一个阶段或针对某一个特定群体进行。高校在创业教育方面的传统做法是主要针对大四学生，结合就业指导，开设创业指导课程。这种措施忽视了不同学龄的大学生在心理特点和思想状态方面存在的差异，忽视了长期性的创业教育对大学生创业能力形成的潜移默化的作用，是不科学的，也是不可取的。高校创业教育与指导应贯穿大学教育的全程，根据大学培养的各个阶段在四年中逐步实施，进行全程化指导。学校要特别重视对大一学生的创业教育，因为大一学生在思想观念、价值取向、人生态度上都有着鲜明的时代特点。</a:t>
            </a:r>
            <a:endParaRPr lang="zh-CN" altLang="en-US">
              <a:sym typeface="+mn-ea"/>
            </a:endParaRPr>
          </a:p>
        </p:txBody>
      </p:sp>
      <p:pic>
        <p:nvPicPr>
          <p:cNvPr id="111" name="图片 110"/>
          <p:cNvPicPr/>
          <p:nvPr/>
        </p:nvPicPr>
        <p:blipFill>
          <a:blip r:embed="rId1"/>
          <a:stretch>
            <a:fillRect/>
          </a:stretch>
        </p:blipFill>
        <p:spPr>
          <a:xfrm>
            <a:off x="7618730" y="1838325"/>
            <a:ext cx="3994150" cy="35794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11"/>
                                        </p:tgtEl>
                                        <p:attrNameLst>
                                          <p:attrName>style.visibility</p:attrName>
                                        </p:attrNameLst>
                                      </p:cBhvr>
                                      <p:to>
                                        <p:strVal val="visible"/>
                                      </p:to>
                                    </p:set>
                                    <p:animEffect transition="in" filter="blinds(horizontal)">
                                      <p:cBhvr>
                                        <p:cTn id="16"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三、创业能力的培养与提升</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751205" y="838835"/>
            <a:ext cx="4211955" cy="398780"/>
          </a:xfrm>
          <a:prstGeom prst="rect">
            <a:avLst/>
          </a:prstGeom>
          <a:noFill/>
        </p:spPr>
        <p:txBody>
          <a:bodyPr wrap="square" rtlCol="0">
            <a:spAutoFit/>
          </a:bodyPr>
          <a:p>
            <a:r>
              <a:rPr lang="zh-CN" altLang="en-US" sz="2000" b="1">
                <a:solidFill>
                  <a:schemeClr val="accent1">
                    <a:lumMod val="75000"/>
                  </a:schemeClr>
                </a:solidFill>
              </a:rPr>
              <a:t>（三）完善制度建设</a:t>
            </a:r>
            <a:endParaRPr lang="zh-CN" altLang="en-US" sz="2000" b="1">
              <a:solidFill>
                <a:schemeClr val="accent1">
                  <a:lumMod val="75000"/>
                </a:schemeClr>
              </a:solidFill>
            </a:endParaRPr>
          </a:p>
        </p:txBody>
      </p:sp>
      <p:sp>
        <p:nvSpPr>
          <p:cNvPr id="8" name="文本框 7"/>
          <p:cNvSpPr txBox="1"/>
          <p:nvPr/>
        </p:nvSpPr>
        <p:spPr>
          <a:xfrm>
            <a:off x="660400" y="1786890"/>
            <a:ext cx="5010785" cy="2999740"/>
          </a:xfrm>
          <a:prstGeom prst="rect">
            <a:avLst/>
          </a:prstGeom>
          <a:noFill/>
        </p:spPr>
        <p:txBody>
          <a:bodyPr wrap="square" rtlCol="0">
            <a:spAutoFit/>
          </a:bodyPr>
          <a:p>
            <a:pPr fontAlgn="auto">
              <a:lnSpc>
                <a:spcPct val="150000"/>
              </a:lnSpc>
            </a:pPr>
            <a:r>
              <a:rPr lang="zh-CN" altLang="en-US"/>
              <a:t>要全面提升大学生的创业能力，将大学生创业的可能性转化为现实性，就必须实现创业的规范化、体制化和程序化，就必须不断完善创业的体制机制，使大学生创业有章</a:t>
            </a:r>
            <a:r>
              <a:rPr lang="zh-CN" altLang="en-US">
                <a:sym typeface="+mn-ea"/>
              </a:rPr>
              <a:t>可循、有法可依、有序可行。在教育制度方面，要实施创业型人才培养工程，进行全方位的综合改革与教育创新。高校要持续更新教育思想观念，创新人才培养模式。</a:t>
            </a:r>
            <a:endParaRPr lang="zh-CN" altLang="en-US">
              <a:sym typeface="+mn-ea"/>
            </a:endParaRPr>
          </a:p>
        </p:txBody>
      </p:sp>
      <p:pic>
        <p:nvPicPr>
          <p:cNvPr id="112" name="图片 111"/>
          <p:cNvPicPr/>
          <p:nvPr/>
        </p:nvPicPr>
        <p:blipFill>
          <a:blip r:embed="rId1"/>
          <a:stretch>
            <a:fillRect/>
          </a:stretch>
        </p:blipFill>
        <p:spPr>
          <a:xfrm>
            <a:off x="6186170" y="1237615"/>
            <a:ext cx="5327650" cy="38982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cs typeface="黑体" panose="02010609060101010101" charset="-122"/>
            </a:endParaRPr>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
        <p:nvSpPr>
          <p:cNvPr id="29" name="文本框 28"/>
          <p:cNvSpPr txBox="1"/>
          <p:nvPr/>
        </p:nvSpPr>
        <p:spPr>
          <a:xfrm>
            <a:off x="2477507" y="3501999"/>
            <a:ext cx="18084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创业团队</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cs typeface="黑体" panose="02010609060101010101" charset="-122"/>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03</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一、创业团队及其特征</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751205" y="838835"/>
            <a:ext cx="4211955" cy="398780"/>
          </a:xfrm>
          <a:prstGeom prst="rect">
            <a:avLst/>
          </a:prstGeom>
          <a:noFill/>
        </p:spPr>
        <p:txBody>
          <a:bodyPr wrap="square" rtlCol="0">
            <a:spAutoFit/>
          </a:bodyPr>
          <a:p>
            <a:r>
              <a:rPr lang="zh-CN" altLang="en-US" sz="2000" b="1">
                <a:solidFill>
                  <a:schemeClr val="accent1">
                    <a:lumMod val="75000"/>
                  </a:schemeClr>
                </a:solidFill>
              </a:rPr>
              <a:t>（一）创业团队的概念</a:t>
            </a:r>
            <a:endParaRPr lang="zh-CN" altLang="en-US" sz="2000" b="1">
              <a:solidFill>
                <a:schemeClr val="accent1">
                  <a:lumMod val="75000"/>
                </a:schemeClr>
              </a:solidFill>
            </a:endParaRPr>
          </a:p>
        </p:txBody>
      </p:sp>
      <p:sp>
        <p:nvSpPr>
          <p:cNvPr id="8" name="文本框 7"/>
          <p:cNvSpPr txBox="1"/>
          <p:nvPr/>
        </p:nvSpPr>
        <p:spPr>
          <a:xfrm>
            <a:off x="546735" y="1263650"/>
            <a:ext cx="6960870" cy="5492750"/>
          </a:xfrm>
          <a:prstGeom prst="rect">
            <a:avLst/>
          </a:prstGeom>
          <a:noFill/>
        </p:spPr>
        <p:txBody>
          <a:bodyPr wrap="square" rtlCol="0">
            <a:spAutoFit/>
          </a:bodyPr>
          <a:p>
            <a:pPr fontAlgn="auto">
              <a:lnSpc>
                <a:spcPct val="150000"/>
              </a:lnSpc>
            </a:pPr>
            <a:r>
              <a:rPr lang="zh-CN" altLang="en-US"/>
              <a:t>创业与团队有着天然的联系，创业团队创业已经风靡全球。在大量创业成功的案例中，我们都能找到团队制胜的元素。</a:t>
            </a:r>
            <a:endParaRPr lang="zh-CN" altLang="en-US"/>
          </a:p>
          <a:p>
            <a:pPr fontAlgn="auto">
              <a:lnSpc>
                <a:spcPct val="150000"/>
              </a:lnSpc>
            </a:pPr>
            <a:r>
              <a:rPr lang="zh-CN" altLang="en-US"/>
              <a:t>创业团队是一个特殊的团队，也是一个非常重要而又容易引起混淆的概念。Kamm、Shuman（1990）对创业团队给出以下定义：创业团队是指投入相同比例资金的两个或两个以上参与企业创立过程的个体的组合。这个定义着重于创业团队的创建和所有权两方面特性，而从我国高科技创业的过程来看，创业团队成员彼此之间出资的比例由于个人经济状况的差异不相同，郭洮村（1998）对创业团队的定义修改为“创业团队由两个或两个以上的人组成，他们共同参与创立企业的过程并投入资金”。一般来说，创业团队是拥有共同的目标，具有不同知识和能力，有意识地协调行为的一小群人（一般为 5 ～ 12 人），以实现团队创业达到盈利的工作单元，是一种应用广泛、灵活的组织形式。</a:t>
            </a:r>
            <a:endParaRPr lang="zh-CN" altLang="en-US">
              <a:sym typeface="+mn-ea"/>
            </a:endParaRPr>
          </a:p>
        </p:txBody>
      </p:sp>
      <p:pic>
        <p:nvPicPr>
          <p:cNvPr id="113" name="图片 112"/>
          <p:cNvPicPr/>
          <p:nvPr/>
        </p:nvPicPr>
        <p:blipFill>
          <a:blip r:embed="rId1"/>
          <a:stretch>
            <a:fillRect/>
          </a:stretch>
        </p:blipFill>
        <p:spPr>
          <a:xfrm>
            <a:off x="7663815" y="1968500"/>
            <a:ext cx="4102100" cy="34956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3"/>
                                        </p:tgtEl>
                                        <p:attrNameLst>
                                          <p:attrName>style.visibility</p:attrName>
                                        </p:attrNameLst>
                                      </p:cBhvr>
                                      <p:to>
                                        <p:strVal val="visible"/>
                                      </p:to>
                                    </p:set>
                                    <p:animEffect transition="in" filter="wipe(down)">
                                      <p:cBhvr>
                                        <p:cTn id="16"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一、创业团队及其特征</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751205" y="838835"/>
            <a:ext cx="4211955" cy="398780"/>
          </a:xfrm>
          <a:prstGeom prst="rect">
            <a:avLst/>
          </a:prstGeom>
          <a:noFill/>
        </p:spPr>
        <p:txBody>
          <a:bodyPr wrap="square" rtlCol="0">
            <a:spAutoFit/>
          </a:bodyPr>
          <a:p>
            <a:r>
              <a:rPr lang="zh-CN" altLang="en-US" sz="2000" b="1">
                <a:solidFill>
                  <a:schemeClr val="accent1">
                    <a:lumMod val="75000"/>
                  </a:schemeClr>
                </a:solidFill>
              </a:rPr>
              <a:t>（二）创业团队的类型</a:t>
            </a:r>
            <a:endParaRPr lang="zh-CN" altLang="en-US" sz="2000" b="1">
              <a:solidFill>
                <a:schemeClr val="accent1">
                  <a:lumMod val="75000"/>
                </a:schemeClr>
              </a:solidFill>
            </a:endParaRPr>
          </a:p>
        </p:txBody>
      </p:sp>
      <p:sp>
        <p:nvSpPr>
          <p:cNvPr id="8" name="文本框 7"/>
          <p:cNvSpPr txBox="1"/>
          <p:nvPr/>
        </p:nvSpPr>
        <p:spPr>
          <a:xfrm>
            <a:off x="546735" y="1263650"/>
            <a:ext cx="7216775" cy="4661535"/>
          </a:xfrm>
          <a:prstGeom prst="rect">
            <a:avLst/>
          </a:prstGeom>
          <a:noFill/>
        </p:spPr>
        <p:txBody>
          <a:bodyPr wrap="square" rtlCol="0">
            <a:spAutoFit/>
          </a:bodyPr>
          <a:p>
            <a:pPr fontAlgn="auto">
              <a:lnSpc>
                <a:spcPct val="150000"/>
              </a:lnSpc>
            </a:pPr>
            <a:r>
              <a:rPr lang="zh-CN" altLang="en-US" b="1"/>
              <a:t>1. 星状创业团队</a:t>
            </a:r>
            <a:endParaRPr lang="zh-CN" altLang="en-US" b="1"/>
          </a:p>
          <a:p>
            <a:pPr fontAlgn="auto">
              <a:lnSpc>
                <a:spcPct val="150000"/>
              </a:lnSpc>
            </a:pPr>
            <a:r>
              <a:rPr lang="zh-CN" altLang="en-US"/>
              <a:t>星状创业团队一般在团队中有一个核心人物，充当领队的角色。这种团队在形成之前，一般是核心人物有了创业的想法，然后根据自己的设想进行创业团队的组织。这种创业团队有以下几个明显的特点。</a:t>
            </a:r>
            <a:endParaRPr lang="zh-CN" altLang="en-US"/>
          </a:p>
          <a:p>
            <a:pPr fontAlgn="auto">
              <a:lnSpc>
                <a:spcPct val="150000"/>
              </a:lnSpc>
            </a:pPr>
            <a:r>
              <a:rPr lang="zh-CN" altLang="en-US"/>
              <a:t>（1）组织结构紧密，向心力强，主导人物在组织中的行为对其他个体影响巨大。</a:t>
            </a:r>
            <a:endParaRPr lang="zh-CN" altLang="en-US"/>
          </a:p>
          <a:p>
            <a:pPr fontAlgn="auto">
              <a:lnSpc>
                <a:spcPct val="150000"/>
              </a:lnSpc>
            </a:pPr>
            <a:r>
              <a:rPr lang="zh-CN" altLang="en-US"/>
              <a:t>（2）决策程序相对简单，组织效率较高。</a:t>
            </a:r>
            <a:endParaRPr lang="zh-CN" altLang="en-US"/>
          </a:p>
          <a:p>
            <a:pPr fontAlgn="auto">
              <a:lnSpc>
                <a:spcPct val="150000"/>
              </a:lnSpc>
            </a:pPr>
            <a:r>
              <a:rPr lang="zh-CN" altLang="en-US"/>
              <a:t>（3）容易导致权力过分集中，从而加大决策失误的风险。</a:t>
            </a:r>
            <a:endParaRPr lang="zh-CN" altLang="en-US"/>
          </a:p>
          <a:p>
            <a:pPr fontAlgn="auto">
              <a:lnSpc>
                <a:spcPct val="150000"/>
              </a:lnSpc>
            </a:pPr>
            <a:r>
              <a:rPr lang="zh-CN" altLang="en-US"/>
              <a:t>（4）当其他团队成员和主导人物发生冲突时，因为核心主导人物的特殊权威，使其他团队成员在冲突发生时往往处于被动地位，在冲突较严重时，一般都会选择离开团队，因而对组织的影响较大。</a:t>
            </a:r>
            <a:endParaRPr lang="zh-CN" altLang="en-US">
              <a:sym typeface="+mn-ea"/>
            </a:endParaRPr>
          </a:p>
        </p:txBody>
      </p:sp>
      <p:pic>
        <p:nvPicPr>
          <p:cNvPr id="114" name="图片 113"/>
          <p:cNvPicPr/>
          <p:nvPr/>
        </p:nvPicPr>
        <p:blipFill>
          <a:blip r:embed="rId1"/>
          <a:stretch>
            <a:fillRect/>
          </a:stretch>
        </p:blipFill>
        <p:spPr>
          <a:xfrm>
            <a:off x="7996555" y="2240280"/>
            <a:ext cx="3726180" cy="33299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一、创业团队及其特征</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751205" y="838835"/>
            <a:ext cx="4211955" cy="398780"/>
          </a:xfrm>
          <a:prstGeom prst="rect">
            <a:avLst/>
          </a:prstGeom>
          <a:noFill/>
        </p:spPr>
        <p:txBody>
          <a:bodyPr wrap="square" rtlCol="0">
            <a:spAutoFit/>
          </a:bodyPr>
          <a:p>
            <a:r>
              <a:rPr lang="zh-CN" altLang="en-US" sz="2000" b="1">
                <a:solidFill>
                  <a:schemeClr val="accent1">
                    <a:lumMod val="75000"/>
                  </a:schemeClr>
                </a:solidFill>
              </a:rPr>
              <a:t>（二）创业团队的类型</a:t>
            </a:r>
            <a:endParaRPr lang="zh-CN" altLang="en-US" sz="2000" b="1">
              <a:solidFill>
                <a:schemeClr val="accent1">
                  <a:lumMod val="75000"/>
                </a:schemeClr>
              </a:solidFill>
            </a:endParaRPr>
          </a:p>
        </p:txBody>
      </p:sp>
      <p:sp>
        <p:nvSpPr>
          <p:cNvPr id="8" name="文本框 7"/>
          <p:cNvSpPr txBox="1"/>
          <p:nvPr/>
        </p:nvSpPr>
        <p:spPr>
          <a:xfrm>
            <a:off x="532130" y="1050290"/>
            <a:ext cx="7216775" cy="5492750"/>
          </a:xfrm>
          <a:prstGeom prst="rect">
            <a:avLst/>
          </a:prstGeom>
          <a:noFill/>
        </p:spPr>
        <p:txBody>
          <a:bodyPr wrap="square" rtlCol="0">
            <a:spAutoFit/>
          </a:bodyPr>
          <a:p>
            <a:pPr fontAlgn="auto">
              <a:lnSpc>
                <a:spcPct val="150000"/>
              </a:lnSpc>
            </a:pPr>
            <a:r>
              <a:rPr lang="zh-CN" altLang="en-US" b="1"/>
              <a:t>2. 网状创业团队</a:t>
            </a:r>
            <a:endParaRPr lang="zh-CN" altLang="en-US" b="1"/>
          </a:p>
          <a:p>
            <a:pPr fontAlgn="auto">
              <a:lnSpc>
                <a:spcPct val="150000"/>
              </a:lnSpc>
            </a:pPr>
            <a:r>
              <a:rPr lang="zh-CN" altLang="en-US"/>
              <a:t>网状创业团队的成员一般在创业之前都有密切的关系，比如同学、亲友、同事、朋友等，一般都是在交往过程中，共同认可某一创业想法，并就创业达成共识以后，开始共同进行创业。这种创业团队有以下特点。</a:t>
            </a:r>
            <a:endParaRPr lang="zh-CN" altLang="en-US"/>
          </a:p>
          <a:p>
            <a:pPr fontAlgn="auto">
              <a:lnSpc>
                <a:spcPct val="150000"/>
              </a:lnSpc>
            </a:pPr>
            <a:r>
              <a:rPr lang="zh-CN" altLang="en-US"/>
              <a:t>（1）团队没有明显的核心，整体结构较为松散。</a:t>
            </a:r>
            <a:endParaRPr lang="zh-CN" altLang="en-US"/>
          </a:p>
          <a:p>
            <a:pPr fontAlgn="auto">
              <a:lnSpc>
                <a:spcPct val="150000"/>
              </a:lnSpc>
            </a:pPr>
            <a:r>
              <a:rPr lang="zh-CN" altLang="en-US"/>
              <a:t>（2）组织决策时，一般采取集体决策的方式，通过大量的沟通和讨论达成一致意见，因此，组织的决策效率较低。</a:t>
            </a:r>
            <a:endParaRPr lang="zh-CN" altLang="en-US"/>
          </a:p>
          <a:p>
            <a:pPr fontAlgn="auto">
              <a:lnSpc>
                <a:spcPct val="150000"/>
              </a:lnSpc>
            </a:pPr>
            <a:r>
              <a:rPr lang="zh-CN" altLang="en-US"/>
              <a:t>（3）由于团队成员在团队中的地位相似，因此容易在组织中形成多头领导的局面。</a:t>
            </a:r>
            <a:endParaRPr lang="zh-CN" altLang="en-US"/>
          </a:p>
          <a:p>
            <a:pPr fontAlgn="auto">
              <a:lnSpc>
                <a:spcPct val="150000"/>
              </a:lnSpc>
            </a:pPr>
            <a:r>
              <a:rPr lang="zh-CN" altLang="en-US"/>
              <a:t>（4）当团队成员之间发生冲突时，一般都采取平等协商、积极解决的态度消除冲突，团队成员不会轻易离开，但是一旦团队成员间的冲突升级，使某些团队成员撤出团队，就容易导致整个团队的涣散。</a:t>
            </a:r>
            <a:endParaRPr lang="zh-CN" altLang="en-US">
              <a:sym typeface="+mn-ea"/>
            </a:endParaRPr>
          </a:p>
        </p:txBody>
      </p:sp>
      <p:pic>
        <p:nvPicPr>
          <p:cNvPr id="115" name="图片 114"/>
          <p:cNvPicPr/>
          <p:nvPr/>
        </p:nvPicPr>
        <p:blipFill>
          <a:blip r:embed="rId1"/>
          <a:stretch>
            <a:fillRect/>
          </a:stretch>
        </p:blipFill>
        <p:spPr>
          <a:xfrm>
            <a:off x="7748905" y="1883410"/>
            <a:ext cx="4133850" cy="38265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一、创业团队及其特征</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751205" y="838835"/>
            <a:ext cx="4211955" cy="398780"/>
          </a:xfrm>
          <a:prstGeom prst="rect">
            <a:avLst/>
          </a:prstGeom>
          <a:noFill/>
        </p:spPr>
        <p:txBody>
          <a:bodyPr wrap="square" rtlCol="0">
            <a:spAutoFit/>
          </a:bodyPr>
          <a:p>
            <a:r>
              <a:rPr lang="zh-CN" altLang="en-US" sz="2000" b="1">
                <a:solidFill>
                  <a:schemeClr val="accent1">
                    <a:lumMod val="75000"/>
                  </a:schemeClr>
                </a:solidFill>
              </a:rPr>
              <a:t>（二）创业团队的类型</a:t>
            </a:r>
            <a:endParaRPr lang="zh-CN" altLang="en-US" sz="2000" b="1">
              <a:solidFill>
                <a:schemeClr val="accent1">
                  <a:lumMod val="75000"/>
                </a:schemeClr>
              </a:solidFill>
            </a:endParaRPr>
          </a:p>
        </p:txBody>
      </p:sp>
      <p:sp>
        <p:nvSpPr>
          <p:cNvPr id="8" name="文本框 7"/>
          <p:cNvSpPr txBox="1"/>
          <p:nvPr/>
        </p:nvSpPr>
        <p:spPr>
          <a:xfrm>
            <a:off x="660400" y="1721485"/>
            <a:ext cx="5495925" cy="3415030"/>
          </a:xfrm>
          <a:prstGeom prst="rect">
            <a:avLst/>
          </a:prstGeom>
          <a:noFill/>
        </p:spPr>
        <p:txBody>
          <a:bodyPr wrap="square" rtlCol="0">
            <a:spAutoFit/>
          </a:bodyPr>
          <a:p>
            <a:pPr fontAlgn="auto">
              <a:lnSpc>
                <a:spcPct val="150000"/>
              </a:lnSpc>
            </a:pPr>
            <a:r>
              <a:rPr lang="zh-CN" altLang="en-US"/>
              <a:t>3. 虚拟星状创业团队</a:t>
            </a:r>
            <a:endParaRPr lang="zh-CN" altLang="en-US"/>
          </a:p>
          <a:p>
            <a:pPr fontAlgn="auto">
              <a:lnSpc>
                <a:spcPct val="150000"/>
              </a:lnSpc>
            </a:pPr>
            <a:r>
              <a:rPr lang="zh-CN" altLang="en-US"/>
              <a:t>虚拟星状创业团队是由网状创业团队演化而来，基本上是前两种的中间形态。在团队中，有一个核心成员，但是该核心成员地位的确立是团队成员协商的结果，因此，核心人物从某种意义上说是整个团队的代言人，而不是主导型人物，其在团队中必须充分考虑其他团队成员的意见，不如星状创业团队中的核心主导人物那样有权威。</a:t>
            </a:r>
            <a:endParaRPr lang="zh-CN" altLang="en-US">
              <a:sym typeface="+mn-ea"/>
            </a:endParaRPr>
          </a:p>
        </p:txBody>
      </p:sp>
      <p:pic>
        <p:nvPicPr>
          <p:cNvPr id="116" name="图片 115"/>
          <p:cNvPicPr/>
          <p:nvPr/>
        </p:nvPicPr>
        <p:blipFill>
          <a:blip r:embed="rId1"/>
          <a:stretch>
            <a:fillRect/>
          </a:stretch>
        </p:blipFill>
        <p:spPr>
          <a:xfrm>
            <a:off x="7087235" y="1631315"/>
            <a:ext cx="3796030" cy="35052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二、创业团队的结构模式</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8" name="文本框 7"/>
          <p:cNvSpPr txBox="1"/>
          <p:nvPr/>
        </p:nvSpPr>
        <p:spPr>
          <a:xfrm>
            <a:off x="546735" y="812800"/>
            <a:ext cx="7032625" cy="5908040"/>
          </a:xfrm>
          <a:prstGeom prst="rect">
            <a:avLst/>
          </a:prstGeom>
          <a:noFill/>
        </p:spPr>
        <p:txBody>
          <a:bodyPr wrap="square" rtlCol="0">
            <a:spAutoFit/>
          </a:bodyPr>
          <a:p>
            <a:pPr fontAlgn="auto">
              <a:lnSpc>
                <a:spcPct val="150000"/>
              </a:lnSpc>
            </a:pPr>
            <a:r>
              <a:rPr lang="zh-CN" altLang="en-US"/>
              <a:t>钻石为什么比石墨坚硬？钻石为什么比石墨值钱？</a:t>
            </a:r>
            <a:r>
              <a:rPr lang="zh-CN" altLang="en-US">
                <a:sym typeface="+mn-ea"/>
              </a:rPr>
              <a:t>造成它们之间差异的根本原因就是原子之间结构的差异：石墨的碳原子之间是“层状结构”，而钻石的碳原子之间的结构是独特的“金刚石结构”。同理，性能同等优良的机器零件，由于组装的经验和水平的不同，组装出的机器在性能上相差可能很大。一队士兵，数量上没有变化，仅仅由于组织和阵列的不同，在战斗力上就会表现出差异。社会化大生产中的组织管理也是这样，由于管理系统内部分工协作的不同，所建立起来的管理组织可能发挥出不同的效能。一个组织的内部结构不合理、指挥失灵、人浮于事、内耗丛生，那么这样的组织结构势必难以保证组织使命目标的达成。有位管理学家这样评论，高水平的组织结构就如同原子核裂变一样，可以放射出像“蘑菇云”一样巨大的能量。由此不难发现，组织结构之于企业就如同骨骼系统之于身体，是企业生存发展所不可缺少的重要条件。以下介绍创业过程中可能应用的各种组织结构模式。</a:t>
            </a:r>
            <a:endParaRPr lang="zh-CN" altLang="en-US">
              <a:sym typeface="+mn-ea"/>
            </a:endParaRPr>
          </a:p>
        </p:txBody>
      </p:sp>
      <p:pic>
        <p:nvPicPr>
          <p:cNvPr id="117" name="图片 116"/>
          <p:cNvPicPr/>
          <p:nvPr/>
        </p:nvPicPr>
        <p:blipFill>
          <a:blip r:embed="rId1"/>
          <a:stretch>
            <a:fillRect/>
          </a:stretch>
        </p:blipFill>
        <p:spPr>
          <a:xfrm>
            <a:off x="7722235" y="1767840"/>
            <a:ext cx="4060825" cy="33223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17"/>
                                        </p:tgtEl>
                                        <p:attrNameLst>
                                          <p:attrName>style.visibility</p:attrName>
                                        </p:attrNameLst>
                                      </p:cBhvr>
                                      <p:to>
                                        <p:strVal val="visible"/>
                                      </p:to>
                                    </p:set>
                                    <p:animEffect transition="in" filter="blinds(horizontal)">
                                      <p:cBhvr>
                                        <p:cTn id="16"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cs typeface="黑体" panose="02010609060101010101" charset="-122"/>
            </a:endParaRPr>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nvGrpSpPr>
          <p:cNvPr id="46" name="组合 45"/>
          <p:cNvGrpSpPr/>
          <p:nvPr/>
        </p:nvGrpSpPr>
        <p:grpSpPr>
          <a:xfrm>
            <a:off x="6851669" y="1390970"/>
            <a:ext cx="3799236" cy="3476625"/>
            <a:chOff x="2028826" y="1047750"/>
            <a:chExt cx="3799236" cy="3476625"/>
          </a:xfrm>
        </p:grpSpPr>
        <p:sp>
          <p:nvSpPr>
            <p:cNvPr id="50" name="椭圆 49"/>
            <p:cNvSpPr/>
            <p:nvPr/>
          </p:nvSpPr>
          <p:spPr>
            <a:xfrm>
              <a:off x="2028826" y="1047750"/>
              <a:ext cx="857250" cy="857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latin typeface="+mj-ea"/>
                  <a:ea typeface="+mj-ea"/>
                  <a:cs typeface="+mn-ea"/>
                  <a:sym typeface="+mn-lt"/>
                </a:rPr>
                <a:t>01</a:t>
              </a:r>
              <a:endParaRPr kumimoji="0" lang="en-US" sz="2400"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51" name="椭圆 50"/>
            <p:cNvSpPr/>
            <p:nvPr/>
          </p:nvSpPr>
          <p:spPr>
            <a:xfrm>
              <a:off x="2028826" y="2324100"/>
              <a:ext cx="857250" cy="857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srgbClr val="FFFFFF"/>
                  </a:solidFill>
                  <a:effectLst/>
                  <a:uLnTx/>
                  <a:uFillTx/>
                  <a:latin typeface="+mj-ea"/>
                  <a:ea typeface="+mj-ea"/>
                  <a:cs typeface="+mn-ea"/>
                  <a:sym typeface="+mn-lt"/>
                </a:rPr>
                <a:t>02</a:t>
              </a:r>
              <a:endParaRPr kumimoji="0" lang="en-US" sz="2400" b="1" i="0" u="none" strike="noStrike" kern="1200" cap="none" spc="0" normalizeH="0" baseline="0" noProof="0">
                <a:ln>
                  <a:noFill/>
                </a:ln>
                <a:solidFill>
                  <a:srgbClr val="FFFFFF"/>
                </a:solidFill>
                <a:effectLst/>
                <a:uLnTx/>
                <a:uFillTx/>
                <a:latin typeface="+mj-ea"/>
                <a:ea typeface="+mj-ea"/>
                <a:cs typeface="+mn-ea"/>
                <a:sym typeface="+mn-lt"/>
              </a:endParaRPr>
            </a:p>
          </p:txBody>
        </p:sp>
        <p:sp>
          <p:nvSpPr>
            <p:cNvPr id="52" name="椭圆 51"/>
            <p:cNvSpPr/>
            <p:nvPr/>
          </p:nvSpPr>
          <p:spPr>
            <a:xfrm>
              <a:off x="2028826" y="3667125"/>
              <a:ext cx="857250" cy="857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latin typeface="+mj-ea"/>
                  <a:ea typeface="+mj-ea"/>
                  <a:cs typeface="+mn-ea"/>
                  <a:sym typeface="+mn-lt"/>
                </a:rPr>
                <a:t>03</a:t>
              </a:r>
              <a:endParaRPr kumimoji="0" lang="en-US" sz="2400"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54" name="文本框 53"/>
            <p:cNvSpPr txBox="1"/>
            <p:nvPr/>
          </p:nvSpPr>
          <p:spPr>
            <a:xfrm>
              <a:off x="3107522" y="1153210"/>
              <a:ext cx="2720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黑体" panose="02010609060101010101" charset="-122"/>
                  <a:ea typeface="微软雅黑" panose="020B0503020204020204" pitchFamily="34" charset="-122"/>
                  <a:cs typeface="+mn-ea"/>
                  <a:sym typeface="+mn-lt"/>
                </a:rPr>
                <a:t>创业者 </a:t>
              </a:r>
              <a:endParaRPr lang="en-US" altLang="zh-CN" sz="12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55" name="文本框 54"/>
            <p:cNvSpPr txBox="1"/>
            <p:nvPr/>
          </p:nvSpPr>
          <p:spPr>
            <a:xfrm>
              <a:off x="3107522" y="2429560"/>
              <a:ext cx="2720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黑体" panose="02010609060101010101" charset="-122"/>
                  <a:ea typeface="微软雅黑" panose="020B0503020204020204" pitchFamily="34" charset="-122"/>
                  <a:cs typeface="+mn-ea"/>
                  <a:sym typeface="+mn-lt"/>
                </a:rPr>
                <a:t>创业能力</a:t>
              </a:r>
              <a:endParaRPr lang="en-US" altLang="zh-CN" sz="12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56" name="文本框 55"/>
            <p:cNvSpPr txBox="1"/>
            <p:nvPr/>
          </p:nvSpPr>
          <p:spPr>
            <a:xfrm>
              <a:off x="3107522" y="3757980"/>
              <a:ext cx="2720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黑体" panose="02010609060101010101" charset="-122"/>
                  <a:ea typeface="微软雅黑" panose="020B0503020204020204" pitchFamily="34" charset="-122"/>
                  <a:cs typeface="+mn-ea"/>
                  <a:sym typeface="+mn-lt"/>
                </a:rPr>
                <a:t>创业团队 </a:t>
              </a:r>
              <a:endParaRPr lang="en-US" altLang="zh-CN" sz="12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gr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黑体" panose="02010609060101010101" charset="-122"/>
                <a:ea typeface="微软雅黑" panose="020B0503020204020204" pitchFamily="34" charset="-122"/>
                <a:cs typeface="黑体" panose="02010609060101010101"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黑体" panose="02010609060101010101" charset="-122"/>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黑体" panose="02010609060101010101" charset="-122"/>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黑体" panose="02010609060101010101" charset="-122"/>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1000" fill="hold"/>
                                        <p:tgtEl>
                                          <p:spTgt spid="46"/>
                                        </p:tgtEl>
                                        <p:attrNameLst>
                                          <p:attrName>ppt_x</p:attrName>
                                        </p:attrNameLst>
                                      </p:cBhvr>
                                      <p:tavLst>
                                        <p:tav tm="0">
                                          <p:val>
                                            <p:strVal val="1+#ppt_w/2"/>
                                          </p:val>
                                        </p:tav>
                                        <p:tav tm="100000">
                                          <p:val>
                                            <p:strVal val="#ppt_x"/>
                                          </p:val>
                                        </p:tav>
                                      </p:tavLst>
                                    </p:anim>
                                    <p:anim calcmode="lin" valueType="num">
                                      <p:cBhvr additive="base">
                                        <p:cTn id="22" dur="10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二、创业团队的结构模式</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825500" y="895985"/>
            <a:ext cx="3898900" cy="398780"/>
          </a:xfrm>
          <a:prstGeom prst="rect">
            <a:avLst/>
          </a:prstGeom>
          <a:noFill/>
        </p:spPr>
        <p:txBody>
          <a:bodyPr wrap="square" rtlCol="0">
            <a:spAutoFit/>
          </a:bodyPr>
          <a:p>
            <a:r>
              <a:rPr lang="zh-CN" altLang="en-US" sz="2000" b="1">
                <a:solidFill>
                  <a:schemeClr val="accent1">
                    <a:lumMod val="75000"/>
                  </a:schemeClr>
                </a:solidFill>
              </a:rPr>
              <a:t>（一）传统组织结构</a:t>
            </a:r>
            <a:endParaRPr lang="zh-CN" altLang="en-US" sz="2000" b="1">
              <a:solidFill>
                <a:schemeClr val="accent1">
                  <a:lumMod val="75000"/>
                </a:schemeClr>
              </a:solidFill>
            </a:endParaRPr>
          </a:p>
        </p:txBody>
      </p:sp>
      <p:cxnSp>
        <p:nvCxnSpPr>
          <p:cNvPr id="44" name="直接连接符 43"/>
          <p:cNvCxnSpPr/>
          <p:nvPr>
            <p:custDataLst>
              <p:tags r:id="rId1"/>
            </p:custDataLst>
          </p:nvPr>
        </p:nvCxnSpPr>
        <p:spPr>
          <a:xfrm flipH="1">
            <a:off x="3666084" y="1552846"/>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5" name="直接连接符 44"/>
          <p:cNvCxnSpPr/>
          <p:nvPr>
            <p:custDataLst>
              <p:tags r:id="rId2"/>
            </p:custDataLst>
          </p:nvPr>
        </p:nvCxnSpPr>
        <p:spPr>
          <a:xfrm rot="16200000" flipV="1">
            <a:off x="4505809" y="1591320"/>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2" name="直接连接符 41"/>
          <p:cNvCxnSpPr/>
          <p:nvPr>
            <p:custDataLst>
              <p:tags r:id="rId3"/>
            </p:custDataLst>
          </p:nvPr>
        </p:nvCxnSpPr>
        <p:spPr>
          <a:xfrm>
            <a:off x="7439717" y="1552846"/>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4"/>
            </p:custDataLst>
          </p:nvPr>
        </p:nvCxnSpPr>
        <p:spPr>
          <a:xfrm rot="5400000" flipH="1" flipV="1">
            <a:off x="7079033" y="1591320"/>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5"/>
            </p:custDataLst>
          </p:nvPr>
        </p:nvCxnSpPr>
        <p:spPr>
          <a:xfrm flipV="1">
            <a:off x="6036949" y="5052728"/>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6"/>
            </p:custDataLst>
          </p:nvPr>
        </p:nvCxnSpPr>
        <p:spPr>
          <a:xfrm rot="16200000" flipH="1">
            <a:off x="5676265" y="4687768"/>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3" name="任意多边形 2"/>
          <p:cNvSpPr/>
          <p:nvPr>
            <p:custDataLst>
              <p:tags r:id="rId7"/>
            </p:custDataLst>
          </p:nvPr>
        </p:nvSpPr>
        <p:spPr bwMode="auto">
          <a:xfrm>
            <a:off x="4365267" y="2624315"/>
            <a:ext cx="948412" cy="1704938"/>
          </a:xfrm>
          <a:custGeom>
            <a:avLst/>
            <a:gdLst/>
            <a:ahLst/>
            <a:cxnLst>
              <a:cxn ang="0">
                <a:pos x="318" y="410"/>
              </a:cxn>
              <a:cxn ang="0">
                <a:pos x="318" y="101"/>
              </a:cxn>
              <a:cxn ang="0">
                <a:pos x="76" y="0"/>
              </a:cxn>
              <a:cxn ang="0">
                <a:pos x="33" y="0"/>
              </a:cxn>
              <a:cxn ang="0">
                <a:pos x="0" y="181"/>
              </a:cxn>
              <a:cxn ang="0">
                <a:pos x="172" y="249"/>
              </a:cxn>
              <a:cxn ang="0">
                <a:pos x="173" y="250"/>
              </a:cxn>
              <a:cxn ang="0">
                <a:pos x="180" y="368"/>
              </a:cxn>
              <a:cxn ang="0">
                <a:pos x="176" y="369"/>
              </a:cxn>
              <a:cxn ang="0">
                <a:pos x="17" y="454"/>
              </a:cxn>
              <a:cxn ang="0">
                <a:pos x="75" y="630"/>
              </a:cxn>
              <a:cxn ang="0">
                <a:pos x="259" y="607"/>
              </a:cxn>
              <a:cxn ang="0">
                <a:pos x="260" y="606"/>
              </a:cxn>
              <a:cxn ang="0">
                <a:pos x="324" y="706"/>
              </a:cxn>
              <a:cxn ang="0">
                <a:pos x="320" y="710"/>
              </a:cxn>
              <a:cxn ang="0">
                <a:pos x="222" y="861"/>
              </a:cxn>
              <a:cxn ang="0">
                <a:pos x="300" y="933"/>
              </a:cxn>
              <a:cxn ang="0">
                <a:pos x="518" y="727"/>
              </a:cxn>
              <a:cxn ang="0">
                <a:pos x="318" y="410"/>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rgbClr val="1F74AD"/>
          </a:solidFill>
          <a:ln w="9525">
            <a:noFill/>
            <a:round/>
          </a:ln>
        </p:spPr>
        <p:txBody>
          <a:bodyPr anchor="ctr"/>
          <a:p>
            <a:pPr algn="ctr">
              <a:lnSpc>
                <a:spcPct val="130000"/>
              </a:lnSpc>
            </a:pPr>
          </a:p>
        </p:txBody>
      </p:sp>
      <p:sp>
        <p:nvSpPr>
          <p:cNvPr id="9" name="任意多边形 8"/>
          <p:cNvSpPr/>
          <p:nvPr>
            <p:custDataLst>
              <p:tags r:id="rId8"/>
            </p:custDataLst>
          </p:nvPr>
        </p:nvSpPr>
        <p:spPr bwMode="auto">
          <a:xfrm>
            <a:off x="6081231" y="1442111"/>
            <a:ext cx="1526283" cy="1250581"/>
          </a:xfrm>
          <a:custGeom>
            <a:avLst/>
            <a:gdLst/>
            <a:ahLst/>
            <a:cxnLst>
              <a:cxn ang="0">
                <a:pos x="547" y="684"/>
              </a:cxn>
              <a:cxn ang="0">
                <a:pos x="834" y="605"/>
              </a:cxn>
              <a:cxn ang="0">
                <a:pos x="811" y="534"/>
              </a:cxn>
              <a:cxn ang="0">
                <a:pos x="627" y="557"/>
              </a:cxn>
              <a:cxn ang="0">
                <a:pos x="563" y="456"/>
              </a:cxn>
              <a:cxn ang="0">
                <a:pos x="566" y="453"/>
              </a:cxn>
              <a:cxn ang="0">
                <a:pos x="664" y="303"/>
              </a:cxn>
              <a:cxn ang="0">
                <a:pos x="529" y="177"/>
              </a:cxn>
              <a:cxn ang="0">
                <a:pos x="379" y="285"/>
              </a:cxn>
              <a:cxn ang="0">
                <a:pos x="275" y="227"/>
              </a:cxn>
              <a:cxn ang="0">
                <a:pos x="276" y="224"/>
              </a:cxn>
              <a:cxn ang="0">
                <a:pos x="289" y="45"/>
              </a:cxn>
              <a:cxn ang="0">
                <a:pos x="110" y="0"/>
              </a:cxn>
              <a:cxn ang="0">
                <a:pos x="30" y="166"/>
              </a:cxn>
              <a:cxn ang="0">
                <a:pos x="0" y="163"/>
              </a:cxn>
              <a:cxn ang="0">
                <a:pos x="0" y="290"/>
              </a:cxn>
              <a:cxn ang="0">
                <a:pos x="547" y="684"/>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rgbClr val="1AA3AA"/>
          </a:solidFill>
          <a:ln w="9525">
            <a:noFill/>
            <a:round/>
          </a:ln>
        </p:spPr>
        <p:txBody>
          <a:bodyPr anchor="ctr"/>
          <a:p>
            <a:pPr algn="ctr">
              <a:lnSpc>
                <a:spcPct val="130000"/>
              </a:lnSpc>
            </a:pPr>
          </a:p>
        </p:txBody>
      </p:sp>
      <p:sp>
        <p:nvSpPr>
          <p:cNvPr id="10" name="任意多边形 9"/>
          <p:cNvSpPr/>
          <p:nvPr>
            <p:custDataLst>
              <p:tags r:id="rId9"/>
            </p:custDataLst>
          </p:nvPr>
        </p:nvSpPr>
        <p:spPr bwMode="auto">
          <a:xfrm>
            <a:off x="4718162" y="1448729"/>
            <a:ext cx="1268226" cy="1266019"/>
          </a:xfrm>
          <a:custGeom>
            <a:avLst/>
            <a:gdLst/>
            <a:ahLst/>
            <a:cxnLst>
              <a:cxn ang="0">
                <a:pos x="566" y="305"/>
              </a:cxn>
              <a:cxn ang="0">
                <a:pos x="694" y="286"/>
              </a:cxn>
              <a:cxn ang="0">
                <a:pos x="694" y="159"/>
              </a:cxn>
              <a:cxn ang="0">
                <a:pos x="655" y="163"/>
              </a:cxn>
              <a:cxn ang="0">
                <a:pos x="654" y="160"/>
              </a:cxn>
              <a:cxn ang="0">
                <a:pos x="584" y="0"/>
              </a:cxn>
              <a:cxn ang="0">
                <a:pos x="405" y="46"/>
              </a:cxn>
              <a:cxn ang="0">
                <a:pos x="415" y="227"/>
              </a:cxn>
              <a:cxn ang="0">
                <a:pos x="280" y="305"/>
              </a:cxn>
              <a:cxn ang="0">
                <a:pos x="278" y="302"/>
              </a:cxn>
              <a:cxn ang="0">
                <a:pos x="128" y="201"/>
              </a:cxn>
              <a:cxn ang="0">
                <a:pos x="0" y="334"/>
              </a:cxn>
              <a:cxn ang="0">
                <a:pos x="106" y="484"/>
              </a:cxn>
              <a:cxn ang="0">
                <a:pos x="24" y="642"/>
              </a:cxn>
              <a:cxn ang="0">
                <a:pos x="24" y="642"/>
              </a:cxn>
              <a:cxn ang="0">
                <a:pos x="141" y="692"/>
              </a:cxn>
              <a:cxn ang="0">
                <a:pos x="566" y="305"/>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rgbClr val="3498DB"/>
          </a:solidFill>
          <a:ln w="9525">
            <a:noFill/>
            <a:round/>
          </a:ln>
        </p:spPr>
        <p:txBody>
          <a:bodyPr anchor="ctr"/>
          <a:p>
            <a:pPr algn="ctr">
              <a:lnSpc>
                <a:spcPct val="130000"/>
              </a:lnSpc>
            </a:pPr>
          </a:p>
        </p:txBody>
      </p:sp>
      <p:sp>
        <p:nvSpPr>
          <p:cNvPr id="11" name="任意多边形 10"/>
          <p:cNvSpPr/>
          <p:nvPr>
            <p:custDataLst>
              <p:tags r:id="rId10"/>
            </p:custDataLst>
          </p:nvPr>
        </p:nvSpPr>
        <p:spPr bwMode="auto">
          <a:xfrm>
            <a:off x="4982835" y="4011642"/>
            <a:ext cx="1784339" cy="741084"/>
          </a:xfrm>
          <a:custGeom>
            <a:avLst/>
            <a:gdLst/>
            <a:ahLst/>
            <a:cxnLst>
              <a:cxn ang="0">
                <a:pos x="728" y="92"/>
              </a:cxn>
              <a:cxn ang="0">
                <a:pos x="222" y="0"/>
              </a:cxn>
              <a:cxn ang="0">
                <a:pos x="0" y="210"/>
              </a:cxn>
              <a:cxn ang="0">
                <a:pos x="19" y="227"/>
              </a:cxn>
              <a:cxn ang="0">
                <a:pos x="169" y="119"/>
              </a:cxn>
              <a:cxn ang="0">
                <a:pos x="171" y="117"/>
              </a:cxn>
              <a:cxn ang="0">
                <a:pos x="274" y="174"/>
              </a:cxn>
              <a:cxn ang="0">
                <a:pos x="272" y="180"/>
              </a:cxn>
              <a:cxn ang="0">
                <a:pos x="259" y="359"/>
              </a:cxn>
              <a:cxn ang="0">
                <a:pos x="438" y="405"/>
              </a:cxn>
              <a:cxn ang="0">
                <a:pos x="517" y="237"/>
              </a:cxn>
              <a:cxn ang="0">
                <a:pos x="530" y="232"/>
              </a:cxn>
              <a:cxn ang="0">
                <a:pos x="661" y="228"/>
              </a:cxn>
              <a:cxn ang="0">
                <a:pos x="663" y="235"/>
              </a:cxn>
              <a:cxn ang="0">
                <a:pos x="706" y="383"/>
              </a:cxn>
              <a:cxn ang="0">
                <a:pos x="884" y="337"/>
              </a:cxn>
              <a:cxn ang="0">
                <a:pos x="876" y="163"/>
              </a:cxn>
              <a:cxn ang="0">
                <a:pos x="877" y="166"/>
              </a:cxn>
              <a:cxn ang="0">
                <a:pos x="976" y="115"/>
              </a:cxn>
              <a:cxn ang="0">
                <a:pos x="908" y="13"/>
              </a:cxn>
              <a:cxn ang="0">
                <a:pos x="728" y="92"/>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rgbClr val="69A35B"/>
          </a:solidFill>
          <a:ln w="9525">
            <a:noFill/>
            <a:round/>
          </a:ln>
        </p:spPr>
        <p:txBody>
          <a:bodyPr anchor="ctr"/>
          <a:p>
            <a:pPr algn="ctr">
              <a:lnSpc>
                <a:spcPct val="130000"/>
              </a:lnSpc>
            </a:pPr>
          </a:p>
        </p:txBody>
      </p:sp>
      <p:sp>
        <p:nvSpPr>
          <p:cNvPr id="12" name="任意多边形 11"/>
          <p:cNvSpPr/>
          <p:nvPr>
            <p:custDataLst>
              <p:tags r:id="rId11"/>
            </p:custDataLst>
          </p:nvPr>
        </p:nvSpPr>
        <p:spPr bwMode="auto">
          <a:xfrm>
            <a:off x="6720857" y="2637551"/>
            <a:ext cx="981498" cy="1738021"/>
          </a:xfrm>
          <a:custGeom>
            <a:avLst/>
            <a:gdLst/>
            <a:ahLst/>
            <a:cxnLst>
              <a:cxn ang="0">
                <a:pos x="364" y="260"/>
              </a:cxn>
              <a:cxn ang="0">
                <a:pos x="357" y="142"/>
              </a:cxn>
              <a:cxn ang="0">
                <a:pos x="361" y="140"/>
              </a:cxn>
              <a:cxn ang="0">
                <a:pos x="519" y="55"/>
              </a:cxn>
              <a:cxn ang="0">
                <a:pos x="501" y="0"/>
              </a:cxn>
              <a:cxn ang="0">
                <a:pos x="214" y="80"/>
              </a:cxn>
              <a:cxn ang="0">
                <a:pos x="219" y="95"/>
              </a:cxn>
              <a:cxn ang="0">
                <a:pos x="0" y="735"/>
              </a:cxn>
              <a:cxn ang="0">
                <a:pos x="85" y="862"/>
              </a:cxn>
              <a:cxn ang="0">
                <a:pos x="215" y="951"/>
              </a:cxn>
              <a:cxn ang="0">
                <a:pos x="343" y="818"/>
              </a:cxn>
              <a:cxn ang="0">
                <a:pos x="237" y="666"/>
              </a:cxn>
              <a:cxn ang="0">
                <a:pos x="236" y="665"/>
              </a:cxn>
              <a:cxn ang="0">
                <a:pos x="318" y="507"/>
              </a:cxn>
              <a:cxn ang="0">
                <a:pos x="324" y="508"/>
              </a:cxn>
              <a:cxn ang="0">
                <a:pos x="503" y="510"/>
              </a:cxn>
              <a:cxn ang="0">
                <a:pos x="537" y="328"/>
              </a:cxn>
              <a:cxn ang="0">
                <a:pos x="365" y="260"/>
              </a:cxn>
              <a:cxn ang="0">
                <a:pos x="364" y="260"/>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rgbClr val="1F74AD"/>
          </a:solidFill>
          <a:ln w="9525">
            <a:noFill/>
            <a:round/>
          </a:ln>
        </p:spPr>
        <p:txBody>
          <a:bodyPr anchor="ctr"/>
          <a:p>
            <a:pPr algn="ctr">
              <a:lnSpc>
                <a:spcPct val="130000"/>
              </a:lnSpc>
            </a:pPr>
          </a:p>
        </p:txBody>
      </p:sp>
      <p:sp>
        <p:nvSpPr>
          <p:cNvPr id="29" name="任意多边形 28"/>
          <p:cNvSpPr/>
          <p:nvPr>
            <p:custDataLst>
              <p:tags r:id="rId12"/>
            </p:custDataLst>
          </p:nvPr>
        </p:nvSpPr>
        <p:spPr bwMode="auto">
          <a:xfrm>
            <a:off x="4896820" y="1960430"/>
            <a:ext cx="2273984" cy="2273983"/>
          </a:xfrm>
          <a:custGeom>
            <a:avLst/>
            <a:gdLst/>
            <a:ahLst/>
            <a:cxnLst>
              <a:cxn ang="0">
                <a:pos x="1116" y="391"/>
              </a:cxn>
              <a:cxn ang="0">
                <a:pos x="391" y="127"/>
              </a:cxn>
              <a:cxn ang="0">
                <a:pos x="127" y="851"/>
              </a:cxn>
              <a:cxn ang="0">
                <a:pos x="851" y="1115"/>
              </a:cxn>
              <a:cxn ang="0">
                <a:pos x="1116" y="391"/>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rgbClr val="1F74AD">
              <a:lumMod val="20000"/>
              <a:lumOff val="80000"/>
            </a:srgbClr>
          </a:solidFill>
          <a:ln w="9525">
            <a:noFill/>
            <a:round/>
          </a:ln>
        </p:spPr>
        <p:txBody>
          <a:bodyPr anchor="ctr"/>
          <a:p>
            <a:pPr algn="ctr">
              <a:lnSpc>
                <a:spcPct val="130000"/>
              </a:lnSpc>
            </a:pPr>
          </a:p>
        </p:txBody>
      </p:sp>
      <p:sp>
        <p:nvSpPr>
          <p:cNvPr id="31" name="任意多边形 30"/>
          <p:cNvSpPr/>
          <p:nvPr>
            <p:custDataLst>
              <p:tags r:id="rId13"/>
            </p:custDataLst>
          </p:nvPr>
        </p:nvSpPr>
        <p:spPr bwMode="auto">
          <a:xfrm>
            <a:off x="5462458" y="2520097"/>
            <a:ext cx="1182522" cy="744548"/>
          </a:xfrm>
          <a:custGeom>
            <a:avLst/>
            <a:gdLst/>
            <a:ahLst/>
            <a:cxnLst>
              <a:cxn ang="0">
                <a:pos x="880" y="447"/>
              </a:cxn>
              <a:cxn ang="0">
                <a:pos x="879" y="427"/>
              </a:cxn>
              <a:cxn ang="0">
                <a:pos x="431" y="0"/>
              </a:cxn>
              <a:cxn ang="0">
                <a:pos x="3" y="317"/>
              </a:cxn>
              <a:cxn ang="0">
                <a:pos x="0" y="326"/>
              </a:cxn>
              <a:cxn ang="0">
                <a:pos x="108" y="326"/>
              </a:cxn>
              <a:cxn ang="0">
                <a:pos x="109" y="322"/>
              </a:cxn>
              <a:cxn ang="0">
                <a:pos x="431" y="102"/>
              </a:cxn>
              <a:cxn ang="0">
                <a:pos x="776" y="424"/>
              </a:cxn>
              <a:cxn ang="0">
                <a:pos x="778" y="447"/>
              </a:cxn>
              <a:cxn ang="0">
                <a:pos x="729" y="447"/>
              </a:cxn>
              <a:cxn ang="0">
                <a:pos x="826" y="580"/>
              </a:cxn>
              <a:cxn ang="0">
                <a:pos x="921" y="447"/>
              </a:cxn>
              <a:cxn ang="0">
                <a:pos x="880" y="44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rgbClr val="1F74AD">
              <a:lumMod val="75000"/>
            </a:srgbClr>
          </a:solidFill>
          <a:ln w="9525">
            <a:noFill/>
            <a:round/>
          </a:ln>
        </p:spPr>
        <p:txBody>
          <a:bodyPr anchor="ctr"/>
          <a:p>
            <a:pPr algn="ctr">
              <a:lnSpc>
                <a:spcPct val="130000"/>
              </a:lnSpc>
            </a:pPr>
          </a:p>
        </p:txBody>
      </p:sp>
      <p:sp>
        <p:nvSpPr>
          <p:cNvPr id="32" name="任意多边形 31"/>
          <p:cNvSpPr/>
          <p:nvPr>
            <p:custDataLst>
              <p:tags r:id="rId14"/>
            </p:custDataLst>
          </p:nvPr>
        </p:nvSpPr>
        <p:spPr bwMode="auto">
          <a:xfrm>
            <a:off x="5422643" y="3113347"/>
            <a:ext cx="1075018" cy="561397"/>
          </a:xfrm>
          <a:custGeom>
            <a:avLst/>
            <a:gdLst/>
            <a:ahLst/>
            <a:cxnLst>
              <a:cxn ang="0">
                <a:pos x="704" y="235"/>
              </a:cxn>
              <a:cxn ang="0">
                <a:pos x="462" y="334"/>
              </a:cxn>
              <a:cxn ang="0">
                <a:pos x="166" y="166"/>
              </a:cxn>
              <a:cxn ang="0">
                <a:pos x="147" y="134"/>
              </a:cxn>
              <a:cxn ang="0">
                <a:pos x="192" y="134"/>
              </a:cxn>
              <a:cxn ang="0">
                <a:pos x="95" y="0"/>
              </a:cxn>
              <a:cxn ang="0">
                <a:pos x="0" y="134"/>
              </a:cxn>
              <a:cxn ang="0">
                <a:pos x="38" y="134"/>
              </a:cxn>
              <a:cxn ang="0">
                <a:pos x="43" y="147"/>
              </a:cxn>
              <a:cxn ang="0">
                <a:pos x="462" y="436"/>
              </a:cxn>
              <a:cxn ang="0">
                <a:pos x="830" y="244"/>
              </a:cxn>
              <a:cxn ang="0">
                <a:pos x="838" y="233"/>
              </a:cxn>
              <a:cxn ang="0">
                <a:pos x="706" y="233"/>
              </a:cxn>
              <a:cxn ang="0">
                <a:pos x="704" y="235"/>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1F74AD">
              <a:lumMod val="75000"/>
            </a:srgbClr>
          </a:solidFill>
          <a:ln w="9525">
            <a:noFill/>
            <a:round/>
          </a:ln>
        </p:spPr>
        <p:txBody>
          <a:bodyPr anchor="ctr"/>
          <a:p>
            <a:pPr algn="ctr">
              <a:lnSpc>
                <a:spcPct val="130000"/>
              </a:lnSpc>
            </a:pPr>
          </a:p>
        </p:txBody>
      </p:sp>
      <p:sp>
        <p:nvSpPr>
          <p:cNvPr id="33" name="任意多边形 32"/>
          <p:cNvSpPr/>
          <p:nvPr>
            <p:custDataLst>
              <p:tags r:id="rId15"/>
            </p:custDataLst>
          </p:nvPr>
        </p:nvSpPr>
        <p:spPr bwMode="auto">
          <a:xfrm>
            <a:off x="5649593" y="2751026"/>
            <a:ext cx="724642" cy="704733"/>
          </a:xfrm>
          <a:custGeom>
            <a:avLst/>
            <a:gdLst/>
            <a:ahLst/>
            <a:cxnLst>
              <a:cxn ang="0">
                <a:pos x="0" y="227"/>
              </a:cxn>
              <a:cxn ang="0">
                <a:pos x="0" y="327"/>
              </a:cxn>
              <a:cxn ang="0">
                <a:pos x="46" y="327"/>
              </a:cxn>
              <a:cxn ang="0">
                <a:pos x="80" y="407"/>
              </a:cxn>
              <a:cxn ang="0">
                <a:pos x="48" y="439"/>
              </a:cxn>
              <a:cxn ang="0">
                <a:pos x="119" y="510"/>
              </a:cxn>
              <a:cxn ang="0">
                <a:pos x="151" y="478"/>
              </a:cxn>
              <a:cxn ang="0">
                <a:pos x="230" y="511"/>
              </a:cxn>
              <a:cxn ang="0">
                <a:pos x="230" y="550"/>
              </a:cxn>
              <a:cxn ang="0">
                <a:pos x="330" y="550"/>
              </a:cxn>
              <a:cxn ang="0">
                <a:pos x="330" y="512"/>
              </a:cxn>
              <a:cxn ang="0">
                <a:pos x="414" y="478"/>
              </a:cxn>
              <a:cxn ang="0">
                <a:pos x="444" y="509"/>
              </a:cxn>
              <a:cxn ang="0">
                <a:pos x="515" y="438"/>
              </a:cxn>
              <a:cxn ang="0">
                <a:pos x="485" y="408"/>
              </a:cxn>
              <a:cxn ang="0">
                <a:pos x="520" y="327"/>
              </a:cxn>
              <a:cxn ang="0">
                <a:pos x="564" y="327"/>
              </a:cxn>
              <a:cxn ang="0">
                <a:pos x="564" y="227"/>
              </a:cxn>
              <a:cxn ang="0">
                <a:pos x="521" y="227"/>
              </a:cxn>
              <a:cxn ang="0">
                <a:pos x="486" y="143"/>
              </a:cxn>
              <a:cxn ang="0">
                <a:pos x="518" y="111"/>
              </a:cxn>
              <a:cxn ang="0">
                <a:pos x="447" y="40"/>
              </a:cxn>
              <a:cxn ang="0">
                <a:pos x="415" y="72"/>
              </a:cxn>
              <a:cxn ang="0">
                <a:pos x="330" y="38"/>
              </a:cxn>
              <a:cxn ang="0">
                <a:pos x="330" y="0"/>
              </a:cxn>
              <a:cxn ang="0">
                <a:pos x="230" y="0"/>
              </a:cxn>
              <a:cxn ang="0">
                <a:pos x="230" y="39"/>
              </a:cxn>
              <a:cxn ang="0">
                <a:pos x="150" y="73"/>
              </a:cxn>
              <a:cxn ang="0">
                <a:pos x="116" y="39"/>
              </a:cxn>
              <a:cxn ang="0">
                <a:pos x="45" y="110"/>
              </a:cxn>
              <a:cxn ang="0">
                <a:pos x="79" y="144"/>
              </a:cxn>
              <a:cxn ang="0">
                <a:pos x="45" y="227"/>
              </a:cxn>
              <a:cxn ang="0">
                <a:pos x="0" y="227"/>
              </a:cxn>
              <a:cxn ang="0">
                <a:pos x="283" y="104"/>
              </a:cxn>
              <a:cxn ang="0">
                <a:pos x="456" y="275"/>
              </a:cxn>
              <a:cxn ang="0">
                <a:pos x="283" y="446"/>
              </a:cxn>
              <a:cxn ang="0">
                <a:pos x="110" y="275"/>
              </a:cxn>
              <a:cxn ang="0">
                <a:pos x="283" y="104"/>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1F74AD">
              <a:lumMod val="75000"/>
            </a:srgbClr>
          </a:solidFill>
          <a:ln w="9525">
            <a:noFill/>
            <a:round/>
          </a:ln>
        </p:spPr>
        <p:txBody>
          <a:bodyPr anchor="ctr"/>
          <a:p>
            <a:pPr algn="ctr">
              <a:lnSpc>
                <a:spcPct val="130000"/>
              </a:lnSpc>
            </a:pPr>
          </a:p>
        </p:txBody>
      </p:sp>
      <p:sp>
        <p:nvSpPr>
          <p:cNvPr id="34" name="任意多边形 33"/>
          <p:cNvSpPr/>
          <p:nvPr>
            <p:custDataLst>
              <p:tags r:id="rId16"/>
            </p:custDataLst>
          </p:nvPr>
        </p:nvSpPr>
        <p:spPr bwMode="auto">
          <a:xfrm>
            <a:off x="5840707" y="2938159"/>
            <a:ext cx="338433" cy="330468"/>
          </a:xfrm>
          <a:custGeom>
            <a:avLst/>
            <a:gdLst/>
            <a:ahLst/>
            <a:cxnLst>
              <a:cxn ang="0">
                <a:pos x="131" y="259"/>
              </a:cxn>
              <a:cxn ang="0">
                <a:pos x="261" y="129"/>
              </a:cxn>
              <a:cxn ang="0">
                <a:pos x="131" y="0"/>
              </a:cxn>
              <a:cxn ang="0">
                <a:pos x="0" y="129"/>
              </a:cxn>
              <a:cxn ang="0">
                <a:pos x="131" y="259"/>
              </a:cxn>
              <a:cxn ang="0">
                <a:pos x="131" y="42"/>
              </a:cxn>
              <a:cxn ang="0">
                <a:pos x="219" y="129"/>
              </a:cxn>
              <a:cxn ang="0">
                <a:pos x="131" y="217"/>
              </a:cxn>
              <a:cxn ang="0">
                <a:pos x="42" y="129"/>
              </a:cxn>
              <a:cxn ang="0">
                <a:pos x="131" y="42"/>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1F74AD">
              <a:lumMod val="75000"/>
            </a:srgbClr>
          </a:solidFill>
          <a:ln w="9525">
            <a:noFill/>
            <a:round/>
          </a:ln>
        </p:spPr>
        <p:txBody>
          <a:bodyPr anchor="ctr"/>
          <a:p>
            <a:pPr algn="ctr">
              <a:lnSpc>
                <a:spcPct val="130000"/>
              </a:lnSpc>
            </a:pPr>
          </a:p>
        </p:txBody>
      </p:sp>
      <p:sp>
        <p:nvSpPr>
          <p:cNvPr id="35" name="椭圆 34"/>
          <p:cNvSpPr/>
          <p:nvPr>
            <p:custDataLst>
              <p:tags r:id="rId17"/>
            </p:custDataLst>
          </p:nvPr>
        </p:nvSpPr>
        <p:spPr bwMode="auto">
          <a:xfrm>
            <a:off x="5952190" y="3045659"/>
            <a:ext cx="119446" cy="115466"/>
          </a:xfrm>
          <a:prstGeom prst="ellipse">
            <a:avLst/>
          </a:prstGeom>
          <a:solidFill>
            <a:srgbClr val="1F74AD">
              <a:lumMod val="75000"/>
            </a:srgbClr>
          </a:solidFill>
          <a:ln w="9525">
            <a:noFill/>
            <a:round/>
          </a:ln>
        </p:spPr>
        <p:txBody>
          <a:bodyPr anchor="ctr"/>
          <a:p>
            <a:pPr algn="ctr">
              <a:lnSpc>
                <a:spcPct val="130000"/>
              </a:lnSpc>
            </a:pPr>
          </a:p>
        </p:txBody>
      </p:sp>
      <p:sp>
        <p:nvSpPr>
          <p:cNvPr id="27" name="文本框 26"/>
          <p:cNvSpPr txBox="1"/>
          <p:nvPr>
            <p:custDataLst>
              <p:tags r:id="rId18"/>
            </p:custDataLst>
          </p:nvPr>
        </p:nvSpPr>
        <p:spPr bwMode="auto">
          <a:xfrm>
            <a:off x="508635" y="1241425"/>
            <a:ext cx="3157220" cy="761365"/>
          </a:xfrm>
          <a:prstGeom prst="rect">
            <a:avLst/>
          </a:prstGeom>
          <a:noFill/>
        </p:spPr>
        <p:txBody>
          <a:bodyPr wrap="square" lIns="90000" tIns="46800" rIns="90000" bIns="0" anchor="ctr"/>
          <a:p>
            <a:pPr algn="l">
              <a:lnSpc>
                <a:spcPct val="120000"/>
              </a:lnSpc>
            </a:pPr>
            <a:r>
              <a:rPr lang="zh-CN" altLang="en-US" b="1" spc="300" dirty="0">
                <a:latin typeface="微软雅黑" panose="020B0503020204020204" pitchFamily="34" charset="-122"/>
                <a:ea typeface="微软雅黑" panose="020B0503020204020204" pitchFamily="34" charset="-122"/>
                <a:cs typeface="+mn-ea"/>
              </a:rPr>
              <a:t>第一阶段：简单结构——直线制组织结构</a:t>
            </a:r>
            <a:endParaRPr lang="zh-CN" altLang="en-US" b="1" spc="300" dirty="0">
              <a:latin typeface="微软雅黑" panose="020B0503020204020204" pitchFamily="34" charset="-122"/>
              <a:ea typeface="微软雅黑" panose="020B0503020204020204" pitchFamily="34" charset="-122"/>
              <a:cs typeface="+mn-ea"/>
            </a:endParaRPr>
          </a:p>
        </p:txBody>
      </p:sp>
      <p:sp>
        <p:nvSpPr>
          <p:cNvPr id="28" name="文本框 27"/>
          <p:cNvSpPr txBox="1"/>
          <p:nvPr>
            <p:custDataLst>
              <p:tags r:id="rId19"/>
            </p:custDataLst>
          </p:nvPr>
        </p:nvSpPr>
        <p:spPr bwMode="auto">
          <a:xfrm>
            <a:off x="515620" y="2011680"/>
            <a:ext cx="3513455" cy="4288155"/>
          </a:xfrm>
          <a:prstGeom prst="rect">
            <a:avLst/>
          </a:prstGeom>
          <a:noFill/>
        </p:spPr>
        <p:txBody>
          <a:bodyPr wrap="square" lIns="90000" tIns="0" rIns="90000" bIns="46800"/>
          <a:p>
            <a:pPr algn="l">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1. 优点</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gn="l">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（1）结构简单，指挥系统清晰、统一。</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gn="l">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（2）权责关系明确。</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gn="l">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（3）横向联系少，内部协调容易。</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gn="l">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（4）信息沟通迅速，解决问题及时，管理效率比较高。</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gn="l">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2. 缺点</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gn="l">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（1）缺乏专业化的管理分工。</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gn="l">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（2）要求企业领导人必须是经营管理全才。</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gn="l">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3. 适用条件</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gn="l">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初创企业，规模较小或业务活动简单、稳定的企业。</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25" name="文本框 24"/>
          <p:cNvSpPr txBox="1"/>
          <p:nvPr>
            <p:custDataLst>
              <p:tags r:id="rId20"/>
            </p:custDataLst>
          </p:nvPr>
        </p:nvSpPr>
        <p:spPr bwMode="auto">
          <a:xfrm>
            <a:off x="8329295" y="911225"/>
            <a:ext cx="3223895" cy="777240"/>
          </a:xfrm>
          <a:prstGeom prst="rect">
            <a:avLst/>
          </a:prstGeom>
          <a:noFill/>
        </p:spPr>
        <p:txBody>
          <a:bodyPr wrap="square" lIns="90000" tIns="46800" rIns="90000" bIns="0" anchor="ctr"/>
          <a:p>
            <a:pPr>
              <a:lnSpc>
                <a:spcPct val="120000"/>
              </a:lnSpc>
            </a:pPr>
            <a:r>
              <a:rPr lang="zh-CN" altLang="en-US" b="1" spc="300" dirty="0">
                <a:latin typeface="微软雅黑" panose="020B0503020204020204" pitchFamily="34" charset="-122"/>
                <a:ea typeface="微软雅黑" panose="020B0503020204020204" pitchFamily="34" charset="-122"/>
                <a:cs typeface="+mn-ea"/>
              </a:rPr>
              <a:t>第二阶段：部门化——职能制组织结构</a:t>
            </a:r>
            <a:endParaRPr lang="zh-CN" altLang="en-US" b="1" spc="300" dirty="0">
              <a:latin typeface="微软雅黑" panose="020B0503020204020204" pitchFamily="34" charset="-122"/>
              <a:ea typeface="微软雅黑" panose="020B0503020204020204" pitchFamily="34" charset="-122"/>
              <a:cs typeface="+mn-ea"/>
            </a:endParaRPr>
          </a:p>
        </p:txBody>
      </p:sp>
      <p:sp>
        <p:nvSpPr>
          <p:cNvPr id="26" name="文本框 25"/>
          <p:cNvSpPr txBox="1"/>
          <p:nvPr>
            <p:custDataLst>
              <p:tags r:id="rId21"/>
            </p:custDataLst>
          </p:nvPr>
        </p:nvSpPr>
        <p:spPr bwMode="auto">
          <a:xfrm>
            <a:off x="7733665" y="1619885"/>
            <a:ext cx="4243070" cy="3219450"/>
          </a:xfrm>
          <a:prstGeom prst="rect">
            <a:avLst/>
          </a:prstGeom>
          <a:noFill/>
        </p:spPr>
        <p:txBody>
          <a:bodyPr wrap="square" lIns="90000" tIns="0" rIns="90000" bIns="46800"/>
          <a:p>
            <a:pPr>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1. 优点</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集权与分权相结合，在保留直线制统一指挥优点的基础上，引入管理工作专业化的做法，弥补领导人员在专业管理知识和能力方面的不足，协助领导人员决策。</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2. 缺点</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企业规模太大时，职能部门增多，部门间横向联系和协作变得更加复杂、困难。</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3. 适用条件</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a:p>
            <a:pPr>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规模不太大、产品品种不太多、工艺较稳定、市场信息易掌握的企业。</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19" name="文本框 18"/>
          <p:cNvSpPr txBox="1"/>
          <p:nvPr>
            <p:custDataLst>
              <p:tags r:id="rId22"/>
            </p:custDataLst>
          </p:nvPr>
        </p:nvSpPr>
        <p:spPr bwMode="auto">
          <a:xfrm>
            <a:off x="6036945" y="4995545"/>
            <a:ext cx="5051425" cy="477520"/>
          </a:xfrm>
          <a:prstGeom prst="rect">
            <a:avLst/>
          </a:prstGeom>
          <a:noFill/>
        </p:spPr>
        <p:txBody>
          <a:bodyPr wrap="square" lIns="90000" tIns="46800" rIns="90000" bIns="0" anchor="ctr"/>
          <a:p>
            <a:pPr>
              <a:lnSpc>
                <a:spcPct val="120000"/>
              </a:lnSpc>
            </a:pPr>
            <a:r>
              <a:rPr lang="zh-CN" altLang="en-US" b="1" spc="300" dirty="0">
                <a:latin typeface="微软雅黑" panose="020B0503020204020204" pitchFamily="34" charset="-122"/>
                <a:ea typeface="微软雅黑" panose="020B0503020204020204" pitchFamily="34" charset="-122"/>
                <a:cs typeface="+mn-ea"/>
              </a:rPr>
              <a:t>第三阶段：分权制——事业部制组织结构</a:t>
            </a:r>
            <a:endParaRPr lang="zh-CN" altLang="en-US" b="1" spc="300" dirty="0">
              <a:latin typeface="微软雅黑" panose="020B0503020204020204" pitchFamily="34" charset="-122"/>
              <a:ea typeface="微软雅黑" panose="020B0503020204020204" pitchFamily="34" charset="-122"/>
              <a:cs typeface="+mn-ea"/>
            </a:endParaRPr>
          </a:p>
        </p:txBody>
      </p:sp>
      <p:sp>
        <p:nvSpPr>
          <p:cNvPr id="20" name="文本框 19"/>
          <p:cNvSpPr txBox="1"/>
          <p:nvPr>
            <p:custDataLst>
              <p:tags r:id="rId23"/>
            </p:custDataLst>
          </p:nvPr>
        </p:nvSpPr>
        <p:spPr bwMode="auto">
          <a:xfrm>
            <a:off x="4547235" y="5459095"/>
            <a:ext cx="7517765" cy="1028065"/>
          </a:xfrm>
          <a:prstGeom prst="rect">
            <a:avLst/>
          </a:prstGeom>
          <a:noFill/>
        </p:spPr>
        <p:txBody>
          <a:bodyPr wrap="square" lIns="90000" tIns="0" rIns="90000" bIns="46800"/>
          <a:p>
            <a:pPr>
              <a:lnSpc>
                <a:spcPct val="120000"/>
              </a:lnSpc>
            </a:pPr>
            <a:r>
              <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rPr>
              <a:t>地区事业部制按照企业组织的市场区域为基础来构建企业组织内部具有较大自主权的事业部门；而产品事业部则依据企业组织所经营的产品的相似性对产品进行分类管理，并以产品大类为基础构建企业组织的事业部门。</a:t>
            </a:r>
            <a:endParaRPr lang="zh-CN" altLang="en-US" sz="1600" spc="15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二、创业团队的结构模式</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825500" y="895985"/>
            <a:ext cx="3898900" cy="398780"/>
          </a:xfrm>
          <a:prstGeom prst="rect">
            <a:avLst/>
          </a:prstGeom>
          <a:noFill/>
        </p:spPr>
        <p:txBody>
          <a:bodyPr wrap="square" rtlCol="0">
            <a:spAutoFit/>
          </a:bodyPr>
          <a:p>
            <a:r>
              <a:rPr lang="zh-CN" altLang="en-US" sz="2000" b="1">
                <a:solidFill>
                  <a:schemeClr val="accent1">
                    <a:lumMod val="75000"/>
                  </a:schemeClr>
                </a:solidFill>
              </a:rPr>
              <a:t>（二）矩阵式组织结构</a:t>
            </a:r>
            <a:endParaRPr lang="zh-CN" altLang="en-US" sz="2000" b="1">
              <a:solidFill>
                <a:schemeClr val="accent1">
                  <a:lumMod val="75000"/>
                </a:schemeClr>
              </a:solidFill>
            </a:endParaRPr>
          </a:p>
        </p:txBody>
      </p:sp>
      <p:sp>
        <p:nvSpPr>
          <p:cNvPr id="4" name="文本框 3"/>
          <p:cNvSpPr txBox="1"/>
          <p:nvPr/>
        </p:nvSpPr>
        <p:spPr>
          <a:xfrm>
            <a:off x="660400" y="1377950"/>
            <a:ext cx="6529070" cy="4246245"/>
          </a:xfrm>
          <a:prstGeom prst="rect">
            <a:avLst/>
          </a:prstGeom>
          <a:noFill/>
        </p:spPr>
        <p:txBody>
          <a:bodyPr wrap="square" rtlCol="0">
            <a:spAutoFit/>
          </a:bodyPr>
          <a:p>
            <a:r>
              <a:rPr lang="zh-CN" altLang="en-US"/>
              <a:t>这种组织结构除了具有高度的弹性外，同时在各地区的全球主管可以接触到有关各地的大量资讯。它为全球主管提供了许多面对面沟通的机会，有助于公司的规范与价值转移，因而可以促进全球企业文化的建设。</a:t>
            </a:r>
            <a:endParaRPr lang="zh-CN" altLang="en-US"/>
          </a:p>
          <a:p>
            <a:r>
              <a:rPr lang="zh-CN" altLang="en-US"/>
              <a:t>1. 优点</a:t>
            </a:r>
            <a:endParaRPr lang="zh-CN" altLang="en-US"/>
          </a:p>
          <a:p>
            <a:r>
              <a:rPr lang="zh-CN" altLang="en-US"/>
              <a:t>（1）加强了横向联系，专业设备和人员得到了充分利用。</a:t>
            </a:r>
            <a:endParaRPr lang="zh-CN" altLang="en-US"/>
          </a:p>
          <a:p>
            <a:r>
              <a:rPr lang="zh-CN" altLang="en-US"/>
              <a:t>（2）具有较大的机动性。</a:t>
            </a:r>
            <a:endParaRPr lang="zh-CN" altLang="en-US"/>
          </a:p>
          <a:p>
            <a:r>
              <a:rPr lang="zh-CN" altLang="en-US"/>
              <a:t>（3）促进各种专业人员互相帮助、互相激发、相得益彰。</a:t>
            </a:r>
            <a:endParaRPr lang="zh-CN" altLang="en-US"/>
          </a:p>
          <a:p>
            <a:r>
              <a:rPr lang="zh-CN" altLang="en-US"/>
              <a:t>2. 缺点</a:t>
            </a:r>
            <a:endParaRPr lang="zh-CN" altLang="en-US"/>
          </a:p>
          <a:p>
            <a:r>
              <a:rPr lang="zh-CN" altLang="en-US"/>
              <a:t>（1）成员位置不固定，有临时观念，有时责任心不够强。</a:t>
            </a:r>
            <a:endParaRPr lang="zh-CN" altLang="en-US"/>
          </a:p>
          <a:p>
            <a:r>
              <a:rPr lang="zh-CN" altLang="en-US"/>
              <a:t>（2）人员受双重领导，有时不易分清责任。</a:t>
            </a:r>
            <a:endParaRPr lang="zh-CN" altLang="en-US"/>
          </a:p>
          <a:p>
            <a:r>
              <a:rPr lang="zh-CN" altLang="en-US"/>
              <a:t>3. 适用条件</a:t>
            </a:r>
            <a:endParaRPr lang="zh-CN" altLang="en-US"/>
          </a:p>
          <a:p>
            <a:r>
              <a:rPr lang="zh-CN" altLang="en-US"/>
              <a:t>适用于复杂的、动态的环境。在这种环境下，某些问题的处理需要多种专业知识和技术，矩阵式组织结构显然可以帮助管理者有效地处理这类问题。</a:t>
            </a:r>
            <a:endParaRPr lang="zh-CN" altLang="en-US"/>
          </a:p>
        </p:txBody>
      </p:sp>
      <p:pic>
        <p:nvPicPr>
          <p:cNvPr id="118" name="图片 117"/>
          <p:cNvPicPr/>
          <p:nvPr/>
        </p:nvPicPr>
        <p:blipFill>
          <a:blip r:embed="rId1"/>
          <a:stretch>
            <a:fillRect/>
          </a:stretch>
        </p:blipFill>
        <p:spPr>
          <a:xfrm>
            <a:off x="7346315" y="1594485"/>
            <a:ext cx="4059555" cy="36696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二、创业团队的结构模式</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825500" y="895985"/>
            <a:ext cx="3898900" cy="398780"/>
          </a:xfrm>
          <a:prstGeom prst="rect">
            <a:avLst/>
          </a:prstGeom>
          <a:noFill/>
        </p:spPr>
        <p:txBody>
          <a:bodyPr wrap="square" rtlCol="0">
            <a:spAutoFit/>
          </a:bodyPr>
          <a:p>
            <a:r>
              <a:rPr lang="zh-CN" altLang="en-US" sz="2000" b="1">
                <a:solidFill>
                  <a:schemeClr val="accent1">
                    <a:lumMod val="75000"/>
                  </a:schemeClr>
                </a:solidFill>
              </a:rPr>
              <a:t>（三）团队式组织结构</a:t>
            </a:r>
            <a:endParaRPr lang="zh-CN" altLang="en-US" sz="2000" b="1">
              <a:solidFill>
                <a:schemeClr val="accent1">
                  <a:lumMod val="75000"/>
                </a:schemeClr>
              </a:solidFill>
            </a:endParaRPr>
          </a:p>
        </p:txBody>
      </p:sp>
      <p:sp>
        <p:nvSpPr>
          <p:cNvPr id="4" name="文本框 3"/>
          <p:cNvSpPr txBox="1"/>
          <p:nvPr/>
        </p:nvSpPr>
        <p:spPr>
          <a:xfrm>
            <a:off x="659765" y="1377950"/>
            <a:ext cx="6412230" cy="5077460"/>
          </a:xfrm>
          <a:prstGeom prst="rect">
            <a:avLst/>
          </a:prstGeom>
          <a:noFill/>
        </p:spPr>
        <p:txBody>
          <a:bodyPr wrap="square" rtlCol="0">
            <a:spAutoFit/>
          </a:bodyPr>
          <a:p>
            <a:pPr fontAlgn="auto">
              <a:lnSpc>
                <a:spcPct val="150000"/>
              </a:lnSpc>
            </a:pPr>
            <a:r>
              <a:rPr lang="zh-CN" altLang="en-US"/>
              <a:t>团队式组织结构也就是任务编组的组织结构，可快速回应变化快速的环境，由不同专长的团队根据组织的需要，短期间内联结完成任务，随着不同的需求弹性组合团队，组织以松散、分散的方式管理。许多结构庞大的组织，为了从事一些跨越功能或部门的工作，突破科层结构横向协调的不足，也会在组织中插入这样的结构体，以达到因应环境挑战的目的，通常称为矩阵式结构，这不是一种常态性的设计，只是当组织需要处理新的、技术化的产品或功能时的临时性设计，当任务完成时，此矩阵部分就归建。属于矩阵部分的人员必须分别向产品部门和功能部门主管负责，这样的设计会导致一些权责冲突发生，如两个主管的问题或横向部门组织本位主义至上的问题，这些也是矩阵式组织结构最常被提及的问题。</a:t>
            </a:r>
            <a:endParaRPr lang="zh-CN" altLang="en-US"/>
          </a:p>
        </p:txBody>
      </p:sp>
      <p:pic>
        <p:nvPicPr>
          <p:cNvPr id="119" name="图片 118"/>
          <p:cNvPicPr/>
          <p:nvPr/>
        </p:nvPicPr>
        <p:blipFill>
          <a:blip r:embed="rId1"/>
          <a:stretch>
            <a:fillRect/>
          </a:stretch>
        </p:blipFill>
        <p:spPr>
          <a:xfrm>
            <a:off x="7157085" y="1602105"/>
            <a:ext cx="4834255" cy="36537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三、创业团队的组建</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58" name="椭圆 57"/>
          <p:cNvSpPr/>
          <p:nvPr>
            <p:custDataLst>
              <p:tags r:id="rId1"/>
            </p:custDataLst>
          </p:nvPr>
        </p:nvSpPr>
        <p:spPr>
          <a:xfrm>
            <a:off x="4503195" y="2364515"/>
            <a:ext cx="3185609" cy="3185608"/>
          </a:xfrm>
          <a:prstGeom prst="ellipse">
            <a:avLst/>
          </a:prstGeom>
          <a:noFill/>
          <a:ln w="25400">
            <a:solidFill>
              <a:sysClr val="window" lastClr="FFFFFF">
                <a:lumMod val="85000"/>
              </a:sysClr>
            </a:solid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custDataLst>
              <p:tags r:id="rId2"/>
            </p:custDataLst>
          </p:nvPr>
        </p:nvSpPr>
        <p:spPr>
          <a:xfrm>
            <a:off x="4909204" y="2770524"/>
            <a:ext cx="2373591" cy="2373590"/>
          </a:xfrm>
          <a:prstGeom prst="ellipse">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custDataLst>
              <p:tags r:id="rId3"/>
            </p:custDataLst>
          </p:nvPr>
        </p:nvSpPr>
        <p:spPr>
          <a:xfrm rot="3600000">
            <a:off x="4520104" y="2673317"/>
            <a:ext cx="585163" cy="585161"/>
          </a:xfrm>
          <a:prstGeom prst="ellipse">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KSO_Shape"/>
          <p:cNvSpPr/>
          <p:nvPr>
            <p:custDataLst>
              <p:tags r:id="rId4"/>
            </p:custDataLst>
          </p:nvPr>
        </p:nvSpPr>
        <p:spPr>
          <a:xfrm>
            <a:off x="4672435" y="2835230"/>
            <a:ext cx="280500" cy="261332"/>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anchor="ctr">
            <a:scene3d>
              <a:camera prst="orthographicFront"/>
              <a:lightRig rig="threePt" dir="t"/>
            </a:scene3d>
            <a:sp3d contourW="12700">
              <a:contourClr>
                <a:srgbClr val="FFFFFF"/>
              </a:contourClr>
            </a:sp3d>
          </a:bodyPr>
          <a:lstStyle/>
          <a:p>
            <a:pPr algn="ctr">
              <a:lnSpc>
                <a:spcPct val="120000"/>
              </a:lnSpc>
            </a:pP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custDataLst>
              <p:tags r:id="rId5"/>
            </p:custDataLst>
          </p:nvPr>
        </p:nvSpPr>
        <p:spPr>
          <a:xfrm>
            <a:off x="4520103" y="4598354"/>
            <a:ext cx="585163" cy="585163"/>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KSO_Shape"/>
          <p:cNvSpPr/>
          <p:nvPr>
            <p:custDataLst>
              <p:tags r:id="rId6"/>
            </p:custDataLst>
          </p:nvPr>
        </p:nvSpPr>
        <p:spPr>
          <a:xfrm>
            <a:off x="4695278" y="4751878"/>
            <a:ext cx="230834" cy="278112"/>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ysClr val="window" lastClr="FFFFFF"/>
          </a:solidFill>
          <a:ln w="12700">
            <a:noFill/>
          </a:ln>
        </p:spPr>
        <p:style>
          <a:lnRef idx="2">
            <a:srgbClr val="8590CA">
              <a:shade val="50000"/>
            </a:srgbClr>
          </a:lnRef>
          <a:fillRef idx="1">
            <a:srgbClr val="8590CA"/>
          </a:fillRef>
          <a:effectRef idx="0">
            <a:srgbClr val="8590CA"/>
          </a:effectRef>
          <a:fontRef idx="minor">
            <a:sysClr val="window" lastClr="FFFFFF"/>
          </a:fontRef>
        </p:style>
        <p:txBody>
          <a:bodyPr anchor="ctr">
            <a:scene3d>
              <a:camera prst="orthographicFront"/>
              <a:lightRig rig="threePt" dir="t"/>
            </a:scene3d>
            <a:sp3d contourW="12700">
              <a:contourClr>
                <a:srgbClr val="FFFFFF"/>
              </a:contourClr>
            </a:sp3d>
          </a:bodyPr>
          <a:lstStyle/>
          <a:p>
            <a:pPr algn="ctr">
              <a:lnSpc>
                <a:spcPct val="120000"/>
              </a:lnSpc>
            </a:pPr>
            <a:endParaRPr lang="zh-CN" altLang="en-US"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custDataLst>
              <p:tags r:id="rId7"/>
            </p:custDataLst>
          </p:nvPr>
        </p:nvSpPr>
        <p:spPr>
          <a:xfrm>
            <a:off x="831850" y="1426210"/>
            <a:ext cx="3671570" cy="2163445"/>
          </a:xfrm>
          <a:prstGeom prst="rect">
            <a:avLst/>
          </a:prstGeom>
        </p:spPr>
        <p:txBody>
          <a:bodyPr wrap="square" lIns="91440" tIns="0" rIns="91440" bIns="45720"/>
          <a:lstStyle/>
          <a:p>
            <a:pPr algn="just">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创业团队的总目标就是要通过完成创业阶段的技术、市场、规划组织管理等各项工作实现企业从无到有、从起步到成熟。总目标确定之后，为了推动团队最终实现创业目标，再将总目标加以分解，设定若干可行的、阶段性的子目标。</a:t>
            </a:r>
            <a:endPar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custDataLst>
              <p:tags r:id="rId8"/>
            </p:custDataLst>
          </p:nvPr>
        </p:nvSpPr>
        <p:spPr>
          <a:xfrm>
            <a:off x="848477" y="1016446"/>
            <a:ext cx="3256708" cy="396134"/>
          </a:xfrm>
          <a:prstGeom prst="rect">
            <a:avLst/>
          </a:prstGeom>
        </p:spPr>
        <p:txBody>
          <a:bodyPr wrap="square" lIns="91440" tIns="45720" rIns="91440" bIns="0" anchor="b">
            <a:normAutofit/>
          </a:bodyPr>
          <a:lstStyle/>
          <a:p>
            <a:pPr>
              <a:lnSpc>
                <a:spcPct val="120000"/>
              </a:lnSpc>
            </a:pPr>
            <a:r>
              <a:rPr lang="zh-CN" altLang="en-US" b="1" spc="300">
                <a:solidFill>
                  <a:srgbClr val="8590CA"/>
                </a:solidFill>
                <a:latin typeface="Arial" panose="020B0604020202020204" pitchFamily="34" charset="0"/>
                <a:ea typeface="微软雅黑" panose="020B0503020204020204" pitchFamily="34" charset="-122"/>
                <a:sym typeface="Arial" panose="020B0604020202020204" pitchFamily="34" charset="0"/>
              </a:rPr>
              <a:t>（一）明确创业目标</a:t>
            </a:r>
            <a:endParaRPr lang="zh-CN" altLang="en-US" b="1" spc="300">
              <a:solidFill>
                <a:srgbClr val="8590CA"/>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custDataLst>
              <p:tags r:id="rId9"/>
            </p:custDataLst>
          </p:nvPr>
        </p:nvSpPr>
        <p:spPr>
          <a:xfrm>
            <a:off x="848360" y="4203065"/>
            <a:ext cx="3671570" cy="2151380"/>
          </a:xfrm>
          <a:prstGeom prst="rect">
            <a:avLst/>
          </a:prstGeom>
        </p:spPr>
        <p:txBody>
          <a:bodyPr wrap="square" lIns="91440" tIns="0" rIns="91440" bIns="45720"/>
          <a:lstStyle/>
          <a:p>
            <a:pPr algn="just">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招募合适的人员是组建创业团队最关键的一步。关于创业团队成员的招募，主要应考虑以下两个方面。</a:t>
            </a:r>
            <a:endPar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（1）互补性。即考虑其能否与其他成员在能力或技术上形成互补。</a:t>
            </a:r>
            <a:endPar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（2）适度规模。适度的团队规模是保证团队高效运转的重要条件。</a:t>
            </a:r>
            <a:endPar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p:cNvSpPr/>
          <p:nvPr>
            <p:custDataLst>
              <p:tags r:id="rId10"/>
            </p:custDataLst>
          </p:nvPr>
        </p:nvSpPr>
        <p:spPr>
          <a:xfrm>
            <a:off x="848477" y="3795570"/>
            <a:ext cx="3256708" cy="396134"/>
          </a:xfrm>
          <a:prstGeom prst="rect">
            <a:avLst/>
          </a:prstGeom>
        </p:spPr>
        <p:txBody>
          <a:bodyPr wrap="square" lIns="91440" tIns="45720" rIns="91440" bIns="0" anchor="b">
            <a:normAutofit/>
          </a:bodyPr>
          <a:lstStyle/>
          <a:p>
            <a:pPr>
              <a:lnSpc>
                <a:spcPct val="120000"/>
              </a:lnSpc>
            </a:pPr>
            <a:r>
              <a:rPr lang="zh-CN" altLang="en-US" b="1" spc="300">
                <a:solidFill>
                  <a:srgbClr val="7AC2C7"/>
                </a:solidFill>
                <a:latin typeface="Arial" panose="020B0604020202020204" pitchFamily="34" charset="0"/>
                <a:ea typeface="微软雅黑" panose="020B0503020204020204" pitchFamily="34" charset="-122"/>
                <a:sym typeface="Arial" panose="020B0604020202020204" pitchFamily="34" charset="0"/>
              </a:rPr>
              <a:t>（三）招募合适的人员</a:t>
            </a:r>
            <a:endParaRPr lang="zh-CN" altLang="en-US" b="1" spc="300">
              <a:solidFill>
                <a:srgbClr val="7AC2C7"/>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custDataLst>
              <p:tags r:id="rId11"/>
            </p:custDataLst>
          </p:nvPr>
        </p:nvSpPr>
        <p:spPr>
          <a:xfrm>
            <a:off x="7407852" y="3617011"/>
            <a:ext cx="585163" cy="585163"/>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KSO_Shape"/>
          <p:cNvSpPr>
            <a:spLocks noChangeArrowheads="1"/>
          </p:cNvSpPr>
          <p:nvPr>
            <p:custDataLst>
              <p:tags r:id="rId12"/>
            </p:custDataLst>
          </p:nvPr>
        </p:nvSpPr>
        <p:spPr bwMode="auto">
          <a:xfrm>
            <a:off x="7584588" y="3795290"/>
            <a:ext cx="231690" cy="228602"/>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p>
            <a:pPr algn="ctr">
              <a:lnSpc>
                <a:spcPct val="120000"/>
              </a:lnSpc>
            </a:pP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custDataLst>
              <p:tags r:id="rId13"/>
            </p:custDataLst>
          </p:nvPr>
        </p:nvSpPr>
        <p:spPr>
          <a:xfrm>
            <a:off x="8360410" y="3574415"/>
            <a:ext cx="3548380" cy="2934335"/>
          </a:xfrm>
          <a:prstGeom prst="rect">
            <a:avLst/>
          </a:prstGeom>
        </p:spPr>
        <p:txBody>
          <a:bodyPr wrap="square" lIns="91440" tIns="0" rIns="91440" bIns="45720"/>
          <a:lstStyle/>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rPr>
              <a:t>在确定了总目标以及一个个阶段性子目标之后，紧接着就要研究如何实现这些目标，这就需要制订周密的创业计划。创业计划是在对创业目标进行具体分解的基础上，以团队为整体来考虑的计划，创业计划确定了在不同的创业阶段需要完成的阶段性任务，通过逐步实现这些阶段性目标来最终实现创业目标。</a:t>
            </a:r>
            <a:endParaRPr lang="zh-CN" altLang="en-US" sz="1600" spc="150">
              <a:solidFill>
                <a:sysClr val="windowText" lastClr="000000">
                  <a:lumMod val="65000"/>
                  <a:lumOff val="3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custDataLst>
              <p:tags r:id="rId14"/>
            </p:custDataLst>
          </p:nvPr>
        </p:nvSpPr>
        <p:spPr>
          <a:xfrm>
            <a:off x="8360400" y="3157751"/>
            <a:ext cx="3256708" cy="396134"/>
          </a:xfrm>
          <a:prstGeom prst="rect">
            <a:avLst/>
          </a:prstGeom>
        </p:spPr>
        <p:txBody>
          <a:bodyPr wrap="square" lIns="91440" tIns="45720" rIns="91440" bIns="0" anchor="b">
            <a:normAutofit/>
          </a:bodyPr>
          <a:lstStyle/>
          <a:p>
            <a:pPr>
              <a:lnSpc>
                <a:spcPct val="120000"/>
              </a:lnSpc>
            </a:pPr>
            <a:r>
              <a:rPr lang="zh-CN" altLang="en-US" b="1" spc="300">
                <a:solidFill>
                  <a:srgbClr val="8EAADC"/>
                </a:solidFill>
                <a:latin typeface="Arial" panose="020B0604020202020204" pitchFamily="34" charset="0"/>
                <a:ea typeface="微软雅黑" panose="020B0503020204020204" pitchFamily="34" charset="-122"/>
                <a:sym typeface="Arial" panose="020B0604020202020204" pitchFamily="34" charset="0"/>
              </a:rPr>
              <a:t>（二）制订创业计划</a:t>
            </a:r>
            <a:endParaRPr lang="zh-CN" altLang="en-US" b="1" spc="300">
              <a:solidFill>
                <a:srgbClr val="8EAADC"/>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三、创业团队的组建</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任意形状 3"/>
          <p:cNvSpPr/>
          <p:nvPr>
            <p:custDataLst>
              <p:tags r:id="rId1"/>
            </p:custDataLst>
          </p:nvPr>
        </p:nvSpPr>
        <p:spPr>
          <a:xfrm>
            <a:off x="4419593" y="2069860"/>
            <a:ext cx="1044594" cy="1302596"/>
          </a:xfrm>
          <a:custGeom>
            <a:avLst/>
            <a:gdLst>
              <a:gd name="connsiteX0" fmla="*/ 946690 w 948690"/>
              <a:gd name="connsiteY0" fmla="*/ 25432 h 1183005"/>
              <a:gd name="connsiteX1" fmla="*/ 937546 w 948690"/>
              <a:gd name="connsiteY1" fmla="*/ 4286 h 1183005"/>
              <a:gd name="connsiteX2" fmla="*/ 98012 w 948690"/>
              <a:gd name="connsiteY2" fmla="*/ 1007269 h 1183005"/>
              <a:gd name="connsiteX3" fmla="*/ 92297 w 948690"/>
              <a:gd name="connsiteY3" fmla="*/ 1007269 h 1183005"/>
              <a:gd name="connsiteX4" fmla="*/ 4286 w 948690"/>
              <a:gd name="connsiteY4" fmla="*/ 1095280 h 1183005"/>
              <a:gd name="connsiteX5" fmla="*/ 92297 w 948690"/>
              <a:gd name="connsiteY5" fmla="*/ 1183291 h 1183005"/>
              <a:gd name="connsiteX6" fmla="*/ 180308 w 948690"/>
              <a:gd name="connsiteY6" fmla="*/ 1095280 h 1183005"/>
              <a:gd name="connsiteX7" fmla="*/ 120301 w 948690"/>
              <a:gd name="connsiteY7" fmla="*/ 1011841 h 1183005"/>
              <a:gd name="connsiteX8" fmla="*/ 946690 w 948690"/>
              <a:gd name="connsiteY8" fmla="*/ 25432 h 1183005"/>
              <a:gd name="connsiteX9" fmla="*/ 130016 w 948690"/>
              <a:gd name="connsiteY9" fmla="*/ 1080992 h 1183005"/>
              <a:gd name="connsiteX10" fmla="*/ 86011 w 948690"/>
              <a:gd name="connsiteY10" fmla="*/ 1139285 h 1183005"/>
              <a:gd name="connsiteX11" fmla="*/ 63151 w 948690"/>
              <a:gd name="connsiteY11" fmla="*/ 1070134 h 1183005"/>
              <a:gd name="connsiteX12" fmla="*/ 130016 w 948690"/>
              <a:gd name="connsiteY12" fmla="*/ 1080992 h 11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8690" h="1183005">
                <a:moveTo>
                  <a:pt x="946690" y="25432"/>
                </a:moveTo>
                <a:lnTo>
                  <a:pt x="937546" y="4286"/>
                </a:lnTo>
                <a:cubicBezTo>
                  <a:pt x="512921" y="184309"/>
                  <a:pt x="199739" y="559213"/>
                  <a:pt x="98012" y="1007269"/>
                </a:cubicBezTo>
                <a:cubicBezTo>
                  <a:pt x="96298" y="1007269"/>
                  <a:pt x="94012" y="1007269"/>
                  <a:pt x="92297" y="1007269"/>
                </a:cubicBezTo>
                <a:cubicBezTo>
                  <a:pt x="43720" y="1007269"/>
                  <a:pt x="4286" y="1046702"/>
                  <a:pt x="4286" y="1095280"/>
                </a:cubicBezTo>
                <a:cubicBezTo>
                  <a:pt x="4286" y="1143857"/>
                  <a:pt x="43720" y="1183291"/>
                  <a:pt x="92297" y="1183291"/>
                </a:cubicBezTo>
                <a:cubicBezTo>
                  <a:pt x="140875" y="1183291"/>
                  <a:pt x="180308" y="1143857"/>
                  <a:pt x="180308" y="1095280"/>
                </a:cubicBezTo>
                <a:cubicBezTo>
                  <a:pt x="180308" y="1056418"/>
                  <a:pt x="155162" y="1023842"/>
                  <a:pt x="120301" y="1011841"/>
                </a:cubicBezTo>
                <a:cubicBezTo>
                  <a:pt x="221456" y="571214"/>
                  <a:pt x="529495" y="202597"/>
                  <a:pt x="946690" y="25432"/>
                </a:cubicBezTo>
                <a:close/>
                <a:moveTo>
                  <a:pt x="130016" y="1080992"/>
                </a:moveTo>
                <a:lnTo>
                  <a:pt x="86011" y="1139285"/>
                </a:lnTo>
                <a:lnTo>
                  <a:pt x="63151" y="1070134"/>
                </a:lnTo>
                <a:lnTo>
                  <a:pt x="130016" y="1080992"/>
                </a:lnTo>
                <a:close/>
              </a:path>
            </a:pathLst>
          </a:custGeom>
          <a:solidFill>
            <a:srgbClr val="2196F3"/>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5" name="任意形状 4"/>
          <p:cNvSpPr/>
          <p:nvPr>
            <p:custDataLst>
              <p:tags r:id="rId2"/>
            </p:custDataLst>
          </p:nvPr>
        </p:nvSpPr>
        <p:spPr>
          <a:xfrm>
            <a:off x="5113052" y="4771330"/>
            <a:ext cx="1610939" cy="346100"/>
          </a:xfrm>
          <a:custGeom>
            <a:avLst/>
            <a:gdLst>
              <a:gd name="connsiteX0" fmla="*/ 18002 w 1463040"/>
              <a:gd name="connsiteY0" fmla="*/ 4286 h 314325"/>
              <a:gd name="connsiteX1" fmla="*/ 4286 w 1463040"/>
              <a:gd name="connsiteY1" fmla="*/ 22574 h 314325"/>
              <a:gd name="connsiteX2" fmla="*/ 1292447 w 1463040"/>
              <a:gd name="connsiteY2" fmla="*/ 248317 h 314325"/>
              <a:gd name="connsiteX3" fmla="*/ 1294733 w 1463040"/>
              <a:gd name="connsiteY3" fmla="*/ 253460 h 314325"/>
              <a:gd name="connsiteX4" fmla="*/ 1414748 w 1463040"/>
              <a:gd name="connsiteY4" fmla="*/ 285464 h 314325"/>
              <a:gd name="connsiteX5" fmla="*/ 1446752 w 1463040"/>
              <a:gd name="connsiteY5" fmla="*/ 165449 h 314325"/>
              <a:gd name="connsiteX6" fmla="*/ 1326737 w 1463040"/>
              <a:gd name="connsiteY6" fmla="*/ 133445 h 314325"/>
              <a:gd name="connsiteX7" fmla="*/ 1284446 w 1463040"/>
              <a:gd name="connsiteY7" fmla="*/ 226600 h 314325"/>
              <a:gd name="connsiteX8" fmla="*/ 18002 w 1463040"/>
              <a:gd name="connsiteY8" fmla="*/ 4286 h 314325"/>
              <a:gd name="connsiteX9" fmla="*/ 1340453 w 1463040"/>
              <a:gd name="connsiteY9" fmla="*/ 183737 h 314325"/>
              <a:gd name="connsiteX10" fmla="*/ 1413034 w 1463040"/>
              <a:gd name="connsiteY10" fmla="*/ 192310 h 314325"/>
              <a:gd name="connsiteX11" fmla="*/ 1364456 w 1463040"/>
              <a:gd name="connsiteY11" fmla="*/ 246602 h 314325"/>
              <a:gd name="connsiteX12" fmla="*/ 1340453 w 1463040"/>
              <a:gd name="connsiteY12" fmla="*/ 18373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040" h="314325">
                <a:moveTo>
                  <a:pt x="18002" y="4286"/>
                </a:moveTo>
                <a:lnTo>
                  <a:pt x="4286" y="22574"/>
                </a:lnTo>
                <a:cubicBezTo>
                  <a:pt x="372332" y="299752"/>
                  <a:pt x="853535" y="383762"/>
                  <a:pt x="1292447" y="248317"/>
                </a:cubicBezTo>
                <a:cubicBezTo>
                  <a:pt x="1293019" y="250031"/>
                  <a:pt x="1294162" y="251746"/>
                  <a:pt x="1294733" y="253460"/>
                </a:cubicBezTo>
                <a:cubicBezTo>
                  <a:pt x="1318736" y="295180"/>
                  <a:pt x="1372457" y="310039"/>
                  <a:pt x="1414748" y="285464"/>
                </a:cubicBezTo>
                <a:cubicBezTo>
                  <a:pt x="1457039" y="261461"/>
                  <a:pt x="1471327" y="207740"/>
                  <a:pt x="1446752" y="165449"/>
                </a:cubicBezTo>
                <a:cubicBezTo>
                  <a:pt x="1422749" y="123158"/>
                  <a:pt x="1369028" y="108871"/>
                  <a:pt x="1326737" y="133445"/>
                </a:cubicBezTo>
                <a:cubicBezTo>
                  <a:pt x="1293019" y="152876"/>
                  <a:pt x="1277588" y="190595"/>
                  <a:pt x="1284446" y="226600"/>
                </a:cubicBezTo>
                <a:cubicBezTo>
                  <a:pt x="852964" y="359759"/>
                  <a:pt x="380333" y="276892"/>
                  <a:pt x="18002" y="4286"/>
                </a:cubicBezTo>
                <a:close/>
                <a:moveTo>
                  <a:pt x="1340453" y="183737"/>
                </a:moveTo>
                <a:lnTo>
                  <a:pt x="1413034" y="192310"/>
                </a:lnTo>
                <a:lnTo>
                  <a:pt x="1364456" y="246602"/>
                </a:lnTo>
                <a:lnTo>
                  <a:pt x="1340453" y="183737"/>
                </a:lnTo>
                <a:close/>
              </a:path>
            </a:pathLst>
          </a:custGeom>
          <a:solidFill>
            <a:srgbClr val="009587"/>
          </a:solidFill>
          <a:ln w="9525" cap="flat">
            <a:noFill/>
            <a:prstDash val="solid"/>
            <a:miter/>
          </a:ln>
        </p:spPr>
        <p:txBody>
          <a:bodyPr rtlCol="0" anchor="ctr">
            <a:normAutofit fontScale="65000" lnSpcReduction="10000"/>
          </a:bodyPr>
          <a:p>
            <a:pPr defTabSz="457200">
              <a:lnSpc>
                <a:spcPct val="130000"/>
              </a:lnSpc>
            </a:pPr>
            <a:endParaRPr lang="zh-CN" altLang="en-US">
              <a:solidFill>
                <a:srgbClr val="222222"/>
              </a:solidFill>
            </a:endParaRPr>
          </a:p>
        </p:txBody>
      </p:sp>
      <p:sp>
        <p:nvSpPr>
          <p:cNvPr id="6" name="任意形状 5"/>
          <p:cNvSpPr/>
          <p:nvPr>
            <p:custDataLst>
              <p:tags r:id="rId3"/>
            </p:custDataLst>
          </p:nvPr>
        </p:nvSpPr>
        <p:spPr>
          <a:xfrm>
            <a:off x="6966026" y="2217503"/>
            <a:ext cx="685908" cy="1510256"/>
          </a:xfrm>
          <a:custGeom>
            <a:avLst/>
            <a:gdLst>
              <a:gd name="connsiteX0" fmla="*/ 590859 w 622935"/>
              <a:gd name="connsiteY0" fmla="*/ 1366385 h 1371600"/>
              <a:gd name="connsiteX1" fmla="*/ 613719 w 622935"/>
              <a:gd name="connsiteY1" fmla="*/ 1369242 h 1371600"/>
              <a:gd name="connsiteX2" fmla="*/ 165092 w 622935"/>
              <a:gd name="connsiteY2" fmla="*/ 140517 h 1371600"/>
              <a:gd name="connsiteX3" fmla="*/ 167949 w 622935"/>
              <a:gd name="connsiteY3" fmla="*/ 135945 h 1371600"/>
              <a:gd name="connsiteX4" fmla="*/ 135945 w 622935"/>
              <a:gd name="connsiteY4" fmla="*/ 15930 h 1371600"/>
              <a:gd name="connsiteX5" fmla="*/ 15930 w 622935"/>
              <a:gd name="connsiteY5" fmla="*/ 47934 h 1371600"/>
              <a:gd name="connsiteX6" fmla="*/ 47934 w 622935"/>
              <a:gd name="connsiteY6" fmla="*/ 167949 h 1371600"/>
              <a:gd name="connsiteX7" fmla="*/ 149661 w 622935"/>
              <a:gd name="connsiteY7" fmla="*/ 157662 h 1371600"/>
              <a:gd name="connsiteX8" fmla="*/ 590859 w 622935"/>
              <a:gd name="connsiteY8" fmla="*/ 1366385 h 1371600"/>
              <a:gd name="connsiteX9" fmla="*/ 85082 w 622935"/>
              <a:gd name="connsiteY9" fmla="*/ 131373 h 1371600"/>
              <a:gd name="connsiteX10" fmla="*/ 56507 w 622935"/>
              <a:gd name="connsiteY10" fmla="*/ 63936 h 1371600"/>
              <a:gd name="connsiteX11" fmla="*/ 127944 w 622935"/>
              <a:gd name="connsiteY11" fmla="*/ 78795 h 1371600"/>
              <a:gd name="connsiteX12" fmla="*/ 85082 w 622935"/>
              <a:gd name="connsiteY12" fmla="*/ 131373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935" h="1371600">
                <a:moveTo>
                  <a:pt x="590859" y="1366385"/>
                </a:moveTo>
                <a:lnTo>
                  <a:pt x="613719" y="1369242"/>
                </a:lnTo>
                <a:cubicBezTo>
                  <a:pt x="669726" y="911470"/>
                  <a:pt x="502277" y="453128"/>
                  <a:pt x="165092" y="140517"/>
                </a:cubicBezTo>
                <a:cubicBezTo>
                  <a:pt x="166235" y="138803"/>
                  <a:pt x="167377" y="137660"/>
                  <a:pt x="167949" y="135945"/>
                </a:cubicBezTo>
                <a:cubicBezTo>
                  <a:pt x="191952" y="94226"/>
                  <a:pt x="177665" y="40505"/>
                  <a:pt x="135945" y="15930"/>
                </a:cubicBezTo>
                <a:cubicBezTo>
                  <a:pt x="94225" y="-8073"/>
                  <a:pt x="40505" y="6215"/>
                  <a:pt x="15930" y="47934"/>
                </a:cubicBezTo>
                <a:cubicBezTo>
                  <a:pt x="-8073" y="89653"/>
                  <a:pt x="6215" y="143375"/>
                  <a:pt x="47934" y="167949"/>
                </a:cubicBezTo>
                <a:cubicBezTo>
                  <a:pt x="81652" y="187380"/>
                  <a:pt x="122229" y="182237"/>
                  <a:pt x="149661" y="157662"/>
                </a:cubicBezTo>
                <a:cubicBezTo>
                  <a:pt x="481131" y="465129"/>
                  <a:pt x="645723" y="916614"/>
                  <a:pt x="590859" y="1366385"/>
                </a:cubicBezTo>
                <a:close/>
                <a:moveTo>
                  <a:pt x="85082" y="131373"/>
                </a:moveTo>
                <a:lnTo>
                  <a:pt x="56507" y="63936"/>
                </a:lnTo>
                <a:lnTo>
                  <a:pt x="127944" y="78795"/>
                </a:lnTo>
                <a:lnTo>
                  <a:pt x="85082" y="131373"/>
                </a:lnTo>
                <a:close/>
              </a:path>
            </a:pathLst>
          </a:custGeom>
          <a:solidFill>
            <a:srgbClr val="8BC34A"/>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7" name="任意形状 6"/>
          <p:cNvSpPr/>
          <p:nvPr>
            <p:custDataLst>
              <p:tags r:id="rId4"/>
            </p:custDataLst>
          </p:nvPr>
        </p:nvSpPr>
        <p:spPr>
          <a:xfrm>
            <a:off x="5372942" y="1512953"/>
            <a:ext cx="1390694" cy="2473044"/>
          </a:xfrm>
          <a:custGeom>
            <a:avLst/>
            <a:gdLst>
              <a:gd name="connsiteX0" fmla="*/ 633508 w 1263015"/>
              <a:gd name="connsiteY0" fmla="*/ 4286 h 2245995"/>
              <a:gd name="connsiteX1" fmla="*/ 4286 w 1263015"/>
              <a:gd name="connsiteY1" fmla="*/ 633508 h 2245995"/>
              <a:gd name="connsiteX2" fmla="*/ 4286 w 1263015"/>
              <a:gd name="connsiteY2" fmla="*/ 1470755 h 2245995"/>
              <a:gd name="connsiteX3" fmla="*/ 591788 w 1263015"/>
              <a:gd name="connsiteY3" fmla="*/ 1131284 h 2245995"/>
              <a:gd name="connsiteX4" fmla="*/ 591788 w 1263015"/>
              <a:gd name="connsiteY4" fmla="*/ 633508 h 2245995"/>
              <a:gd name="connsiteX5" fmla="*/ 632936 w 1263015"/>
              <a:gd name="connsiteY5" fmla="*/ 592360 h 2245995"/>
              <a:gd name="connsiteX6" fmla="*/ 674084 w 1263015"/>
              <a:gd name="connsiteY6" fmla="*/ 633508 h 2245995"/>
              <a:gd name="connsiteX7" fmla="*/ 674084 w 1263015"/>
              <a:gd name="connsiteY7" fmla="*/ 1905667 h 2245995"/>
              <a:gd name="connsiteX8" fmla="*/ 1261586 w 1263015"/>
              <a:gd name="connsiteY8" fmla="*/ 2245138 h 2245995"/>
              <a:gd name="connsiteX9" fmla="*/ 1261586 w 1263015"/>
              <a:gd name="connsiteY9" fmla="*/ 633508 h 2245995"/>
              <a:gd name="connsiteX10" fmla="*/ 633508 w 1263015"/>
              <a:gd name="connsiteY10" fmla="*/ 4286 h 224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2245995">
                <a:moveTo>
                  <a:pt x="633508" y="4286"/>
                </a:moveTo>
                <a:cubicBezTo>
                  <a:pt x="286036" y="4286"/>
                  <a:pt x="4286" y="286036"/>
                  <a:pt x="4286" y="633508"/>
                </a:cubicBezTo>
                <a:lnTo>
                  <a:pt x="4286" y="1470755"/>
                </a:lnTo>
                <a:lnTo>
                  <a:pt x="591788" y="1131284"/>
                </a:lnTo>
                <a:lnTo>
                  <a:pt x="591788" y="633508"/>
                </a:lnTo>
                <a:cubicBezTo>
                  <a:pt x="591788" y="610648"/>
                  <a:pt x="610076" y="592360"/>
                  <a:pt x="632936" y="592360"/>
                </a:cubicBezTo>
                <a:cubicBezTo>
                  <a:pt x="655796" y="592360"/>
                  <a:pt x="674084" y="610648"/>
                  <a:pt x="674084" y="633508"/>
                </a:cubicBezTo>
                <a:lnTo>
                  <a:pt x="674084" y="1905667"/>
                </a:lnTo>
                <a:lnTo>
                  <a:pt x="1261586" y="2245138"/>
                </a:lnTo>
                <a:lnTo>
                  <a:pt x="1261586" y="633508"/>
                </a:lnTo>
                <a:cubicBezTo>
                  <a:pt x="1262729" y="286036"/>
                  <a:pt x="980980" y="4286"/>
                  <a:pt x="633508" y="4286"/>
                </a:cubicBezTo>
                <a:close/>
              </a:path>
            </a:pathLst>
          </a:custGeom>
          <a:solidFill>
            <a:srgbClr val="2196F3"/>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8" name="任意形状 7"/>
          <p:cNvSpPr/>
          <p:nvPr>
            <p:custDataLst>
              <p:tags r:id="rId5"/>
            </p:custDataLst>
          </p:nvPr>
        </p:nvSpPr>
        <p:spPr>
          <a:xfrm>
            <a:off x="4228467" y="2702657"/>
            <a:ext cx="1887820" cy="2183578"/>
          </a:xfrm>
          <a:custGeom>
            <a:avLst/>
            <a:gdLst>
              <a:gd name="connsiteX0" fmla="*/ 88711 w 1714500"/>
              <a:gd name="connsiteY0" fmla="*/ 1669637 h 1983105"/>
              <a:gd name="connsiteX1" fmla="*/ 948247 w 1714500"/>
              <a:gd name="connsiteY1" fmla="*/ 1899952 h 1983105"/>
              <a:gd name="connsiteX2" fmla="*/ 1672909 w 1714500"/>
              <a:gd name="connsiteY2" fmla="*/ 1481042 h 1983105"/>
              <a:gd name="connsiteX3" fmla="*/ 1085407 w 1714500"/>
              <a:gd name="connsiteY3" fmla="*/ 1141571 h 1983105"/>
              <a:gd name="connsiteX4" fmla="*/ 654496 w 1714500"/>
              <a:gd name="connsiteY4" fmla="*/ 1390745 h 1983105"/>
              <a:gd name="connsiteX5" fmla="*/ 597918 w 1714500"/>
              <a:gd name="connsiteY5" fmla="*/ 1375315 h 1983105"/>
              <a:gd name="connsiteX6" fmla="*/ 613348 w 1714500"/>
              <a:gd name="connsiteY6" fmla="*/ 1318736 h 1983105"/>
              <a:gd name="connsiteX7" fmla="*/ 1715201 w 1714500"/>
              <a:gd name="connsiteY7" fmla="*/ 682657 h 1983105"/>
              <a:gd name="connsiteX8" fmla="*/ 1715201 w 1714500"/>
              <a:gd name="connsiteY8" fmla="*/ 4286 h 1983105"/>
              <a:gd name="connsiteX9" fmla="*/ 319597 w 1714500"/>
              <a:gd name="connsiteY9" fmla="*/ 810101 h 1983105"/>
              <a:gd name="connsiteX10" fmla="*/ 88711 w 1714500"/>
              <a:gd name="connsiteY10" fmla="*/ 1669637 h 198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4500" h="1983105">
                <a:moveTo>
                  <a:pt x="88711" y="1669637"/>
                </a:moveTo>
                <a:cubicBezTo>
                  <a:pt x="262447" y="1970246"/>
                  <a:pt x="647067" y="2073688"/>
                  <a:pt x="948247" y="1899952"/>
                </a:cubicBezTo>
                <a:lnTo>
                  <a:pt x="1672909" y="1481042"/>
                </a:lnTo>
                <a:lnTo>
                  <a:pt x="1085407" y="1141571"/>
                </a:lnTo>
                <a:lnTo>
                  <a:pt x="654496" y="1390745"/>
                </a:lnTo>
                <a:cubicBezTo>
                  <a:pt x="634494" y="1402175"/>
                  <a:pt x="609348" y="1395317"/>
                  <a:pt x="597918" y="1375315"/>
                </a:cubicBezTo>
                <a:cubicBezTo>
                  <a:pt x="586488" y="1355312"/>
                  <a:pt x="593346" y="1330166"/>
                  <a:pt x="613348" y="1318736"/>
                </a:cubicBezTo>
                <a:lnTo>
                  <a:pt x="1715201" y="682657"/>
                </a:lnTo>
                <a:lnTo>
                  <a:pt x="1715201" y="4286"/>
                </a:lnTo>
                <a:lnTo>
                  <a:pt x="319597" y="810101"/>
                </a:lnTo>
                <a:cubicBezTo>
                  <a:pt x="17845" y="983837"/>
                  <a:pt x="-85025" y="1368457"/>
                  <a:pt x="88711" y="1669637"/>
                </a:cubicBezTo>
                <a:close/>
              </a:path>
            </a:pathLst>
          </a:custGeom>
          <a:solidFill>
            <a:srgbClr val="009587"/>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2" name="任意形状 8"/>
          <p:cNvSpPr/>
          <p:nvPr>
            <p:custDataLst>
              <p:tags r:id="rId6"/>
            </p:custDataLst>
          </p:nvPr>
        </p:nvSpPr>
        <p:spPr>
          <a:xfrm>
            <a:off x="5327634" y="3128675"/>
            <a:ext cx="2580020" cy="1761965"/>
          </a:xfrm>
          <a:custGeom>
            <a:avLst/>
            <a:gdLst>
              <a:gd name="connsiteX0" fmla="*/ 2258854 w 2343150"/>
              <a:gd name="connsiteY0" fmla="*/ 1282160 h 1600200"/>
              <a:gd name="connsiteX1" fmla="*/ 2028539 w 2343150"/>
              <a:gd name="connsiteY1" fmla="*/ 422624 h 1600200"/>
              <a:gd name="connsiteX2" fmla="*/ 1303877 w 2343150"/>
              <a:gd name="connsiteY2" fmla="*/ 4286 h 1600200"/>
              <a:gd name="connsiteX3" fmla="*/ 1303877 w 2343150"/>
              <a:gd name="connsiteY3" fmla="*/ 682657 h 1600200"/>
              <a:gd name="connsiteX4" fmla="*/ 1734788 w 2343150"/>
              <a:gd name="connsiteY4" fmla="*/ 931259 h 1600200"/>
              <a:gd name="connsiteX5" fmla="*/ 1750219 w 2343150"/>
              <a:gd name="connsiteY5" fmla="*/ 987838 h 1600200"/>
              <a:gd name="connsiteX6" fmla="*/ 1693640 w 2343150"/>
              <a:gd name="connsiteY6" fmla="*/ 1003268 h 1600200"/>
              <a:gd name="connsiteX7" fmla="*/ 591788 w 2343150"/>
              <a:gd name="connsiteY7" fmla="*/ 367760 h 1600200"/>
              <a:gd name="connsiteX8" fmla="*/ 4286 w 2343150"/>
              <a:gd name="connsiteY8" fmla="*/ 707231 h 1600200"/>
              <a:gd name="connsiteX9" fmla="*/ 1399889 w 2343150"/>
              <a:gd name="connsiteY9" fmla="*/ 1513046 h 1600200"/>
              <a:gd name="connsiteX10" fmla="*/ 2258854 w 2343150"/>
              <a:gd name="connsiteY10" fmla="*/ 128216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3150" h="1600200">
                <a:moveTo>
                  <a:pt x="2258854" y="1282160"/>
                </a:moveTo>
                <a:cubicBezTo>
                  <a:pt x="2432590" y="981551"/>
                  <a:pt x="2329720" y="596360"/>
                  <a:pt x="2028539" y="422624"/>
                </a:cubicBezTo>
                <a:lnTo>
                  <a:pt x="1303877" y="4286"/>
                </a:lnTo>
                <a:lnTo>
                  <a:pt x="1303877" y="682657"/>
                </a:lnTo>
                <a:lnTo>
                  <a:pt x="1734788" y="931259"/>
                </a:lnTo>
                <a:cubicBezTo>
                  <a:pt x="1754791" y="942689"/>
                  <a:pt x="1761649" y="967835"/>
                  <a:pt x="1750219" y="987838"/>
                </a:cubicBezTo>
                <a:cubicBezTo>
                  <a:pt x="1738789" y="1007840"/>
                  <a:pt x="1713643" y="1014698"/>
                  <a:pt x="1693640" y="1003268"/>
                </a:cubicBezTo>
                <a:lnTo>
                  <a:pt x="591788" y="367760"/>
                </a:lnTo>
                <a:lnTo>
                  <a:pt x="4286" y="707231"/>
                </a:lnTo>
                <a:lnTo>
                  <a:pt x="1399889" y="1513046"/>
                </a:lnTo>
                <a:cubicBezTo>
                  <a:pt x="1700498" y="1686211"/>
                  <a:pt x="2085118" y="1583341"/>
                  <a:pt x="2258854" y="1282160"/>
                </a:cubicBezTo>
                <a:close/>
              </a:path>
            </a:pathLst>
          </a:custGeom>
          <a:solidFill>
            <a:srgbClr val="8BC34A"/>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0" name="椭圆 9"/>
          <p:cNvSpPr>
            <a:spLocks noChangeAspect="1"/>
          </p:cNvSpPr>
          <p:nvPr>
            <p:custDataLst>
              <p:tags r:id="rId7"/>
            </p:custDataLst>
          </p:nvPr>
        </p:nvSpPr>
        <p:spPr>
          <a:xfrm>
            <a:off x="5494476" y="3010396"/>
            <a:ext cx="1147168" cy="1147168"/>
          </a:xfrm>
          <a:prstGeom prst="ellipse">
            <a:avLst/>
          </a:prstGeom>
          <a:solidFill>
            <a:srgbClr val="222222">
              <a:alpha val="40000"/>
            </a:srgbClr>
          </a:solidFill>
          <a:ln w="25400"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1" name="任意形状 10"/>
          <p:cNvSpPr/>
          <p:nvPr>
            <p:custDataLst>
              <p:tags r:id="rId8"/>
            </p:custDataLst>
          </p:nvPr>
        </p:nvSpPr>
        <p:spPr>
          <a:xfrm>
            <a:off x="5568420" y="3084340"/>
            <a:ext cx="999280" cy="999280"/>
          </a:xfrm>
          <a:custGeom>
            <a:avLst/>
            <a:gdLst>
              <a:gd name="connsiteX0" fmla="*/ 280892 w 280035"/>
              <a:gd name="connsiteY0" fmla="*/ 142589 h 280035"/>
              <a:gd name="connsiteX1" fmla="*/ 142589 w 280035"/>
              <a:gd name="connsiteY1" fmla="*/ 280892 h 280035"/>
              <a:gd name="connsiteX2" fmla="*/ 4286 w 280035"/>
              <a:gd name="connsiteY2" fmla="*/ 142589 h 280035"/>
              <a:gd name="connsiteX3" fmla="*/ 142589 w 280035"/>
              <a:gd name="connsiteY3" fmla="*/ 4286 h 280035"/>
              <a:gd name="connsiteX4" fmla="*/ 280892 w 280035"/>
              <a:gd name="connsiteY4" fmla="*/ 142589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a:moveTo>
                  <a:pt x="280892" y="142589"/>
                </a:moveTo>
                <a:cubicBezTo>
                  <a:pt x="280892" y="218972"/>
                  <a:pt x="218972" y="280892"/>
                  <a:pt x="142589" y="280892"/>
                </a:cubicBezTo>
                <a:cubicBezTo>
                  <a:pt x="66207" y="280892"/>
                  <a:pt x="4286" y="218972"/>
                  <a:pt x="4286" y="142589"/>
                </a:cubicBezTo>
                <a:cubicBezTo>
                  <a:pt x="4286" y="66207"/>
                  <a:pt x="66207" y="4286"/>
                  <a:pt x="142589" y="4286"/>
                </a:cubicBezTo>
                <a:cubicBezTo>
                  <a:pt x="218972" y="4286"/>
                  <a:pt x="280892" y="66207"/>
                  <a:pt x="280892" y="142589"/>
                </a:cubicBezTo>
                <a:close/>
              </a:path>
            </a:pathLst>
          </a:custGeom>
          <a:solidFill>
            <a:srgbClr val="FFFFFF"/>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rmAutofit/>
          </a:bodyPr>
          <a:p>
            <a:pPr defTabSz="457200">
              <a:lnSpc>
                <a:spcPct val="120000"/>
              </a:lnSpc>
            </a:pPr>
            <a:endParaRPr lang="zh-CN" altLang="en-US">
              <a:solidFill>
                <a:srgbClr val="222222"/>
              </a:solidFill>
            </a:endParaRPr>
          </a:p>
        </p:txBody>
      </p:sp>
      <p:sp>
        <p:nvSpPr>
          <p:cNvPr id="14" name="文本框 13"/>
          <p:cNvSpPr txBox="1"/>
          <p:nvPr>
            <p:custDataLst>
              <p:tags r:id="rId9"/>
            </p:custDataLst>
          </p:nvPr>
        </p:nvSpPr>
        <p:spPr>
          <a:xfrm>
            <a:off x="7698780" y="884731"/>
            <a:ext cx="2991884" cy="369332"/>
          </a:xfrm>
          <a:prstGeom prst="rect">
            <a:avLst/>
          </a:prstGeom>
          <a:noFill/>
        </p:spPr>
        <p:txBody>
          <a:bodyPr wrap="square" bIns="0" rtlCol="0" anchor="b">
            <a:normAutofit lnSpcReduction="10000"/>
          </a:bodyPr>
          <a:p>
            <a:pPr defTabSz="457200">
              <a:lnSpc>
                <a:spcPct val="120000"/>
              </a:lnSpc>
            </a:pPr>
            <a:r>
              <a:rPr kumimoji="1" lang="zh-CN" altLang="en-US" b="1" spc="300" dirty="0">
                <a:solidFill>
                  <a:srgbClr val="2196F3"/>
                </a:solidFill>
                <a:latin typeface="微软雅黑" panose="020B0503020204020204" pitchFamily="34" charset="-122"/>
              </a:rPr>
              <a:t>（四）职权划分</a:t>
            </a:r>
            <a:endParaRPr kumimoji="1" lang="zh-CN" altLang="en-US" b="1" spc="300" dirty="0">
              <a:solidFill>
                <a:srgbClr val="2196F3"/>
              </a:solidFill>
              <a:latin typeface="微软雅黑" panose="020B0503020204020204" pitchFamily="34" charset="-122"/>
            </a:endParaRPr>
          </a:p>
        </p:txBody>
      </p:sp>
      <p:sp>
        <p:nvSpPr>
          <p:cNvPr id="15" name="文本框 14"/>
          <p:cNvSpPr txBox="1"/>
          <p:nvPr>
            <p:custDataLst>
              <p:tags r:id="rId10"/>
            </p:custDataLst>
          </p:nvPr>
        </p:nvSpPr>
        <p:spPr>
          <a:xfrm>
            <a:off x="7652385" y="1254125"/>
            <a:ext cx="3369310" cy="2284095"/>
          </a:xfrm>
          <a:prstGeom prst="rect">
            <a:avLst/>
          </a:prstGeom>
          <a:noFill/>
        </p:spPr>
        <p:txBody>
          <a:bodyPr wrap="square" tIns="0" rtlCol="0"/>
          <a:p>
            <a:pPr defTabSz="457200">
              <a:lnSpc>
                <a:spcPct val="120000"/>
              </a:lnSpc>
            </a:pPr>
            <a:r>
              <a:rPr kumimoji="1" lang="zh-CN" altLang="en-US" sz="1600" spc="150" dirty="0">
                <a:solidFill>
                  <a:srgbClr val="222222">
                    <a:lumMod val="75000"/>
                    <a:lumOff val="25000"/>
                  </a:srgbClr>
                </a:solidFill>
                <a:latin typeface="微软雅黑" panose="020B0503020204020204" pitchFamily="34" charset="-122"/>
              </a:rPr>
              <a:t>创业团队的职权划分就是根据执行创业计划的需要，具体确定每个团队成员所要担负的职责以及所享有的相应权限。团队成员间职权的划分必须明确，既要避免职权的重叠和交叉，也要避免无人承担造成工作上的疏漏。</a:t>
            </a:r>
            <a:endParaRPr kumimoji="1" lang="zh-CN" altLang="en-US" sz="1600" spc="150" dirty="0">
              <a:solidFill>
                <a:srgbClr val="222222">
                  <a:lumMod val="75000"/>
                  <a:lumOff val="25000"/>
                </a:srgbClr>
              </a:solidFill>
              <a:latin typeface="微软雅黑" panose="020B0503020204020204" pitchFamily="34" charset="-122"/>
            </a:endParaRPr>
          </a:p>
        </p:txBody>
      </p:sp>
      <p:sp>
        <p:nvSpPr>
          <p:cNvPr id="17" name="文本框 16"/>
          <p:cNvSpPr txBox="1"/>
          <p:nvPr>
            <p:custDataLst>
              <p:tags r:id="rId11"/>
            </p:custDataLst>
          </p:nvPr>
        </p:nvSpPr>
        <p:spPr>
          <a:xfrm>
            <a:off x="8028940" y="3943350"/>
            <a:ext cx="3887470" cy="369570"/>
          </a:xfrm>
          <a:prstGeom prst="rect">
            <a:avLst/>
          </a:prstGeom>
          <a:noFill/>
        </p:spPr>
        <p:txBody>
          <a:bodyPr wrap="square" bIns="0" rtlCol="0" anchor="b"/>
          <a:p>
            <a:pPr defTabSz="457200">
              <a:lnSpc>
                <a:spcPct val="120000"/>
              </a:lnSpc>
            </a:pPr>
            <a:r>
              <a:rPr kumimoji="1" lang="zh-CN" altLang="en-US" b="1" spc="300" dirty="0">
                <a:solidFill>
                  <a:srgbClr val="8BC34A"/>
                </a:solidFill>
                <a:latin typeface="微软雅黑" panose="020B0503020204020204" pitchFamily="34" charset="-122"/>
              </a:rPr>
              <a:t>（五）构建创业团队制度体系</a:t>
            </a:r>
            <a:endParaRPr kumimoji="1" lang="zh-CN" altLang="en-US" b="1" spc="300" dirty="0">
              <a:solidFill>
                <a:srgbClr val="8BC34A"/>
              </a:solidFill>
              <a:latin typeface="微软雅黑" panose="020B0503020204020204" pitchFamily="34" charset="-122"/>
            </a:endParaRPr>
          </a:p>
        </p:txBody>
      </p:sp>
      <p:sp>
        <p:nvSpPr>
          <p:cNvPr id="3" name="文本框 2"/>
          <p:cNvSpPr txBox="1"/>
          <p:nvPr>
            <p:custDataLst>
              <p:tags r:id="rId12"/>
            </p:custDataLst>
          </p:nvPr>
        </p:nvSpPr>
        <p:spPr>
          <a:xfrm>
            <a:off x="8199755" y="4312920"/>
            <a:ext cx="2992120" cy="1616075"/>
          </a:xfrm>
          <a:prstGeom prst="rect">
            <a:avLst/>
          </a:prstGeom>
          <a:noFill/>
        </p:spPr>
        <p:txBody>
          <a:bodyPr wrap="square" tIns="0" rtlCol="0">
            <a:noAutofit/>
          </a:bodyPr>
          <a:p>
            <a:pPr defTabSz="457200">
              <a:lnSpc>
                <a:spcPct val="120000"/>
              </a:lnSpc>
            </a:pPr>
            <a:r>
              <a:rPr kumimoji="1" lang="zh-CN" altLang="en-US" sz="1600" spc="150" dirty="0">
                <a:solidFill>
                  <a:srgbClr val="222222">
                    <a:lumMod val="75000"/>
                    <a:lumOff val="25000"/>
                  </a:srgbClr>
                </a:solidFill>
                <a:latin typeface="微软雅黑" panose="020B0503020204020204" pitchFamily="34" charset="-122"/>
              </a:rPr>
              <a:t>创业团队制度体系体现了创业团队成员的控制和激励能力，主要包括团队的各种约束制度和各种激励制度。</a:t>
            </a:r>
            <a:endParaRPr kumimoji="1" lang="zh-CN" altLang="en-US" sz="1600" spc="150" dirty="0">
              <a:solidFill>
                <a:srgbClr val="222222">
                  <a:lumMod val="75000"/>
                  <a:lumOff val="25000"/>
                </a:srgbClr>
              </a:solidFill>
              <a:latin typeface="微软雅黑" panose="020B0503020204020204" pitchFamily="34" charset="-122"/>
            </a:endParaRPr>
          </a:p>
        </p:txBody>
      </p:sp>
      <p:sp>
        <p:nvSpPr>
          <p:cNvPr id="20" name="文本框 19"/>
          <p:cNvSpPr txBox="1"/>
          <p:nvPr>
            <p:custDataLst>
              <p:tags r:id="rId13"/>
            </p:custDataLst>
          </p:nvPr>
        </p:nvSpPr>
        <p:spPr>
          <a:xfrm flipH="1">
            <a:off x="1014095" y="3244215"/>
            <a:ext cx="3001645" cy="369570"/>
          </a:xfrm>
          <a:prstGeom prst="rect">
            <a:avLst/>
          </a:prstGeom>
          <a:noFill/>
        </p:spPr>
        <p:txBody>
          <a:bodyPr wrap="square" bIns="0" rtlCol="0" anchor="b"/>
          <a:p>
            <a:pPr algn="l" defTabSz="457200">
              <a:lnSpc>
                <a:spcPct val="120000"/>
              </a:lnSpc>
            </a:pPr>
            <a:r>
              <a:rPr kumimoji="1" lang="zh-CN" altLang="en-US" b="1" spc="300" dirty="0">
                <a:solidFill>
                  <a:srgbClr val="009587"/>
                </a:solidFill>
                <a:latin typeface="微软雅黑" panose="020B0503020204020204" pitchFamily="34" charset="-122"/>
              </a:rPr>
              <a:t>（六）团队的调整融合</a:t>
            </a:r>
            <a:endParaRPr kumimoji="1" lang="zh-CN" altLang="en-US" b="1" spc="300" dirty="0">
              <a:solidFill>
                <a:srgbClr val="009587"/>
              </a:solidFill>
              <a:latin typeface="微软雅黑" panose="020B0503020204020204" pitchFamily="34" charset="-122"/>
            </a:endParaRPr>
          </a:p>
        </p:txBody>
      </p:sp>
      <p:sp>
        <p:nvSpPr>
          <p:cNvPr id="21" name="文本框 20"/>
          <p:cNvSpPr txBox="1"/>
          <p:nvPr>
            <p:custDataLst>
              <p:tags r:id="rId14"/>
            </p:custDataLst>
          </p:nvPr>
        </p:nvSpPr>
        <p:spPr>
          <a:xfrm flipH="1">
            <a:off x="984250" y="3613785"/>
            <a:ext cx="3122930" cy="2732405"/>
          </a:xfrm>
          <a:prstGeom prst="rect">
            <a:avLst/>
          </a:prstGeom>
          <a:noFill/>
        </p:spPr>
        <p:txBody>
          <a:bodyPr wrap="square" tIns="0" rtlCol="0"/>
          <a:p>
            <a:pPr algn="l" defTabSz="457200">
              <a:lnSpc>
                <a:spcPct val="120000"/>
              </a:lnSpc>
            </a:pPr>
            <a:r>
              <a:rPr kumimoji="1" lang="zh-CN" altLang="en-US" sz="1600" spc="150" dirty="0">
                <a:solidFill>
                  <a:srgbClr val="222222">
                    <a:lumMod val="75000"/>
                    <a:lumOff val="25000"/>
                  </a:srgbClr>
                </a:solidFill>
                <a:latin typeface="微软雅黑" panose="020B0503020204020204" pitchFamily="34" charset="-122"/>
              </a:rPr>
              <a:t>完美组合的创业团队并非创业一开始就能建立起来的，很多时候是在企业创立一定时间以后随着企业的发展逐步形成的。随着团队的运作，团队组建时在人员匹配、制度设计、职权划分等方面的不合理之处会逐渐暴露出来，这时就需要对团队进行调整融合。</a:t>
            </a:r>
            <a:endParaRPr kumimoji="1" lang="zh-CN" altLang="en-US" sz="1600" spc="150" dirty="0">
              <a:solidFill>
                <a:srgbClr val="222222">
                  <a:lumMod val="75000"/>
                  <a:lumOff val="25000"/>
                </a:srgbClr>
              </a:solidFill>
              <a:latin typeface="微软雅黑" panose="020B0503020204020204" pitchFamily="34" charset="-122"/>
            </a:endParaRPr>
          </a:p>
        </p:txBody>
      </p:sp>
      <p:sp>
        <p:nvSpPr>
          <p:cNvPr id="12" name="图形 11"/>
          <p:cNvSpPr/>
          <p:nvPr>
            <p:custDataLst>
              <p:tags r:id="rId15"/>
            </p:custDataLst>
          </p:nvPr>
        </p:nvSpPr>
        <p:spPr>
          <a:xfrm>
            <a:off x="5802234" y="3318153"/>
            <a:ext cx="531641" cy="53164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rgbClr val="2196F3"/>
          </a:solidFill>
          <a:ln w="8186"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3" name="图形 22"/>
          <p:cNvSpPr/>
          <p:nvPr>
            <p:custDataLst>
              <p:tags r:id="rId16"/>
            </p:custDataLst>
          </p:nvPr>
        </p:nvSpPr>
        <p:spPr>
          <a:xfrm>
            <a:off x="7338568" y="4164916"/>
            <a:ext cx="360000" cy="360000"/>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rgbClr val="8BC34A">
              <a:lumMod val="50000"/>
            </a:srgbClr>
          </a:solidFill>
          <a:ln w="5507"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
        <p:nvSpPr>
          <p:cNvPr id="35" name="任意形状 34"/>
          <p:cNvSpPr/>
          <p:nvPr>
            <p:custDataLst>
              <p:tags r:id="rId17"/>
            </p:custDataLst>
          </p:nvPr>
        </p:nvSpPr>
        <p:spPr>
          <a:xfrm>
            <a:off x="4403519" y="4171457"/>
            <a:ext cx="315000" cy="348376"/>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rgbClr val="009587">
              <a:lumMod val="50000"/>
            </a:srgbClr>
          </a:solidFill>
          <a:ln w="5507" cap="flat">
            <a:noFill/>
            <a:prstDash val="solid"/>
            <a:miter/>
          </a:ln>
        </p:spPr>
        <p:txBody>
          <a:bodyPr rtlCol="0" anchor="ctr">
            <a:normAutofit fontScale="75000" lnSpcReduction="10000"/>
          </a:bodyPr>
          <a:p>
            <a:pPr defTabSz="457200">
              <a:lnSpc>
                <a:spcPct val="130000"/>
              </a:lnSpc>
            </a:pPr>
            <a:endParaRPr lang="zh-CN" altLang="en-US">
              <a:solidFill>
                <a:srgbClr val="222222"/>
              </a:solidFill>
            </a:endParaRPr>
          </a:p>
        </p:txBody>
      </p:sp>
      <p:sp>
        <p:nvSpPr>
          <p:cNvPr id="34" name="任意形状 33"/>
          <p:cNvSpPr/>
          <p:nvPr>
            <p:custDataLst>
              <p:tags r:id="rId18"/>
            </p:custDataLst>
          </p:nvPr>
        </p:nvSpPr>
        <p:spPr>
          <a:xfrm>
            <a:off x="5888357" y="1709092"/>
            <a:ext cx="359403" cy="360276"/>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rgbClr val="2196F3">
              <a:lumMod val="50000"/>
            </a:srgbClr>
          </a:solidFill>
          <a:ln w="5506"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四、创业团队的管理</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825500" y="895985"/>
            <a:ext cx="3898900" cy="398780"/>
          </a:xfrm>
          <a:prstGeom prst="rect">
            <a:avLst/>
          </a:prstGeom>
          <a:noFill/>
        </p:spPr>
        <p:txBody>
          <a:bodyPr wrap="square" rtlCol="0">
            <a:spAutoFit/>
          </a:bodyPr>
          <a:p>
            <a:r>
              <a:rPr lang="zh-CN" altLang="en-US" sz="2000" b="1">
                <a:solidFill>
                  <a:schemeClr val="accent1">
                    <a:lumMod val="75000"/>
                  </a:schemeClr>
                </a:solidFill>
              </a:rPr>
              <a:t>（一）合理选择团队成员</a:t>
            </a:r>
            <a:endParaRPr lang="zh-CN" altLang="en-US" sz="2000" b="1">
              <a:solidFill>
                <a:schemeClr val="accent1">
                  <a:lumMod val="75000"/>
                </a:schemeClr>
              </a:solidFill>
            </a:endParaRPr>
          </a:p>
        </p:txBody>
      </p:sp>
      <p:sp>
        <p:nvSpPr>
          <p:cNvPr id="4" name="文本框 3"/>
          <p:cNvSpPr txBox="1"/>
          <p:nvPr/>
        </p:nvSpPr>
        <p:spPr>
          <a:xfrm>
            <a:off x="660400" y="1377950"/>
            <a:ext cx="6727825" cy="5077460"/>
          </a:xfrm>
          <a:prstGeom prst="rect">
            <a:avLst/>
          </a:prstGeom>
          <a:noFill/>
        </p:spPr>
        <p:txBody>
          <a:bodyPr wrap="square" rtlCol="0">
            <a:spAutoFit/>
          </a:bodyPr>
          <a:p>
            <a:pPr fontAlgn="auto">
              <a:lnSpc>
                <a:spcPct val="150000"/>
              </a:lnSpc>
            </a:pPr>
            <a:r>
              <a:rPr lang="zh-CN" altLang="en-US"/>
              <a:t>建立优势互补的创业团队是保持创业团队稳定性的关键，也是规避和降低团队组建模式风险的有效手段。在团队创建初期，人数不宜过多，能满足基本的需要即可。在成员选择上，要综合考虑成员在能力和技术上的互补性，基本保证具备理想团队所需的九种角色。而且，成员的能力和技术应该处于同一等级，不宜差异过大。如果团队成员在对项目的理解能力、表达能力、执行能力、社会资源能力、思维创新能力等方面存在较大的差异性，就会产生严重的沟通和执行障碍。</a:t>
            </a:r>
            <a:endParaRPr lang="zh-CN" altLang="en-US"/>
          </a:p>
          <a:p>
            <a:pPr fontAlgn="auto">
              <a:lnSpc>
                <a:spcPct val="150000"/>
              </a:lnSpc>
            </a:pPr>
            <a:r>
              <a:rPr lang="zh-CN" altLang="en-US"/>
              <a:t>此外，在选择成员时还要考虑创业激情的影响。在企业初创期，所有成员每天都需要超负荷工作，如果缺乏创业激情和对事业的信心，不管其专业水平多高，都可能成为团队中的消极因素，对其他成员产生致命的负面影响。</a:t>
            </a:r>
            <a:endParaRPr lang="zh-CN" altLang="en-US"/>
          </a:p>
        </p:txBody>
      </p:sp>
      <p:pic>
        <p:nvPicPr>
          <p:cNvPr id="121" name="图片 120"/>
          <p:cNvPicPr/>
          <p:nvPr/>
        </p:nvPicPr>
        <p:blipFill>
          <a:blip r:embed="rId1"/>
          <a:stretch>
            <a:fillRect/>
          </a:stretch>
        </p:blipFill>
        <p:spPr>
          <a:xfrm>
            <a:off x="7616190" y="2112645"/>
            <a:ext cx="4157980" cy="31165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四、创业团队的管理</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825500" y="895985"/>
            <a:ext cx="3898900" cy="398780"/>
          </a:xfrm>
          <a:prstGeom prst="rect">
            <a:avLst/>
          </a:prstGeom>
          <a:noFill/>
        </p:spPr>
        <p:txBody>
          <a:bodyPr wrap="square" rtlCol="0">
            <a:spAutoFit/>
          </a:bodyPr>
          <a:p>
            <a:r>
              <a:rPr lang="zh-CN" altLang="en-US" sz="2000" b="1">
                <a:solidFill>
                  <a:schemeClr val="accent1">
                    <a:lumMod val="75000"/>
                  </a:schemeClr>
                </a:solidFill>
              </a:rPr>
              <a:t>（二）确定清晰的创业目标</a:t>
            </a:r>
            <a:endParaRPr lang="zh-CN" altLang="en-US" sz="2000" b="1">
              <a:solidFill>
                <a:schemeClr val="accent1">
                  <a:lumMod val="75000"/>
                </a:schemeClr>
              </a:solidFill>
            </a:endParaRPr>
          </a:p>
        </p:txBody>
      </p:sp>
      <p:sp>
        <p:nvSpPr>
          <p:cNvPr id="4" name="文本框 3"/>
          <p:cNvSpPr txBox="1"/>
          <p:nvPr/>
        </p:nvSpPr>
        <p:spPr>
          <a:xfrm>
            <a:off x="418465" y="1294765"/>
            <a:ext cx="6828790" cy="4661535"/>
          </a:xfrm>
          <a:prstGeom prst="rect">
            <a:avLst/>
          </a:prstGeom>
          <a:noFill/>
        </p:spPr>
        <p:txBody>
          <a:bodyPr wrap="square" rtlCol="0">
            <a:spAutoFit/>
          </a:bodyPr>
          <a:p>
            <a:pPr fontAlgn="auto">
              <a:lnSpc>
                <a:spcPct val="150000"/>
              </a:lnSpc>
            </a:pPr>
            <a:r>
              <a:rPr lang="zh-CN" altLang="en-US"/>
              <a:t>创业团队在实践中要不断总结和吸取教训，形成一致的创业思路，勾画出共同的目标，以此作为团队努力的目标和方向，鼓励团队成员积极掌握工作内容和职责，竭诚与他人合作交流，贡献个人能力。创业团队的目标必须清晰明确，能够集中体现出团队成员的利益，与团队成员的价值趋向一致，并保证所有团队成员都能正确理解，这样才能起到鼓励和激励团队成员的作用。此外，创业团队的目标还必须切实可行，既不应太高，</a:t>
            </a:r>
            <a:endParaRPr lang="zh-CN" altLang="en-US"/>
          </a:p>
          <a:p>
            <a:pPr fontAlgn="auto">
              <a:lnSpc>
                <a:spcPct val="150000"/>
              </a:lnSpc>
            </a:pPr>
            <a:r>
              <a:rPr lang="zh-CN" altLang="en-US"/>
              <a:t>也不应太低，而且要随着环境和组织的变化及时更新和调整。1998 年成立于北京的交大铭素，主要从事研究、开发及销售以翻译软件为主的四大系列软件产品。其在创业初期就确定了三年内成为我国最大的应用软件和服务提供商的目标以及具体的发展战略。</a:t>
            </a:r>
            <a:endParaRPr lang="zh-CN" altLang="en-US"/>
          </a:p>
        </p:txBody>
      </p:sp>
      <p:pic>
        <p:nvPicPr>
          <p:cNvPr id="120" name="图片 119"/>
          <p:cNvPicPr/>
          <p:nvPr/>
        </p:nvPicPr>
        <p:blipFill>
          <a:blip r:embed="rId1"/>
          <a:stretch>
            <a:fillRect/>
          </a:stretch>
        </p:blipFill>
        <p:spPr>
          <a:xfrm>
            <a:off x="7460615" y="1962785"/>
            <a:ext cx="4397375" cy="33254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四、创业团队的管理</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825500" y="895985"/>
            <a:ext cx="3898900" cy="398780"/>
          </a:xfrm>
          <a:prstGeom prst="rect">
            <a:avLst/>
          </a:prstGeom>
          <a:noFill/>
        </p:spPr>
        <p:txBody>
          <a:bodyPr wrap="square" rtlCol="0">
            <a:spAutoFit/>
          </a:bodyPr>
          <a:p>
            <a:r>
              <a:rPr lang="zh-CN" altLang="en-US" sz="2000" b="1">
                <a:solidFill>
                  <a:schemeClr val="accent1">
                    <a:lumMod val="75000"/>
                  </a:schemeClr>
                </a:solidFill>
              </a:rPr>
              <a:t>（三）善于搜集团队成员意见</a:t>
            </a:r>
            <a:endParaRPr lang="zh-CN" altLang="en-US" sz="2000" b="1">
              <a:solidFill>
                <a:schemeClr val="accent1">
                  <a:lumMod val="75000"/>
                </a:schemeClr>
              </a:solidFill>
            </a:endParaRPr>
          </a:p>
        </p:txBody>
      </p:sp>
      <p:sp>
        <p:nvSpPr>
          <p:cNvPr id="4" name="文本框 3"/>
          <p:cNvSpPr txBox="1"/>
          <p:nvPr/>
        </p:nvSpPr>
        <p:spPr>
          <a:xfrm>
            <a:off x="825500" y="1294765"/>
            <a:ext cx="5325745" cy="3830955"/>
          </a:xfrm>
          <a:prstGeom prst="rect">
            <a:avLst/>
          </a:prstGeom>
          <a:noFill/>
        </p:spPr>
        <p:txBody>
          <a:bodyPr wrap="square" rtlCol="0">
            <a:spAutoFit/>
          </a:bodyPr>
          <a:p>
            <a:pPr fontAlgn="auto">
              <a:lnSpc>
                <a:spcPct val="150000"/>
              </a:lnSpc>
            </a:pPr>
            <a:r>
              <a:rPr lang="zh-CN" altLang="en-US"/>
              <a:t>创业过程中会遇到林林总总的创业问题，一个团队的力量往往会大于一个人孤军奋斗的力量，一个团队集合了多数人的智慧，因而大多数大大小小的集团都非常注重集团会议，进行会议的过程就是团体集思广益的过程。但是，如果一个团队的会议不能采取正确的方式，就很容易流于形式。有研究者提出六顶思考帽的思维模型，运用这个模型能有效地搜集团队成员的想法，而不至于使会议流于形式，不会浪费时间与精力。</a:t>
            </a:r>
            <a:endParaRPr lang="zh-CN" altLang="en-US"/>
          </a:p>
        </p:txBody>
      </p:sp>
      <p:pic>
        <p:nvPicPr>
          <p:cNvPr id="122" name="图片 121"/>
          <p:cNvPicPr/>
          <p:nvPr/>
        </p:nvPicPr>
        <p:blipFill>
          <a:blip r:embed="rId1"/>
          <a:stretch>
            <a:fillRect/>
          </a:stretch>
        </p:blipFill>
        <p:spPr>
          <a:xfrm>
            <a:off x="6762750" y="1294765"/>
            <a:ext cx="4258310" cy="34391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四、创业团队的管理</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660400" y="854075"/>
            <a:ext cx="3898900" cy="398780"/>
          </a:xfrm>
          <a:prstGeom prst="rect">
            <a:avLst/>
          </a:prstGeom>
          <a:noFill/>
        </p:spPr>
        <p:txBody>
          <a:bodyPr wrap="square" rtlCol="0">
            <a:spAutoFit/>
          </a:bodyPr>
          <a:p>
            <a:r>
              <a:rPr lang="zh-CN" altLang="en-US" sz="2000" b="1">
                <a:solidFill>
                  <a:schemeClr val="accent1">
                    <a:lumMod val="75000"/>
                  </a:schemeClr>
                </a:solidFill>
              </a:rPr>
              <a:t>（四）制定有效的激励机制</a:t>
            </a:r>
            <a:endParaRPr lang="zh-CN" altLang="en-US" sz="2000" b="1">
              <a:solidFill>
                <a:schemeClr val="accent1">
                  <a:lumMod val="75000"/>
                </a:schemeClr>
              </a:solidFill>
            </a:endParaRPr>
          </a:p>
        </p:txBody>
      </p:sp>
      <p:sp>
        <p:nvSpPr>
          <p:cNvPr id="4" name="文本框 3"/>
          <p:cNvSpPr txBox="1"/>
          <p:nvPr/>
        </p:nvSpPr>
        <p:spPr>
          <a:xfrm>
            <a:off x="427355" y="1294765"/>
            <a:ext cx="6164580" cy="4661535"/>
          </a:xfrm>
          <a:prstGeom prst="rect">
            <a:avLst/>
          </a:prstGeom>
          <a:noFill/>
        </p:spPr>
        <p:txBody>
          <a:bodyPr wrap="square" rtlCol="0">
            <a:spAutoFit/>
          </a:bodyPr>
          <a:p>
            <a:pPr fontAlgn="auto">
              <a:lnSpc>
                <a:spcPct val="150000"/>
              </a:lnSpc>
            </a:pPr>
            <a:r>
              <a:rPr lang="zh-CN" altLang="en-US"/>
              <a:t>正确判断团队成员的“利益需求”是有效激励的前提。实际上，不同类型的人员对于利益的需求并不完全一样，有些成员将物质追求放在第一位，而有些成员则是希望能够获得荣誉、发展机会、能力提高等其他利益。因此，创业团队的领导者必须加强与团队成员的交流，针对各成员的情况采取合理的激励措施。创业团队的利润分配体系必须体现出个人贡献价值的差异，而且要以团队成员在整个创业过程中的表现为依据，而不仅是某一阶段的业绩。其具体分配方式要具有灵活性，既包括诸如股权、工资、奖金等物质利益，也包括个人成长机会和相关技能培训等内容，并且能够根据团队成员的期望进行适时调整。</a:t>
            </a:r>
            <a:endParaRPr lang="zh-CN" altLang="en-US"/>
          </a:p>
        </p:txBody>
      </p:sp>
      <p:pic>
        <p:nvPicPr>
          <p:cNvPr id="123" name="图片 122"/>
          <p:cNvPicPr/>
          <p:nvPr/>
        </p:nvPicPr>
        <p:blipFill>
          <a:blip r:embed="rId1"/>
          <a:stretch>
            <a:fillRect/>
          </a:stretch>
        </p:blipFill>
        <p:spPr>
          <a:xfrm>
            <a:off x="7060565" y="1640840"/>
            <a:ext cx="4870450" cy="37750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四、创业团队的管理</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660400" y="854075"/>
            <a:ext cx="3898900" cy="398780"/>
          </a:xfrm>
          <a:prstGeom prst="rect">
            <a:avLst/>
          </a:prstGeom>
          <a:noFill/>
        </p:spPr>
        <p:txBody>
          <a:bodyPr wrap="square" rtlCol="0">
            <a:spAutoFit/>
          </a:bodyPr>
          <a:p>
            <a:r>
              <a:rPr lang="zh-CN" altLang="en-US" sz="2000" b="1">
                <a:solidFill>
                  <a:schemeClr val="accent1">
                    <a:lumMod val="75000"/>
                  </a:schemeClr>
                </a:solidFill>
              </a:rPr>
              <a:t>（五）打破团队文化差异障碍</a:t>
            </a:r>
            <a:endParaRPr lang="zh-CN" altLang="en-US" sz="2000" b="1">
              <a:solidFill>
                <a:schemeClr val="accent1">
                  <a:lumMod val="75000"/>
                </a:schemeClr>
              </a:solidFill>
            </a:endParaRPr>
          </a:p>
        </p:txBody>
      </p:sp>
      <p:sp>
        <p:nvSpPr>
          <p:cNvPr id="4" name="文本框 3"/>
          <p:cNvSpPr txBox="1"/>
          <p:nvPr/>
        </p:nvSpPr>
        <p:spPr>
          <a:xfrm>
            <a:off x="427355" y="1294765"/>
            <a:ext cx="6861175" cy="5077460"/>
          </a:xfrm>
          <a:prstGeom prst="rect">
            <a:avLst/>
          </a:prstGeom>
          <a:noFill/>
        </p:spPr>
        <p:txBody>
          <a:bodyPr wrap="square" rtlCol="0">
            <a:spAutoFit/>
          </a:bodyPr>
          <a:p>
            <a:pPr fontAlgn="auto">
              <a:lnSpc>
                <a:spcPct val="150000"/>
              </a:lnSpc>
            </a:pPr>
            <a:r>
              <a:rPr lang="zh-CN" altLang="en-US" b="1"/>
              <a:t>1. 跨文化团队合作过程中的问题</a:t>
            </a:r>
            <a:endParaRPr lang="zh-CN" altLang="en-US" b="1"/>
          </a:p>
          <a:p>
            <a:pPr fontAlgn="auto">
              <a:lnSpc>
                <a:spcPct val="150000"/>
              </a:lnSpc>
            </a:pPr>
            <a:r>
              <a:rPr lang="zh-CN" altLang="en-US"/>
              <a:t>（1）沟通失误。</a:t>
            </a:r>
            <a:endParaRPr lang="zh-CN" altLang="en-US"/>
          </a:p>
          <a:p>
            <a:pPr fontAlgn="auto">
              <a:lnSpc>
                <a:spcPct val="150000"/>
              </a:lnSpc>
            </a:pPr>
            <a:r>
              <a:rPr lang="zh-CN" altLang="en-US"/>
              <a:t>沟通是人际或群体之间交流和传递信息的过程，但是由于许多沟通障碍，造成了沟通的难度，导致误会，甚至演变为文化冲突。</a:t>
            </a:r>
            <a:endParaRPr lang="zh-CN" altLang="en-US"/>
          </a:p>
          <a:p>
            <a:pPr fontAlgn="auto">
              <a:lnSpc>
                <a:spcPct val="150000"/>
              </a:lnSpc>
            </a:pPr>
            <a:r>
              <a:rPr lang="zh-CN" altLang="en-US"/>
              <a:t>（2）不同的价值观念。</a:t>
            </a:r>
            <a:endParaRPr lang="zh-CN" altLang="en-US"/>
          </a:p>
          <a:p>
            <a:pPr fontAlgn="auto">
              <a:lnSpc>
                <a:spcPct val="150000"/>
              </a:lnSpc>
            </a:pPr>
            <a:r>
              <a:rPr lang="zh-CN" altLang="en-US"/>
              <a:t>生活在不同国家的人有着不同的价值观念，即使是生活在同一个国家的人，所处时代不同，也会有着不同的价值观念，而人的行为是受价值观念影响的。</a:t>
            </a:r>
            <a:endParaRPr lang="zh-CN" altLang="en-US"/>
          </a:p>
          <a:p>
            <a:pPr fontAlgn="auto">
              <a:lnSpc>
                <a:spcPct val="150000"/>
              </a:lnSpc>
            </a:pPr>
            <a:r>
              <a:rPr lang="zh-CN" altLang="en-US"/>
              <a:t>（3）管理方式的不同。</a:t>
            </a:r>
            <a:endParaRPr lang="zh-CN" altLang="en-US"/>
          </a:p>
          <a:p>
            <a:pPr fontAlgn="auto">
              <a:lnSpc>
                <a:spcPct val="150000"/>
              </a:lnSpc>
            </a:pPr>
            <a:r>
              <a:rPr lang="zh-CN" altLang="en-US"/>
              <a:t>不同的文化和生活习惯的影响使不同文化的员工逐渐形成了不同的管理方式，如西方管理体制过多强调数字化、程序化、制度化，而这些往往让东方员工感到缺乏灵活性和人情味。</a:t>
            </a:r>
            <a:endParaRPr lang="zh-CN" altLang="en-US"/>
          </a:p>
        </p:txBody>
      </p:sp>
      <p:pic>
        <p:nvPicPr>
          <p:cNvPr id="124" name="图片 123"/>
          <p:cNvPicPr/>
          <p:nvPr/>
        </p:nvPicPr>
        <p:blipFill>
          <a:blip r:embed="rId1"/>
          <a:stretch>
            <a:fillRect/>
          </a:stretch>
        </p:blipFill>
        <p:spPr>
          <a:xfrm>
            <a:off x="7630160" y="2534920"/>
            <a:ext cx="4102100" cy="32505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cs typeface="黑体" panose="02010609060101010101" charset="-122"/>
            </a:endParaRPr>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cs typeface="黑体" panose="02010609060101010101" charset="-122"/>
              </a:endParaRPr>
            </a:p>
          </p:txBody>
        </p:sp>
      </p:grpSp>
      <p:sp>
        <p:nvSpPr>
          <p:cNvPr id="29" name="文本框 28"/>
          <p:cNvSpPr txBox="1"/>
          <p:nvPr/>
        </p:nvSpPr>
        <p:spPr>
          <a:xfrm>
            <a:off x="2680707" y="3501999"/>
            <a:ext cx="14020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创业者</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cs typeface="黑体" panose="02010609060101010101" charset="-122"/>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01</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四、创业团队的管理</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660400" y="854075"/>
            <a:ext cx="3898900" cy="398780"/>
          </a:xfrm>
          <a:prstGeom prst="rect">
            <a:avLst/>
          </a:prstGeom>
          <a:noFill/>
        </p:spPr>
        <p:txBody>
          <a:bodyPr wrap="square" rtlCol="0">
            <a:spAutoFit/>
          </a:bodyPr>
          <a:p>
            <a:r>
              <a:rPr lang="zh-CN" altLang="en-US" sz="2000" b="1">
                <a:solidFill>
                  <a:schemeClr val="accent1">
                    <a:lumMod val="75000"/>
                  </a:schemeClr>
                </a:solidFill>
              </a:rPr>
              <a:t>（五）打破团队文化差异障碍</a:t>
            </a:r>
            <a:endParaRPr lang="zh-CN" altLang="en-US" sz="2000" b="1">
              <a:solidFill>
                <a:schemeClr val="accent1">
                  <a:lumMod val="75000"/>
                </a:schemeClr>
              </a:solidFill>
            </a:endParaRPr>
          </a:p>
        </p:txBody>
      </p:sp>
      <p:sp>
        <p:nvSpPr>
          <p:cNvPr id="4" name="文本框 3"/>
          <p:cNvSpPr txBox="1"/>
          <p:nvPr/>
        </p:nvSpPr>
        <p:spPr>
          <a:xfrm>
            <a:off x="735330" y="1252855"/>
            <a:ext cx="6007100" cy="506730"/>
          </a:xfrm>
          <a:prstGeom prst="rect">
            <a:avLst/>
          </a:prstGeom>
          <a:noFill/>
        </p:spPr>
        <p:txBody>
          <a:bodyPr wrap="square" rtlCol="0">
            <a:spAutoFit/>
          </a:bodyPr>
          <a:p>
            <a:pPr fontAlgn="auto">
              <a:lnSpc>
                <a:spcPct val="150000"/>
              </a:lnSpc>
            </a:pPr>
            <a:r>
              <a:rPr lang="zh-CN" altLang="en-US"/>
              <a:t>2. 打造高效的跨文化团队的方法</a:t>
            </a:r>
            <a:endParaRPr lang="zh-CN" altLang="en-US"/>
          </a:p>
        </p:txBody>
      </p:sp>
      <p:sp>
        <p:nvSpPr>
          <p:cNvPr id="15" name="矩形: 圆角 14"/>
          <p:cNvSpPr/>
          <p:nvPr>
            <p:custDataLst>
              <p:tags r:id="rId1"/>
            </p:custDataLst>
          </p:nvPr>
        </p:nvSpPr>
        <p:spPr>
          <a:xfrm rot="18900000">
            <a:off x="997452" y="1876951"/>
            <a:ext cx="996120" cy="996120"/>
          </a:xfrm>
          <a:prstGeom prst="roundRect">
            <a:avLst>
              <a:gd name="adj" fmla="val 35535"/>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 name="rectangular-briefcase_18205"/>
          <p:cNvSpPr>
            <a:spLocks noChangeAspect="1"/>
          </p:cNvSpPr>
          <p:nvPr>
            <p:custDataLst>
              <p:tags r:id="rId2"/>
            </p:custDataLst>
          </p:nvPr>
        </p:nvSpPr>
        <p:spPr bwMode="auto">
          <a:xfrm>
            <a:off x="1303461" y="2205918"/>
            <a:ext cx="384103" cy="338186"/>
          </a:xfrm>
          <a:custGeom>
            <a:avLst/>
            <a:gdLst>
              <a:gd name="connsiteX0" fmla="*/ 97398 w 607991"/>
              <a:gd name="connsiteY0" fmla="*/ 403891 h 535309"/>
              <a:gd name="connsiteX1" fmla="*/ 82286 w 607991"/>
              <a:gd name="connsiteY1" fmla="*/ 418872 h 535309"/>
              <a:gd name="connsiteX2" fmla="*/ 97398 w 607991"/>
              <a:gd name="connsiteY2" fmla="*/ 433854 h 535309"/>
              <a:gd name="connsiteX3" fmla="*/ 512358 w 607991"/>
              <a:gd name="connsiteY3" fmla="*/ 433854 h 535309"/>
              <a:gd name="connsiteX4" fmla="*/ 527360 w 607991"/>
              <a:gd name="connsiteY4" fmla="*/ 418872 h 535309"/>
              <a:gd name="connsiteX5" fmla="*/ 512358 w 607991"/>
              <a:gd name="connsiteY5" fmla="*/ 403891 h 535309"/>
              <a:gd name="connsiteX6" fmla="*/ 96957 w 607991"/>
              <a:gd name="connsiteY6" fmla="*/ 307503 h 535309"/>
              <a:gd name="connsiteX7" fmla="*/ 81955 w 607991"/>
              <a:gd name="connsiteY7" fmla="*/ 322484 h 535309"/>
              <a:gd name="connsiteX8" fmla="*/ 96957 w 607991"/>
              <a:gd name="connsiteY8" fmla="*/ 337465 h 535309"/>
              <a:gd name="connsiteX9" fmla="*/ 511917 w 607991"/>
              <a:gd name="connsiteY9" fmla="*/ 337465 h 535309"/>
              <a:gd name="connsiteX10" fmla="*/ 526918 w 607991"/>
              <a:gd name="connsiteY10" fmla="*/ 322484 h 535309"/>
              <a:gd name="connsiteX11" fmla="*/ 511917 w 607991"/>
              <a:gd name="connsiteY11" fmla="*/ 307503 h 535309"/>
              <a:gd name="connsiteX12" fmla="*/ 96516 w 607991"/>
              <a:gd name="connsiteY12" fmla="*/ 211004 h 535309"/>
              <a:gd name="connsiteX13" fmla="*/ 81514 w 607991"/>
              <a:gd name="connsiteY13" fmla="*/ 226096 h 535309"/>
              <a:gd name="connsiteX14" fmla="*/ 96516 w 607991"/>
              <a:gd name="connsiteY14" fmla="*/ 241077 h 535309"/>
              <a:gd name="connsiteX15" fmla="*/ 511586 w 607991"/>
              <a:gd name="connsiteY15" fmla="*/ 241077 h 535309"/>
              <a:gd name="connsiteX16" fmla="*/ 526587 w 607991"/>
              <a:gd name="connsiteY16" fmla="*/ 226096 h 535309"/>
              <a:gd name="connsiteX17" fmla="*/ 511586 w 607991"/>
              <a:gd name="connsiteY17" fmla="*/ 211004 h 535309"/>
              <a:gd name="connsiteX18" fmla="*/ 61660 w 607991"/>
              <a:gd name="connsiteY18" fmla="*/ 109659 h 535309"/>
              <a:gd name="connsiteX19" fmla="*/ 546332 w 607991"/>
              <a:gd name="connsiteY19" fmla="*/ 109659 h 535309"/>
              <a:gd name="connsiteX20" fmla="*/ 607991 w 607991"/>
              <a:gd name="connsiteY20" fmla="*/ 171237 h 535309"/>
              <a:gd name="connsiteX21" fmla="*/ 607991 w 607991"/>
              <a:gd name="connsiteY21" fmla="*/ 473731 h 535309"/>
              <a:gd name="connsiteX22" fmla="*/ 546332 w 607991"/>
              <a:gd name="connsiteY22" fmla="*/ 535309 h 535309"/>
              <a:gd name="connsiteX23" fmla="*/ 61660 w 607991"/>
              <a:gd name="connsiteY23" fmla="*/ 535309 h 535309"/>
              <a:gd name="connsiteX24" fmla="*/ 0 w 607991"/>
              <a:gd name="connsiteY24" fmla="*/ 473731 h 535309"/>
              <a:gd name="connsiteX25" fmla="*/ 0 w 607991"/>
              <a:gd name="connsiteY25" fmla="*/ 171237 h 535309"/>
              <a:gd name="connsiteX26" fmla="*/ 61660 w 607991"/>
              <a:gd name="connsiteY26" fmla="*/ 109659 h 535309"/>
              <a:gd name="connsiteX27" fmla="*/ 239459 w 607991"/>
              <a:gd name="connsiteY27" fmla="*/ 0 h 535309"/>
              <a:gd name="connsiteX28" fmla="*/ 368643 w 607991"/>
              <a:gd name="connsiteY28" fmla="*/ 0 h 535309"/>
              <a:gd name="connsiteX29" fmla="*/ 432848 w 607991"/>
              <a:gd name="connsiteY29" fmla="*/ 64186 h 535309"/>
              <a:gd name="connsiteX30" fmla="*/ 410123 w 607991"/>
              <a:gd name="connsiteY30" fmla="*/ 86866 h 535309"/>
              <a:gd name="connsiteX31" fmla="*/ 387287 w 607991"/>
              <a:gd name="connsiteY31" fmla="*/ 64186 h 535309"/>
              <a:gd name="connsiteX32" fmla="*/ 368643 w 607991"/>
              <a:gd name="connsiteY32" fmla="*/ 45360 h 535309"/>
              <a:gd name="connsiteX33" fmla="*/ 239459 w 607991"/>
              <a:gd name="connsiteY33" fmla="*/ 45360 h 535309"/>
              <a:gd name="connsiteX34" fmla="*/ 220595 w 607991"/>
              <a:gd name="connsiteY34" fmla="*/ 64186 h 535309"/>
              <a:gd name="connsiteX35" fmla="*/ 197979 w 607991"/>
              <a:gd name="connsiteY35" fmla="*/ 86866 h 535309"/>
              <a:gd name="connsiteX36" fmla="*/ 175143 w 607991"/>
              <a:gd name="connsiteY36" fmla="*/ 64186 h 535309"/>
              <a:gd name="connsiteX37" fmla="*/ 239459 w 607991"/>
              <a:gd name="connsiteY37" fmla="*/ 0 h 535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7991" h="535309">
                <a:moveTo>
                  <a:pt x="97398" y="403891"/>
                </a:moveTo>
                <a:cubicBezTo>
                  <a:pt x="89015" y="403891"/>
                  <a:pt x="82286" y="410610"/>
                  <a:pt x="82286" y="418872"/>
                </a:cubicBezTo>
                <a:cubicBezTo>
                  <a:pt x="82286" y="427244"/>
                  <a:pt x="89015" y="433854"/>
                  <a:pt x="97398" y="433854"/>
                </a:cubicBezTo>
                <a:lnTo>
                  <a:pt x="512358" y="433854"/>
                </a:lnTo>
                <a:cubicBezTo>
                  <a:pt x="520631" y="433854"/>
                  <a:pt x="527360" y="427244"/>
                  <a:pt x="527360" y="418872"/>
                </a:cubicBezTo>
                <a:cubicBezTo>
                  <a:pt x="527360" y="410610"/>
                  <a:pt x="520631" y="403891"/>
                  <a:pt x="512358" y="403891"/>
                </a:cubicBezTo>
                <a:close/>
                <a:moveTo>
                  <a:pt x="96957" y="307503"/>
                </a:moveTo>
                <a:cubicBezTo>
                  <a:pt x="88574" y="307503"/>
                  <a:pt x="81955" y="314222"/>
                  <a:pt x="81955" y="322484"/>
                </a:cubicBezTo>
                <a:cubicBezTo>
                  <a:pt x="81955" y="330856"/>
                  <a:pt x="88574" y="337465"/>
                  <a:pt x="96957" y="337465"/>
                </a:cubicBezTo>
                <a:lnTo>
                  <a:pt x="511917" y="337465"/>
                </a:lnTo>
                <a:cubicBezTo>
                  <a:pt x="520190" y="337465"/>
                  <a:pt x="527029" y="330856"/>
                  <a:pt x="526918" y="322484"/>
                </a:cubicBezTo>
                <a:cubicBezTo>
                  <a:pt x="526918" y="314222"/>
                  <a:pt x="520190" y="307503"/>
                  <a:pt x="511917" y="307503"/>
                </a:cubicBezTo>
                <a:close/>
                <a:moveTo>
                  <a:pt x="96516" y="211004"/>
                </a:moveTo>
                <a:cubicBezTo>
                  <a:pt x="88243" y="211004"/>
                  <a:pt x="81514" y="217834"/>
                  <a:pt x="81514" y="226096"/>
                </a:cubicBezTo>
                <a:cubicBezTo>
                  <a:pt x="81514" y="234358"/>
                  <a:pt x="88243" y="241077"/>
                  <a:pt x="96516" y="241077"/>
                </a:cubicBezTo>
                <a:lnTo>
                  <a:pt x="511586" y="241077"/>
                </a:lnTo>
                <a:cubicBezTo>
                  <a:pt x="519859" y="241077"/>
                  <a:pt x="526587" y="234358"/>
                  <a:pt x="526587" y="226096"/>
                </a:cubicBezTo>
                <a:cubicBezTo>
                  <a:pt x="526587" y="217834"/>
                  <a:pt x="519859" y="211004"/>
                  <a:pt x="511586" y="211004"/>
                </a:cubicBezTo>
                <a:close/>
                <a:moveTo>
                  <a:pt x="61660" y="109659"/>
                </a:moveTo>
                <a:lnTo>
                  <a:pt x="546332" y="109659"/>
                </a:lnTo>
                <a:cubicBezTo>
                  <a:pt x="580415" y="109659"/>
                  <a:pt x="607991" y="137198"/>
                  <a:pt x="607991" y="171237"/>
                </a:cubicBezTo>
                <a:lnTo>
                  <a:pt x="607991" y="473731"/>
                </a:lnTo>
                <a:cubicBezTo>
                  <a:pt x="607991" y="507770"/>
                  <a:pt x="580415" y="535309"/>
                  <a:pt x="546332" y="535309"/>
                </a:cubicBezTo>
                <a:lnTo>
                  <a:pt x="61660" y="535309"/>
                </a:lnTo>
                <a:cubicBezTo>
                  <a:pt x="27576" y="535309"/>
                  <a:pt x="0" y="507770"/>
                  <a:pt x="0" y="473731"/>
                </a:cubicBezTo>
                <a:lnTo>
                  <a:pt x="0" y="171237"/>
                </a:lnTo>
                <a:cubicBezTo>
                  <a:pt x="0" y="137198"/>
                  <a:pt x="27576" y="109659"/>
                  <a:pt x="61660" y="109659"/>
                </a:cubicBezTo>
                <a:close/>
                <a:moveTo>
                  <a:pt x="239459" y="0"/>
                </a:moveTo>
                <a:lnTo>
                  <a:pt x="368643" y="0"/>
                </a:lnTo>
                <a:cubicBezTo>
                  <a:pt x="404055" y="0"/>
                  <a:pt x="432848" y="28845"/>
                  <a:pt x="432848" y="64186"/>
                </a:cubicBezTo>
                <a:cubicBezTo>
                  <a:pt x="432848" y="76627"/>
                  <a:pt x="422699" y="86866"/>
                  <a:pt x="410123" y="86866"/>
                </a:cubicBezTo>
                <a:cubicBezTo>
                  <a:pt x="397546" y="86866"/>
                  <a:pt x="387287" y="76627"/>
                  <a:pt x="387287" y="64186"/>
                </a:cubicBezTo>
                <a:cubicBezTo>
                  <a:pt x="387287" y="53837"/>
                  <a:pt x="378902" y="45360"/>
                  <a:pt x="368643" y="45360"/>
                </a:cubicBezTo>
                <a:lnTo>
                  <a:pt x="239459" y="45360"/>
                </a:lnTo>
                <a:cubicBezTo>
                  <a:pt x="229089" y="45360"/>
                  <a:pt x="220595" y="53837"/>
                  <a:pt x="220595" y="64186"/>
                </a:cubicBezTo>
                <a:cubicBezTo>
                  <a:pt x="220595" y="76627"/>
                  <a:pt x="210445" y="86866"/>
                  <a:pt x="197979" y="86866"/>
                </a:cubicBezTo>
                <a:cubicBezTo>
                  <a:pt x="185403" y="86866"/>
                  <a:pt x="175143" y="76627"/>
                  <a:pt x="175143" y="64186"/>
                </a:cubicBezTo>
                <a:cubicBezTo>
                  <a:pt x="175143" y="28845"/>
                  <a:pt x="204047" y="0"/>
                  <a:pt x="239459" y="0"/>
                </a:cubicBez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custDataLst>
              <p:tags r:id="rId3"/>
            </p:custDataLst>
          </p:nvPr>
        </p:nvSpPr>
        <p:spPr>
          <a:xfrm>
            <a:off x="260350" y="3067050"/>
            <a:ext cx="2484755" cy="580390"/>
          </a:xfrm>
          <a:prstGeom prst="rect">
            <a:avLst/>
          </a:prstGeom>
          <a:noFill/>
        </p:spPr>
        <p:txBody>
          <a:bodyPr wrap="square" rtlCol="0" anchor="ctr" anchorCtr="0"/>
          <a:lstStyle/>
          <a:p>
            <a:pPr marL="0" marR="0" lvl="0" indent="0" algn="ctr" defTabSz="914400" rtl="0" eaLnBrk="1" fontAlgn="auto" latinLnBrk="0" hangingPunct="1">
              <a:lnSpc>
                <a:spcPct val="120000"/>
              </a:lnSpc>
              <a:buClrTx/>
              <a:buSzTx/>
              <a:buFontTx/>
              <a:buNone/>
              <a:defRPr/>
            </a:pPr>
            <a:r>
              <a:rPr kumimoji="0" lang="zh-CN" altLang="en-US" sz="1600" b="1" i="0" u="none" strike="noStrike" kern="1200" cap="none" spc="300" normalizeH="0" noProof="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rPr>
              <a:t>（1）识别文化差异。</a:t>
            </a:r>
            <a:endParaRPr kumimoji="0" lang="zh-CN" altLang="en-US" sz="1600" b="1" i="0" u="none" strike="noStrike" kern="1200" cap="none" spc="300" normalizeH="0" noProof="0">
              <a:ln>
                <a:noFill/>
              </a:ln>
              <a:solidFill>
                <a:srgbClr val="000000">
                  <a:lumMod val="65000"/>
                  <a:lumOff val="35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p:cNvSpPr txBox="1"/>
          <p:nvPr>
            <p:custDataLst>
              <p:tags r:id="rId4"/>
            </p:custDataLst>
          </p:nvPr>
        </p:nvSpPr>
        <p:spPr>
          <a:xfrm>
            <a:off x="501650" y="3638550"/>
            <a:ext cx="1931035" cy="2344420"/>
          </a:xfrm>
          <a:prstGeom prst="rect">
            <a:avLst/>
          </a:prstGeom>
          <a:noFill/>
        </p:spPr>
        <p:txBody>
          <a:bodyPr wrap="square" rtlCol="0"/>
          <a:lstStyle/>
          <a:p>
            <a:pPr marL="0" marR="0" lvl="0" indent="0" algn="l" defTabSz="914400" rtl="0" eaLnBrk="1" fontAlgn="auto" latinLnBrk="0" hangingPunct="1">
              <a:lnSpc>
                <a:spcPct val="120000"/>
              </a:lnSpc>
              <a:buClrTx/>
              <a:buSzTx/>
              <a:buFontTx/>
              <a:buNone/>
              <a:defRPr/>
            </a:pPr>
            <a:r>
              <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pitchFamily="34" charset="-122"/>
                <a:sym typeface="Arial" panose="020B0604020202020204" pitchFamily="34" charset="0"/>
              </a:rPr>
              <a:t>跨文化团队中的员工必须提高对其他员工文化的敏感性和包容精神，要学会尊重文化差异，相互尊重，相互理解。</a:t>
            </a:r>
            <a:endParaRPr kumimoji="0" lang="zh-CN" altLang="en-US" sz="1600" b="0" i="0" u="none" strike="noStrike" kern="1200" cap="none" spc="150" normalizeH="0" noProof="0">
              <a:ln>
                <a:noFill/>
              </a:ln>
              <a:solidFill>
                <a:srgbClr val="000000">
                  <a:lumMod val="50000"/>
                  <a:lumOff val="50000"/>
                </a:srgbClr>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custDataLst>
              <p:tags r:id="rId5"/>
            </p:custDataLst>
          </p:nvPr>
        </p:nvSpPr>
        <p:spPr>
          <a:xfrm>
            <a:off x="2858135" y="3067050"/>
            <a:ext cx="1988185" cy="580390"/>
          </a:xfrm>
          <a:prstGeom prst="rect">
            <a:avLst/>
          </a:prstGeom>
          <a:noFill/>
        </p:spPr>
        <p:txBody>
          <a:bodyPr wrap="square" rtlCol="0" anchor="ctr" anchorCtr="0"/>
          <a:lstStyle/>
          <a:p>
            <a:pPr algn="l">
              <a:lnSpc>
                <a:spcPct val="120000"/>
              </a:lnSpc>
              <a:defRPr/>
            </a:pPr>
            <a:r>
              <a:rPr lang="zh-CN" altLang="en-US" sz="1600" b="1" spc="30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（2）加强团队沟通交流。</a:t>
            </a:r>
            <a:endParaRPr lang="zh-CN" altLang="en-US" sz="1600" b="1" spc="30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custDataLst>
              <p:tags r:id="rId6"/>
            </p:custDataLst>
          </p:nvPr>
        </p:nvSpPr>
        <p:spPr>
          <a:xfrm>
            <a:off x="2858135" y="3638550"/>
            <a:ext cx="1846580" cy="2444115"/>
          </a:xfrm>
          <a:prstGeom prst="rect">
            <a:avLst/>
          </a:prstGeom>
          <a:noFill/>
        </p:spPr>
        <p:txBody>
          <a:bodyPr wrap="square" rtlCol="0"/>
          <a:lstStyle/>
          <a:p>
            <a:pPr algn="l">
              <a:lnSpc>
                <a:spcPct val="120000"/>
              </a:lnSpc>
              <a:defRPr/>
            </a:pPr>
            <a:r>
              <a:rPr lang="zh-CN" altLang="en-US" sz="1600" spc="15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鼓励员工主动学习其他文化，自主地分析其他文化的精髓，真正地了解文化差异，使员工相互理解、相互帮助，使冲突降到最低程度。</a:t>
            </a:r>
            <a:endParaRPr lang="zh-CN" altLang="en-US" sz="1600" spc="15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圆角 26"/>
          <p:cNvSpPr/>
          <p:nvPr>
            <p:custDataLst>
              <p:tags r:id="rId7"/>
            </p:custDataLst>
          </p:nvPr>
        </p:nvSpPr>
        <p:spPr>
          <a:xfrm rot="18900000">
            <a:off x="3354211" y="1876951"/>
            <a:ext cx="996120" cy="996120"/>
          </a:xfrm>
          <a:prstGeom prst="roundRect">
            <a:avLst>
              <a:gd name="adj" fmla="val 35535"/>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0" name="pet-shampoo_109251"/>
          <p:cNvSpPr>
            <a:spLocks noChangeAspect="1"/>
          </p:cNvSpPr>
          <p:nvPr>
            <p:custDataLst>
              <p:tags r:id="rId8"/>
            </p:custDataLst>
          </p:nvPr>
        </p:nvSpPr>
        <p:spPr bwMode="auto">
          <a:xfrm>
            <a:off x="3725157" y="2164642"/>
            <a:ext cx="254228" cy="42073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65882" h="605522">
                <a:moveTo>
                  <a:pt x="112476" y="344924"/>
                </a:moveTo>
                <a:cubicBezTo>
                  <a:pt x="131738" y="344924"/>
                  <a:pt x="148747" y="354334"/>
                  <a:pt x="159198" y="368654"/>
                </a:cubicBezTo>
                <a:cubicBezTo>
                  <a:pt x="166575" y="362721"/>
                  <a:pt x="176001" y="359244"/>
                  <a:pt x="186247" y="359244"/>
                </a:cubicBezTo>
                <a:cubicBezTo>
                  <a:pt x="210223" y="359244"/>
                  <a:pt x="229690" y="378677"/>
                  <a:pt x="229690" y="402611"/>
                </a:cubicBezTo>
                <a:cubicBezTo>
                  <a:pt x="229690" y="426545"/>
                  <a:pt x="210223" y="445979"/>
                  <a:pt x="186247" y="445979"/>
                </a:cubicBezTo>
                <a:cubicBezTo>
                  <a:pt x="176001" y="445979"/>
                  <a:pt x="166575" y="442297"/>
                  <a:pt x="159198" y="436569"/>
                </a:cubicBezTo>
                <a:cubicBezTo>
                  <a:pt x="148747" y="450888"/>
                  <a:pt x="131738" y="460298"/>
                  <a:pt x="112476" y="460298"/>
                </a:cubicBezTo>
                <a:cubicBezTo>
                  <a:pt x="80713" y="460298"/>
                  <a:pt x="54688" y="434319"/>
                  <a:pt x="54688" y="402611"/>
                </a:cubicBezTo>
                <a:cubicBezTo>
                  <a:pt x="54688" y="370699"/>
                  <a:pt x="80713" y="344924"/>
                  <a:pt x="112476" y="344924"/>
                </a:cubicBezTo>
                <a:close/>
                <a:moveTo>
                  <a:pt x="115337" y="0"/>
                </a:moveTo>
                <a:lnTo>
                  <a:pt x="295000" y="0"/>
                </a:lnTo>
                <a:lnTo>
                  <a:pt x="295000" y="87351"/>
                </a:lnTo>
                <a:lnTo>
                  <a:pt x="232108" y="87351"/>
                </a:lnTo>
                <a:lnTo>
                  <a:pt x="232108" y="163654"/>
                </a:lnTo>
                <a:lnTo>
                  <a:pt x="365882" y="163654"/>
                </a:lnTo>
                <a:lnTo>
                  <a:pt x="365882" y="605522"/>
                </a:lnTo>
                <a:lnTo>
                  <a:pt x="0" y="605522"/>
                </a:lnTo>
                <a:lnTo>
                  <a:pt x="0" y="504670"/>
                </a:lnTo>
                <a:lnTo>
                  <a:pt x="286806" y="504670"/>
                </a:lnTo>
                <a:lnTo>
                  <a:pt x="286806" y="286395"/>
                </a:lnTo>
                <a:lnTo>
                  <a:pt x="0" y="286395"/>
                </a:lnTo>
                <a:lnTo>
                  <a:pt x="0" y="163654"/>
                </a:lnTo>
                <a:lnTo>
                  <a:pt x="133775" y="163654"/>
                </a:lnTo>
                <a:lnTo>
                  <a:pt x="133775" y="87351"/>
                </a:lnTo>
                <a:lnTo>
                  <a:pt x="0" y="87351"/>
                </a:lnTo>
                <a:lnTo>
                  <a:pt x="0" y="34163"/>
                </a:lnTo>
                <a:close/>
              </a:path>
            </a:pathLst>
          </a:custGeom>
          <a:solidFill>
            <a:sysClr val="window" lastClr="FFFFFF"/>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圆角 27"/>
          <p:cNvSpPr/>
          <p:nvPr>
            <p:custDataLst>
              <p:tags r:id="rId9"/>
            </p:custDataLst>
          </p:nvPr>
        </p:nvSpPr>
        <p:spPr>
          <a:xfrm rot="18900000">
            <a:off x="5710970" y="1876951"/>
            <a:ext cx="996120" cy="996120"/>
          </a:xfrm>
          <a:prstGeom prst="roundRect">
            <a:avLst>
              <a:gd name="adj" fmla="val 35535"/>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custDataLst>
              <p:tags r:id="rId10"/>
            </p:custDataLst>
          </p:nvPr>
        </p:nvSpPr>
        <p:spPr>
          <a:xfrm>
            <a:off x="5215013" y="3074981"/>
            <a:ext cx="1988035" cy="477711"/>
          </a:xfrm>
          <a:prstGeom prst="rect">
            <a:avLst/>
          </a:prstGeom>
          <a:noFill/>
        </p:spPr>
        <p:txBody>
          <a:bodyPr wrap="square" rtlCol="0" anchor="ctr" anchorCtr="0"/>
          <a:lstStyle/>
          <a:p>
            <a:pPr marR="0" lvl="0" indent="0" algn="l" fontAlgn="auto">
              <a:lnSpc>
                <a:spcPct val="120000"/>
              </a:lnSpc>
              <a:buClrTx/>
              <a:buSzTx/>
              <a:buFontTx/>
              <a:buNone/>
              <a:defRPr/>
            </a:pPr>
            <a:r>
              <a:rPr lang="zh-CN" altLang="en-US" sz="1600" b="1" spc="30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（3）建立团队共同的价值观。</a:t>
            </a:r>
            <a:endParaRPr lang="zh-CN" altLang="en-US" sz="1600" b="1" spc="30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custDataLst>
              <p:tags r:id="rId11"/>
            </p:custDataLst>
          </p:nvPr>
        </p:nvSpPr>
        <p:spPr>
          <a:xfrm>
            <a:off x="5215255" y="3646805"/>
            <a:ext cx="1988185" cy="2614295"/>
          </a:xfrm>
          <a:prstGeom prst="rect">
            <a:avLst/>
          </a:prstGeom>
          <a:noFill/>
        </p:spPr>
        <p:txBody>
          <a:bodyPr wrap="square" rtlCol="0">
            <a:normAutofit/>
          </a:bodyPr>
          <a:lstStyle/>
          <a:p>
            <a:pPr marR="0" lvl="0" indent="0" algn="l" fontAlgn="auto">
              <a:lnSpc>
                <a:spcPct val="120000"/>
              </a:lnSpc>
              <a:buClrTx/>
              <a:buSzTx/>
              <a:buFontTx/>
              <a:buNone/>
              <a:defRPr/>
            </a:pPr>
            <a:r>
              <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这种使命和价值观体系需要与本土文化相融合，而且要符合团队成员共同的价值观体系，并起到凝聚企业团队全体员工的作用。</a:t>
            </a:r>
            <a:endParaRPr lang="zh-CN" altLang="en-US" sz="1600" spc="150"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pet-shampoo_109251"/>
          <p:cNvSpPr>
            <a:spLocks noChangeAspect="1"/>
          </p:cNvSpPr>
          <p:nvPr>
            <p:custDataLst>
              <p:tags r:id="rId12"/>
            </p:custDataLst>
          </p:nvPr>
        </p:nvSpPr>
        <p:spPr bwMode="auto">
          <a:xfrm>
            <a:off x="6103544" y="2153098"/>
            <a:ext cx="210973" cy="44382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87164" h="604110">
                <a:moveTo>
                  <a:pt x="110225" y="246072"/>
                </a:moveTo>
                <a:lnTo>
                  <a:pt x="176781" y="246072"/>
                </a:lnTo>
                <a:lnTo>
                  <a:pt x="176781" y="402731"/>
                </a:lnTo>
                <a:cubicBezTo>
                  <a:pt x="196648" y="414629"/>
                  <a:pt x="210555" y="436442"/>
                  <a:pt x="210555" y="460238"/>
                </a:cubicBezTo>
                <a:cubicBezTo>
                  <a:pt x="210555" y="497916"/>
                  <a:pt x="180754" y="527661"/>
                  <a:pt x="143006" y="527661"/>
                </a:cubicBezTo>
                <a:cubicBezTo>
                  <a:pt x="106251" y="527661"/>
                  <a:pt x="76450" y="497916"/>
                  <a:pt x="76450" y="460238"/>
                </a:cubicBezTo>
                <a:cubicBezTo>
                  <a:pt x="76450" y="436442"/>
                  <a:pt x="89364" y="414629"/>
                  <a:pt x="110225" y="402731"/>
                </a:cubicBezTo>
                <a:close/>
                <a:moveTo>
                  <a:pt x="143085" y="39679"/>
                </a:moveTo>
                <a:cubicBezTo>
                  <a:pt x="108308" y="39679"/>
                  <a:pt x="80486" y="68446"/>
                  <a:pt x="80486" y="103165"/>
                </a:cubicBezTo>
                <a:lnTo>
                  <a:pt x="80486" y="128956"/>
                </a:lnTo>
                <a:lnTo>
                  <a:pt x="125200" y="128956"/>
                </a:lnTo>
                <a:cubicBezTo>
                  <a:pt x="132155" y="128956"/>
                  <a:pt x="138117" y="134908"/>
                  <a:pt x="138117" y="141852"/>
                </a:cubicBezTo>
                <a:cubicBezTo>
                  <a:pt x="138117" y="149788"/>
                  <a:pt x="132155" y="154747"/>
                  <a:pt x="125200" y="154747"/>
                </a:cubicBezTo>
                <a:lnTo>
                  <a:pt x="80486" y="154747"/>
                </a:lnTo>
                <a:lnTo>
                  <a:pt x="80486" y="187482"/>
                </a:lnTo>
                <a:lnTo>
                  <a:pt x="125200" y="187482"/>
                </a:lnTo>
                <a:cubicBezTo>
                  <a:pt x="132155" y="187482"/>
                  <a:pt x="138117" y="193434"/>
                  <a:pt x="138117" y="201370"/>
                </a:cubicBezTo>
                <a:cubicBezTo>
                  <a:pt x="138117" y="208314"/>
                  <a:pt x="132155" y="214266"/>
                  <a:pt x="125200" y="214266"/>
                </a:cubicBezTo>
                <a:lnTo>
                  <a:pt x="80486" y="214266"/>
                </a:lnTo>
                <a:lnTo>
                  <a:pt x="80486" y="378933"/>
                </a:lnTo>
                <a:cubicBezTo>
                  <a:pt x="55644" y="397780"/>
                  <a:pt x="39746" y="427539"/>
                  <a:pt x="39746" y="460274"/>
                </a:cubicBezTo>
                <a:cubicBezTo>
                  <a:pt x="39746" y="517809"/>
                  <a:pt x="86447" y="564431"/>
                  <a:pt x="143085" y="564431"/>
                </a:cubicBezTo>
                <a:cubicBezTo>
                  <a:pt x="200717" y="564431"/>
                  <a:pt x="246425" y="517809"/>
                  <a:pt x="246425" y="460274"/>
                </a:cubicBezTo>
                <a:cubicBezTo>
                  <a:pt x="246425" y="427539"/>
                  <a:pt x="231520" y="397780"/>
                  <a:pt x="206679" y="378933"/>
                </a:cubicBezTo>
                <a:lnTo>
                  <a:pt x="206679" y="103165"/>
                </a:lnTo>
                <a:cubicBezTo>
                  <a:pt x="206679" y="68446"/>
                  <a:pt x="178857" y="39679"/>
                  <a:pt x="143085" y="39679"/>
                </a:cubicBezTo>
                <a:close/>
                <a:moveTo>
                  <a:pt x="143085" y="0"/>
                </a:moveTo>
                <a:cubicBezTo>
                  <a:pt x="200717" y="0"/>
                  <a:pt x="246425" y="46623"/>
                  <a:pt x="246425" y="103165"/>
                </a:cubicBezTo>
                <a:lnTo>
                  <a:pt x="246425" y="361077"/>
                </a:lnTo>
                <a:cubicBezTo>
                  <a:pt x="272259" y="386868"/>
                  <a:pt x="287164" y="421587"/>
                  <a:pt x="287164" y="460274"/>
                </a:cubicBezTo>
                <a:cubicBezTo>
                  <a:pt x="287164" y="539632"/>
                  <a:pt x="222577" y="604110"/>
                  <a:pt x="143085" y="604110"/>
                </a:cubicBezTo>
                <a:cubicBezTo>
                  <a:pt x="64587" y="604110"/>
                  <a:pt x="0" y="539632"/>
                  <a:pt x="0" y="460274"/>
                </a:cubicBezTo>
                <a:cubicBezTo>
                  <a:pt x="0" y="421587"/>
                  <a:pt x="14905" y="386868"/>
                  <a:pt x="40739" y="361077"/>
                </a:cubicBezTo>
                <a:lnTo>
                  <a:pt x="40739" y="103165"/>
                </a:lnTo>
                <a:cubicBezTo>
                  <a:pt x="40739" y="46623"/>
                  <a:pt x="86447" y="0"/>
                  <a:pt x="143085" y="0"/>
                </a:cubicBezTo>
                <a:close/>
              </a:path>
            </a:pathLst>
          </a:custGeom>
          <a:solidFill>
            <a:sysClr val="window" lastClr="FFFFFF"/>
          </a:solidFill>
          <a:ln>
            <a:noFill/>
          </a:ln>
        </p:spPr>
        <p:txBody>
          <a:bodyP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custDataLst>
              <p:tags r:id="rId13"/>
            </p:custDataLst>
          </p:nvPr>
        </p:nvSpPr>
        <p:spPr>
          <a:xfrm>
            <a:off x="7571772" y="3066775"/>
            <a:ext cx="1988035" cy="477711"/>
          </a:xfrm>
          <a:prstGeom prst="rect">
            <a:avLst/>
          </a:prstGeom>
          <a:noFill/>
        </p:spPr>
        <p:txBody>
          <a:bodyPr wrap="square" rtlCol="0" anchor="ctr" anchorCtr="0"/>
          <a:lstStyle/>
          <a:p>
            <a:pPr algn="l">
              <a:lnSpc>
                <a:spcPct val="120000"/>
              </a:lnSpc>
              <a:defRPr/>
            </a:pPr>
            <a:r>
              <a:rPr lang="zh-CN" altLang="en-US" sz="1600" b="1" spc="30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（4）团队进行跨文化培训。</a:t>
            </a:r>
            <a:endParaRPr lang="zh-CN" altLang="en-US" sz="1600" b="1" spc="30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custDataLst>
              <p:tags r:id="rId14"/>
            </p:custDataLst>
          </p:nvPr>
        </p:nvSpPr>
        <p:spPr>
          <a:xfrm>
            <a:off x="7571740" y="3638550"/>
            <a:ext cx="1988185" cy="2002155"/>
          </a:xfrm>
          <a:prstGeom prst="rect">
            <a:avLst/>
          </a:prstGeom>
          <a:noFill/>
        </p:spPr>
        <p:txBody>
          <a:bodyPr wrap="square" rtlCol="0">
            <a:noAutofit/>
          </a:bodyPr>
          <a:lstStyle/>
          <a:p>
            <a:pPr marL="0" marR="0" lvl="0" indent="0" algn="l" defTabSz="914400" rtl="0" eaLnBrk="1" fontAlgn="auto" latinLnBrk="0" hangingPunct="1">
              <a:lnSpc>
                <a:spcPct val="120000"/>
              </a:lnSpc>
              <a:buClrTx/>
              <a:buSzTx/>
              <a:buFontTx/>
              <a:buNone/>
              <a:defRPr/>
            </a:pPr>
            <a:r>
              <a:rPr lang="zh-CN" altLang="en-US" sz="1600" spc="15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培训是更新员工知识体系、改变员工思维系统、对员工进行再教育的重要途径。</a:t>
            </a:r>
            <a:endParaRPr lang="zh-CN" altLang="en-US" sz="1600" spc="15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圆角 28"/>
          <p:cNvSpPr/>
          <p:nvPr>
            <p:custDataLst>
              <p:tags r:id="rId15"/>
            </p:custDataLst>
          </p:nvPr>
        </p:nvSpPr>
        <p:spPr>
          <a:xfrm rot="18900000">
            <a:off x="8067729" y="1876951"/>
            <a:ext cx="996120" cy="996120"/>
          </a:xfrm>
          <a:prstGeom prst="roundRect">
            <a:avLst>
              <a:gd name="adj" fmla="val 35535"/>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9" name="rectangular-briefcase_18205"/>
          <p:cNvSpPr>
            <a:spLocks noChangeAspect="1"/>
          </p:cNvSpPr>
          <p:nvPr>
            <p:custDataLst>
              <p:tags r:id="rId16"/>
            </p:custDataLst>
          </p:nvPr>
        </p:nvSpPr>
        <p:spPr bwMode="auto">
          <a:xfrm>
            <a:off x="8333885" y="2157780"/>
            <a:ext cx="463808" cy="434462"/>
          </a:xfrm>
          <a:custGeom>
            <a:avLst/>
            <a:gdLst>
              <a:gd name="T0" fmla="*/ 6185 w 6535"/>
              <a:gd name="T1" fmla="*/ 3476 h 6131"/>
              <a:gd name="T2" fmla="*/ 6185 w 6535"/>
              <a:gd name="T3" fmla="*/ 2781 h 6131"/>
              <a:gd name="T4" fmla="*/ 5253 w 6535"/>
              <a:gd name="T5" fmla="*/ 1849 h 6131"/>
              <a:gd name="T6" fmla="*/ 4321 w 6535"/>
              <a:gd name="T7" fmla="*/ 2781 h 6131"/>
              <a:gd name="T8" fmla="*/ 4321 w 6535"/>
              <a:gd name="T9" fmla="*/ 4532 h 6131"/>
              <a:gd name="T10" fmla="*/ 3265 w 6535"/>
              <a:gd name="T11" fmla="*/ 5588 h 6131"/>
              <a:gd name="T12" fmla="*/ 2209 w 6535"/>
              <a:gd name="T13" fmla="*/ 4532 h 6131"/>
              <a:gd name="T14" fmla="*/ 2209 w 6535"/>
              <a:gd name="T15" fmla="*/ 3916 h 6131"/>
              <a:gd name="T16" fmla="*/ 3891 w 6535"/>
              <a:gd name="T17" fmla="*/ 2169 h 6131"/>
              <a:gd name="T18" fmla="*/ 3891 w 6535"/>
              <a:gd name="T19" fmla="*/ 529 h 6131"/>
              <a:gd name="T20" fmla="*/ 3612 w 6535"/>
              <a:gd name="T21" fmla="*/ 251 h 6131"/>
              <a:gd name="T22" fmla="*/ 2971 w 6535"/>
              <a:gd name="T23" fmla="*/ 251 h 6131"/>
              <a:gd name="T24" fmla="*/ 2695 w 6535"/>
              <a:gd name="T25" fmla="*/ 0 h 6131"/>
              <a:gd name="T26" fmla="*/ 2416 w 6535"/>
              <a:gd name="T27" fmla="*/ 279 h 6131"/>
              <a:gd name="T28" fmla="*/ 2416 w 6535"/>
              <a:gd name="T29" fmla="*/ 779 h 6131"/>
              <a:gd name="T30" fmla="*/ 2695 w 6535"/>
              <a:gd name="T31" fmla="*/ 1057 h 6131"/>
              <a:gd name="T32" fmla="*/ 2969 w 6535"/>
              <a:gd name="T33" fmla="*/ 807 h 6131"/>
              <a:gd name="T34" fmla="*/ 3335 w 6535"/>
              <a:gd name="T35" fmla="*/ 807 h 6131"/>
              <a:gd name="T36" fmla="*/ 3335 w 6535"/>
              <a:gd name="T37" fmla="*/ 2169 h 6131"/>
              <a:gd name="T38" fmla="*/ 1944 w 6535"/>
              <a:gd name="T39" fmla="*/ 3379 h 6131"/>
              <a:gd name="T40" fmla="*/ 553 w 6535"/>
              <a:gd name="T41" fmla="*/ 2169 h 6131"/>
              <a:gd name="T42" fmla="*/ 553 w 6535"/>
              <a:gd name="T43" fmla="*/ 807 h 6131"/>
              <a:gd name="T44" fmla="*/ 903 w 6535"/>
              <a:gd name="T45" fmla="*/ 807 h 6131"/>
              <a:gd name="T46" fmla="*/ 1179 w 6535"/>
              <a:gd name="T47" fmla="*/ 1057 h 6131"/>
              <a:gd name="T48" fmla="*/ 1457 w 6535"/>
              <a:gd name="T49" fmla="*/ 779 h 6131"/>
              <a:gd name="T50" fmla="*/ 1457 w 6535"/>
              <a:gd name="T51" fmla="*/ 279 h 6131"/>
              <a:gd name="T52" fmla="*/ 1179 w 6535"/>
              <a:gd name="T53" fmla="*/ 0 h 6131"/>
              <a:gd name="T54" fmla="*/ 903 w 6535"/>
              <a:gd name="T55" fmla="*/ 251 h 6131"/>
              <a:gd name="T56" fmla="*/ 276 w 6535"/>
              <a:gd name="T57" fmla="*/ 251 h 6131"/>
              <a:gd name="T58" fmla="*/ 0 w 6535"/>
              <a:gd name="T59" fmla="*/ 528 h 6131"/>
              <a:gd name="T60" fmla="*/ 0 w 6535"/>
              <a:gd name="T61" fmla="*/ 2168 h 6131"/>
              <a:gd name="T62" fmla="*/ 1655 w 6535"/>
              <a:gd name="T63" fmla="*/ 3915 h 6131"/>
              <a:gd name="T64" fmla="*/ 1655 w 6535"/>
              <a:gd name="T65" fmla="*/ 4532 h 6131"/>
              <a:gd name="T66" fmla="*/ 3253 w 6535"/>
              <a:gd name="T67" fmla="*/ 6131 h 6131"/>
              <a:gd name="T68" fmla="*/ 4880 w 6535"/>
              <a:gd name="T69" fmla="*/ 4532 h 6131"/>
              <a:gd name="T70" fmla="*/ 4880 w 6535"/>
              <a:gd name="T71" fmla="*/ 2780 h 6131"/>
              <a:gd name="T72" fmla="*/ 5255 w 6535"/>
              <a:gd name="T73" fmla="*/ 2405 h 6131"/>
              <a:gd name="T74" fmla="*/ 5629 w 6535"/>
              <a:gd name="T75" fmla="*/ 2780 h 6131"/>
              <a:gd name="T76" fmla="*/ 5629 w 6535"/>
              <a:gd name="T77" fmla="*/ 3465 h 6131"/>
              <a:gd name="T78" fmla="*/ 5255 w 6535"/>
              <a:gd name="T79" fmla="*/ 4045 h 6131"/>
              <a:gd name="T80" fmla="*/ 5895 w 6535"/>
              <a:gd name="T81" fmla="*/ 4685 h 6131"/>
              <a:gd name="T82" fmla="*/ 6535 w 6535"/>
              <a:gd name="T83" fmla="*/ 4045 h 6131"/>
              <a:gd name="T84" fmla="*/ 6185 w 6535"/>
              <a:gd name="T85" fmla="*/ 3476 h 6131"/>
              <a:gd name="T86" fmla="*/ 5893 w 6535"/>
              <a:gd name="T87" fmla="*/ 4143 h 6131"/>
              <a:gd name="T88" fmla="*/ 5796 w 6535"/>
              <a:gd name="T89" fmla="*/ 4045 h 6131"/>
              <a:gd name="T90" fmla="*/ 5893 w 6535"/>
              <a:gd name="T91" fmla="*/ 3948 h 6131"/>
              <a:gd name="T92" fmla="*/ 5991 w 6535"/>
              <a:gd name="T93" fmla="*/ 4045 h 6131"/>
              <a:gd name="T94" fmla="*/ 5893 w 6535"/>
              <a:gd name="T95" fmla="*/ 4143 h 6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535" h="6131">
                <a:moveTo>
                  <a:pt x="6185" y="3476"/>
                </a:moveTo>
                <a:lnTo>
                  <a:pt x="6185" y="2781"/>
                </a:lnTo>
                <a:cubicBezTo>
                  <a:pt x="6185" y="2267"/>
                  <a:pt x="5768" y="1849"/>
                  <a:pt x="5253" y="1849"/>
                </a:cubicBezTo>
                <a:cubicBezTo>
                  <a:pt x="4739" y="1849"/>
                  <a:pt x="4321" y="2267"/>
                  <a:pt x="4321" y="2781"/>
                </a:cubicBezTo>
                <a:lnTo>
                  <a:pt x="4321" y="4532"/>
                </a:lnTo>
                <a:cubicBezTo>
                  <a:pt x="4321" y="5116"/>
                  <a:pt x="3849" y="5588"/>
                  <a:pt x="3265" y="5588"/>
                </a:cubicBezTo>
                <a:cubicBezTo>
                  <a:pt x="2681" y="5588"/>
                  <a:pt x="2209" y="5116"/>
                  <a:pt x="2209" y="4532"/>
                </a:cubicBezTo>
                <a:lnTo>
                  <a:pt x="2209" y="3916"/>
                </a:lnTo>
                <a:cubicBezTo>
                  <a:pt x="3137" y="3792"/>
                  <a:pt x="3867" y="3056"/>
                  <a:pt x="3891" y="2169"/>
                </a:cubicBezTo>
                <a:lnTo>
                  <a:pt x="3891" y="529"/>
                </a:lnTo>
                <a:cubicBezTo>
                  <a:pt x="3891" y="376"/>
                  <a:pt x="3765" y="251"/>
                  <a:pt x="3612" y="251"/>
                </a:cubicBezTo>
                <a:lnTo>
                  <a:pt x="2971" y="251"/>
                </a:lnTo>
                <a:cubicBezTo>
                  <a:pt x="2956" y="111"/>
                  <a:pt x="2837" y="0"/>
                  <a:pt x="2695" y="0"/>
                </a:cubicBezTo>
                <a:cubicBezTo>
                  <a:pt x="2541" y="0"/>
                  <a:pt x="2416" y="125"/>
                  <a:pt x="2416" y="279"/>
                </a:cubicBezTo>
                <a:lnTo>
                  <a:pt x="2416" y="779"/>
                </a:lnTo>
                <a:cubicBezTo>
                  <a:pt x="2416" y="932"/>
                  <a:pt x="2541" y="1057"/>
                  <a:pt x="2695" y="1057"/>
                </a:cubicBezTo>
                <a:cubicBezTo>
                  <a:pt x="2839" y="1057"/>
                  <a:pt x="2945" y="947"/>
                  <a:pt x="2969" y="807"/>
                </a:cubicBezTo>
                <a:lnTo>
                  <a:pt x="3335" y="807"/>
                </a:lnTo>
                <a:lnTo>
                  <a:pt x="3335" y="2169"/>
                </a:lnTo>
                <a:cubicBezTo>
                  <a:pt x="3335" y="2836"/>
                  <a:pt x="2709" y="3379"/>
                  <a:pt x="1944" y="3379"/>
                </a:cubicBezTo>
                <a:cubicBezTo>
                  <a:pt x="1180" y="3379"/>
                  <a:pt x="553" y="2836"/>
                  <a:pt x="553" y="2169"/>
                </a:cubicBezTo>
                <a:lnTo>
                  <a:pt x="553" y="807"/>
                </a:lnTo>
                <a:lnTo>
                  <a:pt x="903" y="807"/>
                </a:lnTo>
                <a:cubicBezTo>
                  <a:pt x="917" y="947"/>
                  <a:pt x="1036" y="1057"/>
                  <a:pt x="1179" y="1057"/>
                </a:cubicBezTo>
                <a:cubicBezTo>
                  <a:pt x="1332" y="1057"/>
                  <a:pt x="1443" y="932"/>
                  <a:pt x="1457" y="779"/>
                </a:cubicBezTo>
                <a:lnTo>
                  <a:pt x="1457" y="279"/>
                </a:lnTo>
                <a:cubicBezTo>
                  <a:pt x="1457" y="125"/>
                  <a:pt x="1332" y="0"/>
                  <a:pt x="1179" y="0"/>
                </a:cubicBezTo>
                <a:cubicBezTo>
                  <a:pt x="1035" y="0"/>
                  <a:pt x="916" y="111"/>
                  <a:pt x="903" y="251"/>
                </a:cubicBezTo>
                <a:lnTo>
                  <a:pt x="276" y="251"/>
                </a:lnTo>
                <a:cubicBezTo>
                  <a:pt x="125" y="251"/>
                  <a:pt x="0" y="376"/>
                  <a:pt x="0" y="528"/>
                </a:cubicBezTo>
                <a:lnTo>
                  <a:pt x="0" y="2168"/>
                </a:lnTo>
                <a:cubicBezTo>
                  <a:pt x="0" y="3055"/>
                  <a:pt x="716" y="3792"/>
                  <a:pt x="1655" y="3915"/>
                </a:cubicBezTo>
                <a:lnTo>
                  <a:pt x="1655" y="4532"/>
                </a:lnTo>
                <a:cubicBezTo>
                  <a:pt x="1655" y="5408"/>
                  <a:pt x="2377" y="6131"/>
                  <a:pt x="3253" y="6131"/>
                </a:cubicBezTo>
                <a:cubicBezTo>
                  <a:pt x="4143" y="6131"/>
                  <a:pt x="4852" y="5421"/>
                  <a:pt x="4880" y="4532"/>
                </a:cubicBezTo>
                <a:lnTo>
                  <a:pt x="4880" y="2780"/>
                </a:lnTo>
                <a:cubicBezTo>
                  <a:pt x="4880" y="2572"/>
                  <a:pt x="5047" y="2405"/>
                  <a:pt x="5255" y="2405"/>
                </a:cubicBezTo>
                <a:cubicBezTo>
                  <a:pt x="5463" y="2405"/>
                  <a:pt x="5629" y="2572"/>
                  <a:pt x="5629" y="2780"/>
                </a:cubicBezTo>
                <a:lnTo>
                  <a:pt x="5629" y="3465"/>
                </a:lnTo>
                <a:cubicBezTo>
                  <a:pt x="5409" y="3568"/>
                  <a:pt x="5255" y="3792"/>
                  <a:pt x="5255" y="4045"/>
                </a:cubicBezTo>
                <a:cubicBezTo>
                  <a:pt x="5255" y="4393"/>
                  <a:pt x="5533" y="4685"/>
                  <a:pt x="5895" y="4685"/>
                </a:cubicBezTo>
                <a:cubicBezTo>
                  <a:pt x="6243" y="4685"/>
                  <a:pt x="6535" y="4407"/>
                  <a:pt x="6535" y="4045"/>
                </a:cubicBezTo>
                <a:cubicBezTo>
                  <a:pt x="6533" y="3800"/>
                  <a:pt x="6395" y="3583"/>
                  <a:pt x="6185" y="3476"/>
                </a:cubicBezTo>
                <a:close/>
                <a:moveTo>
                  <a:pt x="5893" y="4143"/>
                </a:moveTo>
                <a:cubicBezTo>
                  <a:pt x="5837" y="4143"/>
                  <a:pt x="5796" y="4101"/>
                  <a:pt x="5796" y="4045"/>
                </a:cubicBezTo>
                <a:cubicBezTo>
                  <a:pt x="5796" y="3989"/>
                  <a:pt x="5837" y="3948"/>
                  <a:pt x="5893" y="3948"/>
                </a:cubicBezTo>
                <a:cubicBezTo>
                  <a:pt x="5949" y="3948"/>
                  <a:pt x="5991" y="4004"/>
                  <a:pt x="5991" y="4045"/>
                </a:cubicBezTo>
                <a:cubicBezTo>
                  <a:pt x="5991" y="4101"/>
                  <a:pt x="5949" y="4143"/>
                  <a:pt x="5893" y="4143"/>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marL="0" marR="0" lvl="0" indent="0" algn="l"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29"/>
          <p:cNvSpPr txBox="1"/>
          <p:nvPr>
            <p:custDataLst>
              <p:tags r:id="rId17"/>
            </p:custDataLst>
          </p:nvPr>
        </p:nvSpPr>
        <p:spPr>
          <a:xfrm>
            <a:off x="9928531" y="3066775"/>
            <a:ext cx="1988035" cy="477711"/>
          </a:xfrm>
          <a:prstGeom prst="rect">
            <a:avLst/>
          </a:prstGeom>
          <a:noFill/>
        </p:spPr>
        <p:txBody>
          <a:bodyPr wrap="square" rtlCol="0" anchor="ctr" anchorCtr="0"/>
          <a:lstStyle/>
          <a:p>
            <a:pPr algn="l">
              <a:lnSpc>
                <a:spcPct val="120000"/>
              </a:lnSpc>
              <a:defRPr/>
            </a:pPr>
            <a:r>
              <a:rPr lang="zh-CN" altLang="en-US" sz="1600" b="1" spc="30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rPr>
              <a:t>（5）团队实行本土化。</a:t>
            </a:r>
            <a:endParaRPr lang="zh-CN" altLang="en-US" sz="1600" b="1" spc="300">
              <a:solidFill>
                <a:srgbClr val="000000">
                  <a:lumMod val="65000"/>
                  <a:lumOff val="35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custDataLst>
              <p:tags r:id="rId18"/>
            </p:custDataLst>
          </p:nvPr>
        </p:nvSpPr>
        <p:spPr>
          <a:xfrm>
            <a:off x="9928225" y="3638550"/>
            <a:ext cx="2229485" cy="2345055"/>
          </a:xfrm>
          <a:prstGeom prst="rect">
            <a:avLst/>
          </a:prstGeom>
          <a:noFill/>
        </p:spPr>
        <p:txBody>
          <a:bodyPr wrap="square" rtlCol="0"/>
          <a:lstStyle/>
          <a:p>
            <a:pPr marL="0" marR="0" lvl="0" indent="0" algn="l" defTabSz="914400" rtl="0" eaLnBrk="1" fontAlgn="auto" latinLnBrk="0" hangingPunct="1">
              <a:lnSpc>
                <a:spcPct val="120000"/>
              </a:lnSpc>
              <a:buClrTx/>
              <a:buSzTx/>
              <a:buFontTx/>
              <a:buNone/>
              <a:defRPr/>
            </a:pPr>
            <a:r>
              <a:rPr lang="zh-CN" altLang="en-US" sz="1600" spc="15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“本土化”的实质是跨国公司将生产、营销、管理、人事等经营内容全方位融入东道国经济中的一个过程，是跨国公司认真承担东道国国民责任的表现。</a:t>
            </a:r>
            <a:endParaRPr lang="zh-CN" altLang="en-US" sz="1600" spc="15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圆角 31"/>
          <p:cNvSpPr/>
          <p:nvPr>
            <p:custDataLst>
              <p:tags r:id="rId19"/>
            </p:custDataLst>
          </p:nvPr>
        </p:nvSpPr>
        <p:spPr>
          <a:xfrm rot="18900000">
            <a:off x="10424488" y="1876951"/>
            <a:ext cx="996120" cy="996120"/>
          </a:xfrm>
          <a:prstGeom prst="roundRect">
            <a:avLst>
              <a:gd name="adj" fmla="val 35535"/>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20000"/>
              </a:lnSpc>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60" name="PA-任意多边形 1474-37847"/>
          <p:cNvSpPr>
            <a:spLocks noEditPoints="1"/>
          </p:cNvSpPr>
          <p:nvPr>
            <p:custDataLst>
              <p:tags r:id="rId20"/>
            </p:custDataLst>
          </p:nvPr>
        </p:nvSpPr>
        <p:spPr bwMode="auto">
          <a:xfrm>
            <a:off x="10704333" y="2143107"/>
            <a:ext cx="436431" cy="463808"/>
          </a:xfrm>
          <a:custGeom>
            <a:avLst/>
            <a:gdLst>
              <a:gd name="T0" fmla="*/ 158 w 168"/>
              <a:gd name="T1" fmla="*/ 64 h 178"/>
              <a:gd name="T2" fmla="*/ 128 w 168"/>
              <a:gd name="T3" fmla="*/ 172 h 178"/>
              <a:gd name="T4" fmla="*/ 123 w 168"/>
              <a:gd name="T5" fmla="*/ 172 h 178"/>
              <a:gd name="T6" fmla="*/ 123 w 168"/>
              <a:gd name="T7" fmla="*/ 172 h 178"/>
              <a:gd name="T8" fmla="*/ 37 w 168"/>
              <a:gd name="T9" fmla="*/ 172 h 178"/>
              <a:gd name="T10" fmla="*/ 37 w 168"/>
              <a:gd name="T11" fmla="*/ 172 h 178"/>
              <a:gd name="T12" fmla="*/ 33 w 168"/>
              <a:gd name="T13" fmla="*/ 172 h 178"/>
              <a:gd name="T14" fmla="*/ 3 w 168"/>
              <a:gd name="T15" fmla="*/ 64 h 178"/>
              <a:gd name="T16" fmla="*/ 158 w 168"/>
              <a:gd name="T17" fmla="*/ 64 h 178"/>
              <a:gd name="T18" fmla="*/ 119 w 168"/>
              <a:gd name="T19" fmla="*/ 173 h 178"/>
              <a:gd name="T20" fmla="*/ 119 w 168"/>
              <a:gd name="T21" fmla="*/ 178 h 178"/>
              <a:gd name="T22" fmla="*/ 41 w 168"/>
              <a:gd name="T23" fmla="*/ 178 h 178"/>
              <a:gd name="T24" fmla="*/ 41 w 168"/>
              <a:gd name="T25" fmla="*/ 173 h 178"/>
              <a:gd name="T26" fmla="*/ 119 w 168"/>
              <a:gd name="T27" fmla="*/ 173 h 178"/>
              <a:gd name="T28" fmla="*/ 151 w 168"/>
              <a:gd name="T29" fmla="*/ 6 h 178"/>
              <a:gd name="T30" fmla="*/ 162 w 168"/>
              <a:gd name="T31" fmla="*/ 39 h 178"/>
              <a:gd name="T32" fmla="*/ 148 w 168"/>
              <a:gd name="T33" fmla="*/ 51 h 178"/>
              <a:gd name="T34" fmla="*/ 143 w 168"/>
              <a:gd name="T35" fmla="*/ 61 h 178"/>
              <a:gd name="T36" fmla="*/ 102 w 168"/>
              <a:gd name="T37" fmla="*/ 61 h 178"/>
              <a:gd name="T38" fmla="*/ 117 w 168"/>
              <a:gd name="T39" fmla="*/ 34 h 178"/>
              <a:gd name="T40" fmla="*/ 118 w 168"/>
              <a:gd name="T41" fmla="*/ 17 h 178"/>
              <a:gd name="T42" fmla="*/ 151 w 168"/>
              <a:gd name="T43" fmla="*/ 6 h 178"/>
              <a:gd name="T44" fmla="*/ 69 w 168"/>
              <a:gd name="T45" fmla="*/ 81 h 178"/>
              <a:gd name="T46" fmla="*/ 69 w 168"/>
              <a:gd name="T47" fmla="*/ 107 h 178"/>
              <a:gd name="T48" fmla="*/ 43 w 168"/>
              <a:gd name="T49" fmla="*/ 107 h 178"/>
              <a:gd name="T50" fmla="*/ 43 w 168"/>
              <a:gd name="T51" fmla="*/ 128 h 178"/>
              <a:gd name="T52" fmla="*/ 69 w 168"/>
              <a:gd name="T53" fmla="*/ 128 h 178"/>
              <a:gd name="T54" fmla="*/ 69 w 168"/>
              <a:gd name="T55" fmla="*/ 155 h 178"/>
              <a:gd name="T56" fmla="*/ 91 w 168"/>
              <a:gd name="T57" fmla="*/ 155 h 178"/>
              <a:gd name="T58" fmla="*/ 91 w 168"/>
              <a:gd name="T59" fmla="*/ 128 h 178"/>
              <a:gd name="T60" fmla="*/ 117 w 168"/>
              <a:gd name="T61" fmla="*/ 128 h 178"/>
              <a:gd name="T62" fmla="*/ 117 w 168"/>
              <a:gd name="T63" fmla="*/ 107 h 178"/>
              <a:gd name="T64" fmla="*/ 91 w 168"/>
              <a:gd name="T65" fmla="*/ 107 h 178"/>
              <a:gd name="T66" fmla="*/ 91 w 168"/>
              <a:gd name="T67" fmla="*/ 81 h 178"/>
              <a:gd name="T68" fmla="*/ 69 w 168"/>
              <a:gd name="T69" fmla="*/ 8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8" h="178">
                <a:moveTo>
                  <a:pt x="158" y="64"/>
                </a:moveTo>
                <a:cubicBezTo>
                  <a:pt x="159" y="88"/>
                  <a:pt x="159" y="143"/>
                  <a:pt x="128" y="172"/>
                </a:cubicBezTo>
                <a:cubicBezTo>
                  <a:pt x="123" y="172"/>
                  <a:pt x="123" y="172"/>
                  <a:pt x="123" y="172"/>
                </a:cubicBezTo>
                <a:cubicBezTo>
                  <a:pt x="123" y="172"/>
                  <a:pt x="123" y="172"/>
                  <a:pt x="123" y="172"/>
                </a:cubicBezTo>
                <a:cubicBezTo>
                  <a:pt x="37" y="172"/>
                  <a:pt x="37" y="172"/>
                  <a:pt x="37" y="172"/>
                </a:cubicBezTo>
                <a:cubicBezTo>
                  <a:pt x="37" y="172"/>
                  <a:pt x="37" y="172"/>
                  <a:pt x="37" y="172"/>
                </a:cubicBezTo>
                <a:cubicBezTo>
                  <a:pt x="33" y="172"/>
                  <a:pt x="33" y="172"/>
                  <a:pt x="33" y="172"/>
                </a:cubicBezTo>
                <a:cubicBezTo>
                  <a:pt x="1" y="137"/>
                  <a:pt x="0" y="91"/>
                  <a:pt x="3" y="64"/>
                </a:cubicBezTo>
                <a:cubicBezTo>
                  <a:pt x="158" y="64"/>
                  <a:pt x="158" y="64"/>
                  <a:pt x="158" y="64"/>
                </a:cubicBezTo>
                <a:close/>
                <a:moveTo>
                  <a:pt x="119" y="173"/>
                </a:moveTo>
                <a:cubicBezTo>
                  <a:pt x="119" y="178"/>
                  <a:pt x="119" y="178"/>
                  <a:pt x="119" y="178"/>
                </a:cubicBezTo>
                <a:cubicBezTo>
                  <a:pt x="41" y="178"/>
                  <a:pt x="41" y="178"/>
                  <a:pt x="41" y="178"/>
                </a:cubicBezTo>
                <a:cubicBezTo>
                  <a:pt x="41" y="173"/>
                  <a:pt x="41" y="173"/>
                  <a:pt x="41" y="173"/>
                </a:cubicBezTo>
                <a:cubicBezTo>
                  <a:pt x="119" y="173"/>
                  <a:pt x="119" y="173"/>
                  <a:pt x="119" y="173"/>
                </a:cubicBezTo>
                <a:close/>
                <a:moveTo>
                  <a:pt x="151" y="6"/>
                </a:moveTo>
                <a:cubicBezTo>
                  <a:pt x="163" y="12"/>
                  <a:pt x="168" y="27"/>
                  <a:pt x="162" y="39"/>
                </a:cubicBezTo>
                <a:cubicBezTo>
                  <a:pt x="159" y="45"/>
                  <a:pt x="154" y="49"/>
                  <a:pt x="148" y="51"/>
                </a:cubicBezTo>
                <a:cubicBezTo>
                  <a:pt x="143" y="61"/>
                  <a:pt x="143" y="61"/>
                  <a:pt x="143" y="61"/>
                </a:cubicBezTo>
                <a:cubicBezTo>
                  <a:pt x="102" y="61"/>
                  <a:pt x="102" y="61"/>
                  <a:pt x="102" y="61"/>
                </a:cubicBezTo>
                <a:cubicBezTo>
                  <a:pt x="117" y="34"/>
                  <a:pt x="117" y="34"/>
                  <a:pt x="117" y="34"/>
                </a:cubicBezTo>
                <a:cubicBezTo>
                  <a:pt x="115" y="28"/>
                  <a:pt x="116" y="22"/>
                  <a:pt x="118" y="17"/>
                </a:cubicBezTo>
                <a:cubicBezTo>
                  <a:pt x="125" y="5"/>
                  <a:pt x="139" y="0"/>
                  <a:pt x="151" y="6"/>
                </a:cubicBezTo>
                <a:close/>
                <a:moveTo>
                  <a:pt x="69" y="81"/>
                </a:moveTo>
                <a:cubicBezTo>
                  <a:pt x="69" y="107"/>
                  <a:pt x="69" y="107"/>
                  <a:pt x="69" y="107"/>
                </a:cubicBezTo>
                <a:cubicBezTo>
                  <a:pt x="43" y="107"/>
                  <a:pt x="43" y="107"/>
                  <a:pt x="43" y="107"/>
                </a:cubicBezTo>
                <a:cubicBezTo>
                  <a:pt x="43" y="128"/>
                  <a:pt x="43" y="128"/>
                  <a:pt x="43" y="128"/>
                </a:cubicBezTo>
                <a:cubicBezTo>
                  <a:pt x="69" y="128"/>
                  <a:pt x="69" y="128"/>
                  <a:pt x="69" y="128"/>
                </a:cubicBezTo>
                <a:cubicBezTo>
                  <a:pt x="69" y="155"/>
                  <a:pt x="69" y="155"/>
                  <a:pt x="69" y="155"/>
                </a:cubicBezTo>
                <a:cubicBezTo>
                  <a:pt x="91" y="155"/>
                  <a:pt x="91" y="155"/>
                  <a:pt x="91" y="155"/>
                </a:cubicBezTo>
                <a:cubicBezTo>
                  <a:pt x="91" y="128"/>
                  <a:pt x="91" y="128"/>
                  <a:pt x="91" y="128"/>
                </a:cubicBezTo>
                <a:cubicBezTo>
                  <a:pt x="117" y="128"/>
                  <a:pt x="117" y="128"/>
                  <a:pt x="117" y="128"/>
                </a:cubicBezTo>
                <a:cubicBezTo>
                  <a:pt x="117" y="107"/>
                  <a:pt x="117" y="107"/>
                  <a:pt x="117" y="107"/>
                </a:cubicBezTo>
                <a:cubicBezTo>
                  <a:pt x="91" y="107"/>
                  <a:pt x="91" y="107"/>
                  <a:pt x="91" y="107"/>
                </a:cubicBezTo>
                <a:cubicBezTo>
                  <a:pt x="91" y="81"/>
                  <a:pt x="91" y="81"/>
                  <a:pt x="91" y="81"/>
                </a:cubicBezTo>
                <a:lnTo>
                  <a:pt x="69" y="81"/>
                </a:lnTo>
                <a:close/>
              </a:path>
            </a:pathLst>
          </a:custGeom>
          <a:solidFill>
            <a:sysClr val="window" lastClr="FFFFFF"/>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pitchFamily="34" charset="-122"/>
                <a:cs typeface="+mn-ea"/>
              </a:defRPr>
            </a:lvl9pPr>
          </a:lstStyle>
          <a:p>
            <a:pP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cs typeface="黑体" panose="02010609060101010101" charset="-122"/>
            </a:endParaRPr>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cs typeface="黑体" panose="02010609060101010101" charset="-122"/>
            </a:endParaRPr>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cs typeface="黑体" panose="02010609060101010101" charset="-122"/>
            </a:endParaRPr>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cs typeface="黑体" panose="02010609060101010101" charset="-122"/>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cs typeface="黑体" panose="02010609060101010101"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34" name="koppt-文本框"/>
          <p:cNvSpPr/>
          <p:nvPr/>
        </p:nvSpPr>
        <p:spPr>
          <a:xfrm>
            <a:off x="660400" y="1211580"/>
            <a:ext cx="5715635" cy="4892675"/>
          </a:xfrm>
          <a:prstGeom prst="rect">
            <a:avLst/>
          </a:prstGeom>
        </p:spPr>
        <p:txBody>
          <a:bodyPr wrap="square">
            <a:spAutoFit/>
          </a:bodyPr>
          <a:lstStyle/>
          <a:p>
            <a:pPr fontAlgn="auto">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cs typeface="黑体" panose="02010609060101010101" charset="-122"/>
              </a:rPr>
              <a:t>“创业者”一词的英文是“Entrepreneur”，源自 17 世纪的法语词汇“ Entreprendre”。它有两个基本含义：一是指企业家，即在现有企业中负责经营和决策的领导人；二是指创始人，即将要创办新企业或者是刚刚创办新企业的领导人。创业者的内涵随着经济的发展不断扩大。法国经济学家 Cantillon（1755）首次将“创业者”一词引入经济学；法国经济学家 Say（1800）首次给出了创业者的定义，他将创业者描述为“将经济资源从生产率较低的区域转移到较高区域的人”；Schumpeter（1934）认为创业者的职能就是创新，创新能够克服自由市场经济的内在矛盾而使之延续；Kirzner（1973）从认知学的角度提出，创业者是能够利用自己特有的知识来辨认市场不均衡所带来的机会，采取行动从中牟利，并且具有能够正确地预期下次不均衡将在何时何地发生的有能力的人。</a:t>
            </a:r>
            <a:endParaRPr lang="zh-CN" altLang="en-US" sz="1600" dirty="0">
              <a:solidFill>
                <a:schemeClr val="tx2">
                  <a:lumMod val="50000"/>
                </a:schemeClr>
              </a:solidFill>
              <a:latin typeface="微软雅黑" panose="020B0503020204020204" pitchFamily="34" charset="-122"/>
              <a:ea typeface="微软雅黑" panose="020B0503020204020204" pitchFamily="34" charset="-122"/>
              <a:cs typeface="黑体" panose="02010609060101010101" charset="-122"/>
            </a:endParaRPr>
          </a:p>
        </p:txBody>
      </p:sp>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一、创业者及其类型</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850900" y="812800"/>
            <a:ext cx="3343275"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（一）创业者的概念</a:t>
            </a:r>
            <a:endParaRPr lang="zh-CN" altLang="en-US" sz="2000" b="1">
              <a:solidFill>
                <a:schemeClr val="accent1"/>
              </a:solidFill>
              <a:cs typeface="黑体" panose="02010609060101010101" charset="-122"/>
            </a:endParaRPr>
          </a:p>
        </p:txBody>
      </p:sp>
      <p:pic>
        <p:nvPicPr>
          <p:cNvPr id="100" name="图片 99"/>
          <p:cNvPicPr/>
          <p:nvPr/>
        </p:nvPicPr>
        <p:blipFill>
          <a:blip r:embed="rId1"/>
          <a:stretch>
            <a:fillRect/>
          </a:stretch>
        </p:blipFill>
        <p:spPr>
          <a:xfrm>
            <a:off x="6534785" y="1528445"/>
            <a:ext cx="4940935" cy="38017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wipe(down)">
                                      <p:cBhvr>
                                        <p:cTn id="1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一、创业者及其类型</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850900" y="812800"/>
            <a:ext cx="3343275"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（二）创业者的类型</a:t>
            </a:r>
            <a:endParaRPr lang="zh-CN" altLang="en-US" sz="2000" b="1">
              <a:solidFill>
                <a:schemeClr val="accent1"/>
              </a:solidFill>
              <a:cs typeface="黑体" panose="02010609060101010101" charset="-122"/>
            </a:endParaRPr>
          </a:p>
        </p:txBody>
      </p:sp>
      <p:sp>
        <p:nvSpPr>
          <p:cNvPr id="9" name="文本框 8"/>
          <p:cNvSpPr txBox="1"/>
          <p:nvPr/>
        </p:nvSpPr>
        <p:spPr>
          <a:xfrm>
            <a:off x="660400" y="1211580"/>
            <a:ext cx="6674485" cy="4246245"/>
          </a:xfrm>
          <a:prstGeom prst="rect">
            <a:avLst/>
          </a:prstGeom>
          <a:noFill/>
        </p:spPr>
        <p:txBody>
          <a:bodyPr wrap="square" rtlCol="0">
            <a:spAutoFit/>
          </a:bodyPr>
          <a:p>
            <a:pPr fontAlgn="auto">
              <a:lnSpc>
                <a:spcPct val="150000"/>
              </a:lnSpc>
            </a:pPr>
            <a:r>
              <a:rPr lang="zh-CN" altLang="en-US" b="1"/>
              <a:t>1. 按照创业者在创业过程中所扮演的角色和所发挥的作用划分</a:t>
            </a:r>
            <a:endParaRPr lang="zh-CN" altLang="en-US" b="1"/>
          </a:p>
          <a:p>
            <a:pPr fontAlgn="auto">
              <a:lnSpc>
                <a:spcPct val="150000"/>
              </a:lnSpc>
            </a:pPr>
            <a:r>
              <a:rPr lang="zh-CN" altLang="en-US"/>
              <a:t>（1）独立创业者。独立创业者是指独自创业的创业者，即自己出资、自己管理的创业者。独立创业者的创业动机和实践形成的因素有很多种可能，如发现很好的商业机会、对工作具有专注的精神、独立性强、失去工作或找不到工作、对目前的工作缺乏兴趣、对循规蹈矩的工作模式和个人前途感到无望、受他人创业成功影响等。</a:t>
            </a:r>
            <a:endParaRPr lang="zh-CN" altLang="en-US"/>
          </a:p>
          <a:p>
            <a:pPr fontAlgn="auto">
              <a:lnSpc>
                <a:spcPct val="150000"/>
              </a:lnSpc>
            </a:pPr>
            <a:r>
              <a:rPr lang="zh-CN" altLang="en-US"/>
              <a:t>（2）主导创业者。主导创业者是创业团队中带领创业的人。</a:t>
            </a:r>
            <a:endParaRPr lang="zh-CN" altLang="en-US"/>
          </a:p>
          <a:p>
            <a:pPr fontAlgn="auto">
              <a:lnSpc>
                <a:spcPct val="150000"/>
              </a:lnSpc>
            </a:pPr>
            <a:r>
              <a:rPr lang="zh-CN" altLang="en-US"/>
              <a:t>（3）跟随创业者。跟随创业者是创业团队中除主导创业者以外的成员，也称参与创业者。</a:t>
            </a:r>
            <a:endParaRPr lang="zh-CN" altLang="en-US"/>
          </a:p>
        </p:txBody>
      </p:sp>
      <p:pic>
        <p:nvPicPr>
          <p:cNvPr id="101" name="图片 100"/>
          <p:cNvPicPr/>
          <p:nvPr/>
        </p:nvPicPr>
        <p:blipFill>
          <a:blip r:embed="rId1"/>
          <a:stretch>
            <a:fillRect/>
          </a:stretch>
        </p:blipFill>
        <p:spPr>
          <a:xfrm>
            <a:off x="7334885" y="1349375"/>
            <a:ext cx="4486275" cy="34620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01"/>
                                        </p:tgtEl>
                                        <p:attrNameLst>
                                          <p:attrName>style.visibility</p:attrName>
                                        </p:attrNameLst>
                                      </p:cBhvr>
                                      <p:to>
                                        <p:strVal val="visible"/>
                                      </p:to>
                                    </p:set>
                                    <p:animEffect transition="in" filter="blinds(horizontal)">
                                      <p:cBhvr>
                                        <p:cTn id="1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一、创业者及其类型</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850900" y="812800"/>
            <a:ext cx="3343275"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（二）创业者的类型</a:t>
            </a:r>
            <a:endParaRPr lang="zh-CN" altLang="en-US" sz="2000" b="1">
              <a:solidFill>
                <a:schemeClr val="accent1"/>
              </a:solidFill>
              <a:cs typeface="黑体" panose="02010609060101010101" charset="-122"/>
            </a:endParaRPr>
          </a:p>
        </p:txBody>
      </p:sp>
      <p:sp>
        <p:nvSpPr>
          <p:cNvPr id="9" name="文本框 8"/>
          <p:cNvSpPr txBox="1"/>
          <p:nvPr/>
        </p:nvSpPr>
        <p:spPr>
          <a:xfrm>
            <a:off x="660400" y="1211580"/>
            <a:ext cx="6674485" cy="4661535"/>
          </a:xfrm>
          <a:prstGeom prst="rect">
            <a:avLst/>
          </a:prstGeom>
          <a:noFill/>
        </p:spPr>
        <p:txBody>
          <a:bodyPr wrap="square" rtlCol="0">
            <a:spAutoFit/>
          </a:bodyPr>
          <a:p>
            <a:pPr fontAlgn="auto">
              <a:lnSpc>
                <a:spcPct val="150000"/>
              </a:lnSpc>
            </a:pPr>
            <a:r>
              <a:rPr lang="zh-CN" altLang="en-US" b="1"/>
              <a:t>2. 按照创业背景和动机划分</a:t>
            </a:r>
            <a:endParaRPr lang="zh-CN" altLang="en-US" b="1"/>
          </a:p>
          <a:p>
            <a:pPr fontAlgn="auto">
              <a:lnSpc>
                <a:spcPct val="150000"/>
              </a:lnSpc>
            </a:pPr>
            <a:r>
              <a:rPr lang="zh-CN" altLang="en-US"/>
              <a:t>（1）生存型创业者。生存型创业者大多为下岗工人，失去土地或因种种原因不愿困守乡村的农民，以及刚刚毕业暂时找不到工作的大学生。这是中国数量最大的一群创业人群。</a:t>
            </a:r>
            <a:endParaRPr lang="zh-CN" altLang="en-US"/>
          </a:p>
          <a:p>
            <a:pPr fontAlgn="auto">
              <a:lnSpc>
                <a:spcPct val="150000"/>
              </a:lnSpc>
            </a:pPr>
            <a:r>
              <a:rPr lang="zh-CN" altLang="en-US"/>
              <a:t>（2）变现型创业者。变现型创业者就是指过去在行政事业单位掌握一定权力，或者在国企、民营企业当经理人期间积累了大量资源，并在机会适当的时候，自己出来开公司或办企业的人。变现型创业者实际上是将过去积累的资源变现，将无形资源变现为有形的货币。</a:t>
            </a:r>
            <a:endParaRPr lang="zh-CN" altLang="en-US"/>
          </a:p>
          <a:p>
            <a:pPr fontAlgn="auto">
              <a:lnSpc>
                <a:spcPct val="150000"/>
              </a:lnSpc>
            </a:pPr>
            <a:r>
              <a:rPr lang="zh-CN" altLang="en-US"/>
              <a:t>（3）主动型创业者。主动型创业者又可以分成两种情况：一种是盲动型创业者；一种是冷静型创业者。</a:t>
            </a:r>
            <a:endParaRPr lang="zh-CN" altLang="en-US"/>
          </a:p>
        </p:txBody>
      </p:sp>
      <p:pic>
        <p:nvPicPr>
          <p:cNvPr id="102" name="图片 101"/>
          <p:cNvPicPr/>
          <p:nvPr/>
        </p:nvPicPr>
        <p:blipFill>
          <a:blip r:embed="rId1"/>
          <a:stretch>
            <a:fillRect/>
          </a:stretch>
        </p:blipFill>
        <p:spPr>
          <a:xfrm>
            <a:off x="7249160" y="1794510"/>
            <a:ext cx="4545330" cy="38677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15290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cs typeface="黑体" panose="02010609060101010101" charset="-122"/>
              </a:rPr>
              <a:t>二、创业者的特质</a:t>
            </a:r>
            <a:endParaRPr lang="en-US" altLang="zh-CN" sz="1100" b="1" dirty="0">
              <a:solidFill>
                <a:srgbClr val="080808"/>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850900" y="812800"/>
            <a:ext cx="3343275" cy="398780"/>
          </a:xfrm>
          <a:prstGeom prst="rect">
            <a:avLst/>
          </a:prstGeom>
          <a:noFill/>
        </p:spPr>
        <p:txBody>
          <a:bodyPr wrap="square" rtlCol="0">
            <a:spAutoFit/>
            <a:scene3d>
              <a:camera prst="orthographicFront"/>
              <a:lightRig rig="threePt" dir="t"/>
            </a:scene3d>
          </a:bodyPr>
          <a:p>
            <a:r>
              <a:rPr lang="zh-CN" altLang="en-US" sz="2000" b="1">
                <a:solidFill>
                  <a:schemeClr val="accent1"/>
                </a:solidFill>
                <a:cs typeface="黑体" panose="02010609060101010101" charset="-122"/>
              </a:rPr>
              <a:t>（一）心理特征：自强不息</a:t>
            </a:r>
            <a:endParaRPr lang="zh-CN" altLang="en-US" sz="2000" b="1">
              <a:solidFill>
                <a:schemeClr val="accent1"/>
              </a:solidFill>
              <a:cs typeface="黑体" panose="02010609060101010101" charset="-122"/>
            </a:endParaRPr>
          </a:p>
        </p:txBody>
      </p:sp>
      <p:sp>
        <p:nvSpPr>
          <p:cNvPr id="48" name="Freeform 21"/>
          <p:cNvSpPr/>
          <p:nvPr>
            <p:custDataLst>
              <p:tags r:id="rId1"/>
            </p:custDataLst>
          </p:nvPr>
        </p:nvSpPr>
        <p:spPr bwMode="auto">
          <a:xfrm>
            <a:off x="4866851" y="2761504"/>
            <a:ext cx="745884" cy="2070041"/>
          </a:xfrm>
          <a:custGeom>
            <a:avLst/>
            <a:gdLst>
              <a:gd name="T0" fmla="*/ 0 w 1271"/>
              <a:gd name="T1" fmla="*/ 3133 h 3547"/>
              <a:gd name="T2" fmla="*/ 0 w 1271"/>
              <a:gd name="T3" fmla="*/ 0 h 3547"/>
              <a:gd name="T4" fmla="*/ 630 w 1271"/>
              <a:gd name="T5" fmla="*/ 0 h 3547"/>
              <a:gd name="T6" fmla="*/ 1271 w 1271"/>
              <a:gd name="T7" fmla="*/ 3547 h 3547"/>
              <a:gd name="T8" fmla="*/ 0 w 1271"/>
              <a:gd name="T9" fmla="*/ 3133 h 3547"/>
              <a:gd name="T10" fmla="*/ 0 w 1271"/>
              <a:gd name="T11" fmla="*/ 3133 h 3547"/>
              <a:gd name="T12" fmla="*/ 0 w 1271"/>
              <a:gd name="T13" fmla="*/ 3133 h 3547"/>
              <a:gd name="T14" fmla="*/ 0 w 1271"/>
              <a:gd name="T15" fmla="*/ 3133 h 35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1" h="3547">
                <a:moveTo>
                  <a:pt x="0" y="3133"/>
                </a:moveTo>
                <a:lnTo>
                  <a:pt x="0" y="0"/>
                </a:lnTo>
                <a:lnTo>
                  <a:pt x="630" y="0"/>
                </a:lnTo>
                <a:lnTo>
                  <a:pt x="1271" y="3547"/>
                </a:lnTo>
                <a:lnTo>
                  <a:pt x="0" y="3133"/>
                </a:lnTo>
                <a:lnTo>
                  <a:pt x="0" y="3133"/>
                </a:lnTo>
                <a:lnTo>
                  <a:pt x="0" y="3133"/>
                </a:lnTo>
                <a:lnTo>
                  <a:pt x="0" y="3133"/>
                </a:lnTo>
                <a:close/>
              </a:path>
            </a:pathLst>
          </a:custGeom>
          <a:solidFill>
            <a:srgbClr val="A67CBE"/>
          </a:solidFill>
          <a:ln>
            <a:noFill/>
          </a:ln>
        </p:spPr>
        <p:txBody>
          <a:bodyPr vert="horz" wrap="square" lIns="91440" tIns="45720" rIns="91440" bIns="45720" numCol="1" anchor="t" anchorCtr="0" compatLnSpc="1"/>
          <a:lstStyle/>
          <a:p>
            <a:pPr>
              <a:lnSpc>
                <a:spcPct val="120000"/>
              </a:lnSpc>
            </a:pPr>
            <a:endParaRPr lang="zh-CN" altLang="en-US">
              <a:solidFill>
                <a:srgbClr val="A67CBE"/>
              </a:solidFill>
              <a:latin typeface="微软雅黑" panose="020B0503020204020204" pitchFamily="34" charset="-122"/>
              <a:ea typeface="微软雅黑" panose="020B0503020204020204" pitchFamily="34" charset="-122"/>
            </a:endParaRPr>
          </a:p>
        </p:txBody>
      </p:sp>
      <p:sp>
        <p:nvSpPr>
          <p:cNvPr id="49" name="Freeform 22"/>
          <p:cNvSpPr/>
          <p:nvPr>
            <p:custDataLst>
              <p:tags r:id="rId2"/>
            </p:custDataLst>
          </p:nvPr>
        </p:nvSpPr>
        <p:spPr bwMode="auto">
          <a:xfrm>
            <a:off x="4867208" y="2199682"/>
            <a:ext cx="1848180" cy="1346375"/>
          </a:xfrm>
          <a:custGeom>
            <a:avLst/>
            <a:gdLst>
              <a:gd name="T0" fmla="*/ 0 w 3161"/>
              <a:gd name="T1" fmla="*/ 964 h 2307"/>
              <a:gd name="T2" fmla="*/ 2969 w 3161"/>
              <a:gd name="T3" fmla="*/ 0 h 2307"/>
              <a:gd name="T4" fmla="*/ 3161 w 3161"/>
              <a:gd name="T5" fmla="*/ 595 h 2307"/>
              <a:gd name="T6" fmla="*/ 0 w 3161"/>
              <a:gd name="T7" fmla="*/ 2307 h 2307"/>
              <a:gd name="T8" fmla="*/ 0 w 3161"/>
              <a:gd name="T9" fmla="*/ 964 h 2307"/>
              <a:gd name="T10" fmla="*/ 0 w 3161"/>
              <a:gd name="T11" fmla="*/ 964 h 2307"/>
              <a:gd name="T12" fmla="*/ 0 w 3161"/>
              <a:gd name="T13" fmla="*/ 964 h 2307"/>
              <a:gd name="T14" fmla="*/ 0 w 3161"/>
              <a:gd name="T15" fmla="*/ 964 h 23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61" h="2307">
                <a:moveTo>
                  <a:pt x="0" y="964"/>
                </a:moveTo>
                <a:lnTo>
                  <a:pt x="2969" y="0"/>
                </a:lnTo>
                <a:lnTo>
                  <a:pt x="3161" y="595"/>
                </a:lnTo>
                <a:lnTo>
                  <a:pt x="0" y="2307"/>
                </a:lnTo>
                <a:lnTo>
                  <a:pt x="0" y="964"/>
                </a:lnTo>
                <a:lnTo>
                  <a:pt x="0" y="964"/>
                </a:lnTo>
                <a:lnTo>
                  <a:pt x="0" y="964"/>
                </a:lnTo>
                <a:lnTo>
                  <a:pt x="0" y="964"/>
                </a:lnTo>
                <a:close/>
              </a:path>
            </a:pathLst>
          </a:custGeom>
          <a:solidFill>
            <a:srgbClr val="4276AA"/>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0" name="Freeform 23"/>
          <p:cNvSpPr/>
          <p:nvPr>
            <p:custDataLst>
              <p:tags r:id="rId3"/>
            </p:custDataLst>
          </p:nvPr>
        </p:nvSpPr>
        <p:spPr bwMode="auto">
          <a:xfrm>
            <a:off x="5861933" y="2199682"/>
            <a:ext cx="1818509" cy="1690512"/>
          </a:xfrm>
          <a:custGeom>
            <a:avLst/>
            <a:gdLst>
              <a:gd name="T0" fmla="*/ 1273 w 3116"/>
              <a:gd name="T1" fmla="*/ 0 h 2906"/>
              <a:gd name="T2" fmla="*/ 3116 w 3116"/>
              <a:gd name="T3" fmla="*/ 2532 h 2906"/>
              <a:gd name="T4" fmla="*/ 2606 w 3116"/>
              <a:gd name="T5" fmla="*/ 2906 h 2906"/>
              <a:gd name="T6" fmla="*/ 0 w 3116"/>
              <a:gd name="T7" fmla="*/ 411 h 2906"/>
              <a:gd name="T8" fmla="*/ 1273 w 3116"/>
              <a:gd name="T9" fmla="*/ 0 h 2906"/>
              <a:gd name="T10" fmla="*/ 1273 w 3116"/>
              <a:gd name="T11" fmla="*/ 0 h 2906"/>
              <a:gd name="T12" fmla="*/ 1273 w 3116"/>
              <a:gd name="T13" fmla="*/ 0 h 2906"/>
              <a:gd name="T14" fmla="*/ 1273 w 3116"/>
              <a:gd name="T15" fmla="*/ 0 h 29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6" h="2906">
                <a:moveTo>
                  <a:pt x="1273" y="0"/>
                </a:moveTo>
                <a:lnTo>
                  <a:pt x="3116" y="2532"/>
                </a:lnTo>
                <a:lnTo>
                  <a:pt x="2606" y="2906"/>
                </a:lnTo>
                <a:lnTo>
                  <a:pt x="0" y="411"/>
                </a:lnTo>
                <a:lnTo>
                  <a:pt x="1273" y="0"/>
                </a:lnTo>
                <a:lnTo>
                  <a:pt x="1273" y="0"/>
                </a:lnTo>
                <a:lnTo>
                  <a:pt x="1273" y="0"/>
                </a:lnTo>
                <a:lnTo>
                  <a:pt x="1273" y="0"/>
                </a:lnTo>
                <a:close/>
              </a:path>
            </a:pathLst>
          </a:custGeom>
          <a:solidFill>
            <a:srgbClr val="178AA1"/>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1" name="Freeform 24"/>
          <p:cNvSpPr/>
          <p:nvPr>
            <p:custDataLst>
              <p:tags r:id="rId4"/>
            </p:custDataLst>
          </p:nvPr>
        </p:nvSpPr>
        <p:spPr bwMode="auto">
          <a:xfrm>
            <a:off x="6310724" y="3042217"/>
            <a:ext cx="1369718" cy="2113228"/>
          </a:xfrm>
          <a:custGeom>
            <a:avLst/>
            <a:gdLst>
              <a:gd name="T0" fmla="*/ 2347 w 2347"/>
              <a:gd name="T1" fmla="*/ 1081 h 3621"/>
              <a:gd name="T2" fmla="*/ 507 w 2347"/>
              <a:gd name="T3" fmla="*/ 3621 h 3621"/>
              <a:gd name="T4" fmla="*/ 0 w 2347"/>
              <a:gd name="T5" fmla="*/ 3245 h 3621"/>
              <a:gd name="T6" fmla="*/ 1559 w 2347"/>
              <a:gd name="T7" fmla="*/ 0 h 3621"/>
              <a:gd name="T8" fmla="*/ 2347 w 2347"/>
              <a:gd name="T9" fmla="*/ 1081 h 3621"/>
              <a:gd name="T10" fmla="*/ 2347 w 2347"/>
              <a:gd name="T11" fmla="*/ 1081 h 3621"/>
              <a:gd name="T12" fmla="*/ 2347 w 2347"/>
              <a:gd name="T13" fmla="*/ 1081 h 3621"/>
              <a:gd name="T14" fmla="*/ 2347 w 2347"/>
              <a:gd name="T15" fmla="*/ 1081 h 36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7" h="3621">
                <a:moveTo>
                  <a:pt x="2347" y="1081"/>
                </a:moveTo>
                <a:lnTo>
                  <a:pt x="507" y="3621"/>
                </a:lnTo>
                <a:lnTo>
                  <a:pt x="0" y="3245"/>
                </a:lnTo>
                <a:lnTo>
                  <a:pt x="1559" y="0"/>
                </a:lnTo>
                <a:lnTo>
                  <a:pt x="2347" y="1081"/>
                </a:lnTo>
                <a:lnTo>
                  <a:pt x="2347" y="1081"/>
                </a:lnTo>
                <a:lnTo>
                  <a:pt x="2347" y="1081"/>
                </a:lnTo>
                <a:lnTo>
                  <a:pt x="2347" y="1081"/>
                </a:lnTo>
                <a:close/>
              </a:path>
            </a:pathLst>
          </a:custGeom>
          <a:solidFill>
            <a:srgbClr val="40A693"/>
          </a:solidFill>
          <a:ln>
            <a:noFill/>
          </a:ln>
        </p:spPr>
        <p:txBody>
          <a:bodyPr vert="horz" wrap="square" lIns="91440" tIns="45720" rIns="91440" bIns="45720" numCol="1" anchor="t" anchorCtr="0" compatLnSpc="1"/>
          <a:lstStyle/>
          <a:p>
            <a:pPr>
              <a:lnSpc>
                <a:spcPct val="120000"/>
              </a:lnSpc>
            </a:pPr>
            <a:endParaRPr lang="zh-CN" altLang="en-US">
              <a:latin typeface="微软雅黑" panose="020B0503020204020204" pitchFamily="34" charset="-122"/>
              <a:ea typeface="微软雅黑" panose="020B0503020204020204" pitchFamily="34" charset="-122"/>
            </a:endParaRPr>
          </a:p>
        </p:txBody>
      </p:sp>
      <p:sp>
        <p:nvSpPr>
          <p:cNvPr id="52" name="Freeform 25"/>
          <p:cNvSpPr/>
          <p:nvPr>
            <p:custDataLst>
              <p:tags r:id="rId5"/>
            </p:custDataLst>
          </p:nvPr>
        </p:nvSpPr>
        <p:spPr bwMode="auto">
          <a:xfrm>
            <a:off x="5518774" y="4310972"/>
            <a:ext cx="1545965" cy="844474"/>
          </a:xfrm>
          <a:custGeom>
            <a:avLst/>
            <a:gdLst>
              <a:gd name="T0" fmla="*/ 1861 w 2649"/>
              <a:gd name="T1" fmla="*/ 1447 h 1447"/>
              <a:gd name="T2" fmla="*/ 161 w 2649"/>
              <a:gd name="T3" fmla="*/ 892 h 1447"/>
              <a:gd name="T4" fmla="*/ 0 w 2649"/>
              <a:gd name="T5" fmla="*/ 0 h 1447"/>
              <a:gd name="T6" fmla="*/ 2649 w 2649"/>
              <a:gd name="T7" fmla="*/ 360 h 1447"/>
              <a:gd name="T8" fmla="*/ 1861 w 2649"/>
              <a:gd name="T9" fmla="*/ 1447 h 1447"/>
              <a:gd name="T10" fmla="*/ 1861 w 2649"/>
              <a:gd name="T11" fmla="*/ 1447 h 1447"/>
              <a:gd name="T12" fmla="*/ 1861 w 2649"/>
              <a:gd name="T13" fmla="*/ 1447 h 1447"/>
              <a:gd name="T14" fmla="*/ 1861 w 2649"/>
              <a:gd name="T15" fmla="*/ 1447 h 14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49" h="1447">
                <a:moveTo>
                  <a:pt x="1861" y="1447"/>
                </a:moveTo>
                <a:lnTo>
                  <a:pt x="161" y="892"/>
                </a:lnTo>
                <a:lnTo>
                  <a:pt x="0" y="0"/>
                </a:lnTo>
                <a:lnTo>
                  <a:pt x="2649" y="360"/>
                </a:lnTo>
                <a:lnTo>
                  <a:pt x="1861" y="1447"/>
                </a:lnTo>
                <a:lnTo>
                  <a:pt x="1861" y="1447"/>
                </a:lnTo>
                <a:lnTo>
                  <a:pt x="1861" y="1447"/>
                </a:lnTo>
                <a:lnTo>
                  <a:pt x="1861" y="1447"/>
                </a:lnTo>
                <a:close/>
              </a:path>
            </a:pathLst>
          </a:custGeom>
          <a:solidFill>
            <a:srgbClr val="5268A5"/>
          </a:solidFill>
          <a:ln>
            <a:noFill/>
          </a:ln>
        </p:spPr>
        <p:txBody>
          <a:bodyPr vert="horz" wrap="square" lIns="91440" tIns="45720" rIns="91440" bIns="45720" numCol="1" anchor="t" anchorCtr="0" compatLnSpc="1"/>
          <a:lstStyle/>
          <a:p>
            <a:pPr>
              <a:lnSpc>
                <a:spcPct val="120000"/>
              </a:lnSpc>
            </a:pPr>
            <a:endParaRPr lang="zh-CN" altLang="en-US">
              <a:solidFill>
                <a:srgbClr val="5268A5"/>
              </a:solidFill>
              <a:latin typeface="微软雅黑" panose="020B0503020204020204" pitchFamily="34" charset="-122"/>
              <a:ea typeface="微软雅黑" panose="020B0503020204020204" pitchFamily="34" charset="-122"/>
            </a:endParaRPr>
          </a:p>
        </p:txBody>
      </p:sp>
      <p:sp>
        <p:nvSpPr>
          <p:cNvPr id="54" name="椭圆 53"/>
          <p:cNvSpPr/>
          <p:nvPr>
            <p:custDataLst>
              <p:tags r:id="rId6"/>
            </p:custDataLst>
          </p:nvPr>
        </p:nvSpPr>
        <p:spPr>
          <a:xfrm>
            <a:off x="5245559" y="2365490"/>
            <a:ext cx="440798" cy="440797"/>
          </a:xfrm>
          <a:prstGeom prst="ellipse">
            <a:avLst/>
          </a:prstGeom>
          <a:solidFill>
            <a:srgbClr val="4276AA"/>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5" name="任意多边形 27"/>
          <p:cNvSpPr/>
          <p:nvPr>
            <p:custDataLst>
              <p:tags r:id="rId7"/>
            </p:custDataLst>
          </p:nvPr>
        </p:nvSpPr>
        <p:spPr bwMode="auto">
          <a:xfrm>
            <a:off x="5348339" y="2468423"/>
            <a:ext cx="235240" cy="234931"/>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6" name="椭圆 55"/>
          <p:cNvSpPr/>
          <p:nvPr>
            <p:custDataLst>
              <p:tags r:id="rId8"/>
            </p:custDataLst>
          </p:nvPr>
        </p:nvSpPr>
        <p:spPr>
          <a:xfrm>
            <a:off x="6715745" y="2417962"/>
            <a:ext cx="440798" cy="440797"/>
          </a:xfrm>
          <a:prstGeom prst="ellipse">
            <a:avLst/>
          </a:prstGeom>
          <a:solidFill>
            <a:srgbClr val="178AA1"/>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7" name="任意多边形 25"/>
          <p:cNvSpPr/>
          <p:nvPr>
            <p:custDataLst>
              <p:tags r:id="rId9"/>
            </p:custDataLst>
          </p:nvPr>
        </p:nvSpPr>
        <p:spPr bwMode="auto">
          <a:xfrm>
            <a:off x="6818346" y="2553483"/>
            <a:ext cx="235240" cy="169757"/>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8" name="椭圆 57"/>
          <p:cNvSpPr/>
          <p:nvPr>
            <p:custDataLst>
              <p:tags r:id="rId10"/>
            </p:custDataLst>
          </p:nvPr>
        </p:nvSpPr>
        <p:spPr>
          <a:xfrm>
            <a:off x="7093539" y="3893515"/>
            <a:ext cx="440798" cy="440797"/>
          </a:xfrm>
          <a:prstGeom prst="ellipse">
            <a:avLst/>
          </a:prstGeom>
          <a:solidFill>
            <a:srgbClr val="40A693"/>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59" name="任意多边形 23"/>
          <p:cNvSpPr/>
          <p:nvPr>
            <p:custDataLst>
              <p:tags r:id="rId11"/>
            </p:custDataLst>
          </p:nvPr>
        </p:nvSpPr>
        <p:spPr bwMode="auto">
          <a:xfrm>
            <a:off x="7204572" y="3996293"/>
            <a:ext cx="228001" cy="235240"/>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0" name="椭圆 59"/>
          <p:cNvSpPr/>
          <p:nvPr>
            <p:custDataLst>
              <p:tags r:id="rId12"/>
            </p:custDataLst>
          </p:nvPr>
        </p:nvSpPr>
        <p:spPr>
          <a:xfrm>
            <a:off x="5861933" y="4714648"/>
            <a:ext cx="440798" cy="440797"/>
          </a:xfrm>
          <a:prstGeom prst="ellipse">
            <a:avLst/>
          </a:prstGeom>
          <a:solidFill>
            <a:srgbClr val="5268A5"/>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1" name="任意多边形 21"/>
          <p:cNvSpPr/>
          <p:nvPr>
            <p:custDataLst>
              <p:tags r:id="rId13"/>
            </p:custDataLst>
          </p:nvPr>
        </p:nvSpPr>
        <p:spPr bwMode="auto">
          <a:xfrm>
            <a:off x="5964712" y="4854784"/>
            <a:ext cx="235239" cy="160523"/>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FFFFFF"/>
          </a:solidFill>
          <a:ln>
            <a:noFill/>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2" name="椭圆 61"/>
          <p:cNvSpPr/>
          <p:nvPr>
            <p:custDataLst>
              <p:tags r:id="rId14"/>
            </p:custDataLst>
          </p:nvPr>
        </p:nvSpPr>
        <p:spPr>
          <a:xfrm>
            <a:off x="4621777" y="3674844"/>
            <a:ext cx="440798" cy="440797"/>
          </a:xfrm>
          <a:prstGeom prst="ellipse">
            <a:avLst/>
          </a:prstGeom>
          <a:solidFill>
            <a:srgbClr val="A67CBE"/>
          </a:solidFill>
          <a:ln w="38100">
            <a:solidFill>
              <a:srgbClr val="FFFFFF"/>
            </a:solidFill>
          </a:ln>
        </p:spPr>
        <p:style>
          <a:lnRef idx="2">
            <a:srgbClr val="000000"/>
          </a:lnRef>
          <a:fillRef idx="1">
            <a:srgbClr val="FFFFFF"/>
          </a:fillRef>
          <a:effectRef idx="0">
            <a:srgbClr val="000000"/>
          </a:effectRef>
          <a:fontRef idx="minor">
            <a:srgbClr val="000000"/>
          </a:fontRef>
        </p:style>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65" name="矩形 64"/>
          <p:cNvSpPr/>
          <p:nvPr>
            <p:custDataLst>
              <p:tags r:id="rId15"/>
            </p:custDataLst>
          </p:nvPr>
        </p:nvSpPr>
        <p:spPr bwMode="auto">
          <a:xfrm>
            <a:off x="2651760" y="1704975"/>
            <a:ext cx="250952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noAutofit/>
          </a:bodyPr>
          <a:lstStyle/>
          <a:p>
            <a:pPr algn="l" eaLnBrk="1" hangingPunct="1">
              <a:lnSpc>
                <a:spcPct val="120000"/>
              </a:lnSpc>
              <a:spcBef>
                <a:spcPct val="0"/>
              </a:spcBef>
            </a:pPr>
            <a:r>
              <a:rPr lang="zh-CN" altLang="en-US" sz="1600" spc="150" dirty="0">
                <a:latin typeface="微软雅黑" panose="020B0503020204020204" pitchFamily="34" charset="-122"/>
                <a:ea typeface="微软雅黑" panose="020B0503020204020204" pitchFamily="34" charset="-122"/>
              </a:rPr>
              <a:t>敏感，一般是指人们对环境和事物的变化具有很高的灵敏度。</a:t>
            </a:r>
            <a:endParaRPr lang="zh-CN" altLang="en-US" sz="1600" spc="150" dirty="0">
              <a:latin typeface="微软雅黑" panose="020B0503020204020204" pitchFamily="34" charset="-122"/>
              <a:ea typeface="微软雅黑" panose="020B0503020204020204" pitchFamily="34" charset="-122"/>
            </a:endParaRPr>
          </a:p>
        </p:txBody>
      </p:sp>
      <p:sp>
        <p:nvSpPr>
          <p:cNvPr id="66" name="文本框 65"/>
          <p:cNvSpPr txBox="1"/>
          <p:nvPr>
            <p:custDataLst>
              <p:tags r:id="rId16"/>
            </p:custDataLst>
          </p:nvPr>
        </p:nvSpPr>
        <p:spPr bwMode="auto">
          <a:xfrm>
            <a:off x="2651639" y="1284386"/>
            <a:ext cx="2509278" cy="391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algn="l" eaLnBrk="1" hangingPunct="1">
              <a:lnSpc>
                <a:spcPct val="120000"/>
              </a:lnSpc>
              <a:spcBef>
                <a:spcPct val="0"/>
              </a:spcBef>
            </a:pPr>
            <a:r>
              <a:rPr lang="zh-CN" altLang="en-US" b="1" spc="300" dirty="0">
                <a:solidFill>
                  <a:srgbClr val="4276AA"/>
                </a:solidFill>
                <a:latin typeface="微软雅黑" panose="020B0503020204020204" pitchFamily="34" charset="-122"/>
                <a:ea typeface="微软雅黑" panose="020B0503020204020204" pitchFamily="34" charset="-122"/>
                <a:cs typeface="+mn-ea"/>
              </a:rPr>
              <a:t>1. 敏感</a:t>
            </a:r>
            <a:endParaRPr lang="zh-CN" altLang="en-US" b="1" spc="300" dirty="0">
              <a:solidFill>
                <a:srgbClr val="4276AA"/>
              </a:solidFill>
              <a:latin typeface="微软雅黑" panose="020B0503020204020204" pitchFamily="34" charset="-122"/>
              <a:ea typeface="微软雅黑" panose="020B0503020204020204" pitchFamily="34" charset="-122"/>
              <a:cs typeface="+mn-ea"/>
            </a:endParaRPr>
          </a:p>
        </p:txBody>
      </p:sp>
      <p:sp>
        <p:nvSpPr>
          <p:cNvPr id="67" name="矩形 66"/>
          <p:cNvSpPr/>
          <p:nvPr>
            <p:custDataLst>
              <p:tags r:id="rId17"/>
            </p:custDataLst>
          </p:nvPr>
        </p:nvSpPr>
        <p:spPr bwMode="auto">
          <a:xfrm>
            <a:off x="3267075" y="5599430"/>
            <a:ext cx="3173730" cy="105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algn="l"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这种不满足不是贪得无厌，而是不安于现状，渴望不断探索、创新和超越。</a:t>
            </a:r>
            <a:endParaRPr lang="zh-CN" altLang="en-US" sz="1600" spc="150">
              <a:latin typeface="微软雅黑" panose="020B0503020204020204" pitchFamily="34" charset="-122"/>
              <a:ea typeface="微软雅黑" panose="020B0503020204020204" pitchFamily="34" charset="-122"/>
            </a:endParaRPr>
          </a:p>
        </p:txBody>
      </p:sp>
      <p:sp>
        <p:nvSpPr>
          <p:cNvPr id="68" name="文本框 67"/>
          <p:cNvSpPr txBox="1"/>
          <p:nvPr>
            <p:custDataLst>
              <p:tags r:id="rId18"/>
            </p:custDataLst>
          </p:nvPr>
        </p:nvSpPr>
        <p:spPr bwMode="auto">
          <a:xfrm>
            <a:off x="3267111" y="5178532"/>
            <a:ext cx="2509278" cy="391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algn="l" eaLnBrk="1" hangingPunct="1">
              <a:lnSpc>
                <a:spcPct val="120000"/>
              </a:lnSpc>
              <a:spcBef>
                <a:spcPct val="0"/>
              </a:spcBef>
            </a:pPr>
            <a:r>
              <a:rPr lang="zh-CN" altLang="en-US" b="1" spc="300">
                <a:solidFill>
                  <a:srgbClr val="5268A5"/>
                </a:solidFill>
                <a:latin typeface="微软雅黑" panose="020B0503020204020204" pitchFamily="34" charset="-122"/>
                <a:ea typeface="微软雅黑" panose="020B0503020204020204" pitchFamily="34" charset="-122"/>
                <a:cs typeface="+mn-ea"/>
              </a:rPr>
              <a:t>4. 无餍足性</a:t>
            </a:r>
            <a:endParaRPr lang="zh-CN" altLang="en-US" b="1" spc="300">
              <a:solidFill>
                <a:srgbClr val="5268A5"/>
              </a:solidFill>
              <a:latin typeface="微软雅黑" panose="020B0503020204020204" pitchFamily="34" charset="-122"/>
              <a:ea typeface="微软雅黑" panose="020B0503020204020204" pitchFamily="34" charset="-122"/>
              <a:cs typeface="+mn-ea"/>
            </a:endParaRPr>
          </a:p>
        </p:txBody>
      </p:sp>
      <p:sp>
        <p:nvSpPr>
          <p:cNvPr id="69" name="矩形 68"/>
          <p:cNvSpPr/>
          <p:nvPr>
            <p:custDataLst>
              <p:tags r:id="rId19"/>
            </p:custDataLst>
          </p:nvPr>
        </p:nvSpPr>
        <p:spPr bwMode="auto">
          <a:xfrm>
            <a:off x="7284085" y="2073910"/>
            <a:ext cx="3069590" cy="96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要迈出创新创业的第一步，并</a:t>
            </a:r>
            <a:endParaRPr lang="zh-CN" altLang="en-US" sz="1600" spc="150">
              <a:latin typeface="微软雅黑" panose="020B0503020204020204" pitchFamily="34" charset="-122"/>
              <a:ea typeface="微软雅黑" panose="020B0503020204020204" pitchFamily="34" charset="-122"/>
            </a:endParaRPr>
          </a:p>
          <a:p>
            <a:pPr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坚持下去，就需要有敢于冒大险的意愿和决心。</a:t>
            </a:r>
            <a:endParaRPr lang="zh-CN" altLang="en-US" sz="1600" spc="150">
              <a:latin typeface="微软雅黑" panose="020B0503020204020204" pitchFamily="34" charset="-122"/>
              <a:ea typeface="微软雅黑" panose="020B0503020204020204" pitchFamily="34" charset="-122"/>
            </a:endParaRPr>
          </a:p>
        </p:txBody>
      </p:sp>
      <p:sp>
        <p:nvSpPr>
          <p:cNvPr id="70" name="文本框 69"/>
          <p:cNvSpPr txBox="1"/>
          <p:nvPr>
            <p:custDataLst>
              <p:tags r:id="rId20"/>
            </p:custDataLst>
          </p:nvPr>
        </p:nvSpPr>
        <p:spPr bwMode="auto">
          <a:xfrm>
            <a:off x="7283797" y="1653103"/>
            <a:ext cx="2500914" cy="391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eaLnBrk="1" hangingPunct="1">
              <a:lnSpc>
                <a:spcPct val="120000"/>
              </a:lnSpc>
              <a:spcBef>
                <a:spcPct val="0"/>
              </a:spcBef>
            </a:pPr>
            <a:r>
              <a:rPr lang="zh-CN" altLang="en-US" b="1" spc="300">
                <a:solidFill>
                  <a:srgbClr val="178AA1"/>
                </a:solidFill>
                <a:latin typeface="微软雅黑" panose="020B0503020204020204" pitchFamily="34" charset="-122"/>
                <a:ea typeface="微软雅黑" panose="020B0503020204020204" pitchFamily="34" charset="-122"/>
                <a:cs typeface="+mn-ea"/>
              </a:rPr>
              <a:t>2. 冒险精神</a:t>
            </a:r>
            <a:endParaRPr lang="zh-CN" altLang="en-US" b="1" spc="300">
              <a:solidFill>
                <a:srgbClr val="178AA1"/>
              </a:solidFill>
              <a:latin typeface="微软雅黑" panose="020B0503020204020204" pitchFamily="34" charset="-122"/>
              <a:ea typeface="微软雅黑" panose="020B0503020204020204" pitchFamily="34" charset="-122"/>
              <a:cs typeface="+mn-ea"/>
            </a:endParaRPr>
          </a:p>
        </p:txBody>
      </p:sp>
      <p:sp>
        <p:nvSpPr>
          <p:cNvPr id="71" name="矩形 70"/>
          <p:cNvSpPr/>
          <p:nvPr>
            <p:custDataLst>
              <p:tags r:id="rId21"/>
            </p:custDataLst>
          </p:nvPr>
        </p:nvSpPr>
        <p:spPr bwMode="auto">
          <a:xfrm>
            <a:off x="7723505" y="4363720"/>
            <a:ext cx="3041015"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成功的创业者往往拥有强烈的自信，这使得他们在面对挑战和挫折时，不回避、不放弃、不动摇，不懈地努力直至成功。</a:t>
            </a:r>
            <a:endParaRPr lang="zh-CN" altLang="en-US" sz="1600" spc="150">
              <a:latin typeface="微软雅黑" panose="020B0503020204020204" pitchFamily="34" charset="-122"/>
              <a:ea typeface="微软雅黑" panose="020B0503020204020204" pitchFamily="34" charset="-122"/>
            </a:endParaRPr>
          </a:p>
        </p:txBody>
      </p:sp>
      <p:sp>
        <p:nvSpPr>
          <p:cNvPr id="72" name="文本框 71"/>
          <p:cNvSpPr txBox="1"/>
          <p:nvPr>
            <p:custDataLst>
              <p:tags r:id="rId22"/>
            </p:custDataLst>
          </p:nvPr>
        </p:nvSpPr>
        <p:spPr bwMode="auto">
          <a:xfrm>
            <a:off x="7723655" y="3942986"/>
            <a:ext cx="2500914" cy="391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eaLnBrk="1" hangingPunct="1">
              <a:lnSpc>
                <a:spcPct val="120000"/>
              </a:lnSpc>
              <a:spcBef>
                <a:spcPct val="0"/>
              </a:spcBef>
            </a:pPr>
            <a:r>
              <a:rPr lang="zh-CN" altLang="en-US" b="1" spc="300">
                <a:solidFill>
                  <a:srgbClr val="40A693"/>
                </a:solidFill>
                <a:latin typeface="微软雅黑" panose="020B0503020204020204" pitchFamily="34" charset="-122"/>
                <a:ea typeface="微软雅黑" panose="020B0503020204020204" pitchFamily="34" charset="-122"/>
                <a:cs typeface="+mn-ea"/>
              </a:rPr>
              <a:t>3. 自信</a:t>
            </a:r>
            <a:endParaRPr lang="zh-CN" altLang="en-US" b="1" spc="300">
              <a:solidFill>
                <a:srgbClr val="40A693"/>
              </a:solidFill>
              <a:latin typeface="微软雅黑" panose="020B0503020204020204" pitchFamily="34" charset="-122"/>
              <a:ea typeface="微软雅黑" panose="020B0503020204020204" pitchFamily="34" charset="-122"/>
              <a:cs typeface="+mn-ea"/>
            </a:endParaRPr>
          </a:p>
        </p:txBody>
      </p:sp>
      <p:sp>
        <p:nvSpPr>
          <p:cNvPr id="73" name="矩形 72"/>
          <p:cNvSpPr/>
          <p:nvPr>
            <p:custDataLst>
              <p:tags r:id="rId23"/>
            </p:custDataLst>
          </p:nvPr>
        </p:nvSpPr>
        <p:spPr bwMode="auto">
          <a:xfrm>
            <a:off x="1604645" y="3490595"/>
            <a:ext cx="3152140" cy="1617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0" rIns="90000" bIns="46800" anchor="t" anchorCtr="0"/>
          <a:lstStyle/>
          <a:p>
            <a:pPr algn="l" eaLnBrk="1" hangingPunct="1">
              <a:lnSpc>
                <a:spcPct val="120000"/>
              </a:lnSpc>
              <a:spcBef>
                <a:spcPct val="0"/>
              </a:spcBef>
            </a:pPr>
            <a:r>
              <a:rPr lang="zh-CN" altLang="en-US" sz="1600" spc="150">
                <a:latin typeface="微软雅黑" panose="020B0503020204020204" pitchFamily="34" charset="-122"/>
                <a:ea typeface="微软雅黑" panose="020B0503020204020204" pitchFamily="34" charset="-122"/>
              </a:rPr>
              <a:t>抗压能力一般指心理承受力，是个体对逆境引起的心理压力和负面情绪的承受与调节的能力，主要是对逆境或压力的适应力、容忍力、耐力和战胜力。</a:t>
            </a:r>
            <a:endParaRPr lang="zh-CN" altLang="en-US" sz="1600" spc="150">
              <a:latin typeface="微软雅黑" panose="020B0503020204020204" pitchFamily="34" charset="-122"/>
              <a:ea typeface="微软雅黑" panose="020B0503020204020204" pitchFamily="34" charset="-122"/>
            </a:endParaRPr>
          </a:p>
        </p:txBody>
      </p:sp>
      <p:sp>
        <p:nvSpPr>
          <p:cNvPr id="74" name="文本框 73"/>
          <p:cNvSpPr txBox="1"/>
          <p:nvPr>
            <p:custDataLst>
              <p:tags r:id="rId24"/>
            </p:custDataLst>
          </p:nvPr>
        </p:nvSpPr>
        <p:spPr bwMode="auto">
          <a:xfrm>
            <a:off x="1686773" y="3028967"/>
            <a:ext cx="2509278" cy="391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ormAutofit/>
          </a:bodyPr>
          <a:lstStyle/>
          <a:p>
            <a:pPr algn="l" eaLnBrk="1" hangingPunct="1">
              <a:lnSpc>
                <a:spcPct val="120000"/>
              </a:lnSpc>
              <a:spcBef>
                <a:spcPct val="0"/>
              </a:spcBef>
            </a:pPr>
            <a:r>
              <a:rPr lang="zh-CN" altLang="en-US" b="1" spc="300">
                <a:solidFill>
                  <a:srgbClr val="A67CBE"/>
                </a:solidFill>
                <a:latin typeface="微软雅黑" panose="020B0503020204020204" pitchFamily="34" charset="-122"/>
                <a:ea typeface="微软雅黑" panose="020B0503020204020204" pitchFamily="34" charset="-122"/>
                <a:cs typeface="+mn-ea"/>
              </a:rPr>
              <a:t>5. 抗压能力强</a:t>
            </a:r>
            <a:endParaRPr lang="zh-CN" altLang="en-US" b="1" spc="300">
              <a:solidFill>
                <a:srgbClr val="A67CBE"/>
              </a:solidFill>
              <a:latin typeface="微软雅黑" panose="020B0503020204020204" pitchFamily="34" charset="-122"/>
              <a:ea typeface="微软雅黑" panose="020B0503020204020204" pitchFamily="34" charset="-122"/>
              <a:cs typeface="+mn-ea"/>
            </a:endParaRPr>
          </a:p>
        </p:txBody>
      </p:sp>
      <p:sp>
        <p:nvSpPr>
          <p:cNvPr id="75" name="任意多边形 28"/>
          <p:cNvSpPr/>
          <p:nvPr>
            <p:custDataLst>
              <p:tags r:id="rId25"/>
            </p:custDataLst>
          </p:nvPr>
        </p:nvSpPr>
        <p:spPr bwMode="auto">
          <a:xfrm>
            <a:off x="5861685" y="3355975"/>
            <a:ext cx="579120" cy="565785"/>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rgbClr val="000000">
              <a:lumMod val="50000"/>
              <a:lumOff val="50000"/>
            </a:srgbClr>
          </a:solidFill>
          <a:ln w="9525">
            <a:noFill/>
            <a:round/>
          </a:ln>
        </p:spPr>
        <p:txBody>
          <a:bodyPr anchor="ctr"/>
          <a:lstStyle/>
          <a:p>
            <a:pPr algn="ctr">
              <a:lnSpc>
                <a:spcPct val="120000"/>
              </a:lnSpc>
            </a:pPr>
            <a:endParaRPr>
              <a:latin typeface="微软雅黑" panose="020B0503020204020204" pitchFamily="34" charset="-122"/>
              <a:ea typeface="微软雅黑" panose="020B0503020204020204" pitchFamily="34" charset="-122"/>
            </a:endParaRPr>
          </a:p>
        </p:txBody>
      </p:sp>
      <p:sp>
        <p:nvSpPr>
          <p:cNvPr id="2" name="任意多边形: 形状 1"/>
          <p:cNvSpPr/>
          <p:nvPr>
            <p:custDataLst>
              <p:tags r:id="rId26"/>
            </p:custDataLst>
          </p:nvPr>
        </p:nvSpPr>
        <p:spPr>
          <a:xfrm>
            <a:off x="4781375" y="3895351"/>
            <a:ext cx="121034" cy="15190"/>
          </a:xfrm>
          <a:custGeom>
            <a:avLst/>
            <a:gdLst/>
            <a:ahLst/>
            <a:cxnLst/>
            <a:rect l="0" t="0" r="0" b="0"/>
            <a:pathLst>
              <a:path w="5685771" h="710725">
                <a:moveTo>
                  <a:pt x="355362" y="710724"/>
                </a:moveTo>
                <a:lnTo>
                  <a:pt x="5330408" y="710724"/>
                </a:lnTo>
                <a:cubicBezTo>
                  <a:pt x="5526817" y="710724"/>
                  <a:pt x="5685770" y="551796"/>
                  <a:pt x="5685770" y="355362"/>
                </a:cubicBezTo>
                <a:cubicBezTo>
                  <a:pt x="5685770" y="158928"/>
                  <a:pt x="5526830" y="0"/>
                  <a:pt x="5330408" y="0"/>
                </a:cubicBezTo>
                <a:lnTo>
                  <a:pt x="355362" y="0"/>
                </a:lnTo>
                <a:cubicBezTo>
                  <a:pt x="158954" y="0"/>
                  <a:pt x="0" y="158928"/>
                  <a:pt x="0" y="355362"/>
                </a:cubicBezTo>
                <a:cubicBezTo>
                  <a:pt x="0" y="551796"/>
                  <a:pt x="158941" y="710724"/>
                  <a:pt x="355362" y="710724"/>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3" name="任意多边形: 形状 2"/>
          <p:cNvSpPr/>
          <p:nvPr>
            <p:custDataLst>
              <p:tags r:id="rId27"/>
            </p:custDataLst>
          </p:nvPr>
        </p:nvSpPr>
        <p:spPr>
          <a:xfrm>
            <a:off x="4781375" y="3925731"/>
            <a:ext cx="121034" cy="15190"/>
          </a:xfrm>
          <a:custGeom>
            <a:avLst/>
            <a:gdLst/>
            <a:ahLst/>
            <a:cxnLst/>
            <a:rect l="0" t="0" r="0" b="0"/>
            <a:pathLst>
              <a:path w="5685771" h="710713">
                <a:moveTo>
                  <a:pt x="355362" y="710712"/>
                </a:moveTo>
                <a:lnTo>
                  <a:pt x="5330408" y="710712"/>
                </a:lnTo>
                <a:cubicBezTo>
                  <a:pt x="5526817" y="710712"/>
                  <a:pt x="5685770" y="551771"/>
                  <a:pt x="5685770" y="355362"/>
                </a:cubicBezTo>
                <a:cubicBezTo>
                  <a:pt x="5685770" y="158941"/>
                  <a:pt x="5526830" y="0"/>
                  <a:pt x="5330408" y="0"/>
                </a:cubicBezTo>
                <a:lnTo>
                  <a:pt x="355362" y="0"/>
                </a:lnTo>
                <a:cubicBezTo>
                  <a:pt x="158954" y="0"/>
                  <a:pt x="0" y="158928"/>
                  <a:pt x="0" y="355362"/>
                </a:cubicBezTo>
                <a:cubicBezTo>
                  <a:pt x="0" y="551771"/>
                  <a:pt x="158941" y="710712"/>
                  <a:pt x="355362" y="710712"/>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5" name="任意多边形: 形状 3"/>
          <p:cNvSpPr/>
          <p:nvPr>
            <p:custDataLst>
              <p:tags r:id="rId28"/>
            </p:custDataLst>
          </p:nvPr>
        </p:nvSpPr>
        <p:spPr>
          <a:xfrm>
            <a:off x="4781375" y="3955622"/>
            <a:ext cx="121034" cy="15190"/>
          </a:xfrm>
          <a:custGeom>
            <a:avLst/>
            <a:gdLst/>
            <a:ahLst/>
            <a:cxnLst/>
            <a:rect l="0" t="0" r="0" b="0"/>
            <a:pathLst>
              <a:path w="5685771" h="710739">
                <a:moveTo>
                  <a:pt x="355362" y="710738"/>
                </a:moveTo>
                <a:lnTo>
                  <a:pt x="5330408" y="710738"/>
                </a:lnTo>
                <a:cubicBezTo>
                  <a:pt x="5526817" y="710738"/>
                  <a:pt x="5685770" y="551798"/>
                  <a:pt x="5685770" y="355363"/>
                </a:cubicBezTo>
                <a:cubicBezTo>
                  <a:pt x="5685770" y="158955"/>
                  <a:pt x="5526830" y="1"/>
                  <a:pt x="5330408" y="1"/>
                </a:cubicBezTo>
                <a:lnTo>
                  <a:pt x="355362" y="0"/>
                </a:lnTo>
                <a:cubicBezTo>
                  <a:pt x="158954" y="0"/>
                  <a:pt x="0" y="158941"/>
                  <a:pt x="0" y="355362"/>
                </a:cubicBezTo>
                <a:cubicBezTo>
                  <a:pt x="0" y="551797"/>
                  <a:pt x="158941" y="710738"/>
                  <a:pt x="355362" y="710738"/>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6" name="任意多边形: 形状 4"/>
          <p:cNvSpPr/>
          <p:nvPr>
            <p:custDataLst>
              <p:tags r:id="rId29"/>
            </p:custDataLst>
          </p:nvPr>
        </p:nvSpPr>
        <p:spPr>
          <a:xfrm>
            <a:off x="4781375" y="3864970"/>
            <a:ext cx="60762" cy="15190"/>
          </a:xfrm>
          <a:custGeom>
            <a:avLst/>
            <a:gdLst/>
            <a:ahLst/>
            <a:cxnLst/>
            <a:rect l="0" t="0" r="0" b="0"/>
            <a:pathLst>
              <a:path w="2842887" h="710726">
                <a:moveTo>
                  <a:pt x="355362" y="710725"/>
                </a:moveTo>
                <a:lnTo>
                  <a:pt x="2487523" y="710725"/>
                </a:lnTo>
                <a:cubicBezTo>
                  <a:pt x="2683945" y="710725"/>
                  <a:pt x="2842886" y="551784"/>
                  <a:pt x="2842886" y="355363"/>
                </a:cubicBezTo>
                <a:cubicBezTo>
                  <a:pt x="2842886" y="158941"/>
                  <a:pt x="2683958" y="0"/>
                  <a:pt x="2487523" y="0"/>
                </a:cubicBezTo>
                <a:lnTo>
                  <a:pt x="355362" y="1"/>
                </a:lnTo>
                <a:cubicBezTo>
                  <a:pt x="158954" y="1"/>
                  <a:pt x="0" y="158942"/>
                  <a:pt x="0" y="355363"/>
                </a:cubicBezTo>
                <a:cubicBezTo>
                  <a:pt x="0" y="551784"/>
                  <a:pt x="158941" y="710725"/>
                  <a:pt x="355362" y="710725"/>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tlCol="0" anchor="ct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
        <p:nvSpPr>
          <p:cNvPr id="39" name="PA_ImportSvg_636704768715503049"/>
          <p:cNvSpPr/>
          <p:nvPr>
            <p:custDataLst>
              <p:tags r:id="rId30"/>
            </p:custDataLst>
          </p:nvPr>
        </p:nvSpPr>
        <p:spPr>
          <a:xfrm>
            <a:off x="4736293" y="3774317"/>
            <a:ext cx="212176" cy="242557"/>
          </a:xfrm>
          <a:custGeom>
            <a:avLst/>
            <a:gdLst/>
            <a:ahLst/>
            <a:cxnLst/>
            <a:rect l="l" t="t" r="r" b="b"/>
            <a:pathLst>
              <a:path w="9950094" h="11371543">
                <a:moveTo>
                  <a:pt x="9950094" y="3198248"/>
                </a:moveTo>
                <a:cubicBezTo>
                  <a:pt x="9950094" y="3099699"/>
                  <a:pt x="9910183" y="3010859"/>
                  <a:pt x="9845632" y="2946645"/>
                </a:cubicBezTo>
                <a:lnTo>
                  <a:pt x="7003449" y="104462"/>
                </a:lnTo>
                <a:cubicBezTo>
                  <a:pt x="6939249" y="39923"/>
                  <a:pt x="6850408" y="0"/>
                  <a:pt x="6751846" y="0"/>
                </a:cubicBezTo>
                <a:lnTo>
                  <a:pt x="710713" y="0"/>
                </a:lnTo>
                <a:cubicBezTo>
                  <a:pt x="317870" y="0"/>
                  <a:pt x="1" y="317882"/>
                  <a:pt x="1" y="710724"/>
                </a:cubicBezTo>
                <a:lnTo>
                  <a:pt x="1" y="10660817"/>
                </a:lnTo>
                <a:cubicBezTo>
                  <a:pt x="1" y="11053673"/>
                  <a:pt x="317870" y="11371542"/>
                  <a:pt x="710713" y="11371542"/>
                </a:cubicBezTo>
                <a:lnTo>
                  <a:pt x="9239370" y="11371542"/>
                </a:lnTo>
                <a:cubicBezTo>
                  <a:pt x="9632226" y="11371542"/>
                  <a:pt x="9950095" y="11053660"/>
                  <a:pt x="9950095" y="10660817"/>
                </a:cubicBezTo>
                <a:close/>
                <a:moveTo>
                  <a:pt x="7107195" y="1213227"/>
                </a:moveTo>
                <a:lnTo>
                  <a:pt x="8736879" y="2842885"/>
                </a:lnTo>
                <a:lnTo>
                  <a:pt x="7107195" y="2842885"/>
                </a:lnTo>
                <a:close/>
                <a:moveTo>
                  <a:pt x="8884007" y="10660817"/>
                </a:moveTo>
                <a:lnTo>
                  <a:pt x="1066088" y="10660817"/>
                </a:lnTo>
                <a:cubicBezTo>
                  <a:pt x="869667" y="10660817"/>
                  <a:pt x="710713" y="10501889"/>
                  <a:pt x="710713" y="10305455"/>
                </a:cubicBezTo>
                <a:lnTo>
                  <a:pt x="710713" y="1066087"/>
                </a:lnTo>
                <a:cubicBezTo>
                  <a:pt x="710713" y="869665"/>
                  <a:pt x="869654" y="710724"/>
                  <a:pt x="1066088" y="710724"/>
                </a:cubicBezTo>
                <a:lnTo>
                  <a:pt x="6396484" y="710724"/>
                </a:lnTo>
                <a:lnTo>
                  <a:pt x="6396484" y="3198248"/>
                </a:lnTo>
                <a:cubicBezTo>
                  <a:pt x="6396484" y="3394669"/>
                  <a:pt x="6555424" y="3553610"/>
                  <a:pt x="6751846" y="3553610"/>
                </a:cubicBezTo>
                <a:lnTo>
                  <a:pt x="9239369" y="3553610"/>
                </a:lnTo>
                <a:lnTo>
                  <a:pt x="9239369" y="10305456"/>
                </a:lnTo>
                <a:cubicBezTo>
                  <a:pt x="9239370" y="10501876"/>
                  <a:pt x="9080428" y="10660817"/>
                  <a:pt x="8884007" y="10660817"/>
                </a:cubicBezTo>
                <a:close/>
              </a:path>
            </a:pathLst>
          </a:custGeom>
          <a:solidFill>
            <a:srgbClr val="FFFFFF"/>
          </a:solidFill>
          <a:ln w="12700" cap="flat" cmpd="sng" algn="ctr">
            <a:noFill/>
            <a:prstDash val="solid"/>
            <a:miter lim="800000"/>
          </a:ln>
          <a:effectLst/>
          <a:extLst>
            <a:ext uri="{91240B29-F687-4F45-9708-019B960494DF}">
              <a14:hiddenLine xmlns:a14="http://schemas.microsoft.com/office/drawing/2010/main" w="12700">
                <a:solidFill>
                  <a:srgbClr val="4276AA">
                    <a:shade val="50000"/>
                  </a:srgbClr>
                </a:solidFill>
                <a:prstDash val="solid"/>
                <a:miter lim="800000"/>
                <a:headEnd/>
                <a:tailEnd/>
              </a14:hiddenLine>
            </a:ext>
          </a:extLst>
        </p:spPr>
        <p:style>
          <a:lnRef idx="2">
            <a:srgbClr val="4276AA">
              <a:shade val="50000"/>
            </a:srgbClr>
          </a:lnRef>
          <a:fillRef idx="1">
            <a:srgbClr val="4276AA"/>
          </a:fillRef>
          <a:effectRef idx="0">
            <a:srgbClr val="4276AA"/>
          </a:effectRef>
          <a:fontRef idx="minor">
            <a:srgbClr val="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lnSpc>
                <a:spcPct val="120000"/>
              </a:lnSpc>
            </a:pPr>
            <a:endParaRPr lang="zh-CN" altLang="en-US">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1705610"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r>
              <a:rPr lang="zh-CN" altLang="en-US" sz="2300" dirty="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黑体" panose="02010609060101010101" charset="-122"/>
              </a:rPr>
              <a:t>思政园地</a:t>
            </a:r>
            <a:endParaRPr lang="zh-CN" altLang="en-US" sz="2300" b="1" dirty="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黑体" panose="02010609060101010101" charset="-122"/>
            </a:endParaRPr>
          </a:p>
        </p:txBody>
      </p:sp>
      <p:sp>
        <p:nvSpPr>
          <p:cNvPr id="7" name="文本框 6"/>
          <p:cNvSpPr txBox="1"/>
          <p:nvPr/>
        </p:nvSpPr>
        <p:spPr>
          <a:xfrm>
            <a:off x="765175" y="1109980"/>
            <a:ext cx="10728325" cy="4707890"/>
          </a:xfrm>
          <a:prstGeom prst="rect">
            <a:avLst/>
          </a:prstGeom>
          <a:noFill/>
        </p:spPr>
        <p:txBody>
          <a:bodyPr wrap="square" rtlCol="0">
            <a:spAutoFit/>
          </a:bodyPr>
          <a:p>
            <a:pPr algn="ctr" fontAlgn="auto">
              <a:lnSpc>
                <a:spcPct val="150000"/>
              </a:lnSpc>
            </a:pPr>
            <a:r>
              <a:rPr lang="zh-CN" altLang="en-US" sz="2000" b="1"/>
              <a:t>自强不息，厚德载物</a:t>
            </a:r>
            <a:endParaRPr lang="zh-CN" altLang="en-US" sz="2000" b="1"/>
          </a:p>
          <a:p>
            <a:pPr fontAlgn="auto">
              <a:lnSpc>
                <a:spcPct val="150000"/>
              </a:lnSpc>
            </a:pPr>
            <a:r>
              <a:rPr lang="zh-CN" altLang="en-US" sz="2000"/>
              <a:t>自强不息是一种积极的人生态度，我们要自强不息，不断提高自己的各个方面。想要好的生活或财富等，需要积蓄内力、积累知识和经验。通过自身不断学习，才能提高自己的能力，财力、物力自然会提高。自强不息能使人变得强大，而厚德载物能为人创造有利的环境，使自己变得更强大。当然道理谁都会说，真正要做还是有一定难度的。提高、完善自身不是一朝一夕的事，需要长期坚持不懈的努力和耐心。真正的智慧总是和谦虚相连，真正的哲人必然像大海一样宽厚。“自强不息，厚德载物”的精神不断获得丰富和发展，这概括了中国文化对人与自然、人与社会、人与人的关系的处理方法，是中华民族的民族精神和民族性格的重要表现。作为一个高尚的人，在气节、操守、德行等方面都应不屈不挠，战胜自我，力争在事业和品行上都达到最高境界。</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p="http://schemas.openxmlformats.org/presentationml/2006/main">
  <p:tag name="KSO_WM_UNIT_HIGHLIGHT" val="0"/>
  <p:tag name="KSO_WM_UNIT_COMPATIBLE" val="0"/>
  <p:tag name="KSO_WM_DIAGRAM_GROUP_CODE" val="q1-1"/>
  <p:tag name="KSO_WM_UNIT_ID" val="diagram20187689_2*q_h_i*1_5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1"/>
  <p:tag name="KSO_WM_UNIT_FILL_FORE_SCHEMECOLOR_INDEX" val="9"/>
  <p:tag name="KSO_WM_UNIT_FILL_TYPE" val="1"/>
  <p:tag name="KSO_WM_UNIT_TEXT_FILL_FORE_SCHEMECOLOR_INDEX" val="9"/>
  <p:tag name="KSO_WM_UNIT_TEXT_FILL_TYPE" val="1"/>
</p:tagLst>
</file>

<file path=ppt/tags/tag10.xml><?xml version="1.0" encoding="utf-8"?>
<p:tagLst xmlns:p="http://schemas.openxmlformats.org/presentationml/2006/main">
  <p:tag name="KSO_WM_UNIT_HIGHLIGHT" val="0"/>
  <p:tag name="KSO_WM_UNIT_COMPATIBLE" val="0"/>
  <p:tag name="KSO_WM_DIAGRAM_GROUP_CODE" val="q1-1"/>
  <p:tag name="KSO_WM_UNIT_ID" val="diagram20187689_2*q_h_i*1_3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1"/>
  <p:tag name="KSO_WM_UNIT_TEXT_FILL_TYPE" val="1"/>
</p:tagLst>
</file>

<file path=ppt/tags/tag100.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3"/>
  <p:tag name="KSO_WM_UNIT_ID" val="diagram20187873_3*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01.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3"/>
  <p:tag name="KSO_WM_UNIT_ID" val="diagram20187873_3*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102.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1"/>
  <p:tag name="KSO_WM_UNIT_ID" val="diagram20187873_3*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103.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7"/>
  <p:tag name="KSO_WM_UNIT_ID" val="diagram20187873_3*q_i*1_7"/>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04.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1"/>
  <p:tag name="KSO_WM_UNIT_ID" val="diagram20187873_3*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05.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2"/>
  <p:tag name="KSO_WM_UNIT_ID" val="diagram20187873_3*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06.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3"/>
  <p:tag name="KSO_WM_UNIT_ID" val="diagram20187873_3*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07.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4"/>
  <p:tag name="KSO_WM_UNIT_ID" val="diagram20187873_3*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08.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5"/>
  <p:tag name="KSO_WM_UNIT_ID" val="diagram20187873_3*q_i*1_5"/>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09.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6"/>
  <p:tag name="KSO_WM_UNIT_ID" val="diagram20187873_3*q_i*1_6"/>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DIAGRAM_GROUP_CODE" val="q1-1"/>
  <p:tag name="KSO_WM_UNIT_ID" val="diagram20187689_2*q_h_i*1_3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3"/>
  <p:tag name="KSO_WM_UNIT_FILL_FORE_SCHEMECOLOR_INDEX" val="14"/>
  <p:tag name="KSO_WM_UNIT_FILL_TYPE" val="1"/>
  <p:tag name="KSO_WM_UNIT_TEXT_FILL_FORE_SCHEMECOLOR_INDEX" val="13"/>
  <p:tag name="KSO_WM_UNIT_TEXT_FILL_TYPE" val="1"/>
</p:tagLst>
</file>

<file path=ppt/tags/tag110.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1_1"/>
  <p:tag name="KSO_WM_UNIT_ID" val="diagram20187873_3*q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111.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1_1"/>
  <p:tag name="KSO_WM_UNIT_ID" val="diagram20187873_3*q_h_f*1_1_1"/>
  <p:tag name="KSO_WM_UNIT_LAYERLEVEL" val="1_1_1"/>
  <p:tag name="KSO_WM_UNIT_VALUE" val="2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112.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2_1"/>
  <p:tag name="KSO_WM_UNIT_ID" val="diagram20187873_3*q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113.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2_1"/>
  <p:tag name="KSO_WM_UNIT_ID" val="diagram20187873_3*q_h_f*1_2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114.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3_1"/>
  <p:tag name="KSO_WM_UNIT_ID" val="diagram20187873_3*q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115.xml><?xml version="1.0" encoding="utf-8"?>
<p:tagLst xmlns:p="http://schemas.openxmlformats.org/presentationml/2006/main">
  <p:tag name="KSO_WM_TAG_VERSION" val="1.0"/>
  <p:tag name="KSO_WM_TEMPLATE_CATEGORY" val="diagram"/>
  <p:tag name="KSO_WM_TEMPLATE_INDEX" val="20187873"/>
  <p:tag name="KSO_WM_UNIT_TYPE" val="q_h_f"/>
  <p:tag name="KSO_WM_UNIT_INDEX" val="1_3_1"/>
  <p:tag name="KSO_WM_UNIT_ID" val="diagram20187873_3*q_h_f*1_3_1"/>
  <p:tag name="KSO_WM_UNIT_LAYERLEVEL" val="1_1_1"/>
  <p:tag name="KSO_WM_UNIT_VALUE" val="48"/>
  <p:tag name="KSO_WM_UNIT_HIGHLIGHT" val="0"/>
  <p:tag name="KSO_WM_UNIT_COMPATIBLE" val="0"/>
  <p:tag name="KSO_WM_BEAUTIFY_FLAG" val="#wm#"/>
  <p:tag name="KSO_WM_UNIT_PRESET_TEXT" val="单击此处添加文本具体内容，简明扼要的阐述您的观点。"/>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195_3*n_i*1_1"/>
  <p:tag name="KSO_WM_TEMPLATE_CATEGORY" val="diagram"/>
  <p:tag name="KSO_WM_TEMPLATE_INDEX" val="160195"/>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195_3*n_h_i*1_2_1"/>
  <p:tag name="KSO_WM_TEMPLATE_CATEGORY" val="diagram"/>
  <p:tag name="KSO_WM_TEMPLATE_INDEX" val="16019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195_3*n_h_h_i*1_1_1_1"/>
  <p:tag name="KSO_WM_TEMPLATE_CATEGORY" val="diagram"/>
  <p:tag name="KSO_WM_TEMPLATE_INDEX" val="160195"/>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9.xml><?xml version="1.0" encoding="utf-8"?>
<p:tagLst xmlns:p="http://schemas.openxmlformats.org/presentationml/2006/main">
  <p:tag name="KSO_WM_UNIT_VALUE" val="73*78"/>
  <p:tag name="KSO_WM_UNIT_HIGHLIGHT" val="0"/>
  <p:tag name="KSO_WM_UNIT_COMPATIBLE" val="0"/>
  <p:tag name="KSO_WM_UNIT_DIAGRAM_ISNUMVISUAL" val="0"/>
  <p:tag name="KSO_WM_UNIT_DIAGRAM_ISREFERUNIT" val="0"/>
  <p:tag name="KSO_WM_DIAGRAM_GROUP_CODE" val="n1-1"/>
  <p:tag name="KSO_WM_UNIT_TYPE" val="n_h_h_x"/>
  <p:tag name="KSO_WM_UNIT_INDEX" val="1_1_1_1"/>
  <p:tag name="KSO_WM_UNIT_ID" val="diagram160195_3*n_h_h_x*1_1_1_1"/>
  <p:tag name="KSO_WM_TEMPLATE_CATEGORY" val="diagram"/>
  <p:tag name="KSO_WM_TEMPLATE_INDEX" val="160195"/>
  <p:tag name="KSO_WM_UNIT_LAYERLEVEL" val="1_1_1_1"/>
  <p:tag name="KSO_WM_TAG_VERSION" val="1.0"/>
  <p:tag name="KSO_WM_BEAUTIFY_FLAG" val="#wm#"/>
  <p:tag name="KSO_WM_UNIT_FILL_FORE_SCHEMECOLOR_INDEX" val="14"/>
  <p:tag name="KSO_WM_UNIT_FILL_TYPE" val="1"/>
</p:tagLst>
</file>

<file path=ppt/tags/tag12.xml><?xml version="1.0" encoding="utf-8"?>
<p:tagLst xmlns:p="http://schemas.openxmlformats.org/presentationml/2006/main">
  <p:tag name="KSO_WM_UNIT_HIGHLIGHT" val="0"/>
  <p:tag name="KSO_WM_UNIT_COMPATIBLE" val="0"/>
  <p:tag name="KSO_WM_DIAGRAM_GROUP_CODE" val="q1-1"/>
  <p:tag name="KSO_WM_UNIT_ID" val="diagram20187689_2*q_h_i*1_4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1"/>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195_3*n_h_h_i*1_1_3_1"/>
  <p:tag name="KSO_WM_TEMPLATE_CATEGORY" val="diagram"/>
  <p:tag name="KSO_WM_TEMPLATE_INDEX" val="160195"/>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VALUE" val="77*64"/>
  <p:tag name="KSO_WM_UNIT_HIGHLIGHT" val="0"/>
  <p:tag name="KSO_WM_UNIT_COMPATIBLE" val="0"/>
  <p:tag name="KSO_WM_UNIT_DIAGRAM_ISNUMVISUAL" val="0"/>
  <p:tag name="KSO_WM_UNIT_DIAGRAM_ISREFERUNIT" val="0"/>
  <p:tag name="KSO_WM_DIAGRAM_GROUP_CODE" val="n1-1"/>
  <p:tag name="KSO_WM_UNIT_TYPE" val="n_h_h_x"/>
  <p:tag name="KSO_WM_UNIT_INDEX" val="1_1_3_1"/>
  <p:tag name="KSO_WM_UNIT_ID" val="diagram160195_3*n_h_h_x*1_1_3_1"/>
  <p:tag name="KSO_WM_TEMPLATE_CATEGORY" val="diagram"/>
  <p:tag name="KSO_WM_TEMPLATE_INDEX" val="160195"/>
  <p:tag name="KSO_WM_UNIT_LAYERLEVEL" val="1_1_1_1"/>
  <p:tag name="KSO_WM_TAG_VERSION" val="1.0"/>
  <p:tag name="KSO_WM_BEAUTIFY_FLAG" val="#wm#"/>
  <p:tag name="KSO_WM_UNIT_FILL_FORE_SCHEMECOLOR_INDEX" val="14"/>
  <p:tag name="KSO_WM_UNIT_FILL_TYPE" val="1"/>
</p:tagLst>
</file>

<file path=ppt/tags/tag122.xml><?xml version="1.0" encoding="utf-8"?>
<p:tagLst xmlns:p="http://schemas.openxmlformats.org/presentationml/2006/main">
  <p:tag name="KSO_WM_UNIT_PRESET_TEXT" val="单击此处添加文本具体内容，简明扼要的阐述您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195_3*n_h_h_f*1_1_1_1"/>
  <p:tag name="KSO_WM_TEMPLATE_CATEGORY" val="diagram"/>
  <p:tag name="KSO_WM_TEMPLATE_INDEX" val="160195"/>
  <p:tag name="KSO_WM_UNIT_LAYERLEVEL" val="1_1_1_1"/>
  <p:tag name="KSO_WM_TAG_VERSION" val="1.0"/>
  <p:tag name="KSO_WM_BEAUTIFY_FLAG" val="#wm#"/>
  <p:tag name="KSO_WM_UNIT_TEXT_FILL_FORE_SCHEMECOLOR_INDEX" val="13"/>
  <p:tag name="KSO_WM_UNIT_TEXT_FILL_TYPE" val="1"/>
</p:tagLst>
</file>

<file path=ppt/tags/tag123.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n1-1"/>
  <p:tag name="KSO_WM_UNIT_TYPE" val="n_h_h_a"/>
  <p:tag name="KSO_WM_UNIT_INDEX" val="1_1_1_1"/>
  <p:tag name="KSO_WM_UNIT_ID" val="diagram160195_3*n_h_h_a*1_1_1_1"/>
  <p:tag name="KSO_WM_TEMPLATE_CATEGORY" val="diagram"/>
  <p:tag name="KSO_WM_TEMPLATE_INDEX" val="160195"/>
  <p:tag name="KSO_WM_UNIT_LAYERLEVEL" val="1_1_1_1"/>
  <p:tag name="KSO_WM_TAG_VERSION" val="1.0"/>
  <p:tag name="KSO_WM_BEAUTIFY_FLAG" val="#wm#"/>
  <p:tag name="KSO_WM_UNIT_TEXT_FILL_FORE_SCHEMECOLOR_INDEX" val="5"/>
  <p:tag name="KSO_WM_UNIT_TEXT_FILL_TYPE" val="1"/>
</p:tagLst>
</file>

<file path=ppt/tags/tag124.xml><?xml version="1.0" encoding="utf-8"?>
<p:tagLst xmlns:p="http://schemas.openxmlformats.org/presentationml/2006/main">
  <p:tag name="KSO_WM_UNIT_PRESET_TEXT" val="单击此处添加文本具体内容，简明扼要的阐述您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195_3*n_h_h_f*1_1_3_1"/>
  <p:tag name="KSO_WM_TEMPLATE_CATEGORY" val="diagram"/>
  <p:tag name="KSO_WM_TEMPLATE_INDEX" val="160195"/>
  <p:tag name="KSO_WM_UNIT_LAYERLEVEL" val="1_1_1_1"/>
  <p:tag name="KSO_WM_TAG_VERSION" val="1.0"/>
  <p:tag name="KSO_WM_BEAUTIFY_FLAG" val="#wm#"/>
  <p:tag name="KSO_WM_UNIT_TEXT_FILL_FORE_SCHEMECOLOR_INDEX" val="13"/>
  <p:tag name="KSO_WM_UNIT_TEXT_FILL_TYPE" val="1"/>
</p:tagLst>
</file>

<file path=ppt/tags/tag125.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n1-1"/>
  <p:tag name="KSO_WM_UNIT_TYPE" val="n_h_h_a"/>
  <p:tag name="KSO_WM_UNIT_INDEX" val="1_1_3_1"/>
  <p:tag name="KSO_WM_UNIT_ID" val="diagram160195_3*n_h_h_a*1_1_3_1"/>
  <p:tag name="KSO_WM_TEMPLATE_CATEGORY" val="diagram"/>
  <p:tag name="KSO_WM_TEMPLATE_INDEX" val="160195"/>
  <p:tag name="KSO_WM_UNIT_LAYERLEVEL" val="1_1_1_1"/>
  <p:tag name="KSO_WM_TAG_VERSION" val="1.0"/>
  <p:tag name="KSO_WM_BEAUTIFY_FLAG" val="#wm#"/>
  <p:tag name="KSO_WM_UNIT_TEXT_FILL_FORE_SCHEMECOLOR_INDEX" val="8"/>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195_3*n_h_h_i*1_1_2_1"/>
  <p:tag name="KSO_WM_TEMPLATE_CATEGORY" val="diagram"/>
  <p:tag name="KSO_WM_TEMPLATE_INDEX" val="160195"/>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UNIT_VALUE" val="63*64"/>
  <p:tag name="KSO_WM_UNIT_HIGHLIGHT" val="0"/>
  <p:tag name="KSO_WM_UNIT_COMPATIBLE" val="0"/>
  <p:tag name="KSO_WM_UNIT_DIAGRAM_ISNUMVISUAL" val="0"/>
  <p:tag name="KSO_WM_UNIT_DIAGRAM_ISREFERUNIT" val="0"/>
  <p:tag name="KSO_WM_DIAGRAM_GROUP_CODE" val="n1-1"/>
  <p:tag name="KSO_WM_UNIT_TYPE" val="n_h_h_x"/>
  <p:tag name="KSO_WM_UNIT_INDEX" val="1_1_2_1"/>
  <p:tag name="KSO_WM_UNIT_ID" val="diagram160195_3*n_h_h_x*1_1_2_1"/>
  <p:tag name="KSO_WM_TEMPLATE_CATEGORY" val="diagram"/>
  <p:tag name="KSO_WM_TEMPLATE_INDEX" val="160195"/>
  <p:tag name="KSO_WM_UNIT_LAYERLEVEL" val="1_1_1_1"/>
  <p:tag name="KSO_WM_TAG_VERSION" val="1.0"/>
  <p:tag name="KSO_WM_BEAUTIFY_FLAG" val="#wm#"/>
  <p:tag name="KSO_WM_UNIT_FILL_FORE_SCHEMECOLOR_INDEX" val="14"/>
  <p:tag name="KSO_WM_UNIT_FILL_TYPE" val="1"/>
</p:tagLst>
</file>

<file path=ppt/tags/tag128.xml><?xml version="1.0" encoding="utf-8"?>
<p:tagLst xmlns:p="http://schemas.openxmlformats.org/presentationml/2006/main">
  <p:tag name="KSO_WM_UNIT_PRESET_TEXT" val="单击此处添加文本具体内容，简明扼要的阐述您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195_3*n_h_h_f*1_1_2_1"/>
  <p:tag name="KSO_WM_TEMPLATE_CATEGORY" val="diagram"/>
  <p:tag name="KSO_WM_TEMPLATE_INDEX" val="160195"/>
  <p:tag name="KSO_WM_UNIT_LAYERLEVEL" val="1_1_1_1"/>
  <p:tag name="KSO_WM_TAG_VERSION" val="1.0"/>
  <p:tag name="KSO_WM_BEAUTIFY_FLAG" val="#wm#"/>
  <p:tag name="KSO_WM_UNIT_TEXT_FILL_FORE_SCHEMECOLOR_INDEX" val="13"/>
  <p:tag name="KSO_WM_UNIT_TEXT_FILL_TYPE" val="1"/>
</p:tagLst>
</file>

<file path=ppt/tags/tag129.xml><?xml version="1.0" encoding="utf-8"?>
<p:tagLst xmlns:p="http://schemas.openxmlformats.org/presentationml/2006/main">
  <p:tag name="KSO_WM_UNIT_ISCONTENTSTITLE" val="0"/>
  <p:tag name="KSO_WM_UNIT_PRESET_TEXT" val="单击此处添加标题"/>
  <p:tag name="KSO_WM_UNIT_NOCLEAR" val="0"/>
  <p:tag name="KSO_WM_UNIT_VALUE" val="13"/>
  <p:tag name="KSO_WM_UNIT_HIGHLIGHT" val="0"/>
  <p:tag name="KSO_WM_UNIT_COMPATIBLE" val="0"/>
  <p:tag name="KSO_WM_UNIT_DIAGRAM_ISNUMVISUAL" val="0"/>
  <p:tag name="KSO_WM_UNIT_DIAGRAM_ISREFERUNIT" val="0"/>
  <p:tag name="KSO_WM_DIAGRAM_GROUP_CODE" val="n1-1"/>
  <p:tag name="KSO_WM_UNIT_TYPE" val="n_h_h_a"/>
  <p:tag name="KSO_WM_UNIT_INDEX" val="1_1_2_1"/>
  <p:tag name="KSO_WM_UNIT_ID" val="diagram160195_3*n_h_h_a*1_1_2_1"/>
  <p:tag name="KSO_WM_TEMPLATE_CATEGORY" val="diagram"/>
  <p:tag name="KSO_WM_TEMPLATE_INDEX" val="160195"/>
  <p:tag name="KSO_WM_UNIT_LAYERLEVEL" val="1_1_1_1"/>
  <p:tag name="KSO_WM_TAG_VERSION" val="1.0"/>
  <p:tag name="KSO_WM_BEAUTIFY_FLAG" val="#wm#"/>
  <p:tag name="KSO_WM_UNIT_TEXT_FILL_FORE_SCHEMECOLOR_INDEX" val="6"/>
  <p:tag name="KSO_WM_UNIT_TEXT_FILL_TYPE" val="1"/>
</p:tagLst>
</file>

<file path=ppt/tags/tag13.xml><?xml version="1.0" encoding="utf-8"?>
<p:tagLst xmlns:p="http://schemas.openxmlformats.org/presentationml/2006/main">
  <p:tag name="KSO_WM_UNIT_HIGHLIGHT" val="0"/>
  <p:tag name="KSO_WM_UNIT_COMPATIBLE" val="0"/>
  <p:tag name="KSO_WM_DIAGRAM_GROUP_CODE" val="q1-1"/>
  <p:tag name="KSO_WM_UNIT_ID" val="diagram20187689_2*q_h_i*1_4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 val="15"/>
  <p:tag name="KSO_WM_UNI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VALUE" val="1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1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PRESET_TEXT" val="单击此处添加文本具体内容，简明扼要的阐述您的观点。"/>
  <p:tag name="KSO_WM_UNIT_VALUE" val="72"/>
</p:tagLst>
</file>

<file path=ppt/tags/tag14.xml><?xml version="1.0" encoding="utf-8"?>
<p:tagLst xmlns:p="http://schemas.openxmlformats.org/presentationml/2006/main">
  <p:tag name="KSO_WM_UNIT_HIGHLIGHT" val="0"/>
  <p:tag name="KSO_WM_UNIT_COMPATIBLE" val="0"/>
  <p:tag name="KSO_WM_DIAGRAM_GROUP_CODE" val="q1-1"/>
  <p:tag name="KSO_WM_UNIT_ID" val="diagram20187689_2*q_h_i*1_5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1"/>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VALUE" val="1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3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3_1"/>
  <p:tag name="KSO_WM_UNIT_PRESET_TEXT" val="单击此处添加文本具体内容，简明扼要的阐述您的观点。"/>
  <p:tag name="KSO_WM_UNIT_VALUE" val="7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VALUE" val="1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2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PRESET_TEXT" val="单击此处添加文本具体内容，简明扼要的阐述您的观点。"/>
  <p:tag name="KSO_WM_UNIT_VALUE" val="68"/>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 val="5"/>
  <p:tag name="KSO_WM_UNI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Lst>
</file>

<file path=ppt/tags/tag14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941_4*l_h_i*1_1_1"/>
  <p:tag name="KSO_WM_TEMPLATE_CATEGORY" val="diagram"/>
  <p:tag name="KSO_WM_TEMPLATE_INDEX" val="20198941"/>
  <p:tag name="KSO_WM_UNIT_LAYERLEVEL" val="1_1_1"/>
  <p:tag name="KSO_WM_TAG_VERSION" val="1.0"/>
  <p:tag name="KSO_WM_BEAUTIFY_FLAG" val="#wm#"/>
  <p:tag name="KSO_WM_UNIT_FILL_FORE_SCHEMECOLOR_INDEX" val="6"/>
  <p:tag name="KSO_WM_UNIT_FILL_TYPE" val="1"/>
</p:tagLst>
</file>

<file path=ppt/tags/tag149.xml><?xml version="1.0" encoding="utf-8"?>
<p:tagLst xmlns:p="http://schemas.openxmlformats.org/presentationml/2006/main">
  <p:tag name="KSO_WM_UNIT_DIAGRAM_MODELTYPE" val="stripeEnum"/>
  <p:tag name="KSO_WM_UNIT_VALUE" val="94*10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941_4*l_h_x*1_1_1"/>
  <p:tag name="KSO_WM_TEMPLATE_CATEGORY" val="diagram"/>
  <p:tag name="KSO_WM_TEMPLATE_INDEX" val="20198941"/>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1_1"/>
  <p:tag name="KSO_WM_UNIT_ID" val="diagram20187689_2*q_h_f*1_1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150.xml><?xml version="1.0" encoding="utf-8"?>
<p:tagLst xmlns:p="http://schemas.openxmlformats.org/presentationml/2006/main">
  <p:tag name="KSO_WM_UNIT_DIAGRAM_MODELTYPE" val="stripeEnum"/>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41_4*l_h_a*1_1_1"/>
  <p:tag name="KSO_WM_TEMPLATE_CATEGORY" val="diagram"/>
  <p:tag name="KSO_WM_TEMPLATE_INDEX" val="2019894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51.xml><?xml version="1.0" encoding="utf-8"?>
<p:tagLst xmlns:p="http://schemas.openxmlformats.org/presentationml/2006/main">
  <p:tag name="KSO_WM_UNIT_DIAGRAM_MODELTYPE" val="stripeEnum"/>
  <p:tag name="KSO_WM_UNIT_NOCLEAR" val="0"/>
  <p:tag name="KSO_WM_UNIT_VALUE" val="5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41_4*l_h_f*1_1_1"/>
  <p:tag name="KSO_WM_TEMPLATE_CATEGORY" val="diagram"/>
  <p:tag name="KSO_WM_TEMPLATE_INDEX" val="20198941"/>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52.xml><?xml version="1.0" encoding="utf-8"?>
<p:tagLst xmlns:p="http://schemas.openxmlformats.org/presentationml/2006/main">
  <p:tag name="KSO_WM_UNIT_DIAGRAM_MODELTYPE" val="stripeEnum"/>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41_4*l_h_a*1_2_1"/>
  <p:tag name="KSO_WM_TEMPLATE_CATEGORY" val="diagram"/>
  <p:tag name="KSO_WM_TEMPLATE_INDEX" val="2019894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53.xml><?xml version="1.0" encoding="utf-8"?>
<p:tagLst xmlns:p="http://schemas.openxmlformats.org/presentationml/2006/main">
  <p:tag name="KSO_WM_UNIT_DIAGRAM_MODELTYPE" val="stripeEnum"/>
  <p:tag name="KSO_WM_UNIT_NOCLEAR" val="0"/>
  <p:tag name="KSO_WM_UNIT_VALUE" val="5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41_4*l_h_f*1_2_1"/>
  <p:tag name="KSO_WM_TEMPLATE_CATEGORY" val="diagram"/>
  <p:tag name="KSO_WM_TEMPLATE_INDEX" val="20198941"/>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5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941_4*l_h_i*1_2_1"/>
  <p:tag name="KSO_WM_TEMPLATE_CATEGORY" val="diagram"/>
  <p:tag name="KSO_WM_TEMPLATE_INDEX" val="20198941"/>
  <p:tag name="KSO_WM_UNIT_LAYERLEVEL" val="1_1_1"/>
  <p:tag name="KSO_WM_TAG_VERSION" val="1.0"/>
  <p:tag name="KSO_WM_BEAUTIFY_FLAG" val="#wm#"/>
  <p:tag name="KSO_WM_UNIT_FILL_FORE_SCHEMECOLOR_INDEX" val="7"/>
  <p:tag name="KSO_WM_UNIT_FILL_TYPE" val="1"/>
</p:tagLst>
</file>

<file path=ppt/tags/tag155.xml><?xml version="1.0" encoding="utf-8"?>
<p:tagLst xmlns:p="http://schemas.openxmlformats.org/presentationml/2006/main">
  <p:tag name="KSO_WM_UNIT_DIAGRAM_MODELTYPE" val="stripeEnum"/>
  <p:tag name="KSO_WM_UNIT_VALUE" val="117*7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941_4*l_h_x*1_2_1"/>
  <p:tag name="KSO_WM_TEMPLATE_CATEGORY" val="diagram"/>
  <p:tag name="KSO_WM_TEMPLATE_INDEX" val="20198941"/>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941_4*l_h_i*1_3_1"/>
  <p:tag name="KSO_WM_TEMPLATE_CATEGORY" val="diagram"/>
  <p:tag name="KSO_WM_TEMPLATE_INDEX" val="20198941"/>
  <p:tag name="KSO_WM_UNIT_LAYERLEVEL" val="1_1_1"/>
  <p:tag name="KSO_WM_TAG_VERSION" val="1.0"/>
  <p:tag name="KSO_WM_BEAUTIFY_FLAG" val="#wm#"/>
  <p:tag name="KSO_WM_UNIT_FILL_FORE_SCHEMECOLOR_INDEX" val="8"/>
  <p:tag name="KSO_WM_UNIT_FILL_TYPE" val="1"/>
</p:tagLst>
</file>

<file path=ppt/tags/tag157.xml><?xml version="1.0" encoding="utf-8"?>
<p:tagLst xmlns:p="http://schemas.openxmlformats.org/presentationml/2006/main">
  <p:tag name="KSO_WM_UNIT_DIAGRAM_MODELTYPE" val="stripeEnum"/>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41_4*l_h_a*1_3_1"/>
  <p:tag name="KSO_WM_TEMPLATE_CATEGORY" val="diagram"/>
  <p:tag name="KSO_WM_TEMPLATE_INDEX" val="2019894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58.xml><?xml version="1.0" encoding="utf-8"?>
<p:tagLst xmlns:p="http://schemas.openxmlformats.org/presentationml/2006/main">
  <p:tag name="KSO_WM_UNIT_DIAGRAM_MODELTYPE" val="stripeEnum"/>
  <p:tag name="KSO_WM_UNIT_PRESET_TEXT_INDEX" val="5"/>
  <p:tag name="KSO_WM_UNIT_PRESET_TEXT_LEN" val="25"/>
  <p:tag name="KSO_WM_UNIT_NOCLEAR" val="0"/>
  <p:tag name="KSO_WM_UNIT_VALUE" val="5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41_4*l_h_f*1_3_1"/>
  <p:tag name="KSO_WM_TEMPLATE_CATEGORY" val="diagram"/>
  <p:tag name="KSO_WM_TEMPLATE_INDEX" val="20198941"/>
  <p:tag name="KSO_WM_UNIT_LAYERLEVEL" val="1_1_1"/>
  <p:tag name="KSO_WM_TAG_VERSION" val="1.0"/>
  <p:tag name="KSO_WM_BEAUTIFY_FLAG" val="#wm#"/>
  <p:tag name="KSO_WM_UNIT_TEXT_FILL_FORE_SCHEMECOLOR_INDEX" val="13"/>
  <p:tag name="KSO_WM_UNIT_TEXT_FILL_TYPE" val="1"/>
</p:tagLst>
</file>

<file path=ppt/tags/tag159.xml><?xml version="1.0" encoding="utf-8"?>
<p:tagLst xmlns:p="http://schemas.openxmlformats.org/presentationml/2006/main">
  <p:tag name="KSO_WM_UNIT_DIAGRAM_MODELTYPE" val="stripeEnum"/>
  <p:tag name="KSO_WM_UNIT_VALUE" val="123*5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941_4*l_h_x*1_3_1"/>
  <p:tag name="KSO_WM_TEMPLATE_CATEGORY" val="diagram"/>
  <p:tag name="KSO_WM_TEMPLATE_INDEX" val="20198941"/>
  <p:tag name="KSO_WM_UNIT_LAYERLEVEL" val="1_1_1"/>
  <p:tag name="KSO_WM_TAG_VERSION" val="1.0"/>
  <p:tag name="KSO_WM_BEAUTIFY_FLAG" val="#wm#"/>
  <p:tag name="KSO_WM_UNIT_FILL_FORE_SCHEMECOLOR_INDEX" val="14"/>
  <p:tag name="KSO_WM_UNIT_FILL_TYPE" val="1"/>
</p:tagLst>
</file>

<file path=ppt/tags/tag16.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1_1"/>
  <p:tag name="KSO_WM_UNIT_ID" val="diagram20187689_2*q_h_a*1_1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5"/>
  <p:tag name="KSO_WM_UNIT_TEXT_FILL_TYPE" val="1"/>
</p:tagLst>
</file>

<file path=ppt/tags/tag160.xml><?xml version="1.0" encoding="utf-8"?>
<p:tagLst xmlns:p="http://schemas.openxmlformats.org/presentationml/2006/main">
  <p:tag name="KSO_WM_UNIT_DIAGRAM_MODELTYPE" val="stripeEnum"/>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198941_4*l_h_a*1_4_1"/>
  <p:tag name="KSO_WM_TEMPLATE_CATEGORY" val="diagram"/>
  <p:tag name="KSO_WM_TEMPLATE_INDEX" val="2019894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61.xml><?xml version="1.0" encoding="utf-8"?>
<p:tagLst xmlns:p="http://schemas.openxmlformats.org/presentationml/2006/main">
  <p:tag name="KSO_WM_UNIT_DIAGRAM_MODELTYPE" val="stripeEnum"/>
  <p:tag name="KSO_WM_UNIT_NOCLEAR" val="0"/>
  <p:tag name="KSO_WM_UNIT_VALUE" val="6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41_4*l_h_f*1_4_1"/>
  <p:tag name="KSO_WM_TEMPLATE_CATEGORY" val="diagram"/>
  <p:tag name="KSO_WM_TEMPLATE_INDEX" val="20198941"/>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941_4*l_h_i*1_4_1"/>
  <p:tag name="KSO_WM_TEMPLATE_CATEGORY" val="diagram"/>
  <p:tag name="KSO_WM_TEMPLATE_INDEX" val="20198941"/>
  <p:tag name="KSO_WM_UNIT_LAYERLEVEL" val="1_1_1"/>
  <p:tag name="KSO_WM_TAG_VERSION" val="1.0"/>
  <p:tag name="KSO_WM_BEAUTIFY_FLAG" val="#wm#"/>
  <p:tag name="KSO_WM_UNIT_FILL_FORE_SCHEMECOLOR_INDEX" val="9"/>
  <p:tag name="KSO_WM_UNIT_FILL_TYPE" val="1"/>
</p:tagLst>
</file>

<file path=ppt/tags/tag163.xml><?xml version="1.0" encoding="utf-8"?>
<p:tagLst xmlns:p="http://schemas.openxmlformats.org/presentationml/2006/main">
  <p:tag name="KSO_WM_UNIT_DIAGRAM_MODELTYPE" val="stripeEnum"/>
  <p:tag name="KSO_WM_UNIT_VALUE" val="121*12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941_4*l_h_x*1_4_1"/>
  <p:tag name="KSO_WM_TEMPLATE_CATEGORY" val="diagram"/>
  <p:tag name="KSO_WM_TEMPLATE_INDEX" val="20198941"/>
  <p:tag name="KSO_WM_UNIT_LAYERLEVEL" val="1_1_1"/>
  <p:tag name="KSO_WM_TAG_VERSION" val="1.0"/>
  <p:tag name="KSO_WM_BEAUTIFY_FLAG" val="#wm#"/>
  <p:tag name="KSO_WM_UNIT_FILL_FORE_SCHEMECOLOR_INDEX" val="14"/>
  <p:tag name="KSO_WM_UNIT_FILL_TYPE" val="1"/>
</p:tagLst>
</file>

<file path=ppt/tags/tag164.xml><?xml version="1.0" encoding="utf-8"?>
<p:tagLst xmlns:p="http://schemas.openxmlformats.org/presentationml/2006/main">
  <p:tag name="KSO_WM_UNIT_DIAGRAM_MODELTYPE" val="stripeEnum"/>
  <p:tag name="KSO_WM_UNIT_ISCONTENTS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198941_4*l_h_a*1_5_1"/>
  <p:tag name="KSO_WM_TEMPLATE_CATEGORY" val="diagram"/>
  <p:tag name="KSO_WM_TEMPLATE_INDEX" val="20198941"/>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65.xml><?xml version="1.0" encoding="utf-8"?>
<p:tagLst xmlns:p="http://schemas.openxmlformats.org/presentationml/2006/main">
  <p:tag name="KSO_WM_UNIT_DIAGRAM_MODELTYPE" val="stripeEnum"/>
  <p:tag name="KSO_WM_UNIT_NOCLEAR" val="0"/>
  <p:tag name="KSO_WM_UNIT_VALUE" val="6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41_4*l_h_f*1_5_1"/>
  <p:tag name="KSO_WM_TEMPLATE_CATEGORY" val="diagram"/>
  <p:tag name="KSO_WM_TEMPLATE_INDEX" val="20198941"/>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98941_4*l_h_i*1_5_1"/>
  <p:tag name="KSO_WM_TEMPLATE_CATEGORY" val="diagram"/>
  <p:tag name="KSO_WM_TEMPLATE_INDEX" val="20198941"/>
  <p:tag name="KSO_WM_UNIT_LAYERLEVEL" val="1_1_1"/>
  <p:tag name="KSO_WM_TAG_VERSION" val="1.0"/>
  <p:tag name="KSO_WM_BEAUTIFY_FLAG" val="#wm#"/>
  <p:tag name="KSO_WM_UNIT_FILL_FORE_SCHEMECOLOR_INDEX" val="10"/>
  <p:tag name="KSO_WM_UNIT_FILL_TYPE" val="1"/>
</p:tagLst>
</file>

<file path=ppt/tags/tag167.xml><?xml version="1.0" encoding="utf-8"?>
<p:tagLst xmlns:p="http://schemas.openxmlformats.org/presentationml/2006/main">
  <p:tag name="PA" val="v5.2.4"/>
  <p:tag name="RESOURCELIBID_SHAPE" val="37732"/>
  <p:tag name="RESOURCELIB_SHAPETYPE" val="4"/>
  <p:tag name="PAMAINTYPE" val="4"/>
  <p:tag name="PATYPE" val="176"/>
  <p:tag name="PASUBTYPE" val="180"/>
  <p:tag name="KSO_WM_UNIT_DIAGRAM_MODELTYPE" val="stripeEnum"/>
  <p:tag name="KSO_WM_UNIT_VALUE" val="129*121"/>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198941_4*l_h_x*1_5_1"/>
  <p:tag name="KSO_WM_TEMPLATE_CATEGORY" val="diagram"/>
  <p:tag name="KSO_WM_TEMPLATE_INDEX" val="20198941"/>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68.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7.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4_1"/>
  <p:tag name="KSO_WM_UNIT_ID" val="diagram20187689_2*q_h_f*1_4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18.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4_1"/>
  <p:tag name="KSO_WM_UNIT_ID" val="diagram20187689_2*q_h_a*1_4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8"/>
  <p:tag name="KSO_WM_UNIT_TEXT_FILL_TYPE" val="1"/>
</p:tagLst>
</file>

<file path=ppt/tags/tag19.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2_1"/>
  <p:tag name="KSO_WM_UNIT_ID" val="diagram20187689_2*q_h_f*1_2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DIAGRAM_GROUP_CODE" val="q1-1"/>
  <p:tag name="KSO_WM_UNIT_ID" val="diagram20187689_2*q_h_i*1_1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1"/>
  <p:tag name="KSO_WM_UNIT_FILL_FORE_SCHEMECOLOR_INDEX" val="5"/>
  <p:tag name="KSO_WM_UNIT_FILL_TYPE" val="1"/>
  <p:tag name="KSO_WM_UNIT_TEXT_FILL_FORE_SCHEMECOLOR_INDEX" val="13"/>
  <p:tag name="KSO_WM_UNIT_TEXT_FILL_TYPE" val="1"/>
</p:tagLst>
</file>

<file path=ppt/tags/tag20.xml><?xml version="1.0" encoding="utf-8"?>
<p:tagLst xmlns:p="http://schemas.openxmlformats.org/presentationml/2006/main">
  <p:tag name="KSO_WM_UNIT_ISCONTENTSTITLE" val="0"/>
  <p:tag name="KSO_WM_UNIT_VALUE" val="15"/>
  <p:tag name="KSO_WM_UNIT_HIGHLIGHT" val="0"/>
  <p:tag name="KSO_WM_UNIT_COMPATIBLE" val="0"/>
  <p:tag name="KSO_WM_DIAGRAM_GROUP_CODE" val="q1-1"/>
  <p:tag name="KSO_WM_UNIT_TYPE" val="q_h_a"/>
  <p:tag name="KSO_WM_UNIT_INDEX" val="1_2_1"/>
  <p:tag name="KSO_WM_UNIT_ID" val="diagram20187689_2*q_h_a*1_2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6"/>
  <p:tag name="KSO_WM_UNIT_TEXT_FILL_TYPE" val="1"/>
</p:tagLst>
</file>

<file path=ppt/tags/tag21.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3_1"/>
  <p:tag name="KSO_WM_UNIT_ID" val="diagram20187689_2*q_h_f*1_3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22.xml><?xml version="1.0" encoding="utf-8"?>
<p:tagLst xmlns:p="http://schemas.openxmlformats.org/presentationml/2006/main">
  <p:tag name="KSO_WM_UNIT_ISCONTENTSTITLE" val="0"/>
  <p:tag name="KSO_WM_UNIT_VALUE" val="15"/>
  <p:tag name="KSO_WM_UNIT_HIGHLIGHT" val="0"/>
  <p:tag name="KSO_WM_UNIT_COMPATIBLE" val="0"/>
  <p:tag name="KSO_WM_DIAGRAM_GROUP_CODE" val="q1-1"/>
  <p:tag name="KSO_WM_UNIT_TYPE" val="q_h_a"/>
  <p:tag name="KSO_WM_UNIT_INDEX" val="1_3_1"/>
  <p:tag name="KSO_WM_UNIT_ID" val="diagram20187689_2*q_h_a*1_3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7"/>
  <p:tag name="KSO_WM_UNIT_TEXT_FILL_TYPE" val="1"/>
</p:tagLst>
</file>

<file path=ppt/tags/tag23.xml><?xml version="1.0" encoding="utf-8"?>
<p:tagLst xmlns:p="http://schemas.openxmlformats.org/presentationml/2006/main">
  <p:tag name="KSO_WM_UNIT_VALUE" val="63"/>
  <p:tag name="KSO_WM_UNIT_HIGHLIGHT" val="0"/>
  <p:tag name="KSO_WM_UNIT_COMPATIBLE" val="0"/>
  <p:tag name="KSO_WM_DIAGRAM_GROUP_CODE" val="q1-1"/>
  <p:tag name="KSO_WM_UNIT_TYPE" val="q_h_f"/>
  <p:tag name="KSO_WM_UNIT_INDEX" val="1_5_1"/>
  <p:tag name="KSO_WM_UNIT_ID" val="diagram20187689_2*q_h_f*1_5_1"/>
  <p:tag name="KSO_WM_TEMPLATE_CATEGORY" val="diagram"/>
  <p:tag name="KSO_WM_TEMPLATE_INDEX" val="20187689"/>
  <p:tag name="KSO_WM_UNIT_LAYERLEVEL" val="1_1_1"/>
  <p:tag name="KSO_WM_TAG_VERSION" val="1.0"/>
  <p:tag name="KSO_WM_BEAUTIFY_FLAG" val="#wm#"/>
  <p:tag name="KSO_WM_UNIT_PRESET_TEXT" val="单击此处添加文本具体内容，简明扼要的阐述您的观点。"/>
  <p:tag name="KSO_WM_UNIT_DIAGRAM_ISNUMVISUAL" val="0"/>
  <p:tag name="KSO_WM_UNIT_DIAGRAM_ISREFERUNIT" val="0"/>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VALUE" val="16"/>
  <p:tag name="KSO_WM_UNIT_HIGHLIGHT" val="0"/>
  <p:tag name="KSO_WM_UNIT_COMPATIBLE" val="0"/>
  <p:tag name="KSO_WM_DIAGRAM_GROUP_CODE" val="q1-1"/>
  <p:tag name="KSO_WM_UNIT_TYPE" val="q_h_a"/>
  <p:tag name="KSO_WM_UNIT_INDEX" val="1_5_1"/>
  <p:tag name="KSO_WM_UNIT_ID" val="diagram20187689_2*q_h_a*1_5_1"/>
  <p:tag name="KSO_WM_TEMPLATE_CATEGORY" val="diagram"/>
  <p:tag name="KSO_WM_TEMPLATE_INDEX" val="20187689"/>
  <p:tag name="KSO_WM_UNIT_LAYERLEVEL" val="1_1_1"/>
  <p:tag name="KSO_WM_TAG_VERSION" val="1.0"/>
  <p:tag name="KSO_WM_BEAUTIFY_FLAG" val="#wm#"/>
  <p:tag name="KSO_WM_UNIT_PRESET_TEXT" val="单击此处添加标题"/>
  <p:tag name="KSO_WM_UNIT_DIAGRAM_ISNUMVISUAL" val="0"/>
  <p:tag name="KSO_WM_UNIT_DIAGRAM_ISREFERUNIT" val="0"/>
  <p:tag name="KSO_WM_UNIT_TEXT_FILL_FORE_SCHEMECOLOR_INDEX" val="9"/>
  <p:tag name="KSO_WM_UNIT_TEXT_FILL_TYPE" val="1"/>
</p:tagLst>
</file>

<file path=ppt/tags/tag25.xml><?xml version="1.0" encoding="utf-8"?>
<p:tagLst xmlns:p="http://schemas.openxmlformats.org/presentationml/2006/main">
  <p:tag name="KSO_WM_UNIT_HIGHLIGHT" val="0"/>
  <p:tag name="KSO_WM_UNIT_COMPATIBLE" val="0"/>
  <p:tag name="KSO_WM_DIAGRAM_GROUP_CODE" val="q1-1"/>
  <p:tag name="KSO_WM_UNIT_ID" val="diagram20187689_2*q_i*1_1"/>
  <p:tag name="KSO_WM_TEMPLATE_CATEGORY" val="diagram"/>
  <p:tag name="KSO_WM_TEMPLATE_INDEX" val="20187689"/>
  <p:tag name="KSO_WM_UNIT_LAYERLEVEL" val="1_1"/>
  <p:tag name="KSO_WM_TAG_VERSION" val="1.0"/>
  <p:tag name="KSO_WM_BEAUTIFY_FLAG" val="#wm#"/>
  <p:tag name="KSO_WM_UNIT_DIAGRAM_ISNUMVISUAL" val="0"/>
  <p:tag name="KSO_WM_UNIT_DIAGRAM_ISREFERUNIT" val="0"/>
  <p:tag name="KSO_WM_UNIT_TYPE" val="q_i"/>
  <p:tag name="KSO_WM_UNIT_INDEX" val="1_1"/>
  <p:tag name="KSO_WM_UNIT_FILL_FORE_SCHEMECOLOR_INDEX" val="13"/>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DIAGRAM_GROUP_CODE" val="q1-1"/>
  <p:tag name="KSO_WM_UNIT_ID" val="diagram20187689_2*q_h_i*1_5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3"/>
  <p:tag name="KSO_WM_UNIT_FILL_FORE_SCHEMECOLOR_INDEX" val="14"/>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DIAGRAM_GROUP_CODE" val="q1-1"/>
  <p:tag name="KSO_WM_UNIT_ID" val="diagram20187689_2*q_h_i*1_5_4"/>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4"/>
  <p:tag name="KSO_WM_UNIT_FILL_FORE_SCHEMECOLOR_INDEX" val="14"/>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DIAGRAM_GROUP_CODE" val="q1-1"/>
  <p:tag name="KSO_WM_UNIT_ID" val="diagram20187689_2*q_h_i*1_5_5"/>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5"/>
  <p:tag name="KSO_WM_UNIT_FILL_FORE_SCHEMECOLOR_INDEX" val="14"/>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DIAGRAM_GROUP_CODE" val="q1-1"/>
  <p:tag name="KSO_WM_UNIT_ID" val="diagram20187689_2*q_h_i*1_5_6"/>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6"/>
  <p:tag name="KSO_WM_UNIT_FILL_FORE_SCHEMECOLOR_INDEX" val="14"/>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DIAGRAM_GROUP_CODE" val="q1-1"/>
  <p:tag name="KSO_WM_UNIT_ID" val="diagram20187689_2*q_h_i*1_2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1"/>
  <p:tag name="KSO_WM_UNIT_FILL_FORE_SCHEMECOLOR_INDEX" val="6"/>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UNIT_HIGHLIGHT" val="0"/>
  <p:tag name="KSO_WM_UNIT_COMPATIBLE" val="0"/>
  <p:tag name="KSO_WM_DIAGRAM_GROUP_CODE" val="q1-1"/>
  <p:tag name="KSO_WM_UNIT_ID" val="diagram20187689_2*q_h_i*1_5_7"/>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5_7"/>
  <p:tag name="KSO_WM_UNIT_FILL_FORE_SCHEMECOLOR_INDEX" val="14"/>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4_4*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4_4*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Lst>
</file>

<file path=ppt/tags/tag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4_4*l_h_f*1_1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4*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4_4*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Lst>
</file>

<file path=ppt/tags/tag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4_4*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4*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4_4*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Lst>
</file>

<file path=ppt/tags/tag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4_4*l_h_f*1_3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DIAGRAM_GROUP_CODE" val="q1-1"/>
  <p:tag name="KSO_WM_UNIT_ID" val="diagram20187689_2*q_h_i*1_3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3_1"/>
  <p:tag name="KSO_WM_UNIT_FILL_FORE_SCHEMECOLOR_INDEX" val="7"/>
  <p:tag name="KSO_WM_UNIT_FILL_TYPE" val="1"/>
  <p:tag name="KSO_WM_UNIT_TEXT_FILL_FORE_SCHEMECOLOR_INDEX" val="13"/>
  <p:tag name="KSO_WM_UNIT_TEXT_FILL_TYPE" val="1"/>
</p:tagLst>
</file>

<file path=ppt/tags/tag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4_4*l_h_a*1_4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8"/>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34_4*l_h_i*1_4_1"/>
  <p:tag name="KSO_WM_TEMPLATE_CATEGORY" val="diagram"/>
  <p:tag name="KSO_WM_TEMPLATE_INDEX" val="634"/>
  <p:tag name="KSO_WM_UNIT_LAYERLEVEL" val="1_1_1"/>
  <p:tag name="KSO_WM_TAG_VERSION" val="1.0"/>
  <p:tag name="KSO_WM_BEAUTIFY_FLAG" val="#wm#"/>
  <p:tag name="KSO_WM_UNIT_TEXT_FILL_FORE_SCHEMECOLOR_INDEX" val="8"/>
  <p:tag name="KSO_WM_UNIT_TEXT_FILL_TYPE" val="1"/>
</p:tagLst>
</file>

<file path=ppt/tags/tag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4_4*l_h_f*1_4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3.xml><?xml version="1.0" encoding="utf-8"?>
<p:tagLst xmlns:p="http://schemas.openxmlformats.org/presentationml/2006/main">
  <p:tag name="KSO_WM_UNIT_DIAGRAM_CONTRAST_TITLE_CNT" val="4"/>
  <p:tag name="KSO_WM_UNIT_DIAGRAM_DIMENSION_TITLE_CNT" val="1"/>
  <p:tag name="KSO_WM_UNIT_ISCONTENTSTITLE" val="0"/>
  <p:tag name="KSO_WM_UNIT_PRESET_TEXT" val="单击此处添加标题"/>
  <p:tag name="KSO_WM_UNIT_VALUE" val="13"/>
  <p:tag name="KSO_WM_UNIT_HIGHLIGHT" val="0"/>
  <p:tag name="KSO_WM_UNIT_COMPATIBLE" val="0"/>
  <p:tag name="KSO_WM_DIAGRAM_GROUP_CODE" val="q1-1"/>
  <p:tag name="KSO_WM_UNIT_TYPE" val="q_h_a"/>
  <p:tag name="KSO_WM_UNIT_INDEX" val="1_2_1"/>
  <p:tag name="KSO_WM_UNIT_ID" val="diagram20187688_4*q_h_a*1_2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6"/>
  <p:tag name="KSO_WM_UNIT_TEXT_FILL_TYPE" val="1"/>
</p:tagLst>
</file>

<file path=ppt/tags/tag44.xml><?xml version="1.0" encoding="utf-8"?>
<p:tagLst xmlns:p="http://schemas.openxmlformats.org/presentationml/2006/main">
  <p:tag name="KSO_WM_UNIT_DIAGRAM_CONTRAST_TITLE_CNT" val="4"/>
  <p:tag name="KSO_WM_UNIT_DIAGRAM_DIMENSION_TITLE_CNT" val="1"/>
  <p:tag name="KSO_WM_UNIT_PRESET_TEXT" val="单击此处添加文本具体内容，简明扼要的阐述您的观点。"/>
  <p:tag name="KSO_WM_UNIT_VALUE" val="32"/>
  <p:tag name="KSO_WM_UNIT_HIGHLIGHT" val="0"/>
  <p:tag name="KSO_WM_UNIT_COMPATIBLE" val="0"/>
  <p:tag name="KSO_WM_DIAGRAM_GROUP_CODE" val="q1-1"/>
  <p:tag name="KSO_WM_UNIT_TYPE" val="q_h_f"/>
  <p:tag name="KSO_WM_UNIT_INDEX" val="1_2_1"/>
  <p:tag name="KSO_WM_UNIT_ID" val="diagram20187688_4*q_h_f*1_2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1"/>
  <p:tag name="KSO_WM_UNIT_TEXT_FILL_TYPE" val="1"/>
</p:tagLst>
</file>

<file path=ppt/tags/tag45.xml><?xml version="1.0" encoding="utf-8"?>
<p:tagLst xmlns:p="http://schemas.openxmlformats.org/presentationml/2006/main">
  <p:tag name="KSO_WM_UNIT_DIAGRAM_CONTRAST_TITLE_CNT" val="4"/>
  <p:tag name="KSO_WM_UNIT_DIAGRAM_DIMENSION_TITLE_CNT" val="1"/>
  <p:tag name="KSO_WM_UNIT_ISCONTENTSTITLE" val="0"/>
  <p:tag name="KSO_WM_UNIT_PRESET_TEXT" val="单击此处添加标题"/>
  <p:tag name="KSO_WM_UNIT_VALUE" val="13"/>
  <p:tag name="KSO_WM_UNIT_HIGHLIGHT" val="0"/>
  <p:tag name="KSO_WM_UNIT_COMPATIBLE" val="0"/>
  <p:tag name="KSO_WM_DIAGRAM_GROUP_CODE" val="q1-1"/>
  <p:tag name="KSO_WM_UNIT_TYPE" val="q_h_a"/>
  <p:tag name="KSO_WM_UNIT_INDEX" val="1_1_1"/>
  <p:tag name="KSO_WM_UNIT_ID" val="diagram20187688_4*q_h_a*1_1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5"/>
  <p:tag name="KSO_WM_UNIT_TEXT_FILL_TYPE" val="1"/>
</p:tagLst>
</file>

<file path=ppt/tags/tag46.xml><?xml version="1.0" encoding="utf-8"?>
<p:tagLst xmlns:p="http://schemas.openxmlformats.org/presentationml/2006/main">
  <p:tag name="KSO_WM_UNIT_DIAGRAM_CONTRAST_TITLE_CNT" val="4"/>
  <p:tag name="KSO_WM_UNIT_DIAGRAM_DIMENSION_TITLE_CNT" val="1"/>
  <p:tag name="KSO_WM_UNIT_PRESET_TEXT" val="单击此处添加文本具体内容，简明扼要的阐述您的观点。"/>
  <p:tag name="KSO_WM_UNIT_VALUE" val="34"/>
  <p:tag name="KSO_WM_UNIT_HIGHLIGHT" val="0"/>
  <p:tag name="KSO_WM_UNIT_COMPATIBLE" val="0"/>
  <p:tag name="KSO_WM_DIAGRAM_GROUP_CODE" val="q1-1"/>
  <p:tag name="KSO_WM_UNIT_TYPE" val="q_h_f"/>
  <p:tag name="KSO_WM_UNIT_INDEX" val="1_1_1"/>
  <p:tag name="KSO_WM_UNIT_ID" val="diagram20187688_4*q_h_f*1_1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1"/>
  <p:tag name="KSO_WM_UNIT_TEXT_FILL_TYPE" val="1"/>
</p:tagLst>
</file>

<file path=ppt/tags/tag47.xml><?xml version="1.0" encoding="utf-8"?>
<p:tagLst xmlns:p="http://schemas.openxmlformats.org/presentationml/2006/main">
  <p:tag name="KSO_WM_UNIT_DIAGRAM_CONTRAST_TITLE_CNT" val="4"/>
  <p:tag name="KSO_WM_UNIT_DIAGRAM_DIMENSION_TITLE_CNT" val="1"/>
  <p:tag name="KSO_WM_UNIT_ISCONTENTSTITLE" val="0"/>
  <p:tag name="KSO_WM_UNIT_PRESET_TEXT" val="单击此处添加标题"/>
  <p:tag name="KSO_WM_UNIT_VALUE" val="13"/>
  <p:tag name="KSO_WM_UNIT_HIGHLIGHT" val="0"/>
  <p:tag name="KSO_WM_UNIT_COMPATIBLE" val="0"/>
  <p:tag name="KSO_WM_DIAGRAM_GROUP_CODE" val="q1-1"/>
  <p:tag name="KSO_WM_UNIT_TYPE" val="q_h_a"/>
  <p:tag name="KSO_WM_UNIT_INDEX" val="1_4_1"/>
  <p:tag name="KSO_WM_UNIT_ID" val="diagram20187688_4*q_h_a*1_4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8"/>
  <p:tag name="KSO_WM_UNIT_TEXT_FILL_TYPE" val="1"/>
</p:tagLst>
</file>

<file path=ppt/tags/tag48.xml><?xml version="1.0" encoding="utf-8"?>
<p:tagLst xmlns:p="http://schemas.openxmlformats.org/presentationml/2006/main">
  <p:tag name="KSO_WM_UNIT_DIAGRAM_CONTRAST_TITLE_CNT" val="4"/>
  <p:tag name="KSO_WM_UNIT_DIAGRAM_DIMENSION_TITLE_CNT" val="1"/>
  <p:tag name="KSO_WM_UNIT_PRESET_TEXT" val="单击此处添加文本具体内容，简明扼要的阐述您的观点。"/>
  <p:tag name="KSO_WM_UNIT_VALUE" val="34"/>
  <p:tag name="KSO_WM_UNIT_HIGHLIGHT" val="0"/>
  <p:tag name="KSO_WM_UNIT_COMPATIBLE" val="0"/>
  <p:tag name="KSO_WM_DIAGRAM_GROUP_CODE" val="q1-1"/>
  <p:tag name="KSO_WM_UNIT_TYPE" val="q_h_f"/>
  <p:tag name="KSO_WM_UNIT_INDEX" val="1_4_1"/>
  <p:tag name="KSO_WM_UNIT_ID" val="diagram20187688_4*q_h_f*1_4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1"/>
  <p:tag name="KSO_WM_UNIT_TEXT_FILL_TYPE" val="1"/>
</p:tagLst>
</file>

<file path=ppt/tags/tag49.xml><?xml version="1.0" encoding="utf-8"?>
<p:tagLst xmlns:p="http://schemas.openxmlformats.org/presentationml/2006/main">
  <p:tag name="KSO_WM_UNIT_DIAGRAM_CONTRAST_TITLE_CNT" val="4"/>
  <p:tag name="KSO_WM_UNIT_DIAGRAM_DIMENSION_TITLE_CNT" val="1"/>
  <p:tag name="KSO_WM_UNIT_ISCONTENTSTITLE" val="0"/>
  <p:tag name="KSO_WM_UNIT_PRESET_TEXT" val="单击此处添加标题"/>
  <p:tag name="KSO_WM_UNIT_VALUE" val="14"/>
  <p:tag name="KSO_WM_UNIT_HIGHLIGHT" val="0"/>
  <p:tag name="KSO_WM_UNIT_COMPATIBLE" val="0"/>
  <p:tag name="KSO_WM_DIAGRAM_GROUP_CODE" val="q1-1"/>
  <p:tag name="KSO_WM_UNIT_TYPE" val="q_h_a"/>
  <p:tag name="KSO_WM_UNIT_INDEX" val="1_5_1"/>
  <p:tag name="KSO_WM_UNIT_ID" val="diagram20187688_4*q_h_a*1_5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9"/>
  <p:tag name="KSO_WM_UNIT_TEXT_FILL_TYPE" val="1"/>
</p:tagLst>
</file>

<file path=ppt/tags/tag5.xml><?xml version="1.0" encoding="utf-8"?>
<p:tagLst xmlns:p="http://schemas.openxmlformats.org/presentationml/2006/main">
  <p:tag name="KSO_WM_UNIT_HIGHLIGHT" val="0"/>
  <p:tag name="KSO_WM_UNIT_COMPATIBLE" val="0"/>
  <p:tag name="KSO_WM_DIAGRAM_GROUP_CODE" val="q1-1"/>
  <p:tag name="KSO_WM_UNIT_ID" val="diagram20187689_2*q_h_i*1_4_1"/>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4_1"/>
  <p:tag name="KSO_WM_UNIT_FILL_FORE_SCHEMECOLOR_INDEX" val="8"/>
  <p:tag name="KSO_WM_UNIT_FILL_TYPE" val="1"/>
  <p:tag name="KSO_WM_UNIT_TEXT_FILL_FORE_SCHEMECOLOR_INDEX" val="8"/>
  <p:tag name="KSO_WM_UNIT_TEXT_FILL_TYPE" val="1"/>
</p:tagLst>
</file>

<file path=ppt/tags/tag50.xml><?xml version="1.0" encoding="utf-8"?>
<p:tagLst xmlns:p="http://schemas.openxmlformats.org/presentationml/2006/main">
  <p:tag name="KSO_WM_UNIT_DIAGRAM_CONTRAST_TITLE_CNT" val="4"/>
  <p:tag name="KSO_WM_UNIT_DIAGRAM_DIMENSION_TITLE_CNT" val="1"/>
  <p:tag name="KSO_WM_UNIT_PRESET_TEXT" val="单击此处添加文本具体内容，简明扼要的阐述您的观点。"/>
  <p:tag name="KSO_WM_UNIT_VALUE" val="34"/>
  <p:tag name="KSO_WM_UNIT_HIGHLIGHT" val="0"/>
  <p:tag name="KSO_WM_UNIT_COMPATIBLE" val="0"/>
  <p:tag name="KSO_WM_DIAGRAM_GROUP_CODE" val="q1-1"/>
  <p:tag name="KSO_WM_UNIT_TYPE" val="q_h_f"/>
  <p:tag name="KSO_WM_UNIT_INDEX" val="1_5_1"/>
  <p:tag name="KSO_WM_UNIT_ID" val="diagram20187688_4*q_h_f*1_5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1"/>
  <p:tag name="KSO_WM_UNIT_TEXT_FILL_TYPE" val="1"/>
</p:tagLst>
</file>

<file path=ppt/tags/tag51.xml><?xml version="1.0" encoding="utf-8"?>
<p:tagLst xmlns:p="http://schemas.openxmlformats.org/presentationml/2006/main">
  <p:tag name="KSO_WM_UNIT_DIAGRAM_CONTRAST_TITLE_CNT" val="4"/>
  <p:tag name="KSO_WM_UNIT_DIAGRAM_DIMENSION_TITLE_CNT" val="1"/>
  <p:tag name="KSO_WM_UNIT_ISCONTENTSTITLE" val="0"/>
  <p:tag name="KSO_WM_UNIT_PRESET_TEXT" val="单击此处添加标题"/>
  <p:tag name="KSO_WM_UNIT_VALUE" val="13"/>
  <p:tag name="KSO_WM_UNIT_HIGHLIGHT" val="0"/>
  <p:tag name="KSO_WM_UNIT_COMPATIBLE" val="0"/>
  <p:tag name="KSO_WM_DIAGRAM_GROUP_CODE" val="q1-1"/>
  <p:tag name="KSO_WM_UNIT_TYPE" val="q_h_a"/>
  <p:tag name="KSO_WM_UNIT_INDEX" val="1_3_1"/>
  <p:tag name="KSO_WM_UNIT_ID" val="diagram20187688_4*q_h_a*1_3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7"/>
  <p:tag name="KSO_WM_UNIT_TEXT_FILL_TYPE" val="1"/>
</p:tagLst>
</file>

<file path=ppt/tags/tag52.xml><?xml version="1.0" encoding="utf-8"?>
<p:tagLst xmlns:p="http://schemas.openxmlformats.org/presentationml/2006/main">
  <p:tag name="KSO_WM_UNIT_DIAGRAM_CONTRAST_TITLE_CNT" val="4"/>
  <p:tag name="KSO_WM_UNIT_DIAGRAM_DIMENSION_TITLE_CNT" val="1"/>
  <p:tag name="KSO_WM_UNIT_PRESET_TEXT" val="单击此处添加文本具体内容，简明扼要的阐述您的观点。"/>
  <p:tag name="KSO_WM_UNIT_VALUE" val="32"/>
  <p:tag name="KSO_WM_UNIT_HIGHLIGHT" val="0"/>
  <p:tag name="KSO_WM_UNIT_COMPATIBLE" val="0"/>
  <p:tag name="KSO_WM_DIAGRAM_GROUP_CODE" val="q1-1"/>
  <p:tag name="KSO_WM_UNIT_TYPE" val="q_h_f"/>
  <p:tag name="KSO_WM_UNIT_INDEX" val="1_3_1"/>
  <p:tag name="KSO_WM_UNIT_ID" val="diagram20187688_4*q_h_f*1_3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TEXT_FILL_FORE_SCHEMECOLOR_INDEX" val="1"/>
  <p:tag name="KSO_WM_UNIT_TEXT_FILL_TYPE" val="1"/>
</p:tagLst>
</file>

<file path=ppt/tags/tag53.xml><?xml version="1.0" encoding="utf-8"?>
<p:tagLst xmlns:p="http://schemas.openxmlformats.org/presentationml/2006/main">
  <p:tag name="KSO_WM_UNIT_HIGHLIGHT" val="0"/>
  <p:tag name="KSO_WM_UNIT_COMPATIBLE" val="0"/>
  <p:tag name="KSO_WM_DIAGRAM_GROUP_CODE" val="q1-1"/>
  <p:tag name="KSO_WM_UNIT_TYPE" val="q_i"/>
  <p:tag name="KSO_WM_UNIT_INDEX" val="1_1"/>
  <p:tag name="KSO_WM_UNIT_ID" val="diagram20187688_4*q_i*1_1"/>
  <p:tag name="KSO_WM_TEMPLATE_CATEGORY" val="diagram"/>
  <p:tag name="KSO_WM_TEMPLATE_INDEX" val="20187688"/>
  <p:tag name="KSO_WM_UNIT_LAYERLEVEL" val="1_1"/>
  <p:tag name="KSO_WM_TAG_VERSION" val="1.0"/>
  <p:tag name="KSO_WM_BEAUTIFY_FLAG" val="#wm#"/>
  <p:tag name="KSO_WM_UNIT_DIAGRAM_ISNUMVISUAL" val="0"/>
  <p:tag name="KSO_WM_UNIT_DIAGRAM_ISREFERUNIT" val="0"/>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DIAGRAM_GROUP_CODE" val="q1-1"/>
  <p:tag name="KSO_WM_UNIT_TYPE" val="q_h_i"/>
  <p:tag name="KSO_WM_UNIT_INDEX" val="1_1_1"/>
  <p:tag name="KSO_WM_UNIT_ID" val="diagram20187688_4*q_h_i*1_1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DIAGRAM_GROUP_CODE" val="q1-1"/>
  <p:tag name="KSO_WM_UNIT_TYPE" val="q_h_i"/>
  <p:tag name="KSO_WM_UNIT_INDEX" val="1_3_2"/>
  <p:tag name="KSO_WM_UNIT_ID" val="diagram20187688_4*q_h_i*1_3_2"/>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DIAGRAM_GROUP_CODE" val="q1-1"/>
  <p:tag name="KSO_WM_UNIT_TYPE" val="q_h_i"/>
  <p:tag name="KSO_WM_UNIT_INDEX" val="1_5_5"/>
  <p:tag name="KSO_WM_UNIT_ID" val="diagram20187688_4*q_h_i*1_5_5"/>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9"/>
  <p:tag name="KSO_WM_UNIT_LINE_FILL_TYPE" val="2"/>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DIAGRAM_GROUP_CODE" val="q1-1"/>
  <p:tag name="KSO_WM_UNIT_TYPE" val="q_h_i"/>
  <p:tag name="KSO_WM_UNIT_INDEX" val="1_2_2"/>
  <p:tag name="KSO_WM_UNIT_ID" val="diagram20187688_4*q_h_i*1_2_2"/>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DIAGRAM_GROUP_CODE" val="q1-1"/>
  <p:tag name="KSO_WM_UNIT_TYPE" val="q_h_i"/>
  <p:tag name="KSO_WM_UNIT_INDEX" val="1_1_2"/>
  <p:tag name="KSO_WM_UNIT_ID" val="diagram20187688_4*q_h_i*1_1_2"/>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DIAGRAM_GROUP_CODE" val="q1-1"/>
  <p:tag name="KSO_WM_UNIT_TYPE" val="q_h_i"/>
  <p:tag name="KSO_WM_UNIT_INDEX" val="1_2_1"/>
  <p:tag name="KSO_WM_UNIT_ID" val="diagram20187688_4*q_h_i*1_2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DIAGRAM_GROUP_CODE" val="q1-1"/>
  <p:tag name="KSO_WM_UNIT_ID" val="diagram20187689_2*q_h_i*1_1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1"/>
  <p:tag name="KSO_WM_UNIT_TEXT_FILL_TYPE" val="1"/>
</p:tagLst>
</file>

<file path=ppt/tags/tag60.xml><?xml version="1.0" encoding="utf-8"?>
<p:tagLst xmlns:p="http://schemas.openxmlformats.org/presentationml/2006/main">
  <p:tag name="KSO_WM_UNIT_HIGHLIGHT" val="0"/>
  <p:tag name="KSO_WM_UNIT_COMPATIBLE" val="0"/>
  <p:tag name="KSO_WM_DIAGRAM_GROUP_CODE" val="q1-1"/>
  <p:tag name="KSO_WM_UNIT_TYPE" val="q_h_i"/>
  <p:tag name="KSO_WM_UNIT_INDEX" val="1_3_1"/>
  <p:tag name="KSO_WM_UNIT_ID" val="diagram20187688_4*q_h_i*1_3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DIAGRAM_GROUP_CODE" val="q1-1"/>
  <p:tag name="KSO_WM_UNIT_TYPE" val="q_h_i"/>
  <p:tag name="KSO_WM_UNIT_INDEX" val="1_4_4"/>
  <p:tag name="KSO_WM_UNIT_ID" val="diagram20187688_4*q_h_i*1_4_4"/>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8"/>
  <p:tag name="KSO_WM_UNIT_LINE_FILL_TYPE" val="2"/>
  <p:tag name="KSO_WM_UNIT_TEXT_FILL_FORE_SCHEMECOLOR_INDEX" val="2"/>
  <p:tag name="KSO_WM_UNIT_TEXT_FILL_TYPE" val="1"/>
</p:tagLst>
</file>

<file path=ppt/tags/tag62.xml><?xml version="1.0" encoding="utf-8"?>
<p:tagLst xmlns:p="http://schemas.openxmlformats.org/presentationml/2006/main">
  <p:tag name="KSO_WM_UNIT_HIGHLIGHT" val="0"/>
  <p:tag name="KSO_WM_UNIT_COMPATIBLE" val="0"/>
  <p:tag name="KSO_WM_DIAGRAM_GROUP_CODE" val="q1-1"/>
  <p:tag name="KSO_WM_UNIT_TYPE" val="q_h_i"/>
  <p:tag name="KSO_WM_UNIT_INDEX" val="1_4_2"/>
  <p:tag name="KSO_WM_UNIT_ID" val="diagram20187688_4*q_h_i*1_4_2"/>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DIAGRAM_GROUP_CODE" val="q1-1"/>
  <p:tag name="KSO_WM_UNIT_TYPE" val="q_h_i"/>
  <p:tag name="KSO_WM_UNIT_INDEX" val="1_4_1"/>
  <p:tag name="KSO_WM_UNIT_ID" val="diagram20187688_4*q_h_i*1_4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DIAGRAM_GROUP_CODE" val="q1-1"/>
  <p:tag name="KSO_WM_UNIT_TYPE" val="q_h_i"/>
  <p:tag name="KSO_WM_UNIT_INDEX" val="1_5_3"/>
  <p:tag name="KSO_WM_UNIT_ID" val="diagram20187688_4*q_h_i*1_5_3"/>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DIAGRAM_GROUP_CODE" val="q1-1"/>
  <p:tag name="KSO_WM_UNIT_TYPE" val="q_h_i"/>
  <p:tag name="KSO_WM_UNIT_INDEX" val="1_5_2"/>
  <p:tag name="KSO_WM_UNIT_ID" val="diagram20187688_4*q_h_i*1_5_2"/>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DIAGRAM_GROUP_CODE" val="q1-1"/>
  <p:tag name="KSO_WM_UNIT_TYPE" val="q_h_i"/>
  <p:tag name="KSO_WM_UNIT_INDEX" val="1_5_1"/>
  <p:tag name="KSO_WM_UNIT_ID" val="diagram20187688_4*q_h_i*1_5_1"/>
  <p:tag name="KSO_WM_TEMPLATE_CATEGORY" val="diagram"/>
  <p:tag name="KSO_WM_TEMPLATE_INDEX" val="20187688"/>
  <p:tag name="KSO_WM_UNIT_LAYERLEVEL" val="1_1_1"/>
  <p:tag name="KSO_WM_TAG_VERSION" val="1.0"/>
  <p:tag name="KSO_WM_BEAUTIFY_FLAG" val="#wm#"/>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DIAGRAM_GROUP_CODE" val="q1-1"/>
  <p:tag name="KSO_WM_UNIT_TYPE" val="q_i"/>
  <p:tag name="KSO_WM_UNIT_INDEX" val="1_2"/>
  <p:tag name="KSO_WM_UNIT_ID" val="diagram20187688_4*q_i*1_2"/>
  <p:tag name="KSO_WM_TEMPLATE_CATEGORY" val="diagram"/>
  <p:tag name="KSO_WM_TEMPLATE_INDEX" val="2018768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DIAGRAM_GROUP_CODE" val="q1-1"/>
  <p:tag name="KSO_WM_UNIT_TYPE" val="q_i"/>
  <p:tag name="KSO_WM_UNIT_INDEX" val="1_3"/>
  <p:tag name="KSO_WM_UNIT_ID" val="diagram20187688_4*q_i*1_3"/>
  <p:tag name="KSO_WM_TEMPLATE_CATEGORY" val="diagram"/>
  <p:tag name="KSO_WM_TEMPLATE_INDEX" val="2018768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DIAGRAM_GROUP_CODE" val="q1-1"/>
  <p:tag name="KSO_WM_UNIT_TYPE" val="q_i"/>
  <p:tag name="KSO_WM_UNIT_INDEX" val="1_4"/>
  <p:tag name="KSO_WM_UNIT_ID" val="diagram20187688_4*q_i*1_4"/>
  <p:tag name="KSO_WM_TEMPLATE_CATEGORY" val="diagram"/>
  <p:tag name="KSO_WM_TEMPLATE_INDEX" val="2018768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DIAGRAM_GROUP_CODE" val="q1-1"/>
  <p:tag name="KSO_WM_UNIT_ID" val="diagram20187689_2*q_h_i*1_1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DIAGRAM_GROUP_CODE" val="q1-1"/>
  <p:tag name="KSO_WM_UNIT_TYPE" val="q_i"/>
  <p:tag name="KSO_WM_UNIT_INDEX" val="1_5"/>
  <p:tag name="KSO_WM_UNIT_ID" val="diagram20187688_4*q_i*1_5"/>
  <p:tag name="KSO_WM_TEMPLATE_CATEGORY" val="diagram"/>
  <p:tag name="KSO_WM_TEMPLATE_INDEX" val="2018768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DIAGRAM_GROUP_CODE" val="q1-1"/>
  <p:tag name="KSO_WM_UNIT_TYPE" val="q_i"/>
  <p:tag name="KSO_WM_UNIT_INDEX" val="1_6"/>
  <p:tag name="KSO_WM_UNIT_ID" val="diagram20187688_4*q_i*1_6"/>
  <p:tag name="KSO_WM_TEMPLATE_CATEGORY" val="diagram"/>
  <p:tag name="KSO_WM_TEMPLATE_INDEX" val="20187688"/>
  <p:tag name="KSO_WM_UNIT_LAYERLEVEL" val="1_1"/>
  <p:tag name="KSO_WM_TAG_VERSION" val="1.0"/>
  <p:tag name="KSO_WM_BEAUTIFY_FLAG" val="#wm#"/>
  <p:tag name="KSO_WM_UNIT_DIAGRAM_ISNUMVISUAL" val="0"/>
  <p:tag name="KSO_WM_UNIT_DIAGRAM_ISREFERUNIT" val="0"/>
  <p:tag name="KSO_WM_UNIT_LINE_FORE_SCHEMECOLOR_INDEX" val="14"/>
  <p:tag name="KSO_WM_UNIT_LINE_FILL_TYPE" val="2"/>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33_3*m_i*1_1"/>
  <p:tag name="KSO_WM_TEMPLATE_CATEGORY" val="diagram"/>
  <p:tag name="KSO_WM_TEMPLATE_INDEX" val="160433"/>
  <p:tag name="KSO_WM_UNIT_LAYERLEVEL" val="1_1"/>
  <p:tag name="KSO_WM_TAG_VERSION" val="1.0"/>
  <p:tag name="KSO_WM_BEAUTIFY_FLAG" val="#wm#"/>
  <p:tag name="KSO_WM_UNIT_LINE_FORE_SCHEMECOLOR_INDEX" val="13"/>
  <p:tag name="KSO_WM_UNIT_LINE_FILL_TYPE" val="2"/>
</p:tagLst>
</file>

<file path=ppt/tags/tag73.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33_3*m_h_f*1_1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5"/>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433_3*m_h_i*1_1_3"/>
  <p:tag name="KSO_WM_TEMPLATE_CATEGORY" val="diagram"/>
  <p:tag name="KSO_WM_TEMPLATE_INDEX" val="160433"/>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433_3*m_h_i*1_1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33_3*m_h_i*1_1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77.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433_3*m_h_a*1_1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7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33_3*m_h_f*1_2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6"/>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433_3*m_h_i*1_2_3"/>
  <p:tag name="KSO_WM_TEMPLATE_CATEGORY" val="diagram"/>
  <p:tag name="KSO_WM_TEMPLATE_INDEX" val="160433"/>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DIAGRAM_GROUP_CODE" val="q1-1"/>
  <p:tag name="KSO_WM_UNIT_ID" val="diagram20187689_2*q_h_i*1_2_2"/>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1"/>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433_3*m_h_i*1_2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33_3*m_h_i*1_2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8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433_3*m_h_a*1_2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83.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33_3*m_h_f*1_3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7"/>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433_3*m_h_i*1_3_2"/>
  <p:tag name="KSO_WM_TEMPLATE_CATEGORY" val="diagram"/>
  <p:tag name="KSO_WM_TEMPLATE_INDEX" val="160433"/>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33_3*m_h_i*1_3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433_3*m_h_i*1_3_3"/>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87.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433_3*m_h_a*1_3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88.xml><?xml version="1.0" encoding="utf-8"?>
<p:tagLst xmlns:p="http://schemas.openxmlformats.org/presentationml/2006/main">
  <p:tag name="KSO_WM_UNIT_SUBTYPE" val="a"/>
  <p:tag name="KSO_WM_UNIT_NOCLEAR" val="0"/>
  <p:tag name="KSO_WM_UNIT_VALUE" val="6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33_3*m_h_f*1_4_1"/>
  <p:tag name="KSO_WM_TEMPLATE_CATEGORY" val="diagram"/>
  <p:tag name="KSO_WM_TEMPLATE_INDEX" val="160433"/>
  <p:tag name="KSO_WM_UNIT_LAYERLEVEL" val="1_1_1"/>
  <p:tag name="KSO_WM_TAG_VERSION" val="1.0"/>
  <p:tag name="KSO_WM_BEAUTIFY_FLAG" val="#wm#"/>
  <p:tag name="KSO_WM_UNIT_PRESET_TEXT" val="单击此处添加文本具体内容"/>
  <p:tag name="KSO_WM_UNIT_FILL_FORE_SCHEMECOLOR_INDEX" val="8"/>
  <p:tag name="KSO_WM_UNIT_FILL_TYPE" val="1"/>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160433_3*m_h_i*1_4_3"/>
  <p:tag name="KSO_WM_TEMPLATE_CATEGORY" val="diagram"/>
  <p:tag name="KSO_WM_TEMPLATE_INDEX" val="160433"/>
  <p:tag name="KSO_WM_UNIT_LAYERLEVEL" val="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DIAGRAM_GROUP_CODE" val="q1-1"/>
  <p:tag name="KSO_WM_UNIT_ID" val="diagram20187689_2*q_h_i*1_2_3"/>
  <p:tag name="KSO_WM_TEMPLATE_CATEGORY" val="diagram"/>
  <p:tag name="KSO_WM_TEMPLATE_INDEX" val="20187689"/>
  <p:tag name="KSO_WM_UNIT_LAYERLEVEL" val="1_1_1"/>
  <p:tag name="KSO_WM_TAG_VERSION" val="1.0"/>
  <p:tag name="KSO_WM_BEAUTIFY_FLAG" val="#wm#"/>
  <p:tag name="KSO_WM_UNIT_DIAGRAM_ISNUMVISUAL" val="0"/>
  <p:tag name="KSO_WM_UNIT_DIAGRAM_ISREFERUNIT" val="0"/>
  <p:tag name="KSO_WM_UNIT_TYPE" val="q_h_i"/>
  <p:tag name="KSO_WM_UNIT_INDEX" val="1_2_3"/>
  <p:tag name="KSO_WM_UNIT_FILL_FORE_SCHEMECOLOR_INDEX" val="14"/>
  <p:tag name="KSO_WM_UNIT_FILL_TYPE" val="1"/>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160433_3*m_h_i*1_4_2"/>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33_3*m_h_i*1_4_1"/>
  <p:tag name="KSO_WM_TEMPLATE_CATEGORY" val="diagram"/>
  <p:tag name="KSO_WM_TEMPLATE_INDEX" val="160433"/>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Lst>
</file>

<file path=ppt/tags/tag9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160433_3*m_h_a*1_4_1"/>
  <p:tag name="KSO_WM_TEMPLATE_CATEGORY" val="diagram"/>
  <p:tag name="KSO_WM_TEMPLATE_INDEX" val="160433"/>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93.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1"/>
  <p:tag name="KSO_WM_UNIT_ID" val="diagram20187873_3*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94.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2"/>
  <p:tag name="KSO_WM_UNIT_ID" val="diagram20187873_3*q_h_i*1_1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95.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1"/>
  <p:tag name="KSO_WM_UNIT_ID" val="diagram20187873_3*q_h_i*1_2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96.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2"/>
  <p:tag name="KSO_WM_UNIT_ID" val="diagram20187873_3*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97.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2"/>
  <p:tag name="KSO_WM_UNIT_ID" val="diagram20187873_3*q_h_i*1_3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98.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3"/>
  <p:tag name="KSO_WM_UNIT_ID" val="diagram20187873_3*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99.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8"/>
  <p:tag name="KSO_WM_UNIT_ID" val="diagram20187873_3*q_i*1_8"/>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10553</Words>
  <Application>WPS 演示</Application>
  <PresentationFormat>宽屏</PresentationFormat>
  <Paragraphs>411</Paragraphs>
  <Slides>41</Slides>
  <Notes>5</Notes>
  <HiddenSlides>0</HiddenSlides>
  <MMClips>0</MMClips>
  <ScaleCrop>false</ScaleCrop>
  <HeadingPairs>
    <vt:vector size="6" baseType="variant">
      <vt:variant>
        <vt:lpstr>已用的字体</vt:lpstr>
      </vt:variant>
      <vt:variant>
        <vt:i4>22</vt:i4>
      </vt:variant>
      <vt:variant>
        <vt:lpstr>主题</vt:lpstr>
      </vt:variant>
      <vt:variant>
        <vt:i4>3</vt:i4>
      </vt:variant>
      <vt:variant>
        <vt:lpstr>幻灯片标题</vt:lpstr>
      </vt:variant>
      <vt:variant>
        <vt:i4>41</vt:i4>
      </vt:variant>
    </vt:vector>
  </HeadingPairs>
  <TitlesOfParts>
    <vt:vector size="66" baseType="lpstr">
      <vt:lpstr>Arial</vt:lpstr>
      <vt:lpstr>宋体</vt:lpstr>
      <vt:lpstr>Wingdings</vt:lpstr>
      <vt:lpstr>微软雅黑</vt:lpstr>
      <vt:lpstr>Arial</vt:lpstr>
      <vt:lpstr>Calibri</vt:lpstr>
      <vt:lpstr>Lantinghei SC Extralight</vt:lpstr>
      <vt:lpstr>Gill Sans</vt:lpstr>
      <vt:lpstr>Segoe Print</vt:lpstr>
      <vt:lpstr>MS PGothic</vt:lpstr>
      <vt:lpstr>Calibri</vt:lpstr>
      <vt:lpstr>等线</vt:lpstr>
      <vt:lpstr>微软雅黑 Light</vt:lpstr>
      <vt:lpstr>黑体</vt:lpstr>
      <vt:lpstr>Arial Unicode MS</vt:lpstr>
      <vt:lpstr>Helvetica Light</vt:lpstr>
      <vt:lpstr>思源黑体 CN Light</vt:lpstr>
      <vt:lpstr>Open Sans</vt:lpstr>
      <vt:lpstr>Sinkin Sans 400 Regular</vt:lpstr>
      <vt:lpstr>Helvetica</vt:lpstr>
      <vt:lpstr>FontAwesome</vt:lpstr>
      <vt:lpstr>等线 Light</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无谓</cp:lastModifiedBy>
  <cp:revision>121</cp:revision>
  <dcterms:created xsi:type="dcterms:W3CDTF">2019-11-06T14:38:00Z</dcterms:created>
  <dcterms:modified xsi:type="dcterms:W3CDTF">2021-12-22T07:48:44Z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KSOTemplateUUID">
    <vt:lpwstr>v1.0_mb_S2+Zqs8qojUwVAtxnWSpkg==</vt:lpwstr>
  </property>
  <property fmtid="{D5CDD505-2E9C-101B-9397-08002B2CF9AE}" pid="4" name="ICV">
    <vt:lpwstr>24C295FDBDDE4A069E548339EA911E0C</vt:lpwstr>
  </property>
</Properties>
</file>