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369" r:id="rId9"/>
    <p:sldId id="371" r:id="rId10"/>
    <p:sldId id="372" r:id="rId11"/>
    <p:sldId id="373" r:id="rId12"/>
    <p:sldId id="374" r:id="rId13"/>
    <p:sldId id="375" r:id="rId14"/>
    <p:sldId id="376" r:id="rId15"/>
    <p:sldId id="377" r:id="rId16"/>
    <p:sldId id="378" r:id="rId17"/>
    <p:sldId id="265" r:id="rId18"/>
    <p:sldId id="379" r:id="rId19"/>
    <p:sldId id="380" r:id="rId20"/>
    <p:sldId id="381" r:id="rId21"/>
    <p:sldId id="382" r:id="rId22"/>
    <p:sldId id="269" r:id="rId23"/>
    <p:sldId id="383" r:id="rId24"/>
    <p:sldId id="332" r:id="rId25"/>
    <p:sldId id="384" r:id="rId26"/>
    <p:sldId id="385" r:id="rId27"/>
    <p:sldId id="386" r:id="rId28"/>
    <p:sldId id="387" r:id="rId29"/>
    <p:sldId id="388" r:id="rId30"/>
    <p:sldId id="327" r:id="rId31"/>
    <p:sldId id="389" r:id="rId32"/>
    <p:sldId id="390" r:id="rId33"/>
    <p:sldId id="391" r:id="rId34"/>
    <p:sldId id="334" r:id="rId35"/>
    <p:sldId id="337" r:id="rId36"/>
    <p:sldId id="326" r:id="rId37"/>
    <p:sldId id="392" r:id="rId38"/>
    <p:sldId id="393" r:id="rId39"/>
    <p:sldId id="394" r:id="rId40"/>
    <p:sldId id="395" r:id="rId41"/>
    <p:sldId id="343" r:id="rId42"/>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59"/>
        <p:guide pos="3839"/>
        <p:guide pos="416"/>
        <p:guide pos="7230"/>
        <p:guide orient="horz" pos="686"/>
        <p:guide orient="horz" pos="763"/>
        <p:guide orient="horz" pos="3906"/>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6" Type="http://schemas.openxmlformats.org/officeDocument/2006/relationships/tags" Target="tags/tag85.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D3CEAF"/>
            </a:solidFill>
            <a:ln w="19050">
              <a:solidFill>
                <a:schemeClr val="bg1"/>
              </a:solidFill>
            </a:ln>
          </c:spPr>
          <c:explosion val="0"/>
          <c:dPt>
            <c:idx val="0"/>
            <c:bubble3D val="0"/>
            <c:spPr>
              <a:solidFill>
                <a:schemeClr val="accent4"/>
              </a:solidFill>
              <a:ln w="76200">
                <a:solidFill>
                  <a:schemeClr val="bg1"/>
                </a:solidFill>
              </a:ln>
              <a:effectLst/>
            </c:spPr>
          </c:dPt>
          <c:dPt>
            <c:idx val="1"/>
            <c:bubble3D val="0"/>
            <c:spPr>
              <a:solidFill>
                <a:srgbClr val="D3CEAF"/>
              </a:solidFill>
              <a:ln w="19050">
                <a:solidFill>
                  <a:schemeClr val="bg1"/>
                </a:solidFill>
              </a:ln>
              <a:effectLst/>
            </c:spPr>
          </c:dPt>
          <c:dLbls>
            <c:delete val="1"/>
          </c:dLbls>
          <c:cat>
            <c:strRef>
              <c:f>Sheet1!$A$2:$A$3</c:f>
              <c:strCache>
                <c:ptCount val="1"/>
                <c:pt idx="0">
                  <c:v>第一季度</c:v>
                </c:pt>
              </c:strCache>
            </c:strRef>
          </c:cat>
          <c:val>
            <c:numRef>
              <c:f>Sheet1!$B$2:$B$3</c:f>
              <c:numCache>
                <c:formatCode>General</c:formatCode>
                <c:ptCount val="2"/>
                <c:pt idx="0">
                  <c:v>10</c:v>
                </c:pt>
                <c:pt idx="1">
                  <c:v>0</c:v>
                </c:pt>
              </c:numCache>
            </c:numRef>
          </c:val>
        </c:ser>
        <c:ser>
          <c:idx val="1"/>
          <c:order val="1"/>
          <c:tx>
            <c:strRef>
              <c:f>Sheet1!$C$1</c:f>
              <c:strCache>
                <c:ptCount val="1"/>
                <c:pt idx="0">
                  <c:v>列1</c:v>
                </c:pt>
              </c:strCache>
            </c:strRef>
          </c:tx>
          <c:spPr>
            <a:ln w="76200">
              <a:solidFill>
                <a:schemeClr val="bg1"/>
              </a:solidFill>
            </a:ln>
          </c:spPr>
          <c:explosion val="0"/>
          <c:dPt>
            <c:idx val="0"/>
            <c:bubble3D val="0"/>
            <c:spPr>
              <a:solidFill>
                <a:srgbClr val="DDDDDD"/>
              </a:solidFill>
              <a:ln w="76200">
                <a:solidFill>
                  <a:schemeClr val="bg1"/>
                </a:solidFill>
              </a:ln>
              <a:effectLst/>
            </c:spPr>
          </c:dPt>
          <c:dPt>
            <c:idx val="1"/>
            <c:bubble3D val="0"/>
            <c:spPr>
              <a:solidFill>
                <a:schemeClr val="accent3"/>
              </a:solidFill>
              <a:ln w="76200">
                <a:solidFill>
                  <a:schemeClr val="bg1"/>
                </a:solidFill>
              </a:ln>
              <a:effectLst/>
            </c:spPr>
          </c:dPt>
          <c:dLbls>
            <c:delete val="1"/>
          </c:dLbls>
          <c:cat>
            <c:strRef>
              <c:f>Sheet1!$A$2:$A$3</c:f>
              <c:strCache>
                <c:ptCount val="1"/>
                <c:pt idx="0">
                  <c:v>第一季度</c:v>
                </c:pt>
              </c:strCache>
            </c:strRef>
          </c:cat>
          <c:val>
            <c:numRef>
              <c:f>Sheet1!$C$2:$C$3</c:f>
              <c:numCache>
                <c:formatCode>General</c:formatCode>
                <c:ptCount val="2"/>
                <c:pt idx="0">
                  <c:v>3</c:v>
                </c:pt>
                <c:pt idx="1">
                  <c:v>7</c:v>
                </c:pt>
              </c:numCache>
            </c:numRef>
          </c:val>
        </c:ser>
        <c:ser>
          <c:idx val="2"/>
          <c:order val="2"/>
          <c:tx>
            <c:strRef>
              <c:f>Sheet1!$D$1</c:f>
              <c:strCache>
                <c:ptCount val="1"/>
                <c:pt idx="0">
                  <c:v>列12</c:v>
                </c:pt>
              </c:strCache>
            </c:strRef>
          </c:tx>
          <c:spPr>
            <a:ln w="76200">
              <a:solidFill>
                <a:schemeClr val="bg1"/>
              </a:solidFill>
            </a:ln>
          </c:spPr>
          <c:explosion val="0"/>
          <c:dPt>
            <c:idx val="0"/>
            <c:bubble3D val="0"/>
            <c:spPr>
              <a:solidFill>
                <a:srgbClr val="DDDDDD"/>
              </a:solidFill>
              <a:ln w="76200">
                <a:solidFill>
                  <a:schemeClr val="bg1"/>
                </a:solidFill>
              </a:ln>
              <a:effectLst/>
            </c:spPr>
          </c:dPt>
          <c:dPt>
            <c:idx val="1"/>
            <c:bubble3D val="0"/>
            <c:spPr>
              <a:solidFill>
                <a:schemeClr val="accent2"/>
              </a:solidFill>
              <a:ln w="76200">
                <a:solidFill>
                  <a:schemeClr val="bg1"/>
                </a:solidFill>
              </a:ln>
              <a:effectLst/>
            </c:spPr>
          </c:dPt>
          <c:dLbls>
            <c:delete val="1"/>
          </c:dLbls>
          <c:cat>
            <c:strRef>
              <c:f>Sheet1!$A$2:$A$3</c:f>
              <c:strCache>
                <c:ptCount val="1"/>
                <c:pt idx="0">
                  <c:v>第一季度</c:v>
                </c:pt>
              </c:strCache>
            </c:strRef>
          </c:cat>
          <c:val>
            <c:numRef>
              <c:f>Sheet1!$D$2:$D$3</c:f>
              <c:numCache>
                <c:formatCode>General</c:formatCode>
                <c:ptCount val="2"/>
                <c:pt idx="0">
                  <c:v>5</c:v>
                </c:pt>
                <c:pt idx="1">
                  <c:v>5</c:v>
                </c:pt>
              </c:numCache>
            </c:numRef>
          </c:val>
        </c:ser>
        <c:ser>
          <c:idx val="3"/>
          <c:order val="3"/>
          <c:tx>
            <c:strRef>
              <c:f>Sheet1!$E$1</c:f>
              <c:strCache>
                <c:ptCount val="1"/>
                <c:pt idx="0">
                  <c:v>列2</c:v>
                </c:pt>
              </c:strCache>
            </c:strRef>
          </c:tx>
          <c:spPr>
            <a:ln w="76200">
              <a:solidFill>
                <a:schemeClr val="bg1"/>
              </a:solidFill>
            </a:ln>
          </c:spPr>
          <c:explosion val="0"/>
          <c:dPt>
            <c:idx val="0"/>
            <c:bubble3D val="0"/>
            <c:spPr>
              <a:solidFill>
                <a:srgbClr val="DDDDDD"/>
              </a:solidFill>
              <a:ln w="76200">
                <a:solidFill>
                  <a:schemeClr val="bg1"/>
                </a:solidFill>
              </a:ln>
              <a:effectLst/>
            </c:spPr>
          </c:dPt>
          <c:dPt>
            <c:idx val="1"/>
            <c:bubble3D val="0"/>
            <c:spPr>
              <a:solidFill>
                <a:schemeClr val="accent1"/>
              </a:solidFill>
              <a:ln w="76200">
                <a:solidFill>
                  <a:schemeClr val="bg1"/>
                </a:solidFill>
              </a:ln>
              <a:effectLst/>
            </c:spPr>
          </c:dPt>
          <c:dLbls>
            <c:delete val="1"/>
          </c:dLbls>
          <c:cat>
            <c:strRef>
              <c:f>Sheet1!$A$2:$A$3</c:f>
              <c:strCache>
                <c:ptCount val="1"/>
                <c:pt idx="0">
                  <c:v>第一季度</c:v>
                </c:pt>
              </c:strCache>
            </c:strRef>
          </c:cat>
          <c:val>
            <c:numRef>
              <c:f>Sheet1!$E$2:$E$3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29"/>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A4CB7435-BF1A-4315-8545-5359AA5D568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5" Type="http://schemas.openxmlformats.org/officeDocument/2006/relationships/slideLayout" Target="../slideLayouts/slideLayout9.xml"/><Relationship Id="rId44" Type="http://schemas.openxmlformats.org/officeDocument/2006/relationships/tags" Target="../tags/tag62.xml"/><Relationship Id="rId43" Type="http://schemas.openxmlformats.org/officeDocument/2006/relationships/tags" Target="../tags/tag61.xml"/><Relationship Id="rId42" Type="http://schemas.openxmlformats.org/officeDocument/2006/relationships/tags" Target="../tags/tag60.xml"/><Relationship Id="rId41" Type="http://schemas.openxmlformats.org/officeDocument/2006/relationships/tags" Target="../tags/tag59.xml"/><Relationship Id="rId40" Type="http://schemas.openxmlformats.org/officeDocument/2006/relationships/tags" Target="../tags/tag58.xml"/><Relationship Id="rId4" Type="http://schemas.openxmlformats.org/officeDocument/2006/relationships/tags" Target="../tags/tag22.xml"/><Relationship Id="rId39" Type="http://schemas.openxmlformats.org/officeDocument/2006/relationships/tags" Target="../tags/tag57.xml"/><Relationship Id="rId38" Type="http://schemas.openxmlformats.org/officeDocument/2006/relationships/tags" Target="../tags/tag56.xml"/><Relationship Id="rId37" Type="http://schemas.openxmlformats.org/officeDocument/2006/relationships/tags" Target="../tags/tag55.xml"/><Relationship Id="rId36" Type="http://schemas.openxmlformats.org/officeDocument/2006/relationships/tags" Target="../tags/tag54.xml"/><Relationship Id="rId35" Type="http://schemas.openxmlformats.org/officeDocument/2006/relationships/tags" Target="../tags/tag53.xml"/><Relationship Id="rId34" Type="http://schemas.openxmlformats.org/officeDocument/2006/relationships/tags" Target="../tags/tag52.xml"/><Relationship Id="rId33" Type="http://schemas.openxmlformats.org/officeDocument/2006/relationships/tags" Target="../tags/tag51.xml"/><Relationship Id="rId32" Type="http://schemas.openxmlformats.org/officeDocument/2006/relationships/tags" Target="../tags/tag50.xml"/><Relationship Id="rId31" Type="http://schemas.openxmlformats.org/officeDocument/2006/relationships/tags" Target="../tags/tag49.xml"/><Relationship Id="rId30" Type="http://schemas.openxmlformats.org/officeDocument/2006/relationships/tags" Target="../tags/tag48.xml"/><Relationship Id="rId3" Type="http://schemas.openxmlformats.org/officeDocument/2006/relationships/tags" Target="../tags/tag21.xml"/><Relationship Id="rId29" Type="http://schemas.openxmlformats.org/officeDocument/2006/relationships/tags" Target="../tags/tag47.xml"/><Relationship Id="rId28" Type="http://schemas.openxmlformats.org/officeDocument/2006/relationships/tags" Target="../tags/tag46.xml"/><Relationship Id="rId27" Type="http://schemas.openxmlformats.org/officeDocument/2006/relationships/tags" Target="../tags/tag45.xml"/><Relationship Id="rId26" Type="http://schemas.openxmlformats.org/officeDocument/2006/relationships/tags" Target="../tags/tag44.xml"/><Relationship Id="rId25" Type="http://schemas.openxmlformats.org/officeDocument/2006/relationships/tags" Target="../tags/tag43.xml"/><Relationship Id="rId24" Type="http://schemas.openxmlformats.org/officeDocument/2006/relationships/tags" Target="../tags/tag42.xml"/><Relationship Id="rId23" Type="http://schemas.openxmlformats.org/officeDocument/2006/relationships/tags" Target="../tags/tag41.xml"/><Relationship Id="rId22" Type="http://schemas.openxmlformats.org/officeDocument/2006/relationships/tags" Target="../tags/tag40.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tags" Target="../tags/tag20.xml"/><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6" Type="http://schemas.openxmlformats.org/officeDocument/2006/relationships/notesSlide" Target="../notesSlides/notesSlide6.xml"/><Relationship Id="rId25" Type="http://schemas.openxmlformats.org/officeDocument/2006/relationships/slideLayout" Target="../slideLayouts/slideLayout7.xml"/><Relationship Id="rId24" Type="http://schemas.openxmlformats.org/officeDocument/2006/relationships/image" Target="../media/image1.svg"/><Relationship Id="rId23" Type="http://schemas.openxmlformats.org/officeDocument/2006/relationships/image" Target="../media/image18.png"/><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4.xml"/><Relationship Id="rId19" Type="http://schemas.openxmlformats.org/officeDocument/2006/relationships/tags" Target="../tags/tag81.xml"/><Relationship Id="rId18" Type="http://schemas.openxmlformats.org/officeDocument/2006/relationships/tags" Target="../tags/tag80.xml"/><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chart" Target="../charts/chart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6308725"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创新创业基础教程</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一、创新概述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80390" y="1009650"/>
            <a:ext cx="3026410" cy="398780"/>
          </a:xfrm>
          <a:prstGeom prst="rect">
            <a:avLst/>
          </a:prstGeom>
          <a:noFill/>
        </p:spPr>
        <p:txBody>
          <a:bodyPr wrap="square" rtlCol="0">
            <a:spAutoFit/>
          </a:bodyPr>
          <a:p>
            <a:r>
              <a:rPr lang="zh-CN" altLang="en-US" sz="2000" b="1">
                <a:solidFill>
                  <a:schemeClr val="accent1">
                    <a:lumMod val="75000"/>
                  </a:schemeClr>
                </a:solidFill>
              </a:rPr>
              <a:t>（二）创新的方法</a:t>
            </a:r>
            <a:endParaRPr lang="zh-CN" altLang="en-US" sz="2000" b="1">
              <a:solidFill>
                <a:schemeClr val="accent1">
                  <a:lumMod val="75000"/>
                </a:schemeClr>
              </a:solidFill>
            </a:endParaRPr>
          </a:p>
        </p:txBody>
      </p:sp>
      <p:sp>
        <p:nvSpPr>
          <p:cNvPr id="5" name="文本框 4"/>
          <p:cNvSpPr txBox="1"/>
          <p:nvPr/>
        </p:nvSpPr>
        <p:spPr>
          <a:xfrm>
            <a:off x="580390" y="1408430"/>
            <a:ext cx="5732145" cy="4661535"/>
          </a:xfrm>
          <a:prstGeom prst="rect">
            <a:avLst/>
          </a:prstGeom>
          <a:noFill/>
        </p:spPr>
        <p:txBody>
          <a:bodyPr wrap="square" rtlCol="0">
            <a:spAutoFit/>
          </a:bodyPr>
          <a:p>
            <a:pPr fontAlgn="auto">
              <a:lnSpc>
                <a:spcPct val="150000"/>
              </a:lnSpc>
            </a:pPr>
            <a:r>
              <a:rPr lang="zh-CN" altLang="en-US" b="1"/>
              <a:t>3. 六顶思考帽法</a:t>
            </a:r>
            <a:endParaRPr lang="zh-CN" altLang="en-US" b="1"/>
          </a:p>
          <a:p>
            <a:pPr fontAlgn="auto">
              <a:lnSpc>
                <a:spcPct val="150000"/>
              </a:lnSpc>
            </a:pPr>
            <a:r>
              <a:rPr lang="zh-CN" altLang="en-US"/>
              <a:t>六顶思考帽是英国学者爱德华·德·博诺博士开发的一种思维训练模式，或者说是一个全面思考问题的模型。它提供了“平行思维”的工具，避免将时间浪费在互相争执上，强调的是“能够成为什么”，而非“本身是什么”，是寻求一条向前发展的路，而不是争论谁对谁错。运用六顶思考帽法，将会使混乱的思维变得更清晰，使团体中无意义的争论变成集思广益的创造，使每个人变得富有创造性。</a:t>
            </a:r>
            <a:endParaRPr lang="zh-CN" altLang="en-US"/>
          </a:p>
          <a:p>
            <a:pPr fontAlgn="auto">
              <a:lnSpc>
                <a:spcPct val="150000"/>
              </a:lnSpc>
            </a:pPr>
            <a:r>
              <a:rPr lang="zh-CN" altLang="en-US"/>
              <a:t>（1）六顶思考帽分类。</a:t>
            </a:r>
            <a:endParaRPr lang="zh-CN" altLang="en-US"/>
          </a:p>
          <a:p>
            <a:pPr fontAlgn="auto">
              <a:lnSpc>
                <a:spcPct val="150000"/>
              </a:lnSpc>
            </a:pPr>
            <a:r>
              <a:rPr lang="zh-CN" altLang="en-US"/>
              <a:t>（2）六顶思考帽法的应用步骤。</a:t>
            </a:r>
            <a:endParaRPr lang="zh-CN" altLang="en-US"/>
          </a:p>
        </p:txBody>
      </p:sp>
      <p:pic>
        <p:nvPicPr>
          <p:cNvPr id="103" name="图片 102"/>
          <p:cNvPicPr/>
          <p:nvPr/>
        </p:nvPicPr>
        <p:blipFill>
          <a:blip r:embed="rId1"/>
          <a:stretch>
            <a:fillRect/>
          </a:stretch>
        </p:blipFill>
        <p:spPr>
          <a:xfrm>
            <a:off x="6577330" y="1728470"/>
            <a:ext cx="5268595" cy="425450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blinds(horizontal)">
                                      <p:cBhvr>
                                        <p:cTn id="1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一、创新概述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80390" y="1009650"/>
            <a:ext cx="3026410" cy="398780"/>
          </a:xfrm>
          <a:prstGeom prst="rect">
            <a:avLst/>
          </a:prstGeom>
          <a:noFill/>
        </p:spPr>
        <p:txBody>
          <a:bodyPr wrap="square" rtlCol="0">
            <a:spAutoFit/>
          </a:bodyPr>
          <a:p>
            <a:r>
              <a:rPr lang="zh-CN" altLang="en-US" sz="2000" b="1">
                <a:solidFill>
                  <a:schemeClr val="accent1">
                    <a:lumMod val="75000"/>
                  </a:schemeClr>
                </a:solidFill>
              </a:rPr>
              <a:t>（二）创新的方法</a:t>
            </a:r>
            <a:endParaRPr lang="zh-CN" altLang="en-US" sz="2000" b="1">
              <a:solidFill>
                <a:schemeClr val="accent1">
                  <a:lumMod val="75000"/>
                </a:schemeClr>
              </a:solidFill>
            </a:endParaRPr>
          </a:p>
        </p:txBody>
      </p:sp>
      <p:sp>
        <p:nvSpPr>
          <p:cNvPr id="5" name="文本框 4"/>
          <p:cNvSpPr txBox="1"/>
          <p:nvPr/>
        </p:nvSpPr>
        <p:spPr>
          <a:xfrm>
            <a:off x="234315" y="1363345"/>
            <a:ext cx="6797040" cy="4661535"/>
          </a:xfrm>
          <a:prstGeom prst="rect">
            <a:avLst/>
          </a:prstGeom>
          <a:noFill/>
        </p:spPr>
        <p:txBody>
          <a:bodyPr wrap="square" rtlCol="0">
            <a:spAutoFit/>
          </a:bodyPr>
          <a:p>
            <a:pPr fontAlgn="auto">
              <a:lnSpc>
                <a:spcPct val="150000"/>
              </a:lnSpc>
            </a:pPr>
            <a:r>
              <a:rPr lang="zh-CN" altLang="en-US" b="1"/>
              <a:t>4. 5W2H 分析法</a:t>
            </a:r>
            <a:endParaRPr lang="zh-CN" altLang="en-US" b="1"/>
          </a:p>
          <a:p>
            <a:pPr fontAlgn="auto">
              <a:lnSpc>
                <a:spcPct val="150000"/>
              </a:lnSpc>
            </a:pPr>
            <a:r>
              <a:rPr lang="zh-CN" altLang="en-US"/>
              <a:t>5W2H 分析法又称七何分析法，由二战中美国陆军兵器修理部首创。</a:t>
            </a:r>
            <a:endParaRPr lang="zh-CN" altLang="en-US"/>
          </a:p>
          <a:p>
            <a:pPr fontAlgn="auto">
              <a:lnSpc>
                <a:spcPct val="150000"/>
              </a:lnSpc>
            </a:pPr>
            <a:r>
              <a:rPr lang="zh-CN" altLang="en-US"/>
              <a:t>（1）5W2H 分析法的具体内容。</a:t>
            </a:r>
            <a:endParaRPr lang="zh-CN" altLang="en-US"/>
          </a:p>
          <a:p>
            <a:pPr fontAlgn="auto">
              <a:lnSpc>
                <a:spcPct val="150000"/>
              </a:lnSpc>
            </a:pPr>
            <a:r>
              <a:rPr lang="zh-CN" altLang="en-US"/>
              <a:t>What——是什么？目的是什么？做什么工作？</a:t>
            </a:r>
            <a:endParaRPr lang="zh-CN" altLang="en-US"/>
          </a:p>
          <a:p>
            <a:pPr fontAlgn="auto">
              <a:lnSpc>
                <a:spcPct val="150000"/>
              </a:lnSpc>
            </a:pPr>
            <a:r>
              <a:rPr lang="zh-CN" altLang="en-US"/>
              <a:t>How——怎么做？如何提高效率？如何实施？方法怎样？</a:t>
            </a:r>
            <a:endParaRPr lang="zh-CN" altLang="en-US"/>
          </a:p>
          <a:p>
            <a:pPr fontAlgn="auto">
              <a:lnSpc>
                <a:spcPct val="150000"/>
              </a:lnSpc>
            </a:pPr>
            <a:r>
              <a:rPr lang="zh-CN" altLang="en-US"/>
              <a:t>Why——为什么？为什么要这么做？理由何在？</a:t>
            </a:r>
            <a:endParaRPr lang="zh-CN" altLang="en-US"/>
          </a:p>
          <a:p>
            <a:pPr fontAlgn="auto">
              <a:lnSpc>
                <a:spcPct val="150000"/>
              </a:lnSpc>
            </a:pPr>
            <a:r>
              <a:rPr lang="zh-CN" altLang="en-US"/>
              <a:t>When——何时？什么时间完成？什么时机最适宜？</a:t>
            </a:r>
            <a:endParaRPr lang="zh-CN" altLang="en-US"/>
          </a:p>
          <a:p>
            <a:pPr fontAlgn="auto">
              <a:lnSpc>
                <a:spcPct val="150000"/>
              </a:lnSpc>
            </a:pPr>
            <a:r>
              <a:rPr lang="zh-CN" altLang="en-US"/>
              <a:t>Where——何处？在哪里做？从哪里入手？</a:t>
            </a:r>
            <a:endParaRPr lang="zh-CN" altLang="en-US"/>
          </a:p>
          <a:p>
            <a:pPr fontAlgn="auto">
              <a:lnSpc>
                <a:spcPct val="150000"/>
              </a:lnSpc>
            </a:pPr>
            <a:r>
              <a:rPr lang="zh-CN" altLang="en-US"/>
              <a:t>Who——谁？由谁来承担？谁来完成？谁负责？</a:t>
            </a:r>
            <a:endParaRPr lang="zh-CN" altLang="en-US"/>
          </a:p>
          <a:p>
            <a:pPr fontAlgn="auto">
              <a:lnSpc>
                <a:spcPct val="150000"/>
              </a:lnSpc>
            </a:pPr>
            <a:r>
              <a:rPr lang="zh-CN" altLang="en-US"/>
              <a:t>How much——多少？做到什么程度？数量如何？</a:t>
            </a:r>
            <a:endParaRPr lang="zh-CN" altLang="en-US"/>
          </a:p>
          <a:p>
            <a:pPr fontAlgn="auto">
              <a:lnSpc>
                <a:spcPct val="150000"/>
              </a:lnSpc>
            </a:pPr>
            <a:r>
              <a:rPr lang="zh-CN" altLang="en-US"/>
              <a:t>（2）5W2H 分析法的应用程序。</a:t>
            </a:r>
            <a:endParaRPr lang="zh-CN" altLang="en-US"/>
          </a:p>
        </p:txBody>
      </p:sp>
      <p:pic>
        <p:nvPicPr>
          <p:cNvPr id="104" name="图片 103"/>
          <p:cNvPicPr/>
          <p:nvPr/>
        </p:nvPicPr>
        <p:blipFill>
          <a:blip r:embed="rId1"/>
          <a:stretch>
            <a:fillRect/>
          </a:stretch>
        </p:blipFill>
        <p:spPr>
          <a:xfrm>
            <a:off x="7031355" y="1490663"/>
            <a:ext cx="4762500" cy="3990974"/>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二、创新能力概述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0345" y="812800"/>
            <a:ext cx="7351395" cy="5492750"/>
          </a:xfrm>
          <a:prstGeom prst="rect">
            <a:avLst/>
          </a:prstGeom>
          <a:noFill/>
        </p:spPr>
        <p:txBody>
          <a:bodyPr wrap="square" rtlCol="0">
            <a:spAutoFit/>
          </a:bodyPr>
          <a:p>
            <a:pPr fontAlgn="auto">
              <a:lnSpc>
                <a:spcPct val="150000"/>
              </a:lnSpc>
            </a:pPr>
            <a:r>
              <a:rPr lang="zh-CN" altLang="en-US"/>
              <a:t>在给第三届中国“互联网 +”大学生创新创业大赛“青年红色筑梦之旅”的大学生的回信（2017 年 8 月 15 日）中，习近平总书记指出：“今天，我们比历史上任何时期都更接近实现中华民族伟大复兴的光辉目标。祖国的青年一代有理想、有追求、有担当，实现中华民族伟大复兴就有源源不断的青春力量。希望你们扎根中国大地了解国情民情，在创新创业中增长智慧才干，在艰苦奋斗中锤炼意志品质，在亿万人民为实现中国梦而进行的伟大奋斗中实现人生价值，用青春书写无愧于时代、无愧于历史的华彩篇章。”可以说，随着时代的发展，创新已逐渐成为现代社会的本质特征与时代精神。青年兴则国家兴，青年强则国家强。作为对社会发展、国家富强、民族复兴负有不可推卸责任的大学生，应该把培养自身的创新能力作为在校期间学习的重点，努力通过系统的学习和训练，不断提升创新能力。这既是建设创新型国家的必然要求，又是大学生自身成长成才的必然诉求，符合国家、社会对大学生的期望目标。</a:t>
            </a:r>
            <a:endParaRPr lang="zh-CN" altLang="en-US"/>
          </a:p>
        </p:txBody>
      </p:sp>
      <p:pic>
        <p:nvPicPr>
          <p:cNvPr id="105" name="图片 104"/>
          <p:cNvPicPr/>
          <p:nvPr/>
        </p:nvPicPr>
        <p:blipFill>
          <a:blip r:embed="rId1"/>
          <a:stretch>
            <a:fillRect/>
          </a:stretch>
        </p:blipFill>
        <p:spPr>
          <a:xfrm>
            <a:off x="7658735" y="1572260"/>
            <a:ext cx="4173855" cy="397383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5"/>
                                        </p:tgtEl>
                                        <p:attrNameLst>
                                          <p:attrName>style.visibility</p:attrName>
                                        </p:attrNameLst>
                                      </p:cBhvr>
                                      <p:to>
                                        <p:strVal val="visible"/>
                                      </p:to>
                                    </p:set>
                                    <p:animEffect transition="in" filter="wipe(down)">
                                      <p:cBhvr>
                                        <p:cTn id="1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4" name="文本框 3"/>
          <p:cNvSpPr txBox="1"/>
          <p:nvPr/>
        </p:nvSpPr>
        <p:spPr>
          <a:xfrm>
            <a:off x="423545" y="812800"/>
            <a:ext cx="3026410" cy="398780"/>
          </a:xfrm>
          <a:prstGeom prst="rect">
            <a:avLst/>
          </a:prstGeom>
          <a:noFill/>
        </p:spPr>
        <p:txBody>
          <a:bodyPr wrap="square" rtlCol="0">
            <a:spAutoFit/>
          </a:bodyPr>
          <a:p>
            <a:r>
              <a:rPr lang="zh-CN" altLang="en-US" sz="2000" b="1">
                <a:solidFill>
                  <a:schemeClr val="accent1">
                    <a:lumMod val="75000"/>
                  </a:schemeClr>
                </a:solidFill>
              </a:rPr>
              <a:t>（一）创新能力的概念</a:t>
            </a:r>
            <a:endParaRPr lang="zh-CN" altLang="en-US" sz="2000" b="1">
              <a:solidFill>
                <a:schemeClr val="accent1">
                  <a:lumMod val="75000"/>
                </a:schemeClr>
              </a:solidFill>
            </a:endParaRPr>
          </a:p>
        </p:txBody>
      </p:sp>
      <p:sp>
        <p:nvSpPr>
          <p:cNvPr id="5" name="文本框 4"/>
          <p:cNvSpPr txBox="1"/>
          <p:nvPr/>
        </p:nvSpPr>
        <p:spPr>
          <a:xfrm>
            <a:off x="234315" y="1363345"/>
            <a:ext cx="6797040" cy="5077460"/>
          </a:xfrm>
          <a:prstGeom prst="rect">
            <a:avLst/>
          </a:prstGeom>
          <a:noFill/>
        </p:spPr>
        <p:txBody>
          <a:bodyPr wrap="square" rtlCol="0">
            <a:spAutoFit/>
          </a:bodyPr>
          <a:p>
            <a:pPr fontAlgn="auto">
              <a:lnSpc>
                <a:spcPct val="150000"/>
              </a:lnSpc>
            </a:pPr>
            <a:r>
              <a:rPr lang="zh-CN" altLang="en-US"/>
              <a:t>创新能力是与创新紧密相连的一个概念。所谓创新能力，主要强调的是在生产和生活等实践中，能够运用一切已知信息，对事物的现象和本质进行综合、分析、推理、想象，进而产生某种新颖、独特、有社会价值或者个人价值的新产品、新工艺、新成果的能</a:t>
            </a:r>
            <a:endParaRPr lang="zh-CN" altLang="en-US"/>
          </a:p>
          <a:p>
            <a:pPr fontAlgn="auto">
              <a:lnSpc>
                <a:spcPct val="150000"/>
              </a:lnSpc>
            </a:pPr>
            <a:r>
              <a:rPr lang="zh-CN" altLang="en-US"/>
              <a:t>力。创新能力主要体现在创新思维、创新学习能力和发明创造力，其中创新思维是核心。创新思维就是不受常规思路的约束，寻求对问题全新的独特性的解决方法的思维过程。爱因斯坦说：“人是靠大脑解决一切问题的。”这说明了思维对解决问题的极端重要性。创新思维对个体创新能力的形成和发展具有非常重要的作用，甚至直接决定着个体创新能力的大小和强弱。创新学习能力主要表现为个体自觉地、能动地、有目的性地、有创造性地从事各种学习活动。</a:t>
            </a:r>
            <a:endParaRPr lang="zh-CN" altLang="en-US"/>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二、创新能力概述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6" name="图片 105"/>
          <p:cNvPicPr/>
          <p:nvPr/>
        </p:nvPicPr>
        <p:blipFill>
          <a:blip r:embed="rId1"/>
          <a:stretch>
            <a:fillRect/>
          </a:stretch>
        </p:blipFill>
        <p:spPr>
          <a:xfrm>
            <a:off x="7209155" y="1665605"/>
            <a:ext cx="4345940" cy="389509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koppt-图标"/>
          <p:cNvSpPr/>
          <p:nvPr/>
        </p:nvSpPr>
        <p:spPr>
          <a:xfrm flipH="1">
            <a:off x="423852" y="3965672"/>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6" name="koppt-图标"/>
          <p:cNvSpPr/>
          <p:nvPr/>
        </p:nvSpPr>
        <p:spPr>
          <a:xfrm flipH="1">
            <a:off x="423852" y="1276555"/>
            <a:ext cx="755703" cy="755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20" name="koppt-图标"/>
          <p:cNvSpPr/>
          <p:nvPr/>
        </p:nvSpPr>
        <p:spPr>
          <a:xfrm>
            <a:off x="10490475" y="416061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cs typeface="Arial" panose="020B0604020202020204" pitchFamily="34" charset="0"/>
            </a:endParaRPr>
          </a:p>
        </p:txBody>
      </p:sp>
      <p:sp>
        <p:nvSpPr>
          <p:cNvPr id="15" name="koppt-图标"/>
          <p:cNvSpPr/>
          <p:nvPr/>
        </p:nvSpPr>
        <p:spPr>
          <a:xfrm>
            <a:off x="10482220" y="121178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panose="020B0604020202020204" pitchFamily="34" charset="0"/>
              <a:cs typeface="Arial" panose="020B0604020202020204" pitchFamily="34" charset="0"/>
            </a:endParaRPr>
          </a:p>
        </p:txBody>
      </p:sp>
      <p:sp>
        <p:nvSpPr>
          <p:cNvPr id="5" name="koppt-箭头"/>
          <p:cNvSpPr/>
          <p:nvPr/>
        </p:nvSpPr>
        <p:spPr bwMode="auto">
          <a:xfrm rot="2686389">
            <a:off x="6068463" y="2312131"/>
            <a:ext cx="2181246" cy="774245"/>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4"/>
          </a:solidFill>
          <a:ln>
            <a:noFill/>
          </a:ln>
        </p:spPr>
        <p:txBody>
          <a:bodyPr vert="horz" wrap="square" lIns="91440" tIns="45720" rIns="91440" bIns="45720" numCol="1" anchor="t" anchorCtr="0" compatLnSpc="1"/>
          <a:lstStyle/>
          <a:p>
            <a:endParaRPr lang="en-US" dirty="0">
              <a:latin typeface="Arial" panose="020B0604020202020204" pitchFamily="34" charset="0"/>
              <a:cs typeface="Arial" panose="020B0604020202020204" pitchFamily="34" charset="0"/>
            </a:endParaRPr>
          </a:p>
        </p:txBody>
      </p:sp>
      <p:sp>
        <p:nvSpPr>
          <p:cNvPr id="6" name="koppt-箭头"/>
          <p:cNvSpPr/>
          <p:nvPr/>
        </p:nvSpPr>
        <p:spPr bwMode="auto">
          <a:xfrm rot="2686389">
            <a:off x="6816587" y="3669732"/>
            <a:ext cx="742803" cy="2130153"/>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3"/>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7" name="koppt-箭头"/>
          <p:cNvSpPr/>
          <p:nvPr/>
        </p:nvSpPr>
        <p:spPr bwMode="auto">
          <a:xfrm rot="2686389">
            <a:off x="4095682" y="4387531"/>
            <a:ext cx="2130154" cy="746732"/>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2"/>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8" name="koppt-箭头"/>
          <p:cNvSpPr/>
          <p:nvPr/>
        </p:nvSpPr>
        <p:spPr bwMode="auto">
          <a:xfrm rot="2686389">
            <a:off x="4746257" y="1654880"/>
            <a:ext cx="754593" cy="2157665"/>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1"/>
          </a:solidFill>
          <a:ln>
            <a:noFill/>
          </a:ln>
        </p:spPr>
        <p:txBody>
          <a:bodyPr vert="horz" wrap="square" lIns="91440" tIns="45720" rIns="91440" bIns="45720" numCol="1" anchor="t" anchorCtr="0" compatLnSpc="1"/>
          <a:lstStyle/>
          <a:p>
            <a:endParaRPr lang="en-US">
              <a:latin typeface="Arial" panose="020B0604020202020204" pitchFamily="34" charset="0"/>
              <a:cs typeface="Arial" panose="020B0604020202020204" pitchFamily="34" charset="0"/>
            </a:endParaRPr>
          </a:p>
        </p:txBody>
      </p:sp>
      <p:sp>
        <p:nvSpPr>
          <p:cNvPr id="53" name="koppt-图标"/>
          <p:cNvSpPr>
            <a:spLocks noEditPoints="1"/>
          </p:cNvSpPr>
          <p:nvPr/>
        </p:nvSpPr>
        <p:spPr bwMode="auto">
          <a:xfrm>
            <a:off x="604543" y="1464357"/>
            <a:ext cx="401941" cy="378829"/>
          </a:xfrm>
          <a:custGeom>
            <a:avLst/>
            <a:gdLst>
              <a:gd name="T0" fmla="*/ 26 w 105"/>
              <a:gd name="T1" fmla="*/ 103 h 116"/>
              <a:gd name="T2" fmla="*/ 68 w 105"/>
              <a:gd name="T3" fmla="*/ 110 h 116"/>
              <a:gd name="T4" fmla="*/ 83 w 105"/>
              <a:gd name="T5" fmla="*/ 104 h 116"/>
              <a:gd name="T6" fmla="*/ 105 w 105"/>
              <a:gd name="T7" fmla="*/ 69 h 116"/>
              <a:gd name="T8" fmla="*/ 105 w 105"/>
              <a:gd name="T9" fmla="*/ 35 h 116"/>
              <a:gd name="T10" fmla="*/ 83 w 105"/>
              <a:gd name="T11" fmla="*/ 0 h 116"/>
              <a:gd name="T12" fmla="*/ 60 w 105"/>
              <a:gd name="T13" fmla="*/ 35 h 116"/>
              <a:gd name="T14" fmla="*/ 60 w 105"/>
              <a:gd name="T15" fmla="*/ 59 h 116"/>
              <a:gd name="T16" fmla="*/ 45 w 105"/>
              <a:gd name="T17" fmla="*/ 48 h 116"/>
              <a:gd name="T18" fmla="*/ 0 w 105"/>
              <a:gd name="T19" fmla="*/ 37 h 116"/>
              <a:gd name="T20" fmla="*/ 0 w 105"/>
              <a:gd name="T21" fmla="*/ 71 h 116"/>
              <a:gd name="T22" fmla="*/ 23 w 105"/>
              <a:gd name="T23" fmla="*/ 28 h 116"/>
              <a:gd name="T24" fmla="*/ 39 w 105"/>
              <a:gd name="T25" fmla="*/ 40 h 116"/>
              <a:gd name="T26" fmla="*/ 4 w 105"/>
              <a:gd name="T27" fmla="*/ 37 h 116"/>
              <a:gd name="T28" fmla="*/ 3 w 105"/>
              <a:gd name="T29" fmla="*/ 43 h 116"/>
              <a:gd name="T30" fmla="*/ 42 w 105"/>
              <a:gd name="T31" fmla="*/ 44 h 116"/>
              <a:gd name="T32" fmla="*/ 40 w 105"/>
              <a:gd name="T33" fmla="*/ 53 h 116"/>
              <a:gd name="T34" fmla="*/ 3 w 105"/>
              <a:gd name="T35" fmla="*/ 48 h 116"/>
              <a:gd name="T36" fmla="*/ 101 w 105"/>
              <a:gd name="T37" fmla="*/ 12 h 116"/>
              <a:gd name="T38" fmla="*/ 83 w 105"/>
              <a:gd name="T39" fmla="*/ 21 h 116"/>
              <a:gd name="T40" fmla="*/ 64 w 105"/>
              <a:gd name="T41" fmla="*/ 12 h 116"/>
              <a:gd name="T42" fmla="*/ 63 w 105"/>
              <a:gd name="T43" fmla="*/ 19 h 116"/>
              <a:gd name="T44" fmla="*/ 103 w 105"/>
              <a:gd name="T45" fmla="*/ 19 h 116"/>
              <a:gd name="T46" fmla="*/ 100 w 105"/>
              <a:gd name="T47" fmla="*/ 29 h 116"/>
              <a:gd name="T48" fmla="*/ 65 w 105"/>
              <a:gd name="T49" fmla="*/ 29 h 116"/>
              <a:gd name="T50" fmla="*/ 63 w 105"/>
              <a:gd name="T51" fmla="*/ 41 h 116"/>
              <a:gd name="T52" fmla="*/ 76 w 105"/>
              <a:gd name="T53" fmla="*/ 47 h 116"/>
              <a:gd name="T54" fmla="*/ 102 w 105"/>
              <a:gd name="T55" fmla="*/ 42 h 116"/>
              <a:gd name="T56" fmla="*/ 100 w 105"/>
              <a:gd name="T57" fmla="*/ 51 h 116"/>
              <a:gd name="T58" fmla="*/ 63 w 105"/>
              <a:gd name="T59" fmla="*/ 47 h 116"/>
              <a:gd name="T60" fmla="*/ 71 w 105"/>
              <a:gd name="T61" fmla="*/ 100 h 116"/>
              <a:gd name="T62" fmla="*/ 83 w 105"/>
              <a:gd name="T63" fmla="*/ 93 h 116"/>
              <a:gd name="T64" fmla="*/ 103 w 105"/>
              <a:gd name="T65" fmla="*/ 91 h 116"/>
              <a:gd name="T66" fmla="*/ 49 w 105"/>
              <a:gd name="T67" fmla="*/ 113 h 116"/>
              <a:gd name="T68" fmla="*/ 29 w 105"/>
              <a:gd name="T69" fmla="*/ 98 h 116"/>
              <a:gd name="T70" fmla="*/ 68 w 105"/>
              <a:gd name="T71" fmla="*/ 99 h 116"/>
              <a:gd name="T72" fmla="*/ 66 w 105"/>
              <a:gd name="T73" fmla="*/ 108 h 116"/>
              <a:gd name="T74" fmla="*/ 30 w 105"/>
              <a:gd name="T75" fmla="*/ 76 h 116"/>
              <a:gd name="T76" fmla="*/ 68 w 105"/>
              <a:gd name="T77" fmla="*/ 76 h 116"/>
              <a:gd name="T78" fmla="*/ 66 w 105"/>
              <a:gd name="T79" fmla="*/ 85 h 116"/>
              <a:gd name="T80" fmla="*/ 29 w 105"/>
              <a:gd name="T81" fmla="*/ 81 h 116"/>
              <a:gd name="T82" fmla="*/ 65 w 105"/>
              <a:gd name="T83" fmla="*/ 72 h 116"/>
              <a:gd name="T84" fmla="*/ 31 w 105"/>
              <a:gd name="T85" fmla="*/ 70 h 116"/>
              <a:gd name="T86" fmla="*/ 67 w 105"/>
              <a:gd name="T87" fmla="*/ 69 h 116"/>
              <a:gd name="T88" fmla="*/ 71 w 105"/>
              <a:gd name="T89" fmla="*/ 77 h 116"/>
              <a:gd name="T90" fmla="*/ 83 w 105"/>
              <a:gd name="T91" fmla="*/ 70 h 116"/>
              <a:gd name="T92" fmla="*/ 103 w 105"/>
              <a:gd name="T93" fmla="*/ 69 h 116"/>
              <a:gd name="T94" fmla="*/ 3 w 105"/>
              <a:gd name="T95" fmla="*/ 66 h 116"/>
              <a:gd name="T96" fmla="*/ 26 w 105"/>
              <a:gd name="T97" fmla="*/ 81 h 116"/>
              <a:gd name="T98" fmla="*/ 3 w 105"/>
              <a:gd name="T99"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116">
                <a:moveTo>
                  <a:pt x="23" y="95"/>
                </a:moveTo>
                <a:cubicBezTo>
                  <a:pt x="24" y="95"/>
                  <a:pt x="25" y="95"/>
                  <a:pt x="26" y="94"/>
                </a:cubicBezTo>
                <a:cubicBezTo>
                  <a:pt x="26" y="103"/>
                  <a:pt x="26" y="103"/>
                  <a:pt x="26" y="103"/>
                </a:cubicBezTo>
                <a:cubicBezTo>
                  <a:pt x="26" y="106"/>
                  <a:pt x="28" y="108"/>
                  <a:pt x="30" y="110"/>
                </a:cubicBezTo>
                <a:cubicBezTo>
                  <a:pt x="34" y="114"/>
                  <a:pt x="41" y="116"/>
                  <a:pt x="49" y="116"/>
                </a:cubicBezTo>
                <a:cubicBezTo>
                  <a:pt x="57" y="116"/>
                  <a:pt x="64" y="114"/>
                  <a:pt x="68" y="110"/>
                </a:cubicBezTo>
                <a:cubicBezTo>
                  <a:pt x="70" y="108"/>
                  <a:pt x="71" y="106"/>
                  <a:pt x="71" y="103"/>
                </a:cubicBezTo>
                <a:cubicBezTo>
                  <a:pt x="71" y="102"/>
                  <a:pt x="71" y="102"/>
                  <a:pt x="71" y="102"/>
                </a:cubicBezTo>
                <a:cubicBezTo>
                  <a:pt x="75" y="103"/>
                  <a:pt x="79" y="104"/>
                  <a:pt x="83" y="104"/>
                </a:cubicBezTo>
                <a:cubicBezTo>
                  <a:pt x="95" y="104"/>
                  <a:pt x="105" y="98"/>
                  <a:pt x="105" y="91"/>
                </a:cubicBezTo>
                <a:cubicBezTo>
                  <a:pt x="105" y="80"/>
                  <a:pt x="105" y="80"/>
                  <a:pt x="105" y="80"/>
                </a:cubicBezTo>
                <a:cubicBezTo>
                  <a:pt x="105" y="69"/>
                  <a:pt x="105" y="69"/>
                  <a:pt x="105" y="69"/>
                </a:cubicBezTo>
                <a:cubicBezTo>
                  <a:pt x="105" y="58"/>
                  <a:pt x="105" y="58"/>
                  <a:pt x="105" y="58"/>
                </a:cubicBezTo>
                <a:cubicBezTo>
                  <a:pt x="105" y="47"/>
                  <a:pt x="105" y="47"/>
                  <a:pt x="105" y="47"/>
                </a:cubicBezTo>
                <a:cubicBezTo>
                  <a:pt x="105" y="35"/>
                  <a:pt x="105" y="35"/>
                  <a:pt x="105" y="35"/>
                </a:cubicBezTo>
                <a:cubicBezTo>
                  <a:pt x="105" y="24"/>
                  <a:pt x="105" y="24"/>
                  <a:pt x="105" y="24"/>
                </a:cubicBezTo>
                <a:cubicBezTo>
                  <a:pt x="105" y="13"/>
                  <a:pt x="105" y="13"/>
                  <a:pt x="105" y="13"/>
                </a:cubicBezTo>
                <a:cubicBezTo>
                  <a:pt x="105" y="6"/>
                  <a:pt x="95" y="0"/>
                  <a:pt x="83" y="0"/>
                </a:cubicBezTo>
                <a:cubicBezTo>
                  <a:pt x="70" y="0"/>
                  <a:pt x="60" y="6"/>
                  <a:pt x="60" y="13"/>
                </a:cubicBezTo>
                <a:cubicBezTo>
                  <a:pt x="60" y="24"/>
                  <a:pt x="60" y="24"/>
                  <a:pt x="60" y="24"/>
                </a:cubicBezTo>
                <a:cubicBezTo>
                  <a:pt x="60" y="35"/>
                  <a:pt x="60" y="35"/>
                  <a:pt x="60" y="35"/>
                </a:cubicBezTo>
                <a:cubicBezTo>
                  <a:pt x="60" y="47"/>
                  <a:pt x="60" y="47"/>
                  <a:pt x="60" y="47"/>
                </a:cubicBezTo>
                <a:cubicBezTo>
                  <a:pt x="60" y="58"/>
                  <a:pt x="60" y="58"/>
                  <a:pt x="60" y="58"/>
                </a:cubicBezTo>
                <a:cubicBezTo>
                  <a:pt x="60" y="59"/>
                  <a:pt x="60" y="59"/>
                  <a:pt x="60" y="59"/>
                </a:cubicBezTo>
                <a:cubicBezTo>
                  <a:pt x="57" y="58"/>
                  <a:pt x="53" y="57"/>
                  <a:pt x="49" y="57"/>
                </a:cubicBezTo>
                <a:cubicBezTo>
                  <a:pt x="48" y="57"/>
                  <a:pt x="46" y="57"/>
                  <a:pt x="45" y="57"/>
                </a:cubicBezTo>
                <a:cubicBezTo>
                  <a:pt x="45" y="48"/>
                  <a:pt x="45" y="48"/>
                  <a:pt x="45" y="48"/>
                </a:cubicBezTo>
                <a:cubicBezTo>
                  <a:pt x="45" y="37"/>
                  <a:pt x="45" y="37"/>
                  <a:pt x="45" y="37"/>
                </a:cubicBezTo>
                <a:cubicBezTo>
                  <a:pt x="45" y="30"/>
                  <a:pt x="35" y="25"/>
                  <a:pt x="23" y="25"/>
                </a:cubicBezTo>
                <a:cubicBezTo>
                  <a:pt x="10" y="25"/>
                  <a:pt x="0" y="30"/>
                  <a:pt x="0" y="37"/>
                </a:cubicBezTo>
                <a:cubicBezTo>
                  <a:pt x="0" y="48"/>
                  <a:pt x="0" y="48"/>
                  <a:pt x="0" y="48"/>
                </a:cubicBezTo>
                <a:cubicBezTo>
                  <a:pt x="0" y="60"/>
                  <a:pt x="0" y="60"/>
                  <a:pt x="0" y="60"/>
                </a:cubicBezTo>
                <a:cubicBezTo>
                  <a:pt x="0" y="71"/>
                  <a:pt x="0" y="71"/>
                  <a:pt x="0" y="71"/>
                </a:cubicBezTo>
                <a:cubicBezTo>
                  <a:pt x="0" y="82"/>
                  <a:pt x="0" y="82"/>
                  <a:pt x="0" y="82"/>
                </a:cubicBezTo>
                <a:cubicBezTo>
                  <a:pt x="0" y="89"/>
                  <a:pt x="10" y="95"/>
                  <a:pt x="23" y="95"/>
                </a:cubicBezTo>
                <a:close/>
                <a:moveTo>
                  <a:pt x="23" y="28"/>
                </a:moveTo>
                <a:cubicBezTo>
                  <a:pt x="33" y="28"/>
                  <a:pt x="41" y="33"/>
                  <a:pt x="41" y="37"/>
                </a:cubicBezTo>
                <a:cubicBezTo>
                  <a:pt x="41" y="37"/>
                  <a:pt x="41" y="37"/>
                  <a:pt x="41" y="37"/>
                </a:cubicBezTo>
                <a:cubicBezTo>
                  <a:pt x="41" y="39"/>
                  <a:pt x="40" y="39"/>
                  <a:pt x="39" y="40"/>
                </a:cubicBezTo>
                <a:cubicBezTo>
                  <a:pt x="36" y="43"/>
                  <a:pt x="30" y="45"/>
                  <a:pt x="23" y="45"/>
                </a:cubicBezTo>
                <a:cubicBezTo>
                  <a:pt x="16" y="45"/>
                  <a:pt x="10" y="43"/>
                  <a:pt x="6" y="40"/>
                </a:cubicBezTo>
                <a:cubicBezTo>
                  <a:pt x="6" y="39"/>
                  <a:pt x="5" y="39"/>
                  <a:pt x="4" y="37"/>
                </a:cubicBezTo>
                <a:cubicBezTo>
                  <a:pt x="4" y="37"/>
                  <a:pt x="4" y="37"/>
                  <a:pt x="4" y="37"/>
                </a:cubicBezTo>
                <a:cubicBezTo>
                  <a:pt x="4" y="33"/>
                  <a:pt x="12" y="28"/>
                  <a:pt x="23" y="28"/>
                </a:cubicBezTo>
                <a:close/>
                <a:moveTo>
                  <a:pt x="3" y="43"/>
                </a:moveTo>
                <a:cubicBezTo>
                  <a:pt x="3" y="43"/>
                  <a:pt x="3" y="44"/>
                  <a:pt x="3" y="44"/>
                </a:cubicBezTo>
                <a:cubicBezTo>
                  <a:pt x="7" y="48"/>
                  <a:pt x="15" y="50"/>
                  <a:pt x="23" y="50"/>
                </a:cubicBezTo>
                <a:cubicBezTo>
                  <a:pt x="31" y="50"/>
                  <a:pt x="38" y="48"/>
                  <a:pt x="42" y="44"/>
                </a:cubicBezTo>
                <a:cubicBezTo>
                  <a:pt x="42" y="44"/>
                  <a:pt x="42" y="43"/>
                  <a:pt x="43" y="43"/>
                </a:cubicBezTo>
                <a:cubicBezTo>
                  <a:pt x="43" y="48"/>
                  <a:pt x="43" y="48"/>
                  <a:pt x="43" y="48"/>
                </a:cubicBezTo>
                <a:cubicBezTo>
                  <a:pt x="43" y="50"/>
                  <a:pt x="41" y="52"/>
                  <a:pt x="40" y="53"/>
                </a:cubicBezTo>
                <a:cubicBezTo>
                  <a:pt x="37" y="56"/>
                  <a:pt x="30" y="58"/>
                  <a:pt x="23" y="58"/>
                </a:cubicBezTo>
                <a:cubicBezTo>
                  <a:pt x="15" y="58"/>
                  <a:pt x="9" y="56"/>
                  <a:pt x="5" y="53"/>
                </a:cubicBezTo>
                <a:cubicBezTo>
                  <a:pt x="4" y="52"/>
                  <a:pt x="3" y="50"/>
                  <a:pt x="3" y="48"/>
                </a:cubicBezTo>
                <a:lnTo>
                  <a:pt x="3" y="43"/>
                </a:lnTo>
                <a:close/>
                <a:moveTo>
                  <a:pt x="83" y="4"/>
                </a:moveTo>
                <a:cubicBezTo>
                  <a:pt x="93" y="4"/>
                  <a:pt x="101" y="8"/>
                  <a:pt x="101" y="12"/>
                </a:cubicBezTo>
                <a:cubicBezTo>
                  <a:pt x="101" y="13"/>
                  <a:pt x="101" y="13"/>
                  <a:pt x="101" y="13"/>
                </a:cubicBezTo>
                <a:cubicBezTo>
                  <a:pt x="101" y="14"/>
                  <a:pt x="100" y="15"/>
                  <a:pt x="99" y="16"/>
                </a:cubicBezTo>
                <a:cubicBezTo>
                  <a:pt x="96" y="19"/>
                  <a:pt x="90" y="21"/>
                  <a:pt x="83" y="21"/>
                </a:cubicBezTo>
                <a:cubicBezTo>
                  <a:pt x="76" y="21"/>
                  <a:pt x="70" y="19"/>
                  <a:pt x="66" y="16"/>
                </a:cubicBezTo>
                <a:cubicBezTo>
                  <a:pt x="66" y="15"/>
                  <a:pt x="65" y="14"/>
                  <a:pt x="65" y="13"/>
                </a:cubicBezTo>
                <a:cubicBezTo>
                  <a:pt x="64" y="13"/>
                  <a:pt x="64" y="13"/>
                  <a:pt x="64" y="12"/>
                </a:cubicBezTo>
                <a:cubicBezTo>
                  <a:pt x="64" y="8"/>
                  <a:pt x="72" y="4"/>
                  <a:pt x="83" y="4"/>
                </a:cubicBezTo>
                <a:close/>
                <a:moveTo>
                  <a:pt x="63" y="19"/>
                </a:moveTo>
                <a:cubicBezTo>
                  <a:pt x="63" y="19"/>
                  <a:pt x="63" y="19"/>
                  <a:pt x="63" y="19"/>
                </a:cubicBezTo>
                <a:cubicBezTo>
                  <a:pt x="68" y="23"/>
                  <a:pt x="75" y="25"/>
                  <a:pt x="83" y="25"/>
                </a:cubicBezTo>
                <a:cubicBezTo>
                  <a:pt x="91" y="25"/>
                  <a:pt x="98" y="23"/>
                  <a:pt x="102" y="19"/>
                </a:cubicBezTo>
                <a:cubicBezTo>
                  <a:pt x="102" y="19"/>
                  <a:pt x="102" y="19"/>
                  <a:pt x="103" y="19"/>
                </a:cubicBezTo>
                <a:cubicBezTo>
                  <a:pt x="103" y="24"/>
                  <a:pt x="103" y="24"/>
                  <a:pt x="103" y="24"/>
                </a:cubicBezTo>
                <a:cubicBezTo>
                  <a:pt x="103" y="25"/>
                  <a:pt x="103" y="25"/>
                  <a:pt x="102" y="26"/>
                </a:cubicBezTo>
                <a:cubicBezTo>
                  <a:pt x="102" y="27"/>
                  <a:pt x="101" y="28"/>
                  <a:pt x="100" y="29"/>
                </a:cubicBezTo>
                <a:cubicBezTo>
                  <a:pt x="98" y="31"/>
                  <a:pt x="93" y="33"/>
                  <a:pt x="88" y="34"/>
                </a:cubicBezTo>
                <a:cubicBezTo>
                  <a:pt x="86" y="34"/>
                  <a:pt x="85" y="34"/>
                  <a:pt x="83" y="34"/>
                </a:cubicBezTo>
                <a:cubicBezTo>
                  <a:pt x="75" y="34"/>
                  <a:pt x="69" y="32"/>
                  <a:pt x="65" y="29"/>
                </a:cubicBezTo>
                <a:cubicBezTo>
                  <a:pt x="64" y="28"/>
                  <a:pt x="63" y="26"/>
                  <a:pt x="63" y="24"/>
                </a:cubicBezTo>
                <a:lnTo>
                  <a:pt x="63" y="19"/>
                </a:lnTo>
                <a:close/>
                <a:moveTo>
                  <a:pt x="63" y="41"/>
                </a:moveTo>
                <a:cubicBezTo>
                  <a:pt x="63" y="41"/>
                  <a:pt x="63" y="42"/>
                  <a:pt x="63" y="42"/>
                </a:cubicBezTo>
                <a:cubicBezTo>
                  <a:pt x="66" y="44"/>
                  <a:pt x="69" y="46"/>
                  <a:pt x="73" y="47"/>
                </a:cubicBezTo>
                <a:cubicBezTo>
                  <a:pt x="74" y="47"/>
                  <a:pt x="75" y="47"/>
                  <a:pt x="76" y="47"/>
                </a:cubicBezTo>
                <a:cubicBezTo>
                  <a:pt x="76" y="47"/>
                  <a:pt x="77" y="48"/>
                  <a:pt x="78" y="48"/>
                </a:cubicBezTo>
                <a:cubicBezTo>
                  <a:pt x="80" y="48"/>
                  <a:pt x="81" y="48"/>
                  <a:pt x="83" y="48"/>
                </a:cubicBezTo>
                <a:cubicBezTo>
                  <a:pt x="91" y="48"/>
                  <a:pt x="98" y="46"/>
                  <a:pt x="102" y="42"/>
                </a:cubicBezTo>
                <a:cubicBezTo>
                  <a:pt x="102" y="42"/>
                  <a:pt x="102" y="41"/>
                  <a:pt x="103" y="41"/>
                </a:cubicBezTo>
                <a:cubicBezTo>
                  <a:pt x="103" y="47"/>
                  <a:pt x="103" y="47"/>
                  <a:pt x="103" y="47"/>
                </a:cubicBezTo>
                <a:cubicBezTo>
                  <a:pt x="103" y="49"/>
                  <a:pt x="101" y="50"/>
                  <a:pt x="100" y="51"/>
                </a:cubicBezTo>
                <a:cubicBezTo>
                  <a:pt x="97" y="54"/>
                  <a:pt x="90" y="57"/>
                  <a:pt x="83" y="57"/>
                </a:cubicBezTo>
                <a:cubicBezTo>
                  <a:pt x="75" y="57"/>
                  <a:pt x="69" y="54"/>
                  <a:pt x="65" y="51"/>
                </a:cubicBezTo>
                <a:cubicBezTo>
                  <a:pt x="64" y="50"/>
                  <a:pt x="63" y="49"/>
                  <a:pt x="63" y="47"/>
                </a:cubicBezTo>
                <a:lnTo>
                  <a:pt x="63" y="41"/>
                </a:lnTo>
                <a:close/>
                <a:moveTo>
                  <a:pt x="83" y="101"/>
                </a:moveTo>
                <a:cubicBezTo>
                  <a:pt x="79" y="101"/>
                  <a:pt x="75" y="101"/>
                  <a:pt x="71" y="100"/>
                </a:cubicBezTo>
                <a:cubicBezTo>
                  <a:pt x="71" y="92"/>
                  <a:pt x="71" y="92"/>
                  <a:pt x="71" y="92"/>
                </a:cubicBezTo>
                <a:cubicBezTo>
                  <a:pt x="71" y="91"/>
                  <a:pt x="71" y="91"/>
                  <a:pt x="71" y="91"/>
                </a:cubicBezTo>
                <a:cubicBezTo>
                  <a:pt x="75" y="92"/>
                  <a:pt x="79" y="93"/>
                  <a:pt x="83" y="93"/>
                </a:cubicBezTo>
                <a:cubicBezTo>
                  <a:pt x="91" y="93"/>
                  <a:pt x="98" y="91"/>
                  <a:pt x="102" y="87"/>
                </a:cubicBezTo>
                <a:cubicBezTo>
                  <a:pt x="102" y="87"/>
                  <a:pt x="102" y="86"/>
                  <a:pt x="103" y="86"/>
                </a:cubicBezTo>
                <a:cubicBezTo>
                  <a:pt x="103" y="91"/>
                  <a:pt x="103" y="91"/>
                  <a:pt x="103" y="91"/>
                </a:cubicBezTo>
                <a:cubicBezTo>
                  <a:pt x="103" y="97"/>
                  <a:pt x="94" y="101"/>
                  <a:pt x="83" y="101"/>
                </a:cubicBezTo>
                <a:close/>
                <a:moveTo>
                  <a:pt x="66" y="108"/>
                </a:moveTo>
                <a:cubicBezTo>
                  <a:pt x="63" y="111"/>
                  <a:pt x="56" y="113"/>
                  <a:pt x="49" y="113"/>
                </a:cubicBezTo>
                <a:cubicBezTo>
                  <a:pt x="42" y="113"/>
                  <a:pt x="35" y="111"/>
                  <a:pt x="31" y="108"/>
                </a:cubicBezTo>
                <a:cubicBezTo>
                  <a:pt x="30" y="107"/>
                  <a:pt x="29" y="105"/>
                  <a:pt x="29" y="103"/>
                </a:cubicBezTo>
                <a:cubicBezTo>
                  <a:pt x="29" y="98"/>
                  <a:pt x="29" y="98"/>
                  <a:pt x="29" y="98"/>
                </a:cubicBezTo>
                <a:cubicBezTo>
                  <a:pt x="29" y="98"/>
                  <a:pt x="29" y="98"/>
                  <a:pt x="30" y="99"/>
                </a:cubicBezTo>
                <a:cubicBezTo>
                  <a:pt x="34" y="102"/>
                  <a:pt x="41" y="105"/>
                  <a:pt x="49" y="105"/>
                </a:cubicBezTo>
                <a:cubicBezTo>
                  <a:pt x="57" y="105"/>
                  <a:pt x="64" y="102"/>
                  <a:pt x="68" y="99"/>
                </a:cubicBezTo>
                <a:cubicBezTo>
                  <a:pt x="68" y="98"/>
                  <a:pt x="69" y="98"/>
                  <a:pt x="69" y="98"/>
                </a:cubicBezTo>
                <a:cubicBezTo>
                  <a:pt x="69" y="103"/>
                  <a:pt x="69" y="103"/>
                  <a:pt x="69" y="103"/>
                </a:cubicBezTo>
                <a:cubicBezTo>
                  <a:pt x="69" y="105"/>
                  <a:pt x="68" y="107"/>
                  <a:pt x="66" y="108"/>
                </a:cubicBezTo>
                <a:close/>
                <a:moveTo>
                  <a:pt x="29" y="81"/>
                </a:moveTo>
                <a:cubicBezTo>
                  <a:pt x="29" y="75"/>
                  <a:pt x="29" y="75"/>
                  <a:pt x="29" y="75"/>
                </a:cubicBezTo>
                <a:cubicBezTo>
                  <a:pt x="29" y="76"/>
                  <a:pt x="29" y="76"/>
                  <a:pt x="30" y="76"/>
                </a:cubicBezTo>
                <a:cubicBezTo>
                  <a:pt x="32" y="78"/>
                  <a:pt x="36" y="80"/>
                  <a:pt x="40" y="81"/>
                </a:cubicBezTo>
                <a:cubicBezTo>
                  <a:pt x="43" y="82"/>
                  <a:pt x="46" y="82"/>
                  <a:pt x="49" y="82"/>
                </a:cubicBezTo>
                <a:cubicBezTo>
                  <a:pt x="57" y="82"/>
                  <a:pt x="64" y="80"/>
                  <a:pt x="68" y="76"/>
                </a:cubicBezTo>
                <a:cubicBezTo>
                  <a:pt x="68" y="76"/>
                  <a:pt x="69" y="76"/>
                  <a:pt x="69" y="75"/>
                </a:cubicBezTo>
                <a:cubicBezTo>
                  <a:pt x="69" y="81"/>
                  <a:pt x="69" y="81"/>
                  <a:pt x="69" y="81"/>
                </a:cubicBezTo>
                <a:cubicBezTo>
                  <a:pt x="69" y="83"/>
                  <a:pt x="68" y="84"/>
                  <a:pt x="66" y="85"/>
                </a:cubicBezTo>
                <a:cubicBezTo>
                  <a:pt x="63" y="89"/>
                  <a:pt x="56" y="91"/>
                  <a:pt x="49" y="91"/>
                </a:cubicBezTo>
                <a:cubicBezTo>
                  <a:pt x="42" y="91"/>
                  <a:pt x="35" y="89"/>
                  <a:pt x="31" y="85"/>
                </a:cubicBezTo>
                <a:cubicBezTo>
                  <a:pt x="30" y="84"/>
                  <a:pt x="29" y="83"/>
                  <a:pt x="29" y="81"/>
                </a:cubicBezTo>
                <a:close/>
                <a:moveTo>
                  <a:pt x="67" y="69"/>
                </a:moveTo>
                <a:cubicBezTo>
                  <a:pt x="67" y="69"/>
                  <a:pt x="67" y="70"/>
                  <a:pt x="67" y="70"/>
                </a:cubicBezTo>
                <a:cubicBezTo>
                  <a:pt x="67" y="71"/>
                  <a:pt x="66" y="72"/>
                  <a:pt x="65" y="72"/>
                </a:cubicBezTo>
                <a:cubicBezTo>
                  <a:pt x="62" y="75"/>
                  <a:pt x="56" y="77"/>
                  <a:pt x="49" y="77"/>
                </a:cubicBezTo>
                <a:cubicBezTo>
                  <a:pt x="42" y="77"/>
                  <a:pt x="36" y="75"/>
                  <a:pt x="33" y="72"/>
                </a:cubicBezTo>
                <a:cubicBezTo>
                  <a:pt x="32" y="72"/>
                  <a:pt x="31" y="71"/>
                  <a:pt x="31" y="70"/>
                </a:cubicBezTo>
                <a:cubicBezTo>
                  <a:pt x="31" y="70"/>
                  <a:pt x="31" y="69"/>
                  <a:pt x="31" y="69"/>
                </a:cubicBezTo>
                <a:cubicBezTo>
                  <a:pt x="31" y="65"/>
                  <a:pt x="38" y="61"/>
                  <a:pt x="49" y="61"/>
                </a:cubicBezTo>
                <a:cubicBezTo>
                  <a:pt x="59" y="61"/>
                  <a:pt x="67" y="65"/>
                  <a:pt x="67" y="69"/>
                </a:cubicBezTo>
                <a:close/>
                <a:moveTo>
                  <a:pt x="100" y="74"/>
                </a:moveTo>
                <a:cubicBezTo>
                  <a:pt x="97" y="77"/>
                  <a:pt x="90" y="79"/>
                  <a:pt x="83" y="79"/>
                </a:cubicBezTo>
                <a:cubicBezTo>
                  <a:pt x="79" y="79"/>
                  <a:pt x="75" y="78"/>
                  <a:pt x="71" y="77"/>
                </a:cubicBezTo>
                <a:cubicBezTo>
                  <a:pt x="71" y="70"/>
                  <a:pt x="71" y="70"/>
                  <a:pt x="71" y="70"/>
                </a:cubicBezTo>
                <a:cubicBezTo>
                  <a:pt x="71" y="69"/>
                  <a:pt x="71" y="69"/>
                  <a:pt x="71" y="69"/>
                </a:cubicBezTo>
                <a:cubicBezTo>
                  <a:pt x="75" y="70"/>
                  <a:pt x="79" y="70"/>
                  <a:pt x="83" y="70"/>
                </a:cubicBezTo>
                <a:cubicBezTo>
                  <a:pt x="91" y="70"/>
                  <a:pt x="98" y="68"/>
                  <a:pt x="102" y="64"/>
                </a:cubicBezTo>
                <a:cubicBezTo>
                  <a:pt x="102" y="64"/>
                  <a:pt x="102" y="64"/>
                  <a:pt x="103" y="64"/>
                </a:cubicBezTo>
                <a:cubicBezTo>
                  <a:pt x="103" y="69"/>
                  <a:pt x="103" y="69"/>
                  <a:pt x="103" y="69"/>
                </a:cubicBezTo>
                <a:cubicBezTo>
                  <a:pt x="103" y="71"/>
                  <a:pt x="101" y="73"/>
                  <a:pt x="100" y="74"/>
                </a:cubicBezTo>
                <a:close/>
                <a:moveTo>
                  <a:pt x="3" y="66"/>
                </a:moveTo>
                <a:cubicBezTo>
                  <a:pt x="3" y="66"/>
                  <a:pt x="3" y="66"/>
                  <a:pt x="3" y="66"/>
                </a:cubicBezTo>
                <a:cubicBezTo>
                  <a:pt x="7" y="70"/>
                  <a:pt x="15" y="72"/>
                  <a:pt x="23" y="72"/>
                </a:cubicBezTo>
                <a:cubicBezTo>
                  <a:pt x="24" y="72"/>
                  <a:pt x="25" y="72"/>
                  <a:pt x="26" y="72"/>
                </a:cubicBezTo>
                <a:cubicBezTo>
                  <a:pt x="26" y="81"/>
                  <a:pt x="26" y="81"/>
                  <a:pt x="26" y="81"/>
                </a:cubicBezTo>
                <a:cubicBezTo>
                  <a:pt x="25" y="81"/>
                  <a:pt x="24" y="81"/>
                  <a:pt x="23" y="81"/>
                </a:cubicBezTo>
                <a:cubicBezTo>
                  <a:pt x="15" y="81"/>
                  <a:pt x="9" y="79"/>
                  <a:pt x="5" y="76"/>
                </a:cubicBezTo>
                <a:cubicBezTo>
                  <a:pt x="4" y="75"/>
                  <a:pt x="3" y="73"/>
                  <a:pt x="3" y="71"/>
                </a:cubicBezTo>
                <a:lnTo>
                  <a:pt x="3" y="66"/>
                </a:ln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50" name="koppt-图标"/>
          <p:cNvSpPr/>
          <p:nvPr/>
        </p:nvSpPr>
        <p:spPr bwMode="auto">
          <a:xfrm>
            <a:off x="604550" y="4160328"/>
            <a:ext cx="353667" cy="301618"/>
          </a:xfrm>
          <a:custGeom>
            <a:avLst/>
            <a:gdLst>
              <a:gd name="connsiteX0" fmla="*/ 58548 w 353667"/>
              <a:gd name="connsiteY0" fmla="*/ 125452 h 301618"/>
              <a:gd name="connsiteX1" fmla="*/ 120287 w 353667"/>
              <a:gd name="connsiteY1" fmla="*/ 125452 h 301618"/>
              <a:gd name="connsiteX2" fmla="*/ 126786 w 353667"/>
              <a:gd name="connsiteY2" fmla="*/ 131858 h 301618"/>
              <a:gd name="connsiteX3" fmla="*/ 126786 w 353667"/>
              <a:gd name="connsiteY3" fmla="*/ 247167 h 301618"/>
              <a:gd name="connsiteX4" fmla="*/ 120287 w 353667"/>
              <a:gd name="connsiteY4" fmla="*/ 253573 h 301618"/>
              <a:gd name="connsiteX5" fmla="*/ 58548 w 353667"/>
              <a:gd name="connsiteY5" fmla="*/ 253573 h 301618"/>
              <a:gd name="connsiteX6" fmla="*/ 52049 w 353667"/>
              <a:gd name="connsiteY6" fmla="*/ 247167 h 301618"/>
              <a:gd name="connsiteX7" fmla="*/ 52049 w 353667"/>
              <a:gd name="connsiteY7" fmla="*/ 131858 h 301618"/>
              <a:gd name="connsiteX8" fmla="*/ 58548 w 353667"/>
              <a:gd name="connsiteY8" fmla="*/ 125452 h 301618"/>
              <a:gd name="connsiteX9" fmla="*/ 165369 w 353667"/>
              <a:gd name="connsiteY9" fmla="*/ 80076 h 301618"/>
              <a:gd name="connsiteX10" fmla="*/ 224333 w 353667"/>
              <a:gd name="connsiteY10" fmla="*/ 80076 h 301618"/>
              <a:gd name="connsiteX11" fmla="*/ 230885 w 353667"/>
              <a:gd name="connsiteY11" fmla="*/ 86502 h 301618"/>
              <a:gd name="connsiteX12" fmla="*/ 230885 w 353667"/>
              <a:gd name="connsiteY12" fmla="*/ 247147 h 301618"/>
              <a:gd name="connsiteX13" fmla="*/ 224333 w 353667"/>
              <a:gd name="connsiteY13" fmla="*/ 253573 h 301618"/>
              <a:gd name="connsiteX14" fmla="*/ 165369 w 353667"/>
              <a:gd name="connsiteY14" fmla="*/ 253573 h 301618"/>
              <a:gd name="connsiteX15" fmla="*/ 158817 w 353667"/>
              <a:gd name="connsiteY15" fmla="*/ 247147 h 301618"/>
              <a:gd name="connsiteX16" fmla="*/ 158817 w 353667"/>
              <a:gd name="connsiteY16" fmla="*/ 86502 h 301618"/>
              <a:gd name="connsiteX17" fmla="*/ 165369 w 353667"/>
              <a:gd name="connsiteY17" fmla="*/ 80076 h 301618"/>
              <a:gd name="connsiteX18" fmla="*/ 269414 w 353667"/>
              <a:gd name="connsiteY18" fmla="*/ 42707 h 301618"/>
              <a:gd name="connsiteX19" fmla="*/ 331153 w 353667"/>
              <a:gd name="connsiteY19" fmla="*/ 42707 h 301618"/>
              <a:gd name="connsiteX20" fmla="*/ 337652 w 353667"/>
              <a:gd name="connsiteY20" fmla="*/ 49097 h 301618"/>
              <a:gd name="connsiteX21" fmla="*/ 337652 w 353667"/>
              <a:gd name="connsiteY21" fmla="*/ 247183 h 301618"/>
              <a:gd name="connsiteX22" fmla="*/ 331153 w 353667"/>
              <a:gd name="connsiteY22" fmla="*/ 253573 h 301618"/>
              <a:gd name="connsiteX23" fmla="*/ 269414 w 353667"/>
              <a:gd name="connsiteY23" fmla="*/ 253573 h 301618"/>
              <a:gd name="connsiteX24" fmla="*/ 262915 w 353667"/>
              <a:gd name="connsiteY24" fmla="*/ 247183 h 301618"/>
              <a:gd name="connsiteX25" fmla="*/ 262915 w 353667"/>
              <a:gd name="connsiteY25" fmla="*/ 49097 h 301618"/>
              <a:gd name="connsiteX26" fmla="*/ 269414 w 353667"/>
              <a:gd name="connsiteY26" fmla="*/ 42707 h 301618"/>
              <a:gd name="connsiteX27" fmla="*/ 12979 w 353667"/>
              <a:gd name="connsiteY27" fmla="*/ 0 h 301618"/>
              <a:gd name="connsiteX28" fmla="*/ 29202 w 353667"/>
              <a:gd name="connsiteY28" fmla="*/ 12835 h 301618"/>
              <a:gd name="connsiteX29" fmla="*/ 29202 w 353667"/>
              <a:gd name="connsiteY29" fmla="*/ 272740 h 301618"/>
              <a:gd name="connsiteX30" fmla="*/ 337444 w 353667"/>
              <a:gd name="connsiteY30" fmla="*/ 272740 h 301618"/>
              <a:gd name="connsiteX31" fmla="*/ 353667 w 353667"/>
              <a:gd name="connsiteY31" fmla="*/ 288783 h 301618"/>
              <a:gd name="connsiteX32" fmla="*/ 337444 w 353667"/>
              <a:gd name="connsiteY32" fmla="*/ 301618 h 301618"/>
              <a:gd name="connsiteX33" fmla="*/ 29202 w 353667"/>
              <a:gd name="connsiteY33" fmla="*/ 301618 h 301618"/>
              <a:gd name="connsiteX34" fmla="*/ 0 w 353667"/>
              <a:gd name="connsiteY34" fmla="*/ 272740 h 301618"/>
              <a:gd name="connsiteX35" fmla="*/ 0 w 353667"/>
              <a:gd name="connsiteY35" fmla="*/ 12835 h 301618"/>
              <a:gd name="connsiteX36" fmla="*/ 12979 w 353667"/>
              <a:gd name="connsiteY36" fmla="*/ 0 h 301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53667" h="301618">
                <a:moveTo>
                  <a:pt x="58548" y="125452"/>
                </a:moveTo>
                <a:cubicBezTo>
                  <a:pt x="58548" y="125452"/>
                  <a:pt x="58548" y="125452"/>
                  <a:pt x="120287" y="125452"/>
                </a:cubicBezTo>
                <a:cubicBezTo>
                  <a:pt x="123537" y="125452"/>
                  <a:pt x="126786" y="128655"/>
                  <a:pt x="126786" y="131858"/>
                </a:cubicBezTo>
                <a:cubicBezTo>
                  <a:pt x="126786" y="131858"/>
                  <a:pt x="126786" y="131858"/>
                  <a:pt x="126786" y="247167"/>
                </a:cubicBezTo>
                <a:cubicBezTo>
                  <a:pt x="126786" y="250370"/>
                  <a:pt x="123537" y="253573"/>
                  <a:pt x="120287" y="253573"/>
                </a:cubicBezTo>
                <a:cubicBezTo>
                  <a:pt x="120287" y="253573"/>
                  <a:pt x="120287" y="253573"/>
                  <a:pt x="58548" y="253573"/>
                </a:cubicBezTo>
                <a:cubicBezTo>
                  <a:pt x="55298" y="253573"/>
                  <a:pt x="52049" y="250370"/>
                  <a:pt x="52049" y="247167"/>
                </a:cubicBezTo>
                <a:cubicBezTo>
                  <a:pt x="52049" y="247167"/>
                  <a:pt x="52049" y="247167"/>
                  <a:pt x="52049" y="131858"/>
                </a:cubicBezTo>
                <a:cubicBezTo>
                  <a:pt x="52049" y="128655"/>
                  <a:pt x="55298" y="125452"/>
                  <a:pt x="58548" y="125452"/>
                </a:cubicBezTo>
                <a:close/>
                <a:moveTo>
                  <a:pt x="165369" y="80076"/>
                </a:moveTo>
                <a:cubicBezTo>
                  <a:pt x="165369" y="80076"/>
                  <a:pt x="165369" y="80076"/>
                  <a:pt x="224333" y="80076"/>
                </a:cubicBezTo>
                <a:cubicBezTo>
                  <a:pt x="227609" y="80076"/>
                  <a:pt x="230885" y="83289"/>
                  <a:pt x="230885" y="86502"/>
                </a:cubicBezTo>
                <a:cubicBezTo>
                  <a:pt x="230885" y="86502"/>
                  <a:pt x="230885" y="86502"/>
                  <a:pt x="230885" y="247147"/>
                </a:cubicBezTo>
                <a:cubicBezTo>
                  <a:pt x="230885" y="250360"/>
                  <a:pt x="227609" y="253573"/>
                  <a:pt x="224333" y="253573"/>
                </a:cubicBezTo>
                <a:cubicBezTo>
                  <a:pt x="224333" y="253573"/>
                  <a:pt x="224333" y="253573"/>
                  <a:pt x="165369" y="253573"/>
                </a:cubicBezTo>
                <a:cubicBezTo>
                  <a:pt x="162093" y="253573"/>
                  <a:pt x="158817" y="250360"/>
                  <a:pt x="158817" y="247147"/>
                </a:cubicBezTo>
                <a:cubicBezTo>
                  <a:pt x="158817" y="247147"/>
                  <a:pt x="158817" y="247147"/>
                  <a:pt x="158817" y="86502"/>
                </a:cubicBezTo>
                <a:cubicBezTo>
                  <a:pt x="158817" y="83289"/>
                  <a:pt x="162093" y="80076"/>
                  <a:pt x="165369" y="80076"/>
                </a:cubicBezTo>
                <a:close/>
                <a:moveTo>
                  <a:pt x="269414" y="42707"/>
                </a:moveTo>
                <a:cubicBezTo>
                  <a:pt x="269414" y="42707"/>
                  <a:pt x="269414" y="42707"/>
                  <a:pt x="331153" y="42707"/>
                </a:cubicBezTo>
                <a:cubicBezTo>
                  <a:pt x="334403" y="42707"/>
                  <a:pt x="337652" y="45902"/>
                  <a:pt x="337652" y="49097"/>
                </a:cubicBezTo>
                <a:cubicBezTo>
                  <a:pt x="337652" y="49097"/>
                  <a:pt x="337652" y="49097"/>
                  <a:pt x="337652" y="247183"/>
                </a:cubicBezTo>
                <a:cubicBezTo>
                  <a:pt x="337652" y="250378"/>
                  <a:pt x="334403" y="253573"/>
                  <a:pt x="331153" y="253573"/>
                </a:cubicBezTo>
                <a:cubicBezTo>
                  <a:pt x="331153" y="253573"/>
                  <a:pt x="331153" y="253573"/>
                  <a:pt x="269414" y="253573"/>
                </a:cubicBezTo>
                <a:cubicBezTo>
                  <a:pt x="266164" y="253573"/>
                  <a:pt x="262915" y="250378"/>
                  <a:pt x="262915" y="247183"/>
                </a:cubicBezTo>
                <a:cubicBezTo>
                  <a:pt x="262915" y="247183"/>
                  <a:pt x="262915" y="247183"/>
                  <a:pt x="262915" y="49097"/>
                </a:cubicBezTo>
                <a:cubicBezTo>
                  <a:pt x="262915" y="45902"/>
                  <a:pt x="266164" y="42707"/>
                  <a:pt x="269414" y="42707"/>
                </a:cubicBezTo>
                <a:close/>
                <a:moveTo>
                  <a:pt x="12979" y="0"/>
                </a:moveTo>
                <a:cubicBezTo>
                  <a:pt x="22712" y="0"/>
                  <a:pt x="29202" y="6417"/>
                  <a:pt x="29202" y="12835"/>
                </a:cubicBezTo>
                <a:cubicBezTo>
                  <a:pt x="29202" y="12835"/>
                  <a:pt x="29202" y="12835"/>
                  <a:pt x="29202" y="272740"/>
                </a:cubicBezTo>
                <a:cubicBezTo>
                  <a:pt x="29202" y="272740"/>
                  <a:pt x="29202" y="272740"/>
                  <a:pt x="337444" y="272740"/>
                </a:cubicBezTo>
                <a:cubicBezTo>
                  <a:pt x="347178" y="272740"/>
                  <a:pt x="353667" y="279157"/>
                  <a:pt x="353667" y="288783"/>
                </a:cubicBezTo>
                <a:cubicBezTo>
                  <a:pt x="353667" y="295201"/>
                  <a:pt x="347178" y="301618"/>
                  <a:pt x="337444" y="301618"/>
                </a:cubicBezTo>
                <a:cubicBezTo>
                  <a:pt x="337444" y="301618"/>
                  <a:pt x="337444" y="301618"/>
                  <a:pt x="29202" y="301618"/>
                </a:cubicBezTo>
                <a:cubicBezTo>
                  <a:pt x="12979" y="301618"/>
                  <a:pt x="0" y="288783"/>
                  <a:pt x="0" y="272740"/>
                </a:cubicBezTo>
                <a:cubicBezTo>
                  <a:pt x="0" y="272740"/>
                  <a:pt x="0" y="272740"/>
                  <a:pt x="0" y="12835"/>
                </a:cubicBezTo>
                <a:cubicBezTo>
                  <a:pt x="0" y="6417"/>
                  <a:pt x="6489" y="0"/>
                  <a:pt x="1297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1" name="koppt-图标"/>
          <p:cNvSpPr/>
          <p:nvPr/>
        </p:nvSpPr>
        <p:spPr bwMode="auto">
          <a:xfrm>
            <a:off x="10699467" y="4388049"/>
            <a:ext cx="361749" cy="365609"/>
          </a:xfrm>
          <a:custGeom>
            <a:avLst/>
            <a:gdLst>
              <a:gd name="connsiteX0" fmla="*/ 169984 w 361749"/>
              <a:gd name="connsiteY0" fmla="*/ 224921 h 365609"/>
              <a:gd name="connsiteX1" fmla="*/ 189698 w 361749"/>
              <a:gd name="connsiteY1" fmla="*/ 224921 h 365609"/>
              <a:gd name="connsiteX2" fmla="*/ 187906 w 361749"/>
              <a:gd name="connsiteY2" fmla="*/ 365609 h 365609"/>
              <a:gd name="connsiteX3" fmla="*/ 172672 w 361749"/>
              <a:gd name="connsiteY3" fmla="*/ 365609 h 365609"/>
              <a:gd name="connsiteX4" fmla="*/ 325726 w 361749"/>
              <a:gd name="connsiteY4" fmla="*/ 209688 h 365609"/>
              <a:gd name="connsiteX5" fmla="*/ 360137 w 361749"/>
              <a:gd name="connsiteY5" fmla="*/ 248151 h 365609"/>
              <a:gd name="connsiteX6" fmla="*/ 347233 w 361749"/>
              <a:gd name="connsiteY6" fmla="*/ 278067 h 365609"/>
              <a:gd name="connsiteX7" fmla="*/ 325726 w 361749"/>
              <a:gd name="connsiteY7" fmla="*/ 286615 h 365609"/>
              <a:gd name="connsiteX8" fmla="*/ 293466 w 361749"/>
              <a:gd name="connsiteY8" fmla="*/ 275930 h 365609"/>
              <a:gd name="connsiteX9" fmla="*/ 306370 w 361749"/>
              <a:gd name="connsiteY9" fmla="*/ 246015 h 365609"/>
              <a:gd name="connsiteX10" fmla="*/ 323576 w 361749"/>
              <a:gd name="connsiteY10" fmla="*/ 239604 h 365609"/>
              <a:gd name="connsiteX11" fmla="*/ 325726 w 361749"/>
              <a:gd name="connsiteY11" fmla="*/ 209688 h 365609"/>
              <a:gd name="connsiteX12" fmla="*/ 36813 w 361749"/>
              <a:gd name="connsiteY12" fmla="*/ 209688 h 365609"/>
              <a:gd name="connsiteX13" fmla="*/ 38954 w 361749"/>
              <a:gd name="connsiteY13" fmla="*/ 239604 h 365609"/>
              <a:gd name="connsiteX14" fmla="*/ 56079 w 361749"/>
              <a:gd name="connsiteY14" fmla="*/ 246015 h 365609"/>
              <a:gd name="connsiteX15" fmla="*/ 66783 w 361749"/>
              <a:gd name="connsiteY15" fmla="*/ 275930 h 365609"/>
              <a:gd name="connsiteX16" fmla="*/ 36813 w 361749"/>
              <a:gd name="connsiteY16" fmla="*/ 286615 h 365609"/>
              <a:gd name="connsiteX17" fmla="*/ 13266 w 361749"/>
              <a:gd name="connsiteY17" fmla="*/ 278067 h 365609"/>
              <a:gd name="connsiteX18" fmla="*/ 2562 w 361749"/>
              <a:gd name="connsiteY18" fmla="*/ 248151 h 365609"/>
              <a:gd name="connsiteX19" fmla="*/ 36813 w 361749"/>
              <a:gd name="connsiteY19" fmla="*/ 209688 h 365609"/>
              <a:gd name="connsiteX20" fmla="*/ 318737 w 361749"/>
              <a:gd name="connsiteY20" fmla="*/ 186389 h 365609"/>
              <a:gd name="connsiteX21" fmla="*/ 316589 w 361749"/>
              <a:gd name="connsiteY21" fmla="*/ 229061 h 365609"/>
              <a:gd name="connsiteX22" fmla="*/ 301557 w 361749"/>
              <a:gd name="connsiteY22" fmla="*/ 235461 h 365609"/>
              <a:gd name="connsiteX23" fmla="*/ 282229 w 361749"/>
              <a:gd name="connsiteY23" fmla="*/ 254664 h 365609"/>
              <a:gd name="connsiteX24" fmla="*/ 282229 w 361749"/>
              <a:gd name="connsiteY24" fmla="*/ 280266 h 365609"/>
              <a:gd name="connsiteX25" fmla="*/ 310147 w 361749"/>
              <a:gd name="connsiteY25" fmla="*/ 299469 h 365609"/>
              <a:gd name="connsiteX26" fmla="*/ 307999 w 361749"/>
              <a:gd name="connsiteY26" fmla="*/ 327205 h 365609"/>
              <a:gd name="connsiteX27" fmla="*/ 194179 w 361749"/>
              <a:gd name="connsiteY27" fmla="*/ 365609 h 365609"/>
              <a:gd name="connsiteX28" fmla="*/ 198474 w 361749"/>
              <a:gd name="connsiteY28" fmla="*/ 224794 h 365609"/>
              <a:gd name="connsiteX29" fmla="*/ 318737 w 361749"/>
              <a:gd name="connsiteY29" fmla="*/ 186389 h 365609"/>
              <a:gd name="connsiteX30" fmla="*/ 40945 w 361749"/>
              <a:gd name="connsiteY30" fmla="*/ 186389 h 365609"/>
              <a:gd name="connsiteX31" fmla="*/ 163355 w 361749"/>
              <a:gd name="connsiteY31" fmla="*/ 224794 h 365609"/>
              <a:gd name="connsiteX32" fmla="*/ 165503 w 361749"/>
              <a:gd name="connsiteY32" fmla="*/ 365609 h 365609"/>
              <a:gd name="connsiteX33" fmla="*/ 53830 w 361749"/>
              <a:gd name="connsiteY33" fmla="*/ 327205 h 365609"/>
              <a:gd name="connsiteX34" fmla="*/ 51683 w 361749"/>
              <a:gd name="connsiteY34" fmla="*/ 299469 h 365609"/>
              <a:gd name="connsiteX35" fmla="*/ 77453 w 361749"/>
              <a:gd name="connsiteY35" fmla="*/ 280266 h 365609"/>
              <a:gd name="connsiteX36" fmla="*/ 79601 w 361749"/>
              <a:gd name="connsiteY36" fmla="*/ 254664 h 365609"/>
              <a:gd name="connsiteX37" fmla="*/ 60273 w 361749"/>
              <a:gd name="connsiteY37" fmla="*/ 235461 h 365609"/>
              <a:gd name="connsiteX38" fmla="*/ 45240 w 361749"/>
              <a:gd name="connsiteY38" fmla="*/ 229061 h 365609"/>
              <a:gd name="connsiteX39" fmla="*/ 40945 w 361749"/>
              <a:gd name="connsiteY39" fmla="*/ 186389 h 365609"/>
              <a:gd name="connsiteX40" fmla="*/ 135670 w 361749"/>
              <a:gd name="connsiteY40" fmla="*/ 156818 h 365609"/>
              <a:gd name="connsiteX41" fmla="*/ 155062 w 361749"/>
              <a:gd name="connsiteY41" fmla="*/ 156818 h 365609"/>
              <a:gd name="connsiteX42" fmla="*/ 174454 w 361749"/>
              <a:gd name="connsiteY42" fmla="*/ 156818 h 365609"/>
              <a:gd name="connsiteX43" fmla="*/ 187382 w 361749"/>
              <a:gd name="connsiteY43" fmla="*/ 156818 h 365609"/>
              <a:gd name="connsiteX44" fmla="*/ 204620 w 361749"/>
              <a:gd name="connsiteY44" fmla="*/ 156818 h 365609"/>
              <a:gd name="connsiteX45" fmla="*/ 226166 w 361749"/>
              <a:gd name="connsiteY45" fmla="*/ 156818 h 365609"/>
              <a:gd name="connsiteX46" fmla="*/ 275724 w 361749"/>
              <a:gd name="connsiteY46" fmla="*/ 176050 h 365609"/>
              <a:gd name="connsiteX47" fmla="*/ 196001 w 361749"/>
              <a:gd name="connsiteY47" fmla="*/ 212376 h 365609"/>
              <a:gd name="connsiteX48" fmla="*/ 187382 w 361749"/>
              <a:gd name="connsiteY48" fmla="*/ 212376 h 365609"/>
              <a:gd name="connsiteX49" fmla="*/ 174454 w 361749"/>
              <a:gd name="connsiteY49" fmla="*/ 212376 h 365609"/>
              <a:gd name="connsiteX50" fmla="*/ 165836 w 361749"/>
              <a:gd name="connsiteY50" fmla="*/ 212376 h 365609"/>
              <a:gd name="connsiteX51" fmla="*/ 83958 w 361749"/>
              <a:gd name="connsiteY51" fmla="*/ 176050 h 365609"/>
              <a:gd name="connsiteX52" fmla="*/ 135670 w 361749"/>
              <a:gd name="connsiteY52" fmla="*/ 156818 h 365609"/>
              <a:gd name="connsiteX53" fmla="*/ 176704 w 361749"/>
              <a:gd name="connsiteY53" fmla="*/ 0 h 365609"/>
              <a:gd name="connsiteX54" fmla="*/ 238997 w 361749"/>
              <a:gd name="connsiteY54" fmla="*/ 60144 h 365609"/>
              <a:gd name="connsiteX55" fmla="*/ 249737 w 361749"/>
              <a:gd name="connsiteY55" fmla="*/ 70884 h 365609"/>
              <a:gd name="connsiteX56" fmla="*/ 236849 w 361749"/>
              <a:gd name="connsiteY56" fmla="*/ 94512 h 365609"/>
              <a:gd name="connsiteX57" fmla="*/ 176704 w 361749"/>
              <a:gd name="connsiteY57" fmla="*/ 146064 h 365609"/>
              <a:gd name="connsiteX58" fmla="*/ 116560 w 361749"/>
              <a:gd name="connsiteY58" fmla="*/ 94512 h 365609"/>
              <a:gd name="connsiteX59" fmla="*/ 103672 w 361749"/>
              <a:gd name="connsiteY59" fmla="*/ 70884 h 365609"/>
              <a:gd name="connsiteX60" fmla="*/ 114412 w 361749"/>
              <a:gd name="connsiteY60" fmla="*/ 60144 h 365609"/>
              <a:gd name="connsiteX61" fmla="*/ 176704 w 361749"/>
              <a:gd name="connsiteY61" fmla="*/ 0 h 365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61749" h="365609">
                <a:moveTo>
                  <a:pt x="169984" y="224921"/>
                </a:moveTo>
                <a:lnTo>
                  <a:pt x="189698" y="224921"/>
                </a:lnTo>
                <a:lnTo>
                  <a:pt x="187906" y="365609"/>
                </a:lnTo>
                <a:lnTo>
                  <a:pt x="172672" y="365609"/>
                </a:lnTo>
                <a:close/>
                <a:moveTo>
                  <a:pt x="325726" y="209688"/>
                </a:moveTo>
                <a:cubicBezTo>
                  <a:pt x="325726" y="209688"/>
                  <a:pt x="357986" y="243878"/>
                  <a:pt x="360137" y="248151"/>
                </a:cubicBezTo>
                <a:cubicBezTo>
                  <a:pt x="364438" y="260973"/>
                  <a:pt x="360137" y="273794"/>
                  <a:pt x="347233" y="278067"/>
                </a:cubicBezTo>
                <a:cubicBezTo>
                  <a:pt x="347233" y="278067"/>
                  <a:pt x="347233" y="278067"/>
                  <a:pt x="325726" y="286615"/>
                </a:cubicBezTo>
                <a:cubicBezTo>
                  <a:pt x="312822" y="293025"/>
                  <a:pt x="299918" y="286615"/>
                  <a:pt x="293466" y="275930"/>
                </a:cubicBezTo>
                <a:cubicBezTo>
                  <a:pt x="289165" y="265246"/>
                  <a:pt x="293466" y="250288"/>
                  <a:pt x="306370" y="246015"/>
                </a:cubicBezTo>
                <a:cubicBezTo>
                  <a:pt x="306370" y="246015"/>
                  <a:pt x="306370" y="246015"/>
                  <a:pt x="323576" y="239604"/>
                </a:cubicBezTo>
                <a:cubicBezTo>
                  <a:pt x="323576" y="239604"/>
                  <a:pt x="323576" y="239604"/>
                  <a:pt x="325726" y="209688"/>
                </a:cubicBezTo>
                <a:close/>
                <a:moveTo>
                  <a:pt x="36813" y="209688"/>
                </a:moveTo>
                <a:cubicBezTo>
                  <a:pt x="36813" y="209688"/>
                  <a:pt x="36813" y="209688"/>
                  <a:pt x="38954" y="239604"/>
                </a:cubicBezTo>
                <a:cubicBezTo>
                  <a:pt x="38954" y="239604"/>
                  <a:pt x="38954" y="239604"/>
                  <a:pt x="56079" y="246015"/>
                </a:cubicBezTo>
                <a:cubicBezTo>
                  <a:pt x="66783" y="250288"/>
                  <a:pt x="73205" y="265246"/>
                  <a:pt x="66783" y="275930"/>
                </a:cubicBezTo>
                <a:cubicBezTo>
                  <a:pt x="62502" y="286615"/>
                  <a:pt x="47517" y="293025"/>
                  <a:pt x="36813" y="286615"/>
                </a:cubicBezTo>
                <a:cubicBezTo>
                  <a:pt x="36813" y="286615"/>
                  <a:pt x="36813" y="286615"/>
                  <a:pt x="13266" y="278067"/>
                </a:cubicBezTo>
                <a:cubicBezTo>
                  <a:pt x="2562" y="273794"/>
                  <a:pt x="-3860" y="260973"/>
                  <a:pt x="2562" y="248151"/>
                </a:cubicBezTo>
                <a:cubicBezTo>
                  <a:pt x="4703" y="243878"/>
                  <a:pt x="36813" y="209688"/>
                  <a:pt x="36813" y="209688"/>
                </a:cubicBezTo>
                <a:close/>
                <a:moveTo>
                  <a:pt x="318737" y="186389"/>
                </a:moveTo>
                <a:cubicBezTo>
                  <a:pt x="318737" y="186389"/>
                  <a:pt x="318737" y="186389"/>
                  <a:pt x="316589" y="229061"/>
                </a:cubicBezTo>
                <a:cubicBezTo>
                  <a:pt x="316589" y="229061"/>
                  <a:pt x="316589" y="229061"/>
                  <a:pt x="301557" y="235461"/>
                </a:cubicBezTo>
                <a:cubicBezTo>
                  <a:pt x="292966" y="239729"/>
                  <a:pt x="286524" y="246129"/>
                  <a:pt x="282229" y="254664"/>
                </a:cubicBezTo>
                <a:cubicBezTo>
                  <a:pt x="277934" y="263198"/>
                  <a:pt x="277934" y="271732"/>
                  <a:pt x="282229" y="280266"/>
                </a:cubicBezTo>
                <a:cubicBezTo>
                  <a:pt x="286524" y="290934"/>
                  <a:pt x="297261" y="297335"/>
                  <a:pt x="310147" y="299469"/>
                </a:cubicBezTo>
                <a:cubicBezTo>
                  <a:pt x="310147" y="299469"/>
                  <a:pt x="310147" y="299469"/>
                  <a:pt x="307999" y="327205"/>
                </a:cubicBezTo>
                <a:cubicBezTo>
                  <a:pt x="307999" y="327205"/>
                  <a:pt x="307999" y="327205"/>
                  <a:pt x="194179" y="365609"/>
                </a:cubicBezTo>
                <a:cubicBezTo>
                  <a:pt x="194179" y="365609"/>
                  <a:pt x="194179" y="365609"/>
                  <a:pt x="198474" y="224794"/>
                </a:cubicBezTo>
                <a:cubicBezTo>
                  <a:pt x="198474" y="224794"/>
                  <a:pt x="198474" y="224794"/>
                  <a:pt x="318737" y="186389"/>
                </a:cubicBezTo>
                <a:close/>
                <a:moveTo>
                  <a:pt x="40945" y="186389"/>
                </a:moveTo>
                <a:lnTo>
                  <a:pt x="163355" y="224794"/>
                </a:lnTo>
                <a:cubicBezTo>
                  <a:pt x="163355" y="224794"/>
                  <a:pt x="163355" y="224794"/>
                  <a:pt x="165503" y="365609"/>
                </a:cubicBezTo>
                <a:cubicBezTo>
                  <a:pt x="165503" y="365609"/>
                  <a:pt x="165503" y="365609"/>
                  <a:pt x="53830" y="327205"/>
                </a:cubicBezTo>
                <a:cubicBezTo>
                  <a:pt x="53830" y="327205"/>
                  <a:pt x="53830" y="327205"/>
                  <a:pt x="51683" y="299469"/>
                </a:cubicBezTo>
                <a:cubicBezTo>
                  <a:pt x="62421" y="297335"/>
                  <a:pt x="73158" y="290934"/>
                  <a:pt x="77453" y="280266"/>
                </a:cubicBezTo>
                <a:cubicBezTo>
                  <a:pt x="81748" y="271732"/>
                  <a:pt x="81748" y="263198"/>
                  <a:pt x="79601" y="254664"/>
                </a:cubicBezTo>
                <a:cubicBezTo>
                  <a:pt x="75306" y="246129"/>
                  <a:pt x="68863" y="239729"/>
                  <a:pt x="60273" y="235461"/>
                </a:cubicBezTo>
                <a:cubicBezTo>
                  <a:pt x="60273" y="235461"/>
                  <a:pt x="60273" y="235461"/>
                  <a:pt x="45240" y="229061"/>
                </a:cubicBezTo>
                <a:cubicBezTo>
                  <a:pt x="45240" y="229061"/>
                  <a:pt x="45240" y="229061"/>
                  <a:pt x="40945" y="186389"/>
                </a:cubicBezTo>
                <a:close/>
                <a:moveTo>
                  <a:pt x="135670" y="156818"/>
                </a:moveTo>
                <a:cubicBezTo>
                  <a:pt x="137825" y="156818"/>
                  <a:pt x="152908" y="156818"/>
                  <a:pt x="155062" y="156818"/>
                </a:cubicBezTo>
                <a:cubicBezTo>
                  <a:pt x="155062" y="156818"/>
                  <a:pt x="155062" y="156818"/>
                  <a:pt x="174454" y="156818"/>
                </a:cubicBezTo>
                <a:cubicBezTo>
                  <a:pt x="174454" y="156818"/>
                  <a:pt x="174454" y="156818"/>
                  <a:pt x="187382" y="156818"/>
                </a:cubicBezTo>
                <a:cubicBezTo>
                  <a:pt x="187382" y="156818"/>
                  <a:pt x="187382" y="156818"/>
                  <a:pt x="204620" y="156818"/>
                </a:cubicBezTo>
                <a:cubicBezTo>
                  <a:pt x="208929" y="156818"/>
                  <a:pt x="224012" y="156818"/>
                  <a:pt x="226166" y="156818"/>
                </a:cubicBezTo>
                <a:cubicBezTo>
                  <a:pt x="247713" y="161092"/>
                  <a:pt x="273569" y="173913"/>
                  <a:pt x="275724" y="176050"/>
                </a:cubicBezTo>
                <a:cubicBezTo>
                  <a:pt x="275724" y="176050"/>
                  <a:pt x="275724" y="176050"/>
                  <a:pt x="196001" y="212376"/>
                </a:cubicBezTo>
                <a:cubicBezTo>
                  <a:pt x="196001" y="212376"/>
                  <a:pt x="196001" y="212376"/>
                  <a:pt x="187382" y="212376"/>
                </a:cubicBezTo>
                <a:cubicBezTo>
                  <a:pt x="187382" y="212376"/>
                  <a:pt x="187382" y="212376"/>
                  <a:pt x="174454" y="212376"/>
                </a:cubicBezTo>
                <a:lnTo>
                  <a:pt x="165836" y="212376"/>
                </a:lnTo>
                <a:cubicBezTo>
                  <a:pt x="165836" y="212376"/>
                  <a:pt x="165836" y="212376"/>
                  <a:pt x="83958" y="176050"/>
                </a:cubicBezTo>
                <a:cubicBezTo>
                  <a:pt x="86113" y="173913"/>
                  <a:pt x="114123" y="161092"/>
                  <a:pt x="135670" y="156818"/>
                </a:cubicBezTo>
                <a:close/>
                <a:moveTo>
                  <a:pt x="176704" y="0"/>
                </a:moveTo>
                <a:cubicBezTo>
                  <a:pt x="213221" y="0"/>
                  <a:pt x="238997" y="27924"/>
                  <a:pt x="238997" y="60144"/>
                </a:cubicBezTo>
                <a:cubicBezTo>
                  <a:pt x="245441" y="62292"/>
                  <a:pt x="247589" y="66588"/>
                  <a:pt x="249737" y="70884"/>
                </a:cubicBezTo>
                <a:cubicBezTo>
                  <a:pt x="249737" y="79476"/>
                  <a:pt x="245441" y="90216"/>
                  <a:pt x="236849" y="94512"/>
                </a:cubicBezTo>
                <a:cubicBezTo>
                  <a:pt x="232553" y="122436"/>
                  <a:pt x="217517" y="146064"/>
                  <a:pt x="176704" y="146064"/>
                </a:cubicBezTo>
                <a:cubicBezTo>
                  <a:pt x="138040" y="146064"/>
                  <a:pt x="123004" y="122436"/>
                  <a:pt x="116560" y="94512"/>
                </a:cubicBezTo>
                <a:cubicBezTo>
                  <a:pt x="107968" y="92364"/>
                  <a:pt x="103672" y="79476"/>
                  <a:pt x="103672" y="70884"/>
                </a:cubicBezTo>
                <a:cubicBezTo>
                  <a:pt x="103672" y="64440"/>
                  <a:pt x="107968" y="62292"/>
                  <a:pt x="114412" y="60144"/>
                </a:cubicBezTo>
                <a:cubicBezTo>
                  <a:pt x="116560" y="27924"/>
                  <a:pt x="140188" y="0"/>
                  <a:pt x="17670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76" name="koppt-图标"/>
          <p:cNvSpPr>
            <a:spLocks noChangeAspect="1" noEditPoints="1"/>
          </p:cNvSpPr>
          <p:nvPr/>
        </p:nvSpPr>
        <p:spPr bwMode="auto">
          <a:xfrm>
            <a:off x="10699841" y="1423457"/>
            <a:ext cx="335700" cy="34251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FFFFFF"/>
              </a:solidFill>
              <a:latin typeface="Arial" panose="020B0604020202020204" pitchFamily="34" charset="0"/>
              <a:cs typeface="Arial" panose="020B0604020202020204" pitchFamily="34" charset="0"/>
            </a:endParaRPr>
          </a:p>
        </p:txBody>
      </p:sp>
      <p:sp>
        <p:nvSpPr>
          <p:cNvPr id="74" name="koppt-文本框"/>
          <p:cNvSpPr/>
          <p:nvPr/>
        </p:nvSpPr>
        <p:spPr>
          <a:xfrm>
            <a:off x="1180465" y="1423670"/>
            <a:ext cx="3100070" cy="2353310"/>
          </a:xfrm>
          <a:prstGeom prst="rect">
            <a:avLst/>
          </a:prstGeom>
        </p:spPr>
        <p:txBody>
          <a:bodyPr wrap="square">
            <a:spAutoFit/>
          </a:bodyPr>
          <a:lstStyle/>
          <a:p>
            <a:pPr lvl="0" algn="l">
              <a:lnSpc>
                <a:spcPct val="150000"/>
              </a:lnSpc>
            </a:pPr>
            <a:r>
              <a:rPr lang="zh-CN" altLang="en-US" b="1" dirty="0">
                <a:latin typeface="微软雅黑" panose="020B0503020204020204" pitchFamily="34" charset="-122"/>
                <a:ea typeface="微软雅黑" panose="020B0503020204020204" pitchFamily="34" charset="-122"/>
              </a:rPr>
              <a:t>1. 自主性</a:t>
            </a:r>
            <a:endParaRPr lang="zh-CN" altLang="en-US" b="1" dirty="0">
              <a:latin typeface="微软雅黑" panose="020B0503020204020204" pitchFamily="34" charset="-122"/>
              <a:ea typeface="微软雅黑" panose="020B0503020204020204" pitchFamily="34" charset="-122"/>
            </a:endParaRPr>
          </a:p>
          <a:p>
            <a:pPr algn="l">
              <a:lnSpc>
                <a:spcPct val="150000"/>
              </a:lnSpc>
            </a:pPr>
            <a:r>
              <a:rPr lang="en-US" altLang="zh-CN" sz="1600" dirty="0">
                <a:solidFill>
                  <a:schemeClr val="tx2"/>
                </a:solidFill>
                <a:latin typeface="微软雅黑" panose="020B0503020204020204" pitchFamily="34" charset="-122"/>
                <a:ea typeface="微软雅黑" panose="020B0503020204020204" pitchFamily="34" charset="-122"/>
              </a:rPr>
              <a:t>创新主体在既定的创新目标下，充分发挥自身的主观能动性，综合运用自身创新知识、创新能力，从事各种创新活动，努力实现创新目标的能动活动。</a:t>
            </a:r>
            <a:endParaRPr lang="en-US" altLang="zh-CN" sz="1600" dirty="0">
              <a:solidFill>
                <a:schemeClr val="tx2"/>
              </a:solidFill>
              <a:latin typeface="微软雅黑" panose="020B0503020204020204" pitchFamily="34" charset="-122"/>
              <a:ea typeface="微软雅黑" panose="020B0503020204020204" pitchFamily="34" charset="-122"/>
            </a:endParaRPr>
          </a:p>
        </p:txBody>
      </p:sp>
      <p:sp>
        <p:nvSpPr>
          <p:cNvPr id="88" name="koppt-文本框"/>
          <p:cNvSpPr/>
          <p:nvPr/>
        </p:nvSpPr>
        <p:spPr>
          <a:xfrm>
            <a:off x="1190625" y="3963670"/>
            <a:ext cx="3089910" cy="1983740"/>
          </a:xfrm>
          <a:prstGeom prst="rect">
            <a:avLst/>
          </a:prstGeom>
        </p:spPr>
        <p:txBody>
          <a:bodyPr wrap="square">
            <a:spAutoFit/>
          </a:bodyPr>
          <a:lstStyle/>
          <a:p>
            <a:pPr lvl="0" algn="l">
              <a:lnSpc>
                <a:spcPct val="150000"/>
              </a:lnSpc>
            </a:pPr>
            <a:r>
              <a:rPr lang="zh-CN" altLang="en-US" b="1" dirty="0">
                <a:latin typeface="微软雅黑" panose="020B0503020204020204" pitchFamily="34" charset="-122"/>
                <a:ea typeface="微软雅黑" panose="020B0503020204020204" pitchFamily="34" charset="-122"/>
              </a:rPr>
              <a:t>2. 独创性</a:t>
            </a:r>
            <a:endParaRPr lang="zh-CN" altLang="en-US" b="1" dirty="0">
              <a:latin typeface="微软雅黑" panose="020B0503020204020204" pitchFamily="34" charset="-122"/>
              <a:ea typeface="微软雅黑" panose="020B0503020204020204" pitchFamily="34" charset="-122"/>
            </a:endParaRPr>
          </a:p>
          <a:p>
            <a:pPr algn="l">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提供新颖、独创的产品是创新能力外化的主要体现。无论是什么形式的创新能力的成果，在本质上都必须新颖、独特。</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95" name="koppt-文本框"/>
          <p:cNvSpPr/>
          <p:nvPr/>
        </p:nvSpPr>
        <p:spPr>
          <a:xfrm flipH="1">
            <a:off x="8015605" y="2003425"/>
            <a:ext cx="2605405" cy="1983740"/>
          </a:xfrm>
          <a:prstGeom prst="rect">
            <a:avLst/>
          </a:prstGeom>
        </p:spPr>
        <p:txBody>
          <a:bodyPr wrap="square">
            <a:spAutoFit/>
          </a:bodyPr>
          <a:lstStyle/>
          <a:p>
            <a:pPr lvl="0">
              <a:lnSpc>
                <a:spcPct val="150000"/>
              </a:lnSpc>
            </a:pPr>
            <a:r>
              <a:rPr lang="zh-CN" altLang="en-US" b="1" dirty="0">
                <a:latin typeface="微软雅黑" panose="020B0503020204020204" pitchFamily="34" charset="-122"/>
                <a:ea typeface="微软雅黑" panose="020B0503020204020204" pitchFamily="34" charset="-122"/>
              </a:rPr>
              <a:t>3. 价值性</a:t>
            </a:r>
            <a:endParaRPr lang="zh-CN" altLang="en-US" b="1" dirty="0">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指创新成果必须能满足社会的需要，能推动社会的发展进步，才能称其为创新能力的产物。</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93" name="koppt-文本框"/>
          <p:cNvSpPr/>
          <p:nvPr/>
        </p:nvSpPr>
        <p:spPr>
          <a:xfrm flipH="1">
            <a:off x="8015605" y="4433570"/>
            <a:ext cx="2604770" cy="1983740"/>
          </a:xfrm>
          <a:prstGeom prst="rect">
            <a:avLst/>
          </a:prstGeom>
        </p:spPr>
        <p:txBody>
          <a:bodyPr wrap="square">
            <a:spAutoFit/>
          </a:bodyPr>
          <a:lstStyle/>
          <a:p>
            <a:pPr lvl="0">
              <a:lnSpc>
                <a:spcPct val="150000"/>
              </a:lnSpc>
            </a:pPr>
            <a:r>
              <a:rPr lang="zh-CN" altLang="en-US" b="1" dirty="0">
                <a:latin typeface="微软雅黑" panose="020B0503020204020204" pitchFamily="34" charset="-122"/>
                <a:ea typeface="微软雅黑" panose="020B0503020204020204" pitchFamily="34" charset="-122"/>
              </a:rPr>
              <a:t>4. 超越性</a:t>
            </a:r>
            <a:endParaRPr lang="zh-CN" altLang="en-US" b="1" dirty="0">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指创新主体通过一系列创新活动，不断突破原有思维定式，而产生新的飞跃的特性。</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24" name="koppt-图标"/>
          <p:cNvSpPr>
            <a:spLocks noChangeAspect="1" noEditPoints="1"/>
          </p:cNvSpPr>
          <p:nvPr/>
        </p:nvSpPr>
        <p:spPr bwMode="auto">
          <a:xfrm>
            <a:off x="5539705" y="3069799"/>
            <a:ext cx="1216161" cy="1317859"/>
          </a:xfrm>
          <a:custGeom>
            <a:avLst/>
            <a:gdLst>
              <a:gd name="T0" fmla="*/ 99 w 543"/>
              <a:gd name="T1" fmla="*/ 226 h 588"/>
              <a:gd name="T2" fmla="*/ 326 w 543"/>
              <a:gd name="T3" fmla="*/ 484 h 588"/>
              <a:gd name="T4" fmla="*/ 340 w 543"/>
              <a:gd name="T5" fmla="*/ 508 h 588"/>
              <a:gd name="T6" fmla="*/ 289 w 543"/>
              <a:gd name="T7" fmla="*/ 587 h 588"/>
              <a:gd name="T8" fmla="*/ 217 w 543"/>
              <a:gd name="T9" fmla="*/ 566 h 588"/>
              <a:gd name="T10" fmla="*/ 211 w 543"/>
              <a:gd name="T11" fmla="*/ 496 h 588"/>
              <a:gd name="T12" fmla="*/ 276 w 543"/>
              <a:gd name="T13" fmla="*/ 450 h 588"/>
              <a:gd name="T14" fmla="*/ 216 w 543"/>
              <a:gd name="T15" fmla="*/ 247 h 588"/>
              <a:gd name="T16" fmla="*/ 245 w 543"/>
              <a:gd name="T17" fmla="*/ 263 h 588"/>
              <a:gd name="T18" fmla="*/ 274 w 543"/>
              <a:gd name="T19" fmla="*/ 239 h 588"/>
              <a:gd name="T20" fmla="*/ 285 w 543"/>
              <a:gd name="T21" fmla="*/ 259 h 588"/>
              <a:gd name="T22" fmla="*/ 313 w 543"/>
              <a:gd name="T23" fmla="*/ 258 h 588"/>
              <a:gd name="T24" fmla="*/ 341 w 543"/>
              <a:gd name="T25" fmla="*/ 244 h 588"/>
              <a:gd name="T26" fmla="*/ 340 w 543"/>
              <a:gd name="T27" fmla="*/ 299 h 588"/>
              <a:gd name="T28" fmla="*/ 318 w 543"/>
              <a:gd name="T29" fmla="*/ 315 h 588"/>
              <a:gd name="T30" fmla="*/ 276 w 543"/>
              <a:gd name="T31" fmla="*/ 450 h 588"/>
              <a:gd name="T32" fmla="*/ 236 w 543"/>
              <a:gd name="T33" fmla="*/ 299 h 588"/>
              <a:gd name="T34" fmla="*/ 256 w 543"/>
              <a:gd name="T35" fmla="*/ 285 h 588"/>
              <a:gd name="T36" fmla="*/ 261 w 543"/>
              <a:gd name="T37" fmla="*/ 264 h 588"/>
              <a:gd name="T38" fmla="*/ 310 w 543"/>
              <a:gd name="T39" fmla="*/ 280 h 588"/>
              <a:gd name="T40" fmla="*/ 276 w 543"/>
              <a:gd name="T41" fmla="*/ 416 h 588"/>
              <a:gd name="T42" fmla="*/ 282 w 543"/>
              <a:gd name="T43" fmla="*/ 49 h 588"/>
              <a:gd name="T44" fmla="*/ 261 w 543"/>
              <a:gd name="T45" fmla="*/ 13 h 588"/>
              <a:gd name="T46" fmla="*/ 530 w 543"/>
              <a:gd name="T47" fmla="*/ 255 h 588"/>
              <a:gd name="T48" fmla="*/ 494 w 543"/>
              <a:gd name="T49" fmla="*/ 234 h 588"/>
              <a:gd name="T50" fmla="*/ 530 w 543"/>
              <a:gd name="T51" fmla="*/ 255 h 588"/>
              <a:gd name="T52" fmla="*/ 50 w 543"/>
              <a:gd name="T53" fmla="*/ 255 h 588"/>
              <a:gd name="T54" fmla="*/ 14 w 543"/>
              <a:gd name="T55" fmla="*/ 234 h 588"/>
              <a:gd name="T56" fmla="*/ 92 w 543"/>
              <a:gd name="T57" fmla="*/ 414 h 588"/>
              <a:gd name="T58" fmla="*/ 130 w 543"/>
              <a:gd name="T59" fmla="*/ 396 h 588"/>
              <a:gd name="T60" fmla="*/ 92 w 543"/>
              <a:gd name="T61" fmla="*/ 414 h 588"/>
              <a:gd name="T62" fmla="*/ 113 w 543"/>
              <a:gd name="T63" fmla="*/ 113 h 588"/>
              <a:gd name="T64" fmla="*/ 109 w 543"/>
              <a:gd name="T65" fmla="*/ 72 h 588"/>
              <a:gd name="T66" fmla="*/ 451 w 543"/>
              <a:gd name="T67" fmla="*/ 414 h 588"/>
              <a:gd name="T68" fmla="*/ 414 w 543"/>
              <a:gd name="T69" fmla="*/ 396 h 588"/>
              <a:gd name="T70" fmla="*/ 451 w 543"/>
              <a:gd name="T71" fmla="*/ 414 h 588"/>
              <a:gd name="T72" fmla="*/ 430 w 543"/>
              <a:gd name="T73" fmla="*/ 113 h 588"/>
              <a:gd name="T74" fmla="*/ 435 w 543"/>
              <a:gd name="T75" fmla="*/ 72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3" h="588">
                <a:moveTo>
                  <a:pt x="218" y="484"/>
                </a:moveTo>
                <a:cubicBezTo>
                  <a:pt x="213" y="368"/>
                  <a:pt x="90" y="324"/>
                  <a:pt x="99" y="226"/>
                </a:cubicBezTo>
                <a:cubicBezTo>
                  <a:pt x="115" y="52"/>
                  <a:pt x="429" y="52"/>
                  <a:pt x="444" y="226"/>
                </a:cubicBezTo>
                <a:cubicBezTo>
                  <a:pt x="453" y="324"/>
                  <a:pt x="331" y="368"/>
                  <a:pt x="326" y="484"/>
                </a:cubicBezTo>
                <a:cubicBezTo>
                  <a:pt x="325" y="489"/>
                  <a:pt x="328" y="494"/>
                  <a:pt x="333" y="496"/>
                </a:cubicBezTo>
                <a:cubicBezTo>
                  <a:pt x="337" y="498"/>
                  <a:pt x="340" y="502"/>
                  <a:pt x="340" y="508"/>
                </a:cubicBezTo>
                <a:cubicBezTo>
                  <a:pt x="340" y="536"/>
                  <a:pt x="337" y="548"/>
                  <a:pt x="326" y="566"/>
                </a:cubicBezTo>
                <a:cubicBezTo>
                  <a:pt x="318" y="579"/>
                  <a:pt x="305" y="587"/>
                  <a:pt x="289" y="587"/>
                </a:cubicBezTo>
                <a:cubicBezTo>
                  <a:pt x="276" y="588"/>
                  <a:pt x="267" y="588"/>
                  <a:pt x="254" y="587"/>
                </a:cubicBezTo>
                <a:cubicBezTo>
                  <a:pt x="239" y="587"/>
                  <a:pt x="225" y="579"/>
                  <a:pt x="217" y="566"/>
                </a:cubicBezTo>
                <a:cubicBezTo>
                  <a:pt x="205" y="548"/>
                  <a:pt x="204" y="536"/>
                  <a:pt x="204" y="508"/>
                </a:cubicBezTo>
                <a:cubicBezTo>
                  <a:pt x="203" y="502"/>
                  <a:pt x="206" y="498"/>
                  <a:pt x="211" y="496"/>
                </a:cubicBezTo>
                <a:cubicBezTo>
                  <a:pt x="215" y="494"/>
                  <a:pt x="218" y="489"/>
                  <a:pt x="218" y="484"/>
                </a:cubicBezTo>
                <a:close/>
                <a:moveTo>
                  <a:pt x="276" y="450"/>
                </a:moveTo>
                <a:cubicBezTo>
                  <a:pt x="260" y="391"/>
                  <a:pt x="226" y="314"/>
                  <a:pt x="206" y="254"/>
                </a:cubicBezTo>
                <a:cubicBezTo>
                  <a:pt x="197" y="230"/>
                  <a:pt x="198" y="229"/>
                  <a:pt x="216" y="247"/>
                </a:cubicBezTo>
                <a:cubicBezTo>
                  <a:pt x="222" y="253"/>
                  <a:pt x="229" y="258"/>
                  <a:pt x="235" y="264"/>
                </a:cubicBezTo>
                <a:cubicBezTo>
                  <a:pt x="238" y="266"/>
                  <a:pt x="243" y="266"/>
                  <a:pt x="245" y="263"/>
                </a:cubicBezTo>
                <a:cubicBezTo>
                  <a:pt x="251" y="254"/>
                  <a:pt x="257" y="245"/>
                  <a:pt x="262" y="237"/>
                </a:cubicBezTo>
                <a:cubicBezTo>
                  <a:pt x="269" y="227"/>
                  <a:pt x="270" y="226"/>
                  <a:pt x="274" y="239"/>
                </a:cubicBezTo>
                <a:cubicBezTo>
                  <a:pt x="276" y="244"/>
                  <a:pt x="277" y="249"/>
                  <a:pt x="279" y="254"/>
                </a:cubicBezTo>
                <a:cubicBezTo>
                  <a:pt x="280" y="257"/>
                  <a:pt x="283" y="259"/>
                  <a:pt x="285" y="259"/>
                </a:cubicBezTo>
                <a:cubicBezTo>
                  <a:pt x="293" y="259"/>
                  <a:pt x="300" y="260"/>
                  <a:pt x="308" y="260"/>
                </a:cubicBezTo>
                <a:cubicBezTo>
                  <a:pt x="310" y="260"/>
                  <a:pt x="312" y="260"/>
                  <a:pt x="313" y="258"/>
                </a:cubicBezTo>
                <a:cubicBezTo>
                  <a:pt x="319" y="252"/>
                  <a:pt x="324" y="246"/>
                  <a:pt x="329" y="240"/>
                </a:cubicBezTo>
                <a:cubicBezTo>
                  <a:pt x="339" y="228"/>
                  <a:pt x="340" y="224"/>
                  <a:pt x="341" y="244"/>
                </a:cubicBezTo>
                <a:cubicBezTo>
                  <a:pt x="341" y="260"/>
                  <a:pt x="342" y="277"/>
                  <a:pt x="342" y="293"/>
                </a:cubicBezTo>
                <a:cubicBezTo>
                  <a:pt x="343" y="295"/>
                  <a:pt x="342" y="297"/>
                  <a:pt x="340" y="299"/>
                </a:cubicBezTo>
                <a:cubicBezTo>
                  <a:pt x="333" y="302"/>
                  <a:pt x="327" y="306"/>
                  <a:pt x="321" y="311"/>
                </a:cubicBezTo>
                <a:cubicBezTo>
                  <a:pt x="320" y="312"/>
                  <a:pt x="319" y="313"/>
                  <a:pt x="318" y="315"/>
                </a:cubicBezTo>
                <a:cubicBezTo>
                  <a:pt x="308" y="359"/>
                  <a:pt x="298" y="404"/>
                  <a:pt x="289" y="449"/>
                </a:cubicBezTo>
                <a:cubicBezTo>
                  <a:pt x="287" y="456"/>
                  <a:pt x="278" y="456"/>
                  <a:pt x="276" y="450"/>
                </a:cubicBezTo>
                <a:close/>
                <a:moveTo>
                  <a:pt x="276" y="416"/>
                </a:moveTo>
                <a:cubicBezTo>
                  <a:pt x="262" y="377"/>
                  <a:pt x="250" y="338"/>
                  <a:pt x="236" y="299"/>
                </a:cubicBezTo>
                <a:cubicBezTo>
                  <a:pt x="231" y="284"/>
                  <a:pt x="233" y="285"/>
                  <a:pt x="246" y="292"/>
                </a:cubicBezTo>
                <a:cubicBezTo>
                  <a:pt x="257" y="297"/>
                  <a:pt x="258" y="298"/>
                  <a:pt x="256" y="285"/>
                </a:cubicBezTo>
                <a:cubicBezTo>
                  <a:pt x="255" y="281"/>
                  <a:pt x="254" y="276"/>
                  <a:pt x="254" y="271"/>
                </a:cubicBezTo>
                <a:cubicBezTo>
                  <a:pt x="252" y="263"/>
                  <a:pt x="253" y="262"/>
                  <a:pt x="261" y="264"/>
                </a:cubicBezTo>
                <a:cubicBezTo>
                  <a:pt x="276" y="267"/>
                  <a:pt x="290" y="270"/>
                  <a:pt x="305" y="273"/>
                </a:cubicBezTo>
                <a:cubicBezTo>
                  <a:pt x="310" y="274"/>
                  <a:pt x="311" y="274"/>
                  <a:pt x="310" y="280"/>
                </a:cubicBezTo>
                <a:cubicBezTo>
                  <a:pt x="303" y="325"/>
                  <a:pt x="294" y="370"/>
                  <a:pt x="288" y="415"/>
                </a:cubicBezTo>
                <a:cubicBezTo>
                  <a:pt x="285" y="438"/>
                  <a:pt x="284" y="440"/>
                  <a:pt x="276" y="416"/>
                </a:cubicBezTo>
                <a:close/>
                <a:moveTo>
                  <a:pt x="282" y="13"/>
                </a:moveTo>
                <a:cubicBezTo>
                  <a:pt x="282" y="25"/>
                  <a:pt x="282" y="37"/>
                  <a:pt x="282" y="49"/>
                </a:cubicBezTo>
                <a:cubicBezTo>
                  <a:pt x="282" y="63"/>
                  <a:pt x="261" y="63"/>
                  <a:pt x="261" y="49"/>
                </a:cubicBezTo>
                <a:cubicBezTo>
                  <a:pt x="261" y="37"/>
                  <a:pt x="261" y="25"/>
                  <a:pt x="261" y="13"/>
                </a:cubicBezTo>
                <a:cubicBezTo>
                  <a:pt x="261" y="0"/>
                  <a:pt x="282" y="0"/>
                  <a:pt x="282" y="13"/>
                </a:cubicBezTo>
                <a:close/>
                <a:moveTo>
                  <a:pt x="530" y="255"/>
                </a:moveTo>
                <a:cubicBezTo>
                  <a:pt x="518" y="255"/>
                  <a:pt x="506" y="255"/>
                  <a:pt x="494" y="255"/>
                </a:cubicBezTo>
                <a:cubicBezTo>
                  <a:pt x="480" y="255"/>
                  <a:pt x="480" y="234"/>
                  <a:pt x="494" y="234"/>
                </a:cubicBezTo>
                <a:cubicBezTo>
                  <a:pt x="506" y="234"/>
                  <a:pt x="518" y="234"/>
                  <a:pt x="530" y="234"/>
                </a:cubicBezTo>
                <a:cubicBezTo>
                  <a:pt x="543" y="234"/>
                  <a:pt x="543" y="255"/>
                  <a:pt x="530" y="255"/>
                </a:cubicBezTo>
                <a:close/>
                <a:moveTo>
                  <a:pt x="14" y="255"/>
                </a:moveTo>
                <a:cubicBezTo>
                  <a:pt x="26" y="255"/>
                  <a:pt x="38" y="255"/>
                  <a:pt x="50" y="255"/>
                </a:cubicBezTo>
                <a:cubicBezTo>
                  <a:pt x="63" y="255"/>
                  <a:pt x="63" y="234"/>
                  <a:pt x="50" y="234"/>
                </a:cubicBezTo>
                <a:cubicBezTo>
                  <a:pt x="38" y="234"/>
                  <a:pt x="26" y="234"/>
                  <a:pt x="14" y="234"/>
                </a:cubicBezTo>
                <a:cubicBezTo>
                  <a:pt x="0" y="234"/>
                  <a:pt x="0" y="255"/>
                  <a:pt x="14" y="255"/>
                </a:cubicBezTo>
                <a:close/>
                <a:moveTo>
                  <a:pt x="92" y="414"/>
                </a:moveTo>
                <a:cubicBezTo>
                  <a:pt x="99" y="404"/>
                  <a:pt x="106" y="394"/>
                  <a:pt x="113" y="385"/>
                </a:cubicBezTo>
                <a:cubicBezTo>
                  <a:pt x="121" y="373"/>
                  <a:pt x="137" y="385"/>
                  <a:pt x="130" y="396"/>
                </a:cubicBezTo>
                <a:cubicBezTo>
                  <a:pt x="123" y="406"/>
                  <a:pt x="116" y="416"/>
                  <a:pt x="109" y="426"/>
                </a:cubicBezTo>
                <a:cubicBezTo>
                  <a:pt x="101" y="437"/>
                  <a:pt x="85" y="425"/>
                  <a:pt x="92" y="414"/>
                </a:cubicBezTo>
                <a:close/>
                <a:moveTo>
                  <a:pt x="92" y="84"/>
                </a:moveTo>
                <a:cubicBezTo>
                  <a:pt x="99" y="94"/>
                  <a:pt x="106" y="103"/>
                  <a:pt x="113" y="113"/>
                </a:cubicBezTo>
                <a:cubicBezTo>
                  <a:pt x="121" y="124"/>
                  <a:pt x="137" y="112"/>
                  <a:pt x="130" y="101"/>
                </a:cubicBezTo>
                <a:cubicBezTo>
                  <a:pt x="123" y="92"/>
                  <a:pt x="116" y="82"/>
                  <a:pt x="109" y="72"/>
                </a:cubicBezTo>
                <a:cubicBezTo>
                  <a:pt x="101" y="61"/>
                  <a:pt x="85" y="73"/>
                  <a:pt x="92" y="84"/>
                </a:cubicBezTo>
                <a:close/>
                <a:moveTo>
                  <a:pt x="451" y="414"/>
                </a:moveTo>
                <a:cubicBezTo>
                  <a:pt x="444" y="404"/>
                  <a:pt x="437" y="394"/>
                  <a:pt x="430" y="385"/>
                </a:cubicBezTo>
                <a:cubicBezTo>
                  <a:pt x="422" y="373"/>
                  <a:pt x="406" y="385"/>
                  <a:pt x="414" y="396"/>
                </a:cubicBezTo>
                <a:cubicBezTo>
                  <a:pt x="421" y="406"/>
                  <a:pt x="428" y="416"/>
                  <a:pt x="435" y="426"/>
                </a:cubicBezTo>
                <a:cubicBezTo>
                  <a:pt x="442" y="437"/>
                  <a:pt x="459" y="425"/>
                  <a:pt x="451" y="414"/>
                </a:cubicBezTo>
                <a:close/>
                <a:moveTo>
                  <a:pt x="451" y="84"/>
                </a:moveTo>
                <a:cubicBezTo>
                  <a:pt x="444" y="94"/>
                  <a:pt x="437" y="103"/>
                  <a:pt x="430" y="113"/>
                </a:cubicBezTo>
                <a:cubicBezTo>
                  <a:pt x="422" y="124"/>
                  <a:pt x="406" y="112"/>
                  <a:pt x="414" y="101"/>
                </a:cubicBezTo>
                <a:cubicBezTo>
                  <a:pt x="421" y="92"/>
                  <a:pt x="428" y="82"/>
                  <a:pt x="435" y="72"/>
                </a:cubicBezTo>
                <a:cubicBezTo>
                  <a:pt x="442" y="61"/>
                  <a:pt x="459" y="73"/>
                  <a:pt x="451" y="84"/>
                </a:cubicBezTo>
                <a:close/>
              </a:path>
            </a:pathLst>
          </a:custGeom>
          <a:solidFill>
            <a:srgbClr val="DDDDDD"/>
          </a:solidFill>
          <a:ln>
            <a:noFill/>
          </a:ln>
        </p:spPr>
        <p:txBody>
          <a:bodyPr vert="horz" wrap="square" lIns="91440" tIns="45720" rIns="91440" bIns="45720" numCol="1" anchor="t" anchorCtr="0" compatLnSpc="1"/>
          <a:lstStyle/>
          <a:p>
            <a:endParaRPr lang="zh-CN" altLang="en-US"/>
          </a:p>
        </p:txBody>
      </p:sp>
      <p:sp>
        <p:nvSpPr>
          <p:cNvPr id="4" name="文本框 3"/>
          <p:cNvSpPr txBox="1"/>
          <p:nvPr/>
        </p:nvSpPr>
        <p:spPr>
          <a:xfrm>
            <a:off x="423545" y="812800"/>
            <a:ext cx="3026410" cy="398780"/>
          </a:xfrm>
          <a:prstGeom prst="rect">
            <a:avLst/>
          </a:prstGeom>
          <a:noFill/>
        </p:spPr>
        <p:txBody>
          <a:bodyPr wrap="square" rtlCol="0">
            <a:spAutoFit/>
          </a:bodyPr>
          <a:p>
            <a:r>
              <a:rPr lang="zh-CN" altLang="en-US" sz="2000" b="1">
                <a:solidFill>
                  <a:schemeClr val="accent1">
                    <a:lumMod val="75000"/>
                  </a:schemeClr>
                </a:solidFill>
              </a:rPr>
              <a:t>（二）创新能力的特点</a:t>
            </a:r>
            <a:endParaRPr lang="zh-CN" altLang="en-US" sz="2000" b="1">
              <a:solidFill>
                <a:schemeClr val="accent1">
                  <a:lumMod val="75000"/>
                </a:schemeClr>
              </a:solidFill>
            </a:endParaRPr>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二、创新能力概述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wipe(down)">
                                      <p:cBhvr>
                                        <p:cTn id="13" dur="500"/>
                                        <p:tgtEl>
                                          <p:spTgt spid="7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1"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53"/>
                                        </p:tgtEl>
                                        <p:attrNameLst>
                                          <p:attrName>style.visibility</p:attrName>
                                        </p:attrNameLst>
                                      </p:cBhvr>
                                      <p:to>
                                        <p:strVal val="visible"/>
                                      </p:to>
                                    </p:set>
                                    <p:animEffect transition="in" filter="wipe(down)">
                                      <p:cBhvr>
                                        <p:cTn id="25" dur="500"/>
                                        <p:tgtEl>
                                          <p:spTgt spid="53"/>
                                        </p:tgtEl>
                                      </p:cBhvr>
                                    </p:animEffect>
                                  </p:childTnLst>
                                </p:cTn>
                              </p:par>
                              <p:par>
                                <p:cTn id="26" presetID="22" presetClass="entr" presetSubtype="2" fill="hold" grpId="0" nodeType="withEffect">
                                  <p:stCondLst>
                                    <p:cond delay="250"/>
                                  </p:stCondLst>
                                  <p:childTnLst>
                                    <p:set>
                                      <p:cBhvr>
                                        <p:cTn id="27" dur="1" fill="hold">
                                          <p:stCondLst>
                                            <p:cond delay="0"/>
                                          </p:stCondLst>
                                        </p:cTn>
                                        <p:tgtEl>
                                          <p:spTgt spid="74"/>
                                        </p:tgtEl>
                                        <p:attrNameLst>
                                          <p:attrName>style.visibility</p:attrName>
                                        </p:attrNameLst>
                                      </p:cBhvr>
                                      <p:to>
                                        <p:strVal val="visible"/>
                                      </p:to>
                                    </p:set>
                                    <p:animEffect transition="in" filter="wipe(right)">
                                      <p:cBhvr>
                                        <p:cTn id="28" dur="500"/>
                                        <p:tgtEl>
                                          <p:spTgt spid="74"/>
                                        </p:tgtEl>
                                      </p:cBhvr>
                                    </p:animEffect>
                                  </p:childTnLst>
                                </p:cTn>
                              </p:par>
                              <p:par>
                                <p:cTn id="29" presetID="22" presetClass="entr" presetSubtype="1"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4" fill="hold" grpId="0" nodeType="withEffect">
                                  <p:stCondLst>
                                    <p:cond delay="250"/>
                                  </p:stCondLst>
                                  <p:childTnLst>
                                    <p:set>
                                      <p:cBhvr>
                                        <p:cTn id="33" dur="1" fill="hold">
                                          <p:stCondLst>
                                            <p:cond delay="0"/>
                                          </p:stCondLst>
                                        </p:cTn>
                                        <p:tgtEl>
                                          <p:spTgt spid="31"/>
                                        </p:tgtEl>
                                        <p:attrNameLst>
                                          <p:attrName>style.visibility</p:attrName>
                                        </p:attrNameLst>
                                      </p:cBhvr>
                                      <p:to>
                                        <p:strVal val="visible"/>
                                      </p:to>
                                    </p:set>
                                    <p:animEffect transition="in" filter="wipe(down)">
                                      <p:cBhvr>
                                        <p:cTn id="34" dur="500"/>
                                        <p:tgtEl>
                                          <p:spTgt spid="31"/>
                                        </p:tgtEl>
                                      </p:cBhvr>
                                    </p:animEffect>
                                  </p:childTnLst>
                                </p:cTn>
                              </p:par>
                              <p:par>
                                <p:cTn id="35" presetID="22" presetClass="entr" presetSubtype="4" fill="hold" grpId="0" nodeType="withEffect">
                                  <p:stCondLst>
                                    <p:cond delay="250"/>
                                  </p:stCondLst>
                                  <p:childTnLst>
                                    <p:set>
                                      <p:cBhvr>
                                        <p:cTn id="36" dur="1" fill="hold">
                                          <p:stCondLst>
                                            <p:cond delay="0"/>
                                          </p:stCondLst>
                                        </p:cTn>
                                        <p:tgtEl>
                                          <p:spTgt spid="50"/>
                                        </p:tgtEl>
                                        <p:attrNameLst>
                                          <p:attrName>style.visibility</p:attrName>
                                        </p:attrNameLst>
                                      </p:cBhvr>
                                      <p:to>
                                        <p:strVal val="visible"/>
                                      </p:to>
                                    </p:set>
                                    <p:animEffect transition="in" filter="wipe(down)">
                                      <p:cBhvr>
                                        <p:cTn id="37" dur="500"/>
                                        <p:tgtEl>
                                          <p:spTgt spid="50"/>
                                        </p:tgtEl>
                                      </p:cBhvr>
                                    </p:animEffect>
                                  </p:childTnLst>
                                </p:cTn>
                              </p:par>
                              <p:par>
                                <p:cTn id="38" presetID="22" presetClass="entr" presetSubtype="4" fill="hold" grpId="0" nodeType="withEffect">
                                  <p:stCondLst>
                                    <p:cond delay="25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par>
                                <p:cTn id="41" presetID="22" presetClass="entr" presetSubtype="4" fill="hold" grpId="0" nodeType="withEffect">
                                  <p:stCondLst>
                                    <p:cond delay="25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grpId="0" nodeType="withEffect">
                                  <p:stCondLst>
                                    <p:cond delay="250"/>
                                  </p:stCondLst>
                                  <p:childTnLst>
                                    <p:set>
                                      <p:cBhvr>
                                        <p:cTn id="45" dur="1" fill="hold">
                                          <p:stCondLst>
                                            <p:cond delay="0"/>
                                          </p:stCondLst>
                                        </p:cTn>
                                        <p:tgtEl>
                                          <p:spTgt spid="51"/>
                                        </p:tgtEl>
                                        <p:attrNameLst>
                                          <p:attrName>style.visibility</p:attrName>
                                        </p:attrNameLst>
                                      </p:cBhvr>
                                      <p:to>
                                        <p:strVal val="visible"/>
                                      </p:to>
                                    </p:set>
                                    <p:animEffect transition="in" filter="wipe(down)">
                                      <p:cBhvr>
                                        <p:cTn id="46" dur="500"/>
                                        <p:tgtEl>
                                          <p:spTgt spid="51"/>
                                        </p:tgtEl>
                                      </p:cBhvr>
                                    </p:animEffect>
                                  </p:childTnLst>
                                </p:cTn>
                              </p:par>
                              <p:par>
                                <p:cTn id="47" presetID="22" presetClass="entr" presetSubtype="2" fill="hold" grpId="0" nodeType="withEffect">
                                  <p:stCondLst>
                                    <p:cond delay="250"/>
                                  </p:stCondLst>
                                  <p:childTnLst>
                                    <p:set>
                                      <p:cBhvr>
                                        <p:cTn id="48" dur="1" fill="hold">
                                          <p:stCondLst>
                                            <p:cond delay="0"/>
                                          </p:stCondLst>
                                        </p:cTn>
                                        <p:tgtEl>
                                          <p:spTgt spid="88"/>
                                        </p:tgtEl>
                                        <p:attrNameLst>
                                          <p:attrName>style.visibility</p:attrName>
                                        </p:attrNameLst>
                                      </p:cBhvr>
                                      <p:to>
                                        <p:strVal val="visible"/>
                                      </p:to>
                                    </p:set>
                                    <p:animEffect transition="in" filter="wipe(right)">
                                      <p:cBhvr>
                                        <p:cTn id="49" dur="500"/>
                                        <p:tgtEl>
                                          <p:spTgt spid="88"/>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strVal val="#ppt_w*0.70"/>
                                          </p:val>
                                        </p:tav>
                                        <p:tav tm="100000">
                                          <p:val>
                                            <p:strVal val="#ppt_w"/>
                                          </p:val>
                                        </p:tav>
                                      </p:tavLst>
                                    </p:anim>
                                    <p:anim calcmode="lin" valueType="num">
                                      <p:cBhvr>
                                        <p:cTn id="56" dur="500" fill="hold"/>
                                        <p:tgtEl>
                                          <p:spTgt spid="24"/>
                                        </p:tgtEl>
                                        <p:attrNameLst>
                                          <p:attrName>ppt_h</p:attrName>
                                        </p:attrNameLst>
                                      </p:cBhvr>
                                      <p:tavLst>
                                        <p:tav tm="0">
                                          <p:val>
                                            <p:strVal val="#ppt_h"/>
                                          </p:val>
                                        </p:tav>
                                        <p:tav tm="100000">
                                          <p:val>
                                            <p:strVal val="#ppt_h"/>
                                          </p:val>
                                        </p:tav>
                                      </p:tavLst>
                                    </p:anim>
                                    <p:animEffect transition="in" filter="fade">
                                      <p:cBhvr>
                                        <p:cTn id="57" dur="500"/>
                                        <p:tgtEl>
                                          <p:spTgt spid="24"/>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2"/>
                                        </p:tgtEl>
                                        <p:attrNameLst>
                                          <p:attrName>style.visibility</p:attrName>
                                        </p:attrNameLst>
                                      </p:cBhvr>
                                      <p:to>
                                        <p:strVal val="visible"/>
                                      </p:to>
                                    </p:set>
                                    <p:anim calcmode="lin" valueType="num">
                                      <p:cBhvr>
                                        <p:cTn id="6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
                                        </p:tgtEl>
                                        <p:attrNameLst>
                                          <p:attrName>ppt_y</p:attrName>
                                        </p:attrNameLst>
                                      </p:cBhvr>
                                      <p:tavLst>
                                        <p:tav tm="0">
                                          <p:val>
                                            <p:strVal val="#ppt_y"/>
                                          </p:val>
                                        </p:tav>
                                        <p:tav tm="100000">
                                          <p:val>
                                            <p:strVal val="#ppt_y"/>
                                          </p:val>
                                        </p:tav>
                                      </p:tavLst>
                                    </p:anim>
                                    <p:anim calcmode="lin" valueType="num">
                                      <p:cBhvr>
                                        <p:cTn id="6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26" grpId="0" bldLvl="0" animBg="1"/>
      <p:bldP spid="20" grpId="0" bldLvl="0" animBg="1"/>
      <p:bldP spid="15" grpId="0" bldLvl="0" animBg="1"/>
      <p:bldP spid="5" grpId="0" animBg="1"/>
      <p:bldP spid="6" grpId="0" animBg="1"/>
      <p:bldP spid="7" grpId="0" animBg="1"/>
      <p:bldP spid="8" grpId="0" animBg="1"/>
      <p:bldP spid="53" grpId="0" bldLvl="0" animBg="1"/>
      <p:bldP spid="50" grpId="0" bldLvl="0" animBg="1"/>
      <p:bldP spid="51" grpId="0" bldLvl="0" animBg="1"/>
      <p:bldP spid="76" grpId="0" bldLvl="0" animBg="1"/>
      <p:bldP spid="74" grpId="0"/>
      <p:bldP spid="88" grpId="0"/>
      <p:bldP spid="95" grpId="0"/>
      <p:bldP spid="93" grpId="0"/>
      <p:bldP spid="24" grpId="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（三）创新能力对于大学生的意义</a:t>
            </a:r>
            <a:endParaRPr lang="zh-CN" altLang="en-US" sz="2000" b="1">
              <a:solidFill>
                <a:schemeClr val="accent1">
                  <a:lumMod val="75000"/>
                </a:schemeClr>
              </a:solidFill>
            </a:endParaRPr>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二、创新能力概述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211580"/>
            <a:ext cx="7156450" cy="5077460"/>
          </a:xfrm>
          <a:prstGeom prst="rect">
            <a:avLst/>
          </a:prstGeom>
          <a:noFill/>
        </p:spPr>
        <p:txBody>
          <a:bodyPr wrap="square" rtlCol="0">
            <a:spAutoFit/>
          </a:bodyPr>
          <a:p>
            <a:pPr fontAlgn="auto">
              <a:lnSpc>
                <a:spcPct val="150000"/>
              </a:lnSpc>
            </a:pPr>
            <a:r>
              <a:rPr lang="zh-CN" altLang="en-US"/>
              <a:t>创新能力的培养，对大学生自身而言，无疑是具有最直接、最重大的现实意义的，因为他们是这种能力的直接受益者。随着大学扩招，大学毕业生的数量在这些年一直呈上升趋势，到 2018 年，高校应届大学毕业生突破 800 万。对当代大学生就业而言，一方面是竞争对手数量的不断增长；另一方面受经济形势不景气的影响，社会的用人需求有所降低。另外，源于全球化和我国的改革开放，越来越多的跨国企业进入中国，而这些企业对人才的要求普遍较高。受上述因素的共同影响，当代大学生的就业压力普遍较大，竞争也日趋激烈。破解这一难题的根源就在于实现自身的转型。目前，由于我国的大学教育主要还是一种单向的灌输教育，重理论轻实践，所以大学生的分析问题和解决问题的能力会有所欠缺。这种转型，一方面需要靠学校和社会的教育引导，另一方面依赖于学生的自我努力。</a:t>
            </a:r>
            <a:endParaRPr lang="zh-CN" altLang="en-US"/>
          </a:p>
        </p:txBody>
      </p:sp>
      <p:pic>
        <p:nvPicPr>
          <p:cNvPr id="107" name="图片 106"/>
          <p:cNvPicPr/>
          <p:nvPr/>
        </p:nvPicPr>
        <p:blipFill>
          <a:blip r:embed="rId1"/>
          <a:stretch>
            <a:fillRect/>
          </a:stretch>
        </p:blipFill>
        <p:spPr>
          <a:xfrm>
            <a:off x="7680960" y="1729740"/>
            <a:ext cx="4286250" cy="36830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blinds(horizontal)">
                                      <p:cBhvr>
                                        <p:cTn id="16"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4" name="文本框 3"/>
          <p:cNvSpPr txBox="1"/>
          <p:nvPr/>
        </p:nvSpPr>
        <p:spPr>
          <a:xfrm>
            <a:off x="423545" y="812800"/>
            <a:ext cx="4476750" cy="398780"/>
          </a:xfrm>
          <a:prstGeom prst="rect">
            <a:avLst/>
          </a:prstGeom>
          <a:noFill/>
        </p:spPr>
        <p:txBody>
          <a:bodyPr wrap="square" rtlCol="0">
            <a:spAutoFit/>
          </a:bodyPr>
          <a:p>
            <a:r>
              <a:rPr lang="zh-CN" altLang="en-US" sz="2000" b="1">
                <a:solidFill>
                  <a:schemeClr val="accent1">
                    <a:lumMod val="75000"/>
                  </a:schemeClr>
                </a:solidFill>
              </a:rPr>
              <a:t>（三）创新能力对于大学生的意义</a:t>
            </a:r>
            <a:endParaRPr lang="zh-CN" altLang="en-US" sz="2000" b="1">
              <a:solidFill>
                <a:schemeClr val="accent1">
                  <a:lumMod val="75000"/>
                </a:schemeClr>
              </a:solidFill>
            </a:endParaRPr>
          </a:p>
        </p:txBody>
      </p:sp>
      <p:sp>
        <p:nvSpPr>
          <p:cNvPr id="5" name="文本框 4"/>
          <p:cNvSpPr txBox="1"/>
          <p:nvPr/>
        </p:nvSpPr>
        <p:spPr>
          <a:xfrm>
            <a:off x="234315" y="1363345"/>
            <a:ext cx="6797040" cy="4661535"/>
          </a:xfrm>
          <a:prstGeom prst="rect">
            <a:avLst/>
          </a:prstGeom>
          <a:noFill/>
        </p:spPr>
        <p:txBody>
          <a:bodyPr wrap="square" rtlCol="0">
            <a:spAutoFit/>
          </a:bodyPr>
          <a:p>
            <a:pPr fontAlgn="auto">
              <a:lnSpc>
                <a:spcPct val="150000"/>
              </a:lnSpc>
            </a:pPr>
            <a:r>
              <a:rPr lang="zh-CN" altLang="en-US" b="1"/>
              <a:t>1. 创新能力培养是大学生在知识经济时代获取知识的基础</a:t>
            </a:r>
            <a:endParaRPr lang="zh-CN" altLang="en-US" b="1"/>
          </a:p>
          <a:p>
            <a:pPr fontAlgn="auto">
              <a:lnSpc>
                <a:spcPct val="150000"/>
              </a:lnSpc>
            </a:pPr>
            <a:r>
              <a:rPr lang="zh-CN" altLang="en-US"/>
              <a:t>21 世纪是一个知识经济时代，这一时代的典型特征就是以知识运营为主要经济增长方式，知识产业成为龙头产业，知识经济取代传统经济成为一种新的经济形态和经济增长与发展模式。在知识经济时代，知识的增长率和更新周期不断缩短。在这种情形下，</a:t>
            </a:r>
            <a:endParaRPr lang="zh-CN" altLang="en-US"/>
          </a:p>
          <a:p>
            <a:pPr fontAlgn="auto">
              <a:lnSpc>
                <a:spcPct val="150000"/>
              </a:lnSpc>
            </a:pPr>
            <a:r>
              <a:rPr lang="zh-CN" altLang="en-US"/>
              <a:t>知识的掌握更加侧重于对知识的选择、整合和转化，而不再单纯强调知识的接受。</a:t>
            </a:r>
            <a:endParaRPr lang="zh-CN" altLang="en-US"/>
          </a:p>
          <a:p>
            <a:pPr fontAlgn="auto">
              <a:lnSpc>
                <a:spcPct val="150000"/>
              </a:lnSpc>
            </a:pPr>
            <a:r>
              <a:rPr lang="zh-CN" altLang="en-US" b="1"/>
              <a:t>2. 创新能力的培养是提升大学生自身竞争力的关键</a:t>
            </a:r>
            <a:endParaRPr lang="zh-CN" altLang="en-US" b="1"/>
          </a:p>
          <a:p>
            <a:pPr fontAlgn="auto">
              <a:lnSpc>
                <a:spcPct val="150000"/>
              </a:lnSpc>
            </a:pPr>
            <a:r>
              <a:rPr lang="zh-CN" altLang="en-US"/>
              <a:t>社会对所需要的人才，最通俗的要求就是能够分析问题、解决问题。然而，除了司空见惯的问题，如人际交往、组织协调等，很多都是以前不曾碰到过的新情况和新问题。</a:t>
            </a:r>
            <a:endParaRPr lang="zh-CN" altLang="en-US"/>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二、创新能力概述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8" name="图片 107"/>
          <p:cNvPicPr/>
          <p:nvPr/>
        </p:nvPicPr>
        <p:blipFill>
          <a:blip r:embed="rId1"/>
          <a:stretch>
            <a:fillRect/>
          </a:stretch>
        </p:blipFill>
        <p:spPr>
          <a:xfrm>
            <a:off x="7308850" y="1560195"/>
            <a:ext cx="3862070" cy="44640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4" name="文本框 3"/>
          <p:cNvSpPr txBox="1"/>
          <p:nvPr/>
        </p:nvSpPr>
        <p:spPr>
          <a:xfrm>
            <a:off x="423545" y="812800"/>
            <a:ext cx="3848735" cy="398780"/>
          </a:xfrm>
          <a:prstGeom prst="rect">
            <a:avLst/>
          </a:prstGeom>
          <a:noFill/>
        </p:spPr>
        <p:txBody>
          <a:bodyPr wrap="square" rtlCol="0">
            <a:spAutoFit/>
          </a:bodyPr>
          <a:p>
            <a:r>
              <a:rPr lang="zh-CN" altLang="en-US" sz="2000" b="1">
                <a:solidFill>
                  <a:schemeClr val="accent1">
                    <a:lumMod val="75000"/>
                  </a:schemeClr>
                </a:solidFill>
              </a:rPr>
              <a:t>（四）影响创新能力的要素</a:t>
            </a:r>
            <a:endParaRPr lang="zh-CN" altLang="en-US" sz="2000" b="1">
              <a:solidFill>
                <a:schemeClr val="accent1">
                  <a:lumMod val="75000"/>
                </a:schemeClr>
              </a:solidFill>
            </a:endParaRPr>
          </a:p>
        </p:txBody>
      </p:sp>
      <p:sp>
        <p:nvSpPr>
          <p:cNvPr id="5" name="文本框 4"/>
          <p:cNvSpPr txBox="1"/>
          <p:nvPr/>
        </p:nvSpPr>
        <p:spPr>
          <a:xfrm>
            <a:off x="423545" y="1211580"/>
            <a:ext cx="5914390" cy="5307965"/>
          </a:xfrm>
          <a:prstGeom prst="rect">
            <a:avLst/>
          </a:prstGeom>
          <a:noFill/>
        </p:spPr>
        <p:txBody>
          <a:bodyPr wrap="square" rtlCol="0">
            <a:spAutoFit/>
          </a:bodyPr>
          <a:p>
            <a:pPr fontAlgn="auto">
              <a:lnSpc>
                <a:spcPct val="150000"/>
              </a:lnSpc>
            </a:pPr>
            <a:r>
              <a:rPr lang="zh-CN" altLang="en-US" b="1"/>
              <a:t>1. 内在要素</a:t>
            </a:r>
            <a:endParaRPr lang="zh-CN" altLang="en-US" b="1"/>
          </a:p>
          <a:p>
            <a:pPr fontAlgn="auto">
              <a:lnSpc>
                <a:spcPct val="150000"/>
              </a:lnSpc>
            </a:pPr>
            <a:r>
              <a:rPr lang="zh-CN" altLang="en-US" sz="1600"/>
              <a:t>（1）创新思维。</a:t>
            </a:r>
            <a:endParaRPr lang="zh-CN" altLang="en-US" sz="1600"/>
          </a:p>
          <a:p>
            <a:pPr fontAlgn="auto">
              <a:lnSpc>
                <a:spcPct val="150000"/>
              </a:lnSpc>
            </a:pPr>
            <a:r>
              <a:rPr lang="zh-CN" altLang="en-US" sz="1600"/>
              <a:t>所谓创新思维，主要是指对事物间的联系进行前所未有的思考，从而创造出新事物的思维方法，是一切具有崭新内容的思维形式的总和。</a:t>
            </a:r>
            <a:endParaRPr lang="zh-CN" altLang="en-US" sz="1600"/>
          </a:p>
          <a:p>
            <a:pPr fontAlgn="auto">
              <a:lnSpc>
                <a:spcPct val="150000"/>
              </a:lnSpc>
            </a:pPr>
            <a:r>
              <a:rPr lang="zh-CN" altLang="en-US" sz="1600"/>
              <a:t>（2）知识结构。</a:t>
            </a:r>
            <a:endParaRPr lang="zh-CN" altLang="en-US" sz="1600"/>
          </a:p>
          <a:p>
            <a:pPr fontAlgn="auto">
              <a:lnSpc>
                <a:spcPct val="150000"/>
              </a:lnSpc>
            </a:pPr>
            <a:r>
              <a:rPr lang="zh-CN" altLang="en-US" sz="1600"/>
              <a:t>知识是能力的基础，无知必然无能。创新能力必须要在知识积累到一定程度才可能发生。</a:t>
            </a:r>
            <a:endParaRPr lang="zh-CN" altLang="en-US" sz="1600"/>
          </a:p>
          <a:p>
            <a:pPr fontAlgn="auto">
              <a:lnSpc>
                <a:spcPct val="150000"/>
              </a:lnSpc>
            </a:pPr>
            <a:r>
              <a:rPr lang="zh-CN" altLang="en-US" sz="1600"/>
              <a:t>（3）智力因素。</a:t>
            </a:r>
            <a:endParaRPr lang="zh-CN" altLang="en-US" sz="1600"/>
          </a:p>
          <a:p>
            <a:pPr fontAlgn="auto">
              <a:lnSpc>
                <a:spcPct val="150000"/>
              </a:lnSpc>
            </a:pPr>
            <a:r>
              <a:rPr lang="zh-CN" altLang="en-US" sz="1600"/>
              <a:t>智力因素在主体的能力素质形成和发展中也具有十分重要的地位与作用。</a:t>
            </a:r>
            <a:endParaRPr lang="zh-CN" altLang="en-US" sz="1600"/>
          </a:p>
          <a:p>
            <a:pPr fontAlgn="auto">
              <a:lnSpc>
                <a:spcPct val="150000"/>
              </a:lnSpc>
            </a:pPr>
            <a:r>
              <a:rPr lang="zh-CN" altLang="en-US" sz="1600"/>
              <a:t>（4）非智力因素。</a:t>
            </a:r>
            <a:endParaRPr lang="zh-CN" altLang="en-US" sz="1600"/>
          </a:p>
          <a:p>
            <a:pPr fontAlgn="auto">
              <a:lnSpc>
                <a:spcPct val="150000"/>
              </a:lnSpc>
            </a:pPr>
            <a:r>
              <a:rPr lang="zh-CN" altLang="en-US" sz="1600"/>
              <a:t>非智力因素是 1935 年美国心理学家亚历山大在其论文《智力：具体与抽象》中首次提出的一个概念。</a:t>
            </a:r>
            <a:endParaRPr lang="zh-CN" altLang="en-US" sz="1600"/>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二、创新能力概述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9" name="图片 108"/>
          <p:cNvPicPr/>
          <p:nvPr/>
        </p:nvPicPr>
        <p:blipFill>
          <a:blip r:embed="rId1"/>
          <a:stretch>
            <a:fillRect/>
          </a:stretch>
        </p:blipFill>
        <p:spPr>
          <a:xfrm>
            <a:off x="6842760" y="1418590"/>
            <a:ext cx="4326890" cy="489458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4" name="文本框 3"/>
          <p:cNvSpPr txBox="1"/>
          <p:nvPr/>
        </p:nvSpPr>
        <p:spPr>
          <a:xfrm>
            <a:off x="423545" y="812800"/>
            <a:ext cx="3848735" cy="398780"/>
          </a:xfrm>
          <a:prstGeom prst="rect">
            <a:avLst/>
          </a:prstGeom>
          <a:noFill/>
        </p:spPr>
        <p:txBody>
          <a:bodyPr wrap="square" rtlCol="0">
            <a:spAutoFit/>
          </a:bodyPr>
          <a:p>
            <a:r>
              <a:rPr lang="zh-CN" altLang="en-US" sz="2000" b="1">
                <a:solidFill>
                  <a:schemeClr val="accent1">
                    <a:lumMod val="75000"/>
                  </a:schemeClr>
                </a:solidFill>
              </a:rPr>
              <a:t>（四）影响创新能力的要素</a:t>
            </a:r>
            <a:endParaRPr lang="zh-CN" altLang="en-US" sz="2000" b="1">
              <a:solidFill>
                <a:schemeClr val="accent1">
                  <a:lumMod val="75000"/>
                </a:schemeClr>
              </a:solidFill>
            </a:endParaRPr>
          </a:p>
        </p:txBody>
      </p:sp>
      <p:sp>
        <p:nvSpPr>
          <p:cNvPr id="5" name="文本框 4"/>
          <p:cNvSpPr txBox="1"/>
          <p:nvPr/>
        </p:nvSpPr>
        <p:spPr>
          <a:xfrm>
            <a:off x="423545" y="1211580"/>
            <a:ext cx="5914390" cy="4199890"/>
          </a:xfrm>
          <a:prstGeom prst="rect">
            <a:avLst/>
          </a:prstGeom>
          <a:noFill/>
        </p:spPr>
        <p:txBody>
          <a:bodyPr wrap="square" rtlCol="0">
            <a:spAutoFit/>
          </a:bodyPr>
          <a:p>
            <a:pPr fontAlgn="auto">
              <a:lnSpc>
                <a:spcPct val="150000"/>
              </a:lnSpc>
            </a:pPr>
            <a:r>
              <a:rPr lang="zh-CN" altLang="en-US" b="1"/>
              <a:t>2. 外部要素</a:t>
            </a:r>
            <a:endParaRPr lang="zh-CN" altLang="en-US" b="1"/>
          </a:p>
          <a:p>
            <a:pPr fontAlgn="auto">
              <a:lnSpc>
                <a:spcPct val="150000"/>
              </a:lnSpc>
            </a:pPr>
            <a:r>
              <a:rPr lang="zh-CN" altLang="en-US" sz="1600"/>
              <a:t>（1）社会环境。</a:t>
            </a:r>
            <a:endParaRPr lang="zh-CN" altLang="en-US" sz="1600"/>
          </a:p>
          <a:p>
            <a:pPr fontAlgn="auto">
              <a:lnSpc>
                <a:spcPct val="150000"/>
              </a:lnSpc>
            </a:pPr>
            <a:r>
              <a:rPr lang="zh-CN" altLang="en-US" sz="1600"/>
              <a:t>创新作为一种人类所独有的、以打破常规为主题的活动，必然需要一个比较宽松、自由的社会环境。</a:t>
            </a:r>
            <a:endParaRPr lang="zh-CN" altLang="en-US" sz="1600"/>
          </a:p>
          <a:p>
            <a:pPr fontAlgn="auto">
              <a:lnSpc>
                <a:spcPct val="150000"/>
              </a:lnSpc>
            </a:pPr>
            <a:r>
              <a:rPr lang="zh-CN" altLang="en-US" sz="1600"/>
              <a:t>（2）学校教育。</a:t>
            </a:r>
            <a:endParaRPr lang="zh-CN" altLang="en-US" sz="1600"/>
          </a:p>
          <a:p>
            <a:pPr fontAlgn="auto">
              <a:lnSpc>
                <a:spcPct val="150000"/>
              </a:lnSpc>
            </a:pPr>
            <a:r>
              <a:rPr lang="zh-CN" altLang="en-US" sz="1600"/>
              <a:t>学校教育是大学生接受正规、系统、完整的教育，对他们学习知识、形成个性、完成社会化等都起到巨大的作用。</a:t>
            </a:r>
            <a:endParaRPr lang="zh-CN" altLang="en-US" sz="1600"/>
          </a:p>
          <a:p>
            <a:pPr fontAlgn="auto">
              <a:lnSpc>
                <a:spcPct val="150000"/>
              </a:lnSpc>
            </a:pPr>
            <a:r>
              <a:rPr lang="zh-CN" altLang="en-US" sz="1600"/>
              <a:t>（3）教师素质</a:t>
            </a:r>
            <a:endParaRPr lang="zh-CN" altLang="en-US" sz="1600"/>
          </a:p>
          <a:p>
            <a:pPr fontAlgn="auto">
              <a:lnSpc>
                <a:spcPct val="150000"/>
              </a:lnSpc>
            </a:pPr>
            <a:r>
              <a:rPr lang="zh-CN" altLang="en-US" sz="1600"/>
              <a:t>一个有创新思想的老师必定会在创新能力方面成为学生最好的良师益友，通过自己的言传身教，对学生创新能力的发展起到很好的示范、诱导和激发作用。</a:t>
            </a:r>
            <a:endParaRPr lang="zh-CN" altLang="en-US" sz="1600"/>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二、创新能力概述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10" name="图片 109"/>
          <p:cNvPicPr/>
          <p:nvPr/>
        </p:nvPicPr>
        <p:blipFill>
          <a:blip r:embed="rId1"/>
          <a:stretch>
            <a:fillRect/>
          </a:stretch>
        </p:blipFill>
        <p:spPr>
          <a:xfrm>
            <a:off x="6754495" y="1922145"/>
            <a:ext cx="4530725" cy="348932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664707" y="3501999"/>
            <a:ext cx="34340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创新与创业的关系</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02</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582285" y="2332990"/>
            <a:ext cx="4368800" cy="144526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第二章  </a:t>
            </a:r>
            <a:endParaRPr lang="zh-CN" altLang="en-US" sz="4400" b="1">
              <a:latin typeface="微软雅黑" panose="020B0503020204020204" pitchFamily="34" charset="-122"/>
              <a:ea typeface="微软雅黑" panose="020B0503020204020204" pitchFamily="34" charset="-122"/>
            </a:endParaRPr>
          </a:p>
          <a:p>
            <a:r>
              <a:rPr lang="zh-CN" altLang="en-US" sz="4400" b="1">
                <a:latin typeface="微软雅黑" panose="020B0503020204020204" pitchFamily="34" charset="-122"/>
                <a:ea typeface="微软雅黑" panose="020B0503020204020204" pitchFamily="34" charset="-122"/>
              </a:rPr>
              <a:t>大学生创新教育</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（一）创业的内涵</a:t>
            </a:r>
            <a:endParaRPr lang="zh-CN" altLang="en-US" sz="2000" b="1">
              <a:solidFill>
                <a:schemeClr val="accent1">
                  <a:lumMod val="75000"/>
                </a:schemeClr>
              </a:solidFill>
            </a:endParaRPr>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一、揭开创业的面纱</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211580"/>
            <a:ext cx="7226935" cy="5077460"/>
          </a:xfrm>
          <a:prstGeom prst="rect">
            <a:avLst/>
          </a:prstGeom>
          <a:noFill/>
        </p:spPr>
        <p:txBody>
          <a:bodyPr wrap="square" rtlCol="0">
            <a:spAutoFit/>
          </a:bodyPr>
          <a:p>
            <a:pPr fontAlgn="auto">
              <a:lnSpc>
                <a:spcPct val="150000"/>
              </a:lnSpc>
            </a:pPr>
            <a:r>
              <a:rPr lang="zh-CN" altLang="en-US"/>
              <a:t>创业有广义和狭义之分。广义上的“创业”概念源于“Entrepreneur”一词，因而对其理解通常带有经济学的视角。如精细管理工程创始人刘先明认为：“创业是指某个人发现某种信息、资源、机会或掌握某种技术，利用或借用相应的平台或载体，将其发现的信息、资源、机会或掌握的技术，以一定的方式，转化、创造出更多的财富、价值，并实现某种追求或目标的过程。”郁义鸿、李志能在《创业学》一书中指出：“创业是一个发现和捕捉机会并由此创造出新颖的产品或服务，实现其潜在价值的过程。”狭义的创业特指个人或团队自主创办企业，我们将其定义为：创业个人或创业团队通过寻找和把握各种商业机会，投入已有的知识、技能和社会资本，调动并配置相关资源，创建新企业，为消费者提供产品或服务，具有创新或创造性的，以增加财富为目的的活动过程。</a:t>
            </a:r>
            <a:endParaRPr lang="zh-CN" altLang="en-US"/>
          </a:p>
        </p:txBody>
      </p:sp>
      <p:pic>
        <p:nvPicPr>
          <p:cNvPr id="111" name="图片 110"/>
          <p:cNvPicPr/>
          <p:nvPr/>
        </p:nvPicPr>
        <p:blipFill>
          <a:blip r:embed="rId1"/>
          <a:stretch>
            <a:fillRect/>
          </a:stretch>
        </p:blipFill>
        <p:spPr>
          <a:xfrm>
            <a:off x="7746365" y="1765935"/>
            <a:ext cx="4211955" cy="34975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1"/>
                                        </p:tgtEl>
                                        <p:attrNameLst>
                                          <p:attrName>style.visibility</p:attrName>
                                        </p:attrNameLst>
                                      </p:cBhvr>
                                      <p:to>
                                        <p:strVal val="visible"/>
                                      </p:to>
                                    </p:set>
                                    <p:animEffect transition="in" filter="wipe(down)">
                                      <p:cBhvr>
                                        <p:cTn id="16"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73" name="组合 7972"/>
          <p:cNvGrpSpPr/>
          <p:nvPr/>
        </p:nvGrpSpPr>
        <p:grpSpPr>
          <a:xfrm>
            <a:off x="4112476" y="1331028"/>
            <a:ext cx="3951021" cy="3951020"/>
            <a:chOff x="4092609" y="1608516"/>
            <a:chExt cx="3951021" cy="3951020"/>
          </a:xfrm>
        </p:grpSpPr>
        <p:sp>
          <p:nvSpPr>
            <p:cNvPr id="7983" name="任意多边形 26"/>
            <p:cNvSpPr/>
            <p:nvPr/>
          </p:nvSpPr>
          <p:spPr>
            <a:xfrm>
              <a:off x="4418542" y="1819844"/>
              <a:ext cx="3413760" cy="3413760"/>
            </a:xfrm>
            <a:custGeom>
              <a:avLst/>
              <a:gdLst>
                <a:gd name="connsiteX0" fmla="*/ 1706880 w 3413760"/>
                <a:gd name="connsiteY0" fmla="*/ 0 h 3413760"/>
                <a:gd name="connsiteX1" fmla="*/ 3413760 w 3413760"/>
                <a:gd name="connsiteY1" fmla="*/ 1706880 h 3413760"/>
                <a:gd name="connsiteX2" fmla="*/ 1706880 w 3413760"/>
                <a:gd name="connsiteY2" fmla="*/ 1706880 h 3413760"/>
                <a:gd name="connsiteX3" fmla="*/ 1706880 w 3413760"/>
                <a:gd name="connsiteY3" fmla="*/ 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0"/>
                  </a:moveTo>
                  <a:cubicBezTo>
                    <a:pt x="2649564" y="0"/>
                    <a:pt x="3413760" y="764196"/>
                    <a:pt x="3413760" y="1706880"/>
                  </a:cubicBezTo>
                  <a:lnTo>
                    <a:pt x="1706880" y="1706880"/>
                  </a:lnTo>
                  <a:lnTo>
                    <a:pt x="1706880" y="0"/>
                  </a:lnTo>
                  <a:close/>
                </a:path>
              </a:pathLst>
            </a:custGeom>
            <a:solidFill>
              <a:schemeClr val="accent3"/>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37538" tIns="732942" rIns="367182" bIns="1796898" numCol="1" spcCol="1270" anchor="ctr" anchorCtr="0">
              <a:noAutofit/>
            </a:bodyPr>
            <a:lstStyle/>
            <a:p>
              <a:pPr lvl="0" algn="ctr" defTabSz="889000">
                <a:lnSpc>
                  <a:spcPct val="90000"/>
                </a:lnSpc>
                <a:spcBef>
                  <a:spcPct val="0"/>
                </a:spcBef>
                <a:spcAft>
                  <a:spcPct val="35000"/>
                </a:spcAft>
              </a:pPr>
              <a:endParaRPr lang="en-US" sz="7200" b="1" kern="1200" dirty="0">
                <a:effectLst>
                  <a:outerShdw blurRad="38100" dist="38100" dir="2700000" algn="tl">
                    <a:srgbClr val="000000">
                      <a:alpha val="43137"/>
                    </a:srgbClr>
                  </a:outerShdw>
                </a:effectLst>
                <a:latin typeface="+mj-ea"/>
                <a:ea typeface="+mj-ea"/>
                <a:cs typeface="Open Sans" pitchFamily="34" charset="0"/>
              </a:endParaRPr>
            </a:p>
          </p:txBody>
        </p:sp>
        <p:sp>
          <p:nvSpPr>
            <p:cNvPr id="7984" name="任意多边形 27"/>
            <p:cNvSpPr/>
            <p:nvPr/>
          </p:nvSpPr>
          <p:spPr>
            <a:xfrm>
              <a:off x="4418542" y="1934448"/>
              <a:ext cx="3413760" cy="3413760"/>
            </a:xfrm>
            <a:custGeom>
              <a:avLst/>
              <a:gdLst>
                <a:gd name="connsiteX0" fmla="*/ 3413760 w 3413760"/>
                <a:gd name="connsiteY0" fmla="*/ 1706880 h 3413760"/>
                <a:gd name="connsiteX1" fmla="*/ 1706880 w 3413760"/>
                <a:gd name="connsiteY1" fmla="*/ 3413760 h 3413760"/>
                <a:gd name="connsiteX2" fmla="*/ 1706880 w 3413760"/>
                <a:gd name="connsiteY2" fmla="*/ 1706880 h 3413760"/>
                <a:gd name="connsiteX3" fmla="*/ 341376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413760" y="1706880"/>
                  </a:moveTo>
                  <a:cubicBezTo>
                    <a:pt x="3413760" y="2649564"/>
                    <a:pt x="2649564" y="3413760"/>
                    <a:pt x="1706880" y="3413760"/>
                  </a:cubicBezTo>
                  <a:lnTo>
                    <a:pt x="1706880" y="1706880"/>
                  </a:lnTo>
                  <a:lnTo>
                    <a:pt x="3413760" y="1706880"/>
                  </a:lnTo>
                  <a:close/>
                </a:path>
              </a:pathLst>
            </a:custGeom>
            <a:solidFill>
              <a:schemeClr val="accent4"/>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837538" tIns="1796898" rIns="367182" bIns="732942" numCol="1" spcCol="1270" anchor="ctr" anchorCtr="0">
              <a:noAutofit/>
            </a:bodyPr>
            <a:lstStyle/>
            <a:p>
              <a:pPr lvl="0" algn="ctr" defTabSz="889000">
                <a:lnSpc>
                  <a:spcPct val="90000"/>
                </a:lnSpc>
                <a:spcBef>
                  <a:spcPct val="0"/>
                </a:spcBef>
                <a:spcAft>
                  <a:spcPct val="35000"/>
                </a:spcAft>
              </a:pPr>
              <a:endParaRPr lang="en-US" sz="7200" b="1" kern="1200" dirty="0">
                <a:effectLst>
                  <a:outerShdw blurRad="38100" dist="38100" dir="2700000" algn="tl">
                    <a:srgbClr val="000000">
                      <a:alpha val="43137"/>
                    </a:srgbClr>
                  </a:outerShdw>
                </a:effectLst>
                <a:latin typeface="+mj-ea"/>
                <a:ea typeface="+mj-ea"/>
                <a:cs typeface="Open Sans" pitchFamily="34" charset="0"/>
              </a:endParaRPr>
            </a:p>
          </p:txBody>
        </p:sp>
        <p:sp>
          <p:nvSpPr>
            <p:cNvPr id="7985" name="任意多边形 28"/>
            <p:cNvSpPr/>
            <p:nvPr/>
          </p:nvSpPr>
          <p:spPr>
            <a:xfrm>
              <a:off x="4303937" y="1934448"/>
              <a:ext cx="3413760" cy="3413760"/>
            </a:xfrm>
            <a:custGeom>
              <a:avLst/>
              <a:gdLst>
                <a:gd name="connsiteX0" fmla="*/ 1706880 w 3413760"/>
                <a:gd name="connsiteY0" fmla="*/ 3413760 h 3413760"/>
                <a:gd name="connsiteX1" fmla="*/ 0 w 3413760"/>
                <a:gd name="connsiteY1" fmla="*/ 1706880 h 3413760"/>
                <a:gd name="connsiteX2" fmla="*/ 1706880 w 3413760"/>
                <a:gd name="connsiteY2" fmla="*/ 1706880 h 3413760"/>
                <a:gd name="connsiteX3" fmla="*/ 1706880 w 3413760"/>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3413760"/>
                  </a:moveTo>
                  <a:cubicBezTo>
                    <a:pt x="764196" y="3413760"/>
                    <a:pt x="0" y="2649564"/>
                    <a:pt x="0" y="1706880"/>
                  </a:cubicBezTo>
                  <a:lnTo>
                    <a:pt x="1706880" y="1706880"/>
                  </a:lnTo>
                  <a:lnTo>
                    <a:pt x="1706880" y="3413760"/>
                  </a:lnTo>
                  <a:close/>
                </a:path>
              </a:pathLst>
            </a:custGeom>
            <a:solidFill>
              <a:schemeClr val="accent1"/>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182" tIns="1796898" rIns="1837538" bIns="732942" numCol="1" spcCol="1270" anchor="ctr" anchorCtr="0">
              <a:noAutofit/>
            </a:bodyPr>
            <a:lstStyle/>
            <a:p>
              <a:pPr lvl="0" algn="ctr" defTabSz="889000">
                <a:lnSpc>
                  <a:spcPct val="90000"/>
                </a:lnSpc>
                <a:spcBef>
                  <a:spcPct val="0"/>
                </a:spcBef>
                <a:spcAft>
                  <a:spcPct val="35000"/>
                </a:spcAft>
              </a:pPr>
              <a:endParaRPr lang="en-US" sz="7200" b="1" kern="1200" dirty="0">
                <a:effectLst>
                  <a:outerShdw blurRad="38100" dist="38100" dir="2700000" algn="tl">
                    <a:srgbClr val="000000">
                      <a:alpha val="43137"/>
                    </a:srgbClr>
                  </a:outerShdw>
                </a:effectLst>
                <a:latin typeface="+mj-ea"/>
                <a:ea typeface="+mj-ea"/>
                <a:cs typeface="Open Sans" pitchFamily="34" charset="0"/>
              </a:endParaRPr>
            </a:p>
          </p:txBody>
        </p:sp>
        <p:sp>
          <p:nvSpPr>
            <p:cNvPr id="7986" name="任意多边形 29"/>
            <p:cNvSpPr/>
            <p:nvPr/>
          </p:nvSpPr>
          <p:spPr>
            <a:xfrm>
              <a:off x="4303937" y="1819844"/>
              <a:ext cx="3413760" cy="3413760"/>
            </a:xfrm>
            <a:custGeom>
              <a:avLst/>
              <a:gdLst>
                <a:gd name="connsiteX0" fmla="*/ 0 w 3413760"/>
                <a:gd name="connsiteY0" fmla="*/ 1706880 h 3413760"/>
                <a:gd name="connsiteX1" fmla="*/ 1706880 w 3413760"/>
                <a:gd name="connsiteY1" fmla="*/ 0 h 3413760"/>
                <a:gd name="connsiteX2" fmla="*/ 1706880 w 3413760"/>
                <a:gd name="connsiteY2" fmla="*/ 1706880 h 3413760"/>
                <a:gd name="connsiteX3" fmla="*/ 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0" y="1706880"/>
                  </a:moveTo>
                  <a:cubicBezTo>
                    <a:pt x="0" y="764196"/>
                    <a:pt x="764196" y="0"/>
                    <a:pt x="1706880" y="0"/>
                  </a:cubicBezTo>
                  <a:lnTo>
                    <a:pt x="1706880" y="1706880"/>
                  </a:lnTo>
                  <a:lnTo>
                    <a:pt x="0" y="1706880"/>
                  </a:lnTo>
                  <a:close/>
                </a:path>
              </a:pathLst>
            </a:custGeom>
            <a:solidFill>
              <a:schemeClr val="accent2"/>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7182" tIns="732942" rIns="1837538" bIns="1796898" numCol="1" spcCol="1270" anchor="ctr" anchorCtr="0">
              <a:noAutofit/>
            </a:bodyPr>
            <a:lstStyle/>
            <a:p>
              <a:pPr lvl="0" algn="ctr" defTabSz="889000">
                <a:lnSpc>
                  <a:spcPct val="90000"/>
                </a:lnSpc>
                <a:spcBef>
                  <a:spcPct val="0"/>
                </a:spcBef>
                <a:spcAft>
                  <a:spcPct val="35000"/>
                </a:spcAft>
              </a:pPr>
              <a:endParaRPr lang="en-US" sz="7200" b="1" kern="1200" dirty="0">
                <a:effectLst>
                  <a:outerShdw blurRad="38100" dist="38100" dir="2700000" algn="tl">
                    <a:srgbClr val="000000">
                      <a:alpha val="43137"/>
                    </a:srgbClr>
                  </a:outerShdw>
                </a:effectLst>
                <a:latin typeface="+mj-ea"/>
                <a:ea typeface="+mj-ea"/>
                <a:cs typeface="Open Sans" pitchFamily="34" charset="0"/>
              </a:endParaRPr>
            </a:p>
          </p:txBody>
        </p:sp>
        <p:sp>
          <p:nvSpPr>
            <p:cNvPr id="7987" name="环形箭头 30"/>
            <p:cNvSpPr/>
            <p:nvPr/>
          </p:nvSpPr>
          <p:spPr>
            <a:xfrm>
              <a:off x="4207214" y="1608516"/>
              <a:ext cx="3836416" cy="3836416"/>
            </a:xfrm>
            <a:prstGeom prst="circularArrow">
              <a:avLst>
                <a:gd name="adj1" fmla="val 5085"/>
                <a:gd name="adj2" fmla="val 327528"/>
                <a:gd name="adj3" fmla="val 21272472"/>
                <a:gd name="adj4" fmla="val 16200000"/>
                <a:gd name="adj5" fmla="val 5932"/>
              </a:avLst>
            </a:prstGeom>
            <a:solidFill>
              <a:srgbClr val="EAEAEA"/>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7988" name="环形箭头 31"/>
            <p:cNvSpPr/>
            <p:nvPr/>
          </p:nvSpPr>
          <p:spPr>
            <a:xfrm>
              <a:off x="4207214" y="1723120"/>
              <a:ext cx="3836416" cy="3836416"/>
            </a:xfrm>
            <a:prstGeom prst="circularArrow">
              <a:avLst>
                <a:gd name="adj1" fmla="val 5085"/>
                <a:gd name="adj2" fmla="val 327528"/>
                <a:gd name="adj3" fmla="val 5072472"/>
                <a:gd name="adj4" fmla="val 0"/>
                <a:gd name="adj5" fmla="val 5932"/>
              </a:avLst>
            </a:prstGeom>
            <a:solidFill>
              <a:srgbClr val="EAEAEA"/>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7989" name="环形箭头 32"/>
            <p:cNvSpPr/>
            <p:nvPr/>
          </p:nvSpPr>
          <p:spPr>
            <a:xfrm>
              <a:off x="4092609" y="1723120"/>
              <a:ext cx="3836416" cy="3836416"/>
            </a:xfrm>
            <a:prstGeom prst="circularArrow">
              <a:avLst>
                <a:gd name="adj1" fmla="val 5085"/>
                <a:gd name="adj2" fmla="val 327528"/>
                <a:gd name="adj3" fmla="val 10472472"/>
                <a:gd name="adj4" fmla="val 5400000"/>
                <a:gd name="adj5" fmla="val 5932"/>
              </a:avLst>
            </a:prstGeom>
            <a:solidFill>
              <a:srgbClr val="EAEAEA"/>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7990" name="环形箭头 33"/>
            <p:cNvSpPr/>
            <p:nvPr/>
          </p:nvSpPr>
          <p:spPr>
            <a:xfrm>
              <a:off x="4092609" y="1608516"/>
              <a:ext cx="3836416" cy="3836416"/>
            </a:xfrm>
            <a:prstGeom prst="circularArrow">
              <a:avLst>
                <a:gd name="adj1" fmla="val 5085"/>
                <a:gd name="adj2" fmla="val 327528"/>
                <a:gd name="adj3" fmla="val 15872472"/>
                <a:gd name="adj4" fmla="val 10800000"/>
                <a:gd name="adj5" fmla="val 5932"/>
              </a:avLst>
            </a:prstGeom>
            <a:solidFill>
              <a:srgbClr val="EAEAEA"/>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grpSp>
      <p:sp>
        <p:nvSpPr>
          <p:cNvPr id="7975" name="koppt-图标"/>
          <p:cNvSpPr/>
          <p:nvPr/>
        </p:nvSpPr>
        <p:spPr>
          <a:xfrm>
            <a:off x="3469790" y="4039112"/>
            <a:ext cx="477464" cy="820640"/>
          </a:xfrm>
          <a:custGeom>
            <a:avLst/>
            <a:gdLst/>
            <a:ahLst/>
            <a:cxnLst>
              <a:cxn ang="0">
                <a:pos x="wd2" y="hd2"/>
              </a:cxn>
              <a:cxn ang="5400000">
                <a:pos x="wd2" y="hd2"/>
              </a:cxn>
              <a:cxn ang="10800000">
                <a:pos x="wd2" y="hd2"/>
              </a:cxn>
              <a:cxn ang="16200000">
                <a:pos x="wd2" y="hd2"/>
              </a:cxn>
            </a:cxnLst>
            <a:rect l="0" t="0" r="r" b="b"/>
            <a:pathLst>
              <a:path w="21600" h="21600" extrusionOk="0">
                <a:moveTo>
                  <a:pt x="10800" y="5498"/>
                </a:moveTo>
                <a:cubicBezTo>
                  <a:pt x="8184" y="5498"/>
                  <a:pt x="6075" y="4271"/>
                  <a:pt x="6075" y="2749"/>
                </a:cubicBezTo>
                <a:cubicBezTo>
                  <a:pt x="6075" y="1227"/>
                  <a:pt x="8184" y="0"/>
                  <a:pt x="10800" y="0"/>
                </a:cubicBezTo>
                <a:cubicBezTo>
                  <a:pt x="13416" y="0"/>
                  <a:pt x="15525" y="1227"/>
                  <a:pt x="15525" y="2749"/>
                </a:cubicBezTo>
                <a:cubicBezTo>
                  <a:pt x="15525" y="4271"/>
                  <a:pt x="13416" y="5498"/>
                  <a:pt x="10800" y="5498"/>
                </a:cubicBezTo>
                <a:close/>
                <a:moveTo>
                  <a:pt x="21600" y="13353"/>
                </a:moveTo>
                <a:cubicBezTo>
                  <a:pt x="21600" y="14003"/>
                  <a:pt x="20693" y="14531"/>
                  <a:pt x="19575" y="14531"/>
                </a:cubicBezTo>
                <a:cubicBezTo>
                  <a:pt x="18457" y="14531"/>
                  <a:pt x="17550" y="14003"/>
                  <a:pt x="17550" y="13353"/>
                </a:cubicBezTo>
                <a:lnTo>
                  <a:pt x="17550" y="9033"/>
                </a:lnTo>
                <a:lnTo>
                  <a:pt x="16200" y="9033"/>
                </a:lnTo>
                <a:lnTo>
                  <a:pt x="16200" y="20225"/>
                </a:lnTo>
                <a:cubicBezTo>
                  <a:pt x="16200" y="20986"/>
                  <a:pt x="15145" y="21600"/>
                  <a:pt x="13838" y="21600"/>
                </a:cubicBezTo>
                <a:cubicBezTo>
                  <a:pt x="12530" y="21600"/>
                  <a:pt x="11475" y="20986"/>
                  <a:pt x="11475" y="20225"/>
                </a:cubicBezTo>
                <a:lnTo>
                  <a:pt x="11475" y="14531"/>
                </a:lnTo>
                <a:lnTo>
                  <a:pt x="10125" y="14531"/>
                </a:lnTo>
                <a:lnTo>
                  <a:pt x="10125" y="20225"/>
                </a:lnTo>
                <a:cubicBezTo>
                  <a:pt x="10125" y="20986"/>
                  <a:pt x="9070" y="21600"/>
                  <a:pt x="7762" y="21600"/>
                </a:cubicBezTo>
                <a:cubicBezTo>
                  <a:pt x="6455" y="21600"/>
                  <a:pt x="5400" y="20986"/>
                  <a:pt x="5400" y="20225"/>
                </a:cubicBezTo>
                <a:lnTo>
                  <a:pt x="5400" y="9033"/>
                </a:lnTo>
                <a:lnTo>
                  <a:pt x="4050" y="9033"/>
                </a:lnTo>
                <a:lnTo>
                  <a:pt x="4050" y="13353"/>
                </a:lnTo>
                <a:cubicBezTo>
                  <a:pt x="4050" y="14003"/>
                  <a:pt x="3143" y="14531"/>
                  <a:pt x="2025" y="14531"/>
                </a:cubicBezTo>
                <a:cubicBezTo>
                  <a:pt x="907" y="14531"/>
                  <a:pt x="0" y="14003"/>
                  <a:pt x="0" y="13353"/>
                </a:cubicBezTo>
                <a:lnTo>
                  <a:pt x="0" y="8247"/>
                </a:lnTo>
                <a:cubicBezTo>
                  <a:pt x="0" y="6946"/>
                  <a:pt x="1814" y="5891"/>
                  <a:pt x="4050" y="5891"/>
                </a:cubicBezTo>
                <a:lnTo>
                  <a:pt x="17550" y="5891"/>
                </a:lnTo>
                <a:cubicBezTo>
                  <a:pt x="19786" y="5891"/>
                  <a:pt x="21600" y="6946"/>
                  <a:pt x="21600" y="8247"/>
                </a:cubicBezTo>
                <a:cubicBezTo>
                  <a:pt x="21600" y="8247"/>
                  <a:pt x="21600" y="13353"/>
                  <a:pt x="21600" y="13353"/>
                </a:cubicBezTo>
                <a:close/>
              </a:path>
            </a:pathLst>
          </a:custGeom>
          <a:solidFill>
            <a:schemeClr val="accent1"/>
          </a:solidFill>
          <a:ln w="12700">
            <a:miter lim="400000"/>
          </a:ln>
        </p:spPr>
        <p:txBody>
          <a:bodyPr lIns="38100" tIns="38100" rIns="38100" bIns="38100" anchor="ctr"/>
          <a:lstStyle/>
          <a:p>
            <a:pPr lvl="0" algn="ctr" defTabSz="4572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latin typeface="+mj-ea"/>
              <a:ea typeface="+mj-ea"/>
            </a:endParaRPr>
          </a:p>
        </p:txBody>
      </p:sp>
      <p:sp>
        <p:nvSpPr>
          <p:cNvPr id="7976" name="koppt-图标"/>
          <p:cNvSpPr/>
          <p:nvPr/>
        </p:nvSpPr>
        <p:spPr>
          <a:xfrm>
            <a:off x="3469790" y="1753324"/>
            <a:ext cx="477464" cy="820640"/>
          </a:xfrm>
          <a:custGeom>
            <a:avLst/>
            <a:gdLst/>
            <a:ahLst/>
            <a:cxnLst>
              <a:cxn ang="0">
                <a:pos x="wd2" y="hd2"/>
              </a:cxn>
              <a:cxn ang="5400000">
                <a:pos x="wd2" y="hd2"/>
              </a:cxn>
              <a:cxn ang="10800000">
                <a:pos x="wd2" y="hd2"/>
              </a:cxn>
              <a:cxn ang="16200000">
                <a:pos x="wd2" y="hd2"/>
              </a:cxn>
            </a:cxnLst>
            <a:rect l="0" t="0" r="r" b="b"/>
            <a:pathLst>
              <a:path w="21600" h="21600" extrusionOk="0">
                <a:moveTo>
                  <a:pt x="10800" y="5498"/>
                </a:moveTo>
                <a:cubicBezTo>
                  <a:pt x="8184" y="5498"/>
                  <a:pt x="6075" y="4271"/>
                  <a:pt x="6075" y="2749"/>
                </a:cubicBezTo>
                <a:cubicBezTo>
                  <a:pt x="6075" y="1227"/>
                  <a:pt x="8184" y="0"/>
                  <a:pt x="10800" y="0"/>
                </a:cubicBezTo>
                <a:cubicBezTo>
                  <a:pt x="13416" y="0"/>
                  <a:pt x="15525" y="1227"/>
                  <a:pt x="15525" y="2749"/>
                </a:cubicBezTo>
                <a:cubicBezTo>
                  <a:pt x="15525" y="4271"/>
                  <a:pt x="13416" y="5498"/>
                  <a:pt x="10800" y="5498"/>
                </a:cubicBezTo>
                <a:close/>
                <a:moveTo>
                  <a:pt x="21600" y="13353"/>
                </a:moveTo>
                <a:cubicBezTo>
                  <a:pt x="21600" y="14003"/>
                  <a:pt x="20693" y="14531"/>
                  <a:pt x="19575" y="14531"/>
                </a:cubicBezTo>
                <a:cubicBezTo>
                  <a:pt x="18457" y="14531"/>
                  <a:pt x="17550" y="14003"/>
                  <a:pt x="17550" y="13353"/>
                </a:cubicBezTo>
                <a:lnTo>
                  <a:pt x="17550" y="9033"/>
                </a:lnTo>
                <a:lnTo>
                  <a:pt x="16200" y="9033"/>
                </a:lnTo>
                <a:lnTo>
                  <a:pt x="16200" y="20225"/>
                </a:lnTo>
                <a:cubicBezTo>
                  <a:pt x="16200" y="20986"/>
                  <a:pt x="15145" y="21600"/>
                  <a:pt x="13838" y="21600"/>
                </a:cubicBezTo>
                <a:cubicBezTo>
                  <a:pt x="12530" y="21600"/>
                  <a:pt x="11475" y="20986"/>
                  <a:pt x="11475" y="20225"/>
                </a:cubicBezTo>
                <a:lnTo>
                  <a:pt x="11475" y="14531"/>
                </a:lnTo>
                <a:lnTo>
                  <a:pt x="10125" y="14531"/>
                </a:lnTo>
                <a:lnTo>
                  <a:pt x="10125" y="20225"/>
                </a:lnTo>
                <a:cubicBezTo>
                  <a:pt x="10125" y="20986"/>
                  <a:pt x="9070" y="21600"/>
                  <a:pt x="7762" y="21600"/>
                </a:cubicBezTo>
                <a:cubicBezTo>
                  <a:pt x="6455" y="21600"/>
                  <a:pt x="5400" y="20986"/>
                  <a:pt x="5400" y="20225"/>
                </a:cubicBezTo>
                <a:lnTo>
                  <a:pt x="5400" y="9033"/>
                </a:lnTo>
                <a:lnTo>
                  <a:pt x="4050" y="9033"/>
                </a:lnTo>
                <a:lnTo>
                  <a:pt x="4050" y="13353"/>
                </a:lnTo>
                <a:cubicBezTo>
                  <a:pt x="4050" y="14003"/>
                  <a:pt x="3143" y="14531"/>
                  <a:pt x="2025" y="14531"/>
                </a:cubicBezTo>
                <a:cubicBezTo>
                  <a:pt x="907" y="14531"/>
                  <a:pt x="0" y="14003"/>
                  <a:pt x="0" y="13353"/>
                </a:cubicBezTo>
                <a:lnTo>
                  <a:pt x="0" y="8247"/>
                </a:lnTo>
                <a:cubicBezTo>
                  <a:pt x="0" y="6946"/>
                  <a:pt x="1814" y="5891"/>
                  <a:pt x="4050" y="5891"/>
                </a:cubicBezTo>
                <a:lnTo>
                  <a:pt x="17550" y="5891"/>
                </a:lnTo>
                <a:cubicBezTo>
                  <a:pt x="19786" y="5891"/>
                  <a:pt x="21600" y="6946"/>
                  <a:pt x="21600" y="8247"/>
                </a:cubicBezTo>
                <a:cubicBezTo>
                  <a:pt x="21600" y="8247"/>
                  <a:pt x="21600" y="13353"/>
                  <a:pt x="21600" y="13353"/>
                </a:cubicBezTo>
                <a:close/>
              </a:path>
            </a:pathLst>
          </a:custGeom>
          <a:solidFill>
            <a:schemeClr val="accent2"/>
          </a:solidFill>
          <a:ln w="12700">
            <a:miter lim="400000"/>
          </a:ln>
        </p:spPr>
        <p:txBody>
          <a:bodyPr lIns="38100" tIns="38100" rIns="38100" bIns="38100" anchor="ctr"/>
          <a:lstStyle/>
          <a:p>
            <a:pPr lvl="0" algn="ctr" defTabSz="4572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latin typeface="+mj-ea"/>
              <a:ea typeface="+mj-ea"/>
            </a:endParaRPr>
          </a:p>
        </p:txBody>
      </p:sp>
      <p:sp>
        <p:nvSpPr>
          <p:cNvPr id="7977" name="koppt-图标"/>
          <p:cNvSpPr/>
          <p:nvPr/>
        </p:nvSpPr>
        <p:spPr>
          <a:xfrm>
            <a:off x="8235404" y="1753324"/>
            <a:ext cx="477464" cy="820640"/>
          </a:xfrm>
          <a:custGeom>
            <a:avLst/>
            <a:gdLst/>
            <a:ahLst/>
            <a:cxnLst>
              <a:cxn ang="0">
                <a:pos x="wd2" y="hd2"/>
              </a:cxn>
              <a:cxn ang="5400000">
                <a:pos x="wd2" y="hd2"/>
              </a:cxn>
              <a:cxn ang="10800000">
                <a:pos x="wd2" y="hd2"/>
              </a:cxn>
              <a:cxn ang="16200000">
                <a:pos x="wd2" y="hd2"/>
              </a:cxn>
            </a:cxnLst>
            <a:rect l="0" t="0" r="r" b="b"/>
            <a:pathLst>
              <a:path w="21600" h="21600" extrusionOk="0">
                <a:moveTo>
                  <a:pt x="10800" y="5498"/>
                </a:moveTo>
                <a:cubicBezTo>
                  <a:pt x="8184" y="5498"/>
                  <a:pt x="6075" y="4271"/>
                  <a:pt x="6075" y="2749"/>
                </a:cubicBezTo>
                <a:cubicBezTo>
                  <a:pt x="6075" y="1227"/>
                  <a:pt x="8184" y="0"/>
                  <a:pt x="10800" y="0"/>
                </a:cubicBezTo>
                <a:cubicBezTo>
                  <a:pt x="13416" y="0"/>
                  <a:pt x="15525" y="1227"/>
                  <a:pt x="15525" y="2749"/>
                </a:cubicBezTo>
                <a:cubicBezTo>
                  <a:pt x="15525" y="4271"/>
                  <a:pt x="13416" y="5498"/>
                  <a:pt x="10800" y="5498"/>
                </a:cubicBezTo>
                <a:close/>
                <a:moveTo>
                  <a:pt x="21600" y="13353"/>
                </a:moveTo>
                <a:cubicBezTo>
                  <a:pt x="21600" y="14003"/>
                  <a:pt x="20693" y="14531"/>
                  <a:pt x="19575" y="14531"/>
                </a:cubicBezTo>
                <a:cubicBezTo>
                  <a:pt x="18457" y="14531"/>
                  <a:pt x="17550" y="14003"/>
                  <a:pt x="17550" y="13353"/>
                </a:cubicBezTo>
                <a:lnTo>
                  <a:pt x="17550" y="9033"/>
                </a:lnTo>
                <a:lnTo>
                  <a:pt x="16200" y="9033"/>
                </a:lnTo>
                <a:lnTo>
                  <a:pt x="16200" y="20225"/>
                </a:lnTo>
                <a:cubicBezTo>
                  <a:pt x="16200" y="20986"/>
                  <a:pt x="15145" y="21600"/>
                  <a:pt x="13838" y="21600"/>
                </a:cubicBezTo>
                <a:cubicBezTo>
                  <a:pt x="12530" y="21600"/>
                  <a:pt x="11475" y="20986"/>
                  <a:pt x="11475" y="20225"/>
                </a:cubicBezTo>
                <a:lnTo>
                  <a:pt x="11475" y="14531"/>
                </a:lnTo>
                <a:lnTo>
                  <a:pt x="10125" y="14531"/>
                </a:lnTo>
                <a:lnTo>
                  <a:pt x="10125" y="20225"/>
                </a:lnTo>
                <a:cubicBezTo>
                  <a:pt x="10125" y="20986"/>
                  <a:pt x="9070" y="21600"/>
                  <a:pt x="7762" y="21600"/>
                </a:cubicBezTo>
                <a:cubicBezTo>
                  <a:pt x="6455" y="21600"/>
                  <a:pt x="5400" y="20986"/>
                  <a:pt x="5400" y="20225"/>
                </a:cubicBezTo>
                <a:lnTo>
                  <a:pt x="5400" y="9033"/>
                </a:lnTo>
                <a:lnTo>
                  <a:pt x="4050" y="9033"/>
                </a:lnTo>
                <a:lnTo>
                  <a:pt x="4050" y="13353"/>
                </a:lnTo>
                <a:cubicBezTo>
                  <a:pt x="4050" y="14003"/>
                  <a:pt x="3143" y="14531"/>
                  <a:pt x="2025" y="14531"/>
                </a:cubicBezTo>
                <a:cubicBezTo>
                  <a:pt x="907" y="14531"/>
                  <a:pt x="0" y="14003"/>
                  <a:pt x="0" y="13353"/>
                </a:cubicBezTo>
                <a:lnTo>
                  <a:pt x="0" y="8247"/>
                </a:lnTo>
                <a:cubicBezTo>
                  <a:pt x="0" y="6946"/>
                  <a:pt x="1814" y="5891"/>
                  <a:pt x="4050" y="5891"/>
                </a:cubicBezTo>
                <a:lnTo>
                  <a:pt x="17550" y="5891"/>
                </a:lnTo>
                <a:cubicBezTo>
                  <a:pt x="19786" y="5891"/>
                  <a:pt x="21600" y="6946"/>
                  <a:pt x="21600" y="8247"/>
                </a:cubicBezTo>
                <a:cubicBezTo>
                  <a:pt x="21600" y="8247"/>
                  <a:pt x="21600" y="13353"/>
                  <a:pt x="21600" y="13353"/>
                </a:cubicBezTo>
                <a:close/>
              </a:path>
            </a:pathLst>
          </a:custGeom>
          <a:solidFill>
            <a:schemeClr val="accent3"/>
          </a:solidFill>
          <a:ln w="12700">
            <a:miter lim="400000"/>
          </a:ln>
        </p:spPr>
        <p:txBody>
          <a:bodyPr lIns="38100" tIns="38100" rIns="38100" bIns="38100" anchor="ctr"/>
          <a:lstStyle/>
          <a:p>
            <a:pPr lvl="0" algn="ctr" defTabSz="4572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latin typeface="+mj-ea"/>
              <a:ea typeface="+mj-ea"/>
            </a:endParaRPr>
          </a:p>
        </p:txBody>
      </p:sp>
      <p:sp>
        <p:nvSpPr>
          <p:cNvPr id="7978" name="koppt-图标"/>
          <p:cNvSpPr/>
          <p:nvPr/>
        </p:nvSpPr>
        <p:spPr>
          <a:xfrm>
            <a:off x="8235404" y="4039112"/>
            <a:ext cx="477464" cy="820640"/>
          </a:xfrm>
          <a:custGeom>
            <a:avLst/>
            <a:gdLst/>
            <a:ahLst/>
            <a:cxnLst>
              <a:cxn ang="0">
                <a:pos x="wd2" y="hd2"/>
              </a:cxn>
              <a:cxn ang="5400000">
                <a:pos x="wd2" y="hd2"/>
              </a:cxn>
              <a:cxn ang="10800000">
                <a:pos x="wd2" y="hd2"/>
              </a:cxn>
              <a:cxn ang="16200000">
                <a:pos x="wd2" y="hd2"/>
              </a:cxn>
            </a:cxnLst>
            <a:rect l="0" t="0" r="r" b="b"/>
            <a:pathLst>
              <a:path w="21600" h="21600" extrusionOk="0">
                <a:moveTo>
                  <a:pt x="10800" y="5498"/>
                </a:moveTo>
                <a:cubicBezTo>
                  <a:pt x="8184" y="5498"/>
                  <a:pt x="6075" y="4271"/>
                  <a:pt x="6075" y="2749"/>
                </a:cubicBezTo>
                <a:cubicBezTo>
                  <a:pt x="6075" y="1227"/>
                  <a:pt x="8184" y="0"/>
                  <a:pt x="10800" y="0"/>
                </a:cubicBezTo>
                <a:cubicBezTo>
                  <a:pt x="13416" y="0"/>
                  <a:pt x="15525" y="1227"/>
                  <a:pt x="15525" y="2749"/>
                </a:cubicBezTo>
                <a:cubicBezTo>
                  <a:pt x="15525" y="4271"/>
                  <a:pt x="13416" y="5498"/>
                  <a:pt x="10800" y="5498"/>
                </a:cubicBezTo>
                <a:close/>
                <a:moveTo>
                  <a:pt x="21600" y="13353"/>
                </a:moveTo>
                <a:cubicBezTo>
                  <a:pt x="21600" y="14003"/>
                  <a:pt x="20693" y="14531"/>
                  <a:pt x="19575" y="14531"/>
                </a:cubicBezTo>
                <a:cubicBezTo>
                  <a:pt x="18457" y="14531"/>
                  <a:pt x="17550" y="14003"/>
                  <a:pt x="17550" y="13353"/>
                </a:cubicBezTo>
                <a:lnTo>
                  <a:pt x="17550" y="9033"/>
                </a:lnTo>
                <a:lnTo>
                  <a:pt x="16200" y="9033"/>
                </a:lnTo>
                <a:lnTo>
                  <a:pt x="16200" y="20225"/>
                </a:lnTo>
                <a:cubicBezTo>
                  <a:pt x="16200" y="20986"/>
                  <a:pt x="15145" y="21600"/>
                  <a:pt x="13838" y="21600"/>
                </a:cubicBezTo>
                <a:cubicBezTo>
                  <a:pt x="12530" y="21600"/>
                  <a:pt x="11475" y="20986"/>
                  <a:pt x="11475" y="20225"/>
                </a:cubicBezTo>
                <a:lnTo>
                  <a:pt x="11475" y="14531"/>
                </a:lnTo>
                <a:lnTo>
                  <a:pt x="10125" y="14531"/>
                </a:lnTo>
                <a:lnTo>
                  <a:pt x="10125" y="20225"/>
                </a:lnTo>
                <a:cubicBezTo>
                  <a:pt x="10125" y="20986"/>
                  <a:pt x="9070" y="21600"/>
                  <a:pt x="7762" y="21600"/>
                </a:cubicBezTo>
                <a:cubicBezTo>
                  <a:pt x="6455" y="21600"/>
                  <a:pt x="5400" y="20986"/>
                  <a:pt x="5400" y="20225"/>
                </a:cubicBezTo>
                <a:lnTo>
                  <a:pt x="5400" y="9033"/>
                </a:lnTo>
                <a:lnTo>
                  <a:pt x="4050" y="9033"/>
                </a:lnTo>
                <a:lnTo>
                  <a:pt x="4050" y="13353"/>
                </a:lnTo>
                <a:cubicBezTo>
                  <a:pt x="4050" y="14003"/>
                  <a:pt x="3143" y="14531"/>
                  <a:pt x="2025" y="14531"/>
                </a:cubicBezTo>
                <a:cubicBezTo>
                  <a:pt x="907" y="14531"/>
                  <a:pt x="0" y="14003"/>
                  <a:pt x="0" y="13353"/>
                </a:cubicBezTo>
                <a:lnTo>
                  <a:pt x="0" y="8247"/>
                </a:lnTo>
                <a:cubicBezTo>
                  <a:pt x="0" y="6946"/>
                  <a:pt x="1814" y="5891"/>
                  <a:pt x="4050" y="5891"/>
                </a:cubicBezTo>
                <a:lnTo>
                  <a:pt x="17550" y="5891"/>
                </a:lnTo>
                <a:cubicBezTo>
                  <a:pt x="19786" y="5891"/>
                  <a:pt x="21600" y="6946"/>
                  <a:pt x="21600" y="8247"/>
                </a:cubicBezTo>
                <a:cubicBezTo>
                  <a:pt x="21600" y="8247"/>
                  <a:pt x="21600" y="13353"/>
                  <a:pt x="21600" y="13353"/>
                </a:cubicBezTo>
                <a:close/>
              </a:path>
            </a:pathLst>
          </a:custGeom>
          <a:solidFill>
            <a:schemeClr val="accent4"/>
          </a:solidFill>
          <a:ln w="12700">
            <a:miter lim="400000"/>
          </a:ln>
        </p:spPr>
        <p:txBody>
          <a:bodyPr lIns="38100" tIns="38100" rIns="38100" bIns="38100" anchor="ctr"/>
          <a:lstStyle/>
          <a:p>
            <a:pPr lvl="0" algn="ctr" defTabSz="457200">
              <a:lnSpc>
                <a:spcPct val="100000"/>
              </a:lnSpc>
              <a:spcBef>
                <a:spcPts val="0"/>
              </a:spcBef>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a:latin typeface="+mj-ea"/>
              <a:ea typeface="+mj-ea"/>
            </a:endParaRPr>
          </a:p>
        </p:txBody>
      </p:sp>
      <p:sp>
        <p:nvSpPr>
          <p:cNvPr id="7979" name="koppt-文本框"/>
          <p:cNvSpPr/>
          <p:nvPr/>
        </p:nvSpPr>
        <p:spPr>
          <a:xfrm>
            <a:off x="661670" y="3490595"/>
            <a:ext cx="2684145" cy="1614805"/>
          </a:xfrm>
          <a:prstGeom prst="rect">
            <a:avLst/>
          </a:prstGeom>
        </p:spPr>
        <p:txBody>
          <a:bodyPr wrap="square">
            <a:spAutoFit/>
          </a:bodyPr>
          <a:lstStyle/>
          <a:p>
            <a:pPr lvl="0" algn="l">
              <a:lnSpc>
                <a:spcPct val="150000"/>
              </a:lnSpc>
            </a:pPr>
            <a:r>
              <a:rPr lang="zh-CN" altLang="en-US" b="1" dirty="0">
                <a:solidFill>
                  <a:schemeClr val="accent1"/>
                </a:solidFill>
                <a:latin typeface="+mj-ea"/>
                <a:ea typeface="+mj-ea"/>
              </a:rPr>
              <a:t>3. 风险性</a:t>
            </a:r>
            <a:endParaRPr lang="zh-CN" altLang="en-US" b="1" dirty="0">
              <a:solidFill>
                <a:schemeClr val="accent1"/>
              </a:solidFill>
              <a:latin typeface="+mj-ea"/>
              <a:ea typeface="+mj-ea"/>
            </a:endParaRPr>
          </a:p>
          <a:p>
            <a:pPr lvl="0" algn="l">
              <a:lnSpc>
                <a:spcPct val="150000"/>
              </a:lnSpc>
            </a:pPr>
            <a:r>
              <a:rPr lang="zh-CN" altLang="en-US" sz="1600" dirty="0">
                <a:solidFill>
                  <a:schemeClr val="tx2"/>
                </a:solidFill>
                <a:latin typeface="+mn-ea"/>
              </a:rPr>
              <a:t>①政策风险②决策风险</a:t>
            </a:r>
            <a:endParaRPr lang="zh-CN" altLang="en-US" sz="1600" dirty="0">
              <a:solidFill>
                <a:schemeClr val="tx2"/>
              </a:solidFill>
              <a:latin typeface="+mn-ea"/>
            </a:endParaRPr>
          </a:p>
          <a:p>
            <a:pPr lvl="0" algn="l">
              <a:lnSpc>
                <a:spcPct val="150000"/>
              </a:lnSpc>
            </a:pPr>
            <a:r>
              <a:rPr lang="zh-CN" altLang="en-US" sz="1600" dirty="0">
                <a:solidFill>
                  <a:schemeClr val="tx2"/>
                </a:solidFill>
                <a:latin typeface="+mn-ea"/>
              </a:rPr>
              <a:t>③市场风险④扩张风险</a:t>
            </a:r>
            <a:endParaRPr lang="zh-CN" altLang="en-US" sz="1600" dirty="0">
              <a:solidFill>
                <a:schemeClr val="tx2"/>
              </a:solidFill>
              <a:latin typeface="+mn-ea"/>
            </a:endParaRPr>
          </a:p>
          <a:p>
            <a:pPr lvl="0" algn="l">
              <a:lnSpc>
                <a:spcPct val="150000"/>
              </a:lnSpc>
            </a:pPr>
            <a:r>
              <a:rPr lang="zh-CN" altLang="en-US" sz="1600" dirty="0">
                <a:solidFill>
                  <a:schemeClr val="tx2"/>
                </a:solidFill>
                <a:latin typeface="+mn-ea"/>
              </a:rPr>
              <a:t>⑤人事风险</a:t>
            </a:r>
            <a:endParaRPr lang="zh-CN" altLang="en-US" sz="1600" dirty="0">
              <a:solidFill>
                <a:schemeClr val="tx2"/>
              </a:solidFill>
              <a:latin typeface="+mn-ea"/>
            </a:endParaRPr>
          </a:p>
        </p:txBody>
      </p:sp>
      <p:sp>
        <p:nvSpPr>
          <p:cNvPr id="7980" name="koppt-文本框"/>
          <p:cNvSpPr/>
          <p:nvPr/>
        </p:nvSpPr>
        <p:spPr>
          <a:xfrm>
            <a:off x="703125" y="1494230"/>
            <a:ext cx="2570119" cy="1245235"/>
          </a:xfrm>
          <a:prstGeom prst="rect">
            <a:avLst/>
          </a:prstGeom>
        </p:spPr>
        <p:txBody>
          <a:bodyPr wrap="square">
            <a:spAutoFit/>
          </a:bodyPr>
          <a:lstStyle/>
          <a:p>
            <a:pPr lvl="0" algn="l">
              <a:lnSpc>
                <a:spcPct val="150000"/>
              </a:lnSpc>
            </a:pPr>
            <a:r>
              <a:rPr lang="zh-CN" altLang="en-US" b="1" dirty="0">
                <a:solidFill>
                  <a:schemeClr val="accent2"/>
                </a:solidFill>
                <a:latin typeface="+mj-ea"/>
                <a:ea typeface="+mj-ea"/>
              </a:rPr>
              <a:t>1. 自觉性</a:t>
            </a:r>
            <a:endParaRPr lang="zh-CN" altLang="en-US" b="1" dirty="0">
              <a:solidFill>
                <a:schemeClr val="accent2"/>
              </a:solidFill>
              <a:latin typeface="+mj-ea"/>
              <a:ea typeface="+mj-ea"/>
            </a:endParaRPr>
          </a:p>
          <a:p>
            <a:pPr lvl="0" algn="l">
              <a:lnSpc>
                <a:spcPct val="150000"/>
              </a:lnSpc>
            </a:pPr>
            <a:r>
              <a:rPr lang="zh-CN" altLang="en-US" sz="1600" dirty="0">
                <a:solidFill>
                  <a:schemeClr val="tx2"/>
                </a:solidFill>
                <a:latin typeface="+mn-ea"/>
              </a:rPr>
              <a:t>创业是创业者自觉做出的选择，是其能动性的反映。</a:t>
            </a:r>
            <a:endParaRPr lang="zh-CN" altLang="en-US" sz="1600" dirty="0">
              <a:solidFill>
                <a:schemeClr val="tx2"/>
              </a:solidFill>
              <a:latin typeface="+mn-ea"/>
            </a:endParaRPr>
          </a:p>
        </p:txBody>
      </p:sp>
      <p:sp>
        <p:nvSpPr>
          <p:cNvPr id="7981" name="koppt-文本框"/>
          <p:cNvSpPr/>
          <p:nvPr/>
        </p:nvSpPr>
        <p:spPr>
          <a:xfrm>
            <a:off x="8902700" y="1494155"/>
            <a:ext cx="3006725" cy="2353310"/>
          </a:xfrm>
          <a:prstGeom prst="rect">
            <a:avLst/>
          </a:prstGeom>
        </p:spPr>
        <p:txBody>
          <a:bodyPr wrap="square">
            <a:spAutoFit/>
          </a:bodyPr>
          <a:lstStyle/>
          <a:p>
            <a:pPr lvl="0">
              <a:lnSpc>
                <a:spcPct val="150000"/>
              </a:lnSpc>
            </a:pPr>
            <a:r>
              <a:rPr lang="zh-CN" altLang="en-US" b="1" dirty="0">
                <a:solidFill>
                  <a:schemeClr val="accent3"/>
                </a:solidFill>
                <a:latin typeface="+mj-ea"/>
                <a:ea typeface="+mj-ea"/>
              </a:rPr>
              <a:t>2. 创新性</a:t>
            </a:r>
            <a:endParaRPr lang="zh-CN" altLang="en-US" b="1" dirty="0">
              <a:solidFill>
                <a:schemeClr val="accent3"/>
              </a:solidFill>
              <a:latin typeface="+mj-ea"/>
              <a:ea typeface="+mj-ea"/>
            </a:endParaRPr>
          </a:p>
          <a:p>
            <a:pPr lvl="0">
              <a:lnSpc>
                <a:spcPct val="150000"/>
              </a:lnSpc>
            </a:pPr>
            <a:r>
              <a:rPr lang="zh-CN" altLang="en-US" sz="1600" dirty="0">
                <a:solidFill>
                  <a:schemeClr val="tx2"/>
                </a:solidFill>
                <a:latin typeface="+mn-ea"/>
              </a:rPr>
              <a:t>创新是创业的主旋律。创业过程是一个不断创新的过程，创业人才首先要有创新动机、创新意识和创新精神。只有不断创新，企业才会有生命力。</a:t>
            </a:r>
            <a:endParaRPr lang="zh-CN" altLang="en-US" sz="1600" dirty="0">
              <a:solidFill>
                <a:schemeClr val="tx2"/>
              </a:solidFill>
              <a:latin typeface="+mn-ea"/>
            </a:endParaRPr>
          </a:p>
        </p:txBody>
      </p:sp>
      <p:sp>
        <p:nvSpPr>
          <p:cNvPr id="7982" name="koppt-文本框"/>
          <p:cNvSpPr/>
          <p:nvPr/>
        </p:nvSpPr>
        <p:spPr>
          <a:xfrm>
            <a:off x="8902700" y="3780155"/>
            <a:ext cx="2878455" cy="1614805"/>
          </a:xfrm>
          <a:prstGeom prst="rect">
            <a:avLst/>
          </a:prstGeom>
        </p:spPr>
        <p:txBody>
          <a:bodyPr wrap="square">
            <a:spAutoFit/>
          </a:bodyPr>
          <a:lstStyle/>
          <a:p>
            <a:pPr lvl="0">
              <a:lnSpc>
                <a:spcPct val="150000"/>
              </a:lnSpc>
            </a:pPr>
            <a:r>
              <a:rPr lang="zh-CN" altLang="en-US" b="1" dirty="0">
                <a:solidFill>
                  <a:schemeClr val="accent4"/>
                </a:solidFill>
                <a:latin typeface="+mj-ea"/>
                <a:ea typeface="+mj-ea"/>
              </a:rPr>
              <a:t>4. 利益性</a:t>
            </a:r>
            <a:endParaRPr lang="zh-CN" altLang="en-US" b="1" dirty="0">
              <a:solidFill>
                <a:schemeClr val="accent4"/>
              </a:solidFill>
              <a:latin typeface="+mj-ea"/>
              <a:ea typeface="+mj-ea"/>
            </a:endParaRPr>
          </a:p>
          <a:p>
            <a:pPr lvl="0">
              <a:lnSpc>
                <a:spcPct val="150000"/>
              </a:lnSpc>
            </a:pPr>
            <a:r>
              <a:rPr lang="zh-CN" altLang="en-US" sz="1600" dirty="0">
                <a:solidFill>
                  <a:schemeClr val="tx2"/>
                </a:solidFill>
                <a:latin typeface="+mn-ea"/>
              </a:rPr>
              <a:t>创业以增加财富为目的，没有利益的驱动，就不会有人能够承受创业所面临的风险。</a:t>
            </a:r>
            <a:endParaRPr lang="zh-CN" altLang="en-US" sz="1600" dirty="0">
              <a:solidFill>
                <a:schemeClr val="tx2"/>
              </a:solidFill>
              <a:latin typeface="+mn-ea"/>
            </a:endParaRPr>
          </a:p>
        </p:txBody>
      </p:sp>
      <p:sp>
        <p:nvSpPr>
          <p:cNvPr id="7972" name="koppt-文本框"/>
          <p:cNvSpPr/>
          <p:nvPr/>
        </p:nvSpPr>
        <p:spPr>
          <a:xfrm>
            <a:off x="709295" y="5282029"/>
            <a:ext cx="10872265" cy="1245235"/>
          </a:xfrm>
          <a:prstGeom prst="rect">
            <a:avLst/>
          </a:prstGeom>
        </p:spPr>
        <p:txBody>
          <a:bodyPr wrap="square">
            <a:spAutoFit/>
          </a:bodyPr>
          <a:lstStyle/>
          <a:p>
            <a:pPr algn="l">
              <a:lnSpc>
                <a:spcPct val="150000"/>
              </a:lnSpc>
            </a:pPr>
            <a:r>
              <a:rPr lang="zh-CN" altLang="en-US" b="1" dirty="0">
                <a:ln/>
                <a:solidFill>
                  <a:schemeClr val="accent1"/>
                </a:solidFill>
                <a:effectLst/>
                <a:latin typeface="+mn-ea"/>
              </a:rPr>
              <a:t>5. 曲折性</a:t>
            </a:r>
            <a:endParaRPr lang="zh-CN" altLang="en-US" b="1" dirty="0">
              <a:ln/>
              <a:solidFill>
                <a:schemeClr val="accent1"/>
              </a:solidFill>
              <a:effectLst/>
              <a:latin typeface="+mn-ea"/>
            </a:endParaRPr>
          </a:p>
          <a:p>
            <a:pPr algn="l">
              <a:lnSpc>
                <a:spcPct val="150000"/>
              </a:lnSpc>
            </a:pPr>
            <a:r>
              <a:rPr lang="zh-CN" altLang="en-US" sz="1600" dirty="0">
                <a:solidFill>
                  <a:schemeClr val="tx2"/>
                </a:solidFill>
                <a:latin typeface="+mn-ea"/>
              </a:rPr>
              <a:t>创业者往往要受到重重挫折，经过多年艰苦奋斗，倾注大量心血，才能获得成功。创业者必须做好吃苦的思想准备，只有在困难面前不屈不挠，才能成为笑到最后的成功者。</a:t>
            </a:r>
            <a:endParaRPr lang="zh-CN" altLang="en-US" sz="1600" b="1" dirty="0">
              <a:solidFill>
                <a:schemeClr val="tx2"/>
              </a:solidFill>
              <a:latin typeface="+mn-ea"/>
            </a:endParaRPr>
          </a:p>
        </p:txBody>
      </p:sp>
      <p:sp>
        <p:nvSpPr>
          <p:cNvPr id="23" name="矩形 22"/>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市场分析</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84810" y="812800"/>
            <a:ext cx="2888615" cy="398780"/>
          </a:xfrm>
          <a:prstGeom prst="rect">
            <a:avLst/>
          </a:prstGeom>
          <a:noFill/>
        </p:spPr>
        <p:txBody>
          <a:bodyPr wrap="square" rtlCol="0">
            <a:spAutoFit/>
            <a:scene3d>
              <a:camera prst="orthographicFront"/>
              <a:lightRig rig="threePt" dir="t"/>
            </a:scene3d>
          </a:bodyPr>
          <a:p>
            <a:r>
              <a:rPr lang="zh-CN" altLang="en-US" sz="2000" b="1">
                <a:ln/>
                <a:solidFill>
                  <a:schemeClr val="accent1"/>
                </a:solidFill>
                <a:effectLst/>
              </a:rPr>
              <a:t>（二）创业的特征</a:t>
            </a:r>
            <a:endParaRPr lang="zh-CN" altLang="en-US" sz="2000" b="1">
              <a:ln/>
              <a:solidFill>
                <a:schemeClr val="accent1"/>
              </a:solidFill>
              <a:effectLs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par>
                                <p:cTn id="12" presetID="21" presetClass="entr" presetSubtype="1" fill="hold" nodeType="withEffect">
                                  <p:stCondLst>
                                    <p:cond delay="0"/>
                                  </p:stCondLst>
                                  <p:childTnLst>
                                    <p:set>
                                      <p:cBhvr>
                                        <p:cTn id="13" dur="1" fill="hold">
                                          <p:stCondLst>
                                            <p:cond delay="0"/>
                                          </p:stCondLst>
                                        </p:cTn>
                                        <p:tgtEl>
                                          <p:spTgt spid="7973"/>
                                        </p:tgtEl>
                                        <p:attrNameLst>
                                          <p:attrName>style.visibility</p:attrName>
                                        </p:attrNameLst>
                                      </p:cBhvr>
                                      <p:to>
                                        <p:strVal val="visible"/>
                                      </p:to>
                                    </p:set>
                                    <p:animEffect transition="in" filter="wheel(1)">
                                      <p:cBhvr>
                                        <p:cTn id="14" dur="2000"/>
                                        <p:tgtEl>
                                          <p:spTgt spid="7973"/>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7977"/>
                                        </p:tgtEl>
                                        <p:attrNameLst>
                                          <p:attrName>style.visibility</p:attrName>
                                        </p:attrNameLst>
                                      </p:cBhvr>
                                      <p:to>
                                        <p:strVal val="visible"/>
                                      </p:to>
                                    </p:set>
                                    <p:animEffect transition="in" filter="fade">
                                      <p:cBhvr>
                                        <p:cTn id="17" dur="1000"/>
                                        <p:tgtEl>
                                          <p:spTgt spid="7977"/>
                                        </p:tgtEl>
                                      </p:cBhvr>
                                    </p:animEffect>
                                    <p:anim calcmode="lin" valueType="num">
                                      <p:cBhvr>
                                        <p:cTn id="18" dur="1000" fill="hold"/>
                                        <p:tgtEl>
                                          <p:spTgt spid="7977"/>
                                        </p:tgtEl>
                                        <p:attrNameLst>
                                          <p:attrName>ppt_x</p:attrName>
                                        </p:attrNameLst>
                                      </p:cBhvr>
                                      <p:tavLst>
                                        <p:tav tm="0">
                                          <p:val>
                                            <p:strVal val="#ppt_x"/>
                                          </p:val>
                                        </p:tav>
                                        <p:tav tm="100000">
                                          <p:val>
                                            <p:strVal val="#ppt_x"/>
                                          </p:val>
                                        </p:tav>
                                      </p:tavLst>
                                    </p:anim>
                                    <p:anim calcmode="lin" valueType="num">
                                      <p:cBhvr>
                                        <p:cTn id="19" dur="1000" fill="hold"/>
                                        <p:tgtEl>
                                          <p:spTgt spid="797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981"/>
                                        </p:tgtEl>
                                        <p:attrNameLst>
                                          <p:attrName>style.visibility</p:attrName>
                                        </p:attrNameLst>
                                      </p:cBhvr>
                                      <p:to>
                                        <p:strVal val="visible"/>
                                      </p:to>
                                    </p:set>
                                    <p:animEffect transition="in" filter="fade">
                                      <p:cBhvr>
                                        <p:cTn id="22" dur="1000"/>
                                        <p:tgtEl>
                                          <p:spTgt spid="7981"/>
                                        </p:tgtEl>
                                      </p:cBhvr>
                                    </p:animEffect>
                                    <p:anim calcmode="lin" valueType="num">
                                      <p:cBhvr>
                                        <p:cTn id="23" dur="1000" fill="hold"/>
                                        <p:tgtEl>
                                          <p:spTgt spid="7981"/>
                                        </p:tgtEl>
                                        <p:attrNameLst>
                                          <p:attrName>ppt_x</p:attrName>
                                        </p:attrNameLst>
                                      </p:cBhvr>
                                      <p:tavLst>
                                        <p:tav tm="0">
                                          <p:val>
                                            <p:strVal val="#ppt_x"/>
                                          </p:val>
                                        </p:tav>
                                        <p:tav tm="100000">
                                          <p:val>
                                            <p:strVal val="#ppt_x"/>
                                          </p:val>
                                        </p:tav>
                                      </p:tavLst>
                                    </p:anim>
                                    <p:anim calcmode="lin" valueType="num">
                                      <p:cBhvr>
                                        <p:cTn id="24" dur="1000" fill="hold"/>
                                        <p:tgtEl>
                                          <p:spTgt spid="798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7978"/>
                                        </p:tgtEl>
                                        <p:attrNameLst>
                                          <p:attrName>style.visibility</p:attrName>
                                        </p:attrNameLst>
                                      </p:cBhvr>
                                      <p:to>
                                        <p:strVal val="visible"/>
                                      </p:to>
                                    </p:set>
                                    <p:animEffect transition="in" filter="fade">
                                      <p:cBhvr>
                                        <p:cTn id="27" dur="1000"/>
                                        <p:tgtEl>
                                          <p:spTgt spid="7978"/>
                                        </p:tgtEl>
                                      </p:cBhvr>
                                    </p:animEffect>
                                    <p:anim calcmode="lin" valueType="num">
                                      <p:cBhvr>
                                        <p:cTn id="28" dur="1000" fill="hold"/>
                                        <p:tgtEl>
                                          <p:spTgt spid="7978"/>
                                        </p:tgtEl>
                                        <p:attrNameLst>
                                          <p:attrName>ppt_x</p:attrName>
                                        </p:attrNameLst>
                                      </p:cBhvr>
                                      <p:tavLst>
                                        <p:tav tm="0">
                                          <p:val>
                                            <p:strVal val="#ppt_x"/>
                                          </p:val>
                                        </p:tav>
                                        <p:tav tm="100000">
                                          <p:val>
                                            <p:strVal val="#ppt_x"/>
                                          </p:val>
                                        </p:tav>
                                      </p:tavLst>
                                    </p:anim>
                                    <p:anim calcmode="lin" valueType="num">
                                      <p:cBhvr>
                                        <p:cTn id="29" dur="1000" fill="hold"/>
                                        <p:tgtEl>
                                          <p:spTgt spid="797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7982"/>
                                        </p:tgtEl>
                                        <p:attrNameLst>
                                          <p:attrName>style.visibility</p:attrName>
                                        </p:attrNameLst>
                                      </p:cBhvr>
                                      <p:to>
                                        <p:strVal val="visible"/>
                                      </p:to>
                                    </p:set>
                                    <p:animEffect transition="in" filter="fade">
                                      <p:cBhvr>
                                        <p:cTn id="32" dur="1000"/>
                                        <p:tgtEl>
                                          <p:spTgt spid="7982"/>
                                        </p:tgtEl>
                                      </p:cBhvr>
                                    </p:animEffect>
                                    <p:anim calcmode="lin" valueType="num">
                                      <p:cBhvr>
                                        <p:cTn id="33" dur="1000" fill="hold"/>
                                        <p:tgtEl>
                                          <p:spTgt spid="7982"/>
                                        </p:tgtEl>
                                        <p:attrNameLst>
                                          <p:attrName>ppt_x</p:attrName>
                                        </p:attrNameLst>
                                      </p:cBhvr>
                                      <p:tavLst>
                                        <p:tav tm="0">
                                          <p:val>
                                            <p:strVal val="#ppt_x"/>
                                          </p:val>
                                        </p:tav>
                                        <p:tav tm="100000">
                                          <p:val>
                                            <p:strVal val="#ppt_x"/>
                                          </p:val>
                                        </p:tav>
                                      </p:tavLst>
                                    </p:anim>
                                    <p:anim calcmode="lin" valueType="num">
                                      <p:cBhvr>
                                        <p:cTn id="34" dur="1000" fill="hold"/>
                                        <p:tgtEl>
                                          <p:spTgt spid="798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0"/>
                                  </p:stCondLst>
                                  <p:childTnLst>
                                    <p:set>
                                      <p:cBhvr>
                                        <p:cTn id="36" dur="1" fill="hold">
                                          <p:stCondLst>
                                            <p:cond delay="0"/>
                                          </p:stCondLst>
                                        </p:cTn>
                                        <p:tgtEl>
                                          <p:spTgt spid="7975"/>
                                        </p:tgtEl>
                                        <p:attrNameLst>
                                          <p:attrName>style.visibility</p:attrName>
                                        </p:attrNameLst>
                                      </p:cBhvr>
                                      <p:to>
                                        <p:strVal val="visible"/>
                                      </p:to>
                                    </p:set>
                                    <p:animEffect transition="in" filter="fade">
                                      <p:cBhvr>
                                        <p:cTn id="37" dur="1000"/>
                                        <p:tgtEl>
                                          <p:spTgt spid="7975"/>
                                        </p:tgtEl>
                                      </p:cBhvr>
                                    </p:animEffect>
                                    <p:anim calcmode="lin" valueType="num">
                                      <p:cBhvr>
                                        <p:cTn id="38" dur="1000" fill="hold"/>
                                        <p:tgtEl>
                                          <p:spTgt spid="7975"/>
                                        </p:tgtEl>
                                        <p:attrNameLst>
                                          <p:attrName>ppt_x</p:attrName>
                                        </p:attrNameLst>
                                      </p:cBhvr>
                                      <p:tavLst>
                                        <p:tav tm="0">
                                          <p:val>
                                            <p:strVal val="#ppt_x"/>
                                          </p:val>
                                        </p:tav>
                                        <p:tav tm="100000">
                                          <p:val>
                                            <p:strVal val="#ppt_x"/>
                                          </p:val>
                                        </p:tav>
                                      </p:tavLst>
                                    </p:anim>
                                    <p:anim calcmode="lin" valueType="num">
                                      <p:cBhvr>
                                        <p:cTn id="39" dur="1000" fill="hold"/>
                                        <p:tgtEl>
                                          <p:spTgt spid="797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7979"/>
                                        </p:tgtEl>
                                        <p:attrNameLst>
                                          <p:attrName>style.visibility</p:attrName>
                                        </p:attrNameLst>
                                      </p:cBhvr>
                                      <p:to>
                                        <p:strVal val="visible"/>
                                      </p:to>
                                    </p:set>
                                    <p:animEffect transition="in" filter="fade">
                                      <p:cBhvr>
                                        <p:cTn id="42" dur="1000"/>
                                        <p:tgtEl>
                                          <p:spTgt spid="7979"/>
                                        </p:tgtEl>
                                      </p:cBhvr>
                                    </p:animEffect>
                                    <p:anim calcmode="lin" valueType="num">
                                      <p:cBhvr>
                                        <p:cTn id="43" dur="1000" fill="hold"/>
                                        <p:tgtEl>
                                          <p:spTgt spid="7979"/>
                                        </p:tgtEl>
                                        <p:attrNameLst>
                                          <p:attrName>ppt_x</p:attrName>
                                        </p:attrNameLst>
                                      </p:cBhvr>
                                      <p:tavLst>
                                        <p:tav tm="0">
                                          <p:val>
                                            <p:strVal val="#ppt_x"/>
                                          </p:val>
                                        </p:tav>
                                        <p:tav tm="100000">
                                          <p:val>
                                            <p:strVal val="#ppt_x"/>
                                          </p:val>
                                        </p:tav>
                                      </p:tavLst>
                                    </p:anim>
                                    <p:anim calcmode="lin" valueType="num">
                                      <p:cBhvr>
                                        <p:cTn id="44" dur="1000" fill="hold"/>
                                        <p:tgtEl>
                                          <p:spTgt spid="797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500"/>
                                  </p:stCondLst>
                                  <p:childTnLst>
                                    <p:set>
                                      <p:cBhvr>
                                        <p:cTn id="46" dur="1" fill="hold">
                                          <p:stCondLst>
                                            <p:cond delay="0"/>
                                          </p:stCondLst>
                                        </p:cTn>
                                        <p:tgtEl>
                                          <p:spTgt spid="7980"/>
                                        </p:tgtEl>
                                        <p:attrNameLst>
                                          <p:attrName>style.visibility</p:attrName>
                                        </p:attrNameLst>
                                      </p:cBhvr>
                                      <p:to>
                                        <p:strVal val="visible"/>
                                      </p:to>
                                    </p:set>
                                    <p:animEffect transition="in" filter="fade">
                                      <p:cBhvr>
                                        <p:cTn id="47" dur="1000"/>
                                        <p:tgtEl>
                                          <p:spTgt spid="7980"/>
                                        </p:tgtEl>
                                      </p:cBhvr>
                                    </p:animEffect>
                                    <p:anim calcmode="lin" valueType="num">
                                      <p:cBhvr>
                                        <p:cTn id="48" dur="1000" fill="hold"/>
                                        <p:tgtEl>
                                          <p:spTgt spid="7980"/>
                                        </p:tgtEl>
                                        <p:attrNameLst>
                                          <p:attrName>ppt_x</p:attrName>
                                        </p:attrNameLst>
                                      </p:cBhvr>
                                      <p:tavLst>
                                        <p:tav tm="0">
                                          <p:val>
                                            <p:strVal val="#ppt_x"/>
                                          </p:val>
                                        </p:tav>
                                        <p:tav tm="100000">
                                          <p:val>
                                            <p:strVal val="#ppt_x"/>
                                          </p:val>
                                        </p:tav>
                                      </p:tavLst>
                                    </p:anim>
                                    <p:anim calcmode="lin" valueType="num">
                                      <p:cBhvr>
                                        <p:cTn id="49" dur="1000" fill="hold"/>
                                        <p:tgtEl>
                                          <p:spTgt spid="798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500"/>
                                  </p:stCondLst>
                                  <p:childTnLst>
                                    <p:set>
                                      <p:cBhvr>
                                        <p:cTn id="51" dur="1" fill="hold">
                                          <p:stCondLst>
                                            <p:cond delay="0"/>
                                          </p:stCondLst>
                                        </p:cTn>
                                        <p:tgtEl>
                                          <p:spTgt spid="7976"/>
                                        </p:tgtEl>
                                        <p:attrNameLst>
                                          <p:attrName>style.visibility</p:attrName>
                                        </p:attrNameLst>
                                      </p:cBhvr>
                                      <p:to>
                                        <p:strVal val="visible"/>
                                      </p:to>
                                    </p:set>
                                    <p:animEffect transition="in" filter="fade">
                                      <p:cBhvr>
                                        <p:cTn id="52" dur="1000"/>
                                        <p:tgtEl>
                                          <p:spTgt spid="7976"/>
                                        </p:tgtEl>
                                      </p:cBhvr>
                                    </p:animEffect>
                                    <p:anim calcmode="lin" valueType="num">
                                      <p:cBhvr>
                                        <p:cTn id="53" dur="1000" fill="hold"/>
                                        <p:tgtEl>
                                          <p:spTgt spid="7976"/>
                                        </p:tgtEl>
                                        <p:attrNameLst>
                                          <p:attrName>ppt_x</p:attrName>
                                        </p:attrNameLst>
                                      </p:cBhvr>
                                      <p:tavLst>
                                        <p:tav tm="0">
                                          <p:val>
                                            <p:strVal val="#ppt_x"/>
                                          </p:val>
                                        </p:tav>
                                        <p:tav tm="100000">
                                          <p:val>
                                            <p:strVal val="#ppt_x"/>
                                          </p:val>
                                        </p:tav>
                                      </p:tavLst>
                                    </p:anim>
                                    <p:anim calcmode="lin" valueType="num">
                                      <p:cBhvr>
                                        <p:cTn id="54" dur="1000" fill="hold"/>
                                        <p:tgtEl>
                                          <p:spTgt spid="7976"/>
                                        </p:tgtEl>
                                        <p:attrNameLst>
                                          <p:attrName>ppt_y</p:attrName>
                                        </p:attrNameLst>
                                      </p:cBhvr>
                                      <p:tavLst>
                                        <p:tav tm="0">
                                          <p:val>
                                            <p:strVal val="#ppt_y+.1"/>
                                          </p:val>
                                        </p:tav>
                                        <p:tav tm="100000">
                                          <p:val>
                                            <p:strVal val="#ppt_y"/>
                                          </p:val>
                                        </p:tav>
                                      </p:tavLst>
                                    </p:anim>
                                  </p:childTnLst>
                                </p:cTn>
                              </p:par>
                            </p:childTnLst>
                          </p:cTn>
                        </p:par>
                        <p:par>
                          <p:cTn id="55" fill="hold">
                            <p:stCondLst>
                              <p:cond delay="0"/>
                            </p:stCondLst>
                            <p:childTnLst>
                              <p:par>
                                <p:cTn id="56" presetID="42" presetClass="entr" presetSubtype="0" fill="hold" grpId="0" nodeType="afterEffect">
                                  <p:stCondLst>
                                    <p:cond delay="0"/>
                                  </p:stCondLst>
                                  <p:childTnLst>
                                    <p:set>
                                      <p:cBhvr>
                                        <p:cTn id="57" dur="1" fill="hold">
                                          <p:stCondLst>
                                            <p:cond delay="0"/>
                                          </p:stCondLst>
                                        </p:cTn>
                                        <p:tgtEl>
                                          <p:spTgt spid="7972"/>
                                        </p:tgtEl>
                                        <p:attrNameLst>
                                          <p:attrName>style.visibility</p:attrName>
                                        </p:attrNameLst>
                                      </p:cBhvr>
                                      <p:to>
                                        <p:strVal val="visible"/>
                                      </p:to>
                                    </p:set>
                                    <p:animEffect transition="in" filter="fade">
                                      <p:cBhvr>
                                        <p:cTn id="58" dur="750"/>
                                        <p:tgtEl>
                                          <p:spTgt spid="7972"/>
                                        </p:tgtEl>
                                      </p:cBhvr>
                                    </p:animEffect>
                                    <p:anim calcmode="lin" valueType="num">
                                      <p:cBhvr>
                                        <p:cTn id="59" dur="750" fill="hold"/>
                                        <p:tgtEl>
                                          <p:spTgt spid="7972"/>
                                        </p:tgtEl>
                                        <p:attrNameLst>
                                          <p:attrName>ppt_x</p:attrName>
                                        </p:attrNameLst>
                                      </p:cBhvr>
                                      <p:tavLst>
                                        <p:tav tm="0">
                                          <p:val>
                                            <p:strVal val="#ppt_x"/>
                                          </p:val>
                                        </p:tav>
                                        <p:tav tm="100000">
                                          <p:val>
                                            <p:strVal val="#ppt_x"/>
                                          </p:val>
                                        </p:tav>
                                      </p:tavLst>
                                    </p:anim>
                                    <p:anim calcmode="lin" valueType="num">
                                      <p:cBhvr>
                                        <p:cTn id="60" dur="750" fill="hold"/>
                                        <p:tgtEl>
                                          <p:spTgt spid="79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75" grpId="0" animBg="1"/>
      <p:bldP spid="7976" grpId="0" animBg="1"/>
      <p:bldP spid="7977" grpId="0" animBg="1"/>
      <p:bldP spid="7978" grpId="0" animBg="1"/>
      <p:bldP spid="7979" grpId="0"/>
      <p:bldP spid="7980" grpId="0"/>
      <p:bldP spid="7981" grpId="0"/>
      <p:bldP spid="7982" grpId="0"/>
      <p:bldP spid="797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市场分析</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84810" y="812800"/>
            <a:ext cx="5592445"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effectLst/>
              </a:rPr>
              <a:t>（三）影响创业成功的关键因素</a:t>
            </a:r>
            <a:endParaRPr lang="zh-CN" altLang="en-US" sz="2000" b="1">
              <a:solidFill>
                <a:schemeClr val="accent1"/>
              </a:solidFill>
              <a:effectLst/>
            </a:endParaRPr>
          </a:p>
        </p:txBody>
      </p:sp>
      <p:sp>
        <p:nvSpPr>
          <p:cNvPr id="47" name="任意多边形 46"/>
          <p:cNvSpPr/>
          <p:nvPr>
            <p:custDataLst>
              <p:tags r:id="rId1"/>
            </p:custDataLst>
          </p:nvPr>
        </p:nvSpPr>
        <p:spPr>
          <a:xfrm flipV="1">
            <a:off x="349885" y="1597025"/>
            <a:ext cx="1850390" cy="3726815"/>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41BF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4" name="文本框 53"/>
          <p:cNvSpPr txBox="1"/>
          <p:nvPr>
            <p:custDataLst>
              <p:tags r:id="rId2"/>
            </p:custDataLst>
          </p:nvPr>
        </p:nvSpPr>
        <p:spPr>
          <a:xfrm>
            <a:off x="447040" y="2404745"/>
            <a:ext cx="1656080" cy="1823085"/>
          </a:xfrm>
          <a:prstGeom prst="rect">
            <a:avLst/>
          </a:prstGeom>
        </p:spPr>
        <p:txBody>
          <a:bodyPr wrap="square" lIns="90000" tIns="46800" rIns="90000" bIns="46800" anchor="ctr" anchorCtr="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gn="l"/>
            <a:r>
              <a:rPr lang="zh-CN" altLang="en-US" dirty="0"/>
              <a:t>（1）资金能力：拥有适当资金能力的创业活动，相对比较容易成功。</a:t>
            </a:r>
            <a:endParaRPr lang="zh-CN" altLang="en-US" dirty="0"/>
          </a:p>
        </p:txBody>
      </p:sp>
      <p:sp>
        <p:nvSpPr>
          <p:cNvPr id="50" name="任意多边形 49"/>
          <p:cNvSpPr/>
          <p:nvPr>
            <p:custDataLst>
              <p:tags r:id="rId3"/>
            </p:custDataLst>
          </p:nvPr>
        </p:nvSpPr>
        <p:spPr>
          <a:xfrm flipV="1">
            <a:off x="2283460" y="1597025"/>
            <a:ext cx="1850390" cy="3726815"/>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F97B50"/>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5" name="文本框 54"/>
          <p:cNvSpPr txBox="1"/>
          <p:nvPr>
            <p:custDataLst>
              <p:tags r:id="rId4"/>
            </p:custDataLst>
          </p:nvPr>
        </p:nvSpPr>
        <p:spPr>
          <a:xfrm>
            <a:off x="2380615" y="2404745"/>
            <a:ext cx="1656080" cy="1823085"/>
          </a:xfrm>
          <a:prstGeom prst="rect">
            <a:avLst/>
          </a:prstGeom>
        </p:spPr>
        <p:txBody>
          <a:bodyPr wrap="square" lIns="90000" tIns="46800" rIns="90000" bIns="46800" anchor="ctr" anchorCtr="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gn="l"/>
            <a:r>
              <a:rPr lang="zh-CN" altLang="en-US" dirty="0"/>
              <a:t>（2）财务控制：缺乏适当财务控制的创业活动，相对比较容易失败。</a:t>
            </a:r>
            <a:endParaRPr lang="zh-CN" altLang="en-US" dirty="0"/>
          </a:p>
        </p:txBody>
      </p:sp>
      <p:sp>
        <p:nvSpPr>
          <p:cNvPr id="45" name="任意多边形 44"/>
          <p:cNvSpPr/>
          <p:nvPr>
            <p:custDataLst>
              <p:tags r:id="rId5"/>
            </p:custDataLst>
          </p:nvPr>
        </p:nvSpPr>
        <p:spPr>
          <a:xfrm flipV="1">
            <a:off x="4217035" y="1597025"/>
            <a:ext cx="1850390" cy="3726815"/>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0587A4"/>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2" name="Freeform 5"/>
          <p:cNvSpPr>
            <a:spLocks noChangeAspect="1" noEditPoints="1"/>
          </p:cNvSpPr>
          <p:nvPr>
            <p:custDataLst>
              <p:tags r:id="rId6"/>
            </p:custDataLst>
          </p:nvPr>
        </p:nvSpPr>
        <p:spPr bwMode="auto">
          <a:xfrm>
            <a:off x="4918842" y="1852129"/>
            <a:ext cx="446198" cy="462010"/>
          </a:xfrm>
          <a:custGeom>
            <a:avLst/>
            <a:gdLst>
              <a:gd name="T0" fmla="*/ 482 w 2300"/>
              <a:gd name="T1" fmla="*/ 1211 h 2382"/>
              <a:gd name="T2" fmla="*/ 1841 w 2300"/>
              <a:gd name="T3" fmla="*/ 1211 h 2382"/>
              <a:gd name="T4" fmla="*/ 566 w 2300"/>
              <a:gd name="T5" fmla="*/ 1211 h 2382"/>
              <a:gd name="T6" fmla="*/ 718 w 2300"/>
              <a:gd name="T7" fmla="*/ 1157 h 2382"/>
              <a:gd name="T8" fmla="*/ 868 w 2300"/>
              <a:gd name="T9" fmla="*/ 1419 h 2382"/>
              <a:gd name="T10" fmla="*/ 987 w 2300"/>
              <a:gd name="T11" fmla="*/ 1699 h 2382"/>
              <a:gd name="T12" fmla="*/ 1121 w 2300"/>
              <a:gd name="T13" fmla="*/ 1619 h 2382"/>
              <a:gd name="T14" fmla="*/ 1053 w 2300"/>
              <a:gd name="T15" fmla="*/ 1292 h 2382"/>
              <a:gd name="T16" fmla="*/ 867 w 2300"/>
              <a:gd name="T17" fmla="*/ 1112 h 2382"/>
              <a:gd name="T18" fmla="*/ 1102 w 2300"/>
              <a:gd name="T19" fmla="*/ 1081 h 2382"/>
              <a:gd name="T20" fmla="*/ 1131 w 2300"/>
              <a:gd name="T21" fmla="*/ 932 h 2382"/>
              <a:gd name="T22" fmla="*/ 1086 w 2300"/>
              <a:gd name="T23" fmla="*/ 659 h 2382"/>
              <a:gd name="T24" fmla="*/ 1384 w 2300"/>
              <a:gd name="T25" fmla="*/ 659 h 2382"/>
              <a:gd name="T26" fmla="*/ 1341 w 2300"/>
              <a:gd name="T27" fmla="*/ 994 h 2382"/>
              <a:gd name="T28" fmla="*/ 1394 w 2300"/>
              <a:gd name="T29" fmla="*/ 1249 h 2382"/>
              <a:gd name="T30" fmla="*/ 1562 w 2300"/>
              <a:gd name="T31" fmla="*/ 1408 h 2382"/>
              <a:gd name="T32" fmla="*/ 1556 w 2300"/>
              <a:gd name="T33" fmla="*/ 1540 h 2382"/>
              <a:gd name="T34" fmla="*/ 1565 w 2300"/>
              <a:gd name="T35" fmla="*/ 1649 h 2382"/>
              <a:gd name="T36" fmla="*/ 566 w 2300"/>
              <a:gd name="T37" fmla="*/ 1211 h 2382"/>
              <a:gd name="T38" fmla="*/ 54 w 2300"/>
              <a:gd name="T39" fmla="*/ 871 h 2382"/>
              <a:gd name="T40" fmla="*/ 1157 w 2300"/>
              <a:gd name="T41" fmla="*/ 0 h 2382"/>
              <a:gd name="T42" fmla="*/ 2103 w 2300"/>
              <a:gd name="T43" fmla="*/ 442 h 2382"/>
              <a:gd name="T44" fmla="*/ 2230 w 2300"/>
              <a:gd name="T45" fmla="*/ 434 h 2382"/>
              <a:gd name="T46" fmla="*/ 2176 w 2300"/>
              <a:gd name="T47" fmla="*/ 809 h 2382"/>
              <a:gd name="T48" fmla="*/ 1878 w 2300"/>
              <a:gd name="T49" fmla="*/ 575 h 2382"/>
              <a:gd name="T50" fmla="*/ 1565 w 2300"/>
              <a:gd name="T51" fmla="*/ 273 h 2382"/>
              <a:gd name="T52" fmla="*/ 192 w 2300"/>
              <a:gd name="T53" fmla="*/ 828 h 2382"/>
              <a:gd name="T54" fmla="*/ 1167 w 2300"/>
              <a:gd name="T55" fmla="*/ 2382 h 2382"/>
              <a:gd name="T56" fmla="*/ 182 w 2300"/>
              <a:gd name="T57" fmla="*/ 1889 h 2382"/>
              <a:gd name="T58" fmla="*/ 55 w 2300"/>
              <a:gd name="T59" fmla="*/ 1891 h 2382"/>
              <a:gd name="T60" fmla="*/ 127 w 2300"/>
              <a:gd name="T61" fmla="*/ 1519 h 2382"/>
              <a:gd name="T62" fmla="*/ 414 w 2300"/>
              <a:gd name="T63" fmla="*/ 1768 h 2382"/>
              <a:gd name="T64" fmla="*/ 710 w 2300"/>
              <a:gd name="T65" fmla="*/ 2086 h 2382"/>
              <a:gd name="T66" fmla="*/ 2108 w 2300"/>
              <a:gd name="T67" fmla="*/ 1608 h 2382"/>
              <a:gd name="T68" fmla="*/ 2250 w 2300"/>
              <a:gd name="T69" fmla="*/ 1568 h 2382"/>
              <a:gd name="T70" fmla="*/ 1167 w 2300"/>
              <a:gd name="T71" fmla="*/ 2382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00" h="2382">
                <a:moveTo>
                  <a:pt x="1161" y="532"/>
                </a:moveTo>
                <a:cubicBezTo>
                  <a:pt x="786" y="532"/>
                  <a:pt x="482" y="836"/>
                  <a:pt x="482" y="1211"/>
                </a:cubicBezTo>
                <a:cubicBezTo>
                  <a:pt x="482" y="1586"/>
                  <a:pt x="786" y="1891"/>
                  <a:pt x="1161" y="1891"/>
                </a:cubicBezTo>
                <a:cubicBezTo>
                  <a:pt x="1536" y="1891"/>
                  <a:pt x="1841" y="1586"/>
                  <a:pt x="1841" y="1211"/>
                </a:cubicBezTo>
                <a:cubicBezTo>
                  <a:pt x="1841" y="836"/>
                  <a:pt x="1536" y="532"/>
                  <a:pt x="1161" y="532"/>
                </a:cubicBezTo>
                <a:close/>
                <a:moveTo>
                  <a:pt x="566" y="1211"/>
                </a:moveTo>
                <a:cubicBezTo>
                  <a:pt x="566" y="1112"/>
                  <a:pt x="590" y="1017"/>
                  <a:pt x="634" y="935"/>
                </a:cubicBezTo>
                <a:cubicBezTo>
                  <a:pt x="634" y="1042"/>
                  <a:pt x="691" y="1131"/>
                  <a:pt x="718" y="1157"/>
                </a:cubicBezTo>
                <a:cubicBezTo>
                  <a:pt x="805" y="1245"/>
                  <a:pt x="932" y="1217"/>
                  <a:pt x="948" y="1290"/>
                </a:cubicBezTo>
                <a:cubicBezTo>
                  <a:pt x="964" y="1363"/>
                  <a:pt x="861" y="1363"/>
                  <a:pt x="868" y="1419"/>
                </a:cubicBezTo>
                <a:cubicBezTo>
                  <a:pt x="875" y="1475"/>
                  <a:pt x="1010" y="1490"/>
                  <a:pt x="980" y="1541"/>
                </a:cubicBezTo>
                <a:cubicBezTo>
                  <a:pt x="940" y="1610"/>
                  <a:pt x="1006" y="1615"/>
                  <a:pt x="987" y="1699"/>
                </a:cubicBezTo>
                <a:cubicBezTo>
                  <a:pt x="977" y="1745"/>
                  <a:pt x="1043" y="1754"/>
                  <a:pt x="1068" y="1719"/>
                </a:cubicBezTo>
                <a:cubicBezTo>
                  <a:pt x="1087" y="1692"/>
                  <a:pt x="1083" y="1659"/>
                  <a:pt x="1121" y="1619"/>
                </a:cubicBezTo>
                <a:cubicBezTo>
                  <a:pt x="1167" y="1570"/>
                  <a:pt x="1275" y="1562"/>
                  <a:pt x="1262" y="1480"/>
                </a:cubicBezTo>
                <a:cubicBezTo>
                  <a:pt x="1242" y="1345"/>
                  <a:pt x="1111" y="1324"/>
                  <a:pt x="1053" y="1292"/>
                </a:cubicBezTo>
                <a:cubicBezTo>
                  <a:pt x="988" y="1256"/>
                  <a:pt x="1004" y="1170"/>
                  <a:pt x="990" y="1129"/>
                </a:cubicBezTo>
                <a:cubicBezTo>
                  <a:pt x="970" y="1071"/>
                  <a:pt x="903" y="1146"/>
                  <a:pt x="867" y="1112"/>
                </a:cubicBezTo>
                <a:cubicBezTo>
                  <a:pt x="809" y="1056"/>
                  <a:pt x="878" y="978"/>
                  <a:pt x="927" y="979"/>
                </a:cubicBezTo>
                <a:cubicBezTo>
                  <a:pt x="1031" y="983"/>
                  <a:pt x="1063" y="1084"/>
                  <a:pt x="1102" y="1081"/>
                </a:cubicBezTo>
                <a:cubicBezTo>
                  <a:pt x="1139" y="1077"/>
                  <a:pt x="1163" y="1025"/>
                  <a:pt x="1170" y="997"/>
                </a:cubicBezTo>
                <a:cubicBezTo>
                  <a:pt x="1184" y="937"/>
                  <a:pt x="1147" y="964"/>
                  <a:pt x="1131" y="932"/>
                </a:cubicBezTo>
                <a:cubicBezTo>
                  <a:pt x="1108" y="884"/>
                  <a:pt x="1233" y="838"/>
                  <a:pt x="1249" y="806"/>
                </a:cubicBezTo>
                <a:cubicBezTo>
                  <a:pt x="1281" y="743"/>
                  <a:pt x="1091" y="726"/>
                  <a:pt x="1086" y="659"/>
                </a:cubicBezTo>
                <a:cubicBezTo>
                  <a:pt x="1083" y="632"/>
                  <a:pt x="1135" y="619"/>
                  <a:pt x="1195" y="617"/>
                </a:cubicBezTo>
                <a:cubicBezTo>
                  <a:pt x="1261" y="620"/>
                  <a:pt x="1325" y="635"/>
                  <a:pt x="1384" y="659"/>
                </a:cubicBezTo>
                <a:cubicBezTo>
                  <a:pt x="1441" y="700"/>
                  <a:pt x="1475" y="769"/>
                  <a:pt x="1482" y="845"/>
                </a:cubicBezTo>
                <a:cubicBezTo>
                  <a:pt x="1487" y="912"/>
                  <a:pt x="1414" y="972"/>
                  <a:pt x="1341" y="994"/>
                </a:cubicBezTo>
                <a:cubicBezTo>
                  <a:pt x="1288" y="1010"/>
                  <a:pt x="1248" y="1079"/>
                  <a:pt x="1272" y="1135"/>
                </a:cubicBezTo>
                <a:cubicBezTo>
                  <a:pt x="1289" y="1174"/>
                  <a:pt x="1404" y="1167"/>
                  <a:pt x="1394" y="1249"/>
                </a:cubicBezTo>
                <a:cubicBezTo>
                  <a:pt x="1386" y="1317"/>
                  <a:pt x="1475" y="1335"/>
                  <a:pt x="1507" y="1332"/>
                </a:cubicBezTo>
                <a:cubicBezTo>
                  <a:pt x="1538" y="1328"/>
                  <a:pt x="1586" y="1384"/>
                  <a:pt x="1562" y="1408"/>
                </a:cubicBezTo>
                <a:cubicBezTo>
                  <a:pt x="1538" y="1433"/>
                  <a:pt x="1492" y="1434"/>
                  <a:pt x="1499" y="1497"/>
                </a:cubicBezTo>
                <a:cubicBezTo>
                  <a:pt x="1501" y="1515"/>
                  <a:pt x="1556" y="1513"/>
                  <a:pt x="1556" y="1540"/>
                </a:cubicBezTo>
                <a:cubicBezTo>
                  <a:pt x="1556" y="1568"/>
                  <a:pt x="1528" y="1600"/>
                  <a:pt x="1550" y="1632"/>
                </a:cubicBezTo>
                <a:cubicBezTo>
                  <a:pt x="1555" y="1639"/>
                  <a:pt x="1560" y="1645"/>
                  <a:pt x="1565" y="1649"/>
                </a:cubicBezTo>
                <a:cubicBezTo>
                  <a:pt x="1458" y="1747"/>
                  <a:pt x="1317" y="1807"/>
                  <a:pt x="1161" y="1807"/>
                </a:cubicBezTo>
                <a:cubicBezTo>
                  <a:pt x="833" y="1807"/>
                  <a:pt x="566" y="1540"/>
                  <a:pt x="566" y="1211"/>
                </a:cubicBezTo>
                <a:close/>
                <a:moveTo>
                  <a:pt x="105" y="885"/>
                </a:moveTo>
                <a:cubicBezTo>
                  <a:pt x="87" y="885"/>
                  <a:pt x="70" y="880"/>
                  <a:pt x="54" y="871"/>
                </a:cubicBezTo>
                <a:cubicBezTo>
                  <a:pt x="15" y="847"/>
                  <a:pt x="0" y="795"/>
                  <a:pt x="19" y="751"/>
                </a:cubicBezTo>
                <a:cubicBezTo>
                  <a:pt x="214" y="295"/>
                  <a:pt x="661" y="0"/>
                  <a:pt x="1157" y="0"/>
                </a:cubicBezTo>
                <a:cubicBezTo>
                  <a:pt x="1323" y="0"/>
                  <a:pt x="1485" y="34"/>
                  <a:pt x="1639" y="99"/>
                </a:cubicBezTo>
                <a:cubicBezTo>
                  <a:pt x="1818" y="175"/>
                  <a:pt x="1978" y="293"/>
                  <a:pt x="2103" y="442"/>
                </a:cubicBezTo>
                <a:cubicBezTo>
                  <a:pt x="2173" y="401"/>
                  <a:pt x="2173" y="401"/>
                  <a:pt x="2173" y="401"/>
                </a:cubicBezTo>
                <a:cubicBezTo>
                  <a:pt x="2198" y="386"/>
                  <a:pt x="2229" y="404"/>
                  <a:pt x="2230" y="434"/>
                </a:cubicBezTo>
                <a:cubicBezTo>
                  <a:pt x="2233" y="776"/>
                  <a:pt x="2233" y="776"/>
                  <a:pt x="2233" y="776"/>
                </a:cubicBezTo>
                <a:cubicBezTo>
                  <a:pt x="2233" y="805"/>
                  <a:pt x="2202" y="824"/>
                  <a:pt x="2176" y="809"/>
                </a:cubicBezTo>
                <a:cubicBezTo>
                  <a:pt x="1878" y="641"/>
                  <a:pt x="1878" y="641"/>
                  <a:pt x="1878" y="641"/>
                </a:cubicBezTo>
                <a:cubicBezTo>
                  <a:pt x="1853" y="627"/>
                  <a:pt x="1852" y="590"/>
                  <a:pt x="1878" y="575"/>
                </a:cubicBezTo>
                <a:cubicBezTo>
                  <a:pt x="1938" y="540"/>
                  <a:pt x="1938" y="540"/>
                  <a:pt x="1938" y="540"/>
                </a:cubicBezTo>
                <a:cubicBezTo>
                  <a:pt x="1835" y="425"/>
                  <a:pt x="1707" y="333"/>
                  <a:pt x="1565" y="273"/>
                </a:cubicBezTo>
                <a:cubicBezTo>
                  <a:pt x="1435" y="218"/>
                  <a:pt x="1298" y="190"/>
                  <a:pt x="1157" y="190"/>
                </a:cubicBezTo>
                <a:cubicBezTo>
                  <a:pt x="735" y="190"/>
                  <a:pt x="357" y="440"/>
                  <a:pt x="192" y="828"/>
                </a:cubicBezTo>
                <a:cubicBezTo>
                  <a:pt x="177" y="863"/>
                  <a:pt x="143" y="885"/>
                  <a:pt x="105" y="885"/>
                </a:cubicBezTo>
                <a:close/>
                <a:moveTo>
                  <a:pt x="1167" y="2382"/>
                </a:moveTo>
                <a:cubicBezTo>
                  <a:pt x="979" y="2382"/>
                  <a:pt x="797" y="2339"/>
                  <a:pt x="627" y="2257"/>
                </a:cubicBezTo>
                <a:cubicBezTo>
                  <a:pt x="453" y="2171"/>
                  <a:pt x="299" y="2045"/>
                  <a:pt x="182" y="1889"/>
                </a:cubicBezTo>
                <a:cubicBezTo>
                  <a:pt x="110" y="1926"/>
                  <a:pt x="110" y="1926"/>
                  <a:pt x="110" y="1926"/>
                </a:cubicBezTo>
                <a:cubicBezTo>
                  <a:pt x="84" y="1940"/>
                  <a:pt x="53" y="1920"/>
                  <a:pt x="55" y="1891"/>
                </a:cubicBezTo>
                <a:cubicBezTo>
                  <a:pt x="69" y="1549"/>
                  <a:pt x="69" y="1549"/>
                  <a:pt x="69" y="1549"/>
                </a:cubicBezTo>
                <a:cubicBezTo>
                  <a:pt x="70" y="1520"/>
                  <a:pt x="103" y="1503"/>
                  <a:pt x="127" y="1519"/>
                </a:cubicBezTo>
                <a:cubicBezTo>
                  <a:pt x="416" y="1702"/>
                  <a:pt x="416" y="1702"/>
                  <a:pt x="416" y="1702"/>
                </a:cubicBezTo>
                <a:cubicBezTo>
                  <a:pt x="441" y="1718"/>
                  <a:pt x="439" y="1755"/>
                  <a:pt x="414" y="1768"/>
                </a:cubicBezTo>
                <a:cubicBezTo>
                  <a:pt x="352" y="1800"/>
                  <a:pt x="352" y="1800"/>
                  <a:pt x="352" y="1800"/>
                </a:cubicBezTo>
                <a:cubicBezTo>
                  <a:pt x="448" y="1920"/>
                  <a:pt x="571" y="2019"/>
                  <a:pt x="710" y="2086"/>
                </a:cubicBezTo>
                <a:cubicBezTo>
                  <a:pt x="854" y="2156"/>
                  <a:pt x="1008" y="2192"/>
                  <a:pt x="1167" y="2192"/>
                </a:cubicBezTo>
                <a:cubicBezTo>
                  <a:pt x="1564" y="2192"/>
                  <a:pt x="1933" y="1963"/>
                  <a:pt x="2108" y="1608"/>
                </a:cubicBezTo>
                <a:cubicBezTo>
                  <a:pt x="2119" y="1586"/>
                  <a:pt x="2137" y="1567"/>
                  <a:pt x="2160" y="1558"/>
                </a:cubicBezTo>
                <a:cubicBezTo>
                  <a:pt x="2191" y="1546"/>
                  <a:pt x="2224" y="1550"/>
                  <a:pt x="2250" y="1568"/>
                </a:cubicBezTo>
                <a:cubicBezTo>
                  <a:pt x="2287" y="1595"/>
                  <a:pt x="2300" y="1647"/>
                  <a:pt x="2279" y="1690"/>
                </a:cubicBezTo>
                <a:cubicBezTo>
                  <a:pt x="2069" y="2117"/>
                  <a:pt x="1643" y="2382"/>
                  <a:pt x="1167" y="238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6" name="文本框 55"/>
          <p:cNvSpPr txBox="1"/>
          <p:nvPr>
            <p:custDataLst>
              <p:tags r:id="rId7"/>
            </p:custDataLst>
          </p:nvPr>
        </p:nvSpPr>
        <p:spPr>
          <a:xfrm>
            <a:off x="4314190" y="2404745"/>
            <a:ext cx="1656080" cy="2037715"/>
          </a:xfrm>
          <a:prstGeom prst="rect">
            <a:avLst/>
          </a:prstGeom>
        </p:spPr>
        <p:txBody>
          <a:bodyPr wrap="square" lIns="90000" tIns="46800" rIns="90000" bIns="46800" anchor="ctr" anchorCtr="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gn="l"/>
            <a:r>
              <a:rPr lang="zh-CN" altLang="en-US" dirty="0"/>
              <a:t>（3）产业经验：无产业经验的人从事创业活动，失败的机会相对较高。</a:t>
            </a:r>
            <a:endParaRPr lang="zh-CN" altLang="en-US" dirty="0"/>
          </a:p>
        </p:txBody>
      </p:sp>
      <p:sp>
        <p:nvSpPr>
          <p:cNvPr id="43" name="任意多边形 42"/>
          <p:cNvSpPr/>
          <p:nvPr>
            <p:custDataLst>
              <p:tags r:id="rId8"/>
            </p:custDataLst>
          </p:nvPr>
        </p:nvSpPr>
        <p:spPr>
          <a:xfrm flipV="1">
            <a:off x="6150610" y="1597025"/>
            <a:ext cx="1850390" cy="3726815"/>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FA7789"/>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6" name="文本框 45"/>
          <p:cNvSpPr txBox="1"/>
          <p:nvPr>
            <p:custDataLst>
              <p:tags r:id="rId9"/>
            </p:custDataLst>
          </p:nvPr>
        </p:nvSpPr>
        <p:spPr>
          <a:xfrm>
            <a:off x="6247765" y="2404745"/>
            <a:ext cx="1656080" cy="1823085"/>
          </a:xfrm>
          <a:prstGeom prst="rect">
            <a:avLst/>
          </a:prstGeom>
        </p:spPr>
        <p:txBody>
          <a:bodyPr wrap="square" lIns="90000" tIns="46800" rIns="90000" bIns="46800" anchor="ctr" anchorCtr="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gn="l"/>
            <a:r>
              <a:rPr lang="zh-CN" altLang="en-US" dirty="0"/>
              <a:t>（4）管理经验：由无管理经验的人从事创业活动，失败的机会相对较高。</a:t>
            </a:r>
            <a:endParaRPr lang="zh-CN" altLang="en-US" dirty="0"/>
          </a:p>
        </p:txBody>
      </p:sp>
      <p:sp>
        <p:nvSpPr>
          <p:cNvPr id="85" name="Freeform 119"/>
          <p:cNvSpPr>
            <a:spLocks noChangeArrowheads="1"/>
          </p:cNvSpPr>
          <p:nvPr>
            <p:custDataLst>
              <p:tags r:id="rId10"/>
            </p:custDataLst>
          </p:nvPr>
        </p:nvSpPr>
        <p:spPr bwMode="auto">
          <a:xfrm>
            <a:off x="6881165" y="1909477"/>
            <a:ext cx="388578" cy="347312"/>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ysClr val="window" lastClr="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endParaRPr>
          </a:p>
        </p:txBody>
      </p:sp>
      <p:sp>
        <p:nvSpPr>
          <p:cNvPr id="86" name="任意多边形 85"/>
          <p:cNvSpPr/>
          <p:nvPr>
            <p:custDataLst>
              <p:tags r:id="rId11"/>
            </p:custDataLst>
          </p:nvPr>
        </p:nvSpPr>
        <p:spPr>
          <a:xfrm flipV="1">
            <a:off x="8083550" y="1597025"/>
            <a:ext cx="1850390" cy="3726815"/>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5B9BD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87" name="文本框 86"/>
          <p:cNvSpPr txBox="1"/>
          <p:nvPr>
            <p:custDataLst>
              <p:tags r:id="rId12"/>
            </p:custDataLst>
          </p:nvPr>
        </p:nvSpPr>
        <p:spPr>
          <a:xfrm>
            <a:off x="8180705" y="2404745"/>
            <a:ext cx="1656080" cy="1823085"/>
          </a:xfrm>
          <a:prstGeom prst="rect">
            <a:avLst/>
          </a:prstGeom>
        </p:spPr>
        <p:txBody>
          <a:bodyPr wrap="square" lIns="90000" tIns="46800" rIns="90000" bIns="46800" anchor="ctr" anchorCtr="0">
            <a:normAutofit/>
          </a:bodyPr>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gn="l"/>
            <a:r>
              <a:rPr lang="zh-CN" altLang="en-US" dirty="0"/>
              <a:t>（5）企业规划：事先未做详细的创业规划，失败的机会也相对较高。</a:t>
            </a:r>
            <a:endParaRPr lang="zh-CN" altLang="en-US" dirty="0"/>
          </a:p>
        </p:txBody>
      </p:sp>
      <p:sp>
        <p:nvSpPr>
          <p:cNvPr id="48" name="Freeform 24"/>
          <p:cNvSpPr>
            <a:spLocks noChangeArrowheads="1"/>
          </p:cNvSpPr>
          <p:nvPr>
            <p:custDataLst>
              <p:tags r:id="rId13"/>
            </p:custDataLst>
          </p:nvPr>
        </p:nvSpPr>
        <p:spPr bwMode="auto">
          <a:xfrm>
            <a:off x="8786969" y="1906322"/>
            <a:ext cx="443993" cy="353623"/>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ysClr val="window" lastClr="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endParaRPr>
          </a:p>
        </p:txBody>
      </p:sp>
      <p:sp>
        <p:nvSpPr>
          <p:cNvPr id="89" name="任意多边形 88"/>
          <p:cNvSpPr/>
          <p:nvPr>
            <p:custDataLst>
              <p:tags r:id="rId14"/>
            </p:custDataLst>
          </p:nvPr>
        </p:nvSpPr>
        <p:spPr>
          <a:xfrm flipV="1">
            <a:off x="10017125" y="1597025"/>
            <a:ext cx="1850390" cy="3726815"/>
          </a:xfrm>
          <a:custGeom>
            <a:avLst/>
            <a:gdLst>
              <a:gd name="connsiteX0" fmla="*/ 0 w 1898690"/>
              <a:gd name="connsiteY0" fmla="*/ 1813490 h 1813490"/>
              <a:gd name="connsiteX1" fmla="*/ 1898690 w 1898690"/>
              <a:gd name="connsiteY1" fmla="*/ 1813490 h 1813490"/>
              <a:gd name="connsiteX2" fmla="*/ 1898690 w 1898690"/>
              <a:gd name="connsiteY2" fmla="*/ 211835 h 1813490"/>
              <a:gd name="connsiteX3" fmla="*/ 1159016 w 1898690"/>
              <a:gd name="connsiteY3" fmla="*/ 211835 h 1813490"/>
              <a:gd name="connsiteX4" fmla="*/ 949345 w 1898690"/>
              <a:gd name="connsiteY4" fmla="*/ 0 h 1813490"/>
              <a:gd name="connsiteX5" fmla="*/ 739674 w 1898690"/>
              <a:gd name="connsiteY5" fmla="*/ 211835 h 1813490"/>
              <a:gd name="connsiteX6" fmla="*/ 0 w 1898690"/>
              <a:gd name="connsiteY6" fmla="*/ 211835 h 181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690" h="1813490">
                <a:moveTo>
                  <a:pt x="0" y="1813490"/>
                </a:moveTo>
                <a:lnTo>
                  <a:pt x="1898690" y="1813490"/>
                </a:lnTo>
                <a:lnTo>
                  <a:pt x="1898690" y="211835"/>
                </a:lnTo>
                <a:lnTo>
                  <a:pt x="1159016" y="211835"/>
                </a:lnTo>
                <a:lnTo>
                  <a:pt x="949345" y="0"/>
                </a:lnTo>
                <a:lnTo>
                  <a:pt x="739674" y="211835"/>
                </a:lnTo>
                <a:lnTo>
                  <a:pt x="0" y="211835"/>
                </a:lnTo>
                <a:close/>
              </a:path>
            </a:pathLst>
          </a:custGeom>
          <a:solidFill>
            <a:srgbClr val="41BFA5"/>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90" name="文本框 89"/>
          <p:cNvSpPr txBox="1"/>
          <p:nvPr>
            <p:custDataLst>
              <p:tags r:id="rId15"/>
            </p:custDataLst>
          </p:nvPr>
        </p:nvSpPr>
        <p:spPr>
          <a:xfrm>
            <a:off x="10114280" y="2404745"/>
            <a:ext cx="1656080" cy="2037715"/>
          </a:xfrm>
          <a:prstGeom prst="rect">
            <a:avLst/>
          </a:prstGeom>
        </p:spPr>
        <p:txBody>
          <a:bodyPr wrap="square" lIns="90000" tIns="46800" rIns="90000" bIns="46800" anchor="ctr" anchorCtr="0"/>
          <a:lstStyle>
            <a:defPPr>
              <a:defRPr lang="zh-CN"/>
            </a:defPPr>
            <a:lvl1pPr marR="0" lvl="0" indent="0" algn="ctr" defTabSz="0" fontAlgn="auto">
              <a:lnSpc>
                <a:spcPct val="100000"/>
              </a:lnSpc>
              <a:spcBef>
                <a:spcPts val="0"/>
              </a:spcBef>
              <a:spcAft>
                <a:spcPts val="0"/>
              </a:spcAft>
              <a:buClrTx/>
              <a:buSzTx/>
              <a:buFontTx/>
              <a:buNone/>
              <a:defRPr kumimoji="0" b="0" i="0" u="none" strike="noStrike" kern="0" cap="none" spc="0" normalizeH="0" baseline="0">
                <a:ln>
                  <a:noFill/>
                </a:ln>
                <a:solidFill>
                  <a:sysClr val="window" lastClr="FFFFFF"/>
                </a:solidFill>
                <a:effectLst/>
                <a:uLnTx/>
                <a:uFillTx/>
              </a:defRPr>
            </a:lvl1pPr>
          </a:lstStyle>
          <a:p>
            <a:pPr algn="l"/>
            <a:r>
              <a:rPr lang="zh-CN" altLang="en-US" dirty="0"/>
              <a:t>（6）专业咨询：能善用专业咨询与产业网络资源的创业活动，成功的机会相对较高。</a:t>
            </a:r>
            <a:endParaRPr lang="zh-CN" altLang="en-US" dirty="0"/>
          </a:p>
        </p:txBody>
      </p:sp>
      <p:sp>
        <p:nvSpPr>
          <p:cNvPr id="83" name="Freeform 70"/>
          <p:cNvSpPr>
            <a:spLocks noChangeArrowheads="1"/>
          </p:cNvSpPr>
          <p:nvPr>
            <p:custDataLst>
              <p:tags r:id="rId16"/>
            </p:custDataLst>
          </p:nvPr>
        </p:nvSpPr>
        <p:spPr bwMode="auto">
          <a:xfrm>
            <a:off x="10736861" y="1899351"/>
            <a:ext cx="411238" cy="367564"/>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ysClr val="window" lastClr="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endParaRPr>
          </a:p>
        </p:txBody>
      </p:sp>
      <p:grpSp>
        <p:nvGrpSpPr>
          <p:cNvPr id="7" name="组合 6"/>
          <p:cNvGrpSpPr/>
          <p:nvPr>
            <p:custDataLst>
              <p:tags r:id="rId17"/>
            </p:custDataLst>
          </p:nvPr>
        </p:nvGrpSpPr>
        <p:grpSpPr>
          <a:xfrm>
            <a:off x="1065109" y="1852765"/>
            <a:ext cx="419613" cy="460736"/>
            <a:chOff x="2831379" y="2325567"/>
            <a:chExt cx="326468" cy="358463"/>
          </a:xfrm>
        </p:grpSpPr>
        <p:sp>
          <p:nvSpPr>
            <p:cNvPr id="11" name="Freeform 26"/>
            <p:cNvSpPr/>
            <p:nvPr>
              <p:custDataLst>
                <p:tags r:id="rId18"/>
              </p:custDataLst>
            </p:nvPr>
          </p:nvSpPr>
          <p:spPr bwMode="auto">
            <a:xfrm>
              <a:off x="2894184" y="2508650"/>
              <a:ext cx="74063" cy="80580"/>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22" name="Freeform 27"/>
            <p:cNvSpPr/>
            <p:nvPr>
              <p:custDataLst>
                <p:tags r:id="rId19"/>
              </p:custDataLst>
            </p:nvPr>
          </p:nvSpPr>
          <p:spPr bwMode="auto">
            <a:xfrm>
              <a:off x="2901887" y="2589230"/>
              <a:ext cx="84135" cy="84728"/>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2" name="Freeform 28"/>
            <p:cNvSpPr/>
            <p:nvPr>
              <p:custDataLst>
                <p:tags r:id="rId20"/>
              </p:custDataLst>
            </p:nvPr>
          </p:nvSpPr>
          <p:spPr bwMode="auto">
            <a:xfrm>
              <a:off x="2986022" y="2416812"/>
              <a:ext cx="79988" cy="74063"/>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6" name="Freeform 29"/>
            <p:cNvSpPr/>
            <p:nvPr>
              <p:custDataLst>
                <p:tags r:id="rId21"/>
              </p:custDataLst>
            </p:nvPr>
          </p:nvSpPr>
          <p:spPr bwMode="auto">
            <a:xfrm>
              <a:off x="2901887" y="2424515"/>
              <a:ext cx="84135" cy="84728"/>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7" name="Freeform 30"/>
            <p:cNvSpPr/>
            <p:nvPr>
              <p:custDataLst>
                <p:tags r:id="rId22"/>
              </p:custDataLst>
            </p:nvPr>
          </p:nvSpPr>
          <p:spPr bwMode="auto">
            <a:xfrm>
              <a:off x="3066009" y="2424515"/>
              <a:ext cx="84728" cy="84728"/>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26" name="Freeform 31"/>
            <p:cNvSpPr/>
            <p:nvPr>
              <p:custDataLst>
                <p:tags r:id="rId23"/>
              </p:custDataLst>
            </p:nvPr>
          </p:nvSpPr>
          <p:spPr bwMode="auto">
            <a:xfrm>
              <a:off x="3083784" y="2508650"/>
              <a:ext cx="74063" cy="80580"/>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18" name="Freeform 32"/>
            <p:cNvSpPr/>
            <p:nvPr>
              <p:custDataLst>
                <p:tags r:id="rId24"/>
              </p:custDataLst>
            </p:nvPr>
          </p:nvSpPr>
          <p:spPr bwMode="auto">
            <a:xfrm>
              <a:off x="2981282" y="2503910"/>
              <a:ext cx="89468" cy="89468"/>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30" name="Freeform 33"/>
            <p:cNvSpPr/>
            <p:nvPr>
              <p:custDataLst>
                <p:tags r:id="rId25"/>
              </p:custDataLst>
            </p:nvPr>
          </p:nvSpPr>
          <p:spPr bwMode="auto">
            <a:xfrm>
              <a:off x="3066009" y="2589230"/>
              <a:ext cx="84728" cy="84728"/>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31" name="Freeform 34"/>
            <p:cNvSpPr/>
            <p:nvPr>
              <p:custDataLst>
                <p:tags r:id="rId26"/>
              </p:custDataLst>
            </p:nvPr>
          </p:nvSpPr>
          <p:spPr bwMode="auto">
            <a:xfrm>
              <a:off x="2986022" y="2606412"/>
              <a:ext cx="79988" cy="74063"/>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32" name="Freeform 35"/>
            <p:cNvSpPr/>
            <p:nvPr>
              <p:custDataLst>
                <p:tags r:id="rId27"/>
              </p:custDataLst>
            </p:nvPr>
          </p:nvSpPr>
          <p:spPr bwMode="auto">
            <a:xfrm>
              <a:off x="2916107" y="2325567"/>
              <a:ext cx="109613" cy="9480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33" name="Freeform 36"/>
            <p:cNvSpPr/>
            <p:nvPr>
              <p:custDataLst>
                <p:tags r:id="rId28"/>
              </p:custDataLst>
            </p:nvPr>
          </p:nvSpPr>
          <p:spPr bwMode="auto">
            <a:xfrm>
              <a:off x="2838489" y="2403777"/>
              <a:ext cx="78210" cy="122055"/>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34" name="Freeform 37"/>
            <p:cNvSpPr>
              <a:spLocks noEditPoints="1"/>
            </p:cNvSpPr>
            <p:nvPr>
              <p:custDataLst>
                <p:tags r:id="rId29"/>
              </p:custDataLst>
            </p:nvPr>
          </p:nvSpPr>
          <p:spPr bwMode="auto">
            <a:xfrm>
              <a:off x="2831379" y="2396075"/>
              <a:ext cx="180713" cy="287955"/>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grpSp>
        <p:nvGrpSpPr>
          <p:cNvPr id="35" name="组合 34"/>
          <p:cNvGrpSpPr/>
          <p:nvPr>
            <p:custDataLst>
              <p:tags r:id="rId30"/>
            </p:custDataLst>
          </p:nvPr>
        </p:nvGrpSpPr>
        <p:grpSpPr>
          <a:xfrm>
            <a:off x="2915762" y="1858776"/>
            <a:ext cx="585335" cy="448715"/>
            <a:chOff x="3610432" y="2610058"/>
            <a:chExt cx="545965" cy="418534"/>
          </a:xfrm>
        </p:grpSpPr>
        <p:sp>
          <p:nvSpPr>
            <p:cNvPr id="36" name="Freeform 9"/>
            <p:cNvSpPr/>
            <p:nvPr>
              <p:custDataLst>
                <p:tags r:id="rId31"/>
              </p:custDataLst>
            </p:nvPr>
          </p:nvSpPr>
          <p:spPr bwMode="auto">
            <a:xfrm>
              <a:off x="3844250" y="2731643"/>
              <a:ext cx="79498" cy="37995"/>
            </a:xfrm>
            <a:custGeom>
              <a:avLst/>
              <a:gdLst>
                <a:gd name="T0" fmla="*/ 30 w 57"/>
                <a:gd name="T1" fmla="*/ 22 h 27"/>
                <a:gd name="T2" fmla="*/ 48 w 57"/>
                <a:gd name="T3" fmla="*/ 25 h 27"/>
                <a:gd name="T4" fmla="*/ 57 w 57"/>
                <a:gd name="T5" fmla="*/ 1 h 27"/>
                <a:gd name="T6" fmla="*/ 46 w 57"/>
                <a:gd name="T7" fmla="*/ 0 h 27"/>
                <a:gd name="T8" fmla="*/ 10 w 57"/>
                <a:gd name="T9" fmla="*/ 0 h 27"/>
                <a:gd name="T10" fmla="*/ 0 w 57"/>
                <a:gd name="T11" fmla="*/ 1 h 27"/>
                <a:gd name="T12" fmla="*/ 8 w 57"/>
                <a:gd name="T13" fmla="*/ 27 h 27"/>
                <a:gd name="T14" fmla="*/ 30 w 57"/>
                <a:gd name="T15" fmla="*/ 22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27">
                  <a:moveTo>
                    <a:pt x="30" y="22"/>
                  </a:moveTo>
                  <a:cubicBezTo>
                    <a:pt x="37" y="22"/>
                    <a:pt x="43" y="23"/>
                    <a:pt x="48" y="25"/>
                  </a:cubicBezTo>
                  <a:cubicBezTo>
                    <a:pt x="49" y="16"/>
                    <a:pt x="52" y="8"/>
                    <a:pt x="57" y="1"/>
                  </a:cubicBezTo>
                  <a:cubicBezTo>
                    <a:pt x="54" y="0"/>
                    <a:pt x="50" y="0"/>
                    <a:pt x="46" y="0"/>
                  </a:cubicBezTo>
                  <a:cubicBezTo>
                    <a:pt x="10" y="0"/>
                    <a:pt x="10" y="0"/>
                    <a:pt x="10" y="0"/>
                  </a:cubicBezTo>
                  <a:cubicBezTo>
                    <a:pt x="7" y="0"/>
                    <a:pt x="3" y="0"/>
                    <a:pt x="0" y="1"/>
                  </a:cubicBezTo>
                  <a:cubicBezTo>
                    <a:pt x="5" y="8"/>
                    <a:pt x="8" y="17"/>
                    <a:pt x="8" y="27"/>
                  </a:cubicBezTo>
                  <a:cubicBezTo>
                    <a:pt x="15" y="24"/>
                    <a:pt x="22" y="22"/>
                    <a:pt x="30" y="2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37" name="Oval 10"/>
            <p:cNvSpPr>
              <a:spLocks noChangeArrowheads="1"/>
            </p:cNvSpPr>
            <p:nvPr>
              <p:custDataLst>
                <p:tags r:id="rId32"/>
              </p:custDataLst>
            </p:nvPr>
          </p:nvSpPr>
          <p:spPr bwMode="auto">
            <a:xfrm>
              <a:off x="3824960" y="2610058"/>
              <a:ext cx="116909" cy="117493"/>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38" name="Freeform 11"/>
            <p:cNvSpPr/>
            <p:nvPr>
              <p:custDataLst>
                <p:tags r:id="rId33"/>
              </p:custDataLst>
            </p:nvPr>
          </p:nvSpPr>
          <p:spPr bwMode="auto">
            <a:xfrm>
              <a:off x="3922579" y="2719368"/>
              <a:ext cx="106972" cy="108726"/>
            </a:xfrm>
            <a:custGeom>
              <a:avLst/>
              <a:gdLst>
                <a:gd name="T0" fmla="*/ 38 w 77"/>
                <a:gd name="T1" fmla="*/ 78 h 78"/>
                <a:gd name="T2" fmla="*/ 77 w 77"/>
                <a:gd name="T3" fmla="*/ 39 h 78"/>
                <a:gd name="T4" fmla="*/ 38 w 77"/>
                <a:gd name="T5" fmla="*/ 0 h 78"/>
                <a:gd name="T6" fmla="*/ 0 w 77"/>
                <a:gd name="T7" fmla="*/ 38 h 78"/>
                <a:gd name="T8" fmla="*/ 22 w 77"/>
                <a:gd name="T9" fmla="*/ 74 h 78"/>
                <a:gd name="T10" fmla="*/ 38 w 77"/>
                <a:gd name="T11" fmla="*/ 78 h 78"/>
              </a:gdLst>
              <a:ahLst/>
              <a:cxnLst>
                <a:cxn ang="0">
                  <a:pos x="T0" y="T1"/>
                </a:cxn>
                <a:cxn ang="0">
                  <a:pos x="T2" y="T3"/>
                </a:cxn>
                <a:cxn ang="0">
                  <a:pos x="T4" y="T5"/>
                </a:cxn>
                <a:cxn ang="0">
                  <a:pos x="T6" y="T7"/>
                </a:cxn>
                <a:cxn ang="0">
                  <a:pos x="T8" y="T9"/>
                </a:cxn>
                <a:cxn ang="0">
                  <a:pos x="T10" y="T11"/>
                </a:cxn>
              </a:cxnLst>
              <a:rect l="0" t="0" r="r" b="b"/>
              <a:pathLst>
                <a:path w="77" h="78">
                  <a:moveTo>
                    <a:pt x="38" y="78"/>
                  </a:moveTo>
                  <a:cubicBezTo>
                    <a:pt x="60" y="78"/>
                    <a:pt x="77" y="60"/>
                    <a:pt x="77" y="39"/>
                  </a:cubicBezTo>
                  <a:cubicBezTo>
                    <a:pt x="77" y="17"/>
                    <a:pt x="60" y="0"/>
                    <a:pt x="38" y="0"/>
                  </a:cubicBezTo>
                  <a:cubicBezTo>
                    <a:pt x="17" y="0"/>
                    <a:pt x="0" y="17"/>
                    <a:pt x="0" y="38"/>
                  </a:cubicBezTo>
                  <a:cubicBezTo>
                    <a:pt x="12" y="46"/>
                    <a:pt x="20" y="59"/>
                    <a:pt x="22" y="74"/>
                  </a:cubicBezTo>
                  <a:cubicBezTo>
                    <a:pt x="27" y="76"/>
                    <a:pt x="32" y="78"/>
                    <a:pt x="38" y="7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0" name="Freeform 12"/>
            <p:cNvSpPr/>
            <p:nvPr>
              <p:custDataLst>
                <p:tags r:id="rId34"/>
              </p:custDataLst>
            </p:nvPr>
          </p:nvSpPr>
          <p:spPr bwMode="auto">
            <a:xfrm>
              <a:off x="3738448" y="2719368"/>
              <a:ext cx="107556" cy="106972"/>
            </a:xfrm>
            <a:custGeom>
              <a:avLst/>
              <a:gdLst>
                <a:gd name="T0" fmla="*/ 38 w 77"/>
                <a:gd name="T1" fmla="*/ 0 h 77"/>
                <a:gd name="T2" fmla="*/ 0 w 77"/>
                <a:gd name="T3" fmla="*/ 39 h 77"/>
                <a:gd name="T4" fmla="*/ 38 w 77"/>
                <a:gd name="T5" fmla="*/ 77 h 77"/>
                <a:gd name="T6" fmla="*/ 59 w 77"/>
                <a:gd name="T7" fmla="*/ 72 h 77"/>
                <a:gd name="T8" fmla="*/ 77 w 77"/>
                <a:gd name="T9" fmla="*/ 41 h 77"/>
                <a:gd name="T10" fmla="*/ 77 w 77"/>
                <a:gd name="T11" fmla="*/ 39 h 77"/>
                <a:gd name="T12" fmla="*/ 38 w 77"/>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77" h="77">
                  <a:moveTo>
                    <a:pt x="38" y="0"/>
                  </a:moveTo>
                  <a:cubicBezTo>
                    <a:pt x="17" y="0"/>
                    <a:pt x="0" y="17"/>
                    <a:pt x="0" y="39"/>
                  </a:cubicBezTo>
                  <a:cubicBezTo>
                    <a:pt x="0" y="60"/>
                    <a:pt x="17" y="77"/>
                    <a:pt x="38" y="77"/>
                  </a:cubicBezTo>
                  <a:cubicBezTo>
                    <a:pt x="46" y="77"/>
                    <a:pt x="53" y="75"/>
                    <a:pt x="59" y="72"/>
                  </a:cubicBezTo>
                  <a:cubicBezTo>
                    <a:pt x="61" y="59"/>
                    <a:pt x="67" y="48"/>
                    <a:pt x="77" y="41"/>
                  </a:cubicBezTo>
                  <a:cubicBezTo>
                    <a:pt x="77" y="40"/>
                    <a:pt x="77" y="40"/>
                    <a:pt x="77" y="39"/>
                  </a:cubicBezTo>
                  <a:cubicBezTo>
                    <a:pt x="77" y="17"/>
                    <a:pt x="60" y="0"/>
                    <a:pt x="38"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1" name="Freeform 13"/>
            <p:cNvSpPr/>
            <p:nvPr>
              <p:custDataLst>
                <p:tags r:id="rId35"/>
              </p:custDataLst>
            </p:nvPr>
          </p:nvSpPr>
          <p:spPr bwMode="auto">
            <a:xfrm>
              <a:off x="4010261" y="2665005"/>
              <a:ext cx="108726" cy="108726"/>
            </a:xfrm>
            <a:custGeom>
              <a:avLst/>
              <a:gdLst>
                <a:gd name="T0" fmla="*/ 0 w 78"/>
                <a:gd name="T1" fmla="*/ 38 h 78"/>
                <a:gd name="T2" fmla="*/ 23 w 78"/>
                <a:gd name="T3" fmla="*/ 74 h 78"/>
                <a:gd name="T4" fmla="*/ 39 w 78"/>
                <a:gd name="T5" fmla="*/ 78 h 78"/>
                <a:gd name="T6" fmla="*/ 78 w 78"/>
                <a:gd name="T7" fmla="*/ 39 h 78"/>
                <a:gd name="T8" fmla="*/ 39 w 78"/>
                <a:gd name="T9" fmla="*/ 0 h 78"/>
                <a:gd name="T10" fmla="*/ 0 w 78"/>
                <a:gd name="T11" fmla="*/ 38 h 78"/>
              </a:gdLst>
              <a:ahLst/>
              <a:cxnLst>
                <a:cxn ang="0">
                  <a:pos x="T0" y="T1"/>
                </a:cxn>
                <a:cxn ang="0">
                  <a:pos x="T2" y="T3"/>
                </a:cxn>
                <a:cxn ang="0">
                  <a:pos x="T4" y="T5"/>
                </a:cxn>
                <a:cxn ang="0">
                  <a:pos x="T6" y="T7"/>
                </a:cxn>
                <a:cxn ang="0">
                  <a:pos x="T8" y="T9"/>
                </a:cxn>
                <a:cxn ang="0">
                  <a:pos x="T10" y="T11"/>
                </a:cxn>
              </a:cxnLst>
              <a:rect l="0" t="0" r="r" b="b"/>
              <a:pathLst>
                <a:path w="78" h="78">
                  <a:moveTo>
                    <a:pt x="0" y="38"/>
                  </a:moveTo>
                  <a:cubicBezTo>
                    <a:pt x="13" y="46"/>
                    <a:pt x="21" y="59"/>
                    <a:pt x="23" y="74"/>
                  </a:cubicBezTo>
                  <a:cubicBezTo>
                    <a:pt x="28" y="76"/>
                    <a:pt x="33" y="78"/>
                    <a:pt x="39" y="78"/>
                  </a:cubicBezTo>
                  <a:cubicBezTo>
                    <a:pt x="60" y="78"/>
                    <a:pt x="78" y="60"/>
                    <a:pt x="78" y="39"/>
                  </a:cubicBezTo>
                  <a:cubicBezTo>
                    <a:pt x="78" y="18"/>
                    <a:pt x="60" y="0"/>
                    <a:pt x="39" y="0"/>
                  </a:cubicBezTo>
                  <a:cubicBezTo>
                    <a:pt x="18" y="0"/>
                    <a:pt x="1" y="17"/>
                    <a:pt x="0"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2" name="Oval 14"/>
            <p:cNvSpPr>
              <a:spLocks noChangeArrowheads="1"/>
            </p:cNvSpPr>
            <p:nvPr>
              <p:custDataLst>
                <p:tags r:id="rId36"/>
              </p:custDataLst>
            </p:nvPr>
          </p:nvSpPr>
          <p:spPr bwMode="auto">
            <a:xfrm>
              <a:off x="3833143" y="2774900"/>
              <a:ext cx="107556" cy="107556"/>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44" name="Freeform 15"/>
            <p:cNvSpPr/>
            <p:nvPr>
              <p:custDataLst>
                <p:tags r:id="rId37"/>
              </p:custDataLst>
            </p:nvPr>
          </p:nvSpPr>
          <p:spPr bwMode="auto">
            <a:xfrm>
              <a:off x="3932517" y="2831016"/>
              <a:ext cx="135030" cy="142045"/>
            </a:xfrm>
            <a:custGeom>
              <a:avLst/>
              <a:gdLst>
                <a:gd name="T0" fmla="*/ 48 w 97"/>
                <a:gd name="T1" fmla="*/ 0 h 102"/>
                <a:gd name="T2" fmla="*/ 15 w 97"/>
                <a:gd name="T3" fmla="*/ 0 h 102"/>
                <a:gd name="T4" fmla="*/ 0 w 97"/>
                <a:gd name="T5" fmla="*/ 33 h 102"/>
                <a:gd name="T6" fmla="*/ 42 w 97"/>
                <a:gd name="T7" fmla="*/ 90 h 102"/>
                <a:gd name="T8" fmla="*/ 42 w 97"/>
                <a:gd name="T9" fmla="*/ 102 h 102"/>
                <a:gd name="T10" fmla="*/ 94 w 97"/>
                <a:gd name="T11" fmla="*/ 91 h 102"/>
                <a:gd name="T12" fmla="*/ 97 w 97"/>
                <a:gd name="T13" fmla="*/ 90 h 102"/>
                <a:gd name="T14" fmla="*/ 97 w 97"/>
                <a:gd name="T15" fmla="*/ 90 h 102"/>
                <a:gd name="T16" fmla="*/ 97 w 97"/>
                <a:gd name="T17" fmla="*/ 50 h 102"/>
                <a:gd name="T18" fmla="*/ 48 w 97"/>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2">
                  <a:moveTo>
                    <a:pt x="48" y="0"/>
                  </a:moveTo>
                  <a:cubicBezTo>
                    <a:pt x="15" y="0"/>
                    <a:pt x="15" y="0"/>
                    <a:pt x="15" y="0"/>
                  </a:cubicBezTo>
                  <a:cubicBezTo>
                    <a:pt x="15" y="13"/>
                    <a:pt x="9" y="25"/>
                    <a:pt x="0" y="33"/>
                  </a:cubicBezTo>
                  <a:cubicBezTo>
                    <a:pt x="25" y="41"/>
                    <a:pt x="42" y="63"/>
                    <a:pt x="42" y="90"/>
                  </a:cubicBezTo>
                  <a:cubicBezTo>
                    <a:pt x="42" y="102"/>
                    <a:pt x="42" y="102"/>
                    <a:pt x="42" y="102"/>
                  </a:cubicBezTo>
                  <a:cubicBezTo>
                    <a:pt x="75" y="101"/>
                    <a:pt x="93" y="92"/>
                    <a:pt x="94" y="91"/>
                  </a:cubicBezTo>
                  <a:cubicBezTo>
                    <a:pt x="97" y="90"/>
                    <a:pt x="97" y="90"/>
                    <a:pt x="97" y="90"/>
                  </a:cubicBezTo>
                  <a:cubicBezTo>
                    <a:pt x="97" y="90"/>
                    <a:pt x="97" y="90"/>
                    <a:pt x="97" y="90"/>
                  </a:cubicBezTo>
                  <a:cubicBezTo>
                    <a:pt x="97" y="50"/>
                    <a:pt x="97" y="50"/>
                    <a:pt x="97" y="50"/>
                  </a:cubicBezTo>
                  <a:cubicBezTo>
                    <a:pt x="97" y="22"/>
                    <a:pt x="75" y="0"/>
                    <a:pt x="48"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1" name="Freeform 16"/>
            <p:cNvSpPr/>
            <p:nvPr>
              <p:custDataLst>
                <p:tags r:id="rId38"/>
              </p:custDataLst>
            </p:nvPr>
          </p:nvSpPr>
          <p:spPr bwMode="auto">
            <a:xfrm>
              <a:off x="4021367" y="2776069"/>
              <a:ext cx="135030" cy="142628"/>
            </a:xfrm>
            <a:custGeom>
              <a:avLst/>
              <a:gdLst>
                <a:gd name="T0" fmla="*/ 47 w 97"/>
                <a:gd name="T1" fmla="*/ 0 h 102"/>
                <a:gd name="T2" fmla="*/ 15 w 97"/>
                <a:gd name="T3" fmla="*/ 0 h 102"/>
                <a:gd name="T4" fmla="*/ 0 w 97"/>
                <a:gd name="T5" fmla="*/ 33 h 102"/>
                <a:gd name="T6" fmla="*/ 42 w 97"/>
                <a:gd name="T7" fmla="*/ 90 h 102"/>
                <a:gd name="T8" fmla="*/ 42 w 97"/>
                <a:gd name="T9" fmla="*/ 102 h 102"/>
                <a:gd name="T10" fmla="*/ 94 w 97"/>
                <a:gd name="T11" fmla="*/ 91 h 102"/>
                <a:gd name="T12" fmla="*/ 97 w 97"/>
                <a:gd name="T13" fmla="*/ 90 h 102"/>
                <a:gd name="T14" fmla="*/ 97 w 97"/>
                <a:gd name="T15" fmla="*/ 90 h 102"/>
                <a:gd name="T16" fmla="*/ 97 w 97"/>
                <a:gd name="T17" fmla="*/ 50 h 102"/>
                <a:gd name="T18" fmla="*/ 47 w 97"/>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2">
                  <a:moveTo>
                    <a:pt x="47" y="0"/>
                  </a:moveTo>
                  <a:cubicBezTo>
                    <a:pt x="15" y="0"/>
                    <a:pt x="15" y="0"/>
                    <a:pt x="15" y="0"/>
                  </a:cubicBezTo>
                  <a:cubicBezTo>
                    <a:pt x="14" y="13"/>
                    <a:pt x="9" y="25"/>
                    <a:pt x="0" y="33"/>
                  </a:cubicBezTo>
                  <a:cubicBezTo>
                    <a:pt x="24" y="41"/>
                    <a:pt x="42" y="63"/>
                    <a:pt x="42" y="90"/>
                  </a:cubicBezTo>
                  <a:cubicBezTo>
                    <a:pt x="42" y="102"/>
                    <a:pt x="42" y="102"/>
                    <a:pt x="42" y="102"/>
                  </a:cubicBezTo>
                  <a:cubicBezTo>
                    <a:pt x="74" y="101"/>
                    <a:pt x="93" y="92"/>
                    <a:pt x="94" y="91"/>
                  </a:cubicBezTo>
                  <a:cubicBezTo>
                    <a:pt x="97" y="90"/>
                    <a:pt x="97" y="90"/>
                    <a:pt x="97" y="90"/>
                  </a:cubicBezTo>
                  <a:cubicBezTo>
                    <a:pt x="97" y="90"/>
                    <a:pt x="97" y="90"/>
                    <a:pt x="97" y="90"/>
                  </a:cubicBezTo>
                  <a:cubicBezTo>
                    <a:pt x="97" y="50"/>
                    <a:pt x="97" y="50"/>
                    <a:pt x="97" y="50"/>
                  </a:cubicBezTo>
                  <a:cubicBezTo>
                    <a:pt x="97" y="22"/>
                    <a:pt x="75" y="0"/>
                    <a:pt x="47"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3" name="Freeform 17"/>
            <p:cNvSpPr/>
            <p:nvPr>
              <p:custDataLst>
                <p:tags r:id="rId39"/>
              </p:custDataLst>
            </p:nvPr>
          </p:nvSpPr>
          <p:spPr bwMode="auto">
            <a:xfrm>
              <a:off x="3699867" y="2831016"/>
              <a:ext cx="140291" cy="142045"/>
            </a:xfrm>
            <a:custGeom>
              <a:avLst/>
              <a:gdLst>
                <a:gd name="T0" fmla="*/ 101 w 101"/>
                <a:gd name="T1" fmla="*/ 33 h 102"/>
                <a:gd name="T2" fmla="*/ 86 w 101"/>
                <a:gd name="T3" fmla="*/ 0 h 102"/>
                <a:gd name="T4" fmla="*/ 83 w 101"/>
                <a:gd name="T5" fmla="*/ 0 h 102"/>
                <a:gd name="T6" fmla="*/ 50 w 101"/>
                <a:gd name="T7" fmla="*/ 0 h 102"/>
                <a:gd name="T8" fmla="*/ 0 w 101"/>
                <a:gd name="T9" fmla="*/ 50 h 102"/>
                <a:gd name="T10" fmla="*/ 0 w 101"/>
                <a:gd name="T11" fmla="*/ 90 h 102"/>
                <a:gd name="T12" fmla="*/ 1 w 101"/>
                <a:gd name="T13" fmla="*/ 90 h 102"/>
                <a:gd name="T14" fmla="*/ 3 w 101"/>
                <a:gd name="T15" fmla="*/ 91 h 102"/>
                <a:gd name="T16" fmla="*/ 59 w 101"/>
                <a:gd name="T17" fmla="*/ 102 h 102"/>
                <a:gd name="T18" fmla="*/ 59 w 101"/>
                <a:gd name="T19" fmla="*/ 90 h 102"/>
                <a:gd name="T20" fmla="*/ 101 w 101"/>
                <a:gd name="T21" fmla="*/ 3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02">
                  <a:moveTo>
                    <a:pt x="101" y="33"/>
                  </a:moveTo>
                  <a:cubicBezTo>
                    <a:pt x="92" y="25"/>
                    <a:pt x="87" y="13"/>
                    <a:pt x="86" y="0"/>
                  </a:cubicBezTo>
                  <a:cubicBezTo>
                    <a:pt x="85" y="0"/>
                    <a:pt x="84" y="0"/>
                    <a:pt x="83" y="0"/>
                  </a:cubicBezTo>
                  <a:cubicBezTo>
                    <a:pt x="50" y="0"/>
                    <a:pt x="50" y="0"/>
                    <a:pt x="50" y="0"/>
                  </a:cubicBezTo>
                  <a:cubicBezTo>
                    <a:pt x="23" y="0"/>
                    <a:pt x="0" y="22"/>
                    <a:pt x="0" y="50"/>
                  </a:cubicBezTo>
                  <a:cubicBezTo>
                    <a:pt x="0" y="90"/>
                    <a:pt x="0" y="90"/>
                    <a:pt x="0" y="90"/>
                  </a:cubicBezTo>
                  <a:cubicBezTo>
                    <a:pt x="1" y="90"/>
                    <a:pt x="1" y="90"/>
                    <a:pt x="1" y="90"/>
                  </a:cubicBezTo>
                  <a:cubicBezTo>
                    <a:pt x="3" y="91"/>
                    <a:pt x="3" y="91"/>
                    <a:pt x="3" y="91"/>
                  </a:cubicBezTo>
                  <a:cubicBezTo>
                    <a:pt x="24" y="98"/>
                    <a:pt x="43" y="101"/>
                    <a:pt x="59" y="102"/>
                  </a:cubicBezTo>
                  <a:cubicBezTo>
                    <a:pt x="59" y="90"/>
                    <a:pt x="59" y="90"/>
                    <a:pt x="59" y="90"/>
                  </a:cubicBezTo>
                  <a:cubicBezTo>
                    <a:pt x="59" y="63"/>
                    <a:pt x="77" y="41"/>
                    <a:pt x="101" y="3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7" name="Freeform 18"/>
            <p:cNvSpPr/>
            <p:nvPr>
              <p:custDataLst>
                <p:tags r:id="rId40"/>
              </p:custDataLst>
            </p:nvPr>
          </p:nvSpPr>
          <p:spPr bwMode="auto">
            <a:xfrm>
              <a:off x="3794564" y="2886547"/>
              <a:ext cx="183547" cy="142045"/>
            </a:xfrm>
            <a:custGeom>
              <a:avLst/>
              <a:gdLst>
                <a:gd name="T0" fmla="*/ 83 w 132"/>
                <a:gd name="T1" fmla="*/ 0 h 102"/>
                <a:gd name="T2" fmla="*/ 50 w 132"/>
                <a:gd name="T3" fmla="*/ 0 h 102"/>
                <a:gd name="T4" fmla="*/ 0 w 132"/>
                <a:gd name="T5" fmla="*/ 50 h 102"/>
                <a:gd name="T6" fmla="*/ 0 w 132"/>
                <a:gd name="T7" fmla="*/ 90 h 102"/>
                <a:gd name="T8" fmla="*/ 0 w 132"/>
                <a:gd name="T9" fmla="*/ 90 h 102"/>
                <a:gd name="T10" fmla="*/ 3 w 132"/>
                <a:gd name="T11" fmla="*/ 91 h 102"/>
                <a:gd name="T12" fmla="*/ 70 w 132"/>
                <a:gd name="T13" fmla="*/ 102 h 102"/>
                <a:gd name="T14" fmla="*/ 129 w 132"/>
                <a:gd name="T15" fmla="*/ 91 h 102"/>
                <a:gd name="T16" fmla="*/ 132 w 132"/>
                <a:gd name="T17" fmla="*/ 90 h 102"/>
                <a:gd name="T18" fmla="*/ 132 w 132"/>
                <a:gd name="T19" fmla="*/ 90 h 102"/>
                <a:gd name="T20" fmla="*/ 132 w 132"/>
                <a:gd name="T21" fmla="*/ 50 h 102"/>
                <a:gd name="T22" fmla="*/ 83 w 132"/>
                <a:gd name="T2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102">
                  <a:moveTo>
                    <a:pt x="83" y="0"/>
                  </a:moveTo>
                  <a:cubicBezTo>
                    <a:pt x="50" y="0"/>
                    <a:pt x="50" y="0"/>
                    <a:pt x="50" y="0"/>
                  </a:cubicBezTo>
                  <a:cubicBezTo>
                    <a:pt x="23" y="0"/>
                    <a:pt x="0" y="22"/>
                    <a:pt x="0" y="50"/>
                  </a:cubicBezTo>
                  <a:cubicBezTo>
                    <a:pt x="0" y="90"/>
                    <a:pt x="0" y="90"/>
                    <a:pt x="0" y="90"/>
                  </a:cubicBezTo>
                  <a:cubicBezTo>
                    <a:pt x="0" y="90"/>
                    <a:pt x="0" y="90"/>
                    <a:pt x="0" y="90"/>
                  </a:cubicBezTo>
                  <a:cubicBezTo>
                    <a:pt x="3" y="91"/>
                    <a:pt x="3" y="91"/>
                    <a:pt x="3" y="91"/>
                  </a:cubicBezTo>
                  <a:cubicBezTo>
                    <a:pt x="29" y="99"/>
                    <a:pt x="52" y="102"/>
                    <a:pt x="70" y="102"/>
                  </a:cubicBezTo>
                  <a:cubicBezTo>
                    <a:pt x="107" y="102"/>
                    <a:pt x="128" y="92"/>
                    <a:pt x="129" y="91"/>
                  </a:cubicBezTo>
                  <a:cubicBezTo>
                    <a:pt x="132" y="90"/>
                    <a:pt x="132" y="90"/>
                    <a:pt x="132" y="90"/>
                  </a:cubicBezTo>
                  <a:cubicBezTo>
                    <a:pt x="132" y="90"/>
                    <a:pt x="132" y="90"/>
                    <a:pt x="132" y="90"/>
                  </a:cubicBezTo>
                  <a:cubicBezTo>
                    <a:pt x="132" y="50"/>
                    <a:pt x="132" y="50"/>
                    <a:pt x="132" y="50"/>
                  </a:cubicBezTo>
                  <a:cubicBezTo>
                    <a:pt x="132" y="22"/>
                    <a:pt x="110" y="0"/>
                    <a:pt x="8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8" name="Freeform 19"/>
            <p:cNvSpPr/>
            <p:nvPr>
              <p:custDataLst>
                <p:tags r:id="rId41"/>
              </p:custDataLst>
            </p:nvPr>
          </p:nvSpPr>
          <p:spPr bwMode="auto">
            <a:xfrm>
              <a:off x="3648428" y="2666174"/>
              <a:ext cx="108141" cy="108726"/>
            </a:xfrm>
            <a:custGeom>
              <a:avLst/>
              <a:gdLst>
                <a:gd name="T0" fmla="*/ 39 w 78"/>
                <a:gd name="T1" fmla="*/ 78 h 78"/>
                <a:gd name="T2" fmla="*/ 55 w 78"/>
                <a:gd name="T3" fmla="*/ 74 h 78"/>
                <a:gd name="T4" fmla="*/ 78 w 78"/>
                <a:gd name="T5" fmla="*/ 39 h 78"/>
                <a:gd name="T6" fmla="*/ 39 w 78"/>
                <a:gd name="T7" fmla="*/ 0 h 78"/>
                <a:gd name="T8" fmla="*/ 0 w 78"/>
                <a:gd name="T9" fmla="*/ 39 h 78"/>
                <a:gd name="T10" fmla="*/ 39 w 78"/>
                <a:gd name="T11" fmla="*/ 78 h 78"/>
              </a:gdLst>
              <a:ahLst/>
              <a:cxnLst>
                <a:cxn ang="0">
                  <a:pos x="T0" y="T1"/>
                </a:cxn>
                <a:cxn ang="0">
                  <a:pos x="T2" y="T3"/>
                </a:cxn>
                <a:cxn ang="0">
                  <a:pos x="T4" y="T5"/>
                </a:cxn>
                <a:cxn ang="0">
                  <a:pos x="T6" y="T7"/>
                </a:cxn>
                <a:cxn ang="0">
                  <a:pos x="T8" y="T9"/>
                </a:cxn>
                <a:cxn ang="0">
                  <a:pos x="T10" y="T11"/>
                </a:cxn>
              </a:cxnLst>
              <a:rect l="0" t="0" r="r" b="b"/>
              <a:pathLst>
                <a:path w="78" h="78">
                  <a:moveTo>
                    <a:pt x="39" y="78"/>
                  </a:moveTo>
                  <a:cubicBezTo>
                    <a:pt x="45" y="78"/>
                    <a:pt x="50" y="76"/>
                    <a:pt x="55" y="74"/>
                  </a:cubicBezTo>
                  <a:cubicBezTo>
                    <a:pt x="57" y="59"/>
                    <a:pt x="65" y="46"/>
                    <a:pt x="78" y="39"/>
                  </a:cubicBezTo>
                  <a:cubicBezTo>
                    <a:pt x="77" y="17"/>
                    <a:pt x="60" y="0"/>
                    <a:pt x="39" y="0"/>
                  </a:cubicBezTo>
                  <a:cubicBezTo>
                    <a:pt x="18" y="0"/>
                    <a:pt x="0" y="18"/>
                    <a:pt x="0" y="39"/>
                  </a:cubicBezTo>
                  <a:cubicBezTo>
                    <a:pt x="0" y="60"/>
                    <a:pt x="18" y="78"/>
                    <a:pt x="39" y="7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59" name="Freeform 20"/>
            <p:cNvSpPr/>
            <p:nvPr>
              <p:custDataLst>
                <p:tags r:id="rId42"/>
              </p:custDataLst>
            </p:nvPr>
          </p:nvSpPr>
          <p:spPr bwMode="auto">
            <a:xfrm>
              <a:off x="3610432" y="2777823"/>
              <a:ext cx="135030" cy="142045"/>
            </a:xfrm>
            <a:custGeom>
              <a:avLst/>
              <a:gdLst>
                <a:gd name="T0" fmla="*/ 97 w 97"/>
                <a:gd name="T1" fmla="*/ 34 h 102"/>
                <a:gd name="T2" fmla="*/ 82 w 97"/>
                <a:gd name="T3" fmla="*/ 0 h 102"/>
                <a:gd name="T4" fmla="*/ 50 w 97"/>
                <a:gd name="T5" fmla="*/ 0 h 102"/>
                <a:gd name="T6" fmla="*/ 0 w 97"/>
                <a:gd name="T7" fmla="*/ 50 h 102"/>
                <a:gd name="T8" fmla="*/ 0 w 97"/>
                <a:gd name="T9" fmla="*/ 90 h 102"/>
                <a:gd name="T10" fmla="*/ 0 w 97"/>
                <a:gd name="T11" fmla="*/ 90 h 102"/>
                <a:gd name="T12" fmla="*/ 3 w 97"/>
                <a:gd name="T13" fmla="*/ 91 h 102"/>
                <a:gd name="T14" fmla="*/ 55 w 97"/>
                <a:gd name="T15" fmla="*/ 102 h 102"/>
                <a:gd name="T16" fmla="*/ 55 w 97"/>
                <a:gd name="T17" fmla="*/ 90 h 102"/>
                <a:gd name="T18" fmla="*/ 97 w 97"/>
                <a:gd name="T19" fmla="*/ 3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102">
                  <a:moveTo>
                    <a:pt x="97" y="34"/>
                  </a:moveTo>
                  <a:cubicBezTo>
                    <a:pt x="88" y="25"/>
                    <a:pt x="83" y="13"/>
                    <a:pt x="82" y="0"/>
                  </a:cubicBezTo>
                  <a:cubicBezTo>
                    <a:pt x="50" y="0"/>
                    <a:pt x="50" y="0"/>
                    <a:pt x="50" y="0"/>
                  </a:cubicBezTo>
                  <a:cubicBezTo>
                    <a:pt x="22" y="0"/>
                    <a:pt x="0" y="23"/>
                    <a:pt x="0" y="50"/>
                  </a:cubicBezTo>
                  <a:cubicBezTo>
                    <a:pt x="0" y="90"/>
                    <a:pt x="0" y="90"/>
                    <a:pt x="0" y="90"/>
                  </a:cubicBezTo>
                  <a:cubicBezTo>
                    <a:pt x="0" y="90"/>
                    <a:pt x="0" y="90"/>
                    <a:pt x="0" y="90"/>
                  </a:cubicBezTo>
                  <a:cubicBezTo>
                    <a:pt x="3" y="91"/>
                    <a:pt x="3" y="91"/>
                    <a:pt x="3" y="91"/>
                  </a:cubicBezTo>
                  <a:cubicBezTo>
                    <a:pt x="4" y="92"/>
                    <a:pt x="23" y="101"/>
                    <a:pt x="55" y="102"/>
                  </a:cubicBezTo>
                  <a:cubicBezTo>
                    <a:pt x="55" y="90"/>
                    <a:pt x="55" y="90"/>
                    <a:pt x="55" y="90"/>
                  </a:cubicBezTo>
                  <a:cubicBezTo>
                    <a:pt x="55" y="63"/>
                    <a:pt x="73" y="41"/>
                    <a:pt x="97" y="34"/>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60" name="Freeform 21"/>
            <p:cNvSpPr/>
            <p:nvPr>
              <p:custDataLst>
                <p:tags r:id="rId43"/>
              </p:custDataLst>
            </p:nvPr>
          </p:nvSpPr>
          <p:spPr bwMode="auto">
            <a:xfrm>
              <a:off x="3733187" y="2624087"/>
              <a:ext cx="94697" cy="92358"/>
            </a:xfrm>
            <a:custGeom>
              <a:avLst/>
              <a:gdLst>
                <a:gd name="T0" fmla="*/ 23 w 68"/>
                <a:gd name="T1" fmla="*/ 64 h 66"/>
                <a:gd name="T2" fmla="*/ 42 w 68"/>
                <a:gd name="T3" fmla="*/ 60 h 66"/>
                <a:gd name="T4" fmla="*/ 64 w 68"/>
                <a:gd name="T5" fmla="*/ 66 h 66"/>
                <a:gd name="T6" fmla="*/ 68 w 68"/>
                <a:gd name="T7" fmla="*/ 61 h 66"/>
                <a:gd name="T8" fmla="*/ 58 w 68"/>
                <a:gd name="T9" fmla="*/ 31 h 66"/>
                <a:gd name="T10" fmla="*/ 63 w 68"/>
                <a:gd name="T11" fmla="*/ 10 h 66"/>
                <a:gd name="T12" fmla="*/ 37 w 68"/>
                <a:gd name="T13" fmla="*/ 0 h 66"/>
                <a:gd name="T14" fmla="*/ 0 w 68"/>
                <a:gd name="T15" fmla="*/ 29 h 66"/>
                <a:gd name="T16" fmla="*/ 23 w 68"/>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6">
                  <a:moveTo>
                    <a:pt x="23" y="64"/>
                  </a:moveTo>
                  <a:cubicBezTo>
                    <a:pt x="28" y="62"/>
                    <a:pt x="35" y="60"/>
                    <a:pt x="42" y="60"/>
                  </a:cubicBezTo>
                  <a:cubicBezTo>
                    <a:pt x="50" y="60"/>
                    <a:pt x="57" y="62"/>
                    <a:pt x="64" y="66"/>
                  </a:cubicBezTo>
                  <a:cubicBezTo>
                    <a:pt x="66" y="65"/>
                    <a:pt x="67" y="63"/>
                    <a:pt x="68" y="61"/>
                  </a:cubicBezTo>
                  <a:cubicBezTo>
                    <a:pt x="62" y="53"/>
                    <a:pt x="58" y="42"/>
                    <a:pt x="58" y="31"/>
                  </a:cubicBezTo>
                  <a:cubicBezTo>
                    <a:pt x="58" y="24"/>
                    <a:pt x="60" y="17"/>
                    <a:pt x="63" y="10"/>
                  </a:cubicBezTo>
                  <a:cubicBezTo>
                    <a:pt x="56" y="4"/>
                    <a:pt x="47" y="0"/>
                    <a:pt x="37" y="0"/>
                  </a:cubicBezTo>
                  <a:cubicBezTo>
                    <a:pt x="20" y="0"/>
                    <a:pt x="5" y="12"/>
                    <a:pt x="0" y="29"/>
                  </a:cubicBezTo>
                  <a:cubicBezTo>
                    <a:pt x="13" y="36"/>
                    <a:pt x="22" y="50"/>
                    <a:pt x="23" y="64"/>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sp>
          <p:nvSpPr>
            <p:cNvPr id="61" name="Freeform 22"/>
            <p:cNvSpPr/>
            <p:nvPr>
              <p:custDataLst>
                <p:tags r:id="rId44"/>
              </p:custDataLst>
            </p:nvPr>
          </p:nvSpPr>
          <p:spPr bwMode="auto">
            <a:xfrm>
              <a:off x="3940700" y="2624087"/>
              <a:ext cx="94697" cy="90604"/>
            </a:xfrm>
            <a:custGeom>
              <a:avLst/>
              <a:gdLst>
                <a:gd name="T0" fmla="*/ 0 w 68"/>
                <a:gd name="T1" fmla="*/ 59 h 65"/>
                <a:gd name="T2" fmla="*/ 4 w 68"/>
                <a:gd name="T3" fmla="*/ 65 h 65"/>
                <a:gd name="T4" fmla="*/ 25 w 68"/>
                <a:gd name="T5" fmla="*/ 60 h 65"/>
                <a:gd name="T6" fmla="*/ 42 w 68"/>
                <a:gd name="T7" fmla="*/ 63 h 65"/>
                <a:gd name="T8" fmla="*/ 68 w 68"/>
                <a:gd name="T9" fmla="*/ 26 h 65"/>
                <a:gd name="T10" fmla="*/ 32 w 68"/>
                <a:gd name="T11" fmla="*/ 0 h 65"/>
                <a:gd name="T12" fmla="*/ 4 w 68"/>
                <a:gd name="T13" fmla="*/ 12 h 65"/>
                <a:gd name="T14" fmla="*/ 8 w 68"/>
                <a:gd name="T15" fmla="*/ 31 h 65"/>
                <a:gd name="T16" fmla="*/ 0 w 68"/>
                <a:gd name="T17"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5">
                  <a:moveTo>
                    <a:pt x="0" y="59"/>
                  </a:moveTo>
                  <a:cubicBezTo>
                    <a:pt x="1" y="61"/>
                    <a:pt x="2" y="63"/>
                    <a:pt x="4" y="65"/>
                  </a:cubicBezTo>
                  <a:cubicBezTo>
                    <a:pt x="11" y="62"/>
                    <a:pt x="18" y="60"/>
                    <a:pt x="25" y="60"/>
                  </a:cubicBezTo>
                  <a:cubicBezTo>
                    <a:pt x="32" y="60"/>
                    <a:pt x="38" y="62"/>
                    <a:pt x="42" y="63"/>
                  </a:cubicBezTo>
                  <a:cubicBezTo>
                    <a:pt x="44" y="47"/>
                    <a:pt x="54" y="33"/>
                    <a:pt x="68" y="26"/>
                  </a:cubicBezTo>
                  <a:cubicBezTo>
                    <a:pt x="63" y="11"/>
                    <a:pt x="48" y="0"/>
                    <a:pt x="32" y="0"/>
                  </a:cubicBezTo>
                  <a:cubicBezTo>
                    <a:pt x="21" y="0"/>
                    <a:pt x="11" y="5"/>
                    <a:pt x="4" y="12"/>
                  </a:cubicBezTo>
                  <a:cubicBezTo>
                    <a:pt x="7" y="18"/>
                    <a:pt x="8" y="25"/>
                    <a:pt x="8" y="31"/>
                  </a:cubicBezTo>
                  <a:cubicBezTo>
                    <a:pt x="8" y="41"/>
                    <a:pt x="5" y="51"/>
                    <a:pt x="0" y="5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b="1" dirty="0">
                <a:solidFill>
                  <a:schemeClr val="accent1"/>
                </a:solidFill>
                <a:effectLst/>
                <a:latin typeface="微软雅黑" panose="020B0503020204020204" pitchFamily="34" charset="-122"/>
                <a:ea typeface="微软雅黑" panose="020B0503020204020204" pitchFamily="34" charset="-122"/>
              </a:rPr>
              <a:t>思政园地</a:t>
            </a:r>
            <a:endParaRPr lang="zh-CN" altLang="en-US" sz="2300" b="1" dirty="0">
              <a:solidFill>
                <a:schemeClr val="accent1"/>
              </a:solidFill>
              <a:effectLst/>
              <a:latin typeface="微软雅黑" panose="020B0503020204020204" pitchFamily="34" charset="-122"/>
              <a:ea typeface="微软雅黑" panose="020B0503020204020204" pitchFamily="34" charset="-122"/>
            </a:endParaRPr>
          </a:p>
        </p:txBody>
      </p:sp>
      <p:sp>
        <p:nvSpPr>
          <p:cNvPr id="2" name="文本框 1"/>
          <p:cNvSpPr txBox="1"/>
          <p:nvPr/>
        </p:nvSpPr>
        <p:spPr>
          <a:xfrm>
            <a:off x="384175" y="909955"/>
            <a:ext cx="11082655" cy="5077460"/>
          </a:xfrm>
          <a:prstGeom prst="rect">
            <a:avLst/>
          </a:prstGeom>
          <a:noFill/>
        </p:spPr>
        <p:txBody>
          <a:bodyPr wrap="square" rtlCol="0">
            <a:spAutoFit/>
          </a:bodyPr>
          <a:p>
            <a:pPr algn="ctr" fontAlgn="auto">
              <a:lnSpc>
                <a:spcPct val="150000"/>
              </a:lnSpc>
            </a:pPr>
            <a:r>
              <a:rPr lang="zh-CN" altLang="en-US" sz="2400" b="1"/>
              <a:t>创新人才与创新创造</a:t>
            </a:r>
            <a:endParaRPr lang="zh-CN" altLang="en-US" sz="2400" b="1"/>
          </a:p>
          <a:p>
            <a:pPr algn="l" fontAlgn="auto">
              <a:lnSpc>
                <a:spcPct val="150000"/>
              </a:lnSpc>
            </a:pPr>
            <a:r>
              <a:rPr lang="zh-CN" altLang="en-US" sz="2400" b="1"/>
              <a:t> </a:t>
            </a:r>
            <a:r>
              <a:rPr lang="en-US" altLang="zh-CN" sz="2400" b="1"/>
              <a:t>   </a:t>
            </a:r>
            <a:r>
              <a:rPr lang="zh-CN" altLang="en-US" sz="2400"/>
              <a:t>新生事物的萌芽、成长，离不开人的创造力。对待新生事物的态度，其实也是对待人的态度。我国北斗穿云，星耀全球。北斗初期的“全数字化”方案，是三位 20 岁出头的小伙子在 10 多平方米的仓库里攻关出来的；领先全球的星间链路，是 29 岁的康成斌提出并验证的；被称为“北斗专列”的长征火箭，其总体设计团队，平均年龄不到 30 岁……今天，当初的北斗年轻人已挑起了我国航天事业的大梁。有人统计，在自然科学领域，人的“最佳创新年龄区”在 25 ～ 45岁。正因如此，我们要用欣赏和赞许的眼光看待青年创新创业，敢于放手支持青年人在关键岗位担当大任，让创新人才、创新成果如雨后春笋般涌现出来。</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anim calcmode="lin" valueType="num">
                                      <p:cBhvr>
                                        <p:cTn id="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（一）创业要素</a:t>
            </a:r>
            <a:endParaRPr lang="zh-CN" altLang="en-US" sz="2000" b="1">
              <a:solidFill>
                <a:schemeClr val="accent1">
                  <a:lumMod val="75000"/>
                </a:schemeClr>
              </a:solidFill>
            </a:endParaRPr>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二、常见的创业理论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211580"/>
            <a:ext cx="6440805" cy="4246245"/>
          </a:xfrm>
          <a:prstGeom prst="rect">
            <a:avLst/>
          </a:prstGeom>
          <a:noFill/>
        </p:spPr>
        <p:txBody>
          <a:bodyPr wrap="square" rtlCol="0">
            <a:spAutoFit/>
          </a:bodyPr>
          <a:p>
            <a:pPr fontAlgn="auto">
              <a:lnSpc>
                <a:spcPct val="150000"/>
              </a:lnSpc>
            </a:pPr>
            <a:r>
              <a:rPr lang="zh-CN" altLang="en-US"/>
              <a:t>迄今为止，在人们对创业要素的认知和分析中，最为典型和公认的创业要素模型为蒂蒙斯模型，该模型提炼出了创业的三大关键要素，即商机（创业机会）、工作团队（创业者及其创业团队）、资源。一般认为，这三个核心要素在创业活动中是不可或缺的。如果没有机会，创业活动就成了盲动，难以创造真正的价值。应该说机会是普遍存在的，关键要看创业者及其创业团队能否有效识别和开发机会，如果没有创业者及其创业团队的主观努力，创业活动是不可能发生的；创业者及其创业团队把握住合适的机会后，还需要有相应的资金、设备等资源。如果没有必要的资源，机会也就难以被开发和实现。</a:t>
            </a:r>
            <a:endParaRPr lang="zh-CN" altLang="en-US"/>
          </a:p>
        </p:txBody>
      </p:sp>
      <p:pic>
        <p:nvPicPr>
          <p:cNvPr id="112" name="图片 111"/>
          <p:cNvPicPr/>
          <p:nvPr/>
        </p:nvPicPr>
        <p:blipFill>
          <a:blip r:embed="rId1"/>
          <a:stretch>
            <a:fillRect/>
          </a:stretch>
        </p:blipFill>
        <p:spPr>
          <a:xfrm>
            <a:off x="7085965" y="1395730"/>
            <a:ext cx="4480560" cy="33972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2"/>
                                        </p:tgtEl>
                                        <p:attrNameLst>
                                          <p:attrName>style.visibility</p:attrName>
                                        </p:attrNameLst>
                                      </p:cBhvr>
                                      <p:to>
                                        <p:strVal val="visible"/>
                                      </p:to>
                                    </p:set>
                                    <p:animEffect transition="in" filter="blinds(horizontal)">
                                      <p:cBhvr>
                                        <p:cTn id="16"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（二）创业的分类</a:t>
            </a:r>
            <a:endParaRPr lang="zh-CN" altLang="en-US" sz="2000" b="1">
              <a:solidFill>
                <a:schemeClr val="accent1">
                  <a:lumMod val="75000"/>
                </a:schemeClr>
              </a:solidFill>
            </a:endParaRPr>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二、常见的创业理论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52" name="任意多边形 51"/>
          <p:cNvSpPr/>
          <p:nvPr>
            <p:custDataLst>
              <p:tags r:id="rId1"/>
            </p:custDataLst>
          </p:nvPr>
        </p:nvSpPr>
        <p:spPr>
          <a:xfrm>
            <a:off x="5582098" y="1565699"/>
            <a:ext cx="1902134" cy="3137159"/>
          </a:xfrm>
          <a:custGeom>
            <a:avLst/>
            <a:gdLst>
              <a:gd name="connsiteX0" fmla="*/ 19160 w 1902134"/>
              <a:gd name="connsiteY0" fmla="*/ 0 h 3137159"/>
              <a:gd name="connsiteX1" fmla="*/ 1902134 w 1902134"/>
              <a:gd name="connsiteY1" fmla="*/ 1882974 h 3137159"/>
              <a:gd name="connsiteX2" fmla="*/ 1472155 w 1902134"/>
              <a:gd name="connsiteY2" fmla="*/ 3080721 h 3137159"/>
              <a:gd name="connsiteX3" fmla="*/ 1420860 w 1902134"/>
              <a:gd name="connsiteY3" fmla="*/ 3137159 h 3137159"/>
              <a:gd name="connsiteX4" fmla="*/ 906766 w 1902134"/>
              <a:gd name="connsiteY4" fmla="*/ 2700064 h 3137159"/>
              <a:gd name="connsiteX5" fmla="*/ 952637 w 1902134"/>
              <a:gd name="connsiteY5" fmla="*/ 2649592 h 3137159"/>
              <a:gd name="connsiteX6" fmla="*/ 1228878 w 1902134"/>
              <a:gd name="connsiteY6" fmla="*/ 1880099 h 3137159"/>
              <a:gd name="connsiteX7" fmla="*/ 19160 w 1902134"/>
              <a:gd name="connsiteY7" fmla="*/ 670381 h 3137159"/>
              <a:gd name="connsiteX8" fmla="*/ 0 w 1902134"/>
              <a:gd name="connsiteY8" fmla="*/ 671349 h 3137159"/>
              <a:gd name="connsiteX9" fmla="*/ 0 w 1902134"/>
              <a:gd name="connsiteY9" fmla="*/ 968 h 3137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02134" h="3137159">
                <a:moveTo>
                  <a:pt x="19160" y="0"/>
                </a:moveTo>
                <a:cubicBezTo>
                  <a:pt x="1059098" y="0"/>
                  <a:pt x="1902134" y="843036"/>
                  <a:pt x="1902134" y="1882974"/>
                </a:cubicBezTo>
                <a:cubicBezTo>
                  <a:pt x="1902134" y="2337947"/>
                  <a:pt x="1740772" y="2755232"/>
                  <a:pt x="1472155" y="3080721"/>
                </a:cubicBezTo>
                <a:lnTo>
                  <a:pt x="1420860" y="3137159"/>
                </a:lnTo>
                <a:lnTo>
                  <a:pt x="906766" y="2700064"/>
                </a:lnTo>
                <a:lnTo>
                  <a:pt x="952637" y="2649592"/>
                </a:lnTo>
                <a:cubicBezTo>
                  <a:pt x="1125211" y="2440482"/>
                  <a:pt x="1228878" y="2172397"/>
                  <a:pt x="1228878" y="1880099"/>
                </a:cubicBezTo>
                <a:cubicBezTo>
                  <a:pt x="1228878" y="1211990"/>
                  <a:pt x="687269" y="670381"/>
                  <a:pt x="19160" y="670381"/>
                </a:cubicBezTo>
                <a:lnTo>
                  <a:pt x="0" y="671349"/>
                </a:lnTo>
                <a:lnTo>
                  <a:pt x="0" y="968"/>
                </a:lnTo>
                <a:close/>
              </a:path>
            </a:pathLst>
          </a:cu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9"/>
          <p:cNvSpPr/>
          <p:nvPr>
            <p:custDataLst>
              <p:tags r:id="rId2"/>
            </p:custDataLst>
          </p:nvPr>
        </p:nvSpPr>
        <p:spPr>
          <a:xfrm>
            <a:off x="4168200" y="1567968"/>
            <a:ext cx="1420676" cy="1093092"/>
          </a:xfrm>
          <a:custGeom>
            <a:avLst/>
            <a:gdLst>
              <a:gd name="connsiteX0" fmla="*/ 1420676 w 1420676"/>
              <a:gd name="connsiteY0" fmla="*/ 0 h 1093092"/>
              <a:gd name="connsiteX1" fmla="*/ 1420676 w 1420676"/>
              <a:gd name="connsiteY1" fmla="*/ 670381 h 1093092"/>
              <a:gd name="connsiteX2" fmla="*/ 1308037 w 1420676"/>
              <a:gd name="connsiteY2" fmla="*/ 676069 h 1093092"/>
              <a:gd name="connsiteX3" fmla="*/ 536268 w 1420676"/>
              <a:gd name="connsiteY3" fmla="*/ 1066154 h 1093092"/>
              <a:gd name="connsiteX4" fmla="*/ 513903 w 1420676"/>
              <a:gd name="connsiteY4" fmla="*/ 1093092 h 1093092"/>
              <a:gd name="connsiteX5" fmla="*/ 0 w 1420676"/>
              <a:gd name="connsiteY5" fmla="*/ 662010 h 1093092"/>
              <a:gd name="connsiteX6" fmla="*/ 37912 w 1420676"/>
              <a:gd name="connsiteY6" fmla="*/ 616347 h 1093092"/>
              <a:gd name="connsiteX7" fmla="*/ 1239200 w 1420676"/>
              <a:gd name="connsiteY7" fmla="*/ 9164 h 109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0676" h="1093092">
                <a:moveTo>
                  <a:pt x="1420676" y="0"/>
                </a:moveTo>
                <a:lnTo>
                  <a:pt x="1420676" y="670381"/>
                </a:lnTo>
                <a:lnTo>
                  <a:pt x="1308037" y="676069"/>
                </a:lnTo>
                <a:cubicBezTo>
                  <a:pt x="1003033" y="707044"/>
                  <a:pt x="731525" y="851324"/>
                  <a:pt x="536268" y="1066154"/>
                </a:cubicBezTo>
                <a:lnTo>
                  <a:pt x="513903" y="1093092"/>
                </a:lnTo>
                <a:lnTo>
                  <a:pt x="0" y="662010"/>
                </a:lnTo>
                <a:lnTo>
                  <a:pt x="37912" y="616347"/>
                </a:lnTo>
                <a:cubicBezTo>
                  <a:pt x="341837" y="281955"/>
                  <a:pt x="764450" y="57378"/>
                  <a:pt x="1239200" y="9164"/>
                </a:cubicBezTo>
                <a:close/>
              </a:path>
            </a:pathLst>
          </a:cu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6"/>
          <p:cNvSpPr/>
          <p:nvPr>
            <p:custDataLst>
              <p:tags r:id="rId3"/>
            </p:custDataLst>
          </p:nvPr>
        </p:nvSpPr>
        <p:spPr>
          <a:xfrm>
            <a:off x="3741298" y="2207666"/>
            <a:ext cx="944280" cy="2009490"/>
          </a:xfrm>
          <a:custGeom>
            <a:avLst/>
            <a:gdLst>
              <a:gd name="connsiteX0" fmla="*/ 444700 w 944280"/>
              <a:gd name="connsiteY0" fmla="*/ 0 h 2009490"/>
              <a:gd name="connsiteX1" fmla="*/ 944280 w 944280"/>
              <a:gd name="connsiteY1" fmla="*/ 448551 h 2009490"/>
              <a:gd name="connsiteX2" fmla="*/ 879857 w 944280"/>
              <a:gd name="connsiteY2" fmla="*/ 534702 h 2009490"/>
              <a:gd name="connsiteX3" fmla="*/ 673256 w 944280"/>
              <a:gd name="connsiteY3" fmla="*/ 1211067 h 2009490"/>
              <a:gd name="connsiteX4" fmla="*/ 768322 w 944280"/>
              <a:gd name="connsiteY4" fmla="*/ 1681944 h 2009490"/>
              <a:gd name="connsiteX5" fmla="*/ 793782 w 944280"/>
              <a:gd name="connsiteY5" fmla="*/ 1728851 h 2009490"/>
              <a:gd name="connsiteX6" fmla="*/ 178134 w 944280"/>
              <a:gd name="connsiteY6" fmla="*/ 2009490 h 2009490"/>
              <a:gd name="connsiteX7" fmla="*/ 147974 w 944280"/>
              <a:gd name="connsiteY7" fmla="*/ 1946881 h 2009490"/>
              <a:gd name="connsiteX8" fmla="*/ 0 w 944280"/>
              <a:gd name="connsiteY8" fmla="*/ 1213942 h 2009490"/>
              <a:gd name="connsiteX9" fmla="*/ 429980 w 944280"/>
              <a:gd name="connsiteY9" fmla="*/ 16196 h 200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280" h="2009490">
                <a:moveTo>
                  <a:pt x="444700" y="0"/>
                </a:moveTo>
                <a:lnTo>
                  <a:pt x="944280" y="448551"/>
                </a:lnTo>
                <a:lnTo>
                  <a:pt x="879857" y="534702"/>
                </a:lnTo>
                <a:cubicBezTo>
                  <a:pt x="749420" y="727774"/>
                  <a:pt x="673256" y="960526"/>
                  <a:pt x="673256" y="1211067"/>
                </a:cubicBezTo>
                <a:cubicBezTo>
                  <a:pt x="673256" y="1378094"/>
                  <a:pt x="707107" y="1537216"/>
                  <a:pt x="768322" y="1681944"/>
                </a:cubicBezTo>
                <a:lnTo>
                  <a:pt x="793782" y="1728851"/>
                </a:lnTo>
                <a:lnTo>
                  <a:pt x="178134" y="2009490"/>
                </a:lnTo>
                <a:lnTo>
                  <a:pt x="147974" y="1946881"/>
                </a:lnTo>
                <a:cubicBezTo>
                  <a:pt x="52690" y="1721605"/>
                  <a:pt x="0" y="1473927"/>
                  <a:pt x="0" y="1213942"/>
                </a:cubicBezTo>
                <a:cubicBezTo>
                  <a:pt x="0" y="758969"/>
                  <a:pt x="161363" y="341685"/>
                  <a:pt x="429980" y="16196"/>
                </a:cubicBezTo>
                <a:close/>
              </a:path>
            </a:pathLst>
          </a:cu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54"/>
          <p:cNvSpPr/>
          <p:nvPr>
            <p:custDataLst>
              <p:tags r:id="rId4"/>
            </p:custDataLst>
          </p:nvPr>
        </p:nvSpPr>
        <p:spPr>
          <a:xfrm>
            <a:off x="3918130" y="3945119"/>
            <a:ext cx="3114119" cy="1365796"/>
          </a:xfrm>
          <a:custGeom>
            <a:avLst/>
            <a:gdLst>
              <a:gd name="connsiteX0" fmla="*/ 614523 w 3114119"/>
              <a:gd name="connsiteY0" fmla="*/ 0 h 1365796"/>
              <a:gd name="connsiteX1" fmla="*/ 641775 w 3114119"/>
              <a:gd name="connsiteY1" fmla="*/ 56571 h 1365796"/>
              <a:gd name="connsiteX2" fmla="*/ 1705486 w 3114119"/>
              <a:gd name="connsiteY2" fmla="*/ 689665 h 1365796"/>
              <a:gd name="connsiteX3" fmla="*/ 2560886 w 3114119"/>
              <a:gd name="connsiteY3" fmla="*/ 335347 h 1365796"/>
              <a:gd name="connsiteX4" fmla="*/ 2609585 w 3114119"/>
              <a:gd name="connsiteY4" fmla="*/ 281765 h 1365796"/>
              <a:gd name="connsiteX5" fmla="*/ 3114119 w 3114119"/>
              <a:gd name="connsiteY5" fmla="*/ 729379 h 1365796"/>
              <a:gd name="connsiteX6" fmla="*/ 3036950 w 3114119"/>
              <a:gd name="connsiteY6" fmla="*/ 814286 h 1365796"/>
              <a:gd name="connsiteX7" fmla="*/ 1705486 w 3114119"/>
              <a:gd name="connsiteY7" fmla="*/ 1365796 h 1365796"/>
              <a:gd name="connsiteX8" fmla="*/ 49777 w 3114119"/>
              <a:gd name="connsiteY8" fmla="*/ 380360 h 1365796"/>
              <a:gd name="connsiteX9" fmla="*/ 0 w 3114119"/>
              <a:gd name="connsiteY9" fmla="*/ 277028 h 1365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4119" h="1365796">
                <a:moveTo>
                  <a:pt x="614523" y="0"/>
                </a:moveTo>
                <a:lnTo>
                  <a:pt x="641775" y="56571"/>
                </a:lnTo>
                <a:cubicBezTo>
                  <a:pt x="846627" y="433670"/>
                  <a:pt x="1246161" y="689665"/>
                  <a:pt x="1705486" y="689665"/>
                </a:cubicBezTo>
                <a:cubicBezTo>
                  <a:pt x="2039541" y="689665"/>
                  <a:pt x="2341970" y="554263"/>
                  <a:pt x="2560886" y="335347"/>
                </a:cubicBezTo>
                <a:lnTo>
                  <a:pt x="2609585" y="281765"/>
                </a:lnTo>
                <a:lnTo>
                  <a:pt x="3114119" y="729379"/>
                </a:lnTo>
                <a:lnTo>
                  <a:pt x="3036950" y="814286"/>
                </a:lnTo>
                <a:cubicBezTo>
                  <a:pt x="2696199" y="1155037"/>
                  <a:pt x="2225455" y="1365796"/>
                  <a:pt x="1705486" y="1365796"/>
                </a:cubicBezTo>
                <a:cubicBezTo>
                  <a:pt x="990529" y="1365796"/>
                  <a:pt x="368639" y="967330"/>
                  <a:pt x="49777" y="380360"/>
                </a:cubicBezTo>
                <a:lnTo>
                  <a:pt x="0" y="277028"/>
                </a:lnTo>
                <a:close/>
              </a:path>
            </a:pathLst>
          </a:cu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lIns="90000" tIns="46800" rIns="90000" bIns="46800" rtlCol="0" anchor="ctr">
            <a:noAutofit/>
          </a:bodyP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Oval 5"/>
          <p:cNvSpPr/>
          <p:nvPr>
            <p:custDataLst>
              <p:tags r:id="rId5"/>
            </p:custDataLst>
          </p:nvPr>
        </p:nvSpPr>
        <p:spPr>
          <a:xfrm>
            <a:off x="7906080" y="958751"/>
            <a:ext cx="784132" cy="788631"/>
          </a:xfrm>
          <a:prstGeom prst="ellipse">
            <a:avLst/>
          </a:prstGeom>
          <a:solidFill>
            <a:srgbClr val="79B6D3"/>
          </a:solidFill>
          <a:ln w="28575">
            <a:noFill/>
          </a:ln>
        </p:spPr>
        <p:style>
          <a:lnRef idx="2">
            <a:srgbClr val="6BC0A7">
              <a:shade val="50000"/>
            </a:srgbClr>
          </a:lnRef>
          <a:fillRef idx="1">
            <a:srgbClr val="6BC0A7"/>
          </a:fillRef>
          <a:effectRef idx="0">
            <a:srgbClr val="6BC0A7"/>
          </a:effectRef>
          <a:fontRef idx="minor">
            <a:sysClr val="window" lastClr="FFFFFF"/>
          </a:fontRef>
        </p:style>
        <p:txBody>
          <a:bodyPr wrap="square" lIns="90000" tIns="46800" rIns="90000" bIns="46800" rtlCol="0" anchor="ctr">
            <a:normAutofit fontScale="25000" lnSpcReduction="20000"/>
          </a:bodyPr>
          <a:lstStyle/>
          <a:p>
            <a:pPr algn="ctr">
              <a:lnSpc>
                <a:spcPct val="140000"/>
              </a:lnSpc>
            </a:pPr>
            <a:endParaRPr lang="en-US" sz="88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Oval 7"/>
          <p:cNvSpPr/>
          <p:nvPr>
            <p:custDataLst>
              <p:tags r:id="rId6"/>
            </p:custDataLst>
          </p:nvPr>
        </p:nvSpPr>
        <p:spPr>
          <a:xfrm>
            <a:off x="7906080" y="3611562"/>
            <a:ext cx="784132" cy="788631"/>
          </a:xfrm>
          <a:prstGeom prst="ellipse">
            <a:avLst/>
          </a:prstGeom>
          <a:solidFill>
            <a:srgbClr val="6BC0A7"/>
          </a:solidFill>
          <a:ln w="28575">
            <a:noFill/>
          </a:ln>
        </p:spPr>
        <p:style>
          <a:lnRef idx="2">
            <a:srgbClr val="6BC0A7">
              <a:shade val="50000"/>
            </a:srgbClr>
          </a:lnRef>
          <a:fillRef idx="1">
            <a:srgbClr val="6BC0A7"/>
          </a:fillRef>
          <a:effectRef idx="0">
            <a:srgbClr val="6BC0A7"/>
          </a:effectRef>
          <a:fontRef idx="minor">
            <a:sysClr val="window" lastClr="FFFFFF"/>
          </a:fontRef>
        </p:style>
        <p:txBody>
          <a:bodyPr wrap="square" lIns="90000" tIns="46800" rIns="90000" bIns="46800" rtlCol="0" anchor="ctr">
            <a:normAutofit fontScale="25000" lnSpcReduction="20000"/>
          </a:bodyPr>
          <a:lstStyle/>
          <a:p>
            <a:pPr algn="ctr">
              <a:lnSpc>
                <a:spcPct val="140000"/>
              </a:lnSpc>
            </a:pPr>
            <a:endParaRPr lang="en-US" sz="88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13"/>
          <p:cNvSpPr/>
          <p:nvPr>
            <p:custDataLst>
              <p:tags r:id="rId7"/>
            </p:custDataLst>
          </p:nvPr>
        </p:nvSpPr>
        <p:spPr>
          <a:xfrm>
            <a:off x="2607192" y="1937070"/>
            <a:ext cx="784132" cy="788631"/>
          </a:xfrm>
          <a:prstGeom prst="ellipse">
            <a:avLst/>
          </a:prstGeom>
          <a:solidFill>
            <a:srgbClr val="8590CA"/>
          </a:solidFill>
          <a:ln w="28575">
            <a:noFill/>
          </a:ln>
        </p:spPr>
        <p:style>
          <a:lnRef idx="2">
            <a:srgbClr val="6BC0A7">
              <a:shade val="50000"/>
            </a:srgbClr>
          </a:lnRef>
          <a:fillRef idx="1">
            <a:srgbClr val="6BC0A7"/>
          </a:fillRef>
          <a:effectRef idx="0">
            <a:srgbClr val="6BC0A7"/>
          </a:effectRef>
          <a:fontRef idx="minor">
            <a:sysClr val="window" lastClr="FFFFFF"/>
          </a:fontRef>
        </p:style>
        <p:txBody>
          <a:bodyPr wrap="square" lIns="90000" tIns="46800" rIns="90000" bIns="46800" rtlCol="0" anchor="ctr">
            <a:normAutofit fontScale="25000" lnSpcReduction="20000"/>
          </a:bodyPr>
          <a:lstStyle/>
          <a:p>
            <a:pPr algn="ctr">
              <a:lnSpc>
                <a:spcPct val="140000"/>
              </a:lnSpc>
            </a:pPr>
            <a:endParaRPr lang="en-US" sz="880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8" name="Elbow Connector 20"/>
          <p:cNvCxnSpPr>
            <a:stCxn id="32" idx="2"/>
          </p:cNvCxnSpPr>
          <p:nvPr>
            <p:custDataLst>
              <p:tags r:id="rId8"/>
            </p:custDataLst>
          </p:nvPr>
        </p:nvCxnSpPr>
        <p:spPr>
          <a:xfrm rot="10800000" flipV="1">
            <a:off x="6980830" y="1353067"/>
            <a:ext cx="925251" cy="856914"/>
          </a:xfrm>
          <a:prstGeom prst="bentConnector3">
            <a:avLst/>
          </a:prstGeom>
          <a:ln>
            <a:solidFill>
              <a:srgbClr val="8590CA"/>
            </a:solidFill>
          </a:ln>
        </p:spPr>
        <p:style>
          <a:lnRef idx="1">
            <a:srgbClr val="8590CA"/>
          </a:lnRef>
          <a:fillRef idx="0">
            <a:srgbClr val="8590CA"/>
          </a:fillRef>
          <a:effectRef idx="0">
            <a:srgbClr val="8590CA"/>
          </a:effectRef>
          <a:fontRef idx="minor">
            <a:sysClr val="windowText" lastClr="000000"/>
          </a:fontRef>
        </p:style>
      </p:cxnSp>
      <p:cxnSp>
        <p:nvCxnSpPr>
          <p:cNvPr id="39" name="Elbow Connector 22"/>
          <p:cNvCxnSpPr>
            <a:stCxn id="33" idx="2"/>
          </p:cNvCxnSpPr>
          <p:nvPr>
            <p:custDataLst>
              <p:tags r:id="rId9"/>
            </p:custDataLst>
          </p:nvPr>
        </p:nvCxnSpPr>
        <p:spPr>
          <a:xfrm rot="10800000" flipV="1">
            <a:off x="6779722" y="4005878"/>
            <a:ext cx="1126358" cy="830968"/>
          </a:xfrm>
          <a:prstGeom prst="bentConnector3">
            <a:avLst>
              <a:gd name="adj1" fmla="val 21812"/>
            </a:avLst>
          </a:prstGeom>
          <a:ln>
            <a:solidFill>
              <a:srgbClr val="8590CA"/>
            </a:solidFill>
          </a:ln>
        </p:spPr>
        <p:style>
          <a:lnRef idx="1">
            <a:srgbClr val="8590CA"/>
          </a:lnRef>
          <a:fillRef idx="0">
            <a:srgbClr val="8590CA"/>
          </a:fillRef>
          <a:effectRef idx="0">
            <a:srgbClr val="8590CA"/>
          </a:effectRef>
          <a:fontRef idx="minor">
            <a:sysClr val="windowText" lastClr="000000"/>
          </a:fontRef>
        </p:style>
      </p:cxnSp>
      <p:sp>
        <p:nvSpPr>
          <p:cNvPr id="63" name="Freeform 1016"/>
          <p:cNvSpPr/>
          <p:nvPr>
            <p:custDataLst>
              <p:tags r:id="rId10"/>
            </p:custDataLst>
          </p:nvPr>
        </p:nvSpPr>
        <p:spPr bwMode="auto">
          <a:xfrm>
            <a:off x="5303169" y="2840278"/>
            <a:ext cx="619193" cy="743029"/>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rgbClr val="7AC2C7"/>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017"/>
          <p:cNvSpPr/>
          <p:nvPr>
            <p:custDataLst>
              <p:tags r:id="rId11"/>
            </p:custDataLst>
          </p:nvPr>
        </p:nvSpPr>
        <p:spPr bwMode="auto">
          <a:xfrm>
            <a:off x="5463824" y="3633511"/>
            <a:ext cx="297883" cy="46858"/>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rgbClr val="7AC2C7"/>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018"/>
          <p:cNvSpPr/>
          <p:nvPr>
            <p:custDataLst>
              <p:tags r:id="rId12"/>
            </p:custDataLst>
          </p:nvPr>
        </p:nvSpPr>
        <p:spPr bwMode="auto">
          <a:xfrm>
            <a:off x="5463824" y="3717186"/>
            <a:ext cx="297883" cy="63594"/>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rgbClr val="7AC2C7"/>
          </a:solidFill>
          <a:ln>
            <a:noFill/>
          </a:ln>
          <a:extLst>
            <a:ext uri="{91240B29-F687-4F45-9708-019B960494DF}">
              <a14:hiddenLine xmlns:a14="http://schemas.microsoft.com/office/drawing/2010/main" w="9525">
                <a:solidFill>
                  <a:srgbClr val="000000"/>
                </a:solidFill>
                <a:round/>
              </a14:hiddenLine>
            </a:ext>
          </a:extLst>
        </p:spPr>
        <p:txBody>
          <a:bodyPr vert="horz" wrap="square" lIns="90000" tIns="46800" rIns="90000" bIns="46800" numCol="1" anchor="t" anchorCtr="0" compatLnSpc="1">
            <a:normAutofit fontScale="25000" lnSpcReduction="20000"/>
          </a:bodyPr>
          <a:lstStyle/>
          <a:p>
            <a:pP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903"/>
          <p:cNvSpPr>
            <a:spLocks noEditPoints="1"/>
          </p:cNvSpPr>
          <p:nvPr>
            <p:custDataLst>
              <p:tags r:id="rId13"/>
            </p:custDataLst>
          </p:nvPr>
        </p:nvSpPr>
        <p:spPr bwMode="auto">
          <a:xfrm>
            <a:off x="8116067" y="1174629"/>
            <a:ext cx="393949" cy="356871"/>
          </a:xfrm>
          <a:custGeom>
            <a:avLst/>
            <a:gdLst>
              <a:gd name="T0" fmla="*/ 71 w 158"/>
              <a:gd name="T1" fmla="*/ 73 h 143"/>
              <a:gd name="T2" fmla="*/ 47 w 158"/>
              <a:gd name="T3" fmla="*/ 64 h 143"/>
              <a:gd name="T4" fmla="*/ 14 w 158"/>
              <a:gd name="T5" fmla="*/ 71 h 143"/>
              <a:gd name="T6" fmla="*/ 0 w 158"/>
              <a:gd name="T7" fmla="*/ 122 h 143"/>
              <a:gd name="T8" fmla="*/ 56 w 158"/>
              <a:gd name="T9" fmla="*/ 125 h 143"/>
              <a:gd name="T10" fmla="*/ 71 w 158"/>
              <a:gd name="T11" fmla="*/ 73 h 143"/>
              <a:gd name="T12" fmla="*/ 71 w 158"/>
              <a:gd name="T13" fmla="*/ 73 h 143"/>
              <a:gd name="T14" fmla="*/ 51 w 158"/>
              <a:gd name="T15" fmla="*/ 53 h 143"/>
              <a:gd name="T16" fmla="*/ 74 w 158"/>
              <a:gd name="T17" fmla="*/ 62 h 143"/>
              <a:gd name="T18" fmla="*/ 89 w 158"/>
              <a:gd name="T19" fmla="*/ 11 h 143"/>
              <a:gd name="T20" fmla="*/ 66 w 158"/>
              <a:gd name="T21" fmla="*/ 2 h 143"/>
              <a:gd name="T22" fmla="*/ 32 w 158"/>
              <a:gd name="T23" fmla="*/ 8 h 143"/>
              <a:gd name="T24" fmla="*/ 18 w 158"/>
              <a:gd name="T25" fmla="*/ 59 h 143"/>
              <a:gd name="T26" fmla="*/ 51 w 158"/>
              <a:gd name="T27" fmla="*/ 53 h 143"/>
              <a:gd name="T28" fmla="*/ 111 w 158"/>
              <a:gd name="T29" fmla="*/ 89 h 143"/>
              <a:gd name="T30" fmla="*/ 80 w 158"/>
              <a:gd name="T31" fmla="*/ 79 h 143"/>
              <a:gd name="T32" fmla="*/ 80 w 158"/>
              <a:gd name="T33" fmla="*/ 79 h 143"/>
              <a:gd name="T34" fmla="*/ 65 w 158"/>
              <a:gd name="T35" fmla="*/ 131 h 143"/>
              <a:gd name="T36" fmla="*/ 125 w 158"/>
              <a:gd name="T37" fmla="*/ 135 h 143"/>
              <a:gd name="T38" fmla="*/ 140 w 158"/>
              <a:gd name="T39" fmla="*/ 84 h 143"/>
              <a:gd name="T40" fmla="*/ 140 w 158"/>
              <a:gd name="T41" fmla="*/ 84 h 143"/>
              <a:gd name="T42" fmla="*/ 111 w 158"/>
              <a:gd name="T43" fmla="*/ 89 h 143"/>
              <a:gd name="T44" fmla="*/ 158 w 158"/>
              <a:gd name="T45" fmla="*/ 21 h 143"/>
              <a:gd name="T46" fmla="*/ 158 w 158"/>
              <a:gd name="T47" fmla="*/ 21 h 143"/>
              <a:gd name="T48" fmla="*/ 98 w 158"/>
              <a:gd name="T49" fmla="*/ 17 h 143"/>
              <a:gd name="T50" fmla="*/ 96 w 158"/>
              <a:gd name="T51" fmla="*/ 24 h 143"/>
              <a:gd name="T52" fmla="*/ 91 w 158"/>
              <a:gd name="T53" fmla="*/ 42 h 143"/>
              <a:gd name="T54" fmla="*/ 83 w 158"/>
              <a:gd name="T55" fmla="*/ 69 h 143"/>
              <a:gd name="T56" fmla="*/ 143 w 158"/>
              <a:gd name="T57" fmla="*/ 73 h 143"/>
              <a:gd name="T58" fmla="*/ 158 w 158"/>
              <a:gd name="T59" fmla="*/ 21 h 143"/>
              <a:gd name="T60" fmla="*/ 158 w 158"/>
              <a:gd name="T61" fmla="*/ 2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43">
                <a:moveTo>
                  <a:pt x="71" y="73"/>
                </a:moveTo>
                <a:cubicBezTo>
                  <a:pt x="63" y="69"/>
                  <a:pt x="56" y="65"/>
                  <a:pt x="47" y="64"/>
                </a:cubicBezTo>
                <a:cubicBezTo>
                  <a:pt x="36" y="63"/>
                  <a:pt x="25" y="66"/>
                  <a:pt x="14" y="71"/>
                </a:cubicBezTo>
                <a:cubicBezTo>
                  <a:pt x="0" y="122"/>
                  <a:pt x="0" y="122"/>
                  <a:pt x="0" y="122"/>
                </a:cubicBezTo>
                <a:cubicBezTo>
                  <a:pt x="19" y="114"/>
                  <a:pt x="37" y="113"/>
                  <a:pt x="56" y="125"/>
                </a:cubicBezTo>
                <a:cubicBezTo>
                  <a:pt x="71" y="73"/>
                  <a:pt x="71" y="73"/>
                  <a:pt x="71" y="73"/>
                </a:cubicBezTo>
                <a:cubicBezTo>
                  <a:pt x="71" y="73"/>
                  <a:pt x="71" y="73"/>
                  <a:pt x="71" y="73"/>
                </a:cubicBezTo>
                <a:moveTo>
                  <a:pt x="51" y="53"/>
                </a:moveTo>
                <a:cubicBezTo>
                  <a:pt x="60" y="54"/>
                  <a:pt x="68" y="58"/>
                  <a:pt x="74" y="62"/>
                </a:cubicBezTo>
                <a:cubicBezTo>
                  <a:pt x="79" y="45"/>
                  <a:pt x="84" y="28"/>
                  <a:pt x="89" y="11"/>
                </a:cubicBezTo>
                <a:cubicBezTo>
                  <a:pt x="81" y="6"/>
                  <a:pt x="74" y="3"/>
                  <a:pt x="66" y="2"/>
                </a:cubicBezTo>
                <a:cubicBezTo>
                  <a:pt x="54" y="0"/>
                  <a:pt x="43" y="4"/>
                  <a:pt x="32" y="8"/>
                </a:cubicBezTo>
                <a:cubicBezTo>
                  <a:pt x="27" y="25"/>
                  <a:pt x="23" y="42"/>
                  <a:pt x="18" y="59"/>
                </a:cubicBezTo>
                <a:cubicBezTo>
                  <a:pt x="28" y="55"/>
                  <a:pt x="40" y="52"/>
                  <a:pt x="51" y="53"/>
                </a:cubicBezTo>
                <a:moveTo>
                  <a:pt x="111" y="89"/>
                </a:moveTo>
                <a:cubicBezTo>
                  <a:pt x="97" y="89"/>
                  <a:pt x="88" y="85"/>
                  <a:pt x="80" y="79"/>
                </a:cubicBezTo>
                <a:cubicBezTo>
                  <a:pt x="80" y="79"/>
                  <a:pt x="80" y="79"/>
                  <a:pt x="80" y="79"/>
                </a:cubicBezTo>
                <a:cubicBezTo>
                  <a:pt x="65" y="131"/>
                  <a:pt x="65" y="131"/>
                  <a:pt x="65" y="131"/>
                </a:cubicBezTo>
                <a:cubicBezTo>
                  <a:pt x="84" y="143"/>
                  <a:pt x="105" y="143"/>
                  <a:pt x="125" y="135"/>
                </a:cubicBezTo>
                <a:cubicBezTo>
                  <a:pt x="140" y="84"/>
                  <a:pt x="140" y="84"/>
                  <a:pt x="140" y="84"/>
                </a:cubicBezTo>
                <a:cubicBezTo>
                  <a:pt x="140" y="84"/>
                  <a:pt x="140" y="84"/>
                  <a:pt x="140" y="84"/>
                </a:cubicBezTo>
                <a:cubicBezTo>
                  <a:pt x="129" y="88"/>
                  <a:pt x="119" y="89"/>
                  <a:pt x="111" y="89"/>
                </a:cubicBezTo>
                <a:moveTo>
                  <a:pt x="158" y="21"/>
                </a:moveTo>
                <a:cubicBezTo>
                  <a:pt x="158" y="21"/>
                  <a:pt x="158" y="21"/>
                  <a:pt x="158" y="21"/>
                </a:cubicBezTo>
                <a:cubicBezTo>
                  <a:pt x="137" y="29"/>
                  <a:pt x="117" y="30"/>
                  <a:pt x="98" y="17"/>
                </a:cubicBezTo>
                <a:cubicBezTo>
                  <a:pt x="97" y="20"/>
                  <a:pt x="96" y="23"/>
                  <a:pt x="96" y="24"/>
                </a:cubicBezTo>
                <a:cubicBezTo>
                  <a:pt x="94" y="30"/>
                  <a:pt x="92" y="36"/>
                  <a:pt x="91" y="42"/>
                </a:cubicBezTo>
                <a:cubicBezTo>
                  <a:pt x="88" y="51"/>
                  <a:pt x="85" y="60"/>
                  <a:pt x="83" y="69"/>
                </a:cubicBezTo>
                <a:cubicBezTo>
                  <a:pt x="101" y="81"/>
                  <a:pt x="123" y="82"/>
                  <a:pt x="143" y="73"/>
                </a:cubicBezTo>
                <a:cubicBezTo>
                  <a:pt x="158" y="21"/>
                  <a:pt x="158" y="21"/>
                  <a:pt x="158" y="21"/>
                </a:cubicBezTo>
                <a:cubicBezTo>
                  <a:pt x="158" y="21"/>
                  <a:pt x="158" y="21"/>
                  <a:pt x="158" y="21"/>
                </a:cubicBezTo>
              </a:path>
            </a:pathLst>
          </a:custGeom>
          <a:solidFill>
            <a:sysClr val="window" lastClr="FFFFFF"/>
          </a:solidFill>
          <a:ln>
            <a:noFill/>
          </a:ln>
        </p:spPr>
        <p:txBody>
          <a:bodyPr vert="horz" wrap="square" lIns="90000" tIns="46800" rIns="90000" bIns="46800" numCol="1" anchor="t" anchorCtr="0" compatLnSpc="1">
            <a:normAutofit fontScale="72500"/>
          </a:bodyPr>
          <a:lstStyle/>
          <a:p>
            <a:pPr>
              <a:lnSpc>
                <a:spcPct val="13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40"/>
          <p:cNvSpPr/>
          <p:nvPr>
            <p:custDataLst>
              <p:tags r:id="rId14"/>
            </p:custDataLst>
          </p:nvPr>
        </p:nvSpPr>
        <p:spPr bwMode="auto">
          <a:xfrm>
            <a:off x="8130589" y="3829970"/>
            <a:ext cx="388570" cy="351813"/>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ysClr val="window" lastClr="FFFFFF"/>
          </a:solidFill>
          <a:ln>
            <a:noFill/>
          </a:ln>
        </p:spPr>
        <p:txBody>
          <a:bodyPr vert="horz" wrap="square" lIns="90000" tIns="46800" rIns="90000" bIns="46800" numCol="1" anchor="t" anchorCtr="0" compatLnSpc="1">
            <a:normAutofit fontScale="75000" lnSpcReduction="10000"/>
          </a:bodyPr>
          <a:lstStyle/>
          <a:p>
            <a:pPr>
              <a:lnSpc>
                <a:spcPct val="130000"/>
              </a:lnSpc>
            </a:pPr>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33"/>
          <p:cNvSpPr txBox="1"/>
          <p:nvPr>
            <p:custDataLst>
              <p:tags r:id="rId15"/>
            </p:custDataLst>
          </p:nvPr>
        </p:nvSpPr>
        <p:spPr>
          <a:xfrm>
            <a:off x="8510270" y="1708150"/>
            <a:ext cx="3281045" cy="1496695"/>
          </a:xfrm>
          <a:prstGeom prst="rect">
            <a:avLst/>
          </a:prstGeom>
          <a:noFill/>
        </p:spPr>
        <p:txBody>
          <a:bodyPr wrap="square" rtlCol="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r>
              <a:rPr lang="zh-CN" altLang="en-US" sz="1600">
                <a:sym typeface="Arial" panose="020B0604020202020204" pitchFamily="34" charset="0"/>
              </a:rPr>
              <a:t>独立创业，指创业者独立创办自己的企业。合伙创业，指与他人共同创办企业，其优劣势与独立创业相反。</a:t>
            </a:r>
            <a:endParaRPr lang="zh-CN" altLang="en-US" sz="1600">
              <a:sym typeface="Arial" panose="020B0604020202020204" pitchFamily="34" charset="0"/>
            </a:endParaRPr>
          </a:p>
        </p:txBody>
      </p:sp>
      <p:sp>
        <p:nvSpPr>
          <p:cNvPr id="36" name="文本框 35"/>
          <p:cNvSpPr txBox="1"/>
          <p:nvPr>
            <p:custDataLst>
              <p:tags r:id="rId16"/>
            </p:custDataLst>
          </p:nvPr>
        </p:nvSpPr>
        <p:spPr>
          <a:xfrm>
            <a:off x="8719820" y="997585"/>
            <a:ext cx="3281045" cy="710565"/>
          </a:xfrm>
          <a:prstGeom prst="rect">
            <a:avLst/>
          </a:prstGeom>
          <a:noFill/>
        </p:spPr>
        <p:txBody>
          <a:bodyPr wrap="square" rtlCol="0"/>
          <a:lstStyle>
            <a:defPPr>
              <a:defRPr lang="zh-CN"/>
            </a:defPPr>
            <a:lvl1pPr>
              <a:lnSpc>
                <a:spcPct val="120000"/>
              </a:lnSpc>
              <a:defRPr sz="2000" b="1" spc="30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r>
              <a:rPr lang="zh-CN" altLang="en-US" sz="1800">
                <a:sym typeface="Arial" panose="020B0604020202020204" pitchFamily="34" charset="0"/>
              </a:rPr>
              <a:t>2. 根据创业者数量，可分为独立创业与合伙创业</a:t>
            </a:r>
            <a:endParaRPr lang="zh-CN" altLang="en-US" sz="1800">
              <a:sym typeface="Arial" panose="020B0604020202020204" pitchFamily="34" charset="0"/>
            </a:endParaRPr>
          </a:p>
        </p:txBody>
      </p:sp>
      <p:sp>
        <p:nvSpPr>
          <p:cNvPr id="48" name="文本框 47"/>
          <p:cNvSpPr txBox="1"/>
          <p:nvPr>
            <p:custDataLst>
              <p:tags r:id="rId17"/>
            </p:custDataLst>
          </p:nvPr>
        </p:nvSpPr>
        <p:spPr>
          <a:xfrm>
            <a:off x="8284845" y="4399915"/>
            <a:ext cx="3893185" cy="1847215"/>
          </a:xfrm>
          <a:prstGeom prst="rect">
            <a:avLst/>
          </a:prstGeom>
          <a:noFill/>
        </p:spPr>
        <p:txBody>
          <a:bodyPr wrap="square" rtlCol="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r>
              <a:rPr lang="zh-CN" altLang="en-US" sz="1600">
                <a:sym typeface="Arial" panose="020B0604020202020204" pitchFamily="34" charset="0"/>
              </a:rPr>
              <a:t>传统技能型创业，指使用传统技术、工艺的创业项目，它具有永恒的生命力。高新技术型创业，指知识密集度高，带有前沿性、研究开发性质的新技术、新产品项目。知识服务型创业，指为人们提供知识、信息的创业项目。</a:t>
            </a:r>
            <a:endParaRPr lang="zh-CN" altLang="en-US" sz="1600">
              <a:sym typeface="Arial" panose="020B0604020202020204" pitchFamily="34" charset="0"/>
            </a:endParaRPr>
          </a:p>
        </p:txBody>
      </p:sp>
      <p:sp>
        <p:nvSpPr>
          <p:cNvPr id="49" name="文本框 48"/>
          <p:cNvSpPr txBox="1"/>
          <p:nvPr>
            <p:custDataLst>
              <p:tags r:id="rId18"/>
            </p:custDataLst>
          </p:nvPr>
        </p:nvSpPr>
        <p:spPr>
          <a:xfrm>
            <a:off x="8743315" y="3381375"/>
            <a:ext cx="3281045" cy="1207135"/>
          </a:xfrm>
          <a:prstGeom prst="rect">
            <a:avLst/>
          </a:prstGeom>
          <a:noFill/>
        </p:spPr>
        <p:txBody>
          <a:bodyPr wrap="square" rtlCol="0"/>
          <a:lstStyle>
            <a:defPPr>
              <a:defRPr lang="zh-CN"/>
            </a:defPPr>
            <a:lvl1pPr>
              <a:lnSpc>
                <a:spcPct val="120000"/>
              </a:lnSpc>
              <a:defRPr sz="2000" b="1" spc="30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r>
              <a:rPr lang="zh-CN" altLang="en-US" sz="1800">
                <a:sym typeface="Arial" panose="020B0604020202020204" pitchFamily="34" charset="0"/>
              </a:rPr>
              <a:t>3. 根据创业项目性质，可分为传统技能型、高新技术型和知识服务型创业</a:t>
            </a:r>
            <a:endParaRPr lang="zh-CN" altLang="en-US" sz="1800">
              <a:sym typeface="Arial" panose="020B0604020202020204" pitchFamily="34" charset="0"/>
            </a:endParaRPr>
          </a:p>
        </p:txBody>
      </p:sp>
      <p:sp>
        <p:nvSpPr>
          <p:cNvPr id="50" name="文本框 49"/>
          <p:cNvSpPr txBox="1"/>
          <p:nvPr>
            <p:custDataLst>
              <p:tags r:id="rId19"/>
            </p:custDataLst>
          </p:nvPr>
        </p:nvSpPr>
        <p:spPr>
          <a:xfrm>
            <a:off x="141605" y="3442335"/>
            <a:ext cx="3508375" cy="2025650"/>
          </a:xfrm>
          <a:prstGeom prst="rect">
            <a:avLst/>
          </a:prstGeom>
          <a:noFill/>
        </p:spPr>
        <p:txBody>
          <a:bodyPr wrap="square" rtlCol="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r>
              <a:rPr lang="zh-CN" altLang="en-US" sz="1600">
                <a:sym typeface="Arial" panose="020B0604020202020204" pitchFamily="34" charset="0"/>
              </a:rPr>
              <a:t>机会型创业，指创业的出发点并非谋生，而是为了抓住、利用市场机遇。就业型创业，指创业者为了谋生而走上创业之路。</a:t>
            </a:r>
            <a:endParaRPr lang="zh-CN" altLang="en-US" sz="1600">
              <a:sym typeface="Arial" panose="020B0604020202020204" pitchFamily="34" charset="0"/>
            </a:endParaRPr>
          </a:p>
        </p:txBody>
      </p:sp>
      <p:sp>
        <p:nvSpPr>
          <p:cNvPr id="51" name="文本框 50"/>
          <p:cNvSpPr txBox="1"/>
          <p:nvPr>
            <p:custDataLst>
              <p:tags r:id="rId20"/>
            </p:custDataLst>
          </p:nvPr>
        </p:nvSpPr>
        <p:spPr>
          <a:xfrm>
            <a:off x="141605" y="2660650"/>
            <a:ext cx="3281045" cy="723900"/>
          </a:xfrm>
          <a:prstGeom prst="rect">
            <a:avLst/>
          </a:prstGeom>
          <a:noFill/>
        </p:spPr>
        <p:txBody>
          <a:bodyPr wrap="square" rtlCol="0"/>
          <a:lstStyle>
            <a:defPPr>
              <a:defRPr lang="zh-CN"/>
            </a:defPPr>
            <a:lvl1pPr>
              <a:lnSpc>
                <a:spcPct val="120000"/>
              </a:lnSpc>
              <a:defRPr sz="2000" b="1" spc="300">
                <a:solidFill>
                  <a:sysClr val="windowText" lastClr="000000">
                    <a:lumMod val="65000"/>
                    <a:lumOff val="35000"/>
                  </a:sysClr>
                </a:solidFill>
                <a:latin typeface="Arial" panose="020B0604020202020204" pitchFamily="34" charset="0"/>
                <a:ea typeface="微软雅黑" panose="020B0503020204020204" pitchFamily="34" charset="-122"/>
              </a:defRPr>
            </a:lvl1pPr>
          </a:lstStyle>
          <a:p>
            <a:r>
              <a:rPr lang="zh-CN" altLang="en-US" sz="1800">
                <a:sym typeface="Arial" panose="020B0604020202020204" pitchFamily="34" charset="0"/>
              </a:rPr>
              <a:t>1. 根据创业动机，可分为机会型创业与就业型创业</a:t>
            </a:r>
            <a:endParaRPr lang="zh-CN" altLang="en-US" sz="1800">
              <a:sym typeface="Arial" panose="020B0604020202020204" pitchFamily="34" charset="0"/>
            </a:endParaRPr>
          </a:p>
        </p:txBody>
      </p:sp>
      <p:cxnSp>
        <p:nvCxnSpPr>
          <p:cNvPr id="53" name="Elbow Connector 20"/>
          <p:cNvCxnSpPr/>
          <p:nvPr>
            <p:custDataLst>
              <p:tags r:id="rId21"/>
            </p:custDataLst>
          </p:nvPr>
        </p:nvCxnSpPr>
        <p:spPr>
          <a:xfrm rot="10800000">
            <a:off x="3391946" y="2331387"/>
            <a:ext cx="378979" cy="864235"/>
          </a:xfrm>
          <a:prstGeom prst="bentConnector3">
            <a:avLst>
              <a:gd name="adj1" fmla="val 50000"/>
            </a:avLst>
          </a:prstGeom>
          <a:ln>
            <a:solidFill>
              <a:srgbClr val="8590CA"/>
            </a:solidFill>
          </a:ln>
        </p:spPr>
        <p:style>
          <a:lnRef idx="1">
            <a:srgbClr val="8590CA"/>
          </a:lnRef>
          <a:fillRef idx="0">
            <a:srgbClr val="8590CA"/>
          </a:fillRef>
          <a:effectRef idx="0">
            <a:srgbClr val="8590CA"/>
          </a:effectRef>
          <a:fontRef idx="minor">
            <a:sysClr val="windowText" lastClr="000000"/>
          </a:fontRef>
        </p:style>
      </p:cxnSp>
      <p:pic>
        <p:nvPicPr>
          <p:cNvPr id="37" name="图形 3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2837333" y="2169460"/>
            <a:ext cx="323850" cy="323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（三）六大创业模式</a:t>
            </a:r>
            <a:endParaRPr lang="zh-CN" altLang="en-US" sz="2000" b="1">
              <a:solidFill>
                <a:schemeClr val="accent1">
                  <a:lumMod val="75000"/>
                </a:schemeClr>
              </a:solidFill>
            </a:endParaRPr>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二、常见的创业理论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211580"/>
            <a:ext cx="6440805" cy="4661535"/>
          </a:xfrm>
          <a:prstGeom prst="rect">
            <a:avLst/>
          </a:prstGeom>
          <a:noFill/>
        </p:spPr>
        <p:txBody>
          <a:bodyPr wrap="square" rtlCol="0">
            <a:spAutoFit/>
          </a:bodyPr>
          <a:p>
            <a:pPr fontAlgn="auto">
              <a:lnSpc>
                <a:spcPct val="150000"/>
              </a:lnSpc>
            </a:pPr>
            <a:r>
              <a:rPr lang="zh-CN" altLang="en-US"/>
              <a:t>独立自创模式是指大学生为了实现就业的同时积累资本和经验，由个人或几个人组成的创业团队白手起家，完全独立地创业，属于典型的个人创业。产品代理加盟模式是指大学生以加盟直营、区域代理或购买特许经营权的方式来销售某种商品或服务的创业活动。分化拓展模式是指大学生先加入某高新技术企业，成为该企业的骨干员工，然后利用企业内部创业的机会来实现自己创业理想的行为。专业化模式是大学生将自己拥有的专长或技术发明通过“知识雇佣资本”的方式发展成企业。孵化器模式是大学生受各种创业大赛的驱动和高校创业园区创业环境的熏陶、资助、催化而进行的创业活动。创意模式刚刚兴起，是大学生根据自己的新构想、创意、想法进行的创业活动。</a:t>
            </a:r>
            <a:endParaRPr lang="zh-CN" altLang="en-US"/>
          </a:p>
        </p:txBody>
      </p:sp>
      <p:pic>
        <p:nvPicPr>
          <p:cNvPr id="113" name="图片 112"/>
          <p:cNvPicPr/>
          <p:nvPr/>
        </p:nvPicPr>
        <p:blipFill>
          <a:blip r:embed="rId1"/>
          <a:stretch>
            <a:fillRect/>
          </a:stretch>
        </p:blipFill>
        <p:spPr>
          <a:xfrm>
            <a:off x="6962140" y="1648460"/>
            <a:ext cx="4668520" cy="38595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258307" y="3501999"/>
            <a:ext cx="42468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大学生创新能力的培养</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03</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（一）发现问题</a:t>
            </a:r>
            <a:endParaRPr lang="zh-CN" altLang="en-US" sz="2000" b="1">
              <a:solidFill>
                <a:schemeClr val="accent1">
                  <a:lumMod val="75000"/>
                </a:schemeClr>
              </a:solidFill>
            </a:endParaRPr>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一、创新能力培养</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112520"/>
            <a:ext cx="6441440" cy="5492750"/>
          </a:xfrm>
          <a:prstGeom prst="rect">
            <a:avLst/>
          </a:prstGeom>
          <a:noFill/>
        </p:spPr>
        <p:txBody>
          <a:bodyPr wrap="square" rtlCol="0">
            <a:spAutoFit/>
          </a:bodyPr>
          <a:p>
            <a:pPr fontAlgn="auto">
              <a:lnSpc>
                <a:spcPct val="150000"/>
              </a:lnSpc>
            </a:pPr>
            <a:r>
              <a:rPr lang="zh-CN" altLang="en-US"/>
              <a:t>爱因斯坦说：提出一个问题往往比解决一个问题更重要，解决一个问题也许仅是一个数学或实验上的技能而已，而提出新的问题、新的可能性，从新的角度去看旧的问题，却需要创造性的想象力，并标志着科学的真正进步。发现问题是解决问题的前提，只有发现问题和认真分析问题的关键所在之后才能很好地解决问题。问题不仅是创新活动的开端，还是创新活动的主线。提出问题能激发人的求知欲和创造力，是人吸收知识、锻</a:t>
            </a:r>
            <a:endParaRPr lang="zh-CN" altLang="en-US"/>
          </a:p>
          <a:p>
            <a:pPr fontAlgn="auto">
              <a:lnSpc>
                <a:spcPct val="150000"/>
              </a:lnSpc>
            </a:pPr>
            <a:r>
              <a:rPr lang="zh-CN" altLang="en-US"/>
              <a:t>炼思维能力的前提。创新人才很重要的能力是能充分发挥自己的智慧，去努力发现问题。提出问题是找到方向，解决问题仅仅是沿着方向前行，如果提出的问题不好、不对，解决也是徒劳。提出问题者包含勇气、毅力、胆略、批判精神和创新精神等。提出问题具有创新性、战略性和指导性，决定了创新的存在与创新的成败。</a:t>
            </a:r>
            <a:endParaRPr lang="zh-CN" altLang="en-US"/>
          </a:p>
        </p:txBody>
      </p:sp>
      <p:pic>
        <p:nvPicPr>
          <p:cNvPr id="114" name="图片 113"/>
          <p:cNvPicPr/>
          <p:nvPr/>
        </p:nvPicPr>
        <p:blipFill>
          <a:blip r:embed="rId1"/>
          <a:stretch>
            <a:fillRect/>
          </a:stretch>
        </p:blipFill>
        <p:spPr>
          <a:xfrm>
            <a:off x="7118350" y="1750060"/>
            <a:ext cx="4614545" cy="37134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4"/>
                                        </p:tgtEl>
                                        <p:attrNameLst>
                                          <p:attrName>style.visibility</p:attrName>
                                        </p:attrNameLst>
                                      </p:cBhvr>
                                      <p:to>
                                        <p:strVal val="visible"/>
                                      </p:to>
                                    </p:set>
                                    <p:animEffect transition="in" filter="wipe(down)">
                                      <p:cBhvr>
                                        <p:cTn id="1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（二）打破思维障碍</a:t>
            </a:r>
            <a:endParaRPr lang="zh-CN" altLang="en-US" sz="2000" b="1">
              <a:solidFill>
                <a:schemeClr val="accent1">
                  <a:lumMod val="75000"/>
                </a:schemeClr>
              </a:solidFill>
            </a:endParaRPr>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一、创新能力培养</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112520"/>
            <a:ext cx="6441440" cy="4661535"/>
          </a:xfrm>
          <a:prstGeom prst="rect">
            <a:avLst/>
          </a:prstGeom>
          <a:noFill/>
        </p:spPr>
        <p:txBody>
          <a:bodyPr wrap="square" rtlCol="0">
            <a:spAutoFit/>
          </a:bodyPr>
          <a:p>
            <a:pPr fontAlgn="auto">
              <a:lnSpc>
                <a:spcPct val="150000"/>
              </a:lnSpc>
            </a:pPr>
            <a:r>
              <a:rPr lang="zh-CN" altLang="en-US"/>
              <a:t>发现问题的重要环节是发现客观存在的矛盾，对客观现象提出自己的观点，根据现有的信息准确地捕捉问题。影响捕捉问题的因素很多，如从众心理的影响、惯性思维的作用以及独立思考能力和观察能力的欠缺等。</a:t>
            </a:r>
            <a:endParaRPr lang="zh-CN" altLang="en-US"/>
          </a:p>
          <a:p>
            <a:pPr fontAlgn="auto">
              <a:lnSpc>
                <a:spcPct val="150000"/>
              </a:lnSpc>
            </a:pPr>
            <a:r>
              <a:rPr lang="zh-CN" altLang="en-US"/>
              <a:t>克服盲目从众需要保持高度的自信心。缺乏自信的人总是认为“真理掌握在多数人手中”，不分情况地“随大流”以避风险。自信心十足的人通常能够坚持己见，做出独立判断后不轻易改变自己的观点。克服盲目从众需提高自制力。一个自制力较高的人一旦做出了决定，便会主动地顶住“与众不同”所带来的群体的压力，迫使自己执行已有的决定。</a:t>
            </a:r>
            <a:endParaRPr lang="zh-CN" altLang="en-US"/>
          </a:p>
          <a:p>
            <a:pPr fontAlgn="auto">
              <a:lnSpc>
                <a:spcPct val="150000"/>
              </a:lnSpc>
            </a:pPr>
            <a:r>
              <a:rPr lang="zh-CN" altLang="en-US"/>
              <a:t>摒弃惯性思维需要对固有的经验保持怀疑的态度。</a:t>
            </a:r>
            <a:endParaRPr lang="zh-CN" altLang="en-US"/>
          </a:p>
        </p:txBody>
      </p:sp>
      <p:pic>
        <p:nvPicPr>
          <p:cNvPr id="115" name="图片 114"/>
          <p:cNvPicPr/>
          <p:nvPr/>
        </p:nvPicPr>
        <p:blipFill>
          <a:blip r:embed="rId1"/>
          <a:stretch>
            <a:fillRect/>
          </a:stretch>
        </p:blipFill>
        <p:spPr>
          <a:xfrm>
            <a:off x="7076440" y="1328420"/>
            <a:ext cx="4827905" cy="37452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5"/>
                                        </p:tgtEl>
                                        <p:attrNameLst>
                                          <p:attrName>style.visibility</p:attrName>
                                        </p:attrNameLst>
                                      </p:cBhvr>
                                      <p:to>
                                        <p:strVal val="visible"/>
                                      </p:to>
                                    </p:set>
                                    <p:animEffect transition="in" filter="blinds(horizontal)">
                                      <p:cBhvr>
                                        <p:cTn id="16"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835794" y="1006795"/>
            <a:ext cx="4453890" cy="4844411"/>
            <a:chOff x="2028826" y="1047750"/>
            <a:chExt cx="4453890" cy="4844411"/>
          </a:xfrm>
        </p:grpSpPr>
        <p:sp>
          <p:nvSpPr>
            <p:cNvPr id="50" name="椭圆 49"/>
            <p:cNvSpPr/>
            <p:nvPr/>
          </p:nvSpPr>
          <p:spPr>
            <a:xfrm>
              <a:off x="2028826" y="1047750"/>
              <a:ext cx="857250" cy="857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01</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1" name="椭圆 50"/>
            <p:cNvSpPr/>
            <p:nvPr/>
          </p:nvSpPr>
          <p:spPr>
            <a:xfrm>
              <a:off x="2028826" y="2324100"/>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FFFFFF"/>
                  </a:solidFill>
                  <a:effectLst/>
                  <a:uLnTx/>
                  <a:uFillTx/>
                  <a:latin typeface="+mj-ea"/>
                  <a:ea typeface="+mj-ea"/>
                  <a:cs typeface="+mn-ea"/>
                  <a:sym typeface="+mn-lt"/>
                </a:rPr>
                <a:t>02</a:t>
              </a:r>
              <a:endParaRPr kumimoji="0" lang="en-US" sz="2400" b="1" i="0" u="none" strike="noStrike" kern="1200" cap="none" spc="0" normalizeH="0" baseline="0" noProof="0">
                <a:ln>
                  <a:noFill/>
                </a:ln>
                <a:solidFill>
                  <a:srgbClr val="FFFFFF"/>
                </a:solidFill>
                <a:effectLst/>
                <a:uLnTx/>
                <a:uFillTx/>
                <a:latin typeface="+mj-ea"/>
                <a:ea typeface="+mj-ea"/>
                <a:cs typeface="+mn-ea"/>
                <a:sym typeface="+mn-lt"/>
              </a:endParaRPr>
            </a:p>
          </p:txBody>
        </p:sp>
        <p:sp>
          <p:nvSpPr>
            <p:cNvPr id="52" name="椭圆 51"/>
            <p:cNvSpPr/>
            <p:nvPr/>
          </p:nvSpPr>
          <p:spPr>
            <a:xfrm>
              <a:off x="2028826" y="3667125"/>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03</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3" name="椭圆 52"/>
            <p:cNvSpPr/>
            <p:nvPr/>
          </p:nvSpPr>
          <p:spPr>
            <a:xfrm>
              <a:off x="2028826" y="5034911"/>
              <a:ext cx="857250" cy="8572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FFFFFF"/>
                  </a:solidFill>
                  <a:effectLst/>
                  <a:uLnTx/>
                  <a:uFillTx/>
                  <a:latin typeface="+mj-ea"/>
                  <a:ea typeface="+mj-ea"/>
                  <a:cs typeface="+mn-ea"/>
                  <a:sym typeface="+mn-lt"/>
                </a:rPr>
                <a:t>04</a:t>
              </a:r>
              <a:endParaRPr kumimoji="0" lang="en-US" sz="2400" b="1" i="0" u="none" strike="noStrike" kern="1200" cap="none" spc="0" normalizeH="0" baseline="0" noProof="0">
                <a:ln>
                  <a:noFill/>
                </a:ln>
                <a:solidFill>
                  <a:srgbClr val="FFFFFF"/>
                </a:solidFill>
                <a:effectLst/>
                <a:uLnTx/>
                <a:uFillTx/>
                <a:latin typeface="+mj-ea"/>
                <a:ea typeface="+mj-ea"/>
                <a:cs typeface="+mn-ea"/>
                <a:sym typeface="+mn-lt"/>
              </a:endParaRPr>
            </a:p>
          </p:txBody>
        </p:sp>
        <p:sp>
          <p:nvSpPr>
            <p:cNvPr id="54" name="文本框 53"/>
            <p:cNvSpPr txBox="1"/>
            <p:nvPr/>
          </p:nvSpPr>
          <p:spPr>
            <a:xfrm>
              <a:off x="3107522" y="1153210"/>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创新与创新能力 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3107522" y="2429560"/>
              <a:ext cx="2720540"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创新与创业的关系 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3107691" y="3772535"/>
              <a:ext cx="3375025"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大学生创新能力的培养 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3107522" y="5140371"/>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互联网时代的创新</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1000" fill="hold"/>
                                        <p:tgtEl>
                                          <p:spTgt spid="46"/>
                                        </p:tgtEl>
                                        <p:attrNameLst>
                                          <p:attrName>ppt_x</p:attrName>
                                        </p:attrNameLst>
                                      </p:cBhvr>
                                      <p:tavLst>
                                        <p:tav tm="0">
                                          <p:val>
                                            <p:strVal val="1+#ppt_w/2"/>
                                          </p:val>
                                        </p:tav>
                                        <p:tav tm="100000">
                                          <p:val>
                                            <p:strVal val="#ppt_x"/>
                                          </p:val>
                                        </p:tav>
                                      </p:tavLst>
                                    </p:anim>
                                    <p:anim calcmode="lin" valueType="num">
                                      <p:cBhvr additive="base">
                                        <p:cTn id="22"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（三）激发创新</a:t>
            </a:r>
            <a:endParaRPr lang="zh-CN" altLang="en-US" sz="2000" b="1">
              <a:solidFill>
                <a:schemeClr val="accent1">
                  <a:lumMod val="75000"/>
                </a:schemeClr>
              </a:solidFill>
            </a:endParaRPr>
          </a:p>
        </p:txBody>
      </p:sp>
      <p:sp>
        <p:nvSpPr>
          <p:cNvPr id="2" name="矩形 1"/>
          <p:cNvSpPr/>
          <p:nvPr/>
        </p:nvSpPr>
        <p:spPr>
          <a:xfrm>
            <a:off x="660400" y="305435"/>
            <a:ext cx="361188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一、创新能力培养</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553845"/>
            <a:ext cx="5403215" cy="3415030"/>
          </a:xfrm>
          <a:prstGeom prst="rect">
            <a:avLst/>
          </a:prstGeom>
          <a:noFill/>
        </p:spPr>
        <p:txBody>
          <a:bodyPr wrap="square" rtlCol="0">
            <a:spAutoFit/>
          </a:bodyPr>
          <a:p>
            <a:pPr fontAlgn="auto">
              <a:lnSpc>
                <a:spcPct val="150000"/>
              </a:lnSpc>
            </a:pPr>
            <a:r>
              <a:rPr lang="zh-CN" altLang="en-US"/>
              <a:t>人类的任何行为都有其动机，只是有些动机是显性的，即可以意识到；有些是隐性的，无法意识到。大学生的创新动机直接影响着他们对创新活动的期待、对创新结果的评价和体验，并进一步影响着大学生创新意识的发展和从事创新活动的积极性。当前，利用环境激发大学生的学习兴趣已被广泛地运用于教学中，作为学习主体的大学生，要主动创造环境，培养兴趣。环境包括物理环境和心理环境。</a:t>
            </a:r>
            <a:endParaRPr lang="zh-CN" altLang="en-US"/>
          </a:p>
        </p:txBody>
      </p:sp>
      <p:pic>
        <p:nvPicPr>
          <p:cNvPr id="116" name="图片 115"/>
          <p:cNvPicPr/>
          <p:nvPr/>
        </p:nvPicPr>
        <p:blipFill>
          <a:blip r:embed="rId1"/>
          <a:stretch>
            <a:fillRect/>
          </a:stretch>
        </p:blipFill>
        <p:spPr>
          <a:xfrm>
            <a:off x="5826760" y="1693545"/>
            <a:ext cx="5705475" cy="31356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0549" y="1178579"/>
            <a:ext cx="10960100" cy="4500880"/>
            <a:chOff x="746550" y="2124075"/>
            <a:chExt cx="10960100" cy="4500880"/>
          </a:xfrm>
        </p:grpSpPr>
        <p:graphicFrame>
          <p:nvGraphicFramePr>
            <p:cNvPr id="3216" name="koppt-圆形"/>
            <p:cNvGraphicFramePr/>
            <p:nvPr/>
          </p:nvGraphicFramePr>
          <p:xfrm>
            <a:off x="3977535" y="2206171"/>
            <a:ext cx="4236930" cy="3777123"/>
          </p:xfrm>
          <a:graphic>
            <a:graphicData uri="http://schemas.openxmlformats.org/drawingml/2006/chart">
              <c:chart xmlns:c="http://schemas.openxmlformats.org/drawingml/2006/chart" xmlns:r="http://schemas.openxmlformats.org/officeDocument/2006/relationships" r:id="rId1"/>
            </a:graphicData>
          </a:graphic>
        </p:graphicFrame>
        <p:sp>
          <p:nvSpPr>
            <p:cNvPr id="3217" name="koppt-连接线"/>
            <p:cNvSpPr/>
            <p:nvPr/>
          </p:nvSpPr>
          <p:spPr>
            <a:xfrm>
              <a:off x="3186150" y="2124075"/>
              <a:ext cx="2114550" cy="571500"/>
            </a:xfrm>
            <a:custGeom>
              <a:avLst/>
              <a:gdLst>
                <a:gd name="connsiteX0" fmla="*/ 2114550 w 2114550"/>
                <a:gd name="connsiteY0" fmla="*/ 571500 h 571500"/>
                <a:gd name="connsiteX1" fmla="*/ 2114550 w 2114550"/>
                <a:gd name="connsiteY1" fmla="*/ 0 h 571500"/>
                <a:gd name="connsiteX2" fmla="*/ 0 w 2114550"/>
                <a:gd name="connsiteY2" fmla="*/ 0 h 571500"/>
              </a:gdLst>
              <a:ahLst/>
              <a:cxnLst>
                <a:cxn ang="0">
                  <a:pos x="connsiteX0" y="connsiteY0"/>
                </a:cxn>
                <a:cxn ang="0">
                  <a:pos x="connsiteX1" y="connsiteY1"/>
                </a:cxn>
                <a:cxn ang="0">
                  <a:pos x="connsiteX2" y="connsiteY2"/>
                </a:cxn>
              </a:cxnLst>
              <a:rect l="l" t="t" r="r" b="b"/>
              <a:pathLst>
                <a:path w="2114550" h="571500">
                  <a:moveTo>
                    <a:pt x="2114550" y="571500"/>
                  </a:moveTo>
                  <a:lnTo>
                    <a:pt x="2114550" y="0"/>
                  </a:lnTo>
                  <a:lnTo>
                    <a:pt x="0" y="0"/>
                  </a:lnTo>
                </a:path>
              </a:pathLst>
            </a:custGeom>
            <a:noFill/>
            <a:ln>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0" name="koppt-连接线"/>
            <p:cNvSpPr/>
            <p:nvPr/>
          </p:nvSpPr>
          <p:spPr>
            <a:xfrm flipV="1">
              <a:off x="2767050" y="4494782"/>
              <a:ext cx="2114550" cy="571500"/>
            </a:xfrm>
            <a:custGeom>
              <a:avLst/>
              <a:gdLst>
                <a:gd name="connsiteX0" fmla="*/ 2114550 w 2114550"/>
                <a:gd name="connsiteY0" fmla="*/ 571500 h 571500"/>
                <a:gd name="connsiteX1" fmla="*/ 2114550 w 2114550"/>
                <a:gd name="connsiteY1" fmla="*/ 0 h 571500"/>
                <a:gd name="connsiteX2" fmla="*/ 0 w 2114550"/>
                <a:gd name="connsiteY2" fmla="*/ 0 h 571500"/>
              </a:gdLst>
              <a:ahLst/>
              <a:cxnLst>
                <a:cxn ang="0">
                  <a:pos x="connsiteX0" y="connsiteY0"/>
                </a:cxn>
                <a:cxn ang="0">
                  <a:pos x="connsiteX1" y="connsiteY1"/>
                </a:cxn>
                <a:cxn ang="0">
                  <a:pos x="connsiteX2" y="connsiteY2"/>
                </a:cxn>
              </a:cxnLst>
              <a:rect l="l" t="t" r="r" b="b"/>
              <a:pathLst>
                <a:path w="2114550" h="571500">
                  <a:moveTo>
                    <a:pt x="2114550" y="571500"/>
                  </a:moveTo>
                  <a:lnTo>
                    <a:pt x="2114550" y="0"/>
                  </a:lnTo>
                  <a:lnTo>
                    <a:pt x="0" y="0"/>
                  </a:lnTo>
                </a:path>
              </a:pathLst>
            </a:custGeom>
            <a:noFill/>
            <a:ln>
              <a:solidFill>
                <a:schemeClr val="accent2"/>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1" name="koppt-连接线"/>
            <p:cNvSpPr/>
            <p:nvPr/>
          </p:nvSpPr>
          <p:spPr>
            <a:xfrm flipH="1">
              <a:off x="6281699" y="2894582"/>
              <a:ext cx="2476575" cy="571500"/>
            </a:xfrm>
            <a:custGeom>
              <a:avLst/>
              <a:gdLst>
                <a:gd name="connsiteX0" fmla="*/ 2114550 w 2114550"/>
                <a:gd name="connsiteY0" fmla="*/ 571500 h 571500"/>
                <a:gd name="connsiteX1" fmla="*/ 2114550 w 2114550"/>
                <a:gd name="connsiteY1" fmla="*/ 0 h 571500"/>
                <a:gd name="connsiteX2" fmla="*/ 0 w 2114550"/>
                <a:gd name="connsiteY2" fmla="*/ 0 h 571500"/>
              </a:gdLst>
              <a:ahLst/>
              <a:cxnLst>
                <a:cxn ang="0">
                  <a:pos x="connsiteX0" y="connsiteY0"/>
                </a:cxn>
                <a:cxn ang="0">
                  <a:pos x="connsiteX1" y="connsiteY1"/>
                </a:cxn>
                <a:cxn ang="0">
                  <a:pos x="connsiteX2" y="connsiteY2"/>
                </a:cxn>
              </a:cxnLst>
              <a:rect l="l" t="t" r="r" b="b"/>
              <a:pathLst>
                <a:path w="2114550" h="571500">
                  <a:moveTo>
                    <a:pt x="2114550" y="571500"/>
                  </a:moveTo>
                  <a:lnTo>
                    <a:pt x="2114550" y="0"/>
                  </a:lnTo>
                  <a:lnTo>
                    <a:pt x="0" y="0"/>
                  </a:lnTo>
                </a:path>
              </a:pathLst>
            </a:custGeom>
            <a:noFill/>
            <a:ln>
              <a:solidFill>
                <a:schemeClr val="accent4"/>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2" name="koppt-连接线"/>
            <p:cNvSpPr/>
            <p:nvPr/>
          </p:nvSpPr>
          <p:spPr>
            <a:xfrm flipH="1" flipV="1">
              <a:off x="6996630" y="4438938"/>
              <a:ext cx="2114550" cy="571500"/>
            </a:xfrm>
            <a:custGeom>
              <a:avLst/>
              <a:gdLst>
                <a:gd name="connsiteX0" fmla="*/ 2114550 w 2114550"/>
                <a:gd name="connsiteY0" fmla="*/ 571500 h 571500"/>
                <a:gd name="connsiteX1" fmla="*/ 2114550 w 2114550"/>
                <a:gd name="connsiteY1" fmla="*/ 0 h 571500"/>
                <a:gd name="connsiteX2" fmla="*/ 0 w 2114550"/>
                <a:gd name="connsiteY2" fmla="*/ 0 h 571500"/>
              </a:gdLst>
              <a:ahLst/>
              <a:cxnLst>
                <a:cxn ang="0">
                  <a:pos x="connsiteX0" y="connsiteY0"/>
                </a:cxn>
                <a:cxn ang="0">
                  <a:pos x="connsiteX1" y="connsiteY1"/>
                </a:cxn>
                <a:cxn ang="0">
                  <a:pos x="connsiteX2" y="connsiteY2"/>
                </a:cxn>
              </a:cxnLst>
              <a:rect l="l" t="t" r="r" b="b"/>
              <a:pathLst>
                <a:path w="2114550" h="571500">
                  <a:moveTo>
                    <a:pt x="2114550" y="571500"/>
                  </a:moveTo>
                  <a:lnTo>
                    <a:pt x="2114550" y="0"/>
                  </a:lnTo>
                  <a:lnTo>
                    <a:pt x="0" y="0"/>
                  </a:lnTo>
                </a:path>
              </a:pathLst>
            </a:custGeom>
            <a:noFill/>
            <a:ln>
              <a:solidFill>
                <a:schemeClr val="accent3"/>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oppt-文本框"/>
            <p:cNvSpPr/>
            <p:nvPr/>
          </p:nvSpPr>
          <p:spPr>
            <a:xfrm>
              <a:off x="8051590" y="2907665"/>
              <a:ext cx="3314700" cy="1983740"/>
            </a:xfrm>
            <a:prstGeom prst="rect">
              <a:avLst/>
            </a:prstGeom>
          </p:spPr>
          <p:txBody>
            <a:bodyPr wrap="square">
              <a:spAutoFit/>
            </a:bodyPr>
            <a:lstStyle/>
            <a:p>
              <a:pPr>
                <a:lnSpc>
                  <a:spcPct val="150000"/>
                </a:lnSpc>
              </a:pPr>
              <a:r>
                <a:rPr lang="zh-CN" altLang="en-US" b="1" dirty="0">
                  <a:latin typeface="微软雅黑" panose="020B0503020204020204" pitchFamily="34" charset="-122"/>
                  <a:ea typeface="微软雅黑" panose="020B0503020204020204" pitchFamily="34" charset="-122"/>
                </a:rPr>
                <a:t>（二）缺点列举法</a:t>
              </a:r>
              <a:endParaRPr lang="zh-CN" altLang="en-US" b="1" dirty="0">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它既可用于对老产品的改进，又可用在对不成熟的新设想、新产品进行完善上，还可用于企业的经营管理等方面。</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18" name="koppt-文本框"/>
            <p:cNvSpPr/>
            <p:nvPr/>
          </p:nvSpPr>
          <p:spPr>
            <a:xfrm>
              <a:off x="8051590" y="5010150"/>
              <a:ext cx="3655060" cy="1614805"/>
            </a:xfrm>
            <a:prstGeom prst="rect">
              <a:avLst/>
            </a:prstGeom>
          </p:spPr>
          <p:txBody>
            <a:bodyPr wrap="square">
              <a:spAutoFit/>
            </a:bodyPr>
            <a:lstStyle/>
            <a:p>
              <a:pPr>
                <a:lnSpc>
                  <a:spcPct val="150000"/>
                </a:lnSpc>
              </a:pPr>
              <a:r>
                <a:rPr lang="zh-CN" altLang="en-US" b="1" dirty="0">
                  <a:latin typeface="微软雅黑" panose="020B0503020204020204" pitchFamily="34" charset="-122"/>
                  <a:ea typeface="微软雅黑" panose="020B0503020204020204" pitchFamily="34" charset="-122"/>
                </a:rPr>
                <a:t>（四）组合创新型技法</a:t>
              </a:r>
              <a:endParaRPr lang="zh-CN" altLang="en-US" b="1" dirty="0">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指按照一定的技术原理或功能、目的，将现有的科学技术原理或方法、现象、物品作适当的组合或重新安排。</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19" name="koppt-文本框"/>
            <p:cNvSpPr/>
            <p:nvPr/>
          </p:nvSpPr>
          <p:spPr>
            <a:xfrm>
              <a:off x="779744" y="2143896"/>
              <a:ext cx="3314097" cy="1614805"/>
            </a:xfrm>
            <a:prstGeom prst="rect">
              <a:avLst/>
            </a:prstGeom>
          </p:spPr>
          <p:txBody>
            <a:bodyPr wrap="square">
              <a:spAutoFit/>
            </a:bodyPr>
            <a:lstStyle/>
            <a:p>
              <a:pPr algn="l">
                <a:lnSpc>
                  <a:spcPct val="150000"/>
                </a:lnSpc>
              </a:pPr>
              <a:r>
                <a:rPr lang="zh-CN" altLang="en-US" b="1" dirty="0">
                  <a:latin typeface="微软雅黑" panose="020B0503020204020204" pitchFamily="34" charset="-122"/>
                  <a:ea typeface="微软雅黑" panose="020B0503020204020204" pitchFamily="34" charset="-122"/>
                </a:rPr>
                <a:t>（一）特性列举法</a:t>
              </a:r>
              <a:endParaRPr lang="zh-CN" altLang="en-US" b="1" dirty="0">
                <a:latin typeface="微软雅黑" panose="020B0503020204020204" pitchFamily="34" charset="-122"/>
                <a:ea typeface="微软雅黑" panose="020B0503020204020204" pitchFamily="34" charset="-122"/>
              </a:endParaRPr>
            </a:p>
            <a:p>
              <a:pPr algn="l">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特性列举法也称属性列举法，是美国内布拉斯加大学教授 R. 克劳福特研究总结出来的一种创新技法。</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20" name="koppt-文本框"/>
            <p:cNvSpPr/>
            <p:nvPr/>
          </p:nvSpPr>
          <p:spPr>
            <a:xfrm>
              <a:off x="746550" y="5075533"/>
              <a:ext cx="3314097" cy="1245235"/>
            </a:xfrm>
            <a:prstGeom prst="rect">
              <a:avLst/>
            </a:prstGeom>
          </p:spPr>
          <p:txBody>
            <a:bodyPr wrap="square">
              <a:spAutoFit/>
            </a:bodyPr>
            <a:lstStyle/>
            <a:p>
              <a:pPr algn="l">
                <a:lnSpc>
                  <a:spcPct val="150000"/>
                </a:lnSpc>
              </a:pPr>
              <a:r>
                <a:rPr lang="zh-CN" altLang="en-US" b="1" dirty="0">
                  <a:latin typeface="微软雅黑" panose="020B0503020204020204" pitchFamily="34" charset="-122"/>
                  <a:ea typeface="微软雅黑" panose="020B0503020204020204" pitchFamily="34" charset="-122"/>
                </a:rPr>
                <a:t>（三）综摄法</a:t>
              </a:r>
              <a:endParaRPr lang="zh-CN" altLang="en-US" b="1" dirty="0">
                <a:latin typeface="微软雅黑" panose="020B0503020204020204" pitchFamily="34" charset="-122"/>
                <a:ea typeface="微软雅黑" panose="020B0503020204020204" pitchFamily="34" charset="-122"/>
              </a:endParaRPr>
            </a:p>
            <a:p>
              <a:pPr algn="l">
                <a:lnSpc>
                  <a:spcPct val="150000"/>
                </a:lnSpc>
              </a:pPr>
              <a:r>
                <a:rPr lang="zh-CN" altLang="en-US" sz="1600" dirty="0">
                  <a:solidFill>
                    <a:schemeClr val="tx2"/>
                  </a:solidFill>
                  <a:latin typeface="微软雅黑" panose="020B0503020204020204" pitchFamily="34" charset="-122"/>
                  <a:ea typeface="微软雅黑" panose="020B0503020204020204" pitchFamily="34" charset="-122"/>
                </a:rPr>
                <a:t>综摄法是美国麻省理工学院的戈登教授提出的一种独特的创造技法。</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660400" y="305435"/>
            <a:ext cx="319976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二、创新能力训练</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par>
                                <p:cTn id="12" presetID="21" presetClass="entr" presetSubtype="1"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664707" y="3501999"/>
            <a:ext cx="34340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互联网时代的创新</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04</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 name="组合 357"/>
          <p:cNvGrpSpPr/>
          <p:nvPr/>
        </p:nvGrpSpPr>
        <p:grpSpPr>
          <a:xfrm>
            <a:off x="550669" y="1350550"/>
            <a:ext cx="3612515" cy="3951605"/>
            <a:chOff x="970862" y="1850164"/>
            <a:chExt cx="3357320" cy="3672456"/>
          </a:xfrm>
        </p:grpSpPr>
        <p:sp>
          <p:nvSpPr>
            <p:cNvPr id="376" name="koppt-文本框"/>
            <p:cNvSpPr/>
            <p:nvPr/>
          </p:nvSpPr>
          <p:spPr>
            <a:xfrm>
              <a:off x="983255" y="1850164"/>
              <a:ext cx="3344337" cy="1500732"/>
            </a:xfrm>
            <a:prstGeom prst="rect">
              <a:avLst/>
            </a:prstGeom>
          </p:spPr>
          <p:txBody>
            <a:bodyPr wrap="square">
              <a:spAutoFit/>
            </a:bodyPr>
            <a:lstStyle/>
            <a:p>
              <a:pPr lvl="0" algn="l">
                <a:lnSpc>
                  <a:spcPct val="150000"/>
                </a:lnSpc>
              </a:pPr>
              <a:r>
                <a:rPr lang="zh-CN" altLang="en-US" b="1" dirty="0">
                  <a:latin typeface="+mj-ea"/>
                  <a:ea typeface="+mj-ea"/>
                </a:rPr>
                <a:t>（一）初级互联网服务</a:t>
              </a:r>
              <a:endParaRPr lang="zh-CN" altLang="en-US" b="1" dirty="0">
                <a:latin typeface="+mj-ea"/>
                <a:ea typeface="+mj-ea"/>
              </a:endParaRPr>
            </a:p>
            <a:p>
              <a:pPr lvl="0" algn="l">
                <a:lnSpc>
                  <a:spcPct val="150000"/>
                </a:lnSpc>
              </a:pPr>
              <a:r>
                <a:rPr lang="zh-CN" altLang="en-US" sz="1600" dirty="0">
                  <a:solidFill>
                    <a:schemeClr val="tx2"/>
                  </a:solidFill>
                  <a:latin typeface="+mn-ea"/>
                </a:rPr>
                <a:t>初级互联网服务主要是通过从事网上服务来获利，具体来说，就是为其他基于互联网创业的人提供服务。</a:t>
              </a:r>
              <a:endParaRPr lang="zh-CN" altLang="en-US" sz="1600" dirty="0">
                <a:solidFill>
                  <a:schemeClr val="tx2"/>
                </a:solidFill>
                <a:latin typeface="+mn-ea"/>
              </a:endParaRPr>
            </a:p>
          </p:txBody>
        </p:sp>
        <p:sp>
          <p:nvSpPr>
            <p:cNvPr id="377" name="koppt-文本框"/>
            <p:cNvSpPr/>
            <p:nvPr/>
          </p:nvSpPr>
          <p:spPr>
            <a:xfrm>
              <a:off x="970862" y="4021888"/>
              <a:ext cx="3357320" cy="1500732"/>
            </a:xfrm>
            <a:prstGeom prst="rect">
              <a:avLst/>
            </a:prstGeom>
          </p:spPr>
          <p:txBody>
            <a:bodyPr wrap="square">
              <a:spAutoFit/>
            </a:bodyPr>
            <a:lstStyle/>
            <a:p>
              <a:pPr lvl="0" algn="l">
                <a:lnSpc>
                  <a:spcPct val="150000"/>
                </a:lnSpc>
              </a:pPr>
              <a:r>
                <a:rPr lang="zh-CN" altLang="en-US" b="1" dirty="0">
                  <a:latin typeface="+mj-ea"/>
                  <a:ea typeface="+mj-ea"/>
                </a:rPr>
                <a:t>（三）C2B2C 模式</a:t>
              </a:r>
              <a:endParaRPr lang="zh-CN" altLang="en-US" b="1" dirty="0">
                <a:latin typeface="+mj-ea"/>
                <a:ea typeface="+mj-ea"/>
              </a:endParaRPr>
            </a:p>
            <a:p>
              <a:pPr lvl="0" algn="l">
                <a:lnSpc>
                  <a:spcPct val="150000"/>
                </a:lnSpc>
              </a:pPr>
              <a:r>
                <a:rPr lang="zh-CN" altLang="en-US" sz="1600" dirty="0">
                  <a:solidFill>
                    <a:schemeClr val="tx2"/>
                  </a:solidFill>
                  <a:latin typeface="+mn-ea"/>
                </a:rPr>
                <a:t>一种典型的中介型互联网创业模式，就是在 B2B 网站上把商品批发进来，再在自己的互联网商店销售。</a:t>
              </a:r>
              <a:endParaRPr lang="zh-CN" altLang="en-US" sz="1600" dirty="0">
                <a:solidFill>
                  <a:schemeClr val="tx2"/>
                </a:solidFill>
                <a:latin typeface="+mn-ea"/>
              </a:endParaRPr>
            </a:p>
          </p:txBody>
        </p:sp>
      </p:grpSp>
      <p:grpSp>
        <p:nvGrpSpPr>
          <p:cNvPr id="359" name="组合 358"/>
          <p:cNvGrpSpPr/>
          <p:nvPr/>
        </p:nvGrpSpPr>
        <p:grpSpPr>
          <a:xfrm>
            <a:off x="8313783" y="1350550"/>
            <a:ext cx="3029098" cy="4689886"/>
            <a:chOff x="8185574" y="1850164"/>
            <a:chExt cx="2815117" cy="4358583"/>
          </a:xfrm>
        </p:grpSpPr>
        <p:sp>
          <p:nvSpPr>
            <p:cNvPr id="374" name="koppt-文本框"/>
            <p:cNvSpPr/>
            <p:nvPr/>
          </p:nvSpPr>
          <p:spPr>
            <a:xfrm>
              <a:off x="8185574" y="1850164"/>
              <a:ext cx="2815117" cy="2187067"/>
            </a:xfrm>
            <a:prstGeom prst="rect">
              <a:avLst/>
            </a:prstGeom>
          </p:spPr>
          <p:txBody>
            <a:bodyPr wrap="square">
              <a:spAutoFit/>
            </a:bodyPr>
            <a:lstStyle/>
            <a:p>
              <a:pPr lvl="0">
                <a:lnSpc>
                  <a:spcPct val="150000"/>
                </a:lnSpc>
              </a:pPr>
              <a:r>
                <a:rPr lang="zh-CN" altLang="en-US" b="1" dirty="0">
                  <a:latin typeface="+mj-ea"/>
                  <a:ea typeface="+mj-ea"/>
                </a:rPr>
                <a:t>（二）C2C 模式</a:t>
              </a:r>
              <a:endParaRPr lang="zh-CN" altLang="en-US" b="1" dirty="0">
                <a:latin typeface="+mj-ea"/>
                <a:ea typeface="+mj-ea"/>
              </a:endParaRPr>
            </a:p>
            <a:p>
              <a:pPr lvl="0">
                <a:lnSpc>
                  <a:spcPct val="150000"/>
                </a:lnSpc>
              </a:pPr>
              <a:r>
                <a:rPr lang="zh-CN" altLang="en-US" sz="1600" dirty="0">
                  <a:solidFill>
                    <a:schemeClr val="tx2"/>
                  </a:solidFill>
                  <a:latin typeface="+mn-ea"/>
                </a:rPr>
                <a:t>消费者个人对消费者个人的互联网创业模式，本质是网上拍卖，它是一种平民之间的自由贸易，通过网上完成交易，从而便利个人之间商品的流通。</a:t>
              </a:r>
              <a:endParaRPr lang="zh-CN" altLang="en-US" sz="1600" dirty="0">
                <a:solidFill>
                  <a:schemeClr val="tx2"/>
                </a:solidFill>
                <a:latin typeface="+mn-ea"/>
              </a:endParaRPr>
            </a:p>
          </p:txBody>
        </p:sp>
        <p:sp>
          <p:nvSpPr>
            <p:cNvPr id="375" name="koppt-文本框"/>
            <p:cNvSpPr/>
            <p:nvPr/>
          </p:nvSpPr>
          <p:spPr>
            <a:xfrm>
              <a:off x="8185574" y="4021680"/>
              <a:ext cx="2815117" cy="2187067"/>
            </a:xfrm>
            <a:prstGeom prst="rect">
              <a:avLst/>
            </a:prstGeom>
          </p:spPr>
          <p:txBody>
            <a:bodyPr wrap="square">
              <a:spAutoFit/>
            </a:bodyPr>
            <a:lstStyle/>
            <a:p>
              <a:pPr lvl="0">
                <a:lnSpc>
                  <a:spcPct val="150000"/>
                </a:lnSpc>
              </a:pPr>
              <a:r>
                <a:rPr lang="zh-CN" altLang="en-US" b="1" dirty="0">
                  <a:latin typeface="+mj-ea"/>
                  <a:ea typeface="+mj-ea"/>
                </a:rPr>
                <a:t>（四）B2C 模式</a:t>
              </a:r>
              <a:endParaRPr lang="zh-CN" altLang="en-US" b="1" dirty="0">
                <a:latin typeface="+mj-ea"/>
                <a:ea typeface="+mj-ea"/>
              </a:endParaRPr>
            </a:p>
            <a:p>
              <a:pPr lvl="0">
                <a:lnSpc>
                  <a:spcPct val="150000"/>
                </a:lnSpc>
              </a:pPr>
              <a:r>
                <a:rPr lang="zh-CN" altLang="en-US" sz="1600" dirty="0">
                  <a:solidFill>
                    <a:schemeClr val="tx2"/>
                  </a:solidFill>
                  <a:latin typeface="+mn-ea"/>
                </a:rPr>
                <a:t>以互联网为主要手段，由商家或企业通过互联网网站来满足不同消费者对网上产品风格、包装、形状、功能等各方面的不同爱好以及个人收入上的差异化因素。</a:t>
              </a:r>
              <a:endParaRPr lang="zh-CN" altLang="en-US" sz="1600" dirty="0">
                <a:solidFill>
                  <a:schemeClr val="tx2"/>
                </a:solidFill>
                <a:latin typeface="+mn-ea"/>
              </a:endParaRPr>
            </a:p>
          </p:txBody>
        </p:sp>
      </p:grpSp>
      <p:grpSp>
        <p:nvGrpSpPr>
          <p:cNvPr id="360" name="组合 359"/>
          <p:cNvGrpSpPr/>
          <p:nvPr/>
        </p:nvGrpSpPr>
        <p:grpSpPr>
          <a:xfrm>
            <a:off x="4162483" y="1320983"/>
            <a:ext cx="3867035" cy="3836304"/>
            <a:chOff x="4299070" y="1952883"/>
            <a:chExt cx="3593860" cy="3565300"/>
          </a:xfrm>
        </p:grpSpPr>
        <p:sp>
          <p:nvSpPr>
            <p:cNvPr id="361" name="Shape 451"/>
            <p:cNvSpPr/>
            <p:nvPr/>
          </p:nvSpPr>
          <p:spPr>
            <a:xfrm>
              <a:off x="4299070" y="1952883"/>
              <a:ext cx="1650908" cy="1650942"/>
            </a:xfrm>
            <a:custGeom>
              <a:avLst/>
              <a:gdLst/>
              <a:ahLst/>
              <a:cxnLst>
                <a:cxn ang="0">
                  <a:pos x="wd2" y="hd2"/>
                </a:cxn>
                <a:cxn ang="5400000">
                  <a:pos x="wd2" y="hd2"/>
                </a:cxn>
                <a:cxn ang="10800000">
                  <a:pos x="wd2" y="hd2"/>
                </a:cxn>
                <a:cxn ang="16200000">
                  <a:pos x="wd2" y="hd2"/>
                </a:cxn>
              </a:cxnLst>
              <a:rect l="0" t="0" r="r" b="b"/>
              <a:pathLst>
                <a:path w="21600" h="21600" extrusionOk="0">
                  <a:moveTo>
                    <a:pt x="7116" y="17950"/>
                  </a:moveTo>
                  <a:cubicBezTo>
                    <a:pt x="7440" y="18021"/>
                    <a:pt x="7670" y="18307"/>
                    <a:pt x="7670" y="18638"/>
                  </a:cubicBezTo>
                  <a:cubicBezTo>
                    <a:pt x="7670" y="19492"/>
                    <a:pt x="7670" y="20546"/>
                    <a:pt x="7670" y="21600"/>
                  </a:cubicBezTo>
                  <a:lnTo>
                    <a:pt x="10492" y="21600"/>
                  </a:lnTo>
                  <a:lnTo>
                    <a:pt x="10491" y="16860"/>
                  </a:lnTo>
                  <a:cubicBezTo>
                    <a:pt x="10491" y="15613"/>
                    <a:pt x="9473" y="15341"/>
                    <a:pt x="9081" y="15341"/>
                  </a:cubicBezTo>
                  <a:cubicBezTo>
                    <a:pt x="7409" y="15341"/>
                    <a:pt x="5837" y="14689"/>
                    <a:pt x="4655" y="13507"/>
                  </a:cubicBezTo>
                  <a:cubicBezTo>
                    <a:pt x="3472" y="12325"/>
                    <a:pt x="2821" y="10753"/>
                    <a:pt x="2821" y="9081"/>
                  </a:cubicBezTo>
                  <a:cubicBezTo>
                    <a:pt x="2821" y="5630"/>
                    <a:pt x="5629" y="2821"/>
                    <a:pt x="9081" y="2821"/>
                  </a:cubicBezTo>
                  <a:cubicBezTo>
                    <a:pt x="10753" y="2821"/>
                    <a:pt x="12325" y="3473"/>
                    <a:pt x="13507" y="4655"/>
                  </a:cubicBezTo>
                  <a:cubicBezTo>
                    <a:pt x="14690" y="5837"/>
                    <a:pt x="15341" y="7409"/>
                    <a:pt x="15341" y="9081"/>
                  </a:cubicBezTo>
                  <a:cubicBezTo>
                    <a:pt x="15341" y="9455"/>
                    <a:pt x="15489" y="9814"/>
                    <a:pt x="15754" y="10078"/>
                  </a:cubicBezTo>
                  <a:cubicBezTo>
                    <a:pt x="16018" y="10343"/>
                    <a:pt x="16377" y="10492"/>
                    <a:pt x="16751" y="10492"/>
                  </a:cubicBezTo>
                  <a:lnTo>
                    <a:pt x="21600" y="10492"/>
                  </a:lnTo>
                  <a:lnTo>
                    <a:pt x="21600" y="7670"/>
                  </a:lnTo>
                  <a:lnTo>
                    <a:pt x="18639" y="7670"/>
                  </a:lnTo>
                  <a:cubicBezTo>
                    <a:pt x="18308" y="7670"/>
                    <a:pt x="18021" y="7439"/>
                    <a:pt x="17950" y="7116"/>
                  </a:cubicBezTo>
                  <a:cubicBezTo>
                    <a:pt x="17582" y="5440"/>
                    <a:pt x="16745" y="3902"/>
                    <a:pt x="15502" y="2660"/>
                  </a:cubicBezTo>
                  <a:cubicBezTo>
                    <a:pt x="13787" y="945"/>
                    <a:pt x="11507" y="0"/>
                    <a:pt x="9081" y="0"/>
                  </a:cubicBezTo>
                  <a:cubicBezTo>
                    <a:pt x="4074" y="0"/>
                    <a:pt x="0" y="4074"/>
                    <a:pt x="0" y="9081"/>
                  </a:cubicBezTo>
                  <a:cubicBezTo>
                    <a:pt x="0" y="11506"/>
                    <a:pt x="944" y="13787"/>
                    <a:pt x="2660" y="15502"/>
                  </a:cubicBezTo>
                  <a:cubicBezTo>
                    <a:pt x="3902" y="16744"/>
                    <a:pt x="5440" y="17582"/>
                    <a:pt x="7116" y="17950"/>
                  </a:cubicBezTo>
                  <a:close/>
                </a:path>
              </a:pathLst>
            </a:custGeom>
            <a:solidFill>
              <a:schemeClr val="tx1">
                <a:lumMod val="20000"/>
                <a:lumOff val="80000"/>
              </a:schemeClr>
            </a:solidFill>
            <a:ln w="12700">
              <a:miter lim="400000"/>
            </a:ln>
          </p:spPr>
          <p:txBody>
            <a:bodyPr lIns="38100" tIns="38100" rIns="38100" bIns="38100" anchor="ctr"/>
            <a:lstStyle/>
            <a:p>
              <a:pPr algn="ctr">
                <a:defRPr sz="3200">
                  <a:solidFill>
                    <a:srgbClr val="FFFFFF"/>
                  </a:solidFill>
                  <a:latin typeface="+mn-lt"/>
                  <a:ea typeface="+mn-ea"/>
                  <a:cs typeface="+mn-cs"/>
                  <a:sym typeface="Helvetica Light"/>
                </a:defRPr>
              </a:pPr>
              <a:endParaRPr sz="3200">
                <a:solidFill>
                  <a:srgbClr val="FFFFFF"/>
                </a:solidFill>
                <a:latin typeface="Calibri" panose="020F0502020204030204"/>
                <a:sym typeface="Helvetica Light"/>
              </a:endParaRPr>
            </a:p>
          </p:txBody>
        </p:sp>
        <p:sp>
          <p:nvSpPr>
            <p:cNvPr id="362" name="Shape 452"/>
            <p:cNvSpPr/>
            <p:nvPr/>
          </p:nvSpPr>
          <p:spPr>
            <a:xfrm>
              <a:off x="4299070" y="3867250"/>
              <a:ext cx="1650908" cy="1650933"/>
            </a:xfrm>
            <a:custGeom>
              <a:avLst/>
              <a:gdLst/>
              <a:ahLst/>
              <a:cxnLst>
                <a:cxn ang="0">
                  <a:pos x="wd2" y="hd2"/>
                </a:cxn>
                <a:cxn ang="5400000">
                  <a:pos x="wd2" y="hd2"/>
                </a:cxn>
                <a:cxn ang="10800000">
                  <a:pos x="wd2" y="hd2"/>
                </a:cxn>
                <a:cxn ang="16200000">
                  <a:pos x="wd2" y="hd2"/>
                </a:cxn>
              </a:cxnLst>
              <a:rect l="0" t="0" r="r" b="b"/>
              <a:pathLst>
                <a:path w="21600" h="21600" extrusionOk="0">
                  <a:moveTo>
                    <a:pt x="21600" y="11108"/>
                  </a:moveTo>
                  <a:lnTo>
                    <a:pt x="16860" y="11108"/>
                  </a:lnTo>
                  <a:cubicBezTo>
                    <a:pt x="15613" y="11108"/>
                    <a:pt x="15341" y="12127"/>
                    <a:pt x="15341" y="12519"/>
                  </a:cubicBezTo>
                  <a:cubicBezTo>
                    <a:pt x="15341" y="14191"/>
                    <a:pt x="14690" y="15763"/>
                    <a:pt x="13507" y="16945"/>
                  </a:cubicBezTo>
                  <a:cubicBezTo>
                    <a:pt x="12325" y="18127"/>
                    <a:pt x="10753" y="18779"/>
                    <a:pt x="9081" y="18779"/>
                  </a:cubicBezTo>
                  <a:lnTo>
                    <a:pt x="9081" y="18779"/>
                  </a:lnTo>
                  <a:cubicBezTo>
                    <a:pt x="7409" y="18779"/>
                    <a:pt x="5837" y="18127"/>
                    <a:pt x="4655" y="16945"/>
                  </a:cubicBezTo>
                  <a:cubicBezTo>
                    <a:pt x="3472" y="15763"/>
                    <a:pt x="2821" y="14191"/>
                    <a:pt x="2821" y="12519"/>
                  </a:cubicBezTo>
                  <a:cubicBezTo>
                    <a:pt x="2821" y="9068"/>
                    <a:pt x="5629" y="6259"/>
                    <a:pt x="9081" y="6259"/>
                  </a:cubicBezTo>
                  <a:cubicBezTo>
                    <a:pt x="9455" y="6259"/>
                    <a:pt x="9814" y="6111"/>
                    <a:pt x="10079" y="5846"/>
                  </a:cubicBezTo>
                  <a:cubicBezTo>
                    <a:pt x="10343" y="5582"/>
                    <a:pt x="10492" y="5223"/>
                    <a:pt x="10492" y="4849"/>
                  </a:cubicBezTo>
                  <a:lnTo>
                    <a:pt x="10492" y="0"/>
                  </a:lnTo>
                  <a:lnTo>
                    <a:pt x="7670" y="0"/>
                  </a:lnTo>
                  <a:cubicBezTo>
                    <a:pt x="7670" y="1055"/>
                    <a:pt x="7670" y="2109"/>
                    <a:pt x="7670" y="2964"/>
                  </a:cubicBezTo>
                  <a:cubicBezTo>
                    <a:pt x="7670" y="3294"/>
                    <a:pt x="7440" y="3581"/>
                    <a:pt x="7117" y="3652"/>
                  </a:cubicBezTo>
                  <a:cubicBezTo>
                    <a:pt x="3051" y="4552"/>
                    <a:pt x="0" y="8186"/>
                    <a:pt x="0" y="12519"/>
                  </a:cubicBezTo>
                  <a:cubicBezTo>
                    <a:pt x="0" y="14944"/>
                    <a:pt x="944" y="17225"/>
                    <a:pt x="2660" y="18940"/>
                  </a:cubicBezTo>
                  <a:cubicBezTo>
                    <a:pt x="4375" y="20655"/>
                    <a:pt x="6655" y="21600"/>
                    <a:pt x="9081" y="21600"/>
                  </a:cubicBezTo>
                  <a:cubicBezTo>
                    <a:pt x="9081" y="21600"/>
                    <a:pt x="9081" y="21600"/>
                    <a:pt x="9081" y="21600"/>
                  </a:cubicBezTo>
                  <a:cubicBezTo>
                    <a:pt x="11507" y="21600"/>
                    <a:pt x="13787" y="20655"/>
                    <a:pt x="15502" y="18940"/>
                  </a:cubicBezTo>
                  <a:cubicBezTo>
                    <a:pt x="16745" y="17698"/>
                    <a:pt x="17582" y="16160"/>
                    <a:pt x="17950" y="14484"/>
                  </a:cubicBezTo>
                  <a:cubicBezTo>
                    <a:pt x="18021" y="14160"/>
                    <a:pt x="18307" y="13930"/>
                    <a:pt x="18639" y="13930"/>
                  </a:cubicBezTo>
                  <a:cubicBezTo>
                    <a:pt x="19493" y="13930"/>
                    <a:pt x="20546" y="13930"/>
                    <a:pt x="21600" y="13930"/>
                  </a:cubicBezTo>
                  <a:cubicBezTo>
                    <a:pt x="21600" y="13930"/>
                    <a:pt x="21600" y="11108"/>
                    <a:pt x="21600" y="11108"/>
                  </a:cubicBezTo>
                  <a:close/>
                </a:path>
              </a:pathLst>
            </a:custGeom>
            <a:solidFill>
              <a:schemeClr val="tx1">
                <a:lumMod val="20000"/>
                <a:lumOff val="80000"/>
              </a:schemeClr>
            </a:solidFill>
            <a:ln w="12700">
              <a:miter lim="400000"/>
            </a:ln>
          </p:spPr>
          <p:txBody>
            <a:bodyPr lIns="38100" tIns="38100" rIns="38100" bIns="38100" anchor="ctr"/>
            <a:lstStyle/>
            <a:p>
              <a:pPr algn="ctr">
                <a:defRPr sz="3200">
                  <a:solidFill>
                    <a:srgbClr val="FFFFFF"/>
                  </a:solidFill>
                  <a:latin typeface="+mn-lt"/>
                  <a:ea typeface="+mn-ea"/>
                  <a:cs typeface="+mn-cs"/>
                  <a:sym typeface="Helvetica Light"/>
                </a:defRPr>
              </a:pPr>
              <a:endParaRPr sz="3200">
                <a:solidFill>
                  <a:srgbClr val="FFFFFF"/>
                </a:solidFill>
                <a:latin typeface="Calibri" panose="020F0502020204030204"/>
                <a:sym typeface="Helvetica Light"/>
              </a:endParaRPr>
            </a:p>
          </p:txBody>
        </p:sp>
        <p:sp>
          <p:nvSpPr>
            <p:cNvPr id="363" name="Shape 453"/>
            <p:cNvSpPr/>
            <p:nvPr/>
          </p:nvSpPr>
          <p:spPr>
            <a:xfrm>
              <a:off x="6242008" y="1952883"/>
              <a:ext cx="1650922" cy="1650942"/>
            </a:xfrm>
            <a:custGeom>
              <a:avLst/>
              <a:gdLst/>
              <a:ahLst/>
              <a:cxnLst>
                <a:cxn ang="0">
                  <a:pos x="wd2" y="hd2"/>
                </a:cxn>
                <a:cxn ang="5400000">
                  <a:pos x="wd2" y="hd2"/>
                </a:cxn>
                <a:cxn ang="10800000">
                  <a:pos x="wd2" y="hd2"/>
                </a:cxn>
                <a:cxn ang="16200000">
                  <a:pos x="wd2" y="hd2"/>
                </a:cxn>
              </a:cxnLst>
              <a:rect l="0" t="0" r="r" b="b"/>
              <a:pathLst>
                <a:path w="21600" h="21600" extrusionOk="0">
                  <a:moveTo>
                    <a:pt x="14484" y="17950"/>
                  </a:moveTo>
                  <a:cubicBezTo>
                    <a:pt x="14160" y="18021"/>
                    <a:pt x="13930" y="18307"/>
                    <a:pt x="13930" y="18638"/>
                  </a:cubicBezTo>
                  <a:cubicBezTo>
                    <a:pt x="13930" y="19492"/>
                    <a:pt x="13930" y="20546"/>
                    <a:pt x="13930" y="21600"/>
                  </a:cubicBezTo>
                  <a:lnTo>
                    <a:pt x="11108" y="21600"/>
                  </a:lnTo>
                  <a:lnTo>
                    <a:pt x="11109" y="16860"/>
                  </a:lnTo>
                  <a:cubicBezTo>
                    <a:pt x="11109" y="15613"/>
                    <a:pt x="12127" y="15341"/>
                    <a:pt x="12519" y="15341"/>
                  </a:cubicBezTo>
                  <a:cubicBezTo>
                    <a:pt x="14191" y="15341"/>
                    <a:pt x="15763" y="14689"/>
                    <a:pt x="16945" y="13507"/>
                  </a:cubicBezTo>
                  <a:cubicBezTo>
                    <a:pt x="18127" y="12325"/>
                    <a:pt x="18779" y="10753"/>
                    <a:pt x="18778" y="9081"/>
                  </a:cubicBezTo>
                  <a:cubicBezTo>
                    <a:pt x="18778" y="5630"/>
                    <a:pt x="15970" y="2821"/>
                    <a:pt x="12519" y="2821"/>
                  </a:cubicBezTo>
                  <a:cubicBezTo>
                    <a:pt x="10847" y="2821"/>
                    <a:pt x="9275" y="3473"/>
                    <a:pt x="8093" y="4655"/>
                  </a:cubicBezTo>
                  <a:cubicBezTo>
                    <a:pt x="6910" y="5837"/>
                    <a:pt x="6259" y="7409"/>
                    <a:pt x="6260" y="9081"/>
                  </a:cubicBezTo>
                  <a:cubicBezTo>
                    <a:pt x="6260" y="9455"/>
                    <a:pt x="6111" y="9814"/>
                    <a:pt x="5846" y="10078"/>
                  </a:cubicBezTo>
                  <a:cubicBezTo>
                    <a:pt x="5582" y="10343"/>
                    <a:pt x="5223" y="10492"/>
                    <a:pt x="4849" y="10492"/>
                  </a:cubicBezTo>
                  <a:lnTo>
                    <a:pt x="0" y="10492"/>
                  </a:lnTo>
                  <a:lnTo>
                    <a:pt x="0" y="7670"/>
                  </a:lnTo>
                  <a:lnTo>
                    <a:pt x="2962" y="7670"/>
                  </a:lnTo>
                  <a:cubicBezTo>
                    <a:pt x="3293" y="7670"/>
                    <a:pt x="3579" y="7439"/>
                    <a:pt x="3650" y="7116"/>
                  </a:cubicBezTo>
                  <a:cubicBezTo>
                    <a:pt x="4018" y="5440"/>
                    <a:pt x="4856" y="3902"/>
                    <a:pt x="6098" y="2660"/>
                  </a:cubicBezTo>
                  <a:cubicBezTo>
                    <a:pt x="7813" y="945"/>
                    <a:pt x="10093" y="0"/>
                    <a:pt x="12519" y="0"/>
                  </a:cubicBezTo>
                  <a:cubicBezTo>
                    <a:pt x="17526" y="0"/>
                    <a:pt x="21600" y="4074"/>
                    <a:pt x="21600" y="9081"/>
                  </a:cubicBezTo>
                  <a:cubicBezTo>
                    <a:pt x="21600" y="11506"/>
                    <a:pt x="20656" y="13787"/>
                    <a:pt x="18940" y="15502"/>
                  </a:cubicBezTo>
                  <a:cubicBezTo>
                    <a:pt x="17698" y="16744"/>
                    <a:pt x="16159" y="17582"/>
                    <a:pt x="14484" y="17950"/>
                  </a:cubicBezTo>
                  <a:close/>
                </a:path>
              </a:pathLst>
            </a:custGeom>
            <a:solidFill>
              <a:schemeClr val="tx1">
                <a:lumMod val="20000"/>
                <a:lumOff val="80000"/>
              </a:schemeClr>
            </a:solidFill>
            <a:ln w="12700">
              <a:miter lim="400000"/>
            </a:ln>
          </p:spPr>
          <p:txBody>
            <a:bodyPr lIns="38100" tIns="38100" rIns="38100" bIns="38100" anchor="ctr"/>
            <a:lstStyle/>
            <a:p>
              <a:pPr algn="ctr">
                <a:defRPr sz="3200">
                  <a:solidFill>
                    <a:srgbClr val="FFFFFF"/>
                  </a:solidFill>
                  <a:latin typeface="+mn-lt"/>
                  <a:ea typeface="+mn-ea"/>
                  <a:cs typeface="+mn-cs"/>
                  <a:sym typeface="Helvetica Light"/>
                </a:defRPr>
              </a:pPr>
              <a:endParaRPr sz="3200">
                <a:solidFill>
                  <a:srgbClr val="FFFFFF"/>
                </a:solidFill>
                <a:latin typeface="Calibri" panose="020F0502020204030204"/>
                <a:sym typeface="Helvetica Light"/>
              </a:endParaRPr>
            </a:p>
          </p:txBody>
        </p:sp>
        <p:sp>
          <p:nvSpPr>
            <p:cNvPr id="364" name="Shape 454"/>
            <p:cNvSpPr/>
            <p:nvPr/>
          </p:nvSpPr>
          <p:spPr>
            <a:xfrm>
              <a:off x="6242008" y="3867250"/>
              <a:ext cx="1650922" cy="1650933"/>
            </a:xfrm>
            <a:custGeom>
              <a:avLst/>
              <a:gdLst/>
              <a:ahLst/>
              <a:cxnLst>
                <a:cxn ang="0">
                  <a:pos x="wd2" y="hd2"/>
                </a:cxn>
                <a:cxn ang="5400000">
                  <a:pos x="wd2" y="hd2"/>
                </a:cxn>
                <a:cxn ang="10800000">
                  <a:pos x="wd2" y="hd2"/>
                </a:cxn>
                <a:cxn ang="16200000">
                  <a:pos x="wd2" y="hd2"/>
                </a:cxn>
              </a:cxnLst>
              <a:rect l="0" t="0" r="r" b="b"/>
              <a:pathLst>
                <a:path w="21600" h="21600" extrusionOk="0">
                  <a:moveTo>
                    <a:pt x="0" y="11108"/>
                  </a:moveTo>
                  <a:lnTo>
                    <a:pt x="4740" y="11108"/>
                  </a:lnTo>
                  <a:cubicBezTo>
                    <a:pt x="5987" y="11108"/>
                    <a:pt x="6260" y="12127"/>
                    <a:pt x="6260" y="12519"/>
                  </a:cubicBezTo>
                  <a:cubicBezTo>
                    <a:pt x="6260" y="14191"/>
                    <a:pt x="6911" y="15763"/>
                    <a:pt x="8093" y="16945"/>
                  </a:cubicBezTo>
                  <a:cubicBezTo>
                    <a:pt x="9275" y="18127"/>
                    <a:pt x="10847" y="18779"/>
                    <a:pt x="12519" y="18779"/>
                  </a:cubicBezTo>
                  <a:lnTo>
                    <a:pt x="12519" y="18779"/>
                  </a:lnTo>
                  <a:cubicBezTo>
                    <a:pt x="14191" y="18779"/>
                    <a:pt x="15763" y="18127"/>
                    <a:pt x="16945" y="16945"/>
                  </a:cubicBezTo>
                  <a:cubicBezTo>
                    <a:pt x="18127" y="15763"/>
                    <a:pt x="18779" y="14191"/>
                    <a:pt x="18778" y="12519"/>
                  </a:cubicBezTo>
                  <a:cubicBezTo>
                    <a:pt x="18778" y="9068"/>
                    <a:pt x="15970" y="6259"/>
                    <a:pt x="12519" y="6259"/>
                  </a:cubicBezTo>
                  <a:cubicBezTo>
                    <a:pt x="12145" y="6259"/>
                    <a:pt x="11786" y="6111"/>
                    <a:pt x="11521" y="5846"/>
                  </a:cubicBezTo>
                  <a:cubicBezTo>
                    <a:pt x="11257" y="5582"/>
                    <a:pt x="11108" y="5223"/>
                    <a:pt x="11108" y="4849"/>
                  </a:cubicBezTo>
                  <a:lnTo>
                    <a:pt x="11108" y="0"/>
                  </a:lnTo>
                  <a:lnTo>
                    <a:pt x="13930" y="0"/>
                  </a:lnTo>
                  <a:cubicBezTo>
                    <a:pt x="13930" y="1055"/>
                    <a:pt x="13930" y="2109"/>
                    <a:pt x="13930" y="2964"/>
                  </a:cubicBezTo>
                  <a:cubicBezTo>
                    <a:pt x="13930" y="3294"/>
                    <a:pt x="14160" y="3581"/>
                    <a:pt x="14483" y="3652"/>
                  </a:cubicBezTo>
                  <a:cubicBezTo>
                    <a:pt x="18549" y="4552"/>
                    <a:pt x="21600" y="8186"/>
                    <a:pt x="21600" y="12519"/>
                  </a:cubicBezTo>
                  <a:cubicBezTo>
                    <a:pt x="21600" y="14944"/>
                    <a:pt x="20656" y="17225"/>
                    <a:pt x="18940" y="18940"/>
                  </a:cubicBezTo>
                  <a:cubicBezTo>
                    <a:pt x="17225" y="20655"/>
                    <a:pt x="14945" y="21600"/>
                    <a:pt x="12519" y="21600"/>
                  </a:cubicBezTo>
                  <a:lnTo>
                    <a:pt x="12519" y="21600"/>
                  </a:lnTo>
                  <a:cubicBezTo>
                    <a:pt x="10094" y="21600"/>
                    <a:pt x="7813" y="20655"/>
                    <a:pt x="6098" y="18940"/>
                  </a:cubicBezTo>
                  <a:cubicBezTo>
                    <a:pt x="4856" y="17698"/>
                    <a:pt x="4018" y="16160"/>
                    <a:pt x="3650" y="14484"/>
                  </a:cubicBezTo>
                  <a:cubicBezTo>
                    <a:pt x="3579" y="14160"/>
                    <a:pt x="3293" y="13930"/>
                    <a:pt x="2962" y="13930"/>
                  </a:cubicBezTo>
                  <a:cubicBezTo>
                    <a:pt x="2108" y="13930"/>
                    <a:pt x="1054" y="13930"/>
                    <a:pt x="0" y="13930"/>
                  </a:cubicBezTo>
                  <a:cubicBezTo>
                    <a:pt x="0" y="13930"/>
                    <a:pt x="0" y="11108"/>
                    <a:pt x="0" y="11108"/>
                  </a:cubicBezTo>
                  <a:close/>
                </a:path>
              </a:pathLst>
            </a:custGeom>
            <a:solidFill>
              <a:schemeClr val="tx1">
                <a:lumMod val="20000"/>
                <a:lumOff val="80000"/>
              </a:schemeClr>
            </a:solidFill>
            <a:ln w="12700">
              <a:miter lim="400000"/>
            </a:ln>
          </p:spPr>
          <p:txBody>
            <a:bodyPr lIns="38100" tIns="38100" rIns="38100" bIns="38100" anchor="ctr"/>
            <a:lstStyle/>
            <a:p>
              <a:pPr algn="ctr">
                <a:defRPr sz="3200">
                  <a:solidFill>
                    <a:srgbClr val="FFFFFF"/>
                  </a:solidFill>
                  <a:latin typeface="+mn-lt"/>
                  <a:ea typeface="+mn-ea"/>
                  <a:cs typeface="+mn-cs"/>
                  <a:sym typeface="Helvetica Light"/>
                </a:defRPr>
              </a:pPr>
              <a:endParaRPr sz="3200">
                <a:solidFill>
                  <a:srgbClr val="FFFFFF"/>
                </a:solidFill>
                <a:latin typeface="Calibri" panose="020F0502020204030204"/>
                <a:sym typeface="Helvetica Light"/>
              </a:endParaRPr>
            </a:p>
          </p:txBody>
        </p:sp>
        <p:sp>
          <p:nvSpPr>
            <p:cNvPr id="365" name="Shape 463"/>
            <p:cNvSpPr/>
            <p:nvPr/>
          </p:nvSpPr>
          <p:spPr>
            <a:xfrm>
              <a:off x="4513364" y="2167178"/>
              <a:ext cx="956654" cy="9566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6" y="21600"/>
                    <a:pt x="0" y="16765"/>
                    <a:pt x="0" y="10800"/>
                  </a:cubicBezTo>
                  <a:cubicBezTo>
                    <a:pt x="0" y="4835"/>
                    <a:pt x="4836" y="0"/>
                    <a:pt x="10800" y="0"/>
                  </a:cubicBezTo>
                  <a:cubicBezTo>
                    <a:pt x="16765" y="0"/>
                    <a:pt x="21600" y="4835"/>
                    <a:pt x="21600" y="10800"/>
                  </a:cubicBezTo>
                  <a:close/>
                </a:path>
              </a:pathLst>
            </a:custGeom>
            <a:solidFill>
              <a:schemeClr val="accent1"/>
            </a:solidFill>
            <a:ln w="12700" cap="flat">
              <a:noFill/>
              <a:miter lim="400000"/>
            </a:ln>
            <a:effectLst/>
          </p:spPr>
          <p:txBody>
            <a:bodyPr wrap="square" lIns="38100" tIns="38100" rIns="38100" bIns="38100"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3200" b="0" i="0" u="none" strike="noStrike" kern="0" cap="none" spc="0" normalizeH="0" baseline="0" noProof="0">
                <a:ln>
                  <a:noFill/>
                </a:ln>
                <a:solidFill>
                  <a:srgbClr val="FFFFFF"/>
                </a:solidFill>
                <a:effectLst/>
                <a:uLnTx/>
                <a:uFillTx/>
                <a:latin typeface="Calibri" panose="020F0502020204030204"/>
                <a:sym typeface="Helvetica Light"/>
              </a:endParaRPr>
            </a:p>
          </p:txBody>
        </p:sp>
        <p:sp>
          <p:nvSpPr>
            <p:cNvPr id="366" name="Shape 466"/>
            <p:cNvSpPr/>
            <p:nvPr/>
          </p:nvSpPr>
          <p:spPr>
            <a:xfrm>
              <a:off x="4513364" y="4352983"/>
              <a:ext cx="956654" cy="9566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6" y="21600"/>
                    <a:pt x="0" y="16765"/>
                    <a:pt x="0" y="10800"/>
                  </a:cubicBezTo>
                  <a:cubicBezTo>
                    <a:pt x="0" y="4835"/>
                    <a:pt x="4836" y="0"/>
                    <a:pt x="10800" y="0"/>
                  </a:cubicBezTo>
                  <a:cubicBezTo>
                    <a:pt x="16765" y="0"/>
                    <a:pt x="21600" y="4835"/>
                    <a:pt x="21600" y="10800"/>
                  </a:cubicBezTo>
                  <a:close/>
                </a:path>
              </a:pathLst>
            </a:custGeom>
            <a:solidFill>
              <a:schemeClr val="accent3"/>
            </a:solidFill>
            <a:ln w="12700" cap="flat">
              <a:noFill/>
              <a:miter lim="400000"/>
            </a:ln>
            <a:effectLst/>
          </p:spPr>
          <p:txBody>
            <a:bodyPr wrap="square" lIns="38100" tIns="38100" rIns="38100" bIns="38100"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3200" b="0" i="0" u="none" strike="noStrike" kern="0" cap="none" spc="0" normalizeH="0" baseline="0" noProof="0">
                <a:ln>
                  <a:noFill/>
                </a:ln>
                <a:solidFill>
                  <a:srgbClr val="FFFFFF"/>
                </a:solidFill>
                <a:effectLst/>
                <a:uLnTx/>
                <a:uFillTx/>
                <a:latin typeface="Calibri" panose="020F0502020204030204"/>
                <a:sym typeface="Helvetica Light"/>
              </a:endParaRPr>
            </a:p>
          </p:txBody>
        </p:sp>
        <p:sp>
          <p:nvSpPr>
            <p:cNvPr id="367" name="Shape 469"/>
            <p:cNvSpPr/>
            <p:nvPr/>
          </p:nvSpPr>
          <p:spPr>
            <a:xfrm>
              <a:off x="6713456" y="4352983"/>
              <a:ext cx="956654" cy="9566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6" y="21600"/>
                    <a:pt x="0" y="16765"/>
                    <a:pt x="0" y="10800"/>
                  </a:cubicBezTo>
                  <a:cubicBezTo>
                    <a:pt x="0" y="4835"/>
                    <a:pt x="4836" y="0"/>
                    <a:pt x="10800" y="0"/>
                  </a:cubicBezTo>
                  <a:cubicBezTo>
                    <a:pt x="16765" y="0"/>
                    <a:pt x="21600" y="4835"/>
                    <a:pt x="21600" y="10800"/>
                  </a:cubicBezTo>
                  <a:close/>
                </a:path>
              </a:pathLst>
            </a:custGeom>
            <a:solidFill>
              <a:schemeClr val="accent4"/>
            </a:solidFill>
            <a:ln w="12700" cap="flat">
              <a:noFill/>
              <a:miter lim="400000"/>
            </a:ln>
            <a:effectLst/>
          </p:spPr>
          <p:txBody>
            <a:bodyPr wrap="square" lIns="38100" tIns="38100" rIns="38100" bIns="38100"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3200" b="0" i="0" u="none" strike="noStrike" kern="0" cap="none" spc="0" normalizeH="0" baseline="0" noProof="0">
                <a:ln>
                  <a:noFill/>
                </a:ln>
                <a:solidFill>
                  <a:srgbClr val="FFFFFF"/>
                </a:solidFill>
                <a:effectLst/>
                <a:uLnTx/>
                <a:uFillTx/>
                <a:latin typeface="Calibri" panose="020F0502020204030204"/>
                <a:sym typeface="Helvetica Light"/>
              </a:endParaRPr>
            </a:p>
          </p:txBody>
        </p:sp>
        <p:sp>
          <p:nvSpPr>
            <p:cNvPr id="368" name="Shape 472"/>
            <p:cNvSpPr/>
            <p:nvPr/>
          </p:nvSpPr>
          <p:spPr>
            <a:xfrm>
              <a:off x="6713456" y="2167178"/>
              <a:ext cx="956654" cy="9566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6" y="21600"/>
                    <a:pt x="0" y="16765"/>
                    <a:pt x="0" y="10800"/>
                  </a:cubicBezTo>
                  <a:cubicBezTo>
                    <a:pt x="0" y="4835"/>
                    <a:pt x="4836" y="0"/>
                    <a:pt x="10800" y="0"/>
                  </a:cubicBezTo>
                  <a:cubicBezTo>
                    <a:pt x="16765" y="0"/>
                    <a:pt x="21600" y="4835"/>
                    <a:pt x="21600" y="10800"/>
                  </a:cubicBezTo>
                  <a:close/>
                </a:path>
              </a:pathLst>
            </a:custGeom>
            <a:solidFill>
              <a:schemeClr val="accent2"/>
            </a:solidFill>
            <a:ln w="12700" cap="flat">
              <a:noFill/>
              <a:miter lim="400000"/>
            </a:ln>
            <a:effectLst/>
          </p:spPr>
          <p:txBody>
            <a:bodyPr wrap="square" lIns="38100" tIns="38100" rIns="38100" bIns="38100" numCol="1" anchor="ctr">
              <a:noAutofit/>
            </a:bodyPr>
            <a:lstStyle/>
            <a:p>
              <a:pPr marL="0" marR="0" lvl="0" indent="0" algn="ctr" defTabSz="914400" eaLnBrk="1" fontAlgn="auto" latinLnBrk="0" hangingPunct="1">
                <a:lnSpc>
                  <a:spcPct val="100000"/>
                </a:lnSpc>
                <a:spcBef>
                  <a:spcPts val="0"/>
                </a:spcBef>
                <a:spcAft>
                  <a:spcPts val="0"/>
                </a:spcAft>
                <a:buClrTx/>
                <a:buSzTx/>
                <a:buFontTx/>
                <a:buNone/>
                <a:defRPr sz="3200">
                  <a:solidFill>
                    <a:srgbClr val="FFFFFF"/>
                  </a:solidFill>
                  <a:latin typeface="+mn-lt"/>
                  <a:ea typeface="+mn-ea"/>
                  <a:cs typeface="+mn-cs"/>
                  <a:sym typeface="Helvetica Light"/>
                </a:defRPr>
              </a:pPr>
              <a:endParaRPr kumimoji="0" sz="3200" b="0" i="0" u="none" strike="noStrike" kern="0" cap="none" spc="0" normalizeH="0" baseline="0" noProof="0">
                <a:ln>
                  <a:noFill/>
                </a:ln>
                <a:solidFill>
                  <a:srgbClr val="FFFFFF"/>
                </a:solidFill>
                <a:effectLst/>
                <a:uLnTx/>
                <a:uFillTx/>
                <a:latin typeface="Calibri" panose="020F0502020204030204"/>
                <a:sym typeface="Helvetica Light"/>
              </a:endParaRPr>
            </a:p>
          </p:txBody>
        </p:sp>
        <p:sp>
          <p:nvSpPr>
            <p:cNvPr id="369" name="koppt-图标"/>
            <p:cNvSpPr>
              <a:spLocks noChangeAspect="1" noEditPoints="1"/>
            </p:cNvSpPr>
            <p:nvPr/>
          </p:nvSpPr>
          <p:spPr bwMode="auto">
            <a:xfrm>
              <a:off x="5732515" y="3311849"/>
              <a:ext cx="726342" cy="787080"/>
            </a:xfrm>
            <a:custGeom>
              <a:avLst/>
              <a:gdLst>
                <a:gd name="T0" fmla="*/ 99 w 543"/>
                <a:gd name="T1" fmla="*/ 226 h 588"/>
                <a:gd name="T2" fmla="*/ 326 w 543"/>
                <a:gd name="T3" fmla="*/ 484 h 588"/>
                <a:gd name="T4" fmla="*/ 340 w 543"/>
                <a:gd name="T5" fmla="*/ 508 h 588"/>
                <a:gd name="T6" fmla="*/ 289 w 543"/>
                <a:gd name="T7" fmla="*/ 587 h 588"/>
                <a:gd name="T8" fmla="*/ 217 w 543"/>
                <a:gd name="T9" fmla="*/ 566 h 588"/>
                <a:gd name="T10" fmla="*/ 211 w 543"/>
                <a:gd name="T11" fmla="*/ 496 h 588"/>
                <a:gd name="T12" fmla="*/ 276 w 543"/>
                <a:gd name="T13" fmla="*/ 450 h 588"/>
                <a:gd name="T14" fmla="*/ 216 w 543"/>
                <a:gd name="T15" fmla="*/ 247 h 588"/>
                <a:gd name="T16" fmla="*/ 245 w 543"/>
                <a:gd name="T17" fmla="*/ 263 h 588"/>
                <a:gd name="T18" fmla="*/ 274 w 543"/>
                <a:gd name="T19" fmla="*/ 239 h 588"/>
                <a:gd name="T20" fmla="*/ 285 w 543"/>
                <a:gd name="T21" fmla="*/ 259 h 588"/>
                <a:gd name="T22" fmla="*/ 313 w 543"/>
                <a:gd name="T23" fmla="*/ 258 h 588"/>
                <a:gd name="T24" fmla="*/ 341 w 543"/>
                <a:gd name="T25" fmla="*/ 244 h 588"/>
                <a:gd name="T26" fmla="*/ 340 w 543"/>
                <a:gd name="T27" fmla="*/ 299 h 588"/>
                <a:gd name="T28" fmla="*/ 318 w 543"/>
                <a:gd name="T29" fmla="*/ 315 h 588"/>
                <a:gd name="T30" fmla="*/ 276 w 543"/>
                <a:gd name="T31" fmla="*/ 450 h 588"/>
                <a:gd name="T32" fmla="*/ 236 w 543"/>
                <a:gd name="T33" fmla="*/ 299 h 588"/>
                <a:gd name="T34" fmla="*/ 256 w 543"/>
                <a:gd name="T35" fmla="*/ 285 h 588"/>
                <a:gd name="T36" fmla="*/ 261 w 543"/>
                <a:gd name="T37" fmla="*/ 264 h 588"/>
                <a:gd name="T38" fmla="*/ 310 w 543"/>
                <a:gd name="T39" fmla="*/ 280 h 588"/>
                <a:gd name="T40" fmla="*/ 276 w 543"/>
                <a:gd name="T41" fmla="*/ 416 h 588"/>
                <a:gd name="T42" fmla="*/ 282 w 543"/>
                <a:gd name="T43" fmla="*/ 49 h 588"/>
                <a:gd name="T44" fmla="*/ 261 w 543"/>
                <a:gd name="T45" fmla="*/ 13 h 588"/>
                <a:gd name="T46" fmla="*/ 530 w 543"/>
                <a:gd name="T47" fmla="*/ 255 h 588"/>
                <a:gd name="T48" fmla="*/ 494 w 543"/>
                <a:gd name="T49" fmla="*/ 234 h 588"/>
                <a:gd name="T50" fmla="*/ 530 w 543"/>
                <a:gd name="T51" fmla="*/ 255 h 588"/>
                <a:gd name="T52" fmla="*/ 50 w 543"/>
                <a:gd name="T53" fmla="*/ 255 h 588"/>
                <a:gd name="T54" fmla="*/ 14 w 543"/>
                <a:gd name="T55" fmla="*/ 234 h 588"/>
                <a:gd name="T56" fmla="*/ 92 w 543"/>
                <a:gd name="T57" fmla="*/ 414 h 588"/>
                <a:gd name="T58" fmla="*/ 130 w 543"/>
                <a:gd name="T59" fmla="*/ 396 h 588"/>
                <a:gd name="T60" fmla="*/ 92 w 543"/>
                <a:gd name="T61" fmla="*/ 414 h 588"/>
                <a:gd name="T62" fmla="*/ 113 w 543"/>
                <a:gd name="T63" fmla="*/ 113 h 588"/>
                <a:gd name="T64" fmla="*/ 109 w 543"/>
                <a:gd name="T65" fmla="*/ 72 h 588"/>
                <a:gd name="T66" fmla="*/ 451 w 543"/>
                <a:gd name="T67" fmla="*/ 414 h 588"/>
                <a:gd name="T68" fmla="*/ 414 w 543"/>
                <a:gd name="T69" fmla="*/ 396 h 588"/>
                <a:gd name="T70" fmla="*/ 451 w 543"/>
                <a:gd name="T71" fmla="*/ 414 h 588"/>
                <a:gd name="T72" fmla="*/ 430 w 543"/>
                <a:gd name="T73" fmla="*/ 113 h 588"/>
                <a:gd name="T74" fmla="*/ 435 w 543"/>
                <a:gd name="T75" fmla="*/ 72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3" h="588">
                  <a:moveTo>
                    <a:pt x="218" y="484"/>
                  </a:moveTo>
                  <a:cubicBezTo>
                    <a:pt x="213" y="368"/>
                    <a:pt x="90" y="324"/>
                    <a:pt x="99" y="226"/>
                  </a:cubicBezTo>
                  <a:cubicBezTo>
                    <a:pt x="115" y="52"/>
                    <a:pt x="429" y="52"/>
                    <a:pt x="444" y="226"/>
                  </a:cubicBezTo>
                  <a:cubicBezTo>
                    <a:pt x="453" y="324"/>
                    <a:pt x="331" y="368"/>
                    <a:pt x="326" y="484"/>
                  </a:cubicBezTo>
                  <a:cubicBezTo>
                    <a:pt x="325" y="489"/>
                    <a:pt x="328" y="494"/>
                    <a:pt x="333" y="496"/>
                  </a:cubicBezTo>
                  <a:cubicBezTo>
                    <a:pt x="337" y="498"/>
                    <a:pt x="340" y="502"/>
                    <a:pt x="340" y="508"/>
                  </a:cubicBezTo>
                  <a:cubicBezTo>
                    <a:pt x="340" y="536"/>
                    <a:pt x="337" y="548"/>
                    <a:pt x="326" y="566"/>
                  </a:cubicBezTo>
                  <a:cubicBezTo>
                    <a:pt x="318" y="579"/>
                    <a:pt x="305" y="587"/>
                    <a:pt x="289" y="587"/>
                  </a:cubicBezTo>
                  <a:cubicBezTo>
                    <a:pt x="276" y="588"/>
                    <a:pt x="267" y="588"/>
                    <a:pt x="254" y="587"/>
                  </a:cubicBezTo>
                  <a:cubicBezTo>
                    <a:pt x="239" y="587"/>
                    <a:pt x="225" y="579"/>
                    <a:pt x="217" y="566"/>
                  </a:cubicBezTo>
                  <a:cubicBezTo>
                    <a:pt x="205" y="548"/>
                    <a:pt x="204" y="536"/>
                    <a:pt x="204" y="508"/>
                  </a:cubicBezTo>
                  <a:cubicBezTo>
                    <a:pt x="203" y="502"/>
                    <a:pt x="206" y="498"/>
                    <a:pt x="211" y="496"/>
                  </a:cubicBezTo>
                  <a:cubicBezTo>
                    <a:pt x="215" y="494"/>
                    <a:pt x="218" y="489"/>
                    <a:pt x="218" y="484"/>
                  </a:cubicBezTo>
                  <a:close/>
                  <a:moveTo>
                    <a:pt x="276" y="450"/>
                  </a:moveTo>
                  <a:cubicBezTo>
                    <a:pt x="260" y="391"/>
                    <a:pt x="226" y="314"/>
                    <a:pt x="206" y="254"/>
                  </a:cubicBezTo>
                  <a:cubicBezTo>
                    <a:pt x="197" y="230"/>
                    <a:pt x="198" y="229"/>
                    <a:pt x="216" y="247"/>
                  </a:cubicBezTo>
                  <a:cubicBezTo>
                    <a:pt x="222" y="253"/>
                    <a:pt x="229" y="258"/>
                    <a:pt x="235" y="264"/>
                  </a:cubicBezTo>
                  <a:cubicBezTo>
                    <a:pt x="238" y="266"/>
                    <a:pt x="243" y="266"/>
                    <a:pt x="245" y="263"/>
                  </a:cubicBezTo>
                  <a:cubicBezTo>
                    <a:pt x="251" y="254"/>
                    <a:pt x="257" y="245"/>
                    <a:pt x="262" y="237"/>
                  </a:cubicBezTo>
                  <a:cubicBezTo>
                    <a:pt x="269" y="227"/>
                    <a:pt x="270" y="226"/>
                    <a:pt x="274" y="239"/>
                  </a:cubicBezTo>
                  <a:cubicBezTo>
                    <a:pt x="276" y="244"/>
                    <a:pt x="277" y="249"/>
                    <a:pt x="279" y="254"/>
                  </a:cubicBezTo>
                  <a:cubicBezTo>
                    <a:pt x="280" y="257"/>
                    <a:pt x="283" y="259"/>
                    <a:pt x="285" y="259"/>
                  </a:cubicBezTo>
                  <a:cubicBezTo>
                    <a:pt x="293" y="259"/>
                    <a:pt x="300" y="260"/>
                    <a:pt x="308" y="260"/>
                  </a:cubicBezTo>
                  <a:cubicBezTo>
                    <a:pt x="310" y="260"/>
                    <a:pt x="312" y="260"/>
                    <a:pt x="313" y="258"/>
                  </a:cubicBezTo>
                  <a:cubicBezTo>
                    <a:pt x="319" y="252"/>
                    <a:pt x="324" y="246"/>
                    <a:pt x="329" y="240"/>
                  </a:cubicBezTo>
                  <a:cubicBezTo>
                    <a:pt x="339" y="228"/>
                    <a:pt x="340" y="224"/>
                    <a:pt x="341" y="244"/>
                  </a:cubicBezTo>
                  <a:cubicBezTo>
                    <a:pt x="341" y="260"/>
                    <a:pt x="342" y="277"/>
                    <a:pt x="342" y="293"/>
                  </a:cubicBezTo>
                  <a:cubicBezTo>
                    <a:pt x="343" y="295"/>
                    <a:pt x="342" y="297"/>
                    <a:pt x="340" y="299"/>
                  </a:cubicBezTo>
                  <a:cubicBezTo>
                    <a:pt x="333" y="302"/>
                    <a:pt x="327" y="306"/>
                    <a:pt x="321" y="311"/>
                  </a:cubicBezTo>
                  <a:cubicBezTo>
                    <a:pt x="320" y="312"/>
                    <a:pt x="319" y="313"/>
                    <a:pt x="318" y="315"/>
                  </a:cubicBezTo>
                  <a:cubicBezTo>
                    <a:pt x="308" y="359"/>
                    <a:pt x="298" y="404"/>
                    <a:pt x="289" y="449"/>
                  </a:cubicBezTo>
                  <a:cubicBezTo>
                    <a:pt x="287" y="456"/>
                    <a:pt x="278" y="456"/>
                    <a:pt x="276" y="450"/>
                  </a:cubicBezTo>
                  <a:close/>
                  <a:moveTo>
                    <a:pt x="276" y="416"/>
                  </a:moveTo>
                  <a:cubicBezTo>
                    <a:pt x="262" y="377"/>
                    <a:pt x="250" y="338"/>
                    <a:pt x="236" y="299"/>
                  </a:cubicBezTo>
                  <a:cubicBezTo>
                    <a:pt x="231" y="284"/>
                    <a:pt x="233" y="285"/>
                    <a:pt x="246" y="292"/>
                  </a:cubicBezTo>
                  <a:cubicBezTo>
                    <a:pt x="257" y="297"/>
                    <a:pt x="258" y="298"/>
                    <a:pt x="256" y="285"/>
                  </a:cubicBezTo>
                  <a:cubicBezTo>
                    <a:pt x="255" y="281"/>
                    <a:pt x="254" y="276"/>
                    <a:pt x="254" y="271"/>
                  </a:cubicBezTo>
                  <a:cubicBezTo>
                    <a:pt x="252" y="263"/>
                    <a:pt x="253" y="262"/>
                    <a:pt x="261" y="264"/>
                  </a:cubicBezTo>
                  <a:cubicBezTo>
                    <a:pt x="276" y="267"/>
                    <a:pt x="290" y="270"/>
                    <a:pt x="305" y="273"/>
                  </a:cubicBezTo>
                  <a:cubicBezTo>
                    <a:pt x="310" y="274"/>
                    <a:pt x="311" y="274"/>
                    <a:pt x="310" y="280"/>
                  </a:cubicBezTo>
                  <a:cubicBezTo>
                    <a:pt x="303" y="325"/>
                    <a:pt x="294" y="370"/>
                    <a:pt x="288" y="415"/>
                  </a:cubicBezTo>
                  <a:cubicBezTo>
                    <a:pt x="285" y="438"/>
                    <a:pt x="284" y="440"/>
                    <a:pt x="276" y="416"/>
                  </a:cubicBezTo>
                  <a:close/>
                  <a:moveTo>
                    <a:pt x="282" y="13"/>
                  </a:moveTo>
                  <a:cubicBezTo>
                    <a:pt x="282" y="25"/>
                    <a:pt x="282" y="37"/>
                    <a:pt x="282" y="49"/>
                  </a:cubicBezTo>
                  <a:cubicBezTo>
                    <a:pt x="282" y="63"/>
                    <a:pt x="261" y="63"/>
                    <a:pt x="261" y="49"/>
                  </a:cubicBezTo>
                  <a:cubicBezTo>
                    <a:pt x="261" y="37"/>
                    <a:pt x="261" y="25"/>
                    <a:pt x="261" y="13"/>
                  </a:cubicBezTo>
                  <a:cubicBezTo>
                    <a:pt x="261" y="0"/>
                    <a:pt x="282" y="0"/>
                    <a:pt x="282" y="13"/>
                  </a:cubicBezTo>
                  <a:close/>
                  <a:moveTo>
                    <a:pt x="530" y="255"/>
                  </a:moveTo>
                  <a:cubicBezTo>
                    <a:pt x="518" y="255"/>
                    <a:pt x="506" y="255"/>
                    <a:pt x="494" y="255"/>
                  </a:cubicBezTo>
                  <a:cubicBezTo>
                    <a:pt x="480" y="255"/>
                    <a:pt x="480" y="234"/>
                    <a:pt x="494" y="234"/>
                  </a:cubicBezTo>
                  <a:cubicBezTo>
                    <a:pt x="506" y="234"/>
                    <a:pt x="518" y="234"/>
                    <a:pt x="530" y="234"/>
                  </a:cubicBezTo>
                  <a:cubicBezTo>
                    <a:pt x="543" y="234"/>
                    <a:pt x="543" y="255"/>
                    <a:pt x="530" y="255"/>
                  </a:cubicBezTo>
                  <a:close/>
                  <a:moveTo>
                    <a:pt x="14" y="255"/>
                  </a:moveTo>
                  <a:cubicBezTo>
                    <a:pt x="26" y="255"/>
                    <a:pt x="38" y="255"/>
                    <a:pt x="50" y="255"/>
                  </a:cubicBezTo>
                  <a:cubicBezTo>
                    <a:pt x="63" y="255"/>
                    <a:pt x="63" y="234"/>
                    <a:pt x="50" y="234"/>
                  </a:cubicBezTo>
                  <a:cubicBezTo>
                    <a:pt x="38" y="234"/>
                    <a:pt x="26" y="234"/>
                    <a:pt x="14" y="234"/>
                  </a:cubicBezTo>
                  <a:cubicBezTo>
                    <a:pt x="0" y="234"/>
                    <a:pt x="0" y="255"/>
                    <a:pt x="14" y="255"/>
                  </a:cubicBezTo>
                  <a:close/>
                  <a:moveTo>
                    <a:pt x="92" y="414"/>
                  </a:moveTo>
                  <a:cubicBezTo>
                    <a:pt x="99" y="404"/>
                    <a:pt x="106" y="394"/>
                    <a:pt x="113" y="385"/>
                  </a:cubicBezTo>
                  <a:cubicBezTo>
                    <a:pt x="121" y="373"/>
                    <a:pt x="137" y="385"/>
                    <a:pt x="130" y="396"/>
                  </a:cubicBezTo>
                  <a:cubicBezTo>
                    <a:pt x="123" y="406"/>
                    <a:pt x="116" y="416"/>
                    <a:pt x="109" y="426"/>
                  </a:cubicBezTo>
                  <a:cubicBezTo>
                    <a:pt x="101" y="437"/>
                    <a:pt x="85" y="425"/>
                    <a:pt x="92" y="414"/>
                  </a:cubicBezTo>
                  <a:close/>
                  <a:moveTo>
                    <a:pt x="92" y="84"/>
                  </a:moveTo>
                  <a:cubicBezTo>
                    <a:pt x="99" y="94"/>
                    <a:pt x="106" y="103"/>
                    <a:pt x="113" y="113"/>
                  </a:cubicBezTo>
                  <a:cubicBezTo>
                    <a:pt x="121" y="124"/>
                    <a:pt x="137" y="112"/>
                    <a:pt x="130" y="101"/>
                  </a:cubicBezTo>
                  <a:cubicBezTo>
                    <a:pt x="123" y="92"/>
                    <a:pt x="116" y="82"/>
                    <a:pt x="109" y="72"/>
                  </a:cubicBezTo>
                  <a:cubicBezTo>
                    <a:pt x="101" y="61"/>
                    <a:pt x="85" y="73"/>
                    <a:pt x="92" y="84"/>
                  </a:cubicBezTo>
                  <a:close/>
                  <a:moveTo>
                    <a:pt x="451" y="414"/>
                  </a:moveTo>
                  <a:cubicBezTo>
                    <a:pt x="444" y="404"/>
                    <a:pt x="437" y="394"/>
                    <a:pt x="430" y="385"/>
                  </a:cubicBezTo>
                  <a:cubicBezTo>
                    <a:pt x="422" y="373"/>
                    <a:pt x="406" y="385"/>
                    <a:pt x="414" y="396"/>
                  </a:cubicBezTo>
                  <a:cubicBezTo>
                    <a:pt x="421" y="406"/>
                    <a:pt x="428" y="416"/>
                    <a:pt x="435" y="426"/>
                  </a:cubicBezTo>
                  <a:cubicBezTo>
                    <a:pt x="442" y="437"/>
                    <a:pt x="459" y="425"/>
                    <a:pt x="451" y="414"/>
                  </a:cubicBezTo>
                  <a:close/>
                  <a:moveTo>
                    <a:pt x="451" y="84"/>
                  </a:moveTo>
                  <a:cubicBezTo>
                    <a:pt x="444" y="94"/>
                    <a:pt x="437" y="103"/>
                    <a:pt x="430" y="113"/>
                  </a:cubicBezTo>
                  <a:cubicBezTo>
                    <a:pt x="422" y="124"/>
                    <a:pt x="406" y="112"/>
                    <a:pt x="414" y="101"/>
                  </a:cubicBezTo>
                  <a:cubicBezTo>
                    <a:pt x="421" y="92"/>
                    <a:pt x="428" y="82"/>
                    <a:pt x="435" y="72"/>
                  </a:cubicBezTo>
                  <a:cubicBezTo>
                    <a:pt x="442" y="61"/>
                    <a:pt x="459" y="73"/>
                    <a:pt x="451" y="84"/>
                  </a:cubicBezTo>
                  <a:close/>
                </a:path>
              </a:pathLst>
            </a:custGeom>
            <a:solidFill>
              <a:schemeClr val="tx1">
                <a:lumMod val="20000"/>
                <a:lumOff val="80000"/>
              </a:schemeClr>
            </a:solidFill>
            <a:ln>
              <a:noFill/>
            </a:ln>
          </p:spPr>
          <p:txBody>
            <a:bodyPr vert="horz" wrap="square" lIns="91440" tIns="45720" rIns="91440" bIns="45720" numCol="1" anchor="t" anchorCtr="0" compatLnSpc="1"/>
            <a:lstStyle/>
            <a:p>
              <a:endParaRPr lang="zh-CN" altLang="en-US">
                <a:latin typeface="+mj-ea"/>
                <a:ea typeface="+mj-ea"/>
              </a:endParaRPr>
            </a:p>
          </p:txBody>
        </p:sp>
        <p:sp>
          <p:nvSpPr>
            <p:cNvPr id="370" name="koppt-文本框"/>
            <p:cNvSpPr/>
            <p:nvPr/>
          </p:nvSpPr>
          <p:spPr>
            <a:xfrm>
              <a:off x="4681977" y="2414673"/>
              <a:ext cx="619429" cy="461665"/>
            </a:xfrm>
            <a:prstGeom prst="rect">
              <a:avLst/>
            </a:prstGeom>
          </p:spPr>
          <p:txBody>
            <a:bodyPr wrap="square">
              <a:spAutoFit/>
            </a:bodyPr>
            <a:lstStyle/>
            <a:p>
              <a:pPr lvl="0" algn="ctr"/>
              <a:r>
                <a:rPr lang="en-US" altLang="zh-CN" sz="2400" b="1" dirty="0">
                  <a:solidFill>
                    <a:schemeClr val="bg1"/>
                  </a:solidFill>
                  <a:latin typeface="+mj-ea"/>
                  <a:ea typeface="+mj-ea"/>
                </a:rPr>
                <a:t>01</a:t>
              </a:r>
              <a:endParaRPr lang="en-US" altLang="zh-CN" sz="1600" dirty="0">
                <a:solidFill>
                  <a:schemeClr val="bg1"/>
                </a:solidFill>
                <a:latin typeface="+mj-ea"/>
                <a:ea typeface="+mj-ea"/>
              </a:endParaRPr>
            </a:p>
          </p:txBody>
        </p:sp>
        <p:sp>
          <p:nvSpPr>
            <p:cNvPr id="371" name="koppt-文本框"/>
            <p:cNvSpPr/>
            <p:nvPr/>
          </p:nvSpPr>
          <p:spPr>
            <a:xfrm>
              <a:off x="6882069" y="2414673"/>
              <a:ext cx="619429" cy="461665"/>
            </a:xfrm>
            <a:prstGeom prst="rect">
              <a:avLst/>
            </a:prstGeom>
          </p:spPr>
          <p:txBody>
            <a:bodyPr wrap="square">
              <a:spAutoFit/>
            </a:bodyPr>
            <a:lstStyle/>
            <a:p>
              <a:pPr lvl="0" algn="ctr"/>
              <a:r>
                <a:rPr lang="en-US" altLang="zh-CN" sz="2400" b="1" dirty="0">
                  <a:solidFill>
                    <a:schemeClr val="bg1"/>
                  </a:solidFill>
                  <a:latin typeface="+mj-ea"/>
                  <a:ea typeface="+mj-ea"/>
                </a:rPr>
                <a:t>02</a:t>
              </a:r>
              <a:endParaRPr lang="en-US" altLang="zh-CN" sz="1600" dirty="0">
                <a:solidFill>
                  <a:schemeClr val="bg1"/>
                </a:solidFill>
                <a:latin typeface="+mj-ea"/>
                <a:ea typeface="+mj-ea"/>
              </a:endParaRPr>
            </a:p>
          </p:txBody>
        </p:sp>
        <p:sp>
          <p:nvSpPr>
            <p:cNvPr id="372" name="koppt-文本框"/>
            <p:cNvSpPr/>
            <p:nvPr/>
          </p:nvSpPr>
          <p:spPr>
            <a:xfrm>
              <a:off x="4681977" y="4600478"/>
              <a:ext cx="619429" cy="461665"/>
            </a:xfrm>
            <a:prstGeom prst="rect">
              <a:avLst/>
            </a:prstGeom>
          </p:spPr>
          <p:txBody>
            <a:bodyPr wrap="square">
              <a:spAutoFit/>
            </a:bodyPr>
            <a:lstStyle/>
            <a:p>
              <a:pPr lvl="0" algn="ctr"/>
              <a:r>
                <a:rPr lang="en-US" altLang="zh-CN" sz="2400" b="1" dirty="0">
                  <a:solidFill>
                    <a:schemeClr val="bg1"/>
                  </a:solidFill>
                  <a:latin typeface="+mj-ea"/>
                  <a:ea typeface="+mj-ea"/>
                </a:rPr>
                <a:t>03</a:t>
              </a:r>
              <a:endParaRPr lang="en-US" altLang="zh-CN" sz="1600" dirty="0">
                <a:solidFill>
                  <a:schemeClr val="bg1"/>
                </a:solidFill>
                <a:latin typeface="+mj-ea"/>
                <a:ea typeface="+mj-ea"/>
              </a:endParaRPr>
            </a:p>
          </p:txBody>
        </p:sp>
        <p:sp>
          <p:nvSpPr>
            <p:cNvPr id="373" name="koppt-文本框"/>
            <p:cNvSpPr/>
            <p:nvPr/>
          </p:nvSpPr>
          <p:spPr>
            <a:xfrm>
              <a:off x="6882069" y="4600478"/>
              <a:ext cx="619429" cy="461665"/>
            </a:xfrm>
            <a:prstGeom prst="rect">
              <a:avLst/>
            </a:prstGeom>
          </p:spPr>
          <p:txBody>
            <a:bodyPr wrap="square">
              <a:spAutoFit/>
            </a:bodyPr>
            <a:lstStyle/>
            <a:p>
              <a:pPr lvl="0" algn="ctr"/>
              <a:r>
                <a:rPr lang="en-US" altLang="zh-CN" sz="2400" b="1" dirty="0">
                  <a:solidFill>
                    <a:schemeClr val="bg1"/>
                  </a:solidFill>
                  <a:latin typeface="+mj-ea"/>
                  <a:ea typeface="+mj-ea"/>
                </a:rPr>
                <a:t>04</a:t>
              </a:r>
              <a:endParaRPr lang="en-US" altLang="zh-CN" sz="1600" dirty="0">
                <a:solidFill>
                  <a:schemeClr val="bg1"/>
                </a:solidFill>
                <a:latin typeface="+mj-ea"/>
                <a:ea typeface="+mj-ea"/>
              </a:endParaRPr>
            </a:p>
          </p:txBody>
        </p:sp>
      </p:grpSp>
      <p:sp>
        <p:nvSpPr>
          <p:cNvPr id="23" name="矩形 22"/>
          <p:cNvSpPr/>
          <p:nvPr/>
        </p:nvSpPr>
        <p:spPr>
          <a:xfrm>
            <a:off x="660400" y="305435"/>
            <a:ext cx="489331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一、基于互联网本身的创业模式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par>
                                <p:cTn id="12" presetID="55" presetClass="entr" presetSubtype="0" fill="hold" nodeType="withEffect">
                                  <p:stCondLst>
                                    <p:cond delay="0"/>
                                  </p:stCondLst>
                                  <p:childTnLst>
                                    <p:set>
                                      <p:cBhvr>
                                        <p:cTn id="13" dur="1" fill="hold">
                                          <p:stCondLst>
                                            <p:cond delay="0"/>
                                          </p:stCondLst>
                                        </p:cTn>
                                        <p:tgtEl>
                                          <p:spTgt spid="360"/>
                                        </p:tgtEl>
                                        <p:attrNameLst>
                                          <p:attrName>style.visibility</p:attrName>
                                        </p:attrNameLst>
                                      </p:cBhvr>
                                      <p:to>
                                        <p:strVal val="visible"/>
                                      </p:to>
                                    </p:set>
                                    <p:anim calcmode="lin" valueType="num">
                                      <p:cBhvr>
                                        <p:cTn id="14" dur="1000" fill="hold"/>
                                        <p:tgtEl>
                                          <p:spTgt spid="360"/>
                                        </p:tgtEl>
                                        <p:attrNameLst>
                                          <p:attrName>ppt_w</p:attrName>
                                        </p:attrNameLst>
                                      </p:cBhvr>
                                      <p:tavLst>
                                        <p:tav tm="0">
                                          <p:val>
                                            <p:strVal val="#ppt_w*0.70"/>
                                          </p:val>
                                        </p:tav>
                                        <p:tav tm="100000">
                                          <p:val>
                                            <p:strVal val="#ppt_w"/>
                                          </p:val>
                                        </p:tav>
                                      </p:tavLst>
                                    </p:anim>
                                    <p:anim calcmode="lin" valueType="num">
                                      <p:cBhvr>
                                        <p:cTn id="15" dur="1000" fill="hold"/>
                                        <p:tgtEl>
                                          <p:spTgt spid="360"/>
                                        </p:tgtEl>
                                        <p:attrNameLst>
                                          <p:attrName>ppt_h</p:attrName>
                                        </p:attrNameLst>
                                      </p:cBhvr>
                                      <p:tavLst>
                                        <p:tav tm="0">
                                          <p:val>
                                            <p:strVal val="#ppt_h"/>
                                          </p:val>
                                        </p:tav>
                                        <p:tav tm="100000">
                                          <p:val>
                                            <p:strVal val="#ppt_h"/>
                                          </p:val>
                                        </p:tav>
                                      </p:tavLst>
                                    </p:anim>
                                    <p:animEffect transition="in" filter="fade">
                                      <p:cBhvr>
                                        <p:cTn id="16" dur="1000"/>
                                        <p:tgtEl>
                                          <p:spTgt spid="360"/>
                                        </p:tgtEl>
                                      </p:cBhvr>
                                    </p:animEffect>
                                  </p:childTnLst>
                                </p:cTn>
                              </p:par>
                              <p:par>
                                <p:cTn id="17" presetID="22" presetClass="entr" presetSubtype="2" fill="hold" nodeType="withEffect">
                                  <p:stCondLst>
                                    <p:cond delay="0"/>
                                  </p:stCondLst>
                                  <p:childTnLst>
                                    <p:set>
                                      <p:cBhvr>
                                        <p:cTn id="18" dur="1" fill="hold">
                                          <p:stCondLst>
                                            <p:cond delay="0"/>
                                          </p:stCondLst>
                                        </p:cTn>
                                        <p:tgtEl>
                                          <p:spTgt spid="358"/>
                                        </p:tgtEl>
                                        <p:attrNameLst>
                                          <p:attrName>style.visibility</p:attrName>
                                        </p:attrNameLst>
                                      </p:cBhvr>
                                      <p:to>
                                        <p:strVal val="visible"/>
                                      </p:to>
                                    </p:set>
                                    <p:animEffect transition="in" filter="wipe(right)">
                                      <p:cBhvr>
                                        <p:cTn id="19" dur="1000"/>
                                        <p:tgtEl>
                                          <p:spTgt spid="358"/>
                                        </p:tgtEl>
                                      </p:cBhvr>
                                    </p:animEffect>
                                  </p:childTnLst>
                                </p:cTn>
                              </p:par>
                              <p:par>
                                <p:cTn id="20" presetID="22" presetClass="entr" presetSubtype="8" fill="hold" nodeType="withEffect">
                                  <p:stCondLst>
                                    <p:cond delay="0"/>
                                  </p:stCondLst>
                                  <p:childTnLst>
                                    <p:set>
                                      <p:cBhvr>
                                        <p:cTn id="21" dur="1" fill="hold">
                                          <p:stCondLst>
                                            <p:cond delay="0"/>
                                          </p:stCondLst>
                                        </p:cTn>
                                        <p:tgtEl>
                                          <p:spTgt spid="359"/>
                                        </p:tgtEl>
                                        <p:attrNameLst>
                                          <p:attrName>style.visibility</p:attrName>
                                        </p:attrNameLst>
                                      </p:cBhvr>
                                      <p:to>
                                        <p:strVal val="visible"/>
                                      </p:to>
                                    </p:set>
                                    <p:animEffect transition="in" filter="wipe(left)">
                                      <p:cBhvr>
                                        <p:cTn id="22" dur="1000"/>
                                        <p:tgtEl>
                                          <p:spTgt spid="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（一）物联网——物体识别</a:t>
            </a:r>
            <a:endParaRPr lang="zh-CN" altLang="en-US" sz="2000" b="1">
              <a:solidFill>
                <a:schemeClr val="accent1">
                  <a:lumMod val="75000"/>
                </a:schemeClr>
              </a:solidFill>
            </a:endParaRPr>
          </a:p>
        </p:txBody>
      </p:sp>
      <p:sp>
        <p:nvSpPr>
          <p:cNvPr id="2" name="矩形 1"/>
          <p:cNvSpPr/>
          <p:nvPr/>
        </p:nvSpPr>
        <p:spPr>
          <a:xfrm>
            <a:off x="660400" y="305435"/>
            <a:ext cx="544703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二、基于物联网导向的创业模式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553845"/>
            <a:ext cx="5403215" cy="3415030"/>
          </a:xfrm>
          <a:prstGeom prst="rect">
            <a:avLst/>
          </a:prstGeom>
          <a:noFill/>
        </p:spPr>
        <p:txBody>
          <a:bodyPr wrap="square" rtlCol="0">
            <a:spAutoFit/>
          </a:bodyPr>
          <a:p>
            <a:pPr fontAlgn="auto">
              <a:lnSpc>
                <a:spcPct val="150000"/>
              </a:lnSpc>
            </a:pPr>
            <a:r>
              <a:rPr lang="zh-CN" altLang="en-US"/>
              <a:t>在物联网时代，就如同每个人有身份 ID 一样，物体将不再是一个笼统的品类，而是有唯一标识符、可识别的品类。目前，已经有二维码、IPv6 寻址以及无线射频识别（RFID）等技术，通过无线信号识别特定目标并读写相关数据，大学生创业者可以根据所学专业进入此领域。目前二维码虽然应用很广，但是涉足二维码专业服务的公司并不多见，门槛相对较低，创业者较容易进入。</a:t>
            </a:r>
            <a:endParaRPr lang="zh-CN" altLang="en-US"/>
          </a:p>
        </p:txBody>
      </p:sp>
      <p:pic>
        <p:nvPicPr>
          <p:cNvPr id="117" name="图片 116"/>
          <p:cNvPicPr/>
          <p:nvPr/>
        </p:nvPicPr>
        <p:blipFill>
          <a:blip r:embed="rId1"/>
          <a:stretch>
            <a:fillRect/>
          </a:stretch>
        </p:blipFill>
        <p:spPr>
          <a:xfrm>
            <a:off x="6372225" y="1745615"/>
            <a:ext cx="4525645" cy="32238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7"/>
                                        </p:tgtEl>
                                        <p:attrNameLst>
                                          <p:attrName>style.visibility</p:attrName>
                                        </p:attrNameLst>
                                      </p:cBhvr>
                                      <p:to>
                                        <p:strVal val="visible"/>
                                      </p:to>
                                    </p:set>
                                    <p:animEffect transition="in" filter="wipe(down)">
                                      <p:cBhvr>
                                        <p:cTn id="16"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（二）物联网——物体感知</a:t>
            </a:r>
            <a:endParaRPr lang="zh-CN" altLang="en-US" sz="2000" b="1">
              <a:solidFill>
                <a:schemeClr val="accent1">
                  <a:lumMod val="75000"/>
                </a:schemeClr>
              </a:solidFill>
            </a:endParaRPr>
          </a:p>
        </p:txBody>
      </p:sp>
      <p:sp>
        <p:nvSpPr>
          <p:cNvPr id="2" name="矩形 1"/>
          <p:cNvSpPr/>
          <p:nvPr/>
        </p:nvSpPr>
        <p:spPr>
          <a:xfrm>
            <a:off x="660400" y="305435"/>
            <a:ext cx="544703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二、基于物联网导向的创业模式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553845"/>
            <a:ext cx="5403215" cy="4661535"/>
          </a:xfrm>
          <a:prstGeom prst="rect">
            <a:avLst/>
          </a:prstGeom>
          <a:noFill/>
        </p:spPr>
        <p:txBody>
          <a:bodyPr wrap="square" rtlCol="0">
            <a:spAutoFit/>
          </a:bodyPr>
          <a:p>
            <a:pPr fontAlgn="auto">
              <a:lnSpc>
                <a:spcPct val="150000"/>
              </a:lnSpc>
            </a:pPr>
            <a:r>
              <a:rPr lang="zh-CN" altLang="en-US"/>
              <a:t>家电必须能够感知环境和人。当前传感器的发展不断突破，温度、湿度、人体红外这种常规的自不必说，技术已经很成熟了。其他各种新型传感器也在不断突破中，摒弃烦琐的占用物理空间的布线技术，转而使用各种成熟的无线技术。当前无线技术百花齐放，Wi-Fi 一马当先，蓝牙、3G、4G 应用都很广。通过物体感知可以创造新的产业领域，如可穿戴设备领域。目前，国外大型互联网公司都在做可穿戴式产品，说明这里面有“金子”可以挖掘。可穿戴设备不仅仅是智能手机或平板电脑的替代品，它还有更大的发展空间。</a:t>
            </a:r>
            <a:endParaRPr lang="zh-CN" altLang="en-US"/>
          </a:p>
        </p:txBody>
      </p:sp>
      <p:pic>
        <p:nvPicPr>
          <p:cNvPr id="118" name="图片 117"/>
          <p:cNvPicPr/>
          <p:nvPr/>
        </p:nvPicPr>
        <p:blipFill>
          <a:blip r:embed="rId1"/>
          <a:stretch>
            <a:fillRect/>
          </a:stretch>
        </p:blipFill>
        <p:spPr>
          <a:xfrm>
            <a:off x="6107430" y="1644015"/>
            <a:ext cx="5659120" cy="44811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8"/>
                                        </p:tgtEl>
                                        <p:attrNameLst>
                                          <p:attrName>style.visibility</p:attrName>
                                        </p:attrNameLst>
                                      </p:cBhvr>
                                      <p:to>
                                        <p:strVal val="visible"/>
                                      </p:to>
                                    </p:set>
                                    <p:animEffect transition="in" filter="blinds(horizontal)">
                                      <p:cBhvr>
                                        <p:cTn id="1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（三）物联网——沟通</a:t>
            </a:r>
            <a:endParaRPr lang="zh-CN" altLang="en-US" sz="2000" b="1">
              <a:solidFill>
                <a:schemeClr val="accent1">
                  <a:lumMod val="75000"/>
                </a:schemeClr>
              </a:solidFill>
            </a:endParaRPr>
          </a:p>
        </p:txBody>
      </p:sp>
      <p:sp>
        <p:nvSpPr>
          <p:cNvPr id="2" name="矩形 1"/>
          <p:cNvSpPr/>
          <p:nvPr/>
        </p:nvSpPr>
        <p:spPr>
          <a:xfrm>
            <a:off x="660400" y="305435"/>
            <a:ext cx="544703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二、基于物联网导向的创业模式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553845"/>
            <a:ext cx="5403215" cy="2999740"/>
          </a:xfrm>
          <a:prstGeom prst="rect">
            <a:avLst/>
          </a:prstGeom>
          <a:noFill/>
        </p:spPr>
        <p:txBody>
          <a:bodyPr wrap="square" rtlCol="0">
            <a:spAutoFit/>
          </a:bodyPr>
          <a:p>
            <a:pPr fontAlgn="auto">
              <a:lnSpc>
                <a:spcPct val="150000"/>
              </a:lnSpc>
            </a:pPr>
            <a:r>
              <a:rPr lang="zh-CN" altLang="en-US"/>
              <a:t>移动互联网的兴起、智能手机的普及让物与人的沟通变得随时随地。目前在工业领域，信息化需求尤为迫切，在柔性生产的要求下，流水线上的各个单元都有连接的需求。此外，在健康领域、安全领域、家居智能化领域，甚至是看起来相对冷门的细分领域，物联网应用都有很多的机会，这是大学生创业者应该关注的方向。</a:t>
            </a:r>
            <a:endParaRPr lang="zh-CN" altLang="en-US"/>
          </a:p>
        </p:txBody>
      </p:sp>
      <p:pic>
        <p:nvPicPr>
          <p:cNvPr id="119" name="图片 118"/>
          <p:cNvPicPr/>
          <p:nvPr/>
        </p:nvPicPr>
        <p:blipFill>
          <a:blip r:embed="rId1"/>
          <a:stretch>
            <a:fillRect/>
          </a:stretch>
        </p:blipFill>
        <p:spPr>
          <a:xfrm>
            <a:off x="6107430" y="1385570"/>
            <a:ext cx="5353685" cy="35744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23545" y="812800"/>
            <a:ext cx="6441440" cy="398780"/>
          </a:xfrm>
          <a:prstGeom prst="rect">
            <a:avLst/>
          </a:prstGeom>
          <a:noFill/>
        </p:spPr>
        <p:txBody>
          <a:bodyPr wrap="square" rtlCol="0">
            <a:spAutoFit/>
          </a:bodyPr>
          <a:p>
            <a:r>
              <a:rPr lang="zh-CN" altLang="en-US" sz="2000" b="1">
                <a:solidFill>
                  <a:schemeClr val="accent1">
                    <a:lumMod val="75000"/>
                  </a:schemeClr>
                </a:solidFill>
              </a:rPr>
              <a:t>（四）物联网——智慧</a:t>
            </a:r>
            <a:endParaRPr lang="zh-CN" altLang="en-US" sz="2000" b="1">
              <a:solidFill>
                <a:schemeClr val="accent1">
                  <a:lumMod val="75000"/>
                </a:schemeClr>
              </a:solidFill>
            </a:endParaRPr>
          </a:p>
        </p:txBody>
      </p:sp>
      <p:sp>
        <p:nvSpPr>
          <p:cNvPr id="2" name="矩形 1"/>
          <p:cNvSpPr/>
          <p:nvPr/>
        </p:nvSpPr>
        <p:spPr>
          <a:xfrm>
            <a:off x="660400" y="305435"/>
            <a:ext cx="544703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300" dirty="0">
                <a:solidFill>
                  <a:srgbClr val="080808"/>
                </a:solidFill>
                <a:latin typeface="微软雅黑" panose="020B0503020204020204" pitchFamily="34" charset="-122"/>
                <a:ea typeface="微软雅黑" panose="020B0503020204020204" pitchFamily="34" charset="-122"/>
              </a:rPr>
              <a:t>二、基于物联网导向的创业模式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23545" y="1211580"/>
            <a:ext cx="6000750" cy="5077460"/>
          </a:xfrm>
          <a:prstGeom prst="rect">
            <a:avLst/>
          </a:prstGeom>
          <a:noFill/>
        </p:spPr>
        <p:txBody>
          <a:bodyPr wrap="square" rtlCol="0">
            <a:spAutoFit/>
          </a:bodyPr>
          <a:p>
            <a:pPr fontAlgn="auto">
              <a:lnSpc>
                <a:spcPct val="150000"/>
              </a:lnSpc>
            </a:pPr>
            <a:r>
              <a:rPr lang="zh-CN" altLang="en-US"/>
              <a:t>物联网是手段，智慧地球、智慧城市是目标，需要具备思维逻辑与行为交互能力。目前，我国智慧城市正处于建设提速阶段。据国家发展和改革委员会提供的数据显示，截至 2018 年 8 月，全国 100% 的副省级以上城市，包括 76% 以上的地级城市和 32% 的县级市，总计大约 500 座城市已经明确提出正在建设新型智慧城市，且已形成了长三角、珠三角等多个智慧城市群。智慧是一个课题，单纯技术型或者产品型的公司很难做到，需要具备研究能力的公司来实现。作为智慧城市建设的支撑，大学生创业者可以从一些需求迫切、智能化难度较低的家电领域，如热水器、饮水机、空调，逐步深入到城市交通、环境保护、大气监测等领域。</a:t>
            </a:r>
            <a:endParaRPr lang="zh-CN" altLang="en-US"/>
          </a:p>
        </p:txBody>
      </p:sp>
      <p:pic>
        <p:nvPicPr>
          <p:cNvPr id="120" name="图片 119"/>
          <p:cNvPicPr/>
          <p:nvPr/>
        </p:nvPicPr>
        <p:blipFill>
          <a:blip r:embed="rId1"/>
          <a:stretch>
            <a:fillRect/>
          </a:stretch>
        </p:blipFill>
        <p:spPr>
          <a:xfrm>
            <a:off x="6548755" y="1584325"/>
            <a:ext cx="5297170" cy="36887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867907" y="3501999"/>
            <a:ext cx="30276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创新与创新能力</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01</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一、创新概述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80390" y="1009650"/>
            <a:ext cx="3026410" cy="398780"/>
          </a:xfrm>
          <a:prstGeom prst="rect">
            <a:avLst/>
          </a:prstGeom>
          <a:noFill/>
        </p:spPr>
        <p:txBody>
          <a:bodyPr wrap="square" rtlCol="0">
            <a:spAutoFit/>
          </a:bodyPr>
          <a:p>
            <a:r>
              <a:rPr lang="zh-CN" altLang="en-US" sz="2000" b="1">
                <a:solidFill>
                  <a:schemeClr val="accent1">
                    <a:lumMod val="75000"/>
                  </a:schemeClr>
                </a:solidFill>
              </a:rPr>
              <a:t>（一）创新的过程</a:t>
            </a:r>
            <a:endParaRPr lang="zh-CN" altLang="en-US" sz="2000" b="1">
              <a:solidFill>
                <a:schemeClr val="accent1">
                  <a:lumMod val="75000"/>
                </a:schemeClr>
              </a:solidFill>
            </a:endParaRPr>
          </a:p>
        </p:txBody>
      </p:sp>
      <p:sp>
        <p:nvSpPr>
          <p:cNvPr id="2" name="圆角矩形 4"/>
          <p:cNvSpPr/>
          <p:nvPr>
            <p:custDataLst>
              <p:tags r:id="rId1"/>
            </p:custDataLst>
          </p:nvPr>
        </p:nvSpPr>
        <p:spPr>
          <a:xfrm>
            <a:off x="874395" y="1502410"/>
            <a:ext cx="3110613" cy="217151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marL="0" lvl="0" indent="0" algn="l">
              <a:lnSpc>
                <a:spcPct val="100000"/>
              </a:lnSpc>
              <a:spcBef>
                <a:spcPts val="0"/>
              </a:spcBef>
              <a:spcAft>
                <a:spcPts val="0"/>
              </a:spcAft>
              <a:buSzPct val="100000"/>
            </a:pPr>
            <a:r>
              <a:rPr lang="zh-CN" altLang="en-US" sz="1600" b="1" kern="0" dirty="0">
                <a:solidFill>
                  <a:srgbClr val="FFFFFF"/>
                </a:solidFill>
              </a:rPr>
              <a:t>1. 准备期</a:t>
            </a:r>
            <a:endParaRPr lang="zh-CN" altLang="en-US" sz="1600" b="1" kern="0" dirty="0">
              <a:solidFill>
                <a:srgbClr val="FFFFFF"/>
              </a:solidFill>
            </a:endParaRPr>
          </a:p>
          <a:p>
            <a:pPr lvl="0" algn="l"/>
            <a:r>
              <a:rPr lang="zh-CN" altLang="en-US" sz="1600" kern="0" dirty="0">
                <a:solidFill>
                  <a:srgbClr val="FFFFFF"/>
                </a:solidFill>
              </a:rPr>
              <a:t>准备期是发现和提出问题阶段。一切创新都是从发现问题、提出问题开始的，问题的本质是现有状况与理想状况的差距。</a:t>
            </a:r>
            <a:endParaRPr lang="zh-CN" altLang="en-US" sz="1600" kern="0" dirty="0">
              <a:solidFill>
                <a:srgbClr val="FFFFFF"/>
              </a:solidFill>
            </a:endParaRPr>
          </a:p>
          <a:p>
            <a:pPr lvl="0" algn="l"/>
            <a:endParaRPr lang="zh-CN" altLang="en-US" sz="1600" kern="0" dirty="0">
              <a:solidFill>
                <a:srgbClr val="FFFFFF"/>
              </a:solidFill>
            </a:endParaRPr>
          </a:p>
        </p:txBody>
      </p:sp>
      <p:sp>
        <p:nvSpPr>
          <p:cNvPr id="3" name="圆角矩形 5"/>
          <p:cNvSpPr/>
          <p:nvPr>
            <p:custDataLst>
              <p:tags r:id="rId2"/>
            </p:custDataLst>
          </p:nvPr>
        </p:nvSpPr>
        <p:spPr>
          <a:xfrm>
            <a:off x="5775649" y="1502410"/>
            <a:ext cx="3110613" cy="217151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marL="0" lvl="0" indent="0" algn="l">
              <a:lnSpc>
                <a:spcPct val="100000"/>
              </a:lnSpc>
              <a:spcBef>
                <a:spcPts val="0"/>
              </a:spcBef>
              <a:spcAft>
                <a:spcPts val="0"/>
              </a:spcAft>
              <a:buSzPct val="100000"/>
            </a:pPr>
            <a:r>
              <a:rPr lang="zh-CN" altLang="en-US" sz="1600" b="1" kern="0" dirty="0">
                <a:solidFill>
                  <a:srgbClr val="FFFFFF"/>
                </a:solidFill>
              </a:rPr>
              <a:t>2. 酝酿期</a:t>
            </a:r>
            <a:endParaRPr lang="zh-CN" altLang="en-US" sz="1600" b="1" kern="0" dirty="0">
              <a:solidFill>
                <a:srgbClr val="FFFFFF"/>
              </a:solidFill>
            </a:endParaRPr>
          </a:p>
          <a:p>
            <a:pPr lvl="0" algn="l"/>
            <a:r>
              <a:rPr lang="zh-CN" altLang="en-US" sz="1600" kern="0" dirty="0">
                <a:solidFill>
                  <a:srgbClr val="FFFFFF"/>
                </a:solidFill>
              </a:rPr>
              <a:t>酝酿期也称沉思和多方思维发散阶段。在酝酿期要对收集的资料、信息进行加工处理，探索解决问题的关键，因此，常常需要耗费很长时间，</a:t>
            </a:r>
            <a:endParaRPr lang="zh-CN" altLang="en-US" sz="1600" kern="0" dirty="0">
              <a:solidFill>
                <a:srgbClr val="FFFFFF"/>
              </a:solidFill>
            </a:endParaRPr>
          </a:p>
        </p:txBody>
      </p:sp>
      <p:sp>
        <p:nvSpPr>
          <p:cNvPr id="6" name="圆角矩形 6"/>
          <p:cNvSpPr/>
          <p:nvPr>
            <p:custDataLst>
              <p:tags r:id="rId3"/>
            </p:custDataLst>
          </p:nvPr>
        </p:nvSpPr>
        <p:spPr>
          <a:xfrm>
            <a:off x="874395" y="4309220"/>
            <a:ext cx="3110613" cy="198744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l"/>
            <a:r>
              <a:rPr lang="zh-CN" altLang="en-US" sz="1600" b="1" kern="0" dirty="0">
                <a:solidFill>
                  <a:schemeClr val="bg1"/>
                </a:solidFill>
              </a:rPr>
              <a:t>4. 验证期</a:t>
            </a:r>
            <a:endParaRPr lang="zh-CN" altLang="en-US" sz="1600" b="1" kern="0" dirty="0">
              <a:solidFill>
                <a:schemeClr val="bg1"/>
              </a:solidFill>
            </a:endParaRPr>
          </a:p>
          <a:p>
            <a:pPr lvl="0" algn="l"/>
            <a:r>
              <a:rPr lang="zh-CN" altLang="en-US" sz="1600" kern="0" dirty="0">
                <a:solidFill>
                  <a:schemeClr val="bg1"/>
                </a:solidFill>
              </a:rPr>
              <a:t>验证期是评价阶段，是完善和充分论证阶段。突然获得突破，飞跃出现在瞬间，结果难免稚嫩、粗糙甚至存在若干缺陷。</a:t>
            </a:r>
            <a:endParaRPr lang="zh-CN" altLang="en-US" sz="1600" kern="0" dirty="0">
              <a:solidFill>
                <a:schemeClr val="bg1"/>
              </a:solidFill>
            </a:endParaRPr>
          </a:p>
        </p:txBody>
      </p:sp>
      <p:sp>
        <p:nvSpPr>
          <p:cNvPr id="25" name="圆角矩形 7"/>
          <p:cNvSpPr/>
          <p:nvPr>
            <p:custDataLst>
              <p:tags r:id="rId4"/>
            </p:custDataLst>
          </p:nvPr>
        </p:nvSpPr>
        <p:spPr>
          <a:xfrm>
            <a:off x="5775649" y="4260582"/>
            <a:ext cx="3110613" cy="203607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lvl="0" indent="0" algn="l">
              <a:lnSpc>
                <a:spcPct val="100000"/>
              </a:lnSpc>
              <a:spcBef>
                <a:spcPts val="0"/>
              </a:spcBef>
              <a:spcAft>
                <a:spcPts val="0"/>
              </a:spcAft>
              <a:buSzPct val="100000"/>
            </a:pPr>
            <a:r>
              <a:rPr lang="zh-CN" altLang="en-US" sz="1600" b="1" kern="0" dirty="0">
                <a:solidFill>
                  <a:srgbClr val="FFFFFF"/>
                </a:solidFill>
              </a:rPr>
              <a:t>3. 明朗期</a:t>
            </a:r>
            <a:endParaRPr lang="zh-CN" altLang="en-US" sz="1600" b="1" kern="0" dirty="0">
              <a:solidFill>
                <a:srgbClr val="FFFFFF"/>
              </a:solidFill>
            </a:endParaRPr>
          </a:p>
          <a:p>
            <a:pPr lvl="0" algn="l"/>
            <a:r>
              <a:rPr lang="zh-CN" altLang="en-US" sz="1600" kern="0" dirty="0">
                <a:solidFill>
                  <a:srgbClr val="FFFFFF"/>
                </a:solidFill>
              </a:rPr>
              <a:t>明朗期即顿悟期或突破期，即寻找到了解决办法。明朗期很短促、很突然，呈猛烈爆发状态。</a:t>
            </a:r>
            <a:endParaRPr lang="zh-CN" altLang="en-US" sz="1600" kern="0" dirty="0">
              <a:solidFill>
                <a:srgbClr val="FFFFFF"/>
              </a:solidFill>
            </a:endParaRPr>
          </a:p>
        </p:txBody>
      </p:sp>
      <p:sp>
        <p:nvSpPr>
          <p:cNvPr id="7" name="右箭头 13"/>
          <p:cNvSpPr/>
          <p:nvPr>
            <p:custDataLst>
              <p:tags r:id="rId5"/>
            </p:custDataLst>
          </p:nvPr>
        </p:nvSpPr>
        <p:spPr>
          <a:xfrm>
            <a:off x="4313276" y="1724067"/>
            <a:ext cx="1134735" cy="723019"/>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p>
            <a:pPr marL="0" marR="0" lvl="0" indent="0" algn="ctr" defTabSz="914400" eaLnBrk="1" latinLnBrk="0" hangingPunct="1">
              <a:spcBef>
                <a:spcPts val="0"/>
              </a:spcBef>
              <a:spcAft>
                <a:spcPts val="0"/>
              </a:spcAft>
              <a:buClrTx/>
              <a:buSzTx/>
              <a:buFontTx/>
              <a:buNone/>
            </a:pPr>
            <a:endParaRPr kumimoji="0" lang="zh-CN" altLang="en-US" sz="1800" b="0" i="0" u="none" strike="noStrike" kern="0" cap="none" spc="0" normalizeH="0" baseline="0" noProof="0">
              <a:ln>
                <a:noFill/>
              </a:ln>
              <a:solidFill>
                <a:schemeClr val="bg2">
                  <a:lumMod val="50000"/>
                </a:schemeClr>
              </a:solidFill>
              <a:effectLst/>
              <a:uLnTx/>
              <a:uFillTx/>
            </a:endParaRPr>
          </a:p>
        </p:txBody>
      </p:sp>
      <p:sp>
        <p:nvSpPr>
          <p:cNvPr id="33" name="右箭头 15"/>
          <p:cNvSpPr/>
          <p:nvPr>
            <p:custDataLst>
              <p:tags r:id="rId6"/>
            </p:custDataLst>
          </p:nvPr>
        </p:nvSpPr>
        <p:spPr>
          <a:xfrm flipH="1">
            <a:off x="4313274" y="4530844"/>
            <a:ext cx="1134735" cy="723019"/>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p>
            <a:pPr marL="0" marR="0" lvl="0" indent="0" algn="ctr" defTabSz="914400" eaLnBrk="1" latinLnBrk="0" hangingPunct="1">
              <a:spcBef>
                <a:spcPts val="0"/>
              </a:spcBef>
              <a:spcAft>
                <a:spcPts val="0"/>
              </a:spcAft>
              <a:buClrTx/>
              <a:buSzTx/>
              <a:buFontTx/>
              <a:buNone/>
            </a:pPr>
            <a:endParaRPr kumimoji="0" lang="zh-CN" altLang="en-US" sz="1800" b="0" i="0" u="none" strike="noStrike" kern="0" cap="none" spc="0" normalizeH="0" baseline="0" noProof="0">
              <a:ln>
                <a:noFill/>
              </a:ln>
              <a:solidFill>
                <a:schemeClr val="bg2">
                  <a:lumMod val="50000"/>
                </a:schemeClr>
              </a:solidFill>
              <a:effectLst/>
              <a:uLnTx/>
              <a:uFillTx/>
            </a:endParaRPr>
          </a:p>
        </p:txBody>
      </p:sp>
      <p:sp>
        <p:nvSpPr>
          <p:cNvPr id="8" name="手杖形箭头 7"/>
          <p:cNvSpPr/>
          <p:nvPr>
            <p:custDataLst>
              <p:tags r:id="rId7"/>
            </p:custDataLst>
          </p:nvPr>
        </p:nvSpPr>
        <p:spPr>
          <a:xfrm rot="5400000">
            <a:off x="8583124" y="2403909"/>
            <a:ext cx="3703413" cy="2440044"/>
          </a:xfrm>
          <a:prstGeom prst="uturnArrow">
            <a:avLst>
              <a:gd name="adj1" fmla="val 13602"/>
              <a:gd name="adj2" fmla="val 25000"/>
              <a:gd name="adj3" fmla="val 20431"/>
              <a:gd name="adj4" fmla="val 44884"/>
              <a:gd name="adj5" fmla="val 10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一、创新概述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80390" y="1009650"/>
            <a:ext cx="3026410" cy="398780"/>
          </a:xfrm>
          <a:prstGeom prst="rect">
            <a:avLst/>
          </a:prstGeom>
          <a:noFill/>
        </p:spPr>
        <p:txBody>
          <a:bodyPr wrap="square" rtlCol="0">
            <a:spAutoFit/>
          </a:bodyPr>
          <a:p>
            <a:r>
              <a:rPr lang="zh-CN" altLang="en-US" sz="2000" b="1">
                <a:solidFill>
                  <a:schemeClr val="accent1">
                    <a:lumMod val="75000"/>
                  </a:schemeClr>
                </a:solidFill>
              </a:rPr>
              <a:t>（二）创新的方法</a:t>
            </a:r>
            <a:endParaRPr lang="zh-CN" altLang="en-US" sz="2000" b="1">
              <a:solidFill>
                <a:schemeClr val="accent1">
                  <a:lumMod val="75000"/>
                </a:schemeClr>
              </a:solidFill>
            </a:endParaRPr>
          </a:p>
        </p:txBody>
      </p:sp>
      <p:sp>
        <p:nvSpPr>
          <p:cNvPr id="5" name="文本框 4"/>
          <p:cNvSpPr txBox="1"/>
          <p:nvPr/>
        </p:nvSpPr>
        <p:spPr>
          <a:xfrm>
            <a:off x="580390" y="1408430"/>
            <a:ext cx="6884670" cy="5077460"/>
          </a:xfrm>
          <a:prstGeom prst="rect">
            <a:avLst/>
          </a:prstGeom>
          <a:noFill/>
        </p:spPr>
        <p:txBody>
          <a:bodyPr wrap="square" rtlCol="0">
            <a:spAutoFit/>
          </a:bodyPr>
          <a:p>
            <a:pPr fontAlgn="auto">
              <a:lnSpc>
                <a:spcPct val="150000"/>
              </a:lnSpc>
            </a:pPr>
            <a:r>
              <a:rPr lang="zh-CN" altLang="en-US"/>
              <a:t>创新方法是指创新活动中带有普遍性和规律性的方法与技巧。创新方法一直为世界各国所重视，在美国被称为创造力工程，在日本被称为发明技法，在俄罗斯被称为创造力技术或专家技术。我国学者认为创新方法是科学思维、科学方法和科学工具的总称。其中，科学思维是一切科学研究和技术发展的起点，始终贯穿于科学研究和技术发展的全过程，是科学技术取得突破性、革命性进展的先决条件。科学方法是人们进行创新活动的创新思维、创新规律和创新机理，是实现科学技术跨越式发展和提高自主创新能力的重要基础。科学工具是开展科学研究和实现创新的必要手段与媒介，是最重要的科技资源。由此可见，创新方法既包含实现技术创新的方法，也包含实现管理创新的方法。目前，主要的创新方法有头脑风暴法、奥斯本检核表法、六顶思考帽法、5W2H 分析法等。</a:t>
            </a:r>
            <a:endParaRPr lang="zh-CN" altLang="en-US"/>
          </a:p>
        </p:txBody>
      </p:sp>
      <p:pic>
        <p:nvPicPr>
          <p:cNvPr id="100" name="图片 99"/>
          <p:cNvPicPr/>
          <p:nvPr/>
        </p:nvPicPr>
        <p:blipFill>
          <a:blip r:embed="rId1"/>
          <a:stretch>
            <a:fillRect/>
          </a:stretch>
        </p:blipFill>
        <p:spPr>
          <a:xfrm>
            <a:off x="7465060" y="1610360"/>
            <a:ext cx="4301490" cy="427863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wipe(down)">
                                      <p:cBhvr>
                                        <p:cTn id="1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一、创新概述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80390" y="1009650"/>
            <a:ext cx="3026410" cy="398780"/>
          </a:xfrm>
          <a:prstGeom prst="rect">
            <a:avLst/>
          </a:prstGeom>
          <a:noFill/>
        </p:spPr>
        <p:txBody>
          <a:bodyPr wrap="square" rtlCol="0">
            <a:spAutoFit/>
          </a:bodyPr>
          <a:p>
            <a:r>
              <a:rPr lang="zh-CN" altLang="en-US" sz="2000" b="1">
                <a:solidFill>
                  <a:schemeClr val="accent1">
                    <a:lumMod val="75000"/>
                  </a:schemeClr>
                </a:solidFill>
              </a:rPr>
              <a:t>（二）创新的方法</a:t>
            </a:r>
            <a:endParaRPr lang="zh-CN" altLang="en-US" sz="2000" b="1">
              <a:solidFill>
                <a:schemeClr val="accent1">
                  <a:lumMod val="75000"/>
                </a:schemeClr>
              </a:solidFill>
            </a:endParaRPr>
          </a:p>
        </p:txBody>
      </p:sp>
      <p:sp>
        <p:nvSpPr>
          <p:cNvPr id="5" name="文本框 4"/>
          <p:cNvSpPr txBox="1"/>
          <p:nvPr/>
        </p:nvSpPr>
        <p:spPr>
          <a:xfrm>
            <a:off x="580390" y="1408430"/>
            <a:ext cx="6884670" cy="4661535"/>
          </a:xfrm>
          <a:prstGeom prst="rect">
            <a:avLst/>
          </a:prstGeom>
          <a:noFill/>
        </p:spPr>
        <p:txBody>
          <a:bodyPr wrap="square" rtlCol="0">
            <a:spAutoFit/>
          </a:bodyPr>
          <a:p>
            <a:pPr fontAlgn="auto">
              <a:lnSpc>
                <a:spcPct val="150000"/>
              </a:lnSpc>
            </a:pPr>
            <a:r>
              <a:rPr lang="zh-CN" altLang="en-US" b="1"/>
              <a:t>1. 头脑风暴法</a:t>
            </a:r>
            <a:endParaRPr lang="zh-CN" altLang="en-US" b="1"/>
          </a:p>
          <a:p>
            <a:pPr fontAlgn="auto">
              <a:lnSpc>
                <a:spcPct val="150000"/>
              </a:lnSpc>
            </a:pPr>
            <a:r>
              <a:rPr lang="zh-CN" altLang="en-US"/>
              <a:t>头脑风暴法又称智力激励法或自由思考法（畅谈法、畅谈会、集思法）。头脑风暴法出自“头脑风暴”一词。所谓头脑风暴，最早是精神病理学上的用语，指精神病患者的精神错乱状态。而现在则成为无限制的自由联想和讨论的代名词，其目的在于产生新观念或激发创新设想。头脑风暴法是由美国创造学家亚历克斯·奥斯本于 1939 年首次提出、1953 年正式发表的一种激发性思维的方法。此法经各国创造学研究者的实践和发展，至今已经形成了一个发明技法群，如奥斯本智力激励法、默写式智力激励法、卡片式智力激励法等。在群体决策中，由于群体成员的心理相互作用影响，易屈于权威或大多数人意见，形成所谓的“群体思维”。</a:t>
            </a:r>
            <a:endParaRPr lang="zh-CN" altLang="en-US"/>
          </a:p>
        </p:txBody>
      </p:sp>
      <p:pic>
        <p:nvPicPr>
          <p:cNvPr id="101" name="图片 100"/>
          <p:cNvPicPr/>
          <p:nvPr/>
        </p:nvPicPr>
        <p:blipFill>
          <a:blip r:embed="rId1"/>
          <a:stretch>
            <a:fillRect/>
          </a:stretch>
        </p:blipFill>
        <p:spPr>
          <a:xfrm>
            <a:off x="7465060" y="1838325"/>
            <a:ext cx="4443095" cy="423164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b="1" dirty="0">
                <a:solidFill>
                  <a:schemeClr val="accent1"/>
                </a:solidFill>
                <a:effectLst/>
                <a:latin typeface="微软雅黑" panose="020B0503020204020204" pitchFamily="34" charset="-122"/>
                <a:ea typeface="微软雅黑" panose="020B0503020204020204" pitchFamily="34" charset="-122"/>
              </a:rPr>
              <a:t>思政园地</a:t>
            </a:r>
            <a:endParaRPr lang="zh-CN" altLang="en-US" sz="2300" b="1" dirty="0">
              <a:solidFill>
                <a:schemeClr val="accent1"/>
              </a:solidFill>
              <a:effectLst/>
              <a:latin typeface="微软雅黑" panose="020B0503020204020204" pitchFamily="34" charset="-122"/>
              <a:ea typeface="微软雅黑" panose="020B0503020204020204" pitchFamily="34" charset="-122"/>
            </a:endParaRPr>
          </a:p>
        </p:txBody>
      </p:sp>
      <p:sp>
        <p:nvSpPr>
          <p:cNvPr id="2" name="文本框 1"/>
          <p:cNvSpPr txBox="1"/>
          <p:nvPr/>
        </p:nvSpPr>
        <p:spPr>
          <a:xfrm>
            <a:off x="725170" y="909955"/>
            <a:ext cx="10741660" cy="4523105"/>
          </a:xfrm>
          <a:prstGeom prst="rect">
            <a:avLst/>
          </a:prstGeom>
          <a:noFill/>
        </p:spPr>
        <p:txBody>
          <a:bodyPr wrap="square" rtlCol="0">
            <a:spAutoFit/>
          </a:bodyPr>
          <a:p>
            <a:pPr algn="ctr" fontAlgn="auto">
              <a:lnSpc>
                <a:spcPct val="150000"/>
              </a:lnSpc>
            </a:pPr>
            <a:r>
              <a:rPr lang="zh-CN" altLang="en-US" sz="2400" b="1"/>
              <a:t>新冠肺炎疫情下的创新</a:t>
            </a:r>
            <a:endParaRPr lang="zh-CN" altLang="en-US" sz="2400" b="1"/>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t>创新是从根本上打开增长之锁的钥匙。例如，新冠肺炎疫情对传统行业造成了很大冲击，但疫情防控期间，智能化浪潮由线上向线下奔涌，5G、大数据、云计算、人工智能等数字技术与传统产业加快融合，孕育着经济发展的新动能。这其中，既有对新的增长模式的探索，也有对新的发展机遇的创造。面向未来，只要我们主动作为、努力求变、勇于创造机遇、善于捕捉机遇、让新事物健康发展，不仅能最大限度化解疫情造成的影响，还能为产业转型升级提供新路径，有力推动经济高质量发展。</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anim calcmode="lin" valueType="num">
                                      <p:cBhvr>
                                        <p:cTn id="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一、创新概述</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80390" y="1009650"/>
            <a:ext cx="3026410" cy="398780"/>
          </a:xfrm>
          <a:prstGeom prst="rect">
            <a:avLst/>
          </a:prstGeom>
          <a:noFill/>
        </p:spPr>
        <p:txBody>
          <a:bodyPr wrap="square" rtlCol="0">
            <a:spAutoFit/>
          </a:bodyPr>
          <a:p>
            <a:r>
              <a:rPr lang="zh-CN" altLang="en-US" sz="2000" b="1">
                <a:solidFill>
                  <a:schemeClr val="accent1">
                    <a:lumMod val="75000"/>
                  </a:schemeClr>
                </a:solidFill>
              </a:rPr>
              <a:t>（二）创新的方法</a:t>
            </a:r>
            <a:endParaRPr lang="zh-CN" altLang="en-US" sz="2000" b="1">
              <a:solidFill>
                <a:schemeClr val="accent1">
                  <a:lumMod val="75000"/>
                </a:schemeClr>
              </a:solidFill>
            </a:endParaRPr>
          </a:p>
        </p:txBody>
      </p:sp>
      <p:sp>
        <p:nvSpPr>
          <p:cNvPr id="5" name="文本框 4"/>
          <p:cNvSpPr txBox="1"/>
          <p:nvPr/>
        </p:nvSpPr>
        <p:spPr>
          <a:xfrm>
            <a:off x="580390" y="1408430"/>
            <a:ext cx="6585585" cy="4661535"/>
          </a:xfrm>
          <a:prstGeom prst="rect">
            <a:avLst/>
          </a:prstGeom>
          <a:noFill/>
        </p:spPr>
        <p:txBody>
          <a:bodyPr wrap="square" rtlCol="0">
            <a:spAutoFit/>
          </a:bodyPr>
          <a:p>
            <a:pPr fontAlgn="auto">
              <a:lnSpc>
                <a:spcPct val="150000"/>
              </a:lnSpc>
            </a:pPr>
            <a:r>
              <a:rPr lang="zh-CN" altLang="en-US" b="1"/>
              <a:t>2. 奥斯本检核表法</a:t>
            </a:r>
            <a:endParaRPr lang="zh-CN" altLang="en-US" b="1"/>
          </a:p>
          <a:p>
            <a:pPr fontAlgn="auto">
              <a:lnSpc>
                <a:spcPct val="150000"/>
              </a:lnSpc>
            </a:pPr>
            <a:r>
              <a:rPr lang="zh-CN" altLang="en-US"/>
              <a:t>奥斯本检核表法是针对某种特定要求制定的检核表，主要用于新产品的研制开发。奥斯本检核表法是指以该技法的发明者奥斯本命名，引导主体在创造过程中对照 9 个方面的问题进行思考，以便启迪思路、开拓思维想象的空间、促进人们产生新设想、新方案的方法。这种方法主要面对 9 个大问题：有无其他用途、能否借用、能否改变、能否扩大、能否缩小、能否代用、能否重新调整、能否颠倒、能否组合。奥斯本检核表法是一种产生创意的方法。在众多的创造技法中，这种方法是一种效果比较理想的技法。由于它突出的效果，被誉为“创造之母”。人们运用这种方法产生了很多杰出的创意，以及大量的发明创造。</a:t>
            </a:r>
            <a:endParaRPr lang="zh-CN" altLang="en-US"/>
          </a:p>
        </p:txBody>
      </p:sp>
      <p:pic>
        <p:nvPicPr>
          <p:cNvPr id="102" name="图片 101"/>
          <p:cNvPicPr/>
          <p:nvPr/>
        </p:nvPicPr>
        <p:blipFill>
          <a:blip r:embed="rId1"/>
          <a:stretch>
            <a:fillRect/>
          </a:stretch>
        </p:blipFill>
        <p:spPr>
          <a:xfrm>
            <a:off x="7440295" y="2022475"/>
            <a:ext cx="4241165" cy="3433445"/>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3*m_h_f*1_1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0.xml><?xml version="1.0" encoding="utf-8"?>
<p:tagLst xmlns:p="http://schemas.openxmlformats.org/presentationml/2006/main">
  <p:tag name="KSO_WM_SLIDE_ITEM_CNT" val="4"/>
</p:tagLst>
</file>

<file path=ppt/tags/tag11.xml><?xml version="1.0" encoding="utf-8"?>
<p:tagLst xmlns:p="http://schemas.openxmlformats.org/presentationml/2006/main">
  <p:tag name="KSO_WM_SLIDE_ITEM_CNT" val="4"/>
</p:tagLst>
</file>

<file path=ppt/tags/tag12.xml><?xml version="1.0" encoding="utf-8"?>
<p:tagLst xmlns:p="http://schemas.openxmlformats.org/presentationml/2006/main">
  <p:tag name="KSO_WM_SLIDE_ITEM_CNT" val="4"/>
</p:tagLst>
</file>

<file path=ppt/tags/tag13.xml><?xml version="1.0" encoding="utf-8"?>
<p:tagLst xmlns:p="http://schemas.openxmlformats.org/presentationml/2006/main">
  <p:tag name="KSO_WM_SLIDE_ITEM_CNT" val="4"/>
</p:tagLst>
</file>

<file path=ppt/tags/tag14.xml><?xml version="1.0" encoding="utf-8"?>
<p:tagLst xmlns:p="http://schemas.openxmlformats.org/presentationml/2006/main">
  <p:tag name="KSO_WM_SLIDE_ITEM_CNT" val="4"/>
</p:tagLst>
</file>

<file path=ppt/tags/tag15.xml><?xml version="1.0" encoding="utf-8"?>
<p:tagLst xmlns:p="http://schemas.openxmlformats.org/presentationml/2006/main">
  <p:tag name="KSO_WM_SLIDE_ITEM_CNT" val="4"/>
</p:tagLst>
</file>

<file path=ppt/tags/tag16.xml><?xml version="1.0" encoding="utf-8"?>
<p:tagLst xmlns:p="http://schemas.openxmlformats.org/presentationml/2006/main">
  <p:tag name="KSO_WM_SLIDE_ITEM_CNT" val="4"/>
</p:tagLst>
</file>

<file path=ppt/tags/tag17.xml><?xml version="1.0" encoding="utf-8"?>
<p:tagLst xmlns:p="http://schemas.openxmlformats.org/presentationml/2006/main">
  <p:tag name="KSO_WM_SLIDE_ITEM_CNT" val="4"/>
</p:tagLst>
</file>

<file path=ppt/tags/tag18.xml><?xml version="1.0" encoding="utf-8"?>
<p:tagLst xmlns:p="http://schemas.openxmlformats.org/presentationml/2006/main">
  <p:tag name="KSO_WM_SLIDE_ITEM_CNT" val="4"/>
</p:tagLst>
</file>

<file path=ppt/tags/tag19.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1"/>
  <p:tag name="KSO_WM_UNIT_ID" val="diagram20170813_5*l_h_i*1_1_1"/>
  <p:tag name="KSO_WM_UNIT_LAYERLEVEL" val="1_1_1"/>
  <p:tag name="KSO_WM_DIAGRAM_GROUP_CODE" val="l1-1"/>
  <p:tag name="KSO_WM_UNIT_FILL_FORE_SCHEMECOLOR_INDEX" val="10"/>
  <p:tag name="KSO_WM_UNIT_FILL_TYPE" val="1"/>
  <p:tag name="KSO_WM_UNIT_TEXT_FILL_FORE_SCHEMECOLOR_INDEX" val="14"/>
  <p:tag name="KSO_WM_UNIT_TEXT_FILL_TYPE" val="1"/>
</p:tagLst>
</file>

<file path=ppt/tags/tag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3*m_h_f*1_2_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20.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f"/>
  <p:tag name="KSO_WM_UNIT_INDEX" val="1_1_1"/>
  <p:tag name="KSO_WM_UNIT_LAYERLEVEL" val="1_1_1"/>
  <p:tag name="KSO_WM_UNIT_VALUE" val="15"/>
  <p:tag name="KSO_WM_UNIT_HIGHLIGHT" val="0"/>
  <p:tag name="KSO_WM_UNIT_COMPATIBLE" val="0"/>
  <p:tag name="KSO_WM_UNIT_CLEAR" val="0"/>
  <p:tag name="KSO_WM_UNIT_PRESET_TEXT_INDEX" val="4"/>
  <p:tag name="KSO_WM_UNIT_PRESET_TEXT_LEN" val="21"/>
  <p:tag name="KSO_WM_DIAGRAM_GROUP_CODE" val="l1-1"/>
  <p:tag name="KSO_WM_UNIT_ID" val="diagram20170813_5*l_h_f*1_1_1"/>
  <p:tag name="KSO_WM_UNIT_TEXT_FILL_FORE_SCHEMECOLOR_INDEX" val="14"/>
  <p:tag name="KSO_WM_UNIT_TEXT_FILL_TYPE" val="1"/>
</p:tagLst>
</file>

<file path=ppt/tags/tag21.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1"/>
  <p:tag name="KSO_WM_UNIT_ID" val="diagram20170813_5*l_h_i*1_2_1"/>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22.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f"/>
  <p:tag name="KSO_WM_UNIT_INDEX" val="1_2_1"/>
  <p:tag name="KSO_WM_UNIT_LAYERLEVEL" val="1_1_1"/>
  <p:tag name="KSO_WM_UNIT_VALUE" val="15"/>
  <p:tag name="KSO_WM_UNIT_HIGHLIGHT" val="0"/>
  <p:tag name="KSO_WM_UNIT_COMPATIBLE" val="0"/>
  <p:tag name="KSO_WM_UNIT_CLEAR" val="0"/>
  <p:tag name="KSO_WM_UNIT_PRESET_TEXT_INDEX" val="4"/>
  <p:tag name="KSO_WM_UNIT_PRESET_TEXT_LEN" val="21"/>
  <p:tag name="KSO_WM_DIAGRAM_GROUP_CODE" val="l1-1"/>
  <p:tag name="KSO_WM_UNIT_ID" val="diagram20170813_5*l_h_f*1_2_1"/>
  <p:tag name="KSO_WM_UNIT_TEXT_FILL_FORE_SCHEMECOLOR_INDEX" val="14"/>
  <p:tag name="KSO_WM_UNIT_TEXT_FILL_TYPE" val="1"/>
</p:tagLst>
</file>

<file path=ppt/tags/tag23.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3_1"/>
  <p:tag name="KSO_WM_UNIT_ID" val="diagram20170813_5*l_h_i*1_3_1"/>
  <p:tag name="KSO_WM_UNIT_LAYERLEVEL" val="1_1_1"/>
  <p:tag name="KSO_WM_DIAGRAM_GROUP_CODE" val="l1-1"/>
  <p:tag name="KSO_WM_UNIT_FILL_FORE_SCHEMECOLOR_INDEX" val="7"/>
  <p:tag name="KSO_WM_UNIT_FILL_TYPE" val="1"/>
  <p:tag name="KSO_WM_UNIT_TEXT_FILL_FORE_SCHEMECOLOR_INDEX" val="14"/>
  <p:tag name="KSO_WM_UNIT_TEXT_FILL_TYPE" val="1"/>
</p:tagLst>
</file>

<file path=ppt/tags/tag24.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3_2"/>
  <p:tag name="KSO_WM_UNIT_ID" val="diagram20170813_5*l_h_i*1_3_2"/>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25.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f"/>
  <p:tag name="KSO_WM_UNIT_INDEX" val="1_3_1"/>
  <p:tag name="KSO_WM_UNIT_LAYERLEVEL" val="1_1_1"/>
  <p:tag name="KSO_WM_UNIT_VALUE" val="15"/>
  <p:tag name="KSO_WM_UNIT_HIGHLIGHT" val="0"/>
  <p:tag name="KSO_WM_UNIT_COMPATIBLE" val="0"/>
  <p:tag name="KSO_WM_UNIT_CLEAR" val="0"/>
  <p:tag name="KSO_WM_UNIT_PRESET_TEXT_INDEX" val="4"/>
  <p:tag name="KSO_WM_UNIT_PRESET_TEXT_LEN" val="21"/>
  <p:tag name="KSO_WM_DIAGRAM_GROUP_CODE" val="l1-1"/>
  <p:tag name="KSO_WM_UNIT_ID" val="diagram20170813_5*l_h_f*1_3_1"/>
  <p:tag name="KSO_WM_UNIT_TEXT_FILL_FORE_SCHEMECOLOR_INDEX" val="14"/>
  <p:tag name="KSO_WM_UNIT_TEXT_FILL_TYPE" val="1"/>
</p:tagLst>
</file>

<file path=ppt/tags/tag26.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4_1"/>
  <p:tag name="KSO_WM_UNIT_ID" val="diagram20170813_5*l_h_i*1_4_1"/>
  <p:tag name="KSO_WM_UNIT_LAYERLEVEL" val="1_1_1"/>
  <p:tag name="KSO_WM_DIAGRAM_GROUP_CODE" val="l1-1"/>
  <p:tag name="KSO_WM_UNIT_FILL_FORE_SCHEMECOLOR_INDEX" val="9"/>
  <p:tag name="KSO_WM_UNIT_FILL_TYPE" val="1"/>
  <p:tag name="KSO_WM_UNIT_TEXT_FILL_FORE_SCHEMECOLOR_INDEX" val="14"/>
  <p:tag name="KSO_WM_UNIT_TEXT_FILL_TYPE" val="1"/>
</p:tagLst>
</file>

<file path=ppt/tags/tag27.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f"/>
  <p:tag name="KSO_WM_UNIT_INDEX" val="1_4_1"/>
  <p:tag name="KSO_WM_UNIT_LAYERLEVEL" val="1_1_1"/>
  <p:tag name="KSO_WM_UNIT_VALUE" val="15"/>
  <p:tag name="KSO_WM_UNIT_HIGHLIGHT" val="0"/>
  <p:tag name="KSO_WM_UNIT_COMPATIBLE" val="0"/>
  <p:tag name="KSO_WM_UNIT_CLEAR" val="0"/>
  <p:tag name="KSO_WM_UNIT_PRESET_TEXT_INDEX" val="4"/>
  <p:tag name="KSO_WM_UNIT_PRESET_TEXT_LEN" val="21"/>
  <p:tag name="KSO_WM_DIAGRAM_GROUP_CODE" val="l1-1"/>
  <p:tag name="KSO_WM_UNIT_ID" val="diagram20170813_5*l_h_f*1_4_1"/>
  <p:tag name="KSO_WM_UNIT_TEXT_FILL_FORE_SCHEMECOLOR_INDEX" val="14"/>
  <p:tag name="KSO_WM_UNIT_TEXT_FILL_TYPE" val="1"/>
</p:tagLst>
</file>

<file path=ppt/tags/tag28.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4_2"/>
  <p:tag name="KSO_WM_UNIT_ID" val="diagram20170813_5*l_h_i*1_4_2"/>
  <p:tag name="KSO_WM_UNIT_LAYERLEVEL" val="1_1_1"/>
  <p:tag name="KSO_WM_DIAGRAM_GROUP_CODE" val="l1-1"/>
  <p:tag name="KSO_WM_UNIT_FILL_FORE_SCHEMECOLOR_INDEX" val="14"/>
  <p:tag name="KSO_WM_UNIT_FILL_TYPE" val="1"/>
</p:tagLst>
</file>

<file path=ppt/tags/tag29.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5_1"/>
  <p:tag name="KSO_WM_UNIT_ID" val="diagram20170813_5*l_h_i*1_5_1"/>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3*m_h_f*1_4_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0.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f"/>
  <p:tag name="KSO_WM_UNIT_INDEX" val="1_5_1"/>
  <p:tag name="KSO_WM_UNIT_LAYERLEVEL" val="1_1_1"/>
  <p:tag name="KSO_WM_UNIT_VALUE" val="15"/>
  <p:tag name="KSO_WM_UNIT_HIGHLIGHT" val="0"/>
  <p:tag name="KSO_WM_UNIT_COMPATIBLE" val="0"/>
  <p:tag name="KSO_WM_UNIT_CLEAR" val="0"/>
  <p:tag name="KSO_WM_UNIT_PRESET_TEXT_INDEX" val="4"/>
  <p:tag name="KSO_WM_UNIT_PRESET_TEXT_LEN" val="21"/>
  <p:tag name="KSO_WM_DIAGRAM_GROUP_CODE" val="l1-1"/>
  <p:tag name="KSO_WM_UNIT_ID" val="diagram20170813_5*l_h_f*1_5_1"/>
  <p:tag name="KSO_WM_UNIT_TEXT_FILL_FORE_SCHEMECOLOR_INDEX" val="14"/>
  <p:tag name="KSO_WM_UNIT_TEXT_FILL_TYPE" val="1"/>
</p:tagLst>
</file>

<file path=ppt/tags/tag31.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5_2"/>
  <p:tag name="KSO_WM_UNIT_ID" val="diagram20170813_5*l_h_i*1_5_2"/>
  <p:tag name="KSO_WM_UNIT_LAYERLEVEL" val="1_1_1"/>
  <p:tag name="KSO_WM_DIAGRAM_GROUP_CODE" val="l1-1"/>
  <p:tag name="KSO_WM_UNIT_FILL_FORE_SCHEMECOLOR_INDEX" val="14"/>
  <p:tag name="KSO_WM_UNIT_FILL_TYPE" val="1"/>
</p:tagLst>
</file>

<file path=ppt/tags/tag32.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6_1"/>
  <p:tag name="KSO_WM_UNIT_ID" val="diagram20170813_5*l_h_i*1_6_1"/>
  <p:tag name="KSO_WM_UNIT_LAYERLEVEL" val="1_1_1"/>
  <p:tag name="KSO_WM_DIAGRAM_GROUP_CODE" val="l1-1"/>
  <p:tag name="KSO_WM_UNIT_FILL_FORE_SCHEMECOLOR_INDEX" val="10"/>
  <p:tag name="KSO_WM_UNIT_FILL_TYPE" val="1"/>
  <p:tag name="KSO_WM_UNIT_TEXT_FILL_FORE_SCHEMECOLOR_INDEX" val="14"/>
  <p:tag name="KSO_WM_UNIT_TEXT_FILL_TYPE" val="1"/>
</p:tagLst>
</file>

<file path=ppt/tags/tag33.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f"/>
  <p:tag name="KSO_WM_UNIT_INDEX" val="1_6_1"/>
  <p:tag name="KSO_WM_UNIT_LAYERLEVEL" val="1_1_1"/>
  <p:tag name="KSO_WM_UNIT_VALUE" val="15"/>
  <p:tag name="KSO_WM_UNIT_HIGHLIGHT" val="0"/>
  <p:tag name="KSO_WM_UNIT_COMPATIBLE" val="0"/>
  <p:tag name="KSO_WM_UNIT_CLEAR" val="0"/>
  <p:tag name="KSO_WM_UNIT_PRESET_TEXT_INDEX" val="4"/>
  <p:tag name="KSO_WM_UNIT_PRESET_TEXT_LEN" val="21"/>
  <p:tag name="KSO_WM_DIAGRAM_GROUP_CODE" val="l1-1"/>
  <p:tag name="KSO_WM_UNIT_ID" val="diagram20170813_5*l_h_f*1_6_1"/>
  <p:tag name="KSO_WM_UNIT_TEXT_FILL_FORE_SCHEMECOLOR_INDEX" val="14"/>
  <p:tag name="KSO_WM_UNIT_TEXT_FILL_TYPE" val="1"/>
</p:tagLst>
</file>

<file path=ppt/tags/tag34.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6_2"/>
  <p:tag name="KSO_WM_UNIT_ID" val="diagram20170813_5*l_h_i*1_6_2"/>
  <p:tag name="KSO_WM_UNIT_LAYERLEVEL" val="1_1_1"/>
  <p:tag name="KSO_WM_DIAGRAM_GROUP_CODE" val="l1-1"/>
  <p:tag name="KSO_WM_UNIT_FILL_FORE_SCHEMECOLOR_INDEX" val="14"/>
  <p:tag name="KSO_WM_UNIT_FILL_TYPE" val="1"/>
</p:tagLst>
</file>

<file path=ppt/tags/tag35.xml><?xml version="1.0" encoding="utf-8"?>
<p:tagLst xmlns:p="http://schemas.openxmlformats.org/presentationml/2006/main">
  <p:tag name="KSO_WM_TAG_VERSION" val="1.0"/>
  <p:tag name="KSO_WM_BEAUTIFY_FLAG" val="#wm#"/>
  <p:tag name="KSO_WM_UNIT_TYPE" val="i"/>
  <p:tag name="KSO_WM_UNIT_ID" val="diagram20170813_5*i*18"/>
  <p:tag name="KSO_WM_TEMPLATE_CATEGORY" val="diagram"/>
  <p:tag name="KSO_WM_TEMPLATE_INDEX" val="20170813"/>
  <p:tag name="KSO_WM_UNIT_INDEX" val="18"/>
</p:tagLst>
</file>

<file path=ppt/tags/tag36.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2"/>
  <p:tag name="KSO_WM_UNIT_ID" val="diagram20170813_5*l_h_i*1_1_2"/>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37.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3"/>
  <p:tag name="KSO_WM_UNIT_ID" val="diagram20170813_5*l_h_i*1_1_3"/>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4"/>
  <p:tag name="KSO_WM_UNIT_ID" val="diagram20170813_5*l_h_i*1_1_4"/>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39.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5"/>
  <p:tag name="KSO_WM_UNIT_ID" val="diagram20170813_5*l_h_i*1_1_5"/>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17"/>
  <p:tag name="KSO_WM_DIAGRAM_GROUP_CODE" val="m1-1"/>
  <p:tag name="KSO_WM_UNIT_ID" val="diagram20174816_3*m_h_f*1_3_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0.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6"/>
  <p:tag name="KSO_WM_UNIT_ID" val="diagram20170813_5*l_h_i*1_1_6"/>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7"/>
  <p:tag name="KSO_WM_UNIT_ID" val="diagram20170813_5*l_h_i*1_1_7"/>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42.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8"/>
  <p:tag name="KSO_WM_UNIT_ID" val="diagram20170813_5*l_h_i*1_1_8"/>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43.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9"/>
  <p:tag name="KSO_WM_UNIT_ID" val="diagram20170813_5*l_h_i*1_1_9"/>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10"/>
  <p:tag name="KSO_WM_UNIT_ID" val="diagram20170813_5*l_h_i*1_1_10"/>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11"/>
  <p:tag name="KSO_WM_UNIT_ID" val="diagram20170813_5*l_h_i*1_1_11"/>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12"/>
  <p:tag name="KSO_WM_UNIT_ID" val="diagram20170813_5*l_h_i*1_1_12"/>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47.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1_13"/>
  <p:tag name="KSO_WM_UNIT_ID" val="diagram20170813_5*l_h_i*1_1_13"/>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TAG_VERSION" val="1.0"/>
  <p:tag name="KSO_WM_BEAUTIFY_FLAG" val="#wm#"/>
  <p:tag name="KSO_WM_UNIT_TYPE" val="i"/>
  <p:tag name="KSO_WM_UNIT_ID" val="diagram20170813_5*i*43"/>
  <p:tag name="KSO_WM_TEMPLATE_CATEGORY" val="diagram"/>
  <p:tag name="KSO_WM_TEMPLATE_INDEX" val="20170813"/>
  <p:tag name="KSO_WM_UNIT_INDEX" val="43"/>
</p:tagLst>
</file>

<file path=ppt/tags/tag49.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2"/>
  <p:tag name="KSO_WM_UNIT_ID" val="diagram20170813_5*l_h_i*1_2_2"/>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3*m_i*1_1"/>
  <p:tag name="KSO_WM_UNIT_LAYERLEVEL" val="1_1"/>
  <p:tag name="KSO_WM_DIAGRAM_GROUP_CODE" val="m1-1"/>
  <p:tag name="KSO_WM_UNIT_FILL_FORE_SCHEMECOLOR_INDEX_BRIGHTNESS" val="-0.15"/>
  <p:tag name="KSO_WM_UNIT_FILL_FORE_SCHEMECOLOR_INDEX" val="14"/>
  <p:tag name="KSO_WM_UNIT_FILL_TYPE" val="1"/>
  <p:tag name="KSO_WM_UNIT_TEXT_FILL_FORE_SCHEMECOLOR_INDEX_BRIGHTNESS" val="-0.5"/>
  <p:tag name="KSO_WM_UNIT_TEXT_FILL_FORE_SCHEMECOLOR_INDEX" val="16"/>
  <p:tag name="KSO_WM_UNIT_TEXT_FILL_TYPE" val="1"/>
  <p:tag name="KSO_WM_UNIT_USESOURCEFORMAT_APPLY" val="1"/>
</p:tagLst>
</file>

<file path=ppt/tags/tag50.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3"/>
  <p:tag name="KSO_WM_UNIT_ID" val="diagram20170813_5*l_h_i*1_2_3"/>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4"/>
  <p:tag name="KSO_WM_UNIT_ID" val="diagram20170813_5*l_h_i*1_2_4"/>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2.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5"/>
  <p:tag name="KSO_WM_UNIT_ID" val="diagram20170813_5*l_h_i*1_2_5"/>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3.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6"/>
  <p:tag name="KSO_WM_UNIT_ID" val="diagram20170813_5*l_h_i*1_2_6"/>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4.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7"/>
  <p:tag name="KSO_WM_UNIT_ID" val="diagram20170813_5*l_h_i*1_2_7"/>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5.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8"/>
  <p:tag name="KSO_WM_UNIT_ID" val="diagram20170813_5*l_h_i*1_2_8"/>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6.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9"/>
  <p:tag name="KSO_WM_UNIT_ID" val="diagram20170813_5*l_h_i*1_2_9"/>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7.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10"/>
  <p:tag name="KSO_WM_UNIT_ID" val="diagram20170813_5*l_h_i*1_2_10"/>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8.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11"/>
  <p:tag name="KSO_WM_UNIT_ID" val="diagram20170813_5*l_h_i*1_2_11"/>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59.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12"/>
  <p:tag name="KSO_WM_UNIT_ID" val="diagram20170813_5*l_h_i*1_2_12"/>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3*m_i*1_2"/>
  <p:tag name="KSO_WM_UNIT_LAYERLEVEL" val="1_1"/>
  <p:tag name="KSO_WM_DIAGRAM_GROUP_CODE" val="m1-1"/>
  <p:tag name="KSO_WM_UNIT_FILL_FORE_SCHEMECOLOR_INDEX_BRIGHTNESS" val="-0.15"/>
  <p:tag name="KSO_WM_UNIT_FILL_FORE_SCHEMECOLOR_INDEX" val="14"/>
  <p:tag name="KSO_WM_UNIT_FILL_TYPE" val="1"/>
  <p:tag name="KSO_WM_UNIT_TEXT_FILL_FORE_SCHEMECOLOR_INDEX_BRIGHTNESS" val="-0.5"/>
  <p:tag name="KSO_WM_UNIT_TEXT_FILL_FORE_SCHEMECOLOR_INDEX" val="16"/>
  <p:tag name="KSO_WM_UNIT_TEXT_FILL_TYPE" val="1"/>
  <p:tag name="KSO_WM_UNIT_USESOURCEFORMAT_APPLY" val="1"/>
</p:tagLst>
</file>

<file path=ppt/tags/tag60.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13"/>
  <p:tag name="KSO_WM_UNIT_ID" val="diagram20170813_5*l_h_i*1_2_13"/>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14"/>
  <p:tag name="KSO_WM_UNIT_ID" val="diagram20170813_5*l_h_i*1_2_14"/>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62.xml><?xml version="1.0" encoding="utf-8"?>
<p:tagLst xmlns:p="http://schemas.openxmlformats.org/presentationml/2006/main">
  <p:tag name="KSO_WM_TEMPLATE_CATEGORY" val="diagram"/>
  <p:tag name="KSO_WM_TEMPLATE_INDEX" val="20170813"/>
  <p:tag name="KSO_WM_TAG_VERSION" val="1.0"/>
  <p:tag name="KSO_WM_BEAUTIFY_FLAG" val="#wm#"/>
  <p:tag name="KSO_WM_UNIT_TYPE" val="l_h_i"/>
  <p:tag name="KSO_WM_UNIT_INDEX" val="1_2_15"/>
  <p:tag name="KSO_WM_UNIT_ID" val="diagram20170813_5*l_h_i*1_2_15"/>
  <p:tag name="KSO_WM_UNIT_LAYERLEVEL" val="1_1_1"/>
  <p:tag name="KSO_WM_DIAGRAM_GROUP_CODE" val="l1-1"/>
  <p:tag name="KSO_WM_UNIT_FILL_FORE_SCHEMECOLOR_INDEX" val="14"/>
  <p:tag name="KSO_WM_UNIT_FILL_TYPE" val="1"/>
  <p:tag name="KSO_WM_UNIT_TEXT_FILL_FORE_SCHEMECOLOR_INDEX" val="14"/>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170171_2*n_h_h_i*1_2_2_3"/>
  <p:tag name="KSO_WM_TEMPLATE_CATEGORY" val="diagram"/>
  <p:tag name="KSO_WM_TEMPLATE_INDEX" val="20170171"/>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0171_2*n_h_h_i*1_2_1_1"/>
  <p:tag name="KSO_WM_TEMPLATE_CATEGORY" val="diagram"/>
  <p:tag name="KSO_WM_TEMPLATE_INDEX" val="20170171"/>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170171_2*n_h_h_i*1_2_1_2"/>
  <p:tag name="KSO_WM_TEMPLATE_CATEGORY" val="diagram"/>
  <p:tag name="KSO_WM_TEMPLATE_INDEX" val="20170171"/>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70171_2*n_h_h_i*1_2_3_1"/>
  <p:tag name="KSO_WM_TEMPLATE_CATEGORY" val="diagram"/>
  <p:tag name="KSO_WM_TEMPLATE_INDEX" val="20170171"/>
  <p:tag name="KSO_WM_UNIT_LAYERLEVEL" val="1_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0171_2*n_h_h_i*1_2_2_1"/>
  <p:tag name="KSO_WM_TEMPLATE_CATEGORY" val="diagram"/>
  <p:tag name="KSO_WM_TEMPLATE_INDEX" val="20170171"/>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170171_2*n_h_h_i*1_2_3_2"/>
  <p:tag name="KSO_WM_TEMPLATE_CATEGORY" val="diagram"/>
  <p:tag name="KSO_WM_TEMPLATE_INDEX" val="20170171"/>
  <p:tag name="KSO_WM_UNIT_LAYERLEVEL" val="1_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4"/>
  <p:tag name="KSO_WM_UNIT_ID" val="diagram20170171_2*n_h_h_i*1_2_1_4"/>
  <p:tag name="KSO_WM_TEMPLATE_CATEGORY" val="diagram"/>
  <p:tag name="KSO_WM_TEMPLATE_INDEX" val="20170171"/>
  <p:tag name="KSO_WM_UNIT_LAYERLEVEL" val="1_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3*m_i*1_3"/>
  <p:tag name="KSO_WM_UNIT_LAYERLEVEL" val="1_1"/>
  <p:tag name="KSO_WM_DIAGRAM_GROUP_CODE" val="m1-1"/>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170171_2*n_h_h_i*1_2_2_2"/>
  <p:tag name="KSO_WM_TEMPLATE_CATEGORY" val="diagram"/>
  <p:tag name="KSO_WM_TEMPLATE_INDEX" val="20170171"/>
  <p:tag name="KSO_WM_UNIT_LAYERLEVEL" val="1_1_1_1"/>
  <p:tag name="KSO_WM_TAG_VERSION" val="1.0"/>
  <p:tag name="KSO_WM_BEAUTIFY_FLAG" val="#wm#"/>
  <p:tag name="KSO_WM_UNIT_LINE_FORE_SCHEMECOLOR_INDEX" val="5"/>
  <p:tag name="KSO_WM_UNIT_LINE_FILL_TYPE"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170171_2*n_h_h_i*1_2_3_3"/>
  <p:tag name="KSO_WM_TEMPLATE_CATEGORY" val="diagram"/>
  <p:tag name="KSO_WM_TEMPLATE_INDEX" val="20170171"/>
  <p:tag name="KSO_WM_UNIT_LAYERLEVEL" val="1_1_1_1"/>
  <p:tag name="KSO_WM_TAG_VERSION" val="1.0"/>
  <p:tag name="KSO_WM_BEAUTIFY_FLAG" val="#wm#"/>
  <p:tag name="KSO_WM_UNIT_LINE_FORE_SCHEMECOLOR_INDEX" val="5"/>
  <p:tag name="KSO_WM_UNIT_LINE_FILL_TYPE"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0171_2*n_h_i*1_1_1"/>
  <p:tag name="KSO_WM_TEMPLATE_CATEGORY" val="diagram"/>
  <p:tag name="KSO_WM_TEMPLATE_INDEX" val="2017017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170171_2*n_h_i*1_1_3"/>
  <p:tag name="KSO_WM_TEMPLATE_CATEGORY" val="diagram"/>
  <p:tag name="KSO_WM_TEMPLATE_INDEX" val="2017017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70171_2*n_h_i*1_1_2"/>
  <p:tag name="KSO_WM_TEMPLATE_CATEGORY" val="diagram"/>
  <p:tag name="KSO_WM_TEMPLATE_INDEX" val="20170171"/>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VALUE" val="99*10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170171_2*n_h_h_x*1_2_2_1"/>
  <p:tag name="KSO_WM_TEMPLATE_CATEGORY" val="diagram"/>
  <p:tag name="KSO_WM_TEMPLATE_INDEX" val="20170171"/>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VALUE" val="98*108"/>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170171_2*n_h_h_x*1_2_3_1"/>
  <p:tag name="KSO_WM_TEMPLATE_CATEGORY" val="diagram"/>
  <p:tag name="KSO_WM_TEMPLATE_INDEX" val="20170171"/>
  <p:tag name="KSO_WM_UNIT_LAYERLEVEL" val="1_1_1_1"/>
  <p:tag name="KSO_WM_TAG_VERSION" val="1.0"/>
  <p:tag name="KSO_WM_BEAUTIFY_FLAG" val="#wm#"/>
  <p:tag name="KSO_WM_UNIT_FILL_FORE_SCHEMECOLOR_INDEX" val="14"/>
  <p:tag name="KSO_WM_UNIT_FILL_TYPE" val="1"/>
</p:tagLst>
</file>

<file path=ppt/tags/tag7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70171_2*n_h_h_f*1_2_2_1"/>
  <p:tag name="KSO_WM_TEMPLATE_CATEGORY" val="diagram"/>
  <p:tag name="KSO_WM_TEMPLATE_INDEX" val="20170171"/>
  <p:tag name="KSO_WM_UNIT_LAYERLEVEL" val="1_1_1_1"/>
  <p:tag name="KSO_WM_TAG_VERSION" val="1.0"/>
  <p:tag name="KSO_WM_BEAUTIFY_FLAG" val="#wm#"/>
  <p:tag name="KSO_WM_UNIT_PRESET_TEXT" val="点击此处添加正文，请您简单的阐述您的观点。"/>
  <p:tag name="KSO_WM_UNIT_TEXT_FILL_FORE_SCHEMECOLOR_INDEX" val="13"/>
  <p:tag name="KSO_WM_UNIT_TEXT_FILL_TYPE" val="1"/>
</p:tagLst>
</file>

<file path=ppt/tags/tag7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170171_2*n_h_h_a*1_2_2_1"/>
  <p:tag name="KSO_WM_TEMPLATE_CATEGORY" val="diagram"/>
  <p:tag name="KSO_WM_TEMPLATE_INDEX" val="20170171"/>
  <p:tag name="KSO_WM_UNIT_LAYERLEVEL" val="1_1_1_1"/>
  <p:tag name="KSO_WM_TAG_VERSION" val="1.0"/>
  <p:tag name="KSO_WM_BEAUTIFY_FLAG" val="#wm#"/>
  <p:tag name="KSO_WM_UNIT_PRESET_TEXT" val="点击添加标题"/>
  <p:tag name="KSO_WM_UNIT_TEXT_FILL_FORE_SCHEMECOLOR_INDEX" val="13"/>
  <p:tag name="KSO_WM_UNIT_TEXT_FILL_TYPE" val="1"/>
</p:tagLst>
</file>

<file path=ppt/tags/tag7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70171_2*n_h_h_f*1_2_3_1"/>
  <p:tag name="KSO_WM_TEMPLATE_CATEGORY" val="diagram"/>
  <p:tag name="KSO_WM_TEMPLATE_INDEX" val="20170171"/>
  <p:tag name="KSO_WM_UNIT_LAYERLEVEL" val="1_1_1_1"/>
  <p:tag name="KSO_WM_TAG_VERSION" val="1.0"/>
  <p:tag name="KSO_WM_BEAUTIFY_FLAG" val="#wm#"/>
  <p:tag name="KSO_WM_UNIT_PRESET_TEXT" val="点击此处添加正文，请您简单的阐述您的观点。"/>
  <p:tag name="KSO_WM_UNIT_TEXT_FILL_FORE_SCHEMECOLOR_INDEX" val="13"/>
  <p:tag name="KSO_WM_UNIT_TEXT_FILL_TYPE" val="1"/>
</p:tagLst>
</file>

<file path=ppt/tags/tag8.xml><?xml version="1.0" encoding="utf-8"?>
<p:tagLst xmlns:p="http://schemas.openxmlformats.org/presentationml/2006/main">
  <p:tag name="KSO_WM_SLIDE_ITEM_CNT" val="4"/>
</p:tagLst>
</file>

<file path=ppt/tags/tag8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3_1"/>
  <p:tag name="KSO_WM_UNIT_ID" val="diagram20170171_2*n_h_h_a*1_2_3_1"/>
  <p:tag name="KSO_WM_TEMPLATE_CATEGORY" val="diagram"/>
  <p:tag name="KSO_WM_TEMPLATE_INDEX" val="20170171"/>
  <p:tag name="KSO_WM_UNIT_LAYERLEVEL" val="1_1_1_1"/>
  <p:tag name="KSO_WM_TAG_VERSION" val="1.0"/>
  <p:tag name="KSO_WM_BEAUTIFY_FLAG" val="#wm#"/>
  <p:tag name="KSO_WM_UNIT_PRESET_TEXT" val="点击添加标题"/>
  <p:tag name="KSO_WM_UNIT_TEXT_FILL_FORE_SCHEMECOLOR_INDEX" val="13"/>
  <p:tag name="KSO_WM_UNIT_TEXT_FILL_TYPE" val="1"/>
</p:tagLst>
</file>

<file path=ppt/tags/tag8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70171_2*n_h_h_f*1_2_1_1"/>
  <p:tag name="KSO_WM_TEMPLATE_CATEGORY" val="diagram"/>
  <p:tag name="KSO_WM_TEMPLATE_INDEX" val="20170171"/>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82.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170171_2*n_h_h_a*1_2_1_1"/>
  <p:tag name="KSO_WM_TEMPLATE_CATEGORY" val="diagram"/>
  <p:tag name="KSO_WM_TEMPLATE_INDEX" val="20170171"/>
  <p:tag name="KSO_WM_UNIT_LAYERLEVEL" val="1_1_1_1"/>
  <p:tag name="KSO_WM_TAG_VERSION" val="1.0"/>
  <p:tag name="KSO_WM_BEAUTIFY_FLAG" val="#wm#"/>
  <p:tag name="KSO_WM_UNIT_PRESET_TEXT" val="点击添加标题"/>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170171_2*n_h_h_i*1_2_1_3"/>
  <p:tag name="KSO_WM_TEMPLATE_CATEGORY" val="diagram"/>
  <p:tag name="KSO_WM_TEMPLATE_INDEX" val="20170171"/>
  <p:tag name="KSO_WM_UNIT_LAYERLEVEL" val="1_1_1_1"/>
  <p:tag name="KSO_WM_TAG_VERSION" val="1.0"/>
  <p:tag name="KSO_WM_BEAUTIFY_FLAG" val="#wm#"/>
  <p:tag name="KSO_WM_UNIT_LINE_FORE_SCHEMECOLOR_INDEX" val="5"/>
  <p:tag name="KSO_WM_UNIT_LINE_FILL_TYPE" val="2"/>
</p:tagLst>
</file>

<file path=ppt/tags/tag84.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170171_2*n_h_h_x*1_2_1_1"/>
  <p:tag name="KSO_WM_TEMPLATE_CATEGORY" val="diagram"/>
  <p:tag name="KSO_WM_TEMPLATE_INDEX" val="20170171"/>
  <p:tag name="KSO_WM_UNIT_LAYERLEVEL" val="1_1_1_1"/>
  <p:tag name="KSO_WM_TAG_VERSION" val="1.0"/>
  <p:tag name="KSO_WM_BEAUTIFY_FLAG" val="#wm#"/>
</p:tagLst>
</file>

<file path=ppt/tags/tag85.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9.xml><?xml version="1.0" encoding="utf-8"?>
<p:tagLst xmlns:p="http://schemas.openxmlformats.org/presentationml/2006/main">
  <p:tag name="KSO_WM_SLIDE_ITEM_CNT" val="4"/>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8517</Words>
  <Application>WPS 演示</Application>
  <PresentationFormat>宽屏</PresentationFormat>
  <Paragraphs>341</Paragraphs>
  <Slides>38</Slides>
  <Notes>5</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38</vt:i4>
      </vt:variant>
    </vt:vector>
  </HeadingPairs>
  <TitlesOfParts>
    <vt:vector size="62" baseType="lpstr">
      <vt:lpstr>Arial</vt:lpstr>
      <vt:lpstr>宋体</vt:lpstr>
      <vt:lpstr>Wingdings</vt:lpstr>
      <vt:lpstr>微软雅黑</vt:lpstr>
      <vt:lpstr>Arial</vt:lpstr>
      <vt:lpstr>Calibri</vt:lpstr>
      <vt:lpstr>Lantinghei SC Extralight</vt:lpstr>
      <vt:lpstr>Gill Sans</vt:lpstr>
      <vt:lpstr>Segoe Print</vt:lpstr>
      <vt:lpstr>MS PGothic</vt:lpstr>
      <vt:lpstr>Calibri</vt:lpstr>
      <vt:lpstr>等线</vt:lpstr>
      <vt:lpstr>微软雅黑 Light</vt:lpstr>
      <vt:lpstr>黑体</vt:lpstr>
      <vt:lpstr>Arial Unicode MS</vt:lpstr>
      <vt:lpstr>Helvetica Light</vt:lpstr>
      <vt:lpstr>思源黑体 CN Light</vt:lpstr>
      <vt:lpstr>Open Sans</vt:lpstr>
      <vt:lpstr>Sinkin Sans 400 Regular</vt:lpstr>
      <vt:lpstr>Helvetica</vt:lpstr>
      <vt:lpstr>FontAwesome</vt:lpstr>
      <vt:lpstr>等线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无谓</cp:lastModifiedBy>
  <cp:revision>120</cp:revision>
  <dcterms:created xsi:type="dcterms:W3CDTF">2019-11-06T14:38:00Z</dcterms:created>
  <dcterms:modified xsi:type="dcterms:W3CDTF">2021-12-21T15:26:30Z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KSOTemplateUUID">
    <vt:lpwstr>v1.0_mb_S2+Zqs8qojUwVAtxnWSpkg==</vt:lpwstr>
  </property>
  <property fmtid="{D5CDD505-2E9C-101B-9397-08002B2CF9AE}" pid="4" name="ICV">
    <vt:lpwstr>24C295FDBDDE4A069E548339EA911E0C</vt:lpwstr>
  </property>
</Properties>
</file>