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70" r:id="rId10"/>
    <p:sldId id="371" r:id="rId11"/>
    <p:sldId id="372" r:id="rId12"/>
    <p:sldId id="373" r:id="rId13"/>
    <p:sldId id="268" r:id="rId14"/>
    <p:sldId id="374" r:id="rId15"/>
    <p:sldId id="375" r:id="rId16"/>
    <p:sldId id="269" r:id="rId17"/>
    <p:sldId id="376" r:id="rId18"/>
    <p:sldId id="377" r:id="rId19"/>
    <p:sldId id="379" r:id="rId20"/>
    <p:sldId id="272" r:id="rId21"/>
    <p:sldId id="327" r:id="rId22"/>
    <p:sldId id="380" r:id="rId23"/>
    <p:sldId id="381" r:id="rId24"/>
    <p:sldId id="382" r:id="rId25"/>
    <p:sldId id="383" r:id="rId26"/>
    <p:sldId id="384" r:id="rId27"/>
    <p:sldId id="385" r:id="rId28"/>
    <p:sldId id="386" r:id="rId29"/>
    <p:sldId id="387" r:id="rId30"/>
    <p:sldId id="343"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306"/>
        <p:guide pos="3866"/>
        <p:guide pos="416"/>
        <p:guide pos="7223"/>
        <p:guide orient="horz" pos="686"/>
        <p:guide orient="horz" pos="731"/>
        <p:guide orient="horz" pos="3906"/>
        <p:guide orient="horz" pos="383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1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527D3100-05A7-4F95-913E-FAF7426E689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7.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b="1" dirty="0">
                <a:ln/>
                <a:solidFill>
                  <a:schemeClr val="accent1"/>
                </a:solidFill>
                <a:effectLst/>
                <a:latin typeface="微软雅黑" panose="020B0503020204020204" pitchFamily="34" charset="-122"/>
                <a:ea typeface="微软雅黑" panose="020B0503020204020204" pitchFamily="34" charset="-122"/>
              </a:rPr>
              <a:t>思政园地</a:t>
            </a:r>
            <a:endParaRPr lang="zh-CN" altLang="en-US" sz="2300" b="1" dirty="0">
              <a:ln/>
              <a:solidFill>
                <a:schemeClr val="accent1"/>
              </a:solidFill>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725170" y="909955"/>
            <a:ext cx="10741660" cy="5631180"/>
          </a:xfrm>
          <a:prstGeom prst="rect">
            <a:avLst/>
          </a:prstGeom>
          <a:noFill/>
        </p:spPr>
        <p:txBody>
          <a:bodyPr wrap="square" rtlCol="0">
            <a:spAutoFit/>
          </a:bodyPr>
          <a:p>
            <a:pPr algn="ctr" fontAlgn="auto">
              <a:lnSpc>
                <a:spcPct val="150000"/>
              </a:lnSpc>
            </a:pPr>
            <a:r>
              <a:rPr lang="zh-CN" altLang="en-US" sz="2400" b="1"/>
              <a:t>创新精神</a:t>
            </a:r>
            <a:endParaRPr lang="zh-CN" altLang="en-US" sz="2400" b="1"/>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t>创新精神是一种勇于抛弃旧思想旧事物、创立新思想新事物的精神。例如，不满足已有认知（掌握的事实、建立的理论、总结的方法），不断追求新知；不满足现有的生产生活方式、方法、工具、材料、物品，根据实际需要或新的情况，不断进行改革和革新；不墨守成规（规则、方法、理论、说法、习惯），敢于打破原有框架，探索新的规律，新的方法；不迷信书本、权威，敢于根据事实和自己的思考，向书本和权威质疑；不盲目效仿别人的想法、说法、做法，不人云亦云、唯书唯上，坚持独立思考，说自己的话，走自己的路；不喜欢一般化，追求新颖、独特、异想天开、与众不同；不僵化、不呆板，灵活地应用已有的知识和能力解决问题……这些都是创新精神的具体表现。</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692097" y="996497"/>
            <a:ext cx="6016033" cy="4419235"/>
            <a:chOff x="5464767" y="1892483"/>
            <a:chExt cx="6016033" cy="441923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464767" y="2209983"/>
              <a:ext cx="6015990" cy="3784600"/>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李克强总理在 2014 年夏季达沃斯论坛上发出“大众创业、万众创新”（以下简称“双创”）的号召，多年来，“双创”的种子已然在中国 960 万平方千米土地上广泛传播、生根发芽、茁壮成长。作为“双创”部际联席会议的牵头单位，国家发改委会同相关部门深入贯彻落实党中央、国务院的各项战略部署，从顶层设计上着力构建“双创”政策体系，从降低门槛上深化体制机制改革，从金融支撑上营造便利融资环境，从树立标杆上加快推进全国“双创”示范基地建设。经过多年的努力，创新发展环境不断优化，创业热情日益高涨，创业创新蔚然成风，“双创”正在以“大潮奔涌逐浪高”的壮阔景象不断向纵深推进。</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三、创新创业大潮在中国方兴未艾</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4" name="图片 103"/>
          <p:cNvPicPr/>
          <p:nvPr/>
        </p:nvPicPr>
        <p:blipFill>
          <a:blip r:embed="rId1"/>
          <a:stretch>
            <a:fillRect/>
          </a:stretch>
        </p:blipFill>
        <p:spPr>
          <a:xfrm>
            <a:off x="1052830" y="1114425"/>
            <a:ext cx="4138295" cy="46291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692097" y="996497"/>
            <a:ext cx="6016033" cy="4523105"/>
            <a:chOff x="5464767" y="1892483"/>
            <a:chExt cx="6016033" cy="452310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464767" y="1892483"/>
              <a:ext cx="6015990" cy="4523105"/>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示范基地数量之变体现差异化全覆盖。双创示范基地建设是推进“双创”不断向纵深发展的重要抓手，加快建设一批双创示范基地，将进一步激发全社会创新创业热情，促进新技术、新产品、新模式、新业态快速发展，进一步壮大发展新动能。2016 年 5</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月，国务院办公厅印发《关于建设大众创业万众创新示范基地的实施意见》，确立了首批28 家国家双创示范基地。2017 年 6 月，国务院办公厅又公布了第二批国家双创示范基地名单，共 92 家。现有的 120 家双创示范基地，包括区域示范基地、高校和科研院所示范基地、企业示范基地三大类。每一类示范基地都“各司其职”：区域示范基地的核心任务是完善创新创业政策体系，通过搭建政策服务平台，重点解决基层审批多、办事难、投融资渠道不畅、政策不落地等问题。</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三、创新创业大潮在中国方兴未艾</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5" name="图片 104"/>
          <p:cNvPicPr/>
          <p:nvPr/>
        </p:nvPicPr>
        <p:blipFill>
          <a:blip r:embed="rId1"/>
          <a:stretch>
            <a:fillRect/>
          </a:stretch>
        </p:blipFill>
        <p:spPr>
          <a:xfrm>
            <a:off x="660400" y="1343025"/>
            <a:ext cx="4801235" cy="37255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blinds(horizontal)">
                                      <p:cBhvr>
                                        <p:cTn id="1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461507" y="3501999"/>
            <a:ext cx="3840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创新创业的红色引领</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77147" y="1219155"/>
            <a:ext cx="6513238" cy="4569460"/>
            <a:chOff x="4967562" y="1892256"/>
            <a:chExt cx="6513238" cy="456946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242685" cy="456946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（一）红色精神的特性</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党的十九大报告提出 2035 年基本实现社会主义现代化的目标。基本实现现代化需要激发全民族的劳动创造精神。如果说创新创业是经济发展的助推力，那么创造则是新时代高质量发展的必然要求。习近平总书记提出要“推动中国制造向中国创造转变、中国速度向中国质量转变、中国产品向中国品牌转变”。“中国创造”意味着“中国制造”从劳动生产向价值创造、从加工制造向价值链攀升的全面转型，是一场面向国际产业竞争的自觉“品质革命”。伴随中国在全球竞争中主导产业和核心技术的突破式创新以及企业国际市场占有率的不断提高，中国创造正逐步成为全球高质量、高品质的代名词。当越来越多的中国创新企业参与到全球技术标准和贸易规则的制定过程时，中国创造在全球创新版图的贡献度也将日益凸显。</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一、红色精神的特性及其独特育人功能</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6" name="图片 105"/>
          <p:cNvPicPr/>
          <p:nvPr/>
        </p:nvPicPr>
        <p:blipFill>
          <a:blip r:embed="rId1"/>
          <a:stretch>
            <a:fillRect/>
          </a:stretch>
        </p:blipFill>
        <p:spPr>
          <a:xfrm>
            <a:off x="7189470" y="1652270"/>
            <a:ext cx="4150360" cy="35534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91752" y="727030"/>
            <a:ext cx="6513238" cy="5677535"/>
            <a:chOff x="4967562" y="1892256"/>
            <a:chExt cx="6513238" cy="567753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242685" cy="5677535"/>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（二）红色精神的育人功能</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可以说，关于大学生理性知识的扩展、健康心理的形成、道德境界的提升、信念水平的提高等方面的引导，都可以在红色精神资源中找到真实的、有说服力的教育素材，是大学生精神成人的精神纽带和重要组成部分。红色精神不单单是一种精神，更是一种文化、一种信仰、一种引领。“长征精神”的勇往直前、坚韧不拔，“两弹一星精神”的坚守信仰、勇于创新，“大庆铁人精神”的求真务实、奋不顾身……这些闪耀着时代光辉的精神图谱不仅是鼓舞中国共产党追求崇高价值的生动体现，激励共产党人不断前行的不竭动力，实现中华民族伟大复兴的强大精神力量，更是高校学生创新创业建设未来社会所必需的政治素质和精神品质，它在引领高校学生创新创业中发挥着独特的功能。主要体现在以下三个方面。</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（1）凝聚崇德向善力量，指明正确价值导向。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（2）历久弥新百炼成钢，引领文化启迪思想。</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（3）激发社会正能量，彰显开拓创新时代品质。</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一、红色精神的特性及其独特育人功能</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7" name="图片 106"/>
          <p:cNvPicPr/>
          <p:nvPr/>
        </p:nvPicPr>
        <p:blipFill>
          <a:blip r:embed="rId1"/>
          <a:stretch>
            <a:fillRect/>
          </a:stretch>
        </p:blipFill>
        <p:spPr>
          <a:xfrm>
            <a:off x="6634480" y="1755140"/>
            <a:ext cx="4866005" cy="3622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down)">
                                      <p:cBhvr>
                                        <p:cTn id="1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660400" y="305609"/>
            <a:ext cx="1976122" cy="5073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b="1" dirty="0">
                <a:solidFill>
                  <a:schemeClr val="accent1"/>
                </a:solidFill>
                <a:effectLst/>
                <a:latin typeface="微软雅黑" panose="020B0503020204020204" pitchFamily="34" charset="-122"/>
                <a:ea typeface="微软雅黑" panose="020B0503020204020204" pitchFamily="34" charset="-122"/>
              </a:rPr>
              <a:t>思政园地</a:t>
            </a:r>
            <a:endParaRPr lang="zh-CN" altLang="en-US" sz="2300" b="1" dirty="0">
              <a:solidFill>
                <a:schemeClr val="accent1"/>
              </a:solidFill>
              <a:effectLst/>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1080770"/>
            <a:ext cx="10486390" cy="5077460"/>
          </a:xfrm>
          <a:prstGeom prst="rect">
            <a:avLst/>
          </a:prstGeom>
          <a:noFill/>
        </p:spPr>
        <p:txBody>
          <a:bodyPr wrap="square" rtlCol="0">
            <a:spAutoFit/>
          </a:bodyPr>
          <a:p>
            <a:pPr algn="ctr" fontAlgn="auto">
              <a:lnSpc>
                <a:spcPct val="150000"/>
              </a:lnSpc>
            </a:pPr>
            <a:r>
              <a:rPr lang="zh-CN" altLang="en-US" sz="2400" b="1"/>
              <a:t>锐意进取，拥抱创新</a:t>
            </a:r>
            <a:endParaRPr lang="zh-CN" altLang="en-US" sz="2400" b="1"/>
          </a:p>
          <a:p>
            <a:pPr algn="l" fontAlgn="auto">
              <a:lnSpc>
                <a:spcPct val="150000"/>
              </a:lnSpc>
            </a:pPr>
            <a:r>
              <a:rPr lang="zh-CN" altLang="en-US" sz="2400" b="1"/>
              <a:t> </a:t>
            </a:r>
            <a:r>
              <a:rPr lang="en-US" altLang="zh-CN" sz="2400" b="1"/>
              <a:t>  </a:t>
            </a:r>
            <a:r>
              <a:rPr lang="zh-CN" altLang="en-US" sz="2400"/>
              <a:t>锐意进取、改革创新，对新生事物秉持开放、理性、包容的态度，是当今的社会共识。对符合事物发展规律、具有强大生命力和远大前途的新生事物，人们总是抱有更高期待。“新故相推，日生不滞”。世界每时每刻都处在变化之中，新陈代谢是自然规律。在充满矛盾和变化的现实生活中，新事物不断涌现并不断替代旧事物，这是不以人的意志为转移的客观规律。回溯改革开放以来波澜壮阔的不凡历程、层出不穷的新生事物，极大地影响并改变着我们的生活。可以说，新事物的出现、生长、壮大，体现着社会的进步，也为改革发展注入了源源不断的生机活力。</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386744" y="1165542"/>
            <a:ext cx="6107502" cy="3344536"/>
            <a:chOff x="5273080" y="2523172"/>
            <a:chExt cx="6107502" cy="3344536"/>
          </a:xfrm>
        </p:grpSpPr>
        <p:grpSp>
          <p:nvGrpSpPr>
            <p:cNvPr id="2" name="组合 1"/>
            <p:cNvGrpSpPr/>
            <p:nvPr/>
          </p:nvGrpSpPr>
          <p:grpSpPr>
            <a:xfrm>
              <a:off x="5273080" y="2523172"/>
              <a:ext cx="6107502" cy="944978"/>
              <a:chOff x="4050559" y="1309272"/>
              <a:chExt cx="6107502" cy="944978"/>
            </a:xfrm>
          </p:grpSpPr>
          <p:sp>
            <p:nvSpPr>
              <p:cNvPr id="15" name="椭圆 14"/>
              <p:cNvSpPr/>
              <p:nvPr/>
            </p:nvSpPr>
            <p:spPr>
              <a:xfrm>
                <a:off x="4050559" y="1516292"/>
                <a:ext cx="737958" cy="737958"/>
              </a:xfrm>
              <a:prstGeom prst="ellipse">
                <a:avLst/>
              </a:prstGeom>
              <a:solidFill>
                <a:schemeClr val="accent1"/>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01</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14" name="矩形 13"/>
              <p:cNvSpPr>
                <a:spLocks noChangeArrowheads="1"/>
              </p:cNvSpPr>
              <p:nvPr/>
            </p:nvSpPr>
            <p:spPr bwMode="auto">
              <a:xfrm>
                <a:off x="4948468" y="1309272"/>
                <a:ext cx="520959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dirty="0">
                    <a:solidFill>
                      <a:schemeClr val="tx2"/>
                    </a:solidFill>
                    <a:latin typeface="微软雅黑" panose="020B0503020204020204" pitchFamily="34" charset="-122"/>
                    <a:ea typeface="微软雅黑" panose="020B0503020204020204" pitchFamily="34" charset="-122"/>
                  </a:rPr>
                  <a:t>（1）结构性失业增加和灵活性就业的出现对高校学生的创新意识提出挑战。</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273080" y="3895671"/>
              <a:ext cx="6107502" cy="829945"/>
              <a:chOff x="4050559" y="1481992"/>
              <a:chExt cx="6107502" cy="829945"/>
            </a:xfrm>
          </p:grpSpPr>
          <p:sp>
            <p:nvSpPr>
              <p:cNvPr id="35" name="椭圆 34"/>
              <p:cNvSpPr/>
              <p:nvPr/>
            </p:nvSpPr>
            <p:spPr>
              <a:xfrm>
                <a:off x="4050559" y="1516292"/>
                <a:ext cx="737958" cy="737958"/>
              </a:xfrm>
              <a:prstGeom prst="ellipse">
                <a:avLst/>
              </a:prstGeom>
              <a:solidFill>
                <a:schemeClr val="accent2"/>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02</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34" name="矩形 33"/>
              <p:cNvSpPr>
                <a:spLocks noChangeArrowheads="1"/>
              </p:cNvSpPr>
              <p:nvPr/>
            </p:nvSpPr>
            <p:spPr bwMode="auto">
              <a:xfrm>
                <a:off x="4948468" y="1481992"/>
                <a:ext cx="5209593"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a:solidFill>
                      <a:schemeClr val="tx2"/>
                    </a:solidFill>
                    <a:latin typeface="微软雅黑" panose="020B0503020204020204" pitchFamily="34" charset="-122"/>
                    <a:ea typeface="微软雅黑" panose="020B0503020204020204" pitchFamily="34" charset="-122"/>
                  </a:rPr>
                  <a:t>（2）要素驱动向创新驱动转变，呼唤高校培育创新型创业人才。</a:t>
                </a:r>
                <a:endParaRPr lang="zh-CN" altLang="en-US" sz="1600">
                  <a:solidFill>
                    <a:schemeClr val="tx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273080" y="5129750"/>
              <a:ext cx="6107502" cy="737958"/>
              <a:chOff x="5273080" y="4888450"/>
              <a:chExt cx="6107502" cy="737958"/>
            </a:xfrm>
          </p:grpSpPr>
          <p:sp>
            <p:nvSpPr>
              <p:cNvPr id="40" name="椭圆 39"/>
              <p:cNvSpPr/>
              <p:nvPr/>
            </p:nvSpPr>
            <p:spPr>
              <a:xfrm>
                <a:off x="5273080" y="4888450"/>
                <a:ext cx="737958" cy="737958"/>
              </a:xfrm>
              <a:prstGeom prst="ellipse">
                <a:avLst/>
              </a:prstGeom>
              <a:solidFill>
                <a:schemeClr val="accent3"/>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rPr>
                  <a:t>03</a:t>
                </a: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endParaRPr>
              </a:p>
            </p:txBody>
          </p:sp>
          <p:sp>
            <p:nvSpPr>
              <p:cNvPr id="39" name="矩形 38"/>
              <p:cNvSpPr>
                <a:spLocks noChangeArrowheads="1"/>
              </p:cNvSpPr>
              <p:nvPr/>
            </p:nvSpPr>
            <p:spPr bwMode="auto">
              <a:xfrm>
                <a:off x="6170989" y="5027505"/>
                <a:ext cx="520959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fontAlgn="base">
                  <a:lnSpc>
                    <a:spcPct val="150000"/>
                  </a:lnSpc>
                  <a:spcBef>
                    <a:spcPct val="0"/>
                  </a:spcBef>
                  <a:spcAft>
                    <a:spcPct val="0"/>
                  </a:spcAft>
                  <a:buNone/>
                  <a:defRPr/>
                </a:pPr>
                <a:r>
                  <a:rPr lang="zh-CN" altLang="en-US" sz="1600">
                    <a:solidFill>
                      <a:schemeClr val="tx2"/>
                    </a:solidFill>
                    <a:latin typeface="微软雅黑" panose="020B0503020204020204" pitchFamily="34" charset="-122"/>
                    <a:ea typeface="微软雅黑" panose="020B0503020204020204" pitchFamily="34" charset="-122"/>
                  </a:rPr>
                  <a:t>（3）创业氛围浓厚而创业素养不足。</a:t>
                </a:r>
                <a:endParaRPr lang="zh-CN" altLang="en-US" sz="1600">
                  <a:solidFill>
                    <a:schemeClr val="tx2"/>
                  </a:solidFill>
                  <a:latin typeface="微软雅黑" panose="020B0503020204020204" pitchFamily="34" charset="-122"/>
                  <a:ea typeface="微软雅黑" panose="020B0503020204020204" pitchFamily="34" charset="-122"/>
                </a:endParaRPr>
              </a:p>
            </p:txBody>
          </p:sp>
        </p:grpSp>
      </p:grpSp>
      <p:sp>
        <p:nvSpPr>
          <p:cNvPr id="21" name="矩形 20"/>
          <p:cNvSpPr/>
          <p:nvPr/>
        </p:nvSpPr>
        <p:spPr>
          <a:xfrm>
            <a:off x="660400" y="305435"/>
            <a:ext cx="8179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二、新时代下高校学生培育创新创业素养面临的新挑战</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8" name="图片 107"/>
          <p:cNvPicPr/>
          <p:nvPr/>
        </p:nvPicPr>
        <p:blipFill>
          <a:blip r:embed="rId1"/>
          <a:stretch>
            <a:fillRect/>
          </a:stretch>
        </p:blipFill>
        <p:spPr>
          <a:xfrm>
            <a:off x="464185" y="1259523"/>
            <a:ext cx="4762500" cy="3171825"/>
          </a:xfrm>
          <a:prstGeom prst="rect">
            <a:avLst/>
          </a:prstGeom>
          <a:noFill/>
          <a:ln w="9525">
            <a:noFill/>
          </a:ln>
        </p:spPr>
      </p:pic>
      <p:sp>
        <p:nvSpPr>
          <p:cNvPr id="4" name="文本框 3"/>
          <p:cNvSpPr txBox="1"/>
          <p:nvPr/>
        </p:nvSpPr>
        <p:spPr>
          <a:xfrm>
            <a:off x="780415" y="4851400"/>
            <a:ext cx="10429875" cy="1337945"/>
          </a:xfrm>
          <a:prstGeom prst="rect">
            <a:avLst/>
          </a:prstGeom>
          <a:noFill/>
        </p:spPr>
        <p:txBody>
          <a:bodyPr wrap="square" rtlCol="0">
            <a:spAutoFit/>
          </a:bodyPr>
          <a:p>
            <a:pPr indent="457200" fontAlgn="auto">
              <a:lnSpc>
                <a:spcPct val="150000"/>
              </a:lnSpc>
              <a:extLst>
                <a:ext uri="{35155182-B16C-46BC-9424-99874614C6A1}">
                  <wpsdc:indentchars xmlns:wpsdc="http://www.wps.cn/officeDocument/2017/drawingmlCustomData" val="200" checksum="59296752"/>
                </a:ext>
              </a:extLst>
            </a:pPr>
            <a:r>
              <a:rPr lang="zh-CN" altLang="en-US"/>
              <a:t>因此，在高校学生创新创业的培养过程中一定要与红色精神相结合，把红色精神融入到高校学生创新创业中去。红色精神是一种改造主观世界和客观世界的重要力量，是人们的人生观、价值观、利益观和道德观的精神基础，理应成为大学生创新创业过程中精神成人的强大精神动力。</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par>
                                <p:cTn id="12" presetID="2" presetClass="entr" presetSubtype="2" fill="hold" nodeType="withEffect">
                                  <p:stCondLst>
                                    <p:cond delay="25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blinds(horizontal)">
                                      <p:cBhvr>
                                        <p:cTn id="2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461507" y="3501999"/>
            <a:ext cx="38404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课程内容与学习方法</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03</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91752" y="727030"/>
            <a:ext cx="6513238" cy="5677535"/>
            <a:chOff x="4967562" y="1892256"/>
            <a:chExt cx="6513238" cy="567753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242685" cy="5677535"/>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（二）红色精神的育人功能</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可以说，关于大学生理性知识的扩展、健康心理的形成、道德境界的提升、信念水平的提高等方面的引导，都可以在红色精神资源中找到真实的、有说服力的教育素材，是大学生精神成人的精神纽带和重要组成部分。红色精神不单单是一种精神，更是一种文化、一种信仰、一种引领。“长征精神”的勇往直前、坚韧不拔，“两弹一星精神”的坚守信仰、勇于创新，“大庆铁人精神”的求真务实、奋不顾身……这些闪耀着时代光辉的精神图谱不仅是鼓舞中国共产党追求崇高价值的生动体现，激励共产党人不断前行的不竭动力，实现中华民族伟大复兴的强大精神力量，更是高校学生创新创业建设未来社会所必需的政治素质和精神品质，它在引领高校学生创新创业中发挥着独特的功能。主要体现在以下三个方面。</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（1）凝聚崇德向善力量，指明正确价值导向。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（2）历久弥新百炼成钢，引领文化启迪思想。</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（3）激发社会正能量，彰显开拓创新时代品质。</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一、课程内容与学习方法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7" name="图片 106"/>
          <p:cNvPicPr/>
          <p:nvPr/>
        </p:nvPicPr>
        <p:blipFill>
          <a:blip r:embed="rId1"/>
          <a:stretch>
            <a:fillRect/>
          </a:stretch>
        </p:blipFill>
        <p:spPr>
          <a:xfrm>
            <a:off x="6634480" y="1755140"/>
            <a:ext cx="4866005" cy="3622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down)">
                                      <p:cBhvr>
                                        <p:cTn id="1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144526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第一章  </a:t>
            </a:r>
            <a:endParaRPr lang="zh-CN" altLang="en-US" sz="4400" b="1">
              <a:latin typeface="微软雅黑" panose="020B0503020204020204" pitchFamily="34" charset="-122"/>
              <a:ea typeface="微软雅黑" panose="020B0503020204020204" pitchFamily="34" charset="-122"/>
            </a:endParaRPr>
          </a:p>
          <a:p>
            <a:r>
              <a:rPr lang="zh-CN" altLang="en-US" sz="4400" b="1">
                <a:latin typeface="微软雅黑" panose="020B0503020204020204" pitchFamily="34" charset="-122"/>
                <a:ea typeface="微软雅黑" panose="020B0503020204020204" pitchFamily="34" charset="-122"/>
              </a:rPr>
              <a:t>创新创业教育与人生发展</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91752" y="727030"/>
            <a:ext cx="6513238" cy="5631180"/>
            <a:chOff x="4967562" y="1892256"/>
            <a:chExt cx="6513238" cy="563118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242685" cy="5631180"/>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“创业基础”课程是以 2012 年教育部颁布的《普通本科学校创业教育教学基本要求（试行）》为指导，结合教育部“创新引领创业，创业带动就业”的整体要求，面向所有专业学生开设的公共基础课程。课程遵循大学生创业教育教学规律和创业人才成长规律，通过课堂讲授、实践体验、实训模拟等教学环节，使学生习得从问题探索出发的创造、创新、创业流程背后的价值转化逻辑。具体包括创业、创业精神与人生发展、创业者与创业思维、创业机会与风险、创业团队、创业资源、商业模式与创业计划等大学生创业基础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学生在课程的学习过程中可以基于团队和项目，通过动脑、动手的活动促进多元核心能力的提升，成为一个有适应性的敢闯会创的创新型学习者。通过本课程教学，使学生掌握创业的基础知识和基本理论，熟悉创业的基本流程和基本方法，了解创业的法律法规和相关政策，确立对新时代创新型经济的整体认知和对创业人才及创业思维的价值认同；激发学生的创业意识，提高学生的社会责任感、创新精神和创业能力，促进学生创业就业和全面发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一、课程内容与学习方法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9" name="图片 108"/>
          <p:cNvPicPr/>
          <p:nvPr/>
        </p:nvPicPr>
        <p:blipFill>
          <a:blip r:embed="rId1"/>
          <a:stretch>
            <a:fillRect/>
          </a:stretch>
        </p:blipFill>
        <p:spPr>
          <a:xfrm>
            <a:off x="6634480" y="1317625"/>
            <a:ext cx="5197475" cy="44507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9"/>
                                        </p:tgtEl>
                                        <p:attrNameLst>
                                          <p:attrName>style.visibility</p:attrName>
                                        </p:attrNameLst>
                                      </p:cBhvr>
                                      <p:to>
                                        <p:strVal val="visible"/>
                                      </p:to>
                                    </p:set>
                                    <p:animEffect transition="in" filter="wipe(down)">
                                      <p:cBhvr>
                                        <p:cTn id="19"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一、课程内容与学习方法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矩形 3"/>
          <p:cNvSpPr/>
          <p:nvPr>
            <p:custDataLst>
              <p:tags r:id="rId1"/>
            </p:custDataLst>
          </p:nvPr>
        </p:nvSpPr>
        <p:spPr>
          <a:xfrm>
            <a:off x="2022608" y="1346416"/>
            <a:ext cx="2084061"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掌握创业知识</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
            </p:custDataLst>
          </p:nvPr>
        </p:nvSpPr>
        <p:spPr>
          <a:xfrm>
            <a:off x="650049" y="1148485"/>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650240" y="2397760"/>
            <a:ext cx="3456305" cy="194500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通过教学，学生能够认知创业的基本内涵和创业活动的特殊性，辩证地认识和习得关于创业者、创业思维、创业机会、创业资源、创业计划和创业项目这些开展创业活动所需要的基本知识。</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5839309" y="1346416"/>
            <a:ext cx="2084061"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锻炼创业能力</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4466750" y="1148485"/>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4736465" y="2397760"/>
            <a:ext cx="3186430" cy="166179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通过教学，学生能够合理运用创业思维去探寻机会进行资源整合，进而具备能跨学科与人合作、开创项目进行创业实践的行动能力。</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9656010" y="1346416"/>
            <a:ext cx="2084061"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培养创业素质</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8283451" y="1148485"/>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8283575" y="2397760"/>
            <a:ext cx="3456305" cy="3752850"/>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通过教学，培养学生善于思考、敏于发现、敢为人先的创新意识，挑战自我、坚持不懈的意志品质，诚实守信、善于合作以及创造价值、服务国家、服务人民的社会责任感；使学生能主动适应国家经济社会发展需求，正确理解创业与职业生涯发展的关系，认同创业的时代价值，培养创业精神，树立职业理想，成为能闯敢干创事业的有志青年。</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91752" y="727030"/>
            <a:ext cx="6711950" cy="6047105"/>
            <a:chOff x="4967562" y="1892256"/>
            <a:chExt cx="6711950" cy="604710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711950" cy="6047105"/>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（一）体验式学习</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1. 什么是体验式学习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体验式学习通俗地说就是知识应用于实践，通过实践来认识周围事物。体验式学习的优势在于它能更多地涉及情节记忆、情绪记忆、默会知识、实用智力以及学习过程中的自我决定性，让学生产生一种渴望学习的冲动，自愿地、全身心地投入到学习过程中，并积极接触语言、运用语言，在亲身体验过程中掌握语言。</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2. 为什么要进行体验式学习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（1）体验式学习相比传统式学习有一定的亲历性。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（2）体验式学习始终伴随着一个反思的过程。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（3）体验式学习顺应教育界发展的趋势。</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3. 如何体验式学习“创业基础”这门课程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这种先于学习知识的体验式学习方式，除了应用于课堂中与导师互动，使课堂生动、活跃及富有挑战性之外，学习者全程都是全身心主动参与，并对正在发生的学习及过程是察觉的，在反思的体验中，由当下的学习联系到过去、现在和未来。</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0" name="图片 109"/>
          <p:cNvPicPr/>
          <p:nvPr/>
        </p:nvPicPr>
        <p:blipFill>
          <a:blip r:embed="rId1"/>
          <a:stretch>
            <a:fillRect/>
          </a:stretch>
        </p:blipFill>
        <p:spPr>
          <a:xfrm>
            <a:off x="7357110" y="2190750"/>
            <a:ext cx="4293870" cy="38284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blinds(horizontal)">
                                      <p:cBhvr>
                                        <p:cTn id="1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49207" y="1125810"/>
            <a:ext cx="6711950" cy="4419462"/>
            <a:chOff x="4967562" y="1892256"/>
            <a:chExt cx="6711950"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711950" cy="419989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（二）创新式学习</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1. 创新式学习的内涵</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创新式学习，是一种以创新为基础的学习活动，是把创新的理念融入学习过程中实现以创新为目的的一种学习方法。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2. 为什么要进行创新式学习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（1）创新式学习法中的“新”字不可替代。</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（2）创新式学习法与创业密不可分。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（3）创新式学习法运用的广泛性。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3. 如何创新式学习“创业基础”这门课程</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（1）改变传统的学习方法。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（2）借鉴成功人士的经验。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1" name="图片 110"/>
          <p:cNvPicPr/>
          <p:nvPr/>
        </p:nvPicPr>
        <p:blipFill>
          <a:blip r:embed="rId1"/>
          <a:stretch>
            <a:fillRect/>
          </a:stretch>
        </p:blipFill>
        <p:spPr>
          <a:xfrm>
            <a:off x="7061200" y="1234440"/>
            <a:ext cx="4529455" cy="42017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603885" y="1232535"/>
            <a:ext cx="10103485" cy="467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49250" y="1125855"/>
            <a:ext cx="5702300" cy="4419600"/>
            <a:chOff x="4967562" y="1892256"/>
            <a:chExt cx="6513238"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513238" cy="3830835"/>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（三）试验式学习</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1. 什么是试验式学习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顾名思义，试验是一种尝试，是为了在短时间内得到想要的一个目标或者效果，以便决定下一步该往哪一个方向发展。但是这种试验式的学习是一种小范围的体验，是通过这样的小试验，来实现远大目标的一种体验。</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2. 为什么要进行试验式学习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（1）试验式学习对创业起到的实质性帮助。</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（2）试验式学习可有效检测一件事物的可行性。</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（3）如何试验式学习“创业基础”这门课程。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2" name="图片 111"/>
          <p:cNvPicPr/>
          <p:nvPr/>
        </p:nvPicPr>
        <p:blipFill>
          <a:blip r:embed="rId1"/>
          <a:stretch>
            <a:fillRect/>
          </a:stretch>
        </p:blipFill>
        <p:spPr>
          <a:xfrm>
            <a:off x="6311265" y="1364615"/>
            <a:ext cx="5140960" cy="39414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wipe(down)">
                                      <p:cBhvr>
                                        <p:cTn id="1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81635" y="727075"/>
            <a:ext cx="5702300" cy="5677535"/>
            <a:chOff x="4967562" y="1892256"/>
            <a:chExt cx="6513238" cy="5677358"/>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513238" cy="5677358"/>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（四）反思式学习</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1. 什么是“反思式学习”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反思，即反省、反映；学习，就是通过实践获得知识和技能的过程。那么“反思式学习”，顾名思义，就是通过对学习活动过程的反思来进行学习。时刻以知识理论为前提，参照我们自己的实践体验，依据一些学长学姐、前辈乃至成功人士的挑战感受和经验，实现自我认识、自我评价，以及自我发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2. 为什么要进行“反思式学习”</a:t>
              </a:r>
              <a:endParaRPr lang="zh-CN" altLang="en-US" sz="1600" b="1"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（1）反思式学习，可以更好地实现自我的发展与成长。</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（2）反思式学习，是一个从少到多自我积累的过程。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（3）反思式学习有利于学习新的知识。</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 如何反思式学习“创业基础”这门课程</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（1）在自我实践过程中反思。</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（2）在他人的实践过程中反思。</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（3）在探索中进行反思式学习。</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03885" y="219710"/>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二、课程的学习方法</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13" name="图片 112"/>
          <p:cNvPicPr/>
          <p:nvPr/>
        </p:nvPicPr>
        <p:blipFill>
          <a:blip r:embed="rId1"/>
          <a:stretch>
            <a:fillRect/>
          </a:stretch>
        </p:blipFill>
        <p:spPr>
          <a:xfrm>
            <a:off x="6246495" y="1656715"/>
            <a:ext cx="5418455" cy="4375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blinds(horizontal)">
                                      <p:cBhvr>
                                        <p:cTn id="1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358909" y="1690055"/>
            <a:ext cx="4713605" cy="3476625"/>
            <a:chOff x="2028826" y="1047750"/>
            <a:chExt cx="4713605" cy="3476625"/>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2" name="椭圆 51"/>
            <p:cNvSpPr/>
            <p:nvPr/>
          </p:nvSpPr>
          <p:spPr>
            <a:xfrm>
              <a:off x="2028826" y="3667125"/>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03</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4" name="文本框 53"/>
            <p:cNvSpPr txBox="1"/>
            <p:nvPr/>
          </p:nvSpPr>
          <p:spPr>
            <a:xfrm>
              <a:off x="3093721" y="1086485"/>
              <a:ext cx="364871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经济发展新常态下的创新创业大潮 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107691" y="2429510"/>
              <a:ext cx="3431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创新创业的红色引领</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107691" y="3772535"/>
              <a:ext cx="327533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课程内容与学习方法 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502657" y="3530574"/>
            <a:ext cx="62788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经济发展新常态下的创新创业大潮</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6" name="矩形 15"/>
          <p:cNvSpPr/>
          <p:nvPr/>
        </p:nvSpPr>
        <p:spPr>
          <a:xfrm>
            <a:off x="705785" y="3805898"/>
            <a:ext cx="4676274" cy="215021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05785" y="1536881"/>
            <a:ext cx="4676274" cy="215021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648011" y="1266780"/>
            <a:ext cx="6117590" cy="4892675"/>
            <a:chOff x="5363531" y="1892256"/>
            <a:chExt cx="6117590" cy="4892675"/>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363531" y="1892256"/>
              <a:ext cx="6117590" cy="4892675"/>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2010 年中国 GDP 增长率为 10.64%，此后中国经济增长速度彻底告别了两位数，从2011 年中国 GDP 增长率的 9.55% 到直接掉落到 2012 年的 7.86% 再到降落至 2016 年的6.85%，中国经济增长速度持续滑落，中国 GDP 增长速度走出了一条“L”形曲线，习惯了多年的高速增长之后，略有减速，就让很多人觉得不适应。减速是短期变化还是长期趋势？ 2014 年中央经济工作会议正式提出“经济发展新常态”，经济发展新常态下，我国经济增长速度要从高速转向中高速，发展方式要从规模速度型转向质量效率型，经济结构调整要从增量扩能为主转向调整存量、做优增量并举，发展动力要从主要依靠资源和低成本劳动力等要素投入转向创新驱动。“速度”“结构”“动力”，六个字，三个关键词，勾勒出“经济发展新常态”的基本内涵。认识新常态、适应新常态、引领新常态，是当前和今后一个时期我国经济发展的大逻辑。</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一、中国经济发展步入新常态</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0-#ppt_w/2"/>
                                          </p:val>
                                        </p:tav>
                                        <p:tav tm="100000">
                                          <p:val>
                                            <p:strVal val="#ppt_x"/>
                                          </p:val>
                                        </p:tav>
                                      </p:tavLst>
                                    </p:anim>
                                    <p:anim calcmode="lin" valueType="num">
                                      <p:cBhvr additive="base">
                                        <p:cTn id="15" dur="10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1000" fill="hold"/>
                                        <p:tgtEl>
                                          <p:spTgt spid="16"/>
                                        </p:tgtEl>
                                        <p:attrNameLst>
                                          <p:attrName>ppt_x</p:attrName>
                                        </p:attrNameLst>
                                      </p:cBhvr>
                                      <p:tavLst>
                                        <p:tav tm="0">
                                          <p:val>
                                            <p:strVal val="0-#ppt_w/2"/>
                                          </p:val>
                                        </p:tav>
                                        <p:tav tm="100000">
                                          <p:val>
                                            <p:strVal val="#ppt_x"/>
                                          </p:val>
                                        </p:tav>
                                      </p:tavLst>
                                    </p:anim>
                                    <p:anim calcmode="lin" valueType="num">
                                      <p:cBhvr additive="base">
                                        <p:cTn id="19" dur="1000" fill="hold"/>
                                        <p:tgtEl>
                                          <p:spTgt spid="16"/>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25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5590861" y="996270"/>
            <a:ext cx="6117590" cy="5631180"/>
            <a:chOff x="5363531" y="1892256"/>
            <a:chExt cx="6117590" cy="563118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363531" y="1892256"/>
              <a:ext cx="6117590" cy="5631180"/>
            </a:xfrm>
            <a:prstGeom prst="rect">
              <a:avLst/>
            </a:prstGeom>
          </p:spPr>
          <p:txBody>
            <a:bodyPr wrap="square">
              <a:spAutoFit/>
            </a:bodyPr>
            <a:lstStyle/>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近年来，随着社会的发展，越来越多的学者从研究创业者的特质转向研究创新创业机会的识别、开发和利用过程。创新创业机会的重要性正被越来越多的学者关注到。但是现有的一些研究表明，成功的创新创业者仍然需要具备一些基本的特质。那么，创新创业者应该具备哪些特质呢？我们认为，创新创业者的特质可以从心理特征、身体特征和思维特征三个方面进行划分。创新创业者在心理特征方面的特质包括敏感、冒险精神、自信、永不满足和抗压能力强；在身体特征方面的特质是精力充沛；在思维特征方面的特质是具有目标导向性。2019 年 3 月 10 日，习近平总书记在参加十三届全国人大二次会议福建代表团审议时强调，“要营造有利于创新创业创造的良好发展环境。要向改革开放要动力，最大限度释放全社会创新创业创造动能，不断增强我国在世界大变局中的影响力、竞争力”。从“创新是引领发展的第一动力”“民营企业家是我们自己人”再到“释放全社会创新创业创造动能”，习近平总书记对高质量发展提出了更高要求，对创新创业创造寄予了厚望。</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二、我国发展亟须创新创业创造来破局</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0" name="图片 99"/>
          <p:cNvPicPr/>
          <p:nvPr/>
        </p:nvPicPr>
        <p:blipFill>
          <a:blip r:embed="rId1"/>
          <a:stretch>
            <a:fillRect/>
          </a:stretch>
        </p:blipFill>
        <p:spPr>
          <a:xfrm>
            <a:off x="304800" y="1442720"/>
            <a:ext cx="4771390" cy="39731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down)">
                                      <p:cBhvr>
                                        <p:cTn id="1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660357" y="1144225"/>
            <a:ext cx="6016625" cy="4569460"/>
            <a:chOff x="5464767" y="1892256"/>
            <a:chExt cx="6016625" cy="456946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465402" y="1892256"/>
              <a:ext cx="6015990" cy="4569460"/>
            </a:xfrm>
            <a:prstGeom prst="rect">
              <a:avLst/>
            </a:prstGeom>
          </p:spPr>
          <p:txBody>
            <a:bodyPr wrap="square">
              <a:spAutoFit/>
            </a:bodyPr>
            <a:lstStyle/>
            <a:p>
              <a:pPr>
                <a:lnSpc>
                  <a:spcPct val="150000"/>
                </a:lnSpc>
              </a:pPr>
              <a:r>
                <a:rPr lang="zh-CN" altLang="en-US" b="1" dirty="0">
                  <a:ln/>
                  <a:solidFill>
                    <a:schemeClr val="accent1"/>
                  </a:solidFill>
                  <a:effectLst/>
                  <a:latin typeface="微软雅黑" panose="020B0503020204020204" pitchFamily="34" charset="-122"/>
                  <a:ea typeface="微软雅黑" panose="020B0503020204020204" pitchFamily="34" charset="-122"/>
                </a:rPr>
                <a:t>（一）创新是“形势所迫”，是应对百年变局的必由之路</a:t>
              </a:r>
              <a:endParaRPr lang="zh-CN" altLang="en-US" b="1" dirty="0">
                <a:ln/>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当前世界经济正处于第三次和第四次技术革命交汇期，这个阶段的创新竞争异常激烈，各国普遍将创新作为国际竞争优势的决定性力量。习近平总书记明确指出“即将出现的新一轮科技革命和产业变革与我国加快转变经济发展方式形成历史性交汇，为我们实施创新驱动发展战略提供了难得的重大机遇”，他强调“科技创新是提高社会生产力和综合国力的战略支撑，必须摆在国家发展全局的核心位置”。习近平总书记把创新发展作为新发展理念之首，精辟地指出：“创新是引领发展的第一动力”。解决新时代发展不平衡不充分的主要矛盾问题，关键是要深入贯彻新发展理念，着力抓重点、补短板、强弱项，这一切都需要进一步走创新之路。</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二、我国发展亟须创新创业创造来破局</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1" name="图片 100"/>
          <p:cNvPicPr/>
          <p:nvPr/>
        </p:nvPicPr>
        <p:blipFill>
          <a:blip r:embed="rId1"/>
          <a:stretch>
            <a:fillRect/>
          </a:stretch>
        </p:blipFill>
        <p:spPr>
          <a:xfrm>
            <a:off x="6896735" y="1313815"/>
            <a:ext cx="4629150" cy="40805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blinds(horizontal)">
                                      <p:cBhvr>
                                        <p:cTn id="1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433662" y="1144225"/>
            <a:ext cx="6243320" cy="4569460"/>
            <a:chOff x="5238072" y="1892256"/>
            <a:chExt cx="6243320" cy="4569460"/>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5238072" y="1892256"/>
              <a:ext cx="6243320" cy="456946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（二）创业是“大势所趋”，是实现高质量发展的战略举措</a:t>
              </a:r>
              <a:r>
                <a:rPr lang="zh-CN" altLang="en-US" sz="1600" dirty="0">
                  <a:solidFill>
                    <a:schemeClr val="tx2">
                      <a:lumMod val="50000"/>
                    </a:schemeClr>
                  </a:solidFill>
                  <a:latin typeface="微软雅黑" panose="020B0503020204020204" pitchFamily="34" charset="-122"/>
                  <a:ea typeface="微软雅黑" panose="020B0503020204020204" pitchFamily="34" charset="-122"/>
                </a:rPr>
                <a:t>如果说科技创新解决的是经济新常态的动力问题，那么创业要解决的是经济发展的主体和活力问题。创业是将科技与资本、设备、人才等生产要素结合起来，实质上是对科技创新的综合应用和产业化。习近平总书记指出，让市场真正成为配置创新资源的力量，让企业真正成为技术创新的主体。推进以科技创新为基础的创业，推动以制造业创新为主走向制造业与服务业齐头并进，打通科技创新和经济社会发展之间的通道，让一切劳动、知识、技术、管理、资本的活力竞相迸发，释放巨大发展潜能。全社会的创业活动将聚合新的市场主体，激活新的消费潜力，形成新的商业模式，由此广大中小民营企业将逐步成为市场活力的新的重要源泉，带动中国新一轮高质量发展。</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二、我国发展亟须创新创业创造来破局</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2" name="图片 101"/>
          <p:cNvPicPr/>
          <p:nvPr/>
        </p:nvPicPr>
        <p:blipFill>
          <a:blip r:embed="rId1"/>
          <a:stretch>
            <a:fillRect/>
          </a:stretch>
        </p:blipFill>
        <p:spPr>
          <a:xfrm>
            <a:off x="6821170" y="1438910"/>
            <a:ext cx="4752340" cy="3497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grpSp>
        <p:nvGrpSpPr>
          <p:cNvPr id="2" name="组合 1"/>
          <p:cNvGrpSpPr/>
          <p:nvPr/>
        </p:nvGrpSpPr>
        <p:grpSpPr>
          <a:xfrm>
            <a:off x="377147" y="1219155"/>
            <a:ext cx="6812280" cy="4419462"/>
            <a:chOff x="4967562" y="1892256"/>
            <a:chExt cx="6812280" cy="4419462"/>
          </a:xfrm>
        </p:grpSpPr>
        <p:sp>
          <p:nvSpPr>
            <p:cNvPr id="683" name="koppt-矩形"/>
            <p:cNvSpPr/>
            <p:nvPr/>
          </p:nvSpPr>
          <p:spPr>
            <a:xfrm>
              <a:off x="5464767" y="1892483"/>
              <a:ext cx="6016033" cy="441923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fromWordArt="0" anchor="t" anchorCtr="0" forceAA="0" compatLnSpc="1">
              <a:noAutofit/>
            </a:bodyPr>
            <a:lstStyle/>
            <a:p>
              <a:pPr marL="0" marR="0" indent="0" algn="ctr" defTabSz="410845"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chemeClr val="tx2">
                    <a:lumMod val="50000"/>
                  </a:schemeClr>
                </a:solidFill>
                <a:effectLst/>
                <a:uFillTx/>
                <a:latin typeface="Lantinghei SC Extralight"/>
                <a:ea typeface="Lantinghei SC Extralight"/>
                <a:cs typeface="Lantinghei SC Extralight"/>
                <a:sym typeface="Lantinghei SC Extralight"/>
              </a:endParaRPr>
            </a:p>
          </p:txBody>
        </p:sp>
        <p:sp>
          <p:nvSpPr>
            <p:cNvPr id="34" name="koppt-文本框"/>
            <p:cNvSpPr/>
            <p:nvPr/>
          </p:nvSpPr>
          <p:spPr>
            <a:xfrm>
              <a:off x="4967562" y="1892256"/>
              <a:ext cx="6812280" cy="4199890"/>
            </a:xfrm>
            <a:prstGeom prst="rect">
              <a:avLst/>
            </a:prstGeom>
          </p:spPr>
          <p:txBody>
            <a:bodyPr wrap="square">
              <a:spAutoFit/>
            </a:bodyPr>
            <a:lstStyle/>
            <a:p>
              <a:pPr>
                <a:lnSpc>
                  <a:spcPct val="150000"/>
                </a:lnSpc>
              </a:pPr>
              <a:r>
                <a:rPr lang="zh-CN" altLang="en-US" b="1" dirty="0">
                  <a:solidFill>
                    <a:schemeClr val="accent1"/>
                  </a:solidFill>
                  <a:effectLst/>
                  <a:latin typeface="微软雅黑" panose="020B0503020204020204" pitchFamily="34" charset="-122"/>
                  <a:ea typeface="微软雅黑" panose="020B0503020204020204" pitchFamily="34" charset="-122"/>
                </a:rPr>
                <a:t>（三）创造是“时代必然”，是凝聚力量实现中国梦的重大选择</a:t>
              </a:r>
              <a:endParaRPr lang="zh-CN" altLang="en-US" b="1" dirty="0">
                <a:solidFill>
                  <a:schemeClr val="accent1"/>
                </a:solidFill>
                <a:effectLst/>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2">
                      <a:lumMod val="50000"/>
                    </a:schemeClr>
                  </a:solidFill>
                  <a:latin typeface="微软雅黑" panose="020B0503020204020204" pitchFamily="34" charset="-122"/>
                  <a:ea typeface="微软雅黑" panose="020B0503020204020204" pitchFamily="34" charset="-122"/>
                </a:rPr>
                <a:t>党的十九大报告提出 2035 年基本实现社会主义现代化的目标。基本实现现代化需要激发全民族的劳动创造精神。如果说创新创业是经济发展的助推力，那么创造则是新时代高质量发展的必然要求。习近平总书记提出要“推动中国制造向中国创造转变、中国速度向中国质量转变、中国产品向中国品牌转变”。“中国创造”意味着“中国制造”从劳动生产向价值创造、从加工制造向价值链攀升的全面转型，是一场面向国际产业竞争的自觉“品质革命”。伴随中国在全球竞争中主导产业和核心技术的突破式创新以及企业国际市场占有率的不断提高，中国创造正逐步成为全球高质量、高品质的代名词。当越来越多的中国创新企业参与到全球技术标准和贸易规则的制定过程时，中国创造在全球创新版图的贡献度也将日益凸显。</a:t>
              </a:r>
              <a:endParaRPr lang="zh-CN" altLang="en-US" sz="1600" dirty="0">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660400" y="305435"/>
            <a:ext cx="525843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二、我国发展亟须创新创业创造来破局</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pic>
        <p:nvPicPr>
          <p:cNvPr id="103" name="图片 102"/>
          <p:cNvPicPr/>
          <p:nvPr/>
        </p:nvPicPr>
        <p:blipFill>
          <a:blip r:embed="rId1"/>
          <a:stretch>
            <a:fillRect/>
          </a:stretch>
        </p:blipFill>
        <p:spPr>
          <a:xfrm>
            <a:off x="7320915" y="1495425"/>
            <a:ext cx="4622165" cy="3924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par>
                                <p:cTn id="12" presetID="22" presetClass="entr" presetSubtype="8" fill="hold" nodeType="withEffect">
                                  <p:stCondLst>
                                    <p:cond delay="25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1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wipe(down)">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3*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UNIT_PLACING_PICTURE_USER_VIEWPORT" val="{&quot;height&quot;:4410,&quot;width&quot;:9525}"/>
</p:tagLst>
</file>

<file path=ppt/tags/tag11.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3*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3.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3*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3*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3*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6.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3*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3*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3*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9.xml><?xml version="1.0" encoding="utf-8"?>
<p:tagLst xmlns:p="http://schemas.openxmlformats.org/presentationml/2006/mai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3*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6504</Words>
  <Application>WPS 演示</Application>
  <PresentationFormat>宽屏</PresentationFormat>
  <Paragraphs>193</Paragraphs>
  <Slides>27</Slides>
  <Notes>5</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27</vt:i4>
      </vt:variant>
    </vt:vector>
  </HeadingPairs>
  <TitlesOfParts>
    <vt:vector size="51" baseType="lpstr">
      <vt:lpstr>Arial</vt:lpstr>
      <vt:lpstr>宋体</vt:lpstr>
      <vt:lpstr>Wingdings</vt:lpstr>
      <vt:lpstr>微软雅黑</vt:lpstr>
      <vt:lpstr>Arial</vt:lpstr>
      <vt:lpstr>Calibri</vt:lpstr>
      <vt:lpstr>Lantinghei SC Extralight</vt:lpstr>
      <vt:lpstr>Gill Sans</vt:lpstr>
      <vt:lpstr>Segoe Print</vt:lpstr>
      <vt:lpstr>MS PGothic</vt:lpstr>
      <vt:lpstr>Calibri</vt:lpstr>
      <vt:lpstr>等线</vt:lpstr>
      <vt:lpstr>微软雅黑 Light</vt:lpstr>
      <vt:lpstr>黑体</vt:lpstr>
      <vt:lpstr>Arial Unicode MS</vt:lpstr>
      <vt:lpstr>Helvetica Light</vt:lpstr>
      <vt:lpstr>思源黑体 CN Light</vt:lpstr>
      <vt:lpstr>Open Sans</vt:lpstr>
      <vt:lpstr>Sinkin Sans 400 Regular</vt:lpstr>
      <vt:lpstr>Helvetica</vt:lpstr>
      <vt:lpstr>FontAwesome</vt:lpstr>
      <vt:lpstr>等线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120</cp:revision>
  <dcterms:created xsi:type="dcterms:W3CDTF">2019-11-06T14:38:00Z</dcterms:created>
  <dcterms:modified xsi:type="dcterms:W3CDTF">2021-12-21T13:47:23Z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