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410" r:id="rId3"/>
    <p:sldId id="433" r:id="rId4"/>
    <p:sldId id="413" r:id="rId5"/>
    <p:sldId id="414" r:id="rId6"/>
    <p:sldId id="419" r:id="rId7"/>
    <p:sldId id="450" r:id="rId8"/>
    <p:sldId id="451" r:id="rId9"/>
    <p:sldId id="452" r:id="rId10"/>
    <p:sldId id="453" r:id="rId11"/>
    <p:sldId id="454" r:id="rId12"/>
    <p:sldId id="455" r:id="rId13"/>
    <p:sldId id="415" r:id="rId14"/>
    <p:sldId id="456" r:id="rId15"/>
    <p:sldId id="457" r:id="rId16"/>
    <p:sldId id="458" r:id="rId17"/>
    <p:sldId id="459" r:id="rId18"/>
    <p:sldId id="460" r:id="rId19"/>
    <p:sldId id="416" r:id="rId20"/>
    <p:sldId id="461" r:id="rId21"/>
    <p:sldId id="462" r:id="rId22"/>
    <p:sldId id="463" r:id="rId23"/>
    <p:sldId id="464" r:id="rId24"/>
    <p:sldId id="465" r:id="rId25"/>
    <p:sldId id="466" r:id="rId26"/>
    <p:sldId id="467" r:id="rId27"/>
    <p:sldId id="468" r:id="rId28"/>
    <p:sldId id="469" r:id="rId29"/>
    <p:sldId id="470" r:id="rId30"/>
    <p:sldId id="471" r:id="rId31"/>
    <p:sldId id="472" r:id="rId32"/>
    <p:sldId id="418" r:id="rId33"/>
  </p:sldIdLst>
  <p:sldSz cx="12192000" cy="6858000"/>
  <p:notesSz cx="6858000" cy="9144000"/>
  <p:embeddedFontLst>
    <p:embeddedFont>
      <p:font typeface="微软雅黑" panose="020B0503020204020204" pitchFamily="34" charset="-122"/>
      <p:regular r:id="rId37"/>
    </p:embeddedFont>
    <p:embeddedFont>
      <p:font typeface="汉仪中简黑简" panose="02010600030101010101" charset="-122"/>
      <p:regular r:id="rId38"/>
    </p:embeddedFont>
  </p:embeddedFontLst>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FAF1"/>
    <a:srgbClr val="D67678"/>
    <a:srgbClr val="FFFFFF"/>
    <a:srgbClr val="43486D"/>
    <a:srgbClr val="C29880"/>
    <a:srgbClr val="DCDCDC"/>
    <a:srgbClr val="F0F0F0"/>
    <a:srgbClr val="E6E6E6"/>
    <a:srgbClr val="C8C8C8"/>
    <a:srgbClr val="FAFA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57"/>
        <p:guide pos="383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9" Type="http://schemas.openxmlformats.org/officeDocument/2006/relationships/tags" Target="tags/tag94.xml"/><Relationship Id="rId38" Type="http://schemas.openxmlformats.org/officeDocument/2006/relationships/font" Target="fonts/font2.fntdata"/><Relationship Id="rId37" Type="http://schemas.openxmlformats.org/officeDocument/2006/relationships/font" Target="fonts/font1.fntdata"/><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a:off x="0" y="0"/>
            <a:ext cx="12192000" cy="68580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stretch>
            <a:fillRect/>
          </a:stretch>
        </p:blipFill>
        <p:spPr>
          <a:xfrm>
            <a:off x="0" y="0"/>
            <a:ext cx="12192000" cy="68580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tretch>
            <a:fillRect/>
          </a:stretch>
        </p:blipFill>
        <p:spPr>
          <a:xfrm>
            <a:off x="0" y="0"/>
            <a:ext cx="12192000" cy="68580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47.xml"/><Relationship Id="rId16" Type="http://schemas.openxmlformats.org/officeDocument/2006/relationships/tags" Target="../tags/tag46.xml"/><Relationship Id="rId15" Type="http://schemas.openxmlformats.org/officeDocument/2006/relationships/tags" Target="../tags/tag45.xml"/><Relationship Id="rId14" Type="http://schemas.openxmlformats.org/officeDocument/2006/relationships/tags" Target="../tags/tag44.xml"/><Relationship Id="rId13" Type="http://schemas.openxmlformats.org/officeDocument/2006/relationships/tags" Target="../tags/tag43.xml"/><Relationship Id="rId12" Type="http://schemas.openxmlformats.org/officeDocument/2006/relationships/tags" Target="../tags/tag4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8.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57.xml"/><Relationship Id="rId1" Type="http://schemas.openxmlformats.org/officeDocument/2006/relationships/image" Target="../media/image9.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58.xml"/><Relationship Id="rId1" Type="http://schemas.openxmlformats.org/officeDocument/2006/relationships/image" Target="../media/image10.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9.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60.xml"/><Relationship Id="rId1" Type="http://schemas.openxmlformats.org/officeDocument/2006/relationships/image" Target="../media/image11.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61.xml"/><Relationship Id="rId1" Type="http://schemas.openxmlformats.org/officeDocument/2006/relationships/image" Target="../media/image12.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62.xml"/><Relationship Id="rId1" Type="http://schemas.openxmlformats.org/officeDocument/2006/relationships/image" Target="../media/image13.jpeg"/></Relationships>
</file>

<file path=ppt/slides/_rels/slide16.xml.rels><?xml version="1.0" encoding="UTF-8" standalone="yes"?>
<Relationships xmlns="http://schemas.openxmlformats.org/package/2006/relationships"><Relationship Id="rId9" Type="http://schemas.openxmlformats.org/officeDocument/2006/relationships/tags" Target="../tags/tag71.xml"/><Relationship Id="rId8" Type="http://schemas.openxmlformats.org/officeDocument/2006/relationships/tags" Target="../tags/tag70.xml"/><Relationship Id="rId7" Type="http://schemas.openxmlformats.org/officeDocument/2006/relationships/tags" Target="../tags/tag69.xml"/><Relationship Id="rId6" Type="http://schemas.openxmlformats.org/officeDocument/2006/relationships/tags" Target="../tags/tag68.xml"/><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tags" Target="../tags/tag65.xml"/><Relationship Id="rId2" Type="http://schemas.openxmlformats.org/officeDocument/2006/relationships/tags" Target="../tags/tag64.xml"/><Relationship Id="rId17" Type="http://schemas.openxmlformats.org/officeDocument/2006/relationships/slideLayout" Target="../slideLayouts/slideLayout3.xml"/><Relationship Id="rId16" Type="http://schemas.openxmlformats.org/officeDocument/2006/relationships/tags" Target="../tags/tag78.xml"/><Relationship Id="rId15" Type="http://schemas.openxmlformats.org/officeDocument/2006/relationships/tags" Target="../tags/tag77.xml"/><Relationship Id="rId14" Type="http://schemas.openxmlformats.org/officeDocument/2006/relationships/tags" Target="../tags/tag76.xml"/><Relationship Id="rId13" Type="http://schemas.openxmlformats.org/officeDocument/2006/relationships/tags" Target="../tags/tag75.xml"/><Relationship Id="rId12" Type="http://schemas.openxmlformats.org/officeDocument/2006/relationships/tags" Target="../tags/tag74.xml"/><Relationship Id="rId11" Type="http://schemas.openxmlformats.org/officeDocument/2006/relationships/tags" Target="../tags/tag73.xml"/><Relationship Id="rId10" Type="http://schemas.openxmlformats.org/officeDocument/2006/relationships/tags" Target="../tags/tag72.xml"/><Relationship Id="rId1" Type="http://schemas.openxmlformats.org/officeDocument/2006/relationships/tags" Target="../tags/tag63.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79.xml"/><Relationship Id="rId1" Type="http://schemas.openxmlformats.org/officeDocument/2006/relationships/image" Target="../media/image14.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0.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81.xml"/><Relationship Id="rId1" Type="http://schemas.openxmlformats.org/officeDocument/2006/relationships/image" Target="../media/image15.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9.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82.xml"/><Relationship Id="rId1" Type="http://schemas.openxmlformats.org/officeDocument/2006/relationships/image" Target="../media/image16.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83.xml"/><Relationship Id="rId1" Type="http://schemas.openxmlformats.org/officeDocument/2006/relationships/image" Target="../media/image17.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84.xml"/><Relationship Id="rId1" Type="http://schemas.openxmlformats.org/officeDocument/2006/relationships/image" Target="../media/image18.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85.xml"/><Relationship Id="rId1" Type="http://schemas.openxmlformats.org/officeDocument/2006/relationships/image" Target="../media/image19.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86.xml"/><Relationship Id="rId1" Type="http://schemas.openxmlformats.org/officeDocument/2006/relationships/image" Target="../media/image20.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87.xml"/><Relationship Id="rId1" Type="http://schemas.openxmlformats.org/officeDocument/2006/relationships/image" Target="../media/image21.jpe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88.xml"/><Relationship Id="rId1" Type="http://schemas.openxmlformats.org/officeDocument/2006/relationships/image" Target="../media/image22.jpe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89.xml"/><Relationship Id="rId1" Type="http://schemas.openxmlformats.org/officeDocument/2006/relationships/image" Target="../media/image23.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90.xml"/><Relationship Id="rId1" Type="http://schemas.openxmlformats.org/officeDocument/2006/relationships/image" Target="../media/image24.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91.xml"/><Relationship Id="rId1" Type="http://schemas.openxmlformats.org/officeDocument/2006/relationships/image" Target="../media/image25.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0.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92.xml"/><Relationship Id="rId1" Type="http://schemas.openxmlformats.org/officeDocument/2006/relationships/image" Target="../media/image26.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9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52.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53.xml"/><Relationship Id="rId1"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54.xml"/><Relationship Id="rId1" Type="http://schemas.openxmlformats.org/officeDocument/2006/relationships/image" Target="../media/image6.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55.xml"/><Relationship Id="rId1"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56.xml"/><Relationship Id="rId1"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54685" y="1898650"/>
            <a:ext cx="10638790" cy="1938020"/>
          </a:xfrm>
          <a:prstGeom prst="rect">
            <a:avLst/>
          </a:prstGeom>
          <a:noFill/>
        </p:spPr>
        <p:txBody>
          <a:bodyPr wrap="square" rtlCol="0" anchor="t">
            <a:spAutoFit/>
          </a:bodyPr>
          <a:p>
            <a:pPr algn="ctr"/>
            <a:r>
              <a:rPr lang="zh-CN" altLang="en-US" sz="6000">
                <a:solidFill>
                  <a:srgbClr val="D67678"/>
                </a:solidFill>
                <a:sym typeface="+mn-ea"/>
              </a:rPr>
              <a:t>大学生安全教育教程</a:t>
            </a:r>
            <a:endParaRPr lang="zh-CN" altLang="en-US" sz="6000">
              <a:solidFill>
                <a:srgbClr val="D67678"/>
              </a:solidFill>
              <a:sym typeface="+mn-ea"/>
            </a:endParaRPr>
          </a:p>
          <a:p>
            <a:pPr algn="ctr"/>
            <a:r>
              <a:rPr lang="zh-CN" altLang="en-US" sz="6000">
                <a:solidFill>
                  <a:srgbClr val="D67678"/>
                </a:solidFill>
                <a:sym typeface="+mn-ea"/>
              </a:rPr>
              <a:t>（第二版）</a:t>
            </a:r>
            <a:endParaRPr lang="zh-CN" altLang="en-US" sz="6000">
              <a:solidFill>
                <a:srgbClr val="43486D"/>
              </a:solidFill>
              <a:sym typeface="+mn-ea"/>
            </a:endParaRPr>
          </a:p>
        </p:txBody>
      </p:sp>
      <p:sp>
        <p:nvSpPr>
          <p:cNvPr id="17" name="圆角矩形 16"/>
          <p:cNvSpPr/>
          <p:nvPr/>
        </p:nvSpPr>
        <p:spPr>
          <a:xfrm>
            <a:off x="4565015" y="4480560"/>
            <a:ext cx="3053715" cy="699135"/>
          </a:xfrm>
          <a:prstGeom prst="roundRect">
            <a:avLst>
              <a:gd name="adj" fmla="val 50000"/>
            </a:avLst>
          </a:prstGeom>
          <a:solidFill>
            <a:srgbClr val="43486D"/>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200">
                <a:solidFill>
                  <a:schemeClr val="bg1"/>
                </a:solidFill>
                <a:latin typeface="汉仪中简黑简" panose="02010600030101010101" charset="-122"/>
                <a:ea typeface="汉仪中简黑简" panose="02010600030101010101" charset="-122"/>
                <a:cs typeface="汉仪中简黑简" panose="02010600030101010101" charset="-122"/>
              </a:rPr>
              <a:t>北京出版社</a:t>
            </a:r>
            <a:endParaRPr lang="zh-CN" altLang="en-US" sz="3200">
              <a:solidFill>
                <a:schemeClr val="bg1"/>
              </a:solidFill>
              <a:latin typeface="汉仪中简黑简" panose="02010600030101010101" charset="-122"/>
              <a:ea typeface="汉仪中简黑简" panose="02010600030101010101" charset="-122"/>
              <a:cs typeface="汉仪中简黑简" panose="02010600030101010101" charset="-122"/>
            </a:endParaRP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48030" y="510540"/>
            <a:ext cx="7542530" cy="583565"/>
          </a:xfrm>
          <a:prstGeom prst="rect">
            <a:avLst/>
          </a:prstGeom>
          <a:noFill/>
        </p:spPr>
        <p:txBody>
          <a:bodyPr wrap="square" rtlCol="0">
            <a:spAutoFit/>
          </a:bodyPr>
          <a:p>
            <a:r>
              <a:rPr lang="zh-CN" altLang="en-US" sz="3200">
                <a:solidFill>
                  <a:srgbClr val="43486D"/>
                </a:solidFill>
                <a:latin typeface="+mj-ea"/>
                <a:ea typeface="+mj-ea"/>
              </a:rPr>
              <a:t>五、《特种设备安全法》部分内容简介</a:t>
            </a:r>
            <a:endParaRPr lang="zh-CN" altLang="en-US" sz="3200">
              <a:solidFill>
                <a:srgbClr val="43486D"/>
              </a:solidFill>
              <a:latin typeface="+mj-ea"/>
              <a:ea typeface="+mj-ea"/>
            </a:endParaRPr>
          </a:p>
        </p:txBody>
      </p:sp>
      <p:sp>
        <p:nvSpPr>
          <p:cNvPr id="4" name="文本框 3"/>
          <p:cNvSpPr txBox="1"/>
          <p:nvPr/>
        </p:nvSpPr>
        <p:spPr>
          <a:xfrm>
            <a:off x="492125" y="1333500"/>
            <a:ext cx="7386320" cy="4661535"/>
          </a:xfrm>
          <a:prstGeom prst="rect">
            <a:avLst/>
          </a:prstGeom>
          <a:noFill/>
        </p:spPr>
        <p:txBody>
          <a:bodyPr wrap="square" rtlCol="0">
            <a:spAutoFit/>
          </a:bodyPr>
          <a:p>
            <a:pPr fontAlgn="auto">
              <a:lnSpc>
                <a:spcPct val="150000"/>
              </a:lnSpc>
            </a:pPr>
            <a:r>
              <a:rPr lang="zh-CN" altLang="en-US"/>
              <a:t>《中华人民共和国特种设备安全法》已由中华人民共和国第十二届全国人民代表大会常务委员会第三次会议于 2013 年 6 月 29 日通过，自 2014 年 1 月 1 日起施行。实习生（或大学生）应该知道《特种设备安全法》的主要内容如下。</a:t>
            </a:r>
            <a:endParaRPr lang="zh-CN" altLang="en-US"/>
          </a:p>
          <a:p>
            <a:pPr fontAlgn="auto">
              <a:lnSpc>
                <a:spcPct val="150000"/>
              </a:lnSpc>
            </a:pPr>
            <a:r>
              <a:rPr lang="zh-CN" altLang="en-US"/>
              <a:t>第二条 特种设备的生产（包括设计、制造、安装、改造、修理）、经营、使用、检验、检测和特种设备安全的监督管理，适用本法。</a:t>
            </a:r>
            <a:endParaRPr lang="zh-CN" altLang="en-US"/>
          </a:p>
          <a:p>
            <a:pPr fontAlgn="auto">
              <a:lnSpc>
                <a:spcPct val="150000"/>
              </a:lnSpc>
            </a:pPr>
            <a:r>
              <a:rPr lang="zh-CN" altLang="en-US"/>
              <a:t>本法所称特种设备，是指对人身和财产安全有较大危险性的锅炉、压力容器（含气瓶）、压力管道、电梯、起重机械、客运索道、大型游乐设施、场（厂）内专用机动车辆，以及法律、行政法规规定适用本法的其他特种设备。国家对特种设备实行目录管理。特种设备目录由国务院负责特种设备安全监督管理的部门制定，报国务院批准后执行。</a:t>
            </a:r>
            <a:endParaRPr lang="zh-CN" altLang="en-US"/>
          </a:p>
        </p:txBody>
      </p:sp>
      <p:pic>
        <p:nvPicPr>
          <p:cNvPr id="139" name="图片 138"/>
          <p:cNvPicPr/>
          <p:nvPr/>
        </p:nvPicPr>
        <p:blipFill>
          <a:blip r:embed="rId1"/>
          <a:stretch>
            <a:fillRect/>
          </a:stretch>
        </p:blipFill>
        <p:spPr>
          <a:xfrm>
            <a:off x="8006080" y="1442085"/>
            <a:ext cx="3003550" cy="397383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9"/>
                                        </p:tgtEl>
                                        <p:attrNameLst>
                                          <p:attrName>style.visibility</p:attrName>
                                        </p:attrNameLst>
                                      </p:cBhvr>
                                      <p:to>
                                        <p:strVal val="visible"/>
                                      </p:to>
                                    </p:set>
                                    <p:animEffect transition="in" filter="blinds(horizontal)">
                                      <p:cBhvr>
                                        <p:cTn id="7" dur="50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48030" y="510540"/>
            <a:ext cx="9676130" cy="583565"/>
          </a:xfrm>
          <a:prstGeom prst="rect">
            <a:avLst/>
          </a:prstGeom>
          <a:noFill/>
        </p:spPr>
        <p:txBody>
          <a:bodyPr wrap="square" rtlCol="0">
            <a:spAutoFit/>
          </a:bodyPr>
          <a:p>
            <a:r>
              <a:rPr lang="zh-CN" altLang="en-US" sz="3200">
                <a:solidFill>
                  <a:srgbClr val="43486D"/>
                </a:solidFill>
                <a:latin typeface="+mj-ea"/>
                <a:ea typeface="+mj-ea"/>
              </a:rPr>
              <a:t>六、《女职工劳动保护特别规定》部分内容简介</a:t>
            </a:r>
            <a:endParaRPr lang="zh-CN" altLang="en-US" sz="3200">
              <a:solidFill>
                <a:srgbClr val="43486D"/>
              </a:solidFill>
              <a:latin typeface="+mj-ea"/>
              <a:ea typeface="+mj-ea"/>
            </a:endParaRPr>
          </a:p>
        </p:txBody>
      </p:sp>
      <p:sp>
        <p:nvSpPr>
          <p:cNvPr id="4" name="文本框 3"/>
          <p:cNvSpPr txBox="1"/>
          <p:nvPr/>
        </p:nvSpPr>
        <p:spPr>
          <a:xfrm>
            <a:off x="421005" y="1094105"/>
            <a:ext cx="7386320" cy="5492750"/>
          </a:xfrm>
          <a:prstGeom prst="rect">
            <a:avLst/>
          </a:prstGeom>
          <a:noFill/>
        </p:spPr>
        <p:txBody>
          <a:bodyPr wrap="square" rtlCol="0">
            <a:spAutoFit/>
          </a:bodyPr>
          <a:p>
            <a:pPr fontAlgn="auto">
              <a:lnSpc>
                <a:spcPct val="150000"/>
              </a:lnSpc>
            </a:pPr>
            <a:r>
              <a:rPr lang="zh-CN" altLang="en-US"/>
              <a:t>女职工劳动保护是根据妇女生理特点对女性劳动者所采取的各项保护措施，也就是在劳动过程中的安全和卫生的特殊保护措施。</a:t>
            </a:r>
            <a:endParaRPr lang="zh-CN" altLang="en-US"/>
          </a:p>
          <a:p>
            <a:pPr fontAlgn="auto">
              <a:lnSpc>
                <a:spcPct val="150000"/>
              </a:lnSpc>
            </a:pPr>
            <a:r>
              <a:rPr lang="zh-CN" altLang="en-US"/>
              <a:t>2012 年 4 月 28 日，中华人民共和国国务院颁布第 619 号令《女职工劳动保护特别规定》，该规定自 2012 年 4 月 28 日起执行。以下摘录一些对实习生比较重要的条款内容。</a:t>
            </a:r>
            <a:endParaRPr lang="zh-CN" altLang="en-US"/>
          </a:p>
          <a:p>
            <a:pPr fontAlgn="auto">
              <a:lnSpc>
                <a:spcPct val="150000"/>
              </a:lnSpc>
            </a:pPr>
            <a:r>
              <a:rPr lang="zh-CN" altLang="en-US"/>
              <a:t>第一条 为了减少和解决女职工在劳动中因生理特点造成的特殊困难，保护女职工健康，制定本规定。</a:t>
            </a:r>
            <a:endParaRPr lang="zh-CN" altLang="en-US"/>
          </a:p>
          <a:p>
            <a:pPr fontAlgn="auto">
              <a:lnSpc>
                <a:spcPct val="150000"/>
              </a:lnSpc>
            </a:pPr>
            <a:r>
              <a:rPr lang="zh-CN" altLang="en-US"/>
              <a:t>第二条 中华人民共和国境内的国家机关、企业、事业单位、社会团体、个体经济组织以及其他社会组织等用人单位及其女职工，适用本规定。</a:t>
            </a:r>
            <a:endParaRPr lang="zh-CN" altLang="en-US"/>
          </a:p>
          <a:p>
            <a:pPr fontAlgn="auto">
              <a:lnSpc>
                <a:spcPct val="150000"/>
              </a:lnSpc>
            </a:pPr>
            <a:r>
              <a:rPr lang="zh-CN" altLang="en-US"/>
              <a:t>第三条 用人单位应当加强女职工劳动保护，采取措施改善女职工劳动安全卫生条件，对女职工进行劳动安全卫生知识培训。</a:t>
            </a:r>
            <a:endParaRPr lang="zh-CN" altLang="en-US"/>
          </a:p>
          <a:p>
            <a:pPr fontAlgn="auto">
              <a:lnSpc>
                <a:spcPct val="150000"/>
              </a:lnSpc>
            </a:pPr>
            <a:r>
              <a:rPr lang="zh-CN" altLang="en-US"/>
              <a:t>第四条 用人单位应当遵守女职工禁忌从事的劳动范围的规定。用人单位应当将本单位属于女职工禁忌从事的劳动范围的岗位书面告知女职工。</a:t>
            </a:r>
            <a:endParaRPr lang="zh-CN" altLang="en-US"/>
          </a:p>
        </p:txBody>
      </p:sp>
      <p:pic>
        <p:nvPicPr>
          <p:cNvPr id="140" name="图片 139"/>
          <p:cNvPicPr/>
          <p:nvPr/>
        </p:nvPicPr>
        <p:blipFill>
          <a:blip r:embed="rId1"/>
          <a:stretch>
            <a:fillRect/>
          </a:stretch>
        </p:blipFill>
        <p:spPr>
          <a:xfrm>
            <a:off x="7957820" y="2007235"/>
            <a:ext cx="4002405" cy="339788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40"/>
                                        </p:tgtEl>
                                        <p:attrNameLst>
                                          <p:attrName>style.visibility</p:attrName>
                                        </p:attrNameLst>
                                      </p:cBhvr>
                                      <p:to>
                                        <p:strVal val="visible"/>
                                      </p:to>
                                    </p:set>
                                    <p:animEffect transition="in" filter="wipe(down)">
                                      <p:cBhvr>
                                        <p:cTn id="7" dur="50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165860" y="2781300"/>
            <a:ext cx="9827895" cy="1014730"/>
          </a:xfrm>
          <a:prstGeom prst="rect">
            <a:avLst/>
          </a:prstGeom>
          <a:noFill/>
        </p:spPr>
        <p:txBody>
          <a:bodyPr wrap="square" rtlCol="0" anchor="t">
            <a:spAutoFit/>
          </a:bodyPr>
          <a:p>
            <a:pPr algn="ctr"/>
            <a:r>
              <a:rPr lang="zh-CN" altLang="en-US" sz="6000">
                <a:solidFill>
                  <a:srgbClr val="43486D"/>
                </a:solidFill>
                <a:sym typeface="+mn-ea"/>
              </a:rPr>
              <a:t>职业病基础知识</a:t>
            </a:r>
            <a:endParaRPr lang="zh-CN" altLang="en-US" sz="6000">
              <a:solidFill>
                <a:srgbClr val="D67678"/>
              </a:solidFill>
              <a:sym typeface="+mn-ea"/>
            </a:endParaRPr>
          </a:p>
        </p:txBody>
      </p:sp>
      <p:sp>
        <p:nvSpPr>
          <p:cNvPr id="5" name="文本框 4"/>
          <p:cNvSpPr txBox="1"/>
          <p:nvPr/>
        </p:nvSpPr>
        <p:spPr>
          <a:xfrm>
            <a:off x="3522980" y="1589405"/>
            <a:ext cx="5113655" cy="1322070"/>
          </a:xfrm>
          <a:prstGeom prst="rect">
            <a:avLst/>
          </a:prstGeom>
          <a:noFill/>
        </p:spPr>
        <p:txBody>
          <a:bodyPr wrap="square" rtlCol="0" anchor="t">
            <a:spAutoFit/>
          </a:bodyPr>
          <a:p>
            <a:pPr algn="ctr"/>
            <a:r>
              <a:rPr lang="en-US" altLang="zh-CN" sz="8000">
                <a:solidFill>
                  <a:srgbClr val="43486D"/>
                </a:solidFill>
                <a:latin typeface="微软雅黑" panose="020B0503020204020204" pitchFamily="34" charset="-122"/>
                <a:ea typeface="微软雅黑" panose="020B0503020204020204" pitchFamily="34" charset="-122"/>
                <a:sym typeface="+mn-ea"/>
              </a:rPr>
              <a:t>02</a:t>
            </a:r>
            <a:endParaRPr lang="en-US" altLang="zh-CN" sz="8000">
              <a:solidFill>
                <a:srgbClr val="43486D"/>
              </a:solidFill>
              <a:latin typeface="微软雅黑" panose="020B0503020204020204" pitchFamily="34" charset="-122"/>
              <a:ea typeface="微软雅黑" panose="020B0503020204020204" pitchFamily="34" charset="-122"/>
              <a:sym typeface="+mn-ea"/>
            </a:endParaRP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48030" y="510540"/>
            <a:ext cx="5251450" cy="583565"/>
          </a:xfrm>
          <a:prstGeom prst="rect">
            <a:avLst/>
          </a:prstGeom>
          <a:noFill/>
        </p:spPr>
        <p:txBody>
          <a:bodyPr wrap="square" rtlCol="0">
            <a:spAutoFit/>
          </a:bodyPr>
          <a:p>
            <a:r>
              <a:rPr lang="zh-CN" altLang="en-US" sz="3200">
                <a:solidFill>
                  <a:srgbClr val="43486D"/>
                </a:solidFill>
                <a:latin typeface="+mj-ea"/>
                <a:ea typeface="+mj-ea"/>
              </a:rPr>
              <a:t>一、职业病</a:t>
            </a:r>
            <a:r>
              <a:rPr lang="zh-CN" altLang="en-US" sz="3200">
                <a:solidFill>
                  <a:srgbClr val="43486D"/>
                </a:solidFill>
                <a:latin typeface="+mj-ea"/>
                <a:ea typeface="+mj-ea"/>
                <a:sym typeface="+mn-ea"/>
              </a:rPr>
              <a:t>职业病</a:t>
            </a:r>
            <a:r>
              <a:rPr lang="zh-CN" altLang="en-US" sz="3200">
                <a:solidFill>
                  <a:srgbClr val="43486D"/>
                </a:solidFill>
                <a:latin typeface="+mj-ea"/>
                <a:ea typeface="+mj-ea"/>
              </a:rPr>
              <a:t>基本概念</a:t>
            </a:r>
            <a:endParaRPr lang="zh-CN" altLang="en-US" sz="3200">
              <a:solidFill>
                <a:srgbClr val="43486D"/>
              </a:solidFill>
              <a:latin typeface="+mj-ea"/>
              <a:ea typeface="+mj-ea"/>
            </a:endParaRPr>
          </a:p>
        </p:txBody>
      </p:sp>
      <p:sp>
        <p:nvSpPr>
          <p:cNvPr id="4" name="文本框 3"/>
          <p:cNvSpPr txBox="1"/>
          <p:nvPr/>
        </p:nvSpPr>
        <p:spPr>
          <a:xfrm>
            <a:off x="421005" y="1094105"/>
            <a:ext cx="7386320" cy="4246245"/>
          </a:xfrm>
          <a:prstGeom prst="rect">
            <a:avLst/>
          </a:prstGeom>
          <a:noFill/>
        </p:spPr>
        <p:txBody>
          <a:bodyPr wrap="square" rtlCol="0">
            <a:spAutoFit/>
          </a:bodyPr>
          <a:p>
            <a:pPr fontAlgn="auto">
              <a:lnSpc>
                <a:spcPct val="150000"/>
              </a:lnSpc>
            </a:pPr>
            <a:r>
              <a:rPr lang="zh-CN" altLang="en-US"/>
              <a:t>当职业危害因素作用于人体的强度与时间超过一定的限度时，人体不能代偿其所造成的功能性或器质性病理的改变，从而出现相应的临床症状，影响劳动能力，这类疾病通称为职业病。现行的《中华人民共和国职业病防治法》将职业病定义为：职业病是指企业、事业单位和个体经济组织等用人单位的劳动者在职业活动中，因接触粉尘、放射性物质和其他有毒、有害因素而引起的疾病。</a:t>
            </a:r>
            <a:endParaRPr lang="zh-CN" altLang="en-US"/>
          </a:p>
          <a:p>
            <a:pPr fontAlgn="auto">
              <a:lnSpc>
                <a:spcPct val="150000"/>
              </a:lnSpc>
            </a:pPr>
            <a:r>
              <a:rPr lang="zh-CN" altLang="en-US"/>
              <a:t>根据上述职业病的定义，职业病应具备下列三个条件：①该疾病应与工作场所的职业性有害因素密切相关；②所接触的有害因素的剂量（浓度或强度）无论过去或现在都足可导致疾病的发生；③必须区别职业性与非职业性病因所起的作用，而前者的可能性必须大于后者。</a:t>
            </a:r>
            <a:endParaRPr lang="zh-CN" altLang="en-US"/>
          </a:p>
        </p:txBody>
      </p:sp>
      <p:pic>
        <p:nvPicPr>
          <p:cNvPr id="141" name="图片 140"/>
          <p:cNvPicPr/>
          <p:nvPr/>
        </p:nvPicPr>
        <p:blipFill>
          <a:blip r:embed="rId1"/>
          <a:stretch>
            <a:fillRect/>
          </a:stretch>
        </p:blipFill>
        <p:spPr>
          <a:xfrm>
            <a:off x="7934960" y="1225550"/>
            <a:ext cx="3633470" cy="358648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1"/>
                                        </p:tgtEl>
                                        <p:attrNameLst>
                                          <p:attrName>style.visibility</p:attrName>
                                        </p:attrNameLst>
                                      </p:cBhvr>
                                      <p:to>
                                        <p:strVal val="visible"/>
                                      </p:to>
                                    </p:set>
                                    <p:animEffect transition="in" filter="blinds(horizontal)">
                                      <p:cBhvr>
                                        <p:cTn id="7" dur="5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48030" y="510540"/>
            <a:ext cx="5251450" cy="583565"/>
          </a:xfrm>
          <a:prstGeom prst="rect">
            <a:avLst/>
          </a:prstGeom>
          <a:noFill/>
        </p:spPr>
        <p:txBody>
          <a:bodyPr wrap="square" rtlCol="0">
            <a:spAutoFit/>
          </a:bodyPr>
          <a:p>
            <a:r>
              <a:rPr lang="zh-CN" altLang="en-US" sz="3200">
                <a:solidFill>
                  <a:srgbClr val="43486D"/>
                </a:solidFill>
                <a:latin typeface="+mj-ea"/>
                <a:ea typeface="+mj-ea"/>
              </a:rPr>
              <a:t>二、我国规定的法定职业病</a:t>
            </a:r>
            <a:endParaRPr lang="zh-CN" altLang="en-US" sz="3200">
              <a:solidFill>
                <a:srgbClr val="43486D"/>
              </a:solidFill>
              <a:latin typeface="+mj-ea"/>
              <a:ea typeface="+mj-ea"/>
            </a:endParaRPr>
          </a:p>
        </p:txBody>
      </p:sp>
      <p:sp>
        <p:nvSpPr>
          <p:cNvPr id="4" name="文本框 3"/>
          <p:cNvSpPr txBox="1"/>
          <p:nvPr/>
        </p:nvSpPr>
        <p:spPr>
          <a:xfrm>
            <a:off x="421005" y="1094105"/>
            <a:ext cx="7045325" cy="5077460"/>
          </a:xfrm>
          <a:prstGeom prst="rect">
            <a:avLst/>
          </a:prstGeom>
          <a:noFill/>
        </p:spPr>
        <p:txBody>
          <a:bodyPr wrap="square" rtlCol="0">
            <a:spAutoFit/>
          </a:bodyPr>
          <a:p>
            <a:pPr fontAlgn="auto">
              <a:lnSpc>
                <a:spcPct val="150000"/>
              </a:lnSpc>
            </a:pPr>
            <a:r>
              <a:rPr lang="zh-CN" altLang="en-US"/>
              <a:t>职业性尘肺病及其他呼吸系统疾病 19 种。①尘肺病 13 种：矽肺、煤工尘肺、石墨尘肺、炭黑尘肺、石棉肺、滑石尘肺、水泥尘肺、云母尘肺、陶工尘肺、铝尘肺、电焊工尘肺、铸工尘肺，根据《尘肺病诊断标准》和《尘肺病理诊断标准》可以诊断的其他尘肺病；②其他呼吸系统疾病 6 种：过敏性肺炎、棉尘病、哮喘、金属及其化合物粉尘肺沉着病（锡、铁、锑、钡及其化合物等）、刺激性化学物所致慢性阻塞性肺疾病、硬金属肺病。</a:t>
            </a:r>
            <a:endParaRPr lang="zh-CN" altLang="en-US"/>
          </a:p>
          <a:p>
            <a:pPr fontAlgn="auto">
              <a:lnSpc>
                <a:spcPct val="150000"/>
              </a:lnSpc>
            </a:pPr>
            <a:r>
              <a:rPr lang="zh-CN" altLang="en-US"/>
              <a:t>职业性皮肤病 9 种。①接触性皮炎；②光接触性皮炎；③电光性皮炎；④黑变病；⑤痤疮；⑥溃疡；⑦化学性皮肤灼伤；⑧白斑；⑨根据《职业性皮肤病的诊断总则》可以诊断的其他职业性皮肤病。</a:t>
            </a:r>
            <a:endParaRPr lang="zh-CN" altLang="en-US"/>
          </a:p>
          <a:p>
            <a:pPr fontAlgn="auto">
              <a:lnSpc>
                <a:spcPct val="150000"/>
              </a:lnSpc>
            </a:pPr>
            <a:r>
              <a:rPr lang="zh-CN" altLang="en-US"/>
              <a:t>职业性眼病 3 种。①化学性眼部灼伤；②电光性眼炎；③白内障（含辐射性白内障、三硝基甲苯白内障）。</a:t>
            </a:r>
            <a:endParaRPr lang="zh-CN" altLang="en-US"/>
          </a:p>
        </p:txBody>
      </p:sp>
      <p:pic>
        <p:nvPicPr>
          <p:cNvPr id="142" name="图片 141"/>
          <p:cNvPicPr/>
          <p:nvPr/>
        </p:nvPicPr>
        <p:blipFill>
          <a:blip r:embed="rId1"/>
          <a:stretch>
            <a:fillRect/>
          </a:stretch>
        </p:blipFill>
        <p:spPr>
          <a:xfrm>
            <a:off x="7732395" y="1189990"/>
            <a:ext cx="3329305" cy="447865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42"/>
                                        </p:tgtEl>
                                        <p:attrNameLst>
                                          <p:attrName>style.visibility</p:attrName>
                                        </p:attrNameLst>
                                      </p:cBhvr>
                                      <p:to>
                                        <p:strVal val="visible"/>
                                      </p:to>
                                    </p:set>
                                    <p:animEffect transition="in" filter="wipe(down)">
                                      <p:cBhvr>
                                        <p:cTn id="7" dur="500"/>
                                        <p:tgtEl>
                                          <p:spTgt spid="1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48030" y="510540"/>
            <a:ext cx="5962650" cy="583565"/>
          </a:xfrm>
          <a:prstGeom prst="rect">
            <a:avLst/>
          </a:prstGeom>
          <a:noFill/>
        </p:spPr>
        <p:txBody>
          <a:bodyPr wrap="square" rtlCol="0">
            <a:spAutoFit/>
          </a:bodyPr>
          <a:p>
            <a:r>
              <a:rPr lang="zh-CN" altLang="en-US" sz="3200">
                <a:solidFill>
                  <a:srgbClr val="43486D"/>
                </a:solidFill>
                <a:latin typeface="+mj-ea"/>
                <a:ea typeface="+mj-ea"/>
              </a:rPr>
              <a:t>三、职业性有害因素及其来源</a:t>
            </a:r>
            <a:endParaRPr lang="zh-CN" altLang="en-US" sz="3200">
              <a:solidFill>
                <a:srgbClr val="43486D"/>
              </a:solidFill>
              <a:latin typeface="+mj-ea"/>
              <a:ea typeface="+mj-ea"/>
            </a:endParaRPr>
          </a:p>
        </p:txBody>
      </p:sp>
      <p:sp>
        <p:nvSpPr>
          <p:cNvPr id="4" name="文本框 3"/>
          <p:cNvSpPr txBox="1"/>
          <p:nvPr/>
        </p:nvSpPr>
        <p:spPr>
          <a:xfrm>
            <a:off x="421005" y="1094105"/>
            <a:ext cx="6193155" cy="3830955"/>
          </a:xfrm>
          <a:prstGeom prst="rect">
            <a:avLst/>
          </a:prstGeom>
          <a:noFill/>
        </p:spPr>
        <p:txBody>
          <a:bodyPr wrap="square" rtlCol="0">
            <a:spAutoFit/>
          </a:bodyPr>
          <a:p>
            <a:pPr fontAlgn="auto">
              <a:lnSpc>
                <a:spcPct val="150000"/>
              </a:lnSpc>
            </a:pPr>
            <a:r>
              <a:rPr lang="zh-CN" altLang="en-US"/>
              <a:t>劳动条件中存在的危害劳动者健康的各种因素统称为职业性有害因素，这里的劳动条件包括生产工艺过程、劳动过程和生产环境等三个方面。不良的劳动条件中存在着各种职业性有害因素，其来源包括如下三个方面。</a:t>
            </a:r>
            <a:endParaRPr lang="zh-CN" altLang="en-US"/>
          </a:p>
          <a:p>
            <a:pPr fontAlgn="auto">
              <a:lnSpc>
                <a:spcPct val="150000"/>
              </a:lnSpc>
            </a:pPr>
            <a:r>
              <a:rPr lang="zh-CN" altLang="en-US"/>
              <a:t>（1）生产工艺过程中产生的有害因素。生产工艺过程常常随着生产设备、使用的原料和生产工艺的变化而变化。</a:t>
            </a:r>
            <a:endParaRPr lang="zh-CN" altLang="en-US"/>
          </a:p>
          <a:p>
            <a:pPr fontAlgn="auto">
              <a:lnSpc>
                <a:spcPct val="150000"/>
              </a:lnSpc>
            </a:pPr>
            <a:r>
              <a:rPr lang="zh-CN" altLang="en-US"/>
              <a:t>（2）劳动过程中的有害因素。劳动过程中有许多因素会造成直接健康损害。</a:t>
            </a:r>
            <a:endParaRPr lang="zh-CN" altLang="en-US"/>
          </a:p>
          <a:p>
            <a:pPr fontAlgn="auto">
              <a:lnSpc>
                <a:spcPct val="150000"/>
              </a:lnSpc>
            </a:pPr>
            <a:r>
              <a:rPr lang="zh-CN" altLang="en-US"/>
              <a:t>（3）生产环境中的有害因素。</a:t>
            </a:r>
            <a:endParaRPr lang="zh-CN" altLang="en-US"/>
          </a:p>
        </p:txBody>
      </p:sp>
      <p:pic>
        <p:nvPicPr>
          <p:cNvPr id="143" name="图片 142"/>
          <p:cNvPicPr/>
          <p:nvPr/>
        </p:nvPicPr>
        <p:blipFill>
          <a:blip r:embed="rId1"/>
          <a:stretch>
            <a:fillRect/>
          </a:stretch>
        </p:blipFill>
        <p:spPr>
          <a:xfrm>
            <a:off x="6897370" y="1094105"/>
            <a:ext cx="4572000" cy="342900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3"/>
                                        </p:tgtEl>
                                        <p:attrNameLst>
                                          <p:attrName>style.visibility</p:attrName>
                                        </p:attrNameLst>
                                      </p:cBhvr>
                                      <p:to>
                                        <p:strVal val="visible"/>
                                      </p:to>
                                    </p:set>
                                    <p:animEffect transition="in" filter="blinds(horizontal)">
                                      <p:cBhvr>
                                        <p:cTn id="7" dur="500"/>
                                        <p:tgtEl>
                                          <p:spTgt spid="1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48030" y="510540"/>
            <a:ext cx="7356475" cy="583565"/>
          </a:xfrm>
          <a:prstGeom prst="rect">
            <a:avLst/>
          </a:prstGeom>
          <a:noFill/>
        </p:spPr>
        <p:txBody>
          <a:bodyPr wrap="square" rtlCol="0">
            <a:spAutoFit/>
          </a:bodyPr>
          <a:p>
            <a:r>
              <a:rPr lang="zh-CN" altLang="en-US" sz="3200">
                <a:solidFill>
                  <a:srgbClr val="43486D"/>
                </a:solidFill>
                <a:latin typeface="+mj-ea"/>
                <a:ea typeface="+mj-ea"/>
              </a:rPr>
              <a:t>四、职业性病损和职业病的发病条件</a:t>
            </a:r>
            <a:endParaRPr lang="zh-CN" altLang="en-US" sz="3200">
              <a:solidFill>
                <a:srgbClr val="43486D"/>
              </a:solidFill>
              <a:latin typeface="+mj-ea"/>
              <a:ea typeface="+mj-ea"/>
            </a:endParaRPr>
          </a:p>
        </p:txBody>
      </p:sp>
      <p:cxnSp>
        <p:nvCxnSpPr>
          <p:cNvPr id="65" name="直接连接符 64"/>
          <p:cNvCxnSpPr/>
          <p:nvPr>
            <p:custDataLst>
              <p:tags r:id="rId1"/>
            </p:custDataLst>
          </p:nvPr>
        </p:nvCxnSpPr>
        <p:spPr>
          <a:xfrm flipH="1">
            <a:off x="7053581" y="1708784"/>
            <a:ext cx="1203959" cy="965325"/>
          </a:xfrm>
          <a:prstGeom prst="line">
            <a:avLst/>
          </a:prstGeom>
          <a:ln w="12700">
            <a:solidFill>
              <a:sysClr val="window" lastClr="FFFFFF">
                <a:lumMod val="65000"/>
              </a:sysClr>
            </a:solidFill>
            <a:prstDash val="dash"/>
            <a:headEnd type="oval"/>
            <a:tailEnd type="oval"/>
          </a:ln>
        </p:spPr>
        <p:style>
          <a:lnRef idx="1">
            <a:srgbClr val="8590CA"/>
          </a:lnRef>
          <a:fillRef idx="0">
            <a:srgbClr val="8590CA"/>
          </a:fillRef>
          <a:effectRef idx="0">
            <a:srgbClr val="8590CA"/>
          </a:effectRef>
          <a:fontRef idx="minor">
            <a:sysClr val="windowText" lastClr="000000"/>
          </a:fontRef>
        </p:style>
      </p:cxnSp>
      <p:cxnSp>
        <p:nvCxnSpPr>
          <p:cNvPr id="67" name="直接连接符 66"/>
          <p:cNvCxnSpPr/>
          <p:nvPr>
            <p:custDataLst>
              <p:tags r:id="rId2"/>
            </p:custDataLst>
          </p:nvPr>
        </p:nvCxnSpPr>
        <p:spPr>
          <a:xfrm flipH="1" flipV="1">
            <a:off x="3756660" y="2595493"/>
            <a:ext cx="1148080" cy="157232"/>
          </a:xfrm>
          <a:prstGeom prst="line">
            <a:avLst/>
          </a:prstGeom>
          <a:ln w="12700">
            <a:solidFill>
              <a:sysClr val="window" lastClr="FFFFFF">
                <a:lumMod val="65000"/>
              </a:sysClr>
            </a:solidFill>
            <a:prstDash val="dash"/>
            <a:headEnd type="oval"/>
            <a:tailEnd type="oval"/>
          </a:ln>
        </p:spPr>
        <p:style>
          <a:lnRef idx="1">
            <a:srgbClr val="8590CA"/>
          </a:lnRef>
          <a:fillRef idx="0">
            <a:srgbClr val="8590CA"/>
          </a:fillRef>
          <a:effectRef idx="0">
            <a:srgbClr val="8590CA"/>
          </a:effectRef>
          <a:fontRef idx="minor">
            <a:sysClr val="windowText" lastClr="000000"/>
          </a:fontRef>
        </p:style>
      </p:cxnSp>
      <p:cxnSp>
        <p:nvCxnSpPr>
          <p:cNvPr id="68" name="直接连接符 67"/>
          <p:cNvCxnSpPr>
            <a:stCxn id="16" idx="1"/>
          </p:cNvCxnSpPr>
          <p:nvPr>
            <p:custDataLst>
              <p:tags r:id="rId3"/>
            </p:custDataLst>
          </p:nvPr>
        </p:nvCxnSpPr>
        <p:spPr>
          <a:xfrm flipH="1" flipV="1">
            <a:off x="6052821" y="4197351"/>
            <a:ext cx="2146934" cy="280034"/>
          </a:xfrm>
          <a:prstGeom prst="line">
            <a:avLst/>
          </a:prstGeom>
          <a:ln w="12700">
            <a:solidFill>
              <a:sysClr val="window" lastClr="FFFFFF">
                <a:lumMod val="65000"/>
              </a:sysClr>
            </a:solidFill>
            <a:prstDash val="dash"/>
            <a:headEnd type="oval"/>
            <a:tailEnd type="oval"/>
          </a:ln>
        </p:spPr>
        <p:style>
          <a:lnRef idx="1">
            <a:srgbClr val="8590CA"/>
          </a:lnRef>
          <a:fillRef idx="0">
            <a:srgbClr val="8590CA"/>
          </a:fillRef>
          <a:effectRef idx="0">
            <a:srgbClr val="8590CA"/>
          </a:effectRef>
          <a:fontRef idx="minor">
            <a:sysClr val="windowText" lastClr="000000"/>
          </a:fontRef>
        </p:style>
      </p:cxnSp>
      <p:sp>
        <p:nvSpPr>
          <p:cNvPr id="70" name="Freeform 13"/>
          <p:cNvSpPr/>
          <p:nvPr>
            <p:custDataLst>
              <p:tags r:id="rId4"/>
            </p:custDataLst>
          </p:nvPr>
        </p:nvSpPr>
        <p:spPr bwMode="auto">
          <a:xfrm>
            <a:off x="6039014" y="1434002"/>
            <a:ext cx="1575906" cy="2651524"/>
          </a:xfrm>
          <a:custGeom>
            <a:avLst/>
            <a:gdLst>
              <a:gd name="T0" fmla="*/ 256 w 630"/>
              <a:gd name="T1" fmla="*/ 858 h 1060"/>
              <a:gd name="T2" fmla="*/ 608 w 630"/>
              <a:gd name="T3" fmla="*/ 1060 h 1060"/>
              <a:gd name="T4" fmla="*/ 608 w 630"/>
              <a:gd name="T5" fmla="*/ 1060 h 1060"/>
              <a:gd name="T6" fmla="*/ 616 w 630"/>
              <a:gd name="T7" fmla="*/ 1042 h 1060"/>
              <a:gd name="T8" fmla="*/ 624 w 630"/>
              <a:gd name="T9" fmla="*/ 1022 h 1060"/>
              <a:gd name="T10" fmla="*/ 628 w 630"/>
              <a:gd name="T11" fmla="*/ 998 h 1060"/>
              <a:gd name="T12" fmla="*/ 630 w 630"/>
              <a:gd name="T13" fmla="*/ 974 h 1060"/>
              <a:gd name="T14" fmla="*/ 630 w 630"/>
              <a:gd name="T15" fmla="*/ 946 h 1060"/>
              <a:gd name="T16" fmla="*/ 624 w 630"/>
              <a:gd name="T17" fmla="*/ 916 h 1060"/>
              <a:gd name="T18" fmla="*/ 616 w 630"/>
              <a:gd name="T19" fmla="*/ 884 h 1060"/>
              <a:gd name="T20" fmla="*/ 604 w 630"/>
              <a:gd name="T21" fmla="*/ 848 h 1060"/>
              <a:gd name="T22" fmla="*/ 172 w 630"/>
              <a:gd name="T23" fmla="*/ 100 h 1060"/>
              <a:gd name="T24" fmla="*/ 172 w 630"/>
              <a:gd name="T25" fmla="*/ 100 h 1060"/>
              <a:gd name="T26" fmla="*/ 158 w 630"/>
              <a:gd name="T27" fmla="*/ 84 h 1060"/>
              <a:gd name="T28" fmla="*/ 142 w 630"/>
              <a:gd name="T29" fmla="*/ 70 h 1060"/>
              <a:gd name="T30" fmla="*/ 122 w 630"/>
              <a:gd name="T31" fmla="*/ 52 h 1060"/>
              <a:gd name="T32" fmla="*/ 96 w 630"/>
              <a:gd name="T33" fmla="*/ 34 h 1060"/>
              <a:gd name="T34" fmla="*/ 68 w 630"/>
              <a:gd name="T35" fmla="*/ 18 h 1060"/>
              <a:gd name="T36" fmla="*/ 52 w 630"/>
              <a:gd name="T37" fmla="*/ 12 h 1060"/>
              <a:gd name="T38" fmla="*/ 34 w 630"/>
              <a:gd name="T39" fmla="*/ 6 h 1060"/>
              <a:gd name="T40" fmla="*/ 18 w 630"/>
              <a:gd name="T41" fmla="*/ 2 h 1060"/>
              <a:gd name="T42" fmla="*/ 0 w 630"/>
              <a:gd name="T43" fmla="*/ 0 h 1060"/>
              <a:gd name="T44" fmla="*/ 0 w 630"/>
              <a:gd name="T45" fmla="*/ 416 h 1060"/>
              <a:gd name="T46" fmla="*/ 256 w 630"/>
              <a:gd name="T47" fmla="*/ 858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30" h="1060">
                <a:moveTo>
                  <a:pt x="256" y="858"/>
                </a:moveTo>
                <a:lnTo>
                  <a:pt x="608" y="1060"/>
                </a:lnTo>
                <a:lnTo>
                  <a:pt x="608" y="1060"/>
                </a:lnTo>
                <a:lnTo>
                  <a:pt x="616" y="1042"/>
                </a:lnTo>
                <a:lnTo>
                  <a:pt x="624" y="1022"/>
                </a:lnTo>
                <a:lnTo>
                  <a:pt x="628" y="998"/>
                </a:lnTo>
                <a:lnTo>
                  <a:pt x="630" y="974"/>
                </a:lnTo>
                <a:lnTo>
                  <a:pt x="630" y="946"/>
                </a:lnTo>
                <a:lnTo>
                  <a:pt x="624" y="916"/>
                </a:lnTo>
                <a:lnTo>
                  <a:pt x="616" y="884"/>
                </a:lnTo>
                <a:lnTo>
                  <a:pt x="604" y="848"/>
                </a:lnTo>
                <a:lnTo>
                  <a:pt x="172" y="100"/>
                </a:lnTo>
                <a:lnTo>
                  <a:pt x="172" y="100"/>
                </a:lnTo>
                <a:lnTo>
                  <a:pt x="158" y="84"/>
                </a:lnTo>
                <a:lnTo>
                  <a:pt x="142" y="70"/>
                </a:lnTo>
                <a:lnTo>
                  <a:pt x="122" y="52"/>
                </a:lnTo>
                <a:lnTo>
                  <a:pt x="96" y="34"/>
                </a:lnTo>
                <a:lnTo>
                  <a:pt x="68" y="18"/>
                </a:lnTo>
                <a:lnTo>
                  <a:pt x="52" y="12"/>
                </a:lnTo>
                <a:lnTo>
                  <a:pt x="34" y="6"/>
                </a:lnTo>
                <a:lnTo>
                  <a:pt x="18" y="2"/>
                </a:lnTo>
                <a:lnTo>
                  <a:pt x="0" y="0"/>
                </a:lnTo>
                <a:lnTo>
                  <a:pt x="0" y="416"/>
                </a:lnTo>
                <a:lnTo>
                  <a:pt x="256" y="858"/>
                </a:lnTo>
                <a:close/>
              </a:path>
            </a:pathLst>
          </a:custGeom>
          <a:solidFill>
            <a:srgbClr val="7AC2C7"/>
          </a:solidFill>
          <a:ln w="3175">
            <a:noFill/>
            <a:prstDash val="solid"/>
            <a:round/>
          </a:ln>
        </p:spPr>
        <p:txBody>
          <a:bodyPr vert="horz" wrap="square" lIns="91440" tIns="45720" rIns="91440" bIns="45720" numCol="1" anchor="t" anchorCtr="0" compatLnSpc="1">
            <a:normAutofit/>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1" name="Freeform 14"/>
          <p:cNvSpPr/>
          <p:nvPr>
            <p:custDataLst>
              <p:tags r:id="rId5"/>
            </p:custDataLst>
          </p:nvPr>
        </p:nvSpPr>
        <p:spPr bwMode="auto">
          <a:xfrm>
            <a:off x="4392296" y="1434002"/>
            <a:ext cx="1595918" cy="2661530"/>
          </a:xfrm>
          <a:custGeom>
            <a:avLst/>
            <a:gdLst>
              <a:gd name="T0" fmla="*/ 638 w 638"/>
              <a:gd name="T1" fmla="*/ 416 h 1064"/>
              <a:gd name="T2" fmla="*/ 638 w 638"/>
              <a:gd name="T3" fmla="*/ 0 h 1064"/>
              <a:gd name="T4" fmla="*/ 638 w 638"/>
              <a:gd name="T5" fmla="*/ 0 h 1064"/>
              <a:gd name="T6" fmla="*/ 616 w 638"/>
              <a:gd name="T7" fmla="*/ 2 h 1064"/>
              <a:gd name="T8" fmla="*/ 592 w 638"/>
              <a:gd name="T9" fmla="*/ 6 h 1064"/>
              <a:gd name="T10" fmla="*/ 568 w 638"/>
              <a:gd name="T11" fmla="*/ 14 h 1064"/>
              <a:gd name="T12" fmla="*/ 544 w 638"/>
              <a:gd name="T13" fmla="*/ 26 h 1064"/>
              <a:gd name="T14" fmla="*/ 520 w 638"/>
              <a:gd name="T15" fmla="*/ 42 h 1064"/>
              <a:gd name="T16" fmla="*/ 496 w 638"/>
              <a:gd name="T17" fmla="*/ 64 h 1064"/>
              <a:gd name="T18" fmla="*/ 472 w 638"/>
              <a:gd name="T19" fmla="*/ 92 h 1064"/>
              <a:gd name="T20" fmla="*/ 446 w 638"/>
              <a:gd name="T21" fmla="*/ 126 h 1064"/>
              <a:gd name="T22" fmla="*/ 26 w 638"/>
              <a:gd name="T23" fmla="*/ 854 h 1064"/>
              <a:gd name="T24" fmla="*/ 26 w 638"/>
              <a:gd name="T25" fmla="*/ 854 h 1064"/>
              <a:gd name="T26" fmla="*/ 18 w 638"/>
              <a:gd name="T27" fmla="*/ 874 h 1064"/>
              <a:gd name="T28" fmla="*/ 12 w 638"/>
              <a:gd name="T29" fmla="*/ 896 h 1064"/>
              <a:gd name="T30" fmla="*/ 4 w 638"/>
              <a:gd name="T31" fmla="*/ 924 h 1064"/>
              <a:gd name="T32" fmla="*/ 0 w 638"/>
              <a:gd name="T33" fmla="*/ 956 h 1064"/>
              <a:gd name="T34" fmla="*/ 0 w 638"/>
              <a:gd name="T35" fmla="*/ 974 h 1064"/>
              <a:gd name="T36" fmla="*/ 2 w 638"/>
              <a:gd name="T37" fmla="*/ 992 h 1064"/>
              <a:gd name="T38" fmla="*/ 4 w 638"/>
              <a:gd name="T39" fmla="*/ 1010 h 1064"/>
              <a:gd name="T40" fmla="*/ 10 w 638"/>
              <a:gd name="T41" fmla="*/ 1028 h 1064"/>
              <a:gd name="T42" fmla="*/ 16 w 638"/>
              <a:gd name="T43" fmla="*/ 1046 h 1064"/>
              <a:gd name="T44" fmla="*/ 26 w 638"/>
              <a:gd name="T45" fmla="*/ 1064 h 1064"/>
              <a:gd name="T46" fmla="*/ 382 w 638"/>
              <a:gd name="T47" fmla="*/ 858 h 1064"/>
              <a:gd name="T48" fmla="*/ 638 w 638"/>
              <a:gd name="T49" fmla="*/ 416 h 1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38" h="1064">
                <a:moveTo>
                  <a:pt x="638" y="416"/>
                </a:moveTo>
                <a:lnTo>
                  <a:pt x="638" y="0"/>
                </a:lnTo>
                <a:lnTo>
                  <a:pt x="638" y="0"/>
                </a:lnTo>
                <a:lnTo>
                  <a:pt x="616" y="2"/>
                </a:lnTo>
                <a:lnTo>
                  <a:pt x="592" y="6"/>
                </a:lnTo>
                <a:lnTo>
                  <a:pt x="568" y="14"/>
                </a:lnTo>
                <a:lnTo>
                  <a:pt x="544" y="26"/>
                </a:lnTo>
                <a:lnTo>
                  <a:pt x="520" y="42"/>
                </a:lnTo>
                <a:lnTo>
                  <a:pt x="496" y="64"/>
                </a:lnTo>
                <a:lnTo>
                  <a:pt x="472" y="92"/>
                </a:lnTo>
                <a:lnTo>
                  <a:pt x="446" y="126"/>
                </a:lnTo>
                <a:lnTo>
                  <a:pt x="26" y="854"/>
                </a:lnTo>
                <a:lnTo>
                  <a:pt x="26" y="854"/>
                </a:lnTo>
                <a:lnTo>
                  <a:pt x="18" y="874"/>
                </a:lnTo>
                <a:lnTo>
                  <a:pt x="12" y="896"/>
                </a:lnTo>
                <a:lnTo>
                  <a:pt x="4" y="924"/>
                </a:lnTo>
                <a:lnTo>
                  <a:pt x="0" y="956"/>
                </a:lnTo>
                <a:lnTo>
                  <a:pt x="0" y="974"/>
                </a:lnTo>
                <a:lnTo>
                  <a:pt x="2" y="992"/>
                </a:lnTo>
                <a:lnTo>
                  <a:pt x="4" y="1010"/>
                </a:lnTo>
                <a:lnTo>
                  <a:pt x="10" y="1028"/>
                </a:lnTo>
                <a:lnTo>
                  <a:pt x="16" y="1046"/>
                </a:lnTo>
                <a:lnTo>
                  <a:pt x="26" y="1064"/>
                </a:lnTo>
                <a:lnTo>
                  <a:pt x="382" y="858"/>
                </a:lnTo>
                <a:lnTo>
                  <a:pt x="638" y="416"/>
                </a:lnTo>
                <a:close/>
              </a:path>
            </a:pathLst>
          </a:custGeom>
          <a:solidFill>
            <a:srgbClr val="8590CA"/>
          </a:solidFill>
          <a:ln w="3175">
            <a:noFill/>
            <a:prstDash val="solid"/>
            <a:round/>
          </a:ln>
        </p:spPr>
        <p:txBody>
          <a:bodyPr vert="horz" wrap="square" lIns="91440" tIns="45720" rIns="91440" bIns="45720" numCol="1" anchor="t" anchorCtr="0" compatLnSpc="1">
            <a:normAutofit/>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2" name="Freeform 15"/>
          <p:cNvSpPr/>
          <p:nvPr>
            <p:custDataLst>
              <p:tags r:id="rId6"/>
            </p:custDataLst>
          </p:nvPr>
        </p:nvSpPr>
        <p:spPr bwMode="auto">
          <a:xfrm>
            <a:off x="4495433" y="3631036"/>
            <a:ext cx="3051755" cy="765440"/>
          </a:xfrm>
          <a:custGeom>
            <a:avLst/>
            <a:gdLst>
              <a:gd name="T0" fmla="*/ 868 w 1220"/>
              <a:gd name="T1" fmla="*/ 0 h 306"/>
              <a:gd name="T2" fmla="*/ 868 w 1220"/>
              <a:gd name="T3" fmla="*/ 2 h 306"/>
              <a:gd name="T4" fmla="*/ 354 w 1220"/>
              <a:gd name="T5" fmla="*/ 2 h 306"/>
              <a:gd name="T6" fmla="*/ 356 w 1220"/>
              <a:gd name="T7" fmla="*/ 0 h 306"/>
              <a:gd name="T8" fmla="*/ 0 w 1220"/>
              <a:gd name="T9" fmla="*/ 206 h 306"/>
              <a:gd name="T10" fmla="*/ 0 w 1220"/>
              <a:gd name="T11" fmla="*/ 206 h 306"/>
              <a:gd name="T12" fmla="*/ 10 w 1220"/>
              <a:gd name="T13" fmla="*/ 222 h 306"/>
              <a:gd name="T14" fmla="*/ 24 w 1220"/>
              <a:gd name="T15" fmla="*/ 238 h 306"/>
              <a:gd name="T16" fmla="*/ 42 w 1220"/>
              <a:gd name="T17" fmla="*/ 252 h 306"/>
              <a:gd name="T18" fmla="*/ 62 w 1220"/>
              <a:gd name="T19" fmla="*/ 266 h 306"/>
              <a:gd name="T20" fmla="*/ 86 w 1220"/>
              <a:gd name="T21" fmla="*/ 278 h 306"/>
              <a:gd name="T22" fmla="*/ 112 w 1220"/>
              <a:gd name="T23" fmla="*/ 290 h 306"/>
              <a:gd name="T24" fmla="*/ 144 w 1220"/>
              <a:gd name="T25" fmla="*/ 300 h 306"/>
              <a:gd name="T26" fmla="*/ 180 w 1220"/>
              <a:gd name="T27" fmla="*/ 306 h 306"/>
              <a:gd name="T28" fmla="*/ 1044 w 1220"/>
              <a:gd name="T29" fmla="*/ 306 h 306"/>
              <a:gd name="T30" fmla="*/ 1044 w 1220"/>
              <a:gd name="T31" fmla="*/ 306 h 306"/>
              <a:gd name="T32" fmla="*/ 1064 w 1220"/>
              <a:gd name="T33" fmla="*/ 304 h 306"/>
              <a:gd name="T34" fmla="*/ 1084 w 1220"/>
              <a:gd name="T35" fmla="*/ 298 h 306"/>
              <a:gd name="T36" fmla="*/ 1112 w 1220"/>
              <a:gd name="T37" fmla="*/ 288 h 306"/>
              <a:gd name="T38" fmla="*/ 1140 w 1220"/>
              <a:gd name="T39" fmla="*/ 274 h 306"/>
              <a:gd name="T40" fmla="*/ 1154 w 1220"/>
              <a:gd name="T41" fmla="*/ 266 h 306"/>
              <a:gd name="T42" fmla="*/ 1170 w 1220"/>
              <a:gd name="T43" fmla="*/ 256 h 306"/>
              <a:gd name="T44" fmla="*/ 1184 w 1220"/>
              <a:gd name="T45" fmla="*/ 246 h 306"/>
              <a:gd name="T46" fmla="*/ 1196 w 1220"/>
              <a:gd name="T47" fmla="*/ 232 h 306"/>
              <a:gd name="T48" fmla="*/ 1208 w 1220"/>
              <a:gd name="T49" fmla="*/ 218 h 306"/>
              <a:gd name="T50" fmla="*/ 1220 w 1220"/>
              <a:gd name="T51" fmla="*/ 202 h 306"/>
              <a:gd name="T52" fmla="*/ 868 w 1220"/>
              <a:gd name="T53" fmla="*/ 0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20" h="306">
                <a:moveTo>
                  <a:pt x="868" y="0"/>
                </a:moveTo>
                <a:lnTo>
                  <a:pt x="868" y="2"/>
                </a:lnTo>
                <a:lnTo>
                  <a:pt x="354" y="2"/>
                </a:lnTo>
                <a:lnTo>
                  <a:pt x="356" y="0"/>
                </a:lnTo>
                <a:lnTo>
                  <a:pt x="0" y="206"/>
                </a:lnTo>
                <a:lnTo>
                  <a:pt x="0" y="206"/>
                </a:lnTo>
                <a:lnTo>
                  <a:pt x="10" y="222"/>
                </a:lnTo>
                <a:lnTo>
                  <a:pt x="24" y="238"/>
                </a:lnTo>
                <a:lnTo>
                  <a:pt x="42" y="252"/>
                </a:lnTo>
                <a:lnTo>
                  <a:pt x="62" y="266"/>
                </a:lnTo>
                <a:lnTo>
                  <a:pt x="86" y="278"/>
                </a:lnTo>
                <a:lnTo>
                  <a:pt x="112" y="290"/>
                </a:lnTo>
                <a:lnTo>
                  <a:pt x="144" y="300"/>
                </a:lnTo>
                <a:lnTo>
                  <a:pt x="180" y="306"/>
                </a:lnTo>
                <a:lnTo>
                  <a:pt x="1044" y="306"/>
                </a:lnTo>
                <a:lnTo>
                  <a:pt x="1044" y="306"/>
                </a:lnTo>
                <a:lnTo>
                  <a:pt x="1064" y="304"/>
                </a:lnTo>
                <a:lnTo>
                  <a:pt x="1084" y="298"/>
                </a:lnTo>
                <a:lnTo>
                  <a:pt x="1112" y="288"/>
                </a:lnTo>
                <a:lnTo>
                  <a:pt x="1140" y="274"/>
                </a:lnTo>
                <a:lnTo>
                  <a:pt x="1154" y="266"/>
                </a:lnTo>
                <a:lnTo>
                  <a:pt x="1170" y="256"/>
                </a:lnTo>
                <a:lnTo>
                  <a:pt x="1184" y="246"/>
                </a:lnTo>
                <a:lnTo>
                  <a:pt x="1196" y="232"/>
                </a:lnTo>
                <a:lnTo>
                  <a:pt x="1208" y="218"/>
                </a:lnTo>
                <a:lnTo>
                  <a:pt x="1220" y="202"/>
                </a:lnTo>
                <a:lnTo>
                  <a:pt x="868" y="0"/>
                </a:lnTo>
                <a:close/>
              </a:path>
            </a:pathLst>
          </a:custGeom>
          <a:solidFill>
            <a:srgbClr val="79B6D3"/>
          </a:solidFill>
          <a:ln w="3175">
            <a:noFill/>
            <a:prstDash val="solid"/>
            <a:round/>
          </a:ln>
        </p:spPr>
        <p:txBody>
          <a:bodyPr vert="horz" wrap="square" lIns="91440" tIns="45720" rIns="91440" bIns="45720" numCol="1" anchor="t" anchorCtr="0" compatLnSpc="1">
            <a:normAutofit/>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3" name="KSO_Shape"/>
          <p:cNvSpPr/>
          <p:nvPr>
            <p:custDataLst>
              <p:tags r:id="rId7"/>
            </p:custDataLst>
          </p:nvPr>
        </p:nvSpPr>
        <p:spPr>
          <a:xfrm>
            <a:off x="6390165" y="2585758"/>
            <a:ext cx="451437" cy="342340"/>
          </a:xfrm>
          <a:custGeom>
            <a:avLst/>
            <a:gdLst>
              <a:gd name="connsiteX0" fmla="*/ 367281 w 529316"/>
              <a:gd name="connsiteY0" fmla="*/ 196274 h 401026"/>
              <a:gd name="connsiteX1" fmla="*/ 355293 w 529316"/>
              <a:gd name="connsiteY1" fmla="*/ 208263 h 401026"/>
              <a:gd name="connsiteX2" fmla="*/ 465090 w 529316"/>
              <a:gd name="connsiteY2" fmla="*/ 318060 h 401026"/>
              <a:gd name="connsiteX3" fmla="*/ 466739 w 529316"/>
              <a:gd name="connsiteY3" fmla="*/ 320716 h 401026"/>
              <a:gd name="connsiteX4" fmla="*/ 491723 w 529316"/>
              <a:gd name="connsiteY4" fmla="*/ 320716 h 401026"/>
              <a:gd name="connsiteX5" fmla="*/ 162035 w 529316"/>
              <a:gd name="connsiteY5" fmla="*/ 196274 h 401026"/>
              <a:gd name="connsiteX6" fmla="*/ 37593 w 529316"/>
              <a:gd name="connsiteY6" fmla="*/ 320716 h 401026"/>
              <a:gd name="connsiteX7" fmla="*/ 62577 w 529316"/>
              <a:gd name="connsiteY7" fmla="*/ 320716 h 401026"/>
              <a:gd name="connsiteX8" fmla="*/ 64225 w 529316"/>
              <a:gd name="connsiteY8" fmla="*/ 318061 h 401026"/>
              <a:gd name="connsiteX9" fmla="*/ 174023 w 529316"/>
              <a:gd name="connsiteY9" fmla="*/ 208263 h 401026"/>
              <a:gd name="connsiteX10" fmla="*/ 46349 w 529316"/>
              <a:gd name="connsiteY10" fmla="*/ 80311 h 401026"/>
              <a:gd name="connsiteX11" fmla="*/ 222791 w 529316"/>
              <a:gd name="connsiteY11" fmla="*/ 256753 h 401026"/>
              <a:gd name="connsiteX12" fmla="*/ 263500 w 529316"/>
              <a:gd name="connsiteY12" fmla="*/ 273616 h 401026"/>
              <a:gd name="connsiteX13" fmla="*/ 264659 w 529316"/>
              <a:gd name="connsiteY13" fmla="*/ 273504 h 401026"/>
              <a:gd name="connsiteX14" fmla="*/ 306525 w 529316"/>
              <a:gd name="connsiteY14" fmla="*/ 256753 h 401026"/>
              <a:gd name="connsiteX15" fmla="*/ 482968 w 529316"/>
              <a:gd name="connsiteY15" fmla="*/ 80311 h 401026"/>
              <a:gd name="connsiteX16" fmla="*/ 458990 w 529316"/>
              <a:gd name="connsiteY16" fmla="*/ 80311 h 401026"/>
              <a:gd name="connsiteX17" fmla="*/ 300904 w 529316"/>
              <a:gd name="connsiteY17" fmla="*/ 238397 h 401026"/>
              <a:gd name="connsiteX18" fmla="*/ 264659 w 529316"/>
              <a:gd name="connsiteY18" fmla="*/ 252899 h 401026"/>
              <a:gd name="connsiteX19" fmla="*/ 263656 w 529316"/>
              <a:gd name="connsiteY19" fmla="*/ 252995 h 401026"/>
              <a:gd name="connsiteX20" fmla="*/ 228412 w 529316"/>
              <a:gd name="connsiteY20" fmla="*/ 238397 h 401026"/>
              <a:gd name="connsiteX21" fmla="*/ 70326 w 529316"/>
              <a:gd name="connsiteY21" fmla="*/ 80311 h 401026"/>
              <a:gd name="connsiteX22" fmla="*/ 92015 w 529316"/>
              <a:gd name="connsiteY22" fmla="*/ 0 h 401026"/>
              <a:gd name="connsiteX23" fmla="*/ 437301 w 529316"/>
              <a:gd name="connsiteY23" fmla="*/ 0 h 401026"/>
              <a:gd name="connsiteX24" fmla="*/ 529316 w 529316"/>
              <a:gd name="connsiteY24" fmla="*/ 92015 h 401026"/>
              <a:gd name="connsiteX25" fmla="*/ 529316 w 529316"/>
              <a:gd name="connsiteY25" fmla="*/ 309011 h 401026"/>
              <a:gd name="connsiteX26" fmla="*/ 437301 w 529316"/>
              <a:gd name="connsiteY26" fmla="*/ 401026 h 401026"/>
              <a:gd name="connsiteX27" fmla="*/ 92015 w 529316"/>
              <a:gd name="connsiteY27" fmla="*/ 401026 h 401026"/>
              <a:gd name="connsiteX28" fmla="*/ 0 w 529316"/>
              <a:gd name="connsiteY28" fmla="*/ 309011 h 401026"/>
              <a:gd name="connsiteX29" fmla="*/ 0 w 529316"/>
              <a:gd name="connsiteY29" fmla="*/ 92015 h 401026"/>
              <a:gd name="connsiteX30" fmla="*/ 92015 w 529316"/>
              <a:gd name="connsiteY30" fmla="*/ 0 h 40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29316" h="401026">
                <a:moveTo>
                  <a:pt x="367281" y="196274"/>
                </a:moveTo>
                <a:lnTo>
                  <a:pt x="355293" y="208263"/>
                </a:lnTo>
                <a:lnTo>
                  <a:pt x="465090" y="318060"/>
                </a:lnTo>
                <a:cubicBezTo>
                  <a:pt x="465822" y="318792"/>
                  <a:pt x="466527" y="319541"/>
                  <a:pt x="466739" y="320716"/>
                </a:cubicBezTo>
                <a:lnTo>
                  <a:pt x="491723" y="320716"/>
                </a:lnTo>
                <a:close/>
                <a:moveTo>
                  <a:pt x="162035" y="196274"/>
                </a:moveTo>
                <a:lnTo>
                  <a:pt x="37593" y="320716"/>
                </a:lnTo>
                <a:lnTo>
                  <a:pt x="62577" y="320716"/>
                </a:lnTo>
                <a:lnTo>
                  <a:pt x="64225" y="318061"/>
                </a:lnTo>
                <a:lnTo>
                  <a:pt x="174023" y="208263"/>
                </a:lnTo>
                <a:close/>
                <a:moveTo>
                  <a:pt x="46349" y="80311"/>
                </a:moveTo>
                <a:lnTo>
                  <a:pt x="222791" y="256753"/>
                </a:lnTo>
                <a:cubicBezTo>
                  <a:pt x="234032" y="267995"/>
                  <a:pt x="248767" y="273616"/>
                  <a:pt x="263500" y="273616"/>
                </a:cubicBezTo>
                <a:cubicBezTo>
                  <a:pt x="263887" y="273616"/>
                  <a:pt x="264274" y="273611"/>
                  <a:pt x="264659" y="273504"/>
                </a:cubicBezTo>
                <a:cubicBezTo>
                  <a:pt x="279774" y="273906"/>
                  <a:pt x="294989" y="268289"/>
                  <a:pt x="306525" y="256753"/>
                </a:cubicBezTo>
                <a:lnTo>
                  <a:pt x="482968" y="80311"/>
                </a:lnTo>
                <a:lnTo>
                  <a:pt x="458990" y="80311"/>
                </a:lnTo>
                <a:lnTo>
                  <a:pt x="300904" y="238397"/>
                </a:lnTo>
                <a:cubicBezTo>
                  <a:pt x="290917" y="248385"/>
                  <a:pt x="277745" y="253247"/>
                  <a:pt x="264659" y="252899"/>
                </a:cubicBezTo>
                <a:cubicBezTo>
                  <a:pt x="264325" y="252991"/>
                  <a:pt x="263990" y="252995"/>
                  <a:pt x="263656" y="252995"/>
                </a:cubicBezTo>
                <a:cubicBezTo>
                  <a:pt x="250900" y="252995"/>
                  <a:pt x="238144" y="248128"/>
                  <a:pt x="228412" y="238397"/>
                </a:cubicBezTo>
                <a:lnTo>
                  <a:pt x="70326" y="80311"/>
                </a:lnTo>
                <a:close/>
                <a:moveTo>
                  <a:pt x="92015" y="0"/>
                </a:moveTo>
                <a:lnTo>
                  <a:pt x="437301" y="0"/>
                </a:lnTo>
                <a:cubicBezTo>
                  <a:pt x="488119" y="0"/>
                  <a:pt x="529316" y="41197"/>
                  <a:pt x="529316" y="92015"/>
                </a:cubicBezTo>
                <a:lnTo>
                  <a:pt x="529316" y="309011"/>
                </a:lnTo>
                <a:cubicBezTo>
                  <a:pt x="529316" y="359829"/>
                  <a:pt x="488119" y="401026"/>
                  <a:pt x="437301" y="401026"/>
                </a:cubicBezTo>
                <a:lnTo>
                  <a:pt x="92015" y="401026"/>
                </a:lnTo>
                <a:cubicBezTo>
                  <a:pt x="41197" y="401026"/>
                  <a:pt x="0" y="359829"/>
                  <a:pt x="0" y="309011"/>
                </a:cubicBezTo>
                <a:lnTo>
                  <a:pt x="0" y="92015"/>
                </a:lnTo>
                <a:cubicBezTo>
                  <a:pt x="0" y="41197"/>
                  <a:pt x="41197" y="0"/>
                  <a:pt x="92015" y="0"/>
                </a:cubicBezTo>
                <a:close/>
              </a:path>
            </a:pathLst>
          </a:custGeom>
          <a:solidFill>
            <a:sysClr val="window" lastClr="FFFFFF"/>
          </a:solidFill>
          <a:ln>
            <a:noFill/>
          </a:ln>
        </p:spPr>
        <p:style>
          <a:lnRef idx="2">
            <a:srgbClr val="8590CA">
              <a:shade val="50000"/>
            </a:srgbClr>
          </a:lnRef>
          <a:fillRef idx="1">
            <a:srgbClr val="8590CA"/>
          </a:fillRef>
          <a:effectRef idx="0">
            <a:srgbClr val="8590CA"/>
          </a:effectRef>
          <a:fontRef idx="minor">
            <a:sysClr val="window" lastClr="FFFFFF"/>
          </a:fontRef>
        </p:style>
        <p:txBody>
          <a:bodyPr wrap="square" anchor="ctr">
            <a:normAutofit fontScale="60000"/>
          </a:bodyPr>
          <a:lstStyle/>
          <a:p>
            <a:pPr algn="ctr" eaLnBrk="1" fontAlgn="auto" hangingPunct="1">
              <a:lnSpc>
                <a:spcPct val="130000"/>
              </a:lnSpc>
              <a:defRPr/>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KSO_Shape"/>
          <p:cNvSpPr/>
          <p:nvPr>
            <p:custDataLst>
              <p:tags r:id="rId8"/>
            </p:custDataLst>
          </p:nvPr>
        </p:nvSpPr>
        <p:spPr>
          <a:xfrm>
            <a:off x="5843270" y="3860480"/>
            <a:ext cx="419100" cy="314325"/>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ysClr val="window" lastClr="FFFFFF"/>
          </a:solidFill>
          <a:ln>
            <a:noFill/>
          </a:ln>
        </p:spPr>
        <p:style>
          <a:lnRef idx="2">
            <a:srgbClr val="8590CA">
              <a:shade val="50000"/>
            </a:srgbClr>
          </a:lnRef>
          <a:fillRef idx="1">
            <a:srgbClr val="8590CA"/>
          </a:fillRef>
          <a:effectRef idx="0">
            <a:srgbClr val="8590CA"/>
          </a:effectRef>
          <a:fontRef idx="minor">
            <a:sysClr val="window" lastClr="FFFFFF"/>
          </a:fontRef>
        </p:style>
        <p:txBody>
          <a:bodyPr wrap="square" anchor="ctr">
            <a:normAutofit fontScale="70000" lnSpcReduction="20000"/>
          </a:bodyPr>
          <a:lstStyle/>
          <a:p>
            <a:pPr algn="ctr" eaLnBrk="1" fontAlgn="auto" hangingPunct="1">
              <a:lnSpc>
                <a:spcPct val="130000"/>
              </a:lnSpc>
              <a:defRPr/>
            </a:pPr>
            <a:endParaRPr 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75" name="KSO_Shape"/>
          <p:cNvSpPr/>
          <p:nvPr>
            <p:custDataLst>
              <p:tags r:id="rId9"/>
            </p:custDataLst>
          </p:nvPr>
        </p:nvSpPr>
        <p:spPr>
          <a:xfrm>
            <a:off x="5060831" y="2595493"/>
            <a:ext cx="487793" cy="322870"/>
          </a:xfrm>
          <a:custGeom>
            <a:avLst/>
            <a:gdLst>
              <a:gd name="connsiteX0" fmla="*/ 880442 w 1224136"/>
              <a:gd name="connsiteY0" fmla="*/ 361080 h 883138"/>
              <a:gd name="connsiteX1" fmla="*/ 1006456 w 1224136"/>
              <a:gd name="connsiteY1" fmla="*/ 487094 h 883138"/>
              <a:gd name="connsiteX2" fmla="*/ 880442 w 1224136"/>
              <a:gd name="connsiteY2" fmla="*/ 613108 h 883138"/>
              <a:gd name="connsiteX3" fmla="*/ 754428 w 1224136"/>
              <a:gd name="connsiteY3" fmla="*/ 487094 h 883138"/>
              <a:gd name="connsiteX4" fmla="*/ 880442 w 1224136"/>
              <a:gd name="connsiteY4" fmla="*/ 361080 h 883138"/>
              <a:gd name="connsiteX5" fmla="*/ 880442 w 1224136"/>
              <a:gd name="connsiteY5" fmla="*/ 235066 h 883138"/>
              <a:gd name="connsiteX6" fmla="*/ 628414 w 1224136"/>
              <a:gd name="connsiteY6" fmla="*/ 487094 h 883138"/>
              <a:gd name="connsiteX7" fmla="*/ 880442 w 1224136"/>
              <a:gd name="connsiteY7" fmla="*/ 739122 h 883138"/>
              <a:gd name="connsiteX8" fmla="*/ 1132470 w 1224136"/>
              <a:gd name="connsiteY8" fmla="*/ 487094 h 883138"/>
              <a:gd name="connsiteX9" fmla="*/ 880442 w 1224136"/>
              <a:gd name="connsiteY9" fmla="*/ 235066 h 883138"/>
              <a:gd name="connsiteX10" fmla="*/ 132017 w 1224136"/>
              <a:gd name="connsiteY10" fmla="*/ 91050 h 883138"/>
              <a:gd name="connsiteX11" fmla="*/ 1092119 w 1224136"/>
              <a:gd name="connsiteY11" fmla="*/ 91050 h 883138"/>
              <a:gd name="connsiteX12" fmla="*/ 1224136 w 1224136"/>
              <a:gd name="connsiteY12" fmla="*/ 223067 h 883138"/>
              <a:gd name="connsiteX13" fmla="*/ 1224136 w 1224136"/>
              <a:gd name="connsiteY13" fmla="*/ 751121 h 883138"/>
              <a:gd name="connsiteX14" fmla="*/ 1092119 w 1224136"/>
              <a:gd name="connsiteY14" fmla="*/ 883138 h 883138"/>
              <a:gd name="connsiteX15" fmla="*/ 132017 w 1224136"/>
              <a:gd name="connsiteY15" fmla="*/ 883138 h 883138"/>
              <a:gd name="connsiteX16" fmla="*/ 0 w 1224136"/>
              <a:gd name="connsiteY16" fmla="*/ 751121 h 883138"/>
              <a:gd name="connsiteX17" fmla="*/ 0 w 1224136"/>
              <a:gd name="connsiteY17" fmla="*/ 223067 h 883138"/>
              <a:gd name="connsiteX18" fmla="*/ 132017 w 1224136"/>
              <a:gd name="connsiteY18" fmla="*/ 91050 h 883138"/>
              <a:gd name="connsiteX19" fmla="*/ 156016 w 1224136"/>
              <a:gd name="connsiteY19" fmla="*/ 0 h 883138"/>
              <a:gd name="connsiteX20" fmla="*/ 348040 w 1224136"/>
              <a:gd name="connsiteY20" fmla="*/ 0 h 883138"/>
              <a:gd name="connsiteX21" fmla="*/ 360040 w 1224136"/>
              <a:gd name="connsiteY21" fmla="*/ 12000 h 883138"/>
              <a:gd name="connsiteX22" fmla="*/ 360040 w 1224136"/>
              <a:gd name="connsiteY22" fmla="*/ 60000 h 883138"/>
              <a:gd name="connsiteX23" fmla="*/ 348040 w 1224136"/>
              <a:gd name="connsiteY23" fmla="*/ 72000 h 883138"/>
              <a:gd name="connsiteX24" fmla="*/ 156016 w 1224136"/>
              <a:gd name="connsiteY24" fmla="*/ 72000 h 883138"/>
              <a:gd name="connsiteX25" fmla="*/ 144016 w 1224136"/>
              <a:gd name="connsiteY25" fmla="*/ 60000 h 883138"/>
              <a:gd name="connsiteX26" fmla="*/ 144016 w 1224136"/>
              <a:gd name="connsiteY26" fmla="*/ 12000 h 883138"/>
              <a:gd name="connsiteX27" fmla="*/ 156016 w 1224136"/>
              <a:gd name="connsiteY27" fmla="*/ 0 h 883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24136" h="883138">
                <a:moveTo>
                  <a:pt x="880442" y="361080"/>
                </a:moveTo>
                <a:cubicBezTo>
                  <a:pt x="950038" y="361080"/>
                  <a:pt x="1006456" y="417498"/>
                  <a:pt x="1006456" y="487094"/>
                </a:cubicBezTo>
                <a:cubicBezTo>
                  <a:pt x="1006456" y="556690"/>
                  <a:pt x="950038" y="613108"/>
                  <a:pt x="880442" y="613108"/>
                </a:cubicBezTo>
                <a:cubicBezTo>
                  <a:pt x="810846" y="613108"/>
                  <a:pt x="754428" y="556690"/>
                  <a:pt x="754428" y="487094"/>
                </a:cubicBezTo>
                <a:cubicBezTo>
                  <a:pt x="754428" y="417498"/>
                  <a:pt x="810846" y="361080"/>
                  <a:pt x="880442" y="361080"/>
                </a:cubicBezTo>
                <a:close/>
                <a:moveTo>
                  <a:pt x="880442" y="235066"/>
                </a:moveTo>
                <a:cubicBezTo>
                  <a:pt x="741251" y="235066"/>
                  <a:pt x="628414" y="347903"/>
                  <a:pt x="628414" y="487094"/>
                </a:cubicBezTo>
                <a:cubicBezTo>
                  <a:pt x="628414" y="626285"/>
                  <a:pt x="741251" y="739122"/>
                  <a:pt x="880442" y="739122"/>
                </a:cubicBezTo>
                <a:cubicBezTo>
                  <a:pt x="1019633" y="739122"/>
                  <a:pt x="1132470" y="626285"/>
                  <a:pt x="1132470" y="487094"/>
                </a:cubicBezTo>
                <a:cubicBezTo>
                  <a:pt x="1132470" y="347903"/>
                  <a:pt x="1019633" y="235066"/>
                  <a:pt x="880442" y="235066"/>
                </a:cubicBezTo>
                <a:close/>
                <a:moveTo>
                  <a:pt x="132017" y="91050"/>
                </a:moveTo>
                <a:lnTo>
                  <a:pt x="1092119" y="91050"/>
                </a:lnTo>
                <a:cubicBezTo>
                  <a:pt x="1165030" y="91050"/>
                  <a:pt x="1224136" y="150156"/>
                  <a:pt x="1224136" y="223067"/>
                </a:cubicBezTo>
                <a:lnTo>
                  <a:pt x="1224136" y="751121"/>
                </a:lnTo>
                <a:cubicBezTo>
                  <a:pt x="1224136" y="824032"/>
                  <a:pt x="1165030" y="883138"/>
                  <a:pt x="1092119" y="883138"/>
                </a:cubicBezTo>
                <a:lnTo>
                  <a:pt x="132017" y="883138"/>
                </a:lnTo>
                <a:cubicBezTo>
                  <a:pt x="59106" y="883138"/>
                  <a:pt x="0" y="824032"/>
                  <a:pt x="0" y="751121"/>
                </a:cubicBezTo>
                <a:lnTo>
                  <a:pt x="0" y="223067"/>
                </a:lnTo>
                <a:cubicBezTo>
                  <a:pt x="0" y="150156"/>
                  <a:pt x="59106" y="91050"/>
                  <a:pt x="132017" y="91050"/>
                </a:cubicBezTo>
                <a:close/>
                <a:moveTo>
                  <a:pt x="156016" y="0"/>
                </a:moveTo>
                <a:lnTo>
                  <a:pt x="348040" y="0"/>
                </a:lnTo>
                <a:cubicBezTo>
                  <a:pt x="354667" y="0"/>
                  <a:pt x="360040" y="5373"/>
                  <a:pt x="360040" y="12000"/>
                </a:cubicBezTo>
                <a:lnTo>
                  <a:pt x="360040" y="60000"/>
                </a:lnTo>
                <a:cubicBezTo>
                  <a:pt x="360040" y="66627"/>
                  <a:pt x="354667" y="72000"/>
                  <a:pt x="348040" y="72000"/>
                </a:cubicBezTo>
                <a:lnTo>
                  <a:pt x="156016" y="72000"/>
                </a:lnTo>
                <a:cubicBezTo>
                  <a:pt x="149389" y="72000"/>
                  <a:pt x="144016" y="66627"/>
                  <a:pt x="144016" y="60000"/>
                </a:cubicBezTo>
                <a:lnTo>
                  <a:pt x="144016" y="12000"/>
                </a:lnTo>
                <a:cubicBezTo>
                  <a:pt x="144016" y="5373"/>
                  <a:pt x="149389" y="0"/>
                  <a:pt x="156016" y="0"/>
                </a:cubicBezTo>
                <a:close/>
              </a:path>
            </a:pathLst>
          </a:custGeom>
          <a:solidFill>
            <a:sysClr val="window" lastClr="FFFFFF"/>
          </a:solidFill>
          <a:ln>
            <a:noFill/>
          </a:ln>
        </p:spPr>
        <p:style>
          <a:lnRef idx="2">
            <a:srgbClr val="8590CA">
              <a:shade val="50000"/>
            </a:srgbClr>
          </a:lnRef>
          <a:fillRef idx="1">
            <a:srgbClr val="8590CA"/>
          </a:fillRef>
          <a:effectRef idx="0">
            <a:srgbClr val="8590CA"/>
          </a:effectRef>
          <a:fontRef idx="minor">
            <a:sysClr val="window" lastClr="FFFFFF"/>
          </a:fontRef>
        </p:style>
        <p:txBody>
          <a:bodyPr wrap="square" anchor="ctr">
            <a:normAutofit fontScale="65000" lnSpcReduction="20000"/>
          </a:bodyPr>
          <a:lstStyle/>
          <a:p>
            <a:pPr algn="ctr" eaLnBrk="1" fontAlgn="auto" hangingPunct="1">
              <a:lnSpc>
                <a:spcPct val="130000"/>
              </a:lnSpc>
              <a:defRPr/>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custDataLst>
              <p:tags r:id="rId10"/>
            </p:custDataLst>
          </p:nvPr>
        </p:nvSpPr>
        <p:spPr>
          <a:xfrm>
            <a:off x="667385" y="2310130"/>
            <a:ext cx="2879725" cy="560070"/>
          </a:xfrm>
          <a:prstGeom prst="rect">
            <a:avLst/>
          </a:prstGeom>
          <a:noFill/>
        </p:spPr>
        <p:txBody>
          <a:bodyPr wrap="square" lIns="90000" tIns="46800" rIns="90000" bIns="46800" anchor="ctr" anchorCtr="0">
            <a:normAutofit/>
          </a:bodyPr>
          <a:lstStyle>
            <a:defPPr>
              <a:defRPr lang="zh-CN"/>
            </a:defPPr>
            <a:lvl1pPr algn="r"/>
          </a:lstStyle>
          <a:p>
            <a:pPr algn="l">
              <a:lnSpc>
                <a:spcPct val="120000"/>
              </a:lnSpc>
            </a:pPr>
            <a:r>
              <a:rPr lang="zh-CN" altLang="en-US" sz="2400" b="1" spc="300" dirty="0">
                <a:latin typeface="Arial" panose="020B0604020202020204" pitchFamily="34" charset="0"/>
                <a:ea typeface="微软雅黑" panose="020B0503020204020204" pitchFamily="34" charset="-122"/>
                <a:cs typeface="+mj-cs"/>
                <a:sym typeface="Arial" panose="020B0604020202020204" pitchFamily="34" charset="0"/>
              </a:rPr>
              <a:t>（一）基本定义</a:t>
            </a:r>
            <a:endParaRPr lang="zh-CN" altLang="en-US" sz="2400" b="1" spc="300" dirty="0">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2" name="文本框 1"/>
          <p:cNvSpPr txBox="1"/>
          <p:nvPr>
            <p:custDataLst>
              <p:tags r:id="rId11"/>
            </p:custDataLst>
          </p:nvPr>
        </p:nvSpPr>
        <p:spPr>
          <a:xfrm>
            <a:off x="667385" y="2912110"/>
            <a:ext cx="3674110" cy="2242820"/>
          </a:xfrm>
          <a:prstGeom prst="rect">
            <a:avLst/>
          </a:prstGeom>
        </p:spPr>
        <p:txBody>
          <a:bodyPr wrap="square" anchor="t" anchorCtr="0"/>
          <a:lstStyle>
            <a:defPPr>
              <a:defRPr lang="zh-CN"/>
            </a:defPPr>
            <a:lvl1pPr algn="r"/>
          </a:lstStyle>
          <a:p>
            <a:pPr algn="l">
              <a:lnSpc>
                <a:spcPct val="130000"/>
              </a:lnSpc>
            </a:pPr>
            <a:r>
              <a:rPr lang="zh-CN" altLang="en-US" sz="1600" spc="150" dirty="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rPr>
              <a:t>职业性病损是指职业性有害因素引起（所致）的各种职业损伤的统称。它可以是轻微的健康影响，也可以是严重的损害，甚至导致严重的伤残或死亡。</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文本框 13"/>
          <p:cNvSpPr txBox="1"/>
          <p:nvPr>
            <p:custDataLst>
              <p:tags r:id="rId12"/>
            </p:custDataLst>
          </p:nvPr>
        </p:nvSpPr>
        <p:spPr>
          <a:xfrm>
            <a:off x="8321675" y="1116330"/>
            <a:ext cx="2879725" cy="816610"/>
          </a:xfrm>
          <a:prstGeom prst="rect">
            <a:avLst/>
          </a:prstGeom>
          <a:noFill/>
        </p:spPr>
        <p:txBody>
          <a:bodyPr wrap="square" lIns="90000" tIns="46800" rIns="90000" bIns="46800" anchor="ctr" anchorCtr="0"/>
          <a:lstStyle>
            <a:defPPr>
              <a:defRPr lang="zh-CN"/>
            </a:defPPr>
            <a:lvl1pPr algn="r"/>
          </a:lstStyle>
          <a:p>
            <a:pPr algn="l">
              <a:lnSpc>
                <a:spcPct val="120000"/>
              </a:lnSpc>
            </a:pPr>
            <a:r>
              <a:rPr lang="zh-CN" altLang="en-US" sz="2400" b="1" spc="300" dirty="0">
                <a:latin typeface="Arial" panose="020B0604020202020204" pitchFamily="34" charset="0"/>
                <a:ea typeface="微软雅黑" panose="020B0503020204020204" pitchFamily="34" charset="-122"/>
                <a:cs typeface="+mj-cs"/>
                <a:sym typeface="Arial" panose="020B0604020202020204" pitchFamily="34" charset="0"/>
              </a:rPr>
              <a:t>（二）与工作有关的疾病</a:t>
            </a:r>
            <a:endParaRPr lang="zh-CN" altLang="en-US" sz="2400" b="1" spc="300" dirty="0">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15" name="文本框 14"/>
          <p:cNvSpPr txBox="1"/>
          <p:nvPr>
            <p:custDataLst>
              <p:tags r:id="rId13"/>
            </p:custDataLst>
          </p:nvPr>
        </p:nvSpPr>
        <p:spPr>
          <a:xfrm>
            <a:off x="8061960" y="1974850"/>
            <a:ext cx="3684270" cy="1885315"/>
          </a:xfrm>
          <a:prstGeom prst="rect">
            <a:avLst/>
          </a:prstGeom>
        </p:spPr>
        <p:txBody>
          <a:bodyPr wrap="square" anchor="t" anchorCtr="0"/>
          <a:lstStyle>
            <a:defPPr>
              <a:defRPr lang="zh-CN"/>
            </a:defPPr>
            <a:lvl1pPr algn="r"/>
          </a:lstStyle>
          <a:p>
            <a:pPr algn="l">
              <a:lnSpc>
                <a:spcPct val="130000"/>
              </a:lnSpc>
            </a:pPr>
            <a:r>
              <a:rPr lang="zh-CN" altLang="en-US" sz="1600" spc="150" dirty="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rPr>
              <a:t>与工作有关的疾病与职业病有所区别。广义上讲，职业病是指与工作有关，并直接与职业性有害因素有因果关系的疾病，而与工作有关的疾病又称职业性多发病，是一组与职业有关的非特异性疾病。</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文本框 15"/>
          <p:cNvSpPr txBox="1"/>
          <p:nvPr>
            <p:custDataLst>
              <p:tags r:id="rId14"/>
            </p:custDataLst>
          </p:nvPr>
        </p:nvSpPr>
        <p:spPr>
          <a:xfrm>
            <a:off x="8199755" y="3998595"/>
            <a:ext cx="3164205" cy="957580"/>
          </a:xfrm>
          <a:prstGeom prst="rect">
            <a:avLst/>
          </a:prstGeom>
          <a:noFill/>
        </p:spPr>
        <p:txBody>
          <a:bodyPr wrap="square" lIns="90000" tIns="46800" rIns="90000" bIns="46800" anchor="ctr" anchorCtr="0"/>
          <a:lstStyle>
            <a:defPPr>
              <a:defRPr lang="zh-CN"/>
            </a:defPPr>
            <a:lvl1pPr algn="r"/>
          </a:lstStyle>
          <a:p>
            <a:pPr algn="l">
              <a:lnSpc>
                <a:spcPct val="120000"/>
              </a:lnSpc>
            </a:pPr>
            <a:r>
              <a:rPr lang="zh-CN" altLang="en-US" sz="2400" b="1" spc="300" dirty="0">
                <a:latin typeface="Arial" panose="020B0604020202020204" pitchFamily="34" charset="0"/>
                <a:ea typeface="微软雅黑" panose="020B0503020204020204" pitchFamily="34" charset="-122"/>
                <a:cs typeface="+mj-cs"/>
                <a:sym typeface="Arial" panose="020B0604020202020204" pitchFamily="34" charset="0"/>
              </a:rPr>
              <a:t>（三）职业病的发病条件</a:t>
            </a:r>
            <a:endParaRPr lang="zh-CN" altLang="en-US" sz="2400" b="1" spc="300" dirty="0">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5" name="文本框 4"/>
          <p:cNvSpPr txBox="1"/>
          <p:nvPr>
            <p:custDataLst>
              <p:tags r:id="rId15"/>
            </p:custDataLst>
          </p:nvPr>
        </p:nvSpPr>
        <p:spPr>
          <a:xfrm>
            <a:off x="8131175" y="4812665"/>
            <a:ext cx="3546475" cy="1620520"/>
          </a:xfrm>
          <a:prstGeom prst="rect">
            <a:avLst/>
          </a:prstGeom>
        </p:spPr>
        <p:txBody>
          <a:bodyPr wrap="square" anchor="t" anchorCtr="0"/>
          <a:lstStyle>
            <a:defPPr>
              <a:defRPr lang="zh-CN"/>
            </a:defPPr>
            <a:lvl1pPr algn="r"/>
          </a:lstStyle>
          <a:p>
            <a:pPr algn="l">
              <a:lnSpc>
                <a:spcPct val="130000"/>
              </a:lnSpc>
            </a:pPr>
            <a:r>
              <a:rPr lang="zh-CN" altLang="en-US" sz="1600" spc="150" dirty="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rPr>
              <a:t>职业性有害因素本身的理化性质和作用部位决定了其致病作用的大小。如粉尘浓度越大，其对呼吸系统的致病作用越强；苯的毒作用强于甲苯和二甲苯。</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6"/>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48030" y="510540"/>
            <a:ext cx="5962650" cy="583565"/>
          </a:xfrm>
          <a:prstGeom prst="rect">
            <a:avLst/>
          </a:prstGeom>
          <a:noFill/>
        </p:spPr>
        <p:txBody>
          <a:bodyPr wrap="square" rtlCol="0">
            <a:spAutoFit/>
          </a:bodyPr>
          <a:p>
            <a:r>
              <a:rPr lang="zh-CN" altLang="en-US" sz="3200">
                <a:solidFill>
                  <a:srgbClr val="43486D"/>
                </a:solidFill>
                <a:latin typeface="+mj-ea"/>
                <a:ea typeface="+mj-ea"/>
              </a:rPr>
              <a:t>五、职业病的特点</a:t>
            </a:r>
            <a:endParaRPr lang="zh-CN" altLang="en-US" sz="3200">
              <a:solidFill>
                <a:srgbClr val="43486D"/>
              </a:solidFill>
              <a:latin typeface="+mj-ea"/>
              <a:ea typeface="+mj-ea"/>
            </a:endParaRPr>
          </a:p>
        </p:txBody>
      </p:sp>
      <p:sp>
        <p:nvSpPr>
          <p:cNvPr id="4" name="文本框 3"/>
          <p:cNvSpPr txBox="1"/>
          <p:nvPr/>
        </p:nvSpPr>
        <p:spPr>
          <a:xfrm>
            <a:off x="421005" y="1094105"/>
            <a:ext cx="6664325" cy="5492750"/>
          </a:xfrm>
          <a:prstGeom prst="rect">
            <a:avLst/>
          </a:prstGeom>
          <a:noFill/>
        </p:spPr>
        <p:txBody>
          <a:bodyPr wrap="square" rtlCol="0">
            <a:spAutoFit/>
          </a:bodyPr>
          <a:p>
            <a:pPr fontAlgn="auto">
              <a:lnSpc>
                <a:spcPct val="150000"/>
              </a:lnSpc>
            </a:pPr>
            <a:r>
              <a:rPr lang="zh-CN" altLang="en-US"/>
              <a:t>职业病具有以下五个特点。</a:t>
            </a:r>
            <a:endParaRPr lang="zh-CN" altLang="en-US"/>
          </a:p>
          <a:p>
            <a:pPr fontAlgn="auto">
              <a:lnSpc>
                <a:spcPct val="150000"/>
              </a:lnSpc>
            </a:pPr>
            <a:r>
              <a:rPr lang="zh-CN" altLang="en-US"/>
              <a:t>（1）病因明确，病因即职业性有害因素。每个职业病患者均有明确的职业性有害因素接触史，在控制病因或其作用条件后，可以消除或减少发病。</a:t>
            </a:r>
            <a:endParaRPr lang="zh-CN" altLang="en-US"/>
          </a:p>
          <a:p>
            <a:pPr fontAlgn="auto">
              <a:lnSpc>
                <a:spcPct val="150000"/>
              </a:lnSpc>
            </a:pPr>
            <a:r>
              <a:rPr lang="zh-CN" altLang="en-US"/>
              <a:t>（2）所接触的职业性有害因素大多是可以检测和识别的，且其强度或浓度需达到一定程度才能致病。</a:t>
            </a:r>
            <a:endParaRPr lang="zh-CN" altLang="en-US"/>
          </a:p>
          <a:p>
            <a:pPr fontAlgn="auto">
              <a:lnSpc>
                <a:spcPct val="150000"/>
              </a:lnSpc>
            </a:pPr>
            <a:r>
              <a:rPr lang="zh-CN" altLang="en-US"/>
              <a:t>（3）在接触同样职业性有害因素人群中常有一定数量发病，很少出现个别病例。</a:t>
            </a:r>
            <a:endParaRPr lang="zh-CN" altLang="en-US"/>
          </a:p>
          <a:p>
            <a:pPr fontAlgn="auto">
              <a:lnSpc>
                <a:spcPct val="150000"/>
              </a:lnSpc>
            </a:pPr>
            <a:r>
              <a:rPr lang="zh-CN" altLang="en-US"/>
              <a:t>（4）大多数职业病如能早期诊断，及时治疗，妥善处理，预后会较好。但有些职业病如矽肺，迄今为止所有治疗方法均无明显效果，只能对症处理，减缓进程，故发现越晚，疗效越差。</a:t>
            </a:r>
            <a:endParaRPr lang="zh-CN" altLang="en-US"/>
          </a:p>
          <a:p>
            <a:pPr fontAlgn="auto">
              <a:lnSpc>
                <a:spcPct val="150000"/>
              </a:lnSpc>
            </a:pPr>
            <a:r>
              <a:rPr lang="zh-CN" altLang="en-US"/>
              <a:t>（5）除职业性传染病外，治疗个体无助于控制人群发病，必须有效“治疗”有害的工作环境。</a:t>
            </a:r>
            <a:endParaRPr lang="zh-CN" altLang="en-US"/>
          </a:p>
        </p:txBody>
      </p:sp>
      <p:pic>
        <p:nvPicPr>
          <p:cNvPr id="144" name="图片 143"/>
          <p:cNvPicPr/>
          <p:nvPr/>
        </p:nvPicPr>
        <p:blipFill>
          <a:blip r:embed="rId1"/>
          <a:stretch>
            <a:fillRect/>
          </a:stretch>
        </p:blipFill>
        <p:spPr>
          <a:xfrm>
            <a:off x="7085330" y="1849755"/>
            <a:ext cx="4543425" cy="364299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44"/>
                                        </p:tgtEl>
                                        <p:attrNameLst>
                                          <p:attrName>style.visibility</p:attrName>
                                        </p:attrNameLst>
                                      </p:cBhvr>
                                      <p:to>
                                        <p:strVal val="visible"/>
                                      </p:to>
                                    </p:set>
                                    <p:animEffect transition="in" filter="wipe(down)">
                                      <p:cBhvr>
                                        <p:cTn id="7" dur="500"/>
                                        <p:tgtEl>
                                          <p:spTgt spid="1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165860" y="2781300"/>
            <a:ext cx="9827895" cy="1014730"/>
          </a:xfrm>
          <a:prstGeom prst="rect">
            <a:avLst/>
          </a:prstGeom>
          <a:noFill/>
        </p:spPr>
        <p:txBody>
          <a:bodyPr wrap="square" rtlCol="0" anchor="t">
            <a:spAutoFit/>
          </a:bodyPr>
          <a:p>
            <a:pPr algn="ctr"/>
            <a:r>
              <a:rPr lang="zh-CN" altLang="en-US" sz="6000">
                <a:solidFill>
                  <a:srgbClr val="43486D"/>
                </a:solidFill>
                <a:sym typeface="+mn-ea"/>
              </a:rPr>
              <a:t>主要危害及防护</a:t>
            </a:r>
            <a:endParaRPr lang="zh-CN" altLang="en-US" sz="6000">
              <a:solidFill>
                <a:srgbClr val="D67678"/>
              </a:solidFill>
              <a:sym typeface="+mn-ea"/>
            </a:endParaRPr>
          </a:p>
        </p:txBody>
      </p:sp>
      <p:sp>
        <p:nvSpPr>
          <p:cNvPr id="5" name="文本框 4"/>
          <p:cNvSpPr txBox="1"/>
          <p:nvPr/>
        </p:nvSpPr>
        <p:spPr>
          <a:xfrm>
            <a:off x="3522980" y="1589405"/>
            <a:ext cx="5113655" cy="1322070"/>
          </a:xfrm>
          <a:prstGeom prst="rect">
            <a:avLst/>
          </a:prstGeom>
          <a:noFill/>
        </p:spPr>
        <p:txBody>
          <a:bodyPr wrap="square" rtlCol="0" anchor="t">
            <a:spAutoFit/>
          </a:bodyPr>
          <a:p>
            <a:pPr algn="ctr"/>
            <a:r>
              <a:rPr lang="en-US" altLang="zh-CN" sz="8000">
                <a:solidFill>
                  <a:srgbClr val="43486D"/>
                </a:solidFill>
                <a:latin typeface="微软雅黑" panose="020B0503020204020204" pitchFamily="34" charset="-122"/>
                <a:ea typeface="微软雅黑" panose="020B0503020204020204" pitchFamily="34" charset="-122"/>
                <a:sym typeface="+mn-ea"/>
              </a:rPr>
              <a:t>03</a:t>
            </a:r>
            <a:endParaRPr lang="en-US" altLang="zh-CN" sz="8000">
              <a:solidFill>
                <a:srgbClr val="43486D"/>
              </a:solidFill>
              <a:latin typeface="微软雅黑" panose="020B0503020204020204" pitchFamily="34" charset="-122"/>
              <a:ea typeface="微软雅黑" panose="020B0503020204020204" pitchFamily="34" charset="-122"/>
              <a:sym typeface="+mn-ea"/>
            </a:endParaRPr>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520700" y="411480"/>
            <a:ext cx="5962650" cy="583565"/>
          </a:xfrm>
          <a:prstGeom prst="rect">
            <a:avLst/>
          </a:prstGeom>
          <a:noFill/>
        </p:spPr>
        <p:txBody>
          <a:bodyPr wrap="square" rtlCol="0">
            <a:spAutoFit/>
          </a:bodyPr>
          <a:p>
            <a:r>
              <a:rPr lang="zh-CN" altLang="en-US" sz="3200">
                <a:solidFill>
                  <a:srgbClr val="43486D"/>
                </a:solidFill>
                <a:latin typeface="+mj-ea"/>
                <a:ea typeface="+mj-ea"/>
              </a:rPr>
              <a:t>一、高温对人体的危害及防护</a:t>
            </a:r>
            <a:endParaRPr lang="zh-CN" altLang="en-US" sz="3200">
              <a:solidFill>
                <a:srgbClr val="43486D"/>
              </a:solidFill>
              <a:latin typeface="+mj-ea"/>
              <a:ea typeface="+mj-ea"/>
            </a:endParaRPr>
          </a:p>
        </p:txBody>
      </p:sp>
      <p:sp>
        <p:nvSpPr>
          <p:cNvPr id="4" name="文本框 3"/>
          <p:cNvSpPr txBox="1"/>
          <p:nvPr/>
        </p:nvSpPr>
        <p:spPr>
          <a:xfrm>
            <a:off x="421005" y="1094105"/>
            <a:ext cx="6664325" cy="5077460"/>
          </a:xfrm>
          <a:prstGeom prst="rect">
            <a:avLst/>
          </a:prstGeom>
          <a:noFill/>
        </p:spPr>
        <p:txBody>
          <a:bodyPr wrap="square" rtlCol="0">
            <a:spAutoFit/>
          </a:bodyPr>
          <a:p>
            <a:pPr fontAlgn="auto">
              <a:lnSpc>
                <a:spcPct val="150000"/>
              </a:lnSpc>
            </a:pPr>
            <a:r>
              <a:rPr lang="zh-CN" altLang="en-US">
                <a:solidFill>
                  <a:schemeClr val="accent1"/>
                </a:solidFill>
                <a:effectLst>
                  <a:outerShdw blurRad="38100" dist="25400" dir="5400000" algn="ctr" rotWithShape="0">
                    <a:srgbClr val="6E747A">
                      <a:alpha val="43000"/>
                    </a:srgbClr>
                  </a:outerShdw>
                </a:effectLst>
              </a:rPr>
              <a:t>（一）高温作业及其种类</a:t>
            </a:r>
            <a:endParaRPr lang="zh-CN" altLang="en-US">
              <a:solidFill>
                <a:schemeClr val="accent1"/>
              </a:solidFill>
              <a:effectLst>
                <a:outerShdw blurRad="38100" dist="25400" dir="5400000" algn="ctr" rotWithShape="0">
                  <a:srgbClr val="6E747A">
                    <a:alpha val="43000"/>
                  </a:srgbClr>
                </a:outerShdw>
              </a:effectLst>
            </a:endParaRPr>
          </a:p>
          <a:p>
            <a:pPr fontAlgn="auto">
              <a:lnSpc>
                <a:spcPct val="150000"/>
              </a:lnSpc>
            </a:pPr>
            <a:r>
              <a:rPr lang="zh-CN" altLang="en-US"/>
              <a:t>一般来说，高温作业是指在高气温、高温高湿或强热辐射条件下进行的作业。高温作业的工作地点应有生产性热源，一般将热源散热量大于 23W/m3 的车间称为热车间或高温车间。</a:t>
            </a:r>
            <a:endParaRPr lang="zh-CN" altLang="en-US"/>
          </a:p>
          <a:p>
            <a:pPr fontAlgn="auto">
              <a:lnSpc>
                <a:spcPct val="150000"/>
              </a:lnSpc>
            </a:pPr>
            <a:r>
              <a:rPr lang="zh-CN" altLang="en-US"/>
              <a:t>按以上定义，高温作业通常分为三种类型。</a:t>
            </a:r>
            <a:endParaRPr lang="zh-CN" altLang="en-US"/>
          </a:p>
          <a:p>
            <a:pPr fontAlgn="auto">
              <a:lnSpc>
                <a:spcPct val="150000"/>
              </a:lnSpc>
            </a:pPr>
            <a:r>
              <a:rPr lang="zh-CN" altLang="en-US"/>
              <a:t>（1）高温、热辐射作业。这些生产场所的气象特点是气温高、热辐射强度大，而相对湿度较低，形成干热环境。</a:t>
            </a:r>
            <a:endParaRPr lang="zh-CN" altLang="en-US"/>
          </a:p>
          <a:p>
            <a:pPr fontAlgn="auto">
              <a:lnSpc>
                <a:spcPct val="150000"/>
              </a:lnSpc>
            </a:pPr>
            <a:r>
              <a:rPr lang="zh-CN" altLang="en-US"/>
              <a:t>（2）高温、高湿作业。这种场所的气象特点是气温、湿度高，而热辐射强度不大。</a:t>
            </a:r>
            <a:endParaRPr lang="zh-CN" altLang="en-US"/>
          </a:p>
          <a:p>
            <a:pPr fontAlgn="auto">
              <a:lnSpc>
                <a:spcPct val="150000"/>
              </a:lnSpc>
            </a:pPr>
            <a:r>
              <a:rPr lang="zh-CN" altLang="en-US"/>
              <a:t>（3）夏季露天作业。夏季在农田劳动、建筑、搬运等露天作业中，除受太阳的辐射作用外，还接受被加热的地面和周围物体放出的辐射线。</a:t>
            </a:r>
            <a:endParaRPr lang="zh-CN" altLang="en-US"/>
          </a:p>
        </p:txBody>
      </p:sp>
      <p:pic>
        <p:nvPicPr>
          <p:cNvPr id="145" name="图片 144"/>
          <p:cNvPicPr/>
          <p:nvPr/>
        </p:nvPicPr>
        <p:blipFill>
          <a:blip r:embed="rId1"/>
          <a:stretch>
            <a:fillRect/>
          </a:stretch>
        </p:blipFill>
        <p:spPr>
          <a:xfrm>
            <a:off x="7245985" y="1880235"/>
            <a:ext cx="4514850" cy="350456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5"/>
                                        </p:tgtEl>
                                        <p:attrNameLst>
                                          <p:attrName>style.visibility</p:attrName>
                                        </p:attrNameLst>
                                      </p:cBhvr>
                                      <p:to>
                                        <p:strVal val="visible"/>
                                      </p:to>
                                    </p:set>
                                    <p:animEffect transition="in" filter="blinds(horizontal)">
                                      <p:cBhvr>
                                        <p:cTn id="7" dur="5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1294130" y="2524760"/>
            <a:ext cx="9588500" cy="1106805"/>
          </a:xfrm>
          <a:prstGeom prst="rect">
            <a:avLst/>
          </a:prstGeom>
          <a:noFill/>
        </p:spPr>
        <p:txBody>
          <a:bodyPr wrap="square" rtlCol="0">
            <a:spAutoFit/>
          </a:bodyPr>
          <a:p>
            <a:pPr algn="ctr"/>
            <a:r>
              <a:rPr lang="zh-CN" altLang="en-US" sz="6600" b="1">
                <a:solidFill>
                  <a:srgbClr val="3A4058"/>
                </a:solidFill>
                <a:latin typeface="微软雅黑" panose="020B0503020204020204" pitchFamily="34" charset="-122"/>
                <a:ea typeface="微软雅黑" panose="020B0503020204020204" pitchFamily="34" charset="-122"/>
              </a:rPr>
              <a:t>第九章　职业安全教育</a:t>
            </a:r>
            <a:endParaRPr lang="zh-CN" altLang="en-US" sz="6600" b="1">
              <a:solidFill>
                <a:srgbClr val="3A4058"/>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48030" y="510540"/>
            <a:ext cx="5962650" cy="583565"/>
          </a:xfrm>
          <a:prstGeom prst="rect">
            <a:avLst/>
          </a:prstGeom>
          <a:noFill/>
        </p:spPr>
        <p:txBody>
          <a:bodyPr wrap="square" rtlCol="0">
            <a:spAutoFit/>
          </a:bodyPr>
          <a:p>
            <a:r>
              <a:rPr lang="zh-CN" altLang="en-US" sz="3200">
                <a:solidFill>
                  <a:srgbClr val="43486D"/>
                </a:solidFill>
                <a:latin typeface="+mj-ea"/>
                <a:ea typeface="+mj-ea"/>
                <a:sym typeface="+mn-ea"/>
              </a:rPr>
              <a:t>一、高温对人体的危害及防护</a:t>
            </a:r>
            <a:endParaRPr lang="zh-CN" altLang="en-US" sz="3200">
              <a:solidFill>
                <a:srgbClr val="43486D"/>
              </a:solidFill>
              <a:latin typeface="+mj-ea"/>
              <a:ea typeface="+mj-ea"/>
            </a:endParaRPr>
          </a:p>
        </p:txBody>
      </p:sp>
      <p:sp>
        <p:nvSpPr>
          <p:cNvPr id="4" name="文本框 3"/>
          <p:cNvSpPr txBox="1"/>
          <p:nvPr/>
        </p:nvSpPr>
        <p:spPr>
          <a:xfrm>
            <a:off x="421005" y="1094105"/>
            <a:ext cx="6081395" cy="4661535"/>
          </a:xfrm>
          <a:prstGeom prst="rect">
            <a:avLst/>
          </a:prstGeom>
          <a:noFill/>
        </p:spPr>
        <p:txBody>
          <a:bodyPr wrap="square" rtlCol="0">
            <a:spAutoFit/>
          </a:bodyPr>
          <a:p>
            <a:pPr fontAlgn="auto">
              <a:lnSpc>
                <a:spcPct val="150000"/>
              </a:lnSpc>
            </a:pPr>
            <a:r>
              <a:rPr lang="zh-CN" altLang="en-US">
                <a:solidFill>
                  <a:schemeClr val="accent1"/>
                </a:solidFill>
                <a:effectLst>
                  <a:outerShdw blurRad="38100" dist="25400" dir="5400000" algn="ctr" rotWithShape="0">
                    <a:srgbClr val="6E747A">
                      <a:alpha val="43000"/>
                    </a:srgbClr>
                  </a:outerShdw>
                </a:effectLst>
              </a:rPr>
              <a:t>（二）高温作业职业病——中暑</a:t>
            </a:r>
            <a:endParaRPr lang="zh-CN" altLang="en-US">
              <a:solidFill>
                <a:schemeClr val="accent1"/>
              </a:solidFill>
              <a:effectLst>
                <a:outerShdw blurRad="38100" dist="25400" dir="5400000" algn="ctr" rotWithShape="0">
                  <a:srgbClr val="6E747A">
                    <a:alpha val="43000"/>
                  </a:srgbClr>
                </a:outerShdw>
              </a:effectLst>
            </a:endParaRPr>
          </a:p>
          <a:p>
            <a:pPr fontAlgn="auto">
              <a:lnSpc>
                <a:spcPct val="150000"/>
              </a:lnSpc>
            </a:pPr>
            <a:r>
              <a:rPr lang="zh-CN" altLang="en-US"/>
              <a:t>中暑按发病机理可分为热射病、日射病、热衰竭和热痉挛四种类型。</a:t>
            </a:r>
            <a:endParaRPr lang="zh-CN" altLang="en-US"/>
          </a:p>
          <a:p>
            <a:pPr fontAlgn="auto">
              <a:lnSpc>
                <a:spcPct val="150000"/>
              </a:lnSpc>
            </a:pPr>
            <a:r>
              <a:rPr lang="zh-CN" altLang="en-US"/>
              <a:t>（1）热射病。这是由于机体产热和受热超过散热，引起体内蓄热，使体温调节功能发生障碍、体温升高发生的。</a:t>
            </a:r>
            <a:endParaRPr lang="zh-CN" altLang="en-US"/>
          </a:p>
          <a:p>
            <a:pPr fontAlgn="auto">
              <a:lnSpc>
                <a:spcPct val="150000"/>
              </a:lnSpc>
            </a:pPr>
            <a:r>
              <a:rPr lang="zh-CN" altLang="en-US"/>
              <a:t>（2）日射病。这种病多发生于夏季露天作业或有强烈热辐射的高温车间，是由于太阳或热辐射作用于无防护的头部，使颅内组织受热引起脑膜及脑组织充血水肿。</a:t>
            </a:r>
            <a:endParaRPr lang="zh-CN" altLang="en-US"/>
          </a:p>
          <a:p>
            <a:pPr fontAlgn="auto">
              <a:lnSpc>
                <a:spcPct val="150000"/>
              </a:lnSpc>
            </a:pPr>
            <a:r>
              <a:rPr lang="zh-CN" altLang="en-US"/>
              <a:t>（3）热衰竭。其又称热晕厥或热虚脱。</a:t>
            </a:r>
            <a:endParaRPr lang="zh-CN" altLang="en-US"/>
          </a:p>
          <a:p>
            <a:pPr fontAlgn="auto">
              <a:lnSpc>
                <a:spcPct val="150000"/>
              </a:lnSpc>
            </a:pPr>
            <a:r>
              <a:rPr lang="zh-CN" altLang="en-US"/>
              <a:t>（4）热痉挛。这是指高温作业时，由于大量出汗，引起缺水、缺盐而发生肌肉痉挛、疼痛。</a:t>
            </a:r>
            <a:endParaRPr lang="zh-CN" altLang="en-US"/>
          </a:p>
        </p:txBody>
      </p:sp>
      <p:pic>
        <p:nvPicPr>
          <p:cNvPr id="146" name="图片 145"/>
          <p:cNvPicPr/>
          <p:nvPr/>
        </p:nvPicPr>
        <p:blipFill>
          <a:blip r:embed="rId1"/>
          <a:stretch>
            <a:fillRect/>
          </a:stretch>
        </p:blipFill>
        <p:spPr>
          <a:xfrm>
            <a:off x="6710680" y="1369060"/>
            <a:ext cx="4907280" cy="346900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46"/>
                                        </p:tgtEl>
                                        <p:attrNameLst>
                                          <p:attrName>style.visibility</p:attrName>
                                        </p:attrNameLst>
                                      </p:cBhvr>
                                      <p:to>
                                        <p:strVal val="visible"/>
                                      </p:to>
                                    </p:set>
                                    <p:animEffect transition="in" filter="wipe(down)">
                                      <p:cBhvr>
                                        <p:cTn id="7" dur="500"/>
                                        <p:tgtEl>
                                          <p:spTgt spid="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48030" y="510540"/>
            <a:ext cx="5962650" cy="583565"/>
          </a:xfrm>
          <a:prstGeom prst="rect">
            <a:avLst/>
          </a:prstGeom>
          <a:noFill/>
        </p:spPr>
        <p:txBody>
          <a:bodyPr wrap="square" rtlCol="0">
            <a:spAutoFit/>
          </a:bodyPr>
          <a:p>
            <a:r>
              <a:rPr lang="zh-CN" altLang="en-US" sz="3200">
                <a:solidFill>
                  <a:srgbClr val="43486D"/>
                </a:solidFill>
                <a:latin typeface="+mj-ea"/>
                <a:ea typeface="+mj-ea"/>
                <a:sym typeface="+mn-ea"/>
              </a:rPr>
              <a:t>一、高温对人体的危害及防护</a:t>
            </a:r>
            <a:endParaRPr lang="zh-CN" altLang="en-US" sz="3200">
              <a:solidFill>
                <a:srgbClr val="43486D"/>
              </a:solidFill>
              <a:latin typeface="+mj-ea"/>
              <a:ea typeface="+mj-ea"/>
            </a:endParaRPr>
          </a:p>
        </p:txBody>
      </p:sp>
      <p:sp>
        <p:nvSpPr>
          <p:cNvPr id="4" name="文本框 3"/>
          <p:cNvSpPr txBox="1"/>
          <p:nvPr/>
        </p:nvSpPr>
        <p:spPr>
          <a:xfrm>
            <a:off x="421005" y="1094105"/>
            <a:ext cx="7247890" cy="5908040"/>
          </a:xfrm>
          <a:prstGeom prst="rect">
            <a:avLst/>
          </a:prstGeom>
          <a:noFill/>
        </p:spPr>
        <p:txBody>
          <a:bodyPr wrap="square" rtlCol="0">
            <a:spAutoFit/>
          </a:bodyPr>
          <a:p>
            <a:pPr fontAlgn="auto">
              <a:lnSpc>
                <a:spcPct val="150000"/>
              </a:lnSpc>
            </a:pPr>
            <a:r>
              <a:rPr lang="zh-CN" altLang="en-US">
                <a:solidFill>
                  <a:schemeClr val="accent1"/>
                </a:solidFill>
                <a:effectLst>
                  <a:outerShdw blurRad="38100" dist="25400" dir="5400000" algn="ctr" rotWithShape="0">
                    <a:srgbClr val="6E747A">
                      <a:alpha val="43000"/>
                    </a:srgbClr>
                  </a:outerShdw>
                </a:effectLst>
              </a:rPr>
              <a:t>（三）防暑降温措施</a:t>
            </a:r>
            <a:endParaRPr lang="zh-CN" altLang="en-US">
              <a:solidFill>
                <a:schemeClr val="accent1"/>
              </a:solidFill>
              <a:effectLst>
                <a:outerShdw blurRad="38100" dist="25400" dir="5400000" algn="ctr" rotWithShape="0">
                  <a:srgbClr val="6E747A">
                    <a:alpha val="43000"/>
                  </a:srgbClr>
                </a:outerShdw>
              </a:effectLst>
            </a:endParaRPr>
          </a:p>
          <a:p>
            <a:pPr fontAlgn="auto">
              <a:lnSpc>
                <a:spcPct val="150000"/>
              </a:lnSpc>
            </a:pPr>
            <a:r>
              <a:rPr lang="zh-CN" altLang="en-US"/>
              <a:t>（1）技术措施。如合理工艺设计，减少高温热源产生；疏散、隔离热源；通风降温等。</a:t>
            </a:r>
            <a:endParaRPr lang="zh-CN" altLang="en-US"/>
          </a:p>
          <a:p>
            <a:pPr fontAlgn="auto">
              <a:lnSpc>
                <a:spcPct val="150000"/>
              </a:lnSpc>
            </a:pPr>
            <a:r>
              <a:rPr lang="zh-CN" altLang="en-US"/>
              <a:t>（2）卫生保健措施。①合理饮水、饮食，一般每人每天供水 3～5 升、盐 20 克，以高蛋白、高维生素、易消化膳食为主；②加强个人防护（白色帆布工作服、草帽等）、医疗预防（上岗前查体、入暑前查体）；③凡有心血管疾病、持久高血压、溃疡病、活动性肺结核、肝肾疾病、甲亢等患者，均不宜从事高温作业。</a:t>
            </a:r>
            <a:endParaRPr lang="zh-CN" altLang="en-US"/>
          </a:p>
          <a:p>
            <a:pPr fontAlgn="auto">
              <a:lnSpc>
                <a:spcPct val="150000"/>
              </a:lnSpc>
            </a:pPr>
            <a:r>
              <a:rPr lang="zh-CN" altLang="en-US"/>
              <a:t>（3）组织措施。严格执行高温作业卫生标准，合理安排作息，进行高温作业前热适应锻炼。相关的卫生标准有《工业企业设计卫生标准》（GBZ1—2010）等。此外，工作场所不良气象还包括低温、高 / 低气压等情况，其中低温主要引起冻伤或冻僵，高气压引起减压病，低气压引起高原病等。</a:t>
            </a:r>
            <a:endParaRPr lang="zh-CN" altLang="en-US"/>
          </a:p>
          <a:p>
            <a:pPr fontAlgn="auto">
              <a:lnSpc>
                <a:spcPct val="150000"/>
              </a:lnSpc>
            </a:pPr>
            <a:endParaRPr lang="zh-CN" altLang="en-US"/>
          </a:p>
        </p:txBody>
      </p:sp>
      <p:pic>
        <p:nvPicPr>
          <p:cNvPr id="147" name="图片 146"/>
          <p:cNvPicPr/>
          <p:nvPr/>
        </p:nvPicPr>
        <p:blipFill>
          <a:blip r:embed="rId1"/>
          <a:stretch>
            <a:fillRect/>
          </a:stretch>
        </p:blipFill>
        <p:spPr>
          <a:xfrm>
            <a:off x="8100060" y="1807845"/>
            <a:ext cx="3632200" cy="3839845"/>
          </a:xfrm>
          <a:prstGeom prst="rect">
            <a:avLst/>
          </a:prstGeom>
          <a:noFill/>
          <a:ln w="9525">
            <a:noFill/>
          </a:ln>
        </p:spPr>
      </p:pic>
    </p:spTree>
    <p:custDataLst>
      <p:tags r:id="rId2"/>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48030" y="510540"/>
            <a:ext cx="5962650" cy="583565"/>
          </a:xfrm>
          <a:prstGeom prst="rect">
            <a:avLst/>
          </a:prstGeom>
          <a:noFill/>
        </p:spPr>
        <p:txBody>
          <a:bodyPr wrap="square" rtlCol="0">
            <a:spAutoFit/>
          </a:bodyPr>
          <a:p>
            <a:r>
              <a:rPr lang="zh-CN" altLang="en-US" sz="3200">
                <a:solidFill>
                  <a:srgbClr val="43486D"/>
                </a:solidFill>
                <a:latin typeface="+mj-ea"/>
                <a:ea typeface="+mj-ea"/>
                <a:sym typeface="+mn-ea"/>
              </a:rPr>
              <a:t>二、噪声对人体的危害及防护</a:t>
            </a:r>
            <a:endParaRPr lang="zh-CN" altLang="en-US" sz="3200">
              <a:solidFill>
                <a:srgbClr val="43486D"/>
              </a:solidFill>
              <a:latin typeface="+mj-ea"/>
              <a:ea typeface="+mj-ea"/>
            </a:endParaRPr>
          </a:p>
        </p:txBody>
      </p:sp>
      <p:sp>
        <p:nvSpPr>
          <p:cNvPr id="4" name="文本框 3"/>
          <p:cNvSpPr txBox="1"/>
          <p:nvPr/>
        </p:nvSpPr>
        <p:spPr>
          <a:xfrm>
            <a:off x="421005" y="1094105"/>
            <a:ext cx="6081395" cy="4661535"/>
          </a:xfrm>
          <a:prstGeom prst="rect">
            <a:avLst/>
          </a:prstGeom>
          <a:noFill/>
        </p:spPr>
        <p:txBody>
          <a:bodyPr wrap="square" rtlCol="0">
            <a:spAutoFit/>
          </a:bodyPr>
          <a:p>
            <a:pPr fontAlgn="auto">
              <a:lnSpc>
                <a:spcPct val="150000"/>
              </a:lnSpc>
            </a:pPr>
            <a:r>
              <a:rPr lang="zh-CN" altLang="en-US">
                <a:solidFill>
                  <a:schemeClr val="accent1"/>
                </a:solidFill>
                <a:effectLst>
                  <a:outerShdw blurRad="38100" dist="25400" dir="5400000" algn="ctr" rotWithShape="0">
                    <a:srgbClr val="6E747A">
                      <a:alpha val="43000"/>
                    </a:srgbClr>
                  </a:outerShdw>
                </a:effectLst>
              </a:rPr>
              <a:t>（一）生产性噪声的概念及来源</a:t>
            </a:r>
            <a:endParaRPr lang="zh-CN" altLang="en-US">
              <a:solidFill>
                <a:schemeClr val="accent1"/>
              </a:solidFill>
              <a:effectLst>
                <a:outerShdw blurRad="38100" dist="25400" dir="5400000" algn="ctr" rotWithShape="0">
                  <a:srgbClr val="6E747A">
                    <a:alpha val="43000"/>
                  </a:srgbClr>
                </a:outerShdw>
              </a:effectLst>
            </a:endParaRPr>
          </a:p>
          <a:p>
            <a:pPr fontAlgn="auto">
              <a:lnSpc>
                <a:spcPct val="150000"/>
              </a:lnSpc>
            </a:pPr>
            <a:r>
              <a:rPr lang="zh-CN" altLang="en-US"/>
              <a:t>生产过程中产生的声音频率和强度没有规律，听起来使人感到厌烦的声音，称为生产性噪声。生产性噪声的分类很多，按其来源可分为以下几种。</a:t>
            </a:r>
            <a:endParaRPr lang="zh-CN" altLang="en-US"/>
          </a:p>
          <a:p>
            <a:pPr fontAlgn="auto">
              <a:lnSpc>
                <a:spcPct val="150000"/>
              </a:lnSpc>
            </a:pPr>
            <a:r>
              <a:rPr lang="zh-CN" altLang="en-US"/>
              <a:t>（1）机械性噪声。由于机械的撞击、摩擦、转动所产生的噪声，如机床、纺织机、电锯、球磨机等发出的声音。</a:t>
            </a:r>
            <a:endParaRPr lang="zh-CN" altLang="en-US"/>
          </a:p>
          <a:p>
            <a:pPr fontAlgn="auto">
              <a:lnSpc>
                <a:spcPct val="150000"/>
              </a:lnSpc>
            </a:pPr>
            <a:r>
              <a:rPr lang="zh-CN" altLang="en-US"/>
              <a:t>（2）流体动力性噪声。气体压力或体积的突然变化或流体流动所产生的声音。如空气压缩机、通风机、喷射器、锅炉排气放水、汽笛等发出的声音。</a:t>
            </a:r>
            <a:endParaRPr lang="zh-CN" altLang="en-US"/>
          </a:p>
          <a:p>
            <a:pPr fontAlgn="auto">
              <a:lnSpc>
                <a:spcPct val="150000"/>
              </a:lnSpc>
            </a:pPr>
            <a:r>
              <a:rPr lang="zh-CN" altLang="en-US"/>
              <a:t>（3）电磁性噪声。由于电机中交变力相互作用而发生，如发电机、变压器等发出的嗡嗡声。</a:t>
            </a:r>
            <a:endParaRPr lang="zh-CN" altLang="en-US"/>
          </a:p>
        </p:txBody>
      </p:sp>
      <p:pic>
        <p:nvPicPr>
          <p:cNvPr id="148" name="图片 147"/>
          <p:cNvPicPr/>
          <p:nvPr/>
        </p:nvPicPr>
        <p:blipFill>
          <a:blip r:embed="rId1"/>
          <a:stretch>
            <a:fillRect/>
          </a:stretch>
        </p:blipFill>
        <p:spPr>
          <a:xfrm>
            <a:off x="6710680" y="1329056"/>
            <a:ext cx="4762500" cy="4190999"/>
          </a:xfrm>
          <a:prstGeom prst="rect">
            <a:avLst/>
          </a:prstGeom>
          <a:noFill/>
          <a:ln w="9525">
            <a:noFill/>
          </a:ln>
        </p:spPr>
      </p:pic>
    </p:spTree>
    <p:custDataLst>
      <p:tags r:id="rId2"/>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48030" y="510540"/>
            <a:ext cx="5962650" cy="583565"/>
          </a:xfrm>
          <a:prstGeom prst="rect">
            <a:avLst/>
          </a:prstGeom>
          <a:noFill/>
        </p:spPr>
        <p:txBody>
          <a:bodyPr wrap="square" rtlCol="0">
            <a:spAutoFit/>
          </a:bodyPr>
          <a:p>
            <a:r>
              <a:rPr lang="zh-CN" altLang="en-US" sz="3200">
                <a:solidFill>
                  <a:srgbClr val="43486D"/>
                </a:solidFill>
                <a:latin typeface="+mj-ea"/>
                <a:ea typeface="+mj-ea"/>
                <a:sym typeface="+mn-ea"/>
              </a:rPr>
              <a:t>二、噪声对人体的危害及防护</a:t>
            </a:r>
            <a:endParaRPr lang="zh-CN" altLang="en-US" sz="3200">
              <a:solidFill>
                <a:srgbClr val="43486D"/>
              </a:solidFill>
              <a:latin typeface="+mj-ea"/>
              <a:ea typeface="+mj-ea"/>
            </a:endParaRPr>
          </a:p>
        </p:txBody>
      </p:sp>
      <p:sp>
        <p:nvSpPr>
          <p:cNvPr id="4" name="文本框 3"/>
          <p:cNvSpPr txBox="1"/>
          <p:nvPr/>
        </p:nvSpPr>
        <p:spPr>
          <a:xfrm>
            <a:off x="421005" y="1094105"/>
            <a:ext cx="6081395" cy="5492750"/>
          </a:xfrm>
          <a:prstGeom prst="rect">
            <a:avLst/>
          </a:prstGeom>
          <a:noFill/>
        </p:spPr>
        <p:txBody>
          <a:bodyPr wrap="square" rtlCol="0">
            <a:spAutoFit/>
          </a:bodyPr>
          <a:p>
            <a:pPr fontAlgn="auto">
              <a:lnSpc>
                <a:spcPct val="150000"/>
              </a:lnSpc>
            </a:pPr>
            <a:r>
              <a:rPr lang="zh-CN" altLang="en-US">
                <a:solidFill>
                  <a:schemeClr val="accent1"/>
                </a:solidFill>
                <a:effectLst>
                  <a:outerShdw blurRad="38100" dist="25400" dir="5400000" algn="ctr" rotWithShape="0">
                    <a:srgbClr val="6E747A">
                      <a:alpha val="43000"/>
                    </a:srgbClr>
                  </a:outerShdw>
                </a:effectLst>
              </a:rPr>
              <a:t>（二）生产性噪声对人体的危害</a:t>
            </a:r>
            <a:endParaRPr lang="zh-CN" altLang="en-US">
              <a:solidFill>
                <a:schemeClr val="accent1"/>
              </a:solidFill>
              <a:effectLst>
                <a:outerShdw blurRad="38100" dist="25400" dir="5400000" algn="ctr" rotWithShape="0">
                  <a:srgbClr val="6E747A">
                    <a:alpha val="43000"/>
                  </a:srgbClr>
                </a:outerShdw>
              </a:effectLst>
            </a:endParaRPr>
          </a:p>
          <a:p>
            <a:pPr fontAlgn="auto">
              <a:lnSpc>
                <a:spcPct val="150000"/>
              </a:lnSpc>
            </a:pPr>
            <a:r>
              <a:rPr lang="zh-CN" altLang="en-US"/>
              <a:t>根据作用的系统不同，可将生产性噪声对人体的危害分为听觉系统（特异性）危害和听觉外（非特异性）系统危害。</a:t>
            </a:r>
            <a:endParaRPr lang="zh-CN" altLang="en-US"/>
          </a:p>
          <a:p>
            <a:pPr fontAlgn="auto">
              <a:lnSpc>
                <a:spcPct val="150000"/>
              </a:lnSpc>
            </a:pPr>
            <a:r>
              <a:rPr lang="zh-CN" altLang="en-US"/>
              <a:t>（1）听觉系统危害。长期接触强烈的噪声，听觉系统首先受损，听力的损伤有一个从生理改变到病理改变的过程。其具体包括以下三类。</a:t>
            </a:r>
            <a:endParaRPr lang="zh-CN" altLang="en-US"/>
          </a:p>
          <a:p>
            <a:pPr fontAlgn="auto">
              <a:lnSpc>
                <a:spcPct val="150000"/>
              </a:lnSpc>
            </a:pPr>
            <a:r>
              <a:rPr lang="zh-CN" altLang="en-US"/>
              <a:t>①暂时性听阈位移。②永久性听阈位移。③爆震性耳聋。</a:t>
            </a:r>
            <a:endParaRPr lang="zh-CN" altLang="en-US"/>
          </a:p>
          <a:p>
            <a:pPr fontAlgn="auto">
              <a:lnSpc>
                <a:spcPct val="150000"/>
              </a:lnSpc>
            </a:pPr>
            <a:r>
              <a:rPr lang="zh-CN" altLang="en-US"/>
              <a:t>（2）噪声还可引起听觉外系统的损害。主要表现在神经系统、心血管系统等。如易疲劳、头痛、头晕、睡眠障碍、注意力不集中、记忆力减退等一系列神经症状。高频噪声可引起血管痉挛、心率加快、血压增高等心血管系统的变化。长期接触噪声还可引起食欲不振、胃液分泌减少、肠蠕动减慢等胃肠功能紊乱的症状。</a:t>
            </a:r>
            <a:endParaRPr lang="zh-CN" altLang="en-US"/>
          </a:p>
        </p:txBody>
      </p:sp>
      <p:pic>
        <p:nvPicPr>
          <p:cNvPr id="149" name="图片 148"/>
          <p:cNvPicPr/>
          <p:nvPr/>
        </p:nvPicPr>
        <p:blipFill>
          <a:blip r:embed="rId1"/>
          <a:stretch>
            <a:fillRect/>
          </a:stretch>
        </p:blipFill>
        <p:spPr>
          <a:xfrm>
            <a:off x="6597015" y="1736725"/>
            <a:ext cx="4785995" cy="392747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9"/>
                                        </p:tgtEl>
                                        <p:attrNameLst>
                                          <p:attrName>style.visibility</p:attrName>
                                        </p:attrNameLst>
                                      </p:cBhvr>
                                      <p:to>
                                        <p:strVal val="visible"/>
                                      </p:to>
                                    </p:set>
                                    <p:animEffect transition="in" filter="blinds(horizontal)">
                                      <p:cBhvr>
                                        <p:cTn id="7" dur="500"/>
                                        <p:tgtEl>
                                          <p:spTgt spid="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48030" y="510540"/>
            <a:ext cx="5962650" cy="583565"/>
          </a:xfrm>
          <a:prstGeom prst="rect">
            <a:avLst/>
          </a:prstGeom>
          <a:noFill/>
        </p:spPr>
        <p:txBody>
          <a:bodyPr wrap="square" rtlCol="0">
            <a:spAutoFit/>
          </a:bodyPr>
          <a:p>
            <a:r>
              <a:rPr lang="zh-CN" altLang="en-US" sz="3200">
                <a:solidFill>
                  <a:srgbClr val="43486D"/>
                </a:solidFill>
                <a:latin typeface="+mj-ea"/>
                <a:ea typeface="+mj-ea"/>
                <a:sym typeface="+mn-ea"/>
              </a:rPr>
              <a:t>二、噪声对人体的危害及防护</a:t>
            </a:r>
            <a:endParaRPr lang="zh-CN" altLang="en-US" sz="3200">
              <a:solidFill>
                <a:srgbClr val="43486D"/>
              </a:solidFill>
              <a:latin typeface="+mj-ea"/>
              <a:ea typeface="+mj-ea"/>
            </a:endParaRPr>
          </a:p>
        </p:txBody>
      </p:sp>
      <p:sp>
        <p:nvSpPr>
          <p:cNvPr id="4" name="文本框 3"/>
          <p:cNvSpPr txBox="1"/>
          <p:nvPr/>
        </p:nvSpPr>
        <p:spPr>
          <a:xfrm>
            <a:off x="421005" y="1094105"/>
            <a:ext cx="5854065" cy="5077460"/>
          </a:xfrm>
          <a:prstGeom prst="rect">
            <a:avLst/>
          </a:prstGeom>
          <a:noFill/>
        </p:spPr>
        <p:txBody>
          <a:bodyPr wrap="square" rtlCol="0">
            <a:spAutoFit/>
          </a:bodyPr>
          <a:p>
            <a:pPr algn="just" fontAlgn="auto">
              <a:lnSpc>
                <a:spcPct val="150000"/>
              </a:lnSpc>
            </a:pPr>
            <a:r>
              <a:rPr lang="zh-CN" altLang="en-US">
                <a:solidFill>
                  <a:schemeClr val="accent1"/>
                </a:solidFill>
                <a:effectLst>
                  <a:outerShdw blurRad="38100" dist="25400" dir="5400000" algn="ctr" rotWithShape="0">
                    <a:srgbClr val="6E747A">
                      <a:alpha val="43000"/>
                    </a:srgbClr>
                  </a:outerShdw>
                </a:effectLst>
              </a:rPr>
              <a:t>（三）噪声危害的控制</a:t>
            </a:r>
            <a:endParaRPr lang="zh-CN" altLang="en-US">
              <a:solidFill>
                <a:schemeClr val="accent1"/>
              </a:solidFill>
              <a:effectLst>
                <a:outerShdw blurRad="38100" dist="25400" dir="5400000" algn="ctr" rotWithShape="0">
                  <a:srgbClr val="6E747A">
                    <a:alpha val="43000"/>
                  </a:srgbClr>
                </a:outerShdw>
              </a:effectLst>
            </a:endParaRPr>
          </a:p>
          <a:p>
            <a:pPr algn="just" fontAlgn="auto">
              <a:lnSpc>
                <a:spcPct val="150000"/>
              </a:lnSpc>
            </a:pPr>
            <a:r>
              <a:rPr lang="zh-CN" altLang="en-US"/>
              <a:t>（1）严格执行工业噪声卫生标准。1980 年我国公布实施的《工业企业噪声卫生标准》规定：工人工作地点噪声容许值为 85 dB（A）（每天 8 小时暴露），对暂时达不到这一标准的企业，可以放宽到 90 dB（A）。根据等能量原则，如果接触时间减半，标准可放宽至 3 dB（A），但最高不能高于 115 dB（A）。</a:t>
            </a:r>
            <a:endParaRPr lang="zh-CN" altLang="en-US"/>
          </a:p>
          <a:p>
            <a:pPr algn="just" fontAlgn="auto">
              <a:lnSpc>
                <a:spcPct val="150000"/>
              </a:lnSpc>
            </a:pPr>
            <a:r>
              <a:rPr lang="zh-CN" altLang="en-US"/>
              <a:t>（2）消除、控制噪声源。这是噪声危害控制的根本措施。包括：①采用无声或低声设备代替高噪声的设备，如无梭织布机、无声液压机的应用；②将噪声源移到车间外；③提高机器的精密度，减少摩擦和撞击；④合理配置声源，避免高、低噪声源的混合配置。</a:t>
            </a:r>
            <a:endParaRPr lang="zh-CN" altLang="en-US"/>
          </a:p>
        </p:txBody>
      </p:sp>
      <p:pic>
        <p:nvPicPr>
          <p:cNvPr id="150" name="图片 149"/>
          <p:cNvPicPr/>
          <p:nvPr/>
        </p:nvPicPr>
        <p:blipFill>
          <a:blip r:embed="rId1"/>
          <a:stretch>
            <a:fillRect/>
          </a:stretch>
        </p:blipFill>
        <p:spPr>
          <a:xfrm>
            <a:off x="6576695" y="1720850"/>
            <a:ext cx="4585335" cy="382333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Effect transition="in" filter="wipe(down)">
                                      <p:cBhvr>
                                        <p:cTn id="7" dur="500"/>
                                        <p:tgtEl>
                                          <p:spTgt spid="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48030" y="510540"/>
            <a:ext cx="6872605" cy="583565"/>
          </a:xfrm>
          <a:prstGeom prst="rect">
            <a:avLst/>
          </a:prstGeom>
          <a:noFill/>
        </p:spPr>
        <p:txBody>
          <a:bodyPr wrap="square" rtlCol="0">
            <a:spAutoFit/>
          </a:bodyPr>
          <a:p>
            <a:r>
              <a:rPr lang="zh-CN" altLang="en-US" sz="3200">
                <a:solidFill>
                  <a:srgbClr val="43486D"/>
                </a:solidFill>
                <a:latin typeface="+mj-ea"/>
                <a:ea typeface="+mj-ea"/>
                <a:sym typeface="+mn-ea"/>
              </a:rPr>
              <a:t>三、电磁辐射对人体的危害及防护</a:t>
            </a:r>
            <a:endParaRPr lang="zh-CN" altLang="en-US" sz="3200">
              <a:solidFill>
                <a:srgbClr val="43486D"/>
              </a:solidFill>
              <a:latin typeface="+mj-ea"/>
              <a:ea typeface="+mj-ea"/>
            </a:endParaRPr>
          </a:p>
        </p:txBody>
      </p:sp>
      <p:sp>
        <p:nvSpPr>
          <p:cNvPr id="4" name="文本框 3"/>
          <p:cNvSpPr txBox="1"/>
          <p:nvPr/>
        </p:nvSpPr>
        <p:spPr>
          <a:xfrm>
            <a:off x="421005" y="1094105"/>
            <a:ext cx="5854065" cy="5077460"/>
          </a:xfrm>
          <a:prstGeom prst="rect">
            <a:avLst/>
          </a:prstGeom>
          <a:noFill/>
        </p:spPr>
        <p:txBody>
          <a:bodyPr wrap="square" rtlCol="0">
            <a:spAutoFit/>
          </a:bodyPr>
          <a:p>
            <a:pPr algn="just" fontAlgn="auto">
              <a:lnSpc>
                <a:spcPct val="150000"/>
              </a:lnSpc>
            </a:pPr>
            <a:r>
              <a:rPr lang="zh-CN" altLang="en-US">
                <a:solidFill>
                  <a:schemeClr val="accent1"/>
                </a:solidFill>
                <a:effectLst>
                  <a:outerShdw blurRad="38100" dist="25400" dir="5400000" algn="ctr" rotWithShape="0">
                    <a:srgbClr val="6E747A">
                      <a:alpha val="43000"/>
                    </a:srgbClr>
                  </a:outerShdw>
                </a:effectLst>
              </a:rPr>
              <a:t>（一）基本概念</a:t>
            </a:r>
            <a:endParaRPr lang="zh-CN" altLang="en-US">
              <a:solidFill>
                <a:schemeClr val="accent1"/>
              </a:solidFill>
              <a:effectLst>
                <a:outerShdw blurRad="38100" dist="25400" dir="5400000" algn="ctr" rotWithShape="0">
                  <a:srgbClr val="6E747A">
                    <a:alpha val="43000"/>
                  </a:srgbClr>
                </a:outerShdw>
              </a:effectLst>
            </a:endParaRPr>
          </a:p>
          <a:p>
            <a:pPr algn="just" fontAlgn="auto">
              <a:lnSpc>
                <a:spcPct val="150000"/>
              </a:lnSpc>
            </a:pPr>
            <a:r>
              <a:rPr lang="zh-CN" altLang="en-US"/>
              <a:t>电磁辐射以电磁波的形式在空间向四周传播，它具有波的一般特征，常用频率和波长两个物理量来衡量。电磁辐射的生物学作用性质，主要取决于辐射能的大小。</a:t>
            </a:r>
            <a:endParaRPr lang="zh-CN" altLang="en-US"/>
          </a:p>
          <a:p>
            <a:pPr algn="just" fontAlgn="auto">
              <a:lnSpc>
                <a:spcPct val="150000"/>
              </a:lnSpc>
            </a:pPr>
            <a:r>
              <a:rPr lang="zh-CN" altLang="en-US"/>
              <a:t>（1）电离辐射包括由射线装置或放射性同位素产生的 X 射线、α 射线、β 射线、γ 射线以及中子，此外还有不常接触到的质子、裂变碎片和重核等。</a:t>
            </a:r>
            <a:endParaRPr lang="zh-CN" altLang="en-US"/>
          </a:p>
          <a:p>
            <a:pPr algn="just" fontAlgn="auto">
              <a:lnSpc>
                <a:spcPct val="150000"/>
              </a:lnSpc>
            </a:pPr>
            <a:r>
              <a:rPr lang="zh-CN" altLang="en-US"/>
              <a:t>（2） 非 电 离 辐 射 包 括 紫 外 线、 可 见 光、 红 外 线、 激 光 和 射 频 辐 射 等。 波 长100～400 m 的电磁波称为紫外线，太阳是极强的紫外线辐射源，在生产环境中，凡在物体的温度达 1200℃以上时，辐射光谱中即可出现紫外线。</a:t>
            </a:r>
            <a:endParaRPr lang="zh-CN" altLang="en-US"/>
          </a:p>
        </p:txBody>
      </p:sp>
      <p:pic>
        <p:nvPicPr>
          <p:cNvPr id="151" name="图片 150"/>
          <p:cNvPicPr/>
          <p:nvPr/>
        </p:nvPicPr>
        <p:blipFill>
          <a:blip r:embed="rId1"/>
          <a:stretch>
            <a:fillRect/>
          </a:stretch>
        </p:blipFill>
        <p:spPr>
          <a:xfrm>
            <a:off x="6591935" y="1724025"/>
            <a:ext cx="4842510" cy="381698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1"/>
                                        </p:tgtEl>
                                        <p:attrNameLst>
                                          <p:attrName>style.visibility</p:attrName>
                                        </p:attrNameLst>
                                      </p:cBhvr>
                                      <p:to>
                                        <p:strVal val="visible"/>
                                      </p:to>
                                    </p:set>
                                    <p:animEffect transition="in" filter="blinds(horizontal)">
                                      <p:cBhvr>
                                        <p:cTn id="7" dur="500"/>
                                        <p:tgtEl>
                                          <p:spTgt spid="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48030" y="510540"/>
            <a:ext cx="6872605" cy="583565"/>
          </a:xfrm>
          <a:prstGeom prst="rect">
            <a:avLst/>
          </a:prstGeom>
          <a:noFill/>
        </p:spPr>
        <p:txBody>
          <a:bodyPr wrap="square" rtlCol="0">
            <a:spAutoFit/>
          </a:bodyPr>
          <a:p>
            <a:r>
              <a:rPr lang="zh-CN" altLang="en-US" sz="3200">
                <a:solidFill>
                  <a:srgbClr val="43486D"/>
                </a:solidFill>
                <a:latin typeface="+mj-ea"/>
                <a:ea typeface="+mj-ea"/>
                <a:sym typeface="+mn-ea"/>
              </a:rPr>
              <a:t>三、电磁辐射对人体的危害及防护</a:t>
            </a:r>
            <a:endParaRPr lang="zh-CN" altLang="en-US" sz="3200">
              <a:solidFill>
                <a:srgbClr val="43486D"/>
              </a:solidFill>
              <a:latin typeface="+mj-ea"/>
              <a:ea typeface="+mj-ea"/>
            </a:endParaRPr>
          </a:p>
        </p:txBody>
      </p:sp>
      <p:sp>
        <p:nvSpPr>
          <p:cNvPr id="4" name="文本框 3"/>
          <p:cNvSpPr txBox="1"/>
          <p:nvPr/>
        </p:nvSpPr>
        <p:spPr>
          <a:xfrm>
            <a:off x="421005" y="1094105"/>
            <a:ext cx="6170930" cy="4661535"/>
          </a:xfrm>
          <a:prstGeom prst="rect">
            <a:avLst/>
          </a:prstGeom>
          <a:noFill/>
        </p:spPr>
        <p:txBody>
          <a:bodyPr wrap="square" rtlCol="0">
            <a:spAutoFit/>
          </a:bodyPr>
          <a:p>
            <a:pPr algn="just" fontAlgn="auto">
              <a:lnSpc>
                <a:spcPct val="150000"/>
              </a:lnSpc>
            </a:pPr>
            <a:r>
              <a:rPr lang="zh-CN" altLang="en-US">
                <a:solidFill>
                  <a:schemeClr val="accent1"/>
                </a:solidFill>
                <a:effectLst>
                  <a:outerShdw blurRad="38100" dist="25400" dir="5400000" algn="ctr" rotWithShape="0">
                    <a:srgbClr val="6E747A">
                      <a:alpha val="43000"/>
                    </a:srgbClr>
                  </a:outerShdw>
                </a:effectLst>
              </a:rPr>
              <a:t>（二）电离辐射对人体的危害及其防护</a:t>
            </a:r>
            <a:endParaRPr lang="zh-CN" altLang="en-US">
              <a:solidFill>
                <a:schemeClr val="accent1"/>
              </a:solidFill>
              <a:effectLst>
                <a:outerShdw blurRad="38100" dist="25400" dir="5400000" algn="ctr" rotWithShape="0">
                  <a:srgbClr val="6E747A">
                    <a:alpha val="43000"/>
                  </a:srgbClr>
                </a:outerShdw>
              </a:effectLst>
            </a:endParaRPr>
          </a:p>
          <a:p>
            <a:pPr algn="just" fontAlgn="auto">
              <a:lnSpc>
                <a:spcPct val="150000"/>
              </a:lnSpc>
            </a:pPr>
            <a:r>
              <a:rPr lang="zh-CN" altLang="en-US"/>
              <a:t>（1）电离辐射对人体的危害。电离辐射以外照射和内照射两种方式作用于人体。外照射的特点是只要脱离或远离辐射源，辐射作用即停止。内照射系由于放射性核素经呼吸道、消化道、皮肤和注射途径进入人体后对人体产生作用。</a:t>
            </a:r>
            <a:endParaRPr lang="zh-CN" altLang="en-US"/>
          </a:p>
          <a:p>
            <a:pPr algn="just" fontAlgn="auto">
              <a:lnSpc>
                <a:spcPct val="150000"/>
              </a:lnSpc>
            </a:pPr>
            <a:r>
              <a:rPr lang="zh-CN" altLang="en-US"/>
              <a:t>（2）电离辐射对人体的危害的防护措施。</a:t>
            </a:r>
            <a:endParaRPr lang="zh-CN" altLang="en-US"/>
          </a:p>
          <a:p>
            <a:pPr algn="just" fontAlgn="auto">
              <a:lnSpc>
                <a:spcPct val="150000"/>
              </a:lnSpc>
            </a:pPr>
            <a:r>
              <a:rPr lang="zh-CN" altLang="en-US"/>
              <a:t>①清除放射性表面污染。清除表面污染是预防放射损伤的重要手段之一，清除污染越早进行效果越好。</a:t>
            </a:r>
            <a:endParaRPr lang="zh-CN" altLang="en-US"/>
          </a:p>
          <a:p>
            <a:pPr algn="just" fontAlgn="auto">
              <a:lnSpc>
                <a:spcPct val="150000"/>
              </a:lnSpc>
            </a:pPr>
            <a:r>
              <a:rPr lang="zh-CN" altLang="en-US"/>
              <a:t>②常规防护方法。防护工作一般分为内、外防护两部分。外防护除控制放射源外，主要从时间、距离和屏蔽三个方面进行。其中，屏蔽法应用最多。</a:t>
            </a:r>
            <a:endParaRPr lang="zh-CN" altLang="en-US"/>
          </a:p>
        </p:txBody>
      </p:sp>
      <p:pic>
        <p:nvPicPr>
          <p:cNvPr id="152" name="图片 151"/>
          <p:cNvPicPr/>
          <p:nvPr/>
        </p:nvPicPr>
        <p:blipFill>
          <a:blip r:embed="rId1"/>
          <a:stretch>
            <a:fillRect/>
          </a:stretch>
        </p:blipFill>
        <p:spPr>
          <a:xfrm>
            <a:off x="6791325" y="1724025"/>
            <a:ext cx="4629150" cy="3580765"/>
          </a:xfrm>
          <a:prstGeom prst="rect">
            <a:avLst/>
          </a:prstGeom>
          <a:noFill/>
          <a:ln w="9525">
            <a:noFill/>
          </a:ln>
        </p:spPr>
      </p:pic>
    </p:spTree>
    <p:custDataLst>
      <p:tags r:id="rId2"/>
    </p:custData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48030" y="510540"/>
            <a:ext cx="6872605" cy="583565"/>
          </a:xfrm>
          <a:prstGeom prst="rect">
            <a:avLst/>
          </a:prstGeom>
          <a:noFill/>
        </p:spPr>
        <p:txBody>
          <a:bodyPr wrap="square" rtlCol="0">
            <a:spAutoFit/>
          </a:bodyPr>
          <a:p>
            <a:r>
              <a:rPr lang="zh-CN" altLang="en-US" sz="3200">
                <a:solidFill>
                  <a:srgbClr val="43486D"/>
                </a:solidFill>
                <a:latin typeface="+mj-ea"/>
                <a:ea typeface="+mj-ea"/>
                <a:sym typeface="+mn-ea"/>
              </a:rPr>
              <a:t>三、电磁辐射对人体的危害及防护</a:t>
            </a:r>
            <a:endParaRPr lang="zh-CN" altLang="en-US" sz="3200">
              <a:solidFill>
                <a:srgbClr val="43486D"/>
              </a:solidFill>
              <a:latin typeface="+mj-ea"/>
              <a:ea typeface="+mj-ea"/>
            </a:endParaRPr>
          </a:p>
        </p:txBody>
      </p:sp>
      <p:sp>
        <p:nvSpPr>
          <p:cNvPr id="4" name="文本框 3"/>
          <p:cNvSpPr txBox="1"/>
          <p:nvPr/>
        </p:nvSpPr>
        <p:spPr>
          <a:xfrm>
            <a:off x="748030" y="1305560"/>
            <a:ext cx="5560060" cy="4661535"/>
          </a:xfrm>
          <a:prstGeom prst="rect">
            <a:avLst/>
          </a:prstGeom>
          <a:noFill/>
        </p:spPr>
        <p:txBody>
          <a:bodyPr wrap="square" rtlCol="0">
            <a:spAutoFit/>
          </a:bodyPr>
          <a:p>
            <a:pPr algn="just" fontAlgn="auto">
              <a:lnSpc>
                <a:spcPct val="150000"/>
              </a:lnSpc>
            </a:pPr>
            <a:r>
              <a:rPr lang="zh-CN" altLang="en-US">
                <a:solidFill>
                  <a:schemeClr val="accent1"/>
                </a:solidFill>
                <a:effectLst>
                  <a:outerShdw blurRad="38100" dist="25400" dir="5400000" algn="ctr" rotWithShape="0">
                    <a:srgbClr val="6E747A">
                      <a:alpha val="43000"/>
                    </a:srgbClr>
                  </a:outerShdw>
                </a:effectLst>
              </a:rPr>
              <a:t>（三）射频辐射对人体的危害及其防护</a:t>
            </a:r>
            <a:endParaRPr lang="zh-CN" altLang="en-US">
              <a:solidFill>
                <a:schemeClr val="accent1"/>
              </a:solidFill>
              <a:effectLst>
                <a:outerShdw blurRad="38100" dist="25400" dir="5400000" algn="ctr" rotWithShape="0">
                  <a:srgbClr val="6E747A">
                    <a:alpha val="43000"/>
                  </a:srgbClr>
                </a:outerShdw>
              </a:effectLst>
            </a:endParaRPr>
          </a:p>
          <a:p>
            <a:pPr algn="just" fontAlgn="auto">
              <a:lnSpc>
                <a:spcPct val="150000"/>
              </a:lnSpc>
            </a:pPr>
            <a:r>
              <a:rPr lang="zh-CN" altLang="en-US"/>
              <a:t>接触射频辐射的工种主要有：高频感应加热，如高频热处理、焊接、冶炼；半导体材料加工等，使用频率多为 300 kHz～3 MHz。高频介质加热，如塑料制品热合，木材、棉纱、纸张、食品的烘干，使用频率一般在 10～30 MHz。微波主要用于雷达导航、探测、通信、电视及核物理研究等，频率在 3～300 GHz 微波加热应用近年来发展较快，用于食品加工、医学理疗、家庭烹调、木材纸张、药材、皮革的干燥等。强度较大的无线电波对人体的主要作用是引起中枢神经和自主神经系统的机能障碍。</a:t>
            </a:r>
            <a:endParaRPr lang="zh-CN" altLang="en-US"/>
          </a:p>
        </p:txBody>
      </p:sp>
      <p:pic>
        <p:nvPicPr>
          <p:cNvPr id="154" name="图片 153"/>
          <p:cNvPicPr/>
          <p:nvPr/>
        </p:nvPicPr>
        <p:blipFill>
          <a:blip r:embed="rId1"/>
          <a:stretch>
            <a:fillRect/>
          </a:stretch>
        </p:blipFill>
        <p:spPr>
          <a:xfrm>
            <a:off x="6631305" y="2184718"/>
            <a:ext cx="4762500" cy="3171825"/>
          </a:xfrm>
          <a:prstGeom prst="rect">
            <a:avLst/>
          </a:prstGeom>
          <a:noFill/>
          <a:ln w="9525">
            <a:noFill/>
          </a:ln>
        </p:spPr>
      </p:pic>
    </p:spTree>
    <p:custDataLst>
      <p:tags r:id="rId2"/>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48030" y="510540"/>
            <a:ext cx="6872605" cy="583565"/>
          </a:xfrm>
          <a:prstGeom prst="rect">
            <a:avLst/>
          </a:prstGeom>
          <a:noFill/>
        </p:spPr>
        <p:txBody>
          <a:bodyPr wrap="square" rtlCol="0">
            <a:spAutoFit/>
          </a:bodyPr>
          <a:p>
            <a:r>
              <a:rPr lang="zh-CN" altLang="en-US" sz="3200">
                <a:solidFill>
                  <a:srgbClr val="43486D"/>
                </a:solidFill>
                <a:latin typeface="+mj-ea"/>
                <a:ea typeface="+mj-ea"/>
                <a:sym typeface="+mn-ea"/>
              </a:rPr>
              <a:t>四、粉尘对人体的危害及防护</a:t>
            </a:r>
            <a:endParaRPr lang="zh-CN" altLang="en-US" sz="3200">
              <a:solidFill>
                <a:srgbClr val="43486D"/>
              </a:solidFill>
              <a:latin typeface="+mj-ea"/>
              <a:ea typeface="+mj-ea"/>
            </a:endParaRPr>
          </a:p>
        </p:txBody>
      </p:sp>
      <p:sp>
        <p:nvSpPr>
          <p:cNvPr id="4" name="文本框 3"/>
          <p:cNvSpPr txBox="1"/>
          <p:nvPr/>
        </p:nvSpPr>
        <p:spPr>
          <a:xfrm>
            <a:off x="748030" y="1094105"/>
            <a:ext cx="6485255" cy="5492750"/>
          </a:xfrm>
          <a:prstGeom prst="rect">
            <a:avLst/>
          </a:prstGeom>
          <a:noFill/>
        </p:spPr>
        <p:txBody>
          <a:bodyPr wrap="square" rtlCol="0">
            <a:spAutoFit/>
          </a:bodyPr>
          <a:p>
            <a:pPr algn="just" fontAlgn="auto">
              <a:lnSpc>
                <a:spcPct val="150000"/>
              </a:lnSpc>
            </a:pPr>
            <a:r>
              <a:rPr lang="zh-CN" altLang="en-US">
                <a:solidFill>
                  <a:schemeClr val="accent1"/>
                </a:solidFill>
                <a:effectLst>
                  <a:outerShdw blurRad="38100" dist="25400" dir="5400000" algn="ctr" rotWithShape="0">
                    <a:srgbClr val="6E747A">
                      <a:alpha val="43000"/>
                    </a:srgbClr>
                  </a:outerShdw>
                </a:effectLst>
              </a:rPr>
              <a:t>（一）粉尘对人体的危害</a:t>
            </a:r>
            <a:endParaRPr lang="zh-CN" altLang="en-US">
              <a:solidFill>
                <a:schemeClr val="accent1"/>
              </a:solidFill>
              <a:effectLst>
                <a:outerShdw blurRad="38100" dist="25400" dir="5400000" algn="ctr" rotWithShape="0">
                  <a:srgbClr val="6E747A">
                    <a:alpha val="43000"/>
                  </a:srgbClr>
                </a:outerShdw>
              </a:effectLst>
            </a:endParaRPr>
          </a:p>
          <a:p>
            <a:pPr algn="just" fontAlgn="auto">
              <a:lnSpc>
                <a:spcPct val="150000"/>
              </a:lnSpc>
            </a:pPr>
            <a:r>
              <a:rPr lang="zh-CN" altLang="en-US"/>
              <a:t>生产性粉尘进入人体后，根据其性质、沉积的部位和数量不同，可引起不同的病变。</a:t>
            </a:r>
            <a:endParaRPr lang="zh-CN" altLang="en-US"/>
          </a:p>
          <a:p>
            <a:pPr algn="just" fontAlgn="auto">
              <a:lnSpc>
                <a:spcPct val="150000"/>
              </a:lnSpc>
            </a:pPr>
            <a:r>
              <a:rPr lang="zh-CN" altLang="en-US"/>
              <a:t>（1）尘肺。长期吸入粉尘可引起尘肺，是生产性粉尘引起的最重要的危害。</a:t>
            </a:r>
            <a:endParaRPr lang="zh-CN" altLang="en-US"/>
          </a:p>
          <a:p>
            <a:pPr algn="just" fontAlgn="auto">
              <a:lnSpc>
                <a:spcPct val="150000"/>
              </a:lnSpc>
            </a:pPr>
            <a:r>
              <a:rPr lang="zh-CN" altLang="en-US"/>
              <a:t>（2）粉尘沉着症。吸入某些金属粉尘，如铁、钡、锡等，达到一定量时，可在X 射线照片上显现边缘清晰的点状阴影，脱离接触后，病变少有进展，且可逐渐消退，对人体危害较小。</a:t>
            </a:r>
            <a:endParaRPr lang="zh-CN" altLang="en-US"/>
          </a:p>
          <a:p>
            <a:pPr algn="just" fontAlgn="auto">
              <a:lnSpc>
                <a:spcPct val="150000"/>
              </a:lnSpc>
            </a:pPr>
            <a:r>
              <a:rPr lang="zh-CN" altLang="en-US"/>
              <a:t>（3）有机粉尘引起变态性病变。某些有机粉尘可引起间质肺炎或外源性过敏性肺泡炎以及过敏性鼻炎、皮炎、湿疹或支气管哮喘，如接触发霉的稻草、羽毛等。</a:t>
            </a:r>
            <a:endParaRPr lang="zh-CN" altLang="en-US"/>
          </a:p>
          <a:p>
            <a:pPr algn="just" fontAlgn="auto">
              <a:lnSpc>
                <a:spcPct val="150000"/>
              </a:lnSpc>
            </a:pPr>
            <a:r>
              <a:rPr lang="zh-CN" altLang="en-US"/>
              <a:t>（4）呼吸系统肿瘤。有些粉尘已确定为致癌物，如放射性粉尘、石棉、镍、铬、砷等。</a:t>
            </a:r>
            <a:endParaRPr lang="zh-CN" altLang="en-US"/>
          </a:p>
        </p:txBody>
      </p:sp>
      <p:pic>
        <p:nvPicPr>
          <p:cNvPr id="155" name="图片 154"/>
          <p:cNvPicPr/>
          <p:nvPr/>
        </p:nvPicPr>
        <p:blipFill>
          <a:blip r:embed="rId1"/>
          <a:stretch>
            <a:fillRect/>
          </a:stretch>
        </p:blipFill>
        <p:spPr>
          <a:xfrm>
            <a:off x="7437755" y="2046605"/>
            <a:ext cx="4615815" cy="358775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55"/>
                                        </p:tgtEl>
                                        <p:attrNameLst>
                                          <p:attrName>style.visibility</p:attrName>
                                        </p:attrNameLst>
                                      </p:cBhvr>
                                      <p:to>
                                        <p:strVal val="visible"/>
                                      </p:to>
                                    </p:set>
                                    <p:animEffect transition="in" filter="wipe(down)">
                                      <p:cBhvr>
                                        <p:cTn id="7" dur="500"/>
                                        <p:tgtEl>
                                          <p:spTgt spid="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48030" y="510540"/>
            <a:ext cx="6872605" cy="583565"/>
          </a:xfrm>
          <a:prstGeom prst="rect">
            <a:avLst/>
          </a:prstGeom>
          <a:noFill/>
        </p:spPr>
        <p:txBody>
          <a:bodyPr wrap="square" rtlCol="0">
            <a:spAutoFit/>
          </a:bodyPr>
          <a:p>
            <a:r>
              <a:rPr lang="zh-CN" altLang="en-US" sz="3200">
                <a:solidFill>
                  <a:srgbClr val="43486D"/>
                </a:solidFill>
                <a:latin typeface="+mj-ea"/>
                <a:ea typeface="+mj-ea"/>
                <a:sym typeface="+mn-ea"/>
              </a:rPr>
              <a:t>四、粉尘对人体的危害及防护</a:t>
            </a:r>
            <a:endParaRPr lang="zh-CN" altLang="en-US" sz="3200">
              <a:solidFill>
                <a:srgbClr val="43486D"/>
              </a:solidFill>
              <a:latin typeface="+mj-ea"/>
              <a:ea typeface="+mj-ea"/>
            </a:endParaRPr>
          </a:p>
        </p:txBody>
      </p:sp>
      <p:sp>
        <p:nvSpPr>
          <p:cNvPr id="4" name="文本框 3"/>
          <p:cNvSpPr txBox="1"/>
          <p:nvPr/>
        </p:nvSpPr>
        <p:spPr>
          <a:xfrm>
            <a:off x="748030" y="1094105"/>
            <a:ext cx="5987415" cy="5077460"/>
          </a:xfrm>
          <a:prstGeom prst="rect">
            <a:avLst/>
          </a:prstGeom>
          <a:noFill/>
        </p:spPr>
        <p:txBody>
          <a:bodyPr wrap="square" rtlCol="0">
            <a:spAutoFit/>
          </a:bodyPr>
          <a:p>
            <a:pPr algn="just" fontAlgn="auto">
              <a:lnSpc>
                <a:spcPct val="150000"/>
              </a:lnSpc>
            </a:pPr>
            <a:r>
              <a:rPr lang="zh-CN" altLang="en-US">
                <a:solidFill>
                  <a:schemeClr val="accent1"/>
                </a:solidFill>
                <a:effectLst>
                  <a:outerShdw blurRad="38100" dist="25400" dir="5400000" algn="ctr" rotWithShape="0">
                    <a:srgbClr val="6E747A">
                      <a:alpha val="43000"/>
                    </a:srgbClr>
                  </a:outerShdw>
                </a:effectLst>
              </a:rPr>
              <a:t>（二）尘肺病的诊断及治疗</a:t>
            </a:r>
            <a:endParaRPr lang="zh-CN" altLang="en-US">
              <a:solidFill>
                <a:schemeClr val="accent1"/>
              </a:solidFill>
              <a:effectLst>
                <a:outerShdw blurRad="38100" dist="25400" dir="5400000" algn="ctr" rotWithShape="0">
                  <a:srgbClr val="6E747A">
                    <a:alpha val="43000"/>
                  </a:srgbClr>
                </a:outerShdw>
              </a:effectLst>
            </a:endParaRPr>
          </a:p>
          <a:p>
            <a:pPr algn="just" fontAlgn="auto">
              <a:lnSpc>
                <a:spcPct val="150000"/>
              </a:lnSpc>
            </a:pPr>
            <a:r>
              <a:rPr lang="zh-CN" altLang="en-US"/>
              <a:t>1. 尘肺的分级诊断</a:t>
            </a:r>
            <a:endParaRPr lang="zh-CN" altLang="en-US"/>
          </a:p>
          <a:p>
            <a:pPr algn="just" fontAlgn="auto">
              <a:lnSpc>
                <a:spcPct val="150000"/>
              </a:lnSpc>
            </a:pPr>
            <a:r>
              <a:rPr lang="zh-CN" altLang="en-US"/>
              <a:t>尘肺级别表明了粉尘对肺部的危害程度。级别越高，其危害越严重。这种分级主要是根据肺部 X 射线影像图片情况来进行的。</a:t>
            </a:r>
            <a:endParaRPr lang="zh-CN" altLang="en-US"/>
          </a:p>
          <a:p>
            <a:pPr algn="just" fontAlgn="auto">
              <a:lnSpc>
                <a:spcPct val="150000"/>
              </a:lnSpc>
            </a:pPr>
            <a:r>
              <a:rPr lang="zh-CN" altLang="en-US"/>
              <a:t>2. 尘肺的治疗</a:t>
            </a:r>
            <a:endParaRPr lang="zh-CN" altLang="en-US"/>
          </a:p>
          <a:p>
            <a:pPr algn="just" fontAlgn="auto">
              <a:lnSpc>
                <a:spcPct val="150000"/>
              </a:lnSpc>
            </a:pPr>
            <a:r>
              <a:rPr lang="zh-CN" altLang="en-US"/>
              <a:t>一般采用综合疗法，包括如下几个方面。</a:t>
            </a:r>
            <a:endParaRPr lang="zh-CN" altLang="en-US"/>
          </a:p>
          <a:p>
            <a:pPr algn="just" fontAlgn="auto">
              <a:lnSpc>
                <a:spcPct val="150000"/>
              </a:lnSpc>
            </a:pPr>
            <a:r>
              <a:rPr lang="zh-CN" altLang="en-US"/>
              <a:t>（1）支持疗法。加强营养、树立抗病信心、坚持健身锻炼、适当休息、生活规律等。</a:t>
            </a:r>
            <a:endParaRPr lang="zh-CN" altLang="en-US"/>
          </a:p>
          <a:p>
            <a:pPr algn="just" fontAlgn="auto">
              <a:lnSpc>
                <a:spcPct val="150000"/>
              </a:lnSpc>
            </a:pPr>
            <a:r>
              <a:rPr lang="zh-CN" altLang="en-US"/>
              <a:t>（2）对症疗法。按一般内科治疗方法对气短、胸痛、咳嗽及并发症进行治疗。</a:t>
            </a:r>
            <a:endParaRPr lang="zh-CN" altLang="en-US"/>
          </a:p>
          <a:p>
            <a:pPr algn="just" fontAlgn="auto">
              <a:lnSpc>
                <a:spcPct val="150000"/>
              </a:lnSpc>
            </a:pPr>
            <a:r>
              <a:rPr lang="zh-CN" altLang="en-US"/>
              <a:t>（3）药物疗法。如克矽平、抗矽 14 号等药物。</a:t>
            </a:r>
            <a:endParaRPr lang="zh-CN" altLang="en-US"/>
          </a:p>
        </p:txBody>
      </p:sp>
      <p:pic>
        <p:nvPicPr>
          <p:cNvPr id="156" name="图片 155"/>
          <p:cNvPicPr/>
          <p:nvPr/>
        </p:nvPicPr>
        <p:blipFill>
          <a:blip r:embed="rId1"/>
          <a:stretch>
            <a:fillRect/>
          </a:stretch>
        </p:blipFill>
        <p:spPr>
          <a:xfrm>
            <a:off x="6982460" y="1870710"/>
            <a:ext cx="4686300" cy="352425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6"/>
                                        </p:tgtEl>
                                        <p:attrNameLst>
                                          <p:attrName>style.visibility</p:attrName>
                                        </p:attrNameLst>
                                      </p:cBhvr>
                                      <p:to>
                                        <p:strVal val="visible"/>
                                      </p:to>
                                    </p:set>
                                    <p:animEffect transition="in" filter="blinds(horizontal)">
                                      <p:cBhvr>
                                        <p:cTn id="7" dur="500"/>
                                        <p:tgtEl>
                                          <p:spTgt spid="1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4994773" y="850900"/>
            <a:ext cx="1757431" cy="1619250"/>
            <a:chOff x="4857" y="3107"/>
            <a:chExt cx="2768" cy="2550"/>
          </a:xfrm>
        </p:grpSpPr>
        <p:sp>
          <p:nvSpPr>
            <p:cNvPr id="4" name="文本框 3"/>
            <p:cNvSpPr txBox="1"/>
            <p:nvPr/>
          </p:nvSpPr>
          <p:spPr>
            <a:xfrm>
              <a:off x="4857" y="3107"/>
              <a:ext cx="1274" cy="2082"/>
            </a:xfrm>
            <a:prstGeom prst="rect">
              <a:avLst/>
            </a:prstGeom>
            <a:noFill/>
          </p:spPr>
          <p:txBody>
            <a:bodyPr wrap="square" rtlCol="0">
              <a:spAutoFit/>
            </a:bodyPr>
            <a:p>
              <a:r>
                <a:rPr lang="zh-CN" altLang="en-US" sz="8000">
                  <a:solidFill>
                    <a:srgbClr val="D67678"/>
                  </a:solidFill>
                  <a:latin typeface="+mj-ea"/>
                  <a:ea typeface="+mj-ea"/>
                </a:rPr>
                <a:t>目</a:t>
              </a:r>
              <a:endParaRPr lang="zh-CN" altLang="en-US" sz="8000">
                <a:solidFill>
                  <a:srgbClr val="D67678"/>
                </a:solidFill>
                <a:latin typeface="+mj-ea"/>
                <a:ea typeface="+mj-ea"/>
              </a:endParaRPr>
            </a:p>
          </p:txBody>
        </p:sp>
        <p:sp>
          <p:nvSpPr>
            <p:cNvPr id="2" name="文本框 1"/>
            <p:cNvSpPr txBox="1"/>
            <p:nvPr/>
          </p:nvSpPr>
          <p:spPr>
            <a:xfrm>
              <a:off x="6351" y="3575"/>
              <a:ext cx="1274" cy="2082"/>
            </a:xfrm>
            <a:prstGeom prst="rect">
              <a:avLst/>
            </a:prstGeom>
            <a:noFill/>
          </p:spPr>
          <p:txBody>
            <a:bodyPr wrap="square" rtlCol="0">
              <a:spAutoFit/>
            </a:bodyPr>
            <a:p>
              <a:r>
                <a:rPr lang="zh-CN" altLang="en-US" sz="8000">
                  <a:solidFill>
                    <a:srgbClr val="43486D"/>
                  </a:solidFill>
                  <a:latin typeface="+mj-ea"/>
                  <a:ea typeface="+mj-ea"/>
                </a:rPr>
                <a:t>录</a:t>
              </a:r>
              <a:endParaRPr lang="zh-CN" altLang="en-US" sz="8000">
                <a:solidFill>
                  <a:srgbClr val="43486D"/>
                </a:solidFill>
                <a:latin typeface="+mj-ea"/>
                <a:ea typeface="+mj-ea"/>
              </a:endParaRPr>
            </a:p>
          </p:txBody>
        </p:sp>
      </p:grpSp>
      <p:sp>
        <p:nvSpPr>
          <p:cNvPr id="5" name="文本框 4"/>
          <p:cNvSpPr txBox="1"/>
          <p:nvPr/>
        </p:nvSpPr>
        <p:spPr>
          <a:xfrm>
            <a:off x="4622165" y="1995805"/>
            <a:ext cx="1490345" cy="398780"/>
          </a:xfrm>
          <a:prstGeom prst="rect">
            <a:avLst/>
          </a:prstGeom>
          <a:noFill/>
        </p:spPr>
        <p:txBody>
          <a:bodyPr wrap="square" rtlCol="0">
            <a:spAutoFit/>
          </a:bodyPr>
          <a:p>
            <a:pPr algn="dist"/>
            <a:r>
              <a:rPr lang="en-US" altLang="zh-CN" sz="2000">
                <a:solidFill>
                  <a:srgbClr val="C29880"/>
                </a:solidFill>
                <a:latin typeface="+mj-ea"/>
                <a:ea typeface="+mj-ea"/>
              </a:rPr>
              <a:t>contents</a:t>
            </a:r>
            <a:endParaRPr lang="en-US" altLang="zh-CN" sz="2000">
              <a:solidFill>
                <a:srgbClr val="C29880"/>
              </a:solidFill>
              <a:latin typeface="+mj-ea"/>
              <a:ea typeface="+mj-ea"/>
            </a:endParaRPr>
          </a:p>
        </p:txBody>
      </p:sp>
      <p:sp>
        <p:nvSpPr>
          <p:cNvPr id="7" name="文本框 6"/>
          <p:cNvSpPr txBox="1"/>
          <p:nvPr/>
        </p:nvSpPr>
        <p:spPr>
          <a:xfrm>
            <a:off x="1925320" y="2470150"/>
            <a:ext cx="1188085" cy="706755"/>
          </a:xfrm>
          <a:prstGeom prst="rect">
            <a:avLst/>
          </a:prstGeom>
          <a:noFill/>
        </p:spPr>
        <p:txBody>
          <a:bodyPr wrap="square" rtlCol="0">
            <a:spAutoFit/>
          </a:bodyPr>
          <a:p>
            <a:r>
              <a:rPr lang="en-US" altLang="zh-CN" sz="4000">
                <a:solidFill>
                  <a:srgbClr val="43486D"/>
                </a:solidFill>
                <a:latin typeface="+mj-ea"/>
                <a:ea typeface="+mj-ea"/>
              </a:rPr>
              <a:t>01.</a:t>
            </a:r>
            <a:endParaRPr lang="en-US" altLang="zh-CN" sz="4000">
              <a:solidFill>
                <a:srgbClr val="43486D"/>
              </a:solidFill>
              <a:latin typeface="+mj-ea"/>
              <a:ea typeface="+mj-ea"/>
            </a:endParaRPr>
          </a:p>
        </p:txBody>
      </p:sp>
      <p:sp>
        <p:nvSpPr>
          <p:cNvPr id="8" name="文本框 7"/>
          <p:cNvSpPr txBox="1"/>
          <p:nvPr/>
        </p:nvSpPr>
        <p:spPr>
          <a:xfrm>
            <a:off x="2815590" y="2531745"/>
            <a:ext cx="2988310" cy="1076325"/>
          </a:xfrm>
          <a:prstGeom prst="rect">
            <a:avLst/>
          </a:prstGeom>
          <a:noFill/>
        </p:spPr>
        <p:txBody>
          <a:bodyPr wrap="square" rtlCol="0">
            <a:spAutoFit/>
          </a:bodyPr>
          <a:p>
            <a:pPr algn="l"/>
            <a:r>
              <a:rPr lang="zh-CN" altLang="en-US" sz="3200">
                <a:solidFill>
                  <a:srgbClr val="43486D"/>
                </a:solidFill>
                <a:latin typeface="+mj-ea"/>
                <a:ea typeface="+mj-ea"/>
              </a:rPr>
              <a:t>就业应了解的安全法规</a:t>
            </a:r>
            <a:endParaRPr lang="zh-CN" altLang="en-US" sz="3200">
              <a:solidFill>
                <a:srgbClr val="43486D"/>
              </a:solidFill>
              <a:latin typeface="+mj-ea"/>
              <a:ea typeface="+mj-ea"/>
            </a:endParaRPr>
          </a:p>
        </p:txBody>
      </p:sp>
      <p:sp>
        <p:nvSpPr>
          <p:cNvPr id="13" name="文本框 12"/>
          <p:cNvSpPr txBox="1"/>
          <p:nvPr/>
        </p:nvSpPr>
        <p:spPr>
          <a:xfrm>
            <a:off x="6560185" y="2531745"/>
            <a:ext cx="1188085" cy="706755"/>
          </a:xfrm>
          <a:prstGeom prst="rect">
            <a:avLst/>
          </a:prstGeom>
          <a:noFill/>
        </p:spPr>
        <p:txBody>
          <a:bodyPr wrap="square" rtlCol="0">
            <a:spAutoFit/>
          </a:bodyPr>
          <a:p>
            <a:r>
              <a:rPr lang="en-US" altLang="zh-CN" sz="4000">
                <a:solidFill>
                  <a:srgbClr val="43486D"/>
                </a:solidFill>
                <a:latin typeface="+mj-ea"/>
                <a:ea typeface="+mj-ea"/>
              </a:rPr>
              <a:t>02.</a:t>
            </a:r>
            <a:endParaRPr lang="en-US" altLang="zh-CN" sz="4000">
              <a:solidFill>
                <a:srgbClr val="43486D"/>
              </a:solidFill>
              <a:latin typeface="+mj-ea"/>
              <a:ea typeface="+mj-ea"/>
            </a:endParaRPr>
          </a:p>
        </p:txBody>
      </p:sp>
      <p:sp>
        <p:nvSpPr>
          <p:cNvPr id="15" name="文本框 14"/>
          <p:cNvSpPr txBox="1"/>
          <p:nvPr/>
        </p:nvSpPr>
        <p:spPr>
          <a:xfrm>
            <a:off x="7489190" y="2531745"/>
            <a:ext cx="3302635" cy="583565"/>
          </a:xfrm>
          <a:prstGeom prst="rect">
            <a:avLst/>
          </a:prstGeom>
          <a:noFill/>
        </p:spPr>
        <p:txBody>
          <a:bodyPr wrap="square" rtlCol="0">
            <a:spAutoFit/>
          </a:bodyPr>
          <a:p>
            <a:pPr algn="l"/>
            <a:r>
              <a:rPr lang="zh-CN" altLang="en-US" sz="3200">
                <a:solidFill>
                  <a:srgbClr val="43486D"/>
                </a:solidFill>
                <a:latin typeface="+mj-ea"/>
                <a:ea typeface="+mj-ea"/>
              </a:rPr>
              <a:t>职业病基础知识</a:t>
            </a:r>
            <a:endParaRPr lang="zh-CN" altLang="en-US" sz="3200">
              <a:solidFill>
                <a:srgbClr val="43486D"/>
              </a:solidFill>
              <a:latin typeface="+mj-ea"/>
              <a:ea typeface="+mj-ea"/>
            </a:endParaRPr>
          </a:p>
        </p:txBody>
      </p:sp>
      <p:sp>
        <p:nvSpPr>
          <p:cNvPr id="17" name="文本框 16"/>
          <p:cNvSpPr txBox="1"/>
          <p:nvPr/>
        </p:nvSpPr>
        <p:spPr>
          <a:xfrm>
            <a:off x="1925320" y="3474085"/>
            <a:ext cx="1188085" cy="706755"/>
          </a:xfrm>
          <a:prstGeom prst="rect">
            <a:avLst/>
          </a:prstGeom>
          <a:noFill/>
        </p:spPr>
        <p:txBody>
          <a:bodyPr wrap="square" rtlCol="0">
            <a:spAutoFit/>
          </a:bodyPr>
          <a:p>
            <a:r>
              <a:rPr lang="en-US" altLang="zh-CN" sz="4000">
                <a:solidFill>
                  <a:srgbClr val="43486D"/>
                </a:solidFill>
                <a:latin typeface="+mj-ea"/>
                <a:ea typeface="+mj-ea"/>
              </a:rPr>
              <a:t>03.</a:t>
            </a:r>
            <a:endParaRPr lang="en-US" altLang="zh-CN" sz="4000">
              <a:solidFill>
                <a:srgbClr val="43486D"/>
              </a:solidFill>
              <a:latin typeface="+mj-ea"/>
              <a:ea typeface="+mj-ea"/>
            </a:endParaRPr>
          </a:p>
        </p:txBody>
      </p:sp>
      <p:sp>
        <p:nvSpPr>
          <p:cNvPr id="29" name="文本框 28"/>
          <p:cNvSpPr txBox="1"/>
          <p:nvPr/>
        </p:nvSpPr>
        <p:spPr>
          <a:xfrm>
            <a:off x="2815590" y="3531870"/>
            <a:ext cx="3296920" cy="583565"/>
          </a:xfrm>
          <a:prstGeom prst="rect">
            <a:avLst/>
          </a:prstGeom>
          <a:noFill/>
        </p:spPr>
        <p:txBody>
          <a:bodyPr wrap="square" rtlCol="0">
            <a:spAutoFit/>
          </a:bodyPr>
          <a:p>
            <a:pPr algn="l"/>
            <a:r>
              <a:rPr lang="zh-CN" altLang="en-US" sz="3200">
                <a:solidFill>
                  <a:srgbClr val="43486D"/>
                </a:solidFill>
                <a:latin typeface="+mj-ea"/>
                <a:ea typeface="+mj-ea"/>
              </a:rPr>
              <a:t>主要危害及防护</a:t>
            </a:r>
            <a:endParaRPr lang="zh-CN" altLang="en-US" sz="3200">
              <a:solidFill>
                <a:srgbClr val="43486D"/>
              </a:solidFill>
              <a:latin typeface="+mj-ea"/>
              <a:ea typeface="+mj-ea"/>
            </a:endParaRPr>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48030" y="510540"/>
            <a:ext cx="6872605" cy="583565"/>
          </a:xfrm>
          <a:prstGeom prst="rect">
            <a:avLst/>
          </a:prstGeom>
          <a:noFill/>
        </p:spPr>
        <p:txBody>
          <a:bodyPr wrap="square" rtlCol="0">
            <a:spAutoFit/>
          </a:bodyPr>
          <a:p>
            <a:r>
              <a:rPr lang="zh-CN" altLang="en-US" sz="3200">
                <a:solidFill>
                  <a:srgbClr val="43486D"/>
                </a:solidFill>
                <a:latin typeface="+mj-ea"/>
                <a:ea typeface="+mj-ea"/>
                <a:sym typeface="+mn-ea"/>
              </a:rPr>
              <a:t>四、粉尘对人体的危害及防护</a:t>
            </a:r>
            <a:endParaRPr lang="zh-CN" altLang="en-US" sz="3200">
              <a:solidFill>
                <a:srgbClr val="43486D"/>
              </a:solidFill>
              <a:latin typeface="+mj-ea"/>
              <a:ea typeface="+mj-ea"/>
            </a:endParaRPr>
          </a:p>
        </p:txBody>
      </p:sp>
      <p:sp>
        <p:nvSpPr>
          <p:cNvPr id="4" name="文本框 3"/>
          <p:cNvSpPr txBox="1"/>
          <p:nvPr/>
        </p:nvSpPr>
        <p:spPr>
          <a:xfrm>
            <a:off x="748030" y="1094105"/>
            <a:ext cx="5987415" cy="4939030"/>
          </a:xfrm>
          <a:prstGeom prst="rect">
            <a:avLst/>
          </a:prstGeom>
          <a:noFill/>
        </p:spPr>
        <p:txBody>
          <a:bodyPr wrap="square" rtlCol="0">
            <a:spAutoFit/>
          </a:bodyPr>
          <a:p>
            <a:pPr algn="just" fontAlgn="auto">
              <a:lnSpc>
                <a:spcPct val="150000"/>
              </a:lnSpc>
            </a:pPr>
            <a:r>
              <a:rPr lang="zh-CN" altLang="en-US">
                <a:solidFill>
                  <a:schemeClr val="accent1"/>
                </a:solidFill>
                <a:effectLst>
                  <a:outerShdw blurRad="38100" dist="25400" dir="5400000" algn="ctr" rotWithShape="0">
                    <a:srgbClr val="6E747A">
                      <a:alpha val="43000"/>
                    </a:srgbClr>
                  </a:outerShdw>
                </a:effectLst>
              </a:rPr>
              <a:t>（三）粉尘防治技术措施</a:t>
            </a:r>
            <a:endParaRPr lang="zh-CN" altLang="en-US">
              <a:solidFill>
                <a:schemeClr val="accent1"/>
              </a:solidFill>
              <a:effectLst>
                <a:outerShdw blurRad="38100" dist="25400" dir="5400000" algn="ctr" rotWithShape="0">
                  <a:srgbClr val="6E747A">
                    <a:alpha val="43000"/>
                  </a:srgbClr>
                </a:outerShdw>
              </a:effectLst>
            </a:endParaRPr>
          </a:p>
          <a:p>
            <a:pPr algn="just" fontAlgn="auto">
              <a:lnSpc>
                <a:spcPct val="150000"/>
              </a:lnSpc>
            </a:pPr>
            <a:r>
              <a:rPr lang="zh-CN" altLang="en-US" sz="1600"/>
              <a:t>（1）技术措施。我国政府对粉尘控制工作一直给予高度重视，企业在控制粉尘危害、预防尘肺发生方面，结合国情做了不少行之有效的工作，也取得了很丰富的经验，将防、降尘措施概括为“革、水、风、密、护、管、查、教”的八字方针，对我国控制粉尘危害具有指导作用。</a:t>
            </a:r>
            <a:endParaRPr lang="zh-CN" altLang="en-US" sz="1600"/>
          </a:p>
          <a:p>
            <a:pPr algn="just" fontAlgn="auto">
              <a:lnSpc>
                <a:spcPct val="150000"/>
              </a:lnSpc>
            </a:pPr>
            <a:r>
              <a:rPr lang="zh-CN" altLang="en-US" sz="1600"/>
              <a:t>（2）卫生保健措施。①就业前的健康检查，及时发现从事粉尘作业禁忌证，如活动性肺结核、慢性肺部疾病、严重的慢性上呼吸道和支气管疾病以及心血管疾病等；②进行定期健康检查，早期发现尘肺病人，及时采取防治措施；③定期对粉尘作业环境进行监测，了解作业场所的劳动条件，及时落实或改进防尘措施，改善劳动条件；④加强粉尘作业工人的个人防护，常用的个人防护用具有防尘口罩、防护面具、防护头盔和防护服等。</a:t>
            </a:r>
            <a:endParaRPr lang="zh-CN" altLang="en-US" sz="1600"/>
          </a:p>
        </p:txBody>
      </p:sp>
      <p:pic>
        <p:nvPicPr>
          <p:cNvPr id="157" name="图片 156"/>
          <p:cNvPicPr/>
          <p:nvPr/>
        </p:nvPicPr>
        <p:blipFill>
          <a:blip r:embed="rId1"/>
          <a:stretch>
            <a:fillRect/>
          </a:stretch>
        </p:blipFill>
        <p:spPr>
          <a:xfrm>
            <a:off x="6976110" y="1724660"/>
            <a:ext cx="4771390" cy="367855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57"/>
                                        </p:tgtEl>
                                        <p:attrNameLst>
                                          <p:attrName>style.visibility</p:attrName>
                                        </p:attrNameLst>
                                      </p:cBhvr>
                                      <p:to>
                                        <p:strVal val="visible"/>
                                      </p:to>
                                    </p:set>
                                    <p:animEffect transition="in" filter="wipe(down)">
                                      <p:cBhvr>
                                        <p:cTn id="7" dur="500"/>
                                        <p:tgtEl>
                                          <p:spTgt spid="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181100" y="2546985"/>
            <a:ext cx="9827895" cy="1322070"/>
          </a:xfrm>
          <a:prstGeom prst="rect">
            <a:avLst/>
          </a:prstGeom>
          <a:noFill/>
        </p:spPr>
        <p:txBody>
          <a:bodyPr wrap="square" rtlCol="0" anchor="t">
            <a:spAutoFit/>
          </a:bodyPr>
          <a:p>
            <a:pPr algn="ctr"/>
            <a:r>
              <a:rPr lang="zh-CN" altLang="en-US" sz="8000">
                <a:solidFill>
                  <a:srgbClr val="43486D"/>
                </a:solidFill>
                <a:sym typeface="+mn-ea"/>
              </a:rPr>
              <a:t>感谢观看</a:t>
            </a:r>
            <a:endParaRPr lang="zh-CN" altLang="en-US" sz="8000">
              <a:solidFill>
                <a:srgbClr val="43486D"/>
              </a:solidFill>
              <a:sym typeface="+mn-ea"/>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165860" y="2781300"/>
            <a:ext cx="9827895" cy="1014730"/>
          </a:xfrm>
          <a:prstGeom prst="rect">
            <a:avLst/>
          </a:prstGeom>
          <a:noFill/>
        </p:spPr>
        <p:txBody>
          <a:bodyPr wrap="square" rtlCol="0" anchor="t">
            <a:spAutoFit/>
          </a:bodyPr>
          <a:p>
            <a:pPr algn="ctr"/>
            <a:r>
              <a:rPr lang="zh-CN" altLang="en-US" sz="6000">
                <a:solidFill>
                  <a:srgbClr val="43486D"/>
                </a:solidFill>
                <a:sym typeface="+mn-ea"/>
              </a:rPr>
              <a:t>就业应了解的安全法规</a:t>
            </a:r>
            <a:endParaRPr lang="zh-CN" altLang="en-US" sz="6000">
              <a:solidFill>
                <a:srgbClr val="D67678"/>
              </a:solidFill>
              <a:sym typeface="+mn-ea"/>
            </a:endParaRPr>
          </a:p>
        </p:txBody>
      </p:sp>
      <p:sp>
        <p:nvSpPr>
          <p:cNvPr id="5" name="文本框 4"/>
          <p:cNvSpPr txBox="1"/>
          <p:nvPr/>
        </p:nvSpPr>
        <p:spPr>
          <a:xfrm>
            <a:off x="3522980" y="1589405"/>
            <a:ext cx="5113655" cy="1322070"/>
          </a:xfrm>
          <a:prstGeom prst="rect">
            <a:avLst/>
          </a:prstGeom>
          <a:noFill/>
        </p:spPr>
        <p:txBody>
          <a:bodyPr wrap="square" rtlCol="0" anchor="t">
            <a:spAutoFit/>
          </a:bodyPr>
          <a:p>
            <a:pPr algn="ctr"/>
            <a:r>
              <a:rPr lang="en-US" altLang="zh-CN" sz="8000">
                <a:solidFill>
                  <a:srgbClr val="43486D"/>
                </a:solidFill>
                <a:latin typeface="微软雅黑" panose="020B0503020204020204" pitchFamily="34" charset="-122"/>
                <a:ea typeface="微软雅黑" panose="020B0503020204020204" pitchFamily="34" charset="-122"/>
                <a:sym typeface="+mn-ea"/>
              </a:rPr>
              <a:t>01</a:t>
            </a:r>
            <a:endParaRPr lang="en-US" altLang="zh-CN" sz="8000">
              <a:solidFill>
                <a:srgbClr val="43486D"/>
              </a:solidFill>
              <a:latin typeface="微软雅黑" panose="020B0503020204020204" pitchFamily="34" charset="-122"/>
              <a:ea typeface="微软雅黑" panose="020B0503020204020204" pitchFamily="34" charset="-122"/>
              <a:sym typeface="+mn-ea"/>
            </a:endParaRP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48030" y="510540"/>
            <a:ext cx="6062345" cy="583565"/>
          </a:xfrm>
          <a:prstGeom prst="rect">
            <a:avLst/>
          </a:prstGeom>
          <a:noFill/>
        </p:spPr>
        <p:txBody>
          <a:bodyPr wrap="square" rtlCol="0">
            <a:spAutoFit/>
          </a:bodyPr>
          <a:p>
            <a:r>
              <a:rPr lang="zh-CN" altLang="en-US" sz="3200">
                <a:solidFill>
                  <a:srgbClr val="43486D"/>
                </a:solidFill>
                <a:latin typeface="+mj-ea"/>
                <a:ea typeface="+mj-ea"/>
              </a:rPr>
              <a:t>一、《劳动法》部分内容简介</a:t>
            </a:r>
            <a:endParaRPr lang="zh-CN" altLang="en-US" sz="3200">
              <a:solidFill>
                <a:srgbClr val="43486D"/>
              </a:solidFill>
              <a:latin typeface="+mj-ea"/>
              <a:ea typeface="+mj-ea"/>
            </a:endParaRPr>
          </a:p>
        </p:txBody>
      </p:sp>
      <p:sp>
        <p:nvSpPr>
          <p:cNvPr id="4" name="文本框 3"/>
          <p:cNvSpPr txBox="1"/>
          <p:nvPr/>
        </p:nvSpPr>
        <p:spPr>
          <a:xfrm>
            <a:off x="748030" y="1094105"/>
            <a:ext cx="6287135" cy="5492750"/>
          </a:xfrm>
          <a:prstGeom prst="rect">
            <a:avLst/>
          </a:prstGeom>
          <a:noFill/>
        </p:spPr>
        <p:txBody>
          <a:bodyPr wrap="square" rtlCol="0">
            <a:spAutoFit/>
          </a:bodyPr>
          <a:p>
            <a:pPr fontAlgn="auto">
              <a:lnSpc>
                <a:spcPct val="150000"/>
              </a:lnSpc>
            </a:pPr>
            <a:r>
              <a:rPr lang="zh-CN" altLang="en-US"/>
              <a:t>《劳动法》是自 1995 年 1 月 1 日起施行的。其中有关劳动安全卫生的条款如下。</a:t>
            </a:r>
            <a:endParaRPr lang="zh-CN" altLang="en-US"/>
          </a:p>
          <a:p>
            <a:pPr fontAlgn="auto">
              <a:lnSpc>
                <a:spcPct val="150000"/>
              </a:lnSpc>
            </a:pPr>
            <a:r>
              <a:rPr lang="zh-CN" altLang="en-US"/>
              <a:t>第五十二条 用人单位必须建立、健全劳动安全卫生制度，严格执行国家劳动安全卫生规程和标准，对劳动者进行劳动安全卫生教育，防止劳动过程中的事故，减少职业危害。</a:t>
            </a:r>
            <a:endParaRPr lang="zh-CN" altLang="en-US"/>
          </a:p>
          <a:p>
            <a:pPr fontAlgn="auto">
              <a:lnSpc>
                <a:spcPct val="150000"/>
              </a:lnSpc>
            </a:pPr>
            <a:r>
              <a:rPr lang="zh-CN" altLang="en-US"/>
              <a:t>第五十三条 劳动安全卫生设施必须符合国家规定的标准。新建、改建、扩建工程的劳动安全卫生设施必须与主体工程同时设计、同时施工、同时投入生产和使用。</a:t>
            </a:r>
            <a:endParaRPr lang="zh-CN" altLang="en-US"/>
          </a:p>
          <a:p>
            <a:pPr fontAlgn="auto">
              <a:lnSpc>
                <a:spcPct val="150000"/>
              </a:lnSpc>
            </a:pPr>
            <a:r>
              <a:rPr lang="zh-CN" altLang="en-US"/>
              <a:t>第五十四条 用人单位必须为劳动者提供符合国家规定的劳动安全卫生条件和必要的劳动防护用品，对从事有职业危害作业的劳动者应当定期进行健康检查。</a:t>
            </a:r>
            <a:endParaRPr lang="zh-CN" altLang="en-US"/>
          </a:p>
          <a:p>
            <a:pPr fontAlgn="auto">
              <a:lnSpc>
                <a:spcPct val="150000"/>
              </a:lnSpc>
            </a:pPr>
            <a:r>
              <a:rPr lang="zh-CN" altLang="en-US"/>
              <a:t>第五十五条 从事特种作业的劳动者必须经过专门培训并取得特种作业资格。</a:t>
            </a:r>
            <a:endParaRPr lang="zh-CN" altLang="en-US"/>
          </a:p>
        </p:txBody>
      </p:sp>
      <p:pic>
        <p:nvPicPr>
          <p:cNvPr id="134" name="图片 133"/>
          <p:cNvPicPr/>
          <p:nvPr/>
        </p:nvPicPr>
        <p:blipFill>
          <a:blip r:embed="rId1"/>
          <a:stretch>
            <a:fillRect/>
          </a:stretch>
        </p:blipFill>
        <p:spPr>
          <a:xfrm>
            <a:off x="7035165" y="1861185"/>
            <a:ext cx="4655185" cy="395859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4"/>
                                        </p:tgtEl>
                                        <p:attrNameLst>
                                          <p:attrName>style.visibility</p:attrName>
                                        </p:attrNameLst>
                                      </p:cBhvr>
                                      <p:to>
                                        <p:strVal val="visible"/>
                                      </p:to>
                                    </p:set>
                                    <p:animEffect transition="in" filter="wipe(down)">
                                      <p:cBhvr>
                                        <p:cTn id="7" dur="500"/>
                                        <p:tgtEl>
                                          <p:spTgt spid="1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48030" y="510540"/>
            <a:ext cx="7542530" cy="583565"/>
          </a:xfrm>
          <a:prstGeom prst="rect">
            <a:avLst/>
          </a:prstGeom>
          <a:noFill/>
        </p:spPr>
        <p:txBody>
          <a:bodyPr wrap="square" rtlCol="0">
            <a:spAutoFit/>
          </a:bodyPr>
          <a:p>
            <a:r>
              <a:rPr lang="zh-CN" altLang="en-US" sz="3200">
                <a:solidFill>
                  <a:srgbClr val="43486D"/>
                </a:solidFill>
                <a:latin typeface="+mj-ea"/>
                <a:ea typeface="+mj-ea"/>
              </a:rPr>
              <a:t>二、《安全生产法》部分内容简介</a:t>
            </a:r>
            <a:endParaRPr lang="zh-CN" altLang="en-US" sz="3200">
              <a:solidFill>
                <a:srgbClr val="43486D"/>
              </a:solidFill>
              <a:latin typeface="+mj-ea"/>
              <a:ea typeface="+mj-ea"/>
            </a:endParaRPr>
          </a:p>
        </p:txBody>
      </p:sp>
      <p:sp>
        <p:nvSpPr>
          <p:cNvPr id="4" name="文本框 3"/>
          <p:cNvSpPr txBox="1"/>
          <p:nvPr/>
        </p:nvSpPr>
        <p:spPr>
          <a:xfrm>
            <a:off x="748030" y="1094105"/>
            <a:ext cx="7154545" cy="4661535"/>
          </a:xfrm>
          <a:prstGeom prst="rect">
            <a:avLst/>
          </a:prstGeom>
          <a:noFill/>
        </p:spPr>
        <p:txBody>
          <a:bodyPr wrap="square" rtlCol="0">
            <a:spAutoFit/>
          </a:bodyPr>
          <a:p>
            <a:pPr fontAlgn="auto">
              <a:lnSpc>
                <a:spcPct val="150000"/>
              </a:lnSpc>
            </a:pPr>
            <a:r>
              <a:rPr lang="zh-CN" altLang="en-US"/>
              <a:t>新修订的《安全生产法》已由中华人民共和国第十二届全国人民代表大会常务委员会第十次会议于 2014 年 8 月 31 日通过，自 2014 年 12 月 1 日起施行。大学生应该知道《安全生产法》的以下特点。</a:t>
            </a:r>
            <a:endParaRPr lang="zh-CN" altLang="en-US"/>
          </a:p>
          <a:p>
            <a:pPr fontAlgn="auto">
              <a:lnSpc>
                <a:spcPct val="150000"/>
              </a:lnSpc>
            </a:pPr>
            <a:r>
              <a:rPr lang="zh-CN" altLang="en-US"/>
              <a:t>（1）《安全生产法》是我国第一部安全生产基本法律。</a:t>
            </a:r>
            <a:endParaRPr lang="zh-CN" altLang="en-US"/>
          </a:p>
          <a:p>
            <a:pPr fontAlgn="auto">
              <a:lnSpc>
                <a:spcPct val="150000"/>
              </a:lnSpc>
            </a:pPr>
            <a:r>
              <a:rPr lang="zh-CN" altLang="en-US"/>
              <a:t>（2）是各类生产经营单位及其从业人员实现安全生产所必须遵循的行为准则。</a:t>
            </a:r>
            <a:endParaRPr lang="zh-CN" altLang="en-US"/>
          </a:p>
          <a:p>
            <a:pPr fontAlgn="auto">
              <a:lnSpc>
                <a:spcPct val="150000"/>
              </a:lnSpc>
            </a:pPr>
            <a:r>
              <a:rPr lang="zh-CN" altLang="en-US"/>
              <a:t>（3）是各级人民政府和各有关部门进行监督管理和行政执法的法律依据。</a:t>
            </a:r>
            <a:endParaRPr lang="zh-CN" altLang="en-US"/>
          </a:p>
          <a:p>
            <a:pPr fontAlgn="auto">
              <a:lnSpc>
                <a:spcPct val="150000"/>
              </a:lnSpc>
            </a:pPr>
            <a:r>
              <a:rPr lang="zh-CN" altLang="en-US"/>
              <a:t>（4）是制裁各种安全生产违法犯罪行为的法律武器。</a:t>
            </a:r>
            <a:endParaRPr lang="zh-CN" altLang="en-US"/>
          </a:p>
          <a:p>
            <a:pPr fontAlgn="auto">
              <a:lnSpc>
                <a:spcPct val="150000"/>
              </a:lnSpc>
            </a:pPr>
            <a:r>
              <a:rPr lang="zh-CN" altLang="en-US"/>
              <a:t>《安全生产法》的制定是为了加强安全生产监督管理，防止和减少生产安全事故，保障人民群众生命和财产安全，促进经济发展。</a:t>
            </a:r>
            <a:endParaRPr lang="zh-CN" altLang="en-US"/>
          </a:p>
        </p:txBody>
      </p:sp>
      <p:pic>
        <p:nvPicPr>
          <p:cNvPr id="135" name="图片 134"/>
          <p:cNvPicPr/>
          <p:nvPr/>
        </p:nvPicPr>
        <p:blipFill>
          <a:blip r:embed="rId1"/>
          <a:stretch>
            <a:fillRect/>
          </a:stretch>
        </p:blipFill>
        <p:spPr>
          <a:xfrm>
            <a:off x="8119110" y="1251585"/>
            <a:ext cx="3194685" cy="459613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5"/>
                                        </p:tgtEl>
                                        <p:attrNameLst>
                                          <p:attrName>style.visibility</p:attrName>
                                        </p:attrNameLst>
                                      </p:cBhvr>
                                      <p:to>
                                        <p:strVal val="visible"/>
                                      </p:to>
                                    </p:set>
                                    <p:animEffect transition="in" filter="blinds(horizontal)">
                                      <p:cBhvr>
                                        <p:cTn id="7" dur="500"/>
                                        <p:tgtEl>
                                          <p:spTgt spid="1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48030" y="510540"/>
            <a:ext cx="7542530" cy="583565"/>
          </a:xfrm>
          <a:prstGeom prst="rect">
            <a:avLst/>
          </a:prstGeom>
          <a:noFill/>
        </p:spPr>
        <p:txBody>
          <a:bodyPr wrap="square" rtlCol="0">
            <a:spAutoFit/>
          </a:bodyPr>
          <a:p>
            <a:r>
              <a:rPr lang="zh-CN" altLang="en-US" sz="3200">
                <a:solidFill>
                  <a:srgbClr val="43486D"/>
                </a:solidFill>
                <a:latin typeface="+mj-ea"/>
                <a:ea typeface="+mj-ea"/>
              </a:rPr>
              <a:t>三、《职业病防治法》部分内容简介</a:t>
            </a:r>
            <a:endParaRPr lang="zh-CN" altLang="en-US" sz="3200">
              <a:solidFill>
                <a:srgbClr val="43486D"/>
              </a:solidFill>
              <a:latin typeface="+mj-ea"/>
              <a:ea typeface="+mj-ea"/>
            </a:endParaRPr>
          </a:p>
        </p:txBody>
      </p:sp>
      <p:sp>
        <p:nvSpPr>
          <p:cNvPr id="4" name="文本框 3"/>
          <p:cNvSpPr txBox="1"/>
          <p:nvPr/>
        </p:nvSpPr>
        <p:spPr>
          <a:xfrm>
            <a:off x="477520" y="1305560"/>
            <a:ext cx="7543165" cy="4246245"/>
          </a:xfrm>
          <a:prstGeom prst="rect">
            <a:avLst/>
          </a:prstGeom>
          <a:noFill/>
        </p:spPr>
        <p:txBody>
          <a:bodyPr wrap="square" rtlCol="0">
            <a:spAutoFit/>
          </a:bodyPr>
          <a:p>
            <a:pPr fontAlgn="auto">
              <a:lnSpc>
                <a:spcPct val="150000"/>
              </a:lnSpc>
            </a:pPr>
            <a:r>
              <a:rPr lang="zh-CN" altLang="en-US"/>
              <a:t>《职业病防治法》从 2001 年颁布至今经过了两次修订，最新的《职业病防治法》是 2018 年修订颁布的。该法对保护劳动者健康及其相关权益做了规定，现将与之密切相关的内容摘录如下。</a:t>
            </a:r>
            <a:endParaRPr lang="zh-CN" altLang="en-US"/>
          </a:p>
          <a:p>
            <a:pPr fontAlgn="auto">
              <a:lnSpc>
                <a:spcPct val="150000"/>
              </a:lnSpc>
            </a:pPr>
            <a:r>
              <a:rPr lang="zh-CN" altLang="en-US"/>
              <a:t>第四条 劳动者依法享有职业卫生保护的权利。用人单位应当为劳动者创造符合国家职业卫生标准和卫生要求的工作环境和条件，并采取措施保障劳动者获得职业卫生保护。工会组织依法对职业病防治工作进行监督，维护劳动者的合法权益。用人单位制定或者修改有关职业病防治的规章制度，应当听取工会组织的意见。</a:t>
            </a:r>
            <a:endParaRPr lang="zh-CN" altLang="en-US"/>
          </a:p>
          <a:p>
            <a:pPr fontAlgn="auto">
              <a:lnSpc>
                <a:spcPct val="150000"/>
              </a:lnSpc>
            </a:pPr>
            <a:r>
              <a:rPr lang="zh-CN" altLang="en-US"/>
              <a:t>第五条 用人单位应当建立、健全职业病防治责任制，加强对职业病防治的管理，提高职业病防治水平，对本单位产生的职业病危害承担责任。</a:t>
            </a:r>
            <a:endParaRPr lang="zh-CN" altLang="en-US"/>
          </a:p>
        </p:txBody>
      </p:sp>
      <p:pic>
        <p:nvPicPr>
          <p:cNvPr id="136" name="图片 135"/>
          <p:cNvPicPr/>
          <p:nvPr/>
        </p:nvPicPr>
        <p:blipFill>
          <a:blip r:embed="rId1"/>
          <a:stretch>
            <a:fillRect/>
          </a:stretch>
        </p:blipFill>
        <p:spPr>
          <a:xfrm>
            <a:off x="8162925" y="1527175"/>
            <a:ext cx="3589020" cy="380301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6"/>
                                        </p:tgtEl>
                                        <p:attrNameLst>
                                          <p:attrName>style.visibility</p:attrName>
                                        </p:attrNameLst>
                                      </p:cBhvr>
                                      <p:to>
                                        <p:strVal val="visible"/>
                                      </p:to>
                                    </p:set>
                                    <p:animEffect transition="in" filter="wipe(down)">
                                      <p:cBhvr>
                                        <p:cTn id="7" dur="5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48030" y="510540"/>
            <a:ext cx="7542530" cy="583565"/>
          </a:xfrm>
          <a:prstGeom prst="rect">
            <a:avLst/>
          </a:prstGeom>
          <a:noFill/>
        </p:spPr>
        <p:txBody>
          <a:bodyPr wrap="square" rtlCol="0">
            <a:spAutoFit/>
          </a:bodyPr>
          <a:p>
            <a:r>
              <a:rPr lang="zh-CN" altLang="en-US" sz="3200">
                <a:solidFill>
                  <a:srgbClr val="43486D"/>
                </a:solidFill>
                <a:latin typeface="+mj-ea"/>
                <a:ea typeface="+mj-ea"/>
              </a:rPr>
              <a:t>四、《工伤保险条例》部分内容简介</a:t>
            </a:r>
            <a:endParaRPr lang="zh-CN" altLang="en-US" sz="3200">
              <a:solidFill>
                <a:srgbClr val="43486D"/>
              </a:solidFill>
              <a:latin typeface="+mj-ea"/>
              <a:ea typeface="+mj-ea"/>
            </a:endParaRPr>
          </a:p>
        </p:txBody>
      </p:sp>
      <p:sp>
        <p:nvSpPr>
          <p:cNvPr id="4" name="文本框 3"/>
          <p:cNvSpPr txBox="1"/>
          <p:nvPr/>
        </p:nvSpPr>
        <p:spPr>
          <a:xfrm>
            <a:off x="477520" y="1305560"/>
            <a:ext cx="7543165" cy="3830955"/>
          </a:xfrm>
          <a:prstGeom prst="rect">
            <a:avLst/>
          </a:prstGeom>
          <a:noFill/>
        </p:spPr>
        <p:txBody>
          <a:bodyPr wrap="square" rtlCol="0">
            <a:spAutoFit/>
          </a:bodyPr>
          <a:p>
            <a:pPr fontAlgn="auto">
              <a:lnSpc>
                <a:spcPct val="150000"/>
              </a:lnSpc>
            </a:pPr>
            <a:r>
              <a:rPr lang="zh-CN" altLang="en-US"/>
              <a:t>保险可以集合全社会的力量来抵御少数人遇到的灾难。现在学校都要求学生购买人身安全健康基本保险。实习生到实习单位实习，风险比在学校可能更大，购买保险更是必需的，当然实习单位也可以为实习生购买保险。实习生知道一些工伤保险知识，可为本人和他人开展劳动维权，抵御工伤风险。</a:t>
            </a:r>
            <a:endParaRPr lang="zh-CN" altLang="en-US"/>
          </a:p>
          <a:p>
            <a:pPr fontAlgn="auto">
              <a:lnSpc>
                <a:spcPct val="150000"/>
              </a:lnSpc>
            </a:pPr>
            <a:r>
              <a:rPr lang="zh-CN" altLang="en-US"/>
              <a:t>中华人民共和国国务院第 586 号《工伤保险条例》是在 2003 年 4 月 27 日颁布，2010 年 12 月 20 日修订后重新公布的。修订的部分，从 2011 年 1 月 1 日起生效，未修订的部分从 2004 年 1 月 1 日起生效。以下是一些对实习生较为重要条款内容摘录。</a:t>
            </a:r>
            <a:endParaRPr lang="zh-CN" altLang="en-US"/>
          </a:p>
        </p:txBody>
      </p:sp>
      <p:pic>
        <p:nvPicPr>
          <p:cNvPr id="137" name="图片 136"/>
          <p:cNvPicPr/>
          <p:nvPr/>
        </p:nvPicPr>
        <p:blipFill>
          <a:blip r:embed="rId1"/>
          <a:stretch>
            <a:fillRect/>
          </a:stretch>
        </p:blipFill>
        <p:spPr>
          <a:xfrm>
            <a:off x="8290560" y="1535113"/>
            <a:ext cx="3200400" cy="313372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7"/>
                                        </p:tgtEl>
                                        <p:attrNameLst>
                                          <p:attrName>style.visibility</p:attrName>
                                        </p:attrNameLst>
                                      </p:cBhvr>
                                      <p:to>
                                        <p:strVal val="visible"/>
                                      </p:to>
                                    </p:set>
                                    <p:animEffect transition="in" filter="blinds(horizontal)">
                                      <p:cBhvr>
                                        <p:cTn id="7" dur="500"/>
                                        <p:tgtEl>
                                          <p:spTgt spid="1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48030" y="510540"/>
            <a:ext cx="7542530" cy="583565"/>
          </a:xfrm>
          <a:prstGeom prst="rect">
            <a:avLst/>
          </a:prstGeom>
          <a:noFill/>
        </p:spPr>
        <p:txBody>
          <a:bodyPr wrap="square" rtlCol="0">
            <a:spAutoFit/>
          </a:bodyPr>
          <a:p>
            <a:r>
              <a:rPr lang="zh-CN" altLang="en-US" sz="3200">
                <a:solidFill>
                  <a:srgbClr val="43486D"/>
                </a:solidFill>
                <a:latin typeface="+mj-ea"/>
                <a:ea typeface="+mj-ea"/>
              </a:rPr>
              <a:t>四、《工伤保险条例》部分内容简介</a:t>
            </a:r>
            <a:endParaRPr lang="zh-CN" altLang="en-US" sz="3200">
              <a:solidFill>
                <a:srgbClr val="43486D"/>
              </a:solidFill>
              <a:latin typeface="+mj-ea"/>
              <a:ea typeface="+mj-ea"/>
            </a:endParaRPr>
          </a:p>
        </p:txBody>
      </p:sp>
      <p:sp>
        <p:nvSpPr>
          <p:cNvPr id="4" name="文本框 3"/>
          <p:cNvSpPr txBox="1"/>
          <p:nvPr/>
        </p:nvSpPr>
        <p:spPr>
          <a:xfrm>
            <a:off x="477520" y="1305560"/>
            <a:ext cx="7386320" cy="4661535"/>
          </a:xfrm>
          <a:prstGeom prst="rect">
            <a:avLst/>
          </a:prstGeom>
          <a:noFill/>
        </p:spPr>
        <p:txBody>
          <a:bodyPr wrap="square" rtlCol="0">
            <a:spAutoFit/>
          </a:bodyPr>
          <a:p>
            <a:pPr fontAlgn="auto">
              <a:lnSpc>
                <a:spcPct val="150000"/>
              </a:lnSpc>
            </a:pPr>
            <a:r>
              <a:rPr lang="zh-CN" altLang="en-US"/>
              <a:t>第一条 为了保障因工作遭受事故伤害或者患职业病的职工获得医疗救治和经济补偿，促进工伤预防和职业康复，分散用人单位的工伤风险，制定本条例。</a:t>
            </a:r>
            <a:endParaRPr lang="zh-CN" altLang="en-US"/>
          </a:p>
          <a:p>
            <a:pPr fontAlgn="auto">
              <a:lnSpc>
                <a:spcPct val="150000"/>
              </a:lnSpc>
            </a:pPr>
            <a:r>
              <a:rPr lang="zh-CN" altLang="en-US"/>
              <a:t>第二条 中华人民共和国境内的企业、事业单位、社会团体、民办非企业单位、基金会、律师事务所、会计师事务所等组织和有雇工的个体工商户（以下称用人单位）应当依照本条例规定参加工伤保险，为本单位全部职工或者雇工（以下称职工）缴纳工伤保险费。</a:t>
            </a:r>
            <a:endParaRPr lang="zh-CN" altLang="en-US"/>
          </a:p>
          <a:p>
            <a:pPr fontAlgn="auto">
              <a:lnSpc>
                <a:spcPct val="150000"/>
              </a:lnSpc>
            </a:pPr>
            <a:r>
              <a:rPr lang="zh-CN" altLang="en-US"/>
              <a:t>第四条 用人单位应当将参加工伤保险的有关情况在本单位内公示。</a:t>
            </a:r>
            <a:endParaRPr lang="zh-CN" altLang="en-US"/>
          </a:p>
          <a:p>
            <a:pPr fontAlgn="auto">
              <a:lnSpc>
                <a:spcPct val="150000"/>
              </a:lnSpc>
            </a:pPr>
            <a:r>
              <a:rPr lang="zh-CN" altLang="en-US"/>
              <a:t>用人单位和职工应当遵守有关安全生产和职业病防治的法律法规，执行安全卫生规程和标准，预防工伤事故发生，避免和减少职业病危害。职工发生工伤时，用人单位应当采取措施使工伤职工得到及时救治。</a:t>
            </a:r>
            <a:endParaRPr lang="zh-CN" altLang="en-US"/>
          </a:p>
        </p:txBody>
      </p:sp>
      <p:pic>
        <p:nvPicPr>
          <p:cNvPr id="138" name="图片 137"/>
          <p:cNvPicPr/>
          <p:nvPr/>
        </p:nvPicPr>
        <p:blipFill>
          <a:blip r:embed="rId1"/>
          <a:stretch>
            <a:fillRect/>
          </a:stretch>
        </p:blipFill>
        <p:spPr>
          <a:xfrm>
            <a:off x="7863840" y="1823085"/>
            <a:ext cx="3917315" cy="321183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8"/>
                                        </p:tgtEl>
                                        <p:attrNameLst>
                                          <p:attrName>style.visibility</p:attrName>
                                        </p:attrNameLst>
                                      </p:cBhvr>
                                      <p:to>
                                        <p:strVal val="visible"/>
                                      </p:to>
                                    </p:set>
                                    <p:animEffect transition="in" filter="wipe(down)">
                                      <p:cBhvr>
                                        <p:cTn id="7" dur="50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7.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48.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4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PECIAL_SOURCE" val="bdnull"/>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0.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51.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52.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53.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54.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55.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56.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57.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58.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59.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61.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62.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63.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2_1"/>
  <p:tag name="KSO_WM_UNIT_ID" val="diagram20174792_2*q_h_i*1_2_1"/>
  <p:tag name="KSO_WM_UNIT_LAYERLEVEL" val="1_1_1"/>
  <p:tag name="KSO_WM_DIAGRAM_GROUP_CODE" val="q1-1"/>
  <p:tag name="KSO_WM_UNIT_HIGHLIGHT" val="0"/>
  <p:tag name="KSO_WM_UNIT_COMPATIBLE" val="0"/>
  <p:tag name="KSO_WM_UNIT_DIAGRAM_ISNUMVISUAL" val="0"/>
  <p:tag name="KSO_WM_UNIT_DIAGRAM_ISREFERUNIT" val="0"/>
  <p:tag name="KSO_WM_UNIT_LINE_FORE_SCHEMECOLOR_INDEX" val="14"/>
  <p:tag name="KSO_WM_UNIT_LINE_FILL_TYPE" val="2"/>
</p:tagLst>
</file>

<file path=ppt/tags/tag64.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1_1"/>
  <p:tag name="KSO_WM_UNIT_ID" val="diagram20174792_2*q_h_i*1_1_1"/>
  <p:tag name="KSO_WM_UNIT_LAYERLEVEL" val="1_1_1"/>
  <p:tag name="KSO_WM_DIAGRAM_GROUP_CODE" val="q1-1"/>
  <p:tag name="KSO_WM_UNIT_HIGHLIGHT" val="0"/>
  <p:tag name="KSO_WM_UNIT_COMPATIBLE" val="0"/>
  <p:tag name="KSO_WM_UNIT_DIAGRAM_ISNUMVISUAL" val="0"/>
  <p:tag name="KSO_WM_UNIT_DIAGRAM_ISREFERUNIT" val="0"/>
  <p:tag name="KSO_WM_UNIT_LINE_FORE_SCHEMECOLOR_INDEX" val="14"/>
  <p:tag name="KSO_WM_UNIT_LINE_FILL_TYPE" val="2"/>
</p:tagLst>
</file>

<file path=ppt/tags/tag65.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3_1"/>
  <p:tag name="KSO_WM_UNIT_ID" val="diagram20174792_2*q_h_i*1_3_1"/>
  <p:tag name="KSO_WM_UNIT_LAYERLEVEL" val="1_1_1"/>
  <p:tag name="KSO_WM_DIAGRAM_GROUP_CODE" val="q1-1"/>
  <p:tag name="KSO_WM_UNIT_HIGHLIGHT" val="0"/>
  <p:tag name="KSO_WM_UNIT_COMPATIBLE" val="0"/>
  <p:tag name="KSO_WM_UNIT_DIAGRAM_ISNUMVISUAL" val="0"/>
  <p:tag name="KSO_WM_UNIT_DIAGRAM_ISREFERUNIT" val="0"/>
  <p:tag name="KSO_WM_UNIT_LINE_FORE_SCHEMECOLOR_INDEX" val="14"/>
  <p:tag name="KSO_WM_UNIT_LINE_FILL_TYPE" val="2"/>
</p:tagLst>
</file>

<file path=ppt/tags/tag66.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2_2"/>
  <p:tag name="KSO_WM_UNIT_ID" val="diagram20174792_2*q_h_i*1_2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TEXT_FILL_FORE_SCHEMECOLOR_INDEX" val="13"/>
  <p:tag name="KSO_WM_UNIT_TEXT_FILL_TYPE" val="1"/>
</p:tagLst>
</file>

<file path=ppt/tags/tag67.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1_2"/>
  <p:tag name="KSO_WM_UNIT_ID" val="diagram20174792_2*q_h_i*1_1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68.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3_2"/>
  <p:tag name="KSO_WM_UNIT_ID" val="diagram20174792_2*q_h_i*1_3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Lst>
</file>

<file path=ppt/tags/tag69.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x"/>
  <p:tag name="KSO_WM_UNIT_INDEX" val="1_2_1"/>
  <p:tag name="KSO_WM_UNIT_ID" val="diagram20174792_2*q_h_x*1_2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95*125"/>
  <p:tag name="KSO_WM_UNIT_FILL_FORE_SCHEMECOLOR_INDEX" val="14"/>
  <p:tag name="KSO_WM_UNIT_FILL_TYPE" val="1"/>
  <p:tag name="KSO_WM_UNIT_TEXT_FILL_FORE_SCHEMECOLOR_INDEX" val="13"/>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0.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x"/>
  <p:tag name="KSO_WM_UNIT_INDEX" val="1_3_1"/>
  <p:tag name="KSO_WM_UNIT_ID" val="diagram20174792_2*q_h_x*1_3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87*116"/>
  <p:tag name="KSO_WM_UNIT_FILL_FORE_SCHEMECOLOR_INDEX" val="14"/>
  <p:tag name="KSO_WM_UNIT_FILL_TYPE" val="1"/>
  <p:tag name="KSO_WM_UNIT_TEXT_FILL_FORE_SCHEMECOLOR_INDEX" val="13"/>
  <p:tag name="KSO_WM_UNIT_TEXT_FILL_TYPE" val="1"/>
</p:tagLst>
</file>

<file path=ppt/tags/tag71.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x"/>
  <p:tag name="KSO_WM_UNIT_INDEX" val="1_1_1"/>
  <p:tag name="KSO_WM_UNIT_ID" val="diagram20174792_2*q_h_x*1_1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90*135"/>
  <p:tag name="KSO_WM_UNIT_FILL_FORE_SCHEMECOLOR_INDEX" val="14"/>
  <p:tag name="KSO_WM_UNIT_FILL_TYPE" val="1"/>
  <p:tag name="KSO_WM_UNIT_TEXT_FILL_FORE_SCHEMECOLOR_INDEX" val="13"/>
  <p:tag name="KSO_WM_UNIT_TEXT_FILL_TYPE" val="1"/>
</p:tagLst>
</file>

<file path=ppt/tags/tag72.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a"/>
  <p:tag name="KSO_WM_UNIT_INDEX" val="1_1_1"/>
  <p:tag name="KSO_WM_UNIT_LAYERLEVEL" val="1_1_1"/>
  <p:tag name="KSO_WM_UNIT_VALUE" val="10"/>
  <p:tag name="KSO_WM_UNIT_HIGHLIGHT" val="0"/>
  <p:tag name="KSO_WM_UNIT_COMPATIBLE" val="0"/>
  <p:tag name="KSO_WM_DIAGRAM_GROUP_CODE" val="q1-1"/>
  <p:tag name="KSO_WM_UNIT_ID" val="diagram20174792_2*q_h_a*1_1_1"/>
  <p:tag name="KSO_WM_UNIT_ISCONTENTSTITLE" val="0"/>
  <p:tag name="KSO_WM_UNIT_NOCLEAR" val="0"/>
  <p:tag name="KSO_WM_UNIT_DIAGRAM_ISNUMVISUAL" val="0"/>
  <p:tag name="KSO_WM_UNIT_DIAGRAM_ISREFERUNIT" val="0"/>
  <p:tag name="KSO_WM_UNIT_PRESET_TEXT" val="添加标题"/>
  <p:tag name="KSO_WM_UNIT_TEXT_FILL_FORE_SCHEMECOLOR_INDEX" val="13"/>
  <p:tag name="KSO_WM_UNIT_TEXT_FILL_TYPE" val="1"/>
</p:tagLst>
</file>

<file path=ppt/tags/tag73.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f"/>
  <p:tag name="KSO_WM_UNIT_INDEX" val="1_1_1"/>
  <p:tag name="KSO_WM_UNIT_LAYERLEVEL" val="1_1_1"/>
  <p:tag name="KSO_WM_UNIT_VALUE" val="66"/>
  <p:tag name="KSO_WM_UNIT_HIGHLIGHT" val="0"/>
  <p:tag name="KSO_WM_UNIT_COMPATIBLE" val="0"/>
  <p:tag name="KSO_WM_DIAGRAM_GROUP_CODE" val="q1-1"/>
  <p:tag name="KSO_WM_UNIT_ID" val="diagram20174792_2*q_h_f*1_1_1"/>
  <p:tag name="KSO_WM_UNIT_NOCLEAR" val="0"/>
  <p:tag name="KSO_WM_UNIT_DIAGRAM_ISNUMVISUAL" val="0"/>
  <p:tag name="KSO_WM_UNIT_DIAGRAM_ISREFERUNIT" val="0"/>
  <p:tag name="KSO_WM_UNIT_PRESET_TEXT" val="单击此处添加文本具体内容，简明扼要的阐述您的观点。"/>
  <p:tag name="KSO_WM_UNIT_TEXT_FILL_FORE_SCHEMECOLOR_INDEX" val="13"/>
  <p:tag name="KSO_WM_UNIT_TEXT_FILL_TYPE" val="1"/>
</p:tagLst>
</file>

<file path=ppt/tags/tag74.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a"/>
  <p:tag name="KSO_WM_UNIT_INDEX" val="1_2_1"/>
  <p:tag name="KSO_WM_UNIT_LAYERLEVEL" val="1_1_1"/>
  <p:tag name="KSO_WM_UNIT_VALUE" val="10"/>
  <p:tag name="KSO_WM_UNIT_HIGHLIGHT" val="0"/>
  <p:tag name="KSO_WM_UNIT_COMPATIBLE" val="0"/>
  <p:tag name="KSO_WM_DIAGRAM_GROUP_CODE" val="q1-1"/>
  <p:tag name="KSO_WM_UNIT_ID" val="diagram20174792_2*q_h_a*1_2_1"/>
  <p:tag name="KSO_WM_UNIT_ISCONTENTSTITLE" val="0"/>
  <p:tag name="KSO_WM_UNIT_NOCLEAR" val="0"/>
  <p:tag name="KSO_WM_UNIT_DIAGRAM_ISNUMVISUAL" val="0"/>
  <p:tag name="KSO_WM_UNIT_DIAGRAM_ISREFERUNIT" val="0"/>
  <p:tag name="KSO_WM_UNIT_PRESET_TEXT" val="添加标题"/>
  <p:tag name="KSO_WM_UNIT_TEXT_FILL_FORE_SCHEMECOLOR_INDEX" val="13"/>
  <p:tag name="KSO_WM_UNIT_TEXT_FILL_TYPE" val="1"/>
</p:tagLst>
</file>

<file path=ppt/tags/tag75.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f"/>
  <p:tag name="KSO_WM_UNIT_INDEX" val="1_2_1"/>
  <p:tag name="KSO_WM_UNIT_LAYERLEVEL" val="1_1_1"/>
  <p:tag name="KSO_WM_UNIT_VALUE" val="66"/>
  <p:tag name="KSO_WM_UNIT_HIGHLIGHT" val="0"/>
  <p:tag name="KSO_WM_UNIT_COMPATIBLE" val="0"/>
  <p:tag name="KSO_WM_DIAGRAM_GROUP_CODE" val="q1-1"/>
  <p:tag name="KSO_WM_UNIT_ID" val="diagram20174792_2*q_h_f*1_2_1"/>
  <p:tag name="KSO_WM_UNIT_NOCLEAR" val="0"/>
  <p:tag name="KSO_WM_UNIT_DIAGRAM_ISNUMVISUAL" val="0"/>
  <p:tag name="KSO_WM_UNIT_DIAGRAM_ISREFERUNIT" val="0"/>
  <p:tag name="KSO_WM_UNIT_PRESET_TEXT" val="单击此处添加文本具体内容，简明扼要的阐述您的观点。"/>
  <p:tag name="KSO_WM_UNIT_TEXT_FILL_FORE_SCHEMECOLOR_INDEX" val="13"/>
  <p:tag name="KSO_WM_UNIT_TEXT_FILL_TYPE" val="1"/>
</p:tagLst>
</file>

<file path=ppt/tags/tag76.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a"/>
  <p:tag name="KSO_WM_UNIT_INDEX" val="1_3_1"/>
  <p:tag name="KSO_WM_UNIT_LAYERLEVEL" val="1_1_1"/>
  <p:tag name="KSO_WM_UNIT_VALUE" val="10"/>
  <p:tag name="KSO_WM_UNIT_HIGHLIGHT" val="0"/>
  <p:tag name="KSO_WM_UNIT_COMPATIBLE" val="0"/>
  <p:tag name="KSO_WM_DIAGRAM_GROUP_CODE" val="q1-1"/>
  <p:tag name="KSO_WM_UNIT_ID" val="diagram20174792_2*q_h_a*1_3_1"/>
  <p:tag name="KSO_WM_UNIT_ISCONTENTSTITLE" val="0"/>
  <p:tag name="KSO_WM_UNIT_NOCLEAR" val="0"/>
  <p:tag name="KSO_WM_UNIT_DIAGRAM_ISNUMVISUAL" val="0"/>
  <p:tag name="KSO_WM_UNIT_DIAGRAM_ISREFERUNIT" val="0"/>
  <p:tag name="KSO_WM_UNIT_PRESET_TEXT" val="添加标题"/>
  <p:tag name="KSO_WM_UNIT_TEXT_FILL_FORE_SCHEMECOLOR_INDEX" val="13"/>
  <p:tag name="KSO_WM_UNIT_TEXT_FILL_TYPE" val="1"/>
</p:tagLst>
</file>

<file path=ppt/tags/tag77.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f"/>
  <p:tag name="KSO_WM_UNIT_INDEX" val="1_3_1"/>
  <p:tag name="KSO_WM_UNIT_LAYERLEVEL" val="1_1_1"/>
  <p:tag name="KSO_WM_UNIT_VALUE" val="66"/>
  <p:tag name="KSO_WM_UNIT_HIGHLIGHT" val="0"/>
  <p:tag name="KSO_WM_UNIT_COMPATIBLE" val="0"/>
  <p:tag name="KSO_WM_DIAGRAM_GROUP_CODE" val="q1-1"/>
  <p:tag name="KSO_WM_UNIT_ID" val="diagram20174792_2*q_h_f*1_3_1"/>
  <p:tag name="KSO_WM_UNIT_NOCLEAR" val="0"/>
  <p:tag name="KSO_WM_UNIT_DIAGRAM_ISNUMVISUAL" val="0"/>
  <p:tag name="KSO_WM_UNIT_DIAGRAM_ISREFERUNIT" val="0"/>
  <p:tag name="KSO_WM_UNIT_PRESET_TEXT" val="单击此处添加文本具体内容，简明扼要的阐述您的观点。"/>
  <p:tag name="KSO_WM_UNIT_TEXT_FILL_FORE_SCHEMECOLOR_INDEX" val="13"/>
  <p:tag name="KSO_WM_UNIT_TEXT_FILL_TYPE" val="1"/>
</p:tagLst>
</file>

<file path=ppt/tags/tag78.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79.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0.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81.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82.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83.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84.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85.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86.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87.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88.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89.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0.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91.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92.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93.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94.xml><?xml version="1.0" encoding="utf-8"?>
<p:tagLst xmlns:p="http://schemas.openxmlformats.org/presentationml/2006/main">
  <p:tag name="KSO_DOCER_TEMPLATE_OPEN_ONCE_MARK" val="1"/>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7146</Words>
  <Application>WPS 演示</Application>
  <PresentationFormat>宽屏</PresentationFormat>
  <Paragraphs>224</Paragraphs>
  <Slides>31</Slides>
  <Notes>4</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31</vt:i4>
      </vt:variant>
    </vt:vector>
  </HeadingPairs>
  <TitlesOfParts>
    <vt:vector size="40" baseType="lpstr">
      <vt:lpstr>Arial</vt:lpstr>
      <vt:lpstr>宋体</vt:lpstr>
      <vt:lpstr>Wingdings</vt:lpstr>
      <vt:lpstr>微软雅黑</vt:lpstr>
      <vt:lpstr>Wingdings</vt:lpstr>
      <vt:lpstr>汉仪中简黑简</vt:lpstr>
      <vt:lpstr>Arial Unicode MS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莫兰迪简约学习汇报</dc:title>
  <dc:creator>蔡圆圆camille（卡米设计）</dc:creator>
  <cp:lastModifiedBy>单金枝</cp:lastModifiedBy>
  <cp:revision>156</cp:revision>
  <dcterms:created xsi:type="dcterms:W3CDTF">2019-06-19T02:08:00Z</dcterms:created>
  <dcterms:modified xsi:type="dcterms:W3CDTF">2021-11-17T01:34:36Z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KSOTemplateUUID">
    <vt:lpwstr>v1.0_mb_N/+XstZ1mQarS2Hud80aFw==</vt:lpwstr>
  </property>
  <property fmtid="{D5CDD505-2E9C-101B-9397-08002B2CF9AE}" pid="4" name="ICV">
    <vt:lpwstr>CBDBE5536D5C435D8C7893979E4C6591</vt:lpwstr>
  </property>
</Properties>
</file>