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1.svg" ContentType="image/svg+xml"/>
  <Override PartName="/ppt/media/image2.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10" r:id="rId3"/>
    <p:sldId id="433" r:id="rId4"/>
    <p:sldId id="413" r:id="rId5"/>
    <p:sldId id="414" r:id="rId6"/>
    <p:sldId id="419" r:id="rId7"/>
    <p:sldId id="450" r:id="rId8"/>
    <p:sldId id="451" r:id="rId9"/>
    <p:sldId id="452" r:id="rId10"/>
    <p:sldId id="453" r:id="rId11"/>
    <p:sldId id="454" r:id="rId12"/>
    <p:sldId id="455" r:id="rId13"/>
    <p:sldId id="456" r:id="rId14"/>
    <p:sldId id="457" r:id="rId15"/>
    <p:sldId id="415" r:id="rId16"/>
    <p:sldId id="458" r:id="rId17"/>
    <p:sldId id="459" r:id="rId18"/>
    <p:sldId id="460" r:id="rId19"/>
    <p:sldId id="461" r:id="rId20"/>
    <p:sldId id="462" r:id="rId21"/>
    <p:sldId id="463" r:id="rId22"/>
    <p:sldId id="464" r:id="rId23"/>
    <p:sldId id="465" r:id="rId24"/>
    <p:sldId id="416" r:id="rId25"/>
    <p:sldId id="466" r:id="rId26"/>
    <p:sldId id="467"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18" r:id="rId40"/>
  </p:sldIdLst>
  <p:sldSz cx="12192000" cy="6858000"/>
  <p:notesSz cx="6858000" cy="9144000"/>
  <p:embeddedFontLst>
    <p:embeddedFont>
      <p:font typeface="微软雅黑" panose="020B0503020204020204" pitchFamily="34" charset="-122"/>
      <p:regular r:id="rId44"/>
    </p:embeddedFont>
    <p:embeddedFont>
      <p:font typeface="汉仪中简黑简" panose="02010600030101010101" charset="-122"/>
      <p:regular r:id="rId45"/>
    </p:embeddedFont>
    <p:embeddedFont>
      <p:font typeface="黑体" panose="02010609060101010101" charset="-122"/>
      <p:regular r:id="rId46"/>
    </p:embeddedFont>
  </p:embeddedFontLst>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3"/>
        <p:guide pos="384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gs" Target="tags/tag221.xml"/><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4.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2" Type="http://schemas.openxmlformats.org/officeDocument/2006/relationships/slideLayout" Target="../slideLayouts/slideLayout3.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6.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8.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9.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0.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1.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2.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4.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0" Type="http://schemas.openxmlformats.org/officeDocument/2006/relationships/slideLayout" Target="../slideLayouts/slideLayout3.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5.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6.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7.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8.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9.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1.xml"/><Relationship Id="rId1"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2.xml"/><Relationship Id="rId1"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3.xml"/><Relationship Id="rId1"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4.xml"/><Relationship Id="rId1" Type="http://schemas.openxmlformats.org/officeDocument/2006/relationships/image" Target="../media/image27.jpeg"/></Relationships>
</file>

<file path=ppt/slides/_rels/slide34.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5" Type="http://schemas.openxmlformats.org/officeDocument/2006/relationships/slideLayout" Target="../slideLayouts/slideLayout3.xml"/><Relationship Id="rId24" Type="http://schemas.openxmlformats.org/officeDocument/2006/relationships/tags" Target="../tags/tag184.xml"/><Relationship Id="rId23" Type="http://schemas.openxmlformats.org/officeDocument/2006/relationships/image" Target="../media/image2.svg"/><Relationship Id="rId22" Type="http://schemas.openxmlformats.org/officeDocument/2006/relationships/image" Target="../media/image29.png"/><Relationship Id="rId21" Type="http://schemas.openxmlformats.org/officeDocument/2006/relationships/tags" Target="../tags/tag183.xml"/><Relationship Id="rId20" Type="http://schemas.openxmlformats.org/officeDocument/2006/relationships/image" Target="../media/image1.svg"/><Relationship Id="rId2" Type="http://schemas.openxmlformats.org/officeDocument/2006/relationships/tags" Target="../tags/tag166.xml"/><Relationship Id="rId19" Type="http://schemas.openxmlformats.org/officeDocument/2006/relationships/image" Target="../media/image28.png"/><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5.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5" Type="http://schemas.openxmlformats.org/officeDocument/2006/relationships/slideLayout" Target="../slideLayouts/slideLayout3.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37.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1" Type="http://schemas.openxmlformats.org/officeDocument/2006/relationships/slideLayout" Target="../slideLayouts/slideLayout3.xml"/><Relationship Id="rId20" Type="http://schemas.openxmlformats.org/officeDocument/2006/relationships/tags" Target="../tags/tag219.xml"/><Relationship Id="rId2" Type="http://schemas.openxmlformats.org/officeDocument/2006/relationships/tags" Target="../tags/tag20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8" Type="http://schemas.openxmlformats.org/officeDocument/2006/relationships/slideLayout" Target="../slideLayouts/slideLayout3.xml"/><Relationship Id="rId47" Type="http://schemas.openxmlformats.org/officeDocument/2006/relationships/tags" Target="../tags/tag99.xml"/><Relationship Id="rId46" Type="http://schemas.openxmlformats.org/officeDocument/2006/relationships/tags" Target="../tags/tag98.xml"/><Relationship Id="rId45" Type="http://schemas.openxmlformats.org/officeDocument/2006/relationships/tags" Target="../tags/tag97.xml"/><Relationship Id="rId44" Type="http://schemas.openxmlformats.org/officeDocument/2006/relationships/tags" Target="../tags/tag96.xml"/><Relationship Id="rId43" Type="http://schemas.openxmlformats.org/officeDocument/2006/relationships/tags" Target="../tags/tag95.xml"/><Relationship Id="rId42" Type="http://schemas.openxmlformats.org/officeDocument/2006/relationships/tags" Target="../tags/tag94.xml"/><Relationship Id="rId41" Type="http://schemas.openxmlformats.org/officeDocument/2006/relationships/tags" Target="../tags/tag93.xml"/><Relationship Id="rId40" Type="http://schemas.openxmlformats.org/officeDocument/2006/relationships/tags" Target="../tags/tag92.xml"/><Relationship Id="rId4" Type="http://schemas.openxmlformats.org/officeDocument/2006/relationships/tags" Target="../tags/tag56.xml"/><Relationship Id="rId39" Type="http://schemas.openxmlformats.org/officeDocument/2006/relationships/tags" Target="../tags/tag91.xml"/><Relationship Id="rId38" Type="http://schemas.openxmlformats.org/officeDocument/2006/relationships/tags" Target="../tags/tag90.xml"/><Relationship Id="rId37" Type="http://schemas.openxmlformats.org/officeDocument/2006/relationships/tags" Target="../tags/tag89.xml"/><Relationship Id="rId36" Type="http://schemas.openxmlformats.org/officeDocument/2006/relationships/tags" Target="../tags/tag88.xml"/><Relationship Id="rId35" Type="http://schemas.openxmlformats.org/officeDocument/2006/relationships/tags" Target="../tags/tag87.xml"/><Relationship Id="rId34" Type="http://schemas.openxmlformats.org/officeDocument/2006/relationships/tags" Target="../tags/tag86.xml"/><Relationship Id="rId33" Type="http://schemas.openxmlformats.org/officeDocument/2006/relationships/tags" Target="../tags/tag85.xml"/><Relationship Id="rId32" Type="http://schemas.openxmlformats.org/officeDocument/2006/relationships/tags" Target="../tags/tag84.xml"/><Relationship Id="rId31" Type="http://schemas.openxmlformats.org/officeDocument/2006/relationships/tags" Target="../tags/tag83.xml"/><Relationship Id="rId30" Type="http://schemas.openxmlformats.org/officeDocument/2006/relationships/tags" Target="../tags/tag82.xml"/><Relationship Id="rId3" Type="http://schemas.openxmlformats.org/officeDocument/2006/relationships/tags" Target="../tags/tag55.xml"/><Relationship Id="rId29" Type="http://schemas.openxmlformats.org/officeDocument/2006/relationships/tags" Target="../tags/tag81.xml"/><Relationship Id="rId28" Type="http://schemas.openxmlformats.org/officeDocument/2006/relationships/tags" Target="../tags/tag80.xml"/><Relationship Id="rId27" Type="http://schemas.openxmlformats.org/officeDocument/2006/relationships/tags" Target="../tags/tag79.xml"/><Relationship Id="rId26" Type="http://schemas.openxmlformats.org/officeDocument/2006/relationships/tags" Target="../tags/tag78.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0.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rPr>
              <a:t>北京出版社</a:t>
            </a:r>
            <a:endPar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二、地震的预防与应对措施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（一）地震前兆</a:t>
            </a:r>
            <a:endParaRPr lang="zh-CN" altLang="en-US" b="1">
              <a:solidFill>
                <a:schemeClr val="tx2">
                  <a:lumMod val="50000"/>
                  <a:lumOff val="50000"/>
                </a:schemeClr>
              </a:solidFill>
            </a:endParaRPr>
          </a:p>
        </p:txBody>
      </p:sp>
      <p:sp>
        <p:nvSpPr>
          <p:cNvPr id="19" name="文本框 18"/>
          <p:cNvSpPr txBox="1"/>
          <p:nvPr/>
        </p:nvSpPr>
        <p:spPr>
          <a:xfrm>
            <a:off x="631190" y="1303020"/>
            <a:ext cx="6316345" cy="5077460"/>
          </a:xfrm>
          <a:prstGeom prst="rect">
            <a:avLst/>
          </a:prstGeom>
          <a:noFill/>
        </p:spPr>
        <p:txBody>
          <a:bodyPr wrap="square" rtlCol="0">
            <a:spAutoFit/>
          </a:bodyPr>
          <a:p>
            <a:pPr fontAlgn="auto">
              <a:lnSpc>
                <a:spcPct val="150000"/>
              </a:lnSpc>
            </a:pPr>
            <a:r>
              <a:rPr lang="zh-CN" altLang="en-US"/>
              <a:t>1. 地下水异常</a:t>
            </a:r>
            <a:endParaRPr lang="zh-CN" altLang="en-US"/>
          </a:p>
          <a:p>
            <a:pPr fontAlgn="auto">
              <a:lnSpc>
                <a:spcPct val="150000"/>
              </a:lnSpc>
            </a:pPr>
            <a:r>
              <a:rPr lang="zh-CN" altLang="en-US"/>
              <a:t>地下水主要包括井水、泉水等。地震前出现的主要异常有发浑、翻花、冒泡、升温、变色、变味、井孔明显变形、泉眼突然枯竭或涌出等现象。</a:t>
            </a:r>
            <a:endParaRPr lang="zh-CN" altLang="en-US"/>
          </a:p>
          <a:p>
            <a:pPr fontAlgn="auto">
              <a:lnSpc>
                <a:spcPct val="150000"/>
              </a:lnSpc>
            </a:pPr>
            <a:r>
              <a:rPr lang="zh-CN" altLang="en-US"/>
              <a:t>2. 动物异常</a:t>
            </a:r>
            <a:endParaRPr lang="zh-CN" altLang="en-US"/>
          </a:p>
          <a:p>
            <a:pPr fontAlgn="auto">
              <a:lnSpc>
                <a:spcPct val="150000"/>
              </a:lnSpc>
            </a:pPr>
            <a:r>
              <a:rPr lang="zh-CN" altLang="en-US"/>
              <a:t>许多动物的某些器官感觉特别灵敏，它能比人类提前知道一些灾害事件的发生，日常中见到的地震前动物反应异常表现：牛、马、驴、骡等惊慌不安、不进厩、不进食、乱闹乱叫、打群架、挣断缰绳逃跑、蹬地、刨地、行走中突然惊跑。</a:t>
            </a:r>
            <a:endParaRPr lang="zh-CN" altLang="en-US"/>
          </a:p>
          <a:p>
            <a:pPr fontAlgn="auto">
              <a:lnSpc>
                <a:spcPct val="150000"/>
              </a:lnSpc>
            </a:pPr>
            <a:r>
              <a:rPr lang="zh-CN" altLang="en-US"/>
              <a:t>3. 电磁异常</a:t>
            </a:r>
            <a:endParaRPr lang="zh-CN" altLang="en-US"/>
          </a:p>
          <a:p>
            <a:pPr fontAlgn="auto">
              <a:lnSpc>
                <a:spcPct val="150000"/>
              </a:lnSpc>
            </a:pPr>
            <a:r>
              <a:rPr lang="zh-CN" altLang="en-US"/>
              <a:t>电磁异常是指地震前家用电器，如收音机、电视机、日光灯等出现的失灵现象。</a:t>
            </a:r>
            <a:endParaRPr lang="zh-CN" altLang="en-US"/>
          </a:p>
        </p:txBody>
      </p:sp>
      <p:pic>
        <p:nvPicPr>
          <p:cNvPr id="113" name="图片 112"/>
          <p:cNvPicPr/>
          <p:nvPr/>
        </p:nvPicPr>
        <p:blipFill>
          <a:blip r:embed="rId1"/>
          <a:stretch>
            <a:fillRect/>
          </a:stretch>
        </p:blipFill>
        <p:spPr>
          <a:xfrm>
            <a:off x="6947535" y="1702435"/>
            <a:ext cx="4558030" cy="3867150"/>
          </a:xfrm>
          <a:prstGeom prst="rect">
            <a:avLst/>
          </a:prstGeom>
          <a:noFill/>
          <a:ln w="9525">
            <a:noFill/>
          </a:ln>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二、地震的预防与应对措施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（二）防震准备</a:t>
            </a:r>
            <a:endParaRPr lang="zh-CN" altLang="en-US" b="1">
              <a:solidFill>
                <a:schemeClr val="tx2">
                  <a:lumMod val="50000"/>
                  <a:lumOff val="50000"/>
                </a:schemeClr>
              </a:solidFill>
            </a:endParaRPr>
          </a:p>
        </p:txBody>
      </p:sp>
      <p:sp>
        <p:nvSpPr>
          <p:cNvPr id="19" name="文本框 18"/>
          <p:cNvSpPr txBox="1"/>
          <p:nvPr/>
        </p:nvSpPr>
        <p:spPr>
          <a:xfrm>
            <a:off x="631190" y="1303020"/>
            <a:ext cx="6316345" cy="4661535"/>
          </a:xfrm>
          <a:prstGeom prst="rect">
            <a:avLst/>
          </a:prstGeom>
          <a:noFill/>
        </p:spPr>
        <p:txBody>
          <a:bodyPr wrap="square" rtlCol="0">
            <a:spAutoFit/>
          </a:bodyPr>
          <a:p>
            <a:pPr fontAlgn="auto">
              <a:lnSpc>
                <a:spcPct val="150000"/>
              </a:lnSpc>
            </a:pPr>
            <a:r>
              <a:rPr lang="zh-CN" altLang="en-US"/>
              <a:t>在已发布地震预报地区或者地震易发地区的居民须做好家庭防震准备，制订一个家庭防震计划，检查并及时消除家里不利防震的隐患。</a:t>
            </a:r>
            <a:endParaRPr lang="zh-CN" altLang="en-US"/>
          </a:p>
          <a:p>
            <a:pPr fontAlgn="auto">
              <a:lnSpc>
                <a:spcPct val="150000"/>
              </a:lnSpc>
            </a:pPr>
            <a:r>
              <a:rPr lang="zh-CN" altLang="en-US"/>
              <a:t>（1）检查和加固住房，对不利于抗震的房屋要加固，不宜加固的危房要撤离。对于笨重的房屋装饰物如女儿墙、高门脸等应拆掉。</a:t>
            </a:r>
            <a:endParaRPr lang="zh-CN" altLang="en-US"/>
          </a:p>
          <a:p>
            <a:pPr fontAlgn="auto">
              <a:lnSpc>
                <a:spcPct val="150000"/>
              </a:lnSpc>
            </a:pPr>
            <a:r>
              <a:rPr lang="zh-CN" altLang="en-US"/>
              <a:t>（2）合理放置家具、物品，固定好高大家具，防止倾倒砸人，牢固的家具下面要腾空，以备震时藏身。</a:t>
            </a:r>
            <a:endParaRPr lang="zh-CN" altLang="en-US"/>
          </a:p>
          <a:p>
            <a:pPr fontAlgn="auto">
              <a:lnSpc>
                <a:spcPct val="150000"/>
              </a:lnSpc>
            </a:pPr>
            <a:r>
              <a:rPr lang="zh-CN" altLang="en-US"/>
              <a:t>（3）准备好必要的防震物品，准备一个包括食品、饮用水、应急灯、简单药品、绳索、哨子、便携式收音机等在内的家庭防震包，放在便于取用处。</a:t>
            </a:r>
            <a:endParaRPr lang="zh-CN" altLang="en-US"/>
          </a:p>
        </p:txBody>
      </p:sp>
      <p:pic>
        <p:nvPicPr>
          <p:cNvPr id="114" name="图片 113"/>
          <p:cNvPicPr/>
          <p:nvPr/>
        </p:nvPicPr>
        <p:blipFill>
          <a:blip r:embed="rId1"/>
          <a:stretch>
            <a:fillRect/>
          </a:stretch>
        </p:blipFill>
        <p:spPr>
          <a:xfrm>
            <a:off x="7061835" y="1470660"/>
            <a:ext cx="4670425" cy="36322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blinds(horizontal)">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二、地震的预防与应对措施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（三）震中应对措施</a:t>
            </a:r>
            <a:endParaRPr lang="zh-CN" altLang="en-US" b="1">
              <a:solidFill>
                <a:schemeClr val="tx2">
                  <a:lumMod val="50000"/>
                  <a:lumOff val="50000"/>
                </a:schemeClr>
              </a:solidFill>
            </a:endParaRPr>
          </a:p>
        </p:txBody>
      </p:sp>
      <p:sp>
        <p:nvSpPr>
          <p:cNvPr id="7" name="椭圆 6"/>
          <p:cNvSpPr/>
          <p:nvPr>
            <p:custDataLst>
              <p:tags r:id="rId1"/>
            </p:custDataLst>
          </p:nvPr>
        </p:nvSpPr>
        <p:spPr>
          <a:xfrm>
            <a:off x="8066300" y="1992489"/>
            <a:ext cx="249808" cy="249808"/>
          </a:xfrm>
          <a:prstGeom prst="ellipse">
            <a:avLst/>
          </a:prstGeom>
          <a:solidFill>
            <a:srgbClr val="F23A48"/>
          </a:solidFill>
          <a:ln>
            <a:noFill/>
          </a:ln>
        </p:spPr>
        <p:style>
          <a:lnRef idx="2">
            <a:srgbClr val="F23A48">
              <a:shade val="50000"/>
            </a:srgbClr>
          </a:lnRef>
          <a:fillRef idx="1">
            <a:srgbClr val="F23A48"/>
          </a:fillRef>
          <a:effectRef idx="0">
            <a:srgbClr val="F23A48"/>
          </a:effectRef>
          <a:fontRef idx="minor">
            <a:sysClr val="window" lastClr="FFFFFF"/>
          </a:fontRef>
        </p:style>
        <p:txBody>
          <a:bodyPr rtlCol="0" anchor="ctr">
            <a:normAutofit/>
          </a:bodyPr>
          <a:lstStyle/>
          <a:p>
            <a:pPr algn="ctr"/>
            <a:endParaRPr lang="zh-CN" altLang="en-US" sz="400"/>
          </a:p>
        </p:txBody>
      </p:sp>
      <p:sp>
        <p:nvSpPr>
          <p:cNvPr id="18" name="椭圆 17"/>
          <p:cNvSpPr/>
          <p:nvPr>
            <p:custDataLst>
              <p:tags r:id="rId2"/>
            </p:custDataLst>
          </p:nvPr>
        </p:nvSpPr>
        <p:spPr>
          <a:xfrm>
            <a:off x="8015169" y="3822064"/>
            <a:ext cx="249808" cy="249808"/>
          </a:xfrm>
          <a:prstGeom prst="ellipse">
            <a:avLst/>
          </a:prstGeom>
          <a:solidFill>
            <a:srgbClr val="F23A48"/>
          </a:solidFill>
          <a:ln>
            <a:noFill/>
          </a:ln>
        </p:spPr>
        <p:style>
          <a:lnRef idx="2">
            <a:srgbClr val="F23A48">
              <a:shade val="50000"/>
            </a:srgbClr>
          </a:lnRef>
          <a:fillRef idx="1">
            <a:srgbClr val="F23A48"/>
          </a:fillRef>
          <a:effectRef idx="0">
            <a:srgbClr val="F23A48"/>
          </a:effectRef>
          <a:fontRef idx="minor">
            <a:sysClr val="window" lastClr="FFFFFF"/>
          </a:fontRef>
        </p:style>
        <p:txBody>
          <a:bodyPr rtlCol="0" anchor="ctr">
            <a:normAutofit/>
          </a:bodyPr>
          <a:lstStyle/>
          <a:p>
            <a:pPr algn="ctr"/>
            <a:endParaRPr lang="zh-CN" altLang="en-US" sz="400"/>
          </a:p>
        </p:txBody>
      </p:sp>
      <p:sp>
        <p:nvSpPr>
          <p:cNvPr id="5" name="任意多边形 4"/>
          <p:cNvSpPr/>
          <p:nvPr>
            <p:custDataLst>
              <p:tags r:id="rId3"/>
            </p:custDataLst>
          </p:nvPr>
        </p:nvSpPr>
        <p:spPr>
          <a:xfrm>
            <a:off x="4699583" y="1844545"/>
            <a:ext cx="2920075" cy="2920075"/>
          </a:xfrm>
          <a:custGeom>
            <a:avLst/>
            <a:gdLst>
              <a:gd name="connsiteX0" fmla="*/ 1460037 w 2920075"/>
              <a:gd name="connsiteY0" fmla="*/ 0 h 2920075"/>
              <a:gd name="connsiteX1" fmla="*/ 2920075 w 2920075"/>
              <a:gd name="connsiteY1" fmla="*/ 1460038 h 2920075"/>
              <a:gd name="connsiteX2" fmla="*/ 1460038 w 2920075"/>
              <a:gd name="connsiteY2" fmla="*/ 1460038 h 2920075"/>
              <a:gd name="connsiteX3" fmla="*/ 1460037 w 2920075"/>
              <a:gd name="connsiteY3" fmla="*/ 0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1460037" y="0"/>
                </a:moveTo>
                <a:cubicBezTo>
                  <a:pt x="2266394" y="0"/>
                  <a:pt x="2920075" y="653681"/>
                  <a:pt x="2920075" y="1460038"/>
                </a:cubicBezTo>
                <a:lnTo>
                  <a:pt x="1460038" y="1460038"/>
                </a:lnTo>
                <a:cubicBezTo>
                  <a:pt x="1460038" y="973359"/>
                  <a:pt x="1460037" y="486679"/>
                  <a:pt x="1460037" y="0"/>
                </a:cubicBez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579284" tIns="634431" rIns="321565" bIns="1544520" numCol="1" spcCol="1270" anchor="ctr" anchorCtr="0">
            <a:normAutofit/>
          </a:bodyPr>
          <a:lstStyle/>
          <a:p>
            <a:pPr lvl="0" algn="ctr" defTabSz="1022350">
              <a:lnSpc>
                <a:spcPct val="100000"/>
              </a:lnSpc>
              <a:spcBef>
                <a:spcPct val="0"/>
              </a:spcBef>
              <a:spcAft>
                <a:spcPct val="35000"/>
              </a:spcAft>
            </a:pPr>
            <a:r>
              <a:rPr lang="en-US" altLang="zh-CN" kern="1200" dirty="0">
                <a:solidFill>
                  <a:sysClr val="window" lastClr="FFFFFF"/>
                </a:solidFill>
              </a:rPr>
              <a:t>2</a:t>
            </a:r>
            <a:endParaRPr lang="en-US" altLang="zh-CN" kern="1200" dirty="0">
              <a:solidFill>
                <a:sysClr val="window" lastClr="FFFFFF"/>
              </a:solidFill>
            </a:endParaRPr>
          </a:p>
        </p:txBody>
      </p:sp>
      <p:sp>
        <p:nvSpPr>
          <p:cNvPr id="11" name="任意多边形 10"/>
          <p:cNvSpPr/>
          <p:nvPr>
            <p:custDataLst>
              <p:tags r:id="rId4"/>
            </p:custDataLst>
          </p:nvPr>
        </p:nvSpPr>
        <p:spPr>
          <a:xfrm>
            <a:off x="4699583" y="1942576"/>
            <a:ext cx="2920075" cy="2920075"/>
          </a:xfrm>
          <a:custGeom>
            <a:avLst/>
            <a:gdLst>
              <a:gd name="connsiteX0" fmla="*/ 2920075 w 2920075"/>
              <a:gd name="connsiteY0" fmla="*/ 1460038 h 2920075"/>
              <a:gd name="connsiteX1" fmla="*/ 1460037 w 2920075"/>
              <a:gd name="connsiteY1" fmla="*/ 2920076 h 2920075"/>
              <a:gd name="connsiteX2" fmla="*/ 1460038 w 2920075"/>
              <a:gd name="connsiteY2" fmla="*/ 1460038 h 2920075"/>
              <a:gd name="connsiteX3" fmla="*/ 2920075 w 2920075"/>
              <a:gd name="connsiteY3" fmla="*/ 1460038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2920075" y="1460038"/>
                </a:moveTo>
                <a:cubicBezTo>
                  <a:pt x="2920075" y="2266395"/>
                  <a:pt x="2266394" y="2920076"/>
                  <a:pt x="1460037" y="2920076"/>
                </a:cubicBezTo>
                <a:cubicBezTo>
                  <a:pt x="1460037" y="2433397"/>
                  <a:pt x="1460038" y="1946717"/>
                  <a:pt x="1460038" y="1460038"/>
                </a:cubicBezTo>
                <a:lnTo>
                  <a:pt x="2920075" y="1460038"/>
                </a:ln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579284" tIns="1544521" rIns="321565" bIns="634430" numCol="1" spcCol="1270" anchor="ctr" anchorCtr="0">
            <a:normAutofit/>
          </a:bodyPr>
          <a:lstStyle/>
          <a:p>
            <a:pPr lvl="0" algn="ctr" defTabSz="1022350">
              <a:lnSpc>
                <a:spcPct val="90000"/>
              </a:lnSpc>
              <a:spcBef>
                <a:spcPct val="0"/>
              </a:spcBef>
              <a:spcAft>
                <a:spcPct val="35000"/>
              </a:spcAft>
            </a:pPr>
            <a:r>
              <a:rPr lang="en-US" altLang="zh-CN" b="1" kern="1200" dirty="0">
                <a:solidFill>
                  <a:sysClr val="window" lastClr="FFFFFF"/>
                </a:solidFill>
              </a:rPr>
              <a:t>4</a:t>
            </a:r>
            <a:endParaRPr lang="en-US" altLang="zh-CN" b="1" kern="1200" dirty="0">
              <a:solidFill>
                <a:sysClr val="window" lastClr="FFFFFF"/>
              </a:solidFill>
            </a:endParaRPr>
          </a:p>
        </p:txBody>
      </p:sp>
      <p:sp>
        <p:nvSpPr>
          <p:cNvPr id="12" name="任意多边形 11"/>
          <p:cNvSpPr/>
          <p:nvPr>
            <p:custDataLst>
              <p:tags r:id="rId5"/>
            </p:custDataLst>
          </p:nvPr>
        </p:nvSpPr>
        <p:spPr>
          <a:xfrm>
            <a:off x="4601552" y="1942576"/>
            <a:ext cx="2920075" cy="2920075"/>
          </a:xfrm>
          <a:custGeom>
            <a:avLst/>
            <a:gdLst>
              <a:gd name="connsiteX0" fmla="*/ 1460038 w 2920075"/>
              <a:gd name="connsiteY0" fmla="*/ 2920075 h 2920075"/>
              <a:gd name="connsiteX1" fmla="*/ 0 w 2920075"/>
              <a:gd name="connsiteY1" fmla="*/ 1460037 h 2920075"/>
              <a:gd name="connsiteX2" fmla="*/ 1460038 w 2920075"/>
              <a:gd name="connsiteY2" fmla="*/ 1460038 h 2920075"/>
              <a:gd name="connsiteX3" fmla="*/ 1460038 w 2920075"/>
              <a:gd name="connsiteY3" fmla="*/ 2920075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1460038" y="2920075"/>
                </a:moveTo>
                <a:cubicBezTo>
                  <a:pt x="653681" y="2920075"/>
                  <a:pt x="0" y="2266394"/>
                  <a:pt x="0" y="1460037"/>
                </a:cubicBezTo>
                <a:lnTo>
                  <a:pt x="1460038" y="1460038"/>
                </a:lnTo>
                <a:lnTo>
                  <a:pt x="1460038" y="2920075"/>
                </a:ln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321565" tIns="1544521" rIns="1579284" bIns="634430" numCol="1" spcCol="1270" anchor="ctr" anchorCtr="0">
            <a:normAutofit/>
          </a:bodyPr>
          <a:lstStyle/>
          <a:p>
            <a:pPr lvl="0" algn="ctr" defTabSz="1022350">
              <a:lnSpc>
                <a:spcPct val="90000"/>
              </a:lnSpc>
              <a:spcBef>
                <a:spcPct val="0"/>
              </a:spcBef>
              <a:spcAft>
                <a:spcPct val="35000"/>
              </a:spcAft>
            </a:pPr>
            <a:r>
              <a:rPr lang="en-US" altLang="zh-CN" b="1" kern="1200" dirty="0">
                <a:solidFill>
                  <a:sysClr val="window" lastClr="FFFFFF"/>
                </a:solidFill>
              </a:rPr>
              <a:t>3</a:t>
            </a:r>
            <a:endParaRPr lang="en-US" altLang="zh-CN" b="1" kern="1200" dirty="0">
              <a:solidFill>
                <a:sysClr val="window" lastClr="FFFFFF"/>
              </a:solidFill>
            </a:endParaRPr>
          </a:p>
        </p:txBody>
      </p:sp>
      <p:sp>
        <p:nvSpPr>
          <p:cNvPr id="2" name="任意多边形 1"/>
          <p:cNvSpPr/>
          <p:nvPr>
            <p:custDataLst>
              <p:tags r:id="rId6"/>
            </p:custDataLst>
          </p:nvPr>
        </p:nvSpPr>
        <p:spPr>
          <a:xfrm>
            <a:off x="4601552" y="1844545"/>
            <a:ext cx="2920075" cy="2920075"/>
          </a:xfrm>
          <a:custGeom>
            <a:avLst/>
            <a:gdLst>
              <a:gd name="connsiteX0" fmla="*/ 0 w 2920075"/>
              <a:gd name="connsiteY0" fmla="*/ 1460038 h 2920075"/>
              <a:gd name="connsiteX1" fmla="*/ 1460038 w 2920075"/>
              <a:gd name="connsiteY1" fmla="*/ 0 h 2920075"/>
              <a:gd name="connsiteX2" fmla="*/ 1460038 w 2920075"/>
              <a:gd name="connsiteY2" fmla="*/ 1460038 h 2920075"/>
              <a:gd name="connsiteX3" fmla="*/ 0 w 2920075"/>
              <a:gd name="connsiteY3" fmla="*/ 1460038 h 2920075"/>
            </a:gdLst>
            <a:ahLst/>
            <a:cxnLst>
              <a:cxn ang="0">
                <a:pos x="connsiteX0" y="connsiteY0"/>
              </a:cxn>
              <a:cxn ang="0">
                <a:pos x="connsiteX1" y="connsiteY1"/>
              </a:cxn>
              <a:cxn ang="0">
                <a:pos x="connsiteX2" y="connsiteY2"/>
              </a:cxn>
              <a:cxn ang="0">
                <a:pos x="connsiteX3" y="connsiteY3"/>
              </a:cxn>
            </a:cxnLst>
            <a:rect l="l" t="t" r="r" b="b"/>
            <a:pathLst>
              <a:path w="2920075" h="2920075">
                <a:moveTo>
                  <a:pt x="0" y="1460038"/>
                </a:moveTo>
                <a:cubicBezTo>
                  <a:pt x="0" y="653681"/>
                  <a:pt x="653681" y="0"/>
                  <a:pt x="1460038" y="0"/>
                </a:cubicBezTo>
                <a:lnTo>
                  <a:pt x="1460038" y="1460038"/>
                </a:lnTo>
                <a:lnTo>
                  <a:pt x="0" y="1460038"/>
                </a:ln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321565" tIns="634431" rIns="1579284" bIns="1544520" numCol="1" spcCol="1270" anchor="ctr" anchorCtr="0">
            <a:normAutofit/>
          </a:bodyPr>
          <a:lstStyle/>
          <a:p>
            <a:pPr lvl="0" algn="ctr" defTabSz="1022350">
              <a:lnSpc>
                <a:spcPct val="90000"/>
              </a:lnSpc>
              <a:spcBef>
                <a:spcPct val="0"/>
              </a:spcBef>
              <a:spcAft>
                <a:spcPct val="35000"/>
              </a:spcAft>
            </a:pPr>
            <a:r>
              <a:rPr lang="en-US" altLang="zh-CN" b="1" kern="1200" dirty="0">
                <a:solidFill>
                  <a:sysClr val="window" lastClr="FFFFFF"/>
                </a:solidFill>
              </a:rPr>
              <a:t>1</a:t>
            </a:r>
            <a:endParaRPr lang="en-US" altLang="zh-CN" b="1" kern="1200" dirty="0">
              <a:solidFill>
                <a:sysClr val="window" lastClr="FFFFFF"/>
              </a:solidFill>
            </a:endParaRPr>
          </a:p>
        </p:txBody>
      </p:sp>
      <p:sp>
        <p:nvSpPr>
          <p:cNvPr id="21" name="环形箭头 20"/>
          <p:cNvSpPr/>
          <p:nvPr>
            <p:custDataLst>
              <p:tags r:id="rId7"/>
            </p:custDataLst>
          </p:nvPr>
        </p:nvSpPr>
        <p:spPr>
          <a:xfrm>
            <a:off x="4518817" y="1663779"/>
            <a:ext cx="3281608" cy="3281608"/>
          </a:xfrm>
          <a:prstGeom prst="circularArrow">
            <a:avLst>
              <a:gd name="adj1" fmla="val 5085"/>
              <a:gd name="adj2" fmla="val 327528"/>
              <a:gd name="adj3" fmla="val 21272472"/>
              <a:gd name="adj4" fmla="val 16200000"/>
              <a:gd name="adj5" fmla="val 5932"/>
            </a:avLst>
          </a:pr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p>
        </p:txBody>
      </p:sp>
      <p:sp>
        <p:nvSpPr>
          <p:cNvPr id="22" name="环形箭头 21"/>
          <p:cNvSpPr/>
          <p:nvPr>
            <p:custDataLst>
              <p:tags r:id="rId8"/>
            </p:custDataLst>
          </p:nvPr>
        </p:nvSpPr>
        <p:spPr>
          <a:xfrm>
            <a:off x="4518817" y="1761810"/>
            <a:ext cx="3281608" cy="3281608"/>
          </a:xfrm>
          <a:prstGeom prst="circularArrow">
            <a:avLst>
              <a:gd name="adj1" fmla="val 5085"/>
              <a:gd name="adj2" fmla="val 327528"/>
              <a:gd name="adj3" fmla="val 5072472"/>
              <a:gd name="adj4" fmla="val 0"/>
              <a:gd name="adj5" fmla="val 5932"/>
            </a:avLst>
          </a:pr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p>
        </p:txBody>
      </p:sp>
      <p:sp>
        <p:nvSpPr>
          <p:cNvPr id="23" name="环形箭头 22"/>
          <p:cNvSpPr/>
          <p:nvPr>
            <p:custDataLst>
              <p:tags r:id="rId9"/>
            </p:custDataLst>
          </p:nvPr>
        </p:nvSpPr>
        <p:spPr>
          <a:xfrm>
            <a:off x="4420786" y="1761810"/>
            <a:ext cx="3281608" cy="3281608"/>
          </a:xfrm>
          <a:prstGeom prst="circularArrow">
            <a:avLst>
              <a:gd name="adj1" fmla="val 5085"/>
              <a:gd name="adj2" fmla="val 327528"/>
              <a:gd name="adj3" fmla="val 10472472"/>
              <a:gd name="adj4" fmla="val 5400000"/>
              <a:gd name="adj5" fmla="val 5932"/>
            </a:avLst>
          </a:pr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p>
        </p:txBody>
      </p:sp>
      <p:sp>
        <p:nvSpPr>
          <p:cNvPr id="24" name="环形箭头 23"/>
          <p:cNvSpPr/>
          <p:nvPr>
            <p:custDataLst>
              <p:tags r:id="rId10"/>
            </p:custDataLst>
          </p:nvPr>
        </p:nvSpPr>
        <p:spPr>
          <a:xfrm>
            <a:off x="4420786" y="1663779"/>
            <a:ext cx="3281608" cy="3281608"/>
          </a:xfrm>
          <a:prstGeom prst="circularArrow">
            <a:avLst>
              <a:gd name="adj1" fmla="val 5085"/>
              <a:gd name="adj2" fmla="val 327528"/>
              <a:gd name="adj3" fmla="val 15872472"/>
              <a:gd name="adj4" fmla="val 10800000"/>
              <a:gd name="adj5" fmla="val 5932"/>
            </a:avLst>
          </a:pr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a:normAutofit/>
          </a:bodyPr>
          <a:lstStyle/>
          <a:p>
            <a:endParaRPr lang="zh-CN" altLang="en-US" sz="1400"/>
          </a:p>
        </p:txBody>
      </p:sp>
      <p:sp>
        <p:nvSpPr>
          <p:cNvPr id="10" name="椭圆 9"/>
          <p:cNvSpPr/>
          <p:nvPr>
            <p:custDataLst>
              <p:tags r:id="rId11"/>
            </p:custDataLst>
          </p:nvPr>
        </p:nvSpPr>
        <p:spPr>
          <a:xfrm>
            <a:off x="4017967" y="1992489"/>
            <a:ext cx="249808" cy="249808"/>
          </a:xfrm>
          <a:prstGeom prst="ellipse">
            <a:avLst/>
          </a:prstGeom>
          <a:solidFill>
            <a:srgbClr val="F23A48"/>
          </a:solidFill>
          <a:ln>
            <a:noFill/>
          </a:ln>
        </p:spPr>
        <p:style>
          <a:lnRef idx="2">
            <a:srgbClr val="F23A48">
              <a:shade val="50000"/>
            </a:srgbClr>
          </a:lnRef>
          <a:fillRef idx="1">
            <a:srgbClr val="F23A48"/>
          </a:fillRef>
          <a:effectRef idx="0">
            <a:srgbClr val="F23A48"/>
          </a:effectRef>
          <a:fontRef idx="minor">
            <a:sysClr val="window" lastClr="FFFFFF"/>
          </a:fontRef>
        </p:style>
        <p:txBody>
          <a:bodyPr rtlCol="0" anchor="ctr">
            <a:normAutofit/>
          </a:bodyPr>
          <a:lstStyle/>
          <a:p>
            <a:pPr algn="r"/>
            <a:endParaRPr lang="zh-CN" altLang="en-US" sz="400"/>
          </a:p>
        </p:txBody>
      </p:sp>
      <p:sp>
        <p:nvSpPr>
          <p:cNvPr id="15" name="椭圆 14"/>
          <p:cNvSpPr/>
          <p:nvPr>
            <p:custDataLst>
              <p:tags r:id="rId12"/>
            </p:custDataLst>
          </p:nvPr>
        </p:nvSpPr>
        <p:spPr>
          <a:xfrm>
            <a:off x="4017967" y="3822064"/>
            <a:ext cx="249808" cy="249808"/>
          </a:xfrm>
          <a:prstGeom prst="ellipse">
            <a:avLst/>
          </a:prstGeom>
          <a:solidFill>
            <a:srgbClr val="F23A48"/>
          </a:solidFill>
          <a:ln>
            <a:noFill/>
          </a:ln>
        </p:spPr>
        <p:style>
          <a:lnRef idx="2">
            <a:srgbClr val="F23A48">
              <a:shade val="50000"/>
            </a:srgbClr>
          </a:lnRef>
          <a:fillRef idx="1">
            <a:srgbClr val="F23A48"/>
          </a:fillRef>
          <a:effectRef idx="0">
            <a:srgbClr val="F23A48"/>
          </a:effectRef>
          <a:fontRef idx="minor">
            <a:sysClr val="window" lastClr="FFFFFF"/>
          </a:fontRef>
        </p:style>
        <p:txBody>
          <a:bodyPr rtlCol="0" anchor="ctr">
            <a:normAutofit/>
          </a:bodyPr>
          <a:lstStyle/>
          <a:p>
            <a:pPr algn="r"/>
            <a:endParaRPr lang="zh-CN" altLang="en-US" sz="400"/>
          </a:p>
        </p:txBody>
      </p:sp>
      <p:sp>
        <p:nvSpPr>
          <p:cNvPr id="3" name="文本框 2"/>
          <p:cNvSpPr txBox="1"/>
          <p:nvPr>
            <p:custDataLst>
              <p:tags r:id="rId13"/>
            </p:custDataLst>
          </p:nvPr>
        </p:nvSpPr>
        <p:spPr>
          <a:xfrm>
            <a:off x="8385810" y="3516630"/>
            <a:ext cx="3284220" cy="635000"/>
          </a:xfrm>
          <a:prstGeom prst="rect">
            <a:avLst/>
          </a:prstGeom>
        </p:spPr>
        <p:txBody>
          <a:bodyPr wrap="square" lIns="90000" tIns="46800" rIns="90000" bIns="46800" anchor="ctr" anchorCtr="0"/>
          <a:lstStyle>
            <a:defPPr>
              <a:defRPr lang="zh-CN"/>
            </a:defPPr>
            <a:lvl1pPr lvl="0">
              <a:defRPr b="1">
                <a:solidFill>
                  <a:srgbClr val="F23A48"/>
                </a:solidFill>
                <a:latin typeface="Calibri" panose="020F0502020204030204"/>
                <a:ea typeface="宋体" panose="02010600030101010101" pitchFamily="2" charset="-122"/>
                <a:cs typeface="Arial" panose="020B0604020202020204" pitchFamily="34" charset="0"/>
              </a:defRPr>
            </a:lvl1pPr>
          </a:lstStyle>
          <a:p>
            <a:r>
              <a:rPr lang="zh-CN" altLang="en-US" dirty="0">
                <a:latin typeface="Arial" panose="020B0604020202020204" pitchFamily="34" charset="0"/>
                <a:ea typeface="黑体" panose="02010609060101010101" charset="-122"/>
                <a:cs typeface="+mn-ea"/>
              </a:rPr>
              <a:t>4. 地震时，在公共场所的人员的个人防护</a:t>
            </a:r>
            <a:endParaRPr lang="zh-CN" altLang="en-US" dirty="0">
              <a:latin typeface="Arial" panose="020B0604020202020204" pitchFamily="34" charset="0"/>
              <a:ea typeface="黑体" panose="02010609060101010101" charset="-122"/>
              <a:cs typeface="+mn-ea"/>
            </a:endParaRPr>
          </a:p>
        </p:txBody>
      </p:sp>
      <p:sp>
        <p:nvSpPr>
          <p:cNvPr id="6" name="文本框 5"/>
          <p:cNvSpPr txBox="1"/>
          <p:nvPr>
            <p:custDataLst>
              <p:tags r:id="rId14"/>
            </p:custDataLst>
          </p:nvPr>
        </p:nvSpPr>
        <p:spPr>
          <a:xfrm>
            <a:off x="8385810" y="4162425"/>
            <a:ext cx="3284220" cy="1555115"/>
          </a:xfrm>
          <a:prstGeom prst="rect">
            <a:avLst/>
          </a:prstGeom>
        </p:spPr>
        <p:txBody>
          <a:bodyPr wrap="square"/>
          <a:lstStyle>
            <a:defPPr>
              <a:defRPr lang="zh-CN"/>
            </a:defPPr>
            <a:lvl1pPr lvl="0">
              <a:lnSpc>
                <a:spcPct val="160000"/>
              </a:lnSpc>
              <a:defRPr>
                <a:ea typeface="宋体" panose="02010600030101010101" pitchFamily="2" charset="-122"/>
              </a:defRPr>
            </a:lvl1pPr>
          </a:lstStyle>
          <a:p>
            <a:r>
              <a:rPr lang="zh-CN" altLang="en-US" sz="1600" dirty="0">
                <a:ea typeface="黑体" panose="02010609060101010101" charset="-122"/>
              </a:rPr>
              <a:t>在群众集聚的公共场所遇到地震时，最忌慌乱，否则将造成秩序混乱，相互压挤而导致人员伤亡，而应有组织地从多路口快速疏散。</a:t>
            </a:r>
            <a:endParaRPr lang="zh-CN" altLang="en-US" sz="1600" dirty="0">
              <a:ea typeface="黑体" panose="02010609060101010101" charset="-122"/>
            </a:endParaRPr>
          </a:p>
        </p:txBody>
      </p:sp>
      <p:sp>
        <p:nvSpPr>
          <p:cNvPr id="25" name="文本框 24"/>
          <p:cNvSpPr txBox="1"/>
          <p:nvPr>
            <p:custDataLst>
              <p:tags r:id="rId15"/>
            </p:custDataLst>
          </p:nvPr>
        </p:nvSpPr>
        <p:spPr>
          <a:xfrm>
            <a:off x="551180" y="3516630"/>
            <a:ext cx="3284220" cy="635000"/>
          </a:xfrm>
          <a:prstGeom prst="rect">
            <a:avLst/>
          </a:prstGeom>
        </p:spPr>
        <p:txBody>
          <a:bodyPr wrap="square" lIns="90000" tIns="46800" rIns="90000" bIns="46800" anchor="ctr" anchorCtr="0"/>
          <a:lstStyle>
            <a:defPPr>
              <a:defRPr lang="zh-CN"/>
            </a:defPPr>
            <a:lvl1pPr lvl="0" algn="r">
              <a:defRPr b="1">
                <a:solidFill>
                  <a:srgbClr val="F23A48"/>
                </a:solidFill>
                <a:latin typeface="Calibri" panose="020F0502020204030204"/>
                <a:ea typeface="宋体" panose="02010600030101010101" pitchFamily="2" charset="-122"/>
                <a:cs typeface="Arial" panose="020B0604020202020204" pitchFamily="34" charset="0"/>
              </a:defRPr>
            </a:lvl1pPr>
          </a:lstStyle>
          <a:p>
            <a:pPr algn="l"/>
            <a:r>
              <a:rPr lang="zh-CN" altLang="en-US" dirty="0">
                <a:latin typeface="Arial" panose="020B0604020202020204" pitchFamily="34" charset="0"/>
                <a:ea typeface="黑体" panose="02010609060101010101" charset="-122"/>
                <a:cs typeface="+mn-ea"/>
              </a:rPr>
              <a:t>3. 地震时，在工作岗位上工作的人员的个人防护</a:t>
            </a:r>
            <a:endParaRPr lang="zh-CN" altLang="en-US" dirty="0">
              <a:latin typeface="Arial" panose="020B0604020202020204" pitchFamily="34" charset="0"/>
              <a:ea typeface="黑体" panose="02010609060101010101" charset="-122"/>
              <a:cs typeface="+mn-ea"/>
            </a:endParaRPr>
          </a:p>
        </p:txBody>
      </p:sp>
      <p:sp>
        <p:nvSpPr>
          <p:cNvPr id="26" name="文本框 25"/>
          <p:cNvSpPr txBox="1"/>
          <p:nvPr>
            <p:custDataLst>
              <p:tags r:id="rId16"/>
            </p:custDataLst>
          </p:nvPr>
        </p:nvSpPr>
        <p:spPr>
          <a:xfrm>
            <a:off x="551180" y="4162425"/>
            <a:ext cx="3284220" cy="1758315"/>
          </a:xfrm>
          <a:prstGeom prst="rect">
            <a:avLst/>
          </a:prstGeom>
        </p:spPr>
        <p:txBody>
          <a:bodyPr wrap="square"/>
          <a:lstStyle>
            <a:defPPr>
              <a:defRPr lang="zh-CN"/>
            </a:defPPr>
            <a:lvl1pPr lvl="0" algn="r">
              <a:lnSpc>
                <a:spcPct val="160000"/>
              </a:lnSpc>
              <a:defRPr>
                <a:ea typeface="宋体" panose="02010600030101010101" pitchFamily="2" charset="-122"/>
              </a:defRPr>
            </a:lvl1pPr>
          </a:lstStyle>
          <a:p>
            <a:pPr algn="l"/>
            <a:r>
              <a:rPr lang="zh-CN" altLang="en-US" sz="1600" dirty="0">
                <a:ea typeface="黑体" panose="02010609060101010101" charset="-122"/>
              </a:rPr>
              <a:t>一旦地震发生，在工作、生产岗位上的人员，首先应关闭易燃、易爆、有毒气体的阀门，个人根据所处的环境，当机立断迅速避震。</a:t>
            </a:r>
            <a:endParaRPr lang="zh-CN" altLang="en-US" sz="1600" dirty="0">
              <a:ea typeface="黑体" panose="02010609060101010101" charset="-122"/>
            </a:endParaRPr>
          </a:p>
        </p:txBody>
      </p:sp>
      <p:sp>
        <p:nvSpPr>
          <p:cNvPr id="27" name="文本框 26"/>
          <p:cNvSpPr txBox="1"/>
          <p:nvPr>
            <p:custDataLst>
              <p:tags r:id="rId17"/>
            </p:custDataLst>
          </p:nvPr>
        </p:nvSpPr>
        <p:spPr>
          <a:xfrm>
            <a:off x="551180" y="1762125"/>
            <a:ext cx="3133090" cy="566420"/>
          </a:xfrm>
          <a:prstGeom prst="rect">
            <a:avLst/>
          </a:prstGeom>
        </p:spPr>
        <p:txBody>
          <a:bodyPr wrap="square" lIns="90000" tIns="46800" rIns="90000" bIns="46800" anchor="ctr" anchorCtr="0"/>
          <a:lstStyle>
            <a:defPPr>
              <a:defRPr lang="zh-CN"/>
            </a:defPPr>
            <a:lvl1pPr lvl="0" algn="r">
              <a:defRPr b="1">
                <a:solidFill>
                  <a:srgbClr val="F23A48"/>
                </a:solidFill>
                <a:latin typeface="Calibri" panose="020F0502020204030204"/>
                <a:ea typeface="宋体" panose="02010600030101010101" pitchFamily="2" charset="-122"/>
                <a:cs typeface="Arial" panose="020B0604020202020204" pitchFamily="34" charset="0"/>
              </a:defRPr>
            </a:lvl1pPr>
          </a:lstStyle>
          <a:p>
            <a:pPr algn="l"/>
            <a:r>
              <a:rPr lang="zh-CN" altLang="en-US" dirty="0">
                <a:latin typeface="Arial" panose="020B0604020202020204" pitchFamily="34" charset="0"/>
                <a:ea typeface="黑体" panose="02010609060101010101" charset="-122"/>
                <a:cs typeface="+mn-ea"/>
              </a:rPr>
              <a:t>1. 地震时，在家中的人员的个人防护</a:t>
            </a:r>
            <a:endParaRPr lang="zh-CN" altLang="en-US" dirty="0">
              <a:latin typeface="Arial" panose="020B0604020202020204" pitchFamily="34" charset="0"/>
              <a:ea typeface="黑体" panose="02010609060101010101" charset="-122"/>
              <a:cs typeface="+mn-ea"/>
            </a:endParaRPr>
          </a:p>
        </p:txBody>
      </p:sp>
      <p:sp>
        <p:nvSpPr>
          <p:cNvPr id="28" name="文本框 27"/>
          <p:cNvSpPr txBox="1"/>
          <p:nvPr>
            <p:custDataLst>
              <p:tags r:id="rId18"/>
            </p:custDataLst>
          </p:nvPr>
        </p:nvSpPr>
        <p:spPr>
          <a:xfrm>
            <a:off x="551180" y="2339340"/>
            <a:ext cx="3284220" cy="1156970"/>
          </a:xfrm>
          <a:prstGeom prst="rect">
            <a:avLst/>
          </a:prstGeom>
        </p:spPr>
        <p:txBody>
          <a:bodyPr wrap="square"/>
          <a:lstStyle>
            <a:defPPr>
              <a:defRPr lang="zh-CN"/>
            </a:defPPr>
            <a:lvl1pPr lvl="0" algn="r">
              <a:lnSpc>
                <a:spcPct val="160000"/>
              </a:lnSpc>
              <a:defRPr>
                <a:ea typeface="宋体" panose="02010600030101010101" pitchFamily="2" charset="-122"/>
              </a:defRPr>
            </a:lvl1pPr>
          </a:lstStyle>
          <a:p>
            <a:pPr algn="l"/>
            <a:r>
              <a:rPr lang="zh-CN" altLang="en-US" sz="1600" dirty="0">
                <a:ea typeface="黑体" panose="02010609060101010101" charset="-122"/>
              </a:rPr>
              <a:t>地震时，如已被砸伤或埋在塌物下面，应先观察周围环境，寻找通道，千方百计想办法出去。</a:t>
            </a:r>
            <a:endParaRPr lang="zh-CN" altLang="en-US" sz="1600" dirty="0">
              <a:ea typeface="黑体" panose="02010609060101010101" charset="-122"/>
            </a:endParaRPr>
          </a:p>
        </p:txBody>
      </p:sp>
      <p:sp>
        <p:nvSpPr>
          <p:cNvPr id="29" name="文本框 28"/>
          <p:cNvSpPr txBox="1"/>
          <p:nvPr>
            <p:custDataLst>
              <p:tags r:id="rId19"/>
            </p:custDataLst>
          </p:nvPr>
        </p:nvSpPr>
        <p:spPr>
          <a:xfrm>
            <a:off x="8385810" y="1664335"/>
            <a:ext cx="2897505" cy="664210"/>
          </a:xfrm>
          <a:prstGeom prst="rect">
            <a:avLst/>
          </a:prstGeom>
        </p:spPr>
        <p:txBody>
          <a:bodyPr wrap="square" lIns="90000" tIns="46800" rIns="90000" bIns="46800" anchor="ctr" anchorCtr="0">
            <a:noAutofit/>
          </a:bodyPr>
          <a:lstStyle>
            <a:defPPr>
              <a:defRPr lang="zh-CN"/>
            </a:defPPr>
            <a:lvl1pPr lvl="0">
              <a:defRPr b="1">
                <a:solidFill>
                  <a:srgbClr val="F23A48"/>
                </a:solidFill>
                <a:latin typeface="Calibri" panose="020F0502020204030204"/>
                <a:ea typeface="宋体" panose="02010600030101010101" pitchFamily="2" charset="-122"/>
                <a:cs typeface="Arial" panose="020B0604020202020204" pitchFamily="34" charset="0"/>
              </a:defRPr>
            </a:lvl1pPr>
          </a:lstStyle>
          <a:p>
            <a:r>
              <a:rPr lang="zh-CN" altLang="en-US" dirty="0">
                <a:latin typeface="Arial" panose="020B0604020202020204" pitchFamily="34" charset="0"/>
                <a:ea typeface="黑体" panose="02010609060101010101" charset="-122"/>
                <a:cs typeface="+mn-ea"/>
              </a:rPr>
              <a:t>2. 地震时，室外的人员的个人防护</a:t>
            </a:r>
            <a:endParaRPr lang="zh-CN" altLang="en-US" dirty="0">
              <a:latin typeface="Arial" panose="020B0604020202020204" pitchFamily="34" charset="0"/>
              <a:ea typeface="黑体" panose="02010609060101010101" charset="-122"/>
              <a:cs typeface="+mn-ea"/>
            </a:endParaRPr>
          </a:p>
        </p:txBody>
      </p:sp>
      <p:sp>
        <p:nvSpPr>
          <p:cNvPr id="30" name="文本框 29"/>
          <p:cNvSpPr txBox="1"/>
          <p:nvPr>
            <p:custDataLst>
              <p:tags r:id="rId20"/>
            </p:custDataLst>
          </p:nvPr>
        </p:nvSpPr>
        <p:spPr>
          <a:xfrm>
            <a:off x="8385810" y="2339340"/>
            <a:ext cx="3284220" cy="1402080"/>
          </a:xfrm>
          <a:prstGeom prst="rect">
            <a:avLst/>
          </a:prstGeom>
        </p:spPr>
        <p:txBody>
          <a:bodyPr wrap="square"/>
          <a:lstStyle>
            <a:defPPr>
              <a:defRPr lang="zh-CN"/>
            </a:defPPr>
            <a:lvl1pPr lvl="0">
              <a:lnSpc>
                <a:spcPct val="160000"/>
              </a:lnSpc>
              <a:defRPr>
                <a:ea typeface="宋体" panose="02010600030101010101" pitchFamily="2" charset="-122"/>
              </a:defRPr>
            </a:lvl1pPr>
          </a:lstStyle>
          <a:p>
            <a:r>
              <a:rPr lang="zh-CN" altLang="en-US" sz="1600" dirty="0">
                <a:ea typeface="黑体" panose="02010609060101010101" charset="-122"/>
              </a:rPr>
              <a:t>地震时在户外的人，千万不要冒着危险进屋去救亲人，只能等地震过后，再对他们及时抢救。</a:t>
            </a:r>
            <a:endParaRPr lang="zh-CN" altLang="en-US" sz="1600" dirty="0">
              <a:ea typeface="黑体" panose="02010609060101010101" charset="-122"/>
            </a:endParaRPr>
          </a:p>
        </p:txBody>
      </p:sp>
    </p:spTree>
    <p:custDataLst>
      <p:tags r:id="rId2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二、地震的预防与应对措施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（四）震后自救与互救</a:t>
            </a:r>
            <a:endParaRPr lang="zh-CN" altLang="en-US" b="1">
              <a:solidFill>
                <a:schemeClr val="tx2">
                  <a:lumMod val="50000"/>
                  <a:lumOff val="50000"/>
                </a:schemeClr>
              </a:solidFill>
            </a:endParaRPr>
          </a:p>
        </p:txBody>
      </p:sp>
      <p:sp>
        <p:nvSpPr>
          <p:cNvPr id="19" name="文本框 18"/>
          <p:cNvSpPr txBox="1"/>
          <p:nvPr/>
        </p:nvSpPr>
        <p:spPr>
          <a:xfrm>
            <a:off x="631190" y="1303020"/>
            <a:ext cx="6117590" cy="4661535"/>
          </a:xfrm>
          <a:prstGeom prst="rect">
            <a:avLst/>
          </a:prstGeom>
          <a:noFill/>
        </p:spPr>
        <p:txBody>
          <a:bodyPr wrap="square" rtlCol="0">
            <a:spAutoFit/>
          </a:bodyPr>
          <a:p>
            <a:pPr algn="just" fontAlgn="auto">
              <a:lnSpc>
                <a:spcPct val="150000"/>
              </a:lnSpc>
            </a:pPr>
            <a:r>
              <a:rPr lang="zh-CN" altLang="en-US"/>
              <a:t>1. 地震后的个人自救方法</a:t>
            </a:r>
            <a:endParaRPr lang="zh-CN" altLang="en-US"/>
          </a:p>
          <a:p>
            <a:pPr algn="just" fontAlgn="auto">
              <a:lnSpc>
                <a:spcPct val="150000"/>
              </a:lnSpc>
            </a:pPr>
            <a:r>
              <a:rPr lang="zh-CN" altLang="en-US"/>
              <a:t>一次大的地震发生后，到处是断垣残壁、危楼及倒房构成的瓦砾堆。在没有外来人员援救之前，自救是一项与死神争分夺秒的斗争。地震发生后，一天内扒出的人，存活率可达 80%，第二天则有 30%～40%，时间越长，存活率越低。地震对人身的伤害，大部分是倒塌的房屋所造成的。</a:t>
            </a:r>
            <a:endParaRPr lang="zh-CN" altLang="en-US"/>
          </a:p>
          <a:p>
            <a:pPr algn="just" fontAlgn="auto">
              <a:lnSpc>
                <a:spcPct val="150000"/>
              </a:lnSpc>
            </a:pPr>
            <a:r>
              <a:rPr lang="zh-CN" altLang="en-US"/>
              <a:t>2. 地震后群众互救方法</a:t>
            </a:r>
            <a:endParaRPr lang="zh-CN" altLang="en-US"/>
          </a:p>
          <a:p>
            <a:pPr algn="just" fontAlgn="auto">
              <a:lnSpc>
                <a:spcPct val="150000"/>
              </a:lnSpc>
            </a:pPr>
            <a:r>
              <a:rPr lang="zh-CN" altLang="en-US"/>
              <a:t>地震后救人，时间就是生命。因此，救人应当先从最近处救起，不论是家人、邻居、工作岗位上的同事，或是萍水相逢的路人，只要是近处有人被埋压，就要先救他们，这样可以争取时间，减少伤亡。</a:t>
            </a:r>
            <a:endParaRPr lang="zh-CN" altLang="en-US"/>
          </a:p>
        </p:txBody>
      </p:sp>
      <p:pic>
        <p:nvPicPr>
          <p:cNvPr id="115" name="图片 114"/>
          <p:cNvPicPr/>
          <p:nvPr/>
        </p:nvPicPr>
        <p:blipFill>
          <a:blip r:embed="rId1"/>
          <a:stretch>
            <a:fillRect/>
          </a:stretch>
        </p:blipFill>
        <p:spPr>
          <a:xfrm>
            <a:off x="6858635" y="1743710"/>
            <a:ext cx="4565015" cy="396748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雪灾的应对</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一、雪灾的划分和指标</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（一）雪灾的划分</a:t>
            </a:r>
            <a:endParaRPr lang="zh-CN" altLang="en-US" b="1">
              <a:solidFill>
                <a:schemeClr val="tx2">
                  <a:lumMod val="50000"/>
                  <a:lumOff val="50000"/>
                </a:schemeClr>
              </a:solidFill>
            </a:endParaRPr>
          </a:p>
        </p:txBody>
      </p:sp>
      <p:sp>
        <p:nvSpPr>
          <p:cNvPr id="19" name="文本框 18"/>
          <p:cNvSpPr txBox="1"/>
          <p:nvPr/>
        </p:nvSpPr>
        <p:spPr>
          <a:xfrm>
            <a:off x="631190" y="1303020"/>
            <a:ext cx="6117590" cy="4661535"/>
          </a:xfrm>
          <a:prstGeom prst="rect">
            <a:avLst/>
          </a:prstGeom>
          <a:noFill/>
        </p:spPr>
        <p:txBody>
          <a:bodyPr wrap="square" rtlCol="0">
            <a:spAutoFit/>
          </a:bodyPr>
          <a:p>
            <a:pPr algn="just" fontAlgn="auto">
              <a:lnSpc>
                <a:spcPct val="150000"/>
              </a:lnSpc>
            </a:pPr>
            <a:r>
              <a:rPr lang="zh-CN" altLang="en-US"/>
              <a:t>雪灾按其发生的气候规律可分为两类：猝发型和持续型。</a:t>
            </a:r>
            <a:endParaRPr lang="zh-CN" altLang="en-US"/>
          </a:p>
          <a:p>
            <a:pPr algn="just" fontAlgn="auto">
              <a:lnSpc>
                <a:spcPct val="150000"/>
              </a:lnSpc>
            </a:pPr>
            <a:r>
              <a:rPr lang="zh-CN" altLang="en-US"/>
              <a:t>（1）猝发型雪灾发生在暴风雪天气过程中或以后，在几天内保持较厚的积雪对牲畜构成威胁。本类型多见于深秋和气候多变的春季，如青海省 2009 年 3 月下旬至 4 月上旬和 1985 年 10 月中旬出现的罕见大雪灾，便是近年来这类雪灾典型的例子。</a:t>
            </a:r>
            <a:endParaRPr lang="zh-CN" altLang="en-US"/>
          </a:p>
          <a:p>
            <a:pPr algn="just" fontAlgn="auto">
              <a:lnSpc>
                <a:spcPct val="150000"/>
              </a:lnSpc>
            </a:pPr>
            <a:r>
              <a:rPr lang="zh-CN" altLang="en-US"/>
              <a:t>（2）持续型雪灾达到危害牲畜的积雪厚度是随降雪天气逐渐加厚的，密度逐渐增加，稳定积雪时间长。此型可从秋末一直持续到第二年的春季，如青海省 1974 年10 月至 1975 年 3 月的特大雪灾，持续积雪长达 5 个月之久，极端最低气温降至零下三四十摄氏度。</a:t>
            </a:r>
            <a:endParaRPr lang="zh-CN" altLang="en-US"/>
          </a:p>
        </p:txBody>
      </p:sp>
      <p:pic>
        <p:nvPicPr>
          <p:cNvPr id="116" name="图片 115"/>
          <p:cNvPicPr/>
          <p:nvPr/>
        </p:nvPicPr>
        <p:blipFill>
          <a:blip r:embed="rId1"/>
          <a:stretch>
            <a:fillRect/>
          </a:stretch>
        </p:blipFill>
        <p:spPr>
          <a:xfrm>
            <a:off x="6969760" y="1753870"/>
            <a:ext cx="4769485" cy="37598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linds(horizontal)">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一、雪灾的划分和指标</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（二）雪灾的指标</a:t>
            </a:r>
            <a:endParaRPr lang="zh-CN" altLang="en-US" b="1">
              <a:solidFill>
                <a:schemeClr val="tx2">
                  <a:lumMod val="50000"/>
                  <a:lumOff val="50000"/>
                </a:schemeClr>
              </a:solidFill>
            </a:endParaRPr>
          </a:p>
        </p:txBody>
      </p:sp>
      <p:sp>
        <p:nvSpPr>
          <p:cNvPr id="19" name="文本框 18"/>
          <p:cNvSpPr txBox="1"/>
          <p:nvPr/>
        </p:nvSpPr>
        <p:spPr>
          <a:xfrm>
            <a:off x="631190" y="1303020"/>
            <a:ext cx="6913880" cy="3830955"/>
          </a:xfrm>
          <a:prstGeom prst="rect">
            <a:avLst/>
          </a:prstGeom>
          <a:noFill/>
        </p:spPr>
        <p:txBody>
          <a:bodyPr wrap="square" rtlCol="0">
            <a:spAutoFit/>
          </a:bodyPr>
          <a:p>
            <a:pPr algn="just" fontAlgn="auto">
              <a:lnSpc>
                <a:spcPct val="150000"/>
              </a:lnSpc>
            </a:pPr>
            <a:r>
              <a:rPr lang="zh-CN" altLang="en-US"/>
              <a:t>人们通常用草场的积雪深度作为雪灾的首要标志。由于各地草场差异、牧草生长高度不等，因此形成雪灾的积雪深度是不一样的。内蒙古和新疆地区根据多年观察调查资料分析，对历年降雪量和雪灾形成的关系进行比较，得出雪灾的指标如下。</a:t>
            </a:r>
            <a:endParaRPr lang="zh-CN" altLang="en-US"/>
          </a:p>
          <a:p>
            <a:pPr algn="just" fontAlgn="auto">
              <a:lnSpc>
                <a:spcPct val="150000"/>
              </a:lnSpc>
            </a:pPr>
            <a:r>
              <a:rPr lang="zh-CN" altLang="en-US"/>
              <a:t>（1）轻雪灾：冬春降雪量相当于常年同期降雪量的 120% 以上。</a:t>
            </a:r>
            <a:endParaRPr lang="zh-CN" altLang="en-US"/>
          </a:p>
          <a:p>
            <a:pPr algn="just" fontAlgn="auto">
              <a:lnSpc>
                <a:spcPct val="150000"/>
              </a:lnSpc>
            </a:pPr>
            <a:r>
              <a:rPr lang="zh-CN" altLang="en-US"/>
              <a:t>（2）中雪灾：冬春降雪量相当于常年同期降雪量的 140% 以上。</a:t>
            </a:r>
            <a:endParaRPr lang="zh-CN" altLang="en-US"/>
          </a:p>
          <a:p>
            <a:pPr algn="just" fontAlgn="auto">
              <a:lnSpc>
                <a:spcPct val="150000"/>
              </a:lnSpc>
            </a:pPr>
            <a:r>
              <a:rPr lang="zh-CN" altLang="en-US"/>
              <a:t>（3）重雪灾：冬春降雪量相当于常年同期降雪量的 160% 以上。</a:t>
            </a:r>
            <a:endParaRPr lang="zh-CN" altLang="en-US"/>
          </a:p>
          <a:p>
            <a:pPr algn="just" fontAlgn="auto">
              <a:lnSpc>
                <a:spcPct val="150000"/>
              </a:lnSpc>
            </a:pPr>
            <a:r>
              <a:rPr lang="zh-CN" altLang="en-US"/>
              <a:t>雪灾的指标也可以用其他物理量来表示，诸如积雪深度、密度、温度等，不过上述指标的最大优点是使用简便，且资料易于获得。</a:t>
            </a:r>
            <a:endParaRPr lang="zh-CN" altLang="en-US"/>
          </a:p>
        </p:txBody>
      </p:sp>
      <p:pic>
        <p:nvPicPr>
          <p:cNvPr id="117" name="图片 116"/>
          <p:cNvPicPr/>
          <p:nvPr/>
        </p:nvPicPr>
        <p:blipFill>
          <a:blip r:embed="rId1"/>
          <a:stretch>
            <a:fillRect/>
          </a:stretch>
        </p:blipFill>
        <p:spPr>
          <a:xfrm>
            <a:off x="7759065" y="1624965"/>
            <a:ext cx="3785235" cy="298259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二、暴雪预警及防御指南</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（一）蓝色预警信号</a:t>
            </a:r>
            <a:endParaRPr lang="zh-CN" altLang="en-US" b="1">
              <a:solidFill>
                <a:schemeClr val="tx2">
                  <a:lumMod val="50000"/>
                  <a:lumOff val="50000"/>
                </a:schemeClr>
              </a:solidFill>
            </a:endParaRPr>
          </a:p>
        </p:txBody>
      </p:sp>
      <p:sp>
        <p:nvSpPr>
          <p:cNvPr id="19" name="文本框 18"/>
          <p:cNvSpPr txBox="1"/>
          <p:nvPr/>
        </p:nvSpPr>
        <p:spPr>
          <a:xfrm>
            <a:off x="631190" y="1303020"/>
            <a:ext cx="6530975" cy="4246245"/>
          </a:xfrm>
          <a:prstGeom prst="rect">
            <a:avLst/>
          </a:prstGeom>
          <a:noFill/>
        </p:spPr>
        <p:txBody>
          <a:bodyPr wrap="square" rtlCol="0">
            <a:spAutoFit/>
          </a:bodyPr>
          <a:p>
            <a:pPr algn="just" fontAlgn="auto">
              <a:lnSpc>
                <a:spcPct val="150000"/>
              </a:lnSpc>
            </a:pPr>
            <a:r>
              <a:rPr lang="zh-CN" altLang="en-US"/>
              <a:t>标准：12 小时内降雪量将达 4 毫米以上，或者已达 4 毫米以上且降雪持续，可能对交通或者农牧业有影响。</a:t>
            </a:r>
            <a:endParaRPr lang="zh-CN" altLang="en-US"/>
          </a:p>
          <a:p>
            <a:pPr algn="just" fontAlgn="auto">
              <a:lnSpc>
                <a:spcPct val="150000"/>
              </a:lnSpc>
            </a:pPr>
            <a:r>
              <a:rPr lang="zh-CN" altLang="en-US"/>
              <a:t>防御指南：</a:t>
            </a:r>
            <a:endParaRPr lang="zh-CN" altLang="en-US"/>
          </a:p>
          <a:p>
            <a:pPr algn="just" fontAlgn="auto">
              <a:lnSpc>
                <a:spcPct val="150000"/>
              </a:lnSpc>
            </a:pPr>
            <a:r>
              <a:rPr lang="zh-CN" altLang="en-US"/>
              <a:t>（1）政府及有关部门按照职责做好防雪灾和防冻害准备工作。</a:t>
            </a:r>
            <a:endParaRPr lang="zh-CN" altLang="en-US"/>
          </a:p>
          <a:p>
            <a:pPr algn="just" fontAlgn="auto">
              <a:lnSpc>
                <a:spcPct val="150000"/>
              </a:lnSpc>
            </a:pPr>
            <a:r>
              <a:rPr lang="zh-CN" altLang="en-US"/>
              <a:t>（2）交通、铁路、电力、通信等部门应当进行道路、铁路、线路巡查维护，做好道路清扫和积雪融化工作。</a:t>
            </a:r>
            <a:endParaRPr lang="zh-CN" altLang="en-US"/>
          </a:p>
          <a:p>
            <a:pPr algn="just" fontAlgn="auto">
              <a:lnSpc>
                <a:spcPct val="150000"/>
              </a:lnSpc>
            </a:pPr>
            <a:r>
              <a:rPr lang="zh-CN" altLang="en-US"/>
              <a:t>（3）行人注意防寒防滑，驾驶人员小心驾驶，车辆应当采取防滑措施。</a:t>
            </a:r>
            <a:endParaRPr lang="zh-CN" altLang="en-US"/>
          </a:p>
          <a:p>
            <a:pPr algn="just" fontAlgn="auto">
              <a:lnSpc>
                <a:spcPct val="150000"/>
              </a:lnSpc>
            </a:pPr>
            <a:r>
              <a:rPr lang="zh-CN" altLang="en-US"/>
              <a:t>（4）农牧区和种养殖业要储备饲料，做好防雪灾和防冻害准备。</a:t>
            </a:r>
            <a:endParaRPr lang="zh-CN" altLang="en-US"/>
          </a:p>
          <a:p>
            <a:pPr algn="just" fontAlgn="auto">
              <a:lnSpc>
                <a:spcPct val="150000"/>
              </a:lnSpc>
            </a:pPr>
            <a:r>
              <a:rPr lang="zh-CN" altLang="en-US"/>
              <a:t>（5）加固棚架等易被雪压的临时搭建物。</a:t>
            </a:r>
            <a:endParaRPr lang="zh-CN" altLang="en-US"/>
          </a:p>
        </p:txBody>
      </p:sp>
      <p:pic>
        <p:nvPicPr>
          <p:cNvPr id="118" name="图片 117"/>
          <p:cNvPicPr/>
          <p:nvPr/>
        </p:nvPicPr>
        <p:blipFill>
          <a:blip r:embed="rId1"/>
          <a:stretch>
            <a:fillRect/>
          </a:stretch>
        </p:blipFill>
        <p:spPr>
          <a:xfrm>
            <a:off x="7345680" y="1217930"/>
            <a:ext cx="4358640" cy="40093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linds(horizontal)">
                                      <p:cBhvr>
                                        <p:cTn id="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二、暴雪预警及防御指南</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（二）黄色预警信号</a:t>
            </a:r>
            <a:endParaRPr lang="zh-CN" altLang="en-US" b="1">
              <a:solidFill>
                <a:schemeClr val="tx2">
                  <a:lumMod val="50000"/>
                  <a:lumOff val="50000"/>
                </a:schemeClr>
              </a:solidFill>
            </a:endParaRPr>
          </a:p>
        </p:txBody>
      </p:sp>
      <p:sp>
        <p:nvSpPr>
          <p:cNvPr id="19" name="文本框 18"/>
          <p:cNvSpPr txBox="1"/>
          <p:nvPr/>
        </p:nvSpPr>
        <p:spPr>
          <a:xfrm>
            <a:off x="631190" y="1303020"/>
            <a:ext cx="6530975" cy="4246245"/>
          </a:xfrm>
          <a:prstGeom prst="rect">
            <a:avLst/>
          </a:prstGeom>
          <a:noFill/>
        </p:spPr>
        <p:txBody>
          <a:bodyPr wrap="square" rtlCol="0">
            <a:spAutoFit/>
          </a:bodyPr>
          <a:p>
            <a:pPr algn="just" fontAlgn="auto">
              <a:lnSpc>
                <a:spcPct val="150000"/>
              </a:lnSpc>
            </a:pPr>
            <a:r>
              <a:rPr lang="zh-CN" altLang="en-US"/>
              <a:t>标准：12 小时内降雪量将达 6 毫米以上，或者已达 6 毫米以上且降雪持续，可能对交通或者农牧业有影响。</a:t>
            </a:r>
            <a:endParaRPr lang="zh-CN" altLang="en-US"/>
          </a:p>
          <a:p>
            <a:pPr algn="just" fontAlgn="auto">
              <a:lnSpc>
                <a:spcPct val="150000"/>
              </a:lnSpc>
            </a:pPr>
            <a:r>
              <a:rPr lang="zh-CN" altLang="en-US"/>
              <a:t>防御指南：</a:t>
            </a:r>
            <a:endParaRPr lang="zh-CN" altLang="en-US"/>
          </a:p>
          <a:p>
            <a:pPr algn="just" fontAlgn="auto">
              <a:lnSpc>
                <a:spcPct val="150000"/>
              </a:lnSpc>
            </a:pPr>
            <a:r>
              <a:rPr lang="zh-CN" altLang="en-US"/>
              <a:t>（1）政府及相关部门按照职责落实防雪灾和防冻害措施。</a:t>
            </a:r>
            <a:endParaRPr lang="zh-CN" altLang="en-US"/>
          </a:p>
          <a:p>
            <a:pPr algn="just" fontAlgn="auto">
              <a:lnSpc>
                <a:spcPct val="150000"/>
              </a:lnSpc>
            </a:pPr>
            <a:r>
              <a:rPr lang="zh-CN" altLang="en-US"/>
              <a:t>（2）交通、铁路、电力、通信等部门应当加强道路、铁路、线路巡查维护，做好道路清扫和积雪融化工作。</a:t>
            </a:r>
            <a:endParaRPr lang="zh-CN" altLang="en-US"/>
          </a:p>
          <a:p>
            <a:pPr algn="just" fontAlgn="auto">
              <a:lnSpc>
                <a:spcPct val="150000"/>
              </a:lnSpc>
            </a:pPr>
            <a:r>
              <a:rPr lang="zh-CN" altLang="en-US"/>
              <a:t>（3）行人注意防寒防滑，驾驶人员小心驾驶，车辆应当采取防滑措施。</a:t>
            </a:r>
            <a:endParaRPr lang="zh-CN" altLang="en-US"/>
          </a:p>
          <a:p>
            <a:pPr algn="just" fontAlgn="auto">
              <a:lnSpc>
                <a:spcPct val="150000"/>
              </a:lnSpc>
            </a:pPr>
            <a:r>
              <a:rPr lang="zh-CN" altLang="en-US"/>
              <a:t>（4）农牧区和种养殖业要备足饲料，做好防雪灾和防冻害准备。</a:t>
            </a:r>
            <a:endParaRPr lang="zh-CN" altLang="en-US"/>
          </a:p>
          <a:p>
            <a:pPr algn="just" fontAlgn="auto">
              <a:lnSpc>
                <a:spcPct val="150000"/>
              </a:lnSpc>
            </a:pPr>
            <a:r>
              <a:rPr lang="zh-CN" altLang="en-US"/>
              <a:t>（5）加固棚架等易被雪压的临时搭建物。</a:t>
            </a:r>
            <a:endParaRPr lang="zh-CN" altLang="en-US"/>
          </a:p>
        </p:txBody>
      </p:sp>
      <p:pic>
        <p:nvPicPr>
          <p:cNvPr id="119" name="图片 118"/>
          <p:cNvPicPr/>
          <p:nvPr/>
        </p:nvPicPr>
        <p:blipFill>
          <a:blip r:embed="rId1"/>
          <a:stretch>
            <a:fillRect/>
          </a:stretch>
        </p:blipFill>
        <p:spPr>
          <a:xfrm>
            <a:off x="7332345" y="1221105"/>
            <a:ext cx="4585970" cy="440944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二、暴雪预警及防御指南</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（三）橙色预警信号</a:t>
            </a:r>
            <a:endParaRPr lang="zh-CN" altLang="en-US" b="1">
              <a:solidFill>
                <a:schemeClr val="tx2">
                  <a:lumMod val="50000"/>
                  <a:lumOff val="50000"/>
                </a:schemeClr>
              </a:solidFill>
            </a:endParaRPr>
          </a:p>
        </p:txBody>
      </p:sp>
      <p:sp>
        <p:nvSpPr>
          <p:cNvPr id="19" name="文本框 18"/>
          <p:cNvSpPr txBox="1"/>
          <p:nvPr/>
        </p:nvSpPr>
        <p:spPr>
          <a:xfrm>
            <a:off x="631190" y="1303020"/>
            <a:ext cx="6972935" cy="3415030"/>
          </a:xfrm>
          <a:prstGeom prst="rect">
            <a:avLst/>
          </a:prstGeom>
          <a:noFill/>
        </p:spPr>
        <p:txBody>
          <a:bodyPr wrap="square" rtlCol="0">
            <a:spAutoFit/>
          </a:bodyPr>
          <a:p>
            <a:pPr algn="just" fontAlgn="auto">
              <a:lnSpc>
                <a:spcPct val="150000"/>
              </a:lnSpc>
            </a:pPr>
            <a:r>
              <a:rPr lang="zh-CN" altLang="en-US"/>
              <a:t>标准：6 小时内降雪量将达 10 毫米以上，或者已达 10 毫米以上且降雪持续，可能或者已经对交通或者农牧业有较大影响。</a:t>
            </a:r>
            <a:endParaRPr lang="zh-CN" altLang="en-US"/>
          </a:p>
          <a:p>
            <a:pPr algn="just" fontAlgn="auto">
              <a:lnSpc>
                <a:spcPct val="150000"/>
              </a:lnSpc>
            </a:pPr>
            <a:r>
              <a:rPr lang="zh-CN" altLang="en-US"/>
              <a:t>防御指南：</a:t>
            </a:r>
            <a:endParaRPr lang="zh-CN" altLang="en-US"/>
          </a:p>
          <a:p>
            <a:pPr algn="just" fontAlgn="auto">
              <a:lnSpc>
                <a:spcPct val="150000"/>
              </a:lnSpc>
            </a:pPr>
            <a:r>
              <a:rPr lang="zh-CN" altLang="en-US"/>
              <a:t>（1）政府及相关部门按照职责做好防雪灾和防冻害的应急工作。</a:t>
            </a:r>
            <a:endParaRPr lang="zh-CN" altLang="en-US"/>
          </a:p>
          <a:p>
            <a:pPr algn="just" fontAlgn="auto">
              <a:lnSpc>
                <a:spcPct val="150000"/>
              </a:lnSpc>
            </a:pPr>
            <a:r>
              <a:rPr lang="zh-CN" altLang="en-US"/>
              <a:t>（2）交通、铁路、电力、通信等部门应当加强道路、铁路、线路巡查维护，做好道路清扫和积雪融化工作。</a:t>
            </a:r>
            <a:endParaRPr lang="zh-CN" altLang="en-US"/>
          </a:p>
          <a:p>
            <a:pPr algn="just" fontAlgn="auto">
              <a:lnSpc>
                <a:spcPct val="150000"/>
              </a:lnSpc>
            </a:pPr>
            <a:r>
              <a:rPr lang="zh-CN" altLang="en-US"/>
              <a:t>（3）减少不必要的户外活动。</a:t>
            </a:r>
            <a:endParaRPr lang="zh-CN" altLang="en-US"/>
          </a:p>
          <a:p>
            <a:pPr algn="just" fontAlgn="auto">
              <a:lnSpc>
                <a:spcPct val="150000"/>
              </a:lnSpc>
            </a:pPr>
            <a:r>
              <a:rPr lang="zh-CN" altLang="en-US"/>
              <a:t>（4）加固棚架等易被雪压的临时搭建物，将户外牲畜赶入棚圈喂养。</a:t>
            </a:r>
            <a:endParaRPr lang="zh-CN" altLang="en-US"/>
          </a:p>
        </p:txBody>
      </p:sp>
      <p:pic>
        <p:nvPicPr>
          <p:cNvPr id="120" name="图片 119"/>
          <p:cNvPicPr/>
          <p:nvPr/>
        </p:nvPicPr>
        <p:blipFill>
          <a:blip r:embed="rId1"/>
          <a:stretch>
            <a:fillRect/>
          </a:stretch>
        </p:blipFill>
        <p:spPr>
          <a:xfrm>
            <a:off x="7829550" y="1303020"/>
            <a:ext cx="4088130" cy="32829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down)">
                                      <p:cBhvr>
                                        <p:cTn id="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2122805"/>
          </a:xfrm>
          <a:prstGeom prst="rect">
            <a:avLst/>
          </a:prstGeom>
          <a:noFill/>
        </p:spPr>
        <p:txBody>
          <a:bodyPr wrap="square" rtlCol="0">
            <a:spAutoFit/>
          </a:bodyPr>
          <a:p>
            <a:pPr algn="l"/>
            <a:r>
              <a:rPr lang="zh-CN" altLang="en-US" sz="6600" b="1">
                <a:solidFill>
                  <a:srgbClr val="3A4058"/>
                </a:solidFill>
                <a:latin typeface="微软雅黑" panose="020B0503020204020204" pitchFamily="34" charset="-122"/>
                <a:ea typeface="微软雅黑" panose="020B0503020204020204" pitchFamily="34" charset="-122"/>
              </a:rPr>
              <a:t>第八章　</a:t>
            </a:r>
            <a:endParaRPr lang="zh-CN" altLang="en-US" sz="6600" b="1">
              <a:solidFill>
                <a:srgbClr val="3A4058"/>
              </a:solidFill>
              <a:latin typeface="微软雅黑" panose="020B0503020204020204" pitchFamily="34" charset="-122"/>
              <a:ea typeface="微软雅黑" panose="020B0503020204020204" pitchFamily="34" charset="-122"/>
            </a:endParaRPr>
          </a:p>
          <a:p>
            <a:pPr algn="l"/>
            <a:r>
              <a:rPr lang="zh-CN" altLang="en-US" sz="6600" b="1">
                <a:solidFill>
                  <a:srgbClr val="3A4058"/>
                </a:solidFill>
                <a:latin typeface="微软雅黑" panose="020B0503020204020204" pitchFamily="34" charset="-122"/>
                <a:ea typeface="微软雅黑" panose="020B0503020204020204" pitchFamily="34" charset="-122"/>
              </a:rPr>
              <a:t>自然灾害类安全教育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二、暴雪预警及防御指南</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（四）红色预警信号</a:t>
            </a:r>
            <a:endParaRPr lang="zh-CN" altLang="en-US" b="1">
              <a:solidFill>
                <a:schemeClr val="tx2">
                  <a:lumMod val="50000"/>
                  <a:lumOff val="50000"/>
                </a:schemeClr>
              </a:solidFill>
            </a:endParaRPr>
          </a:p>
        </p:txBody>
      </p:sp>
      <p:sp>
        <p:nvSpPr>
          <p:cNvPr id="19" name="文本框 18"/>
          <p:cNvSpPr txBox="1"/>
          <p:nvPr/>
        </p:nvSpPr>
        <p:spPr>
          <a:xfrm>
            <a:off x="631190" y="1303020"/>
            <a:ext cx="6588760" cy="3415030"/>
          </a:xfrm>
          <a:prstGeom prst="rect">
            <a:avLst/>
          </a:prstGeom>
          <a:noFill/>
        </p:spPr>
        <p:txBody>
          <a:bodyPr wrap="square" rtlCol="0">
            <a:spAutoFit/>
          </a:bodyPr>
          <a:p>
            <a:pPr algn="just" fontAlgn="auto">
              <a:lnSpc>
                <a:spcPct val="150000"/>
              </a:lnSpc>
            </a:pPr>
            <a:r>
              <a:rPr lang="zh-CN" altLang="en-US"/>
              <a:t>标准：6 小时内降雪量将达 15 毫米以上，或者已达 15 毫米以上且降雪持续，可能或者已经对交通或者农牧业有较大影响。</a:t>
            </a:r>
            <a:endParaRPr lang="zh-CN" altLang="en-US"/>
          </a:p>
          <a:p>
            <a:pPr algn="just" fontAlgn="auto">
              <a:lnSpc>
                <a:spcPct val="150000"/>
              </a:lnSpc>
            </a:pPr>
            <a:r>
              <a:rPr lang="zh-CN" altLang="en-US"/>
              <a:t>防御指南：</a:t>
            </a:r>
            <a:endParaRPr lang="zh-CN" altLang="en-US"/>
          </a:p>
          <a:p>
            <a:pPr algn="just" fontAlgn="auto">
              <a:lnSpc>
                <a:spcPct val="150000"/>
              </a:lnSpc>
            </a:pPr>
            <a:r>
              <a:rPr lang="zh-CN" altLang="en-US"/>
              <a:t>（1）政府及相关部门按照职责做好防雪灾和防冻害的应急和抢险工作。</a:t>
            </a:r>
            <a:endParaRPr lang="zh-CN" altLang="en-US"/>
          </a:p>
          <a:p>
            <a:pPr algn="just" fontAlgn="auto">
              <a:lnSpc>
                <a:spcPct val="150000"/>
              </a:lnSpc>
            </a:pPr>
            <a:r>
              <a:rPr lang="zh-CN" altLang="en-US"/>
              <a:t>（2）必要时停课、停业（除特殊行业外）。</a:t>
            </a:r>
            <a:endParaRPr lang="zh-CN" altLang="en-US"/>
          </a:p>
          <a:p>
            <a:pPr algn="just" fontAlgn="auto">
              <a:lnSpc>
                <a:spcPct val="150000"/>
              </a:lnSpc>
            </a:pPr>
            <a:r>
              <a:rPr lang="zh-CN" altLang="en-US"/>
              <a:t>（3）必要时飞机暂停起降，火车暂停运行，高速公路暂时封闭。</a:t>
            </a:r>
            <a:endParaRPr lang="zh-CN" altLang="en-US"/>
          </a:p>
          <a:p>
            <a:pPr algn="just" fontAlgn="auto">
              <a:lnSpc>
                <a:spcPct val="150000"/>
              </a:lnSpc>
            </a:pPr>
            <a:r>
              <a:rPr lang="zh-CN" altLang="en-US"/>
              <a:t>（4）做好牧区等救灾救济工作。</a:t>
            </a:r>
            <a:endParaRPr lang="zh-CN" altLang="en-US"/>
          </a:p>
        </p:txBody>
      </p:sp>
      <p:pic>
        <p:nvPicPr>
          <p:cNvPr id="121" name="图片 120"/>
          <p:cNvPicPr/>
          <p:nvPr/>
        </p:nvPicPr>
        <p:blipFill>
          <a:blip r:embed="rId1"/>
          <a:stretch>
            <a:fillRect/>
          </a:stretch>
        </p:blipFill>
        <p:spPr>
          <a:xfrm>
            <a:off x="7427595" y="1586230"/>
            <a:ext cx="4080510" cy="28479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blinds(horizontal)">
                                      <p:cBhvr>
                                        <p:cTn id="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三、雪灾防护措施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（一）雪天出行注意事项</a:t>
            </a:r>
            <a:endParaRPr lang="zh-CN" altLang="en-US" b="1">
              <a:solidFill>
                <a:schemeClr val="tx2">
                  <a:lumMod val="50000"/>
                  <a:lumOff val="50000"/>
                </a:schemeClr>
              </a:solidFill>
            </a:endParaRPr>
          </a:p>
        </p:txBody>
      </p:sp>
      <p:sp>
        <p:nvSpPr>
          <p:cNvPr id="19" name="文本框 18"/>
          <p:cNvSpPr txBox="1"/>
          <p:nvPr/>
        </p:nvSpPr>
        <p:spPr>
          <a:xfrm>
            <a:off x="631190" y="1303020"/>
            <a:ext cx="7129145" cy="5077460"/>
          </a:xfrm>
          <a:prstGeom prst="rect">
            <a:avLst/>
          </a:prstGeom>
          <a:noFill/>
        </p:spPr>
        <p:txBody>
          <a:bodyPr wrap="square" rtlCol="0">
            <a:spAutoFit/>
          </a:bodyPr>
          <a:p>
            <a:pPr algn="just" fontAlgn="auto">
              <a:lnSpc>
                <a:spcPct val="150000"/>
              </a:lnSpc>
            </a:pPr>
            <a:r>
              <a:rPr lang="zh-CN" altLang="en-US"/>
              <a:t>1. 小心躲避机动车</a:t>
            </a:r>
            <a:endParaRPr lang="zh-CN" altLang="en-US"/>
          </a:p>
          <a:p>
            <a:pPr algn="just" fontAlgn="auto">
              <a:lnSpc>
                <a:spcPct val="150000"/>
              </a:lnSpc>
            </a:pPr>
            <a:r>
              <a:rPr lang="zh-CN" altLang="en-US"/>
              <a:t>由于路上积雪，机动车辆在路上行驶时特别容易打滑，车辆制动性能严重降低。所以，市民在横过马路时，如果看见有机动车行驶过来，千万要小心。</a:t>
            </a:r>
            <a:endParaRPr lang="zh-CN" altLang="en-US"/>
          </a:p>
          <a:p>
            <a:pPr algn="just" fontAlgn="auto">
              <a:lnSpc>
                <a:spcPct val="150000"/>
              </a:lnSpc>
            </a:pPr>
            <a:r>
              <a:rPr lang="zh-CN" altLang="en-US"/>
              <a:t>2. 摔跤时用手撑地</a:t>
            </a:r>
            <a:endParaRPr lang="zh-CN" altLang="en-US"/>
          </a:p>
          <a:p>
            <a:pPr algn="just" fontAlgn="auto">
              <a:lnSpc>
                <a:spcPct val="150000"/>
              </a:lnSpc>
            </a:pPr>
            <a:r>
              <a:rPr lang="zh-CN" altLang="en-US"/>
              <a:t>雪后第二天，出行更加困难。如遇结冰路面，应慢行，走一步看三步，如果不慎摔倒，应尽量用手部、双肘撑地，以减轻后背、后脑勺撞向地面的冲击力。</a:t>
            </a:r>
            <a:endParaRPr lang="zh-CN" altLang="en-US"/>
          </a:p>
          <a:p>
            <a:pPr algn="just" fontAlgn="auto">
              <a:lnSpc>
                <a:spcPct val="150000"/>
              </a:lnSpc>
            </a:pPr>
            <a:r>
              <a:rPr lang="zh-CN" altLang="en-US"/>
              <a:t>3. 出门穿平底鞋</a:t>
            </a:r>
            <a:endParaRPr lang="zh-CN" altLang="en-US"/>
          </a:p>
          <a:p>
            <a:pPr algn="just" fontAlgn="auto">
              <a:lnSpc>
                <a:spcPct val="150000"/>
              </a:lnSpc>
            </a:pPr>
            <a:r>
              <a:rPr lang="zh-CN" altLang="en-US"/>
              <a:t>在雪地行走，切忌提重物，双手不要放在衣兜里，因为双手来回摆动能使身体保持平衡。老年人特别是骨质疏松患者雪天尽量不要出门，尽量不要穿皮鞋，出门时最好换上鞋底粗糙、有花纹的平底鞋。</a:t>
            </a:r>
            <a:endParaRPr lang="zh-CN" altLang="en-US"/>
          </a:p>
        </p:txBody>
      </p:sp>
      <p:pic>
        <p:nvPicPr>
          <p:cNvPr id="122" name="图片 121"/>
          <p:cNvPicPr/>
          <p:nvPr/>
        </p:nvPicPr>
        <p:blipFill>
          <a:blip r:embed="rId1"/>
          <a:stretch>
            <a:fillRect/>
          </a:stretch>
        </p:blipFill>
        <p:spPr>
          <a:xfrm>
            <a:off x="7858125" y="2141220"/>
            <a:ext cx="3800475" cy="340106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wipe(down)">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三、雪灾防护措施</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（二）雪天开车注意事项</a:t>
            </a:r>
            <a:endParaRPr lang="zh-CN" altLang="en-US" b="1">
              <a:solidFill>
                <a:schemeClr val="tx2">
                  <a:lumMod val="50000"/>
                  <a:lumOff val="50000"/>
                </a:schemeClr>
              </a:solidFill>
            </a:endParaRPr>
          </a:p>
        </p:txBody>
      </p:sp>
      <p:sp>
        <p:nvSpPr>
          <p:cNvPr id="3" name="菱形 2"/>
          <p:cNvSpPr/>
          <p:nvPr>
            <p:custDataLst>
              <p:tags r:id="rId1"/>
            </p:custDataLst>
          </p:nvPr>
        </p:nvSpPr>
        <p:spPr>
          <a:xfrm>
            <a:off x="3500327" y="962298"/>
            <a:ext cx="1576534" cy="1576534"/>
          </a:xfrm>
          <a:prstGeom prst="diamond">
            <a:avLst/>
          </a:prstGeom>
          <a:solidFill>
            <a:srgbClr val="1F74AD">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2" name="菱形 1"/>
          <p:cNvSpPr/>
          <p:nvPr>
            <p:custDataLst>
              <p:tags r:id="rId2"/>
            </p:custDataLst>
          </p:nvPr>
        </p:nvSpPr>
        <p:spPr>
          <a:xfrm>
            <a:off x="3712966" y="1174937"/>
            <a:ext cx="1151257" cy="1151257"/>
          </a:xfrm>
          <a:prstGeom prst="diamond">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1</a:t>
            </a:r>
            <a:endParaRPr lang="zh-CN" altLang="en-US" sz="3600" dirty="0">
              <a:solidFill>
                <a:sysClr val="window" lastClr="FFFFFF"/>
              </a:solidFill>
              <a:sym typeface="Arial" panose="020B0604020202020204" pitchFamily="34" charset="0"/>
            </a:endParaRPr>
          </a:p>
        </p:txBody>
      </p:sp>
      <p:sp>
        <p:nvSpPr>
          <p:cNvPr id="5" name="文本框 4"/>
          <p:cNvSpPr txBox="1"/>
          <p:nvPr>
            <p:custDataLst>
              <p:tags r:id="rId3"/>
            </p:custDataLst>
          </p:nvPr>
        </p:nvSpPr>
        <p:spPr>
          <a:xfrm>
            <a:off x="2551430" y="2410460"/>
            <a:ext cx="3219450" cy="1649730"/>
          </a:xfrm>
          <a:prstGeom prst="rect">
            <a:avLst/>
          </a:prstGeom>
          <a:noFill/>
        </p:spPr>
        <p:txBody>
          <a:bodyPr wrap="square" rtlCol="0" anchor="ctr" anchorCtr="0"/>
          <a:lstStyle/>
          <a:p>
            <a:pPr algn="l">
              <a:lnSpc>
                <a:spcPct val="130000"/>
              </a:lnSpc>
            </a:pPr>
            <a:r>
              <a:rPr lang="zh-CN" altLang="en-US" sz="1600" b="1">
                <a:solidFill>
                  <a:srgbClr val="1F74AD"/>
                </a:solidFill>
                <a:latin typeface="微软雅黑" panose="020B0503020204020204" pitchFamily="34" charset="-122"/>
                <a:ea typeface="微软雅黑" panose="020B0503020204020204" pitchFamily="34" charset="-122"/>
                <a:sym typeface="Arial" panose="020B0604020202020204" pitchFamily="34" charset="0"/>
              </a:rPr>
              <a:t>1. 发动预热几分钟</a:t>
            </a:r>
            <a:endParaRPr lang="zh-CN" altLang="en-US" sz="1600" b="1">
              <a:solidFill>
                <a:srgbClr val="1F74AD"/>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ln/>
                <a:solidFill>
                  <a:schemeClr val="tx1"/>
                </a:solidFill>
                <a:effectLst/>
                <a:latin typeface="微软雅黑" panose="020B0503020204020204" pitchFamily="34" charset="-122"/>
                <a:ea typeface="微软雅黑" panose="020B0503020204020204" pitchFamily="34" charset="-122"/>
                <a:sym typeface="Arial" panose="020B0604020202020204" pitchFamily="34" charset="0"/>
              </a:rPr>
              <a:t>雪天室外温度本身就较低，再加上如果降雪从凌晨开始，正值温度最低的时刻，那么，早晨启动车辆的时候非常容易熄火。</a:t>
            </a:r>
            <a:endParaRPr lang="zh-CN" altLang="en-US" sz="1600">
              <a:ln/>
              <a:solidFill>
                <a:schemeClr val="tx1"/>
              </a:solidFill>
              <a:effectLst/>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菱形 6"/>
          <p:cNvSpPr/>
          <p:nvPr>
            <p:custDataLst>
              <p:tags r:id="rId4"/>
            </p:custDataLst>
          </p:nvPr>
        </p:nvSpPr>
        <p:spPr>
          <a:xfrm>
            <a:off x="6415852" y="960670"/>
            <a:ext cx="1576534" cy="1576534"/>
          </a:xfrm>
          <a:prstGeom prst="diamond">
            <a:avLst/>
          </a:prstGeom>
          <a:solidFill>
            <a:srgbClr val="3498DB">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6" name="菱形 5"/>
          <p:cNvSpPr/>
          <p:nvPr>
            <p:custDataLst>
              <p:tags r:id="rId5"/>
            </p:custDataLst>
          </p:nvPr>
        </p:nvSpPr>
        <p:spPr>
          <a:xfrm>
            <a:off x="6628491" y="1173310"/>
            <a:ext cx="1151258" cy="1151257"/>
          </a:xfrm>
          <a:prstGeom prst="diamond">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2</a:t>
            </a:r>
            <a:endParaRPr lang="zh-CN" altLang="en-US" sz="3600" dirty="0">
              <a:solidFill>
                <a:sysClr val="window" lastClr="FFFFFF"/>
              </a:solidFill>
              <a:sym typeface="Arial" panose="020B0604020202020204" pitchFamily="34" charset="0"/>
            </a:endParaRPr>
          </a:p>
        </p:txBody>
      </p:sp>
      <p:sp>
        <p:nvSpPr>
          <p:cNvPr id="9" name="文本框 8"/>
          <p:cNvSpPr txBox="1"/>
          <p:nvPr>
            <p:custDataLst>
              <p:tags r:id="rId6"/>
            </p:custDataLst>
          </p:nvPr>
        </p:nvSpPr>
        <p:spPr>
          <a:xfrm>
            <a:off x="5977890" y="2509520"/>
            <a:ext cx="2914650" cy="1557655"/>
          </a:xfrm>
          <a:prstGeom prst="rect">
            <a:avLst/>
          </a:prstGeom>
          <a:noFill/>
        </p:spPr>
        <p:txBody>
          <a:bodyPr wrap="square" rtlCol="0" anchor="ctr" anchorCtr="0"/>
          <a:lstStyle/>
          <a:p>
            <a:pPr algn="l">
              <a:lnSpc>
                <a:spcPct val="130000"/>
              </a:lnSpc>
            </a:pPr>
            <a:r>
              <a:rPr lang="zh-CN" altLang="en-US" sz="1600" b="1">
                <a:solidFill>
                  <a:srgbClr val="3498DB"/>
                </a:solidFill>
                <a:latin typeface="微软雅黑" panose="020B0503020204020204" pitchFamily="34" charset="-122"/>
                <a:ea typeface="微软雅黑" panose="020B0503020204020204" pitchFamily="34" charset="-122"/>
                <a:sym typeface="Arial" panose="020B0604020202020204" pitchFamily="34" charset="0"/>
              </a:rPr>
              <a:t>2. 起步要平稳</a:t>
            </a:r>
            <a:endParaRPr lang="zh-CN" altLang="en-US" sz="1600" b="1">
              <a:solidFill>
                <a:srgbClr val="3498DB"/>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rPr>
              <a:t>由于冰雪的路面摩擦系数比正常路面要小得多，如果起步过猛，那么很有可能会出现打滑的现象。</a:t>
            </a:r>
            <a:endPar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菱形 12"/>
          <p:cNvSpPr/>
          <p:nvPr>
            <p:custDataLst>
              <p:tags r:id="rId7"/>
            </p:custDataLst>
          </p:nvPr>
        </p:nvSpPr>
        <p:spPr>
          <a:xfrm>
            <a:off x="9331423" y="960670"/>
            <a:ext cx="1576534" cy="1576534"/>
          </a:xfrm>
          <a:prstGeom prst="diamond">
            <a:avLst/>
          </a:prstGeom>
          <a:solidFill>
            <a:srgbClr val="1AA3AA">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14" name="菱形 13"/>
          <p:cNvSpPr/>
          <p:nvPr>
            <p:custDataLst>
              <p:tags r:id="rId8"/>
            </p:custDataLst>
          </p:nvPr>
        </p:nvSpPr>
        <p:spPr>
          <a:xfrm>
            <a:off x="9544062" y="1173310"/>
            <a:ext cx="1151258" cy="1151257"/>
          </a:xfrm>
          <a:prstGeom prst="diamond">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3</a:t>
            </a:r>
            <a:endParaRPr lang="zh-CN" altLang="en-US" sz="3600" dirty="0">
              <a:solidFill>
                <a:sysClr val="window" lastClr="FFFFFF"/>
              </a:solidFill>
              <a:sym typeface="Arial" panose="020B0604020202020204" pitchFamily="34" charset="0"/>
            </a:endParaRPr>
          </a:p>
        </p:txBody>
      </p:sp>
      <p:sp>
        <p:nvSpPr>
          <p:cNvPr id="15" name="文本框 14"/>
          <p:cNvSpPr txBox="1"/>
          <p:nvPr>
            <p:custDataLst>
              <p:tags r:id="rId9"/>
            </p:custDataLst>
          </p:nvPr>
        </p:nvSpPr>
        <p:spPr>
          <a:xfrm>
            <a:off x="8893449" y="2651838"/>
            <a:ext cx="2452484" cy="1051366"/>
          </a:xfrm>
          <a:prstGeom prst="rect">
            <a:avLst/>
          </a:prstGeom>
          <a:noFill/>
        </p:spPr>
        <p:txBody>
          <a:bodyPr wrap="square" rtlCol="0" anchor="ctr" anchorCtr="0"/>
          <a:lstStyle/>
          <a:p>
            <a:pPr algn="l">
              <a:lnSpc>
                <a:spcPct val="130000"/>
              </a:lnSpc>
            </a:pPr>
            <a:r>
              <a:rPr lang="zh-CN" altLang="en-US" sz="1600">
                <a:solidFill>
                  <a:srgbClr val="1AA3AA"/>
                </a:solidFill>
                <a:latin typeface="微软雅黑" panose="020B0503020204020204" pitchFamily="34" charset="-122"/>
                <a:ea typeface="微软雅黑" panose="020B0503020204020204" pitchFamily="34" charset="-122"/>
                <a:sym typeface="Arial" panose="020B0604020202020204" pitchFamily="34" charset="0"/>
              </a:rPr>
              <a:t>3. 开雾灯、戴眼镜</a:t>
            </a:r>
            <a:endParaRPr lang="zh-CN" altLang="en-US" sz="1600">
              <a:solidFill>
                <a:srgbClr val="1AA3AA"/>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rPr>
              <a:t>雪天开车，由于路面会有白色的积雪，而白色的反射率最大。</a:t>
            </a:r>
            <a:endPar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菱形 26"/>
          <p:cNvSpPr/>
          <p:nvPr>
            <p:custDataLst>
              <p:tags r:id="rId10"/>
            </p:custDataLst>
          </p:nvPr>
        </p:nvSpPr>
        <p:spPr>
          <a:xfrm>
            <a:off x="3500327" y="3963128"/>
            <a:ext cx="1576534" cy="1576534"/>
          </a:xfrm>
          <a:prstGeom prst="diamond">
            <a:avLst/>
          </a:prstGeom>
          <a:solidFill>
            <a:srgbClr val="69A35B">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28" name="菱形 27"/>
          <p:cNvSpPr/>
          <p:nvPr>
            <p:custDataLst>
              <p:tags r:id="rId11"/>
            </p:custDataLst>
          </p:nvPr>
        </p:nvSpPr>
        <p:spPr>
          <a:xfrm>
            <a:off x="3712966" y="4175767"/>
            <a:ext cx="1151257" cy="1151257"/>
          </a:xfrm>
          <a:prstGeom prst="diamond">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4</a:t>
            </a:r>
            <a:endParaRPr lang="zh-CN" altLang="en-US" sz="3600" dirty="0">
              <a:solidFill>
                <a:sysClr val="window" lastClr="FFFFFF"/>
              </a:solidFill>
              <a:sym typeface="Arial" panose="020B0604020202020204" pitchFamily="34" charset="0"/>
            </a:endParaRPr>
          </a:p>
        </p:txBody>
      </p:sp>
      <p:sp>
        <p:nvSpPr>
          <p:cNvPr id="29" name="文本框 28"/>
          <p:cNvSpPr txBox="1"/>
          <p:nvPr>
            <p:custDataLst>
              <p:tags r:id="rId12"/>
            </p:custDataLst>
          </p:nvPr>
        </p:nvSpPr>
        <p:spPr>
          <a:xfrm>
            <a:off x="2578735" y="5441950"/>
            <a:ext cx="2936240" cy="1259840"/>
          </a:xfrm>
          <a:prstGeom prst="rect">
            <a:avLst/>
          </a:prstGeom>
          <a:noFill/>
        </p:spPr>
        <p:txBody>
          <a:bodyPr wrap="square" rtlCol="0" anchor="ctr" anchorCtr="0"/>
          <a:lstStyle/>
          <a:p>
            <a:pPr algn="l">
              <a:lnSpc>
                <a:spcPct val="130000"/>
              </a:lnSpc>
            </a:pPr>
            <a:r>
              <a:rPr lang="zh-CN" altLang="en-US" sz="1600">
                <a:solidFill>
                  <a:srgbClr val="69A35B"/>
                </a:solidFill>
                <a:latin typeface="微软雅黑" panose="020B0503020204020204" pitchFamily="34" charset="-122"/>
                <a:ea typeface="微软雅黑" panose="020B0503020204020204" pitchFamily="34" charset="-122"/>
                <a:sym typeface="Arial" panose="020B0604020202020204" pitchFamily="34" charset="0"/>
              </a:rPr>
              <a:t>4. 慢速、少并线、转大弯</a:t>
            </a:r>
            <a:endParaRPr lang="zh-CN" altLang="en-US" sz="1600">
              <a:solidFill>
                <a:srgbClr val="69A35B"/>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rPr>
              <a:t>雪天开车路滑这是大家都知道的常识，因此，低速行驶是保障安全的必要条件。</a:t>
            </a:r>
            <a:endPar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菱形 29"/>
          <p:cNvSpPr/>
          <p:nvPr>
            <p:custDataLst>
              <p:tags r:id="rId13"/>
            </p:custDataLst>
          </p:nvPr>
        </p:nvSpPr>
        <p:spPr>
          <a:xfrm>
            <a:off x="6415852" y="3961500"/>
            <a:ext cx="1576534" cy="1576534"/>
          </a:xfrm>
          <a:prstGeom prst="diamond">
            <a:avLst/>
          </a:prstGeom>
          <a:solidFill>
            <a:srgbClr val="9BBB59">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31" name="菱形 30"/>
          <p:cNvSpPr/>
          <p:nvPr>
            <p:custDataLst>
              <p:tags r:id="rId14"/>
            </p:custDataLst>
          </p:nvPr>
        </p:nvSpPr>
        <p:spPr>
          <a:xfrm>
            <a:off x="6628491" y="4174139"/>
            <a:ext cx="1151258" cy="1151257"/>
          </a:xfrm>
          <a:prstGeom prst="diamond">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5</a:t>
            </a:r>
            <a:endParaRPr lang="zh-CN" altLang="en-US" sz="3600" dirty="0">
              <a:solidFill>
                <a:sysClr val="window" lastClr="FFFFFF"/>
              </a:solidFill>
              <a:sym typeface="Arial" panose="020B0604020202020204" pitchFamily="34" charset="0"/>
            </a:endParaRPr>
          </a:p>
        </p:txBody>
      </p:sp>
      <p:sp>
        <p:nvSpPr>
          <p:cNvPr id="32" name="文本框 31"/>
          <p:cNvSpPr txBox="1"/>
          <p:nvPr>
            <p:custDataLst>
              <p:tags r:id="rId15"/>
            </p:custDataLst>
          </p:nvPr>
        </p:nvSpPr>
        <p:spPr>
          <a:xfrm>
            <a:off x="5770880" y="5652770"/>
            <a:ext cx="2659380" cy="1051560"/>
          </a:xfrm>
          <a:prstGeom prst="rect">
            <a:avLst/>
          </a:prstGeom>
          <a:noFill/>
        </p:spPr>
        <p:txBody>
          <a:bodyPr wrap="square" rtlCol="0" anchor="ctr" anchorCtr="0"/>
          <a:lstStyle/>
          <a:p>
            <a:pPr algn="l">
              <a:lnSpc>
                <a:spcPct val="130000"/>
              </a:lnSpc>
            </a:pPr>
            <a:r>
              <a:rPr lang="zh-CN" altLang="en-US" sz="1600">
                <a:solidFill>
                  <a:srgbClr val="9BBB59"/>
                </a:solidFill>
                <a:latin typeface="微软雅黑" panose="020B0503020204020204" pitchFamily="34" charset="-122"/>
                <a:ea typeface="微软雅黑" panose="020B0503020204020204" pitchFamily="34" charset="-122"/>
                <a:sym typeface="Arial" panose="020B0604020202020204" pitchFamily="34" charset="0"/>
              </a:rPr>
              <a:t>5. 上坡不换挡、下坡忌空挡</a:t>
            </a:r>
            <a:endParaRPr lang="zh-CN" altLang="en-US" sz="1600">
              <a:solidFill>
                <a:srgbClr val="9BBB59"/>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rPr>
              <a:t>雪天如果遇到需要上坡的路段，那么不要慌张，应平稳低挡行驶。</a:t>
            </a:r>
            <a:endPar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菱形 32"/>
          <p:cNvSpPr/>
          <p:nvPr>
            <p:custDataLst>
              <p:tags r:id="rId16"/>
            </p:custDataLst>
          </p:nvPr>
        </p:nvSpPr>
        <p:spPr>
          <a:xfrm>
            <a:off x="9331423" y="3961500"/>
            <a:ext cx="1576534" cy="1576534"/>
          </a:xfrm>
          <a:prstGeom prst="diamond">
            <a:avLst/>
          </a:prstGeom>
          <a:solidFill>
            <a:srgbClr val="FFC000">
              <a:alpha val="49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a:bodyPr>
          <a:lstStyle/>
          <a:p>
            <a:pPr algn="ctr"/>
            <a:endParaRPr lang="zh-CN" altLang="en-US">
              <a:sym typeface="Arial" panose="020B0604020202020204" pitchFamily="34" charset="0"/>
            </a:endParaRPr>
          </a:p>
        </p:txBody>
      </p:sp>
      <p:sp>
        <p:nvSpPr>
          <p:cNvPr id="34" name="菱形 33"/>
          <p:cNvSpPr/>
          <p:nvPr>
            <p:custDataLst>
              <p:tags r:id="rId17"/>
            </p:custDataLst>
          </p:nvPr>
        </p:nvSpPr>
        <p:spPr>
          <a:xfrm>
            <a:off x="9544062" y="4174139"/>
            <a:ext cx="1151258" cy="1151257"/>
          </a:xfrm>
          <a:prstGeom prst="diamond">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chorCtr="0">
            <a:normAutofit fontScale="90000" lnSpcReduction="10000"/>
          </a:bodyPr>
          <a:lstStyle/>
          <a:p>
            <a:pPr algn="ctr"/>
            <a:r>
              <a:rPr lang="en-US" altLang="zh-CN" sz="3600" dirty="0">
                <a:solidFill>
                  <a:sysClr val="window" lastClr="FFFFFF"/>
                </a:solidFill>
                <a:sym typeface="Arial" panose="020B0604020202020204" pitchFamily="34" charset="0"/>
              </a:rPr>
              <a:t>6</a:t>
            </a:r>
            <a:endParaRPr lang="zh-CN" altLang="en-US" sz="3600" dirty="0">
              <a:solidFill>
                <a:sysClr val="window" lastClr="FFFFFF"/>
              </a:solidFill>
              <a:sym typeface="Arial" panose="020B0604020202020204" pitchFamily="34" charset="0"/>
            </a:endParaRPr>
          </a:p>
        </p:txBody>
      </p:sp>
      <p:sp>
        <p:nvSpPr>
          <p:cNvPr id="35" name="文本框 34"/>
          <p:cNvSpPr txBox="1"/>
          <p:nvPr>
            <p:custDataLst>
              <p:tags r:id="rId18"/>
            </p:custDataLst>
          </p:nvPr>
        </p:nvSpPr>
        <p:spPr>
          <a:xfrm>
            <a:off x="8893175" y="5441950"/>
            <a:ext cx="2893060" cy="1262380"/>
          </a:xfrm>
          <a:prstGeom prst="rect">
            <a:avLst/>
          </a:prstGeom>
          <a:noFill/>
        </p:spPr>
        <p:txBody>
          <a:bodyPr wrap="square" rtlCol="0" anchor="ctr" anchorCtr="0"/>
          <a:lstStyle/>
          <a:p>
            <a:pPr algn="l">
              <a:lnSpc>
                <a:spcPct val="130000"/>
              </a:lnSpc>
            </a:pPr>
            <a:r>
              <a:rPr lang="zh-CN" altLang="en-US" sz="1600">
                <a:solidFill>
                  <a:srgbClr val="FFC000"/>
                </a:solidFill>
                <a:latin typeface="微软雅黑" panose="020B0503020204020204" pitchFamily="34" charset="-122"/>
                <a:ea typeface="微软雅黑" panose="020B0503020204020204" pitchFamily="34" charset="-122"/>
                <a:sym typeface="Arial" panose="020B0604020202020204" pitchFamily="34" charset="0"/>
              </a:rPr>
              <a:t>6. 点刹雪天最有效</a:t>
            </a:r>
            <a:endParaRPr lang="zh-CN" altLang="en-US" sz="1600">
              <a:solidFill>
                <a:srgbClr val="FFC000"/>
              </a:solidFill>
              <a:latin typeface="微软雅黑" panose="020B0503020204020204" pitchFamily="34" charset="-122"/>
              <a:ea typeface="微软雅黑" panose="020B0503020204020204" pitchFamily="34" charset="-122"/>
              <a:sym typeface="Arial" panose="020B0604020202020204" pitchFamily="34" charset="0"/>
            </a:endParaRPr>
          </a:p>
          <a:p>
            <a:pPr algn="l">
              <a:lnSpc>
                <a:spcPct val="130000"/>
              </a:lnSpc>
            </a:pPr>
            <a:r>
              <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rPr>
              <a:t>用脚轻踩刹车，但不踩到底，反复轻踩，重复几次，就能有效地把车停稳。</a:t>
            </a:r>
            <a:endParaRPr lang="zh-CN" altLang="en-US" sz="16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9"/>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雷雨极端天气的应对</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一、雨量的等级</a:t>
            </a:r>
            <a:endParaRPr lang="zh-CN" altLang="en-US" sz="3200">
              <a:solidFill>
                <a:srgbClr val="43486D"/>
              </a:solidFill>
              <a:latin typeface="+mj-ea"/>
              <a:ea typeface="+mj-ea"/>
            </a:endParaRPr>
          </a:p>
        </p:txBody>
      </p:sp>
      <p:sp>
        <p:nvSpPr>
          <p:cNvPr id="19" name="文本框 18"/>
          <p:cNvSpPr txBox="1"/>
          <p:nvPr/>
        </p:nvSpPr>
        <p:spPr>
          <a:xfrm>
            <a:off x="516890" y="923290"/>
            <a:ext cx="7129145" cy="5492750"/>
          </a:xfrm>
          <a:prstGeom prst="rect">
            <a:avLst/>
          </a:prstGeom>
          <a:noFill/>
        </p:spPr>
        <p:txBody>
          <a:bodyPr wrap="square" rtlCol="0">
            <a:spAutoFit/>
          </a:bodyPr>
          <a:p>
            <a:pPr algn="just" fontAlgn="auto">
              <a:lnSpc>
                <a:spcPct val="150000"/>
              </a:lnSpc>
            </a:pPr>
            <a:r>
              <a:rPr lang="zh-CN" altLang="en-US"/>
              <a:t>雨量是指降落在地面上的雨水未经蒸发、渗透和流失作用，而以积聚的深度来确定的降水量。我国规定以毫米为深度的单位。雨量的等级根据 24 小时内降雨量的大小划分为小雨、中雨、大雨、暴雨、大暴雨、特大暴雨几个等级。</a:t>
            </a:r>
            <a:endParaRPr lang="zh-CN" altLang="en-US"/>
          </a:p>
          <a:p>
            <a:pPr algn="just" fontAlgn="auto">
              <a:lnSpc>
                <a:spcPct val="150000"/>
              </a:lnSpc>
            </a:pPr>
            <a:r>
              <a:rPr lang="zh-CN" altLang="en-US"/>
              <a:t>小雨：降雨量在 10 毫米以内，雨滴清晰可辨，落到屋瓦和硬地上不四溅，雨声缓和淅沥；通常需两分钟后，始能完全润湿石板和屋瓦，水洼形成很慢。</a:t>
            </a:r>
            <a:endParaRPr lang="zh-CN" altLang="en-US"/>
          </a:p>
          <a:p>
            <a:pPr algn="just" fontAlgn="auto">
              <a:lnSpc>
                <a:spcPct val="150000"/>
              </a:lnSpc>
            </a:pPr>
            <a:r>
              <a:rPr lang="zh-CN" altLang="en-US"/>
              <a:t>中雨：降雨量在 10～25 毫米，可听见沙沙的雨声，雨落如线，雨滴不易分辨，落到屋孔和硬地上略有四溅，水洼形成较快。</a:t>
            </a:r>
            <a:endParaRPr lang="zh-CN" altLang="en-US"/>
          </a:p>
          <a:p>
            <a:pPr algn="just" fontAlgn="auto">
              <a:lnSpc>
                <a:spcPct val="150000"/>
              </a:lnSpc>
            </a:pPr>
            <a:r>
              <a:rPr lang="zh-CN" altLang="en-US"/>
              <a:t>大雨：降雨量在 25～50 毫米，大雨时，雨落如倾盆模糊成片，雨滴落到屋瓦和硬地上四溅可达数寸，雨声如擂鼓，水潭形成极快。</a:t>
            </a:r>
            <a:endParaRPr lang="zh-CN" altLang="en-US"/>
          </a:p>
          <a:p>
            <a:pPr algn="just" fontAlgn="auto">
              <a:lnSpc>
                <a:spcPct val="150000"/>
              </a:lnSpc>
            </a:pPr>
            <a:r>
              <a:rPr lang="zh-CN" altLang="en-US"/>
              <a:t>暴雨：降雨量在 50～100 毫米，马路积水。降雨量在 100～200 毫米的叫大暴雨；降雨量在 200 毫米以上的叫特大暴雨，地势低处受淹。</a:t>
            </a:r>
            <a:endParaRPr lang="zh-CN" altLang="en-US"/>
          </a:p>
        </p:txBody>
      </p:sp>
      <p:pic>
        <p:nvPicPr>
          <p:cNvPr id="123" name="图片 122"/>
          <p:cNvPicPr/>
          <p:nvPr/>
        </p:nvPicPr>
        <p:blipFill>
          <a:blip r:embed="rId1"/>
          <a:stretch>
            <a:fillRect/>
          </a:stretch>
        </p:blipFill>
        <p:spPr>
          <a:xfrm>
            <a:off x="7919720" y="2023110"/>
            <a:ext cx="3418840" cy="30949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blinds(horizontal)">
                                      <p:cBhvr>
                                        <p:cTn id="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二、避险常识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（一）外出时遇见极端天气</a:t>
            </a:r>
            <a:endParaRPr lang="zh-CN" altLang="en-US" b="1">
              <a:solidFill>
                <a:schemeClr val="tx2">
                  <a:lumMod val="50000"/>
                  <a:lumOff val="50000"/>
                </a:schemeClr>
              </a:solidFill>
            </a:endParaRPr>
          </a:p>
        </p:txBody>
      </p:sp>
      <p:sp>
        <p:nvSpPr>
          <p:cNvPr id="19" name="文本框 18"/>
          <p:cNvSpPr txBox="1"/>
          <p:nvPr/>
        </p:nvSpPr>
        <p:spPr>
          <a:xfrm>
            <a:off x="631190" y="1303020"/>
            <a:ext cx="6503035" cy="4246245"/>
          </a:xfrm>
          <a:prstGeom prst="rect">
            <a:avLst/>
          </a:prstGeom>
          <a:noFill/>
        </p:spPr>
        <p:txBody>
          <a:bodyPr wrap="square" rtlCol="0">
            <a:spAutoFit/>
          </a:bodyPr>
          <a:p>
            <a:pPr algn="just" fontAlgn="auto">
              <a:lnSpc>
                <a:spcPct val="150000"/>
              </a:lnSpc>
            </a:pPr>
            <a:r>
              <a:rPr lang="zh-CN" altLang="en-US"/>
              <a:t>很多的时候出现冰雹天气，事先天气预报会有预测，但不一定十分准确。有时出现了偏差，如果你刚好外出不在家，遭遇冰雹的时候，怎么办？</a:t>
            </a:r>
            <a:endParaRPr lang="zh-CN" altLang="en-US"/>
          </a:p>
          <a:p>
            <a:pPr algn="just" fontAlgn="auto">
              <a:lnSpc>
                <a:spcPct val="150000"/>
              </a:lnSpc>
            </a:pPr>
            <a:r>
              <a:rPr lang="zh-CN" altLang="en-US"/>
              <a:t>（1）这个时候最好就是寻找一家大超市或一些比较大型坚固的公共场所避一下，千万不要贸然在路上赶路，也不要选择到一些临时搭建的工棚帐篷之下去避雨，因为这些建筑物是临时搭建的，都是很不牢固的，容易砸伤躲在底下避雨的你。</a:t>
            </a:r>
            <a:endParaRPr lang="zh-CN" altLang="en-US"/>
          </a:p>
          <a:p>
            <a:pPr algn="just" fontAlgn="auto">
              <a:lnSpc>
                <a:spcPct val="150000"/>
              </a:lnSpc>
            </a:pPr>
            <a:r>
              <a:rPr lang="zh-CN" altLang="en-US"/>
              <a:t>（2）避雨时不要站在门口、走廊或者是躲在一些广告牌之类的旁边，因为一旦风力过大，风将许多的杂物刮起来，站在门口走廊或是广告牌之下的你，很有可能会被这些杂物砸伤。</a:t>
            </a:r>
            <a:endParaRPr lang="zh-CN" altLang="en-US"/>
          </a:p>
        </p:txBody>
      </p:sp>
      <p:pic>
        <p:nvPicPr>
          <p:cNvPr id="124" name="图片 123"/>
          <p:cNvPicPr/>
          <p:nvPr/>
        </p:nvPicPr>
        <p:blipFill>
          <a:blip r:embed="rId1"/>
          <a:stretch>
            <a:fillRect/>
          </a:stretch>
        </p:blipFill>
        <p:spPr>
          <a:xfrm>
            <a:off x="7237730" y="1645285"/>
            <a:ext cx="4333240" cy="35680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二、避险常识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（二）开车外出时遇见极端天气</a:t>
            </a:r>
            <a:endParaRPr lang="zh-CN" altLang="en-US" b="1">
              <a:solidFill>
                <a:schemeClr val="tx2">
                  <a:lumMod val="50000"/>
                  <a:lumOff val="50000"/>
                </a:schemeClr>
              </a:solidFill>
            </a:endParaRPr>
          </a:p>
        </p:txBody>
      </p:sp>
      <p:sp>
        <p:nvSpPr>
          <p:cNvPr id="19" name="文本框 18"/>
          <p:cNvSpPr txBox="1"/>
          <p:nvPr/>
        </p:nvSpPr>
        <p:spPr>
          <a:xfrm>
            <a:off x="516890" y="1303020"/>
            <a:ext cx="7569835" cy="4661535"/>
          </a:xfrm>
          <a:prstGeom prst="rect">
            <a:avLst/>
          </a:prstGeom>
          <a:noFill/>
        </p:spPr>
        <p:txBody>
          <a:bodyPr wrap="square" rtlCol="0">
            <a:spAutoFit/>
          </a:bodyPr>
          <a:p>
            <a:pPr algn="just" fontAlgn="auto">
              <a:lnSpc>
                <a:spcPct val="150000"/>
              </a:lnSpc>
            </a:pPr>
            <a:r>
              <a:rPr lang="zh-CN" altLang="en-US"/>
              <a:t>在极端天气下，如何行车才安全？雷雨天行车注意事项有哪些？这些也都成为车主们格外关心的问题。</a:t>
            </a:r>
            <a:endParaRPr lang="zh-CN" altLang="en-US"/>
          </a:p>
          <a:p>
            <a:pPr algn="just" fontAlgn="auto">
              <a:lnSpc>
                <a:spcPct val="150000"/>
              </a:lnSpc>
            </a:pPr>
            <a:r>
              <a:rPr lang="zh-CN" altLang="en-US"/>
              <a:t>（1）碰到雷雨天气，车上人员应该选择停车坐在车内，在车内避雨，不要下车走动。</a:t>
            </a:r>
            <a:endParaRPr lang="zh-CN" altLang="en-US"/>
          </a:p>
          <a:p>
            <a:pPr algn="just" fontAlgn="auto">
              <a:lnSpc>
                <a:spcPct val="150000"/>
              </a:lnSpc>
            </a:pPr>
            <a:r>
              <a:rPr lang="zh-CN" altLang="en-US"/>
              <a:t>（2）如果在驾车途中突遭雷电的话，应当放慢车速，必要时请停车躲避。因为，雷电击中引起车辆失控，车速慢可以减少危险。</a:t>
            </a:r>
            <a:endParaRPr lang="zh-CN" altLang="en-US"/>
          </a:p>
          <a:p>
            <a:pPr algn="just" fontAlgn="auto">
              <a:lnSpc>
                <a:spcPct val="150000"/>
              </a:lnSpc>
            </a:pPr>
            <a:r>
              <a:rPr lang="zh-CN" altLang="en-US"/>
              <a:t>（3）雷电天气下，停车时车主也需要格外注意，在城市停车时应注意不要将车辆停靠在大树或建筑物广告牌下方，突如其来的闪电如果碰巧击中这些物体，可能会导致其倾倒砸向汽车。</a:t>
            </a:r>
            <a:endParaRPr lang="zh-CN" altLang="en-US"/>
          </a:p>
          <a:p>
            <a:pPr algn="just" fontAlgn="auto">
              <a:lnSpc>
                <a:spcPct val="150000"/>
              </a:lnSpc>
            </a:pPr>
            <a:r>
              <a:rPr lang="zh-CN" altLang="en-US"/>
              <a:t>（4）遇到雷电天气，应该尽量不要使用手机，因为打雷时手机的信号磁场会发生变化，强大的雷电对地释放过程将在周围产生很强的电磁场。</a:t>
            </a:r>
            <a:endParaRPr lang="zh-CN" altLang="en-US"/>
          </a:p>
        </p:txBody>
      </p:sp>
      <p:pic>
        <p:nvPicPr>
          <p:cNvPr id="125" name="图片 124"/>
          <p:cNvPicPr/>
          <p:nvPr/>
        </p:nvPicPr>
        <p:blipFill>
          <a:blip r:embed="rId1"/>
          <a:stretch>
            <a:fillRect/>
          </a:stretch>
        </p:blipFill>
        <p:spPr>
          <a:xfrm>
            <a:off x="8201025" y="2266950"/>
            <a:ext cx="3747135" cy="27336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blinds(horizontal)">
                                      <p:cBhvr>
                                        <p:cTn id="7"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二、避险常识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（三）在家时出现极端天气</a:t>
            </a:r>
            <a:endParaRPr lang="zh-CN" altLang="en-US" b="1">
              <a:solidFill>
                <a:schemeClr val="tx2">
                  <a:lumMod val="50000"/>
                  <a:lumOff val="50000"/>
                </a:schemeClr>
              </a:solidFill>
            </a:endParaRPr>
          </a:p>
        </p:txBody>
      </p:sp>
      <p:sp>
        <p:nvSpPr>
          <p:cNvPr id="19" name="文本框 18"/>
          <p:cNvSpPr txBox="1"/>
          <p:nvPr/>
        </p:nvSpPr>
        <p:spPr>
          <a:xfrm>
            <a:off x="545465" y="1303020"/>
            <a:ext cx="6630035" cy="4246245"/>
          </a:xfrm>
          <a:prstGeom prst="rect">
            <a:avLst/>
          </a:prstGeom>
          <a:noFill/>
        </p:spPr>
        <p:txBody>
          <a:bodyPr wrap="square" rtlCol="0">
            <a:spAutoFit/>
          </a:bodyPr>
          <a:p>
            <a:pPr algn="just" fontAlgn="auto">
              <a:lnSpc>
                <a:spcPct val="150000"/>
              </a:lnSpc>
            </a:pPr>
            <a:r>
              <a:rPr lang="zh-CN" altLang="en-US"/>
              <a:t>（1）刮大风下大雨时，在家自然是最为明智和安全的选择。但是，不是说在家就可以忽视一切外界消息，刮大风下大雨的时候，特别是下冰雹这样的极端天气，会很容易导致电路出现故障、短路等情况，甚至雷电也可能会干扰到一切的家用电器。近几年来，因为在雷电交加时使用家用电器造成电器爆炸的事件不在少数，因此，在家的话最好是检查一下家用电器的使用情况，大功率的电器尽量就不要开启，只留下照明用的电器设备。</a:t>
            </a:r>
            <a:endParaRPr lang="zh-CN" altLang="en-US"/>
          </a:p>
          <a:p>
            <a:pPr algn="just" fontAlgn="auto">
              <a:lnSpc>
                <a:spcPct val="150000"/>
              </a:lnSpc>
            </a:pPr>
            <a:r>
              <a:rPr lang="zh-CN" altLang="en-US"/>
              <a:t>（2）准备好手电筒或是蜡烛等照明用具，以免突然停电时措手不及。如果家中有老人和小孩，还要稳定好小孩、老人的情绪，照顾他们，以免因为黑暗或者恐慌等引起不必要的伤害。</a:t>
            </a:r>
            <a:endParaRPr lang="zh-CN" altLang="en-US"/>
          </a:p>
        </p:txBody>
      </p:sp>
      <p:pic>
        <p:nvPicPr>
          <p:cNvPr id="126" name="图片 125"/>
          <p:cNvPicPr/>
          <p:nvPr/>
        </p:nvPicPr>
        <p:blipFill>
          <a:blip r:embed="rId1"/>
          <a:stretch>
            <a:fillRect/>
          </a:stretch>
        </p:blipFill>
        <p:spPr>
          <a:xfrm>
            <a:off x="7307580" y="1699895"/>
            <a:ext cx="4415790" cy="30886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wipe(down)">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（一）雷击</a:t>
            </a:r>
            <a:endParaRPr lang="zh-CN" altLang="en-US" b="1">
              <a:solidFill>
                <a:schemeClr val="tx2">
                  <a:lumMod val="50000"/>
                  <a:lumOff val="50000"/>
                </a:schemeClr>
              </a:solidFill>
            </a:endParaRPr>
          </a:p>
        </p:txBody>
      </p:sp>
      <p:sp>
        <p:nvSpPr>
          <p:cNvPr id="19" name="文本框 18"/>
          <p:cNvSpPr txBox="1"/>
          <p:nvPr/>
        </p:nvSpPr>
        <p:spPr>
          <a:xfrm>
            <a:off x="516890" y="1203325"/>
            <a:ext cx="8322945" cy="5077460"/>
          </a:xfrm>
          <a:prstGeom prst="rect">
            <a:avLst/>
          </a:prstGeom>
          <a:noFill/>
        </p:spPr>
        <p:txBody>
          <a:bodyPr wrap="square" rtlCol="0">
            <a:spAutoFit/>
          </a:bodyPr>
          <a:p>
            <a:pPr algn="just" fontAlgn="auto">
              <a:lnSpc>
                <a:spcPct val="150000"/>
              </a:lnSpc>
            </a:pPr>
            <a:r>
              <a:rPr lang="zh-CN" altLang="en-US"/>
              <a:t>1. 避免户外雷击</a:t>
            </a:r>
            <a:endParaRPr lang="zh-CN" altLang="en-US"/>
          </a:p>
          <a:p>
            <a:pPr algn="just" fontAlgn="auto">
              <a:lnSpc>
                <a:spcPct val="150000"/>
              </a:lnSpc>
            </a:pPr>
            <a:r>
              <a:rPr lang="zh-CN" altLang="en-US"/>
              <a:t>（1）遇到突然的雷雨，可以蹲下，降低自己的高度，同时将双脚并拢，以减少跨步电压带来的危害。</a:t>
            </a:r>
            <a:endParaRPr lang="zh-CN" altLang="en-US"/>
          </a:p>
          <a:p>
            <a:pPr algn="just" fontAlgn="auto">
              <a:lnSpc>
                <a:spcPct val="150000"/>
              </a:lnSpc>
            </a:pPr>
            <a:r>
              <a:rPr lang="zh-CN" altLang="en-US"/>
              <a:t>（2）不要在大树底下避雨。</a:t>
            </a:r>
            <a:endParaRPr lang="zh-CN" altLang="en-US"/>
          </a:p>
          <a:p>
            <a:pPr algn="just" fontAlgn="auto">
              <a:lnSpc>
                <a:spcPct val="150000"/>
              </a:lnSpc>
            </a:pPr>
            <a:r>
              <a:rPr lang="zh-CN" altLang="en-US"/>
              <a:t>（3）不要在水体（江、河、湖、海、塘、渠等）边、洼地及山顶、楼顶上停留。</a:t>
            </a:r>
            <a:endParaRPr lang="zh-CN" altLang="en-US"/>
          </a:p>
          <a:p>
            <a:pPr algn="just" fontAlgn="auto">
              <a:lnSpc>
                <a:spcPct val="150000"/>
              </a:lnSpc>
            </a:pPr>
            <a:r>
              <a:rPr lang="zh-CN" altLang="en-US"/>
              <a:t>（4）不要拿着金属物品及接打电话。</a:t>
            </a:r>
            <a:endParaRPr lang="zh-CN" altLang="en-US"/>
          </a:p>
          <a:p>
            <a:pPr algn="just" fontAlgn="auto">
              <a:lnSpc>
                <a:spcPct val="150000"/>
              </a:lnSpc>
            </a:pPr>
            <a:r>
              <a:rPr lang="zh-CN" altLang="en-US"/>
              <a:t>（5）不要触摸或者靠近防雷接地线，自来水管、用电器的接地线。</a:t>
            </a:r>
            <a:endParaRPr lang="zh-CN" altLang="en-US"/>
          </a:p>
          <a:p>
            <a:pPr algn="just" fontAlgn="auto">
              <a:lnSpc>
                <a:spcPct val="150000"/>
              </a:lnSpc>
            </a:pPr>
            <a:r>
              <a:rPr lang="zh-CN" altLang="en-US"/>
              <a:t>2. 预防室内雷击</a:t>
            </a:r>
            <a:endParaRPr lang="zh-CN" altLang="en-US"/>
          </a:p>
          <a:p>
            <a:pPr algn="just" fontAlgn="auto">
              <a:lnSpc>
                <a:spcPct val="150000"/>
              </a:lnSpc>
            </a:pPr>
            <a:r>
              <a:rPr lang="zh-CN" altLang="en-US"/>
              <a:t>（1）打雷时，首先要做的就是关好门窗，离开进户的金属水管和与屋顶相连的下水管等。</a:t>
            </a:r>
            <a:endParaRPr lang="zh-CN" altLang="en-US"/>
          </a:p>
          <a:p>
            <a:pPr algn="just" fontAlgn="auto">
              <a:lnSpc>
                <a:spcPct val="150000"/>
              </a:lnSpc>
            </a:pPr>
            <a:r>
              <a:rPr lang="zh-CN" altLang="en-US"/>
              <a:t>（2）尽量不要拨打、接听电话，或使用手机上网，应拔掉电源和电话线及电视天线等可能将雷击引入的金属导线。</a:t>
            </a:r>
            <a:endParaRPr lang="zh-CN" altLang="en-US"/>
          </a:p>
        </p:txBody>
      </p:sp>
      <p:pic>
        <p:nvPicPr>
          <p:cNvPr id="127" name="图片 126"/>
          <p:cNvPicPr/>
          <p:nvPr/>
        </p:nvPicPr>
        <p:blipFill>
          <a:blip r:embed="rId1"/>
          <a:stretch>
            <a:fillRect/>
          </a:stretch>
        </p:blipFill>
        <p:spPr>
          <a:xfrm>
            <a:off x="9063990" y="2103120"/>
            <a:ext cx="2727960" cy="327850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linds(horizontal)">
                                      <p:cBhvr>
                                        <p:cTn id="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（二）触电</a:t>
            </a:r>
            <a:endParaRPr lang="zh-CN" altLang="en-US" b="1">
              <a:solidFill>
                <a:schemeClr val="tx2">
                  <a:lumMod val="50000"/>
                  <a:lumOff val="50000"/>
                </a:schemeClr>
              </a:solidFill>
            </a:endParaRPr>
          </a:p>
        </p:txBody>
      </p:sp>
      <p:sp>
        <p:nvSpPr>
          <p:cNvPr id="19" name="文本框 18"/>
          <p:cNvSpPr txBox="1"/>
          <p:nvPr/>
        </p:nvSpPr>
        <p:spPr>
          <a:xfrm>
            <a:off x="516890" y="1203325"/>
            <a:ext cx="8547100" cy="4246245"/>
          </a:xfrm>
          <a:prstGeom prst="rect">
            <a:avLst/>
          </a:prstGeom>
          <a:noFill/>
        </p:spPr>
        <p:txBody>
          <a:bodyPr wrap="square" rtlCol="0">
            <a:spAutoFit/>
          </a:bodyPr>
          <a:p>
            <a:pPr algn="just" fontAlgn="auto">
              <a:lnSpc>
                <a:spcPct val="150000"/>
              </a:lnSpc>
            </a:pPr>
            <a:r>
              <a:rPr lang="zh-CN" altLang="en-US"/>
              <a:t>雷雨天气有可能造成一些高压或低压供电线路断线，还有可能导致供电设备短路和放电。如果在这种天气出行或滞留在户外，需要注意预防触电的情况发生。</a:t>
            </a:r>
            <a:endParaRPr lang="zh-CN" altLang="en-US"/>
          </a:p>
          <a:p>
            <a:pPr algn="just" fontAlgn="auto">
              <a:lnSpc>
                <a:spcPct val="150000"/>
              </a:lnSpc>
            </a:pPr>
            <a:r>
              <a:rPr lang="zh-CN" altLang="en-US"/>
              <a:t>（1）不要靠近架空供电线路和变压器，更不要在架空变压器下面避雨。</a:t>
            </a:r>
            <a:endParaRPr lang="zh-CN" altLang="en-US"/>
          </a:p>
          <a:p>
            <a:pPr algn="just" fontAlgn="auto">
              <a:lnSpc>
                <a:spcPct val="150000"/>
              </a:lnSpc>
            </a:pPr>
            <a:r>
              <a:rPr lang="zh-CN" altLang="en-US"/>
              <a:t>（2）不要在紧靠供电线路的高大树木或大型广告牌下停留或避雨。</a:t>
            </a:r>
            <a:endParaRPr lang="zh-CN" altLang="en-US"/>
          </a:p>
          <a:p>
            <a:pPr algn="just" fontAlgn="auto">
              <a:lnSpc>
                <a:spcPct val="150000"/>
              </a:lnSpc>
            </a:pPr>
            <a:r>
              <a:rPr lang="zh-CN" altLang="en-US"/>
              <a:t>（3）在户外行走时应尽量避开电线杆的斜拉铁线。</a:t>
            </a:r>
            <a:endParaRPr lang="zh-CN" altLang="en-US"/>
          </a:p>
          <a:p>
            <a:pPr algn="just" fontAlgn="auto">
              <a:lnSpc>
                <a:spcPct val="150000"/>
              </a:lnSpc>
            </a:pPr>
            <a:r>
              <a:rPr lang="zh-CN" altLang="en-US"/>
              <a:t>（4）暴雨过后，有些地方的路面很可能出现积水。此时最好不要蹚水，如果必须要蹚水通过的话，一定要随时观察所通过的路段附近有没有电线断落在积水中。</a:t>
            </a:r>
            <a:endParaRPr lang="zh-CN" altLang="en-US"/>
          </a:p>
          <a:p>
            <a:pPr algn="just" fontAlgn="auto">
              <a:lnSpc>
                <a:spcPct val="150000"/>
              </a:lnSpc>
            </a:pPr>
            <a:r>
              <a:rPr lang="zh-CN" altLang="en-US"/>
              <a:t>（5）如果发现供电线路断落在积水中使水中带电的情况，千万不要自行处理，应当立即在周围做好记号，提醒其他行人不要靠近，并要及时打电话通知供电部门紧急处理。</a:t>
            </a:r>
            <a:endParaRPr lang="zh-CN" altLang="en-US"/>
          </a:p>
        </p:txBody>
      </p:sp>
      <p:pic>
        <p:nvPicPr>
          <p:cNvPr id="128" name="图片 127"/>
          <p:cNvPicPr/>
          <p:nvPr/>
        </p:nvPicPr>
        <p:blipFill>
          <a:blip r:embed="rId1"/>
          <a:stretch>
            <a:fillRect/>
          </a:stretch>
        </p:blipFill>
        <p:spPr>
          <a:xfrm>
            <a:off x="9228455" y="1203325"/>
            <a:ext cx="2713355" cy="38747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down)">
                                      <p:cBhvr>
                                        <p:cTn id="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地震的应对</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雪灾的应对</a:t>
            </a:r>
            <a:endParaRPr lang="zh-CN" altLang="en-US" sz="3200">
              <a:solidFill>
                <a:srgbClr val="43486D"/>
              </a:solidFill>
              <a:latin typeface="+mj-ea"/>
              <a:ea typeface="+mj-ea"/>
            </a:endParaRPr>
          </a:p>
        </p:txBody>
      </p:sp>
      <p:sp>
        <p:nvSpPr>
          <p:cNvPr id="17" name="文本框 16"/>
          <p:cNvSpPr txBox="1"/>
          <p:nvPr/>
        </p:nvSpPr>
        <p:spPr>
          <a:xfrm>
            <a:off x="192532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29" name="文本框 28"/>
          <p:cNvSpPr txBox="1"/>
          <p:nvPr/>
        </p:nvSpPr>
        <p:spPr>
          <a:xfrm>
            <a:off x="2815590" y="3531870"/>
            <a:ext cx="3935730" cy="583565"/>
          </a:xfrm>
          <a:prstGeom prst="rect">
            <a:avLst/>
          </a:prstGeom>
          <a:noFill/>
        </p:spPr>
        <p:txBody>
          <a:bodyPr wrap="square" rtlCol="0">
            <a:spAutoFit/>
          </a:bodyPr>
          <a:p>
            <a:pPr algn="l"/>
            <a:r>
              <a:rPr lang="zh-CN" altLang="en-US" sz="3200">
                <a:solidFill>
                  <a:srgbClr val="43486D"/>
                </a:solidFill>
                <a:latin typeface="+mj-ea"/>
                <a:ea typeface="+mj-ea"/>
              </a:rPr>
              <a:t>雷雨极端天气的应对</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（三）溺水</a:t>
            </a:r>
            <a:endParaRPr lang="zh-CN" altLang="en-US" b="1">
              <a:solidFill>
                <a:schemeClr val="tx2">
                  <a:lumMod val="50000"/>
                  <a:lumOff val="50000"/>
                </a:schemeClr>
              </a:solidFill>
            </a:endParaRPr>
          </a:p>
        </p:txBody>
      </p:sp>
      <p:sp>
        <p:nvSpPr>
          <p:cNvPr id="19" name="文本框 18"/>
          <p:cNvSpPr txBox="1"/>
          <p:nvPr/>
        </p:nvSpPr>
        <p:spPr>
          <a:xfrm>
            <a:off x="516890" y="1203325"/>
            <a:ext cx="6967220" cy="5077460"/>
          </a:xfrm>
          <a:prstGeom prst="rect">
            <a:avLst/>
          </a:prstGeom>
          <a:noFill/>
        </p:spPr>
        <p:txBody>
          <a:bodyPr wrap="square" rtlCol="0">
            <a:spAutoFit/>
          </a:bodyPr>
          <a:p>
            <a:pPr algn="just" fontAlgn="auto">
              <a:lnSpc>
                <a:spcPct val="150000"/>
              </a:lnSpc>
            </a:pPr>
            <a:r>
              <a:rPr lang="zh-CN" altLang="en-US"/>
              <a:t>1. 在水中被困车内</a:t>
            </a:r>
            <a:endParaRPr lang="zh-CN" altLang="en-US"/>
          </a:p>
          <a:p>
            <a:pPr algn="just" fontAlgn="auto">
              <a:lnSpc>
                <a:spcPct val="150000"/>
              </a:lnSpc>
            </a:pPr>
            <a:r>
              <a:rPr lang="zh-CN" altLang="en-US"/>
              <a:t>（1）解开安全带，解车门安全锁，立即完全打开车窗，安定情绪，进行深呼吸。车辆入水后，水会快速涌进车内，这时水压非常大，车内的人很难打开车门逃生。只有当车内充满了水，车门两侧压力相等时，才有可能打开门。</a:t>
            </a:r>
            <a:endParaRPr lang="zh-CN" altLang="en-US"/>
          </a:p>
          <a:p>
            <a:pPr algn="just" fontAlgn="auto">
              <a:lnSpc>
                <a:spcPct val="150000"/>
              </a:lnSpc>
            </a:pPr>
            <a:r>
              <a:rPr lang="zh-CN" altLang="en-US"/>
              <a:t>（2）如果没有及时开窗，可以通过破窗锤来击碎车窗玻璃，让水尽快进入车内，增加逃生机会。此外，注意猛踢、手握钥匙、用手机砸等方式无法有效打破玻璃。</a:t>
            </a:r>
            <a:endParaRPr lang="zh-CN" altLang="en-US"/>
          </a:p>
          <a:p>
            <a:pPr algn="just" fontAlgn="auto">
              <a:lnSpc>
                <a:spcPct val="150000"/>
              </a:lnSpc>
            </a:pPr>
            <a:r>
              <a:rPr lang="zh-CN" altLang="en-US"/>
              <a:t>（3）打开车门后，尽快向旁边游开。</a:t>
            </a:r>
            <a:endParaRPr lang="zh-CN" altLang="en-US"/>
          </a:p>
          <a:p>
            <a:pPr algn="just" fontAlgn="auto">
              <a:lnSpc>
                <a:spcPct val="150000"/>
              </a:lnSpc>
            </a:pPr>
            <a:r>
              <a:rPr lang="zh-CN" altLang="en-US"/>
              <a:t>2. 在逃生时抽筋</a:t>
            </a:r>
            <a:endParaRPr lang="zh-CN" altLang="en-US"/>
          </a:p>
          <a:p>
            <a:pPr algn="just" fontAlgn="auto">
              <a:lnSpc>
                <a:spcPct val="150000"/>
              </a:lnSpc>
            </a:pPr>
            <a:r>
              <a:rPr lang="zh-CN" altLang="en-US"/>
              <a:t>在水中发生抽筋，千万不要惊慌，一定要保持镇静，停止游动，仰面浮于水面，并根据抽筋的不同部位采取不同方法进行自救。</a:t>
            </a:r>
            <a:endParaRPr lang="zh-CN" altLang="en-US"/>
          </a:p>
        </p:txBody>
      </p:sp>
      <p:pic>
        <p:nvPicPr>
          <p:cNvPr id="129" name="图片 128"/>
          <p:cNvPicPr/>
          <p:nvPr/>
        </p:nvPicPr>
        <p:blipFill>
          <a:blip r:embed="rId1"/>
          <a:stretch>
            <a:fillRect/>
          </a:stretch>
        </p:blipFill>
        <p:spPr>
          <a:xfrm>
            <a:off x="7744460" y="2027555"/>
            <a:ext cx="4047490" cy="34296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blinds(horizontal)">
                                      <p:cBhvr>
                                        <p:cTn id="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（四）山洪</a:t>
            </a:r>
            <a:endParaRPr lang="zh-CN" altLang="en-US" b="1">
              <a:solidFill>
                <a:schemeClr val="tx2">
                  <a:lumMod val="50000"/>
                  <a:lumOff val="50000"/>
                </a:schemeClr>
              </a:solidFill>
            </a:endParaRPr>
          </a:p>
        </p:txBody>
      </p:sp>
      <p:sp>
        <p:nvSpPr>
          <p:cNvPr id="19" name="文本框 18"/>
          <p:cNvSpPr txBox="1"/>
          <p:nvPr/>
        </p:nvSpPr>
        <p:spPr>
          <a:xfrm>
            <a:off x="516890" y="1203325"/>
            <a:ext cx="4691380" cy="3415030"/>
          </a:xfrm>
          <a:prstGeom prst="rect">
            <a:avLst/>
          </a:prstGeom>
          <a:noFill/>
        </p:spPr>
        <p:txBody>
          <a:bodyPr wrap="square" rtlCol="0">
            <a:spAutoFit/>
          </a:bodyPr>
          <a:p>
            <a:pPr algn="just" fontAlgn="auto">
              <a:lnSpc>
                <a:spcPct val="150000"/>
              </a:lnSpc>
            </a:pPr>
            <a:r>
              <a:rPr lang="zh-CN" altLang="en-US"/>
              <a:t>暴雨也可能会导致山洪暴发，在这种情况下应注意以下几点。</a:t>
            </a:r>
            <a:endParaRPr lang="zh-CN" altLang="en-US"/>
          </a:p>
          <a:p>
            <a:pPr algn="just" fontAlgn="auto">
              <a:lnSpc>
                <a:spcPct val="150000"/>
              </a:lnSpc>
            </a:pPr>
            <a:r>
              <a:rPr lang="zh-CN" altLang="en-US"/>
              <a:t>（1）保持冷静，尽快向上或较高地方转移。</a:t>
            </a:r>
            <a:endParaRPr lang="zh-CN" altLang="en-US"/>
          </a:p>
          <a:p>
            <a:pPr algn="just" fontAlgn="auto">
              <a:lnSpc>
                <a:spcPct val="150000"/>
              </a:lnSpc>
            </a:pPr>
            <a:r>
              <a:rPr lang="zh-CN" altLang="en-US"/>
              <a:t>（2）不要沿着行洪道方向跑，而要向两侧快速躲避。</a:t>
            </a:r>
            <a:endParaRPr lang="zh-CN" altLang="en-US"/>
          </a:p>
          <a:p>
            <a:pPr algn="just" fontAlgn="auto">
              <a:lnSpc>
                <a:spcPct val="150000"/>
              </a:lnSpc>
            </a:pPr>
            <a:r>
              <a:rPr lang="zh-CN" altLang="en-US"/>
              <a:t>（3）千万不要轻易涉水过河。</a:t>
            </a:r>
            <a:endParaRPr lang="zh-CN" altLang="en-US"/>
          </a:p>
          <a:p>
            <a:pPr algn="just" fontAlgn="auto">
              <a:lnSpc>
                <a:spcPct val="150000"/>
              </a:lnSpc>
            </a:pPr>
            <a:r>
              <a:rPr lang="zh-CN" altLang="en-US"/>
              <a:t>（4）如被山洪困在山中，应及时与当地有关部门取得联系，或发出求救信号，寻求救援。</a:t>
            </a:r>
            <a:endParaRPr lang="zh-CN" altLang="en-US"/>
          </a:p>
        </p:txBody>
      </p:sp>
      <p:pic>
        <p:nvPicPr>
          <p:cNvPr id="130" name="图片 129"/>
          <p:cNvPicPr/>
          <p:nvPr/>
        </p:nvPicPr>
        <p:blipFill>
          <a:blip r:embed="rId1"/>
          <a:stretch>
            <a:fillRect/>
          </a:stretch>
        </p:blipFill>
        <p:spPr>
          <a:xfrm>
            <a:off x="5815330" y="1401128"/>
            <a:ext cx="4514850" cy="301942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（五）内涝</a:t>
            </a:r>
            <a:endParaRPr lang="zh-CN" altLang="en-US" b="1">
              <a:solidFill>
                <a:schemeClr val="tx2">
                  <a:lumMod val="50000"/>
                  <a:lumOff val="50000"/>
                </a:schemeClr>
              </a:solidFill>
            </a:endParaRPr>
          </a:p>
        </p:txBody>
      </p:sp>
      <p:sp>
        <p:nvSpPr>
          <p:cNvPr id="19" name="文本框 18"/>
          <p:cNvSpPr txBox="1"/>
          <p:nvPr/>
        </p:nvSpPr>
        <p:spPr>
          <a:xfrm>
            <a:off x="516890" y="1203325"/>
            <a:ext cx="6511925" cy="5077460"/>
          </a:xfrm>
          <a:prstGeom prst="rect">
            <a:avLst/>
          </a:prstGeom>
          <a:noFill/>
        </p:spPr>
        <p:txBody>
          <a:bodyPr wrap="square" rtlCol="0">
            <a:spAutoFit/>
          </a:bodyPr>
          <a:p>
            <a:pPr algn="just" fontAlgn="auto">
              <a:lnSpc>
                <a:spcPct val="150000"/>
              </a:lnSpc>
            </a:pPr>
            <a:r>
              <a:rPr lang="zh-CN" altLang="en-US"/>
              <a:t>（1）注意收听收看天气预报。</a:t>
            </a:r>
            <a:endParaRPr lang="zh-CN" altLang="en-US"/>
          </a:p>
          <a:p>
            <a:pPr algn="just" fontAlgn="auto">
              <a:lnSpc>
                <a:spcPct val="150000"/>
              </a:lnSpc>
            </a:pPr>
            <a:r>
              <a:rPr lang="zh-CN" altLang="en-US"/>
              <a:t>（2）如果洪水来势凶猛，已来不及撤离时，要就近迅速向山坡、高地、楼房、避洪台等地转移，或者立即爬上屋顶、楼房高层、大树、高墙等高的地方暂避，等候救援。</a:t>
            </a:r>
            <a:endParaRPr lang="zh-CN" altLang="en-US"/>
          </a:p>
          <a:p>
            <a:pPr algn="just" fontAlgn="auto">
              <a:lnSpc>
                <a:spcPct val="150000"/>
              </a:lnSpc>
            </a:pPr>
            <a:r>
              <a:rPr lang="zh-CN" altLang="en-US"/>
              <a:t>（3）如果洪水继续上涨，暂避的地方已难自保，则要充分利用准备好的救生器材逃生，或者迅速找一些门板、桌椅、木床、箱子、大块的泡沫塑料等能在水上漂浮的材料扎成筏逃生。</a:t>
            </a:r>
            <a:endParaRPr lang="zh-CN" altLang="en-US"/>
          </a:p>
          <a:p>
            <a:pPr algn="just" fontAlgn="auto">
              <a:lnSpc>
                <a:spcPct val="150000"/>
              </a:lnSpc>
            </a:pPr>
            <a:r>
              <a:rPr lang="zh-CN" altLang="en-US"/>
              <a:t>（4）逃生时不要沿着行洪道的方向跑，而要向两侧快速躲避。</a:t>
            </a:r>
            <a:endParaRPr lang="zh-CN" altLang="en-US"/>
          </a:p>
          <a:p>
            <a:pPr algn="just" fontAlgn="auto">
              <a:lnSpc>
                <a:spcPct val="150000"/>
              </a:lnSpc>
            </a:pPr>
            <a:r>
              <a:rPr lang="zh-CN" altLang="en-US"/>
              <a:t>（5）如果已被洪水包围，要设法尽快与当地政府防汛部门取得联系，报告自己的方位和险情，积极寻求救援。</a:t>
            </a:r>
            <a:endParaRPr lang="zh-CN" altLang="en-US"/>
          </a:p>
          <a:p>
            <a:pPr algn="just" fontAlgn="auto">
              <a:lnSpc>
                <a:spcPct val="150000"/>
              </a:lnSpc>
            </a:pPr>
            <a:r>
              <a:rPr lang="zh-CN" altLang="en-US"/>
              <a:t>（6）如果有可能，可吃一些高热量的食品，如巧克力、饼干等，喝些热饮料，以增强体力。</a:t>
            </a:r>
            <a:endParaRPr lang="zh-CN" altLang="en-US"/>
          </a:p>
        </p:txBody>
      </p:sp>
      <p:pic>
        <p:nvPicPr>
          <p:cNvPr id="131" name="图片 130"/>
          <p:cNvPicPr/>
          <p:nvPr/>
        </p:nvPicPr>
        <p:blipFill>
          <a:blip r:embed="rId1"/>
          <a:stretch>
            <a:fillRect/>
          </a:stretch>
        </p:blipFill>
        <p:spPr>
          <a:xfrm>
            <a:off x="7160895" y="2072640"/>
            <a:ext cx="4542790" cy="362458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（六）泥石流</a:t>
            </a:r>
            <a:endParaRPr lang="zh-CN" altLang="en-US" b="1">
              <a:solidFill>
                <a:schemeClr val="tx2">
                  <a:lumMod val="50000"/>
                  <a:lumOff val="50000"/>
                </a:schemeClr>
              </a:solidFill>
            </a:endParaRPr>
          </a:p>
        </p:txBody>
      </p:sp>
      <p:sp>
        <p:nvSpPr>
          <p:cNvPr id="19" name="文本框 18"/>
          <p:cNvSpPr txBox="1"/>
          <p:nvPr/>
        </p:nvSpPr>
        <p:spPr>
          <a:xfrm>
            <a:off x="516890" y="1203325"/>
            <a:ext cx="5260340" cy="4246245"/>
          </a:xfrm>
          <a:prstGeom prst="rect">
            <a:avLst/>
          </a:prstGeom>
          <a:noFill/>
        </p:spPr>
        <p:txBody>
          <a:bodyPr wrap="square" rtlCol="0">
            <a:spAutoFit/>
          </a:bodyPr>
          <a:p>
            <a:pPr algn="just" fontAlgn="auto">
              <a:lnSpc>
                <a:spcPct val="150000"/>
              </a:lnSpc>
            </a:pPr>
            <a:r>
              <a:rPr lang="zh-CN" altLang="en-US"/>
              <a:t>（1）面对泥石流不能顺着山沟跑。</a:t>
            </a:r>
            <a:endParaRPr lang="zh-CN" altLang="en-US"/>
          </a:p>
          <a:p>
            <a:pPr algn="just" fontAlgn="auto">
              <a:lnSpc>
                <a:spcPct val="150000"/>
              </a:lnSpc>
            </a:pPr>
            <a:r>
              <a:rPr lang="zh-CN" altLang="en-US"/>
              <a:t>（2）山洪泥石流袭来时，千万不能顺着山沟的方向往下游跑，而应马上向与泥石流成垂直方向的两侧山坡高处跑。</a:t>
            </a:r>
            <a:endParaRPr lang="zh-CN" altLang="en-US"/>
          </a:p>
          <a:p>
            <a:pPr algn="just" fontAlgn="auto">
              <a:lnSpc>
                <a:spcPct val="150000"/>
              </a:lnSpc>
            </a:pPr>
            <a:r>
              <a:rPr lang="zh-CN" altLang="en-US"/>
              <a:t>（3）泥石流来时可以先到屋顶、大树或附近的小山丘暂避，并用绳子或被单等物品将身体与烟囱、树木等安全固定物相连，以免从高处滑下被泥石流卷走。</a:t>
            </a:r>
            <a:endParaRPr lang="zh-CN" altLang="en-US"/>
          </a:p>
          <a:p>
            <a:pPr algn="just" fontAlgn="auto">
              <a:lnSpc>
                <a:spcPct val="150000"/>
              </a:lnSpc>
            </a:pPr>
            <a:r>
              <a:rPr lang="zh-CN" altLang="en-US"/>
              <a:t>（4）如果被泥石流包围，要尽快与当地政府防汛部门联系，报告自己的方位和险情，积极寻求救援。</a:t>
            </a:r>
            <a:endParaRPr lang="zh-CN" altLang="en-US"/>
          </a:p>
        </p:txBody>
      </p:sp>
      <p:pic>
        <p:nvPicPr>
          <p:cNvPr id="132" name="图片 131"/>
          <p:cNvPicPr/>
          <p:nvPr/>
        </p:nvPicPr>
        <p:blipFill>
          <a:blip r:embed="rId1"/>
          <a:stretch>
            <a:fillRect/>
          </a:stretch>
        </p:blipFill>
        <p:spPr>
          <a:xfrm>
            <a:off x="6256020" y="1576070"/>
            <a:ext cx="5086350" cy="37052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down)">
                                      <p:cBhvr>
                                        <p:cTn id="7"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（七）城市内涝</a:t>
            </a:r>
            <a:endParaRPr lang="zh-CN" altLang="en-US" b="1">
              <a:solidFill>
                <a:schemeClr val="tx2">
                  <a:lumMod val="50000"/>
                  <a:lumOff val="50000"/>
                </a:schemeClr>
              </a:solidFill>
            </a:endParaRPr>
          </a:p>
        </p:txBody>
      </p:sp>
      <p:sp>
        <p:nvSpPr>
          <p:cNvPr id="7" name="空心弧 6"/>
          <p:cNvSpPr/>
          <p:nvPr>
            <p:custDataLst>
              <p:tags r:id="rId1"/>
            </p:custDataLst>
          </p:nvPr>
        </p:nvSpPr>
        <p:spPr>
          <a:xfrm>
            <a:off x="-962648" y="2422219"/>
            <a:ext cx="1975757" cy="1975757"/>
          </a:xfrm>
          <a:prstGeom prst="blockArc">
            <a:avLst>
              <a:gd name="adj1" fmla="val 16102233"/>
              <a:gd name="adj2" fmla="val 656203"/>
              <a:gd name="adj3" fmla="val 1016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空心弧 1"/>
          <p:cNvSpPr/>
          <p:nvPr>
            <p:custDataLst>
              <p:tags r:id="rId2"/>
            </p:custDataLst>
          </p:nvPr>
        </p:nvSpPr>
        <p:spPr>
          <a:xfrm flipH="1" flipV="1">
            <a:off x="791660" y="2735045"/>
            <a:ext cx="1975757" cy="1975757"/>
          </a:xfrm>
          <a:prstGeom prst="blockArc">
            <a:avLst>
              <a:gd name="adj1" fmla="val 11661999"/>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空心弧 8"/>
          <p:cNvSpPr/>
          <p:nvPr>
            <p:custDataLst>
              <p:tags r:id="rId3"/>
            </p:custDataLst>
          </p:nvPr>
        </p:nvSpPr>
        <p:spPr>
          <a:xfrm rot="2700000">
            <a:off x="2513892" y="3180208"/>
            <a:ext cx="1975757" cy="1975757"/>
          </a:xfrm>
          <a:prstGeom prst="blockArc">
            <a:avLst>
              <a:gd name="adj1" fmla="val 8912435"/>
              <a:gd name="adj2" fmla="val 645517"/>
              <a:gd name="adj3" fmla="val 1015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空心弧 9"/>
          <p:cNvSpPr/>
          <p:nvPr>
            <p:custDataLst>
              <p:tags r:id="rId4"/>
            </p:custDataLst>
          </p:nvPr>
        </p:nvSpPr>
        <p:spPr>
          <a:xfrm rot="3120378" flipV="1">
            <a:off x="3483906" y="4666386"/>
            <a:ext cx="1975757" cy="1975757"/>
          </a:xfrm>
          <a:prstGeom prst="blockArc">
            <a:avLst>
              <a:gd name="adj1" fmla="val 10426104"/>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空心弧 10"/>
          <p:cNvSpPr/>
          <p:nvPr>
            <p:custDataLst>
              <p:tags r:id="rId5"/>
            </p:custDataLst>
          </p:nvPr>
        </p:nvSpPr>
        <p:spPr>
          <a:xfrm rot="3023909" flipH="1">
            <a:off x="4800889" y="5859119"/>
            <a:ext cx="1975757" cy="1975757"/>
          </a:xfrm>
          <a:prstGeom prst="blockArc">
            <a:avLst>
              <a:gd name="adj1" fmla="val 13833344"/>
              <a:gd name="adj2" fmla="val 569579"/>
              <a:gd name="adj3" fmla="val 10136"/>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6"/>
            </p:custDataLst>
          </p:nvPr>
        </p:nvSpPr>
        <p:spPr>
          <a:xfrm>
            <a:off x="1181729" y="3072007"/>
            <a:ext cx="1195618" cy="119561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custDataLst>
              <p:tags r:id="rId7"/>
            </p:custDataLst>
          </p:nvPr>
        </p:nvSpPr>
        <p:spPr>
          <a:xfrm>
            <a:off x="2903806" y="3565878"/>
            <a:ext cx="1204416" cy="120441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custDataLst>
              <p:tags r:id="rId8"/>
            </p:custDataLst>
          </p:nvPr>
        </p:nvSpPr>
        <p:spPr>
          <a:xfrm>
            <a:off x="3869576" y="5057315"/>
            <a:ext cx="1204416" cy="120441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custDataLst>
              <p:tags r:id="rId9"/>
            </p:custDataLst>
          </p:nvPr>
        </p:nvSpPr>
        <p:spPr bwMode="auto">
          <a:xfrm>
            <a:off x="4042644" y="5336532"/>
            <a:ext cx="858281" cy="64598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ysClr val="window" lastClr="FFFFFF"/>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10"/>
            </p:custDataLst>
          </p:nvPr>
        </p:nvSpPr>
        <p:spPr>
          <a:xfrm>
            <a:off x="7332345" y="4158615"/>
            <a:ext cx="4414520" cy="1000760"/>
          </a:xfrm>
          <a:prstGeom prst="rect">
            <a:avLst/>
          </a:prstGeom>
        </p:spPr>
        <p:txBody>
          <a:bodyPr wrap="square" anchor="ctr" anchorCtr="0"/>
          <a:lstStyle>
            <a:defPPr>
              <a:defRPr lang="zh-CN"/>
            </a:defPPr>
          </a:lstStyle>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3. 在地下商场</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当地下商场出现倒灌时，被困人员要有秩序地疏散、撤退，向高层转移。</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5"/>
          <p:cNvSpPr/>
          <p:nvPr>
            <p:custDataLst>
              <p:tags r:id="rId11"/>
            </p:custDataLst>
          </p:nvPr>
        </p:nvSpPr>
        <p:spPr>
          <a:xfrm>
            <a:off x="6374534" y="4158795"/>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1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custDataLst>
              <p:tags r:id="rId12"/>
            </p:custDataLst>
          </p:nvPr>
        </p:nvSpPr>
        <p:spPr>
          <a:xfrm>
            <a:off x="6382385" y="2642235"/>
            <a:ext cx="5540375" cy="1285875"/>
          </a:xfrm>
          <a:prstGeom prst="rect">
            <a:avLst/>
          </a:prstGeom>
        </p:spPr>
        <p:txBody>
          <a:bodyPr wrap="square" anchor="ctr" anchorCtr="0"/>
          <a:lstStyle>
            <a:defPPr>
              <a:defRPr lang="zh-CN"/>
            </a:defPPr>
          </a:lstStyle>
          <a:p>
            <a:pPr algn="l" fontAlgn="auto">
              <a:lnSpc>
                <a:spcPct val="130000"/>
              </a:lnSpc>
            </a:pPr>
            <a:r>
              <a:rPr lang="zh-CN" altLang="en-US" sz="1600" b="1" spc="150">
                <a:solidFill>
                  <a:schemeClr val="tx2">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2. 在地铁里</a:t>
            </a:r>
            <a:endParaRPr lang="zh-CN" altLang="en-US" sz="1600" b="1" spc="150">
              <a:solidFill>
                <a:schemeClr val="tx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如果列车无法运行，需要在隧道内疏散乘客，此时乘客要在司机的指引下，有序通过车头或车尾疏散门进入隧道，切勿擅自跳下轨道以防触电。</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4"/>
          <p:cNvSpPr/>
          <p:nvPr>
            <p:custDataLst>
              <p:tags r:id="rId13"/>
            </p:custDataLst>
          </p:nvPr>
        </p:nvSpPr>
        <p:spPr>
          <a:xfrm>
            <a:off x="5413779" y="3050040"/>
            <a:ext cx="774065" cy="773430"/>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1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14"/>
            </p:custDataLst>
          </p:nvPr>
        </p:nvSpPr>
        <p:spPr>
          <a:xfrm>
            <a:off x="5594350" y="1329690"/>
            <a:ext cx="4294505" cy="1384935"/>
          </a:xfrm>
          <a:prstGeom prst="rect">
            <a:avLst/>
          </a:prstGeom>
        </p:spPr>
        <p:txBody>
          <a:bodyPr wrap="square" anchor="ctr" anchorCtr="0"/>
          <a:lstStyle>
            <a:defPPr>
              <a:defRPr lang="zh-CN"/>
            </a:defPPr>
          </a:lstStyle>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1. 在地下室中</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在地下室居住的居民要注意收看天气预报，尤其是洪涝灾害的警报。</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0"/>
          <p:cNvSpPr/>
          <p:nvPr>
            <p:custDataLst>
              <p:tags r:id="rId15"/>
            </p:custDataLst>
          </p:nvPr>
        </p:nvSpPr>
        <p:spPr>
          <a:xfrm>
            <a:off x="4636539" y="1941285"/>
            <a:ext cx="774065" cy="773430"/>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1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6"/>
            </p:custDataLst>
          </p:nvPr>
        </p:nvSpPr>
        <p:spPr>
          <a:xfrm>
            <a:off x="8106410" y="5267325"/>
            <a:ext cx="3815715" cy="1200150"/>
          </a:xfrm>
          <a:prstGeom prst="rect">
            <a:avLst/>
          </a:prstGeom>
        </p:spPr>
        <p:txBody>
          <a:bodyPr wrap="square" anchor="ctr" anchorCtr="0"/>
          <a:lstStyle>
            <a:defPPr>
              <a:defRPr lang="zh-CN"/>
            </a:defPPr>
          </a:lstStyle>
          <a:p>
            <a:pPr algn="l" fontAlgn="auto">
              <a:lnSpc>
                <a:spcPct val="130000"/>
              </a:lnSpc>
            </a:pPr>
            <a:r>
              <a:rPr lang="zh-CN" altLang="en-US" sz="1600" b="1" spc="150">
                <a:solidFill>
                  <a:schemeClr val="tx2">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 被困雨中</a:t>
            </a:r>
            <a:endParaRPr lang="zh-CN" altLang="en-US" sz="1600" b="1" spc="150">
              <a:solidFill>
                <a:schemeClr val="tx2">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l" fontAlgn="auto">
              <a:lnSpc>
                <a:spcPct val="130000"/>
              </a:lnSpc>
            </a:pPr>
            <a:r>
              <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rPr>
              <a:t>如遇到暴雨，行人不要着急赶路，并且以最快的速度到达地势比较高的房屋内暂时性地避雨。</a:t>
            </a:r>
            <a:endParaRPr lang="zh-CN" altLang="en-US" sz="1600" spc="150">
              <a:solidFill>
                <a:sysClr val="windowText" lastClr="000000">
                  <a:lumMod val="75000"/>
                  <a:lumOff val="2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圆角矩形 34"/>
          <p:cNvSpPr/>
          <p:nvPr>
            <p:custDataLst>
              <p:tags r:id="rId17"/>
            </p:custDataLst>
          </p:nvPr>
        </p:nvSpPr>
        <p:spPr>
          <a:xfrm>
            <a:off x="7148599" y="5267549"/>
            <a:ext cx="774065" cy="773430"/>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lnSpcReduction="10000"/>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形 34"/>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569988" y="3341204"/>
            <a:ext cx="419100" cy="657225"/>
          </a:xfrm>
          <a:prstGeom prst="rect">
            <a:avLst/>
          </a:prstGeom>
        </p:spPr>
      </p:pic>
      <p:pic>
        <p:nvPicPr>
          <p:cNvPr id="36" name="图形 3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220264" y="3901386"/>
            <a:ext cx="571500" cy="533400"/>
          </a:xfrm>
          <a:prstGeom prst="rect">
            <a:avLst/>
          </a:prstGeom>
        </p:spPr>
      </p:pic>
    </p:spTree>
    <p:custDataLst>
      <p:tags r:id="rId24"/>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三、安全自救知识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（八）暴雨天房屋倒塌</a:t>
            </a:r>
            <a:endParaRPr lang="zh-CN" altLang="en-US" b="1">
              <a:solidFill>
                <a:schemeClr val="tx2">
                  <a:lumMod val="50000"/>
                  <a:lumOff val="50000"/>
                </a:schemeClr>
              </a:solidFill>
            </a:endParaRPr>
          </a:p>
        </p:txBody>
      </p:sp>
      <p:sp>
        <p:nvSpPr>
          <p:cNvPr id="19" name="文本框 18"/>
          <p:cNvSpPr txBox="1"/>
          <p:nvPr/>
        </p:nvSpPr>
        <p:spPr>
          <a:xfrm>
            <a:off x="516890" y="1203325"/>
            <a:ext cx="5260340" cy="3830955"/>
          </a:xfrm>
          <a:prstGeom prst="rect">
            <a:avLst/>
          </a:prstGeom>
          <a:noFill/>
        </p:spPr>
        <p:txBody>
          <a:bodyPr wrap="square" rtlCol="0">
            <a:spAutoFit/>
          </a:bodyPr>
          <a:p>
            <a:pPr algn="just" fontAlgn="auto">
              <a:lnSpc>
                <a:spcPct val="150000"/>
              </a:lnSpc>
            </a:pPr>
            <a:r>
              <a:rPr lang="zh-CN" altLang="en-US"/>
              <a:t>（1）房屋倒塌时要寻找掩体，行走时远离建筑区。</a:t>
            </a:r>
            <a:endParaRPr lang="zh-CN" altLang="en-US"/>
          </a:p>
          <a:p>
            <a:pPr algn="just" fontAlgn="auto">
              <a:lnSpc>
                <a:spcPct val="150000"/>
              </a:lnSpc>
            </a:pPr>
            <a:r>
              <a:rPr lang="zh-CN" altLang="en-US"/>
              <a:t>（2）如果你在室内，蹲下，抓牢，利用写字台、桌子或者紧贴内部承重墙作为掩护，然后双手抓牢固定物体。</a:t>
            </a:r>
            <a:endParaRPr lang="zh-CN" altLang="en-US"/>
          </a:p>
          <a:p>
            <a:pPr algn="just" fontAlgn="auto">
              <a:lnSpc>
                <a:spcPct val="150000"/>
              </a:lnSpc>
            </a:pPr>
            <a:r>
              <a:rPr lang="zh-CN" altLang="en-US"/>
              <a:t>（3）如果你在室外，远离建筑区、大树、街灯和电线电缆。</a:t>
            </a:r>
            <a:endParaRPr lang="zh-CN" altLang="en-US"/>
          </a:p>
          <a:p>
            <a:pPr algn="just" fontAlgn="auto">
              <a:lnSpc>
                <a:spcPct val="150000"/>
              </a:lnSpc>
            </a:pPr>
            <a:r>
              <a:rPr lang="zh-CN" altLang="en-US"/>
              <a:t>（4）如果你在开动的汽车上，尽快靠边停车，留在车内。不要把车停在建筑物下、大树旁、立交桥或者电线电缆下。</a:t>
            </a:r>
            <a:endParaRPr lang="zh-CN" altLang="en-US"/>
          </a:p>
        </p:txBody>
      </p:sp>
      <p:pic>
        <p:nvPicPr>
          <p:cNvPr id="133" name="图片 132"/>
          <p:cNvPicPr/>
          <p:nvPr/>
        </p:nvPicPr>
        <p:blipFill>
          <a:blip r:embed="rId1"/>
          <a:stretch>
            <a:fillRect/>
          </a:stretch>
        </p:blipFill>
        <p:spPr>
          <a:xfrm>
            <a:off x="6012180" y="1203325"/>
            <a:ext cx="5104130" cy="348361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blinds(horizontal)">
                                      <p:cBhvr>
                                        <p:cTn id="7"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四、极端气候安全常识</a:t>
            </a:r>
            <a:endParaRPr lang="zh-CN" altLang="en-US" sz="3200">
              <a:solidFill>
                <a:srgbClr val="43486D"/>
              </a:solidFill>
              <a:latin typeface="+mj-ea"/>
              <a:ea typeface="+mj-ea"/>
            </a:endParaRPr>
          </a:p>
        </p:txBody>
      </p:sp>
      <p:cxnSp>
        <p:nvCxnSpPr>
          <p:cNvPr id="23" name="直接连接符 22"/>
          <p:cNvCxnSpPr/>
          <p:nvPr>
            <p:custDataLst>
              <p:tags r:id="rId1"/>
            </p:custDataLst>
          </p:nvPr>
        </p:nvCxnSpPr>
        <p:spPr>
          <a:xfrm>
            <a:off x="609561" y="5042438"/>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609600" y="1849755"/>
            <a:ext cx="3444240" cy="260731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等腰三角形 30"/>
          <p:cNvSpPr/>
          <p:nvPr>
            <p:custDataLst>
              <p:tags r:id="rId3"/>
            </p:custDataLst>
          </p:nvPr>
        </p:nvSpPr>
        <p:spPr>
          <a:xfrm rot="10800000">
            <a:off x="612666" y="4456471"/>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4"/>
            </p:custDataLst>
          </p:nvPr>
        </p:nvSpPr>
        <p:spPr>
          <a:xfrm>
            <a:off x="714375" y="2423160"/>
            <a:ext cx="3349625" cy="1782445"/>
          </a:xfrm>
          <a:prstGeom prst="rect">
            <a:avLst/>
          </a:prstGeom>
        </p:spPr>
        <p:txBody>
          <a:bodyPr wrap="square" anchor="ct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（一）要注意温差变化</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专家建议，暴雨天气，与以往的湿热天气相比，会有一个较大的温差，此时一定要注意添加衣服，防止因相对低温而影响身体的抗病能力。</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5"/>
            </p:custDataLst>
          </p:nvPr>
        </p:nvSpPr>
        <p:spPr>
          <a:xfrm>
            <a:off x="2154895" y="4860256"/>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6"/>
            </p:custDataLst>
          </p:nvPr>
        </p:nvSpPr>
        <p:spPr>
          <a:xfrm>
            <a:off x="4368800" y="1859280"/>
            <a:ext cx="3444240" cy="259778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等腰三角形 60"/>
          <p:cNvSpPr/>
          <p:nvPr>
            <p:custDataLst>
              <p:tags r:id="rId7"/>
            </p:custDataLst>
          </p:nvPr>
        </p:nvSpPr>
        <p:spPr>
          <a:xfrm rot="10800000">
            <a:off x="4371865" y="4456471"/>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8"/>
            </p:custDataLst>
          </p:nvPr>
        </p:nvSpPr>
        <p:spPr>
          <a:xfrm>
            <a:off x="4473575" y="2047875"/>
            <a:ext cx="3349625" cy="2157730"/>
          </a:xfrm>
          <a:prstGeom prst="rect">
            <a:avLst/>
          </a:prstGeom>
        </p:spPr>
        <p:txBody>
          <a:bodyPr wrap="square" anchor="ct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（二）要注意饮食卫生</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大雨冲击，使地上的各种污泥杂物都汇集在一起，水的质量会受到很大影响。因此被雨水浸泡过的熟食、食品等不能再食用，蔬菜、水果类也要经过充分的清洗处理或削皮处理等再食用。</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9"/>
            </p:custDataLst>
          </p:nvPr>
        </p:nvSpPr>
        <p:spPr>
          <a:xfrm>
            <a:off x="8117840" y="1859915"/>
            <a:ext cx="3444240" cy="259715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等腰三角形 65"/>
          <p:cNvSpPr/>
          <p:nvPr>
            <p:custDataLst>
              <p:tags r:id="rId10"/>
            </p:custDataLst>
          </p:nvPr>
        </p:nvSpPr>
        <p:spPr>
          <a:xfrm rot="10800000">
            <a:off x="8131066" y="4456471"/>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custDataLst>
              <p:tags r:id="rId11"/>
            </p:custDataLst>
          </p:nvPr>
        </p:nvSpPr>
        <p:spPr>
          <a:xfrm>
            <a:off x="8232775" y="2195195"/>
            <a:ext cx="3349625" cy="2010410"/>
          </a:xfrm>
          <a:prstGeom prst="rect">
            <a:avLst/>
          </a:prstGeom>
        </p:spPr>
        <p:txBody>
          <a:bodyPr wrap="square" anchor="ct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（三）注意行走安全</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暴雨可能会使一些建筑设施遭到破坏，也有可能刮倒一些供电设施。因此，无特殊需要，不要在暴雨时到处行走。</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custDataLst>
              <p:tags r:id="rId12"/>
            </p:custDataLst>
          </p:nvPr>
        </p:nvSpPr>
        <p:spPr>
          <a:xfrm>
            <a:off x="5907541" y="4860256"/>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custDataLst>
              <p:tags r:id="rId13"/>
            </p:custDataLst>
          </p:nvPr>
        </p:nvSpPr>
        <p:spPr>
          <a:xfrm>
            <a:off x="9673294" y="4860256"/>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4"/>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5693410" cy="583565"/>
          </a:xfrm>
          <a:prstGeom prst="rect">
            <a:avLst/>
          </a:prstGeom>
          <a:noFill/>
        </p:spPr>
        <p:txBody>
          <a:bodyPr wrap="square" rtlCol="0">
            <a:spAutoFit/>
          </a:bodyPr>
          <a:p>
            <a:r>
              <a:rPr lang="zh-CN" altLang="en-US" sz="3200">
                <a:solidFill>
                  <a:srgbClr val="43486D"/>
                </a:solidFill>
                <a:latin typeface="+mj-ea"/>
                <a:ea typeface="+mj-ea"/>
              </a:rPr>
              <a:t>五、学校灾后消毒方法</a:t>
            </a:r>
            <a:endParaRPr lang="zh-CN" altLang="en-US" sz="3200">
              <a:solidFill>
                <a:srgbClr val="43486D"/>
              </a:solidFill>
              <a:latin typeface="+mj-ea"/>
              <a:ea typeface="+mj-ea"/>
            </a:endParaRPr>
          </a:p>
        </p:txBody>
      </p:sp>
      <p:sp>
        <p:nvSpPr>
          <p:cNvPr id="3" name="弧形 2"/>
          <p:cNvSpPr/>
          <p:nvPr>
            <p:custDataLst>
              <p:tags r:id="rId1"/>
            </p:custDataLst>
          </p:nvPr>
        </p:nvSpPr>
        <p:spPr>
          <a:xfrm rot="1610323">
            <a:off x="4828114" y="2424104"/>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4" name="椭圆 3"/>
          <p:cNvSpPr/>
          <p:nvPr>
            <p:custDataLst>
              <p:tags r:id="rId2"/>
            </p:custDataLst>
          </p:nvPr>
        </p:nvSpPr>
        <p:spPr>
          <a:xfrm>
            <a:off x="4512812" y="3250529"/>
            <a:ext cx="722487" cy="722487"/>
          </a:xfrm>
          <a:prstGeom prst="ellipse">
            <a:avLst/>
          </a:prstGeom>
          <a:solidFill>
            <a:srgbClr val="9BBB5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5" name="椭圆 4"/>
          <p:cNvSpPr/>
          <p:nvPr>
            <p:custDataLst>
              <p:tags r:id="rId3"/>
            </p:custDataLst>
          </p:nvPr>
        </p:nvSpPr>
        <p:spPr>
          <a:xfrm>
            <a:off x="6932519" y="3263976"/>
            <a:ext cx="722487" cy="722487"/>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6" name="椭圆 5"/>
          <p:cNvSpPr/>
          <p:nvPr>
            <p:custDataLst>
              <p:tags r:id="rId4"/>
            </p:custDataLst>
          </p:nvPr>
        </p:nvSpPr>
        <p:spPr>
          <a:xfrm>
            <a:off x="6412261" y="2171102"/>
            <a:ext cx="722487" cy="722487"/>
          </a:xfrm>
          <a:prstGeom prst="ellipse">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7" name="椭圆 6"/>
          <p:cNvSpPr/>
          <p:nvPr>
            <p:custDataLst>
              <p:tags r:id="rId5"/>
            </p:custDataLst>
          </p:nvPr>
        </p:nvSpPr>
        <p:spPr>
          <a:xfrm>
            <a:off x="4981722" y="4391019"/>
            <a:ext cx="722487" cy="722487"/>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9" name="椭圆 8"/>
          <p:cNvSpPr/>
          <p:nvPr>
            <p:custDataLst>
              <p:tags r:id="rId6"/>
            </p:custDataLst>
          </p:nvPr>
        </p:nvSpPr>
        <p:spPr>
          <a:xfrm>
            <a:off x="6412261" y="4444807"/>
            <a:ext cx="722487" cy="722487"/>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0" name="任意多边形 9"/>
          <p:cNvSpPr/>
          <p:nvPr>
            <p:custDataLst>
              <p:tags r:id="rId7"/>
            </p:custDataLst>
          </p:nvPr>
        </p:nvSpPr>
        <p:spPr bwMode="auto">
          <a:xfrm>
            <a:off x="6547093" y="2299840"/>
            <a:ext cx="452822" cy="45200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1" name="任意多边形 10"/>
          <p:cNvSpPr/>
          <p:nvPr>
            <p:custDataLst>
              <p:tags r:id="rId8"/>
            </p:custDataLst>
          </p:nvPr>
        </p:nvSpPr>
        <p:spPr bwMode="auto">
          <a:xfrm>
            <a:off x="7111031" y="3442489"/>
            <a:ext cx="451185" cy="45118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2" name="任意多边形 11"/>
          <p:cNvSpPr/>
          <p:nvPr>
            <p:custDataLst>
              <p:tags r:id="rId9"/>
            </p:custDataLst>
          </p:nvPr>
        </p:nvSpPr>
        <p:spPr bwMode="auto">
          <a:xfrm>
            <a:off x="6581808" y="4569532"/>
            <a:ext cx="451185" cy="45118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3" name="任意多边形 12"/>
          <p:cNvSpPr/>
          <p:nvPr>
            <p:custDataLst>
              <p:tags r:id="rId10"/>
            </p:custDataLst>
          </p:nvPr>
        </p:nvSpPr>
        <p:spPr bwMode="auto">
          <a:xfrm>
            <a:off x="5113511" y="4569533"/>
            <a:ext cx="450366" cy="451184"/>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4" name="任意多边形 13"/>
          <p:cNvSpPr/>
          <p:nvPr>
            <p:custDataLst>
              <p:tags r:id="rId11"/>
            </p:custDataLst>
          </p:nvPr>
        </p:nvSpPr>
        <p:spPr bwMode="auto">
          <a:xfrm>
            <a:off x="4716269" y="3398916"/>
            <a:ext cx="290664" cy="394794"/>
          </a:xfrm>
          <a:custGeom>
            <a:avLst/>
            <a:gdLst>
              <a:gd name="T0" fmla="*/ 475 w 776"/>
              <a:gd name="T1" fmla="*/ 824 h 1052"/>
              <a:gd name="T2" fmla="*/ 544 w 776"/>
              <a:gd name="T3" fmla="*/ 762 h 1052"/>
              <a:gd name="T4" fmla="*/ 199 w 776"/>
              <a:gd name="T5" fmla="*/ 769 h 1052"/>
              <a:gd name="T6" fmla="*/ 272 w 776"/>
              <a:gd name="T7" fmla="*/ 811 h 1052"/>
              <a:gd name="T8" fmla="*/ 337 w 776"/>
              <a:gd name="T9" fmla="*/ 821 h 1052"/>
              <a:gd name="T10" fmla="*/ 456 w 776"/>
              <a:gd name="T11" fmla="*/ 0 h 1052"/>
              <a:gd name="T12" fmla="*/ 508 w 776"/>
              <a:gd name="T13" fmla="*/ 47 h 1052"/>
              <a:gd name="T14" fmla="*/ 589 w 776"/>
              <a:gd name="T15" fmla="*/ 55 h 1052"/>
              <a:gd name="T16" fmla="*/ 624 w 776"/>
              <a:gd name="T17" fmla="*/ 97 h 1052"/>
              <a:gd name="T18" fmla="*/ 679 w 776"/>
              <a:gd name="T19" fmla="*/ 151 h 1052"/>
              <a:gd name="T20" fmla="*/ 721 w 776"/>
              <a:gd name="T21" fmla="*/ 188 h 1052"/>
              <a:gd name="T22" fmla="*/ 729 w 776"/>
              <a:gd name="T23" fmla="*/ 267 h 1052"/>
              <a:gd name="T24" fmla="*/ 776 w 776"/>
              <a:gd name="T25" fmla="*/ 320 h 1052"/>
              <a:gd name="T26" fmla="*/ 744 w 776"/>
              <a:gd name="T27" fmla="*/ 392 h 1052"/>
              <a:gd name="T28" fmla="*/ 776 w 776"/>
              <a:gd name="T29" fmla="*/ 465 h 1052"/>
              <a:gd name="T30" fmla="*/ 717 w 776"/>
              <a:gd name="T31" fmla="*/ 524 h 1052"/>
              <a:gd name="T32" fmla="*/ 719 w 776"/>
              <a:gd name="T33" fmla="*/ 603 h 1052"/>
              <a:gd name="T34" fmla="*/ 647 w 776"/>
              <a:gd name="T35" fmla="*/ 633 h 1052"/>
              <a:gd name="T36" fmla="*/ 617 w 776"/>
              <a:gd name="T37" fmla="*/ 705 h 1052"/>
              <a:gd name="T38" fmla="*/ 555 w 776"/>
              <a:gd name="T39" fmla="*/ 715 h 1052"/>
              <a:gd name="T40" fmla="*/ 489 w 776"/>
              <a:gd name="T41" fmla="*/ 757 h 1052"/>
              <a:gd name="T42" fmla="*/ 437 w 776"/>
              <a:gd name="T43" fmla="*/ 766 h 1052"/>
              <a:gd name="T44" fmla="*/ 359 w 776"/>
              <a:gd name="T45" fmla="*/ 754 h 1052"/>
              <a:gd name="T46" fmla="*/ 299 w 776"/>
              <a:gd name="T47" fmla="*/ 769 h 1052"/>
              <a:gd name="T48" fmla="*/ 243 w 776"/>
              <a:gd name="T49" fmla="*/ 714 h 1052"/>
              <a:gd name="T50" fmla="*/ 165 w 776"/>
              <a:gd name="T51" fmla="*/ 714 h 1052"/>
              <a:gd name="T52" fmla="*/ 137 w 776"/>
              <a:gd name="T53" fmla="*/ 639 h 1052"/>
              <a:gd name="T54" fmla="*/ 60 w 776"/>
              <a:gd name="T55" fmla="*/ 607 h 1052"/>
              <a:gd name="T56" fmla="*/ 62 w 776"/>
              <a:gd name="T57" fmla="*/ 528 h 1052"/>
              <a:gd name="T58" fmla="*/ 5 w 776"/>
              <a:gd name="T59" fmla="*/ 473 h 1052"/>
              <a:gd name="T60" fmla="*/ 28 w 776"/>
              <a:gd name="T61" fmla="*/ 407 h 1052"/>
              <a:gd name="T62" fmla="*/ 3 w 776"/>
              <a:gd name="T63" fmla="*/ 330 h 1052"/>
              <a:gd name="T64" fmla="*/ 29 w 776"/>
              <a:gd name="T65" fmla="*/ 280 h 1052"/>
              <a:gd name="T66" fmla="*/ 58 w 776"/>
              <a:gd name="T67" fmla="*/ 209 h 1052"/>
              <a:gd name="T68" fmla="*/ 76 w 776"/>
              <a:gd name="T69" fmla="*/ 156 h 1052"/>
              <a:gd name="T70" fmla="*/ 147 w 776"/>
              <a:gd name="T71" fmla="*/ 120 h 1052"/>
              <a:gd name="T72" fmla="*/ 178 w 776"/>
              <a:gd name="T73" fmla="*/ 55 h 1052"/>
              <a:gd name="T74" fmla="*/ 257 w 776"/>
              <a:gd name="T75" fmla="*/ 57 h 1052"/>
              <a:gd name="T76" fmla="*/ 311 w 776"/>
              <a:gd name="T77" fmla="*/ 0 h 1052"/>
              <a:gd name="T78" fmla="*/ 388 w 776"/>
              <a:gd name="T79" fmla="*/ 32 h 1052"/>
              <a:gd name="T80" fmla="*/ 358 w 776"/>
              <a:gd name="T81" fmla="*/ 115 h 1052"/>
              <a:gd name="T82" fmla="*/ 199 w 776"/>
              <a:gd name="T83" fmla="*/ 190 h 1052"/>
              <a:gd name="T84" fmla="*/ 117 w 776"/>
              <a:gd name="T85" fmla="*/ 350 h 1052"/>
              <a:gd name="T86" fmla="*/ 147 w 776"/>
              <a:gd name="T87" fmla="*/ 519 h 1052"/>
              <a:gd name="T88" fmla="*/ 278 w 776"/>
              <a:gd name="T89" fmla="*/ 639 h 1052"/>
              <a:gd name="T90" fmla="*/ 459 w 776"/>
              <a:gd name="T91" fmla="*/ 653 h 1052"/>
              <a:gd name="T92" fmla="*/ 603 w 776"/>
              <a:gd name="T93" fmla="*/ 558 h 1052"/>
              <a:gd name="T94" fmla="*/ 662 w 776"/>
              <a:gd name="T95" fmla="*/ 391 h 1052"/>
              <a:gd name="T96" fmla="*/ 605 w 776"/>
              <a:gd name="T97" fmla="*/ 219 h 1052"/>
              <a:gd name="T98" fmla="*/ 388 w 776"/>
              <a:gd name="T99" fmla="*/ 163 h 1052"/>
              <a:gd name="T100" fmla="*/ 587 w 776"/>
              <a:gd name="T101" fmla="*/ 280 h 1052"/>
              <a:gd name="T102" fmla="*/ 587 w 776"/>
              <a:gd name="T103" fmla="*/ 495 h 1052"/>
              <a:gd name="T104" fmla="*/ 388 w 776"/>
              <a:gd name="T105" fmla="*/ 612 h 1052"/>
              <a:gd name="T106" fmla="*/ 202 w 776"/>
              <a:gd name="T107" fmla="*/ 513 h 1052"/>
              <a:gd name="T108" fmla="*/ 181 w 776"/>
              <a:gd name="T109" fmla="*/ 300 h 1052"/>
              <a:gd name="T110" fmla="*/ 366 w 776"/>
              <a:gd name="T111" fmla="*/ 164 h 1052"/>
              <a:gd name="T112" fmla="*/ 547 w 776"/>
              <a:gd name="T113" fmla="*/ 335 h 1052"/>
              <a:gd name="T114" fmla="*/ 486 w 776"/>
              <a:gd name="T115" fmla="*/ 522 h 1052"/>
              <a:gd name="T116" fmla="*/ 295 w 776"/>
              <a:gd name="T117" fmla="*/ 524 h 1052"/>
              <a:gd name="T118" fmla="*/ 230 w 776"/>
              <a:gd name="T119" fmla="*/ 345 h 1052"/>
              <a:gd name="T120" fmla="*/ 376 w 776"/>
              <a:gd name="T121" fmla="*/ 2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6" h="1052">
                <a:moveTo>
                  <a:pt x="578" y="769"/>
                </a:moveTo>
                <a:lnTo>
                  <a:pt x="629" y="1014"/>
                </a:lnTo>
                <a:lnTo>
                  <a:pt x="547" y="994"/>
                </a:lnTo>
                <a:lnTo>
                  <a:pt x="486" y="1052"/>
                </a:lnTo>
                <a:lnTo>
                  <a:pt x="440" y="821"/>
                </a:lnTo>
                <a:lnTo>
                  <a:pt x="440" y="821"/>
                </a:lnTo>
                <a:lnTo>
                  <a:pt x="450" y="824"/>
                </a:lnTo>
                <a:lnTo>
                  <a:pt x="461" y="825"/>
                </a:lnTo>
                <a:lnTo>
                  <a:pt x="461" y="825"/>
                </a:lnTo>
                <a:lnTo>
                  <a:pt x="468" y="825"/>
                </a:lnTo>
                <a:lnTo>
                  <a:pt x="475" y="824"/>
                </a:lnTo>
                <a:lnTo>
                  <a:pt x="475" y="824"/>
                </a:lnTo>
                <a:lnTo>
                  <a:pt x="485" y="820"/>
                </a:lnTo>
                <a:lnTo>
                  <a:pt x="495" y="816"/>
                </a:lnTo>
                <a:lnTo>
                  <a:pt x="504" y="811"/>
                </a:lnTo>
                <a:lnTo>
                  <a:pt x="512" y="804"/>
                </a:lnTo>
                <a:lnTo>
                  <a:pt x="519" y="798"/>
                </a:lnTo>
                <a:lnTo>
                  <a:pt x="525" y="789"/>
                </a:lnTo>
                <a:lnTo>
                  <a:pt x="537" y="772"/>
                </a:lnTo>
                <a:lnTo>
                  <a:pt x="537" y="772"/>
                </a:lnTo>
                <a:lnTo>
                  <a:pt x="544" y="762"/>
                </a:lnTo>
                <a:lnTo>
                  <a:pt x="544" y="762"/>
                </a:lnTo>
                <a:lnTo>
                  <a:pt x="554" y="764"/>
                </a:lnTo>
                <a:lnTo>
                  <a:pt x="554" y="764"/>
                </a:lnTo>
                <a:lnTo>
                  <a:pt x="566" y="768"/>
                </a:lnTo>
                <a:lnTo>
                  <a:pt x="578" y="769"/>
                </a:lnTo>
                <a:lnTo>
                  <a:pt x="578" y="769"/>
                </a:lnTo>
                <a:close/>
                <a:moveTo>
                  <a:pt x="337" y="821"/>
                </a:moveTo>
                <a:lnTo>
                  <a:pt x="290" y="1052"/>
                </a:lnTo>
                <a:lnTo>
                  <a:pt x="230" y="994"/>
                </a:lnTo>
                <a:lnTo>
                  <a:pt x="148" y="1014"/>
                </a:lnTo>
                <a:lnTo>
                  <a:pt x="199" y="769"/>
                </a:lnTo>
                <a:lnTo>
                  <a:pt x="199" y="769"/>
                </a:lnTo>
                <a:lnTo>
                  <a:pt x="210" y="768"/>
                </a:lnTo>
                <a:lnTo>
                  <a:pt x="222" y="764"/>
                </a:lnTo>
                <a:lnTo>
                  <a:pt x="222" y="764"/>
                </a:lnTo>
                <a:lnTo>
                  <a:pt x="233" y="762"/>
                </a:lnTo>
                <a:lnTo>
                  <a:pt x="233" y="762"/>
                </a:lnTo>
                <a:lnTo>
                  <a:pt x="238" y="772"/>
                </a:lnTo>
                <a:lnTo>
                  <a:pt x="238" y="772"/>
                </a:lnTo>
                <a:lnTo>
                  <a:pt x="249" y="786"/>
                </a:lnTo>
                <a:lnTo>
                  <a:pt x="259" y="799"/>
                </a:lnTo>
                <a:lnTo>
                  <a:pt x="265" y="805"/>
                </a:lnTo>
                <a:lnTo>
                  <a:pt x="272" y="811"/>
                </a:lnTo>
                <a:lnTo>
                  <a:pt x="279" y="815"/>
                </a:lnTo>
                <a:lnTo>
                  <a:pt x="287" y="819"/>
                </a:lnTo>
                <a:lnTo>
                  <a:pt x="287" y="819"/>
                </a:lnTo>
                <a:lnTo>
                  <a:pt x="295" y="821"/>
                </a:lnTo>
                <a:lnTo>
                  <a:pt x="302" y="824"/>
                </a:lnTo>
                <a:lnTo>
                  <a:pt x="302" y="824"/>
                </a:lnTo>
                <a:lnTo>
                  <a:pt x="311" y="825"/>
                </a:lnTo>
                <a:lnTo>
                  <a:pt x="320" y="825"/>
                </a:lnTo>
                <a:lnTo>
                  <a:pt x="329" y="824"/>
                </a:lnTo>
                <a:lnTo>
                  <a:pt x="337" y="821"/>
                </a:lnTo>
                <a:lnTo>
                  <a:pt x="337" y="821"/>
                </a:lnTo>
                <a:close/>
                <a:moveTo>
                  <a:pt x="388" y="32"/>
                </a:moveTo>
                <a:lnTo>
                  <a:pt x="388" y="32"/>
                </a:lnTo>
                <a:lnTo>
                  <a:pt x="393" y="32"/>
                </a:lnTo>
                <a:lnTo>
                  <a:pt x="398" y="31"/>
                </a:lnTo>
                <a:lnTo>
                  <a:pt x="408" y="27"/>
                </a:lnTo>
                <a:lnTo>
                  <a:pt x="417" y="22"/>
                </a:lnTo>
                <a:lnTo>
                  <a:pt x="427" y="15"/>
                </a:lnTo>
                <a:lnTo>
                  <a:pt x="437" y="9"/>
                </a:lnTo>
                <a:lnTo>
                  <a:pt x="447" y="3"/>
                </a:lnTo>
                <a:lnTo>
                  <a:pt x="451" y="1"/>
                </a:lnTo>
                <a:lnTo>
                  <a:pt x="456" y="0"/>
                </a:lnTo>
                <a:lnTo>
                  <a:pt x="461" y="0"/>
                </a:lnTo>
                <a:lnTo>
                  <a:pt x="466" y="0"/>
                </a:lnTo>
                <a:lnTo>
                  <a:pt x="466" y="0"/>
                </a:lnTo>
                <a:lnTo>
                  <a:pt x="470" y="1"/>
                </a:lnTo>
                <a:lnTo>
                  <a:pt x="475" y="3"/>
                </a:lnTo>
                <a:lnTo>
                  <a:pt x="478" y="6"/>
                </a:lnTo>
                <a:lnTo>
                  <a:pt x="482" y="11"/>
                </a:lnTo>
                <a:lnTo>
                  <a:pt x="489" y="19"/>
                </a:lnTo>
                <a:lnTo>
                  <a:pt x="495" y="28"/>
                </a:lnTo>
                <a:lnTo>
                  <a:pt x="502" y="38"/>
                </a:lnTo>
                <a:lnTo>
                  <a:pt x="508" y="47"/>
                </a:lnTo>
                <a:lnTo>
                  <a:pt x="516" y="55"/>
                </a:lnTo>
                <a:lnTo>
                  <a:pt x="520" y="57"/>
                </a:lnTo>
                <a:lnTo>
                  <a:pt x="524" y="59"/>
                </a:lnTo>
                <a:lnTo>
                  <a:pt x="524" y="59"/>
                </a:lnTo>
                <a:lnTo>
                  <a:pt x="528" y="61"/>
                </a:lnTo>
                <a:lnTo>
                  <a:pt x="534" y="61"/>
                </a:lnTo>
                <a:lnTo>
                  <a:pt x="545" y="62"/>
                </a:lnTo>
                <a:lnTo>
                  <a:pt x="555" y="60"/>
                </a:lnTo>
                <a:lnTo>
                  <a:pt x="566" y="58"/>
                </a:lnTo>
                <a:lnTo>
                  <a:pt x="578" y="56"/>
                </a:lnTo>
                <a:lnTo>
                  <a:pt x="589" y="55"/>
                </a:lnTo>
                <a:lnTo>
                  <a:pt x="594" y="55"/>
                </a:lnTo>
                <a:lnTo>
                  <a:pt x="599" y="55"/>
                </a:lnTo>
                <a:lnTo>
                  <a:pt x="604" y="57"/>
                </a:lnTo>
                <a:lnTo>
                  <a:pt x="608" y="59"/>
                </a:lnTo>
                <a:lnTo>
                  <a:pt x="608" y="59"/>
                </a:lnTo>
                <a:lnTo>
                  <a:pt x="612" y="62"/>
                </a:lnTo>
                <a:lnTo>
                  <a:pt x="615" y="66"/>
                </a:lnTo>
                <a:lnTo>
                  <a:pt x="617" y="70"/>
                </a:lnTo>
                <a:lnTo>
                  <a:pt x="619" y="74"/>
                </a:lnTo>
                <a:lnTo>
                  <a:pt x="622" y="85"/>
                </a:lnTo>
                <a:lnTo>
                  <a:pt x="624" y="97"/>
                </a:lnTo>
                <a:lnTo>
                  <a:pt x="627" y="108"/>
                </a:lnTo>
                <a:lnTo>
                  <a:pt x="630" y="119"/>
                </a:lnTo>
                <a:lnTo>
                  <a:pt x="634" y="128"/>
                </a:lnTo>
                <a:lnTo>
                  <a:pt x="636" y="133"/>
                </a:lnTo>
                <a:lnTo>
                  <a:pt x="640" y="136"/>
                </a:lnTo>
                <a:lnTo>
                  <a:pt x="640" y="136"/>
                </a:lnTo>
                <a:lnTo>
                  <a:pt x="643" y="140"/>
                </a:lnTo>
                <a:lnTo>
                  <a:pt x="647" y="142"/>
                </a:lnTo>
                <a:lnTo>
                  <a:pt x="657" y="147"/>
                </a:lnTo>
                <a:lnTo>
                  <a:pt x="668" y="149"/>
                </a:lnTo>
                <a:lnTo>
                  <a:pt x="679" y="151"/>
                </a:lnTo>
                <a:lnTo>
                  <a:pt x="690" y="154"/>
                </a:lnTo>
                <a:lnTo>
                  <a:pt x="701" y="156"/>
                </a:lnTo>
                <a:lnTo>
                  <a:pt x="706" y="158"/>
                </a:lnTo>
                <a:lnTo>
                  <a:pt x="711" y="162"/>
                </a:lnTo>
                <a:lnTo>
                  <a:pt x="714" y="164"/>
                </a:lnTo>
                <a:lnTo>
                  <a:pt x="717" y="168"/>
                </a:lnTo>
                <a:lnTo>
                  <a:pt x="717" y="168"/>
                </a:lnTo>
                <a:lnTo>
                  <a:pt x="719" y="172"/>
                </a:lnTo>
                <a:lnTo>
                  <a:pt x="720" y="177"/>
                </a:lnTo>
                <a:lnTo>
                  <a:pt x="721" y="182"/>
                </a:lnTo>
                <a:lnTo>
                  <a:pt x="721" y="188"/>
                </a:lnTo>
                <a:lnTo>
                  <a:pt x="720" y="198"/>
                </a:lnTo>
                <a:lnTo>
                  <a:pt x="718" y="209"/>
                </a:lnTo>
                <a:lnTo>
                  <a:pt x="716" y="221"/>
                </a:lnTo>
                <a:lnTo>
                  <a:pt x="714" y="232"/>
                </a:lnTo>
                <a:lnTo>
                  <a:pt x="714" y="243"/>
                </a:lnTo>
                <a:lnTo>
                  <a:pt x="715" y="247"/>
                </a:lnTo>
                <a:lnTo>
                  <a:pt x="717" y="251"/>
                </a:lnTo>
                <a:lnTo>
                  <a:pt x="717" y="251"/>
                </a:lnTo>
                <a:lnTo>
                  <a:pt x="718" y="257"/>
                </a:lnTo>
                <a:lnTo>
                  <a:pt x="721" y="260"/>
                </a:lnTo>
                <a:lnTo>
                  <a:pt x="729" y="267"/>
                </a:lnTo>
                <a:lnTo>
                  <a:pt x="738" y="274"/>
                </a:lnTo>
                <a:lnTo>
                  <a:pt x="747" y="280"/>
                </a:lnTo>
                <a:lnTo>
                  <a:pt x="757" y="287"/>
                </a:lnTo>
                <a:lnTo>
                  <a:pt x="766" y="294"/>
                </a:lnTo>
                <a:lnTo>
                  <a:pt x="769" y="298"/>
                </a:lnTo>
                <a:lnTo>
                  <a:pt x="772" y="302"/>
                </a:lnTo>
                <a:lnTo>
                  <a:pt x="774" y="306"/>
                </a:lnTo>
                <a:lnTo>
                  <a:pt x="776" y="310"/>
                </a:lnTo>
                <a:lnTo>
                  <a:pt x="776" y="310"/>
                </a:lnTo>
                <a:lnTo>
                  <a:pt x="776" y="316"/>
                </a:lnTo>
                <a:lnTo>
                  <a:pt x="776" y="320"/>
                </a:lnTo>
                <a:lnTo>
                  <a:pt x="774" y="324"/>
                </a:lnTo>
                <a:lnTo>
                  <a:pt x="773" y="330"/>
                </a:lnTo>
                <a:lnTo>
                  <a:pt x="768" y="340"/>
                </a:lnTo>
                <a:lnTo>
                  <a:pt x="761" y="349"/>
                </a:lnTo>
                <a:lnTo>
                  <a:pt x="755" y="359"/>
                </a:lnTo>
                <a:lnTo>
                  <a:pt x="748" y="369"/>
                </a:lnTo>
                <a:lnTo>
                  <a:pt x="745" y="378"/>
                </a:lnTo>
                <a:lnTo>
                  <a:pt x="744" y="383"/>
                </a:lnTo>
                <a:lnTo>
                  <a:pt x="744" y="388"/>
                </a:lnTo>
                <a:lnTo>
                  <a:pt x="744" y="388"/>
                </a:lnTo>
                <a:lnTo>
                  <a:pt x="744" y="392"/>
                </a:lnTo>
                <a:lnTo>
                  <a:pt x="745" y="398"/>
                </a:lnTo>
                <a:lnTo>
                  <a:pt x="748" y="407"/>
                </a:lnTo>
                <a:lnTo>
                  <a:pt x="755" y="417"/>
                </a:lnTo>
                <a:lnTo>
                  <a:pt x="761" y="426"/>
                </a:lnTo>
                <a:lnTo>
                  <a:pt x="768" y="436"/>
                </a:lnTo>
                <a:lnTo>
                  <a:pt x="773" y="445"/>
                </a:lnTo>
                <a:lnTo>
                  <a:pt x="774" y="451"/>
                </a:lnTo>
                <a:lnTo>
                  <a:pt x="776" y="455"/>
                </a:lnTo>
                <a:lnTo>
                  <a:pt x="776" y="460"/>
                </a:lnTo>
                <a:lnTo>
                  <a:pt x="776" y="465"/>
                </a:lnTo>
                <a:lnTo>
                  <a:pt x="776" y="465"/>
                </a:lnTo>
                <a:lnTo>
                  <a:pt x="774" y="469"/>
                </a:lnTo>
                <a:lnTo>
                  <a:pt x="772" y="473"/>
                </a:lnTo>
                <a:lnTo>
                  <a:pt x="769" y="478"/>
                </a:lnTo>
                <a:lnTo>
                  <a:pt x="766" y="482"/>
                </a:lnTo>
                <a:lnTo>
                  <a:pt x="757" y="488"/>
                </a:lnTo>
                <a:lnTo>
                  <a:pt x="747" y="495"/>
                </a:lnTo>
                <a:lnTo>
                  <a:pt x="738" y="501"/>
                </a:lnTo>
                <a:lnTo>
                  <a:pt x="729" y="508"/>
                </a:lnTo>
                <a:lnTo>
                  <a:pt x="721" y="515"/>
                </a:lnTo>
                <a:lnTo>
                  <a:pt x="719" y="520"/>
                </a:lnTo>
                <a:lnTo>
                  <a:pt x="717" y="524"/>
                </a:lnTo>
                <a:lnTo>
                  <a:pt x="717" y="524"/>
                </a:lnTo>
                <a:lnTo>
                  <a:pt x="715" y="528"/>
                </a:lnTo>
                <a:lnTo>
                  <a:pt x="714" y="534"/>
                </a:lnTo>
                <a:lnTo>
                  <a:pt x="714" y="543"/>
                </a:lnTo>
                <a:lnTo>
                  <a:pt x="716" y="554"/>
                </a:lnTo>
                <a:lnTo>
                  <a:pt x="718" y="566"/>
                </a:lnTo>
                <a:lnTo>
                  <a:pt x="720" y="578"/>
                </a:lnTo>
                <a:lnTo>
                  <a:pt x="721" y="589"/>
                </a:lnTo>
                <a:lnTo>
                  <a:pt x="721" y="594"/>
                </a:lnTo>
                <a:lnTo>
                  <a:pt x="720" y="598"/>
                </a:lnTo>
                <a:lnTo>
                  <a:pt x="719" y="603"/>
                </a:lnTo>
                <a:lnTo>
                  <a:pt x="717" y="607"/>
                </a:lnTo>
                <a:lnTo>
                  <a:pt x="717" y="607"/>
                </a:lnTo>
                <a:lnTo>
                  <a:pt x="714" y="611"/>
                </a:lnTo>
                <a:lnTo>
                  <a:pt x="711" y="614"/>
                </a:lnTo>
                <a:lnTo>
                  <a:pt x="706" y="617"/>
                </a:lnTo>
                <a:lnTo>
                  <a:pt x="701" y="619"/>
                </a:lnTo>
                <a:lnTo>
                  <a:pt x="690" y="622"/>
                </a:lnTo>
                <a:lnTo>
                  <a:pt x="679" y="624"/>
                </a:lnTo>
                <a:lnTo>
                  <a:pt x="668" y="626"/>
                </a:lnTo>
                <a:lnTo>
                  <a:pt x="657" y="628"/>
                </a:lnTo>
                <a:lnTo>
                  <a:pt x="647" y="633"/>
                </a:lnTo>
                <a:lnTo>
                  <a:pt x="643" y="636"/>
                </a:lnTo>
                <a:lnTo>
                  <a:pt x="640" y="639"/>
                </a:lnTo>
                <a:lnTo>
                  <a:pt x="640" y="639"/>
                </a:lnTo>
                <a:lnTo>
                  <a:pt x="636" y="643"/>
                </a:lnTo>
                <a:lnTo>
                  <a:pt x="634" y="647"/>
                </a:lnTo>
                <a:lnTo>
                  <a:pt x="630" y="657"/>
                </a:lnTo>
                <a:lnTo>
                  <a:pt x="627" y="667"/>
                </a:lnTo>
                <a:lnTo>
                  <a:pt x="624" y="678"/>
                </a:lnTo>
                <a:lnTo>
                  <a:pt x="622" y="690"/>
                </a:lnTo>
                <a:lnTo>
                  <a:pt x="619" y="701"/>
                </a:lnTo>
                <a:lnTo>
                  <a:pt x="617" y="705"/>
                </a:lnTo>
                <a:lnTo>
                  <a:pt x="615" y="709"/>
                </a:lnTo>
                <a:lnTo>
                  <a:pt x="612" y="714"/>
                </a:lnTo>
                <a:lnTo>
                  <a:pt x="608" y="716"/>
                </a:lnTo>
                <a:lnTo>
                  <a:pt x="608" y="716"/>
                </a:lnTo>
                <a:lnTo>
                  <a:pt x="604" y="719"/>
                </a:lnTo>
                <a:lnTo>
                  <a:pt x="599" y="720"/>
                </a:lnTo>
                <a:lnTo>
                  <a:pt x="594" y="721"/>
                </a:lnTo>
                <a:lnTo>
                  <a:pt x="589" y="721"/>
                </a:lnTo>
                <a:lnTo>
                  <a:pt x="578" y="719"/>
                </a:lnTo>
                <a:lnTo>
                  <a:pt x="566" y="717"/>
                </a:lnTo>
                <a:lnTo>
                  <a:pt x="555" y="715"/>
                </a:lnTo>
                <a:lnTo>
                  <a:pt x="545" y="714"/>
                </a:lnTo>
                <a:lnTo>
                  <a:pt x="534" y="714"/>
                </a:lnTo>
                <a:lnTo>
                  <a:pt x="528" y="715"/>
                </a:lnTo>
                <a:lnTo>
                  <a:pt x="524" y="716"/>
                </a:lnTo>
                <a:lnTo>
                  <a:pt x="524" y="716"/>
                </a:lnTo>
                <a:lnTo>
                  <a:pt x="520" y="718"/>
                </a:lnTo>
                <a:lnTo>
                  <a:pt x="516" y="721"/>
                </a:lnTo>
                <a:lnTo>
                  <a:pt x="508" y="728"/>
                </a:lnTo>
                <a:lnTo>
                  <a:pt x="502" y="737"/>
                </a:lnTo>
                <a:lnTo>
                  <a:pt x="495" y="747"/>
                </a:lnTo>
                <a:lnTo>
                  <a:pt x="489" y="757"/>
                </a:lnTo>
                <a:lnTo>
                  <a:pt x="482" y="765"/>
                </a:lnTo>
                <a:lnTo>
                  <a:pt x="478" y="769"/>
                </a:lnTo>
                <a:lnTo>
                  <a:pt x="475" y="772"/>
                </a:lnTo>
                <a:lnTo>
                  <a:pt x="470" y="774"/>
                </a:lnTo>
                <a:lnTo>
                  <a:pt x="466" y="775"/>
                </a:lnTo>
                <a:lnTo>
                  <a:pt x="466" y="775"/>
                </a:lnTo>
                <a:lnTo>
                  <a:pt x="461" y="776"/>
                </a:lnTo>
                <a:lnTo>
                  <a:pt x="456" y="775"/>
                </a:lnTo>
                <a:lnTo>
                  <a:pt x="451" y="774"/>
                </a:lnTo>
                <a:lnTo>
                  <a:pt x="447" y="772"/>
                </a:lnTo>
                <a:lnTo>
                  <a:pt x="437" y="766"/>
                </a:lnTo>
                <a:lnTo>
                  <a:pt x="427" y="760"/>
                </a:lnTo>
                <a:lnTo>
                  <a:pt x="417" y="754"/>
                </a:lnTo>
                <a:lnTo>
                  <a:pt x="408" y="748"/>
                </a:lnTo>
                <a:lnTo>
                  <a:pt x="398" y="744"/>
                </a:lnTo>
                <a:lnTo>
                  <a:pt x="394" y="744"/>
                </a:lnTo>
                <a:lnTo>
                  <a:pt x="388" y="743"/>
                </a:lnTo>
                <a:lnTo>
                  <a:pt x="388" y="743"/>
                </a:lnTo>
                <a:lnTo>
                  <a:pt x="384" y="744"/>
                </a:lnTo>
                <a:lnTo>
                  <a:pt x="379" y="744"/>
                </a:lnTo>
                <a:lnTo>
                  <a:pt x="369" y="748"/>
                </a:lnTo>
                <a:lnTo>
                  <a:pt x="359" y="754"/>
                </a:lnTo>
                <a:lnTo>
                  <a:pt x="350" y="760"/>
                </a:lnTo>
                <a:lnTo>
                  <a:pt x="340" y="766"/>
                </a:lnTo>
                <a:lnTo>
                  <a:pt x="330" y="772"/>
                </a:lnTo>
                <a:lnTo>
                  <a:pt x="326" y="774"/>
                </a:lnTo>
                <a:lnTo>
                  <a:pt x="320" y="775"/>
                </a:lnTo>
                <a:lnTo>
                  <a:pt x="316" y="776"/>
                </a:lnTo>
                <a:lnTo>
                  <a:pt x="311" y="775"/>
                </a:lnTo>
                <a:lnTo>
                  <a:pt x="311" y="775"/>
                </a:lnTo>
                <a:lnTo>
                  <a:pt x="306" y="774"/>
                </a:lnTo>
                <a:lnTo>
                  <a:pt x="302" y="772"/>
                </a:lnTo>
                <a:lnTo>
                  <a:pt x="299" y="769"/>
                </a:lnTo>
                <a:lnTo>
                  <a:pt x="295" y="765"/>
                </a:lnTo>
                <a:lnTo>
                  <a:pt x="288" y="757"/>
                </a:lnTo>
                <a:lnTo>
                  <a:pt x="282" y="747"/>
                </a:lnTo>
                <a:lnTo>
                  <a:pt x="275" y="737"/>
                </a:lnTo>
                <a:lnTo>
                  <a:pt x="269" y="728"/>
                </a:lnTo>
                <a:lnTo>
                  <a:pt x="261" y="721"/>
                </a:lnTo>
                <a:lnTo>
                  <a:pt x="257" y="718"/>
                </a:lnTo>
                <a:lnTo>
                  <a:pt x="253" y="716"/>
                </a:lnTo>
                <a:lnTo>
                  <a:pt x="253" y="716"/>
                </a:lnTo>
                <a:lnTo>
                  <a:pt x="248" y="715"/>
                </a:lnTo>
                <a:lnTo>
                  <a:pt x="243" y="714"/>
                </a:lnTo>
                <a:lnTo>
                  <a:pt x="232" y="714"/>
                </a:lnTo>
                <a:lnTo>
                  <a:pt x="221" y="715"/>
                </a:lnTo>
                <a:lnTo>
                  <a:pt x="210" y="717"/>
                </a:lnTo>
                <a:lnTo>
                  <a:pt x="199" y="720"/>
                </a:lnTo>
                <a:lnTo>
                  <a:pt x="188" y="721"/>
                </a:lnTo>
                <a:lnTo>
                  <a:pt x="182" y="721"/>
                </a:lnTo>
                <a:lnTo>
                  <a:pt x="178" y="720"/>
                </a:lnTo>
                <a:lnTo>
                  <a:pt x="173" y="719"/>
                </a:lnTo>
                <a:lnTo>
                  <a:pt x="168" y="716"/>
                </a:lnTo>
                <a:lnTo>
                  <a:pt x="168" y="716"/>
                </a:lnTo>
                <a:lnTo>
                  <a:pt x="165" y="714"/>
                </a:lnTo>
                <a:lnTo>
                  <a:pt x="162" y="709"/>
                </a:lnTo>
                <a:lnTo>
                  <a:pt x="160" y="705"/>
                </a:lnTo>
                <a:lnTo>
                  <a:pt x="158" y="701"/>
                </a:lnTo>
                <a:lnTo>
                  <a:pt x="154" y="690"/>
                </a:lnTo>
                <a:lnTo>
                  <a:pt x="152" y="679"/>
                </a:lnTo>
                <a:lnTo>
                  <a:pt x="150" y="667"/>
                </a:lnTo>
                <a:lnTo>
                  <a:pt x="147" y="657"/>
                </a:lnTo>
                <a:lnTo>
                  <a:pt x="143" y="647"/>
                </a:lnTo>
                <a:lnTo>
                  <a:pt x="140" y="643"/>
                </a:lnTo>
                <a:lnTo>
                  <a:pt x="137" y="639"/>
                </a:lnTo>
                <a:lnTo>
                  <a:pt x="137" y="639"/>
                </a:lnTo>
                <a:lnTo>
                  <a:pt x="134" y="636"/>
                </a:lnTo>
                <a:lnTo>
                  <a:pt x="130" y="633"/>
                </a:lnTo>
                <a:lnTo>
                  <a:pt x="120" y="628"/>
                </a:lnTo>
                <a:lnTo>
                  <a:pt x="109" y="626"/>
                </a:lnTo>
                <a:lnTo>
                  <a:pt x="97" y="624"/>
                </a:lnTo>
                <a:lnTo>
                  <a:pt x="86" y="622"/>
                </a:lnTo>
                <a:lnTo>
                  <a:pt x="76" y="619"/>
                </a:lnTo>
                <a:lnTo>
                  <a:pt x="70" y="617"/>
                </a:lnTo>
                <a:lnTo>
                  <a:pt x="66" y="614"/>
                </a:lnTo>
                <a:lnTo>
                  <a:pt x="63" y="611"/>
                </a:lnTo>
                <a:lnTo>
                  <a:pt x="60" y="607"/>
                </a:lnTo>
                <a:lnTo>
                  <a:pt x="60" y="607"/>
                </a:lnTo>
                <a:lnTo>
                  <a:pt x="57" y="603"/>
                </a:lnTo>
                <a:lnTo>
                  <a:pt x="56" y="598"/>
                </a:lnTo>
                <a:lnTo>
                  <a:pt x="55" y="594"/>
                </a:lnTo>
                <a:lnTo>
                  <a:pt x="55" y="589"/>
                </a:lnTo>
                <a:lnTo>
                  <a:pt x="56" y="578"/>
                </a:lnTo>
                <a:lnTo>
                  <a:pt x="58" y="566"/>
                </a:lnTo>
                <a:lnTo>
                  <a:pt x="61" y="555"/>
                </a:lnTo>
                <a:lnTo>
                  <a:pt x="63" y="543"/>
                </a:lnTo>
                <a:lnTo>
                  <a:pt x="63" y="534"/>
                </a:lnTo>
                <a:lnTo>
                  <a:pt x="62" y="528"/>
                </a:lnTo>
                <a:lnTo>
                  <a:pt x="60" y="524"/>
                </a:lnTo>
                <a:lnTo>
                  <a:pt x="60" y="524"/>
                </a:lnTo>
                <a:lnTo>
                  <a:pt x="58" y="520"/>
                </a:lnTo>
                <a:lnTo>
                  <a:pt x="55" y="515"/>
                </a:lnTo>
                <a:lnTo>
                  <a:pt x="48" y="508"/>
                </a:lnTo>
                <a:lnTo>
                  <a:pt x="39" y="501"/>
                </a:lnTo>
                <a:lnTo>
                  <a:pt x="29" y="495"/>
                </a:lnTo>
                <a:lnTo>
                  <a:pt x="20" y="488"/>
                </a:lnTo>
                <a:lnTo>
                  <a:pt x="11" y="482"/>
                </a:lnTo>
                <a:lnTo>
                  <a:pt x="8" y="478"/>
                </a:lnTo>
                <a:lnTo>
                  <a:pt x="5" y="473"/>
                </a:lnTo>
                <a:lnTo>
                  <a:pt x="2" y="469"/>
                </a:lnTo>
                <a:lnTo>
                  <a:pt x="0" y="465"/>
                </a:lnTo>
                <a:lnTo>
                  <a:pt x="0" y="465"/>
                </a:lnTo>
                <a:lnTo>
                  <a:pt x="0" y="460"/>
                </a:lnTo>
                <a:lnTo>
                  <a:pt x="0" y="455"/>
                </a:lnTo>
                <a:lnTo>
                  <a:pt x="2" y="451"/>
                </a:lnTo>
                <a:lnTo>
                  <a:pt x="3" y="445"/>
                </a:lnTo>
                <a:lnTo>
                  <a:pt x="9" y="436"/>
                </a:lnTo>
                <a:lnTo>
                  <a:pt x="15" y="427"/>
                </a:lnTo>
                <a:lnTo>
                  <a:pt x="22" y="417"/>
                </a:lnTo>
                <a:lnTo>
                  <a:pt x="28" y="407"/>
                </a:lnTo>
                <a:lnTo>
                  <a:pt x="31" y="398"/>
                </a:lnTo>
                <a:lnTo>
                  <a:pt x="33" y="392"/>
                </a:lnTo>
                <a:lnTo>
                  <a:pt x="33" y="388"/>
                </a:lnTo>
                <a:lnTo>
                  <a:pt x="33" y="388"/>
                </a:lnTo>
                <a:lnTo>
                  <a:pt x="33" y="383"/>
                </a:lnTo>
                <a:lnTo>
                  <a:pt x="31" y="378"/>
                </a:lnTo>
                <a:lnTo>
                  <a:pt x="28" y="369"/>
                </a:lnTo>
                <a:lnTo>
                  <a:pt x="22" y="359"/>
                </a:lnTo>
                <a:lnTo>
                  <a:pt x="15" y="349"/>
                </a:lnTo>
                <a:lnTo>
                  <a:pt x="9" y="340"/>
                </a:lnTo>
                <a:lnTo>
                  <a:pt x="3" y="330"/>
                </a:lnTo>
                <a:lnTo>
                  <a:pt x="2" y="326"/>
                </a:lnTo>
                <a:lnTo>
                  <a:pt x="0" y="320"/>
                </a:lnTo>
                <a:lnTo>
                  <a:pt x="0" y="316"/>
                </a:lnTo>
                <a:lnTo>
                  <a:pt x="0" y="310"/>
                </a:lnTo>
                <a:lnTo>
                  <a:pt x="0" y="310"/>
                </a:lnTo>
                <a:lnTo>
                  <a:pt x="2" y="306"/>
                </a:lnTo>
                <a:lnTo>
                  <a:pt x="5" y="302"/>
                </a:lnTo>
                <a:lnTo>
                  <a:pt x="8" y="298"/>
                </a:lnTo>
                <a:lnTo>
                  <a:pt x="11" y="294"/>
                </a:lnTo>
                <a:lnTo>
                  <a:pt x="20" y="287"/>
                </a:lnTo>
                <a:lnTo>
                  <a:pt x="29" y="280"/>
                </a:lnTo>
                <a:lnTo>
                  <a:pt x="39" y="275"/>
                </a:lnTo>
                <a:lnTo>
                  <a:pt x="48" y="267"/>
                </a:lnTo>
                <a:lnTo>
                  <a:pt x="55" y="260"/>
                </a:lnTo>
                <a:lnTo>
                  <a:pt x="57" y="257"/>
                </a:lnTo>
                <a:lnTo>
                  <a:pt x="60" y="251"/>
                </a:lnTo>
                <a:lnTo>
                  <a:pt x="60" y="251"/>
                </a:lnTo>
                <a:lnTo>
                  <a:pt x="62" y="247"/>
                </a:lnTo>
                <a:lnTo>
                  <a:pt x="63" y="243"/>
                </a:lnTo>
                <a:lnTo>
                  <a:pt x="63" y="232"/>
                </a:lnTo>
                <a:lnTo>
                  <a:pt x="61" y="221"/>
                </a:lnTo>
                <a:lnTo>
                  <a:pt x="58" y="209"/>
                </a:lnTo>
                <a:lnTo>
                  <a:pt x="56" y="198"/>
                </a:lnTo>
                <a:lnTo>
                  <a:pt x="55" y="188"/>
                </a:lnTo>
                <a:lnTo>
                  <a:pt x="55" y="182"/>
                </a:lnTo>
                <a:lnTo>
                  <a:pt x="56" y="177"/>
                </a:lnTo>
                <a:lnTo>
                  <a:pt x="57" y="172"/>
                </a:lnTo>
                <a:lnTo>
                  <a:pt x="60" y="168"/>
                </a:lnTo>
                <a:lnTo>
                  <a:pt x="60" y="168"/>
                </a:lnTo>
                <a:lnTo>
                  <a:pt x="63" y="164"/>
                </a:lnTo>
                <a:lnTo>
                  <a:pt x="66" y="162"/>
                </a:lnTo>
                <a:lnTo>
                  <a:pt x="70" y="158"/>
                </a:lnTo>
                <a:lnTo>
                  <a:pt x="76" y="156"/>
                </a:lnTo>
                <a:lnTo>
                  <a:pt x="86" y="154"/>
                </a:lnTo>
                <a:lnTo>
                  <a:pt x="97" y="151"/>
                </a:lnTo>
                <a:lnTo>
                  <a:pt x="109" y="149"/>
                </a:lnTo>
                <a:lnTo>
                  <a:pt x="120" y="147"/>
                </a:lnTo>
                <a:lnTo>
                  <a:pt x="130" y="142"/>
                </a:lnTo>
                <a:lnTo>
                  <a:pt x="134" y="140"/>
                </a:lnTo>
                <a:lnTo>
                  <a:pt x="137" y="136"/>
                </a:lnTo>
                <a:lnTo>
                  <a:pt x="137" y="136"/>
                </a:lnTo>
                <a:lnTo>
                  <a:pt x="140" y="133"/>
                </a:lnTo>
                <a:lnTo>
                  <a:pt x="143" y="128"/>
                </a:lnTo>
                <a:lnTo>
                  <a:pt x="147" y="120"/>
                </a:lnTo>
                <a:lnTo>
                  <a:pt x="150" y="108"/>
                </a:lnTo>
                <a:lnTo>
                  <a:pt x="152" y="97"/>
                </a:lnTo>
                <a:lnTo>
                  <a:pt x="154" y="85"/>
                </a:lnTo>
                <a:lnTo>
                  <a:pt x="158" y="74"/>
                </a:lnTo>
                <a:lnTo>
                  <a:pt x="160" y="70"/>
                </a:lnTo>
                <a:lnTo>
                  <a:pt x="162" y="66"/>
                </a:lnTo>
                <a:lnTo>
                  <a:pt x="165" y="62"/>
                </a:lnTo>
                <a:lnTo>
                  <a:pt x="168" y="59"/>
                </a:lnTo>
                <a:lnTo>
                  <a:pt x="168" y="59"/>
                </a:lnTo>
                <a:lnTo>
                  <a:pt x="173" y="57"/>
                </a:lnTo>
                <a:lnTo>
                  <a:pt x="178" y="55"/>
                </a:lnTo>
                <a:lnTo>
                  <a:pt x="182" y="55"/>
                </a:lnTo>
                <a:lnTo>
                  <a:pt x="188" y="55"/>
                </a:lnTo>
                <a:lnTo>
                  <a:pt x="199" y="56"/>
                </a:lnTo>
                <a:lnTo>
                  <a:pt x="210" y="58"/>
                </a:lnTo>
                <a:lnTo>
                  <a:pt x="221" y="60"/>
                </a:lnTo>
                <a:lnTo>
                  <a:pt x="232" y="62"/>
                </a:lnTo>
                <a:lnTo>
                  <a:pt x="243" y="62"/>
                </a:lnTo>
                <a:lnTo>
                  <a:pt x="248" y="61"/>
                </a:lnTo>
                <a:lnTo>
                  <a:pt x="253" y="59"/>
                </a:lnTo>
                <a:lnTo>
                  <a:pt x="253" y="59"/>
                </a:lnTo>
                <a:lnTo>
                  <a:pt x="257" y="57"/>
                </a:lnTo>
                <a:lnTo>
                  <a:pt x="261" y="55"/>
                </a:lnTo>
                <a:lnTo>
                  <a:pt x="269" y="47"/>
                </a:lnTo>
                <a:lnTo>
                  <a:pt x="275" y="39"/>
                </a:lnTo>
                <a:lnTo>
                  <a:pt x="282" y="28"/>
                </a:lnTo>
                <a:lnTo>
                  <a:pt x="288" y="19"/>
                </a:lnTo>
                <a:lnTo>
                  <a:pt x="295" y="11"/>
                </a:lnTo>
                <a:lnTo>
                  <a:pt x="299" y="6"/>
                </a:lnTo>
                <a:lnTo>
                  <a:pt x="302" y="3"/>
                </a:lnTo>
                <a:lnTo>
                  <a:pt x="306" y="1"/>
                </a:lnTo>
                <a:lnTo>
                  <a:pt x="311" y="0"/>
                </a:lnTo>
                <a:lnTo>
                  <a:pt x="311" y="0"/>
                </a:lnTo>
                <a:lnTo>
                  <a:pt x="316" y="0"/>
                </a:lnTo>
                <a:lnTo>
                  <a:pt x="320" y="0"/>
                </a:lnTo>
                <a:lnTo>
                  <a:pt x="326" y="1"/>
                </a:lnTo>
                <a:lnTo>
                  <a:pt x="330" y="3"/>
                </a:lnTo>
                <a:lnTo>
                  <a:pt x="340" y="9"/>
                </a:lnTo>
                <a:lnTo>
                  <a:pt x="350" y="15"/>
                </a:lnTo>
                <a:lnTo>
                  <a:pt x="359" y="22"/>
                </a:lnTo>
                <a:lnTo>
                  <a:pt x="369" y="27"/>
                </a:lnTo>
                <a:lnTo>
                  <a:pt x="379" y="31"/>
                </a:lnTo>
                <a:lnTo>
                  <a:pt x="383" y="32"/>
                </a:lnTo>
                <a:lnTo>
                  <a:pt x="388" y="32"/>
                </a:lnTo>
                <a:lnTo>
                  <a:pt x="388" y="32"/>
                </a:lnTo>
                <a:close/>
                <a:moveTo>
                  <a:pt x="493" y="135"/>
                </a:moveTo>
                <a:lnTo>
                  <a:pt x="493" y="135"/>
                </a:lnTo>
                <a:lnTo>
                  <a:pt x="477" y="128"/>
                </a:lnTo>
                <a:lnTo>
                  <a:pt x="459" y="123"/>
                </a:lnTo>
                <a:lnTo>
                  <a:pt x="442" y="119"/>
                </a:lnTo>
                <a:lnTo>
                  <a:pt x="425" y="115"/>
                </a:lnTo>
                <a:lnTo>
                  <a:pt x="409" y="114"/>
                </a:lnTo>
                <a:lnTo>
                  <a:pt x="392" y="113"/>
                </a:lnTo>
                <a:lnTo>
                  <a:pt x="375" y="113"/>
                </a:lnTo>
                <a:lnTo>
                  <a:pt x="358" y="115"/>
                </a:lnTo>
                <a:lnTo>
                  <a:pt x="342" y="117"/>
                </a:lnTo>
                <a:lnTo>
                  <a:pt x="326" y="121"/>
                </a:lnTo>
                <a:lnTo>
                  <a:pt x="311" y="125"/>
                </a:lnTo>
                <a:lnTo>
                  <a:pt x="295" y="130"/>
                </a:lnTo>
                <a:lnTo>
                  <a:pt x="279" y="136"/>
                </a:lnTo>
                <a:lnTo>
                  <a:pt x="264" y="143"/>
                </a:lnTo>
                <a:lnTo>
                  <a:pt x="250" y="151"/>
                </a:lnTo>
                <a:lnTo>
                  <a:pt x="236" y="160"/>
                </a:lnTo>
                <a:lnTo>
                  <a:pt x="223" y="168"/>
                </a:lnTo>
                <a:lnTo>
                  <a:pt x="210" y="179"/>
                </a:lnTo>
                <a:lnTo>
                  <a:pt x="199" y="190"/>
                </a:lnTo>
                <a:lnTo>
                  <a:pt x="187" y="202"/>
                </a:lnTo>
                <a:lnTo>
                  <a:pt x="176" y="213"/>
                </a:lnTo>
                <a:lnTo>
                  <a:pt x="166" y="226"/>
                </a:lnTo>
                <a:lnTo>
                  <a:pt x="157" y="240"/>
                </a:lnTo>
                <a:lnTo>
                  <a:pt x="149" y="254"/>
                </a:lnTo>
                <a:lnTo>
                  <a:pt x="140" y="268"/>
                </a:lnTo>
                <a:lnTo>
                  <a:pt x="134" y="283"/>
                </a:lnTo>
                <a:lnTo>
                  <a:pt x="129" y="300"/>
                </a:lnTo>
                <a:lnTo>
                  <a:pt x="123" y="316"/>
                </a:lnTo>
                <a:lnTo>
                  <a:pt x="120" y="333"/>
                </a:lnTo>
                <a:lnTo>
                  <a:pt x="117" y="350"/>
                </a:lnTo>
                <a:lnTo>
                  <a:pt x="115" y="368"/>
                </a:lnTo>
                <a:lnTo>
                  <a:pt x="113" y="386"/>
                </a:lnTo>
                <a:lnTo>
                  <a:pt x="113" y="386"/>
                </a:lnTo>
                <a:lnTo>
                  <a:pt x="115" y="404"/>
                </a:lnTo>
                <a:lnTo>
                  <a:pt x="116" y="421"/>
                </a:lnTo>
                <a:lnTo>
                  <a:pt x="119" y="439"/>
                </a:lnTo>
                <a:lnTo>
                  <a:pt x="122" y="456"/>
                </a:lnTo>
                <a:lnTo>
                  <a:pt x="127" y="472"/>
                </a:lnTo>
                <a:lnTo>
                  <a:pt x="133" y="488"/>
                </a:lnTo>
                <a:lnTo>
                  <a:pt x="139" y="503"/>
                </a:lnTo>
                <a:lnTo>
                  <a:pt x="147" y="519"/>
                </a:lnTo>
                <a:lnTo>
                  <a:pt x="155" y="533"/>
                </a:lnTo>
                <a:lnTo>
                  <a:pt x="165" y="547"/>
                </a:lnTo>
                <a:lnTo>
                  <a:pt x="175" y="559"/>
                </a:lnTo>
                <a:lnTo>
                  <a:pt x="186" y="572"/>
                </a:lnTo>
                <a:lnTo>
                  <a:pt x="196" y="584"/>
                </a:lnTo>
                <a:lnTo>
                  <a:pt x="209" y="595"/>
                </a:lnTo>
                <a:lnTo>
                  <a:pt x="221" y="606"/>
                </a:lnTo>
                <a:lnTo>
                  <a:pt x="235" y="614"/>
                </a:lnTo>
                <a:lnTo>
                  <a:pt x="249" y="624"/>
                </a:lnTo>
                <a:lnTo>
                  <a:pt x="263" y="632"/>
                </a:lnTo>
                <a:lnTo>
                  <a:pt x="278" y="639"/>
                </a:lnTo>
                <a:lnTo>
                  <a:pt x="293" y="645"/>
                </a:lnTo>
                <a:lnTo>
                  <a:pt x="309" y="650"/>
                </a:lnTo>
                <a:lnTo>
                  <a:pt x="325" y="654"/>
                </a:lnTo>
                <a:lnTo>
                  <a:pt x="341" y="658"/>
                </a:lnTo>
                <a:lnTo>
                  <a:pt x="357" y="661"/>
                </a:lnTo>
                <a:lnTo>
                  <a:pt x="374" y="662"/>
                </a:lnTo>
                <a:lnTo>
                  <a:pt x="390" y="662"/>
                </a:lnTo>
                <a:lnTo>
                  <a:pt x="408" y="662"/>
                </a:lnTo>
                <a:lnTo>
                  <a:pt x="425" y="660"/>
                </a:lnTo>
                <a:lnTo>
                  <a:pt x="442" y="657"/>
                </a:lnTo>
                <a:lnTo>
                  <a:pt x="459" y="653"/>
                </a:lnTo>
                <a:lnTo>
                  <a:pt x="477" y="648"/>
                </a:lnTo>
                <a:lnTo>
                  <a:pt x="493" y="641"/>
                </a:lnTo>
                <a:lnTo>
                  <a:pt x="493" y="641"/>
                </a:lnTo>
                <a:lnTo>
                  <a:pt x="510" y="634"/>
                </a:lnTo>
                <a:lnTo>
                  <a:pt x="525" y="625"/>
                </a:lnTo>
                <a:lnTo>
                  <a:pt x="540" y="616"/>
                </a:lnTo>
                <a:lnTo>
                  <a:pt x="555" y="606"/>
                </a:lnTo>
                <a:lnTo>
                  <a:pt x="568" y="595"/>
                </a:lnTo>
                <a:lnTo>
                  <a:pt x="580" y="583"/>
                </a:lnTo>
                <a:lnTo>
                  <a:pt x="592" y="571"/>
                </a:lnTo>
                <a:lnTo>
                  <a:pt x="603" y="558"/>
                </a:lnTo>
                <a:lnTo>
                  <a:pt x="613" y="545"/>
                </a:lnTo>
                <a:lnTo>
                  <a:pt x="622" y="531"/>
                </a:lnTo>
                <a:lnTo>
                  <a:pt x="630" y="517"/>
                </a:lnTo>
                <a:lnTo>
                  <a:pt x="637" y="502"/>
                </a:lnTo>
                <a:lnTo>
                  <a:pt x="644" y="487"/>
                </a:lnTo>
                <a:lnTo>
                  <a:pt x="649" y="472"/>
                </a:lnTo>
                <a:lnTo>
                  <a:pt x="654" y="456"/>
                </a:lnTo>
                <a:lnTo>
                  <a:pt x="658" y="440"/>
                </a:lnTo>
                <a:lnTo>
                  <a:pt x="660" y="424"/>
                </a:lnTo>
                <a:lnTo>
                  <a:pt x="662" y="407"/>
                </a:lnTo>
                <a:lnTo>
                  <a:pt x="662" y="391"/>
                </a:lnTo>
                <a:lnTo>
                  <a:pt x="662" y="375"/>
                </a:lnTo>
                <a:lnTo>
                  <a:pt x="661" y="358"/>
                </a:lnTo>
                <a:lnTo>
                  <a:pt x="659" y="342"/>
                </a:lnTo>
                <a:lnTo>
                  <a:pt x="656" y="326"/>
                </a:lnTo>
                <a:lnTo>
                  <a:pt x="651" y="309"/>
                </a:lnTo>
                <a:lnTo>
                  <a:pt x="646" y="294"/>
                </a:lnTo>
                <a:lnTo>
                  <a:pt x="641" y="278"/>
                </a:lnTo>
                <a:lnTo>
                  <a:pt x="633" y="263"/>
                </a:lnTo>
                <a:lnTo>
                  <a:pt x="624" y="248"/>
                </a:lnTo>
                <a:lnTo>
                  <a:pt x="616" y="233"/>
                </a:lnTo>
                <a:lnTo>
                  <a:pt x="605" y="219"/>
                </a:lnTo>
                <a:lnTo>
                  <a:pt x="593" y="206"/>
                </a:lnTo>
                <a:lnTo>
                  <a:pt x="581" y="192"/>
                </a:lnTo>
                <a:lnTo>
                  <a:pt x="581" y="192"/>
                </a:lnTo>
                <a:lnTo>
                  <a:pt x="572" y="183"/>
                </a:lnTo>
                <a:lnTo>
                  <a:pt x="561" y="175"/>
                </a:lnTo>
                <a:lnTo>
                  <a:pt x="539" y="158"/>
                </a:lnTo>
                <a:lnTo>
                  <a:pt x="517" y="145"/>
                </a:lnTo>
                <a:lnTo>
                  <a:pt x="493" y="135"/>
                </a:lnTo>
                <a:lnTo>
                  <a:pt x="493" y="135"/>
                </a:lnTo>
                <a:close/>
                <a:moveTo>
                  <a:pt x="388" y="163"/>
                </a:moveTo>
                <a:lnTo>
                  <a:pt x="388" y="163"/>
                </a:lnTo>
                <a:lnTo>
                  <a:pt x="411" y="164"/>
                </a:lnTo>
                <a:lnTo>
                  <a:pt x="434" y="167"/>
                </a:lnTo>
                <a:lnTo>
                  <a:pt x="455" y="172"/>
                </a:lnTo>
                <a:lnTo>
                  <a:pt x="476" y="180"/>
                </a:lnTo>
                <a:lnTo>
                  <a:pt x="495" y="190"/>
                </a:lnTo>
                <a:lnTo>
                  <a:pt x="514" y="202"/>
                </a:lnTo>
                <a:lnTo>
                  <a:pt x="532" y="214"/>
                </a:lnTo>
                <a:lnTo>
                  <a:pt x="548" y="229"/>
                </a:lnTo>
                <a:lnTo>
                  <a:pt x="562" y="245"/>
                </a:lnTo>
                <a:lnTo>
                  <a:pt x="575" y="262"/>
                </a:lnTo>
                <a:lnTo>
                  <a:pt x="587" y="280"/>
                </a:lnTo>
                <a:lnTo>
                  <a:pt x="595" y="300"/>
                </a:lnTo>
                <a:lnTo>
                  <a:pt x="603" y="321"/>
                </a:lnTo>
                <a:lnTo>
                  <a:pt x="608" y="343"/>
                </a:lnTo>
                <a:lnTo>
                  <a:pt x="613" y="364"/>
                </a:lnTo>
                <a:lnTo>
                  <a:pt x="614" y="388"/>
                </a:lnTo>
                <a:lnTo>
                  <a:pt x="614" y="388"/>
                </a:lnTo>
                <a:lnTo>
                  <a:pt x="613" y="411"/>
                </a:lnTo>
                <a:lnTo>
                  <a:pt x="608" y="433"/>
                </a:lnTo>
                <a:lnTo>
                  <a:pt x="603" y="455"/>
                </a:lnTo>
                <a:lnTo>
                  <a:pt x="595" y="475"/>
                </a:lnTo>
                <a:lnTo>
                  <a:pt x="587" y="495"/>
                </a:lnTo>
                <a:lnTo>
                  <a:pt x="575" y="513"/>
                </a:lnTo>
                <a:lnTo>
                  <a:pt x="562" y="530"/>
                </a:lnTo>
                <a:lnTo>
                  <a:pt x="548" y="547"/>
                </a:lnTo>
                <a:lnTo>
                  <a:pt x="532" y="562"/>
                </a:lnTo>
                <a:lnTo>
                  <a:pt x="514" y="575"/>
                </a:lnTo>
                <a:lnTo>
                  <a:pt x="495" y="585"/>
                </a:lnTo>
                <a:lnTo>
                  <a:pt x="476" y="595"/>
                </a:lnTo>
                <a:lnTo>
                  <a:pt x="455" y="603"/>
                </a:lnTo>
                <a:lnTo>
                  <a:pt x="434" y="608"/>
                </a:lnTo>
                <a:lnTo>
                  <a:pt x="411" y="611"/>
                </a:lnTo>
                <a:lnTo>
                  <a:pt x="388" y="612"/>
                </a:lnTo>
                <a:lnTo>
                  <a:pt x="388" y="612"/>
                </a:lnTo>
                <a:lnTo>
                  <a:pt x="366" y="611"/>
                </a:lnTo>
                <a:lnTo>
                  <a:pt x="343" y="608"/>
                </a:lnTo>
                <a:lnTo>
                  <a:pt x="321" y="603"/>
                </a:lnTo>
                <a:lnTo>
                  <a:pt x="301" y="595"/>
                </a:lnTo>
                <a:lnTo>
                  <a:pt x="282" y="585"/>
                </a:lnTo>
                <a:lnTo>
                  <a:pt x="262" y="575"/>
                </a:lnTo>
                <a:lnTo>
                  <a:pt x="245" y="562"/>
                </a:lnTo>
                <a:lnTo>
                  <a:pt x="229" y="547"/>
                </a:lnTo>
                <a:lnTo>
                  <a:pt x="215" y="530"/>
                </a:lnTo>
                <a:lnTo>
                  <a:pt x="202" y="513"/>
                </a:lnTo>
                <a:lnTo>
                  <a:pt x="190" y="495"/>
                </a:lnTo>
                <a:lnTo>
                  <a:pt x="181" y="475"/>
                </a:lnTo>
                <a:lnTo>
                  <a:pt x="174" y="455"/>
                </a:lnTo>
                <a:lnTo>
                  <a:pt x="168" y="433"/>
                </a:lnTo>
                <a:lnTo>
                  <a:pt x="164" y="411"/>
                </a:lnTo>
                <a:lnTo>
                  <a:pt x="163" y="388"/>
                </a:lnTo>
                <a:lnTo>
                  <a:pt x="163" y="388"/>
                </a:lnTo>
                <a:lnTo>
                  <a:pt x="164" y="364"/>
                </a:lnTo>
                <a:lnTo>
                  <a:pt x="168" y="343"/>
                </a:lnTo>
                <a:lnTo>
                  <a:pt x="174" y="321"/>
                </a:lnTo>
                <a:lnTo>
                  <a:pt x="181" y="300"/>
                </a:lnTo>
                <a:lnTo>
                  <a:pt x="190" y="280"/>
                </a:lnTo>
                <a:lnTo>
                  <a:pt x="202" y="262"/>
                </a:lnTo>
                <a:lnTo>
                  <a:pt x="215" y="245"/>
                </a:lnTo>
                <a:lnTo>
                  <a:pt x="229" y="229"/>
                </a:lnTo>
                <a:lnTo>
                  <a:pt x="245" y="214"/>
                </a:lnTo>
                <a:lnTo>
                  <a:pt x="262" y="202"/>
                </a:lnTo>
                <a:lnTo>
                  <a:pt x="282" y="190"/>
                </a:lnTo>
                <a:lnTo>
                  <a:pt x="301" y="180"/>
                </a:lnTo>
                <a:lnTo>
                  <a:pt x="321" y="172"/>
                </a:lnTo>
                <a:lnTo>
                  <a:pt x="343" y="167"/>
                </a:lnTo>
                <a:lnTo>
                  <a:pt x="366" y="164"/>
                </a:lnTo>
                <a:lnTo>
                  <a:pt x="388" y="163"/>
                </a:lnTo>
                <a:lnTo>
                  <a:pt x="388" y="163"/>
                </a:lnTo>
                <a:close/>
                <a:moveTo>
                  <a:pt x="403" y="231"/>
                </a:moveTo>
                <a:lnTo>
                  <a:pt x="441" y="314"/>
                </a:lnTo>
                <a:lnTo>
                  <a:pt x="533" y="324"/>
                </a:lnTo>
                <a:lnTo>
                  <a:pt x="533" y="324"/>
                </a:lnTo>
                <a:lnTo>
                  <a:pt x="537" y="326"/>
                </a:lnTo>
                <a:lnTo>
                  <a:pt x="541" y="328"/>
                </a:lnTo>
                <a:lnTo>
                  <a:pt x="545" y="331"/>
                </a:lnTo>
                <a:lnTo>
                  <a:pt x="547" y="335"/>
                </a:lnTo>
                <a:lnTo>
                  <a:pt x="547" y="335"/>
                </a:lnTo>
                <a:lnTo>
                  <a:pt x="548" y="341"/>
                </a:lnTo>
                <a:lnTo>
                  <a:pt x="547" y="345"/>
                </a:lnTo>
                <a:lnTo>
                  <a:pt x="545" y="349"/>
                </a:lnTo>
                <a:lnTo>
                  <a:pt x="543" y="352"/>
                </a:lnTo>
                <a:lnTo>
                  <a:pt x="475" y="415"/>
                </a:lnTo>
                <a:lnTo>
                  <a:pt x="493" y="506"/>
                </a:lnTo>
                <a:lnTo>
                  <a:pt x="493" y="506"/>
                </a:lnTo>
                <a:lnTo>
                  <a:pt x="493" y="510"/>
                </a:lnTo>
                <a:lnTo>
                  <a:pt x="492" y="514"/>
                </a:lnTo>
                <a:lnTo>
                  <a:pt x="490" y="519"/>
                </a:lnTo>
                <a:lnTo>
                  <a:pt x="486" y="522"/>
                </a:lnTo>
                <a:lnTo>
                  <a:pt x="486" y="522"/>
                </a:lnTo>
                <a:lnTo>
                  <a:pt x="482" y="524"/>
                </a:lnTo>
                <a:lnTo>
                  <a:pt x="478" y="525"/>
                </a:lnTo>
                <a:lnTo>
                  <a:pt x="472" y="525"/>
                </a:lnTo>
                <a:lnTo>
                  <a:pt x="468" y="523"/>
                </a:lnTo>
                <a:lnTo>
                  <a:pt x="388" y="478"/>
                </a:lnTo>
                <a:lnTo>
                  <a:pt x="309" y="523"/>
                </a:lnTo>
                <a:lnTo>
                  <a:pt x="309" y="523"/>
                </a:lnTo>
                <a:lnTo>
                  <a:pt x="304" y="525"/>
                </a:lnTo>
                <a:lnTo>
                  <a:pt x="299" y="525"/>
                </a:lnTo>
                <a:lnTo>
                  <a:pt x="295" y="524"/>
                </a:lnTo>
                <a:lnTo>
                  <a:pt x="290" y="522"/>
                </a:lnTo>
                <a:lnTo>
                  <a:pt x="290" y="522"/>
                </a:lnTo>
                <a:lnTo>
                  <a:pt x="287" y="519"/>
                </a:lnTo>
                <a:lnTo>
                  <a:pt x="285" y="514"/>
                </a:lnTo>
                <a:lnTo>
                  <a:pt x="284" y="510"/>
                </a:lnTo>
                <a:lnTo>
                  <a:pt x="284" y="506"/>
                </a:lnTo>
                <a:lnTo>
                  <a:pt x="302" y="415"/>
                </a:lnTo>
                <a:lnTo>
                  <a:pt x="234" y="352"/>
                </a:lnTo>
                <a:lnTo>
                  <a:pt x="234" y="352"/>
                </a:lnTo>
                <a:lnTo>
                  <a:pt x="232" y="349"/>
                </a:lnTo>
                <a:lnTo>
                  <a:pt x="230" y="345"/>
                </a:lnTo>
                <a:lnTo>
                  <a:pt x="229" y="341"/>
                </a:lnTo>
                <a:lnTo>
                  <a:pt x="230" y="335"/>
                </a:lnTo>
                <a:lnTo>
                  <a:pt x="230" y="335"/>
                </a:lnTo>
                <a:lnTo>
                  <a:pt x="232" y="331"/>
                </a:lnTo>
                <a:lnTo>
                  <a:pt x="235" y="328"/>
                </a:lnTo>
                <a:lnTo>
                  <a:pt x="240" y="326"/>
                </a:lnTo>
                <a:lnTo>
                  <a:pt x="244" y="324"/>
                </a:lnTo>
                <a:lnTo>
                  <a:pt x="336" y="314"/>
                </a:lnTo>
                <a:lnTo>
                  <a:pt x="373" y="231"/>
                </a:lnTo>
                <a:lnTo>
                  <a:pt x="373" y="231"/>
                </a:lnTo>
                <a:lnTo>
                  <a:pt x="376" y="226"/>
                </a:lnTo>
                <a:lnTo>
                  <a:pt x="380" y="223"/>
                </a:lnTo>
                <a:lnTo>
                  <a:pt x="384" y="221"/>
                </a:lnTo>
                <a:lnTo>
                  <a:pt x="388" y="221"/>
                </a:lnTo>
                <a:lnTo>
                  <a:pt x="388" y="221"/>
                </a:lnTo>
                <a:lnTo>
                  <a:pt x="393" y="221"/>
                </a:lnTo>
                <a:lnTo>
                  <a:pt x="397" y="223"/>
                </a:lnTo>
                <a:lnTo>
                  <a:pt x="400" y="226"/>
                </a:lnTo>
                <a:lnTo>
                  <a:pt x="403" y="231"/>
                </a:lnTo>
                <a:lnTo>
                  <a:pt x="403"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7" name="文本框 26"/>
          <p:cNvSpPr txBox="1"/>
          <p:nvPr>
            <p:custDataLst>
              <p:tags r:id="rId12"/>
            </p:custDataLst>
          </p:nvPr>
        </p:nvSpPr>
        <p:spPr>
          <a:xfrm>
            <a:off x="608965" y="3108960"/>
            <a:ext cx="3778885" cy="1282700"/>
          </a:xfrm>
          <a:prstGeom prst="rect">
            <a:avLst/>
          </a:prstGeom>
          <a:noFill/>
        </p:spPr>
        <p:txBody>
          <a:bodyPr wrap="square" lIns="90000" tIns="46800" rIns="90000" bIns="0" anchor="b" anchorCtr="0">
            <a:normAutofit/>
          </a:bodyPr>
          <a:lstStyle/>
          <a:p>
            <a:pPr algn="l">
              <a:lnSpc>
                <a:spcPct val="120000"/>
              </a:lnSpc>
            </a:pPr>
            <a:r>
              <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rPr>
              <a:t>（三）餐（饮）具</a:t>
            </a:r>
            <a:endPar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endParaRPr>
          </a:p>
          <a:p>
            <a:pPr algn="l">
              <a:lnSpc>
                <a:spcPct val="120000"/>
              </a:lnSpc>
            </a:pPr>
            <a:r>
              <a:rPr lang="zh-CN" altLang="en-US" sz="1600" spc="300" dirty="0">
                <a:solidFill>
                  <a:schemeClr val="tx1"/>
                </a:solidFill>
                <a:latin typeface="微软雅黑" panose="020B0503020204020204" pitchFamily="34" charset="-122"/>
                <a:ea typeface="微软雅黑" panose="020B0503020204020204" pitchFamily="34" charset="-122"/>
                <a:cs typeface="+mj-cs"/>
                <a:sym typeface="+mn-lt"/>
              </a:rPr>
              <a:t>首选煮沸消毒 10～15 分钟，或流通蒸汽消毒 10 分钟。</a:t>
            </a:r>
            <a:endParaRPr lang="zh-CN" altLang="en-US" sz="1600" spc="300" dirty="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15" name="文本框 14"/>
          <p:cNvSpPr txBox="1"/>
          <p:nvPr>
            <p:custDataLst>
              <p:tags r:id="rId13"/>
            </p:custDataLst>
          </p:nvPr>
        </p:nvSpPr>
        <p:spPr>
          <a:xfrm>
            <a:off x="7833995" y="3068320"/>
            <a:ext cx="3788410" cy="1336040"/>
          </a:xfrm>
          <a:prstGeom prst="rect">
            <a:avLst/>
          </a:prstGeom>
          <a:noFill/>
        </p:spPr>
        <p:txBody>
          <a:bodyPr wrap="square" lIns="90000" tIns="46800" rIns="90000" bIns="0" anchor="b" anchorCtr="0">
            <a:normAutofit fontScale="90000"/>
          </a:bodyPr>
          <a:lstStyle/>
          <a:p>
            <a:pPr>
              <a:lnSpc>
                <a:spcPct val="120000"/>
              </a:lnSpc>
            </a:pPr>
            <a:r>
              <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rPr>
              <a:t>（四）排泄物、呕吐物</a:t>
            </a:r>
            <a:endPar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endParaRPr>
          </a:p>
          <a:p>
            <a:pPr>
              <a:lnSpc>
                <a:spcPct val="120000"/>
              </a:lnSpc>
            </a:pPr>
            <a:r>
              <a:rPr lang="zh-CN" altLang="en-US" spc="300">
                <a:solidFill>
                  <a:schemeClr val="tx1"/>
                </a:solidFill>
                <a:latin typeface="微软雅黑" panose="020B0503020204020204" pitchFamily="34" charset="-122"/>
                <a:ea typeface="微软雅黑" panose="020B0503020204020204" pitchFamily="34" charset="-122"/>
                <a:cs typeface="+mj-cs"/>
                <a:sym typeface="+mn-lt"/>
              </a:rPr>
              <a:t>每 2 升可加漂白粉 50 克或有效氯为 20 克 / 升的含氯消毒剂溶液 2 升，搅匀放置2 小时。</a:t>
            </a:r>
            <a:endParaRPr lang="zh-CN" altLang="en-US" spc="30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16" name="文本框 15"/>
          <p:cNvSpPr txBox="1"/>
          <p:nvPr>
            <p:custDataLst>
              <p:tags r:id="rId14"/>
            </p:custDataLst>
          </p:nvPr>
        </p:nvSpPr>
        <p:spPr>
          <a:xfrm>
            <a:off x="1471930" y="4550410"/>
            <a:ext cx="3741420" cy="1457960"/>
          </a:xfrm>
          <a:prstGeom prst="rect">
            <a:avLst/>
          </a:prstGeom>
          <a:noFill/>
        </p:spPr>
        <p:txBody>
          <a:bodyPr wrap="square" lIns="90000" tIns="46800" rIns="90000" bIns="0" anchor="b" anchorCtr="0"/>
          <a:lstStyle/>
          <a:p>
            <a:pPr algn="l">
              <a:lnSpc>
                <a:spcPct val="120000"/>
              </a:lnSpc>
            </a:pPr>
            <a:r>
              <a:rPr lang="zh-CN" altLang="en-US" sz="1600" b="1" spc="300">
                <a:solidFill>
                  <a:srgbClr val="69A35B">
                    <a:lumMod val="100000"/>
                  </a:srgbClr>
                </a:solidFill>
                <a:latin typeface="微软雅黑" panose="020B0503020204020204" pitchFamily="34" charset="-122"/>
                <a:ea typeface="微软雅黑" panose="020B0503020204020204" pitchFamily="34" charset="-122"/>
                <a:cs typeface="+mj-cs"/>
                <a:sym typeface="+mn-lt"/>
              </a:rPr>
              <a:t>（五）污水</a:t>
            </a:r>
            <a:endParaRPr lang="zh-CN" altLang="en-US" sz="1600" b="1" spc="300">
              <a:solidFill>
                <a:srgbClr val="69A35B">
                  <a:lumMod val="100000"/>
                </a:srgbClr>
              </a:solidFill>
              <a:latin typeface="微软雅黑" panose="020B0503020204020204" pitchFamily="34" charset="-122"/>
              <a:ea typeface="微软雅黑" panose="020B0503020204020204" pitchFamily="34" charset="-122"/>
              <a:cs typeface="+mj-cs"/>
              <a:sym typeface="+mn-lt"/>
            </a:endParaRPr>
          </a:p>
          <a:p>
            <a:pPr algn="l">
              <a:lnSpc>
                <a:spcPct val="120000"/>
              </a:lnSpc>
            </a:pPr>
            <a:r>
              <a:rPr lang="zh-CN" altLang="en-US" sz="1600" spc="300">
                <a:solidFill>
                  <a:schemeClr val="tx1"/>
                </a:solidFill>
                <a:latin typeface="微软雅黑" panose="020B0503020204020204" pitchFamily="34" charset="-122"/>
                <a:ea typeface="微软雅黑" panose="020B0503020204020204" pitchFamily="34" charset="-122"/>
                <a:cs typeface="+mj-cs"/>
                <a:sym typeface="+mn-lt"/>
              </a:rPr>
              <a:t>可能受到粪便污染的小型污水，可用有效氯 80 毫克 / 升含氯消毒剂，作用 2 小时，余氯 4～6 毫克 / 升。</a:t>
            </a:r>
            <a:endParaRPr lang="zh-CN" altLang="en-US" sz="1600" spc="30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21" name="文本框 20"/>
          <p:cNvSpPr txBox="1"/>
          <p:nvPr>
            <p:custDataLst>
              <p:tags r:id="rId15"/>
            </p:custDataLst>
          </p:nvPr>
        </p:nvSpPr>
        <p:spPr>
          <a:xfrm>
            <a:off x="7329170" y="4720590"/>
            <a:ext cx="3790315" cy="1300480"/>
          </a:xfrm>
          <a:prstGeom prst="rect">
            <a:avLst/>
          </a:prstGeom>
          <a:noFill/>
        </p:spPr>
        <p:txBody>
          <a:bodyPr wrap="square" lIns="90000" tIns="46800" rIns="90000" bIns="0" anchor="b" anchorCtr="0"/>
          <a:lstStyle/>
          <a:p>
            <a:pPr>
              <a:lnSpc>
                <a:spcPct val="120000"/>
              </a:lnSpc>
            </a:pPr>
            <a:r>
              <a:rPr lang="zh-CN" altLang="en-US" sz="1600" b="1" spc="300">
                <a:solidFill>
                  <a:srgbClr val="1AA3AA">
                    <a:lumMod val="100000"/>
                  </a:srgbClr>
                </a:solidFill>
                <a:latin typeface="微软雅黑" panose="020B0503020204020204" pitchFamily="34" charset="-122"/>
                <a:ea typeface="微软雅黑" panose="020B0503020204020204" pitchFamily="34" charset="-122"/>
                <a:cs typeface="+mj-cs"/>
                <a:sym typeface="+mn-lt"/>
              </a:rPr>
              <a:t>（六）手的消毒</a:t>
            </a:r>
            <a:endParaRPr lang="zh-CN" altLang="en-US" sz="1600" b="1" spc="300">
              <a:solidFill>
                <a:srgbClr val="1AA3AA">
                  <a:lumMod val="100000"/>
                </a:srgbClr>
              </a:solidFill>
              <a:latin typeface="微软雅黑" panose="020B0503020204020204" pitchFamily="34" charset="-122"/>
              <a:ea typeface="微软雅黑" panose="020B0503020204020204" pitchFamily="34" charset="-122"/>
              <a:cs typeface="+mj-cs"/>
              <a:sym typeface="+mn-lt"/>
            </a:endParaRPr>
          </a:p>
          <a:p>
            <a:pPr>
              <a:lnSpc>
                <a:spcPct val="120000"/>
              </a:lnSpc>
            </a:pPr>
            <a:r>
              <a:rPr lang="zh-CN" altLang="en-US" sz="1600" spc="300">
                <a:solidFill>
                  <a:schemeClr val="tx1"/>
                </a:solidFill>
                <a:latin typeface="微软雅黑" panose="020B0503020204020204" pitchFamily="34" charset="-122"/>
                <a:ea typeface="微软雅黑" panose="020B0503020204020204" pitchFamily="34" charset="-122"/>
                <a:cs typeface="+mj-cs"/>
                <a:sym typeface="+mn-lt"/>
              </a:rPr>
              <a:t>接触污染物后，应使用免洗手消毒剂涂擦双手，消毒作用时间应不低于 1 分钟。</a:t>
            </a:r>
            <a:endParaRPr lang="zh-CN" altLang="en-US" sz="1600" spc="30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29" name="文本框 28"/>
          <p:cNvSpPr txBox="1"/>
          <p:nvPr>
            <p:custDataLst>
              <p:tags r:id="rId16"/>
            </p:custDataLst>
          </p:nvPr>
        </p:nvSpPr>
        <p:spPr>
          <a:xfrm>
            <a:off x="7329170" y="1266825"/>
            <a:ext cx="3989070" cy="1485265"/>
          </a:xfrm>
          <a:prstGeom prst="rect">
            <a:avLst/>
          </a:prstGeom>
          <a:noFill/>
        </p:spPr>
        <p:txBody>
          <a:bodyPr wrap="square" lIns="90000" tIns="46800" rIns="90000" bIns="0" anchor="b" anchorCtr="0"/>
          <a:lstStyle/>
          <a:p>
            <a:pPr>
              <a:lnSpc>
                <a:spcPct val="120000"/>
              </a:lnSpc>
            </a:pPr>
            <a:r>
              <a:rPr lang="zh-CN" altLang="en-US" sz="1600" b="1" spc="300">
                <a:solidFill>
                  <a:srgbClr val="1F74AD"/>
                </a:solidFill>
                <a:latin typeface="微软雅黑" panose="020B0503020204020204" pitchFamily="34" charset="-122"/>
                <a:ea typeface="微软雅黑" panose="020B0503020204020204" pitchFamily="34" charset="-122"/>
                <a:cs typeface="+mj-cs"/>
                <a:sym typeface="+mn-lt"/>
              </a:rPr>
              <a:t>（二）衣物</a:t>
            </a:r>
            <a:endParaRPr lang="zh-CN" altLang="en-US" sz="1600" b="1" spc="300">
              <a:solidFill>
                <a:srgbClr val="1F74AD"/>
              </a:solidFill>
              <a:latin typeface="微软雅黑" panose="020B0503020204020204" pitchFamily="34" charset="-122"/>
              <a:ea typeface="微软雅黑" panose="020B0503020204020204" pitchFamily="34" charset="-122"/>
              <a:cs typeface="+mj-cs"/>
              <a:sym typeface="+mn-lt"/>
            </a:endParaRPr>
          </a:p>
          <a:p>
            <a:pPr>
              <a:lnSpc>
                <a:spcPct val="120000"/>
              </a:lnSpc>
            </a:pPr>
            <a:r>
              <a:rPr lang="zh-CN" altLang="en-US" sz="1600" spc="300">
                <a:solidFill>
                  <a:schemeClr val="tx1"/>
                </a:solidFill>
                <a:latin typeface="微软雅黑" panose="020B0503020204020204" pitchFamily="34" charset="-122"/>
                <a:ea typeface="微软雅黑" panose="020B0503020204020204" pitchFamily="34" charset="-122"/>
                <a:cs typeface="+mj-cs"/>
                <a:sym typeface="+mn-lt"/>
              </a:rPr>
              <a:t>用有效氯为 250～500 毫克 / 升的含氯消毒剂浸泡 30 分钟，含氯消毒剂对衣物有漂白的作用，消毒后用清水清洗。</a:t>
            </a:r>
            <a:endParaRPr lang="zh-CN" altLang="en-US" sz="1600" spc="30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32" name="文本框 31"/>
          <p:cNvSpPr txBox="1"/>
          <p:nvPr>
            <p:custDataLst>
              <p:tags r:id="rId17"/>
            </p:custDataLst>
          </p:nvPr>
        </p:nvSpPr>
        <p:spPr>
          <a:xfrm>
            <a:off x="391795" y="1334770"/>
            <a:ext cx="3881120" cy="1778000"/>
          </a:xfrm>
          <a:prstGeom prst="rect">
            <a:avLst/>
          </a:prstGeom>
          <a:noFill/>
        </p:spPr>
        <p:txBody>
          <a:bodyPr wrap="square" lIns="90000" tIns="46800" rIns="90000" bIns="0" anchor="b" anchorCtr="0"/>
          <a:lstStyle/>
          <a:p>
            <a:pPr algn="l">
              <a:lnSpc>
                <a:spcPct val="120000"/>
              </a:lnSpc>
            </a:pPr>
            <a:r>
              <a:rPr lang="zh-CN" altLang="en-US" sz="1600" b="1" spc="300">
                <a:solidFill>
                  <a:srgbClr val="FFC000"/>
                </a:solidFill>
                <a:latin typeface="微软雅黑" panose="020B0503020204020204" pitchFamily="34" charset="-122"/>
                <a:ea typeface="微软雅黑" panose="020B0503020204020204" pitchFamily="34" charset="-122"/>
                <a:cs typeface="+mj-cs"/>
                <a:sym typeface="+mn-lt"/>
              </a:rPr>
              <a:t>（一）地面、墙壁、门窗、桌面等物体表面</a:t>
            </a:r>
            <a:endParaRPr lang="zh-CN" altLang="en-US" sz="1600" b="1" spc="300">
              <a:solidFill>
                <a:srgbClr val="FFC000"/>
              </a:solidFill>
              <a:latin typeface="微软雅黑" panose="020B0503020204020204" pitchFamily="34" charset="-122"/>
              <a:ea typeface="微软雅黑" panose="020B0503020204020204" pitchFamily="34" charset="-122"/>
              <a:cs typeface="+mj-cs"/>
              <a:sym typeface="+mn-lt"/>
            </a:endParaRPr>
          </a:p>
          <a:p>
            <a:pPr algn="l">
              <a:lnSpc>
                <a:spcPct val="120000"/>
              </a:lnSpc>
            </a:pPr>
            <a:r>
              <a:rPr lang="zh-CN" altLang="en-US" sz="1600" spc="300">
                <a:solidFill>
                  <a:schemeClr val="tx1"/>
                </a:solidFill>
                <a:latin typeface="微软雅黑" panose="020B0503020204020204" pitchFamily="34" charset="-122"/>
                <a:ea typeface="微软雅黑" panose="020B0503020204020204" pitchFamily="34" charset="-122"/>
                <a:cs typeface="+mj-cs"/>
                <a:sym typeface="+mn-lt"/>
              </a:rPr>
              <a:t>受污水污染的环境及物品可用有效氯为 500～700 毫克 / 升的含氯消毒剂溶液或0.2%～0.5% 过氧乙酸溶液喷洒消毒。</a:t>
            </a:r>
            <a:endParaRPr lang="zh-CN" altLang="en-US" sz="1600" spc="300">
              <a:solidFill>
                <a:schemeClr val="tx1"/>
              </a:solidFill>
              <a:latin typeface="微软雅黑" panose="020B0503020204020204" pitchFamily="34" charset="-122"/>
              <a:ea typeface="微软雅黑" panose="020B0503020204020204" pitchFamily="34" charset="-122"/>
              <a:cs typeface="+mj-cs"/>
              <a:sym typeface="+mn-lt"/>
            </a:endParaRPr>
          </a:p>
        </p:txBody>
      </p:sp>
      <p:sp>
        <p:nvSpPr>
          <p:cNvPr id="34" name="椭圆 33"/>
          <p:cNvSpPr/>
          <p:nvPr>
            <p:custDataLst>
              <p:tags r:id="rId18"/>
            </p:custDataLst>
          </p:nvPr>
        </p:nvSpPr>
        <p:spPr>
          <a:xfrm>
            <a:off x="4981722" y="2171102"/>
            <a:ext cx="722487" cy="722487"/>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18" name="任意多边形 8"/>
          <p:cNvSpPr/>
          <p:nvPr>
            <p:custDataLst>
              <p:tags r:id="rId19"/>
            </p:custDataLst>
          </p:nvPr>
        </p:nvSpPr>
        <p:spPr bwMode="auto">
          <a:xfrm>
            <a:off x="5119522" y="2290326"/>
            <a:ext cx="446887" cy="45282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Tree>
    <p:custDataLst>
      <p:tags r:id="rId20"/>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地震的应对</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2762250" cy="583565"/>
          </a:xfrm>
          <a:prstGeom prst="rect">
            <a:avLst/>
          </a:prstGeom>
          <a:noFill/>
        </p:spPr>
        <p:txBody>
          <a:bodyPr wrap="square" rtlCol="0">
            <a:spAutoFit/>
          </a:bodyPr>
          <a:p>
            <a:r>
              <a:rPr lang="zh-CN" altLang="en-US" sz="3200">
                <a:solidFill>
                  <a:srgbClr val="43486D"/>
                </a:solidFill>
                <a:latin typeface="+mj-ea"/>
                <a:ea typeface="+mj-ea"/>
              </a:rPr>
              <a:t>一、地震知识</a:t>
            </a:r>
            <a:endParaRPr lang="zh-CN" altLang="en-US" sz="3200">
              <a:solidFill>
                <a:srgbClr val="43486D"/>
              </a:solidFill>
              <a:latin typeface="+mj-ea"/>
              <a:ea typeface="+mj-ea"/>
            </a:endParaRPr>
          </a:p>
        </p:txBody>
      </p:sp>
      <p:sp>
        <p:nvSpPr>
          <p:cNvPr id="4" name="文本框 3"/>
          <p:cNvSpPr txBox="1"/>
          <p:nvPr/>
        </p:nvSpPr>
        <p:spPr>
          <a:xfrm>
            <a:off x="631190" y="796290"/>
            <a:ext cx="7341235" cy="549275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（一）地震的危害</a:t>
            </a:r>
            <a:endParaRPr lang="zh-CN" altLang="en-US" b="1">
              <a:solidFill>
                <a:schemeClr val="tx2">
                  <a:lumMod val="50000"/>
                  <a:lumOff val="50000"/>
                </a:schemeClr>
              </a:solidFill>
            </a:endParaRPr>
          </a:p>
          <a:p>
            <a:pPr fontAlgn="auto">
              <a:lnSpc>
                <a:spcPct val="150000"/>
              </a:lnSpc>
            </a:pPr>
            <a:r>
              <a:rPr lang="zh-CN" altLang="en-US"/>
              <a:t>1. 地震造成的直接灾害</a:t>
            </a:r>
            <a:endParaRPr lang="zh-CN" altLang="en-US"/>
          </a:p>
          <a:p>
            <a:pPr fontAlgn="auto">
              <a:lnSpc>
                <a:spcPct val="150000"/>
              </a:lnSpc>
            </a:pPr>
            <a:r>
              <a:rPr lang="zh-CN" altLang="en-US"/>
              <a:t>（1）建筑物的倒塌等直接导致人员伤亡、财产损失等。</a:t>
            </a:r>
            <a:endParaRPr lang="zh-CN" altLang="en-US"/>
          </a:p>
          <a:p>
            <a:pPr fontAlgn="auto">
              <a:lnSpc>
                <a:spcPct val="150000"/>
              </a:lnSpc>
            </a:pPr>
            <a:r>
              <a:rPr lang="zh-CN" altLang="en-US"/>
              <a:t>（2）建筑物与构筑物的破坏，如房屋倒塌、桥梁断落、水坝开裂、铁轨变形等。</a:t>
            </a:r>
            <a:endParaRPr lang="zh-CN" altLang="en-US"/>
          </a:p>
          <a:p>
            <a:pPr fontAlgn="auto">
              <a:lnSpc>
                <a:spcPct val="150000"/>
              </a:lnSpc>
            </a:pPr>
            <a:r>
              <a:rPr lang="zh-CN" altLang="en-US"/>
              <a:t>（3）地面破坏，如地面裂缝、塌陷、喷水冒砂等。</a:t>
            </a:r>
            <a:endParaRPr lang="zh-CN" altLang="en-US"/>
          </a:p>
          <a:p>
            <a:pPr fontAlgn="auto">
              <a:lnSpc>
                <a:spcPct val="150000"/>
              </a:lnSpc>
            </a:pPr>
            <a:r>
              <a:rPr lang="zh-CN" altLang="en-US"/>
              <a:t>（4）山体等自然物的破坏，如山崩、滑坡等。</a:t>
            </a:r>
            <a:endParaRPr lang="zh-CN" altLang="en-US"/>
          </a:p>
          <a:p>
            <a:pPr fontAlgn="auto">
              <a:lnSpc>
                <a:spcPct val="150000"/>
              </a:lnSpc>
            </a:pPr>
            <a:r>
              <a:rPr lang="zh-CN" altLang="en-US"/>
              <a:t>（5）海啸、海底地震引起的巨大海浪冲上海岸，造成沿海地区的破坏。</a:t>
            </a:r>
            <a:endParaRPr lang="zh-CN" altLang="en-US"/>
          </a:p>
          <a:p>
            <a:pPr fontAlgn="auto">
              <a:lnSpc>
                <a:spcPct val="150000"/>
              </a:lnSpc>
            </a:pPr>
            <a:r>
              <a:rPr lang="zh-CN" altLang="en-US"/>
              <a:t>2. 地震引起的主要次生灾害</a:t>
            </a:r>
            <a:endParaRPr lang="zh-CN" altLang="en-US"/>
          </a:p>
          <a:p>
            <a:pPr fontAlgn="auto">
              <a:lnSpc>
                <a:spcPct val="150000"/>
              </a:lnSpc>
            </a:pPr>
            <a:r>
              <a:rPr lang="zh-CN" altLang="en-US"/>
              <a:t>（1）火灾，由震后火源失控引起。</a:t>
            </a:r>
            <a:endParaRPr lang="zh-CN" altLang="en-US"/>
          </a:p>
          <a:p>
            <a:pPr fontAlgn="auto">
              <a:lnSpc>
                <a:spcPct val="150000"/>
              </a:lnSpc>
            </a:pPr>
            <a:r>
              <a:rPr lang="zh-CN" altLang="en-US"/>
              <a:t>（2）水灾，由水坝决口或山崩壅塞河道等引起。</a:t>
            </a:r>
            <a:endParaRPr lang="zh-CN" altLang="en-US"/>
          </a:p>
          <a:p>
            <a:pPr fontAlgn="auto">
              <a:lnSpc>
                <a:spcPct val="150000"/>
              </a:lnSpc>
            </a:pPr>
            <a:r>
              <a:rPr lang="zh-CN" altLang="en-US"/>
              <a:t>（3）毒气泄漏、核泄漏等，由建筑物或装置破坏等引起。</a:t>
            </a:r>
            <a:endParaRPr lang="zh-CN" altLang="en-US"/>
          </a:p>
          <a:p>
            <a:pPr fontAlgn="auto">
              <a:lnSpc>
                <a:spcPct val="150000"/>
              </a:lnSpc>
            </a:pPr>
            <a:r>
              <a:rPr lang="zh-CN" altLang="en-US"/>
              <a:t>（4）瘟疫，由震后生存环境的严重破坏引起。</a:t>
            </a:r>
            <a:endParaRPr lang="zh-CN" altLang="en-US"/>
          </a:p>
        </p:txBody>
      </p:sp>
      <p:pic>
        <p:nvPicPr>
          <p:cNvPr id="111" name="图片 110"/>
          <p:cNvPicPr/>
          <p:nvPr/>
        </p:nvPicPr>
        <p:blipFill>
          <a:blip r:embed="rId1"/>
          <a:stretch>
            <a:fillRect/>
          </a:stretch>
        </p:blipFill>
        <p:spPr>
          <a:xfrm>
            <a:off x="7972425" y="1833245"/>
            <a:ext cx="4059555" cy="3418840"/>
          </a:xfrm>
          <a:prstGeom prst="rect">
            <a:avLst/>
          </a:prstGeom>
          <a:noFill/>
          <a:ln w="9525">
            <a:noFill/>
          </a:ln>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2762250" cy="583565"/>
          </a:xfrm>
          <a:prstGeom prst="rect">
            <a:avLst/>
          </a:prstGeom>
          <a:noFill/>
        </p:spPr>
        <p:txBody>
          <a:bodyPr wrap="square" rtlCol="0">
            <a:spAutoFit/>
          </a:bodyPr>
          <a:p>
            <a:r>
              <a:rPr lang="zh-CN" altLang="en-US" sz="3200">
                <a:solidFill>
                  <a:srgbClr val="43486D"/>
                </a:solidFill>
                <a:latin typeface="+mj-ea"/>
                <a:ea typeface="+mj-ea"/>
              </a:rPr>
              <a:t>一、地震知识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（二）地震类型</a:t>
            </a:r>
            <a:endParaRPr lang="zh-CN" altLang="en-US" b="1">
              <a:solidFill>
                <a:schemeClr val="tx2">
                  <a:lumMod val="50000"/>
                  <a:lumOff val="50000"/>
                </a:schemeClr>
              </a:solidFill>
            </a:endParaRPr>
          </a:p>
        </p:txBody>
      </p:sp>
      <p:sp>
        <p:nvSpPr>
          <p:cNvPr id="20" name="Oval 21"/>
          <p:cNvSpPr>
            <a:spLocks noChangeArrowheads="1"/>
          </p:cNvSpPr>
          <p:nvPr>
            <p:custDataLst>
              <p:tags r:id="rId1"/>
            </p:custDataLst>
          </p:nvPr>
        </p:nvSpPr>
        <p:spPr bwMode="auto">
          <a:xfrm>
            <a:off x="2197092" y="1610187"/>
            <a:ext cx="2352858" cy="2349874"/>
          </a:xfrm>
          <a:prstGeom prst="ellipse">
            <a:avLst/>
          </a:prstGeom>
          <a:solidFill>
            <a:srgbClr val="FFFFFF">
              <a:lumMod val="9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2"/>
          <p:cNvSpPr/>
          <p:nvPr>
            <p:custDataLst>
              <p:tags r:id="rId2"/>
            </p:custDataLst>
          </p:nvPr>
        </p:nvSpPr>
        <p:spPr bwMode="auto">
          <a:xfrm>
            <a:off x="2879859" y="3394738"/>
            <a:ext cx="1498902" cy="565323"/>
          </a:xfrm>
          <a:custGeom>
            <a:avLst/>
            <a:gdLst>
              <a:gd name="T0" fmla="*/ 238 w 725"/>
              <a:gd name="T1" fmla="*/ 274 h 274"/>
              <a:gd name="T2" fmla="*/ 725 w 725"/>
              <a:gd name="T3" fmla="*/ 0 h 274"/>
              <a:gd name="T4" fmla="*/ 239 w 725"/>
              <a:gd name="T5" fmla="*/ 140 h 274"/>
              <a:gd name="T6" fmla="*/ 0 w 725"/>
              <a:gd name="T7" fmla="*/ 221 h 274"/>
              <a:gd name="T8" fmla="*/ 238 w 725"/>
              <a:gd name="T9" fmla="*/ 274 h 274"/>
            </a:gdLst>
            <a:ahLst/>
            <a:cxnLst>
              <a:cxn ang="0">
                <a:pos x="T0" y="T1"/>
              </a:cxn>
              <a:cxn ang="0">
                <a:pos x="T2" y="T3"/>
              </a:cxn>
              <a:cxn ang="0">
                <a:pos x="T4" y="T5"/>
              </a:cxn>
              <a:cxn ang="0">
                <a:pos x="T6" y="T7"/>
              </a:cxn>
              <a:cxn ang="0">
                <a:pos x="T8" y="T9"/>
              </a:cxn>
            </a:cxnLst>
            <a:rect l="0" t="0" r="r" b="b"/>
            <a:pathLst>
              <a:path w="725" h="274">
                <a:moveTo>
                  <a:pt x="238" y="274"/>
                </a:moveTo>
                <a:cubicBezTo>
                  <a:pt x="444" y="274"/>
                  <a:pt x="625" y="164"/>
                  <a:pt x="725" y="0"/>
                </a:cubicBezTo>
                <a:cubicBezTo>
                  <a:pt x="715" y="7"/>
                  <a:pt x="560" y="163"/>
                  <a:pt x="239" y="140"/>
                </a:cubicBezTo>
                <a:cubicBezTo>
                  <a:pt x="76" y="129"/>
                  <a:pt x="19" y="174"/>
                  <a:pt x="0" y="221"/>
                </a:cubicBezTo>
                <a:cubicBezTo>
                  <a:pt x="72" y="255"/>
                  <a:pt x="153" y="274"/>
                  <a:pt x="238" y="274"/>
                </a:cubicBezTo>
                <a:close/>
              </a:path>
            </a:pathLst>
          </a:custGeom>
          <a:solidFill>
            <a:srgbClr val="00A49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3"/>
          <p:cNvSpPr/>
          <p:nvPr>
            <p:custDataLst>
              <p:tags r:id="rId3"/>
            </p:custDataLst>
          </p:nvPr>
        </p:nvSpPr>
        <p:spPr bwMode="auto">
          <a:xfrm>
            <a:off x="2210031" y="2954821"/>
            <a:ext cx="2180674" cy="957467"/>
          </a:xfrm>
          <a:custGeom>
            <a:avLst/>
            <a:gdLst>
              <a:gd name="T0" fmla="*/ 1055 w 1055"/>
              <a:gd name="T1" fmla="*/ 204 h 464"/>
              <a:gd name="T2" fmla="*/ 585 w 1055"/>
              <a:gd name="T3" fmla="*/ 352 h 464"/>
              <a:gd name="T4" fmla="*/ 100 w 1055"/>
              <a:gd name="T5" fmla="*/ 160 h 464"/>
              <a:gd name="T6" fmla="*/ 0 w 1055"/>
              <a:gd name="T7" fmla="*/ 0 h 464"/>
              <a:gd name="T8" fmla="*/ 403 w 1055"/>
              <a:gd name="T9" fmla="*/ 464 h 464"/>
              <a:gd name="T10" fmla="*/ 585 w 1055"/>
              <a:gd name="T11" fmla="*/ 355 h 464"/>
              <a:gd name="T12" fmla="*/ 620 w 1055"/>
              <a:gd name="T13" fmla="*/ 356 h 464"/>
              <a:gd name="T14" fmla="*/ 1050 w 1055"/>
              <a:gd name="T15" fmla="*/ 213 h 464"/>
              <a:gd name="T16" fmla="*/ 1055 w 1055"/>
              <a:gd name="T17" fmla="*/ 20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5" h="464">
                <a:moveTo>
                  <a:pt x="1055" y="204"/>
                </a:moveTo>
                <a:cubicBezTo>
                  <a:pt x="939" y="309"/>
                  <a:pt x="781" y="359"/>
                  <a:pt x="585" y="352"/>
                </a:cubicBezTo>
                <a:cubicBezTo>
                  <a:pt x="325" y="343"/>
                  <a:pt x="178" y="242"/>
                  <a:pt x="100" y="160"/>
                </a:cubicBezTo>
                <a:cubicBezTo>
                  <a:pt x="43" y="99"/>
                  <a:pt x="13" y="35"/>
                  <a:pt x="0" y="0"/>
                </a:cubicBezTo>
                <a:cubicBezTo>
                  <a:pt x="32" y="222"/>
                  <a:pt x="192" y="402"/>
                  <a:pt x="403" y="464"/>
                </a:cubicBezTo>
                <a:cubicBezTo>
                  <a:pt x="457" y="418"/>
                  <a:pt x="516" y="353"/>
                  <a:pt x="585" y="355"/>
                </a:cubicBezTo>
                <a:cubicBezTo>
                  <a:pt x="597" y="356"/>
                  <a:pt x="609" y="356"/>
                  <a:pt x="620" y="356"/>
                </a:cubicBezTo>
                <a:cubicBezTo>
                  <a:pt x="797" y="356"/>
                  <a:pt x="941" y="308"/>
                  <a:pt x="1050" y="213"/>
                </a:cubicBezTo>
                <a:cubicBezTo>
                  <a:pt x="1051" y="210"/>
                  <a:pt x="1053" y="207"/>
                  <a:pt x="1055" y="204"/>
                </a:cubicBezTo>
                <a:close/>
              </a:path>
            </a:pathLst>
          </a:custGeom>
          <a:solidFill>
            <a:srgbClr val="FFFFFF">
              <a:lumMod val="8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p:nvPr>
            <p:custDataLst>
              <p:tags r:id="rId4"/>
            </p:custDataLst>
          </p:nvPr>
        </p:nvSpPr>
        <p:spPr bwMode="auto">
          <a:xfrm>
            <a:off x="2217993" y="1536537"/>
            <a:ext cx="1046046" cy="2332952"/>
          </a:xfrm>
          <a:custGeom>
            <a:avLst/>
            <a:gdLst>
              <a:gd name="T0" fmla="*/ 358 w 506"/>
              <a:gd name="T1" fmla="*/ 75 h 1130"/>
              <a:gd name="T2" fmla="*/ 358 w 506"/>
              <a:gd name="T3" fmla="*/ 75 h 1130"/>
              <a:gd name="T4" fmla="*/ 338 w 506"/>
              <a:gd name="T5" fmla="*/ 52 h 1130"/>
              <a:gd name="T6" fmla="*/ 358 w 506"/>
              <a:gd name="T7" fmla="*/ 22 h 1130"/>
              <a:gd name="T8" fmla="*/ 454 w 506"/>
              <a:gd name="T9" fmla="*/ 45 h 1130"/>
              <a:gd name="T10" fmla="*/ 470 w 506"/>
              <a:gd name="T11" fmla="*/ 43 h 1130"/>
              <a:gd name="T12" fmla="*/ 370 w 506"/>
              <a:gd name="T13" fmla="*/ 5 h 1130"/>
              <a:gd name="T14" fmla="*/ 311 w 506"/>
              <a:gd name="T15" fmla="*/ 34 h 1130"/>
              <a:gd name="T16" fmla="*/ 266 w 506"/>
              <a:gd name="T17" fmla="*/ 52 h 1130"/>
              <a:gd name="T18" fmla="*/ 266 w 506"/>
              <a:gd name="T19" fmla="*/ 53 h 1130"/>
              <a:gd name="T20" fmla="*/ 253 w 506"/>
              <a:gd name="T21" fmla="*/ 52 h 1130"/>
              <a:gd name="T22" fmla="*/ 0 w 506"/>
              <a:gd name="T23" fmla="*/ 305 h 1130"/>
              <a:gd name="T24" fmla="*/ 71 w 506"/>
              <a:gd name="T25" fmla="*/ 481 h 1130"/>
              <a:gd name="T26" fmla="*/ 71 w 506"/>
              <a:gd name="T27" fmla="*/ 481 h 1130"/>
              <a:gd name="T28" fmla="*/ 105 w 506"/>
              <a:gd name="T29" fmla="*/ 561 h 1130"/>
              <a:gd name="T30" fmla="*/ 105 w 506"/>
              <a:gd name="T31" fmla="*/ 561 h 1130"/>
              <a:gd name="T32" fmla="*/ 249 w 506"/>
              <a:gd name="T33" fmla="*/ 1082 h 1130"/>
              <a:gd name="T34" fmla="*/ 243 w 506"/>
              <a:gd name="T35" fmla="*/ 1078 h 1130"/>
              <a:gd name="T36" fmla="*/ 140 w 506"/>
              <a:gd name="T37" fmla="*/ 601 h 1130"/>
              <a:gd name="T38" fmla="*/ 204 w 506"/>
              <a:gd name="T39" fmla="*/ 554 h 1130"/>
              <a:gd name="T40" fmla="*/ 207 w 506"/>
              <a:gd name="T41" fmla="*/ 554 h 1130"/>
              <a:gd name="T42" fmla="*/ 211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8" y="52"/>
                </a:cubicBezTo>
                <a:cubicBezTo>
                  <a:pt x="337" y="41"/>
                  <a:pt x="347" y="26"/>
                  <a:pt x="358" y="22"/>
                </a:cubicBezTo>
                <a:cubicBezTo>
                  <a:pt x="418" y="1"/>
                  <a:pt x="454" y="45"/>
                  <a:pt x="454" y="45"/>
                </a:cubicBezTo>
                <a:cubicBezTo>
                  <a:pt x="470" y="43"/>
                  <a:pt x="470" y="43"/>
                  <a:pt x="470" y="43"/>
                </a:cubicBezTo>
                <a:cubicBezTo>
                  <a:pt x="439" y="6"/>
                  <a:pt x="401" y="0"/>
                  <a:pt x="370" y="5"/>
                </a:cubicBezTo>
                <a:cubicBezTo>
                  <a:pt x="348" y="9"/>
                  <a:pt x="328" y="19"/>
                  <a:pt x="311" y="34"/>
                </a:cubicBezTo>
                <a:cubicBezTo>
                  <a:pt x="286" y="56"/>
                  <a:pt x="266" y="52"/>
                  <a:pt x="266" y="52"/>
                </a:cubicBezTo>
                <a:cubicBezTo>
                  <a:pt x="266" y="53"/>
                  <a:pt x="266" y="53"/>
                  <a:pt x="266" y="53"/>
                </a:cubicBezTo>
                <a:cubicBezTo>
                  <a:pt x="262" y="53"/>
                  <a:pt x="257" y="52"/>
                  <a:pt x="253" y="52"/>
                </a:cubicBezTo>
                <a:cubicBezTo>
                  <a:pt x="113" y="52"/>
                  <a:pt x="0" y="166"/>
                  <a:pt x="0" y="305"/>
                </a:cubicBezTo>
                <a:cubicBezTo>
                  <a:pt x="0" y="374"/>
                  <a:pt x="27" y="436"/>
                  <a:pt x="71" y="481"/>
                </a:cubicBezTo>
                <a:cubicBezTo>
                  <a:pt x="71" y="481"/>
                  <a:pt x="71" y="481"/>
                  <a:pt x="71" y="481"/>
                </a:cubicBezTo>
                <a:cubicBezTo>
                  <a:pt x="111" y="521"/>
                  <a:pt x="105" y="561"/>
                  <a:pt x="105" y="561"/>
                </a:cubicBezTo>
                <a:cubicBezTo>
                  <a:pt x="105" y="561"/>
                  <a:pt x="105" y="561"/>
                  <a:pt x="105" y="561"/>
                </a:cubicBezTo>
                <a:cubicBezTo>
                  <a:pt x="76" y="770"/>
                  <a:pt x="52" y="1130"/>
                  <a:pt x="249" y="1082"/>
                </a:cubicBezTo>
                <a:cubicBezTo>
                  <a:pt x="243" y="1078"/>
                  <a:pt x="243" y="1078"/>
                  <a:pt x="243" y="1078"/>
                </a:cubicBezTo>
                <a:cubicBezTo>
                  <a:pt x="243" y="1078"/>
                  <a:pt x="65" y="1108"/>
                  <a:pt x="140" y="601"/>
                </a:cubicBezTo>
                <a:cubicBezTo>
                  <a:pt x="143" y="586"/>
                  <a:pt x="156" y="546"/>
                  <a:pt x="204" y="554"/>
                </a:cubicBezTo>
                <a:cubicBezTo>
                  <a:pt x="205" y="554"/>
                  <a:pt x="206" y="554"/>
                  <a:pt x="207" y="554"/>
                </a:cubicBezTo>
                <a:cubicBezTo>
                  <a:pt x="209" y="554"/>
                  <a:pt x="210" y="555"/>
                  <a:pt x="211" y="555"/>
                </a:cubicBezTo>
                <a:cubicBezTo>
                  <a:pt x="215" y="556"/>
                  <a:pt x="219" y="556"/>
                  <a:pt x="222" y="556"/>
                </a:cubicBezTo>
                <a:cubicBezTo>
                  <a:pt x="232" y="558"/>
                  <a:pt x="242" y="558"/>
                  <a:pt x="253" y="558"/>
                </a:cubicBezTo>
                <a:cubicBezTo>
                  <a:pt x="392" y="558"/>
                  <a:pt x="506" y="445"/>
                  <a:pt x="506" y="305"/>
                </a:cubicBezTo>
                <a:cubicBezTo>
                  <a:pt x="506" y="203"/>
                  <a:pt x="445" y="115"/>
                  <a:pt x="358" y="75"/>
                </a:cubicBezTo>
                <a:close/>
              </a:path>
            </a:pathLst>
          </a:custGeom>
          <a:solidFill>
            <a:srgbClr val="00A49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Oval 26"/>
          <p:cNvSpPr>
            <a:spLocks noChangeArrowheads="1"/>
          </p:cNvSpPr>
          <p:nvPr>
            <p:custDataLst>
              <p:tags r:id="rId5"/>
            </p:custDataLst>
          </p:nvPr>
        </p:nvSpPr>
        <p:spPr bwMode="auto">
          <a:xfrm>
            <a:off x="3386460" y="3698301"/>
            <a:ext cx="13934" cy="13934"/>
          </a:xfrm>
          <a:prstGeom prst="ellipse">
            <a:avLst/>
          </a:prstGeom>
          <a:solidFill>
            <a:srgbClr val="0050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Oval 27"/>
          <p:cNvSpPr>
            <a:spLocks noChangeArrowheads="1"/>
          </p:cNvSpPr>
          <p:nvPr>
            <p:custDataLst>
              <p:tags r:id="rId6"/>
            </p:custDataLst>
          </p:nvPr>
        </p:nvSpPr>
        <p:spPr bwMode="auto">
          <a:xfrm>
            <a:off x="3212285" y="3778917"/>
            <a:ext cx="11943" cy="13934"/>
          </a:xfrm>
          <a:prstGeom prst="ellipse">
            <a:avLst/>
          </a:prstGeom>
          <a:solidFill>
            <a:srgbClr val="0050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6" name="Oval 28"/>
          <p:cNvSpPr>
            <a:spLocks noChangeArrowheads="1"/>
          </p:cNvSpPr>
          <p:nvPr>
            <p:custDataLst>
              <p:tags r:id="rId7"/>
            </p:custDataLst>
          </p:nvPr>
        </p:nvSpPr>
        <p:spPr bwMode="auto">
          <a:xfrm>
            <a:off x="3067968" y="3898352"/>
            <a:ext cx="13934" cy="13934"/>
          </a:xfrm>
          <a:prstGeom prst="ellipse">
            <a:avLst/>
          </a:prstGeom>
          <a:solidFill>
            <a:srgbClr val="00504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8"/>
            </p:custDataLst>
          </p:nvPr>
        </p:nvSpPr>
        <p:spPr>
          <a:xfrm>
            <a:off x="2879725" y="2769870"/>
            <a:ext cx="1449705" cy="368300"/>
          </a:xfrm>
          <a:prstGeom prst="rect">
            <a:avLst/>
          </a:prstGeom>
        </p:spPr>
        <p:txBody>
          <a:bodyPr wrap="square">
            <a:spAutoFit/>
          </a:bodyPr>
          <a:p>
            <a:r>
              <a:rPr lang="zh-CN" altLang="en-US" b="1">
                <a:solidFill>
                  <a:srgbClr val="00A490"/>
                </a:solidFill>
                <a:latin typeface="Arial" panose="020B0604020202020204" pitchFamily="34" charset="0"/>
                <a:ea typeface="微软雅黑" panose="020B0503020204020204" pitchFamily="34" charset="-122"/>
                <a:cs typeface="+mn-ea"/>
                <a:sym typeface="Arial" panose="020B0604020202020204" pitchFamily="34" charset="0"/>
              </a:rPr>
              <a:t>1. 构造地震</a:t>
            </a:r>
            <a:endParaRPr lang="zh-CN" altLang="en-US" b="1">
              <a:solidFill>
                <a:srgbClr val="00A49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文本框 36"/>
          <p:cNvSpPr txBox="1"/>
          <p:nvPr>
            <p:custDataLst>
              <p:tags r:id="rId9"/>
            </p:custDataLst>
          </p:nvPr>
        </p:nvSpPr>
        <p:spPr>
          <a:xfrm>
            <a:off x="2332173" y="1830654"/>
            <a:ext cx="801039" cy="460375"/>
          </a:xfrm>
          <a:prstGeom prst="rect">
            <a:avLst/>
          </a:prstGeom>
          <a:noFill/>
        </p:spPr>
        <p:txBody>
          <a:bodyPr wrap="square" rtlCol="0">
            <a:spAutoFit/>
          </a:bodyPr>
          <a:p>
            <a:pPr algn="ctr"/>
            <a:r>
              <a:rPr lang="en-US" altLang="zh-CN"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Oval 5"/>
          <p:cNvSpPr>
            <a:spLocks noChangeArrowheads="1"/>
          </p:cNvSpPr>
          <p:nvPr>
            <p:custDataLst>
              <p:tags r:id="rId10"/>
            </p:custDataLst>
          </p:nvPr>
        </p:nvSpPr>
        <p:spPr bwMode="auto">
          <a:xfrm>
            <a:off x="5894412" y="3696389"/>
            <a:ext cx="13934" cy="14929"/>
          </a:xfrm>
          <a:prstGeom prst="ellipse">
            <a:avLst/>
          </a:prstGeom>
          <a:solidFill>
            <a:srgbClr val="49235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 name="Oval 6"/>
          <p:cNvSpPr>
            <a:spLocks noChangeArrowheads="1"/>
          </p:cNvSpPr>
          <p:nvPr>
            <p:custDataLst>
              <p:tags r:id="rId11"/>
            </p:custDataLst>
          </p:nvPr>
        </p:nvSpPr>
        <p:spPr bwMode="auto">
          <a:xfrm>
            <a:off x="5751091" y="3815824"/>
            <a:ext cx="12939" cy="12939"/>
          </a:xfrm>
          <a:prstGeom prst="ellipse">
            <a:avLst/>
          </a:prstGeom>
          <a:solidFill>
            <a:srgbClr val="49235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Oval 8"/>
          <p:cNvSpPr>
            <a:spLocks noChangeArrowheads="1"/>
          </p:cNvSpPr>
          <p:nvPr>
            <p:custDataLst>
              <p:tags r:id="rId12"/>
            </p:custDataLst>
          </p:nvPr>
        </p:nvSpPr>
        <p:spPr bwMode="auto">
          <a:xfrm>
            <a:off x="4990692" y="1594342"/>
            <a:ext cx="2352858" cy="2349874"/>
          </a:xfrm>
          <a:prstGeom prst="ellipse">
            <a:avLst/>
          </a:prstGeom>
          <a:solidFill>
            <a:srgbClr val="FFFFFF">
              <a:lumMod val="9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9"/>
          <p:cNvSpPr/>
          <p:nvPr>
            <p:custDataLst>
              <p:tags r:id="rId13"/>
            </p:custDataLst>
          </p:nvPr>
        </p:nvSpPr>
        <p:spPr bwMode="auto">
          <a:xfrm>
            <a:off x="5673459" y="3380884"/>
            <a:ext cx="1498902" cy="563332"/>
          </a:xfrm>
          <a:custGeom>
            <a:avLst/>
            <a:gdLst>
              <a:gd name="T0" fmla="*/ 238 w 725"/>
              <a:gd name="T1" fmla="*/ 273 h 273"/>
              <a:gd name="T2" fmla="*/ 725 w 725"/>
              <a:gd name="T3" fmla="*/ 0 h 273"/>
              <a:gd name="T4" fmla="*/ 239 w 725"/>
              <a:gd name="T5" fmla="*/ 139 h 273"/>
              <a:gd name="T6" fmla="*/ 0 w 725"/>
              <a:gd name="T7" fmla="*/ 220 h 273"/>
              <a:gd name="T8" fmla="*/ 238 w 725"/>
              <a:gd name="T9" fmla="*/ 273 h 273"/>
            </a:gdLst>
            <a:ahLst/>
            <a:cxnLst>
              <a:cxn ang="0">
                <a:pos x="T0" y="T1"/>
              </a:cxn>
              <a:cxn ang="0">
                <a:pos x="T2" y="T3"/>
              </a:cxn>
              <a:cxn ang="0">
                <a:pos x="T4" y="T5"/>
              </a:cxn>
              <a:cxn ang="0">
                <a:pos x="T6" y="T7"/>
              </a:cxn>
              <a:cxn ang="0">
                <a:pos x="T8" y="T9"/>
              </a:cxn>
            </a:cxnLst>
            <a:rect l="0" t="0" r="r" b="b"/>
            <a:pathLst>
              <a:path w="725" h="273">
                <a:moveTo>
                  <a:pt x="238" y="273"/>
                </a:moveTo>
                <a:cubicBezTo>
                  <a:pt x="444" y="273"/>
                  <a:pt x="625" y="163"/>
                  <a:pt x="725" y="0"/>
                </a:cubicBezTo>
                <a:cubicBezTo>
                  <a:pt x="715" y="6"/>
                  <a:pt x="560" y="162"/>
                  <a:pt x="239" y="139"/>
                </a:cubicBezTo>
                <a:cubicBezTo>
                  <a:pt x="76" y="128"/>
                  <a:pt x="19" y="173"/>
                  <a:pt x="0" y="220"/>
                </a:cubicBezTo>
                <a:cubicBezTo>
                  <a:pt x="72" y="254"/>
                  <a:pt x="153" y="273"/>
                  <a:pt x="238" y="273"/>
                </a:cubicBezTo>
                <a:close/>
              </a:path>
            </a:pathLst>
          </a:custGeom>
          <a:solidFill>
            <a:srgbClr val="892C8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0"/>
          <p:cNvSpPr/>
          <p:nvPr>
            <p:custDataLst>
              <p:tags r:id="rId14"/>
            </p:custDataLst>
          </p:nvPr>
        </p:nvSpPr>
        <p:spPr bwMode="auto">
          <a:xfrm>
            <a:off x="5003632" y="2938976"/>
            <a:ext cx="2180674" cy="957467"/>
          </a:xfrm>
          <a:custGeom>
            <a:avLst/>
            <a:gdLst>
              <a:gd name="T0" fmla="*/ 1055 w 1055"/>
              <a:gd name="T1" fmla="*/ 204 h 464"/>
              <a:gd name="T2" fmla="*/ 585 w 1055"/>
              <a:gd name="T3" fmla="*/ 352 h 464"/>
              <a:gd name="T4" fmla="*/ 100 w 1055"/>
              <a:gd name="T5" fmla="*/ 160 h 464"/>
              <a:gd name="T6" fmla="*/ 0 w 1055"/>
              <a:gd name="T7" fmla="*/ 0 h 464"/>
              <a:gd name="T8" fmla="*/ 403 w 1055"/>
              <a:gd name="T9" fmla="*/ 464 h 464"/>
              <a:gd name="T10" fmla="*/ 585 w 1055"/>
              <a:gd name="T11" fmla="*/ 355 h 464"/>
              <a:gd name="T12" fmla="*/ 620 w 1055"/>
              <a:gd name="T13" fmla="*/ 356 h 464"/>
              <a:gd name="T14" fmla="*/ 1050 w 1055"/>
              <a:gd name="T15" fmla="*/ 213 h 464"/>
              <a:gd name="T16" fmla="*/ 1055 w 1055"/>
              <a:gd name="T17" fmla="*/ 20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5" h="464">
                <a:moveTo>
                  <a:pt x="1055" y="204"/>
                </a:moveTo>
                <a:cubicBezTo>
                  <a:pt x="939" y="309"/>
                  <a:pt x="781" y="359"/>
                  <a:pt x="585" y="352"/>
                </a:cubicBezTo>
                <a:cubicBezTo>
                  <a:pt x="325" y="343"/>
                  <a:pt x="178" y="242"/>
                  <a:pt x="100" y="160"/>
                </a:cubicBezTo>
                <a:cubicBezTo>
                  <a:pt x="43" y="99"/>
                  <a:pt x="13" y="35"/>
                  <a:pt x="0" y="0"/>
                </a:cubicBezTo>
                <a:cubicBezTo>
                  <a:pt x="32" y="222"/>
                  <a:pt x="192" y="402"/>
                  <a:pt x="403" y="464"/>
                </a:cubicBezTo>
                <a:cubicBezTo>
                  <a:pt x="457" y="418"/>
                  <a:pt x="516" y="353"/>
                  <a:pt x="585" y="355"/>
                </a:cubicBezTo>
                <a:cubicBezTo>
                  <a:pt x="597" y="356"/>
                  <a:pt x="609" y="356"/>
                  <a:pt x="620" y="356"/>
                </a:cubicBezTo>
                <a:cubicBezTo>
                  <a:pt x="797" y="356"/>
                  <a:pt x="941" y="308"/>
                  <a:pt x="1050" y="213"/>
                </a:cubicBezTo>
                <a:cubicBezTo>
                  <a:pt x="1051" y="210"/>
                  <a:pt x="1053" y="207"/>
                  <a:pt x="1055" y="204"/>
                </a:cubicBezTo>
                <a:close/>
              </a:path>
            </a:pathLst>
          </a:custGeom>
          <a:solidFill>
            <a:srgbClr val="FFFFFF">
              <a:lumMod val="8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p:nvPr>
            <p:custDataLst>
              <p:tags r:id="rId15"/>
            </p:custDataLst>
          </p:nvPr>
        </p:nvSpPr>
        <p:spPr bwMode="auto">
          <a:xfrm>
            <a:off x="5003632" y="2938976"/>
            <a:ext cx="2180674" cy="740493"/>
          </a:xfrm>
          <a:custGeom>
            <a:avLst/>
            <a:gdLst>
              <a:gd name="T0" fmla="*/ 585 w 1055"/>
              <a:gd name="T1" fmla="*/ 352 h 359"/>
              <a:gd name="T2" fmla="*/ 100 w 1055"/>
              <a:gd name="T3" fmla="*/ 160 h 359"/>
              <a:gd name="T4" fmla="*/ 0 w 1055"/>
              <a:gd name="T5" fmla="*/ 0 h 359"/>
              <a:gd name="T6" fmla="*/ 2 w 1055"/>
              <a:gd name="T7" fmla="*/ 16 h 359"/>
              <a:gd name="T8" fmla="*/ 98 w 1055"/>
              <a:gd name="T9" fmla="*/ 162 h 359"/>
              <a:gd name="T10" fmla="*/ 278 w 1055"/>
              <a:gd name="T11" fmla="*/ 289 h 359"/>
              <a:gd name="T12" fmla="*/ 585 w 1055"/>
              <a:gd name="T13" fmla="*/ 355 h 359"/>
              <a:gd name="T14" fmla="*/ 620 w 1055"/>
              <a:gd name="T15" fmla="*/ 356 h 359"/>
              <a:gd name="T16" fmla="*/ 1050 w 1055"/>
              <a:gd name="T17" fmla="*/ 213 h 359"/>
              <a:gd name="T18" fmla="*/ 1055 w 1055"/>
              <a:gd name="T19" fmla="*/ 204 h 359"/>
              <a:gd name="T20" fmla="*/ 585 w 1055"/>
              <a:gd name="T21" fmla="*/ 35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5" h="359">
                <a:moveTo>
                  <a:pt x="585" y="352"/>
                </a:moveTo>
                <a:cubicBezTo>
                  <a:pt x="325" y="343"/>
                  <a:pt x="178" y="242"/>
                  <a:pt x="100" y="160"/>
                </a:cubicBezTo>
                <a:cubicBezTo>
                  <a:pt x="43" y="99"/>
                  <a:pt x="13" y="35"/>
                  <a:pt x="0" y="0"/>
                </a:cubicBezTo>
                <a:cubicBezTo>
                  <a:pt x="1" y="6"/>
                  <a:pt x="1" y="11"/>
                  <a:pt x="2" y="16"/>
                </a:cubicBezTo>
                <a:cubicBezTo>
                  <a:pt x="17" y="50"/>
                  <a:pt x="45" y="106"/>
                  <a:pt x="98" y="162"/>
                </a:cubicBezTo>
                <a:cubicBezTo>
                  <a:pt x="147" y="215"/>
                  <a:pt x="208" y="258"/>
                  <a:pt x="278" y="289"/>
                </a:cubicBezTo>
                <a:cubicBezTo>
                  <a:pt x="366" y="329"/>
                  <a:pt x="469" y="351"/>
                  <a:pt x="585" y="355"/>
                </a:cubicBezTo>
                <a:cubicBezTo>
                  <a:pt x="597" y="356"/>
                  <a:pt x="609" y="356"/>
                  <a:pt x="620" y="356"/>
                </a:cubicBezTo>
                <a:cubicBezTo>
                  <a:pt x="797" y="356"/>
                  <a:pt x="941" y="308"/>
                  <a:pt x="1050" y="213"/>
                </a:cubicBezTo>
                <a:cubicBezTo>
                  <a:pt x="1051" y="210"/>
                  <a:pt x="1053" y="207"/>
                  <a:pt x="1055" y="204"/>
                </a:cubicBezTo>
                <a:cubicBezTo>
                  <a:pt x="939" y="309"/>
                  <a:pt x="781" y="359"/>
                  <a:pt x="585" y="352"/>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p:nvPr>
            <p:custDataLst>
              <p:tags r:id="rId16"/>
            </p:custDataLst>
          </p:nvPr>
        </p:nvSpPr>
        <p:spPr bwMode="auto">
          <a:xfrm>
            <a:off x="5011593" y="1520692"/>
            <a:ext cx="1046046" cy="2332952"/>
          </a:xfrm>
          <a:custGeom>
            <a:avLst/>
            <a:gdLst>
              <a:gd name="T0" fmla="*/ 358 w 506"/>
              <a:gd name="T1" fmla="*/ 75 h 1130"/>
              <a:gd name="T2" fmla="*/ 358 w 506"/>
              <a:gd name="T3" fmla="*/ 75 h 1130"/>
              <a:gd name="T4" fmla="*/ 338 w 506"/>
              <a:gd name="T5" fmla="*/ 52 h 1130"/>
              <a:gd name="T6" fmla="*/ 358 w 506"/>
              <a:gd name="T7" fmla="*/ 23 h 1130"/>
              <a:gd name="T8" fmla="*/ 454 w 506"/>
              <a:gd name="T9" fmla="*/ 45 h 1130"/>
              <a:gd name="T10" fmla="*/ 470 w 506"/>
              <a:gd name="T11" fmla="*/ 43 h 1130"/>
              <a:gd name="T12" fmla="*/ 370 w 506"/>
              <a:gd name="T13" fmla="*/ 5 h 1130"/>
              <a:gd name="T14" fmla="*/ 311 w 506"/>
              <a:gd name="T15" fmla="*/ 34 h 1130"/>
              <a:gd name="T16" fmla="*/ 266 w 506"/>
              <a:gd name="T17" fmla="*/ 52 h 1130"/>
              <a:gd name="T18" fmla="*/ 266 w 506"/>
              <a:gd name="T19" fmla="*/ 53 h 1130"/>
              <a:gd name="T20" fmla="*/ 253 w 506"/>
              <a:gd name="T21" fmla="*/ 52 h 1130"/>
              <a:gd name="T22" fmla="*/ 0 w 506"/>
              <a:gd name="T23" fmla="*/ 305 h 1130"/>
              <a:gd name="T24" fmla="*/ 71 w 506"/>
              <a:gd name="T25" fmla="*/ 481 h 1130"/>
              <a:gd name="T26" fmla="*/ 71 w 506"/>
              <a:gd name="T27" fmla="*/ 481 h 1130"/>
              <a:gd name="T28" fmla="*/ 105 w 506"/>
              <a:gd name="T29" fmla="*/ 561 h 1130"/>
              <a:gd name="T30" fmla="*/ 105 w 506"/>
              <a:gd name="T31" fmla="*/ 561 h 1130"/>
              <a:gd name="T32" fmla="*/ 249 w 506"/>
              <a:gd name="T33" fmla="*/ 1082 h 1130"/>
              <a:gd name="T34" fmla="*/ 243 w 506"/>
              <a:gd name="T35" fmla="*/ 1079 h 1130"/>
              <a:gd name="T36" fmla="*/ 140 w 506"/>
              <a:gd name="T37" fmla="*/ 602 h 1130"/>
              <a:gd name="T38" fmla="*/ 204 w 506"/>
              <a:gd name="T39" fmla="*/ 554 h 1130"/>
              <a:gd name="T40" fmla="*/ 207 w 506"/>
              <a:gd name="T41" fmla="*/ 554 h 1130"/>
              <a:gd name="T42" fmla="*/ 211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8" y="52"/>
                </a:cubicBezTo>
                <a:cubicBezTo>
                  <a:pt x="337" y="41"/>
                  <a:pt x="347" y="26"/>
                  <a:pt x="358" y="23"/>
                </a:cubicBezTo>
                <a:cubicBezTo>
                  <a:pt x="418" y="1"/>
                  <a:pt x="454" y="45"/>
                  <a:pt x="454" y="45"/>
                </a:cubicBezTo>
                <a:cubicBezTo>
                  <a:pt x="470" y="43"/>
                  <a:pt x="470" y="43"/>
                  <a:pt x="470" y="43"/>
                </a:cubicBezTo>
                <a:cubicBezTo>
                  <a:pt x="439" y="6"/>
                  <a:pt x="401" y="0"/>
                  <a:pt x="370" y="5"/>
                </a:cubicBezTo>
                <a:cubicBezTo>
                  <a:pt x="348" y="9"/>
                  <a:pt x="328" y="19"/>
                  <a:pt x="311" y="34"/>
                </a:cubicBezTo>
                <a:cubicBezTo>
                  <a:pt x="286" y="56"/>
                  <a:pt x="266" y="52"/>
                  <a:pt x="266" y="52"/>
                </a:cubicBezTo>
                <a:cubicBezTo>
                  <a:pt x="266" y="53"/>
                  <a:pt x="266" y="53"/>
                  <a:pt x="266" y="53"/>
                </a:cubicBezTo>
                <a:cubicBezTo>
                  <a:pt x="262" y="53"/>
                  <a:pt x="257" y="52"/>
                  <a:pt x="253" y="52"/>
                </a:cubicBezTo>
                <a:cubicBezTo>
                  <a:pt x="113" y="52"/>
                  <a:pt x="0" y="166"/>
                  <a:pt x="0" y="305"/>
                </a:cubicBezTo>
                <a:cubicBezTo>
                  <a:pt x="0" y="374"/>
                  <a:pt x="27" y="436"/>
                  <a:pt x="71" y="481"/>
                </a:cubicBezTo>
                <a:cubicBezTo>
                  <a:pt x="71" y="481"/>
                  <a:pt x="71" y="481"/>
                  <a:pt x="71" y="481"/>
                </a:cubicBezTo>
                <a:cubicBezTo>
                  <a:pt x="111" y="521"/>
                  <a:pt x="105" y="561"/>
                  <a:pt x="105" y="561"/>
                </a:cubicBezTo>
                <a:cubicBezTo>
                  <a:pt x="105" y="561"/>
                  <a:pt x="105" y="561"/>
                  <a:pt x="105" y="561"/>
                </a:cubicBezTo>
                <a:cubicBezTo>
                  <a:pt x="76" y="770"/>
                  <a:pt x="52" y="1130"/>
                  <a:pt x="249" y="1082"/>
                </a:cubicBezTo>
                <a:cubicBezTo>
                  <a:pt x="243" y="1079"/>
                  <a:pt x="243" y="1079"/>
                  <a:pt x="243" y="1079"/>
                </a:cubicBezTo>
                <a:cubicBezTo>
                  <a:pt x="243" y="1079"/>
                  <a:pt x="65" y="1108"/>
                  <a:pt x="140" y="602"/>
                </a:cubicBezTo>
                <a:cubicBezTo>
                  <a:pt x="143" y="586"/>
                  <a:pt x="156" y="546"/>
                  <a:pt x="204" y="554"/>
                </a:cubicBezTo>
                <a:cubicBezTo>
                  <a:pt x="205" y="554"/>
                  <a:pt x="206" y="554"/>
                  <a:pt x="207" y="554"/>
                </a:cubicBezTo>
                <a:cubicBezTo>
                  <a:pt x="209" y="554"/>
                  <a:pt x="210" y="555"/>
                  <a:pt x="211" y="555"/>
                </a:cubicBezTo>
                <a:cubicBezTo>
                  <a:pt x="215" y="556"/>
                  <a:pt x="219" y="556"/>
                  <a:pt x="222" y="556"/>
                </a:cubicBezTo>
                <a:cubicBezTo>
                  <a:pt x="232" y="558"/>
                  <a:pt x="242" y="558"/>
                  <a:pt x="253" y="558"/>
                </a:cubicBezTo>
                <a:cubicBezTo>
                  <a:pt x="392" y="558"/>
                  <a:pt x="506" y="445"/>
                  <a:pt x="506" y="305"/>
                </a:cubicBezTo>
                <a:cubicBezTo>
                  <a:pt x="506" y="203"/>
                  <a:pt x="445" y="115"/>
                  <a:pt x="358" y="75"/>
                </a:cubicBezTo>
                <a:close/>
              </a:path>
            </a:pathLst>
          </a:custGeom>
          <a:solidFill>
            <a:srgbClr val="892C8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Oval 13"/>
          <p:cNvSpPr>
            <a:spLocks noChangeArrowheads="1"/>
          </p:cNvSpPr>
          <p:nvPr>
            <p:custDataLst>
              <p:tags r:id="rId17"/>
            </p:custDataLst>
          </p:nvPr>
        </p:nvSpPr>
        <p:spPr bwMode="auto">
          <a:xfrm>
            <a:off x="6180061" y="3684446"/>
            <a:ext cx="13934" cy="11943"/>
          </a:xfrm>
          <a:prstGeom prst="ellipse">
            <a:avLst/>
          </a:prstGeom>
          <a:solidFill>
            <a:srgbClr val="49235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18"/>
            </p:custDataLst>
          </p:nvPr>
        </p:nvSpPr>
        <p:spPr>
          <a:xfrm>
            <a:off x="5091888" y="1842880"/>
            <a:ext cx="801039" cy="460375"/>
          </a:xfrm>
          <a:prstGeom prst="rect">
            <a:avLst/>
          </a:prstGeom>
          <a:noFill/>
        </p:spPr>
        <p:txBody>
          <a:bodyPr wrap="square" rtlCol="0">
            <a:spAutoFit/>
          </a:bodyPr>
          <a:p>
            <a:pPr algn="ctr"/>
            <a:r>
              <a:rPr lang="en-US" altLang="zh-CN"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custDataLst>
              <p:tags r:id="rId19"/>
            </p:custDataLst>
          </p:nvPr>
        </p:nvSpPr>
        <p:spPr>
          <a:xfrm>
            <a:off x="5628640" y="2735580"/>
            <a:ext cx="1544320" cy="368300"/>
          </a:xfrm>
          <a:prstGeom prst="rect">
            <a:avLst/>
          </a:prstGeom>
        </p:spPr>
        <p:txBody>
          <a:bodyPr wrap="square">
            <a:spAutoFit/>
          </a:bodyPr>
          <a:p>
            <a:r>
              <a:rPr lang="zh-CN" altLang="en-US" b="1">
                <a:solidFill>
                  <a:srgbClr val="892C8C"/>
                </a:solidFill>
                <a:latin typeface="Arial" panose="020B0604020202020204" pitchFamily="34" charset="0"/>
                <a:ea typeface="微软雅黑" panose="020B0503020204020204" pitchFamily="34" charset="-122"/>
                <a:cs typeface="+mn-ea"/>
                <a:sym typeface="Arial" panose="020B0604020202020204" pitchFamily="34" charset="0"/>
              </a:rPr>
              <a:t>2. 火山地震</a:t>
            </a:r>
            <a:endParaRPr lang="zh-CN" altLang="en-US" b="1">
              <a:solidFill>
                <a:srgbClr val="892C8C"/>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7"/>
          <p:cNvSpPr>
            <a:spLocks noChangeArrowheads="1"/>
          </p:cNvSpPr>
          <p:nvPr>
            <p:custDataLst>
              <p:tags r:id="rId20"/>
            </p:custDataLst>
          </p:nvPr>
        </p:nvSpPr>
        <p:spPr bwMode="auto">
          <a:xfrm>
            <a:off x="8542700" y="3815824"/>
            <a:ext cx="14929" cy="12939"/>
          </a:xfrm>
          <a:prstGeom prst="ellipse">
            <a:avLst/>
          </a:prstGeom>
          <a:solidFill>
            <a:srgbClr val="9019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Oval 14"/>
          <p:cNvSpPr>
            <a:spLocks noChangeArrowheads="1"/>
          </p:cNvSpPr>
          <p:nvPr>
            <p:custDataLst>
              <p:tags r:id="rId21"/>
            </p:custDataLst>
          </p:nvPr>
        </p:nvSpPr>
        <p:spPr bwMode="auto">
          <a:xfrm>
            <a:off x="7784291" y="1594342"/>
            <a:ext cx="2352858" cy="2349874"/>
          </a:xfrm>
          <a:prstGeom prst="ellipse">
            <a:avLst/>
          </a:prstGeom>
          <a:solidFill>
            <a:srgbClr val="FFFFFF">
              <a:lumMod val="9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5"/>
          <p:cNvSpPr/>
          <p:nvPr>
            <p:custDataLst>
              <p:tags r:id="rId22"/>
            </p:custDataLst>
          </p:nvPr>
        </p:nvSpPr>
        <p:spPr bwMode="auto">
          <a:xfrm>
            <a:off x="8466063" y="3380884"/>
            <a:ext cx="1498902" cy="563332"/>
          </a:xfrm>
          <a:custGeom>
            <a:avLst/>
            <a:gdLst>
              <a:gd name="T0" fmla="*/ 239 w 725"/>
              <a:gd name="T1" fmla="*/ 273 h 273"/>
              <a:gd name="T2" fmla="*/ 725 w 725"/>
              <a:gd name="T3" fmla="*/ 0 h 273"/>
              <a:gd name="T4" fmla="*/ 240 w 725"/>
              <a:gd name="T5" fmla="*/ 139 h 273"/>
              <a:gd name="T6" fmla="*/ 0 w 725"/>
              <a:gd name="T7" fmla="*/ 220 h 273"/>
              <a:gd name="T8" fmla="*/ 239 w 725"/>
              <a:gd name="T9" fmla="*/ 273 h 273"/>
            </a:gdLst>
            <a:ahLst/>
            <a:cxnLst>
              <a:cxn ang="0">
                <a:pos x="T0" y="T1"/>
              </a:cxn>
              <a:cxn ang="0">
                <a:pos x="T2" y="T3"/>
              </a:cxn>
              <a:cxn ang="0">
                <a:pos x="T4" y="T5"/>
              </a:cxn>
              <a:cxn ang="0">
                <a:pos x="T6" y="T7"/>
              </a:cxn>
              <a:cxn ang="0">
                <a:pos x="T8" y="T9"/>
              </a:cxn>
            </a:cxnLst>
            <a:rect l="0" t="0" r="r" b="b"/>
            <a:pathLst>
              <a:path w="725" h="273">
                <a:moveTo>
                  <a:pt x="239" y="273"/>
                </a:moveTo>
                <a:cubicBezTo>
                  <a:pt x="445" y="273"/>
                  <a:pt x="625" y="163"/>
                  <a:pt x="725" y="0"/>
                </a:cubicBezTo>
                <a:cubicBezTo>
                  <a:pt x="716" y="6"/>
                  <a:pt x="560" y="162"/>
                  <a:pt x="240" y="139"/>
                </a:cubicBezTo>
                <a:cubicBezTo>
                  <a:pt x="77" y="128"/>
                  <a:pt x="19" y="173"/>
                  <a:pt x="0" y="220"/>
                </a:cubicBezTo>
                <a:cubicBezTo>
                  <a:pt x="73" y="254"/>
                  <a:pt x="154" y="273"/>
                  <a:pt x="239" y="273"/>
                </a:cubicBezTo>
                <a:close/>
              </a:path>
            </a:pathLst>
          </a:custGeom>
          <a:solidFill>
            <a:srgbClr val="D61A1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6"/>
          <p:cNvSpPr/>
          <p:nvPr>
            <p:custDataLst>
              <p:tags r:id="rId23"/>
            </p:custDataLst>
          </p:nvPr>
        </p:nvSpPr>
        <p:spPr bwMode="auto">
          <a:xfrm>
            <a:off x="7796234" y="2938976"/>
            <a:ext cx="2181669" cy="957467"/>
          </a:xfrm>
          <a:custGeom>
            <a:avLst/>
            <a:gdLst>
              <a:gd name="T0" fmla="*/ 1055 w 1055"/>
              <a:gd name="T1" fmla="*/ 204 h 464"/>
              <a:gd name="T2" fmla="*/ 585 w 1055"/>
              <a:gd name="T3" fmla="*/ 352 h 464"/>
              <a:gd name="T4" fmla="*/ 100 w 1055"/>
              <a:gd name="T5" fmla="*/ 160 h 464"/>
              <a:gd name="T6" fmla="*/ 0 w 1055"/>
              <a:gd name="T7" fmla="*/ 0 h 464"/>
              <a:gd name="T8" fmla="*/ 403 w 1055"/>
              <a:gd name="T9" fmla="*/ 464 h 464"/>
              <a:gd name="T10" fmla="*/ 585 w 1055"/>
              <a:gd name="T11" fmla="*/ 355 h 464"/>
              <a:gd name="T12" fmla="*/ 620 w 1055"/>
              <a:gd name="T13" fmla="*/ 356 h 464"/>
              <a:gd name="T14" fmla="*/ 1049 w 1055"/>
              <a:gd name="T15" fmla="*/ 213 h 464"/>
              <a:gd name="T16" fmla="*/ 1055 w 1055"/>
              <a:gd name="T17" fmla="*/ 20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5" h="464">
                <a:moveTo>
                  <a:pt x="1055" y="204"/>
                </a:moveTo>
                <a:cubicBezTo>
                  <a:pt x="939" y="309"/>
                  <a:pt x="781" y="359"/>
                  <a:pt x="585" y="352"/>
                </a:cubicBezTo>
                <a:cubicBezTo>
                  <a:pt x="325" y="343"/>
                  <a:pt x="178" y="242"/>
                  <a:pt x="100" y="160"/>
                </a:cubicBezTo>
                <a:cubicBezTo>
                  <a:pt x="43" y="99"/>
                  <a:pt x="13" y="35"/>
                  <a:pt x="0" y="0"/>
                </a:cubicBezTo>
                <a:cubicBezTo>
                  <a:pt x="32" y="222"/>
                  <a:pt x="192" y="402"/>
                  <a:pt x="403" y="464"/>
                </a:cubicBezTo>
                <a:cubicBezTo>
                  <a:pt x="457" y="418"/>
                  <a:pt x="516" y="353"/>
                  <a:pt x="585" y="355"/>
                </a:cubicBezTo>
                <a:cubicBezTo>
                  <a:pt x="597" y="356"/>
                  <a:pt x="609" y="356"/>
                  <a:pt x="620" y="356"/>
                </a:cubicBezTo>
                <a:cubicBezTo>
                  <a:pt x="796" y="356"/>
                  <a:pt x="941" y="308"/>
                  <a:pt x="1049" y="213"/>
                </a:cubicBezTo>
                <a:cubicBezTo>
                  <a:pt x="1051" y="210"/>
                  <a:pt x="1053" y="207"/>
                  <a:pt x="1055" y="204"/>
                </a:cubicBezTo>
                <a:close/>
              </a:path>
            </a:pathLst>
          </a:custGeom>
          <a:solidFill>
            <a:srgbClr val="FFFFFF">
              <a:lumMod val="8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p:nvPr>
            <p:custDataLst>
              <p:tags r:id="rId24"/>
            </p:custDataLst>
          </p:nvPr>
        </p:nvSpPr>
        <p:spPr bwMode="auto">
          <a:xfrm>
            <a:off x="7805192" y="1520692"/>
            <a:ext cx="1046046" cy="2332952"/>
          </a:xfrm>
          <a:custGeom>
            <a:avLst/>
            <a:gdLst>
              <a:gd name="T0" fmla="*/ 358 w 506"/>
              <a:gd name="T1" fmla="*/ 75 h 1130"/>
              <a:gd name="T2" fmla="*/ 358 w 506"/>
              <a:gd name="T3" fmla="*/ 75 h 1130"/>
              <a:gd name="T4" fmla="*/ 338 w 506"/>
              <a:gd name="T5" fmla="*/ 52 h 1130"/>
              <a:gd name="T6" fmla="*/ 358 w 506"/>
              <a:gd name="T7" fmla="*/ 23 h 1130"/>
              <a:gd name="T8" fmla="*/ 454 w 506"/>
              <a:gd name="T9" fmla="*/ 45 h 1130"/>
              <a:gd name="T10" fmla="*/ 470 w 506"/>
              <a:gd name="T11" fmla="*/ 43 h 1130"/>
              <a:gd name="T12" fmla="*/ 370 w 506"/>
              <a:gd name="T13" fmla="*/ 5 h 1130"/>
              <a:gd name="T14" fmla="*/ 311 w 506"/>
              <a:gd name="T15" fmla="*/ 34 h 1130"/>
              <a:gd name="T16" fmla="*/ 266 w 506"/>
              <a:gd name="T17" fmla="*/ 52 h 1130"/>
              <a:gd name="T18" fmla="*/ 266 w 506"/>
              <a:gd name="T19" fmla="*/ 53 h 1130"/>
              <a:gd name="T20" fmla="*/ 253 w 506"/>
              <a:gd name="T21" fmla="*/ 52 h 1130"/>
              <a:gd name="T22" fmla="*/ 0 w 506"/>
              <a:gd name="T23" fmla="*/ 305 h 1130"/>
              <a:gd name="T24" fmla="*/ 71 w 506"/>
              <a:gd name="T25" fmla="*/ 481 h 1130"/>
              <a:gd name="T26" fmla="*/ 71 w 506"/>
              <a:gd name="T27" fmla="*/ 481 h 1130"/>
              <a:gd name="T28" fmla="*/ 105 w 506"/>
              <a:gd name="T29" fmla="*/ 561 h 1130"/>
              <a:gd name="T30" fmla="*/ 105 w 506"/>
              <a:gd name="T31" fmla="*/ 561 h 1130"/>
              <a:gd name="T32" fmla="*/ 249 w 506"/>
              <a:gd name="T33" fmla="*/ 1082 h 1130"/>
              <a:gd name="T34" fmla="*/ 243 w 506"/>
              <a:gd name="T35" fmla="*/ 1079 h 1130"/>
              <a:gd name="T36" fmla="*/ 140 w 506"/>
              <a:gd name="T37" fmla="*/ 602 h 1130"/>
              <a:gd name="T38" fmla="*/ 204 w 506"/>
              <a:gd name="T39" fmla="*/ 554 h 1130"/>
              <a:gd name="T40" fmla="*/ 207 w 506"/>
              <a:gd name="T41" fmla="*/ 554 h 1130"/>
              <a:gd name="T42" fmla="*/ 211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8" y="52"/>
                </a:cubicBezTo>
                <a:cubicBezTo>
                  <a:pt x="337" y="41"/>
                  <a:pt x="347" y="26"/>
                  <a:pt x="358" y="23"/>
                </a:cubicBezTo>
                <a:cubicBezTo>
                  <a:pt x="417" y="1"/>
                  <a:pt x="454" y="45"/>
                  <a:pt x="454" y="45"/>
                </a:cubicBezTo>
                <a:cubicBezTo>
                  <a:pt x="470" y="43"/>
                  <a:pt x="470" y="43"/>
                  <a:pt x="470" y="43"/>
                </a:cubicBezTo>
                <a:cubicBezTo>
                  <a:pt x="439" y="6"/>
                  <a:pt x="401" y="0"/>
                  <a:pt x="370" y="5"/>
                </a:cubicBezTo>
                <a:cubicBezTo>
                  <a:pt x="348" y="9"/>
                  <a:pt x="328" y="19"/>
                  <a:pt x="311" y="34"/>
                </a:cubicBezTo>
                <a:cubicBezTo>
                  <a:pt x="286" y="56"/>
                  <a:pt x="266" y="52"/>
                  <a:pt x="266" y="52"/>
                </a:cubicBezTo>
                <a:cubicBezTo>
                  <a:pt x="266" y="53"/>
                  <a:pt x="266" y="53"/>
                  <a:pt x="266" y="53"/>
                </a:cubicBezTo>
                <a:cubicBezTo>
                  <a:pt x="261" y="53"/>
                  <a:pt x="257" y="52"/>
                  <a:pt x="253" y="52"/>
                </a:cubicBezTo>
                <a:cubicBezTo>
                  <a:pt x="113" y="52"/>
                  <a:pt x="0" y="166"/>
                  <a:pt x="0" y="305"/>
                </a:cubicBezTo>
                <a:cubicBezTo>
                  <a:pt x="0" y="374"/>
                  <a:pt x="27" y="436"/>
                  <a:pt x="71" y="481"/>
                </a:cubicBezTo>
                <a:cubicBezTo>
                  <a:pt x="71" y="481"/>
                  <a:pt x="71" y="481"/>
                  <a:pt x="71" y="481"/>
                </a:cubicBezTo>
                <a:cubicBezTo>
                  <a:pt x="111" y="521"/>
                  <a:pt x="105" y="561"/>
                  <a:pt x="105" y="561"/>
                </a:cubicBezTo>
                <a:cubicBezTo>
                  <a:pt x="105" y="561"/>
                  <a:pt x="105" y="561"/>
                  <a:pt x="105" y="561"/>
                </a:cubicBezTo>
                <a:cubicBezTo>
                  <a:pt x="76" y="770"/>
                  <a:pt x="52" y="1130"/>
                  <a:pt x="249" y="1082"/>
                </a:cubicBezTo>
                <a:cubicBezTo>
                  <a:pt x="243" y="1079"/>
                  <a:pt x="243" y="1079"/>
                  <a:pt x="243" y="1079"/>
                </a:cubicBezTo>
                <a:cubicBezTo>
                  <a:pt x="243" y="1079"/>
                  <a:pt x="65" y="1108"/>
                  <a:pt x="140" y="602"/>
                </a:cubicBezTo>
                <a:cubicBezTo>
                  <a:pt x="143" y="586"/>
                  <a:pt x="155" y="546"/>
                  <a:pt x="204" y="554"/>
                </a:cubicBezTo>
                <a:cubicBezTo>
                  <a:pt x="205" y="554"/>
                  <a:pt x="206" y="554"/>
                  <a:pt x="207" y="554"/>
                </a:cubicBezTo>
                <a:cubicBezTo>
                  <a:pt x="209" y="554"/>
                  <a:pt x="210" y="555"/>
                  <a:pt x="211" y="555"/>
                </a:cubicBezTo>
                <a:cubicBezTo>
                  <a:pt x="215" y="556"/>
                  <a:pt x="219" y="556"/>
                  <a:pt x="222" y="556"/>
                </a:cubicBezTo>
                <a:cubicBezTo>
                  <a:pt x="232" y="558"/>
                  <a:pt x="242" y="558"/>
                  <a:pt x="253" y="558"/>
                </a:cubicBezTo>
                <a:cubicBezTo>
                  <a:pt x="392" y="558"/>
                  <a:pt x="506" y="445"/>
                  <a:pt x="506" y="305"/>
                </a:cubicBezTo>
                <a:cubicBezTo>
                  <a:pt x="506" y="203"/>
                  <a:pt x="445" y="115"/>
                  <a:pt x="358" y="75"/>
                </a:cubicBezTo>
                <a:close/>
              </a:path>
            </a:pathLst>
          </a:custGeom>
          <a:solidFill>
            <a:srgbClr val="D61A1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Oval 19"/>
          <p:cNvSpPr>
            <a:spLocks noChangeArrowheads="1"/>
          </p:cNvSpPr>
          <p:nvPr>
            <p:custDataLst>
              <p:tags r:id="rId25"/>
            </p:custDataLst>
          </p:nvPr>
        </p:nvSpPr>
        <p:spPr bwMode="auto">
          <a:xfrm>
            <a:off x="8972663" y="3684446"/>
            <a:ext cx="14929" cy="11943"/>
          </a:xfrm>
          <a:prstGeom prst="ellipse">
            <a:avLst/>
          </a:prstGeom>
          <a:solidFill>
            <a:srgbClr val="9019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Oval 20"/>
          <p:cNvSpPr>
            <a:spLocks noChangeArrowheads="1"/>
          </p:cNvSpPr>
          <p:nvPr>
            <p:custDataLst>
              <p:tags r:id="rId26"/>
            </p:custDataLst>
          </p:nvPr>
        </p:nvSpPr>
        <p:spPr bwMode="auto">
          <a:xfrm>
            <a:off x="8799484" y="3762078"/>
            <a:ext cx="11943" cy="14929"/>
          </a:xfrm>
          <a:prstGeom prst="ellipse">
            <a:avLst/>
          </a:prstGeom>
          <a:solidFill>
            <a:srgbClr val="90191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42"/>
          <p:cNvSpPr txBox="1"/>
          <p:nvPr>
            <p:custDataLst>
              <p:tags r:id="rId27"/>
            </p:custDataLst>
          </p:nvPr>
        </p:nvSpPr>
        <p:spPr>
          <a:xfrm>
            <a:off x="7905811" y="1842880"/>
            <a:ext cx="801039" cy="460375"/>
          </a:xfrm>
          <a:prstGeom prst="rect">
            <a:avLst/>
          </a:prstGeom>
          <a:noFill/>
        </p:spPr>
        <p:txBody>
          <a:bodyPr wrap="square" rtlCol="0">
            <a:spAutoFit/>
          </a:bodyPr>
          <a:p>
            <a:pPr algn="ctr"/>
            <a:r>
              <a:rPr lang="en-US" altLang="zh-CN"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p:nvPr>
            <p:custDataLst>
              <p:tags r:id="rId28"/>
            </p:custDataLst>
          </p:nvPr>
        </p:nvSpPr>
        <p:spPr>
          <a:xfrm>
            <a:off x="8465820" y="2735580"/>
            <a:ext cx="1577340" cy="368300"/>
          </a:xfrm>
          <a:prstGeom prst="rect">
            <a:avLst/>
          </a:prstGeom>
        </p:spPr>
        <p:txBody>
          <a:bodyPr wrap="square">
            <a:spAutoFit/>
          </a:bodyPr>
          <a:p>
            <a:r>
              <a:rPr lang="zh-CN" altLang="en-US" b="1">
                <a:solidFill>
                  <a:srgbClr val="D61A19"/>
                </a:solidFill>
                <a:latin typeface="Arial" panose="020B0604020202020204" pitchFamily="34" charset="0"/>
                <a:ea typeface="微软雅黑" panose="020B0503020204020204" pitchFamily="34" charset="-122"/>
                <a:cs typeface="+mn-ea"/>
                <a:sym typeface="Arial" panose="020B0604020202020204" pitchFamily="34" charset="0"/>
              </a:rPr>
              <a:t>3. 塌陷地震</a:t>
            </a:r>
            <a:endParaRPr lang="zh-CN" altLang="en-US" b="1">
              <a:solidFill>
                <a:srgbClr val="D61A1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Oval 29"/>
          <p:cNvSpPr>
            <a:spLocks noChangeArrowheads="1"/>
          </p:cNvSpPr>
          <p:nvPr>
            <p:custDataLst>
              <p:tags r:id="rId29"/>
            </p:custDataLst>
          </p:nvPr>
        </p:nvSpPr>
        <p:spPr bwMode="auto">
          <a:xfrm>
            <a:off x="3593892" y="4264831"/>
            <a:ext cx="2352858" cy="2349874"/>
          </a:xfrm>
          <a:prstGeom prst="ellipse">
            <a:avLst/>
          </a:prstGeom>
          <a:solidFill>
            <a:srgbClr val="FFFFFF">
              <a:lumMod val="95000"/>
            </a:srgbClr>
          </a:solidFill>
          <a:ln>
            <a:noFill/>
          </a:ln>
        </p:spPr>
        <p:txBody>
          <a:bodyPr vert="horz" wrap="square" lIns="68580" tIns="34290" rIns="68580" bIns="34290" numCol="1" anchor="t" anchorCtr="0" compatLnSpc="1"/>
          <a:p>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0"/>
          <p:cNvSpPr/>
          <p:nvPr>
            <p:custDataLst>
              <p:tags r:id="rId30"/>
            </p:custDataLst>
          </p:nvPr>
        </p:nvSpPr>
        <p:spPr bwMode="auto">
          <a:xfrm>
            <a:off x="4275664" y="6049382"/>
            <a:ext cx="1498902" cy="565323"/>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9"/>
                  <a:pt x="19" y="174"/>
                  <a:pt x="0" y="221"/>
                </a:cubicBezTo>
                <a:cubicBezTo>
                  <a:pt x="73" y="255"/>
                  <a:pt x="154" y="274"/>
                  <a:pt x="239" y="274"/>
                </a:cubicBezTo>
                <a:close/>
              </a:path>
            </a:pathLst>
          </a:custGeom>
          <a:solidFill>
            <a:srgbClr val="F0840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1"/>
          <p:cNvSpPr/>
          <p:nvPr>
            <p:custDataLst>
              <p:tags r:id="rId31"/>
            </p:custDataLst>
          </p:nvPr>
        </p:nvSpPr>
        <p:spPr bwMode="auto">
          <a:xfrm>
            <a:off x="3605835" y="5609465"/>
            <a:ext cx="2181669" cy="957467"/>
          </a:xfrm>
          <a:custGeom>
            <a:avLst/>
            <a:gdLst>
              <a:gd name="T0" fmla="*/ 1055 w 1055"/>
              <a:gd name="T1" fmla="*/ 204 h 464"/>
              <a:gd name="T2" fmla="*/ 585 w 1055"/>
              <a:gd name="T3" fmla="*/ 352 h 464"/>
              <a:gd name="T4" fmla="*/ 100 w 1055"/>
              <a:gd name="T5" fmla="*/ 160 h 464"/>
              <a:gd name="T6" fmla="*/ 0 w 1055"/>
              <a:gd name="T7" fmla="*/ 0 h 464"/>
              <a:gd name="T8" fmla="*/ 403 w 1055"/>
              <a:gd name="T9" fmla="*/ 464 h 464"/>
              <a:gd name="T10" fmla="*/ 585 w 1055"/>
              <a:gd name="T11" fmla="*/ 355 h 464"/>
              <a:gd name="T12" fmla="*/ 620 w 1055"/>
              <a:gd name="T13" fmla="*/ 356 h 464"/>
              <a:gd name="T14" fmla="*/ 1049 w 1055"/>
              <a:gd name="T15" fmla="*/ 213 h 464"/>
              <a:gd name="T16" fmla="*/ 1055 w 1055"/>
              <a:gd name="T17" fmla="*/ 20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5" h="464">
                <a:moveTo>
                  <a:pt x="1055" y="204"/>
                </a:moveTo>
                <a:cubicBezTo>
                  <a:pt x="939" y="309"/>
                  <a:pt x="781" y="359"/>
                  <a:pt x="585" y="352"/>
                </a:cubicBezTo>
                <a:cubicBezTo>
                  <a:pt x="325" y="343"/>
                  <a:pt x="178" y="242"/>
                  <a:pt x="100" y="160"/>
                </a:cubicBezTo>
                <a:cubicBezTo>
                  <a:pt x="43" y="99"/>
                  <a:pt x="13" y="35"/>
                  <a:pt x="0" y="0"/>
                </a:cubicBezTo>
                <a:cubicBezTo>
                  <a:pt x="32" y="222"/>
                  <a:pt x="192" y="402"/>
                  <a:pt x="403" y="464"/>
                </a:cubicBezTo>
                <a:cubicBezTo>
                  <a:pt x="457" y="418"/>
                  <a:pt x="516" y="353"/>
                  <a:pt x="585" y="355"/>
                </a:cubicBezTo>
                <a:cubicBezTo>
                  <a:pt x="597" y="356"/>
                  <a:pt x="609" y="356"/>
                  <a:pt x="620" y="356"/>
                </a:cubicBezTo>
                <a:cubicBezTo>
                  <a:pt x="796" y="356"/>
                  <a:pt x="941" y="308"/>
                  <a:pt x="1049" y="213"/>
                </a:cubicBezTo>
                <a:cubicBezTo>
                  <a:pt x="1051" y="210"/>
                  <a:pt x="1053" y="207"/>
                  <a:pt x="1055" y="204"/>
                </a:cubicBezTo>
                <a:close/>
              </a:path>
            </a:pathLst>
          </a:custGeom>
          <a:solidFill>
            <a:srgbClr val="FFFFFF">
              <a:lumMod val="8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p:nvPr>
            <p:custDataLst>
              <p:tags r:id="rId32"/>
            </p:custDataLst>
          </p:nvPr>
        </p:nvSpPr>
        <p:spPr bwMode="auto">
          <a:xfrm>
            <a:off x="3614793" y="4191181"/>
            <a:ext cx="1046046" cy="2332952"/>
          </a:xfrm>
          <a:custGeom>
            <a:avLst/>
            <a:gdLst>
              <a:gd name="T0" fmla="*/ 358 w 506"/>
              <a:gd name="T1" fmla="*/ 75 h 1130"/>
              <a:gd name="T2" fmla="*/ 358 w 506"/>
              <a:gd name="T3" fmla="*/ 75 h 1130"/>
              <a:gd name="T4" fmla="*/ 338 w 506"/>
              <a:gd name="T5" fmla="*/ 52 h 1130"/>
              <a:gd name="T6" fmla="*/ 358 w 506"/>
              <a:gd name="T7" fmla="*/ 22 h 1130"/>
              <a:gd name="T8" fmla="*/ 454 w 506"/>
              <a:gd name="T9" fmla="*/ 45 h 1130"/>
              <a:gd name="T10" fmla="*/ 470 w 506"/>
              <a:gd name="T11" fmla="*/ 43 h 1130"/>
              <a:gd name="T12" fmla="*/ 370 w 506"/>
              <a:gd name="T13" fmla="*/ 5 h 1130"/>
              <a:gd name="T14" fmla="*/ 311 w 506"/>
              <a:gd name="T15" fmla="*/ 34 h 1130"/>
              <a:gd name="T16" fmla="*/ 266 w 506"/>
              <a:gd name="T17" fmla="*/ 52 h 1130"/>
              <a:gd name="T18" fmla="*/ 266 w 506"/>
              <a:gd name="T19" fmla="*/ 53 h 1130"/>
              <a:gd name="T20" fmla="*/ 253 w 506"/>
              <a:gd name="T21" fmla="*/ 52 h 1130"/>
              <a:gd name="T22" fmla="*/ 0 w 506"/>
              <a:gd name="T23" fmla="*/ 305 h 1130"/>
              <a:gd name="T24" fmla="*/ 71 w 506"/>
              <a:gd name="T25" fmla="*/ 481 h 1130"/>
              <a:gd name="T26" fmla="*/ 71 w 506"/>
              <a:gd name="T27" fmla="*/ 481 h 1130"/>
              <a:gd name="T28" fmla="*/ 105 w 506"/>
              <a:gd name="T29" fmla="*/ 561 h 1130"/>
              <a:gd name="T30" fmla="*/ 105 w 506"/>
              <a:gd name="T31" fmla="*/ 561 h 1130"/>
              <a:gd name="T32" fmla="*/ 249 w 506"/>
              <a:gd name="T33" fmla="*/ 1082 h 1130"/>
              <a:gd name="T34" fmla="*/ 243 w 506"/>
              <a:gd name="T35" fmla="*/ 1078 h 1130"/>
              <a:gd name="T36" fmla="*/ 140 w 506"/>
              <a:gd name="T37" fmla="*/ 601 h 1130"/>
              <a:gd name="T38" fmla="*/ 204 w 506"/>
              <a:gd name="T39" fmla="*/ 554 h 1130"/>
              <a:gd name="T40" fmla="*/ 207 w 506"/>
              <a:gd name="T41" fmla="*/ 554 h 1130"/>
              <a:gd name="T42" fmla="*/ 211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8" y="52"/>
                </a:cubicBezTo>
                <a:cubicBezTo>
                  <a:pt x="337" y="41"/>
                  <a:pt x="347" y="26"/>
                  <a:pt x="358" y="22"/>
                </a:cubicBezTo>
                <a:cubicBezTo>
                  <a:pt x="417" y="1"/>
                  <a:pt x="454" y="45"/>
                  <a:pt x="454" y="45"/>
                </a:cubicBezTo>
                <a:cubicBezTo>
                  <a:pt x="470" y="43"/>
                  <a:pt x="470" y="43"/>
                  <a:pt x="470" y="43"/>
                </a:cubicBezTo>
                <a:cubicBezTo>
                  <a:pt x="439" y="6"/>
                  <a:pt x="401" y="0"/>
                  <a:pt x="370" y="5"/>
                </a:cubicBezTo>
                <a:cubicBezTo>
                  <a:pt x="348" y="9"/>
                  <a:pt x="328" y="19"/>
                  <a:pt x="311" y="34"/>
                </a:cubicBezTo>
                <a:cubicBezTo>
                  <a:pt x="286" y="56"/>
                  <a:pt x="266" y="52"/>
                  <a:pt x="266" y="52"/>
                </a:cubicBezTo>
                <a:cubicBezTo>
                  <a:pt x="266" y="53"/>
                  <a:pt x="266" y="53"/>
                  <a:pt x="266" y="53"/>
                </a:cubicBezTo>
                <a:cubicBezTo>
                  <a:pt x="261" y="53"/>
                  <a:pt x="257" y="52"/>
                  <a:pt x="253" y="52"/>
                </a:cubicBezTo>
                <a:cubicBezTo>
                  <a:pt x="113" y="52"/>
                  <a:pt x="0" y="166"/>
                  <a:pt x="0" y="305"/>
                </a:cubicBezTo>
                <a:cubicBezTo>
                  <a:pt x="0" y="374"/>
                  <a:pt x="27" y="436"/>
                  <a:pt x="71" y="481"/>
                </a:cubicBezTo>
                <a:cubicBezTo>
                  <a:pt x="71" y="481"/>
                  <a:pt x="71" y="481"/>
                  <a:pt x="71" y="481"/>
                </a:cubicBezTo>
                <a:cubicBezTo>
                  <a:pt x="111" y="521"/>
                  <a:pt x="105" y="561"/>
                  <a:pt x="105" y="561"/>
                </a:cubicBezTo>
                <a:cubicBezTo>
                  <a:pt x="105" y="561"/>
                  <a:pt x="105" y="561"/>
                  <a:pt x="105" y="561"/>
                </a:cubicBezTo>
                <a:cubicBezTo>
                  <a:pt x="76" y="770"/>
                  <a:pt x="52" y="1130"/>
                  <a:pt x="249" y="1082"/>
                </a:cubicBezTo>
                <a:cubicBezTo>
                  <a:pt x="243" y="1078"/>
                  <a:pt x="243" y="1078"/>
                  <a:pt x="243" y="1078"/>
                </a:cubicBezTo>
                <a:cubicBezTo>
                  <a:pt x="243" y="1078"/>
                  <a:pt x="65" y="1108"/>
                  <a:pt x="140" y="601"/>
                </a:cubicBezTo>
                <a:cubicBezTo>
                  <a:pt x="143" y="586"/>
                  <a:pt x="155" y="546"/>
                  <a:pt x="204" y="554"/>
                </a:cubicBezTo>
                <a:cubicBezTo>
                  <a:pt x="205" y="554"/>
                  <a:pt x="206" y="554"/>
                  <a:pt x="207" y="554"/>
                </a:cubicBezTo>
                <a:cubicBezTo>
                  <a:pt x="209" y="554"/>
                  <a:pt x="210" y="555"/>
                  <a:pt x="211" y="555"/>
                </a:cubicBezTo>
                <a:cubicBezTo>
                  <a:pt x="215" y="556"/>
                  <a:pt x="219" y="556"/>
                  <a:pt x="222" y="556"/>
                </a:cubicBezTo>
                <a:cubicBezTo>
                  <a:pt x="232" y="558"/>
                  <a:pt x="242" y="558"/>
                  <a:pt x="253" y="558"/>
                </a:cubicBezTo>
                <a:cubicBezTo>
                  <a:pt x="392" y="558"/>
                  <a:pt x="506" y="445"/>
                  <a:pt x="506" y="305"/>
                </a:cubicBezTo>
                <a:cubicBezTo>
                  <a:pt x="506" y="203"/>
                  <a:pt x="445" y="115"/>
                  <a:pt x="358" y="75"/>
                </a:cubicBezTo>
                <a:close/>
              </a:path>
            </a:pathLst>
          </a:custGeom>
          <a:solidFill>
            <a:srgbClr val="F0840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2" name="Oval 34"/>
          <p:cNvSpPr>
            <a:spLocks noChangeArrowheads="1"/>
          </p:cNvSpPr>
          <p:nvPr>
            <p:custDataLst>
              <p:tags r:id="rId33"/>
            </p:custDataLst>
          </p:nvPr>
        </p:nvSpPr>
        <p:spPr bwMode="auto">
          <a:xfrm>
            <a:off x="4782264" y="6352946"/>
            <a:ext cx="14929"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3" name="Oval 35"/>
          <p:cNvSpPr>
            <a:spLocks noChangeArrowheads="1"/>
          </p:cNvSpPr>
          <p:nvPr>
            <p:custDataLst>
              <p:tags r:id="rId34"/>
            </p:custDataLst>
          </p:nvPr>
        </p:nvSpPr>
        <p:spPr bwMode="auto">
          <a:xfrm>
            <a:off x="4609085" y="6433562"/>
            <a:ext cx="11943"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Oval 36"/>
          <p:cNvSpPr>
            <a:spLocks noChangeArrowheads="1"/>
          </p:cNvSpPr>
          <p:nvPr>
            <p:custDataLst>
              <p:tags r:id="rId35"/>
            </p:custDataLst>
          </p:nvPr>
        </p:nvSpPr>
        <p:spPr bwMode="auto">
          <a:xfrm>
            <a:off x="4463772" y="6552997"/>
            <a:ext cx="14929"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36"/>
            </p:custDataLst>
          </p:nvPr>
        </p:nvSpPr>
        <p:spPr>
          <a:xfrm>
            <a:off x="3729549" y="4513370"/>
            <a:ext cx="801039" cy="460375"/>
          </a:xfrm>
          <a:prstGeom prst="rect">
            <a:avLst/>
          </a:prstGeom>
          <a:noFill/>
        </p:spPr>
        <p:txBody>
          <a:bodyPr wrap="square" rtlCol="0">
            <a:spAutoFit/>
          </a:bodyPr>
          <a:p>
            <a:pPr algn="ctr"/>
            <a:r>
              <a:rPr lang="en-US" altLang="zh-CN"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custDataLst>
              <p:tags r:id="rId37"/>
            </p:custDataLst>
          </p:nvPr>
        </p:nvSpPr>
        <p:spPr>
          <a:xfrm>
            <a:off x="4053840" y="5429885"/>
            <a:ext cx="1574800" cy="368300"/>
          </a:xfrm>
          <a:prstGeom prst="rect">
            <a:avLst/>
          </a:prstGeom>
        </p:spPr>
        <p:txBody>
          <a:bodyPr wrap="square">
            <a:spAutoFit/>
          </a:bodyPr>
          <a:p>
            <a:r>
              <a:rPr lang="zh-CN" altLang="en-US" b="1">
                <a:solidFill>
                  <a:srgbClr val="F08407"/>
                </a:solidFill>
                <a:latin typeface="Arial" panose="020B0604020202020204" pitchFamily="34" charset="0"/>
                <a:ea typeface="微软雅黑" panose="020B0503020204020204" pitchFamily="34" charset="-122"/>
                <a:cs typeface="+mn-ea"/>
                <a:sym typeface="Arial" panose="020B0604020202020204" pitchFamily="34" charset="0"/>
              </a:rPr>
              <a:t>4. 诱发地震</a:t>
            </a:r>
            <a:endParaRPr lang="zh-CN" altLang="en-US" b="1">
              <a:solidFill>
                <a:srgbClr val="F08407"/>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29"/>
          <p:cNvSpPr>
            <a:spLocks noChangeArrowheads="1"/>
          </p:cNvSpPr>
          <p:nvPr>
            <p:custDataLst>
              <p:tags r:id="rId38"/>
            </p:custDataLst>
          </p:nvPr>
        </p:nvSpPr>
        <p:spPr bwMode="auto">
          <a:xfrm>
            <a:off x="6387492" y="4264833"/>
            <a:ext cx="2352858" cy="2349872"/>
          </a:xfrm>
          <a:prstGeom prst="ellipse">
            <a:avLst/>
          </a:prstGeom>
          <a:solidFill>
            <a:srgbClr val="FFFFFF">
              <a:lumMod val="9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30"/>
          <p:cNvSpPr/>
          <p:nvPr>
            <p:custDataLst>
              <p:tags r:id="rId39"/>
            </p:custDataLst>
          </p:nvPr>
        </p:nvSpPr>
        <p:spPr bwMode="auto">
          <a:xfrm>
            <a:off x="7069264" y="6049382"/>
            <a:ext cx="1498902" cy="565323"/>
          </a:xfrm>
          <a:custGeom>
            <a:avLst/>
            <a:gdLst>
              <a:gd name="T0" fmla="*/ 239 w 725"/>
              <a:gd name="T1" fmla="*/ 274 h 274"/>
              <a:gd name="T2" fmla="*/ 725 w 725"/>
              <a:gd name="T3" fmla="*/ 0 h 274"/>
              <a:gd name="T4" fmla="*/ 240 w 725"/>
              <a:gd name="T5" fmla="*/ 140 h 274"/>
              <a:gd name="T6" fmla="*/ 0 w 725"/>
              <a:gd name="T7" fmla="*/ 221 h 274"/>
              <a:gd name="T8" fmla="*/ 239 w 725"/>
              <a:gd name="T9" fmla="*/ 274 h 274"/>
            </a:gdLst>
            <a:ahLst/>
            <a:cxnLst>
              <a:cxn ang="0">
                <a:pos x="T0" y="T1"/>
              </a:cxn>
              <a:cxn ang="0">
                <a:pos x="T2" y="T3"/>
              </a:cxn>
              <a:cxn ang="0">
                <a:pos x="T4" y="T5"/>
              </a:cxn>
              <a:cxn ang="0">
                <a:pos x="T6" y="T7"/>
              </a:cxn>
              <a:cxn ang="0">
                <a:pos x="T8" y="T9"/>
              </a:cxn>
            </a:cxnLst>
            <a:rect l="0" t="0" r="r" b="b"/>
            <a:pathLst>
              <a:path w="725" h="274">
                <a:moveTo>
                  <a:pt x="239" y="274"/>
                </a:moveTo>
                <a:cubicBezTo>
                  <a:pt x="445" y="274"/>
                  <a:pt x="625" y="164"/>
                  <a:pt x="725" y="0"/>
                </a:cubicBezTo>
                <a:cubicBezTo>
                  <a:pt x="716" y="7"/>
                  <a:pt x="560" y="163"/>
                  <a:pt x="240" y="140"/>
                </a:cubicBezTo>
                <a:cubicBezTo>
                  <a:pt x="77" y="129"/>
                  <a:pt x="19" y="174"/>
                  <a:pt x="0" y="221"/>
                </a:cubicBezTo>
                <a:cubicBezTo>
                  <a:pt x="73" y="255"/>
                  <a:pt x="154" y="274"/>
                  <a:pt x="239" y="274"/>
                </a:cubicBezTo>
                <a:close/>
              </a:path>
            </a:pathLst>
          </a:custGeom>
          <a:solidFill>
            <a:srgbClr val="5B9BD5"/>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31"/>
          <p:cNvSpPr/>
          <p:nvPr>
            <p:custDataLst>
              <p:tags r:id="rId40"/>
            </p:custDataLst>
          </p:nvPr>
        </p:nvSpPr>
        <p:spPr bwMode="auto">
          <a:xfrm>
            <a:off x="6399436" y="5609465"/>
            <a:ext cx="2181669" cy="957465"/>
          </a:xfrm>
          <a:custGeom>
            <a:avLst/>
            <a:gdLst>
              <a:gd name="T0" fmla="*/ 1055 w 1055"/>
              <a:gd name="T1" fmla="*/ 204 h 464"/>
              <a:gd name="T2" fmla="*/ 585 w 1055"/>
              <a:gd name="T3" fmla="*/ 352 h 464"/>
              <a:gd name="T4" fmla="*/ 100 w 1055"/>
              <a:gd name="T5" fmla="*/ 160 h 464"/>
              <a:gd name="T6" fmla="*/ 0 w 1055"/>
              <a:gd name="T7" fmla="*/ 0 h 464"/>
              <a:gd name="T8" fmla="*/ 403 w 1055"/>
              <a:gd name="T9" fmla="*/ 464 h 464"/>
              <a:gd name="T10" fmla="*/ 585 w 1055"/>
              <a:gd name="T11" fmla="*/ 355 h 464"/>
              <a:gd name="T12" fmla="*/ 620 w 1055"/>
              <a:gd name="T13" fmla="*/ 356 h 464"/>
              <a:gd name="T14" fmla="*/ 1049 w 1055"/>
              <a:gd name="T15" fmla="*/ 213 h 464"/>
              <a:gd name="T16" fmla="*/ 1055 w 1055"/>
              <a:gd name="T17" fmla="*/ 20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5" h="464">
                <a:moveTo>
                  <a:pt x="1055" y="204"/>
                </a:moveTo>
                <a:cubicBezTo>
                  <a:pt x="939" y="309"/>
                  <a:pt x="781" y="359"/>
                  <a:pt x="585" y="352"/>
                </a:cubicBezTo>
                <a:cubicBezTo>
                  <a:pt x="325" y="343"/>
                  <a:pt x="178" y="242"/>
                  <a:pt x="100" y="160"/>
                </a:cubicBezTo>
                <a:cubicBezTo>
                  <a:pt x="43" y="99"/>
                  <a:pt x="13" y="35"/>
                  <a:pt x="0" y="0"/>
                </a:cubicBezTo>
                <a:cubicBezTo>
                  <a:pt x="32" y="222"/>
                  <a:pt x="192" y="402"/>
                  <a:pt x="403" y="464"/>
                </a:cubicBezTo>
                <a:cubicBezTo>
                  <a:pt x="457" y="418"/>
                  <a:pt x="516" y="353"/>
                  <a:pt x="585" y="355"/>
                </a:cubicBezTo>
                <a:cubicBezTo>
                  <a:pt x="597" y="356"/>
                  <a:pt x="609" y="356"/>
                  <a:pt x="620" y="356"/>
                </a:cubicBezTo>
                <a:cubicBezTo>
                  <a:pt x="796" y="356"/>
                  <a:pt x="941" y="308"/>
                  <a:pt x="1049" y="213"/>
                </a:cubicBezTo>
                <a:cubicBezTo>
                  <a:pt x="1051" y="210"/>
                  <a:pt x="1053" y="207"/>
                  <a:pt x="1055" y="204"/>
                </a:cubicBezTo>
                <a:close/>
              </a:path>
            </a:pathLst>
          </a:custGeom>
          <a:solidFill>
            <a:srgbClr val="FFFFFF">
              <a:lumMod val="85000"/>
            </a:srgbClr>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33"/>
          <p:cNvSpPr/>
          <p:nvPr>
            <p:custDataLst>
              <p:tags r:id="rId41"/>
            </p:custDataLst>
          </p:nvPr>
        </p:nvSpPr>
        <p:spPr bwMode="auto">
          <a:xfrm>
            <a:off x="6408393" y="4191181"/>
            <a:ext cx="1046046" cy="2332952"/>
          </a:xfrm>
          <a:custGeom>
            <a:avLst/>
            <a:gdLst>
              <a:gd name="T0" fmla="*/ 358 w 506"/>
              <a:gd name="T1" fmla="*/ 75 h 1130"/>
              <a:gd name="T2" fmla="*/ 358 w 506"/>
              <a:gd name="T3" fmla="*/ 75 h 1130"/>
              <a:gd name="T4" fmla="*/ 338 w 506"/>
              <a:gd name="T5" fmla="*/ 52 h 1130"/>
              <a:gd name="T6" fmla="*/ 358 w 506"/>
              <a:gd name="T7" fmla="*/ 22 h 1130"/>
              <a:gd name="T8" fmla="*/ 454 w 506"/>
              <a:gd name="T9" fmla="*/ 45 h 1130"/>
              <a:gd name="T10" fmla="*/ 470 w 506"/>
              <a:gd name="T11" fmla="*/ 43 h 1130"/>
              <a:gd name="T12" fmla="*/ 370 w 506"/>
              <a:gd name="T13" fmla="*/ 5 h 1130"/>
              <a:gd name="T14" fmla="*/ 311 w 506"/>
              <a:gd name="T15" fmla="*/ 34 h 1130"/>
              <a:gd name="T16" fmla="*/ 266 w 506"/>
              <a:gd name="T17" fmla="*/ 52 h 1130"/>
              <a:gd name="T18" fmla="*/ 266 w 506"/>
              <a:gd name="T19" fmla="*/ 53 h 1130"/>
              <a:gd name="T20" fmla="*/ 253 w 506"/>
              <a:gd name="T21" fmla="*/ 52 h 1130"/>
              <a:gd name="T22" fmla="*/ 0 w 506"/>
              <a:gd name="T23" fmla="*/ 305 h 1130"/>
              <a:gd name="T24" fmla="*/ 71 w 506"/>
              <a:gd name="T25" fmla="*/ 481 h 1130"/>
              <a:gd name="T26" fmla="*/ 71 w 506"/>
              <a:gd name="T27" fmla="*/ 481 h 1130"/>
              <a:gd name="T28" fmla="*/ 105 w 506"/>
              <a:gd name="T29" fmla="*/ 561 h 1130"/>
              <a:gd name="T30" fmla="*/ 105 w 506"/>
              <a:gd name="T31" fmla="*/ 561 h 1130"/>
              <a:gd name="T32" fmla="*/ 249 w 506"/>
              <a:gd name="T33" fmla="*/ 1082 h 1130"/>
              <a:gd name="T34" fmla="*/ 243 w 506"/>
              <a:gd name="T35" fmla="*/ 1078 h 1130"/>
              <a:gd name="T36" fmla="*/ 140 w 506"/>
              <a:gd name="T37" fmla="*/ 601 h 1130"/>
              <a:gd name="T38" fmla="*/ 204 w 506"/>
              <a:gd name="T39" fmla="*/ 554 h 1130"/>
              <a:gd name="T40" fmla="*/ 207 w 506"/>
              <a:gd name="T41" fmla="*/ 554 h 1130"/>
              <a:gd name="T42" fmla="*/ 211 w 506"/>
              <a:gd name="T43" fmla="*/ 555 h 1130"/>
              <a:gd name="T44" fmla="*/ 222 w 506"/>
              <a:gd name="T45" fmla="*/ 556 h 1130"/>
              <a:gd name="T46" fmla="*/ 253 w 506"/>
              <a:gd name="T47" fmla="*/ 558 h 1130"/>
              <a:gd name="T48" fmla="*/ 506 w 506"/>
              <a:gd name="T49" fmla="*/ 305 h 1130"/>
              <a:gd name="T50" fmla="*/ 358 w 506"/>
              <a:gd name="T51" fmla="*/ 75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1130">
                <a:moveTo>
                  <a:pt x="358" y="75"/>
                </a:moveTo>
                <a:cubicBezTo>
                  <a:pt x="358" y="75"/>
                  <a:pt x="358" y="75"/>
                  <a:pt x="358" y="75"/>
                </a:cubicBezTo>
                <a:cubicBezTo>
                  <a:pt x="344" y="69"/>
                  <a:pt x="339" y="60"/>
                  <a:pt x="338" y="52"/>
                </a:cubicBezTo>
                <a:cubicBezTo>
                  <a:pt x="337" y="41"/>
                  <a:pt x="347" y="26"/>
                  <a:pt x="358" y="22"/>
                </a:cubicBezTo>
                <a:cubicBezTo>
                  <a:pt x="417" y="1"/>
                  <a:pt x="454" y="45"/>
                  <a:pt x="454" y="45"/>
                </a:cubicBezTo>
                <a:cubicBezTo>
                  <a:pt x="470" y="43"/>
                  <a:pt x="470" y="43"/>
                  <a:pt x="470" y="43"/>
                </a:cubicBezTo>
                <a:cubicBezTo>
                  <a:pt x="439" y="6"/>
                  <a:pt x="401" y="0"/>
                  <a:pt x="370" y="5"/>
                </a:cubicBezTo>
                <a:cubicBezTo>
                  <a:pt x="348" y="9"/>
                  <a:pt x="328" y="19"/>
                  <a:pt x="311" y="34"/>
                </a:cubicBezTo>
                <a:cubicBezTo>
                  <a:pt x="286" y="56"/>
                  <a:pt x="266" y="52"/>
                  <a:pt x="266" y="52"/>
                </a:cubicBezTo>
                <a:cubicBezTo>
                  <a:pt x="266" y="53"/>
                  <a:pt x="266" y="53"/>
                  <a:pt x="266" y="53"/>
                </a:cubicBezTo>
                <a:cubicBezTo>
                  <a:pt x="261" y="53"/>
                  <a:pt x="257" y="52"/>
                  <a:pt x="253" y="52"/>
                </a:cubicBezTo>
                <a:cubicBezTo>
                  <a:pt x="113" y="52"/>
                  <a:pt x="0" y="166"/>
                  <a:pt x="0" y="305"/>
                </a:cubicBezTo>
                <a:cubicBezTo>
                  <a:pt x="0" y="374"/>
                  <a:pt x="27" y="436"/>
                  <a:pt x="71" y="481"/>
                </a:cubicBezTo>
                <a:cubicBezTo>
                  <a:pt x="71" y="481"/>
                  <a:pt x="71" y="481"/>
                  <a:pt x="71" y="481"/>
                </a:cubicBezTo>
                <a:cubicBezTo>
                  <a:pt x="111" y="521"/>
                  <a:pt x="105" y="561"/>
                  <a:pt x="105" y="561"/>
                </a:cubicBezTo>
                <a:cubicBezTo>
                  <a:pt x="105" y="561"/>
                  <a:pt x="105" y="561"/>
                  <a:pt x="105" y="561"/>
                </a:cubicBezTo>
                <a:cubicBezTo>
                  <a:pt x="76" y="770"/>
                  <a:pt x="52" y="1130"/>
                  <a:pt x="249" y="1082"/>
                </a:cubicBezTo>
                <a:cubicBezTo>
                  <a:pt x="243" y="1078"/>
                  <a:pt x="243" y="1078"/>
                  <a:pt x="243" y="1078"/>
                </a:cubicBezTo>
                <a:cubicBezTo>
                  <a:pt x="243" y="1078"/>
                  <a:pt x="65" y="1108"/>
                  <a:pt x="140" y="601"/>
                </a:cubicBezTo>
                <a:cubicBezTo>
                  <a:pt x="143" y="586"/>
                  <a:pt x="155" y="546"/>
                  <a:pt x="204" y="554"/>
                </a:cubicBezTo>
                <a:cubicBezTo>
                  <a:pt x="205" y="554"/>
                  <a:pt x="206" y="554"/>
                  <a:pt x="207" y="554"/>
                </a:cubicBezTo>
                <a:cubicBezTo>
                  <a:pt x="209" y="554"/>
                  <a:pt x="210" y="555"/>
                  <a:pt x="211" y="555"/>
                </a:cubicBezTo>
                <a:cubicBezTo>
                  <a:pt x="215" y="556"/>
                  <a:pt x="219" y="556"/>
                  <a:pt x="222" y="556"/>
                </a:cubicBezTo>
                <a:cubicBezTo>
                  <a:pt x="232" y="558"/>
                  <a:pt x="242" y="558"/>
                  <a:pt x="253" y="558"/>
                </a:cubicBezTo>
                <a:cubicBezTo>
                  <a:pt x="392" y="558"/>
                  <a:pt x="506" y="445"/>
                  <a:pt x="506" y="305"/>
                </a:cubicBezTo>
                <a:cubicBezTo>
                  <a:pt x="506" y="203"/>
                  <a:pt x="445" y="115"/>
                  <a:pt x="358" y="75"/>
                </a:cubicBezTo>
                <a:close/>
              </a:path>
            </a:pathLst>
          </a:custGeom>
          <a:solidFill>
            <a:srgbClr val="5B9BD5"/>
          </a:solidFill>
          <a:ln>
            <a:noFill/>
          </a:ln>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4" name="Oval 34"/>
          <p:cNvSpPr>
            <a:spLocks noChangeArrowheads="1"/>
          </p:cNvSpPr>
          <p:nvPr>
            <p:custDataLst>
              <p:tags r:id="rId42"/>
            </p:custDataLst>
          </p:nvPr>
        </p:nvSpPr>
        <p:spPr bwMode="auto">
          <a:xfrm>
            <a:off x="7575865" y="6352944"/>
            <a:ext cx="14929"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5" name="Oval 35"/>
          <p:cNvSpPr>
            <a:spLocks noChangeArrowheads="1"/>
          </p:cNvSpPr>
          <p:nvPr>
            <p:custDataLst>
              <p:tags r:id="rId43"/>
            </p:custDataLst>
          </p:nvPr>
        </p:nvSpPr>
        <p:spPr bwMode="auto">
          <a:xfrm>
            <a:off x="7402684" y="6433562"/>
            <a:ext cx="11943"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6" name="Oval 36"/>
          <p:cNvSpPr>
            <a:spLocks noChangeArrowheads="1"/>
          </p:cNvSpPr>
          <p:nvPr>
            <p:custDataLst>
              <p:tags r:id="rId44"/>
            </p:custDataLst>
          </p:nvPr>
        </p:nvSpPr>
        <p:spPr bwMode="auto">
          <a:xfrm>
            <a:off x="7257372" y="6552998"/>
            <a:ext cx="14929" cy="13934"/>
          </a:xfrm>
          <a:prstGeom prst="ellipse">
            <a:avLst/>
          </a:prstGeom>
          <a:solidFill>
            <a:srgbClr val="A2372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7" name="文本框 56"/>
          <p:cNvSpPr txBox="1"/>
          <p:nvPr>
            <p:custDataLst>
              <p:tags r:id="rId45"/>
            </p:custDataLst>
          </p:nvPr>
        </p:nvSpPr>
        <p:spPr>
          <a:xfrm>
            <a:off x="6523150" y="4513370"/>
            <a:ext cx="801039" cy="460375"/>
          </a:xfrm>
          <a:prstGeom prst="rect">
            <a:avLst/>
          </a:prstGeom>
          <a:noFill/>
        </p:spPr>
        <p:txBody>
          <a:bodyPr wrap="square" rtlCol="0">
            <a:spAutoFit/>
          </a:bodyPr>
          <a:p>
            <a:pPr algn="ctr"/>
            <a:r>
              <a:rPr lang="en-US" altLang="zh-CN"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zh-CN" altLang="en-US" sz="2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46"/>
            </p:custDataLst>
          </p:nvPr>
        </p:nvSpPr>
        <p:spPr>
          <a:xfrm>
            <a:off x="6816725" y="5429885"/>
            <a:ext cx="1464310" cy="368300"/>
          </a:xfrm>
          <a:prstGeom prst="rect">
            <a:avLst/>
          </a:prstGeom>
        </p:spPr>
        <p:txBody>
          <a:bodyPr wrap="square">
            <a:spAutoFit/>
          </a:bodyPr>
          <a:p>
            <a:r>
              <a:rPr lang="zh-CN" altLang="en-US" b="1">
                <a:solidFill>
                  <a:srgbClr val="5B9BD5"/>
                </a:solidFill>
                <a:latin typeface="Arial" panose="020B0604020202020204" pitchFamily="34" charset="0"/>
                <a:ea typeface="微软雅黑" panose="020B0503020204020204" pitchFamily="34" charset="-122"/>
                <a:cs typeface="+mn-ea"/>
                <a:sym typeface="Arial" panose="020B0604020202020204" pitchFamily="34" charset="0"/>
              </a:rPr>
              <a:t>5. 人工地震</a:t>
            </a:r>
            <a:endParaRPr lang="zh-CN" altLang="en-US" b="1">
              <a:solidFill>
                <a:srgbClr val="5B9BD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4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2762250" cy="583565"/>
          </a:xfrm>
          <a:prstGeom prst="rect">
            <a:avLst/>
          </a:prstGeom>
          <a:noFill/>
        </p:spPr>
        <p:txBody>
          <a:bodyPr wrap="square" rtlCol="0">
            <a:spAutoFit/>
          </a:bodyPr>
          <a:p>
            <a:r>
              <a:rPr lang="zh-CN" altLang="en-US" sz="3200">
                <a:solidFill>
                  <a:srgbClr val="43486D"/>
                </a:solidFill>
                <a:latin typeface="+mj-ea"/>
                <a:ea typeface="+mj-ea"/>
              </a:rPr>
              <a:t>一、地震知识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（三）地震震级</a:t>
            </a:r>
            <a:endParaRPr lang="zh-CN" altLang="en-US" b="1">
              <a:solidFill>
                <a:schemeClr val="tx2">
                  <a:lumMod val="50000"/>
                  <a:lumOff val="50000"/>
                </a:schemeClr>
              </a:solidFill>
            </a:endParaRPr>
          </a:p>
        </p:txBody>
      </p:sp>
      <p:sp>
        <p:nvSpPr>
          <p:cNvPr id="19" name="文本框 18"/>
          <p:cNvSpPr txBox="1"/>
          <p:nvPr/>
        </p:nvSpPr>
        <p:spPr>
          <a:xfrm>
            <a:off x="631190" y="1303020"/>
            <a:ext cx="6771640" cy="4661535"/>
          </a:xfrm>
          <a:prstGeom prst="rect">
            <a:avLst/>
          </a:prstGeom>
          <a:noFill/>
        </p:spPr>
        <p:txBody>
          <a:bodyPr wrap="square" rtlCol="0">
            <a:spAutoFit/>
          </a:bodyPr>
          <a:p>
            <a:pPr fontAlgn="auto">
              <a:lnSpc>
                <a:spcPct val="150000"/>
              </a:lnSpc>
            </a:pPr>
            <a:r>
              <a:rPr lang="zh-CN" altLang="en-US"/>
              <a:t>目前衡量地震大小和破坏强烈程度的标准主要有震级和烈度。一般情况下，仅就烈度和震源、震级间的关系来说，震级越大，震源越浅、烈度也越大。地震烈度表示地震对地表及工程建筑物影响的强弱程度（或释为地震影响和破坏的程度），是在没有仪器记录的情况下，凭地震时人们的感觉或地震发生后器物反应的程度，工程建筑物的损坏或破坏程度、地表的变化状况而定的一种宏观尺度。在中国地震烈度表上，对人的感觉、一般房屋震害程度和其他现象做了描述，可以作为确定烈度的基本依据。</a:t>
            </a:r>
            <a:endParaRPr lang="zh-CN" altLang="en-US"/>
          </a:p>
          <a:p>
            <a:pPr fontAlgn="auto">
              <a:lnSpc>
                <a:spcPct val="150000"/>
              </a:lnSpc>
            </a:pPr>
            <a:r>
              <a:rPr lang="zh-CN" altLang="en-US"/>
              <a:t>2020 年，国家市场监督管理总局、国家标准化管理委员会发布了最新的《中国地震烈度表》（GB/T 17742—2020）。根据此标准，中国地震烈度及其人的感觉、器物反应和其他震害现象见表 8-1。</a:t>
            </a:r>
            <a:endParaRPr lang="zh-CN" altLang="en-US"/>
          </a:p>
        </p:txBody>
      </p:sp>
      <p:pic>
        <p:nvPicPr>
          <p:cNvPr id="112" name="图片 111"/>
          <p:cNvPicPr/>
          <p:nvPr/>
        </p:nvPicPr>
        <p:blipFill>
          <a:blip r:embed="rId1"/>
          <a:stretch>
            <a:fillRect/>
          </a:stretch>
        </p:blipFill>
        <p:spPr>
          <a:xfrm>
            <a:off x="7402830" y="2061845"/>
            <a:ext cx="4308475" cy="3143250"/>
          </a:xfrm>
          <a:prstGeom prst="rect">
            <a:avLst/>
          </a:prstGeom>
          <a:noFill/>
          <a:ln w="9525">
            <a:noFill/>
          </a:ln>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2762250" cy="583565"/>
          </a:xfrm>
          <a:prstGeom prst="rect">
            <a:avLst/>
          </a:prstGeom>
          <a:noFill/>
        </p:spPr>
        <p:txBody>
          <a:bodyPr wrap="square" rtlCol="0">
            <a:spAutoFit/>
          </a:bodyPr>
          <a:p>
            <a:r>
              <a:rPr lang="zh-CN" altLang="en-US" sz="3200">
                <a:solidFill>
                  <a:srgbClr val="43486D"/>
                </a:solidFill>
                <a:latin typeface="+mj-ea"/>
                <a:ea typeface="+mj-ea"/>
              </a:rPr>
              <a:t>一、地震知识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（三）地震震级</a:t>
            </a:r>
            <a:endParaRPr lang="zh-CN" altLang="en-US" b="1">
              <a:solidFill>
                <a:schemeClr val="tx2">
                  <a:lumMod val="50000"/>
                  <a:lumOff val="50000"/>
                </a:schemeClr>
              </a:solidFill>
            </a:endParaRPr>
          </a:p>
        </p:txBody>
      </p:sp>
      <p:pic>
        <p:nvPicPr>
          <p:cNvPr id="2" name="图片 1"/>
          <p:cNvPicPr>
            <a:picLocks noChangeAspect="1"/>
          </p:cNvPicPr>
          <p:nvPr/>
        </p:nvPicPr>
        <p:blipFill>
          <a:blip r:embed="rId1"/>
          <a:stretch>
            <a:fillRect/>
          </a:stretch>
        </p:blipFill>
        <p:spPr>
          <a:xfrm>
            <a:off x="844550" y="1303020"/>
            <a:ext cx="9370695" cy="444881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05765" y="339725"/>
            <a:ext cx="2762250" cy="583565"/>
          </a:xfrm>
          <a:prstGeom prst="rect">
            <a:avLst/>
          </a:prstGeom>
          <a:noFill/>
        </p:spPr>
        <p:txBody>
          <a:bodyPr wrap="square" rtlCol="0">
            <a:spAutoFit/>
          </a:bodyPr>
          <a:p>
            <a:r>
              <a:rPr lang="zh-CN" altLang="en-US" sz="3200">
                <a:solidFill>
                  <a:srgbClr val="43486D"/>
                </a:solidFill>
                <a:latin typeface="+mj-ea"/>
                <a:ea typeface="+mj-ea"/>
              </a:rPr>
              <a:t>一、地震知识</a:t>
            </a:r>
            <a:endParaRPr lang="zh-CN" altLang="en-US" sz="3200">
              <a:solidFill>
                <a:srgbClr val="43486D"/>
              </a:solidFill>
              <a:latin typeface="+mj-ea"/>
              <a:ea typeface="+mj-ea"/>
            </a:endParaRPr>
          </a:p>
        </p:txBody>
      </p:sp>
      <p:sp>
        <p:nvSpPr>
          <p:cNvPr id="4" name="文本框 3"/>
          <p:cNvSpPr txBox="1"/>
          <p:nvPr/>
        </p:nvSpPr>
        <p:spPr>
          <a:xfrm>
            <a:off x="631190" y="796290"/>
            <a:ext cx="7341235" cy="506730"/>
          </a:xfrm>
          <a:prstGeom prst="rect">
            <a:avLst/>
          </a:prstGeom>
          <a:noFill/>
        </p:spPr>
        <p:txBody>
          <a:bodyPr wrap="square" rtlCol="0">
            <a:spAutoFit/>
          </a:bodyPr>
          <a:p>
            <a:pPr fontAlgn="auto">
              <a:lnSpc>
                <a:spcPct val="150000"/>
              </a:lnSpc>
            </a:pPr>
            <a:r>
              <a:rPr lang="zh-CN" altLang="en-US" b="1">
                <a:solidFill>
                  <a:schemeClr val="tx2">
                    <a:lumMod val="50000"/>
                    <a:lumOff val="50000"/>
                  </a:schemeClr>
                </a:solidFill>
              </a:rPr>
              <a:t>（三）地震震级</a:t>
            </a:r>
            <a:endParaRPr lang="zh-CN" altLang="en-US" b="1">
              <a:solidFill>
                <a:schemeClr val="tx2">
                  <a:lumMod val="50000"/>
                  <a:lumOff val="50000"/>
                </a:schemeClr>
              </a:solidFill>
            </a:endParaRPr>
          </a:p>
        </p:txBody>
      </p:sp>
      <p:pic>
        <p:nvPicPr>
          <p:cNvPr id="3" name="图片 2"/>
          <p:cNvPicPr>
            <a:picLocks noChangeAspect="1"/>
          </p:cNvPicPr>
          <p:nvPr/>
        </p:nvPicPr>
        <p:blipFill>
          <a:blip r:embed="rId1"/>
          <a:stretch>
            <a:fillRect/>
          </a:stretch>
        </p:blipFill>
        <p:spPr>
          <a:xfrm>
            <a:off x="2508885" y="1170305"/>
            <a:ext cx="8154670" cy="542671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5.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1"/>
  <p:tag name="KSO_WM_UNIT_ID" val="diagram20185779_3*q_i*1_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8"/>
  <p:tag name="KSO_WM_UNIT_ID" val="diagram20185779_3*q_i*1_8"/>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2_1"/>
  <p:tag name="KSO_WM_UNIT_ID" val="diagram20185779_3*q_h_g*1_2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3*q_h_f*1_2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08.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3_1"/>
  <p:tag name="KSO_WM_UNIT_ID" val="diagram20185779_3*q_h_g*1_3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3*q_h_f*1_3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09.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4_1"/>
  <p:tag name="KSO_WM_UNIT_ID" val="diagram20185779_3*q_h_g*1_4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3*q_h_f*1_4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g"/>
  <p:tag name="KSO_WM_UNIT_INDEX" val="1_1_1"/>
  <p:tag name="KSO_WM_UNIT_ID" val="diagram20185779_3*q_h_g*1_1_1"/>
  <p:tag name="KSO_WM_UNIT_LAYERLEVEL" val="1_1_1"/>
  <p:tag name="KSO_WM_UNIT_VALUE" val="12"/>
  <p:tag name="KSO_WM_UNIT_HIGHLIGHT" val="0"/>
  <p:tag name="KSO_WM_UNIT_COMPATIBLE" val="1"/>
  <p:tag name="KSO_WM_UNIT_CLEAR" val="0"/>
  <p:tag name="KSO_WM_UNIT_PRESET_TEXT_INDEX" val="3"/>
  <p:tag name="KSO_WM_UNIT_RELATE_UNITID" val="diagram20185779_3*q_h_f*1_1_1"/>
  <p:tag name="KSO_WM_UNIT_PRESET_TEXT_LEN" val="12"/>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11.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2"/>
  <p:tag name="KSO_WM_UNIT_ID" val="diagram20185779_3*q_i*1_2"/>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3"/>
  <p:tag name="KSO_WM_UNIT_ID" val="diagram20185779_3*q_i*1_3"/>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4"/>
  <p:tag name="KSO_WM_UNIT_ID" val="diagram20185779_3*q_i*1_4"/>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5"/>
  <p:tag name="KSO_WM_UNIT_ID" val="diagram20185779_3*q_i*1_5"/>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6"/>
  <p:tag name="KSO_WM_UNIT_ID" val="diagram20185779_3*q_i*1_6"/>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i"/>
  <p:tag name="KSO_WM_UNIT_INDEX" val="1_7"/>
  <p:tag name="KSO_WM_UNIT_ID" val="diagram20185779_3*q_i*1_7"/>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a"/>
  <p:tag name="KSO_WM_UNIT_INDEX" val="1_3_1"/>
  <p:tag name="KSO_WM_UNIT_ID" val="diagram20185779_3*q_h_a*1_3_1"/>
  <p:tag name="KSO_WM_UNIT_LAYERLEVEL" val="1_1_1"/>
  <p:tag name="KSO_WM_UNIT_VALUE" val="15"/>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5"/>
  <p:tag name="KSO_WM_UNIT_TEXT_FILL_TYPE" val="1"/>
</p:tagLst>
</file>

<file path=ppt/tags/tag118.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f"/>
  <p:tag name="KSO_WM_UNIT_INDEX" val="1_3_1"/>
  <p:tag name="KSO_WM_UNIT_ID" val="diagram20185779_3*q_h_f*1_3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19.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a"/>
  <p:tag name="KSO_WM_UNIT_INDEX" val="1_4_1"/>
  <p:tag name="KSO_WM_UNIT_ID" val="diagram20185779_3*q_h_a*1_4_1"/>
  <p:tag name="KSO_WM_UNIT_LAYERLEVEL" val="1_1_1"/>
  <p:tag name="KSO_WM_UNIT_VALUE" val="15"/>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5"/>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f"/>
  <p:tag name="KSO_WM_UNIT_INDEX" val="1_4_1"/>
  <p:tag name="KSO_WM_UNIT_ID" val="diagram20185779_3*q_h_f*1_4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21.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a"/>
  <p:tag name="KSO_WM_UNIT_INDEX" val="1_1_1"/>
  <p:tag name="KSO_WM_UNIT_ID" val="diagram20185779_3*q_h_a*1_1_1"/>
  <p:tag name="KSO_WM_UNIT_LAYERLEVEL" val="1_1_1"/>
  <p:tag name="KSO_WM_UNIT_VALUE" val="15"/>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5"/>
  <p:tag name="KSO_WM_UNIT_TEXT_FILL_TYPE" val="1"/>
</p:tagLst>
</file>

<file path=ppt/tags/tag122.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f"/>
  <p:tag name="KSO_WM_UNIT_INDEX" val="1_1_1"/>
  <p:tag name="KSO_WM_UNIT_ID" val="diagram20185779_3*q_h_f*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23.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a"/>
  <p:tag name="KSO_WM_UNIT_INDEX" val="1_2_1"/>
  <p:tag name="KSO_WM_UNIT_ID" val="diagram20185779_3*q_h_a*1_2_1"/>
  <p:tag name="KSO_WM_UNIT_LAYERLEVEL" val="1_1_1"/>
  <p:tag name="KSO_WM_UNIT_VALUE" val="15"/>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5"/>
  <p:tag name="KSO_WM_UNIT_TEXT_FILL_TYPE" val="1"/>
</p:tagLst>
</file>

<file path=ppt/tags/tag124.xml><?xml version="1.0" encoding="utf-8"?>
<p:tagLst xmlns:p="http://schemas.openxmlformats.org/presentationml/2006/main">
  <p:tag name="KSO_WM_TEMPLATE_CATEGORY" val="diagram"/>
  <p:tag name="KSO_WM_TEMPLATE_INDEX" val="20185779"/>
  <p:tag name="KSO_WM_TAG_VERSION" val="1.0"/>
  <p:tag name="KSO_WM_BEAUTIFY_FLAG" val="#wm#"/>
  <p:tag name="KSO_WM_UNIT_TYPE" val="q_h_f"/>
  <p:tag name="KSO_WM_UNIT_INDEX" val="1_2_1"/>
  <p:tag name="KSO_WM_UNIT_ID" val="diagram20185779_3*q_h_f*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2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1_1"/>
  <p:tag name="KSO_WM_UNIT_ID" val="diagram5_6*l_h_i*1_1_1"/>
  <p:tag name="KSO_WM_TEMPLATE_CATEGORY" val="diagram"/>
  <p:tag name="KSO_WM_TEMPLATE_INDEX" val="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1_2"/>
  <p:tag name="KSO_WM_UNIT_ID" val="diagram5_6*l_h_i*1_1_2"/>
  <p:tag name="KSO_WM_TEMPLATE_CATEGORY" val="diagram"/>
  <p:tag name="KSO_WM_TEMPLATE_INDEX" val="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1_1"/>
  <p:tag name="KSO_WM_UNIT_ID" val="diagram5_6*l_h_f*1_1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5"/>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2_2"/>
  <p:tag name="KSO_WM_UNIT_ID" val="diagram5_6*l_h_i*1_2_2"/>
  <p:tag name="KSO_WM_TEMPLATE_CATEGORY" val="diagram"/>
  <p:tag name="KSO_WM_TEMPLATE_INDEX" val="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2_1"/>
  <p:tag name="KSO_WM_UNIT_ID" val="diagram5_6*l_h_i*1_2_1"/>
  <p:tag name="KSO_WM_TEMPLATE_CATEGORY" val="diagram"/>
  <p:tag name="KSO_WM_TEMPLATE_INDEX" val="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2_1"/>
  <p:tag name="KSO_WM_UNIT_ID" val="diagram5_6*l_h_f*1_2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6"/>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3_2"/>
  <p:tag name="KSO_WM_UNIT_ID" val="diagram5_6*l_h_i*1_3_2"/>
  <p:tag name="KSO_WM_TEMPLATE_CATEGORY" val="diagram"/>
  <p:tag name="KSO_WM_TEMPLATE_INDEX" val="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3_1"/>
  <p:tag name="KSO_WM_UNIT_ID" val="diagram5_6*l_h_i*1_3_1"/>
  <p:tag name="KSO_WM_TEMPLATE_CATEGORY" val="diagram"/>
  <p:tag name="KSO_WM_TEMPLATE_INDEX" val="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3_1"/>
  <p:tag name="KSO_WM_UNIT_ID" val="diagram5_6*l_h_f*1_3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7"/>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4_2"/>
  <p:tag name="KSO_WM_UNIT_ID" val="diagram5_6*l_h_i*1_4_2"/>
  <p:tag name="KSO_WM_TEMPLATE_CATEGORY" val="diagram"/>
  <p:tag name="KSO_WM_TEMPLATE_INDEX" val="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4_1"/>
  <p:tag name="KSO_WM_UNIT_ID" val="diagram5_6*l_h_i*1_4_1"/>
  <p:tag name="KSO_WM_TEMPLATE_CATEGORY" val="diagram"/>
  <p:tag name="KSO_WM_TEMPLATE_INDEX" val="5"/>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4_1"/>
  <p:tag name="KSO_WM_UNIT_ID" val="diagram5_6*l_h_f*1_4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8"/>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5_1"/>
  <p:tag name="KSO_WM_UNIT_ID" val="diagram5_6*l_h_i*1_5_1"/>
  <p:tag name="KSO_WM_TEMPLATE_CATEGORY" val="diagram"/>
  <p:tag name="KSO_WM_TEMPLATE_INDEX" val="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5_2"/>
  <p:tag name="KSO_WM_UNIT_ID" val="diagram5_6*l_h_i*1_5_2"/>
  <p:tag name="KSO_WM_TEMPLATE_CATEGORY" val="diagram"/>
  <p:tag name="KSO_WM_TEMPLATE_INDEX" val="5"/>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5_1"/>
  <p:tag name="KSO_WM_UNIT_ID" val="diagram5_6*l_h_f*1_5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9"/>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6_1"/>
  <p:tag name="KSO_WM_UNIT_ID" val="diagram5_6*l_h_i*1_6_1"/>
  <p:tag name="KSO_WM_TEMPLATE_CATEGORY" val="diagram"/>
  <p:tag name="KSO_WM_TEMPLATE_INDEX" val="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i"/>
  <p:tag name="KSO_WM_UNIT_INDEX" val="1_6_2"/>
  <p:tag name="KSO_WM_UNIT_ID" val="diagram5_6*l_h_i*1_6_2"/>
  <p:tag name="KSO_WM_TEMPLATE_CATEGORY" val="diagram"/>
  <p:tag name="KSO_WM_TEMPLATE_INDEX" val="5"/>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6_1"/>
  <p:tag name="KSO_WM_UNIT_ID" val="diagram5_6*l_h_f*1_6_1"/>
  <p:tag name="KSO_WM_TEMPLATE_CATEGORY" val="diagram"/>
  <p:tag name="KSO_WM_TEMPLATE_INDEX" val="5"/>
  <p:tag name="KSO_WM_UNIT_LAYERLEVEL" val="1_1_1"/>
  <p:tag name="KSO_WM_TAG_VERSION" val="1.0"/>
  <p:tag name="KSO_WM_BEAUTIFY_FLAG" val="#wm#"/>
  <p:tag name="KSO_WM_UNIT_PRESET_TEXT" val="单击此处添加文本具体内容，简明扼要的阐述您的观点。"/>
  <p:tag name="KSO_WM_UNIT_TEXT_FILL_FORE_SCHEMECOLOR_INDEX" val="10"/>
  <p:tag name="KSO_WM_UNIT_TEXT_FILL_TYPE" val="1"/>
</p:tagLst>
</file>

<file path=ppt/tags/tag15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3*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3*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3*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3*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3*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3*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3*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3*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3*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3*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3*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76.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3*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3*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8.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3*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3*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0.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323_3*l_h_f*1_4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70323_3*l_h_i*1_4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2.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3*l_x*1_2"/>
  <p:tag name="KSO_WM_TEMPLATE_CATEGORY" val="diagram"/>
  <p:tag name="KSO_WM_TEMPLATE_INDEX" val="20170323"/>
  <p:tag name="KSO_WM_UNIT_LAYERLEVEL" val="1_1"/>
  <p:tag name="KSO_WM_TAG_VERSION" val="1.0"/>
  <p:tag name="KSO_WM_BEAUTIFY_FLAG" val="#wm#"/>
</p:tagLst>
</file>

<file path=ppt/tags/tag183.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3*l_x*1_3"/>
  <p:tag name="KSO_WM_TEMPLATE_CATEGORY" val="diagram"/>
  <p:tag name="KSO_WM_TEMPLATE_INDEX" val="20170323"/>
  <p:tag name="KSO_WM_UNIT_LAYERLEVEL" val="1_1"/>
  <p:tag name="KSO_WM_TAG_VERSION" val="1.0"/>
  <p:tag name="KSO_WM_BEAUTIFY_FLAG" val="#wm#"/>
</p:tagLst>
</file>

<file path=ppt/tags/tag1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1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1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9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6*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201.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975_6*q_h_i*1_5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6*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03.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6*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6*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05.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6*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06.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6*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6*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6*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09.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6*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975_6*q_h_i*1_5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11.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5_1"/>
  <p:tag name="KSO_WM_UNIT_ID" val="diagram20187975_6*q_h_a*1_5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9"/>
  <p:tag name="KSO_WM_UNIT_TEXT_FILL_TYPE" val="1"/>
</p:tagLst>
</file>

<file path=ppt/tags/tag212.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2_1"/>
  <p:tag name="KSO_WM_UNIT_ID" val="diagram20187975_6*q_h_a*1_2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213.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4_1"/>
  <p:tag name="KSO_WM_UNIT_ID" val="diagram20187975_6*q_h_a*1_4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214.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3_1"/>
  <p:tag name="KSO_WM_UNIT_ID" val="diagram20187975_6*q_h_a*1_3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21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1_1"/>
  <p:tag name="KSO_WM_UNIT_ID" val="diagram20187975_6*q_h_a*1_1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216.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6_1"/>
  <p:tag name="KSO_WM_UNIT_ID" val="diagram20187975_6*q_h_a*1_6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0"/>
  <p:tag name="KSO_WM_UNIT_TEXT_FILL_TYPE" val="1"/>
</p:tagLst>
</file>

<file path=ppt/tags/tag217.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187975_6*q_h_i*1_6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218.xml><?xml version="1.0" encoding="utf-8"?>
<p:tagLst xmlns:p="http://schemas.openxmlformats.org/presentationml/2006/main">
  <p:tag name="KSO_WM_UNIT_HIGHLIGHT" val="0"/>
  <p:tag name="KSO_WM_UNIT_COMPATIBLE" val="0"/>
  <p:tag name="KSO_WM_DIAGRAM_GROUP_CODE" val="q1-1"/>
  <p:tag name="KSO_WM_UNIT_TYPE" val="q_h_i"/>
  <p:tag name="KSO_WM_UNIT_INDEX" val="1_6_2"/>
  <p:tag name="KSO_WM_UNIT_ID" val="diagram20187975_6*q_h_i*1_6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21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1.xml><?xml version="1.0" encoding="utf-8"?>
<p:tagLst xmlns:p="http://schemas.openxmlformats.org/presentationml/2006/main">
  <p:tag name="KSO_DOCER_TEMPLATE_OPEN_ONCE_MARK"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1214_5*l_h_i*1_1_1"/>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1214_5*l_h_i*1_1_2"/>
  <p:tag name="KSO_WM_TEMPLATE_CATEGORY" val="diagram"/>
  <p:tag name="KSO_WM_TEMPLATE_INDEX" val="2018121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1214_5*l_h_i*1_1_3"/>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1214_5*l_h_i*1_1_4"/>
  <p:tag name="KSO_WM_TEMPLATE_CATEGORY" val="diagram"/>
  <p:tag name="KSO_WM_TEMPLATE_INDEX" val="2018121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81214_5*l_h_i*1_1_5"/>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181214_5*l_h_i*1_1_6"/>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181214_5*l_h_i*1_1_7"/>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214_5*l_h_a*1_1_1"/>
  <p:tag name="KSO_WM_TEMPLATE_CATEGORY" val="diagram"/>
  <p:tag name="KSO_WM_TEMPLATE_INDEX" val="20181214"/>
  <p:tag name="KSO_WM_UNIT_LAYERLEVEL" val="1_1_1"/>
  <p:tag name="KSO_WM_TAG_VERSION" val="1.0"/>
  <p:tag name="KSO_WM_BEAUTIFY_FLAG" val="#wm#"/>
  <p:tag name="KSO_WM_UNIT_TEXT_FILL_FORE_SCHEMECOLOR_INDEX" val="5"/>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181214_5*l_h_i*1_1_8"/>
  <p:tag name="KSO_WM_TEMPLATE_CATEGORY" val="diagram"/>
  <p:tag name="KSO_WM_TEMPLATE_INDEX" val="20181214"/>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1214_5*l_h_i*1_2_1"/>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1214_5*l_h_i*1_2_2"/>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1214_5*l_h_i*1_2_3"/>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1214_5*l_h_i*1_2_4"/>
  <p:tag name="KSO_WM_TEMPLATE_CATEGORY" val="diagram"/>
  <p:tag name="KSO_WM_TEMPLATE_INDEX" val="2018121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81214_5*l_h_i*1_2_5"/>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81214_5*l_h_i*1_2_6"/>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181214_5*l_h_i*1_2_7"/>
  <p:tag name="KSO_WM_TEMPLATE_CATEGORY" val="diagram"/>
  <p:tag name="KSO_WM_TEMPLATE_INDEX" val="2018121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181214_5*l_h_i*1_2_8"/>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181214_5*l_h_i*1_2_9"/>
  <p:tag name="KSO_WM_TEMPLATE_CATEGORY" val="diagram"/>
  <p:tag name="KSO_WM_TEMPLATE_INDEX" val="20181214"/>
  <p:tag name="KSO_WM_UNIT_LAYERLEVEL" val="1_1_1"/>
  <p:tag name="KSO_WM_TAG_VERSION" val="1.0"/>
  <p:tag name="KSO_WM_BEAUTIFY_FLAG" val="#wm#"/>
  <p:tag name="KSO_WM_UNIT_TEXT_FILL_FORE_SCHEMECOLOR_INDEX" val="14"/>
  <p:tag name="KSO_WM_UNIT_TEXT_FILL_TYPE" val="1"/>
</p:tagLst>
</file>

<file path=ppt/tags/tag71.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1214_5*l_h_a*1_2_1"/>
  <p:tag name="KSO_WM_TEMPLATE_CATEGORY" val="diagram"/>
  <p:tag name="KSO_WM_TEMPLATE_INDEX" val="20181214"/>
  <p:tag name="KSO_WM_UNIT_LAYERLEVEL" val="1_1_1"/>
  <p:tag name="KSO_WM_TAG_VERSION" val="1.0"/>
  <p:tag name="KSO_WM_BEAUTIFY_FLAG" val="#wm#"/>
  <p:tag name="KSO_WM_UNIT_TEXT_FILL_FORE_SCHEMECOLOR_INDEX" val="6"/>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1214_5*l_h_i*1_3_1"/>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1214_5*l_h_i*1_3_2"/>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1214_5*l_h_i*1_3_3"/>
  <p:tag name="KSO_WM_TEMPLATE_CATEGORY" val="diagram"/>
  <p:tag name="KSO_WM_TEMPLATE_INDEX" val="2018121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1214_5*l_h_i*1_3_4"/>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81214_5*l_h_i*1_3_5"/>
  <p:tag name="KSO_WM_TEMPLATE_CATEGORY" val="diagram"/>
  <p:tag name="KSO_WM_TEMPLATE_INDEX" val="2018121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81214_5*l_h_i*1_3_6"/>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181214_5*l_h_i*1_3_7"/>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181214_5*l_h_i*1_3_8"/>
  <p:tag name="KSO_WM_TEMPLATE_CATEGORY" val="diagram"/>
  <p:tag name="KSO_WM_TEMPLATE_INDEX" val="20181214"/>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1214_5*l_h_a*1_3_1"/>
  <p:tag name="KSO_WM_TEMPLATE_CATEGORY" val="diagram"/>
  <p:tag name="KSO_WM_TEMPLATE_INDEX" val="20181214"/>
  <p:tag name="KSO_WM_UNIT_LAYERLEVEL" val="1_1_1"/>
  <p:tag name="KSO_WM_TAG_VERSION" val="1.0"/>
  <p:tag name="KSO_WM_BEAUTIFY_FLAG" val="#wm#"/>
  <p:tag name="KSO_WM_UNIT_TEXT_FILL_FORE_SCHEMECOLOR_INDEX" val="7"/>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1214_5*l_h_i*1_4_1"/>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1214_5*l_h_i*1_4_2"/>
  <p:tag name="KSO_WM_TEMPLATE_CATEGORY" val="diagram"/>
  <p:tag name="KSO_WM_TEMPLATE_INDEX" val="2018121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1214_5*l_h_i*1_4_3"/>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1214_5*l_h_i*1_4_4"/>
  <p:tag name="KSO_WM_TEMPLATE_CATEGORY" val="diagram"/>
  <p:tag name="KSO_WM_TEMPLATE_INDEX" val="2018121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81214_5*l_h_i*1_4_5"/>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81214_5*l_h_i*1_4_6"/>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181214_5*l_h_i*1_4_7"/>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181214_5*l_h_i*1_4_8"/>
  <p:tag name="KSO_WM_TEMPLATE_CATEGORY" val="diagram"/>
  <p:tag name="KSO_WM_TEMPLATE_INDEX" val="20181214"/>
  <p:tag name="KSO_WM_UNIT_LAYERLEVEL" val="1_1_1"/>
  <p:tag name="KSO_WM_TAG_VERSION" val="1.0"/>
  <p:tag name="KSO_WM_BEAUTIFY_FLAG" val="#wm#"/>
  <p:tag name="KSO_WM_UNIT_TEXT_FILL_FORE_SCHEMECOLOR_INDEX" val="14"/>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1214_5*l_h_a*1_4_1"/>
  <p:tag name="KSO_WM_TEMPLATE_CATEGORY" val="diagram"/>
  <p:tag name="KSO_WM_TEMPLATE_INDEX" val="20181214"/>
  <p:tag name="KSO_WM_UNIT_LAYERLEVEL" val="1_1_1"/>
  <p:tag name="KSO_WM_TAG_VERSION" val="1.0"/>
  <p:tag name="KSO_WM_BEAUTIFY_FLAG" val="#wm#"/>
  <p:tag name="KSO_WM_UNIT_TEXT_FILL_FORE_SCHEMECOLOR_INDEX" val="8"/>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1214_5*l_h_i*1_5_1"/>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1214_5*l_h_i*1_5_2"/>
  <p:tag name="KSO_WM_TEMPLATE_CATEGORY" val="diagram"/>
  <p:tag name="KSO_WM_TEMPLATE_INDEX" val="20181214"/>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1214_5*l_h_i*1_5_3"/>
  <p:tag name="KSO_WM_TEMPLATE_CATEGORY" val="diagram"/>
  <p:tag name="KSO_WM_TEMPLATE_INDEX" val="2018121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81214_5*l_h_i*1_5_4"/>
  <p:tag name="KSO_WM_TEMPLATE_CATEGORY" val="diagram"/>
  <p:tag name="KSO_WM_TEMPLATE_INDEX" val="20181214"/>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81214_5*l_h_i*1_5_5"/>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6"/>
  <p:tag name="KSO_WM_UNIT_ID" val="diagram20181214_5*l_h_i*1_5_6"/>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7"/>
  <p:tag name="KSO_WM_UNIT_ID" val="diagram20181214_5*l_h_i*1_5_7"/>
  <p:tag name="KSO_WM_TEMPLATE_CATEGORY" val="diagram"/>
  <p:tag name="KSO_WM_TEMPLATE_INDEX" val="20181214"/>
  <p:tag name="KSO_WM_UNIT_LAYERLEVEL" val="1_1_1"/>
  <p:tag name="KSO_WM_TAG_VERSION" val="1.0"/>
  <p:tag name="KSO_WM_BEAUTIFY_FLAG" val="#wm#"/>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8"/>
  <p:tag name="KSO_WM_UNIT_ID" val="diagram20181214_5*l_h_i*1_5_8"/>
  <p:tag name="KSO_WM_TEMPLATE_CATEGORY" val="diagram"/>
  <p:tag name="KSO_WM_TEMPLATE_INDEX" val="20181214"/>
  <p:tag name="KSO_WM_UNIT_LAYERLEVEL" val="1_1_1"/>
  <p:tag name="KSO_WM_TAG_VERSION" val="1.0"/>
  <p:tag name="KSO_WM_BEAUTIFY_FLAG" val="#wm#"/>
  <p:tag name="KSO_WM_UNIT_TEXT_FILL_FORE_SCHEMECOLOR_INDEX" val="14"/>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内容文字"/>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1214_5*l_h_a*1_5_1"/>
  <p:tag name="KSO_WM_TEMPLATE_CATEGORY" val="diagram"/>
  <p:tag name="KSO_WM_TEMPLATE_INDEX" val="20181214"/>
  <p:tag name="KSO_WM_UNIT_LAYERLEVEL" val="1_1_1"/>
  <p:tag name="KSO_WM_TAG_VERSION" val="1.0"/>
  <p:tag name="KSO_WM_BEAUTIFY_FLAG" val="#wm#"/>
  <p:tag name="KSO_WM_UNIT_TEXT_FILL_FORE_SCHEMECOLOR_INDEX" val="10"/>
  <p:tag name="KSO_WM_UNIT_TEXT_FILL_TYPE" val="1"/>
</p:tagLst>
</file>

<file path=ppt/tags/tag9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7539</Words>
  <Application>WPS 演示</Application>
  <PresentationFormat>宽屏</PresentationFormat>
  <Paragraphs>429</Paragraphs>
  <Slides>38</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vt:lpstr>
      <vt:lpstr>宋体</vt:lpstr>
      <vt:lpstr>Wingdings</vt:lpstr>
      <vt:lpstr>微软雅黑</vt:lpstr>
      <vt:lpstr>Wingdings</vt:lpstr>
      <vt:lpstr>汉仪中简黑简</vt:lpstr>
      <vt:lpstr>汉仪仿宋S</vt:lpstr>
      <vt:lpstr>汉仪书宋二S</vt:lpstr>
      <vt:lpstr>汉仪中圆简</vt:lpstr>
      <vt:lpstr>Calibri</vt:lpstr>
      <vt:lpstr>Arial Unicode MS</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无谓</cp:lastModifiedBy>
  <cp:revision>155</cp:revision>
  <dcterms:created xsi:type="dcterms:W3CDTF">2019-06-19T02:08:00Z</dcterms:created>
  <dcterms:modified xsi:type="dcterms:W3CDTF">2021-11-16T12:57:25Z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