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10" r:id="rId3"/>
    <p:sldId id="433" r:id="rId4"/>
    <p:sldId id="413" r:id="rId5"/>
    <p:sldId id="414" r:id="rId6"/>
    <p:sldId id="419" r:id="rId7"/>
    <p:sldId id="450" r:id="rId8"/>
    <p:sldId id="451" r:id="rId9"/>
    <p:sldId id="452" r:id="rId10"/>
    <p:sldId id="453" r:id="rId11"/>
    <p:sldId id="454" r:id="rId12"/>
    <p:sldId id="455" r:id="rId13"/>
    <p:sldId id="456" r:id="rId14"/>
    <p:sldId id="457" r:id="rId15"/>
    <p:sldId id="415" r:id="rId16"/>
    <p:sldId id="458" r:id="rId17"/>
    <p:sldId id="459" r:id="rId18"/>
    <p:sldId id="460" r:id="rId19"/>
    <p:sldId id="461" r:id="rId20"/>
    <p:sldId id="475" r:id="rId21"/>
    <p:sldId id="476" r:id="rId22"/>
    <p:sldId id="477" r:id="rId23"/>
    <p:sldId id="478" r:id="rId24"/>
    <p:sldId id="479" r:id="rId25"/>
    <p:sldId id="492" r:id="rId26"/>
    <p:sldId id="493" r:id="rId27"/>
    <p:sldId id="494" r:id="rId28"/>
    <p:sldId id="495" r:id="rId29"/>
    <p:sldId id="496" r:id="rId30"/>
    <p:sldId id="497" r:id="rId31"/>
    <p:sldId id="498" r:id="rId32"/>
    <p:sldId id="499" r:id="rId33"/>
    <p:sldId id="500" r:id="rId34"/>
    <p:sldId id="501" r:id="rId35"/>
    <p:sldId id="502" r:id="rId36"/>
    <p:sldId id="503" r:id="rId37"/>
    <p:sldId id="504" r:id="rId38"/>
    <p:sldId id="505" r:id="rId39"/>
    <p:sldId id="506" r:id="rId40"/>
    <p:sldId id="418" r:id="rId41"/>
  </p:sldIdLst>
  <p:sldSz cx="12192000" cy="6858000"/>
  <p:notesSz cx="6858000" cy="9144000"/>
  <p:embeddedFontLst>
    <p:embeddedFont>
      <p:font typeface="微软雅黑" panose="020B0503020204020204" pitchFamily="34" charset="-122"/>
      <p:regular r:id="rId45"/>
    </p:embeddedFont>
    <p:embeddedFont>
      <p:font typeface="汉仪中简黑简" panose="02010600030101010101" charset="-122"/>
      <p:regular r:id="rId46"/>
    </p:embeddedFont>
    <p:embeddedFont>
      <p:font typeface="黑体" panose="02010600030101010101" charset="-122"/>
      <p:regular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1"/>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gs" Target="tags/tag251.xml"/><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4.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5.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8.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0.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1.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2.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3.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4.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6.xml"/><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6" Type="http://schemas.openxmlformats.org/officeDocument/2006/relationships/slideLayout" Target="../slideLayouts/slideLayout3.xml"/><Relationship Id="rId45" Type="http://schemas.openxmlformats.org/officeDocument/2006/relationships/tags" Target="../tags/tag149.xml"/><Relationship Id="rId44" Type="http://schemas.openxmlformats.org/officeDocument/2006/relationships/image" Target="../media/image6.svg"/><Relationship Id="rId43" Type="http://schemas.openxmlformats.org/officeDocument/2006/relationships/image" Target="../media/image26.png"/><Relationship Id="rId42" Type="http://schemas.openxmlformats.org/officeDocument/2006/relationships/tags" Target="../tags/tag148.xml"/><Relationship Id="rId41" Type="http://schemas.openxmlformats.org/officeDocument/2006/relationships/image" Target="../media/image5.svg"/><Relationship Id="rId40" Type="http://schemas.openxmlformats.org/officeDocument/2006/relationships/image" Target="../media/image25.png"/><Relationship Id="rId4" Type="http://schemas.openxmlformats.org/officeDocument/2006/relationships/tags" Target="../tags/tag120.xml"/><Relationship Id="rId39" Type="http://schemas.openxmlformats.org/officeDocument/2006/relationships/tags" Target="../tags/tag147.xml"/><Relationship Id="rId38" Type="http://schemas.openxmlformats.org/officeDocument/2006/relationships/image" Target="../media/image4.svg"/><Relationship Id="rId37" Type="http://schemas.openxmlformats.org/officeDocument/2006/relationships/image" Target="../media/image24.png"/><Relationship Id="rId36" Type="http://schemas.openxmlformats.org/officeDocument/2006/relationships/tags" Target="../tags/tag146.xml"/><Relationship Id="rId35" Type="http://schemas.openxmlformats.org/officeDocument/2006/relationships/image" Target="../media/image3.svg"/><Relationship Id="rId34" Type="http://schemas.openxmlformats.org/officeDocument/2006/relationships/image" Target="../media/image23.png"/><Relationship Id="rId33" Type="http://schemas.openxmlformats.org/officeDocument/2006/relationships/tags" Target="../tags/tag145.xml"/><Relationship Id="rId32" Type="http://schemas.openxmlformats.org/officeDocument/2006/relationships/image" Target="../media/image2.svg"/><Relationship Id="rId31" Type="http://schemas.openxmlformats.org/officeDocument/2006/relationships/image" Target="../media/image22.png"/><Relationship Id="rId30" Type="http://schemas.openxmlformats.org/officeDocument/2006/relationships/tags" Target="../tags/tag144.xml"/><Relationship Id="rId3" Type="http://schemas.openxmlformats.org/officeDocument/2006/relationships/tags" Target="../tags/tag119.xml"/><Relationship Id="rId29" Type="http://schemas.openxmlformats.org/officeDocument/2006/relationships/image" Target="../media/image1.svg"/><Relationship Id="rId28" Type="http://schemas.openxmlformats.org/officeDocument/2006/relationships/image" Target="../media/image21.png"/><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26.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1" Type="http://schemas.openxmlformats.org/officeDocument/2006/relationships/slideLayout" Target="../slideLayouts/slideLayout3.xml"/><Relationship Id="rId20" Type="http://schemas.openxmlformats.org/officeDocument/2006/relationships/tags" Target="../tags/tag169.xml"/><Relationship Id="rId2" Type="http://schemas.openxmlformats.org/officeDocument/2006/relationships/tags" Target="../tags/tag151.xml"/><Relationship Id="rId19" Type="http://schemas.openxmlformats.org/officeDocument/2006/relationships/tags" Target="../tags/tag168.xml"/><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0.xml"/><Relationship Id="rId2" Type="http://schemas.openxmlformats.org/officeDocument/2006/relationships/image" Target="../media/image28.jpeg"/><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7" Type="http://schemas.openxmlformats.org/officeDocument/2006/relationships/slideLayout" Target="../slideLayouts/slideLayout3.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7.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31.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image" Target="../media/image30.png"/><Relationship Id="rId4" Type="http://schemas.openxmlformats.org/officeDocument/2006/relationships/tags" Target="../tags/tag199.xml"/><Relationship Id="rId3" Type="http://schemas.openxmlformats.org/officeDocument/2006/relationships/tags" Target="../tags/tag198.xml"/><Relationship Id="rId28" Type="http://schemas.openxmlformats.org/officeDocument/2006/relationships/slideLayout" Target="../slideLayouts/slideLayout3.xml"/><Relationship Id="rId27" Type="http://schemas.openxmlformats.org/officeDocument/2006/relationships/tags" Target="../tags/tag221.xml"/><Relationship Id="rId26" Type="http://schemas.openxmlformats.org/officeDocument/2006/relationships/tags" Target="../tags/tag220.xml"/><Relationship Id="rId25" Type="http://schemas.openxmlformats.org/officeDocument/2006/relationships/tags" Target="../tags/tag219.xml"/><Relationship Id="rId24" Type="http://schemas.openxmlformats.org/officeDocument/2006/relationships/tags" Target="../tags/tag218.xml"/><Relationship Id="rId23" Type="http://schemas.openxmlformats.org/officeDocument/2006/relationships/tags" Target="../tags/tag217.xml"/><Relationship Id="rId22" Type="http://schemas.openxmlformats.org/officeDocument/2006/relationships/tags" Target="../tags/tag216.xml"/><Relationship Id="rId21" Type="http://schemas.openxmlformats.org/officeDocument/2006/relationships/tags" Target="../tags/tag215.xml"/><Relationship Id="rId20" Type="http://schemas.openxmlformats.org/officeDocument/2006/relationships/tags" Target="../tags/tag214.xml"/><Relationship Id="rId2" Type="http://schemas.openxmlformats.org/officeDocument/2006/relationships/tags" Target="../tags/tag197.xml"/><Relationship Id="rId19" Type="http://schemas.openxmlformats.org/officeDocument/2006/relationships/tags" Target="../tags/tag213.xml"/><Relationship Id="rId18" Type="http://schemas.openxmlformats.org/officeDocument/2006/relationships/tags" Target="../tags/tag212.xml"/><Relationship Id="rId17" Type="http://schemas.openxmlformats.org/officeDocument/2006/relationships/tags" Target="../tags/tag211.xml"/><Relationship Id="rId16" Type="http://schemas.openxmlformats.org/officeDocument/2006/relationships/tags" Target="../tags/tag210.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2.xml"/><Relationship Id="rId1"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3.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4.xml"/><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5.xml"/><Relationship Id="rId1"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6.xml"/><Relationship Id="rId1"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7.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3" Type="http://schemas.openxmlformats.org/officeDocument/2006/relationships/slideLayout" Target="../slideLayouts/slideLayout3.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29.xml"/><Relationship Id="rId19" Type="http://schemas.openxmlformats.org/officeDocument/2006/relationships/tags" Target="../tags/tag246.xml"/><Relationship Id="rId18" Type="http://schemas.openxmlformats.org/officeDocument/2006/relationships/tags" Target="../tags/tag245.xml"/><Relationship Id="rId17" Type="http://schemas.openxmlformats.org/officeDocument/2006/relationships/tags" Target="../tags/tag244.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7" Type="http://schemas.openxmlformats.org/officeDocument/2006/relationships/slideLayout" Target="../slideLayouts/slideLayout3.xml"/><Relationship Id="rId26" Type="http://schemas.openxmlformats.org/officeDocument/2006/relationships/tags" Target="../tags/tag79.xml"/><Relationship Id="rId25" Type="http://schemas.openxmlformats.org/officeDocument/2006/relationships/tags" Target="../tags/tag78.xml"/><Relationship Id="rId24" Type="http://schemas.openxmlformats.org/officeDocument/2006/relationships/tags" Target="../tags/tag77.xml"/><Relationship Id="rId23" Type="http://schemas.openxmlformats.org/officeDocument/2006/relationships/tags" Target="../tags/tag76.xml"/><Relationship Id="rId22" Type="http://schemas.openxmlformats.org/officeDocument/2006/relationships/tags" Target="../tags/tag75.xml"/><Relationship Id="rId21" Type="http://schemas.openxmlformats.org/officeDocument/2006/relationships/tags" Target="../tags/tag74.xml"/><Relationship Id="rId20" Type="http://schemas.openxmlformats.org/officeDocument/2006/relationships/tags" Target="../tags/tag73.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8.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2" Type="http://schemas.openxmlformats.org/officeDocument/2006/relationships/slideLayout" Target="../slideLayouts/slideLayout3.xml"/><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rPr>
              <a:t>北京出版社</a:t>
            </a:r>
            <a:endParaRPr lang="zh-CN" altLang="en-US" sz="3200">
              <a:solidFill>
                <a:schemeClr val="bg1"/>
              </a:solidFill>
              <a:latin typeface="汉仪中简黑简" panose="02010600030101010101" charset="-122"/>
              <a:ea typeface="汉仪中简黑简" panose="02010600030101010101" charset="-122"/>
              <a:cs typeface="汉仪中简黑简"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二、大学生心理问题的解决对策</a:t>
            </a:r>
            <a:endParaRPr lang="zh-CN" altLang="en-US" sz="3200">
              <a:solidFill>
                <a:srgbClr val="43486D"/>
              </a:solidFill>
              <a:latin typeface="+mj-ea"/>
              <a:ea typeface="+mj-ea"/>
            </a:endParaRPr>
          </a:p>
        </p:txBody>
      </p:sp>
      <p:sp>
        <p:nvSpPr>
          <p:cNvPr id="4" name="文本框 3"/>
          <p:cNvSpPr txBox="1"/>
          <p:nvPr/>
        </p:nvSpPr>
        <p:spPr>
          <a:xfrm>
            <a:off x="477520" y="781685"/>
            <a:ext cx="7214235" cy="470789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（一）以自我调节为主，使自己针对问题有办法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3）对待自己的态度。①去看和听现实存在的事物，而不是沉溺在应该、曾经或将来会发生的事物中；②体验、表达自己的感受和想法，而不是考虑应该如何；③体验自己的现实感受及原因分析，而不是考虑应该有的感受或别人的看法；④专注自己需要的、要做的、能做的和怎么做，而不是等待别人的许可、关注别人的评价；⑤为了自己去承担风险，打破安逸，而不要只会选择“安全”；⑥多看看自己得到的，不要过分关注自己失去的。</a:t>
            </a:r>
            <a:endParaRPr lang="zh-CN" altLang="en-US"/>
          </a:p>
          <a:p>
            <a:pPr algn="just" fontAlgn="auto">
              <a:lnSpc>
                <a:spcPct val="150000"/>
              </a:lnSpc>
            </a:pPr>
            <a:r>
              <a:rPr lang="zh-CN" altLang="en-US"/>
              <a:t>（4）对待环境的态度。有人总结出下面四句话：伟人改造环境；聪明人利用环境；凡人适应环境；庸俗的人不适应环境。</a:t>
            </a:r>
            <a:endParaRPr lang="zh-CN" altLang="en-US"/>
          </a:p>
          <a:p>
            <a:pPr algn="just" fontAlgn="auto">
              <a:lnSpc>
                <a:spcPct val="150000"/>
              </a:lnSpc>
            </a:pPr>
            <a:r>
              <a:rPr lang="zh-CN" altLang="en-US"/>
              <a:t>（5）处世态度。处世的四种态度：面对它；接受它；处理它；放下它。</a:t>
            </a:r>
            <a:endParaRPr lang="zh-CN" altLang="en-US"/>
          </a:p>
        </p:txBody>
      </p:sp>
      <p:pic>
        <p:nvPicPr>
          <p:cNvPr id="103" name="图片 102"/>
          <p:cNvPicPr/>
          <p:nvPr/>
        </p:nvPicPr>
        <p:blipFill>
          <a:blip r:embed="rId1"/>
          <a:stretch>
            <a:fillRect/>
          </a:stretch>
        </p:blipFill>
        <p:spPr>
          <a:xfrm>
            <a:off x="8002270" y="1661795"/>
            <a:ext cx="3669665" cy="353441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二、大学生心理问题的解决对策</a:t>
            </a:r>
            <a:endParaRPr lang="zh-CN" altLang="en-US" sz="3200">
              <a:solidFill>
                <a:srgbClr val="43486D"/>
              </a:solidFill>
              <a:latin typeface="+mj-ea"/>
              <a:ea typeface="+mj-ea"/>
            </a:endParaRPr>
          </a:p>
        </p:txBody>
      </p:sp>
      <p:sp>
        <p:nvSpPr>
          <p:cNvPr id="4" name="文本框 3"/>
          <p:cNvSpPr txBox="1"/>
          <p:nvPr/>
        </p:nvSpPr>
        <p:spPr>
          <a:xfrm>
            <a:off x="705485" y="1436370"/>
            <a:ext cx="5790565" cy="346138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（二）提高自己的综合能力，面对困难有能力</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可从以下几点去理解：①你不能决定生命的长度，但你可以拓展它的宽度；②你不能改变天生容貌，但你可以时时展现笑容；③你不能期望控制别人，但你可以好好掌握自己；④你不能全然预知明天，但你可以充分利用今天；⑤你不能要求事事顺利，但你可以做到事事尽心。因此，“提高自己的综合能力，面对困难有能力”应是大学生解决自身心理问题的良策。</a:t>
            </a:r>
            <a:endParaRPr lang="zh-CN" altLang="en-US"/>
          </a:p>
        </p:txBody>
      </p:sp>
      <p:pic>
        <p:nvPicPr>
          <p:cNvPr id="104" name="图片 103"/>
          <p:cNvPicPr/>
          <p:nvPr/>
        </p:nvPicPr>
        <p:blipFill>
          <a:blip r:embed="rId1"/>
          <a:stretch>
            <a:fillRect/>
          </a:stretch>
        </p:blipFill>
        <p:spPr>
          <a:xfrm>
            <a:off x="6652895" y="1262380"/>
            <a:ext cx="3810000" cy="3810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二、大学生心理问题的解决对策</a:t>
            </a:r>
            <a:endParaRPr lang="zh-CN" altLang="en-US" sz="3200">
              <a:solidFill>
                <a:srgbClr val="43486D"/>
              </a:solidFill>
              <a:latin typeface="+mj-ea"/>
              <a:ea typeface="+mj-ea"/>
            </a:endParaRPr>
          </a:p>
        </p:txBody>
      </p:sp>
      <p:sp>
        <p:nvSpPr>
          <p:cNvPr id="4" name="文本框 3"/>
          <p:cNvSpPr txBox="1"/>
          <p:nvPr/>
        </p:nvSpPr>
        <p:spPr>
          <a:xfrm>
            <a:off x="755650" y="867410"/>
            <a:ext cx="643064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（三）通过寻求社会支持，遇到障碍有途径</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通过寻求社会支持，主要指采取心理干预手段。所谓心理干预，是指在心理学理论指导下有计划、按步骤地对一定对象的心理活动、个性特征或心理问题施加影响，使之发生朝向预期目标变化的过程。心理干预的手段包括心理援助、心理咨询与心理治疗等。①心理援助：范围广泛轻松，就是在师生间、同学间、亲友间，获得宽慰、主意、建议等；②心理咨询：经过训练，能按照心理咨询规则进行心理干预；③心理治疗：由受过更严格培训并具有一定医学背景的人员进行，其中伴有药物治疗的程序。此外，还可以通过积极参与有益于心理健康的活动，如校园文化活动，包括各种学术活动、文艺活动、体育活动、庆祝活动、纪念活动等。</a:t>
            </a:r>
            <a:endParaRPr lang="zh-CN" altLang="en-US"/>
          </a:p>
        </p:txBody>
      </p:sp>
      <p:pic>
        <p:nvPicPr>
          <p:cNvPr id="105" name="图片 104"/>
          <p:cNvPicPr/>
          <p:nvPr/>
        </p:nvPicPr>
        <p:blipFill>
          <a:blip r:embed="rId1"/>
          <a:stretch>
            <a:fillRect/>
          </a:stretch>
        </p:blipFill>
        <p:spPr>
          <a:xfrm>
            <a:off x="7329170" y="1623695"/>
            <a:ext cx="4192905" cy="32416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二、大学生心理问题的解决对策</a:t>
            </a:r>
            <a:endParaRPr lang="zh-CN" altLang="en-US" sz="3200">
              <a:solidFill>
                <a:srgbClr val="43486D"/>
              </a:solidFill>
              <a:latin typeface="+mj-ea"/>
              <a:ea typeface="+mj-ea"/>
            </a:endParaRPr>
          </a:p>
        </p:txBody>
      </p:sp>
      <p:sp>
        <p:nvSpPr>
          <p:cNvPr id="4" name="文本框 3"/>
          <p:cNvSpPr txBox="1"/>
          <p:nvPr/>
        </p:nvSpPr>
        <p:spPr>
          <a:xfrm>
            <a:off x="755650" y="867410"/>
            <a:ext cx="643064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（四）万一灾难来临，当作自然规律对待</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（1）灾难总是在不经意中来临。生活不可能总是一帆风顺，不管是个人或是群体，灾难随时有可能发生。如果遭受重大的灾难打击，自暴自弃是无法挽回已有的损失的。</a:t>
            </a:r>
            <a:endParaRPr lang="zh-CN" altLang="en-US"/>
          </a:p>
          <a:p>
            <a:pPr algn="just" fontAlgn="auto">
              <a:lnSpc>
                <a:spcPct val="150000"/>
              </a:lnSpc>
            </a:pPr>
            <a:r>
              <a:rPr lang="zh-CN" altLang="en-US"/>
              <a:t>（2）面对灾难要学会坦然微笑。人的一生，从出生到死亡，这期间也是抗击各种各样灾难的一生。我们必须有充分的心理准备，要有正确的灾难危机意识，因为谁都不会绝对平安无事地过一辈子，我们一定要做好风险的预防工作。</a:t>
            </a:r>
            <a:endParaRPr lang="zh-CN" altLang="en-US"/>
          </a:p>
          <a:p>
            <a:pPr algn="just" fontAlgn="auto">
              <a:lnSpc>
                <a:spcPct val="150000"/>
              </a:lnSpc>
            </a:pPr>
            <a:r>
              <a:rPr lang="zh-CN" altLang="en-US"/>
              <a:t>（3）必须明白，人生不会因为一时的失意而变糟，调整好状态，未来还有更多的可能。今天，痛苦和恐惧的事情已经发生，再忧伤与惊慌也是没有用的，关键是要化痛苦和恐惧为力量，更好地活出自我来。</a:t>
            </a:r>
            <a:endParaRPr lang="zh-CN" altLang="en-US"/>
          </a:p>
        </p:txBody>
      </p:sp>
      <p:pic>
        <p:nvPicPr>
          <p:cNvPr id="106" name="图片 105"/>
          <p:cNvPicPr/>
          <p:nvPr/>
        </p:nvPicPr>
        <p:blipFill>
          <a:blip r:embed="rId1"/>
          <a:stretch>
            <a:fillRect/>
          </a:stretch>
        </p:blipFill>
        <p:spPr>
          <a:xfrm>
            <a:off x="7465060" y="1598930"/>
            <a:ext cx="4044950" cy="37725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心理疾病疗法</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6285" y="1176655"/>
            <a:ext cx="6430645" cy="429260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（一）心理医生咨询</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俗话说：心病还需心药医。据临床观察和研究表明，在内科病患者当中，约有一半人是因心理因素造成的，单靠药物治疗无济于事。如果采用心药医治——心理治疗，就能促进康复。因此，有心理疾病的青年朋友，请你勇敢地找心理医生咨询。当</a:t>
            </a:r>
            <a:endParaRPr lang="zh-CN" altLang="en-US"/>
          </a:p>
          <a:p>
            <a:pPr algn="just" fontAlgn="auto">
              <a:lnSpc>
                <a:spcPct val="150000"/>
              </a:lnSpc>
            </a:pPr>
            <a:r>
              <a:rPr lang="zh-CN" altLang="en-US"/>
              <a:t>然，也可以自己查阅一些可靠的心理健康网站或书籍自我诊断治疗。心理疗法也不是万能的，只有正确运用心理疗法，对心理疗法充满信心，坚持治疗，疗法恰当，才会取得良好疗效。这一点，无论是心理疾病患者，还是一般有不健康心理行为的人，在接受心理疗法时都不能忽视。</a:t>
            </a:r>
            <a:endParaRPr lang="zh-CN" altLang="en-US"/>
          </a:p>
        </p:txBody>
      </p:sp>
      <p:pic>
        <p:nvPicPr>
          <p:cNvPr id="107" name="图片 106"/>
          <p:cNvPicPr/>
          <p:nvPr/>
        </p:nvPicPr>
        <p:blipFill>
          <a:blip r:embed="rId1"/>
          <a:stretch>
            <a:fillRect/>
          </a:stretch>
        </p:blipFill>
        <p:spPr>
          <a:xfrm>
            <a:off x="7465060" y="1749425"/>
            <a:ext cx="4044950" cy="314769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6285" y="1176655"/>
            <a:ext cx="6430645" cy="346138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（二）自我调整疗法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自我调整疗法又称放松训练或松弛反应训练疗法。它一般是在安静的环境中，按照一定的要求，完成某种特定的动作程序，通过反复的练习，学会有意识地控制自己的心理、生理活动，以增强对事物的适应能力，调整和改善因紧张而造成紊乱的心</a:t>
            </a:r>
            <a:endParaRPr lang="zh-CN" altLang="en-US"/>
          </a:p>
          <a:p>
            <a:pPr algn="just" fontAlgn="auto">
              <a:lnSpc>
                <a:spcPct val="150000"/>
              </a:lnSpc>
            </a:pPr>
            <a:r>
              <a:rPr lang="zh-CN" altLang="en-US"/>
              <a:t>理、生理功能，达到防治疾病的目的。自我调整疗法自古就受到人们的重视，常用于治疗思虑劳神、惊恐与慕恋等因素引起的精神性病变，以及一些久治不愈的躯体病变。</a:t>
            </a:r>
            <a:endParaRPr lang="zh-CN" altLang="en-US"/>
          </a:p>
        </p:txBody>
      </p:sp>
      <p:pic>
        <p:nvPicPr>
          <p:cNvPr id="108" name="图片 107"/>
          <p:cNvPicPr/>
          <p:nvPr/>
        </p:nvPicPr>
        <p:blipFill>
          <a:blip r:embed="rId1"/>
          <a:stretch>
            <a:fillRect/>
          </a:stretch>
        </p:blipFill>
        <p:spPr>
          <a:xfrm>
            <a:off x="7372350" y="1784350"/>
            <a:ext cx="3974465" cy="307721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6285" y="1176655"/>
            <a:ext cx="6430645" cy="387667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（三）谈心疗法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谈心疗法是心理康复教育的治疗方法之一，谈心疗法可以使患者消除性情怪异，有利于提高社会适应能力、减少病态心理的压力。青年朋友，当你遇到烦恼时，切不可长期忧郁压抑，把心思深埋心底，而应将这些烦恼向你值得信赖、头脑冷静的人倾诉，包括你的父母、领导、挚友与老师、辅导员等。</a:t>
            </a:r>
            <a:endParaRPr lang="zh-CN" altLang="en-US"/>
          </a:p>
          <a:p>
            <a:pPr algn="just" fontAlgn="auto">
              <a:lnSpc>
                <a:spcPct val="150000"/>
              </a:lnSpc>
            </a:pPr>
            <a:r>
              <a:rPr lang="zh-CN" altLang="en-US"/>
              <a:t>聊天是一种有益于身心健康的活动。茶余饭后几个人聚在一起，天南地北，海阔天空地说古论今，讲故事，讲笑话，谈经验，可以促进大脑思维，推迟大脑的衰老，有益于身心健康。</a:t>
            </a:r>
            <a:endParaRPr lang="zh-CN" altLang="en-US"/>
          </a:p>
        </p:txBody>
      </p:sp>
      <p:pic>
        <p:nvPicPr>
          <p:cNvPr id="109" name="图片 108"/>
          <p:cNvPicPr/>
          <p:nvPr/>
        </p:nvPicPr>
        <p:blipFill>
          <a:blip r:embed="rId1"/>
          <a:stretch>
            <a:fillRect/>
          </a:stretch>
        </p:blipFill>
        <p:spPr>
          <a:xfrm>
            <a:off x="7186930" y="1697990"/>
            <a:ext cx="4481830" cy="33553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linds(horizontal)">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6285" y="1176655"/>
            <a:ext cx="643064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（四）疏导疗法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疏导疗法也叫作排泄法，是对患者阻塞的心理病理状态进行疏通引导，使之畅通无阻，从而达到治疗和预防疾病，促进身心健康的一种心理治疗方法。当人们遭遇到突然发生的、意外性的精神打击后，别人往往劝他：“痛痛快快地哭一场吧！不要憋在心里！”这就是在日常生活中人们经常采用的排泄情绪的方法。医学心理学家劝告人们：该哭的时候就哭，该笑的时候就笑，喜怒不形于色在日常生活里不该提倡，因为强行压抑自己情绪的表露，很可能会导致心理疾病的发生。疏导法可以说是一种传统的、古老的心理治疗方法，也是疗效十分显著的一种心理疗法。即使是严重的心理疾病，通过思想感情上的疏导、排泄，往往也可以收到很好的疗效。</a:t>
            </a:r>
            <a:endParaRPr lang="zh-CN" altLang="en-US"/>
          </a:p>
        </p:txBody>
      </p:sp>
      <p:pic>
        <p:nvPicPr>
          <p:cNvPr id="100" name="图片 99"/>
          <p:cNvPicPr/>
          <p:nvPr/>
        </p:nvPicPr>
        <p:blipFill>
          <a:blip r:embed="rId1"/>
          <a:stretch>
            <a:fillRect/>
          </a:stretch>
        </p:blipFill>
        <p:spPr>
          <a:xfrm>
            <a:off x="7465060" y="1875790"/>
            <a:ext cx="3851910" cy="37242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5650" y="867410"/>
            <a:ext cx="643064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（五）紧张疗法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一般来说，长期过度的紧张对身体有害。但是，过于松弛和散漫的生活也不利于健康。适度的紧张生活和工作，不仅能提高工作效率，增添生活乐趣，而且对身体健康也颇有裨益。医学家们研究发现，当一个人处于适度的紧张状态时，心脏往往要通过加强收缩来排出更多的血液，以供给全身各器官组织，而血管的舒张收缩的功能也随之加强，这对改善心血管系统的功能，减少心血管疾病的发生是十分有益的。如果把生活安排得充实一些，使生活的节奏紧张一些，就会使生活变得丰富多彩，使人心情愉快，寿命也就能相应地延长。那么，怎样才能保持适度的紧张呢？可从以下几个方面做起：①保持紧张而有节奏的生活；②保持一定的体育活动量；③坚持勤用脑。</a:t>
            </a:r>
            <a:endParaRPr lang="zh-CN" altLang="en-US"/>
          </a:p>
        </p:txBody>
      </p:sp>
      <p:pic>
        <p:nvPicPr>
          <p:cNvPr id="101" name="图片 100"/>
          <p:cNvPicPr/>
          <p:nvPr/>
        </p:nvPicPr>
        <p:blipFill>
          <a:blip r:embed="rId1"/>
          <a:stretch>
            <a:fillRect/>
          </a:stretch>
        </p:blipFill>
        <p:spPr>
          <a:xfrm>
            <a:off x="7465060" y="1666240"/>
            <a:ext cx="4387215" cy="352552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2122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第六章　心理问题及干预 </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755650" y="867410"/>
            <a:ext cx="6430645" cy="553910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（六）系统脱敏法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系统脱敏法就是在患者心理出现焦虑和恐惧刺激的同时，施加与焦虑和恐惧相对立的刺激，从而使患者逐渐消除焦虑与恐惧，不再对有害的刺激发生敏感而产生病理性反应。</a:t>
            </a:r>
            <a:endParaRPr lang="zh-CN" altLang="en-US"/>
          </a:p>
          <a:p>
            <a:pPr algn="just" fontAlgn="auto">
              <a:lnSpc>
                <a:spcPct val="150000"/>
              </a:lnSpc>
            </a:pPr>
            <a:r>
              <a:rPr lang="zh-CN" altLang="en-US"/>
              <a:t>实质上，系统脱敏法就是要通过一系列步骤，按照刺激强度由弱到强，由小到大逐渐训练心理的承受力、忍耐力，增强适应力，从而达到最后对某种刺激不产生过敏反应，保持身心正常或接近正常的状态。</a:t>
            </a:r>
            <a:endParaRPr lang="zh-CN" altLang="en-US"/>
          </a:p>
          <a:p>
            <a:pPr algn="just" fontAlgn="auto">
              <a:lnSpc>
                <a:spcPct val="150000"/>
              </a:lnSpc>
            </a:pPr>
            <a:r>
              <a:rPr lang="zh-CN" altLang="en-US"/>
              <a:t>例如，为克服考试怯场，你可以试着将你每次应试的真实感受按时间顺序逐一记录下来。像开始复习时、复习期间、考试前一天、进入考场时、未做试题前、开始做试题时等，按紧张程度不同并按由弱到强的顺序记录当时周围的环境和内心体验，然后运用想象开始脱敏训练。</a:t>
            </a:r>
            <a:endParaRPr lang="zh-CN" altLang="en-US"/>
          </a:p>
        </p:txBody>
      </p:sp>
      <p:pic>
        <p:nvPicPr>
          <p:cNvPr id="102" name="图片 101"/>
          <p:cNvPicPr/>
          <p:nvPr/>
        </p:nvPicPr>
        <p:blipFill>
          <a:blip r:embed="rId1"/>
          <a:stretch>
            <a:fillRect/>
          </a:stretch>
        </p:blipFill>
        <p:spPr>
          <a:xfrm>
            <a:off x="7324090" y="1456690"/>
            <a:ext cx="4659630" cy="39452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235585" y="781685"/>
            <a:ext cx="8121015" cy="470789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（七）静思冥想法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自我放松又称静思冥想法，是解除心理疲劳的有效措施。静思冥想法的具体实施很简单，大致可为放松—静思—冥想—收式四个步骤。具体做法如下。</a:t>
            </a:r>
            <a:endParaRPr lang="zh-CN" altLang="en-US"/>
          </a:p>
          <a:p>
            <a:pPr algn="just" fontAlgn="auto">
              <a:lnSpc>
                <a:spcPct val="150000"/>
              </a:lnSpc>
            </a:pPr>
            <a:r>
              <a:rPr lang="zh-CN" altLang="en-US"/>
              <a:t>（1）放松。这是准备工作。坐在安静、温度适宜、光线柔和的房间里，双脚平落在地面上，双目微闭，深吸气后再慢慢呼出，反复默念几次“放松”，让放松感传遍全身各部位，并将这种状态保持 5 分钟。</a:t>
            </a:r>
            <a:endParaRPr lang="zh-CN" altLang="en-US"/>
          </a:p>
          <a:p>
            <a:pPr algn="just" fontAlgn="auto">
              <a:lnSpc>
                <a:spcPct val="150000"/>
              </a:lnSpc>
            </a:pPr>
            <a:r>
              <a:rPr lang="zh-CN" altLang="en-US"/>
              <a:t>（2）静思。静思的要求是充分地运用想象，把自己置身于愉快的大自然环境中。</a:t>
            </a:r>
            <a:endParaRPr lang="zh-CN" altLang="en-US"/>
          </a:p>
          <a:p>
            <a:pPr algn="just" fontAlgn="auto">
              <a:lnSpc>
                <a:spcPct val="150000"/>
              </a:lnSpc>
            </a:pPr>
            <a:r>
              <a:rPr lang="zh-CN" altLang="en-US"/>
              <a:t>（3）冥想。冥想的要点是把由心理疲劳所致生理上的不适，想象为某种实体，以自己所能接受的方式把它除掉，从而达到康复的目的。</a:t>
            </a:r>
            <a:endParaRPr lang="zh-CN" altLang="en-US"/>
          </a:p>
          <a:p>
            <a:pPr algn="just" fontAlgn="auto">
              <a:lnSpc>
                <a:spcPct val="150000"/>
              </a:lnSpc>
            </a:pPr>
            <a:r>
              <a:rPr lang="zh-CN" altLang="en-US"/>
              <a:t>（4）收式。冥想结束前先做好思想准备，再慢慢睁开双眼，把注意力转移到房间里，全部过程结束。</a:t>
            </a:r>
            <a:endParaRPr lang="zh-CN" altLang="en-US"/>
          </a:p>
        </p:txBody>
      </p:sp>
      <p:pic>
        <p:nvPicPr>
          <p:cNvPr id="103" name="图片 102"/>
          <p:cNvPicPr/>
          <p:nvPr/>
        </p:nvPicPr>
        <p:blipFill>
          <a:blip r:embed="rId1"/>
          <a:stretch>
            <a:fillRect/>
          </a:stretch>
        </p:blipFill>
        <p:spPr>
          <a:xfrm>
            <a:off x="8522970" y="1892935"/>
            <a:ext cx="3470275" cy="269748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668655" y="781685"/>
            <a:ext cx="668591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（八）格式塔疗法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格式塔疗法是由美国精神病学专家珀尔斯博士创立的，根据珀尔斯的最简明的解释，格式塔疗法就是自己觉察自己。也就是说，对自己的所作所为的觉察、体会和醒悟。所以说，它是一种自我修身养性的治疗方法。格式塔疗法有以下九项原则。</a:t>
            </a:r>
            <a:endParaRPr lang="zh-CN" altLang="en-US"/>
          </a:p>
          <a:p>
            <a:pPr algn="just" fontAlgn="auto">
              <a:lnSpc>
                <a:spcPct val="150000"/>
              </a:lnSpc>
            </a:pPr>
            <a:r>
              <a:rPr lang="zh-CN" altLang="en-US"/>
              <a:t>（1）“生活在现在”。（2）“生活在这里”。</a:t>
            </a:r>
            <a:endParaRPr lang="zh-CN" altLang="en-US"/>
          </a:p>
          <a:p>
            <a:pPr algn="just" fontAlgn="auto">
              <a:lnSpc>
                <a:spcPct val="150000"/>
              </a:lnSpc>
            </a:pPr>
            <a:r>
              <a:rPr lang="zh-CN" altLang="en-US"/>
              <a:t>（3）“停止猜想，面向实际”。</a:t>
            </a:r>
            <a:endParaRPr lang="zh-CN" altLang="en-US"/>
          </a:p>
          <a:p>
            <a:pPr algn="just" fontAlgn="auto">
              <a:lnSpc>
                <a:spcPct val="150000"/>
              </a:lnSpc>
            </a:pPr>
            <a:r>
              <a:rPr lang="zh-CN" altLang="en-US"/>
              <a:t>（4）“暂停思考，多去感受”。</a:t>
            </a:r>
            <a:endParaRPr lang="zh-CN" altLang="en-US"/>
          </a:p>
          <a:p>
            <a:pPr algn="just" fontAlgn="auto">
              <a:lnSpc>
                <a:spcPct val="150000"/>
              </a:lnSpc>
            </a:pPr>
            <a:r>
              <a:rPr lang="zh-CN" altLang="en-US"/>
              <a:t>（5）也要接受不愉快的情感。</a:t>
            </a:r>
            <a:endParaRPr lang="zh-CN" altLang="en-US"/>
          </a:p>
          <a:p>
            <a:pPr algn="just" fontAlgn="auto">
              <a:lnSpc>
                <a:spcPct val="150000"/>
              </a:lnSpc>
            </a:pPr>
            <a:r>
              <a:rPr lang="zh-CN" altLang="en-US"/>
              <a:t>（6）不要先判断，先要发表意见。</a:t>
            </a:r>
            <a:endParaRPr lang="zh-CN" altLang="en-US"/>
          </a:p>
          <a:p>
            <a:pPr algn="just" fontAlgn="auto">
              <a:lnSpc>
                <a:spcPct val="150000"/>
              </a:lnSpc>
            </a:pPr>
            <a:r>
              <a:rPr lang="zh-CN" altLang="en-US"/>
              <a:t>（7）不要盲目地崇拜偶像和权威。</a:t>
            </a:r>
            <a:endParaRPr lang="zh-CN" altLang="en-US"/>
          </a:p>
          <a:p>
            <a:pPr algn="just" fontAlgn="auto">
              <a:lnSpc>
                <a:spcPct val="150000"/>
              </a:lnSpc>
            </a:pPr>
            <a:r>
              <a:rPr lang="zh-CN" altLang="en-US"/>
              <a:t>（8）我就是我。（9）要对自己负责。</a:t>
            </a:r>
            <a:endParaRPr lang="zh-CN" altLang="en-US"/>
          </a:p>
        </p:txBody>
      </p:sp>
      <p:pic>
        <p:nvPicPr>
          <p:cNvPr id="104" name="图片 103"/>
          <p:cNvPicPr/>
          <p:nvPr/>
        </p:nvPicPr>
        <p:blipFill>
          <a:blip r:embed="rId1"/>
          <a:stretch>
            <a:fillRect/>
          </a:stretch>
        </p:blipFill>
        <p:spPr>
          <a:xfrm>
            <a:off x="7576185" y="2090420"/>
            <a:ext cx="3638550" cy="33921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593090" y="867410"/>
            <a:ext cx="687133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（九）欢笑疗法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笑不仅能振奋精神、有益健康，而且也是防治某些疾病的良药，有人把笑称作超级维生素。由此可见，笑对于人的健康何等重要。笑是一种复杂的生物化学过程，笑可使脸发红、眼睛流泪，能使人的心脏、胸部和腹部都得到锻炼。笑不仅能增加肺部的呼吸量，而且能加速血液循环，调节心率。如放声大笑，则可使面部、胳膊及腿部肌肉放松，从而能够消除烦恼和忧郁。笑能使人的机体产生大量的免疫球蛋白，从而提高机体的保护功能。</a:t>
            </a:r>
            <a:endParaRPr lang="zh-CN" altLang="en-US"/>
          </a:p>
          <a:p>
            <a:pPr algn="just" fontAlgn="auto">
              <a:lnSpc>
                <a:spcPct val="150000"/>
              </a:lnSpc>
            </a:pPr>
            <a:r>
              <a:rPr lang="zh-CN" altLang="en-US"/>
              <a:t>有些专家把笑的作用归纳为十大好处：①增强肺的呼吸功能；②清洁呼吸道；③抒发健康的情感；④消除神经紧张现象；⑤使肌肉放松；⑥有助于发散多余的精力；⑦驱散愁闷；⑧减轻社会束缚感；⑨有助于克服羞怯的心理；⑩能乐观地对待现实。</a:t>
            </a:r>
            <a:endParaRPr lang="zh-CN" altLang="en-US"/>
          </a:p>
        </p:txBody>
      </p:sp>
      <p:pic>
        <p:nvPicPr>
          <p:cNvPr id="100" name="图片 99"/>
          <p:cNvPicPr/>
          <p:nvPr/>
        </p:nvPicPr>
        <p:blipFill>
          <a:blip r:embed="rId1"/>
          <a:stretch>
            <a:fillRect/>
          </a:stretch>
        </p:blipFill>
        <p:spPr>
          <a:xfrm>
            <a:off x="7656195" y="2128520"/>
            <a:ext cx="3937635" cy="29419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593090" y="867410"/>
            <a:ext cx="6715760" cy="470789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（十）读书疗法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书如药，多读好书也可以治病。现在，国外就有借读书治病的“读书疗法”。如德国已在一些医院为患者开设了专门的图书馆，引导一些慢性病患者，尤其是一些心理和神经系统疾病的患者，有的放矢地阅读不同感情色彩的书籍，使病体得到了较快的康复。</a:t>
            </a:r>
            <a:endParaRPr lang="zh-CN" altLang="en-US"/>
          </a:p>
          <a:p>
            <a:pPr algn="just" fontAlgn="auto">
              <a:lnSpc>
                <a:spcPct val="150000"/>
              </a:lnSpc>
            </a:pPr>
            <a:r>
              <a:rPr lang="zh-CN" altLang="en-US"/>
              <a:t>国内外学者认为，读书疗法不仅可调节人体的免疫功能、解除烦恼；淡化抑郁心理，减轻失眠、神经衰弱、高血压和胃溃疡等疾病症状，还可以延缓衰老，尤其是延缓脑细胞衰老。</a:t>
            </a:r>
            <a:endParaRPr lang="zh-CN" altLang="en-US"/>
          </a:p>
          <a:p>
            <a:pPr algn="just" fontAlgn="auto">
              <a:lnSpc>
                <a:spcPct val="150000"/>
              </a:lnSpc>
            </a:pPr>
            <a:r>
              <a:rPr lang="zh-CN" altLang="en-US"/>
              <a:t>选读什么书要依据患者的心理状态和知识水平。例如，一个年轻人患了失恋症，不妨找来培根的《论文随笔》读一读，它会告诉你怎样正确对待爱情。</a:t>
            </a:r>
            <a:endParaRPr lang="zh-CN" altLang="en-US"/>
          </a:p>
        </p:txBody>
      </p:sp>
      <p:pic>
        <p:nvPicPr>
          <p:cNvPr id="101" name="图片 100"/>
          <p:cNvPicPr/>
          <p:nvPr/>
        </p:nvPicPr>
        <p:blipFill>
          <a:blip r:embed="rId1"/>
          <a:stretch>
            <a:fillRect/>
          </a:stretch>
        </p:blipFill>
        <p:spPr>
          <a:xfrm>
            <a:off x="7550150" y="1585595"/>
            <a:ext cx="4361180" cy="32721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一、大学生心理健康问题的主要疗法</a:t>
            </a:r>
            <a:endParaRPr lang="zh-CN" altLang="en-US" sz="3200">
              <a:solidFill>
                <a:srgbClr val="43486D"/>
              </a:solidFill>
              <a:latin typeface="+mj-ea"/>
              <a:ea typeface="+mj-ea"/>
            </a:endParaRPr>
          </a:p>
        </p:txBody>
      </p:sp>
      <p:sp>
        <p:nvSpPr>
          <p:cNvPr id="4" name="文本框 3"/>
          <p:cNvSpPr txBox="1"/>
          <p:nvPr/>
        </p:nvSpPr>
        <p:spPr>
          <a:xfrm>
            <a:off x="593090" y="867410"/>
            <a:ext cx="6715760" cy="55308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（十一）体育疗法</a:t>
            </a:r>
            <a:endParaRPr lang="zh-CN" altLang="en-US"/>
          </a:p>
        </p:txBody>
      </p:sp>
      <p:cxnSp>
        <p:nvCxnSpPr>
          <p:cNvPr id="52" name="Straight Connector 49"/>
          <p:cNvCxnSpPr/>
          <p:nvPr>
            <p:custDataLst>
              <p:tags r:id="rId1"/>
            </p:custDataLst>
          </p:nvPr>
        </p:nvCxnSpPr>
        <p:spPr>
          <a:xfrm>
            <a:off x="2945448" y="327088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2945448" y="491934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368098" y="1790065"/>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807643" y="3270885"/>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627303" y="4919345"/>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316663" y="234632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000943" y="154749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3840163" y="2346325"/>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5911533" y="386461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250373" y="3864610"/>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318183" y="289687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318183" y="457708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158038" y="142748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737168" y="4577080"/>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737168" y="2868295"/>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101908" y="286575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7"/>
            </p:custDataLst>
          </p:nvPr>
        </p:nvSpPr>
        <p:spPr>
          <a:xfrm rot="5400000">
            <a:off x="5101273" y="2875915"/>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8"/>
            </p:custDataLst>
          </p:nvPr>
        </p:nvSpPr>
        <p:spPr>
          <a:xfrm rot="5400000">
            <a:off x="5101273" y="2875915"/>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19"/>
            </p:custDataLst>
          </p:nvPr>
        </p:nvSpPr>
        <p:spPr>
          <a:xfrm rot="5400000">
            <a:off x="5101273" y="2875915"/>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0"/>
            </p:custDataLst>
          </p:nvPr>
        </p:nvSpPr>
        <p:spPr>
          <a:xfrm rot="5400000">
            <a:off x="5101273" y="2875915"/>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1"/>
            </p:custDataLst>
          </p:nvPr>
        </p:nvSpPr>
        <p:spPr>
          <a:xfrm rot="5400000">
            <a:off x="5101273" y="2875915"/>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2"/>
            </p:custDataLst>
          </p:nvPr>
        </p:nvSpPr>
        <p:spPr>
          <a:xfrm>
            <a:off x="414973" y="1801495"/>
            <a:ext cx="2274570" cy="1469390"/>
          </a:xfrm>
          <a:prstGeom prst="rect">
            <a:avLst/>
          </a:prstGeom>
          <a:noFill/>
        </p:spPr>
        <p:txBody>
          <a:bodyPr wrap="square" rtlCol="0" anchor="ctr" anchorCtr="0">
            <a:normAutofit/>
          </a:bodyPr>
          <a:lstStyle/>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（5）自负、逞强的心理缺陷。可选择一些难度较大。</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3"/>
            </p:custDataLst>
          </p:nvPr>
        </p:nvSpPr>
        <p:spPr>
          <a:xfrm>
            <a:off x="205740" y="3577590"/>
            <a:ext cx="2710815" cy="23653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just" fontAlgn="auto">
              <a:lnSpc>
                <a:spcPct val="150000"/>
              </a:lnSpc>
            </a:pPr>
            <a:r>
              <a:rPr lang="zh-CN" altLang="en-US" sz="1600" dirty="0">
                <a:solidFill>
                  <a:sysClr val="windowText" lastClr="000000">
                    <a:lumMod val="75000"/>
                    <a:lumOff val="25000"/>
                  </a:sysClr>
                </a:solidFill>
                <a:uFillTx/>
                <a:sym typeface="Arial" panose="020B0604020202020204" pitchFamily="34" charset="0"/>
              </a:rPr>
              <a:t>（4）腼腆、胆怯的心理缺陷。如果你胆小，做事怕风险，易难为情，应多参加游泳、溜冰、滑雪、举重、摔跤、单双杠、跳马等项目活动。</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4"/>
            </p:custDataLst>
          </p:nvPr>
        </p:nvSpPr>
        <p:spPr>
          <a:xfrm>
            <a:off x="9175750" y="2694305"/>
            <a:ext cx="2728595" cy="14693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（2）遇事紧张的心理缺陷。遇到重要的事情就紧张的人，可以多参加比较激烈的体育竞赛。</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9037320" y="4300855"/>
            <a:ext cx="2867025" cy="21234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（3）孤独、怪僻的缺陷。假如觉得自己不合群、不习惯与同伴交往，那么就应选择足球、篮球、排球以及接力跑、拔河等集体项目。</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7905750" y="753110"/>
            <a:ext cx="3559175" cy="180403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（1）急躁、易怒的心理缺陷。倘若你发现自己遇事急躁、感情容易冲动，那就应多参加下棋、打太极拳、慢跑、长距离的步行及游泳和射击等缓慢、持久的项目。</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2"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786948" y="4474845"/>
            <a:ext cx="628650" cy="714375"/>
          </a:xfrm>
          <a:prstGeom prst="rect">
            <a:avLst/>
          </a:prstGeom>
        </p:spPr>
      </p:pic>
      <p:pic>
        <p:nvPicPr>
          <p:cNvPr id="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731318" y="4460240"/>
            <a:ext cx="361950" cy="657225"/>
          </a:xfrm>
          <a:prstGeom prst="rect">
            <a:avLst/>
          </a:prstGeom>
        </p:spPr>
      </p:pic>
      <p:pic>
        <p:nvPicPr>
          <p:cNvPr id="5"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071043" y="3028315"/>
            <a:ext cx="457200" cy="485775"/>
          </a:xfrm>
          <a:prstGeom prst="rect">
            <a:avLst/>
          </a:prstGeom>
        </p:spPr>
      </p:pic>
      <p:pic>
        <p:nvPicPr>
          <p:cNvPr id="6"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666423" y="2108835"/>
            <a:ext cx="676275" cy="466725"/>
          </a:xfrm>
          <a:prstGeom prst="rect">
            <a:avLst/>
          </a:prstGeom>
        </p:spPr>
      </p:pic>
      <p:pic>
        <p:nvPicPr>
          <p:cNvPr id="7"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346893" y="2975610"/>
            <a:ext cx="571500" cy="590550"/>
          </a:xfrm>
          <a:prstGeom prst="rect">
            <a:avLst/>
          </a:prstGeom>
        </p:spPr>
      </p:pic>
      <p:pic>
        <p:nvPicPr>
          <p:cNvPr id="9"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719128" y="3511550"/>
            <a:ext cx="571500" cy="542925"/>
          </a:xfrm>
          <a:prstGeom prst="rect">
            <a:avLst/>
          </a:prstGeom>
        </p:spPr>
      </p:pic>
    </p:spTree>
    <p:custDataLst>
      <p:tags r:id="rId45"/>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二、如何应对生活中的各种压力</a:t>
            </a:r>
            <a:endParaRPr lang="zh-CN" altLang="en-US" sz="3200">
              <a:solidFill>
                <a:srgbClr val="43486D"/>
              </a:solidFill>
              <a:latin typeface="+mj-ea"/>
              <a:ea typeface="+mj-ea"/>
            </a:endParaRPr>
          </a:p>
        </p:txBody>
      </p:sp>
      <p:sp>
        <p:nvSpPr>
          <p:cNvPr id="3" name="弧形 2"/>
          <p:cNvSpPr/>
          <p:nvPr>
            <p:custDataLst>
              <p:tags r:id="rId1"/>
            </p:custDataLst>
          </p:nvPr>
        </p:nvSpPr>
        <p:spPr>
          <a:xfrm rot="1610323">
            <a:off x="4842719" y="2125654"/>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 name="椭圆 1"/>
          <p:cNvSpPr/>
          <p:nvPr>
            <p:custDataLst>
              <p:tags r:id="rId2"/>
            </p:custDataLst>
          </p:nvPr>
        </p:nvSpPr>
        <p:spPr>
          <a:xfrm>
            <a:off x="4527417" y="2952079"/>
            <a:ext cx="722487" cy="722487"/>
          </a:xfrm>
          <a:prstGeom prst="ellipse">
            <a:avLst/>
          </a:prstGeom>
          <a:solidFill>
            <a:srgbClr val="9BBB5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5" name="椭圆 4"/>
          <p:cNvSpPr/>
          <p:nvPr>
            <p:custDataLst>
              <p:tags r:id="rId3"/>
            </p:custDataLst>
          </p:nvPr>
        </p:nvSpPr>
        <p:spPr>
          <a:xfrm>
            <a:off x="6947124" y="2965526"/>
            <a:ext cx="722487" cy="722487"/>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6" name="椭圆 5"/>
          <p:cNvSpPr/>
          <p:nvPr>
            <p:custDataLst>
              <p:tags r:id="rId4"/>
            </p:custDataLst>
          </p:nvPr>
        </p:nvSpPr>
        <p:spPr>
          <a:xfrm>
            <a:off x="6426866" y="1872652"/>
            <a:ext cx="722487" cy="722487"/>
          </a:xfrm>
          <a:prstGeom prst="ellipse">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7" name="椭圆 6"/>
          <p:cNvSpPr/>
          <p:nvPr>
            <p:custDataLst>
              <p:tags r:id="rId5"/>
            </p:custDataLst>
          </p:nvPr>
        </p:nvSpPr>
        <p:spPr>
          <a:xfrm>
            <a:off x="4996327" y="4092569"/>
            <a:ext cx="722487" cy="722487"/>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9" name="椭圆 8"/>
          <p:cNvSpPr/>
          <p:nvPr>
            <p:custDataLst>
              <p:tags r:id="rId6"/>
            </p:custDataLst>
          </p:nvPr>
        </p:nvSpPr>
        <p:spPr>
          <a:xfrm>
            <a:off x="6426866" y="4146357"/>
            <a:ext cx="722487" cy="722487"/>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0" name="任意多边形 9"/>
          <p:cNvSpPr/>
          <p:nvPr>
            <p:custDataLst>
              <p:tags r:id="rId7"/>
            </p:custDataLst>
          </p:nvPr>
        </p:nvSpPr>
        <p:spPr bwMode="auto">
          <a:xfrm>
            <a:off x="6561698" y="2001390"/>
            <a:ext cx="452822" cy="45200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1" name="任意多边形 10"/>
          <p:cNvSpPr/>
          <p:nvPr>
            <p:custDataLst>
              <p:tags r:id="rId8"/>
            </p:custDataLst>
          </p:nvPr>
        </p:nvSpPr>
        <p:spPr bwMode="auto">
          <a:xfrm>
            <a:off x="7125636" y="3144039"/>
            <a:ext cx="451185" cy="45118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2" name="任意多边形 11"/>
          <p:cNvSpPr/>
          <p:nvPr>
            <p:custDataLst>
              <p:tags r:id="rId9"/>
            </p:custDataLst>
          </p:nvPr>
        </p:nvSpPr>
        <p:spPr bwMode="auto">
          <a:xfrm>
            <a:off x="6596413" y="4271082"/>
            <a:ext cx="451185" cy="45118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3" name="任意多边形 12"/>
          <p:cNvSpPr/>
          <p:nvPr>
            <p:custDataLst>
              <p:tags r:id="rId10"/>
            </p:custDataLst>
          </p:nvPr>
        </p:nvSpPr>
        <p:spPr bwMode="auto">
          <a:xfrm>
            <a:off x="5128116" y="4271083"/>
            <a:ext cx="450366" cy="451184"/>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4" name="任意多边形 13"/>
          <p:cNvSpPr/>
          <p:nvPr>
            <p:custDataLst>
              <p:tags r:id="rId11"/>
            </p:custDataLst>
          </p:nvPr>
        </p:nvSpPr>
        <p:spPr bwMode="auto">
          <a:xfrm>
            <a:off x="4730874" y="3100466"/>
            <a:ext cx="290664" cy="394794"/>
          </a:xfrm>
          <a:custGeom>
            <a:avLst/>
            <a:gdLst>
              <a:gd name="T0" fmla="*/ 475 w 776"/>
              <a:gd name="T1" fmla="*/ 824 h 1052"/>
              <a:gd name="T2" fmla="*/ 544 w 776"/>
              <a:gd name="T3" fmla="*/ 762 h 1052"/>
              <a:gd name="T4" fmla="*/ 199 w 776"/>
              <a:gd name="T5" fmla="*/ 769 h 1052"/>
              <a:gd name="T6" fmla="*/ 272 w 776"/>
              <a:gd name="T7" fmla="*/ 811 h 1052"/>
              <a:gd name="T8" fmla="*/ 337 w 776"/>
              <a:gd name="T9" fmla="*/ 821 h 1052"/>
              <a:gd name="T10" fmla="*/ 456 w 776"/>
              <a:gd name="T11" fmla="*/ 0 h 1052"/>
              <a:gd name="T12" fmla="*/ 508 w 776"/>
              <a:gd name="T13" fmla="*/ 47 h 1052"/>
              <a:gd name="T14" fmla="*/ 589 w 776"/>
              <a:gd name="T15" fmla="*/ 55 h 1052"/>
              <a:gd name="T16" fmla="*/ 624 w 776"/>
              <a:gd name="T17" fmla="*/ 97 h 1052"/>
              <a:gd name="T18" fmla="*/ 679 w 776"/>
              <a:gd name="T19" fmla="*/ 151 h 1052"/>
              <a:gd name="T20" fmla="*/ 721 w 776"/>
              <a:gd name="T21" fmla="*/ 188 h 1052"/>
              <a:gd name="T22" fmla="*/ 729 w 776"/>
              <a:gd name="T23" fmla="*/ 267 h 1052"/>
              <a:gd name="T24" fmla="*/ 776 w 776"/>
              <a:gd name="T25" fmla="*/ 320 h 1052"/>
              <a:gd name="T26" fmla="*/ 744 w 776"/>
              <a:gd name="T27" fmla="*/ 392 h 1052"/>
              <a:gd name="T28" fmla="*/ 776 w 776"/>
              <a:gd name="T29" fmla="*/ 465 h 1052"/>
              <a:gd name="T30" fmla="*/ 717 w 776"/>
              <a:gd name="T31" fmla="*/ 524 h 1052"/>
              <a:gd name="T32" fmla="*/ 719 w 776"/>
              <a:gd name="T33" fmla="*/ 603 h 1052"/>
              <a:gd name="T34" fmla="*/ 647 w 776"/>
              <a:gd name="T35" fmla="*/ 633 h 1052"/>
              <a:gd name="T36" fmla="*/ 617 w 776"/>
              <a:gd name="T37" fmla="*/ 705 h 1052"/>
              <a:gd name="T38" fmla="*/ 555 w 776"/>
              <a:gd name="T39" fmla="*/ 715 h 1052"/>
              <a:gd name="T40" fmla="*/ 489 w 776"/>
              <a:gd name="T41" fmla="*/ 757 h 1052"/>
              <a:gd name="T42" fmla="*/ 437 w 776"/>
              <a:gd name="T43" fmla="*/ 766 h 1052"/>
              <a:gd name="T44" fmla="*/ 359 w 776"/>
              <a:gd name="T45" fmla="*/ 754 h 1052"/>
              <a:gd name="T46" fmla="*/ 299 w 776"/>
              <a:gd name="T47" fmla="*/ 769 h 1052"/>
              <a:gd name="T48" fmla="*/ 243 w 776"/>
              <a:gd name="T49" fmla="*/ 714 h 1052"/>
              <a:gd name="T50" fmla="*/ 165 w 776"/>
              <a:gd name="T51" fmla="*/ 714 h 1052"/>
              <a:gd name="T52" fmla="*/ 137 w 776"/>
              <a:gd name="T53" fmla="*/ 639 h 1052"/>
              <a:gd name="T54" fmla="*/ 60 w 776"/>
              <a:gd name="T55" fmla="*/ 607 h 1052"/>
              <a:gd name="T56" fmla="*/ 62 w 776"/>
              <a:gd name="T57" fmla="*/ 528 h 1052"/>
              <a:gd name="T58" fmla="*/ 5 w 776"/>
              <a:gd name="T59" fmla="*/ 473 h 1052"/>
              <a:gd name="T60" fmla="*/ 28 w 776"/>
              <a:gd name="T61" fmla="*/ 407 h 1052"/>
              <a:gd name="T62" fmla="*/ 3 w 776"/>
              <a:gd name="T63" fmla="*/ 330 h 1052"/>
              <a:gd name="T64" fmla="*/ 29 w 776"/>
              <a:gd name="T65" fmla="*/ 280 h 1052"/>
              <a:gd name="T66" fmla="*/ 58 w 776"/>
              <a:gd name="T67" fmla="*/ 209 h 1052"/>
              <a:gd name="T68" fmla="*/ 76 w 776"/>
              <a:gd name="T69" fmla="*/ 156 h 1052"/>
              <a:gd name="T70" fmla="*/ 147 w 776"/>
              <a:gd name="T71" fmla="*/ 120 h 1052"/>
              <a:gd name="T72" fmla="*/ 178 w 776"/>
              <a:gd name="T73" fmla="*/ 55 h 1052"/>
              <a:gd name="T74" fmla="*/ 257 w 776"/>
              <a:gd name="T75" fmla="*/ 57 h 1052"/>
              <a:gd name="T76" fmla="*/ 311 w 776"/>
              <a:gd name="T77" fmla="*/ 0 h 1052"/>
              <a:gd name="T78" fmla="*/ 388 w 776"/>
              <a:gd name="T79" fmla="*/ 32 h 1052"/>
              <a:gd name="T80" fmla="*/ 358 w 776"/>
              <a:gd name="T81" fmla="*/ 115 h 1052"/>
              <a:gd name="T82" fmla="*/ 199 w 776"/>
              <a:gd name="T83" fmla="*/ 190 h 1052"/>
              <a:gd name="T84" fmla="*/ 117 w 776"/>
              <a:gd name="T85" fmla="*/ 350 h 1052"/>
              <a:gd name="T86" fmla="*/ 147 w 776"/>
              <a:gd name="T87" fmla="*/ 519 h 1052"/>
              <a:gd name="T88" fmla="*/ 278 w 776"/>
              <a:gd name="T89" fmla="*/ 639 h 1052"/>
              <a:gd name="T90" fmla="*/ 459 w 776"/>
              <a:gd name="T91" fmla="*/ 653 h 1052"/>
              <a:gd name="T92" fmla="*/ 603 w 776"/>
              <a:gd name="T93" fmla="*/ 558 h 1052"/>
              <a:gd name="T94" fmla="*/ 662 w 776"/>
              <a:gd name="T95" fmla="*/ 391 h 1052"/>
              <a:gd name="T96" fmla="*/ 605 w 776"/>
              <a:gd name="T97" fmla="*/ 219 h 1052"/>
              <a:gd name="T98" fmla="*/ 388 w 776"/>
              <a:gd name="T99" fmla="*/ 163 h 1052"/>
              <a:gd name="T100" fmla="*/ 587 w 776"/>
              <a:gd name="T101" fmla="*/ 280 h 1052"/>
              <a:gd name="T102" fmla="*/ 587 w 776"/>
              <a:gd name="T103" fmla="*/ 495 h 1052"/>
              <a:gd name="T104" fmla="*/ 388 w 776"/>
              <a:gd name="T105" fmla="*/ 612 h 1052"/>
              <a:gd name="T106" fmla="*/ 202 w 776"/>
              <a:gd name="T107" fmla="*/ 513 h 1052"/>
              <a:gd name="T108" fmla="*/ 181 w 776"/>
              <a:gd name="T109" fmla="*/ 300 h 1052"/>
              <a:gd name="T110" fmla="*/ 366 w 776"/>
              <a:gd name="T111" fmla="*/ 164 h 1052"/>
              <a:gd name="T112" fmla="*/ 547 w 776"/>
              <a:gd name="T113" fmla="*/ 335 h 1052"/>
              <a:gd name="T114" fmla="*/ 486 w 776"/>
              <a:gd name="T115" fmla="*/ 522 h 1052"/>
              <a:gd name="T116" fmla="*/ 295 w 776"/>
              <a:gd name="T117" fmla="*/ 524 h 1052"/>
              <a:gd name="T118" fmla="*/ 230 w 776"/>
              <a:gd name="T119" fmla="*/ 345 h 1052"/>
              <a:gd name="T120" fmla="*/ 376 w 776"/>
              <a:gd name="T121" fmla="*/ 2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6" h="1052">
                <a:moveTo>
                  <a:pt x="578" y="769"/>
                </a:moveTo>
                <a:lnTo>
                  <a:pt x="629" y="1014"/>
                </a:lnTo>
                <a:lnTo>
                  <a:pt x="547" y="994"/>
                </a:lnTo>
                <a:lnTo>
                  <a:pt x="486" y="1052"/>
                </a:lnTo>
                <a:lnTo>
                  <a:pt x="440" y="821"/>
                </a:lnTo>
                <a:lnTo>
                  <a:pt x="440" y="821"/>
                </a:lnTo>
                <a:lnTo>
                  <a:pt x="450" y="824"/>
                </a:lnTo>
                <a:lnTo>
                  <a:pt x="461" y="825"/>
                </a:lnTo>
                <a:lnTo>
                  <a:pt x="461" y="825"/>
                </a:lnTo>
                <a:lnTo>
                  <a:pt x="468" y="825"/>
                </a:lnTo>
                <a:lnTo>
                  <a:pt x="475" y="824"/>
                </a:lnTo>
                <a:lnTo>
                  <a:pt x="475" y="824"/>
                </a:lnTo>
                <a:lnTo>
                  <a:pt x="485" y="820"/>
                </a:lnTo>
                <a:lnTo>
                  <a:pt x="495" y="816"/>
                </a:lnTo>
                <a:lnTo>
                  <a:pt x="504" y="811"/>
                </a:lnTo>
                <a:lnTo>
                  <a:pt x="512" y="804"/>
                </a:lnTo>
                <a:lnTo>
                  <a:pt x="519" y="798"/>
                </a:lnTo>
                <a:lnTo>
                  <a:pt x="525" y="789"/>
                </a:lnTo>
                <a:lnTo>
                  <a:pt x="537" y="772"/>
                </a:lnTo>
                <a:lnTo>
                  <a:pt x="537" y="772"/>
                </a:lnTo>
                <a:lnTo>
                  <a:pt x="544" y="762"/>
                </a:lnTo>
                <a:lnTo>
                  <a:pt x="544" y="762"/>
                </a:lnTo>
                <a:lnTo>
                  <a:pt x="554" y="764"/>
                </a:lnTo>
                <a:lnTo>
                  <a:pt x="554" y="764"/>
                </a:lnTo>
                <a:lnTo>
                  <a:pt x="566" y="768"/>
                </a:lnTo>
                <a:lnTo>
                  <a:pt x="578" y="769"/>
                </a:lnTo>
                <a:lnTo>
                  <a:pt x="578" y="769"/>
                </a:lnTo>
                <a:close/>
                <a:moveTo>
                  <a:pt x="337" y="821"/>
                </a:moveTo>
                <a:lnTo>
                  <a:pt x="290" y="1052"/>
                </a:lnTo>
                <a:lnTo>
                  <a:pt x="230" y="994"/>
                </a:lnTo>
                <a:lnTo>
                  <a:pt x="148" y="1014"/>
                </a:lnTo>
                <a:lnTo>
                  <a:pt x="199" y="769"/>
                </a:lnTo>
                <a:lnTo>
                  <a:pt x="199" y="769"/>
                </a:lnTo>
                <a:lnTo>
                  <a:pt x="210" y="768"/>
                </a:lnTo>
                <a:lnTo>
                  <a:pt x="222" y="764"/>
                </a:lnTo>
                <a:lnTo>
                  <a:pt x="222" y="764"/>
                </a:lnTo>
                <a:lnTo>
                  <a:pt x="233" y="762"/>
                </a:lnTo>
                <a:lnTo>
                  <a:pt x="233" y="762"/>
                </a:lnTo>
                <a:lnTo>
                  <a:pt x="238" y="772"/>
                </a:lnTo>
                <a:lnTo>
                  <a:pt x="238" y="772"/>
                </a:lnTo>
                <a:lnTo>
                  <a:pt x="249" y="786"/>
                </a:lnTo>
                <a:lnTo>
                  <a:pt x="259" y="799"/>
                </a:lnTo>
                <a:lnTo>
                  <a:pt x="265" y="805"/>
                </a:lnTo>
                <a:lnTo>
                  <a:pt x="272" y="811"/>
                </a:lnTo>
                <a:lnTo>
                  <a:pt x="279" y="815"/>
                </a:lnTo>
                <a:lnTo>
                  <a:pt x="287" y="819"/>
                </a:lnTo>
                <a:lnTo>
                  <a:pt x="287" y="819"/>
                </a:lnTo>
                <a:lnTo>
                  <a:pt x="295" y="821"/>
                </a:lnTo>
                <a:lnTo>
                  <a:pt x="302" y="824"/>
                </a:lnTo>
                <a:lnTo>
                  <a:pt x="302" y="824"/>
                </a:lnTo>
                <a:lnTo>
                  <a:pt x="311" y="825"/>
                </a:lnTo>
                <a:lnTo>
                  <a:pt x="320" y="825"/>
                </a:lnTo>
                <a:lnTo>
                  <a:pt x="329" y="824"/>
                </a:lnTo>
                <a:lnTo>
                  <a:pt x="337" y="821"/>
                </a:lnTo>
                <a:lnTo>
                  <a:pt x="337" y="821"/>
                </a:lnTo>
                <a:close/>
                <a:moveTo>
                  <a:pt x="388" y="32"/>
                </a:moveTo>
                <a:lnTo>
                  <a:pt x="388" y="32"/>
                </a:lnTo>
                <a:lnTo>
                  <a:pt x="393" y="32"/>
                </a:lnTo>
                <a:lnTo>
                  <a:pt x="398" y="31"/>
                </a:lnTo>
                <a:lnTo>
                  <a:pt x="408" y="27"/>
                </a:lnTo>
                <a:lnTo>
                  <a:pt x="417" y="22"/>
                </a:lnTo>
                <a:lnTo>
                  <a:pt x="427" y="15"/>
                </a:lnTo>
                <a:lnTo>
                  <a:pt x="437" y="9"/>
                </a:lnTo>
                <a:lnTo>
                  <a:pt x="447" y="3"/>
                </a:lnTo>
                <a:lnTo>
                  <a:pt x="451" y="1"/>
                </a:lnTo>
                <a:lnTo>
                  <a:pt x="456" y="0"/>
                </a:lnTo>
                <a:lnTo>
                  <a:pt x="461" y="0"/>
                </a:lnTo>
                <a:lnTo>
                  <a:pt x="466" y="0"/>
                </a:lnTo>
                <a:lnTo>
                  <a:pt x="466" y="0"/>
                </a:lnTo>
                <a:lnTo>
                  <a:pt x="470" y="1"/>
                </a:lnTo>
                <a:lnTo>
                  <a:pt x="475" y="3"/>
                </a:lnTo>
                <a:lnTo>
                  <a:pt x="478" y="6"/>
                </a:lnTo>
                <a:lnTo>
                  <a:pt x="482" y="11"/>
                </a:lnTo>
                <a:lnTo>
                  <a:pt x="489" y="19"/>
                </a:lnTo>
                <a:lnTo>
                  <a:pt x="495" y="28"/>
                </a:lnTo>
                <a:lnTo>
                  <a:pt x="502" y="38"/>
                </a:lnTo>
                <a:lnTo>
                  <a:pt x="508" y="47"/>
                </a:lnTo>
                <a:lnTo>
                  <a:pt x="516" y="55"/>
                </a:lnTo>
                <a:lnTo>
                  <a:pt x="520" y="57"/>
                </a:lnTo>
                <a:lnTo>
                  <a:pt x="524" y="59"/>
                </a:lnTo>
                <a:lnTo>
                  <a:pt x="524" y="59"/>
                </a:lnTo>
                <a:lnTo>
                  <a:pt x="528" y="61"/>
                </a:lnTo>
                <a:lnTo>
                  <a:pt x="534" y="61"/>
                </a:lnTo>
                <a:lnTo>
                  <a:pt x="545" y="62"/>
                </a:lnTo>
                <a:lnTo>
                  <a:pt x="555" y="60"/>
                </a:lnTo>
                <a:lnTo>
                  <a:pt x="566" y="58"/>
                </a:lnTo>
                <a:lnTo>
                  <a:pt x="578" y="56"/>
                </a:lnTo>
                <a:lnTo>
                  <a:pt x="589" y="55"/>
                </a:lnTo>
                <a:lnTo>
                  <a:pt x="594" y="55"/>
                </a:lnTo>
                <a:lnTo>
                  <a:pt x="599" y="55"/>
                </a:lnTo>
                <a:lnTo>
                  <a:pt x="604" y="57"/>
                </a:lnTo>
                <a:lnTo>
                  <a:pt x="608" y="59"/>
                </a:lnTo>
                <a:lnTo>
                  <a:pt x="608" y="59"/>
                </a:lnTo>
                <a:lnTo>
                  <a:pt x="612" y="62"/>
                </a:lnTo>
                <a:lnTo>
                  <a:pt x="615" y="66"/>
                </a:lnTo>
                <a:lnTo>
                  <a:pt x="617" y="70"/>
                </a:lnTo>
                <a:lnTo>
                  <a:pt x="619" y="74"/>
                </a:lnTo>
                <a:lnTo>
                  <a:pt x="622" y="85"/>
                </a:lnTo>
                <a:lnTo>
                  <a:pt x="624" y="97"/>
                </a:lnTo>
                <a:lnTo>
                  <a:pt x="627" y="108"/>
                </a:lnTo>
                <a:lnTo>
                  <a:pt x="630" y="119"/>
                </a:lnTo>
                <a:lnTo>
                  <a:pt x="634" y="128"/>
                </a:lnTo>
                <a:lnTo>
                  <a:pt x="636" y="133"/>
                </a:lnTo>
                <a:lnTo>
                  <a:pt x="640" y="136"/>
                </a:lnTo>
                <a:lnTo>
                  <a:pt x="640" y="136"/>
                </a:lnTo>
                <a:lnTo>
                  <a:pt x="643" y="140"/>
                </a:lnTo>
                <a:lnTo>
                  <a:pt x="647" y="142"/>
                </a:lnTo>
                <a:lnTo>
                  <a:pt x="657" y="147"/>
                </a:lnTo>
                <a:lnTo>
                  <a:pt x="668" y="149"/>
                </a:lnTo>
                <a:lnTo>
                  <a:pt x="679" y="151"/>
                </a:lnTo>
                <a:lnTo>
                  <a:pt x="690" y="154"/>
                </a:lnTo>
                <a:lnTo>
                  <a:pt x="701" y="156"/>
                </a:lnTo>
                <a:lnTo>
                  <a:pt x="706" y="158"/>
                </a:lnTo>
                <a:lnTo>
                  <a:pt x="711" y="162"/>
                </a:lnTo>
                <a:lnTo>
                  <a:pt x="714" y="164"/>
                </a:lnTo>
                <a:lnTo>
                  <a:pt x="717" y="168"/>
                </a:lnTo>
                <a:lnTo>
                  <a:pt x="717" y="168"/>
                </a:lnTo>
                <a:lnTo>
                  <a:pt x="719" y="172"/>
                </a:lnTo>
                <a:lnTo>
                  <a:pt x="720" y="177"/>
                </a:lnTo>
                <a:lnTo>
                  <a:pt x="721" y="182"/>
                </a:lnTo>
                <a:lnTo>
                  <a:pt x="721" y="188"/>
                </a:lnTo>
                <a:lnTo>
                  <a:pt x="720" y="198"/>
                </a:lnTo>
                <a:lnTo>
                  <a:pt x="718" y="209"/>
                </a:lnTo>
                <a:lnTo>
                  <a:pt x="716" y="221"/>
                </a:lnTo>
                <a:lnTo>
                  <a:pt x="714" y="232"/>
                </a:lnTo>
                <a:lnTo>
                  <a:pt x="714" y="243"/>
                </a:lnTo>
                <a:lnTo>
                  <a:pt x="715" y="247"/>
                </a:lnTo>
                <a:lnTo>
                  <a:pt x="717" y="251"/>
                </a:lnTo>
                <a:lnTo>
                  <a:pt x="717" y="251"/>
                </a:lnTo>
                <a:lnTo>
                  <a:pt x="718" y="257"/>
                </a:lnTo>
                <a:lnTo>
                  <a:pt x="721" y="260"/>
                </a:lnTo>
                <a:lnTo>
                  <a:pt x="729" y="267"/>
                </a:lnTo>
                <a:lnTo>
                  <a:pt x="738" y="274"/>
                </a:lnTo>
                <a:lnTo>
                  <a:pt x="747" y="280"/>
                </a:lnTo>
                <a:lnTo>
                  <a:pt x="757" y="287"/>
                </a:lnTo>
                <a:lnTo>
                  <a:pt x="766" y="294"/>
                </a:lnTo>
                <a:lnTo>
                  <a:pt x="769" y="298"/>
                </a:lnTo>
                <a:lnTo>
                  <a:pt x="772" y="302"/>
                </a:lnTo>
                <a:lnTo>
                  <a:pt x="774" y="306"/>
                </a:lnTo>
                <a:lnTo>
                  <a:pt x="776" y="310"/>
                </a:lnTo>
                <a:lnTo>
                  <a:pt x="776" y="310"/>
                </a:lnTo>
                <a:lnTo>
                  <a:pt x="776" y="316"/>
                </a:lnTo>
                <a:lnTo>
                  <a:pt x="776" y="320"/>
                </a:lnTo>
                <a:lnTo>
                  <a:pt x="774" y="324"/>
                </a:lnTo>
                <a:lnTo>
                  <a:pt x="773" y="330"/>
                </a:lnTo>
                <a:lnTo>
                  <a:pt x="768" y="340"/>
                </a:lnTo>
                <a:lnTo>
                  <a:pt x="761" y="349"/>
                </a:lnTo>
                <a:lnTo>
                  <a:pt x="755" y="359"/>
                </a:lnTo>
                <a:lnTo>
                  <a:pt x="748" y="369"/>
                </a:lnTo>
                <a:lnTo>
                  <a:pt x="745" y="378"/>
                </a:lnTo>
                <a:lnTo>
                  <a:pt x="744" y="383"/>
                </a:lnTo>
                <a:lnTo>
                  <a:pt x="744" y="388"/>
                </a:lnTo>
                <a:lnTo>
                  <a:pt x="744" y="388"/>
                </a:lnTo>
                <a:lnTo>
                  <a:pt x="744" y="392"/>
                </a:lnTo>
                <a:lnTo>
                  <a:pt x="745" y="398"/>
                </a:lnTo>
                <a:lnTo>
                  <a:pt x="748" y="407"/>
                </a:lnTo>
                <a:lnTo>
                  <a:pt x="755" y="417"/>
                </a:lnTo>
                <a:lnTo>
                  <a:pt x="761" y="426"/>
                </a:lnTo>
                <a:lnTo>
                  <a:pt x="768" y="436"/>
                </a:lnTo>
                <a:lnTo>
                  <a:pt x="773" y="445"/>
                </a:lnTo>
                <a:lnTo>
                  <a:pt x="774" y="451"/>
                </a:lnTo>
                <a:lnTo>
                  <a:pt x="776" y="455"/>
                </a:lnTo>
                <a:lnTo>
                  <a:pt x="776" y="460"/>
                </a:lnTo>
                <a:lnTo>
                  <a:pt x="776" y="465"/>
                </a:lnTo>
                <a:lnTo>
                  <a:pt x="776" y="465"/>
                </a:lnTo>
                <a:lnTo>
                  <a:pt x="774" y="469"/>
                </a:lnTo>
                <a:lnTo>
                  <a:pt x="772" y="473"/>
                </a:lnTo>
                <a:lnTo>
                  <a:pt x="769" y="478"/>
                </a:lnTo>
                <a:lnTo>
                  <a:pt x="766" y="482"/>
                </a:lnTo>
                <a:lnTo>
                  <a:pt x="757" y="488"/>
                </a:lnTo>
                <a:lnTo>
                  <a:pt x="747" y="495"/>
                </a:lnTo>
                <a:lnTo>
                  <a:pt x="738" y="501"/>
                </a:lnTo>
                <a:lnTo>
                  <a:pt x="729" y="508"/>
                </a:lnTo>
                <a:lnTo>
                  <a:pt x="721" y="515"/>
                </a:lnTo>
                <a:lnTo>
                  <a:pt x="719" y="520"/>
                </a:lnTo>
                <a:lnTo>
                  <a:pt x="717" y="524"/>
                </a:lnTo>
                <a:lnTo>
                  <a:pt x="717" y="524"/>
                </a:lnTo>
                <a:lnTo>
                  <a:pt x="715" y="528"/>
                </a:lnTo>
                <a:lnTo>
                  <a:pt x="714" y="534"/>
                </a:lnTo>
                <a:lnTo>
                  <a:pt x="714" y="543"/>
                </a:lnTo>
                <a:lnTo>
                  <a:pt x="716" y="554"/>
                </a:lnTo>
                <a:lnTo>
                  <a:pt x="718" y="566"/>
                </a:lnTo>
                <a:lnTo>
                  <a:pt x="720" y="578"/>
                </a:lnTo>
                <a:lnTo>
                  <a:pt x="721" y="589"/>
                </a:lnTo>
                <a:lnTo>
                  <a:pt x="721" y="594"/>
                </a:lnTo>
                <a:lnTo>
                  <a:pt x="720" y="598"/>
                </a:lnTo>
                <a:lnTo>
                  <a:pt x="719" y="603"/>
                </a:lnTo>
                <a:lnTo>
                  <a:pt x="717" y="607"/>
                </a:lnTo>
                <a:lnTo>
                  <a:pt x="717" y="607"/>
                </a:lnTo>
                <a:lnTo>
                  <a:pt x="714" y="611"/>
                </a:lnTo>
                <a:lnTo>
                  <a:pt x="711" y="614"/>
                </a:lnTo>
                <a:lnTo>
                  <a:pt x="706" y="617"/>
                </a:lnTo>
                <a:lnTo>
                  <a:pt x="701" y="619"/>
                </a:lnTo>
                <a:lnTo>
                  <a:pt x="690" y="622"/>
                </a:lnTo>
                <a:lnTo>
                  <a:pt x="679" y="624"/>
                </a:lnTo>
                <a:lnTo>
                  <a:pt x="668" y="626"/>
                </a:lnTo>
                <a:lnTo>
                  <a:pt x="657" y="628"/>
                </a:lnTo>
                <a:lnTo>
                  <a:pt x="647" y="633"/>
                </a:lnTo>
                <a:lnTo>
                  <a:pt x="643" y="636"/>
                </a:lnTo>
                <a:lnTo>
                  <a:pt x="640" y="639"/>
                </a:lnTo>
                <a:lnTo>
                  <a:pt x="640" y="639"/>
                </a:lnTo>
                <a:lnTo>
                  <a:pt x="636" y="643"/>
                </a:lnTo>
                <a:lnTo>
                  <a:pt x="634" y="647"/>
                </a:lnTo>
                <a:lnTo>
                  <a:pt x="630" y="657"/>
                </a:lnTo>
                <a:lnTo>
                  <a:pt x="627" y="667"/>
                </a:lnTo>
                <a:lnTo>
                  <a:pt x="624" y="678"/>
                </a:lnTo>
                <a:lnTo>
                  <a:pt x="622" y="690"/>
                </a:lnTo>
                <a:lnTo>
                  <a:pt x="619" y="701"/>
                </a:lnTo>
                <a:lnTo>
                  <a:pt x="617" y="705"/>
                </a:lnTo>
                <a:lnTo>
                  <a:pt x="615" y="709"/>
                </a:lnTo>
                <a:lnTo>
                  <a:pt x="612" y="714"/>
                </a:lnTo>
                <a:lnTo>
                  <a:pt x="608" y="716"/>
                </a:lnTo>
                <a:lnTo>
                  <a:pt x="608" y="716"/>
                </a:lnTo>
                <a:lnTo>
                  <a:pt x="604" y="719"/>
                </a:lnTo>
                <a:lnTo>
                  <a:pt x="599" y="720"/>
                </a:lnTo>
                <a:lnTo>
                  <a:pt x="594" y="721"/>
                </a:lnTo>
                <a:lnTo>
                  <a:pt x="589" y="721"/>
                </a:lnTo>
                <a:lnTo>
                  <a:pt x="578" y="719"/>
                </a:lnTo>
                <a:lnTo>
                  <a:pt x="566" y="717"/>
                </a:lnTo>
                <a:lnTo>
                  <a:pt x="555" y="715"/>
                </a:lnTo>
                <a:lnTo>
                  <a:pt x="545" y="714"/>
                </a:lnTo>
                <a:lnTo>
                  <a:pt x="534" y="714"/>
                </a:lnTo>
                <a:lnTo>
                  <a:pt x="528" y="715"/>
                </a:lnTo>
                <a:lnTo>
                  <a:pt x="524" y="716"/>
                </a:lnTo>
                <a:lnTo>
                  <a:pt x="524" y="716"/>
                </a:lnTo>
                <a:lnTo>
                  <a:pt x="520" y="718"/>
                </a:lnTo>
                <a:lnTo>
                  <a:pt x="516" y="721"/>
                </a:lnTo>
                <a:lnTo>
                  <a:pt x="508" y="728"/>
                </a:lnTo>
                <a:lnTo>
                  <a:pt x="502" y="737"/>
                </a:lnTo>
                <a:lnTo>
                  <a:pt x="495" y="747"/>
                </a:lnTo>
                <a:lnTo>
                  <a:pt x="489" y="757"/>
                </a:lnTo>
                <a:lnTo>
                  <a:pt x="482" y="765"/>
                </a:lnTo>
                <a:lnTo>
                  <a:pt x="478" y="769"/>
                </a:lnTo>
                <a:lnTo>
                  <a:pt x="475" y="772"/>
                </a:lnTo>
                <a:lnTo>
                  <a:pt x="470" y="774"/>
                </a:lnTo>
                <a:lnTo>
                  <a:pt x="466" y="775"/>
                </a:lnTo>
                <a:lnTo>
                  <a:pt x="466" y="775"/>
                </a:lnTo>
                <a:lnTo>
                  <a:pt x="461" y="776"/>
                </a:lnTo>
                <a:lnTo>
                  <a:pt x="456" y="775"/>
                </a:lnTo>
                <a:lnTo>
                  <a:pt x="451" y="774"/>
                </a:lnTo>
                <a:lnTo>
                  <a:pt x="447" y="772"/>
                </a:lnTo>
                <a:lnTo>
                  <a:pt x="437" y="766"/>
                </a:lnTo>
                <a:lnTo>
                  <a:pt x="427" y="760"/>
                </a:lnTo>
                <a:lnTo>
                  <a:pt x="417" y="754"/>
                </a:lnTo>
                <a:lnTo>
                  <a:pt x="408" y="748"/>
                </a:lnTo>
                <a:lnTo>
                  <a:pt x="398" y="744"/>
                </a:lnTo>
                <a:lnTo>
                  <a:pt x="394" y="744"/>
                </a:lnTo>
                <a:lnTo>
                  <a:pt x="388" y="743"/>
                </a:lnTo>
                <a:lnTo>
                  <a:pt x="388" y="743"/>
                </a:lnTo>
                <a:lnTo>
                  <a:pt x="384" y="744"/>
                </a:lnTo>
                <a:lnTo>
                  <a:pt x="379" y="744"/>
                </a:lnTo>
                <a:lnTo>
                  <a:pt x="369" y="748"/>
                </a:lnTo>
                <a:lnTo>
                  <a:pt x="359" y="754"/>
                </a:lnTo>
                <a:lnTo>
                  <a:pt x="350" y="760"/>
                </a:lnTo>
                <a:lnTo>
                  <a:pt x="340" y="766"/>
                </a:lnTo>
                <a:lnTo>
                  <a:pt x="330" y="772"/>
                </a:lnTo>
                <a:lnTo>
                  <a:pt x="326" y="774"/>
                </a:lnTo>
                <a:lnTo>
                  <a:pt x="320" y="775"/>
                </a:lnTo>
                <a:lnTo>
                  <a:pt x="316" y="776"/>
                </a:lnTo>
                <a:lnTo>
                  <a:pt x="311" y="775"/>
                </a:lnTo>
                <a:lnTo>
                  <a:pt x="311" y="775"/>
                </a:lnTo>
                <a:lnTo>
                  <a:pt x="306" y="774"/>
                </a:lnTo>
                <a:lnTo>
                  <a:pt x="302" y="772"/>
                </a:lnTo>
                <a:lnTo>
                  <a:pt x="299" y="769"/>
                </a:lnTo>
                <a:lnTo>
                  <a:pt x="295" y="765"/>
                </a:lnTo>
                <a:lnTo>
                  <a:pt x="288" y="757"/>
                </a:lnTo>
                <a:lnTo>
                  <a:pt x="282" y="747"/>
                </a:lnTo>
                <a:lnTo>
                  <a:pt x="275" y="737"/>
                </a:lnTo>
                <a:lnTo>
                  <a:pt x="269" y="728"/>
                </a:lnTo>
                <a:lnTo>
                  <a:pt x="261" y="721"/>
                </a:lnTo>
                <a:lnTo>
                  <a:pt x="257" y="718"/>
                </a:lnTo>
                <a:lnTo>
                  <a:pt x="253" y="716"/>
                </a:lnTo>
                <a:lnTo>
                  <a:pt x="253" y="716"/>
                </a:lnTo>
                <a:lnTo>
                  <a:pt x="248" y="715"/>
                </a:lnTo>
                <a:lnTo>
                  <a:pt x="243" y="714"/>
                </a:lnTo>
                <a:lnTo>
                  <a:pt x="232" y="714"/>
                </a:lnTo>
                <a:lnTo>
                  <a:pt x="221" y="715"/>
                </a:lnTo>
                <a:lnTo>
                  <a:pt x="210" y="717"/>
                </a:lnTo>
                <a:lnTo>
                  <a:pt x="199" y="720"/>
                </a:lnTo>
                <a:lnTo>
                  <a:pt x="188" y="721"/>
                </a:lnTo>
                <a:lnTo>
                  <a:pt x="182" y="721"/>
                </a:lnTo>
                <a:lnTo>
                  <a:pt x="178" y="720"/>
                </a:lnTo>
                <a:lnTo>
                  <a:pt x="173" y="719"/>
                </a:lnTo>
                <a:lnTo>
                  <a:pt x="168" y="716"/>
                </a:lnTo>
                <a:lnTo>
                  <a:pt x="168" y="716"/>
                </a:lnTo>
                <a:lnTo>
                  <a:pt x="165" y="714"/>
                </a:lnTo>
                <a:lnTo>
                  <a:pt x="162" y="709"/>
                </a:lnTo>
                <a:lnTo>
                  <a:pt x="160" y="705"/>
                </a:lnTo>
                <a:lnTo>
                  <a:pt x="158" y="701"/>
                </a:lnTo>
                <a:lnTo>
                  <a:pt x="154" y="690"/>
                </a:lnTo>
                <a:lnTo>
                  <a:pt x="152" y="679"/>
                </a:lnTo>
                <a:lnTo>
                  <a:pt x="150" y="667"/>
                </a:lnTo>
                <a:lnTo>
                  <a:pt x="147" y="657"/>
                </a:lnTo>
                <a:lnTo>
                  <a:pt x="143" y="647"/>
                </a:lnTo>
                <a:lnTo>
                  <a:pt x="140" y="643"/>
                </a:lnTo>
                <a:lnTo>
                  <a:pt x="137" y="639"/>
                </a:lnTo>
                <a:lnTo>
                  <a:pt x="137" y="639"/>
                </a:lnTo>
                <a:lnTo>
                  <a:pt x="134" y="636"/>
                </a:lnTo>
                <a:lnTo>
                  <a:pt x="130" y="633"/>
                </a:lnTo>
                <a:lnTo>
                  <a:pt x="120" y="628"/>
                </a:lnTo>
                <a:lnTo>
                  <a:pt x="109" y="626"/>
                </a:lnTo>
                <a:lnTo>
                  <a:pt x="97" y="624"/>
                </a:lnTo>
                <a:lnTo>
                  <a:pt x="86" y="622"/>
                </a:lnTo>
                <a:lnTo>
                  <a:pt x="76" y="619"/>
                </a:lnTo>
                <a:lnTo>
                  <a:pt x="70" y="617"/>
                </a:lnTo>
                <a:lnTo>
                  <a:pt x="66" y="614"/>
                </a:lnTo>
                <a:lnTo>
                  <a:pt x="63" y="611"/>
                </a:lnTo>
                <a:lnTo>
                  <a:pt x="60" y="607"/>
                </a:lnTo>
                <a:lnTo>
                  <a:pt x="60" y="607"/>
                </a:lnTo>
                <a:lnTo>
                  <a:pt x="57" y="603"/>
                </a:lnTo>
                <a:lnTo>
                  <a:pt x="56" y="598"/>
                </a:lnTo>
                <a:lnTo>
                  <a:pt x="55" y="594"/>
                </a:lnTo>
                <a:lnTo>
                  <a:pt x="55" y="589"/>
                </a:lnTo>
                <a:lnTo>
                  <a:pt x="56" y="578"/>
                </a:lnTo>
                <a:lnTo>
                  <a:pt x="58" y="566"/>
                </a:lnTo>
                <a:lnTo>
                  <a:pt x="61" y="555"/>
                </a:lnTo>
                <a:lnTo>
                  <a:pt x="63" y="543"/>
                </a:lnTo>
                <a:lnTo>
                  <a:pt x="63" y="534"/>
                </a:lnTo>
                <a:lnTo>
                  <a:pt x="62" y="528"/>
                </a:lnTo>
                <a:lnTo>
                  <a:pt x="60" y="524"/>
                </a:lnTo>
                <a:lnTo>
                  <a:pt x="60" y="524"/>
                </a:lnTo>
                <a:lnTo>
                  <a:pt x="58" y="520"/>
                </a:lnTo>
                <a:lnTo>
                  <a:pt x="55" y="515"/>
                </a:lnTo>
                <a:lnTo>
                  <a:pt x="48" y="508"/>
                </a:lnTo>
                <a:lnTo>
                  <a:pt x="39" y="501"/>
                </a:lnTo>
                <a:lnTo>
                  <a:pt x="29" y="495"/>
                </a:lnTo>
                <a:lnTo>
                  <a:pt x="20" y="488"/>
                </a:lnTo>
                <a:lnTo>
                  <a:pt x="11" y="482"/>
                </a:lnTo>
                <a:lnTo>
                  <a:pt x="8" y="478"/>
                </a:lnTo>
                <a:lnTo>
                  <a:pt x="5" y="473"/>
                </a:lnTo>
                <a:lnTo>
                  <a:pt x="2" y="469"/>
                </a:lnTo>
                <a:lnTo>
                  <a:pt x="0" y="465"/>
                </a:lnTo>
                <a:lnTo>
                  <a:pt x="0" y="465"/>
                </a:lnTo>
                <a:lnTo>
                  <a:pt x="0" y="460"/>
                </a:lnTo>
                <a:lnTo>
                  <a:pt x="0" y="455"/>
                </a:lnTo>
                <a:lnTo>
                  <a:pt x="2" y="451"/>
                </a:lnTo>
                <a:lnTo>
                  <a:pt x="3" y="445"/>
                </a:lnTo>
                <a:lnTo>
                  <a:pt x="9" y="436"/>
                </a:lnTo>
                <a:lnTo>
                  <a:pt x="15" y="427"/>
                </a:lnTo>
                <a:lnTo>
                  <a:pt x="22" y="417"/>
                </a:lnTo>
                <a:lnTo>
                  <a:pt x="28" y="407"/>
                </a:lnTo>
                <a:lnTo>
                  <a:pt x="31" y="398"/>
                </a:lnTo>
                <a:lnTo>
                  <a:pt x="33" y="392"/>
                </a:lnTo>
                <a:lnTo>
                  <a:pt x="33" y="388"/>
                </a:lnTo>
                <a:lnTo>
                  <a:pt x="33" y="388"/>
                </a:lnTo>
                <a:lnTo>
                  <a:pt x="33" y="383"/>
                </a:lnTo>
                <a:lnTo>
                  <a:pt x="31" y="378"/>
                </a:lnTo>
                <a:lnTo>
                  <a:pt x="28" y="369"/>
                </a:lnTo>
                <a:lnTo>
                  <a:pt x="22" y="359"/>
                </a:lnTo>
                <a:lnTo>
                  <a:pt x="15" y="349"/>
                </a:lnTo>
                <a:lnTo>
                  <a:pt x="9" y="340"/>
                </a:lnTo>
                <a:lnTo>
                  <a:pt x="3" y="330"/>
                </a:lnTo>
                <a:lnTo>
                  <a:pt x="2" y="326"/>
                </a:lnTo>
                <a:lnTo>
                  <a:pt x="0" y="320"/>
                </a:lnTo>
                <a:lnTo>
                  <a:pt x="0" y="316"/>
                </a:lnTo>
                <a:lnTo>
                  <a:pt x="0" y="310"/>
                </a:lnTo>
                <a:lnTo>
                  <a:pt x="0" y="310"/>
                </a:lnTo>
                <a:lnTo>
                  <a:pt x="2" y="306"/>
                </a:lnTo>
                <a:lnTo>
                  <a:pt x="5" y="302"/>
                </a:lnTo>
                <a:lnTo>
                  <a:pt x="8" y="298"/>
                </a:lnTo>
                <a:lnTo>
                  <a:pt x="11" y="294"/>
                </a:lnTo>
                <a:lnTo>
                  <a:pt x="20" y="287"/>
                </a:lnTo>
                <a:lnTo>
                  <a:pt x="29" y="280"/>
                </a:lnTo>
                <a:lnTo>
                  <a:pt x="39" y="275"/>
                </a:lnTo>
                <a:lnTo>
                  <a:pt x="48" y="267"/>
                </a:lnTo>
                <a:lnTo>
                  <a:pt x="55" y="260"/>
                </a:lnTo>
                <a:lnTo>
                  <a:pt x="57" y="257"/>
                </a:lnTo>
                <a:lnTo>
                  <a:pt x="60" y="251"/>
                </a:lnTo>
                <a:lnTo>
                  <a:pt x="60" y="251"/>
                </a:lnTo>
                <a:lnTo>
                  <a:pt x="62" y="247"/>
                </a:lnTo>
                <a:lnTo>
                  <a:pt x="63" y="243"/>
                </a:lnTo>
                <a:lnTo>
                  <a:pt x="63" y="232"/>
                </a:lnTo>
                <a:lnTo>
                  <a:pt x="61" y="221"/>
                </a:lnTo>
                <a:lnTo>
                  <a:pt x="58" y="209"/>
                </a:lnTo>
                <a:lnTo>
                  <a:pt x="56" y="198"/>
                </a:lnTo>
                <a:lnTo>
                  <a:pt x="55" y="188"/>
                </a:lnTo>
                <a:lnTo>
                  <a:pt x="55" y="182"/>
                </a:lnTo>
                <a:lnTo>
                  <a:pt x="56" y="177"/>
                </a:lnTo>
                <a:lnTo>
                  <a:pt x="57" y="172"/>
                </a:lnTo>
                <a:lnTo>
                  <a:pt x="60" y="168"/>
                </a:lnTo>
                <a:lnTo>
                  <a:pt x="60" y="168"/>
                </a:lnTo>
                <a:lnTo>
                  <a:pt x="63" y="164"/>
                </a:lnTo>
                <a:lnTo>
                  <a:pt x="66" y="162"/>
                </a:lnTo>
                <a:lnTo>
                  <a:pt x="70" y="158"/>
                </a:lnTo>
                <a:lnTo>
                  <a:pt x="76" y="156"/>
                </a:lnTo>
                <a:lnTo>
                  <a:pt x="86" y="154"/>
                </a:lnTo>
                <a:lnTo>
                  <a:pt x="97" y="151"/>
                </a:lnTo>
                <a:lnTo>
                  <a:pt x="109" y="149"/>
                </a:lnTo>
                <a:lnTo>
                  <a:pt x="120" y="147"/>
                </a:lnTo>
                <a:lnTo>
                  <a:pt x="130" y="142"/>
                </a:lnTo>
                <a:lnTo>
                  <a:pt x="134" y="140"/>
                </a:lnTo>
                <a:lnTo>
                  <a:pt x="137" y="136"/>
                </a:lnTo>
                <a:lnTo>
                  <a:pt x="137" y="136"/>
                </a:lnTo>
                <a:lnTo>
                  <a:pt x="140" y="133"/>
                </a:lnTo>
                <a:lnTo>
                  <a:pt x="143" y="128"/>
                </a:lnTo>
                <a:lnTo>
                  <a:pt x="147" y="120"/>
                </a:lnTo>
                <a:lnTo>
                  <a:pt x="150" y="108"/>
                </a:lnTo>
                <a:lnTo>
                  <a:pt x="152" y="97"/>
                </a:lnTo>
                <a:lnTo>
                  <a:pt x="154" y="85"/>
                </a:lnTo>
                <a:lnTo>
                  <a:pt x="158" y="74"/>
                </a:lnTo>
                <a:lnTo>
                  <a:pt x="160" y="70"/>
                </a:lnTo>
                <a:lnTo>
                  <a:pt x="162" y="66"/>
                </a:lnTo>
                <a:lnTo>
                  <a:pt x="165" y="62"/>
                </a:lnTo>
                <a:lnTo>
                  <a:pt x="168" y="59"/>
                </a:lnTo>
                <a:lnTo>
                  <a:pt x="168" y="59"/>
                </a:lnTo>
                <a:lnTo>
                  <a:pt x="173" y="57"/>
                </a:lnTo>
                <a:lnTo>
                  <a:pt x="178" y="55"/>
                </a:lnTo>
                <a:lnTo>
                  <a:pt x="182" y="55"/>
                </a:lnTo>
                <a:lnTo>
                  <a:pt x="188" y="55"/>
                </a:lnTo>
                <a:lnTo>
                  <a:pt x="199" y="56"/>
                </a:lnTo>
                <a:lnTo>
                  <a:pt x="210" y="58"/>
                </a:lnTo>
                <a:lnTo>
                  <a:pt x="221" y="60"/>
                </a:lnTo>
                <a:lnTo>
                  <a:pt x="232" y="62"/>
                </a:lnTo>
                <a:lnTo>
                  <a:pt x="243" y="62"/>
                </a:lnTo>
                <a:lnTo>
                  <a:pt x="248" y="61"/>
                </a:lnTo>
                <a:lnTo>
                  <a:pt x="253" y="59"/>
                </a:lnTo>
                <a:lnTo>
                  <a:pt x="253" y="59"/>
                </a:lnTo>
                <a:lnTo>
                  <a:pt x="257" y="57"/>
                </a:lnTo>
                <a:lnTo>
                  <a:pt x="261" y="55"/>
                </a:lnTo>
                <a:lnTo>
                  <a:pt x="269" y="47"/>
                </a:lnTo>
                <a:lnTo>
                  <a:pt x="275" y="39"/>
                </a:lnTo>
                <a:lnTo>
                  <a:pt x="282" y="28"/>
                </a:lnTo>
                <a:lnTo>
                  <a:pt x="288" y="19"/>
                </a:lnTo>
                <a:lnTo>
                  <a:pt x="295" y="11"/>
                </a:lnTo>
                <a:lnTo>
                  <a:pt x="299" y="6"/>
                </a:lnTo>
                <a:lnTo>
                  <a:pt x="302" y="3"/>
                </a:lnTo>
                <a:lnTo>
                  <a:pt x="306" y="1"/>
                </a:lnTo>
                <a:lnTo>
                  <a:pt x="311" y="0"/>
                </a:lnTo>
                <a:lnTo>
                  <a:pt x="311" y="0"/>
                </a:lnTo>
                <a:lnTo>
                  <a:pt x="316" y="0"/>
                </a:lnTo>
                <a:lnTo>
                  <a:pt x="320" y="0"/>
                </a:lnTo>
                <a:lnTo>
                  <a:pt x="326" y="1"/>
                </a:lnTo>
                <a:lnTo>
                  <a:pt x="330" y="3"/>
                </a:lnTo>
                <a:lnTo>
                  <a:pt x="340" y="9"/>
                </a:lnTo>
                <a:lnTo>
                  <a:pt x="350" y="15"/>
                </a:lnTo>
                <a:lnTo>
                  <a:pt x="359" y="22"/>
                </a:lnTo>
                <a:lnTo>
                  <a:pt x="369" y="27"/>
                </a:lnTo>
                <a:lnTo>
                  <a:pt x="379" y="31"/>
                </a:lnTo>
                <a:lnTo>
                  <a:pt x="383" y="32"/>
                </a:lnTo>
                <a:lnTo>
                  <a:pt x="388" y="32"/>
                </a:lnTo>
                <a:lnTo>
                  <a:pt x="388" y="32"/>
                </a:lnTo>
                <a:close/>
                <a:moveTo>
                  <a:pt x="493" y="135"/>
                </a:moveTo>
                <a:lnTo>
                  <a:pt x="493" y="135"/>
                </a:lnTo>
                <a:lnTo>
                  <a:pt x="477" y="128"/>
                </a:lnTo>
                <a:lnTo>
                  <a:pt x="459" y="123"/>
                </a:lnTo>
                <a:lnTo>
                  <a:pt x="442" y="119"/>
                </a:lnTo>
                <a:lnTo>
                  <a:pt x="425" y="115"/>
                </a:lnTo>
                <a:lnTo>
                  <a:pt x="409" y="114"/>
                </a:lnTo>
                <a:lnTo>
                  <a:pt x="392" y="113"/>
                </a:lnTo>
                <a:lnTo>
                  <a:pt x="375" y="113"/>
                </a:lnTo>
                <a:lnTo>
                  <a:pt x="358" y="115"/>
                </a:lnTo>
                <a:lnTo>
                  <a:pt x="342" y="117"/>
                </a:lnTo>
                <a:lnTo>
                  <a:pt x="326" y="121"/>
                </a:lnTo>
                <a:lnTo>
                  <a:pt x="311" y="125"/>
                </a:lnTo>
                <a:lnTo>
                  <a:pt x="295" y="130"/>
                </a:lnTo>
                <a:lnTo>
                  <a:pt x="279" y="136"/>
                </a:lnTo>
                <a:lnTo>
                  <a:pt x="264" y="143"/>
                </a:lnTo>
                <a:lnTo>
                  <a:pt x="250" y="151"/>
                </a:lnTo>
                <a:lnTo>
                  <a:pt x="236" y="160"/>
                </a:lnTo>
                <a:lnTo>
                  <a:pt x="223" y="168"/>
                </a:lnTo>
                <a:lnTo>
                  <a:pt x="210" y="179"/>
                </a:lnTo>
                <a:lnTo>
                  <a:pt x="199" y="190"/>
                </a:lnTo>
                <a:lnTo>
                  <a:pt x="187" y="202"/>
                </a:lnTo>
                <a:lnTo>
                  <a:pt x="176" y="213"/>
                </a:lnTo>
                <a:lnTo>
                  <a:pt x="166" y="226"/>
                </a:lnTo>
                <a:lnTo>
                  <a:pt x="157" y="240"/>
                </a:lnTo>
                <a:lnTo>
                  <a:pt x="149" y="254"/>
                </a:lnTo>
                <a:lnTo>
                  <a:pt x="140" y="268"/>
                </a:lnTo>
                <a:lnTo>
                  <a:pt x="134" y="283"/>
                </a:lnTo>
                <a:lnTo>
                  <a:pt x="129" y="300"/>
                </a:lnTo>
                <a:lnTo>
                  <a:pt x="123" y="316"/>
                </a:lnTo>
                <a:lnTo>
                  <a:pt x="120" y="333"/>
                </a:lnTo>
                <a:lnTo>
                  <a:pt x="117" y="350"/>
                </a:lnTo>
                <a:lnTo>
                  <a:pt x="115" y="368"/>
                </a:lnTo>
                <a:lnTo>
                  <a:pt x="113" y="386"/>
                </a:lnTo>
                <a:lnTo>
                  <a:pt x="113" y="386"/>
                </a:lnTo>
                <a:lnTo>
                  <a:pt x="115" y="404"/>
                </a:lnTo>
                <a:lnTo>
                  <a:pt x="116" y="421"/>
                </a:lnTo>
                <a:lnTo>
                  <a:pt x="119" y="439"/>
                </a:lnTo>
                <a:lnTo>
                  <a:pt x="122" y="456"/>
                </a:lnTo>
                <a:lnTo>
                  <a:pt x="127" y="472"/>
                </a:lnTo>
                <a:lnTo>
                  <a:pt x="133" y="488"/>
                </a:lnTo>
                <a:lnTo>
                  <a:pt x="139" y="503"/>
                </a:lnTo>
                <a:lnTo>
                  <a:pt x="147" y="519"/>
                </a:lnTo>
                <a:lnTo>
                  <a:pt x="155" y="533"/>
                </a:lnTo>
                <a:lnTo>
                  <a:pt x="165" y="547"/>
                </a:lnTo>
                <a:lnTo>
                  <a:pt x="175" y="559"/>
                </a:lnTo>
                <a:lnTo>
                  <a:pt x="186" y="572"/>
                </a:lnTo>
                <a:lnTo>
                  <a:pt x="196" y="584"/>
                </a:lnTo>
                <a:lnTo>
                  <a:pt x="209" y="595"/>
                </a:lnTo>
                <a:lnTo>
                  <a:pt x="221" y="606"/>
                </a:lnTo>
                <a:lnTo>
                  <a:pt x="235" y="614"/>
                </a:lnTo>
                <a:lnTo>
                  <a:pt x="249" y="624"/>
                </a:lnTo>
                <a:lnTo>
                  <a:pt x="263" y="632"/>
                </a:lnTo>
                <a:lnTo>
                  <a:pt x="278" y="639"/>
                </a:lnTo>
                <a:lnTo>
                  <a:pt x="293" y="645"/>
                </a:lnTo>
                <a:lnTo>
                  <a:pt x="309" y="650"/>
                </a:lnTo>
                <a:lnTo>
                  <a:pt x="325" y="654"/>
                </a:lnTo>
                <a:lnTo>
                  <a:pt x="341" y="658"/>
                </a:lnTo>
                <a:lnTo>
                  <a:pt x="357" y="661"/>
                </a:lnTo>
                <a:lnTo>
                  <a:pt x="374" y="662"/>
                </a:lnTo>
                <a:lnTo>
                  <a:pt x="390" y="662"/>
                </a:lnTo>
                <a:lnTo>
                  <a:pt x="408" y="662"/>
                </a:lnTo>
                <a:lnTo>
                  <a:pt x="425" y="660"/>
                </a:lnTo>
                <a:lnTo>
                  <a:pt x="442" y="657"/>
                </a:lnTo>
                <a:lnTo>
                  <a:pt x="459" y="653"/>
                </a:lnTo>
                <a:lnTo>
                  <a:pt x="477" y="648"/>
                </a:lnTo>
                <a:lnTo>
                  <a:pt x="493" y="641"/>
                </a:lnTo>
                <a:lnTo>
                  <a:pt x="493" y="641"/>
                </a:lnTo>
                <a:lnTo>
                  <a:pt x="510" y="634"/>
                </a:lnTo>
                <a:lnTo>
                  <a:pt x="525" y="625"/>
                </a:lnTo>
                <a:lnTo>
                  <a:pt x="540" y="616"/>
                </a:lnTo>
                <a:lnTo>
                  <a:pt x="555" y="606"/>
                </a:lnTo>
                <a:lnTo>
                  <a:pt x="568" y="595"/>
                </a:lnTo>
                <a:lnTo>
                  <a:pt x="580" y="583"/>
                </a:lnTo>
                <a:lnTo>
                  <a:pt x="592" y="571"/>
                </a:lnTo>
                <a:lnTo>
                  <a:pt x="603" y="558"/>
                </a:lnTo>
                <a:lnTo>
                  <a:pt x="613" y="545"/>
                </a:lnTo>
                <a:lnTo>
                  <a:pt x="622" y="531"/>
                </a:lnTo>
                <a:lnTo>
                  <a:pt x="630" y="517"/>
                </a:lnTo>
                <a:lnTo>
                  <a:pt x="637" y="502"/>
                </a:lnTo>
                <a:lnTo>
                  <a:pt x="644" y="487"/>
                </a:lnTo>
                <a:lnTo>
                  <a:pt x="649" y="472"/>
                </a:lnTo>
                <a:lnTo>
                  <a:pt x="654" y="456"/>
                </a:lnTo>
                <a:lnTo>
                  <a:pt x="658" y="440"/>
                </a:lnTo>
                <a:lnTo>
                  <a:pt x="660" y="424"/>
                </a:lnTo>
                <a:lnTo>
                  <a:pt x="662" y="407"/>
                </a:lnTo>
                <a:lnTo>
                  <a:pt x="662" y="391"/>
                </a:lnTo>
                <a:lnTo>
                  <a:pt x="662" y="375"/>
                </a:lnTo>
                <a:lnTo>
                  <a:pt x="661" y="358"/>
                </a:lnTo>
                <a:lnTo>
                  <a:pt x="659" y="342"/>
                </a:lnTo>
                <a:lnTo>
                  <a:pt x="656" y="326"/>
                </a:lnTo>
                <a:lnTo>
                  <a:pt x="651" y="309"/>
                </a:lnTo>
                <a:lnTo>
                  <a:pt x="646" y="294"/>
                </a:lnTo>
                <a:lnTo>
                  <a:pt x="641" y="278"/>
                </a:lnTo>
                <a:lnTo>
                  <a:pt x="633" y="263"/>
                </a:lnTo>
                <a:lnTo>
                  <a:pt x="624" y="248"/>
                </a:lnTo>
                <a:lnTo>
                  <a:pt x="616" y="233"/>
                </a:lnTo>
                <a:lnTo>
                  <a:pt x="605" y="219"/>
                </a:lnTo>
                <a:lnTo>
                  <a:pt x="593" y="206"/>
                </a:lnTo>
                <a:lnTo>
                  <a:pt x="581" y="192"/>
                </a:lnTo>
                <a:lnTo>
                  <a:pt x="581" y="192"/>
                </a:lnTo>
                <a:lnTo>
                  <a:pt x="572" y="183"/>
                </a:lnTo>
                <a:lnTo>
                  <a:pt x="561" y="175"/>
                </a:lnTo>
                <a:lnTo>
                  <a:pt x="539" y="158"/>
                </a:lnTo>
                <a:lnTo>
                  <a:pt x="517" y="145"/>
                </a:lnTo>
                <a:lnTo>
                  <a:pt x="493" y="135"/>
                </a:lnTo>
                <a:lnTo>
                  <a:pt x="493" y="135"/>
                </a:lnTo>
                <a:close/>
                <a:moveTo>
                  <a:pt x="388" y="163"/>
                </a:moveTo>
                <a:lnTo>
                  <a:pt x="388" y="163"/>
                </a:lnTo>
                <a:lnTo>
                  <a:pt x="411" y="164"/>
                </a:lnTo>
                <a:lnTo>
                  <a:pt x="434" y="167"/>
                </a:lnTo>
                <a:lnTo>
                  <a:pt x="455" y="172"/>
                </a:lnTo>
                <a:lnTo>
                  <a:pt x="476" y="180"/>
                </a:lnTo>
                <a:lnTo>
                  <a:pt x="495" y="190"/>
                </a:lnTo>
                <a:lnTo>
                  <a:pt x="514" y="202"/>
                </a:lnTo>
                <a:lnTo>
                  <a:pt x="532" y="214"/>
                </a:lnTo>
                <a:lnTo>
                  <a:pt x="548" y="229"/>
                </a:lnTo>
                <a:lnTo>
                  <a:pt x="562" y="245"/>
                </a:lnTo>
                <a:lnTo>
                  <a:pt x="575" y="262"/>
                </a:lnTo>
                <a:lnTo>
                  <a:pt x="587" y="280"/>
                </a:lnTo>
                <a:lnTo>
                  <a:pt x="595" y="300"/>
                </a:lnTo>
                <a:lnTo>
                  <a:pt x="603" y="321"/>
                </a:lnTo>
                <a:lnTo>
                  <a:pt x="608" y="343"/>
                </a:lnTo>
                <a:lnTo>
                  <a:pt x="613" y="364"/>
                </a:lnTo>
                <a:lnTo>
                  <a:pt x="614" y="388"/>
                </a:lnTo>
                <a:lnTo>
                  <a:pt x="614" y="388"/>
                </a:lnTo>
                <a:lnTo>
                  <a:pt x="613" y="411"/>
                </a:lnTo>
                <a:lnTo>
                  <a:pt x="608" y="433"/>
                </a:lnTo>
                <a:lnTo>
                  <a:pt x="603" y="455"/>
                </a:lnTo>
                <a:lnTo>
                  <a:pt x="595" y="475"/>
                </a:lnTo>
                <a:lnTo>
                  <a:pt x="587" y="495"/>
                </a:lnTo>
                <a:lnTo>
                  <a:pt x="575" y="513"/>
                </a:lnTo>
                <a:lnTo>
                  <a:pt x="562" y="530"/>
                </a:lnTo>
                <a:lnTo>
                  <a:pt x="548" y="547"/>
                </a:lnTo>
                <a:lnTo>
                  <a:pt x="532" y="562"/>
                </a:lnTo>
                <a:lnTo>
                  <a:pt x="514" y="575"/>
                </a:lnTo>
                <a:lnTo>
                  <a:pt x="495" y="585"/>
                </a:lnTo>
                <a:lnTo>
                  <a:pt x="476" y="595"/>
                </a:lnTo>
                <a:lnTo>
                  <a:pt x="455" y="603"/>
                </a:lnTo>
                <a:lnTo>
                  <a:pt x="434" y="608"/>
                </a:lnTo>
                <a:lnTo>
                  <a:pt x="411" y="611"/>
                </a:lnTo>
                <a:lnTo>
                  <a:pt x="388" y="612"/>
                </a:lnTo>
                <a:lnTo>
                  <a:pt x="388" y="612"/>
                </a:lnTo>
                <a:lnTo>
                  <a:pt x="366" y="611"/>
                </a:lnTo>
                <a:lnTo>
                  <a:pt x="343" y="608"/>
                </a:lnTo>
                <a:lnTo>
                  <a:pt x="321" y="603"/>
                </a:lnTo>
                <a:lnTo>
                  <a:pt x="301" y="595"/>
                </a:lnTo>
                <a:lnTo>
                  <a:pt x="282" y="585"/>
                </a:lnTo>
                <a:lnTo>
                  <a:pt x="262" y="575"/>
                </a:lnTo>
                <a:lnTo>
                  <a:pt x="245" y="562"/>
                </a:lnTo>
                <a:lnTo>
                  <a:pt x="229" y="547"/>
                </a:lnTo>
                <a:lnTo>
                  <a:pt x="215" y="530"/>
                </a:lnTo>
                <a:lnTo>
                  <a:pt x="202" y="513"/>
                </a:lnTo>
                <a:lnTo>
                  <a:pt x="190" y="495"/>
                </a:lnTo>
                <a:lnTo>
                  <a:pt x="181" y="475"/>
                </a:lnTo>
                <a:lnTo>
                  <a:pt x="174" y="455"/>
                </a:lnTo>
                <a:lnTo>
                  <a:pt x="168" y="433"/>
                </a:lnTo>
                <a:lnTo>
                  <a:pt x="164" y="411"/>
                </a:lnTo>
                <a:lnTo>
                  <a:pt x="163" y="388"/>
                </a:lnTo>
                <a:lnTo>
                  <a:pt x="163" y="388"/>
                </a:lnTo>
                <a:lnTo>
                  <a:pt x="164" y="364"/>
                </a:lnTo>
                <a:lnTo>
                  <a:pt x="168" y="343"/>
                </a:lnTo>
                <a:lnTo>
                  <a:pt x="174" y="321"/>
                </a:lnTo>
                <a:lnTo>
                  <a:pt x="181" y="300"/>
                </a:lnTo>
                <a:lnTo>
                  <a:pt x="190" y="280"/>
                </a:lnTo>
                <a:lnTo>
                  <a:pt x="202" y="262"/>
                </a:lnTo>
                <a:lnTo>
                  <a:pt x="215" y="245"/>
                </a:lnTo>
                <a:lnTo>
                  <a:pt x="229" y="229"/>
                </a:lnTo>
                <a:lnTo>
                  <a:pt x="245" y="214"/>
                </a:lnTo>
                <a:lnTo>
                  <a:pt x="262" y="202"/>
                </a:lnTo>
                <a:lnTo>
                  <a:pt x="282" y="190"/>
                </a:lnTo>
                <a:lnTo>
                  <a:pt x="301" y="180"/>
                </a:lnTo>
                <a:lnTo>
                  <a:pt x="321" y="172"/>
                </a:lnTo>
                <a:lnTo>
                  <a:pt x="343" y="167"/>
                </a:lnTo>
                <a:lnTo>
                  <a:pt x="366" y="164"/>
                </a:lnTo>
                <a:lnTo>
                  <a:pt x="388" y="163"/>
                </a:lnTo>
                <a:lnTo>
                  <a:pt x="388" y="163"/>
                </a:lnTo>
                <a:close/>
                <a:moveTo>
                  <a:pt x="403" y="231"/>
                </a:moveTo>
                <a:lnTo>
                  <a:pt x="441" y="314"/>
                </a:lnTo>
                <a:lnTo>
                  <a:pt x="533" y="324"/>
                </a:lnTo>
                <a:lnTo>
                  <a:pt x="533" y="324"/>
                </a:lnTo>
                <a:lnTo>
                  <a:pt x="537" y="326"/>
                </a:lnTo>
                <a:lnTo>
                  <a:pt x="541" y="328"/>
                </a:lnTo>
                <a:lnTo>
                  <a:pt x="545" y="331"/>
                </a:lnTo>
                <a:lnTo>
                  <a:pt x="547" y="335"/>
                </a:lnTo>
                <a:lnTo>
                  <a:pt x="547" y="335"/>
                </a:lnTo>
                <a:lnTo>
                  <a:pt x="548" y="341"/>
                </a:lnTo>
                <a:lnTo>
                  <a:pt x="547" y="345"/>
                </a:lnTo>
                <a:lnTo>
                  <a:pt x="545" y="349"/>
                </a:lnTo>
                <a:lnTo>
                  <a:pt x="543" y="352"/>
                </a:lnTo>
                <a:lnTo>
                  <a:pt x="475" y="415"/>
                </a:lnTo>
                <a:lnTo>
                  <a:pt x="493" y="506"/>
                </a:lnTo>
                <a:lnTo>
                  <a:pt x="493" y="506"/>
                </a:lnTo>
                <a:lnTo>
                  <a:pt x="493" y="510"/>
                </a:lnTo>
                <a:lnTo>
                  <a:pt x="492" y="514"/>
                </a:lnTo>
                <a:lnTo>
                  <a:pt x="490" y="519"/>
                </a:lnTo>
                <a:lnTo>
                  <a:pt x="486" y="522"/>
                </a:lnTo>
                <a:lnTo>
                  <a:pt x="486" y="522"/>
                </a:lnTo>
                <a:lnTo>
                  <a:pt x="482" y="524"/>
                </a:lnTo>
                <a:lnTo>
                  <a:pt x="478" y="525"/>
                </a:lnTo>
                <a:lnTo>
                  <a:pt x="472" y="525"/>
                </a:lnTo>
                <a:lnTo>
                  <a:pt x="468" y="523"/>
                </a:lnTo>
                <a:lnTo>
                  <a:pt x="388" y="478"/>
                </a:lnTo>
                <a:lnTo>
                  <a:pt x="309" y="523"/>
                </a:lnTo>
                <a:lnTo>
                  <a:pt x="309" y="523"/>
                </a:lnTo>
                <a:lnTo>
                  <a:pt x="304" y="525"/>
                </a:lnTo>
                <a:lnTo>
                  <a:pt x="299" y="525"/>
                </a:lnTo>
                <a:lnTo>
                  <a:pt x="295" y="524"/>
                </a:lnTo>
                <a:lnTo>
                  <a:pt x="290" y="522"/>
                </a:lnTo>
                <a:lnTo>
                  <a:pt x="290" y="522"/>
                </a:lnTo>
                <a:lnTo>
                  <a:pt x="287" y="519"/>
                </a:lnTo>
                <a:lnTo>
                  <a:pt x="285" y="514"/>
                </a:lnTo>
                <a:lnTo>
                  <a:pt x="284" y="510"/>
                </a:lnTo>
                <a:lnTo>
                  <a:pt x="284" y="506"/>
                </a:lnTo>
                <a:lnTo>
                  <a:pt x="302" y="415"/>
                </a:lnTo>
                <a:lnTo>
                  <a:pt x="234" y="352"/>
                </a:lnTo>
                <a:lnTo>
                  <a:pt x="234" y="352"/>
                </a:lnTo>
                <a:lnTo>
                  <a:pt x="232" y="349"/>
                </a:lnTo>
                <a:lnTo>
                  <a:pt x="230" y="345"/>
                </a:lnTo>
                <a:lnTo>
                  <a:pt x="229" y="341"/>
                </a:lnTo>
                <a:lnTo>
                  <a:pt x="230" y="335"/>
                </a:lnTo>
                <a:lnTo>
                  <a:pt x="230" y="335"/>
                </a:lnTo>
                <a:lnTo>
                  <a:pt x="232" y="331"/>
                </a:lnTo>
                <a:lnTo>
                  <a:pt x="235" y="328"/>
                </a:lnTo>
                <a:lnTo>
                  <a:pt x="240" y="326"/>
                </a:lnTo>
                <a:lnTo>
                  <a:pt x="244" y="324"/>
                </a:lnTo>
                <a:lnTo>
                  <a:pt x="336" y="314"/>
                </a:lnTo>
                <a:lnTo>
                  <a:pt x="373" y="231"/>
                </a:lnTo>
                <a:lnTo>
                  <a:pt x="373" y="231"/>
                </a:lnTo>
                <a:lnTo>
                  <a:pt x="376" y="226"/>
                </a:lnTo>
                <a:lnTo>
                  <a:pt x="380" y="223"/>
                </a:lnTo>
                <a:lnTo>
                  <a:pt x="384" y="221"/>
                </a:lnTo>
                <a:lnTo>
                  <a:pt x="388" y="221"/>
                </a:lnTo>
                <a:lnTo>
                  <a:pt x="388" y="221"/>
                </a:lnTo>
                <a:lnTo>
                  <a:pt x="393" y="221"/>
                </a:lnTo>
                <a:lnTo>
                  <a:pt x="397" y="223"/>
                </a:lnTo>
                <a:lnTo>
                  <a:pt x="400" y="226"/>
                </a:lnTo>
                <a:lnTo>
                  <a:pt x="403" y="231"/>
                </a:lnTo>
                <a:lnTo>
                  <a:pt x="403"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7" name="文本框 26"/>
          <p:cNvSpPr txBox="1"/>
          <p:nvPr>
            <p:custDataLst>
              <p:tags r:id="rId12"/>
            </p:custDataLst>
          </p:nvPr>
        </p:nvSpPr>
        <p:spPr>
          <a:xfrm>
            <a:off x="623570" y="2595880"/>
            <a:ext cx="3903980" cy="1675765"/>
          </a:xfrm>
          <a:prstGeom prst="rect">
            <a:avLst/>
          </a:prstGeom>
          <a:noFill/>
        </p:spPr>
        <p:txBody>
          <a:bodyPr wrap="square" lIns="90000" tIns="46800" rIns="90000" bIns="0" anchor="b" anchorCtr="0"/>
          <a:lstStyle/>
          <a:p>
            <a:pPr algn="l">
              <a:lnSpc>
                <a:spcPct val="120000"/>
              </a:lnSpc>
            </a:pPr>
            <a:r>
              <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rPr>
              <a:t>（3）尽量注意学习和处事有条理。这样可以更有效地利用有限的时间，也就减少了因为时间不够做不完事所造成的压力。列出该做的事，每次做一件。</a:t>
            </a:r>
            <a:endPar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endParaRPr>
          </a:p>
        </p:txBody>
      </p:sp>
      <p:sp>
        <p:nvSpPr>
          <p:cNvPr id="25" name="文本框 24"/>
          <p:cNvSpPr txBox="1"/>
          <p:nvPr>
            <p:custDataLst>
              <p:tags r:id="rId13"/>
            </p:custDataLst>
          </p:nvPr>
        </p:nvSpPr>
        <p:spPr>
          <a:xfrm>
            <a:off x="7892415" y="2810510"/>
            <a:ext cx="3925570" cy="1611630"/>
          </a:xfrm>
          <a:prstGeom prst="rect">
            <a:avLst/>
          </a:prstGeom>
          <a:noFill/>
        </p:spPr>
        <p:txBody>
          <a:bodyPr wrap="square" lIns="90000" tIns="46800" rIns="90000" bIns="0" anchor="b" anchorCtr="0"/>
          <a:lstStyle/>
          <a:p>
            <a:pPr>
              <a:lnSpc>
                <a:spcPct val="120000"/>
              </a:lnSpc>
            </a:pPr>
            <a:r>
              <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rPr>
              <a:t>（4）如果感到太忙，请人帮忙。现在没有人可以单枪匹马做所有的事。让家庭成员、朋友或同事知道你已经超负荷了，请他们帮助你分担一些任务。</a:t>
            </a:r>
            <a:endPar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23" name="文本框 22"/>
          <p:cNvSpPr txBox="1"/>
          <p:nvPr>
            <p:custDataLst>
              <p:tags r:id="rId14"/>
            </p:custDataLst>
          </p:nvPr>
        </p:nvSpPr>
        <p:spPr>
          <a:xfrm>
            <a:off x="1131570" y="4422140"/>
            <a:ext cx="3599180" cy="1315720"/>
          </a:xfrm>
          <a:prstGeom prst="rect">
            <a:avLst/>
          </a:prstGeom>
          <a:noFill/>
        </p:spPr>
        <p:txBody>
          <a:bodyPr wrap="square" lIns="90000" tIns="46800" rIns="90000" bIns="0" anchor="b" anchorCtr="0"/>
          <a:lstStyle/>
          <a:p>
            <a:pPr algn="l">
              <a:lnSpc>
                <a:spcPct val="120000"/>
              </a:lnSpc>
            </a:pPr>
            <a:r>
              <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rPr>
              <a:t>（5）学会轻轻松松地工作和过日子，顺其自然。安排一些时间专门给自己，做一些自己喜欢的事情。</a:t>
            </a:r>
            <a:endPar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21" name="文本框 20"/>
          <p:cNvSpPr txBox="1"/>
          <p:nvPr>
            <p:custDataLst>
              <p:tags r:id="rId15"/>
            </p:custDataLst>
          </p:nvPr>
        </p:nvSpPr>
        <p:spPr>
          <a:xfrm>
            <a:off x="7149465" y="4637405"/>
            <a:ext cx="4432935" cy="1316355"/>
          </a:xfrm>
          <a:prstGeom prst="rect">
            <a:avLst/>
          </a:prstGeom>
          <a:noFill/>
        </p:spPr>
        <p:txBody>
          <a:bodyPr wrap="square" lIns="90000" tIns="46800" rIns="90000" bIns="0" anchor="b" anchorCtr="0"/>
          <a:lstStyle/>
          <a:p>
            <a:pPr>
              <a:lnSpc>
                <a:spcPct val="120000"/>
              </a:lnSpc>
            </a:pPr>
            <a:r>
              <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rPr>
              <a:t>（6）必要时请专业人员帮忙。如果已经过度紧张，精神濒于崩溃，你也许该去看看心理医生。心理医生也许可以帮助你。</a:t>
            </a:r>
            <a:endPar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endParaRPr>
          </a:p>
        </p:txBody>
      </p:sp>
      <p:sp>
        <p:nvSpPr>
          <p:cNvPr id="29" name="文本框 28"/>
          <p:cNvSpPr txBox="1"/>
          <p:nvPr>
            <p:custDataLst>
              <p:tags r:id="rId16"/>
            </p:custDataLst>
          </p:nvPr>
        </p:nvSpPr>
        <p:spPr>
          <a:xfrm>
            <a:off x="7314565" y="1198880"/>
            <a:ext cx="3819525" cy="1396365"/>
          </a:xfrm>
          <a:prstGeom prst="rect">
            <a:avLst/>
          </a:prstGeom>
          <a:noFill/>
        </p:spPr>
        <p:txBody>
          <a:bodyPr wrap="square" lIns="90000" tIns="46800" rIns="90000" bIns="0" anchor="b" anchorCtr="0">
            <a:normAutofit/>
          </a:bodyPr>
          <a:lstStyle/>
          <a:p>
            <a:pPr>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mj-cs"/>
                <a:sym typeface="+mn-lt"/>
              </a:rPr>
              <a:t>（2）有压力，想办法讲出来。与同学、亲友、老师聊聊，可以消掉心中的怨气，有时还会找到解决的办法。</a:t>
            </a:r>
            <a:endParaRPr lang="zh-CN" altLang="en-US" b="1" spc="300">
              <a:solidFill>
                <a:srgbClr val="1F74AD"/>
              </a:solidFill>
              <a:latin typeface="微软雅黑" panose="020B0503020204020204" pitchFamily="34" charset="-122"/>
              <a:ea typeface="微软雅黑" panose="020B0503020204020204" pitchFamily="34" charset="-122"/>
              <a:cs typeface="+mj-cs"/>
              <a:sym typeface="+mn-lt"/>
            </a:endParaRPr>
          </a:p>
        </p:txBody>
      </p:sp>
      <p:sp>
        <p:nvSpPr>
          <p:cNvPr id="32" name="文本框 31"/>
          <p:cNvSpPr txBox="1"/>
          <p:nvPr>
            <p:custDataLst>
              <p:tags r:id="rId17"/>
            </p:custDataLst>
          </p:nvPr>
        </p:nvSpPr>
        <p:spPr>
          <a:xfrm>
            <a:off x="1131570" y="1501775"/>
            <a:ext cx="3890010" cy="756285"/>
          </a:xfrm>
          <a:prstGeom prst="rect">
            <a:avLst/>
          </a:prstGeom>
          <a:noFill/>
        </p:spPr>
        <p:txBody>
          <a:bodyPr wrap="square" lIns="90000" tIns="46800" rIns="90000" bIns="0" anchor="b" anchorCtr="0">
            <a:normAutofit/>
          </a:bodyPr>
          <a:lstStyle/>
          <a:p>
            <a:pPr algn="l">
              <a:lnSpc>
                <a:spcPct val="120000"/>
              </a:lnSpc>
            </a:pPr>
            <a:r>
              <a:rPr lang="zh-CN" altLang="en-US" b="1" spc="300">
                <a:solidFill>
                  <a:srgbClr val="FFC000"/>
                </a:solidFill>
                <a:latin typeface="微软雅黑" panose="020B0503020204020204" pitchFamily="34" charset="-122"/>
                <a:ea typeface="微软雅黑" panose="020B0503020204020204" pitchFamily="34" charset="-122"/>
                <a:cs typeface="+mj-cs"/>
                <a:sym typeface="+mn-lt"/>
              </a:rPr>
              <a:t>（1）保持健康的饮食习惯，坚持定期锻炼身体。</a:t>
            </a:r>
            <a:endParaRPr lang="zh-CN" altLang="en-US" b="1" spc="300">
              <a:solidFill>
                <a:srgbClr val="FFC000"/>
              </a:solidFill>
              <a:latin typeface="微软雅黑" panose="020B0503020204020204" pitchFamily="34" charset="-122"/>
              <a:ea typeface="微软雅黑" panose="020B0503020204020204" pitchFamily="34" charset="-122"/>
              <a:cs typeface="+mj-cs"/>
              <a:sym typeface="+mn-lt"/>
            </a:endParaRPr>
          </a:p>
        </p:txBody>
      </p:sp>
      <p:sp>
        <p:nvSpPr>
          <p:cNvPr id="34" name="椭圆 33"/>
          <p:cNvSpPr/>
          <p:nvPr>
            <p:custDataLst>
              <p:tags r:id="rId18"/>
            </p:custDataLst>
          </p:nvPr>
        </p:nvSpPr>
        <p:spPr>
          <a:xfrm>
            <a:off x="4996327" y="1872652"/>
            <a:ext cx="722487" cy="722487"/>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36" name="任意多边形 8"/>
          <p:cNvSpPr/>
          <p:nvPr>
            <p:custDataLst>
              <p:tags r:id="rId19"/>
            </p:custDataLst>
          </p:nvPr>
        </p:nvSpPr>
        <p:spPr bwMode="auto">
          <a:xfrm>
            <a:off x="5134127" y="1991876"/>
            <a:ext cx="446887" cy="45282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Tree>
    <p:custDataLst>
      <p:tags r:id="rId20"/>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三、焦虑的解除妙法</a:t>
            </a:r>
            <a:endParaRPr lang="zh-CN" altLang="en-US" sz="3200">
              <a:solidFill>
                <a:srgbClr val="43486D"/>
              </a:solidFill>
              <a:latin typeface="+mj-ea"/>
              <a:ea typeface="+mj-ea"/>
            </a:endParaRPr>
          </a:p>
        </p:txBody>
      </p:sp>
      <p:sp>
        <p:nvSpPr>
          <p:cNvPr id="4" name="文本框 3"/>
          <p:cNvSpPr txBox="1"/>
          <p:nvPr/>
        </p:nvSpPr>
        <p:spPr>
          <a:xfrm>
            <a:off x="593090" y="867410"/>
            <a:ext cx="9447530" cy="138366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（一）自我松弛法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在生理上，焦虑是与肌肉紧张相关联的。如果你使自己的肌肉得以放松，那么躯体的放松也会令精神有所放松，焦虑则无处立足了。</a:t>
            </a:r>
            <a:endParaRPr lang="zh-CN" altLang="en-US"/>
          </a:p>
        </p:txBody>
      </p:sp>
      <p:pic>
        <p:nvPicPr>
          <p:cNvPr id="102" name="图片 101"/>
          <p:cNvPicPr/>
          <p:nvPr/>
        </p:nvPicPr>
        <p:blipFill>
          <a:blip r:embed="rId1"/>
          <a:stretch>
            <a:fillRect/>
          </a:stretch>
        </p:blipFill>
        <p:spPr>
          <a:xfrm>
            <a:off x="1224280" y="2251075"/>
            <a:ext cx="3909695" cy="4064000"/>
          </a:xfrm>
          <a:prstGeom prst="rect">
            <a:avLst/>
          </a:prstGeom>
          <a:noFill/>
          <a:ln w="9525">
            <a:noFill/>
          </a:ln>
        </p:spPr>
      </p:pic>
      <p:pic>
        <p:nvPicPr>
          <p:cNvPr id="103" name="图片 102"/>
          <p:cNvPicPr/>
          <p:nvPr/>
        </p:nvPicPr>
        <p:blipFill>
          <a:blip r:embed="rId2"/>
          <a:stretch>
            <a:fillRect/>
          </a:stretch>
        </p:blipFill>
        <p:spPr>
          <a:xfrm>
            <a:off x="5751830" y="2336800"/>
            <a:ext cx="4985385" cy="3945255"/>
          </a:xfrm>
          <a:prstGeom prst="rect">
            <a:avLst/>
          </a:prstGeom>
          <a:noFill/>
          <a:ln w="9525">
            <a:noFill/>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blinds(horizontal)">
                                      <p:cBhvr>
                                        <p:cTn id="1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三、焦虑的解除妙法</a:t>
            </a:r>
            <a:endParaRPr lang="zh-CN" altLang="en-US" sz="3200">
              <a:solidFill>
                <a:srgbClr val="43486D"/>
              </a:solidFill>
              <a:latin typeface="+mj-ea"/>
              <a:ea typeface="+mj-ea"/>
            </a:endParaRPr>
          </a:p>
        </p:txBody>
      </p:sp>
      <p:sp>
        <p:nvSpPr>
          <p:cNvPr id="4" name="文本框 3"/>
          <p:cNvSpPr txBox="1"/>
          <p:nvPr/>
        </p:nvSpPr>
        <p:spPr>
          <a:xfrm>
            <a:off x="593090" y="867410"/>
            <a:ext cx="9447530" cy="55308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（二）肌肉放松法</a:t>
            </a:r>
            <a:endParaRPr lang="zh-CN" altLang="en-US"/>
          </a:p>
        </p:txBody>
      </p:sp>
      <p:sp>
        <p:nvSpPr>
          <p:cNvPr id="43" name="任意多边形 42"/>
          <p:cNvSpPr/>
          <p:nvPr>
            <p:custDataLst>
              <p:tags r:id="rId1"/>
            </p:custDataLst>
          </p:nvPr>
        </p:nvSpPr>
        <p:spPr>
          <a:xfrm rot="8615571">
            <a:off x="5718902" y="3408091"/>
            <a:ext cx="2341578" cy="2396309"/>
          </a:xfrm>
          <a:custGeom>
            <a:avLst/>
            <a:gdLst>
              <a:gd name="connsiteX0" fmla="*/ 425653 w 1886470"/>
              <a:gd name="connsiteY0" fmla="*/ 1765996 h 1930564"/>
              <a:gd name="connsiteX1" fmla="*/ 0 w 1886470"/>
              <a:gd name="connsiteY1" fmla="*/ 965439 h 1930564"/>
              <a:gd name="connsiteX2" fmla="*/ 965439 w 1886470"/>
              <a:gd name="connsiteY2" fmla="*/ 0 h 1930564"/>
              <a:gd name="connsiteX3" fmla="*/ 1855009 w 1886470"/>
              <a:gd name="connsiteY3" fmla="*/ 589647 h 1930564"/>
              <a:gd name="connsiteX4" fmla="*/ 1886470 w 1886470"/>
              <a:gd name="connsiteY4" fmla="*/ 675605 h 1930564"/>
              <a:gd name="connsiteX5" fmla="*/ 1867333 w 1886470"/>
              <a:gd name="connsiteY5" fmla="*/ 674902 h 1930564"/>
              <a:gd name="connsiteX6" fmla="*/ 1580879 w 1886470"/>
              <a:gd name="connsiteY6" fmla="*/ 722339 h 1930564"/>
              <a:gd name="connsiteX7" fmla="*/ 919558 w 1886470"/>
              <a:gd name="connsiteY7" fmla="*/ 1747755 h 1930564"/>
              <a:gd name="connsiteX8" fmla="*/ 959228 w 1886470"/>
              <a:gd name="connsiteY8" fmla="*/ 1930564 h 1930564"/>
              <a:gd name="connsiteX9" fmla="*/ 866728 w 1886470"/>
              <a:gd name="connsiteY9" fmla="*/ 1925893 h 1930564"/>
              <a:gd name="connsiteX10" fmla="*/ 425653 w 1886470"/>
              <a:gd name="connsiteY10" fmla="*/ 1765996 h 1930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470" h="1930564">
                <a:moveTo>
                  <a:pt x="425653" y="1765996"/>
                </a:moveTo>
                <a:cubicBezTo>
                  <a:pt x="168844" y="1592500"/>
                  <a:pt x="0" y="1298687"/>
                  <a:pt x="0" y="965439"/>
                </a:cubicBezTo>
                <a:cubicBezTo>
                  <a:pt x="0" y="432242"/>
                  <a:pt x="432242" y="0"/>
                  <a:pt x="965439" y="0"/>
                </a:cubicBezTo>
                <a:cubicBezTo>
                  <a:pt x="1365337" y="0"/>
                  <a:pt x="1708447" y="243136"/>
                  <a:pt x="1855009" y="589647"/>
                </a:cubicBezTo>
                <a:lnTo>
                  <a:pt x="1886470" y="675605"/>
                </a:lnTo>
                <a:lnTo>
                  <a:pt x="1867333" y="674902"/>
                </a:lnTo>
                <a:cubicBezTo>
                  <a:pt x="1772362" y="676100"/>
                  <a:pt x="1675961" y="691445"/>
                  <a:pt x="1580879" y="722339"/>
                </a:cubicBezTo>
                <a:cubicBezTo>
                  <a:pt x="1137166" y="866510"/>
                  <a:pt x="869228" y="1301534"/>
                  <a:pt x="919558" y="1747755"/>
                </a:cubicBezTo>
                <a:lnTo>
                  <a:pt x="959228" y="1930564"/>
                </a:lnTo>
                <a:lnTo>
                  <a:pt x="866728" y="1925893"/>
                </a:lnTo>
                <a:cubicBezTo>
                  <a:pt x="704452" y="1909413"/>
                  <a:pt x="554057" y="1852744"/>
                  <a:pt x="425653" y="1765996"/>
                </a:cubicBezTo>
                <a:close/>
              </a:path>
            </a:pathLst>
          </a:custGeom>
          <a:solidFill>
            <a:srgbClr val="EB673C"/>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4" name="任意多边形 43"/>
          <p:cNvSpPr/>
          <p:nvPr>
            <p:custDataLst>
              <p:tags r:id="rId2"/>
            </p:custDataLst>
          </p:nvPr>
        </p:nvSpPr>
        <p:spPr>
          <a:xfrm rot="12935571">
            <a:off x="4305904" y="3438484"/>
            <a:ext cx="2344646" cy="2396197"/>
          </a:xfrm>
          <a:custGeom>
            <a:avLst/>
            <a:gdLst>
              <a:gd name="connsiteX0" fmla="*/ 957435 w 1888942"/>
              <a:gd name="connsiteY0" fmla="*/ 1930474 h 1930474"/>
              <a:gd name="connsiteX1" fmla="*/ 866728 w 1888942"/>
              <a:gd name="connsiteY1" fmla="*/ 1925893 h 1930474"/>
              <a:gd name="connsiteX2" fmla="*/ 0 w 1888942"/>
              <a:gd name="connsiteY2" fmla="*/ 965439 h 1930474"/>
              <a:gd name="connsiteX3" fmla="*/ 965439 w 1888942"/>
              <a:gd name="connsiteY3" fmla="*/ 0 h 1930474"/>
              <a:gd name="connsiteX4" fmla="*/ 1887474 w 1888942"/>
              <a:gd name="connsiteY4" fmla="*/ 678347 h 1930474"/>
              <a:gd name="connsiteX5" fmla="*/ 1888942 w 1888942"/>
              <a:gd name="connsiteY5" fmla="*/ 684055 h 1930474"/>
              <a:gd name="connsiteX6" fmla="*/ 1771934 w 1888942"/>
              <a:gd name="connsiteY6" fmla="*/ 685596 h 1930474"/>
              <a:gd name="connsiteX7" fmla="*/ 1580826 w 1888942"/>
              <a:gd name="connsiteY7" fmla="*/ 727067 h 1930474"/>
              <a:gd name="connsiteX8" fmla="*/ 935213 w 1888942"/>
              <a:gd name="connsiteY8" fmla="*/ 1848172 h 1930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942" h="1930474">
                <a:moveTo>
                  <a:pt x="957435" y="1930474"/>
                </a:moveTo>
                <a:lnTo>
                  <a:pt x="866728" y="1925893"/>
                </a:lnTo>
                <a:cubicBezTo>
                  <a:pt x="379900" y="1876453"/>
                  <a:pt x="0" y="1465311"/>
                  <a:pt x="0" y="965439"/>
                </a:cubicBezTo>
                <a:cubicBezTo>
                  <a:pt x="0" y="432242"/>
                  <a:pt x="432242" y="0"/>
                  <a:pt x="965439" y="0"/>
                </a:cubicBezTo>
                <a:cubicBezTo>
                  <a:pt x="1398662" y="0"/>
                  <a:pt x="1765238" y="285347"/>
                  <a:pt x="1887474" y="678347"/>
                </a:cubicBezTo>
                <a:lnTo>
                  <a:pt x="1888942" y="684055"/>
                </a:lnTo>
                <a:lnTo>
                  <a:pt x="1771934" y="685596"/>
                </a:lnTo>
                <a:cubicBezTo>
                  <a:pt x="1708188" y="692786"/>
                  <a:pt x="1644214" y="706471"/>
                  <a:pt x="1580826" y="727067"/>
                </a:cubicBezTo>
                <a:cubicBezTo>
                  <a:pt x="1105420" y="881537"/>
                  <a:pt x="831796" y="1369893"/>
                  <a:pt x="935213" y="1848172"/>
                </a:cubicBezTo>
                <a:close/>
              </a:path>
            </a:pathLst>
          </a:custGeom>
          <a:solidFill>
            <a:srgbClr val="FFDA62"/>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5" name="任意多边形 44"/>
          <p:cNvSpPr/>
          <p:nvPr>
            <p:custDataLst>
              <p:tags r:id="rId3"/>
            </p:custDataLst>
          </p:nvPr>
        </p:nvSpPr>
        <p:spPr>
          <a:xfrm rot="17255571">
            <a:off x="3847823" y="2105848"/>
            <a:ext cx="2336635" cy="2394927"/>
          </a:xfrm>
          <a:custGeom>
            <a:avLst/>
            <a:gdLst>
              <a:gd name="connsiteX0" fmla="*/ 1254125 w 1882489"/>
              <a:gd name="connsiteY0" fmla="*/ 1785377 h 1929450"/>
              <a:gd name="connsiteX1" fmla="*/ 1158250 w 1882489"/>
              <a:gd name="connsiteY1" fmla="*/ 1817930 h 1929450"/>
              <a:gd name="connsiteX2" fmla="*/ 1198059 w 1882489"/>
              <a:gd name="connsiteY2" fmla="*/ 1799513 h 1929450"/>
              <a:gd name="connsiteX3" fmla="*/ 1432967 w 1882489"/>
              <a:gd name="connsiteY3" fmla="*/ 1752250 h 1929450"/>
              <a:gd name="connsiteX4" fmla="*/ 1333538 w 1882489"/>
              <a:gd name="connsiteY4" fmla="*/ 1765353 h 1929450"/>
              <a:gd name="connsiteX5" fmla="*/ 1369171 w 1882489"/>
              <a:gd name="connsiteY5" fmla="*/ 1756369 h 1929450"/>
              <a:gd name="connsiteX6" fmla="*/ 1532173 w 1882489"/>
              <a:gd name="connsiteY6" fmla="*/ 1745844 h 1929450"/>
              <a:gd name="connsiteX7" fmla="*/ 1529170 w 1882489"/>
              <a:gd name="connsiteY7" fmla="*/ 1748090 h 1929450"/>
              <a:gd name="connsiteX8" fmla="*/ 1512908 w 1882489"/>
              <a:gd name="connsiteY8" fmla="*/ 1747088 h 1929450"/>
              <a:gd name="connsiteX9" fmla="*/ 1882489 w 1882489"/>
              <a:gd name="connsiteY9" fmla="*/ 664727 h 1929450"/>
              <a:gd name="connsiteX10" fmla="*/ 1874142 w 1882489"/>
              <a:gd name="connsiteY10" fmla="*/ 664361 h 1929450"/>
              <a:gd name="connsiteX11" fmla="*/ 1587358 w 1882489"/>
              <a:gd name="connsiteY11" fmla="*/ 709761 h 1929450"/>
              <a:gd name="connsiteX12" fmla="*/ 958879 w 1882489"/>
              <a:gd name="connsiteY12" fmla="*/ 1921850 h 1929450"/>
              <a:gd name="connsiteX13" fmla="*/ 959663 w 1882489"/>
              <a:gd name="connsiteY13" fmla="*/ 1923948 h 1929450"/>
              <a:gd name="connsiteX14" fmla="*/ 1034301 w 1882489"/>
              <a:gd name="connsiteY14" fmla="*/ 1875275 h 1929450"/>
              <a:gd name="connsiteX15" fmla="*/ 1081796 w 1882489"/>
              <a:gd name="connsiteY15" fmla="*/ 1853302 h 1929450"/>
              <a:gd name="connsiteX16" fmla="*/ 951510 w 1882489"/>
              <a:gd name="connsiteY16" fmla="*/ 1929262 h 1929450"/>
              <a:gd name="connsiteX17" fmla="*/ 951277 w 1882489"/>
              <a:gd name="connsiteY17" fmla="*/ 1929450 h 1929450"/>
              <a:gd name="connsiteX18" fmla="*/ 770869 w 1882489"/>
              <a:gd name="connsiteY18" fmla="*/ 1911264 h 1929450"/>
              <a:gd name="connsiteX19" fmla="*/ 0 w 1882489"/>
              <a:gd name="connsiteY19" fmla="*/ 965439 h 1929450"/>
              <a:gd name="connsiteX20" fmla="*/ 965439 w 1882489"/>
              <a:gd name="connsiteY20" fmla="*/ 0 h 1929450"/>
              <a:gd name="connsiteX21" fmla="*/ 1855009 w 1882489"/>
              <a:gd name="connsiteY21" fmla="*/ 589647 h 192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82489" h="1929450">
                <a:moveTo>
                  <a:pt x="1254125" y="1785377"/>
                </a:moveTo>
                <a:lnTo>
                  <a:pt x="1158250" y="1817930"/>
                </a:lnTo>
                <a:lnTo>
                  <a:pt x="1198059" y="1799513"/>
                </a:lnTo>
                <a:close/>
                <a:moveTo>
                  <a:pt x="1432967" y="1752250"/>
                </a:moveTo>
                <a:lnTo>
                  <a:pt x="1333538" y="1765353"/>
                </a:lnTo>
                <a:lnTo>
                  <a:pt x="1369171" y="1756369"/>
                </a:lnTo>
                <a:close/>
                <a:moveTo>
                  <a:pt x="1532173" y="1745844"/>
                </a:moveTo>
                <a:lnTo>
                  <a:pt x="1529170" y="1748090"/>
                </a:lnTo>
                <a:lnTo>
                  <a:pt x="1512908" y="1747088"/>
                </a:lnTo>
                <a:close/>
                <a:moveTo>
                  <a:pt x="1882489" y="664727"/>
                </a:moveTo>
                <a:lnTo>
                  <a:pt x="1874142" y="664361"/>
                </a:lnTo>
                <a:cubicBezTo>
                  <a:pt x="1779165" y="664884"/>
                  <a:pt x="1682657" y="679544"/>
                  <a:pt x="1587358" y="709761"/>
                </a:cubicBezTo>
                <a:cubicBezTo>
                  <a:pt x="1079100" y="870920"/>
                  <a:pt x="797720" y="1413591"/>
                  <a:pt x="958879" y="1921850"/>
                </a:cubicBezTo>
                <a:lnTo>
                  <a:pt x="959663" y="1923948"/>
                </a:lnTo>
                <a:lnTo>
                  <a:pt x="1034301" y="1875275"/>
                </a:lnTo>
                <a:lnTo>
                  <a:pt x="1081796" y="1853302"/>
                </a:lnTo>
                <a:lnTo>
                  <a:pt x="951510" y="1929262"/>
                </a:lnTo>
                <a:lnTo>
                  <a:pt x="951277" y="1929450"/>
                </a:lnTo>
                <a:lnTo>
                  <a:pt x="770869" y="1911264"/>
                </a:lnTo>
                <a:cubicBezTo>
                  <a:pt x="330935" y="1821240"/>
                  <a:pt x="0" y="1431987"/>
                  <a:pt x="0" y="965439"/>
                </a:cubicBezTo>
                <a:cubicBezTo>
                  <a:pt x="0" y="432242"/>
                  <a:pt x="432242" y="0"/>
                  <a:pt x="965439" y="0"/>
                </a:cubicBezTo>
                <a:cubicBezTo>
                  <a:pt x="1365337" y="0"/>
                  <a:pt x="1708447" y="243136"/>
                  <a:pt x="1855009" y="589647"/>
                </a:cubicBezTo>
                <a:close/>
              </a:path>
            </a:pathLst>
          </a:custGeom>
          <a:solidFill>
            <a:srgbClr val="EB673C"/>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6" name="任意多边形 45"/>
          <p:cNvSpPr/>
          <p:nvPr>
            <p:custDataLst>
              <p:tags r:id="rId4"/>
            </p:custDataLst>
          </p:nvPr>
        </p:nvSpPr>
        <p:spPr>
          <a:xfrm>
            <a:off x="4956871" y="1244833"/>
            <a:ext cx="2339156" cy="2396699"/>
          </a:xfrm>
          <a:custGeom>
            <a:avLst/>
            <a:gdLst>
              <a:gd name="connsiteX0" fmla="*/ 965439 w 1884519"/>
              <a:gd name="connsiteY0" fmla="*/ 0 h 1930878"/>
              <a:gd name="connsiteX1" fmla="*/ 1855009 w 1884519"/>
              <a:gd name="connsiteY1" fmla="*/ 589647 h 1930878"/>
              <a:gd name="connsiteX2" fmla="*/ 1884519 w 1884519"/>
              <a:gd name="connsiteY2" fmla="*/ 670274 h 1930878"/>
              <a:gd name="connsiteX3" fmla="*/ 1867578 w 1884519"/>
              <a:gd name="connsiteY3" fmla="*/ 669773 h 1930878"/>
              <a:gd name="connsiteX4" fmla="*/ 1581469 w 1884519"/>
              <a:gd name="connsiteY4" fmla="*/ 719243 h 1930878"/>
              <a:gd name="connsiteX5" fmla="*/ 943839 w 1884519"/>
              <a:gd name="connsiteY5" fmla="*/ 1844907 h 1930878"/>
              <a:gd name="connsiteX6" fmla="*/ 967676 w 1884519"/>
              <a:gd name="connsiteY6" fmla="*/ 1930765 h 1930878"/>
              <a:gd name="connsiteX7" fmla="*/ 965439 w 1884519"/>
              <a:gd name="connsiteY7" fmla="*/ 1930878 h 1930878"/>
              <a:gd name="connsiteX8" fmla="*/ 0 w 1884519"/>
              <a:gd name="connsiteY8" fmla="*/ 965439 h 1930878"/>
              <a:gd name="connsiteX9" fmla="*/ 965439 w 1884519"/>
              <a:gd name="connsiteY9" fmla="*/ 0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4519" h="1930878">
                <a:moveTo>
                  <a:pt x="965439" y="0"/>
                </a:moveTo>
                <a:cubicBezTo>
                  <a:pt x="1365337" y="0"/>
                  <a:pt x="1708448" y="243136"/>
                  <a:pt x="1855009" y="589647"/>
                </a:cubicBezTo>
                <a:lnTo>
                  <a:pt x="1884519" y="670274"/>
                </a:lnTo>
                <a:lnTo>
                  <a:pt x="1867578" y="669773"/>
                </a:lnTo>
                <a:cubicBezTo>
                  <a:pt x="1772619" y="671645"/>
                  <a:pt x="1676329" y="687675"/>
                  <a:pt x="1581469" y="719243"/>
                </a:cubicBezTo>
                <a:cubicBezTo>
                  <a:pt x="1107172" y="877087"/>
                  <a:pt x="837026" y="1367375"/>
                  <a:pt x="943839" y="1844907"/>
                </a:cubicBezTo>
                <a:lnTo>
                  <a:pt x="967676" y="1930765"/>
                </a:lnTo>
                <a:lnTo>
                  <a:pt x="965439" y="1930878"/>
                </a:lnTo>
                <a:cubicBezTo>
                  <a:pt x="432242" y="1930878"/>
                  <a:pt x="0" y="1498636"/>
                  <a:pt x="0" y="965439"/>
                </a:cubicBezTo>
                <a:cubicBezTo>
                  <a:pt x="0" y="432242"/>
                  <a:pt x="432242" y="0"/>
                  <a:pt x="965439" y="0"/>
                </a:cubicBezTo>
                <a:close/>
              </a:path>
            </a:pathLst>
          </a:custGeom>
          <a:solidFill>
            <a:srgbClr val="A6D25F"/>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47" name="任意多边形 46"/>
          <p:cNvSpPr/>
          <p:nvPr>
            <p:custDataLst>
              <p:tags r:id="rId5"/>
            </p:custDataLst>
          </p:nvPr>
        </p:nvSpPr>
        <p:spPr>
          <a:xfrm rot="4295571">
            <a:off x="6121239" y="2046711"/>
            <a:ext cx="2334371" cy="2396700"/>
          </a:xfrm>
          <a:custGeom>
            <a:avLst/>
            <a:gdLst>
              <a:gd name="connsiteX0" fmla="*/ 75869 w 1880664"/>
              <a:gd name="connsiteY0" fmla="*/ 589647 h 1930878"/>
              <a:gd name="connsiteX1" fmla="*/ 965439 w 1880664"/>
              <a:gd name="connsiteY1" fmla="*/ 0 h 1930878"/>
              <a:gd name="connsiteX2" fmla="*/ 1855009 w 1880664"/>
              <a:gd name="connsiteY2" fmla="*/ 589647 h 1930878"/>
              <a:gd name="connsiteX3" fmla="*/ 1880664 w 1880664"/>
              <a:gd name="connsiteY3" fmla="*/ 672295 h 1930878"/>
              <a:gd name="connsiteX4" fmla="*/ 1874244 w 1880664"/>
              <a:gd name="connsiteY4" fmla="*/ 672059 h 1930878"/>
              <a:gd name="connsiteX5" fmla="*/ 1587791 w 1880664"/>
              <a:gd name="connsiteY5" fmla="*/ 719496 h 1930878"/>
              <a:gd name="connsiteX6" fmla="*/ 926470 w 1880664"/>
              <a:gd name="connsiteY6" fmla="*/ 1744912 h 1930878"/>
              <a:gd name="connsiteX7" fmla="*/ 966810 w 1880664"/>
              <a:gd name="connsiteY7" fmla="*/ 1930809 h 1930878"/>
              <a:gd name="connsiteX8" fmla="*/ 965439 w 1880664"/>
              <a:gd name="connsiteY8" fmla="*/ 1930878 h 1930878"/>
              <a:gd name="connsiteX9" fmla="*/ 0 w 1880664"/>
              <a:gd name="connsiteY9" fmla="*/ 965439 h 1930878"/>
              <a:gd name="connsiteX10" fmla="*/ 75869 w 1880664"/>
              <a:gd name="connsiteY10" fmla="*/ 589647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0664" h="1930878">
                <a:moveTo>
                  <a:pt x="75869" y="589647"/>
                </a:moveTo>
                <a:cubicBezTo>
                  <a:pt x="222431" y="243136"/>
                  <a:pt x="565541" y="0"/>
                  <a:pt x="965439" y="0"/>
                </a:cubicBezTo>
                <a:cubicBezTo>
                  <a:pt x="1365337" y="1"/>
                  <a:pt x="1708447" y="243136"/>
                  <a:pt x="1855009" y="589647"/>
                </a:cubicBezTo>
                <a:lnTo>
                  <a:pt x="1880664" y="672295"/>
                </a:lnTo>
                <a:lnTo>
                  <a:pt x="1874244" y="672059"/>
                </a:lnTo>
                <a:cubicBezTo>
                  <a:pt x="1779274" y="673257"/>
                  <a:pt x="1682872" y="688602"/>
                  <a:pt x="1587791" y="719496"/>
                </a:cubicBezTo>
                <a:cubicBezTo>
                  <a:pt x="1144078" y="863667"/>
                  <a:pt x="876140" y="1298691"/>
                  <a:pt x="926470" y="1744912"/>
                </a:cubicBezTo>
                <a:lnTo>
                  <a:pt x="966810" y="1930809"/>
                </a:lnTo>
                <a:lnTo>
                  <a:pt x="965439" y="1930878"/>
                </a:lnTo>
                <a:cubicBezTo>
                  <a:pt x="432242" y="1930878"/>
                  <a:pt x="0" y="1498636"/>
                  <a:pt x="0" y="965439"/>
                </a:cubicBezTo>
                <a:cubicBezTo>
                  <a:pt x="0" y="832140"/>
                  <a:pt x="27015" y="705150"/>
                  <a:pt x="75869" y="589647"/>
                </a:cubicBezTo>
                <a:close/>
              </a:path>
            </a:pathLst>
          </a:custGeom>
          <a:solidFill>
            <a:srgbClr val="6AB9D4"/>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2" name="文本框 1"/>
          <p:cNvSpPr txBox="1"/>
          <p:nvPr>
            <p:custDataLst>
              <p:tags r:id="rId6"/>
            </p:custDataLst>
          </p:nvPr>
        </p:nvSpPr>
        <p:spPr>
          <a:xfrm>
            <a:off x="638175" y="4411980"/>
            <a:ext cx="3662045" cy="1622425"/>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在左臂放下后，双眼仍保持微合，想象头顶的天花板上有个圆圈，直径大约 4 米。想象着视线按顺时针方向绕圆圈转 8 圈，然后按逆时针方向转8 圈，要慢慢地转动。</a:t>
            </a:r>
            <a:endParaRPr lang="zh-CN" altLang="en-US" sz="1600" dirty="0"/>
          </a:p>
        </p:txBody>
      </p:sp>
      <p:sp>
        <p:nvSpPr>
          <p:cNvPr id="3" name="文本框 2"/>
          <p:cNvSpPr txBox="1"/>
          <p:nvPr>
            <p:custDataLst>
              <p:tags r:id="rId7"/>
            </p:custDataLst>
          </p:nvPr>
        </p:nvSpPr>
        <p:spPr>
          <a:xfrm>
            <a:off x="144174" y="2085202"/>
            <a:ext cx="3263900" cy="1622372"/>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你什么也不要想，只需静静地躺着，体会运动过后的那种松弛、宁静的感觉。这种放松的方法是很有效的，但需在安静场合进行，要应急是不管用的。</a:t>
            </a:r>
            <a:endParaRPr lang="zh-CN" altLang="en-US" sz="1600" dirty="0"/>
          </a:p>
        </p:txBody>
      </p:sp>
      <p:sp>
        <p:nvSpPr>
          <p:cNvPr id="5" name="文本框 4"/>
          <p:cNvSpPr txBox="1"/>
          <p:nvPr>
            <p:custDataLst>
              <p:tags r:id="rId8"/>
            </p:custDataLst>
          </p:nvPr>
        </p:nvSpPr>
        <p:spPr>
          <a:xfrm>
            <a:off x="7129145" y="685165"/>
            <a:ext cx="3951605" cy="1285240"/>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具体做法：头部下缩，双眼微合，双肩上耸，如乌龟缩头状，感到很紧张后，放松头及双肩，然后将头慢慢做逆时针转动 8 圈，再按顺时针转 8 圈。</a:t>
            </a:r>
            <a:endParaRPr lang="zh-CN" altLang="en-US" sz="1600" dirty="0"/>
          </a:p>
        </p:txBody>
      </p:sp>
      <p:sp>
        <p:nvSpPr>
          <p:cNvPr id="6" name="文本框 5"/>
          <p:cNvSpPr txBox="1"/>
          <p:nvPr>
            <p:custDataLst>
              <p:tags r:id="rId9"/>
            </p:custDataLst>
          </p:nvPr>
        </p:nvSpPr>
        <p:spPr>
          <a:xfrm>
            <a:off x="8543452" y="2347058"/>
            <a:ext cx="3263900" cy="1622372"/>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将右脚绷直抬高，脚尖绷紧直到不能坚持，然后完全放松地让脚落在床上。接着抬起左脚进行与右脚相同的练习。</a:t>
            </a:r>
            <a:endParaRPr lang="zh-CN" altLang="en-US" sz="1600" dirty="0"/>
          </a:p>
        </p:txBody>
      </p:sp>
      <p:sp>
        <p:nvSpPr>
          <p:cNvPr id="7" name="文本框 6"/>
          <p:cNvSpPr txBox="1"/>
          <p:nvPr>
            <p:custDataLst>
              <p:tags r:id="rId10"/>
            </p:custDataLst>
          </p:nvPr>
        </p:nvSpPr>
        <p:spPr>
          <a:xfrm>
            <a:off x="8137735" y="4517639"/>
            <a:ext cx="3263900" cy="1622372"/>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右手上举，握紧拳头，绷紧手臂肌肉，同时集中注意力想象手臂非常紧张，当感觉很累的时候，让手完全放松地落在床上。然后左手也做同样的练习。</a:t>
            </a:r>
            <a:endParaRPr lang="zh-CN" altLang="en-US" sz="1600" dirty="0"/>
          </a:p>
        </p:txBody>
      </p:sp>
      <p:sp>
        <p:nvSpPr>
          <p:cNvPr id="9" name="文本框 8"/>
          <p:cNvSpPr txBox="1"/>
          <p:nvPr>
            <p:custDataLst>
              <p:tags r:id="rId11"/>
            </p:custDataLst>
          </p:nvPr>
        </p:nvSpPr>
        <p:spPr>
          <a:xfrm>
            <a:off x="3691255" y="2449195"/>
            <a:ext cx="1544320" cy="1708150"/>
          </a:xfrm>
          <a:prstGeom prst="rect">
            <a:avLst/>
          </a:prstGeom>
        </p:spPr>
        <p:txBody>
          <a:bodyPr wrap="square" lIns="900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Arial" panose="020B0604020202020204" pitchFamily="34" charset="0"/>
                <a:ea typeface="黑体" panose="02010600030101010101" charset="-122"/>
                <a:cs typeface="+mn-ea"/>
              </a:rPr>
              <a:t>（5）完成以上步骤后</a:t>
            </a:r>
            <a:endParaRPr lang="zh-CN" altLang="en-US" sz="2400" dirty="0">
              <a:latin typeface="Arial" panose="020B0604020202020204" pitchFamily="34" charset="0"/>
              <a:ea typeface="黑体" panose="02010600030101010101" charset="-122"/>
              <a:cs typeface="+mn-ea"/>
            </a:endParaRPr>
          </a:p>
        </p:txBody>
      </p:sp>
      <p:sp>
        <p:nvSpPr>
          <p:cNvPr id="10" name="文本框 9"/>
          <p:cNvSpPr txBox="1"/>
          <p:nvPr>
            <p:custDataLst>
              <p:tags r:id="rId12"/>
            </p:custDataLst>
          </p:nvPr>
        </p:nvSpPr>
        <p:spPr>
          <a:xfrm>
            <a:off x="5034342" y="1378748"/>
            <a:ext cx="1604089" cy="1707857"/>
          </a:xfrm>
          <a:prstGeom prst="rect">
            <a:avLst/>
          </a:prstGeom>
        </p:spPr>
        <p:txBody>
          <a:bodyPr wrap="square" lIns="90000" rIns="900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Arial" panose="020B0604020202020204" pitchFamily="34" charset="0"/>
                <a:ea typeface="黑体" panose="02010600030101010101" charset="-122"/>
                <a:cs typeface="+mn-ea"/>
              </a:rPr>
              <a:t>（1）躯干的放松</a:t>
            </a:r>
            <a:endParaRPr lang="zh-CN" altLang="en-US" sz="2400" dirty="0">
              <a:latin typeface="Arial" panose="020B0604020202020204" pitchFamily="34" charset="0"/>
              <a:ea typeface="黑体" panose="02010600030101010101" charset="-122"/>
              <a:cs typeface="+mn-ea"/>
            </a:endParaRPr>
          </a:p>
        </p:txBody>
      </p:sp>
      <p:sp>
        <p:nvSpPr>
          <p:cNvPr id="11" name="文本框 10"/>
          <p:cNvSpPr txBox="1"/>
          <p:nvPr>
            <p:custDataLst>
              <p:tags r:id="rId13"/>
            </p:custDataLst>
          </p:nvPr>
        </p:nvSpPr>
        <p:spPr>
          <a:xfrm>
            <a:off x="6375151" y="2117567"/>
            <a:ext cx="1999208" cy="1465096"/>
          </a:xfrm>
          <a:prstGeom prst="rect">
            <a:avLst/>
          </a:prstGeom>
        </p:spPr>
        <p:txBody>
          <a:bodyPr wrap="square" bIns="468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Arial" panose="020B0604020202020204" pitchFamily="34" charset="0"/>
                <a:ea typeface="黑体" panose="02010600030101010101" charset="-122"/>
                <a:cs typeface="+mn-ea"/>
              </a:rPr>
              <a:t>（2）腿的放松</a:t>
            </a:r>
            <a:endParaRPr lang="zh-CN" altLang="en-US" sz="2400" dirty="0">
              <a:latin typeface="Arial" panose="020B0604020202020204" pitchFamily="34" charset="0"/>
              <a:ea typeface="黑体" panose="02010600030101010101" charset="-122"/>
              <a:cs typeface="+mn-ea"/>
            </a:endParaRPr>
          </a:p>
        </p:txBody>
      </p:sp>
      <p:sp>
        <p:nvSpPr>
          <p:cNvPr id="12" name="文本框 11"/>
          <p:cNvSpPr txBox="1"/>
          <p:nvPr>
            <p:custDataLst>
              <p:tags r:id="rId14"/>
            </p:custDataLst>
          </p:nvPr>
        </p:nvSpPr>
        <p:spPr>
          <a:xfrm>
            <a:off x="6624320" y="3758565"/>
            <a:ext cx="1291590" cy="1708150"/>
          </a:xfrm>
          <a:prstGeom prst="rect">
            <a:avLst/>
          </a:prstGeom>
        </p:spPr>
        <p:txBody>
          <a:bodyPr wrap="square" lIns="90000" tIns="46800" rIns="90000" bIns="46800"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Arial" panose="020B0604020202020204" pitchFamily="34" charset="0"/>
                <a:ea typeface="黑体" panose="02010600030101010101" charset="-122"/>
                <a:cs typeface="+mn-ea"/>
              </a:rPr>
              <a:t>（3）手臂的放松</a:t>
            </a:r>
            <a:endParaRPr lang="zh-CN" altLang="en-US" sz="2400" dirty="0">
              <a:latin typeface="Arial" panose="020B0604020202020204" pitchFamily="34" charset="0"/>
              <a:ea typeface="黑体" panose="02010600030101010101" charset="-122"/>
              <a:cs typeface="+mn-ea"/>
            </a:endParaRPr>
          </a:p>
        </p:txBody>
      </p:sp>
      <p:sp>
        <p:nvSpPr>
          <p:cNvPr id="13" name="文本框 12"/>
          <p:cNvSpPr txBox="1"/>
          <p:nvPr>
            <p:custDataLst>
              <p:tags r:id="rId15"/>
            </p:custDataLst>
          </p:nvPr>
        </p:nvSpPr>
        <p:spPr>
          <a:xfrm>
            <a:off x="4419729" y="4484994"/>
            <a:ext cx="2218554" cy="135440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5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Arial" panose="020B0604020202020204" pitchFamily="34" charset="0"/>
                <a:ea typeface="黑体" panose="02010600030101010101" charset="-122"/>
                <a:cs typeface="+mn-ea"/>
              </a:rPr>
              <a:t>（4）眼睛的放松</a:t>
            </a:r>
            <a:endParaRPr lang="zh-CN" altLang="en-US" sz="2400" dirty="0">
              <a:latin typeface="Arial" panose="020B0604020202020204" pitchFamily="34" charset="0"/>
              <a:ea typeface="黑体" panose="02010600030101010101" charset="-122"/>
              <a:cs typeface="+mn-ea"/>
            </a:endParaRPr>
          </a:p>
        </p:txBody>
      </p:sp>
    </p:spTree>
    <p:custDataLst>
      <p:tags r:id="rId16"/>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三、焦虑的解除妙法</a:t>
            </a:r>
            <a:endParaRPr lang="zh-CN" altLang="en-US" sz="3200">
              <a:solidFill>
                <a:srgbClr val="43486D"/>
              </a:solidFill>
              <a:latin typeface="+mj-ea"/>
              <a:ea typeface="+mj-ea"/>
            </a:endParaRPr>
          </a:p>
        </p:txBody>
      </p:sp>
      <p:sp>
        <p:nvSpPr>
          <p:cNvPr id="4" name="文本框 3"/>
          <p:cNvSpPr txBox="1"/>
          <p:nvPr/>
        </p:nvSpPr>
        <p:spPr>
          <a:xfrm>
            <a:off x="593090" y="867410"/>
            <a:ext cx="5934710" cy="470789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（三）一时放松法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一时放松法是一种应急的方法。一旦你感到焦虑，可按以下三步去做。</a:t>
            </a:r>
            <a:endParaRPr lang="zh-CN" altLang="en-US"/>
          </a:p>
          <a:p>
            <a:pPr algn="just" fontAlgn="auto">
              <a:lnSpc>
                <a:spcPct val="150000"/>
              </a:lnSpc>
            </a:pPr>
            <a:r>
              <a:rPr lang="zh-CN" altLang="en-US"/>
              <a:t>（1）第一步，深深地吸一口气，然后迅速吐出。这个过程能使肌肉很快地放松。</a:t>
            </a:r>
            <a:endParaRPr lang="zh-CN" altLang="en-US"/>
          </a:p>
          <a:p>
            <a:pPr algn="just" fontAlgn="auto">
              <a:lnSpc>
                <a:spcPct val="150000"/>
              </a:lnSpc>
            </a:pPr>
            <a:r>
              <a:rPr lang="zh-CN" altLang="en-US"/>
              <a:t>（2）第二步，不断暗示自己“放松、放松”。</a:t>
            </a:r>
            <a:endParaRPr lang="zh-CN" altLang="en-US"/>
          </a:p>
          <a:p>
            <a:pPr algn="just" fontAlgn="auto">
              <a:lnSpc>
                <a:spcPct val="150000"/>
              </a:lnSpc>
            </a:pPr>
            <a:r>
              <a:rPr lang="zh-CN" altLang="en-US"/>
              <a:t>（3）第三步，把注意力集中在有趣的事物上停留几分钟。</a:t>
            </a:r>
            <a:endParaRPr lang="zh-CN" altLang="en-US"/>
          </a:p>
          <a:p>
            <a:pPr algn="just" fontAlgn="auto">
              <a:lnSpc>
                <a:spcPct val="150000"/>
              </a:lnSpc>
            </a:pPr>
            <a:r>
              <a:rPr lang="zh-CN" altLang="en-US"/>
              <a:t>完成这三步之后，可返回引起焦虑的问题，如果仍然感到焦虑，再重复这三个放松步骤，直到焦虑缓解。这个方法十分简单，无论是在假想情景还是实际情景中，都可以多次重复练习。</a:t>
            </a:r>
            <a:endParaRPr lang="zh-CN" altLang="en-US"/>
          </a:p>
        </p:txBody>
      </p:sp>
      <p:pic>
        <p:nvPicPr>
          <p:cNvPr id="104" name="图片 103"/>
          <p:cNvPicPr/>
          <p:nvPr/>
        </p:nvPicPr>
        <p:blipFill>
          <a:blip r:embed="rId1"/>
          <a:stretch>
            <a:fillRect/>
          </a:stretch>
        </p:blipFill>
        <p:spPr>
          <a:xfrm>
            <a:off x="6704965" y="1548765"/>
            <a:ext cx="4543425" cy="334518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心理健康概述</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心理疾病疗法</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三、焦虑的解除妙法</a:t>
            </a:r>
            <a:endParaRPr lang="zh-CN" altLang="en-US" sz="3200">
              <a:solidFill>
                <a:srgbClr val="43486D"/>
              </a:solidFill>
              <a:latin typeface="+mj-ea"/>
              <a:ea typeface="+mj-ea"/>
            </a:endParaRPr>
          </a:p>
        </p:txBody>
      </p:sp>
      <p:sp>
        <p:nvSpPr>
          <p:cNvPr id="4" name="文本框 3"/>
          <p:cNvSpPr txBox="1"/>
          <p:nvPr/>
        </p:nvSpPr>
        <p:spPr>
          <a:xfrm>
            <a:off x="593090" y="867410"/>
            <a:ext cx="5934710" cy="55308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（四）认知重构法</a:t>
            </a:r>
            <a:endParaRPr lang="zh-CN" altLang="en-US"/>
          </a:p>
        </p:txBody>
      </p:sp>
      <p:sp>
        <p:nvSpPr>
          <p:cNvPr id="33" name="任意多边形 18"/>
          <p:cNvSpPr/>
          <p:nvPr>
            <p:custDataLst>
              <p:tags r:id="rId1"/>
            </p:custDataLst>
          </p:nvPr>
        </p:nvSpPr>
        <p:spPr>
          <a:xfrm rot="19092346" flipH="1" flipV="1">
            <a:off x="5311775" y="2011111"/>
            <a:ext cx="1636295" cy="1636295"/>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3B3838"/>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7F7F7F"/>
              </a:solidFill>
            </a:endParaRPr>
          </a:p>
        </p:txBody>
      </p:sp>
      <p:sp>
        <p:nvSpPr>
          <p:cNvPr id="34" name="任意多边形 15"/>
          <p:cNvSpPr/>
          <p:nvPr>
            <p:custDataLst>
              <p:tags r:id="rId2"/>
            </p:custDataLst>
          </p:nvPr>
        </p:nvSpPr>
        <p:spPr>
          <a:xfrm rot="869345" flipH="1" flipV="1">
            <a:off x="4475580" y="3406106"/>
            <a:ext cx="1636295" cy="163629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3B3838"/>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7F7F7F"/>
              </a:solidFill>
            </a:endParaRPr>
          </a:p>
        </p:txBody>
      </p:sp>
      <p:sp>
        <p:nvSpPr>
          <p:cNvPr id="35" name="任意多边形 12"/>
          <p:cNvSpPr/>
          <p:nvPr>
            <p:custDataLst>
              <p:tags r:id="rId3"/>
            </p:custDataLst>
          </p:nvPr>
        </p:nvSpPr>
        <p:spPr>
          <a:xfrm rot="20638838" flipH="1" flipV="1">
            <a:off x="6124575" y="3444206"/>
            <a:ext cx="1636295" cy="163629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rgbClr val="F3A60D"/>
          </a:solidFill>
          <a:ln>
            <a:noFill/>
          </a:ln>
        </p:spPr>
        <p:style>
          <a:lnRef idx="2">
            <a:srgbClr val="F3A60D">
              <a:shade val="50000"/>
            </a:srgbClr>
          </a:lnRef>
          <a:fillRef idx="1">
            <a:srgbClr val="F3A60D"/>
          </a:fillRef>
          <a:effectRef idx="0">
            <a:srgbClr val="F3A60D"/>
          </a:effectRef>
          <a:fontRef idx="minor">
            <a:srgbClr val="FFFFFF"/>
          </a:fontRef>
        </p:style>
        <p:txBody>
          <a:bodyPr wrap="square" rtlCol="0" anchor="ctr">
            <a:normAutofit/>
          </a:bodyPr>
          <a:lstStyle/>
          <a:p>
            <a:pPr algn="ctr"/>
            <a:endParaRPr lang="zh-CN" altLang="en-US">
              <a:solidFill>
                <a:srgbClr val="3B3838"/>
              </a:solidFill>
            </a:endParaRPr>
          </a:p>
        </p:txBody>
      </p:sp>
      <p:sp>
        <p:nvSpPr>
          <p:cNvPr id="36" name="Freeform 10"/>
          <p:cNvSpPr>
            <a:spLocks noEditPoints="1"/>
          </p:cNvSpPr>
          <p:nvPr>
            <p:custDataLst>
              <p:tags r:id="rId4"/>
            </p:custDataLst>
          </p:nvPr>
        </p:nvSpPr>
        <p:spPr bwMode="auto">
          <a:xfrm>
            <a:off x="5524744" y="3228028"/>
            <a:ext cx="1199662" cy="90292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404040"/>
          </a:solidFill>
          <a:ln>
            <a:noFill/>
          </a:ln>
        </p:spPr>
        <p:txBody>
          <a:bodyPr vert="horz" wrap="square" lIns="91440" tIns="45720" rIns="91440" bIns="45720" numCol="1" anchor="t" anchorCtr="0" compatLnSpc="1">
            <a:normAutofit/>
          </a:bodyPr>
          <a:lstStyle>
            <a:defPPr>
              <a:defRPr lang="zh-TW"/>
            </a:defPPr>
            <a:lvl1pPr marL="0" algn="l" defTabSz="914400" rtl="0" eaLnBrk="1" latinLnBrk="0" hangingPunct="1">
              <a:defRPr sz="1800" kern="1200">
                <a:solidFill>
                  <a:srgbClr val="3B3838"/>
                </a:solidFill>
                <a:latin typeface="Arial" panose="020B0604020202020204" pitchFamily="34" charset="0"/>
                <a:ea typeface="+mn-ea"/>
                <a:cs typeface="+mn-ea"/>
              </a:defRPr>
            </a:lvl1pPr>
            <a:lvl2pPr marL="457200" algn="l" defTabSz="914400" rtl="0" eaLnBrk="1" latinLnBrk="0" hangingPunct="1">
              <a:defRPr sz="1800" kern="1200">
                <a:solidFill>
                  <a:srgbClr val="3B3838"/>
                </a:solidFill>
                <a:latin typeface="Arial" panose="020B0604020202020204" pitchFamily="34" charset="0"/>
                <a:ea typeface="+mn-ea"/>
                <a:cs typeface="+mn-ea"/>
              </a:defRPr>
            </a:lvl2pPr>
            <a:lvl3pPr marL="914400" algn="l" defTabSz="914400" rtl="0" eaLnBrk="1" latinLnBrk="0" hangingPunct="1">
              <a:defRPr sz="1800" kern="1200">
                <a:solidFill>
                  <a:srgbClr val="3B3838"/>
                </a:solidFill>
                <a:latin typeface="Arial" panose="020B0604020202020204" pitchFamily="34" charset="0"/>
                <a:ea typeface="+mn-ea"/>
                <a:cs typeface="+mn-ea"/>
              </a:defRPr>
            </a:lvl3pPr>
            <a:lvl4pPr marL="1371600" algn="l" defTabSz="914400" rtl="0" eaLnBrk="1" latinLnBrk="0" hangingPunct="1">
              <a:defRPr sz="1800" kern="1200">
                <a:solidFill>
                  <a:srgbClr val="3B3838"/>
                </a:solidFill>
                <a:latin typeface="Arial" panose="020B0604020202020204" pitchFamily="34" charset="0"/>
                <a:ea typeface="+mn-ea"/>
                <a:cs typeface="+mn-ea"/>
              </a:defRPr>
            </a:lvl4pPr>
            <a:lvl5pPr marL="1828800" algn="l" defTabSz="914400" rtl="0" eaLnBrk="1" latinLnBrk="0" hangingPunct="1">
              <a:defRPr sz="1800" kern="1200">
                <a:solidFill>
                  <a:srgbClr val="3B3838"/>
                </a:solidFill>
                <a:latin typeface="Arial" panose="020B0604020202020204" pitchFamily="34" charset="0"/>
                <a:ea typeface="+mn-ea"/>
                <a:cs typeface="+mn-ea"/>
              </a:defRPr>
            </a:lvl5pPr>
            <a:lvl6pPr marL="2286000" algn="l" defTabSz="914400" rtl="0" eaLnBrk="1" latinLnBrk="0" hangingPunct="1">
              <a:defRPr sz="1800" kern="1200">
                <a:solidFill>
                  <a:srgbClr val="3B3838"/>
                </a:solidFill>
                <a:latin typeface="Arial" panose="020B0604020202020204" pitchFamily="34" charset="0"/>
                <a:ea typeface="+mn-ea"/>
                <a:cs typeface="+mn-ea"/>
              </a:defRPr>
            </a:lvl6pPr>
            <a:lvl7pPr marL="2743200" algn="l" defTabSz="914400" rtl="0" eaLnBrk="1" latinLnBrk="0" hangingPunct="1">
              <a:defRPr sz="1800" kern="1200">
                <a:solidFill>
                  <a:srgbClr val="3B3838"/>
                </a:solidFill>
                <a:latin typeface="Arial" panose="020B0604020202020204" pitchFamily="34" charset="0"/>
                <a:ea typeface="+mn-ea"/>
                <a:cs typeface="+mn-ea"/>
              </a:defRPr>
            </a:lvl7pPr>
            <a:lvl8pPr marL="3200400" algn="l" defTabSz="914400" rtl="0" eaLnBrk="1" latinLnBrk="0" hangingPunct="1">
              <a:defRPr sz="1800" kern="1200">
                <a:solidFill>
                  <a:srgbClr val="3B3838"/>
                </a:solidFill>
                <a:latin typeface="Arial" panose="020B0604020202020204" pitchFamily="34" charset="0"/>
                <a:ea typeface="+mn-ea"/>
                <a:cs typeface="+mn-ea"/>
              </a:defRPr>
            </a:lvl8pPr>
            <a:lvl9pPr marL="3657600" algn="l" defTabSz="914400" rtl="0" eaLnBrk="1" latinLnBrk="0" hangingPunct="1">
              <a:defRPr sz="1800" kern="1200">
                <a:solidFill>
                  <a:srgbClr val="3B3838"/>
                </a:solidFill>
                <a:latin typeface="Arial" panose="020B0604020202020204" pitchFamily="34" charset="0"/>
                <a:ea typeface="+mn-ea"/>
                <a:cs typeface="+mn-ea"/>
              </a:defRPr>
            </a:lvl9pPr>
          </a:lstStyle>
          <a:p>
            <a:endParaRPr lang="zh-CN" altLang="en-US"/>
          </a:p>
        </p:txBody>
      </p:sp>
      <p:sp>
        <p:nvSpPr>
          <p:cNvPr id="3" name="文本框 2"/>
          <p:cNvSpPr txBox="1"/>
          <p:nvPr>
            <p:custDataLst>
              <p:tags r:id="rId5"/>
            </p:custDataLst>
          </p:nvPr>
        </p:nvSpPr>
        <p:spPr>
          <a:xfrm>
            <a:off x="506730" y="2115185"/>
            <a:ext cx="3828415" cy="3159125"/>
          </a:xfrm>
          <a:prstGeom prst="rect">
            <a:avLst/>
          </a:prstGeom>
        </p:spPr>
        <p:txBody>
          <a:bodyPr wrap="square"/>
          <a:lstStyle>
            <a:defPPr>
              <a:defRPr lang="zh-CN"/>
            </a:defPPr>
            <a:lvl1pPr algn="r"/>
          </a:lstStyle>
          <a:p>
            <a:pPr algn="l" fontAlgn="auto">
              <a:lnSpc>
                <a:spcPct val="150000"/>
              </a:lnSpc>
            </a:pPr>
            <a:r>
              <a:rPr lang="zh-CN" altLang="en-US" dirty="0"/>
              <a:t>（1）改变态度。首先应该做到的是改变生活的态度，应将原有的消极态度变为积极态度。例如，时光飞逝如电，我要珍惜现在的一分一秒；命运无法知晓，我有权自由选择我的生活；世上人心不易沟通，只要心诚定会得到帮助；等等。</a:t>
            </a:r>
            <a:endParaRPr lang="zh-CN" altLang="en-US" dirty="0"/>
          </a:p>
        </p:txBody>
      </p:sp>
      <p:sp>
        <p:nvSpPr>
          <p:cNvPr id="7" name="文本框 6"/>
          <p:cNvSpPr txBox="1"/>
          <p:nvPr>
            <p:custDataLst>
              <p:tags r:id="rId6"/>
            </p:custDataLst>
          </p:nvPr>
        </p:nvSpPr>
        <p:spPr>
          <a:xfrm>
            <a:off x="8006715" y="3890645"/>
            <a:ext cx="3997325" cy="2470150"/>
          </a:xfrm>
          <a:prstGeom prst="rect">
            <a:avLst/>
          </a:prstGeom>
        </p:spPr>
        <p:txBody>
          <a:bodyPr wrap="square"/>
          <a:lstStyle>
            <a:defPPr>
              <a:defRPr lang="zh-CN"/>
            </a:defPPr>
          </a:lstStyle>
          <a:p>
            <a:pPr fontAlgn="auto">
              <a:lnSpc>
                <a:spcPct val="150000"/>
              </a:lnSpc>
            </a:pPr>
            <a:r>
              <a:rPr lang="zh-CN" altLang="en-US" dirty="0"/>
              <a:t>（3）矫正行为。采用模仿、强化、幽默、自我建设性暗示等方法对焦虑进行行为矫正。模仿的主要对象是你生活中的强者。你如果很容易焦虑，那么和一个幽默、潇洒的人在一起，无形中你会受到他言行的感染。</a:t>
            </a:r>
            <a:endParaRPr lang="zh-CN" altLang="en-US" dirty="0"/>
          </a:p>
        </p:txBody>
      </p:sp>
      <p:sp>
        <p:nvSpPr>
          <p:cNvPr id="9" name="文本框 8"/>
          <p:cNvSpPr txBox="1"/>
          <p:nvPr>
            <p:custDataLst>
              <p:tags r:id="rId7"/>
            </p:custDataLst>
          </p:nvPr>
        </p:nvSpPr>
        <p:spPr>
          <a:xfrm>
            <a:off x="7171055" y="1264920"/>
            <a:ext cx="3919220" cy="2455545"/>
          </a:xfrm>
          <a:prstGeom prst="rect">
            <a:avLst/>
          </a:prstGeom>
        </p:spPr>
        <p:txBody>
          <a:bodyPr wrap="square"/>
          <a:lstStyle>
            <a:defPPr>
              <a:defRPr lang="zh-CN"/>
            </a:defPPr>
          </a:lstStyle>
          <a:p>
            <a:pPr fontAlgn="auto">
              <a:lnSpc>
                <a:spcPct val="150000"/>
              </a:lnSpc>
            </a:pPr>
            <a:r>
              <a:rPr lang="zh-CN" altLang="en-US" dirty="0"/>
              <a:t>（2）挖掘、认识病因。分析挖掘焦虑的病因，认识到病因后，你必须正视它，然后努力用言语表达出来。这个小小的技巧实际上是使焦虑症的潜意识冲动上升到意识的层次上，然后进行有意识地控制。</a:t>
            </a:r>
            <a:endParaRPr lang="zh-CN" altLang="en-US" dirty="0"/>
          </a:p>
        </p:txBody>
      </p:sp>
    </p:spTree>
    <p:custDataLst>
      <p:tags r:id="rId8"/>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四、消除抑郁的处方</a:t>
            </a:r>
            <a:endParaRPr lang="zh-CN" altLang="en-US" sz="3200">
              <a:solidFill>
                <a:srgbClr val="43486D"/>
              </a:solidFill>
              <a:latin typeface="+mj-ea"/>
              <a:ea typeface="+mj-ea"/>
            </a:endParaRPr>
          </a:p>
        </p:txBody>
      </p:sp>
      <p:grpSp>
        <p:nvGrpSpPr>
          <p:cNvPr id="2" name="组合 1"/>
          <p:cNvGrpSpPr/>
          <p:nvPr>
            <p:custDataLst>
              <p:tags r:id="rId1"/>
            </p:custDataLst>
          </p:nvPr>
        </p:nvGrpSpPr>
        <p:grpSpPr>
          <a:xfrm>
            <a:off x="3309738" y="1885071"/>
            <a:ext cx="4116935" cy="3845580"/>
            <a:chOff x="4239274" y="2310239"/>
            <a:chExt cx="3464575" cy="3236218"/>
          </a:xfrm>
        </p:grpSpPr>
        <p:grpSp>
          <p:nvGrpSpPr>
            <p:cNvPr id="6" name="组合 5"/>
            <p:cNvGrpSpPr/>
            <p:nvPr>
              <p:custDataLst>
                <p:tags r:id="rId2"/>
              </p:custDataLst>
            </p:nvPr>
          </p:nvGrpSpPr>
          <p:grpSpPr>
            <a:xfrm>
              <a:off x="4239274" y="3722823"/>
              <a:ext cx="1669308" cy="399431"/>
              <a:chOff x="2309253" y="3196979"/>
              <a:chExt cx="2186098" cy="523089"/>
            </a:xfrm>
          </p:grpSpPr>
          <p:sp>
            <p:nvSpPr>
              <p:cNvPr id="5" name="五边形 3"/>
              <p:cNvSpPr/>
              <p:nvPr>
                <p:custDataLst>
                  <p:tags r:id="rId3"/>
                </p:custDataLst>
              </p:nvPr>
            </p:nvSpPr>
            <p:spPr>
              <a:xfrm rot="12359350" flipV="1">
                <a:off x="2309253" y="3196979"/>
                <a:ext cx="1815080" cy="4070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06</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0" name="图片 9"/>
              <p:cNvPicPr>
                <a:picLocks noChangeAspect="1"/>
              </p:cNvPicPr>
              <p:nvPr>
                <p:custDataLst>
                  <p:tags r:id="rId4"/>
                </p:custDataLst>
              </p:nvPr>
            </p:nvPicPr>
            <p:blipFill rotWithShape="1">
              <a:blip r:embed="rId5"/>
              <a:srcRect l="79164" t="15523" b="15959"/>
              <a:stretch>
                <a:fillRect/>
              </a:stretch>
            </p:blipFill>
            <p:spPr>
              <a:xfrm rot="14760000">
                <a:off x="3587670" y="2812388"/>
                <a:ext cx="288419" cy="1526942"/>
              </a:xfrm>
              <a:prstGeom prst="rect">
                <a:avLst/>
              </a:prstGeom>
            </p:spPr>
          </p:pic>
        </p:grpSp>
        <p:grpSp>
          <p:nvGrpSpPr>
            <p:cNvPr id="22" name="组合 21"/>
            <p:cNvGrpSpPr/>
            <p:nvPr>
              <p:custDataLst>
                <p:tags r:id="rId6"/>
              </p:custDataLst>
            </p:nvPr>
          </p:nvGrpSpPr>
          <p:grpSpPr>
            <a:xfrm>
              <a:off x="4993026" y="2310239"/>
              <a:ext cx="1165975" cy="1385996"/>
              <a:chOff x="3296355" y="1347081"/>
              <a:chExt cx="1526942" cy="1815078"/>
            </a:xfrm>
          </p:grpSpPr>
          <p:sp>
            <p:nvSpPr>
              <p:cNvPr id="11" name="五边形 3"/>
              <p:cNvSpPr/>
              <p:nvPr>
                <p:custDataLst>
                  <p:tags r:id="rId7"/>
                </p:custDataLst>
              </p:nvPr>
            </p:nvSpPr>
            <p:spPr>
              <a:xfrm rot="15959350" flipV="1">
                <a:off x="3046613" y="2051105"/>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2" name="图片 11"/>
              <p:cNvPicPr>
                <a:picLocks noChangeAspect="1"/>
              </p:cNvPicPr>
              <p:nvPr>
                <p:custDataLst>
                  <p:tags r:id="rId8"/>
                </p:custDataLst>
              </p:nvPr>
            </p:nvPicPr>
            <p:blipFill rotWithShape="1">
              <a:blip r:embed="rId5"/>
              <a:srcRect l="79164" t="15523" b="15959"/>
              <a:stretch>
                <a:fillRect/>
              </a:stretch>
            </p:blipFill>
            <p:spPr>
              <a:xfrm rot="18360000">
                <a:off x="3915616" y="2024910"/>
                <a:ext cx="288419" cy="1526942"/>
              </a:xfrm>
              <a:prstGeom prst="rect">
                <a:avLst/>
              </a:prstGeom>
            </p:spPr>
          </p:pic>
        </p:grpSp>
        <p:grpSp>
          <p:nvGrpSpPr>
            <p:cNvPr id="18" name="组合 17"/>
            <p:cNvGrpSpPr/>
            <p:nvPr>
              <p:custDataLst>
                <p:tags r:id="rId9"/>
              </p:custDataLst>
            </p:nvPr>
          </p:nvGrpSpPr>
          <p:grpSpPr>
            <a:xfrm>
              <a:off x="5841612" y="2744040"/>
              <a:ext cx="1385997" cy="1165975"/>
              <a:chOff x="4407650" y="1915180"/>
              <a:chExt cx="1815078" cy="1526942"/>
            </a:xfrm>
          </p:grpSpPr>
          <p:sp>
            <p:nvSpPr>
              <p:cNvPr id="13" name="五边形 3"/>
              <p:cNvSpPr/>
              <p:nvPr>
                <p:custDataLst>
                  <p:tags r:id="rId10"/>
                </p:custDataLst>
              </p:nvPr>
            </p:nvSpPr>
            <p:spPr>
              <a:xfrm rot="19559350" flipV="1">
                <a:off x="4407650" y="2116738"/>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4" name="图片 13"/>
              <p:cNvPicPr>
                <a:picLocks noChangeAspect="1"/>
              </p:cNvPicPr>
              <p:nvPr>
                <p:custDataLst>
                  <p:tags r:id="rId11"/>
                </p:custDataLst>
              </p:nvPr>
            </p:nvPicPr>
            <p:blipFill rotWithShape="1">
              <a:blip r:embed="rId5"/>
              <a:srcRect l="79164" t="15523" b="15959"/>
              <a:stretch>
                <a:fillRect/>
              </a:stretch>
            </p:blipFill>
            <p:spPr>
              <a:xfrm rot="360000">
                <a:off x="4761566" y="1915180"/>
                <a:ext cx="288419" cy="1526942"/>
              </a:xfrm>
              <a:prstGeom prst="rect">
                <a:avLst/>
              </a:prstGeom>
            </p:spPr>
          </p:pic>
        </p:grpSp>
        <p:grpSp>
          <p:nvGrpSpPr>
            <p:cNvPr id="15" name="组合 14"/>
            <p:cNvGrpSpPr/>
            <p:nvPr>
              <p:custDataLst>
                <p:tags r:id="rId12"/>
              </p:custDataLst>
            </p:nvPr>
          </p:nvGrpSpPr>
          <p:grpSpPr>
            <a:xfrm>
              <a:off x="6034542" y="3734436"/>
              <a:ext cx="1669307" cy="399431"/>
              <a:chOff x="4660309" y="3212191"/>
              <a:chExt cx="2186097" cy="523088"/>
            </a:xfrm>
          </p:grpSpPr>
          <p:sp>
            <p:nvSpPr>
              <p:cNvPr id="16" name="五边形 3"/>
              <p:cNvSpPr/>
              <p:nvPr>
                <p:custDataLst>
                  <p:tags r:id="rId13"/>
                </p:custDataLst>
              </p:nvPr>
            </p:nvSpPr>
            <p:spPr>
              <a:xfrm rot="1559350" flipV="1">
                <a:off x="5031327" y="3328250"/>
                <a:ext cx="1815079" cy="407029"/>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7" name="图片 16"/>
              <p:cNvPicPr>
                <a:picLocks noChangeAspect="1"/>
              </p:cNvPicPr>
              <p:nvPr>
                <p:custDataLst>
                  <p:tags r:id="rId14"/>
                </p:custDataLst>
              </p:nvPr>
            </p:nvPicPr>
            <p:blipFill rotWithShape="1">
              <a:blip r:embed="rId5"/>
              <a:srcRect l="79164" t="15523" b="15959"/>
              <a:stretch>
                <a:fillRect/>
              </a:stretch>
            </p:blipFill>
            <p:spPr>
              <a:xfrm rot="3960000">
                <a:off x="5279570" y="2592930"/>
                <a:ext cx="288419" cy="1526942"/>
              </a:xfrm>
              <a:prstGeom prst="rect">
                <a:avLst/>
              </a:prstGeom>
            </p:spPr>
          </p:pic>
        </p:grpSp>
        <p:grpSp>
          <p:nvGrpSpPr>
            <p:cNvPr id="32" name="组合 31"/>
            <p:cNvGrpSpPr/>
            <p:nvPr>
              <p:custDataLst>
                <p:tags r:id="rId15"/>
              </p:custDataLst>
            </p:nvPr>
          </p:nvGrpSpPr>
          <p:grpSpPr>
            <a:xfrm>
              <a:off x="5784123" y="4160461"/>
              <a:ext cx="1165975" cy="1385996"/>
              <a:chOff x="4332363" y="3770102"/>
              <a:chExt cx="1526942" cy="1815078"/>
            </a:xfrm>
          </p:grpSpPr>
          <p:sp>
            <p:nvSpPr>
              <p:cNvPr id="20" name="五边形 3"/>
              <p:cNvSpPr/>
              <p:nvPr>
                <p:custDataLst>
                  <p:tags r:id="rId16"/>
                </p:custDataLst>
              </p:nvPr>
            </p:nvSpPr>
            <p:spPr>
              <a:xfrm rot="5159350" flipV="1">
                <a:off x="4293969" y="4474126"/>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1" name="图片 20"/>
              <p:cNvPicPr>
                <a:picLocks noChangeAspect="1"/>
              </p:cNvPicPr>
              <p:nvPr>
                <p:custDataLst>
                  <p:tags r:id="rId17"/>
                </p:custDataLst>
              </p:nvPr>
            </p:nvPicPr>
            <p:blipFill rotWithShape="1">
              <a:blip r:embed="rId5"/>
              <a:srcRect l="79164" t="15523" b="15959"/>
              <a:stretch>
                <a:fillRect/>
              </a:stretch>
            </p:blipFill>
            <p:spPr>
              <a:xfrm rot="7560000">
                <a:off x="4951624" y="3380409"/>
                <a:ext cx="288419" cy="1526942"/>
              </a:xfrm>
              <a:prstGeom prst="rect">
                <a:avLst/>
              </a:prstGeom>
            </p:spPr>
          </p:pic>
        </p:grpSp>
        <p:grpSp>
          <p:nvGrpSpPr>
            <p:cNvPr id="19" name="组合 18"/>
            <p:cNvGrpSpPr/>
            <p:nvPr>
              <p:custDataLst>
                <p:tags r:id="rId18"/>
              </p:custDataLst>
            </p:nvPr>
          </p:nvGrpSpPr>
          <p:grpSpPr>
            <a:xfrm>
              <a:off x="4715514" y="3946680"/>
              <a:ext cx="1385997" cy="1165975"/>
              <a:chOff x="2932931" y="3490138"/>
              <a:chExt cx="1815078" cy="1526942"/>
            </a:xfrm>
          </p:grpSpPr>
          <p:sp>
            <p:nvSpPr>
              <p:cNvPr id="24" name="五边形 3"/>
              <p:cNvSpPr/>
              <p:nvPr>
                <p:custDataLst>
                  <p:tags r:id="rId19"/>
                </p:custDataLst>
              </p:nvPr>
            </p:nvSpPr>
            <p:spPr>
              <a:xfrm rot="8759350" flipV="1">
                <a:off x="2932931" y="4408489"/>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05</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5" name="图片 24"/>
              <p:cNvPicPr>
                <a:picLocks noChangeAspect="1"/>
              </p:cNvPicPr>
              <p:nvPr>
                <p:custDataLst>
                  <p:tags r:id="rId20"/>
                </p:custDataLst>
              </p:nvPr>
            </p:nvPicPr>
            <p:blipFill rotWithShape="1">
              <a:blip r:embed="rId5"/>
              <a:srcRect l="79164" t="15523" b="15959"/>
              <a:stretch>
                <a:fillRect/>
              </a:stretch>
            </p:blipFill>
            <p:spPr>
              <a:xfrm rot="11160000">
                <a:off x="4105673" y="3490138"/>
                <a:ext cx="288419" cy="1526942"/>
              </a:xfrm>
              <a:prstGeom prst="rect">
                <a:avLst/>
              </a:prstGeom>
            </p:spPr>
          </p:pic>
        </p:grpSp>
      </p:grpSp>
      <p:sp>
        <p:nvSpPr>
          <p:cNvPr id="26" name="文本框 25"/>
          <p:cNvSpPr txBox="1"/>
          <p:nvPr>
            <p:custDataLst>
              <p:tags r:id="rId21"/>
            </p:custDataLst>
          </p:nvPr>
        </p:nvSpPr>
        <p:spPr>
          <a:xfrm>
            <a:off x="3632200" y="919480"/>
            <a:ext cx="3320415" cy="859155"/>
          </a:xfrm>
          <a:prstGeom prst="rect">
            <a:avLst/>
          </a:prstGeom>
          <a:noFill/>
        </p:spPr>
        <p:txBody>
          <a:bodyPr wrap="square" rtlCol="0" anchor="b" anchorCtr="0"/>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自己调节情绪，逐步改善心境，使生活重归欢乐。</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7" name="文本框 26"/>
          <p:cNvSpPr txBox="1"/>
          <p:nvPr>
            <p:custDataLst>
              <p:tags r:id="rId22"/>
            </p:custDataLst>
          </p:nvPr>
        </p:nvSpPr>
        <p:spPr>
          <a:xfrm>
            <a:off x="7030794" y="2154586"/>
            <a:ext cx="2686678" cy="812530"/>
          </a:xfrm>
          <a:prstGeom prst="rect">
            <a:avLst/>
          </a:prstGeom>
          <a:noFill/>
        </p:spPr>
        <p:txBody>
          <a:bodyPr wrap="square" rtlCol="0" anchor="ctr" anchorCtr="0">
            <a:normAutofit/>
          </a:bodyPr>
          <a:lstStyle/>
          <a:p>
            <a:pPr>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制定切实可行的日常活动表。</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8" name="文本框 27"/>
          <p:cNvSpPr txBox="1"/>
          <p:nvPr>
            <p:custDataLst>
              <p:tags r:id="rId23"/>
            </p:custDataLst>
          </p:nvPr>
        </p:nvSpPr>
        <p:spPr>
          <a:xfrm>
            <a:off x="7387029" y="3819565"/>
            <a:ext cx="2686678" cy="812530"/>
          </a:xfrm>
          <a:prstGeom prst="rect">
            <a:avLst/>
          </a:prstGeom>
          <a:noFill/>
        </p:spPr>
        <p:txBody>
          <a:bodyPr wrap="square" rtlCol="0" anchor="t" anchorCtr="0">
            <a:normAutofit/>
          </a:bodyPr>
          <a:lstStyle/>
          <a:p>
            <a:pPr>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学会自我称赞，培养自信，坦然对待不良刺激。</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9" name="文本框 28"/>
          <p:cNvSpPr txBox="1"/>
          <p:nvPr>
            <p:custDataLst>
              <p:tags r:id="rId24"/>
            </p:custDataLst>
          </p:nvPr>
        </p:nvSpPr>
        <p:spPr>
          <a:xfrm>
            <a:off x="4545965" y="5816600"/>
            <a:ext cx="2878455" cy="539750"/>
          </a:xfrm>
          <a:prstGeom prst="rect">
            <a:avLst/>
          </a:prstGeom>
          <a:noFill/>
        </p:spPr>
        <p:txBody>
          <a:bodyPr wrap="square" rtlCol="0" anchor="t" anchorCtr="0">
            <a:normAutofit/>
          </a:bodyPr>
          <a:lstStyle/>
          <a:p>
            <a:pPr algn="ctr">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学会宣泄。</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0" name="文本框 29"/>
          <p:cNvSpPr txBox="1"/>
          <p:nvPr>
            <p:custDataLst>
              <p:tags r:id="rId25"/>
            </p:custDataLst>
          </p:nvPr>
        </p:nvSpPr>
        <p:spPr>
          <a:xfrm>
            <a:off x="1270806" y="5003849"/>
            <a:ext cx="2644427" cy="812530"/>
          </a:xfrm>
          <a:prstGeom prst="rect">
            <a:avLst/>
          </a:prstGeom>
          <a:noFill/>
        </p:spPr>
        <p:txBody>
          <a:bodyPr wrap="square" rtlCol="0" anchor="t" anchorCtr="0">
            <a:normAutofit/>
          </a:bodyPr>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尽可能地使生活有规律。</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1" name="文本框 30"/>
          <p:cNvSpPr txBox="1"/>
          <p:nvPr>
            <p:custDataLst>
              <p:tags r:id="rId26"/>
            </p:custDataLst>
          </p:nvPr>
        </p:nvSpPr>
        <p:spPr>
          <a:xfrm>
            <a:off x="1238250" y="2786380"/>
            <a:ext cx="1776730" cy="812800"/>
          </a:xfrm>
          <a:prstGeom prst="rect">
            <a:avLst/>
          </a:prstGeom>
          <a:noFill/>
        </p:spPr>
        <p:txBody>
          <a:bodyPr wrap="square" rtlCol="0" anchor="ctr" anchorCtr="0">
            <a:normAutofit/>
          </a:bodyPr>
          <a:lstStyle/>
          <a:p>
            <a:pPr algn="l">
              <a:lnSpc>
                <a:spcPct val="130000"/>
              </a:lnSpc>
            </a:pPr>
            <a:r>
              <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阳光及运动。</a:t>
            </a:r>
            <a:endParaRPr lang="zh-CN" altLang="en-US"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Tree>
    <p:custDataLst>
      <p:tags r:id="rId27"/>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五、杜绝和预防抑郁症</a:t>
            </a:r>
            <a:endParaRPr lang="zh-CN" altLang="en-US" sz="3200">
              <a:solidFill>
                <a:srgbClr val="43486D"/>
              </a:solidFill>
              <a:latin typeface="+mj-ea"/>
              <a:ea typeface="+mj-ea"/>
            </a:endParaRPr>
          </a:p>
        </p:txBody>
      </p:sp>
      <p:sp>
        <p:nvSpPr>
          <p:cNvPr id="4" name="文本框 3"/>
          <p:cNvSpPr txBox="1"/>
          <p:nvPr/>
        </p:nvSpPr>
        <p:spPr>
          <a:xfrm>
            <a:off x="593090" y="867410"/>
            <a:ext cx="5934710" cy="4661535"/>
          </a:xfrm>
          <a:prstGeom prst="rect">
            <a:avLst/>
          </a:prstGeom>
          <a:noFill/>
        </p:spPr>
        <p:txBody>
          <a:bodyPr wrap="square" rtlCol="0">
            <a:spAutoFit/>
          </a:bodyPr>
          <a:p>
            <a:pPr algn="just" fontAlgn="auto">
              <a:lnSpc>
                <a:spcPct val="150000"/>
              </a:lnSpc>
            </a:pPr>
            <a:r>
              <a:rPr lang="zh-CN" altLang="en-US"/>
              <a:t>抑郁症无孔不入，如不及早治疗，可能会严重影响病患者的身体健康，使其不能正常学习工作，所以，不要让它轻易入侵我们的生活。抑郁症，是神经官能症的一个症状，它是有用脑过度、精神紧张、体力劳累引发的机体功能失调而引起的一种疾病。它包含了失眠症、焦虑症、疑病症、恐惧症、强迫症、神经衰弱、神经性呕吐等多种病症。抑郁症的不利影响，不仅发生在患者身上，也会波及患者的家属和朋友。严重的可能会让患者无法过正常生活，对其工作、学习、饮食和睡眠造成障碍，无法享受任何一种快乐的活动。但是，这些负面的想法只是疾病的一部分，它会随着治疗效果而消失</a:t>
            </a:r>
            <a:endParaRPr lang="zh-CN" altLang="en-US"/>
          </a:p>
        </p:txBody>
      </p:sp>
      <p:pic>
        <p:nvPicPr>
          <p:cNvPr id="105" name="图片 104"/>
          <p:cNvPicPr/>
          <p:nvPr/>
        </p:nvPicPr>
        <p:blipFill>
          <a:blip r:embed="rId1"/>
          <a:stretch>
            <a:fillRect/>
          </a:stretch>
        </p:blipFill>
        <p:spPr>
          <a:xfrm>
            <a:off x="6890385" y="1315720"/>
            <a:ext cx="4544695" cy="324485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4" name="文本框 3"/>
          <p:cNvSpPr txBox="1"/>
          <p:nvPr/>
        </p:nvSpPr>
        <p:spPr>
          <a:xfrm>
            <a:off x="593090" y="1166495"/>
            <a:ext cx="6417945" cy="4292600"/>
          </a:xfrm>
          <a:prstGeom prst="rect">
            <a:avLst/>
          </a:prstGeom>
          <a:noFill/>
        </p:spPr>
        <p:txBody>
          <a:bodyPr wrap="square" rtlCol="0">
            <a:spAutoFit/>
          </a:bodyPr>
          <a:p>
            <a:pPr algn="just" fontAlgn="auto">
              <a:lnSpc>
                <a:spcPct val="150000"/>
              </a:lnSpc>
            </a:pPr>
            <a:r>
              <a:rPr lang="zh-CN" altLang="en-US" sz="2000" b="1">
                <a:solidFill>
                  <a:schemeClr val="accent1"/>
                </a:solidFill>
              </a:rPr>
              <a:t>（一）消除引起神经衰弱的情绪紧张，减轻心理压力</a:t>
            </a:r>
            <a:endParaRPr lang="zh-CN" altLang="en-US" sz="2000" b="1">
              <a:solidFill>
                <a:schemeClr val="accent1"/>
              </a:solidFill>
            </a:endParaRPr>
          </a:p>
          <a:p>
            <a:pPr algn="just" fontAlgn="auto">
              <a:lnSpc>
                <a:spcPct val="150000"/>
              </a:lnSpc>
            </a:pPr>
            <a:r>
              <a:rPr lang="zh-CN" altLang="en-US"/>
              <a:t>首先，应认清，这种“病”是完全可以治疗的，绝不是什么绝症，也不会变成精神病，尽管自觉脑力不济，实际上照样能应付日常生活及一般工作和学习，不会造成精神残疾。</a:t>
            </a:r>
            <a:endParaRPr lang="zh-CN" altLang="en-US"/>
          </a:p>
          <a:p>
            <a:pPr algn="just" fontAlgn="auto">
              <a:lnSpc>
                <a:spcPct val="150000"/>
              </a:lnSpc>
            </a:pPr>
            <a:r>
              <a:rPr lang="zh-CN" altLang="en-US"/>
              <a:t>其次，应将理想与现实、希望与可能分清。例如，希望自己能总有精力，永不疲劳，能考上名牌大学研究生，但实际上自己的学习已经是超负荷了，这时应该休息了。不要为脑力下降而焦虑，必要时也需降低自己的奋斗目标，要量力而行。要把目标确定在自己能充分发挥潜能，而又不会导致精神崩溃的限度，将目标降低，轻装前进，能收到出人意料的好结果。</a:t>
            </a:r>
            <a:endParaRPr lang="zh-CN" altLang="en-US"/>
          </a:p>
        </p:txBody>
      </p:sp>
      <p:pic>
        <p:nvPicPr>
          <p:cNvPr id="106" name="图片 105"/>
          <p:cNvPicPr/>
          <p:nvPr/>
        </p:nvPicPr>
        <p:blipFill>
          <a:blip r:embed="rId1"/>
          <a:stretch>
            <a:fillRect/>
          </a:stretch>
        </p:blipFill>
        <p:spPr>
          <a:xfrm>
            <a:off x="7152005" y="1199515"/>
            <a:ext cx="4618355" cy="425958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4" name="文本框 3"/>
          <p:cNvSpPr txBox="1"/>
          <p:nvPr/>
        </p:nvSpPr>
        <p:spPr>
          <a:xfrm>
            <a:off x="593090" y="1166495"/>
            <a:ext cx="6417945" cy="4292600"/>
          </a:xfrm>
          <a:prstGeom prst="rect">
            <a:avLst/>
          </a:prstGeom>
          <a:noFill/>
        </p:spPr>
        <p:txBody>
          <a:bodyPr wrap="square" rtlCol="0">
            <a:spAutoFit/>
          </a:bodyPr>
          <a:p>
            <a:pPr algn="just" fontAlgn="auto">
              <a:lnSpc>
                <a:spcPct val="150000"/>
              </a:lnSpc>
            </a:pPr>
            <a:r>
              <a:rPr lang="zh-CN" altLang="en-US" sz="2000" b="1">
                <a:solidFill>
                  <a:schemeClr val="accent1"/>
                </a:solidFill>
              </a:rPr>
              <a:t>（二）认识自身内部的冲突</a:t>
            </a:r>
            <a:endParaRPr lang="zh-CN" altLang="en-US" sz="2000" b="1">
              <a:solidFill>
                <a:schemeClr val="accent1"/>
              </a:solidFill>
            </a:endParaRPr>
          </a:p>
          <a:p>
            <a:pPr algn="just" fontAlgn="auto">
              <a:lnSpc>
                <a:spcPct val="150000"/>
              </a:lnSpc>
            </a:pPr>
            <a:r>
              <a:rPr lang="zh-CN" altLang="en-US"/>
              <a:t>尽管这种病症患者的内心冲突是处于潜意识状态的，但只要从以下三个方面去对照自己，便不难搜索出自身内部冲突的根源。</a:t>
            </a:r>
            <a:endParaRPr lang="zh-CN" altLang="en-US"/>
          </a:p>
          <a:p>
            <a:pPr algn="just" fontAlgn="auto">
              <a:lnSpc>
                <a:spcPct val="150000"/>
              </a:lnSpc>
            </a:pPr>
            <a:r>
              <a:rPr lang="zh-CN" altLang="en-US"/>
              <a:t>（1）自卑。当一个人自认为低人一等，不相信自己的能力和价值时，他就已经在与环境交往中把自己摆到了一个容易诱发冲突的不利地位。</a:t>
            </a:r>
            <a:endParaRPr lang="zh-CN" altLang="en-US"/>
          </a:p>
          <a:p>
            <a:pPr algn="just" fontAlgn="auto">
              <a:lnSpc>
                <a:spcPct val="150000"/>
              </a:lnSpc>
            </a:pPr>
            <a:r>
              <a:rPr lang="zh-CN" altLang="en-US"/>
              <a:t>（2）自我设障。患者往往会凭借想象为自己制定许多不必要的心理规则。</a:t>
            </a:r>
            <a:endParaRPr lang="zh-CN" altLang="en-US"/>
          </a:p>
          <a:p>
            <a:pPr algn="just" fontAlgn="auto">
              <a:lnSpc>
                <a:spcPct val="150000"/>
              </a:lnSpc>
            </a:pPr>
            <a:r>
              <a:rPr lang="zh-CN" altLang="en-US"/>
              <a:t>（3）矛盾性需求。经过自省，患者不难发现自己是鱼与熊掌兼而得之的主张者，这也是违反基本的生活法则的。</a:t>
            </a:r>
            <a:endParaRPr lang="zh-CN" altLang="en-US"/>
          </a:p>
        </p:txBody>
      </p:sp>
      <p:pic>
        <p:nvPicPr>
          <p:cNvPr id="107" name="图片 106"/>
          <p:cNvPicPr/>
          <p:nvPr/>
        </p:nvPicPr>
        <p:blipFill>
          <a:blip r:embed="rId1"/>
          <a:stretch>
            <a:fillRect/>
          </a:stretch>
        </p:blipFill>
        <p:spPr>
          <a:xfrm>
            <a:off x="7150100" y="1666240"/>
            <a:ext cx="4705350" cy="35261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4" name="文本框 3"/>
          <p:cNvSpPr txBox="1"/>
          <p:nvPr/>
        </p:nvSpPr>
        <p:spPr>
          <a:xfrm>
            <a:off x="593090" y="1166495"/>
            <a:ext cx="6417945" cy="4292600"/>
          </a:xfrm>
          <a:prstGeom prst="rect">
            <a:avLst/>
          </a:prstGeom>
          <a:noFill/>
        </p:spPr>
        <p:txBody>
          <a:bodyPr wrap="square" rtlCol="0">
            <a:spAutoFit/>
          </a:bodyPr>
          <a:p>
            <a:pPr algn="just" fontAlgn="auto">
              <a:lnSpc>
                <a:spcPct val="150000"/>
              </a:lnSpc>
            </a:pPr>
            <a:r>
              <a:rPr lang="zh-CN" altLang="en-US" sz="2000" b="1">
                <a:solidFill>
                  <a:schemeClr val="accent1"/>
                </a:solidFill>
              </a:rPr>
              <a:t>（三）正确认识神经衰弱的本质</a:t>
            </a:r>
            <a:endParaRPr lang="zh-CN" altLang="en-US" sz="2000" b="1">
              <a:solidFill>
                <a:schemeClr val="accent1"/>
              </a:solidFill>
            </a:endParaRPr>
          </a:p>
          <a:p>
            <a:pPr algn="just" fontAlgn="auto">
              <a:lnSpc>
                <a:spcPct val="150000"/>
              </a:lnSpc>
            </a:pPr>
            <a:r>
              <a:rPr lang="zh-CN" altLang="en-US"/>
              <a:t>已患神经衰弱的人，首先要认识到症状是一种信号，它告诉你：大脑太累了，压力太大了，需要休息调整了。这时，想一下子消除症状肯定是无济于事的。应该先冷静地分析一下，这种情绪紧张和心理压力来自何方。从表面上看，神经衰弱确实影响</a:t>
            </a:r>
            <a:endParaRPr lang="zh-CN" altLang="en-US"/>
          </a:p>
          <a:p>
            <a:pPr algn="just" fontAlgn="auto">
              <a:lnSpc>
                <a:spcPct val="150000"/>
              </a:lnSpc>
            </a:pPr>
            <a:r>
              <a:rPr lang="zh-CN" altLang="en-US"/>
              <a:t>了学习和工作，可实质上它及时地停止了你超负荷运转，使你暂时摆脱了沉重的心理负担，获得一个休整、喘息的机会。同时也使你获得了一次直接面对痛苦，甚至设法超越痛苦的机会。有许多人就是从神经症的痛苦和束缚中彻底解脱出来，成了一个全新的、富于创造性的、能够释放全部潜能的人的。</a:t>
            </a:r>
            <a:endParaRPr lang="zh-CN" altLang="en-US"/>
          </a:p>
        </p:txBody>
      </p:sp>
      <p:pic>
        <p:nvPicPr>
          <p:cNvPr id="108" name="图片 107"/>
          <p:cNvPicPr/>
          <p:nvPr/>
        </p:nvPicPr>
        <p:blipFill>
          <a:blip r:embed="rId1"/>
          <a:stretch>
            <a:fillRect/>
          </a:stretch>
        </p:blipFill>
        <p:spPr>
          <a:xfrm>
            <a:off x="7011035" y="2062480"/>
            <a:ext cx="4664710" cy="30607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4" name="文本框 3"/>
          <p:cNvSpPr txBox="1"/>
          <p:nvPr/>
        </p:nvSpPr>
        <p:spPr>
          <a:xfrm>
            <a:off x="593090" y="1166495"/>
            <a:ext cx="5821045" cy="5123180"/>
          </a:xfrm>
          <a:prstGeom prst="rect">
            <a:avLst/>
          </a:prstGeom>
          <a:noFill/>
        </p:spPr>
        <p:txBody>
          <a:bodyPr wrap="square" rtlCol="0">
            <a:spAutoFit/>
          </a:bodyPr>
          <a:p>
            <a:pPr algn="just" fontAlgn="auto">
              <a:lnSpc>
                <a:spcPct val="150000"/>
              </a:lnSpc>
            </a:pPr>
            <a:r>
              <a:rPr lang="zh-CN" altLang="en-US" sz="2000" b="1">
                <a:solidFill>
                  <a:schemeClr val="accent1"/>
                </a:solidFill>
              </a:rPr>
              <a:t>（四）增加自己的心理自由度</a:t>
            </a:r>
            <a:endParaRPr lang="zh-CN" altLang="en-US" sz="2000" b="1">
              <a:solidFill>
                <a:schemeClr val="accent1"/>
              </a:solidFill>
            </a:endParaRPr>
          </a:p>
          <a:p>
            <a:pPr algn="just" fontAlgn="auto">
              <a:lnSpc>
                <a:spcPct val="150000"/>
              </a:lnSpc>
            </a:pPr>
            <a:r>
              <a:rPr lang="zh-CN" altLang="en-US"/>
              <a:t>在认识到自己内部冲突的来源之后，就可以有针对性地进行自我消解工作了。</a:t>
            </a:r>
            <a:endParaRPr lang="zh-CN" altLang="en-US"/>
          </a:p>
          <a:p>
            <a:pPr algn="just" fontAlgn="auto">
              <a:lnSpc>
                <a:spcPct val="150000"/>
              </a:lnSpc>
            </a:pPr>
            <a:r>
              <a:rPr lang="zh-CN" altLang="en-US"/>
              <a:t>（1）人的命运掌握在自己手中，现实中永远有着机会和挑战。认识到这一点是非常重要的。</a:t>
            </a:r>
            <a:endParaRPr lang="zh-CN" altLang="en-US"/>
          </a:p>
          <a:p>
            <a:pPr algn="just" fontAlgn="auto">
              <a:lnSpc>
                <a:spcPct val="150000"/>
              </a:lnSpc>
            </a:pPr>
            <a:r>
              <a:rPr lang="zh-CN" altLang="en-US"/>
              <a:t>（2）允许自己有缺点。造成自卑的原因固然很多，但不允许自己有缺点的完美主义观点是根本的一条。事实上世上是不存在完人的。</a:t>
            </a:r>
            <a:endParaRPr lang="zh-CN" altLang="en-US"/>
          </a:p>
          <a:p>
            <a:pPr algn="just" fontAlgn="auto">
              <a:lnSpc>
                <a:spcPct val="150000"/>
              </a:lnSpc>
            </a:pPr>
            <a:r>
              <a:rPr lang="zh-CN" altLang="en-US"/>
              <a:t>（3）不怕使别人失望。害怕让别人失望而压抑自我的做法常常是造成心理问题的原因。事实上，一个人无论如何也满足不了所有人的愿望，更何况许多自认为必须、应该的事情也往往出自个人主观的判断。</a:t>
            </a:r>
            <a:endParaRPr lang="zh-CN" altLang="en-US"/>
          </a:p>
        </p:txBody>
      </p:sp>
      <p:pic>
        <p:nvPicPr>
          <p:cNvPr id="109" name="图片 108"/>
          <p:cNvPicPr/>
          <p:nvPr/>
        </p:nvPicPr>
        <p:blipFill>
          <a:blip r:embed="rId1"/>
          <a:stretch>
            <a:fillRect/>
          </a:stretch>
        </p:blipFill>
        <p:spPr>
          <a:xfrm>
            <a:off x="6536373" y="1985010"/>
            <a:ext cx="4752975" cy="34861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linds(horizontal)">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4" name="文本框 3"/>
          <p:cNvSpPr txBox="1"/>
          <p:nvPr/>
        </p:nvSpPr>
        <p:spPr>
          <a:xfrm>
            <a:off x="593090" y="1166495"/>
            <a:ext cx="5821045" cy="4292600"/>
          </a:xfrm>
          <a:prstGeom prst="rect">
            <a:avLst/>
          </a:prstGeom>
          <a:noFill/>
        </p:spPr>
        <p:txBody>
          <a:bodyPr wrap="square" rtlCol="0">
            <a:spAutoFit/>
          </a:bodyPr>
          <a:p>
            <a:pPr algn="just" fontAlgn="auto">
              <a:lnSpc>
                <a:spcPct val="150000"/>
              </a:lnSpc>
            </a:pPr>
            <a:r>
              <a:rPr lang="zh-CN" altLang="en-US" sz="2000" b="1">
                <a:solidFill>
                  <a:schemeClr val="accent1"/>
                </a:solidFill>
              </a:rPr>
              <a:t>（五）打破神经衰弱的恶性循环</a:t>
            </a:r>
            <a:endParaRPr lang="zh-CN" altLang="en-US" sz="2000" b="1">
              <a:solidFill>
                <a:schemeClr val="accent1"/>
              </a:solidFill>
            </a:endParaRPr>
          </a:p>
          <a:p>
            <a:pPr algn="just" fontAlgn="auto">
              <a:lnSpc>
                <a:spcPct val="150000"/>
              </a:lnSpc>
            </a:pPr>
            <a:r>
              <a:rPr lang="zh-CN" altLang="en-US"/>
              <a:t>恶性循环形成的关键是患者想用人为的努力直接消除神经衰弱的症状，如注意力不集中、失眠、烦恼等，但人为的努力不但无效，反而越发固定了注意力，越想努力</a:t>
            </a:r>
            <a:endParaRPr lang="zh-CN" altLang="en-US"/>
          </a:p>
          <a:p>
            <a:pPr algn="just" fontAlgn="auto">
              <a:lnSpc>
                <a:spcPct val="150000"/>
              </a:lnSpc>
            </a:pPr>
            <a:r>
              <a:rPr lang="zh-CN" altLang="en-US"/>
              <a:t>消除，症状越重，想必患者对此一定体会很深。要想打破恶性循环，唯一的办法就是行动，如打扫室内卫生，上街购物，看自己喜欢的电影和书籍，欣赏音乐，给朋友写信等。如果你下决心找事做，就不愁没事做。唯一的要求就是不想病、不谈病，像正常人一样生活。长此坚持下去，神经衰弱的苦恼会在不知不觉中消逝。</a:t>
            </a:r>
            <a:endParaRPr lang="zh-CN" altLang="en-US"/>
          </a:p>
        </p:txBody>
      </p:sp>
      <p:pic>
        <p:nvPicPr>
          <p:cNvPr id="110" name="图片 109"/>
          <p:cNvPicPr/>
          <p:nvPr/>
        </p:nvPicPr>
        <p:blipFill>
          <a:blip r:embed="rId1"/>
          <a:stretch>
            <a:fillRect/>
          </a:stretch>
        </p:blipFill>
        <p:spPr>
          <a:xfrm>
            <a:off x="6638290" y="1948815"/>
            <a:ext cx="4663440" cy="35109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六、神经衰弱的自救措施</a:t>
            </a:r>
            <a:endParaRPr lang="zh-CN" altLang="en-US" sz="3200">
              <a:solidFill>
                <a:srgbClr val="43486D"/>
              </a:solidFill>
              <a:latin typeface="+mj-ea"/>
              <a:ea typeface="+mj-ea"/>
            </a:endParaRPr>
          </a:p>
        </p:txBody>
      </p:sp>
      <p:sp>
        <p:nvSpPr>
          <p:cNvPr id="9" name="椭圆 8"/>
          <p:cNvSpPr/>
          <p:nvPr>
            <p:custDataLst>
              <p:tags r:id="rId1"/>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5" name="椭圆 4"/>
          <p:cNvSpPr/>
          <p:nvPr>
            <p:custDataLst>
              <p:tags r:id="rId7"/>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KSO_Shape"/>
          <p:cNvSpPr/>
          <p:nvPr>
            <p:custDataLst>
              <p:tags r:id="rId8"/>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50" name="文本框 49"/>
          <p:cNvSpPr txBox="1"/>
          <p:nvPr>
            <p:custDataLst>
              <p:tags r:id="rId16"/>
            </p:custDataLst>
          </p:nvPr>
        </p:nvSpPr>
        <p:spPr>
          <a:xfrm>
            <a:off x="454660" y="1158875"/>
            <a:ext cx="2661920" cy="1914525"/>
          </a:xfrm>
          <a:prstGeom prst="rect">
            <a:avLst/>
          </a:prstGeom>
          <a:noFill/>
        </p:spPr>
        <p:txBody>
          <a:bodyPr wrap="square" bIns="0" rtlCol="0" anchor="b" anchorCtr="0"/>
          <a:p>
            <a:pPr algn="l">
              <a:lnSpc>
                <a:spcPct val="13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（六）放松训练</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l">
              <a:lnSpc>
                <a:spcPct val="130000"/>
              </a:lnSpc>
            </a:pPr>
            <a:r>
              <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rPr>
              <a:t>在解决认知的基础上，有意识地改变身体的活动状况，做一些自我调节机体运行的体操，会达到标本兼治的功效。</a:t>
            </a:r>
            <a:endPar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2" name="文本框 51"/>
          <p:cNvSpPr txBox="1"/>
          <p:nvPr>
            <p:custDataLst>
              <p:tags r:id="rId17"/>
            </p:custDataLst>
          </p:nvPr>
        </p:nvSpPr>
        <p:spPr>
          <a:xfrm>
            <a:off x="1179830" y="4818380"/>
            <a:ext cx="2447290" cy="1189355"/>
          </a:xfrm>
          <a:prstGeom prst="rect">
            <a:avLst/>
          </a:prstGeom>
          <a:noFill/>
        </p:spPr>
        <p:txBody>
          <a:bodyPr wrap="square" bIns="0" rtlCol="0" anchor="b" anchorCtr="0"/>
          <a:p>
            <a:pPr algn="l">
              <a:lnSpc>
                <a:spcPct val="13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（八）改善睡眠</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l">
              <a:lnSpc>
                <a:spcPct val="130000"/>
              </a:lnSpc>
            </a:pPr>
            <a:r>
              <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rPr>
              <a:t>养成良好的睡眠习惯，注意生活有规律。</a:t>
            </a:r>
            <a:endPar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6" name="文本框 55"/>
          <p:cNvSpPr txBox="1"/>
          <p:nvPr>
            <p:custDataLst>
              <p:tags r:id="rId18"/>
            </p:custDataLst>
          </p:nvPr>
        </p:nvSpPr>
        <p:spPr>
          <a:xfrm>
            <a:off x="8900795" y="2631440"/>
            <a:ext cx="2898775" cy="3035935"/>
          </a:xfrm>
          <a:prstGeom prst="rect">
            <a:avLst/>
          </a:prstGeom>
          <a:noFill/>
        </p:spPr>
        <p:txBody>
          <a:bodyPr wrap="square" bIns="0" rtlCol="0" anchor="b" anchorCtr="0"/>
          <a:p>
            <a:pPr>
              <a:lnSpc>
                <a:spcPct val="130000"/>
              </a:lnSpc>
            </a:pPr>
            <a:r>
              <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（七）妥善安排好工作、学习和生活</a:t>
            </a:r>
            <a:endPar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nSpc>
                <a:spcPct val="130000"/>
              </a:lnSpc>
            </a:pPr>
            <a:r>
              <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rPr>
              <a:t>注意劳逸结合，脑力劳动和体力劳动相结合，坚持锻炼身体，适当参加文娱活动，既注意消极的休息（睡眠、安静的休息等），更应注意积极的休息（文体活动等），以巩固疗效和防止再复发。</a:t>
            </a:r>
            <a:endParaRPr lang="zh-CN" altLang="en-US" sz="1600" spc="300">
              <a:solidFill>
                <a:schemeClr val="tx1"/>
              </a:solidFill>
              <a:effectLst/>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8" name="上箭头 57"/>
          <p:cNvSpPr/>
          <p:nvPr>
            <p:custDataLst>
              <p:tags r:id="rId19"/>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0"/>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1"/>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心理健康概述</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一、大学生心理健康调查与问题原因</a:t>
            </a:r>
            <a:endParaRPr lang="zh-CN" altLang="en-US" sz="3200">
              <a:solidFill>
                <a:srgbClr val="43486D"/>
              </a:solidFill>
              <a:latin typeface="+mj-ea"/>
              <a:ea typeface="+mj-ea"/>
            </a:endParaRPr>
          </a:p>
        </p:txBody>
      </p:sp>
      <p:sp>
        <p:nvSpPr>
          <p:cNvPr id="4" name="文本框 3"/>
          <p:cNvSpPr txBox="1"/>
          <p:nvPr/>
        </p:nvSpPr>
        <p:spPr>
          <a:xfrm>
            <a:off x="477520" y="781685"/>
            <a:ext cx="7511415" cy="553910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（一）心理疾病是许多大学生面临的严峻现实</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大学时代是人生的黄金时期，是身体、知识、才干等方面都日趋成熟的时期。大学生在此时期的生理、心理变化既快又显著，表现出许多突出的特点。大多数大学生思维活跃、朝气蓬勃、求知欲强、渴望成才、对未来充满信心，充分体现了时代的特征。他们善于独立思考，学习效率高，有较坚强的意志，自我意识有新的发展，认知水平和认知能力逐步提高，情感体验丰富，并拥有良好的人际关系，体现出大学生人格的完整和统一。他们的世界观、人生观和价值观逐步形成，对社会、生活、学习都有较客观的认识，自我调节、自我控制能力逐步提高，能较好地适应社会生活。但是，处在这样一个特定时期的大学生，随着学校对外开放度增大，学习、生活节奏加快，社会竞争日趋激烈，来自学习、人际交往、婚恋、择业以及经济负担等方面的压力越来越大，如果不注意及时做好心理准备，势必影响大学生正常的学习、生活和学校正常的教学秩序。</a:t>
            </a:r>
            <a:endParaRPr lang="zh-CN" altLang="en-US"/>
          </a:p>
        </p:txBody>
      </p:sp>
      <p:pic>
        <p:nvPicPr>
          <p:cNvPr id="100" name="图片 99"/>
          <p:cNvPicPr/>
          <p:nvPr/>
        </p:nvPicPr>
        <p:blipFill>
          <a:blip r:embed="rId1"/>
          <a:stretch>
            <a:fillRect/>
          </a:stretch>
        </p:blipFill>
        <p:spPr>
          <a:xfrm>
            <a:off x="8114665" y="1903730"/>
            <a:ext cx="3618230" cy="36493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一、大学生心理健康调查与问题原因</a:t>
            </a:r>
            <a:endParaRPr lang="zh-CN" altLang="en-US" sz="3200">
              <a:solidFill>
                <a:srgbClr val="43486D"/>
              </a:solidFill>
              <a:latin typeface="+mj-ea"/>
              <a:ea typeface="+mj-ea"/>
            </a:endParaRPr>
          </a:p>
        </p:txBody>
      </p:sp>
      <p:sp>
        <p:nvSpPr>
          <p:cNvPr id="4" name="文本框 3"/>
          <p:cNvSpPr txBox="1"/>
          <p:nvPr/>
        </p:nvSpPr>
        <p:spPr>
          <a:xfrm>
            <a:off x="477520" y="781685"/>
            <a:ext cx="7113270" cy="553910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（一）心理疾病是许多大学生面临的严峻现实</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由上可知，受诸多因素影响，近年大学生心理健康问题日益突出，主要表现为以下几个方面。</a:t>
            </a:r>
            <a:endParaRPr lang="zh-CN" altLang="en-US"/>
          </a:p>
          <a:p>
            <a:pPr fontAlgn="auto">
              <a:lnSpc>
                <a:spcPct val="150000"/>
              </a:lnSpc>
            </a:pPr>
            <a:r>
              <a:rPr lang="zh-CN" altLang="en-US"/>
              <a:t>（1）心理负荷过重。据调查，进入大学后大部分学生感到学业难度加大、学习困难、学习负担重，相当部分学生反映自己厌倦考试。</a:t>
            </a:r>
            <a:endParaRPr lang="zh-CN" altLang="en-US"/>
          </a:p>
          <a:p>
            <a:pPr fontAlgn="auto">
              <a:lnSpc>
                <a:spcPct val="150000"/>
              </a:lnSpc>
            </a:pPr>
            <a:r>
              <a:rPr lang="zh-CN" altLang="en-US"/>
              <a:t>（2）心理承载脆弱。首先是抗挫折能力差，一旦受挫往往情绪一落千丈。其次是耐孤独能力弱。据调查，约有 1/3 的学生认为自己没有朋友，约 1/4 的学生感到孤独、寂寞，约有 1/2 的学生希望自己成为别人交往的对象，却又不能或不愿主动与人交往。</a:t>
            </a:r>
            <a:endParaRPr lang="zh-CN" altLang="en-US"/>
          </a:p>
          <a:p>
            <a:pPr fontAlgn="auto">
              <a:lnSpc>
                <a:spcPct val="150000"/>
              </a:lnSpc>
            </a:pPr>
            <a:r>
              <a:rPr lang="zh-CN" altLang="en-US"/>
              <a:t>（3）心理失衡普遍。主要表现为角色转换中产生的不适应，与在家里相比较，个人的中心地位不复存在，优越感丧失，出现心理失调。</a:t>
            </a:r>
            <a:endParaRPr lang="zh-CN" altLang="en-US"/>
          </a:p>
          <a:p>
            <a:pPr fontAlgn="auto">
              <a:lnSpc>
                <a:spcPct val="150000"/>
              </a:lnSpc>
            </a:pPr>
            <a:r>
              <a:rPr lang="zh-CN" altLang="en-US"/>
              <a:t>（4）心理疾患突出。调查表明，约有 1/4 的大学生存在不同程度的强迫症、抑郁症和焦虑症等心理问题。</a:t>
            </a:r>
            <a:endParaRPr lang="zh-CN" altLang="en-US"/>
          </a:p>
        </p:txBody>
      </p:sp>
      <p:pic>
        <p:nvPicPr>
          <p:cNvPr id="101" name="图片 100"/>
          <p:cNvPicPr/>
          <p:nvPr/>
        </p:nvPicPr>
        <p:blipFill>
          <a:blip r:embed="rId1"/>
          <a:stretch>
            <a:fillRect/>
          </a:stretch>
        </p:blipFill>
        <p:spPr>
          <a:xfrm>
            <a:off x="7590790" y="1743710"/>
            <a:ext cx="4101465" cy="36150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down)">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一、大学生心理健康调查与问题原因</a:t>
            </a:r>
            <a:endParaRPr lang="zh-CN" altLang="en-US" sz="3200">
              <a:solidFill>
                <a:srgbClr val="43486D"/>
              </a:solidFill>
              <a:latin typeface="+mj-ea"/>
              <a:ea typeface="+mj-ea"/>
            </a:endParaRPr>
          </a:p>
        </p:txBody>
      </p:sp>
      <p:sp>
        <p:nvSpPr>
          <p:cNvPr id="4" name="文本框 3"/>
          <p:cNvSpPr txBox="1"/>
          <p:nvPr/>
        </p:nvSpPr>
        <p:spPr>
          <a:xfrm>
            <a:off x="477520" y="781685"/>
            <a:ext cx="7113270" cy="5530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（二）造成大学生心理健康问题的主要原因</a:t>
            </a:r>
            <a:endParaRPr lang="zh-CN" altLang="en-US"/>
          </a:p>
        </p:txBody>
      </p:sp>
      <p:sp>
        <p:nvSpPr>
          <p:cNvPr id="48" name="Freeform 21"/>
          <p:cNvSpPr/>
          <p:nvPr>
            <p:custDataLst>
              <p:tags r:id="rId1"/>
            </p:custDataLst>
          </p:nvPr>
        </p:nvSpPr>
        <p:spPr bwMode="auto">
          <a:xfrm>
            <a:off x="4529732" y="2245420"/>
            <a:ext cx="966577" cy="2682527"/>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530195" y="1517365"/>
            <a:ext cx="2395021" cy="1744742"/>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5819240" y="1517366"/>
            <a:ext cx="2356571" cy="2190702"/>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400820" y="2609191"/>
            <a:ext cx="1774991" cy="2738492"/>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374547" y="4253346"/>
            <a:ext cx="2003387" cy="1094338"/>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5020493" y="1732233"/>
            <a:ext cx="571222" cy="571221"/>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153683" y="1865622"/>
            <a:ext cx="304843" cy="30444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6925679" y="1800231"/>
            <a:ext cx="571222" cy="571221"/>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7058637" y="1975849"/>
            <a:ext cx="304843" cy="21998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415254" y="3712372"/>
            <a:ext cx="571222" cy="571221"/>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559140" y="3845560"/>
            <a:ext cx="295462" cy="304843"/>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5819240" y="4776462"/>
            <a:ext cx="571222" cy="571221"/>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5952429" y="4958062"/>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212145" y="3429000"/>
            <a:ext cx="571222" cy="571221"/>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8" name="文本框 67"/>
          <p:cNvSpPr txBox="1"/>
          <p:nvPr>
            <p:custDataLst>
              <p:tags r:id="rId15"/>
            </p:custDataLst>
          </p:nvPr>
        </p:nvSpPr>
        <p:spPr bwMode="auto">
          <a:xfrm>
            <a:off x="2456660" y="5377600"/>
            <a:ext cx="3251726" cy="507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5268A5"/>
                </a:solidFill>
                <a:latin typeface="微软雅黑" panose="020B0503020204020204" pitchFamily="34" charset="-122"/>
                <a:ea typeface="微软雅黑" panose="020B0503020204020204" pitchFamily="34" charset="-122"/>
                <a:cs typeface="+mj-cs"/>
              </a:rPr>
              <a:t>（3）家庭环境的影响。</a:t>
            </a:r>
            <a:endParaRPr lang="zh-CN" altLang="en-US" b="1" spc="300">
              <a:solidFill>
                <a:srgbClr val="5268A5"/>
              </a:solidFill>
              <a:latin typeface="微软雅黑" panose="020B0503020204020204" pitchFamily="34" charset="-122"/>
              <a:ea typeface="微软雅黑" panose="020B0503020204020204" pitchFamily="34" charset="-122"/>
              <a:cs typeface="+mj-cs"/>
            </a:endParaRPr>
          </a:p>
        </p:txBody>
      </p:sp>
      <p:sp>
        <p:nvSpPr>
          <p:cNvPr id="70" name="文本框 69"/>
          <p:cNvSpPr txBox="1"/>
          <p:nvPr>
            <p:custDataLst>
              <p:tags r:id="rId16"/>
            </p:custDataLst>
          </p:nvPr>
        </p:nvSpPr>
        <p:spPr bwMode="auto">
          <a:xfrm>
            <a:off x="7590790" y="1477645"/>
            <a:ext cx="324104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eaLnBrk="1" hangingPunct="1">
              <a:lnSpc>
                <a:spcPct val="120000"/>
              </a:lnSpc>
              <a:spcBef>
                <a:spcPct val="0"/>
              </a:spcBef>
            </a:pPr>
            <a:r>
              <a:rPr lang="zh-CN" altLang="en-US" b="1" spc="300">
                <a:solidFill>
                  <a:srgbClr val="178AA1"/>
                </a:solidFill>
                <a:latin typeface="微软雅黑" panose="020B0503020204020204" pitchFamily="34" charset="-122"/>
                <a:ea typeface="微软雅黑" panose="020B0503020204020204" pitchFamily="34" charset="-122"/>
                <a:cs typeface="+mj-cs"/>
              </a:rPr>
              <a:t>（1）生活环境变化带来的心理问题。</a:t>
            </a:r>
            <a:endParaRPr lang="zh-CN" altLang="en-US" b="1" spc="300">
              <a:solidFill>
                <a:srgbClr val="178AA1"/>
              </a:solidFill>
              <a:latin typeface="微软雅黑" panose="020B0503020204020204" pitchFamily="34" charset="-122"/>
              <a:ea typeface="微软雅黑" panose="020B0503020204020204" pitchFamily="34" charset="-122"/>
              <a:cs typeface="+mj-cs"/>
            </a:endParaRPr>
          </a:p>
        </p:txBody>
      </p:sp>
      <p:sp>
        <p:nvSpPr>
          <p:cNvPr id="72" name="文本框 71"/>
          <p:cNvSpPr txBox="1"/>
          <p:nvPr>
            <p:custDataLst>
              <p:tags r:id="rId17"/>
            </p:custDataLst>
          </p:nvPr>
        </p:nvSpPr>
        <p:spPr bwMode="auto">
          <a:xfrm>
            <a:off x="8231810" y="3776480"/>
            <a:ext cx="3240887" cy="507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j-cs"/>
              </a:rPr>
              <a:t>（2）社会环境的影响。</a:t>
            </a:r>
            <a:endParaRPr lang="zh-CN" altLang="en-US" b="1" spc="300">
              <a:solidFill>
                <a:srgbClr val="40A693"/>
              </a:solidFill>
              <a:latin typeface="微软雅黑" panose="020B0503020204020204" pitchFamily="34" charset="-122"/>
              <a:ea typeface="微软雅黑" panose="020B0503020204020204" pitchFamily="34" charset="-122"/>
              <a:cs typeface="+mj-cs"/>
            </a:endParaRPr>
          </a:p>
        </p:txBody>
      </p:sp>
      <p:sp>
        <p:nvSpPr>
          <p:cNvPr id="74" name="文本框 73"/>
          <p:cNvSpPr txBox="1"/>
          <p:nvPr>
            <p:custDataLst>
              <p:tags r:id="rId18"/>
            </p:custDataLst>
          </p:nvPr>
        </p:nvSpPr>
        <p:spPr bwMode="auto">
          <a:xfrm>
            <a:off x="944245" y="3201670"/>
            <a:ext cx="3251835"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A67CBE"/>
                </a:solidFill>
                <a:latin typeface="微软雅黑" panose="020B0503020204020204" pitchFamily="34" charset="-122"/>
                <a:ea typeface="微软雅黑" panose="020B0503020204020204" pitchFamily="34" charset="-122"/>
                <a:cs typeface="+mj-cs"/>
              </a:rPr>
              <a:t>（4）环境、角色变化引起心理不适应。</a:t>
            </a:r>
            <a:endParaRPr lang="zh-CN" altLang="en-US" b="1" spc="300">
              <a:solidFill>
                <a:srgbClr val="A67CBE"/>
              </a:solidFill>
              <a:latin typeface="微软雅黑" panose="020B0503020204020204" pitchFamily="34" charset="-122"/>
              <a:ea typeface="微软雅黑" panose="020B0503020204020204" pitchFamily="34" charset="-122"/>
              <a:cs typeface="+mj-cs"/>
            </a:endParaRPr>
          </a:p>
        </p:txBody>
      </p:sp>
      <p:sp>
        <p:nvSpPr>
          <p:cNvPr id="75" name="任意多边形 28"/>
          <p:cNvSpPr/>
          <p:nvPr>
            <p:custDataLst>
              <p:tags r:id="rId19"/>
            </p:custDataLst>
          </p:nvPr>
        </p:nvSpPr>
        <p:spPr bwMode="auto">
          <a:xfrm>
            <a:off x="5829935" y="3143250"/>
            <a:ext cx="669925" cy="610870"/>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2" name="任意多边形: 形状 1"/>
          <p:cNvSpPr/>
          <p:nvPr>
            <p:custDataLst>
              <p:tags r:id="rId20"/>
            </p:custDataLst>
          </p:nvPr>
        </p:nvSpPr>
        <p:spPr>
          <a:xfrm>
            <a:off x="4418965" y="3714750"/>
            <a:ext cx="156845" cy="19685"/>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 name="任意多边形: 形状 2"/>
          <p:cNvSpPr/>
          <p:nvPr>
            <p:custDataLst>
              <p:tags r:id="rId21"/>
            </p:custDataLst>
          </p:nvPr>
        </p:nvSpPr>
        <p:spPr>
          <a:xfrm>
            <a:off x="4418965" y="3754120"/>
            <a:ext cx="156845" cy="19685"/>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 name="任意多边形: 形状 3"/>
          <p:cNvSpPr/>
          <p:nvPr>
            <p:custDataLst>
              <p:tags r:id="rId22"/>
            </p:custDataLst>
          </p:nvPr>
        </p:nvSpPr>
        <p:spPr>
          <a:xfrm>
            <a:off x="4418965" y="3792855"/>
            <a:ext cx="156845" cy="19685"/>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6" name="任意多边形: 形状 4"/>
          <p:cNvSpPr/>
          <p:nvPr>
            <p:custDataLst>
              <p:tags r:id="rId23"/>
            </p:custDataLst>
          </p:nvPr>
        </p:nvSpPr>
        <p:spPr>
          <a:xfrm>
            <a:off x="4418965" y="3675380"/>
            <a:ext cx="78740" cy="19685"/>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24"/>
            </p:custDataLst>
          </p:nvPr>
        </p:nvSpPr>
        <p:spPr>
          <a:xfrm>
            <a:off x="4360545" y="3557905"/>
            <a:ext cx="274955" cy="314325"/>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custDataLst>
              <p:tags r:id="rId25"/>
            </p:custDataLst>
          </p:nvPr>
        </p:nvSpPr>
        <p:spPr bwMode="auto">
          <a:xfrm>
            <a:off x="718820" y="1916430"/>
            <a:ext cx="3677920" cy="507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p>
            <a:pPr algn="l" eaLnBrk="1" hangingPunct="1">
              <a:lnSpc>
                <a:spcPct val="120000"/>
              </a:lnSpc>
              <a:spcBef>
                <a:spcPct val="0"/>
              </a:spcBef>
            </a:pPr>
            <a:r>
              <a:rPr lang="zh-CN" altLang="en-US" b="1" spc="300">
                <a:solidFill>
                  <a:srgbClr val="5268A5"/>
                </a:solidFill>
                <a:latin typeface="微软雅黑" panose="020B0503020204020204" pitchFamily="34" charset="-122"/>
                <a:ea typeface="微软雅黑" panose="020B0503020204020204" pitchFamily="34" charset="-122"/>
                <a:cs typeface="+mj-cs"/>
              </a:rPr>
              <a:t>（5）人际关系氛围的影响。</a:t>
            </a:r>
            <a:endParaRPr lang="zh-CN" altLang="en-US" b="1" spc="300">
              <a:solidFill>
                <a:srgbClr val="5268A5"/>
              </a:solidFill>
              <a:latin typeface="微软雅黑" panose="020B0503020204020204" pitchFamily="34" charset="-122"/>
              <a:ea typeface="微软雅黑" panose="020B0503020204020204" pitchFamily="34" charset="-122"/>
              <a:cs typeface="+mj-cs"/>
            </a:endParaRPr>
          </a:p>
        </p:txBody>
      </p:sp>
    </p:spTree>
    <p:custDataLst>
      <p:tags r:id="rId26"/>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一、大学生心理健康调查与问题原因</a:t>
            </a:r>
            <a:endParaRPr lang="zh-CN" altLang="en-US" sz="3200">
              <a:solidFill>
                <a:srgbClr val="43486D"/>
              </a:solidFill>
              <a:latin typeface="+mj-ea"/>
              <a:ea typeface="+mj-ea"/>
            </a:endParaRPr>
          </a:p>
        </p:txBody>
      </p:sp>
      <p:sp>
        <p:nvSpPr>
          <p:cNvPr id="4" name="文本框 3"/>
          <p:cNvSpPr txBox="1"/>
          <p:nvPr/>
        </p:nvSpPr>
        <p:spPr>
          <a:xfrm>
            <a:off x="477520" y="781685"/>
            <a:ext cx="7113270" cy="5530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（二）造成大学生心理健康问题的主要原因</a:t>
            </a:r>
            <a:endParaRPr lang="zh-CN" altLang="en-US"/>
          </a:p>
        </p:txBody>
      </p:sp>
      <p:sp>
        <p:nvSpPr>
          <p:cNvPr id="7" name="圆角矩形 9"/>
          <p:cNvSpPr/>
          <p:nvPr>
            <p:custDataLst>
              <p:tags r:id="rId1"/>
            </p:custDataLst>
          </p:nvPr>
        </p:nvSpPr>
        <p:spPr bwMode="auto">
          <a:xfrm rot="20562185" flipH="1">
            <a:off x="4356339" y="5252254"/>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10</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3" name="圆角矩形 9"/>
          <p:cNvSpPr/>
          <p:nvPr>
            <p:custDataLst>
              <p:tags r:id="rId2"/>
            </p:custDataLst>
          </p:nvPr>
        </p:nvSpPr>
        <p:spPr bwMode="auto">
          <a:xfrm flipH="1">
            <a:off x="6664478" y="5352097"/>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09</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0" name="圆角矩形 7"/>
          <p:cNvSpPr/>
          <p:nvPr>
            <p:custDataLst>
              <p:tags r:id="rId3"/>
            </p:custDataLst>
          </p:nvPr>
        </p:nvSpPr>
        <p:spPr bwMode="auto">
          <a:xfrm rot="1068179" flipH="1">
            <a:off x="7463098" y="3191316"/>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08</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2" name="圆角矩形 5"/>
          <p:cNvSpPr/>
          <p:nvPr>
            <p:custDataLst>
              <p:tags r:id="rId4"/>
            </p:custDataLst>
          </p:nvPr>
        </p:nvSpPr>
        <p:spPr bwMode="auto">
          <a:xfrm rot="18314558">
            <a:off x="5609012" y="1836593"/>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07</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1" name="任意多边形: 形状 40"/>
          <p:cNvSpPr/>
          <p:nvPr>
            <p:custDataLst>
              <p:tags r:id="rId5"/>
            </p:custDataLst>
          </p:nvPr>
        </p:nvSpPr>
        <p:spPr bwMode="auto">
          <a:xfrm rot="20540937">
            <a:off x="4117812" y="416819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17" name="等腰三角形 16"/>
          <p:cNvSpPr/>
          <p:nvPr>
            <p:custDataLst>
              <p:tags r:id="rId6"/>
            </p:custDataLst>
          </p:nvPr>
        </p:nvSpPr>
        <p:spPr>
          <a:xfrm rot="4323977">
            <a:off x="5142509" y="3871133"/>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8" name="等腰三角形 17"/>
          <p:cNvSpPr/>
          <p:nvPr>
            <p:custDataLst>
              <p:tags r:id="rId7"/>
            </p:custDataLst>
          </p:nvPr>
        </p:nvSpPr>
        <p:spPr>
          <a:xfrm rot="8621083">
            <a:off x="5268546" y="3489315"/>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custDataLst>
              <p:tags r:id="rId8"/>
            </p:custDataLst>
          </p:nvPr>
        </p:nvSpPr>
        <p:spPr>
          <a:xfrm rot="12965842">
            <a:off x="5670297" y="3490034"/>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custDataLst>
              <p:tags r:id="rId9"/>
            </p:custDataLst>
          </p:nvPr>
        </p:nvSpPr>
        <p:spPr>
          <a:xfrm rot="17281612">
            <a:off x="5796835" y="3870681"/>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10"/>
            </p:custDataLst>
          </p:nvPr>
        </p:nvSpPr>
        <p:spPr>
          <a:xfrm>
            <a:off x="5469784" y="4105376"/>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custDataLst>
              <p:tags r:id="rId11"/>
            </p:custDataLst>
          </p:nvPr>
        </p:nvSpPr>
        <p:spPr bwMode="auto">
          <a:xfrm rot="3187702">
            <a:off x="4378876" y="265029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3" name="任意多边形: 形状 32"/>
          <p:cNvSpPr/>
          <p:nvPr>
            <p:custDataLst>
              <p:tags r:id="rId12"/>
            </p:custDataLst>
          </p:nvPr>
        </p:nvSpPr>
        <p:spPr bwMode="auto">
          <a:xfrm rot="7522563">
            <a:off x="5869068" y="246887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6" name="任意多边形: 形状 35"/>
          <p:cNvSpPr/>
          <p:nvPr>
            <p:custDataLst>
              <p:tags r:id="rId13"/>
            </p:custDataLst>
          </p:nvPr>
        </p:nvSpPr>
        <p:spPr bwMode="auto">
          <a:xfrm rot="11878314">
            <a:off x="6594379" y="379831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形状 39"/>
          <p:cNvSpPr/>
          <p:nvPr>
            <p:custDataLst>
              <p:tags r:id="rId14"/>
            </p:custDataLst>
          </p:nvPr>
        </p:nvSpPr>
        <p:spPr bwMode="auto">
          <a:xfrm rot="16200000">
            <a:off x="5494481" y="4888685"/>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11" name="圆角矩形 3"/>
          <p:cNvSpPr/>
          <p:nvPr>
            <p:custDataLst>
              <p:tags r:id="rId15"/>
            </p:custDataLst>
          </p:nvPr>
        </p:nvSpPr>
        <p:spPr bwMode="auto">
          <a:xfrm rot="19467602">
            <a:off x="3750220" y="3062770"/>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06</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6"/>
            </p:custDataLst>
          </p:nvPr>
        </p:nvSpPr>
        <p:spPr bwMode="auto">
          <a:xfrm>
            <a:off x="8164830" y="3469005"/>
            <a:ext cx="2841625" cy="370840"/>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（8）生理的成熟影响。</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14" name="文本框 13"/>
          <p:cNvSpPr txBox="1"/>
          <p:nvPr>
            <p:custDataLst>
              <p:tags r:id="rId17"/>
            </p:custDataLst>
          </p:nvPr>
        </p:nvSpPr>
        <p:spPr bwMode="auto">
          <a:xfrm>
            <a:off x="7590790" y="5583555"/>
            <a:ext cx="271462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69A35B"/>
                </a:solidFill>
                <a:effectLst/>
                <a:latin typeface="微软雅黑" panose="020B0503020204020204" pitchFamily="34" charset="-122"/>
                <a:ea typeface="微软雅黑" panose="020B0503020204020204" pitchFamily="34" charset="-122"/>
                <a:cs typeface="+mj-cs"/>
              </a:rPr>
              <a:t>（9）专业兴趣问题。</a:t>
            </a:r>
            <a:endParaRPr lang="zh-CN" altLang="en-US" b="1" spc="300" dirty="0">
              <a:solidFill>
                <a:srgbClr val="69A35B"/>
              </a:solidFill>
              <a:effectLst/>
              <a:latin typeface="微软雅黑" panose="020B0503020204020204" pitchFamily="34" charset="-122"/>
              <a:ea typeface="微软雅黑" panose="020B0503020204020204" pitchFamily="34" charset="-122"/>
              <a:cs typeface="+mj-cs"/>
            </a:endParaRPr>
          </a:p>
        </p:txBody>
      </p:sp>
      <p:sp>
        <p:nvSpPr>
          <p:cNvPr id="16" name="文本框 15"/>
          <p:cNvSpPr txBox="1"/>
          <p:nvPr>
            <p:custDataLst>
              <p:tags r:id="rId18"/>
            </p:custDataLst>
          </p:nvPr>
        </p:nvSpPr>
        <p:spPr bwMode="auto">
          <a:xfrm>
            <a:off x="1718146" y="5413173"/>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9BBB59"/>
                </a:solidFill>
                <a:effectLst/>
                <a:latin typeface="微软雅黑" panose="020B0503020204020204" pitchFamily="34" charset="-122"/>
                <a:ea typeface="微软雅黑" panose="020B0503020204020204" pitchFamily="34" charset="-122"/>
                <a:cs typeface="+mj-cs"/>
              </a:rPr>
              <a:t>（10）前途问题。</a:t>
            </a:r>
            <a:endParaRPr lang="zh-CN" altLang="en-US" b="1" spc="300">
              <a:solidFill>
                <a:srgbClr val="9BBB59"/>
              </a:solidFill>
              <a:effectLst/>
              <a:latin typeface="微软雅黑" panose="020B0503020204020204" pitchFamily="34" charset="-122"/>
              <a:ea typeface="微软雅黑" panose="020B0503020204020204" pitchFamily="34" charset="-122"/>
              <a:cs typeface="+mj-cs"/>
            </a:endParaRPr>
          </a:p>
        </p:txBody>
      </p:sp>
      <p:sp>
        <p:nvSpPr>
          <p:cNvPr id="23" name="文本框 22"/>
          <p:cNvSpPr txBox="1"/>
          <p:nvPr>
            <p:custDataLst>
              <p:tags r:id="rId19"/>
            </p:custDataLst>
          </p:nvPr>
        </p:nvSpPr>
        <p:spPr bwMode="auto">
          <a:xfrm>
            <a:off x="995045" y="3098165"/>
            <a:ext cx="2515235" cy="741680"/>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j-cs"/>
              </a:rPr>
              <a:t>（6）不健康的校园文化的影响。</a:t>
            </a:r>
            <a:endParaRPr lang="zh-CN" altLang="en-US" b="1" spc="300" dirty="0">
              <a:solidFill>
                <a:srgbClr val="1F74AD"/>
              </a:solidFill>
              <a:effectLst/>
              <a:latin typeface="微软雅黑" panose="020B0503020204020204" pitchFamily="34" charset="-122"/>
              <a:ea typeface="微软雅黑" panose="020B0503020204020204" pitchFamily="34" charset="-122"/>
              <a:cs typeface="+mj-cs"/>
            </a:endParaRPr>
          </a:p>
        </p:txBody>
      </p:sp>
      <p:sp>
        <p:nvSpPr>
          <p:cNvPr id="63" name="文本框 62"/>
          <p:cNvSpPr txBox="1"/>
          <p:nvPr>
            <p:custDataLst>
              <p:tags r:id="rId20"/>
            </p:custDataLst>
          </p:nvPr>
        </p:nvSpPr>
        <p:spPr bwMode="auto">
          <a:xfrm>
            <a:off x="6566535" y="1436370"/>
            <a:ext cx="2515235" cy="758825"/>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j-cs"/>
              </a:rPr>
              <a:t>（7）大学生自身因素的影响。</a:t>
            </a:r>
            <a:endParaRPr lang="zh-CN" altLang="en-US" b="1" spc="300" dirty="0">
              <a:solidFill>
                <a:srgbClr val="3498DB"/>
              </a:solidFill>
              <a:effectLst/>
              <a:latin typeface="微软雅黑" panose="020B0503020204020204" pitchFamily="34" charset="-122"/>
              <a:ea typeface="微软雅黑" panose="020B0503020204020204" pitchFamily="34" charset="-122"/>
              <a:cs typeface="+mj-cs"/>
            </a:endParaRPr>
          </a:p>
        </p:txBody>
      </p:sp>
    </p:spTree>
    <p:custDataLst>
      <p:tags r:id="rId2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520" y="198120"/>
            <a:ext cx="6987540" cy="583565"/>
          </a:xfrm>
          <a:prstGeom prst="rect">
            <a:avLst/>
          </a:prstGeom>
          <a:noFill/>
        </p:spPr>
        <p:txBody>
          <a:bodyPr wrap="square" rtlCol="0">
            <a:spAutoFit/>
          </a:bodyPr>
          <a:p>
            <a:r>
              <a:rPr lang="zh-CN" altLang="en-US" sz="3200">
                <a:solidFill>
                  <a:srgbClr val="43486D"/>
                </a:solidFill>
                <a:latin typeface="+mj-ea"/>
                <a:ea typeface="+mj-ea"/>
              </a:rPr>
              <a:t>二、大学生心理问题的解决对策</a:t>
            </a:r>
            <a:endParaRPr lang="zh-CN" altLang="en-US" sz="3200">
              <a:solidFill>
                <a:srgbClr val="43486D"/>
              </a:solidFill>
              <a:latin typeface="+mj-ea"/>
              <a:ea typeface="+mj-ea"/>
            </a:endParaRPr>
          </a:p>
        </p:txBody>
      </p:sp>
      <p:sp>
        <p:nvSpPr>
          <p:cNvPr id="4" name="文本框 3"/>
          <p:cNvSpPr txBox="1"/>
          <p:nvPr/>
        </p:nvSpPr>
        <p:spPr>
          <a:xfrm>
            <a:off x="477520" y="781685"/>
            <a:ext cx="661733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（一）以自我调节为主，使自己针对问题有办法</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1）自我调节心理健康的核心内容包括调整认识结构、情绪状态，锻炼意志品质，改善适应能力等。细言之，主要有：①自己了解自己，或通过他人了解自己；②增长与他人交往的知识，向他人适当倾诉；③承认现实、尊重现实、通过努力局部改变现实；④不可追求完美，追求完美是心理不健康的重要因素；⑤生活中出现任何负面事件时，可视为必然，但可尽量预测进程、制定策略、努力改变；⑥情绪化只能使事情变得更糟，学会控制情绪、理性思维、理智应对。</a:t>
            </a:r>
            <a:endParaRPr lang="zh-CN" altLang="en-US"/>
          </a:p>
          <a:p>
            <a:pPr algn="just" fontAlgn="auto">
              <a:lnSpc>
                <a:spcPct val="150000"/>
              </a:lnSpc>
            </a:pPr>
            <a:r>
              <a:rPr lang="zh-CN" altLang="en-US"/>
              <a:t>（2）改变自己、提高能力。主要途径有：①改变认知方式，如保持开放、积极、系统思维；②合理定位，合理设置目标；③完善自己人格；④正确评价自己与他人。</a:t>
            </a:r>
            <a:endParaRPr lang="zh-CN" altLang="en-US"/>
          </a:p>
        </p:txBody>
      </p:sp>
      <p:pic>
        <p:nvPicPr>
          <p:cNvPr id="102" name="图片 101"/>
          <p:cNvPicPr/>
          <p:nvPr/>
        </p:nvPicPr>
        <p:blipFill>
          <a:blip r:embed="rId1"/>
          <a:stretch>
            <a:fillRect/>
          </a:stretch>
        </p:blipFill>
        <p:spPr>
          <a:xfrm>
            <a:off x="7315835" y="1410335"/>
            <a:ext cx="4290695" cy="38652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3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44.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45.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4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4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4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4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6*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975_6*q_h_i*1_5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6*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6*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6*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6*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6*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6*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6*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6*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975_6*q_h_i*1_5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1.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5_1"/>
  <p:tag name="KSO_WM_UNIT_ID" val="diagram20187975_6*q_h_a*1_5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9"/>
  <p:tag name="KSO_WM_UNIT_TEXT_FILL_TYPE" val="1"/>
</p:tagLst>
</file>

<file path=ppt/tags/tag162.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2_1"/>
  <p:tag name="KSO_WM_UNIT_ID" val="diagram20187975_6*q_h_a*1_2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63.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4_1"/>
  <p:tag name="KSO_WM_UNIT_ID" val="diagram20187975_6*q_h_a*1_4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64.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3_1"/>
  <p:tag name="KSO_WM_UNIT_ID" val="diagram20187975_6*q_h_a*1_3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16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1_1"/>
  <p:tag name="KSO_WM_UNIT_ID" val="diagram20187975_6*q_h_a*1_1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66.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6_1"/>
  <p:tag name="KSO_WM_UNIT_ID" val="diagram20187975_6*q_h_a*1_6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0"/>
  <p:tag name="KSO_WM_UNIT_TEXT_FILL_TYPE" val="1"/>
</p:tagLst>
</file>

<file path=ppt/tags/tag167.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187975_6*q_h_i*1_6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168.xml><?xml version="1.0" encoding="utf-8"?>
<p:tagLst xmlns:p="http://schemas.openxmlformats.org/presentationml/2006/main">
  <p:tag name="KSO_WM_UNIT_HIGHLIGHT" val="0"/>
  <p:tag name="KSO_WM_UNIT_COMPATIBLE" val="0"/>
  <p:tag name="KSO_WM_DIAGRAM_GROUP_CODE" val="q1-1"/>
  <p:tag name="KSO_WM_UNIT_TYPE" val="q_h_i"/>
  <p:tag name="KSO_WM_UNIT_INDEX" val="1_6_2"/>
  <p:tag name="KSO_WM_UNIT_ID" val="diagram20187975_6*q_h_i*1_6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3_1"/>
  <p:tag name="KSO_WM_UNIT_ID" val="diagram20169752_3*q_h_i*1_3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4_1"/>
  <p:tag name="KSO_WM_UNIT_ID" val="diagram20169752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5_1"/>
  <p:tag name="KSO_WM_UNIT_ID" val="diagram20169752_3*q_h_i*1_5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1_1"/>
  <p:tag name="KSO_WM_UNIT_ID" val="diagram20169752_3*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2_1"/>
  <p:tag name="KSO_WM_UNIT_ID" val="diagram20169752_3*q_h_i*1_2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4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4_1"/>
  <p:tag name="KSO_WM_UNIT_TEXT_FILL_FORE_SCHEMECOLOR_INDEX" val="13"/>
  <p:tag name="KSO_WM_UNIT_TEXT_FILL_TYPE" val="1"/>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5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5_1"/>
  <p:tag name="KSO_WM_UNIT_TEXT_FILL_FORE_SCHEMECOLOR_INDEX" val="13"/>
  <p:tag name="KSO_WM_UNIT_TEXT_FILL_TYPE" val="1"/>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1_1"/>
  <p:tag name="KSO_WM_UNIT_TEXT_FILL_FORE_SCHEMECOLOR_INDEX" val="13"/>
  <p:tag name="KSO_WM_UNIT_TEXT_FILL_TYPE" val="1"/>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2_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3*q_h_f*1_3_1"/>
  <p:tag name="KSO_WM_UNIT_TEXT_FILL_FORE_SCHEMECOLOR_INDEX" val="13"/>
  <p:tag name="KSO_WM_UNIT_TEXT_FILL_TYPE" val="1"/>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5_1"/>
  <p:tag name="KSO_WM_UNIT_TEXT_FILL_FORE_SCHEMECOLOR_INDEX" val="14"/>
  <p:tag name="KSO_WM_UNIT_TEXT_FILL_TYPE" val="1"/>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1_1"/>
  <p:tag name="KSO_WM_UNIT_TEXT_FILL_FORE_SCHEMECOLOR_INDEX" val="14"/>
  <p:tag name="KSO_WM_UNIT_TEXT_FILL_TYPE" val="1"/>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2_1"/>
  <p:tag name="KSO_WM_UNIT_LAYERLEVEL" val="1_1_1"/>
  <p:tag name="KSO_WM_UNIT_VALUE" val="15"/>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2_1"/>
  <p:tag name="KSO_WM_UNIT_TEXT_FILL_FORE_SCHEMECOLOR_INDEX" val="14"/>
  <p:tag name="KSO_WM_UNIT_TEXT_FILL_TYPE" val="1"/>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3_1"/>
  <p:tag name="KSO_WM_UNIT_TEXT_FILL_FORE_SCHEMECOLOR_INDEX" val="14"/>
  <p:tag name="KSO_WM_UNIT_TEXT_FILL_TYPE" val="1"/>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3*q_h_a*1_4_1"/>
  <p:tag name="KSO_WM_UNIT_TEXT_FILL_FORE_SCHEMECOLOR_INDEX" val="14"/>
  <p:tag name="KSO_WM_UNIT_TEXT_FILL_TYPE" val="1"/>
</p:tagLst>
</file>

<file path=ppt/tags/tag18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1_1"/>
  <p:tag name="KSO_WM_UNIT_ID" val="diagram20170325_1*q_h_i*1_1_1"/>
  <p:tag name="KSO_WM_UNIT_LAYERLEVEL" val="1_1_1"/>
  <p:tag name="KSO_WM_DIAGRAM_GROUP_CODE" val="q1-1"/>
  <p:tag name="KSO_WM_UNIT_FILL_FORE_SCHEMECOLOR_INDEX" val="6"/>
  <p:tag name="KSO_WM_UNIT_FILL_TYPE" val="1"/>
  <p:tag name="KSO_WM_UNIT_TEXT_FILL_FORE_SCHEMECOLOR_INDEX" val="10"/>
  <p:tag name="KSO_WM_UNIT_TEXT_FILL_TYPE"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3_1"/>
  <p:tag name="KSO_WM_UNIT_ID" val="diagram20170325_1*q_h_i*1_3_1"/>
  <p:tag name="KSO_WM_UNIT_LAYERLEVEL" val="1_1_1"/>
  <p:tag name="KSO_WM_DIAGRAM_GROUP_CODE" val="q1-1"/>
  <p:tag name="KSO_WM_UNIT_FILL_FORE_SCHEMECOLOR_INDEX" val="6"/>
  <p:tag name="KSO_WM_UNIT_FILL_TYPE" val="1"/>
  <p:tag name="KSO_WM_UNIT_TEXT_FILL_FORE_SCHEMECOLOR_INDEX" val="10"/>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i"/>
  <p:tag name="KSO_WM_UNIT_INDEX" val="1_2_1"/>
  <p:tag name="KSO_WM_UNIT_ID" val="diagram20170325_1*q_h_i*1_2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i"/>
  <p:tag name="KSO_WM_UNIT_INDEX" val="1_1"/>
  <p:tag name="KSO_WM_UNIT_ID" val="diagram20170325_1*q_i*1_1"/>
  <p:tag name="KSO_WM_UNIT_LAYERLEVEL" val="1_1"/>
  <p:tag name="KSO_WM_DIAGRAM_GROUP_CODE" val="q1-1"/>
  <p:tag name="KSO_WM_UNIT_FILL_FORE_SCHEMECOLOR_INDEX" val="7"/>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3_1"/>
  <p:tag name="KSO_WM_UNIT_LAYERLEVEL" val="1_1_1"/>
  <p:tag name="KSO_WM_UNIT_VALUE" val="91"/>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3_1"/>
  <p:tag name="KSO_WM_UNIT_TEXT_FILL_FORE_SCHEMECOLOR_INDEX" val="13"/>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2_1"/>
  <p:tag name="KSO_WM_UNIT_LAYERLEVEL" val="1_1_1"/>
  <p:tag name="KSO_WM_UNIT_VALUE" val="65"/>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2_1"/>
  <p:tag name="KSO_WM_UNIT_TEXT_FILL_FORE_SCHEMECOLOR_INDEX" val="13"/>
  <p:tag name="KSO_WM_UNIT_TEXT_FILL_TYPE"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70325"/>
  <p:tag name="KSO_WM_UNIT_TYPE" val="q_h_f"/>
  <p:tag name="KSO_WM_UNIT_INDEX" val="1_1_1"/>
  <p:tag name="KSO_WM_UNIT_LAYERLEVEL" val="1_1_1"/>
  <p:tag name="KSO_WM_UNIT_VALUE" val="78"/>
  <p:tag name="KSO_WM_UNIT_HIGHLIGHT" val="0"/>
  <p:tag name="KSO_WM_UNIT_COMPATIBLE" val="0"/>
  <p:tag name="KSO_WM_UNIT_CLEAR" val="0"/>
  <p:tag name="KSO_WM_UNIT_PRESET_TEXT_INDEX" val="5"/>
  <p:tag name="KSO_WM_UNIT_PRESET_TEXT_LEN" val="90"/>
  <p:tag name="KSO_WM_DIAGRAM_GROUP_CODE" val="q1-1"/>
  <p:tag name="KSO_WM_UNIT_ID" val="diagram20170325_1*q_h_f*1_1_1"/>
  <p:tag name="KSO_WM_UNIT_TEXT_FILL_FORE_SCHEMECOLOR_INDEX" val="13"/>
  <p:tag name="KSO_WM_UNIT_TEXT_FILL_TYPE" val="1"/>
</p:tagLst>
</file>

<file path=ppt/tags/tag19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96.xml><?xml version="1.0" encoding="utf-8"?>
<p:tagLst xmlns:p="http://schemas.openxmlformats.org/presentationml/2006/main">
  <p:tag name="KSO_WM_TAG_VERSION" val="1.0"/>
  <p:tag name="KSO_WM_BEAUTIFY_FLAG" val="#wm#"/>
  <p:tag name="KSO_WM_UNIT_TYPE" val="i"/>
  <p:tag name="KSO_WM_UNIT_ID" val="diagram160114_4*i*0"/>
  <p:tag name="KSO_WM_TEMPLATE_CATEGORY" val="diagram"/>
  <p:tag name="KSO_WM_TEMPLATE_INDEX" val="160114"/>
  <p:tag name="KSO_WM_UNIT_INDEX" val="0"/>
</p:tagLst>
</file>

<file path=ppt/tags/tag197.xml><?xml version="1.0" encoding="utf-8"?>
<p:tagLst xmlns:p="http://schemas.openxmlformats.org/presentationml/2006/main">
  <p:tag name="KSO_WM_TAG_VERSION" val="1.0"/>
  <p:tag name="KSO_WM_BEAUTIFY_FLAG" val="#wm#"/>
  <p:tag name="KSO_WM_UNIT_TYPE" val="i"/>
  <p:tag name="KSO_WM_UNIT_ID" val="259*i*0"/>
  <p:tag name="KSO_WM_TEMPLATE_CATEGORY" val="diagram"/>
  <p:tag name="KSO_WM_TEMPLATE_INDEX" val="114"/>
</p:tagLst>
</file>

<file path=ppt/tags/tag19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4*q_i*1_1"/>
  <p:tag name="KSO_WM_UNIT_CLEAR" val="1"/>
  <p:tag name="KSO_WM_UNIT_LAYERLEVEL" val="1_1"/>
  <p:tag name="KSO_WM_DIAGRAM_GROUP_CODE" val="q1-1"/>
  <p:tag name="KSO_WM_UNIT_FILL_FORE_SCHEMECOLOR_INDEX" val="7"/>
  <p:tag name="KSO_WM_UNIT_FILL_TYPE" val="1"/>
</p:tagLst>
</file>

<file path=ppt/tags/tag19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4*q_i*1_2"/>
  <p:tag name="KSO_WM_UNIT_CLEAR" val="1"/>
  <p:tag name="KSO_WM_UNIT_LAYERLEVEL" val="1_1"/>
  <p:tag name="KSO_WM_DIAGRAM_GROUP_CODE" val="q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TAG_VERSION" val="1.0"/>
  <p:tag name="KSO_WM_BEAUTIFY_FLAG" val="#wm#"/>
  <p:tag name="KSO_WM_UNIT_TYPE" val="i"/>
  <p:tag name="KSO_WM_UNIT_ID" val="259*i*5"/>
  <p:tag name="KSO_WM_TEMPLATE_CATEGORY" val="diagram"/>
  <p:tag name="KSO_WM_TEMPLATE_INDEX" val="114"/>
</p:tagLst>
</file>

<file path=ppt/tags/tag20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4*q_i*1_3"/>
  <p:tag name="KSO_WM_UNIT_CLEAR" val="1"/>
  <p:tag name="KSO_WM_UNIT_LAYERLEVEL" val="1_1"/>
  <p:tag name="KSO_WM_DIAGRAM_GROUP_CODE" val="q1-1"/>
  <p:tag name="KSO_WM_UNIT_FILL_FORE_SCHEMECOLOR_INDEX" val="5"/>
  <p:tag name="KSO_WM_UNIT_FILL_TYPE" val="1"/>
</p:tagLst>
</file>

<file path=ppt/tags/tag20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4*q_i*1_4"/>
  <p:tag name="KSO_WM_UNIT_CLEAR" val="1"/>
  <p:tag name="KSO_WM_UNIT_LAYERLEVEL" val="1_1"/>
  <p:tag name="KSO_WM_DIAGRAM_GROUP_CODE" val="q1-1"/>
</p:tagLst>
</file>

<file path=ppt/tags/tag203.xml><?xml version="1.0" encoding="utf-8"?>
<p:tagLst xmlns:p="http://schemas.openxmlformats.org/presentationml/2006/main">
  <p:tag name="KSO_WM_TAG_VERSION" val="1.0"/>
  <p:tag name="KSO_WM_BEAUTIFY_FLAG" val="#wm#"/>
  <p:tag name="KSO_WM_UNIT_TYPE" val="i"/>
  <p:tag name="KSO_WM_UNIT_ID" val="259*i*10"/>
  <p:tag name="KSO_WM_TEMPLATE_CATEGORY" val="diagram"/>
  <p:tag name="KSO_WM_TEMPLATE_INDEX" val="114"/>
</p:tagLst>
</file>

<file path=ppt/tags/tag204.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4*q_i*1_5"/>
  <p:tag name="KSO_WM_UNIT_CLEAR" val="1"/>
  <p:tag name="KSO_WM_UNIT_LAYERLEVEL" val="1_1"/>
  <p:tag name="KSO_WM_DIAGRAM_GROUP_CODE" val="q1-1"/>
  <p:tag name="KSO_WM_UNIT_FILL_FORE_SCHEMECOLOR_INDEX" val="6"/>
  <p:tag name="KSO_WM_UNIT_FILL_TYPE" val="1"/>
</p:tagLst>
</file>

<file path=ppt/tags/tag20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4*q_i*1_6"/>
  <p:tag name="KSO_WM_UNIT_CLEAR" val="1"/>
  <p:tag name="KSO_WM_UNIT_LAYERLEVEL" val="1_1"/>
  <p:tag name="KSO_WM_DIAGRAM_GROUP_CODE" val="q1-1"/>
</p:tagLst>
</file>

<file path=ppt/tags/tag206.xml><?xml version="1.0" encoding="utf-8"?>
<p:tagLst xmlns:p="http://schemas.openxmlformats.org/presentationml/2006/main">
  <p:tag name="KSO_WM_TAG_VERSION" val="1.0"/>
  <p:tag name="KSO_WM_BEAUTIFY_FLAG" val="#wm#"/>
  <p:tag name="KSO_WM_UNIT_TYPE" val="i"/>
  <p:tag name="KSO_WM_UNIT_ID" val="259*i*15"/>
  <p:tag name="KSO_WM_TEMPLATE_CATEGORY" val="diagram"/>
  <p:tag name="KSO_WM_TEMPLATE_INDEX" val="114"/>
</p:tagLst>
</file>

<file path=ppt/tags/tag207.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4*q_i*1_7"/>
  <p:tag name="KSO_WM_UNIT_CLEAR" val="1"/>
  <p:tag name="KSO_WM_UNIT_LAYERLEVEL" val="1_1"/>
  <p:tag name="KSO_WM_DIAGRAM_GROUP_CODE" val="q1-1"/>
  <p:tag name="KSO_WM_UNIT_FILL_FORE_SCHEMECOLOR_INDEX" val="7"/>
  <p:tag name="KSO_WM_UNIT_FILL_TYPE" val="1"/>
</p:tagLst>
</file>

<file path=ppt/tags/tag20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4*q_i*1_8"/>
  <p:tag name="KSO_WM_UNIT_CLEAR" val="1"/>
  <p:tag name="KSO_WM_UNIT_LAYERLEVEL" val="1_1"/>
  <p:tag name="KSO_WM_DIAGRAM_GROUP_CODE" val="q1-1"/>
</p:tagLst>
</file>

<file path=ppt/tags/tag209.xml><?xml version="1.0" encoding="utf-8"?>
<p:tagLst xmlns:p="http://schemas.openxmlformats.org/presentationml/2006/main">
  <p:tag name="KSO_WM_TAG_VERSION" val="1.0"/>
  <p:tag name="KSO_WM_BEAUTIFY_FLAG" val="#wm#"/>
  <p:tag name="KSO_WM_UNIT_TYPE" val="i"/>
  <p:tag name="KSO_WM_UNIT_ID" val="259*i*20"/>
  <p:tag name="KSO_WM_TEMPLATE_CATEGORY" val="diagram"/>
  <p:tag name="KSO_WM_TEMPLATE_INDEX" val="11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4*q_i*1_9"/>
  <p:tag name="KSO_WM_UNIT_CLEAR" val="1"/>
  <p:tag name="KSO_WM_UNIT_LAYERLEVEL" val="1_1"/>
  <p:tag name="KSO_WM_DIAGRAM_GROUP_CODE" val="q1-1"/>
  <p:tag name="KSO_WM_UNIT_FILL_FORE_SCHEMECOLOR_INDEX" val="5"/>
  <p:tag name="KSO_WM_UNIT_FILL_TYPE" val="1"/>
</p:tagLst>
</file>

<file path=ppt/tags/tag21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4*q_i*1_10"/>
  <p:tag name="KSO_WM_UNIT_CLEAR" val="1"/>
  <p:tag name="KSO_WM_UNIT_LAYERLEVEL" val="1_1"/>
  <p:tag name="KSO_WM_DIAGRAM_GROUP_CODE" val="q1-1"/>
</p:tagLst>
</file>

<file path=ppt/tags/tag212.xml><?xml version="1.0" encoding="utf-8"?>
<p:tagLst xmlns:p="http://schemas.openxmlformats.org/presentationml/2006/main">
  <p:tag name="KSO_WM_TAG_VERSION" val="1.0"/>
  <p:tag name="KSO_WM_BEAUTIFY_FLAG" val="#wm#"/>
  <p:tag name="KSO_WM_UNIT_TYPE" val="i"/>
  <p:tag name="KSO_WM_UNIT_ID" val="259*i*25"/>
  <p:tag name="KSO_WM_TEMPLATE_CATEGORY" val="diagram"/>
  <p:tag name="KSO_WM_TEMPLATE_INDEX" val="114"/>
</p:tagLst>
</file>

<file path=ppt/tags/tag21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1"/>
  <p:tag name="KSO_WM_UNIT_ID" val="diagram160114_4*q_i*1_11"/>
  <p:tag name="KSO_WM_UNIT_CLEAR" val="1"/>
  <p:tag name="KSO_WM_UNIT_LAYERLEVEL" val="1_1"/>
  <p:tag name="KSO_WM_DIAGRAM_GROUP_CODE" val="q1-1"/>
  <p:tag name="KSO_WM_UNIT_FILL_FORE_SCHEMECOLOR_INDEX" val="6"/>
  <p:tag name="KSO_WM_UNIT_FILL_TYPE" val="1"/>
</p:tagLst>
</file>

<file path=ppt/tags/tag214.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2"/>
  <p:tag name="KSO_WM_UNIT_ID" val="diagram160114_4*q_i*1_12"/>
  <p:tag name="KSO_WM_UNIT_CLEAR" val="1"/>
  <p:tag name="KSO_WM_UNIT_LAYERLEVEL" val="1_1"/>
  <p:tag name="KSO_WM_DIAGRAM_GROUP_CODE" val="q1-1"/>
</p:tagLst>
</file>

<file path=ppt/tags/tag215.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16.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4*q_h_f*1_2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17.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4*q_h_f*1_3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18.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4*q_h_f*1_4_1"/>
  <p:tag name="KSO_WM_UNIT_CLEAR" val="1"/>
  <p:tag name="KSO_WM_UNIT_LAYERLEVEL" val="1_1_1"/>
  <p:tag name="KSO_WM_UNIT_VALUE" val="2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19.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5_1"/>
  <p:tag name="KSO_WM_UNIT_ID" val="diagram160114_4*q_h_f*1_5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6_1"/>
  <p:tag name="KSO_WM_UNIT_ID" val="diagram160114_4*q_h_f*1_6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22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2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3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23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33.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234.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235.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2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44.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4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4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4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4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4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1.xml><?xml version="1.0" encoding="utf-8"?>
<p:tagLst xmlns:p="http://schemas.openxmlformats.org/presentationml/2006/main">
  <p:tag name="KSO_DOCER_TEMPLATE_OPEN_ONCE_MARK"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4.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55.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59.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64.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66.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68.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69.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71.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72.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7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8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95.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96.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97.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98.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99.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8715</Words>
  <Application>WPS 演示</Application>
  <PresentationFormat>宽屏</PresentationFormat>
  <Paragraphs>343</Paragraphs>
  <Slides>39</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39</vt:i4>
      </vt:variant>
    </vt:vector>
  </HeadingPairs>
  <TitlesOfParts>
    <vt:vector size="49" baseType="lpstr">
      <vt:lpstr>Arial</vt:lpstr>
      <vt:lpstr>宋体</vt:lpstr>
      <vt:lpstr>Wingdings</vt:lpstr>
      <vt:lpstr>微软雅黑</vt:lpstr>
      <vt:lpstr>Wingdings</vt:lpstr>
      <vt:lpstr>汉仪中简黑简</vt:lpstr>
      <vt:lpstr>Arial Unicode MS</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159</cp:revision>
  <dcterms:created xsi:type="dcterms:W3CDTF">2019-06-19T02:08:00Z</dcterms:created>
  <dcterms:modified xsi:type="dcterms:W3CDTF">2021-11-17T01:14:32Z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56A693EE2BC4454E9B5DA51E50A45CAB</vt:lpwstr>
  </property>
</Properties>
</file>