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9"/>
  </p:notesMasterIdLst>
  <p:handoutMasterIdLst>
    <p:handoutMasterId r:id="rId60"/>
  </p:handoutMasterIdLst>
  <p:sldIdLst>
    <p:sldId id="410" r:id="rId3"/>
    <p:sldId id="433" r:id="rId4"/>
    <p:sldId id="413" r:id="rId5"/>
    <p:sldId id="414" r:id="rId6"/>
    <p:sldId id="419" r:id="rId7"/>
    <p:sldId id="450" r:id="rId8"/>
    <p:sldId id="451" r:id="rId9"/>
    <p:sldId id="452" r:id="rId10"/>
    <p:sldId id="453" r:id="rId11"/>
    <p:sldId id="454" r:id="rId12"/>
    <p:sldId id="455" r:id="rId13"/>
    <p:sldId id="456" r:id="rId14"/>
    <p:sldId id="457" r:id="rId15"/>
    <p:sldId id="458" r:id="rId16"/>
    <p:sldId id="459" r:id="rId17"/>
    <p:sldId id="460" r:id="rId18"/>
    <p:sldId id="461" r:id="rId19"/>
    <p:sldId id="462" r:id="rId20"/>
    <p:sldId id="415" r:id="rId21"/>
    <p:sldId id="476" r:id="rId22"/>
    <p:sldId id="477" r:id="rId23"/>
    <p:sldId id="478" r:id="rId24"/>
    <p:sldId id="479" r:id="rId25"/>
    <p:sldId id="492" r:id="rId26"/>
    <p:sldId id="493" r:id="rId27"/>
    <p:sldId id="494" r:id="rId28"/>
    <p:sldId id="495" r:id="rId29"/>
    <p:sldId id="496" r:id="rId30"/>
    <p:sldId id="497" r:id="rId31"/>
    <p:sldId id="498" r:id="rId32"/>
    <p:sldId id="499" r:id="rId33"/>
    <p:sldId id="500" r:id="rId34"/>
    <p:sldId id="501" r:id="rId35"/>
    <p:sldId id="502" r:id="rId36"/>
    <p:sldId id="503" r:id="rId37"/>
    <p:sldId id="505" r:id="rId38"/>
    <p:sldId id="504" r:id="rId39"/>
    <p:sldId id="506" r:id="rId40"/>
    <p:sldId id="507" r:id="rId41"/>
    <p:sldId id="508" r:id="rId42"/>
    <p:sldId id="509" r:id="rId43"/>
    <p:sldId id="510" r:id="rId44"/>
    <p:sldId id="511" r:id="rId45"/>
    <p:sldId id="512" r:id="rId46"/>
    <p:sldId id="513" r:id="rId47"/>
    <p:sldId id="514" r:id="rId48"/>
    <p:sldId id="515" r:id="rId49"/>
    <p:sldId id="516" r:id="rId50"/>
    <p:sldId id="416" r:id="rId51"/>
    <p:sldId id="517" r:id="rId52"/>
    <p:sldId id="518" r:id="rId53"/>
    <p:sldId id="519" r:id="rId54"/>
    <p:sldId id="520" r:id="rId55"/>
    <p:sldId id="423" r:id="rId56"/>
    <p:sldId id="521" r:id="rId57"/>
    <p:sldId id="418" r:id="rId58"/>
  </p:sldIdLst>
  <p:sldSz cx="12192000" cy="6858000"/>
  <p:notesSz cx="6858000" cy="9144000"/>
  <p:embeddedFontLst>
    <p:embeddedFont>
      <p:font typeface="微软雅黑" panose="020B0503020204020204" pitchFamily="34" charset="-122"/>
      <p:regular r:id="rId64"/>
    </p:embeddedFont>
    <p:embeddedFont>
      <p:font typeface="黑体" panose="02010600030101010101" charset="-122"/>
      <p:regular r:id="rId65"/>
    </p:embeddedFont>
    <p:embeddedFont>
      <p:font typeface="Calibri" panose="020F0502020204030204" charset="0"/>
      <p:regular r:id="rId66"/>
      <p:bold r:id="rId67"/>
      <p:italic r:id="rId68"/>
      <p:boldItalic r:id="rId69"/>
    </p:embeddedFont>
  </p:embeddedFontLst>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8"/>
        <p:guide pos="384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0" Type="http://schemas.openxmlformats.org/officeDocument/2006/relationships/tags" Target="tags/tag384.xml"/><Relationship Id="rId7" Type="http://schemas.openxmlformats.org/officeDocument/2006/relationships/slide" Target="slides/slide5.xml"/><Relationship Id="rId69" Type="http://schemas.openxmlformats.org/officeDocument/2006/relationships/font" Target="fonts/font6.fntdata"/><Relationship Id="rId68" Type="http://schemas.openxmlformats.org/officeDocument/2006/relationships/font" Target="fonts/font5.fntdata"/><Relationship Id="rId67" Type="http://schemas.openxmlformats.org/officeDocument/2006/relationships/font" Target="fonts/font4.fntdata"/><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4.xml"/><Relationship Id="rId59" Type="http://schemas.openxmlformats.org/officeDocument/2006/relationships/notesMaster" Target="notesMasters/notesMaster1.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2" Type="http://schemas.openxmlformats.org/officeDocument/2006/relationships/slideLayout" Target="../slideLayouts/slideLayout3.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tags" Target="../tags/tag131.xml"/><Relationship Id="rId19" Type="http://schemas.openxmlformats.org/officeDocument/2006/relationships/tags" Target="../tags/tag148.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11.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1" Type="http://schemas.openxmlformats.org/officeDocument/2006/relationships/slideLayout" Target="../slideLayouts/slideLayout3.xml"/><Relationship Id="rId20" Type="http://schemas.openxmlformats.org/officeDocument/2006/relationships/tags" Target="../tags/tag170.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12.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1" Type="http://schemas.openxmlformats.org/officeDocument/2006/relationships/slideLayout" Target="../slideLayouts/slideLayout3.xml"/><Relationship Id="rId30" Type="http://schemas.openxmlformats.org/officeDocument/2006/relationships/tags" Target="../tags/tag200.xml"/><Relationship Id="rId3" Type="http://schemas.openxmlformats.org/officeDocument/2006/relationships/tags" Target="../tags/tag173.xml"/><Relationship Id="rId29" Type="http://schemas.openxmlformats.org/officeDocument/2006/relationships/tags" Target="../tags/tag199.xml"/><Relationship Id="rId28" Type="http://schemas.openxmlformats.org/officeDocument/2006/relationships/tags" Target="../tags/tag198.xml"/><Relationship Id="rId27" Type="http://schemas.openxmlformats.org/officeDocument/2006/relationships/tags" Target="../tags/tag197.xml"/><Relationship Id="rId26" Type="http://schemas.openxmlformats.org/officeDocument/2006/relationships/tags" Target="../tags/tag196.xml"/><Relationship Id="rId25" Type="http://schemas.openxmlformats.org/officeDocument/2006/relationships/tags" Target="../tags/tag195.xml"/><Relationship Id="rId24" Type="http://schemas.openxmlformats.org/officeDocument/2006/relationships/tags" Target="../tags/tag194.xml"/><Relationship Id="rId23" Type="http://schemas.openxmlformats.org/officeDocument/2006/relationships/tags" Target="../tags/tag193.xml"/><Relationship Id="rId22" Type="http://schemas.openxmlformats.org/officeDocument/2006/relationships/tags" Target="../tags/tag19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tags" Target="../tags/tag172.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13.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4" Type="http://schemas.openxmlformats.org/officeDocument/2006/relationships/slideLayout" Target="../slideLayouts/slideLayout3.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14.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3" Type="http://schemas.openxmlformats.org/officeDocument/2006/relationships/slideLayout" Target="../slideLayouts/slideLayout3.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36.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37.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38.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39.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1.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2.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3.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4.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2" Type="http://schemas.openxmlformats.org/officeDocument/2006/relationships/slideLayout" Target="../slideLayouts/slideLayout3.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56.xml"/><Relationship Id="rId1"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57.xml"/><Relationship Id="rId1"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58.xml"/><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59.xml"/><Relationship Id="rId1"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0.xml"/><Relationship Id="rId1"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1.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2.xml"/><Relationship Id="rId1"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3.xml"/><Relationship Id="rId1"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4.xml"/><Relationship Id="rId1"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5.xml"/><Relationship Id="rId1" Type="http://schemas.openxmlformats.org/officeDocument/2006/relationships/image" Target="../media/image29.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6.xml"/><Relationship Id="rId1"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7.xml"/><Relationship Id="rId1" Type="http://schemas.openxmlformats.org/officeDocument/2006/relationships/image" Target="../media/image3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8.xml"/><Relationship Id="rId1"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9.xml"/><Relationship Id="rId1" Type="http://schemas.openxmlformats.org/officeDocument/2006/relationships/image" Target="../media/image33.jpeg"/></Relationships>
</file>

<file path=ppt/slides/_rels/slide39.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2" Type="http://schemas.openxmlformats.org/officeDocument/2006/relationships/slideLayout" Target="../slideLayouts/slideLayout3.xml"/><Relationship Id="rId21" Type="http://schemas.openxmlformats.org/officeDocument/2006/relationships/tags" Target="../tags/tag290.xml"/><Relationship Id="rId20" Type="http://schemas.openxmlformats.org/officeDocument/2006/relationships/tags" Target="../tags/tag289.xml"/><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91.xml"/><Relationship Id="rId1" Type="http://schemas.openxmlformats.org/officeDocument/2006/relationships/image" Target="../media/image34.jpeg"/></Relationships>
</file>

<file path=ppt/slides/_rels/slide41.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6" Type="http://schemas.openxmlformats.org/officeDocument/2006/relationships/slideLayout" Target="../slideLayouts/slideLayout3.xml"/><Relationship Id="rId25" Type="http://schemas.openxmlformats.org/officeDocument/2006/relationships/tags" Target="../tags/tag312.xml"/><Relationship Id="rId24" Type="http://schemas.openxmlformats.org/officeDocument/2006/relationships/image" Target="../media/image6.png"/><Relationship Id="rId23" Type="http://schemas.openxmlformats.org/officeDocument/2006/relationships/tags" Target="../tags/tag311.xml"/><Relationship Id="rId22" Type="http://schemas.openxmlformats.org/officeDocument/2006/relationships/image" Target="../media/image10.png"/><Relationship Id="rId21" Type="http://schemas.openxmlformats.org/officeDocument/2006/relationships/tags" Target="../tags/tag310.xml"/><Relationship Id="rId20" Type="http://schemas.openxmlformats.org/officeDocument/2006/relationships/image" Target="../media/image9.png"/><Relationship Id="rId2" Type="http://schemas.openxmlformats.org/officeDocument/2006/relationships/tags" Target="../tags/tag293.xml"/><Relationship Id="rId19" Type="http://schemas.openxmlformats.org/officeDocument/2006/relationships/tags" Target="../tags/tag309.xml"/><Relationship Id="rId18" Type="http://schemas.openxmlformats.org/officeDocument/2006/relationships/image" Target="../media/image11.png"/><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3.xml"/><Relationship Id="rId1" Type="http://schemas.openxmlformats.org/officeDocument/2006/relationships/image" Target="../media/image35.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4.xml"/><Relationship Id="rId1" Type="http://schemas.openxmlformats.org/officeDocument/2006/relationships/image" Target="../media/image36.jpeg"/></Relationships>
</file>

<file path=ppt/slides/_rels/slide44.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5" Type="http://schemas.openxmlformats.org/officeDocument/2006/relationships/slideLayout" Target="../slideLayouts/slideLayout3.xml"/><Relationship Id="rId14" Type="http://schemas.openxmlformats.org/officeDocument/2006/relationships/tags" Target="../tags/tag328.xml"/><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tags" Target="../tags/tag315.xml"/></Relationships>
</file>

<file path=ppt/slides/_rels/slide45.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0" Type="http://schemas.openxmlformats.org/officeDocument/2006/relationships/slideLayout" Target="../slideLayouts/slideLayout3.xml"/><Relationship Id="rId3" Type="http://schemas.openxmlformats.org/officeDocument/2006/relationships/tags" Target="../tags/tag331.xml"/><Relationship Id="rId29" Type="http://schemas.openxmlformats.org/officeDocument/2006/relationships/tags" Target="../tags/tag357.xml"/><Relationship Id="rId28" Type="http://schemas.openxmlformats.org/officeDocument/2006/relationships/tags" Target="../tags/tag356.xml"/><Relationship Id="rId27" Type="http://schemas.openxmlformats.org/officeDocument/2006/relationships/tags" Target="../tags/tag355.xml"/><Relationship Id="rId26" Type="http://schemas.openxmlformats.org/officeDocument/2006/relationships/tags" Target="../tags/tag354.xml"/><Relationship Id="rId25" Type="http://schemas.openxmlformats.org/officeDocument/2006/relationships/tags" Target="../tags/tag353.xml"/><Relationship Id="rId24" Type="http://schemas.openxmlformats.org/officeDocument/2006/relationships/tags" Target="../tags/tag352.xml"/><Relationship Id="rId23" Type="http://schemas.openxmlformats.org/officeDocument/2006/relationships/tags" Target="../tags/tag351.xml"/><Relationship Id="rId22" Type="http://schemas.openxmlformats.org/officeDocument/2006/relationships/tags" Target="../tags/tag350.xml"/><Relationship Id="rId21" Type="http://schemas.openxmlformats.org/officeDocument/2006/relationships/tags" Target="../tags/tag349.xml"/><Relationship Id="rId20" Type="http://schemas.openxmlformats.org/officeDocument/2006/relationships/tags" Target="../tags/tag348.xml"/><Relationship Id="rId2" Type="http://schemas.openxmlformats.org/officeDocument/2006/relationships/tags" Target="../tags/tag330.xml"/><Relationship Id="rId19" Type="http://schemas.openxmlformats.org/officeDocument/2006/relationships/tags" Target="../tags/tag347.xml"/><Relationship Id="rId18" Type="http://schemas.openxmlformats.org/officeDocument/2006/relationships/tags" Target="../tags/tag346.xml"/><Relationship Id="rId17" Type="http://schemas.openxmlformats.org/officeDocument/2006/relationships/tags" Target="../tags/tag345.xml"/><Relationship Id="rId16" Type="http://schemas.openxmlformats.org/officeDocument/2006/relationships/tags" Target="../tags/tag344.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2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58.xml"/><Relationship Id="rId1"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59.xml"/><Relationship Id="rId1"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0.xml"/><Relationship Id="rId1" Type="http://schemas.openxmlformats.org/officeDocument/2006/relationships/image" Target="../media/image39.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2.xml"/><Relationship Id="rId1" Type="http://schemas.openxmlformats.org/officeDocument/2006/relationships/image" Target="../media/image40.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3.xml"/><Relationship Id="rId1" Type="http://schemas.openxmlformats.org/officeDocument/2006/relationships/image" Target="../media/image41.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4.xml"/><Relationship Id="rId1"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65.xml"/><Relationship Id="rId1" Type="http://schemas.openxmlformats.org/officeDocument/2006/relationships/image" Target="../media/image43.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6.xml"/></Relationships>
</file>

<file path=ppt/slides/_rels/slide55.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7" Type="http://schemas.openxmlformats.org/officeDocument/2006/relationships/slideLayout" Target="../slideLayouts/slideLayout3.xml"/><Relationship Id="rId16" Type="http://schemas.openxmlformats.org/officeDocument/2006/relationships/tags" Target="../tags/tag382.xml"/><Relationship Id="rId15" Type="http://schemas.openxmlformats.org/officeDocument/2006/relationships/tags" Target="../tags/tag381.xml"/><Relationship Id="rId14" Type="http://schemas.openxmlformats.org/officeDocument/2006/relationships/tags" Target="../tags/tag380.xml"/><Relationship Id="rId13" Type="http://schemas.openxmlformats.org/officeDocument/2006/relationships/tags" Target="../tags/tag379.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83.xml"/></Relationships>
</file>

<file path=ppt/slides/_rels/slide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3" Type="http://schemas.openxmlformats.org/officeDocument/2006/relationships/slideLayout" Target="../slideLayouts/slideLayout3.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7.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2" Type="http://schemas.openxmlformats.org/officeDocument/2006/relationships/slideLayout" Target="../slideLayouts/slideLayout3.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tags" Target="../tags/tag76.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6.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6" Type="http://schemas.openxmlformats.org/officeDocument/2006/relationships/slideLayout" Target="../slideLayouts/slideLayout3.xml"/><Relationship Id="rId45" Type="http://schemas.openxmlformats.org/officeDocument/2006/relationships/tags" Target="../tags/tag129.xml"/><Relationship Id="rId44" Type="http://schemas.openxmlformats.org/officeDocument/2006/relationships/image" Target="../media/image6.svg"/><Relationship Id="rId43" Type="http://schemas.openxmlformats.org/officeDocument/2006/relationships/image" Target="../media/image11.png"/><Relationship Id="rId42" Type="http://schemas.openxmlformats.org/officeDocument/2006/relationships/tags" Target="../tags/tag128.xml"/><Relationship Id="rId41" Type="http://schemas.openxmlformats.org/officeDocument/2006/relationships/image" Target="../media/image5.svg"/><Relationship Id="rId40" Type="http://schemas.openxmlformats.org/officeDocument/2006/relationships/image" Target="../media/image10.png"/><Relationship Id="rId4" Type="http://schemas.openxmlformats.org/officeDocument/2006/relationships/tags" Target="../tags/tag100.xml"/><Relationship Id="rId39" Type="http://schemas.openxmlformats.org/officeDocument/2006/relationships/tags" Target="../tags/tag127.xml"/><Relationship Id="rId38" Type="http://schemas.openxmlformats.org/officeDocument/2006/relationships/image" Target="../media/image4.svg"/><Relationship Id="rId37" Type="http://schemas.openxmlformats.org/officeDocument/2006/relationships/image" Target="../media/image9.png"/><Relationship Id="rId36" Type="http://schemas.openxmlformats.org/officeDocument/2006/relationships/tags" Target="../tags/tag126.xml"/><Relationship Id="rId35" Type="http://schemas.openxmlformats.org/officeDocument/2006/relationships/image" Target="../media/image3.svg"/><Relationship Id="rId34" Type="http://schemas.openxmlformats.org/officeDocument/2006/relationships/image" Target="../media/image8.png"/><Relationship Id="rId33" Type="http://schemas.openxmlformats.org/officeDocument/2006/relationships/tags" Target="../tags/tag125.xml"/><Relationship Id="rId32" Type="http://schemas.openxmlformats.org/officeDocument/2006/relationships/image" Target="../media/image2.svg"/><Relationship Id="rId31" Type="http://schemas.openxmlformats.org/officeDocument/2006/relationships/image" Target="../media/image7.png"/><Relationship Id="rId30" Type="http://schemas.openxmlformats.org/officeDocument/2006/relationships/tags" Target="../tags/tag124.xml"/><Relationship Id="rId3" Type="http://schemas.openxmlformats.org/officeDocument/2006/relationships/tags" Target="../tags/tag99.xml"/><Relationship Id="rId29" Type="http://schemas.openxmlformats.org/officeDocument/2006/relationships/image" Target="../media/image1.svg"/><Relationship Id="rId28" Type="http://schemas.openxmlformats.org/officeDocument/2006/relationships/image" Target="../media/image6.png"/><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3200">
              <a:solidFill>
                <a:schemeClr val="bg1"/>
              </a:solidFill>
              <a:latin typeface="黑体" panose="02010600030101010101" charset="-122"/>
              <a:ea typeface="黑体" panose="02010600030101010101" charset="-122"/>
              <a:cs typeface="黑体"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716915" y="1023620"/>
            <a:ext cx="5519420" cy="506730"/>
          </a:xfrm>
          <a:prstGeom prst="rect">
            <a:avLst/>
          </a:prstGeom>
          <a:noFill/>
        </p:spPr>
        <p:txBody>
          <a:bodyPr wrap="square" rtlCol="0">
            <a:spAutoFit/>
          </a:bodyPr>
          <a:p>
            <a:pPr fontAlgn="auto">
              <a:lnSpc>
                <a:spcPct val="150000"/>
              </a:lnSpc>
            </a:pPr>
            <a:r>
              <a:rPr lang="zh-CN" altLang="en-US"/>
              <a:t>（二）学生宿舍容易发生被盗的几个时间点</a:t>
            </a:r>
            <a:endParaRPr lang="zh-CN" altLang="en-US"/>
          </a:p>
        </p:txBody>
      </p:sp>
      <p:sp>
        <p:nvSpPr>
          <p:cNvPr id="10" name="圆角矩形 9"/>
          <p:cNvSpPr/>
          <p:nvPr>
            <p:custDataLst>
              <p:tags r:id="rId1"/>
            </p:custDataLst>
          </p:nvPr>
        </p:nvSpPr>
        <p:spPr bwMode="auto">
          <a:xfrm rot="20562185" flipH="1">
            <a:off x="4484609" y="4725839"/>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05</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1" name="圆角矩形 9"/>
          <p:cNvSpPr/>
          <p:nvPr>
            <p:custDataLst>
              <p:tags r:id="rId2"/>
            </p:custDataLst>
          </p:nvPr>
        </p:nvSpPr>
        <p:spPr bwMode="auto">
          <a:xfrm flipH="1">
            <a:off x="6792748" y="4825682"/>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04</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2" name="圆角矩形 7"/>
          <p:cNvSpPr/>
          <p:nvPr>
            <p:custDataLst>
              <p:tags r:id="rId3"/>
            </p:custDataLst>
          </p:nvPr>
        </p:nvSpPr>
        <p:spPr bwMode="auto">
          <a:xfrm rot="1068179" flipH="1">
            <a:off x="7591368" y="2664901"/>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03</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2" name="圆角矩形 5"/>
          <p:cNvSpPr/>
          <p:nvPr>
            <p:custDataLst>
              <p:tags r:id="rId4"/>
            </p:custDataLst>
          </p:nvPr>
        </p:nvSpPr>
        <p:spPr bwMode="auto">
          <a:xfrm rot="18314558">
            <a:off x="5737282" y="1310178"/>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02</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1" name="任意多边形: 形状 40"/>
          <p:cNvSpPr/>
          <p:nvPr>
            <p:custDataLst>
              <p:tags r:id="rId5"/>
            </p:custDataLst>
          </p:nvPr>
        </p:nvSpPr>
        <p:spPr bwMode="auto">
          <a:xfrm rot="20540937">
            <a:off x="4246082" y="364178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17" name="等腰三角形 16"/>
          <p:cNvSpPr/>
          <p:nvPr>
            <p:custDataLst>
              <p:tags r:id="rId6"/>
            </p:custDataLst>
          </p:nvPr>
        </p:nvSpPr>
        <p:spPr>
          <a:xfrm rot="4323977">
            <a:off x="5270779" y="3344718"/>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8" name="等腰三角形 17"/>
          <p:cNvSpPr/>
          <p:nvPr>
            <p:custDataLst>
              <p:tags r:id="rId7"/>
            </p:custDataLst>
          </p:nvPr>
        </p:nvSpPr>
        <p:spPr>
          <a:xfrm rot="8621083">
            <a:off x="5396816" y="2962900"/>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9" name="等腰三角形 18"/>
          <p:cNvSpPr/>
          <p:nvPr>
            <p:custDataLst>
              <p:tags r:id="rId8"/>
            </p:custDataLst>
          </p:nvPr>
        </p:nvSpPr>
        <p:spPr>
          <a:xfrm rot="12965842">
            <a:off x="5798567" y="2963619"/>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custDataLst>
              <p:tags r:id="rId9"/>
            </p:custDataLst>
          </p:nvPr>
        </p:nvSpPr>
        <p:spPr>
          <a:xfrm rot="17281612">
            <a:off x="5925105" y="3344266"/>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custDataLst>
              <p:tags r:id="rId10"/>
            </p:custDataLst>
          </p:nvPr>
        </p:nvSpPr>
        <p:spPr>
          <a:xfrm>
            <a:off x="5598054" y="3578961"/>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custDataLst>
              <p:tags r:id="rId11"/>
            </p:custDataLst>
          </p:nvPr>
        </p:nvSpPr>
        <p:spPr bwMode="auto">
          <a:xfrm rot="3187702">
            <a:off x="4507146" y="212387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3" name="任意多边形: 形状 32"/>
          <p:cNvSpPr/>
          <p:nvPr>
            <p:custDataLst>
              <p:tags r:id="rId12"/>
            </p:custDataLst>
          </p:nvPr>
        </p:nvSpPr>
        <p:spPr bwMode="auto">
          <a:xfrm rot="7522563">
            <a:off x="5997338" y="194246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6" name="任意多边形: 形状 35"/>
          <p:cNvSpPr/>
          <p:nvPr>
            <p:custDataLst>
              <p:tags r:id="rId13"/>
            </p:custDataLst>
          </p:nvPr>
        </p:nvSpPr>
        <p:spPr bwMode="auto">
          <a:xfrm rot="11878314">
            <a:off x="6722649" y="327189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0" name="任意多边形: 形状 39"/>
          <p:cNvSpPr/>
          <p:nvPr>
            <p:custDataLst>
              <p:tags r:id="rId14"/>
            </p:custDataLst>
          </p:nvPr>
        </p:nvSpPr>
        <p:spPr bwMode="auto">
          <a:xfrm rot="16200000">
            <a:off x="5622751" y="4362270"/>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9" name="圆角矩形 3"/>
          <p:cNvSpPr/>
          <p:nvPr>
            <p:custDataLst>
              <p:tags r:id="rId15"/>
            </p:custDataLst>
          </p:nvPr>
        </p:nvSpPr>
        <p:spPr bwMode="auto">
          <a:xfrm rot="19467602">
            <a:off x="3878490" y="2536355"/>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01</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6"/>
            </p:custDataLst>
          </p:nvPr>
        </p:nvSpPr>
        <p:spPr bwMode="auto">
          <a:xfrm>
            <a:off x="8406765" y="2748915"/>
            <a:ext cx="2515235" cy="589915"/>
          </a:xfrm>
          <a:prstGeom prst="rect">
            <a:avLst/>
          </a:prstGeom>
          <a:noFill/>
        </p:spPr>
        <p:txBody>
          <a:bodyPr wrap="square" lIns="90000" tIns="46800" rIns="90000" bIns="0" anchor="b" anchorCtr="0">
            <a:normAutofit fontScale="90000" lnSpcReduction="10000"/>
          </a:bodyPr>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j-cs"/>
              </a:rPr>
              <a:t>学生上课时，特别是上午 8:30～9:30。</a:t>
            </a:r>
            <a:endParaRPr lang="zh-CN" altLang="en-US"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15" name="文本框 14"/>
          <p:cNvSpPr txBox="1"/>
          <p:nvPr>
            <p:custDataLst>
              <p:tags r:id="rId17"/>
            </p:custDataLst>
          </p:nvPr>
        </p:nvSpPr>
        <p:spPr bwMode="auto">
          <a:xfrm>
            <a:off x="7832725" y="4845050"/>
            <a:ext cx="3089275" cy="682625"/>
          </a:xfrm>
          <a:prstGeom prst="rect">
            <a:avLst/>
          </a:prstGeom>
          <a:noFill/>
        </p:spPr>
        <p:txBody>
          <a:bodyPr wrap="square" lIns="90000" tIns="46800" rIns="90000" bIns="0" anchor="b" anchorCtr="0"/>
          <a:p>
            <a:pPr algn="l" latinLnBrk="0">
              <a:lnSpc>
                <a:spcPct val="120000"/>
              </a:lnSpc>
            </a:pPr>
            <a:r>
              <a:rPr lang="zh-CN" altLang="en-US" sz="1600" b="1" spc="300" dirty="0">
                <a:solidFill>
                  <a:srgbClr val="69A35B"/>
                </a:solidFill>
                <a:effectLst/>
                <a:latin typeface="微软雅黑" panose="020B0503020204020204" pitchFamily="34" charset="-122"/>
                <a:ea typeface="微软雅黑" panose="020B0503020204020204" pitchFamily="34" charset="-122"/>
                <a:cs typeface="+mj-cs"/>
              </a:rPr>
              <a:t>夏秋季节，一楼学生开窗睡觉易发生“钓鱼”盗窃。</a:t>
            </a:r>
            <a:endParaRPr lang="zh-CN" altLang="en-US" sz="1600" b="1" spc="300" dirty="0">
              <a:solidFill>
                <a:srgbClr val="69A35B"/>
              </a:solidFill>
              <a:effectLst/>
              <a:latin typeface="微软雅黑" panose="020B0503020204020204" pitchFamily="34" charset="-122"/>
              <a:ea typeface="微软雅黑" panose="020B0503020204020204" pitchFamily="34" charset="-122"/>
              <a:cs typeface="+mj-cs"/>
            </a:endParaRPr>
          </a:p>
        </p:txBody>
      </p:sp>
      <p:sp>
        <p:nvSpPr>
          <p:cNvPr id="22" name="文本框 21"/>
          <p:cNvSpPr txBox="1"/>
          <p:nvPr>
            <p:custDataLst>
              <p:tags r:id="rId18"/>
            </p:custDataLst>
          </p:nvPr>
        </p:nvSpPr>
        <p:spPr bwMode="auto">
          <a:xfrm>
            <a:off x="1337945" y="4847590"/>
            <a:ext cx="2785745" cy="682625"/>
          </a:xfrm>
          <a:prstGeom prst="rect">
            <a:avLst/>
          </a:prstGeom>
          <a:noFill/>
        </p:spPr>
        <p:txBody>
          <a:bodyPr wrap="square" lIns="90000" tIns="46800" rIns="90000" bIns="0" anchor="b" anchorCtr="0">
            <a:normAutofit fontScale="90000"/>
          </a:bodyPr>
          <a:p>
            <a:pPr algn="l" latinLnBrk="0">
              <a:lnSpc>
                <a:spcPct val="120000"/>
              </a:lnSpc>
            </a:pPr>
            <a:r>
              <a:rPr lang="zh-CN" altLang="en-US" b="1" spc="300">
                <a:solidFill>
                  <a:srgbClr val="9BBB59"/>
                </a:solidFill>
                <a:effectLst/>
                <a:latin typeface="微软雅黑" panose="020B0503020204020204" pitchFamily="34" charset="-122"/>
                <a:ea typeface="微软雅黑" panose="020B0503020204020204" pitchFamily="34" charset="-122"/>
                <a:cs typeface="+mj-cs"/>
              </a:rPr>
              <a:t>夏季开门时间多，易发生乘虚而入的盗窃。</a:t>
            </a:r>
            <a:endParaRPr lang="zh-CN" altLang="en-US" b="1" spc="300">
              <a:solidFill>
                <a:srgbClr val="9BBB59"/>
              </a:solidFill>
              <a:effectLst/>
              <a:latin typeface="微软雅黑" panose="020B0503020204020204" pitchFamily="34" charset="-122"/>
              <a:ea typeface="微软雅黑" panose="020B0503020204020204" pitchFamily="34" charset="-122"/>
              <a:cs typeface="+mj-cs"/>
            </a:endParaRPr>
          </a:p>
        </p:txBody>
      </p:sp>
      <p:sp>
        <p:nvSpPr>
          <p:cNvPr id="24" name="文本框 23"/>
          <p:cNvSpPr txBox="1"/>
          <p:nvPr>
            <p:custDataLst>
              <p:tags r:id="rId19"/>
            </p:custDataLst>
          </p:nvPr>
        </p:nvSpPr>
        <p:spPr bwMode="auto">
          <a:xfrm>
            <a:off x="676910" y="1930400"/>
            <a:ext cx="3083560" cy="1470660"/>
          </a:xfrm>
          <a:prstGeom prst="rect">
            <a:avLst/>
          </a:prstGeom>
          <a:noFill/>
        </p:spPr>
        <p:txBody>
          <a:bodyPr wrap="square" lIns="90000" tIns="46800" rIns="90000" bIns="0" anchor="b" anchorCtr="0"/>
          <a:p>
            <a:pPr algn="l" latinLnBrk="0">
              <a:lnSpc>
                <a:spcPct val="120000"/>
              </a:lnSpc>
            </a:pPr>
            <a:r>
              <a:rPr lang="zh-CN" altLang="en-US" sz="1600" b="1" spc="300" dirty="0">
                <a:solidFill>
                  <a:srgbClr val="1F74AD"/>
                </a:solidFill>
                <a:effectLst/>
                <a:latin typeface="微软雅黑" panose="020B0503020204020204" pitchFamily="34" charset="-122"/>
                <a:ea typeface="微软雅黑" panose="020B0503020204020204" pitchFamily="34" charset="-122"/>
                <a:cs typeface="+mj-cs"/>
              </a:rPr>
              <a:t>开学时，学生带的现金较多，宿舍串门的人多。因此，贵重物品、大量现金不要随意留在宿舍，须妥善保管。</a:t>
            </a:r>
            <a:endParaRPr lang="zh-CN" altLang="en-US" sz="1600" b="1" spc="300" dirty="0">
              <a:solidFill>
                <a:srgbClr val="1F74AD"/>
              </a:solidFill>
              <a:effectLst/>
              <a:latin typeface="微软雅黑" panose="020B0503020204020204" pitchFamily="34" charset="-122"/>
              <a:ea typeface="微软雅黑" panose="020B0503020204020204" pitchFamily="34" charset="-122"/>
              <a:cs typeface="+mj-cs"/>
            </a:endParaRPr>
          </a:p>
        </p:txBody>
      </p:sp>
      <p:sp>
        <p:nvSpPr>
          <p:cNvPr id="26" name="文本框 25"/>
          <p:cNvSpPr txBox="1"/>
          <p:nvPr>
            <p:custDataLst>
              <p:tags r:id="rId20"/>
            </p:custDataLst>
          </p:nvPr>
        </p:nvSpPr>
        <p:spPr bwMode="auto">
          <a:xfrm>
            <a:off x="6934200" y="1336675"/>
            <a:ext cx="2515235" cy="598170"/>
          </a:xfrm>
          <a:prstGeom prst="rect">
            <a:avLst/>
          </a:prstGeom>
          <a:noFill/>
        </p:spPr>
        <p:txBody>
          <a:bodyPr wrap="square" lIns="90000" tIns="46800" rIns="90000" bIns="0" anchor="b" anchorCtr="0"/>
          <a:p>
            <a:pPr algn="l" latinLnBrk="0">
              <a:lnSpc>
                <a:spcPct val="120000"/>
              </a:lnSpc>
            </a:pPr>
            <a:r>
              <a:rPr lang="zh-CN" altLang="en-US" sz="1600" b="1" spc="300" dirty="0">
                <a:solidFill>
                  <a:srgbClr val="3498DB"/>
                </a:solidFill>
                <a:effectLst/>
                <a:latin typeface="微软雅黑" panose="020B0503020204020204" pitchFamily="34" charset="-122"/>
                <a:ea typeface="微软雅黑" panose="020B0503020204020204" pitchFamily="34" charset="-122"/>
                <a:cs typeface="+mj-cs"/>
              </a:rPr>
              <a:t>放寒暑假前，学生忙于复习考试时。</a:t>
            </a:r>
            <a:endParaRPr lang="zh-CN" altLang="en-US" sz="1600" b="1" spc="300" dirty="0">
              <a:solidFill>
                <a:srgbClr val="3498DB"/>
              </a:solidFill>
              <a:effectLst/>
              <a:latin typeface="微软雅黑" panose="020B0503020204020204" pitchFamily="34" charset="-122"/>
              <a:ea typeface="微软雅黑" panose="020B0503020204020204" pitchFamily="34" charset="-122"/>
              <a:cs typeface="+mj-cs"/>
            </a:endParaRPr>
          </a:p>
        </p:txBody>
      </p:sp>
    </p:spTree>
    <p:custDataLst>
      <p:tags r:id="rId2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716915" y="1023620"/>
            <a:ext cx="3406775" cy="506730"/>
          </a:xfrm>
          <a:prstGeom prst="rect">
            <a:avLst/>
          </a:prstGeom>
          <a:noFill/>
        </p:spPr>
        <p:txBody>
          <a:bodyPr wrap="square" rtlCol="0">
            <a:spAutoFit/>
          </a:bodyPr>
          <a:p>
            <a:pPr fontAlgn="auto">
              <a:lnSpc>
                <a:spcPct val="150000"/>
              </a:lnSpc>
            </a:pPr>
            <a:r>
              <a:rPr lang="zh-CN" altLang="en-US"/>
              <a:t>（三）防盗措施</a:t>
            </a:r>
            <a:endParaRPr lang="zh-CN" altLang="en-US"/>
          </a:p>
        </p:txBody>
      </p:sp>
      <p:sp>
        <p:nvSpPr>
          <p:cNvPr id="3" name="弧形 2"/>
          <p:cNvSpPr/>
          <p:nvPr>
            <p:custDataLst>
              <p:tags r:id="rId1"/>
            </p:custDataLst>
          </p:nvPr>
        </p:nvSpPr>
        <p:spPr>
          <a:xfrm rot="1610323">
            <a:off x="4800174" y="2580949"/>
            <a:ext cx="2565068" cy="2565068"/>
          </a:xfrm>
          <a:prstGeom prst="arc">
            <a:avLst>
              <a:gd name="adj1" fmla="val 16200000"/>
              <a:gd name="adj2" fmla="val 15189393"/>
            </a:avLst>
          </a:prstGeom>
          <a:noFill/>
          <a:ln w="19050">
            <a:solidFill>
              <a:sysClr val="window" lastClr="FFFFFF">
                <a:lumMod val="65000"/>
              </a:sysClr>
            </a:solidFill>
            <a:prstDash val="dash"/>
            <a:tailEnd type="triangle"/>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 name="椭圆 1"/>
          <p:cNvSpPr/>
          <p:nvPr>
            <p:custDataLst>
              <p:tags r:id="rId2"/>
            </p:custDataLst>
          </p:nvPr>
        </p:nvSpPr>
        <p:spPr>
          <a:xfrm>
            <a:off x="4484872" y="3407374"/>
            <a:ext cx="722487" cy="722487"/>
          </a:xfrm>
          <a:prstGeom prst="ellipse">
            <a:avLst/>
          </a:prstGeom>
          <a:solidFill>
            <a:srgbClr val="9BBB59"/>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5" name="椭圆 4"/>
          <p:cNvSpPr/>
          <p:nvPr>
            <p:custDataLst>
              <p:tags r:id="rId3"/>
            </p:custDataLst>
          </p:nvPr>
        </p:nvSpPr>
        <p:spPr>
          <a:xfrm>
            <a:off x="6904579" y="3420821"/>
            <a:ext cx="722487" cy="722487"/>
          </a:xfrm>
          <a:prstGeom prst="ellipse">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6" name="椭圆 5"/>
          <p:cNvSpPr/>
          <p:nvPr>
            <p:custDataLst>
              <p:tags r:id="rId4"/>
            </p:custDataLst>
          </p:nvPr>
        </p:nvSpPr>
        <p:spPr>
          <a:xfrm>
            <a:off x="6384321" y="2327947"/>
            <a:ext cx="722487" cy="722487"/>
          </a:xfrm>
          <a:prstGeom prst="ellipse">
            <a:avLst/>
          </a:pr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7" name="椭圆 6"/>
          <p:cNvSpPr/>
          <p:nvPr>
            <p:custDataLst>
              <p:tags r:id="rId5"/>
            </p:custDataLst>
          </p:nvPr>
        </p:nvSpPr>
        <p:spPr>
          <a:xfrm>
            <a:off x="4953782" y="4547864"/>
            <a:ext cx="722487" cy="722487"/>
          </a:xfrm>
          <a:prstGeom prst="ellipse">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9" name="椭圆 8"/>
          <p:cNvSpPr/>
          <p:nvPr>
            <p:custDataLst>
              <p:tags r:id="rId6"/>
            </p:custDataLst>
          </p:nvPr>
        </p:nvSpPr>
        <p:spPr>
          <a:xfrm>
            <a:off x="6384321" y="4601652"/>
            <a:ext cx="722487" cy="722487"/>
          </a:xfrm>
          <a:prstGeom prst="ellipse">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4" name="任意多边形 13"/>
          <p:cNvSpPr/>
          <p:nvPr>
            <p:custDataLst>
              <p:tags r:id="rId7"/>
            </p:custDataLst>
          </p:nvPr>
        </p:nvSpPr>
        <p:spPr bwMode="auto">
          <a:xfrm>
            <a:off x="6519153" y="2456685"/>
            <a:ext cx="452822" cy="452004"/>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16" name="任意多边形 15"/>
          <p:cNvSpPr/>
          <p:nvPr>
            <p:custDataLst>
              <p:tags r:id="rId8"/>
            </p:custDataLst>
          </p:nvPr>
        </p:nvSpPr>
        <p:spPr bwMode="auto">
          <a:xfrm>
            <a:off x="7083091" y="3599334"/>
            <a:ext cx="451185" cy="45118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3" name="任意多边形 22"/>
          <p:cNvSpPr/>
          <p:nvPr>
            <p:custDataLst>
              <p:tags r:id="rId9"/>
            </p:custDataLst>
          </p:nvPr>
        </p:nvSpPr>
        <p:spPr bwMode="auto">
          <a:xfrm>
            <a:off x="6553868" y="4726377"/>
            <a:ext cx="451185" cy="45118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5" name="任意多边形 24"/>
          <p:cNvSpPr/>
          <p:nvPr>
            <p:custDataLst>
              <p:tags r:id="rId10"/>
            </p:custDataLst>
          </p:nvPr>
        </p:nvSpPr>
        <p:spPr bwMode="auto">
          <a:xfrm>
            <a:off x="5085571" y="4726378"/>
            <a:ext cx="450366" cy="451184"/>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7" name="任意多边形 26"/>
          <p:cNvSpPr/>
          <p:nvPr>
            <p:custDataLst>
              <p:tags r:id="rId11"/>
            </p:custDataLst>
          </p:nvPr>
        </p:nvSpPr>
        <p:spPr bwMode="auto">
          <a:xfrm>
            <a:off x="4688329" y="3555761"/>
            <a:ext cx="290664" cy="394794"/>
          </a:xfrm>
          <a:custGeom>
            <a:avLst/>
            <a:gdLst>
              <a:gd name="T0" fmla="*/ 475 w 776"/>
              <a:gd name="T1" fmla="*/ 824 h 1052"/>
              <a:gd name="T2" fmla="*/ 544 w 776"/>
              <a:gd name="T3" fmla="*/ 762 h 1052"/>
              <a:gd name="T4" fmla="*/ 199 w 776"/>
              <a:gd name="T5" fmla="*/ 769 h 1052"/>
              <a:gd name="T6" fmla="*/ 272 w 776"/>
              <a:gd name="T7" fmla="*/ 811 h 1052"/>
              <a:gd name="T8" fmla="*/ 337 w 776"/>
              <a:gd name="T9" fmla="*/ 821 h 1052"/>
              <a:gd name="T10" fmla="*/ 456 w 776"/>
              <a:gd name="T11" fmla="*/ 0 h 1052"/>
              <a:gd name="T12" fmla="*/ 508 w 776"/>
              <a:gd name="T13" fmla="*/ 47 h 1052"/>
              <a:gd name="T14" fmla="*/ 589 w 776"/>
              <a:gd name="T15" fmla="*/ 55 h 1052"/>
              <a:gd name="T16" fmla="*/ 624 w 776"/>
              <a:gd name="T17" fmla="*/ 97 h 1052"/>
              <a:gd name="T18" fmla="*/ 679 w 776"/>
              <a:gd name="T19" fmla="*/ 151 h 1052"/>
              <a:gd name="T20" fmla="*/ 721 w 776"/>
              <a:gd name="T21" fmla="*/ 188 h 1052"/>
              <a:gd name="T22" fmla="*/ 729 w 776"/>
              <a:gd name="T23" fmla="*/ 267 h 1052"/>
              <a:gd name="T24" fmla="*/ 776 w 776"/>
              <a:gd name="T25" fmla="*/ 320 h 1052"/>
              <a:gd name="T26" fmla="*/ 744 w 776"/>
              <a:gd name="T27" fmla="*/ 392 h 1052"/>
              <a:gd name="T28" fmla="*/ 776 w 776"/>
              <a:gd name="T29" fmla="*/ 465 h 1052"/>
              <a:gd name="T30" fmla="*/ 717 w 776"/>
              <a:gd name="T31" fmla="*/ 524 h 1052"/>
              <a:gd name="T32" fmla="*/ 719 w 776"/>
              <a:gd name="T33" fmla="*/ 603 h 1052"/>
              <a:gd name="T34" fmla="*/ 647 w 776"/>
              <a:gd name="T35" fmla="*/ 633 h 1052"/>
              <a:gd name="T36" fmla="*/ 617 w 776"/>
              <a:gd name="T37" fmla="*/ 705 h 1052"/>
              <a:gd name="T38" fmla="*/ 555 w 776"/>
              <a:gd name="T39" fmla="*/ 715 h 1052"/>
              <a:gd name="T40" fmla="*/ 489 w 776"/>
              <a:gd name="T41" fmla="*/ 757 h 1052"/>
              <a:gd name="T42" fmla="*/ 437 w 776"/>
              <a:gd name="T43" fmla="*/ 766 h 1052"/>
              <a:gd name="T44" fmla="*/ 359 w 776"/>
              <a:gd name="T45" fmla="*/ 754 h 1052"/>
              <a:gd name="T46" fmla="*/ 299 w 776"/>
              <a:gd name="T47" fmla="*/ 769 h 1052"/>
              <a:gd name="T48" fmla="*/ 243 w 776"/>
              <a:gd name="T49" fmla="*/ 714 h 1052"/>
              <a:gd name="T50" fmla="*/ 165 w 776"/>
              <a:gd name="T51" fmla="*/ 714 h 1052"/>
              <a:gd name="T52" fmla="*/ 137 w 776"/>
              <a:gd name="T53" fmla="*/ 639 h 1052"/>
              <a:gd name="T54" fmla="*/ 60 w 776"/>
              <a:gd name="T55" fmla="*/ 607 h 1052"/>
              <a:gd name="T56" fmla="*/ 62 w 776"/>
              <a:gd name="T57" fmla="*/ 528 h 1052"/>
              <a:gd name="T58" fmla="*/ 5 w 776"/>
              <a:gd name="T59" fmla="*/ 473 h 1052"/>
              <a:gd name="T60" fmla="*/ 28 w 776"/>
              <a:gd name="T61" fmla="*/ 407 h 1052"/>
              <a:gd name="T62" fmla="*/ 3 w 776"/>
              <a:gd name="T63" fmla="*/ 330 h 1052"/>
              <a:gd name="T64" fmla="*/ 29 w 776"/>
              <a:gd name="T65" fmla="*/ 280 h 1052"/>
              <a:gd name="T66" fmla="*/ 58 w 776"/>
              <a:gd name="T67" fmla="*/ 209 h 1052"/>
              <a:gd name="T68" fmla="*/ 76 w 776"/>
              <a:gd name="T69" fmla="*/ 156 h 1052"/>
              <a:gd name="T70" fmla="*/ 147 w 776"/>
              <a:gd name="T71" fmla="*/ 120 h 1052"/>
              <a:gd name="T72" fmla="*/ 178 w 776"/>
              <a:gd name="T73" fmla="*/ 55 h 1052"/>
              <a:gd name="T74" fmla="*/ 257 w 776"/>
              <a:gd name="T75" fmla="*/ 57 h 1052"/>
              <a:gd name="T76" fmla="*/ 311 w 776"/>
              <a:gd name="T77" fmla="*/ 0 h 1052"/>
              <a:gd name="T78" fmla="*/ 388 w 776"/>
              <a:gd name="T79" fmla="*/ 32 h 1052"/>
              <a:gd name="T80" fmla="*/ 358 w 776"/>
              <a:gd name="T81" fmla="*/ 115 h 1052"/>
              <a:gd name="T82" fmla="*/ 199 w 776"/>
              <a:gd name="T83" fmla="*/ 190 h 1052"/>
              <a:gd name="T84" fmla="*/ 117 w 776"/>
              <a:gd name="T85" fmla="*/ 350 h 1052"/>
              <a:gd name="T86" fmla="*/ 147 w 776"/>
              <a:gd name="T87" fmla="*/ 519 h 1052"/>
              <a:gd name="T88" fmla="*/ 278 w 776"/>
              <a:gd name="T89" fmla="*/ 639 h 1052"/>
              <a:gd name="T90" fmla="*/ 459 w 776"/>
              <a:gd name="T91" fmla="*/ 653 h 1052"/>
              <a:gd name="T92" fmla="*/ 603 w 776"/>
              <a:gd name="T93" fmla="*/ 558 h 1052"/>
              <a:gd name="T94" fmla="*/ 662 w 776"/>
              <a:gd name="T95" fmla="*/ 391 h 1052"/>
              <a:gd name="T96" fmla="*/ 605 w 776"/>
              <a:gd name="T97" fmla="*/ 219 h 1052"/>
              <a:gd name="T98" fmla="*/ 388 w 776"/>
              <a:gd name="T99" fmla="*/ 163 h 1052"/>
              <a:gd name="T100" fmla="*/ 587 w 776"/>
              <a:gd name="T101" fmla="*/ 280 h 1052"/>
              <a:gd name="T102" fmla="*/ 587 w 776"/>
              <a:gd name="T103" fmla="*/ 495 h 1052"/>
              <a:gd name="T104" fmla="*/ 388 w 776"/>
              <a:gd name="T105" fmla="*/ 612 h 1052"/>
              <a:gd name="T106" fmla="*/ 202 w 776"/>
              <a:gd name="T107" fmla="*/ 513 h 1052"/>
              <a:gd name="T108" fmla="*/ 181 w 776"/>
              <a:gd name="T109" fmla="*/ 300 h 1052"/>
              <a:gd name="T110" fmla="*/ 366 w 776"/>
              <a:gd name="T111" fmla="*/ 164 h 1052"/>
              <a:gd name="T112" fmla="*/ 547 w 776"/>
              <a:gd name="T113" fmla="*/ 335 h 1052"/>
              <a:gd name="T114" fmla="*/ 486 w 776"/>
              <a:gd name="T115" fmla="*/ 522 h 1052"/>
              <a:gd name="T116" fmla="*/ 295 w 776"/>
              <a:gd name="T117" fmla="*/ 524 h 1052"/>
              <a:gd name="T118" fmla="*/ 230 w 776"/>
              <a:gd name="T119" fmla="*/ 345 h 1052"/>
              <a:gd name="T120" fmla="*/ 376 w 776"/>
              <a:gd name="T121" fmla="*/ 2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6" h="1052">
                <a:moveTo>
                  <a:pt x="578" y="769"/>
                </a:moveTo>
                <a:lnTo>
                  <a:pt x="629" y="1014"/>
                </a:lnTo>
                <a:lnTo>
                  <a:pt x="547" y="994"/>
                </a:lnTo>
                <a:lnTo>
                  <a:pt x="486" y="1052"/>
                </a:lnTo>
                <a:lnTo>
                  <a:pt x="440" y="821"/>
                </a:lnTo>
                <a:lnTo>
                  <a:pt x="440" y="821"/>
                </a:lnTo>
                <a:lnTo>
                  <a:pt x="450" y="824"/>
                </a:lnTo>
                <a:lnTo>
                  <a:pt x="461" y="825"/>
                </a:lnTo>
                <a:lnTo>
                  <a:pt x="461" y="825"/>
                </a:lnTo>
                <a:lnTo>
                  <a:pt x="468" y="825"/>
                </a:lnTo>
                <a:lnTo>
                  <a:pt x="475" y="824"/>
                </a:lnTo>
                <a:lnTo>
                  <a:pt x="475" y="824"/>
                </a:lnTo>
                <a:lnTo>
                  <a:pt x="485" y="820"/>
                </a:lnTo>
                <a:lnTo>
                  <a:pt x="495" y="816"/>
                </a:lnTo>
                <a:lnTo>
                  <a:pt x="504" y="811"/>
                </a:lnTo>
                <a:lnTo>
                  <a:pt x="512" y="804"/>
                </a:lnTo>
                <a:lnTo>
                  <a:pt x="519" y="798"/>
                </a:lnTo>
                <a:lnTo>
                  <a:pt x="525" y="789"/>
                </a:lnTo>
                <a:lnTo>
                  <a:pt x="537" y="772"/>
                </a:lnTo>
                <a:lnTo>
                  <a:pt x="537" y="772"/>
                </a:lnTo>
                <a:lnTo>
                  <a:pt x="544" y="762"/>
                </a:lnTo>
                <a:lnTo>
                  <a:pt x="544" y="762"/>
                </a:lnTo>
                <a:lnTo>
                  <a:pt x="554" y="764"/>
                </a:lnTo>
                <a:lnTo>
                  <a:pt x="554" y="764"/>
                </a:lnTo>
                <a:lnTo>
                  <a:pt x="566" y="768"/>
                </a:lnTo>
                <a:lnTo>
                  <a:pt x="578" y="769"/>
                </a:lnTo>
                <a:lnTo>
                  <a:pt x="578" y="769"/>
                </a:lnTo>
                <a:close/>
                <a:moveTo>
                  <a:pt x="337" y="821"/>
                </a:moveTo>
                <a:lnTo>
                  <a:pt x="290" y="1052"/>
                </a:lnTo>
                <a:lnTo>
                  <a:pt x="230" y="994"/>
                </a:lnTo>
                <a:lnTo>
                  <a:pt x="148" y="1014"/>
                </a:lnTo>
                <a:lnTo>
                  <a:pt x="199" y="769"/>
                </a:lnTo>
                <a:lnTo>
                  <a:pt x="199" y="769"/>
                </a:lnTo>
                <a:lnTo>
                  <a:pt x="210" y="768"/>
                </a:lnTo>
                <a:lnTo>
                  <a:pt x="222" y="764"/>
                </a:lnTo>
                <a:lnTo>
                  <a:pt x="222" y="764"/>
                </a:lnTo>
                <a:lnTo>
                  <a:pt x="233" y="762"/>
                </a:lnTo>
                <a:lnTo>
                  <a:pt x="233" y="762"/>
                </a:lnTo>
                <a:lnTo>
                  <a:pt x="238" y="772"/>
                </a:lnTo>
                <a:lnTo>
                  <a:pt x="238" y="772"/>
                </a:lnTo>
                <a:lnTo>
                  <a:pt x="249" y="786"/>
                </a:lnTo>
                <a:lnTo>
                  <a:pt x="259" y="799"/>
                </a:lnTo>
                <a:lnTo>
                  <a:pt x="265" y="805"/>
                </a:lnTo>
                <a:lnTo>
                  <a:pt x="272" y="811"/>
                </a:lnTo>
                <a:lnTo>
                  <a:pt x="279" y="815"/>
                </a:lnTo>
                <a:lnTo>
                  <a:pt x="287" y="819"/>
                </a:lnTo>
                <a:lnTo>
                  <a:pt x="287" y="819"/>
                </a:lnTo>
                <a:lnTo>
                  <a:pt x="295" y="821"/>
                </a:lnTo>
                <a:lnTo>
                  <a:pt x="302" y="824"/>
                </a:lnTo>
                <a:lnTo>
                  <a:pt x="302" y="824"/>
                </a:lnTo>
                <a:lnTo>
                  <a:pt x="311" y="825"/>
                </a:lnTo>
                <a:lnTo>
                  <a:pt x="320" y="825"/>
                </a:lnTo>
                <a:lnTo>
                  <a:pt x="329" y="824"/>
                </a:lnTo>
                <a:lnTo>
                  <a:pt x="337" y="821"/>
                </a:lnTo>
                <a:lnTo>
                  <a:pt x="337" y="821"/>
                </a:lnTo>
                <a:close/>
                <a:moveTo>
                  <a:pt x="388" y="32"/>
                </a:moveTo>
                <a:lnTo>
                  <a:pt x="388" y="32"/>
                </a:lnTo>
                <a:lnTo>
                  <a:pt x="393" y="32"/>
                </a:lnTo>
                <a:lnTo>
                  <a:pt x="398" y="31"/>
                </a:lnTo>
                <a:lnTo>
                  <a:pt x="408" y="27"/>
                </a:lnTo>
                <a:lnTo>
                  <a:pt x="417" y="22"/>
                </a:lnTo>
                <a:lnTo>
                  <a:pt x="427" y="15"/>
                </a:lnTo>
                <a:lnTo>
                  <a:pt x="437" y="9"/>
                </a:lnTo>
                <a:lnTo>
                  <a:pt x="447" y="3"/>
                </a:lnTo>
                <a:lnTo>
                  <a:pt x="451" y="1"/>
                </a:lnTo>
                <a:lnTo>
                  <a:pt x="456" y="0"/>
                </a:lnTo>
                <a:lnTo>
                  <a:pt x="461" y="0"/>
                </a:lnTo>
                <a:lnTo>
                  <a:pt x="466" y="0"/>
                </a:lnTo>
                <a:lnTo>
                  <a:pt x="466" y="0"/>
                </a:lnTo>
                <a:lnTo>
                  <a:pt x="470" y="1"/>
                </a:lnTo>
                <a:lnTo>
                  <a:pt x="475" y="3"/>
                </a:lnTo>
                <a:lnTo>
                  <a:pt x="478" y="6"/>
                </a:lnTo>
                <a:lnTo>
                  <a:pt x="482" y="11"/>
                </a:lnTo>
                <a:lnTo>
                  <a:pt x="489" y="19"/>
                </a:lnTo>
                <a:lnTo>
                  <a:pt x="495" y="28"/>
                </a:lnTo>
                <a:lnTo>
                  <a:pt x="502" y="38"/>
                </a:lnTo>
                <a:lnTo>
                  <a:pt x="508" y="47"/>
                </a:lnTo>
                <a:lnTo>
                  <a:pt x="516" y="55"/>
                </a:lnTo>
                <a:lnTo>
                  <a:pt x="520" y="57"/>
                </a:lnTo>
                <a:lnTo>
                  <a:pt x="524" y="59"/>
                </a:lnTo>
                <a:lnTo>
                  <a:pt x="524" y="59"/>
                </a:lnTo>
                <a:lnTo>
                  <a:pt x="528" y="61"/>
                </a:lnTo>
                <a:lnTo>
                  <a:pt x="534" y="61"/>
                </a:lnTo>
                <a:lnTo>
                  <a:pt x="545" y="62"/>
                </a:lnTo>
                <a:lnTo>
                  <a:pt x="555" y="60"/>
                </a:lnTo>
                <a:lnTo>
                  <a:pt x="566" y="58"/>
                </a:lnTo>
                <a:lnTo>
                  <a:pt x="578" y="56"/>
                </a:lnTo>
                <a:lnTo>
                  <a:pt x="589" y="55"/>
                </a:lnTo>
                <a:lnTo>
                  <a:pt x="594" y="55"/>
                </a:lnTo>
                <a:lnTo>
                  <a:pt x="599" y="55"/>
                </a:lnTo>
                <a:lnTo>
                  <a:pt x="604" y="57"/>
                </a:lnTo>
                <a:lnTo>
                  <a:pt x="608" y="59"/>
                </a:lnTo>
                <a:lnTo>
                  <a:pt x="608" y="59"/>
                </a:lnTo>
                <a:lnTo>
                  <a:pt x="612" y="62"/>
                </a:lnTo>
                <a:lnTo>
                  <a:pt x="615" y="66"/>
                </a:lnTo>
                <a:lnTo>
                  <a:pt x="617" y="70"/>
                </a:lnTo>
                <a:lnTo>
                  <a:pt x="619" y="74"/>
                </a:lnTo>
                <a:lnTo>
                  <a:pt x="622" y="85"/>
                </a:lnTo>
                <a:lnTo>
                  <a:pt x="624" y="97"/>
                </a:lnTo>
                <a:lnTo>
                  <a:pt x="627" y="108"/>
                </a:lnTo>
                <a:lnTo>
                  <a:pt x="630" y="119"/>
                </a:lnTo>
                <a:lnTo>
                  <a:pt x="634" y="128"/>
                </a:lnTo>
                <a:lnTo>
                  <a:pt x="636" y="133"/>
                </a:lnTo>
                <a:lnTo>
                  <a:pt x="640" y="136"/>
                </a:lnTo>
                <a:lnTo>
                  <a:pt x="640" y="136"/>
                </a:lnTo>
                <a:lnTo>
                  <a:pt x="643" y="140"/>
                </a:lnTo>
                <a:lnTo>
                  <a:pt x="647" y="142"/>
                </a:lnTo>
                <a:lnTo>
                  <a:pt x="657" y="147"/>
                </a:lnTo>
                <a:lnTo>
                  <a:pt x="668" y="149"/>
                </a:lnTo>
                <a:lnTo>
                  <a:pt x="679" y="151"/>
                </a:lnTo>
                <a:lnTo>
                  <a:pt x="690" y="154"/>
                </a:lnTo>
                <a:lnTo>
                  <a:pt x="701" y="156"/>
                </a:lnTo>
                <a:lnTo>
                  <a:pt x="706" y="158"/>
                </a:lnTo>
                <a:lnTo>
                  <a:pt x="711" y="162"/>
                </a:lnTo>
                <a:lnTo>
                  <a:pt x="714" y="164"/>
                </a:lnTo>
                <a:lnTo>
                  <a:pt x="717" y="168"/>
                </a:lnTo>
                <a:lnTo>
                  <a:pt x="717" y="168"/>
                </a:lnTo>
                <a:lnTo>
                  <a:pt x="719" y="172"/>
                </a:lnTo>
                <a:lnTo>
                  <a:pt x="720" y="177"/>
                </a:lnTo>
                <a:lnTo>
                  <a:pt x="721" y="182"/>
                </a:lnTo>
                <a:lnTo>
                  <a:pt x="721" y="188"/>
                </a:lnTo>
                <a:lnTo>
                  <a:pt x="720" y="198"/>
                </a:lnTo>
                <a:lnTo>
                  <a:pt x="718" y="209"/>
                </a:lnTo>
                <a:lnTo>
                  <a:pt x="716" y="221"/>
                </a:lnTo>
                <a:lnTo>
                  <a:pt x="714" y="232"/>
                </a:lnTo>
                <a:lnTo>
                  <a:pt x="714" y="243"/>
                </a:lnTo>
                <a:lnTo>
                  <a:pt x="715" y="247"/>
                </a:lnTo>
                <a:lnTo>
                  <a:pt x="717" y="251"/>
                </a:lnTo>
                <a:lnTo>
                  <a:pt x="717" y="251"/>
                </a:lnTo>
                <a:lnTo>
                  <a:pt x="718" y="257"/>
                </a:lnTo>
                <a:lnTo>
                  <a:pt x="721" y="260"/>
                </a:lnTo>
                <a:lnTo>
                  <a:pt x="729" y="267"/>
                </a:lnTo>
                <a:lnTo>
                  <a:pt x="738" y="274"/>
                </a:lnTo>
                <a:lnTo>
                  <a:pt x="747" y="280"/>
                </a:lnTo>
                <a:lnTo>
                  <a:pt x="757" y="287"/>
                </a:lnTo>
                <a:lnTo>
                  <a:pt x="766" y="294"/>
                </a:lnTo>
                <a:lnTo>
                  <a:pt x="769" y="298"/>
                </a:lnTo>
                <a:lnTo>
                  <a:pt x="772" y="302"/>
                </a:lnTo>
                <a:lnTo>
                  <a:pt x="774" y="306"/>
                </a:lnTo>
                <a:lnTo>
                  <a:pt x="776" y="310"/>
                </a:lnTo>
                <a:lnTo>
                  <a:pt x="776" y="310"/>
                </a:lnTo>
                <a:lnTo>
                  <a:pt x="776" y="316"/>
                </a:lnTo>
                <a:lnTo>
                  <a:pt x="776" y="320"/>
                </a:lnTo>
                <a:lnTo>
                  <a:pt x="774" y="324"/>
                </a:lnTo>
                <a:lnTo>
                  <a:pt x="773" y="330"/>
                </a:lnTo>
                <a:lnTo>
                  <a:pt x="768" y="340"/>
                </a:lnTo>
                <a:lnTo>
                  <a:pt x="761" y="349"/>
                </a:lnTo>
                <a:lnTo>
                  <a:pt x="755" y="359"/>
                </a:lnTo>
                <a:lnTo>
                  <a:pt x="748" y="369"/>
                </a:lnTo>
                <a:lnTo>
                  <a:pt x="745" y="378"/>
                </a:lnTo>
                <a:lnTo>
                  <a:pt x="744" y="383"/>
                </a:lnTo>
                <a:lnTo>
                  <a:pt x="744" y="388"/>
                </a:lnTo>
                <a:lnTo>
                  <a:pt x="744" y="388"/>
                </a:lnTo>
                <a:lnTo>
                  <a:pt x="744" y="392"/>
                </a:lnTo>
                <a:lnTo>
                  <a:pt x="745" y="398"/>
                </a:lnTo>
                <a:lnTo>
                  <a:pt x="748" y="407"/>
                </a:lnTo>
                <a:lnTo>
                  <a:pt x="755" y="417"/>
                </a:lnTo>
                <a:lnTo>
                  <a:pt x="761" y="426"/>
                </a:lnTo>
                <a:lnTo>
                  <a:pt x="768" y="436"/>
                </a:lnTo>
                <a:lnTo>
                  <a:pt x="773" y="445"/>
                </a:lnTo>
                <a:lnTo>
                  <a:pt x="774" y="451"/>
                </a:lnTo>
                <a:lnTo>
                  <a:pt x="776" y="455"/>
                </a:lnTo>
                <a:lnTo>
                  <a:pt x="776" y="460"/>
                </a:lnTo>
                <a:lnTo>
                  <a:pt x="776" y="465"/>
                </a:lnTo>
                <a:lnTo>
                  <a:pt x="776" y="465"/>
                </a:lnTo>
                <a:lnTo>
                  <a:pt x="774" y="469"/>
                </a:lnTo>
                <a:lnTo>
                  <a:pt x="772" y="473"/>
                </a:lnTo>
                <a:lnTo>
                  <a:pt x="769" y="478"/>
                </a:lnTo>
                <a:lnTo>
                  <a:pt x="766" y="482"/>
                </a:lnTo>
                <a:lnTo>
                  <a:pt x="757" y="488"/>
                </a:lnTo>
                <a:lnTo>
                  <a:pt x="747" y="495"/>
                </a:lnTo>
                <a:lnTo>
                  <a:pt x="738" y="501"/>
                </a:lnTo>
                <a:lnTo>
                  <a:pt x="729" y="508"/>
                </a:lnTo>
                <a:lnTo>
                  <a:pt x="721" y="515"/>
                </a:lnTo>
                <a:lnTo>
                  <a:pt x="719" y="520"/>
                </a:lnTo>
                <a:lnTo>
                  <a:pt x="717" y="524"/>
                </a:lnTo>
                <a:lnTo>
                  <a:pt x="717" y="524"/>
                </a:lnTo>
                <a:lnTo>
                  <a:pt x="715" y="528"/>
                </a:lnTo>
                <a:lnTo>
                  <a:pt x="714" y="534"/>
                </a:lnTo>
                <a:lnTo>
                  <a:pt x="714" y="543"/>
                </a:lnTo>
                <a:lnTo>
                  <a:pt x="716" y="554"/>
                </a:lnTo>
                <a:lnTo>
                  <a:pt x="718" y="566"/>
                </a:lnTo>
                <a:lnTo>
                  <a:pt x="720" y="578"/>
                </a:lnTo>
                <a:lnTo>
                  <a:pt x="721" y="589"/>
                </a:lnTo>
                <a:lnTo>
                  <a:pt x="721" y="594"/>
                </a:lnTo>
                <a:lnTo>
                  <a:pt x="720" y="598"/>
                </a:lnTo>
                <a:lnTo>
                  <a:pt x="719" y="603"/>
                </a:lnTo>
                <a:lnTo>
                  <a:pt x="717" y="607"/>
                </a:lnTo>
                <a:lnTo>
                  <a:pt x="717" y="607"/>
                </a:lnTo>
                <a:lnTo>
                  <a:pt x="714" y="611"/>
                </a:lnTo>
                <a:lnTo>
                  <a:pt x="711" y="614"/>
                </a:lnTo>
                <a:lnTo>
                  <a:pt x="706" y="617"/>
                </a:lnTo>
                <a:lnTo>
                  <a:pt x="701" y="619"/>
                </a:lnTo>
                <a:lnTo>
                  <a:pt x="690" y="622"/>
                </a:lnTo>
                <a:lnTo>
                  <a:pt x="679" y="624"/>
                </a:lnTo>
                <a:lnTo>
                  <a:pt x="668" y="626"/>
                </a:lnTo>
                <a:lnTo>
                  <a:pt x="657" y="628"/>
                </a:lnTo>
                <a:lnTo>
                  <a:pt x="647" y="633"/>
                </a:lnTo>
                <a:lnTo>
                  <a:pt x="643" y="636"/>
                </a:lnTo>
                <a:lnTo>
                  <a:pt x="640" y="639"/>
                </a:lnTo>
                <a:lnTo>
                  <a:pt x="640" y="639"/>
                </a:lnTo>
                <a:lnTo>
                  <a:pt x="636" y="643"/>
                </a:lnTo>
                <a:lnTo>
                  <a:pt x="634" y="647"/>
                </a:lnTo>
                <a:lnTo>
                  <a:pt x="630" y="657"/>
                </a:lnTo>
                <a:lnTo>
                  <a:pt x="627" y="667"/>
                </a:lnTo>
                <a:lnTo>
                  <a:pt x="624" y="678"/>
                </a:lnTo>
                <a:lnTo>
                  <a:pt x="622" y="690"/>
                </a:lnTo>
                <a:lnTo>
                  <a:pt x="619" y="701"/>
                </a:lnTo>
                <a:lnTo>
                  <a:pt x="617" y="705"/>
                </a:lnTo>
                <a:lnTo>
                  <a:pt x="615" y="709"/>
                </a:lnTo>
                <a:lnTo>
                  <a:pt x="612" y="714"/>
                </a:lnTo>
                <a:lnTo>
                  <a:pt x="608" y="716"/>
                </a:lnTo>
                <a:lnTo>
                  <a:pt x="608" y="716"/>
                </a:lnTo>
                <a:lnTo>
                  <a:pt x="604" y="719"/>
                </a:lnTo>
                <a:lnTo>
                  <a:pt x="599" y="720"/>
                </a:lnTo>
                <a:lnTo>
                  <a:pt x="594" y="721"/>
                </a:lnTo>
                <a:lnTo>
                  <a:pt x="589" y="721"/>
                </a:lnTo>
                <a:lnTo>
                  <a:pt x="578" y="719"/>
                </a:lnTo>
                <a:lnTo>
                  <a:pt x="566" y="717"/>
                </a:lnTo>
                <a:lnTo>
                  <a:pt x="555" y="715"/>
                </a:lnTo>
                <a:lnTo>
                  <a:pt x="545" y="714"/>
                </a:lnTo>
                <a:lnTo>
                  <a:pt x="534" y="714"/>
                </a:lnTo>
                <a:lnTo>
                  <a:pt x="528" y="715"/>
                </a:lnTo>
                <a:lnTo>
                  <a:pt x="524" y="716"/>
                </a:lnTo>
                <a:lnTo>
                  <a:pt x="524" y="716"/>
                </a:lnTo>
                <a:lnTo>
                  <a:pt x="520" y="718"/>
                </a:lnTo>
                <a:lnTo>
                  <a:pt x="516" y="721"/>
                </a:lnTo>
                <a:lnTo>
                  <a:pt x="508" y="728"/>
                </a:lnTo>
                <a:lnTo>
                  <a:pt x="502" y="737"/>
                </a:lnTo>
                <a:lnTo>
                  <a:pt x="495" y="747"/>
                </a:lnTo>
                <a:lnTo>
                  <a:pt x="489" y="757"/>
                </a:lnTo>
                <a:lnTo>
                  <a:pt x="482" y="765"/>
                </a:lnTo>
                <a:lnTo>
                  <a:pt x="478" y="769"/>
                </a:lnTo>
                <a:lnTo>
                  <a:pt x="475" y="772"/>
                </a:lnTo>
                <a:lnTo>
                  <a:pt x="470" y="774"/>
                </a:lnTo>
                <a:lnTo>
                  <a:pt x="466" y="775"/>
                </a:lnTo>
                <a:lnTo>
                  <a:pt x="466" y="775"/>
                </a:lnTo>
                <a:lnTo>
                  <a:pt x="461" y="776"/>
                </a:lnTo>
                <a:lnTo>
                  <a:pt x="456" y="775"/>
                </a:lnTo>
                <a:lnTo>
                  <a:pt x="451" y="774"/>
                </a:lnTo>
                <a:lnTo>
                  <a:pt x="447" y="772"/>
                </a:lnTo>
                <a:lnTo>
                  <a:pt x="437" y="766"/>
                </a:lnTo>
                <a:lnTo>
                  <a:pt x="427" y="760"/>
                </a:lnTo>
                <a:lnTo>
                  <a:pt x="417" y="754"/>
                </a:lnTo>
                <a:lnTo>
                  <a:pt x="408" y="748"/>
                </a:lnTo>
                <a:lnTo>
                  <a:pt x="398" y="744"/>
                </a:lnTo>
                <a:lnTo>
                  <a:pt x="394" y="744"/>
                </a:lnTo>
                <a:lnTo>
                  <a:pt x="388" y="743"/>
                </a:lnTo>
                <a:lnTo>
                  <a:pt x="388" y="743"/>
                </a:lnTo>
                <a:lnTo>
                  <a:pt x="384" y="744"/>
                </a:lnTo>
                <a:lnTo>
                  <a:pt x="379" y="744"/>
                </a:lnTo>
                <a:lnTo>
                  <a:pt x="369" y="748"/>
                </a:lnTo>
                <a:lnTo>
                  <a:pt x="359" y="754"/>
                </a:lnTo>
                <a:lnTo>
                  <a:pt x="350" y="760"/>
                </a:lnTo>
                <a:lnTo>
                  <a:pt x="340" y="766"/>
                </a:lnTo>
                <a:lnTo>
                  <a:pt x="330" y="772"/>
                </a:lnTo>
                <a:lnTo>
                  <a:pt x="326" y="774"/>
                </a:lnTo>
                <a:lnTo>
                  <a:pt x="320" y="775"/>
                </a:lnTo>
                <a:lnTo>
                  <a:pt x="316" y="776"/>
                </a:lnTo>
                <a:lnTo>
                  <a:pt x="311" y="775"/>
                </a:lnTo>
                <a:lnTo>
                  <a:pt x="311" y="775"/>
                </a:lnTo>
                <a:lnTo>
                  <a:pt x="306" y="774"/>
                </a:lnTo>
                <a:lnTo>
                  <a:pt x="302" y="772"/>
                </a:lnTo>
                <a:lnTo>
                  <a:pt x="299" y="769"/>
                </a:lnTo>
                <a:lnTo>
                  <a:pt x="295" y="765"/>
                </a:lnTo>
                <a:lnTo>
                  <a:pt x="288" y="757"/>
                </a:lnTo>
                <a:lnTo>
                  <a:pt x="282" y="747"/>
                </a:lnTo>
                <a:lnTo>
                  <a:pt x="275" y="737"/>
                </a:lnTo>
                <a:lnTo>
                  <a:pt x="269" y="728"/>
                </a:lnTo>
                <a:lnTo>
                  <a:pt x="261" y="721"/>
                </a:lnTo>
                <a:lnTo>
                  <a:pt x="257" y="718"/>
                </a:lnTo>
                <a:lnTo>
                  <a:pt x="253" y="716"/>
                </a:lnTo>
                <a:lnTo>
                  <a:pt x="253" y="716"/>
                </a:lnTo>
                <a:lnTo>
                  <a:pt x="248" y="715"/>
                </a:lnTo>
                <a:lnTo>
                  <a:pt x="243" y="714"/>
                </a:lnTo>
                <a:lnTo>
                  <a:pt x="232" y="714"/>
                </a:lnTo>
                <a:lnTo>
                  <a:pt x="221" y="715"/>
                </a:lnTo>
                <a:lnTo>
                  <a:pt x="210" y="717"/>
                </a:lnTo>
                <a:lnTo>
                  <a:pt x="199" y="720"/>
                </a:lnTo>
                <a:lnTo>
                  <a:pt x="188" y="721"/>
                </a:lnTo>
                <a:lnTo>
                  <a:pt x="182" y="721"/>
                </a:lnTo>
                <a:lnTo>
                  <a:pt x="178" y="720"/>
                </a:lnTo>
                <a:lnTo>
                  <a:pt x="173" y="719"/>
                </a:lnTo>
                <a:lnTo>
                  <a:pt x="168" y="716"/>
                </a:lnTo>
                <a:lnTo>
                  <a:pt x="168" y="716"/>
                </a:lnTo>
                <a:lnTo>
                  <a:pt x="165" y="714"/>
                </a:lnTo>
                <a:lnTo>
                  <a:pt x="162" y="709"/>
                </a:lnTo>
                <a:lnTo>
                  <a:pt x="160" y="705"/>
                </a:lnTo>
                <a:lnTo>
                  <a:pt x="158" y="701"/>
                </a:lnTo>
                <a:lnTo>
                  <a:pt x="154" y="690"/>
                </a:lnTo>
                <a:lnTo>
                  <a:pt x="152" y="679"/>
                </a:lnTo>
                <a:lnTo>
                  <a:pt x="150" y="667"/>
                </a:lnTo>
                <a:lnTo>
                  <a:pt x="147" y="657"/>
                </a:lnTo>
                <a:lnTo>
                  <a:pt x="143" y="647"/>
                </a:lnTo>
                <a:lnTo>
                  <a:pt x="140" y="643"/>
                </a:lnTo>
                <a:lnTo>
                  <a:pt x="137" y="639"/>
                </a:lnTo>
                <a:lnTo>
                  <a:pt x="137" y="639"/>
                </a:lnTo>
                <a:lnTo>
                  <a:pt x="134" y="636"/>
                </a:lnTo>
                <a:lnTo>
                  <a:pt x="130" y="633"/>
                </a:lnTo>
                <a:lnTo>
                  <a:pt x="120" y="628"/>
                </a:lnTo>
                <a:lnTo>
                  <a:pt x="109" y="626"/>
                </a:lnTo>
                <a:lnTo>
                  <a:pt x="97" y="624"/>
                </a:lnTo>
                <a:lnTo>
                  <a:pt x="86" y="622"/>
                </a:lnTo>
                <a:lnTo>
                  <a:pt x="76" y="619"/>
                </a:lnTo>
                <a:lnTo>
                  <a:pt x="70" y="617"/>
                </a:lnTo>
                <a:lnTo>
                  <a:pt x="66" y="614"/>
                </a:lnTo>
                <a:lnTo>
                  <a:pt x="63" y="611"/>
                </a:lnTo>
                <a:lnTo>
                  <a:pt x="60" y="607"/>
                </a:lnTo>
                <a:lnTo>
                  <a:pt x="60" y="607"/>
                </a:lnTo>
                <a:lnTo>
                  <a:pt x="57" y="603"/>
                </a:lnTo>
                <a:lnTo>
                  <a:pt x="56" y="598"/>
                </a:lnTo>
                <a:lnTo>
                  <a:pt x="55" y="594"/>
                </a:lnTo>
                <a:lnTo>
                  <a:pt x="55" y="589"/>
                </a:lnTo>
                <a:lnTo>
                  <a:pt x="56" y="578"/>
                </a:lnTo>
                <a:lnTo>
                  <a:pt x="58" y="566"/>
                </a:lnTo>
                <a:lnTo>
                  <a:pt x="61" y="555"/>
                </a:lnTo>
                <a:lnTo>
                  <a:pt x="63" y="543"/>
                </a:lnTo>
                <a:lnTo>
                  <a:pt x="63" y="534"/>
                </a:lnTo>
                <a:lnTo>
                  <a:pt x="62" y="528"/>
                </a:lnTo>
                <a:lnTo>
                  <a:pt x="60" y="524"/>
                </a:lnTo>
                <a:lnTo>
                  <a:pt x="60" y="524"/>
                </a:lnTo>
                <a:lnTo>
                  <a:pt x="58" y="520"/>
                </a:lnTo>
                <a:lnTo>
                  <a:pt x="55" y="515"/>
                </a:lnTo>
                <a:lnTo>
                  <a:pt x="48" y="508"/>
                </a:lnTo>
                <a:lnTo>
                  <a:pt x="39" y="501"/>
                </a:lnTo>
                <a:lnTo>
                  <a:pt x="29" y="495"/>
                </a:lnTo>
                <a:lnTo>
                  <a:pt x="20" y="488"/>
                </a:lnTo>
                <a:lnTo>
                  <a:pt x="11" y="482"/>
                </a:lnTo>
                <a:lnTo>
                  <a:pt x="8" y="478"/>
                </a:lnTo>
                <a:lnTo>
                  <a:pt x="5" y="473"/>
                </a:lnTo>
                <a:lnTo>
                  <a:pt x="2" y="469"/>
                </a:lnTo>
                <a:lnTo>
                  <a:pt x="0" y="465"/>
                </a:lnTo>
                <a:lnTo>
                  <a:pt x="0" y="465"/>
                </a:lnTo>
                <a:lnTo>
                  <a:pt x="0" y="460"/>
                </a:lnTo>
                <a:lnTo>
                  <a:pt x="0" y="455"/>
                </a:lnTo>
                <a:lnTo>
                  <a:pt x="2" y="451"/>
                </a:lnTo>
                <a:lnTo>
                  <a:pt x="3" y="445"/>
                </a:lnTo>
                <a:lnTo>
                  <a:pt x="9" y="436"/>
                </a:lnTo>
                <a:lnTo>
                  <a:pt x="15" y="427"/>
                </a:lnTo>
                <a:lnTo>
                  <a:pt x="22" y="417"/>
                </a:lnTo>
                <a:lnTo>
                  <a:pt x="28" y="407"/>
                </a:lnTo>
                <a:lnTo>
                  <a:pt x="31" y="398"/>
                </a:lnTo>
                <a:lnTo>
                  <a:pt x="33" y="392"/>
                </a:lnTo>
                <a:lnTo>
                  <a:pt x="33" y="388"/>
                </a:lnTo>
                <a:lnTo>
                  <a:pt x="33" y="388"/>
                </a:lnTo>
                <a:lnTo>
                  <a:pt x="33" y="383"/>
                </a:lnTo>
                <a:lnTo>
                  <a:pt x="31" y="378"/>
                </a:lnTo>
                <a:lnTo>
                  <a:pt x="28" y="369"/>
                </a:lnTo>
                <a:lnTo>
                  <a:pt x="22" y="359"/>
                </a:lnTo>
                <a:lnTo>
                  <a:pt x="15" y="349"/>
                </a:lnTo>
                <a:lnTo>
                  <a:pt x="9" y="340"/>
                </a:lnTo>
                <a:lnTo>
                  <a:pt x="3" y="330"/>
                </a:lnTo>
                <a:lnTo>
                  <a:pt x="2" y="326"/>
                </a:lnTo>
                <a:lnTo>
                  <a:pt x="0" y="320"/>
                </a:lnTo>
                <a:lnTo>
                  <a:pt x="0" y="316"/>
                </a:lnTo>
                <a:lnTo>
                  <a:pt x="0" y="310"/>
                </a:lnTo>
                <a:lnTo>
                  <a:pt x="0" y="310"/>
                </a:lnTo>
                <a:lnTo>
                  <a:pt x="2" y="306"/>
                </a:lnTo>
                <a:lnTo>
                  <a:pt x="5" y="302"/>
                </a:lnTo>
                <a:lnTo>
                  <a:pt x="8" y="298"/>
                </a:lnTo>
                <a:lnTo>
                  <a:pt x="11" y="294"/>
                </a:lnTo>
                <a:lnTo>
                  <a:pt x="20" y="287"/>
                </a:lnTo>
                <a:lnTo>
                  <a:pt x="29" y="280"/>
                </a:lnTo>
                <a:lnTo>
                  <a:pt x="39" y="275"/>
                </a:lnTo>
                <a:lnTo>
                  <a:pt x="48" y="267"/>
                </a:lnTo>
                <a:lnTo>
                  <a:pt x="55" y="260"/>
                </a:lnTo>
                <a:lnTo>
                  <a:pt x="57" y="257"/>
                </a:lnTo>
                <a:lnTo>
                  <a:pt x="60" y="251"/>
                </a:lnTo>
                <a:lnTo>
                  <a:pt x="60" y="251"/>
                </a:lnTo>
                <a:lnTo>
                  <a:pt x="62" y="247"/>
                </a:lnTo>
                <a:lnTo>
                  <a:pt x="63" y="243"/>
                </a:lnTo>
                <a:lnTo>
                  <a:pt x="63" y="232"/>
                </a:lnTo>
                <a:lnTo>
                  <a:pt x="61" y="221"/>
                </a:lnTo>
                <a:lnTo>
                  <a:pt x="58" y="209"/>
                </a:lnTo>
                <a:lnTo>
                  <a:pt x="56" y="198"/>
                </a:lnTo>
                <a:lnTo>
                  <a:pt x="55" y="188"/>
                </a:lnTo>
                <a:lnTo>
                  <a:pt x="55" y="182"/>
                </a:lnTo>
                <a:lnTo>
                  <a:pt x="56" y="177"/>
                </a:lnTo>
                <a:lnTo>
                  <a:pt x="57" y="172"/>
                </a:lnTo>
                <a:lnTo>
                  <a:pt x="60" y="168"/>
                </a:lnTo>
                <a:lnTo>
                  <a:pt x="60" y="168"/>
                </a:lnTo>
                <a:lnTo>
                  <a:pt x="63" y="164"/>
                </a:lnTo>
                <a:lnTo>
                  <a:pt x="66" y="162"/>
                </a:lnTo>
                <a:lnTo>
                  <a:pt x="70" y="158"/>
                </a:lnTo>
                <a:lnTo>
                  <a:pt x="76" y="156"/>
                </a:lnTo>
                <a:lnTo>
                  <a:pt x="86" y="154"/>
                </a:lnTo>
                <a:lnTo>
                  <a:pt x="97" y="151"/>
                </a:lnTo>
                <a:lnTo>
                  <a:pt x="109" y="149"/>
                </a:lnTo>
                <a:lnTo>
                  <a:pt x="120" y="147"/>
                </a:lnTo>
                <a:lnTo>
                  <a:pt x="130" y="142"/>
                </a:lnTo>
                <a:lnTo>
                  <a:pt x="134" y="140"/>
                </a:lnTo>
                <a:lnTo>
                  <a:pt x="137" y="136"/>
                </a:lnTo>
                <a:lnTo>
                  <a:pt x="137" y="136"/>
                </a:lnTo>
                <a:lnTo>
                  <a:pt x="140" y="133"/>
                </a:lnTo>
                <a:lnTo>
                  <a:pt x="143" y="128"/>
                </a:lnTo>
                <a:lnTo>
                  <a:pt x="147" y="120"/>
                </a:lnTo>
                <a:lnTo>
                  <a:pt x="150" y="108"/>
                </a:lnTo>
                <a:lnTo>
                  <a:pt x="152" y="97"/>
                </a:lnTo>
                <a:lnTo>
                  <a:pt x="154" y="85"/>
                </a:lnTo>
                <a:lnTo>
                  <a:pt x="158" y="74"/>
                </a:lnTo>
                <a:lnTo>
                  <a:pt x="160" y="70"/>
                </a:lnTo>
                <a:lnTo>
                  <a:pt x="162" y="66"/>
                </a:lnTo>
                <a:lnTo>
                  <a:pt x="165" y="62"/>
                </a:lnTo>
                <a:lnTo>
                  <a:pt x="168" y="59"/>
                </a:lnTo>
                <a:lnTo>
                  <a:pt x="168" y="59"/>
                </a:lnTo>
                <a:lnTo>
                  <a:pt x="173" y="57"/>
                </a:lnTo>
                <a:lnTo>
                  <a:pt x="178" y="55"/>
                </a:lnTo>
                <a:lnTo>
                  <a:pt x="182" y="55"/>
                </a:lnTo>
                <a:lnTo>
                  <a:pt x="188" y="55"/>
                </a:lnTo>
                <a:lnTo>
                  <a:pt x="199" y="56"/>
                </a:lnTo>
                <a:lnTo>
                  <a:pt x="210" y="58"/>
                </a:lnTo>
                <a:lnTo>
                  <a:pt x="221" y="60"/>
                </a:lnTo>
                <a:lnTo>
                  <a:pt x="232" y="62"/>
                </a:lnTo>
                <a:lnTo>
                  <a:pt x="243" y="62"/>
                </a:lnTo>
                <a:lnTo>
                  <a:pt x="248" y="61"/>
                </a:lnTo>
                <a:lnTo>
                  <a:pt x="253" y="59"/>
                </a:lnTo>
                <a:lnTo>
                  <a:pt x="253" y="59"/>
                </a:lnTo>
                <a:lnTo>
                  <a:pt x="257" y="57"/>
                </a:lnTo>
                <a:lnTo>
                  <a:pt x="261" y="55"/>
                </a:lnTo>
                <a:lnTo>
                  <a:pt x="269" y="47"/>
                </a:lnTo>
                <a:lnTo>
                  <a:pt x="275" y="39"/>
                </a:lnTo>
                <a:lnTo>
                  <a:pt x="282" y="28"/>
                </a:lnTo>
                <a:lnTo>
                  <a:pt x="288" y="19"/>
                </a:lnTo>
                <a:lnTo>
                  <a:pt x="295" y="11"/>
                </a:lnTo>
                <a:lnTo>
                  <a:pt x="299" y="6"/>
                </a:lnTo>
                <a:lnTo>
                  <a:pt x="302" y="3"/>
                </a:lnTo>
                <a:lnTo>
                  <a:pt x="306" y="1"/>
                </a:lnTo>
                <a:lnTo>
                  <a:pt x="311" y="0"/>
                </a:lnTo>
                <a:lnTo>
                  <a:pt x="311" y="0"/>
                </a:lnTo>
                <a:lnTo>
                  <a:pt x="316" y="0"/>
                </a:lnTo>
                <a:lnTo>
                  <a:pt x="320" y="0"/>
                </a:lnTo>
                <a:lnTo>
                  <a:pt x="326" y="1"/>
                </a:lnTo>
                <a:lnTo>
                  <a:pt x="330" y="3"/>
                </a:lnTo>
                <a:lnTo>
                  <a:pt x="340" y="9"/>
                </a:lnTo>
                <a:lnTo>
                  <a:pt x="350" y="15"/>
                </a:lnTo>
                <a:lnTo>
                  <a:pt x="359" y="22"/>
                </a:lnTo>
                <a:lnTo>
                  <a:pt x="369" y="27"/>
                </a:lnTo>
                <a:lnTo>
                  <a:pt x="379" y="31"/>
                </a:lnTo>
                <a:lnTo>
                  <a:pt x="383" y="32"/>
                </a:lnTo>
                <a:lnTo>
                  <a:pt x="388" y="32"/>
                </a:lnTo>
                <a:lnTo>
                  <a:pt x="388" y="32"/>
                </a:lnTo>
                <a:close/>
                <a:moveTo>
                  <a:pt x="493" y="135"/>
                </a:moveTo>
                <a:lnTo>
                  <a:pt x="493" y="135"/>
                </a:lnTo>
                <a:lnTo>
                  <a:pt x="477" y="128"/>
                </a:lnTo>
                <a:lnTo>
                  <a:pt x="459" y="123"/>
                </a:lnTo>
                <a:lnTo>
                  <a:pt x="442" y="119"/>
                </a:lnTo>
                <a:lnTo>
                  <a:pt x="425" y="115"/>
                </a:lnTo>
                <a:lnTo>
                  <a:pt x="409" y="114"/>
                </a:lnTo>
                <a:lnTo>
                  <a:pt x="392" y="113"/>
                </a:lnTo>
                <a:lnTo>
                  <a:pt x="375" y="113"/>
                </a:lnTo>
                <a:lnTo>
                  <a:pt x="358" y="115"/>
                </a:lnTo>
                <a:lnTo>
                  <a:pt x="342" y="117"/>
                </a:lnTo>
                <a:lnTo>
                  <a:pt x="326" y="121"/>
                </a:lnTo>
                <a:lnTo>
                  <a:pt x="311" y="125"/>
                </a:lnTo>
                <a:lnTo>
                  <a:pt x="295" y="130"/>
                </a:lnTo>
                <a:lnTo>
                  <a:pt x="279" y="136"/>
                </a:lnTo>
                <a:lnTo>
                  <a:pt x="264" y="143"/>
                </a:lnTo>
                <a:lnTo>
                  <a:pt x="250" y="151"/>
                </a:lnTo>
                <a:lnTo>
                  <a:pt x="236" y="160"/>
                </a:lnTo>
                <a:lnTo>
                  <a:pt x="223" y="168"/>
                </a:lnTo>
                <a:lnTo>
                  <a:pt x="210" y="179"/>
                </a:lnTo>
                <a:lnTo>
                  <a:pt x="199" y="190"/>
                </a:lnTo>
                <a:lnTo>
                  <a:pt x="187" y="202"/>
                </a:lnTo>
                <a:lnTo>
                  <a:pt x="176" y="213"/>
                </a:lnTo>
                <a:lnTo>
                  <a:pt x="166" y="226"/>
                </a:lnTo>
                <a:lnTo>
                  <a:pt x="157" y="240"/>
                </a:lnTo>
                <a:lnTo>
                  <a:pt x="149" y="254"/>
                </a:lnTo>
                <a:lnTo>
                  <a:pt x="140" y="268"/>
                </a:lnTo>
                <a:lnTo>
                  <a:pt x="134" y="283"/>
                </a:lnTo>
                <a:lnTo>
                  <a:pt x="129" y="300"/>
                </a:lnTo>
                <a:lnTo>
                  <a:pt x="123" y="316"/>
                </a:lnTo>
                <a:lnTo>
                  <a:pt x="120" y="333"/>
                </a:lnTo>
                <a:lnTo>
                  <a:pt x="117" y="350"/>
                </a:lnTo>
                <a:lnTo>
                  <a:pt x="115" y="368"/>
                </a:lnTo>
                <a:lnTo>
                  <a:pt x="113" y="386"/>
                </a:lnTo>
                <a:lnTo>
                  <a:pt x="113" y="386"/>
                </a:lnTo>
                <a:lnTo>
                  <a:pt x="115" y="404"/>
                </a:lnTo>
                <a:lnTo>
                  <a:pt x="116" y="421"/>
                </a:lnTo>
                <a:lnTo>
                  <a:pt x="119" y="439"/>
                </a:lnTo>
                <a:lnTo>
                  <a:pt x="122" y="456"/>
                </a:lnTo>
                <a:lnTo>
                  <a:pt x="127" y="472"/>
                </a:lnTo>
                <a:lnTo>
                  <a:pt x="133" y="488"/>
                </a:lnTo>
                <a:lnTo>
                  <a:pt x="139" y="503"/>
                </a:lnTo>
                <a:lnTo>
                  <a:pt x="147" y="519"/>
                </a:lnTo>
                <a:lnTo>
                  <a:pt x="155" y="533"/>
                </a:lnTo>
                <a:lnTo>
                  <a:pt x="165" y="547"/>
                </a:lnTo>
                <a:lnTo>
                  <a:pt x="175" y="559"/>
                </a:lnTo>
                <a:lnTo>
                  <a:pt x="186" y="572"/>
                </a:lnTo>
                <a:lnTo>
                  <a:pt x="196" y="584"/>
                </a:lnTo>
                <a:lnTo>
                  <a:pt x="209" y="595"/>
                </a:lnTo>
                <a:lnTo>
                  <a:pt x="221" y="606"/>
                </a:lnTo>
                <a:lnTo>
                  <a:pt x="235" y="614"/>
                </a:lnTo>
                <a:lnTo>
                  <a:pt x="249" y="624"/>
                </a:lnTo>
                <a:lnTo>
                  <a:pt x="263" y="632"/>
                </a:lnTo>
                <a:lnTo>
                  <a:pt x="278" y="639"/>
                </a:lnTo>
                <a:lnTo>
                  <a:pt x="293" y="645"/>
                </a:lnTo>
                <a:lnTo>
                  <a:pt x="309" y="650"/>
                </a:lnTo>
                <a:lnTo>
                  <a:pt x="325" y="654"/>
                </a:lnTo>
                <a:lnTo>
                  <a:pt x="341" y="658"/>
                </a:lnTo>
                <a:lnTo>
                  <a:pt x="357" y="661"/>
                </a:lnTo>
                <a:lnTo>
                  <a:pt x="374" y="662"/>
                </a:lnTo>
                <a:lnTo>
                  <a:pt x="390" y="662"/>
                </a:lnTo>
                <a:lnTo>
                  <a:pt x="408" y="662"/>
                </a:lnTo>
                <a:lnTo>
                  <a:pt x="425" y="660"/>
                </a:lnTo>
                <a:lnTo>
                  <a:pt x="442" y="657"/>
                </a:lnTo>
                <a:lnTo>
                  <a:pt x="459" y="653"/>
                </a:lnTo>
                <a:lnTo>
                  <a:pt x="477" y="648"/>
                </a:lnTo>
                <a:lnTo>
                  <a:pt x="493" y="641"/>
                </a:lnTo>
                <a:lnTo>
                  <a:pt x="493" y="641"/>
                </a:lnTo>
                <a:lnTo>
                  <a:pt x="510" y="634"/>
                </a:lnTo>
                <a:lnTo>
                  <a:pt x="525" y="625"/>
                </a:lnTo>
                <a:lnTo>
                  <a:pt x="540" y="616"/>
                </a:lnTo>
                <a:lnTo>
                  <a:pt x="555" y="606"/>
                </a:lnTo>
                <a:lnTo>
                  <a:pt x="568" y="595"/>
                </a:lnTo>
                <a:lnTo>
                  <a:pt x="580" y="583"/>
                </a:lnTo>
                <a:lnTo>
                  <a:pt x="592" y="571"/>
                </a:lnTo>
                <a:lnTo>
                  <a:pt x="603" y="558"/>
                </a:lnTo>
                <a:lnTo>
                  <a:pt x="613" y="545"/>
                </a:lnTo>
                <a:lnTo>
                  <a:pt x="622" y="531"/>
                </a:lnTo>
                <a:lnTo>
                  <a:pt x="630" y="517"/>
                </a:lnTo>
                <a:lnTo>
                  <a:pt x="637" y="502"/>
                </a:lnTo>
                <a:lnTo>
                  <a:pt x="644" y="487"/>
                </a:lnTo>
                <a:lnTo>
                  <a:pt x="649" y="472"/>
                </a:lnTo>
                <a:lnTo>
                  <a:pt x="654" y="456"/>
                </a:lnTo>
                <a:lnTo>
                  <a:pt x="658" y="440"/>
                </a:lnTo>
                <a:lnTo>
                  <a:pt x="660" y="424"/>
                </a:lnTo>
                <a:lnTo>
                  <a:pt x="662" y="407"/>
                </a:lnTo>
                <a:lnTo>
                  <a:pt x="662" y="391"/>
                </a:lnTo>
                <a:lnTo>
                  <a:pt x="662" y="375"/>
                </a:lnTo>
                <a:lnTo>
                  <a:pt x="661" y="358"/>
                </a:lnTo>
                <a:lnTo>
                  <a:pt x="659" y="342"/>
                </a:lnTo>
                <a:lnTo>
                  <a:pt x="656" y="326"/>
                </a:lnTo>
                <a:lnTo>
                  <a:pt x="651" y="309"/>
                </a:lnTo>
                <a:lnTo>
                  <a:pt x="646" y="294"/>
                </a:lnTo>
                <a:lnTo>
                  <a:pt x="641" y="278"/>
                </a:lnTo>
                <a:lnTo>
                  <a:pt x="633" y="263"/>
                </a:lnTo>
                <a:lnTo>
                  <a:pt x="624" y="248"/>
                </a:lnTo>
                <a:lnTo>
                  <a:pt x="616" y="233"/>
                </a:lnTo>
                <a:lnTo>
                  <a:pt x="605" y="219"/>
                </a:lnTo>
                <a:lnTo>
                  <a:pt x="593" y="206"/>
                </a:lnTo>
                <a:lnTo>
                  <a:pt x="581" y="192"/>
                </a:lnTo>
                <a:lnTo>
                  <a:pt x="581" y="192"/>
                </a:lnTo>
                <a:lnTo>
                  <a:pt x="572" y="183"/>
                </a:lnTo>
                <a:lnTo>
                  <a:pt x="561" y="175"/>
                </a:lnTo>
                <a:lnTo>
                  <a:pt x="539" y="158"/>
                </a:lnTo>
                <a:lnTo>
                  <a:pt x="517" y="145"/>
                </a:lnTo>
                <a:lnTo>
                  <a:pt x="493" y="135"/>
                </a:lnTo>
                <a:lnTo>
                  <a:pt x="493" y="135"/>
                </a:lnTo>
                <a:close/>
                <a:moveTo>
                  <a:pt x="388" y="163"/>
                </a:moveTo>
                <a:lnTo>
                  <a:pt x="388" y="163"/>
                </a:lnTo>
                <a:lnTo>
                  <a:pt x="411" y="164"/>
                </a:lnTo>
                <a:lnTo>
                  <a:pt x="434" y="167"/>
                </a:lnTo>
                <a:lnTo>
                  <a:pt x="455" y="172"/>
                </a:lnTo>
                <a:lnTo>
                  <a:pt x="476" y="180"/>
                </a:lnTo>
                <a:lnTo>
                  <a:pt x="495" y="190"/>
                </a:lnTo>
                <a:lnTo>
                  <a:pt x="514" y="202"/>
                </a:lnTo>
                <a:lnTo>
                  <a:pt x="532" y="214"/>
                </a:lnTo>
                <a:lnTo>
                  <a:pt x="548" y="229"/>
                </a:lnTo>
                <a:lnTo>
                  <a:pt x="562" y="245"/>
                </a:lnTo>
                <a:lnTo>
                  <a:pt x="575" y="262"/>
                </a:lnTo>
                <a:lnTo>
                  <a:pt x="587" y="280"/>
                </a:lnTo>
                <a:lnTo>
                  <a:pt x="595" y="300"/>
                </a:lnTo>
                <a:lnTo>
                  <a:pt x="603" y="321"/>
                </a:lnTo>
                <a:lnTo>
                  <a:pt x="608" y="343"/>
                </a:lnTo>
                <a:lnTo>
                  <a:pt x="613" y="364"/>
                </a:lnTo>
                <a:lnTo>
                  <a:pt x="614" y="388"/>
                </a:lnTo>
                <a:lnTo>
                  <a:pt x="614" y="388"/>
                </a:lnTo>
                <a:lnTo>
                  <a:pt x="613" y="411"/>
                </a:lnTo>
                <a:lnTo>
                  <a:pt x="608" y="433"/>
                </a:lnTo>
                <a:lnTo>
                  <a:pt x="603" y="455"/>
                </a:lnTo>
                <a:lnTo>
                  <a:pt x="595" y="475"/>
                </a:lnTo>
                <a:lnTo>
                  <a:pt x="587" y="495"/>
                </a:lnTo>
                <a:lnTo>
                  <a:pt x="575" y="513"/>
                </a:lnTo>
                <a:lnTo>
                  <a:pt x="562" y="530"/>
                </a:lnTo>
                <a:lnTo>
                  <a:pt x="548" y="547"/>
                </a:lnTo>
                <a:lnTo>
                  <a:pt x="532" y="562"/>
                </a:lnTo>
                <a:lnTo>
                  <a:pt x="514" y="575"/>
                </a:lnTo>
                <a:lnTo>
                  <a:pt x="495" y="585"/>
                </a:lnTo>
                <a:lnTo>
                  <a:pt x="476" y="595"/>
                </a:lnTo>
                <a:lnTo>
                  <a:pt x="455" y="603"/>
                </a:lnTo>
                <a:lnTo>
                  <a:pt x="434" y="608"/>
                </a:lnTo>
                <a:lnTo>
                  <a:pt x="411" y="611"/>
                </a:lnTo>
                <a:lnTo>
                  <a:pt x="388" y="612"/>
                </a:lnTo>
                <a:lnTo>
                  <a:pt x="388" y="612"/>
                </a:lnTo>
                <a:lnTo>
                  <a:pt x="366" y="611"/>
                </a:lnTo>
                <a:lnTo>
                  <a:pt x="343" y="608"/>
                </a:lnTo>
                <a:lnTo>
                  <a:pt x="321" y="603"/>
                </a:lnTo>
                <a:lnTo>
                  <a:pt x="301" y="595"/>
                </a:lnTo>
                <a:lnTo>
                  <a:pt x="282" y="585"/>
                </a:lnTo>
                <a:lnTo>
                  <a:pt x="262" y="575"/>
                </a:lnTo>
                <a:lnTo>
                  <a:pt x="245" y="562"/>
                </a:lnTo>
                <a:lnTo>
                  <a:pt x="229" y="547"/>
                </a:lnTo>
                <a:lnTo>
                  <a:pt x="215" y="530"/>
                </a:lnTo>
                <a:lnTo>
                  <a:pt x="202" y="513"/>
                </a:lnTo>
                <a:lnTo>
                  <a:pt x="190" y="495"/>
                </a:lnTo>
                <a:lnTo>
                  <a:pt x="181" y="475"/>
                </a:lnTo>
                <a:lnTo>
                  <a:pt x="174" y="455"/>
                </a:lnTo>
                <a:lnTo>
                  <a:pt x="168" y="433"/>
                </a:lnTo>
                <a:lnTo>
                  <a:pt x="164" y="411"/>
                </a:lnTo>
                <a:lnTo>
                  <a:pt x="163" y="388"/>
                </a:lnTo>
                <a:lnTo>
                  <a:pt x="163" y="388"/>
                </a:lnTo>
                <a:lnTo>
                  <a:pt x="164" y="364"/>
                </a:lnTo>
                <a:lnTo>
                  <a:pt x="168" y="343"/>
                </a:lnTo>
                <a:lnTo>
                  <a:pt x="174" y="321"/>
                </a:lnTo>
                <a:lnTo>
                  <a:pt x="181" y="300"/>
                </a:lnTo>
                <a:lnTo>
                  <a:pt x="190" y="280"/>
                </a:lnTo>
                <a:lnTo>
                  <a:pt x="202" y="262"/>
                </a:lnTo>
                <a:lnTo>
                  <a:pt x="215" y="245"/>
                </a:lnTo>
                <a:lnTo>
                  <a:pt x="229" y="229"/>
                </a:lnTo>
                <a:lnTo>
                  <a:pt x="245" y="214"/>
                </a:lnTo>
                <a:lnTo>
                  <a:pt x="262" y="202"/>
                </a:lnTo>
                <a:lnTo>
                  <a:pt x="282" y="190"/>
                </a:lnTo>
                <a:lnTo>
                  <a:pt x="301" y="180"/>
                </a:lnTo>
                <a:lnTo>
                  <a:pt x="321" y="172"/>
                </a:lnTo>
                <a:lnTo>
                  <a:pt x="343" y="167"/>
                </a:lnTo>
                <a:lnTo>
                  <a:pt x="366" y="164"/>
                </a:lnTo>
                <a:lnTo>
                  <a:pt x="388" y="163"/>
                </a:lnTo>
                <a:lnTo>
                  <a:pt x="388" y="163"/>
                </a:lnTo>
                <a:close/>
                <a:moveTo>
                  <a:pt x="403" y="231"/>
                </a:moveTo>
                <a:lnTo>
                  <a:pt x="441" y="314"/>
                </a:lnTo>
                <a:lnTo>
                  <a:pt x="533" y="324"/>
                </a:lnTo>
                <a:lnTo>
                  <a:pt x="533" y="324"/>
                </a:lnTo>
                <a:lnTo>
                  <a:pt x="537" y="326"/>
                </a:lnTo>
                <a:lnTo>
                  <a:pt x="541" y="328"/>
                </a:lnTo>
                <a:lnTo>
                  <a:pt x="545" y="331"/>
                </a:lnTo>
                <a:lnTo>
                  <a:pt x="547" y="335"/>
                </a:lnTo>
                <a:lnTo>
                  <a:pt x="547" y="335"/>
                </a:lnTo>
                <a:lnTo>
                  <a:pt x="548" y="341"/>
                </a:lnTo>
                <a:lnTo>
                  <a:pt x="547" y="345"/>
                </a:lnTo>
                <a:lnTo>
                  <a:pt x="545" y="349"/>
                </a:lnTo>
                <a:lnTo>
                  <a:pt x="543" y="352"/>
                </a:lnTo>
                <a:lnTo>
                  <a:pt x="475" y="415"/>
                </a:lnTo>
                <a:lnTo>
                  <a:pt x="493" y="506"/>
                </a:lnTo>
                <a:lnTo>
                  <a:pt x="493" y="506"/>
                </a:lnTo>
                <a:lnTo>
                  <a:pt x="493" y="510"/>
                </a:lnTo>
                <a:lnTo>
                  <a:pt x="492" y="514"/>
                </a:lnTo>
                <a:lnTo>
                  <a:pt x="490" y="519"/>
                </a:lnTo>
                <a:lnTo>
                  <a:pt x="486" y="522"/>
                </a:lnTo>
                <a:lnTo>
                  <a:pt x="486" y="522"/>
                </a:lnTo>
                <a:lnTo>
                  <a:pt x="482" y="524"/>
                </a:lnTo>
                <a:lnTo>
                  <a:pt x="478" y="525"/>
                </a:lnTo>
                <a:lnTo>
                  <a:pt x="472" y="525"/>
                </a:lnTo>
                <a:lnTo>
                  <a:pt x="468" y="523"/>
                </a:lnTo>
                <a:lnTo>
                  <a:pt x="388" y="478"/>
                </a:lnTo>
                <a:lnTo>
                  <a:pt x="309" y="523"/>
                </a:lnTo>
                <a:lnTo>
                  <a:pt x="309" y="523"/>
                </a:lnTo>
                <a:lnTo>
                  <a:pt x="304" y="525"/>
                </a:lnTo>
                <a:lnTo>
                  <a:pt x="299" y="525"/>
                </a:lnTo>
                <a:lnTo>
                  <a:pt x="295" y="524"/>
                </a:lnTo>
                <a:lnTo>
                  <a:pt x="290" y="522"/>
                </a:lnTo>
                <a:lnTo>
                  <a:pt x="290" y="522"/>
                </a:lnTo>
                <a:lnTo>
                  <a:pt x="287" y="519"/>
                </a:lnTo>
                <a:lnTo>
                  <a:pt x="285" y="514"/>
                </a:lnTo>
                <a:lnTo>
                  <a:pt x="284" y="510"/>
                </a:lnTo>
                <a:lnTo>
                  <a:pt x="284" y="506"/>
                </a:lnTo>
                <a:lnTo>
                  <a:pt x="302" y="415"/>
                </a:lnTo>
                <a:lnTo>
                  <a:pt x="234" y="352"/>
                </a:lnTo>
                <a:lnTo>
                  <a:pt x="234" y="352"/>
                </a:lnTo>
                <a:lnTo>
                  <a:pt x="232" y="349"/>
                </a:lnTo>
                <a:lnTo>
                  <a:pt x="230" y="345"/>
                </a:lnTo>
                <a:lnTo>
                  <a:pt x="229" y="341"/>
                </a:lnTo>
                <a:lnTo>
                  <a:pt x="230" y="335"/>
                </a:lnTo>
                <a:lnTo>
                  <a:pt x="230" y="335"/>
                </a:lnTo>
                <a:lnTo>
                  <a:pt x="232" y="331"/>
                </a:lnTo>
                <a:lnTo>
                  <a:pt x="235" y="328"/>
                </a:lnTo>
                <a:lnTo>
                  <a:pt x="240" y="326"/>
                </a:lnTo>
                <a:lnTo>
                  <a:pt x="244" y="324"/>
                </a:lnTo>
                <a:lnTo>
                  <a:pt x="336" y="314"/>
                </a:lnTo>
                <a:lnTo>
                  <a:pt x="373" y="231"/>
                </a:lnTo>
                <a:lnTo>
                  <a:pt x="373" y="231"/>
                </a:lnTo>
                <a:lnTo>
                  <a:pt x="376" y="226"/>
                </a:lnTo>
                <a:lnTo>
                  <a:pt x="380" y="223"/>
                </a:lnTo>
                <a:lnTo>
                  <a:pt x="384" y="221"/>
                </a:lnTo>
                <a:lnTo>
                  <a:pt x="388" y="221"/>
                </a:lnTo>
                <a:lnTo>
                  <a:pt x="388" y="221"/>
                </a:lnTo>
                <a:lnTo>
                  <a:pt x="393" y="221"/>
                </a:lnTo>
                <a:lnTo>
                  <a:pt x="397" y="223"/>
                </a:lnTo>
                <a:lnTo>
                  <a:pt x="400" y="226"/>
                </a:lnTo>
                <a:lnTo>
                  <a:pt x="403" y="231"/>
                </a:lnTo>
                <a:lnTo>
                  <a:pt x="403" y="2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
        <p:nvSpPr>
          <p:cNvPr id="28" name="文本框 27"/>
          <p:cNvSpPr txBox="1"/>
          <p:nvPr>
            <p:custDataLst>
              <p:tags r:id="rId12"/>
            </p:custDataLst>
          </p:nvPr>
        </p:nvSpPr>
        <p:spPr>
          <a:xfrm>
            <a:off x="1188085" y="3171825"/>
            <a:ext cx="2934970" cy="1019810"/>
          </a:xfrm>
          <a:prstGeom prst="rect">
            <a:avLst/>
          </a:prstGeom>
          <a:noFill/>
        </p:spPr>
        <p:txBody>
          <a:bodyPr wrap="square" lIns="90000" tIns="46800" rIns="90000" bIns="0" anchor="b" anchorCtr="0"/>
          <a:lstStyle/>
          <a:p>
            <a:pPr algn="l">
              <a:lnSpc>
                <a:spcPct val="120000"/>
              </a:lnSpc>
            </a:pPr>
            <a:r>
              <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rPr>
              <a:t>（2）各类有价证卡——随身携带、留密码，使用时注意隐蔽。</a:t>
            </a:r>
            <a:endParaRPr lang="zh-CN" altLang="en-US" b="1" spc="300" dirty="0">
              <a:solidFill>
                <a:srgbClr val="9BBB59">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0" name="文本框 29"/>
          <p:cNvSpPr txBox="1"/>
          <p:nvPr>
            <p:custDataLst>
              <p:tags r:id="rId13"/>
            </p:custDataLst>
          </p:nvPr>
        </p:nvSpPr>
        <p:spPr>
          <a:xfrm>
            <a:off x="7734935" y="3420745"/>
            <a:ext cx="3150870" cy="690880"/>
          </a:xfrm>
          <a:prstGeom prst="rect">
            <a:avLst/>
          </a:prstGeom>
          <a:noFill/>
        </p:spPr>
        <p:txBody>
          <a:bodyPr wrap="square" lIns="90000" tIns="46800" rIns="90000" bIns="0" anchor="b" anchorCtr="0"/>
          <a:lstStyle/>
          <a:p>
            <a:pPr>
              <a:lnSpc>
                <a:spcPct val="120000"/>
              </a:lnSpc>
            </a:pPr>
            <a:r>
              <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rPr>
              <a:t>（5）宿舍门窗——人离开时，随手关闭。</a:t>
            </a:r>
            <a:endParaRPr lang="zh-CN" altLang="en-US" b="1" spc="300">
              <a:solidFill>
                <a:srgbClr val="3498DB">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4" name="文本框 33"/>
          <p:cNvSpPr txBox="1"/>
          <p:nvPr>
            <p:custDataLst>
              <p:tags r:id="rId14"/>
            </p:custDataLst>
          </p:nvPr>
        </p:nvSpPr>
        <p:spPr>
          <a:xfrm>
            <a:off x="1868805" y="4749165"/>
            <a:ext cx="2935605" cy="709930"/>
          </a:xfrm>
          <a:prstGeom prst="rect">
            <a:avLst/>
          </a:prstGeom>
          <a:noFill/>
        </p:spPr>
        <p:txBody>
          <a:bodyPr wrap="square" lIns="90000" tIns="46800" rIns="90000" bIns="0" anchor="b" anchorCtr="0">
            <a:normAutofit/>
          </a:bodyPr>
          <a:lstStyle/>
          <a:p>
            <a:pPr algn="l">
              <a:lnSpc>
                <a:spcPct val="120000"/>
              </a:lnSpc>
            </a:pPr>
            <a:r>
              <a:rPr lang="zh-CN" altLang="en-US" b="1" spc="300">
                <a:solidFill>
                  <a:srgbClr val="69A35B">
                    <a:lumMod val="100000"/>
                  </a:srgbClr>
                </a:solidFill>
                <a:latin typeface="微软雅黑" panose="020B0503020204020204" pitchFamily="34" charset="-122"/>
                <a:ea typeface="微软雅黑" panose="020B0503020204020204" pitchFamily="34" charset="-122"/>
                <a:cs typeface="+mj-cs"/>
                <a:sym typeface="+mn-lt"/>
              </a:rPr>
              <a:t>（3）自行车——打钢印、办理有关手续。</a:t>
            </a:r>
            <a:endParaRPr lang="zh-CN" altLang="en-US" b="1" spc="300">
              <a:solidFill>
                <a:srgbClr val="69A35B">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7" name="文本框 36"/>
          <p:cNvSpPr txBox="1"/>
          <p:nvPr>
            <p:custDataLst>
              <p:tags r:id="rId15"/>
            </p:custDataLst>
          </p:nvPr>
        </p:nvSpPr>
        <p:spPr>
          <a:xfrm>
            <a:off x="7230110" y="4749800"/>
            <a:ext cx="3861435" cy="708660"/>
          </a:xfrm>
          <a:prstGeom prst="rect">
            <a:avLst/>
          </a:prstGeom>
          <a:noFill/>
        </p:spPr>
        <p:txBody>
          <a:bodyPr wrap="square" lIns="90000" tIns="46800" rIns="90000" bIns="0" anchor="b" anchorCtr="0"/>
          <a:lstStyle/>
          <a:p>
            <a:pPr>
              <a:lnSpc>
                <a:spcPct val="120000"/>
              </a:lnSpc>
            </a:pPr>
            <a:r>
              <a:rPr lang="zh-CN" altLang="en-US" b="1" spc="300">
                <a:solidFill>
                  <a:srgbClr val="1AA3AA">
                    <a:lumMod val="100000"/>
                  </a:srgbClr>
                </a:solidFill>
                <a:latin typeface="微软雅黑" panose="020B0503020204020204" pitchFamily="34" charset="-122"/>
                <a:ea typeface="微软雅黑" panose="020B0503020204020204" pitchFamily="34" charset="-122"/>
                <a:cs typeface="+mj-cs"/>
                <a:sym typeface="+mn-lt"/>
              </a:rPr>
              <a:t>（6）房间钥匙——不要轻易借给外人或乱扔乱放。</a:t>
            </a:r>
            <a:endParaRPr lang="zh-CN" altLang="en-US" b="1" spc="300">
              <a:solidFill>
                <a:srgbClr val="1AA3AA">
                  <a:lumMod val="100000"/>
                </a:srgbClr>
              </a:solidFill>
              <a:latin typeface="微软雅黑" panose="020B0503020204020204" pitchFamily="34" charset="-122"/>
              <a:ea typeface="微软雅黑" panose="020B0503020204020204" pitchFamily="34" charset="-122"/>
              <a:cs typeface="+mj-cs"/>
              <a:sym typeface="+mn-lt"/>
            </a:endParaRPr>
          </a:p>
        </p:txBody>
      </p:sp>
      <p:sp>
        <p:nvSpPr>
          <p:cNvPr id="39" name="文本框 38"/>
          <p:cNvSpPr txBox="1"/>
          <p:nvPr>
            <p:custDataLst>
              <p:tags r:id="rId16"/>
            </p:custDataLst>
          </p:nvPr>
        </p:nvSpPr>
        <p:spPr>
          <a:xfrm>
            <a:off x="7230110" y="1654175"/>
            <a:ext cx="4159885" cy="1245870"/>
          </a:xfrm>
          <a:prstGeom prst="rect">
            <a:avLst/>
          </a:prstGeom>
          <a:noFill/>
        </p:spPr>
        <p:txBody>
          <a:bodyPr wrap="square" lIns="90000" tIns="46800" rIns="90000" bIns="0" anchor="b" anchorCtr="0"/>
          <a:lstStyle/>
          <a:p>
            <a:pPr>
              <a:lnSpc>
                <a:spcPct val="120000"/>
              </a:lnSpc>
            </a:pPr>
            <a:r>
              <a:rPr lang="zh-CN" altLang="en-US" sz="1600" b="1" spc="300">
                <a:solidFill>
                  <a:srgbClr val="1F74AD"/>
                </a:solidFill>
                <a:latin typeface="微软雅黑" panose="020B0503020204020204" pitchFamily="34" charset="-122"/>
                <a:ea typeface="微软雅黑" panose="020B0503020204020204" pitchFamily="34" charset="-122"/>
                <a:cs typeface="+mj-cs"/>
                <a:sym typeface="+mn-lt"/>
              </a:rPr>
              <a:t>（4）贵重物品——黄金饰品、随身听、笔记本电脑、相机、手机等，个人要妥善保管，随身携带，不要随意乱丢，并做一些特殊的记号。</a:t>
            </a:r>
            <a:endParaRPr lang="zh-CN" altLang="en-US" sz="1600" b="1" spc="300">
              <a:solidFill>
                <a:srgbClr val="1F74AD"/>
              </a:solidFill>
              <a:latin typeface="微软雅黑" panose="020B0503020204020204" pitchFamily="34" charset="-122"/>
              <a:ea typeface="微软雅黑" panose="020B0503020204020204" pitchFamily="34" charset="-122"/>
              <a:cs typeface="+mj-cs"/>
              <a:sym typeface="+mn-lt"/>
            </a:endParaRPr>
          </a:p>
        </p:txBody>
      </p:sp>
      <p:sp>
        <p:nvSpPr>
          <p:cNvPr id="44" name="文本框 43"/>
          <p:cNvSpPr txBox="1"/>
          <p:nvPr>
            <p:custDataLst>
              <p:tags r:id="rId17"/>
            </p:custDataLst>
          </p:nvPr>
        </p:nvSpPr>
        <p:spPr>
          <a:xfrm>
            <a:off x="1719580" y="2108200"/>
            <a:ext cx="3234055" cy="721995"/>
          </a:xfrm>
          <a:prstGeom prst="rect">
            <a:avLst/>
          </a:prstGeom>
          <a:noFill/>
        </p:spPr>
        <p:txBody>
          <a:bodyPr wrap="square" lIns="90000" tIns="46800" rIns="90000" bIns="0" anchor="b" anchorCtr="0">
            <a:normAutofit lnSpcReduction="10000"/>
          </a:bodyPr>
          <a:lstStyle/>
          <a:p>
            <a:pPr algn="l">
              <a:lnSpc>
                <a:spcPct val="120000"/>
              </a:lnSpc>
            </a:pPr>
            <a:r>
              <a:rPr lang="zh-CN" altLang="en-US" b="1" spc="300">
                <a:solidFill>
                  <a:srgbClr val="FFC000"/>
                </a:solidFill>
                <a:latin typeface="微软雅黑" panose="020B0503020204020204" pitchFamily="34" charset="-122"/>
                <a:ea typeface="微软雅黑" panose="020B0503020204020204" pitchFamily="34" charset="-122"/>
                <a:cs typeface="+mj-cs"/>
                <a:sym typeface="+mn-lt"/>
              </a:rPr>
              <a:t>（1）现金——这是一切盗窃分子的首选目标。</a:t>
            </a:r>
            <a:endParaRPr lang="zh-CN" altLang="en-US" b="1" spc="300">
              <a:solidFill>
                <a:srgbClr val="FFC000"/>
              </a:solidFill>
              <a:latin typeface="微软雅黑" panose="020B0503020204020204" pitchFamily="34" charset="-122"/>
              <a:ea typeface="微软雅黑" panose="020B0503020204020204" pitchFamily="34" charset="-122"/>
              <a:cs typeface="+mj-cs"/>
              <a:sym typeface="+mn-lt"/>
            </a:endParaRPr>
          </a:p>
        </p:txBody>
      </p:sp>
      <p:sp>
        <p:nvSpPr>
          <p:cNvPr id="46" name="椭圆 45"/>
          <p:cNvSpPr/>
          <p:nvPr>
            <p:custDataLst>
              <p:tags r:id="rId18"/>
            </p:custDataLst>
          </p:nvPr>
        </p:nvSpPr>
        <p:spPr>
          <a:xfrm>
            <a:off x="4953782" y="2327947"/>
            <a:ext cx="722487" cy="722487"/>
          </a:xfrm>
          <a:prstGeom prst="ellipse">
            <a:avLst/>
          </a:prstGeom>
          <a:solidFill>
            <a:srgbClr val="FFC000"/>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微软雅黑" panose="020B0503020204020204" pitchFamily="34" charset="-122"/>
              <a:ea typeface="微软雅黑" panose="020B0503020204020204" pitchFamily="34" charset="-122"/>
              <a:sym typeface="+mn-lt"/>
            </a:endParaRPr>
          </a:p>
        </p:txBody>
      </p:sp>
      <p:sp>
        <p:nvSpPr>
          <p:cNvPr id="47" name="任意多边形 8"/>
          <p:cNvSpPr/>
          <p:nvPr>
            <p:custDataLst>
              <p:tags r:id="rId19"/>
            </p:custDataLst>
          </p:nvPr>
        </p:nvSpPr>
        <p:spPr bwMode="auto">
          <a:xfrm>
            <a:off x="5091582" y="2447171"/>
            <a:ext cx="446887" cy="452822"/>
          </a:xfrm>
          <a:custGeom>
            <a:avLst/>
            <a:gdLst>
              <a:gd name="T0" fmla="*/ 3621 w 6468"/>
              <a:gd name="T1" fmla="*/ 3299 h 6564"/>
              <a:gd name="T2" fmla="*/ 4214 w 6468"/>
              <a:gd name="T3" fmla="*/ 4727 h 6564"/>
              <a:gd name="T4" fmla="*/ 6337 w 6468"/>
              <a:gd name="T5" fmla="*/ 4571 h 6564"/>
              <a:gd name="T6" fmla="*/ 5974 w 6468"/>
              <a:gd name="T7" fmla="*/ 3603 h 6564"/>
              <a:gd name="T8" fmla="*/ 6429 w 6468"/>
              <a:gd name="T9" fmla="*/ 3225 h 6564"/>
              <a:gd name="T10" fmla="*/ 6022 w 6468"/>
              <a:gd name="T11" fmla="*/ 2697 h 6564"/>
              <a:gd name="T12" fmla="*/ 5080 w 6468"/>
              <a:gd name="T13" fmla="*/ 2269 h 6564"/>
              <a:gd name="T14" fmla="*/ 5136 w 6468"/>
              <a:gd name="T15" fmla="*/ 1681 h 6564"/>
              <a:gd name="T16" fmla="*/ 4477 w 6468"/>
              <a:gd name="T17" fmla="*/ 1593 h 6564"/>
              <a:gd name="T18" fmla="*/ 3837 w 6468"/>
              <a:gd name="T19" fmla="*/ 1917 h 6564"/>
              <a:gd name="T20" fmla="*/ 3357 w 6468"/>
              <a:gd name="T21" fmla="*/ 2412 h 6564"/>
              <a:gd name="T22" fmla="*/ 3445 w 6468"/>
              <a:gd name="T23" fmla="*/ 2889 h 6564"/>
              <a:gd name="T24" fmla="*/ 5048 w 6468"/>
              <a:gd name="T25" fmla="*/ 3547 h 6564"/>
              <a:gd name="T26" fmla="*/ 2792 w 6468"/>
              <a:gd name="T27" fmla="*/ 4483 h 6564"/>
              <a:gd name="T28" fmla="*/ 2397 w 6468"/>
              <a:gd name="T29" fmla="*/ 3364 h 6564"/>
              <a:gd name="T30" fmla="*/ 1830 w 6468"/>
              <a:gd name="T31" fmla="*/ 3843 h 6564"/>
              <a:gd name="T32" fmla="*/ 1502 w 6468"/>
              <a:gd name="T33" fmla="*/ 4577 h 6564"/>
              <a:gd name="T34" fmla="*/ 1589 w 6468"/>
              <a:gd name="T35" fmla="*/ 5239 h 6564"/>
              <a:gd name="T36" fmla="*/ 2178 w 6468"/>
              <a:gd name="T37" fmla="*/ 5181 h 6564"/>
              <a:gd name="T38" fmla="*/ 2609 w 6468"/>
              <a:gd name="T39" fmla="*/ 6123 h 6564"/>
              <a:gd name="T40" fmla="*/ 3138 w 6468"/>
              <a:gd name="T41" fmla="*/ 6528 h 6564"/>
              <a:gd name="T42" fmla="*/ 3513 w 6468"/>
              <a:gd name="T43" fmla="*/ 6072 h 6564"/>
              <a:gd name="T44" fmla="*/ 4484 w 6468"/>
              <a:gd name="T45" fmla="*/ 6433 h 6564"/>
              <a:gd name="T46" fmla="*/ 5145 w 6468"/>
              <a:gd name="T47" fmla="*/ 6347 h 6564"/>
              <a:gd name="T48" fmla="*/ 5088 w 6468"/>
              <a:gd name="T49" fmla="*/ 5759 h 6564"/>
              <a:gd name="T50" fmla="*/ 6029 w 6468"/>
              <a:gd name="T51" fmla="*/ 5328 h 6564"/>
              <a:gd name="T52" fmla="*/ 6434 w 6468"/>
              <a:gd name="T53" fmla="*/ 4799 h 6564"/>
              <a:gd name="T54" fmla="*/ 370 w 6468"/>
              <a:gd name="T55" fmla="*/ 1975 h 6564"/>
              <a:gd name="T56" fmla="*/ 0 w 6468"/>
              <a:gd name="T57" fmla="*/ 1827 h 6564"/>
              <a:gd name="T58" fmla="*/ 148 w 6468"/>
              <a:gd name="T59" fmla="*/ 1436 h 6564"/>
              <a:gd name="T60" fmla="*/ 580 w 6468"/>
              <a:gd name="T61" fmla="*/ 947 h 6564"/>
              <a:gd name="T62" fmla="*/ 424 w 6468"/>
              <a:gd name="T63" fmla="*/ 583 h 6564"/>
              <a:gd name="T64" fmla="*/ 802 w 6468"/>
              <a:gd name="T65" fmla="*/ 412 h 6564"/>
              <a:gd name="T66" fmla="*/ 1454 w 6468"/>
              <a:gd name="T67" fmla="*/ 371 h 6564"/>
              <a:gd name="T68" fmla="*/ 1602 w 6468"/>
              <a:gd name="T69" fmla="*/ 0 h 6564"/>
              <a:gd name="T70" fmla="*/ 1993 w 6468"/>
              <a:gd name="T71" fmla="*/ 148 h 6564"/>
              <a:gd name="T72" fmla="*/ 2482 w 6468"/>
              <a:gd name="T73" fmla="*/ 580 h 6564"/>
              <a:gd name="T74" fmla="*/ 2848 w 6468"/>
              <a:gd name="T75" fmla="*/ 423 h 6564"/>
              <a:gd name="T76" fmla="*/ 3018 w 6468"/>
              <a:gd name="T77" fmla="*/ 801 h 6564"/>
              <a:gd name="T78" fmla="*/ 3060 w 6468"/>
              <a:gd name="T79" fmla="*/ 1453 h 6564"/>
              <a:gd name="T80" fmla="*/ 3430 w 6468"/>
              <a:gd name="T81" fmla="*/ 1601 h 6564"/>
              <a:gd name="T82" fmla="*/ 3282 w 6468"/>
              <a:gd name="T83" fmla="*/ 1992 h 6564"/>
              <a:gd name="T84" fmla="*/ 2850 w 6468"/>
              <a:gd name="T85" fmla="*/ 2481 h 6564"/>
              <a:gd name="T86" fmla="*/ 3008 w 6468"/>
              <a:gd name="T87" fmla="*/ 2847 h 6564"/>
              <a:gd name="T88" fmla="*/ 2629 w 6468"/>
              <a:gd name="T89" fmla="*/ 3017 h 6564"/>
              <a:gd name="T90" fmla="*/ 1977 w 6468"/>
              <a:gd name="T91" fmla="*/ 3059 h 6564"/>
              <a:gd name="T92" fmla="*/ 1829 w 6468"/>
              <a:gd name="T93" fmla="*/ 3429 h 6564"/>
              <a:gd name="T94" fmla="*/ 1438 w 6468"/>
              <a:gd name="T95" fmla="*/ 3281 h 6564"/>
              <a:gd name="T96" fmla="*/ 949 w 6468"/>
              <a:gd name="T97" fmla="*/ 2849 h 6564"/>
              <a:gd name="T98" fmla="*/ 584 w 6468"/>
              <a:gd name="T99" fmla="*/ 3007 h 6564"/>
              <a:gd name="T100" fmla="*/ 413 w 6468"/>
              <a:gd name="T101" fmla="*/ 2628 h 6564"/>
              <a:gd name="T102" fmla="*/ 370 w 6468"/>
              <a:gd name="T103" fmla="*/ 1975 h 6564"/>
              <a:gd name="T104" fmla="*/ 2173 w 6468"/>
              <a:gd name="T105" fmla="*/ 2177 h 6564"/>
              <a:gd name="T106" fmla="*/ 1257 w 6468"/>
              <a:gd name="T107" fmla="*/ 1251 h 6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68" h="6564">
                <a:moveTo>
                  <a:pt x="3204" y="4309"/>
                </a:moveTo>
                <a:cubicBezTo>
                  <a:pt x="3040" y="3916"/>
                  <a:pt x="3228" y="3463"/>
                  <a:pt x="3621" y="3299"/>
                </a:cubicBezTo>
                <a:cubicBezTo>
                  <a:pt x="4014" y="3135"/>
                  <a:pt x="4468" y="3323"/>
                  <a:pt x="4632" y="3716"/>
                </a:cubicBezTo>
                <a:cubicBezTo>
                  <a:pt x="4796" y="4109"/>
                  <a:pt x="4608" y="4563"/>
                  <a:pt x="4214" y="4727"/>
                </a:cubicBezTo>
                <a:cubicBezTo>
                  <a:pt x="3821" y="4891"/>
                  <a:pt x="3368" y="4703"/>
                  <a:pt x="3204" y="4309"/>
                </a:cubicBezTo>
                <a:close/>
                <a:moveTo>
                  <a:pt x="6337" y="4571"/>
                </a:moveTo>
                <a:lnTo>
                  <a:pt x="5974" y="4421"/>
                </a:lnTo>
                <a:cubicBezTo>
                  <a:pt x="6028" y="4156"/>
                  <a:pt x="6029" y="3877"/>
                  <a:pt x="5974" y="3603"/>
                </a:cubicBezTo>
                <a:lnTo>
                  <a:pt x="6336" y="3452"/>
                </a:lnTo>
                <a:cubicBezTo>
                  <a:pt x="6424" y="3416"/>
                  <a:pt x="6466" y="3315"/>
                  <a:pt x="6429" y="3225"/>
                </a:cubicBezTo>
                <a:lnTo>
                  <a:pt x="6249" y="2791"/>
                </a:lnTo>
                <a:cubicBezTo>
                  <a:pt x="6213" y="2703"/>
                  <a:pt x="6112" y="2660"/>
                  <a:pt x="6022" y="2697"/>
                </a:cubicBezTo>
                <a:lnTo>
                  <a:pt x="5660" y="2848"/>
                </a:lnTo>
                <a:cubicBezTo>
                  <a:pt x="5504" y="2615"/>
                  <a:pt x="5305" y="2419"/>
                  <a:pt x="5080" y="2269"/>
                </a:cubicBezTo>
                <a:lnTo>
                  <a:pt x="5229" y="1907"/>
                </a:lnTo>
                <a:cubicBezTo>
                  <a:pt x="5265" y="1819"/>
                  <a:pt x="5224" y="1717"/>
                  <a:pt x="5136" y="1681"/>
                </a:cubicBezTo>
                <a:lnTo>
                  <a:pt x="4702" y="1500"/>
                </a:lnTo>
                <a:cubicBezTo>
                  <a:pt x="4614" y="1464"/>
                  <a:pt x="4513" y="1505"/>
                  <a:pt x="4477" y="1593"/>
                </a:cubicBezTo>
                <a:lnTo>
                  <a:pt x="4328" y="1956"/>
                </a:lnTo>
                <a:cubicBezTo>
                  <a:pt x="4168" y="1924"/>
                  <a:pt x="4002" y="1911"/>
                  <a:pt x="3837" y="1917"/>
                </a:cubicBezTo>
                <a:cubicBezTo>
                  <a:pt x="3804" y="2165"/>
                  <a:pt x="3609" y="2361"/>
                  <a:pt x="3364" y="2397"/>
                </a:cubicBezTo>
                <a:cubicBezTo>
                  <a:pt x="3361" y="2403"/>
                  <a:pt x="3360" y="2407"/>
                  <a:pt x="3357" y="2412"/>
                </a:cubicBezTo>
                <a:cubicBezTo>
                  <a:pt x="3426" y="2507"/>
                  <a:pt x="3465" y="2621"/>
                  <a:pt x="3465" y="2743"/>
                </a:cubicBezTo>
                <a:cubicBezTo>
                  <a:pt x="3465" y="2793"/>
                  <a:pt x="3458" y="2841"/>
                  <a:pt x="3445" y="2889"/>
                </a:cubicBezTo>
                <a:cubicBezTo>
                  <a:pt x="3448" y="2888"/>
                  <a:pt x="3449" y="2887"/>
                  <a:pt x="3452" y="2887"/>
                </a:cubicBezTo>
                <a:cubicBezTo>
                  <a:pt x="4073" y="2628"/>
                  <a:pt x="4789" y="2924"/>
                  <a:pt x="5048" y="3547"/>
                </a:cubicBezTo>
                <a:cubicBezTo>
                  <a:pt x="5306" y="4168"/>
                  <a:pt x="5010" y="4884"/>
                  <a:pt x="4388" y="5143"/>
                </a:cubicBezTo>
                <a:cubicBezTo>
                  <a:pt x="3766" y="5401"/>
                  <a:pt x="3050" y="5105"/>
                  <a:pt x="2792" y="4483"/>
                </a:cubicBezTo>
                <a:cubicBezTo>
                  <a:pt x="2650" y="4140"/>
                  <a:pt x="2676" y="3771"/>
                  <a:pt x="2832" y="3464"/>
                </a:cubicBezTo>
                <a:cubicBezTo>
                  <a:pt x="2682" y="3491"/>
                  <a:pt x="2524" y="3459"/>
                  <a:pt x="2397" y="3364"/>
                </a:cubicBezTo>
                <a:cubicBezTo>
                  <a:pt x="2392" y="3367"/>
                  <a:pt x="2388" y="3368"/>
                  <a:pt x="2382" y="3369"/>
                </a:cubicBezTo>
                <a:cubicBezTo>
                  <a:pt x="2341" y="3637"/>
                  <a:pt x="2109" y="3843"/>
                  <a:pt x="1830" y="3843"/>
                </a:cubicBezTo>
                <a:cubicBezTo>
                  <a:pt x="1814" y="4035"/>
                  <a:pt x="1824" y="4231"/>
                  <a:pt x="1864" y="4427"/>
                </a:cubicBezTo>
                <a:lnTo>
                  <a:pt x="1502" y="4577"/>
                </a:lnTo>
                <a:cubicBezTo>
                  <a:pt x="1414" y="4613"/>
                  <a:pt x="1372" y="4715"/>
                  <a:pt x="1409" y="4804"/>
                </a:cubicBezTo>
                <a:lnTo>
                  <a:pt x="1589" y="5239"/>
                </a:lnTo>
                <a:cubicBezTo>
                  <a:pt x="1625" y="5327"/>
                  <a:pt x="1726" y="5369"/>
                  <a:pt x="1816" y="5332"/>
                </a:cubicBezTo>
                <a:lnTo>
                  <a:pt x="2178" y="5181"/>
                </a:lnTo>
                <a:cubicBezTo>
                  <a:pt x="2334" y="5415"/>
                  <a:pt x="2533" y="5611"/>
                  <a:pt x="2758" y="5760"/>
                </a:cubicBezTo>
                <a:lnTo>
                  <a:pt x="2609" y="6123"/>
                </a:lnTo>
                <a:cubicBezTo>
                  <a:pt x="2573" y="6211"/>
                  <a:pt x="2614" y="6312"/>
                  <a:pt x="2702" y="6348"/>
                </a:cubicBezTo>
                <a:lnTo>
                  <a:pt x="3138" y="6528"/>
                </a:lnTo>
                <a:cubicBezTo>
                  <a:pt x="3226" y="6564"/>
                  <a:pt x="3328" y="6523"/>
                  <a:pt x="3364" y="6435"/>
                </a:cubicBezTo>
                <a:lnTo>
                  <a:pt x="3513" y="6072"/>
                </a:lnTo>
                <a:cubicBezTo>
                  <a:pt x="3778" y="6125"/>
                  <a:pt x="4057" y="6127"/>
                  <a:pt x="4333" y="6072"/>
                </a:cubicBezTo>
                <a:lnTo>
                  <a:pt x="4484" y="6433"/>
                </a:lnTo>
                <a:cubicBezTo>
                  <a:pt x="4520" y="6521"/>
                  <a:pt x="4621" y="6564"/>
                  <a:pt x="4710" y="6527"/>
                </a:cubicBezTo>
                <a:lnTo>
                  <a:pt x="5145" y="6347"/>
                </a:lnTo>
                <a:cubicBezTo>
                  <a:pt x="5233" y="6311"/>
                  <a:pt x="5276" y="6209"/>
                  <a:pt x="5238" y="6120"/>
                </a:cubicBezTo>
                <a:lnTo>
                  <a:pt x="5088" y="5759"/>
                </a:lnTo>
                <a:cubicBezTo>
                  <a:pt x="5321" y="5603"/>
                  <a:pt x="5517" y="5404"/>
                  <a:pt x="5666" y="5179"/>
                </a:cubicBezTo>
                <a:lnTo>
                  <a:pt x="6029" y="5328"/>
                </a:lnTo>
                <a:cubicBezTo>
                  <a:pt x="6117" y="5364"/>
                  <a:pt x="6218" y="5323"/>
                  <a:pt x="6254" y="5235"/>
                </a:cubicBezTo>
                <a:lnTo>
                  <a:pt x="6434" y="4799"/>
                </a:lnTo>
                <a:cubicBezTo>
                  <a:pt x="6468" y="4708"/>
                  <a:pt x="6425" y="4608"/>
                  <a:pt x="6337" y="4571"/>
                </a:cubicBezTo>
                <a:close/>
                <a:moveTo>
                  <a:pt x="370" y="1975"/>
                </a:moveTo>
                <a:lnTo>
                  <a:pt x="145" y="1973"/>
                </a:lnTo>
                <a:cubicBezTo>
                  <a:pt x="65" y="1973"/>
                  <a:pt x="0" y="1908"/>
                  <a:pt x="0" y="1827"/>
                </a:cubicBezTo>
                <a:lnTo>
                  <a:pt x="1" y="1581"/>
                </a:lnTo>
                <a:cubicBezTo>
                  <a:pt x="1" y="1501"/>
                  <a:pt x="66" y="1436"/>
                  <a:pt x="148" y="1436"/>
                </a:cubicBezTo>
                <a:lnTo>
                  <a:pt x="373" y="1437"/>
                </a:lnTo>
                <a:cubicBezTo>
                  <a:pt x="408" y="1264"/>
                  <a:pt x="477" y="1097"/>
                  <a:pt x="580" y="947"/>
                </a:cubicBezTo>
                <a:lnTo>
                  <a:pt x="422" y="788"/>
                </a:lnTo>
                <a:cubicBezTo>
                  <a:pt x="366" y="731"/>
                  <a:pt x="366" y="639"/>
                  <a:pt x="424" y="583"/>
                </a:cubicBezTo>
                <a:lnTo>
                  <a:pt x="597" y="411"/>
                </a:lnTo>
                <a:cubicBezTo>
                  <a:pt x="654" y="355"/>
                  <a:pt x="746" y="355"/>
                  <a:pt x="802" y="412"/>
                </a:cubicBezTo>
                <a:lnTo>
                  <a:pt x="961" y="572"/>
                </a:lnTo>
                <a:cubicBezTo>
                  <a:pt x="1113" y="471"/>
                  <a:pt x="1281" y="404"/>
                  <a:pt x="1454" y="371"/>
                </a:cubicBezTo>
                <a:lnTo>
                  <a:pt x="1456" y="145"/>
                </a:lnTo>
                <a:cubicBezTo>
                  <a:pt x="1456" y="65"/>
                  <a:pt x="1521" y="0"/>
                  <a:pt x="1602" y="0"/>
                </a:cubicBezTo>
                <a:lnTo>
                  <a:pt x="1848" y="1"/>
                </a:lnTo>
                <a:cubicBezTo>
                  <a:pt x="1928" y="1"/>
                  <a:pt x="1993" y="67"/>
                  <a:pt x="1993" y="148"/>
                </a:cubicBezTo>
                <a:lnTo>
                  <a:pt x="1992" y="373"/>
                </a:lnTo>
                <a:cubicBezTo>
                  <a:pt x="2165" y="408"/>
                  <a:pt x="2332" y="477"/>
                  <a:pt x="2482" y="580"/>
                </a:cubicBezTo>
                <a:lnTo>
                  <a:pt x="2642" y="421"/>
                </a:lnTo>
                <a:cubicBezTo>
                  <a:pt x="2700" y="365"/>
                  <a:pt x="2792" y="365"/>
                  <a:pt x="2848" y="423"/>
                </a:cubicBezTo>
                <a:lnTo>
                  <a:pt x="3020" y="596"/>
                </a:lnTo>
                <a:cubicBezTo>
                  <a:pt x="3076" y="653"/>
                  <a:pt x="3076" y="745"/>
                  <a:pt x="3018" y="801"/>
                </a:cubicBezTo>
                <a:lnTo>
                  <a:pt x="2858" y="960"/>
                </a:lnTo>
                <a:cubicBezTo>
                  <a:pt x="2960" y="1112"/>
                  <a:pt x="3026" y="1280"/>
                  <a:pt x="3060" y="1453"/>
                </a:cubicBezTo>
                <a:lnTo>
                  <a:pt x="3285" y="1455"/>
                </a:lnTo>
                <a:cubicBezTo>
                  <a:pt x="3365" y="1455"/>
                  <a:pt x="3430" y="1520"/>
                  <a:pt x="3430" y="1601"/>
                </a:cubicBezTo>
                <a:lnTo>
                  <a:pt x="3429" y="1847"/>
                </a:lnTo>
                <a:cubicBezTo>
                  <a:pt x="3429" y="1927"/>
                  <a:pt x="3364" y="1992"/>
                  <a:pt x="3282" y="1992"/>
                </a:cubicBezTo>
                <a:lnTo>
                  <a:pt x="3057" y="1991"/>
                </a:lnTo>
                <a:cubicBezTo>
                  <a:pt x="3022" y="2164"/>
                  <a:pt x="2953" y="2331"/>
                  <a:pt x="2850" y="2481"/>
                </a:cubicBezTo>
                <a:lnTo>
                  <a:pt x="3009" y="2641"/>
                </a:lnTo>
                <a:cubicBezTo>
                  <a:pt x="3065" y="2699"/>
                  <a:pt x="3065" y="2791"/>
                  <a:pt x="3008" y="2847"/>
                </a:cubicBezTo>
                <a:lnTo>
                  <a:pt x="2834" y="3019"/>
                </a:lnTo>
                <a:cubicBezTo>
                  <a:pt x="2777" y="3075"/>
                  <a:pt x="2685" y="3075"/>
                  <a:pt x="2629" y="3017"/>
                </a:cubicBezTo>
                <a:lnTo>
                  <a:pt x="2470" y="2857"/>
                </a:lnTo>
                <a:cubicBezTo>
                  <a:pt x="2318" y="2959"/>
                  <a:pt x="2150" y="3025"/>
                  <a:pt x="1977" y="3059"/>
                </a:cubicBezTo>
                <a:lnTo>
                  <a:pt x="1976" y="3284"/>
                </a:lnTo>
                <a:cubicBezTo>
                  <a:pt x="1976" y="3364"/>
                  <a:pt x="1910" y="3429"/>
                  <a:pt x="1829" y="3429"/>
                </a:cubicBezTo>
                <a:lnTo>
                  <a:pt x="1584" y="3428"/>
                </a:lnTo>
                <a:cubicBezTo>
                  <a:pt x="1504" y="3428"/>
                  <a:pt x="1438" y="3363"/>
                  <a:pt x="1438" y="3281"/>
                </a:cubicBezTo>
                <a:lnTo>
                  <a:pt x="1440" y="3056"/>
                </a:lnTo>
                <a:cubicBezTo>
                  <a:pt x="1266" y="3021"/>
                  <a:pt x="1100" y="2952"/>
                  <a:pt x="949" y="2849"/>
                </a:cubicBezTo>
                <a:lnTo>
                  <a:pt x="789" y="3008"/>
                </a:lnTo>
                <a:cubicBezTo>
                  <a:pt x="732" y="3064"/>
                  <a:pt x="640" y="3064"/>
                  <a:pt x="584" y="3007"/>
                </a:cubicBezTo>
                <a:lnTo>
                  <a:pt x="412" y="2833"/>
                </a:lnTo>
                <a:cubicBezTo>
                  <a:pt x="356" y="2776"/>
                  <a:pt x="356" y="2684"/>
                  <a:pt x="413" y="2628"/>
                </a:cubicBezTo>
                <a:lnTo>
                  <a:pt x="573" y="2469"/>
                </a:lnTo>
                <a:cubicBezTo>
                  <a:pt x="470" y="2316"/>
                  <a:pt x="404" y="2148"/>
                  <a:pt x="370" y="1975"/>
                </a:cubicBezTo>
                <a:close/>
                <a:moveTo>
                  <a:pt x="1252" y="2172"/>
                </a:moveTo>
                <a:cubicBezTo>
                  <a:pt x="1505" y="2428"/>
                  <a:pt x="1917" y="2431"/>
                  <a:pt x="2173" y="2177"/>
                </a:cubicBezTo>
                <a:cubicBezTo>
                  <a:pt x="2429" y="1924"/>
                  <a:pt x="2432" y="1512"/>
                  <a:pt x="2178" y="1256"/>
                </a:cubicBezTo>
                <a:cubicBezTo>
                  <a:pt x="1925" y="1000"/>
                  <a:pt x="1513" y="997"/>
                  <a:pt x="1257" y="1251"/>
                </a:cubicBezTo>
                <a:cubicBezTo>
                  <a:pt x="1000" y="1504"/>
                  <a:pt x="998" y="1916"/>
                  <a:pt x="1252" y="2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20000"/>
              </a:lnSpc>
            </a:pPr>
            <a:endParaRPr>
              <a:latin typeface="微软雅黑" panose="020B0503020204020204" pitchFamily="34" charset="-122"/>
              <a:ea typeface="微软雅黑" panose="020B0503020204020204" pitchFamily="34" charset="-122"/>
              <a:sym typeface="+mn-lt"/>
            </a:endParaRPr>
          </a:p>
        </p:txBody>
      </p:sp>
    </p:spTree>
    <p:custDataLst>
      <p:tags r:id="rId20"/>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690245" y="892810"/>
            <a:ext cx="5114290" cy="506730"/>
          </a:xfrm>
          <a:prstGeom prst="rect">
            <a:avLst/>
          </a:prstGeom>
          <a:noFill/>
        </p:spPr>
        <p:txBody>
          <a:bodyPr wrap="square" rtlCol="0">
            <a:spAutoFit/>
          </a:bodyPr>
          <a:p>
            <a:pPr fontAlgn="auto">
              <a:lnSpc>
                <a:spcPct val="150000"/>
              </a:lnSpc>
            </a:pPr>
            <a:r>
              <a:rPr lang="zh-CN" altLang="en-US"/>
              <a:t>（四）学生宿舍发现可疑人时的处理方法</a:t>
            </a:r>
            <a:endParaRPr lang="zh-CN" altLang="en-US"/>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矩形 10"/>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6"/>
            </p:custDataLst>
          </p:nvPr>
        </p:nvSpPr>
        <p:spPr>
          <a:xfrm>
            <a:off x="5615359" y="365541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13" name="Oval 10"/>
          <p:cNvSpPr/>
          <p:nvPr>
            <p:custDataLst>
              <p:tags r:id="rId7"/>
            </p:custDataLst>
          </p:nvPr>
        </p:nvSpPr>
        <p:spPr>
          <a:xfrm>
            <a:off x="4168149" y="365541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168149" y="220980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615359" y="2209808"/>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984530" y="2947942"/>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984530" y="458729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15" name="Freeform 189"/>
          <p:cNvSpPr>
            <a:spLocks noEditPoints="1"/>
          </p:cNvSpPr>
          <p:nvPr>
            <p:custDataLst>
              <p:tags r:id="rId12"/>
            </p:custDataLst>
          </p:nvPr>
        </p:nvSpPr>
        <p:spPr bwMode="auto">
          <a:xfrm>
            <a:off x="6653866" y="458729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5017184"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4"/>
            </p:custDataLst>
          </p:nvPr>
        </p:nvSpPr>
        <p:spPr>
          <a:xfrm>
            <a:off x="5804594" y="476480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5"/>
            </p:custDataLst>
          </p:nvPr>
        </p:nvSpPr>
        <p:spPr>
          <a:xfrm rot="5400000">
            <a:off x="6636092"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6"/>
            </p:custDataLst>
          </p:nvPr>
        </p:nvSpPr>
        <p:spPr>
          <a:xfrm>
            <a:off x="5830278" y="3233349"/>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17" name="组合 16"/>
          <p:cNvGrpSpPr/>
          <p:nvPr>
            <p:custDataLst>
              <p:tags r:id="rId17"/>
            </p:custDataLst>
          </p:nvPr>
        </p:nvGrpSpPr>
        <p:grpSpPr>
          <a:xfrm>
            <a:off x="6653866" y="2915193"/>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grpSp>
      <p:sp>
        <p:nvSpPr>
          <p:cNvPr id="84" name="Title 13"/>
          <p:cNvSpPr txBox="1"/>
          <p:nvPr>
            <p:custDataLst>
              <p:tags r:id="rId26"/>
            </p:custDataLst>
          </p:nvPr>
        </p:nvSpPr>
        <p:spPr bwMode="auto">
          <a:xfrm>
            <a:off x="508635" y="2293620"/>
            <a:ext cx="3518535" cy="112712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just">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Lato Regular"/>
              </a:rPr>
              <a:t>（1）发现可疑人应主动上前询问，态度应和气，但须问得仔细些。</a:t>
            </a:r>
            <a:endParaRPr lang="zh-CN" altLang="en-US"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6" name="Title 13"/>
          <p:cNvSpPr txBox="1"/>
          <p:nvPr>
            <p:custDataLst>
              <p:tags r:id="rId27"/>
            </p:custDataLst>
          </p:nvPr>
        </p:nvSpPr>
        <p:spPr bwMode="auto">
          <a:xfrm>
            <a:off x="505460" y="3655695"/>
            <a:ext cx="3778250" cy="185102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just">
              <a:lnSpc>
                <a:spcPct val="120000"/>
              </a:lnSpc>
            </a:pPr>
            <a:r>
              <a:rPr lang="zh-CN" altLang="en-US" b="1" spc="300">
                <a:solidFill>
                  <a:srgbClr val="1AA3AA"/>
                </a:solidFill>
                <a:latin typeface="微软雅黑" panose="020B0503020204020204" pitchFamily="34" charset="-122"/>
                <a:ea typeface="微软雅黑" panose="020B0503020204020204" pitchFamily="34" charset="-122"/>
                <a:cs typeface="Lato Regular"/>
              </a:rPr>
              <a:t>（3）如来人经盘问疑点很多，不肯说出真实身份，或有可能携带赃物、作案工具等物品时，应采取措施拖延时间，并打电话通知学校保卫部门来审查。</a:t>
            </a:r>
            <a:endParaRPr lang="zh-CN" altLang="en-US"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52" name="Title 13"/>
          <p:cNvSpPr txBox="1"/>
          <p:nvPr>
            <p:custDataLst>
              <p:tags r:id="rId28"/>
            </p:custDataLst>
          </p:nvPr>
        </p:nvSpPr>
        <p:spPr bwMode="auto">
          <a:xfrm>
            <a:off x="8065135" y="2194560"/>
            <a:ext cx="3425825" cy="108712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just">
              <a:lnSpc>
                <a:spcPct val="120000"/>
              </a:lnSpc>
            </a:pPr>
            <a:r>
              <a:rPr lang="zh-CN" altLang="en-US" b="1" spc="300">
                <a:solidFill>
                  <a:srgbClr val="9BBB59"/>
                </a:solidFill>
                <a:latin typeface="微软雅黑" panose="020B0503020204020204" pitchFamily="34" charset="-122"/>
                <a:ea typeface="微软雅黑" panose="020B0503020204020204" pitchFamily="34" charset="-122"/>
                <a:cs typeface="Lato Regular"/>
              </a:rPr>
              <a:t>（2）来人回答疑点较多，神情紧张，则要进一步盘问，并要求查看其身份证件。</a:t>
            </a:r>
            <a:endParaRPr lang="zh-CN" altLang="en-US" b="1" spc="300">
              <a:solidFill>
                <a:srgbClr val="9BBB59"/>
              </a:solidFill>
              <a:latin typeface="微软雅黑" panose="020B0503020204020204" pitchFamily="34" charset="-122"/>
              <a:ea typeface="微软雅黑" panose="020B0503020204020204" pitchFamily="34" charset="-122"/>
              <a:cs typeface="Lato Regular"/>
            </a:endParaRPr>
          </a:p>
        </p:txBody>
      </p:sp>
      <p:sp>
        <p:nvSpPr>
          <p:cNvPr id="55" name="Title 13"/>
          <p:cNvSpPr txBox="1"/>
          <p:nvPr>
            <p:custDataLst>
              <p:tags r:id="rId29"/>
            </p:custDataLst>
          </p:nvPr>
        </p:nvSpPr>
        <p:spPr bwMode="auto">
          <a:xfrm>
            <a:off x="8164830" y="4116705"/>
            <a:ext cx="3738245" cy="182499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just">
              <a:lnSpc>
                <a:spcPct val="120000"/>
              </a:lnSpc>
            </a:pPr>
            <a:r>
              <a:rPr lang="zh-CN" altLang="en-US" b="1" spc="300">
                <a:solidFill>
                  <a:srgbClr val="69A35B"/>
                </a:solidFill>
                <a:latin typeface="微软雅黑" panose="020B0503020204020204" pitchFamily="34" charset="-122"/>
                <a:ea typeface="微软雅黑" panose="020B0503020204020204" pitchFamily="34" charset="-122"/>
                <a:cs typeface="Lato Regular"/>
              </a:rPr>
              <a:t>（4）要注意的几个问题：一是态度始终要和气；二是不能随意对可疑人员进行搜查；三是如可疑人员是盗窃分子，要防止其突然行凶或逃跑。</a:t>
            </a:r>
            <a:endParaRPr lang="zh-CN" altLang="en-US" b="1" spc="300">
              <a:solidFill>
                <a:srgbClr val="69A35B"/>
              </a:solidFill>
              <a:latin typeface="微软雅黑" panose="020B0503020204020204" pitchFamily="34" charset="-122"/>
              <a:ea typeface="微软雅黑" panose="020B0503020204020204" pitchFamily="34" charset="-122"/>
              <a:cs typeface="Lato Regular"/>
            </a:endParaRPr>
          </a:p>
        </p:txBody>
      </p:sp>
    </p:spTree>
    <p:custDataLst>
      <p:tags r:id="rId30"/>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690245" y="892810"/>
            <a:ext cx="5114290" cy="506730"/>
          </a:xfrm>
          <a:prstGeom prst="rect">
            <a:avLst/>
          </a:prstGeom>
          <a:noFill/>
        </p:spPr>
        <p:txBody>
          <a:bodyPr wrap="square" rtlCol="0">
            <a:spAutoFit/>
          </a:bodyPr>
          <a:p>
            <a:pPr fontAlgn="auto">
              <a:lnSpc>
                <a:spcPct val="150000"/>
              </a:lnSpc>
            </a:pPr>
            <a:r>
              <a:rPr lang="zh-CN" altLang="en-US"/>
              <a:t>（五）发生盗窃案件后的处理措施</a:t>
            </a:r>
            <a:endParaRPr lang="zh-CN" altLang="en-US"/>
          </a:p>
        </p:txBody>
      </p:sp>
      <p:sp>
        <p:nvSpPr>
          <p:cNvPr id="11" name="矩形 10"/>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2" name="Freeform 9"/>
          <p:cNvSpPr/>
          <p:nvPr>
            <p:custDataLst>
              <p:tags r:id="rId2"/>
            </p:custDataLst>
          </p:nvPr>
        </p:nvSpPr>
        <p:spPr bwMode="auto">
          <a:xfrm>
            <a:off x="5692124" y="3736127"/>
            <a:ext cx="818083" cy="81808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46" name="Freeform 5"/>
          <p:cNvSpPr/>
          <p:nvPr>
            <p:custDataLst>
              <p:tags r:id="rId3"/>
            </p:custDataLst>
          </p:nvPr>
        </p:nvSpPr>
        <p:spPr bwMode="auto">
          <a:xfrm>
            <a:off x="6104801" y="2490228"/>
            <a:ext cx="1575046" cy="1681918"/>
          </a:xfrm>
          <a:custGeom>
            <a:avLst/>
            <a:gdLst>
              <a:gd name="T0" fmla="*/ 11 w 641"/>
              <a:gd name="T1" fmla="*/ 31 h 685"/>
              <a:gd name="T2" fmla="*/ 5 w 641"/>
              <a:gd name="T3" fmla="*/ 104 h 685"/>
              <a:gd name="T4" fmla="*/ 1 w 641"/>
              <a:gd name="T5" fmla="*/ 160 h 685"/>
              <a:gd name="T6" fmla="*/ 13 w 641"/>
              <a:gd name="T7" fmla="*/ 190 h 685"/>
              <a:gd name="T8" fmla="*/ 53 w 641"/>
              <a:gd name="T9" fmla="*/ 188 h 685"/>
              <a:gd name="T10" fmla="*/ 103 w 641"/>
              <a:gd name="T11" fmla="*/ 190 h 685"/>
              <a:gd name="T12" fmla="*/ 133 w 641"/>
              <a:gd name="T13" fmla="*/ 219 h 685"/>
              <a:gd name="T14" fmla="*/ 138 w 641"/>
              <a:gd name="T15" fmla="*/ 254 h 685"/>
              <a:gd name="T16" fmla="*/ 128 w 641"/>
              <a:gd name="T17" fmla="*/ 279 h 685"/>
              <a:gd name="T18" fmla="*/ 99 w 641"/>
              <a:gd name="T19" fmla="*/ 301 h 685"/>
              <a:gd name="T20" fmla="*/ 55 w 641"/>
              <a:gd name="T21" fmla="*/ 302 h 685"/>
              <a:gd name="T22" fmla="*/ 35 w 641"/>
              <a:gd name="T23" fmla="*/ 297 h 685"/>
              <a:gd name="T24" fmla="*/ 20 w 641"/>
              <a:gd name="T25" fmla="*/ 299 h 685"/>
              <a:gd name="T26" fmla="*/ 7 w 641"/>
              <a:gd name="T27" fmla="*/ 315 h 685"/>
              <a:gd name="T28" fmla="*/ 12 w 641"/>
              <a:gd name="T29" fmla="*/ 375 h 685"/>
              <a:gd name="T30" fmla="*/ 22 w 641"/>
              <a:gd name="T31" fmla="*/ 469 h 685"/>
              <a:gd name="T32" fmla="*/ 23 w 641"/>
              <a:gd name="T33" fmla="*/ 486 h 685"/>
              <a:gd name="T34" fmla="*/ 183 w 641"/>
              <a:gd name="T35" fmla="*/ 642 h 685"/>
              <a:gd name="T36" fmla="*/ 192 w 641"/>
              <a:gd name="T37" fmla="*/ 638 h 685"/>
              <a:gd name="T38" fmla="*/ 279 w 641"/>
              <a:gd name="T39" fmla="*/ 600 h 685"/>
              <a:gd name="T40" fmla="*/ 334 w 641"/>
              <a:gd name="T41" fmla="*/ 577 h 685"/>
              <a:gd name="T42" fmla="*/ 353 w 641"/>
              <a:gd name="T43" fmla="*/ 584 h 685"/>
              <a:gd name="T44" fmla="*/ 360 w 641"/>
              <a:gd name="T45" fmla="*/ 598 h 685"/>
              <a:gd name="T46" fmla="*/ 361 w 641"/>
              <a:gd name="T47" fmla="*/ 619 h 685"/>
              <a:gd name="T48" fmla="*/ 375 w 641"/>
              <a:gd name="T49" fmla="*/ 660 h 685"/>
              <a:gd name="T50" fmla="*/ 405 w 641"/>
              <a:gd name="T51" fmla="*/ 681 h 685"/>
              <a:gd name="T52" fmla="*/ 432 w 641"/>
              <a:gd name="T53" fmla="*/ 684 h 685"/>
              <a:gd name="T54" fmla="*/ 464 w 641"/>
              <a:gd name="T55" fmla="*/ 668 h 685"/>
              <a:gd name="T56" fmla="*/ 483 w 641"/>
              <a:gd name="T57" fmla="*/ 630 h 685"/>
              <a:gd name="T58" fmla="*/ 469 w 641"/>
              <a:gd name="T59" fmla="*/ 582 h 685"/>
              <a:gd name="T60" fmla="*/ 455 w 641"/>
              <a:gd name="T61" fmla="*/ 544 h 685"/>
              <a:gd name="T62" fmla="*/ 480 w 641"/>
              <a:gd name="T63" fmla="*/ 525 h 685"/>
              <a:gd name="T64" fmla="*/ 534 w 641"/>
              <a:gd name="T65" fmla="*/ 511 h 685"/>
              <a:gd name="T66" fmla="*/ 600 w 641"/>
              <a:gd name="T67" fmla="*/ 496 h 685"/>
              <a:gd name="T68" fmla="*/ 641 w 641"/>
              <a:gd name="T69" fmla="*/ 441 h 685"/>
              <a:gd name="T70" fmla="*/ 519 w 641"/>
              <a:gd name="T71" fmla="*/ 231 h 685"/>
              <a:gd name="T72" fmla="*/ 330 w 641"/>
              <a:gd name="T73" fmla="*/ 252 h 685"/>
              <a:gd name="T74" fmla="*/ 195 w 641"/>
              <a:gd name="T75" fmla="*/ 174 h 685"/>
              <a:gd name="T76" fmla="*/ 118 w 641"/>
              <a:gd name="T77" fmla="*/ 0 h 685"/>
              <a:gd name="T78" fmla="*/ 17 w 641"/>
              <a:gd name="T79" fmla="*/ 0 h 685"/>
              <a:gd name="T80" fmla="*/ 17 w 641"/>
              <a:gd name="T81" fmla="*/ 4 h 685"/>
              <a:gd name="T82" fmla="*/ 11 w 641"/>
              <a:gd name="T83" fmla="*/ 31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1" h="685">
                <a:moveTo>
                  <a:pt x="11" y="31"/>
                </a:moveTo>
                <a:cubicBezTo>
                  <a:pt x="10" y="40"/>
                  <a:pt x="6" y="80"/>
                  <a:pt x="5" y="104"/>
                </a:cubicBezTo>
                <a:cubicBezTo>
                  <a:pt x="3" y="128"/>
                  <a:pt x="2" y="150"/>
                  <a:pt x="1" y="160"/>
                </a:cubicBezTo>
                <a:cubicBezTo>
                  <a:pt x="0" y="169"/>
                  <a:pt x="2" y="186"/>
                  <a:pt x="13" y="190"/>
                </a:cubicBezTo>
                <a:cubicBezTo>
                  <a:pt x="23" y="194"/>
                  <a:pt x="33" y="196"/>
                  <a:pt x="53" y="188"/>
                </a:cubicBezTo>
                <a:cubicBezTo>
                  <a:pt x="73" y="179"/>
                  <a:pt x="97" y="188"/>
                  <a:pt x="103" y="190"/>
                </a:cubicBezTo>
                <a:cubicBezTo>
                  <a:pt x="109" y="191"/>
                  <a:pt x="126" y="205"/>
                  <a:pt x="133" y="219"/>
                </a:cubicBezTo>
                <a:cubicBezTo>
                  <a:pt x="140" y="233"/>
                  <a:pt x="139" y="249"/>
                  <a:pt x="138" y="254"/>
                </a:cubicBezTo>
                <a:cubicBezTo>
                  <a:pt x="138" y="260"/>
                  <a:pt x="132" y="275"/>
                  <a:pt x="128" y="279"/>
                </a:cubicBezTo>
                <a:cubicBezTo>
                  <a:pt x="124" y="283"/>
                  <a:pt x="109" y="299"/>
                  <a:pt x="99" y="301"/>
                </a:cubicBezTo>
                <a:cubicBezTo>
                  <a:pt x="88" y="303"/>
                  <a:pt x="72" y="307"/>
                  <a:pt x="55" y="302"/>
                </a:cubicBezTo>
                <a:cubicBezTo>
                  <a:pt x="38" y="297"/>
                  <a:pt x="39" y="297"/>
                  <a:pt x="35" y="297"/>
                </a:cubicBezTo>
                <a:cubicBezTo>
                  <a:pt x="31" y="296"/>
                  <a:pt x="23" y="297"/>
                  <a:pt x="20" y="299"/>
                </a:cubicBezTo>
                <a:cubicBezTo>
                  <a:pt x="17" y="301"/>
                  <a:pt x="9" y="305"/>
                  <a:pt x="7" y="315"/>
                </a:cubicBezTo>
                <a:cubicBezTo>
                  <a:pt x="5" y="325"/>
                  <a:pt x="8" y="358"/>
                  <a:pt x="12" y="375"/>
                </a:cubicBezTo>
                <a:cubicBezTo>
                  <a:pt x="15" y="392"/>
                  <a:pt x="17" y="423"/>
                  <a:pt x="22" y="469"/>
                </a:cubicBezTo>
                <a:cubicBezTo>
                  <a:pt x="23" y="486"/>
                  <a:pt x="23" y="486"/>
                  <a:pt x="23" y="486"/>
                </a:cubicBezTo>
                <a:cubicBezTo>
                  <a:pt x="105" y="498"/>
                  <a:pt x="169" y="561"/>
                  <a:pt x="183" y="642"/>
                </a:cubicBezTo>
                <a:cubicBezTo>
                  <a:pt x="192" y="638"/>
                  <a:pt x="192" y="638"/>
                  <a:pt x="192" y="638"/>
                </a:cubicBezTo>
                <a:cubicBezTo>
                  <a:pt x="234" y="620"/>
                  <a:pt x="264" y="608"/>
                  <a:pt x="279" y="600"/>
                </a:cubicBezTo>
                <a:cubicBezTo>
                  <a:pt x="294" y="591"/>
                  <a:pt x="324" y="579"/>
                  <a:pt x="334" y="577"/>
                </a:cubicBezTo>
                <a:cubicBezTo>
                  <a:pt x="344" y="576"/>
                  <a:pt x="351" y="582"/>
                  <a:pt x="353" y="584"/>
                </a:cubicBezTo>
                <a:cubicBezTo>
                  <a:pt x="356" y="587"/>
                  <a:pt x="359" y="594"/>
                  <a:pt x="360" y="598"/>
                </a:cubicBezTo>
                <a:cubicBezTo>
                  <a:pt x="361" y="603"/>
                  <a:pt x="361" y="601"/>
                  <a:pt x="361" y="619"/>
                </a:cubicBezTo>
                <a:cubicBezTo>
                  <a:pt x="362" y="637"/>
                  <a:pt x="371" y="651"/>
                  <a:pt x="375" y="660"/>
                </a:cubicBezTo>
                <a:cubicBezTo>
                  <a:pt x="380" y="669"/>
                  <a:pt x="400" y="679"/>
                  <a:pt x="405" y="681"/>
                </a:cubicBezTo>
                <a:cubicBezTo>
                  <a:pt x="410" y="684"/>
                  <a:pt x="427" y="685"/>
                  <a:pt x="432" y="684"/>
                </a:cubicBezTo>
                <a:cubicBezTo>
                  <a:pt x="437" y="682"/>
                  <a:pt x="453" y="679"/>
                  <a:pt x="464" y="668"/>
                </a:cubicBezTo>
                <a:cubicBezTo>
                  <a:pt x="476" y="657"/>
                  <a:pt x="483" y="637"/>
                  <a:pt x="483" y="630"/>
                </a:cubicBezTo>
                <a:cubicBezTo>
                  <a:pt x="482" y="624"/>
                  <a:pt x="484" y="599"/>
                  <a:pt x="469" y="582"/>
                </a:cubicBezTo>
                <a:cubicBezTo>
                  <a:pt x="455" y="566"/>
                  <a:pt x="455" y="556"/>
                  <a:pt x="455" y="544"/>
                </a:cubicBezTo>
                <a:cubicBezTo>
                  <a:pt x="456" y="533"/>
                  <a:pt x="471" y="526"/>
                  <a:pt x="480" y="525"/>
                </a:cubicBezTo>
                <a:cubicBezTo>
                  <a:pt x="490" y="523"/>
                  <a:pt x="512" y="517"/>
                  <a:pt x="534" y="511"/>
                </a:cubicBezTo>
                <a:cubicBezTo>
                  <a:pt x="554" y="505"/>
                  <a:pt x="586" y="498"/>
                  <a:pt x="600" y="496"/>
                </a:cubicBezTo>
                <a:cubicBezTo>
                  <a:pt x="641" y="441"/>
                  <a:pt x="641" y="441"/>
                  <a:pt x="641" y="441"/>
                </a:cubicBezTo>
                <a:cubicBezTo>
                  <a:pt x="519" y="231"/>
                  <a:pt x="519" y="231"/>
                  <a:pt x="519" y="231"/>
                </a:cubicBezTo>
                <a:cubicBezTo>
                  <a:pt x="330" y="252"/>
                  <a:pt x="330" y="252"/>
                  <a:pt x="330" y="252"/>
                </a:cubicBezTo>
                <a:cubicBezTo>
                  <a:pt x="195" y="174"/>
                  <a:pt x="195" y="174"/>
                  <a:pt x="195" y="174"/>
                </a:cubicBezTo>
                <a:cubicBezTo>
                  <a:pt x="118" y="0"/>
                  <a:pt x="118" y="0"/>
                  <a:pt x="118" y="0"/>
                </a:cubicBezTo>
                <a:cubicBezTo>
                  <a:pt x="17" y="0"/>
                  <a:pt x="17" y="0"/>
                  <a:pt x="17" y="0"/>
                </a:cubicBezTo>
                <a:cubicBezTo>
                  <a:pt x="17" y="2"/>
                  <a:pt x="17" y="4"/>
                  <a:pt x="17" y="4"/>
                </a:cubicBezTo>
                <a:cubicBezTo>
                  <a:pt x="16" y="9"/>
                  <a:pt x="13" y="23"/>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7" name="Freeform 6"/>
          <p:cNvSpPr/>
          <p:nvPr>
            <p:custDataLst>
              <p:tags r:id="rId4"/>
            </p:custDataLst>
          </p:nvPr>
        </p:nvSpPr>
        <p:spPr bwMode="auto">
          <a:xfrm>
            <a:off x="4520417" y="2490228"/>
            <a:ext cx="1928861" cy="1451575"/>
          </a:xfrm>
          <a:custGeom>
            <a:avLst/>
            <a:gdLst>
              <a:gd name="T0" fmla="*/ 45 w 785"/>
              <a:gd name="T1" fmla="*/ 464 h 591"/>
              <a:gd name="T2" fmla="*/ 112 w 785"/>
              <a:gd name="T3" fmla="*/ 493 h 591"/>
              <a:gd name="T4" fmla="*/ 164 w 785"/>
              <a:gd name="T5" fmla="*/ 513 h 591"/>
              <a:gd name="T6" fmla="*/ 196 w 785"/>
              <a:gd name="T7" fmla="*/ 512 h 591"/>
              <a:gd name="T8" fmla="*/ 207 w 785"/>
              <a:gd name="T9" fmla="*/ 473 h 591"/>
              <a:gd name="T10" fmla="*/ 224 w 785"/>
              <a:gd name="T11" fmla="*/ 426 h 591"/>
              <a:gd name="T12" fmla="*/ 261 w 785"/>
              <a:gd name="T13" fmla="*/ 406 h 591"/>
              <a:gd name="T14" fmla="*/ 296 w 785"/>
              <a:gd name="T15" fmla="*/ 412 h 591"/>
              <a:gd name="T16" fmla="*/ 317 w 785"/>
              <a:gd name="T17" fmla="*/ 429 h 591"/>
              <a:gd name="T18" fmla="*/ 328 w 785"/>
              <a:gd name="T19" fmla="*/ 464 h 591"/>
              <a:gd name="T20" fmla="*/ 316 w 785"/>
              <a:gd name="T21" fmla="*/ 506 h 591"/>
              <a:gd name="T22" fmla="*/ 305 w 785"/>
              <a:gd name="T23" fmla="*/ 523 h 591"/>
              <a:gd name="T24" fmla="*/ 302 w 785"/>
              <a:gd name="T25" fmla="*/ 538 h 591"/>
              <a:gd name="T26" fmla="*/ 314 w 785"/>
              <a:gd name="T27" fmla="*/ 555 h 591"/>
              <a:gd name="T28" fmla="*/ 372 w 785"/>
              <a:gd name="T29" fmla="*/ 569 h 591"/>
              <a:gd name="T30" fmla="*/ 464 w 785"/>
              <a:gd name="T31" fmla="*/ 589 h 591"/>
              <a:gd name="T32" fmla="*/ 473 w 785"/>
              <a:gd name="T33" fmla="*/ 591 h 591"/>
              <a:gd name="T34" fmla="*/ 642 w 785"/>
              <a:gd name="T35" fmla="*/ 485 h 591"/>
              <a:gd name="T36" fmla="*/ 668 w 785"/>
              <a:gd name="T37" fmla="*/ 486 h 591"/>
              <a:gd name="T38" fmla="*/ 667 w 785"/>
              <a:gd name="T39" fmla="*/ 469 h 591"/>
              <a:gd name="T40" fmla="*/ 657 w 785"/>
              <a:gd name="T41" fmla="*/ 375 h 591"/>
              <a:gd name="T42" fmla="*/ 652 w 785"/>
              <a:gd name="T43" fmla="*/ 315 h 591"/>
              <a:gd name="T44" fmla="*/ 665 w 785"/>
              <a:gd name="T45" fmla="*/ 299 h 591"/>
              <a:gd name="T46" fmla="*/ 680 w 785"/>
              <a:gd name="T47" fmla="*/ 297 h 591"/>
              <a:gd name="T48" fmla="*/ 700 w 785"/>
              <a:gd name="T49" fmla="*/ 302 h 591"/>
              <a:gd name="T50" fmla="*/ 744 w 785"/>
              <a:gd name="T51" fmla="*/ 301 h 591"/>
              <a:gd name="T52" fmla="*/ 773 w 785"/>
              <a:gd name="T53" fmla="*/ 279 h 591"/>
              <a:gd name="T54" fmla="*/ 783 w 785"/>
              <a:gd name="T55" fmla="*/ 254 h 591"/>
              <a:gd name="T56" fmla="*/ 778 w 785"/>
              <a:gd name="T57" fmla="*/ 219 h 591"/>
              <a:gd name="T58" fmla="*/ 748 w 785"/>
              <a:gd name="T59" fmla="*/ 190 h 591"/>
              <a:gd name="T60" fmla="*/ 698 w 785"/>
              <a:gd name="T61" fmla="*/ 188 h 591"/>
              <a:gd name="T62" fmla="*/ 658 w 785"/>
              <a:gd name="T63" fmla="*/ 190 h 591"/>
              <a:gd name="T64" fmla="*/ 646 w 785"/>
              <a:gd name="T65" fmla="*/ 160 h 591"/>
              <a:gd name="T66" fmla="*/ 650 w 785"/>
              <a:gd name="T67" fmla="*/ 104 h 591"/>
              <a:gd name="T68" fmla="*/ 656 w 785"/>
              <a:gd name="T69" fmla="*/ 31 h 591"/>
              <a:gd name="T70" fmla="*/ 662 w 785"/>
              <a:gd name="T71" fmla="*/ 4 h 591"/>
              <a:gd name="T72" fmla="*/ 662 w 785"/>
              <a:gd name="T73" fmla="*/ 0 h 591"/>
              <a:gd name="T74" fmla="*/ 520 w 785"/>
              <a:gd name="T75" fmla="*/ 0 h 591"/>
              <a:gd name="T76" fmla="*/ 443 w 785"/>
              <a:gd name="T77" fmla="*/ 174 h 591"/>
              <a:gd name="T78" fmla="*/ 308 w 785"/>
              <a:gd name="T79" fmla="*/ 252 h 591"/>
              <a:gd name="T80" fmla="*/ 119 w 785"/>
              <a:gd name="T81" fmla="*/ 232 h 591"/>
              <a:gd name="T82" fmla="*/ 0 w 785"/>
              <a:gd name="T83" fmla="*/ 439 h 591"/>
              <a:gd name="T84" fmla="*/ 21 w 785"/>
              <a:gd name="T85" fmla="*/ 451 h 591"/>
              <a:gd name="T86" fmla="*/ 45 w 785"/>
              <a:gd name="T87" fmla="*/ 46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5" h="591">
                <a:moveTo>
                  <a:pt x="45" y="464"/>
                </a:moveTo>
                <a:cubicBezTo>
                  <a:pt x="53" y="468"/>
                  <a:pt x="90" y="484"/>
                  <a:pt x="112" y="493"/>
                </a:cubicBezTo>
                <a:cubicBezTo>
                  <a:pt x="134" y="501"/>
                  <a:pt x="155" y="509"/>
                  <a:pt x="164" y="513"/>
                </a:cubicBezTo>
                <a:cubicBezTo>
                  <a:pt x="173" y="517"/>
                  <a:pt x="189" y="520"/>
                  <a:pt x="196" y="512"/>
                </a:cubicBezTo>
                <a:cubicBezTo>
                  <a:pt x="203" y="503"/>
                  <a:pt x="209" y="494"/>
                  <a:pt x="207" y="473"/>
                </a:cubicBezTo>
                <a:cubicBezTo>
                  <a:pt x="205" y="451"/>
                  <a:pt x="220" y="431"/>
                  <a:pt x="224" y="426"/>
                </a:cubicBezTo>
                <a:cubicBezTo>
                  <a:pt x="227" y="420"/>
                  <a:pt x="245" y="408"/>
                  <a:pt x="261" y="406"/>
                </a:cubicBezTo>
                <a:cubicBezTo>
                  <a:pt x="276" y="404"/>
                  <a:pt x="291" y="410"/>
                  <a:pt x="296" y="412"/>
                </a:cubicBezTo>
                <a:cubicBezTo>
                  <a:pt x="301" y="414"/>
                  <a:pt x="314" y="424"/>
                  <a:pt x="317" y="429"/>
                </a:cubicBezTo>
                <a:cubicBezTo>
                  <a:pt x="319" y="434"/>
                  <a:pt x="330" y="454"/>
                  <a:pt x="328" y="464"/>
                </a:cubicBezTo>
                <a:cubicBezTo>
                  <a:pt x="327" y="474"/>
                  <a:pt x="326" y="491"/>
                  <a:pt x="316" y="506"/>
                </a:cubicBezTo>
                <a:cubicBezTo>
                  <a:pt x="306" y="520"/>
                  <a:pt x="307" y="519"/>
                  <a:pt x="305" y="523"/>
                </a:cubicBezTo>
                <a:cubicBezTo>
                  <a:pt x="303" y="527"/>
                  <a:pt x="301" y="535"/>
                  <a:pt x="302" y="538"/>
                </a:cubicBezTo>
                <a:cubicBezTo>
                  <a:pt x="303" y="542"/>
                  <a:pt x="305" y="551"/>
                  <a:pt x="314" y="555"/>
                </a:cubicBezTo>
                <a:cubicBezTo>
                  <a:pt x="323" y="560"/>
                  <a:pt x="354" y="567"/>
                  <a:pt x="372" y="569"/>
                </a:cubicBezTo>
                <a:cubicBezTo>
                  <a:pt x="389" y="571"/>
                  <a:pt x="420" y="579"/>
                  <a:pt x="464" y="589"/>
                </a:cubicBezTo>
                <a:cubicBezTo>
                  <a:pt x="473" y="591"/>
                  <a:pt x="473" y="591"/>
                  <a:pt x="473" y="591"/>
                </a:cubicBezTo>
                <a:cubicBezTo>
                  <a:pt x="503" y="528"/>
                  <a:pt x="568" y="485"/>
                  <a:pt x="642" y="485"/>
                </a:cubicBezTo>
                <a:cubicBezTo>
                  <a:pt x="651" y="485"/>
                  <a:pt x="660" y="485"/>
                  <a:pt x="668" y="486"/>
                </a:cubicBezTo>
                <a:cubicBezTo>
                  <a:pt x="667" y="469"/>
                  <a:pt x="667" y="469"/>
                  <a:pt x="667" y="469"/>
                </a:cubicBezTo>
                <a:cubicBezTo>
                  <a:pt x="662" y="423"/>
                  <a:pt x="660" y="392"/>
                  <a:pt x="657" y="375"/>
                </a:cubicBezTo>
                <a:cubicBezTo>
                  <a:pt x="653" y="358"/>
                  <a:pt x="650" y="325"/>
                  <a:pt x="652" y="315"/>
                </a:cubicBezTo>
                <a:cubicBezTo>
                  <a:pt x="654" y="305"/>
                  <a:pt x="662" y="301"/>
                  <a:pt x="665" y="299"/>
                </a:cubicBezTo>
                <a:cubicBezTo>
                  <a:pt x="668" y="297"/>
                  <a:pt x="676" y="296"/>
                  <a:pt x="680" y="297"/>
                </a:cubicBezTo>
                <a:cubicBezTo>
                  <a:pt x="684" y="297"/>
                  <a:pt x="683" y="297"/>
                  <a:pt x="700" y="302"/>
                </a:cubicBezTo>
                <a:cubicBezTo>
                  <a:pt x="717" y="307"/>
                  <a:pt x="733" y="303"/>
                  <a:pt x="744" y="301"/>
                </a:cubicBezTo>
                <a:cubicBezTo>
                  <a:pt x="754" y="299"/>
                  <a:pt x="769" y="283"/>
                  <a:pt x="773" y="279"/>
                </a:cubicBezTo>
                <a:cubicBezTo>
                  <a:pt x="777" y="275"/>
                  <a:pt x="783" y="260"/>
                  <a:pt x="783" y="254"/>
                </a:cubicBezTo>
                <a:cubicBezTo>
                  <a:pt x="784" y="249"/>
                  <a:pt x="785" y="233"/>
                  <a:pt x="778" y="219"/>
                </a:cubicBezTo>
                <a:cubicBezTo>
                  <a:pt x="771" y="205"/>
                  <a:pt x="754" y="191"/>
                  <a:pt x="748" y="190"/>
                </a:cubicBezTo>
                <a:cubicBezTo>
                  <a:pt x="742" y="188"/>
                  <a:pt x="718" y="179"/>
                  <a:pt x="698" y="188"/>
                </a:cubicBezTo>
                <a:cubicBezTo>
                  <a:pt x="678" y="196"/>
                  <a:pt x="668" y="194"/>
                  <a:pt x="658" y="190"/>
                </a:cubicBezTo>
                <a:cubicBezTo>
                  <a:pt x="647" y="186"/>
                  <a:pt x="645" y="169"/>
                  <a:pt x="646" y="160"/>
                </a:cubicBezTo>
                <a:cubicBezTo>
                  <a:pt x="647" y="150"/>
                  <a:pt x="648" y="128"/>
                  <a:pt x="650" y="104"/>
                </a:cubicBezTo>
                <a:cubicBezTo>
                  <a:pt x="651" y="80"/>
                  <a:pt x="655" y="40"/>
                  <a:pt x="656" y="31"/>
                </a:cubicBezTo>
                <a:cubicBezTo>
                  <a:pt x="658" y="23"/>
                  <a:pt x="661" y="9"/>
                  <a:pt x="662" y="4"/>
                </a:cubicBezTo>
                <a:cubicBezTo>
                  <a:pt x="662" y="4"/>
                  <a:pt x="662" y="2"/>
                  <a:pt x="662" y="0"/>
                </a:cubicBezTo>
                <a:cubicBezTo>
                  <a:pt x="520" y="0"/>
                  <a:pt x="520" y="0"/>
                  <a:pt x="520" y="0"/>
                </a:cubicBezTo>
                <a:cubicBezTo>
                  <a:pt x="443" y="174"/>
                  <a:pt x="443" y="174"/>
                  <a:pt x="443" y="174"/>
                </a:cubicBezTo>
                <a:cubicBezTo>
                  <a:pt x="308" y="252"/>
                  <a:pt x="308" y="252"/>
                  <a:pt x="308" y="252"/>
                </a:cubicBezTo>
                <a:cubicBezTo>
                  <a:pt x="119" y="232"/>
                  <a:pt x="119" y="232"/>
                  <a:pt x="119" y="232"/>
                </a:cubicBezTo>
                <a:cubicBezTo>
                  <a:pt x="0" y="439"/>
                  <a:pt x="0" y="439"/>
                  <a:pt x="0" y="439"/>
                </a:cubicBezTo>
                <a:cubicBezTo>
                  <a:pt x="11" y="446"/>
                  <a:pt x="20" y="450"/>
                  <a:pt x="21" y="451"/>
                </a:cubicBezTo>
                <a:cubicBezTo>
                  <a:pt x="25" y="453"/>
                  <a:pt x="37" y="460"/>
                  <a:pt x="45" y="464"/>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Freeform 7"/>
          <p:cNvSpPr/>
          <p:nvPr>
            <p:custDataLst>
              <p:tags r:id="rId5"/>
            </p:custDataLst>
          </p:nvPr>
        </p:nvSpPr>
        <p:spPr bwMode="auto">
          <a:xfrm>
            <a:off x="6320617" y="3708347"/>
            <a:ext cx="1359230" cy="1534581"/>
          </a:xfrm>
          <a:custGeom>
            <a:avLst/>
            <a:gdLst>
              <a:gd name="T0" fmla="*/ 440 w 553"/>
              <a:gd name="T1" fmla="*/ 98 h 625"/>
              <a:gd name="T2" fmla="*/ 512 w 553"/>
              <a:gd name="T3" fmla="*/ 0 h 625"/>
              <a:gd name="T4" fmla="*/ 446 w 553"/>
              <a:gd name="T5" fmla="*/ 15 h 625"/>
              <a:gd name="T6" fmla="*/ 392 w 553"/>
              <a:gd name="T7" fmla="*/ 29 h 625"/>
              <a:gd name="T8" fmla="*/ 367 w 553"/>
              <a:gd name="T9" fmla="*/ 48 h 625"/>
              <a:gd name="T10" fmla="*/ 381 w 553"/>
              <a:gd name="T11" fmla="*/ 86 h 625"/>
              <a:gd name="T12" fmla="*/ 395 w 553"/>
              <a:gd name="T13" fmla="*/ 134 h 625"/>
              <a:gd name="T14" fmla="*/ 376 w 553"/>
              <a:gd name="T15" fmla="*/ 172 h 625"/>
              <a:gd name="T16" fmla="*/ 344 w 553"/>
              <a:gd name="T17" fmla="*/ 188 h 625"/>
              <a:gd name="T18" fmla="*/ 317 w 553"/>
              <a:gd name="T19" fmla="*/ 185 h 625"/>
              <a:gd name="T20" fmla="*/ 287 w 553"/>
              <a:gd name="T21" fmla="*/ 164 h 625"/>
              <a:gd name="T22" fmla="*/ 273 w 553"/>
              <a:gd name="T23" fmla="*/ 123 h 625"/>
              <a:gd name="T24" fmla="*/ 272 w 553"/>
              <a:gd name="T25" fmla="*/ 102 h 625"/>
              <a:gd name="T26" fmla="*/ 265 w 553"/>
              <a:gd name="T27" fmla="*/ 88 h 625"/>
              <a:gd name="T28" fmla="*/ 246 w 553"/>
              <a:gd name="T29" fmla="*/ 81 h 625"/>
              <a:gd name="T30" fmla="*/ 191 w 553"/>
              <a:gd name="T31" fmla="*/ 104 h 625"/>
              <a:gd name="T32" fmla="*/ 104 w 553"/>
              <a:gd name="T33" fmla="*/ 142 h 625"/>
              <a:gd name="T34" fmla="*/ 95 w 553"/>
              <a:gd name="T35" fmla="*/ 146 h 625"/>
              <a:gd name="T36" fmla="*/ 98 w 553"/>
              <a:gd name="T37" fmla="*/ 177 h 625"/>
              <a:gd name="T38" fmla="*/ 0 w 553"/>
              <a:gd name="T39" fmla="*/ 342 h 625"/>
              <a:gd name="T40" fmla="*/ 6 w 553"/>
              <a:gd name="T41" fmla="*/ 349 h 625"/>
              <a:gd name="T42" fmla="*/ 69 w 553"/>
              <a:gd name="T43" fmla="*/ 419 h 625"/>
              <a:gd name="T44" fmla="*/ 107 w 553"/>
              <a:gd name="T45" fmla="*/ 465 h 625"/>
              <a:gd name="T46" fmla="*/ 106 w 553"/>
              <a:gd name="T47" fmla="*/ 485 h 625"/>
              <a:gd name="T48" fmla="*/ 95 w 553"/>
              <a:gd name="T49" fmla="*/ 496 h 625"/>
              <a:gd name="T50" fmla="*/ 76 w 553"/>
              <a:gd name="T51" fmla="*/ 504 h 625"/>
              <a:gd name="T52" fmla="*/ 41 w 553"/>
              <a:gd name="T53" fmla="*/ 530 h 625"/>
              <a:gd name="T54" fmla="*/ 30 w 553"/>
              <a:gd name="T55" fmla="*/ 564 h 625"/>
              <a:gd name="T56" fmla="*/ 36 w 553"/>
              <a:gd name="T57" fmla="*/ 591 h 625"/>
              <a:gd name="T58" fmla="*/ 61 w 553"/>
              <a:gd name="T59" fmla="*/ 617 h 625"/>
              <a:gd name="T60" fmla="*/ 102 w 553"/>
              <a:gd name="T61" fmla="*/ 623 h 625"/>
              <a:gd name="T62" fmla="*/ 144 w 553"/>
              <a:gd name="T63" fmla="*/ 595 h 625"/>
              <a:gd name="T64" fmla="*/ 176 w 553"/>
              <a:gd name="T65" fmla="*/ 570 h 625"/>
              <a:gd name="T66" fmla="*/ 202 w 553"/>
              <a:gd name="T67" fmla="*/ 588 h 625"/>
              <a:gd name="T68" fmla="*/ 218 w 553"/>
              <a:gd name="T69" fmla="*/ 612 h 625"/>
              <a:gd name="T70" fmla="*/ 243 w 553"/>
              <a:gd name="T71" fmla="*/ 597 h 625"/>
              <a:gd name="T72" fmla="*/ 432 w 553"/>
              <a:gd name="T73" fmla="*/ 618 h 625"/>
              <a:gd name="T74" fmla="*/ 553 w 553"/>
              <a:gd name="T75" fmla="*/ 408 h 625"/>
              <a:gd name="T76" fmla="*/ 441 w 553"/>
              <a:gd name="T77" fmla="*/ 255 h 625"/>
              <a:gd name="T78" fmla="*/ 440 w 553"/>
              <a:gd name="T79" fmla="*/ 98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3" h="625">
                <a:moveTo>
                  <a:pt x="440" y="98"/>
                </a:moveTo>
                <a:cubicBezTo>
                  <a:pt x="512" y="0"/>
                  <a:pt x="512" y="0"/>
                  <a:pt x="512" y="0"/>
                </a:cubicBezTo>
                <a:cubicBezTo>
                  <a:pt x="498" y="2"/>
                  <a:pt x="466" y="9"/>
                  <a:pt x="446" y="15"/>
                </a:cubicBezTo>
                <a:cubicBezTo>
                  <a:pt x="424" y="21"/>
                  <a:pt x="402" y="27"/>
                  <a:pt x="392" y="29"/>
                </a:cubicBezTo>
                <a:cubicBezTo>
                  <a:pt x="383" y="30"/>
                  <a:pt x="368" y="37"/>
                  <a:pt x="367" y="48"/>
                </a:cubicBezTo>
                <a:cubicBezTo>
                  <a:pt x="367" y="60"/>
                  <a:pt x="367" y="70"/>
                  <a:pt x="381" y="86"/>
                </a:cubicBezTo>
                <a:cubicBezTo>
                  <a:pt x="396" y="103"/>
                  <a:pt x="394" y="128"/>
                  <a:pt x="395" y="134"/>
                </a:cubicBezTo>
                <a:cubicBezTo>
                  <a:pt x="395" y="141"/>
                  <a:pt x="388" y="161"/>
                  <a:pt x="376" y="172"/>
                </a:cubicBezTo>
                <a:cubicBezTo>
                  <a:pt x="365" y="183"/>
                  <a:pt x="349" y="186"/>
                  <a:pt x="344" y="188"/>
                </a:cubicBezTo>
                <a:cubicBezTo>
                  <a:pt x="339" y="189"/>
                  <a:pt x="322" y="188"/>
                  <a:pt x="317" y="185"/>
                </a:cubicBezTo>
                <a:cubicBezTo>
                  <a:pt x="312" y="183"/>
                  <a:pt x="292" y="173"/>
                  <a:pt x="287" y="164"/>
                </a:cubicBezTo>
                <a:cubicBezTo>
                  <a:pt x="283" y="155"/>
                  <a:pt x="274" y="141"/>
                  <a:pt x="273" y="123"/>
                </a:cubicBezTo>
                <a:cubicBezTo>
                  <a:pt x="273" y="105"/>
                  <a:pt x="273" y="107"/>
                  <a:pt x="272" y="102"/>
                </a:cubicBezTo>
                <a:cubicBezTo>
                  <a:pt x="271" y="98"/>
                  <a:pt x="268" y="91"/>
                  <a:pt x="265" y="88"/>
                </a:cubicBezTo>
                <a:cubicBezTo>
                  <a:pt x="263" y="86"/>
                  <a:pt x="256" y="80"/>
                  <a:pt x="246" y="81"/>
                </a:cubicBezTo>
                <a:cubicBezTo>
                  <a:pt x="236" y="83"/>
                  <a:pt x="206" y="95"/>
                  <a:pt x="191" y="104"/>
                </a:cubicBezTo>
                <a:cubicBezTo>
                  <a:pt x="176" y="112"/>
                  <a:pt x="146" y="124"/>
                  <a:pt x="104" y="142"/>
                </a:cubicBezTo>
                <a:cubicBezTo>
                  <a:pt x="95" y="146"/>
                  <a:pt x="95" y="146"/>
                  <a:pt x="95" y="146"/>
                </a:cubicBezTo>
                <a:cubicBezTo>
                  <a:pt x="97" y="156"/>
                  <a:pt x="98" y="166"/>
                  <a:pt x="98" y="177"/>
                </a:cubicBezTo>
                <a:cubicBezTo>
                  <a:pt x="98" y="248"/>
                  <a:pt x="58" y="310"/>
                  <a:pt x="0" y="342"/>
                </a:cubicBezTo>
                <a:cubicBezTo>
                  <a:pt x="6" y="349"/>
                  <a:pt x="6" y="349"/>
                  <a:pt x="6" y="349"/>
                </a:cubicBezTo>
                <a:cubicBezTo>
                  <a:pt x="36" y="383"/>
                  <a:pt x="56" y="407"/>
                  <a:pt x="69" y="419"/>
                </a:cubicBezTo>
                <a:cubicBezTo>
                  <a:pt x="82" y="431"/>
                  <a:pt x="103" y="456"/>
                  <a:pt x="107" y="465"/>
                </a:cubicBezTo>
                <a:cubicBezTo>
                  <a:pt x="111" y="474"/>
                  <a:pt x="108" y="482"/>
                  <a:pt x="106" y="485"/>
                </a:cubicBezTo>
                <a:cubicBezTo>
                  <a:pt x="105" y="489"/>
                  <a:pt x="99" y="494"/>
                  <a:pt x="95" y="496"/>
                </a:cubicBezTo>
                <a:cubicBezTo>
                  <a:pt x="91" y="498"/>
                  <a:pt x="93" y="498"/>
                  <a:pt x="76" y="504"/>
                </a:cubicBezTo>
                <a:cubicBezTo>
                  <a:pt x="59" y="510"/>
                  <a:pt x="49" y="522"/>
                  <a:pt x="41" y="530"/>
                </a:cubicBezTo>
                <a:cubicBezTo>
                  <a:pt x="34" y="537"/>
                  <a:pt x="31" y="559"/>
                  <a:pt x="30" y="564"/>
                </a:cubicBezTo>
                <a:cubicBezTo>
                  <a:pt x="29" y="570"/>
                  <a:pt x="33" y="586"/>
                  <a:pt x="36" y="591"/>
                </a:cubicBezTo>
                <a:cubicBezTo>
                  <a:pt x="39" y="595"/>
                  <a:pt x="47" y="609"/>
                  <a:pt x="61" y="617"/>
                </a:cubicBezTo>
                <a:cubicBezTo>
                  <a:pt x="75" y="624"/>
                  <a:pt x="96" y="625"/>
                  <a:pt x="102" y="623"/>
                </a:cubicBezTo>
                <a:cubicBezTo>
                  <a:pt x="108" y="620"/>
                  <a:pt x="133" y="614"/>
                  <a:pt x="144" y="595"/>
                </a:cubicBezTo>
                <a:cubicBezTo>
                  <a:pt x="156" y="576"/>
                  <a:pt x="165" y="573"/>
                  <a:pt x="176" y="570"/>
                </a:cubicBezTo>
                <a:cubicBezTo>
                  <a:pt x="187" y="567"/>
                  <a:pt x="198" y="580"/>
                  <a:pt x="202" y="588"/>
                </a:cubicBezTo>
                <a:cubicBezTo>
                  <a:pt x="205" y="593"/>
                  <a:pt x="211" y="601"/>
                  <a:pt x="218" y="612"/>
                </a:cubicBezTo>
                <a:cubicBezTo>
                  <a:pt x="243" y="597"/>
                  <a:pt x="243" y="597"/>
                  <a:pt x="243" y="597"/>
                </a:cubicBezTo>
                <a:cubicBezTo>
                  <a:pt x="432" y="618"/>
                  <a:pt x="432" y="618"/>
                  <a:pt x="432" y="618"/>
                </a:cubicBezTo>
                <a:cubicBezTo>
                  <a:pt x="553" y="408"/>
                  <a:pt x="553" y="408"/>
                  <a:pt x="553" y="408"/>
                </a:cubicBezTo>
                <a:cubicBezTo>
                  <a:pt x="441" y="255"/>
                  <a:pt x="441" y="255"/>
                  <a:pt x="441" y="255"/>
                </a:cubicBezTo>
                <a:lnTo>
                  <a:pt x="440" y="98"/>
                </a:ln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5" name="Freeform 8"/>
          <p:cNvSpPr/>
          <p:nvPr>
            <p:custDataLst>
              <p:tags r:id="rId6"/>
            </p:custDataLst>
          </p:nvPr>
        </p:nvSpPr>
        <p:spPr bwMode="auto">
          <a:xfrm>
            <a:off x="4515229" y="3482154"/>
            <a:ext cx="1267923" cy="1744172"/>
          </a:xfrm>
          <a:custGeom>
            <a:avLst/>
            <a:gdLst>
              <a:gd name="T0" fmla="*/ 353 w 516"/>
              <a:gd name="T1" fmla="*/ 648 h 710"/>
              <a:gd name="T2" fmla="*/ 320 w 516"/>
              <a:gd name="T3" fmla="*/ 626 h 710"/>
              <a:gd name="T4" fmla="*/ 280 w 516"/>
              <a:gd name="T5" fmla="*/ 595 h 710"/>
              <a:gd name="T6" fmla="*/ 273 w 516"/>
              <a:gd name="T7" fmla="*/ 554 h 710"/>
              <a:gd name="T8" fmla="*/ 290 w 516"/>
              <a:gd name="T9" fmla="*/ 522 h 710"/>
              <a:gd name="T10" fmla="*/ 313 w 516"/>
              <a:gd name="T11" fmla="*/ 508 h 710"/>
              <a:gd name="T12" fmla="*/ 349 w 516"/>
              <a:gd name="T13" fmla="*/ 508 h 710"/>
              <a:gd name="T14" fmla="*/ 385 w 516"/>
              <a:gd name="T15" fmla="*/ 532 h 710"/>
              <a:gd name="T16" fmla="*/ 398 w 516"/>
              <a:gd name="T17" fmla="*/ 548 h 710"/>
              <a:gd name="T18" fmla="*/ 412 w 516"/>
              <a:gd name="T19" fmla="*/ 556 h 710"/>
              <a:gd name="T20" fmla="*/ 432 w 516"/>
              <a:gd name="T21" fmla="*/ 550 h 710"/>
              <a:gd name="T22" fmla="*/ 463 w 516"/>
              <a:gd name="T23" fmla="*/ 499 h 710"/>
              <a:gd name="T24" fmla="*/ 510 w 516"/>
              <a:gd name="T25" fmla="*/ 417 h 710"/>
              <a:gd name="T26" fmla="*/ 516 w 516"/>
              <a:gd name="T27" fmla="*/ 407 h 710"/>
              <a:gd name="T28" fmla="*/ 456 w 516"/>
              <a:gd name="T29" fmla="*/ 269 h 710"/>
              <a:gd name="T30" fmla="*/ 475 w 516"/>
              <a:gd name="T31" fmla="*/ 187 h 710"/>
              <a:gd name="T32" fmla="*/ 466 w 516"/>
              <a:gd name="T33" fmla="*/ 185 h 710"/>
              <a:gd name="T34" fmla="*/ 374 w 516"/>
              <a:gd name="T35" fmla="*/ 165 h 710"/>
              <a:gd name="T36" fmla="*/ 316 w 516"/>
              <a:gd name="T37" fmla="*/ 151 h 710"/>
              <a:gd name="T38" fmla="*/ 304 w 516"/>
              <a:gd name="T39" fmla="*/ 134 h 710"/>
              <a:gd name="T40" fmla="*/ 307 w 516"/>
              <a:gd name="T41" fmla="*/ 119 h 710"/>
              <a:gd name="T42" fmla="*/ 318 w 516"/>
              <a:gd name="T43" fmla="*/ 102 h 710"/>
              <a:gd name="T44" fmla="*/ 330 w 516"/>
              <a:gd name="T45" fmla="*/ 60 h 710"/>
              <a:gd name="T46" fmla="*/ 319 w 516"/>
              <a:gd name="T47" fmla="*/ 25 h 710"/>
              <a:gd name="T48" fmla="*/ 298 w 516"/>
              <a:gd name="T49" fmla="*/ 8 h 710"/>
              <a:gd name="T50" fmla="*/ 263 w 516"/>
              <a:gd name="T51" fmla="*/ 2 h 710"/>
              <a:gd name="T52" fmla="*/ 226 w 516"/>
              <a:gd name="T53" fmla="*/ 22 h 710"/>
              <a:gd name="T54" fmla="*/ 209 w 516"/>
              <a:gd name="T55" fmla="*/ 69 h 710"/>
              <a:gd name="T56" fmla="*/ 198 w 516"/>
              <a:gd name="T57" fmla="*/ 108 h 710"/>
              <a:gd name="T58" fmla="*/ 166 w 516"/>
              <a:gd name="T59" fmla="*/ 109 h 710"/>
              <a:gd name="T60" fmla="*/ 114 w 516"/>
              <a:gd name="T61" fmla="*/ 89 h 710"/>
              <a:gd name="T62" fmla="*/ 47 w 516"/>
              <a:gd name="T63" fmla="*/ 60 h 710"/>
              <a:gd name="T64" fmla="*/ 23 w 516"/>
              <a:gd name="T65" fmla="*/ 47 h 710"/>
              <a:gd name="T66" fmla="*/ 2 w 516"/>
              <a:gd name="T67" fmla="*/ 35 h 710"/>
              <a:gd name="T68" fmla="*/ 0 w 516"/>
              <a:gd name="T69" fmla="*/ 38 h 710"/>
              <a:gd name="T70" fmla="*/ 113 w 516"/>
              <a:gd name="T71" fmla="*/ 190 h 710"/>
              <a:gd name="T72" fmla="*/ 112 w 516"/>
              <a:gd name="T73" fmla="*/ 347 h 710"/>
              <a:gd name="T74" fmla="*/ 0 w 516"/>
              <a:gd name="T75" fmla="*/ 501 h 710"/>
              <a:gd name="T76" fmla="*/ 122 w 516"/>
              <a:gd name="T77" fmla="*/ 710 h 710"/>
              <a:gd name="T78" fmla="*/ 311 w 516"/>
              <a:gd name="T79" fmla="*/ 689 h 710"/>
              <a:gd name="T80" fmla="*/ 328 w 516"/>
              <a:gd name="T81" fmla="*/ 699 h 710"/>
              <a:gd name="T82" fmla="*/ 345 w 516"/>
              <a:gd name="T83" fmla="*/ 679 h 710"/>
              <a:gd name="T84" fmla="*/ 353 w 516"/>
              <a:gd name="T85" fmla="*/ 64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6" h="710">
                <a:moveTo>
                  <a:pt x="353" y="648"/>
                </a:moveTo>
                <a:cubicBezTo>
                  <a:pt x="347" y="639"/>
                  <a:pt x="341" y="631"/>
                  <a:pt x="320" y="626"/>
                </a:cubicBezTo>
                <a:cubicBezTo>
                  <a:pt x="299" y="621"/>
                  <a:pt x="285" y="600"/>
                  <a:pt x="280" y="595"/>
                </a:cubicBezTo>
                <a:cubicBezTo>
                  <a:pt x="276" y="590"/>
                  <a:pt x="270" y="569"/>
                  <a:pt x="273" y="554"/>
                </a:cubicBezTo>
                <a:cubicBezTo>
                  <a:pt x="276" y="538"/>
                  <a:pt x="286" y="526"/>
                  <a:pt x="290" y="522"/>
                </a:cubicBezTo>
                <a:cubicBezTo>
                  <a:pt x="293" y="518"/>
                  <a:pt x="307" y="509"/>
                  <a:pt x="313" y="508"/>
                </a:cubicBezTo>
                <a:cubicBezTo>
                  <a:pt x="318" y="507"/>
                  <a:pt x="340" y="503"/>
                  <a:pt x="349" y="508"/>
                </a:cubicBezTo>
                <a:cubicBezTo>
                  <a:pt x="359" y="512"/>
                  <a:pt x="374" y="518"/>
                  <a:pt x="385" y="532"/>
                </a:cubicBezTo>
                <a:cubicBezTo>
                  <a:pt x="396" y="546"/>
                  <a:pt x="395" y="545"/>
                  <a:pt x="398" y="548"/>
                </a:cubicBezTo>
                <a:cubicBezTo>
                  <a:pt x="402" y="551"/>
                  <a:pt x="408" y="555"/>
                  <a:pt x="412" y="556"/>
                </a:cubicBezTo>
                <a:cubicBezTo>
                  <a:pt x="416" y="556"/>
                  <a:pt x="424" y="557"/>
                  <a:pt x="432" y="550"/>
                </a:cubicBezTo>
                <a:cubicBezTo>
                  <a:pt x="439" y="543"/>
                  <a:pt x="456" y="515"/>
                  <a:pt x="463" y="499"/>
                </a:cubicBezTo>
                <a:cubicBezTo>
                  <a:pt x="470" y="484"/>
                  <a:pt x="487" y="456"/>
                  <a:pt x="510" y="417"/>
                </a:cubicBezTo>
                <a:cubicBezTo>
                  <a:pt x="516" y="407"/>
                  <a:pt x="516" y="407"/>
                  <a:pt x="516" y="407"/>
                </a:cubicBezTo>
                <a:cubicBezTo>
                  <a:pt x="479" y="373"/>
                  <a:pt x="456" y="324"/>
                  <a:pt x="456" y="269"/>
                </a:cubicBezTo>
                <a:cubicBezTo>
                  <a:pt x="456" y="239"/>
                  <a:pt x="463" y="211"/>
                  <a:pt x="475" y="187"/>
                </a:cubicBezTo>
                <a:cubicBezTo>
                  <a:pt x="466" y="185"/>
                  <a:pt x="466" y="185"/>
                  <a:pt x="466" y="185"/>
                </a:cubicBezTo>
                <a:cubicBezTo>
                  <a:pt x="422" y="175"/>
                  <a:pt x="391" y="167"/>
                  <a:pt x="374" y="165"/>
                </a:cubicBezTo>
                <a:cubicBezTo>
                  <a:pt x="356" y="163"/>
                  <a:pt x="325" y="156"/>
                  <a:pt x="316" y="151"/>
                </a:cubicBezTo>
                <a:cubicBezTo>
                  <a:pt x="307" y="147"/>
                  <a:pt x="305" y="138"/>
                  <a:pt x="304" y="134"/>
                </a:cubicBezTo>
                <a:cubicBezTo>
                  <a:pt x="303" y="131"/>
                  <a:pt x="305" y="123"/>
                  <a:pt x="307" y="119"/>
                </a:cubicBezTo>
                <a:cubicBezTo>
                  <a:pt x="309" y="115"/>
                  <a:pt x="308" y="116"/>
                  <a:pt x="318" y="102"/>
                </a:cubicBezTo>
                <a:cubicBezTo>
                  <a:pt x="328" y="87"/>
                  <a:pt x="329" y="70"/>
                  <a:pt x="330" y="60"/>
                </a:cubicBezTo>
                <a:cubicBezTo>
                  <a:pt x="332" y="50"/>
                  <a:pt x="321" y="30"/>
                  <a:pt x="319" y="25"/>
                </a:cubicBezTo>
                <a:cubicBezTo>
                  <a:pt x="316" y="20"/>
                  <a:pt x="303" y="10"/>
                  <a:pt x="298" y="8"/>
                </a:cubicBezTo>
                <a:cubicBezTo>
                  <a:pt x="293" y="6"/>
                  <a:pt x="278" y="0"/>
                  <a:pt x="263" y="2"/>
                </a:cubicBezTo>
                <a:cubicBezTo>
                  <a:pt x="247" y="4"/>
                  <a:pt x="229" y="16"/>
                  <a:pt x="226" y="22"/>
                </a:cubicBezTo>
                <a:cubicBezTo>
                  <a:pt x="222" y="27"/>
                  <a:pt x="207" y="47"/>
                  <a:pt x="209" y="69"/>
                </a:cubicBezTo>
                <a:cubicBezTo>
                  <a:pt x="211" y="90"/>
                  <a:pt x="205" y="99"/>
                  <a:pt x="198" y="108"/>
                </a:cubicBezTo>
                <a:cubicBezTo>
                  <a:pt x="191" y="116"/>
                  <a:pt x="175" y="113"/>
                  <a:pt x="166" y="109"/>
                </a:cubicBezTo>
                <a:cubicBezTo>
                  <a:pt x="157" y="105"/>
                  <a:pt x="136" y="97"/>
                  <a:pt x="114" y="89"/>
                </a:cubicBezTo>
                <a:cubicBezTo>
                  <a:pt x="92" y="80"/>
                  <a:pt x="55" y="64"/>
                  <a:pt x="47" y="60"/>
                </a:cubicBezTo>
                <a:cubicBezTo>
                  <a:pt x="39" y="56"/>
                  <a:pt x="27" y="49"/>
                  <a:pt x="23" y="47"/>
                </a:cubicBezTo>
                <a:cubicBezTo>
                  <a:pt x="22" y="46"/>
                  <a:pt x="13" y="42"/>
                  <a:pt x="2" y="35"/>
                </a:cubicBezTo>
                <a:cubicBezTo>
                  <a:pt x="0" y="38"/>
                  <a:pt x="0" y="38"/>
                  <a:pt x="0" y="38"/>
                </a:cubicBezTo>
                <a:cubicBezTo>
                  <a:pt x="113" y="190"/>
                  <a:pt x="113" y="190"/>
                  <a:pt x="113" y="190"/>
                </a:cubicBezTo>
                <a:cubicBezTo>
                  <a:pt x="112" y="347"/>
                  <a:pt x="112" y="347"/>
                  <a:pt x="112" y="347"/>
                </a:cubicBezTo>
                <a:cubicBezTo>
                  <a:pt x="0" y="501"/>
                  <a:pt x="0" y="501"/>
                  <a:pt x="0" y="501"/>
                </a:cubicBezTo>
                <a:cubicBezTo>
                  <a:pt x="122" y="710"/>
                  <a:pt x="122" y="710"/>
                  <a:pt x="122" y="710"/>
                </a:cubicBezTo>
                <a:cubicBezTo>
                  <a:pt x="311" y="689"/>
                  <a:pt x="311" y="689"/>
                  <a:pt x="311" y="689"/>
                </a:cubicBezTo>
                <a:cubicBezTo>
                  <a:pt x="328" y="699"/>
                  <a:pt x="328" y="699"/>
                  <a:pt x="328" y="699"/>
                </a:cubicBezTo>
                <a:cubicBezTo>
                  <a:pt x="335" y="690"/>
                  <a:pt x="341" y="683"/>
                  <a:pt x="345" y="679"/>
                </a:cubicBezTo>
                <a:cubicBezTo>
                  <a:pt x="351" y="672"/>
                  <a:pt x="360" y="657"/>
                  <a:pt x="353" y="648"/>
                </a:cubicBezTo>
                <a:close/>
              </a:path>
            </a:pathLst>
          </a:custGeom>
          <a:solidFill>
            <a:srgbClr val="FFDA62"/>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 name="Freeform 9"/>
          <p:cNvSpPr/>
          <p:nvPr>
            <p:custDataLst>
              <p:tags r:id="rId7"/>
            </p:custDataLst>
          </p:nvPr>
        </p:nvSpPr>
        <p:spPr bwMode="auto">
          <a:xfrm>
            <a:off x="5179280" y="4481344"/>
            <a:ext cx="1677767" cy="1314614"/>
          </a:xfrm>
          <a:custGeom>
            <a:avLst/>
            <a:gdLst>
              <a:gd name="T0" fmla="*/ 641 w 683"/>
              <a:gd name="T1" fmla="*/ 255 h 535"/>
              <a:gd name="T2" fmla="*/ 609 w 683"/>
              <a:gd name="T3" fmla="*/ 280 h 535"/>
              <a:gd name="T4" fmla="*/ 567 w 683"/>
              <a:gd name="T5" fmla="*/ 308 h 535"/>
              <a:gd name="T6" fmla="*/ 526 w 683"/>
              <a:gd name="T7" fmla="*/ 302 h 535"/>
              <a:gd name="T8" fmla="*/ 501 w 683"/>
              <a:gd name="T9" fmla="*/ 276 h 535"/>
              <a:gd name="T10" fmla="*/ 495 w 683"/>
              <a:gd name="T11" fmla="*/ 249 h 535"/>
              <a:gd name="T12" fmla="*/ 506 w 683"/>
              <a:gd name="T13" fmla="*/ 215 h 535"/>
              <a:gd name="T14" fmla="*/ 541 w 683"/>
              <a:gd name="T15" fmla="*/ 189 h 535"/>
              <a:gd name="T16" fmla="*/ 560 w 683"/>
              <a:gd name="T17" fmla="*/ 181 h 535"/>
              <a:gd name="T18" fmla="*/ 571 w 683"/>
              <a:gd name="T19" fmla="*/ 170 h 535"/>
              <a:gd name="T20" fmla="*/ 572 w 683"/>
              <a:gd name="T21" fmla="*/ 150 h 535"/>
              <a:gd name="T22" fmla="*/ 534 w 683"/>
              <a:gd name="T23" fmla="*/ 104 h 535"/>
              <a:gd name="T24" fmla="*/ 471 w 683"/>
              <a:gd name="T25" fmla="*/ 34 h 535"/>
              <a:gd name="T26" fmla="*/ 465 w 683"/>
              <a:gd name="T27" fmla="*/ 27 h 535"/>
              <a:gd name="T28" fmla="*/ 374 w 683"/>
              <a:gd name="T29" fmla="*/ 50 h 535"/>
              <a:gd name="T30" fmla="*/ 246 w 683"/>
              <a:gd name="T31" fmla="*/ 0 h 535"/>
              <a:gd name="T32" fmla="*/ 240 w 683"/>
              <a:gd name="T33" fmla="*/ 10 h 535"/>
              <a:gd name="T34" fmla="*/ 193 w 683"/>
              <a:gd name="T35" fmla="*/ 92 h 535"/>
              <a:gd name="T36" fmla="*/ 162 w 683"/>
              <a:gd name="T37" fmla="*/ 143 h 535"/>
              <a:gd name="T38" fmla="*/ 142 w 683"/>
              <a:gd name="T39" fmla="*/ 149 h 535"/>
              <a:gd name="T40" fmla="*/ 128 w 683"/>
              <a:gd name="T41" fmla="*/ 141 h 535"/>
              <a:gd name="T42" fmla="*/ 115 w 683"/>
              <a:gd name="T43" fmla="*/ 125 h 535"/>
              <a:gd name="T44" fmla="*/ 79 w 683"/>
              <a:gd name="T45" fmla="*/ 101 h 535"/>
              <a:gd name="T46" fmla="*/ 43 w 683"/>
              <a:gd name="T47" fmla="*/ 101 h 535"/>
              <a:gd name="T48" fmla="*/ 20 w 683"/>
              <a:gd name="T49" fmla="*/ 115 h 535"/>
              <a:gd name="T50" fmla="*/ 3 w 683"/>
              <a:gd name="T51" fmla="*/ 147 h 535"/>
              <a:gd name="T52" fmla="*/ 10 w 683"/>
              <a:gd name="T53" fmla="*/ 188 h 535"/>
              <a:gd name="T54" fmla="*/ 50 w 683"/>
              <a:gd name="T55" fmla="*/ 219 h 535"/>
              <a:gd name="T56" fmla="*/ 83 w 683"/>
              <a:gd name="T57" fmla="*/ 241 h 535"/>
              <a:gd name="T58" fmla="*/ 75 w 683"/>
              <a:gd name="T59" fmla="*/ 272 h 535"/>
              <a:gd name="T60" fmla="*/ 58 w 683"/>
              <a:gd name="T61" fmla="*/ 292 h 535"/>
              <a:gd name="T62" fmla="*/ 176 w 683"/>
              <a:gd name="T63" fmla="*/ 361 h 535"/>
              <a:gd name="T64" fmla="*/ 253 w 683"/>
              <a:gd name="T65" fmla="*/ 535 h 535"/>
              <a:gd name="T66" fmla="*/ 496 w 683"/>
              <a:gd name="T67" fmla="*/ 535 h 535"/>
              <a:gd name="T68" fmla="*/ 572 w 683"/>
              <a:gd name="T69" fmla="*/ 361 h 535"/>
              <a:gd name="T70" fmla="*/ 683 w 683"/>
              <a:gd name="T71" fmla="*/ 297 h 535"/>
              <a:gd name="T72" fmla="*/ 667 w 683"/>
              <a:gd name="T73" fmla="*/ 273 h 535"/>
              <a:gd name="T74" fmla="*/ 641 w 683"/>
              <a:gd name="T75" fmla="*/ 25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3" h="535">
                <a:moveTo>
                  <a:pt x="641" y="255"/>
                </a:moveTo>
                <a:cubicBezTo>
                  <a:pt x="630" y="258"/>
                  <a:pt x="621" y="261"/>
                  <a:pt x="609" y="280"/>
                </a:cubicBezTo>
                <a:cubicBezTo>
                  <a:pt x="598" y="299"/>
                  <a:pt x="573" y="305"/>
                  <a:pt x="567" y="308"/>
                </a:cubicBezTo>
                <a:cubicBezTo>
                  <a:pt x="561" y="310"/>
                  <a:pt x="540" y="309"/>
                  <a:pt x="526" y="302"/>
                </a:cubicBezTo>
                <a:cubicBezTo>
                  <a:pt x="512" y="294"/>
                  <a:pt x="504" y="280"/>
                  <a:pt x="501" y="276"/>
                </a:cubicBezTo>
                <a:cubicBezTo>
                  <a:pt x="498" y="271"/>
                  <a:pt x="494" y="255"/>
                  <a:pt x="495" y="249"/>
                </a:cubicBezTo>
                <a:cubicBezTo>
                  <a:pt x="496" y="244"/>
                  <a:pt x="499" y="222"/>
                  <a:pt x="506" y="215"/>
                </a:cubicBezTo>
                <a:cubicBezTo>
                  <a:pt x="514" y="207"/>
                  <a:pt x="524" y="195"/>
                  <a:pt x="541" y="189"/>
                </a:cubicBezTo>
                <a:cubicBezTo>
                  <a:pt x="558" y="183"/>
                  <a:pt x="556" y="183"/>
                  <a:pt x="560" y="181"/>
                </a:cubicBezTo>
                <a:cubicBezTo>
                  <a:pt x="564" y="179"/>
                  <a:pt x="570" y="174"/>
                  <a:pt x="571" y="170"/>
                </a:cubicBezTo>
                <a:cubicBezTo>
                  <a:pt x="573" y="167"/>
                  <a:pt x="576" y="159"/>
                  <a:pt x="572" y="150"/>
                </a:cubicBezTo>
                <a:cubicBezTo>
                  <a:pt x="568" y="141"/>
                  <a:pt x="547" y="116"/>
                  <a:pt x="534" y="104"/>
                </a:cubicBezTo>
                <a:cubicBezTo>
                  <a:pt x="521" y="92"/>
                  <a:pt x="501" y="68"/>
                  <a:pt x="471" y="34"/>
                </a:cubicBezTo>
                <a:cubicBezTo>
                  <a:pt x="465" y="27"/>
                  <a:pt x="465" y="27"/>
                  <a:pt x="465" y="27"/>
                </a:cubicBezTo>
                <a:cubicBezTo>
                  <a:pt x="438" y="42"/>
                  <a:pt x="407" y="50"/>
                  <a:pt x="374" y="50"/>
                </a:cubicBezTo>
                <a:cubicBezTo>
                  <a:pt x="325" y="50"/>
                  <a:pt x="280" y="31"/>
                  <a:pt x="246" y="0"/>
                </a:cubicBezTo>
                <a:cubicBezTo>
                  <a:pt x="240" y="10"/>
                  <a:pt x="240" y="10"/>
                  <a:pt x="240" y="10"/>
                </a:cubicBezTo>
                <a:cubicBezTo>
                  <a:pt x="217" y="49"/>
                  <a:pt x="200" y="77"/>
                  <a:pt x="193" y="92"/>
                </a:cubicBezTo>
                <a:cubicBezTo>
                  <a:pt x="186" y="108"/>
                  <a:pt x="169" y="136"/>
                  <a:pt x="162" y="143"/>
                </a:cubicBezTo>
                <a:cubicBezTo>
                  <a:pt x="154" y="150"/>
                  <a:pt x="146" y="149"/>
                  <a:pt x="142" y="149"/>
                </a:cubicBezTo>
                <a:cubicBezTo>
                  <a:pt x="138" y="148"/>
                  <a:pt x="132" y="144"/>
                  <a:pt x="128" y="141"/>
                </a:cubicBezTo>
                <a:cubicBezTo>
                  <a:pt x="125" y="138"/>
                  <a:pt x="126" y="139"/>
                  <a:pt x="115" y="125"/>
                </a:cubicBezTo>
                <a:cubicBezTo>
                  <a:pt x="104" y="111"/>
                  <a:pt x="89" y="105"/>
                  <a:pt x="79" y="101"/>
                </a:cubicBezTo>
                <a:cubicBezTo>
                  <a:pt x="70" y="96"/>
                  <a:pt x="48" y="100"/>
                  <a:pt x="43" y="101"/>
                </a:cubicBezTo>
                <a:cubicBezTo>
                  <a:pt x="37" y="102"/>
                  <a:pt x="23" y="111"/>
                  <a:pt x="20" y="115"/>
                </a:cubicBezTo>
                <a:cubicBezTo>
                  <a:pt x="16" y="119"/>
                  <a:pt x="6" y="131"/>
                  <a:pt x="3" y="147"/>
                </a:cubicBezTo>
                <a:cubicBezTo>
                  <a:pt x="0" y="162"/>
                  <a:pt x="6" y="183"/>
                  <a:pt x="10" y="188"/>
                </a:cubicBezTo>
                <a:cubicBezTo>
                  <a:pt x="15" y="193"/>
                  <a:pt x="29" y="214"/>
                  <a:pt x="50" y="219"/>
                </a:cubicBezTo>
                <a:cubicBezTo>
                  <a:pt x="71" y="224"/>
                  <a:pt x="77" y="232"/>
                  <a:pt x="83" y="241"/>
                </a:cubicBezTo>
                <a:cubicBezTo>
                  <a:pt x="90" y="250"/>
                  <a:pt x="81" y="265"/>
                  <a:pt x="75" y="272"/>
                </a:cubicBezTo>
                <a:cubicBezTo>
                  <a:pt x="71" y="276"/>
                  <a:pt x="65" y="283"/>
                  <a:pt x="58" y="292"/>
                </a:cubicBezTo>
                <a:cubicBezTo>
                  <a:pt x="176" y="361"/>
                  <a:pt x="176" y="361"/>
                  <a:pt x="176" y="361"/>
                </a:cubicBezTo>
                <a:cubicBezTo>
                  <a:pt x="253" y="535"/>
                  <a:pt x="253" y="535"/>
                  <a:pt x="253" y="535"/>
                </a:cubicBezTo>
                <a:cubicBezTo>
                  <a:pt x="496" y="535"/>
                  <a:pt x="496" y="535"/>
                  <a:pt x="496" y="535"/>
                </a:cubicBezTo>
                <a:cubicBezTo>
                  <a:pt x="572" y="361"/>
                  <a:pt x="572" y="361"/>
                  <a:pt x="572" y="361"/>
                </a:cubicBezTo>
                <a:cubicBezTo>
                  <a:pt x="683" y="297"/>
                  <a:pt x="683" y="297"/>
                  <a:pt x="683" y="297"/>
                </a:cubicBezTo>
                <a:cubicBezTo>
                  <a:pt x="676" y="286"/>
                  <a:pt x="670" y="278"/>
                  <a:pt x="667" y="273"/>
                </a:cubicBezTo>
                <a:cubicBezTo>
                  <a:pt x="663" y="265"/>
                  <a:pt x="652" y="252"/>
                  <a:pt x="641" y="255"/>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9" name="文本框 8"/>
          <p:cNvSpPr txBox="1"/>
          <p:nvPr>
            <p:custDataLst>
              <p:tags r:id="rId8"/>
            </p:custDataLst>
          </p:nvPr>
        </p:nvSpPr>
        <p:spPr>
          <a:xfrm>
            <a:off x="917575" y="2509520"/>
            <a:ext cx="3868420" cy="84518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b="1"/>
              <a:t>（1）立即向所在校区保卫处或治安科报告，同时告知院（系）有关领导。</a:t>
            </a:r>
            <a:endParaRPr lang="zh-CN" altLang="en-US" sz="1800" b="1"/>
          </a:p>
        </p:txBody>
      </p:sp>
      <p:sp>
        <p:nvSpPr>
          <p:cNvPr id="14" name="文本框 13"/>
          <p:cNvSpPr txBox="1"/>
          <p:nvPr>
            <p:custDataLst>
              <p:tags r:id="rId9"/>
            </p:custDataLst>
          </p:nvPr>
        </p:nvSpPr>
        <p:spPr>
          <a:xfrm>
            <a:off x="6600190" y="5226050"/>
            <a:ext cx="3825875" cy="97218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（4）如实回答前来勘验和调查的公安、保卫人员提出的各种问题。</a:t>
            </a:r>
            <a:endParaRPr lang="zh-CN" altLang="en-US" sz="1800" b="1"/>
          </a:p>
        </p:txBody>
      </p:sp>
      <p:sp>
        <p:nvSpPr>
          <p:cNvPr id="20" name="文本框 19"/>
          <p:cNvSpPr txBox="1"/>
          <p:nvPr>
            <p:custDataLst>
              <p:tags r:id="rId10"/>
            </p:custDataLst>
          </p:nvPr>
        </p:nvSpPr>
        <p:spPr>
          <a:xfrm>
            <a:off x="1207135" y="4171950"/>
            <a:ext cx="3313430" cy="112585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800" b="1"/>
              <a:t>（5）积极向侦察破案的公安、保卫人员提供情况，反映线索，协助破案。</a:t>
            </a:r>
            <a:endParaRPr lang="zh-CN" altLang="en-US" sz="1800" b="1"/>
          </a:p>
        </p:txBody>
      </p:sp>
      <p:sp>
        <p:nvSpPr>
          <p:cNvPr id="21" name="文本框 20"/>
          <p:cNvSpPr txBox="1"/>
          <p:nvPr>
            <p:custDataLst>
              <p:tags r:id="rId11"/>
            </p:custDataLst>
          </p:nvPr>
        </p:nvSpPr>
        <p:spPr>
          <a:xfrm>
            <a:off x="6856730" y="1724660"/>
            <a:ext cx="3968115" cy="128270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（2）保护好现场。不要让同学进入被盗的房间，不能翻动、触摸室内的任何物品，封闭室内现场。</a:t>
            </a:r>
            <a:endParaRPr lang="zh-CN" altLang="en-US" sz="1800" b="1"/>
          </a:p>
        </p:txBody>
      </p:sp>
      <p:sp>
        <p:nvSpPr>
          <p:cNvPr id="22" name="文本框 21"/>
          <p:cNvSpPr txBox="1"/>
          <p:nvPr>
            <p:custDataLst>
              <p:tags r:id="rId12"/>
            </p:custDataLst>
          </p:nvPr>
        </p:nvSpPr>
        <p:spPr>
          <a:xfrm>
            <a:off x="7832725" y="3183255"/>
            <a:ext cx="3313430" cy="1297940"/>
          </a:xfrm>
          <a:prstGeom prst="rect">
            <a:avLst/>
          </a:prstGeom>
        </p:spPr>
        <p:txBody>
          <a:bodyPr wrap="square" anchor="b" anchorCtr="0">
            <a:normAutofit fontScale="70000"/>
          </a:bodyPr>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（3）如果发现银行卡、IC 卡被盗，应尽快到银行或相关单位办理挂失手续。</a:t>
            </a:r>
            <a:endParaRPr lang="zh-CN" altLang="en-US" b="1"/>
          </a:p>
        </p:txBody>
      </p:sp>
    </p:spTree>
    <p:custDataLst>
      <p:tags r:id="rId13"/>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716915" y="1023620"/>
            <a:ext cx="5114290" cy="506730"/>
          </a:xfrm>
          <a:prstGeom prst="rect">
            <a:avLst/>
          </a:prstGeom>
          <a:noFill/>
        </p:spPr>
        <p:txBody>
          <a:bodyPr wrap="square" rtlCol="0">
            <a:spAutoFit/>
          </a:bodyPr>
          <a:p>
            <a:pPr fontAlgn="auto">
              <a:lnSpc>
                <a:spcPct val="150000"/>
              </a:lnSpc>
            </a:pPr>
            <a:r>
              <a:rPr lang="zh-CN" altLang="en-US"/>
              <a:t>（六）遭遇盗贼的应对技巧</a:t>
            </a:r>
            <a:endParaRPr lang="zh-CN" altLang="en-US"/>
          </a:p>
        </p:txBody>
      </p:sp>
      <p:sp>
        <p:nvSpPr>
          <p:cNvPr id="11" name="矩形 10"/>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10" name="TextBox 20"/>
          <p:cNvSpPr txBox="1"/>
          <p:nvPr>
            <p:custDataLst>
              <p:tags r:id="rId2"/>
            </p:custDataLst>
          </p:nvPr>
        </p:nvSpPr>
        <p:spPr>
          <a:xfrm>
            <a:off x="1733550" y="1786890"/>
            <a:ext cx="3197225" cy="963295"/>
          </a:xfrm>
          <a:prstGeom prst="rect">
            <a:avLst/>
          </a:prstGeom>
          <a:noFill/>
        </p:spPr>
        <p:txBody>
          <a:bodyPr wrap="square" rtlCol="0" anchor="ctr" anchorCtr="0"/>
          <a:lstStyle/>
          <a:p>
            <a:pPr algn="l" fontAlgn="auto">
              <a:lnSpc>
                <a:spcPct val="150000"/>
              </a:lnSpc>
            </a:pPr>
            <a:r>
              <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rPr>
              <a:t>（1）保持警惕，头脑冷静，急而不乱。</a:t>
            </a:r>
            <a:endPar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endParaRPr>
          </a:p>
        </p:txBody>
      </p:sp>
      <p:sp>
        <p:nvSpPr>
          <p:cNvPr id="17" name="TextBox 20"/>
          <p:cNvSpPr txBox="1"/>
          <p:nvPr>
            <p:custDataLst>
              <p:tags r:id="rId3"/>
            </p:custDataLst>
          </p:nvPr>
        </p:nvSpPr>
        <p:spPr>
          <a:xfrm>
            <a:off x="7688580" y="1843405"/>
            <a:ext cx="3314065" cy="1289685"/>
          </a:xfrm>
          <a:prstGeom prst="rect">
            <a:avLst/>
          </a:prstGeom>
          <a:noFill/>
        </p:spPr>
        <p:txBody>
          <a:bodyPr wrap="square" rtlCol="0" anchor="ctr" anchorCtr="0"/>
          <a:lstStyle/>
          <a:p>
            <a:pPr fontAlgn="auto">
              <a:lnSpc>
                <a:spcPct val="150000"/>
              </a:lnSpc>
            </a:pPr>
            <a:r>
              <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rPr>
              <a:t>（2）以正压邪，堵住其逃跑出路；大声呵斥，对其形成威慑，并大声招呼同学捉贼。</a:t>
            </a:r>
            <a:endPar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endParaRPr>
          </a:p>
        </p:txBody>
      </p:sp>
      <p:sp>
        <p:nvSpPr>
          <p:cNvPr id="19" name="TextBox 20"/>
          <p:cNvSpPr txBox="1"/>
          <p:nvPr>
            <p:custDataLst>
              <p:tags r:id="rId4"/>
            </p:custDataLst>
          </p:nvPr>
        </p:nvSpPr>
        <p:spPr>
          <a:xfrm>
            <a:off x="7832725" y="3133090"/>
            <a:ext cx="3344545" cy="1134745"/>
          </a:xfrm>
          <a:prstGeom prst="rect">
            <a:avLst/>
          </a:prstGeom>
          <a:noFill/>
        </p:spPr>
        <p:txBody>
          <a:bodyPr wrap="square" rtlCol="0" anchor="ctr" anchorCtr="0"/>
          <a:lstStyle/>
          <a:p>
            <a:pPr fontAlgn="auto">
              <a:lnSpc>
                <a:spcPct val="150000"/>
              </a:lnSpc>
            </a:pPr>
            <a:r>
              <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rPr>
              <a:t>（4）如有两个窃贼，同学们人数不够时，应集中力量抓住其中一人。</a:t>
            </a:r>
            <a:endPar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endParaRPr>
          </a:p>
        </p:txBody>
      </p:sp>
      <p:sp>
        <p:nvSpPr>
          <p:cNvPr id="13" name="TextBox 20"/>
          <p:cNvSpPr txBox="1"/>
          <p:nvPr>
            <p:custDataLst>
              <p:tags r:id="rId5"/>
            </p:custDataLst>
          </p:nvPr>
        </p:nvSpPr>
        <p:spPr>
          <a:xfrm>
            <a:off x="757555" y="2885440"/>
            <a:ext cx="3547745" cy="1382395"/>
          </a:xfrm>
          <a:prstGeom prst="rect">
            <a:avLst/>
          </a:prstGeom>
          <a:noFill/>
        </p:spPr>
        <p:txBody>
          <a:bodyPr wrap="square" rtlCol="0" anchor="ctr" anchorCtr="0"/>
          <a:lstStyle/>
          <a:p>
            <a:pPr algn="l" fontAlgn="auto">
              <a:lnSpc>
                <a:spcPct val="150000"/>
              </a:lnSpc>
            </a:pPr>
            <a:r>
              <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rPr>
              <a:t>（3）随机应变，注意安全。援兵未到时，应保持距离，将其置于视线之内；与其周旋，但要防止其行凶伤人。</a:t>
            </a:r>
            <a:endPar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endParaRPr>
          </a:p>
        </p:txBody>
      </p:sp>
      <p:sp>
        <p:nvSpPr>
          <p:cNvPr id="23" name="TextBox 20"/>
          <p:cNvSpPr txBox="1"/>
          <p:nvPr>
            <p:custDataLst>
              <p:tags r:id="rId6"/>
            </p:custDataLst>
          </p:nvPr>
        </p:nvSpPr>
        <p:spPr>
          <a:xfrm>
            <a:off x="1768475" y="4336415"/>
            <a:ext cx="3235960" cy="1234440"/>
          </a:xfrm>
          <a:prstGeom prst="rect">
            <a:avLst/>
          </a:prstGeom>
          <a:noFill/>
        </p:spPr>
        <p:txBody>
          <a:bodyPr wrap="square" rtlCol="0" anchor="ctr" anchorCtr="0"/>
          <a:lstStyle/>
          <a:p>
            <a:pPr algn="l" fontAlgn="auto">
              <a:lnSpc>
                <a:spcPct val="150000"/>
              </a:lnSpc>
            </a:pPr>
            <a:r>
              <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rPr>
              <a:t>（5）抓获窃贼后，应将其强制控制，并通知或扭送至公安保卫部门。</a:t>
            </a:r>
            <a:endPar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endParaRPr>
          </a:p>
        </p:txBody>
      </p:sp>
      <p:sp>
        <p:nvSpPr>
          <p:cNvPr id="25" name="TextBox 20"/>
          <p:cNvSpPr txBox="1"/>
          <p:nvPr>
            <p:custDataLst>
              <p:tags r:id="rId7"/>
            </p:custDataLst>
          </p:nvPr>
        </p:nvSpPr>
        <p:spPr>
          <a:xfrm>
            <a:off x="7688580" y="4377055"/>
            <a:ext cx="2879725" cy="1154430"/>
          </a:xfrm>
          <a:prstGeom prst="rect">
            <a:avLst/>
          </a:prstGeom>
          <a:noFill/>
        </p:spPr>
        <p:txBody>
          <a:bodyPr wrap="square" rtlCol="0" anchor="ctr" anchorCtr="0"/>
          <a:lstStyle/>
          <a:p>
            <a:pPr fontAlgn="auto">
              <a:lnSpc>
                <a:spcPct val="150000"/>
              </a:lnSpc>
            </a:pPr>
            <a:r>
              <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rPr>
              <a:t>（6）万一无法抓住窃贼，应记住窃贼特征。</a:t>
            </a:r>
            <a:endParaRPr lang="zh-CN" altLang="en-US" b="1" dirty="0">
              <a:solidFill>
                <a:srgbClr val="000000">
                  <a:lumMod val="65000"/>
                  <a:lumOff val="35000"/>
                </a:srgbClr>
              </a:solidFill>
              <a:latin typeface="Arial" panose="020B0604020202020204" pitchFamily="34" charset="0"/>
              <a:ea typeface="黑体" panose="02010600030101010101" charset="-122"/>
              <a:cs typeface="+mn-ea"/>
              <a:sym typeface="Arial" panose="020B0604020202020204" pitchFamily="34" charset="0"/>
            </a:endParaRPr>
          </a:p>
        </p:txBody>
      </p:sp>
      <p:sp>
        <p:nvSpPr>
          <p:cNvPr id="26" name="六边形 25"/>
          <p:cNvSpPr/>
          <p:nvPr>
            <p:custDataLst>
              <p:tags r:id="rId8"/>
            </p:custDataLst>
          </p:nvPr>
        </p:nvSpPr>
        <p:spPr>
          <a:xfrm rot="5400000">
            <a:off x="4448981" y="2965285"/>
            <a:ext cx="1161583" cy="1001365"/>
          </a:xfrm>
          <a:prstGeom prst="hexagon">
            <a:avLst/>
          </a:prstGeom>
          <a:solidFill>
            <a:srgbClr val="70AD47"/>
          </a:solidFill>
          <a:ln>
            <a:noFill/>
          </a:ln>
        </p:spPr>
        <p:style>
          <a:lnRef idx="2">
            <a:srgbClr val="7E8CC1">
              <a:shade val="50000"/>
            </a:srgbClr>
          </a:lnRef>
          <a:fillRef idx="1">
            <a:srgbClr val="7E8CC1"/>
          </a:fillRef>
          <a:effectRef idx="0">
            <a:srgbClr val="7E8CC1"/>
          </a:effectRef>
          <a:fontRef idx="minor">
            <a:srgbClr val="FFFFFF"/>
          </a:fontRef>
        </p:style>
        <p:txBody>
          <a:bodyPr wrap="square" rtlCol="0" anchor="ctr" anchorCtr="0">
            <a:normAutofit/>
          </a:bodyPr>
          <a:lstStyle/>
          <a:p>
            <a:pPr algn="ctr"/>
            <a:endParaRPr lang="zh-CN" altLang="en-US" sz="2400">
              <a:sym typeface="Arial" panose="020B0604020202020204" pitchFamily="34" charset="0"/>
            </a:endParaRPr>
          </a:p>
        </p:txBody>
      </p:sp>
      <p:sp>
        <p:nvSpPr>
          <p:cNvPr id="33" name="Freeform 42"/>
          <p:cNvSpPr>
            <a:spLocks noEditPoints="1"/>
          </p:cNvSpPr>
          <p:nvPr>
            <p:custDataLst>
              <p:tags r:id="rId9"/>
            </p:custDataLst>
          </p:nvPr>
        </p:nvSpPr>
        <p:spPr bwMode="auto">
          <a:xfrm>
            <a:off x="4682580" y="3117913"/>
            <a:ext cx="684055" cy="681974"/>
          </a:xfrm>
          <a:custGeom>
            <a:avLst/>
            <a:gdLst>
              <a:gd name="T0" fmla="*/ 260413 w 172"/>
              <a:gd name="T1" fmla="*/ 63588 h 172"/>
              <a:gd name="T2" fmla="*/ 457236 w 172"/>
              <a:gd name="T3" fmla="*/ 260406 h 172"/>
              <a:gd name="T4" fmla="*/ 260413 w 172"/>
              <a:gd name="T5" fmla="*/ 457224 h 172"/>
              <a:gd name="T6" fmla="*/ 63589 w 172"/>
              <a:gd name="T7" fmla="*/ 260406 h 172"/>
              <a:gd name="T8" fmla="*/ 260413 w 172"/>
              <a:gd name="T9" fmla="*/ 63588 h 172"/>
              <a:gd name="T10" fmla="*/ 260413 w 172"/>
              <a:gd name="T11" fmla="*/ 0 h 172"/>
              <a:gd name="T12" fmla="*/ 0 w 172"/>
              <a:gd name="T13" fmla="*/ 260406 h 172"/>
              <a:gd name="T14" fmla="*/ 260413 w 172"/>
              <a:gd name="T15" fmla="*/ 520812 h 172"/>
              <a:gd name="T16" fmla="*/ 520825 w 172"/>
              <a:gd name="T17" fmla="*/ 260406 h 172"/>
              <a:gd name="T18" fmla="*/ 260413 w 172"/>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rgbClr val="FFFFFF"/>
          </a:solidFill>
          <a:ln>
            <a:noFill/>
          </a:ln>
        </p:spPr>
        <p:txBody>
          <a:bodyPr lIns="121920" tIns="60960" rIns="121920" bIns="60960"/>
          <a:lstStyle/>
          <a:p>
            <a:endParaRPr lang="zh-CN" altLang="en-US"/>
          </a:p>
        </p:txBody>
      </p:sp>
      <p:sp>
        <p:nvSpPr>
          <p:cNvPr id="34" name="Freeform 43"/>
          <p:cNvSpPr/>
          <p:nvPr>
            <p:custDataLst>
              <p:tags r:id="rId10"/>
            </p:custDataLst>
          </p:nvPr>
        </p:nvSpPr>
        <p:spPr bwMode="auto">
          <a:xfrm>
            <a:off x="4984063" y="3244743"/>
            <a:ext cx="170494" cy="340987"/>
          </a:xfrm>
          <a:custGeom>
            <a:avLst/>
            <a:gdLst>
              <a:gd name="T0" fmla="*/ 97654 w 44"/>
              <a:gd name="T1" fmla="*/ 260407 h 86"/>
              <a:gd name="T2" fmla="*/ 73980 w 44"/>
              <a:gd name="T3" fmla="*/ 251323 h 86"/>
              <a:gd name="T4" fmla="*/ 8878 w 44"/>
              <a:gd name="T5" fmla="*/ 187735 h 86"/>
              <a:gd name="T6" fmla="*/ 0 w 44"/>
              <a:gd name="T7" fmla="*/ 163511 h 86"/>
              <a:gd name="T8" fmla="*/ 0 w 44"/>
              <a:gd name="T9" fmla="*/ 163511 h 86"/>
              <a:gd name="T10" fmla="*/ 0 w 44"/>
              <a:gd name="T11" fmla="*/ 163511 h 86"/>
              <a:gd name="T12" fmla="*/ 0 w 44"/>
              <a:gd name="T13" fmla="*/ 33308 h 86"/>
              <a:gd name="T14" fmla="*/ 32551 w 44"/>
              <a:gd name="T15" fmla="*/ 0 h 86"/>
              <a:gd name="T16" fmla="*/ 65103 w 44"/>
              <a:gd name="T17" fmla="*/ 33308 h 86"/>
              <a:gd name="T18" fmla="*/ 65103 w 44"/>
              <a:gd name="T19" fmla="*/ 151399 h 86"/>
              <a:gd name="T20" fmla="*/ 118368 w 44"/>
              <a:gd name="T21" fmla="*/ 205903 h 86"/>
              <a:gd name="T22" fmla="*/ 118368 w 44"/>
              <a:gd name="T23" fmla="*/ 251323 h 86"/>
              <a:gd name="T24" fmla="*/ 97654 w 44"/>
              <a:gd name="T25" fmla="*/ 260407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rgbClr val="FFFFFF"/>
          </a:solidFill>
          <a:ln>
            <a:noFill/>
          </a:ln>
        </p:spPr>
        <p:txBody>
          <a:bodyPr lIns="121920" tIns="60960" rIns="121920" bIns="60960"/>
          <a:lstStyle/>
          <a:p>
            <a:endParaRPr lang="zh-CN" altLang="en-US"/>
          </a:p>
        </p:txBody>
      </p:sp>
      <p:sp>
        <p:nvSpPr>
          <p:cNvPr id="27" name="六边形 26"/>
          <p:cNvSpPr/>
          <p:nvPr>
            <p:custDataLst>
              <p:tags r:id="rId11"/>
            </p:custDataLst>
          </p:nvPr>
        </p:nvSpPr>
        <p:spPr>
          <a:xfrm rot="5400000">
            <a:off x="4963122" y="3908471"/>
            <a:ext cx="1161583" cy="1001365"/>
          </a:xfrm>
          <a:prstGeom prst="hexagon">
            <a:avLst/>
          </a:prstGeom>
          <a:solidFill>
            <a:srgbClr val="FEA8C6"/>
          </a:solidFill>
          <a:ln>
            <a:noFill/>
          </a:ln>
        </p:spPr>
        <p:style>
          <a:lnRef idx="2">
            <a:srgbClr val="7E8CC1">
              <a:shade val="50000"/>
            </a:srgbClr>
          </a:lnRef>
          <a:fillRef idx="1">
            <a:srgbClr val="7E8CC1"/>
          </a:fillRef>
          <a:effectRef idx="0">
            <a:srgbClr val="7E8CC1"/>
          </a:effectRef>
          <a:fontRef idx="minor">
            <a:srgbClr val="FFFFFF"/>
          </a:fontRef>
        </p:style>
        <p:txBody>
          <a:bodyPr wrap="square" rtlCol="0" anchor="ctr" anchorCtr="0">
            <a:normAutofit/>
          </a:bodyPr>
          <a:lstStyle/>
          <a:p>
            <a:pPr algn="ctr"/>
            <a:endParaRPr lang="zh-CN" altLang="en-US" sz="2400">
              <a:sym typeface="Arial" panose="020B0604020202020204" pitchFamily="34" charset="0"/>
            </a:endParaRPr>
          </a:p>
        </p:txBody>
      </p:sp>
      <p:sp>
        <p:nvSpPr>
          <p:cNvPr id="36" name="Freeform 28"/>
          <p:cNvSpPr>
            <a:spLocks noEditPoints="1"/>
          </p:cNvSpPr>
          <p:nvPr>
            <p:custDataLst>
              <p:tags r:id="rId12"/>
            </p:custDataLst>
          </p:nvPr>
        </p:nvSpPr>
        <p:spPr bwMode="auto">
          <a:xfrm>
            <a:off x="5254516" y="4127906"/>
            <a:ext cx="559416" cy="557389"/>
          </a:xfrm>
          <a:custGeom>
            <a:avLst/>
            <a:gdLst>
              <a:gd name="T0" fmla="*/ 402042 w 144"/>
              <a:gd name="T1" fmla="*/ 184336 h 144"/>
              <a:gd name="T2" fmla="*/ 368538 w 144"/>
              <a:gd name="T3" fmla="*/ 139007 h 144"/>
              <a:gd name="T4" fmla="*/ 386813 w 144"/>
              <a:gd name="T5" fmla="*/ 99723 h 144"/>
              <a:gd name="T6" fmla="*/ 362447 w 144"/>
              <a:gd name="T7" fmla="*/ 51372 h 144"/>
              <a:gd name="T8" fmla="*/ 322852 w 144"/>
              <a:gd name="T9" fmla="*/ 66482 h 144"/>
              <a:gd name="T10" fmla="*/ 268028 w 144"/>
              <a:gd name="T11" fmla="*/ 57416 h 144"/>
              <a:gd name="T12" fmla="*/ 252799 w 144"/>
              <a:gd name="T13" fmla="*/ 18131 h 144"/>
              <a:gd name="T14" fmla="*/ 201021 w 144"/>
              <a:gd name="T15" fmla="*/ 0 h 144"/>
              <a:gd name="T16" fmla="*/ 185792 w 144"/>
              <a:gd name="T17" fmla="*/ 36263 h 144"/>
              <a:gd name="T18" fmla="*/ 140105 w 144"/>
              <a:gd name="T19" fmla="*/ 69504 h 144"/>
              <a:gd name="T20" fmla="*/ 100510 w 144"/>
              <a:gd name="T21" fmla="*/ 51372 h 144"/>
              <a:gd name="T22" fmla="*/ 51778 w 144"/>
              <a:gd name="T23" fmla="*/ 75547 h 144"/>
              <a:gd name="T24" fmla="*/ 67007 w 144"/>
              <a:gd name="T25" fmla="*/ 114832 h 144"/>
              <a:gd name="T26" fmla="*/ 57870 w 144"/>
              <a:gd name="T27" fmla="*/ 169226 h 144"/>
              <a:gd name="T28" fmla="*/ 18275 w 144"/>
              <a:gd name="T29" fmla="*/ 184336 h 144"/>
              <a:gd name="T30" fmla="*/ 0 w 144"/>
              <a:gd name="T31" fmla="*/ 235708 h 144"/>
              <a:gd name="T32" fmla="*/ 36549 w 144"/>
              <a:gd name="T33" fmla="*/ 250817 h 144"/>
              <a:gd name="T34" fmla="*/ 70053 w 144"/>
              <a:gd name="T35" fmla="*/ 296146 h 144"/>
              <a:gd name="T36" fmla="*/ 51778 w 144"/>
              <a:gd name="T37" fmla="*/ 335430 h 144"/>
              <a:gd name="T38" fmla="*/ 76144 w 144"/>
              <a:gd name="T39" fmla="*/ 383781 h 144"/>
              <a:gd name="T40" fmla="*/ 115739 w 144"/>
              <a:gd name="T41" fmla="*/ 368671 h 144"/>
              <a:gd name="T42" fmla="*/ 170563 w 144"/>
              <a:gd name="T43" fmla="*/ 377737 h 144"/>
              <a:gd name="T44" fmla="*/ 185792 w 144"/>
              <a:gd name="T45" fmla="*/ 417022 h 144"/>
              <a:gd name="T46" fmla="*/ 237570 w 144"/>
              <a:gd name="T47" fmla="*/ 435153 h 144"/>
              <a:gd name="T48" fmla="*/ 252799 w 144"/>
              <a:gd name="T49" fmla="*/ 398890 h 144"/>
              <a:gd name="T50" fmla="*/ 298486 w 144"/>
              <a:gd name="T51" fmla="*/ 365649 h 144"/>
              <a:gd name="T52" fmla="*/ 338081 w 144"/>
              <a:gd name="T53" fmla="*/ 383781 h 144"/>
              <a:gd name="T54" fmla="*/ 386813 w 144"/>
              <a:gd name="T55" fmla="*/ 359606 h 144"/>
              <a:gd name="T56" fmla="*/ 371584 w 144"/>
              <a:gd name="T57" fmla="*/ 320321 h 144"/>
              <a:gd name="T58" fmla="*/ 380721 w 144"/>
              <a:gd name="T59" fmla="*/ 265927 h 144"/>
              <a:gd name="T60" fmla="*/ 420316 w 144"/>
              <a:gd name="T61" fmla="*/ 250817 h 144"/>
              <a:gd name="T62" fmla="*/ 438591 w 144"/>
              <a:gd name="T63" fmla="*/ 199445 h 144"/>
              <a:gd name="T64" fmla="*/ 304577 w 144"/>
              <a:gd name="T65" fmla="*/ 217577 h 144"/>
              <a:gd name="T66" fmla="*/ 134014 w 144"/>
              <a:gd name="T67" fmla="*/ 217577 h 144"/>
              <a:gd name="T68" fmla="*/ 304577 w 144"/>
              <a:gd name="T69" fmla="*/ 21757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FFFFF"/>
          </a:solidFill>
          <a:ln>
            <a:noFill/>
          </a:ln>
        </p:spPr>
        <p:txBody>
          <a:bodyPr lIns="121920" tIns="60960" rIns="121920" bIns="60960"/>
          <a:lstStyle/>
          <a:p>
            <a:endParaRPr lang="zh-CN" altLang="en-US"/>
          </a:p>
        </p:txBody>
      </p:sp>
      <p:sp>
        <p:nvSpPr>
          <p:cNvPr id="28" name="六边形 27"/>
          <p:cNvSpPr/>
          <p:nvPr>
            <p:custDataLst>
              <p:tags r:id="rId13"/>
            </p:custDataLst>
          </p:nvPr>
        </p:nvSpPr>
        <p:spPr>
          <a:xfrm rot="5400000">
            <a:off x="4967006" y="2027954"/>
            <a:ext cx="1161583" cy="1001365"/>
          </a:xfrm>
          <a:prstGeom prst="hexagon">
            <a:avLst/>
          </a:prstGeom>
          <a:solidFill>
            <a:srgbClr val="7E8CC1"/>
          </a:solidFill>
          <a:ln>
            <a:noFill/>
          </a:ln>
        </p:spPr>
        <p:style>
          <a:lnRef idx="2">
            <a:srgbClr val="7E8CC1">
              <a:shade val="50000"/>
            </a:srgbClr>
          </a:lnRef>
          <a:fillRef idx="1">
            <a:srgbClr val="7E8CC1"/>
          </a:fillRef>
          <a:effectRef idx="0">
            <a:srgbClr val="7E8CC1"/>
          </a:effectRef>
          <a:fontRef idx="minor">
            <a:srgbClr val="FFFFFF"/>
          </a:fontRef>
        </p:style>
        <p:txBody>
          <a:bodyPr wrap="square" rtlCol="0" anchor="ctr" anchorCtr="0">
            <a:normAutofit/>
          </a:bodyPr>
          <a:lstStyle/>
          <a:p>
            <a:pPr algn="ctr"/>
            <a:endParaRPr lang="zh-CN" altLang="en-US" sz="2400">
              <a:sym typeface="Arial" panose="020B0604020202020204" pitchFamily="34" charset="0"/>
            </a:endParaRPr>
          </a:p>
        </p:txBody>
      </p:sp>
      <p:sp>
        <p:nvSpPr>
          <p:cNvPr id="39" name="Freeform 52"/>
          <p:cNvSpPr/>
          <p:nvPr>
            <p:custDataLst>
              <p:tags r:id="rId14"/>
            </p:custDataLst>
          </p:nvPr>
        </p:nvSpPr>
        <p:spPr>
          <a:xfrm>
            <a:off x="5233963" y="2358887"/>
            <a:ext cx="606402" cy="33949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rect l="0" t="0" r="0" b="0"/>
            <a:pathLst>
              <a:path w="139" h="78">
                <a:moveTo>
                  <a:pt x="24" y="0"/>
                </a:moveTo>
                <a:cubicBezTo>
                  <a:pt x="24" y="0"/>
                  <a:pt x="23" y="0"/>
                  <a:pt x="23" y="0"/>
                </a:cubicBezTo>
                <a:cubicBezTo>
                  <a:pt x="2" y="13"/>
                  <a:pt x="2" y="13"/>
                  <a:pt x="2" y="13"/>
                </a:cubicBezTo>
                <a:cubicBezTo>
                  <a:pt x="1" y="14"/>
                  <a:pt x="0" y="15"/>
                  <a:pt x="0" y="16"/>
                </a:cubicBezTo>
                <a:cubicBezTo>
                  <a:pt x="0" y="17"/>
                  <a:pt x="1" y="17"/>
                  <a:pt x="2" y="18"/>
                </a:cubicBezTo>
                <a:cubicBezTo>
                  <a:pt x="23" y="31"/>
                  <a:pt x="23" y="31"/>
                  <a:pt x="23" y="31"/>
                </a:cubicBezTo>
                <a:cubicBezTo>
                  <a:pt x="23" y="31"/>
                  <a:pt x="24" y="32"/>
                  <a:pt x="24" y="32"/>
                </a:cubicBezTo>
                <a:cubicBezTo>
                  <a:pt x="25" y="32"/>
                  <a:pt x="26" y="31"/>
                  <a:pt x="26" y="31"/>
                </a:cubicBezTo>
                <a:cubicBezTo>
                  <a:pt x="27" y="31"/>
                  <a:pt x="28" y="30"/>
                  <a:pt x="28" y="29"/>
                </a:cubicBezTo>
                <a:cubicBezTo>
                  <a:pt x="28" y="23"/>
                  <a:pt x="28" y="23"/>
                  <a:pt x="28" y="23"/>
                </a:cubicBezTo>
                <a:cubicBezTo>
                  <a:pt x="51" y="23"/>
                  <a:pt x="51" y="23"/>
                  <a:pt x="51" y="23"/>
                </a:cubicBezTo>
                <a:cubicBezTo>
                  <a:pt x="65" y="41"/>
                  <a:pt x="65" y="41"/>
                  <a:pt x="65" y="41"/>
                </a:cubicBezTo>
                <a:cubicBezTo>
                  <a:pt x="54" y="56"/>
                  <a:pt x="54" y="56"/>
                  <a:pt x="54" y="56"/>
                </a:cubicBezTo>
                <a:cubicBezTo>
                  <a:pt x="28" y="56"/>
                  <a:pt x="28" y="56"/>
                  <a:pt x="28" y="56"/>
                </a:cubicBezTo>
                <a:cubicBezTo>
                  <a:pt x="28" y="49"/>
                  <a:pt x="28" y="49"/>
                  <a:pt x="28" y="49"/>
                </a:cubicBezTo>
                <a:cubicBezTo>
                  <a:pt x="28" y="48"/>
                  <a:pt x="27" y="47"/>
                  <a:pt x="26" y="47"/>
                </a:cubicBezTo>
                <a:cubicBezTo>
                  <a:pt x="26" y="47"/>
                  <a:pt x="25" y="46"/>
                  <a:pt x="24" y="46"/>
                </a:cubicBezTo>
                <a:cubicBezTo>
                  <a:pt x="24" y="46"/>
                  <a:pt x="23" y="47"/>
                  <a:pt x="23" y="47"/>
                </a:cubicBezTo>
                <a:cubicBezTo>
                  <a:pt x="2" y="60"/>
                  <a:pt x="2" y="60"/>
                  <a:pt x="2" y="60"/>
                </a:cubicBezTo>
                <a:cubicBezTo>
                  <a:pt x="1" y="61"/>
                  <a:pt x="0" y="62"/>
                  <a:pt x="0" y="62"/>
                </a:cubicBezTo>
                <a:cubicBezTo>
                  <a:pt x="0" y="63"/>
                  <a:pt x="1" y="64"/>
                  <a:pt x="2" y="65"/>
                </a:cubicBezTo>
                <a:cubicBezTo>
                  <a:pt x="23" y="78"/>
                  <a:pt x="23" y="78"/>
                  <a:pt x="23" y="78"/>
                </a:cubicBezTo>
                <a:cubicBezTo>
                  <a:pt x="23" y="78"/>
                  <a:pt x="24" y="78"/>
                  <a:pt x="24" y="78"/>
                </a:cubicBezTo>
                <a:cubicBezTo>
                  <a:pt x="25" y="78"/>
                  <a:pt x="26" y="78"/>
                  <a:pt x="26" y="78"/>
                </a:cubicBezTo>
                <a:cubicBezTo>
                  <a:pt x="27" y="78"/>
                  <a:pt x="28" y="77"/>
                  <a:pt x="28" y="76"/>
                </a:cubicBezTo>
                <a:cubicBezTo>
                  <a:pt x="28" y="69"/>
                  <a:pt x="28" y="69"/>
                  <a:pt x="28" y="69"/>
                </a:cubicBezTo>
                <a:cubicBezTo>
                  <a:pt x="57" y="69"/>
                  <a:pt x="57" y="69"/>
                  <a:pt x="57" y="69"/>
                </a:cubicBezTo>
                <a:cubicBezTo>
                  <a:pt x="59" y="69"/>
                  <a:pt x="61" y="68"/>
                  <a:pt x="62" y="66"/>
                </a:cubicBezTo>
                <a:cubicBezTo>
                  <a:pt x="74" y="52"/>
                  <a:pt x="74" y="52"/>
                  <a:pt x="74" y="52"/>
                </a:cubicBezTo>
                <a:cubicBezTo>
                  <a:pt x="85" y="66"/>
                  <a:pt x="85" y="66"/>
                  <a:pt x="85" y="66"/>
                </a:cubicBezTo>
                <a:cubicBezTo>
                  <a:pt x="86" y="68"/>
                  <a:pt x="88" y="69"/>
                  <a:pt x="90" y="69"/>
                </a:cubicBezTo>
                <a:cubicBezTo>
                  <a:pt x="133" y="69"/>
                  <a:pt x="133" y="69"/>
                  <a:pt x="133" y="69"/>
                </a:cubicBezTo>
                <a:cubicBezTo>
                  <a:pt x="136" y="69"/>
                  <a:pt x="139" y="66"/>
                  <a:pt x="139" y="62"/>
                </a:cubicBezTo>
                <a:cubicBezTo>
                  <a:pt x="139" y="59"/>
                  <a:pt x="136" y="56"/>
                  <a:pt x="133" y="56"/>
                </a:cubicBezTo>
                <a:cubicBezTo>
                  <a:pt x="94" y="56"/>
                  <a:pt x="94" y="56"/>
                  <a:pt x="94" y="56"/>
                </a:cubicBezTo>
                <a:cubicBezTo>
                  <a:pt x="82" y="41"/>
                  <a:pt x="82" y="41"/>
                  <a:pt x="82" y="41"/>
                </a:cubicBezTo>
                <a:cubicBezTo>
                  <a:pt x="96" y="23"/>
                  <a:pt x="96" y="23"/>
                  <a:pt x="96" y="23"/>
                </a:cubicBezTo>
                <a:cubicBezTo>
                  <a:pt x="133" y="23"/>
                  <a:pt x="133" y="23"/>
                  <a:pt x="133" y="23"/>
                </a:cubicBezTo>
                <a:cubicBezTo>
                  <a:pt x="136" y="23"/>
                  <a:pt x="139" y="20"/>
                  <a:pt x="139" y="16"/>
                </a:cubicBezTo>
                <a:cubicBezTo>
                  <a:pt x="139" y="12"/>
                  <a:pt x="136" y="9"/>
                  <a:pt x="133" y="9"/>
                </a:cubicBezTo>
                <a:cubicBezTo>
                  <a:pt x="133" y="9"/>
                  <a:pt x="133" y="9"/>
                  <a:pt x="133" y="9"/>
                </a:cubicBezTo>
                <a:cubicBezTo>
                  <a:pt x="93" y="9"/>
                  <a:pt x="93" y="9"/>
                  <a:pt x="93" y="9"/>
                </a:cubicBezTo>
                <a:cubicBezTo>
                  <a:pt x="91" y="9"/>
                  <a:pt x="89" y="10"/>
                  <a:pt x="88" y="12"/>
                </a:cubicBezTo>
                <a:cubicBezTo>
                  <a:pt x="74" y="30"/>
                  <a:pt x="74" y="30"/>
                  <a:pt x="74" y="30"/>
                </a:cubicBezTo>
                <a:cubicBezTo>
                  <a:pt x="60" y="12"/>
                  <a:pt x="60" y="12"/>
                  <a:pt x="60" y="12"/>
                </a:cubicBezTo>
                <a:cubicBezTo>
                  <a:pt x="59" y="10"/>
                  <a:pt x="57" y="9"/>
                  <a:pt x="55" y="9"/>
                </a:cubicBezTo>
                <a:cubicBezTo>
                  <a:pt x="28" y="9"/>
                  <a:pt x="28" y="9"/>
                  <a:pt x="28" y="9"/>
                </a:cubicBezTo>
                <a:cubicBezTo>
                  <a:pt x="28" y="2"/>
                  <a:pt x="28" y="2"/>
                  <a:pt x="28" y="2"/>
                </a:cubicBezTo>
                <a:cubicBezTo>
                  <a:pt x="28" y="1"/>
                  <a:pt x="27" y="1"/>
                  <a:pt x="26" y="0"/>
                </a:cubicBezTo>
                <a:cubicBezTo>
                  <a:pt x="26" y="0"/>
                  <a:pt x="25" y="0"/>
                  <a:pt x="24" y="0"/>
                </a:cubicBezTo>
              </a:path>
            </a:pathLst>
          </a:custGeom>
          <a:solidFill>
            <a:srgbClr val="FFFFFF"/>
          </a:solidFill>
          <a:ln w="9525">
            <a:noFill/>
          </a:ln>
        </p:spPr>
        <p:txBody>
          <a:bodyPr/>
          <a:lstStyle/>
          <a:p>
            <a:endParaRPr lang="zh-CN" altLang="en-US"/>
          </a:p>
        </p:txBody>
      </p:sp>
      <p:sp>
        <p:nvSpPr>
          <p:cNvPr id="29" name="六边形 28"/>
          <p:cNvSpPr/>
          <p:nvPr>
            <p:custDataLst>
              <p:tags r:id="rId15"/>
            </p:custDataLst>
          </p:nvPr>
        </p:nvSpPr>
        <p:spPr>
          <a:xfrm rot="16200000">
            <a:off x="6005645" y="2027956"/>
            <a:ext cx="1161583" cy="1001365"/>
          </a:xfrm>
          <a:prstGeom prst="hexagon">
            <a:avLst/>
          </a:prstGeom>
          <a:solidFill>
            <a:srgbClr val="80A0D5"/>
          </a:solidFill>
          <a:ln>
            <a:noFill/>
          </a:ln>
        </p:spPr>
        <p:style>
          <a:lnRef idx="2">
            <a:srgbClr val="7E8CC1">
              <a:shade val="50000"/>
            </a:srgbClr>
          </a:lnRef>
          <a:fillRef idx="1">
            <a:srgbClr val="7E8CC1"/>
          </a:fillRef>
          <a:effectRef idx="0">
            <a:srgbClr val="7E8CC1"/>
          </a:effectRef>
          <a:fontRef idx="minor">
            <a:srgbClr val="FFFFFF"/>
          </a:fontRef>
        </p:style>
        <p:txBody>
          <a:bodyPr wrap="square" rtlCol="0" anchor="ctr" anchorCtr="0">
            <a:normAutofit/>
          </a:bodyPr>
          <a:lstStyle/>
          <a:p>
            <a:pPr algn="ctr"/>
            <a:endParaRPr lang="zh-CN" altLang="en-US" sz="2400">
              <a:sym typeface="Arial" panose="020B0604020202020204" pitchFamily="34" charset="0"/>
            </a:endParaRPr>
          </a:p>
        </p:txBody>
      </p:sp>
      <p:sp>
        <p:nvSpPr>
          <p:cNvPr id="44" name="Freeform 83"/>
          <p:cNvSpPr/>
          <p:nvPr>
            <p:custDataLst>
              <p:tags r:id="rId16"/>
            </p:custDataLst>
          </p:nvPr>
        </p:nvSpPr>
        <p:spPr bwMode="auto">
          <a:xfrm>
            <a:off x="6331143" y="2535588"/>
            <a:ext cx="265996" cy="217078"/>
          </a:xfrm>
          <a:custGeom>
            <a:avLst/>
            <a:gdLst>
              <a:gd name="T0" fmla="*/ 124 w 153"/>
              <a:gd name="T1" fmla="*/ 5 h 125"/>
              <a:gd name="T2" fmla="*/ 114 w 153"/>
              <a:gd name="T3" fmla="*/ 0 h 125"/>
              <a:gd name="T4" fmla="*/ 52 w 153"/>
              <a:gd name="T5" fmla="*/ 48 h 125"/>
              <a:gd name="T6" fmla="*/ 5 w 153"/>
              <a:gd name="T7" fmla="*/ 91 h 125"/>
              <a:gd name="T8" fmla="*/ 46 w 153"/>
              <a:gd name="T9" fmla="*/ 124 h 125"/>
              <a:gd name="T10" fmla="*/ 152 w 153"/>
              <a:gd name="T11" fmla="*/ 41 h 125"/>
              <a:gd name="T12" fmla="*/ 153 w 153"/>
              <a:gd name="T13" fmla="*/ 40 h 125"/>
              <a:gd name="T14" fmla="*/ 124 w 153"/>
              <a:gd name="T15" fmla="*/ 5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25">
                <a:moveTo>
                  <a:pt x="124" y="5"/>
                </a:moveTo>
                <a:cubicBezTo>
                  <a:pt x="120" y="3"/>
                  <a:pt x="117" y="2"/>
                  <a:pt x="114" y="0"/>
                </a:cubicBezTo>
                <a:cubicBezTo>
                  <a:pt x="102" y="2"/>
                  <a:pt x="56" y="12"/>
                  <a:pt x="52" y="48"/>
                </a:cubicBezTo>
                <a:cubicBezTo>
                  <a:pt x="46" y="99"/>
                  <a:pt x="12" y="91"/>
                  <a:pt x="5" y="91"/>
                </a:cubicBezTo>
                <a:cubicBezTo>
                  <a:pt x="0" y="92"/>
                  <a:pt x="9" y="122"/>
                  <a:pt x="46" y="124"/>
                </a:cubicBezTo>
                <a:cubicBezTo>
                  <a:pt x="83" y="125"/>
                  <a:pt x="149" y="101"/>
                  <a:pt x="152" y="41"/>
                </a:cubicBezTo>
                <a:cubicBezTo>
                  <a:pt x="153" y="40"/>
                  <a:pt x="153" y="40"/>
                  <a:pt x="153" y="40"/>
                </a:cubicBezTo>
                <a:cubicBezTo>
                  <a:pt x="148" y="21"/>
                  <a:pt x="136" y="11"/>
                  <a:pt x="124" y="5"/>
                </a:cubicBezTo>
                <a:close/>
              </a:path>
            </a:pathLst>
          </a:custGeom>
          <a:solidFill>
            <a:srgbClr val="FFFFFF"/>
          </a:solidFill>
          <a:ln w="9525">
            <a:solidFill>
              <a:srgbClr val="FFFFFF"/>
            </a:solidFill>
            <a:round/>
          </a:ln>
        </p:spPr>
        <p:txBody>
          <a:bodyPr lIns="82848" tIns="41424" rIns="82848" bIns="41424"/>
          <a:lstStyle/>
          <a:p>
            <a:pPr marL="0" marR="0" lvl="0" indent="0" algn="l" defTabSz="914400" rtl="0" eaLnBrk="1" latinLnBrk="0" hangingPunct="1">
              <a:spcBef>
                <a:spcPts val="0"/>
              </a:spcBef>
              <a:spcAft>
                <a:spcPts val="0"/>
              </a:spcAft>
              <a:buClrTx/>
              <a:buSzTx/>
              <a:buFontTx/>
              <a:buNone/>
              <a:defRPr/>
            </a:pPr>
            <a:endParaRPr kumimoji="0" lang="zh-CN" altLang="en-US" sz="1630" b="0" i="0" u="none" strike="noStrike" kern="1200" cap="none" spc="0" normalizeH="0" baseline="0" noProof="0">
              <a:ln>
                <a:noFill/>
              </a:ln>
              <a:solidFill>
                <a:srgbClr val="7E8CC1"/>
              </a:solidFill>
              <a:effectLst/>
              <a:uLnTx/>
              <a:uFillTx/>
            </a:endParaRPr>
          </a:p>
        </p:txBody>
      </p:sp>
      <p:sp>
        <p:nvSpPr>
          <p:cNvPr id="45" name="Freeform 84"/>
          <p:cNvSpPr/>
          <p:nvPr>
            <p:custDataLst>
              <p:tags r:id="rId17"/>
            </p:custDataLst>
          </p:nvPr>
        </p:nvSpPr>
        <p:spPr bwMode="auto">
          <a:xfrm>
            <a:off x="6545160" y="2248193"/>
            <a:ext cx="296570" cy="336315"/>
          </a:xfrm>
          <a:custGeom>
            <a:avLst/>
            <a:gdLst>
              <a:gd name="T0" fmla="*/ 163 w 171"/>
              <a:gd name="T1" fmla="*/ 6 h 195"/>
              <a:gd name="T2" fmla="*/ 139 w 171"/>
              <a:gd name="T3" fmla="*/ 8 h 195"/>
              <a:gd name="T4" fmla="*/ 37 w 171"/>
              <a:gd name="T5" fmla="*/ 129 h 195"/>
              <a:gd name="T6" fmla="*/ 15 w 171"/>
              <a:gd name="T7" fmla="*/ 139 h 195"/>
              <a:gd name="T8" fmla="*/ 0 w 171"/>
              <a:gd name="T9" fmla="*/ 157 h 195"/>
              <a:gd name="T10" fmla="*/ 6 w 171"/>
              <a:gd name="T11" fmla="*/ 160 h 195"/>
              <a:gd name="T12" fmla="*/ 39 w 171"/>
              <a:gd name="T13" fmla="*/ 195 h 195"/>
              <a:gd name="T14" fmla="*/ 57 w 171"/>
              <a:gd name="T15" fmla="*/ 174 h 195"/>
              <a:gd name="T16" fmla="*/ 63 w 171"/>
              <a:gd name="T17" fmla="*/ 151 h 195"/>
              <a:gd name="T18" fmla="*/ 165 w 171"/>
              <a:gd name="T19" fmla="*/ 30 h 195"/>
              <a:gd name="T20" fmla="*/ 163 w 171"/>
              <a:gd name="T21" fmla="*/ 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95">
                <a:moveTo>
                  <a:pt x="163" y="6"/>
                </a:moveTo>
                <a:cubicBezTo>
                  <a:pt x="156" y="0"/>
                  <a:pt x="145" y="1"/>
                  <a:pt x="139" y="8"/>
                </a:cubicBezTo>
                <a:cubicBezTo>
                  <a:pt x="37" y="129"/>
                  <a:pt x="37" y="129"/>
                  <a:pt x="37" y="129"/>
                </a:cubicBezTo>
                <a:cubicBezTo>
                  <a:pt x="29" y="129"/>
                  <a:pt x="21" y="132"/>
                  <a:pt x="15" y="139"/>
                </a:cubicBezTo>
                <a:cubicBezTo>
                  <a:pt x="0" y="157"/>
                  <a:pt x="0" y="157"/>
                  <a:pt x="0" y="157"/>
                </a:cubicBezTo>
                <a:cubicBezTo>
                  <a:pt x="2" y="158"/>
                  <a:pt x="4" y="159"/>
                  <a:pt x="6" y="160"/>
                </a:cubicBezTo>
                <a:cubicBezTo>
                  <a:pt x="19" y="166"/>
                  <a:pt x="32" y="178"/>
                  <a:pt x="39" y="195"/>
                </a:cubicBezTo>
                <a:cubicBezTo>
                  <a:pt x="57" y="174"/>
                  <a:pt x="57" y="174"/>
                  <a:pt x="57" y="174"/>
                </a:cubicBezTo>
                <a:cubicBezTo>
                  <a:pt x="63" y="167"/>
                  <a:pt x="64" y="159"/>
                  <a:pt x="63" y="151"/>
                </a:cubicBezTo>
                <a:cubicBezTo>
                  <a:pt x="165" y="30"/>
                  <a:pt x="165" y="30"/>
                  <a:pt x="165" y="30"/>
                </a:cubicBezTo>
                <a:cubicBezTo>
                  <a:pt x="171" y="23"/>
                  <a:pt x="170" y="12"/>
                  <a:pt x="163" y="6"/>
                </a:cubicBezTo>
                <a:close/>
              </a:path>
            </a:pathLst>
          </a:custGeom>
          <a:solidFill>
            <a:srgbClr val="FFFFFF"/>
          </a:solidFill>
          <a:ln w="9525">
            <a:solidFill>
              <a:srgbClr val="FFFFFF"/>
            </a:solidFill>
            <a:round/>
          </a:ln>
        </p:spPr>
        <p:txBody>
          <a:bodyPr lIns="82848" tIns="41424" rIns="82848" bIns="41424"/>
          <a:lstStyle/>
          <a:p>
            <a:pPr marL="0" marR="0" lvl="0" indent="0" algn="l" defTabSz="914400" rtl="0" eaLnBrk="1" latinLnBrk="0" hangingPunct="1">
              <a:spcBef>
                <a:spcPts val="0"/>
              </a:spcBef>
              <a:spcAft>
                <a:spcPts val="0"/>
              </a:spcAft>
              <a:buClrTx/>
              <a:buSzTx/>
              <a:buFontTx/>
              <a:buNone/>
              <a:defRPr/>
            </a:pPr>
            <a:endParaRPr kumimoji="0" lang="zh-CN" altLang="en-US" sz="1630" b="0" i="0" u="none" strike="noStrike" kern="1200" cap="none" spc="0" normalizeH="0" baseline="0" noProof="0">
              <a:ln>
                <a:noFill/>
              </a:ln>
              <a:solidFill>
                <a:srgbClr val="7E8CC1"/>
              </a:solidFill>
              <a:effectLst/>
              <a:uLnTx/>
              <a:uFillTx/>
            </a:endParaRPr>
          </a:p>
        </p:txBody>
      </p:sp>
      <p:sp>
        <p:nvSpPr>
          <p:cNvPr id="30" name="六边形 29"/>
          <p:cNvSpPr/>
          <p:nvPr>
            <p:custDataLst>
              <p:tags r:id="rId18"/>
            </p:custDataLst>
          </p:nvPr>
        </p:nvSpPr>
        <p:spPr>
          <a:xfrm rot="16200000">
            <a:off x="6519687" y="2970048"/>
            <a:ext cx="1161583" cy="1001365"/>
          </a:xfrm>
          <a:prstGeom prst="hexagon">
            <a:avLst/>
          </a:prstGeom>
          <a:solidFill>
            <a:srgbClr val="A3AED7"/>
          </a:solidFill>
          <a:ln>
            <a:noFill/>
          </a:ln>
        </p:spPr>
        <p:style>
          <a:lnRef idx="2">
            <a:srgbClr val="7E8CC1">
              <a:shade val="50000"/>
            </a:srgbClr>
          </a:lnRef>
          <a:fillRef idx="1">
            <a:srgbClr val="7E8CC1"/>
          </a:fillRef>
          <a:effectRef idx="0">
            <a:srgbClr val="7E8CC1"/>
          </a:effectRef>
          <a:fontRef idx="minor">
            <a:srgbClr val="FFFFFF"/>
          </a:fontRef>
        </p:style>
        <p:txBody>
          <a:bodyPr wrap="square" rtlCol="0" anchor="ctr" anchorCtr="0">
            <a:normAutofit/>
          </a:bodyPr>
          <a:lstStyle/>
          <a:p>
            <a:pPr algn="ctr"/>
            <a:endParaRPr lang="zh-CN" altLang="en-US" sz="2400">
              <a:sym typeface="Arial" panose="020B0604020202020204" pitchFamily="34" charset="0"/>
            </a:endParaRPr>
          </a:p>
        </p:txBody>
      </p:sp>
      <p:sp>
        <p:nvSpPr>
          <p:cNvPr id="31" name="Freeform 101"/>
          <p:cNvSpPr>
            <a:spLocks noEditPoints="1"/>
          </p:cNvSpPr>
          <p:nvPr>
            <p:custDataLst>
              <p:tags r:id="rId19"/>
            </p:custDataLst>
          </p:nvPr>
        </p:nvSpPr>
        <p:spPr>
          <a:xfrm>
            <a:off x="6842011" y="3180775"/>
            <a:ext cx="516935" cy="57991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97" h="108">
                <a:moveTo>
                  <a:pt x="51" y="34"/>
                </a:moveTo>
                <a:cubicBezTo>
                  <a:pt x="49" y="34"/>
                  <a:pt x="47" y="36"/>
                  <a:pt x="46" y="37"/>
                </a:cubicBezTo>
                <a:cubicBezTo>
                  <a:pt x="37" y="46"/>
                  <a:pt x="37" y="46"/>
                  <a:pt x="37" y="46"/>
                </a:cubicBezTo>
                <a:cubicBezTo>
                  <a:pt x="35" y="48"/>
                  <a:pt x="35" y="51"/>
                  <a:pt x="37" y="53"/>
                </a:cubicBezTo>
                <a:cubicBezTo>
                  <a:pt x="38" y="54"/>
                  <a:pt x="40" y="55"/>
                  <a:pt x="41" y="55"/>
                </a:cubicBezTo>
                <a:cubicBezTo>
                  <a:pt x="42" y="55"/>
                  <a:pt x="43" y="54"/>
                  <a:pt x="44" y="53"/>
                </a:cubicBezTo>
                <a:cubicBezTo>
                  <a:pt x="46" y="52"/>
                  <a:pt x="46" y="52"/>
                  <a:pt x="46" y="52"/>
                </a:cubicBezTo>
                <a:cubicBezTo>
                  <a:pt x="46" y="76"/>
                  <a:pt x="46" y="76"/>
                  <a:pt x="46" y="76"/>
                </a:cubicBezTo>
                <a:cubicBezTo>
                  <a:pt x="44" y="76"/>
                  <a:pt x="44" y="76"/>
                  <a:pt x="44" y="76"/>
                </a:cubicBezTo>
                <a:cubicBezTo>
                  <a:pt x="41" y="76"/>
                  <a:pt x="39" y="78"/>
                  <a:pt x="39" y="81"/>
                </a:cubicBezTo>
                <a:cubicBezTo>
                  <a:pt x="39" y="84"/>
                  <a:pt x="41" y="86"/>
                  <a:pt x="44" y="86"/>
                </a:cubicBezTo>
                <a:cubicBezTo>
                  <a:pt x="58" y="86"/>
                  <a:pt x="58" y="86"/>
                  <a:pt x="58" y="86"/>
                </a:cubicBezTo>
                <a:cubicBezTo>
                  <a:pt x="60" y="86"/>
                  <a:pt x="63" y="84"/>
                  <a:pt x="63" y="81"/>
                </a:cubicBezTo>
                <a:cubicBezTo>
                  <a:pt x="63" y="78"/>
                  <a:pt x="60" y="76"/>
                  <a:pt x="58" y="76"/>
                </a:cubicBezTo>
                <a:cubicBezTo>
                  <a:pt x="56" y="76"/>
                  <a:pt x="56" y="76"/>
                  <a:pt x="56" y="76"/>
                </a:cubicBezTo>
                <a:cubicBezTo>
                  <a:pt x="56" y="40"/>
                  <a:pt x="56" y="40"/>
                  <a:pt x="56" y="40"/>
                </a:cubicBezTo>
                <a:cubicBezTo>
                  <a:pt x="56" y="40"/>
                  <a:pt x="56" y="40"/>
                  <a:pt x="56" y="40"/>
                </a:cubicBezTo>
                <a:cubicBezTo>
                  <a:pt x="56" y="39"/>
                  <a:pt x="56" y="39"/>
                  <a:pt x="56" y="39"/>
                </a:cubicBezTo>
                <a:cubicBezTo>
                  <a:pt x="56" y="37"/>
                  <a:pt x="53" y="34"/>
                  <a:pt x="51" y="34"/>
                </a:cubicBezTo>
                <a:moveTo>
                  <a:pt x="66" y="32"/>
                </a:moveTo>
                <a:cubicBezTo>
                  <a:pt x="70" y="32"/>
                  <a:pt x="73" y="29"/>
                  <a:pt x="73" y="25"/>
                </a:cubicBezTo>
                <a:cubicBezTo>
                  <a:pt x="73" y="23"/>
                  <a:pt x="73" y="23"/>
                  <a:pt x="73" y="23"/>
                </a:cubicBezTo>
                <a:cubicBezTo>
                  <a:pt x="81" y="23"/>
                  <a:pt x="81" y="23"/>
                  <a:pt x="81" y="23"/>
                </a:cubicBezTo>
                <a:cubicBezTo>
                  <a:pt x="83" y="23"/>
                  <a:pt x="85" y="25"/>
                  <a:pt x="85" y="28"/>
                </a:cubicBezTo>
                <a:cubicBezTo>
                  <a:pt x="85" y="92"/>
                  <a:pt x="85" y="92"/>
                  <a:pt x="85" y="92"/>
                </a:cubicBezTo>
                <a:cubicBezTo>
                  <a:pt x="85" y="94"/>
                  <a:pt x="83" y="96"/>
                  <a:pt x="81" y="96"/>
                </a:cubicBezTo>
                <a:cubicBezTo>
                  <a:pt x="17" y="96"/>
                  <a:pt x="17" y="96"/>
                  <a:pt x="17" y="96"/>
                </a:cubicBezTo>
                <a:cubicBezTo>
                  <a:pt x="14" y="96"/>
                  <a:pt x="12" y="94"/>
                  <a:pt x="12" y="92"/>
                </a:cubicBezTo>
                <a:cubicBezTo>
                  <a:pt x="12" y="28"/>
                  <a:pt x="12" y="28"/>
                  <a:pt x="12" y="28"/>
                </a:cubicBezTo>
                <a:cubicBezTo>
                  <a:pt x="12" y="25"/>
                  <a:pt x="14" y="23"/>
                  <a:pt x="17" y="23"/>
                </a:cubicBezTo>
                <a:cubicBezTo>
                  <a:pt x="24" y="23"/>
                  <a:pt x="24" y="23"/>
                  <a:pt x="24" y="23"/>
                </a:cubicBezTo>
                <a:cubicBezTo>
                  <a:pt x="24" y="25"/>
                  <a:pt x="24" y="25"/>
                  <a:pt x="24" y="25"/>
                </a:cubicBezTo>
                <a:cubicBezTo>
                  <a:pt x="24" y="29"/>
                  <a:pt x="28" y="32"/>
                  <a:pt x="31" y="32"/>
                </a:cubicBezTo>
                <a:cubicBezTo>
                  <a:pt x="35" y="32"/>
                  <a:pt x="39" y="29"/>
                  <a:pt x="39" y="25"/>
                </a:cubicBezTo>
                <a:cubicBezTo>
                  <a:pt x="39" y="23"/>
                  <a:pt x="39" y="23"/>
                  <a:pt x="39" y="23"/>
                </a:cubicBezTo>
                <a:cubicBezTo>
                  <a:pt x="59" y="23"/>
                  <a:pt x="59" y="23"/>
                  <a:pt x="59" y="23"/>
                </a:cubicBezTo>
                <a:cubicBezTo>
                  <a:pt x="59" y="25"/>
                  <a:pt x="59" y="25"/>
                  <a:pt x="59" y="25"/>
                </a:cubicBezTo>
                <a:cubicBezTo>
                  <a:pt x="59" y="29"/>
                  <a:pt x="62" y="32"/>
                  <a:pt x="66" y="32"/>
                </a:cubicBezTo>
                <a:moveTo>
                  <a:pt x="66" y="0"/>
                </a:moveTo>
                <a:cubicBezTo>
                  <a:pt x="62" y="0"/>
                  <a:pt x="59" y="4"/>
                  <a:pt x="59" y="8"/>
                </a:cubicBezTo>
                <a:cubicBezTo>
                  <a:pt x="59" y="11"/>
                  <a:pt x="59" y="11"/>
                  <a:pt x="59" y="11"/>
                </a:cubicBezTo>
                <a:cubicBezTo>
                  <a:pt x="39" y="11"/>
                  <a:pt x="39" y="11"/>
                  <a:pt x="39" y="11"/>
                </a:cubicBezTo>
                <a:cubicBezTo>
                  <a:pt x="39" y="8"/>
                  <a:pt x="39" y="8"/>
                  <a:pt x="39" y="8"/>
                </a:cubicBezTo>
                <a:cubicBezTo>
                  <a:pt x="39" y="4"/>
                  <a:pt x="35" y="0"/>
                  <a:pt x="31" y="0"/>
                </a:cubicBezTo>
                <a:cubicBezTo>
                  <a:pt x="28" y="0"/>
                  <a:pt x="24" y="4"/>
                  <a:pt x="24" y="8"/>
                </a:cubicBezTo>
                <a:cubicBezTo>
                  <a:pt x="24" y="11"/>
                  <a:pt x="24" y="11"/>
                  <a:pt x="24" y="11"/>
                </a:cubicBezTo>
                <a:cubicBezTo>
                  <a:pt x="17" y="11"/>
                  <a:pt x="17" y="11"/>
                  <a:pt x="17" y="11"/>
                </a:cubicBezTo>
                <a:cubicBezTo>
                  <a:pt x="8" y="11"/>
                  <a:pt x="0" y="19"/>
                  <a:pt x="0" y="28"/>
                </a:cubicBezTo>
                <a:cubicBezTo>
                  <a:pt x="0" y="92"/>
                  <a:pt x="0" y="92"/>
                  <a:pt x="0" y="92"/>
                </a:cubicBezTo>
                <a:cubicBezTo>
                  <a:pt x="0" y="100"/>
                  <a:pt x="8" y="108"/>
                  <a:pt x="17" y="108"/>
                </a:cubicBezTo>
                <a:cubicBezTo>
                  <a:pt x="81" y="108"/>
                  <a:pt x="81" y="108"/>
                  <a:pt x="81" y="108"/>
                </a:cubicBezTo>
                <a:cubicBezTo>
                  <a:pt x="90" y="108"/>
                  <a:pt x="97" y="100"/>
                  <a:pt x="97" y="92"/>
                </a:cubicBezTo>
                <a:cubicBezTo>
                  <a:pt x="97" y="28"/>
                  <a:pt x="97" y="28"/>
                  <a:pt x="97" y="28"/>
                </a:cubicBezTo>
                <a:cubicBezTo>
                  <a:pt x="97" y="19"/>
                  <a:pt x="90" y="11"/>
                  <a:pt x="81" y="11"/>
                </a:cubicBezTo>
                <a:cubicBezTo>
                  <a:pt x="73" y="11"/>
                  <a:pt x="73" y="11"/>
                  <a:pt x="73" y="11"/>
                </a:cubicBezTo>
                <a:cubicBezTo>
                  <a:pt x="73" y="8"/>
                  <a:pt x="73" y="8"/>
                  <a:pt x="73" y="8"/>
                </a:cubicBezTo>
                <a:cubicBezTo>
                  <a:pt x="73" y="4"/>
                  <a:pt x="70" y="0"/>
                  <a:pt x="66" y="0"/>
                </a:cubicBezTo>
              </a:path>
            </a:pathLst>
          </a:custGeom>
          <a:solidFill>
            <a:srgbClr val="FFFFFF"/>
          </a:solidFill>
          <a:ln w="9525">
            <a:noFill/>
          </a:ln>
        </p:spPr>
        <p:txBody>
          <a:bodyPr/>
          <a:lstStyle/>
          <a:p>
            <a:endParaRPr lang="zh-CN" altLang="en-US"/>
          </a:p>
        </p:txBody>
      </p:sp>
      <p:sp>
        <p:nvSpPr>
          <p:cNvPr id="32" name="六边形 31"/>
          <p:cNvSpPr/>
          <p:nvPr>
            <p:custDataLst>
              <p:tags r:id="rId20"/>
            </p:custDataLst>
          </p:nvPr>
        </p:nvSpPr>
        <p:spPr>
          <a:xfrm rot="16200000">
            <a:off x="6002922" y="3912253"/>
            <a:ext cx="1161583" cy="1001365"/>
          </a:xfrm>
          <a:prstGeom prst="hexagon">
            <a:avLst/>
          </a:prstGeom>
          <a:solidFill>
            <a:srgbClr val="FAA3AB"/>
          </a:solidFill>
          <a:ln>
            <a:noFill/>
          </a:ln>
        </p:spPr>
        <p:style>
          <a:lnRef idx="2">
            <a:srgbClr val="7E8CC1">
              <a:shade val="50000"/>
            </a:srgbClr>
          </a:lnRef>
          <a:fillRef idx="1">
            <a:srgbClr val="7E8CC1"/>
          </a:fillRef>
          <a:effectRef idx="0">
            <a:srgbClr val="7E8CC1"/>
          </a:effectRef>
          <a:fontRef idx="minor">
            <a:srgbClr val="FFFFFF"/>
          </a:fontRef>
        </p:style>
        <p:txBody>
          <a:bodyPr wrap="square" rtlCol="0" anchor="ctr" anchorCtr="0">
            <a:normAutofit/>
          </a:bodyPr>
          <a:lstStyle/>
          <a:p>
            <a:pPr algn="ctr"/>
            <a:endParaRPr lang="zh-CN" altLang="en-US" sz="2400">
              <a:sym typeface="Arial" panose="020B0604020202020204" pitchFamily="34" charset="0"/>
            </a:endParaRPr>
          </a:p>
        </p:txBody>
      </p:sp>
      <p:sp>
        <p:nvSpPr>
          <p:cNvPr id="35" name="Freeform 59"/>
          <p:cNvSpPr>
            <a:spLocks noEditPoints="1"/>
          </p:cNvSpPr>
          <p:nvPr>
            <p:custDataLst>
              <p:tags r:id="rId21"/>
            </p:custDataLst>
          </p:nvPr>
        </p:nvSpPr>
        <p:spPr bwMode="auto">
          <a:xfrm>
            <a:off x="6331716" y="4230533"/>
            <a:ext cx="510944" cy="383208"/>
          </a:xfrm>
          <a:custGeom>
            <a:avLst/>
            <a:gdLst>
              <a:gd name="T0" fmla="*/ 0 w 163"/>
              <a:gd name="T1" fmla="*/ 0 h 122"/>
              <a:gd name="T2" fmla="*/ 0 w 163"/>
              <a:gd name="T3" fmla="*/ 122 h 122"/>
              <a:gd name="T4" fmla="*/ 163 w 163"/>
              <a:gd name="T5" fmla="*/ 122 h 122"/>
              <a:gd name="T6" fmla="*/ 163 w 163"/>
              <a:gd name="T7" fmla="*/ 0 h 122"/>
              <a:gd name="T8" fmla="*/ 0 w 163"/>
              <a:gd name="T9" fmla="*/ 0 h 122"/>
              <a:gd name="T10" fmla="*/ 100 w 163"/>
              <a:gd name="T11" fmla="*/ 13 h 122"/>
              <a:gd name="T12" fmla="*/ 100 w 163"/>
              <a:gd name="T13" fmla="*/ 108 h 122"/>
              <a:gd name="T14" fmla="*/ 63 w 163"/>
              <a:gd name="T15" fmla="*/ 108 h 122"/>
              <a:gd name="T16" fmla="*/ 63 w 163"/>
              <a:gd name="T17" fmla="*/ 13 h 122"/>
              <a:gd name="T18" fmla="*/ 100 w 163"/>
              <a:gd name="T19" fmla="*/ 13 h 122"/>
              <a:gd name="T20" fmla="*/ 13 w 163"/>
              <a:gd name="T21" fmla="*/ 13 h 122"/>
              <a:gd name="T22" fmla="*/ 49 w 163"/>
              <a:gd name="T23" fmla="*/ 13 h 122"/>
              <a:gd name="T24" fmla="*/ 49 w 163"/>
              <a:gd name="T25" fmla="*/ 108 h 122"/>
              <a:gd name="T26" fmla="*/ 13 w 163"/>
              <a:gd name="T27" fmla="*/ 108 h 122"/>
              <a:gd name="T28" fmla="*/ 13 w 163"/>
              <a:gd name="T29" fmla="*/ 13 h 122"/>
              <a:gd name="T30" fmla="*/ 149 w 163"/>
              <a:gd name="T31" fmla="*/ 108 h 122"/>
              <a:gd name="T32" fmla="*/ 114 w 163"/>
              <a:gd name="T33" fmla="*/ 108 h 122"/>
              <a:gd name="T34" fmla="*/ 114 w 163"/>
              <a:gd name="T35" fmla="*/ 13 h 122"/>
              <a:gd name="T36" fmla="*/ 149 w 163"/>
              <a:gd name="T37" fmla="*/ 13 h 122"/>
              <a:gd name="T38" fmla="*/ 149 w 163"/>
              <a:gd name="T39" fmla="*/ 10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3" h="122">
                <a:moveTo>
                  <a:pt x="0" y="0"/>
                </a:moveTo>
                <a:lnTo>
                  <a:pt x="0" y="122"/>
                </a:lnTo>
                <a:lnTo>
                  <a:pt x="163" y="122"/>
                </a:lnTo>
                <a:lnTo>
                  <a:pt x="163" y="0"/>
                </a:lnTo>
                <a:lnTo>
                  <a:pt x="0" y="0"/>
                </a:lnTo>
                <a:close/>
                <a:moveTo>
                  <a:pt x="100" y="13"/>
                </a:moveTo>
                <a:lnTo>
                  <a:pt x="100" y="108"/>
                </a:lnTo>
                <a:lnTo>
                  <a:pt x="63" y="108"/>
                </a:lnTo>
                <a:lnTo>
                  <a:pt x="63" y="13"/>
                </a:lnTo>
                <a:lnTo>
                  <a:pt x="100" y="13"/>
                </a:lnTo>
                <a:close/>
                <a:moveTo>
                  <a:pt x="13" y="13"/>
                </a:moveTo>
                <a:lnTo>
                  <a:pt x="49" y="13"/>
                </a:lnTo>
                <a:lnTo>
                  <a:pt x="49" y="108"/>
                </a:lnTo>
                <a:lnTo>
                  <a:pt x="13" y="108"/>
                </a:lnTo>
                <a:lnTo>
                  <a:pt x="13" y="13"/>
                </a:lnTo>
                <a:close/>
                <a:moveTo>
                  <a:pt x="149" y="108"/>
                </a:moveTo>
                <a:lnTo>
                  <a:pt x="114" y="108"/>
                </a:lnTo>
                <a:lnTo>
                  <a:pt x="114" y="13"/>
                </a:lnTo>
                <a:lnTo>
                  <a:pt x="149" y="13"/>
                </a:lnTo>
                <a:lnTo>
                  <a:pt x="149" y="108"/>
                </a:lnTo>
                <a:close/>
              </a:path>
            </a:pathLst>
          </a:custGeom>
          <a:solidFill>
            <a:srgbClr val="FFFFFF"/>
          </a:solidFill>
          <a:ln>
            <a:noFill/>
          </a:ln>
        </p:spPr>
        <p:txBody>
          <a:bodyPr lIns="82848" tIns="41424" rIns="82848" bIns="41424"/>
          <a:lstStyle/>
          <a:p>
            <a:pPr marL="0" marR="0" lvl="0" indent="0" algn="l" defTabSz="914400" rtl="0" eaLnBrk="1" latinLnBrk="0" hangingPunct="1">
              <a:spcBef>
                <a:spcPts val="0"/>
              </a:spcBef>
              <a:spcAft>
                <a:spcPts val="0"/>
              </a:spcAft>
              <a:buClrTx/>
              <a:buSzTx/>
              <a:buFontTx/>
              <a:buNone/>
              <a:defRPr/>
            </a:pPr>
            <a:endParaRPr kumimoji="0" lang="zh-CN" altLang="en-US" sz="1630" b="0" i="0" u="none" strike="noStrike" kern="1200" cap="none" spc="0" normalizeH="0" baseline="0" noProof="0">
              <a:ln>
                <a:noFill/>
              </a:ln>
              <a:solidFill>
                <a:srgbClr val="7E8CC1"/>
              </a:solidFill>
              <a:effectLst/>
              <a:uLnTx/>
              <a:uFillTx/>
            </a:endParaRPr>
          </a:p>
        </p:txBody>
      </p:sp>
    </p:spTree>
    <p:custDataLst>
      <p:tags r:id="rId2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三、外出防盗措施</a:t>
            </a:r>
            <a:endParaRPr lang="zh-CN" altLang="en-US" sz="3200">
              <a:solidFill>
                <a:srgbClr val="43486D"/>
              </a:solidFill>
              <a:latin typeface="+mj-ea"/>
              <a:ea typeface="+mj-ea"/>
            </a:endParaRPr>
          </a:p>
        </p:txBody>
      </p:sp>
      <p:sp>
        <p:nvSpPr>
          <p:cNvPr id="4" name="文本框 3"/>
          <p:cNvSpPr txBox="1"/>
          <p:nvPr/>
        </p:nvSpPr>
        <p:spPr>
          <a:xfrm>
            <a:off x="560705" y="1707515"/>
            <a:ext cx="5519420" cy="2999740"/>
          </a:xfrm>
          <a:prstGeom prst="rect">
            <a:avLst/>
          </a:prstGeom>
          <a:noFill/>
        </p:spPr>
        <p:txBody>
          <a:bodyPr wrap="square" rtlCol="0">
            <a:spAutoFit/>
          </a:bodyPr>
          <a:p>
            <a:pPr fontAlgn="auto">
              <a:lnSpc>
                <a:spcPct val="150000"/>
              </a:lnSpc>
            </a:pPr>
            <a:r>
              <a:rPr lang="zh-CN" altLang="en-US"/>
              <a:t>（1）除特殊情况，不要携带大量现金和贵重物品到人多拥挤的地方。如确需带的钱款较多，可分散放置在内衣口袋里，只留少量现金在手边作零用。</a:t>
            </a:r>
            <a:endParaRPr lang="zh-CN" altLang="en-US"/>
          </a:p>
          <a:p>
            <a:pPr fontAlgn="auto">
              <a:lnSpc>
                <a:spcPct val="150000"/>
              </a:lnSpc>
            </a:pPr>
            <a:r>
              <a:rPr lang="zh-CN" altLang="en-US"/>
              <a:t>（2）不要把钱夹放在身后的裤袋里；带包出门，不要将钱和贵重物品置于包的底部或边缘，以防被割窃；人多拥挤时应将包置于胸腹部；任何时候包不离身或不能脱离视线，以免因疏忽而被人拎走。</a:t>
            </a:r>
            <a:endParaRPr lang="zh-CN" altLang="en-US"/>
          </a:p>
        </p:txBody>
      </p:sp>
      <p:pic>
        <p:nvPicPr>
          <p:cNvPr id="2" name="图片 1"/>
          <p:cNvPicPr>
            <a:picLocks noChangeAspect="1"/>
          </p:cNvPicPr>
          <p:nvPr/>
        </p:nvPicPr>
        <p:blipFill>
          <a:blip r:embed="rId1"/>
          <a:stretch>
            <a:fillRect/>
          </a:stretch>
        </p:blipFill>
        <p:spPr>
          <a:xfrm>
            <a:off x="6265545" y="1392555"/>
            <a:ext cx="5282565" cy="3902710"/>
          </a:xfrm>
          <a:prstGeom prst="rect">
            <a:avLst/>
          </a:prstGeom>
        </p:spPr>
      </p:pic>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三、外出防盗措施</a:t>
            </a:r>
            <a:endParaRPr lang="zh-CN" altLang="en-US" sz="3200">
              <a:solidFill>
                <a:srgbClr val="43486D"/>
              </a:solidFill>
              <a:latin typeface="+mj-ea"/>
              <a:ea typeface="+mj-ea"/>
            </a:endParaRPr>
          </a:p>
        </p:txBody>
      </p:sp>
      <p:sp>
        <p:nvSpPr>
          <p:cNvPr id="4" name="文本框 3"/>
          <p:cNvSpPr txBox="1"/>
          <p:nvPr/>
        </p:nvSpPr>
        <p:spPr>
          <a:xfrm>
            <a:off x="560705" y="1023620"/>
            <a:ext cx="6272530" cy="5077460"/>
          </a:xfrm>
          <a:prstGeom prst="rect">
            <a:avLst/>
          </a:prstGeom>
          <a:noFill/>
        </p:spPr>
        <p:txBody>
          <a:bodyPr wrap="square" rtlCol="0">
            <a:spAutoFit/>
          </a:bodyPr>
          <a:p>
            <a:pPr algn="just" fontAlgn="auto">
              <a:lnSpc>
                <a:spcPct val="150000"/>
              </a:lnSpc>
            </a:pPr>
            <a:r>
              <a:rPr lang="zh-CN" altLang="en-US"/>
              <a:t>（3）人多处尽量不翻点现金，以免被扒手盯上。</a:t>
            </a:r>
            <a:endParaRPr lang="zh-CN" altLang="en-US"/>
          </a:p>
          <a:p>
            <a:pPr algn="just" fontAlgn="auto">
              <a:lnSpc>
                <a:spcPct val="150000"/>
              </a:lnSpc>
            </a:pPr>
            <a:r>
              <a:rPr lang="zh-CN" altLang="en-US"/>
              <a:t>（4）留心自己或同伴是否被扒手盯上或成为其目标。</a:t>
            </a:r>
            <a:endParaRPr lang="zh-CN" altLang="en-US"/>
          </a:p>
          <a:p>
            <a:pPr algn="just" fontAlgn="auto">
              <a:lnSpc>
                <a:spcPct val="150000"/>
              </a:lnSpc>
            </a:pPr>
            <a:r>
              <a:rPr lang="zh-CN" altLang="en-US"/>
              <a:t>（5）不要因从未被扒窃而麻痹大意，尽可能避免拥挤。坐车、购物拥挤后，要及时检查一下自己的钱物，如被扒窃，要尽快向公安保卫部门报案。</a:t>
            </a:r>
            <a:endParaRPr lang="zh-CN" altLang="en-US"/>
          </a:p>
          <a:p>
            <a:pPr algn="just" fontAlgn="auto">
              <a:lnSpc>
                <a:spcPct val="150000"/>
              </a:lnSpc>
            </a:pPr>
            <a:r>
              <a:rPr lang="zh-CN" altLang="en-US"/>
              <a:t>（6）在任何时候坐公交车都不要拥挤，小偷往往利用市民抢座位的心理，故意堵在车门前不上，让后面的同伙下手。当你上街时，要将包斜挎并置于胸前或挎于腋下，手机不要放在胸前，因为小偷可能在你挤公交车时用剪刀剪断手机带。</a:t>
            </a:r>
            <a:endParaRPr lang="zh-CN" altLang="en-US"/>
          </a:p>
          <a:p>
            <a:pPr algn="just" fontAlgn="auto">
              <a:lnSpc>
                <a:spcPct val="150000"/>
              </a:lnSpc>
            </a:pPr>
            <a:r>
              <a:rPr lang="zh-CN" altLang="en-US"/>
              <a:t>（7）在公交车上坐定后，最好把手伸进裤兜，将钱包等物往大腿内侧移动一下。因为专门在公交车上偷窃的小偷往往坐在后排，专门瞅裤兜较松或钱物外露的机会用镊子下手。</a:t>
            </a:r>
            <a:endParaRPr lang="zh-CN" altLang="en-US"/>
          </a:p>
        </p:txBody>
      </p:sp>
      <p:pic>
        <p:nvPicPr>
          <p:cNvPr id="102" name="图片 101"/>
          <p:cNvPicPr/>
          <p:nvPr/>
        </p:nvPicPr>
        <p:blipFill>
          <a:blip r:embed="rId1"/>
          <a:stretch>
            <a:fillRect/>
          </a:stretch>
        </p:blipFill>
        <p:spPr>
          <a:xfrm>
            <a:off x="7030085" y="1885950"/>
            <a:ext cx="4762500" cy="30861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三、外出防盗措施</a:t>
            </a:r>
            <a:endParaRPr lang="zh-CN" altLang="en-US" sz="3200">
              <a:solidFill>
                <a:srgbClr val="43486D"/>
              </a:solidFill>
              <a:latin typeface="+mj-ea"/>
              <a:ea typeface="+mj-ea"/>
            </a:endParaRPr>
          </a:p>
        </p:txBody>
      </p:sp>
      <p:sp>
        <p:nvSpPr>
          <p:cNvPr id="4" name="文本框 3"/>
          <p:cNvSpPr txBox="1"/>
          <p:nvPr/>
        </p:nvSpPr>
        <p:spPr>
          <a:xfrm>
            <a:off x="560705" y="1023620"/>
            <a:ext cx="7272020" cy="4246245"/>
          </a:xfrm>
          <a:prstGeom prst="rect">
            <a:avLst/>
          </a:prstGeom>
          <a:noFill/>
        </p:spPr>
        <p:txBody>
          <a:bodyPr wrap="square" rtlCol="0">
            <a:spAutoFit/>
          </a:bodyPr>
          <a:p>
            <a:pPr algn="just" fontAlgn="auto">
              <a:lnSpc>
                <a:spcPct val="150000"/>
              </a:lnSpc>
            </a:pPr>
            <a:r>
              <a:rPr lang="zh-CN" altLang="en-US"/>
              <a:t>（8）人行道边的小偷一般蹲着或站着，盯上目标后开始跟踪，专门拉女孩子或情侣的背包、风衣口袋，一般为两三个人一起作案。所以，尽量少用后背包，外出时钱包和手机要放在安全的地方。</a:t>
            </a:r>
            <a:endParaRPr lang="zh-CN" altLang="en-US"/>
          </a:p>
          <a:p>
            <a:pPr algn="just" fontAlgn="auto">
              <a:lnSpc>
                <a:spcPct val="150000"/>
              </a:lnSpc>
            </a:pPr>
            <a:r>
              <a:rPr lang="zh-CN" altLang="en-US"/>
              <a:t>（9）小心在大街上被蒙住眼睛抢手机。小偷装作熟人从后面用手蒙住正在街上行走的单身男女，并让他（她）猜是谁。这时，小偷的同伙从旁边用剪刀剪断手机挂带，并将手机交给另一名同伙迅速离开。</a:t>
            </a:r>
            <a:endParaRPr lang="zh-CN" altLang="en-US"/>
          </a:p>
          <a:p>
            <a:pPr algn="just" fontAlgn="auto">
              <a:lnSpc>
                <a:spcPct val="150000"/>
              </a:lnSpc>
            </a:pPr>
            <a:r>
              <a:rPr lang="zh-CN" altLang="en-US"/>
              <a:t>（10）网吧内也有小偷。惯用伎俩是等你上网时，有人坐在你旁边，趁你不注意时在座位下面扔零钱，一人把你一拍，告诉你钱掉了。你弯腰或转脸看时，另一人马上下手，等你反应过来就迟了，所以上网时物品和包应放在视线范围内，不要轻易相信别人“善意”的提醒。</a:t>
            </a:r>
            <a:endParaRPr lang="zh-CN" altLang="en-US"/>
          </a:p>
        </p:txBody>
      </p:sp>
      <p:pic>
        <p:nvPicPr>
          <p:cNvPr id="103" name="图片 102"/>
          <p:cNvPicPr/>
          <p:nvPr/>
        </p:nvPicPr>
        <p:blipFill>
          <a:blip r:embed="rId1"/>
          <a:stretch>
            <a:fillRect/>
          </a:stretch>
        </p:blipFill>
        <p:spPr>
          <a:xfrm>
            <a:off x="8128635" y="1503045"/>
            <a:ext cx="3390900" cy="29000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linds(horizont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45795" y="212725"/>
            <a:ext cx="7115810" cy="583565"/>
          </a:xfrm>
          <a:prstGeom prst="rect">
            <a:avLst/>
          </a:prstGeom>
          <a:noFill/>
        </p:spPr>
        <p:txBody>
          <a:bodyPr wrap="square" rtlCol="0">
            <a:spAutoFit/>
          </a:bodyPr>
          <a:p>
            <a:r>
              <a:rPr lang="zh-CN" altLang="en-US" sz="3200">
                <a:solidFill>
                  <a:srgbClr val="43486D"/>
                </a:solidFill>
                <a:latin typeface="+mj-ea"/>
                <a:ea typeface="+mj-ea"/>
              </a:rPr>
              <a:t>四、防敲诈勒索</a:t>
            </a:r>
            <a:endParaRPr lang="zh-CN" altLang="en-US" sz="3200">
              <a:solidFill>
                <a:srgbClr val="43486D"/>
              </a:solidFill>
              <a:latin typeface="+mj-ea"/>
              <a:ea typeface="+mj-ea"/>
            </a:endParaRPr>
          </a:p>
        </p:txBody>
      </p:sp>
      <p:sp>
        <p:nvSpPr>
          <p:cNvPr id="4" name="文本框 3"/>
          <p:cNvSpPr txBox="1"/>
          <p:nvPr/>
        </p:nvSpPr>
        <p:spPr>
          <a:xfrm>
            <a:off x="560705" y="890270"/>
            <a:ext cx="7200900" cy="5077460"/>
          </a:xfrm>
          <a:prstGeom prst="rect">
            <a:avLst/>
          </a:prstGeom>
          <a:noFill/>
        </p:spPr>
        <p:txBody>
          <a:bodyPr wrap="square" rtlCol="0">
            <a:spAutoFit/>
          </a:bodyPr>
          <a:p>
            <a:pPr algn="just" fontAlgn="auto">
              <a:lnSpc>
                <a:spcPct val="150000"/>
              </a:lnSpc>
            </a:pPr>
            <a:r>
              <a:rPr lang="zh-CN" altLang="en-US"/>
              <a:t>敲诈勒索罪的基本结构是：对他人实施威胁——对方产生恐惧心理——对方基于恐惧心理处置财产——行为人或者第三人获得财产——被害人财产遭受损失。有效预防敲诈勒索应注意做到以下几方面。</a:t>
            </a:r>
            <a:endParaRPr lang="zh-CN" altLang="en-US"/>
          </a:p>
          <a:p>
            <a:pPr algn="just" fontAlgn="auto">
              <a:lnSpc>
                <a:spcPct val="150000"/>
              </a:lnSpc>
            </a:pPr>
            <a:r>
              <a:rPr lang="zh-CN" altLang="en-US"/>
              <a:t>（1）尽量避免单独行动，不给坏人以可乘之机。</a:t>
            </a:r>
            <a:endParaRPr lang="zh-CN" altLang="en-US"/>
          </a:p>
          <a:p>
            <a:pPr algn="just" fontAlgn="auto">
              <a:lnSpc>
                <a:spcPct val="150000"/>
              </a:lnSpc>
            </a:pPr>
            <a:r>
              <a:rPr lang="zh-CN" altLang="en-US"/>
              <a:t>（2）不要和陌生人搭讪，不要轻信陌生人的巧言哄骗，尽量避免与陌生人单独相处，对形迹可疑的陌生人更要敬而远之，如发现有人跟踪和尾随要及时向老师和家长求助。</a:t>
            </a:r>
            <a:endParaRPr lang="zh-CN" altLang="en-US"/>
          </a:p>
          <a:p>
            <a:pPr algn="just" fontAlgn="auto">
              <a:lnSpc>
                <a:spcPct val="150000"/>
              </a:lnSpc>
            </a:pPr>
            <a:r>
              <a:rPr lang="zh-CN" altLang="en-US"/>
              <a:t>（3）如果遭受不法侵害或目睹不法侵害的发生，一定要沉着冷静，以最快速度逃离现场。</a:t>
            </a:r>
            <a:endParaRPr lang="zh-CN" altLang="en-US"/>
          </a:p>
          <a:p>
            <a:pPr algn="just" fontAlgn="auto">
              <a:lnSpc>
                <a:spcPct val="150000"/>
              </a:lnSpc>
            </a:pPr>
            <a:r>
              <a:rPr lang="zh-CN" altLang="en-US"/>
              <a:t>（4）遇到不法伤害切不可凭义气、逞英雄，一定要保护好自己，只有这样才能最大限度地减少不必要的伤亡，也只有保存自己才能去向他人求救，或者对遭受不法侵害的同学给予最行之有效的帮助。</a:t>
            </a:r>
            <a:endParaRPr lang="zh-CN" altLang="en-US"/>
          </a:p>
        </p:txBody>
      </p:sp>
      <p:pic>
        <p:nvPicPr>
          <p:cNvPr id="104" name="图片 103"/>
          <p:cNvPicPr/>
          <p:nvPr/>
        </p:nvPicPr>
        <p:blipFill>
          <a:blip r:embed="rId1"/>
          <a:stretch>
            <a:fillRect/>
          </a:stretch>
        </p:blipFill>
        <p:spPr>
          <a:xfrm>
            <a:off x="7986395" y="1644015"/>
            <a:ext cx="3845560" cy="33140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预防网络诈骗和电信诈骗</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1106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第四章　财物安全教育</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332740" y="1023620"/>
            <a:ext cx="7272020" cy="4661535"/>
          </a:xfrm>
          <a:prstGeom prst="rect">
            <a:avLst/>
          </a:prstGeom>
          <a:noFill/>
        </p:spPr>
        <p:txBody>
          <a:bodyPr wrap="square" rtlCol="0">
            <a:spAutoFit/>
          </a:bodyPr>
          <a:p>
            <a:pPr algn="just" fontAlgn="auto">
              <a:lnSpc>
                <a:spcPct val="150000"/>
              </a:lnSpc>
            </a:pPr>
            <a:r>
              <a:rPr lang="zh-CN" altLang="en-US" b="1">
                <a:solidFill>
                  <a:schemeClr val="accent3"/>
                </a:solidFill>
              </a:rPr>
              <a:t>（一）利用钓鱼网站诈骗</a:t>
            </a:r>
            <a:endParaRPr lang="zh-CN" altLang="en-US" b="1">
              <a:solidFill>
                <a:schemeClr val="accent3"/>
              </a:solidFill>
            </a:endParaRPr>
          </a:p>
          <a:p>
            <a:pPr algn="just" fontAlgn="auto">
              <a:lnSpc>
                <a:spcPct val="150000"/>
              </a:lnSpc>
            </a:pPr>
            <a:r>
              <a:rPr lang="zh-CN" altLang="en-US"/>
              <a:t>“网络钓鱼”是当前最为常见也较为隐蔽的网络诈骗形式。所谓“网络钓鱼”，是指犯罪分子通过使用“盗号木马”“网络监听”以及伪造的假网站或网页等手法，盗取用户的银行账号、证券账号、密码信息和其他个人资料，然后以转账盗款、网上购物或制作假卡等方式获取利益。或者将网页做得和知名网站类似，几乎可以以假乱真，让人分辨不出真伪，使人不知不觉上当受骗。利用钓鱼网站诈骗主要有以下三种方式。</a:t>
            </a:r>
            <a:endParaRPr lang="zh-CN" altLang="en-US"/>
          </a:p>
          <a:p>
            <a:pPr algn="just" fontAlgn="auto">
              <a:lnSpc>
                <a:spcPct val="150000"/>
              </a:lnSpc>
            </a:pPr>
            <a:r>
              <a:rPr lang="zh-CN" altLang="en-US"/>
              <a:t>（1）发送电子邮件，以虚假信息引诱用户中圈套。</a:t>
            </a:r>
            <a:endParaRPr lang="zh-CN" altLang="en-US"/>
          </a:p>
          <a:p>
            <a:pPr algn="just" fontAlgn="auto">
              <a:lnSpc>
                <a:spcPct val="150000"/>
              </a:lnSpc>
            </a:pPr>
            <a:r>
              <a:rPr lang="zh-CN" altLang="en-US"/>
              <a:t>（2）假冒网上银行、网上证券网站，骗取用户账号和密码实施盗窃。</a:t>
            </a:r>
            <a:endParaRPr lang="zh-CN" altLang="en-US"/>
          </a:p>
          <a:p>
            <a:pPr algn="just" fontAlgn="auto">
              <a:lnSpc>
                <a:spcPct val="150000"/>
              </a:lnSpc>
            </a:pPr>
            <a:r>
              <a:rPr lang="zh-CN" altLang="en-US"/>
              <a:t>（3）犯罪分子在淘宝、天猫、京东等电子商务平台上发布低价购物信息后，诱骗买家登录陷阱网页，骗取买家银行账号和密码。</a:t>
            </a:r>
            <a:endParaRPr lang="zh-CN" altLang="en-US"/>
          </a:p>
        </p:txBody>
      </p:sp>
      <p:pic>
        <p:nvPicPr>
          <p:cNvPr id="100" name="图片 99"/>
          <p:cNvPicPr/>
          <p:nvPr/>
        </p:nvPicPr>
        <p:blipFill>
          <a:blip r:embed="rId1"/>
          <a:stretch>
            <a:fillRect/>
          </a:stretch>
        </p:blipFill>
        <p:spPr>
          <a:xfrm>
            <a:off x="7604760" y="1662430"/>
            <a:ext cx="3830955" cy="31267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332740" y="1023620"/>
            <a:ext cx="7172960" cy="5077460"/>
          </a:xfrm>
          <a:prstGeom prst="rect">
            <a:avLst/>
          </a:prstGeom>
          <a:noFill/>
        </p:spPr>
        <p:txBody>
          <a:bodyPr wrap="square" rtlCol="0">
            <a:spAutoFit/>
          </a:bodyPr>
          <a:p>
            <a:pPr algn="just" fontAlgn="auto">
              <a:lnSpc>
                <a:spcPct val="150000"/>
              </a:lnSpc>
            </a:pPr>
            <a:r>
              <a:rPr lang="zh-CN" altLang="en-US" b="1">
                <a:solidFill>
                  <a:schemeClr val="accent3"/>
                </a:solidFill>
              </a:rPr>
              <a:t>（二）网购诈骗</a:t>
            </a:r>
            <a:endParaRPr lang="zh-CN" altLang="en-US" b="1">
              <a:solidFill>
                <a:schemeClr val="accent3"/>
              </a:solidFill>
            </a:endParaRPr>
          </a:p>
          <a:p>
            <a:pPr algn="just" fontAlgn="auto">
              <a:lnSpc>
                <a:spcPct val="150000"/>
              </a:lnSpc>
            </a:pPr>
            <a:r>
              <a:rPr lang="zh-CN" altLang="en-US"/>
              <a:t>网购诈骗方式主要有以下几种。</a:t>
            </a:r>
            <a:endParaRPr lang="zh-CN" altLang="en-US"/>
          </a:p>
          <a:p>
            <a:pPr algn="just" fontAlgn="auto">
              <a:lnSpc>
                <a:spcPct val="150000"/>
              </a:lnSpc>
            </a:pPr>
            <a:r>
              <a:rPr lang="zh-CN" altLang="en-US"/>
              <a:t>（1）谎称其货品为走私物品或海关罚没物品，要求网民支付一定的保证金、押金、定金。</a:t>
            </a:r>
            <a:endParaRPr lang="zh-CN" altLang="en-US"/>
          </a:p>
          <a:p>
            <a:pPr algn="just" fontAlgn="auto">
              <a:lnSpc>
                <a:spcPct val="150000"/>
              </a:lnSpc>
            </a:pPr>
            <a:r>
              <a:rPr lang="zh-CN" altLang="en-US"/>
              <a:t>（2）谎称网民下订单时卡单，要求网民重新支付或重新下订单。</a:t>
            </a:r>
            <a:endParaRPr lang="zh-CN" altLang="en-US"/>
          </a:p>
          <a:p>
            <a:pPr algn="just" fontAlgn="auto">
              <a:lnSpc>
                <a:spcPct val="150000"/>
              </a:lnSpc>
            </a:pPr>
            <a:r>
              <a:rPr lang="zh-CN" altLang="en-US"/>
              <a:t>（3）谎称支付宝系统正在维护，要求网民直接将钱汇到其指定的银行账户中。</a:t>
            </a:r>
            <a:endParaRPr lang="zh-CN" altLang="en-US"/>
          </a:p>
          <a:p>
            <a:pPr algn="just" fontAlgn="auto">
              <a:lnSpc>
                <a:spcPct val="150000"/>
              </a:lnSpc>
            </a:pPr>
            <a:r>
              <a:rPr lang="zh-CN" altLang="en-US"/>
              <a:t>（4）谎称购物网站系统故障，要求网民重新支付。</a:t>
            </a:r>
            <a:endParaRPr lang="zh-CN" altLang="en-US"/>
          </a:p>
          <a:p>
            <a:pPr algn="just" fontAlgn="auto">
              <a:lnSpc>
                <a:spcPct val="150000"/>
              </a:lnSpc>
            </a:pPr>
            <a:r>
              <a:rPr lang="zh-CN" altLang="en-US"/>
              <a:t>（5）谎称网店正在搞促销、抽奖活动，需要交纳一定的手续费等。</a:t>
            </a:r>
            <a:endParaRPr lang="zh-CN" altLang="en-US"/>
          </a:p>
          <a:p>
            <a:pPr algn="just" fontAlgn="auto">
              <a:lnSpc>
                <a:spcPct val="150000"/>
              </a:lnSpc>
            </a:pPr>
            <a:r>
              <a:rPr lang="zh-CN" altLang="en-US"/>
              <a:t>（6）网民在网购飞机票时，犯罪分子谎称网民提供的身份信息有误，要求网民重新支付购票款。</a:t>
            </a:r>
            <a:endParaRPr lang="zh-CN" altLang="en-US"/>
          </a:p>
          <a:p>
            <a:pPr algn="just" fontAlgn="auto">
              <a:lnSpc>
                <a:spcPct val="150000"/>
              </a:lnSpc>
            </a:pPr>
            <a:r>
              <a:rPr lang="zh-CN" altLang="en-US"/>
              <a:t>（7）谎称需要进行资质验证，要求网民支付验证资质费。</a:t>
            </a:r>
            <a:endParaRPr lang="zh-CN" altLang="en-US"/>
          </a:p>
        </p:txBody>
      </p:sp>
      <p:pic>
        <p:nvPicPr>
          <p:cNvPr id="101" name="图片 100"/>
          <p:cNvPicPr/>
          <p:nvPr/>
        </p:nvPicPr>
        <p:blipFill>
          <a:blip r:embed="rId1"/>
          <a:stretch>
            <a:fillRect/>
          </a:stretch>
        </p:blipFill>
        <p:spPr>
          <a:xfrm>
            <a:off x="7604760" y="2251075"/>
            <a:ext cx="4073525" cy="31337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down)">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332740" y="1023620"/>
            <a:ext cx="7129780" cy="4707890"/>
          </a:xfrm>
          <a:prstGeom prst="rect">
            <a:avLst/>
          </a:prstGeom>
          <a:noFill/>
        </p:spPr>
        <p:txBody>
          <a:bodyPr wrap="square" rtlCol="0">
            <a:spAutoFit/>
          </a:bodyPr>
          <a:p>
            <a:pPr algn="just" fontAlgn="auto">
              <a:lnSpc>
                <a:spcPct val="150000"/>
              </a:lnSpc>
            </a:pPr>
            <a:r>
              <a:rPr lang="zh-CN" altLang="en-US" sz="2000" b="1">
                <a:solidFill>
                  <a:schemeClr val="accent1"/>
                </a:solidFill>
                <a:effectLst/>
              </a:rPr>
              <a:t>（二）网购诈骗</a:t>
            </a:r>
            <a:endParaRPr lang="zh-CN" altLang="en-US" sz="2000" b="1">
              <a:solidFill>
                <a:schemeClr val="accent1"/>
              </a:solidFill>
              <a:effectLst/>
            </a:endParaRPr>
          </a:p>
          <a:p>
            <a:pPr algn="just" fontAlgn="auto">
              <a:lnSpc>
                <a:spcPct val="150000"/>
              </a:lnSpc>
            </a:pPr>
            <a:r>
              <a:rPr lang="zh-CN" altLang="en-US"/>
              <a:t>防范措施：消费者在选择电子商务网站进行网络商品交易和购买服务过程中，要注意以下要点。</a:t>
            </a:r>
            <a:endParaRPr lang="zh-CN" altLang="en-US"/>
          </a:p>
          <a:p>
            <a:pPr algn="just" fontAlgn="auto">
              <a:lnSpc>
                <a:spcPct val="150000"/>
              </a:lnSpc>
            </a:pPr>
            <a:r>
              <a:rPr lang="zh-CN" altLang="en-US"/>
              <a:t>（1） 选 择 货 到 付 款 的 交 易 模 式。</a:t>
            </a:r>
            <a:endParaRPr lang="zh-CN" altLang="en-US"/>
          </a:p>
          <a:p>
            <a:pPr algn="just" fontAlgn="auto">
              <a:lnSpc>
                <a:spcPct val="150000"/>
              </a:lnSpc>
            </a:pPr>
            <a:r>
              <a:rPr lang="zh-CN" altLang="en-US"/>
              <a:t>（2）选择具有第三方支付手段的平台进行交易。</a:t>
            </a:r>
            <a:endParaRPr lang="zh-CN" altLang="en-US"/>
          </a:p>
          <a:p>
            <a:pPr algn="just" fontAlgn="auto">
              <a:lnSpc>
                <a:spcPct val="150000"/>
              </a:lnSpc>
            </a:pPr>
            <a:r>
              <a:rPr lang="zh-CN" altLang="en-US"/>
              <a:t>（3）选择具有消费者保障制度的交易平台（指具有 7 天包退换、正品保证、30 天免费维修、假一赔三等消费者保障制度的电子商务交易平台）。</a:t>
            </a:r>
            <a:endParaRPr lang="zh-CN" altLang="en-US"/>
          </a:p>
          <a:p>
            <a:pPr algn="just" fontAlgn="auto">
              <a:lnSpc>
                <a:spcPct val="150000"/>
              </a:lnSpc>
            </a:pPr>
            <a:r>
              <a:rPr lang="zh-CN" altLang="en-US"/>
              <a:t>（4）选择店铺的产品质量、货源和售后服务具有品牌厂家认证网店。</a:t>
            </a:r>
            <a:endParaRPr lang="zh-CN" altLang="en-US"/>
          </a:p>
          <a:p>
            <a:pPr algn="just" fontAlgn="auto">
              <a:lnSpc>
                <a:spcPct val="150000"/>
              </a:lnSpc>
            </a:pPr>
            <a:r>
              <a:rPr lang="zh-CN" altLang="en-US"/>
              <a:t>（5）索取网购销售凭证，防范霸王条款（向经营者索要购票凭证或者服务单据，为解决网上购物的纠纷提供凭证和依据）。</a:t>
            </a:r>
            <a:endParaRPr lang="zh-CN" altLang="en-US"/>
          </a:p>
        </p:txBody>
      </p:sp>
      <p:pic>
        <p:nvPicPr>
          <p:cNvPr id="102" name="图片 101"/>
          <p:cNvPicPr/>
          <p:nvPr/>
        </p:nvPicPr>
        <p:blipFill>
          <a:blip r:embed="rId1"/>
          <a:stretch>
            <a:fillRect/>
          </a:stretch>
        </p:blipFill>
        <p:spPr>
          <a:xfrm>
            <a:off x="7747000" y="1649730"/>
            <a:ext cx="3596005" cy="32321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716915" y="1350645"/>
            <a:ext cx="6020435" cy="4246245"/>
          </a:xfrm>
          <a:prstGeom prst="rect">
            <a:avLst/>
          </a:prstGeom>
          <a:noFill/>
        </p:spPr>
        <p:txBody>
          <a:bodyPr wrap="square" rtlCol="0">
            <a:spAutoFit/>
          </a:bodyPr>
          <a:p>
            <a:pPr algn="just" fontAlgn="auto">
              <a:lnSpc>
                <a:spcPct val="150000"/>
              </a:lnSpc>
            </a:pPr>
            <a:r>
              <a:rPr lang="zh-CN" altLang="en-US" b="1">
                <a:solidFill>
                  <a:schemeClr val="accent1"/>
                </a:solidFill>
                <a:effectLst/>
              </a:rPr>
              <a:t>（三）盗取密码冒充好友诈骗</a:t>
            </a:r>
            <a:endParaRPr lang="zh-CN" altLang="en-US" b="1">
              <a:solidFill>
                <a:schemeClr val="accent1"/>
              </a:solidFill>
              <a:effectLst/>
            </a:endParaRPr>
          </a:p>
          <a:p>
            <a:pPr algn="just" fontAlgn="auto">
              <a:lnSpc>
                <a:spcPct val="150000"/>
              </a:lnSpc>
            </a:pPr>
            <a:r>
              <a:rPr lang="zh-CN" altLang="en-US"/>
              <a:t>诈骗手法，骗子利用黑客软件盗取他人的在线游戏、QQ、MSN、邮箱等账号和密码后，然后从中物色被骗对象，锁定对象后，冒充账号主人向用户的好友、联系人发布信息，然后以种种理由诱骗对方汇款到指定账户或进行网上购物。在行骗过程中，有些骗子甚至播放被盗账号主人的视频、音频资料等。目前，网络上又出现了一种以 QQ 视频聊天为手段实施诈骗的新手段，犯罪分子在与网民视频聊天时录下其影像，然后盗取其 QQ 密码，再用录下的影像冒充该网民向其 QQ 群里的好友“借钱”。</a:t>
            </a:r>
            <a:endParaRPr lang="zh-CN" altLang="en-US"/>
          </a:p>
        </p:txBody>
      </p:sp>
      <p:pic>
        <p:nvPicPr>
          <p:cNvPr id="100" name="图片 99"/>
          <p:cNvPicPr/>
          <p:nvPr/>
        </p:nvPicPr>
        <p:blipFill>
          <a:blip r:embed="rId1"/>
          <a:stretch>
            <a:fillRect/>
          </a:stretch>
        </p:blipFill>
        <p:spPr>
          <a:xfrm>
            <a:off x="6932930" y="1679575"/>
            <a:ext cx="4400550" cy="349948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60" name="Freeform 14"/>
          <p:cNvSpPr/>
          <p:nvPr>
            <p:custDataLst>
              <p:tags r:id="rId1"/>
            </p:custDataLst>
          </p:nvPr>
        </p:nvSpPr>
        <p:spPr bwMode="auto">
          <a:xfrm>
            <a:off x="4465087" y="2135332"/>
            <a:ext cx="1938243" cy="244946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2"/>
            </p:custDataLst>
          </p:nvPr>
        </p:nvSpPr>
        <p:spPr bwMode="auto">
          <a:xfrm>
            <a:off x="6057291" y="2135332"/>
            <a:ext cx="1596384" cy="2509052"/>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3"/>
            </p:custDataLst>
          </p:nvPr>
        </p:nvSpPr>
        <p:spPr bwMode="auto">
          <a:xfrm>
            <a:off x="4589495" y="4016076"/>
            <a:ext cx="2905274" cy="1447932"/>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3" name="Freeform 9"/>
          <p:cNvSpPr/>
          <p:nvPr>
            <p:custDataLst>
              <p:tags r:id="rId4"/>
            </p:custDataLst>
          </p:nvPr>
        </p:nvSpPr>
        <p:spPr bwMode="auto">
          <a:xfrm>
            <a:off x="5646480" y="3390889"/>
            <a:ext cx="825803" cy="82580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 name="文本框 1"/>
          <p:cNvSpPr txBox="1"/>
          <p:nvPr>
            <p:custDataLst>
              <p:tags r:id="rId5"/>
            </p:custDataLst>
          </p:nvPr>
        </p:nvSpPr>
        <p:spPr>
          <a:xfrm>
            <a:off x="711409" y="2619247"/>
            <a:ext cx="2976330" cy="626919"/>
          </a:xfrm>
          <a:prstGeom prst="rect">
            <a:avLst/>
          </a:prstGeom>
        </p:spPr>
        <p:txBody>
          <a:bodyPr wrap="square" lIns="90000" tIns="46800" rIns="90000" bIns="46800" anchor="b" anchorCtr="0">
            <a:normAutofit fontScale="70000"/>
          </a:bodyPr>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（五）网上订、退票诈骗</a:t>
            </a:r>
            <a:endParaRPr lang="zh-CN" altLang="en-US" b="1"/>
          </a:p>
        </p:txBody>
      </p:sp>
      <p:sp>
        <p:nvSpPr>
          <p:cNvPr id="3" name="文本框 2"/>
          <p:cNvSpPr txBox="1"/>
          <p:nvPr>
            <p:custDataLst>
              <p:tags r:id="rId6"/>
            </p:custDataLst>
          </p:nvPr>
        </p:nvSpPr>
        <p:spPr>
          <a:xfrm>
            <a:off x="8211775" y="1193463"/>
            <a:ext cx="2976330" cy="626919"/>
          </a:xfrm>
          <a:prstGeom prst="rect">
            <a:avLst/>
          </a:prstGeom>
        </p:spPr>
        <p:txBody>
          <a:bodyPr wrap="square" anchor="b" anchorCtr="0">
            <a:normAutofit fontScale="70000"/>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（四）利用品牌网站诈骗</a:t>
            </a:r>
            <a:endParaRPr lang="zh-CN" altLang="en-US" b="1"/>
          </a:p>
        </p:txBody>
      </p:sp>
      <p:sp>
        <p:nvSpPr>
          <p:cNvPr id="5" name="文本框 4"/>
          <p:cNvSpPr txBox="1"/>
          <p:nvPr>
            <p:custDataLst>
              <p:tags r:id="rId7"/>
            </p:custDataLst>
          </p:nvPr>
        </p:nvSpPr>
        <p:spPr>
          <a:xfrm>
            <a:off x="711200" y="3255010"/>
            <a:ext cx="2976245" cy="1801495"/>
          </a:xfrm>
          <a:prstGeom prst="rect">
            <a:avLst/>
          </a:prstGeom>
        </p:spPr>
        <p:txBody>
          <a:bodyPr wrap="square" lIns="90000" tIns="46800" rIns="90000" bIns="46800"/>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t>犯罪分子在网上发布可订、退飞机票、火车票的虚假信息，并留下以 400 开头的咨询电话，以绑定银行卡为由诱骗受害人通过网银、ATM 机转账。</a:t>
            </a:r>
            <a:endParaRPr lang="zh-CN" altLang="en-US" sz="1600"/>
          </a:p>
        </p:txBody>
      </p:sp>
      <p:sp>
        <p:nvSpPr>
          <p:cNvPr id="6" name="文本框 5"/>
          <p:cNvSpPr txBox="1"/>
          <p:nvPr>
            <p:custDataLst>
              <p:tags r:id="rId8"/>
            </p:custDataLst>
          </p:nvPr>
        </p:nvSpPr>
        <p:spPr>
          <a:xfrm>
            <a:off x="8211775" y="4062465"/>
            <a:ext cx="2976330" cy="626919"/>
          </a:xfrm>
          <a:prstGeom prst="rect">
            <a:avLst/>
          </a:prstGeom>
        </p:spPr>
        <p:txBody>
          <a:bodyPr wrap="square" anchor="b" anchorCtr="0">
            <a:normAutofit fontScale="70000"/>
          </a:bodyPr>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（六）网络游戏代练诈骗</a:t>
            </a:r>
            <a:endParaRPr lang="zh-CN" altLang="en-US" b="1"/>
          </a:p>
        </p:txBody>
      </p:sp>
      <p:sp>
        <p:nvSpPr>
          <p:cNvPr id="7" name="文本框 6"/>
          <p:cNvSpPr txBox="1"/>
          <p:nvPr>
            <p:custDataLst>
              <p:tags r:id="rId9"/>
            </p:custDataLst>
          </p:nvPr>
        </p:nvSpPr>
        <p:spPr>
          <a:xfrm>
            <a:off x="8211820" y="4714240"/>
            <a:ext cx="3359785" cy="173101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犯罪分子以公司的名义在自设网站、网络游戏论坛、QQ 群、百度贴吧等处发布网络游戏角色升级代练的消息，诱骗受害人通过网银转账，骗取升级代练金。</a:t>
            </a:r>
            <a:endParaRPr lang="zh-CN" altLang="en-US" sz="1600"/>
          </a:p>
        </p:txBody>
      </p:sp>
      <p:sp>
        <p:nvSpPr>
          <p:cNvPr id="9" name="文本框 8"/>
          <p:cNvSpPr txBox="1"/>
          <p:nvPr>
            <p:custDataLst>
              <p:tags r:id="rId10"/>
            </p:custDataLst>
          </p:nvPr>
        </p:nvSpPr>
        <p:spPr>
          <a:xfrm>
            <a:off x="8211820" y="1829435"/>
            <a:ext cx="2976245" cy="195834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犯罪分子在淘宝、天猫、京东等电子商务平台上发布低价购物信息后，诱骗买家绕过有交易保障的网络支付系统（如支付宝、财付通等），通过传统网银或者 ATM 机转账。</a:t>
            </a:r>
            <a:endParaRPr lang="zh-CN" altLang="en-US" sz="1600"/>
          </a:p>
        </p:txBody>
      </p:sp>
    </p:spTree>
    <p:custDataLst>
      <p:tags r:id="rId1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716915" y="1350645"/>
            <a:ext cx="6020435" cy="4246245"/>
          </a:xfrm>
          <a:prstGeom prst="rect">
            <a:avLst/>
          </a:prstGeom>
          <a:noFill/>
        </p:spPr>
        <p:txBody>
          <a:bodyPr wrap="square" rtlCol="0">
            <a:spAutoFit/>
          </a:bodyPr>
          <a:p>
            <a:pPr algn="just" fontAlgn="auto">
              <a:lnSpc>
                <a:spcPct val="150000"/>
              </a:lnSpc>
            </a:pPr>
            <a:r>
              <a:rPr lang="zh-CN" altLang="en-US" b="1">
                <a:solidFill>
                  <a:schemeClr val="accent1"/>
                </a:solidFill>
                <a:effectLst/>
              </a:rPr>
              <a:t>（七）退款诈骗</a:t>
            </a:r>
            <a:endParaRPr lang="zh-CN" altLang="en-US" b="1">
              <a:solidFill>
                <a:schemeClr val="accent1"/>
              </a:solidFill>
              <a:effectLst/>
            </a:endParaRPr>
          </a:p>
          <a:p>
            <a:pPr algn="just" fontAlgn="auto">
              <a:lnSpc>
                <a:spcPct val="150000"/>
              </a:lnSpc>
            </a:pPr>
            <a:r>
              <a:rPr lang="zh-CN" altLang="en-US"/>
              <a:t>骗子首先盗取用户的电子商务平台账户，删除最近的购物订单并且在用户的平台个人主页编辑一段退款信息，使欺诈更具迷惑性。然后骗子冒充平台客服告诉用户由于官网升级，以卡单、系统升级等借口需要进行退款服务，让用户登录自己的账户查看个人主页的退款提示，最终诱导用户点击退款钓鱼网站，致使财产遭受巨大损失。以卡单、系统升级、货物丢失等借口打电话告诉用户需要退款是骗子常用的诈骗手段，接到退款电话时，可立即拨打电商平台官方客户电话查询，切勿相信任何不明链接。</a:t>
            </a:r>
            <a:endParaRPr lang="zh-CN" altLang="en-US"/>
          </a:p>
        </p:txBody>
      </p:sp>
      <p:pic>
        <p:nvPicPr>
          <p:cNvPr id="102" name="图片 101"/>
          <p:cNvPicPr/>
          <p:nvPr/>
        </p:nvPicPr>
        <p:blipFill>
          <a:blip r:embed="rId1"/>
          <a:stretch>
            <a:fillRect/>
          </a:stretch>
        </p:blipFill>
        <p:spPr>
          <a:xfrm>
            <a:off x="6921818" y="2011363"/>
            <a:ext cx="4752975" cy="29241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716915" y="1350645"/>
            <a:ext cx="4740275" cy="3415030"/>
          </a:xfrm>
          <a:prstGeom prst="rect">
            <a:avLst/>
          </a:prstGeom>
          <a:noFill/>
        </p:spPr>
        <p:txBody>
          <a:bodyPr wrap="square" rtlCol="0">
            <a:spAutoFit/>
          </a:bodyPr>
          <a:p>
            <a:pPr algn="just" fontAlgn="auto">
              <a:lnSpc>
                <a:spcPct val="150000"/>
              </a:lnSpc>
            </a:pPr>
            <a:r>
              <a:rPr lang="zh-CN" altLang="en-US" b="1">
                <a:solidFill>
                  <a:schemeClr val="accent1"/>
                </a:solidFill>
                <a:effectLst/>
              </a:rPr>
              <a:t>（八）“网上购物金卡”骗局</a:t>
            </a:r>
            <a:endParaRPr lang="zh-CN" altLang="en-US" b="1">
              <a:solidFill>
                <a:schemeClr val="accent1"/>
              </a:solidFill>
              <a:effectLst/>
            </a:endParaRPr>
          </a:p>
          <a:p>
            <a:pPr algn="just" fontAlgn="auto">
              <a:lnSpc>
                <a:spcPct val="150000"/>
              </a:lnSpc>
            </a:pPr>
            <a:r>
              <a:rPr lang="zh-CN" altLang="en-US"/>
              <a:t>不法分子通过在路上遗弃“网上购物金卡”的方式诱使贪图便宜的人上当。“网上购物金卡”写明查询方式，如果拾到者按该方式在网上查询，往往显示有大量余额，但这些钱只可以到该网站购物，但这其实是不法分子设下的一个“高级陷阱”，接下来会通过一系列连环套骗局，骗取事主钱财。</a:t>
            </a:r>
            <a:endParaRPr lang="zh-CN" altLang="en-US"/>
          </a:p>
        </p:txBody>
      </p:sp>
      <p:pic>
        <p:nvPicPr>
          <p:cNvPr id="103" name="图片 102"/>
          <p:cNvPicPr/>
          <p:nvPr/>
        </p:nvPicPr>
        <p:blipFill>
          <a:blip r:embed="rId1"/>
          <a:stretch>
            <a:fillRect/>
          </a:stretch>
        </p:blipFill>
        <p:spPr>
          <a:xfrm>
            <a:off x="6055360" y="1527175"/>
            <a:ext cx="4477385" cy="34239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716915" y="1350645"/>
            <a:ext cx="4015105" cy="2584450"/>
          </a:xfrm>
          <a:prstGeom prst="rect">
            <a:avLst/>
          </a:prstGeom>
          <a:noFill/>
        </p:spPr>
        <p:txBody>
          <a:bodyPr wrap="square" rtlCol="0">
            <a:spAutoFit/>
          </a:bodyPr>
          <a:p>
            <a:pPr algn="just" fontAlgn="auto">
              <a:lnSpc>
                <a:spcPct val="150000"/>
              </a:lnSpc>
            </a:pPr>
            <a:r>
              <a:rPr lang="zh-CN" altLang="en-US" b="1">
                <a:solidFill>
                  <a:schemeClr val="accent1"/>
                </a:solidFill>
                <a:effectLst/>
              </a:rPr>
              <a:t>（九）兼职诈骗</a:t>
            </a:r>
            <a:endParaRPr lang="zh-CN" altLang="en-US" b="1">
              <a:solidFill>
                <a:schemeClr val="accent1"/>
              </a:solidFill>
              <a:effectLst/>
            </a:endParaRPr>
          </a:p>
          <a:p>
            <a:pPr algn="just" fontAlgn="auto">
              <a:lnSpc>
                <a:spcPct val="150000"/>
              </a:lnSpc>
            </a:pPr>
            <a:r>
              <a:rPr lang="zh-CN" altLang="en-US"/>
              <a:t>所有那些宣称技术门槛低，工作轻松但又赚钱很快的工作，都是诈骗。此外，刷钻或刷信誉等行为本身就是一种协助商家不诚信的行为，涉嫌违法，不论真假都应坚决拒绝参与。</a:t>
            </a:r>
            <a:endParaRPr lang="zh-CN" altLang="en-US"/>
          </a:p>
        </p:txBody>
      </p:sp>
      <p:pic>
        <p:nvPicPr>
          <p:cNvPr id="104" name="图片 103"/>
          <p:cNvPicPr/>
          <p:nvPr/>
        </p:nvPicPr>
        <p:blipFill>
          <a:blip r:embed="rId1"/>
          <a:stretch>
            <a:fillRect/>
          </a:stretch>
        </p:blipFill>
        <p:spPr>
          <a:xfrm>
            <a:off x="4896485" y="1151255"/>
            <a:ext cx="6070600" cy="400177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一、网络诈骗与防范</a:t>
            </a:r>
            <a:endParaRPr lang="zh-CN" altLang="en-US" sz="3200">
              <a:solidFill>
                <a:srgbClr val="43486D"/>
              </a:solidFill>
              <a:latin typeface="+mj-ea"/>
              <a:ea typeface="+mj-ea"/>
            </a:endParaRPr>
          </a:p>
        </p:txBody>
      </p:sp>
      <p:sp>
        <p:nvSpPr>
          <p:cNvPr id="4" name="文本框 3"/>
          <p:cNvSpPr txBox="1"/>
          <p:nvPr/>
        </p:nvSpPr>
        <p:spPr>
          <a:xfrm>
            <a:off x="716915" y="1023620"/>
            <a:ext cx="6802120" cy="4246245"/>
          </a:xfrm>
          <a:prstGeom prst="rect">
            <a:avLst/>
          </a:prstGeom>
          <a:noFill/>
        </p:spPr>
        <p:txBody>
          <a:bodyPr wrap="square" rtlCol="0">
            <a:spAutoFit/>
          </a:bodyPr>
          <a:p>
            <a:pPr algn="just" fontAlgn="auto">
              <a:lnSpc>
                <a:spcPct val="150000"/>
              </a:lnSpc>
            </a:pPr>
            <a:r>
              <a:rPr lang="zh-CN" altLang="en-US" b="1">
                <a:solidFill>
                  <a:schemeClr val="accent1"/>
                </a:solidFill>
                <a:effectLst/>
              </a:rPr>
              <a:t>（十）利用 QQ 实施诈骗</a:t>
            </a:r>
            <a:endParaRPr lang="zh-CN" altLang="en-US" b="1">
              <a:solidFill>
                <a:schemeClr val="accent1"/>
              </a:solidFill>
              <a:effectLst/>
            </a:endParaRPr>
          </a:p>
          <a:p>
            <a:pPr algn="just" fontAlgn="auto">
              <a:lnSpc>
                <a:spcPct val="150000"/>
              </a:lnSpc>
            </a:pPr>
            <a:r>
              <a:rPr lang="zh-CN" altLang="en-US"/>
              <a:t>行骗者在网上利用 QQ 寻找作案目标，向作案目标低价兜售有纪念和收藏价值的贵重物品，并承诺先交订金，余款货到交款。爱好收藏的人往往经不住“低价”“纪念和收藏价值”的诱惑，贪图便宜，甘愿冒险，试着订一套或两套，当把订金汇入对方账户时，对方就再也联系不上了。另外，还有黑客通过网络病毒方式盗取别人虚拟财产；网友欺骗，即通过网上交友方式，通过真人或网络结识，待被盗者信任后再获取财物、资料的方式；通过互联网虚假宣传快速发财致富，组织没有互联网工作经验的人员，以刷网络广告等手段为噱头，收敛会费进行诈骗。</a:t>
            </a:r>
            <a:endParaRPr lang="zh-CN" altLang="en-US"/>
          </a:p>
        </p:txBody>
      </p:sp>
      <p:pic>
        <p:nvPicPr>
          <p:cNvPr id="105" name="图片 104"/>
          <p:cNvPicPr/>
          <p:nvPr/>
        </p:nvPicPr>
        <p:blipFill>
          <a:blip r:embed="rId1"/>
          <a:stretch>
            <a:fillRect/>
          </a:stretch>
        </p:blipFill>
        <p:spPr>
          <a:xfrm>
            <a:off x="7673340" y="1623060"/>
            <a:ext cx="3745865" cy="30473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linds(horizontal)">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716915" y="1023620"/>
            <a:ext cx="5080635" cy="3830955"/>
          </a:xfrm>
          <a:prstGeom prst="rect">
            <a:avLst/>
          </a:prstGeom>
          <a:noFill/>
        </p:spPr>
        <p:txBody>
          <a:bodyPr wrap="square" rtlCol="0">
            <a:spAutoFit/>
          </a:bodyPr>
          <a:p>
            <a:pPr algn="just" fontAlgn="auto">
              <a:lnSpc>
                <a:spcPct val="150000"/>
              </a:lnSpc>
            </a:pPr>
            <a:r>
              <a:rPr lang="zh-CN" altLang="en-US" b="1">
                <a:solidFill>
                  <a:schemeClr val="accent1"/>
                </a:solidFill>
                <a:effectLst/>
              </a:rPr>
              <a:t>（一）发短信、打电话，谎称中奖行骗</a:t>
            </a:r>
            <a:endParaRPr lang="zh-CN" altLang="en-US" b="1">
              <a:solidFill>
                <a:schemeClr val="accent1"/>
              </a:solidFill>
              <a:effectLst/>
            </a:endParaRPr>
          </a:p>
          <a:p>
            <a:pPr algn="just" fontAlgn="auto">
              <a:lnSpc>
                <a:spcPct val="150000"/>
              </a:lnSpc>
            </a:pPr>
            <a:r>
              <a:rPr lang="zh-CN" altLang="en-US"/>
              <a:t>犯罪分子利用短信群发大量中奖短信、打电话的方法声称机主号码中奖，在网上设置弹出窗口等手段，假称彩票中奖、电话号码中奖、QQ 号码中奖、“非常 6+1”中奖、“星光大道”栏目中奖等中奖信息，要求中奖人打“兑奖热线”电话，以先交纳“个人所得税”“公证费”“转账手续费”等为借口，要求机主先汇款后到某地领取奖品，从而对其进行诈骗。</a:t>
            </a:r>
            <a:endParaRPr lang="zh-CN" altLang="en-US"/>
          </a:p>
        </p:txBody>
      </p:sp>
      <p:pic>
        <p:nvPicPr>
          <p:cNvPr id="106" name="图片 105"/>
          <p:cNvPicPr/>
          <p:nvPr/>
        </p:nvPicPr>
        <p:blipFill>
          <a:blip r:embed="rId1"/>
          <a:stretch>
            <a:fillRect/>
          </a:stretch>
        </p:blipFill>
        <p:spPr>
          <a:xfrm>
            <a:off x="6136640" y="1023620"/>
            <a:ext cx="4756785" cy="42316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904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3297555" cy="1076325"/>
          </a:xfrm>
          <a:prstGeom prst="rect">
            <a:avLst/>
          </a:prstGeom>
          <a:noFill/>
        </p:spPr>
        <p:txBody>
          <a:bodyPr wrap="square" rtlCol="0">
            <a:spAutoFit/>
          </a:bodyPr>
          <a:p>
            <a:pPr algn="l"/>
            <a:r>
              <a:rPr lang="zh-CN" altLang="en-US" sz="3200">
                <a:solidFill>
                  <a:srgbClr val="43486D"/>
                </a:solidFill>
                <a:latin typeface="+mj-ea"/>
                <a:ea typeface="+mj-ea"/>
              </a:rPr>
              <a:t>预防盗窃和敲诈勒索</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3174365" cy="1076325"/>
          </a:xfrm>
          <a:prstGeom prst="rect">
            <a:avLst/>
          </a:prstGeom>
          <a:noFill/>
        </p:spPr>
        <p:txBody>
          <a:bodyPr wrap="square" rtlCol="0">
            <a:spAutoFit/>
          </a:bodyPr>
          <a:p>
            <a:pPr algn="l"/>
            <a:r>
              <a:rPr lang="zh-CN" altLang="en-US" sz="3200">
                <a:solidFill>
                  <a:srgbClr val="43486D"/>
                </a:solidFill>
                <a:latin typeface="+mj-ea"/>
                <a:ea typeface="+mj-ea"/>
              </a:rPr>
              <a:t>预防网络诈骗和电信诈骗</a:t>
            </a:r>
            <a:endParaRPr lang="zh-CN" altLang="en-US" sz="3200">
              <a:solidFill>
                <a:srgbClr val="43486D"/>
              </a:solidFill>
              <a:latin typeface="+mj-ea"/>
              <a:ea typeface="+mj-ea"/>
            </a:endParaRPr>
          </a:p>
        </p:txBody>
      </p:sp>
      <p:sp>
        <p:nvSpPr>
          <p:cNvPr id="17" name="文本框 16"/>
          <p:cNvSpPr txBox="1"/>
          <p:nvPr/>
        </p:nvSpPr>
        <p:spPr>
          <a:xfrm>
            <a:off x="1925320" y="3474085"/>
            <a:ext cx="1188085" cy="706755"/>
          </a:xfrm>
          <a:prstGeom prst="rect">
            <a:avLst/>
          </a:prstGeom>
          <a:noFill/>
        </p:spPr>
        <p:txBody>
          <a:bodyPr wrap="square" rtlCol="0">
            <a:spAutoFit/>
          </a:bodyPr>
          <a:p>
            <a:r>
              <a:rPr lang="en-US" altLang="zh-CN" sz="4000">
                <a:solidFill>
                  <a:srgbClr val="43486D"/>
                </a:solidFill>
                <a:latin typeface="+mj-ea"/>
                <a:ea typeface="+mj-ea"/>
              </a:rPr>
              <a:t>03.</a:t>
            </a:r>
            <a:endParaRPr lang="en-US" altLang="zh-CN" sz="4000">
              <a:solidFill>
                <a:srgbClr val="43486D"/>
              </a:solidFill>
              <a:latin typeface="+mj-ea"/>
              <a:ea typeface="+mj-ea"/>
            </a:endParaRPr>
          </a:p>
        </p:txBody>
      </p:sp>
      <p:sp>
        <p:nvSpPr>
          <p:cNvPr id="29" name="文本框 28"/>
          <p:cNvSpPr txBox="1"/>
          <p:nvPr/>
        </p:nvSpPr>
        <p:spPr>
          <a:xfrm>
            <a:off x="2815590" y="3531870"/>
            <a:ext cx="2762250" cy="583565"/>
          </a:xfrm>
          <a:prstGeom prst="rect">
            <a:avLst/>
          </a:prstGeom>
          <a:noFill/>
        </p:spPr>
        <p:txBody>
          <a:bodyPr wrap="square" rtlCol="0">
            <a:spAutoFit/>
          </a:bodyPr>
          <a:p>
            <a:pPr algn="l"/>
            <a:r>
              <a:rPr lang="zh-CN" altLang="en-US" sz="3200">
                <a:solidFill>
                  <a:srgbClr val="43486D"/>
                </a:solidFill>
                <a:latin typeface="+mj-ea"/>
                <a:ea typeface="+mj-ea"/>
              </a:rPr>
              <a:t>远离“校园贷”</a:t>
            </a:r>
            <a:endParaRPr lang="zh-CN" altLang="en-US" sz="3200">
              <a:solidFill>
                <a:srgbClr val="43486D"/>
              </a:solidFill>
              <a:latin typeface="+mj-ea"/>
              <a:ea typeface="+mj-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574675" y="1305560"/>
            <a:ext cx="5734050" cy="4246245"/>
          </a:xfrm>
          <a:prstGeom prst="rect">
            <a:avLst/>
          </a:prstGeom>
          <a:noFill/>
        </p:spPr>
        <p:txBody>
          <a:bodyPr wrap="square" rtlCol="0">
            <a:spAutoFit/>
          </a:bodyPr>
          <a:p>
            <a:pPr algn="just" fontAlgn="auto">
              <a:lnSpc>
                <a:spcPct val="150000"/>
              </a:lnSpc>
            </a:pPr>
            <a:r>
              <a:rPr lang="zh-CN" altLang="en-US" b="1">
                <a:solidFill>
                  <a:schemeClr val="accent1"/>
                </a:solidFill>
                <a:effectLst/>
              </a:rPr>
              <a:t>（二）谎称学生发生意外，诱骗学生家长汇款</a:t>
            </a:r>
            <a:endParaRPr lang="zh-CN" altLang="en-US" b="1">
              <a:solidFill>
                <a:schemeClr val="accent1"/>
              </a:solidFill>
              <a:effectLst/>
            </a:endParaRPr>
          </a:p>
          <a:p>
            <a:pPr algn="just" fontAlgn="auto">
              <a:lnSpc>
                <a:spcPct val="150000"/>
              </a:lnSpc>
            </a:pPr>
            <a:r>
              <a:rPr lang="zh-CN" altLang="en-US"/>
              <a:t>“爸妈，我这有急事，给我汇点钱”“小王，我是刘总，把钱转到这个账户”。犯罪分子利用木马程序盗取受害人的 QQ 号码，登录 QQ 后，编造各种借口，谎称遇到急事需要用钱，诈骗受害人的亲友。这是针对受害人的特殊心理编造突发事件，让其在焦急中上当受骗。近年来，诈骗者利用同学通信录上的地址和电话号码，以及在乘车途中了解到的情况，趁学生在回家或返校途中找机会打电话给家长、老师，谎称学生突发疾病或出车祸等进行诈骗的情况时有发生。</a:t>
            </a:r>
            <a:endParaRPr lang="zh-CN" altLang="en-US"/>
          </a:p>
        </p:txBody>
      </p:sp>
      <p:pic>
        <p:nvPicPr>
          <p:cNvPr id="107" name="图片 106"/>
          <p:cNvPicPr/>
          <p:nvPr/>
        </p:nvPicPr>
        <p:blipFill>
          <a:blip r:embed="rId1"/>
          <a:stretch>
            <a:fillRect/>
          </a:stretch>
        </p:blipFill>
        <p:spPr>
          <a:xfrm>
            <a:off x="6651308" y="2009775"/>
            <a:ext cx="4581525" cy="28384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linds(horizont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574675" y="1305560"/>
            <a:ext cx="5734050" cy="3415030"/>
          </a:xfrm>
          <a:prstGeom prst="rect">
            <a:avLst/>
          </a:prstGeom>
          <a:noFill/>
        </p:spPr>
        <p:txBody>
          <a:bodyPr wrap="square" rtlCol="0">
            <a:spAutoFit/>
          </a:bodyPr>
          <a:p>
            <a:pPr algn="just" fontAlgn="auto">
              <a:lnSpc>
                <a:spcPct val="150000"/>
              </a:lnSpc>
            </a:pPr>
            <a:r>
              <a:rPr lang="zh-CN" altLang="en-US" b="1">
                <a:solidFill>
                  <a:schemeClr val="accent1"/>
                </a:solidFill>
                <a:effectLst/>
              </a:rPr>
              <a:t>（三）“积分”兑换现金骗局</a:t>
            </a:r>
            <a:endParaRPr lang="zh-CN" altLang="en-US" b="1">
              <a:solidFill>
                <a:schemeClr val="accent1"/>
              </a:solidFill>
              <a:effectLst/>
            </a:endParaRPr>
          </a:p>
          <a:p>
            <a:pPr algn="just" fontAlgn="auto">
              <a:lnSpc>
                <a:spcPct val="150000"/>
              </a:lnSpc>
            </a:pPr>
            <a:r>
              <a:rPr lang="zh-CN" altLang="en-US"/>
              <a:t>“尊敬的客户，您的移动积分可兑换现金，请登录掌上移动商城 ×××。”犯罪分子通过伪基站向受害人的手机中发布诈骗信息，利用带有“10086”“95559”等字样的虚假网站诱骗受害人登录，受害人在未加仔细核实的情况下，在钓鱼网站中输入自己的银行账号和密码，犯罪分子进而一步步引诱受害人进入圈套，利用网上银行将受害人银行账户中的钱款转到诈骗分子使用的账号。</a:t>
            </a:r>
            <a:endParaRPr lang="zh-CN" altLang="en-US"/>
          </a:p>
        </p:txBody>
      </p:sp>
      <p:pic>
        <p:nvPicPr>
          <p:cNvPr id="108" name="图片 107"/>
          <p:cNvPicPr/>
          <p:nvPr/>
        </p:nvPicPr>
        <p:blipFill>
          <a:blip r:embed="rId1"/>
          <a:stretch>
            <a:fillRect/>
          </a:stretch>
        </p:blipFill>
        <p:spPr>
          <a:xfrm>
            <a:off x="6538595" y="1710690"/>
            <a:ext cx="4407535" cy="30099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down)">
                                      <p:cBhvr>
                                        <p:cTn id="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574675" y="1305560"/>
            <a:ext cx="5734050" cy="3415030"/>
          </a:xfrm>
          <a:prstGeom prst="rect">
            <a:avLst/>
          </a:prstGeom>
          <a:noFill/>
        </p:spPr>
        <p:txBody>
          <a:bodyPr wrap="square" rtlCol="0">
            <a:spAutoFit/>
          </a:bodyPr>
          <a:p>
            <a:pPr algn="just" fontAlgn="auto">
              <a:lnSpc>
                <a:spcPct val="150000"/>
              </a:lnSpc>
            </a:pPr>
            <a:r>
              <a:rPr lang="zh-CN" altLang="en-US" b="1">
                <a:solidFill>
                  <a:schemeClr val="accent1"/>
                </a:solidFill>
                <a:effectLst/>
              </a:rPr>
              <a:t>（四）以网购没有成功为借口的骗局</a:t>
            </a:r>
            <a:endParaRPr lang="zh-CN" altLang="en-US" b="1">
              <a:solidFill>
                <a:schemeClr val="accent1"/>
              </a:solidFill>
              <a:effectLst/>
            </a:endParaRPr>
          </a:p>
          <a:p>
            <a:pPr algn="just" fontAlgn="auto">
              <a:lnSpc>
                <a:spcPct val="150000"/>
              </a:lnSpc>
            </a:pPr>
            <a:r>
              <a:rPr lang="zh-CN" altLang="en-US"/>
              <a:t>“我是淘宝卖家，您购买的商品没有提交成功，我们按照程序为您退款。”犯罪分子通过非法手段获取受害人在网站上的交易信息，假冒网站的卖家或客服，谎称为受害人办理退款或受理投诉，之后给受害人发来钓鱼网站的链接，让受害人在链接上填写银行账号、交易密码，或要求受害人按其要求到银行自动取款机上进行操作，将受害人的钱款转到诈骗账户。</a:t>
            </a:r>
            <a:endParaRPr lang="zh-CN" altLang="en-US"/>
          </a:p>
        </p:txBody>
      </p:sp>
      <p:pic>
        <p:nvPicPr>
          <p:cNvPr id="109" name="图片 108"/>
          <p:cNvPicPr/>
          <p:nvPr/>
        </p:nvPicPr>
        <p:blipFill>
          <a:blip r:embed="rId1"/>
          <a:stretch>
            <a:fillRect/>
          </a:stretch>
        </p:blipFill>
        <p:spPr>
          <a:xfrm>
            <a:off x="6543675" y="1305560"/>
            <a:ext cx="5080000" cy="41529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linds(horizontal)">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574675" y="1305560"/>
            <a:ext cx="6188710" cy="3830955"/>
          </a:xfrm>
          <a:prstGeom prst="rect">
            <a:avLst/>
          </a:prstGeom>
          <a:noFill/>
        </p:spPr>
        <p:txBody>
          <a:bodyPr wrap="square" rtlCol="0">
            <a:spAutoFit/>
          </a:bodyPr>
          <a:p>
            <a:pPr algn="just" fontAlgn="auto">
              <a:lnSpc>
                <a:spcPct val="150000"/>
              </a:lnSpc>
            </a:pPr>
            <a:r>
              <a:rPr lang="zh-CN" altLang="en-US" b="1">
                <a:solidFill>
                  <a:schemeClr val="accent1"/>
                </a:solidFill>
                <a:effectLst/>
              </a:rPr>
              <a:t>（五）以法院传票、账户欠费、社保有问题等为借口的骗局</a:t>
            </a:r>
            <a:endParaRPr lang="zh-CN" altLang="en-US" b="1">
              <a:solidFill>
                <a:schemeClr val="accent1"/>
              </a:solidFill>
              <a:effectLst/>
            </a:endParaRPr>
          </a:p>
          <a:p>
            <a:pPr algn="just" fontAlgn="auto">
              <a:lnSpc>
                <a:spcPct val="150000"/>
              </a:lnSpc>
            </a:pPr>
            <a:r>
              <a:rPr lang="zh-CN" altLang="en-US"/>
              <a:t>“我是 ×× 电信局（公安局、检察院），您的电话已欠费，而且您的银行账户涉嫌洗钱、诈骗等犯罪，请配合。”犯罪分子冒充电信局工作人员拨打电话，告诉你的身份信息被他人冒用，所申领的电话已欠费。随后由一名自称是公安局的工作人员接听电话，称你名下登记的电话和银行账户涉嫌洗钱、诈骗等犯罪活动，为确保不受损失，需将本人存款转移至一个“安全账户”，并且频频催促你赶紧通过手机或就近转账，不然损失更大。</a:t>
            </a:r>
            <a:endParaRPr lang="zh-CN" altLang="en-US"/>
          </a:p>
        </p:txBody>
      </p:sp>
      <p:pic>
        <p:nvPicPr>
          <p:cNvPr id="110" name="图片 109"/>
          <p:cNvPicPr/>
          <p:nvPr/>
        </p:nvPicPr>
        <p:blipFill>
          <a:blip r:embed="rId1"/>
          <a:stretch>
            <a:fillRect/>
          </a:stretch>
        </p:blipFill>
        <p:spPr>
          <a:xfrm>
            <a:off x="7298373" y="1220470"/>
            <a:ext cx="3800475" cy="371475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574675" y="1305560"/>
            <a:ext cx="6188710" cy="3415030"/>
          </a:xfrm>
          <a:prstGeom prst="rect">
            <a:avLst/>
          </a:prstGeom>
          <a:noFill/>
        </p:spPr>
        <p:txBody>
          <a:bodyPr wrap="square" rtlCol="0">
            <a:spAutoFit/>
          </a:bodyPr>
          <a:p>
            <a:pPr algn="just" fontAlgn="auto">
              <a:lnSpc>
                <a:spcPct val="150000"/>
              </a:lnSpc>
            </a:pPr>
            <a:r>
              <a:rPr lang="zh-CN" altLang="en-US" b="1">
                <a:solidFill>
                  <a:schemeClr val="accent1"/>
                </a:solidFill>
                <a:effectLst/>
              </a:rPr>
              <a:t>（六）“猜猜我是谁”的骗局</a:t>
            </a:r>
            <a:endParaRPr lang="zh-CN" altLang="en-US" b="1">
              <a:solidFill>
                <a:schemeClr val="accent1"/>
              </a:solidFill>
              <a:effectLst/>
            </a:endParaRPr>
          </a:p>
          <a:p>
            <a:pPr algn="just" fontAlgn="auto">
              <a:lnSpc>
                <a:spcPct val="150000"/>
              </a:lnSpc>
            </a:pPr>
            <a:r>
              <a:rPr lang="zh-CN" altLang="en-US"/>
              <a:t>“喂，猜猜我是谁？我是你的老朋友哎！贵人多忘事，连我都记不得了？改日再联系。”犯罪分子先拨通你电话，让受害者“猜猜我是谁”，受害人往往碍于情面在自己的亲友中联想猜测对方身份，此时犯罪分子顺势答应，并称近期要前来看望受害人，为下一步诈骗做好铺垫。次日，再编造前来途中出车祸、嫖娼、吸毒被抓被发现等谎言向受害人借钱，让受害者汇钱到指定账户。</a:t>
            </a:r>
            <a:endParaRPr lang="zh-CN" altLang="en-US"/>
          </a:p>
        </p:txBody>
      </p:sp>
      <p:pic>
        <p:nvPicPr>
          <p:cNvPr id="111" name="图片 110"/>
          <p:cNvPicPr/>
          <p:nvPr/>
        </p:nvPicPr>
        <p:blipFill>
          <a:blip r:embed="rId1"/>
          <a:stretch>
            <a:fillRect/>
          </a:stretch>
        </p:blipFill>
        <p:spPr>
          <a:xfrm>
            <a:off x="7106285" y="1588770"/>
            <a:ext cx="4110990" cy="32391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down)">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574675" y="1305560"/>
            <a:ext cx="5889625" cy="2999740"/>
          </a:xfrm>
          <a:prstGeom prst="rect">
            <a:avLst/>
          </a:prstGeom>
          <a:noFill/>
        </p:spPr>
        <p:txBody>
          <a:bodyPr wrap="square" rtlCol="0">
            <a:spAutoFit/>
          </a:bodyPr>
          <a:p>
            <a:pPr algn="just" fontAlgn="auto">
              <a:lnSpc>
                <a:spcPct val="150000"/>
              </a:lnSpc>
            </a:pPr>
            <a:r>
              <a:rPr lang="zh-CN" altLang="en-US" b="1">
                <a:solidFill>
                  <a:schemeClr val="accent1"/>
                </a:solidFill>
                <a:effectLst/>
              </a:rPr>
              <a:t>（七）以发放救助金、助学金、涉农补贴为由的骗局</a:t>
            </a:r>
            <a:endParaRPr lang="zh-CN" altLang="en-US" b="1">
              <a:solidFill>
                <a:schemeClr val="accent1"/>
              </a:solidFill>
              <a:effectLst/>
            </a:endParaRPr>
          </a:p>
          <a:p>
            <a:pPr algn="just" fontAlgn="auto">
              <a:lnSpc>
                <a:spcPct val="150000"/>
              </a:lnSpc>
            </a:pPr>
            <a:r>
              <a:rPr lang="zh-CN" altLang="en-US"/>
              <a:t>“您好！我是残联的工作人员，通知你领取救助金！”不少犯罪分子冒充残联、团委、民政部门的工作人员，向残疾人员、困难群众、学生家长打电话、发短信，谎称可以领取救助金、助学金、涉农补贴，要求提供银行卡号，再以查询资金是否到账为由，指令其在 ATM 机上进入英文界面操作，将钱转走。</a:t>
            </a:r>
            <a:endParaRPr lang="zh-CN" altLang="en-US"/>
          </a:p>
        </p:txBody>
      </p:sp>
      <p:pic>
        <p:nvPicPr>
          <p:cNvPr id="112" name="图片 111"/>
          <p:cNvPicPr/>
          <p:nvPr/>
        </p:nvPicPr>
        <p:blipFill>
          <a:blip r:embed="rId1"/>
          <a:stretch>
            <a:fillRect/>
          </a:stretch>
        </p:blipFill>
        <p:spPr>
          <a:xfrm>
            <a:off x="6619875" y="1442720"/>
            <a:ext cx="4301490" cy="303339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716915" y="1023620"/>
            <a:ext cx="6287135" cy="4661535"/>
          </a:xfrm>
          <a:prstGeom prst="rect">
            <a:avLst/>
          </a:prstGeom>
          <a:noFill/>
        </p:spPr>
        <p:txBody>
          <a:bodyPr wrap="square" rtlCol="0">
            <a:spAutoFit/>
          </a:bodyPr>
          <a:p>
            <a:pPr algn="just" fontAlgn="auto">
              <a:lnSpc>
                <a:spcPct val="150000"/>
              </a:lnSpc>
            </a:pPr>
            <a:r>
              <a:rPr lang="zh-CN" altLang="en-US" b="1">
                <a:solidFill>
                  <a:schemeClr val="accent1"/>
                </a:solidFill>
                <a:effectLst/>
              </a:rPr>
              <a:t>（八）虚假中奖、购物退款、入会服务的骗局</a:t>
            </a:r>
            <a:endParaRPr lang="zh-CN" altLang="en-US" b="1">
              <a:solidFill>
                <a:schemeClr val="accent1"/>
              </a:solidFill>
              <a:effectLst/>
            </a:endParaRPr>
          </a:p>
          <a:p>
            <a:pPr algn="just" fontAlgn="auto">
              <a:lnSpc>
                <a:spcPct val="150000"/>
              </a:lnSpc>
            </a:pPr>
            <a:r>
              <a:rPr lang="zh-CN" altLang="en-US"/>
              <a:t>“恭喜你！你已中奖！”利用中大奖进行诈骗，其方式主要分三种：①预先大批量印刷精美的虚假中奖刮刮卡，通过信件邮寄或雇人投递发送；②通过手机短信发送；③通过互联网发送。受害人一旦与犯罪分子联系兑奖，对方即以先汇“个人所得税”“保证金”“公证费”“转账手续费”等理由要求受害人汇款，达到诈骗目的。还有一些人冒充淘宝等公司客服告知“你拍下的货品缺货，需要提供账号、密码，进行退款”；提供“入会”服务，包括预测彩票中奖号码，推荐股票、基金，花言巧语诱你“入会”，借机收取会员费、服务费等。</a:t>
            </a:r>
            <a:endParaRPr lang="zh-CN" altLang="en-US"/>
          </a:p>
        </p:txBody>
      </p:sp>
      <p:pic>
        <p:nvPicPr>
          <p:cNvPr id="113" name="图片 112"/>
          <p:cNvPicPr/>
          <p:nvPr/>
        </p:nvPicPr>
        <p:blipFill>
          <a:blip r:embed="rId1"/>
          <a:stretch>
            <a:fillRect/>
          </a:stretch>
        </p:blipFill>
        <p:spPr>
          <a:xfrm>
            <a:off x="7160260" y="1704975"/>
            <a:ext cx="4373245" cy="35604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blinds(horizontal)">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716915" y="1023620"/>
            <a:ext cx="6287135" cy="4661535"/>
          </a:xfrm>
          <a:prstGeom prst="rect">
            <a:avLst/>
          </a:prstGeom>
          <a:noFill/>
        </p:spPr>
        <p:txBody>
          <a:bodyPr wrap="square" rtlCol="0">
            <a:spAutoFit/>
          </a:bodyPr>
          <a:p>
            <a:pPr algn="just" fontAlgn="auto">
              <a:lnSpc>
                <a:spcPct val="150000"/>
              </a:lnSpc>
            </a:pPr>
            <a:r>
              <a:rPr lang="zh-CN" altLang="en-US" b="1">
                <a:solidFill>
                  <a:schemeClr val="accent1"/>
                </a:solidFill>
                <a:effectLst/>
              </a:rPr>
              <a:t>（九）办信用卡、提高信用卡额度的骗局</a:t>
            </a:r>
            <a:endParaRPr lang="zh-CN" altLang="en-US" b="1">
              <a:solidFill>
                <a:schemeClr val="accent1"/>
              </a:solidFill>
              <a:effectLst/>
            </a:endParaRPr>
          </a:p>
          <a:p>
            <a:pPr algn="just" fontAlgn="auto">
              <a:lnSpc>
                <a:spcPct val="150000"/>
              </a:lnSpc>
            </a:pPr>
            <a:r>
              <a:rPr lang="zh-CN" altLang="en-US"/>
              <a:t>犯罪分子以“需要办理信用卡吗？”“没有抵押担保，也可以贷款！”通过短信、报纸、邮件等发布这类广告。一些企业和个人若急需周转资金，就会被无抵押贷款引诱上钩，犯罪分子则称贷款必须先付保证金或部分利息，要求你开办新卡证明自己的还款能力，而实际上利用新办银行卡的初始密码把钱转走。另外，一些犯罪分子还会冒充银行客服人员，以调额、退款或办理大额度信用卡为由，非法获取信用卡客户的卡片信息及手机动态码，进而实施诈骗。办理高额透支</a:t>
            </a:r>
            <a:endParaRPr lang="zh-CN" altLang="en-US"/>
          </a:p>
          <a:p>
            <a:pPr algn="just" fontAlgn="auto">
              <a:lnSpc>
                <a:spcPct val="150000"/>
              </a:lnSpc>
            </a:pPr>
            <a:r>
              <a:rPr lang="zh-CN" altLang="en-US"/>
              <a:t>信用卡的诈骗电话，犯罪分子最终会以“手续费”“中介费”“保证金”等虚假理由要求事主连续转款。</a:t>
            </a:r>
            <a:endParaRPr lang="zh-CN" altLang="en-US"/>
          </a:p>
        </p:txBody>
      </p:sp>
      <p:pic>
        <p:nvPicPr>
          <p:cNvPr id="114" name="图片 113"/>
          <p:cNvPicPr/>
          <p:nvPr/>
        </p:nvPicPr>
        <p:blipFill>
          <a:blip r:embed="rId1"/>
          <a:stretch>
            <a:fillRect/>
          </a:stretch>
        </p:blipFill>
        <p:spPr>
          <a:xfrm>
            <a:off x="7202805" y="1660525"/>
            <a:ext cx="4036695" cy="333057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716915" y="1023620"/>
            <a:ext cx="6528435" cy="5077460"/>
          </a:xfrm>
          <a:prstGeom prst="rect">
            <a:avLst/>
          </a:prstGeom>
          <a:noFill/>
        </p:spPr>
        <p:txBody>
          <a:bodyPr wrap="square" rtlCol="0">
            <a:spAutoFit/>
          </a:bodyPr>
          <a:p>
            <a:pPr algn="just" fontAlgn="auto">
              <a:lnSpc>
                <a:spcPct val="150000"/>
              </a:lnSpc>
            </a:pPr>
            <a:r>
              <a:rPr lang="zh-CN" altLang="en-US" b="1">
                <a:solidFill>
                  <a:schemeClr val="accent1"/>
                </a:solidFill>
                <a:effectLst/>
              </a:rPr>
              <a:t>（十）利用“×× 银行 E 令行卡过期”、网银升级、信用卡升级、网银密码升级等虚假信息实施诈骗</a:t>
            </a:r>
            <a:endParaRPr lang="zh-CN" altLang="en-US" b="1">
              <a:solidFill>
                <a:schemeClr val="accent1"/>
              </a:solidFill>
              <a:effectLst/>
            </a:endParaRPr>
          </a:p>
          <a:p>
            <a:pPr algn="just" fontAlgn="auto">
              <a:lnSpc>
                <a:spcPct val="150000"/>
              </a:lnSpc>
            </a:pPr>
            <a:r>
              <a:rPr lang="zh-CN" altLang="en-US"/>
              <a:t>犯罪分子利用 ×× 银行网上转账只需输入常规静态密码及 E 令（×× 银行网银客户持有的动态密码显示设备）的动态口令，无须 USBKey（硬件数字证书载体）的特点，通过发送“×× 银行 E 令过期”等虚假短信息，诱骗受害人登录与 ×× 银行官方网址（www.×××.cn）相似的“钓鱼网站”，从而窃取受害人的登录账户和密码口令。一旦得手，犯罪分子迅速通过网上转账将受害人账户内的资金转走。此种犯罪手法的惯用诈骗短信为，“尊敬的网银用户：您申请的 ×× 银行 E 令行卡即将过期，请尽快登录 www.×××××.com 进行升级。给您带来不便，敬请谅解。（×× 银行）”。</a:t>
            </a:r>
            <a:endParaRPr lang="zh-CN" altLang="en-US"/>
          </a:p>
        </p:txBody>
      </p:sp>
      <p:pic>
        <p:nvPicPr>
          <p:cNvPr id="115" name="图片 114"/>
          <p:cNvPicPr/>
          <p:nvPr/>
        </p:nvPicPr>
        <p:blipFill>
          <a:blip r:embed="rId1"/>
          <a:stretch>
            <a:fillRect/>
          </a:stretch>
        </p:blipFill>
        <p:spPr>
          <a:xfrm>
            <a:off x="7399020" y="1630680"/>
            <a:ext cx="4448175" cy="334200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down)">
                                      <p:cBhvr>
                                        <p:cTn id="7"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cxnSp>
        <p:nvCxnSpPr>
          <p:cNvPr id="44" name="直接连接符 43"/>
          <p:cNvCxnSpPr/>
          <p:nvPr>
            <p:custDataLst>
              <p:tags r:id="rId1"/>
            </p:custDataLst>
          </p:nvPr>
        </p:nvCxnSpPr>
        <p:spPr>
          <a:xfrm flipH="1">
            <a:off x="3495269" y="166714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334994" y="170562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268902" y="166714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4"/>
            </p:custDataLst>
          </p:nvPr>
        </p:nvCxnSpPr>
        <p:spPr>
          <a:xfrm rot="5400000" flipH="1" flipV="1">
            <a:off x="6908218" y="170562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5"/>
            </p:custDataLst>
          </p:nvPr>
        </p:nvCxnSpPr>
        <p:spPr>
          <a:xfrm flipV="1">
            <a:off x="5866134" y="5167028"/>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6"/>
            </p:custDataLst>
          </p:nvPr>
        </p:nvCxnSpPr>
        <p:spPr>
          <a:xfrm rot="16200000" flipH="1">
            <a:off x="5505450" y="4802068"/>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2" name="任意多边形 1"/>
          <p:cNvSpPr/>
          <p:nvPr>
            <p:custDataLst>
              <p:tags r:id="rId7"/>
            </p:custDataLst>
          </p:nvPr>
        </p:nvSpPr>
        <p:spPr bwMode="auto">
          <a:xfrm>
            <a:off x="4194452" y="273861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p>
        </p:txBody>
      </p:sp>
      <p:sp>
        <p:nvSpPr>
          <p:cNvPr id="9" name="任意多边形 8"/>
          <p:cNvSpPr/>
          <p:nvPr>
            <p:custDataLst>
              <p:tags r:id="rId8"/>
            </p:custDataLst>
          </p:nvPr>
        </p:nvSpPr>
        <p:spPr bwMode="auto">
          <a:xfrm>
            <a:off x="5910416" y="155641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9"/>
            </p:custDataLst>
          </p:nvPr>
        </p:nvSpPr>
        <p:spPr bwMode="auto">
          <a:xfrm>
            <a:off x="4547347" y="156302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0"/>
            </p:custDataLst>
          </p:nvPr>
        </p:nvSpPr>
        <p:spPr bwMode="auto">
          <a:xfrm>
            <a:off x="4812020" y="412594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69A35B"/>
          </a:solidFill>
          <a:ln w="9525">
            <a:noFill/>
            <a:round/>
          </a:ln>
        </p:spPr>
        <p:txBody>
          <a:bodyPr anchor="ctr"/>
          <a:p>
            <a:pPr algn="ctr">
              <a:lnSpc>
                <a:spcPct val="130000"/>
              </a:lnSpc>
            </a:pPr>
          </a:p>
        </p:txBody>
      </p:sp>
      <p:sp>
        <p:nvSpPr>
          <p:cNvPr id="12" name="任意多边形 11"/>
          <p:cNvSpPr/>
          <p:nvPr>
            <p:custDataLst>
              <p:tags r:id="rId11"/>
            </p:custDataLst>
          </p:nvPr>
        </p:nvSpPr>
        <p:spPr bwMode="auto">
          <a:xfrm>
            <a:off x="6550042" y="275185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1F74AD"/>
          </a:solidFill>
          <a:ln w="9525">
            <a:noFill/>
            <a:round/>
          </a:ln>
        </p:spPr>
        <p:txBody>
          <a:bodyPr anchor="ctr"/>
          <a:p>
            <a:pPr algn="ctr">
              <a:lnSpc>
                <a:spcPct val="130000"/>
              </a:lnSpc>
            </a:pPr>
          </a:p>
        </p:txBody>
      </p:sp>
      <p:sp>
        <p:nvSpPr>
          <p:cNvPr id="29" name="任意多边形 28"/>
          <p:cNvSpPr/>
          <p:nvPr>
            <p:custDataLst>
              <p:tags r:id="rId12"/>
            </p:custDataLst>
          </p:nvPr>
        </p:nvSpPr>
        <p:spPr bwMode="auto">
          <a:xfrm>
            <a:off x="4726005" y="207473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31" name="任意多边形 30"/>
          <p:cNvSpPr/>
          <p:nvPr>
            <p:custDataLst>
              <p:tags r:id="rId13"/>
            </p:custDataLst>
          </p:nvPr>
        </p:nvSpPr>
        <p:spPr bwMode="auto">
          <a:xfrm>
            <a:off x="5291643" y="263439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4"/>
            </p:custDataLst>
          </p:nvPr>
        </p:nvSpPr>
        <p:spPr bwMode="auto">
          <a:xfrm>
            <a:off x="5251828" y="322764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33" name="任意多边形 32"/>
          <p:cNvSpPr/>
          <p:nvPr>
            <p:custDataLst>
              <p:tags r:id="rId15"/>
            </p:custDataLst>
          </p:nvPr>
        </p:nvSpPr>
        <p:spPr bwMode="auto">
          <a:xfrm>
            <a:off x="5478778" y="286532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6"/>
            </p:custDataLst>
          </p:nvPr>
        </p:nvSpPr>
        <p:spPr bwMode="auto">
          <a:xfrm>
            <a:off x="5669892" y="305245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7"/>
            </p:custDataLst>
          </p:nvPr>
        </p:nvSpPr>
        <p:spPr bwMode="auto">
          <a:xfrm>
            <a:off x="5781375" y="3159959"/>
            <a:ext cx="119446" cy="115466"/>
          </a:xfrm>
          <a:prstGeom prst="ellipse">
            <a:avLst/>
          </a:prstGeom>
          <a:solidFill>
            <a:srgbClr val="1F74AD">
              <a:lumMod val="75000"/>
            </a:srgbClr>
          </a:solidFill>
          <a:ln w="9525">
            <a:noFill/>
            <a:round/>
          </a:ln>
        </p:spPr>
        <p:txBody>
          <a:bodyPr anchor="ctr"/>
          <a:p>
            <a:pPr algn="ctr">
              <a:lnSpc>
                <a:spcPct val="130000"/>
              </a:lnSpc>
            </a:pPr>
          </a:p>
        </p:txBody>
      </p:sp>
      <p:sp>
        <p:nvSpPr>
          <p:cNvPr id="27" name="文本框 26"/>
          <p:cNvSpPr txBox="1"/>
          <p:nvPr>
            <p:custDataLst>
              <p:tags r:id="rId18"/>
            </p:custDataLst>
          </p:nvPr>
        </p:nvSpPr>
        <p:spPr bwMode="auto">
          <a:xfrm>
            <a:off x="331470" y="988695"/>
            <a:ext cx="3862705" cy="2800350"/>
          </a:xfrm>
          <a:prstGeom prst="rect">
            <a:avLst/>
          </a:prstGeom>
          <a:noFill/>
        </p:spPr>
        <p:txBody>
          <a:bodyPr wrap="square" lIns="90000" tIns="46800" rIns="90000" bIns="0" anchor="ctr"/>
          <a:p>
            <a:pPr algn="l">
              <a:lnSpc>
                <a:spcPct val="120000"/>
              </a:lnSpc>
            </a:pPr>
            <a:r>
              <a:rPr lang="zh-CN" altLang="en-US" sz="1600" b="1" spc="300" dirty="0">
                <a:solidFill>
                  <a:schemeClr val="accent1"/>
                </a:solidFill>
                <a:effectLst/>
                <a:latin typeface="微软雅黑" panose="020B0503020204020204" pitchFamily="34" charset="-122"/>
                <a:ea typeface="微软雅黑" panose="020B0503020204020204" pitchFamily="34" charset="-122"/>
                <a:cs typeface="+mj-cs"/>
              </a:rPr>
              <a:t>（十一）以销售廉价飞机票、火车票及违禁物品为诱饵进行诈骗</a:t>
            </a:r>
            <a:endParaRPr lang="zh-CN" altLang="en-US" sz="1600" b="1" spc="300" dirty="0">
              <a:solidFill>
                <a:schemeClr val="accent1"/>
              </a:solidFill>
              <a:effectLst/>
              <a:latin typeface="微软雅黑" panose="020B0503020204020204" pitchFamily="34" charset="-122"/>
              <a:ea typeface="微软雅黑" panose="020B0503020204020204" pitchFamily="34" charset="-122"/>
              <a:cs typeface="+mj-cs"/>
            </a:endParaRPr>
          </a:p>
          <a:p>
            <a:pPr algn="l">
              <a:lnSpc>
                <a:spcPct val="120000"/>
              </a:lnSpc>
            </a:pPr>
            <a:r>
              <a:rPr lang="zh-CN" altLang="en-US" sz="1600" b="1" spc="300" dirty="0">
                <a:latin typeface="微软雅黑" panose="020B0503020204020204" pitchFamily="34" charset="-122"/>
                <a:ea typeface="微软雅黑" panose="020B0503020204020204" pitchFamily="34" charset="-122"/>
                <a:cs typeface="+mj-cs"/>
              </a:rPr>
              <a:t>犯罪分子以出售廉价的走私车、飞机票、火车票及枪支弹药、迷魂药、窃听设备等违禁物品，利用人们贪图便宜和好奇的心理，引诱受害人打电话咨询，之后以交订金、托运费等进行诈骗。</a:t>
            </a:r>
            <a:endParaRPr lang="zh-CN" altLang="en-US" sz="1600" b="1" spc="300" dirty="0">
              <a:latin typeface="微软雅黑" panose="020B0503020204020204" pitchFamily="34" charset="-122"/>
              <a:ea typeface="微软雅黑" panose="020B0503020204020204" pitchFamily="34" charset="-122"/>
              <a:cs typeface="+mj-cs"/>
            </a:endParaRPr>
          </a:p>
        </p:txBody>
      </p:sp>
      <p:sp>
        <p:nvSpPr>
          <p:cNvPr id="25" name="文本框 24"/>
          <p:cNvSpPr txBox="1"/>
          <p:nvPr>
            <p:custDataLst>
              <p:tags r:id="rId19"/>
            </p:custDataLst>
          </p:nvPr>
        </p:nvSpPr>
        <p:spPr bwMode="auto">
          <a:xfrm>
            <a:off x="7878445" y="1264920"/>
            <a:ext cx="3605530" cy="2247900"/>
          </a:xfrm>
          <a:prstGeom prst="rect">
            <a:avLst/>
          </a:prstGeom>
          <a:noFill/>
        </p:spPr>
        <p:txBody>
          <a:bodyPr wrap="square" lIns="90000" tIns="46800" rIns="90000" bIns="0" anchor="ctr"/>
          <a:p>
            <a:pPr>
              <a:lnSpc>
                <a:spcPct val="120000"/>
              </a:lnSpc>
            </a:pPr>
            <a:r>
              <a:rPr lang="zh-CN" altLang="en-US" sz="1600" b="1" spc="300" dirty="0">
                <a:solidFill>
                  <a:schemeClr val="accent1"/>
                </a:solidFill>
                <a:effectLst/>
                <a:latin typeface="微软雅黑" panose="020B0503020204020204" pitchFamily="34" charset="-122"/>
                <a:ea typeface="微软雅黑" panose="020B0503020204020204" pitchFamily="34" charset="-122"/>
                <a:cs typeface="+mj-cs"/>
              </a:rPr>
              <a:t>（十二）利用高薪招聘进行诈骗</a:t>
            </a:r>
            <a:endParaRPr lang="zh-CN" altLang="en-US" sz="1600" b="1" spc="300" dirty="0">
              <a:latin typeface="微软雅黑" panose="020B0503020204020204" pitchFamily="34" charset="-122"/>
              <a:ea typeface="微软雅黑" panose="020B0503020204020204" pitchFamily="34" charset="-122"/>
              <a:cs typeface="+mj-cs"/>
            </a:endParaRPr>
          </a:p>
          <a:p>
            <a:pPr>
              <a:lnSpc>
                <a:spcPct val="120000"/>
              </a:lnSpc>
            </a:pPr>
            <a:r>
              <a:rPr lang="zh-CN" altLang="en-US" sz="1600" b="1" spc="300" dirty="0">
                <a:latin typeface="微软雅黑" panose="020B0503020204020204" pitchFamily="34" charset="-122"/>
                <a:ea typeface="微软雅黑" panose="020B0503020204020204" pitchFamily="34" charset="-122"/>
                <a:cs typeface="+mj-cs"/>
              </a:rPr>
              <a:t>犯罪分子通过群发信息，以高薪招聘“公关先生”“特别陪护”等为幌子，称受害人已通过面试，要向指定账户汇入一定培训、服装等费用后即可上班。步步设套，骗取钱财。</a:t>
            </a:r>
            <a:endParaRPr lang="zh-CN" altLang="en-US" sz="1600" b="1" spc="300" dirty="0">
              <a:latin typeface="微软雅黑" panose="020B0503020204020204" pitchFamily="34" charset="-122"/>
              <a:ea typeface="微软雅黑" panose="020B0503020204020204" pitchFamily="34" charset="-122"/>
              <a:cs typeface="+mj-cs"/>
            </a:endParaRPr>
          </a:p>
        </p:txBody>
      </p:sp>
      <p:sp>
        <p:nvSpPr>
          <p:cNvPr id="19" name="文本框 18"/>
          <p:cNvSpPr txBox="1"/>
          <p:nvPr>
            <p:custDataLst>
              <p:tags r:id="rId20"/>
            </p:custDataLst>
          </p:nvPr>
        </p:nvSpPr>
        <p:spPr bwMode="auto">
          <a:xfrm>
            <a:off x="6755130" y="4348480"/>
            <a:ext cx="5265420" cy="2042160"/>
          </a:xfrm>
          <a:prstGeom prst="rect">
            <a:avLst/>
          </a:prstGeom>
          <a:noFill/>
        </p:spPr>
        <p:txBody>
          <a:bodyPr wrap="square" lIns="90000" tIns="46800" rIns="90000" bIns="0" anchor="ctr"/>
          <a:p>
            <a:pPr>
              <a:lnSpc>
                <a:spcPct val="120000"/>
              </a:lnSpc>
            </a:pPr>
            <a:r>
              <a:rPr lang="zh-CN" altLang="en-US" sz="1600" b="1" spc="300" dirty="0">
                <a:solidFill>
                  <a:schemeClr val="accent3">
                    <a:lumMod val="50000"/>
                  </a:schemeClr>
                </a:solidFill>
                <a:latin typeface="微软雅黑" panose="020B0503020204020204" pitchFamily="34" charset="-122"/>
                <a:ea typeface="微软雅黑" panose="020B0503020204020204" pitchFamily="34" charset="-122"/>
                <a:cs typeface="+mj-cs"/>
              </a:rPr>
              <a:t>（十三）虚构汽车、房屋、教育退税进行诈骗</a:t>
            </a:r>
            <a:endParaRPr lang="zh-CN" altLang="en-US" sz="1600" b="1" spc="300" dirty="0">
              <a:solidFill>
                <a:schemeClr val="accent3">
                  <a:lumMod val="50000"/>
                </a:schemeClr>
              </a:solidFill>
              <a:latin typeface="微软雅黑" panose="020B0503020204020204" pitchFamily="34" charset="-122"/>
              <a:ea typeface="微软雅黑" panose="020B0503020204020204" pitchFamily="34" charset="-122"/>
              <a:cs typeface="+mj-cs"/>
            </a:endParaRPr>
          </a:p>
          <a:p>
            <a:pPr>
              <a:lnSpc>
                <a:spcPct val="120000"/>
              </a:lnSpc>
            </a:pPr>
            <a:r>
              <a:rPr lang="zh-CN" altLang="en-US" sz="1600" b="1" spc="300" dirty="0">
                <a:latin typeface="微软雅黑" panose="020B0503020204020204" pitchFamily="34" charset="-122"/>
                <a:ea typeface="微软雅黑" panose="020B0503020204020204" pitchFamily="34" charset="-122"/>
                <a:cs typeface="+mj-cs"/>
              </a:rPr>
              <a:t>犯罪分子通过群发“国家税务总局对汽车、房屋、教育税收政策进行调整，你的汽车、房屋、孩子上学可以办理退税事宜”等短消息。一旦受害人与犯罪分子联系，往往在不明不白的情况下，被对方以各种借口诱骗到 ATM 机上实施英文界面的转账操作，将存款汇入犯罪分子指定账户。</a:t>
            </a:r>
            <a:endParaRPr lang="zh-CN" altLang="en-US" sz="1600" b="1" spc="300" dirty="0">
              <a:latin typeface="微软雅黑" panose="020B0503020204020204" pitchFamily="34" charset="-122"/>
              <a:ea typeface="微软雅黑" panose="020B0503020204020204" pitchFamily="34" charset="-122"/>
              <a:cs typeface="+mj-cs"/>
            </a:endParaRPr>
          </a:p>
        </p:txBody>
      </p:sp>
    </p:spTree>
    <p:custDataLst>
      <p:tags r:id="rId2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预防盗窃和敲诈勒索</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716915" y="1023620"/>
            <a:ext cx="5916930" cy="4246245"/>
          </a:xfrm>
          <a:prstGeom prst="rect">
            <a:avLst/>
          </a:prstGeom>
          <a:noFill/>
        </p:spPr>
        <p:txBody>
          <a:bodyPr wrap="square" rtlCol="0">
            <a:spAutoFit/>
          </a:bodyPr>
          <a:p>
            <a:pPr algn="just" fontAlgn="auto">
              <a:lnSpc>
                <a:spcPct val="150000"/>
              </a:lnSpc>
            </a:pPr>
            <a:r>
              <a:rPr lang="zh-CN" altLang="en-US" b="1">
                <a:solidFill>
                  <a:schemeClr val="accent1"/>
                </a:solidFill>
              </a:rPr>
              <a:t>（十四）利用银行卡消费进行诈骗</a:t>
            </a:r>
            <a:endParaRPr lang="zh-CN" altLang="en-US" b="1">
              <a:solidFill>
                <a:schemeClr val="accent1"/>
              </a:solidFill>
            </a:endParaRPr>
          </a:p>
          <a:p>
            <a:pPr algn="just" fontAlgn="auto">
              <a:lnSpc>
                <a:spcPct val="150000"/>
              </a:lnSpc>
            </a:pPr>
            <a:r>
              <a:rPr lang="zh-CN" altLang="en-US"/>
              <a:t>犯罪分子通过手机短信提醒手机用户，称该用户银行卡刚刚在某地（如 ×× 百货、×× 大酒店）刷卡消费 ×××× 元等，如有疑问，可致电 ××× 咨询，并提供相关的电话号码转接服务。在受害人回电后，犯罪分子假冒银行客户服务中心及公安局金融犯罪调查科的名义谎称该银行卡被复制盗用，利用受害人的恐慌心理，要求受害人到银行 ATM 机上进入英文界面进行操作，进行所谓的升级、加密操作，逐步将受害人引入“转账陷阱”，将受害人银行卡内的款项汇入犯罪分子指定账户。</a:t>
            </a:r>
            <a:endParaRPr lang="zh-CN" altLang="en-US"/>
          </a:p>
        </p:txBody>
      </p:sp>
      <p:pic>
        <p:nvPicPr>
          <p:cNvPr id="116" name="图片 115"/>
          <p:cNvPicPr/>
          <p:nvPr/>
        </p:nvPicPr>
        <p:blipFill>
          <a:blip r:embed="rId1"/>
          <a:stretch>
            <a:fillRect/>
          </a:stretch>
        </p:blipFill>
        <p:spPr>
          <a:xfrm>
            <a:off x="6865620" y="1578610"/>
            <a:ext cx="4506595" cy="313626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blinds(horizontal)">
                                      <p:cBhvr>
                                        <p:cTn id="7"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75920" y="184150"/>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cxnSp>
        <p:nvCxnSpPr>
          <p:cNvPr id="52" name="Straight Connector 49"/>
          <p:cNvCxnSpPr/>
          <p:nvPr>
            <p:custDataLst>
              <p:tags r:id="rId1"/>
            </p:custDataLst>
          </p:nvPr>
        </p:nvCxnSpPr>
        <p:spPr>
          <a:xfrm>
            <a:off x="4983480" y="204851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4039235" y="413956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7134860" y="395097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807835" y="308927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742305" y="112395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756785" y="308419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837930" y="358838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17</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830955" y="379666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16</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775200" y="164528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722620" y="242062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空心弧 4"/>
          <p:cNvSpPr/>
          <p:nvPr>
            <p:custDataLst>
              <p:tags r:id="rId11"/>
            </p:custDataLst>
          </p:nvPr>
        </p:nvSpPr>
        <p:spPr>
          <a:xfrm rot="5400000">
            <a:off x="5722620" y="243459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空心弧 54"/>
          <p:cNvSpPr/>
          <p:nvPr>
            <p:custDataLst>
              <p:tags r:id="rId12"/>
            </p:custDataLst>
          </p:nvPr>
        </p:nvSpPr>
        <p:spPr>
          <a:xfrm rot="5400000">
            <a:off x="5722620" y="243459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空心弧 55"/>
          <p:cNvSpPr/>
          <p:nvPr>
            <p:custDataLst>
              <p:tags r:id="rId13"/>
            </p:custDataLst>
          </p:nvPr>
        </p:nvSpPr>
        <p:spPr>
          <a:xfrm rot="5400000">
            <a:off x="5722620" y="243459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14"/>
            </p:custDataLst>
          </p:nvPr>
        </p:nvSpPr>
        <p:spPr>
          <a:xfrm>
            <a:off x="521335" y="852805"/>
            <a:ext cx="4236085" cy="21494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b="1" dirty="0">
                <a:solidFill>
                  <a:schemeClr val="accent1"/>
                </a:solidFill>
                <a:effectLst/>
                <a:uFillTx/>
                <a:sym typeface="Arial" panose="020B0604020202020204" pitchFamily="34" charset="0"/>
              </a:rPr>
              <a:t>（十五）</a:t>
            </a:r>
            <a:r>
              <a:rPr lang="zh-CN" altLang="en-US" sz="1800" b="1" dirty="0">
                <a:solidFill>
                  <a:schemeClr val="accent1"/>
                </a:solidFill>
                <a:effectLst/>
                <a:uFillTx/>
                <a:sym typeface="Arial" panose="020B0604020202020204" pitchFamily="34" charset="0"/>
              </a:rPr>
              <a:t>冒充黑社会敲诈实施诈骗</a:t>
            </a:r>
            <a:endParaRPr lang="zh-CN" altLang="en-US" sz="1800" b="1" dirty="0">
              <a:solidFill>
                <a:schemeClr val="accent1"/>
              </a:solidFill>
              <a:effectLst/>
              <a:uFillTx/>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sym typeface="Arial" panose="020B0604020202020204" pitchFamily="34" charset="0"/>
              </a:rPr>
              <a:t>犯罪分子冒充“东北黑社会”“杀手”等名义给手机用户打电话、发短信，使受害人感到害怕后，再提出“我看你人不错、讲义气、拿钱消灾”等迫使受害人向其指定的账号内汇款。</a:t>
            </a:r>
            <a:endParaRPr lang="zh-CN" altLang="en-US" sz="1600" dirty="0">
              <a:solidFill>
                <a:sysClr val="windowText" lastClr="000000">
                  <a:lumMod val="85000"/>
                  <a:lumOff val="15000"/>
                </a:sysClr>
              </a:solidFill>
              <a:uFillTx/>
              <a:sym typeface="Arial" panose="020B0604020202020204" pitchFamily="34" charset="0"/>
            </a:endParaRPr>
          </a:p>
        </p:txBody>
      </p:sp>
      <p:sp>
        <p:nvSpPr>
          <p:cNvPr id="35" name="文本框 34"/>
          <p:cNvSpPr txBox="1"/>
          <p:nvPr>
            <p:custDataLst>
              <p:tags r:id="rId15"/>
            </p:custDataLst>
          </p:nvPr>
        </p:nvSpPr>
        <p:spPr>
          <a:xfrm>
            <a:off x="7562850" y="864235"/>
            <a:ext cx="4187190" cy="23691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800" b="1" dirty="0">
                <a:solidFill>
                  <a:schemeClr val="accent1"/>
                </a:solidFill>
                <a:effectLst/>
                <a:uFillTx/>
                <a:sym typeface="Arial" panose="020B0604020202020204" pitchFamily="34" charset="0"/>
              </a:rPr>
              <a:t>（十七）虚构重金求子、婚介等诈骗</a:t>
            </a:r>
            <a:endParaRPr lang="zh-CN" altLang="en-US" sz="1800" b="1" dirty="0">
              <a:solidFill>
                <a:schemeClr val="accent1"/>
              </a:solidFill>
              <a:effectLst/>
              <a:uFillTx/>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sym typeface="Arial" panose="020B0604020202020204" pitchFamily="34" charset="0"/>
              </a:rPr>
              <a:t>犯罪分子以张贴小广告、在小报刊上刊登美女富婆招亲、重金求子、婚姻介绍等虚假信息，以交公证费、面试费等名义，让受害人向其提供的账户汇款，以达到诈骗的目的。</a:t>
            </a:r>
            <a:endParaRPr lang="zh-CN" altLang="en-US" sz="1600" dirty="0">
              <a:solidFill>
                <a:sysClr val="windowText" lastClr="000000">
                  <a:lumMod val="85000"/>
                  <a:lumOff val="15000"/>
                </a:sysClr>
              </a:solidFill>
              <a:uFillTx/>
              <a:sym typeface="Arial" panose="020B0604020202020204" pitchFamily="34" charset="0"/>
            </a:endParaRPr>
          </a:p>
        </p:txBody>
      </p:sp>
      <p:sp>
        <p:nvSpPr>
          <p:cNvPr id="36" name="文本框 35"/>
          <p:cNvSpPr txBox="1"/>
          <p:nvPr>
            <p:custDataLst>
              <p:tags r:id="rId16"/>
            </p:custDataLst>
          </p:nvPr>
        </p:nvSpPr>
        <p:spPr>
          <a:xfrm>
            <a:off x="224155" y="3233420"/>
            <a:ext cx="3629025" cy="269811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b="1" dirty="0">
                <a:solidFill>
                  <a:schemeClr val="accent3">
                    <a:lumMod val="50000"/>
                  </a:schemeClr>
                </a:solidFill>
                <a:effectLst/>
                <a:uFillTx/>
                <a:sym typeface="Arial" panose="020B0604020202020204" pitchFamily="34" charset="0"/>
              </a:rPr>
              <a:t>（十六）</a:t>
            </a:r>
            <a:r>
              <a:rPr lang="zh-CN" altLang="en-US" sz="1800" b="1" dirty="0">
                <a:solidFill>
                  <a:schemeClr val="accent3">
                    <a:lumMod val="50000"/>
                  </a:schemeClr>
                </a:solidFill>
                <a:uFillTx/>
                <a:sym typeface="Arial" panose="020B0604020202020204" pitchFamily="34" charset="0"/>
              </a:rPr>
              <a:t>利用虚假股票信息进行诈骗</a:t>
            </a:r>
            <a:endParaRPr lang="zh-CN" altLang="en-US" sz="1800" b="1" dirty="0">
              <a:solidFill>
                <a:schemeClr val="accent3">
                  <a:lumMod val="50000"/>
                </a:schemeClr>
              </a:solidFill>
              <a:uFillTx/>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sym typeface="Arial" panose="020B0604020202020204" pitchFamily="34" charset="0"/>
              </a:rPr>
              <a:t>犯罪分子以某证券公司名义通过互联网、电话、短信等方式散发虚假个股的内幕信息及走势，以提供资金炒股分红或代为炒股的名义，骗取股民将资金转入其账户实施诈骗。</a:t>
            </a:r>
            <a:endParaRPr lang="zh-CN" altLang="en-US" sz="1600" dirty="0">
              <a:solidFill>
                <a:sysClr val="windowText" lastClr="000000">
                  <a:lumMod val="85000"/>
                  <a:lumOff val="15000"/>
                </a:sysClr>
              </a:solidFill>
              <a:uFillTx/>
              <a:sym typeface="Arial" panose="020B0604020202020204" pitchFamily="34" charset="0"/>
            </a:endParaRPr>
          </a:p>
        </p:txBody>
      </p:sp>
      <p:pic>
        <p:nvPicPr>
          <p:cNvPr id="33" name="图形 32"/>
          <p:cNvPicPr>
            <a:picLocks noChangeAspect="1"/>
          </p:cNvPicPr>
          <p:nvPr>
            <p:custDataLst>
              <p:tags r:id="rId17"/>
            </p:custDataLst>
          </p:nvPr>
        </p:nvPicPr>
        <p:blipFill>
          <a:blip r:embed="rId18"/>
          <a:stretch>
            <a:fillRect/>
          </a:stretch>
        </p:blipFill>
        <p:spPr>
          <a:xfrm>
            <a:off x="6339840" y="3066415"/>
            <a:ext cx="571500" cy="542925"/>
          </a:xfrm>
          <a:prstGeom prst="rect">
            <a:avLst/>
          </a:prstGeom>
        </p:spPr>
      </p:pic>
      <p:pic>
        <p:nvPicPr>
          <p:cNvPr id="37" name="图形 36"/>
          <p:cNvPicPr>
            <a:picLocks noChangeAspect="1"/>
          </p:cNvPicPr>
          <p:nvPr>
            <p:custDataLst>
              <p:tags r:id="rId19"/>
            </p:custDataLst>
          </p:nvPr>
        </p:nvPicPr>
        <p:blipFill>
          <a:blip r:embed="rId20"/>
          <a:stretch>
            <a:fillRect/>
          </a:stretch>
        </p:blipFill>
        <p:spPr>
          <a:xfrm>
            <a:off x="7562850" y="3851275"/>
            <a:ext cx="676275" cy="466725"/>
          </a:xfrm>
          <a:prstGeom prst="rect">
            <a:avLst/>
          </a:prstGeom>
        </p:spPr>
      </p:pic>
      <p:pic>
        <p:nvPicPr>
          <p:cNvPr id="38" name="图形 37"/>
          <p:cNvPicPr>
            <a:picLocks noChangeAspect="1"/>
          </p:cNvPicPr>
          <p:nvPr>
            <p:custDataLst>
              <p:tags r:id="rId21"/>
            </p:custDataLst>
          </p:nvPr>
        </p:nvPicPr>
        <p:blipFill>
          <a:blip r:embed="rId22"/>
          <a:stretch>
            <a:fillRect/>
          </a:stretch>
        </p:blipFill>
        <p:spPr>
          <a:xfrm>
            <a:off x="6366510" y="1592580"/>
            <a:ext cx="571500" cy="590550"/>
          </a:xfrm>
          <a:prstGeom prst="rect">
            <a:avLst/>
          </a:prstGeom>
        </p:spPr>
      </p:pic>
      <p:pic>
        <p:nvPicPr>
          <p:cNvPr id="39" name="图形 38"/>
          <p:cNvPicPr>
            <a:picLocks noChangeAspect="1"/>
          </p:cNvPicPr>
          <p:nvPr>
            <p:custDataLst>
              <p:tags r:id="rId23"/>
            </p:custDataLst>
          </p:nvPr>
        </p:nvPicPr>
        <p:blipFill>
          <a:blip r:embed="rId24"/>
          <a:stretch>
            <a:fillRect/>
          </a:stretch>
        </p:blipFill>
        <p:spPr>
          <a:xfrm>
            <a:off x="5179695" y="3782060"/>
            <a:ext cx="628650" cy="714375"/>
          </a:xfrm>
          <a:prstGeom prst="rect">
            <a:avLst/>
          </a:prstGeom>
        </p:spPr>
      </p:pic>
    </p:spTree>
    <p:custDataLst>
      <p:tags r:id="rId25"/>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617220" y="1578610"/>
            <a:ext cx="5916930" cy="2584450"/>
          </a:xfrm>
          <a:prstGeom prst="rect">
            <a:avLst/>
          </a:prstGeom>
          <a:noFill/>
        </p:spPr>
        <p:txBody>
          <a:bodyPr wrap="square" rtlCol="0">
            <a:spAutoFit/>
          </a:bodyPr>
          <a:p>
            <a:pPr algn="just" fontAlgn="auto">
              <a:lnSpc>
                <a:spcPct val="150000"/>
              </a:lnSpc>
            </a:pPr>
            <a:r>
              <a:rPr lang="zh-CN" altLang="en-US" b="1">
                <a:solidFill>
                  <a:schemeClr val="accent1"/>
                </a:solidFill>
                <a:effectLst/>
              </a:rPr>
              <a:t>（十八）神医迷信诈骗</a:t>
            </a:r>
            <a:endParaRPr lang="zh-CN" altLang="en-US" b="1">
              <a:solidFill>
                <a:schemeClr val="accent1"/>
              </a:solidFill>
              <a:effectLst/>
            </a:endParaRPr>
          </a:p>
          <a:p>
            <a:pPr algn="just" fontAlgn="auto">
              <a:lnSpc>
                <a:spcPct val="150000"/>
              </a:lnSpc>
            </a:pPr>
            <a:r>
              <a:rPr lang="zh-CN" altLang="en-US"/>
              <a:t>犯罪分子一般为外地人与本地人分饰神医、高僧、大仙儿等角色，在早市、楼宇间晨练的群体中物色单身中老年妇女，蒙骗受害人，称其家中有灾、近亲属有难，以种种吓人说法摧垮受害人的心理防线，让受害人拿出钱财“消灾”或“做法事”，伺机调包实施诈骗。</a:t>
            </a:r>
            <a:endParaRPr lang="zh-CN" altLang="en-US"/>
          </a:p>
        </p:txBody>
      </p:sp>
      <p:pic>
        <p:nvPicPr>
          <p:cNvPr id="117" name="图片 116"/>
          <p:cNvPicPr/>
          <p:nvPr/>
        </p:nvPicPr>
        <p:blipFill>
          <a:blip r:embed="rId1"/>
          <a:stretch>
            <a:fillRect/>
          </a:stretch>
        </p:blipFill>
        <p:spPr>
          <a:xfrm>
            <a:off x="6669723" y="1794828"/>
            <a:ext cx="4714875" cy="32670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down)">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915670" y="1578610"/>
            <a:ext cx="4452620" cy="3415030"/>
          </a:xfrm>
          <a:prstGeom prst="rect">
            <a:avLst/>
          </a:prstGeom>
          <a:noFill/>
        </p:spPr>
        <p:txBody>
          <a:bodyPr wrap="square" rtlCol="0">
            <a:spAutoFit/>
          </a:bodyPr>
          <a:p>
            <a:pPr algn="just" fontAlgn="auto">
              <a:lnSpc>
                <a:spcPct val="150000"/>
              </a:lnSpc>
            </a:pPr>
            <a:r>
              <a:rPr lang="zh-CN" altLang="en-US" b="1">
                <a:solidFill>
                  <a:schemeClr val="accent1"/>
                </a:solidFill>
                <a:effectLst/>
              </a:rPr>
              <a:t>（十九）通过诱骗受害人安装软件诈骗</a:t>
            </a:r>
            <a:endParaRPr lang="zh-CN" altLang="en-US" b="1">
              <a:solidFill>
                <a:schemeClr val="accent1"/>
              </a:solidFill>
              <a:effectLst/>
            </a:endParaRPr>
          </a:p>
          <a:p>
            <a:pPr algn="just" fontAlgn="auto">
              <a:lnSpc>
                <a:spcPct val="150000"/>
              </a:lnSpc>
            </a:pPr>
            <a:r>
              <a:rPr lang="zh-CN" altLang="en-US"/>
              <a:t>诱骗受害人安装所谓的“犯罪通缉追查系统”“网上清查系统”“保护账户安全”等软件，以洗脱“犯罪嫌疑”。通过定制的远程操控软件，一旦按照骗子的指令下载使用，电脑就会沦为“肉鸡”，不法分子便可趁机劫持网银，远程控制电脑进行转账操作，达到诈骗的目的。</a:t>
            </a:r>
            <a:endParaRPr lang="zh-CN" altLang="en-US"/>
          </a:p>
        </p:txBody>
      </p:sp>
      <p:pic>
        <p:nvPicPr>
          <p:cNvPr id="118" name="图片 117"/>
          <p:cNvPicPr/>
          <p:nvPr/>
        </p:nvPicPr>
        <p:blipFill>
          <a:blip r:embed="rId1"/>
          <a:stretch>
            <a:fillRect/>
          </a:stretch>
        </p:blipFill>
        <p:spPr>
          <a:xfrm>
            <a:off x="5621020" y="1914525"/>
            <a:ext cx="5303520" cy="27432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blinds(horizontal)">
                                      <p:cBhvr>
                                        <p:cTn id="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cxnSp>
        <p:nvCxnSpPr>
          <p:cNvPr id="23" name="直接连接符 22"/>
          <p:cNvCxnSpPr/>
          <p:nvPr>
            <p:custDataLst>
              <p:tags r:id="rId1"/>
            </p:custDataLst>
          </p:nvPr>
        </p:nvCxnSpPr>
        <p:spPr>
          <a:xfrm>
            <a:off x="624166" y="5411373"/>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624205" y="1420495"/>
            <a:ext cx="3444240" cy="340550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等腰三角形 30"/>
          <p:cNvSpPr/>
          <p:nvPr>
            <p:custDataLst>
              <p:tags r:id="rId3"/>
            </p:custDataLst>
          </p:nvPr>
        </p:nvSpPr>
        <p:spPr>
          <a:xfrm rot="10800000">
            <a:off x="627271" y="4825406"/>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custDataLst>
              <p:tags r:id="rId4"/>
            </p:custDataLst>
          </p:nvPr>
        </p:nvSpPr>
        <p:spPr>
          <a:xfrm>
            <a:off x="743585" y="1580515"/>
            <a:ext cx="3165475" cy="2992120"/>
          </a:xfrm>
          <a:prstGeom prst="rect">
            <a:avLst/>
          </a:prstGeom>
        </p:spPr>
        <p:txBody>
          <a:bodyPr wrap="square" anchor="ctr"/>
          <a:p>
            <a:pPr>
              <a:lnSpc>
                <a:spcPct val="120000"/>
              </a:lnSpc>
            </a:pPr>
            <a:r>
              <a:rPr lang="zh-CN" altLang="en-US"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（二十）微信发布虚假爱心传递诈骗</a:t>
            </a:r>
            <a:endParaRPr lang="zh-CN" altLang="en-US"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犯罪分子将虚构的寻人、扶困帖子以“爱心传递”方式发布在朋友圈里，引起善良网民转发，实则帖内所留联系方式绝大多数为外地号码，打过去不是吸费电话就是电信诈骗。（这类信息转发时需要看清楚来源，不要盲目转发。）</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5"/>
            </p:custDataLst>
          </p:nvPr>
        </p:nvSpPr>
        <p:spPr>
          <a:xfrm>
            <a:off x="2169500" y="522919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custDataLst>
              <p:tags r:id="rId6"/>
            </p:custDataLst>
          </p:nvPr>
        </p:nvSpPr>
        <p:spPr>
          <a:xfrm>
            <a:off x="4383405" y="1434465"/>
            <a:ext cx="3444240" cy="339153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等腰三角形 60"/>
          <p:cNvSpPr/>
          <p:nvPr>
            <p:custDataLst>
              <p:tags r:id="rId7"/>
            </p:custDataLst>
          </p:nvPr>
        </p:nvSpPr>
        <p:spPr>
          <a:xfrm rot="10800000">
            <a:off x="4386470" y="4825406"/>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custDataLst>
              <p:tags r:id="rId8"/>
            </p:custDataLst>
          </p:nvPr>
        </p:nvSpPr>
        <p:spPr>
          <a:xfrm>
            <a:off x="4629785" y="1445895"/>
            <a:ext cx="3056255" cy="3034665"/>
          </a:xfrm>
          <a:prstGeom prst="rect">
            <a:avLst/>
          </a:prstGeom>
        </p:spPr>
        <p:txBody>
          <a:bodyPr wrap="square" anchor="ctr"/>
          <a:p>
            <a:pPr>
              <a:lnSpc>
                <a:spcPct val="120000"/>
              </a:lnSpc>
            </a:pPr>
            <a:r>
              <a:rPr lang="zh-CN" altLang="en-US"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（二十一）微信点赞诈骗</a:t>
            </a:r>
            <a:endParaRPr lang="zh-CN" altLang="en-US"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犯罪分子冒充商家发布“点赞有奖”信息，要求参与者将姓名、电话等个人资料发至微信平台，一旦商家套取到足够的个人信息后，即以“手续费”“公证费”“保证金”等形式实施诈骗。</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custDataLst>
              <p:tags r:id="rId9"/>
            </p:custDataLst>
          </p:nvPr>
        </p:nvSpPr>
        <p:spPr>
          <a:xfrm>
            <a:off x="8142605" y="1419860"/>
            <a:ext cx="3444240" cy="340614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等腰三角形 65"/>
          <p:cNvSpPr/>
          <p:nvPr>
            <p:custDataLst>
              <p:tags r:id="rId10"/>
            </p:custDataLst>
          </p:nvPr>
        </p:nvSpPr>
        <p:spPr>
          <a:xfrm rot="10800000">
            <a:off x="8145671" y="4825406"/>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custDataLst>
              <p:tags r:id="rId11"/>
            </p:custDataLst>
          </p:nvPr>
        </p:nvSpPr>
        <p:spPr>
          <a:xfrm>
            <a:off x="8176260" y="1566545"/>
            <a:ext cx="3349625" cy="2993390"/>
          </a:xfrm>
          <a:prstGeom prst="rect">
            <a:avLst/>
          </a:prstGeom>
        </p:spPr>
        <p:txBody>
          <a:bodyPr wrap="square" anchor="ctr">
            <a:normAutofit fontScale="90000"/>
          </a:bodyPr>
          <a:p>
            <a:pPr>
              <a:lnSpc>
                <a:spcPct val="120000"/>
              </a:lnSpc>
            </a:pPr>
            <a:r>
              <a:rPr lang="zh-CN" altLang="en-US" sz="20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（二十二）微信盗用公众账号诈骗</a:t>
            </a:r>
            <a:endParaRPr lang="zh-CN" altLang="en-US" sz="20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犯罪分子盗取商家公众账号后，发布“诚招网络兼职，帮助淘宝卖家刷信誉，可从中赚取佣金”的推送消息。受害人信以为真，遂按照对方要求多次购物刷信誉，后发现上当受骗。</a:t>
            </a:r>
            <a:endParaRPr lang="zh-CN" altLang="en-US"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custDataLst>
              <p:tags r:id="rId12"/>
            </p:custDataLst>
          </p:nvPr>
        </p:nvSpPr>
        <p:spPr>
          <a:xfrm>
            <a:off x="5922146" y="522919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custDataLst>
              <p:tags r:id="rId13"/>
            </p:custDataLst>
          </p:nvPr>
        </p:nvSpPr>
        <p:spPr>
          <a:xfrm>
            <a:off x="9687899" y="522919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4"/>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cxnSp>
        <p:nvCxnSpPr>
          <p:cNvPr id="6" name="直接连接符 5"/>
          <p:cNvCxnSpPr/>
          <p:nvPr>
            <p:custDataLst>
              <p:tags r:id="rId1"/>
            </p:custDataLst>
          </p:nvPr>
        </p:nvCxnSpPr>
        <p:spPr>
          <a:xfrm>
            <a:off x="4911725" y="2933700"/>
            <a:ext cx="360363" cy="360363"/>
          </a:xfrm>
          <a:prstGeom prst="line">
            <a:avLst/>
          </a:prstGeom>
          <a:ln w="19050">
            <a:solidFill>
              <a:srgbClr val="FFFFFF">
                <a:lumMod val="75000"/>
              </a:srgbClr>
            </a:solidFill>
            <a:prstDash val="sysDot"/>
            <a:headEnd type="oval" w="med" len="med"/>
            <a:tailEnd type="oval" w="med" len="med"/>
          </a:ln>
        </p:spPr>
        <p:style>
          <a:lnRef idx="1">
            <a:srgbClr val="FF3C00"/>
          </a:lnRef>
          <a:fillRef idx="0">
            <a:srgbClr val="FF3C00"/>
          </a:fillRef>
          <a:effectRef idx="0">
            <a:srgbClr val="FF3C00"/>
          </a:effectRef>
          <a:fontRef idx="minor">
            <a:srgbClr val="000000"/>
          </a:fontRef>
        </p:style>
      </p:cxnSp>
      <p:cxnSp>
        <p:nvCxnSpPr>
          <p:cNvPr id="3" name="直接连接符 2"/>
          <p:cNvCxnSpPr/>
          <p:nvPr>
            <p:custDataLst>
              <p:tags r:id="rId2"/>
            </p:custDataLst>
          </p:nvPr>
        </p:nvCxnSpPr>
        <p:spPr>
          <a:xfrm flipH="1">
            <a:off x="4451350" y="4718050"/>
            <a:ext cx="360363" cy="360363"/>
          </a:xfrm>
          <a:prstGeom prst="line">
            <a:avLst/>
          </a:prstGeom>
          <a:ln w="19050">
            <a:solidFill>
              <a:srgbClr val="FFFFFF">
                <a:lumMod val="75000"/>
              </a:srgbClr>
            </a:solidFill>
            <a:prstDash val="sysDot"/>
            <a:headEnd type="oval" w="med" len="med"/>
            <a:tailEnd type="oval" w="med" len="med"/>
          </a:ln>
        </p:spPr>
        <p:style>
          <a:lnRef idx="1">
            <a:srgbClr val="FF3C00"/>
          </a:lnRef>
          <a:fillRef idx="0">
            <a:srgbClr val="FF3C00"/>
          </a:fillRef>
          <a:effectRef idx="0">
            <a:srgbClr val="FF3C00"/>
          </a:effectRef>
          <a:fontRef idx="minor">
            <a:srgbClr val="000000"/>
          </a:fontRef>
        </p:style>
      </p:cxnSp>
      <p:cxnSp>
        <p:nvCxnSpPr>
          <p:cNvPr id="4" name="直接连接符 3"/>
          <p:cNvCxnSpPr/>
          <p:nvPr>
            <p:custDataLst>
              <p:tags r:id="rId3"/>
            </p:custDataLst>
          </p:nvPr>
        </p:nvCxnSpPr>
        <p:spPr>
          <a:xfrm flipH="1" flipV="1">
            <a:off x="7437438" y="4652963"/>
            <a:ext cx="360362" cy="360362"/>
          </a:xfrm>
          <a:prstGeom prst="line">
            <a:avLst/>
          </a:prstGeom>
          <a:ln w="19050">
            <a:solidFill>
              <a:srgbClr val="FFFFFF">
                <a:lumMod val="75000"/>
              </a:srgbClr>
            </a:solidFill>
            <a:prstDash val="sysDot"/>
            <a:headEnd type="oval" w="med" len="med"/>
            <a:tailEnd type="oval" w="med" len="med"/>
          </a:ln>
        </p:spPr>
        <p:style>
          <a:lnRef idx="1">
            <a:srgbClr val="FF3C00"/>
          </a:lnRef>
          <a:fillRef idx="0">
            <a:srgbClr val="FF3C00"/>
          </a:fillRef>
          <a:effectRef idx="0">
            <a:srgbClr val="FF3C00"/>
          </a:effectRef>
          <a:fontRef idx="minor">
            <a:srgbClr val="000000"/>
          </a:fontRef>
        </p:style>
      </p:cxnSp>
      <p:sp>
        <p:nvSpPr>
          <p:cNvPr id="10" name="泪滴形 9"/>
          <p:cNvSpPr>
            <a:spLocks noChangeAspect="1"/>
          </p:cNvSpPr>
          <p:nvPr>
            <p:custDataLst>
              <p:tags r:id="rId4"/>
            </p:custDataLst>
          </p:nvPr>
        </p:nvSpPr>
        <p:spPr bwMode="auto">
          <a:xfrm rot="600000">
            <a:off x="4911725" y="3933825"/>
            <a:ext cx="1079500" cy="1081088"/>
          </a:xfrm>
          <a:prstGeom prst="teardrop">
            <a:avLst/>
          </a:prstGeom>
          <a:solidFill>
            <a:srgbClr val="0C2036"/>
          </a:solidFill>
          <a:ln>
            <a:noFill/>
          </a:ln>
        </p:spPr>
        <p:style>
          <a:lnRef idx="2">
            <a:srgbClr val="FF3C00">
              <a:shade val="50000"/>
            </a:srgbClr>
          </a:lnRef>
          <a:fillRef idx="1">
            <a:srgbClr val="FF3C00"/>
          </a:fillRef>
          <a:effectRef idx="0">
            <a:srgbClr val="FF3C00"/>
          </a:effectRef>
          <a:fontRef idx="minor">
            <a:srgbClr val="FFFFFF"/>
          </a:fontRef>
        </p:style>
        <p:txBody>
          <a:bodyPr anchor="ctr">
            <a:normAutofit/>
          </a:bodyPr>
          <a:lstStyle/>
          <a:p>
            <a:pPr algn="ctr" eaLnBrk="1" fontAlgn="auto" hangingPunct="1">
              <a:spcBef>
                <a:spcPts val="0"/>
              </a:spcBef>
              <a:spcAft>
                <a:spcPts val="0"/>
              </a:spcAft>
              <a:defRPr/>
            </a:pPr>
            <a:endParaRPr lang="zh-CN" altLang="en-US">
              <a:solidFill>
                <a:srgbClr val="FFFFFF">
                  <a:lumMod val="50000"/>
                </a:srgbClr>
              </a:solidFill>
            </a:endParaRPr>
          </a:p>
        </p:txBody>
      </p:sp>
      <p:sp>
        <p:nvSpPr>
          <p:cNvPr id="11" name="泪滴形 10"/>
          <p:cNvSpPr>
            <a:spLocks noChangeAspect="1"/>
          </p:cNvSpPr>
          <p:nvPr>
            <p:custDataLst>
              <p:tags r:id="rId5"/>
            </p:custDataLst>
          </p:nvPr>
        </p:nvSpPr>
        <p:spPr bwMode="auto">
          <a:xfrm rot="8100984">
            <a:off x="5556250" y="2716213"/>
            <a:ext cx="1081088" cy="1079500"/>
          </a:xfrm>
          <a:prstGeom prst="teardrop">
            <a:avLst/>
          </a:prstGeom>
          <a:solidFill>
            <a:srgbClr val="FF3C00"/>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FFFFFF">
                  <a:lumMod val="50000"/>
                </a:srgbClr>
              </a:solidFill>
            </a:endParaRPr>
          </a:p>
        </p:txBody>
      </p:sp>
      <p:sp>
        <p:nvSpPr>
          <p:cNvPr id="12" name="泪滴形 11"/>
          <p:cNvSpPr>
            <a:spLocks noChangeAspect="1"/>
          </p:cNvSpPr>
          <p:nvPr>
            <p:custDataLst>
              <p:tags r:id="rId6"/>
            </p:custDataLst>
          </p:nvPr>
        </p:nvSpPr>
        <p:spPr bwMode="auto">
          <a:xfrm rot="15600000">
            <a:off x="6225381" y="3921920"/>
            <a:ext cx="1076325" cy="1077912"/>
          </a:xfrm>
          <a:prstGeom prst="teardrop">
            <a:avLst/>
          </a:prstGeom>
          <a:solidFill>
            <a:srgbClr val="0C2036"/>
          </a:solidFill>
          <a:ln>
            <a:noFill/>
          </a:ln>
        </p:spPr>
        <p:style>
          <a:lnRef idx="2">
            <a:srgbClr val="FF3C00">
              <a:shade val="50000"/>
            </a:srgbClr>
          </a:lnRef>
          <a:fillRef idx="1">
            <a:srgbClr val="FF3C00"/>
          </a:fillRef>
          <a:effectRef idx="0">
            <a:srgbClr val="FF3C00"/>
          </a:effectRef>
          <a:fontRef idx="minor">
            <a:srgbClr val="FFFFFF"/>
          </a:fontRef>
        </p:style>
        <p:txBody>
          <a:bodyPr anchor="ctr"/>
          <a:lstStyle/>
          <a:p>
            <a:pPr algn="ctr" eaLnBrk="1" fontAlgn="auto" hangingPunct="1">
              <a:spcBef>
                <a:spcPts val="0"/>
              </a:spcBef>
              <a:spcAft>
                <a:spcPts val="0"/>
              </a:spcAft>
              <a:defRPr/>
            </a:pPr>
            <a:endParaRPr lang="zh-CN" altLang="en-US">
              <a:solidFill>
                <a:srgbClr val="FFFFFF">
                  <a:lumMod val="50000"/>
                </a:srgbClr>
              </a:solidFill>
            </a:endParaRPr>
          </a:p>
        </p:txBody>
      </p:sp>
      <p:sp>
        <p:nvSpPr>
          <p:cNvPr id="13" name="Freeform 5"/>
          <p:cNvSpPr>
            <a:spLocks noChangeAspect="1" noEditPoints="1"/>
          </p:cNvSpPr>
          <p:nvPr>
            <p:custDataLst>
              <p:tags r:id="rId7"/>
            </p:custDataLst>
          </p:nvPr>
        </p:nvSpPr>
        <p:spPr bwMode="auto">
          <a:xfrm rot="18900984">
            <a:off x="5191125" y="4205288"/>
            <a:ext cx="522288" cy="539750"/>
          </a:xfrm>
          <a:custGeom>
            <a:avLst/>
            <a:gdLst>
              <a:gd name="T0" fmla="*/ 482 w 2300"/>
              <a:gd name="T1" fmla="*/ 1211 h 2382"/>
              <a:gd name="T2" fmla="*/ 1841 w 2300"/>
              <a:gd name="T3" fmla="*/ 1211 h 2382"/>
              <a:gd name="T4" fmla="*/ 566 w 2300"/>
              <a:gd name="T5" fmla="*/ 1211 h 2382"/>
              <a:gd name="T6" fmla="*/ 718 w 2300"/>
              <a:gd name="T7" fmla="*/ 1157 h 2382"/>
              <a:gd name="T8" fmla="*/ 868 w 2300"/>
              <a:gd name="T9" fmla="*/ 1419 h 2382"/>
              <a:gd name="T10" fmla="*/ 987 w 2300"/>
              <a:gd name="T11" fmla="*/ 1699 h 2382"/>
              <a:gd name="T12" fmla="*/ 1121 w 2300"/>
              <a:gd name="T13" fmla="*/ 1619 h 2382"/>
              <a:gd name="T14" fmla="*/ 1053 w 2300"/>
              <a:gd name="T15" fmla="*/ 1292 h 2382"/>
              <a:gd name="T16" fmla="*/ 867 w 2300"/>
              <a:gd name="T17" fmla="*/ 1112 h 2382"/>
              <a:gd name="T18" fmla="*/ 1102 w 2300"/>
              <a:gd name="T19" fmla="*/ 1081 h 2382"/>
              <a:gd name="T20" fmla="*/ 1131 w 2300"/>
              <a:gd name="T21" fmla="*/ 932 h 2382"/>
              <a:gd name="T22" fmla="*/ 1086 w 2300"/>
              <a:gd name="T23" fmla="*/ 659 h 2382"/>
              <a:gd name="T24" fmla="*/ 1384 w 2300"/>
              <a:gd name="T25" fmla="*/ 659 h 2382"/>
              <a:gd name="T26" fmla="*/ 1341 w 2300"/>
              <a:gd name="T27" fmla="*/ 994 h 2382"/>
              <a:gd name="T28" fmla="*/ 1394 w 2300"/>
              <a:gd name="T29" fmla="*/ 1249 h 2382"/>
              <a:gd name="T30" fmla="*/ 1562 w 2300"/>
              <a:gd name="T31" fmla="*/ 1408 h 2382"/>
              <a:gd name="T32" fmla="*/ 1556 w 2300"/>
              <a:gd name="T33" fmla="*/ 1540 h 2382"/>
              <a:gd name="T34" fmla="*/ 1565 w 2300"/>
              <a:gd name="T35" fmla="*/ 1649 h 2382"/>
              <a:gd name="T36" fmla="*/ 566 w 2300"/>
              <a:gd name="T37" fmla="*/ 1211 h 2382"/>
              <a:gd name="T38" fmla="*/ 54 w 2300"/>
              <a:gd name="T39" fmla="*/ 871 h 2382"/>
              <a:gd name="T40" fmla="*/ 1157 w 2300"/>
              <a:gd name="T41" fmla="*/ 0 h 2382"/>
              <a:gd name="T42" fmla="*/ 2103 w 2300"/>
              <a:gd name="T43" fmla="*/ 442 h 2382"/>
              <a:gd name="T44" fmla="*/ 2230 w 2300"/>
              <a:gd name="T45" fmla="*/ 434 h 2382"/>
              <a:gd name="T46" fmla="*/ 2176 w 2300"/>
              <a:gd name="T47" fmla="*/ 809 h 2382"/>
              <a:gd name="T48" fmla="*/ 1878 w 2300"/>
              <a:gd name="T49" fmla="*/ 575 h 2382"/>
              <a:gd name="T50" fmla="*/ 1565 w 2300"/>
              <a:gd name="T51" fmla="*/ 273 h 2382"/>
              <a:gd name="T52" fmla="*/ 192 w 2300"/>
              <a:gd name="T53" fmla="*/ 828 h 2382"/>
              <a:gd name="T54" fmla="*/ 1167 w 2300"/>
              <a:gd name="T55" fmla="*/ 2382 h 2382"/>
              <a:gd name="T56" fmla="*/ 182 w 2300"/>
              <a:gd name="T57" fmla="*/ 1889 h 2382"/>
              <a:gd name="T58" fmla="*/ 55 w 2300"/>
              <a:gd name="T59" fmla="*/ 1891 h 2382"/>
              <a:gd name="T60" fmla="*/ 127 w 2300"/>
              <a:gd name="T61" fmla="*/ 1519 h 2382"/>
              <a:gd name="T62" fmla="*/ 414 w 2300"/>
              <a:gd name="T63" fmla="*/ 1768 h 2382"/>
              <a:gd name="T64" fmla="*/ 710 w 2300"/>
              <a:gd name="T65" fmla="*/ 2086 h 2382"/>
              <a:gd name="T66" fmla="*/ 2108 w 2300"/>
              <a:gd name="T67" fmla="*/ 1608 h 2382"/>
              <a:gd name="T68" fmla="*/ 2250 w 2300"/>
              <a:gd name="T69" fmla="*/ 1568 h 2382"/>
              <a:gd name="T70" fmla="*/ 1167 w 2300"/>
              <a:gd name="T71" fmla="*/ 238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00" h="2382">
                <a:moveTo>
                  <a:pt x="1161" y="532"/>
                </a:moveTo>
                <a:cubicBezTo>
                  <a:pt x="786" y="532"/>
                  <a:pt x="482" y="836"/>
                  <a:pt x="482" y="1211"/>
                </a:cubicBezTo>
                <a:cubicBezTo>
                  <a:pt x="482" y="1586"/>
                  <a:pt x="786" y="1891"/>
                  <a:pt x="1161" y="1891"/>
                </a:cubicBezTo>
                <a:cubicBezTo>
                  <a:pt x="1536" y="1891"/>
                  <a:pt x="1841" y="1586"/>
                  <a:pt x="1841" y="1211"/>
                </a:cubicBezTo>
                <a:cubicBezTo>
                  <a:pt x="1841" y="836"/>
                  <a:pt x="1536" y="532"/>
                  <a:pt x="1161" y="532"/>
                </a:cubicBezTo>
                <a:close/>
                <a:moveTo>
                  <a:pt x="566" y="1211"/>
                </a:moveTo>
                <a:cubicBezTo>
                  <a:pt x="566" y="1112"/>
                  <a:pt x="590" y="1017"/>
                  <a:pt x="634" y="935"/>
                </a:cubicBezTo>
                <a:cubicBezTo>
                  <a:pt x="634" y="1042"/>
                  <a:pt x="691" y="1131"/>
                  <a:pt x="718" y="1157"/>
                </a:cubicBezTo>
                <a:cubicBezTo>
                  <a:pt x="805" y="1245"/>
                  <a:pt x="932" y="1217"/>
                  <a:pt x="948" y="1290"/>
                </a:cubicBezTo>
                <a:cubicBezTo>
                  <a:pt x="964" y="1363"/>
                  <a:pt x="861" y="1363"/>
                  <a:pt x="868" y="1419"/>
                </a:cubicBezTo>
                <a:cubicBezTo>
                  <a:pt x="875" y="1475"/>
                  <a:pt x="1010" y="1490"/>
                  <a:pt x="980" y="1541"/>
                </a:cubicBezTo>
                <a:cubicBezTo>
                  <a:pt x="940" y="1610"/>
                  <a:pt x="1006" y="1615"/>
                  <a:pt x="987" y="1699"/>
                </a:cubicBezTo>
                <a:cubicBezTo>
                  <a:pt x="977" y="1745"/>
                  <a:pt x="1043" y="1754"/>
                  <a:pt x="1068" y="1719"/>
                </a:cubicBezTo>
                <a:cubicBezTo>
                  <a:pt x="1087" y="1692"/>
                  <a:pt x="1083" y="1659"/>
                  <a:pt x="1121" y="1619"/>
                </a:cubicBezTo>
                <a:cubicBezTo>
                  <a:pt x="1167" y="1570"/>
                  <a:pt x="1275" y="1562"/>
                  <a:pt x="1262" y="1480"/>
                </a:cubicBezTo>
                <a:cubicBezTo>
                  <a:pt x="1242" y="1345"/>
                  <a:pt x="1111" y="1324"/>
                  <a:pt x="1053" y="1292"/>
                </a:cubicBezTo>
                <a:cubicBezTo>
                  <a:pt x="988" y="1256"/>
                  <a:pt x="1004" y="1170"/>
                  <a:pt x="990" y="1129"/>
                </a:cubicBezTo>
                <a:cubicBezTo>
                  <a:pt x="970" y="1071"/>
                  <a:pt x="903" y="1146"/>
                  <a:pt x="867" y="1112"/>
                </a:cubicBezTo>
                <a:cubicBezTo>
                  <a:pt x="809" y="1056"/>
                  <a:pt x="878" y="978"/>
                  <a:pt x="927" y="979"/>
                </a:cubicBezTo>
                <a:cubicBezTo>
                  <a:pt x="1031" y="983"/>
                  <a:pt x="1063" y="1084"/>
                  <a:pt x="1102" y="1081"/>
                </a:cubicBezTo>
                <a:cubicBezTo>
                  <a:pt x="1139" y="1077"/>
                  <a:pt x="1163" y="1025"/>
                  <a:pt x="1170" y="997"/>
                </a:cubicBezTo>
                <a:cubicBezTo>
                  <a:pt x="1184" y="937"/>
                  <a:pt x="1147" y="964"/>
                  <a:pt x="1131" y="932"/>
                </a:cubicBezTo>
                <a:cubicBezTo>
                  <a:pt x="1108" y="884"/>
                  <a:pt x="1233" y="838"/>
                  <a:pt x="1249" y="806"/>
                </a:cubicBezTo>
                <a:cubicBezTo>
                  <a:pt x="1281" y="743"/>
                  <a:pt x="1091" y="726"/>
                  <a:pt x="1086" y="659"/>
                </a:cubicBezTo>
                <a:cubicBezTo>
                  <a:pt x="1083" y="632"/>
                  <a:pt x="1135" y="619"/>
                  <a:pt x="1195" y="617"/>
                </a:cubicBezTo>
                <a:cubicBezTo>
                  <a:pt x="1261" y="620"/>
                  <a:pt x="1325" y="635"/>
                  <a:pt x="1384" y="659"/>
                </a:cubicBezTo>
                <a:cubicBezTo>
                  <a:pt x="1441" y="700"/>
                  <a:pt x="1475" y="769"/>
                  <a:pt x="1482" y="845"/>
                </a:cubicBezTo>
                <a:cubicBezTo>
                  <a:pt x="1487" y="912"/>
                  <a:pt x="1414" y="972"/>
                  <a:pt x="1341" y="994"/>
                </a:cubicBezTo>
                <a:cubicBezTo>
                  <a:pt x="1288" y="1010"/>
                  <a:pt x="1248" y="1079"/>
                  <a:pt x="1272" y="1135"/>
                </a:cubicBezTo>
                <a:cubicBezTo>
                  <a:pt x="1289" y="1174"/>
                  <a:pt x="1404" y="1167"/>
                  <a:pt x="1394" y="1249"/>
                </a:cubicBezTo>
                <a:cubicBezTo>
                  <a:pt x="1386" y="1317"/>
                  <a:pt x="1475" y="1335"/>
                  <a:pt x="1507" y="1332"/>
                </a:cubicBezTo>
                <a:cubicBezTo>
                  <a:pt x="1538" y="1328"/>
                  <a:pt x="1586" y="1384"/>
                  <a:pt x="1562" y="1408"/>
                </a:cubicBezTo>
                <a:cubicBezTo>
                  <a:pt x="1538" y="1433"/>
                  <a:pt x="1492" y="1434"/>
                  <a:pt x="1499" y="1497"/>
                </a:cubicBezTo>
                <a:cubicBezTo>
                  <a:pt x="1501" y="1515"/>
                  <a:pt x="1556" y="1513"/>
                  <a:pt x="1556" y="1540"/>
                </a:cubicBezTo>
                <a:cubicBezTo>
                  <a:pt x="1556" y="1568"/>
                  <a:pt x="1528" y="1600"/>
                  <a:pt x="1550" y="1632"/>
                </a:cubicBezTo>
                <a:cubicBezTo>
                  <a:pt x="1555" y="1639"/>
                  <a:pt x="1560" y="1645"/>
                  <a:pt x="1565" y="1649"/>
                </a:cubicBezTo>
                <a:cubicBezTo>
                  <a:pt x="1458" y="1747"/>
                  <a:pt x="1317" y="1807"/>
                  <a:pt x="1161" y="1807"/>
                </a:cubicBezTo>
                <a:cubicBezTo>
                  <a:pt x="833" y="1807"/>
                  <a:pt x="566" y="1540"/>
                  <a:pt x="566" y="1211"/>
                </a:cubicBezTo>
                <a:close/>
                <a:moveTo>
                  <a:pt x="105" y="885"/>
                </a:moveTo>
                <a:cubicBezTo>
                  <a:pt x="87" y="885"/>
                  <a:pt x="70" y="880"/>
                  <a:pt x="54" y="871"/>
                </a:cubicBezTo>
                <a:cubicBezTo>
                  <a:pt x="15" y="847"/>
                  <a:pt x="0" y="795"/>
                  <a:pt x="19" y="751"/>
                </a:cubicBezTo>
                <a:cubicBezTo>
                  <a:pt x="214" y="295"/>
                  <a:pt x="661" y="0"/>
                  <a:pt x="1157" y="0"/>
                </a:cubicBezTo>
                <a:cubicBezTo>
                  <a:pt x="1323" y="0"/>
                  <a:pt x="1485" y="34"/>
                  <a:pt x="1639" y="99"/>
                </a:cubicBezTo>
                <a:cubicBezTo>
                  <a:pt x="1818" y="175"/>
                  <a:pt x="1978" y="293"/>
                  <a:pt x="2103" y="442"/>
                </a:cubicBezTo>
                <a:cubicBezTo>
                  <a:pt x="2173" y="401"/>
                  <a:pt x="2173" y="401"/>
                  <a:pt x="2173" y="401"/>
                </a:cubicBezTo>
                <a:cubicBezTo>
                  <a:pt x="2198" y="386"/>
                  <a:pt x="2229" y="404"/>
                  <a:pt x="2230" y="434"/>
                </a:cubicBezTo>
                <a:cubicBezTo>
                  <a:pt x="2233" y="776"/>
                  <a:pt x="2233" y="776"/>
                  <a:pt x="2233" y="776"/>
                </a:cubicBezTo>
                <a:cubicBezTo>
                  <a:pt x="2233" y="805"/>
                  <a:pt x="2202" y="824"/>
                  <a:pt x="2176" y="809"/>
                </a:cubicBezTo>
                <a:cubicBezTo>
                  <a:pt x="1878" y="641"/>
                  <a:pt x="1878" y="641"/>
                  <a:pt x="1878" y="641"/>
                </a:cubicBezTo>
                <a:cubicBezTo>
                  <a:pt x="1853" y="627"/>
                  <a:pt x="1852" y="590"/>
                  <a:pt x="1878" y="575"/>
                </a:cubicBezTo>
                <a:cubicBezTo>
                  <a:pt x="1938" y="540"/>
                  <a:pt x="1938" y="540"/>
                  <a:pt x="1938" y="540"/>
                </a:cubicBezTo>
                <a:cubicBezTo>
                  <a:pt x="1835" y="425"/>
                  <a:pt x="1707" y="333"/>
                  <a:pt x="1565" y="273"/>
                </a:cubicBezTo>
                <a:cubicBezTo>
                  <a:pt x="1435" y="218"/>
                  <a:pt x="1298" y="190"/>
                  <a:pt x="1157" y="190"/>
                </a:cubicBezTo>
                <a:cubicBezTo>
                  <a:pt x="735" y="190"/>
                  <a:pt x="357" y="440"/>
                  <a:pt x="192" y="828"/>
                </a:cubicBezTo>
                <a:cubicBezTo>
                  <a:pt x="177" y="863"/>
                  <a:pt x="143" y="885"/>
                  <a:pt x="105" y="885"/>
                </a:cubicBezTo>
                <a:close/>
                <a:moveTo>
                  <a:pt x="1167" y="2382"/>
                </a:moveTo>
                <a:cubicBezTo>
                  <a:pt x="979" y="2382"/>
                  <a:pt x="797" y="2339"/>
                  <a:pt x="627" y="2257"/>
                </a:cubicBezTo>
                <a:cubicBezTo>
                  <a:pt x="453" y="2171"/>
                  <a:pt x="299" y="2045"/>
                  <a:pt x="182" y="1889"/>
                </a:cubicBezTo>
                <a:cubicBezTo>
                  <a:pt x="110" y="1926"/>
                  <a:pt x="110" y="1926"/>
                  <a:pt x="110" y="1926"/>
                </a:cubicBezTo>
                <a:cubicBezTo>
                  <a:pt x="84" y="1940"/>
                  <a:pt x="53" y="1920"/>
                  <a:pt x="55" y="1891"/>
                </a:cubicBezTo>
                <a:cubicBezTo>
                  <a:pt x="69" y="1549"/>
                  <a:pt x="69" y="1549"/>
                  <a:pt x="69" y="1549"/>
                </a:cubicBezTo>
                <a:cubicBezTo>
                  <a:pt x="70" y="1520"/>
                  <a:pt x="103" y="1503"/>
                  <a:pt x="127" y="1519"/>
                </a:cubicBezTo>
                <a:cubicBezTo>
                  <a:pt x="416" y="1702"/>
                  <a:pt x="416" y="1702"/>
                  <a:pt x="416" y="1702"/>
                </a:cubicBezTo>
                <a:cubicBezTo>
                  <a:pt x="441" y="1718"/>
                  <a:pt x="439" y="1755"/>
                  <a:pt x="414" y="1768"/>
                </a:cubicBezTo>
                <a:cubicBezTo>
                  <a:pt x="352" y="1800"/>
                  <a:pt x="352" y="1800"/>
                  <a:pt x="352" y="1800"/>
                </a:cubicBezTo>
                <a:cubicBezTo>
                  <a:pt x="448" y="1920"/>
                  <a:pt x="571" y="2019"/>
                  <a:pt x="710" y="2086"/>
                </a:cubicBezTo>
                <a:cubicBezTo>
                  <a:pt x="854" y="2156"/>
                  <a:pt x="1008" y="2192"/>
                  <a:pt x="1167" y="2192"/>
                </a:cubicBezTo>
                <a:cubicBezTo>
                  <a:pt x="1564" y="2192"/>
                  <a:pt x="1933" y="1963"/>
                  <a:pt x="2108" y="1608"/>
                </a:cubicBezTo>
                <a:cubicBezTo>
                  <a:pt x="2119" y="1586"/>
                  <a:pt x="2137" y="1567"/>
                  <a:pt x="2160" y="1558"/>
                </a:cubicBezTo>
                <a:cubicBezTo>
                  <a:pt x="2191" y="1546"/>
                  <a:pt x="2224" y="1550"/>
                  <a:pt x="2250" y="1568"/>
                </a:cubicBezTo>
                <a:cubicBezTo>
                  <a:pt x="2287" y="1595"/>
                  <a:pt x="2300" y="1647"/>
                  <a:pt x="2279" y="1690"/>
                </a:cubicBezTo>
                <a:cubicBezTo>
                  <a:pt x="2069" y="2117"/>
                  <a:pt x="1643" y="2382"/>
                  <a:pt x="1167" y="2382"/>
                </a:cubicBezTo>
                <a:close/>
              </a:path>
            </a:pathLst>
          </a:custGeom>
          <a:solidFill>
            <a:srgbClr val="FFFFFF"/>
          </a:solidFill>
          <a:ln>
            <a:noFill/>
          </a:ln>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50188" name="文本框 49"/>
          <p:cNvSpPr txBox="1">
            <a:spLocks noChangeArrowheads="1"/>
          </p:cNvSpPr>
          <p:nvPr>
            <p:custDataLst>
              <p:tags r:id="rId8"/>
            </p:custDataLst>
          </p:nvPr>
        </p:nvSpPr>
        <p:spPr bwMode="auto">
          <a:xfrm>
            <a:off x="1418590" y="1583690"/>
            <a:ext cx="4194810"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003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9pPr>
          </a:lstStyle>
          <a:p>
            <a:pPr algn="l" eaLnBrk="1" hangingPunct="1">
              <a:lnSpc>
                <a:spcPct val="100000"/>
              </a:lnSpc>
              <a:spcBef>
                <a:spcPct val="0"/>
              </a:spcBef>
              <a:buFontTx/>
              <a:buNone/>
              <a:defRPr/>
            </a:pPr>
            <a:r>
              <a:rPr lang="zh-CN" altLang="en-US" sz="2000" dirty="0">
                <a:solidFill>
                  <a:srgbClr val="FF0000"/>
                </a:solidFill>
                <a:effectLst>
                  <a:outerShdw blurRad="38100" dist="19050" dir="2700000" algn="tl" rotWithShape="0">
                    <a:schemeClr val="dk1">
                      <a:alpha val="40000"/>
                    </a:schemeClr>
                  </a:outerShdw>
                </a:effectLst>
                <a:latin typeface="Arial" panose="020B0604020202020204" pitchFamily="34" charset="0"/>
                <a:ea typeface="黑体" panose="02010600030101010101" charset="-122"/>
              </a:rPr>
              <a:t>（二十三）微信伪装身份诈骗</a:t>
            </a:r>
            <a:endParaRPr lang="zh-CN" altLang="en-US" sz="2000" dirty="0">
              <a:solidFill>
                <a:srgbClr val="FF0000"/>
              </a:solidFill>
              <a:effectLst>
                <a:outerShdw blurRad="38100" dist="19050" dir="2700000" algn="tl" rotWithShape="0">
                  <a:schemeClr val="dk1">
                    <a:alpha val="40000"/>
                  </a:schemeClr>
                </a:outerShdw>
              </a:effectLst>
              <a:latin typeface="Arial" panose="020B0604020202020204" pitchFamily="34" charset="0"/>
              <a:ea typeface="黑体" panose="02010600030101010101" charset="-122"/>
            </a:endParaRPr>
          </a:p>
          <a:p>
            <a:pPr algn="l" eaLnBrk="1" hangingPunct="1">
              <a:lnSpc>
                <a:spcPct val="100000"/>
              </a:lnSpc>
              <a:spcBef>
                <a:spcPct val="0"/>
              </a:spcBef>
              <a:buFontTx/>
              <a:buNone/>
              <a:defRPr/>
            </a:pPr>
            <a:r>
              <a:rPr lang="zh-CN" altLang="en-US" sz="2000"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0030101010101" charset="-122"/>
              </a:rPr>
              <a:t>犯罪分子利用微信“附近的人”查看周围朋友情况，伪装成“高富帅”或“白富美”，加为好友骗取感情和信任后，随即以资金紧张、家人有难等各种理由骗取钱财。</a:t>
            </a:r>
            <a:endParaRPr lang="zh-CN" altLang="en-US" sz="2000"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0030101010101" charset="-122"/>
            </a:endParaRPr>
          </a:p>
        </p:txBody>
      </p:sp>
      <p:sp>
        <p:nvSpPr>
          <p:cNvPr id="50189" name="文本框 50"/>
          <p:cNvSpPr txBox="1">
            <a:spLocks noChangeArrowheads="1"/>
          </p:cNvSpPr>
          <p:nvPr>
            <p:custDataLst>
              <p:tags r:id="rId9"/>
            </p:custDataLst>
          </p:nvPr>
        </p:nvSpPr>
        <p:spPr bwMode="auto">
          <a:xfrm>
            <a:off x="986155" y="3848100"/>
            <a:ext cx="3467100" cy="249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003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9pPr>
          </a:lstStyle>
          <a:p>
            <a:pPr algn="l" eaLnBrk="1" hangingPunct="1">
              <a:lnSpc>
                <a:spcPct val="100000"/>
              </a:lnSpc>
              <a:spcBef>
                <a:spcPct val="0"/>
              </a:spcBef>
              <a:buFontTx/>
              <a:buNone/>
              <a:defRPr/>
            </a:pPr>
            <a:r>
              <a:rPr lang="zh-CN" altLang="en-US" sz="2000" b="1">
                <a:solidFill>
                  <a:schemeClr val="accent1"/>
                </a:solidFill>
                <a:effectLst/>
                <a:latin typeface="Arial" panose="020B0604020202020204" pitchFamily="34" charset="0"/>
                <a:ea typeface="黑体" panose="02010600030101010101" charset="-122"/>
              </a:rPr>
              <a:t>（二十五）低价购物诈骗</a:t>
            </a:r>
            <a:endParaRPr lang="zh-CN" altLang="en-US" sz="2000" b="1">
              <a:solidFill>
                <a:schemeClr val="accent1"/>
              </a:solidFill>
              <a:effectLst/>
              <a:latin typeface="Arial" panose="020B0604020202020204" pitchFamily="34" charset="0"/>
              <a:ea typeface="黑体" panose="02010600030101010101" charset="-122"/>
            </a:endParaRPr>
          </a:p>
          <a:p>
            <a:pPr algn="l" eaLnBrk="1" hangingPunct="1">
              <a:lnSpc>
                <a:spcPct val="100000"/>
              </a:lnSpc>
              <a:spcBef>
                <a:spcPct val="0"/>
              </a:spcBef>
              <a:buFontTx/>
              <a:buNone/>
              <a:defRPr/>
            </a:pPr>
            <a:r>
              <a:rPr lang="zh-CN" altLang="en-US" sz="2000">
                <a:solidFill>
                  <a:srgbClr val="7F7F7F"/>
                </a:solidFill>
                <a:latin typeface="Arial" panose="020B0604020202020204" pitchFamily="34" charset="0"/>
                <a:ea typeface="黑体" panose="02010600030101010101" charset="-122"/>
              </a:rPr>
              <a:t>犯罪分子通过互联网、手机短信发布二手车、二手电脑、海关没收的物品等转让信息，一旦事主与其联系，即以“缴金”“交易税手续费”等方式骗取钱财。</a:t>
            </a:r>
            <a:endParaRPr lang="zh-CN" altLang="en-US" sz="2000">
              <a:solidFill>
                <a:srgbClr val="7F7F7F"/>
              </a:solidFill>
              <a:latin typeface="Arial" panose="020B0604020202020204" pitchFamily="34" charset="0"/>
              <a:ea typeface="黑体" panose="02010600030101010101" charset="-122"/>
            </a:endParaRPr>
          </a:p>
        </p:txBody>
      </p:sp>
      <p:sp>
        <p:nvSpPr>
          <p:cNvPr id="50190" name="文本框 51"/>
          <p:cNvSpPr txBox="1">
            <a:spLocks noChangeArrowheads="1"/>
          </p:cNvSpPr>
          <p:nvPr>
            <p:custDataLst>
              <p:tags r:id="rId10"/>
            </p:custDataLst>
          </p:nvPr>
        </p:nvSpPr>
        <p:spPr bwMode="auto">
          <a:xfrm>
            <a:off x="7847965" y="3848100"/>
            <a:ext cx="3912235" cy="2496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003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003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0030101010101" charset="-122"/>
              </a:defRPr>
            </a:lvl9pPr>
          </a:lstStyle>
          <a:p>
            <a:pPr eaLnBrk="1" hangingPunct="1">
              <a:lnSpc>
                <a:spcPct val="100000"/>
              </a:lnSpc>
              <a:spcBef>
                <a:spcPct val="0"/>
              </a:spcBef>
              <a:buFontTx/>
              <a:buNone/>
              <a:defRPr/>
            </a:pPr>
            <a:r>
              <a:rPr lang="zh-CN" altLang="en-US" sz="2000" b="1" dirty="0">
                <a:solidFill>
                  <a:schemeClr val="accent1"/>
                </a:solidFill>
                <a:effectLst/>
                <a:latin typeface="Arial" panose="020B0604020202020204" pitchFamily="34" charset="0"/>
                <a:ea typeface="黑体" panose="02010600030101010101" charset="-122"/>
              </a:rPr>
              <a:t>（二十四）微信假冒代购诈骗</a:t>
            </a:r>
            <a:endParaRPr lang="zh-CN" altLang="en-US" sz="2000" b="1" dirty="0">
              <a:solidFill>
                <a:schemeClr val="accent1"/>
              </a:solidFill>
              <a:effectLst/>
              <a:latin typeface="Arial" panose="020B0604020202020204" pitchFamily="34" charset="0"/>
              <a:ea typeface="黑体" panose="02010600030101010101" charset="-122"/>
            </a:endParaRPr>
          </a:p>
          <a:p>
            <a:pPr eaLnBrk="1" hangingPunct="1">
              <a:lnSpc>
                <a:spcPct val="100000"/>
              </a:lnSpc>
              <a:spcBef>
                <a:spcPct val="0"/>
              </a:spcBef>
              <a:buFontTx/>
              <a:buNone/>
              <a:defRPr/>
            </a:pPr>
            <a:r>
              <a:rPr lang="zh-CN" altLang="en-US" sz="2000" dirty="0">
                <a:solidFill>
                  <a:srgbClr val="7F7F7F"/>
                </a:solidFill>
                <a:latin typeface="Arial" panose="020B0604020202020204" pitchFamily="34" charset="0"/>
                <a:ea typeface="黑体" panose="02010600030101010101" charset="-122"/>
              </a:rPr>
              <a:t>犯罪分子在微信朋友圈假冒正规微商，以优惠、打折、海外代购等为诱饵，待买家付款后，又以“商品被海关扣下，要加缴关税”等为由要求加付款项，一旦获取购货款则失去联系。</a:t>
            </a:r>
            <a:endParaRPr lang="zh-CN" altLang="en-US" sz="2000" dirty="0">
              <a:solidFill>
                <a:srgbClr val="7F7F7F"/>
              </a:solidFill>
              <a:latin typeface="Arial" panose="020B0604020202020204" pitchFamily="34" charset="0"/>
              <a:ea typeface="黑体" panose="02010600030101010101" charset="-122"/>
            </a:endParaRPr>
          </a:p>
        </p:txBody>
      </p:sp>
      <p:grpSp>
        <p:nvGrpSpPr>
          <p:cNvPr id="14" name="Group 8"/>
          <p:cNvGrpSpPr>
            <a:grpSpLocks noChangeAspect="1"/>
          </p:cNvGrpSpPr>
          <p:nvPr>
            <p:custDataLst>
              <p:tags r:id="rId11"/>
            </p:custDataLst>
          </p:nvPr>
        </p:nvGrpSpPr>
        <p:grpSpPr bwMode="auto">
          <a:xfrm>
            <a:off x="5826401" y="3049238"/>
            <a:ext cx="540215" cy="413825"/>
            <a:chOff x="5036" y="554"/>
            <a:chExt cx="934" cy="716"/>
          </a:xfrm>
          <a:solidFill>
            <a:srgbClr val="FFFFFF"/>
          </a:solidFill>
        </p:grpSpPr>
        <p:sp>
          <p:nvSpPr>
            <p:cNvPr id="15" name="Freeform 9"/>
            <p:cNvSpPr/>
            <p:nvPr>
              <p:custDataLst>
                <p:tags r:id="rId12"/>
              </p:custDataLst>
            </p:nvPr>
          </p:nvSpPr>
          <p:spPr bwMode="auto">
            <a:xfrm>
              <a:off x="5436" y="762"/>
              <a:ext cx="136" cy="65"/>
            </a:xfrm>
            <a:custGeom>
              <a:avLst/>
              <a:gdLst>
                <a:gd name="T0" fmla="*/ 30 w 57"/>
                <a:gd name="T1" fmla="*/ 22 h 27"/>
                <a:gd name="T2" fmla="*/ 48 w 57"/>
                <a:gd name="T3" fmla="*/ 25 h 27"/>
                <a:gd name="T4" fmla="*/ 57 w 57"/>
                <a:gd name="T5" fmla="*/ 1 h 27"/>
                <a:gd name="T6" fmla="*/ 46 w 57"/>
                <a:gd name="T7" fmla="*/ 0 h 27"/>
                <a:gd name="T8" fmla="*/ 10 w 57"/>
                <a:gd name="T9" fmla="*/ 0 h 27"/>
                <a:gd name="T10" fmla="*/ 0 w 57"/>
                <a:gd name="T11" fmla="*/ 1 h 27"/>
                <a:gd name="T12" fmla="*/ 8 w 57"/>
                <a:gd name="T13" fmla="*/ 27 h 27"/>
                <a:gd name="T14" fmla="*/ 30 w 57"/>
                <a:gd name="T15" fmla="*/ 2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7">
                  <a:moveTo>
                    <a:pt x="30" y="22"/>
                  </a:moveTo>
                  <a:cubicBezTo>
                    <a:pt x="37" y="22"/>
                    <a:pt x="43" y="23"/>
                    <a:pt x="48" y="25"/>
                  </a:cubicBezTo>
                  <a:cubicBezTo>
                    <a:pt x="49" y="16"/>
                    <a:pt x="52" y="8"/>
                    <a:pt x="57" y="1"/>
                  </a:cubicBezTo>
                  <a:cubicBezTo>
                    <a:pt x="54" y="0"/>
                    <a:pt x="50" y="0"/>
                    <a:pt x="46" y="0"/>
                  </a:cubicBezTo>
                  <a:cubicBezTo>
                    <a:pt x="10" y="0"/>
                    <a:pt x="10" y="0"/>
                    <a:pt x="10" y="0"/>
                  </a:cubicBezTo>
                  <a:cubicBezTo>
                    <a:pt x="7" y="0"/>
                    <a:pt x="3" y="0"/>
                    <a:pt x="0" y="1"/>
                  </a:cubicBezTo>
                  <a:cubicBezTo>
                    <a:pt x="5" y="8"/>
                    <a:pt x="8" y="17"/>
                    <a:pt x="8" y="27"/>
                  </a:cubicBezTo>
                  <a:cubicBezTo>
                    <a:pt x="15" y="24"/>
                    <a:pt x="22" y="22"/>
                    <a:pt x="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16" name="Oval 10"/>
            <p:cNvSpPr>
              <a:spLocks noChangeArrowheads="1"/>
            </p:cNvSpPr>
            <p:nvPr>
              <p:custDataLst>
                <p:tags r:id="rId13"/>
              </p:custDataLst>
            </p:nvPr>
          </p:nvSpPr>
          <p:spPr bwMode="auto">
            <a:xfrm>
              <a:off x="5403" y="554"/>
              <a:ext cx="200" cy="2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17" name="Freeform 11"/>
            <p:cNvSpPr/>
            <p:nvPr>
              <p:custDataLst>
                <p:tags r:id="rId14"/>
              </p:custDataLst>
            </p:nvPr>
          </p:nvSpPr>
          <p:spPr bwMode="auto">
            <a:xfrm>
              <a:off x="5570" y="741"/>
              <a:ext cx="183" cy="186"/>
            </a:xfrm>
            <a:custGeom>
              <a:avLst/>
              <a:gdLst>
                <a:gd name="T0" fmla="*/ 38 w 77"/>
                <a:gd name="T1" fmla="*/ 78 h 78"/>
                <a:gd name="T2" fmla="*/ 77 w 77"/>
                <a:gd name="T3" fmla="*/ 39 h 78"/>
                <a:gd name="T4" fmla="*/ 38 w 77"/>
                <a:gd name="T5" fmla="*/ 0 h 78"/>
                <a:gd name="T6" fmla="*/ 0 w 77"/>
                <a:gd name="T7" fmla="*/ 38 h 78"/>
                <a:gd name="T8" fmla="*/ 22 w 77"/>
                <a:gd name="T9" fmla="*/ 74 h 78"/>
                <a:gd name="T10" fmla="*/ 38 w 77"/>
                <a:gd name="T11" fmla="*/ 78 h 78"/>
              </a:gdLst>
              <a:ahLst/>
              <a:cxnLst>
                <a:cxn ang="0">
                  <a:pos x="T0" y="T1"/>
                </a:cxn>
                <a:cxn ang="0">
                  <a:pos x="T2" y="T3"/>
                </a:cxn>
                <a:cxn ang="0">
                  <a:pos x="T4" y="T5"/>
                </a:cxn>
                <a:cxn ang="0">
                  <a:pos x="T6" y="T7"/>
                </a:cxn>
                <a:cxn ang="0">
                  <a:pos x="T8" y="T9"/>
                </a:cxn>
                <a:cxn ang="0">
                  <a:pos x="T10" y="T11"/>
                </a:cxn>
              </a:cxnLst>
              <a:rect l="0" t="0" r="r" b="b"/>
              <a:pathLst>
                <a:path w="77" h="78">
                  <a:moveTo>
                    <a:pt x="38" y="78"/>
                  </a:moveTo>
                  <a:cubicBezTo>
                    <a:pt x="60" y="78"/>
                    <a:pt x="77" y="60"/>
                    <a:pt x="77" y="39"/>
                  </a:cubicBezTo>
                  <a:cubicBezTo>
                    <a:pt x="77" y="17"/>
                    <a:pt x="60" y="0"/>
                    <a:pt x="38" y="0"/>
                  </a:cubicBezTo>
                  <a:cubicBezTo>
                    <a:pt x="17" y="0"/>
                    <a:pt x="0" y="17"/>
                    <a:pt x="0" y="38"/>
                  </a:cubicBezTo>
                  <a:cubicBezTo>
                    <a:pt x="12" y="46"/>
                    <a:pt x="20" y="59"/>
                    <a:pt x="22" y="74"/>
                  </a:cubicBezTo>
                  <a:cubicBezTo>
                    <a:pt x="27" y="76"/>
                    <a:pt x="32" y="78"/>
                    <a:pt x="38"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18" name="Freeform 12"/>
            <p:cNvSpPr/>
            <p:nvPr>
              <p:custDataLst>
                <p:tags r:id="rId15"/>
              </p:custDataLst>
            </p:nvPr>
          </p:nvSpPr>
          <p:spPr bwMode="auto">
            <a:xfrm>
              <a:off x="5255" y="741"/>
              <a:ext cx="184" cy="183"/>
            </a:xfrm>
            <a:custGeom>
              <a:avLst/>
              <a:gdLst>
                <a:gd name="T0" fmla="*/ 38 w 77"/>
                <a:gd name="T1" fmla="*/ 0 h 77"/>
                <a:gd name="T2" fmla="*/ 0 w 77"/>
                <a:gd name="T3" fmla="*/ 39 h 77"/>
                <a:gd name="T4" fmla="*/ 38 w 77"/>
                <a:gd name="T5" fmla="*/ 77 h 77"/>
                <a:gd name="T6" fmla="*/ 59 w 77"/>
                <a:gd name="T7" fmla="*/ 72 h 77"/>
                <a:gd name="T8" fmla="*/ 77 w 77"/>
                <a:gd name="T9" fmla="*/ 41 h 77"/>
                <a:gd name="T10" fmla="*/ 77 w 77"/>
                <a:gd name="T11" fmla="*/ 39 h 77"/>
                <a:gd name="T12" fmla="*/ 38 w 77"/>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77" h="77">
                  <a:moveTo>
                    <a:pt x="38" y="0"/>
                  </a:moveTo>
                  <a:cubicBezTo>
                    <a:pt x="17" y="0"/>
                    <a:pt x="0" y="17"/>
                    <a:pt x="0" y="39"/>
                  </a:cubicBezTo>
                  <a:cubicBezTo>
                    <a:pt x="0" y="60"/>
                    <a:pt x="17" y="77"/>
                    <a:pt x="38" y="77"/>
                  </a:cubicBezTo>
                  <a:cubicBezTo>
                    <a:pt x="46" y="77"/>
                    <a:pt x="53" y="75"/>
                    <a:pt x="59" y="72"/>
                  </a:cubicBezTo>
                  <a:cubicBezTo>
                    <a:pt x="61" y="59"/>
                    <a:pt x="67" y="48"/>
                    <a:pt x="77" y="41"/>
                  </a:cubicBezTo>
                  <a:cubicBezTo>
                    <a:pt x="77" y="40"/>
                    <a:pt x="77" y="40"/>
                    <a:pt x="77" y="39"/>
                  </a:cubicBezTo>
                  <a:cubicBezTo>
                    <a:pt x="77" y="17"/>
                    <a:pt x="60"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19" name="Freeform 13"/>
            <p:cNvSpPr/>
            <p:nvPr>
              <p:custDataLst>
                <p:tags r:id="rId16"/>
              </p:custDataLst>
            </p:nvPr>
          </p:nvSpPr>
          <p:spPr bwMode="auto">
            <a:xfrm>
              <a:off x="5720" y="648"/>
              <a:ext cx="186" cy="186"/>
            </a:xfrm>
            <a:custGeom>
              <a:avLst/>
              <a:gdLst>
                <a:gd name="T0" fmla="*/ 0 w 78"/>
                <a:gd name="T1" fmla="*/ 38 h 78"/>
                <a:gd name="T2" fmla="*/ 23 w 78"/>
                <a:gd name="T3" fmla="*/ 74 h 78"/>
                <a:gd name="T4" fmla="*/ 39 w 78"/>
                <a:gd name="T5" fmla="*/ 78 h 78"/>
                <a:gd name="T6" fmla="*/ 78 w 78"/>
                <a:gd name="T7" fmla="*/ 39 h 78"/>
                <a:gd name="T8" fmla="*/ 39 w 78"/>
                <a:gd name="T9" fmla="*/ 0 h 78"/>
                <a:gd name="T10" fmla="*/ 0 w 78"/>
                <a:gd name="T11" fmla="*/ 38 h 78"/>
              </a:gdLst>
              <a:ahLst/>
              <a:cxnLst>
                <a:cxn ang="0">
                  <a:pos x="T0" y="T1"/>
                </a:cxn>
                <a:cxn ang="0">
                  <a:pos x="T2" y="T3"/>
                </a:cxn>
                <a:cxn ang="0">
                  <a:pos x="T4" y="T5"/>
                </a:cxn>
                <a:cxn ang="0">
                  <a:pos x="T6" y="T7"/>
                </a:cxn>
                <a:cxn ang="0">
                  <a:pos x="T8" y="T9"/>
                </a:cxn>
                <a:cxn ang="0">
                  <a:pos x="T10" y="T11"/>
                </a:cxn>
              </a:cxnLst>
              <a:rect l="0" t="0" r="r" b="b"/>
              <a:pathLst>
                <a:path w="78" h="78">
                  <a:moveTo>
                    <a:pt x="0" y="38"/>
                  </a:moveTo>
                  <a:cubicBezTo>
                    <a:pt x="13" y="46"/>
                    <a:pt x="21" y="59"/>
                    <a:pt x="23" y="74"/>
                  </a:cubicBezTo>
                  <a:cubicBezTo>
                    <a:pt x="28" y="76"/>
                    <a:pt x="33" y="78"/>
                    <a:pt x="39" y="78"/>
                  </a:cubicBezTo>
                  <a:cubicBezTo>
                    <a:pt x="60" y="78"/>
                    <a:pt x="78" y="60"/>
                    <a:pt x="78" y="39"/>
                  </a:cubicBezTo>
                  <a:cubicBezTo>
                    <a:pt x="78" y="18"/>
                    <a:pt x="60" y="0"/>
                    <a:pt x="39" y="0"/>
                  </a:cubicBezTo>
                  <a:cubicBezTo>
                    <a:pt x="18" y="0"/>
                    <a:pt x="1" y="17"/>
                    <a:pt x="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0" name="Oval 14"/>
            <p:cNvSpPr>
              <a:spLocks noChangeArrowheads="1"/>
            </p:cNvSpPr>
            <p:nvPr>
              <p:custDataLst>
                <p:tags r:id="rId17"/>
              </p:custDataLst>
            </p:nvPr>
          </p:nvSpPr>
          <p:spPr bwMode="auto">
            <a:xfrm>
              <a:off x="5417" y="836"/>
              <a:ext cx="184" cy="1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1" name="Freeform 15"/>
            <p:cNvSpPr/>
            <p:nvPr>
              <p:custDataLst>
                <p:tags r:id="rId18"/>
              </p:custDataLst>
            </p:nvPr>
          </p:nvSpPr>
          <p:spPr bwMode="auto">
            <a:xfrm>
              <a:off x="5587" y="932"/>
              <a:ext cx="231" cy="243"/>
            </a:xfrm>
            <a:custGeom>
              <a:avLst/>
              <a:gdLst>
                <a:gd name="T0" fmla="*/ 48 w 97"/>
                <a:gd name="T1" fmla="*/ 0 h 102"/>
                <a:gd name="T2" fmla="*/ 15 w 97"/>
                <a:gd name="T3" fmla="*/ 0 h 102"/>
                <a:gd name="T4" fmla="*/ 0 w 97"/>
                <a:gd name="T5" fmla="*/ 33 h 102"/>
                <a:gd name="T6" fmla="*/ 42 w 97"/>
                <a:gd name="T7" fmla="*/ 90 h 102"/>
                <a:gd name="T8" fmla="*/ 42 w 97"/>
                <a:gd name="T9" fmla="*/ 102 h 102"/>
                <a:gd name="T10" fmla="*/ 94 w 97"/>
                <a:gd name="T11" fmla="*/ 91 h 102"/>
                <a:gd name="T12" fmla="*/ 97 w 97"/>
                <a:gd name="T13" fmla="*/ 90 h 102"/>
                <a:gd name="T14" fmla="*/ 97 w 97"/>
                <a:gd name="T15" fmla="*/ 90 h 102"/>
                <a:gd name="T16" fmla="*/ 97 w 97"/>
                <a:gd name="T17" fmla="*/ 50 h 102"/>
                <a:gd name="T18" fmla="*/ 48 w 97"/>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48" y="0"/>
                  </a:moveTo>
                  <a:cubicBezTo>
                    <a:pt x="15" y="0"/>
                    <a:pt x="15" y="0"/>
                    <a:pt x="15" y="0"/>
                  </a:cubicBezTo>
                  <a:cubicBezTo>
                    <a:pt x="15" y="13"/>
                    <a:pt x="9" y="25"/>
                    <a:pt x="0" y="33"/>
                  </a:cubicBezTo>
                  <a:cubicBezTo>
                    <a:pt x="25" y="41"/>
                    <a:pt x="42" y="63"/>
                    <a:pt x="42" y="90"/>
                  </a:cubicBezTo>
                  <a:cubicBezTo>
                    <a:pt x="42" y="102"/>
                    <a:pt x="42" y="102"/>
                    <a:pt x="42" y="102"/>
                  </a:cubicBezTo>
                  <a:cubicBezTo>
                    <a:pt x="75" y="101"/>
                    <a:pt x="93" y="92"/>
                    <a:pt x="94" y="91"/>
                  </a:cubicBezTo>
                  <a:cubicBezTo>
                    <a:pt x="97" y="90"/>
                    <a:pt x="97" y="90"/>
                    <a:pt x="97" y="90"/>
                  </a:cubicBezTo>
                  <a:cubicBezTo>
                    <a:pt x="97" y="90"/>
                    <a:pt x="97" y="90"/>
                    <a:pt x="97" y="90"/>
                  </a:cubicBezTo>
                  <a:cubicBezTo>
                    <a:pt x="97" y="50"/>
                    <a:pt x="97" y="50"/>
                    <a:pt x="97" y="50"/>
                  </a:cubicBezTo>
                  <a:cubicBezTo>
                    <a:pt x="97" y="22"/>
                    <a:pt x="75"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2" name="Freeform 16"/>
            <p:cNvSpPr/>
            <p:nvPr>
              <p:custDataLst>
                <p:tags r:id="rId19"/>
              </p:custDataLst>
            </p:nvPr>
          </p:nvSpPr>
          <p:spPr bwMode="auto">
            <a:xfrm>
              <a:off x="5739" y="838"/>
              <a:ext cx="231" cy="244"/>
            </a:xfrm>
            <a:custGeom>
              <a:avLst/>
              <a:gdLst>
                <a:gd name="T0" fmla="*/ 47 w 97"/>
                <a:gd name="T1" fmla="*/ 0 h 102"/>
                <a:gd name="T2" fmla="*/ 15 w 97"/>
                <a:gd name="T3" fmla="*/ 0 h 102"/>
                <a:gd name="T4" fmla="*/ 0 w 97"/>
                <a:gd name="T5" fmla="*/ 33 h 102"/>
                <a:gd name="T6" fmla="*/ 42 w 97"/>
                <a:gd name="T7" fmla="*/ 90 h 102"/>
                <a:gd name="T8" fmla="*/ 42 w 97"/>
                <a:gd name="T9" fmla="*/ 102 h 102"/>
                <a:gd name="T10" fmla="*/ 94 w 97"/>
                <a:gd name="T11" fmla="*/ 91 h 102"/>
                <a:gd name="T12" fmla="*/ 97 w 97"/>
                <a:gd name="T13" fmla="*/ 90 h 102"/>
                <a:gd name="T14" fmla="*/ 97 w 97"/>
                <a:gd name="T15" fmla="*/ 90 h 102"/>
                <a:gd name="T16" fmla="*/ 97 w 97"/>
                <a:gd name="T17" fmla="*/ 50 h 102"/>
                <a:gd name="T18" fmla="*/ 47 w 97"/>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47" y="0"/>
                  </a:moveTo>
                  <a:cubicBezTo>
                    <a:pt x="15" y="0"/>
                    <a:pt x="15" y="0"/>
                    <a:pt x="15" y="0"/>
                  </a:cubicBezTo>
                  <a:cubicBezTo>
                    <a:pt x="14" y="13"/>
                    <a:pt x="9" y="25"/>
                    <a:pt x="0" y="33"/>
                  </a:cubicBezTo>
                  <a:cubicBezTo>
                    <a:pt x="24" y="41"/>
                    <a:pt x="42" y="63"/>
                    <a:pt x="42" y="90"/>
                  </a:cubicBezTo>
                  <a:cubicBezTo>
                    <a:pt x="42" y="102"/>
                    <a:pt x="42" y="102"/>
                    <a:pt x="42" y="102"/>
                  </a:cubicBezTo>
                  <a:cubicBezTo>
                    <a:pt x="74" y="101"/>
                    <a:pt x="93" y="92"/>
                    <a:pt x="94" y="91"/>
                  </a:cubicBezTo>
                  <a:cubicBezTo>
                    <a:pt x="97" y="90"/>
                    <a:pt x="97" y="90"/>
                    <a:pt x="97" y="90"/>
                  </a:cubicBezTo>
                  <a:cubicBezTo>
                    <a:pt x="97" y="90"/>
                    <a:pt x="97" y="90"/>
                    <a:pt x="97" y="90"/>
                  </a:cubicBezTo>
                  <a:cubicBezTo>
                    <a:pt x="97" y="50"/>
                    <a:pt x="97" y="50"/>
                    <a:pt x="97" y="50"/>
                  </a:cubicBezTo>
                  <a:cubicBezTo>
                    <a:pt x="97" y="22"/>
                    <a:pt x="75"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 name="Freeform 17"/>
            <p:cNvSpPr/>
            <p:nvPr>
              <p:custDataLst>
                <p:tags r:id="rId20"/>
              </p:custDataLst>
            </p:nvPr>
          </p:nvSpPr>
          <p:spPr bwMode="auto">
            <a:xfrm>
              <a:off x="5189" y="932"/>
              <a:ext cx="240" cy="243"/>
            </a:xfrm>
            <a:custGeom>
              <a:avLst/>
              <a:gdLst>
                <a:gd name="T0" fmla="*/ 101 w 101"/>
                <a:gd name="T1" fmla="*/ 33 h 102"/>
                <a:gd name="T2" fmla="*/ 86 w 101"/>
                <a:gd name="T3" fmla="*/ 0 h 102"/>
                <a:gd name="T4" fmla="*/ 83 w 101"/>
                <a:gd name="T5" fmla="*/ 0 h 102"/>
                <a:gd name="T6" fmla="*/ 50 w 101"/>
                <a:gd name="T7" fmla="*/ 0 h 102"/>
                <a:gd name="T8" fmla="*/ 0 w 101"/>
                <a:gd name="T9" fmla="*/ 50 h 102"/>
                <a:gd name="T10" fmla="*/ 0 w 101"/>
                <a:gd name="T11" fmla="*/ 90 h 102"/>
                <a:gd name="T12" fmla="*/ 1 w 101"/>
                <a:gd name="T13" fmla="*/ 90 h 102"/>
                <a:gd name="T14" fmla="*/ 3 w 101"/>
                <a:gd name="T15" fmla="*/ 91 h 102"/>
                <a:gd name="T16" fmla="*/ 59 w 101"/>
                <a:gd name="T17" fmla="*/ 102 h 102"/>
                <a:gd name="T18" fmla="*/ 59 w 101"/>
                <a:gd name="T19" fmla="*/ 90 h 102"/>
                <a:gd name="T20" fmla="*/ 101 w 101"/>
                <a:gd name="T21" fmla="*/ 3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02">
                  <a:moveTo>
                    <a:pt x="101" y="33"/>
                  </a:moveTo>
                  <a:cubicBezTo>
                    <a:pt x="92" y="25"/>
                    <a:pt x="87" y="13"/>
                    <a:pt x="86" y="0"/>
                  </a:cubicBezTo>
                  <a:cubicBezTo>
                    <a:pt x="85" y="0"/>
                    <a:pt x="84" y="0"/>
                    <a:pt x="83" y="0"/>
                  </a:cubicBezTo>
                  <a:cubicBezTo>
                    <a:pt x="50" y="0"/>
                    <a:pt x="50" y="0"/>
                    <a:pt x="50" y="0"/>
                  </a:cubicBezTo>
                  <a:cubicBezTo>
                    <a:pt x="23" y="0"/>
                    <a:pt x="0" y="22"/>
                    <a:pt x="0" y="50"/>
                  </a:cubicBezTo>
                  <a:cubicBezTo>
                    <a:pt x="0" y="90"/>
                    <a:pt x="0" y="90"/>
                    <a:pt x="0" y="90"/>
                  </a:cubicBezTo>
                  <a:cubicBezTo>
                    <a:pt x="1" y="90"/>
                    <a:pt x="1" y="90"/>
                    <a:pt x="1" y="90"/>
                  </a:cubicBezTo>
                  <a:cubicBezTo>
                    <a:pt x="3" y="91"/>
                    <a:pt x="3" y="91"/>
                    <a:pt x="3" y="91"/>
                  </a:cubicBezTo>
                  <a:cubicBezTo>
                    <a:pt x="24" y="98"/>
                    <a:pt x="43" y="101"/>
                    <a:pt x="59" y="102"/>
                  </a:cubicBezTo>
                  <a:cubicBezTo>
                    <a:pt x="59" y="90"/>
                    <a:pt x="59" y="90"/>
                    <a:pt x="59" y="90"/>
                  </a:cubicBezTo>
                  <a:cubicBezTo>
                    <a:pt x="59" y="63"/>
                    <a:pt x="77" y="41"/>
                    <a:pt x="10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4" name="Freeform 18"/>
            <p:cNvSpPr/>
            <p:nvPr>
              <p:custDataLst>
                <p:tags r:id="rId21"/>
              </p:custDataLst>
            </p:nvPr>
          </p:nvSpPr>
          <p:spPr bwMode="auto">
            <a:xfrm>
              <a:off x="5351" y="1027"/>
              <a:ext cx="314" cy="243"/>
            </a:xfrm>
            <a:custGeom>
              <a:avLst/>
              <a:gdLst>
                <a:gd name="T0" fmla="*/ 83 w 132"/>
                <a:gd name="T1" fmla="*/ 0 h 102"/>
                <a:gd name="T2" fmla="*/ 50 w 132"/>
                <a:gd name="T3" fmla="*/ 0 h 102"/>
                <a:gd name="T4" fmla="*/ 0 w 132"/>
                <a:gd name="T5" fmla="*/ 50 h 102"/>
                <a:gd name="T6" fmla="*/ 0 w 132"/>
                <a:gd name="T7" fmla="*/ 90 h 102"/>
                <a:gd name="T8" fmla="*/ 0 w 132"/>
                <a:gd name="T9" fmla="*/ 90 h 102"/>
                <a:gd name="T10" fmla="*/ 3 w 132"/>
                <a:gd name="T11" fmla="*/ 91 h 102"/>
                <a:gd name="T12" fmla="*/ 70 w 132"/>
                <a:gd name="T13" fmla="*/ 102 h 102"/>
                <a:gd name="T14" fmla="*/ 129 w 132"/>
                <a:gd name="T15" fmla="*/ 91 h 102"/>
                <a:gd name="T16" fmla="*/ 132 w 132"/>
                <a:gd name="T17" fmla="*/ 90 h 102"/>
                <a:gd name="T18" fmla="*/ 132 w 132"/>
                <a:gd name="T19" fmla="*/ 90 h 102"/>
                <a:gd name="T20" fmla="*/ 132 w 132"/>
                <a:gd name="T21" fmla="*/ 50 h 102"/>
                <a:gd name="T22" fmla="*/ 83 w 132"/>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102">
                  <a:moveTo>
                    <a:pt x="83" y="0"/>
                  </a:moveTo>
                  <a:cubicBezTo>
                    <a:pt x="50" y="0"/>
                    <a:pt x="50" y="0"/>
                    <a:pt x="50" y="0"/>
                  </a:cubicBezTo>
                  <a:cubicBezTo>
                    <a:pt x="23" y="0"/>
                    <a:pt x="0" y="22"/>
                    <a:pt x="0" y="50"/>
                  </a:cubicBezTo>
                  <a:cubicBezTo>
                    <a:pt x="0" y="90"/>
                    <a:pt x="0" y="90"/>
                    <a:pt x="0" y="90"/>
                  </a:cubicBezTo>
                  <a:cubicBezTo>
                    <a:pt x="0" y="90"/>
                    <a:pt x="0" y="90"/>
                    <a:pt x="0" y="90"/>
                  </a:cubicBezTo>
                  <a:cubicBezTo>
                    <a:pt x="3" y="91"/>
                    <a:pt x="3" y="91"/>
                    <a:pt x="3" y="91"/>
                  </a:cubicBezTo>
                  <a:cubicBezTo>
                    <a:pt x="29" y="99"/>
                    <a:pt x="52" y="102"/>
                    <a:pt x="70" y="102"/>
                  </a:cubicBezTo>
                  <a:cubicBezTo>
                    <a:pt x="107" y="102"/>
                    <a:pt x="128" y="92"/>
                    <a:pt x="129" y="91"/>
                  </a:cubicBezTo>
                  <a:cubicBezTo>
                    <a:pt x="132" y="90"/>
                    <a:pt x="132" y="90"/>
                    <a:pt x="132" y="90"/>
                  </a:cubicBezTo>
                  <a:cubicBezTo>
                    <a:pt x="132" y="90"/>
                    <a:pt x="132" y="90"/>
                    <a:pt x="132" y="90"/>
                  </a:cubicBezTo>
                  <a:cubicBezTo>
                    <a:pt x="132" y="50"/>
                    <a:pt x="132" y="50"/>
                    <a:pt x="132" y="50"/>
                  </a:cubicBezTo>
                  <a:cubicBezTo>
                    <a:pt x="132" y="22"/>
                    <a:pt x="110"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5" name="Freeform 19"/>
            <p:cNvSpPr/>
            <p:nvPr>
              <p:custDataLst>
                <p:tags r:id="rId22"/>
              </p:custDataLst>
            </p:nvPr>
          </p:nvSpPr>
          <p:spPr bwMode="auto">
            <a:xfrm>
              <a:off x="5101" y="650"/>
              <a:ext cx="185" cy="186"/>
            </a:xfrm>
            <a:custGeom>
              <a:avLst/>
              <a:gdLst>
                <a:gd name="T0" fmla="*/ 39 w 78"/>
                <a:gd name="T1" fmla="*/ 78 h 78"/>
                <a:gd name="T2" fmla="*/ 55 w 78"/>
                <a:gd name="T3" fmla="*/ 74 h 78"/>
                <a:gd name="T4" fmla="*/ 78 w 78"/>
                <a:gd name="T5" fmla="*/ 39 h 78"/>
                <a:gd name="T6" fmla="*/ 39 w 78"/>
                <a:gd name="T7" fmla="*/ 0 h 78"/>
                <a:gd name="T8" fmla="*/ 0 w 78"/>
                <a:gd name="T9" fmla="*/ 39 h 78"/>
                <a:gd name="T10" fmla="*/ 39 w 78"/>
                <a:gd name="T11" fmla="*/ 78 h 78"/>
              </a:gdLst>
              <a:ahLst/>
              <a:cxnLst>
                <a:cxn ang="0">
                  <a:pos x="T0" y="T1"/>
                </a:cxn>
                <a:cxn ang="0">
                  <a:pos x="T2" y="T3"/>
                </a:cxn>
                <a:cxn ang="0">
                  <a:pos x="T4" y="T5"/>
                </a:cxn>
                <a:cxn ang="0">
                  <a:pos x="T6" y="T7"/>
                </a:cxn>
                <a:cxn ang="0">
                  <a:pos x="T8" y="T9"/>
                </a:cxn>
                <a:cxn ang="0">
                  <a:pos x="T10" y="T11"/>
                </a:cxn>
              </a:cxnLst>
              <a:rect l="0" t="0" r="r" b="b"/>
              <a:pathLst>
                <a:path w="78" h="78">
                  <a:moveTo>
                    <a:pt x="39" y="78"/>
                  </a:moveTo>
                  <a:cubicBezTo>
                    <a:pt x="45" y="78"/>
                    <a:pt x="50" y="76"/>
                    <a:pt x="55" y="74"/>
                  </a:cubicBezTo>
                  <a:cubicBezTo>
                    <a:pt x="57" y="59"/>
                    <a:pt x="65" y="46"/>
                    <a:pt x="78" y="39"/>
                  </a:cubicBezTo>
                  <a:cubicBezTo>
                    <a:pt x="77" y="17"/>
                    <a:pt x="60" y="0"/>
                    <a:pt x="39" y="0"/>
                  </a:cubicBezTo>
                  <a:cubicBezTo>
                    <a:pt x="18" y="0"/>
                    <a:pt x="0" y="18"/>
                    <a:pt x="0" y="39"/>
                  </a:cubicBezTo>
                  <a:cubicBezTo>
                    <a:pt x="0" y="60"/>
                    <a:pt x="18" y="78"/>
                    <a:pt x="3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6" name="Freeform 20"/>
            <p:cNvSpPr/>
            <p:nvPr>
              <p:custDataLst>
                <p:tags r:id="rId23"/>
              </p:custDataLst>
            </p:nvPr>
          </p:nvSpPr>
          <p:spPr bwMode="auto">
            <a:xfrm>
              <a:off x="5036" y="841"/>
              <a:ext cx="231" cy="243"/>
            </a:xfrm>
            <a:custGeom>
              <a:avLst/>
              <a:gdLst>
                <a:gd name="T0" fmla="*/ 97 w 97"/>
                <a:gd name="T1" fmla="*/ 34 h 102"/>
                <a:gd name="T2" fmla="*/ 82 w 97"/>
                <a:gd name="T3" fmla="*/ 0 h 102"/>
                <a:gd name="T4" fmla="*/ 50 w 97"/>
                <a:gd name="T5" fmla="*/ 0 h 102"/>
                <a:gd name="T6" fmla="*/ 0 w 97"/>
                <a:gd name="T7" fmla="*/ 50 h 102"/>
                <a:gd name="T8" fmla="*/ 0 w 97"/>
                <a:gd name="T9" fmla="*/ 90 h 102"/>
                <a:gd name="T10" fmla="*/ 0 w 97"/>
                <a:gd name="T11" fmla="*/ 90 h 102"/>
                <a:gd name="T12" fmla="*/ 3 w 97"/>
                <a:gd name="T13" fmla="*/ 91 h 102"/>
                <a:gd name="T14" fmla="*/ 55 w 97"/>
                <a:gd name="T15" fmla="*/ 102 h 102"/>
                <a:gd name="T16" fmla="*/ 55 w 97"/>
                <a:gd name="T17" fmla="*/ 90 h 102"/>
                <a:gd name="T18" fmla="*/ 97 w 97"/>
                <a:gd name="T19" fmla="*/ 3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97" y="34"/>
                  </a:moveTo>
                  <a:cubicBezTo>
                    <a:pt x="88" y="25"/>
                    <a:pt x="83" y="13"/>
                    <a:pt x="82" y="0"/>
                  </a:cubicBezTo>
                  <a:cubicBezTo>
                    <a:pt x="50" y="0"/>
                    <a:pt x="50" y="0"/>
                    <a:pt x="50" y="0"/>
                  </a:cubicBezTo>
                  <a:cubicBezTo>
                    <a:pt x="22" y="0"/>
                    <a:pt x="0" y="23"/>
                    <a:pt x="0" y="50"/>
                  </a:cubicBezTo>
                  <a:cubicBezTo>
                    <a:pt x="0" y="90"/>
                    <a:pt x="0" y="90"/>
                    <a:pt x="0" y="90"/>
                  </a:cubicBezTo>
                  <a:cubicBezTo>
                    <a:pt x="0" y="90"/>
                    <a:pt x="0" y="90"/>
                    <a:pt x="0" y="90"/>
                  </a:cubicBezTo>
                  <a:cubicBezTo>
                    <a:pt x="3" y="91"/>
                    <a:pt x="3" y="91"/>
                    <a:pt x="3" y="91"/>
                  </a:cubicBezTo>
                  <a:cubicBezTo>
                    <a:pt x="4" y="92"/>
                    <a:pt x="23" y="101"/>
                    <a:pt x="55" y="102"/>
                  </a:cubicBezTo>
                  <a:cubicBezTo>
                    <a:pt x="55" y="90"/>
                    <a:pt x="55" y="90"/>
                    <a:pt x="55" y="90"/>
                  </a:cubicBezTo>
                  <a:cubicBezTo>
                    <a:pt x="55" y="63"/>
                    <a:pt x="73" y="41"/>
                    <a:pt x="9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7" name="Freeform 21"/>
            <p:cNvSpPr/>
            <p:nvPr>
              <p:custDataLst>
                <p:tags r:id="rId24"/>
              </p:custDataLst>
            </p:nvPr>
          </p:nvSpPr>
          <p:spPr bwMode="auto">
            <a:xfrm>
              <a:off x="5246" y="578"/>
              <a:ext cx="162" cy="158"/>
            </a:xfrm>
            <a:custGeom>
              <a:avLst/>
              <a:gdLst>
                <a:gd name="T0" fmla="*/ 23 w 68"/>
                <a:gd name="T1" fmla="*/ 64 h 66"/>
                <a:gd name="T2" fmla="*/ 42 w 68"/>
                <a:gd name="T3" fmla="*/ 60 h 66"/>
                <a:gd name="T4" fmla="*/ 64 w 68"/>
                <a:gd name="T5" fmla="*/ 66 h 66"/>
                <a:gd name="T6" fmla="*/ 68 w 68"/>
                <a:gd name="T7" fmla="*/ 61 h 66"/>
                <a:gd name="T8" fmla="*/ 58 w 68"/>
                <a:gd name="T9" fmla="*/ 31 h 66"/>
                <a:gd name="T10" fmla="*/ 63 w 68"/>
                <a:gd name="T11" fmla="*/ 10 h 66"/>
                <a:gd name="T12" fmla="*/ 37 w 68"/>
                <a:gd name="T13" fmla="*/ 0 h 66"/>
                <a:gd name="T14" fmla="*/ 0 w 68"/>
                <a:gd name="T15" fmla="*/ 29 h 66"/>
                <a:gd name="T16" fmla="*/ 23 w 68"/>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6">
                  <a:moveTo>
                    <a:pt x="23" y="64"/>
                  </a:moveTo>
                  <a:cubicBezTo>
                    <a:pt x="28" y="62"/>
                    <a:pt x="35" y="60"/>
                    <a:pt x="42" y="60"/>
                  </a:cubicBezTo>
                  <a:cubicBezTo>
                    <a:pt x="50" y="60"/>
                    <a:pt x="57" y="62"/>
                    <a:pt x="64" y="66"/>
                  </a:cubicBezTo>
                  <a:cubicBezTo>
                    <a:pt x="66" y="65"/>
                    <a:pt x="67" y="63"/>
                    <a:pt x="68" y="61"/>
                  </a:cubicBezTo>
                  <a:cubicBezTo>
                    <a:pt x="62" y="53"/>
                    <a:pt x="58" y="42"/>
                    <a:pt x="58" y="31"/>
                  </a:cubicBezTo>
                  <a:cubicBezTo>
                    <a:pt x="58" y="24"/>
                    <a:pt x="60" y="17"/>
                    <a:pt x="63" y="10"/>
                  </a:cubicBezTo>
                  <a:cubicBezTo>
                    <a:pt x="56" y="4"/>
                    <a:pt x="47" y="0"/>
                    <a:pt x="37" y="0"/>
                  </a:cubicBezTo>
                  <a:cubicBezTo>
                    <a:pt x="20" y="0"/>
                    <a:pt x="5" y="12"/>
                    <a:pt x="0" y="29"/>
                  </a:cubicBezTo>
                  <a:cubicBezTo>
                    <a:pt x="13" y="36"/>
                    <a:pt x="22" y="50"/>
                    <a:pt x="23"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28" name="Freeform 22"/>
            <p:cNvSpPr/>
            <p:nvPr>
              <p:custDataLst>
                <p:tags r:id="rId25"/>
              </p:custDataLst>
            </p:nvPr>
          </p:nvSpPr>
          <p:spPr bwMode="auto">
            <a:xfrm>
              <a:off x="5601" y="578"/>
              <a:ext cx="162" cy="155"/>
            </a:xfrm>
            <a:custGeom>
              <a:avLst/>
              <a:gdLst>
                <a:gd name="T0" fmla="*/ 0 w 68"/>
                <a:gd name="T1" fmla="*/ 59 h 65"/>
                <a:gd name="T2" fmla="*/ 4 w 68"/>
                <a:gd name="T3" fmla="*/ 65 h 65"/>
                <a:gd name="T4" fmla="*/ 25 w 68"/>
                <a:gd name="T5" fmla="*/ 60 h 65"/>
                <a:gd name="T6" fmla="*/ 42 w 68"/>
                <a:gd name="T7" fmla="*/ 63 h 65"/>
                <a:gd name="T8" fmla="*/ 68 w 68"/>
                <a:gd name="T9" fmla="*/ 26 h 65"/>
                <a:gd name="T10" fmla="*/ 32 w 68"/>
                <a:gd name="T11" fmla="*/ 0 h 65"/>
                <a:gd name="T12" fmla="*/ 4 w 68"/>
                <a:gd name="T13" fmla="*/ 12 h 65"/>
                <a:gd name="T14" fmla="*/ 8 w 68"/>
                <a:gd name="T15" fmla="*/ 31 h 65"/>
                <a:gd name="T16" fmla="*/ 0 w 68"/>
                <a:gd name="T17"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5">
                  <a:moveTo>
                    <a:pt x="0" y="59"/>
                  </a:moveTo>
                  <a:cubicBezTo>
                    <a:pt x="1" y="61"/>
                    <a:pt x="2" y="63"/>
                    <a:pt x="4" y="65"/>
                  </a:cubicBezTo>
                  <a:cubicBezTo>
                    <a:pt x="11" y="62"/>
                    <a:pt x="18" y="60"/>
                    <a:pt x="25" y="60"/>
                  </a:cubicBezTo>
                  <a:cubicBezTo>
                    <a:pt x="32" y="60"/>
                    <a:pt x="38" y="62"/>
                    <a:pt x="42" y="63"/>
                  </a:cubicBezTo>
                  <a:cubicBezTo>
                    <a:pt x="44" y="47"/>
                    <a:pt x="54" y="33"/>
                    <a:pt x="68" y="26"/>
                  </a:cubicBezTo>
                  <a:cubicBezTo>
                    <a:pt x="63" y="11"/>
                    <a:pt x="48" y="0"/>
                    <a:pt x="32" y="0"/>
                  </a:cubicBezTo>
                  <a:cubicBezTo>
                    <a:pt x="21" y="0"/>
                    <a:pt x="11" y="5"/>
                    <a:pt x="4" y="12"/>
                  </a:cubicBezTo>
                  <a:cubicBezTo>
                    <a:pt x="7" y="18"/>
                    <a:pt x="8" y="25"/>
                    <a:pt x="8" y="31"/>
                  </a:cubicBezTo>
                  <a:cubicBezTo>
                    <a:pt x="8" y="41"/>
                    <a:pt x="5" y="51"/>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grpSp>
      <p:grpSp>
        <p:nvGrpSpPr>
          <p:cNvPr id="29" name="Group 12"/>
          <p:cNvGrpSpPr>
            <a:grpSpLocks noChangeAspect="1"/>
          </p:cNvGrpSpPr>
          <p:nvPr>
            <p:custDataLst>
              <p:tags r:id="rId26"/>
            </p:custDataLst>
          </p:nvPr>
        </p:nvGrpSpPr>
        <p:grpSpPr bwMode="auto">
          <a:xfrm rot="18900984">
            <a:off x="6493275" y="4223371"/>
            <a:ext cx="540215" cy="475007"/>
            <a:chOff x="3551" y="1900"/>
            <a:chExt cx="583" cy="513"/>
          </a:xfrm>
          <a:solidFill>
            <a:srgbClr val="FFFFFF"/>
          </a:solidFill>
        </p:grpSpPr>
        <p:sp>
          <p:nvSpPr>
            <p:cNvPr id="7" name="Freeform 13"/>
            <p:cNvSpPr>
              <a:spLocks noEditPoints="1"/>
            </p:cNvSpPr>
            <p:nvPr>
              <p:custDataLst>
                <p:tags r:id="rId27"/>
              </p:custDataLst>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sp>
          <p:nvSpPr>
            <p:cNvPr id="9" name="Freeform 14"/>
            <p:cNvSpPr>
              <a:spLocks noEditPoints="1"/>
            </p:cNvSpPr>
            <p:nvPr>
              <p:custDataLst>
                <p:tags r:id="rId28"/>
              </p:custDataLst>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FFFFFF">
                    <a:lumMod val="50000"/>
                  </a:srgbClr>
                </a:solidFill>
              </a:endParaRPr>
            </a:p>
          </p:txBody>
        </p:sp>
      </p:grpSp>
    </p:spTree>
    <p:custDataLst>
      <p:tags r:id="rId29"/>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二、电信诈骗与防范</a:t>
            </a:r>
            <a:endParaRPr lang="zh-CN" altLang="en-US" sz="3200">
              <a:solidFill>
                <a:srgbClr val="43486D"/>
              </a:solidFill>
              <a:latin typeface="+mj-ea"/>
              <a:ea typeface="+mj-ea"/>
            </a:endParaRPr>
          </a:p>
        </p:txBody>
      </p:sp>
      <p:sp>
        <p:nvSpPr>
          <p:cNvPr id="4" name="文本框 3"/>
          <p:cNvSpPr txBox="1"/>
          <p:nvPr/>
        </p:nvSpPr>
        <p:spPr>
          <a:xfrm>
            <a:off x="815975" y="1098550"/>
            <a:ext cx="6927850" cy="4661535"/>
          </a:xfrm>
          <a:prstGeom prst="rect">
            <a:avLst/>
          </a:prstGeom>
          <a:noFill/>
        </p:spPr>
        <p:txBody>
          <a:bodyPr wrap="square" rtlCol="0">
            <a:spAutoFit/>
          </a:bodyPr>
          <a:p>
            <a:pPr algn="just" fontAlgn="auto">
              <a:lnSpc>
                <a:spcPct val="150000"/>
              </a:lnSpc>
            </a:pPr>
            <a:r>
              <a:rPr lang="zh-CN" altLang="en-US" b="1">
                <a:solidFill>
                  <a:schemeClr val="accent1"/>
                </a:solidFill>
              </a:rPr>
              <a:t>（二十六）包裹藏毒诈骗</a:t>
            </a:r>
            <a:endParaRPr lang="zh-CN" altLang="en-US" b="1">
              <a:solidFill>
                <a:schemeClr val="accent1"/>
              </a:solidFill>
            </a:endParaRPr>
          </a:p>
          <a:p>
            <a:pPr algn="just" fontAlgn="auto">
              <a:lnSpc>
                <a:spcPct val="150000"/>
              </a:lnSpc>
            </a:pPr>
            <a:r>
              <a:rPr lang="zh-CN" altLang="en-US"/>
              <a:t>犯罪分子以事主包裹内被查出毒品为由，称其涉嫌洗钱犯罪，要求事主将钱转到国家安全账户以便公正调查，从而实施诈骗。</a:t>
            </a:r>
            <a:endParaRPr lang="zh-CN" altLang="en-US"/>
          </a:p>
          <a:p>
            <a:pPr algn="just" fontAlgn="auto">
              <a:lnSpc>
                <a:spcPct val="150000"/>
              </a:lnSpc>
            </a:pPr>
            <a:r>
              <a:rPr lang="zh-CN" altLang="en-US"/>
              <a:t>另外，常见的电信诈骗方式还有以下一些</a:t>
            </a:r>
            <a:endParaRPr lang="zh-CN" altLang="en-US"/>
          </a:p>
          <a:p>
            <a:pPr algn="just" fontAlgn="auto">
              <a:lnSpc>
                <a:spcPct val="150000"/>
              </a:lnSpc>
            </a:pPr>
            <a:r>
              <a:rPr lang="zh-CN" altLang="en-US"/>
              <a:t>（1）犯罪分子拨打事主电话时冒充 114 工作台，来电显示电话号码为 114。 </a:t>
            </a:r>
            <a:endParaRPr lang="zh-CN" altLang="en-US"/>
          </a:p>
          <a:p>
            <a:pPr algn="just" fontAlgn="auto">
              <a:lnSpc>
                <a:spcPct val="150000"/>
              </a:lnSpc>
            </a:pPr>
            <a:r>
              <a:rPr lang="zh-CN" altLang="en-US"/>
              <a:t>（2）犯罪分子谎称事主医保卡在异地药店买药消费，已经“不能用”，进而告诉事主身份信息被盗用，接着实施诈骗。</a:t>
            </a:r>
            <a:endParaRPr lang="zh-CN" altLang="en-US"/>
          </a:p>
          <a:p>
            <a:pPr algn="just" fontAlgn="auto">
              <a:lnSpc>
                <a:spcPct val="150000"/>
              </a:lnSpc>
            </a:pPr>
            <a:r>
              <a:rPr lang="zh-CN" altLang="en-US"/>
              <a:t>（3）犯罪分子自称是快递公司工作人员，称有两个邮件一直没有送到，邮件是公安分局发的，主要内容是信用卡欠费已经被法院起诉，还牵扯到一个几千万元的金融案件，进而实施诈骗。</a:t>
            </a:r>
            <a:endParaRPr lang="zh-CN" altLang="en-US"/>
          </a:p>
        </p:txBody>
      </p:sp>
      <p:pic>
        <p:nvPicPr>
          <p:cNvPr id="120" name="图片 119"/>
          <p:cNvPicPr/>
          <p:nvPr/>
        </p:nvPicPr>
        <p:blipFill>
          <a:blip r:embed="rId1"/>
          <a:stretch>
            <a:fillRect/>
          </a:stretch>
        </p:blipFill>
        <p:spPr>
          <a:xfrm>
            <a:off x="7832725" y="2080260"/>
            <a:ext cx="3823335" cy="31521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down)">
                                      <p:cBhvr>
                                        <p:cTn id="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三、大学生预防被诈骗的技巧</a:t>
            </a:r>
            <a:endParaRPr lang="zh-CN" altLang="en-US" sz="3200">
              <a:solidFill>
                <a:srgbClr val="43486D"/>
              </a:solidFill>
              <a:latin typeface="+mj-ea"/>
              <a:ea typeface="+mj-ea"/>
            </a:endParaRPr>
          </a:p>
        </p:txBody>
      </p:sp>
      <p:sp>
        <p:nvSpPr>
          <p:cNvPr id="4" name="文本框 3"/>
          <p:cNvSpPr txBox="1"/>
          <p:nvPr/>
        </p:nvSpPr>
        <p:spPr>
          <a:xfrm>
            <a:off x="815975" y="1098550"/>
            <a:ext cx="5988685" cy="3830955"/>
          </a:xfrm>
          <a:prstGeom prst="rect">
            <a:avLst/>
          </a:prstGeom>
          <a:noFill/>
        </p:spPr>
        <p:txBody>
          <a:bodyPr wrap="square" rtlCol="0">
            <a:spAutoFit/>
          </a:bodyPr>
          <a:p>
            <a:pPr algn="just" fontAlgn="auto">
              <a:lnSpc>
                <a:spcPct val="150000"/>
              </a:lnSpc>
            </a:pPr>
            <a:r>
              <a:rPr lang="zh-CN" altLang="en-US"/>
              <a:t>一些大学生容易受骗的主观原因是：思想单纯，缺乏社会知识；轻信他人，没有防骗意识；贪财图便，求眼前之利；虚荣心强，放不下情面；麻痹大意，不认真检查细节。在实际生活中，诈骗分子之所以频频得手，不是因为他们的诈骗手段如何高明，而是因为被害人缺乏应有的警惕或者存在着某些不正确的想法。大学生要做好对校园诈骗的预防就必须提高防范意识，不要轻信陌生人，学会自我保护；交友要谨慎，避免以感情代替理智；同学之间要相互沟通，相互帮助；服从校园管理，自觉遵守校纪校规。</a:t>
            </a:r>
            <a:endParaRPr lang="zh-CN" altLang="en-US"/>
          </a:p>
        </p:txBody>
      </p:sp>
      <p:pic>
        <p:nvPicPr>
          <p:cNvPr id="121" name="图片 120"/>
          <p:cNvPicPr/>
          <p:nvPr/>
        </p:nvPicPr>
        <p:blipFill>
          <a:blip r:embed="rId1"/>
          <a:stretch>
            <a:fillRect/>
          </a:stretch>
        </p:blipFill>
        <p:spPr>
          <a:xfrm>
            <a:off x="6988811" y="1328420"/>
            <a:ext cx="4076699" cy="285750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三、大学生预防被诈骗的技巧</a:t>
            </a:r>
            <a:endParaRPr lang="zh-CN" altLang="en-US" sz="3200">
              <a:solidFill>
                <a:srgbClr val="43486D"/>
              </a:solidFill>
              <a:latin typeface="+mj-ea"/>
              <a:ea typeface="+mj-ea"/>
            </a:endParaRPr>
          </a:p>
        </p:txBody>
      </p:sp>
      <p:sp>
        <p:nvSpPr>
          <p:cNvPr id="4" name="文本框 3"/>
          <p:cNvSpPr txBox="1"/>
          <p:nvPr/>
        </p:nvSpPr>
        <p:spPr>
          <a:xfrm>
            <a:off x="815975" y="1098550"/>
            <a:ext cx="6657340" cy="4246245"/>
          </a:xfrm>
          <a:prstGeom prst="rect">
            <a:avLst/>
          </a:prstGeom>
          <a:noFill/>
        </p:spPr>
        <p:txBody>
          <a:bodyPr wrap="square" rtlCol="0">
            <a:spAutoFit/>
          </a:bodyPr>
          <a:p>
            <a:pPr algn="just" fontAlgn="auto">
              <a:lnSpc>
                <a:spcPct val="150000"/>
              </a:lnSpc>
            </a:pPr>
            <a:r>
              <a:rPr lang="zh-CN" altLang="en-US"/>
              <a:t>（1）不要轻易相信街头陌生人的花言巧语，不要相信什么“破财可以消灾”的话，以免给骗子可乘之机，一旦发现被骗，要迅速拨打 110 报警。</a:t>
            </a:r>
            <a:endParaRPr lang="zh-CN" altLang="en-US"/>
          </a:p>
          <a:p>
            <a:pPr algn="just" fontAlgn="auto">
              <a:lnSpc>
                <a:spcPct val="150000"/>
              </a:lnSpc>
            </a:pPr>
            <a:r>
              <a:rPr lang="zh-CN" altLang="en-US"/>
              <a:t>（2）当有陌生人通过各种方式主动献上某种“殷勤”或“意外之财”时，要特别留意可能面临的是一场骗局。</a:t>
            </a:r>
            <a:endParaRPr lang="zh-CN" altLang="en-US"/>
          </a:p>
          <a:p>
            <a:pPr algn="just" fontAlgn="auto">
              <a:lnSpc>
                <a:spcPct val="150000"/>
              </a:lnSpc>
            </a:pPr>
            <a:r>
              <a:rPr lang="zh-CN" altLang="en-US"/>
              <a:t>（3）网上购物者一定要保持高度的警惕，多加留心，慎防受骗。</a:t>
            </a:r>
            <a:endParaRPr lang="zh-CN" altLang="en-US"/>
          </a:p>
          <a:p>
            <a:pPr algn="just" fontAlgn="auto">
              <a:lnSpc>
                <a:spcPct val="150000"/>
              </a:lnSpc>
            </a:pPr>
            <a:r>
              <a:rPr lang="zh-CN" altLang="en-US"/>
              <a:t>（4）注意个人信息的保护。不要将个人有效证件借给他人，以防被冒用。不要将个人信息资料如存折（银行卡）密码、住址、电话、手机号码等轻易告诉他人，以防被人利用。对陌生人不可轻信，不要将钱物借出。</a:t>
            </a:r>
            <a:endParaRPr lang="zh-CN" altLang="en-US"/>
          </a:p>
        </p:txBody>
      </p:sp>
      <p:pic>
        <p:nvPicPr>
          <p:cNvPr id="122" name="图片 121"/>
          <p:cNvPicPr/>
          <p:nvPr/>
        </p:nvPicPr>
        <p:blipFill>
          <a:blip r:embed="rId1"/>
          <a:stretch>
            <a:fillRect/>
          </a:stretch>
        </p:blipFill>
        <p:spPr>
          <a:xfrm>
            <a:off x="7630795" y="1490345"/>
            <a:ext cx="3917315" cy="29673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blinds(horizontal)">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远离“校园贷”</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03</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49250" y="496570"/>
            <a:ext cx="7115810" cy="583565"/>
          </a:xfrm>
          <a:prstGeom prst="rect">
            <a:avLst/>
          </a:prstGeom>
          <a:noFill/>
        </p:spPr>
        <p:txBody>
          <a:bodyPr wrap="square" rtlCol="0">
            <a:spAutoFit/>
          </a:bodyPr>
          <a:p>
            <a:r>
              <a:rPr lang="zh-CN" altLang="en-US" sz="3200">
                <a:solidFill>
                  <a:srgbClr val="43486D"/>
                </a:solidFill>
                <a:latin typeface="+mj-ea"/>
                <a:ea typeface="+mj-ea"/>
              </a:rPr>
              <a:t>一、学生宿舍常见的盗窃方式</a:t>
            </a:r>
            <a:endParaRPr lang="zh-CN" altLang="en-US" sz="3200">
              <a:solidFill>
                <a:srgbClr val="43486D"/>
              </a:solidFill>
              <a:latin typeface="+mj-ea"/>
              <a:ea typeface="+mj-ea"/>
            </a:endParaRPr>
          </a:p>
        </p:txBody>
      </p:sp>
      <p:sp>
        <p:nvSpPr>
          <p:cNvPr id="4" name="文本框 3"/>
          <p:cNvSpPr txBox="1"/>
          <p:nvPr/>
        </p:nvSpPr>
        <p:spPr>
          <a:xfrm>
            <a:off x="503555" y="1080135"/>
            <a:ext cx="6060440" cy="4246245"/>
          </a:xfrm>
          <a:prstGeom prst="rect">
            <a:avLst/>
          </a:prstGeom>
          <a:noFill/>
        </p:spPr>
        <p:txBody>
          <a:bodyPr wrap="square" rtlCol="0">
            <a:spAutoFit/>
          </a:bodyPr>
          <a:p>
            <a:pPr fontAlgn="auto">
              <a:lnSpc>
                <a:spcPct val="150000"/>
              </a:lnSpc>
            </a:pPr>
            <a:r>
              <a:rPr lang="zh-CN" altLang="en-US"/>
              <a:t>（一）溜门盗窃</a:t>
            </a:r>
            <a:endParaRPr lang="zh-CN" altLang="en-US"/>
          </a:p>
          <a:p>
            <a:pPr fontAlgn="auto">
              <a:lnSpc>
                <a:spcPct val="150000"/>
              </a:lnSpc>
            </a:pPr>
            <a:r>
              <a:rPr lang="zh-CN" altLang="en-US"/>
              <a:t>利用这种盗窃手段实施盗窃的案发地大多在学生宿舍，作案分子利用门未锁而溜进去盗窃。在室内有人的情况下，作案分子如果是陌生人，则会以找人或推销商品等借口来掩盖自己的真实目的；作案分子如果是熟人，则会以找同学或“串门”为由，稍作攀谈后离开。大学生宿舍，通常几个人同住一室，相互间有很大的依赖性，在安全防范上大多数有麻痹的心理。为了避免自己和他人的财产不受损失，同学们要养成随手拿钥匙、随手锁门的好习惯，也要有一份责任感，对自己负责、对其他人负责。</a:t>
            </a:r>
            <a:endParaRPr lang="zh-CN" altLang="en-US"/>
          </a:p>
        </p:txBody>
      </p:sp>
      <p:pic>
        <p:nvPicPr>
          <p:cNvPr id="100" name="图片 99"/>
          <p:cNvPicPr/>
          <p:nvPr/>
        </p:nvPicPr>
        <p:blipFill>
          <a:blip r:embed="rId1"/>
          <a:stretch>
            <a:fillRect/>
          </a:stretch>
        </p:blipFill>
        <p:spPr>
          <a:xfrm>
            <a:off x="6563995" y="1709420"/>
            <a:ext cx="4585970" cy="29870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一、校园贷的危害</a:t>
            </a:r>
            <a:endParaRPr lang="zh-CN" altLang="en-US" sz="3200">
              <a:solidFill>
                <a:srgbClr val="43486D"/>
              </a:solidFill>
              <a:latin typeface="+mj-ea"/>
              <a:ea typeface="+mj-ea"/>
            </a:endParaRPr>
          </a:p>
        </p:txBody>
      </p:sp>
      <p:sp>
        <p:nvSpPr>
          <p:cNvPr id="4" name="文本框 3"/>
          <p:cNvSpPr txBox="1"/>
          <p:nvPr/>
        </p:nvSpPr>
        <p:spPr>
          <a:xfrm>
            <a:off x="815975" y="1098550"/>
            <a:ext cx="5960745" cy="4246245"/>
          </a:xfrm>
          <a:prstGeom prst="rect">
            <a:avLst/>
          </a:prstGeom>
          <a:noFill/>
        </p:spPr>
        <p:txBody>
          <a:bodyPr wrap="square" rtlCol="0">
            <a:spAutoFit/>
          </a:bodyPr>
          <a:p>
            <a:pPr algn="just" fontAlgn="auto">
              <a:lnSpc>
                <a:spcPct val="150000"/>
              </a:lnSpc>
            </a:pPr>
            <a:r>
              <a:rPr lang="zh-CN" altLang="en-US"/>
              <a:t>（1）校园网络贷款会给大学生心理产生极大的压力，让大学生的生活陷入网贷的泥潭中不可自拔。</a:t>
            </a:r>
            <a:endParaRPr lang="zh-CN" altLang="en-US"/>
          </a:p>
          <a:p>
            <a:pPr algn="just" fontAlgn="auto">
              <a:lnSpc>
                <a:spcPct val="150000"/>
              </a:lnSpc>
            </a:pPr>
            <a:r>
              <a:rPr lang="zh-CN" altLang="en-US"/>
              <a:t>（2）校园网络贷款会促使大学生不良消费以及连环贷款，容易使其消费理念及价值观产生偏颇。</a:t>
            </a:r>
            <a:endParaRPr lang="zh-CN" altLang="en-US"/>
          </a:p>
          <a:p>
            <a:pPr algn="just" fontAlgn="auto">
              <a:lnSpc>
                <a:spcPct val="150000"/>
              </a:lnSpc>
            </a:pPr>
            <a:r>
              <a:rPr lang="zh-CN" altLang="en-US"/>
              <a:t>（3）若大学生不能及时还清贷款，可能导致辍学、自杀等情况的发生。</a:t>
            </a:r>
            <a:endParaRPr lang="zh-CN" altLang="en-US"/>
          </a:p>
          <a:p>
            <a:pPr algn="just" fontAlgn="auto">
              <a:lnSpc>
                <a:spcPct val="150000"/>
              </a:lnSpc>
            </a:pPr>
            <a:r>
              <a:rPr lang="zh-CN" altLang="en-US"/>
              <a:t>（4）校园网络贷款会使原本幸福的家庭陷入网贷的阴影，增加了家庭的经济负担以及父母的心理负担。</a:t>
            </a:r>
            <a:endParaRPr lang="zh-CN" altLang="en-US"/>
          </a:p>
          <a:p>
            <a:pPr algn="just" fontAlgn="auto">
              <a:lnSpc>
                <a:spcPct val="150000"/>
              </a:lnSpc>
            </a:pPr>
            <a:r>
              <a:rPr lang="zh-CN" altLang="en-US"/>
              <a:t>（5）校园网络贷款的大学生在同学及朋友间的信誉受损，影响正常的人际交往。</a:t>
            </a:r>
            <a:endParaRPr lang="zh-CN" altLang="en-US"/>
          </a:p>
        </p:txBody>
      </p:sp>
      <p:pic>
        <p:nvPicPr>
          <p:cNvPr id="123" name="图片 122"/>
          <p:cNvPicPr/>
          <p:nvPr/>
        </p:nvPicPr>
        <p:blipFill>
          <a:blip r:embed="rId1"/>
          <a:stretch>
            <a:fillRect/>
          </a:stretch>
        </p:blipFill>
        <p:spPr>
          <a:xfrm>
            <a:off x="6950710" y="1375410"/>
            <a:ext cx="4335780" cy="335407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二、校园贷的套路</a:t>
            </a:r>
            <a:endParaRPr lang="zh-CN" altLang="en-US" sz="3200">
              <a:solidFill>
                <a:srgbClr val="43486D"/>
              </a:solidFill>
              <a:latin typeface="+mj-ea"/>
              <a:ea typeface="+mj-ea"/>
            </a:endParaRPr>
          </a:p>
        </p:txBody>
      </p:sp>
      <p:sp>
        <p:nvSpPr>
          <p:cNvPr id="4" name="文本框 3"/>
          <p:cNvSpPr txBox="1"/>
          <p:nvPr/>
        </p:nvSpPr>
        <p:spPr>
          <a:xfrm>
            <a:off x="815975" y="1098550"/>
            <a:ext cx="5847715" cy="4246245"/>
          </a:xfrm>
          <a:prstGeom prst="rect">
            <a:avLst/>
          </a:prstGeom>
          <a:noFill/>
        </p:spPr>
        <p:txBody>
          <a:bodyPr wrap="square" rtlCol="0">
            <a:spAutoFit/>
          </a:bodyPr>
          <a:p>
            <a:pPr algn="just" fontAlgn="auto">
              <a:lnSpc>
                <a:spcPct val="150000"/>
              </a:lnSpc>
            </a:pPr>
            <a:r>
              <a:rPr lang="zh-CN" altLang="en-US"/>
              <a:t>（1）以好处为诱饵，引诱贷款。诈骗分子在大学校园内以“给好处费”为诱饵，让大学生以自己的名义在网贷平台贷款，事后给大学生几百元至数千元不等现金作为“好处费”，并承诺所有贷款均由自己来还，与帮其贷款的大学生毫无关系，然而一旦贷款成功，便人间蒸发。</a:t>
            </a:r>
            <a:endParaRPr lang="zh-CN" altLang="en-US"/>
          </a:p>
          <a:p>
            <a:pPr algn="just" fontAlgn="auto">
              <a:lnSpc>
                <a:spcPct val="150000"/>
              </a:lnSpc>
            </a:pPr>
            <a:r>
              <a:rPr lang="zh-CN" altLang="en-US"/>
              <a:t>（2）发布虚假广告，骗取押金。诈骗分子一般在搜索引擎上大量散布虚假网络贷款信息，待大学生搜索到该公司信息后与其联系，便伪造贷款合同，并要求大学生缴纳数千元的保证金，有些还会继续以信誉不足等为由，多次要求学生向其转账。</a:t>
            </a:r>
            <a:endParaRPr lang="zh-CN" altLang="en-US"/>
          </a:p>
        </p:txBody>
      </p:sp>
      <p:pic>
        <p:nvPicPr>
          <p:cNvPr id="124" name="图片 123"/>
          <p:cNvPicPr/>
          <p:nvPr/>
        </p:nvPicPr>
        <p:blipFill>
          <a:blip r:embed="rId1"/>
          <a:stretch>
            <a:fillRect/>
          </a:stretch>
        </p:blipFill>
        <p:spPr>
          <a:xfrm>
            <a:off x="6932930" y="1279525"/>
            <a:ext cx="4186555" cy="338899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down)">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二、校园贷的套路</a:t>
            </a:r>
            <a:endParaRPr lang="zh-CN" altLang="en-US" sz="3200">
              <a:solidFill>
                <a:srgbClr val="43486D"/>
              </a:solidFill>
              <a:latin typeface="+mj-ea"/>
              <a:ea typeface="+mj-ea"/>
            </a:endParaRPr>
          </a:p>
        </p:txBody>
      </p:sp>
      <p:sp>
        <p:nvSpPr>
          <p:cNvPr id="4" name="文本框 3"/>
          <p:cNvSpPr txBox="1"/>
          <p:nvPr/>
        </p:nvSpPr>
        <p:spPr>
          <a:xfrm>
            <a:off x="502920" y="1023620"/>
            <a:ext cx="6586855" cy="4246245"/>
          </a:xfrm>
          <a:prstGeom prst="rect">
            <a:avLst/>
          </a:prstGeom>
          <a:noFill/>
        </p:spPr>
        <p:txBody>
          <a:bodyPr wrap="square" rtlCol="0">
            <a:spAutoFit/>
          </a:bodyPr>
          <a:p>
            <a:pPr algn="just" fontAlgn="auto">
              <a:lnSpc>
                <a:spcPct val="150000"/>
              </a:lnSpc>
            </a:pPr>
            <a:r>
              <a:rPr lang="zh-CN" altLang="en-US"/>
              <a:t>（3）骗取学生信息，迅速转账。诈骗分子还会先通过各种手段，如制作虚假贷款申请表获得大学生手机暂时使用权、银行卡以及个人信息，将银行卡与自己的微信、支付宝等绑定后再交还学生，并以该大学生名义在网贷平台多次办理大学生贷款，时刻关注到账信息，一旦到账迅速转移，随后销声匿迹。</a:t>
            </a:r>
            <a:endParaRPr lang="zh-CN" altLang="en-US"/>
          </a:p>
          <a:p>
            <a:pPr algn="just" fontAlgn="auto">
              <a:lnSpc>
                <a:spcPct val="150000"/>
              </a:lnSpc>
            </a:pPr>
            <a:r>
              <a:rPr lang="zh-CN" altLang="en-US"/>
              <a:t>（4）谎称“黑户”漏洞，套现分红。诈骗分子谎称大学生分期贷款可以操作为银行内部的“黑户”，从而不用还款，可以利用这一软件漏洞赚钱。这种方式主要是让大学生分期贷款购买高端电子产品后再低价出售，套现后诈骗分子成功“分红”，事后贷款平台催大学生还款时，“大忽悠”已不知去向。</a:t>
            </a:r>
            <a:endParaRPr lang="zh-CN" altLang="en-US"/>
          </a:p>
        </p:txBody>
      </p:sp>
      <p:pic>
        <p:nvPicPr>
          <p:cNvPr id="125" name="图片 124"/>
          <p:cNvPicPr/>
          <p:nvPr/>
        </p:nvPicPr>
        <p:blipFill>
          <a:blip r:embed="rId1"/>
          <a:stretch>
            <a:fillRect/>
          </a:stretch>
        </p:blipFill>
        <p:spPr>
          <a:xfrm>
            <a:off x="7378065" y="1522095"/>
            <a:ext cx="4257040" cy="324993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二、校园贷的套路</a:t>
            </a:r>
            <a:endParaRPr lang="zh-CN" altLang="en-US" sz="3200">
              <a:solidFill>
                <a:srgbClr val="43486D"/>
              </a:solidFill>
              <a:latin typeface="+mj-ea"/>
              <a:ea typeface="+mj-ea"/>
            </a:endParaRPr>
          </a:p>
        </p:txBody>
      </p:sp>
      <p:sp>
        <p:nvSpPr>
          <p:cNvPr id="4" name="文本框 3"/>
          <p:cNvSpPr txBox="1"/>
          <p:nvPr/>
        </p:nvSpPr>
        <p:spPr>
          <a:xfrm>
            <a:off x="502920" y="1513840"/>
            <a:ext cx="6586855" cy="3830955"/>
          </a:xfrm>
          <a:prstGeom prst="rect">
            <a:avLst/>
          </a:prstGeom>
          <a:noFill/>
        </p:spPr>
        <p:txBody>
          <a:bodyPr wrap="square" rtlCol="0">
            <a:spAutoFit/>
          </a:bodyPr>
          <a:p>
            <a:pPr algn="just" fontAlgn="auto">
              <a:lnSpc>
                <a:spcPct val="150000"/>
              </a:lnSpc>
            </a:pPr>
            <a:r>
              <a:rPr lang="zh-CN" altLang="en-US"/>
              <a:t>（5）额度小，期限短。“额度小”是为了迎合大学生的借款需求；“期限短”是为了间接提高贷款利息，而且短期的总利息看起来不会很高，大学生比较容易接受。但是，如果真正计算贷款成本，费用是非常高的，因为它还包括了手续费及其他费用。若借款学生未按时还款，逐日累积，还款能力将受到影响。</a:t>
            </a:r>
            <a:endParaRPr lang="zh-CN" altLang="en-US"/>
          </a:p>
          <a:p>
            <a:pPr algn="just" fontAlgn="auto">
              <a:lnSpc>
                <a:spcPct val="150000"/>
              </a:lnSpc>
            </a:pPr>
            <a:r>
              <a:rPr lang="zh-CN" altLang="en-US"/>
              <a:t>（6）采用“砍头息”。给借款人发放借款时，贷款公司（或贷款平台）会从本金中扣除一部分钱，这部分钱就是“砍头息”。比如，甲借给乙 5 万元，但在付给乙钱的时候，甲将扣除 5000 元作为利息，也就是说，乙实际拿到手的钱只有 4.5 万元。</a:t>
            </a:r>
            <a:endParaRPr lang="zh-CN" altLang="en-US"/>
          </a:p>
        </p:txBody>
      </p:sp>
      <p:pic>
        <p:nvPicPr>
          <p:cNvPr id="126" name="图片 125"/>
          <p:cNvPicPr/>
          <p:nvPr/>
        </p:nvPicPr>
        <p:blipFill>
          <a:blip r:embed="rId1"/>
          <a:stretch>
            <a:fillRect/>
          </a:stretch>
        </p:blipFill>
        <p:spPr>
          <a:xfrm>
            <a:off x="7232015" y="1584325"/>
            <a:ext cx="4286885" cy="350710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blinds(horizontal)">
                                      <p:cBhvr>
                                        <p:cTn id="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477520" y="454025"/>
            <a:ext cx="6746240" cy="583565"/>
          </a:xfrm>
          <a:prstGeom prst="rect">
            <a:avLst/>
          </a:prstGeom>
          <a:noFill/>
        </p:spPr>
        <p:txBody>
          <a:bodyPr wrap="square" rtlCol="0">
            <a:spAutoFit/>
          </a:bodyPr>
          <a:p>
            <a:pPr algn="l"/>
            <a:r>
              <a:rPr lang="zh-CN" altLang="en-US" sz="3200">
                <a:solidFill>
                  <a:srgbClr val="43486D"/>
                </a:solidFill>
                <a:latin typeface="+mj-ea"/>
                <a:ea typeface="+mj-ea"/>
              </a:rPr>
              <a:t>三、不良“校园贷”的变种形式</a:t>
            </a:r>
            <a:endParaRPr lang="zh-CN" altLang="en-US" sz="3200">
              <a:solidFill>
                <a:srgbClr val="43486D"/>
              </a:solidFill>
              <a:latin typeface="+mj-ea"/>
              <a:ea typeface="+mj-ea"/>
            </a:endParaRPr>
          </a:p>
        </p:txBody>
      </p:sp>
      <p:grpSp>
        <p:nvGrpSpPr>
          <p:cNvPr id="9" name="组合 8"/>
          <p:cNvGrpSpPr/>
          <p:nvPr/>
        </p:nvGrpSpPr>
        <p:grpSpPr>
          <a:xfrm rot="0">
            <a:off x="1470025" y="1764665"/>
            <a:ext cx="4104640" cy="1902460"/>
            <a:chOff x="1636" y="2611"/>
            <a:chExt cx="6464" cy="2996"/>
          </a:xfrm>
        </p:grpSpPr>
        <p:grpSp>
          <p:nvGrpSpPr>
            <p:cNvPr id="4" name="组合 3"/>
            <p:cNvGrpSpPr/>
            <p:nvPr/>
          </p:nvGrpSpPr>
          <p:grpSpPr>
            <a:xfrm>
              <a:off x="1636" y="2611"/>
              <a:ext cx="6464" cy="2996"/>
              <a:chOff x="1571" y="3066"/>
              <a:chExt cx="6464" cy="2996"/>
            </a:xfrm>
          </p:grpSpPr>
          <p:sp>
            <p:nvSpPr>
              <p:cNvPr id="3" name="圆角矩形 2"/>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5" name="圆角矩形 4"/>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54" name="文本框 53"/>
            <p:cNvSpPr txBox="1"/>
            <p:nvPr/>
          </p:nvSpPr>
          <p:spPr>
            <a:xfrm>
              <a:off x="2047" y="2949"/>
              <a:ext cx="5726" cy="1713"/>
            </a:xfrm>
            <a:prstGeom prst="rect">
              <a:avLst/>
            </a:prstGeom>
            <a:noFill/>
          </p:spPr>
          <p:txBody>
            <a:bodyPr wrap="square" rtlCol="0">
              <a:spAutoFit/>
            </a:bodyPr>
            <a:p>
              <a:pPr algn="l">
                <a:lnSpc>
                  <a:spcPct val="120000"/>
                </a:lnSpc>
                <a:spcBef>
                  <a:spcPts val="0"/>
                </a:spcBef>
                <a:spcAft>
                  <a:spcPts val="0"/>
                </a:spcAft>
              </a:pPr>
              <a:r>
                <a:rPr>
                  <a:solidFill>
                    <a:schemeClr val="tx1">
                      <a:lumMod val="75000"/>
                      <a:lumOff val="25000"/>
                    </a:schemeClr>
                  </a:solidFill>
                  <a:effectLst/>
                  <a:latin typeface="黑体" panose="02010600030101010101" charset="-122"/>
                  <a:ea typeface="黑体" panose="02010600030101010101" charset="-122"/>
                  <a:cs typeface="黑体" panose="02010600030101010101" charset="-122"/>
                </a:rPr>
                <a:t>（1）“回租贷”，即申请人以“抵押”手机的形式借款，但实际上手机仍在申请人手中。</a:t>
              </a:r>
              <a:endParaRPr lang="zh-CN" altLang="en-US">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grpSp>
        <p:nvGrpSpPr>
          <p:cNvPr id="16" name="组合 15"/>
          <p:cNvGrpSpPr/>
          <p:nvPr/>
        </p:nvGrpSpPr>
        <p:grpSpPr>
          <a:xfrm rot="0">
            <a:off x="6580505" y="1764665"/>
            <a:ext cx="4104640" cy="1902460"/>
            <a:chOff x="10552" y="2654"/>
            <a:chExt cx="6464" cy="2996"/>
          </a:xfrm>
        </p:grpSpPr>
        <p:grpSp>
          <p:nvGrpSpPr>
            <p:cNvPr id="6" name="组合 5"/>
            <p:cNvGrpSpPr/>
            <p:nvPr/>
          </p:nvGrpSpPr>
          <p:grpSpPr>
            <a:xfrm>
              <a:off x="10552" y="2654"/>
              <a:ext cx="6464" cy="2996"/>
              <a:chOff x="1571" y="3066"/>
              <a:chExt cx="6464" cy="2996"/>
            </a:xfrm>
          </p:grpSpPr>
          <p:sp>
            <p:nvSpPr>
              <p:cNvPr id="7" name="圆角矩形 6"/>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10" name="圆角矩形 9"/>
              <p:cNvSpPr/>
              <p:nvPr/>
            </p:nvSpPr>
            <p:spPr>
              <a:xfrm>
                <a:off x="1734" y="3134"/>
                <a:ext cx="6139" cy="2928"/>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13" name="文本框 12"/>
            <p:cNvSpPr txBox="1"/>
            <p:nvPr/>
          </p:nvSpPr>
          <p:spPr>
            <a:xfrm>
              <a:off x="10955" y="2841"/>
              <a:ext cx="5346" cy="2236"/>
            </a:xfrm>
            <a:prstGeom prst="rect">
              <a:avLst/>
            </a:prstGeom>
            <a:noFill/>
          </p:spPr>
          <p:txBody>
            <a:bodyPr wrap="square" rtlCol="0">
              <a:spAutoFit/>
            </a:bodyPr>
            <a:p>
              <a:pPr algn="l">
                <a:lnSpc>
                  <a:spcPct val="120000"/>
                </a:lnSpc>
                <a:spcBef>
                  <a:spcPts val="0"/>
                </a:spcBef>
                <a:spcAft>
                  <a:spcPts val="0"/>
                </a:spcAft>
              </a:pPr>
              <a:r>
                <a:rPr>
                  <a:solidFill>
                    <a:schemeClr val="tx1">
                      <a:lumMod val="75000"/>
                      <a:lumOff val="25000"/>
                    </a:schemeClr>
                  </a:solidFill>
                  <a:effectLst/>
                  <a:latin typeface="黑体" panose="02010600030101010101" charset="-122"/>
                  <a:ea typeface="黑体" panose="02010600030101010101" charset="-122"/>
                  <a:cs typeface="黑体" panose="02010600030101010101" charset="-122"/>
                </a:rPr>
                <a:t>（2）“培训贷”一般指培训机构和 PP 网络贷款机构进行合作，对培训者进行借贷，培训者以分期付款的方式进行还款。</a:t>
              </a:r>
              <a:endParaRPr lang="zh-CN" altLang="en-US">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grpSp>
        <p:nvGrpSpPr>
          <p:cNvPr id="17" name="组合 16"/>
          <p:cNvGrpSpPr/>
          <p:nvPr/>
        </p:nvGrpSpPr>
        <p:grpSpPr>
          <a:xfrm rot="0">
            <a:off x="1470025" y="4148455"/>
            <a:ext cx="4104640" cy="1902460"/>
            <a:chOff x="10552" y="2654"/>
            <a:chExt cx="6464" cy="2996"/>
          </a:xfrm>
        </p:grpSpPr>
        <p:grpSp>
          <p:nvGrpSpPr>
            <p:cNvPr id="11" name="组合 10"/>
            <p:cNvGrpSpPr/>
            <p:nvPr/>
          </p:nvGrpSpPr>
          <p:grpSpPr>
            <a:xfrm>
              <a:off x="10552" y="2654"/>
              <a:ext cx="6464" cy="2996"/>
              <a:chOff x="1571" y="3066"/>
              <a:chExt cx="6464" cy="2996"/>
            </a:xfrm>
          </p:grpSpPr>
          <p:sp>
            <p:nvSpPr>
              <p:cNvPr id="12" name="圆角矩形 11"/>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2" name="圆角矩形 1"/>
              <p:cNvSpPr/>
              <p:nvPr/>
            </p:nvSpPr>
            <p:spPr>
              <a:xfrm>
                <a:off x="1734" y="3134"/>
                <a:ext cx="6139" cy="2928"/>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19" name="文本框 18"/>
            <p:cNvSpPr txBox="1"/>
            <p:nvPr/>
          </p:nvSpPr>
          <p:spPr>
            <a:xfrm>
              <a:off x="10963" y="2816"/>
              <a:ext cx="5726" cy="2236"/>
            </a:xfrm>
            <a:prstGeom prst="rect">
              <a:avLst/>
            </a:prstGeom>
            <a:noFill/>
          </p:spPr>
          <p:txBody>
            <a:bodyPr wrap="square" rtlCol="0">
              <a:spAutoFit/>
            </a:bodyPr>
            <a:p>
              <a:pPr algn="l">
                <a:lnSpc>
                  <a:spcPct val="120000"/>
                </a:lnSpc>
                <a:spcBef>
                  <a:spcPts val="0"/>
                </a:spcBef>
                <a:spcAft>
                  <a:spcPts val="0"/>
                </a:spcAft>
              </a:pPr>
              <a:r>
                <a:rPr>
                  <a:solidFill>
                    <a:schemeClr val="tx1">
                      <a:lumMod val="75000"/>
                      <a:lumOff val="25000"/>
                    </a:schemeClr>
                  </a:solidFill>
                  <a:effectLst/>
                  <a:latin typeface="黑体" panose="02010600030101010101" charset="-122"/>
                  <a:ea typeface="黑体" panose="02010600030101010101" charset="-122"/>
                  <a:cs typeface="黑体" panose="02010600030101010101" charset="-122"/>
                </a:rPr>
                <a:t>（3）“美容贷”是指网络借贷平台和医疗美容机构合作，利用大学生的爱美之心与缺乏现金的情况，向大学生提供低门槛贷款。</a:t>
              </a:r>
              <a:endParaRPr lang="zh-CN" altLang="en-US">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grpSp>
        <p:nvGrpSpPr>
          <p:cNvPr id="24" name="组合 23"/>
          <p:cNvGrpSpPr/>
          <p:nvPr/>
        </p:nvGrpSpPr>
        <p:grpSpPr>
          <a:xfrm rot="0">
            <a:off x="6580505" y="4148455"/>
            <a:ext cx="4104640" cy="1902460"/>
            <a:chOff x="1636" y="2611"/>
            <a:chExt cx="6464" cy="2996"/>
          </a:xfrm>
        </p:grpSpPr>
        <p:grpSp>
          <p:nvGrpSpPr>
            <p:cNvPr id="25" name="组合 24"/>
            <p:cNvGrpSpPr/>
            <p:nvPr/>
          </p:nvGrpSpPr>
          <p:grpSpPr>
            <a:xfrm>
              <a:off x="1636" y="2611"/>
              <a:ext cx="6464" cy="2996"/>
              <a:chOff x="1571" y="3066"/>
              <a:chExt cx="6464" cy="2996"/>
            </a:xfrm>
          </p:grpSpPr>
          <p:sp>
            <p:nvSpPr>
              <p:cNvPr id="26" name="圆角矩形 25"/>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27" name="圆角矩形 26"/>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29" name="文本框 28"/>
            <p:cNvSpPr txBox="1"/>
            <p:nvPr/>
          </p:nvSpPr>
          <p:spPr>
            <a:xfrm>
              <a:off x="2196" y="2828"/>
              <a:ext cx="5189" cy="1713"/>
            </a:xfrm>
            <a:prstGeom prst="rect">
              <a:avLst/>
            </a:prstGeom>
            <a:noFill/>
          </p:spPr>
          <p:txBody>
            <a:bodyPr wrap="square" rtlCol="0">
              <a:spAutoFit/>
            </a:bodyPr>
            <a:p>
              <a:pPr algn="l">
                <a:lnSpc>
                  <a:spcPct val="120000"/>
                </a:lnSpc>
                <a:spcBef>
                  <a:spcPts val="0"/>
                </a:spcBef>
                <a:spcAft>
                  <a:spcPts val="0"/>
                </a:spcAft>
              </a:pPr>
              <a:r>
                <a:rPr>
                  <a:solidFill>
                    <a:schemeClr val="tx1">
                      <a:lumMod val="75000"/>
                      <a:lumOff val="25000"/>
                    </a:schemeClr>
                  </a:solidFill>
                  <a:effectLst/>
                  <a:latin typeface="黑体" panose="02010600030101010101" charset="-122"/>
                  <a:ea typeface="黑体" panose="02010600030101010101" charset="-122"/>
                  <a:cs typeface="黑体" panose="02010600030101010101" charset="-122"/>
                </a:rPr>
                <a:t>（4）由于“套路贷”隐</a:t>
              </a:r>
              <a:r>
                <a:rPr lang="zh-CN" altLang="en-US">
                  <a:solidFill>
                    <a:schemeClr val="tx1">
                      <a:lumMod val="75000"/>
                      <a:lumOff val="25000"/>
                    </a:schemeClr>
                  </a:solidFill>
                  <a:effectLst/>
                  <a:latin typeface="黑体" panose="02010600030101010101" charset="-122"/>
                  <a:ea typeface="黑体" panose="02010600030101010101" charset="-122"/>
                  <a:cs typeface="黑体" panose="02010600030101010101" charset="-122"/>
                </a:rPr>
                <a:t>蔽性强，且利用公权力“扫尾”，涉世未深的大学生很容易上当。</a:t>
              </a:r>
              <a:endParaRPr lang="zh-CN" altLang="en-US">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sp>
        <p:nvSpPr>
          <p:cNvPr id="32" name="Camille2"/>
          <p:cNvSpPr>
            <a:spLocks noEditPoints="1"/>
          </p:cNvSpPr>
          <p:nvPr/>
        </p:nvSpPr>
        <p:spPr bwMode="auto">
          <a:xfrm>
            <a:off x="4775835" y="3066415"/>
            <a:ext cx="415925" cy="393065"/>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43486D"/>
          </a:solidFill>
          <a:ln>
            <a:noFill/>
          </a:ln>
        </p:spPr>
        <p:txBody>
          <a:bodyPr/>
          <a:p>
            <a:endParaRPr lang="zh-CN" altLang="en-US" dirty="0">
              <a:latin typeface="黑体" panose="02010600030101010101" charset="-122"/>
              <a:ea typeface="黑体" panose="02010600030101010101" charset="-122"/>
            </a:endParaRPr>
          </a:p>
        </p:txBody>
      </p:sp>
      <p:sp>
        <p:nvSpPr>
          <p:cNvPr id="33" name="Camille7"/>
          <p:cNvSpPr>
            <a:spLocks noEditPoints="1"/>
          </p:cNvSpPr>
          <p:nvPr/>
        </p:nvSpPr>
        <p:spPr bwMode="auto">
          <a:xfrm>
            <a:off x="9893300" y="5528945"/>
            <a:ext cx="489585" cy="341630"/>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rgbClr val="43486D"/>
          </a:solidFill>
          <a:ln>
            <a:noFill/>
          </a:ln>
        </p:spPr>
      </p:sp>
      <p:sp>
        <p:nvSpPr>
          <p:cNvPr id="34" name="Camille5"/>
          <p:cNvSpPr>
            <a:spLocks noEditPoints="1"/>
          </p:cNvSpPr>
          <p:nvPr/>
        </p:nvSpPr>
        <p:spPr bwMode="auto">
          <a:xfrm>
            <a:off x="9978390" y="3096260"/>
            <a:ext cx="419100" cy="377190"/>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rgbClr val="D67678"/>
          </a:solidFill>
          <a:ln>
            <a:noFill/>
          </a:ln>
        </p:spPr>
      </p:sp>
      <p:sp>
        <p:nvSpPr>
          <p:cNvPr id="35" name="蔡圆圆camille（卡米设计）"/>
          <p:cNvSpPr>
            <a:spLocks noEditPoints="1"/>
          </p:cNvSpPr>
          <p:nvPr/>
        </p:nvSpPr>
        <p:spPr bwMode="auto">
          <a:xfrm>
            <a:off x="4926965" y="5365115"/>
            <a:ext cx="283210" cy="505460"/>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D67678"/>
          </a:solidFill>
          <a:ln>
            <a:noFill/>
          </a:ln>
        </p:spPr>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四、应对措施</a:t>
            </a:r>
            <a:endParaRPr lang="zh-CN" altLang="en-US" sz="3200">
              <a:solidFill>
                <a:srgbClr val="43486D"/>
              </a:solidFill>
              <a:latin typeface="+mj-ea"/>
              <a:ea typeface="+mj-ea"/>
            </a:endParaRPr>
          </a:p>
        </p:txBody>
      </p:sp>
      <p:sp>
        <p:nvSpPr>
          <p:cNvPr id="46" name="任意多边形 36"/>
          <p:cNvSpPr/>
          <p:nvPr>
            <p:custDataLst>
              <p:tags r:id="rId1"/>
            </p:custDataLst>
          </p:nvPr>
        </p:nvSpPr>
        <p:spPr bwMode="auto">
          <a:xfrm>
            <a:off x="6791931" y="3687188"/>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47" name="任意多边形 37"/>
          <p:cNvSpPr/>
          <p:nvPr>
            <p:custDataLst>
              <p:tags r:id="rId2"/>
            </p:custDataLst>
          </p:nvPr>
        </p:nvSpPr>
        <p:spPr bwMode="auto">
          <a:xfrm>
            <a:off x="6791931" y="364777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0" name="任意多边形 36"/>
          <p:cNvSpPr/>
          <p:nvPr>
            <p:custDataLst>
              <p:tags r:id="rId3"/>
            </p:custDataLst>
          </p:nvPr>
        </p:nvSpPr>
        <p:spPr bwMode="auto">
          <a:xfrm>
            <a:off x="4013905" y="3687188"/>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1" name="任意多边形 37"/>
          <p:cNvSpPr/>
          <p:nvPr>
            <p:custDataLst>
              <p:tags r:id="rId4"/>
            </p:custDataLst>
          </p:nvPr>
        </p:nvSpPr>
        <p:spPr bwMode="auto">
          <a:xfrm>
            <a:off x="4013905" y="3647770"/>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3" name="任意多边形: 形状 52"/>
          <p:cNvSpPr/>
          <p:nvPr>
            <p:custDataLst>
              <p:tags r:id="rId5"/>
            </p:custDataLst>
          </p:nvPr>
        </p:nvSpPr>
        <p:spPr>
          <a:xfrm rot="8705745">
            <a:off x="7324040" y="2454338"/>
            <a:ext cx="159209" cy="960822"/>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2" name="任意多边形: 形状 61"/>
          <p:cNvSpPr/>
          <p:nvPr>
            <p:custDataLst>
              <p:tags r:id="rId6"/>
            </p:custDataLst>
          </p:nvPr>
        </p:nvSpPr>
        <p:spPr>
          <a:xfrm rot="15304996">
            <a:off x="6016395" y="4601713"/>
            <a:ext cx="159209" cy="960822"/>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3" name="任意多边形: 形状 62"/>
          <p:cNvSpPr/>
          <p:nvPr>
            <p:custDataLst>
              <p:tags r:id="rId7"/>
            </p:custDataLst>
          </p:nvPr>
        </p:nvSpPr>
        <p:spPr>
          <a:xfrm rot="1501423">
            <a:off x="4650102" y="2250963"/>
            <a:ext cx="159209" cy="960822"/>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PA_ImportSvg_636766911470554120"/>
          <p:cNvSpPr/>
          <p:nvPr>
            <p:custDataLst>
              <p:tags r:id="rId8"/>
            </p:custDataLst>
          </p:nvPr>
        </p:nvSpPr>
        <p:spPr>
          <a:xfrm>
            <a:off x="4465176" y="4079933"/>
            <a:ext cx="331223" cy="369441"/>
          </a:xfrm>
          <a:custGeom>
            <a:avLst/>
            <a:gdLst/>
            <a:ahLst/>
            <a:cxnLst/>
            <a:rect l="l" t="t" r="r" b="b"/>
            <a:pathLst>
              <a:path w="10566400" h="11785601">
                <a:moveTo>
                  <a:pt x="9753600" y="11785602"/>
                </a:moveTo>
                <a:lnTo>
                  <a:pt x="812800" y="11785602"/>
                </a:lnTo>
                <a:cubicBezTo>
                  <a:pt x="364134" y="11785602"/>
                  <a:pt x="0" y="11421468"/>
                  <a:pt x="0" y="10972802"/>
                </a:cubicBezTo>
                <a:lnTo>
                  <a:pt x="0" y="2032002"/>
                </a:lnTo>
                <a:cubicBezTo>
                  <a:pt x="0" y="1582929"/>
                  <a:pt x="364134" y="1219202"/>
                  <a:pt x="812800" y="1219202"/>
                </a:cubicBezTo>
                <a:lnTo>
                  <a:pt x="1625600" y="1219202"/>
                </a:lnTo>
                <a:lnTo>
                  <a:pt x="1625600" y="1625602"/>
                </a:lnTo>
                <a:cubicBezTo>
                  <a:pt x="1625600" y="2299007"/>
                  <a:pt x="2171396" y="2844802"/>
                  <a:pt x="2844800" y="2844802"/>
                </a:cubicBezTo>
                <a:cubicBezTo>
                  <a:pt x="3517798" y="2844802"/>
                  <a:pt x="4064000" y="2299006"/>
                  <a:pt x="4064000" y="1625602"/>
                </a:cubicBezTo>
                <a:lnTo>
                  <a:pt x="4064000" y="1219202"/>
                </a:lnTo>
                <a:lnTo>
                  <a:pt x="6502400" y="1219202"/>
                </a:lnTo>
                <a:lnTo>
                  <a:pt x="6502400" y="1625602"/>
                </a:lnTo>
                <a:cubicBezTo>
                  <a:pt x="6502400" y="2299007"/>
                  <a:pt x="7048602" y="2844802"/>
                  <a:pt x="7721600" y="2844802"/>
                </a:cubicBezTo>
                <a:cubicBezTo>
                  <a:pt x="8394598" y="2844802"/>
                  <a:pt x="8940800" y="2299006"/>
                  <a:pt x="8940800" y="1625602"/>
                </a:cubicBezTo>
                <a:lnTo>
                  <a:pt x="8940800" y="1219202"/>
                </a:lnTo>
                <a:lnTo>
                  <a:pt x="9753600" y="1219202"/>
                </a:lnTo>
                <a:cubicBezTo>
                  <a:pt x="10202266" y="1219202"/>
                  <a:pt x="10566400" y="1582931"/>
                  <a:pt x="10566400" y="2032002"/>
                </a:cubicBezTo>
                <a:lnTo>
                  <a:pt x="10566400" y="10972802"/>
                </a:lnTo>
                <a:cubicBezTo>
                  <a:pt x="10566400" y="11421468"/>
                  <a:pt x="10202266" y="11785602"/>
                  <a:pt x="9753600" y="11785602"/>
                </a:cubicBezTo>
                <a:close/>
                <a:moveTo>
                  <a:pt x="9753600" y="4064002"/>
                </a:moveTo>
                <a:lnTo>
                  <a:pt x="812800" y="4064002"/>
                </a:lnTo>
                <a:lnTo>
                  <a:pt x="812800" y="10972802"/>
                </a:lnTo>
                <a:lnTo>
                  <a:pt x="9753600" y="10972802"/>
                </a:lnTo>
                <a:close/>
                <a:moveTo>
                  <a:pt x="2844800" y="6096002"/>
                </a:moveTo>
                <a:lnTo>
                  <a:pt x="1625600" y="6096002"/>
                </a:lnTo>
                <a:lnTo>
                  <a:pt x="1625600" y="4876802"/>
                </a:lnTo>
                <a:lnTo>
                  <a:pt x="2844800" y="4876802"/>
                </a:lnTo>
                <a:close/>
                <a:moveTo>
                  <a:pt x="2844800" y="8128002"/>
                </a:moveTo>
                <a:lnTo>
                  <a:pt x="1625600" y="8128002"/>
                </a:lnTo>
                <a:lnTo>
                  <a:pt x="1625600" y="6908802"/>
                </a:lnTo>
                <a:lnTo>
                  <a:pt x="2844800" y="6908802"/>
                </a:lnTo>
                <a:close/>
                <a:moveTo>
                  <a:pt x="2844800" y="10160002"/>
                </a:moveTo>
                <a:lnTo>
                  <a:pt x="1625600" y="10160002"/>
                </a:lnTo>
                <a:lnTo>
                  <a:pt x="1625600" y="8940802"/>
                </a:lnTo>
                <a:lnTo>
                  <a:pt x="2844800" y="8940802"/>
                </a:lnTo>
                <a:close/>
                <a:moveTo>
                  <a:pt x="4876800" y="6096002"/>
                </a:moveTo>
                <a:lnTo>
                  <a:pt x="3657600" y="6096002"/>
                </a:lnTo>
                <a:lnTo>
                  <a:pt x="3657600" y="4876802"/>
                </a:lnTo>
                <a:lnTo>
                  <a:pt x="4876800" y="4876802"/>
                </a:lnTo>
                <a:close/>
                <a:moveTo>
                  <a:pt x="4876800" y="8128002"/>
                </a:moveTo>
                <a:lnTo>
                  <a:pt x="3657600" y="8128002"/>
                </a:lnTo>
                <a:lnTo>
                  <a:pt x="3657600" y="6908802"/>
                </a:lnTo>
                <a:lnTo>
                  <a:pt x="4876800" y="6908802"/>
                </a:lnTo>
                <a:close/>
                <a:moveTo>
                  <a:pt x="4876800" y="10160002"/>
                </a:moveTo>
                <a:lnTo>
                  <a:pt x="3657600" y="10160002"/>
                </a:lnTo>
                <a:lnTo>
                  <a:pt x="3657600" y="8940802"/>
                </a:lnTo>
                <a:lnTo>
                  <a:pt x="4876800" y="8940802"/>
                </a:lnTo>
                <a:close/>
                <a:moveTo>
                  <a:pt x="6908800" y="6096002"/>
                </a:moveTo>
                <a:lnTo>
                  <a:pt x="5689600" y="6096002"/>
                </a:lnTo>
                <a:lnTo>
                  <a:pt x="5689600" y="4876802"/>
                </a:lnTo>
                <a:lnTo>
                  <a:pt x="6908800" y="4876802"/>
                </a:lnTo>
                <a:close/>
                <a:moveTo>
                  <a:pt x="6908800" y="8128002"/>
                </a:moveTo>
                <a:lnTo>
                  <a:pt x="5689600" y="8128002"/>
                </a:lnTo>
                <a:lnTo>
                  <a:pt x="5689600" y="6908802"/>
                </a:lnTo>
                <a:lnTo>
                  <a:pt x="6908800" y="6908802"/>
                </a:lnTo>
                <a:close/>
                <a:moveTo>
                  <a:pt x="6908800" y="10160002"/>
                </a:moveTo>
                <a:lnTo>
                  <a:pt x="5689600" y="10160002"/>
                </a:lnTo>
                <a:lnTo>
                  <a:pt x="5689600" y="8940802"/>
                </a:lnTo>
                <a:lnTo>
                  <a:pt x="6908800" y="8940802"/>
                </a:lnTo>
                <a:close/>
                <a:moveTo>
                  <a:pt x="8940800" y="6096002"/>
                </a:moveTo>
                <a:lnTo>
                  <a:pt x="7721600" y="6096002"/>
                </a:lnTo>
                <a:lnTo>
                  <a:pt x="7721600" y="4876802"/>
                </a:lnTo>
                <a:lnTo>
                  <a:pt x="8940800" y="4876802"/>
                </a:lnTo>
                <a:close/>
                <a:moveTo>
                  <a:pt x="8940800" y="8128002"/>
                </a:moveTo>
                <a:lnTo>
                  <a:pt x="7721600" y="8128002"/>
                </a:lnTo>
                <a:lnTo>
                  <a:pt x="7721600" y="6908802"/>
                </a:lnTo>
                <a:lnTo>
                  <a:pt x="8940800" y="6908802"/>
                </a:lnTo>
                <a:close/>
                <a:moveTo>
                  <a:pt x="8940800" y="10160002"/>
                </a:moveTo>
                <a:lnTo>
                  <a:pt x="7721600" y="10160002"/>
                </a:lnTo>
                <a:lnTo>
                  <a:pt x="7721600" y="8940802"/>
                </a:lnTo>
                <a:lnTo>
                  <a:pt x="8940800" y="8940802"/>
                </a:lnTo>
                <a:close/>
                <a:moveTo>
                  <a:pt x="7709002" y="2438402"/>
                </a:moveTo>
                <a:cubicBezTo>
                  <a:pt x="7266839" y="2438402"/>
                  <a:pt x="6908800" y="2079957"/>
                  <a:pt x="6908800" y="1638200"/>
                </a:cubicBezTo>
                <a:lnTo>
                  <a:pt x="6908800" y="800203"/>
                </a:lnTo>
                <a:cubicBezTo>
                  <a:pt x="6908800" y="358040"/>
                  <a:pt x="7266839" y="1"/>
                  <a:pt x="7709002" y="1"/>
                </a:cubicBezTo>
                <a:cubicBezTo>
                  <a:pt x="8151165" y="1"/>
                  <a:pt x="8509205" y="358040"/>
                  <a:pt x="8509205" y="800203"/>
                </a:cubicBezTo>
                <a:lnTo>
                  <a:pt x="8509205" y="1638200"/>
                </a:lnTo>
                <a:cubicBezTo>
                  <a:pt x="8509205" y="2079957"/>
                  <a:pt x="8151165" y="2438402"/>
                  <a:pt x="7709002" y="2438402"/>
                </a:cubicBezTo>
                <a:close/>
                <a:moveTo>
                  <a:pt x="2832202" y="2438402"/>
                </a:moveTo>
                <a:cubicBezTo>
                  <a:pt x="2390039" y="2438402"/>
                  <a:pt x="2032000" y="2079957"/>
                  <a:pt x="2032000" y="1638200"/>
                </a:cubicBezTo>
                <a:lnTo>
                  <a:pt x="2032000" y="800203"/>
                </a:lnTo>
                <a:cubicBezTo>
                  <a:pt x="2032000" y="358040"/>
                  <a:pt x="2390039" y="1"/>
                  <a:pt x="2832202" y="1"/>
                </a:cubicBezTo>
                <a:cubicBezTo>
                  <a:pt x="3274366" y="1"/>
                  <a:pt x="3632405" y="358040"/>
                  <a:pt x="3632405" y="800203"/>
                </a:cubicBezTo>
                <a:lnTo>
                  <a:pt x="3632405" y="1638200"/>
                </a:lnTo>
                <a:cubicBezTo>
                  <a:pt x="3632405" y="2079957"/>
                  <a:pt x="3273960" y="2438402"/>
                  <a:pt x="2832202" y="2438402"/>
                </a:cubicBez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65" name="任意多边形 11"/>
          <p:cNvSpPr/>
          <p:nvPr>
            <p:custDataLst>
              <p:tags r:id="rId9"/>
            </p:custDataLst>
          </p:nvPr>
        </p:nvSpPr>
        <p:spPr bwMode="auto">
          <a:xfrm>
            <a:off x="7243202" y="4086477"/>
            <a:ext cx="331222" cy="35635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6" name="任意多边形 36"/>
          <p:cNvSpPr/>
          <p:nvPr>
            <p:custDataLst>
              <p:tags r:id="rId10"/>
            </p:custDataLst>
          </p:nvPr>
        </p:nvSpPr>
        <p:spPr bwMode="auto">
          <a:xfrm>
            <a:off x="5404099" y="1271861"/>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7" name="任意多边形 37"/>
          <p:cNvSpPr/>
          <p:nvPr>
            <p:custDataLst>
              <p:tags r:id="rId11"/>
            </p:custDataLst>
          </p:nvPr>
        </p:nvSpPr>
        <p:spPr bwMode="auto">
          <a:xfrm>
            <a:off x="5404099" y="1232443"/>
            <a:ext cx="1233765" cy="1233767"/>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8" name="任意多边形 10"/>
          <p:cNvSpPr/>
          <p:nvPr>
            <p:custDataLst>
              <p:tags r:id="rId12"/>
            </p:custDataLst>
          </p:nvPr>
        </p:nvSpPr>
        <p:spPr bwMode="auto">
          <a:xfrm>
            <a:off x="5886640" y="1651506"/>
            <a:ext cx="268682" cy="3956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9" name="文本框 68"/>
          <p:cNvSpPr txBox="1"/>
          <p:nvPr>
            <p:custDataLst>
              <p:tags r:id="rId13"/>
            </p:custDataLst>
          </p:nvPr>
        </p:nvSpPr>
        <p:spPr bwMode="auto">
          <a:xfrm>
            <a:off x="1122680" y="1183640"/>
            <a:ext cx="3855085" cy="1410335"/>
          </a:xfrm>
          <a:prstGeom prst="rect">
            <a:avLst/>
          </a:prstGeom>
          <a:noFill/>
        </p:spPr>
        <p:txBody>
          <a:bodyPr wrap="square" lIns="90000" tIns="46800" rIns="90000" bIns="0" anchor="b"/>
          <a:lstStyle/>
          <a:p>
            <a:pPr algn="l" latinLnBrk="0">
              <a:lnSpc>
                <a:spcPct val="120000"/>
              </a:lnSpc>
            </a:pPr>
            <a:r>
              <a:rPr lang="zh-CN" altLang="en-US" b="1" spc="300" dirty="0">
                <a:solidFill>
                  <a:srgbClr val="1F74AD">
                    <a:lumMod val="100000"/>
                  </a:srgbClr>
                </a:solidFill>
                <a:effectLst/>
                <a:latin typeface="微软雅黑" panose="020B0503020204020204" pitchFamily="34" charset="-122"/>
                <a:ea typeface="微软雅黑" panose="020B0503020204020204" pitchFamily="34" charset="-122"/>
                <a:cs typeface="+mj-cs"/>
              </a:rPr>
              <a:t>（1）高度警惕。要多了解、熟悉金融知识，理性分析贷款的实际利率标准，不要心存侥幸、盲目信任。</a:t>
            </a:r>
            <a:endParaRPr lang="zh-CN" altLang="en-US" b="1" spc="300" dirty="0">
              <a:solidFill>
                <a:srgbClr val="1F74AD">
                  <a:lumMod val="100000"/>
                </a:srgbClr>
              </a:solidFill>
              <a:effectLst/>
              <a:latin typeface="微软雅黑" panose="020B0503020204020204" pitchFamily="34" charset="-122"/>
              <a:ea typeface="微软雅黑" panose="020B0503020204020204" pitchFamily="34" charset="-122"/>
              <a:cs typeface="+mj-cs"/>
            </a:endParaRPr>
          </a:p>
        </p:txBody>
      </p:sp>
      <p:sp>
        <p:nvSpPr>
          <p:cNvPr id="83" name="文本框 82"/>
          <p:cNvSpPr txBox="1"/>
          <p:nvPr>
            <p:custDataLst>
              <p:tags r:id="rId14"/>
            </p:custDataLst>
          </p:nvPr>
        </p:nvSpPr>
        <p:spPr bwMode="auto">
          <a:xfrm>
            <a:off x="421005" y="3373755"/>
            <a:ext cx="3480435" cy="1705610"/>
          </a:xfrm>
          <a:prstGeom prst="rect">
            <a:avLst/>
          </a:prstGeom>
          <a:noFill/>
        </p:spPr>
        <p:txBody>
          <a:bodyPr wrap="square" lIns="90000" tIns="46800" rIns="90000" bIns="0" anchor="b"/>
          <a:lstStyle/>
          <a:p>
            <a:pPr algn="just"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j-cs"/>
              </a:rPr>
              <a:t>（3）知法用法。要加强法律法规知识的学习，时刻绷紧自我保护这根弦，保护好个人信息和隐私，注意留存相关凭据。</a:t>
            </a:r>
            <a:endParaRPr lang="zh-CN" altLang="en-US"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85" name="文本框 84"/>
          <p:cNvSpPr txBox="1"/>
          <p:nvPr>
            <p:custDataLst>
              <p:tags r:id="rId15"/>
            </p:custDataLst>
          </p:nvPr>
        </p:nvSpPr>
        <p:spPr bwMode="auto">
          <a:xfrm>
            <a:off x="8237220" y="3745230"/>
            <a:ext cx="3186430" cy="1038860"/>
          </a:xfrm>
          <a:prstGeom prst="rect">
            <a:avLst/>
          </a:prstGeom>
          <a:noFill/>
        </p:spPr>
        <p:txBody>
          <a:bodyPr wrap="square" lIns="90000" tIns="46800" rIns="90000" bIns="0" anchor="b"/>
          <a:lstStyle/>
          <a:p>
            <a:pPr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j-cs"/>
              </a:rPr>
              <a:t>（2）树立正确的消费观，理性消费。</a:t>
            </a:r>
            <a:endParaRPr lang="zh-CN" altLang="en-US" b="1" spc="300" dirty="0">
              <a:solidFill>
                <a:srgbClr val="3498DB"/>
              </a:solidFill>
              <a:effectLst/>
              <a:latin typeface="微软雅黑" panose="020B0503020204020204" pitchFamily="34" charset="-122"/>
              <a:ea typeface="微软雅黑" panose="020B0503020204020204" pitchFamily="34" charset="-122"/>
              <a:cs typeface="+mj-cs"/>
            </a:endParaRPr>
          </a:p>
        </p:txBody>
      </p:sp>
    </p:spTree>
    <p:custDataLst>
      <p:tags r:id="rId16"/>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49250" y="496570"/>
            <a:ext cx="7115810" cy="583565"/>
          </a:xfrm>
          <a:prstGeom prst="rect">
            <a:avLst/>
          </a:prstGeom>
          <a:noFill/>
        </p:spPr>
        <p:txBody>
          <a:bodyPr wrap="square" rtlCol="0">
            <a:spAutoFit/>
          </a:bodyPr>
          <a:p>
            <a:r>
              <a:rPr lang="zh-CN" altLang="en-US" sz="3200">
                <a:solidFill>
                  <a:srgbClr val="43486D"/>
                </a:solidFill>
                <a:latin typeface="+mj-ea"/>
                <a:ea typeface="+mj-ea"/>
              </a:rPr>
              <a:t>一、学生宿舍常见的盗窃方式</a:t>
            </a:r>
            <a:endParaRPr lang="zh-CN" altLang="en-US" sz="3200">
              <a:solidFill>
                <a:srgbClr val="43486D"/>
              </a:solidFill>
              <a:latin typeface="+mj-ea"/>
              <a:ea typeface="+mj-ea"/>
            </a:endParaRPr>
          </a:p>
        </p:txBody>
      </p:sp>
      <p:sp>
        <p:nvSpPr>
          <p:cNvPr id="9" name="椭圆 8"/>
          <p:cNvSpPr/>
          <p:nvPr>
            <p:custDataLst>
              <p:tags r:id="rId1"/>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 name="椭圆 5"/>
          <p:cNvSpPr/>
          <p:nvPr>
            <p:custDataLst>
              <p:tags r:id="rId5"/>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5" name="椭圆 4"/>
          <p:cNvSpPr/>
          <p:nvPr>
            <p:custDataLst>
              <p:tags r:id="rId7"/>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0" name="KSO_Shape"/>
          <p:cNvSpPr/>
          <p:nvPr>
            <p:custDataLst>
              <p:tags r:id="rId8"/>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50" name="文本框 49"/>
          <p:cNvSpPr txBox="1"/>
          <p:nvPr>
            <p:custDataLst>
              <p:tags r:id="rId16"/>
            </p:custDataLst>
          </p:nvPr>
        </p:nvSpPr>
        <p:spPr>
          <a:xfrm>
            <a:off x="478155" y="1759585"/>
            <a:ext cx="3373120" cy="2619375"/>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（二）顺手牵羊盗窃</a:t>
            </a:r>
            <a:endParaRPr lang="zh-CN" altLang="en-US"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l">
              <a:lnSpc>
                <a:spcPct val="120000"/>
              </a:lnSpc>
            </a:pPr>
            <a:r>
              <a:rPr lang="zh-CN" altLang="en-US" sz="1600"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利用这种作案手段实施的盗窃案件多发生在教室、图书馆、食堂等公共场所。作案分子利用物品在、人不在，或物品在、人睡觉而伺机实施盗窃，作案分子除了一些是惯偷之外，其他的是见财起意而实施盗窃，所以往往还带有随机性。</a:t>
            </a:r>
            <a:endParaRPr lang="zh-CN" altLang="en-US" sz="1600"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2" name="文本框 51"/>
          <p:cNvSpPr txBox="1"/>
          <p:nvPr>
            <p:custDataLst>
              <p:tags r:id="rId17"/>
            </p:custDataLst>
          </p:nvPr>
        </p:nvSpPr>
        <p:spPr>
          <a:xfrm>
            <a:off x="440690" y="4574540"/>
            <a:ext cx="3300730" cy="1316990"/>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（三）利用钥匙入室作案</a:t>
            </a:r>
            <a:endParaRPr lang="zh-CN" altLang="en-US"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gn="l">
              <a:lnSpc>
                <a:spcPct val="120000"/>
              </a:lnSpc>
            </a:pPr>
            <a:r>
              <a:rPr lang="zh-CN" altLang="en-US" sz="1600"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作案分子主要利用以前作案时盗得的钥匙或事先配好的钥匙开门入室盗窃。</a:t>
            </a:r>
            <a:endParaRPr lang="zh-CN" altLang="en-US" sz="1600"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6" name="文本框 55"/>
          <p:cNvSpPr txBox="1"/>
          <p:nvPr>
            <p:custDataLst>
              <p:tags r:id="rId18"/>
            </p:custDataLst>
          </p:nvPr>
        </p:nvSpPr>
        <p:spPr>
          <a:xfrm>
            <a:off x="7994650" y="3074035"/>
            <a:ext cx="3938270" cy="1725295"/>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（四）利用信用卡（存折）盗窃</a:t>
            </a:r>
            <a:endPar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a:p>
            <a:pPr>
              <a:lnSpc>
                <a:spcPct val="120000"/>
              </a:lnSpc>
            </a:pPr>
            <a:r>
              <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这类盗窃案件的作案分子大多是利用同学、朋友的特殊关系得到被害人的信用卡（存折）及密码，伺机进行盗窃。</a:t>
            </a:r>
            <a:endPar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8" name="上箭头 57"/>
          <p:cNvSpPr/>
          <p:nvPr>
            <p:custDataLst>
              <p:tags r:id="rId19"/>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0"/>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1"/>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49250" y="496570"/>
            <a:ext cx="7115810" cy="583565"/>
          </a:xfrm>
          <a:prstGeom prst="rect">
            <a:avLst/>
          </a:prstGeom>
          <a:noFill/>
        </p:spPr>
        <p:txBody>
          <a:bodyPr wrap="square" rtlCol="0">
            <a:spAutoFit/>
          </a:bodyPr>
          <a:p>
            <a:r>
              <a:rPr lang="zh-CN" altLang="en-US" sz="3200">
                <a:solidFill>
                  <a:srgbClr val="43486D"/>
                </a:solidFill>
                <a:latin typeface="+mj-ea"/>
                <a:ea typeface="+mj-ea"/>
              </a:rPr>
              <a:t>一、学生宿舍常见的盗窃方式</a:t>
            </a:r>
            <a:endParaRPr lang="zh-CN" altLang="en-US" sz="3200">
              <a:solidFill>
                <a:srgbClr val="43486D"/>
              </a:solidFill>
              <a:latin typeface="+mj-ea"/>
              <a:ea typeface="+mj-ea"/>
            </a:endParaRPr>
          </a:p>
        </p:txBody>
      </p:sp>
      <p:cxnSp>
        <p:nvCxnSpPr>
          <p:cNvPr id="2" name="直接连接符 1"/>
          <p:cNvCxnSpPr/>
          <p:nvPr>
            <p:custDataLst>
              <p:tags r:id="rId1"/>
            </p:custDataLst>
          </p:nvPr>
        </p:nvCxnSpPr>
        <p:spPr>
          <a:xfrm flipH="1">
            <a:off x="3666084" y="175223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505809" y="179071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439717" y="175223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4"/>
            </p:custDataLst>
          </p:nvPr>
        </p:nvCxnSpPr>
        <p:spPr>
          <a:xfrm rot="5400000" flipH="1" flipV="1">
            <a:off x="7079033" y="179071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 name="直接连接符 3"/>
          <p:cNvCxnSpPr/>
          <p:nvPr>
            <p:custDataLst>
              <p:tags r:id="rId5"/>
            </p:custDataLst>
          </p:nvPr>
        </p:nvCxnSpPr>
        <p:spPr>
          <a:xfrm flipV="1">
            <a:off x="6036949" y="5252118"/>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6"/>
            </p:custDataLst>
          </p:nvPr>
        </p:nvCxnSpPr>
        <p:spPr>
          <a:xfrm rot="16200000" flipH="1">
            <a:off x="5676265" y="4887158"/>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11" name="任意多边形 10"/>
          <p:cNvSpPr/>
          <p:nvPr>
            <p:custDataLst>
              <p:tags r:id="rId7"/>
            </p:custDataLst>
          </p:nvPr>
        </p:nvSpPr>
        <p:spPr bwMode="auto">
          <a:xfrm>
            <a:off x="4365267" y="282370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p>
        </p:txBody>
      </p:sp>
      <p:sp>
        <p:nvSpPr>
          <p:cNvPr id="15" name="任意多边形 14"/>
          <p:cNvSpPr/>
          <p:nvPr>
            <p:custDataLst>
              <p:tags r:id="rId8"/>
            </p:custDataLst>
          </p:nvPr>
        </p:nvSpPr>
        <p:spPr bwMode="auto">
          <a:xfrm>
            <a:off x="6081231" y="164150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6" name="任意多边形 15"/>
          <p:cNvSpPr/>
          <p:nvPr>
            <p:custDataLst>
              <p:tags r:id="rId9"/>
            </p:custDataLst>
          </p:nvPr>
        </p:nvSpPr>
        <p:spPr bwMode="auto">
          <a:xfrm>
            <a:off x="4718162" y="164811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7" name="任意多边形 16"/>
          <p:cNvSpPr/>
          <p:nvPr>
            <p:custDataLst>
              <p:tags r:id="rId10"/>
            </p:custDataLst>
          </p:nvPr>
        </p:nvSpPr>
        <p:spPr bwMode="auto">
          <a:xfrm>
            <a:off x="4982835" y="421103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69A35B"/>
          </a:solidFill>
          <a:ln w="9525">
            <a:noFill/>
            <a:round/>
          </a:ln>
        </p:spPr>
        <p:txBody>
          <a:bodyPr anchor="ctr"/>
          <a:p>
            <a:pPr algn="ctr">
              <a:lnSpc>
                <a:spcPct val="130000"/>
              </a:lnSpc>
            </a:pPr>
          </a:p>
        </p:txBody>
      </p:sp>
      <p:sp>
        <p:nvSpPr>
          <p:cNvPr id="18" name="任意多边形 17"/>
          <p:cNvSpPr/>
          <p:nvPr>
            <p:custDataLst>
              <p:tags r:id="rId11"/>
            </p:custDataLst>
          </p:nvPr>
        </p:nvSpPr>
        <p:spPr bwMode="auto">
          <a:xfrm>
            <a:off x="6720857" y="283694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1F74AD"/>
          </a:solidFill>
          <a:ln w="9525">
            <a:noFill/>
            <a:round/>
          </a:ln>
        </p:spPr>
        <p:txBody>
          <a:bodyPr anchor="ctr"/>
          <a:p>
            <a:pPr algn="ctr">
              <a:lnSpc>
                <a:spcPct val="130000"/>
              </a:lnSpc>
            </a:pPr>
          </a:p>
        </p:txBody>
      </p:sp>
      <p:sp>
        <p:nvSpPr>
          <p:cNvPr id="19" name="任意多边形 18"/>
          <p:cNvSpPr/>
          <p:nvPr>
            <p:custDataLst>
              <p:tags r:id="rId12"/>
            </p:custDataLst>
          </p:nvPr>
        </p:nvSpPr>
        <p:spPr bwMode="auto">
          <a:xfrm>
            <a:off x="4896820" y="215982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20" name="任意多边形 19"/>
          <p:cNvSpPr/>
          <p:nvPr>
            <p:custDataLst>
              <p:tags r:id="rId13"/>
            </p:custDataLst>
          </p:nvPr>
        </p:nvSpPr>
        <p:spPr bwMode="auto">
          <a:xfrm>
            <a:off x="5462458" y="271948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4"/>
            </p:custDataLst>
          </p:nvPr>
        </p:nvSpPr>
        <p:spPr bwMode="auto">
          <a:xfrm>
            <a:off x="5422643" y="331273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21" name="任意多边形 20"/>
          <p:cNvSpPr/>
          <p:nvPr>
            <p:custDataLst>
              <p:tags r:id="rId15"/>
            </p:custDataLst>
          </p:nvPr>
        </p:nvSpPr>
        <p:spPr bwMode="auto">
          <a:xfrm>
            <a:off x="5649593" y="295041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6"/>
            </p:custDataLst>
          </p:nvPr>
        </p:nvSpPr>
        <p:spPr bwMode="auto">
          <a:xfrm>
            <a:off x="5840707" y="313754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7"/>
            </p:custDataLst>
          </p:nvPr>
        </p:nvSpPr>
        <p:spPr bwMode="auto">
          <a:xfrm>
            <a:off x="5952190" y="3245049"/>
            <a:ext cx="119446" cy="115466"/>
          </a:xfrm>
          <a:prstGeom prst="ellipse">
            <a:avLst/>
          </a:prstGeom>
          <a:solidFill>
            <a:srgbClr val="1F74AD">
              <a:lumMod val="75000"/>
            </a:srgbClr>
          </a:solidFill>
          <a:ln w="9525">
            <a:noFill/>
            <a:round/>
          </a:ln>
        </p:spPr>
        <p:txBody>
          <a:bodyPr anchor="ctr"/>
          <a:p>
            <a:pPr algn="ctr">
              <a:lnSpc>
                <a:spcPct val="130000"/>
              </a:lnSpc>
            </a:pPr>
          </a:p>
        </p:txBody>
      </p:sp>
      <p:sp>
        <p:nvSpPr>
          <p:cNvPr id="27" name="文本框 26"/>
          <p:cNvSpPr txBox="1"/>
          <p:nvPr>
            <p:custDataLst>
              <p:tags r:id="rId18"/>
            </p:custDataLst>
          </p:nvPr>
        </p:nvSpPr>
        <p:spPr bwMode="auto">
          <a:xfrm>
            <a:off x="1031240" y="1531620"/>
            <a:ext cx="2952115" cy="1188085"/>
          </a:xfrm>
          <a:prstGeom prst="rect">
            <a:avLst/>
          </a:prstGeom>
          <a:noFill/>
        </p:spPr>
        <p:txBody>
          <a:bodyPr wrap="square" lIns="90000" tIns="46800" rIns="90000" bIns="0" anchor="ctr"/>
          <a:p>
            <a:pPr algn="l">
              <a:lnSpc>
                <a:spcPct val="120000"/>
              </a:lnSpc>
            </a:pPr>
            <a:r>
              <a:rPr lang="zh-CN" altLang="en-US" b="1" spc="300" dirty="0">
                <a:solidFill>
                  <a:schemeClr val="accent1"/>
                </a:solidFill>
                <a:effectLst/>
                <a:latin typeface="微软雅黑" panose="020B0503020204020204" pitchFamily="34" charset="-122"/>
                <a:ea typeface="微软雅黑" panose="020B0503020204020204" pitchFamily="34" charset="-122"/>
                <a:cs typeface="+mj-cs"/>
              </a:rPr>
              <a:t>（五）窗外钓鱼</a:t>
            </a:r>
            <a:endParaRPr lang="zh-CN" altLang="en-US" b="1" spc="300" dirty="0">
              <a:solidFill>
                <a:schemeClr val="accent1"/>
              </a:solidFill>
              <a:effectLst/>
              <a:latin typeface="微软雅黑" panose="020B0503020204020204" pitchFamily="34" charset="-122"/>
              <a:ea typeface="微软雅黑" panose="020B0503020204020204" pitchFamily="34" charset="-122"/>
              <a:cs typeface="+mj-cs"/>
            </a:endParaRPr>
          </a:p>
          <a:p>
            <a:pPr algn="l">
              <a:lnSpc>
                <a:spcPct val="120000"/>
              </a:lnSpc>
            </a:pPr>
            <a:r>
              <a:rPr lang="zh-CN" altLang="en-US" sz="1600" b="1" spc="300" dirty="0">
                <a:latin typeface="微软雅黑" panose="020B0503020204020204" pitchFamily="34" charset="-122"/>
                <a:ea typeface="微软雅黑" panose="020B0503020204020204" pitchFamily="34" charset="-122"/>
                <a:cs typeface="+mj-cs"/>
              </a:rPr>
              <a:t>夏秋季节，窃贼趁夜深学生熟睡之时，用树枝、竹竿等钩走一楼学生的衣物。</a:t>
            </a:r>
            <a:endParaRPr lang="zh-CN" altLang="en-US" sz="1600" b="1" spc="300" dirty="0">
              <a:latin typeface="微软雅黑" panose="020B0503020204020204" pitchFamily="34" charset="-122"/>
              <a:ea typeface="微软雅黑" panose="020B0503020204020204" pitchFamily="34" charset="-122"/>
              <a:cs typeface="+mj-cs"/>
            </a:endParaRPr>
          </a:p>
        </p:txBody>
      </p:sp>
      <p:sp>
        <p:nvSpPr>
          <p:cNvPr id="25" name="文本框 24"/>
          <p:cNvSpPr txBox="1"/>
          <p:nvPr>
            <p:custDataLst>
              <p:tags r:id="rId19"/>
            </p:custDataLst>
          </p:nvPr>
        </p:nvSpPr>
        <p:spPr bwMode="auto">
          <a:xfrm>
            <a:off x="8329295" y="1410335"/>
            <a:ext cx="3072130" cy="1629410"/>
          </a:xfrm>
          <a:prstGeom prst="rect">
            <a:avLst/>
          </a:prstGeom>
          <a:noFill/>
        </p:spPr>
        <p:txBody>
          <a:bodyPr wrap="square" lIns="90000" tIns="46800" rIns="90000" bIns="0" anchor="ctr"/>
          <a:p>
            <a:pPr>
              <a:lnSpc>
                <a:spcPct val="120000"/>
              </a:lnSpc>
            </a:pPr>
            <a:r>
              <a:rPr lang="zh-CN" altLang="en-US" b="1" spc="300" dirty="0">
                <a:solidFill>
                  <a:schemeClr val="tx2">
                    <a:lumMod val="75000"/>
                    <a:lumOff val="25000"/>
                  </a:schemeClr>
                </a:solidFill>
                <a:latin typeface="微软雅黑" panose="020B0503020204020204" pitchFamily="34" charset="-122"/>
                <a:ea typeface="微软雅黑" panose="020B0503020204020204" pitchFamily="34" charset="-122"/>
                <a:cs typeface="+mj-cs"/>
              </a:rPr>
              <a:t>（六）撬门扭锁</a:t>
            </a:r>
            <a:endParaRPr lang="zh-CN" altLang="en-US" b="1" spc="300" dirty="0">
              <a:solidFill>
                <a:schemeClr val="tx2">
                  <a:lumMod val="75000"/>
                  <a:lumOff val="25000"/>
                </a:schemeClr>
              </a:solidFill>
              <a:latin typeface="微软雅黑" panose="020B0503020204020204" pitchFamily="34" charset="-122"/>
              <a:ea typeface="微软雅黑" panose="020B0503020204020204" pitchFamily="34" charset="-122"/>
              <a:cs typeface="+mj-cs"/>
            </a:endParaRPr>
          </a:p>
          <a:p>
            <a:pPr>
              <a:lnSpc>
                <a:spcPct val="120000"/>
              </a:lnSpc>
            </a:pPr>
            <a:r>
              <a:rPr lang="zh-CN" altLang="en-US" sz="1600" b="1" spc="300" dirty="0">
                <a:latin typeface="微软雅黑" panose="020B0503020204020204" pitchFamily="34" charset="-122"/>
                <a:ea typeface="微软雅黑" panose="020B0503020204020204" pitchFamily="34" charset="-122"/>
                <a:cs typeface="+mj-cs"/>
              </a:rPr>
              <a:t>此类案犯胆大手狠，现场翻动较大，作案目标以现金和价值高、便于携带的物品为主。</a:t>
            </a:r>
            <a:endParaRPr lang="zh-CN" altLang="en-US" sz="1600" b="1" spc="300" dirty="0">
              <a:latin typeface="微软雅黑" panose="020B0503020204020204" pitchFamily="34" charset="-122"/>
              <a:ea typeface="微软雅黑" panose="020B0503020204020204" pitchFamily="34" charset="-122"/>
              <a:cs typeface="+mj-cs"/>
            </a:endParaRPr>
          </a:p>
        </p:txBody>
      </p:sp>
      <p:sp>
        <p:nvSpPr>
          <p:cNvPr id="22" name="文本框 21"/>
          <p:cNvSpPr txBox="1"/>
          <p:nvPr>
            <p:custDataLst>
              <p:tags r:id="rId20"/>
            </p:custDataLst>
          </p:nvPr>
        </p:nvSpPr>
        <p:spPr bwMode="auto">
          <a:xfrm>
            <a:off x="6925945" y="4925695"/>
            <a:ext cx="4215765" cy="1502410"/>
          </a:xfrm>
          <a:prstGeom prst="rect">
            <a:avLst/>
          </a:prstGeom>
          <a:noFill/>
        </p:spPr>
        <p:txBody>
          <a:bodyPr wrap="square" lIns="90000" tIns="46800" rIns="90000" bIns="0" anchor="ctr"/>
          <a:p>
            <a:pPr>
              <a:lnSpc>
                <a:spcPct val="120000"/>
              </a:lnSpc>
            </a:pPr>
            <a:r>
              <a:rPr lang="zh-CN" altLang="en-US" b="1" spc="300" dirty="0">
                <a:solidFill>
                  <a:schemeClr val="accent3">
                    <a:lumMod val="50000"/>
                  </a:schemeClr>
                </a:solidFill>
                <a:latin typeface="微软雅黑" panose="020B0503020204020204" pitchFamily="34" charset="-122"/>
                <a:ea typeface="微软雅黑" panose="020B0503020204020204" pitchFamily="34" charset="-122"/>
                <a:cs typeface="+mj-cs"/>
              </a:rPr>
              <a:t>（七）翻窗入室</a:t>
            </a:r>
            <a:endParaRPr lang="zh-CN" altLang="en-US" b="1" spc="300" dirty="0">
              <a:solidFill>
                <a:schemeClr val="accent3">
                  <a:lumMod val="50000"/>
                </a:schemeClr>
              </a:solidFill>
              <a:latin typeface="微软雅黑" panose="020B0503020204020204" pitchFamily="34" charset="-122"/>
              <a:ea typeface="微软雅黑" panose="020B0503020204020204" pitchFamily="34" charset="-122"/>
              <a:cs typeface="+mj-cs"/>
            </a:endParaRPr>
          </a:p>
          <a:p>
            <a:pPr>
              <a:lnSpc>
                <a:spcPct val="120000"/>
              </a:lnSpc>
            </a:pPr>
            <a:r>
              <a:rPr lang="zh-CN" altLang="en-US" sz="1600" b="1" spc="300" dirty="0">
                <a:latin typeface="微软雅黑" panose="020B0503020204020204" pitchFamily="34" charset="-122"/>
                <a:ea typeface="微软雅黑" panose="020B0503020204020204" pitchFamily="34" charset="-122"/>
                <a:cs typeface="+mj-cs"/>
              </a:rPr>
              <a:t>此类窃贼与撬门扭锁者的作案目标相近。此外，还有借找人、卖东西等名义混入宿舍，伺机行窃等。</a:t>
            </a:r>
            <a:endParaRPr lang="zh-CN" altLang="en-US" sz="1600" b="1" spc="300" dirty="0">
              <a:latin typeface="微软雅黑" panose="020B0503020204020204" pitchFamily="34" charset="-122"/>
              <a:ea typeface="微软雅黑" panose="020B0503020204020204" pitchFamily="34" charset="-122"/>
              <a:cs typeface="+mj-cs"/>
            </a:endParaRPr>
          </a:p>
        </p:txBody>
      </p:sp>
    </p:spTree>
    <p:custDataLst>
      <p:tags r:id="rId2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716915" y="1721485"/>
            <a:ext cx="5519420" cy="3415030"/>
          </a:xfrm>
          <a:prstGeom prst="rect">
            <a:avLst/>
          </a:prstGeom>
          <a:noFill/>
        </p:spPr>
        <p:txBody>
          <a:bodyPr wrap="square" rtlCol="0">
            <a:spAutoFit/>
          </a:bodyPr>
          <a:p>
            <a:pPr fontAlgn="auto">
              <a:lnSpc>
                <a:spcPct val="150000"/>
              </a:lnSpc>
            </a:pPr>
            <a:r>
              <a:rPr lang="zh-CN" altLang="en-US"/>
              <a:t>防盗顾名思义就是要防备各种有形财产、无形财产被他人恶意地拿、偷、扒、抢、盗。同学们要有自我保护意识，在教室、计算机机房、图书馆、餐厅、操场等公共场所，要看管好自己的物品，贵重物品要随身携带。现金最好的保管方法是存入银行，数额较大的现金一定要及时存入银行，千万不可怕麻烦或者能拖则拖。存钱输入密码时要防范他人，这样一来即使银行卡丢失或被盗，也不用担心钱财被人冒领。</a:t>
            </a:r>
            <a:endParaRPr lang="zh-CN" altLang="en-US"/>
          </a:p>
        </p:txBody>
      </p:sp>
      <p:pic>
        <p:nvPicPr>
          <p:cNvPr id="101" name="图片 100"/>
          <p:cNvPicPr/>
          <p:nvPr/>
        </p:nvPicPr>
        <p:blipFill>
          <a:blip r:embed="rId1"/>
          <a:stretch>
            <a:fillRect/>
          </a:stretch>
        </p:blipFill>
        <p:spPr>
          <a:xfrm>
            <a:off x="6463030" y="1609090"/>
            <a:ext cx="4317365" cy="36398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16915" y="440055"/>
            <a:ext cx="7115810" cy="583565"/>
          </a:xfrm>
          <a:prstGeom prst="rect">
            <a:avLst/>
          </a:prstGeom>
          <a:noFill/>
        </p:spPr>
        <p:txBody>
          <a:bodyPr wrap="square" rtlCol="0">
            <a:spAutoFit/>
          </a:bodyPr>
          <a:p>
            <a:r>
              <a:rPr lang="zh-CN" altLang="en-US" sz="3200">
                <a:solidFill>
                  <a:srgbClr val="43486D"/>
                </a:solidFill>
                <a:latin typeface="+mj-ea"/>
                <a:ea typeface="+mj-ea"/>
              </a:rPr>
              <a:t>二、防盗措施</a:t>
            </a:r>
            <a:endParaRPr lang="zh-CN" altLang="en-US" sz="3200">
              <a:solidFill>
                <a:srgbClr val="43486D"/>
              </a:solidFill>
              <a:latin typeface="+mj-ea"/>
              <a:ea typeface="+mj-ea"/>
            </a:endParaRPr>
          </a:p>
        </p:txBody>
      </p:sp>
      <p:sp>
        <p:nvSpPr>
          <p:cNvPr id="4" name="文本框 3"/>
          <p:cNvSpPr txBox="1"/>
          <p:nvPr/>
        </p:nvSpPr>
        <p:spPr>
          <a:xfrm>
            <a:off x="716915" y="1023620"/>
            <a:ext cx="5519420" cy="506730"/>
          </a:xfrm>
          <a:prstGeom prst="rect">
            <a:avLst/>
          </a:prstGeom>
          <a:noFill/>
        </p:spPr>
        <p:txBody>
          <a:bodyPr wrap="square" rtlCol="0">
            <a:spAutoFit/>
          </a:bodyPr>
          <a:p>
            <a:pPr fontAlgn="auto">
              <a:lnSpc>
                <a:spcPct val="150000"/>
              </a:lnSpc>
            </a:pPr>
            <a:r>
              <a:rPr lang="zh-CN" altLang="en-US"/>
              <a:t>（一）哪些学生宿舍容易被盗</a:t>
            </a:r>
            <a:endParaRPr lang="zh-CN" altLang="en-US"/>
          </a:p>
        </p:txBody>
      </p:sp>
      <p:cxnSp>
        <p:nvCxnSpPr>
          <p:cNvPr id="52" name="Straight Connector 49"/>
          <p:cNvCxnSpPr/>
          <p:nvPr>
            <p:custDataLst>
              <p:tags r:id="rId1"/>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289337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7"/>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8"/>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19"/>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0"/>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1"/>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22"/>
            </p:custDataLst>
          </p:nvPr>
        </p:nvSpPr>
        <p:spPr>
          <a:xfrm>
            <a:off x="571183" y="2607310"/>
            <a:ext cx="2274570" cy="1469390"/>
          </a:xfrm>
          <a:prstGeom prst="rect">
            <a:avLst/>
          </a:prstGeom>
          <a:noFill/>
        </p:spPr>
        <p:txBody>
          <a:bodyPr wrap="square" rtlCol="0" anchor="ctr" anchorCtr="0">
            <a:normAutofit/>
          </a:bodyPr>
          <a:lstStyle/>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门窗缺乏安全设施。</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3"/>
            </p:custDataLst>
          </p:nvPr>
        </p:nvSpPr>
        <p:spPr>
          <a:xfrm>
            <a:off x="1021080" y="4213225"/>
            <a:ext cx="1829435" cy="14693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缺乏警惕性，互不关心。</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4"/>
            </p:custDataLst>
          </p:nvPr>
        </p:nvSpPr>
        <p:spPr>
          <a:xfrm>
            <a:off x="9346248" y="2607310"/>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制度不严，管理松懈，易被盗贼乘虚而入进行盗窃。</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9346248" y="4232275"/>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无人值班或值班人员无责任心。</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8289608" y="1134745"/>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居住成员混杂，搬动次数频繁，易被盗窃分子钻空子。</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2"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943158" y="4503420"/>
            <a:ext cx="628650" cy="714375"/>
          </a:xfrm>
          <a:prstGeom prst="rect">
            <a:avLst/>
          </a:prstGeom>
        </p:spPr>
      </p:pic>
      <p:pic>
        <p:nvPicPr>
          <p:cNvPr id="3"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87528" y="4488815"/>
            <a:ext cx="361950" cy="657225"/>
          </a:xfrm>
          <a:prstGeom prst="rect">
            <a:avLst/>
          </a:prstGeom>
        </p:spPr>
      </p:pic>
      <p:pic>
        <p:nvPicPr>
          <p:cNvPr id="5"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227253" y="3056890"/>
            <a:ext cx="457200" cy="485775"/>
          </a:xfrm>
          <a:prstGeom prst="rect">
            <a:avLst/>
          </a:prstGeom>
        </p:spPr>
      </p:pic>
      <p:pic>
        <p:nvPicPr>
          <p:cNvPr id="6"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822633" y="2137410"/>
            <a:ext cx="676275" cy="466725"/>
          </a:xfrm>
          <a:prstGeom prst="rect">
            <a:avLst/>
          </a:prstGeom>
        </p:spPr>
      </p:pic>
      <p:pic>
        <p:nvPicPr>
          <p:cNvPr id="7"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503103" y="3004185"/>
            <a:ext cx="571500" cy="590550"/>
          </a:xfrm>
          <a:prstGeom prst="rect">
            <a:avLst/>
          </a:prstGeom>
        </p:spPr>
      </p:pic>
      <p:pic>
        <p:nvPicPr>
          <p:cNvPr id="9"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75338" y="3540125"/>
            <a:ext cx="571500" cy="542925"/>
          </a:xfrm>
          <a:prstGeom prst="rect">
            <a:avLst/>
          </a:prstGeom>
        </p:spPr>
      </p:pic>
    </p:spTree>
    <p:custDataLst>
      <p:tags r:id="rId45"/>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2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2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24.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25.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2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2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2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13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13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13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3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45.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146.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47.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148.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49.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1.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975_6*q_i*1_1"/>
  <p:tag name="KSO_WM_TEMPLATE_CATEGORY" val="diagram"/>
  <p:tag name="KSO_WM_TEMPLATE_INDEX" val="20187975"/>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152.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187975_6*q_h_i*1_5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975_6*q_h_i*1_2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975_6*q_h_i*1_1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975_6*q_h_i*1_4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975_6*q_h_i*1_3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975_6*q_h_i*1_1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975_6*q_h_i*1_2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975_6*q_h_i*1_3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975_6*q_h_i*1_4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DIAGRAM_GROUP_CODE" val="q1-1"/>
  <p:tag name="KSO_WM_UNIT_TYPE" val="q_h_i"/>
  <p:tag name="KSO_WM_UNIT_INDEX" val="1_5_2"/>
  <p:tag name="KSO_WM_UNIT_ID" val="diagram20187975_6*q_h_i*1_5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62.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5_1"/>
  <p:tag name="KSO_WM_UNIT_ID" val="diagram20187975_6*q_h_a*1_5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9"/>
  <p:tag name="KSO_WM_UNIT_TEXT_FILL_TYPE" val="1"/>
</p:tagLst>
</file>

<file path=ppt/tags/tag163.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2_1"/>
  <p:tag name="KSO_WM_UNIT_ID" val="diagram20187975_6*q_h_a*1_2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164.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4_1"/>
  <p:tag name="KSO_WM_UNIT_ID" val="diagram20187975_6*q_h_a*1_4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8"/>
  <p:tag name="KSO_WM_UNIT_TEXT_FILL_TYPE" val="1"/>
</p:tagLst>
</file>

<file path=ppt/tags/tag165.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3_1"/>
  <p:tag name="KSO_WM_UNIT_ID" val="diagram20187975_6*q_h_a*1_3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7"/>
  <p:tag name="KSO_WM_UNIT_TEXT_FILL_TYPE" val="1"/>
</p:tagLst>
</file>

<file path=ppt/tags/tag166.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1_1"/>
  <p:tag name="KSO_WM_UNIT_ID" val="diagram20187975_6*q_h_a*1_1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167.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q1-1"/>
  <p:tag name="KSO_WM_UNIT_TYPE" val="q_h_a"/>
  <p:tag name="KSO_WM_UNIT_INDEX" val="1_6_1"/>
  <p:tag name="KSO_WM_UNIT_ID" val="diagram20187975_6*q_h_a*1_6_1"/>
  <p:tag name="KSO_WM_TEMPLATE_CATEGORY" val="diagram"/>
  <p:tag name="KSO_WM_TEMPLATE_INDEX" val="20187975"/>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NOCLEAR" val="0"/>
  <p:tag name="KSO_WM_UNIT_TEXT_FILL_FORE_SCHEMECOLOR_INDEX" val="10"/>
  <p:tag name="KSO_WM_UNIT_TEXT_FILL_TYPE" val="1"/>
</p:tagLst>
</file>

<file path=ppt/tags/tag168.xml><?xml version="1.0" encoding="utf-8"?>
<p:tagLst xmlns:p="http://schemas.openxmlformats.org/presentationml/2006/main">
  <p:tag name="KSO_WM_UNIT_HIGHLIGHT" val="0"/>
  <p:tag name="KSO_WM_UNIT_COMPATIBLE" val="0"/>
  <p:tag name="KSO_WM_DIAGRAM_GROUP_CODE" val="q1-1"/>
  <p:tag name="KSO_WM_UNIT_TYPE" val="q_h_i"/>
  <p:tag name="KSO_WM_UNIT_INDEX" val="1_6_1"/>
  <p:tag name="KSO_WM_UNIT_ID" val="diagram20187975_6*q_h_i*1_6_1"/>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169.xml><?xml version="1.0" encoding="utf-8"?>
<p:tagLst xmlns:p="http://schemas.openxmlformats.org/presentationml/2006/main">
  <p:tag name="KSO_WM_UNIT_HIGHLIGHT" val="0"/>
  <p:tag name="KSO_WM_UNIT_COMPATIBLE" val="0"/>
  <p:tag name="KSO_WM_DIAGRAM_GROUP_CODE" val="q1-1"/>
  <p:tag name="KSO_WM_UNIT_TYPE" val="q_h_i"/>
  <p:tag name="KSO_WM_UNIT_INDEX" val="1_6_2"/>
  <p:tag name="KSO_WM_UNIT_ID" val="diagram20187975_6*q_h_i*1_6_2"/>
  <p:tag name="KSO_WM_TEMPLATE_CATEGORY" val="diagram"/>
  <p:tag name="KSO_WM_TEMPLATE_INDEX" val="20187975"/>
  <p:tag name="KSO_WM_UNIT_LAYERLEVEL" val="1_1_1"/>
  <p:tag name="KSO_WM_TAG_VERSION" val="1.0"/>
  <p:tag name="KSO_WM_BEAUTIFY_FLAG" val="#wm#"/>
  <p:tag name="KSO_WM_UNIT_DIAGRAM_ISNUMVISUAL" val="0"/>
  <p:tag name="KSO_WM_UNIT_DIAGRAM_ISREFERUNIT" val="0"/>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18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19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19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19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19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19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4*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4*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5_1"/>
  <p:tag name="KSO_WM_UNIT_ID" val="diagram20169746_4*q_h_i*1_5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205.xml><?xml version="1.0" encoding="utf-8"?>
<p:tagLst xmlns:p="http://schemas.openxmlformats.org/presentationml/2006/main">
  <p:tag name="KSO_WM_UNIT_LAYERLEVEL" val="1_1"/>
  <p:tag name="KSO_WM_DIAGRAM_GROUP_CODE" val="q1_1"/>
  <p:tag name="KSO_WM_TAG_VERSION" val="1.0"/>
  <p:tag name="KSO_WM_BEAUTIFY_FLAG" val="#wm#"/>
  <p:tag name="KSO_WM_UNIT_TYPE" val="i"/>
  <p:tag name="KSO_WM_UNIT_ID" val="diagram20169746_4*i*3"/>
  <p:tag name="KSO_WM_TEMPLATE_CATEGORY" val="diagram"/>
  <p:tag name="KSO_WM_TEMPLATE_INDEX" val="20169746"/>
  <p:tag name="KSO_WM_UNIT_INDEX" val="3"/>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4*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4*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5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5_1"/>
  <p:tag name="KSO_WM_UNIT_TEXT_FILL_FORE_SCHEMECOLOR_INDEX" val="7"/>
  <p:tag name="KSO_WM_UNIT_TEXT_FILL_TYPE" val="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3_1"/>
  <p:tag name="KSO_WM_UNIT_TEXT_FILL_FORE_SCHEMECOLOR_INDEX" val="8"/>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4_1"/>
  <p:tag name="KSO_WM_UNIT_TEXT_FILL_FORE_SCHEMECOLOR_INDEX" val="5"/>
  <p:tag name="KSO_WM_UNIT_TEXT_FILL_TYPE"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1_1"/>
  <p:tag name="KSO_WM_UNIT_TEXT_FILL_FORE_SCHEMECOLOR_INDEX" val="6"/>
  <p:tag name="KSO_WM_UNIT_TEXT_FILL_TYPE"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2_1"/>
  <p:tag name="KSO_WM_UNIT_TEXT_FILL_FORE_SCHEMECOLOR_INDEX" val="7"/>
  <p:tag name="KSO_WM_UNIT_TEXT_FILL_TYPE" val="1"/>
</p:tagLst>
</file>

<file path=ppt/tags/tag21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9955_4*q_h_a*1_1_1"/>
  <p:tag name="KSO_WM_UNIT_TEXT_FILL_FORE_SCHEMECOLOR_INDEX" val="13"/>
  <p:tag name="KSO_WM_UNIT_TEXT_FILL_TYPE" val="1"/>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9955_4*q_h_a*1_2_1"/>
  <p:tag name="KSO_WM_UNIT_TEXT_FILL_FORE_SCHEMECOLOR_INDEX" val="13"/>
  <p:tag name="KSO_WM_UNIT_TEXT_FILL_TYPE" val="1"/>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9955_4*q_h_a*1_3_1"/>
  <p:tag name="KSO_WM_UNIT_TEXT_FILL_FORE_SCHEMECOLOR_INDEX" val="13"/>
  <p:tag name="KSO_WM_UNIT_TEXT_FILL_TYPE" val="1"/>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a"/>
  <p:tag name="KSO_WM_UNIT_INDEX" val="1_6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9955_4*q_h_a*1_6_1"/>
  <p:tag name="KSO_WM_UNIT_TEXT_FILL_FORE_SCHEMECOLOR_INDEX" val="13"/>
  <p:tag name="KSO_WM_UNIT_TEXT_FILL_TYPE" val="1"/>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a"/>
  <p:tag name="KSO_WM_UNIT_INDEX" val="1_5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9955_4*q_h_a*1_5_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q1-1"/>
  <p:tag name="KSO_WM_UNIT_ID" val="diagram20169955_4*q_h_a*1_4_1"/>
  <p:tag name="KSO_WM_UNIT_TEXT_FILL_FORE_SCHEMECOLOR_INDEX" val="13"/>
  <p:tag name="KSO_WM_UNIT_TEXT_FILL_TYPE"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6_1"/>
  <p:tag name="KSO_WM_UNIT_ID" val="diagram20169955_4*q_h_i*1_6_1"/>
  <p:tag name="KSO_WM_UNIT_LAYERLEVEL" val="1_1_1"/>
  <p:tag name="KSO_WM_DIAGRAM_GROUP_CODE" val="q1-1"/>
  <p:tag name="KSO_WM_UNIT_FILL_FORE_SCHEMECOLOR_INDEX" val="10"/>
  <p:tag name="KSO_WM_UNIT_FILL_TYPE" val="1"/>
  <p:tag name="KSO_WM_UNIT_TEXT_FILL_FORE_SCHEMECOLOR_INDEX" val="2"/>
  <p:tag name="KSO_WM_UNIT_TEXT_FILL_TYPE" val="1"/>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6_2"/>
  <p:tag name="KSO_WM_UNIT_ID" val="diagram20169955_4*q_h_i*1_6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6_3"/>
  <p:tag name="KSO_WM_UNIT_ID" val="diagram20169955_4*q_h_i*1_6_3"/>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5_1"/>
  <p:tag name="KSO_WM_UNIT_ID" val="diagram20169955_4*q_h_i*1_5_1"/>
  <p:tag name="KSO_WM_UNIT_LAYERLEVEL" val="1_1_1"/>
  <p:tag name="KSO_WM_DIAGRAM_GROUP_CODE" val="q1-1"/>
  <p:tag name="KSO_WM_UNIT_FILL_FORE_SCHEMECOLOR_INDEX" val="9"/>
  <p:tag name="KSO_WM_UNIT_FILL_TYPE" val="1"/>
  <p:tag name="KSO_WM_UNIT_TEXT_FILL_FORE_SCHEMECOLOR_INDEX" val="2"/>
  <p:tag name="KSO_WM_UNIT_TEXT_FILL_TYPE" val="1"/>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5_2"/>
  <p:tag name="KSO_WM_UNIT_ID" val="diagram20169955_4*q_h_i*1_5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1_1"/>
  <p:tag name="KSO_WM_UNIT_ID" val="diagram20169955_4*q_h_i*1_1_1"/>
  <p:tag name="KSO_WM_UNIT_LAYERLEVEL" val="1_1_1"/>
  <p:tag name="KSO_WM_DIAGRAM_GROUP_CODE" val="q1-1"/>
  <p:tag name="KSO_WM_UNIT_FILL_FORE_SCHEMECOLOR_INDEX" val="5"/>
  <p:tag name="KSO_WM_UNIT_FILL_TYPE" val="1"/>
  <p:tag name="KSO_WM_UNIT_TEXT_FILL_FORE_SCHEMECOLOR_INDEX" val="2"/>
  <p:tag name="KSO_WM_UNIT_TEXT_FILL_TYPE" val="1"/>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1_2"/>
  <p:tag name="KSO_WM_UNIT_ID" val="diagram20169955_4*q_h_i*1_1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2_1"/>
  <p:tag name="KSO_WM_UNIT_ID" val="diagram20169955_4*q_h_i*1_2_1"/>
  <p:tag name="KSO_WM_UNIT_LAYERLEVEL" val="1_1_1"/>
  <p:tag name="KSO_WM_DIAGRAM_GROUP_CODE" val="q1-1"/>
  <p:tag name="KSO_WM_UNIT_FILL_FORE_SCHEMECOLOR_INDEX" val="6"/>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2_2"/>
  <p:tag name="KSO_WM_UNIT_ID" val="diagram20169955_4*q_h_i*1_2_2"/>
  <p:tag name="KSO_WM_UNIT_LAYERLEVEL" val="1_1_1"/>
  <p:tag name="KSO_WM_DIAGRAM_GROUP_CODE" val="q1-1"/>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2_3"/>
  <p:tag name="KSO_WM_UNIT_ID" val="diagram20169955_4*q_h_i*1_2_3"/>
  <p:tag name="KSO_WM_UNIT_LAYERLEVEL" val="1_1_1"/>
  <p:tag name="KSO_WM_DIAGRAM_GROUP_CODE" val="q1-1"/>
  <p:tag name="KSO_WM_UNIT_FILL_FORE_SCHEMECOLOR_INDEX" val="14"/>
  <p:tag name="KSO_WM_UNIT_FILL_TYPE" val="1"/>
  <p:tag name="KSO_WM_UNIT_LINE_FORE_SCHEMECOLOR_INDEX" val="14"/>
  <p:tag name="KSO_WM_UNIT_LINE_FILL_TYPE" val="2"/>
  <p:tag name="KSO_WM_UNIT_TEXT_FILL_FORE_SCHEMECOLOR_INDEX" val="5"/>
  <p:tag name="KSO_WM_UNIT_TEXT_FILL_TYPE"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3_2"/>
  <p:tag name="KSO_WM_UNIT_ID" val="diagram20169955_4*q_h_i*1_3_2"/>
  <p:tag name="KSO_WM_UNIT_LAYERLEVEL" val="1_1_1"/>
  <p:tag name="KSO_WM_DIAGRAM_GROUP_CODE" val="q1-1"/>
  <p:tag name="KSO_WM_UNIT_FILL_FORE_SCHEMECOLOR_INDEX" val="7"/>
  <p:tag name="KSO_WM_UNIT_FILL_TYPE" val="1"/>
  <p:tag name="KSO_WM_UNIT_TEXT_FILL_FORE_SCHEMECOLOR_INDEX" val="2"/>
  <p:tag name="KSO_WM_UNIT_TEXT_FILL_TYPE" val="1"/>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3_1"/>
  <p:tag name="KSO_WM_UNIT_ID" val="diagram20169955_4*q_h_i*1_3_1"/>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4_1"/>
  <p:tag name="KSO_WM_UNIT_ID" val="diagram20169955_4*q_h_i*1_4_1"/>
  <p:tag name="KSO_WM_UNIT_LAYERLEVEL" val="1_1_1"/>
  <p:tag name="KSO_WM_DIAGRAM_GROUP_CODE" val="q1-1"/>
  <p:tag name="KSO_WM_UNIT_FILL_FORE_SCHEMECOLOR_INDEX" val="8"/>
  <p:tag name="KSO_WM_UNIT_FILL_TYPE" val="1"/>
  <p:tag name="KSO_WM_UNIT_TEXT_FILL_FORE_SCHEMECOLOR_INDEX" val="2"/>
  <p:tag name="KSO_WM_UNIT_TEXT_FILL_TYPE" val="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20169955"/>
  <p:tag name="KSO_WM_UNIT_TYPE" val="q_h_i"/>
  <p:tag name="KSO_WM_UNIT_INDEX" val="1_4_2"/>
  <p:tag name="KSO_WM_UNIT_ID" val="diagram20169955_4*q_h_i*1_4_2"/>
  <p:tag name="KSO_WM_UNIT_LAYERLEVEL" val="1_1_1"/>
  <p:tag name="KSO_WM_DIAGRAM_GROUP_CODE" val="q1-1"/>
  <p:tag name="KSO_WM_UNIT_FILL_FORE_SCHEMECOLOR_INDEX" val="14"/>
  <p:tag name="KSO_WM_UNIT_FILL_TYPE" val="1"/>
  <p:tag name="KSO_WM_UNIT_TEXT_FILL_FORE_SCHEMECOLOR_INDEX" val="5"/>
  <p:tag name="KSO_WM_UNIT_TEXT_FILL_TYPE" val="1"/>
</p:tagLst>
</file>

<file path=ppt/tags/tag23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24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24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24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3_1"/>
  <p:tag name="KSO_WM_UNIT_TEXT_FILL_FORE_SCHEMECOLOR_INDEX" val="8"/>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1_1"/>
  <p:tag name="KSO_WM_UNIT_TEXT_FILL_FORE_SCHEMECOLOR_INDEX" val="6"/>
  <p:tag name="KSO_WM_UNIT_TEXT_FILL_TYPE" val="1"/>
</p:tagLst>
</file>

<file path=ppt/tags/tag2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3_1"/>
  <p:tag name="KSO_WM_UNIT_TEXT_FILL_FORE_SCHEMECOLOR_INDEX" val="13"/>
  <p:tag name="KSO_WM_UNIT_TEXT_FILL_TYPE" val="1"/>
</p:tagLst>
</file>

<file path=ppt/tags/tag25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2_1"/>
  <p:tag name="KSO_WM_UNIT_TEXT_FILL_FORE_SCHEMECOLOR_INDEX" val="7"/>
  <p:tag name="KSO_WM_UNIT_TEXT_FILL_TYPE" val="1"/>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2_1"/>
  <p:tag name="KSO_WM_UNIT_TEXT_FILL_FORE_SCHEMECOLOR_INDEX" val="13"/>
  <p:tag name="KSO_WM_UNIT_TEXT_FILL_TYPE" val="1"/>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1_1"/>
  <p:tag name="KSO_WM_UNIT_TEXT_FILL_FORE_SCHEMECOLOR_INDEX" val="13"/>
  <p:tag name="KSO_WM_UNIT_TEXT_FILL_TYPE" val="1"/>
</p:tagLst>
</file>

<file path=ppt/tags/tag25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5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3*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3*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3*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3*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3*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3*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8"/>
  <p:tag name="KSO_WM_UNIT_ID" val="diagram20187873_3*q_i*1_8"/>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7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3*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27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3*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27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3*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0.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3*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3*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3*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3*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3*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3*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3*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87.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3*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88.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3*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89.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3*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9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0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0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0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309.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0.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311.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31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1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1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3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18.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322.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25.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32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29.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1_1"/>
  <p:tag name="KSO_WM_UNIT_ID" val="diagram20170669_3*q_h_i*1_1_1"/>
  <p:tag name="KSO_WM_UNIT_LAYERLEVEL" val="1_1_1"/>
  <p:tag name="KSO_WM_UNIT_LINE_FORE_SCHEMECOLOR_INDEX" val="14"/>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0.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3_1"/>
  <p:tag name="KSO_WM_UNIT_ID" val="diagram20170669_3*q_h_i*1_3_1"/>
  <p:tag name="KSO_WM_UNIT_LAYERLEVEL" val="1_1_1"/>
  <p:tag name="KSO_WM_UNIT_LINE_FORE_SCHEMECOLOR_INDEX" val="14"/>
  <p:tag name="KSO_WM_UNIT_LINE_FILL_TYPE" val="2"/>
</p:tagLst>
</file>

<file path=ppt/tags/tag331.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2_1"/>
  <p:tag name="KSO_WM_UNIT_ID" val="diagram20170669_3*q_h_i*1_2_1"/>
  <p:tag name="KSO_WM_UNIT_LAYERLEVEL" val="1_1_1"/>
  <p:tag name="KSO_WM_UNIT_LINE_FORE_SCHEMECOLOR_INDEX" val="14"/>
  <p:tag name="KSO_WM_UNIT_LINE_FILL_TYPE" val="2"/>
</p:tagLst>
</file>

<file path=ppt/tags/tag332.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3_2"/>
  <p:tag name="KSO_WM_UNIT_ID" val="diagram20170669_3*q_h_i*1_3_2"/>
  <p:tag name="KSO_WM_UNIT_LAYERLEVEL" val="1_1_1"/>
  <p:tag name="KSO_WM_UNIT_TEXT_FILL_FORE_SCHEMECOLOR_INDEX" val="14"/>
  <p:tag name="KSO_WM_UNIT_TEXT_FILL_TYPE" val="1"/>
</p:tagLst>
</file>

<file path=ppt/tags/tag333.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1_2"/>
  <p:tag name="KSO_WM_UNIT_ID" val="diagram20170669_3*q_h_i*1_1_2"/>
  <p:tag name="KSO_WM_UNIT_LAYERLEVEL" val="1_1_1"/>
  <p:tag name="KSO_WM_UNIT_TEXT_FILL_FORE_SCHEMECOLOR_INDEX" val="14"/>
  <p:tag name="KSO_WM_UNIT_TEXT_FILL_TYPE" val="1"/>
</p:tagLst>
</file>

<file path=ppt/tags/tag334.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2_2"/>
  <p:tag name="KSO_WM_UNIT_ID" val="diagram20170669_3*q_h_i*1_2_2"/>
  <p:tag name="KSO_WM_UNIT_LAYERLEVEL" val="1_1_1"/>
  <p:tag name="KSO_WM_UNIT_TEXT_FILL_FORE_SCHEMECOLOR_INDEX" val="14"/>
  <p:tag name="KSO_WM_UNIT_TEXT_FILL_TYPE" val="1"/>
</p:tagLst>
</file>

<file path=ppt/tags/tag335.xml><?xml version="1.0" encoding="utf-8"?>
<p:tagLst xmlns:p="http://schemas.openxmlformats.org/presentationml/2006/main">
  <p:tag name="KSO_WM_TAG_VERSION" val="1.0"/>
  <p:tag name="KSO_WM_BEAUTIFY_FLAG" val="#wm#"/>
  <p:tag name="KSO_WM_TEMPLATE_CATEGORY" val="diagram"/>
  <p:tag name="KSO_WM_TEMPLATE_INDEX" val="20170669"/>
  <p:tag name="KSO_WM_DIAGRAM_GROUP_CODE" val="q1-1"/>
  <p:tag name="KSO_WM_UNIT_TYPE" val="q_h_i"/>
  <p:tag name="KSO_WM_UNIT_INDEX" val="1_3_3"/>
  <p:tag name="KSO_WM_UNIT_ID" val="diagram20170669_3*q_h_i*1_3_3"/>
  <p:tag name="KSO_WM_UNIT_LAYERLEVEL" val="1_1_1"/>
  <p:tag name="KSO_WM_UNIT_FILL_FORE_SCHEMECOLOR_INDEX" val="14"/>
  <p:tag name="KSO_WM_UNIT_FILL_TYPE" val="1"/>
  <p:tag name="KSO_WM_UNIT_TEXT_FILL_FORE_SCHEMECOLOR_INDEX" val="14"/>
  <p:tag name="KSO_WM_UNIT_TEXT_FILL_TYPE" val="1"/>
</p:tagLst>
</file>

<file path=ppt/tags/tag336.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f"/>
  <p:tag name="KSO_WM_UNIT_INDEX" val="1_1_1"/>
  <p:tag name="KSO_WM_UNIT_LAYERLEVEL" val="1_1_1"/>
  <p:tag name="KSO_WM_UNIT_VALUE" val="65"/>
  <p:tag name="KSO_WM_UNIT_HIGHLIGHT" val="0"/>
  <p:tag name="KSO_WM_UNIT_COMPATIBLE" val="0"/>
  <p:tag name="KSO_WM_UNIT_CLEAR" val="0"/>
  <p:tag name="KSO_WM_UNIT_PRESET_TEXT_INDEX" val="5"/>
  <p:tag name="KSO_WM_UNIT_PRESET_TEXT_LEN" val="79"/>
  <p:tag name="KSO_WM_DIAGRAM_GROUP_CODE" val="q1-1"/>
  <p:tag name="KSO_WM_UNIT_ID" val="diagram20170669_3*q_h_f*1_1_1"/>
</p:tagLst>
</file>

<file path=ppt/tags/tag337.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f"/>
  <p:tag name="KSO_WM_UNIT_INDEX" val="1_3_1"/>
  <p:tag name="KSO_WM_UNIT_LAYERLEVEL" val="1_1_1"/>
  <p:tag name="KSO_WM_UNIT_VALUE" val="65"/>
  <p:tag name="KSO_WM_UNIT_HIGHLIGHT" val="0"/>
  <p:tag name="KSO_WM_UNIT_COMPATIBLE" val="0"/>
  <p:tag name="KSO_WM_UNIT_CLEAR" val="0"/>
  <p:tag name="KSO_WM_UNIT_PRESET_TEXT_INDEX" val="5"/>
  <p:tag name="KSO_WM_UNIT_PRESET_TEXT_LEN" val="79"/>
  <p:tag name="KSO_WM_DIAGRAM_GROUP_CODE" val="q1-1"/>
  <p:tag name="KSO_WM_UNIT_ID" val="diagram20170669_3*q_h_f*1_3_1"/>
</p:tagLst>
</file>

<file path=ppt/tags/tag338.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f"/>
  <p:tag name="KSO_WM_UNIT_INDEX" val="1_2_1"/>
  <p:tag name="KSO_WM_UNIT_LAYERLEVEL" val="1_1_1"/>
  <p:tag name="KSO_WM_UNIT_VALUE" val="65"/>
  <p:tag name="KSO_WM_UNIT_HIGHLIGHT" val="0"/>
  <p:tag name="KSO_WM_UNIT_COMPATIBLE" val="0"/>
  <p:tag name="KSO_WM_UNIT_CLEAR" val="0"/>
  <p:tag name="KSO_WM_UNIT_PRESET_TEXT_INDEX" val="5"/>
  <p:tag name="KSO_WM_UNIT_PRESET_TEXT_LEN" val="79"/>
  <p:tag name="KSO_WM_DIAGRAM_GROUP_CODE" val="q1-1"/>
  <p:tag name="KSO_WM_UNIT_ID" val="diagram20170669_3*q_h_f*1_2_1"/>
</p:tagLst>
</file>

<file path=ppt/tags/tag339.xml><?xml version="1.0" encoding="utf-8"?>
<p:tagLst xmlns:p="http://schemas.openxmlformats.org/presentationml/2006/main">
  <p:tag name="KSO_WM_TAG_VERSION" val="1.0"/>
  <p:tag name="KSO_WM_BEAUTIFY_FLAG" val="#wm#"/>
  <p:tag name="KSO_WM_UNIT_TYPE" val="i"/>
  <p:tag name="KSO_WM_UNIT_ID" val="diagram20170669_3*i*11"/>
  <p:tag name="KSO_WM_TEMPLATE_CATEGORY" val="diagram"/>
  <p:tag name="KSO_WM_TEMPLATE_INDEX" val="20170669"/>
  <p:tag name="KSO_WM_UNIT_INDEX" val="1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0.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3"/>
  <p:tag name="KSO_WM_UNIT_ID" val="diagram20170669_3*q_h_i*1_1_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1.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4"/>
  <p:tag name="KSO_WM_UNIT_ID" val="diagram20170669_3*q_h_i*1_1_4"/>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2.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5"/>
  <p:tag name="KSO_WM_UNIT_ID" val="diagram20170669_3*q_h_i*1_1_5"/>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3.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6"/>
  <p:tag name="KSO_WM_UNIT_ID" val="diagram20170669_3*q_h_i*1_1_6"/>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4.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7"/>
  <p:tag name="KSO_WM_UNIT_ID" val="diagram20170669_3*q_h_i*1_1_7"/>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5.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8"/>
  <p:tag name="KSO_WM_UNIT_ID" val="diagram20170669_3*q_h_i*1_1_8"/>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6.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9"/>
  <p:tag name="KSO_WM_UNIT_ID" val="diagram20170669_3*q_h_i*1_1_9"/>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7.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0"/>
  <p:tag name="KSO_WM_UNIT_ID" val="diagram20170669_3*q_h_i*1_1_10"/>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8.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1"/>
  <p:tag name="KSO_WM_UNIT_ID" val="diagram20170669_3*q_h_i*1_1_11"/>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49.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2"/>
  <p:tag name="KSO_WM_UNIT_ID" val="diagram20170669_3*q_h_i*1_1_12"/>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0.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3"/>
  <p:tag name="KSO_WM_UNIT_ID" val="diagram20170669_3*q_h_i*1_1_1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1.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4"/>
  <p:tag name="KSO_WM_UNIT_ID" val="diagram20170669_3*q_h_i*1_1_14"/>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2.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5"/>
  <p:tag name="KSO_WM_UNIT_ID" val="diagram20170669_3*q_h_i*1_1_15"/>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3.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1_16"/>
  <p:tag name="KSO_WM_UNIT_ID" val="diagram20170669_3*q_h_i*1_1_16"/>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4.xml><?xml version="1.0" encoding="utf-8"?>
<p:tagLst xmlns:p="http://schemas.openxmlformats.org/presentationml/2006/main">
  <p:tag name="KSO_WM_TAG_VERSION" val="1.0"/>
  <p:tag name="KSO_WM_BEAUTIFY_FLAG" val="#wm#"/>
  <p:tag name="KSO_WM_UNIT_TYPE" val="i"/>
  <p:tag name="KSO_WM_UNIT_ID" val="diagram20170669_3*i*40"/>
  <p:tag name="KSO_WM_TEMPLATE_CATEGORY" val="diagram"/>
  <p:tag name="KSO_WM_TEMPLATE_INDEX" val="20170669"/>
  <p:tag name="KSO_WM_UNIT_INDEX" val="40"/>
</p:tagLst>
</file>

<file path=ppt/tags/tag355.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2_3"/>
  <p:tag name="KSO_WM_UNIT_ID" val="diagram20170669_3*q_h_i*1_2_3"/>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6.xml><?xml version="1.0" encoding="utf-8"?>
<p:tagLst xmlns:p="http://schemas.openxmlformats.org/presentationml/2006/main">
  <p:tag name="KSO_WM_TAG_VERSION" val="1.0"/>
  <p:tag name="KSO_WM_BEAUTIFY_FLAG" val="#wm#"/>
  <p:tag name="KSO_WM_TEMPLATE_CATEGORY" val="diagram"/>
  <p:tag name="KSO_WM_TEMPLATE_INDEX" val="20170669"/>
  <p:tag name="KSO_WM_UNIT_TYPE" val="q_h_i"/>
  <p:tag name="KSO_WM_UNIT_INDEX" val="1_2_4"/>
  <p:tag name="KSO_WM_UNIT_ID" val="diagram20170669_3*q_h_i*1_2_4"/>
  <p:tag name="KSO_WM_UNIT_LAYERLEVEL" val="1_1_1"/>
  <p:tag name="KSO_WM_DIAGRAM_GROUP_CODE" val="q1-1"/>
  <p:tag name="KSO_WM_UNIT_FILL_FORE_SCHEMECOLOR_INDEX" val="14"/>
  <p:tag name="KSO_WM_UNIT_FILL_TYPE" val="1"/>
  <p:tag name="KSO_WM_UNIT_TEXT_FILL_FORE_SCHEMECOLOR_INDEX" val="14"/>
  <p:tag name="KSO_WM_UNIT_TEXT_FILL_TYPE" val="1"/>
</p:tagLst>
</file>

<file path=ppt/tags/tag35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5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5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67.xml><?xml version="1.0" encoding="utf-8"?>
<p:tagLst xmlns:p="http://schemas.openxmlformats.org/presentationml/2006/main">
  <p:tag name="KSO_WM_TAG_VERSION" val="1.0"/>
  <p:tag name="KSO_WM_TEMPLATE_CATEGORY" val="diagram"/>
  <p:tag name="KSO_WM_TEMPLATE_INDEX" val="20188463"/>
  <p:tag name="KSO_WM_UNIT_ID" val="diagram20188463_1*q_h_i*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368.xml><?xml version="1.0" encoding="utf-8"?>
<p:tagLst xmlns:p="http://schemas.openxmlformats.org/presentationml/2006/main">
  <p:tag name="KSO_WM_TAG_VERSION" val="1.0"/>
  <p:tag name="KSO_WM_TEMPLATE_CATEGORY" val="diagram"/>
  <p:tag name="KSO_WM_TEMPLATE_INDEX" val="20188463"/>
  <p:tag name="KSO_WM_UNIT_ID" val="diagram20188463_1*q_h_i*1_2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Lst>
</file>

<file path=ppt/tags/tag369.xml><?xml version="1.0" encoding="utf-8"?>
<p:tagLst xmlns:p="http://schemas.openxmlformats.org/presentationml/2006/main">
  <p:tag name="KSO_WM_TAG_VERSION" val="1.0"/>
  <p:tag name="KSO_WM_TEMPLATE_CATEGORY" val="diagram"/>
  <p:tag name="KSO_WM_TEMPLATE_INDEX" val="20188463"/>
  <p:tag name="KSO_WM_UNIT_ID" val="diagram20188463_1*q_h_i*1_3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70.xml><?xml version="1.0" encoding="utf-8"?>
<p:tagLst xmlns:p="http://schemas.openxmlformats.org/presentationml/2006/main">
  <p:tag name="KSO_WM_TAG_VERSION" val="1.0"/>
  <p:tag name="KSO_WM_TEMPLATE_CATEGORY" val="diagram"/>
  <p:tag name="KSO_WM_TEMPLATE_INDEX" val="20188463"/>
  <p:tag name="KSO_WM_UNIT_ID" val="diagram20188463_1*q_h_i*1_3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1*q_h_i*1_2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2_3"/>
  <p:tag name="KSO_WM_UNIT_LINE_FORE_SCHEMECOLOR_INDEX" val="13"/>
  <p:tag name="KSO_WM_UNIT_LINE_FILL_TYPE" val="2"/>
  <p:tag name="KSO_WM_UNIT_TEXT_FILL_FORE_SCHEMECOLOR_INDEX" val="2"/>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1*q_h_i*1_3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3_3"/>
  <p:tag name="KSO_WM_UNIT_LINE_FORE_SCHEMECOLOR_INDEX" val="13"/>
  <p:tag name="KSO_WM_UNIT_LINE_FILL_TYPE" val="2"/>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1*q_h_i*1_1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1_3"/>
  <p:tag name="KSO_WM_UNIT_LINE_FORE_SCHEMECOLOR_INDEX" val="13"/>
  <p:tag name="KSO_WM_UNIT_LINE_FILL_TYPE" val="2"/>
  <p:tag name="KSO_WM_UNIT_TEXT_FILL_FORE_SCHEMECOLOR_INDEX" val="2"/>
  <p:tag name="KSO_WM_UNIT_TEXT_FILL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1*q_h_x*1_3_1"/>
  <p:tag name="KSO_WM_TEMPLATE_CATEGORY" val="diagram"/>
  <p:tag name="KSO_WM_TEMPLATE_INDEX" val="20188463"/>
  <p:tag name="KSO_WM_UNIT_LAYERLEVEL" val="1_1_1"/>
  <p:tag name="KSO_WM_TAG_VERSION" val="1.0"/>
  <p:tag name="KSO_WM_BEAUTIFY_FLAG" val="#wm#"/>
  <p:tag name="KSO_WM_UNIT_COLOR_SCHEME_SHAPE_ID" val="76"/>
  <p:tag name="KSO_WM_UNIT_COLOR_SCHEME_PARENT_PAGE" val="0_3"/>
  <p:tag name="KSO_WM_UNIT_VALUE" val="103*92"/>
  <p:tag name="KSO_WM_DIAGRAM_GROUP_CODE" val="q1-1"/>
  <p:tag name="KSO_WM_UNIT_TYPE" val="q_h_x"/>
  <p:tag name="KSO_WM_UNIT_INDEX" val="1_3_1"/>
  <p:tag name="KSO_WM_UNIT_FILL_FORE_SCHEMECOLOR_INDEX" val="14"/>
  <p:tag name="KSO_WM_UNIT_FILL_TYPE" val="1"/>
  <p:tag name="KSO_WM_UNIT_TEXT_FILL_FORE_SCHEMECOLOR_INDEX" val="2"/>
  <p:tag name="KSO_WM_UNIT_TEXT_FILL_TYPE" val="1"/>
</p:tagLst>
</file>

<file path=ppt/tags/tag375.xml><?xml version="1.0" encoding="utf-8"?>
<p:tagLst xmlns:p="http://schemas.openxmlformats.org/presentationml/2006/main">
  <p:tag name="KSO_WM_TAG_VERSION" val="1.0"/>
  <p:tag name="KSO_WM_TEMPLATE_CATEGORY" val="diagram"/>
  <p:tag name="KSO_WM_TEMPLATE_INDEX" val="20188463"/>
  <p:tag name="KSO_WM_UNIT_ID" val="diagram20188463_1*q_h_x*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2"/>
  <p:tag name="KSO_WM_UNIT_COLOR_SCHEME_PARENT_PAGE" val="0_3"/>
  <p:tag name="KSO_WM_UNIT_VALUE" val="99*92"/>
  <p:tag name="KSO_WM_DIAGRAM_GROUP_CODE" val="q1-1"/>
  <p:tag name="KSO_WM_UNIT_TYPE" val="q_h_x"/>
  <p:tag name="KSO_WM_UNIT_INDEX" val="1_2_1"/>
  <p:tag name="KSO_WM_UNIT_FILL_FORE_SCHEMECOLOR_INDEX" val="14"/>
  <p:tag name="KSO_WM_UNIT_FILL_TYPE" val="1"/>
  <p:tag name="KSO_WM_UNIT_TEXT_FILL_FORE_SCHEMECOLOR_INDEX" val="13"/>
  <p:tag name="KSO_WM_UNIT_TEXT_FILL_TYPE" val="1"/>
</p:tagLst>
</file>

<file path=ppt/tags/tag376.xml><?xml version="1.0" encoding="utf-8"?>
<p:tagLst xmlns:p="http://schemas.openxmlformats.org/presentationml/2006/main">
  <p:tag name="KSO_WM_TAG_VERSION" val="1.0"/>
  <p:tag name="KSO_WM_TEMPLATE_CATEGORY" val="diagram"/>
  <p:tag name="KSO_WM_TEMPLATE_INDEX" val="20188463"/>
  <p:tag name="KSO_WM_UNIT_ID" val="diagram20188463_1*q_h_i*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377.xml><?xml version="1.0" encoding="utf-8"?>
<p:tagLst xmlns:p="http://schemas.openxmlformats.org/presentationml/2006/main">
  <p:tag name="KSO_WM_TAG_VERSION" val="1.0"/>
  <p:tag name="KSO_WM_TEMPLATE_CATEGORY" val="diagram"/>
  <p:tag name="KSO_WM_TEMPLATE_INDEX" val="20188463"/>
  <p:tag name="KSO_WM_UNIT_ID" val="diagram20188463_1*q_h_i*1_1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Lst>
</file>

<file path=ppt/tags/tag378.xml><?xml version="1.0" encoding="utf-8"?>
<p:tagLst xmlns:p="http://schemas.openxmlformats.org/presentationml/2006/main">
  <p:tag name="KSO_WM_TAG_VERSION" val="1.0"/>
  <p:tag name="KSO_WM_TEMPLATE_CATEGORY" val="diagram"/>
  <p:tag name="KSO_WM_TEMPLATE_INDEX" val="20188463"/>
  <p:tag name="KSO_WM_UNIT_ID" val="diagram20188463_1*q_h_x*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1"/>
  <p:tag name="KSO_WM_UNIT_COLOR_SCHEME_PARENT_PAGE" val="0_3"/>
  <p:tag name="KSO_WM_UNIT_VALUE" val="110*75"/>
  <p:tag name="KSO_WM_DIAGRAM_GROUP_CODE" val="q1-1"/>
  <p:tag name="KSO_WM_UNIT_TYPE" val="q_h_x"/>
  <p:tag name="KSO_WM_UNIT_INDEX" val="1_1_1"/>
  <p:tag name="KSO_WM_UNIT_FILL_FORE_SCHEMECOLOR_INDEX" val="14"/>
  <p:tag name="KSO_WM_UNIT_FILL_TYPE" val="1"/>
  <p:tag name="KSO_WM_UNIT_TEXT_FILL_FORE_SCHEMECOLOR_INDEX" val="13"/>
  <p:tag name="KSO_WM_UNIT_TEXT_FILL_TYPE" val="1"/>
</p:tagLst>
</file>

<file path=ppt/tags/tag379.xml><?xml version="1.0" encoding="utf-8"?>
<p:tagLst xmlns:p="http://schemas.openxmlformats.org/presentationml/2006/main">
  <p:tag name="KSO_WM_TAG_VERSION" val="1.0"/>
  <p:tag name="KSO_WM_TEMPLATE_CATEGORY" val="diagram"/>
  <p:tag name="KSO_WM_TEMPLATE_INDEX" val="20188463"/>
  <p:tag name="KSO_WM_UNIT_ID" val="diagram20188463_1*q_h_a*1_1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1_1"/>
  <p:tag name="KSO_WM_UNIT_TEXT_FILL_FORE_SCHEMECOLOR_INDEX" val="5"/>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0.xml><?xml version="1.0" encoding="utf-8"?>
<p:tagLst xmlns:p="http://schemas.openxmlformats.org/presentationml/2006/main">
  <p:tag name="KSO_WM_TAG_VERSION" val="1.0"/>
  <p:tag name="KSO_WM_TEMPLATE_CATEGORY" val="diagram"/>
  <p:tag name="KSO_WM_TEMPLATE_INDEX" val="20188463"/>
  <p:tag name="KSO_WM_UNIT_ID" val="diagram20188463_1*q_h_a*1_3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3_1"/>
  <p:tag name="KSO_WM_UNIT_TEXT_FILL_FORE_SCHEMECOLOR_INDEX" val="7"/>
  <p:tag name="KSO_WM_UNIT_TEXT_FILL_TYPE" val="1"/>
</p:tagLst>
</file>

<file path=ppt/tags/tag381.xml><?xml version="1.0" encoding="utf-8"?>
<p:tagLst xmlns:p="http://schemas.openxmlformats.org/presentationml/2006/main">
  <p:tag name="KSO_WM_TAG_VERSION" val="1.0"/>
  <p:tag name="KSO_WM_TEMPLATE_CATEGORY" val="diagram"/>
  <p:tag name="KSO_WM_TEMPLATE_INDEX" val="20188463"/>
  <p:tag name="KSO_WM_UNIT_ID" val="diagram20188463_1*q_h_a*1_2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2_1"/>
  <p:tag name="KSO_WM_UNIT_TEXT_FILL_FORE_SCHEMECOLOR_INDEX" val="6"/>
  <p:tag name="KSO_WM_UNIT_TEXT_FILL_TYPE" val="1"/>
</p:tagLst>
</file>

<file path=ppt/tags/tag38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8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84.xml><?xml version="1.0" encoding="utf-8"?>
<p:tagLst xmlns:p="http://schemas.openxmlformats.org/presentationml/2006/main">
  <p:tag name="KSO_DOCER_TEMPLATE_OPEN_ONCE_MARK"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5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5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59.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6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68.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69.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7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3*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7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3*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7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3*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7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3*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7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3*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3*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8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8"/>
  <p:tag name="KSO_WM_UNIT_ID" val="diagram20187873_3*q_i*1_8"/>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3*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3*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3*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3*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3*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3*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3*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3*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3*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3*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3*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3*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94.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3*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9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11309</Words>
  <Application>WPS 演示</Application>
  <PresentationFormat>宽屏</PresentationFormat>
  <Paragraphs>455</Paragraphs>
  <Slides>56</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56</vt:i4>
      </vt:variant>
    </vt:vector>
  </HeadingPairs>
  <TitlesOfParts>
    <vt:vector size="70" baseType="lpstr">
      <vt:lpstr>Arial</vt:lpstr>
      <vt:lpstr>宋体</vt:lpstr>
      <vt:lpstr>Wingdings</vt:lpstr>
      <vt:lpstr>微软雅黑</vt:lpstr>
      <vt:lpstr>Wingdings</vt:lpstr>
      <vt:lpstr>黑体</vt:lpstr>
      <vt:lpstr>Arial Unicode MS</vt:lpstr>
      <vt:lpstr>Calibri</vt:lpstr>
      <vt:lpstr>MS PGothic</vt:lpstr>
      <vt:lpstr>Lato Regular</vt:lpstr>
      <vt:lpstr>Latha</vt:lpstr>
      <vt:lpstr>汉仪书宋二S</vt:lpstr>
      <vt:lpstr>汉仪中圆简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159</cp:revision>
  <dcterms:created xsi:type="dcterms:W3CDTF">2019-06-19T02:08:00Z</dcterms:created>
  <dcterms:modified xsi:type="dcterms:W3CDTF">2021-11-17T00:54:47Z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