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410" r:id="rId3"/>
    <p:sldId id="433" r:id="rId4"/>
    <p:sldId id="413" r:id="rId5"/>
    <p:sldId id="414" r:id="rId6"/>
    <p:sldId id="419" r:id="rId7"/>
    <p:sldId id="450" r:id="rId8"/>
    <p:sldId id="451" r:id="rId9"/>
    <p:sldId id="415" r:id="rId10"/>
    <p:sldId id="452" r:id="rId11"/>
    <p:sldId id="453" r:id="rId12"/>
    <p:sldId id="454" r:id="rId13"/>
    <p:sldId id="455" r:id="rId14"/>
    <p:sldId id="456" r:id="rId15"/>
    <p:sldId id="423" r:id="rId16"/>
    <p:sldId id="457" r:id="rId17"/>
    <p:sldId id="458" r:id="rId18"/>
    <p:sldId id="459" r:id="rId19"/>
    <p:sldId id="460" r:id="rId20"/>
    <p:sldId id="418" r:id="rId21"/>
  </p:sldIdLst>
  <p:sldSz cx="12192000" cy="6858000"/>
  <p:notesSz cx="6858000" cy="9144000"/>
  <p:embeddedFontLst>
    <p:embeddedFont>
      <p:font typeface="微软雅黑" panose="020B0503020204020204" pitchFamily="34" charset="-122"/>
      <p:regular r:id="rId25"/>
    </p:embeddedFont>
    <p:embeddedFont>
      <p:font typeface="汉仪中简黑简" panose="00020600040101010101" charset="-122"/>
      <p:regular r:id="rId26"/>
    </p:embeddedFont>
    <p:embeddedFont>
      <p:font typeface="黑体" panose="02010600030101010101" charset="-122"/>
      <p:regular r:id="rId27"/>
    </p:embeddedFont>
  </p:embeddedFontLst>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AF1"/>
    <a:srgbClr val="D67678"/>
    <a:srgbClr val="FFFFFF"/>
    <a:srgbClr val="43486D"/>
    <a:srgbClr val="C29880"/>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3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gs" Target="tags/tag156.xml"/><Relationship Id="rId27" Type="http://schemas.openxmlformats.org/officeDocument/2006/relationships/font" Target="fonts/font3.fntdata"/><Relationship Id="rId26" Type="http://schemas.openxmlformats.org/officeDocument/2006/relationships/font" Target="fonts/font2.fntdata"/><Relationship Id="rId25" Type="http://schemas.openxmlformats.org/officeDocument/2006/relationships/font" Target="fonts/font1.fntdata"/><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8.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124.xml"/><Relationship Id="rId6" Type="http://schemas.openxmlformats.org/officeDocument/2006/relationships/image" Target="../media/image12.jpeg"/><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130.xml"/><Relationship Id="rId6" Type="http://schemas.openxmlformats.org/officeDocument/2006/relationships/image" Target="../media/image13.jpeg"/><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136.xml"/><Relationship Id="rId6" Type="http://schemas.openxmlformats.org/officeDocument/2006/relationships/image" Target="../media/image14.jpeg"/><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142.xml"/><Relationship Id="rId6" Type="http://schemas.openxmlformats.org/officeDocument/2006/relationships/image" Target="../media/image15.jpeg"/><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4.xml"/><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tags" Target="../tags/tag14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3.xml"/><Relationship Id="rId1"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4.xml"/><Relationship Id="rId1" Type="http://schemas.openxmlformats.org/officeDocument/2006/relationships/image" Target="../media/image18.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5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2" Type="http://schemas.openxmlformats.org/officeDocument/2006/relationships/slideLayout" Target="../slideLayouts/slideLayout3.xml"/><Relationship Id="rId21" Type="http://schemas.openxmlformats.org/officeDocument/2006/relationships/tags" Target="../tags/tag73.xml"/><Relationship Id="rId20" Type="http://schemas.openxmlformats.org/officeDocument/2006/relationships/tags" Target="../tags/tag72.xml"/><Relationship Id="rId2" Type="http://schemas.openxmlformats.org/officeDocument/2006/relationships/tags" Target="../tags/tag54.xml"/><Relationship Id="rId19" Type="http://schemas.openxmlformats.org/officeDocument/2006/relationships/tags" Target="../tags/tag71.xml"/><Relationship Id="rId18" Type="http://schemas.openxmlformats.org/officeDocument/2006/relationships/tags" Target="../tags/tag70.xml"/><Relationship Id="rId17" Type="http://schemas.openxmlformats.org/officeDocument/2006/relationships/tags" Target="../tags/tag69.xml"/><Relationship Id="rId16" Type="http://schemas.openxmlformats.org/officeDocument/2006/relationships/tags" Target="../tags/tag68.xml"/><Relationship Id="rId15" Type="http://schemas.openxmlformats.org/officeDocument/2006/relationships/tags" Target="../tags/tag67.xml"/><Relationship Id="rId14" Type="http://schemas.openxmlformats.org/officeDocument/2006/relationships/tags" Target="../tags/tag66.xml"/><Relationship Id="rId13" Type="http://schemas.openxmlformats.org/officeDocument/2006/relationships/tags" Target="../tags/tag65.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tags" Target="../tags/tag53.xml"/></Relationships>
</file>

<file path=ppt/slides/_rels/slide7.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1" Type="http://schemas.openxmlformats.org/officeDocument/2006/relationships/slideLayout" Target="../slideLayouts/slideLayout3.xml"/><Relationship Id="rId50" Type="http://schemas.openxmlformats.org/officeDocument/2006/relationships/tags" Target="../tags/tag111.xml"/><Relationship Id="rId5" Type="http://schemas.openxmlformats.org/officeDocument/2006/relationships/tags" Target="../tags/tag78.xml"/><Relationship Id="rId49" Type="http://schemas.openxmlformats.org/officeDocument/2006/relationships/image" Target="../media/image6.svg"/><Relationship Id="rId48" Type="http://schemas.openxmlformats.org/officeDocument/2006/relationships/image" Target="../media/image10.png"/><Relationship Id="rId47" Type="http://schemas.openxmlformats.org/officeDocument/2006/relationships/tags" Target="../tags/tag110.xml"/><Relationship Id="rId46" Type="http://schemas.openxmlformats.org/officeDocument/2006/relationships/image" Target="../media/image5.svg"/><Relationship Id="rId45" Type="http://schemas.openxmlformats.org/officeDocument/2006/relationships/image" Target="../media/image9.png"/><Relationship Id="rId44" Type="http://schemas.openxmlformats.org/officeDocument/2006/relationships/tags" Target="../tags/tag109.xml"/><Relationship Id="rId43" Type="http://schemas.openxmlformats.org/officeDocument/2006/relationships/image" Target="../media/image4.svg"/><Relationship Id="rId42" Type="http://schemas.openxmlformats.org/officeDocument/2006/relationships/image" Target="../media/image8.png"/><Relationship Id="rId41" Type="http://schemas.openxmlformats.org/officeDocument/2006/relationships/tags" Target="../tags/tag108.xml"/><Relationship Id="rId40" Type="http://schemas.openxmlformats.org/officeDocument/2006/relationships/image" Target="../media/image3.svg"/><Relationship Id="rId4" Type="http://schemas.openxmlformats.org/officeDocument/2006/relationships/tags" Target="../tags/tag77.xml"/><Relationship Id="rId39" Type="http://schemas.openxmlformats.org/officeDocument/2006/relationships/image" Target="../media/image7.png"/><Relationship Id="rId38" Type="http://schemas.openxmlformats.org/officeDocument/2006/relationships/tags" Target="../tags/tag107.xml"/><Relationship Id="rId37" Type="http://schemas.openxmlformats.org/officeDocument/2006/relationships/image" Target="../media/image2.svg"/><Relationship Id="rId36" Type="http://schemas.openxmlformats.org/officeDocument/2006/relationships/image" Target="../media/image6.png"/><Relationship Id="rId35" Type="http://schemas.openxmlformats.org/officeDocument/2006/relationships/tags" Target="../tags/tag106.xml"/><Relationship Id="rId34" Type="http://schemas.openxmlformats.org/officeDocument/2006/relationships/image" Target="../media/image1.svg"/><Relationship Id="rId33" Type="http://schemas.openxmlformats.org/officeDocument/2006/relationships/image" Target="../media/image5.png"/><Relationship Id="rId32" Type="http://schemas.openxmlformats.org/officeDocument/2006/relationships/tags" Target="../tags/tag105.xml"/><Relationship Id="rId31" Type="http://schemas.openxmlformats.org/officeDocument/2006/relationships/tags" Target="../tags/tag104.xml"/><Relationship Id="rId30" Type="http://schemas.openxmlformats.org/officeDocument/2006/relationships/tags" Target="../tags/tag103.xml"/><Relationship Id="rId3" Type="http://schemas.openxmlformats.org/officeDocument/2006/relationships/tags" Target="../tags/tag76.xml"/><Relationship Id="rId29" Type="http://schemas.openxmlformats.org/officeDocument/2006/relationships/tags" Target="../tags/tag102.xml"/><Relationship Id="rId28" Type="http://schemas.openxmlformats.org/officeDocument/2006/relationships/tags" Target="../tags/tag101.xml"/><Relationship Id="rId27" Type="http://schemas.openxmlformats.org/officeDocument/2006/relationships/tags" Target="../tags/tag100.xml"/><Relationship Id="rId26" Type="http://schemas.openxmlformats.org/officeDocument/2006/relationships/tags" Target="../tags/tag99.xml"/><Relationship Id="rId25" Type="http://schemas.openxmlformats.org/officeDocument/2006/relationships/tags" Target="../tags/tag98.xml"/><Relationship Id="rId24" Type="http://schemas.openxmlformats.org/officeDocument/2006/relationships/tags" Target="../tags/tag97.xml"/><Relationship Id="rId23" Type="http://schemas.openxmlformats.org/officeDocument/2006/relationships/tags" Target="../tags/tag96.xml"/><Relationship Id="rId22" Type="http://schemas.openxmlformats.org/officeDocument/2006/relationships/tags" Target="../tags/tag95.xml"/><Relationship Id="rId21" Type="http://schemas.openxmlformats.org/officeDocument/2006/relationships/tags" Target="../tags/tag94.xml"/><Relationship Id="rId20" Type="http://schemas.openxmlformats.org/officeDocument/2006/relationships/tags" Target="../tags/tag93.xml"/><Relationship Id="rId2" Type="http://schemas.openxmlformats.org/officeDocument/2006/relationships/tags" Target="../tags/tag75.xml"/><Relationship Id="rId19" Type="http://schemas.openxmlformats.org/officeDocument/2006/relationships/tags" Target="../tags/tag92.xml"/><Relationship Id="rId18" Type="http://schemas.openxmlformats.org/officeDocument/2006/relationships/tags" Target="../tags/tag91.xml"/><Relationship Id="rId17" Type="http://schemas.openxmlformats.org/officeDocument/2006/relationships/tags" Target="../tags/tag90.xml"/><Relationship Id="rId16" Type="http://schemas.openxmlformats.org/officeDocument/2006/relationships/tags" Target="../tags/tag89.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tags" Target="../tags/tag7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2.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118.xml"/><Relationship Id="rId6" Type="http://schemas.openxmlformats.org/officeDocument/2006/relationships/image" Target="../media/image11.jpeg"/><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54685" y="1898650"/>
            <a:ext cx="10638790" cy="1938020"/>
          </a:xfrm>
          <a:prstGeom prst="rect">
            <a:avLst/>
          </a:prstGeom>
          <a:noFill/>
        </p:spPr>
        <p:txBody>
          <a:bodyPr wrap="square" rtlCol="0" anchor="t">
            <a:spAutoFit/>
          </a:bodyPr>
          <a:p>
            <a:pPr algn="ctr"/>
            <a:r>
              <a:rPr lang="zh-CN" altLang="en-US" sz="6000">
                <a:solidFill>
                  <a:srgbClr val="D67678"/>
                </a:solidFill>
                <a:sym typeface="+mn-ea"/>
              </a:rPr>
              <a:t>大学生安全教育教程</a:t>
            </a:r>
            <a:endParaRPr lang="zh-CN" altLang="en-US" sz="6000">
              <a:solidFill>
                <a:srgbClr val="D67678"/>
              </a:solidFill>
              <a:sym typeface="+mn-ea"/>
            </a:endParaRPr>
          </a:p>
          <a:p>
            <a:pPr algn="ctr"/>
            <a:r>
              <a:rPr lang="zh-CN" altLang="en-US" sz="6000">
                <a:solidFill>
                  <a:srgbClr val="D67678"/>
                </a:solidFill>
                <a:sym typeface="+mn-ea"/>
              </a:rPr>
              <a:t>（第二版）</a:t>
            </a:r>
            <a:endParaRPr lang="zh-CN" altLang="en-US" sz="6000">
              <a:solidFill>
                <a:srgbClr val="43486D"/>
              </a:solidFill>
              <a:sym typeface="+mn-ea"/>
            </a:endParaRPr>
          </a:p>
        </p:txBody>
      </p:sp>
      <p:sp>
        <p:nvSpPr>
          <p:cNvPr id="17" name="圆角矩形 16"/>
          <p:cNvSpPr/>
          <p:nvPr/>
        </p:nvSpPr>
        <p:spPr>
          <a:xfrm>
            <a:off x="4565015" y="4480560"/>
            <a:ext cx="3053715" cy="699135"/>
          </a:xfrm>
          <a:prstGeom prst="roundRect">
            <a:avLst>
              <a:gd name="adj" fmla="val 50000"/>
            </a:avLst>
          </a:prstGeom>
          <a:solidFill>
            <a:srgbClr val="43486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chemeClr val="bg1"/>
                </a:solidFill>
                <a:latin typeface="汉仪中简黑简" panose="00020600040101010101" charset="-122"/>
                <a:ea typeface="汉仪中简黑简" panose="00020600040101010101" charset="-122"/>
                <a:cs typeface="汉仪中简黑简" panose="00020600040101010101" charset="-122"/>
              </a:rPr>
              <a:t>北京出版社</a:t>
            </a:r>
            <a:endParaRPr lang="zh-CN" altLang="en-US" sz="3200">
              <a:solidFill>
                <a:schemeClr val="bg1"/>
              </a:solidFill>
              <a:latin typeface="汉仪中简黑简" panose="00020600040101010101" charset="-122"/>
              <a:ea typeface="汉仪中简黑简" panose="00020600040101010101" charset="-122"/>
              <a:cs typeface="汉仪中简黑简" panose="00020600040101010101" charset="-122"/>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6885" y="354330"/>
            <a:ext cx="7114540" cy="583565"/>
          </a:xfrm>
          <a:prstGeom prst="rect">
            <a:avLst/>
          </a:prstGeom>
          <a:noFill/>
        </p:spPr>
        <p:txBody>
          <a:bodyPr wrap="square" rtlCol="0">
            <a:spAutoFit/>
          </a:bodyPr>
          <a:p>
            <a:r>
              <a:rPr lang="zh-CN" altLang="en-US" sz="3200">
                <a:solidFill>
                  <a:srgbClr val="43486D"/>
                </a:solidFill>
                <a:latin typeface="+mj-ea"/>
                <a:ea typeface="+mj-ea"/>
                <a:sym typeface="+mn-ea"/>
              </a:rPr>
              <a:t>一、大学生应具有的安全意识</a:t>
            </a:r>
            <a:endParaRPr lang="zh-CN" altLang="en-US" sz="3200">
              <a:solidFill>
                <a:srgbClr val="43486D"/>
              </a:solidFill>
              <a:latin typeface="+mj-ea"/>
              <a:ea typeface="+mj-ea"/>
            </a:endParaRPr>
          </a:p>
        </p:txBody>
      </p:sp>
      <p:sp>
        <p:nvSpPr>
          <p:cNvPr id="23" name="文本框 22"/>
          <p:cNvSpPr txBox="1"/>
          <p:nvPr/>
        </p:nvSpPr>
        <p:spPr>
          <a:xfrm>
            <a:off x="8889365" y="4683760"/>
            <a:ext cx="1945005" cy="398780"/>
          </a:xfrm>
          <a:prstGeom prst="rect">
            <a:avLst/>
          </a:prstGeom>
          <a:noFill/>
        </p:spPr>
        <p:txBody>
          <a:bodyPr wrap="square" rtlCol="0">
            <a:spAutoFit/>
          </a:bodyPr>
          <a:p>
            <a:pPr algn="ctr"/>
            <a:r>
              <a:rPr lang="zh-CN" altLang="en-US" sz="2000" b="1">
                <a:solidFill>
                  <a:schemeClr val="bg1"/>
                </a:solidFill>
                <a:latin typeface="汉仪中简黑简" panose="00020600040101010101" charset="-122"/>
                <a:ea typeface="汉仪中简黑简" panose="00020600040101010101" charset="-122"/>
                <a:cs typeface="汉仪中简黑简" panose="00020600040101010101" charset="-122"/>
              </a:rPr>
              <a:t>点击</a:t>
            </a:r>
            <a:r>
              <a:rPr lang="zh-CN" sz="2000" b="1">
                <a:solidFill>
                  <a:schemeClr val="bg1"/>
                </a:solidFill>
                <a:latin typeface="汉仪中简黑简" panose="00020600040101010101" charset="-122"/>
                <a:ea typeface="汉仪中简黑简" panose="00020600040101010101" charset="-122"/>
                <a:cs typeface="汉仪中简黑简" panose="00020600040101010101" charset="-122"/>
              </a:rPr>
              <a:t>添加标题</a:t>
            </a:r>
            <a:endParaRPr lang="zh-CN" sz="2000" b="1">
              <a:solidFill>
                <a:schemeClr val="bg1"/>
              </a:solidFill>
              <a:latin typeface="汉仪中简黑简" panose="00020600040101010101" charset="-122"/>
              <a:ea typeface="汉仪中简黑简" panose="00020600040101010101" charset="-122"/>
              <a:cs typeface="汉仪中简黑简" panose="00020600040101010101" charset="-122"/>
            </a:endParaRPr>
          </a:p>
        </p:txBody>
      </p:sp>
      <p:sp>
        <p:nvSpPr>
          <p:cNvPr id="4" name="文本框 3"/>
          <p:cNvSpPr txBox="1"/>
          <p:nvPr/>
        </p:nvSpPr>
        <p:spPr>
          <a:xfrm>
            <a:off x="701040" y="1118870"/>
            <a:ext cx="3886200" cy="506730"/>
          </a:xfrm>
          <a:prstGeom prst="rect">
            <a:avLst/>
          </a:prstGeom>
          <a:noFill/>
        </p:spPr>
        <p:txBody>
          <a:bodyPr wrap="square" rtlCol="0">
            <a:spAutoFit/>
            <a:scene3d>
              <a:camera prst="orthographicFront"/>
              <a:lightRig rig="threePt" dir="t"/>
            </a:scene3d>
          </a:bodyPr>
          <a:p>
            <a:pPr fontAlgn="auto">
              <a:lnSpc>
                <a:spcPct val="150000"/>
              </a:lnSpc>
            </a:pPr>
            <a:r>
              <a:rPr lang="zh-CN" altLang="en-US" b="1">
                <a:solidFill>
                  <a:schemeClr val="accent1"/>
                </a:solidFill>
              </a:rPr>
              <a:t>（三）自我防范的意识</a:t>
            </a:r>
            <a:endParaRPr lang="zh-CN" altLang="en-US" b="1">
              <a:solidFill>
                <a:schemeClr val="accent1"/>
              </a:solidFill>
            </a:endParaRPr>
          </a:p>
        </p:txBody>
      </p:sp>
      <p:grpSp>
        <p:nvGrpSpPr>
          <p:cNvPr id="41" name="组合 40"/>
          <p:cNvGrpSpPr/>
          <p:nvPr>
            <p:custDataLst>
              <p:tags r:id="rId1"/>
            </p:custDataLst>
          </p:nvPr>
        </p:nvGrpSpPr>
        <p:grpSpPr>
          <a:xfrm>
            <a:off x="11164900" y="753710"/>
            <a:ext cx="420495" cy="269282"/>
            <a:chOff x="11382102" y="604536"/>
            <a:chExt cx="420495" cy="269282"/>
          </a:xfrm>
        </p:grpSpPr>
        <p:sp>
          <p:nvSpPr>
            <p:cNvPr id="42" name="Line 16"/>
            <p:cNvSpPr>
              <a:spLocks noChangeShapeType="1"/>
            </p:cNvSpPr>
            <p:nvPr>
              <p:custDataLst>
                <p:tags r:id="rId2"/>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Line 17"/>
            <p:cNvSpPr>
              <a:spLocks noChangeShapeType="1"/>
            </p:cNvSpPr>
            <p:nvPr>
              <p:custDataLst>
                <p:tags r:id="rId3"/>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Line 18"/>
            <p:cNvSpPr>
              <a:spLocks noChangeShapeType="1"/>
            </p:cNvSpPr>
            <p:nvPr>
              <p:custDataLst>
                <p:tags r:id="rId4"/>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custDataLst>
              <p:tags r:id="rId5"/>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89000" y="1806575"/>
            <a:ext cx="4596765" cy="2168525"/>
          </a:xfrm>
          <a:prstGeom prst="rect">
            <a:avLst/>
          </a:prstGeom>
          <a:noFill/>
        </p:spPr>
        <p:txBody>
          <a:bodyPr wrap="square" rtlCol="0">
            <a:spAutoFit/>
          </a:bodyPr>
          <a:p>
            <a:pPr fontAlgn="auto">
              <a:lnSpc>
                <a:spcPct val="150000"/>
              </a:lnSpc>
            </a:pPr>
            <a:r>
              <a:rPr lang="zh-CN" altLang="en-US"/>
              <a:t>当前社会治安形势总体稳定，但也不可避免地还存在许多不安全因素，这就要求大学生树立自我防范意识，对安全隐患要早有心理准备，做好自我保护，尽量避免不安全因素对自身的伤害。</a:t>
            </a:r>
            <a:endParaRPr lang="zh-CN" altLang="en-US"/>
          </a:p>
        </p:txBody>
      </p:sp>
      <p:pic>
        <p:nvPicPr>
          <p:cNvPr id="103" name="图片 102"/>
          <p:cNvPicPr/>
          <p:nvPr/>
        </p:nvPicPr>
        <p:blipFill>
          <a:blip r:embed="rId6"/>
          <a:stretch>
            <a:fillRect/>
          </a:stretch>
        </p:blipFill>
        <p:spPr>
          <a:xfrm>
            <a:off x="5781040" y="1250950"/>
            <a:ext cx="4543425" cy="3616325"/>
          </a:xfrm>
          <a:prstGeom prst="rect">
            <a:avLst/>
          </a:prstGeom>
          <a:noFill/>
          <a:ln w="9525">
            <a:noFill/>
          </a:ln>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blinds(horizontal)">
                                      <p:cBhvr>
                                        <p:cTn id="7"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6885" y="354330"/>
            <a:ext cx="7114540" cy="583565"/>
          </a:xfrm>
          <a:prstGeom prst="rect">
            <a:avLst/>
          </a:prstGeom>
          <a:noFill/>
        </p:spPr>
        <p:txBody>
          <a:bodyPr wrap="square" rtlCol="0">
            <a:spAutoFit/>
          </a:bodyPr>
          <a:p>
            <a:r>
              <a:rPr lang="zh-CN" altLang="en-US" sz="3200">
                <a:solidFill>
                  <a:srgbClr val="43486D"/>
                </a:solidFill>
                <a:latin typeface="+mj-ea"/>
                <a:ea typeface="+mj-ea"/>
                <a:sym typeface="+mn-ea"/>
              </a:rPr>
              <a:t>一、大学生应具有的安全意识</a:t>
            </a:r>
            <a:endParaRPr lang="zh-CN" altLang="en-US" sz="3200">
              <a:solidFill>
                <a:srgbClr val="43486D"/>
              </a:solidFill>
              <a:latin typeface="+mj-ea"/>
              <a:ea typeface="+mj-ea"/>
            </a:endParaRPr>
          </a:p>
        </p:txBody>
      </p:sp>
      <p:sp>
        <p:nvSpPr>
          <p:cNvPr id="23" name="文本框 22"/>
          <p:cNvSpPr txBox="1"/>
          <p:nvPr/>
        </p:nvSpPr>
        <p:spPr>
          <a:xfrm>
            <a:off x="8889365" y="4683760"/>
            <a:ext cx="1945005" cy="398780"/>
          </a:xfrm>
          <a:prstGeom prst="rect">
            <a:avLst/>
          </a:prstGeom>
          <a:noFill/>
        </p:spPr>
        <p:txBody>
          <a:bodyPr wrap="square" rtlCol="0">
            <a:spAutoFit/>
          </a:bodyPr>
          <a:p>
            <a:pPr algn="ctr"/>
            <a:r>
              <a:rPr lang="zh-CN" altLang="en-US" sz="2000" b="1">
                <a:solidFill>
                  <a:schemeClr val="bg1"/>
                </a:solidFill>
                <a:latin typeface="汉仪中简黑简" panose="00020600040101010101" charset="-122"/>
                <a:ea typeface="汉仪中简黑简" panose="00020600040101010101" charset="-122"/>
                <a:cs typeface="汉仪中简黑简" panose="00020600040101010101" charset="-122"/>
              </a:rPr>
              <a:t>点击</a:t>
            </a:r>
            <a:r>
              <a:rPr lang="zh-CN" sz="2000" b="1">
                <a:solidFill>
                  <a:schemeClr val="bg1"/>
                </a:solidFill>
                <a:latin typeface="汉仪中简黑简" panose="00020600040101010101" charset="-122"/>
                <a:ea typeface="汉仪中简黑简" panose="00020600040101010101" charset="-122"/>
                <a:cs typeface="汉仪中简黑简" panose="00020600040101010101" charset="-122"/>
              </a:rPr>
              <a:t>添加标题</a:t>
            </a:r>
            <a:endParaRPr lang="zh-CN" sz="2000" b="1">
              <a:solidFill>
                <a:schemeClr val="bg1"/>
              </a:solidFill>
              <a:latin typeface="汉仪中简黑简" panose="00020600040101010101" charset="-122"/>
              <a:ea typeface="汉仪中简黑简" panose="00020600040101010101" charset="-122"/>
              <a:cs typeface="汉仪中简黑简" panose="00020600040101010101" charset="-122"/>
            </a:endParaRPr>
          </a:p>
        </p:txBody>
      </p:sp>
      <p:sp>
        <p:nvSpPr>
          <p:cNvPr id="4" name="文本框 3"/>
          <p:cNvSpPr txBox="1"/>
          <p:nvPr/>
        </p:nvSpPr>
        <p:spPr>
          <a:xfrm>
            <a:off x="678180" y="1118870"/>
            <a:ext cx="3886200" cy="506730"/>
          </a:xfrm>
          <a:prstGeom prst="rect">
            <a:avLst/>
          </a:prstGeom>
          <a:noFill/>
        </p:spPr>
        <p:txBody>
          <a:bodyPr wrap="square" rtlCol="0">
            <a:spAutoFit/>
            <a:scene3d>
              <a:camera prst="orthographicFront"/>
              <a:lightRig rig="threePt" dir="t"/>
            </a:scene3d>
          </a:bodyPr>
          <a:p>
            <a:pPr fontAlgn="auto">
              <a:lnSpc>
                <a:spcPct val="150000"/>
              </a:lnSpc>
            </a:pPr>
            <a:r>
              <a:rPr lang="zh-CN" altLang="en-US" b="1">
                <a:solidFill>
                  <a:schemeClr val="accent1"/>
                </a:solidFill>
              </a:rPr>
              <a:t>（四）面对突发事件应变的意识</a:t>
            </a:r>
            <a:endParaRPr lang="zh-CN" altLang="en-US" b="1">
              <a:solidFill>
                <a:schemeClr val="accent1"/>
              </a:solidFill>
            </a:endParaRPr>
          </a:p>
        </p:txBody>
      </p:sp>
      <p:grpSp>
        <p:nvGrpSpPr>
          <p:cNvPr id="41" name="组合 40"/>
          <p:cNvGrpSpPr/>
          <p:nvPr>
            <p:custDataLst>
              <p:tags r:id="rId1"/>
            </p:custDataLst>
          </p:nvPr>
        </p:nvGrpSpPr>
        <p:grpSpPr>
          <a:xfrm>
            <a:off x="11164900" y="753710"/>
            <a:ext cx="420495" cy="269282"/>
            <a:chOff x="11382102" y="604536"/>
            <a:chExt cx="420495" cy="269282"/>
          </a:xfrm>
        </p:grpSpPr>
        <p:sp>
          <p:nvSpPr>
            <p:cNvPr id="42" name="Line 16"/>
            <p:cNvSpPr>
              <a:spLocks noChangeShapeType="1"/>
            </p:cNvSpPr>
            <p:nvPr>
              <p:custDataLst>
                <p:tags r:id="rId2"/>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Line 17"/>
            <p:cNvSpPr>
              <a:spLocks noChangeShapeType="1"/>
            </p:cNvSpPr>
            <p:nvPr>
              <p:custDataLst>
                <p:tags r:id="rId3"/>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Line 18"/>
            <p:cNvSpPr>
              <a:spLocks noChangeShapeType="1"/>
            </p:cNvSpPr>
            <p:nvPr>
              <p:custDataLst>
                <p:tags r:id="rId4"/>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custDataLst>
              <p:tags r:id="rId5"/>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76580" y="1806575"/>
            <a:ext cx="4909185" cy="3415030"/>
          </a:xfrm>
          <a:prstGeom prst="rect">
            <a:avLst/>
          </a:prstGeom>
          <a:noFill/>
        </p:spPr>
        <p:txBody>
          <a:bodyPr wrap="square" rtlCol="0">
            <a:spAutoFit/>
          </a:bodyPr>
          <a:p>
            <a:pPr fontAlgn="auto">
              <a:lnSpc>
                <a:spcPct val="150000"/>
              </a:lnSpc>
            </a:pPr>
            <a:r>
              <a:rPr lang="zh-CN" altLang="en-US"/>
              <a:t>事故的发生有些是没有预兆的，这就要求大学生要有面对突发事件快速应变的意识。这方面意识的培养，有利于大学生在面对突发事件的时候在最短的时间内做出判断，第一时间采取措施帮助自己和别人脱离危险，而不是因害怕、应变能力不够而丧失了逃生和减少损失的机会。具备这方面的意识，就要在平时注重加强相关知识的储备以及应变能力的培养。</a:t>
            </a:r>
            <a:endParaRPr lang="zh-CN" altLang="en-US"/>
          </a:p>
        </p:txBody>
      </p:sp>
      <p:pic>
        <p:nvPicPr>
          <p:cNvPr id="104" name="图片 103"/>
          <p:cNvPicPr/>
          <p:nvPr/>
        </p:nvPicPr>
        <p:blipFill>
          <a:blip r:embed="rId6"/>
          <a:stretch>
            <a:fillRect/>
          </a:stretch>
        </p:blipFill>
        <p:spPr>
          <a:xfrm>
            <a:off x="5793105" y="1806575"/>
            <a:ext cx="5221605" cy="3415030"/>
          </a:xfrm>
          <a:prstGeom prst="rect">
            <a:avLst/>
          </a:prstGeom>
          <a:noFill/>
          <a:ln w="9525">
            <a:noFill/>
          </a:ln>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wipe(down)">
                                      <p:cBhvr>
                                        <p:cTn id="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6885" y="354330"/>
            <a:ext cx="7114540" cy="583565"/>
          </a:xfrm>
          <a:prstGeom prst="rect">
            <a:avLst/>
          </a:prstGeom>
          <a:noFill/>
        </p:spPr>
        <p:txBody>
          <a:bodyPr wrap="square" rtlCol="0">
            <a:spAutoFit/>
          </a:bodyPr>
          <a:p>
            <a:r>
              <a:rPr lang="zh-CN" altLang="en-US" sz="3200">
                <a:solidFill>
                  <a:srgbClr val="43486D"/>
                </a:solidFill>
                <a:latin typeface="+mj-ea"/>
                <a:ea typeface="+mj-ea"/>
                <a:sym typeface="+mn-ea"/>
              </a:rPr>
              <a:t>一、大学生应具有的安全意识</a:t>
            </a:r>
            <a:endParaRPr lang="zh-CN" altLang="en-US" sz="3200">
              <a:solidFill>
                <a:srgbClr val="43486D"/>
              </a:solidFill>
              <a:latin typeface="+mj-ea"/>
              <a:ea typeface="+mj-ea"/>
            </a:endParaRPr>
          </a:p>
        </p:txBody>
      </p:sp>
      <p:sp>
        <p:nvSpPr>
          <p:cNvPr id="23" name="文本框 22"/>
          <p:cNvSpPr txBox="1"/>
          <p:nvPr/>
        </p:nvSpPr>
        <p:spPr>
          <a:xfrm>
            <a:off x="8889365" y="4683760"/>
            <a:ext cx="1945005" cy="398780"/>
          </a:xfrm>
          <a:prstGeom prst="rect">
            <a:avLst/>
          </a:prstGeom>
          <a:noFill/>
        </p:spPr>
        <p:txBody>
          <a:bodyPr wrap="square" rtlCol="0">
            <a:spAutoFit/>
          </a:bodyPr>
          <a:p>
            <a:pPr algn="ctr"/>
            <a:r>
              <a:rPr lang="zh-CN" altLang="en-US" sz="2000" b="1">
                <a:solidFill>
                  <a:schemeClr val="bg1"/>
                </a:solidFill>
                <a:latin typeface="汉仪中简黑简" panose="00020600040101010101" charset="-122"/>
                <a:ea typeface="汉仪中简黑简" panose="00020600040101010101" charset="-122"/>
                <a:cs typeface="汉仪中简黑简" panose="00020600040101010101" charset="-122"/>
              </a:rPr>
              <a:t>点击</a:t>
            </a:r>
            <a:r>
              <a:rPr lang="zh-CN" sz="2000" b="1">
                <a:solidFill>
                  <a:schemeClr val="bg1"/>
                </a:solidFill>
                <a:latin typeface="汉仪中简黑简" panose="00020600040101010101" charset="-122"/>
                <a:ea typeface="汉仪中简黑简" panose="00020600040101010101" charset="-122"/>
                <a:cs typeface="汉仪中简黑简" panose="00020600040101010101" charset="-122"/>
              </a:rPr>
              <a:t>添加标题</a:t>
            </a:r>
            <a:endParaRPr lang="zh-CN" sz="2000" b="1">
              <a:solidFill>
                <a:schemeClr val="bg1"/>
              </a:solidFill>
              <a:latin typeface="汉仪中简黑简" panose="00020600040101010101" charset="-122"/>
              <a:ea typeface="汉仪中简黑简" panose="00020600040101010101" charset="-122"/>
              <a:cs typeface="汉仪中简黑简" panose="00020600040101010101" charset="-122"/>
            </a:endParaRPr>
          </a:p>
        </p:txBody>
      </p:sp>
      <p:sp>
        <p:nvSpPr>
          <p:cNvPr id="4" name="文本框 3"/>
          <p:cNvSpPr txBox="1"/>
          <p:nvPr/>
        </p:nvSpPr>
        <p:spPr>
          <a:xfrm>
            <a:off x="689610" y="1123315"/>
            <a:ext cx="3886200" cy="506730"/>
          </a:xfrm>
          <a:prstGeom prst="rect">
            <a:avLst/>
          </a:prstGeom>
          <a:noFill/>
        </p:spPr>
        <p:txBody>
          <a:bodyPr wrap="square" rtlCol="0">
            <a:spAutoFit/>
            <a:scene3d>
              <a:camera prst="orthographicFront"/>
              <a:lightRig rig="threePt" dir="t"/>
            </a:scene3d>
          </a:bodyPr>
          <a:p>
            <a:pPr fontAlgn="auto">
              <a:lnSpc>
                <a:spcPct val="150000"/>
              </a:lnSpc>
            </a:pPr>
            <a:r>
              <a:rPr lang="zh-CN" altLang="en-US" b="1">
                <a:solidFill>
                  <a:schemeClr val="accent1"/>
                </a:solidFill>
              </a:rPr>
              <a:t>（五）维护国家安全的意识</a:t>
            </a:r>
            <a:endParaRPr lang="zh-CN" altLang="en-US" b="1">
              <a:solidFill>
                <a:schemeClr val="accent1"/>
              </a:solidFill>
            </a:endParaRPr>
          </a:p>
        </p:txBody>
      </p:sp>
      <p:grpSp>
        <p:nvGrpSpPr>
          <p:cNvPr id="41" name="组合 40"/>
          <p:cNvGrpSpPr/>
          <p:nvPr>
            <p:custDataLst>
              <p:tags r:id="rId1"/>
            </p:custDataLst>
          </p:nvPr>
        </p:nvGrpSpPr>
        <p:grpSpPr>
          <a:xfrm>
            <a:off x="11164900" y="753710"/>
            <a:ext cx="420495" cy="269282"/>
            <a:chOff x="11382102" y="604536"/>
            <a:chExt cx="420495" cy="269282"/>
          </a:xfrm>
        </p:grpSpPr>
        <p:sp>
          <p:nvSpPr>
            <p:cNvPr id="42" name="Line 16"/>
            <p:cNvSpPr>
              <a:spLocks noChangeShapeType="1"/>
            </p:cNvSpPr>
            <p:nvPr>
              <p:custDataLst>
                <p:tags r:id="rId2"/>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Line 17"/>
            <p:cNvSpPr>
              <a:spLocks noChangeShapeType="1"/>
            </p:cNvSpPr>
            <p:nvPr>
              <p:custDataLst>
                <p:tags r:id="rId3"/>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Line 18"/>
            <p:cNvSpPr>
              <a:spLocks noChangeShapeType="1"/>
            </p:cNvSpPr>
            <p:nvPr>
              <p:custDataLst>
                <p:tags r:id="rId4"/>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custDataLst>
              <p:tags r:id="rId5"/>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76580" y="1806575"/>
            <a:ext cx="4909185" cy="2584450"/>
          </a:xfrm>
          <a:prstGeom prst="rect">
            <a:avLst/>
          </a:prstGeom>
          <a:noFill/>
        </p:spPr>
        <p:txBody>
          <a:bodyPr wrap="square" rtlCol="0">
            <a:spAutoFit/>
          </a:bodyPr>
          <a:p>
            <a:pPr fontAlgn="auto">
              <a:lnSpc>
                <a:spcPct val="150000"/>
              </a:lnSpc>
            </a:pPr>
            <a:r>
              <a:rPr lang="zh-CN" altLang="en-US"/>
              <a:t>每一个公民都有维护国家安全的责任和义务，作为国家未来的建设者和可靠接班人的大学生更应该要有这种意识，保持高度警惕，严格保守国家秘密，不透露任何涉及国家安全的信息。在面对危害国家安全的行为时要勇于斗争，用智慧斗争，维护好国家安全。</a:t>
            </a:r>
            <a:endParaRPr lang="zh-CN" altLang="en-US"/>
          </a:p>
        </p:txBody>
      </p:sp>
      <p:pic>
        <p:nvPicPr>
          <p:cNvPr id="105" name="图片 104"/>
          <p:cNvPicPr/>
          <p:nvPr/>
        </p:nvPicPr>
        <p:blipFill>
          <a:blip r:embed="rId6"/>
          <a:stretch>
            <a:fillRect/>
          </a:stretch>
        </p:blipFill>
        <p:spPr>
          <a:xfrm>
            <a:off x="5980430" y="1630045"/>
            <a:ext cx="4558030" cy="3452495"/>
          </a:xfrm>
          <a:prstGeom prst="rect">
            <a:avLst/>
          </a:prstGeom>
          <a:noFill/>
          <a:ln w="9525">
            <a:noFill/>
          </a:ln>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blinds(horizontal)">
                                      <p:cBhvr>
                                        <p:cTn id="7"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6885" y="354330"/>
            <a:ext cx="7114540" cy="583565"/>
          </a:xfrm>
          <a:prstGeom prst="rect">
            <a:avLst/>
          </a:prstGeom>
          <a:noFill/>
        </p:spPr>
        <p:txBody>
          <a:bodyPr wrap="square" rtlCol="0">
            <a:spAutoFit/>
          </a:bodyPr>
          <a:p>
            <a:r>
              <a:rPr lang="zh-CN" altLang="en-US" sz="3200">
                <a:solidFill>
                  <a:srgbClr val="43486D"/>
                </a:solidFill>
                <a:latin typeface="+mj-ea"/>
                <a:ea typeface="+mj-ea"/>
                <a:sym typeface="+mn-ea"/>
              </a:rPr>
              <a:t>一、大学生应具有的安全意识</a:t>
            </a:r>
            <a:endParaRPr lang="zh-CN" altLang="en-US" sz="3200">
              <a:solidFill>
                <a:srgbClr val="43486D"/>
              </a:solidFill>
              <a:latin typeface="+mj-ea"/>
              <a:ea typeface="+mj-ea"/>
            </a:endParaRPr>
          </a:p>
        </p:txBody>
      </p:sp>
      <p:sp>
        <p:nvSpPr>
          <p:cNvPr id="23" name="文本框 22"/>
          <p:cNvSpPr txBox="1"/>
          <p:nvPr/>
        </p:nvSpPr>
        <p:spPr>
          <a:xfrm>
            <a:off x="8889365" y="4683760"/>
            <a:ext cx="1945005" cy="398780"/>
          </a:xfrm>
          <a:prstGeom prst="rect">
            <a:avLst/>
          </a:prstGeom>
          <a:noFill/>
        </p:spPr>
        <p:txBody>
          <a:bodyPr wrap="square" rtlCol="0">
            <a:spAutoFit/>
          </a:bodyPr>
          <a:p>
            <a:pPr algn="ctr"/>
            <a:r>
              <a:rPr lang="zh-CN" altLang="en-US" sz="2000" b="1">
                <a:solidFill>
                  <a:schemeClr val="bg1"/>
                </a:solidFill>
                <a:latin typeface="汉仪中简黑简" panose="00020600040101010101" charset="-122"/>
                <a:ea typeface="汉仪中简黑简" panose="00020600040101010101" charset="-122"/>
                <a:cs typeface="汉仪中简黑简" panose="00020600040101010101" charset="-122"/>
              </a:rPr>
              <a:t>点击</a:t>
            </a:r>
            <a:r>
              <a:rPr lang="zh-CN" sz="2000" b="1">
                <a:solidFill>
                  <a:schemeClr val="bg1"/>
                </a:solidFill>
                <a:latin typeface="汉仪中简黑简" panose="00020600040101010101" charset="-122"/>
                <a:ea typeface="汉仪中简黑简" panose="00020600040101010101" charset="-122"/>
                <a:cs typeface="汉仪中简黑简" panose="00020600040101010101" charset="-122"/>
              </a:rPr>
              <a:t>添加标题</a:t>
            </a:r>
            <a:endParaRPr lang="zh-CN" sz="2000" b="1">
              <a:solidFill>
                <a:schemeClr val="bg1"/>
              </a:solidFill>
              <a:latin typeface="汉仪中简黑简" panose="00020600040101010101" charset="-122"/>
              <a:ea typeface="汉仪中简黑简" panose="00020600040101010101" charset="-122"/>
              <a:cs typeface="汉仪中简黑简" panose="00020600040101010101" charset="-122"/>
            </a:endParaRPr>
          </a:p>
        </p:txBody>
      </p:sp>
      <p:sp>
        <p:nvSpPr>
          <p:cNvPr id="4" name="文本框 3"/>
          <p:cNvSpPr txBox="1"/>
          <p:nvPr/>
        </p:nvSpPr>
        <p:spPr>
          <a:xfrm>
            <a:off x="689610" y="1123950"/>
            <a:ext cx="3886200" cy="506730"/>
          </a:xfrm>
          <a:prstGeom prst="rect">
            <a:avLst/>
          </a:prstGeom>
          <a:noFill/>
        </p:spPr>
        <p:txBody>
          <a:bodyPr wrap="square" rtlCol="0">
            <a:spAutoFit/>
            <a:scene3d>
              <a:camera prst="orthographicFront"/>
              <a:lightRig rig="threePt" dir="t"/>
            </a:scene3d>
          </a:bodyPr>
          <a:p>
            <a:pPr fontAlgn="auto">
              <a:lnSpc>
                <a:spcPct val="150000"/>
              </a:lnSpc>
            </a:pPr>
            <a:r>
              <a:rPr lang="zh-CN" altLang="en-US" b="1">
                <a:solidFill>
                  <a:schemeClr val="accent1"/>
                </a:solidFill>
              </a:rPr>
              <a:t>（六）自我调节能力培养的意识</a:t>
            </a:r>
            <a:endParaRPr lang="zh-CN" altLang="en-US" b="1">
              <a:solidFill>
                <a:schemeClr val="accent1"/>
              </a:solidFill>
            </a:endParaRPr>
          </a:p>
        </p:txBody>
      </p:sp>
      <p:grpSp>
        <p:nvGrpSpPr>
          <p:cNvPr id="41" name="组合 40"/>
          <p:cNvGrpSpPr/>
          <p:nvPr>
            <p:custDataLst>
              <p:tags r:id="rId1"/>
            </p:custDataLst>
          </p:nvPr>
        </p:nvGrpSpPr>
        <p:grpSpPr>
          <a:xfrm>
            <a:off x="11164900" y="753710"/>
            <a:ext cx="420495" cy="269282"/>
            <a:chOff x="11382102" y="604536"/>
            <a:chExt cx="420495" cy="269282"/>
          </a:xfrm>
        </p:grpSpPr>
        <p:sp>
          <p:nvSpPr>
            <p:cNvPr id="42" name="Line 16"/>
            <p:cNvSpPr>
              <a:spLocks noChangeShapeType="1"/>
            </p:cNvSpPr>
            <p:nvPr>
              <p:custDataLst>
                <p:tags r:id="rId2"/>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Line 17"/>
            <p:cNvSpPr>
              <a:spLocks noChangeShapeType="1"/>
            </p:cNvSpPr>
            <p:nvPr>
              <p:custDataLst>
                <p:tags r:id="rId3"/>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Line 18"/>
            <p:cNvSpPr>
              <a:spLocks noChangeShapeType="1"/>
            </p:cNvSpPr>
            <p:nvPr>
              <p:custDataLst>
                <p:tags r:id="rId4"/>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custDataLst>
              <p:tags r:id="rId5"/>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76580" y="1806575"/>
            <a:ext cx="4909185" cy="2584450"/>
          </a:xfrm>
          <a:prstGeom prst="rect">
            <a:avLst/>
          </a:prstGeom>
          <a:noFill/>
        </p:spPr>
        <p:txBody>
          <a:bodyPr wrap="square" rtlCol="0">
            <a:spAutoFit/>
          </a:bodyPr>
          <a:p>
            <a:pPr fontAlgn="auto">
              <a:lnSpc>
                <a:spcPct val="150000"/>
              </a:lnSpc>
            </a:pPr>
            <a:r>
              <a:rPr lang="zh-CN" altLang="en-US"/>
              <a:t>挫折是大学生成长过程中不可避免的问题，大学生要具备积极应对挫折的心理意识。首先要树立正确的人生观、价值观，培养责任意识，学会冷静分析问题，克服困难；其次要培养健康的心理品质和心理承受能力，调整心态，克服心理障碍，避免情绪极端化。</a:t>
            </a:r>
            <a:endParaRPr lang="zh-CN" altLang="en-US"/>
          </a:p>
        </p:txBody>
      </p:sp>
      <p:pic>
        <p:nvPicPr>
          <p:cNvPr id="106" name="图片 105"/>
          <p:cNvPicPr/>
          <p:nvPr/>
        </p:nvPicPr>
        <p:blipFill>
          <a:blip r:embed="rId6"/>
          <a:stretch>
            <a:fillRect/>
          </a:stretch>
        </p:blipFill>
        <p:spPr>
          <a:xfrm>
            <a:off x="5630545" y="1245553"/>
            <a:ext cx="4762500" cy="4105274"/>
          </a:xfrm>
          <a:prstGeom prst="rect">
            <a:avLst/>
          </a:prstGeom>
          <a:noFill/>
          <a:ln w="9525">
            <a:noFill/>
          </a:ln>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down)">
                                      <p:cBhvr>
                                        <p:cTn id="7"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520065" y="278130"/>
            <a:ext cx="6060440" cy="583565"/>
          </a:xfrm>
          <a:prstGeom prst="rect">
            <a:avLst/>
          </a:prstGeom>
          <a:noFill/>
        </p:spPr>
        <p:txBody>
          <a:bodyPr wrap="square" rtlCol="0">
            <a:spAutoFit/>
          </a:bodyPr>
          <a:p>
            <a:pPr algn="l"/>
            <a:r>
              <a:rPr lang="zh-CN" altLang="en-US" sz="3200">
                <a:solidFill>
                  <a:srgbClr val="43486D"/>
                </a:solidFill>
                <a:latin typeface="+mj-ea"/>
                <a:ea typeface="+mj-ea"/>
              </a:rPr>
              <a:t>二、大学生安全知识教育内容</a:t>
            </a:r>
            <a:endParaRPr lang="zh-CN" altLang="en-US" sz="3200">
              <a:solidFill>
                <a:srgbClr val="43486D"/>
              </a:solidFill>
              <a:latin typeface="+mj-ea"/>
              <a:ea typeface="+mj-ea"/>
            </a:endParaRPr>
          </a:p>
        </p:txBody>
      </p:sp>
      <p:grpSp>
        <p:nvGrpSpPr>
          <p:cNvPr id="9" name="组合 8"/>
          <p:cNvGrpSpPr/>
          <p:nvPr/>
        </p:nvGrpSpPr>
        <p:grpSpPr>
          <a:xfrm rot="0">
            <a:off x="972185" y="1354455"/>
            <a:ext cx="4759325" cy="4149441"/>
            <a:chOff x="1636" y="2611"/>
            <a:chExt cx="6464" cy="2996"/>
          </a:xfrm>
        </p:grpSpPr>
        <p:grpSp>
          <p:nvGrpSpPr>
            <p:cNvPr id="4" name="组合 3"/>
            <p:cNvGrpSpPr/>
            <p:nvPr/>
          </p:nvGrpSpPr>
          <p:grpSpPr>
            <a:xfrm>
              <a:off x="1636" y="2611"/>
              <a:ext cx="6464" cy="2996"/>
              <a:chOff x="1571" y="3066"/>
              <a:chExt cx="6464" cy="2996"/>
            </a:xfrm>
          </p:grpSpPr>
          <p:sp>
            <p:nvSpPr>
              <p:cNvPr id="3" name="圆角矩形 2"/>
              <p:cNvSpPr/>
              <p:nvPr/>
            </p:nvSpPr>
            <p:spPr>
              <a:xfrm>
                <a:off x="1571" y="3066"/>
                <a:ext cx="6465" cy="217"/>
              </a:xfrm>
              <a:prstGeom prst="roundRect">
                <a:avLst>
                  <a:gd name="adj" fmla="val 50000"/>
                </a:avLst>
              </a:prstGeom>
              <a:solidFill>
                <a:srgbClr val="434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中简黑简" panose="00020600040101010101" charset="-122"/>
                  <a:ea typeface="汉仪中简黑简" panose="00020600040101010101" charset="-122"/>
                </a:endParaRPr>
              </a:p>
            </p:txBody>
          </p:sp>
          <p:sp>
            <p:nvSpPr>
              <p:cNvPr id="5" name="圆角矩形 4"/>
              <p:cNvSpPr/>
              <p:nvPr/>
            </p:nvSpPr>
            <p:spPr>
              <a:xfrm>
                <a:off x="1734" y="3134"/>
                <a:ext cx="6139" cy="2928"/>
              </a:xfrm>
              <a:prstGeom prst="roundRect">
                <a:avLst>
                  <a:gd name="adj" fmla="val 1092"/>
                </a:avLst>
              </a:prstGeom>
              <a:solidFill>
                <a:srgbClr val="FBFAF1"/>
              </a:solidFill>
              <a:ln>
                <a:solidFill>
                  <a:srgbClr val="4348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中简黑简" panose="00020600040101010101" charset="-122"/>
                  <a:ea typeface="汉仪中简黑简" panose="00020600040101010101" charset="-122"/>
                </a:endParaRPr>
              </a:p>
            </p:txBody>
          </p:sp>
        </p:grpSp>
        <p:grpSp>
          <p:nvGrpSpPr>
            <p:cNvPr id="8" name="组合 7"/>
            <p:cNvGrpSpPr/>
            <p:nvPr/>
          </p:nvGrpSpPr>
          <p:grpSpPr>
            <a:xfrm>
              <a:off x="2023" y="2753"/>
              <a:ext cx="5728" cy="2779"/>
              <a:chOff x="2156" y="2776"/>
              <a:chExt cx="5728" cy="2779"/>
            </a:xfrm>
          </p:grpSpPr>
          <p:sp>
            <p:nvSpPr>
              <p:cNvPr id="54" name="文本框 53"/>
              <p:cNvSpPr txBox="1"/>
              <p:nvPr/>
            </p:nvSpPr>
            <p:spPr>
              <a:xfrm>
                <a:off x="2156" y="3089"/>
                <a:ext cx="5728" cy="2466"/>
              </a:xfrm>
              <a:prstGeom prst="rect">
                <a:avLst/>
              </a:prstGeom>
              <a:noFill/>
            </p:spPr>
            <p:txBody>
              <a:bodyPr wrap="square" rtlCol="0">
                <a:spAutoFit/>
              </a:bodyPr>
              <a:p>
                <a:pPr algn="l" fontAlgn="auto">
                  <a:lnSpc>
                    <a:spcPct val="150000"/>
                  </a:lnSpc>
                  <a:spcBef>
                    <a:spcPts val="0"/>
                  </a:spcBef>
                  <a:spcAft>
                    <a:spcPts val="0"/>
                  </a:spcAft>
                </a:pPr>
                <a:r>
                  <a:rPr sz="1600">
                    <a:solidFill>
                      <a:schemeClr val="tx1">
                        <a:lumMod val="75000"/>
                        <a:lumOff val="25000"/>
                      </a:schemeClr>
                    </a:solidFill>
                    <a:effectLst/>
                    <a:latin typeface="黑体" panose="02010600030101010101" charset="-122"/>
                    <a:ea typeface="黑体" panose="02010600030101010101" charset="-122"/>
                    <a:cs typeface="黑体" panose="02010600030101010101" charset="-122"/>
                  </a:rPr>
                  <a:t>法律知识教育是增强大学生法律意识和法制观念的重要途径。通过法律知识教育，增强大学生法律观念和法律意识，减少大学生违法犯罪行为的发生。充分利用高校“两课”教学，深入开展法制专题讲座，围绕学生学习、生活、兼职、交友、就业等方面，深入开展宪法、刑法、互联网安全保护管理办法、民法、消防法、劳动法、合同法等法律法规知识教育</a:t>
                </a:r>
                <a:r>
                  <a:rPr lang="zh-CN" sz="1600">
                    <a:solidFill>
                      <a:schemeClr val="tx1">
                        <a:lumMod val="75000"/>
                        <a:lumOff val="25000"/>
                      </a:schemeClr>
                    </a:solidFill>
                    <a:effectLst/>
                    <a:latin typeface="黑体" panose="02010600030101010101" charset="-122"/>
                    <a:ea typeface="黑体" panose="02010600030101010101" charset="-122"/>
                    <a:cs typeface="黑体" panose="02010600030101010101" charset="-122"/>
                  </a:rPr>
                  <a:t>。</a:t>
                </a:r>
                <a:endParaRPr lang="zh-CN" sz="1600">
                  <a:solidFill>
                    <a:schemeClr val="tx1">
                      <a:lumMod val="75000"/>
                      <a:lumOff val="25000"/>
                    </a:schemeClr>
                  </a:solidFill>
                  <a:effectLst/>
                  <a:latin typeface="黑体" panose="02010600030101010101" charset="-122"/>
                  <a:ea typeface="黑体" panose="02010600030101010101" charset="-122"/>
                  <a:cs typeface="黑体" panose="02010600030101010101" charset="-122"/>
                </a:endParaRPr>
              </a:p>
            </p:txBody>
          </p:sp>
          <p:sp>
            <p:nvSpPr>
              <p:cNvPr id="55" name="文本框 54"/>
              <p:cNvSpPr txBox="1"/>
              <p:nvPr/>
            </p:nvSpPr>
            <p:spPr>
              <a:xfrm>
                <a:off x="2156" y="2776"/>
                <a:ext cx="4477" cy="288"/>
              </a:xfrm>
              <a:prstGeom prst="rect">
                <a:avLst/>
              </a:prstGeom>
              <a:noFill/>
            </p:spPr>
            <p:txBody>
              <a:bodyPr wrap="square" rtlCol="0">
                <a:spAutoFit/>
              </a:bodyPr>
              <a:p>
                <a:pPr algn="l"/>
                <a:r>
                  <a:rPr lang="zh-CN" sz="2000" b="1">
                    <a:solidFill>
                      <a:schemeClr val="tx1">
                        <a:lumMod val="75000"/>
                        <a:lumOff val="25000"/>
                      </a:schemeClr>
                    </a:solidFill>
                    <a:effectLst/>
                    <a:latin typeface="汉仪中简黑简" panose="00020600040101010101" charset="-122"/>
                    <a:ea typeface="汉仪中简黑简" panose="00020600040101010101" charset="-122"/>
                    <a:cs typeface="汉仪中简黑简" panose="00020600040101010101" charset="-122"/>
                  </a:rPr>
                  <a:t>（一）法律知识教育</a:t>
                </a:r>
                <a:endParaRPr lang="zh-CN" sz="2000" b="1">
                  <a:solidFill>
                    <a:schemeClr val="tx1">
                      <a:lumMod val="75000"/>
                      <a:lumOff val="25000"/>
                    </a:schemeClr>
                  </a:solidFill>
                  <a:effectLst/>
                  <a:latin typeface="汉仪中简黑简" panose="00020600040101010101" charset="-122"/>
                  <a:ea typeface="汉仪中简黑简" panose="00020600040101010101" charset="-122"/>
                  <a:cs typeface="汉仪中简黑简" panose="00020600040101010101" charset="-122"/>
                </a:endParaRPr>
              </a:p>
            </p:txBody>
          </p:sp>
        </p:grpSp>
      </p:grpSp>
      <p:grpSp>
        <p:nvGrpSpPr>
          <p:cNvPr id="16" name="组合 15"/>
          <p:cNvGrpSpPr/>
          <p:nvPr/>
        </p:nvGrpSpPr>
        <p:grpSpPr>
          <a:xfrm rot="0">
            <a:off x="6082665" y="1354455"/>
            <a:ext cx="4760061" cy="4518852"/>
            <a:chOff x="10552" y="2654"/>
            <a:chExt cx="6465" cy="3263"/>
          </a:xfrm>
        </p:grpSpPr>
        <p:grpSp>
          <p:nvGrpSpPr>
            <p:cNvPr id="6" name="组合 5"/>
            <p:cNvGrpSpPr/>
            <p:nvPr/>
          </p:nvGrpSpPr>
          <p:grpSpPr>
            <a:xfrm>
              <a:off x="10552" y="2654"/>
              <a:ext cx="6465" cy="3263"/>
              <a:chOff x="1571" y="3066"/>
              <a:chExt cx="6465" cy="3263"/>
            </a:xfrm>
          </p:grpSpPr>
          <p:sp>
            <p:nvSpPr>
              <p:cNvPr id="7" name="圆角矩形 6"/>
              <p:cNvSpPr/>
              <p:nvPr/>
            </p:nvSpPr>
            <p:spPr>
              <a:xfrm>
                <a:off x="1571" y="3066"/>
                <a:ext cx="6465" cy="217"/>
              </a:xfrm>
              <a:prstGeom prst="roundRect">
                <a:avLst>
                  <a:gd name="adj" fmla="val 50000"/>
                </a:avLst>
              </a:prstGeom>
              <a:solidFill>
                <a:srgbClr val="D676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中简黑简" panose="00020600040101010101" charset="-122"/>
                  <a:ea typeface="汉仪中简黑简" panose="00020600040101010101" charset="-122"/>
                </a:endParaRPr>
              </a:p>
            </p:txBody>
          </p:sp>
          <p:sp>
            <p:nvSpPr>
              <p:cNvPr id="10" name="圆角矩形 9"/>
              <p:cNvSpPr/>
              <p:nvPr/>
            </p:nvSpPr>
            <p:spPr>
              <a:xfrm>
                <a:off x="1734" y="3134"/>
                <a:ext cx="6139" cy="3195"/>
              </a:xfrm>
              <a:prstGeom prst="roundRect">
                <a:avLst>
                  <a:gd name="adj" fmla="val 1092"/>
                </a:avLst>
              </a:prstGeom>
              <a:solidFill>
                <a:srgbClr val="FBFAF1"/>
              </a:solidFill>
              <a:ln>
                <a:solidFill>
                  <a:srgbClr val="D676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中简黑简" panose="00020600040101010101" charset="-122"/>
                  <a:ea typeface="汉仪中简黑简" panose="00020600040101010101" charset="-122"/>
                </a:endParaRPr>
              </a:p>
            </p:txBody>
          </p:sp>
        </p:grpSp>
        <p:grpSp>
          <p:nvGrpSpPr>
            <p:cNvPr id="15" name="组合 14"/>
            <p:cNvGrpSpPr/>
            <p:nvPr/>
          </p:nvGrpSpPr>
          <p:grpSpPr>
            <a:xfrm>
              <a:off x="10863" y="2811"/>
              <a:ext cx="5991" cy="3021"/>
              <a:chOff x="11015" y="2747"/>
              <a:chExt cx="5991" cy="3021"/>
            </a:xfrm>
          </p:grpSpPr>
          <p:sp>
            <p:nvSpPr>
              <p:cNvPr id="13" name="文本框 12"/>
              <p:cNvSpPr txBox="1"/>
              <p:nvPr/>
            </p:nvSpPr>
            <p:spPr>
              <a:xfrm>
                <a:off x="11015" y="3035"/>
                <a:ext cx="5991" cy="2733"/>
              </a:xfrm>
              <a:prstGeom prst="rect">
                <a:avLst/>
              </a:prstGeom>
              <a:noFill/>
            </p:spPr>
            <p:txBody>
              <a:bodyPr wrap="square" rtlCol="0">
                <a:spAutoFit/>
              </a:bodyPr>
              <a:p>
                <a:pPr algn="l" fontAlgn="auto">
                  <a:lnSpc>
                    <a:spcPct val="150000"/>
                  </a:lnSpc>
                  <a:spcBef>
                    <a:spcPts val="0"/>
                  </a:spcBef>
                  <a:spcAft>
                    <a:spcPts val="0"/>
                  </a:spcAft>
                </a:pPr>
                <a:r>
                  <a:rPr sz="1600">
                    <a:solidFill>
                      <a:schemeClr val="tx1">
                        <a:lumMod val="75000"/>
                        <a:lumOff val="25000"/>
                      </a:schemeClr>
                    </a:solidFill>
                    <a:effectLst/>
                    <a:latin typeface="汉仪中简黑简" panose="00020600040101010101" charset="-122"/>
                    <a:ea typeface="汉仪中简黑简" panose="00020600040101010101" charset="-122"/>
                    <a:cs typeface="汉仪中简黑简" panose="00020600040101010101" charset="-122"/>
                  </a:rPr>
                  <a:t>（1）防止因打架斗殴造成人身意外伤害，冷静处理各类滋事和纠纷。</a:t>
                </a:r>
                <a:endParaRPr sz="1600">
                  <a:solidFill>
                    <a:schemeClr val="tx1">
                      <a:lumMod val="75000"/>
                      <a:lumOff val="25000"/>
                    </a:schemeClr>
                  </a:solidFill>
                  <a:effectLst/>
                  <a:latin typeface="汉仪中简黑简" panose="00020600040101010101" charset="-122"/>
                  <a:ea typeface="汉仪中简黑简" panose="00020600040101010101" charset="-122"/>
                  <a:cs typeface="汉仪中简黑简" panose="00020600040101010101" charset="-122"/>
                </a:endParaRPr>
              </a:p>
              <a:p>
                <a:pPr algn="l" fontAlgn="auto">
                  <a:lnSpc>
                    <a:spcPct val="150000"/>
                  </a:lnSpc>
                  <a:spcBef>
                    <a:spcPts val="0"/>
                  </a:spcBef>
                  <a:spcAft>
                    <a:spcPts val="0"/>
                  </a:spcAft>
                </a:pPr>
                <a:r>
                  <a:rPr lang="zh-CN" altLang="en-US" sz="1600">
                    <a:solidFill>
                      <a:schemeClr val="tx1">
                        <a:lumMod val="75000"/>
                        <a:lumOff val="25000"/>
                      </a:schemeClr>
                    </a:solidFill>
                    <a:effectLst/>
                    <a:latin typeface="汉仪中简黑简" panose="00020600040101010101" charset="-122"/>
                    <a:ea typeface="汉仪中简黑简" panose="00020600040101010101" charset="-122"/>
                    <a:cs typeface="汉仪中简黑简" panose="00020600040101010101" charset="-122"/>
                  </a:rPr>
                  <a:t>（2）慎重对待人际交往，避免因交友不慎而造成安全事故。</a:t>
                </a:r>
                <a:endParaRPr lang="zh-CN" altLang="en-US" sz="1600">
                  <a:solidFill>
                    <a:schemeClr val="tx1">
                      <a:lumMod val="75000"/>
                      <a:lumOff val="25000"/>
                    </a:schemeClr>
                  </a:solidFill>
                  <a:effectLst/>
                  <a:latin typeface="汉仪中简黑简" panose="00020600040101010101" charset="-122"/>
                  <a:ea typeface="汉仪中简黑简" panose="00020600040101010101" charset="-122"/>
                  <a:cs typeface="汉仪中简黑简" panose="00020600040101010101" charset="-122"/>
                </a:endParaRPr>
              </a:p>
              <a:p>
                <a:pPr algn="l" fontAlgn="auto">
                  <a:lnSpc>
                    <a:spcPct val="150000"/>
                  </a:lnSpc>
                  <a:spcBef>
                    <a:spcPts val="0"/>
                  </a:spcBef>
                  <a:spcAft>
                    <a:spcPts val="0"/>
                  </a:spcAft>
                </a:pPr>
                <a:r>
                  <a:rPr lang="zh-CN" altLang="en-US" sz="1600">
                    <a:solidFill>
                      <a:schemeClr val="tx1">
                        <a:lumMod val="75000"/>
                        <a:lumOff val="25000"/>
                      </a:schemeClr>
                    </a:solidFill>
                    <a:effectLst/>
                    <a:latin typeface="汉仪中简黑简" panose="00020600040101010101" charset="-122"/>
                    <a:ea typeface="汉仪中简黑简" panose="00020600040101010101" charset="-122"/>
                    <a:cs typeface="汉仪中简黑简" panose="00020600040101010101" charset="-122"/>
                  </a:rPr>
                  <a:t>（3）防范实验室、户外实习（见习）、体育活动时人身安全事故。</a:t>
                </a:r>
                <a:endParaRPr lang="zh-CN" altLang="en-US" sz="1600">
                  <a:solidFill>
                    <a:schemeClr val="tx1">
                      <a:lumMod val="75000"/>
                      <a:lumOff val="25000"/>
                    </a:schemeClr>
                  </a:solidFill>
                  <a:effectLst/>
                  <a:latin typeface="汉仪中简黑简" panose="00020600040101010101" charset="-122"/>
                  <a:ea typeface="汉仪中简黑简" panose="00020600040101010101" charset="-122"/>
                  <a:cs typeface="汉仪中简黑简" panose="00020600040101010101" charset="-122"/>
                </a:endParaRPr>
              </a:p>
              <a:p>
                <a:pPr algn="l" fontAlgn="auto">
                  <a:lnSpc>
                    <a:spcPct val="150000"/>
                  </a:lnSpc>
                  <a:spcBef>
                    <a:spcPts val="0"/>
                  </a:spcBef>
                  <a:spcAft>
                    <a:spcPts val="0"/>
                  </a:spcAft>
                </a:pPr>
                <a:r>
                  <a:rPr lang="zh-CN" altLang="en-US" sz="1600">
                    <a:solidFill>
                      <a:schemeClr val="tx1">
                        <a:lumMod val="75000"/>
                        <a:lumOff val="25000"/>
                      </a:schemeClr>
                    </a:solidFill>
                    <a:effectLst/>
                    <a:latin typeface="汉仪中简黑简" panose="00020600040101010101" charset="-122"/>
                    <a:ea typeface="汉仪中简黑简" panose="00020600040101010101" charset="-122"/>
                    <a:cs typeface="汉仪中简黑简" panose="00020600040101010101" charset="-122"/>
                  </a:rPr>
                  <a:t>（4）求职（兼职）人身安全防范。</a:t>
                </a:r>
                <a:endParaRPr lang="zh-CN" altLang="en-US" sz="1600">
                  <a:solidFill>
                    <a:schemeClr val="tx1">
                      <a:lumMod val="75000"/>
                      <a:lumOff val="25000"/>
                    </a:schemeClr>
                  </a:solidFill>
                  <a:effectLst/>
                  <a:latin typeface="汉仪中简黑简" panose="00020600040101010101" charset="-122"/>
                  <a:ea typeface="汉仪中简黑简" panose="00020600040101010101" charset="-122"/>
                  <a:cs typeface="汉仪中简黑简" panose="00020600040101010101" charset="-122"/>
                </a:endParaRPr>
              </a:p>
              <a:p>
                <a:pPr algn="l" fontAlgn="auto">
                  <a:lnSpc>
                    <a:spcPct val="150000"/>
                  </a:lnSpc>
                  <a:spcBef>
                    <a:spcPts val="0"/>
                  </a:spcBef>
                  <a:spcAft>
                    <a:spcPts val="0"/>
                  </a:spcAft>
                </a:pPr>
                <a:r>
                  <a:rPr lang="zh-CN" altLang="en-US" sz="1600">
                    <a:solidFill>
                      <a:schemeClr val="tx1">
                        <a:lumMod val="75000"/>
                        <a:lumOff val="25000"/>
                      </a:schemeClr>
                    </a:solidFill>
                    <a:effectLst/>
                    <a:latin typeface="汉仪中简黑简" panose="00020600040101010101" charset="-122"/>
                    <a:ea typeface="汉仪中简黑简" panose="00020600040101010101" charset="-122"/>
                    <a:cs typeface="汉仪中简黑简" panose="00020600040101010101" charset="-122"/>
                  </a:rPr>
                  <a:t>（5）防范女生受到非法性侵害。</a:t>
                </a:r>
                <a:endParaRPr lang="zh-CN" altLang="en-US" sz="1600">
                  <a:solidFill>
                    <a:schemeClr val="tx1">
                      <a:lumMod val="75000"/>
                      <a:lumOff val="25000"/>
                    </a:schemeClr>
                  </a:solidFill>
                  <a:effectLst/>
                  <a:latin typeface="汉仪中简黑简" panose="00020600040101010101" charset="-122"/>
                  <a:ea typeface="汉仪中简黑简" panose="00020600040101010101" charset="-122"/>
                  <a:cs typeface="汉仪中简黑简" panose="00020600040101010101" charset="-122"/>
                </a:endParaRPr>
              </a:p>
              <a:p>
                <a:pPr algn="l" fontAlgn="auto">
                  <a:lnSpc>
                    <a:spcPct val="150000"/>
                  </a:lnSpc>
                  <a:spcBef>
                    <a:spcPts val="0"/>
                  </a:spcBef>
                  <a:spcAft>
                    <a:spcPts val="0"/>
                  </a:spcAft>
                </a:pPr>
                <a:r>
                  <a:rPr lang="zh-CN" altLang="en-US" sz="1600">
                    <a:solidFill>
                      <a:schemeClr val="tx1">
                        <a:lumMod val="75000"/>
                        <a:lumOff val="25000"/>
                      </a:schemeClr>
                    </a:solidFill>
                    <a:effectLst/>
                    <a:latin typeface="汉仪中简黑简" panose="00020600040101010101" charset="-122"/>
                    <a:ea typeface="汉仪中简黑简" panose="00020600040101010101" charset="-122"/>
                    <a:cs typeface="汉仪中简黑简" panose="00020600040101010101" charset="-122"/>
                  </a:rPr>
                  <a:t>（6）防范因感情、学业、生活等原因而造成的自残、自虐事件。</a:t>
                </a:r>
                <a:endParaRPr lang="zh-CN" altLang="en-US" sz="1600">
                  <a:solidFill>
                    <a:schemeClr val="tx1">
                      <a:lumMod val="75000"/>
                      <a:lumOff val="25000"/>
                    </a:schemeClr>
                  </a:solidFill>
                  <a:effectLst/>
                  <a:latin typeface="汉仪中简黑简" panose="00020600040101010101" charset="-122"/>
                  <a:ea typeface="汉仪中简黑简" panose="00020600040101010101" charset="-122"/>
                  <a:cs typeface="汉仪中简黑简" panose="00020600040101010101" charset="-122"/>
                </a:endParaRPr>
              </a:p>
            </p:txBody>
          </p:sp>
          <p:sp>
            <p:nvSpPr>
              <p:cNvPr id="14" name="文本框 13"/>
              <p:cNvSpPr txBox="1"/>
              <p:nvPr/>
            </p:nvSpPr>
            <p:spPr>
              <a:xfrm>
                <a:off x="11380" y="2747"/>
                <a:ext cx="4477" cy="288"/>
              </a:xfrm>
              <a:prstGeom prst="rect">
                <a:avLst/>
              </a:prstGeom>
              <a:noFill/>
            </p:spPr>
            <p:txBody>
              <a:bodyPr wrap="square" rtlCol="0">
                <a:spAutoFit/>
              </a:bodyPr>
              <a:p>
                <a:pPr algn="l"/>
                <a:r>
                  <a:rPr lang="zh-CN" sz="2000" b="1">
                    <a:solidFill>
                      <a:schemeClr val="tx1">
                        <a:lumMod val="75000"/>
                        <a:lumOff val="25000"/>
                      </a:schemeClr>
                    </a:solidFill>
                    <a:effectLst/>
                    <a:latin typeface="汉仪中简黑简" panose="00020600040101010101" charset="-122"/>
                    <a:ea typeface="汉仪中简黑简" panose="00020600040101010101" charset="-122"/>
                    <a:cs typeface="汉仪中简黑简" panose="00020600040101010101" charset="-122"/>
                  </a:rPr>
                  <a:t>（二）人身安全教育</a:t>
                </a:r>
                <a:endParaRPr lang="zh-CN" sz="2000" b="1">
                  <a:solidFill>
                    <a:schemeClr val="tx1">
                      <a:lumMod val="75000"/>
                      <a:lumOff val="25000"/>
                    </a:schemeClr>
                  </a:solidFill>
                  <a:effectLst/>
                  <a:latin typeface="汉仪中简黑简" panose="00020600040101010101" charset="-122"/>
                  <a:ea typeface="汉仪中简黑简" panose="00020600040101010101" charset="-122"/>
                  <a:cs typeface="汉仪中简黑简" panose="00020600040101010101" charset="-122"/>
                </a:endParaRPr>
              </a:p>
            </p:txBody>
          </p:sp>
        </p:grpSp>
      </p:gr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520065" y="278130"/>
            <a:ext cx="6060440" cy="583565"/>
          </a:xfrm>
          <a:prstGeom prst="rect">
            <a:avLst/>
          </a:prstGeom>
          <a:noFill/>
        </p:spPr>
        <p:txBody>
          <a:bodyPr wrap="square" rtlCol="0">
            <a:spAutoFit/>
          </a:bodyPr>
          <a:p>
            <a:r>
              <a:rPr lang="zh-CN" altLang="en-US" sz="3200">
                <a:solidFill>
                  <a:srgbClr val="43486D"/>
                </a:solidFill>
                <a:latin typeface="+mj-ea"/>
                <a:ea typeface="+mj-ea"/>
              </a:rPr>
              <a:t>二、大学生安全知识教育内容</a:t>
            </a:r>
            <a:endParaRPr lang="zh-CN" altLang="en-US" sz="3200">
              <a:solidFill>
                <a:srgbClr val="43486D"/>
              </a:solidFill>
              <a:latin typeface="+mj-ea"/>
              <a:ea typeface="+mj-ea"/>
            </a:endParaRPr>
          </a:p>
        </p:txBody>
      </p:sp>
      <p:sp>
        <p:nvSpPr>
          <p:cNvPr id="2" name="文本框 1"/>
          <p:cNvSpPr txBox="1"/>
          <p:nvPr/>
        </p:nvSpPr>
        <p:spPr>
          <a:xfrm>
            <a:off x="716915" y="981075"/>
            <a:ext cx="5492115" cy="368300"/>
          </a:xfrm>
          <a:prstGeom prst="rect">
            <a:avLst/>
          </a:prstGeom>
          <a:noFill/>
        </p:spPr>
        <p:txBody>
          <a:bodyPr wrap="square" rtlCol="0">
            <a:spAutoFit/>
            <a:scene3d>
              <a:camera prst="orthographicFront"/>
              <a:lightRig rig="threePt" dir="t"/>
            </a:scene3d>
          </a:bodyPr>
          <a:p>
            <a:r>
              <a:rPr lang="zh-CN" altLang="en-US" b="1">
                <a:solidFill>
                  <a:schemeClr val="accent1"/>
                </a:solidFill>
              </a:rPr>
              <a:t>（三）财产安全教育</a:t>
            </a:r>
            <a:endParaRPr lang="zh-CN" altLang="en-US" b="1">
              <a:solidFill>
                <a:schemeClr val="accent1"/>
              </a:solidFill>
            </a:endParaRPr>
          </a:p>
        </p:txBody>
      </p:sp>
      <p:sp>
        <p:nvSpPr>
          <p:cNvPr id="11" name="文本框 10"/>
          <p:cNvSpPr txBox="1"/>
          <p:nvPr/>
        </p:nvSpPr>
        <p:spPr>
          <a:xfrm>
            <a:off x="520065" y="1349375"/>
            <a:ext cx="6214110" cy="3830955"/>
          </a:xfrm>
          <a:prstGeom prst="rect">
            <a:avLst/>
          </a:prstGeom>
          <a:noFill/>
        </p:spPr>
        <p:txBody>
          <a:bodyPr wrap="square" rtlCol="0">
            <a:spAutoFit/>
          </a:bodyPr>
          <a:p>
            <a:pPr fontAlgn="auto">
              <a:lnSpc>
                <a:spcPct val="150000"/>
              </a:lnSpc>
            </a:pPr>
            <a:r>
              <a:rPr lang="zh-CN" altLang="en-US"/>
              <a:t>（1）防盗窃。大学生物品被盗的主要场所是寝室、食堂、图书馆、教室、体育场；常见被盗物品有现金、自行车、笔记本电脑等贵重物品。</a:t>
            </a:r>
            <a:endParaRPr lang="zh-CN" altLang="en-US"/>
          </a:p>
          <a:p>
            <a:pPr fontAlgn="auto">
              <a:lnSpc>
                <a:spcPct val="150000"/>
              </a:lnSpc>
            </a:pPr>
            <a:r>
              <a:rPr lang="zh-CN" altLang="en-US"/>
              <a:t>（2）防骗。大学生由于缺乏社会经验和正确的社会判断能力，思想相对单纯，容易被不法分子所蒙蔽、欺骗。</a:t>
            </a:r>
            <a:endParaRPr lang="zh-CN" altLang="en-US"/>
          </a:p>
          <a:p>
            <a:pPr fontAlgn="auto">
              <a:lnSpc>
                <a:spcPct val="150000"/>
              </a:lnSpc>
            </a:pPr>
            <a:r>
              <a:rPr lang="zh-CN" altLang="en-US"/>
              <a:t>（3）防抢劫（抢夺）。应教育学生尽量结伴出行，禁止晚归及夜不归宿，晚间不走偏僻道路，不携带大量现金，穿戴朴素、不炫耀。</a:t>
            </a:r>
            <a:endParaRPr lang="zh-CN" altLang="en-US"/>
          </a:p>
          <a:p>
            <a:pPr fontAlgn="auto">
              <a:lnSpc>
                <a:spcPct val="150000"/>
              </a:lnSpc>
            </a:pPr>
            <a:r>
              <a:rPr lang="zh-CN" altLang="en-US"/>
              <a:t>（4）防误入传销组织。</a:t>
            </a:r>
            <a:endParaRPr lang="zh-CN" altLang="en-US"/>
          </a:p>
        </p:txBody>
      </p:sp>
      <p:pic>
        <p:nvPicPr>
          <p:cNvPr id="107" name="图片 106"/>
          <p:cNvPicPr/>
          <p:nvPr/>
        </p:nvPicPr>
        <p:blipFill>
          <a:blip r:embed="rId1"/>
          <a:stretch>
            <a:fillRect/>
          </a:stretch>
        </p:blipFill>
        <p:spPr>
          <a:xfrm>
            <a:off x="6908165" y="1614170"/>
            <a:ext cx="4401820" cy="330200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blinds(horizontal)">
                                      <p:cBhvr>
                                        <p:cTn id="7"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520065" y="278130"/>
            <a:ext cx="6060440" cy="583565"/>
          </a:xfrm>
          <a:prstGeom prst="rect">
            <a:avLst/>
          </a:prstGeom>
          <a:noFill/>
        </p:spPr>
        <p:txBody>
          <a:bodyPr wrap="square" rtlCol="0">
            <a:spAutoFit/>
          </a:bodyPr>
          <a:p>
            <a:r>
              <a:rPr lang="zh-CN" altLang="en-US" sz="3200">
                <a:solidFill>
                  <a:srgbClr val="43486D"/>
                </a:solidFill>
                <a:latin typeface="+mj-ea"/>
                <a:ea typeface="+mj-ea"/>
              </a:rPr>
              <a:t>二、大学生安全知识教育内容</a:t>
            </a:r>
            <a:endParaRPr lang="zh-CN" altLang="en-US" sz="3200">
              <a:solidFill>
                <a:srgbClr val="43486D"/>
              </a:solidFill>
              <a:latin typeface="+mj-ea"/>
              <a:ea typeface="+mj-ea"/>
            </a:endParaRPr>
          </a:p>
        </p:txBody>
      </p:sp>
      <p:sp>
        <p:nvSpPr>
          <p:cNvPr id="23" name="Freeform 9"/>
          <p:cNvSpPr/>
          <p:nvPr>
            <p:custDataLst>
              <p:tags r:id="rId1"/>
            </p:custDataLst>
          </p:nvPr>
        </p:nvSpPr>
        <p:spPr bwMode="auto">
          <a:xfrm>
            <a:off x="5689681" y="2596438"/>
            <a:ext cx="827847" cy="827847"/>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24" name="Freeform 5"/>
          <p:cNvSpPr/>
          <p:nvPr>
            <p:custDataLst>
              <p:tags r:id="rId2"/>
            </p:custDataLst>
          </p:nvPr>
        </p:nvSpPr>
        <p:spPr bwMode="auto">
          <a:xfrm>
            <a:off x="4500407" y="1337772"/>
            <a:ext cx="1943040" cy="3336916"/>
          </a:xfrm>
          <a:custGeom>
            <a:avLst/>
            <a:gdLst>
              <a:gd name="T0" fmla="*/ 641 w 783"/>
              <a:gd name="T1" fmla="*/ 1225 h 1345"/>
              <a:gd name="T2" fmla="*/ 646 w 783"/>
              <a:gd name="T3" fmla="*/ 1166 h 1345"/>
              <a:gd name="T4" fmla="*/ 633 w 783"/>
              <a:gd name="T5" fmla="*/ 1149 h 1345"/>
              <a:gd name="T6" fmla="*/ 618 w 783"/>
              <a:gd name="T7" fmla="*/ 1147 h 1345"/>
              <a:gd name="T8" fmla="*/ 598 w 783"/>
              <a:gd name="T9" fmla="*/ 1152 h 1345"/>
              <a:gd name="T10" fmla="*/ 554 w 783"/>
              <a:gd name="T11" fmla="*/ 1151 h 1345"/>
              <a:gd name="T12" fmla="*/ 525 w 783"/>
              <a:gd name="T13" fmla="*/ 1130 h 1345"/>
              <a:gd name="T14" fmla="*/ 515 w 783"/>
              <a:gd name="T15" fmla="*/ 1105 h 1345"/>
              <a:gd name="T16" fmla="*/ 520 w 783"/>
              <a:gd name="T17" fmla="*/ 1069 h 1345"/>
              <a:gd name="T18" fmla="*/ 550 w 783"/>
              <a:gd name="T19" fmla="*/ 1040 h 1345"/>
              <a:gd name="T20" fmla="*/ 600 w 783"/>
              <a:gd name="T21" fmla="*/ 1038 h 1345"/>
              <a:gd name="T22" fmla="*/ 640 w 783"/>
              <a:gd name="T23" fmla="*/ 1040 h 1345"/>
              <a:gd name="T24" fmla="*/ 651 w 783"/>
              <a:gd name="T25" fmla="*/ 1010 h 1345"/>
              <a:gd name="T26" fmla="*/ 648 w 783"/>
              <a:gd name="T27" fmla="*/ 954 h 1345"/>
              <a:gd name="T28" fmla="*/ 641 w 783"/>
              <a:gd name="T29" fmla="*/ 882 h 1345"/>
              <a:gd name="T30" fmla="*/ 637 w 783"/>
              <a:gd name="T31" fmla="*/ 861 h 1345"/>
              <a:gd name="T32" fmla="*/ 456 w 783"/>
              <a:gd name="T33" fmla="*/ 672 h 1345"/>
              <a:gd name="T34" fmla="*/ 644 w 783"/>
              <a:gd name="T35" fmla="*/ 484 h 1345"/>
              <a:gd name="T36" fmla="*/ 666 w 783"/>
              <a:gd name="T37" fmla="*/ 485 h 1345"/>
              <a:gd name="T38" fmla="*/ 664 w 783"/>
              <a:gd name="T39" fmla="*/ 468 h 1345"/>
              <a:gd name="T40" fmla="*/ 654 w 783"/>
              <a:gd name="T41" fmla="*/ 374 h 1345"/>
              <a:gd name="T42" fmla="*/ 650 w 783"/>
              <a:gd name="T43" fmla="*/ 315 h 1345"/>
              <a:gd name="T44" fmla="*/ 663 w 783"/>
              <a:gd name="T45" fmla="*/ 298 h 1345"/>
              <a:gd name="T46" fmla="*/ 678 w 783"/>
              <a:gd name="T47" fmla="*/ 296 h 1345"/>
              <a:gd name="T48" fmla="*/ 698 w 783"/>
              <a:gd name="T49" fmla="*/ 301 h 1345"/>
              <a:gd name="T50" fmla="*/ 741 w 783"/>
              <a:gd name="T51" fmla="*/ 300 h 1345"/>
              <a:gd name="T52" fmla="*/ 771 w 783"/>
              <a:gd name="T53" fmla="*/ 279 h 1345"/>
              <a:gd name="T54" fmla="*/ 781 w 783"/>
              <a:gd name="T55" fmla="*/ 254 h 1345"/>
              <a:gd name="T56" fmla="*/ 776 w 783"/>
              <a:gd name="T57" fmla="*/ 218 h 1345"/>
              <a:gd name="T58" fmla="*/ 746 w 783"/>
              <a:gd name="T59" fmla="*/ 189 h 1345"/>
              <a:gd name="T60" fmla="*/ 696 w 783"/>
              <a:gd name="T61" fmla="*/ 187 h 1345"/>
              <a:gd name="T62" fmla="*/ 655 w 783"/>
              <a:gd name="T63" fmla="*/ 189 h 1345"/>
              <a:gd name="T64" fmla="*/ 644 w 783"/>
              <a:gd name="T65" fmla="*/ 159 h 1345"/>
              <a:gd name="T66" fmla="*/ 647 w 783"/>
              <a:gd name="T67" fmla="*/ 103 h 1345"/>
              <a:gd name="T68" fmla="*/ 654 w 783"/>
              <a:gd name="T69" fmla="*/ 31 h 1345"/>
              <a:gd name="T70" fmla="*/ 660 w 783"/>
              <a:gd name="T71" fmla="*/ 4 h 1345"/>
              <a:gd name="T72" fmla="*/ 660 w 783"/>
              <a:gd name="T73" fmla="*/ 0 h 1345"/>
              <a:gd name="T74" fmla="*/ 522 w 783"/>
              <a:gd name="T75" fmla="*/ 0 h 1345"/>
              <a:gd name="T76" fmla="*/ 445 w 783"/>
              <a:gd name="T77" fmla="*/ 173 h 1345"/>
              <a:gd name="T78" fmla="*/ 310 w 783"/>
              <a:gd name="T79" fmla="*/ 252 h 1345"/>
              <a:gd name="T80" fmla="*/ 121 w 783"/>
              <a:gd name="T81" fmla="*/ 231 h 1345"/>
              <a:gd name="T82" fmla="*/ 0 w 783"/>
              <a:gd name="T83" fmla="*/ 441 h 1345"/>
              <a:gd name="T84" fmla="*/ 113 w 783"/>
              <a:gd name="T85" fmla="*/ 594 h 1345"/>
              <a:gd name="T86" fmla="*/ 112 w 783"/>
              <a:gd name="T87" fmla="*/ 751 h 1345"/>
              <a:gd name="T88" fmla="*/ 0 w 783"/>
              <a:gd name="T89" fmla="*/ 904 h 1345"/>
              <a:gd name="T90" fmla="*/ 122 w 783"/>
              <a:gd name="T91" fmla="*/ 1114 h 1345"/>
              <a:gd name="T92" fmla="*/ 311 w 783"/>
              <a:gd name="T93" fmla="*/ 1093 h 1345"/>
              <a:gd name="T94" fmla="*/ 446 w 783"/>
              <a:gd name="T95" fmla="*/ 1171 h 1345"/>
              <a:gd name="T96" fmla="*/ 523 w 783"/>
              <a:gd name="T97" fmla="*/ 1345 h 1345"/>
              <a:gd name="T98" fmla="*/ 629 w 783"/>
              <a:gd name="T99" fmla="*/ 1345 h 1345"/>
              <a:gd name="T100" fmla="*/ 631 w 783"/>
              <a:gd name="T101" fmla="*/ 1319 h 1345"/>
              <a:gd name="T102" fmla="*/ 641 w 783"/>
              <a:gd name="T103" fmla="*/ 1225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3" h="1345">
                <a:moveTo>
                  <a:pt x="641" y="1225"/>
                </a:moveTo>
                <a:cubicBezTo>
                  <a:pt x="644" y="1208"/>
                  <a:pt x="648" y="1176"/>
                  <a:pt x="646" y="1166"/>
                </a:cubicBezTo>
                <a:cubicBezTo>
                  <a:pt x="644" y="1156"/>
                  <a:pt x="636" y="1151"/>
                  <a:pt x="633" y="1149"/>
                </a:cubicBezTo>
                <a:cubicBezTo>
                  <a:pt x="630" y="1147"/>
                  <a:pt x="622" y="1147"/>
                  <a:pt x="618" y="1147"/>
                </a:cubicBezTo>
                <a:cubicBezTo>
                  <a:pt x="613" y="1148"/>
                  <a:pt x="615" y="1147"/>
                  <a:pt x="598" y="1152"/>
                </a:cubicBezTo>
                <a:cubicBezTo>
                  <a:pt x="580" y="1157"/>
                  <a:pt x="565" y="1153"/>
                  <a:pt x="554" y="1151"/>
                </a:cubicBezTo>
                <a:cubicBezTo>
                  <a:pt x="544" y="1150"/>
                  <a:pt x="529" y="1134"/>
                  <a:pt x="525" y="1130"/>
                </a:cubicBezTo>
                <a:cubicBezTo>
                  <a:pt x="521" y="1125"/>
                  <a:pt x="515" y="1110"/>
                  <a:pt x="515" y="1105"/>
                </a:cubicBezTo>
                <a:cubicBezTo>
                  <a:pt x="514" y="1099"/>
                  <a:pt x="513" y="1083"/>
                  <a:pt x="520" y="1069"/>
                </a:cubicBezTo>
                <a:cubicBezTo>
                  <a:pt x="526" y="1055"/>
                  <a:pt x="544" y="1042"/>
                  <a:pt x="550" y="1040"/>
                </a:cubicBezTo>
                <a:cubicBezTo>
                  <a:pt x="556" y="1039"/>
                  <a:pt x="580" y="1030"/>
                  <a:pt x="600" y="1038"/>
                </a:cubicBezTo>
                <a:cubicBezTo>
                  <a:pt x="620" y="1047"/>
                  <a:pt x="630" y="1044"/>
                  <a:pt x="640" y="1040"/>
                </a:cubicBezTo>
                <a:cubicBezTo>
                  <a:pt x="651" y="1036"/>
                  <a:pt x="652" y="1019"/>
                  <a:pt x="651" y="1010"/>
                </a:cubicBezTo>
                <a:cubicBezTo>
                  <a:pt x="650" y="1001"/>
                  <a:pt x="649" y="978"/>
                  <a:pt x="648" y="954"/>
                </a:cubicBezTo>
                <a:cubicBezTo>
                  <a:pt x="647" y="931"/>
                  <a:pt x="643" y="890"/>
                  <a:pt x="641" y="882"/>
                </a:cubicBezTo>
                <a:cubicBezTo>
                  <a:pt x="640" y="876"/>
                  <a:pt x="638" y="867"/>
                  <a:pt x="637" y="861"/>
                </a:cubicBezTo>
                <a:cubicBezTo>
                  <a:pt x="536" y="857"/>
                  <a:pt x="456" y="774"/>
                  <a:pt x="456" y="672"/>
                </a:cubicBezTo>
                <a:cubicBezTo>
                  <a:pt x="456" y="568"/>
                  <a:pt x="540" y="484"/>
                  <a:pt x="644" y="484"/>
                </a:cubicBezTo>
                <a:cubicBezTo>
                  <a:pt x="651" y="484"/>
                  <a:pt x="659" y="484"/>
                  <a:pt x="666" y="485"/>
                </a:cubicBezTo>
                <a:cubicBezTo>
                  <a:pt x="664" y="468"/>
                  <a:pt x="664" y="468"/>
                  <a:pt x="664" y="468"/>
                </a:cubicBezTo>
                <a:cubicBezTo>
                  <a:pt x="660" y="423"/>
                  <a:pt x="658" y="391"/>
                  <a:pt x="654" y="374"/>
                </a:cubicBezTo>
                <a:cubicBezTo>
                  <a:pt x="651" y="357"/>
                  <a:pt x="648" y="325"/>
                  <a:pt x="650" y="315"/>
                </a:cubicBezTo>
                <a:cubicBezTo>
                  <a:pt x="652" y="305"/>
                  <a:pt x="659" y="300"/>
                  <a:pt x="663" y="298"/>
                </a:cubicBezTo>
                <a:cubicBezTo>
                  <a:pt x="666" y="297"/>
                  <a:pt x="674" y="296"/>
                  <a:pt x="678" y="296"/>
                </a:cubicBezTo>
                <a:cubicBezTo>
                  <a:pt x="682" y="297"/>
                  <a:pt x="681" y="297"/>
                  <a:pt x="698" y="301"/>
                </a:cubicBezTo>
                <a:cubicBezTo>
                  <a:pt x="715" y="306"/>
                  <a:pt x="731" y="302"/>
                  <a:pt x="741" y="300"/>
                </a:cubicBezTo>
                <a:cubicBezTo>
                  <a:pt x="752" y="299"/>
                  <a:pt x="767" y="283"/>
                  <a:pt x="771" y="279"/>
                </a:cubicBezTo>
                <a:cubicBezTo>
                  <a:pt x="775" y="274"/>
                  <a:pt x="781" y="259"/>
                  <a:pt x="781" y="254"/>
                </a:cubicBezTo>
                <a:cubicBezTo>
                  <a:pt x="781" y="248"/>
                  <a:pt x="783" y="232"/>
                  <a:pt x="776" y="218"/>
                </a:cubicBezTo>
                <a:cubicBezTo>
                  <a:pt x="769" y="204"/>
                  <a:pt x="752" y="191"/>
                  <a:pt x="746" y="189"/>
                </a:cubicBezTo>
                <a:cubicBezTo>
                  <a:pt x="739" y="188"/>
                  <a:pt x="716" y="179"/>
                  <a:pt x="696" y="187"/>
                </a:cubicBezTo>
                <a:cubicBezTo>
                  <a:pt x="676" y="196"/>
                  <a:pt x="666" y="193"/>
                  <a:pt x="655" y="189"/>
                </a:cubicBezTo>
                <a:cubicBezTo>
                  <a:pt x="645" y="185"/>
                  <a:pt x="643" y="169"/>
                  <a:pt x="644" y="159"/>
                </a:cubicBezTo>
                <a:cubicBezTo>
                  <a:pt x="645" y="150"/>
                  <a:pt x="646" y="127"/>
                  <a:pt x="647" y="103"/>
                </a:cubicBezTo>
                <a:cubicBezTo>
                  <a:pt x="649" y="80"/>
                  <a:pt x="653" y="39"/>
                  <a:pt x="654" y="31"/>
                </a:cubicBezTo>
                <a:cubicBezTo>
                  <a:pt x="656" y="22"/>
                  <a:pt x="659" y="8"/>
                  <a:pt x="660" y="4"/>
                </a:cubicBezTo>
                <a:cubicBezTo>
                  <a:pt x="660" y="3"/>
                  <a:pt x="660" y="2"/>
                  <a:pt x="660" y="0"/>
                </a:cubicBezTo>
                <a:cubicBezTo>
                  <a:pt x="522" y="0"/>
                  <a:pt x="522" y="0"/>
                  <a:pt x="522" y="0"/>
                </a:cubicBezTo>
                <a:cubicBezTo>
                  <a:pt x="445" y="173"/>
                  <a:pt x="445" y="173"/>
                  <a:pt x="445" y="173"/>
                </a:cubicBezTo>
                <a:cubicBezTo>
                  <a:pt x="310" y="252"/>
                  <a:pt x="310" y="252"/>
                  <a:pt x="310" y="252"/>
                </a:cubicBezTo>
                <a:cubicBezTo>
                  <a:pt x="121" y="231"/>
                  <a:pt x="121" y="231"/>
                  <a:pt x="121" y="231"/>
                </a:cubicBezTo>
                <a:cubicBezTo>
                  <a:pt x="0" y="441"/>
                  <a:pt x="0" y="441"/>
                  <a:pt x="0" y="441"/>
                </a:cubicBezTo>
                <a:cubicBezTo>
                  <a:pt x="113" y="594"/>
                  <a:pt x="113" y="594"/>
                  <a:pt x="113" y="594"/>
                </a:cubicBezTo>
                <a:cubicBezTo>
                  <a:pt x="112" y="751"/>
                  <a:pt x="112" y="751"/>
                  <a:pt x="112" y="751"/>
                </a:cubicBezTo>
                <a:cubicBezTo>
                  <a:pt x="0" y="904"/>
                  <a:pt x="0" y="904"/>
                  <a:pt x="0" y="904"/>
                </a:cubicBezTo>
                <a:cubicBezTo>
                  <a:pt x="122" y="1114"/>
                  <a:pt x="122" y="1114"/>
                  <a:pt x="122" y="1114"/>
                </a:cubicBezTo>
                <a:cubicBezTo>
                  <a:pt x="311" y="1093"/>
                  <a:pt x="311" y="1093"/>
                  <a:pt x="311" y="1093"/>
                </a:cubicBezTo>
                <a:cubicBezTo>
                  <a:pt x="446" y="1171"/>
                  <a:pt x="446" y="1171"/>
                  <a:pt x="446" y="1171"/>
                </a:cubicBezTo>
                <a:cubicBezTo>
                  <a:pt x="523" y="1345"/>
                  <a:pt x="523" y="1345"/>
                  <a:pt x="523" y="1345"/>
                </a:cubicBezTo>
                <a:cubicBezTo>
                  <a:pt x="629" y="1345"/>
                  <a:pt x="629" y="1345"/>
                  <a:pt x="629" y="1345"/>
                </a:cubicBezTo>
                <a:cubicBezTo>
                  <a:pt x="631" y="1319"/>
                  <a:pt x="631" y="1319"/>
                  <a:pt x="631" y="1319"/>
                </a:cubicBezTo>
                <a:cubicBezTo>
                  <a:pt x="635" y="1274"/>
                  <a:pt x="638" y="1242"/>
                  <a:pt x="641" y="1225"/>
                </a:cubicBezTo>
                <a:close/>
              </a:path>
            </a:pathLst>
          </a:custGeom>
          <a:solidFill>
            <a:srgbClr val="A6D25F"/>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25" name="Freeform 6"/>
          <p:cNvSpPr/>
          <p:nvPr>
            <p:custDataLst>
              <p:tags r:id="rId3"/>
            </p:custDataLst>
          </p:nvPr>
        </p:nvSpPr>
        <p:spPr bwMode="auto">
          <a:xfrm>
            <a:off x="5773758" y="1337772"/>
            <a:ext cx="1923129" cy="3336916"/>
          </a:xfrm>
          <a:custGeom>
            <a:avLst/>
            <a:gdLst>
              <a:gd name="T0" fmla="*/ 662 w 775"/>
              <a:gd name="T1" fmla="*/ 593 h 1345"/>
              <a:gd name="T2" fmla="*/ 775 w 775"/>
              <a:gd name="T3" fmla="*/ 440 h 1345"/>
              <a:gd name="T4" fmla="*/ 653 w 775"/>
              <a:gd name="T5" fmla="*/ 231 h 1345"/>
              <a:gd name="T6" fmla="*/ 464 w 775"/>
              <a:gd name="T7" fmla="*/ 251 h 1345"/>
              <a:gd name="T8" fmla="*/ 329 w 775"/>
              <a:gd name="T9" fmla="*/ 173 h 1345"/>
              <a:gd name="T10" fmla="*/ 252 w 775"/>
              <a:gd name="T11" fmla="*/ 0 h 1345"/>
              <a:gd name="T12" fmla="*/ 147 w 775"/>
              <a:gd name="T13" fmla="*/ 0 h 1345"/>
              <a:gd name="T14" fmla="*/ 147 w 775"/>
              <a:gd name="T15" fmla="*/ 4 h 1345"/>
              <a:gd name="T16" fmla="*/ 141 w 775"/>
              <a:gd name="T17" fmla="*/ 31 h 1345"/>
              <a:gd name="T18" fmla="*/ 134 w 775"/>
              <a:gd name="T19" fmla="*/ 103 h 1345"/>
              <a:gd name="T20" fmla="*/ 131 w 775"/>
              <a:gd name="T21" fmla="*/ 159 h 1345"/>
              <a:gd name="T22" fmla="*/ 142 w 775"/>
              <a:gd name="T23" fmla="*/ 189 h 1345"/>
              <a:gd name="T24" fmla="*/ 183 w 775"/>
              <a:gd name="T25" fmla="*/ 187 h 1345"/>
              <a:gd name="T26" fmla="*/ 233 w 775"/>
              <a:gd name="T27" fmla="*/ 189 h 1345"/>
              <a:gd name="T28" fmla="*/ 263 w 775"/>
              <a:gd name="T29" fmla="*/ 218 h 1345"/>
              <a:gd name="T30" fmla="*/ 268 w 775"/>
              <a:gd name="T31" fmla="*/ 254 h 1345"/>
              <a:gd name="T32" fmla="*/ 258 w 775"/>
              <a:gd name="T33" fmla="*/ 279 h 1345"/>
              <a:gd name="T34" fmla="*/ 228 w 775"/>
              <a:gd name="T35" fmla="*/ 300 h 1345"/>
              <a:gd name="T36" fmla="*/ 185 w 775"/>
              <a:gd name="T37" fmla="*/ 301 h 1345"/>
              <a:gd name="T38" fmla="*/ 165 w 775"/>
              <a:gd name="T39" fmla="*/ 296 h 1345"/>
              <a:gd name="T40" fmla="*/ 150 w 775"/>
              <a:gd name="T41" fmla="*/ 298 h 1345"/>
              <a:gd name="T42" fmla="*/ 137 w 775"/>
              <a:gd name="T43" fmla="*/ 315 h 1345"/>
              <a:gd name="T44" fmla="*/ 141 w 775"/>
              <a:gd name="T45" fmla="*/ 374 h 1345"/>
              <a:gd name="T46" fmla="*/ 151 w 775"/>
              <a:gd name="T47" fmla="*/ 468 h 1345"/>
              <a:gd name="T48" fmla="*/ 153 w 775"/>
              <a:gd name="T49" fmla="*/ 485 h 1345"/>
              <a:gd name="T50" fmla="*/ 319 w 775"/>
              <a:gd name="T51" fmla="*/ 672 h 1345"/>
              <a:gd name="T52" fmla="*/ 131 w 775"/>
              <a:gd name="T53" fmla="*/ 861 h 1345"/>
              <a:gd name="T54" fmla="*/ 124 w 775"/>
              <a:gd name="T55" fmla="*/ 861 h 1345"/>
              <a:gd name="T56" fmla="*/ 128 w 775"/>
              <a:gd name="T57" fmla="*/ 882 h 1345"/>
              <a:gd name="T58" fmla="*/ 135 w 775"/>
              <a:gd name="T59" fmla="*/ 954 h 1345"/>
              <a:gd name="T60" fmla="*/ 138 w 775"/>
              <a:gd name="T61" fmla="*/ 1010 h 1345"/>
              <a:gd name="T62" fmla="*/ 127 w 775"/>
              <a:gd name="T63" fmla="*/ 1040 h 1345"/>
              <a:gd name="T64" fmla="*/ 87 w 775"/>
              <a:gd name="T65" fmla="*/ 1038 h 1345"/>
              <a:gd name="T66" fmla="*/ 37 w 775"/>
              <a:gd name="T67" fmla="*/ 1040 h 1345"/>
              <a:gd name="T68" fmla="*/ 7 w 775"/>
              <a:gd name="T69" fmla="*/ 1069 h 1345"/>
              <a:gd name="T70" fmla="*/ 2 w 775"/>
              <a:gd name="T71" fmla="*/ 1105 h 1345"/>
              <a:gd name="T72" fmla="*/ 12 w 775"/>
              <a:gd name="T73" fmla="*/ 1130 h 1345"/>
              <a:gd name="T74" fmla="*/ 41 w 775"/>
              <a:gd name="T75" fmla="*/ 1151 h 1345"/>
              <a:gd name="T76" fmla="*/ 85 w 775"/>
              <a:gd name="T77" fmla="*/ 1152 h 1345"/>
              <a:gd name="T78" fmla="*/ 105 w 775"/>
              <a:gd name="T79" fmla="*/ 1147 h 1345"/>
              <a:gd name="T80" fmla="*/ 120 w 775"/>
              <a:gd name="T81" fmla="*/ 1149 h 1345"/>
              <a:gd name="T82" fmla="*/ 133 w 775"/>
              <a:gd name="T83" fmla="*/ 1166 h 1345"/>
              <a:gd name="T84" fmla="*/ 128 w 775"/>
              <a:gd name="T85" fmla="*/ 1225 h 1345"/>
              <a:gd name="T86" fmla="*/ 118 w 775"/>
              <a:gd name="T87" fmla="*/ 1319 h 1345"/>
              <a:gd name="T88" fmla="*/ 116 w 775"/>
              <a:gd name="T89" fmla="*/ 1345 h 1345"/>
              <a:gd name="T90" fmla="*/ 253 w 775"/>
              <a:gd name="T91" fmla="*/ 1345 h 1345"/>
              <a:gd name="T92" fmla="*/ 329 w 775"/>
              <a:gd name="T93" fmla="*/ 1171 h 1345"/>
              <a:gd name="T94" fmla="*/ 465 w 775"/>
              <a:gd name="T95" fmla="*/ 1093 h 1345"/>
              <a:gd name="T96" fmla="*/ 654 w 775"/>
              <a:gd name="T97" fmla="*/ 1113 h 1345"/>
              <a:gd name="T98" fmla="*/ 775 w 775"/>
              <a:gd name="T99" fmla="*/ 903 h 1345"/>
              <a:gd name="T100" fmla="*/ 663 w 775"/>
              <a:gd name="T101" fmla="*/ 750 h 1345"/>
              <a:gd name="T102" fmla="*/ 662 w 775"/>
              <a:gd name="T103" fmla="*/ 593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5" h="1345">
                <a:moveTo>
                  <a:pt x="662" y="593"/>
                </a:moveTo>
                <a:cubicBezTo>
                  <a:pt x="775" y="440"/>
                  <a:pt x="775" y="440"/>
                  <a:pt x="775" y="440"/>
                </a:cubicBezTo>
                <a:cubicBezTo>
                  <a:pt x="653" y="231"/>
                  <a:pt x="653" y="231"/>
                  <a:pt x="653" y="231"/>
                </a:cubicBezTo>
                <a:cubicBezTo>
                  <a:pt x="464" y="251"/>
                  <a:pt x="464" y="251"/>
                  <a:pt x="464" y="251"/>
                </a:cubicBezTo>
                <a:cubicBezTo>
                  <a:pt x="329" y="173"/>
                  <a:pt x="329" y="173"/>
                  <a:pt x="329" y="173"/>
                </a:cubicBezTo>
                <a:cubicBezTo>
                  <a:pt x="252" y="0"/>
                  <a:pt x="252" y="0"/>
                  <a:pt x="252" y="0"/>
                </a:cubicBezTo>
                <a:cubicBezTo>
                  <a:pt x="147" y="0"/>
                  <a:pt x="147" y="0"/>
                  <a:pt x="147" y="0"/>
                </a:cubicBezTo>
                <a:cubicBezTo>
                  <a:pt x="147" y="2"/>
                  <a:pt x="147" y="3"/>
                  <a:pt x="147" y="4"/>
                </a:cubicBezTo>
                <a:cubicBezTo>
                  <a:pt x="146" y="8"/>
                  <a:pt x="143" y="22"/>
                  <a:pt x="141" y="31"/>
                </a:cubicBezTo>
                <a:cubicBezTo>
                  <a:pt x="140" y="39"/>
                  <a:pt x="136" y="80"/>
                  <a:pt x="134" y="103"/>
                </a:cubicBezTo>
                <a:cubicBezTo>
                  <a:pt x="133" y="127"/>
                  <a:pt x="132" y="150"/>
                  <a:pt x="131" y="159"/>
                </a:cubicBezTo>
                <a:cubicBezTo>
                  <a:pt x="130" y="169"/>
                  <a:pt x="132" y="185"/>
                  <a:pt x="142" y="189"/>
                </a:cubicBezTo>
                <a:cubicBezTo>
                  <a:pt x="153" y="193"/>
                  <a:pt x="163" y="196"/>
                  <a:pt x="183" y="187"/>
                </a:cubicBezTo>
                <a:cubicBezTo>
                  <a:pt x="203" y="179"/>
                  <a:pt x="226" y="188"/>
                  <a:pt x="233" y="189"/>
                </a:cubicBezTo>
                <a:cubicBezTo>
                  <a:pt x="239" y="191"/>
                  <a:pt x="256" y="204"/>
                  <a:pt x="263" y="218"/>
                </a:cubicBezTo>
                <a:cubicBezTo>
                  <a:pt x="270" y="232"/>
                  <a:pt x="268" y="248"/>
                  <a:pt x="268" y="254"/>
                </a:cubicBezTo>
                <a:cubicBezTo>
                  <a:pt x="268" y="259"/>
                  <a:pt x="262" y="274"/>
                  <a:pt x="258" y="279"/>
                </a:cubicBezTo>
                <a:cubicBezTo>
                  <a:pt x="254" y="283"/>
                  <a:pt x="239" y="299"/>
                  <a:pt x="228" y="300"/>
                </a:cubicBezTo>
                <a:cubicBezTo>
                  <a:pt x="218" y="302"/>
                  <a:pt x="202" y="306"/>
                  <a:pt x="185" y="301"/>
                </a:cubicBezTo>
                <a:cubicBezTo>
                  <a:pt x="168" y="297"/>
                  <a:pt x="169" y="297"/>
                  <a:pt x="165" y="296"/>
                </a:cubicBezTo>
                <a:cubicBezTo>
                  <a:pt x="161" y="296"/>
                  <a:pt x="153" y="297"/>
                  <a:pt x="150" y="298"/>
                </a:cubicBezTo>
                <a:cubicBezTo>
                  <a:pt x="146" y="300"/>
                  <a:pt x="139" y="305"/>
                  <a:pt x="137" y="315"/>
                </a:cubicBezTo>
                <a:cubicBezTo>
                  <a:pt x="135" y="325"/>
                  <a:pt x="138" y="357"/>
                  <a:pt x="141" y="374"/>
                </a:cubicBezTo>
                <a:cubicBezTo>
                  <a:pt x="145" y="391"/>
                  <a:pt x="147" y="423"/>
                  <a:pt x="151" y="468"/>
                </a:cubicBezTo>
                <a:cubicBezTo>
                  <a:pt x="153" y="485"/>
                  <a:pt x="153" y="485"/>
                  <a:pt x="153" y="485"/>
                </a:cubicBezTo>
                <a:cubicBezTo>
                  <a:pt x="247" y="496"/>
                  <a:pt x="319" y="576"/>
                  <a:pt x="319" y="672"/>
                </a:cubicBezTo>
                <a:cubicBezTo>
                  <a:pt x="319" y="776"/>
                  <a:pt x="235" y="861"/>
                  <a:pt x="131" y="861"/>
                </a:cubicBezTo>
                <a:cubicBezTo>
                  <a:pt x="129" y="861"/>
                  <a:pt x="126" y="861"/>
                  <a:pt x="124" y="861"/>
                </a:cubicBezTo>
                <a:cubicBezTo>
                  <a:pt x="125" y="867"/>
                  <a:pt x="127" y="876"/>
                  <a:pt x="128" y="882"/>
                </a:cubicBezTo>
                <a:cubicBezTo>
                  <a:pt x="130" y="890"/>
                  <a:pt x="134" y="931"/>
                  <a:pt x="135" y="954"/>
                </a:cubicBezTo>
                <a:cubicBezTo>
                  <a:pt x="136" y="978"/>
                  <a:pt x="137" y="1001"/>
                  <a:pt x="138" y="1010"/>
                </a:cubicBezTo>
                <a:cubicBezTo>
                  <a:pt x="139" y="1019"/>
                  <a:pt x="138" y="1036"/>
                  <a:pt x="127" y="1040"/>
                </a:cubicBezTo>
                <a:cubicBezTo>
                  <a:pt x="117" y="1044"/>
                  <a:pt x="107" y="1047"/>
                  <a:pt x="87" y="1038"/>
                </a:cubicBezTo>
                <a:cubicBezTo>
                  <a:pt x="67" y="1030"/>
                  <a:pt x="43" y="1039"/>
                  <a:pt x="37" y="1040"/>
                </a:cubicBezTo>
                <a:cubicBezTo>
                  <a:pt x="31" y="1042"/>
                  <a:pt x="13" y="1055"/>
                  <a:pt x="7" y="1069"/>
                </a:cubicBezTo>
                <a:cubicBezTo>
                  <a:pt x="0" y="1083"/>
                  <a:pt x="1" y="1099"/>
                  <a:pt x="2" y="1105"/>
                </a:cubicBezTo>
                <a:cubicBezTo>
                  <a:pt x="2" y="1110"/>
                  <a:pt x="8" y="1125"/>
                  <a:pt x="12" y="1130"/>
                </a:cubicBezTo>
                <a:cubicBezTo>
                  <a:pt x="16" y="1134"/>
                  <a:pt x="31" y="1150"/>
                  <a:pt x="41" y="1151"/>
                </a:cubicBezTo>
                <a:cubicBezTo>
                  <a:pt x="52" y="1153"/>
                  <a:pt x="67" y="1157"/>
                  <a:pt x="85" y="1152"/>
                </a:cubicBezTo>
                <a:cubicBezTo>
                  <a:pt x="102" y="1147"/>
                  <a:pt x="100" y="1148"/>
                  <a:pt x="105" y="1147"/>
                </a:cubicBezTo>
                <a:cubicBezTo>
                  <a:pt x="109" y="1147"/>
                  <a:pt x="117" y="1147"/>
                  <a:pt x="120" y="1149"/>
                </a:cubicBezTo>
                <a:cubicBezTo>
                  <a:pt x="123" y="1151"/>
                  <a:pt x="131" y="1156"/>
                  <a:pt x="133" y="1166"/>
                </a:cubicBezTo>
                <a:cubicBezTo>
                  <a:pt x="135" y="1176"/>
                  <a:pt x="131" y="1208"/>
                  <a:pt x="128" y="1225"/>
                </a:cubicBezTo>
                <a:cubicBezTo>
                  <a:pt x="125" y="1242"/>
                  <a:pt x="122" y="1274"/>
                  <a:pt x="118" y="1319"/>
                </a:cubicBezTo>
                <a:cubicBezTo>
                  <a:pt x="116" y="1345"/>
                  <a:pt x="116" y="1345"/>
                  <a:pt x="116" y="1345"/>
                </a:cubicBezTo>
                <a:cubicBezTo>
                  <a:pt x="253" y="1345"/>
                  <a:pt x="253" y="1345"/>
                  <a:pt x="253" y="1345"/>
                </a:cubicBezTo>
                <a:cubicBezTo>
                  <a:pt x="329" y="1171"/>
                  <a:pt x="329" y="1171"/>
                  <a:pt x="329" y="1171"/>
                </a:cubicBezTo>
                <a:cubicBezTo>
                  <a:pt x="465" y="1093"/>
                  <a:pt x="465" y="1093"/>
                  <a:pt x="465" y="1093"/>
                </a:cubicBezTo>
                <a:cubicBezTo>
                  <a:pt x="654" y="1113"/>
                  <a:pt x="654" y="1113"/>
                  <a:pt x="654" y="1113"/>
                </a:cubicBezTo>
                <a:cubicBezTo>
                  <a:pt x="775" y="903"/>
                  <a:pt x="775" y="903"/>
                  <a:pt x="775" y="903"/>
                </a:cubicBezTo>
                <a:cubicBezTo>
                  <a:pt x="663" y="750"/>
                  <a:pt x="663" y="750"/>
                  <a:pt x="663" y="750"/>
                </a:cubicBezTo>
                <a:lnTo>
                  <a:pt x="662" y="593"/>
                </a:lnTo>
                <a:close/>
              </a:path>
            </a:pathLst>
          </a:custGeom>
          <a:solidFill>
            <a:srgbClr val="EB673C"/>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3" name="文本框 2"/>
          <p:cNvSpPr txBox="1"/>
          <p:nvPr>
            <p:custDataLst>
              <p:tags r:id="rId4"/>
            </p:custDataLst>
          </p:nvPr>
        </p:nvSpPr>
        <p:spPr>
          <a:xfrm>
            <a:off x="7924145" y="1558157"/>
            <a:ext cx="2976330" cy="626919"/>
          </a:xfrm>
          <a:prstGeom prst="rect">
            <a:avLst/>
          </a:prstGeom>
        </p:spPr>
        <p:txBody>
          <a:bodyPr wrap="square" lIns="90000" tIns="46800" rIns="90000" bIns="46800" anchor="b" anchorCtr="0">
            <a:normAutofit fontScale="90000"/>
          </a:bodyPr>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a:t>（五）消防安全教育</a:t>
            </a:r>
            <a:endParaRPr lang="zh-CN" altLang="en-US" b="1"/>
          </a:p>
        </p:txBody>
      </p:sp>
      <p:sp>
        <p:nvSpPr>
          <p:cNvPr id="4" name="文本框 3"/>
          <p:cNvSpPr txBox="1"/>
          <p:nvPr>
            <p:custDataLst>
              <p:tags r:id="rId5"/>
            </p:custDataLst>
          </p:nvPr>
        </p:nvSpPr>
        <p:spPr>
          <a:xfrm>
            <a:off x="7924165" y="2206625"/>
            <a:ext cx="3630930" cy="3335020"/>
          </a:xfrm>
          <a:prstGeom prst="rect">
            <a:avLst/>
          </a:prstGeom>
        </p:spPr>
        <p:txBody>
          <a:bodyPr wrap="square"/>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fontAlgn="auto">
              <a:lnSpc>
                <a:spcPct val="150000"/>
              </a:lnSpc>
            </a:pPr>
            <a:r>
              <a:rPr lang="zh-CN" altLang="en-US" sz="1600"/>
              <a:t>火灾是威胁人类安全的重要灾害，是仅次于旱灾、水灾的第三大灾害。全球每年发生 600 万～700 万起火灾，有 6 万～7 万人在火灾中丧生。近年来，各高校火灾事件时有发生，对在校大学生造成了巨大的人身和财产损失，因此，消防安全教育应该成为大学生安全教育的重要内容。</a:t>
            </a:r>
            <a:endParaRPr lang="zh-CN" altLang="en-US" sz="1600"/>
          </a:p>
        </p:txBody>
      </p:sp>
      <p:sp>
        <p:nvSpPr>
          <p:cNvPr id="5" name="文本框 4"/>
          <p:cNvSpPr txBox="1"/>
          <p:nvPr>
            <p:custDataLst>
              <p:tags r:id="rId6"/>
            </p:custDataLst>
          </p:nvPr>
        </p:nvSpPr>
        <p:spPr>
          <a:xfrm>
            <a:off x="664781" y="1558157"/>
            <a:ext cx="2976330" cy="626919"/>
          </a:xfrm>
          <a:prstGeom prst="rect">
            <a:avLst/>
          </a:prstGeom>
        </p:spPr>
        <p:txBody>
          <a:bodyPr wrap="square" anchor="b" anchorCtr="0">
            <a:normAutofit fontScale="90000"/>
          </a:bodyPr>
          <a:lstStyle>
            <a:defPPr>
              <a:defRPr lang="zh-CN"/>
            </a:defPPr>
            <a:lvl1pPr indent="0" algn="r">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b="1"/>
              <a:t>（四）交通安全教育</a:t>
            </a:r>
            <a:endParaRPr lang="zh-CN" altLang="en-US" b="1"/>
          </a:p>
        </p:txBody>
      </p:sp>
      <p:sp>
        <p:nvSpPr>
          <p:cNvPr id="6" name="文本框 5"/>
          <p:cNvSpPr txBox="1"/>
          <p:nvPr>
            <p:custDataLst>
              <p:tags r:id="rId7"/>
            </p:custDataLst>
          </p:nvPr>
        </p:nvSpPr>
        <p:spPr>
          <a:xfrm>
            <a:off x="652145" y="2206625"/>
            <a:ext cx="3847465" cy="1798955"/>
          </a:xfrm>
          <a:prstGeom prst="rect">
            <a:avLst/>
          </a:prstGeom>
        </p:spPr>
        <p:txBody>
          <a:bodyPr wrap="square"/>
          <a:lstStyle>
            <a:defPPr>
              <a:defRPr lang="zh-CN"/>
            </a:defPPr>
            <a:lvl1pPr indent="0" algn="r">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dirty="0"/>
              <a:t>（1）交通法律法规知识宣传教育。</a:t>
            </a:r>
            <a:endParaRPr lang="zh-CN" altLang="en-US" sz="1600" dirty="0"/>
          </a:p>
          <a:p>
            <a:pPr algn="l"/>
            <a:r>
              <a:rPr lang="zh-CN" altLang="en-US" sz="1600" dirty="0"/>
              <a:t>（2）教育学生选乘合法营运的交通工具。</a:t>
            </a:r>
            <a:endParaRPr lang="zh-CN" altLang="en-US" sz="1600" dirty="0"/>
          </a:p>
          <a:p>
            <a:pPr algn="l"/>
            <a:r>
              <a:rPr lang="zh-CN" altLang="en-US" sz="1600" dirty="0"/>
              <a:t>（3）教育学生选乘车况良好的交通工具。</a:t>
            </a:r>
            <a:endParaRPr lang="zh-CN" altLang="en-US" sz="1600" dirty="0"/>
          </a:p>
          <a:p>
            <a:pPr algn="l"/>
            <a:r>
              <a:rPr lang="zh-CN" altLang="en-US" sz="1600" dirty="0"/>
              <a:t>（4）教育学生自觉遵守交通规则。</a:t>
            </a:r>
            <a:endParaRPr lang="zh-CN" altLang="en-US" sz="1600" dirty="0"/>
          </a:p>
        </p:txBody>
      </p:sp>
    </p:spTree>
    <p:custDataLst>
      <p:tags r:id="rId8"/>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520065" y="264160"/>
            <a:ext cx="6060440" cy="583565"/>
          </a:xfrm>
          <a:prstGeom prst="rect">
            <a:avLst/>
          </a:prstGeom>
          <a:noFill/>
        </p:spPr>
        <p:txBody>
          <a:bodyPr wrap="square" rtlCol="0">
            <a:spAutoFit/>
          </a:bodyPr>
          <a:p>
            <a:r>
              <a:rPr lang="zh-CN" altLang="en-US" sz="3200">
                <a:solidFill>
                  <a:srgbClr val="43486D"/>
                </a:solidFill>
                <a:latin typeface="+mj-ea"/>
                <a:ea typeface="+mj-ea"/>
              </a:rPr>
              <a:t>二、大学生安全知识教育内容</a:t>
            </a:r>
            <a:endParaRPr lang="zh-CN" altLang="en-US" sz="3200">
              <a:solidFill>
                <a:srgbClr val="43486D"/>
              </a:solidFill>
              <a:latin typeface="+mj-ea"/>
              <a:ea typeface="+mj-ea"/>
            </a:endParaRPr>
          </a:p>
        </p:txBody>
      </p:sp>
      <p:sp>
        <p:nvSpPr>
          <p:cNvPr id="2" name="文本框 1"/>
          <p:cNvSpPr txBox="1"/>
          <p:nvPr/>
        </p:nvSpPr>
        <p:spPr>
          <a:xfrm>
            <a:off x="716915" y="981075"/>
            <a:ext cx="5492115" cy="368300"/>
          </a:xfrm>
          <a:prstGeom prst="rect">
            <a:avLst/>
          </a:prstGeom>
          <a:noFill/>
        </p:spPr>
        <p:txBody>
          <a:bodyPr wrap="square" rtlCol="0">
            <a:spAutoFit/>
            <a:scene3d>
              <a:camera prst="orthographicFront"/>
              <a:lightRig rig="threePt" dir="t"/>
            </a:scene3d>
          </a:bodyPr>
          <a:p>
            <a:r>
              <a:rPr lang="zh-CN" altLang="en-US" b="1">
                <a:solidFill>
                  <a:schemeClr val="accent1"/>
                </a:solidFill>
              </a:rPr>
              <a:t>（六）网络安全教育</a:t>
            </a:r>
            <a:endParaRPr lang="zh-CN" altLang="en-US" b="1">
              <a:solidFill>
                <a:schemeClr val="accent1"/>
              </a:solidFill>
            </a:endParaRPr>
          </a:p>
        </p:txBody>
      </p:sp>
      <p:sp>
        <p:nvSpPr>
          <p:cNvPr id="11" name="文本框 10"/>
          <p:cNvSpPr txBox="1"/>
          <p:nvPr/>
        </p:nvSpPr>
        <p:spPr>
          <a:xfrm>
            <a:off x="349250" y="1306195"/>
            <a:ext cx="6939915" cy="4246245"/>
          </a:xfrm>
          <a:prstGeom prst="rect">
            <a:avLst/>
          </a:prstGeom>
          <a:noFill/>
        </p:spPr>
        <p:txBody>
          <a:bodyPr wrap="square" rtlCol="0">
            <a:spAutoFit/>
          </a:bodyPr>
          <a:p>
            <a:pPr fontAlgn="auto">
              <a:lnSpc>
                <a:spcPct val="150000"/>
              </a:lnSpc>
            </a:pPr>
            <a:r>
              <a:rPr lang="zh-CN" altLang="en-US"/>
              <a:t>高校学生几乎人人涉足网络，但对维护网络安全的法律、法规、条例却知之甚少，网络安全防范意识相对淡薄。计算机网络技术的快速发展，为大学生的学习与生活提供了方便，与此同时，大学生网络安全问题也随之而来。与大学生相关的网络安全主要有以下三点。</a:t>
            </a:r>
            <a:endParaRPr lang="zh-CN" altLang="en-US"/>
          </a:p>
          <a:p>
            <a:pPr fontAlgn="auto">
              <a:lnSpc>
                <a:spcPct val="150000"/>
              </a:lnSpc>
            </a:pPr>
            <a:r>
              <a:rPr lang="zh-CN" altLang="en-US"/>
              <a:t>第一，大学生利用自己的专业网络技术直接实施、参与违法犯罪活动，诸如网络诈骗、盗取他人银行私人信息等。</a:t>
            </a:r>
            <a:endParaRPr lang="zh-CN" altLang="en-US"/>
          </a:p>
          <a:p>
            <a:pPr fontAlgn="auto">
              <a:lnSpc>
                <a:spcPct val="150000"/>
              </a:lnSpc>
            </a:pPr>
            <a:r>
              <a:rPr lang="zh-CN" altLang="en-US"/>
              <a:t>第二，网上购物或网络交友不慎，为自己带来人身伤害或财产损失。</a:t>
            </a:r>
            <a:endParaRPr lang="zh-CN" altLang="en-US"/>
          </a:p>
          <a:p>
            <a:pPr fontAlgn="auto">
              <a:lnSpc>
                <a:spcPct val="150000"/>
              </a:lnSpc>
            </a:pPr>
            <a:r>
              <a:rPr lang="zh-CN" altLang="en-US"/>
              <a:t>第三，由于不知网络法规、网络伦理或者被他人欺骗、蒙蔽，在网络论坛上发布虚假信息，对政府、他人进行攻击和伤害。因此，大学生网络安全教育是新时期大学生安全教育的重心。</a:t>
            </a:r>
            <a:endParaRPr lang="zh-CN" altLang="en-US"/>
          </a:p>
        </p:txBody>
      </p:sp>
      <p:pic>
        <p:nvPicPr>
          <p:cNvPr id="108" name="图片 107"/>
          <p:cNvPicPr/>
          <p:nvPr/>
        </p:nvPicPr>
        <p:blipFill>
          <a:blip r:embed="rId1"/>
          <a:stretch>
            <a:fillRect/>
          </a:stretch>
        </p:blipFill>
        <p:spPr>
          <a:xfrm>
            <a:off x="7374890" y="1583055"/>
            <a:ext cx="4272915" cy="339471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wipe(down)">
                                      <p:cBhvr>
                                        <p:cTn id="7"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520065" y="264160"/>
            <a:ext cx="6060440" cy="583565"/>
          </a:xfrm>
          <a:prstGeom prst="rect">
            <a:avLst/>
          </a:prstGeom>
          <a:noFill/>
        </p:spPr>
        <p:txBody>
          <a:bodyPr wrap="square" rtlCol="0">
            <a:spAutoFit/>
          </a:bodyPr>
          <a:p>
            <a:r>
              <a:rPr lang="zh-CN" altLang="en-US" sz="3200">
                <a:solidFill>
                  <a:srgbClr val="43486D"/>
                </a:solidFill>
                <a:latin typeface="+mj-ea"/>
                <a:ea typeface="+mj-ea"/>
              </a:rPr>
              <a:t>二、大学生安全知识教育内容</a:t>
            </a:r>
            <a:endParaRPr lang="zh-CN" altLang="en-US" sz="3200">
              <a:solidFill>
                <a:srgbClr val="43486D"/>
              </a:solidFill>
              <a:latin typeface="+mj-ea"/>
              <a:ea typeface="+mj-ea"/>
            </a:endParaRPr>
          </a:p>
        </p:txBody>
      </p:sp>
      <p:sp>
        <p:nvSpPr>
          <p:cNvPr id="2" name="文本框 1"/>
          <p:cNvSpPr txBox="1"/>
          <p:nvPr/>
        </p:nvSpPr>
        <p:spPr>
          <a:xfrm>
            <a:off x="716915" y="981075"/>
            <a:ext cx="5492115" cy="368300"/>
          </a:xfrm>
          <a:prstGeom prst="rect">
            <a:avLst/>
          </a:prstGeom>
          <a:noFill/>
        </p:spPr>
        <p:txBody>
          <a:bodyPr wrap="square" rtlCol="0">
            <a:spAutoFit/>
            <a:scene3d>
              <a:camera prst="orthographicFront"/>
              <a:lightRig rig="threePt" dir="t"/>
            </a:scene3d>
          </a:bodyPr>
          <a:p>
            <a:r>
              <a:rPr lang="zh-CN" altLang="en-US" b="1">
                <a:solidFill>
                  <a:schemeClr val="accent1"/>
                </a:solidFill>
              </a:rPr>
              <a:t>（七）心理健康教育</a:t>
            </a:r>
            <a:endParaRPr lang="zh-CN" altLang="en-US" b="1">
              <a:solidFill>
                <a:schemeClr val="accent1"/>
              </a:solidFill>
            </a:endParaRPr>
          </a:p>
        </p:txBody>
      </p:sp>
      <p:sp>
        <p:nvSpPr>
          <p:cNvPr id="11" name="文本框 10"/>
          <p:cNvSpPr txBox="1"/>
          <p:nvPr/>
        </p:nvSpPr>
        <p:spPr>
          <a:xfrm>
            <a:off x="349250" y="1306195"/>
            <a:ext cx="6584315" cy="3830955"/>
          </a:xfrm>
          <a:prstGeom prst="rect">
            <a:avLst/>
          </a:prstGeom>
          <a:noFill/>
        </p:spPr>
        <p:txBody>
          <a:bodyPr wrap="square" rtlCol="0">
            <a:spAutoFit/>
          </a:bodyPr>
          <a:p>
            <a:pPr fontAlgn="auto">
              <a:lnSpc>
                <a:spcPct val="150000"/>
              </a:lnSpc>
            </a:pPr>
            <a:r>
              <a:rPr lang="zh-CN" altLang="en-US"/>
              <a:t>大学生心理健康教育是安全教育的重要组成部分。当前，大学生突出的特点是情绪具有极强的波动性，心理比较脆弱，同时，在校大学生承载着来自学习、交友、就业、经济、求学等诸多方面的压力，容易产生许多心理问题。为此，大学生安全教育内容中应该引进大学生心理健康教育方面的内容，针对年级分阶段、有步骤地开展新生入学适应性教育、心理健康知识宣传教育、健康人格教育、人际关系教育、情感教育、正确面对挫折与心理障碍防治教育，通过宣传教育，排解学生心理不安定因素，及时纠正心理偏差，及时发现并治疗心理疾病。</a:t>
            </a:r>
            <a:endParaRPr lang="zh-CN" altLang="en-US"/>
          </a:p>
        </p:txBody>
      </p:sp>
      <p:pic>
        <p:nvPicPr>
          <p:cNvPr id="109" name="图片 108"/>
          <p:cNvPicPr/>
          <p:nvPr/>
        </p:nvPicPr>
        <p:blipFill>
          <a:blip r:embed="rId1"/>
          <a:stretch>
            <a:fillRect/>
          </a:stretch>
        </p:blipFill>
        <p:spPr>
          <a:xfrm>
            <a:off x="7204075" y="1450340"/>
            <a:ext cx="4102100" cy="3957320"/>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blinds(horizontal)">
                                      <p:cBhvr>
                                        <p:cTn id="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81100" y="2546985"/>
            <a:ext cx="9827895" cy="1322070"/>
          </a:xfrm>
          <a:prstGeom prst="rect">
            <a:avLst/>
          </a:prstGeom>
          <a:noFill/>
        </p:spPr>
        <p:txBody>
          <a:bodyPr wrap="square" rtlCol="0" anchor="t">
            <a:spAutoFit/>
          </a:bodyPr>
          <a:p>
            <a:pPr algn="ctr"/>
            <a:r>
              <a:rPr lang="zh-CN" altLang="en-US" sz="8000">
                <a:solidFill>
                  <a:srgbClr val="43486D"/>
                </a:solidFill>
                <a:sym typeface="+mn-ea"/>
              </a:rPr>
              <a:t>感谢观看</a:t>
            </a:r>
            <a:endParaRPr lang="zh-CN" altLang="en-US" sz="8000">
              <a:solidFill>
                <a:srgbClr val="43486D"/>
              </a:solidFill>
              <a:sym typeface="+mn-ea"/>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294130" y="2524760"/>
            <a:ext cx="9588500" cy="1106805"/>
          </a:xfrm>
          <a:prstGeom prst="rect">
            <a:avLst/>
          </a:prstGeom>
          <a:noFill/>
        </p:spPr>
        <p:txBody>
          <a:bodyPr wrap="square" rtlCol="0">
            <a:spAutoFit/>
          </a:bodyPr>
          <a:p>
            <a:pPr algn="ctr"/>
            <a:r>
              <a:rPr lang="zh-CN" altLang="en-US" sz="6600" b="1">
                <a:solidFill>
                  <a:srgbClr val="3A4058"/>
                </a:solidFill>
                <a:latin typeface="微软雅黑" panose="020B0503020204020204" pitchFamily="34" charset="-122"/>
                <a:ea typeface="微软雅黑" panose="020B0503020204020204" pitchFamily="34" charset="-122"/>
              </a:rPr>
              <a:t>第一章　树立安全意识</a:t>
            </a:r>
            <a:endParaRPr lang="zh-CN" altLang="en-US" sz="6600" b="1">
              <a:solidFill>
                <a:srgbClr val="3A4058"/>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4994773" y="850900"/>
            <a:ext cx="1757431" cy="1619250"/>
            <a:chOff x="4857" y="3107"/>
            <a:chExt cx="2768" cy="2550"/>
          </a:xfrm>
        </p:grpSpPr>
        <p:sp>
          <p:nvSpPr>
            <p:cNvPr id="4" name="文本框 3"/>
            <p:cNvSpPr txBox="1"/>
            <p:nvPr/>
          </p:nvSpPr>
          <p:spPr>
            <a:xfrm>
              <a:off x="4857" y="3107"/>
              <a:ext cx="1274" cy="2082"/>
            </a:xfrm>
            <a:prstGeom prst="rect">
              <a:avLst/>
            </a:prstGeom>
            <a:noFill/>
          </p:spPr>
          <p:txBody>
            <a:bodyPr wrap="square" rtlCol="0">
              <a:spAutoFit/>
            </a:bodyPr>
            <a:p>
              <a:r>
                <a:rPr lang="zh-CN" altLang="en-US" sz="8000">
                  <a:solidFill>
                    <a:srgbClr val="D67678"/>
                  </a:solidFill>
                  <a:latin typeface="+mj-ea"/>
                  <a:ea typeface="+mj-ea"/>
                </a:rPr>
                <a:t>目</a:t>
              </a:r>
              <a:endParaRPr lang="zh-CN" altLang="en-US" sz="8000">
                <a:solidFill>
                  <a:srgbClr val="D67678"/>
                </a:solidFill>
                <a:latin typeface="+mj-ea"/>
                <a:ea typeface="+mj-ea"/>
              </a:endParaRPr>
            </a:p>
          </p:txBody>
        </p:sp>
        <p:sp>
          <p:nvSpPr>
            <p:cNvPr id="2" name="文本框 1"/>
            <p:cNvSpPr txBox="1"/>
            <p:nvPr/>
          </p:nvSpPr>
          <p:spPr>
            <a:xfrm>
              <a:off x="6351" y="3575"/>
              <a:ext cx="1274" cy="2082"/>
            </a:xfrm>
            <a:prstGeom prst="rect">
              <a:avLst/>
            </a:prstGeom>
            <a:noFill/>
          </p:spPr>
          <p:txBody>
            <a:bodyPr wrap="square" rtlCol="0">
              <a:spAutoFit/>
            </a:bodyPr>
            <a:p>
              <a:r>
                <a:rPr lang="zh-CN" altLang="en-US" sz="8000">
                  <a:solidFill>
                    <a:srgbClr val="43486D"/>
                  </a:solidFill>
                  <a:latin typeface="+mj-ea"/>
                  <a:ea typeface="+mj-ea"/>
                </a:rPr>
                <a:t>录</a:t>
              </a:r>
              <a:endParaRPr lang="zh-CN" altLang="en-US" sz="8000">
                <a:solidFill>
                  <a:srgbClr val="43486D"/>
                </a:solidFill>
                <a:latin typeface="+mj-ea"/>
                <a:ea typeface="+mj-ea"/>
              </a:endParaRPr>
            </a:p>
          </p:txBody>
        </p:sp>
      </p:grpSp>
      <p:sp>
        <p:nvSpPr>
          <p:cNvPr id="5" name="文本框 4"/>
          <p:cNvSpPr txBox="1"/>
          <p:nvPr/>
        </p:nvSpPr>
        <p:spPr>
          <a:xfrm>
            <a:off x="4622165" y="1995805"/>
            <a:ext cx="1490345" cy="398780"/>
          </a:xfrm>
          <a:prstGeom prst="rect">
            <a:avLst/>
          </a:prstGeom>
          <a:noFill/>
        </p:spPr>
        <p:txBody>
          <a:bodyPr wrap="square" rtlCol="0">
            <a:spAutoFit/>
          </a:bodyPr>
          <a:p>
            <a:pPr algn="dist"/>
            <a:r>
              <a:rPr lang="en-US" altLang="zh-CN" sz="2000">
                <a:solidFill>
                  <a:srgbClr val="C29880"/>
                </a:solidFill>
                <a:latin typeface="+mj-ea"/>
                <a:ea typeface="+mj-ea"/>
              </a:rPr>
              <a:t>contents</a:t>
            </a:r>
            <a:endParaRPr lang="en-US" altLang="zh-CN" sz="2000">
              <a:solidFill>
                <a:srgbClr val="C29880"/>
              </a:solidFill>
              <a:latin typeface="+mj-ea"/>
              <a:ea typeface="+mj-ea"/>
            </a:endParaRPr>
          </a:p>
        </p:txBody>
      </p:sp>
      <p:sp>
        <p:nvSpPr>
          <p:cNvPr id="7" name="文本框 6"/>
          <p:cNvSpPr txBox="1"/>
          <p:nvPr/>
        </p:nvSpPr>
        <p:spPr>
          <a:xfrm>
            <a:off x="1925320" y="2470150"/>
            <a:ext cx="1188085" cy="706755"/>
          </a:xfrm>
          <a:prstGeom prst="rect">
            <a:avLst/>
          </a:prstGeom>
          <a:noFill/>
        </p:spPr>
        <p:txBody>
          <a:bodyPr wrap="square" rtlCol="0">
            <a:spAutoFit/>
          </a:bodyPr>
          <a:p>
            <a:r>
              <a:rPr lang="en-US" altLang="zh-CN" sz="4000">
                <a:solidFill>
                  <a:srgbClr val="43486D"/>
                </a:solidFill>
                <a:latin typeface="+mj-ea"/>
                <a:ea typeface="+mj-ea"/>
              </a:rPr>
              <a:t>01.</a:t>
            </a:r>
            <a:endParaRPr lang="en-US" altLang="zh-CN" sz="4000">
              <a:solidFill>
                <a:srgbClr val="43486D"/>
              </a:solidFill>
              <a:latin typeface="+mj-ea"/>
              <a:ea typeface="+mj-ea"/>
            </a:endParaRPr>
          </a:p>
        </p:txBody>
      </p:sp>
      <p:sp>
        <p:nvSpPr>
          <p:cNvPr id="8" name="文本框 7"/>
          <p:cNvSpPr txBox="1"/>
          <p:nvPr/>
        </p:nvSpPr>
        <p:spPr>
          <a:xfrm>
            <a:off x="2815590" y="2531745"/>
            <a:ext cx="3296920" cy="1076325"/>
          </a:xfrm>
          <a:prstGeom prst="rect">
            <a:avLst/>
          </a:prstGeom>
          <a:noFill/>
        </p:spPr>
        <p:txBody>
          <a:bodyPr wrap="square" rtlCol="0">
            <a:spAutoFit/>
          </a:bodyPr>
          <a:p>
            <a:pPr algn="l"/>
            <a:r>
              <a:rPr lang="zh-CN" altLang="en-US" sz="3200">
                <a:solidFill>
                  <a:srgbClr val="43486D"/>
                </a:solidFill>
                <a:latin typeface="+mj-ea"/>
                <a:ea typeface="+mj-ea"/>
              </a:rPr>
              <a:t>大学生安全意识的培养</a:t>
            </a:r>
            <a:endParaRPr lang="zh-CN" altLang="en-US" sz="3200">
              <a:solidFill>
                <a:srgbClr val="43486D"/>
              </a:solidFill>
              <a:latin typeface="+mj-ea"/>
              <a:ea typeface="+mj-ea"/>
            </a:endParaRPr>
          </a:p>
        </p:txBody>
      </p:sp>
      <p:sp>
        <p:nvSpPr>
          <p:cNvPr id="13" name="文本框 12"/>
          <p:cNvSpPr txBox="1"/>
          <p:nvPr/>
        </p:nvSpPr>
        <p:spPr>
          <a:xfrm>
            <a:off x="6560185" y="2531745"/>
            <a:ext cx="1188085" cy="706755"/>
          </a:xfrm>
          <a:prstGeom prst="rect">
            <a:avLst/>
          </a:prstGeom>
          <a:noFill/>
        </p:spPr>
        <p:txBody>
          <a:bodyPr wrap="square" rtlCol="0">
            <a:spAutoFit/>
          </a:bodyPr>
          <a:p>
            <a:r>
              <a:rPr lang="en-US" altLang="zh-CN" sz="4000">
                <a:solidFill>
                  <a:srgbClr val="43486D"/>
                </a:solidFill>
                <a:latin typeface="+mj-ea"/>
                <a:ea typeface="+mj-ea"/>
              </a:rPr>
              <a:t>02.</a:t>
            </a:r>
            <a:endParaRPr lang="en-US" altLang="zh-CN" sz="4000">
              <a:solidFill>
                <a:srgbClr val="43486D"/>
              </a:solidFill>
              <a:latin typeface="+mj-ea"/>
              <a:ea typeface="+mj-ea"/>
            </a:endParaRPr>
          </a:p>
        </p:txBody>
      </p:sp>
      <p:sp>
        <p:nvSpPr>
          <p:cNvPr id="15" name="文本框 14"/>
          <p:cNvSpPr txBox="1"/>
          <p:nvPr/>
        </p:nvSpPr>
        <p:spPr>
          <a:xfrm>
            <a:off x="7489190" y="2531745"/>
            <a:ext cx="3145790" cy="1076325"/>
          </a:xfrm>
          <a:prstGeom prst="rect">
            <a:avLst/>
          </a:prstGeom>
          <a:noFill/>
        </p:spPr>
        <p:txBody>
          <a:bodyPr wrap="square" rtlCol="0">
            <a:spAutoFit/>
          </a:bodyPr>
          <a:p>
            <a:pPr algn="l"/>
            <a:r>
              <a:rPr lang="zh-CN" altLang="en-US" sz="3200">
                <a:solidFill>
                  <a:srgbClr val="43486D"/>
                </a:solidFill>
                <a:latin typeface="+mj-ea"/>
                <a:ea typeface="+mj-ea"/>
              </a:rPr>
              <a:t>安全意识及安全知识</a:t>
            </a:r>
            <a:endParaRPr lang="zh-CN" altLang="en-US" sz="3200">
              <a:solidFill>
                <a:srgbClr val="43486D"/>
              </a:solidFill>
              <a:latin typeface="+mj-ea"/>
              <a:ea typeface="+mj-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大学生安全意识的培养</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01</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6885" y="354330"/>
            <a:ext cx="7114540" cy="583565"/>
          </a:xfrm>
          <a:prstGeom prst="rect">
            <a:avLst/>
          </a:prstGeom>
          <a:noFill/>
        </p:spPr>
        <p:txBody>
          <a:bodyPr wrap="square" rtlCol="0">
            <a:spAutoFit/>
          </a:bodyPr>
          <a:p>
            <a:r>
              <a:rPr lang="zh-CN" altLang="en-US" sz="3200">
                <a:solidFill>
                  <a:srgbClr val="43486D"/>
                </a:solidFill>
                <a:latin typeface="+mj-ea"/>
                <a:ea typeface="+mj-ea"/>
              </a:rPr>
              <a:t>一、大学生接受安全教育的必要性</a:t>
            </a:r>
            <a:endParaRPr lang="zh-CN" altLang="en-US" sz="3200">
              <a:solidFill>
                <a:srgbClr val="43486D"/>
              </a:solidFill>
              <a:latin typeface="+mj-ea"/>
              <a:ea typeface="+mj-ea"/>
            </a:endParaRPr>
          </a:p>
        </p:txBody>
      </p:sp>
      <p:sp>
        <p:nvSpPr>
          <p:cNvPr id="23" name="文本框 22"/>
          <p:cNvSpPr txBox="1"/>
          <p:nvPr/>
        </p:nvSpPr>
        <p:spPr>
          <a:xfrm>
            <a:off x="8889365" y="4683760"/>
            <a:ext cx="1945005" cy="398780"/>
          </a:xfrm>
          <a:prstGeom prst="rect">
            <a:avLst/>
          </a:prstGeom>
          <a:noFill/>
        </p:spPr>
        <p:txBody>
          <a:bodyPr wrap="square" rtlCol="0">
            <a:spAutoFit/>
          </a:bodyPr>
          <a:p>
            <a:pPr algn="ctr"/>
            <a:r>
              <a:rPr lang="zh-CN" altLang="en-US" sz="2000" b="1">
                <a:solidFill>
                  <a:schemeClr val="bg1"/>
                </a:solidFill>
                <a:latin typeface="汉仪中简黑简" panose="00020600040101010101" charset="-122"/>
                <a:ea typeface="汉仪中简黑简" panose="00020600040101010101" charset="-122"/>
                <a:cs typeface="汉仪中简黑简" panose="00020600040101010101" charset="-122"/>
              </a:rPr>
              <a:t>点击</a:t>
            </a:r>
            <a:r>
              <a:rPr lang="zh-CN" sz="2000" b="1">
                <a:solidFill>
                  <a:schemeClr val="bg1"/>
                </a:solidFill>
                <a:latin typeface="汉仪中简黑简" panose="00020600040101010101" charset="-122"/>
                <a:ea typeface="汉仪中简黑简" panose="00020600040101010101" charset="-122"/>
                <a:cs typeface="汉仪中简黑简" panose="00020600040101010101" charset="-122"/>
              </a:rPr>
              <a:t>添加标题</a:t>
            </a:r>
            <a:endParaRPr lang="zh-CN" sz="2000" b="1">
              <a:solidFill>
                <a:schemeClr val="bg1"/>
              </a:solidFill>
              <a:latin typeface="汉仪中简黑简" panose="00020600040101010101" charset="-122"/>
              <a:ea typeface="汉仪中简黑简" panose="00020600040101010101" charset="-122"/>
              <a:cs typeface="汉仪中简黑简" panose="00020600040101010101" charset="-122"/>
            </a:endParaRPr>
          </a:p>
        </p:txBody>
      </p:sp>
      <p:sp>
        <p:nvSpPr>
          <p:cNvPr id="4" name="文本框 3"/>
          <p:cNvSpPr txBox="1"/>
          <p:nvPr/>
        </p:nvSpPr>
        <p:spPr>
          <a:xfrm>
            <a:off x="689610" y="1180465"/>
            <a:ext cx="6901815" cy="4661535"/>
          </a:xfrm>
          <a:prstGeom prst="rect">
            <a:avLst/>
          </a:prstGeom>
          <a:noFill/>
        </p:spPr>
        <p:txBody>
          <a:bodyPr wrap="square" rtlCol="0">
            <a:spAutoFit/>
          </a:bodyPr>
          <a:p>
            <a:pPr fontAlgn="auto">
              <a:lnSpc>
                <a:spcPct val="150000"/>
              </a:lnSpc>
            </a:pPr>
            <a:r>
              <a:rPr lang="zh-CN" altLang="en-US"/>
              <a:t>从大学生自身来看，一方面，受社会不良风气影响，少数高校大学生私欲过度膨胀，甚至道德沦丧，不惜以身试法，这些不仅使自己处于不安全因素的笼罩中，随时会陷入欲望的陷阱中不能自拔，而且也会使他人的安全受到威胁，这增加了社会不安全因素爆发的概率。大学生是一个特殊的群体，这里不乏精英和骄子，但是近年来大学生犯罪的报道频现各类媒体，且犯罪案件数量及人数逐年上升，犯罪类型也逐步走向多样化和智能化。一些被人们视为高智商、高素质、高层次的大学生因触犯刑律而锒铛入狱，不仅使父母、师长蒙羞，还断送了自己的前程。另一方面，大学生缺乏必要的法律和安全知识，对社会规范知之甚少，对不安全因素的防范意识差，这些都给犯罪分子对大学生实施犯罪以可乘之机。</a:t>
            </a:r>
            <a:endParaRPr lang="zh-CN" altLang="en-US"/>
          </a:p>
        </p:txBody>
      </p:sp>
      <p:pic>
        <p:nvPicPr>
          <p:cNvPr id="100" name="图片 99"/>
          <p:cNvPicPr/>
          <p:nvPr/>
        </p:nvPicPr>
        <p:blipFill>
          <a:blip r:embed="rId1"/>
          <a:stretch>
            <a:fillRect/>
          </a:stretch>
        </p:blipFill>
        <p:spPr>
          <a:xfrm>
            <a:off x="7758430" y="1617345"/>
            <a:ext cx="3660140" cy="356425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6885" y="354330"/>
            <a:ext cx="7114540" cy="583565"/>
          </a:xfrm>
          <a:prstGeom prst="rect">
            <a:avLst/>
          </a:prstGeom>
          <a:noFill/>
        </p:spPr>
        <p:txBody>
          <a:bodyPr wrap="square" rtlCol="0">
            <a:spAutoFit/>
          </a:bodyPr>
          <a:p>
            <a:r>
              <a:rPr lang="zh-CN" altLang="en-US" sz="3200">
                <a:solidFill>
                  <a:srgbClr val="43486D"/>
                </a:solidFill>
                <a:latin typeface="+mj-ea"/>
                <a:ea typeface="+mj-ea"/>
              </a:rPr>
              <a:t>二、培养大学生安全意识的方法</a:t>
            </a:r>
            <a:endParaRPr lang="zh-CN" altLang="en-US" sz="3200">
              <a:solidFill>
                <a:srgbClr val="43486D"/>
              </a:solidFill>
              <a:latin typeface="+mj-ea"/>
              <a:ea typeface="+mj-ea"/>
            </a:endParaRPr>
          </a:p>
        </p:txBody>
      </p:sp>
      <p:sp>
        <p:nvSpPr>
          <p:cNvPr id="23" name="文本框 22"/>
          <p:cNvSpPr txBox="1"/>
          <p:nvPr/>
        </p:nvSpPr>
        <p:spPr>
          <a:xfrm>
            <a:off x="8889365" y="4683760"/>
            <a:ext cx="1945005" cy="398780"/>
          </a:xfrm>
          <a:prstGeom prst="rect">
            <a:avLst/>
          </a:prstGeom>
          <a:noFill/>
        </p:spPr>
        <p:txBody>
          <a:bodyPr wrap="square" rtlCol="0">
            <a:spAutoFit/>
          </a:bodyPr>
          <a:p>
            <a:pPr algn="ctr"/>
            <a:r>
              <a:rPr lang="zh-CN" altLang="en-US" sz="2000" b="1">
                <a:solidFill>
                  <a:schemeClr val="bg1"/>
                </a:solidFill>
                <a:latin typeface="汉仪中简黑简" panose="00020600040101010101" charset="-122"/>
                <a:ea typeface="汉仪中简黑简" panose="00020600040101010101" charset="-122"/>
                <a:cs typeface="汉仪中简黑简" panose="00020600040101010101" charset="-122"/>
              </a:rPr>
              <a:t>点击</a:t>
            </a:r>
            <a:r>
              <a:rPr lang="zh-CN" sz="2000" b="1">
                <a:solidFill>
                  <a:schemeClr val="bg1"/>
                </a:solidFill>
                <a:latin typeface="汉仪中简黑简" panose="00020600040101010101" charset="-122"/>
                <a:ea typeface="汉仪中简黑简" panose="00020600040101010101" charset="-122"/>
                <a:cs typeface="汉仪中简黑简" panose="00020600040101010101" charset="-122"/>
              </a:rPr>
              <a:t>添加标题</a:t>
            </a:r>
            <a:endParaRPr lang="zh-CN" sz="2000" b="1">
              <a:solidFill>
                <a:schemeClr val="bg1"/>
              </a:solidFill>
              <a:latin typeface="汉仪中简黑简" panose="00020600040101010101" charset="-122"/>
              <a:ea typeface="汉仪中简黑简" panose="00020600040101010101" charset="-122"/>
              <a:cs typeface="汉仪中简黑简" panose="00020600040101010101" charset="-122"/>
            </a:endParaRPr>
          </a:p>
        </p:txBody>
      </p:sp>
      <p:sp>
        <p:nvSpPr>
          <p:cNvPr id="4" name="文本框 3"/>
          <p:cNvSpPr txBox="1"/>
          <p:nvPr/>
        </p:nvSpPr>
        <p:spPr>
          <a:xfrm>
            <a:off x="689610" y="937895"/>
            <a:ext cx="3886200" cy="506730"/>
          </a:xfrm>
          <a:prstGeom prst="rect">
            <a:avLst/>
          </a:prstGeom>
          <a:noFill/>
        </p:spPr>
        <p:txBody>
          <a:bodyPr wrap="square" rtlCol="0">
            <a:spAutoFit/>
            <a:scene3d>
              <a:camera prst="orthographicFront"/>
              <a:lightRig rig="threePt" dir="t"/>
            </a:scene3d>
          </a:bodyPr>
          <a:p>
            <a:pPr fontAlgn="auto">
              <a:lnSpc>
                <a:spcPct val="150000"/>
              </a:lnSpc>
            </a:pPr>
            <a:r>
              <a:rPr lang="zh-CN" altLang="en-US" b="1">
                <a:solidFill>
                  <a:schemeClr val="accent1"/>
                </a:solidFill>
                <a:effectLst/>
              </a:rPr>
              <a:t>（一）提高大学生的安全意识</a:t>
            </a:r>
            <a:endParaRPr lang="zh-CN" altLang="en-US" b="1">
              <a:solidFill>
                <a:schemeClr val="accent1"/>
              </a:solidFill>
              <a:effectLst/>
            </a:endParaRPr>
          </a:p>
        </p:txBody>
      </p:sp>
      <p:grpSp>
        <p:nvGrpSpPr>
          <p:cNvPr id="41" name="组合 40"/>
          <p:cNvGrpSpPr/>
          <p:nvPr>
            <p:custDataLst>
              <p:tags r:id="rId1"/>
            </p:custDataLst>
          </p:nvPr>
        </p:nvGrpSpPr>
        <p:grpSpPr>
          <a:xfrm>
            <a:off x="11164900" y="753710"/>
            <a:ext cx="420495" cy="269282"/>
            <a:chOff x="11382102" y="604536"/>
            <a:chExt cx="420495" cy="269282"/>
          </a:xfrm>
        </p:grpSpPr>
        <p:sp>
          <p:nvSpPr>
            <p:cNvPr id="42" name="Line 16"/>
            <p:cNvSpPr>
              <a:spLocks noChangeShapeType="1"/>
            </p:cNvSpPr>
            <p:nvPr>
              <p:custDataLst>
                <p:tags r:id="rId2"/>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Line 17"/>
            <p:cNvSpPr>
              <a:spLocks noChangeShapeType="1"/>
            </p:cNvSpPr>
            <p:nvPr>
              <p:custDataLst>
                <p:tags r:id="rId3"/>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Line 18"/>
            <p:cNvSpPr>
              <a:spLocks noChangeShapeType="1"/>
            </p:cNvSpPr>
            <p:nvPr>
              <p:custDataLst>
                <p:tags r:id="rId4"/>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custDataLst>
              <p:tags r:id="rId5"/>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pitchFamily="34" charset="-122"/>
              <a:ea typeface="微软雅黑" panose="020B0503020204020204" pitchFamily="34" charset="-122"/>
            </a:endParaRPr>
          </a:p>
        </p:txBody>
      </p:sp>
      <p:sp>
        <p:nvSpPr>
          <p:cNvPr id="56" name="Oval 8"/>
          <p:cNvSpPr/>
          <p:nvPr>
            <p:custDataLst>
              <p:tags r:id="rId6"/>
            </p:custDataLst>
          </p:nvPr>
        </p:nvSpPr>
        <p:spPr>
          <a:xfrm>
            <a:off x="5033994" y="1484003"/>
            <a:ext cx="2390479" cy="2390478"/>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5" name="Freeform 201"/>
          <p:cNvSpPr>
            <a:spLocks noEditPoints="1"/>
          </p:cNvSpPr>
          <p:nvPr>
            <p:custDataLst>
              <p:tags r:id="rId7"/>
            </p:custDataLst>
          </p:nvPr>
        </p:nvSpPr>
        <p:spPr bwMode="auto">
          <a:xfrm>
            <a:off x="5913819" y="2330033"/>
            <a:ext cx="630828" cy="698418"/>
          </a:xfrm>
          <a:custGeom>
            <a:avLst/>
            <a:gdLst>
              <a:gd name="T0" fmla="*/ 7 w 71"/>
              <a:gd name="T1" fmla="*/ 53 h 76"/>
              <a:gd name="T2" fmla="*/ 6 w 71"/>
              <a:gd name="T3" fmla="*/ 50 h 76"/>
              <a:gd name="T4" fmla="*/ 21 w 71"/>
              <a:gd name="T5" fmla="*/ 13 h 76"/>
              <a:gd name="T6" fmla="*/ 24 w 71"/>
              <a:gd name="T7" fmla="*/ 11 h 76"/>
              <a:gd name="T8" fmla="*/ 17 w 71"/>
              <a:gd name="T9" fmla="*/ 7 h 76"/>
              <a:gd name="T10" fmla="*/ 9 w 71"/>
              <a:gd name="T11" fmla="*/ 33 h 76"/>
              <a:gd name="T12" fmla="*/ 2 w 71"/>
              <a:gd name="T13" fmla="*/ 36 h 76"/>
              <a:gd name="T14" fmla="*/ 35 w 71"/>
              <a:gd name="T15" fmla="*/ 10 h 76"/>
              <a:gd name="T16" fmla="*/ 35 w 71"/>
              <a:gd name="T17" fmla="*/ 0 h 76"/>
              <a:gd name="T18" fmla="*/ 35 w 71"/>
              <a:gd name="T19" fmla="*/ 10 h 76"/>
              <a:gd name="T20" fmla="*/ 50 w 71"/>
              <a:gd name="T21" fmla="*/ 13 h 76"/>
              <a:gd name="T22" fmla="*/ 51 w 71"/>
              <a:gd name="T23" fmla="*/ 5 h 76"/>
              <a:gd name="T24" fmla="*/ 58 w 71"/>
              <a:gd name="T25" fmla="*/ 23 h 76"/>
              <a:gd name="T26" fmla="*/ 66 w 71"/>
              <a:gd name="T27" fmla="*/ 17 h 76"/>
              <a:gd name="T28" fmla="*/ 57 w 71"/>
              <a:gd name="T29" fmla="*/ 22 h 76"/>
              <a:gd name="T30" fmla="*/ 62 w 71"/>
              <a:gd name="T31" fmla="*/ 33 h 76"/>
              <a:gd name="T32" fmla="*/ 69 w 71"/>
              <a:gd name="T33" fmla="*/ 36 h 76"/>
              <a:gd name="T34" fmla="*/ 13 w 71"/>
              <a:gd name="T35" fmla="*/ 20 h 76"/>
              <a:gd name="T36" fmla="*/ 6 w 71"/>
              <a:gd name="T37" fmla="*/ 19 h 76"/>
              <a:gd name="T38" fmla="*/ 14 w 71"/>
              <a:gd name="T39" fmla="*/ 22 h 76"/>
              <a:gd name="T40" fmla="*/ 49 w 71"/>
              <a:gd name="T41" fmla="*/ 49 h 76"/>
              <a:gd name="T42" fmla="*/ 45 w 71"/>
              <a:gd name="T43" fmla="*/ 61 h 76"/>
              <a:gd name="T44" fmla="*/ 46 w 71"/>
              <a:gd name="T45" fmla="*/ 66 h 76"/>
              <a:gd name="T46" fmla="*/ 42 w 71"/>
              <a:gd name="T47" fmla="*/ 73 h 76"/>
              <a:gd name="T48" fmla="*/ 33 w 71"/>
              <a:gd name="T49" fmla="*/ 76 h 76"/>
              <a:gd name="T50" fmla="*/ 25 w 71"/>
              <a:gd name="T51" fmla="*/ 70 h 76"/>
              <a:gd name="T52" fmla="*/ 26 w 71"/>
              <a:gd name="T53" fmla="*/ 65 h 76"/>
              <a:gd name="T54" fmla="*/ 25 w 71"/>
              <a:gd name="T55" fmla="*/ 59 h 76"/>
              <a:gd name="T56" fmla="*/ 16 w 71"/>
              <a:gd name="T57" fmla="*/ 35 h 76"/>
              <a:gd name="T58" fmla="*/ 41 w 71"/>
              <a:gd name="T59" fmla="*/ 73 h 76"/>
              <a:gd name="T60" fmla="*/ 30 w 71"/>
              <a:gd name="T61" fmla="*/ 73 h 76"/>
              <a:gd name="T62" fmla="*/ 41 w 71"/>
              <a:gd name="T63" fmla="*/ 73 h 76"/>
              <a:gd name="T64" fmla="*/ 30 w 71"/>
              <a:gd name="T65" fmla="*/ 69 h 76"/>
              <a:gd name="T66" fmla="*/ 33 w 71"/>
              <a:gd name="T67" fmla="*/ 71 h 76"/>
              <a:gd name="T68" fmla="*/ 44 w 71"/>
              <a:gd name="T69" fmla="*/ 70 h 76"/>
              <a:gd name="T70" fmla="*/ 30 w 71"/>
              <a:gd name="T71" fmla="*/ 66 h 76"/>
              <a:gd name="T72" fmla="*/ 41 w 71"/>
              <a:gd name="T73" fmla="*/ 67 h 76"/>
              <a:gd name="T74" fmla="*/ 41 w 71"/>
              <a:gd name="T75" fmla="*/ 62 h 76"/>
              <a:gd name="T76" fmla="*/ 30 w 71"/>
              <a:gd name="T77" fmla="*/ 64 h 76"/>
              <a:gd name="T78" fmla="*/ 44 w 71"/>
              <a:gd name="T79" fmla="*/ 59 h 76"/>
              <a:gd name="T80" fmla="*/ 28 w 71"/>
              <a:gd name="T81" fmla="*/ 59 h 76"/>
              <a:gd name="T82" fmla="*/ 30 w 71"/>
              <a:gd name="T83" fmla="*/ 60 h 76"/>
              <a:gd name="T84" fmla="*/ 52 w 71"/>
              <a:gd name="T85" fmla="*/ 35 h 76"/>
              <a:gd name="T86" fmla="*/ 24 w 71"/>
              <a:gd name="T87" fmla="*/ 47 h 76"/>
              <a:gd name="T88" fmla="*/ 28 w 71"/>
              <a:gd name="T89" fmla="*/ 39 h 76"/>
              <a:gd name="T90" fmla="*/ 33 w 71"/>
              <a:gd name="T91" fmla="*/ 56 h 76"/>
              <a:gd name="T92" fmla="*/ 42 w 71"/>
              <a:gd name="T93" fmla="*/ 38 h 76"/>
              <a:gd name="T94" fmla="*/ 42 w 71"/>
              <a:gd name="T95" fmla="*/ 56 h 76"/>
              <a:gd name="T96" fmla="*/ 65 w 71"/>
              <a:gd name="T97" fmla="*/ 50 h 76"/>
              <a:gd name="T98" fmla="*/ 58 w 71"/>
              <a:gd name="T99" fmla="*/ 50 h 76"/>
              <a:gd name="T100" fmla="*/ 66 w 71"/>
              <a:gd name="T101" fmla="*/ 53 h 76"/>
              <a:gd name="T102" fmla="*/ 21 w 71"/>
              <a:gd name="T103" fmla="*/ 57 h 76"/>
              <a:gd name="T104" fmla="*/ 19 w 71"/>
              <a:gd name="T105" fmla="*/ 66 h 76"/>
              <a:gd name="T106" fmla="*/ 23 w 71"/>
              <a:gd name="T107" fmla="*/ 57 h 76"/>
              <a:gd name="T108" fmla="*/ 47 w 71"/>
              <a:gd name="T109" fmla="*/ 59 h 76"/>
              <a:gd name="T110" fmla="*/ 53 w 71"/>
              <a:gd name="T111"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6">
                <a:moveTo>
                  <a:pt x="14" y="47"/>
                </a:moveTo>
                <a:cubicBezTo>
                  <a:pt x="14" y="48"/>
                  <a:pt x="14" y="49"/>
                  <a:pt x="13" y="50"/>
                </a:cubicBezTo>
                <a:cubicBezTo>
                  <a:pt x="7" y="53"/>
                  <a:pt x="7" y="53"/>
                  <a:pt x="7" y="53"/>
                </a:cubicBezTo>
                <a:cubicBezTo>
                  <a:pt x="7" y="53"/>
                  <a:pt x="7" y="53"/>
                  <a:pt x="6" y="53"/>
                </a:cubicBezTo>
                <a:cubicBezTo>
                  <a:pt x="6" y="53"/>
                  <a:pt x="5" y="53"/>
                  <a:pt x="5" y="53"/>
                </a:cubicBezTo>
                <a:cubicBezTo>
                  <a:pt x="5" y="52"/>
                  <a:pt x="5" y="51"/>
                  <a:pt x="6" y="50"/>
                </a:cubicBezTo>
                <a:cubicBezTo>
                  <a:pt x="12" y="47"/>
                  <a:pt x="12" y="47"/>
                  <a:pt x="12" y="47"/>
                </a:cubicBezTo>
                <a:cubicBezTo>
                  <a:pt x="12" y="47"/>
                  <a:pt x="13" y="47"/>
                  <a:pt x="14" y="47"/>
                </a:cubicBezTo>
                <a:close/>
                <a:moveTo>
                  <a:pt x="21" y="13"/>
                </a:moveTo>
                <a:cubicBezTo>
                  <a:pt x="21" y="13"/>
                  <a:pt x="22" y="14"/>
                  <a:pt x="22" y="14"/>
                </a:cubicBezTo>
                <a:cubicBezTo>
                  <a:pt x="22" y="14"/>
                  <a:pt x="23" y="13"/>
                  <a:pt x="23" y="13"/>
                </a:cubicBezTo>
                <a:cubicBezTo>
                  <a:pt x="24" y="13"/>
                  <a:pt x="24" y="12"/>
                  <a:pt x="24" y="11"/>
                </a:cubicBezTo>
                <a:cubicBezTo>
                  <a:pt x="20" y="5"/>
                  <a:pt x="20" y="5"/>
                  <a:pt x="20" y="5"/>
                </a:cubicBezTo>
                <a:cubicBezTo>
                  <a:pt x="20" y="4"/>
                  <a:pt x="19" y="4"/>
                  <a:pt x="18" y="5"/>
                </a:cubicBezTo>
                <a:cubicBezTo>
                  <a:pt x="17" y="5"/>
                  <a:pt x="17" y="6"/>
                  <a:pt x="17" y="7"/>
                </a:cubicBezTo>
                <a:lnTo>
                  <a:pt x="21" y="13"/>
                </a:lnTo>
                <a:close/>
                <a:moveTo>
                  <a:pt x="10" y="35"/>
                </a:moveTo>
                <a:cubicBezTo>
                  <a:pt x="10" y="34"/>
                  <a:pt x="10" y="33"/>
                  <a:pt x="9" y="33"/>
                </a:cubicBezTo>
                <a:cubicBezTo>
                  <a:pt x="2" y="33"/>
                  <a:pt x="2" y="33"/>
                  <a:pt x="2" y="33"/>
                </a:cubicBezTo>
                <a:cubicBezTo>
                  <a:pt x="1" y="33"/>
                  <a:pt x="0" y="34"/>
                  <a:pt x="0" y="35"/>
                </a:cubicBezTo>
                <a:cubicBezTo>
                  <a:pt x="0" y="36"/>
                  <a:pt x="1" y="36"/>
                  <a:pt x="2" y="36"/>
                </a:cubicBezTo>
                <a:cubicBezTo>
                  <a:pt x="9" y="36"/>
                  <a:pt x="9" y="36"/>
                  <a:pt x="9" y="36"/>
                </a:cubicBezTo>
                <a:cubicBezTo>
                  <a:pt x="10" y="36"/>
                  <a:pt x="10" y="36"/>
                  <a:pt x="10" y="35"/>
                </a:cubicBezTo>
                <a:close/>
                <a:moveTo>
                  <a:pt x="35" y="10"/>
                </a:moveTo>
                <a:cubicBezTo>
                  <a:pt x="36" y="10"/>
                  <a:pt x="37" y="9"/>
                  <a:pt x="37" y="8"/>
                </a:cubicBezTo>
                <a:cubicBezTo>
                  <a:pt x="37" y="1"/>
                  <a:pt x="37" y="1"/>
                  <a:pt x="37" y="1"/>
                </a:cubicBezTo>
                <a:cubicBezTo>
                  <a:pt x="37" y="1"/>
                  <a:pt x="36" y="0"/>
                  <a:pt x="35" y="0"/>
                </a:cubicBezTo>
                <a:cubicBezTo>
                  <a:pt x="35" y="0"/>
                  <a:pt x="34" y="1"/>
                  <a:pt x="34" y="1"/>
                </a:cubicBezTo>
                <a:cubicBezTo>
                  <a:pt x="34" y="8"/>
                  <a:pt x="34" y="8"/>
                  <a:pt x="34" y="8"/>
                </a:cubicBezTo>
                <a:cubicBezTo>
                  <a:pt x="34" y="9"/>
                  <a:pt x="35" y="10"/>
                  <a:pt x="35" y="10"/>
                </a:cubicBezTo>
                <a:close/>
                <a:moveTo>
                  <a:pt x="48" y="13"/>
                </a:moveTo>
                <a:cubicBezTo>
                  <a:pt x="48" y="13"/>
                  <a:pt x="48" y="14"/>
                  <a:pt x="49" y="14"/>
                </a:cubicBezTo>
                <a:cubicBezTo>
                  <a:pt x="49" y="14"/>
                  <a:pt x="50" y="13"/>
                  <a:pt x="50" y="13"/>
                </a:cubicBezTo>
                <a:cubicBezTo>
                  <a:pt x="54" y="7"/>
                  <a:pt x="54" y="7"/>
                  <a:pt x="54" y="7"/>
                </a:cubicBezTo>
                <a:cubicBezTo>
                  <a:pt x="54" y="6"/>
                  <a:pt x="54" y="5"/>
                  <a:pt x="53" y="5"/>
                </a:cubicBezTo>
                <a:cubicBezTo>
                  <a:pt x="52" y="4"/>
                  <a:pt x="51" y="4"/>
                  <a:pt x="51" y="5"/>
                </a:cubicBezTo>
                <a:cubicBezTo>
                  <a:pt x="47" y="11"/>
                  <a:pt x="47" y="11"/>
                  <a:pt x="47" y="11"/>
                </a:cubicBezTo>
                <a:cubicBezTo>
                  <a:pt x="47" y="12"/>
                  <a:pt x="47" y="13"/>
                  <a:pt x="48" y="13"/>
                </a:cubicBezTo>
                <a:close/>
                <a:moveTo>
                  <a:pt x="58" y="23"/>
                </a:moveTo>
                <a:cubicBezTo>
                  <a:pt x="59" y="23"/>
                  <a:pt x="59" y="23"/>
                  <a:pt x="59" y="23"/>
                </a:cubicBezTo>
                <a:cubicBezTo>
                  <a:pt x="65" y="19"/>
                  <a:pt x="65" y="19"/>
                  <a:pt x="65" y="19"/>
                </a:cubicBezTo>
                <a:cubicBezTo>
                  <a:pt x="66" y="19"/>
                  <a:pt x="66" y="18"/>
                  <a:pt x="66" y="17"/>
                </a:cubicBezTo>
                <a:cubicBezTo>
                  <a:pt x="65" y="17"/>
                  <a:pt x="65" y="16"/>
                  <a:pt x="64" y="17"/>
                </a:cubicBezTo>
                <a:cubicBezTo>
                  <a:pt x="58" y="20"/>
                  <a:pt x="58" y="20"/>
                  <a:pt x="58" y="20"/>
                </a:cubicBezTo>
                <a:cubicBezTo>
                  <a:pt x="57" y="21"/>
                  <a:pt x="57" y="22"/>
                  <a:pt x="57" y="22"/>
                </a:cubicBezTo>
                <a:cubicBezTo>
                  <a:pt x="57" y="23"/>
                  <a:pt x="58" y="23"/>
                  <a:pt x="58" y="23"/>
                </a:cubicBezTo>
                <a:close/>
                <a:moveTo>
                  <a:pt x="69" y="33"/>
                </a:moveTo>
                <a:cubicBezTo>
                  <a:pt x="62" y="33"/>
                  <a:pt x="62" y="33"/>
                  <a:pt x="62" y="33"/>
                </a:cubicBezTo>
                <a:cubicBezTo>
                  <a:pt x="61" y="33"/>
                  <a:pt x="60" y="34"/>
                  <a:pt x="60" y="35"/>
                </a:cubicBezTo>
                <a:cubicBezTo>
                  <a:pt x="60" y="36"/>
                  <a:pt x="61" y="36"/>
                  <a:pt x="62" y="36"/>
                </a:cubicBezTo>
                <a:cubicBezTo>
                  <a:pt x="69" y="36"/>
                  <a:pt x="69" y="36"/>
                  <a:pt x="69" y="36"/>
                </a:cubicBezTo>
                <a:cubicBezTo>
                  <a:pt x="70" y="36"/>
                  <a:pt x="71" y="36"/>
                  <a:pt x="71" y="35"/>
                </a:cubicBezTo>
                <a:cubicBezTo>
                  <a:pt x="71" y="34"/>
                  <a:pt x="70" y="33"/>
                  <a:pt x="69" y="33"/>
                </a:cubicBezTo>
                <a:close/>
                <a:moveTo>
                  <a:pt x="13" y="20"/>
                </a:moveTo>
                <a:cubicBezTo>
                  <a:pt x="7" y="17"/>
                  <a:pt x="7" y="17"/>
                  <a:pt x="7" y="17"/>
                </a:cubicBezTo>
                <a:cubicBezTo>
                  <a:pt x="6" y="16"/>
                  <a:pt x="5" y="17"/>
                  <a:pt x="5" y="17"/>
                </a:cubicBezTo>
                <a:cubicBezTo>
                  <a:pt x="5" y="18"/>
                  <a:pt x="5" y="19"/>
                  <a:pt x="6" y="19"/>
                </a:cubicBezTo>
                <a:cubicBezTo>
                  <a:pt x="12" y="23"/>
                  <a:pt x="12" y="23"/>
                  <a:pt x="12" y="23"/>
                </a:cubicBezTo>
                <a:cubicBezTo>
                  <a:pt x="12" y="23"/>
                  <a:pt x="12" y="23"/>
                  <a:pt x="13" y="23"/>
                </a:cubicBezTo>
                <a:cubicBezTo>
                  <a:pt x="13" y="23"/>
                  <a:pt x="14" y="23"/>
                  <a:pt x="14" y="22"/>
                </a:cubicBezTo>
                <a:cubicBezTo>
                  <a:pt x="14" y="22"/>
                  <a:pt x="14" y="21"/>
                  <a:pt x="13" y="20"/>
                </a:cubicBezTo>
                <a:close/>
                <a:moveTo>
                  <a:pt x="55" y="35"/>
                </a:moveTo>
                <a:cubicBezTo>
                  <a:pt x="55" y="41"/>
                  <a:pt x="53" y="46"/>
                  <a:pt x="49" y="49"/>
                </a:cubicBezTo>
                <a:cubicBezTo>
                  <a:pt x="46" y="53"/>
                  <a:pt x="45" y="56"/>
                  <a:pt x="45" y="58"/>
                </a:cubicBezTo>
                <a:cubicBezTo>
                  <a:pt x="45" y="58"/>
                  <a:pt x="46" y="59"/>
                  <a:pt x="46" y="59"/>
                </a:cubicBezTo>
                <a:cubicBezTo>
                  <a:pt x="46" y="60"/>
                  <a:pt x="45" y="61"/>
                  <a:pt x="45" y="61"/>
                </a:cubicBezTo>
                <a:cubicBezTo>
                  <a:pt x="45" y="62"/>
                  <a:pt x="46" y="62"/>
                  <a:pt x="46" y="63"/>
                </a:cubicBezTo>
                <a:cubicBezTo>
                  <a:pt x="46" y="64"/>
                  <a:pt x="45" y="64"/>
                  <a:pt x="45" y="65"/>
                </a:cubicBezTo>
                <a:cubicBezTo>
                  <a:pt x="45" y="65"/>
                  <a:pt x="46" y="66"/>
                  <a:pt x="46" y="66"/>
                </a:cubicBezTo>
                <a:cubicBezTo>
                  <a:pt x="46" y="67"/>
                  <a:pt x="45" y="68"/>
                  <a:pt x="45" y="68"/>
                </a:cubicBezTo>
                <a:cubicBezTo>
                  <a:pt x="45" y="69"/>
                  <a:pt x="46" y="69"/>
                  <a:pt x="46" y="70"/>
                </a:cubicBezTo>
                <a:cubicBezTo>
                  <a:pt x="46" y="71"/>
                  <a:pt x="44" y="72"/>
                  <a:pt x="42" y="73"/>
                </a:cubicBezTo>
                <a:cubicBezTo>
                  <a:pt x="42" y="73"/>
                  <a:pt x="43" y="73"/>
                  <a:pt x="43" y="73"/>
                </a:cubicBezTo>
                <a:cubicBezTo>
                  <a:pt x="43" y="75"/>
                  <a:pt x="41" y="76"/>
                  <a:pt x="38" y="76"/>
                </a:cubicBezTo>
                <a:cubicBezTo>
                  <a:pt x="33" y="76"/>
                  <a:pt x="33" y="76"/>
                  <a:pt x="33" y="76"/>
                </a:cubicBezTo>
                <a:cubicBezTo>
                  <a:pt x="30" y="76"/>
                  <a:pt x="28" y="75"/>
                  <a:pt x="28" y="73"/>
                </a:cubicBezTo>
                <a:cubicBezTo>
                  <a:pt x="28" y="73"/>
                  <a:pt x="29" y="73"/>
                  <a:pt x="29" y="73"/>
                </a:cubicBezTo>
                <a:cubicBezTo>
                  <a:pt x="27" y="72"/>
                  <a:pt x="25" y="71"/>
                  <a:pt x="25" y="70"/>
                </a:cubicBezTo>
                <a:cubicBezTo>
                  <a:pt x="25" y="69"/>
                  <a:pt x="26" y="69"/>
                  <a:pt x="26" y="68"/>
                </a:cubicBezTo>
                <a:cubicBezTo>
                  <a:pt x="26" y="68"/>
                  <a:pt x="25" y="67"/>
                  <a:pt x="25" y="66"/>
                </a:cubicBezTo>
                <a:cubicBezTo>
                  <a:pt x="25" y="66"/>
                  <a:pt x="26" y="65"/>
                  <a:pt x="26" y="65"/>
                </a:cubicBezTo>
                <a:cubicBezTo>
                  <a:pt x="26" y="64"/>
                  <a:pt x="25" y="64"/>
                  <a:pt x="25" y="63"/>
                </a:cubicBezTo>
                <a:cubicBezTo>
                  <a:pt x="25" y="62"/>
                  <a:pt x="26" y="62"/>
                  <a:pt x="26" y="61"/>
                </a:cubicBezTo>
                <a:cubicBezTo>
                  <a:pt x="26" y="61"/>
                  <a:pt x="25" y="60"/>
                  <a:pt x="25" y="59"/>
                </a:cubicBezTo>
                <a:cubicBezTo>
                  <a:pt x="25" y="59"/>
                  <a:pt x="26" y="58"/>
                  <a:pt x="26" y="58"/>
                </a:cubicBezTo>
                <a:cubicBezTo>
                  <a:pt x="26" y="56"/>
                  <a:pt x="25" y="53"/>
                  <a:pt x="22" y="49"/>
                </a:cubicBezTo>
                <a:cubicBezTo>
                  <a:pt x="18" y="46"/>
                  <a:pt x="16" y="41"/>
                  <a:pt x="16" y="35"/>
                </a:cubicBezTo>
                <a:cubicBezTo>
                  <a:pt x="16" y="24"/>
                  <a:pt x="25" y="16"/>
                  <a:pt x="35" y="16"/>
                </a:cubicBezTo>
                <a:cubicBezTo>
                  <a:pt x="46" y="16"/>
                  <a:pt x="55" y="24"/>
                  <a:pt x="55" y="35"/>
                </a:cubicBezTo>
                <a:close/>
                <a:moveTo>
                  <a:pt x="41" y="73"/>
                </a:moveTo>
                <a:cubicBezTo>
                  <a:pt x="40" y="73"/>
                  <a:pt x="40" y="73"/>
                  <a:pt x="38" y="73"/>
                </a:cubicBezTo>
                <a:cubicBezTo>
                  <a:pt x="33" y="73"/>
                  <a:pt x="33" y="73"/>
                  <a:pt x="33" y="73"/>
                </a:cubicBezTo>
                <a:cubicBezTo>
                  <a:pt x="31" y="73"/>
                  <a:pt x="30" y="73"/>
                  <a:pt x="30" y="73"/>
                </a:cubicBezTo>
                <a:cubicBezTo>
                  <a:pt x="30" y="74"/>
                  <a:pt x="31" y="74"/>
                  <a:pt x="33" y="74"/>
                </a:cubicBezTo>
                <a:cubicBezTo>
                  <a:pt x="38" y="74"/>
                  <a:pt x="38" y="74"/>
                  <a:pt x="38" y="74"/>
                </a:cubicBezTo>
                <a:cubicBezTo>
                  <a:pt x="40" y="74"/>
                  <a:pt x="40" y="74"/>
                  <a:pt x="41" y="73"/>
                </a:cubicBezTo>
                <a:close/>
                <a:moveTo>
                  <a:pt x="44" y="70"/>
                </a:moveTo>
                <a:cubicBezTo>
                  <a:pt x="44" y="70"/>
                  <a:pt x="43" y="69"/>
                  <a:pt x="41" y="69"/>
                </a:cubicBezTo>
                <a:cubicBezTo>
                  <a:pt x="30" y="69"/>
                  <a:pt x="30" y="69"/>
                  <a:pt x="30" y="69"/>
                </a:cubicBezTo>
                <a:cubicBezTo>
                  <a:pt x="28" y="69"/>
                  <a:pt x="27" y="70"/>
                  <a:pt x="27" y="70"/>
                </a:cubicBezTo>
                <a:cubicBezTo>
                  <a:pt x="27" y="70"/>
                  <a:pt x="28" y="71"/>
                  <a:pt x="30" y="71"/>
                </a:cubicBezTo>
                <a:cubicBezTo>
                  <a:pt x="33" y="71"/>
                  <a:pt x="33" y="71"/>
                  <a:pt x="33" y="71"/>
                </a:cubicBezTo>
                <a:cubicBezTo>
                  <a:pt x="38" y="71"/>
                  <a:pt x="38" y="71"/>
                  <a:pt x="38" y="71"/>
                </a:cubicBezTo>
                <a:cubicBezTo>
                  <a:pt x="41" y="71"/>
                  <a:pt x="41" y="71"/>
                  <a:pt x="41" y="71"/>
                </a:cubicBezTo>
                <a:cubicBezTo>
                  <a:pt x="43" y="71"/>
                  <a:pt x="44" y="70"/>
                  <a:pt x="44" y="70"/>
                </a:cubicBezTo>
                <a:close/>
                <a:moveTo>
                  <a:pt x="44" y="66"/>
                </a:moveTo>
                <a:cubicBezTo>
                  <a:pt x="44" y="66"/>
                  <a:pt x="43" y="66"/>
                  <a:pt x="41" y="66"/>
                </a:cubicBezTo>
                <a:cubicBezTo>
                  <a:pt x="30" y="66"/>
                  <a:pt x="30" y="66"/>
                  <a:pt x="30" y="66"/>
                </a:cubicBezTo>
                <a:cubicBezTo>
                  <a:pt x="28" y="66"/>
                  <a:pt x="27" y="66"/>
                  <a:pt x="27" y="66"/>
                </a:cubicBezTo>
                <a:cubicBezTo>
                  <a:pt x="27" y="67"/>
                  <a:pt x="28" y="67"/>
                  <a:pt x="30" y="67"/>
                </a:cubicBezTo>
                <a:cubicBezTo>
                  <a:pt x="41" y="67"/>
                  <a:pt x="41" y="67"/>
                  <a:pt x="41" y="67"/>
                </a:cubicBezTo>
                <a:cubicBezTo>
                  <a:pt x="43" y="67"/>
                  <a:pt x="44" y="67"/>
                  <a:pt x="44" y="66"/>
                </a:cubicBezTo>
                <a:close/>
                <a:moveTo>
                  <a:pt x="44" y="63"/>
                </a:moveTo>
                <a:cubicBezTo>
                  <a:pt x="44" y="63"/>
                  <a:pt x="43" y="62"/>
                  <a:pt x="41" y="62"/>
                </a:cubicBezTo>
                <a:cubicBezTo>
                  <a:pt x="30" y="62"/>
                  <a:pt x="30" y="62"/>
                  <a:pt x="30" y="62"/>
                </a:cubicBezTo>
                <a:cubicBezTo>
                  <a:pt x="28" y="62"/>
                  <a:pt x="27" y="63"/>
                  <a:pt x="27" y="63"/>
                </a:cubicBezTo>
                <a:cubicBezTo>
                  <a:pt x="27" y="63"/>
                  <a:pt x="28" y="64"/>
                  <a:pt x="30" y="64"/>
                </a:cubicBezTo>
                <a:cubicBezTo>
                  <a:pt x="41" y="64"/>
                  <a:pt x="41" y="64"/>
                  <a:pt x="41" y="64"/>
                </a:cubicBezTo>
                <a:cubicBezTo>
                  <a:pt x="43" y="64"/>
                  <a:pt x="44" y="63"/>
                  <a:pt x="44" y="63"/>
                </a:cubicBezTo>
                <a:close/>
                <a:moveTo>
                  <a:pt x="44" y="59"/>
                </a:moveTo>
                <a:cubicBezTo>
                  <a:pt x="44" y="59"/>
                  <a:pt x="43" y="59"/>
                  <a:pt x="43" y="59"/>
                </a:cubicBezTo>
                <a:cubicBezTo>
                  <a:pt x="43" y="59"/>
                  <a:pt x="43" y="59"/>
                  <a:pt x="43" y="59"/>
                </a:cubicBezTo>
                <a:cubicBezTo>
                  <a:pt x="28" y="59"/>
                  <a:pt x="28" y="59"/>
                  <a:pt x="28" y="59"/>
                </a:cubicBezTo>
                <a:cubicBezTo>
                  <a:pt x="28" y="59"/>
                  <a:pt x="28" y="59"/>
                  <a:pt x="28" y="59"/>
                </a:cubicBezTo>
                <a:cubicBezTo>
                  <a:pt x="27" y="59"/>
                  <a:pt x="27" y="59"/>
                  <a:pt x="27" y="59"/>
                </a:cubicBezTo>
                <a:cubicBezTo>
                  <a:pt x="27" y="60"/>
                  <a:pt x="28" y="60"/>
                  <a:pt x="30" y="60"/>
                </a:cubicBezTo>
                <a:cubicBezTo>
                  <a:pt x="41" y="60"/>
                  <a:pt x="41" y="60"/>
                  <a:pt x="41" y="60"/>
                </a:cubicBezTo>
                <a:cubicBezTo>
                  <a:pt x="43" y="60"/>
                  <a:pt x="44" y="60"/>
                  <a:pt x="44" y="59"/>
                </a:cubicBezTo>
                <a:close/>
                <a:moveTo>
                  <a:pt x="52" y="35"/>
                </a:moveTo>
                <a:cubicBezTo>
                  <a:pt x="52" y="26"/>
                  <a:pt x="45" y="19"/>
                  <a:pt x="35" y="19"/>
                </a:cubicBezTo>
                <a:cubicBezTo>
                  <a:pt x="26" y="19"/>
                  <a:pt x="19" y="26"/>
                  <a:pt x="19" y="35"/>
                </a:cubicBezTo>
                <a:cubicBezTo>
                  <a:pt x="19" y="40"/>
                  <a:pt x="21" y="44"/>
                  <a:pt x="24" y="47"/>
                </a:cubicBezTo>
                <a:cubicBezTo>
                  <a:pt x="27" y="50"/>
                  <a:pt x="28" y="53"/>
                  <a:pt x="29" y="56"/>
                </a:cubicBezTo>
                <a:cubicBezTo>
                  <a:pt x="31" y="56"/>
                  <a:pt x="31" y="56"/>
                  <a:pt x="31" y="56"/>
                </a:cubicBezTo>
                <a:cubicBezTo>
                  <a:pt x="28" y="39"/>
                  <a:pt x="28" y="39"/>
                  <a:pt x="28" y="39"/>
                </a:cubicBezTo>
                <a:cubicBezTo>
                  <a:pt x="28" y="38"/>
                  <a:pt x="29" y="38"/>
                  <a:pt x="29" y="38"/>
                </a:cubicBezTo>
                <a:cubicBezTo>
                  <a:pt x="30" y="38"/>
                  <a:pt x="30" y="38"/>
                  <a:pt x="30" y="39"/>
                </a:cubicBezTo>
                <a:cubicBezTo>
                  <a:pt x="33" y="56"/>
                  <a:pt x="33" y="56"/>
                  <a:pt x="33" y="56"/>
                </a:cubicBezTo>
                <a:cubicBezTo>
                  <a:pt x="38" y="56"/>
                  <a:pt x="38" y="56"/>
                  <a:pt x="38" y="56"/>
                </a:cubicBezTo>
                <a:cubicBezTo>
                  <a:pt x="41" y="39"/>
                  <a:pt x="41" y="39"/>
                  <a:pt x="41" y="39"/>
                </a:cubicBezTo>
                <a:cubicBezTo>
                  <a:pt x="41" y="38"/>
                  <a:pt x="41" y="38"/>
                  <a:pt x="42" y="38"/>
                </a:cubicBezTo>
                <a:cubicBezTo>
                  <a:pt x="42" y="38"/>
                  <a:pt x="43" y="38"/>
                  <a:pt x="43" y="39"/>
                </a:cubicBezTo>
                <a:cubicBezTo>
                  <a:pt x="40" y="56"/>
                  <a:pt x="40" y="56"/>
                  <a:pt x="40" y="56"/>
                </a:cubicBezTo>
                <a:cubicBezTo>
                  <a:pt x="42" y="56"/>
                  <a:pt x="42" y="56"/>
                  <a:pt x="42" y="56"/>
                </a:cubicBezTo>
                <a:cubicBezTo>
                  <a:pt x="43" y="53"/>
                  <a:pt x="44" y="50"/>
                  <a:pt x="47" y="47"/>
                </a:cubicBezTo>
                <a:cubicBezTo>
                  <a:pt x="50" y="44"/>
                  <a:pt x="52" y="40"/>
                  <a:pt x="52" y="35"/>
                </a:cubicBezTo>
                <a:close/>
                <a:moveTo>
                  <a:pt x="65" y="50"/>
                </a:moveTo>
                <a:cubicBezTo>
                  <a:pt x="59" y="47"/>
                  <a:pt x="59" y="47"/>
                  <a:pt x="59" y="47"/>
                </a:cubicBezTo>
                <a:cubicBezTo>
                  <a:pt x="58" y="47"/>
                  <a:pt x="58" y="47"/>
                  <a:pt x="57" y="47"/>
                </a:cubicBezTo>
                <a:cubicBezTo>
                  <a:pt x="57" y="48"/>
                  <a:pt x="57" y="49"/>
                  <a:pt x="58" y="50"/>
                </a:cubicBezTo>
                <a:cubicBezTo>
                  <a:pt x="64" y="53"/>
                  <a:pt x="64" y="53"/>
                  <a:pt x="64" y="53"/>
                </a:cubicBezTo>
                <a:cubicBezTo>
                  <a:pt x="64" y="53"/>
                  <a:pt x="64" y="53"/>
                  <a:pt x="65" y="53"/>
                </a:cubicBezTo>
                <a:cubicBezTo>
                  <a:pt x="65" y="53"/>
                  <a:pt x="66" y="53"/>
                  <a:pt x="66" y="53"/>
                </a:cubicBezTo>
                <a:cubicBezTo>
                  <a:pt x="66" y="52"/>
                  <a:pt x="66" y="51"/>
                  <a:pt x="65" y="50"/>
                </a:cubicBezTo>
                <a:close/>
                <a:moveTo>
                  <a:pt x="23" y="57"/>
                </a:moveTo>
                <a:cubicBezTo>
                  <a:pt x="22" y="56"/>
                  <a:pt x="21" y="56"/>
                  <a:pt x="21" y="57"/>
                </a:cubicBezTo>
                <a:cubicBezTo>
                  <a:pt x="17" y="63"/>
                  <a:pt x="17" y="63"/>
                  <a:pt x="17" y="63"/>
                </a:cubicBezTo>
                <a:cubicBezTo>
                  <a:pt x="17" y="64"/>
                  <a:pt x="17" y="65"/>
                  <a:pt x="18" y="65"/>
                </a:cubicBezTo>
                <a:cubicBezTo>
                  <a:pt x="18" y="66"/>
                  <a:pt x="18" y="66"/>
                  <a:pt x="19" y="66"/>
                </a:cubicBezTo>
                <a:cubicBezTo>
                  <a:pt x="19" y="66"/>
                  <a:pt x="20" y="65"/>
                  <a:pt x="20" y="65"/>
                </a:cubicBezTo>
                <a:cubicBezTo>
                  <a:pt x="24" y="59"/>
                  <a:pt x="24" y="59"/>
                  <a:pt x="24" y="59"/>
                </a:cubicBezTo>
                <a:cubicBezTo>
                  <a:pt x="24" y="58"/>
                  <a:pt x="24" y="57"/>
                  <a:pt x="23" y="57"/>
                </a:cubicBezTo>
                <a:close/>
                <a:moveTo>
                  <a:pt x="50" y="57"/>
                </a:moveTo>
                <a:cubicBezTo>
                  <a:pt x="50" y="56"/>
                  <a:pt x="49" y="56"/>
                  <a:pt x="48" y="57"/>
                </a:cubicBezTo>
                <a:cubicBezTo>
                  <a:pt x="47" y="57"/>
                  <a:pt x="47" y="58"/>
                  <a:pt x="47" y="59"/>
                </a:cubicBezTo>
                <a:cubicBezTo>
                  <a:pt x="51" y="65"/>
                  <a:pt x="51" y="65"/>
                  <a:pt x="51" y="65"/>
                </a:cubicBezTo>
                <a:cubicBezTo>
                  <a:pt x="51" y="65"/>
                  <a:pt x="52" y="66"/>
                  <a:pt x="52" y="66"/>
                </a:cubicBezTo>
                <a:cubicBezTo>
                  <a:pt x="53" y="66"/>
                  <a:pt x="53" y="66"/>
                  <a:pt x="53" y="65"/>
                </a:cubicBezTo>
                <a:cubicBezTo>
                  <a:pt x="54" y="65"/>
                  <a:pt x="54" y="64"/>
                  <a:pt x="54" y="63"/>
                </a:cubicBezTo>
                <a:lnTo>
                  <a:pt x="50" y="57"/>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8" name="Oval 9"/>
          <p:cNvSpPr/>
          <p:nvPr>
            <p:custDataLst>
              <p:tags r:id="rId8"/>
            </p:custDataLst>
          </p:nvPr>
        </p:nvSpPr>
        <p:spPr>
          <a:xfrm>
            <a:off x="5757599" y="2929609"/>
            <a:ext cx="2390479" cy="2390478"/>
          </a:xfrm>
          <a:prstGeom prst="ellipse">
            <a:avLst/>
          </a:prstGeom>
          <a:solidFill>
            <a:srgbClr val="69A35B">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9" name="Oval 10"/>
          <p:cNvSpPr/>
          <p:nvPr>
            <p:custDataLst>
              <p:tags r:id="rId9"/>
            </p:custDataLst>
          </p:nvPr>
        </p:nvSpPr>
        <p:spPr>
          <a:xfrm>
            <a:off x="4310389" y="2929609"/>
            <a:ext cx="2390479" cy="2390478"/>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6" name="Freeform 264"/>
          <p:cNvSpPr>
            <a:spLocks noEditPoints="1"/>
          </p:cNvSpPr>
          <p:nvPr>
            <p:custDataLst>
              <p:tags r:id="rId10"/>
            </p:custDataLst>
          </p:nvPr>
        </p:nvSpPr>
        <p:spPr bwMode="auto">
          <a:xfrm>
            <a:off x="5126770" y="3861491"/>
            <a:ext cx="630828" cy="698418"/>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7" name="Freeform 189"/>
          <p:cNvSpPr>
            <a:spLocks noEditPoints="1"/>
          </p:cNvSpPr>
          <p:nvPr>
            <p:custDataLst>
              <p:tags r:id="rId11"/>
            </p:custDataLst>
          </p:nvPr>
        </p:nvSpPr>
        <p:spPr bwMode="auto">
          <a:xfrm>
            <a:off x="6796106" y="3861491"/>
            <a:ext cx="630828" cy="698418"/>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48" name="Left-Right Arrow 19"/>
          <p:cNvSpPr/>
          <p:nvPr>
            <p:custDataLst>
              <p:tags r:id="rId12"/>
            </p:custDataLst>
          </p:nvPr>
        </p:nvSpPr>
        <p:spPr>
          <a:xfrm>
            <a:off x="5946834" y="4039002"/>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84" name="Title 13"/>
          <p:cNvSpPr txBox="1"/>
          <p:nvPr>
            <p:custDataLst>
              <p:tags r:id="rId13"/>
            </p:custDataLst>
          </p:nvPr>
        </p:nvSpPr>
        <p:spPr bwMode="auto">
          <a:xfrm>
            <a:off x="761365" y="1570355"/>
            <a:ext cx="3839210" cy="740410"/>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b="1" spc="300">
                <a:solidFill>
                  <a:srgbClr val="1F74AD"/>
                </a:solidFill>
                <a:latin typeface="微软雅黑" panose="020B0503020204020204" pitchFamily="34" charset="-122"/>
                <a:ea typeface="微软雅黑" panose="020B0503020204020204" pitchFamily="34" charset="-122"/>
                <a:cs typeface="Lato Regular"/>
              </a:rPr>
              <a:t>1. 提高大学生对社会治安形势和校园安全状况的认知意识</a:t>
            </a:r>
            <a:endParaRPr lang="zh-CN" altLang="en-US" b="1" spc="300">
              <a:solidFill>
                <a:srgbClr val="1F74AD"/>
              </a:solidFill>
              <a:latin typeface="微软雅黑" panose="020B0503020204020204" pitchFamily="34" charset="-122"/>
              <a:ea typeface="微软雅黑" panose="020B0503020204020204" pitchFamily="34" charset="-122"/>
              <a:cs typeface="Lato Regular"/>
            </a:endParaRPr>
          </a:p>
        </p:txBody>
      </p:sp>
      <p:sp>
        <p:nvSpPr>
          <p:cNvPr id="85" name="Content Placeholder 2"/>
          <p:cNvSpPr txBox="1"/>
          <p:nvPr>
            <p:custDataLst>
              <p:tags r:id="rId14"/>
            </p:custDataLst>
          </p:nvPr>
        </p:nvSpPr>
        <p:spPr bwMode="auto">
          <a:xfrm>
            <a:off x="761365" y="2329815"/>
            <a:ext cx="4048760" cy="1207770"/>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sz="1600" spc="150">
                <a:latin typeface="微软雅黑" panose="020B0503020204020204" pitchFamily="34" charset="-122"/>
                <a:ea typeface="微软雅黑" panose="020B0503020204020204" pitchFamily="34" charset="-122"/>
              </a:rPr>
              <a:t>随着高校教育的不断发展，校园几乎已经完全融入了社会，因此也必定会受到社会治安形势的影响，从而使大学校园安全问题日渐突出。</a:t>
            </a:r>
            <a:endParaRPr lang="zh-CN" altLang="en-US" sz="1600" spc="150">
              <a:latin typeface="微软雅黑" panose="020B0503020204020204" pitchFamily="34" charset="-122"/>
              <a:ea typeface="微软雅黑" panose="020B0503020204020204" pitchFamily="34" charset="-122"/>
            </a:endParaRPr>
          </a:p>
        </p:txBody>
      </p:sp>
      <p:sp>
        <p:nvSpPr>
          <p:cNvPr id="86" name="Title 13"/>
          <p:cNvSpPr txBox="1"/>
          <p:nvPr>
            <p:custDataLst>
              <p:tags r:id="rId15"/>
            </p:custDataLst>
          </p:nvPr>
        </p:nvSpPr>
        <p:spPr bwMode="auto">
          <a:xfrm>
            <a:off x="739775" y="3537585"/>
            <a:ext cx="3411855" cy="662940"/>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b="1" spc="300">
                <a:solidFill>
                  <a:srgbClr val="1AA3AA"/>
                </a:solidFill>
                <a:latin typeface="微软雅黑" panose="020B0503020204020204" pitchFamily="34" charset="-122"/>
                <a:ea typeface="微软雅黑" panose="020B0503020204020204" pitchFamily="34" charset="-122"/>
                <a:cs typeface="Lato Regular"/>
              </a:rPr>
              <a:t>2. 提高大学生主动的自我防范意识</a:t>
            </a:r>
            <a:endParaRPr lang="zh-CN" altLang="en-US" b="1" spc="300">
              <a:solidFill>
                <a:srgbClr val="1AA3AA"/>
              </a:solidFill>
              <a:latin typeface="微软雅黑" panose="020B0503020204020204" pitchFamily="34" charset="-122"/>
              <a:ea typeface="微软雅黑" panose="020B0503020204020204" pitchFamily="34" charset="-122"/>
              <a:cs typeface="Lato Regular"/>
            </a:endParaRPr>
          </a:p>
        </p:txBody>
      </p:sp>
      <p:sp>
        <p:nvSpPr>
          <p:cNvPr id="87" name="Content Placeholder 2"/>
          <p:cNvSpPr txBox="1"/>
          <p:nvPr>
            <p:custDataLst>
              <p:tags r:id="rId16"/>
            </p:custDataLst>
          </p:nvPr>
        </p:nvSpPr>
        <p:spPr bwMode="auto">
          <a:xfrm>
            <a:off x="825499" y="4353301"/>
            <a:ext cx="3198641" cy="899836"/>
          </a:xfrm>
          <a:prstGeom prst="rect">
            <a:avLst/>
          </a:prstGeom>
          <a:noFill/>
          <a:ln>
            <a:noFill/>
          </a:ln>
        </p:spPr>
        <p:txBody>
          <a:bodyPr lIns="90000" tIns="0" rIns="90000" bIns="46800">
            <a:noAutofit/>
          </a:bodyP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sz="1600" spc="150">
                <a:latin typeface="微软雅黑" panose="020B0503020204020204" pitchFamily="34" charset="-122"/>
                <a:ea typeface="微软雅黑" panose="020B0503020204020204" pitchFamily="34" charset="-122"/>
              </a:rPr>
              <a:t>在严峻的社会现实面前，每一个大学生都应有主动的自我防范意识。</a:t>
            </a:r>
            <a:endParaRPr lang="zh-CN" altLang="en-US" sz="1600" spc="150">
              <a:latin typeface="微软雅黑" panose="020B0503020204020204" pitchFamily="34" charset="-122"/>
              <a:ea typeface="微软雅黑" panose="020B0503020204020204" pitchFamily="34" charset="-122"/>
            </a:endParaRPr>
          </a:p>
        </p:txBody>
      </p:sp>
      <p:sp>
        <p:nvSpPr>
          <p:cNvPr id="55" name="Title 13"/>
          <p:cNvSpPr txBox="1"/>
          <p:nvPr>
            <p:custDataLst>
              <p:tags r:id="rId17"/>
            </p:custDataLst>
          </p:nvPr>
        </p:nvSpPr>
        <p:spPr bwMode="auto">
          <a:xfrm>
            <a:off x="8148320" y="3344545"/>
            <a:ext cx="3890645" cy="530225"/>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nSpc>
                <a:spcPct val="120000"/>
              </a:lnSpc>
            </a:pPr>
            <a:r>
              <a:rPr lang="zh-CN" altLang="en-US" b="1" spc="300">
                <a:solidFill>
                  <a:srgbClr val="69A35B"/>
                </a:solidFill>
                <a:latin typeface="微软雅黑" panose="020B0503020204020204" pitchFamily="34" charset="-122"/>
                <a:ea typeface="微软雅黑" panose="020B0503020204020204" pitchFamily="34" charset="-122"/>
                <a:cs typeface="Lato Regular"/>
              </a:rPr>
              <a:t>3. 提高大学生遵纪守法的意识</a:t>
            </a:r>
            <a:endParaRPr lang="zh-CN" altLang="en-US" b="1" spc="300">
              <a:solidFill>
                <a:srgbClr val="69A35B"/>
              </a:solidFill>
              <a:latin typeface="微软雅黑" panose="020B0503020204020204" pitchFamily="34" charset="-122"/>
              <a:ea typeface="微软雅黑" panose="020B0503020204020204" pitchFamily="34" charset="-122"/>
              <a:cs typeface="Lato Regular"/>
            </a:endParaRPr>
          </a:p>
        </p:txBody>
      </p:sp>
      <p:sp>
        <p:nvSpPr>
          <p:cNvPr id="57" name="Content Placeholder 2"/>
          <p:cNvSpPr txBox="1"/>
          <p:nvPr>
            <p:custDataLst>
              <p:tags r:id="rId18"/>
            </p:custDataLst>
          </p:nvPr>
        </p:nvSpPr>
        <p:spPr bwMode="auto">
          <a:xfrm>
            <a:off x="8307070" y="3959225"/>
            <a:ext cx="3322320" cy="1028065"/>
          </a:xfrm>
          <a:prstGeom prst="rect">
            <a:avLst/>
          </a:prstGeom>
          <a:noFill/>
          <a:ln>
            <a:noFill/>
          </a:ln>
        </p:spPr>
        <p:txBody>
          <a:bodyPr lIns="90000" tIns="0" rIns="90000" bIns="46800">
            <a:normAutofit/>
          </a:bodyP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nSpc>
                <a:spcPct val="120000"/>
              </a:lnSpc>
            </a:pPr>
            <a:r>
              <a:rPr lang="zh-CN" altLang="en-US" sz="1600" spc="150">
                <a:latin typeface="微软雅黑" panose="020B0503020204020204" pitchFamily="34" charset="-122"/>
                <a:ea typeface="微软雅黑" panose="020B0503020204020204" pitchFamily="34" charset="-122"/>
              </a:rPr>
              <a:t>遵纪守法是每一个公民应尽的义务，也是大学生应具备的意识。</a:t>
            </a:r>
            <a:endParaRPr lang="zh-CN" altLang="en-US" sz="1600" spc="150">
              <a:latin typeface="微软雅黑" panose="020B0503020204020204" pitchFamily="34" charset="-122"/>
              <a:ea typeface="微软雅黑" panose="020B0503020204020204" pitchFamily="34" charset="-122"/>
            </a:endParaRPr>
          </a:p>
        </p:txBody>
      </p:sp>
      <p:sp>
        <p:nvSpPr>
          <p:cNvPr id="51" name="Left-Right Arrow 19"/>
          <p:cNvSpPr/>
          <p:nvPr>
            <p:custDataLst>
              <p:tags r:id="rId19"/>
            </p:custDataLst>
          </p:nvPr>
        </p:nvSpPr>
        <p:spPr>
          <a:xfrm rot="18000000">
            <a:off x="5449321" y="3168280"/>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54" name="Left-Right Arrow 19"/>
          <p:cNvSpPr/>
          <p:nvPr>
            <p:custDataLst>
              <p:tags r:id="rId20"/>
            </p:custDataLst>
          </p:nvPr>
        </p:nvSpPr>
        <p:spPr>
          <a:xfrm rot="3600000" flipH="1">
            <a:off x="6452198" y="3168280"/>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Tree>
    <p:custDataLst>
      <p:tags r:id="rId2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6885" y="354330"/>
            <a:ext cx="7114540" cy="583565"/>
          </a:xfrm>
          <a:prstGeom prst="rect">
            <a:avLst/>
          </a:prstGeom>
          <a:noFill/>
        </p:spPr>
        <p:txBody>
          <a:bodyPr wrap="square" rtlCol="0">
            <a:spAutoFit/>
          </a:bodyPr>
          <a:p>
            <a:r>
              <a:rPr lang="zh-CN" altLang="en-US" sz="3200">
                <a:solidFill>
                  <a:srgbClr val="43486D"/>
                </a:solidFill>
                <a:latin typeface="+mj-ea"/>
                <a:ea typeface="+mj-ea"/>
              </a:rPr>
              <a:t>二、培养大学生安全意识的方法</a:t>
            </a:r>
            <a:endParaRPr lang="zh-CN" altLang="en-US" sz="3200">
              <a:solidFill>
                <a:srgbClr val="43486D"/>
              </a:solidFill>
              <a:latin typeface="+mj-ea"/>
              <a:ea typeface="+mj-ea"/>
            </a:endParaRPr>
          </a:p>
        </p:txBody>
      </p:sp>
      <p:sp>
        <p:nvSpPr>
          <p:cNvPr id="23" name="文本框 22"/>
          <p:cNvSpPr txBox="1"/>
          <p:nvPr/>
        </p:nvSpPr>
        <p:spPr>
          <a:xfrm>
            <a:off x="8889365" y="4683760"/>
            <a:ext cx="1945005" cy="398780"/>
          </a:xfrm>
          <a:prstGeom prst="rect">
            <a:avLst/>
          </a:prstGeom>
          <a:noFill/>
        </p:spPr>
        <p:txBody>
          <a:bodyPr wrap="square" rtlCol="0">
            <a:spAutoFit/>
          </a:bodyPr>
          <a:p>
            <a:pPr algn="ctr"/>
            <a:r>
              <a:rPr lang="zh-CN" altLang="en-US" sz="2000" b="1">
                <a:solidFill>
                  <a:schemeClr val="bg1"/>
                </a:solidFill>
                <a:latin typeface="汉仪中简黑简" panose="00020600040101010101" charset="-122"/>
                <a:ea typeface="汉仪中简黑简" panose="00020600040101010101" charset="-122"/>
                <a:cs typeface="汉仪中简黑简" panose="00020600040101010101" charset="-122"/>
              </a:rPr>
              <a:t>点击</a:t>
            </a:r>
            <a:r>
              <a:rPr lang="zh-CN" sz="2000" b="1">
                <a:solidFill>
                  <a:schemeClr val="bg1"/>
                </a:solidFill>
                <a:latin typeface="汉仪中简黑简" panose="00020600040101010101" charset="-122"/>
                <a:ea typeface="汉仪中简黑简" panose="00020600040101010101" charset="-122"/>
                <a:cs typeface="汉仪中简黑简" panose="00020600040101010101" charset="-122"/>
              </a:rPr>
              <a:t>添加标题</a:t>
            </a:r>
            <a:endParaRPr lang="zh-CN" sz="2000" b="1">
              <a:solidFill>
                <a:schemeClr val="bg1"/>
              </a:solidFill>
              <a:latin typeface="汉仪中简黑简" panose="00020600040101010101" charset="-122"/>
              <a:ea typeface="汉仪中简黑简" panose="00020600040101010101" charset="-122"/>
              <a:cs typeface="汉仪中简黑简" panose="00020600040101010101" charset="-122"/>
            </a:endParaRPr>
          </a:p>
        </p:txBody>
      </p:sp>
      <p:sp>
        <p:nvSpPr>
          <p:cNvPr id="4" name="文本框 3"/>
          <p:cNvSpPr txBox="1"/>
          <p:nvPr/>
        </p:nvSpPr>
        <p:spPr>
          <a:xfrm>
            <a:off x="689610" y="937895"/>
            <a:ext cx="3886200" cy="506730"/>
          </a:xfrm>
          <a:prstGeom prst="rect">
            <a:avLst/>
          </a:prstGeom>
          <a:noFill/>
        </p:spPr>
        <p:txBody>
          <a:bodyPr wrap="square" rtlCol="0">
            <a:spAutoFit/>
            <a:scene3d>
              <a:camera prst="orthographicFront"/>
              <a:lightRig rig="threePt" dir="t"/>
            </a:scene3d>
          </a:bodyPr>
          <a:p>
            <a:pPr fontAlgn="auto">
              <a:lnSpc>
                <a:spcPct val="150000"/>
              </a:lnSpc>
            </a:pPr>
            <a:r>
              <a:rPr lang="zh-CN" altLang="en-US" b="1">
                <a:solidFill>
                  <a:schemeClr val="accent1"/>
                </a:solidFill>
                <a:effectLst/>
              </a:rPr>
              <a:t>（二）强化大学生安全技能</a:t>
            </a:r>
            <a:endParaRPr lang="zh-CN" altLang="en-US" b="1">
              <a:solidFill>
                <a:schemeClr val="accent1"/>
              </a:solidFill>
              <a:effectLst/>
            </a:endParaRPr>
          </a:p>
        </p:txBody>
      </p:sp>
      <p:grpSp>
        <p:nvGrpSpPr>
          <p:cNvPr id="41" name="组合 40"/>
          <p:cNvGrpSpPr/>
          <p:nvPr>
            <p:custDataLst>
              <p:tags r:id="rId1"/>
            </p:custDataLst>
          </p:nvPr>
        </p:nvGrpSpPr>
        <p:grpSpPr>
          <a:xfrm>
            <a:off x="11164900" y="753710"/>
            <a:ext cx="420495" cy="269282"/>
            <a:chOff x="11382102" y="604536"/>
            <a:chExt cx="420495" cy="269282"/>
          </a:xfrm>
        </p:grpSpPr>
        <p:sp>
          <p:nvSpPr>
            <p:cNvPr id="42" name="Line 16"/>
            <p:cNvSpPr>
              <a:spLocks noChangeShapeType="1"/>
            </p:cNvSpPr>
            <p:nvPr>
              <p:custDataLst>
                <p:tags r:id="rId2"/>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Line 17"/>
            <p:cNvSpPr>
              <a:spLocks noChangeShapeType="1"/>
            </p:cNvSpPr>
            <p:nvPr>
              <p:custDataLst>
                <p:tags r:id="rId3"/>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Line 18"/>
            <p:cNvSpPr>
              <a:spLocks noChangeShapeType="1"/>
            </p:cNvSpPr>
            <p:nvPr>
              <p:custDataLst>
                <p:tags r:id="rId4"/>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custDataLst>
              <p:tags r:id="rId5"/>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pitchFamily="34" charset="-122"/>
              <a:ea typeface="微软雅黑" panose="020B0503020204020204" pitchFamily="34" charset="-122"/>
            </a:endParaRPr>
          </a:p>
        </p:txBody>
      </p:sp>
      <p:cxnSp>
        <p:nvCxnSpPr>
          <p:cNvPr id="52" name="Straight Connector 49"/>
          <p:cNvCxnSpPr/>
          <p:nvPr>
            <p:custDataLst>
              <p:tags r:id="rId6"/>
            </p:custDataLst>
          </p:nvPr>
        </p:nvCxnSpPr>
        <p:spPr>
          <a:xfrm>
            <a:off x="3343593" y="3313430"/>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7"/>
            </p:custDataLst>
          </p:nvPr>
        </p:nvCxnSpPr>
        <p:spPr>
          <a:xfrm>
            <a:off x="3343593" y="4961890"/>
            <a:ext cx="1375410" cy="0"/>
          </a:xfrm>
          <a:prstGeom prst="line">
            <a:avLst/>
          </a:prstGeom>
          <a:noFill/>
          <a:ln w="9525" cap="flat" cmpd="sng" algn="ctr">
            <a:solidFill>
              <a:sysClr val="window" lastClr="FFFFFF">
                <a:lumMod val="65000"/>
              </a:sysClr>
            </a:solidFill>
            <a:prstDash val="solid"/>
          </a:ln>
          <a:effectLst/>
        </p:spPr>
      </p:cxnSp>
      <p:cxnSp>
        <p:nvCxnSpPr>
          <p:cNvPr id="2" name="Straight Connector 38"/>
          <p:cNvCxnSpPr/>
          <p:nvPr>
            <p:custDataLst>
              <p:tags r:id="rId8"/>
            </p:custDataLst>
          </p:nvPr>
        </p:nvCxnSpPr>
        <p:spPr>
          <a:xfrm>
            <a:off x="6766243" y="1832610"/>
            <a:ext cx="902335" cy="0"/>
          </a:xfrm>
          <a:prstGeom prst="line">
            <a:avLst/>
          </a:prstGeom>
          <a:noFill/>
          <a:ln w="9525" cap="flat" cmpd="sng" algn="ctr">
            <a:solidFill>
              <a:sysClr val="window" lastClr="FFFFFF">
                <a:lumMod val="65000"/>
              </a:sysClr>
            </a:solidFill>
            <a:prstDash val="solid"/>
          </a:ln>
          <a:effectLst/>
        </p:spPr>
      </p:cxnSp>
      <p:cxnSp>
        <p:nvCxnSpPr>
          <p:cNvPr id="3" name="Straight Connector 41"/>
          <p:cNvCxnSpPr/>
          <p:nvPr>
            <p:custDataLst>
              <p:tags r:id="rId9"/>
            </p:custDataLst>
          </p:nvPr>
        </p:nvCxnSpPr>
        <p:spPr>
          <a:xfrm>
            <a:off x="8205788" y="3313430"/>
            <a:ext cx="1021080" cy="0"/>
          </a:xfrm>
          <a:prstGeom prst="line">
            <a:avLst/>
          </a:prstGeom>
          <a:noFill/>
          <a:ln w="9525" cap="flat" cmpd="sng" algn="ctr">
            <a:solidFill>
              <a:sysClr val="window" lastClr="FFFFFF">
                <a:lumMod val="65000"/>
              </a:sysClr>
            </a:solidFill>
            <a:prstDash val="solid"/>
          </a:ln>
          <a:effectLst/>
        </p:spPr>
      </p:cxnSp>
      <p:cxnSp>
        <p:nvCxnSpPr>
          <p:cNvPr id="5" name="Straight Connector 51"/>
          <p:cNvCxnSpPr/>
          <p:nvPr>
            <p:custDataLst>
              <p:tags r:id="rId10"/>
            </p:custDataLst>
          </p:nvPr>
        </p:nvCxnSpPr>
        <p:spPr>
          <a:xfrm>
            <a:off x="8025448" y="4961890"/>
            <a:ext cx="1431925" cy="0"/>
          </a:xfrm>
          <a:prstGeom prst="line">
            <a:avLst/>
          </a:prstGeom>
          <a:noFill/>
          <a:ln w="9525" cap="flat" cmpd="sng" algn="ctr">
            <a:solidFill>
              <a:sysClr val="window" lastClr="FFFFFF">
                <a:lumMod val="65000"/>
              </a:sysClr>
            </a:solidFill>
            <a:prstDash val="solid"/>
          </a:ln>
          <a:effectLst/>
        </p:spPr>
      </p:cxnSp>
      <p:sp>
        <p:nvSpPr>
          <p:cNvPr id="6" name="Oval 3"/>
          <p:cNvSpPr>
            <a:spLocks noChangeArrowheads="1"/>
          </p:cNvSpPr>
          <p:nvPr>
            <p:custDataLst>
              <p:tags r:id="rId11"/>
            </p:custDataLst>
          </p:nvPr>
        </p:nvSpPr>
        <p:spPr bwMode="auto">
          <a:xfrm>
            <a:off x="6714808" y="2388870"/>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8" name="Oval 4"/>
          <p:cNvSpPr>
            <a:spLocks noChangeArrowheads="1"/>
          </p:cNvSpPr>
          <p:nvPr>
            <p:custDataLst>
              <p:tags r:id="rId12"/>
            </p:custDataLst>
          </p:nvPr>
        </p:nvSpPr>
        <p:spPr bwMode="auto">
          <a:xfrm>
            <a:off x="5399088" y="1590040"/>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9" name="Oval 5"/>
          <p:cNvSpPr>
            <a:spLocks noChangeArrowheads="1"/>
          </p:cNvSpPr>
          <p:nvPr>
            <p:custDataLst>
              <p:tags r:id="rId13"/>
            </p:custDataLst>
          </p:nvPr>
        </p:nvSpPr>
        <p:spPr bwMode="auto">
          <a:xfrm>
            <a:off x="4238308" y="2388870"/>
            <a:ext cx="1820545" cy="1848485"/>
          </a:xfrm>
          <a:prstGeom prst="ellipse">
            <a:avLst/>
          </a:prstGeom>
          <a:solidFill>
            <a:srgbClr val="8CD16D"/>
          </a:solidFill>
          <a:ln w="76200">
            <a:solidFill>
              <a:srgbClr val="8CD16D">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0" name="Oval 6"/>
          <p:cNvSpPr>
            <a:spLocks noChangeArrowheads="1"/>
          </p:cNvSpPr>
          <p:nvPr>
            <p:custDataLst>
              <p:tags r:id="rId14"/>
            </p:custDataLst>
          </p:nvPr>
        </p:nvSpPr>
        <p:spPr bwMode="auto">
          <a:xfrm>
            <a:off x="6309678" y="3907155"/>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Oval 7"/>
          <p:cNvSpPr>
            <a:spLocks noChangeArrowheads="1"/>
          </p:cNvSpPr>
          <p:nvPr>
            <p:custDataLst>
              <p:tags r:id="rId15"/>
            </p:custDataLst>
          </p:nvPr>
        </p:nvSpPr>
        <p:spPr bwMode="auto">
          <a:xfrm>
            <a:off x="4648518" y="3907155"/>
            <a:ext cx="1820545" cy="1848485"/>
          </a:xfrm>
          <a:prstGeom prst="ellipse">
            <a:avLst/>
          </a:prstGeom>
          <a:solidFill>
            <a:srgbClr val="7DC48A"/>
          </a:solidFill>
          <a:ln w="76200">
            <a:solidFill>
              <a:srgbClr val="7DC48A">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8" name="Oval 57"/>
          <p:cNvSpPr>
            <a:spLocks noChangeArrowheads="1"/>
          </p:cNvSpPr>
          <p:nvPr>
            <p:custDataLst>
              <p:tags r:id="rId16"/>
            </p:custDataLst>
          </p:nvPr>
        </p:nvSpPr>
        <p:spPr bwMode="auto">
          <a:xfrm>
            <a:off x="8716328" y="2939415"/>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0" name="Oval 67"/>
          <p:cNvSpPr>
            <a:spLocks noChangeArrowheads="1"/>
          </p:cNvSpPr>
          <p:nvPr>
            <p:custDataLst>
              <p:tags r:id="rId17"/>
            </p:custDataLst>
          </p:nvPr>
        </p:nvSpPr>
        <p:spPr bwMode="auto">
          <a:xfrm>
            <a:off x="8716328" y="4619625"/>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1" name="Oval 68"/>
          <p:cNvSpPr>
            <a:spLocks noChangeArrowheads="1"/>
          </p:cNvSpPr>
          <p:nvPr>
            <p:custDataLst>
              <p:tags r:id="rId18"/>
            </p:custDataLst>
          </p:nvPr>
        </p:nvSpPr>
        <p:spPr bwMode="auto">
          <a:xfrm>
            <a:off x="7556183" y="1470025"/>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2" name="Oval 69"/>
          <p:cNvSpPr>
            <a:spLocks noChangeArrowheads="1"/>
          </p:cNvSpPr>
          <p:nvPr>
            <p:custDataLst>
              <p:tags r:id="rId19"/>
            </p:custDataLst>
          </p:nvPr>
        </p:nvSpPr>
        <p:spPr bwMode="auto">
          <a:xfrm>
            <a:off x="3135313" y="4619625"/>
            <a:ext cx="718820" cy="729615"/>
          </a:xfrm>
          <a:prstGeom prst="ellipse">
            <a:avLst/>
          </a:prstGeom>
          <a:solidFill>
            <a:srgbClr val="7DC48A"/>
          </a:solidFill>
          <a:ln w="38100">
            <a:solidFill>
              <a:srgbClr val="7DC48A">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4</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3" name="Oval 70"/>
          <p:cNvSpPr>
            <a:spLocks noChangeArrowheads="1"/>
          </p:cNvSpPr>
          <p:nvPr>
            <p:custDataLst>
              <p:tags r:id="rId20"/>
            </p:custDataLst>
          </p:nvPr>
        </p:nvSpPr>
        <p:spPr bwMode="auto">
          <a:xfrm>
            <a:off x="3135313" y="2910840"/>
            <a:ext cx="718820" cy="729615"/>
          </a:xfrm>
          <a:prstGeom prst="ellipse">
            <a:avLst/>
          </a:prstGeom>
          <a:solidFill>
            <a:srgbClr val="8CD16D"/>
          </a:solidFill>
          <a:ln w="38100">
            <a:solidFill>
              <a:srgbClr val="8CD16D">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5</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9" name="Oval 2"/>
          <p:cNvSpPr>
            <a:spLocks noChangeArrowheads="1"/>
          </p:cNvSpPr>
          <p:nvPr>
            <p:custDataLst>
              <p:tags r:id="rId21"/>
            </p:custDataLst>
          </p:nvPr>
        </p:nvSpPr>
        <p:spPr bwMode="auto">
          <a:xfrm>
            <a:off x="5500053" y="2908300"/>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a:lnSpc>
                <a:spcPct val="120000"/>
              </a:lnSpc>
            </a:pPr>
            <a:endParaRPr lang="en-US" sz="24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空心弧 106"/>
          <p:cNvSpPr/>
          <p:nvPr>
            <p:custDataLst>
              <p:tags r:id="rId22"/>
            </p:custDataLst>
          </p:nvPr>
        </p:nvSpPr>
        <p:spPr>
          <a:xfrm rot="5400000">
            <a:off x="5499418" y="2918460"/>
            <a:ext cx="1806575" cy="1806575"/>
          </a:xfrm>
          <a:prstGeom prst="blockArc">
            <a:avLst>
              <a:gd name="adj1" fmla="val 21536926"/>
              <a:gd name="adj2" fmla="val 4563580"/>
              <a:gd name="adj3" fmla="val 9876"/>
            </a:avLst>
          </a:prstGeom>
          <a:solidFill>
            <a:srgbClr val="7DC48A"/>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空心弧 111"/>
          <p:cNvSpPr/>
          <p:nvPr>
            <p:custDataLst>
              <p:tags r:id="rId23"/>
            </p:custDataLst>
          </p:nvPr>
        </p:nvSpPr>
        <p:spPr>
          <a:xfrm rot="5400000">
            <a:off x="5499418" y="2918460"/>
            <a:ext cx="1806575" cy="1806575"/>
          </a:xfrm>
          <a:prstGeom prst="blockArc">
            <a:avLst>
              <a:gd name="adj1" fmla="val 8718108"/>
              <a:gd name="adj2" fmla="val 13669574"/>
              <a:gd name="adj3" fmla="val 9895"/>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空心弧 112"/>
          <p:cNvSpPr/>
          <p:nvPr>
            <p:custDataLst>
              <p:tags r:id="rId24"/>
            </p:custDataLst>
          </p:nvPr>
        </p:nvSpPr>
        <p:spPr>
          <a:xfrm rot="5400000">
            <a:off x="5499418" y="2918460"/>
            <a:ext cx="1806575" cy="1806575"/>
          </a:xfrm>
          <a:prstGeom prst="blockArc">
            <a:avLst>
              <a:gd name="adj1" fmla="val 4533040"/>
              <a:gd name="adj2" fmla="val 8761354"/>
              <a:gd name="adj3" fmla="val 9748"/>
            </a:avLst>
          </a:prstGeom>
          <a:solidFill>
            <a:srgbClr val="8CD16D"/>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空心弧 113"/>
          <p:cNvSpPr/>
          <p:nvPr>
            <p:custDataLst>
              <p:tags r:id="rId25"/>
            </p:custDataLst>
          </p:nvPr>
        </p:nvSpPr>
        <p:spPr>
          <a:xfrm rot="5400000">
            <a:off x="5499418" y="2918460"/>
            <a:ext cx="1806575" cy="1806575"/>
          </a:xfrm>
          <a:prstGeom prst="blockArc">
            <a:avLst>
              <a:gd name="adj1" fmla="val 17590353"/>
              <a:gd name="adj2" fmla="val 21540837"/>
              <a:gd name="adj3" fmla="val 9879"/>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空心弧 123"/>
          <p:cNvSpPr/>
          <p:nvPr>
            <p:custDataLst>
              <p:tags r:id="rId26"/>
            </p:custDataLst>
          </p:nvPr>
        </p:nvSpPr>
        <p:spPr>
          <a:xfrm rot="5400000">
            <a:off x="5499418" y="2918460"/>
            <a:ext cx="1806575" cy="1806575"/>
          </a:xfrm>
          <a:prstGeom prst="blockArc">
            <a:avLst>
              <a:gd name="adj1" fmla="val 13643770"/>
              <a:gd name="adj2" fmla="val 17591825"/>
              <a:gd name="adj3" fmla="val 9956"/>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文本框 49"/>
          <p:cNvSpPr txBox="1"/>
          <p:nvPr>
            <p:custDataLst>
              <p:tags r:id="rId27"/>
            </p:custDataLst>
          </p:nvPr>
        </p:nvSpPr>
        <p:spPr>
          <a:xfrm>
            <a:off x="817880" y="4517390"/>
            <a:ext cx="2274570" cy="831215"/>
          </a:xfrm>
          <a:prstGeom prst="rect">
            <a:avLst/>
          </a:prstGeom>
          <a:noFill/>
        </p:spPr>
        <p:txBody>
          <a:bodyPr wrap="square" rtlCol="0" anchor="ctr" anchorCtr="0">
            <a:normAutofit/>
          </a:bodyPr>
          <a:lstStyle/>
          <a:p>
            <a:pPr algn="l" fontAlgn="auto">
              <a:lnSpc>
                <a:spcPct val="150000"/>
              </a:lnSpc>
            </a:pPr>
            <a:r>
              <a:rPr lang="zh-CN" altLang="en-US" sz="1600" spc="150" dirty="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rPr>
              <a:t>强化大学生日常生活中的安全技能。</a:t>
            </a:r>
            <a:endParaRPr lang="zh-CN" altLang="en-US" sz="1600" spc="150" dirty="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p:cNvSpPr txBox="1"/>
          <p:nvPr>
            <p:custDataLst>
              <p:tags r:id="rId28"/>
            </p:custDataLst>
          </p:nvPr>
        </p:nvSpPr>
        <p:spPr>
          <a:xfrm>
            <a:off x="544195" y="2199640"/>
            <a:ext cx="2643505" cy="180848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600" dirty="0">
                <a:solidFill>
                  <a:sysClr val="windowText" lastClr="000000">
                    <a:lumMod val="75000"/>
                    <a:lumOff val="25000"/>
                  </a:sysClr>
                </a:solidFill>
                <a:uFillTx/>
                <a:sym typeface="Arial" panose="020B0604020202020204" pitchFamily="34" charset="0"/>
              </a:rPr>
              <a:t>强化大学生教学安全方面的技能，包括实验、实习、社会实践和体育运动等方面的安全技能。</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2" name="文本框 61"/>
          <p:cNvSpPr txBox="1"/>
          <p:nvPr>
            <p:custDataLst>
              <p:tags r:id="rId29"/>
            </p:custDataLst>
          </p:nvPr>
        </p:nvSpPr>
        <p:spPr>
          <a:xfrm>
            <a:off x="9431655" y="2578735"/>
            <a:ext cx="2630170" cy="212217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知道与大学生有关的交通事故的主要类型和教训，行人、骑自行车人、机动车驾驶员应遵守的交通法规及交通事故的处理等方面的知识和技能。</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3" name="文本框 62"/>
          <p:cNvSpPr txBox="1"/>
          <p:nvPr>
            <p:custDataLst>
              <p:tags r:id="rId30"/>
            </p:custDataLst>
          </p:nvPr>
        </p:nvSpPr>
        <p:spPr>
          <a:xfrm>
            <a:off x="9573895" y="4742815"/>
            <a:ext cx="2318385" cy="1469390"/>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强化大学生保护自身生命、财产安全方面的技能。</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4" name="文本框 63"/>
          <p:cNvSpPr txBox="1"/>
          <p:nvPr>
            <p:custDataLst>
              <p:tags r:id="rId31"/>
            </p:custDataLst>
          </p:nvPr>
        </p:nvSpPr>
        <p:spPr>
          <a:xfrm>
            <a:off x="8535670" y="1148715"/>
            <a:ext cx="2644140" cy="1316355"/>
          </a:xfrm>
          <a:prstGeom prst="rect">
            <a:avLst/>
          </a:prstGeom>
          <a:noFill/>
        </p:spPr>
        <p:txBody>
          <a:bodyPr wrap="square" rtlCol="0" anchor="ctr" anchorCtr="0">
            <a:no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强化大学生应对突发事件的技能，包括公共突发事件的类型及应对方法等。</a:t>
            </a:r>
            <a:endParaRPr lang="zh-CN" altLang="en-US" sz="1600" dirty="0">
              <a:solidFill>
                <a:sysClr val="windowText" lastClr="000000">
                  <a:lumMod val="75000"/>
                  <a:lumOff val="25000"/>
                </a:sysClr>
              </a:solidFill>
              <a:uFillTx/>
              <a:sym typeface="Arial" panose="020B0604020202020204" pitchFamily="34" charset="0"/>
            </a:endParaRPr>
          </a:p>
        </p:txBody>
      </p:sp>
      <p:pic>
        <p:nvPicPr>
          <p:cNvPr id="9" name="图形 1"/>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5185093" y="4517390"/>
            <a:ext cx="628650" cy="714375"/>
          </a:xfrm>
          <a:prstGeom prst="rect">
            <a:avLst/>
          </a:prstGeom>
        </p:spPr>
      </p:pic>
      <p:pic>
        <p:nvPicPr>
          <p:cNvPr id="10" name="图形 2"/>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7129463" y="4502785"/>
            <a:ext cx="361950" cy="657225"/>
          </a:xfrm>
          <a:prstGeom prst="rect">
            <a:avLst/>
          </a:prstGeom>
        </p:spPr>
      </p:pic>
      <p:pic>
        <p:nvPicPr>
          <p:cNvPr id="11" name="图形 3"/>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7469188" y="3070860"/>
            <a:ext cx="457200" cy="485775"/>
          </a:xfrm>
          <a:prstGeom prst="rect">
            <a:avLst/>
          </a:prstGeom>
        </p:spPr>
      </p:pic>
      <p:pic>
        <p:nvPicPr>
          <p:cNvPr id="12" name="图形 4"/>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6064568" y="2151380"/>
            <a:ext cx="676275" cy="466725"/>
          </a:xfrm>
          <a:prstGeom prst="rect">
            <a:avLst/>
          </a:prstGeom>
        </p:spPr>
      </p:pic>
      <p:pic>
        <p:nvPicPr>
          <p:cNvPr id="13" name="图形 5"/>
          <p:cNvPicPr>
            <a:picLocks noChangeAspect="1"/>
          </p:cNvPicPr>
          <p:nvPr>
            <p:custDataLst>
              <p:tags r:id="rId44"/>
            </p:custDataLst>
          </p:nvPr>
        </p:nvPicPr>
        <p:blipFill>
          <a:blip r:embed="rId45">
            <a:extLst>
              <a:ext uri="{96DAC541-7B7A-43D3-8B79-37D633B846F1}">
                <asvg:svgBlip xmlns:asvg="http://schemas.microsoft.com/office/drawing/2016/SVG/main" r:embed="rId46"/>
              </a:ext>
            </a:extLst>
          </a:blip>
          <a:stretch>
            <a:fillRect/>
          </a:stretch>
        </p:blipFill>
        <p:spPr>
          <a:xfrm>
            <a:off x="4745038" y="3018155"/>
            <a:ext cx="571500" cy="590550"/>
          </a:xfrm>
          <a:prstGeom prst="rect">
            <a:avLst/>
          </a:prstGeom>
        </p:spPr>
      </p:pic>
      <p:pic>
        <p:nvPicPr>
          <p:cNvPr id="14" name="图形 6"/>
          <p:cNvPicPr>
            <a:picLocks noChangeAspect="1"/>
          </p:cNvPicPr>
          <p:nvPr>
            <p:custDataLst>
              <p:tags r:id="rId47"/>
            </p:custDataLst>
          </p:nvPr>
        </p:nvPicPr>
        <p:blipFill>
          <a:blip r:embed="rId48">
            <a:extLst>
              <a:ext uri="{96DAC541-7B7A-43D3-8B79-37D633B846F1}">
                <asvg:svgBlip xmlns:asvg="http://schemas.microsoft.com/office/drawing/2016/SVG/main" r:embed="rId49"/>
              </a:ext>
            </a:extLst>
          </a:blip>
          <a:stretch>
            <a:fillRect/>
          </a:stretch>
        </p:blipFill>
        <p:spPr>
          <a:xfrm>
            <a:off x="6117273" y="3554095"/>
            <a:ext cx="571500" cy="542925"/>
          </a:xfrm>
          <a:prstGeom prst="rect">
            <a:avLst/>
          </a:prstGeom>
        </p:spPr>
      </p:pic>
    </p:spTree>
    <p:custDataLst>
      <p:tags r:id="rId50"/>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5860" y="2781300"/>
            <a:ext cx="9827895" cy="1014730"/>
          </a:xfrm>
          <a:prstGeom prst="rect">
            <a:avLst/>
          </a:prstGeom>
          <a:noFill/>
        </p:spPr>
        <p:txBody>
          <a:bodyPr wrap="square" rtlCol="0" anchor="t">
            <a:spAutoFit/>
          </a:bodyPr>
          <a:p>
            <a:pPr algn="ctr"/>
            <a:r>
              <a:rPr lang="zh-CN" altLang="en-US" sz="6000">
                <a:solidFill>
                  <a:srgbClr val="43486D"/>
                </a:solidFill>
                <a:sym typeface="+mn-ea"/>
              </a:rPr>
              <a:t>安全意识及安全知识</a:t>
            </a:r>
            <a:endParaRPr lang="zh-CN" altLang="en-US" sz="6000">
              <a:solidFill>
                <a:srgbClr val="D67678"/>
              </a:solidFill>
              <a:sym typeface="+mn-ea"/>
            </a:endParaRPr>
          </a:p>
        </p:txBody>
      </p:sp>
      <p:sp>
        <p:nvSpPr>
          <p:cNvPr id="5" name="文本框 4"/>
          <p:cNvSpPr txBox="1"/>
          <p:nvPr/>
        </p:nvSpPr>
        <p:spPr>
          <a:xfrm>
            <a:off x="3522980" y="1589405"/>
            <a:ext cx="5113655" cy="1322070"/>
          </a:xfrm>
          <a:prstGeom prst="rect">
            <a:avLst/>
          </a:prstGeom>
          <a:noFill/>
        </p:spPr>
        <p:txBody>
          <a:bodyPr wrap="square" rtlCol="0" anchor="t">
            <a:spAutoFit/>
          </a:bodyPr>
          <a:p>
            <a:pPr algn="ctr"/>
            <a:r>
              <a:rPr lang="en-US" altLang="zh-CN" sz="8000">
                <a:solidFill>
                  <a:srgbClr val="43486D"/>
                </a:solidFill>
                <a:latin typeface="微软雅黑" panose="020B0503020204020204" pitchFamily="34" charset="-122"/>
                <a:ea typeface="微软雅黑" panose="020B0503020204020204" pitchFamily="34" charset="-122"/>
                <a:sym typeface="+mn-ea"/>
              </a:rPr>
              <a:t>02</a:t>
            </a:r>
            <a:endParaRPr lang="en-US" altLang="zh-CN" sz="8000">
              <a:solidFill>
                <a:srgbClr val="43486D"/>
              </a:solidFill>
              <a:latin typeface="微软雅黑" panose="020B0503020204020204" pitchFamily="34" charset="-122"/>
              <a:ea typeface="微软雅黑" panose="020B0503020204020204" pitchFamily="34" charset="-122"/>
              <a:sym typeface="+mn-ea"/>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6885" y="354330"/>
            <a:ext cx="7114540" cy="583565"/>
          </a:xfrm>
          <a:prstGeom prst="rect">
            <a:avLst/>
          </a:prstGeom>
          <a:noFill/>
        </p:spPr>
        <p:txBody>
          <a:bodyPr wrap="square" rtlCol="0">
            <a:spAutoFit/>
          </a:bodyPr>
          <a:p>
            <a:r>
              <a:rPr lang="zh-CN" altLang="en-US" sz="3200">
                <a:solidFill>
                  <a:srgbClr val="43486D"/>
                </a:solidFill>
                <a:latin typeface="+mj-ea"/>
                <a:ea typeface="+mj-ea"/>
                <a:sym typeface="+mn-ea"/>
              </a:rPr>
              <a:t>一、大学生应具有的安全意识</a:t>
            </a:r>
            <a:endParaRPr lang="zh-CN" altLang="en-US" sz="3200">
              <a:solidFill>
                <a:srgbClr val="43486D"/>
              </a:solidFill>
              <a:latin typeface="+mj-ea"/>
              <a:ea typeface="+mj-ea"/>
            </a:endParaRPr>
          </a:p>
        </p:txBody>
      </p:sp>
      <p:sp>
        <p:nvSpPr>
          <p:cNvPr id="23" name="文本框 22"/>
          <p:cNvSpPr txBox="1"/>
          <p:nvPr/>
        </p:nvSpPr>
        <p:spPr>
          <a:xfrm>
            <a:off x="8889365" y="4683760"/>
            <a:ext cx="1945005" cy="398780"/>
          </a:xfrm>
          <a:prstGeom prst="rect">
            <a:avLst/>
          </a:prstGeom>
          <a:noFill/>
        </p:spPr>
        <p:txBody>
          <a:bodyPr wrap="square" rtlCol="0">
            <a:spAutoFit/>
          </a:bodyPr>
          <a:p>
            <a:pPr algn="ctr"/>
            <a:r>
              <a:rPr lang="zh-CN" altLang="en-US" sz="2000" b="1">
                <a:solidFill>
                  <a:schemeClr val="bg1"/>
                </a:solidFill>
                <a:latin typeface="汉仪中简黑简" panose="00020600040101010101" charset="-122"/>
                <a:ea typeface="汉仪中简黑简" panose="00020600040101010101" charset="-122"/>
                <a:cs typeface="汉仪中简黑简" panose="00020600040101010101" charset="-122"/>
              </a:rPr>
              <a:t>点击</a:t>
            </a:r>
            <a:r>
              <a:rPr lang="zh-CN" sz="2000" b="1">
                <a:solidFill>
                  <a:schemeClr val="bg1"/>
                </a:solidFill>
                <a:latin typeface="汉仪中简黑简" panose="00020600040101010101" charset="-122"/>
                <a:ea typeface="汉仪中简黑简" panose="00020600040101010101" charset="-122"/>
                <a:cs typeface="汉仪中简黑简" panose="00020600040101010101" charset="-122"/>
              </a:rPr>
              <a:t>添加标题</a:t>
            </a:r>
            <a:endParaRPr lang="zh-CN" sz="2000" b="1">
              <a:solidFill>
                <a:schemeClr val="bg1"/>
              </a:solidFill>
              <a:latin typeface="汉仪中简黑简" panose="00020600040101010101" charset="-122"/>
              <a:ea typeface="汉仪中简黑简" panose="00020600040101010101" charset="-122"/>
              <a:cs typeface="汉仪中简黑简" panose="00020600040101010101" charset="-122"/>
            </a:endParaRPr>
          </a:p>
        </p:txBody>
      </p:sp>
      <p:sp>
        <p:nvSpPr>
          <p:cNvPr id="4" name="文本框 3"/>
          <p:cNvSpPr txBox="1"/>
          <p:nvPr/>
        </p:nvSpPr>
        <p:spPr>
          <a:xfrm>
            <a:off x="689610" y="1118870"/>
            <a:ext cx="3886200" cy="506730"/>
          </a:xfrm>
          <a:prstGeom prst="rect">
            <a:avLst/>
          </a:prstGeom>
          <a:noFill/>
        </p:spPr>
        <p:txBody>
          <a:bodyPr wrap="square" rtlCol="0">
            <a:spAutoFit/>
            <a:scene3d>
              <a:camera prst="orthographicFront"/>
              <a:lightRig rig="threePt" dir="t"/>
            </a:scene3d>
          </a:bodyPr>
          <a:p>
            <a:pPr fontAlgn="auto">
              <a:lnSpc>
                <a:spcPct val="150000"/>
              </a:lnSpc>
            </a:pPr>
            <a:r>
              <a:rPr lang="zh-CN" altLang="en-US" b="1">
                <a:solidFill>
                  <a:schemeClr val="accent1"/>
                </a:solidFill>
              </a:rPr>
              <a:t>（一）遵纪守法和文明修身的意识</a:t>
            </a:r>
            <a:endParaRPr lang="zh-CN" altLang="en-US" b="1">
              <a:solidFill>
                <a:schemeClr val="accent1"/>
              </a:solidFill>
            </a:endParaRPr>
          </a:p>
        </p:txBody>
      </p:sp>
      <p:grpSp>
        <p:nvGrpSpPr>
          <p:cNvPr id="41" name="组合 40"/>
          <p:cNvGrpSpPr/>
          <p:nvPr>
            <p:custDataLst>
              <p:tags r:id="rId1"/>
            </p:custDataLst>
          </p:nvPr>
        </p:nvGrpSpPr>
        <p:grpSpPr>
          <a:xfrm>
            <a:off x="11164900" y="753710"/>
            <a:ext cx="420495" cy="269282"/>
            <a:chOff x="11382102" y="604536"/>
            <a:chExt cx="420495" cy="269282"/>
          </a:xfrm>
        </p:grpSpPr>
        <p:sp>
          <p:nvSpPr>
            <p:cNvPr id="42" name="Line 16"/>
            <p:cNvSpPr>
              <a:spLocks noChangeShapeType="1"/>
            </p:cNvSpPr>
            <p:nvPr>
              <p:custDataLst>
                <p:tags r:id="rId2"/>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Line 17"/>
            <p:cNvSpPr>
              <a:spLocks noChangeShapeType="1"/>
            </p:cNvSpPr>
            <p:nvPr>
              <p:custDataLst>
                <p:tags r:id="rId3"/>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Line 18"/>
            <p:cNvSpPr>
              <a:spLocks noChangeShapeType="1"/>
            </p:cNvSpPr>
            <p:nvPr>
              <p:custDataLst>
                <p:tags r:id="rId4"/>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custDataLst>
              <p:tags r:id="rId5"/>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89000" y="1806575"/>
            <a:ext cx="4596765" cy="2584450"/>
          </a:xfrm>
          <a:prstGeom prst="rect">
            <a:avLst/>
          </a:prstGeom>
          <a:noFill/>
        </p:spPr>
        <p:txBody>
          <a:bodyPr wrap="square" rtlCol="0">
            <a:spAutoFit/>
          </a:bodyPr>
          <a:p>
            <a:pPr fontAlgn="auto">
              <a:lnSpc>
                <a:spcPct val="150000"/>
              </a:lnSpc>
            </a:pPr>
            <a:r>
              <a:rPr lang="zh-CN" altLang="en-US"/>
              <a:t>大学生要树立安全意识、安全观念，首先要加强自身修养和增强法律意识，要懂法、用法，以法律保障自己的合法权益；其次是强化文明修身的意识，提高自己的道德素质，避免因自身的素质问题陷入冲突之中，使自身受到不安全因素的威胁。</a:t>
            </a:r>
            <a:endParaRPr lang="zh-CN" altLang="en-US"/>
          </a:p>
        </p:txBody>
      </p:sp>
      <p:pic>
        <p:nvPicPr>
          <p:cNvPr id="101" name="图片 100"/>
          <p:cNvPicPr/>
          <p:nvPr/>
        </p:nvPicPr>
        <p:blipFill>
          <a:blip r:embed="rId6"/>
          <a:stretch>
            <a:fillRect/>
          </a:stretch>
        </p:blipFill>
        <p:spPr>
          <a:xfrm>
            <a:off x="5946140" y="1778953"/>
            <a:ext cx="4762500" cy="2638425"/>
          </a:xfrm>
          <a:prstGeom prst="rect">
            <a:avLst/>
          </a:prstGeom>
          <a:noFill/>
          <a:ln w="9525">
            <a:noFill/>
          </a:ln>
        </p:spPr>
      </p:pic>
    </p:spTree>
    <p:custDataLst>
      <p:tags r:id="rId7"/>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785_3*q_h_f*1_5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01.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3*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0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3*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03.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3*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04.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3*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05.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3*q_h_x*1_4_1"/>
  <p:tag name="KSO_WM_TEMPLATE_CATEGORY" val="diagram"/>
  <p:tag name="KSO_WM_TEMPLATE_INDEX" val="20169785"/>
  <p:tag name="KSO_WM_UNIT_LAYERLEVEL" val="1_1_1"/>
  <p:tag name="KSO_WM_TAG_VERSION" val="1.0"/>
  <p:tag name="KSO_WM_BEAUTIFY_FLAG" val="#wm#"/>
</p:tagLst>
</file>

<file path=ppt/tags/tag106.xml><?xml version="1.0" encoding="utf-8"?>
<p:tagLst xmlns:p="http://schemas.openxmlformats.org/presentationml/2006/main">
  <p:tag name="KSO_WM_UNIT_VALUE" val="182*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3*q_h_x*1_3_1"/>
  <p:tag name="KSO_WM_TEMPLATE_CATEGORY" val="diagram"/>
  <p:tag name="KSO_WM_TEMPLATE_INDEX" val="20169785"/>
  <p:tag name="KSO_WM_UNIT_LAYERLEVEL" val="1_1_1"/>
  <p:tag name="KSO_WM_TAG_VERSION" val="1.0"/>
  <p:tag name="KSO_WM_BEAUTIFY_FLAG" val="#wm#"/>
</p:tagLst>
</file>

<file path=ppt/tags/tag107.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3*q_h_x*1_2_1"/>
  <p:tag name="KSO_WM_TEMPLATE_CATEGORY" val="diagram"/>
  <p:tag name="KSO_WM_TEMPLATE_INDEX" val="20169785"/>
  <p:tag name="KSO_WM_UNIT_LAYERLEVEL" val="1_1_1"/>
  <p:tag name="KSO_WM_TAG_VERSION" val="1.0"/>
  <p:tag name="KSO_WM_BEAUTIFY_FLAG" val="#wm#"/>
</p:tagLst>
</file>

<file path=ppt/tags/tag108.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3*q_h_x*1_1_1"/>
  <p:tag name="KSO_WM_TEMPLATE_CATEGORY" val="diagram"/>
  <p:tag name="KSO_WM_TEMPLATE_INDEX" val="20169785"/>
  <p:tag name="KSO_WM_UNIT_LAYERLEVEL" val="1_1_1"/>
  <p:tag name="KSO_WM_TAG_VERSION" val="1.0"/>
  <p:tag name="KSO_WM_BEAUTIFY_FLAG" val="#wm#"/>
</p:tagLst>
</file>

<file path=ppt/tags/tag109.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785_3*q_h_x*1_5_1"/>
  <p:tag name="KSO_WM_TEMPLATE_CATEGORY" val="diagram"/>
  <p:tag name="KSO_WM_TEMPLATE_INDEX" val="20169785"/>
  <p:tag name="KSO_WM_UNIT_LAYERLEVEL" val="1_1_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0.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3*q_x*1_1"/>
  <p:tag name="KSO_WM_TEMPLATE_CATEGORY" val="diagram"/>
  <p:tag name="KSO_WM_TEMPLATE_INDEX" val="20169785"/>
  <p:tag name="KSO_WM_UNIT_LAYERLEVEL" val="1_1"/>
  <p:tag name="KSO_WM_TAG_VERSION" val="1.0"/>
  <p:tag name="KSO_WM_BEAUTIFY_FLAG" val="#wm#"/>
</p:tagLst>
</file>

<file path=ppt/tags/tag11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1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195_2*i*2"/>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195_2*i*3"/>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195_2*i*4"/>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195_2*i*5"/>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2*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11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195_2*i*2"/>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195_2*i*3"/>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195_2*i*4"/>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195_2*i*5"/>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2*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12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195_2*i*2"/>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195_2*i*3"/>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195_2*i*4"/>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195_2*i*5"/>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2*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195_2*i*2"/>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195_2*i*3"/>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195_2*i*4"/>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195_2*i*5"/>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2*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136.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195_2*i*2"/>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195_2*i*3"/>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195_2*i*4"/>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195_2*i*5"/>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2*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14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4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4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4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1*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14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1*q_h_i*1_1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147.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1*q_h_i*1_2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148.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1*q_h_a*1_2_1"/>
  <p:tag name="KSO_WM_UNIT_TEXT_FILL_FORE_SCHEMECOLOR_INDEX" val="6"/>
  <p:tag name="KSO_WM_UNIT_TEXT_FILL_TYPE" val="1"/>
</p:tagLst>
</file>

<file path=ppt/tags/tag14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2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q1-1"/>
  <p:tag name="KSO_WM_UNIT_ID" val="diagram20169746_1*q_h_f*1_2_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1*q_h_a*1_1_1"/>
  <p:tag name="KSO_WM_UNIT_TEXT_FILL_FORE_SCHEMECOLOR_INDEX" val="7"/>
  <p:tag name="KSO_WM_UNIT_TEXT_FILL_TYPE" val="1"/>
</p:tagLst>
</file>

<file path=ppt/tags/tag15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q1-1"/>
  <p:tag name="KSO_WM_UNIT_ID" val="diagram20169746_1*q_h_f*1_1_1"/>
  <p:tag name="KSO_WM_UNIT_TEXT_FILL_FORE_SCHEMECOLOR_INDEX" val="13"/>
  <p:tag name="KSO_WM_UNIT_TEXT_FILL_TYPE" val="1"/>
</p:tagLst>
</file>

<file path=ppt/tags/tag15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5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54.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55.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156.xml><?xml version="1.0" encoding="utf-8"?>
<p:tagLst xmlns:p="http://schemas.openxmlformats.org/presentationml/2006/main">
  <p:tag name="KSO_DOCER_TEMPLATE_OPEN_ONCE_MARK"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8.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4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SPECIAL_SOURCE" val="bdnull"/>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1.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2.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195_2*i*2"/>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195_2*i*3"/>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195_2*i*4"/>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195_2*i*5"/>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2*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i*1_1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i*1_1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i*1_3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1"/>
  <p:tag name="KSO_WM_UNIT_FILL_FORE_SCHEMECOLOR_INDEX" val="8"/>
  <p:tag name="KSO_WM_UNI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i*1_2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1"/>
  <p:tag name="KSO_WM_UNIT_FILL_FORE_SCHEMECOLOR_INDEX" val="7"/>
  <p:tag name="KSO_WM_UNI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i*1_2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2"/>
  <p:tag name="KSO_WM_UNIT_FILL_FORE_SCHEMECOLOR_INDEX" val="14"/>
  <p:tag name="KSO_WM_UNIT_FILL_TYPE" val="1"/>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i*1_3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2"/>
  <p:tag name="KSO_WM_UNIT_FILL_FORE_SCHEMECOLOR_INDEX" val="14"/>
  <p:tag name="KSO_WM_UNIT_FILL_TYPE" val="1"/>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i*1_1"/>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a*1_1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1_1"/>
  <p:tag name="KSO_WM_UNIT_TEXT_FILL_FORE_SCHEMECOLOR_INDEX" val="5"/>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f*1_1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48"/>
  <p:tag name="KSO_WM_DIAGRAM_GROUP_CODE" val="q1-1"/>
  <p:tag name="KSO_WM_UNIT_TYPE" val="q_h_f"/>
  <p:tag name="KSO_WM_UNIT_INDEX" val="1_1_1"/>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a*1_2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2_1"/>
  <p:tag name="KSO_WM_UNIT_TEXT_FILL_FORE_SCHEMECOLOR_INDEX" val="7"/>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f*1_2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48"/>
  <p:tag name="KSO_WM_DIAGRAM_GROUP_CODE" val="q1-1"/>
  <p:tag name="KSO_WM_UNIT_TYPE" val="q_h_f"/>
  <p:tag name="KSO_WM_UNIT_INDEX" val="1_2_1"/>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a*1_3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3_1"/>
  <p:tag name="KSO_WM_UNIT_TEXT_FILL_FORE_SCHEMECOLOR_INDEX" val="8"/>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h_f*1_3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3_1"/>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i*1_2"/>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2"/>
  <p:tag name="KSO_WM_UNIT_FILL_FORE_SCHEMECOLOR_INDEX" val="14"/>
  <p:tag name="KSO_WM_UNIT_FILL_TYPE" val="1"/>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2*q_i*1_3"/>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3"/>
  <p:tag name="KSO_WM_UNIT_FILL_FORE_SCHEMECOLOR_INDEX" val="14"/>
  <p:tag name="KSO_WM_UNIT_FILL_TYPE" val="1"/>
  <p:tag name="KSO_WM_UNIT_TEXT_FILL_FORE_SCHEMECOLOR_INDEX" val="2"/>
  <p:tag name="KSO_WM_UNIT_TEXT_FILL_TYPE" val="1"/>
</p:tagLst>
</file>

<file path=ppt/tags/tag73.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195_2*i*2"/>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195_2*i*3"/>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195_2*i*4"/>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195_2*i*5"/>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2*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69785_3*q_h_i*1_5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3*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3*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3*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3*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3*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3*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785_3*q_h_i*1_5_2"/>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3*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3*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3*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3*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3*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3*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3"/>
  <p:tag name="KSO_WM_UNIT_ID" val="diagram20169785_3*q_h_i*1_5_3"/>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3*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3*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3*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3*q_i*1_4"/>
  <p:tag name="KSO_WM_TEMPLATE_CATEGORY" val="diagram"/>
  <p:tag name="KSO_WM_TEMPLATE_INDEX" val="20169785"/>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3*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169785_3*q_i*1_6"/>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2917</Words>
  <Application>WPS 演示</Application>
  <PresentationFormat>宽屏</PresentationFormat>
  <Paragraphs>173</Paragraphs>
  <Slides>19</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19</vt:i4>
      </vt:variant>
    </vt:vector>
  </HeadingPairs>
  <TitlesOfParts>
    <vt:vector size="32" baseType="lpstr">
      <vt:lpstr>Arial</vt:lpstr>
      <vt:lpstr>宋体</vt:lpstr>
      <vt:lpstr>Wingdings</vt:lpstr>
      <vt:lpstr>微软雅黑</vt:lpstr>
      <vt:lpstr>Wingdings</vt:lpstr>
      <vt:lpstr>汉仪中简黑简</vt:lpstr>
      <vt:lpstr>Calibri</vt:lpstr>
      <vt:lpstr>MS PGothic</vt:lpstr>
      <vt:lpstr>Lato Regular</vt:lpstr>
      <vt:lpstr>Latha</vt:lpstr>
      <vt:lpstr>黑体</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莫兰迪简约学习汇报</dc:title>
  <dc:creator>蔡圆圆camille（卡米设计）</dc:creator>
  <cp:lastModifiedBy>单金枝</cp:lastModifiedBy>
  <cp:revision>156</cp:revision>
  <dcterms:created xsi:type="dcterms:W3CDTF">2019-06-19T02:08:00Z</dcterms:created>
  <dcterms:modified xsi:type="dcterms:W3CDTF">2021-11-17T00:42:55Z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v1.0_mb_N/+XstZ1mQarS2Hud80aFw==</vt:lpwstr>
  </property>
  <property fmtid="{D5CDD505-2E9C-101B-9397-08002B2CF9AE}" pid="4" name="ICV">
    <vt:lpwstr>CBDBE5536D5C435D8C7893979E4C6591</vt:lpwstr>
  </property>
</Properties>
</file>