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610" r:id="rId3"/>
    <p:sldId id="376" r:id="rId5"/>
    <p:sldId id="406" r:id="rId6"/>
    <p:sldId id="581" r:id="rId7"/>
    <p:sldId id="435" r:id="rId8"/>
    <p:sldId id="409" r:id="rId9"/>
    <p:sldId id="552" r:id="rId10"/>
    <p:sldId id="351" r:id="rId11"/>
    <p:sldId id="553" r:id="rId12"/>
    <p:sldId id="554" r:id="rId13"/>
    <p:sldId id="555" r:id="rId14"/>
    <p:sldId id="556" r:id="rId15"/>
    <p:sldId id="557" r:id="rId16"/>
    <p:sldId id="562" r:id="rId17"/>
    <p:sldId id="558" r:id="rId18"/>
    <p:sldId id="559" r:id="rId19"/>
    <p:sldId id="560" r:id="rId20"/>
    <p:sldId id="561" r:id="rId21"/>
    <p:sldId id="563" r:id="rId22"/>
    <p:sldId id="567" r:id="rId23"/>
    <p:sldId id="564" r:id="rId24"/>
    <p:sldId id="516" r:id="rId25"/>
    <p:sldId id="568" r:id="rId26"/>
    <p:sldId id="569" r:id="rId27"/>
    <p:sldId id="570" r:id="rId28"/>
    <p:sldId id="571" r:id="rId29"/>
    <p:sldId id="572" r:id="rId30"/>
    <p:sldId id="573" r:id="rId31"/>
    <p:sldId id="574" r:id="rId32"/>
    <p:sldId id="575" r:id="rId33"/>
    <p:sldId id="576" r:id="rId34"/>
    <p:sldId id="392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FFFF"/>
    <a:srgbClr val="8FABC4"/>
    <a:srgbClr val="AAD6E1"/>
    <a:srgbClr val="E3E7EF"/>
    <a:srgbClr val="1E8B8F"/>
    <a:srgbClr val="3AADD1"/>
    <a:srgbClr val="01ACBE"/>
    <a:srgbClr val="00AF92"/>
    <a:srgbClr val="FFB850"/>
    <a:srgbClr val="E870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4173" autoAdjust="0"/>
  </p:normalViewPr>
  <p:slideViewPr>
    <p:cSldViewPr snapToGrid="0" showGuides="1">
      <p:cViewPr>
        <p:scale>
          <a:sx n="66" d="100"/>
          <a:sy n="66" d="100"/>
        </p:scale>
        <p:origin x="-634" y="-346"/>
      </p:cViewPr>
      <p:guideLst>
        <p:guide orient="horz" pos="2225"/>
        <p:guide orient="horz" pos="1692"/>
        <p:guide pos="6102"/>
        <p:guide pos="2193"/>
        <p:guide pos="423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967"/>
        <p:guide pos="21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5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7AE32-FE0A-499C-8586-C64F68E7A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F5E53-8514-4000-B462-339186561C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7388A-9CD3-4374-B6A7-100DA9D081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1844" y="333450"/>
            <a:ext cx="2808312" cy="576064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1270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75057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/>
          <p:nvPr userDrawn="1"/>
        </p:nvSpPr>
        <p:spPr>
          <a:xfrm>
            <a:off x="1025562" y="6158291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04035" y="6168552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CE7FB5-5520-420F-9C46-C773A0E49A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B3D0E2-04B4-4BC0-959B-C42A5ABFD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microsoft.com/office/2007/relationships/hdphoto" Target="../media/image2.wdp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emf"/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127"/>
            <a:ext cx="12192000" cy="6858000"/>
          </a:xfrm>
          <a:prstGeom prst="rect">
            <a:avLst/>
          </a:prstGeom>
          <a:noFill/>
        </p:spPr>
      </p:pic>
      <p:sp>
        <p:nvSpPr>
          <p:cNvPr id="27" name="TextBox 29"/>
          <p:cNvSpPr txBox="1"/>
          <p:nvPr/>
        </p:nvSpPr>
        <p:spPr>
          <a:xfrm>
            <a:off x="938530" y="2367280"/>
            <a:ext cx="720090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200" dirty="0" smtClean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公共艺术.美术篇</a:t>
            </a:r>
            <a:endParaRPr lang="zh-CN" altLang="en-US" sz="7200" dirty="0" smtClean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17105" y="3942129"/>
            <a:ext cx="4703132" cy="460375"/>
            <a:chOff x="1861105" y="3523016"/>
            <a:chExt cx="5180832" cy="460375"/>
          </a:xfrm>
        </p:grpSpPr>
        <p:sp>
          <p:nvSpPr>
            <p:cNvPr id="29" name="矩形 28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华文细黑" panose="02010600040101010101" charset="-122"/>
                  <a:ea typeface="字魂27号-布丁体" panose="00000500000000000000" charset="-122"/>
                  <a:sym typeface="华文细黑" panose="02010600040101010101" charset="-122"/>
                </a:rPr>
                <a:t>北京出版社</a:t>
              </a:r>
              <a:endParaRPr lang="zh-CN" altLang="en-US" sz="2400" dirty="0">
                <a:solidFill>
                  <a:srgbClr val="FFFFFF"/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3185" y="74295"/>
            <a:ext cx="2134870" cy="864870"/>
            <a:chOff x="15605" y="515"/>
            <a:chExt cx="3362" cy="1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525081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文艺复兴时期绘画作品鉴赏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3295" y="1347470"/>
            <a:ext cx="9984105" cy="1697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一、《最后的晚餐》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文艺复兴时期的绘画作品主要是以壁画为主，都是为教堂而绘制的，几乎所有的绘画作品都根据《圣经》里的故事而描绘出来的。这个时期最著名的作品：有达·芬奇的《最后的晚餐》、米开朗基罗的《创世纪》、拉斐尔的《雅典学院》以及乔托的《逃亡埃及》等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82850" y="3169285"/>
            <a:ext cx="6003925" cy="2950210"/>
            <a:chOff x="3910" y="4991"/>
            <a:chExt cx="9455" cy="46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10" y="4991"/>
              <a:ext cx="8390" cy="464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2641" y="5659"/>
              <a:ext cx="724" cy="38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</a:rPr>
                <a:t>《最后的晚餐》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507855" y="294005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</a:rPr>
              <a:t>拓展欣赏</a:t>
            </a:r>
            <a:endParaRPr lang="zh-CN" altLang="en-US" sz="320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525081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文艺复兴时期绘画作品鉴赏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3815" y="1978660"/>
            <a:ext cx="5646420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二、《创世纪》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米开朗基罗，全名米开朗基罗·博那罗蒂，1475 年生于意大利城市佛罗伦萨的卡普莱斯镇，雕塑家、建筑师、画家和诗人。他与列奥纳多·达·芬奇和拉斐尔并称“文艺复兴美术三杰”，以人物“健美”著称，即使女性的身体也描画得肌肉健壮。他的雕刻作品“大卫像”举世闻名，他最著名的绘画作品是天顶画《创世纪》和壁画《最后的审判》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6490" y="1520825"/>
            <a:ext cx="2891790" cy="39014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368540" y="5640070"/>
            <a:ext cx="3065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《创世纪》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07855" y="294005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912360" y="1839595"/>
            <a:ext cx="625157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1. 结合课文中的两个作品实例（也可以自己重新找实例），谈谈你对本节“理解和鉴赏”美术作品哪个点最有心得，写一篇200 字左右的随笔。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2. 任意选择一幅油画或者国画著名作品，搜集作者的资料，从作者经历、创作背景、创作意图、表现方法、作品影响各个方面撰写材料，在全班搞一个“著名作品鉴赏”墙报。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48385" y="5363845"/>
            <a:ext cx="9775190" cy="52197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历史并非仅仅把绘画留给了我们，还在绘画中把人类的文化精神和理想启示留给了我们。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第二节　了解脉络，把握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特征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</p:spPr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5995" y="1395095"/>
            <a:ext cx="10210165" cy="2249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历史并非仅仅把绘画留给了我们，还在绘画中把人类的文化精神和理想启示留给了我们。创造了优秀绘画作品的艺术家已随着时间远去了，我们今天面对绘画作品，实际上是面对历史和艺术家思想感情的化石。对于作品尤其是古代绘画遗产，通常要放在它诞生的时代背景上加以品评，并且与前代的、同代的或后代的绘画加以比较，方能找到它在绘画发展史上的准确位置，理解“这一幅”作品所具有的艺术美的真谛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总而言之，绘画世界是一个立体的现象。从纵向上看，是绘画的演变与发展。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745" y="3644265"/>
            <a:ext cx="3453130" cy="21831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3160" y="3644265"/>
            <a:ext cx="1744980" cy="22593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7390" y="3644265"/>
            <a:ext cx="1135380" cy="22948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3135" y="3736340"/>
            <a:ext cx="2082800" cy="2075180"/>
          </a:xfrm>
          <a:prstGeom prst="rect">
            <a:avLst/>
          </a:prstGeom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新古典主义绘画作品鉴赏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3310" y="1684655"/>
            <a:ext cx="6217920" cy="37750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一、《马拉之死》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《马拉之死》是1793 年法国艺术家雅克·路易·达维德（又译大卫）用画布、油彩创作的，画幅162cm×125cm，现在收藏在布鲁塞尔比利时皇家美术馆。他深受米开朗基罗、拉斐尔作品的影响，并认为文艺复兴的美术才是真正的艺术。他的作品保留着罗可可风格的痕迹，构图上力求严谨、均衡，对素描的追求超过了对色彩的注重。在形式上，力图用古典的法则来“改造”实际生活中的物象，表现一种静穆而严峻的美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974965" y="1898015"/>
            <a:ext cx="2755900" cy="3676015"/>
            <a:chOff x="12559" y="2989"/>
            <a:chExt cx="4340" cy="578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90" y="2989"/>
              <a:ext cx="3884" cy="497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2559" y="8198"/>
              <a:ext cx="434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b="1">
                  <a:latin typeface="黑体" panose="02010600030101010101" charset="-122"/>
                  <a:ea typeface="黑体" panose="02010600030101010101" charset="-122"/>
                </a:rPr>
                <a:t>《马拉之死》</a:t>
              </a:r>
              <a:endParaRPr lang="zh-CN" altLang="en-US" b="1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507855" y="294005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新古典主义绘画作品鉴赏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3175" y="2259330"/>
            <a:ext cx="505079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二、《自由引导人民》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《自由引导人民》是一幅由法国画家欧仁·德拉克罗瓦，为纪念1830 年法国七月革命而创作的油画作品。现收藏于巴黎卢浮宫。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4165" y="1602105"/>
            <a:ext cx="4156710" cy="32810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79005" y="5091430"/>
            <a:ext cx="3235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《自由引导人民》</a:t>
            </a:r>
            <a:endParaRPr lang="zh-CN" altLang="en-US" b="1"/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52770" y="1839595"/>
            <a:ext cx="454406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1. 结合课文中的两个作品实例，谈一谈什么是“了解脉络，把握特征”，学习本节知识后，你认为美术鉴赏应该把握作品的哪些特征？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2. 上网搜集作品，办一个“新古典主义美术作品”墙报。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48385" y="5363845"/>
            <a:ext cx="9775190" cy="93726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鉴赏的实质不是表面的观看，而是感觉。面对画作，作品的整体面貌在瞬间便直逼眼帘。作品的艺术特征触动、撩拨、撞击、刺激着人的感官神经，形成审美的心理活动。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第三节　培养艺术感觉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395" y="634365"/>
            <a:ext cx="10981690" cy="486283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4135" y="932180"/>
            <a:ext cx="995235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2009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鉴赏的实质不是表面的观看，而是感觉。面对画作，作品的整体面貌在瞬间便直逼眼帘。作品的艺术特征触动、撩拨、撞击、刺激着人的感官神经，形成审美的心理活动。与音乐鉴赏必须在时间过程中经历鉴赏过程不同，绘画鉴赏是与面对作品全貌的瞬间同时进行的。鉴赏者感觉的敏锐度与含量决定了鉴赏层次，这就要求鉴赏者也尽量像画家一样，具备对绘画形式语言的感受力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280" y="3242945"/>
            <a:ext cx="3491865" cy="1935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5690" y="3256280"/>
            <a:ext cx="3068955" cy="19088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750" y="3032125"/>
            <a:ext cx="3056890" cy="2226310"/>
          </a:xfrm>
          <a:prstGeom prst="rect">
            <a:avLst/>
          </a:prstGeom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456854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01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19210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02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81567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03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38391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04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330029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39890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11362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927648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1408643" y="3443767"/>
            <a:ext cx="11776" cy="8598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70610" y="4652010"/>
            <a:ext cx="1985645" cy="82486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不同的美术门类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87136" y="4651887"/>
            <a:ext cx="2253065" cy="82486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　美术作品的鉴赏方法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3626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欣赏美术作品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4161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美术实践活动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2" b="36686"/>
          <a:stretch>
            <a:fillRect/>
          </a:stretch>
        </p:blipFill>
        <p:spPr>
          <a:xfrm>
            <a:off x="4519382" y="1706509"/>
            <a:ext cx="3212037" cy="10414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093176" y="875512"/>
            <a:ext cx="2621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基础模块</a:t>
            </a:r>
            <a:endParaRPr lang="zh-CN" altLang="en-US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4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0" grpId="0"/>
      <p:bldP spid="22" grpId="0"/>
      <p:bldP spid="24" grpId="0"/>
      <p:bldP spid="26" grpId="0"/>
      <p:bldP spid="30" grpId="0"/>
      <p:bldP spid="3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现实主义绘画作品鉴赏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3020" y="1344930"/>
            <a:ext cx="927417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一、《伏尔加河上的纤夫》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 现实主义就是关注人生、关注生活、关注现实。从具体技法上讲是要求写实的。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《伏尔加河上的纤夫》是列宾的代表作，就是他的成名作。童年的列宾亲身体会到了生活的贫困和艰难，他也不只一次亲眼目睹了囚犯如何被驱赶着由此经过，这些印象成为他日后创作的素材。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03020" y="3523615"/>
            <a:ext cx="8866505" cy="2306320"/>
            <a:chOff x="2052" y="5549"/>
            <a:chExt cx="13877" cy="36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2" y="5648"/>
              <a:ext cx="8130" cy="353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359" y="5620"/>
              <a:ext cx="2876" cy="353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0188" y="5648"/>
              <a:ext cx="720" cy="35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ctr"/>
              <a:r>
                <a:rPr lang="zh-CN" altLang="en-US" b="1">
                  <a:latin typeface="黑体" panose="02010600030101010101" charset="-122"/>
                  <a:ea typeface="黑体" panose="02010600030101010101" charset="-122"/>
                  <a:sym typeface="+mn-ea"/>
                </a:rPr>
                <a:t>《伏尔加河上的纤夫》</a:t>
              </a:r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209" y="5549"/>
              <a:ext cx="720" cy="33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</a:rPr>
                <a:t>《列宾自画像》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507855" y="294005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现实主义绘画作品鉴赏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3020" y="1344930"/>
            <a:ext cx="927417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二、《奥尔南的葬礼》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油画《奥尔南的葬礼》是画家库尔贝于1849 年至1850 年间创作的，现藏于巴黎卢浮宫美术馆。作品取材于库尔贝家乡小城镇上一种生活习俗。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45335" y="2827020"/>
            <a:ext cx="7037070" cy="3034030"/>
            <a:chOff x="3221" y="4452"/>
            <a:chExt cx="11082" cy="477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21" y="4452"/>
              <a:ext cx="10270" cy="4779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3579" y="4715"/>
              <a:ext cx="724" cy="44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ctr"/>
              <a:r>
                <a:rPr lang="zh-CN" altLang="en-US" b="1">
                  <a:latin typeface="黑体" panose="02010600030101010101" charset="-122"/>
                  <a:ea typeface="黑体" panose="02010600030101010101" charset="-122"/>
                  <a:sym typeface="+mn-ea"/>
                </a:rPr>
                <a:t>《奥尔南的葬礼》</a:t>
              </a:r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507855" y="294005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52770" y="1839595"/>
            <a:ext cx="454406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1. 开小组讨论会，议题是“你认为培养美术的艺术感觉应该从哪里入手”。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2. 绘画中的笔触、质感、体量感等因素在本节没有解说，请上网搜集资料，在小组内用实例分别介绍这些因素。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48385" y="5363845"/>
            <a:ext cx="9775190" cy="93726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鉴赏绘画是一种“见仁见智”、原无定法的创造性活动。由于鉴赏主体的年龄、经历、修养与趣味各异，同样看一幅画，获得的感受结果自然也不同，这是正常的。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第四节　直觉与联想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6680" y="634365"/>
            <a:ext cx="9293860" cy="486283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82750" y="1637030"/>
            <a:ext cx="479044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2009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鉴赏绘画是一种“见仁见智”、原无定法的创造性活动。由于鉴赏主体的年龄、经历、修养与趣味各异，同样看一幅画，获得的感受结果自然也不同，这是正常的。鉴赏绘画的动机，在于人们希望通过艺术理解历史文化，也理解自身的意义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4015" y="866775"/>
            <a:ext cx="3732530" cy="37839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39585" y="4761865"/>
            <a:ext cx="3564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《阿维农少女》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ldLvl="0" animBg="1"/>
      <p:bldP spid="5" grpId="1" animBg="1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6680" y="634365"/>
            <a:ext cx="9293860" cy="486283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3225" y="988060"/>
            <a:ext cx="851408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2009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艺术品从艺术家笔下诞生之后，它就成了一种新的现实，每个人都可以从自己的角度鉴赏它，它赋予每个人的感受也不同，如唐代韩滉《五牛图》。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94660" y="1929130"/>
            <a:ext cx="6057900" cy="3530600"/>
            <a:chOff x="4716" y="3038"/>
            <a:chExt cx="9540" cy="55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16" y="3038"/>
              <a:ext cx="9540" cy="472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132" y="8018"/>
              <a:ext cx="616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</a:rPr>
                <a:t>（唐代）韩滉《五牛图》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ldLvl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6680" y="634365"/>
            <a:ext cx="9293860" cy="486283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1325" y="1275080"/>
            <a:ext cx="479044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2009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联想是绘画鉴赏中的一种高级思维，是鉴赏者把自己的经历、知识与作品所表达的内涵相联系，进而认识、理解作品的过程。在鉴赏过程中，从视知觉到心理联想，不仅依靠一定的文化修养，还依靠摆脱陈规与公式的拘束，敞开自己的视野。联想和想象是情感的双翼，借助它们，鉴赏的层次便不断深化，达到心旷神怡的最佳审美境界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39585" y="1105535"/>
            <a:ext cx="3564890" cy="4024630"/>
            <a:chOff x="10771" y="1741"/>
            <a:chExt cx="5614" cy="6338"/>
          </a:xfrm>
        </p:grpSpPr>
        <p:sp>
          <p:nvSpPr>
            <p:cNvPr id="8" name="文本框 7"/>
            <p:cNvSpPr txBox="1"/>
            <p:nvPr/>
          </p:nvSpPr>
          <p:spPr>
            <a:xfrm>
              <a:off x="10771" y="7499"/>
              <a:ext cx="561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</a:rPr>
                <a:t>达·芬奇《圣母子与圣安妮》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167" y="1741"/>
              <a:ext cx="4226" cy="564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ldLvl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6680" y="634365"/>
            <a:ext cx="9293860" cy="486283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1330" y="1605280"/>
            <a:ext cx="479044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2009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融入真实情感，把握审美体验。审美鉴赏是饱含情感的体验活动，鉴赏者只有融入真实的感情，才能获得审美感动和审美体验，鉴赏者的情感一方面因作品的感染而发，另一方面也可将自己的情感倾注到美术形象中，从而构成审美共鸣，达到强烈的审美体验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14490" y="1436370"/>
            <a:ext cx="3719830" cy="3465195"/>
            <a:chOff x="10574" y="2262"/>
            <a:chExt cx="5858" cy="5457"/>
          </a:xfrm>
        </p:grpSpPr>
        <p:sp>
          <p:nvSpPr>
            <p:cNvPr id="8" name="文本框 7"/>
            <p:cNvSpPr txBox="1"/>
            <p:nvPr/>
          </p:nvSpPr>
          <p:spPr>
            <a:xfrm>
              <a:off x="10681" y="7139"/>
              <a:ext cx="561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</a:rPr>
                <a:t>（荷兰）梵高《丰收》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574" y="2262"/>
              <a:ext cx="5858" cy="460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ldLvl="0" animBg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905510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印象派与后印象派绘画作品鉴赏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9220" y="1525905"/>
            <a:ext cx="927417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一、《草地上的午餐》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 印象派绘画是西方绘画史上划时代的艺术流派，19 世纪七八十年代达到了鼎盛时期，印象派画家强调景物在不同的光照条件下有不同的颜色，忠实地刻画在变动不羁的光照条件下的景物的“真实”，这种瞬间的真实不恰恰就是一种转瞬即逝的“印象”吗？而印象派画家把这种“瞬间”永恒地记录在了画布上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后印象派是从印象派发展而来的一种西方油画流派。他们强调作品要抒发艺术家的自我感受和主观感情，尝试对色彩及形体表现性因素的自觉运用。后印象派的绘画对现代诸流派的发展有着重大的影响，为现代油画的发展起到了奠基的作用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07855" y="294005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9320" y="1076960"/>
            <a:ext cx="780542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17660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印象派与后印象派绘画作品鉴赏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6715" y="1069975"/>
            <a:ext cx="600646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一、《草地上的午餐》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 《草地上的午餐》创作于1862 年和1863 年间的一幅布面油画，原本名为《浴》。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93490" y="2467610"/>
            <a:ext cx="3902710" cy="3445510"/>
            <a:chOff x="5989" y="3534"/>
            <a:chExt cx="6146" cy="54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989" y="3534"/>
              <a:ext cx="6056" cy="454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175" y="8380"/>
              <a:ext cx="596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</a:rPr>
                <a:t>《草地上的午餐》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507855" y="294005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456854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05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19210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06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81567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07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38391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08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330029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39890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11362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927648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1408643" y="3443767"/>
            <a:ext cx="11776" cy="8598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223010" y="4652010"/>
            <a:ext cx="1635760" cy="82486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中国传统工艺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87136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摄影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3626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中国书法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4161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设计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2" b="36686"/>
          <a:stretch>
            <a:fillRect/>
          </a:stretch>
        </p:blipFill>
        <p:spPr>
          <a:xfrm>
            <a:off x="4519382" y="1706509"/>
            <a:ext cx="3212037" cy="10414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093176" y="875512"/>
            <a:ext cx="2621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拓展模块</a:t>
            </a:r>
            <a:endParaRPr lang="zh-CN" altLang="en-US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4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0" grpId="0"/>
      <p:bldP spid="22" grpId="0"/>
      <p:bldP spid="24" grpId="0"/>
      <p:bldP spid="26" grpId="0"/>
      <p:bldP spid="30" grpId="0"/>
      <p:bldP spid="3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480" y="1076960"/>
            <a:ext cx="1078992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17660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印象派与后印象派绘画作品鉴赏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5865" y="1209675"/>
            <a:ext cx="996950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二、《煎饼磨坊的舞会</a:t>
            </a:r>
            <a:r>
              <a:rPr lang="en-US" altLang="zh-CN" b="1">
                <a:latin typeface="黑体" panose="02010600030101010101" charset="-122"/>
                <a:ea typeface="黑体" panose="02010600030101010101" charset="-122"/>
              </a:rPr>
              <a:t>》</a:t>
            </a:r>
            <a:endParaRPr lang="en-US" altLang="zh-CN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《煎饼磨坊的舞会》是皮埃尔·奥古斯特·雷诺阿的代表作品，他是印象派发展史上的领导人物之一，对于女性形体的描绘特别著名。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油画《煎饼磨坊的舞会》创作于1876 年，现藏于巴黎的奥塞美术馆。《煎饼磨坊的舞会》尽管画幅规格很大，高有1.30m、宽1.70m，却是在露天完成的。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4450" y="3488055"/>
            <a:ext cx="3256280" cy="23920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5180" y="3308985"/>
            <a:ext cx="2255520" cy="26409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840730" y="3533140"/>
            <a:ext cx="459740" cy="23469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《煎饼磨坊的舞会》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42780" y="3302000"/>
            <a:ext cx="459740" cy="2685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《煎饼磨坊的舞会》局部</a:t>
            </a:r>
            <a:endParaRPr lang="en-US" altLang="zh-CN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07855" y="294005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  <p:bldP spid="10" grpId="0"/>
      <p:bldP spid="11" grpId="0"/>
      <p:bldP spid="10" grpId="1"/>
      <p:bldP spid="1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52770" y="1839595"/>
            <a:ext cx="45440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1. 课文中的四幅名作你最喜欢哪一幅，说说你喜欢的理由。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2. 请搜集高更和梵高的作品，说一说他们的创作风格的异同。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127"/>
            <a:ext cx="12192000" cy="6858000"/>
          </a:xfrm>
          <a:prstGeom prst="rect">
            <a:avLst/>
          </a:prstGeom>
          <a:noFill/>
        </p:spPr>
      </p:pic>
      <p:sp>
        <p:nvSpPr>
          <p:cNvPr id="27" name="TextBox 29"/>
          <p:cNvSpPr txBox="1"/>
          <p:nvPr/>
        </p:nvSpPr>
        <p:spPr>
          <a:xfrm>
            <a:off x="754048" y="2037977"/>
            <a:ext cx="7571303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4">
                    <a:lumMod val="75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感谢</a:t>
            </a:r>
            <a:r>
              <a:rPr lang="zh-CN" altLang="en-US" sz="7200" dirty="0">
                <a:solidFill>
                  <a:schemeClr val="accent2"/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您的</a:t>
            </a:r>
            <a:r>
              <a:rPr lang="zh-CN" altLang="en-US" sz="7200" dirty="0" smtClean="0">
                <a:solidFill>
                  <a:schemeClr val="accent3">
                    <a:lumMod val="75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聆听</a:t>
            </a:r>
            <a:r>
              <a:rPr lang="zh-CN" altLang="en-US" sz="7200" dirty="0" smtClean="0">
                <a:solidFill>
                  <a:schemeClr val="accent1"/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指导</a:t>
            </a:r>
            <a:endParaRPr lang="zh-CN" altLang="en-US" sz="7200" dirty="0">
              <a:solidFill>
                <a:schemeClr val="accent1"/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6935" y="3590974"/>
            <a:ext cx="4703132" cy="368300"/>
            <a:chOff x="1861105" y="3589691"/>
            <a:chExt cx="5180832" cy="368300"/>
          </a:xfrm>
        </p:grpSpPr>
        <p:sp>
          <p:nvSpPr>
            <p:cNvPr id="29" name="矩形 28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53448" y="3589691"/>
              <a:ext cx="4785550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FFFFFF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  <a:sym typeface="华文细黑" panose="02010600040101010101" charset="-122"/>
                </a:rPr>
                <a:t>公共艺术.美术篇</a:t>
              </a:r>
              <a:endParaRPr lang="zh-CN" altLang="en-US" dirty="0" smtClean="0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华文细黑" panose="0201060004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5410" y="173990"/>
            <a:ext cx="2134870" cy="864870"/>
            <a:chOff x="15605" y="515"/>
            <a:chExt cx="3362" cy="1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31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1" name="TextBox 76"/>
          <p:cNvSpPr txBox="1"/>
          <p:nvPr/>
        </p:nvSpPr>
        <p:spPr>
          <a:xfrm>
            <a:off x="3918585" y="2024380"/>
            <a:ext cx="7089775" cy="2306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7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第二章 美术作品的鉴赏方法</a:t>
            </a:r>
            <a:endParaRPr sz="72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921240" y="154305"/>
            <a:ext cx="2134870" cy="864870"/>
            <a:chOff x="15605" y="515"/>
            <a:chExt cx="3362" cy="1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48581" y="5364150"/>
            <a:ext cx="10116105" cy="66040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4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公共艺术.美术篇</a:t>
            </a:r>
            <a:endParaRPr lang="en-US" sz="24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概说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85085" y="732790"/>
            <a:ext cx="762825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绘画的视觉特征决定了绘画鉴赏的方式是“看”，因而提高绘画鉴赏力的唯一方法也是“看”。这说明鉴赏过程是复杂的心理活动。与此相仿，介绍和指导鉴赏也有文字转换视觉形象的困难。即使是诗一般的文字也难以再现五彩缤纷的图画世界。对一幅画条分缕析，往往会影响甚至破坏了审美直观时所具有的综合体验。因而，关于绘画鉴赏的理论只能起到给人启发的作用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我国古代有“观画之法，先观气韵，次观笔意、骨法、位置、敷染，然后形似”的说法。在西方，则有“探究作品功用、印证文化背景、衡量写实程度及分析形式构成”的“四问法”。前者讲的是，看画主要看“气”——整个画面的生机活力，后者讲的是，要注重作品的内容。这两种说法是在不同文化传统习惯中形成的审美标准和角度的差异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94610" y="856615"/>
            <a:ext cx="762825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今天，人们鉴赏绘画时往往一看“画的什么”，二看“是否逼真”。面对作品，费神地寻找故事情节、人物身份和相互关系，赞许的只是“画得真像”。这种鉴赏方法是不完整的、有缺陷的。它不是从直觉领悟作品开始，而是凭借某种理性的框架审视对象，把绘画作品当成了某种理论的说明或直接陈述。主题内容固然是一幅画作所具有的内涵，但寻找它并不是鉴赏的目的，即便找到了也不意味着完成了鉴赏过程。艺术的真实仅仅是艺术的某种特性，“是否逼真”或“真就是好”也只是对某种风格而言才有意义，而且也是很表面的。绘画语言中的形、光、色、结构等要素都是具有审美感染力的表象符号，不同艺术家运用它们的方式不同，就产生出具有个性的艺术作品。因此，对于鉴赏者而言，面对风格各异的作品，想获得鉴赏的愉悦、达到鉴赏的层次，需要掌握一定的知识与方法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48581" y="5364150"/>
            <a:ext cx="10116105" cy="93726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对绘画作品乃至一切艺术作品而言，无论哪种流派、风格，无论是你第一眼喜欢或不喜欢的，在鉴赏之前，要首先确立自己的理解的态度。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第一节　理解和鉴赏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746699" y="2116701"/>
            <a:ext cx="1829435" cy="2204720"/>
            <a:chOff x="560024" y="1865318"/>
            <a:chExt cx="1372076" cy="1653540"/>
          </a:xfrm>
        </p:grpSpPr>
        <p:sp>
          <p:nvSpPr>
            <p:cNvPr id="24" name="Content Placeholder 2"/>
            <p:cNvSpPr txBox="1"/>
            <p:nvPr/>
          </p:nvSpPr>
          <p:spPr>
            <a:xfrm>
              <a:off x="560024" y="2668752"/>
              <a:ext cx="1372076" cy="850106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None/>
              </a:pPr>
              <a:r>
                <a:rPr lang="en-US" sz="1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华文细黑" panose="02010600040101010101" charset="-122"/>
                </a:rPr>
                <a:t>第一，美术鉴赏有益于人的灵魂的雕琢和人格的完善</a:t>
              </a:r>
              <a:r>
                <a:rPr lang="zh-CN" altLang="en-US" sz="1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华文细黑" panose="02010600040101010101" charset="-122"/>
                </a:rPr>
                <a:t>。</a:t>
              </a:r>
              <a:endParaRPr lang="zh-CN" altLang="en-US" sz="18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endParaRPr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913240" y="1865318"/>
              <a:ext cx="634430" cy="634430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937891" y="2229167"/>
            <a:ext cx="1816735" cy="2092324"/>
            <a:chOff x="2203418" y="1949668"/>
            <a:chExt cx="1362551" cy="1569243"/>
          </a:xfrm>
        </p:grpSpPr>
        <p:sp>
          <p:nvSpPr>
            <p:cNvPr id="27" name="Content Placeholder 2"/>
            <p:cNvSpPr txBox="1"/>
            <p:nvPr/>
          </p:nvSpPr>
          <p:spPr>
            <a:xfrm>
              <a:off x="2203418" y="2668805"/>
              <a:ext cx="1362551" cy="850106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None/>
              </a:pPr>
              <a:r>
                <a:rPr lang="en-US" sz="1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华文细黑" panose="02010600040101010101" charset="-122"/>
                </a:rPr>
                <a:t>第二，满足人的审美需要，提高和培养审美能力</a:t>
              </a:r>
              <a:r>
                <a:rPr lang="zh-CN" altLang="en-US" sz="1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华文细黑" panose="02010600040101010101" charset="-122"/>
                </a:rPr>
                <a:t>。</a:t>
              </a:r>
              <a:endParaRPr lang="zh-CN" altLang="en-US" sz="18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endParaRPr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2447246" y="1949668"/>
              <a:ext cx="875118" cy="533970"/>
            </a:xfrm>
            <a:custGeom>
              <a:avLst/>
              <a:gdLst>
                <a:gd name="T0" fmla="*/ 152 w 400"/>
                <a:gd name="T1" fmla="*/ 7 h 244"/>
                <a:gd name="T2" fmla="*/ 127 w 400"/>
                <a:gd name="T3" fmla="*/ 7 h 244"/>
                <a:gd name="T4" fmla="*/ 0 w 400"/>
                <a:gd name="T5" fmla="*/ 122 h 244"/>
                <a:gd name="T6" fmla="*/ 127 w 400"/>
                <a:gd name="T7" fmla="*/ 237 h 244"/>
                <a:gd name="T8" fmla="*/ 152 w 400"/>
                <a:gd name="T9" fmla="*/ 237 h 244"/>
                <a:gd name="T10" fmla="*/ 152 w 400"/>
                <a:gd name="T11" fmla="*/ 212 h 244"/>
                <a:gd name="T12" fmla="*/ 53 w 400"/>
                <a:gd name="T13" fmla="*/ 122 h 244"/>
                <a:gd name="T14" fmla="*/ 152 w 400"/>
                <a:gd name="T15" fmla="*/ 32 h 244"/>
                <a:gd name="T16" fmla="*/ 152 w 400"/>
                <a:gd name="T17" fmla="*/ 7 h 244"/>
                <a:gd name="T18" fmla="*/ 272 w 400"/>
                <a:gd name="T19" fmla="*/ 7 h 244"/>
                <a:gd name="T20" fmla="*/ 248 w 400"/>
                <a:gd name="T21" fmla="*/ 7 h 244"/>
                <a:gd name="T22" fmla="*/ 248 w 400"/>
                <a:gd name="T23" fmla="*/ 32 h 244"/>
                <a:gd name="T24" fmla="*/ 347 w 400"/>
                <a:gd name="T25" fmla="*/ 122 h 244"/>
                <a:gd name="T26" fmla="*/ 248 w 400"/>
                <a:gd name="T27" fmla="*/ 212 h 244"/>
                <a:gd name="T28" fmla="*/ 248 w 400"/>
                <a:gd name="T29" fmla="*/ 237 h 244"/>
                <a:gd name="T30" fmla="*/ 272 w 400"/>
                <a:gd name="T31" fmla="*/ 237 h 244"/>
                <a:gd name="T32" fmla="*/ 400 w 400"/>
                <a:gd name="T33" fmla="*/ 122 h 244"/>
                <a:gd name="T34" fmla="*/ 272 w 400"/>
                <a:gd name="T35" fmla="*/ 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44">
                  <a:moveTo>
                    <a:pt x="152" y="7"/>
                  </a:moveTo>
                  <a:cubicBezTo>
                    <a:pt x="145" y="0"/>
                    <a:pt x="135" y="0"/>
                    <a:pt x="127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35" y="244"/>
                    <a:pt x="145" y="244"/>
                    <a:pt x="152" y="237"/>
                  </a:cubicBezTo>
                  <a:cubicBezTo>
                    <a:pt x="159" y="230"/>
                    <a:pt x="159" y="219"/>
                    <a:pt x="152" y="21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9" y="25"/>
                    <a:pt x="159" y="14"/>
                    <a:pt x="152" y="7"/>
                  </a:cubicBezTo>
                  <a:close/>
                  <a:moveTo>
                    <a:pt x="272" y="7"/>
                  </a:moveTo>
                  <a:cubicBezTo>
                    <a:pt x="265" y="0"/>
                    <a:pt x="255" y="0"/>
                    <a:pt x="248" y="7"/>
                  </a:cubicBezTo>
                  <a:cubicBezTo>
                    <a:pt x="240" y="14"/>
                    <a:pt x="241" y="25"/>
                    <a:pt x="248" y="32"/>
                  </a:cubicBezTo>
                  <a:cubicBezTo>
                    <a:pt x="347" y="122"/>
                    <a:pt x="347" y="122"/>
                    <a:pt x="347" y="122"/>
                  </a:cubicBezTo>
                  <a:cubicBezTo>
                    <a:pt x="248" y="212"/>
                    <a:pt x="248" y="212"/>
                    <a:pt x="248" y="212"/>
                  </a:cubicBezTo>
                  <a:cubicBezTo>
                    <a:pt x="241" y="219"/>
                    <a:pt x="240" y="230"/>
                    <a:pt x="248" y="237"/>
                  </a:cubicBezTo>
                  <a:cubicBezTo>
                    <a:pt x="255" y="244"/>
                    <a:pt x="265" y="244"/>
                    <a:pt x="272" y="237"/>
                  </a:cubicBezTo>
                  <a:cubicBezTo>
                    <a:pt x="400" y="122"/>
                    <a:pt x="400" y="122"/>
                    <a:pt x="400" y="122"/>
                  </a:cubicBezTo>
                  <a:lnTo>
                    <a:pt x="272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116915" y="2171759"/>
            <a:ext cx="1842770" cy="2149475"/>
            <a:chOff x="3837686" y="1906611"/>
            <a:chExt cx="1382077" cy="1612106"/>
          </a:xfrm>
        </p:grpSpPr>
        <p:sp>
          <p:nvSpPr>
            <p:cNvPr id="30" name="Content Placeholder 2"/>
            <p:cNvSpPr txBox="1"/>
            <p:nvPr/>
          </p:nvSpPr>
          <p:spPr>
            <a:xfrm>
              <a:off x="3837686" y="2668611"/>
              <a:ext cx="1382077" cy="850106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None/>
              </a:pPr>
              <a:r>
                <a:rPr lang="en-US" sz="1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华文细黑" panose="02010600040101010101" charset="-122"/>
                </a:rPr>
                <a:t>第三，陶冶人的思想情操、提高人的精神境界</a:t>
              </a:r>
              <a:r>
                <a:rPr lang="zh-CN" altLang="en-US" sz="1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华文细黑" panose="02010600040101010101" charset="-122"/>
                </a:rPr>
                <a:t>。</a:t>
              </a:r>
              <a:endParaRPr lang="zh-CN" altLang="en-US" sz="18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4170437" y="1906611"/>
              <a:ext cx="707612" cy="565491"/>
            </a:xfrm>
            <a:custGeom>
              <a:avLst/>
              <a:gdLst>
                <a:gd name="T0" fmla="*/ 200 w 400"/>
                <a:gd name="T1" fmla="*/ 120 h 320"/>
                <a:gd name="T2" fmla="*/ 140 w 400"/>
                <a:gd name="T3" fmla="*/ 180 h 320"/>
                <a:gd name="T4" fmla="*/ 200 w 400"/>
                <a:gd name="T5" fmla="*/ 240 h 320"/>
                <a:gd name="T6" fmla="*/ 260 w 400"/>
                <a:gd name="T7" fmla="*/ 180 h 320"/>
                <a:gd name="T8" fmla="*/ 200 w 400"/>
                <a:gd name="T9" fmla="*/ 120 h 320"/>
                <a:gd name="T10" fmla="*/ 360 w 400"/>
                <a:gd name="T11" fmla="*/ 60 h 320"/>
                <a:gd name="T12" fmla="*/ 312 w 400"/>
                <a:gd name="T13" fmla="*/ 60 h 320"/>
                <a:gd name="T14" fmla="*/ 296 w 400"/>
                <a:gd name="T15" fmla="*/ 49 h 320"/>
                <a:gd name="T16" fmla="*/ 284 w 400"/>
                <a:gd name="T17" fmla="*/ 11 h 320"/>
                <a:gd name="T18" fmla="*/ 268 w 400"/>
                <a:gd name="T19" fmla="*/ 0 h 320"/>
                <a:gd name="T20" fmla="*/ 132 w 400"/>
                <a:gd name="T21" fmla="*/ 0 h 320"/>
                <a:gd name="T22" fmla="*/ 116 w 400"/>
                <a:gd name="T23" fmla="*/ 11 h 320"/>
                <a:gd name="T24" fmla="*/ 104 w 400"/>
                <a:gd name="T25" fmla="*/ 49 h 320"/>
                <a:gd name="T26" fmla="*/ 88 w 400"/>
                <a:gd name="T27" fmla="*/ 60 h 320"/>
                <a:gd name="T28" fmla="*/ 40 w 400"/>
                <a:gd name="T29" fmla="*/ 60 h 320"/>
                <a:gd name="T30" fmla="*/ 0 w 400"/>
                <a:gd name="T31" fmla="*/ 100 h 320"/>
                <a:gd name="T32" fmla="*/ 0 w 400"/>
                <a:gd name="T33" fmla="*/ 280 h 320"/>
                <a:gd name="T34" fmla="*/ 40 w 400"/>
                <a:gd name="T35" fmla="*/ 320 h 320"/>
                <a:gd name="T36" fmla="*/ 360 w 400"/>
                <a:gd name="T37" fmla="*/ 320 h 320"/>
                <a:gd name="T38" fmla="*/ 400 w 400"/>
                <a:gd name="T39" fmla="*/ 280 h 320"/>
                <a:gd name="T40" fmla="*/ 400 w 400"/>
                <a:gd name="T41" fmla="*/ 100 h 320"/>
                <a:gd name="T42" fmla="*/ 360 w 400"/>
                <a:gd name="T43" fmla="*/ 60 h 320"/>
                <a:gd name="T44" fmla="*/ 200 w 400"/>
                <a:gd name="T45" fmla="*/ 280 h 320"/>
                <a:gd name="T46" fmla="*/ 100 w 400"/>
                <a:gd name="T47" fmla="*/ 180 h 320"/>
                <a:gd name="T48" fmla="*/ 200 w 400"/>
                <a:gd name="T49" fmla="*/ 80 h 320"/>
                <a:gd name="T50" fmla="*/ 300 w 400"/>
                <a:gd name="T51" fmla="*/ 180 h 320"/>
                <a:gd name="T52" fmla="*/ 200 w 400"/>
                <a:gd name="T53" fmla="*/ 280 h 320"/>
                <a:gd name="T54" fmla="*/ 346 w 400"/>
                <a:gd name="T55" fmla="*/ 128 h 320"/>
                <a:gd name="T56" fmla="*/ 332 w 400"/>
                <a:gd name="T57" fmla="*/ 114 h 320"/>
                <a:gd name="T58" fmla="*/ 346 w 400"/>
                <a:gd name="T59" fmla="*/ 100 h 320"/>
                <a:gd name="T60" fmla="*/ 360 w 400"/>
                <a:gd name="T61" fmla="*/ 114 h 320"/>
                <a:gd name="T62" fmla="*/ 346 w 400"/>
                <a:gd name="T63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320">
                  <a:moveTo>
                    <a:pt x="200" y="120"/>
                  </a:moveTo>
                  <a:cubicBezTo>
                    <a:pt x="167" y="120"/>
                    <a:pt x="140" y="147"/>
                    <a:pt x="140" y="180"/>
                  </a:cubicBezTo>
                  <a:cubicBezTo>
                    <a:pt x="140" y="213"/>
                    <a:pt x="167" y="240"/>
                    <a:pt x="200" y="240"/>
                  </a:cubicBezTo>
                  <a:cubicBezTo>
                    <a:pt x="233" y="240"/>
                    <a:pt x="260" y="213"/>
                    <a:pt x="260" y="180"/>
                  </a:cubicBezTo>
                  <a:cubicBezTo>
                    <a:pt x="260" y="147"/>
                    <a:pt x="233" y="120"/>
                    <a:pt x="200" y="120"/>
                  </a:cubicBezTo>
                  <a:close/>
                  <a:moveTo>
                    <a:pt x="360" y="60"/>
                  </a:moveTo>
                  <a:cubicBezTo>
                    <a:pt x="312" y="60"/>
                    <a:pt x="312" y="60"/>
                    <a:pt x="312" y="60"/>
                  </a:cubicBezTo>
                  <a:cubicBezTo>
                    <a:pt x="305" y="60"/>
                    <a:pt x="298" y="55"/>
                    <a:pt x="296" y="49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5"/>
                    <a:pt x="274" y="0"/>
                    <a:pt x="2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18" y="5"/>
                    <a:pt x="116" y="11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1" y="55"/>
                    <a:pt x="94" y="60"/>
                    <a:pt x="88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8" y="60"/>
                    <a:pt x="0" y="78"/>
                    <a:pt x="0" y="10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360" y="320"/>
                    <a:pt x="360" y="320"/>
                    <a:pt x="360" y="320"/>
                  </a:cubicBezTo>
                  <a:cubicBezTo>
                    <a:pt x="382" y="320"/>
                    <a:pt x="400" y="302"/>
                    <a:pt x="400" y="28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400" y="78"/>
                    <a:pt x="382" y="60"/>
                    <a:pt x="360" y="60"/>
                  </a:cubicBezTo>
                  <a:close/>
                  <a:moveTo>
                    <a:pt x="200" y="280"/>
                  </a:moveTo>
                  <a:cubicBezTo>
                    <a:pt x="145" y="280"/>
                    <a:pt x="100" y="235"/>
                    <a:pt x="100" y="180"/>
                  </a:cubicBezTo>
                  <a:cubicBezTo>
                    <a:pt x="100" y="125"/>
                    <a:pt x="145" y="80"/>
                    <a:pt x="200" y="80"/>
                  </a:cubicBezTo>
                  <a:cubicBezTo>
                    <a:pt x="255" y="80"/>
                    <a:pt x="300" y="125"/>
                    <a:pt x="300" y="180"/>
                  </a:cubicBezTo>
                  <a:cubicBezTo>
                    <a:pt x="300" y="235"/>
                    <a:pt x="255" y="280"/>
                    <a:pt x="200" y="280"/>
                  </a:cubicBezTo>
                  <a:close/>
                  <a:moveTo>
                    <a:pt x="346" y="128"/>
                  </a:moveTo>
                  <a:cubicBezTo>
                    <a:pt x="338" y="128"/>
                    <a:pt x="332" y="122"/>
                    <a:pt x="332" y="114"/>
                  </a:cubicBezTo>
                  <a:cubicBezTo>
                    <a:pt x="332" y="106"/>
                    <a:pt x="338" y="100"/>
                    <a:pt x="346" y="100"/>
                  </a:cubicBezTo>
                  <a:cubicBezTo>
                    <a:pt x="354" y="100"/>
                    <a:pt x="360" y="106"/>
                    <a:pt x="360" y="114"/>
                  </a:cubicBezTo>
                  <a:cubicBezTo>
                    <a:pt x="360" y="122"/>
                    <a:pt x="354" y="128"/>
                    <a:pt x="346" y="1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321682" y="2221850"/>
            <a:ext cx="1854200" cy="1950085"/>
            <a:chOff x="5491261" y="1944180"/>
            <a:chExt cx="1390650" cy="1462564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5491261" y="2669033"/>
              <a:ext cx="1390650" cy="737711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None/>
              </a:pPr>
              <a:r>
                <a:rPr lang="en-US" sz="1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华文细黑" panose="02010600040101010101" charset="-122"/>
                </a:rPr>
                <a:t>第四，帮助人的开阔眼界，扩大知识领域</a:t>
              </a:r>
              <a:r>
                <a:rPr lang="zh-CN" altLang="en-US" sz="1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华文细黑" panose="02010600040101010101" charset="-122"/>
                </a:rPr>
                <a:t>。</a:t>
              </a:r>
              <a:endParaRPr lang="zh-CN" altLang="en-US" sz="18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endParaRPr>
            </a:p>
          </p:txBody>
        </p: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5927463" y="1944180"/>
              <a:ext cx="518340" cy="517647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538002" y="2217167"/>
            <a:ext cx="1865630" cy="2103120"/>
            <a:chOff x="7153501" y="1940668"/>
            <a:chExt cx="1399223" cy="1577340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7153501" y="2668854"/>
              <a:ext cx="1399223" cy="849154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None/>
              </a:pPr>
              <a:r>
                <a:rPr lang="es-HN" sz="1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华文细黑" panose="02010600040101010101" charset="-122"/>
                </a:rPr>
                <a:t>第五，美术鉴赏可以娱情怡神，激发想象力，培养创造性</a:t>
              </a:r>
              <a:r>
                <a:rPr lang="zh-CN" altLang="es-HN" sz="1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华文细黑" panose="02010600040101010101" charset="-122"/>
                </a:rPr>
                <a:t>。</a:t>
              </a:r>
              <a:endParaRPr lang="zh-CN" altLang="es-HN" sz="18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7486096" y="1940668"/>
              <a:ext cx="734220" cy="524669"/>
            </a:xfrm>
            <a:custGeom>
              <a:avLst/>
              <a:gdLst>
                <a:gd name="T0" fmla="*/ 392 w 392"/>
                <a:gd name="T1" fmla="*/ 40 h 280"/>
                <a:gd name="T2" fmla="*/ 392 w 392"/>
                <a:gd name="T3" fmla="*/ 16 h 280"/>
                <a:gd name="T4" fmla="*/ 376 w 392"/>
                <a:gd name="T5" fmla="*/ 0 h 280"/>
                <a:gd name="T6" fmla="*/ 16 w 392"/>
                <a:gd name="T7" fmla="*/ 0 h 280"/>
                <a:gd name="T8" fmla="*/ 0 w 392"/>
                <a:gd name="T9" fmla="*/ 16 h 280"/>
                <a:gd name="T10" fmla="*/ 0 w 392"/>
                <a:gd name="T11" fmla="*/ 40 h 280"/>
                <a:gd name="T12" fmla="*/ 40 w 392"/>
                <a:gd name="T13" fmla="*/ 40 h 280"/>
                <a:gd name="T14" fmla="*/ 40 w 392"/>
                <a:gd name="T15" fmla="*/ 80 h 280"/>
                <a:gd name="T16" fmla="*/ 0 w 392"/>
                <a:gd name="T17" fmla="*/ 80 h 280"/>
                <a:gd name="T18" fmla="*/ 0 w 392"/>
                <a:gd name="T19" fmla="*/ 120 h 280"/>
                <a:gd name="T20" fmla="*/ 40 w 392"/>
                <a:gd name="T21" fmla="*/ 120 h 280"/>
                <a:gd name="T22" fmla="*/ 40 w 392"/>
                <a:gd name="T23" fmla="*/ 160 h 280"/>
                <a:gd name="T24" fmla="*/ 0 w 392"/>
                <a:gd name="T25" fmla="*/ 160 h 280"/>
                <a:gd name="T26" fmla="*/ 0 w 392"/>
                <a:gd name="T27" fmla="*/ 200 h 280"/>
                <a:gd name="T28" fmla="*/ 40 w 392"/>
                <a:gd name="T29" fmla="*/ 200 h 280"/>
                <a:gd name="T30" fmla="*/ 40 w 392"/>
                <a:gd name="T31" fmla="*/ 240 h 280"/>
                <a:gd name="T32" fmla="*/ 0 w 392"/>
                <a:gd name="T33" fmla="*/ 240 h 280"/>
                <a:gd name="T34" fmla="*/ 0 w 392"/>
                <a:gd name="T35" fmla="*/ 264 h 280"/>
                <a:gd name="T36" fmla="*/ 16 w 392"/>
                <a:gd name="T37" fmla="*/ 280 h 280"/>
                <a:gd name="T38" fmla="*/ 376 w 392"/>
                <a:gd name="T39" fmla="*/ 280 h 280"/>
                <a:gd name="T40" fmla="*/ 392 w 392"/>
                <a:gd name="T41" fmla="*/ 264 h 280"/>
                <a:gd name="T42" fmla="*/ 392 w 392"/>
                <a:gd name="T43" fmla="*/ 240 h 280"/>
                <a:gd name="T44" fmla="*/ 352 w 392"/>
                <a:gd name="T45" fmla="*/ 240 h 280"/>
                <a:gd name="T46" fmla="*/ 352 w 392"/>
                <a:gd name="T47" fmla="*/ 200 h 280"/>
                <a:gd name="T48" fmla="*/ 392 w 392"/>
                <a:gd name="T49" fmla="*/ 200 h 280"/>
                <a:gd name="T50" fmla="*/ 392 w 392"/>
                <a:gd name="T51" fmla="*/ 160 h 280"/>
                <a:gd name="T52" fmla="*/ 352 w 392"/>
                <a:gd name="T53" fmla="*/ 160 h 280"/>
                <a:gd name="T54" fmla="*/ 352 w 392"/>
                <a:gd name="T55" fmla="*/ 120 h 280"/>
                <a:gd name="T56" fmla="*/ 392 w 392"/>
                <a:gd name="T57" fmla="*/ 120 h 280"/>
                <a:gd name="T58" fmla="*/ 392 w 392"/>
                <a:gd name="T59" fmla="*/ 80 h 280"/>
                <a:gd name="T60" fmla="*/ 352 w 392"/>
                <a:gd name="T61" fmla="*/ 80 h 280"/>
                <a:gd name="T62" fmla="*/ 352 w 392"/>
                <a:gd name="T63" fmla="*/ 40 h 280"/>
                <a:gd name="T64" fmla="*/ 392 w 392"/>
                <a:gd name="T65" fmla="*/ 40 h 280"/>
                <a:gd name="T66" fmla="*/ 152 w 392"/>
                <a:gd name="T67" fmla="*/ 200 h 280"/>
                <a:gd name="T68" fmla="*/ 152 w 392"/>
                <a:gd name="T69" fmla="*/ 80 h 280"/>
                <a:gd name="T70" fmla="*/ 252 w 392"/>
                <a:gd name="T71" fmla="*/ 140 h 280"/>
                <a:gd name="T72" fmla="*/ 152 w 392"/>
                <a:gd name="T73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280">
                  <a:moveTo>
                    <a:pt x="392" y="40"/>
                  </a:move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3"/>
                    <a:pt x="7" y="280"/>
                    <a:pt x="16" y="280"/>
                  </a:cubicBezTo>
                  <a:cubicBezTo>
                    <a:pt x="376" y="280"/>
                    <a:pt x="376" y="280"/>
                    <a:pt x="376" y="280"/>
                  </a:cubicBezTo>
                  <a:cubicBezTo>
                    <a:pt x="385" y="280"/>
                    <a:pt x="392" y="273"/>
                    <a:pt x="392" y="264"/>
                  </a:cubicBezTo>
                  <a:cubicBezTo>
                    <a:pt x="392" y="240"/>
                    <a:pt x="392" y="240"/>
                    <a:pt x="392" y="240"/>
                  </a:cubicBezTo>
                  <a:cubicBezTo>
                    <a:pt x="352" y="240"/>
                    <a:pt x="352" y="240"/>
                    <a:pt x="352" y="240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2" y="160"/>
                    <a:pt x="392" y="160"/>
                    <a:pt x="392" y="160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52" y="120"/>
                    <a:pt x="352" y="120"/>
                    <a:pt x="352" y="120"/>
                  </a:cubicBezTo>
                  <a:cubicBezTo>
                    <a:pt x="392" y="120"/>
                    <a:pt x="392" y="120"/>
                    <a:pt x="392" y="120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40"/>
                    <a:pt x="352" y="40"/>
                    <a:pt x="352" y="40"/>
                  </a:cubicBezTo>
                  <a:lnTo>
                    <a:pt x="392" y="40"/>
                  </a:lnTo>
                  <a:close/>
                  <a:moveTo>
                    <a:pt x="152" y="200"/>
                  </a:moveTo>
                  <a:cubicBezTo>
                    <a:pt x="152" y="80"/>
                    <a:pt x="152" y="80"/>
                    <a:pt x="152" y="80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152" y="20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229" y="5079159"/>
            <a:ext cx="12192000" cy="1787302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9905365" y="104140"/>
            <a:ext cx="2134870" cy="864870"/>
            <a:chOff x="15605" y="515"/>
            <a:chExt cx="3362" cy="1362"/>
          </a:xfrm>
        </p:grpSpPr>
        <p:grpSp>
          <p:nvGrpSpPr>
            <p:cNvPr id="3" name="组合 2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第一节　理解和鉴赏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2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3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4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5.xml><?xml version="1.0" encoding="utf-8"?>
<p:tagLst xmlns:p="http://schemas.openxmlformats.org/presentationml/2006/main">
  <p:tag name="ISPRING_PRESENTATION_TITLE" val="多彩清新教育培训通用PPT模板"/>
</p:tagLst>
</file>

<file path=ppt/theme/theme1.xml><?xml version="1.0" encoding="utf-8"?>
<a:theme xmlns:a="http://schemas.openxmlformats.org/drawingml/2006/main" name="Office Theme">
  <a:themeElements>
    <a:clrScheme name="自定义 385">
      <a:dk1>
        <a:sysClr val="windowText" lastClr="000000"/>
      </a:dk1>
      <a:lt1>
        <a:srgbClr val="3F3F3F"/>
      </a:lt1>
      <a:dk2>
        <a:srgbClr val="000000"/>
      </a:dk2>
      <a:lt2>
        <a:srgbClr val="7F7F7F"/>
      </a:lt2>
      <a:accent1>
        <a:srgbClr val="3872BA"/>
      </a:accent1>
      <a:accent2>
        <a:srgbClr val="E8ACAB"/>
      </a:accent2>
      <a:accent3>
        <a:srgbClr val="82CBE2"/>
      </a:accent3>
      <a:accent4>
        <a:srgbClr val="F0CB75"/>
      </a:accent4>
      <a:accent5>
        <a:srgbClr val="004F8A"/>
      </a:accent5>
      <a:accent6>
        <a:srgbClr val="004F8A"/>
      </a:accent6>
      <a:hlink>
        <a:srgbClr val="004F8A"/>
      </a:hlink>
      <a:folHlink>
        <a:srgbClr val="004F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3916</Words>
  <Application>WPS 演示</Application>
  <PresentationFormat>自定义</PresentationFormat>
  <Paragraphs>243</Paragraphs>
  <Slides>32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张海山锐谐体</vt:lpstr>
      <vt:lpstr>Signika</vt:lpstr>
      <vt:lpstr>Latha</vt:lpstr>
      <vt:lpstr>Open Sans Extrabold</vt:lpstr>
      <vt:lpstr>微软雅黑</vt:lpstr>
      <vt:lpstr>Bebas Neue</vt:lpstr>
      <vt:lpstr>华文细黑</vt:lpstr>
      <vt:lpstr>字魂27号-布丁体</vt:lpstr>
      <vt:lpstr>黑体</vt:lpstr>
      <vt:lpstr>Roboto Bold</vt:lpstr>
      <vt:lpstr>Kozuka Gothic Pro B</vt:lpstr>
      <vt:lpstr>Calibri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多彩清新教育培训通用PPT模板</dc:title>
  <dc:creator/>
  <cp:lastModifiedBy>武静影</cp:lastModifiedBy>
  <cp:revision>1900</cp:revision>
  <dcterms:created xsi:type="dcterms:W3CDTF">2014-10-20T02:56:00Z</dcterms:created>
  <dcterms:modified xsi:type="dcterms:W3CDTF">2021-06-07T01:25:25Z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  <property fmtid="{D5CDD505-2E9C-101B-9397-08002B2CF9AE}" pid="3" name="ICV">
    <vt:lpwstr>5DD1CE55049346F590ABEAB6473FCF12</vt:lpwstr>
  </property>
</Properties>
</file>