
<file path=[Content_Types].xml><?xml version="1.0" encoding="utf-8"?>
<Types xmlns="http://schemas.openxmlformats.org/package/2006/content-types">
  <Default Extension="jpeg" ContentType="image/jpeg"/>
  <Default Extension="emf" ContentType="image/x-em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1"/>
  </p:handoutMasterIdLst>
  <p:sldIdLst>
    <p:sldId id="256" r:id="rId3"/>
    <p:sldId id="376" r:id="rId5"/>
    <p:sldId id="406" r:id="rId6"/>
    <p:sldId id="552" r:id="rId7"/>
    <p:sldId id="435" r:id="rId8"/>
    <p:sldId id="409" r:id="rId9"/>
    <p:sldId id="660" r:id="rId10"/>
    <p:sldId id="661" r:id="rId11"/>
    <p:sldId id="677" r:id="rId12"/>
    <p:sldId id="693" r:id="rId13"/>
    <p:sldId id="731" r:id="rId14"/>
    <p:sldId id="732" r:id="rId15"/>
    <p:sldId id="733" r:id="rId16"/>
    <p:sldId id="734" r:id="rId17"/>
    <p:sldId id="735" r:id="rId18"/>
    <p:sldId id="736" r:id="rId19"/>
    <p:sldId id="694" r:id="rId20"/>
    <p:sldId id="737" r:id="rId21"/>
    <p:sldId id="738" r:id="rId22"/>
    <p:sldId id="739" r:id="rId23"/>
    <p:sldId id="740" r:id="rId24"/>
    <p:sldId id="741" r:id="rId25"/>
    <p:sldId id="742" r:id="rId26"/>
    <p:sldId id="743" r:id="rId27"/>
    <p:sldId id="699" r:id="rId28"/>
    <p:sldId id="700" r:id="rId29"/>
    <p:sldId id="701" r:id="rId30"/>
    <p:sldId id="744" r:id="rId31"/>
    <p:sldId id="703" r:id="rId32"/>
    <p:sldId id="745" r:id="rId33"/>
    <p:sldId id="746" r:id="rId34"/>
    <p:sldId id="747" r:id="rId35"/>
    <p:sldId id="707" r:id="rId36"/>
    <p:sldId id="708" r:id="rId37"/>
    <p:sldId id="709" r:id="rId38"/>
    <p:sldId id="710" r:id="rId39"/>
    <p:sldId id="711" r:id="rId40"/>
    <p:sldId id="712" r:id="rId41"/>
    <p:sldId id="748" r:id="rId42"/>
    <p:sldId id="749" r:id="rId43"/>
    <p:sldId id="713" r:id="rId44"/>
    <p:sldId id="750" r:id="rId45"/>
    <p:sldId id="751" r:id="rId46"/>
    <p:sldId id="752" r:id="rId47"/>
    <p:sldId id="717" r:id="rId48"/>
    <p:sldId id="718" r:id="rId49"/>
    <p:sldId id="719" r:id="rId50"/>
    <p:sldId id="753" r:id="rId51"/>
    <p:sldId id="754" r:id="rId52"/>
    <p:sldId id="755" r:id="rId53"/>
    <p:sldId id="756" r:id="rId54"/>
    <p:sldId id="757" r:id="rId55"/>
    <p:sldId id="720" r:id="rId56"/>
    <p:sldId id="721" r:id="rId57"/>
    <p:sldId id="722" r:id="rId58"/>
    <p:sldId id="727" r:id="rId59"/>
    <p:sldId id="392" r:id="rId60"/>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316"/>
        <p:guide orient="horz" pos="1685"/>
        <p:guide pos="6256"/>
        <p:guide pos="2193"/>
        <p:guide pos="4271"/>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88"/>
        <p:guide pos="211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emf"/><Relationship Id="rId1" Type="http://schemas.openxmlformats.org/officeDocument/2006/relationships/image" Target="../media/image11.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em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emf"/></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em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emf"/><Relationship Id="rId1" Type="http://schemas.openxmlformats.org/officeDocument/2006/relationships/image" Target="../media/image22.em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e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emf"/></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emf"/><Relationship Id="rId1" Type="http://schemas.openxmlformats.org/officeDocument/2006/relationships/image" Target="../media/image28.em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emf"/><Relationship Id="rId1" Type="http://schemas.openxmlformats.org/officeDocument/2006/relationships/image" Target="../media/image30.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3.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emf"/><Relationship Id="rId1" Type="http://schemas.openxmlformats.org/officeDocument/2006/relationships/image" Target="../media/image34.emf"/></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emf"/></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emf"/></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emf"/></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emf"/><Relationship Id="rId1" Type="http://schemas.openxmlformats.org/officeDocument/2006/relationships/image" Target="../media/image39.emf"/></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emf"/></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3.em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4.emf"/></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em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emf"/><Relationship Id="rId1" Type="http://schemas.openxmlformats.org/officeDocument/2006/relationships/image" Target="../media/image46.emf"/></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8.emf"/></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9.emf"/></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字魂27号-布丁体" panose="00000500000000000000" charset="-122"/>
                <a:sym typeface="华文细黑" panose="02010600040101010101" charset="-122"/>
              </a:rPr>
              <a:t>公共艺术.美术篇</a:t>
            </a:r>
            <a:endParaRPr lang="zh-CN" altLang="en-US" sz="7200" dirty="0" smtClean="0">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42670" y="856615"/>
            <a:ext cx="963295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81125" y="1421130"/>
            <a:ext cx="4894580"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《北京奥运会会徽》</a:t>
            </a:r>
            <a:endParaRPr lang="zh-CN" altLang="en-US" b="1">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a:latin typeface="黑体" panose="02010600030101010101" charset="-122"/>
                <a:ea typeface="黑体" panose="02010600030101010101" charset="-122"/>
              </a:rPr>
              <a:t>该作品传达和代表了如下四层信息和含义。</a:t>
            </a:r>
            <a:endParaRPr lang="zh-CN" altLang="en-US">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b="1">
                <a:latin typeface="黑体" panose="02010600030101010101" charset="-122"/>
                <a:ea typeface="黑体" panose="02010600030101010101" charset="-122"/>
              </a:rPr>
              <a:t>一、中国文化</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以中国传统文化符号——印章（肖形印）（图8-1-2）作为标志主体图案的表现形式，印章早在四、五千年前就已在中国出现，是渊源深远的中国传统文化艺术形式，并且至今仍是一种广泛使用的社会诚信表现形式，寓意北京将实现“举办历史上最出色的一届奥运会”的庄严承诺。</a:t>
            </a:r>
            <a:endParaRPr lang="zh-CN" altLang="en-US">
              <a:latin typeface="黑体" panose="02010600030101010101" charset="-122"/>
              <a:ea typeface="黑体" panose="02010600030101010101" charset="-122"/>
            </a:endParaRPr>
          </a:p>
        </p:txBody>
      </p:sp>
      <p:grpSp>
        <p:nvGrpSpPr>
          <p:cNvPr id="8" name="组合 7"/>
          <p:cNvGrpSpPr/>
          <p:nvPr/>
        </p:nvGrpSpPr>
        <p:grpSpPr>
          <a:xfrm>
            <a:off x="6430010" y="2020570"/>
            <a:ext cx="4183380" cy="3578860"/>
            <a:chOff x="10126" y="3182"/>
            <a:chExt cx="6588" cy="5636"/>
          </a:xfrm>
        </p:grpSpPr>
        <p:pic>
          <p:nvPicPr>
            <p:cNvPr id="6" name="图片 5"/>
            <p:cNvPicPr>
              <a:picLocks noChangeAspect="1"/>
            </p:cNvPicPr>
            <p:nvPr/>
          </p:nvPicPr>
          <p:blipFill>
            <a:blip r:embed="rId1"/>
            <a:stretch>
              <a:fillRect/>
            </a:stretch>
          </p:blipFill>
          <p:spPr>
            <a:xfrm>
              <a:off x="10225" y="3182"/>
              <a:ext cx="6398" cy="4799"/>
            </a:xfrm>
            <a:prstGeom prst="rect">
              <a:avLst/>
            </a:prstGeom>
          </p:spPr>
        </p:pic>
        <p:sp>
          <p:nvSpPr>
            <p:cNvPr id="7" name="文本框 6"/>
            <p:cNvSpPr txBox="1"/>
            <p:nvPr/>
          </p:nvSpPr>
          <p:spPr>
            <a:xfrm>
              <a:off x="10126" y="8238"/>
              <a:ext cx="6589" cy="580"/>
            </a:xfrm>
            <a:prstGeom prst="rect">
              <a:avLst/>
            </a:prstGeom>
            <a:noFill/>
          </p:spPr>
          <p:txBody>
            <a:bodyPr wrap="square" rtlCol="0">
              <a:spAutoFit/>
            </a:bodyPr>
            <a:p>
              <a:pPr algn="ctr"/>
              <a:r>
                <a:rPr lang="zh-CN" altLang="en-US">
                  <a:solidFill>
                    <a:schemeClr val="tx1"/>
                  </a:solidFill>
                  <a:latin typeface="黑体" panose="02010600030101010101" charset="-122"/>
                  <a:ea typeface="黑体" panose="02010600030101010101" charset="-122"/>
                  <a:cs typeface="黑体" panose="02010600030101010101" charset="-122"/>
                </a:rPr>
                <a:t>图8-1-2　北京奥运会会徽和吉祥物</a:t>
              </a:r>
              <a:endParaRPr lang="zh-CN" altLang="en-US">
                <a:solidFill>
                  <a:schemeClr val="tx1"/>
                </a:solidFill>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409825" y="1394460"/>
            <a:ext cx="6898640" cy="43002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195955" y="1583690"/>
            <a:ext cx="5034280"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《北京奥运会会徽》</a:t>
            </a:r>
            <a:endParaRPr lang="zh-CN" altLang="en-US" b="1">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a:latin typeface="黑体" panose="02010600030101010101" charset="-122"/>
                <a:ea typeface="黑体" panose="02010600030101010101" charset="-122"/>
              </a:rPr>
              <a:t>该作品传达和代表了如下四层信息和含义。</a:t>
            </a:r>
            <a:endParaRPr lang="zh-CN" altLang="en-US">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b="1">
                <a:latin typeface="黑体" panose="02010600030101010101" charset="-122"/>
                <a:ea typeface="黑体" panose="02010600030101010101" charset="-122"/>
              </a:rPr>
              <a:t>二、红色</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选用中国传统喜庆颜色——红色作为主体图案基准颜色。红色历来被认为是中国的代表性颜色，还是我国国旗的颜色，代表着伟大的中华人民共和国，也具有代表国家、喜庆、文化传统的特点。因此，标志的主体颜色为红色，具有代表国家、代表喜庆、代表传统文化的特点。</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409825" y="1394460"/>
            <a:ext cx="6898640" cy="43002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195955" y="1821815"/>
            <a:ext cx="503428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《北京奥运会会徽》</a:t>
            </a:r>
            <a:endParaRPr lang="zh-CN" altLang="en-US" b="1">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a:latin typeface="黑体" panose="02010600030101010101" charset="-122"/>
                <a:ea typeface="黑体" panose="02010600030101010101" charset="-122"/>
              </a:rPr>
              <a:t>该作品传达和代表了如下四层信息和含义。</a:t>
            </a:r>
            <a:endParaRPr lang="zh-CN" altLang="en-US">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b="1">
                <a:latin typeface="黑体" panose="02010600030101010101" charset="-122"/>
                <a:ea typeface="黑体" panose="02010600030101010101" charset="-122"/>
              </a:rPr>
              <a:t>三、中国北京，欢迎世界各地的朋友</a:t>
            </a:r>
            <a:endParaRPr lang="zh-CN" altLang="en-US" b="1">
              <a:latin typeface="黑体" panose="02010600030101010101" charset="-122"/>
              <a:ea typeface="黑体" panose="02010600030101010101" charset="-122"/>
            </a:endParaRPr>
          </a:p>
          <a:p>
            <a:pPr indent="457200" algn="l"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代表着北京正以改革开放的姿态欢迎世界各地运动员和人民欢聚北京，生动地表达出北京欢迎八方宾客的热情与真诚，传递出奥林匹克的理念和精神。作品内涵丰富，表明中国北京张开双臂欢迎世界各地人民的姿态。</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409825" y="1394460"/>
            <a:ext cx="6898640" cy="43002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195955" y="1821815"/>
            <a:ext cx="503428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《北京奥运会会徽》</a:t>
            </a:r>
            <a:endParaRPr lang="zh-CN" altLang="en-US" b="1">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a:latin typeface="黑体" panose="02010600030101010101" charset="-122"/>
                <a:ea typeface="黑体" panose="02010600030101010101" charset="-122"/>
              </a:rPr>
              <a:t>该作品传达和代表了如下四层信息和含义。</a:t>
            </a:r>
            <a:endParaRPr lang="zh-CN" altLang="en-US">
              <a:latin typeface="黑体" panose="02010600030101010101" charset="-122"/>
              <a:ea typeface="黑体" panose="02010600030101010101" charset="-122"/>
            </a:endParaRPr>
          </a:p>
          <a:p>
            <a:pPr indent="0" algn="l" fontAlgn="auto">
              <a:lnSpc>
                <a:spcPct val="150000"/>
              </a:lnSpc>
              <a:spcBef>
                <a:spcPts val="0"/>
              </a:spcBef>
              <a:spcAft>
                <a:spcPts val="0"/>
              </a:spcAft>
            </a:pPr>
            <a:r>
              <a:rPr lang="zh-CN" altLang="en-US" b="1">
                <a:latin typeface="黑体" panose="02010600030101010101" charset="-122"/>
                <a:ea typeface="黑体" panose="02010600030101010101" charset="-122"/>
              </a:rPr>
              <a:t>四、冲刺极限，创造辉煌，弘扬“更快，更高，更强”的奥林匹克精神</a:t>
            </a:r>
            <a:endParaRPr lang="zh-CN" altLang="en-US" b="1">
              <a:latin typeface="黑体" panose="02010600030101010101" charset="-122"/>
              <a:ea typeface="黑体" panose="02010600030101010101" charset="-122"/>
            </a:endParaRPr>
          </a:p>
          <a:p>
            <a:pPr indent="457200" algn="l"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现代奥林匹克运动一直强调以运动员为核心，会徽“中国印·舞动的北京”正体现了这一原则。印章中的运动人形刚柔并济，形象友善，在蕴含中国文化的同时，充满了动感。</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93750" y="856615"/>
            <a:ext cx="1013079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42085" y="1259205"/>
            <a:ext cx="5801360"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《ZIPPO 不灭的火焰》</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1932 年，美国人乔治·布雷斯代在一个酒馆外看到一个朋友笨拙地用一个廉价打火机点烟后，便产生了设计一个简单不受气压或低温影响的打火机的想法。</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布雷斯代很了解自己的实力，他年轻时就在父亲的车间里学手艺。为了设计好使而又好看的机型，他将打火机改成方块盒，握在手中很合手。打火机盖用一个合叶与机身相连，棉芯周围有个风网。“好使又好看”的打火机诞生了。布雷斯代把他的新打火机起名为ZIPPO（图8-1-3）。除了打火轮和机壳表面处理方面的一些改进外，布雷斯代的原作至今基本没变。</a:t>
            </a:r>
            <a:endParaRPr lang="zh-CN" altLang="en-US">
              <a:latin typeface="黑体" panose="02010600030101010101" charset="-122"/>
              <a:ea typeface="黑体" panose="02010600030101010101" charset="-122"/>
            </a:endParaRPr>
          </a:p>
        </p:txBody>
      </p:sp>
      <p:grpSp>
        <p:nvGrpSpPr>
          <p:cNvPr id="10" name="组合 9"/>
          <p:cNvGrpSpPr/>
          <p:nvPr/>
        </p:nvGrpSpPr>
        <p:grpSpPr>
          <a:xfrm>
            <a:off x="7432675" y="1950720"/>
            <a:ext cx="3288030" cy="3321050"/>
            <a:chOff x="11705" y="3072"/>
            <a:chExt cx="5178" cy="5230"/>
          </a:xfrm>
        </p:grpSpPr>
        <p:pic>
          <p:nvPicPr>
            <p:cNvPr id="3" name="图片 2"/>
            <p:cNvPicPr>
              <a:picLocks noChangeAspect="1"/>
            </p:cNvPicPr>
            <p:nvPr/>
          </p:nvPicPr>
          <p:blipFill>
            <a:blip r:embed="rId1"/>
            <a:stretch>
              <a:fillRect/>
            </a:stretch>
          </p:blipFill>
          <p:spPr>
            <a:xfrm>
              <a:off x="11705" y="3072"/>
              <a:ext cx="5178" cy="4310"/>
            </a:xfrm>
            <a:prstGeom prst="rect">
              <a:avLst/>
            </a:prstGeom>
          </p:spPr>
        </p:pic>
        <p:sp>
          <p:nvSpPr>
            <p:cNvPr id="9" name="文本框 8"/>
            <p:cNvSpPr txBox="1"/>
            <p:nvPr/>
          </p:nvSpPr>
          <p:spPr>
            <a:xfrm>
              <a:off x="11746" y="7722"/>
              <a:ext cx="507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图8-1-3　ZIPPO 打火机</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93750" y="856615"/>
            <a:ext cx="1013079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69035" y="1629410"/>
            <a:ext cx="5801360"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《ZIPPO 不灭的火焰》</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ZIPPO 打火机由外壳和内胆两大部分组成，都有原装包装盒，原装说明书，每个款式都有特定的编号。ZIPPO 打火机从表面材质分为：镀铬、纯铜、镀银、镀金、哑漆、纯银。一般为0.027 英寸厚的镀铬铜制外罩，再加上0.018 英寸厚的不锈钢内衬，构成了ZIPPO 打火机坚固的外壳，由上盖与下盖通过铰链焊接而成。内胆材质为不锈钢，由防风墙、滑轮、铆钉、凸轮、棉花、棉垫、螺丝钉、火石等部分构成。</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7038975" y="2078355"/>
            <a:ext cx="3545840" cy="318770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93750" y="856615"/>
            <a:ext cx="1013079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09345" y="1029970"/>
            <a:ext cx="9006205" cy="216852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《南方黑芝麻糊》</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在该广告片的整个画面、背景、底色、人物装束打扮和声音的处理上，处处渲染和</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营造着一种怀旧的氛围（图8-1-5、图8-1-6）。当人们在看这则广告片时，会不知不觉地被其引到了一个南方的小镇，特别是有同样生活经历的人，很容易在内心油然而生对过去生活的怀念和追忆。</a:t>
            </a:r>
            <a:endParaRPr lang="zh-CN" altLang="en-US">
              <a:latin typeface="黑体" panose="02010600030101010101" charset="-122"/>
              <a:ea typeface="黑体" panose="02010600030101010101" charset="-122"/>
            </a:endParaRPr>
          </a:p>
        </p:txBody>
      </p:sp>
      <p:grpSp>
        <p:nvGrpSpPr>
          <p:cNvPr id="11" name="组合 10"/>
          <p:cNvGrpSpPr/>
          <p:nvPr/>
        </p:nvGrpSpPr>
        <p:grpSpPr>
          <a:xfrm>
            <a:off x="1459865" y="3197860"/>
            <a:ext cx="9217660" cy="2830830"/>
            <a:chOff x="2299" y="5036"/>
            <a:chExt cx="14516" cy="4458"/>
          </a:xfrm>
        </p:grpSpPr>
        <p:pic>
          <p:nvPicPr>
            <p:cNvPr id="3" name="图片 2"/>
            <p:cNvPicPr>
              <a:picLocks noChangeAspect="1"/>
            </p:cNvPicPr>
            <p:nvPr/>
          </p:nvPicPr>
          <p:blipFill>
            <a:blip r:embed="rId1"/>
            <a:stretch>
              <a:fillRect/>
            </a:stretch>
          </p:blipFill>
          <p:spPr>
            <a:xfrm>
              <a:off x="2299" y="5080"/>
              <a:ext cx="5954" cy="3635"/>
            </a:xfrm>
            <a:prstGeom prst="rect">
              <a:avLst/>
            </a:prstGeom>
          </p:spPr>
        </p:pic>
        <p:pic>
          <p:nvPicPr>
            <p:cNvPr id="7" name="图片 6"/>
            <p:cNvPicPr>
              <a:picLocks noChangeAspect="1"/>
            </p:cNvPicPr>
            <p:nvPr/>
          </p:nvPicPr>
          <p:blipFill>
            <a:blip r:embed="rId2"/>
            <a:stretch>
              <a:fillRect/>
            </a:stretch>
          </p:blipFill>
          <p:spPr>
            <a:xfrm rot="10800000" flipH="1" flipV="1">
              <a:off x="8519" y="5036"/>
              <a:ext cx="8296" cy="3652"/>
            </a:xfrm>
            <a:prstGeom prst="rect">
              <a:avLst/>
            </a:prstGeom>
          </p:spPr>
        </p:pic>
        <p:sp>
          <p:nvSpPr>
            <p:cNvPr id="9" name="文本框 8"/>
            <p:cNvSpPr txBox="1"/>
            <p:nvPr/>
          </p:nvSpPr>
          <p:spPr>
            <a:xfrm>
              <a:off x="2395" y="8914"/>
              <a:ext cx="5753"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图8-1-5　南方黑芝麻糊广告插图</a:t>
              </a:r>
              <a:endParaRPr lang="zh-CN" altLang="en-US">
                <a:latin typeface="黑体" panose="02010600030101010101" charset="-122"/>
                <a:ea typeface="黑体" panose="02010600030101010101" charset="-122"/>
                <a:cs typeface="黑体" panose="02010600030101010101" charset="-122"/>
              </a:endParaRPr>
            </a:p>
          </p:txBody>
        </p:sp>
        <p:sp>
          <p:nvSpPr>
            <p:cNvPr id="10" name="文本框 9"/>
            <p:cNvSpPr txBox="1"/>
            <p:nvPr/>
          </p:nvSpPr>
          <p:spPr>
            <a:xfrm>
              <a:off x="9779" y="8914"/>
              <a:ext cx="627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图8-1-6　南方黑芝麻糊广告</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75310" y="1131570"/>
            <a:ext cx="11225530" cy="50317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79475" y="1299845"/>
            <a:ext cx="7403465"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一、北京大学校徽</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设计者：鲁迅；标志说明：校徽造型是中国传统的瓦当形象，简洁的轮廓给人现代的感觉。“北大”两个篆字上下排列（图8-1-7），上部的“北”字是背对背侧立的两个人像，下部的“大”字是一个正面站立的人像，有如一人背负二人，构成了“三人成众”的意象，给人以“北大人肩负着开启民智的重任”的想象。徽章用中国印章的格式构图，笔锋圆润，笔画安排均匀合理，排列整齐统一，线条流畅规整，整个造型结构紧凑、明快有力、蕴涵丰富、简洁大气，透出浓厚的书卷气和文人风格。同时，“北大”二字还有“脊梁”的象征意义。鲁迅用“北大”两个字做成了一具形象的脊梁骨，借此希望北京大学毕业生成为国家民主与进步的脊梁。</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2" name="组合 11"/>
          <p:cNvGrpSpPr/>
          <p:nvPr/>
        </p:nvGrpSpPr>
        <p:grpSpPr>
          <a:xfrm>
            <a:off x="8590280" y="2066290"/>
            <a:ext cx="2731770" cy="3213100"/>
            <a:chOff x="13528" y="3254"/>
            <a:chExt cx="4302" cy="5060"/>
          </a:xfrm>
        </p:grpSpPr>
        <p:pic>
          <p:nvPicPr>
            <p:cNvPr id="7" name="图片 6"/>
            <p:cNvPicPr>
              <a:picLocks noChangeAspect="1"/>
            </p:cNvPicPr>
            <p:nvPr/>
          </p:nvPicPr>
          <p:blipFill>
            <a:blip r:embed="rId1"/>
            <a:stretch>
              <a:fillRect/>
            </a:stretch>
          </p:blipFill>
          <p:spPr>
            <a:xfrm>
              <a:off x="13528" y="3254"/>
              <a:ext cx="4284" cy="4176"/>
            </a:xfrm>
            <a:prstGeom prst="rect">
              <a:avLst/>
            </a:prstGeom>
          </p:spPr>
        </p:pic>
        <p:sp>
          <p:nvSpPr>
            <p:cNvPr id="11" name="文本框 10"/>
            <p:cNvSpPr txBox="1"/>
            <p:nvPr/>
          </p:nvSpPr>
          <p:spPr>
            <a:xfrm>
              <a:off x="13554" y="7734"/>
              <a:ext cx="4277" cy="580"/>
            </a:xfrm>
            <a:prstGeom prst="rect">
              <a:avLst/>
            </a:prstGeom>
            <a:noFill/>
          </p:spPr>
          <p:txBody>
            <a:bodyPr wrap="square" rtlCol="0">
              <a:spAutoFit/>
            </a:bodyPr>
            <a:p>
              <a:r>
                <a:rPr lang="zh-CN" altLang="en-US">
                  <a:latin typeface="黑体" panose="02010600030101010101" charset="-122"/>
                  <a:ea typeface="黑体" panose="02010600030101010101" charset="-122"/>
                  <a:cs typeface="黑体" panose="02010600030101010101" charset="-122"/>
                </a:rPr>
                <a:t>图8-1-7　北京大学校徽</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53845" y="1362710"/>
            <a:ext cx="9089390" cy="42627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708785" y="1701800"/>
            <a:ext cx="460883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二、创意广告（1）</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这块在德国见到的巨幅广告，是德国艾仕壁纸ASCREATION（图8-1-8）在德国科隆附近小镇的山坡草地上完成的，由20 万株红色的玫瑰花在草坪中种植而成，在产品环保理念上坚持一丝不苟的德国人眼里，这幅巨作，意味着环保、自然、时尚、创造的交融，即便是广告，环保意味一样十足。</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532880" y="2000250"/>
            <a:ext cx="3619500" cy="3427730"/>
            <a:chOff x="9328" y="3525"/>
            <a:chExt cx="5700" cy="5398"/>
          </a:xfrm>
        </p:grpSpPr>
        <p:pic>
          <p:nvPicPr>
            <p:cNvPr id="3" name="图片 2"/>
            <p:cNvPicPr>
              <a:picLocks noChangeAspect="1"/>
            </p:cNvPicPr>
            <p:nvPr/>
          </p:nvPicPr>
          <p:blipFill>
            <a:blip r:embed="rId1"/>
            <a:stretch>
              <a:fillRect/>
            </a:stretch>
          </p:blipFill>
          <p:spPr>
            <a:xfrm>
              <a:off x="9328" y="3525"/>
              <a:ext cx="5700" cy="4200"/>
            </a:xfrm>
            <a:prstGeom prst="rect">
              <a:avLst/>
            </a:prstGeom>
          </p:spPr>
        </p:pic>
        <p:sp>
          <p:nvSpPr>
            <p:cNvPr id="6" name="文本框 5"/>
            <p:cNvSpPr txBox="1"/>
            <p:nvPr/>
          </p:nvSpPr>
          <p:spPr>
            <a:xfrm>
              <a:off x="9576" y="7907"/>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图8-1-8　德国艾仕壁纸ASCREATION 创意广告</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13865" y="1518920"/>
            <a:ext cx="8660765" cy="38080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2057400"/>
            <a:ext cx="4130040" cy="216852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三、创意广告（</a:t>
            </a:r>
            <a:r>
              <a:rPr lang="en-US" altLang="zh-CN" b="1">
                <a:latin typeface="黑体" panose="02010600030101010101" charset="-122"/>
                <a:ea typeface="黑体" panose="02010600030101010101" charset="-122"/>
              </a:rPr>
              <a:t>2</a:t>
            </a:r>
            <a:r>
              <a:rPr lang="zh-CN" altLang="en-US" b="1">
                <a:latin typeface="黑体" panose="02010600030101010101" charset="-122"/>
                <a:ea typeface="黑体" panose="02010600030101010101" charset="-122"/>
              </a:rPr>
              <a:t>）</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如果你还在寻找一款可以让你的牙齿保持强健的牙膏的话，那么看过这块位于印尼的配方牙膏广告牌，会更加坚定你选择它的信心（图8-1-9）。</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6435725" y="1910080"/>
            <a:ext cx="3579495" cy="3241040"/>
            <a:chOff x="10135" y="3008"/>
            <a:chExt cx="5637" cy="5104"/>
          </a:xfrm>
        </p:grpSpPr>
        <p:sp>
          <p:nvSpPr>
            <p:cNvPr id="6" name="文本框 5"/>
            <p:cNvSpPr txBox="1"/>
            <p:nvPr/>
          </p:nvSpPr>
          <p:spPr>
            <a:xfrm>
              <a:off x="10536" y="7532"/>
              <a:ext cx="523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图8-1-9　印尼配方牙膏广告牌</a:t>
              </a:r>
              <a:endParaRPr lang="zh-CN" altLang="en-US">
                <a:latin typeface="黑体" panose="02010600030101010101" charset="-122"/>
                <a:ea typeface="黑体" panose="02010600030101010101" charset="-122"/>
                <a:cs typeface="黑体" panose="02010600030101010101" charset="-122"/>
              </a:endParaRPr>
            </a:p>
          </p:txBody>
        </p:sp>
        <p:pic>
          <p:nvPicPr>
            <p:cNvPr id="7" name="图片 6"/>
            <p:cNvPicPr>
              <a:picLocks noChangeAspect="1"/>
            </p:cNvPicPr>
            <p:nvPr/>
          </p:nvPicPr>
          <p:blipFill>
            <a:blip r:embed="rId1"/>
            <a:stretch>
              <a:fillRect/>
            </a:stretch>
          </p:blipFill>
          <p:spPr>
            <a:xfrm>
              <a:off x="10135" y="3008"/>
              <a:ext cx="5416" cy="4319"/>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01</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02</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03</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04</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不同的美术门类</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　美术作品的鉴赏方法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欣赏美术作品</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美术实践活动</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13865" y="1518920"/>
            <a:ext cx="8660765" cy="38080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2057400"/>
            <a:ext cx="4130040"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四、创意广告（</a:t>
            </a:r>
            <a:r>
              <a:rPr lang="en-US" altLang="zh-CN" b="1">
                <a:latin typeface="黑体" panose="02010600030101010101" charset="-122"/>
                <a:ea typeface="黑体" panose="02010600030101010101" charset="-122"/>
              </a:rPr>
              <a:t>3</a:t>
            </a:r>
            <a:r>
              <a:rPr lang="zh-CN" altLang="en-US" b="1">
                <a:latin typeface="黑体" panose="02010600030101010101" charset="-122"/>
                <a:ea typeface="黑体" panose="02010600030101010101" charset="-122"/>
              </a:rPr>
              <a:t>）</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你知道他们家的真空吸尘器有多强大吗？ Miele 让迈阿密的广告学院设计了一个吸着热气球面朝天向上的平板真空头广告牌（图8-1-10），巧妙地回答了这个问题。这块极富创意的广告牌着实吸引了不少眼球。</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482080" y="2238375"/>
            <a:ext cx="3619500" cy="2989580"/>
            <a:chOff x="10208" y="3525"/>
            <a:chExt cx="5700" cy="4708"/>
          </a:xfrm>
        </p:grpSpPr>
        <p:sp>
          <p:nvSpPr>
            <p:cNvPr id="6" name="文本框 5"/>
            <p:cNvSpPr txBox="1"/>
            <p:nvPr/>
          </p:nvSpPr>
          <p:spPr>
            <a:xfrm>
              <a:off x="10536" y="7217"/>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图8-1-10　Miele 真空吸尘器广告牌</a:t>
              </a:r>
              <a:endParaRPr lang="zh-CN" altLang="en-US">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1"/>
            <a:stretch>
              <a:fillRect/>
            </a:stretch>
          </p:blipFill>
          <p:spPr>
            <a:xfrm>
              <a:off x="10208" y="3525"/>
              <a:ext cx="5700" cy="3480"/>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13865" y="1518920"/>
            <a:ext cx="8660765" cy="38080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2057400"/>
            <a:ext cx="4130040" cy="258445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五、创意广告（</a:t>
            </a:r>
            <a:r>
              <a:rPr lang="en-US" altLang="zh-CN" b="1">
                <a:latin typeface="黑体" panose="02010600030101010101" charset="-122"/>
                <a:ea typeface="黑体" panose="02010600030101010101" charset="-122"/>
              </a:rPr>
              <a:t>4</a:t>
            </a:r>
            <a:r>
              <a:rPr lang="zh-CN" altLang="en-US" b="1">
                <a:latin typeface="黑体" panose="02010600030101010101" charset="-122"/>
                <a:ea typeface="黑体" panose="02010600030101010101" charset="-122"/>
              </a:rPr>
              <a:t>）</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这是为好事达汽车保险（图8-1-11）做的广告，将一部真实的汽车悬挂在芝加哥市中心著名的地标建筑MarinaTowers 车库的边缘，摇摇欲坠。如此危险，还是买保险吧。</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6543040" y="2250440"/>
            <a:ext cx="3619500" cy="2910840"/>
            <a:chOff x="10304" y="3544"/>
            <a:chExt cx="5700" cy="4584"/>
          </a:xfrm>
        </p:grpSpPr>
        <p:sp>
          <p:nvSpPr>
            <p:cNvPr id="6" name="文本框 5"/>
            <p:cNvSpPr txBox="1"/>
            <p:nvPr/>
          </p:nvSpPr>
          <p:spPr>
            <a:xfrm>
              <a:off x="10536" y="7112"/>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图8-1-11　好事达汽车保险创意广告</a:t>
              </a:r>
              <a:endParaRPr lang="zh-CN" altLang="en-US">
                <a:latin typeface="黑体" panose="02010600030101010101" charset="-122"/>
                <a:ea typeface="黑体" panose="02010600030101010101" charset="-122"/>
                <a:cs typeface="黑体" panose="02010600030101010101" charset="-122"/>
              </a:endParaRPr>
            </a:p>
          </p:txBody>
        </p:sp>
        <p:pic>
          <p:nvPicPr>
            <p:cNvPr id="7" name="图片 6"/>
            <p:cNvPicPr>
              <a:picLocks noChangeAspect="1"/>
            </p:cNvPicPr>
            <p:nvPr/>
          </p:nvPicPr>
          <p:blipFill>
            <a:blip r:embed="rId1"/>
            <a:stretch>
              <a:fillRect/>
            </a:stretch>
          </p:blipFill>
          <p:spPr>
            <a:xfrm>
              <a:off x="10304" y="3544"/>
              <a:ext cx="5700" cy="3240"/>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13865" y="1518920"/>
            <a:ext cx="8660765" cy="38080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2057400"/>
            <a:ext cx="4130040"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六、创意广告（</a:t>
            </a:r>
            <a:r>
              <a:rPr lang="en-US" altLang="zh-CN" b="1">
                <a:latin typeface="黑体" panose="02010600030101010101" charset="-122"/>
                <a:ea typeface="黑体" panose="02010600030101010101" charset="-122"/>
              </a:rPr>
              <a:t>5</a:t>
            </a:r>
            <a:r>
              <a:rPr lang="zh-CN" altLang="en-US" b="1">
                <a:latin typeface="黑体" panose="02010600030101010101" charset="-122"/>
                <a:ea typeface="黑体" panose="02010600030101010101" charset="-122"/>
              </a:rPr>
              <a:t>）</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上海著名的地标建筑海通证券大厦具有独特的弧形顶部，所以斐思态广告公司将这则广告放在了该大厦对面的大楼上（图8-1-12），使人产生错觉，仿佛是美的风扇强大的风造成了对面建筑的波浪形状。</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543040" y="1896745"/>
            <a:ext cx="3619500" cy="3264535"/>
            <a:chOff x="10304" y="2987"/>
            <a:chExt cx="5700" cy="5141"/>
          </a:xfrm>
        </p:grpSpPr>
        <p:sp>
          <p:nvSpPr>
            <p:cNvPr id="6" name="文本框 5"/>
            <p:cNvSpPr txBox="1"/>
            <p:nvPr/>
          </p:nvSpPr>
          <p:spPr>
            <a:xfrm>
              <a:off x="10536" y="7112"/>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图8-1-12　斐思态广告公司为美的风扇作的创意广告</a:t>
              </a:r>
              <a:endParaRPr lang="zh-CN" altLang="en-US">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1"/>
            <a:stretch>
              <a:fillRect/>
            </a:stretch>
          </p:blipFill>
          <p:spPr>
            <a:xfrm>
              <a:off x="10304" y="2987"/>
              <a:ext cx="5700" cy="4125"/>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13865" y="1518920"/>
            <a:ext cx="8660765" cy="38080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创意广告设计鉴赏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1771650"/>
            <a:ext cx="413004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en-US" altLang="zh-CN" b="1">
                <a:latin typeface="黑体" panose="02010600030101010101" charset="-122"/>
                <a:ea typeface="黑体" panose="02010600030101010101" charset="-122"/>
              </a:rPr>
              <a:t>	</a:t>
            </a:r>
            <a:r>
              <a:rPr lang="zh-CN" altLang="en-US" b="1">
                <a:latin typeface="黑体" panose="02010600030101010101" charset="-122"/>
                <a:ea typeface="黑体" panose="02010600030101010101" charset="-122"/>
              </a:rPr>
              <a:t>七</a:t>
            </a:r>
            <a:r>
              <a:rPr lang="zh-CN" altLang="en-US" b="1">
                <a:latin typeface="黑体" panose="02010600030101010101" charset="-122"/>
                <a:ea typeface="黑体" panose="02010600030101010101" charset="-122"/>
              </a:rPr>
              <a:t>、创意广告（</a:t>
            </a:r>
            <a:r>
              <a:rPr lang="en-US" altLang="zh-CN" b="1">
                <a:latin typeface="黑体" panose="02010600030101010101" charset="-122"/>
                <a:ea typeface="黑体" panose="02010600030101010101" charset="-122"/>
              </a:rPr>
              <a:t>6</a:t>
            </a:r>
            <a:r>
              <a:rPr lang="zh-CN" altLang="en-US" b="1">
                <a:latin typeface="黑体" panose="02010600030101010101" charset="-122"/>
                <a:ea typeface="黑体" panose="02010600030101010101" charset="-122"/>
              </a:rPr>
              <a:t>）</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印度的Anando 牛奶（图8-1-13）想要增加儿童群体牛奶消费，因此，麦肯·埃里克森广告公司在孟买的一座建筑物上做出了如此富有创意的广告。广告中，由于喝牛奶，一个孩子茁壮成长，力气大到能把这个建筑物的一部分推着往前移动。</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6543040" y="1771650"/>
            <a:ext cx="3619500" cy="3389630"/>
            <a:chOff x="10304" y="2790"/>
            <a:chExt cx="5700" cy="5338"/>
          </a:xfrm>
        </p:grpSpPr>
        <p:sp>
          <p:nvSpPr>
            <p:cNvPr id="6" name="文本框 5"/>
            <p:cNvSpPr txBox="1"/>
            <p:nvPr/>
          </p:nvSpPr>
          <p:spPr>
            <a:xfrm>
              <a:off x="10536" y="7112"/>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图8-1-13　印度的Anando 牛奶创意广告</a:t>
              </a:r>
              <a:endParaRPr lang="zh-CN" altLang="en-US">
                <a:latin typeface="黑体" panose="02010600030101010101" charset="-122"/>
                <a:ea typeface="黑体" panose="02010600030101010101" charset="-122"/>
                <a:cs typeface="黑体" panose="02010600030101010101" charset="-122"/>
              </a:endParaRPr>
            </a:p>
          </p:txBody>
        </p:sp>
        <p:pic>
          <p:nvPicPr>
            <p:cNvPr id="7" name="图片 6"/>
            <p:cNvPicPr>
              <a:picLocks noChangeAspect="1"/>
            </p:cNvPicPr>
            <p:nvPr/>
          </p:nvPicPr>
          <p:blipFill>
            <a:blip r:embed="rId1"/>
            <a:stretch>
              <a:fillRect/>
            </a:stretch>
          </p:blipFill>
          <p:spPr>
            <a:xfrm>
              <a:off x="10304" y="2790"/>
              <a:ext cx="5700" cy="4125"/>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选取一个你喜欢的设计作品，说明其设计特点、思路以及欣赏它的理由。</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尝试为你所在的学校设计校徽，或为某个活动或社团设计一个标识，并写一篇200 字的相关介绍。</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249545"/>
            <a:ext cx="11421745" cy="154495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产品设计是一个将人的某种目的或需要转换为一个具体的物理形式或工具的过程，是把一种计划、规划设想，通过具体的载体，以美好的形式表达出来的一种创造性活动过程。它反映着一个时代的经济、技术和文化。</a:t>
            </a:r>
            <a:endParaRPr dirty="0">
              <a:latin typeface="黑体" panose="02010600030101010101" charset="-122"/>
              <a:ea typeface="黑体" panose="02010600030101010101" charset="-122"/>
              <a:cs typeface="黑体" panose="02010600030101010101" charset="-122"/>
              <a:sym typeface="华文细黑" panose="02010600040101010101" charset="-122"/>
            </a:endParaRPr>
          </a:p>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产品设计包括产品造型设计、工业产品设计、产品包装设计、旅游产品设计、电子产品设计、产品规划 、产品设计说明、产品结构设计等。</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第二节　产品设计</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20520" y="1192530"/>
            <a:ext cx="9053830" cy="4765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62785" y="1811655"/>
            <a:ext cx="457327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瑞士军刀</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瑞士军刀又称为瑞士刀或万用刀（图8-2-1），是含有许多工具在一个刀身上的折叠小刀，由于瑞士军方为士兵配备这类工具刀而得名。在瑞士军刀中的基本工具常为：圆珠笔、牙签、剪刀、平口刀、开罐器、螺丝起子、镊子等。要使用这些工具时，只要将它从刀身的折叠处拉出来，就可以使用。</a:t>
            </a:r>
            <a:endParaRPr lang="zh-CN" altLang="en-US">
              <a:latin typeface="黑体" panose="02010600030101010101" charset="-122"/>
              <a:ea typeface="黑体" panose="02010600030101010101" charset="-122"/>
            </a:endParaRPr>
          </a:p>
        </p:txBody>
      </p:sp>
      <p:grpSp>
        <p:nvGrpSpPr>
          <p:cNvPr id="11" name="组合 10"/>
          <p:cNvGrpSpPr/>
          <p:nvPr/>
        </p:nvGrpSpPr>
        <p:grpSpPr>
          <a:xfrm>
            <a:off x="6657975" y="1957070"/>
            <a:ext cx="3575050" cy="3149600"/>
            <a:chOff x="9120" y="2647"/>
            <a:chExt cx="5630" cy="4960"/>
          </a:xfrm>
        </p:grpSpPr>
        <p:pic>
          <p:nvPicPr>
            <p:cNvPr id="6" name="图片 5"/>
            <p:cNvPicPr>
              <a:picLocks noChangeAspect="1"/>
            </p:cNvPicPr>
            <p:nvPr/>
          </p:nvPicPr>
          <p:blipFill>
            <a:blip r:embed="rId1"/>
            <a:stretch>
              <a:fillRect/>
            </a:stretch>
          </p:blipFill>
          <p:spPr>
            <a:xfrm>
              <a:off x="9230" y="2647"/>
              <a:ext cx="5520" cy="4140"/>
            </a:xfrm>
            <a:prstGeom prst="rect">
              <a:avLst/>
            </a:prstGeom>
          </p:spPr>
        </p:pic>
        <p:sp>
          <p:nvSpPr>
            <p:cNvPr id="8" name="文本框 7"/>
            <p:cNvSpPr txBox="1"/>
            <p:nvPr/>
          </p:nvSpPr>
          <p:spPr>
            <a:xfrm>
              <a:off x="9120" y="7027"/>
              <a:ext cx="5614" cy="580"/>
            </a:xfrm>
            <a:prstGeom prst="rect">
              <a:avLst/>
            </a:prstGeom>
            <a:noFill/>
          </p:spPr>
          <p:txBody>
            <a:bodyPr wrap="square" rtlCol="0">
              <a:spAutoFit/>
            </a:bodyPr>
            <a:p>
              <a:r>
                <a:rPr lang="zh-CN" altLang="en-US">
                  <a:latin typeface="黑体" panose="02010600030101010101" charset="-122"/>
                  <a:ea typeface="黑体" panose="02010600030101010101" charset="-122"/>
                  <a:cs typeface="黑体" panose="02010600030101010101" charset="-122"/>
                </a:rPr>
                <a:t>图8-2-1　瑞士军刀基本功能图示</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393825" y="951865"/>
            <a:ext cx="937387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819910" y="1278890"/>
            <a:ext cx="5123180"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甲壳虫汽车</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甲壳虫汽车（图8-2-4）是1934 年美国的克莱斯勒公司生产的气流牌小客车，首先采用了流线型的车身外形。1936 年福特公司在“气流”的基础上，研制成功林肯和风牌流线型小客车。此车散热器罩很精练，颇具动感，俯视整个车身呈纺锤形，很有特色。而流线型车身的大量生产是从德国“大众”开始的。</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甲壳虫”这个名字第一次出现是在1938 年7 月3 日的《纽约时报杂志》上，美国人认为这辆车像“一只可爱的小甲壳虫”。</a:t>
            </a:r>
            <a:endParaRPr lang="zh-CN" altLang="en-US">
              <a:latin typeface="黑体" panose="02010600030101010101" charset="-122"/>
              <a:ea typeface="黑体" panose="02010600030101010101" charset="-122"/>
            </a:endParaRPr>
          </a:p>
        </p:txBody>
      </p:sp>
      <p:grpSp>
        <p:nvGrpSpPr>
          <p:cNvPr id="10" name="组合 9"/>
          <p:cNvGrpSpPr/>
          <p:nvPr/>
        </p:nvGrpSpPr>
        <p:grpSpPr>
          <a:xfrm>
            <a:off x="7146925" y="2113915"/>
            <a:ext cx="3373120" cy="3113405"/>
            <a:chOff x="11300" y="3014"/>
            <a:chExt cx="5312" cy="4903"/>
          </a:xfrm>
        </p:grpSpPr>
        <p:pic>
          <p:nvPicPr>
            <p:cNvPr id="3" name="图片 2"/>
            <p:cNvPicPr>
              <a:picLocks noChangeAspect="1"/>
            </p:cNvPicPr>
            <p:nvPr/>
          </p:nvPicPr>
          <p:blipFill>
            <a:blip r:embed="rId1"/>
            <a:stretch>
              <a:fillRect/>
            </a:stretch>
          </p:blipFill>
          <p:spPr>
            <a:xfrm>
              <a:off x="11300" y="3014"/>
              <a:ext cx="5313" cy="3452"/>
            </a:xfrm>
            <a:prstGeom prst="rect">
              <a:avLst/>
            </a:prstGeom>
          </p:spPr>
        </p:pic>
        <p:sp>
          <p:nvSpPr>
            <p:cNvPr id="9" name="文本框 8"/>
            <p:cNvSpPr txBox="1"/>
            <p:nvPr/>
          </p:nvSpPr>
          <p:spPr>
            <a:xfrm>
              <a:off x="11714" y="6901"/>
              <a:ext cx="4293"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图8-2-4　大众“甲壳虫”汽车　</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393825" y="951865"/>
            <a:ext cx="937387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819910" y="1278890"/>
            <a:ext cx="7988300" cy="92202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可口可乐瓶</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可口可乐的玻璃瓶以其优美的曲线形态为世界各地的人们熟知。</a:t>
            </a:r>
            <a:endParaRPr lang="zh-CN" altLang="en-US">
              <a:latin typeface="黑体" panose="02010600030101010101" charset="-122"/>
              <a:ea typeface="黑体" panose="02010600030101010101" charset="-122"/>
            </a:endParaRPr>
          </a:p>
        </p:txBody>
      </p:sp>
      <p:grpSp>
        <p:nvGrpSpPr>
          <p:cNvPr id="11" name="组合 10"/>
          <p:cNvGrpSpPr/>
          <p:nvPr/>
        </p:nvGrpSpPr>
        <p:grpSpPr>
          <a:xfrm>
            <a:off x="2099945" y="2682240"/>
            <a:ext cx="7898130" cy="3308350"/>
            <a:chOff x="3008" y="4288"/>
            <a:chExt cx="12438" cy="5210"/>
          </a:xfrm>
        </p:grpSpPr>
        <p:pic>
          <p:nvPicPr>
            <p:cNvPr id="7" name="图片 6"/>
            <p:cNvPicPr>
              <a:picLocks noChangeAspect="1"/>
            </p:cNvPicPr>
            <p:nvPr/>
          </p:nvPicPr>
          <p:blipFill>
            <a:blip r:embed="rId1"/>
            <a:stretch>
              <a:fillRect/>
            </a:stretch>
          </p:blipFill>
          <p:spPr>
            <a:xfrm>
              <a:off x="3008" y="4288"/>
              <a:ext cx="7578" cy="5210"/>
            </a:xfrm>
            <a:prstGeom prst="rect">
              <a:avLst/>
            </a:prstGeom>
          </p:spPr>
        </p:pic>
        <p:pic>
          <p:nvPicPr>
            <p:cNvPr id="8" name="图片 7"/>
            <p:cNvPicPr>
              <a:picLocks noChangeAspect="1"/>
            </p:cNvPicPr>
            <p:nvPr/>
          </p:nvPicPr>
          <p:blipFill>
            <a:blip r:embed="rId2"/>
            <a:stretch>
              <a:fillRect/>
            </a:stretch>
          </p:blipFill>
          <p:spPr>
            <a:xfrm>
              <a:off x="10806" y="4494"/>
              <a:ext cx="4640" cy="4798"/>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82750" y="1409065"/>
            <a:ext cx="9010650" cy="45110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产品设计鉴赏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73605" y="2004695"/>
            <a:ext cx="4230370"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一、拉链——裤门看守者</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设计师：伊莱思·豪。设计时间是1851 年。拉链又称拉锁（图8-2-10），是一个可重复拉合、拉开的由两条柔性的可互相啮合的连接件。目前拉链的使用领域几乎涉及到所有的服装和用品，已成为当今世界上重要的服装辅料。</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6880225" y="2182495"/>
            <a:ext cx="3244850" cy="3546475"/>
            <a:chOff x="10835" y="3437"/>
            <a:chExt cx="5110" cy="5585"/>
          </a:xfrm>
        </p:grpSpPr>
        <p:sp>
          <p:nvSpPr>
            <p:cNvPr id="7" name="文本框 6"/>
            <p:cNvSpPr txBox="1"/>
            <p:nvPr/>
          </p:nvSpPr>
          <p:spPr>
            <a:xfrm>
              <a:off x="11136" y="8442"/>
              <a:ext cx="454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图8-2-10　五彩的拉链</a:t>
              </a:r>
              <a:endParaRPr lang="zh-CN" altLang="en-US">
                <a:latin typeface="黑体" panose="02010600030101010101" charset="-122"/>
                <a:ea typeface="黑体" panose="02010600030101010101" charset="-122"/>
                <a:cs typeface="黑体" panose="02010600030101010101" charset="-122"/>
              </a:endParaRPr>
            </a:p>
          </p:txBody>
        </p:sp>
        <p:pic>
          <p:nvPicPr>
            <p:cNvPr id="6" name="图片 5"/>
            <p:cNvPicPr>
              <a:picLocks noChangeAspect="1"/>
            </p:cNvPicPr>
            <p:nvPr/>
          </p:nvPicPr>
          <p:blipFill>
            <a:blip r:embed="rId1"/>
            <a:stretch>
              <a:fillRect/>
            </a:stretch>
          </p:blipFill>
          <p:spPr>
            <a:xfrm>
              <a:off x="10835" y="3437"/>
              <a:ext cx="5110" cy="4667"/>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05</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06</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07</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08</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中国传统工艺</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摄影</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中国书法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设计</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82750" y="1409065"/>
            <a:ext cx="9010650" cy="39814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产品设计鉴赏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73605" y="2004695"/>
            <a:ext cx="4230370" cy="216852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二、易拉罐——应用最广的容器</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设计师：艾马尔·弗雷兹。设计时间：1915 年。20 世纪30 年代，易拉罐在美国成功研发并生产，由罐身、顶盖和底罐三片马口铁材料制成。</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pic>
        <p:nvPicPr>
          <p:cNvPr id="3" name="图片 2"/>
          <p:cNvPicPr>
            <a:picLocks noChangeAspect="1"/>
          </p:cNvPicPr>
          <p:nvPr/>
        </p:nvPicPr>
        <p:blipFill>
          <a:blip r:embed="rId1"/>
          <a:stretch>
            <a:fillRect/>
          </a:stretch>
        </p:blipFill>
        <p:spPr>
          <a:xfrm>
            <a:off x="6665595" y="2008505"/>
            <a:ext cx="3696970" cy="2841625"/>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82750" y="1409065"/>
            <a:ext cx="9010650" cy="39814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产品设计鉴赏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73605" y="2004695"/>
            <a:ext cx="3721735"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三、圆珠笔——像珠宝一样贵的笔</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圆珠笔（图8-2-12）具有结构简单、携带方便、书写润滑，且适宜用来复写等优点，因而，从学校的学生到写字楼的文职人员等各界人士都乐于使用。</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614160" y="1586865"/>
            <a:ext cx="2937510" cy="3745865"/>
            <a:chOff x="10416" y="2619"/>
            <a:chExt cx="4626" cy="5899"/>
          </a:xfrm>
        </p:grpSpPr>
        <p:pic>
          <p:nvPicPr>
            <p:cNvPr id="6" name="图片 5"/>
            <p:cNvPicPr>
              <a:picLocks noChangeAspect="1"/>
            </p:cNvPicPr>
            <p:nvPr/>
          </p:nvPicPr>
          <p:blipFill>
            <a:blip r:embed="rId1"/>
            <a:stretch>
              <a:fillRect/>
            </a:stretch>
          </p:blipFill>
          <p:spPr>
            <a:xfrm>
              <a:off x="10416" y="2619"/>
              <a:ext cx="4626" cy="4883"/>
            </a:xfrm>
            <a:prstGeom prst="rect">
              <a:avLst/>
            </a:prstGeom>
          </p:spPr>
        </p:pic>
        <p:sp>
          <p:nvSpPr>
            <p:cNvPr id="7" name="文本框 6"/>
            <p:cNvSpPr txBox="1"/>
            <p:nvPr/>
          </p:nvSpPr>
          <p:spPr>
            <a:xfrm>
              <a:off x="10639" y="7502"/>
              <a:ext cx="4403"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图8-2-12　已成为大众工具的圆珠笔</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30655" y="1128395"/>
            <a:ext cx="9629140" cy="49999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产品设计鉴赏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717675" y="1742440"/>
            <a:ext cx="5371465"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四、Levi’s 牛仔裤载入美国史册</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设计师：李维·司特斯。设计时间：1853 年。</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1853 年，美国加利福尼亚州一位做纺织品生意的犹太青年商人李维·司特斯灵机一动，将滞销帆布制成质地坚韧、耐用的几百条裤子到淘金工地推销，因其极佳的实用性能而迅速受到欢迎。世界上第一条帆布面料工装裤诞生了。为了实用，他改用靛蓝色粗斜纹布，并以自己的名字“Levi’s”作为品牌（图8-2-13）。</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7299325" y="1983740"/>
            <a:ext cx="3509010" cy="3821430"/>
            <a:chOff x="11405" y="2764"/>
            <a:chExt cx="5526" cy="6018"/>
          </a:xfrm>
        </p:grpSpPr>
        <p:pic>
          <p:nvPicPr>
            <p:cNvPr id="3" name="图片 2"/>
            <p:cNvPicPr>
              <a:picLocks noChangeAspect="1"/>
            </p:cNvPicPr>
            <p:nvPr/>
          </p:nvPicPr>
          <p:blipFill>
            <a:blip r:embed="rId1"/>
            <a:stretch>
              <a:fillRect/>
            </a:stretch>
          </p:blipFill>
          <p:spPr>
            <a:xfrm>
              <a:off x="11405" y="2764"/>
              <a:ext cx="5526" cy="4716"/>
            </a:xfrm>
            <a:prstGeom prst="rect">
              <a:avLst/>
            </a:prstGeom>
          </p:spPr>
        </p:pic>
        <p:sp>
          <p:nvSpPr>
            <p:cNvPr id="9" name="文本框 8"/>
            <p:cNvSpPr txBox="1"/>
            <p:nvPr/>
          </p:nvSpPr>
          <p:spPr>
            <a:xfrm>
              <a:off x="11431" y="7766"/>
              <a:ext cx="5300"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图8-2-13　levi’s 牛仔裤商业广告</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4826635" y="1738630"/>
            <a:ext cx="624205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甲壳虫汽车从诞生之日起到现在，已历经70 载春秋，生命力却越加旺盛。请说明其取得如此成功的秘诀。</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瑞士军刀和芭比娃娃都是取得了巨大商业成功的经典产品设计范例，它们一个极至阳刚，一个柔美可爱。请同学们任选其一，通过查阅多媒体、书籍等资料写一篇500 字左右的简介，介绍其历史、发展、经典作品和产品设计特色的文章。</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278120"/>
            <a:ext cx="11421745" cy="825500"/>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空间设计分为室内空间设计和室外空间设计。室内空间设计包括室内设计、展示设计、建筑设计等；室外空间设计就是对建筑群落空间、街道、广场、公园、村落、乃至城市、旅游景区等的设计。</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第三节　空间设计</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93700" y="980440"/>
            <a:ext cx="11560175"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706120" y="1257935"/>
            <a:ext cx="10876915" cy="19456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家庭装修设计</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家庭装修设计，是要以方案设计的形式，形成一整套的设计文件。家庭装修房主要通过对方案设计的审查，最后确定家庭装修的用材、施工方法及达到的标准，室内装饰设计是根据建筑物的使用性质所处环境和相应的标准，运用物质技术手段和建筑美学原理，创造功能合理、舒适优美、满足人的物质和精神生活需要的室内环境，它是建筑物与人类之间、精神文明与物质文明之间起连接作用的纽带。</a:t>
            </a:r>
            <a:endParaRPr lang="zh-CN" altLang="en-US">
              <a:latin typeface="黑体" panose="02010600030101010101" charset="-122"/>
              <a:ea typeface="黑体" panose="02010600030101010101" charset="-122"/>
            </a:endParaRPr>
          </a:p>
        </p:txBody>
      </p:sp>
      <p:grpSp>
        <p:nvGrpSpPr>
          <p:cNvPr id="10" name="组合 9"/>
          <p:cNvGrpSpPr/>
          <p:nvPr/>
        </p:nvGrpSpPr>
        <p:grpSpPr>
          <a:xfrm>
            <a:off x="1649730" y="3335655"/>
            <a:ext cx="9039860" cy="2880995"/>
            <a:chOff x="2598" y="5253"/>
            <a:chExt cx="14236" cy="4537"/>
          </a:xfrm>
        </p:grpSpPr>
        <p:pic>
          <p:nvPicPr>
            <p:cNvPr id="3" name="图片 2"/>
            <p:cNvPicPr>
              <a:picLocks noChangeAspect="1"/>
            </p:cNvPicPr>
            <p:nvPr/>
          </p:nvPicPr>
          <p:blipFill>
            <a:blip r:embed="rId1"/>
            <a:stretch>
              <a:fillRect/>
            </a:stretch>
          </p:blipFill>
          <p:spPr>
            <a:xfrm>
              <a:off x="2598" y="5266"/>
              <a:ext cx="7336" cy="4524"/>
            </a:xfrm>
            <a:prstGeom prst="rect">
              <a:avLst/>
            </a:prstGeom>
          </p:spPr>
        </p:pic>
        <p:pic>
          <p:nvPicPr>
            <p:cNvPr id="9" name="图片 8"/>
            <p:cNvPicPr>
              <a:picLocks noChangeAspect="1"/>
            </p:cNvPicPr>
            <p:nvPr/>
          </p:nvPicPr>
          <p:blipFill>
            <a:blip r:embed="rId2"/>
            <a:stretch>
              <a:fillRect/>
            </a:stretch>
          </p:blipFill>
          <p:spPr>
            <a:xfrm>
              <a:off x="10368" y="5253"/>
              <a:ext cx="6466" cy="4458"/>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36725" y="1380490"/>
            <a:ext cx="8765540" cy="43395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82165" y="1631950"/>
            <a:ext cx="3724275"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一、法式浪漫风格</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温馨客厅静溢流转，片片阳光轻轻柔柔的洒进来，倚在柔软宽大的布艺沙发上翻看着心爱的书籍，享受着午后的阳光，温馨，平和，本白色的茶几上，一杯自磨的卡布其诺散发着浓浓的热气。浪漫就是在一点一滴的家居布置中，而白色系的家具细节则更为重要。</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6163310" y="2280920"/>
            <a:ext cx="4000500" cy="2714625"/>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187450" y="1221105"/>
            <a:ext cx="9864090" cy="46583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748790" y="1263650"/>
            <a:ext cx="8497570" cy="158559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二、现代时尚风格</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现代时尚风格（图8-3-3、图8-3-4）追求创造出独具新意的简化装饰，设计简朴、通俗、清新，更接近人们生活。其装饰特点由曲线和非对称线条构成，体现在墙面、栏杆、窗棂和家具等装饰上，是当下盛行的十大装修设计风格之一。</a:t>
            </a:r>
            <a:endParaRPr lang="zh-CN" altLang="en-US">
              <a:latin typeface="黑体" panose="02010600030101010101" charset="-122"/>
              <a:ea typeface="黑体" panose="02010600030101010101" charset="-122"/>
            </a:endParaRPr>
          </a:p>
        </p:txBody>
      </p:sp>
      <p:grpSp>
        <p:nvGrpSpPr>
          <p:cNvPr id="16" name="组合 15"/>
          <p:cNvGrpSpPr/>
          <p:nvPr/>
        </p:nvGrpSpPr>
        <p:grpSpPr>
          <a:xfrm>
            <a:off x="2058035" y="2887345"/>
            <a:ext cx="7794625" cy="2915920"/>
            <a:chOff x="3241" y="4547"/>
            <a:chExt cx="12275" cy="4592"/>
          </a:xfrm>
        </p:grpSpPr>
        <p:pic>
          <p:nvPicPr>
            <p:cNvPr id="3" name="图片 2"/>
            <p:cNvPicPr>
              <a:picLocks noChangeAspect="1"/>
            </p:cNvPicPr>
            <p:nvPr/>
          </p:nvPicPr>
          <p:blipFill>
            <a:blip r:embed="rId1"/>
            <a:stretch>
              <a:fillRect/>
            </a:stretch>
          </p:blipFill>
          <p:spPr>
            <a:xfrm>
              <a:off x="3241" y="4547"/>
              <a:ext cx="5954" cy="4040"/>
            </a:xfrm>
            <a:prstGeom prst="rect">
              <a:avLst/>
            </a:prstGeom>
          </p:spPr>
        </p:pic>
        <p:pic>
          <p:nvPicPr>
            <p:cNvPr id="9" name="图片 8"/>
            <p:cNvPicPr>
              <a:picLocks noChangeAspect="1"/>
            </p:cNvPicPr>
            <p:nvPr/>
          </p:nvPicPr>
          <p:blipFill>
            <a:blip r:embed="rId2"/>
            <a:stretch>
              <a:fillRect/>
            </a:stretch>
          </p:blipFill>
          <p:spPr>
            <a:xfrm>
              <a:off x="9516" y="4792"/>
              <a:ext cx="6000" cy="3750"/>
            </a:xfrm>
            <a:prstGeom prst="rect">
              <a:avLst/>
            </a:prstGeom>
          </p:spPr>
        </p:pic>
        <p:sp>
          <p:nvSpPr>
            <p:cNvPr id="10" name="文本框 9"/>
            <p:cNvSpPr txBox="1"/>
            <p:nvPr/>
          </p:nvSpPr>
          <p:spPr>
            <a:xfrm>
              <a:off x="3286" y="8559"/>
              <a:ext cx="533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图8-3-3　现代时尚风格家装</a:t>
              </a:r>
              <a:endParaRPr lang="zh-CN" altLang="en-US">
                <a:latin typeface="黑体" panose="02010600030101010101" charset="-122"/>
                <a:ea typeface="黑体" panose="02010600030101010101" charset="-122"/>
                <a:cs typeface="黑体" panose="02010600030101010101" charset="-122"/>
              </a:endParaRPr>
            </a:p>
          </p:txBody>
        </p:sp>
        <p:sp>
          <p:nvSpPr>
            <p:cNvPr id="11" name="文本框 10"/>
            <p:cNvSpPr txBox="1"/>
            <p:nvPr/>
          </p:nvSpPr>
          <p:spPr>
            <a:xfrm>
              <a:off x="9506" y="8557"/>
              <a:ext cx="6007"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图8-3-4　现代时尚风格客厅设计</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36725" y="1380490"/>
            <a:ext cx="8765540" cy="43395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402205" y="1781810"/>
            <a:ext cx="722947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建筑空间设计</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广义的建筑设计是指设计一个建筑物或建筑群所要做的全部工作。由于科学技术的发展，在建筑上利用各种科学技术的成果越来越广泛深入，设计工作常涉及建筑学、结构学以及给水、排水，供暖、空气调节、电气、燃气、消防、防火、自动化控制管理、建筑声学、建筑光学、建筑热工学、工程估算，园林绿化等方面的知识，需要各种科学技术人员的密切协作。</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但通常所说的建筑设计，是指“建筑学”范围内的工作。</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913890" y="1313815"/>
            <a:ext cx="8087360" cy="43395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205990" y="1631950"/>
            <a:ext cx="372427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一、迪拜塔</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哈利法塔（原名迪拜塔）位于阿拉伯联合酋长国迪拜的一栋有162 层，总高828 米的摩天大楼（图8-3-5）。哈利法塔2004 年9 月21 日开始动工，2010 年1 月4 日竣工，为当前世界第一高楼与人工构造物，造价达15 亿美元。</a:t>
            </a:r>
            <a:endParaRPr lang="zh-CN" altLang="en-US">
              <a:latin typeface="黑体" panose="02010600030101010101" charset="-122"/>
              <a:ea typeface="黑体" panose="02010600030101010101" charset="-122"/>
            </a:endParaRPr>
          </a:p>
        </p:txBody>
      </p:sp>
      <p:grpSp>
        <p:nvGrpSpPr>
          <p:cNvPr id="9" name="组合 8"/>
          <p:cNvGrpSpPr/>
          <p:nvPr/>
        </p:nvGrpSpPr>
        <p:grpSpPr>
          <a:xfrm>
            <a:off x="6471920" y="1508760"/>
            <a:ext cx="2715895" cy="3991610"/>
            <a:chOff x="9607" y="2646"/>
            <a:chExt cx="4277" cy="6286"/>
          </a:xfrm>
        </p:grpSpPr>
        <p:pic>
          <p:nvPicPr>
            <p:cNvPr id="3" name="图片 2"/>
            <p:cNvPicPr>
              <a:picLocks noChangeAspect="1"/>
            </p:cNvPicPr>
            <p:nvPr/>
          </p:nvPicPr>
          <p:blipFill>
            <a:blip r:embed="rId1"/>
            <a:stretch>
              <a:fillRect/>
            </a:stretch>
          </p:blipFill>
          <p:spPr>
            <a:xfrm>
              <a:off x="9777" y="2646"/>
              <a:ext cx="3922" cy="5226"/>
            </a:xfrm>
            <a:prstGeom prst="rect">
              <a:avLst/>
            </a:prstGeom>
          </p:spPr>
        </p:pic>
        <p:sp>
          <p:nvSpPr>
            <p:cNvPr id="8" name="文本框 7"/>
            <p:cNvSpPr txBox="1"/>
            <p:nvPr/>
          </p:nvSpPr>
          <p:spPr>
            <a:xfrm>
              <a:off x="9607" y="7916"/>
              <a:ext cx="427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图8-3-5　高耸入云的迪拜塔</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306955"/>
          </a:xfrm>
          <a:prstGeom prst="rect">
            <a:avLst/>
          </a:prstGeom>
          <a:noFill/>
          <a:effectLst/>
        </p:spPr>
        <p:txBody>
          <a:bodyPr wrap="square" rtlCol="0">
            <a:spAutoFit/>
          </a:bodyPr>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第八章</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设计</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255395" y="1313815"/>
            <a:ext cx="9404350" cy="43395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526540" y="1776095"/>
            <a:ext cx="541083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二、“鸟巢”——北京国家体育场</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国家体育场（图8-3-6）位于北京奥林匹克公园中心区南部，为北京奥运会的主体育场。工程总占地面积21 公顷，场内观众坐席约为91000 个。举行了奥运会、残奥会开闭幕式、田径比赛及足球比赛决赛。奥运会后成为北京市民参与体育活动及享受体育娱乐的大型专业场所，并成为地标性的体育建筑和奥运遗产。</a:t>
            </a:r>
            <a:endParaRPr lang="zh-CN" altLang="en-US">
              <a:latin typeface="黑体" panose="02010600030101010101" charset="-122"/>
              <a:ea typeface="黑体" panose="02010600030101010101" charset="-122"/>
            </a:endParaRPr>
          </a:p>
        </p:txBody>
      </p:sp>
      <p:grpSp>
        <p:nvGrpSpPr>
          <p:cNvPr id="10" name="组合 9"/>
          <p:cNvGrpSpPr/>
          <p:nvPr/>
        </p:nvGrpSpPr>
        <p:grpSpPr>
          <a:xfrm>
            <a:off x="7166610" y="2245360"/>
            <a:ext cx="3271520" cy="2522220"/>
            <a:chOff x="11286" y="3536"/>
            <a:chExt cx="5152" cy="3972"/>
          </a:xfrm>
        </p:grpSpPr>
        <p:pic>
          <p:nvPicPr>
            <p:cNvPr id="6" name="图片 5"/>
            <p:cNvPicPr>
              <a:picLocks noChangeAspect="1"/>
            </p:cNvPicPr>
            <p:nvPr/>
          </p:nvPicPr>
          <p:blipFill>
            <a:blip r:embed="rId1"/>
            <a:stretch>
              <a:fillRect/>
            </a:stretch>
          </p:blipFill>
          <p:spPr>
            <a:xfrm>
              <a:off x="11286" y="3536"/>
              <a:ext cx="5152" cy="2752"/>
            </a:xfrm>
            <a:prstGeom prst="rect">
              <a:avLst/>
            </a:prstGeom>
          </p:spPr>
        </p:pic>
        <p:sp>
          <p:nvSpPr>
            <p:cNvPr id="7" name="文本框 6"/>
            <p:cNvSpPr txBox="1"/>
            <p:nvPr/>
          </p:nvSpPr>
          <p:spPr>
            <a:xfrm>
              <a:off x="11463" y="6492"/>
              <a:ext cx="4875"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图8-3-6　“鸟巢”国家体育场美丽夜景</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92175" y="1057910"/>
            <a:ext cx="10538460" cy="51041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空间设计鉴赏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63625" y="1167765"/>
            <a:ext cx="10148570" cy="1529715"/>
          </a:xfrm>
          <a:prstGeom prst="rect">
            <a:avLst/>
          </a:prstGeom>
          <a:noFill/>
        </p:spPr>
        <p:txBody>
          <a:bodyPr wrap="square" rtlCol="0" anchor="t">
            <a:spAutoFit/>
          </a:bodyPr>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一、新中式风格家庭装修</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中式装饰材料以木质为主，讲究雕刻彩绘、造型典雅，每件摆设都体现大气华贵，每件装饰都能令人对过去产生怀念，对未来产生一种美好的向往。中式风格的窗帘主要体现在面料颜色的厚重，纹理花样富有民族气息，款式上追求简约大气和精致。特别是流苏、云朵、盘扣等中式元素的运用。</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2" name="组合 11"/>
          <p:cNvGrpSpPr/>
          <p:nvPr/>
        </p:nvGrpSpPr>
        <p:grpSpPr>
          <a:xfrm>
            <a:off x="1535430" y="2925445"/>
            <a:ext cx="8789035" cy="2898140"/>
            <a:chOff x="2418" y="4607"/>
            <a:chExt cx="13841" cy="4564"/>
          </a:xfrm>
        </p:grpSpPr>
        <p:pic>
          <p:nvPicPr>
            <p:cNvPr id="6" name="图片 5"/>
            <p:cNvPicPr>
              <a:picLocks noChangeAspect="1"/>
            </p:cNvPicPr>
            <p:nvPr/>
          </p:nvPicPr>
          <p:blipFill>
            <a:blip r:embed="rId1"/>
            <a:stretch>
              <a:fillRect/>
            </a:stretch>
          </p:blipFill>
          <p:spPr>
            <a:xfrm>
              <a:off x="2418" y="4607"/>
              <a:ext cx="6817" cy="4564"/>
            </a:xfrm>
            <a:prstGeom prst="rect">
              <a:avLst/>
            </a:prstGeom>
          </p:spPr>
        </p:pic>
        <p:pic>
          <p:nvPicPr>
            <p:cNvPr id="9" name="图片 8"/>
            <p:cNvPicPr>
              <a:picLocks noChangeAspect="1"/>
            </p:cNvPicPr>
            <p:nvPr/>
          </p:nvPicPr>
          <p:blipFill>
            <a:blip r:embed="rId2"/>
            <a:stretch>
              <a:fillRect/>
            </a:stretch>
          </p:blipFill>
          <p:spPr>
            <a:xfrm>
              <a:off x="9543" y="4671"/>
              <a:ext cx="6716" cy="4500"/>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92175" y="1057910"/>
            <a:ext cx="10538460" cy="51041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空间设计鉴赏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41095" y="1413510"/>
            <a:ext cx="5247005" cy="4407535"/>
          </a:xfrm>
          <a:prstGeom prst="rect">
            <a:avLst/>
          </a:prstGeom>
          <a:noFill/>
        </p:spPr>
        <p:txBody>
          <a:bodyPr wrap="square" rtlCol="0" anchor="t">
            <a:spAutoFit/>
          </a:bodyPr>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二、武汉东湖汉街万达广场</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位于武汉东湖汉街的万达广场（图8-3-10）是万达集团迄今为止建成的最高端、也是国内一流的购物中心，由国际知名的荷兰UN Studio 设计公司（简称UN）担任设计，其室内设计由北京清尚环艺建筑设计院曾卫平商业设计团队与UN 共同完成。万达广场两个主入口的色调分别为金色与银色，这与两个中庭的主色调相呼应。UN 在最初概念设计中对入口处的天花设计要求是希望用球形灯营造敞亮、高端的氛围，效果类似摩托车头盔上的挡风玻璃。所以通过定制玻璃与金属球体表面镀铬，实现了这种效果。</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629400" y="1997710"/>
            <a:ext cx="4565650" cy="3728720"/>
            <a:chOff x="10440" y="3146"/>
            <a:chExt cx="7190" cy="5872"/>
          </a:xfrm>
        </p:grpSpPr>
        <p:pic>
          <p:nvPicPr>
            <p:cNvPr id="3" name="图片 2"/>
            <p:cNvPicPr>
              <a:picLocks noChangeAspect="1"/>
            </p:cNvPicPr>
            <p:nvPr/>
          </p:nvPicPr>
          <p:blipFill>
            <a:blip r:embed="rId1"/>
            <a:stretch>
              <a:fillRect/>
            </a:stretch>
          </p:blipFill>
          <p:spPr>
            <a:xfrm>
              <a:off x="10440" y="3146"/>
              <a:ext cx="7190" cy="4508"/>
            </a:xfrm>
            <a:prstGeom prst="rect">
              <a:avLst/>
            </a:prstGeom>
          </p:spPr>
        </p:pic>
        <p:sp>
          <p:nvSpPr>
            <p:cNvPr id="7" name="文本框 6"/>
            <p:cNvSpPr txBox="1"/>
            <p:nvPr/>
          </p:nvSpPr>
          <p:spPr>
            <a:xfrm>
              <a:off x="10535" y="8002"/>
              <a:ext cx="7092"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图8-3-10　武汉东湖汉街的万达广场设计效果图</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92175" y="1057910"/>
            <a:ext cx="10538460" cy="51041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空间设计鉴赏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63625" y="1167765"/>
            <a:ext cx="10148570" cy="1529715"/>
          </a:xfrm>
          <a:prstGeom prst="rect">
            <a:avLst/>
          </a:prstGeom>
          <a:noFill/>
        </p:spPr>
        <p:txBody>
          <a:bodyPr wrap="square" rtlCol="0" anchor="t">
            <a:spAutoFit/>
          </a:bodyPr>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三、高端商务酒店设计—— 弗雷格特岛酒店</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弗雷格特岛（图8-3-11）是塞舌尔的旅游胜地，这座岛屿归德国实业家奥特哈培尔私人所有。每间套房包括了2 间卧室、1 间按摩室、1 间日光浴室和2 间普通浴室，其中1 间浴室是敞开式的，躺在浴缸里，能欣赏到大自然的美景。</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1" name="组合 10"/>
          <p:cNvGrpSpPr/>
          <p:nvPr/>
        </p:nvGrpSpPr>
        <p:grpSpPr>
          <a:xfrm>
            <a:off x="2785110" y="2821305"/>
            <a:ext cx="6705600" cy="3237230"/>
            <a:chOff x="4386" y="4443"/>
            <a:chExt cx="10560" cy="5098"/>
          </a:xfrm>
        </p:grpSpPr>
        <p:pic>
          <p:nvPicPr>
            <p:cNvPr id="8" name="图片 7"/>
            <p:cNvPicPr>
              <a:picLocks noChangeAspect="1"/>
            </p:cNvPicPr>
            <p:nvPr/>
          </p:nvPicPr>
          <p:blipFill>
            <a:blip r:embed="rId1"/>
            <a:stretch>
              <a:fillRect/>
            </a:stretch>
          </p:blipFill>
          <p:spPr>
            <a:xfrm>
              <a:off x="4386" y="4443"/>
              <a:ext cx="10560" cy="4438"/>
            </a:xfrm>
            <a:prstGeom prst="rect">
              <a:avLst/>
            </a:prstGeom>
          </p:spPr>
        </p:pic>
        <p:sp>
          <p:nvSpPr>
            <p:cNvPr id="10" name="文本框 9"/>
            <p:cNvSpPr txBox="1"/>
            <p:nvPr/>
          </p:nvSpPr>
          <p:spPr>
            <a:xfrm>
              <a:off x="6426" y="8961"/>
              <a:ext cx="525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图8-3-11　弗雷格特岛</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92175" y="1057910"/>
            <a:ext cx="10538460" cy="51041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空间设计鉴赏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73810" y="1585595"/>
            <a:ext cx="4957445" cy="4048125"/>
          </a:xfrm>
          <a:prstGeom prst="rect">
            <a:avLst/>
          </a:prstGeom>
          <a:noFill/>
        </p:spPr>
        <p:txBody>
          <a:bodyPr wrap="square" rtlCol="0" anchor="t">
            <a:spAutoFit/>
          </a:bodyPr>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四、悉尼歌剧院</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悉尼歌剧院（图8-3-13）位于澳大利亚悉尼，是20 世纪最具特色的建筑之一，也是世界著名的表演艺术中心，已成为悉尼市的标志性建筑。该歌剧院1973 年正式落成，2007 年6 月28 日被联合国教科文组织评为世界文化遗产，该剧院设计者为丹麦设计师约恩·乌松。悉尼歌剧院位于澳大利亚新南威尔士州的首府悉尼市贝尼朗岬角。这座综合性的艺术中心，在现代建筑史上被认为是巨型雕塑式的典型作品，也是澳大利亚的象征性标志。</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7" name="组合 6"/>
          <p:cNvGrpSpPr/>
          <p:nvPr/>
        </p:nvGrpSpPr>
        <p:grpSpPr>
          <a:xfrm>
            <a:off x="6400165" y="2089785"/>
            <a:ext cx="4618990" cy="3806190"/>
            <a:chOff x="10079" y="3291"/>
            <a:chExt cx="7274" cy="5994"/>
          </a:xfrm>
        </p:grpSpPr>
        <p:pic>
          <p:nvPicPr>
            <p:cNvPr id="3" name="图片 2"/>
            <p:cNvPicPr>
              <a:picLocks noChangeAspect="1"/>
            </p:cNvPicPr>
            <p:nvPr/>
          </p:nvPicPr>
          <p:blipFill>
            <a:blip r:embed="rId1"/>
            <a:stretch>
              <a:fillRect/>
            </a:stretch>
          </p:blipFill>
          <p:spPr>
            <a:xfrm>
              <a:off x="10079" y="3291"/>
              <a:ext cx="7274" cy="4787"/>
            </a:xfrm>
            <a:prstGeom prst="rect">
              <a:avLst/>
            </a:prstGeom>
          </p:spPr>
        </p:pic>
        <p:sp>
          <p:nvSpPr>
            <p:cNvPr id="6" name="文本框 5"/>
            <p:cNvSpPr txBox="1"/>
            <p:nvPr/>
          </p:nvSpPr>
          <p:spPr>
            <a:xfrm>
              <a:off x="10472" y="8269"/>
              <a:ext cx="6243"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图8-3-13　如巨大的贝壳般的悉尼歌剧院</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选取一种你喜欢的家装设计风格，谈谈其设计特点和吸引你的设计元素。</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请通过互联网查找当今世界最经典的十大建筑设计案例，说明其入选的理由，并写一篇400 字左右，介绍它们设计特点的文章。</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278120"/>
            <a:ext cx="11421745" cy="150431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sz="1400" dirty="0">
                <a:latin typeface="黑体" panose="02010600030101010101" charset="-122"/>
                <a:ea typeface="黑体" panose="02010600030101010101" charset="-122"/>
                <a:cs typeface="黑体" panose="02010600030101010101" charset="-122"/>
                <a:sym typeface="华文细黑" panose="02010600040101010101" charset="-122"/>
              </a:rPr>
              <a:t>视觉传达设计经常被称为平面设计，它涉及报纸、杂志上的各种平面广告、道路两侧的广告牌、灯箱等，这些都属于视觉传达设计的领域。视觉传达设计的内容主要包括：广告设计、印刷设计、书籍装帧设计、海报招贴设计、产品包装设计、企业形象设计（VI设计）、展示设计、网页设计、数码影像设计等。</a:t>
            </a:r>
            <a:endParaRPr sz="1400" dirty="0">
              <a:latin typeface="黑体" panose="02010600030101010101" charset="-122"/>
              <a:ea typeface="黑体" panose="02010600030101010101" charset="-122"/>
              <a:cs typeface="黑体" panose="02010600030101010101" charset="-122"/>
              <a:sym typeface="华文细黑" panose="02010600040101010101" charset="-122"/>
            </a:endParaRPr>
          </a:p>
          <a:p>
            <a:pPr indent="457200" algn="just" fontAlgn="auto">
              <a:lnSpc>
                <a:spcPct val="130000"/>
              </a:lnSpc>
              <a:spcBef>
                <a:spcPts val="0"/>
              </a:spcBef>
              <a:spcAft>
                <a:spcPts val="0"/>
              </a:spcAft>
            </a:pPr>
            <a:r>
              <a:rPr sz="1400" dirty="0">
                <a:latin typeface="黑体" panose="02010600030101010101" charset="-122"/>
                <a:ea typeface="黑体" panose="02010600030101010101" charset="-122"/>
                <a:cs typeface="黑体" panose="02010600030101010101" charset="-122"/>
                <a:sym typeface="华文细黑" panose="02010600040101010101" charset="-122"/>
              </a:rPr>
              <a:t>视觉传达设计主要以文字、图形、色彩为基本要素的艺术创作，在精神文化领域以其独特的艺术魅力影响着人们的感情和观念，在人们的日常生活中起着十分重要的作用。</a:t>
            </a:r>
            <a:endParaRPr sz="1400"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第四节　视觉传达设计</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98295" y="995045"/>
            <a:ext cx="888492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635760" y="1223010"/>
            <a:ext cx="8769350" cy="13379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包装设计</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包装是品牌理念、产品特性、消费心理的综合反映，它直接影响到消费者的购买欲，是建立产品与消费者亲和力的有力手段。</a:t>
            </a:r>
            <a:endParaRPr lang="zh-CN" altLang="en-US">
              <a:latin typeface="黑体" panose="02010600030101010101" charset="-122"/>
              <a:ea typeface="黑体" panose="02010600030101010101" charset="-122"/>
            </a:endParaRPr>
          </a:p>
        </p:txBody>
      </p:sp>
      <p:grpSp>
        <p:nvGrpSpPr>
          <p:cNvPr id="10" name="组合 9"/>
          <p:cNvGrpSpPr/>
          <p:nvPr/>
        </p:nvGrpSpPr>
        <p:grpSpPr>
          <a:xfrm>
            <a:off x="2512695" y="2715260"/>
            <a:ext cx="6420485" cy="2804160"/>
            <a:chOff x="3957" y="4276"/>
            <a:chExt cx="10111" cy="4416"/>
          </a:xfrm>
        </p:grpSpPr>
        <p:pic>
          <p:nvPicPr>
            <p:cNvPr id="3" name="图片 2"/>
            <p:cNvPicPr>
              <a:picLocks noChangeAspect="1"/>
            </p:cNvPicPr>
            <p:nvPr/>
          </p:nvPicPr>
          <p:blipFill>
            <a:blip r:embed="rId1"/>
            <a:stretch>
              <a:fillRect/>
            </a:stretch>
          </p:blipFill>
          <p:spPr>
            <a:xfrm>
              <a:off x="3957" y="4567"/>
              <a:ext cx="5280" cy="3300"/>
            </a:xfrm>
            <a:prstGeom prst="rect">
              <a:avLst/>
            </a:prstGeom>
          </p:spPr>
        </p:pic>
        <p:pic>
          <p:nvPicPr>
            <p:cNvPr id="9" name="图片 8"/>
            <p:cNvPicPr>
              <a:picLocks noChangeAspect="1"/>
            </p:cNvPicPr>
            <p:nvPr/>
          </p:nvPicPr>
          <p:blipFill>
            <a:blip r:embed="rId2"/>
            <a:stretch>
              <a:fillRect/>
            </a:stretch>
          </p:blipFill>
          <p:spPr>
            <a:xfrm>
              <a:off x="10786" y="4276"/>
              <a:ext cx="3282" cy="441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80110" y="995045"/>
            <a:ext cx="1045083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45895" y="1412240"/>
            <a:ext cx="5652770" cy="3900170"/>
          </a:xfrm>
          <a:prstGeom prst="rect">
            <a:avLst/>
          </a:prstGeom>
          <a:noFill/>
        </p:spPr>
        <p:txBody>
          <a:bodyPr wrap="square" rtlCol="0" anchor="t">
            <a:spAutoFit/>
          </a:bodyPr>
          <a:p>
            <a:pPr indent="457200" algn="ctr"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广告设计</a:t>
            </a:r>
            <a:endParaRPr lang="zh-CN" altLang="en-US">
              <a:latin typeface="黑体" panose="02010600030101010101" charset="-122"/>
              <a:ea typeface="黑体" panose="02010600030101010101" charset="-122"/>
              <a:sym typeface="+mn-ea"/>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广告设计是基于计算机平面设计技术应用的基础上，对图象、文字、色彩、版面、图形等表达广告的元素，结合广告媒体的使用特征，在计算机上通过相关设计软件来实现表达广告目的和意图，所进行平面艺术创意的一种设计活动或过程。所谓广告设计是指从创意到制作的这个中间过程。</a:t>
            </a:r>
            <a:endParaRPr lang="zh-CN" altLang="en-US">
              <a:latin typeface="黑体" panose="02010600030101010101" charset="-122"/>
              <a:ea typeface="黑体" panose="02010600030101010101" charset="-122"/>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广告设计包括所有的广告形式：二维广告、三维广告、媒体广告、展示广告等广告形式。通过报刊、广播、电视、电影、路牌、橱窗、印刷品、霓虹灯等媒介或者形式来进行传播。</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7664450" y="1383665"/>
            <a:ext cx="3050540" cy="385445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89000" y="995045"/>
            <a:ext cx="1013206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48105" y="1470025"/>
            <a:ext cx="5554345" cy="3553460"/>
          </a:xfrm>
          <a:prstGeom prst="rect">
            <a:avLst/>
          </a:prstGeom>
          <a:noFill/>
        </p:spPr>
        <p:txBody>
          <a:bodyPr wrap="square" rtlCol="0" anchor="t">
            <a:spAutoFit/>
          </a:bodyPr>
          <a:p>
            <a:pPr indent="457200" algn="ctr"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广告设计</a:t>
            </a:r>
            <a:endParaRPr lang="zh-CN" altLang="en-US">
              <a:latin typeface="黑体" panose="02010600030101010101" charset="-122"/>
              <a:ea typeface="黑体" panose="02010600030101010101" charset="-122"/>
              <a:sym typeface="+mn-ea"/>
            </a:endParaRPr>
          </a:p>
          <a:p>
            <a:pPr indent="0" algn="just" fontAlgn="auto">
              <a:lnSpc>
                <a:spcPct val="125000"/>
              </a:lnSpc>
              <a:spcBef>
                <a:spcPts val="0"/>
              </a:spcBef>
              <a:spcAft>
                <a:spcPts val="0"/>
              </a:spcAft>
            </a:pPr>
            <a:r>
              <a:rPr lang="zh-CN" altLang="en-US" b="1">
                <a:latin typeface="黑体" panose="02010600030101010101" charset="-122"/>
                <a:ea typeface="黑体" panose="02010600030101010101" charset="-122"/>
              </a:rPr>
              <a:t>一、平面广告</a:t>
            </a:r>
            <a:endParaRPr lang="zh-CN" altLang="en-US">
              <a:latin typeface="黑体" panose="02010600030101010101" charset="-122"/>
              <a:ea typeface="黑体" panose="02010600030101010101" charset="-122"/>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平面广告，若从空间概念界定，泛指现有的以长、宽两维形态传达视觉信息的各种广告媒体的广告。若从设计的角度来看，它包含着文案、图形、线条、色彩、编排等要素。平面广告因为传达信息简洁明了，能瞬间扣住人心，从而成为广告的主要表现手段之一。平面广告设计在创作上要求表现手段浓缩化和具有象征性，一幅优秀的平面广告设计具有充满时代意识的新奇感，并具有设计上独特的表现手法和感情。</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7214235" y="1378585"/>
            <a:ext cx="3094990" cy="410083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字魂27号-布丁体" panose="00000500000000000000" charset="-122"/>
                <a:sym typeface="华文细黑" panose="02010600040101010101" charset="-122"/>
              </a:rPr>
              <a:t>公共艺术.美术篇</a:t>
            </a:r>
            <a:endParaRPr lang="en-US" sz="2400"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89000" y="995045"/>
            <a:ext cx="1013206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76655" y="1298575"/>
            <a:ext cx="6002655" cy="4246245"/>
          </a:xfrm>
          <a:prstGeom prst="rect">
            <a:avLst/>
          </a:prstGeom>
          <a:noFill/>
        </p:spPr>
        <p:txBody>
          <a:bodyPr wrap="square" rtlCol="0" anchor="t">
            <a:spAutoFit/>
          </a:bodyPr>
          <a:p>
            <a:pPr indent="457200" algn="ctr"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广告设计</a:t>
            </a:r>
            <a:endParaRPr lang="zh-CN" altLang="en-US">
              <a:latin typeface="黑体" panose="02010600030101010101" charset="-122"/>
              <a:ea typeface="黑体" panose="02010600030101010101" charset="-122"/>
              <a:sym typeface="+mn-ea"/>
            </a:endParaRPr>
          </a:p>
          <a:p>
            <a:pPr indent="0" algn="just" fontAlgn="auto">
              <a:lnSpc>
                <a:spcPct val="125000"/>
              </a:lnSpc>
              <a:spcBef>
                <a:spcPts val="0"/>
              </a:spcBef>
              <a:spcAft>
                <a:spcPts val="0"/>
              </a:spcAft>
            </a:pPr>
            <a:r>
              <a:rPr lang="zh-CN" altLang="en-US" b="1">
                <a:latin typeface="黑体" panose="02010600030101010101" charset="-122"/>
                <a:ea typeface="黑体" panose="02010600030101010101" charset="-122"/>
              </a:rPr>
              <a:t>二、路牌广告</a:t>
            </a:r>
            <a:endParaRPr lang="zh-CN" altLang="en-US" b="1">
              <a:latin typeface="黑体" panose="02010600030101010101" charset="-122"/>
              <a:ea typeface="黑体" panose="02010600030101010101" charset="-122"/>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路牌从其开始发展到今天，其媒体特征始终是一致的。它的特点是设立在闹市地段，地段越好，行人也就越多，因而广告所产生的效应也越强。因此，路牌的特定环境是马路，其对象是在动态中的行人，所以路牌画面多以图文的形式出现，画面醒目，文字精炼，使人一看就懂，具有印象捕捉快的视觉效应。现今路牌广告的发展趋势是逐渐采用电脑设计打印（或电脑直接印刷），其画面醒目逼真，立体感强，再现了商品的魅力，对树立商品（品牌）的都市形象最具功效，且张贴调换方便。所用材料也有防雨、防晒功能。</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7239635" y="2228850"/>
            <a:ext cx="3586480" cy="284099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89000" y="995045"/>
            <a:ext cx="1013206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76655" y="1508125"/>
            <a:ext cx="5284470" cy="3553460"/>
          </a:xfrm>
          <a:prstGeom prst="rect">
            <a:avLst/>
          </a:prstGeom>
          <a:noFill/>
        </p:spPr>
        <p:txBody>
          <a:bodyPr wrap="square" rtlCol="0" anchor="t">
            <a:spAutoFit/>
          </a:bodyPr>
          <a:p>
            <a:pPr indent="457200" algn="ctr"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广告设计</a:t>
            </a:r>
            <a:endParaRPr lang="zh-CN" altLang="en-US">
              <a:latin typeface="黑体" panose="02010600030101010101" charset="-122"/>
              <a:ea typeface="黑体" panose="02010600030101010101" charset="-122"/>
              <a:sym typeface="+mn-ea"/>
            </a:endParaRPr>
          </a:p>
          <a:p>
            <a:pPr indent="0" algn="just" fontAlgn="auto">
              <a:lnSpc>
                <a:spcPct val="125000"/>
              </a:lnSpc>
              <a:spcBef>
                <a:spcPts val="0"/>
              </a:spcBef>
              <a:spcAft>
                <a:spcPts val="0"/>
              </a:spcAft>
            </a:pPr>
            <a:r>
              <a:rPr lang="zh-CN" altLang="en-US" b="1">
                <a:latin typeface="黑体" panose="02010600030101010101" charset="-122"/>
                <a:ea typeface="黑体" panose="02010600030101010101" charset="-122"/>
              </a:rPr>
              <a:t>三、霓虹灯广告</a:t>
            </a:r>
            <a:endParaRPr lang="zh-CN" altLang="en-US" b="1">
              <a:latin typeface="黑体" panose="02010600030101010101" charset="-122"/>
              <a:ea typeface="黑体" panose="02010600030101010101" charset="-122"/>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霓虹灯是户外广告中灯光类广告的主要形式之一（图8-4-9），它的媒体特点是利用新科技、新手段、新材料，在表现形式上以光、色彩、动态等特点来吸引观众的注意，从而提高信息的接受率。霓虹灯广告一般都设置在城市的至高点、大楼屋顶和商店门面等醒目的位置上。它不仅白天起到路牌广告、招牌广告的作用，夜间更以其鲜艳夺目的色彩，起到点缀城市夜景的作用。</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6663055" y="2172970"/>
            <a:ext cx="4217670" cy="279781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98295" y="995045"/>
            <a:ext cx="8884920" cy="46799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635760" y="1013460"/>
            <a:ext cx="8769350" cy="17532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网页设计</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网页设计是指根据企业希望向浏览者传递的信息（包括产品、服务、理念、文化），进行网站功能策划，然后进行的页面设计美化的工作。作为企业对外宣传资料的一种，精美的网页设计，对于提升企业的互联网品牌形象至关重要。</a:t>
            </a:r>
            <a:endParaRPr lang="zh-CN" altLang="en-US">
              <a:latin typeface="黑体" panose="02010600030101010101" charset="-122"/>
              <a:ea typeface="黑体" panose="02010600030101010101" charset="-122"/>
            </a:endParaRPr>
          </a:p>
        </p:txBody>
      </p:sp>
      <p:grpSp>
        <p:nvGrpSpPr>
          <p:cNvPr id="8" name="组合 7"/>
          <p:cNvGrpSpPr/>
          <p:nvPr/>
        </p:nvGrpSpPr>
        <p:grpSpPr>
          <a:xfrm>
            <a:off x="2961005" y="2708910"/>
            <a:ext cx="6134100" cy="2861310"/>
            <a:chOff x="4663" y="4266"/>
            <a:chExt cx="9660" cy="4506"/>
          </a:xfrm>
        </p:grpSpPr>
        <p:pic>
          <p:nvPicPr>
            <p:cNvPr id="6" name="图片 5"/>
            <p:cNvPicPr>
              <a:picLocks noChangeAspect="1"/>
            </p:cNvPicPr>
            <p:nvPr/>
          </p:nvPicPr>
          <p:blipFill>
            <a:blip r:embed="rId1"/>
            <a:stretch>
              <a:fillRect/>
            </a:stretch>
          </p:blipFill>
          <p:spPr>
            <a:xfrm>
              <a:off x="4663" y="4357"/>
              <a:ext cx="8756" cy="4324"/>
            </a:xfrm>
            <a:prstGeom prst="rect">
              <a:avLst/>
            </a:prstGeom>
          </p:spPr>
        </p:pic>
        <p:sp>
          <p:nvSpPr>
            <p:cNvPr id="7" name="文本框 6"/>
            <p:cNvSpPr txBox="1"/>
            <p:nvPr/>
          </p:nvSpPr>
          <p:spPr>
            <a:xfrm>
              <a:off x="13592" y="4266"/>
              <a:ext cx="731" cy="4506"/>
            </a:xfrm>
            <a:prstGeom prst="rect">
              <a:avLst/>
            </a:prstGeom>
            <a:noFill/>
          </p:spPr>
          <p:txBody>
            <a:bodyPr wrap="square" rtlCol="0">
              <a:spAutoFit/>
            </a:bodyPr>
            <a:p>
              <a:r>
                <a:rPr lang="zh-CN" altLang="en-US">
                  <a:latin typeface="黑体" panose="02010600030101010101" charset="-122"/>
                  <a:ea typeface="黑体" panose="02010600030101010101" charset="-122"/>
                </a:rPr>
                <a:t>足球小子游戏网页设计</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54100" y="883920"/>
            <a:ext cx="1013206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61770" y="1033145"/>
            <a:ext cx="9378950" cy="2237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企业形象设计（CI 设计）</a:t>
            </a:r>
            <a:endParaRPr lang="zh-CN" altLang="en-US" b="1">
              <a:latin typeface="黑体" panose="02010600030101010101" charset="-122"/>
              <a:ea typeface="黑体" panose="02010600030101010101" charset="-122"/>
            </a:endParaRPr>
          </a:p>
          <a:p>
            <a:pPr indent="457200" algn="just"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企业形象设计又称CI 设计。CI 是Corporate Identity 的缩写，是指企业的经营理念、文化素质、经营方针、产品开发、商品流通等有关企业经营的所有因素（图8-4-12、图8-4-13）。从信息这一观点出发，从文化、形象、传播的角度来进行筛选，找出企业具有的潜在力，找出它的存在价值及美的价值，加以整合，使它在信息社会环境中转换为有效的标识。这种开发以及设计的行为就叫“CI”。</a:t>
            </a:r>
            <a:endParaRPr lang="zh-CN" altLang="en-US">
              <a:latin typeface="黑体" panose="02010600030101010101" charset="-122"/>
              <a:ea typeface="黑体" panose="02010600030101010101" charset="-122"/>
            </a:endParaRPr>
          </a:p>
        </p:txBody>
      </p:sp>
      <p:grpSp>
        <p:nvGrpSpPr>
          <p:cNvPr id="13" name="组合 12"/>
          <p:cNvGrpSpPr/>
          <p:nvPr/>
        </p:nvGrpSpPr>
        <p:grpSpPr>
          <a:xfrm>
            <a:off x="2786380" y="3193415"/>
            <a:ext cx="6655435" cy="3057525"/>
            <a:chOff x="4388" y="5029"/>
            <a:chExt cx="10481" cy="4815"/>
          </a:xfrm>
        </p:grpSpPr>
        <p:pic>
          <p:nvPicPr>
            <p:cNvPr id="6" name="图片 5"/>
            <p:cNvPicPr>
              <a:picLocks noChangeAspect="1"/>
            </p:cNvPicPr>
            <p:nvPr/>
          </p:nvPicPr>
          <p:blipFill>
            <a:blip r:embed="rId1"/>
            <a:stretch>
              <a:fillRect/>
            </a:stretch>
          </p:blipFill>
          <p:spPr>
            <a:xfrm>
              <a:off x="4672" y="5029"/>
              <a:ext cx="3944" cy="3819"/>
            </a:xfrm>
            <a:prstGeom prst="rect">
              <a:avLst/>
            </a:prstGeom>
          </p:spPr>
        </p:pic>
        <p:pic>
          <p:nvPicPr>
            <p:cNvPr id="7" name="图片 6"/>
            <p:cNvPicPr>
              <a:picLocks noChangeAspect="1"/>
            </p:cNvPicPr>
            <p:nvPr/>
          </p:nvPicPr>
          <p:blipFill>
            <a:blip r:embed="rId2"/>
            <a:stretch>
              <a:fillRect/>
            </a:stretch>
          </p:blipFill>
          <p:spPr>
            <a:xfrm>
              <a:off x="9899" y="5284"/>
              <a:ext cx="4970" cy="3355"/>
            </a:xfrm>
            <a:prstGeom prst="rect">
              <a:avLst/>
            </a:prstGeom>
          </p:spPr>
        </p:pic>
        <p:sp>
          <p:nvSpPr>
            <p:cNvPr id="11" name="文本框 10"/>
            <p:cNvSpPr txBox="1"/>
            <p:nvPr/>
          </p:nvSpPr>
          <p:spPr>
            <a:xfrm>
              <a:off x="9971" y="8705"/>
              <a:ext cx="4859"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图8-4-13　中国风—水墨风格设计</a:t>
              </a:r>
              <a:endParaRPr lang="zh-CN" altLang="en-US">
                <a:latin typeface="黑体" panose="02010600030101010101" charset="-122"/>
                <a:ea typeface="黑体" panose="02010600030101010101" charset="-122"/>
                <a:cs typeface="黑体" panose="02010600030101010101" charset="-122"/>
              </a:endParaRPr>
            </a:p>
          </p:txBody>
        </p:sp>
        <p:sp>
          <p:nvSpPr>
            <p:cNvPr id="12" name="文本框 11"/>
            <p:cNvSpPr txBox="1"/>
            <p:nvPr/>
          </p:nvSpPr>
          <p:spPr>
            <a:xfrm>
              <a:off x="4388" y="8828"/>
              <a:ext cx="4669"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图8-4-12　中国风—水墨风格VI 设计</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31520" y="975360"/>
            <a:ext cx="10711180" cy="5405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视觉传达设计鉴赏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43000" y="1271905"/>
            <a:ext cx="5173345"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一、书籍装帧设计</a:t>
            </a:r>
            <a:endParaRPr lang="zh-CN" altLang="en-US" b="1">
              <a:latin typeface="黑体" panose="02010600030101010101" charset="-122"/>
              <a:ea typeface="黑体" panose="02010600030101010101"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书籍装帧设计（图8-4-15）是指从书籍文稿到成书出版的整个设计过程，也是完成从书籍形式的平面化到立体化的过程，它包含艺术思维、构思创意和技术手法的系统设计，包括书籍的开本、装帧形式、封面、腰封、字体、版面、色彩、插图以及纸张材料、印刷、装订及工艺等各个环节的艺术设计。在书籍装帧设计中，只有从事整体设计的人才能称为装帧设计或整体设计，只有完成封面或版式等部分设计的，只能称作封面设计或版式设计等。</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539230" y="2214880"/>
            <a:ext cx="4526280" cy="3241675"/>
            <a:chOff x="10298" y="3488"/>
            <a:chExt cx="7128" cy="5105"/>
          </a:xfrm>
        </p:grpSpPr>
        <p:pic>
          <p:nvPicPr>
            <p:cNvPr id="3" name="图片 2"/>
            <p:cNvPicPr>
              <a:picLocks noChangeAspect="1"/>
            </p:cNvPicPr>
            <p:nvPr/>
          </p:nvPicPr>
          <p:blipFill>
            <a:blip r:embed="rId1"/>
            <a:stretch>
              <a:fillRect/>
            </a:stretch>
          </p:blipFill>
          <p:spPr>
            <a:xfrm>
              <a:off x="10298" y="3488"/>
              <a:ext cx="7128" cy="3824"/>
            </a:xfrm>
            <a:prstGeom prst="rect">
              <a:avLst/>
            </a:prstGeom>
          </p:spPr>
        </p:pic>
        <p:sp>
          <p:nvSpPr>
            <p:cNvPr id="7" name="文本框 6"/>
            <p:cNvSpPr txBox="1"/>
            <p:nvPr/>
          </p:nvSpPr>
          <p:spPr>
            <a:xfrm>
              <a:off x="10677" y="7577"/>
              <a:ext cx="6054"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图8-4-15　唯美的醉花荫书籍装</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帧设计</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31520" y="975360"/>
            <a:ext cx="10711180" cy="54051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视觉传达设计鉴赏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23925" y="1148080"/>
            <a:ext cx="607187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二、海报招贴设计</a:t>
            </a:r>
            <a:endParaRPr lang="zh-CN" altLang="en-US" b="1">
              <a:latin typeface="黑体" panose="02010600030101010101" charset="-122"/>
              <a:ea typeface="黑体" panose="02010600030101010101"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招贴又名“海报”或“宣传画”，属于户外广告，分布在各街道、影剧院、展览会、商业闹区、车站、码头、公园等公共场所。国外也称之为“瞬间”的街头艺术（图8-4-16）。</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招贴广告相比其他广告具有画面大、内容广泛、艺术表现力丰富、远视效果强烈的特点。印刷招贴可分为公共招贴和商业招贴两大类，公共招贴以社会公益性问题为题材，如纳税、戒烟、优生、竞选、献血、交通安全、环境保护、和平、文体活动宣传等；商业招贴则以促销商品、满足消费者需要之内容为题材，特别是市场经济的出现和发展，商业招贴也越来越重要，越来越被广泛地应用。</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7248525" y="2100580"/>
            <a:ext cx="3887470" cy="3136265"/>
            <a:chOff x="11415" y="3308"/>
            <a:chExt cx="6122" cy="4939"/>
          </a:xfrm>
        </p:grpSpPr>
        <p:pic>
          <p:nvPicPr>
            <p:cNvPr id="6" name="图片 5"/>
            <p:cNvPicPr>
              <a:picLocks noChangeAspect="1"/>
            </p:cNvPicPr>
            <p:nvPr/>
          </p:nvPicPr>
          <p:blipFill>
            <a:blip r:embed="rId1"/>
            <a:stretch>
              <a:fillRect/>
            </a:stretch>
          </p:blipFill>
          <p:spPr>
            <a:xfrm>
              <a:off x="11415" y="3308"/>
              <a:ext cx="6123" cy="3680"/>
            </a:xfrm>
            <a:prstGeom prst="rect">
              <a:avLst/>
            </a:prstGeom>
          </p:spPr>
        </p:pic>
        <p:sp>
          <p:nvSpPr>
            <p:cNvPr id="9" name="文本框 8"/>
            <p:cNvSpPr txBox="1"/>
            <p:nvPr/>
          </p:nvSpPr>
          <p:spPr>
            <a:xfrm>
              <a:off x="11652" y="7231"/>
              <a:ext cx="5236"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图8-4-16　变形金刚3 黑月降临精美海报设计</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什么叫广告设计？它包括哪些广告形式？怎样才能使我们的设计更加与众不同，令人印象深刻。</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请去超市找找有哪些包装设计创意让你过目不忘，并谈谈它的设计特点和吸引你的地方。（可以文字和图片相结合）。</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panose="00000500000000000000" charset="-122"/>
                <a:sym typeface="华文细黑" panose="02010600040101010101" charset="-122"/>
              </a:rPr>
              <a:t>感谢</a:t>
            </a:r>
            <a:r>
              <a:rPr lang="zh-CN" altLang="en-US" sz="7200" dirty="0">
                <a:solidFill>
                  <a:schemeClr val="accent2"/>
                </a:solidFill>
                <a:latin typeface="华文细黑" panose="02010600040101010101" charset="-122"/>
                <a:ea typeface="字魂27号-布丁体" panose="00000500000000000000"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panose="00000500000000000000" charset="-122"/>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panose="00000500000000000000" charset="-122"/>
                <a:sym typeface="华文细黑" panose="02010600040101010101" charset="-122"/>
              </a:rPr>
              <a:t>指导</a:t>
            </a:r>
            <a:endParaRPr lang="zh-CN" altLang="en-US" sz="72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rPr>
                <a:t>公共艺术.美术篇</a:t>
              </a:r>
              <a:endPar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322195" y="454660"/>
            <a:ext cx="8296275"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设计是把一种计划、规划、设想通过视觉的形式传达出来的活动过程。我们可以把任何人类造物活动的计划技术和计划过程理解为设计。它是对事物统筹规划的一个过程的总称。</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设计的种类繁多，历史较久、广为人知的设计种类有工业设计、平面设计（又称视觉传达设计）、广告设计、室内设计、装饰装潢设计、环境设计、网页设计、动漫设计、染织服装设计、建筑设计、工程设计、包装设计等。</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设计是一门综合性极强的学科，它涉及社会、文化、经济、市场、科技等诸多方面的因素，其审美标准也随着这诸多因素的变化而改变。设计贵在创造活动与实践，是设计者自身综合素质（如表现能力、感知能力、想象能力）的体现。</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sym typeface="+mn-ea"/>
              </a:rPr>
              <a:t>设计的最大的特点就是服务性。设计的第一动机不是表达，是对生活方式的一种创造性的改造，是为了给人类提供一种新的生活的可能。无论是在商业活动中的信息传达里的应用，还是在日常生活的行为方式中的应用，设计就是让人类获得各种更有价值，更有品质的生存形式。</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946150"/>
            <a:ext cx="7118985"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每种设计类型的评价标准不尽相同，但也有一些共性的关注点如创新程度、美感、可实现性、功能性、环保性和情感成分等。设计之中，尤其是商业设计，设计作品是否具有普遍性尤为重要。另外具有美感的设计作品是成功的必然条件，在视觉上能够带给人愉悦的感受，具有美感的设计可以吸引大众主动去阅读，而非强迫。优秀的设计作品还要具备一定设计所体现出来的个性、新意，这又是吸引受众的重要条件之一。</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本章的主要任务是通过设计的技巧，产品设计，空间设计，视觉传达设计等四部分的学习和典型案例分析，了解设计实战的不同类型特点。通过欣赏优秀的设计作品从而使同学们受到一定的启迪，提高自己的设计实战和对艺术设计的理解。</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249545"/>
            <a:ext cx="11421745" cy="825500"/>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设计类别庞杂，各个专业虽然对设计知识和技巧的着重面不尽相同，但对于“大设计”概念的关于美、节律、均衡、韵律等的要求是一样的。</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第一节　设计的技巧</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93700" y="980440"/>
            <a:ext cx="11560175"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29945" y="1219835"/>
            <a:ext cx="6901815" cy="4823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《北京奥运会会徽》</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2008 年北京奥运会是我国举办的第一届夏季奥运会，不仅是一届体育盛会更是展现中华民族伟大崛起的大舞台，那一刻世界聚焦中国。作为北京奥运会的象征，北京奥运会会徽（图8-1-1）必将载入史册。会徽的设计征集活动受到了全国人民的高度关注。最终历经一年四个月，从国内外的一千九百八十五件作品中，北京始创国际企划公司独树一帜的“中国印·舞动的北京”脱颖而出，成为2008 年北京奥运会会徽。</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2008 年北京奥运会会徽由印形部分、“Beijing2008”字样和奥林匹克五环组成。印形图案好似一个北京的“京”字，又像一个舞动的人型，潇洒飘逸、充满张力。新会徽集合了中国传统的印章、书法等艺术形式和运动特征，将中国精神、中国神韵与中国文化巧妙结合，象征开放的、充满活力的、具有美好前景的中国形象。</a:t>
            </a:r>
            <a:endParaRPr lang="zh-CN" altLang="en-US">
              <a:latin typeface="黑体" panose="02010600030101010101" charset="-122"/>
              <a:ea typeface="黑体" panose="02010600030101010101" charset="-122"/>
            </a:endParaRPr>
          </a:p>
        </p:txBody>
      </p:sp>
      <p:grpSp>
        <p:nvGrpSpPr>
          <p:cNvPr id="10" name="组合 9"/>
          <p:cNvGrpSpPr/>
          <p:nvPr/>
        </p:nvGrpSpPr>
        <p:grpSpPr>
          <a:xfrm>
            <a:off x="8157845" y="1790700"/>
            <a:ext cx="2686050" cy="3676015"/>
            <a:chOff x="12847" y="2820"/>
            <a:chExt cx="4230" cy="5789"/>
          </a:xfrm>
        </p:grpSpPr>
        <p:pic>
          <p:nvPicPr>
            <p:cNvPr id="3" name="图片 2"/>
            <p:cNvPicPr>
              <a:picLocks noChangeAspect="1"/>
            </p:cNvPicPr>
            <p:nvPr/>
          </p:nvPicPr>
          <p:blipFill>
            <a:blip r:embed="rId1"/>
            <a:stretch>
              <a:fillRect/>
            </a:stretch>
          </p:blipFill>
          <p:spPr>
            <a:xfrm>
              <a:off x="13072" y="2820"/>
              <a:ext cx="3780" cy="4500"/>
            </a:xfrm>
            <a:prstGeom prst="rect">
              <a:avLst/>
            </a:prstGeom>
          </p:spPr>
        </p:pic>
        <p:sp>
          <p:nvSpPr>
            <p:cNvPr id="9" name="文本框 8"/>
            <p:cNvSpPr txBox="1"/>
            <p:nvPr/>
          </p:nvSpPr>
          <p:spPr>
            <a:xfrm>
              <a:off x="12847" y="7593"/>
              <a:ext cx="4230"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图8-1-1　北京奥运会</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会徽</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9292</Words>
  <Application>WPS 演示</Application>
  <PresentationFormat>自定义</PresentationFormat>
  <Paragraphs>502</Paragraphs>
  <Slides>57</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57</vt:i4>
      </vt:variant>
    </vt:vector>
  </HeadingPairs>
  <TitlesOfParts>
    <vt:vector size="74" baseType="lpstr">
      <vt:lpstr>Arial</vt:lpstr>
      <vt:lpstr>宋体</vt:lpstr>
      <vt:lpstr>Wingdings</vt:lpstr>
      <vt:lpstr>张海山锐谐体</vt:lpstr>
      <vt:lpstr>Signika</vt:lpstr>
      <vt:lpstr>Latha</vt:lpstr>
      <vt:lpstr>Open Sans Extrabold</vt:lpstr>
      <vt:lpstr>微软雅黑</vt:lpstr>
      <vt:lpstr>Bebas Neue</vt:lpstr>
      <vt:lpstr>华文细黑</vt:lpstr>
      <vt:lpstr>字魂27号-布丁体</vt:lpstr>
      <vt:lpstr>黑体</vt:lpstr>
      <vt:lpstr>Roboto Bold</vt:lpstr>
      <vt:lpstr>Calibri</vt:lpstr>
      <vt:lpstr>Arial Unicode MS</vt:lpstr>
      <vt:lpstr>Kozuka Gothic Pro B</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武静影</cp:lastModifiedBy>
  <cp:revision>2283</cp:revision>
  <dcterms:created xsi:type="dcterms:W3CDTF">2014-10-20T02:56:00Z</dcterms:created>
  <dcterms:modified xsi:type="dcterms:W3CDTF">2021-06-07T01:31:41Z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A329D0E086D54BD1BB0C7586AABABBEE</vt:lpwstr>
  </property>
</Properties>
</file>