
<file path=[Content_Types].xml><?xml version="1.0" encoding="utf-8"?>
<Types xmlns="http://schemas.openxmlformats.org/package/2006/content-types">
  <Default Extension="jpeg" ContentType="image/jpeg"/>
  <Default Extension="emf" ContentType="image/x-emf"/>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7"/>
  </p:handoutMasterIdLst>
  <p:sldIdLst>
    <p:sldId id="592" r:id="rId3"/>
    <p:sldId id="376" r:id="rId5"/>
    <p:sldId id="406" r:id="rId6"/>
    <p:sldId id="552" r:id="rId7"/>
    <p:sldId id="435" r:id="rId8"/>
    <p:sldId id="409" r:id="rId9"/>
    <p:sldId id="351" r:id="rId10"/>
    <p:sldId id="442" r:id="rId11"/>
    <p:sldId id="517" r:id="rId12"/>
    <p:sldId id="518" r:id="rId13"/>
    <p:sldId id="519" r:id="rId14"/>
    <p:sldId id="443" r:id="rId15"/>
    <p:sldId id="445" r:id="rId16"/>
    <p:sldId id="441" r:id="rId17"/>
    <p:sldId id="446" r:id="rId18"/>
    <p:sldId id="447" r:id="rId19"/>
    <p:sldId id="470" r:id="rId20"/>
    <p:sldId id="471" r:id="rId21"/>
    <p:sldId id="386" r:id="rId22"/>
    <p:sldId id="472" r:id="rId23"/>
    <p:sldId id="375" r:id="rId24"/>
    <p:sldId id="473" r:id="rId25"/>
    <p:sldId id="474" r:id="rId26"/>
    <p:sldId id="475" r:id="rId27"/>
    <p:sldId id="476" r:id="rId28"/>
    <p:sldId id="477" r:id="rId29"/>
    <p:sldId id="478" r:id="rId30"/>
    <p:sldId id="499" r:id="rId31"/>
    <p:sldId id="500" r:id="rId32"/>
    <p:sldId id="501" r:id="rId33"/>
    <p:sldId id="502" r:id="rId34"/>
    <p:sldId id="503" r:id="rId35"/>
    <p:sldId id="504" r:id="rId36"/>
    <p:sldId id="505" r:id="rId37"/>
    <p:sldId id="506" r:id="rId38"/>
    <p:sldId id="508" r:id="rId39"/>
    <p:sldId id="509" r:id="rId40"/>
    <p:sldId id="513" r:id="rId41"/>
    <p:sldId id="511" r:id="rId42"/>
    <p:sldId id="514" r:id="rId43"/>
    <p:sldId id="515" r:id="rId44"/>
    <p:sldId id="516" r:id="rId45"/>
    <p:sldId id="392" r:id="rId46"/>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50"/>
        <p:guide orient="horz" pos="1661"/>
        <p:guide pos="6164"/>
        <p:guide pos="2193"/>
        <p:guide pos="4231"/>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300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5.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emf"/><Relationship Id="rId1" Type="http://schemas.openxmlformats.org/officeDocument/2006/relationships/image" Target="../media/image10.em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emf"/></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em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emf"/></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emf"/><Relationship Id="rId1" Type="http://schemas.openxmlformats.org/officeDocument/2006/relationships/image" Target="../media/image20.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em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emf"/></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emf"/></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emf"/><Relationship Id="rId1" Type="http://schemas.openxmlformats.org/officeDocument/2006/relationships/image" Target="../media/image25.em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emf"/><Relationship Id="rId1" Type="http://schemas.openxmlformats.org/officeDocument/2006/relationships/image" Target="../media/image27.emf"/></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em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emf"/><Relationship Id="rId1" Type="http://schemas.openxmlformats.org/officeDocument/2006/relationships/image" Target="../media/image26.em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emf"/></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emf"/><Relationship Id="rId1" Type="http://schemas.openxmlformats.org/officeDocument/2006/relationships/image" Target="../media/image27.em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emf"/><Relationship Id="rId1" Type="http://schemas.openxmlformats.org/officeDocument/2006/relationships/image" Target="../media/image25.em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e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emf"/><Relationship Id="rId1" Type="http://schemas.openxmlformats.org/officeDocument/2006/relationships/image" Target="../media/image27.emf"/></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emf"/></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5.xml"/><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938530" y="2367280"/>
            <a:ext cx="720090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字魂27号-布丁体" panose="00000500000000000000" charset="-122"/>
                <a:sym typeface="华文细黑" panose="02010600040101010101" charset="-122"/>
              </a:rPr>
              <a:t>公共艺术.美术篇</a:t>
            </a:r>
            <a:endParaRPr lang="zh-CN" altLang="en-US" sz="7200" dirty="0" smtClean="0">
              <a:latin typeface="华文细黑" panose="02010600040101010101" charset="-122"/>
              <a:ea typeface="字魂27号-布丁体" panose="00000500000000000000" charset="-122"/>
              <a:sym typeface="华文细黑" panose="02010600040101010101" charset="-122"/>
            </a:endParaRPr>
          </a:p>
        </p:txBody>
      </p:sp>
      <p:grpSp>
        <p:nvGrpSpPr>
          <p:cNvPr id="4" name="组合 3"/>
          <p:cNvGrpSpPr/>
          <p:nvPr/>
        </p:nvGrpSpPr>
        <p:grpSpPr>
          <a:xfrm>
            <a:off x="2017105" y="3942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字魂27号-布丁体" panose="00000500000000000000" charset="-122"/>
                  <a:sym typeface="华文细黑" panose="02010600040101010101" charset="-122"/>
                </a:rPr>
                <a:t>北京出版社</a:t>
              </a:r>
              <a:endParaRPr lang="zh-CN" altLang="en-US" sz="2400" dirty="0">
                <a:solidFill>
                  <a:srgbClr val="FFFFFF"/>
                </a:solidFill>
                <a:latin typeface="华文细黑" panose="02010600040101010101" charset="-122"/>
                <a:ea typeface="字魂27号-布丁体" panose="00000500000000000000" charset="-122"/>
                <a:sym typeface="华文细黑" panose="02010600040101010101" charset="-122"/>
              </a:endParaRPr>
            </a:p>
          </p:txBody>
        </p:sp>
      </p:grpSp>
      <p:grpSp>
        <p:nvGrpSpPr>
          <p:cNvPr id="2" name="组合 1"/>
          <p:cNvGrpSpPr/>
          <p:nvPr/>
        </p:nvGrpSpPr>
        <p:grpSpPr>
          <a:xfrm>
            <a:off x="83185" y="7429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234565" y="1153160"/>
            <a:ext cx="9004935" cy="456311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书法　篆刻　美术设计</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762885" y="1436370"/>
            <a:ext cx="8127365" cy="1529715"/>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二、篆刻</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篆刻是中国传统艺术之一，指雕刻印章的艺术。因刻印时先在印材上作篆字，再加锲刻，故称篆刻，一般用刀刻于石、牙、角、木等印材上。金属印章，则多先刻印模，然后铸成。</a:t>
            </a:r>
            <a:endParaRPr lang="zh-CN" altLang="en-US">
              <a:latin typeface="黑体" panose="02010600030101010101" charset="-122"/>
              <a:ea typeface="黑体" panose="02010600030101010101" charset="-122"/>
            </a:endParaRPr>
          </a:p>
        </p:txBody>
      </p:sp>
      <p:grpSp>
        <p:nvGrpSpPr>
          <p:cNvPr id="10" name="组合 9"/>
          <p:cNvGrpSpPr/>
          <p:nvPr/>
        </p:nvGrpSpPr>
        <p:grpSpPr>
          <a:xfrm>
            <a:off x="3901440" y="2992120"/>
            <a:ext cx="5842000" cy="2647315"/>
            <a:chOff x="6144" y="4712"/>
            <a:chExt cx="9200" cy="4169"/>
          </a:xfrm>
        </p:grpSpPr>
        <p:pic>
          <p:nvPicPr>
            <p:cNvPr id="3" name="图片 2"/>
            <p:cNvPicPr>
              <a:picLocks noChangeAspect="1"/>
            </p:cNvPicPr>
            <p:nvPr/>
          </p:nvPicPr>
          <p:blipFill>
            <a:blip r:embed="rId1"/>
            <a:stretch>
              <a:fillRect/>
            </a:stretch>
          </p:blipFill>
          <p:spPr>
            <a:xfrm>
              <a:off x="11132" y="4782"/>
              <a:ext cx="4212" cy="3253"/>
            </a:xfrm>
            <a:prstGeom prst="rect">
              <a:avLst/>
            </a:prstGeom>
          </p:spPr>
        </p:pic>
        <p:pic>
          <p:nvPicPr>
            <p:cNvPr id="6" name="图片 5"/>
            <p:cNvPicPr>
              <a:picLocks noChangeAspect="1"/>
            </p:cNvPicPr>
            <p:nvPr/>
          </p:nvPicPr>
          <p:blipFill>
            <a:blip r:embed="rId2"/>
            <a:stretch>
              <a:fillRect/>
            </a:stretch>
          </p:blipFill>
          <p:spPr>
            <a:xfrm>
              <a:off x="6144" y="4712"/>
              <a:ext cx="4302" cy="3382"/>
            </a:xfrm>
            <a:prstGeom prst="rect">
              <a:avLst/>
            </a:prstGeom>
          </p:spPr>
        </p:pic>
        <p:sp>
          <p:nvSpPr>
            <p:cNvPr id="8" name="文本框 7"/>
            <p:cNvSpPr txBox="1"/>
            <p:nvPr/>
          </p:nvSpPr>
          <p:spPr>
            <a:xfrm>
              <a:off x="7500" y="8301"/>
              <a:ext cx="6872"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　金“大清嗣天子宝”</a:t>
              </a:r>
              <a:endParaRPr lang="zh-CN" altLang="en-US">
                <a:latin typeface="黑体" panose="02010600030101010101" charset="-122"/>
                <a:ea typeface="黑体" panose="02010600030101010101" charset="-122"/>
                <a:cs typeface="黑体" panose="02010600030101010101" charset="-122"/>
              </a:endParaRPr>
            </a:p>
          </p:txBody>
        </p:sp>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rPr>
              <a:t>拓展欣赏</a:t>
            </a:r>
            <a:endParaRPr lang="zh-CN" altLang="en-US" sz="3200">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397000" y="1153160"/>
            <a:ext cx="9842500" cy="48374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书法　篆刻　美术设计</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918970" y="2116455"/>
            <a:ext cx="4078605" cy="2584450"/>
          </a:xfrm>
          <a:prstGeom prst="rect">
            <a:avLst/>
          </a:prstGeom>
          <a:noFill/>
        </p:spPr>
        <p:txBody>
          <a:bodyPr wrap="square" rtlCol="0" anchor="t">
            <a:spAutoFit/>
          </a:bodyPr>
          <a:p>
            <a:pPr algn="ctr">
              <a:lnSpc>
                <a:spcPct val="150000"/>
              </a:lnSpc>
              <a:spcBef>
                <a:spcPts val="0"/>
              </a:spcBef>
              <a:spcAft>
                <a:spcPts val="0"/>
              </a:spcAft>
            </a:pPr>
            <a:r>
              <a:rPr lang="zh-CN" altLang="en-US" b="1">
                <a:latin typeface="黑体" panose="02010600030101010101" charset="-122"/>
                <a:ea typeface="黑体" panose="02010600030101010101" charset="-122"/>
              </a:rPr>
              <a:t>三、美术设计</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美术设计是一种构想或计划，以及把这种构想或计划通过一定的审美观念和表现手法使其视觉化、形象化的创作过程。它主要包括平面、环艺、工业、服装、广告、戏剧美术、建筑设计等。</a:t>
            </a:r>
            <a:endParaRPr lang="zh-CN" altLang="en-US">
              <a:latin typeface="黑体" panose="02010600030101010101" charset="-122"/>
              <a:ea typeface="黑体" panose="02010600030101010101" charset="-122"/>
            </a:endParaRPr>
          </a:p>
        </p:txBody>
      </p:sp>
      <p:pic>
        <p:nvPicPr>
          <p:cNvPr id="7" name="图片 6"/>
          <p:cNvPicPr>
            <a:picLocks noChangeAspect="1"/>
          </p:cNvPicPr>
          <p:nvPr/>
        </p:nvPicPr>
        <p:blipFill>
          <a:blip r:embed="rId1"/>
          <a:stretch>
            <a:fillRect/>
          </a:stretch>
        </p:blipFill>
        <p:spPr>
          <a:xfrm>
            <a:off x="6459855" y="1804035"/>
            <a:ext cx="4368800" cy="2901315"/>
          </a:xfrm>
          <a:prstGeom prst="rect">
            <a:avLst/>
          </a:prstGeom>
        </p:spPr>
      </p:pic>
      <p:sp>
        <p:nvSpPr>
          <p:cNvPr id="9" name="文本框 8"/>
          <p:cNvSpPr txBox="1"/>
          <p:nvPr/>
        </p:nvSpPr>
        <p:spPr>
          <a:xfrm>
            <a:off x="6879590" y="4941570"/>
            <a:ext cx="3065145"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《侠引》造型设计</a:t>
            </a:r>
            <a:endParaRPr lang="zh-CN" altLang="en-US">
              <a:latin typeface="黑体" panose="02010600030101010101" charset="-122"/>
              <a:ea typeface="黑体" panose="02010600030101010101" charset="-122"/>
            </a:endParaRPr>
          </a:p>
        </p:txBody>
      </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16852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请分别写出主流美术中的绘画、雕塑、工艺美术和建筑艺术各自的特点。</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按照绘画的工具和材料，请在网上或生活中搜集下面的图：水墨画、油画、壁画、版画、水彩画、水粉画各一幅。</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par>
                                <p:cTn id="18" presetID="6" presetClass="entr" presetSubtype="16"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circle(in)">
                                      <p:cBhvr>
                                        <p:cTn id="20" dur="20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1048385" y="5363845"/>
            <a:ext cx="9775190" cy="1353185"/>
          </a:xfrm>
          <a:prstGeom prst="rect">
            <a:avLst/>
          </a:prstGeom>
        </p:spPr>
        <p:txBody>
          <a:bodyPr wrap="square" lIns="121920" rIns="121920" bIns="60960">
            <a:spAutoFit/>
          </a:bodyPr>
          <a:lstStyle/>
          <a:p>
            <a:pPr indent="457200" algn="just" fontAlgn="auto">
              <a:lnSpc>
                <a:spcPct val="150000"/>
              </a:lnSpc>
            </a:pPr>
            <a:r>
              <a:rPr lang="zh-CN" altLang="en-US">
                <a:latin typeface="黑体" panose="02010600030101010101" charset="-122"/>
                <a:ea typeface="黑体" panose="02010600030101010101" charset="-122"/>
                <a:cs typeface="黑体" panose="02010600030101010101" charset="-122"/>
                <a:sym typeface="+mn-ea"/>
              </a:rPr>
              <a:t>中国美术是以汉民族为主体的华夏民族所创造的以物质材料为媒介，占据一定立体或平面空间的艺术。在中国，这种古老的艺术形式，大约产生在史前时代。在漫长的历史进程中，不仅演化出建筑、雕刻、绘画、工艺造型等门类，还形成了不同于西方美术的独特传统与体系。</a:t>
            </a:r>
            <a:endParaRPr lang="zh-CN" altLang="en-US">
              <a:latin typeface="黑体" panose="02010600030101010101" charset="-122"/>
              <a:ea typeface="黑体" panose="02010600030101010101" charset="-122"/>
              <a:cs typeface="黑体" panose="02010600030101010101"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第二节　中国美术</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肘形连接符 18"/>
          <p:cNvCxnSpPr>
            <a:stCxn id="37" idx="3"/>
            <a:endCxn id="40" idx="1"/>
          </p:cNvCxnSpPr>
          <p:nvPr/>
        </p:nvCxnSpPr>
        <p:spPr>
          <a:xfrm>
            <a:off x="3199130" y="3587750"/>
            <a:ext cx="574675" cy="1171575"/>
          </a:xfrm>
          <a:prstGeom prst="bentConnector3">
            <a:avLst>
              <a:gd name="adj1" fmla="val 50055"/>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肘形连接符 19"/>
          <p:cNvCxnSpPr/>
          <p:nvPr/>
        </p:nvCxnSpPr>
        <p:spPr>
          <a:xfrm flipH="1">
            <a:off x="5830688" y="3616325"/>
            <a:ext cx="574947" cy="1028700"/>
          </a:xfrm>
          <a:prstGeom prst="bentConnector3">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肘形连接符 20"/>
          <p:cNvCxnSpPr/>
          <p:nvPr/>
        </p:nvCxnSpPr>
        <p:spPr>
          <a:xfrm>
            <a:off x="8418377" y="3492500"/>
            <a:ext cx="574947" cy="1028700"/>
          </a:xfrm>
          <a:prstGeom prst="bentConnector3">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1157424" y="3276600"/>
            <a:ext cx="2041253" cy="622300"/>
            <a:chOff x="1157424" y="3009900"/>
            <a:chExt cx="2041253" cy="622300"/>
          </a:xfrm>
        </p:grpSpPr>
        <p:sp>
          <p:nvSpPr>
            <p:cNvPr id="37" name="圆角矩形 13"/>
            <p:cNvSpPr/>
            <p:nvPr/>
          </p:nvSpPr>
          <p:spPr>
            <a:xfrm>
              <a:off x="1157424" y="3009900"/>
              <a:ext cx="2041253" cy="6223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sp>
          <p:nvSpPr>
            <p:cNvPr id="38" name="文本框 37"/>
            <p:cNvSpPr txBox="1"/>
            <p:nvPr/>
          </p:nvSpPr>
          <p:spPr>
            <a:xfrm>
              <a:off x="1888028" y="3009900"/>
              <a:ext cx="707491" cy="584775"/>
            </a:xfrm>
            <a:prstGeom prst="rect">
              <a:avLst/>
            </a:prstGeom>
            <a:noFill/>
          </p:spPr>
          <p:txBody>
            <a:bodyPr wrap="square" rtlCol="0">
              <a:spAutoFit/>
            </a:bodyPr>
            <a:lstStyle/>
            <a:p>
              <a:pPr algn="ctr"/>
              <a:r>
                <a:rPr lang="en-US" altLang="zh-CN" sz="3200" b="1" dirty="0">
                  <a:solidFill>
                    <a:schemeClr val="bg1"/>
                  </a:solidFill>
                  <a:latin typeface="华文细黑" panose="02010600040101010101" charset="-122"/>
                  <a:ea typeface="字魂27号-布丁体" panose="00000500000000000000" charset="-122"/>
                  <a:cs typeface="+mn-ea"/>
                  <a:sym typeface="华文细黑" panose="02010600040101010101" charset="-122"/>
                </a:rPr>
                <a:t>01</a:t>
              </a:r>
              <a:endParaRPr lang="zh-CN" altLang="en-US" sz="3200" b="1"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grpSp>
      <p:grpSp>
        <p:nvGrpSpPr>
          <p:cNvPr id="39" name="组合 38"/>
          <p:cNvGrpSpPr/>
          <p:nvPr/>
        </p:nvGrpSpPr>
        <p:grpSpPr>
          <a:xfrm>
            <a:off x="3773624" y="4448175"/>
            <a:ext cx="2041253" cy="622300"/>
            <a:chOff x="3773624" y="4038600"/>
            <a:chExt cx="2041253" cy="622300"/>
          </a:xfrm>
        </p:grpSpPr>
        <p:sp>
          <p:nvSpPr>
            <p:cNvPr id="40" name="圆角矩形 14"/>
            <p:cNvSpPr/>
            <p:nvPr/>
          </p:nvSpPr>
          <p:spPr>
            <a:xfrm>
              <a:off x="3773624" y="4038600"/>
              <a:ext cx="2041253" cy="6223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sp>
          <p:nvSpPr>
            <p:cNvPr id="41" name="文本框 40"/>
            <p:cNvSpPr txBox="1"/>
            <p:nvPr/>
          </p:nvSpPr>
          <p:spPr>
            <a:xfrm>
              <a:off x="4433890" y="4050724"/>
              <a:ext cx="763610" cy="584775"/>
            </a:xfrm>
            <a:prstGeom prst="rect">
              <a:avLst/>
            </a:prstGeom>
            <a:noFill/>
          </p:spPr>
          <p:txBody>
            <a:bodyPr wrap="square" rtlCol="0">
              <a:spAutoFit/>
            </a:bodyPr>
            <a:lstStyle/>
            <a:p>
              <a:pPr algn="ctr"/>
              <a:r>
                <a:rPr lang="en-US" altLang="zh-CN" sz="3200" b="1" dirty="0">
                  <a:solidFill>
                    <a:schemeClr val="bg1"/>
                  </a:solidFill>
                  <a:latin typeface="华文细黑" panose="02010600040101010101" charset="-122"/>
                  <a:ea typeface="字魂27号-布丁体" panose="00000500000000000000" charset="-122"/>
                  <a:cs typeface="+mn-ea"/>
                  <a:sym typeface="华文细黑" panose="02010600040101010101" charset="-122"/>
                </a:rPr>
                <a:t>02</a:t>
              </a:r>
              <a:endParaRPr lang="zh-CN" altLang="en-US" sz="3200" b="1"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grpSp>
      <p:grpSp>
        <p:nvGrpSpPr>
          <p:cNvPr id="42" name="组合 41"/>
          <p:cNvGrpSpPr/>
          <p:nvPr/>
        </p:nvGrpSpPr>
        <p:grpSpPr>
          <a:xfrm>
            <a:off x="6364424" y="3152775"/>
            <a:ext cx="2041253" cy="622300"/>
            <a:chOff x="6364424" y="3009900"/>
            <a:chExt cx="2041253" cy="622300"/>
          </a:xfrm>
        </p:grpSpPr>
        <p:sp>
          <p:nvSpPr>
            <p:cNvPr id="43" name="圆角矩形 15"/>
            <p:cNvSpPr/>
            <p:nvPr/>
          </p:nvSpPr>
          <p:spPr>
            <a:xfrm>
              <a:off x="6364424" y="3009900"/>
              <a:ext cx="2041253" cy="6223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sp>
          <p:nvSpPr>
            <p:cNvPr id="44" name="文本框 43"/>
            <p:cNvSpPr txBox="1"/>
            <p:nvPr/>
          </p:nvSpPr>
          <p:spPr>
            <a:xfrm>
              <a:off x="7041456" y="3028662"/>
              <a:ext cx="741099" cy="584775"/>
            </a:xfrm>
            <a:prstGeom prst="rect">
              <a:avLst/>
            </a:prstGeom>
            <a:noFill/>
          </p:spPr>
          <p:txBody>
            <a:bodyPr wrap="square" rtlCol="0">
              <a:spAutoFit/>
            </a:bodyPr>
            <a:lstStyle/>
            <a:p>
              <a:pPr algn="ctr"/>
              <a:r>
                <a:rPr lang="en-US" altLang="zh-CN" sz="3200" b="1" dirty="0">
                  <a:solidFill>
                    <a:schemeClr val="bg1"/>
                  </a:solidFill>
                  <a:latin typeface="华文细黑" panose="02010600040101010101" charset="-122"/>
                  <a:ea typeface="字魂27号-布丁体" panose="00000500000000000000" charset="-122"/>
                  <a:cs typeface="+mn-ea"/>
                  <a:sym typeface="华文细黑" panose="02010600040101010101" charset="-122"/>
                </a:rPr>
                <a:t>03</a:t>
              </a:r>
              <a:endParaRPr lang="zh-CN" altLang="en-US" sz="3200" b="1"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grpSp>
      <p:grpSp>
        <p:nvGrpSpPr>
          <p:cNvPr id="45" name="组合 44"/>
          <p:cNvGrpSpPr/>
          <p:nvPr/>
        </p:nvGrpSpPr>
        <p:grpSpPr>
          <a:xfrm>
            <a:off x="8993324" y="4178300"/>
            <a:ext cx="2041253" cy="622300"/>
            <a:chOff x="8993324" y="4025900"/>
            <a:chExt cx="2041253" cy="622300"/>
          </a:xfrm>
        </p:grpSpPr>
        <p:sp>
          <p:nvSpPr>
            <p:cNvPr id="46" name="圆角矩形 16"/>
            <p:cNvSpPr/>
            <p:nvPr/>
          </p:nvSpPr>
          <p:spPr>
            <a:xfrm>
              <a:off x="8993324" y="4025900"/>
              <a:ext cx="2041253" cy="6223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sp>
          <p:nvSpPr>
            <p:cNvPr id="47" name="文本框 46"/>
            <p:cNvSpPr txBox="1"/>
            <p:nvPr/>
          </p:nvSpPr>
          <p:spPr>
            <a:xfrm>
              <a:off x="9622182" y="4044662"/>
              <a:ext cx="728098" cy="584775"/>
            </a:xfrm>
            <a:prstGeom prst="rect">
              <a:avLst/>
            </a:prstGeom>
            <a:noFill/>
          </p:spPr>
          <p:txBody>
            <a:bodyPr wrap="square" rtlCol="0">
              <a:spAutoFit/>
            </a:bodyPr>
            <a:lstStyle/>
            <a:p>
              <a:pPr algn="ctr"/>
              <a:r>
                <a:rPr lang="en-US" altLang="zh-CN" sz="3200" b="1" dirty="0">
                  <a:solidFill>
                    <a:schemeClr val="bg1"/>
                  </a:solidFill>
                  <a:latin typeface="华文细黑" panose="02010600040101010101" charset="-122"/>
                  <a:ea typeface="字魂27号-布丁体" panose="00000500000000000000" charset="-122"/>
                  <a:cs typeface="+mn-ea"/>
                  <a:sym typeface="华文细黑" panose="02010600040101010101" charset="-122"/>
                </a:rPr>
                <a:t>04</a:t>
              </a:r>
              <a:endParaRPr lang="zh-CN" altLang="en-US" sz="3200" b="1"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grpSp>
      <p:sp>
        <p:nvSpPr>
          <p:cNvPr id="21" name="TextBox 76"/>
          <p:cNvSpPr txBox="1"/>
          <p:nvPr/>
        </p:nvSpPr>
        <p:spPr>
          <a:xfrm>
            <a:off x="3357687"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一、中国早期绘画</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7" name="文本框 6"/>
          <p:cNvSpPr txBox="1"/>
          <p:nvPr/>
        </p:nvSpPr>
        <p:spPr>
          <a:xfrm>
            <a:off x="2849245" y="984885"/>
            <a:ext cx="7070725" cy="368300"/>
          </a:xfrm>
          <a:prstGeom prst="rect">
            <a:avLst/>
          </a:prstGeom>
          <a:noFill/>
        </p:spPr>
        <p:txBody>
          <a:bodyPr wrap="square" rtlCol="0">
            <a:spAutoFit/>
          </a:bodyPr>
          <a:p>
            <a:pPr algn="just"/>
            <a:r>
              <a:rPr lang="zh-CN" altLang="en-US">
                <a:latin typeface="黑体" panose="02010600030101010101" charset="-122"/>
                <a:ea typeface="黑体" panose="02010600030101010101" charset="-122"/>
              </a:rPr>
              <a:t>中国早期绘画主要指经过夏、商、周到汉代的岩画、帛画、彩陶画等</a:t>
            </a:r>
            <a:endParaRPr lang="zh-CN" altLang="en-US">
              <a:latin typeface="黑体" panose="02010600030101010101" charset="-122"/>
              <a:ea typeface="黑体" panose="02010600030101010101" charset="-122"/>
            </a:endParaRPr>
          </a:p>
        </p:txBody>
      </p:sp>
      <p:sp>
        <p:nvSpPr>
          <p:cNvPr id="16" name="文本框 15"/>
          <p:cNvSpPr txBox="1"/>
          <p:nvPr/>
        </p:nvSpPr>
        <p:spPr>
          <a:xfrm>
            <a:off x="1232141" y="1871088"/>
            <a:ext cx="1976061" cy="368300"/>
          </a:xfrm>
          <a:prstGeom prst="rect">
            <a:avLst/>
          </a:prstGeom>
          <a:noFill/>
        </p:spPr>
        <p:txBody>
          <a:bodyPr wrap="square" rtlCol="0">
            <a:spAutoFit/>
          </a:bodyPr>
          <a:p>
            <a:pPr algn="ctr"/>
            <a:r>
              <a:rPr lang="zh-CN" altLang="en-US" b="1"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rPr>
              <a:t>（一）岩画</a:t>
            </a:r>
            <a:endParaRPr lang="zh-CN" altLang="en-US" b="1"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endParaRPr>
          </a:p>
        </p:txBody>
      </p:sp>
      <p:sp>
        <p:nvSpPr>
          <p:cNvPr id="17" name="矩形 16"/>
          <p:cNvSpPr/>
          <p:nvPr/>
        </p:nvSpPr>
        <p:spPr>
          <a:xfrm>
            <a:off x="896620" y="2182495"/>
            <a:ext cx="3421380" cy="1052830"/>
          </a:xfrm>
          <a:prstGeom prst="rect">
            <a:avLst/>
          </a:prstGeom>
        </p:spPr>
        <p:txBody>
          <a:bodyPr wrap="square">
            <a:spAutoFit/>
          </a:bodyPr>
          <a:p>
            <a:pPr algn="just">
              <a:lnSpc>
                <a:spcPts val="2500"/>
              </a:lnSpc>
            </a:pPr>
            <a:r>
              <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rPr>
              <a:t>沧源岩画是我国目前为止所发现的最古老的岩画之一，主要分布在沧源佤族自治县的“勐省”和“勐来”两个乡镇。</a:t>
            </a:r>
            <a:endPar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18" name="文本框 17"/>
          <p:cNvSpPr txBox="1"/>
          <p:nvPr/>
        </p:nvSpPr>
        <p:spPr>
          <a:xfrm>
            <a:off x="3721976" y="5249288"/>
            <a:ext cx="1976061" cy="368300"/>
          </a:xfrm>
          <a:prstGeom prst="rect">
            <a:avLst/>
          </a:prstGeom>
          <a:noFill/>
        </p:spPr>
        <p:txBody>
          <a:bodyPr wrap="square" rtlCol="0">
            <a:spAutoFit/>
          </a:bodyPr>
          <a:p>
            <a:pPr algn="ctr"/>
            <a:r>
              <a:rPr lang="zh-CN" altLang="en-US" b="1"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rPr>
              <a:t>（二）汉代帛画</a:t>
            </a:r>
            <a:endParaRPr lang="zh-CN" altLang="en-US" b="1"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endParaRPr>
          </a:p>
        </p:txBody>
      </p:sp>
      <p:sp>
        <p:nvSpPr>
          <p:cNvPr id="19" name="矩形 18"/>
          <p:cNvSpPr/>
          <p:nvPr/>
        </p:nvSpPr>
        <p:spPr>
          <a:xfrm>
            <a:off x="8732520" y="5284470"/>
            <a:ext cx="3132455" cy="732155"/>
          </a:xfrm>
          <a:prstGeom prst="rect">
            <a:avLst/>
          </a:prstGeom>
        </p:spPr>
        <p:txBody>
          <a:bodyPr wrap="square">
            <a:spAutoFit/>
          </a:bodyPr>
          <a:p>
            <a:pPr algn="just">
              <a:lnSpc>
                <a:spcPts val="2500"/>
              </a:lnSpc>
            </a:pPr>
            <a:r>
              <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rPr>
              <a:t>壁画可以说是最原始的绘画形式，</a:t>
            </a:r>
            <a:endPar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a:p>
            <a:pPr algn="just">
              <a:lnSpc>
                <a:spcPts val="2500"/>
              </a:lnSpc>
            </a:pPr>
            <a:r>
              <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rPr>
              <a:t>目前已发现的最早的壁画是汉代作品。</a:t>
            </a:r>
            <a:endPar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23" name="文本框 22"/>
          <p:cNvSpPr txBox="1"/>
          <p:nvPr/>
        </p:nvSpPr>
        <p:spPr>
          <a:xfrm>
            <a:off x="6031471" y="2002533"/>
            <a:ext cx="1976061" cy="368300"/>
          </a:xfrm>
          <a:prstGeom prst="rect">
            <a:avLst/>
          </a:prstGeom>
          <a:noFill/>
        </p:spPr>
        <p:txBody>
          <a:bodyPr wrap="square" rtlCol="0">
            <a:spAutoFit/>
          </a:bodyPr>
          <a:p>
            <a:pPr algn="ctr"/>
            <a:r>
              <a:rPr lang="zh-CN" altLang="en-US" b="1"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rPr>
              <a:t>（三）半坡彩陶</a:t>
            </a:r>
            <a:endParaRPr lang="zh-CN" altLang="en-US" b="1"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endParaRPr>
          </a:p>
        </p:txBody>
      </p:sp>
      <p:sp>
        <p:nvSpPr>
          <p:cNvPr id="24" name="矩形 23"/>
          <p:cNvSpPr/>
          <p:nvPr/>
        </p:nvSpPr>
        <p:spPr>
          <a:xfrm>
            <a:off x="5572125" y="2332990"/>
            <a:ext cx="3421380" cy="732155"/>
          </a:xfrm>
          <a:prstGeom prst="rect">
            <a:avLst/>
          </a:prstGeom>
        </p:spPr>
        <p:txBody>
          <a:bodyPr wrap="square">
            <a:spAutoFit/>
          </a:bodyPr>
          <a:p>
            <a:pPr algn="just">
              <a:lnSpc>
                <a:spcPts val="2500"/>
              </a:lnSpc>
            </a:pPr>
            <a:r>
              <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rPr>
              <a:t>半坡彩陶（图1-2-3）距今有7000 年的历史。半坡彩陶早期纹饰，多为散点式构图。</a:t>
            </a:r>
            <a:endPar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9" name="文本框 48"/>
          <p:cNvSpPr txBox="1"/>
          <p:nvPr/>
        </p:nvSpPr>
        <p:spPr>
          <a:xfrm>
            <a:off x="8993111" y="4920993"/>
            <a:ext cx="1976061" cy="368300"/>
          </a:xfrm>
          <a:prstGeom prst="rect">
            <a:avLst/>
          </a:prstGeom>
          <a:noFill/>
        </p:spPr>
        <p:txBody>
          <a:bodyPr wrap="square" rtlCol="0">
            <a:spAutoFit/>
          </a:bodyPr>
          <a:p>
            <a:pPr algn="ctr"/>
            <a:r>
              <a:rPr lang="zh-CN" altLang="en-US" b="1"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rPr>
              <a:t>（四）壁画</a:t>
            </a:r>
            <a:endParaRPr lang="zh-CN" altLang="en-US" b="1"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endParaRPr>
          </a:p>
        </p:txBody>
      </p:sp>
      <p:sp>
        <p:nvSpPr>
          <p:cNvPr id="50" name="矩形 49"/>
          <p:cNvSpPr/>
          <p:nvPr/>
        </p:nvSpPr>
        <p:spPr>
          <a:xfrm>
            <a:off x="3484880" y="5563870"/>
            <a:ext cx="3421380" cy="732155"/>
          </a:xfrm>
          <a:prstGeom prst="rect">
            <a:avLst/>
          </a:prstGeom>
        </p:spPr>
        <p:txBody>
          <a:bodyPr wrap="square">
            <a:spAutoFit/>
          </a:bodyPr>
          <a:p>
            <a:pPr algn="just">
              <a:lnSpc>
                <a:spcPts val="2500"/>
              </a:lnSpc>
            </a:pPr>
            <a:r>
              <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rPr>
              <a:t>汉代帛画的典型代表是《龙凤仕女图》（图1-2-2），它是墓中陪葬的铭旌。</a:t>
            </a:r>
            <a:endPar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ppt_y</p:attrName>
                                        </p:attrNameLst>
                                      </p:cBhvr>
                                      <p:tavLst>
                                        <p:tav tm="0">
                                          <p:val>
                                            <p:strVal val="#ppt_y+#ppt_h*1.125000"/>
                                          </p:val>
                                        </p:tav>
                                        <p:tav tm="100000">
                                          <p:val>
                                            <p:strVal val="#ppt_y"/>
                                          </p:val>
                                        </p:tav>
                                      </p:tavLst>
                                    </p:anim>
                                    <p:animEffect transition="in" filter="wipe(up)">
                                      <p:cBhvr>
                                        <p:cTn id="20" dur="500"/>
                                        <p:tgtEl>
                                          <p:spTgt spid="25"/>
                                        </p:tgtEl>
                                      </p:cBhvr>
                                    </p:animEffect>
                                  </p:childTnLst>
                                </p:cTn>
                              </p:par>
                              <p:par>
                                <p:cTn id="21" presetID="12" presetClass="entr" presetSubtype="4"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p:tgtEl>
                                          <p:spTgt spid="26"/>
                                        </p:tgtEl>
                                        <p:attrNameLst>
                                          <p:attrName>ppt_y</p:attrName>
                                        </p:attrNameLst>
                                      </p:cBhvr>
                                      <p:tavLst>
                                        <p:tav tm="0">
                                          <p:val>
                                            <p:strVal val="#ppt_y+#ppt_h*1.125000"/>
                                          </p:val>
                                        </p:tav>
                                        <p:tav tm="100000">
                                          <p:val>
                                            <p:strVal val="#ppt_y"/>
                                          </p:val>
                                        </p:tav>
                                      </p:tavLst>
                                    </p:anim>
                                    <p:animEffect transition="in" filter="wipe(up)">
                                      <p:cBhvr>
                                        <p:cTn id="24" dur="500"/>
                                        <p:tgtEl>
                                          <p:spTgt spid="26"/>
                                        </p:tgtEl>
                                      </p:cBhvr>
                                    </p:animEffect>
                                  </p:childTnLst>
                                </p:cTn>
                              </p:par>
                              <p:par>
                                <p:cTn id="25" presetID="1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p:tgtEl>
                                          <p:spTgt spid="27"/>
                                        </p:tgtEl>
                                        <p:attrNameLst>
                                          <p:attrName>ppt_y</p:attrName>
                                        </p:attrNameLst>
                                      </p:cBhvr>
                                      <p:tavLst>
                                        <p:tav tm="0">
                                          <p:val>
                                            <p:strVal val="#ppt_y+#ppt_h*1.125000"/>
                                          </p:val>
                                        </p:tav>
                                        <p:tav tm="100000">
                                          <p:val>
                                            <p:strVal val="#ppt_y"/>
                                          </p:val>
                                        </p:tav>
                                      </p:tavLst>
                                    </p:anim>
                                    <p:animEffect transition="in" filter="wipe(up)">
                                      <p:cBhvr>
                                        <p:cTn id="28" dur="500"/>
                                        <p:tgtEl>
                                          <p:spTgt spid="27"/>
                                        </p:tgtEl>
                                      </p:cBhvr>
                                    </p:animEffect>
                                  </p:childTnLst>
                                </p:cTn>
                              </p:par>
                              <p:par>
                                <p:cTn id="29" presetID="12" presetClass="entr" presetSubtype="4"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p:tgtEl>
                                          <p:spTgt spid="36"/>
                                        </p:tgtEl>
                                        <p:attrNameLst>
                                          <p:attrName>ppt_y</p:attrName>
                                        </p:attrNameLst>
                                      </p:cBhvr>
                                      <p:tavLst>
                                        <p:tav tm="0">
                                          <p:val>
                                            <p:strVal val="#ppt_y+#ppt_h*1.125000"/>
                                          </p:val>
                                        </p:tav>
                                        <p:tav tm="100000">
                                          <p:val>
                                            <p:strVal val="#ppt_y"/>
                                          </p:val>
                                        </p:tav>
                                      </p:tavLst>
                                    </p:anim>
                                    <p:animEffect transition="in" filter="wipe(up)">
                                      <p:cBhvr>
                                        <p:cTn id="32" dur="500"/>
                                        <p:tgtEl>
                                          <p:spTgt spid="36"/>
                                        </p:tgtEl>
                                      </p:cBhvr>
                                    </p:animEffect>
                                  </p:childTnLst>
                                </p:cTn>
                              </p:par>
                              <p:par>
                                <p:cTn id="33" presetID="12" presetClass="entr" presetSubtype="4"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p:tgtEl>
                                          <p:spTgt spid="39"/>
                                        </p:tgtEl>
                                        <p:attrNameLst>
                                          <p:attrName>ppt_y</p:attrName>
                                        </p:attrNameLst>
                                      </p:cBhvr>
                                      <p:tavLst>
                                        <p:tav tm="0">
                                          <p:val>
                                            <p:strVal val="#ppt_y+#ppt_h*1.125000"/>
                                          </p:val>
                                        </p:tav>
                                        <p:tav tm="100000">
                                          <p:val>
                                            <p:strVal val="#ppt_y"/>
                                          </p:val>
                                        </p:tav>
                                      </p:tavLst>
                                    </p:anim>
                                    <p:animEffect transition="in" filter="wipe(up)">
                                      <p:cBhvr>
                                        <p:cTn id="36" dur="500"/>
                                        <p:tgtEl>
                                          <p:spTgt spid="39"/>
                                        </p:tgtEl>
                                      </p:cBhvr>
                                    </p:animEffect>
                                  </p:childTnLst>
                                </p:cTn>
                              </p:par>
                              <p:par>
                                <p:cTn id="37" presetID="12" presetClass="entr" presetSubtype="4" fill="hold" nodeType="withEffect">
                                  <p:stCondLst>
                                    <p:cond delay="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p:tgtEl>
                                          <p:spTgt spid="42"/>
                                        </p:tgtEl>
                                        <p:attrNameLst>
                                          <p:attrName>ppt_y</p:attrName>
                                        </p:attrNameLst>
                                      </p:cBhvr>
                                      <p:tavLst>
                                        <p:tav tm="0">
                                          <p:val>
                                            <p:strVal val="#ppt_y+#ppt_h*1.125000"/>
                                          </p:val>
                                        </p:tav>
                                        <p:tav tm="100000">
                                          <p:val>
                                            <p:strVal val="#ppt_y"/>
                                          </p:val>
                                        </p:tav>
                                      </p:tavLst>
                                    </p:anim>
                                    <p:animEffect transition="in" filter="wipe(up)">
                                      <p:cBhvr>
                                        <p:cTn id="40" dur="500"/>
                                        <p:tgtEl>
                                          <p:spTgt spid="42"/>
                                        </p:tgtEl>
                                      </p:cBhvr>
                                    </p:animEffect>
                                  </p:childTnLst>
                                </p:cTn>
                              </p:par>
                              <p:par>
                                <p:cTn id="41" presetID="12" presetClass="entr" presetSubtype="4"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p:tgtEl>
                                          <p:spTgt spid="45"/>
                                        </p:tgtEl>
                                        <p:attrNameLst>
                                          <p:attrName>ppt_y</p:attrName>
                                        </p:attrNameLst>
                                      </p:cBhvr>
                                      <p:tavLst>
                                        <p:tav tm="0">
                                          <p:val>
                                            <p:strVal val="#ppt_y+#ppt_h*1.125000"/>
                                          </p:val>
                                        </p:tav>
                                        <p:tav tm="100000">
                                          <p:val>
                                            <p:strVal val="#ppt_y"/>
                                          </p:val>
                                        </p:tav>
                                      </p:tavLst>
                                    </p:anim>
                                    <p:animEffect transition="in" filter="wipe(up)">
                                      <p:cBhvr>
                                        <p:cTn id="44" dur="500"/>
                                        <p:tgtEl>
                                          <p:spTgt spid="4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p:tgtEl>
                                          <p:spTgt spid="16"/>
                                        </p:tgtEl>
                                        <p:attrNameLst>
                                          <p:attrName>ppt_y</p:attrName>
                                        </p:attrNameLst>
                                      </p:cBhvr>
                                      <p:tavLst>
                                        <p:tav tm="0">
                                          <p:val>
                                            <p:strVal val="#ppt_y+#ppt_h*1.125000"/>
                                          </p:val>
                                        </p:tav>
                                        <p:tav tm="100000">
                                          <p:val>
                                            <p:strVal val="#ppt_y"/>
                                          </p:val>
                                        </p:tav>
                                      </p:tavLst>
                                    </p:anim>
                                    <p:animEffect transition="in" filter="wipe(up)">
                                      <p:cBhvr>
                                        <p:cTn id="48" dur="500"/>
                                        <p:tgtEl>
                                          <p:spTgt spid="16"/>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p:tgtEl>
                                          <p:spTgt spid="17"/>
                                        </p:tgtEl>
                                        <p:attrNameLst>
                                          <p:attrName>ppt_y</p:attrName>
                                        </p:attrNameLst>
                                      </p:cBhvr>
                                      <p:tavLst>
                                        <p:tav tm="0">
                                          <p:val>
                                            <p:strVal val="#ppt_y+#ppt_h*1.125000"/>
                                          </p:val>
                                        </p:tav>
                                        <p:tav tm="100000">
                                          <p:val>
                                            <p:strVal val="#ppt_y"/>
                                          </p:val>
                                        </p:tav>
                                      </p:tavLst>
                                    </p:anim>
                                    <p:animEffect transition="in" filter="wipe(up)">
                                      <p:cBhvr>
                                        <p:cTn id="52" dur="500"/>
                                        <p:tgtEl>
                                          <p:spTgt spid="17"/>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p:tgtEl>
                                          <p:spTgt spid="18"/>
                                        </p:tgtEl>
                                        <p:attrNameLst>
                                          <p:attrName>ppt_y</p:attrName>
                                        </p:attrNameLst>
                                      </p:cBhvr>
                                      <p:tavLst>
                                        <p:tav tm="0">
                                          <p:val>
                                            <p:strVal val="#ppt_y+#ppt_h*1.125000"/>
                                          </p:val>
                                        </p:tav>
                                        <p:tav tm="100000">
                                          <p:val>
                                            <p:strVal val="#ppt_y"/>
                                          </p:val>
                                        </p:tav>
                                      </p:tavLst>
                                    </p:anim>
                                    <p:animEffect transition="in" filter="wipe(up)">
                                      <p:cBhvr>
                                        <p:cTn id="56" dur="500"/>
                                        <p:tgtEl>
                                          <p:spTgt spid="18"/>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p:tgtEl>
                                          <p:spTgt spid="19"/>
                                        </p:tgtEl>
                                        <p:attrNameLst>
                                          <p:attrName>ppt_y</p:attrName>
                                        </p:attrNameLst>
                                      </p:cBhvr>
                                      <p:tavLst>
                                        <p:tav tm="0">
                                          <p:val>
                                            <p:strVal val="#ppt_y+#ppt_h*1.125000"/>
                                          </p:val>
                                        </p:tav>
                                        <p:tav tm="100000">
                                          <p:val>
                                            <p:strVal val="#ppt_y"/>
                                          </p:val>
                                        </p:tav>
                                      </p:tavLst>
                                    </p:anim>
                                    <p:animEffect transition="in" filter="wipe(up)">
                                      <p:cBhvr>
                                        <p:cTn id="60" dur="500"/>
                                        <p:tgtEl>
                                          <p:spTgt spid="19"/>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p:tgtEl>
                                          <p:spTgt spid="23"/>
                                        </p:tgtEl>
                                        <p:attrNameLst>
                                          <p:attrName>ppt_y</p:attrName>
                                        </p:attrNameLst>
                                      </p:cBhvr>
                                      <p:tavLst>
                                        <p:tav tm="0">
                                          <p:val>
                                            <p:strVal val="#ppt_y+#ppt_h*1.125000"/>
                                          </p:val>
                                        </p:tav>
                                        <p:tav tm="100000">
                                          <p:val>
                                            <p:strVal val="#ppt_y"/>
                                          </p:val>
                                        </p:tav>
                                      </p:tavLst>
                                    </p:anim>
                                    <p:animEffect transition="in" filter="wipe(up)">
                                      <p:cBhvr>
                                        <p:cTn id="64" dur="500"/>
                                        <p:tgtEl>
                                          <p:spTgt spid="23"/>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p:tgtEl>
                                          <p:spTgt spid="24"/>
                                        </p:tgtEl>
                                        <p:attrNameLst>
                                          <p:attrName>ppt_y</p:attrName>
                                        </p:attrNameLst>
                                      </p:cBhvr>
                                      <p:tavLst>
                                        <p:tav tm="0">
                                          <p:val>
                                            <p:strVal val="#ppt_y+#ppt_h*1.125000"/>
                                          </p:val>
                                        </p:tav>
                                        <p:tav tm="100000">
                                          <p:val>
                                            <p:strVal val="#ppt_y"/>
                                          </p:val>
                                        </p:tav>
                                      </p:tavLst>
                                    </p:anim>
                                    <p:animEffect transition="in" filter="wipe(up)">
                                      <p:cBhvr>
                                        <p:cTn id="68" dur="500"/>
                                        <p:tgtEl>
                                          <p:spTgt spid="24"/>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 calcmode="lin" valueType="num">
                                      <p:cBhvr additive="base">
                                        <p:cTn id="71" dur="500"/>
                                        <p:tgtEl>
                                          <p:spTgt spid="49"/>
                                        </p:tgtEl>
                                        <p:attrNameLst>
                                          <p:attrName>ppt_y</p:attrName>
                                        </p:attrNameLst>
                                      </p:cBhvr>
                                      <p:tavLst>
                                        <p:tav tm="0">
                                          <p:val>
                                            <p:strVal val="#ppt_y+#ppt_h*1.125000"/>
                                          </p:val>
                                        </p:tav>
                                        <p:tav tm="100000">
                                          <p:val>
                                            <p:strVal val="#ppt_y"/>
                                          </p:val>
                                        </p:tav>
                                      </p:tavLst>
                                    </p:anim>
                                    <p:animEffect transition="in" filter="wipe(up)">
                                      <p:cBhvr>
                                        <p:cTn id="72" dur="500"/>
                                        <p:tgtEl>
                                          <p:spTgt spid="49"/>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additive="base">
                                        <p:cTn id="75" dur="500"/>
                                        <p:tgtEl>
                                          <p:spTgt spid="50"/>
                                        </p:tgtEl>
                                        <p:attrNameLst>
                                          <p:attrName>ppt_y</p:attrName>
                                        </p:attrNameLst>
                                      </p:cBhvr>
                                      <p:tavLst>
                                        <p:tav tm="0">
                                          <p:val>
                                            <p:strVal val="#ppt_y+#ppt_h*1.125000"/>
                                          </p:val>
                                        </p:tav>
                                        <p:tav tm="100000">
                                          <p:val>
                                            <p:strVal val="#ppt_y"/>
                                          </p:val>
                                        </p:tav>
                                      </p:tavLst>
                                    </p:anim>
                                    <p:animEffect transition="in" filter="wipe(up)">
                                      <p:cBhvr>
                                        <p:cTn id="7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7" grpId="0"/>
      <p:bldP spid="16" grpId="0"/>
      <p:bldP spid="17" grpId="0"/>
      <p:bldP spid="18" grpId="0"/>
      <p:bldP spid="19" grpId="0"/>
      <p:bldP spid="23" grpId="0"/>
      <p:bldP spid="24"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C4B3D0E2-04B4-4BC0-959B-C42A5ABFD66F}" type="slidenum">
              <a:rPr lang="zh-CN" altLang="en-US" smtClean="0"/>
            </a:fld>
            <a:endParaRPr lang="zh-CN" altLang="en-US"/>
          </a:p>
        </p:txBody>
      </p:sp>
      <p:sp>
        <p:nvSpPr>
          <p:cNvPr id="5" name="矩形 4"/>
          <p:cNvSpPr/>
          <p:nvPr/>
        </p:nvSpPr>
        <p:spPr>
          <a:xfrm>
            <a:off x="1409700" y="1662430"/>
            <a:ext cx="10172700"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357687"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二、中国宗教绘画</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6" name="文本框 5"/>
          <p:cNvSpPr txBox="1"/>
          <p:nvPr/>
        </p:nvSpPr>
        <p:spPr>
          <a:xfrm>
            <a:off x="1627505" y="1885950"/>
            <a:ext cx="9755505" cy="1529715"/>
          </a:xfrm>
          <a:prstGeom prst="rect">
            <a:avLst/>
          </a:prstGeom>
          <a:noFill/>
        </p:spPr>
        <p:txBody>
          <a:bodyPr wrap="square" rtlCol="0">
            <a:spAutoFit/>
          </a:bodyPr>
          <a:p>
            <a:pPr indent="457200"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中国传统绘画在诞生之始，就与宗教和祭祀有着紧密的联系。无论是远古祭祀、图腾崇拜，还是传统的儒释道三教，都给绘画提供了大量的题材。宗教绘画是题材众多的中国绘画作品中的重要组成部分。</a:t>
            </a:r>
            <a:endParaRPr lang="zh-CN" altLang="en-US">
              <a:latin typeface="黑体" panose="02010600030101010101" charset="-122"/>
              <a:ea typeface="黑体" panose="02010600030101010101" charset="-122"/>
            </a:endParaRPr>
          </a:p>
          <a:p>
            <a:pPr indent="457200" fontAlgn="auto">
              <a:lnSpc>
                <a:spcPct val="130000"/>
              </a:lnSpc>
              <a:spcBef>
                <a:spcPts val="0"/>
              </a:spcBef>
              <a:spcAft>
                <a:spcPts val="0"/>
              </a:spcAft>
              <a:extLst>
                <a:ext uri="{35155182-B16C-46BC-9424-99874614C6A1}">
                  <wpsdc:indentchars xmlns:wpsdc="http://www.wps.cn/officeDocument/2017/drawingmlCustomData" val="200" checksum="59296752"/>
                </a:ext>
              </a:extLst>
            </a:pPr>
            <a:endParaRPr lang="zh-CN" altLang="en-US">
              <a:latin typeface="黑体" panose="02010600030101010101" charset="-122"/>
              <a:ea typeface="黑体" panose="02010600030101010101" charset="-122"/>
            </a:endParaRPr>
          </a:p>
        </p:txBody>
      </p:sp>
      <p:pic>
        <p:nvPicPr>
          <p:cNvPr id="7" name="图片 6"/>
          <p:cNvPicPr>
            <a:picLocks noChangeAspect="1"/>
          </p:cNvPicPr>
          <p:nvPr/>
        </p:nvPicPr>
        <p:blipFill>
          <a:blip r:embed="rId1"/>
          <a:stretch>
            <a:fillRect/>
          </a:stretch>
        </p:blipFill>
        <p:spPr>
          <a:xfrm>
            <a:off x="2123440" y="3082925"/>
            <a:ext cx="8744585" cy="1731010"/>
          </a:xfrm>
          <a:prstGeom prst="rect">
            <a:avLst/>
          </a:prstGeom>
        </p:spPr>
      </p:pic>
      <p:sp>
        <p:nvSpPr>
          <p:cNvPr id="9" name="文本框 8"/>
          <p:cNvSpPr txBox="1"/>
          <p:nvPr/>
        </p:nvSpPr>
        <p:spPr>
          <a:xfrm>
            <a:off x="3444875" y="5001260"/>
            <a:ext cx="4652645"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图1-2-5　《洛神赋图》（局部</a:t>
            </a:r>
            <a:r>
              <a:rPr lang="zh-CN" altLang="en-US">
                <a:latin typeface="黑体" panose="02010600030101010101" charset="-122"/>
                <a:ea typeface="黑体" panose="02010600030101010101" charset="-122"/>
              </a:rPr>
              <a:t>）</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up)">
                                      <p:cBhvr>
                                        <p:cTn id="13" dur="500"/>
                                        <p:tgtEl>
                                          <p:spTgt spid="6"/>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up)">
                                      <p:cBhvr>
                                        <p:cTn id="18" dur="500"/>
                                        <p:tgtEl>
                                          <p:spTgt spid="7"/>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6" grpId="0"/>
      <p:bldP spid="9" grpId="0"/>
      <p:bldP spid="6" grpId="1"/>
      <p:bldP spid="9" grpId="1"/>
      <p:bldP spid="5" grpId="0" animBg="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C4B3D0E2-04B4-4BC0-959B-C42A5ABFD66F}" type="slidenum">
              <a:rPr lang="zh-CN" altLang="en-US" smtClean="0"/>
            </a:fld>
            <a:endParaRPr lang="zh-CN" altLang="en-US"/>
          </a:p>
        </p:txBody>
      </p:sp>
      <p:sp>
        <p:nvSpPr>
          <p:cNvPr id="5" name="矩形 4"/>
          <p:cNvSpPr/>
          <p:nvPr/>
        </p:nvSpPr>
        <p:spPr>
          <a:xfrm>
            <a:off x="1409700" y="1662430"/>
            <a:ext cx="10172700"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357687"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三、中国社会生活画</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6" name="文本框 5"/>
          <p:cNvSpPr txBox="1"/>
          <p:nvPr/>
        </p:nvSpPr>
        <p:spPr>
          <a:xfrm>
            <a:off x="1627505" y="1885950"/>
            <a:ext cx="9755505" cy="1529715"/>
          </a:xfrm>
          <a:prstGeom prst="rect">
            <a:avLst/>
          </a:prstGeom>
          <a:noFill/>
        </p:spPr>
        <p:txBody>
          <a:bodyPr wrap="square" rtlCol="0">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中国传统绘画题材广阔，反映作者所处年代的贵族生活场景的宫廷绘画也是重要的一种。这些画作在表现其内容的时候，主要以现实主义创作方法为主，其反映的内容富有真实的生活气息，它描绘的人物通常都要求具有真实感，包括人物的形象、表情、心理、衣着，以及人物生活可以存在的环境。</a:t>
            </a:r>
            <a:endParaRPr lang="zh-CN" altLang="en-US">
              <a:latin typeface="黑体" panose="02010600030101010101" charset="-122"/>
              <a:ea typeface="黑体" panose="02010600030101010101" charset="-122"/>
            </a:endParaRPr>
          </a:p>
        </p:txBody>
      </p:sp>
      <p:pic>
        <p:nvPicPr>
          <p:cNvPr id="2" name="图片 1"/>
          <p:cNvPicPr>
            <a:picLocks noChangeAspect="1"/>
          </p:cNvPicPr>
          <p:nvPr/>
        </p:nvPicPr>
        <p:blipFill>
          <a:blip r:embed="rId1"/>
          <a:stretch>
            <a:fillRect/>
          </a:stretch>
        </p:blipFill>
        <p:spPr>
          <a:xfrm rot="10800000" flipV="1">
            <a:off x="4212590" y="3444240"/>
            <a:ext cx="3995420" cy="1974850"/>
          </a:xfrm>
          <a:prstGeom prst="rect">
            <a:avLst/>
          </a:prstGeom>
        </p:spPr>
      </p:pic>
      <p:sp>
        <p:nvSpPr>
          <p:cNvPr id="3" name="文本框 2"/>
          <p:cNvSpPr txBox="1"/>
          <p:nvPr/>
        </p:nvSpPr>
        <p:spPr>
          <a:xfrm>
            <a:off x="8242300" y="3583305"/>
            <a:ext cx="459740" cy="1817370"/>
          </a:xfrm>
          <a:prstGeom prst="rect">
            <a:avLst/>
          </a:prstGeom>
          <a:noFill/>
        </p:spPr>
        <p:txBody>
          <a:bodyPr vert="eaVert" wrap="square" rtlCol="0">
            <a:spAutoFit/>
          </a:bodyPr>
          <a:p>
            <a:pPr algn="ctr"/>
            <a:r>
              <a:rPr lang="zh-CN" altLang="en-US">
                <a:latin typeface="黑体" panose="02010600030101010101" charset="-122"/>
                <a:ea typeface="黑体" panose="02010600030101010101" charset="-122"/>
              </a:rPr>
              <a:t>《步辇图》</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up)">
                                      <p:cBhvr>
                                        <p:cTn id="13" dur="500"/>
                                        <p:tgtEl>
                                          <p:spTgt spid="6"/>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p:tgtEl>
                                          <p:spTgt spid="3"/>
                                        </p:tgtEl>
                                        <p:attrNameLst>
                                          <p:attrName>ppt_y</p:attrName>
                                        </p:attrNameLst>
                                      </p:cBhvr>
                                      <p:tavLst>
                                        <p:tav tm="0">
                                          <p:val>
                                            <p:strVal val="#ppt_y+#ppt_h*1.125000"/>
                                          </p:val>
                                        </p:tav>
                                        <p:tav tm="100000">
                                          <p:val>
                                            <p:strVal val="#ppt_y"/>
                                          </p:val>
                                        </p:tav>
                                      </p:tavLst>
                                    </p:anim>
                                    <p:animEffect transition="in" filter="wipe(up)">
                                      <p:cBhvr>
                                        <p:cTn id="17" dur="500"/>
                                        <p:tgtEl>
                                          <p:spTgt spid="3"/>
                                        </p:tgtEl>
                                      </p:cBhvr>
                                    </p:animEffect>
                                  </p:childTnLst>
                                </p:cTn>
                              </p:par>
                              <p:par>
                                <p:cTn id="18" presetID="12" presetClass="entr" presetSubtype="4"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p:tgtEl>
                                          <p:spTgt spid="2"/>
                                        </p:tgtEl>
                                        <p:attrNameLst>
                                          <p:attrName>ppt_y</p:attrName>
                                        </p:attrNameLst>
                                      </p:cBhvr>
                                      <p:tavLst>
                                        <p:tav tm="0">
                                          <p:val>
                                            <p:strVal val="#ppt_y+#ppt_h*1.125000"/>
                                          </p:val>
                                        </p:tav>
                                        <p:tav tm="100000">
                                          <p:val>
                                            <p:strVal val="#ppt_y"/>
                                          </p:val>
                                        </p:tav>
                                      </p:tavLst>
                                    </p:anim>
                                    <p:animEffect transition="in" filter="wipe(up)">
                                      <p:cBhvr>
                                        <p:cTn id="21" dur="500"/>
                                        <p:tgtEl>
                                          <p:spTgt spid="2"/>
                                        </p:tgtEl>
                                      </p:cBhvr>
                                    </p:animEffect>
                                  </p:childTnLst>
                                </p:cTn>
                              </p:par>
                            </p:childTnLst>
                          </p:cTn>
                        </p:par>
                        <p:par>
                          <p:cTn id="22" fill="hold">
                            <p:stCondLst>
                              <p:cond delay="1000"/>
                            </p:stCondLst>
                            <p:childTnLst>
                              <p:par>
                                <p:cTn id="23" presetID="16" presetClass="entr" presetSubtype="2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6" grpId="0"/>
      <p:bldP spid="6" grpId="1"/>
      <p:bldP spid="3" grpId="0"/>
      <p:bldP spid="3" grpId="1"/>
      <p:bldP spid="5" grpId="0" animBg="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C4B3D0E2-04B4-4BC0-959B-C42A5ABFD66F}" type="slidenum">
              <a:rPr lang="zh-CN" altLang="en-US" smtClean="0"/>
            </a:fld>
            <a:endParaRPr lang="zh-CN" altLang="en-US"/>
          </a:p>
        </p:txBody>
      </p:sp>
      <p:sp>
        <p:nvSpPr>
          <p:cNvPr id="5" name="矩形 4"/>
          <p:cNvSpPr/>
          <p:nvPr/>
        </p:nvSpPr>
        <p:spPr>
          <a:xfrm>
            <a:off x="1370330" y="1193800"/>
            <a:ext cx="10212705" cy="49745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357687"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四、中国山水花鸟画</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6" name="文本框 5"/>
          <p:cNvSpPr txBox="1"/>
          <p:nvPr/>
        </p:nvSpPr>
        <p:spPr>
          <a:xfrm>
            <a:off x="1627505" y="1819275"/>
            <a:ext cx="9755505" cy="810260"/>
          </a:xfrm>
          <a:prstGeom prst="rect">
            <a:avLst/>
          </a:prstGeom>
          <a:noFill/>
        </p:spPr>
        <p:txBody>
          <a:bodyPr wrap="square" rtlCol="0">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《富春山居图》（图1-2-11）是“元四家之首”的黄公望（1269—1354 年）晚年的水墨山水巨作，中国文人山水画的典范，被誉为中国十大传世名画之一。</a:t>
            </a:r>
            <a:endParaRPr lang="zh-CN" altLang="en-US">
              <a:latin typeface="黑体" panose="02010600030101010101" charset="-122"/>
              <a:ea typeface="黑体" panose="02010600030101010101" charset="-122"/>
            </a:endParaRPr>
          </a:p>
        </p:txBody>
      </p:sp>
      <p:pic>
        <p:nvPicPr>
          <p:cNvPr id="7" name="图片 6"/>
          <p:cNvPicPr>
            <a:picLocks noChangeAspect="1"/>
          </p:cNvPicPr>
          <p:nvPr/>
        </p:nvPicPr>
        <p:blipFill>
          <a:blip r:embed="rId1"/>
          <a:stretch>
            <a:fillRect/>
          </a:stretch>
        </p:blipFill>
        <p:spPr>
          <a:xfrm flipV="1">
            <a:off x="1861185" y="4696460"/>
            <a:ext cx="8488800" cy="830490"/>
          </a:xfrm>
          <a:prstGeom prst="rect">
            <a:avLst/>
          </a:prstGeom>
        </p:spPr>
      </p:pic>
      <p:pic>
        <p:nvPicPr>
          <p:cNvPr id="8" name="图片 7"/>
          <p:cNvPicPr>
            <a:picLocks noChangeAspect="1"/>
          </p:cNvPicPr>
          <p:nvPr/>
        </p:nvPicPr>
        <p:blipFill>
          <a:blip r:embed="rId2"/>
          <a:stretch>
            <a:fillRect/>
          </a:stretch>
        </p:blipFill>
        <p:spPr>
          <a:xfrm flipV="1">
            <a:off x="1854200" y="3648075"/>
            <a:ext cx="8489315" cy="956945"/>
          </a:xfrm>
          <a:prstGeom prst="rect">
            <a:avLst/>
          </a:prstGeom>
        </p:spPr>
      </p:pic>
      <p:pic>
        <p:nvPicPr>
          <p:cNvPr id="9" name="图片 8"/>
          <p:cNvPicPr>
            <a:picLocks noChangeAspect="1"/>
          </p:cNvPicPr>
          <p:nvPr/>
        </p:nvPicPr>
        <p:blipFill>
          <a:blip r:embed="rId3"/>
          <a:stretch>
            <a:fillRect/>
          </a:stretch>
        </p:blipFill>
        <p:spPr>
          <a:xfrm>
            <a:off x="1835150" y="2709545"/>
            <a:ext cx="8488800" cy="847815"/>
          </a:xfrm>
          <a:prstGeom prst="rect">
            <a:avLst/>
          </a:prstGeom>
        </p:spPr>
      </p:pic>
      <p:sp>
        <p:nvSpPr>
          <p:cNvPr id="11" name="文本框 10"/>
          <p:cNvSpPr txBox="1"/>
          <p:nvPr/>
        </p:nvSpPr>
        <p:spPr>
          <a:xfrm>
            <a:off x="3414395" y="5650230"/>
            <a:ext cx="4822825"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图1-2-11　《富春山居图》</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up)">
                                      <p:cBhvr>
                                        <p:cTn id="13" dur="500"/>
                                        <p:tgtEl>
                                          <p:spTgt spid="6"/>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p:tgtEl>
                                          <p:spTgt spid="9"/>
                                        </p:tgtEl>
                                        <p:attrNameLst>
                                          <p:attrName>ppt_y</p:attrName>
                                        </p:attrNameLst>
                                      </p:cBhvr>
                                      <p:tavLst>
                                        <p:tav tm="0">
                                          <p:val>
                                            <p:strVal val="#ppt_y+#ppt_h*1.125000"/>
                                          </p:val>
                                        </p:tav>
                                        <p:tav tm="100000">
                                          <p:val>
                                            <p:strVal val="#ppt_y"/>
                                          </p:val>
                                        </p:tav>
                                      </p:tavLst>
                                    </p:anim>
                                    <p:animEffect transition="in" filter="wipe(up)">
                                      <p:cBhvr>
                                        <p:cTn id="22" dur="500"/>
                                        <p:tgtEl>
                                          <p:spTgt spid="9"/>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par>
                          <p:cTn id="28" fill="hold">
                            <p:stCondLst>
                              <p:cond delay="2500"/>
                            </p:stCondLst>
                            <p:childTnLst>
                              <p:par>
                                <p:cTn id="29" presetID="1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ppt_y</p:attrName>
                                        </p:attrNameLst>
                                      </p:cBhvr>
                                      <p:tavLst>
                                        <p:tav tm="0">
                                          <p:val>
                                            <p:strVal val="#ppt_y+#ppt_h*1.125000"/>
                                          </p:val>
                                        </p:tav>
                                        <p:tav tm="100000">
                                          <p:val>
                                            <p:strVal val="#ppt_y"/>
                                          </p:val>
                                        </p:tav>
                                      </p:tavLst>
                                    </p:anim>
                                    <p:animEffect transition="in" filter="wipe(up)">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6" grpId="0"/>
      <p:bldP spid="6" grpId="1"/>
      <p:bldP spid="5" grpId="0" bldLvl="0" animBg="1"/>
      <p:bldP spid="5" grpId="1" animBg="1"/>
      <p:bldP spid="11" grpId="0"/>
      <p:bldP spid="1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新媒体和摄影</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456815" y="1223645"/>
            <a:ext cx="8219440" cy="2168525"/>
          </a:xfrm>
          <a:prstGeom prst="rect">
            <a:avLst/>
          </a:prstGeom>
          <a:noFill/>
        </p:spPr>
        <p:txBody>
          <a:bodyPr wrap="square" rtlCol="0" anchor="t">
            <a:spAutoFit/>
          </a:bodyPr>
          <a:p>
            <a:pPr algn="ctr">
              <a:lnSpc>
                <a:spcPct val="150000"/>
              </a:lnSpc>
            </a:pPr>
            <a:r>
              <a:rPr lang="zh-CN" altLang="en-US" b="1">
                <a:latin typeface="黑体" panose="02010600030101010101" charset="-122"/>
                <a:ea typeface="黑体" panose="02010600030101010101" charset="-122"/>
              </a:rPr>
              <a:t>一、新媒体</a:t>
            </a:r>
            <a:endParaRPr lang="zh-CN" altLang="en-US" b="1">
              <a:latin typeface="黑体" panose="02010600030101010101" charset="-122"/>
              <a:ea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新媒体是利用数字技术，通过计算机网络、卫星等渠道及电脑、手机等终端，向用户提供信息和服务的传播形态。它是以数字技术为基础，以网络为载体进行信息传播的媒介。新媒体当前以网络新媒体、移动新媒体、数字新媒体等为主，拥有数据性、互动性、超文本、虚拟性、网络化、模拟性六个特征。</a:t>
            </a:r>
            <a:endParaRPr lang="zh-CN" altLang="en-US">
              <a:latin typeface="黑体" panose="02010600030101010101" charset="-122"/>
              <a:ea typeface="黑体" panose="02010600030101010101" charset="-122"/>
            </a:endParaRPr>
          </a:p>
        </p:txBody>
      </p:sp>
      <p:pic>
        <p:nvPicPr>
          <p:cNvPr id="6" name="图片 5"/>
          <p:cNvPicPr>
            <a:picLocks noChangeAspect="1"/>
          </p:cNvPicPr>
          <p:nvPr/>
        </p:nvPicPr>
        <p:blipFill>
          <a:blip r:embed="rId1"/>
          <a:stretch>
            <a:fillRect/>
          </a:stretch>
        </p:blipFill>
        <p:spPr>
          <a:xfrm>
            <a:off x="3643630" y="3595370"/>
            <a:ext cx="3910330" cy="2321560"/>
          </a:xfrm>
          <a:prstGeom prst="rect">
            <a:avLst/>
          </a:prstGeom>
        </p:spPr>
      </p:pic>
      <p:sp>
        <p:nvSpPr>
          <p:cNvPr id="8" name="文本框 7"/>
          <p:cNvSpPr txBox="1"/>
          <p:nvPr/>
        </p:nvSpPr>
        <p:spPr>
          <a:xfrm>
            <a:off x="7795895" y="3694430"/>
            <a:ext cx="459740" cy="2203450"/>
          </a:xfrm>
          <a:prstGeom prst="rect">
            <a:avLst/>
          </a:prstGeom>
          <a:noFill/>
        </p:spPr>
        <p:txBody>
          <a:bodyPr vert="eaVert" wrap="square" rtlCol="0">
            <a:spAutoFit/>
          </a:bodyPr>
          <a:p>
            <a:pPr algn="just"/>
            <a:r>
              <a:rPr lang="zh-CN" altLang="en-US">
                <a:latin typeface="黑体" panose="02010600030101010101" charset="-122"/>
                <a:ea typeface="黑体" panose="02010600030101010101" charset="-122"/>
              </a:rPr>
              <a:t>国家层面新媒体会议</a:t>
            </a:r>
            <a:endParaRPr lang="zh-CN" altLang="en-US">
              <a:latin typeface="黑体" panose="02010600030101010101" charset="-122"/>
              <a:ea typeface="黑体" panose="02010600030101010101" charset="-122"/>
            </a:endParaRPr>
          </a:p>
        </p:txBody>
      </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ppt_y</p:attrName>
                                        </p:attrNameLst>
                                      </p:cBhvr>
                                      <p:tavLst>
                                        <p:tav tm="0">
                                          <p:val>
                                            <p:strVal val="#ppt_y+#ppt_h*1.125000"/>
                                          </p:val>
                                        </p:tav>
                                        <p:tav tm="100000">
                                          <p:val>
                                            <p:strVal val="#ppt_y"/>
                                          </p:val>
                                        </p:tav>
                                      </p:tavLst>
                                    </p:anim>
                                    <p:animEffect transition="in" filter="wipe(up)">
                                      <p:cBhvr>
                                        <p:cTn id="23" dur="500"/>
                                        <p:tgtEl>
                                          <p:spTgt spid="6"/>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4" grpId="0"/>
      <p:bldP spid="4" grpId="1"/>
      <p:bldP spid="5" grpId="0" animBg="1"/>
      <p:bldP spid="5" grpId="1" animBg="1"/>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flipH="1">
            <a:off x="3836398" y="2796297"/>
            <a:ext cx="583202" cy="0"/>
          </a:xfrm>
          <a:prstGeom prst="line">
            <a:avLst/>
          </a:prstGeom>
          <a:ln w="6350">
            <a:solidFill>
              <a:srgbClr val="F4878D"/>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741136" y="2252869"/>
            <a:ext cx="3051719" cy="1373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500"/>
              </a:lnSpc>
            </a:pPr>
            <a:r>
              <a:rPr lang="zh-CN" altLang="en-US"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rPr>
              <a:t>（1）新媒体具备一定的受众，具备信息传递的时间，具备传递条件，以及具备传递受众的心理反应的空间条件。</a:t>
            </a:r>
            <a:endParaRPr lang="zh-CN" altLang="en-US"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cxnSp>
        <p:nvCxnSpPr>
          <p:cNvPr id="14" name="直接连接符 13"/>
          <p:cNvCxnSpPr/>
          <p:nvPr/>
        </p:nvCxnSpPr>
        <p:spPr>
          <a:xfrm flipH="1">
            <a:off x="7655186" y="2801116"/>
            <a:ext cx="406475" cy="0"/>
          </a:xfrm>
          <a:prstGeom prst="line">
            <a:avLst/>
          </a:prstGeom>
          <a:ln w="6350">
            <a:solidFill>
              <a:srgbClr val="F4878D"/>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
          <p:cNvSpPr>
            <a:spLocks noChangeArrowheads="1"/>
          </p:cNvSpPr>
          <p:nvPr/>
        </p:nvSpPr>
        <p:spPr bwMode="auto">
          <a:xfrm>
            <a:off x="8249918" y="2257688"/>
            <a:ext cx="3051719" cy="732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500"/>
              </a:lnSpc>
            </a:pPr>
            <a:r>
              <a:rPr lang="zh-CN" altLang="en-US"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rPr>
              <a:t>（2）新媒体应该具备基本的原创性。</a:t>
            </a:r>
            <a:endParaRPr lang="zh-CN" altLang="en-US"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cxnSp>
        <p:nvCxnSpPr>
          <p:cNvPr id="16" name="直接连接符 15"/>
          <p:cNvCxnSpPr/>
          <p:nvPr/>
        </p:nvCxnSpPr>
        <p:spPr>
          <a:xfrm flipH="1">
            <a:off x="6667500" y="4545034"/>
            <a:ext cx="1394161" cy="0"/>
          </a:xfrm>
          <a:prstGeom prst="line">
            <a:avLst/>
          </a:prstGeom>
          <a:ln w="6350">
            <a:solidFill>
              <a:srgbClr val="88AA7C"/>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矩形 1"/>
          <p:cNvSpPr>
            <a:spLocks noChangeArrowheads="1"/>
          </p:cNvSpPr>
          <p:nvPr/>
        </p:nvSpPr>
        <p:spPr bwMode="auto">
          <a:xfrm>
            <a:off x="8249918" y="4001606"/>
            <a:ext cx="3051719" cy="1373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500"/>
              </a:lnSpc>
            </a:pPr>
            <a:r>
              <a:rPr lang="zh-CN" altLang="en-US"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rPr>
              <a:t>（3）新媒体的效应是具备影响特定时间内特定区内的人的视觉或听觉反应的因素，从而导致产生相应的结果。</a:t>
            </a:r>
            <a:endParaRPr lang="zh-CN" altLang="en-US"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cxnSp>
        <p:nvCxnSpPr>
          <p:cNvPr id="18" name="直接连接符 17"/>
          <p:cNvCxnSpPr/>
          <p:nvPr/>
        </p:nvCxnSpPr>
        <p:spPr>
          <a:xfrm flipH="1">
            <a:off x="3836398" y="4540215"/>
            <a:ext cx="1548402" cy="0"/>
          </a:xfrm>
          <a:prstGeom prst="line">
            <a:avLst/>
          </a:prstGeom>
          <a:ln w="6350">
            <a:solidFill>
              <a:srgbClr val="88AA7C"/>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矩形 1"/>
          <p:cNvSpPr>
            <a:spLocks noChangeArrowheads="1"/>
          </p:cNvSpPr>
          <p:nvPr/>
        </p:nvSpPr>
        <p:spPr bwMode="auto">
          <a:xfrm>
            <a:off x="741136" y="3996787"/>
            <a:ext cx="3051719" cy="1694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500"/>
              </a:lnSpc>
            </a:pPr>
            <a:r>
              <a:rPr lang="zh-CN" altLang="en-US"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rPr>
              <a:t>（4）新媒体作为媒体而存在，具有一定生命力，或长或短必须有其存在期间的价值体现，而这个价值体现的长短，就是生命周期。</a:t>
            </a:r>
            <a:endParaRPr lang="zh-CN" altLang="en-US" dirty="0">
              <a:solidFill>
                <a:schemeClr val="tx1">
                  <a:lumMod val="85000"/>
                  <a:lumOff val="1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17421" y="2030252"/>
            <a:ext cx="2369714" cy="3354656"/>
          </a:xfrm>
          <a:prstGeom prst="rect">
            <a:avLst/>
          </a:prstGeom>
        </p:spPr>
      </p:pic>
      <p:sp>
        <p:nvSpPr>
          <p:cNvPr id="21" name="TextBox 76"/>
          <p:cNvSpPr txBox="1"/>
          <p:nvPr/>
        </p:nvSpPr>
        <p:spPr>
          <a:xfrm>
            <a:off x="3357687" y="327185"/>
            <a:ext cx="5451229" cy="460375"/>
          </a:xfrm>
          <a:prstGeom prst="rect">
            <a:avLst/>
          </a:prstGeom>
          <a:noFill/>
          <a:effectLst/>
        </p:spPr>
        <p:txBody>
          <a:bodyPr wrap="square" rtlCol="0">
            <a:spAutoFit/>
          </a:bodyPr>
          <a:lstStyle/>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新媒体和摄影</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2" name="文本框 1"/>
          <p:cNvSpPr txBox="1"/>
          <p:nvPr/>
        </p:nvSpPr>
        <p:spPr>
          <a:xfrm>
            <a:off x="2256155" y="1106170"/>
            <a:ext cx="6480810" cy="368300"/>
          </a:xfrm>
          <a:prstGeom prst="rect">
            <a:avLst/>
          </a:prstGeom>
          <a:noFill/>
        </p:spPr>
        <p:txBody>
          <a:bodyPr wrap="square" rtlCol="0">
            <a:spAutoFit/>
          </a:bodyPr>
          <a:p>
            <a:pPr algn="just"/>
            <a:r>
              <a:rPr lang="zh-CN" altLang="en-US">
                <a:latin typeface="黑体" panose="02010600030101010101" charset="-122"/>
                <a:ea typeface="黑体" panose="02010600030101010101" charset="-122"/>
                <a:cs typeface="黑体" panose="02010600030101010101" charset="-122"/>
              </a:rPr>
              <a:t>“新媒体”具备以下几点特性。</a:t>
            </a:r>
            <a:endParaRPr lang="zh-CN" altLang="en-US">
              <a:latin typeface="黑体" panose="02010600030101010101" charset="-122"/>
              <a:ea typeface="黑体" panose="02010600030101010101" charset="-122"/>
              <a:cs typeface="黑体" panose="02010600030101010101" charset="-122"/>
            </a:endParaRPr>
          </a:p>
        </p:txBody>
      </p:sp>
      <p:sp>
        <p:nvSpPr>
          <p:cNvPr id="3" name="文本框 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childTnLst>
                              </p:cTn>
                            </p:par>
                            <p:par>
                              <p:cTn id="23" fill="hold">
                                <p:stCondLst>
                                  <p:cond delay="2000"/>
                                </p:stCondLst>
                                <p:childTnLst>
                                  <p:par>
                                    <p:cTn id="24" presetID="2" presetClass="entr" presetSubtype="8" fill="hold" grpId="0" nodeType="afterEffect" p14:presetBounceEnd="30000">
                                      <p:stCondLst>
                                        <p:cond delay="0"/>
                                      </p:stCondLst>
                                      <p:iterate type="lt">
                                        <p:tmPct val="5000"/>
                                      </p:iterate>
                                      <p:childTnLst>
                                        <p:set>
                                          <p:cBhvr>
                                            <p:cTn id="25" dur="1" fill="hold">
                                              <p:stCondLst>
                                                <p:cond delay="0"/>
                                              </p:stCondLst>
                                            </p:cTn>
                                            <p:tgtEl>
                                              <p:spTgt spid="13"/>
                                            </p:tgtEl>
                                            <p:attrNameLst>
                                              <p:attrName>style.visibility</p:attrName>
                                            </p:attrNameLst>
                                          </p:cBhvr>
                                          <p:to>
                                            <p:strVal val="visible"/>
                                          </p:to>
                                        </p:set>
                                        <p:anim calcmode="lin" valueType="num" p14:bounceEnd="30000">
                                          <p:cBhvr additive="base">
                                            <p:cTn id="26" dur="500" fill="hold"/>
                                            <p:tgtEl>
                                              <p:spTgt spid="13"/>
                                            </p:tgtEl>
                                            <p:attrNameLst>
                                              <p:attrName>ppt_x</p:attrName>
                                            </p:attrNameLst>
                                          </p:cBhvr>
                                          <p:tavLst>
                                            <p:tav tm="0">
                                              <p:val>
                                                <p:strVal val="0-#ppt_w/2"/>
                                              </p:val>
                                            </p:tav>
                                            <p:tav tm="100000">
                                              <p:val>
                                                <p:strVal val="#ppt_x"/>
                                              </p:val>
                                            </p:tav>
                                          </p:tavLst>
                                        </p:anim>
                                        <p:anim calcmode="lin" valueType="num" p14:bounceEnd="30000">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3224"/>
                                </p:stCondLst>
                                <p:childTnLst>
                                  <p:par>
                                    <p:cTn id="29" presetID="22" presetClass="entr" presetSubtype="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par>
                              <p:cTn id="32" fill="hold">
                                <p:stCondLst>
                                  <p:cond delay="3724"/>
                                </p:stCondLst>
                                <p:childTnLst>
                                  <p:par>
                                    <p:cTn id="33" presetID="2" presetClass="entr" presetSubtype="2" fill="hold" grpId="0" nodeType="afterEffect" p14:presetBounceEnd="30000">
                                      <p:stCondLst>
                                        <p:cond delay="0"/>
                                      </p:stCondLst>
                                      <p:iterate type="lt">
                                        <p:tmPct val="5000"/>
                                      </p:iterate>
                                      <p:childTnLst>
                                        <p:set>
                                          <p:cBhvr>
                                            <p:cTn id="34" dur="1" fill="hold">
                                              <p:stCondLst>
                                                <p:cond delay="0"/>
                                              </p:stCondLst>
                                            </p:cTn>
                                            <p:tgtEl>
                                              <p:spTgt spid="15"/>
                                            </p:tgtEl>
                                            <p:attrNameLst>
                                              <p:attrName>style.visibility</p:attrName>
                                            </p:attrNameLst>
                                          </p:cBhvr>
                                          <p:to>
                                            <p:strVal val="visible"/>
                                          </p:to>
                                        </p:set>
                                        <p:anim calcmode="lin" valueType="num" p14:bounceEnd="30000">
                                          <p:cBhvr additive="base">
                                            <p:cTn id="35" dur="500" fill="hold"/>
                                            <p:tgtEl>
                                              <p:spTgt spid="15"/>
                                            </p:tgtEl>
                                            <p:attrNameLst>
                                              <p:attrName>ppt_x</p:attrName>
                                            </p:attrNameLst>
                                          </p:cBhvr>
                                          <p:tavLst>
                                            <p:tav tm="0">
                                              <p:val>
                                                <p:strVal val="1+#ppt_w/2"/>
                                              </p:val>
                                            </p:tav>
                                            <p:tav tm="100000">
                                              <p:val>
                                                <p:strVal val="#ppt_x"/>
                                              </p:val>
                                            </p:tav>
                                          </p:tavLst>
                                        </p:anim>
                                        <p:anim calcmode="lin" valueType="num" p14:bounceEnd="30000">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par>
                              <p:cTn id="37" fill="hold">
                                <p:stCondLst>
                                  <p:cond delay="4625"/>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p:stCondLst>
                                  <p:cond delay="5125"/>
                                </p:stCondLst>
                                <p:childTnLst>
                                  <p:par>
                                    <p:cTn id="42" presetID="2" presetClass="entr" presetSubtype="2" fill="hold" grpId="0" nodeType="afterEffect" p14:presetBounceEnd="30000">
                                      <p:stCondLst>
                                        <p:cond delay="0"/>
                                      </p:stCondLst>
                                      <p:iterate type="lt">
                                        <p:tmPct val="5000"/>
                                      </p:iterate>
                                      <p:childTnLst>
                                        <p:set>
                                          <p:cBhvr>
                                            <p:cTn id="43" dur="1" fill="hold">
                                              <p:stCondLst>
                                                <p:cond delay="0"/>
                                              </p:stCondLst>
                                            </p:cTn>
                                            <p:tgtEl>
                                              <p:spTgt spid="17"/>
                                            </p:tgtEl>
                                            <p:attrNameLst>
                                              <p:attrName>style.visibility</p:attrName>
                                            </p:attrNameLst>
                                          </p:cBhvr>
                                          <p:to>
                                            <p:strVal val="visible"/>
                                          </p:to>
                                        </p:set>
                                        <p:anim calcmode="lin" valueType="num" p14:bounceEnd="30000">
                                          <p:cBhvr additive="base">
                                            <p:cTn id="44" dur="500" fill="hold"/>
                                            <p:tgtEl>
                                              <p:spTgt spid="17"/>
                                            </p:tgtEl>
                                            <p:attrNameLst>
                                              <p:attrName>ppt_x</p:attrName>
                                            </p:attrNameLst>
                                          </p:cBhvr>
                                          <p:tavLst>
                                            <p:tav tm="0">
                                              <p:val>
                                                <p:strVal val="1+#ppt_w/2"/>
                                              </p:val>
                                            </p:tav>
                                            <p:tav tm="100000">
                                              <p:val>
                                                <p:strVal val="#ppt_x"/>
                                              </p:val>
                                            </p:tav>
                                          </p:tavLst>
                                        </p:anim>
                                        <p:anim calcmode="lin" valueType="num" p14:bounceEnd="30000">
                                          <p:cBhvr additive="base">
                                            <p:cTn id="45" dur="500" fill="hold"/>
                                            <p:tgtEl>
                                              <p:spTgt spid="17"/>
                                            </p:tgtEl>
                                            <p:attrNameLst>
                                              <p:attrName>ppt_y</p:attrName>
                                            </p:attrNameLst>
                                          </p:cBhvr>
                                          <p:tavLst>
                                            <p:tav tm="0">
                                              <p:val>
                                                <p:strVal val="#ppt_y"/>
                                              </p:val>
                                            </p:tav>
                                            <p:tav tm="100000">
                                              <p:val>
                                                <p:strVal val="#ppt_y"/>
                                              </p:val>
                                            </p:tav>
                                          </p:tavLst>
                                        </p:anim>
                                      </p:childTnLst>
                                    </p:cTn>
                                  </p:par>
                                </p:childTnLst>
                              </p:cTn>
                            </p:par>
                            <p:par>
                              <p:cTn id="46" fill="hold">
                                <p:stCondLst>
                                  <p:cond delay="6824"/>
                                </p:stCondLst>
                                <p:childTnLst>
                                  <p:par>
                                    <p:cTn id="47" presetID="22" presetClass="entr" presetSubtype="2"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right)">
                                          <p:cBhvr>
                                            <p:cTn id="49" dur="500"/>
                                            <p:tgtEl>
                                              <p:spTgt spid="18"/>
                                            </p:tgtEl>
                                          </p:cBhvr>
                                        </p:animEffect>
                                      </p:childTnLst>
                                    </p:cTn>
                                  </p:par>
                                </p:childTnLst>
                              </p:cTn>
                            </p:par>
                            <p:par>
                              <p:cTn id="50" fill="hold">
                                <p:stCondLst>
                                  <p:cond delay="7324"/>
                                </p:stCondLst>
                                <p:childTnLst>
                                  <p:par>
                                    <p:cTn id="51" presetID="2" presetClass="entr" presetSubtype="8" fill="hold" grpId="0" nodeType="afterEffect" p14:presetBounceEnd="30000">
                                      <p:stCondLst>
                                        <p:cond delay="0"/>
                                      </p:stCondLst>
                                      <p:iterate type="lt">
                                        <p:tmPct val="5000"/>
                                      </p:iterate>
                                      <p:childTnLst>
                                        <p:set>
                                          <p:cBhvr>
                                            <p:cTn id="52" dur="1" fill="hold">
                                              <p:stCondLst>
                                                <p:cond delay="0"/>
                                              </p:stCondLst>
                                            </p:cTn>
                                            <p:tgtEl>
                                              <p:spTgt spid="19"/>
                                            </p:tgtEl>
                                            <p:attrNameLst>
                                              <p:attrName>style.visibility</p:attrName>
                                            </p:attrNameLst>
                                          </p:cBhvr>
                                          <p:to>
                                            <p:strVal val="visible"/>
                                          </p:to>
                                        </p:set>
                                        <p:anim calcmode="lin" valueType="num" p14:bounceEnd="30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30000">
                                          <p:cBhvr additive="base">
                                            <p:cTn id="5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P spid="21" grpId="0" animBg="1"/>
          <p:bldP spid="21" grpId="1" animBg="1"/>
          <p:bldP spid="2" grpId="0"/>
          <p:bldP spid="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childTnLst>
                              </p:cTn>
                            </p:par>
                            <p:par>
                              <p:cTn id="23" fill="hold">
                                <p:stCondLst>
                                  <p:cond delay="2000"/>
                                </p:stCondLst>
                                <p:childTnLst>
                                  <p:par>
                                    <p:cTn id="24" presetID="2" presetClass="entr" presetSubtype="8" fill="hold" grpId="0" nodeType="afterEffect">
                                      <p:stCondLst>
                                        <p:cond delay="0"/>
                                      </p:stCondLst>
                                      <p:iterate type="lt">
                                        <p:tmPct val="5000"/>
                                      </p:iterate>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3224"/>
                                </p:stCondLst>
                                <p:childTnLst>
                                  <p:par>
                                    <p:cTn id="29" presetID="22" presetClass="entr" presetSubtype="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par>
                              <p:cTn id="32" fill="hold">
                                <p:stCondLst>
                                  <p:cond delay="3724"/>
                                </p:stCondLst>
                                <p:childTnLst>
                                  <p:par>
                                    <p:cTn id="33" presetID="2" presetClass="entr" presetSubtype="2" fill="hold" grpId="0" nodeType="afterEffect">
                                      <p:stCondLst>
                                        <p:cond delay="0"/>
                                      </p:stCondLst>
                                      <p:iterate type="lt">
                                        <p:tmPct val="5000"/>
                                      </p:iterate>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par>
                              <p:cTn id="37" fill="hold">
                                <p:stCondLst>
                                  <p:cond delay="4625"/>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p:stCondLst>
                                  <p:cond delay="5125"/>
                                </p:stCondLst>
                                <p:childTnLst>
                                  <p:par>
                                    <p:cTn id="42" presetID="2" presetClass="entr" presetSubtype="2" fill="hold" grpId="0" nodeType="afterEffect">
                                      <p:stCondLst>
                                        <p:cond delay="0"/>
                                      </p:stCondLst>
                                      <p:iterate type="lt">
                                        <p:tmPct val="5000"/>
                                      </p:iterate>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1+#ppt_w/2"/>
                                              </p:val>
                                            </p:tav>
                                            <p:tav tm="100000">
                                              <p:val>
                                                <p:strVal val="#ppt_x"/>
                                              </p:val>
                                            </p:tav>
                                          </p:tavLst>
                                        </p:anim>
                                        <p:anim calcmode="lin" valueType="num">
                                          <p:cBhvr additive="base">
                                            <p:cTn id="45" dur="500" fill="hold"/>
                                            <p:tgtEl>
                                              <p:spTgt spid="17"/>
                                            </p:tgtEl>
                                            <p:attrNameLst>
                                              <p:attrName>ppt_y</p:attrName>
                                            </p:attrNameLst>
                                          </p:cBhvr>
                                          <p:tavLst>
                                            <p:tav tm="0">
                                              <p:val>
                                                <p:strVal val="#ppt_y"/>
                                              </p:val>
                                            </p:tav>
                                            <p:tav tm="100000">
                                              <p:val>
                                                <p:strVal val="#ppt_y"/>
                                              </p:val>
                                            </p:tav>
                                          </p:tavLst>
                                        </p:anim>
                                      </p:childTnLst>
                                    </p:cTn>
                                  </p:par>
                                </p:childTnLst>
                              </p:cTn>
                            </p:par>
                            <p:par>
                              <p:cTn id="46" fill="hold">
                                <p:stCondLst>
                                  <p:cond delay="6824"/>
                                </p:stCondLst>
                                <p:childTnLst>
                                  <p:par>
                                    <p:cTn id="47" presetID="22" presetClass="entr" presetSubtype="2"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right)">
                                          <p:cBhvr>
                                            <p:cTn id="49" dur="500"/>
                                            <p:tgtEl>
                                              <p:spTgt spid="18"/>
                                            </p:tgtEl>
                                          </p:cBhvr>
                                        </p:animEffect>
                                      </p:childTnLst>
                                    </p:cTn>
                                  </p:par>
                                </p:childTnLst>
                              </p:cTn>
                            </p:par>
                            <p:par>
                              <p:cTn id="50" fill="hold">
                                <p:stCondLst>
                                  <p:cond delay="7324"/>
                                </p:stCondLst>
                                <p:childTnLst>
                                  <p:par>
                                    <p:cTn id="51" presetID="2" presetClass="entr" presetSubtype="8" fill="hold" grpId="0" nodeType="afterEffect">
                                      <p:stCondLst>
                                        <p:cond delay="0"/>
                                      </p:stCondLst>
                                      <p:iterate type="lt">
                                        <p:tmPct val="5000"/>
                                      </p:iterate>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P spid="21" grpId="0" animBg="1"/>
          <p:bldP spid="21" grpId="1" animBg="1"/>
          <p:bldP spid="2" grpId="0"/>
          <p:bldP spid="2"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01</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02</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03</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04</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不同的美术门类</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2" name="矩形 21"/>
          <p:cNvSpPr/>
          <p:nvPr/>
        </p:nvSpPr>
        <p:spPr>
          <a:xfrm>
            <a:off x="3687136"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　美术作品的鉴赏方法</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欣赏美术作品</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美术实践活动</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新媒体和摄影</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523490" y="1290320"/>
            <a:ext cx="8219440" cy="1337945"/>
          </a:xfrm>
          <a:prstGeom prst="rect">
            <a:avLst/>
          </a:prstGeom>
          <a:noFill/>
        </p:spPr>
        <p:txBody>
          <a:bodyPr wrap="square" rtlCol="0" anchor="t">
            <a:spAutoFit/>
          </a:bodyPr>
          <a:p>
            <a:pPr algn="ctr">
              <a:lnSpc>
                <a:spcPct val="150000"/>
              </a:lnSpc>
            </a:pPr>
            <a:r>
              <a:rPr lang="zh-CN" altLang="en-US" b="1">
                <a:latin typeface="黑体" panose="02010600030101010101" charset="-122"/>
                <a:ea typeface="黑体" panose="02010600030101010101" charset="-122"/>
              </a:rPr>
              <a:t>二、摄影</a:t>
            </a:r>
            <a:endParaRPr lang="zh-CN" altLang="en-US" sz="2400">
              <a:latin typeface="黑体" panose="02010600030101010101" charset="-122"/>
              <a:ea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摄影是“以光线绘图”的意思，是指使用某种专门设备进行影像记录的过程，也就是通过物体所反射的光线使感光介质曝光的过程。</a:t>
            </a:r>
            <a:endParaRPr lang="zh-CN" altLang="en-US">
              <a:latin typeface="黑体" panose="02010600030101010101" charset="-122"/>
              <a:ea typeface="黑体" panose="02010600030101010101" charset="-122"/>
            </a:endParaRPr>
          </a:p>
        </p:txBody>
      </p:sp>
      <p:grpSp>
        <p:nvGrpSpPr>
          <p:cNvPr id="11" name="组合 10"/>
          <p:cNvGrpSpPr/>
          <p:nvPr/>
        </p:nvGrpSpPr>
        <p:grpSpPr>
          <a:xfrm>
            <a:off x="2595880" y="2940050"/>
            <a:ext cx="7887970" cy="2988945"/>
            <a:chOff x="4088" y="4630"/>
            <a:chExt cx="12422" cy="4707"/>
          </a:xfrm>
        </p:grpSpPr>
        <p:pic>
          <p:nvPicPr>
            <p:cNvPr id="3" name="图片 2"/>
            <p:cNvPicPr>
              <a:picLocks noChangeAspect="1"/>
            </p:cNvPicPr>
            <p:nvPr/>
          </p:nvPicPr>
          <p:blipFill>
            <a:blip r:embed="rId1"/>
            <a:stretch>
              <a:fillRect/>
            </a:stretch>
          </p:blipFill>
          <p:spPr>
            <a:xfrm>
              <a:off x="4247" y="4630"/>
              <a:ext cx="5360" cy="3833"/>
            </a:xfrm>
            <a:prstGeom prst="rect">
              <a:avLst/>
            </a:prstGeom>
          </p:spPr>
        </p:pic>
        <p:pic>
          <p:nvPicPr>
            <p:cNvPr id="7" name="图片 6"/>
            <p:cNvPicPr>
              <a:picLocks noChangeAspect="1"/>
            </p:cNvPicPr>
            <p:nvPr/>
          </p:nvPicPr>
          <p:blipFill>
            <a:blip r:embed="rId2"/>
            <a:stretch>
              <a:fillRect/>
            </a:stretch>
          </p:blipFill>
          <p:spPr>
            <a:xfrm>
              <a:off x="10617" y="4705"/>
              <a:ext cx="5612" cy="3727"/>
            </a:xfrm>
            <a:prstGeom prst="rect">
              <a:avLst/>
            </a:prstGeom>
          </p:spPr>
        </p:pic>
        <p:sp>
          <p:nvSpPr>
            <p:cNvPr id="9" name="文本框 8"/>
            <p:cNvSpPr txBox="1"/>
            <p:nvPr/>
          </p:nvSpPr>
          <p:spPr>
            <a:xfrm>
              <a:off x="4088" y="8757"/>
              <a:ext cx="5394"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静物摄影</a:t>
              </a:r>
              <a:endParaRPr lang="zh-CN" altLang="en-US">
                <a:latin typeface="黑体" panose="02010600030101010101" charset="-122"/>
                <a:ea typeface="黑体" panose="02010600030101010101" charset="-122"/>
              </a:endParaRPr>
            </a:p>
          </p:txBody>
        </p:sp>
        <p:sp>
          <p:nvSpPr>
            <p:cNvPr id="10" name="文本框 9"/>
            <p:cNvSpPr txBox="1"/>
            <p:nvPr/>
          </p:nvSpPr>
          <p:spPr>
            <a:xfrm>
              <a:off x="10648" y="8715"/>
              <a:ext cx="5862" cy="580"/>
            </a:xfrm>
            <a:prstGeom prst="rect">
              <a:avLst/>
            </a:prstGeom>
            <a:noFill/>
          </p:spPr>
          <p:txBody>
            <a:bodyPr wrap="square" rtlCol="0">
              <a:spAutoFit/>
            </a:bodyPr>
            <a:p>
              <a:pPr algn="just"/>
              <a:r>
                <a:rPr lang="zh-CN" altLang="en-US">
                  <a:latin typeface="黑体" panose="02010600030101010101" charset="-122"/>
                  <a:ea typeface="黑体" panose="02010600030101010101" charset="-122"/>
                </a:rPr>
                <a:t>记录摄影《喷洒救火阻燃剂的飞机》</a:t>
              </a:r>
              <a:endParaRPr lang="zh-CN" altLang="en-US">
                <a:latin typeface="黑体" panose="02010600030101010101" charset="-122"/>
                <a:ea typeface="黑体" panose="02010600030101010101" charset="-122"/>
              </a:endParaRPr>
            </a:p>
          </p:txBody>
        </p:sp>
      </p:gr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肘形连接符 18"/>
          <p:cNvCxnSpPr>
            <a:stCxn id="37" idx="3"/>
            <a:endCxn id="40" idx="1"/>
          </p:cNvCxnSpPr>
          <p:nvPr/>
        </p:nvCxnSpPr>
        <p:spPr>
          <a:xfrm>
            <a:off x="3198677" y="3321050"/>
            <a:ext cx="574947" cy="1028700"/>
          </a:xfrm>
          <a:prstGeom prst="bentConnector3">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肘形连接符 19"/>
          <p:cNvCxnSpPr/>
          <p:nvPr/>
        </p:nvCxnSpPr>
        <p:spPr>
          <a:xfrm flipH="1">
            <a:off x="5830688" y="3321050"/>
            <a:ext cx="574947" cy="1028700"/>
          </a:xfrm>
          <a:prstGeom prst="bentConnector3">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肘形连接符 20"/>
          <p:cNvCxnSpPr/>
          <p:nvPr/>
        </p:nvCxnSpPr>
        <p:spPr>
          <a:xfrm>
            <a:off x="8418377" y="3321050"/>
            <a:ext cx="574947" cy="1028700"/>
          </a:xfrm>
          <a:prstGeom prst="bentConnector3">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222616" y="1432938"/>
            <a:ext cx="1976061" cy="368300"/>
          </a:xfrm>
          <a:prstGeom prst="rect">
            <a:avLst/>
          </a:prstGeom>
          <a:noFill/>
        </p:spPr>
        <p:txBody>
          <a:bodyPr wrap="square" rtlCol="0">
            <a:spAutoFit/>
          </a:bodyPr>
          <a:lstStyle/>
          <a:p>
            <a:pPr algn="just"/>
            <a:r>
              <a:rPr lang="zh-CN" altLang="en-US" b="1"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rPr>
              <a:t>（一）静物摄影</a:t>
            </a:r>
            <a:endParaRPr lang="zh-CN" altLang="en-US" b="1"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endParaRPr>
          </a:p>
        </p:txBody>
      </p:sp>
      <p:sp>
        <p:nvSpPr>
          <p:cNvPr id="29" name="矩形 28"/>
          <p:cNvSpPr/>
          <p:nvPr/>
        </p:nvSpPr>
        <p:spPr>
          <a:xfrm>
            <a:off x="1222375" y="1751330"/>
            <a:ext cx="3576955" cy="1168400"/>
          </a:xfrm>
          <a:prstGeom prst="rect">
            <a:avLst/>
          </a:prstGeom>
        </p:spPr>
        <p:txBody>
          <a:bodyPr wrap="square">
            <a:spAutoFit/>
          </a:bodyPr>
          <a:lstStyle/>
          <a:p>
            <a:pPr algn="just" fontAlgn="auto">
              <a:lnSpc>
                <a:spcPct val="125000"/>
              </a:lnSpc>
            </a:pPr>
            <a:r>
              <a:rPr lang="zh-CN" altLang="en-US" sz="1400"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rPr>
              <a:t>静物摄影与人物摄影、景物摄影相对，指以无生命（此无生命为相对概念，比如从海里捕捞上来的鱼虾、已摘掉的瓜果等）、人为可自由移动或组合的物体为表现对象的摄影。</a:t>
            </a:r>
            <a:endParaRPr lang="zh-CN" altLang="en-US" sz="1400"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endParaRPr>
          </a:p>
        </p:txBody>
      </p:sp>
      <p:sp>
        <p:nvSpPr>
          <p:cNvPr id="30" name="文本框 29"/>
          <p:cNvSpPr txBox="1"/>
          <p:nvPr/>
        </p:nvSpPr>
        <p:spPr>
          <a:xfrm>
            <a:off x="6364424" y="2097097"/>
            <a:ext cx="1976061" cy="368300"/>
          </a:xfrm>
          <a:prstGeom prst="rect">
            <a:avLst/>
          </a:prstGeom>
          <a:noFill/>
        </p:spPr>
        <p:txBody>
          <a:bodyPr wrap="square" rtlCol="0">
            <a:spAutoFit/>
          </a:bodyPr>
          <a:lstStyle>
            <a:defPPr>
              <a:defRPr lang="zh-CN"/>
            </a:defPPr>
            <a:lvl1pPr>
              <a:defRPr>
                <a:solidFill>
                  <a:schemeClr val="tx1">
                    <a:lumMod val="75000"/>
                    <a:lumOff val="25000"/>
                  </a:schemeClr>
                </a:solidFill>
                <a:latin typeface="方正稚艺_GBK" panose="03000509000000000000" pitchFamily="65" charset="-122"/>
                <a:ea typeface="方正稚艺_GBK" panose="03000509000000000000" pitchFamily="65" charset="-122"/>
              </a:defRPr>
            </a:lvl1pPr>
          </a:lstStyle>
          <a:p>
            <a:pPr algn="just"/>
            <a:r>
              <a:rPr lang="zh-CN" altLang="en-US" b="1" dirty="0">
                <a:latin typeface="黑体" panose="02010600030101010101" charset="-122"/>
                <a:ea typeface="黑体" panose="02010600030101010101" charset="-122"/>
                <a:cs typeface="+mn-ea"/>
                <a:sym typeface="华文细黑" panose="02010600040101010101" charset="-122"/>
              </a:rPr>
              <a:t>（三）记录摄影</a:t>
            </a:r>
            <a:endParaRPr lang="zh-CN" altLang="en-US" b="1" dirty="0">
              <a:latin typeface="黑体" panose="02010600030101010101" charset="-122"/>
              <a:ea typeface="黑体" panose="02010600030101010101" charset="-122"/>
              <a:cs typeface="+mn-ea"/>
              <a:sym typeface="华文细黑" panose="02010600040101010101" charset="-122"/>
            </a:endParaRPr>
          </a:p>
        </p:txBody>
      </p:sp>
      <p:sp>
        <p:nvSpPr>
          <p:cNvPr id="31" name="矩形 30"/>
          <p:cNvSpPr/>
          <p:nvPr/>
        </p:nvSpPr>
        <p:spPr>
          <a:xfrm>
            <a:off x="6364424" y="2444204"/>
            <a:ext cx="3578400" cy="411480"/>
          </a:xfrm>
          <a:prstGeom prst="rect">
            <a:avLst/>
          </a:prstGeom>
        </p:spPr>
        <p:txBody>
          <a:bodyPr wrap="square">
            <a:spAutoFit/>
          </a:bodyPr>
          <a:lstStyle/>
          <a:p>
            <a:pPr algn="just">
              <a:lnSpc>
                <a:spcPts val="2500"/>
              </a:lnSpc>
            </a:pPr>
            <a:r>
              <a:rPr lang="zh-CN" altLang="en-US" sz="1400"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rPr>
              <a:t>摄影之所以诞生，就是以记录为目的。</a:t>
            </a:r>
            <a:endParaRPr lang="zh-CN" altLang="en-US" sz="1400"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endParaRPr>
          </a:p>
        </p:txBody>
      </p:sp>
      <p:sp>
        <p:nvSpPr>
          <p:cNvPr id="32" name="文本框 31"/>
          <p:cNvSpPr txBox="1"/>
          <p:nvPr/>
        </p:nvSpPr>
        <p:spPr>
          <a:xfrm>
            <a:off x="3756122" y="4793764"/>
            <a:ext cx="1976061" cy="368300"/>
          </a:xfrm>
          <a:prstGeom prst="rect">
            <a:avLst/>
          </a:prstGeom>
          <a:noFill/>
        </p:spPr>
        <p:txBody>
          <a:bodyPr wrap="square" rtlCol="0">
            <a:spAutoFit/>
          </a:bodyPr>
          <a:lstStyle>
            <a:defPPr>
              <a:defRPr lang="zh-CN"/>
            </a:defPPr>
            <a:lvl1pPr>
              <a:defRPr>
                <a:solidFill>
                  <a:schemeClr val="tx1">
                    <a:lumMod val="75000"/>
                    <a:lumOff val="25000"/>
                  </a:schemeClr>
                </a:solidFill>
                <a:latin typeface="方正稚艺_GBK" panose="03000509000000000000" pitchFamily="65" charset="-122"/>
                <a:ea typeface="方正稚艺_GBK" panose="03000509000000000000" pitchFamily="65" charset="-122"/>
              </a:defRPr>
            </a:lvl1pPr>
          </a:lstStyle>
          <a:p>
            <a:pPr algn="just"/>
            <a:r>
              <a:rPr lang="zh-CN" altLang="en-US" b="1" dirty="0">
                <a:latin typeface="黑体" panose="02010600030101010101" charset="-122"/>
                <a:ea typeface="黑体" panose="02010600030101010101" charset="-122"/>
                <a:cs typeface="+mn-ea"/>
                <a:sym typeface="华文细黑" panose="02010600040101010101" charset="-122"/>
              </a:rPr>
              <a:t>（二）人像摄影</a:t>
            </a:r>
            <a:endParaRPr lang="zh-CN" altLang="en-US" b="1" dirty="0">
              <a:latin typeface="黑体" panose="02010600030101010101" charset="-122"/>
              <a:ea typeface="黑体" panose="02010600030101010101" charset="-122"/>
              <a:cs typeface="+mn-ea"/>
              <a:sym typeface="华文细黑" panose="02010600040101010101" charset="-122"/>
            </a:endParaRPr>
          </a:p>
        </p:txBody>
      </p:sp>
      <p:sp>
        <p:nvSpPr>
          <p:cNvPr id="33" name="矩形 32"/>
          <p:cNvSpPr/>
          <p:nvPr/>
        </p:nvSpPr>
        <p:spPr>
          <a:xfrm>
            <a:off x="3756122" y="5150396"/>
            <a:ext cx="3578400" cy="1116965"/>
          </a:xfrm>
          <a:prstGeom prst="rect">
            <a:avLst/>
          </a:prstGeom>
        </p:spPr>
        <p:txBody>
          <a:bodyPr wrap="square">
            <a:spAutoFit/>
          </a:bodyPr>
          <a:lstStyle/>
          <a:p>
            <a:pPr algn="just">
              <a:lnSpc>
                <a:spcPts val="2000"/>
              </a:lnSpc>
            </a:pPr>
            <a:r>
              <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rPr>
              <a:t>人像摄影以刻画和描绘被摄者的外貌与神态为自己的表现任务，人物相貌鲜明。它分作照相室人像、室内特定环境人像和户外人像三大类。人像摄影的要求是“形神兼备”。</a:t>
            </a:r>
            <a:endParaRPr lang="zh-CN" altLang="en-US" sz="1400"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34" name="文本框 33"/>
          <p:cNvSpPr txBox="1"/>
          <p:nvPr/>
        </p:nvSpPr>
        <p:spPr>
          <a:xfrm>
            <a:off x="8969862" y="4738727"/>
            <a:ext cx="1976061" cy="368300"/>
          </a:xfrm>
          <a:prstGeom prst="rect">
            <a:avLst/>
          </a:prstGeom>
          <a:noFill/>
        </p:spPr>
        <p:txBody>
          <a:bodyPr wrap="square" rtlCol="0">
            <a:spAutoFit/>
          </a:bodyPr>
          <a:lstStyle>
            <a:defPPr>
              <a:defRPr lang="zh-CN"/>
            </a:defPPr>
            <a:lvl1pPr>
              <a:defRPr>
                <a:solidFill>
                  <a:schemeClr val="tx1">
                    <a:lumMod val="75000"/>
                    <a:lumOff val="25000"/>
                  </a:schemeClr>
                </a:solidFill>
                <a:latin typeface="方正稚艺_GBK" panose="03000509000000000000" pitchFamily="65" charset="-122"/>
                <a:ea typeface="方正稚艺_GBK" panose="03000509000000000000" pitchFamily="65" charset="-122"/>
              </a:defRPr>
            </a:lvl1pPr>
          </a:lstStyle>
          <a:p>
            <a:r>
              <a:rPr lang="zh-CN" altLang="en-US" b="1" dirty="0">
                <a:latin typeface="黑体" panose="02010600030101010101" charset="-122"/>
                <a:ea typeface="黑体" panose="02010600030101010101" charset="-122"/>
                <a:cs typeface="+mn-ea"/>
                <a:sym typeface="华文细黑" panose="02010600040101010101" charset="-122"/>
              </a:rPr>
              <a:t>（四）艺术摄影</a:t>
            </a:r>
            <a:endParaRPr lang="zh-CN" altLang="en-US" b="1" dirty="0">
              <a:latin typeface="黑体" panose="02010600030101010101" charset="-122"/>
              <a:ea typeface="黑体" panose="02010600030101010101" charset="-122"/>
              <a:cs typeface="+mn-ea"/>
              <a:sym typeface="华文细黑" panose="02010600040101010101" charset="-122"/>
            </a:endParaRPr>
          </a:p>
        </p:txBody>
      </p:sp>
      <p:sp>
        <p:nvSpPr>
          <p:cNvPr id="35" name="矩形 34"/>
          <p:cNvSpPr/>
          <p:nvPr/>
        </p:nvSpPr>
        <p:spPr>
          <a:xfrm>
            <a:off x="8970010" y="5095240"/>
            <a:ext cx="2927350" cy="1052830"/>
          </a:xfrm>
          <a:prstGeom prst="rect">
            <a:avLst/>
          </a:prstGeom>
        </p:spPr>
        <p:txBody>
          <a:bodyPr wrap="square">
            <a:spAutoFit/>
          </a:bodyPr>
          <a:lstStyle/>
          <a:p>
            <a:pPr algn="just">
              <a:lnSpc>
                <a:spcPts val="2500"/>
              </a:lnSpc>
            </a:pPr>
            <a:r>
              <a:rPr lang="zh-CN" altLang="en-US" sz="1400"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rPr>
              <a:t>随着摄影的发展，人们在摄影中不断地增加艺术的元素，开始产生艺术摄影。</a:t>
            </a:r>
            <a:endParaRPr lang="zh-CN" altLang="en-US" sz="1400" dirty="0">
              <a:solidFill>
                <a:schemeClr val="tx1">
                  <a:lumMod val="75000"/>
                  <a:lumOff val="25000"/>
                </a:schemeClr>
              </a:solidFill>
              <a:latin typeface="黑体" panose="02010600030101010101" charset="-122"/>
              <a:ea typeface="黑体" panose="02010600030101010101" charset="-122"/>
              <a:cs typeface="+mn-ea"/>
              <a:sym typeface="华文细黑" panose="02010600040101010101" charset="-122"/>
            </a:endParaRPr>
          </a:p>
        </p:txBody>
      </p:sp>
      <p:grpSp>
        <p:nvGrpSpPr>
          <p:cNvPr id="36" name="组合 35"/>
          <p:cNvGrpSpPr/>
          <p:nvPr/>
        </p:nvGrpSpPr>
        <p:grpSpPr>
          <a:xfrm>
            <a:off x="1157424" y="3009900"/>
            <a:ext cx="2041253" cy="622300"/>
            <a:chOff x="1157424" y="3009900"/>
            <a:chExt cx="2041253" cy="622300"/>
          </a:xfrm>
        </p:grpSpPr>
        <p:sp>
          <p:nvSpPr>
            <p:cNvPr id="37" name="圆角矩形 13"/>
            <p:cNvSpPr/>
            <p:nvPr/>
          </p:nvSpPr>
          <p:spPr>
            <a:xfrm>
              <a:off x="1157424" y="3009900"/>
              <a:ext cx="2041253" cy="6223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sp>
          <p:nvSpPr>
            <p:cNvPr id="38" name="文本框 37"/>
            <p:cNvSpPr txBox="1"/>
            <p:nvPr/>
          </p:nvSpPr>
          <p:spPr>
            <a:xfrm>
              <a:off x="1888028" y="3009900"/>
              <a:ext cx="707491" cy="584775"/>
            </a:xfrm>
            <a:prstGeom prst="rect">
              <a:avLst/>
            </a:prstGeom>
            <a:noFill/>
          </p:spPr>
          <p:txBody>
            <a:bodyPr wrap="square" rtlCol="0">
              <a:spAutoFit/>
            </a:bodyPr>
            <a:lstStyle/>
            <a:p>
              <a:pPr algn="ctr"/>
              <a:r>
                <a:rPr lang="en-US" altLang="zh-CN" sz="3200" b="1" dirty="0">
                  <a:solidFill>
                    <a:schemeClr val="bg1"/>
                  </a:solidFill>
                  <a:latin typeface="华文细黑" panose="02010600040101010101" charset="-122"/>
                  <a:ea typeface="字魂27号-布丁体" panose="00000500000000000000" charset="-122"/>
                  <a:cs typeface="+mn-ea"/>
                  <a:sym typeface="华文细黑" panose="02010600040101010101" charset="-122"/>
                </a:rPr>
                <a:t>01</a:t>
              </a:r>
              <a:endParaRPr lang="zh-CN" altLang="en-US" sz="3200" b="1"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grpSp>
      <p:grpSp>
        <p:nvGrpSpPr>
          <p:cNvPr id="39" name="组合 38"/>
          <p:cNvGrpSpPr/>
          <p:nvPr/>
        </p:nvGrpSpPr>
        <p:grpSpPr>
          <a:xfrm>
            <a:off x="3773624" y="4038600"/>
            <a:ext cx="2041253" cy="622300"/>
            <a:chOff x="3773624" y="4038600"/>
            <a:chExt cx="2041253" cy="622300"/>
          </a:xfrm>
        </p:grpSpPr>
        <p:sp>
          <p:nvSpPr>
            <p:cNvPr id="40" name="圆角矩形 14"/>
            <p:cNvSpPr/>
            <p:nvPr/>
          </p:nvSpPr>
          <p:spPr>
            <a:xfrm>
              <a:off x="3773624" y="4038600"/>
              <a:ext cx="2041253" cy="6223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sp>
          <p:nvSpPr>
            <p:cNvPr id="41" name="文本框 40"/>
            <p:cNvSpPr txBox="1"/>
            <p:nvPr/>
          </p:nvSpPr>
          <p:spPr>
            <a:xfrm>
              <a:off x="4433890" y="4050724"/>
              <a:ext cx="763610" cy="584775"/>
            </a:xfrm>
            <a:prstGeom prst="rect">
              <a:avLst/>
            </a:prstGeom>
            <a:noFill/>
          </p:spPr>
          <p:txBody>
            <a:bodyPr wrap="square" rtlCol="0">
              <a:spAutoFit/>
            </a:bodyPr>
            <a:lstStyle/>
            <a:p>
              <a:pPr algn="ctr"/>
              <a:r>
                <a:rPr lang="en-US" altLang="zh-CN" sz="3200" b="1" dirty="0">
                  <a:solidFill>
                    <a:schemeClr val="bg1"/>
                  </a:solidFill>
                  <a:latin typeface="华文细黑" panose="02010600040101010101" charset="-122"/>
                  <a:ea typeface="字魂27号-布丁体" panose="00000500000000000000" charset="-122"/>
                  <a:cs typeface="+mn-ea"/>
                  <a:sym typeface="华文细黑" panose="02010600040101010101" charset="-122"/>
                </a:rPr>
                <a:t>02</a:t>
              </a:r>
              <a:endParaRPr lang="zh-CN" altLang="en-US" sz="3200" b="1"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grpSp>
      <p:grpSp>
        <p:nvGrpSpPr>
          <p:cNvPr id="42" name="组合 41"/>
          <p:cNvGrpSpPr/>
          <p:nvPr/>
        </p:nvGrpSpPr>
        <p:grpSpPr>
          <a:xfrm>
            <a:off x="6364424" y="3009900"/>
            <a:ext cx="2041253" cy="622300"/>
            <a:chOff x="6364424" y="3009900"/>
            <a:chExt cx="2041253" cy="622300"/>
          </a:xfrm>
        </p:grpSpPr>
        <p:sp>
          <p:nvSpPr>
            <p:cNvPr id="43" name="圆角矩形 15"/>
            <p:cNvSpPr/>
            <p:nvPr/>
          </p:nvSpPr>
          <p:spPr>
            <a:xfrm>
              <a:off x="6364424" y="3009900"/>
              <a:ext cx="2041253" cy="6223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sp>
          <p:nvSpPr>
            <p:cNvPr id="44" name="文本框 43"/>
            <p:cNvSpPr txBox="1"/>
            <p:nvPr/>
          </p:nvSpPr>
          <p:spPr>
            <a:xfrm>
              <a:off x="7041456" y="3028662"/>
              <a:ext cx="741099" cy="584775"/>
            </a:xfrm>
            <a:prstGeom prst="rect">
              <a:avLst/>
            </a:prstGeom>
            <a:noFill/>
          </p:spPr>
          <p:txBody>
            <a:bodyPr wrap="square" rtlCol="0">
              <a:spAutoFit/>
            </a:bodyPr>
            <a:lstStyle/>
            <a:p>
              <a:pPr algn="ctr"/>
              <a:r>
                <a:rPr lang="en-US" altLang="zh-CN" sz="3200" b="1" dirty="0">
                  <a:solidFill>
                    <a:schemeClr val="bg1"/>
                  </a:solidFill>
                  <a:latin typeface="华文细黑" panose="02010600040101010101" charset="-122"/>
                  <a:ea typeface="字魂27号-布丁体" panose="00000500000000000000" charset="-122"/>
                  <a:cs typeface="+mn-ea"/>
                  <a:sym typeface="华文细黑" panose="02010600040101010101" charset="-122"/>
                </a:rPr>
                <a:t>03</a:t>
              </a:r>
              <a:endParaRPr lang="zh-CN" altLang="en-US" sz="3200" b="1"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grpSp>
      <p:grpSp>
        <p:nvGrpSpPr>
          <p:cNvPr id="45" name="组合 44"/>
          <p:cNvGrpSpPr/>
          <p:nvPr/>
        </p:nvGrpSpPr>
        <p:grpSpPr>
          <a:xfrm>
            <a:off x="8993324" y="4025900"/>
            <a:ext cx="2041253" cy="622300"/>
            <a:chOff x="8993324" y="4025900"/>
            <a:chExt cx="2041253" cy="622300"/>
          </a:xfrm>
        </p:grpSpPr>
        <p:sp>
          <p:nvSpPr>
            <p:cNvPr id="46" name="圆角矩形 16"/>
            <p:cNvSpPr/>
            <p:nvPr/>
          </p:nvSpPr>
          <p:spPr>
            <a:xfrm>
              <a:off x="8993324" y="4025900"/>
              <a:ext cx="2041253" cy="6223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sp>
          <p:nvSpPr>
            <p:cNvPr id="47" name="文本框 46"/>
            <p:cNvSpPr txBox="1"/>
            <p:nvPr/>
          </p:nvSpPr>
          <p:spPr>
            <a:xfrm>
              <a:off x="9622182" y="4044662"/>
              <a:ext cx="728098" cy="584775"/>
            </a:xfrm>
            <a:prstGeom prst="rect">
              <a:avLst/>
            </a:prstGeom>
            <a:noFill/>
          </p:spPr>
          <p:txBody>
            <a:bodyPr wrap="square" rtlCol="0">
              <a:spAutoFit/>
            </a:bodyPr>
            <a:lstStyle/>
            <a:p>
              <a:pPr algn="ctr"/>
              <a:r>
                <a:rPr lang="en-US" altLang="zh-CN" sz="3200" b="1" dirty="0">
                  <a:solidFill>
                    <a:schemeClr val="bg1"/>
                  </a:solidFill>
                  <a:latin typeface="华文细黑" panose="02010600040101010101" charset="-122"/>
                  <a:ea typeface="字魂27号-布丁体" panose="00000500000000000000" charset="-122"/>
                  <a:cs typeface="+mn-ea"/>
                  <a:sym typeface="华文细黑" panose="02010600040101010101" charset="-122"/>
                </a:rPr>
                <a:t>04</a:t>
              </a:r>
              <a:endParaRPr lang="zh-CN" altLang="en-US" sz="3200" b="1" dirty="0">
                <a:solidFill>
                  <a:schemeClr val="bg1"/>
                </a:solidFill>
                <a:latin typeface="华文细黑" panose="02010600040101010101" charset="-122"/>
                <a:ea typeface="字魂27号-布丁体" panose="00000500000000000000" charset="-122"/>
                <a:cs typeface="+mn-ea"/>
                <a:sym typeface="华文细黑" panose="02010600040101010101" charset="-122"/>
              </a:endParaRPr>
            </a:p>
          </p:txBody>
        </p:sp>
      </p:grpSp>
      <p:sp>
        <p:nvSpPr>
          <p:cNvPr id="48" name="TextBox 76"/>
          <p:cNvSpPr txBox="1"/>
          <p:nvPr/>
        </p:nvSpPr>
        <p:spPr>
          <a:xfrm>
            <a:off x="3357687" y="327185"/>
            <a:ext cx="5451229" cy="460375"/>
          </a:xfrm>
          <a:prstGeom prst="rect">
            <a:avLst/>
          </a:prstGeom>
          <a:noFill/>
          <a:effectLst/>
        </p:spPr>
        <p:txBody>
          <a:bodyPr wrap="square" rtlCol="0">
            <a:spAutoFit/>
          </a:bodyPr>
          <a:lstStyle/>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新媒体和摄影</a:t>
            </a:r>
            <a:endParaRPr lang="zh-CN" altLang="en-US" sz="2400" dirty="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
        <p:nvSpPr>
          <p:cNvPr id="2" name="文本框 1"/>
          <p:cNvSpPr txBox="1"/>
          <p:nvPr/>
        </p:nvSpPr>
        <p:spPr>
          <a:xfrm>
            <a:off x="3970655" y="905510"/>
            <a:ext cx="4044315" cy="368300"/>
          </a:xfrm>
          <a:prstGeom prst="rect">
            <a:avLst/>
          </a:prstGeom>
          <a:noFill/>
        </p:spPr>
        <p:txBody>
          <a:bodyPr wrap="square" rtlCol="0">
            <a:spAutoFit/>
          </a:bodyPr>
          <a:p>
            <a:pPr algn="ctr"/>
            <a:r>
              <a:rPr lang="zh-CN" altLang="en-US" b="1">
                <a:latin typeface="黑体" panose="02010600030101010101" charset="-122"/>
                <a:ea typeface="黑体" panose="02010600030101010101" charset="-122"/>
              </a:rPr>
              <a:t>摄影的分类</a:t>
            </a:r>
            <a:endParaRPr lang="zh-CN" altLang="en-US" b="1">
              <a:latin typeface="黑体" panose="02010600030101010101" charset="-122"/>
              <a:ea typeface="黑体" panose="02010600030101010101" charset="-122"/>
            </a:endParaRPr>
          </a:p>
        </p:txBody>
      </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p:tgtEl>
                                          <p:spTgt spid="36"/>
                                        </p:tgtEl>
                                        <p:attrNameLst>
                                          <p:attrName>ppt_y</p:attrName>
                                        </p:attrNameLst>
                                      </p:cBhvr>
                                      <p:tavLst>
                                        <p:tav tm="0">
                                          <p:val>
                                            <p:strVal val="#ppt_y+#ppt_h*1.125000"/>
                                          </p:val>
                                        </p:tav>
                                        <p:tav tm="100000">
                                          <p:val>
                                            <p:strVal val="#ppt_y"/>
                                          </p:val>
                                        </p:tav>
                                      </p:tavLst>
                                    </p:anim>
                                    <p:animEffect transition="in" filter="wipe(up)">
                                      <p:cBhvr>
                                        <p:cTn id="17" dur="500"/>
                                        <p:tgtEl>
                                          <p:spTgt spid="36"/>
                                        </p:tgtEl>
                                      </p:cBhvr>
                                    </p:animEffect>
                                  </p:childTnLst>
                                </p:cTn>
                              </p:par>
                              <p:par>
                                <p:cTn id="18" presetID="12" presetClass="entr" presetSubtype="4" fill="hold" grpId="0" nodeType="withEffect">
                                  <p:stCondLst>
                                    <p:cond delay="10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p:tgtEl>
                                          <p:spTgt spid="28"/>
                                        </p:tgtEl>
                                        <p:attrNameLst>
                                          <p:attrName>ppt_y</p:attrName>
                                        </p:attrNameLst>
                                      </p:cBhvr>
                                      <p:tavLst>
                                        <p:tav tm="0">
                                          <p:val>
                                            <p:strVal val="#ppt_y+#ppt_h*1.125000"/>
                                          </p:val>
                                        </p:tav>
                                        <p:tav tm="100000">
                                          <p:val>
                                            <p:strVal val="#ppt_y"/>
                                          </p:val>
                                        </p:tav>
                                      </p:tavLst>
                                    </p:anim>
                                    <p:animEffect transition="in" filter="wipe(up)">
                                      <p:cBhvr>
                                        <p:cTn id="21" dur="500"/>
                                        <p:tgtEl>
                                          <p:spTgt spid="28"/>
                                        </p:tgtEl>
                                      </p:cBhvr>
                                    </p:animEffect>
                                  </p:childTnLst>
                                </p:cTn>
                              </p:par>
                              <p:par>
                                <p:cTn id="22" presetID="12" presetClass="entr" presetSubtype="4" fill="hold" grpId="0" nodeType="withEffect">
                                  <p:stCondLst>
                                    <p:cond delay="3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p:tgtEl>
                                          <p:spTgt spid="29"/>
                                        </p:tgtEl>
                                        <p:attrNameLst>
                                          <p:attrName>ppt_y</p:attrName>
                                        </p:attrNameLst>
                                      </p:cBhvr>
                                      <p:tavLst>
                                        <p:tav tm="0">
                                          <p:val>
                                            <p:strVal val="#ppt_y+#ppt_h*1.125000"/>
                                          </p:val>
                                        </p:tav>
                                        <p:tav tm="100000">
                                          <p:val>
                                            <p:strVal val="#ppt_y"/>
                                          </p:val>
                                        </p:tav>
                                      </p:tavLst>
                                    </p:anim>
                                    <p:animEffect transition="in" filter="wipe(up)">
                                      <p:cBhvr>
                                        <p:cTn id="25" dur="500"/>
                                        <p:tgtEl>
                                          <p:spTgt spid="29"/>
                                        </p:tgtEl>
                                      </p:cBhvr>
                                    </p:animEffect>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1500"/>
                            </p:stCondLst>
                            <p:childTnLst>
                              <p:par>
                                <p:cTn id="31" presetID="12" presetClass="entr" presetSubtype="4"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par>
                                <p:cTn id="35" presetID="12" presetClass="entr" presetSubtype="1" fill="hold" grpId="0" nodeType="withEffect">
                                  <p:stCondLst>
                                    <p:cond delay="10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p:tgtEl>
                                          <p:spTgt spid="32"/>
                                        </p:tgtEl>
                                        <p:attrNameLst>
                                          <p:attrName>ppt_y</p:attrName>
                                        </p:attrNameLst>
                                      </p:cBhvr>
                                      <p:tavLst>
                                        <p:tav tm="0">
                                          <p:val>
                                            <p:strVal val="#ppt_y-#ppt_h*1.125000"/>
                                          </p:val>
                                        </p:tav>
                                        <p:tav tm="100000">
                                          <p:val>
                                            <p:strVal val="#ppt_y"/>
                                          </p:val>
                                        </p:tav>
                                      </p:tavLst>
                                    </p:anim>
                                    <p:animEffect transition="in" filter="wipe(down)">
                                      <p:cBhvr>
                                        <p:cTn id="38" dur="500"/>
                                        <p:tgtEl>
                                          <p:spTgt spid="32"/>
                                        </p:tgtEl>
                                      </p:cBhvr>
                                    </p:animEffect>
                                  </p:childTnLst>
                                </p:cTn>
                              </p:par>
                              <p:par>
                                <p:cTn id="39" presetID="12" presetClass="entr" presetSubtype="1" fill="hold" grpId="0" nodeType="withEffect">
                                  <p:stCondLst>
                                    <p:cond delay="30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p:tgtEl>
                                          <p:spTgt spid="33"/>
                                        </p:tgtEl>
                                        <p:attrNameLst>
                                          <p:attrName>ppt_y</p:attrName>
                                        </p:attrNameLst>
                                      </p:cBhvr>
                                      <p:tavLst>
                                        <p:tav tm="0">
                                          <p:val>
                                            <p:strVal val="#ppt_y-#ppt_h*1.125000"/>
                                          </p:val>
                                        </p:tav>
                                        <p:tav tm="100000">
                                          <p:val>
                                            <p:strVal val="#ppt_y"/>
                                          </p:val>
                                        </p:tav>
                                      </p:tavLst>
                                    </p:anim>
                                    <p:animEffect transition="in" filter="wipe(down)">
                                      <p:cBhvr>
                                        <p:cTn id="42" dur="500"/>
                                        <p:tgtEl>
                                          <p:spTgt spid="33"/>
                                        </p:tgtEl>
                                      </p:cBhvr>
                                    </p:animEffect>
                                  </p:childTnLst>
                                </p:cTn>
                              </p:par>
                            </p:childTnLst>
                          </p:cTn>
                        </p:par>
                        <p:par>
                          <p:cTn id="43" fill="hold">
                            <p:stCondLst>
                              <p:cond delay="2000"/>
                            </p:stCondLst>
                            <p:childTnLst>
                              <p:par>
                                <p:cTn id="44" presetID="22" presetClass="entr" presetSubtype="8"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childTnLst>
                          </p:cTn>
                        </p:par>
                        <p:par>
                          <p:cTn id="47" fill="hold">
                            <p:stCondLst>
                              <p:cond delay="2500"/>
                            </p:stCondLst>
                            <p:childTnLst>
                              <p:par>
                                <p:cTn id="48" presetID="12" presetClass="entr" presetSubtype="4"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500"/>
                                        <p:tgtEl>
                                          <p:spTgt spid="42"/>
                                        </p:tgtEl>
                                        <p:attrNameLst>
                                          <p:attrName>ppt_y</p:attrName>
                                        </p:attrNameLst>
                                      </p:cBhvr>
                                      <p:tavLst>
                                        <p:tav tm="0">
                                          <p:val>
                                            <p:strVal val="#ppt_y+#ppt_h*1.125000"/>
                                          </p:val>
                                        </p:tav>
                                        <p:tav tm="100000">
                                          <p:val>
                                            <p:strVal val="#ppt_y"/>
                                          </p:val>
                                        </p:tav>
                                      </p:tavLst>
                                    </p:anim>
                                    <p:animEffect transition="in" filter="wipe(up)">
                                      <p:cBhvr>
                                        <p:cTn id="51" dur="500"/>
                                        <p:tgtEl>
                                          <p:spTgt spid="42"/>
                                        </p:tgtEl>
                                      </p:cBhvr>
                                    </p:animEffect>
                                  </p:childTnLst>
                                </p:cTn>
                              </p:par>
                              <p:par>
                                <p:cTn id="52" presetID="12" presetClass="entr" presetSubtype="4" fill="hold" grpId="0" nodeType="withEffect">
                                  <p:stCondLst>
                                    <p:cond delay="1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p:tgtEl>
                                          <p:spTgt spid="30"/>
                                        </p:tgtEl>
                                        <p:attrNameLst>
                                          <p:attrName>ppt_y</p:attrName>
                                        </p:attrNameLst>
                                      </p:cBhvr>
                                      <p:tavLst>
                                        <p:tav tm="0">
                                          <p:val>
                                            <p:strVal val="#ppt_y+#ppt_h*1.125000"/>
                                          </p:val>
                                        </p:tav>
                                        <p:tav tm="100000">
                                          <p:val>
                                            <p:strVal val="#ppt_y"/>
                                          </p:val>
                                        </p:tav>
                                      </p:tavLst>
                                    </p:anim>
                                    <p:animEffect transition="in" filter="wipe(up)">
                                      <p:cBhvr>
                                        <p:cTn id="55" dur="500"/>
                                        <p:tgtEl>
                                          <p:spTgt spid="30"/>
                                        </p:tgtEl>
                                      </p:cBhvr>
                                    </p:animEffect>
                                  </p:childTnLst>
                                </p:cTn>
                              </p:par>
                              <p:par>
                                <p:cTn id="56" presetID="12" presetClass="entr" presetSubtype="4" fill="hold" grpId="0" nodeType="withEffect">
                                  <p:stCondLst>
                                    <p:cond delay="30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p:tgtEl>
                                          <p:spTgt spid="31"/>
                                        </p:tgtEl>
                                        <p:attrNameLst>
                                          <p:attrName>ppt_y</p:attrName>
                                        </p:attrNameLst>
                                      </p:cBhvr>
                                      <p:tavLst>
                                        <p:tav tm="0">
                                          <p:val>
                                            <p:strVal val="#ppt_y+#ppt_h*1.125000"/>
                                          </p:val>
                                        </p:tav>
                                        <p:tav tm="100000">
                                          <p:val>
                                            <p:strVal val="#ppt_y"/>
                                          </p:val>
                                        </p:tav>
                                      </p:tavLst>
                                    </p:anim>
                                    <p:animEffect transition="in" filter="wipe(up)">
                                      <p:cBhvr>
                                        <p:cTn id="59" dur="500"/>
                                        <p:tgtEl>
                                          <p:spTgt spid="31"/>
                                        </p:tgtEl>
                                      </p:cBhvr>
                                    </p:animEffect>
                                  </p:childTnLst>
                                </p:cTn>
                              </p:par>
                            </p:childTnLst>
                          </p:cTn>
                        </p:par>
                        <p:par>
                          <p:cTn id="60" fill="hold">
                            <p:stCondLst>
                              <p:cond delay="3000"/>
                            </p:stCondLst>
                            <p:childTnLst>
                              <p:par>
                                <p:cTn id="61" presetID="22" presetClass="entr" presetSubtype="8"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500"/>
                                        <p:tgtEl>
                                          <p:spTgt spid="27"/>
                                        </p:tgtEl>
                                      </p:cBhvr>
                                    </p:animEffect>
                                  </p:childTnLst>
                                </p:cTn>
                              </p:par>
                            </p:childTnLst>
                          </p:cTn>
                        </p:par>
                        <p:par>
                          <p:cTn id="64" fill="hold">
                            <p:stCondLst>
                              <p:cond delay="3500"/>
                            </p:stCondLst>
                            <p:childTnLst>
                              <p:par>
                                <p:cTn id="65" presetID="12" presetClass="entr" presetSubtype="4" fill="hold" nodeType="after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p:tgtEl>
                                          <p:spTgt spid="45"/>
                                        </p:tgtEl>
                                        <p:attrNameLst>
                                          <p:attrName>ppt_y</p:attrName>
                                        </p:attrNameLst>
                                      </p:cBhvr>
                                      <p:tavLst>
                                        <p:tav tm="0">
                                          <p:val>
                                            <p:strVal val="#ppt_y+#ppt_h*1.125000"/>
                                          </p:val>
                                        </p:tav>
                                        <p:tav tm="100000">
                                          <p:val>
                                            <p:strVal val="#ppt_y"/>
                                          </p:val>
                                        </p:tav>
                                      </p:tavLst>
                                    </p:anim>
                                    <p:animEffect transition="in" filter="wipe(up)">
                                      <p:cBhvr>
                                        <p:cTn id="68" dur="500"/>
                                        <p:tgtEl>
                                          <p:spTgt spid="45"/>
                                        </p:tgtEl>
                                      </p:cBhvr>
                                    </p:animEffect>
                                  </p:childTnLst>
                                </p:cTn>
                              </p:par>
                              <p:par>
                                <p:cTn id="69" presetID="12" presetClass="entr" presetSubtype="1" fill="hold" grpId="0" nodeType="withEffect">
                                  <p:stCondLst>
                                    <p:cond delay="100"/>
                                  </p:stCondLst>
                                  <p:childTnLst>
                                    <p:set>
                                      <p:cBhvr>
                                        <p:cTn id="70" dur="1" fill="hold">
                                          <p:stCondLst>
                                            <p:cond delay="0"/>
                                          </p:stCondLst>
                                        </p:cTn>
                                        <p:tgtEl>
                                          <p:spTgt spid="34"/>
                                        </p:tgtEl>
                                        <p:attrNameLst>
                                          <p:attrName>style.visibility</p:attrName>
                                        </p:attrNameLst>
                                      </p:cBhvr>
                                      <p:to>
                                        <p:strVal val="visible"/>
                                      </p:to>
                                    </p:set>
                                    <p:anim calcmode="lin" valueType="num">
                                      <p:cBhvr additive="base">
                                        <p:cTn id="71" dur="500"/>
                                        <p:tgtEl>
                                          <p:spTgt spid="34"/>
                                        </p:tgtEl>
                                        <p:attrNameLst>
                                          <p:attrName>ppt_y</p:attrName>
                                        </p:attrNameLst>
                                      </p:cBhvr>
                                      <p:tavLst>
                                        <p:tav tm="0">
                                          <p:val>
                                            <p:strVal val="#ppt_y-#ppt_h*1.125000"/>
                                          </p:val>
                                        </p:tav>
                                        <p:tav tm="100000">
                                          <p:val>
                                            <p:strVal val="#ppt_y"/>
                                          </p:val>
                                        </p:tav>
                                      </p:tavLst>
                                    </p:anim>
                                    <p:animEffect transition="in" filter="wipe(down)">
                                      <p:cBhvr>
                                        <p:cTn id="72" dur="500"/>
                                        <p:tgtEl>
                                          <p:spTgt spid="34"/>
                                        </p:tgtEl>
                                      </p:cBhvr>
                                    </p:animEffect>
                                  </p:childTnLst>
                                </p:cTn>
                              </p:par>
                              <p:par>
                                <p:cTn id="73" presetID="12" presetClass="entr" presetSubtype="1" fill="hold" grpId="0" nodeType="withEffect">
                                  <p:stCondLst>
                                    <p:cond delay="30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500"/>
                                        <p:tgtEl>
                                          <p:spTgt spid="35"/>
                                        </p:tgtEl>
                                        <p:attrNameLst>
                                          <p:attrName>ppt_y</p:attrName>
                                        </p:attrNameLst>
                                      </p:cBhvr>
                                      <p:tavLst>
                                        <p:tav tm="0">
                                          <p:val>
                                            <p:strVal val="#ppt_y-#ppt_h*1.125000"/>
                                          </p:val>
                                        </p:tav>
                                        <p:tav tm="100000">
                                          <p:val>
                                            <p:strVal val="#ppt_y"/>
                                          </p:val>
                                        </p:tav>
                                      </p:tavLst>
                                    </p:anim>
                                    <p:animEffect transition="in" filter="wipe(down)">
                                      <p:cBhvr>
                                        <p:cTn id="7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48" grpId="0" animBg="1"/>
      <p:bldP spid="48" grpId="1" animBg="1"/>
      <p:bldP spid="2" grpId="0"/>
      <p:bldP spid="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16852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请从互联网上选取一幅自己最喜欢的山水画，向大家介绍它所体现出的作者的人生态度。</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尝试运用皴法临摹画作中的一棵树或者一座小山。</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edge">
                                      <p:cBhvr>
                                        <p:cTn id="10" dur="20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ircle(in)">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circle(in)">
                                      <p:cBhvr>
                                        <p:cTn id="20" dur="2000"/>
                                        <p:tgtEl>
                                          <p:spTgt spid="3">
                                            <p:txEl>
                                              <p:pRg st="1" end="1"/>
                                            </p:txEl>
                                          </p:spTgt>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黑体" panose="02010600030101010101" charset="-122"/>
                <a:ea typeface="黑体" panose="02010600030101010101" charset="-122"/>
                <a:cs typeface="黑体" panose="02010600030101010101" charset="-122"/>
                <a:sym typeface="+mn-ea"/>
              </a:rPr>
              <a:t>美术的范围非常广泛，在众多的美术作品中，我们按照表现方式把它分成观赏性艺术和实用性艺术两个大类。</a:t>
            </a:r>
            <a:endParaRPr lang="zh-CN" altLang="en-US">
              <a:latin typeface="黑体" panose="02010600030101010101" charset="-122"/>
              <a:ea typeface="黑体" panose="02010600030101010101" charset="-122"/>
              <a:cs typeface="黑体" panose="02010600030101010101" charset="-122"/>
              <a:sym typeface="+mn-ea"/>
            </a:endParaRPr>
          </a:p>
        </p:txBody>
      </p:sp>
      <p:sp>
        <p:nvSpPr>
          <p:cNvPr id="41" name="TextBox 76"/>
          <p:cNvSpPr txBox="1"/>
          <p:nvPr/>
        </p:nvSpPr>
        <p:spPr>
          <a:xfrm>
            <a:off x="3357687" y="327185"/>
            <a:ext cx="5451229" cy="107632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第三节　美术的主要表现</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形式</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675890" y="860425"/>
            <a:ext cx="7118985" cy="17532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从观赏性艺术来讲，美术主要包括绘画和雕塑两大类。而绘画，由于它使用的物质材料和工具的不同，又可分成中国画、油画、水彩画、水粉画、版画、素描等画种。雕塑也有圆雕和浮雕（图1-3-1）等多种形式，所用材料则有石、木、泥、石膏、青铜等。</a:t>
            </a:r>
            <a:endParaRPr lang="zh-CN" altLang="en-US">
              <a:latin typeface="黑体" panose="02010600030101010101" charset="-122"/>
              <a:ea typeface="黑体" panose="02010600030101010101" charset="-122"/>
              <a:cs typeface="黑体" panose="02010600030101010101" charset="-122"/>
            </a:endParaRPr>
          </a:p>
        </p:txBody>
      </p:sp>
      <p:pic>
        <p:nvPicPr>
          <p:cNvPr id="4" name="图片 3"/>
          <p:cNvPicPr>
            <a:picLocks noChangeAspect="1"/>
          </p:cNvPicPr>
          <p:nvPr/>
        </p:nvPicPr>
        <p:blipFill>
          <a:blip r:embed="rId1"/>
          <a:stretch>
            <a:fillRect/>
          </a:stretch>
        </p:blipFill>
        <p:spPr>
          <a:xfrm>
            <a:off x="3873500" y="2838450"/>
            <a:ext cx="4305300" cy="2562225"/>
          </a:xfrm>
          <a:prstGeom prst="rect">
            <a:avLst/>
          </a:prstGeom>
        </p:spPr>
      </p:pic>
      <p:sp>
        <p:nvSpPr>
          <p:cNvPr id="5" name="文本框 4"/>
          <p:cNvSpPr txBox="1"/>
          <p:nvPr/>
        </p:nvSpPr>
        <p:spPr>
          <a:xfrm>
            <a:off x="3834130" y="5546090"/>
            <a:ext cx="4712970"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图1-3-1　人民英雄纪念碑浮雕（局部）</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ppt_y</p:attrName>
                                        </p:attrNameLst>
                                      </p:cBhvr>
                                      <p:tavLst>
                                        <p:tav tm="0">
                                          <p:val>
                                            <p:strVal val="#ppt_y+#ppt_h*1.125000"/>
                                          </p:val>
                                        </p:tav>
                                        <p:tav tm="100000">
                                          <p:val>
                                            <p:strVal val="#ppt_y"/>
                                          </p:val>
                                        </p:tav>
                                      </p:tavLst>
                                    </p:anim>
                                    <p:animEffect transition="in" filter="wipe(up)">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1805305" y="466090"/>
            <a:ext cx="9824085" cy="383095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实用性艺术同样包括两大类：工艺美术和建筑。国内外对工艺美术这个概念的理解虽有不同的看法，但按照通常的说法，工艺美术包括了传统手工艺品、现代工业美术和商业美术三大部分。传统手工艺品如玉雕、象牙雕刻、漆器、金属工艺品等；现代工业美术（或称“工业设计”，如下图红旗汽车的车标）包括一切为满足人民日益增长的物质生活和精神生活需要的适用而美观的生活用品（如花布、陶瓷、玻璃器皿、家具、地毯、家用电器等），以及现代化的交通工具和机械的造型与色彩设计；现代商业美术主要是指商品标志、包装装潢和商业广告等。建筑之所以也属于美术的范围，是由建筑本身包含的技术科学和艺术的两重性决定的。任何一座建筑物总是以具有某种空间形体的物质结构矗立在大地上的，这就必然有一个造型是否美观的问题。从这个意义上讲，建筑和雕塑一样是一种非常具体的造型艺术。</a:t>
            </a:r>
            <a:endParaRPr lang="zh-CN" altLang="en-US">
              <a:latin typeface="黑体" panose="02010600030101010101" charset="-122"/>
              <a:ea typeface="黑体" panose="02010600030101010101" charset="-122"/>
              <a:cs typeface="黑体" panose="02010600030101010101" charset="-122"/>
            </a:endParaRPr>
          </a:p>
        </p:txBody>
      </p:sp>
      <p:grpSp>
        <p:nvGrpSpPr>
          <p:cNvPr id="10" name="组合 9"/>
          <p:cNvGrpSpPr/>
          <p:nvPr/>
        </p:nvGrpSpPr>
        <p:grpSpPr>
          <a:xfrm>
            <a:off x="3913505" y="4261485"/>
            <a:ext cx="3620135" cy="2457450"/>
            <a:chOff x="4528" y="6711"/>
            <a:chExt cx="5980" cy="3870"/>
          </a:xfrm>
        </p:grpSpPr>
        <p:pic>
          <p:nvPicPr>
            <p:cNvPr id="6" name="图片 5"/>
            <p:cNvPicPr>
              <a:picLocks noChangeAspect="1"/>
            </p:cNvPicPr>
            <p:nvPr/>
          </p:nvPicPr>
          <p:blipFill>
            <a:blip r:embed="rId1"/>
            <a:stretch>
              <a:fillRect/>
            </a:stretch>
          </p:blipFill>
          <p:spPr>
            <a:xfrm>
              <a:off x="4528" y="6711"/>
              <a:ext cx="4952" cy="3701"/>
            </a:xfrm>
            <a:prstGeom prst="rect">
              <a:avLst/>
            </a:prstGeom>
          </p:spPr>
        </p:pic>
        <p:sp>
          <p:nvSpPr>
            <p:cNvPr id="7" name="文本框 6"/>
            <p:cNvSpPr txBox="1"/>
            <p:nvPr/>
          </p:nvSpPr>
          <p:spPr>
            <a:xfrm>
              <a:off x="9749" y="7231"/>
              <a:ext cx="759" cy="3350"/>
            </a:xfrm>
            <a:prstGeom prst="rect">
              <a:avLst/>
            </a:prstGeom>
            <a:noFill/>
          </p:spPr>
          <p:txBody>
            <a:bodyPr vert="eaVert" wrap="square" rtlCol="0">
              <a:spAutoFit/>
            </a:bodyPr>
            <a:p>
              <a:r>
                <a:rPr lang="zh-CN" altLang="en-US">
                  <a:latin typeface="黑体" panose="02010600030101010101" charset="-122"/>
                  <a:ea typeface="黑体" panose="02010600030101010101" charset="-122"/>
                  <a:cs typeface="黑体" panose="02010600030101010101" charset="-122"/>
                </a:rPr>
                <a:t>红旗汽车的车标</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406525" y="3321051"/>
            <a:ext cx="2584451"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tx1">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algn="ctr" eaLnBrk="1" latinLnBrk="1" hangingPunct="1"/>
            <a:endParaRPr lang="en-US" altLang="en-US" b="1" dirty="0">
              <a:solidFill>
                <a:srgbClr val="FFFFFF"/>
              </a:solidFill>
              <a:latin typeface="华文细黑" panose="02010600040101010101" charset="-122"/>
              <a:ea typeface="字魂27号-布丁体" panose="00000500000000000000" charset="-122"/>
              <a:cs typeface="Source Sans Pro" charset="0"/>
              <a:sym typeface="华文细黑" panose="02010600040101010101" charset="-122"/>
            </a:endParaRPr>
          </a:p>
        </p:txBody>
      </p:sp>
      <p:sp>
        <p:nvSpPr>
          <p:cNvPr id="5" name="Freeform 7"/>
          <p:cNvSpPr/>
          <p:nvPr/>
        </p:nvSpPr>
        <p:spPr bwMode="auto">
          <a:xfrm>
            <a:off x="3673477" y="2024064"/>
            <a:ext cx="2582863"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tx1">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latinLnBrk="1" hangingPunct="1"/>
            <a:endParaRPr lang="en-US" altLang="en-US" sz="1900" b="1" dirty="0">
              <a:solidFill>
                <a:srgbClr val="FFFFFF"/>
              </a:solidFill>
              <a:latin typeface="华文细黑" panose="02010600040101010101" charset="-122"/>
              <a:ea typeface="字魂27号-布丁体" panose="00000500000000000000" charset="-122"/>
              <a:cs typeface="Source Sans Pro" charset="0"/>
              <a:sym typeface="华文细黑" panose="02010600040101010101" charset="-122"/>
            </a:endParaRPr>
          </a:p>
        </p:txBody>
      </p:sp>
      <p:sp>
        <p:nvSpPr>
          <p:cNvPr id="6" name="Freeform 10"/>
          <p:cNvSpPr/>
          <p:nvPr/>
        </p:nvSpPr>
        <p:spPr bwMode="auto">
          <a:xfrm>
            <a:off x="5938838" y="3321051"/>
            <a:ext cx="2582863"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tx1">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latinLnBrk="1" hangingPunct="1"/>
            <a:endParaRPr lang="en-US" altLang="en-US" sz="1900" b="1" dirty="0">
              <a:solidFill>
                <a:srgbClr val="FFFFFF"/>
              </a:solidFill>
              <a:latin typeface="华文细黑" panose="02010600040101010101" charset="-122"/>
              <a:ea typeface="字魂27号-布丁体" panose="00000500000000000000" charset="-122"/>
              <a:cs typeface="Source Sans Pro" charset="0"/>
              <a:sym typeface="华文细黑" panose="02010600040101010101" charset="-122"/>
            </a:endParaRPr>
          </a:p>
        </p:txBody>
      </p:sp>
      <p:sp>
        <p:nvSpPr>
          <p:cNvPr id="7" name="Freeform 11"/>
          <p:cNvSpPr/>
          <p:nvPr/>
        </p:nvSpPr>
        <p:spPr bwMode="auto">
          <a:xfrm>
            <a:off x="8205789" y="2024064"/>
            <a:ext cx="2582863"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tx1">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latinLnBrk="1" hangingPunct="1"/>
            <a:endParaRPr lang="en-US" altLang="en-US" sz="1900" b="1" dirty="0">
              <a:solidFill>
                <a:srgbClr val="FFFFFF"/>
              </a:solidFill>
              <a:latin typeface="华文细黑" panose="02010600040101010101" charset="-122"/>
              <a:ea typeface="字魂27号-布丁体" panose="00000500000000000000" charset="-122"/>
              <a:cs typeface="Source Sans Pro" charset="0"/>
              <a:sym typeface="华文细黑" panose="02010600040101010101" charset="-122"/>
            </a:endParaRPr>
          </a:p>
        </p:txBody>
      </p:sp>
      <p:grpSp>
        <p:nvGrpSpPr>
          <p:cNvPr id="32" name="Group 31"/>
          <p:cNvGrpSpPr/>
          <p:nvPr/>
        </p:nvGrpSpPr>
        <p:grpSpPr>
          <a:xfrm>
            <a:off x="1268413" y="2040321"/>
            <a:ext cx="2722563" cy="2268019"/>
            <a:chOff x="1268413" y="2024063"/>
            <a:chExt cx="2722562" cy="2268019"/>
          </a:xfrm>
        </p:grpSpPr>
        <p:grpSp>
          <p:nvGrpSpPr>
            <p:cNvPr id="8" name="그룹 2"/>
            <p:cNvGrpSpPr/>
            <p:nvPr/>
          </p:nvGrpSpPr>
          <p:grpSpPr>
            <a:xfrm>
              <a:off x="1268413" y="2024063"/>
              <a:ext cx="2722562" cy="1633537"/>
              <a:chOff x="1268413" y="2024063"/>
              <a:chExt cx="2722562" cy="1633537"/>
            </a:xfrm>
            <a:effectLst/>
          </p:grpSpPr>
          <p:sp>
            <p:nvSpPr>
              <p:cNvPr id="9" name="Freeform 5"/>
              <p:cNvSpPr/>
              <p:nvPr/>
            </p:nvSpPr>
            <p:spPr bwMode="auto">
              <a:xfrm>
                <a:off x="1406525" y="2024063"/>
                <a:ext cx="2584450"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accent1"/>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algn="ctr" eaLnBrk="1" latinLnBrk="1" hangingPunct="1"/>
                <a:endParaRPr lang="en-US" altLang="en-US" b="1" dirty="0">
                  <a:solidFill>
                    <a:srgbClr val="FFFFFF"/>
                  </a:solidFill>
                  <a:latin typeface="华文细黑" panose="02010600040101010101" charset="-122"/>
                  <a:ea typeface="字魂27号-布丁体" panose="00000500000000000000" charset="-122"/>
                  <a:cs typeface="Source Sans Pro" charset="0"/>
                  <a:sym typeface="华文细黑" panose="02010600040101010101" charset="-122"/>
                </a:endParaRPr>
              </a:p>
            </p:txBody>
          </p:sp>
          <p:sp>
            <p:nvSpPr>
              <p:cNvPr id="10" name="Isosceles Triangle 45"/>
              <p:cNvSpPr/>
              <p:nvPr/>
            </p:nvSpPr>
            <p:spPr>
              <a:xfrm rot="10800000">
                <a:off x="1268413" y="3321050"/>
                <a:ext cx="595312" cy="336550"/>
              </a:xfrm>
              <a:prstGeom prst="triangle">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algn="ctr" eaLnBrk="1" latinLnBrk="1" hangingPunct="1"/>
                <a:endParaRPr lang="en-US" altLang="en-US" dirty="0">
                  <a:solidFill>
                    <a:srgbClr val="FFFFFF"/>
                  </a:solidFill>
                  <a:latin typeface="华文细黑" panose="02010600040101010101" charset="-122"/>
                  <a:ea typeface="字魂27号-布丁体" panose="00000500000000000000" charset="-122"/>
                  <a:cs typeface="Source Sans Pro" charset="0"/>
                  <a:sym typeface="华文细黑" panose="02010600040101010101" charset="-122"/>
                </a:endParaRPr>
              </a:p>
            </p:txBody>
          </p:sp>
        </p:grpSp>
        <p:sp>
          <p:nvSpPr>
            <p:cNvPr id="16" name="TextBox 15"/>
            <p:cNvSpPr txBox="1"/>
            <p:nvPr/>
          </p:nvSpPr>
          <p:spPr>
            <a:xfrm rot="1084592">
              <a:off x="1633799" y="2213900"/>
              <a:ext cx="2078182" cy="2078182"/>
            </a:xfrm>
            <a:prstGeom prst="rect">
              <a:avLst/>
            </a:prstGeom>
            <a:noFill/>
          </p:spPr>
          <p:txBody>
            <a:bodyPr wrap="none" rtlCol="0">
              <a:prstTxWarp prst="textArchUp">
                <a:avLst/>
              </a:prstTxWarp>
              <a:spAutoFit/>
            </a:bodyPr>
            <a:lstStyle/>
            <a:p>
              <a:pPr algn="ctr"/>
              <a:r>
                <a:rPr lang="en-US" sz="1900" dirty="0">
                  <a:solidFill>
                    <a:schemeClr val="bg1"/>
                  </a:solidFill>
                  <a:latin typeface="华文细黑" panose="02010600040101010101" charset="-122"/>
                  <a:ea typeface="字魂27号-布丁体" panose="00000500000000000000" charset="-122"/>
                  <a:sym typeface="华文细黑" panose="02010600040101010101" charset="-122"/>
                </a:rPr>
                <a:t>01 </a:t>
              </a:r>
              <a:r>
                <a:rPr lang="en-US" sz="1900" dirty="0" err="1">
                  <a:solidFill>
                    <a:schemeClr val="bg1"/>
                  </a:solidFill>
                  <a:latin typeface="华文细黑" panose="02010600040101010101" charset="-122"/>
                  <a:ea typeface="字魂27号-布丁体" panose="00000500000000000000" charset="-122"/>
                  <a:sym typeface="华文细黑" panose="02010600040101010101" charset="-122"/>
                </a:rPr>
                <a:t>Lorem</a:t>
              </a:r>
              <a:r>
                <a:rPr lang="en-US" sz="1900" dirty="0">
                  <a:solidFill>
                    <a:schemeClr val="bg1"/>
                  </a:solidFill>
                  <a:latin typeface="华文细黑" panose="02010600040101010101" charset="-122"/>
                  <a:ea typeface="字魂27号-布丁体" panose="00000500000000000000" charset="-122"/>
                  <a:sym typeface="华文细黑" panose="02010600040101010101" charset="-122"/>
                </a:rPr>
                <a:t> ipsum dolor sit </a:t>
              </a:r>
              <a:endParaRPr lang="en-US" sz="1900" dirty="0">
                <a:solidFill>
                  <a:schemeClr val="bg1"/>
                </a:solidFill>
                <a:latin typeface="华文细黑" panose="02010600040101010101" charset="-122"/>
                <a:ea typeface="字魂27号-布丁体" panose="00000500000000000000" charset="-122"/>
                <a:sym typeface="华文细黑" panose="02010600040101010101" charset="-122"/>
              </a:endParaRPr>
            </a:p>
          </p:txBody>
        </p:sp>
      </p:grpSp>
      <p:grpSp>
        <p:nvGrpSpPr>
          <p:cNvPr id="33" name="Group 32"/>
          <p:cNvGrpSpPr/>
          <p:nvPr/>
        </p:nvGrpSpPr>
        <p:grpSpPr>
          <a:xfrm>
            <a:off x="3673477" y="2218481"/>
            <a:ext cx="2582863" cy="2415817"/>
            <a:chOff x="3673475" y="2202221"/>
            <a:chExt cx="2582863" cy="2415817"/>
          </a:xfrm>
        </p:grpSpPr>
        <p:sp>
          <p:nvSpPr>
            <p:cNvPr id="12" name="Freeform 8"/>
            <p:cNvSpPr/>
            <p:nvPr/>
          </p:nvSpPr>
          <p:spPr bwMode="auto">
            <a:xfrm>
              <a:off x="3673475" y="3321050"/>
              <a:ext cx="2582863"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accent2"/>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latinLnBrk="1" hangingPunct="1"/>
              <a:endParaRPr lang="en-US" altLang="en-US" sz="1900" b="1" dirty="0">
                <a:solidFill>
                  <a:srgbClr val="FFFFFF"/>
                </a:solidFill>
                <a:latin typeface="华文细黑" panose="02010600040101010101" charset="-122"/>
                <a:ea typeface="字魂27号-布丁体" panose="00000500000000000000" charset="-122"/>
                <a:cs typeface="Source Sans Pro" charset="0"/>
                <a:sym typeface="华文细黑" panose="02010600040101010101" charset="-122"/>
              </a:endParaRPr>
            </a:p>
          </p:txBody>
        </p:sp>
        <p:sp>
          <p:nvSpPr>
            <p:cNvPr id="17" name="TextBox 16"/>
            <p:cNvSpPr txBox="1"/>
            <p:nvPr/>
          </p:nvSpPr>
          <p:spPr>
            <a:xfrm rot="18996785">
              <a:off x="3811273" y="2202221"/>
              <a:ext cx="2286000" cy="2286000"/>
            </a:xfrm>
            <a:prstGeom prst="rect">
              <a:avLst/>
            </a:prstGeom>
            <a:noFill/>
          </p:spPr>
          <p:txBody>
            <a:bodyPr wrap="none" rtlCol="0">
              <a:prstTxWarp prst="textArchDown">
                <a:avLst/>
              </a:prstTxWarp>
              <a:spAutoFit/>
            </a:bodyPr>
            <a:lstStyle/>
            <a:p>
              <a:r>
                <a:rPr lang="en-US" sz="1900" dirty="0">
                  <a:solidFill>
                    <a:schemeClr val="bg1"/>
                  </a:solidFill>
                  <a:latin typeface="华文细黑" panose="02010600040101010101" charset="-122"/>
                  <a:ea typeface="字魂27号-布丁体" panose="00000500000000000000" charset="-122"/>
                  <a:sym typeface="华文细黑" panose="02010600040101010101" charset="-122"/>
                </a:rPr>
                <a:t>02 </a:t>
              </a:r>
              <a:r>
                <a:rPr lang="en-US" sz="1900" dirty="0" err="1">
                  <a:solidFill>
                    <a:schemeClr val="bg1"/>
                  </a:solidFill>
                  <a:latin typeface="华文细黑" panose="02010600040101010101" charset="-122"/>
                  <a:ea typeface="字魂27号-布丁体" panose="00000500000000000000" charset="-122"/>
                  <a:sym typeface="华文细黑" panose="02010600040101010101" charset="-122"/>
                </a:rPr>
                <a:t>Lorem</a:t>
              </a:r>
              <a:r>
                <a:rPr lang="en-US" sz="1900" dirty="0">
                  <a:solidFill>
                    <a:schemeClr val="bg1"/>
                  </a:solidFill>
                  <a:latin typeface="华文细黑" panose="02010600040101010101" charset="-122"/>
                  <a:ea typeface="字魂27号-布丁体" panose="00000500000000000000" charset="-122"/>
                  <a:sym typeface="华文细黑" panose="02010600040101010101" charset="-122"/>
                </a:rPr>
                <a:t> ipsum dolor sit </a:t>
              </a:r>
              <a:endParaRPr lang="en-US" sz="1900" dirty="0">
                <a:solidFill>
                  <a:schemeClr val="bg1"/>
                </a:solidFill>
                <a:latin typeface="华文细黑" panose="02010600040101010101" charset="-122"/>
                <a:ea typeface="字魂27号-布丁体" panose="00000500000000000000" charset="-122"/>
                <a:sym typeface="华文细黑" panose="02010600040101010101" charset="-122"/>
              </a:endParaRPr>
            </a:p>
          </p:txBody>
        </p:sp>
      </p:grpSp>
      <p:grpSp>
        <p:nvGrpSpPr>
          <p:cNvPr id="34" name="Group 33"/>
          <p:cNvGrpSpPr/>
          <p:nvPr/>
        </p:nvGrpSpPr>
        <p:grpSpPr>
          <a:xfrm>
            <a:off x="5938838" y="2040322"/>
            <a:ext cx="2582863" cy="2708073"/>
            <a:chOff x="5938838" y="2024063"/>
            <a:chExt cx="2582862" cy="2708073"/>
          </a:xfrm>
        </p:grpSpPr>
        <p:sp>
          <p:nvSpPr>
            <p:cNvPr id="11" name="Freeform 9"/>
            <p:cNvSpPr/>
            <p:nvPr/>
          </p:nvSpPr>
          <p:spPr bwMode="auto">
            <a:xfrm>
              <a:off x="5938838" y="2024063"/>
              <a:ext cx="2582862"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accent3"/>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latinLnBrk="1" hangingPunct="1"/>
              <a:endParaRPr lang="en-US" altLang="en-US" sz="1900" b="1" dirty="0">
                <a:solidFill>
                  <a:srgbClr val="FFFFFF"/>
                </a:solidFill>
                <a:latin typeface="华文细黑" panose="02010600040101010101" charset="-122"/>
                <a:ea typeface="字魂27号-布丁体" panose="00000500000000000000" charset="-122"/>
                <a:cs typeface="Source Sans Pro" charset="0"/>
                <a:sym typeface="华文细黑" panose="02010600040101010101" charset="-122"/>
              </a:endParaRPr>
            </a:p>
          </p:txBody>
        </p:sp>
        <p:sp>
          <p:nvSpPr>
            <p:cNvPr id="18" name="TextBox 17"/>
            <p:cNvSpPr txBox="1"/>
            <p:nvPr/>
          </p:nvSpPr>
          <p:spPr>
            <a:xfrm rot="1084592">
              <a:off x="6046695" y="2217536"/>
              <a:ext cx="2286000" cy="2514600"/>
            </a:xfrm>
            <a:prstGeom prst="rect">
              <a:avLst/>
            </a:prstGeom>
            <a:noFill/>
          </p:spPr>
          <p:txBody>
            <a:bodyPr wrap="none" rtlCol="0">
              <a:prstTxWarp prst="textArchUp">
                <a:avLst/>
              </a:prstTxWarp>
              <a:spAutoFit/>
            </a:bodyPr>
            <a:lstStyle/>
            <a:p>
              <a:pPr algn="ctr"/>
              <a:r>
                <a:rPr lang="en-US" sz="1900" dirty="0">
                  <a:solidFill>
                    <a:schemeClr val="bg1"/>
                  </a:solidFill>
                  <a:latin typeface="华文细黑" panose="02010600040101010101" charset="-122"/>
                  <a:ea typeface="字魂27号-布丁体" panose="00000500000000000000" charset="-122"/>
                  <a:sym typeface="华文细黑" panose="02010600040101010101" charset="-122"/>
                </a:rPr>
                <a:t>03 </a:t>
              </a:r>
              <a:r>
                <a:rPr lang="en-US" sz="1900" dirty="0" err="1">
                  <a:solidFill>
                    <a:schemeClr val="bg1"/>
                  </a:solidFill>
                  <a:latin typeface="华文细黑" panose="02010600040101010101" charset="-122"/>
                  <a:ea typeface="字魂27号-布丁体" panose="00000500000000000000" charset="-122"/>
                  <a:sym typeface="华文细黑" panose="02010600040101010101" charset="-122"/>
                </a:rPr>
                <a:t>Lorem</a:t>
              </a:r>
              <a:r>
                <a:rPr lang="en-US" sz="1900" dirty="0">
                  <a:solidFill>
                    <a:schemeClr val="bg1"/>
                  </a:solidFill>
                  <a:latin typeface="华文细黑" panose="02010600040101010101" charset="-122"/>
                  <a:ea typeface="字魂27号-布丁体" panose="00000500000000000000" charset="-122"/>
                  <a:sym typeface="华文细黑" panose="02010600040101010101" charset="-122"/>
                </a:rPr>
                <a:t> ipsum dolor sit </a:t>
              </a:r>
              <a:endParaRPr lang="en-US" sz="1900" dirty="0">
                <a:solidFill>
                  <a:schemeClr val="bg1"/>
                </a:solidFill>
                <a:latin typeface="华文细黑" panose="02010600040101010101" charset="-122"/>
                <a:ea typeface="字魂27号-布丁体" panose="00000500000000000000" charset="-122"/>
                <a:sym typeface="华文细黑" panose="02010600040101010101" charset="-122"/>
              </a:endParaRPr>
            </a:p>
          </p:txBody>
        </p:sp>
      </p:grpSp>
      <p:grpSp>
        <p:nvGrpSpPr>
          <p:cNvPr id="35" name="Group 34"/>
          <p:cNvGrpSpPr/>
          <p:nvPr/>
        </p:nvGrpSpPr>
        <p:grpSpPr>
          <a:xfrm>
            <a:off x="8205788" y="2205226"/>
            <a:ext cx="2722563" cy="2429071"/>
            <a:chOff x="8205788" y="2188968"/>
            <a:chExt cx="2722562" cy="2429070"/>
          </a:xfrm>
        </p:grpSpPr>
        <p:grpSp>
          <p:nvGrpSpPr>
            <p:cNvPr id="13" name="그룹 3"/>
            <p:cNvGrpSpPr/>
            <p:nvPr/>
          </p:nvGrpSpPr>
          <p:grpSpPr>
            <a:xfrm>
              <a:off x="8205788" y="2984500"/>
              <a:ext cx="2722562" cy="1633538"/>
              <a:chOff x="8205788" y="2984500"/>
              <a:chExt cx="2722562" cy="1633538"/>
            </a:xfrm>
            <a:solidFill>
              <a:schemeClr val="accent4"/>
            </a:solidFill>
            <a:effectLst/>
          </p:grpSpPr>
          <p:sp>
            <p:nvSpPr>
              <p:cNvPr id="14" name="Freeform 12"/>
              <p:cNvSpPr/>
              <p:nvPr/>
            </p:nvSpPr>
            <p:spPr bwMode="auto">
              <a:xfrm>
                <a:off x="8205788" y="3321050"/>
                <a:ext cx="2582862"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grp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latinLnBrk="1" hangingPunct="1"/>
                <a:endParaRPr lang="en-US" altLang="en-US" sz="1900" b="1" dirty="0">
                  <a:solidFill>
                    <a:srgbClr val="FFFFFF"/>
                  </a:solidFill>
                  <a:latin typeface="华文细黑" panose="02010600040101010101" charset="-122"/>
                  <a:ea typeface="字魂27号-布丁体" panose="00000500000000000000" charset="-122"/>
                  <a:cs typeface="Source Sans Pro" charset="0"/>
                  <a:sym typeface="华文细黑" panose="02010600040101010101" charset="-122"/>
                </a:endParaRPr>
              </a:p>
            </p:txBody>
          </p:sp>
          <p:sp>
            <p:nvSpPr>
              <p:cNvPr id="15" name="Isosceles Triangle 46"/>
              <p:cNvSpPr/>
              <p:nvPr/>
            </p:nvSpPr>
            <p:spPr>
              <a:xfrm>
                <a:off x="10331450" y="2984500"/>
                <a:ext cx="596900" cy="336550"/>
              </a:xfrm>
              <a:prstGeom prst="triangle">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algn="ctr" eaLnBrk="1" latinLnBrk="1" hangingPunct="1"/>
                <a:endParaRPr lang="en-US" altLang="en-US" dirty="0">
                  <a:solidFill>
                    <a:srgbClr val="FFFFFF"/>
                  </a:solidFill>
                  <a:latin typeface="华文细黑" panose="02010600040101010101" charset="-122"/>
                  <a:ea typeface="字魂27号-布丁体" panose="00000500000000000000" charset="-122"/>
                  <a:cs typeface="Source Sans Pro" charset="0"/>
                  <a:sym typeface="华文细黑" panose="02010600040101010101" charset="-122"/>
                </a:endParaRPr>
              </a:p>
            </p:txBody>
          </p:sp>
        </p:grpSp>
        <p:sp>
          <p:nvSpPr>
            <p:cNvPr id="19" name="TextBox 18"/>
            <p:cNvSpPr txBox="1"/>
            <p:nvPr/>
          </p:nvSpPr>
          <p:spPr>
            <a:xfrm rot="18996785">
              <a:off x="8362078" y="2188968"/>
              <a:ext cx="2286000" cy="2286000"/>
            </a:xfrm>
            <a:prstGeom prst="rect">
              <a:avLst/>
            </a:prstGeom>
            <a:noFill/>
          </p:spPr>
          <p:txBody>
            <a:bodyPr wrap="none" rtlCol="0">
              <a:prstTxWarp prst="textArchDown">
                <a:avLst/>
              </a:prstTxWarp>
              <a:spAutoFit/>
            </a:bodyPr>
            <a:lstStyle/>
            <a:p>
              <a:r>
                <a:rPr lang="en-US" sz="1900" dirty="0">
                  <a:solidFill>
                    <a:schemeClr val="bg1"/>
                  </a:solidFill>
                  <a:latin typeface="华文细黑" panose="02010600040101010101" charset="-122"/>
                  <a:ea typeface="字魂27号-布丁体" panose="00000500000000000000" charset="-122"/>
                  <a:sym typeface="华文细黑" panose="02010600040101010101" charset="-122"/>
                </a:rPr>
                <a:t>04 </a:t>
              </a:r>
              <a:r>
                <a:rPr lang="en-US" sz="1900" dirty="0" err="1">
                  <a:solidFill>
                    <a:schemeClr val="bg1"/>
                  </a:solidFill>
                  <a:latin typeface="华文细黑" panose="02010600040101010101" charset="-122"/>
                  <a:ea typeface="字魂27号-布丁体" panose="00000500000000000000" charset="-122"/>
                  <a:sym typeface="华文细黑" panose="02010600040101010101" charset="-122"/>
                </a:rPr>
                <a:t>Lorem</a:t>
              </a:r>
              <a:r>
                <a:rPr lang="en-US" sz="1900" dirty="0">
                  <a:solidFill>
                    <a:schemeClr val="bg1"/>
                  </a:solidFill>
                  <a:latin typeface="华文细黑" panose="02010600040101010101" charset="-122"/>
                  <a:ea typeface="字魂27号-布丁体" panose="00000500000000000000" charset="-122"/>
                  <a:sym typeface="华文细黑" panose="02010600040101010101" charset="-122"/>
                </a:rPr>
                <a:t> ipsum dolor sit </a:t>
              </a:r>
              <a:endParaRPr lang="en-US" sz="1900" dirty="0">
                <a:solidFill>
                  <a:schemeClr val="bg1"/>
                </a:solidFill>
                <a:latin typeface="华文细黑" panose="02010600040101010101" charset="-122"/>
                <a:ea typeface="字魂27号-布丁体" panose="00000500000000000000" charset="-122"/>
                <a:sym typeface="华文细黑" panose="02010600040101010101" charset="-122"/>
              </a:endParaRPr>
            </a:p>
          </p:txBody>
        </p:sp>
      </p:grpSp>
      <p:sp>
        <p:nvSpPr>
          <p:cNvPr id="23" name="Rectangle 22"/>
          <p:cNvSpPr/>
          <p:nvPr/>
        </p:nvSpPr>
        <p:spPr>
          <a:xfrm>
            <a:off x="1548758" y="4815459"/>
            <a:ext cx="2248265" cy="1563370"/>
          </a:xfrm>
          <a:prstGeom prst="rect">
            <a:avLst/>
          </a:prstGeom>
        </p:spPr>
        <p:txBody>
          <a:bodyPr wrap="square">
            <a:spAutoFit/>
          </a:bodyPr>
          <a:lstStyle/>
          <a:p>
            <a:pPr algn="just">
              <a:spcBef>
                <a:spcPts val="600"/>
              </a:spcBef>
            </a:pPr>
            <a:r>
              <a:rPr lang="en-US" dirty="0">
                <a:latin typeface="黑体" panose="02010600030101010101" charset="-122"/>
                <a:ea typeface="黑体" panose="02010600030101010101" charset="-122"/>
                <a:cs typeface="Bebas Neue" charset="0"/>
                <a:sym typeface="华文细黑" panose="02010600040101010101" charset="-122"/>
              </a:rPr>
              <a:t>一、写实的美术作品</a:t>
            </a:r>
            <a:endParaRPr lang="en-US" dirty="0">
              <a:latin typeface="黑体" panose="02010600030101010101" charset="-122"/>
              <a:ea typeface="黑体" panose="02010600030101010101" charset="-122"/>
              <a:cs typeface="Bebas Neue" charset="0"/>
              <a:sym typeface="华文细黑" panose="02010600040101010101" charset="-122"/>
            </a:endParaRPr>
          </a:p>
          <a:p>
            <a:pPr algn="just">
              <a:lnSpc>
                <a:spcPct val="130000"/>
              </a:lnSpc>
              <a:spcBef>
                <a:spcPts val="600"/>
              </a:spcBef>
              <a:spcAft>
                <a:spcPts val="0"/>
              </a:spcAft>
            </a:pPr>
            <a:r>
              <a:rPr lang="en-US" sz="1400">
                <a:latin typeface="黑体" panose="02010600030101010101" charset="-122"/>
                <a:ea typeface="黑体" panose="02010600030101010101" charset="-122"/>
                <a:sym typeface="华文细黑" panose="02010600040101010101" charset="-122"/>
              </a:rPr>
              <a:t>所谓写实的美术作品，就是作品中如实地再现了表现对象，如人物、景物、空间和环境等</a:t>
            </a:r>
            <a:r>
              <a:rPr lang="zh-CN" altLang="en-US" sz="1400">
                <a:latin typeface="黑体" panose="02010600030101010101" charset="-122"/>
                <a:ea typeface="黑体" panose="02010600030101010101" charset="-122"/>
                <a:sym typeface="华文细黑" panose="02010600040101010101" charset="-122"/>
              </a:rPr>
              <a:t>。</a:t>
            </a:r>
            <a:endParaRPr lang="zh-CN" altLang="en-US" sz="1400">
              <a:latin typeface="黑体" panose="02010600030101010101" charset="-122"/>
              <a:ea typeface="黑体" panose="02010600030101010101" charset="-122"/>
              <a:sym typeface="华文细黑" panose="02010600040101010101" charset="-122"/>
            </a:endParaRPr>
          </a:p>
        </p:txBody>
      </p:sp>
      <p:sp>
        <p:nvSpPr>
          <p:cNvPr id="25" name="Rectangle 24"/>
          <p:cNvSpPr/>
          <p:nvPr/>
        </p:nvSpPr>
        <p:spPr>
          <a:xfrm>
            <a:off x="3840774" y="4815459"/>
            <a:ext cx="2248265" cy="1842770"/>
          </a:xfrm>
          <a:prstGeom prst="rect">
            <a:avLst/>
          </a:prstGeom>
        </p:spPr>
        <p:txBody>
          <a:bodyPr wrap="square">
            <a:spAutoFit/>
          </a:bodyPr>
          <a:lstStyle/>
          <a:p>
            <a:pPr algn="just">
              <a:spcBef>
                <a:spcPts val="600"/>
              </a:spcBef>
            </a:pPr>
            <a:r>
              <a:rPr lang="en-US" dirty="0">
                <a:latin typeface="黑体" panose="02010600030101010101" charset="-122"/>
                <a:ea typeface="黑体" panose="02010600030101010101" charset="-122"/>
                <a:cs typeface="Bebas Neue" charset="0"/>
                <a:sym typeface="华文细黑" panose="02010600040101010101" charset="-122"/>
              </a:rPr>
              <a:t>二、写意的美术作品</a:t>
            </a:r>
            <a:endParaRPr lang="en-US" dirty="0">
              <a:latin typeface="黑体" panose="02010600030101010101" charset="-122"/>
              <a:ea typeface="黑体" panose="02010600030101010101" charset="-122"/>
              <a:cs typeface="Bebas Neue" charset="0"/>
              <a:sym typeface="华文细黑" panose="02010600040101010101" charset="-122"/>
            </a:endParaRPr>
          </a:p>
          <a:p>
            <a:pPr algn="just">
              <a:lnSpc>
                <a:spcPct val="130000"/>
              </a:lnSpc>
              <a:spcBef>
                <a:spcPts val="600"/>
              </a:spcBef>
              <a:spcAft>
                <a:spcPts val="0"/>
              </a:spcAft>
            </a:pPr>
            <a:r>
              <a:rPr lang="en-US" sz="1400">
                <a:latin typeface="黑体" panose="02010600030101010101" charset="-122"/>
                <a:ea typeface="黑体" panose="02010600030101010101" charset="-122"/>
                <a:sym typeface="华文细黑" panose="02010600040101010101" charset="-122"/>
              </a:rPr>
              <a:t>所谓写意，主要指中国画中采用的一种笔墨简练、意情豪放的画法，讲求以少胜多，以意传神和以意写神。</a:t>
            </a:r>
            <a:endParaRPr lang="en-US" sz="1400">
              <a:latin typeface="黑体" panose="02010600030101010101" charset="-122"/>
              <a:ea typeface="黑体" panose="02010600030101010101" charset="-122"/>
              <a:sym typeface="华文细黑" panose="02010600040101010101" charset="-122"/>
            </a:endParaRPr>
          </a:p>
        </p:txBody>
      </p:sp>
      <p:sp>
        <p:nvSpPr>
          <p:cNvPr id="26" name="Rectangle 25"/>
          <p:cNvSpPr/>
          <p:nvPr/>
        </p:nvSpPr>
        <p:spPr>
          <a:xfrm>
            <a:off x="6106137" y="4815459"/>
            <a:ext cx="2248265" cy="1283970"/>
          </a:xfrm>
          <a:prstGeom prst="rect">
            <a:avLst/>
          </a:prstGeom>
        </p:spPr>
        <p:txBody>
          <a:bodyPr wrap="square">
            <a:spAutoFit/>
          </a:bodyPr>
          <a:lstStyle/>
          <a:p>
            <a:pPr algn="just">
              <a:spcBef>
                <a:spcPts val="600"/>
              </a:spcBef>
            </a:pPr>
            <a:r>
              <a:rPr lang="en-US" dirty="0">
                <a:latin typeface="黑体" panose="02010600030101010101" charset="-122"/>
                <a:ea typeface="黑体" panose="02010600030101010101" charset="-122"/>
                <a:cs typeface="Bebas Neue" charset="0"/>
                <a:sym typeface="华文细黑" panose="02010600040101010101" charset="-122"/>
              </a:rPr>
              <a:t>三、变形的美术作品</a:t>
            </a:r>
            <a:endParaRPr lang="en-US" dirty="0">
              <a:latin typeface="黑体" panose="02010600030101010101" charset="-122"/>
              <a:ea typeface="黑体" panose="02010600030101010101" charset="-122"/>
              <a:cs typeface="Bebas Neue" charset="0"/>
              <a:sym typeface="华文细黑" panose="02010600040101010101" charset="-122"/>
            </a:endParaRPr>
          </a:p>
          <a:p>
            <a:pPr algn="just">
              <a:lnSpc>
                <a:spcPct val="130000"/>
              </a:lnSpc>
              <a:spcBef>
                <a:spcPts val="600"/>
              </a:spcBef>
              <a:spcAft>
                <a:spcPts val="0"/>
              </a:spcAft>
            </a:pPr>
            <a:r>
              <a:rPr lang="en-US" sz="1400">
                <a:latin typeface="黑体" panose="02010600030101010101" charset="-122"/>
                <a:ea typeface="黑体" panose="02010600030101010101" charset="-122"/>
                <a:sym typeface="华文细黑" panose="02010600040101010101" charset="-122"/>
              </a:rPr>
              <a:t>所谓变形，是指在美术作品的创作中，把描绘的对象加以夸张、改变的做法。</a:t>
            </a:r>
            <a:endParaRPr lang="en-US" sz="1400">
              <a:latin typeface="黑体" panose="02010600030101010101" charset="-122"/>
              <a:ea typeface="黑体" panose="02010600030101010101" charset="-122"/>
              <a:sym typeface="华文细黑" panose="02010600040101010101" charset="-122"/>
            </a:endParaRPr>
          </a:p>
        </p:txBody>
      </p:sp>
      <p:sp>
        <p:nvSpPr>
          <p:cNvPr id="27" name="Rectangle 26"/>
          <p:cNvSpPr/>
          <p:nvPr/>
        </p:nvSpPr>
        <p:spPr>
          <a:xfrm>
            <a:off x="8371205" y="4815205"/>
            <a:ext cx="2258695" cy="1087120"/>
          </a:xfrm>
          <a:prstGeom prst="rect">
            <a:avLst/>
          </a:prstGeom>
        </p:spPr>
        <p:txBody>
          <a:bodyPr wrap="square">
            <a:spAutoFit/>
          </a:bodyPr>
          <a:lstStyle/>
          <a:p>
            <a:pPr algn="just">
              <a:lnSpc>
                <a:spcPct val="130000"/>
              </a:lnSpc>
              <a:spcBef>
                <a:spcPts val="600"/>
              </a:spcBef>
              <a:spcAft>
                <a:spcPts val="0"/>
              </a:spcAft>
            </a:pPr>
            <a:r>
              <a:rPr lang="en-US" dirty="0">
                <a:latin typeface="黑体" panose="02010600030101010101" charset="-122"/>
                <a:ea typeface="黑体" panose="02010600030101010101" charset="-122"/>
                <a:cs typeface="Bebas Neue" charset="0"/>
                <a:sym typeface="华文细黑" panose="02010600040101010101" charset="-122"/>
              </a:rPr>
              <a:t>四、抽象的美术作品</a:t>
            </a:r>
            <a:r>
              <a:rPr lang="en-US" sz="1400">
                <a:latin typeface="黑体" panose="02010600030101010101" charset="-122"/>
                <a:ea typeface="黑体" panose="02010600030101010101" charset="-122"/>
                <a:sym typeface="华文细黑" panose="02010600040101010101" charset="-122"/>
              </a:rPr>
              <a:t>抽象是与具象相对立而</a:t>
            </a:r>
            <a:endParaRPr lang="en-US" sz="1400">
              <a:latin typeface="黑体" panose="02010600030101010101" charset="-122"/>
              <a:ea typeface="黑体" panose="02010600030101010101" charset="-122"/>
              <a:sym typeface="华文细黑" panose="02010600040101010101" charset="-122"/>
            </a:endParaRPr>
          </a:p>
          <a:p>
            <a:pPr algn="just">
              <a:lnSpc>
                <a:spcPct val="130000"/>
              </a:lnSpc>
              <a:spcBef>
                <a:spcPts val="600"/>
              </a:spcBef>
              <a:spcAft>
                <a:spcPts val="0"/>
              </a:spcAft>
            </a:pPr>
            <a:r>
              <a:rPr lang="en-US" sz="1400">
                <a:latin typeface="黑体" panose="02010600030101010101" charset="-122"/>
                <a:ea typeface="黑体" panose="02010600030101010101" charset="-122"/>
                <a:sym typeface="华文细黑" panose="02010600040101010101" charset="-122"/>
              </a:rPr>
              <a:t>言的</a:t>
            </a:r>
            <a:r>
              <a:rPr lang="zh-CN" altLang="en-US" sz="1400">
                <a:latin typeface="黑体" panose="02010600030101010101" charset="-122"/>
                <a:ea typeface="黑体" panose="02010600030101010101" charset="-122"/>
                <a:sym typeface="华文细黑" panose="02010600040101010101" charset="-122"/>
              </a:rPr>
              <a:t>。</a:t>
            </a:r>
            <a:endParaRPr lang="zh-CN" altLang="en-US" sz="1400">
              <a:latin typeface="黑体" panose="02010600030101010101" charset="-122"/>
              <a:ea typeface="黑体" panose="02010600030101010101" charset="-122"/>
              <a:sym typeface="华文细黑" panose="02010600040101010101" charset="-122"/>
            </a:endParaRPr>
          </a:p>
        </p:txBody>
      </p:sp>
      <p:sp>
        <p:nvSpPr>
          <p:cNvPr id="28" name="Rectangle 27"/>
          <p:cNvSpPr/>
          <p:nvPr/>
        </p:nvSpPr>
        <p:spPr>
          <a:xfrm>
            <a:off x="2244040" y="2899437"/>
            <a:ext cx="854722" cy="1015663"/>
          </a:xfrm>
          <a:prstGeom prst="rect">
            <a:avLst/>
          </a:prstGeom>
        </p:spPr>
        <p:txBody>
          <a:bodyPr wrap="none">
            <a:spAutoFit/>
          </a:bodyPr>
          <a:lstStyle/>
          <a:p>
            <a:pPr algn="ctr"/>
            <a:r>
              <a:rPr lang="en-US" sz="6000" dirty="0">
                <a:solidFill>
                  <a:schemeClr val="accent1"/>
                </a:solidFill>
                <a:latin typeface="华文细黑" panose="02010600040101010101" charset="-122"/>
                <a:ea typeface="字魂27号-布丁体" panose="00000500000000000000" charset="-122"/>
                <a:sym typeface="华文细黑" panose="02010600040101010101" charset="-122"/>
              </a:rPr>
              <a:t>Q</a:t>
            </a:r>
            <a:endParaRPr lang="en-US" sz="6000" dirty="0">
              <a:solidFill>
                <a:schemeClr val="accent1"/>
              </a:solidFill>
              <a:latin typeface="华文细黑" panose="02010600040101010101" charset="-122"/>
              <a:ea typeface="字魂27号-布丁体" panose="00000500000000000000" charset="-122"/>
              <a:sym typeface="华文细黑" panose="02010600040101010101" charset="-122"/>
            </a:endParaRPr>
          </a:p>
        </p:txBody>
      </p:sp>
      <p:sp>
        <p:nvSpPr>
          <p:cNvPr id="29" name="Rectangle 28"/>
          <p:cNvSpPr/>
          <p:nvPr/>
        </p:nvSpPr>
        <p:spPr>
          <a:xfrm>
            <a:off x="4743768" y="2899437"/>
            <a:ext cx="426720" cy="1015663"/>
          </a:xfrm>
          <a:prstGeom prst="rect">
            <a:avLst/>
          </a:prstGeom>
        </p:spPr>
        <p:txBody>
          <a:bodyPr wrap="none">
            <a:spAutoFit/>
          </a:bodyPr>
          <a:lstStyle/>
          <a:p>
            <a:pPr algn="ctr"/>
            <a:r>
              <a:rPr lang="en-US" sz="6000" dirty="0">
                <a:solidFill>
                  <a:schemeClr val="accent2"/>
                </a:solidFill>
                <a:latin typeface="华文细黑" panose="02010600040101010101" charset="-122"/>
                <a:ea typeface="字魂27号-布丁体" panose="00000500000000000000" charset="-122"/>
                <a:sym typeface="华文细黑" panose="02010600040101010101" charset="-122"/>
              </a:rPr>
              <a:t>f</a:t>
            </a:r>
            <a:endParaRPr lang="en-US" sz="6000" dirty="0">
              <a:solidFill>
                <a:schemeClr val="accent2"/>
              </a:solidFill>
              <a:latin typeface="华文细黑" panose="02010600040101010101" charset="-122"/>
              <a:ea typeface="字魂27号-布丁体" panose="00000500000000000000" charset="-122"/>
              <a:sym typeface="华文细黑" panose="02010600040101010101" charset="-122"/>
            </a:endParaRPr>
          </a:p>
        </p:txBody>
      </p:sp>
      <p:sp>
        <p:nvSpPr>
          <p:cNvPr id="30" name="Rectangle 29"/>
          <p:cNvSpPr/>
          <p:nvPr/>
        </p:nvSpPr>
        <p:spPr>
          <a:xfrm>
            <a:off x="6861776" y="2899437"/>
            <a:ext cx="708848" cy="1015663"/>
          </a:xfrm>
          <a:prstGeom prst="rect">
            <a:avLst/>
          </a:prstGeom>
        </p:spPr>
        <p:txBody>
          <a:bodyPr wrap="none">
            <a:spAutoFit/>
          </a:bodyPr>
          <a:lstStyle/>
          <a:p>
            <a:pPr algn="ctr"/>
            <a:r>
              <a:rPr lang="en-US" sz="6000" dirty="0">
                <a:solidFill>
                  <a:schemeClr val="accent3"/>
                </a:solidFill>
                <a:latin typeface="华文细黑" panose="02010600040101010101" charset="-122"/>
                <a:ea typeface="字魂27号-布丁体" panose="00000500000000000000" charset="-122"/>
                <a:sym typeface="华文细黑" panose="02010600040101010101" charset="-122"/>
              </a:rPr>
              <a:t>b</a:t>
            </a:r>
            <a:endParaRPr lang="en-US" sz="6000" dirty="0">
              <a:solidFill>
                <a:schemeClr val="accent3"/>
              </a:solidFill>
              <a:latin typeface="华文细黑" panose="02010600040101010101" charset="-122"/>
              <a:ea typeface="字魂27号-布丁体" panose="00000500000000000000" charset="-122"/>
              <a:sym typeface="华文细黑" panose="02010600040101010101" charset="-122"/>
            </a:endParaRPr>
          </a:p>
        </p:txBody>
      </p:sp>
      <p:sp>
        <p:nvSpPr>
          <p:cNvPr id="31" name="Rectangle 30"/>
          <p:cNvSpPr/>
          <p:nvPr/>
        </p:nvSpPr>
        <p:spPr>
          <a:xfrm>
            <a:off x="9135426" y="2899437"/>
            <a:ext cx="739306" cy="1015663"/>
          </a:xfrm>
          <a:prstGeom prst="rect">
            <a:avLst/>
          </a:prstGeom>
        </p:spPr>
        <p:txBody>
          <a:bodyPr wrap="none">
            <a:spAutoFit/>
          </a:bodyPr>
          <a:lstStyle/>
          <a:p>
            <a:pPr algn="ctr"/>
            <a:r>
              <a:rPr lang="en-US" sz="6000" dirty="0">
                <a:solidFill>
                  <a:schemeClr val="accent4"/>
                </a:solidFill>
                <a:latin typeface="华文细黑" panose="02010600040101010101" charset="-122"/>
                <a:ea typeface="字魂27号-布丁体" panose="00000500000000000000" charset="-122"/>
                <a:sym typeface="华文细黑" panose="02010600040101010101" charset="-122"/>
              </a:rPr>
              <a:t>#</a:t>
            </a:r>
            <a:endParaRPr lang="en-US" sz="6000" dirty="0">
              <a:solidFill>
                <a:schemeClr val="accent4"/>
              </a:solidFill>
              <a:latin typeface="华文细黑" panose="02010600040101010101" charset="-122"/>
              <a:ea typeface="字魂27号-布丁体" panose="00000500000000000000" charset="-122"/>
              <a:sym typeface="华文细黑" panose="02010600040101010101" charset="-122"/>
            </a:endParaRPr>
          </a:p>
        </p:txBody>
      </p:sp>
      <p:sp>
        <p:nvSpPr>
          <p:cNvPr id="2" name="文本框 1"/>
          <p:cNvSpPr txBox="1"/>
          <p:nvPr/>
        </p:nvSpPr>
        <p:spPr>
          <a:xfrm>
            <a:off x="2741295" y="723265"/>
            <a:ext cx="7418070" cy="506730"/>
          </a:xfrm>
          <a:prstGeom prst="rect">
            <a:avLst/>
          </a:prstGeom>
          <a:noFill/>
        </p:spPr>
        <p:txBody>
          <a:bodyPr wrap="square" rtlCol="0">
            <a:spAutoFit/>
          </a:bodyPr>
          <a:p>
            <a:pPr>
              <a:lnSpc>
                <a:spcPct val="150000"/>
              </a:lnSpc>
            </a:pPr>
            <a:r>
              <a:rPr lang="zh-CN" altLang="en-US">
                <a:latin typeface="黑体" panose="02010600030101010101" charset="-122"/>
                <a:ea typeface="黑体" panose="02010600030101010101" charset="-122"/>
              </a:rPr>
              <a:t>如果从作品的欣赏角度来划分，我们可以把美术作品分为如下四种类型。</a:t>
            </a:r>
            <a:endParaRPr lang="zh-CN" altLang="en-US">
              <a:latin typeface="黑体" panose="02010600030101010101" charset="-122"/>
              <a:ea typeface="黑体" panose="0201060003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par>
                                    <p:cTn id="13" presetID="22" presetClass="entr" presetSubtype="8" fill="hold" nodeType="withEffect">
                                      <p:stCondLst>
                                        <p:cond delay="3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2" presetClass="entr" presetSubtype="8" fill="hold" nodeType="withEffect">
                                      <p:stCondLst>
                                        <p:cond delay="60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par>
                                    <p:cTn id="19" presetID="22" presetClass="entr" presetSubtype="8" fill="hold" nodeType="withEffect">
                                      <p:stCondLst>
                                        <p:cond delay="90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par>
                                    <p:cTn id="22" presetID="22" presetClass="entr" presetSubtype="2" fill="hold" grpId="0" nodeType="withEffect">
                                      <p:stCondLst>
                                        <p:cond delay="120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par>
                                    <p:cTn id="25" presetID="22" presetClass="entr" presetSubtype="2" fill="hold" grpId="0" nodeType="withEffect">
                                      <p:stCondLst>
                                        <p:cond delay="150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par>
                                    <p:cTn id="28" presetID="22" presetClass="entr" presetSubtype="2" fill="hold" grpId="0" nodeType="withEffect">
                                      <p:stCondLst>
                                        <p:cond delay="180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par>
                                    <p:cTn id="31" presetID="22" presetClass="entr" presetSubtype="2" fill="hold" grpId="0" nodeType="withEffect">
                                      <p:stCondLst>
                                        <p:cond delay="2100"/>
                                      </p:stCondLst>
                                      <p:childTnLst>
                                        <p:set>
                                          <p:cBhvr>
                                            <p:cTn id="32" dur="1" fill="hold">
                                              <p:stCondLst>
                                                <p:cond delay="0"/>
                                              </p:stCondLst>
                                            </p:cTn>
                                            <p:tgtEl>
                                              <p:spTgt spid="4"/>
                                            </p:tgtEl>
                                            <p:attrNameLst>
                                              <p:attrName>style.visibility</p:attrName>
                                            </p:attrNameLst>
                                          </p:cBhvr>
                                          <p:to>
                                            <p:strVal val="visible"/>
                                          </p:to>
                                        </p:set>
                                        <p:animEffect transition="in" filter="wipe(right)">
                                          <p:cBhvr>
                                            <p:cTn id="33" dur="500"/>
                                            <p:tgtEl>
                                              <p:spTgt spid="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28"/>
                                            </p:tgtEl>
                                            <p:attrNameLst>
                                              <p:attrName>style.visibility</p:attrName>
                                            </p:attrNameLst>
                                          </p:cBhvr>
                                          <p:to>
                                            <p:strVal val="visible"/>
                                          </p:to>
                                        </p:set>
                                        <p:animEffect transition="in" filter="wipe(down)">
                                          <p:cBhvr>
                                            <p:cTn id="36" dur="500"/>
                                            <p:tgtEl>
                                              <p:spTgt spid="28"/>
                                            </p:tgtEl>
                                          </p:cBhvr>
                                        </p:animEffect>
                                      </p:childTnLst>
                                    </p:cTn>
                                  </p:par>
                                  <p:par>
                                    <p:cTn id="37" presetID="22" presetClass="entr" presetSubtype="4" fill="hold" grpId="0" nodeType="withEffect">
                                      <p:stCondLst>
                                        <p:cond delay="1700"/>
                                      </p:stCondLst>
                                      <p:childTnLst>
                                        <p:set>
                                          <p:cBhvr>
                                            <p:cTn id="38" dur="1" fill="hold">
                                              <p:stCondLst>
                                                <p:cond delay="0"/>
                                              </p:stCondLst>
                                            </p:cTn>
                                            <p:tgtEl>
                                              <p:spTgt spid="29"/>
                                            </p:tgtEl>
                                            <p:attrNameLst>
                                              <p:attrName>style.visibility</p:attrName>
                                            </p:attrNameLst>
                                          </p:cBhvr>
                                          <p:to>
                                            <p:strVal val="visible"/>
                                          </p:to>
                                        </p:set>
                                        <p:animEffect transition="in" filter="wipe(down)">
                                          <p:cBhvr>
                                            <p:cTn id="39" dur="500"/>
                                            <p:tgtEl>
                                              <p:spTgt spid="29"/>
                                            </p:tgtEl>
                                          </p:cBhvr>
                                        </p:animEffect>
                                      </p:childTnLst>
                                    </p:cTn>
                                  </p:par>
                                  <p:par>
                                    <p:cTn id="40" presetID="22" presetClass="entr" presetSubtype="4" fill="hold" grpId="0" nodeType="withEffect">
                                      <p:stCondLst>
                                        <p:cond delay="190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par>
                                    <p:cTn id="43" presetID="22" presetClass="entr" presetSubtype="4" fill="hold" grpId="0" nodeType="withEffect">
                                      <p:stCondLst>
                                        <p:cond delay="2100"/>
                                      </p:stCondLst>
                                      <p:childTnLst>
                                        <p:set>
                                          <p:cBhvr>
                                            <p:cTn id="44" dur="1" fill="hold">
                                              <p:stCondLst>
                                                <p:cond delay="0"/>
                                              </p:stCondLst>
                                            </p:cTn>
                                            <p:tgtEl>
                                              <p:spTgt spid="31"/>
                                            </p:tgtEl>
                                            <p:attrNameLst>
                                              <p:attrName>style.visibility</p:attrName>
                                            </p:attrNameLst>
                                          </p:cBhvr>
                                          <p:to>
                                            <p:strVal val="visible"/>
                                          </p:to>
                                        </p:set>
                                        <p:animEffect transition="in" filter="wipe(down)">
                                          <p:cBhvr>
                                            <p:cTn id="45" dur="500"/>
                                            <p:tgtEl>
                                              <p:spTgt spid="31"/>
                                            </p:tgtEl>
                                          </p:cBhvr>
                                        </p:animEffect>
                                      </p:childTnLst>
                                    </p:cTn>
                                  </p:par>
                                  <p:par>
                                    <p:cTn id="46" presetID="2" presetClass="entr" presetSubtype="4" fill="hold" grpId="0" nodeType="withEffect" p14:presetBounceEnd="50000">
                                      <p:stCondLst>
                                        <p:cond delay="1000"/>
                                      </p:stCondLst>
                                      <p:childTnLst>
                                        <p:set>
                                          <p:cBhvr>
                                            <p:cTn id="47" dur="1" fill="hold">
                                              <p:stCondLst>
                                                <p:cond delay="0"/>
                                              </p:stCondLst>
                                            </p:cTn>
                                            <p:tgtEl>
                                              <p:spTgt spid="23"/>
                                            </p:tgtEl>
                                            <p:attrNameLst>
                                              <p:attrName>style.visibility</p:attrName>
                                            </p:attrNameLst>
                                          </p:cBhvr>
                                          <p:to>
                                            <p:strVal val="visible"/>
                                          </p:to>
                                        </p:set>
                                        <p:anim calcmode="lin" valueType="num" p14:bounceEnd="50000">
                                          <p:cBhvr additive="base">
                                            <p:cTn id="48" dur="1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49" dur="1500" fill="hold"/>
                                            <p:tgtEl>
                                              <p:spTgt spid="2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14:presetBounceEnd="50000">
                                      <p:stCondLst>
                                        <p:cond delay="1300"/>
                                      </p:stCondLst>
                                      <p:childTnLst>
                                        <p:set>
                                          <p:cBhvr>
                                            <p:cTn id="51" dur="1" fill="hold">
                                              <p:stCondLst>
                                                <p:cond delay="0"/>
                                              </p:stCondLst>
                                            </p:cTn>
                                            <p:tgtEl>
                                              <p:spTgt spid="25"/>
                                            </p:tgtEl>
                                            <p:attrNameLst>
                                              <p:attrName>style.visibility</p:attrName>
                                            </p:attrNameLst>
                                          </p:cBhvr>
                                          <p:to>
                                            <p:strVal val="visible"/>
                                          </p:to>
                                        </p:set>
                                        <p:anim calcmode="lin" valueType="num" p14:bounceEnd="50000">
                                          <p:cBhvr additive="base">
                                            <p:cTn id="52" dur="1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53" dur="1500" fill="hold"/>
                                            <p:tgtEl>
                                              <p:spTgt spid="2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14:presetBounceEnd="50000">
                                      <p:stCondLst>
                                        <p:cond delay="1600"/>
                                      </p:stCondLst>
                                      <p:childTnLst>
                                        <p:set>
                                          <p:cBhvr>
                                            <p:cTn id="55" dur="1" fill="hold">
                                              <p:stCondLst>
                                                <p:cond delay="0"/>
                                              </p:stCondLst>
                                            </p:cTn>
                                            <p:tgtEl>
                                              <p:spTgt spid="26"/>
                                            </p:tgtEl>
                                            <p:attrNameLst>
                                              <p:attrName>style.visibility</p:attrName>
                                            </p:attrNameLst>
                                          </p:cBhvr>
                                          <p:to>
                                            <p:strVal val="visible"/>
                                          </p:to>
                                        </p:set>
                                        <p:anim calcmode="lin" valueType="num" p14:bounceEnd="50000">
                                          <p:cBhvr additive="base">
                                            <p:cTn id="56" dur="1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57" dur="1500" fill="hold"/>
                                            <p:tgtEl>
                                              <p:spTgt spid="2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14:presetBounceEnd="50000">
                                      <p:stCondLst>
                                        <p:cond delay="1900"/>
                                      </p:stCondLst>
                                      <p:childTnLst>
                                        <p:set>
                                          <p:cBhvr>
                                            <p:cTn id="59" dur="1" fill="hold">
                                              <p:stCondLst>
                                                <p:cond delay="0"/>
                                              </p:stCondLst>
                                            </p:cTn>
                                            <p:tgtEl>
                                              <p:spTgt spid="27"/>
                                            </p:tgtEl>
                                            <p:attrNameLst>
                                              <p:attrName>style.visibility</p:attrName>
                                            </p:attrNameLst>
                                          </p:cBhvr>
                                          <p:to>
                                            <p:strVal val="visible"/>
                                          </p:to>
                                        </p:set>
                                        <p:anim calcmode="lin" valueType="num" p14:bounceEnd="50000">
                                          <p:cBhvr additive="base">
                                            <p:cTn id="60" dur="15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61" dur="1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23" grpId="0"/>
          <p:bldP spid="25" grpId="0"/>
          <p:bldP spid="26" grpId="0"/>
          <p:bldP spid="27" grpId="0"/>
          <p:bldP spid="28" grpId="0"/>
          <p:bldP spid="29" grpId="0"/>
          <p:bldP spid="30" grpId="0"/>
          <p:bldP spid="31" grpId="0"/>
          <p:bldP spid="2" grpId="0"/>
          <p:bldP spid="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par>
                                    <p:cTn id="13" presetID="22" presetClass="entr" presetSubtype="8" fill="hold" nodeType="withEffect">
                                      <p:stCondLst>
                                        <p:cond delay="3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2" presetClass="entr" presetSubtype="8" fill="hold" nodeType="withEffect">
                                      <p:stCondLst>
                                        <p:cond delay="60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par>
                                    <p:cTn id="19" presetID="22" presetClass="entr" presetSubtype="8" fill="hold" nodeType="withEffect">
                                      <p:stCondLst>
                                        <p:cond delay="90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par>
                                    <p:cTn id="22" presetID="22" presetClass="entr" presetSubtype="2" fill="hold" grpId="0" nodeType="withEffect">
                                      <p:stCondLst>
                                        <p:cond delay="120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par>
                                    <p:cTn id="25" presetID="22" presetClass="entr" presetSubtype="2" fill="hold" grpId="0" nodeType="withEffect">
                                      <p:stCondLst>
                                        <p:cond delay="150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par>
                                    <p:cTn id="28" presetID="22" presetClass="entr" presetSubtype="2" fill="hold" grpId="0" nodeType="withEffect">
                                      <p:stCondLst>
                                        <p:cond delay="180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par>
                                    <p:cTn id="31" presetID="22" presetClass="entr" presetSubtype="2" fill="hold" grpId="0" nodeType="withEffect">
                                      <p:stCondLst>
                                        <p:cond delay="2100"/>
                                      </p:stCondLst>
                                      <p:childTnLst>
                                        <p:set>
                                          <p:cBhvr>
                                            <p:cTn id="32" dur="1" fill="hold">
                                              <p:stCondLst>
                                                <p:cond delay="0"/>
                                              </p:stCondLst>
                                            </p:cTn>
                                            <p:tgtEl>
                                              <p:spTgt spid="4"/>
                                            </p:tgtEl>
                                            <p:attrNameLst>
                                              <p:attrName>style.visibility</p:attrName>
                                            </p:attrNameLst>
                                          </p:cBhvr>
                                          <p:to>
                                            <p:strVal val="visible"/>
                                          </p:to>
                                        </p:set>
                                        <p:animEffect transition="in" filter="wipe(right)">
                                          <p:cBhvr>
                                            <p:cTn id="33" dur="500"/>
                                            <p:tgtEl>
                                              <p:spTgt spid="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28"/>
                                            </p:tgtEl>
                                            <p:attrNameLst>
                                              <p:attrName>style.visibility</p:attrName>
                                            </p:attrNameLst>
                                          </p:cBhvr>
                                          <p:to>
                                            <p:strVal val="visible"/>
                                          </p:to>
                                        </p:set>
                                        <p:animEffect transition="in" filter="wipe(down)">
                                          <p:cBhvr>
                                            <p:cTn id="36" dur="500"/>
                                            <p:tgtEl>
                                              <p:spTgt spid="28"/>
                                            </p:tgtEl>
                                          </p:cBhvr>
                                        </p:animEffect>
                                      </p:childTnLst>
                                    </p:cTn>
                                  </p:par>
                                  <p:par>
                                    <p:cTn id="37" presetID="22" presetClass="entr" presetSubtype="4" fill="hold" grpId="0" nodeType="withEffect">
                                      <p:stCondLst>
                                        <p:cond delay="1700"/>
                                      </p:stCondLst>
                                      <p:childTnLst>
                                        <p:set>
                                          <p:cBhvr>
                                            <p:cTn id="38" dur="1" fill="hold">
                                              <p:stCondLst>
                                                <p:cond delay="0"/>
                                              </p:stCondLst>
                                            </p:cTn>
                                            <p:tgtEl>
                                              <p:spTgt spid="29"/>
                                            </p:tgtEl>
                                            <p:attrNameLst>
                                              <p:attrName>style.visibility</p:attrName>
                                            </p:attrNameLst>
                                          </p:cBhvr>
                                          <p:to>
                                            <p:strVal val="visible"/>
                                          </p:to>
                                        </p:set>
                                        <p:animEffect transition="in" filter="wipe(down)">
                                          <p:cBhvr>
                                            <p:cTn id="39" dur="500"/>
                                            <p:tgtEl>
                                              <p:spTgt spid="29"/>
                                            </p:tgtEl>
                                          </p:cBhvr>
                                        </p:animEffect>
                                      </p:childTnLst>
                                    </p:cTn>
                                  </p:par>
                                  <p:par>
                                    <p:cTn id="40" presetID="22" presetClass="entr" presetSubtype="4" fill="hold" grpId="0" nodeType="withEffect">
                                      <p:stCondLst>
                                        <p:cond delay="190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par>
                                    <p:cTn id="43" presetID="22" presetClass="entr" presetSubtype="4" fill="hold" grpId="0" nodeType="withEffect">
                                      <p:stCondLst>
                                        <p:cond delay="2100"/>
                                      </p:stCondLst>
                                      <p:childTnLst>
                                        <p:set>
                                          <p:cBhvr>
                                            <p:cTn id="44" dur="1" fill="hold">
                                              <p:stCondLst>
                                                <p:cond delay="0"/>
                                              </p:stCondLst>
                                            </p:cTn>
                                            <p:tgtEl>
                                              <p:spTgt spid="31"/>
                                            </p:tgtEl>
                                            <p:attrNameLst>
                                              <p:attrName>style.visibility</p:attrName>
                                            </p:attrNameLst>
                                          </p:cBhvr>
                                          <p:to>
                                            <p:strVal val="visible"/>
                                          </p:to>
                                        </p:set>
                                        <p:animEffect transition="in" filter="wipe(down)">
                                          <p:cBhvr>
                                            <p:cTn id="45" dur="500"/>
                                            <p:tgtEl>
                                              <p:spTgt spid="31"/>
                                            </p:tgtEl>
                                          </p:cBhvr>
                                        </p:animEffect>
                                      </p:childTnLst>
                                    </p:cTn>
                                  </p:par>
                                  <p:par>
                                    <p:cTn id="46" presetID="2" presetClass="entr" presetSubtype="4" fill="hold" grpId="0" nodeType="withEffect">
                                      <p:stCondLst>
                                        <p:cond delay="100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1500" fill="hold"/>
                                            <p:tgtEl>
                                              <p:spTgt spid="23"/>
                                            </p:tgtEl>
                                            <p:attrNameLst>
                                              <p:attrName>ppt_x</p:attrName>
                                            </p:attrNameLst>
                                          </p:cBhvr>
                                          <p:tavLst>
                                            <p:tav tm="0">
                                              <p:val>
                                                <p:strVal val="#ppt_x"/>
                                              </p:val>
                                            </p:tav>
                                            <p:tav tm="100000">
                                              <p:val>
                                                <p:strVal val="#ppt_x"/>
                                              </p:val>
                                            </p:tav>
                                          </p:tavLst>
                                        </p:anim>
                                        <p:anim calcmode="lin" valueType="num">
                                          <p:cBhvr additive="base">
                                            <p:cTn id="49" dur="1500" fill="hold"/>
                                            <p:tgtEl>
                                              <p:spTgt spid="2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30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1500" fill="hold"/>
                                            <p:tgtEl>
                                              <p:spTgt spid="25"/>
                                            </p:tgtEl>
                                            <p:attrNameLst>
                                              <p:attrName>ppt_x</p:attrName>
                                            </p:attrNameLst>
                                          </p:cBhvr>
                                          <p:tavLst>
                                            <p:tav tm="0">
                                              <p:val>
                                                <p:strVal val="#ppt_x"/>
                                              </p:val>
                                            </p:tav>
                                            <p:tav tm="100000">
                                              <p:val>
                                                <p:strVal val="#ppt_x"/>
                                              </p:val>
                                            </p:tav>
                                          </p:tavLst>
                                        </p:anim>
                                        <p:anim calcmode="lin" valueType="num">
                                          <p:cBhvr additive="base">
                                            <p:cTn id="53" dur="1500" fill="hold"/>
                                            <p:tgtEl>
                                              <p:spTgt spid="2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160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1500" fill="hold"/>
                                            <p:tgtEl>
                                              <p:spTgt spid="26"/>
                                            </p:tgtEl>
                                            <p:attrNameLst>
                                              <p:attrName>ppt_x</p:attrName>
                                            </p:attrNameLst>
                                          </p:cBhvr>
                                          <p:tavLst>
                                            <p:tav tm="0">
                                              <p:val>
                                                <p:strVal val="#ppt_x"/>
                                              </p:val>
                                            </p:tav>
                                            <p:tav tm="100000">
                                              <p:val>
                                                <p:strVal val="#ppt_x"/>
                                              </p:val>
                                            </p:tav>
                                          </p:tavLst>
                                        </p:anim>
                                        <p:anim calcmode="lin" valueType="num">
                                          <p:cBhvr additive="base">
                                            <p:cTn id="57" dur="1500" fill="hold"/>
                                            <p:tgtEl>
                                              <p:spTgt spid="2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190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1500" fill="hold"/>
                                            <p:tgtEl>
                                              <p:spTgt spid="27"/>
                                            </p:tgtEl>
                                            <p:attrNameLst>
                                              <p:attrName>ppt_x</p:attrName>
                                            </p:attrNameLst>
                                          </p:cBhvr>
                                          <p:tavLst>
                                            <p:tav tm="0">
                                              <p:val>
                                                <p:strVal val="#ppt_x"/>
                                              </p:val>
                                            </p:tav>
                                            <p:tav tm="100000">
                                              <p:val>
                                                <p:strVal val="#ppt_x"/>
                                              </p:val>
                                            </p:tav>
                                          </p:tavLst>
                                        </p:anim>
                                        <p:anim calcmode="lin" valueType="num">
                                          <p:cBhvr additive="base">
                                            <p:cTn id="61" dur="1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23" grpId="0"/>
          <p:bldP spid="25" grpId="0"/>
          <p:bldP spid="26" grpId="0"/>
          <p:bldP spid="27" grpId="0"/>
          <p:bldP spid="28" grpId="0"/>
          <p:bldP spid="29" grpId="0"/>
          <p:bldP spid="30" grpId="0"/>
          <p:bldP spid="31" grpId="0"/>
          <p:bldP spid="2" grpId="0"/>
          <p:bldP spid="2" grpId="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中国的画派</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104390" y="1156970"/>
            <a:ext cx="9277985" cy="4939030"/>
          </a:xfrm>
          <a:prstGeom prst="rect">
            <a:avLst/>
          </a:prstGeom>
          <a:noFill/>
        </p:spPr>
        <p:txBody>
          <a:bodyPr wrap="square" rtlCol="0" anchor="t">
            <a:spAutoFit/>
          </a:bodyPr>
          <a:p>
            <a:pPr algn="ctr">
              <a:lnSpc>
                <a:spcPct val="125000"/>
              </a:lnSpc>
              <a:spcBef>
                <a:spcPts val="0"/>
              </a:spcBef>
              <a:spcAft>
                <a:spcPts val="0"/>
              </a:spcAft>
            </a:pPr>
            <a:r>
              <a:rPr lang="zh-CN" altLang="en-US" b="1">
                <a:latin typeface="黑体" panose="02010600030101010101" charset="-122"/>
                <a:ea typeface="黑体" panose="02010600030101010101" charset="-122"/>
              </a:rPr>
              <a:t>中国古代画派</a:t>
            </a:r>
            <a:endParaRPr lang="zh-CN" altLang="en-US" b="1">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六朝四家：曹不兴（东吴）、顾恺之（东晋）、陆探微（南朝）、张僧繇（南朝）。</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北方山水画派：范宽、关仝。</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南方山水画派：董源、巨然。</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南宋四家：李唐、刘松年、马远、夏圭。</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元四家：黄公望、王蒙、倪瓒、吴镇（一说为赵孟頫、吴镇、黄公望、王蒙）。</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明四家（吴派）：沈周、文徵明、唐寅、仇英。</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浙派：戴进、吴伟。</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松江派：董其昌。</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四王画派：王时敏、王鉴、王翚、王原祁。</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清六家：王时敏、王鉴、王翚、王原祁、吴历、恽寿平。</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四僧画派：弘仁（渐江）、髡残（石溪）、朱耷（八大山人）、石涛（原济）。</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金陵八家：龚贤、樊圻、高岑、邹喆、吴宏、叶欣、胡慥、谢荪。</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扬州画派：扬州八怪（金农、郑燮、黄慎、李鱓、李方膺、汪士慎、罗聘、高翔）。</a:t>
            </a:r>
            <a:endParaRPr lang="zh-CN" altLang="en-US">
              <a:latin typeface="黑体" panose="02010600030101010101" charset="-122"/>
              <a:ea typeface="黑体" panose="02010600030101010101" charset="-122"/>
            </a:endParaRPr>
          </a:p>
        </p:txBody>
      </p:sp>
      <p:sp>
        <p:nvSpPr>
          <p:cNvPr id="13" name="文本框 12"/>
          <p:cNvSpPr txBox="1"/>
          <p:nvPr/>
        </p:nvSpPr>
        <p:spPr>
          <a:xfrm>
            <a:off x="9507855" y="294005"/>
            <a:ext cx="2197100" cy="107632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黑体" panose="02010600030101010101" charset="-122"/>
              <a:ea typeface="黑体" panose="02010600030101010101" charset="-122"/>
            </a:endParaRPr>
          </a:p>
          <a:p>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中国的画派</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104390" y="1156970"/>
            <a:ext cx="9686925" cy="2168525"/>
          </a:xfrm>
          <a:prstGeom prst="rect">
            <a:avLst/>
          </a:prstGeom>
          <a:noFill/>
        </p:spPr>
        <p:txBody>
          <a:bodyPr wrap="square" rtlCol="0" anchor="t">
            <a:spAutoFit/>
          </a:bodyPr>
          <a:p>
            <a:pPr algn="ctr">
              <a:lnSpc>
                <a:spcPct val="125000"/>
              </a:lnSpc>
              <a:spcBef>
                <a:spcPts val="0"/>
              </a:spcBef>
              <a:spcAft>
                <a:spcPts val="0"/>
              </a:spcAft>
            </a:pPr>
            <a:r>
              <a:rPr lang="zh-CN" altLang="en-US" b="1">
                <a:latin typeface="黑体" panose="02010600030101010101" charset="-122"/>
                <a:ea typeface="黑体" panose="02010600030101010101" charset="-122"/>
              </a:rPr>
              <a:t>近代画派</a:t>
            </a:r>
            <a:endParaRPr lang="zh-CN" altLang="en-US" b="1">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新安画派：弘仁（渐江）、方式玉、王瘭素、吴山涛、程邃、汪家珍、戴本孝、吴龙、</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顺田生、程正揆、郑旼、汪之瑞、孙逸、查士标、汪洪度、雪庄；现代后继者为黄宾虹、</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林散之、卞雪松等人。</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海上画派：任伯年、虚谷、吴昌硕、赵之谦。</a:t>
            </a:r>
            <a:endParaRPr lang="zh-CN" altLang="en-US">
              <a:latin typeface="黑体" panose="02010600030101010101" charset="-122"/>
              <a:ea typeface="黑体" panose="02010600030101010101" charset="-122"/>
            </a:endParaRPr>
          </a:p>
          <a:p>
            <a:pPr algn="just">
              <a:lnSpc>
                <a:spcPct val="125000"/>
              </a:lnSpc>
              <a:spcBef>
                <a:spcPts val="0"/>
              </a:spcBef>
              <a:spcAft>
                <a:spcPts val="0"/>
              </a:spcAft>
            </a:pPr>
            <a:r>
              <a:rPr lang="zh-CN" altLang="en-US">
                <a:latin typeface="黑体" panose="02010600030101010101" charset="-122"/>
                <a:ea typeface="黑体" panose="02010600030101010101" charset="-122"/>
              </a:rPr>
              <a:t>近现代画派：齐白石、徐悲鸿、李可染等，如齐白石《虾》。</a:t>
            </a:r>
            <a:endParaRPr lang="zh-CN" altLang="en-US">
              <a:latin typeface="黑体" panose="02010600030101010101" charset="-122"/>
              <a:ea typeface="黑体" panose="02010600030101010101" charset="-122"/>
            </a:endParaRPr>
          </a:p>
        </p:txBody>
      </p:sp>
      <p:pic>
        <p:nvPicPr>
          <p:cNvPr id="6" name="图片 5"/>
          <p:cNvPicPr>
            <a:picLocks noChangeAspect="1"/>
          </p:cNvPicPr>
          <p:nvPr/>
        </p:nvPicPr>
        <p:blipFill>
          <a:blip r:embed="rId1"/>
          <a:stretch>
            <a:fillRect/>
          </a:stretch>
        </p:blipFill>
        <p:spPr>
          <a:xfrm>
            <a:off x="4174490" y="3400425"/>
            <a:ext cx="2764790" cy="2538095"/>
          </a:xfrm>
          <a:prstGeom prst="rect">
            <a:avLst/>
          </a:prstGeom>
        </p:spPr>
      </p:pic>
      <p:sp>
        <p:nvSpPr>
          <p:cNvPr id="8" name="文本框 7"/>
          <p:cNvSpPr txBox="1"/>
          <p:nvPr/>
        </p:nvSpPr>
        <p:spPr>
          <a:xfrm>
            <a:off x="7242810" y="3545205"/>
            <a:ext cx="459740" cy="2306320"/>
          </a:xfrm>
          <a:prstGeom prst="rect">
            <a:avLst/>
          </a:prstGeom>
          <a:noFill/>
        </p:spPr>
        <p:txBody>
          <a:bodyPr vert="eaVert" wrap="square" rtlCol="0">
            <a:spAutoFit/>
          </a:bodyPr>
          <a:p>
            <a:pPr algn="just"/>
            <a:r>
              <a:rPr lang="zh-CN" altLang="en-US">
                <a:latin typeface="黑体" panose="02010600030101010101" charset="-122"/>
                <a:ea typeface="黑体" panose="02010600030101010101" charset="-122"/>
                <a:cs typeface="黑体" panose="02010600030101010101" charset="-122"/>
              </a:rPr>
              <a:t>齐白石《虾</a:t>
            </a:r>
            <a:r>
              <a:rPr lang="zh-CN" altLang="en-US"/>
              <a:t>》</a:t>
            </a:r>
            <a:endParaRPr lang="zh-CN" altLang="en-US"/>
          </a:p>
        </p:txBody>
      </p:sp>
      <p:sp>
        <p:nvSpPr>
          <p:cNvPr id="13" name="文本框 12"/>
          <p:cNvSpPr txBox="1"/>
          <p:nvPr/>
        </p:nvSpPr>
        <p:spPr>
          <a:xfrm>
            <a:off x="9507855" y="294005"/>
            <a:ext cx="2197100" cy="107632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黑体" panose="02010600030101010101" charset="-122"/>
              <a:ea typeface="黑体" panose="02010600030101010101" charset="-122"/>
            </a:endParaRPr>
          </a:p>
          <a:p>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175323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美术的主要表现形式有哪些，请各自找出它们的代表作并说说其特点。</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开一个艺术作品鉴赏会，分小组各自承担一种表现形式的作品展示和介绍。</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05</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2" name="文本框 11"/>
          <p:cNvSpPr txBox="1"/>
          <p:nvPr/>
        </p:nvSpPr>
        <p:spPr>
          <a:xfrm>
            <a:off x="4119210"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06</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3" name="文本框 12"/>
          <p:cNvSpPr txBox="1"/>
          <p:nvPr/>
        </p:nvSpPr>
        <p:spPr>
          <a:xfrm>
            <a:off x="6781567"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07</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4" name="文本框 13"/>
          <p:cNvSpPr txBox="1"/>
          <p:nvPr/>
        </p:nvSpPr>
        <p:spPr>
          <a:xfrm>
            <a:off x="9438391"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08</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23010" y="4652010"/>
            <a:ext cx="1635760"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中国传统工艺</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摄影</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中国书法</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设计</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黑体" panose="02010600030101010101" charset="-122"/>
                <a:ea typeface="黑体" panose="02010600030101010101" charset="-122"/>
                <a:cs typeface="黑体" panose="02010600030101010101" charset="-122"/>
                <a:sym typeface="+mn-ea"/>
              </a:rPr>
              <a:t>美术通常指绘画、雕塑、工艺美术、建筑艺术等在空间开展的、表态的、诉之于人们视觉的一种艺术。</a:t>
            </a:r>
            <a:endParaRPr lang="zh-CN" altLang="en-US">
              <a:latin typeface="黑体" panose="02010600030101010101" charset="-122"/>
              <a:ea typeface="黑体" panose="02010600030101010101" charset="-122"/>
              <a:cs typeface="黑体" panose="02010600030101010101"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第四节　美术的专业术语</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一、三度空间</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523490" y="1366520"/>
            <a:ext cx="8219440" cy="133794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三度空间是绘画术语，是指由长度（左右）、高度（上下）、深度（纵深）三个因素构成的立体空间。绘画中，为真实地再现物象，必须在平面上表现出三度空间的立体和纵深效果。</a:t>
            </a:r>
            <a:endParaRPr lang="zh-CN" altLang="en-US">
              <a:latin typeface="黑体" panose="02010600030101010101" charset="-122"/>
              <a:ea typeface="黑体" panose="02010600030101010101" charset="-122"/>
            </a:endParaRPr>
          </a:p>
        </p:txBody>
      </p:sp>
      <p:pic>
        <p:nvPicPr>
          <p:cNvPr id="6" name="图片 5"/>
          <p:cNvPicPr>
            <a:picLocks noChangeAspect="1"/>
          </p:cNvPicPr>
          <p:nvPr/>
        </p:nvPicPr>
        <p:blipFill>
          <a:blip r:embed="rId1"/>
          <a:stretch>
            <a:fillRect/>
          </a:stretch>
        </p:blipFill>
        <p:spPr>
          <a:xfrm>
            <a:off x="4319270" y="3039745"/>
            <a:ext cx="3553460" cy="2835275"/>
          </a:xfrm>
          <a:prstGeom prst="rect">
            <a:avLst/>
          </a:prstGeom>
        </p:spPr>
      </p:pic>
      <p:sp>
        <p:nvSpPr>
          <p:cNvPr id="12" name="文本框 11"/>
          <p:cNvSpPr txBox="1"/>
          <p:nvPr/>
        </p:nvSpPr>
        <p:spPr>
          <a:xfrm>
            <a:off x="7918450" y="3114675"/>
            <a:ext cx="736600" cy="2760345"/>
          </a:xfrm>
          <a:prstGeom prst="rect">
            <a:avLst/>
          </a:prstGeom>
          <a:noFill/>
        </p:spPr>
        <p:txBody>
          <a:bodyPr vert="eaVert" wrap="square" rtlCol="0">
            <a:spAutoFit/>
          </a:bodyPr>
          <a:p>
            <a:r>
              <a:rPr lang="zh-CN" altLang="en-US">
                <a:latin typeface="黑体" panose="02010600030101010101" charset="-122"/>
                <a:ea typeface="黑体" panose="02010600030101010101" charset="-122"/>
                <a:cs typeface="黑体" panose="02010600030101010101" charset="-122"/>
                <a:sym typeface="+mn-ea"/>
              </a:rPr>
              <a:t>立体派的绘画观</a:t>
            </a:r>
            <a:endParaRPr lang="zh-CN" altLang="en-US">
              <a:latin typeface="黑体" panose="02010600030101010101" charset="-122"/>
              <a:ea typeface="黑体" panose="02010600030101010101" charset="-122"/>
              <a:cs typeface="黑体" panose="02010600030101010101" charset="-122"/>
            </a:endParaRPr>
          </a:p>
          <a:p>
            <a:endParaRPr lang="zh-CN" altLang="en-US"/>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12" grpId="0"/>
      <p:bldP spid="1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二、质感</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523490" y="1366520"/>
            <a:ext cx="8219440" cy="133794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质感是指绘画、雕塑等造型艺术通过不同的表现手法，在作品中表现出各种物体所具有的特质，如丝绸、陶瓷、玻璃器皿、肌肤、水、石等物的轻重、软硬、糙滑等各个不同的质的特征，给予人们以真实感和美感。</a:t>
            </a:r>
            <a:endParaRPr lang="zh-CN" altLang="en-US">
              <a:latin typeface="黑体" panose="02010600030101010101" charset="-122"/>
              <a:ea typeface="黑体" panose="02010600030101010101" charset="-122"/>
            </a:endParaRPr>
          </a:p>
        </p:txBody>
      </p:sp>
      <p:pic>
        <p:nvPicPr>
          <p:cNvPr id="6" name="图片 5"/>
          <p:cNvPicPr>
            <a:picLocks noChangeAspect="1"/>
          </p:cNvPicPr>
          <p:nvPr/>
        </p:nvPicPr>
        <p:blipFill>
          <a:blip r:embed="rId1"/>
          <a:stretch>
            <a:fillRect/>
          </a:stretch>
        </p:blipFill>
        <p:spPr>
          <a:xfrm>
            <a:off x="2924175" y="2910205"/>
            <a:ext cx="3553460" cy="2835275"/>
          </a:xfrm>
          <a:prstGeom prst="rect">
            <a:avLst/>
          </a:prstGeom>
        </p:spPr>
      </p:pic>
      <p:pic>
        <p:nvPicPr>
          <p:cNvPr id="3" name="图片 2"/>
          <p:cNvPicPr>
            <a:picLocks noChangeAspect="1"/>
          </p:cNvPicPr>
          <p:nvPr/>
        </p:nvPicPr>
        <p:blipFill>
          <a:blip r:embed="rId2"/>
          <a:stretch>
            <a:fillRect/>
          </a:stretch>
        </p:blipFill>
        <p:spPr>
          <a:xfrm>
            <a:off x="6755130" y="2962275"/>
            <a:ext cx="4093845" cy="273177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三、量感</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523490" y="1223645"/>
            <a:ext cx="8219440" cy="133794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量感是指借助明暗、色彩、线条等造型因素，表达出物体的轻重、厚薄、大小、多少等感觉，如山石的凝重、风烟的轻逸等。绘画中表现实在的物体都要求传达出对象所特有的分量和实在感。运用量的对比关系，可产生多样统一的效果。</a:t>
            </a:r>
            <a:endParaRPr lang="zh-CN" altLang="en-US">
              <a:latin typeface="黑体" panose="02010600030101010101" charset="-122"/>
              <a:ea typeface="黑体" panose="02010600030101010101" charset="-122"/>
            </a:endParaRPr>
          </a:p>
        </p:txBody>
      </p:sp>
      <p:pic>
        <p:nvPicPr>
          <p:cNvPr id="7" name="图片 6"/>
          <p:cNvPicPr>
            <a:picLocks noChangeAspect="1"/>
          </p:cNvPicPr>
          <p:nvPr/>
        </p:nvPicPr>
        <p:blipFill>
          <a:blip r:embed="rId1"/>
          <a:stretch>
            <a:fillRect/>
          </a:stretch>
        </p:blipFill>
        <p:spPr>
          <a:xfrm>
            <a:off x="3412490" y="2590800"/>
            <a:ext cx="2269490" cy="3336925"/>
          </a:xfrm>
          <a:prstGeom prst="rect">
            <a:avLst/>
          </a:prstGeom>
        </p:spPr>
      </p:pic>
      <p:pic>
        <p:nvPicPr>
          <p:cNvPr id="8" name="图片 7"/>
          <p:cNvPicPr>
            <a:picLocks noChangeAspect="1"/>
          </p:cNvPicPr>
          <p:nvPr/>
        </p:nvPicPr>
        <p:blipFill>
          <a:blip r:embed="rId2"/>
          <a:stretch>
            <a:fillRect/>
          </a:stretch>
        </p:blipFill>
        <p:spPr>
          <a:xfrm>
            <a:off x="6486525" y="2580640"/>
            <a:ext cx="2269490" cy="3324225"/>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四、空间感</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523490" y="1290320"/>
            <a:ext cx="8219440" cy="133794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空间感是指在绘画中依照几何透视和空气透视的原理，描绘出物体之间的远近、层次、穿插等关系，使之在平面的绘画上传达出有深度的立体的空间感觉。正确地运用透视知识，可以很好地表现空间感。</a:t>
            </a:r>
            <a:endParaRPr lang="zh-CN" altLang="en-US">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3435350" y="2807970"/>
            <a:ext cx="5421630" cy="302260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五、体积感</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523490" y="1290320"/>
            <a:ext cx="8219440" cy="175323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体积感是绘画术语，指在绘画平面上所表现的可视物体能够给人以一种占有三度空间的立体感觉。在绘画上，任何可视物体都是由物体本身的结构所决定和由不同方向、角度的块面所组成的。因此，在绘画上把握被画物的结构特征和分析其体面关系，是达到体积感的必要步骤。</a:t>
            </a:r>
            <a:endParaRPr lang="zh-CN" altLang="en-US">
              <a:latin typeface="黑体" panose="02010600030101010101" charset="-122"/>
              <a:ea typeface="黑体" panose="02010600030101010101" charset="-122"/>
            </a:endParaRPr>
          </a:p>
        </p:txBody>
      </p:sp>
      <p:pic>
        <p:nvPicPr>
          <p:cNvPr id="7" name="图片 6"/>
          <p:cNvPicPr>
            <a:picLocks noChangeAspect="1"/>
          </p:cNvPicPr>
          <p:nvPr/>
        </p:nvPicPr>
        <p:blipFill>
          <a:blip r:embed="rId1"/>
          <a:stretch>
            <a:fillRect/>
          </a:stretch>
        </p:blipFill>
        <p:spPr>
          <a:xfrm>
            <a:off x="3040380" y="3161665"/>
            <a:ext cx="4093845" cy="2731770"/>
          </a:xfrm>
          <a:prstGeom prst="rect">
            <a:avLst/>
          </a:prstGeom>
        </p:spPr>
      </p:pic>
      <p:pic>
        <p:nvPicPr>
          <p:cNvPr id="8" name="图片 7"/>
          <p:cNvPicPr>
            <a:picLocks noChangeAspect="1"/>
          </p:cNvPicPr>
          <p:nvPr/>
        </p:nvPicPr>
        <p:blipFill>
          <a:blip r:embed="rId2"/>
          <a:stretch>
            <a:fillRect/>
          </a:stretch>
        </p:blipFill>
        <p:spPr>
          <a:xfrm>
            <a:off x="7715250" y="2883535"/>
            <a:ext cx="2071370" cy="304546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六、明暗</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416810" y="1275715"/>
            <a:ext cx="5364480" cy="466153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明暗是绘画术语，指画中物体受光、背光和反光部分的明暗度变化以及对这种变化的表现方法。物体在光线照射下出现三种明暗状态，称三大面，即亮面、中间面、暗面。三大面光色明暗一般又显现为五个基本层次，即五调子：亮面——直接受光部分；灰面——中间面，半明半暗；明单间交界线——亮部与暗部转折交界的地方；暗面——背光部分；反光——单间面受周围反光的影响而产生的暗中透亮部分。依照明暗层次来描绘物象，一直是西方绘画的基本方法。欧洲画家中伦勃朗（图1-4-2）是擅长明暗法技巧的大师。</a:t>
            </a:r>
            <a:endParaRPr lang="zh-CN" altLang="en-US">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8183880" y="1432560"/>
            <a:ext cx="2834640" cy="3749040"/>
          </a:xfrm>
          <a:prstGeom prst="rect">
            <a:avLst/>
          </a:prstGeom>
        </p:spPr>
      </p:pic>
      <p:sp>
        <p:nvSpPr>
          <p:cNvPr id="6" name="文本框 5"/>
          <p:cNvSpPr txBox="1"/>
          <p:nvPr/>
        </p:nvSpPr>
        <p:spPr>
          <a:xfrm>
            <a:off x="8177530" y="5320665"/>
            <a:ext cx="2985770" cy="645160"/>
          </a:xfrm>
          <a:prstGeom prst="rect">
            <a:avLst/>
          </a:prstGeom>
          <a:noFill/>
        </p:spPr>
        <p:txBody>
          <a:bodyPr wrap="square" rtlCol="0">
            <a:spAutoFit/>
          </a:bodyPr>
          <a:p>
            <a:pPr algn="just"/>
            <a:r>
              <a:rPr lang="zh-CN" altLang="en-US">
                <a:latin typeface="黑体" panose="02010600030101010101" charset="-122"/>
                <a:ea typeface="黑体" panose="02010600030101010101" charset="-122"/>
                <a:cs typeface="黑体" panose="02010600030101010101" charset="-122"/>
              </a:rPr>
              <a:t>图1-4-2　伦勃朗《戴金盔的男子》</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ppt_y</p:attrName>
                                        </p:attrNameLst>
                                      </p:cBhvr>
                                      <p:tavLst>
                                        <p:tav tm="0">
                                          <p:val>
                                            <p:strVal val="#ppt_y+#ppt_h*1.125000"/>
                                          </p:val>
                                        </p:tav>
                                        <p:tav tm="100000">
                                          <p:val>
                                            <p:strVal val="#ppt_y"/>
                                          </p:val>
                                        </p:tav>
                                      </p:tavLst>
                                    </p:anim>
                                    <p:animEffect transition="in" filter="wipe(up)">
                                      <p:cBhvr>
                                        <p:cTn id="24" dur="500"/>
                                        <p:tgtEl>
                                          <p:spTgt spid="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6" grpId="0"/>
      <p:bldP spid="6"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七、轮廓</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606675" y="1469390"/>
            <a:ext cx="7850505" cy="922020"/>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轮廓是造型艺术术语，指界定表现对象形体范围的边缘线。在绘画和雕塑中，轮廓的正确与否，对作品的成败至关重要。</a:t>
            </a:r>
            <a:endParaRPr lang="zh-CN" altLang="en-US">
              <a:latin typeface="黑体" panose="02010600030101010101" charset="-122"/>
              <a:ea typeface="黑体" panose="02010600030101010101" charset="-122"/>
            </a:endParaRPr>
          </a:p>
        </p:txBody>
      </p:sp>
      <p:pic>
        <p:nvPicPr>
          <p:cNvPr id="9" name="图片 8"/>
          <p:cNvPicPr>
            <a:picLocks noChangeAspect="1"/>
          </p:cNvPicPr>
          <p:nvPr/>
        </p:nvPicPr>
        <p:blipFill>
          <a:blip r:embed="rId1"/>
          <a:stretch>
            <a:fillRect/>
          </a:stretch>
        </p:blipFill>
        <p:spPr>
          <a:xfrm>
            <a:off x="3412490" y="2590800"/>
            <a:ext cx="2269490" cy="3336925"/>
          </a:xfrm>
          <a:prstGeom prst="rect">
            <a:avLst/>
          </a:prstGeom>
        </p:spPr>
      </p:pic>
      <p:pic>
        <p:nvPicPr>
          <p:cNvPr id="10" name="图片 9"/>
          <p:cNvPicPr>
            <a:picLocks noChangeAspect="1"/>
          </p:cNvPicPr>
          <p:nvPr/>
        </p:nvPicPr>
        <p:blipFill>
          <a:blip r:embed="rId2"/>
          <a:stretch>
            <a:fillRect/>
          </a:stretch>
        </p:blipFill>
        <p:spPr>
          <a:xfrm>
            <a:off x="6486525" y="2580640"/>
            <a:ext cx="2269490" cy="3324225"/>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八、构图</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672715" y="1489710"/>
            <a:ext cx="7840345" cy="922020"/>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构图是造型艺术术语，指作品中艺术形象的结构配置方法。它是造型艺术表达作品思想内容并获得艺术感染力的重要手段。</a:t>
            </a:r>
            <a:endParaRPr lang="zh-CN" altLang="en-US">
              <a:latin typeface="黑体" panose="02010600030101010101" charset="-122"/>
              <a:ea typeface="黑体" panose="02010600030101010101" charset="-122"/>
            </a:endParaRPr>
          </a:p>
        </p:txBody>
      </p:sp>
      <p:pic>
        <p:nvPicPr>
          <p:cNvPr id="6" name="图片 5"/>
          <p:cNvPicPr>
            <a:picLocks noChangeAspect="1"/>
          </p:cNvPicPr>
          <p:nvPr/>
        </p:nvPicPr>
        <p:blipFill>
          <a:blip r:embed="rId1"/>
          <a:stretch>
            <a:fillRect/>
          </a:stretch>
        </p:blipFill>
        <p:spPr>
          <a:xfrm>
            <a:off x="3161030" y="2760345"/>
            <a:ext cx="3553460" cy="2835275"/>
          </a:xfrm>
          <a:prstGeom prst="rect">
            <a:avLst/>
          </a:prstGeom>
        </p:spPr>
      </p:pic>
      <p:pic>
        <p:nvPicPr>
          <p:cNvPr id="8" name="图片 7"/>
          <p:cNvPicPr>
            <a:picLocks noChangeAspect="1"/>
          </p:cNvPicPr>
          <p:nvPr/>
        </p:nvPicPr>
        <p:blipFill>
          <a:blip r:embed="rId2"/>
          <a:stretch>
            <a:fillRect/>
          </a:stretch>
        </p:blipFill>
        <p:spPr>
          <a:xfrm>
            <a:off x="7395210" y="2515870"/>
            <a:ext cx="2269490" cy="3324225"/>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九、色彩</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004695" y="1262380"/>
            <a:ext cx="9218930" cy="424624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色彩是绘画的重要因素之一，是各种物体不同程度地吸收和反射光量，作用于人的眼睛所显现出的一种复杂现象。由于物体质地不同，以及对各种色光的吸收和反射的程度不同，使世间万物形成千变万化的色彩。人眼可以识别的色彩种类是，男人130万种，女人180 万种。（图1-4-3）</a:t>
            </a:r>
            <a:endParaRPr lang="zh-CN" altLang="en-US">
              <a:latin typeface="黑体" panose="02010600030101010101" charset="-122"/>
              <a:ea typeface="黑体" panose="02010600030101010101" charset="-122"/>
            </a:endParaRPr>
          </a:p>
          <a:p>
            <a:pPr indent="0" algn="just" fontAlgn="auto">
              <a:lnSpc>
                <a:spcPct val="150000"/>
              </a:lnSpc>
            </a:pPr>
            <a:r>
              <a:rPr lang="zh-CN" altLang="en-US" b="1">
                <a:latin typeface="黑体" panose="02010600030101010101" charset="-122"/>
                <a:ea typeface="黑体" panose="02010600030101010101" charset="-122"/>
              </a:rPr>
              <a:t>（一）色相</a:t>
            </a:r>
            <a:endParaRPr lang="zh-CN" altLang="en-US" b="1">
              <a:latin typeface="黑体" panose="02010600030101010101" charset="-122"/>
              <a:ea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色相是色彩可呈现出来的质的面貌。</a:t>
            </a:r>
            <a:endParaRPr lang="zh-CN" altLang="en-US">
              <a:latin typeface="黑体" panose="02010600030101010101" charset="-122"/>
              <a:ea typeface="黑体" panose="02010600030101010101" charset="-122"/>
            </a:endParaRPr>
          </a:p>
          <a:p>
            <a:pPr indent="0" algn="just" fontAlgn="auto">
              <a:lnSpc>
                <a:spcPct val="150000"/>
              </a:lnSpc>
            </a:pPr>
            <a:r>
              <a:rPr lang="zh-CN" altLang="en-US" b="1">
                <a:latin typeface="黑体" panose="02010600030101010101" charset="-122"/>
                <a:ea typeface="黑体" panose="02010600030101010101" charset="-122"/>
              </a:rPr>
              <a:t>（二）色度</a:t>
            </a:r>
            <a:endParaRPr lang="zh-CN" altLang="en-US" b="1">
              <a:latin typeface="黑体" panose="02010600030101010101" charset="-122"/>
              <a:ea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色度是指颜色本身固有的明度。</a:t>
            </a:r>
            <a:endParaRPr lang="zh-CN" altLang="en-US">
              <a:latin typeface="黑体" panose="02010600030101010101" charset="-122"/>
              <a:ea typeface="黑体" panose="02010600030101010101" charset="-122"/>
            </a:endParaRPr>
          </a:p>
          <a:p>
            <a:pPr indent="0" algn="just" fontAlgn="auto">
              <a:lnSpc>
                <a:spcPct val="150000"/>
              </a:lnSpc>
            </a:pPr>
            <a:r>
              <a:rPr lang="zh-CN" altLang="en-US" b="1">
                <a:latin typeface="黑体" panose="02010600030101010101" charset="-122"/>
                <a:ea typeface="黑体" panose="02010600030101010101" charset="-122"/>
              </a:rPr>
              <a:t>（三）色调</a:t>
            </a:r>
            <a:endParaRPr lang="zh-CN" altLang="en-US" b="1">
              <a:latin typeface="黑体" panose="02010600030101010101" charset="-122"/>
              <a:ea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色调又称调子。</a:t>
            </a:r>
            <a:endParaRPr lang="zh-CN" altLang="en-US">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6303010" y="2746375"/>
            <a:ext cx="4040505" cy="2695575"/>
          </a:xfrm>
          <a:prstGeom prst="rect">
            <a:avLst/>
          </a:prstGeom>
        </p:spPr>
      </p:pic>
      <p:sp>
        <p:nvSpPr>
          <p:cNvPr id="10" name="文本框 9"/>
          <p:cNvSpPr txBox="1"/>
          <p:nvPr/>
        </p:nvSpPr>
        <p:spPr>
          <a:xfrm>
            <a:off x="6590030" y="5518785"/>
            <a:ext cx="3534410"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图1-4-3</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ppt_y</p:attrName>
                                        </p:attrNameLst>
                                      </p:cBhvr>
                                      <p:tavLst>
                                        <p:tav tm="0">
                                          <p:val>
                                            <p:strVal val="#ppt_y+#ppt_h*1.125000"/>
                                          </p:val>
                                        </p:tav>
                                        <p:tav tm="100000">
                                          <p:val>
                                            <p:strVal val="#ppt_y"/>
                                          </p:val>
                                        </p:tav>
                                      </p:tavLst>
                                    </p:anim>
                                    <p:animEffect transition="in" filter="wipe(up)">
                                      <p:cBhvr>
                                        <p:cTn id="24" dur="500"/>
                                        <p:tgtEl>
                                          <p:spTgt spid="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up)">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089775" cy="2306955"/>
          </a:xfrm>
          <a:prstGeom prst="rect">
            <a:avLst/>
          </a:prstGeom>
          <a:noFill/>
          <a:effectLst/>
        </p:spPr>
        <p:txBody>
          <a:bodyPr wrap="square" rtlCol="0">
            <a:spAutoFit/>
          </a:bodyPr>
          <a:p>
            <a:pPr algn="ctr"/>
            <a:r>
              <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第一章</a:t>
            </a:r>
            <a:endPar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a:p>
            <a:pPr algn="ctr"/>
            <a:r>
              <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不同的美术门类</a:t>
            </a:r>
            <a:endPar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8960" y="1105535"/>
            <a:ext cx="97434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十、笔触</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606675" y="1469390"/>
            <a:ext cx="7850505" cy="133794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笔触是指作画过程中画笔接触画面时所留下的痕迹。笔触虽为一种技术因素，但也传达出画者的艺术个性和修养，因而，也是画家艺术风格的一个组成部分。</a:t>
            </a:r>
            <a:endParaRPr lang="zh-CN" altLang="en-US">
              <a:latin typeface="黑体" panose="02010600030101010101" charset="-122"/>
              <a:ea typeface="黑体" panose="02010600030101010101" charset="-122"/>
            </a:endParaRPr>
          </a:p>
        </p:txBody>
      </p:sp>
      <p:pic>
        <p:nvPicPr>
          <p:cNvPr id="9" name="图片 8"/>
          <p:cNvPicPr>
            <a:picLocks noChangeAspect="1"/>
          </p:cNvPicPr>
          <p:nvPr/>
        </p:nvPicPr>
        <p:blipFill>
          <a:blip r:embed="rId1"/>
          <a:stretch>
            <a:fillRect/>
          </a:stretch>
        </p:blipFill>
        <p:spPr>
          <a:xfrm>
            <a:off x="3481705" y="2778760"/>
            <a:ext cx="2131060" cy="3133090"/>
          </a:xfrm>
          <a:prstGeom prst="rect">
            <a:avLst/>
          </a:prstGeom>
        </p:spPr>
      </p:pic>
      <p:pic>
        <p:nvPicPr>
          <p:cNvPr id="10" name="图片 9"/>
          <p:cNvPicPr>
            <a:picLocks noChangeAspect="1"/>
          </p:cNvPicPr>
          <p:nvPr/>
        </p:nvPicPr>
        <p:blipFill>
          <a:blip r:embed="rId2"/>
          <a:stretch>
            <a:fillRect/>
          </a:stretch>
        </p:blipFill>
        <p:spPr>
          <a:xfrm>
            <a:off x="6542405" y="2719070"/>
            <a:ext cx="2158365" cy="3162300"/>
          </a:xfrm>
          <a:prstGeom prst="rect">
            <a:avLst/>
          </a:prstGeom>
        </p:spPr>
      </p:pic>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683260" y="830580"/>
            <a:ext cx="10948670" cy="542226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184310"/>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外国各时期的画派</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814070" y="978535"/>
            <a:ext cx="6960235" cy="5123180"/>
          </a:xfrm>
          <a:prstGeom prst="rect">
            <a:avLst/>
          </a:prstGeom>
          <a:noFill/>
        </p:spPr>
        <p:txBody>
          <a:bodyPr wrap="square" rtlCol="0" anchor="t">
            <a:spAutoFit/>
          </a:bodyPr>
          <a:p>
            <a:pPr algn="just">
              <a:lnSpc>
                <a:spcPct val="130000"/>
              </a:lnSpc>
              <a:spcBef>
                <a:spcPts val="0"/>
              </a:spcBef>
              <a:spcAft>
                <a:spcPts val="0"/>
              </a:spcAft>
            </a:pPr>
            <a:r>
              <a:rPr lang="zh-CN" altLang="en-US" sz="1400">
                <a:latin typeface="黑体" panose="02010600030101010101" charset="-122"/>
                <a:ea typeface="黑体" panose="02010600030101010101" charset="-122"/>
              </a:rPr>
              <a:t>佛罗伦萨画派：达·芬奇、米开朗基罗、拉斐尔。</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威尼斯画派：提香、乔尔乔内。</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巴洛克风格代表画家：鲁本斯、委拉斯开兹、贝尼尼、伦勃朗。</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洛可可风格代表画家：布歇、华多、弗拉戈纳尔、夏尔丹、透纳。</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新古典风格代表画家：普桑、大卫、安格尔。</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浪漫主义画派：籍里柯、戈雅、德拉克洛瓦。</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现实主义画派：杜米埃、库尔贝。</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巴比松画派：柯罗、米勒、卢梭。</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俄罗斯巡回画派：列宾、列维坦、希施金、苏里柯夫。</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印象画派：马奈、莫奈、毕沙罗、德加、雷诺阿。</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新印象画派：修拉、西涅克。</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后印象画派：梵高、塞尚、高更。</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巴黎画派：夏加尔、莫迪里阿尼。</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立体派：毕加索、波拉克。</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野兽派：马蒂斯、弗拉芒克。</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抽象派：康定斯基、蒙特里安。</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表现派：蒙克、诺尔德。</a:t>
            </a:r>
            <a:endParaRPr lang="zh-CN" altLang="en-US" sz="1400">
              <a:latin typeface="黑体" panose="02010600030101010101" charset="-122"/>
              <a:ea typeface="黑体" panose="02010600030101010101" charset="-122"/>
            </a:endParaRPr>
          </a:p>
          <a:p>
            <a:pPr algn="just">
              <a:lnSpc>
                <a:spcPct val="130000"/>
              </a:lnSpc>
              <a:spcBef>
                <a:spcPts val="0"/>
              </a:spcBef>
              <a:spcAft>
                <a:spcPts val="0"/>
              </a:spcAft>
            </a:pPr>
            <a:r>
              <a:rPr lang="zh-CN" altLang="en-US" sz="1400">
                <a:latin typeface="黑体" panose="02010600030101010101" charset="-122"/>
                <a:ea typeface="黑体" panose="02010600030101010101" charset="-122"/>
              </a:rPr>
              <a:t>现代主义绘画流派：超现实派、达达派、风格派、波普艺术、欧普艺术（图1-4-4）等。</a:t>
            </a:r>
            <a:endParaRPr lang="zh-CN" altLang="en-US" sz="1400">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6262370" y="1887855"/>
            <a:ext cx="4721860" cy="3084830"/>
          </a:xfrm>
          <a:prstGeom prst="rect">
            <a:avLst/>
          </a:prstGeom>
        </p:spPr>
      </p:pic>
      <p:sp>
        <p:nvSpPr>
          <p:cNvPr id="6" name="文本框 5"/>
          <p:cNvSpPr txBox="1"/>
          <p:nvPr/>
        </p:nvSpPr>
        <p:spPr>
          <a:xfrm>
            <a:off x="6689725" y="5039995"/>
            <a:ext cx="3994150"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图1-4-4　欧普艺术</a:t>
            </a:r>
            <a:endParaRPr lang="zh-CN" altLang="en-US">
              <a:latin typeface="黑体" panose="02010600030101010101" charset="-122"/>
              <a:ea typeface="黑体" panose="02010600030101010101" charset="-122"/>
              <a:cs typeface="黑体" panose="02010600030101010101" charset="-122"/>
            </a:endParaRPr>
          </a:p>
        </p:txBody>
      </p:sp>
      <p:sp>
        <p:nvSpPr>
          <p:cNvPr id="13" name="文本框 12"/>
          <p:cNvSpPr txBox="1"/>
          <p:nvPr/>
        </p:nvSpPr>
        <p:spPr>
          <a:xfrm>
            <a:off x="9507855" y="122555"/>
            <a:ext cx="2197100" cy="107632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黑体" panose="02010600030101010101" charset="-122"/>
              <a:ea typeface="黑体" panose="02010600030101010101" charset="-122"/>
            </a:endParaRPr>
          </a:p>
          <a:p>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ppt_y</p:attrName>
                                        </p:attrNameLst>
                                      </p:cBhvr>
                                      <p:tavLst>
                                        <p:tav tm="0">
                                          <p:val>
                                            <p:strVal val="#ppt_y+#ppt_h*1.125000"/>
                                          </p:val>
                                        </p:tav>
                                        <p:tav tm="100000">
                                          <p:val>
                                            <p:strVal val="#ppt_y"/>
                                          </p:val>
                                        </p:tav>
                                      </p:tavLst>
                                    </p:anim>
                                    <p:animEffect transition="in" filter="wipe(up)">
                                      <p:cBhvr>
                                        <p:cTn id="24" dur="500"/>
                                        <p:tgtEl>
                                          <p:spTgt spid="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6" grpId="0"/>
      <p:bldP spid="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16852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分小组默写美术专业术语，小组内进行评分。</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选定素描、雕塑、水墨山水和人物摄影各一幅，分别用美术术语进行介绍，各小组之间展开评分。</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字魂27号-布丁体" panose="00000500000000000000" charset="-122"/>
                <a:sym typeface="华文细黑" panose="02010600040101010101" charset="-122"/>
              </a:rPr>
              <a:t>感谢</a:t>
            </a:r>
            <a:r>
              <a:rPr lang="zh-CN" altLang="en-US" sz="7200" dirty="0">
                <a:solidFill>
                  <a:schemeClr val="accent2"/>
                </a:solidFill>
                <a:latin typeface="华文细黑" panose="02010600040101010101" charset="-122"/>
                <a:ea typeface="字魂27号-布丁体" panose="00000500000000000000"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字魂27号-布丁体" panose="00000500000000000000" charset="-122"/>
                <a:sym typeface="华文细黑" panose="02010600040101010101" charset="-122"/>
              </a:rPr>
              <a:t>聆听</a:t>
            </a:r>
            <a:r>
              <a:rPr lang="zh-CN" altLang="en-US" sz="7200" dirty="0" smtClean="0">
                <a:solidFill>
                  <a:schemeClr val="accent1"/>
                </a:solidFill>
                <a:latin typeface="华文细黑" panose="02010600040101010101" charset="-122"/>
                <a:ea typeface="字魂27号-布丁体" panose="00000500000000000000" charset="-122"/>
                <a:sym typeface="华文细黑" panose="02010600040101010101" charset="-122"/>
              </a:rPr>
              <a:t>指导</a:t>
            </a:r>
            <a:endParaRPr lang="zh-CN" altLang="en-US" sz="7200" dirty="0">
              <a:solidFill>
                <a:schemeClr val="accent1"/>
              </a:solidFill>
              <a:latin typeface="华文细黑" panose="02010600040101010101" charset="-122"/>
              <a:ea typeface="字魂27号-布丁体" panose="00000500000000000000"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ctr"/>
              <a:r>
                <a:rPr lang="zh-CN" altLang="en-US" dirty="0" smtClean="0">
                  <a:solidFill>
                    <a:srgbClr val="FFFFFF"/>
                  </a:solidFill>
                  <a:latin typeface="黑体" panose="02010600030101010101" charset="-122"/>
                  <a:ea typeface="黑体" panose="02010600030101010101" charset="-122"/>
                  <a:cs typeface="黑体" panose="02010600030101010101" charset="-122"/>
                  <a:sym typeface="华文细黑" panose="02010600040101010101" charset="-122"/>
                </a:rPr>
                <a:t>公共艺术.美术篇</a:t>
              </a:r>
              <a:endParaRPr lang="zh-CN" altLang="en-US" dirty="0" smtClean="0">
                <a:solidFill>
                  <a:srgbClr val="FFFFFF"/>
                </a:solidFill>
                <a:latin typeface="黑体" panose="02010600030101010101" charset="-122"/>
                <a:ea typeface="黑体" panose="02010600030101010101" charset="-122"/>
                <a:cs typeface="黑体" panose="02010600030101010101"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字魂27号-布丁体" panose="00000500000000000000" charset="-122"/>
                <a:sym typeface="华文细黑" panose="02010600040101010101" charset="-122"/>
              </a:rPr>
              <a:t>公共艺术.美术篇</a:t>
            </a:r>
            <a:endParaRPr lang="en-US" sz="2400" dirty="0">
              <a:latin typeface="华文细黑" panose="02010600040101010101" charset="-122"/>
              <a:ea typeface="字魂27号-布丁体" panose="00000500000000000000"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675890" y="412750"/>
            <a:ext cx="7118985" cy="590804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美术是指创作占有一定平面或空间，且具有可视性的艺术。它是用一定的物质材料，如颜色、纸张、画布、泥土、石头、木料、金属、木头等，塑造可视的平面或立体的视觉形象，以反映自然和社会生活，表达艺术家的思想观念和感情的一种艺术活动。它也叫造型艺术、视觉艺术，主要形式有绘画、雕塑、工艺美术、建筑艺术等。</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欧洲在17 世纪开始使用“美术”这一名词时，泛指具有美学意义的活动及其产物，如绘画、雕塑、建筑、文学、音乐、舞蹈等。也有人认为“美术”一词正式出现应在18 世纪中期。18 世纪产业革命后，美术范围日益扩大，有绘画、雕塑、工艺美术、建筑艺术等，在东方还涉及书法和篆刻艺术等。中国五四运动前后开始普遍应用这一名词。近数十年来欧美各国已不大使用“美术”一词，往往以“艺术”一词统摄。</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美术理论主要研究的是美术艺术概论、美术的三大构成、中外艺术学、大众传播等。</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1048581" y="5364150"/>
            <a:ext cx="10116105" cy="937260"/>
          </a:xfrm>
          <a:prstGeom prst="rect">
            <a:avLst/>
          </a:prstGeom>
        </p:spPr>
        <p:txBody>
          <a:bodyPr wrap="square" lIns="121920" rIns="121920" bIns="60960">
            <a:spAutoFit/>
          </a:bodyPr>
          <a:lstStyle/>
          <a:p>
            <a:pPr indent="457200" algn="just" fontAlgn="auto">
              <a:lnSpc>
                <a:spcPct val="150000"/>
              </a:lnSpc>
            </a:pPr>
            <a:r>
              <a:rPr lang="zh-CN" altLang="en-US">
                <a:latin typeface="黑体" panose="02010600030101010101" charset="-122"/>
                <a:ea typeface="黑体" panose="02010600030101010101" charset="-122"/>
                <a:cs typeface="黑体" panose="02010600030101010101" charset="-122"/>
                <a:sym typeface="+mn-ea"/>
              </a:rPr>
              <a:t>主流美术主要包括绘画、雕塑、工艺、建筑、书法、篆刻、设计、新媒体和摄影等类型。每个门类又可以根据表现的题材和使用的题材，再分成若干小类。</a:t>
            </a:r>
            <a:endParaRPr lang="en-US" dirty="0">
              <a:latin typeface="华文细黑" panose="02010600040101010101" charset="-122"/>
              <a:ea typeface="字魂27号-布丁体" panose="00000500000000000000"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第一节　主流美术的分类</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46"/>
          <p:cNvSpPr txBox="1"/>
          <p:nvPr/>
        </p:nvSpPr>
        <p:spPr>
          <a:xfrm>
            <a:off x="1374140" y="4869180"/>
            <a:ext cx="3795395" cy="1052830"/>
          </a:xfrm>
          <a:prstGeom prst="rect">
            <a:avLst/>
          </a:prstGeom>
          <a:noFill/>
        </p:spPr>
        <p:txBody>
          <a:bodyPr wrap="square" rtlCol="0">
            <a:spAutoFit/>
          </a:bodyPr>
          <a:lstStyle/>
          <a:p>
            <a:pPr algn="just">
              <a:lnSpc>
                <a:spcPts val="2500"/>
              </a:lnSpc>
            </a:pPr>
            <a:r>
              <a:rPr lang="zh-CN" altLang="en-US" dirty="0">
                <a:solidFill>
                  <a:schemeClr val="tx1">
                    <a:lumMod val="85000"/>
                    <a:lumOff val="15000"/>
                  </a:schemeClr>
                </a:solidFill>
                <a:latin typeface="黑体" panose="02010600030101010101" charset="-122"/>
                <a:ea typeface="黑体" panose="02010600030101010101" charset="-122"/>
                <a:cs typeface="+mn-ea"/>
                <a:sym typeface="华文细黑" panose="02010600040101010101" charset="-122"/>
              </a:rPr>
              <a:t>雕塑是用可雕刻和塑造的物质材料制作出具有实体形象、以表达思想感情的一种艺术形式。</a:t>
            </a:r>
            <a:endParaRPr lang="zh-CN" altLang="en-US" dirty="0">
              <a:solidFill>
                <a:schemeClr val="tx1">
                  <a:lumMod val="85000"/>
                  <a:lumOff val="15000"/>
                </a:schemeClr>
              </a:solidFill>
              <a:latin typeface="黑体" panose="02010600030101010101" charset="-122"/>
              <a:ea typeface="黑体" panose="02010600030101010101" charset="-122"/>
              <a:cs typeface="+mn-ea"/>
              <a:sym typeface="华文细黑" panose="02010600040101010101" charset="-122"/>
            </a:endParaRPr>
          </a:p>
        </p:txBody>
      </p:sp>
      <p:sp>
        <p:nvSpPr>
          <p:cNvPr id="22" name="TextBox 46"/>
          <p:cNvSpPr txBox="1"/>
          <p:nvPr/>
        </p:nvSpPr>
        <p:spPr>
          <a:xfrm>
            <a:off x="7050405" y="4737735"/>
            <a:ext cx="3943350" cy="1373505"/>
          </a:xfrm>
          <a:prstGeom prst="rect">
            <a:avLst/>
          </a:prstGeom>
          <a:noFill/>
        </p:spPr>
        <p:txBody>
          <a:bodyPr wrap="square" rtlCol="0">
            <a:spAutoFit/>
          </a:bodyPr>
          <a:lstStyle>
            <a:defPPr>
              <a:defRPr lang="zh-CN"/>
            </a:defPPr>
            <a:lvl1pPr>
              <a:lnSpc>
                <a:spcPts val="2500"/>
              </a:lnSpc>
              <a:defRPr sz="1200">
                <a:solidFill>
                  <a:schemeClr val="tx1">
                    <a:lumMod val="85000"/>
                    <a:lumOff val="15000"/>
                  </a:schemeClr>
                </a:solidFill>
                <a:latin typeface="+mn-ea"/>
                <a:cs typeface="+mn-ea"/>
              </a:defRPr>
            </a:lvl1pPr>
          </a:lstStyle>
          <a:p>
            <a:r>
              <a:rPr lang="zh-CN" altLang="en-US" sz="1800" dirty="0">
                <a:latin typeface="黑体" panose="02010600030101010101" charset="-122"/>
                <a:ea typeface="黑体" panose="02010600030101010101" charset="-122"/>
                <a:sym typeface="华文细黑" panose="02010600040101010101" charset="-122"/>
              </a:rPr>
              <a:t>建筑是建筑物和构筑物的统称，是人类用砖、石、瓦、木、铁等物质材料在固定的地理位置上修建或构筑内外空间、用来居住和活动等的艺术。</a:t>
            </a:r>
            <a:endParaRPr lang="zh-CN" altLang="en-US" sz="1800" dirty="0">
              <a:latin typeface="黑体" panose="02010600030101010101" charset="-122"/>
              <a:ea typeface="黑体" panose="02010600030101010101" charset="-122"/>
              <a:sym typeface="华文细黑" panose="02010600040101010101" charset="-122"/>
            </a:endParaRPr>
          </a:p>
        </p:txBody>
      </p:sp>
      <p:grpSp>
        <p:nvGrpSpPr>
          <p:cNvPr id="24" name="组合 23"/>
          <p:cNvGrpSpPr/>
          <p:nvPr/>
        </p:nvGrpSpPr>
        <p:grpSpPr>
          <a:xfrm>
            <a:off x="5498906" y="1317912"/>
            <a:ext cx="1043646" cy="4765388"/>
            <a:chOff x="138724" y="4264312"/>
            <a:chExt cx="1043646" cy="4765388"/>
          </a:xfrm>
        </p:grpSpPr>
        <p:pic>
          <p:nvPicPr>
            <p:cNvPr id="25" name="图片 24"/>
            <p:cNvPicPr>
              <a:picLocks noChangeAspect="1"/>
            </p:cNvPicPr>
            <p:nvPr/>
          </p:nvPicPr>
          <p:blipFill rotWithShape="1">
            <a:blip r:embed="rId1" cstate="print">
              <a:extLst>
                <a:ext uri="{28A0092B-C50C-407E-A947-70E740481C1C}">
                  <a14:useLocalDpi xmlns:a14="http://schemas.microsoft.com/office/drawing/2010/main" val="0"/>
                </a:ext>
              </a:extLst>
            </a:blip>
            <a:srcRect l="81878" b="36666"/>
            <a:stretch>
              <a:fillRect/>
            </a:stretch>
          </p:blipFill>
          <p:spPr>
            <a:xfrm>
              <a:off x="353910" y="4686300"/>
              <a:ext cx="828460" cy="4343400"/>
            </a:xfrm>
            <a:prstGeom prst="rect">
              <a:avLst/>
            </a:prstGeom>
          </p:spPr>
        </p:pic>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l="37499" t="14861" r="43958" b="72916"/>
            <a:stretch>
              <a:fillRect/>
            </a:stretch>
          </p:blipFill>
          <p:spPr>
            <a:xfrm>
              <a:off x="138724" y="4264312"/>
              <a:ext cx="847725" cy="838200"/>
            </a:xfrm>
            <a:prstGeom prst="rect">
              <a:avLst/>
            </a:prstGeom>
          </p:spPr>
        </p:pic>
      </p:grpSp>
      <p:sp>
        <p:nvSpPr>
          <p:cNvPr id="30" name="TextBox 46"/>
          <p:cNvSpPr txBox="1"/>
          <p:nvPr/>
        </p:nvSpPr>
        <p:spPr>
          <a:xfrm>
            <a:off x="1269365" y="1418590"/>
            <a:ext cx="4004945" cy="2014855"/>
          </a:xfrm>
          <a:prstGeom prst="rect">
            <a:avLst/>
          </a:prstGeom>
          <a:noFill/>
        </p:spPr>
        <p:txBody>
          <a:bodyPr wrap="square" rtlCol="0">
            <a:spAutoFit/>
          </a:bodyPr>
          <a:lstStyle/>
          <a:p>
            <a:pPr algn="just">
              <a:lnSpc>
                <a:spcPts val="2500"/>
              </a:lnSpc>
            </a:pPr>
            <a:r>
              <a:rPr lang="zh-CN" altLang="en-US" dirty="0">
                <a:solidFill>
                  <a:schemeClr val="tx1">
                    <a:lumMod val="85000"/>
                    <a:lumOff val="15000"/>
                  </a:schemeClr>
                </a:solidFill>
                <a:latin typeface="黑体" panose="02010600030101010101" charset="-122"/>
                <a:ea typeface="黑体" panose="02010600030101010101" charset="-122"/>
                <a:cs typeface="+mn-ea"/>
                <a:sym typeface="华文细黑" panose="02010600040101010101" charset="-122"/>
              </a:rPr>
              <a:t>绘画是造型艺术中最主要的一种艺术形式，是指运用线条、色彩和形体等艺术语言，通过造型、色彩和构图等艺术手段，在二维空间（即平面）里塑造出静态的视觉形象，以表达作者审美感受的艺术形式。</a:t>
            </a:r>
            <a:endParaRPr lang="zh-CN" altLang="en-US" dirty="0">
              <a:solidFill>
                <a:schemeClr val="tx1">
                  <a:lumMod val="85000"/>
                  <a:lumOff val="15000"/>
                </a:schemeClr>
              </a:solidFill>
              <a:latin typeface="黑体" panose="02010600030101010101" charset="-122"/>
              <a:ea typeface="黑体" panose="02010600030101010101" charset="-122"/>
              <a:cs typeface="+mn-ea"/>
              <a:sym typeface="华文细黑" panose="02010600040101010101" charset="-122"/>
            </a:endParaRPr>
          </a:p>
        </p:txBody>
      </p:sp>
      <p:sp>
        <p:nvSpPr>
          <p:cNvPr id="33" name="TextBox 46"/>
          <p:cNvSpPr txBox="1"/>
          <p:nvPr/>
        </p:nvSpPr>
        <p:spPr>
          <a:xfrm>
            <a:off x="6981825" y="1472565"/>
            <a:ext cx="3795395" cy="1052830"/>
          </a:xfrm>
          <a:prstGeom prst="rect">
            <a:avLst/>
          </a:prstGeom>
          <a:noFill/>
        </p:spPr>
        <p:txBody>
          <a:bodyPr wrap="square" rtlCol="0">
            <a:spAutoFit/>
          </a:bodyPr>
          <a:lstStyle>
            <a:defPPr>
              <a:defRPr lang="zh-CN"/>
            </a:defPPr>
            <a:lvl1pPr>
              <a:lnSpc>
                <a:spcPts val="2500"/>
              </a:lnSpc>
              <a:defRPr sz="1200">
                <a:solidFill>
                  <a:schemeClr val="tx1">
                    <a:lumMod val="85000"/>
                    <a:lumOff val="15000"/>
                  </a:schemeClr>
                </a:solidFill>
                <a:latin typeface="+mn-ea"/>
                <a:cs typeface="+mn-ea"/>
              </a:defRPr>
            </a:lvl1pPr>
          </a:lstStyle>
          <a:p>
            <a:pPr algn="just"/>
            <a:r>
              <a:rPr lang="zh-CN" altLang="en-US" sz="1800" dirty="0">
                <a:latin typeface="黑体" panose="02010600030101010101" charset="-122"/>
                <a:ea typeface="黑体" panose="02010600030101010101" charset="-122"/>
                <a:sym typeface="华文细黑" panose="02010600040101010101" charset="-122"/>
              </a:rPr>
              <a:t>工艺美术是指日常生活用品经过艺术化处理以后，成为具有强烈的审美价值的产品。</a:t>
            </a:r>
            <a:endParaRPr lang="zh-CN" altLang="en-US" sz="1800" dirty="0">
              <a:latin typeface="黑体" panose="02010600030101010101" charset="-122"/>
              <a:ea typeface="黑体" panose="02010600030101010101" charset="-122"/>
              <a:sym typeface="华文细黑" panose="02010600040101010101" charset="-122"/>
            </a:endParaRPr>
          </a:p>
        </p:txBody>
      </p:sp>
      <p:grpSp>
        <p:nvGrpSpPr>
          <p:cNvPr id="16" name="组合 15"/>
          <p:cNvGrpSpPr/>
          <p:nvPr/>
        </p:nvGrpSpPr>
        <p:grpSpPr>
          <a:xfrm>
            <a:off x="9905365" y="104140"/>
            <a:ext cx="2134870" cy="864870"/>
            <a:chOff x="15605" y="515"/>
            <a:chExt cx="3362" cy="1362"/>
          </a:xfrm>
        </p:grpSpPr>
        <p:grpSp>
          <p:nvGrpSpPr>
            <p:cNvPr id="9" name="组合 8"/>
            <p:cNvGrpSpPr/>
            <p:nvPr/>
          </p:nvGrpSpPr>
          <p:grpSpPr>
            <a:xfrm>
              <a:off x="17318" y="535"/>
              <a:ext cx="1438" cy="1343"/>
              <a:chOff x="6344" y="1046"/>
              <a:chExt cx="1438" cy="1343"/>
            </a:xfrm>
          </p:grpSpPr>
          <p:sp>
            <p:nvSpPr>
              <p:cNvPr id="6" name="椭圆 5"/>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1" name="组合 10"/>
            <p:cNvGrpSpPr/>
            <p:nvPr/>
          </p:nvGrpSpPr>
          <p:grpSpPr>
            <a:xfrm rot="20340000" flipH="1" flipV="1">
              <a:off x="15920" y="515"/>
              <a:ext cx="1438" cy="1343"/>
              <a:chOff x="6344" y="1046"/>
              <a:chExt cx="1438" cy="1343"/>
            </a:xfrm>
          </p:grpSpPr>
          <p:sp>
            <p:nvSpPr>
              <p:cNvPr id="12" name="椭圆 11"/>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4" name="直接连接符 13"/>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down)">
                                      <p:cBhvr>
                                        <p:cTn id="13" dur="500"/>
                                        <p:tgtEl>
                                          <p:spTgt spid="3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par>
                                <p:cTn id="17" presetID="22" presetClass="entr" presetSubtype="4"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30"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书法　篆刻　美术设计</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963295" y="1166495"/>
            <a:ext cx="6050915" cy="4767580"/>
          </a:xfrm>
          <a:prstGeom prst="rect">
            <a:avLst/>
          </a:prstGeom>
          <a:noFill/>
        </p:spPr>
        <p:txBody>
          <a:bodyPr wrap="square" rtlCol="0" anchor="t">
            <a:spAutoFit/>
          </a:bodyPr>
          <a:p>
            <a:pPr algn="ctr">
              <a:lnSpc>
                <a:spcPct val="130000"/>
              </a:lnSpc>
              <a:spcBef>
                <a:spcPts val="0"/>
              </a:spcBef>
              <a:spcAft>
                <a:spcPts val="0"/>
              </a:spcAft>
            </a:pPr>
            <a:r>
              <a:rPr lang="zh-CN" altLang="en-US" b="1">
                <a:latin typeface="黑体" panose="02010600030101010101" charset="-122"/>
                <a:ea typeface="黑体" panose="02010600030101010101" charset="-122"/>
              </a:rPr>
              <a:t>一、书法</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书法是一种展现文字美的艺术表现形式。书法可分为汉字书法、蒙古文书法、阿拉伯书法等，其中汉字书法是中国汉字特有的一种传统艺术，被誉为无言的诗、无形的舞、无图的画等，其可用于字型设计、石刻题字、图案设计等诸多方面。</a:t>
            </a:r>
            <a:endParaRPr lang="zh-CN" altLang="en-US">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自古以来，书法指的是用毛笔书写汉字的方法和规律，包括执笔、运笔、点画、结构、布局（分布、行次、章法）等内容。狭义而言，书法的内涵主要包括以下四点。</a:t>
            </a:r>
            <a:endParaRPr lang="zh-CN" altLang="en-US">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（1）书法是指以文房四宝（图1-1-6）为工具抒发情感的一门艺术。（2）书法艺术以汉字为载体。（3）书法艺术的背景是中国传统文化。（4）书法艺术本体包括笔法、字法、构法、章法、墨法、笔势等内容。</a:t>
            </a:r>
            <a:endParaRPr lang="zh-CN" altLang="en-US">
              <a:latin typeface="黑体" panose="02010600030101010101" charset="-122"/>
              <a:ea typeface="黑体" panose="02010600030101010101" charset="-122"/>
            </a:endParaRPr>
          </a:p>
        </p:txBody>
      </p:sp>
      <p:pic>
        <p:nvPicPr>
          <p:cNvPr id="7" name="图片 6"/>
          <p:cNvPicPr>
            <a:picLocks noChangeAspect="1"/>
          </p:cNvPicPr>
          <p:nvPr/>
        </p:nvPicPr>
        <p:blipFill>
          <a:blip r:embed="rId1"/>
          <a:stretch>
            <a:fillRect/>
          </a:stretch>
        </p:blipFill>
        <p:spPr>
          <a:xfrm>
            <a:off x="7498715" y="2077085"/>
            <a:ext cx="3902075" cy="2385060"/>
          </a:xfrm>
          <a:prstGeom prst="rect">
            <a:avLst/>
          </a:prstGeom>
        </p:spPr>
      </p:pic>
      <p:sp>
        <p:nvSpPr>
          <p:cNvPr id="9" name="文本框 8"/>
          <p:cNvSpPr txBox="1"/>
          <p:nvPr/>
        </p:nvSpPr>
        <p:spPr>
          <a:xfrm>
            <a:off x="8216900" y="4751705"/>
            <a:ext cx="2466340" cy="368300"/>
          </a:xfrm>
          <a:prstGeom prst="rect">
            <a:avLst/>
          </a:prstGeom>
          <a:noFill/>
        </p:spPr>
        <p:txBody>
          <a:bodyPr wrap="square" rtlCol="0">
            <a:spAutoFit/>
          </a:bodyPr>
          <a:p>
            <a:r>
              <a:rPr lang="zh-CN" altLang="en-US">
                <a:latin typeface="黑体" panose="02010600030101010101" charset="-122"/>
                <a:ea typeface="黑体" panose="02010600030101010101" charset="-122"/>
                <a:cs typeface="黑体" panose="02010600030101010101" charset="-122"/>
              </a:rPr>
              <a:t>图1-1-6　文房四宝图</a:t>
            </a:r>
            <a:endParaRPr lang="zh-CN" altLang="en-US">
              <a:latin typeface="黑体" panose="02010600030101010101" charset="-122"/>
              <a:ea typeface="黑体" panose="02010600030101010101" charset="-122"/>
              <a:cs typeface="黑体" panose="02010600030101010101" charset="-122"/>
            </a:endParaRPr>
          </a:p>
        </p:txBody>
      </p:sp>
      <p:sp>
        <p:nvSpPr>
          <p:cNvPr id="13" name="文本框 12"/>
          <p:cNvSpPr txBox="1"/>
          <p:nvPr/>
        </p:nvSpPr>
        <p:spPr>
          <a:xfrm>
            <a:off x="9507855" y="294005"/>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9" grpId="0"/>
      <p:bldP spid="9" grpId="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6000</Words>
  <Application>WPS 演示</Application>
  <PresentationFormat>自定义</PresentationFormat>
  <Paragraphs>440</Paragraphs>
  <Slides>43</Slides>
  <Notes>24</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43</vt:i4>
      </vt:variant>
    </vt:vector>
  </HeadingPairs>
  <TitlesOfParts>
    <vt:vector size="67" baseType="lpstr">
      <vt:lpstr>Arial</vt:lpstr>
      <vt:lpstr>宋体</vt:lpstr>
      <vt:lpstr>Wingdings</vt:lpstr>
      <vt:lpstr>张海山锐谐体</vt:lpstr>
      <vt:lpstr>Signika</vt:lpstr>
      <vt:lpstr>Latha</vt:lpstr>
      <vt:lpstr>Open Sans Extrabold</vt:lpstr>
      <vt:lpstr>微软雅黑</vt:lpstr>
      <vt:lpstr>Bebas Neue</vt:lpstr>
      <vt:lpstr>华文细黑</vt:lpstr>
      <vt:lpstr>字魂27号-布丁体</vt:lpstr>
      <vt:lpstr>黑体</vt:lpstr>
      <vt:lpstr>Roboto Bold</vt:lpstr>
      <vt:lpstr>Kozuka Gothic Pro B</vt:lpstr>
      <vt:lpstr>Calibri</vt:lpstr>
      <vt:lpstr>Arial Unicode MS</vt:lpstr>
      <vt:lpstr>方正稚艺_GBK</vt:lpstr>
      <vt:lpstr>Roboto Condensed Light</vt:lpstr>
      <vt:lpstr>汉语拼音</vt:lpstr>
      <vt:lpstr>Source Sans Pro</vt:lpstr>
      <vt:lpstr>ITC Zapf Chancery</vt:lpstr>
      <vt:lpstr>Kozuka Gothic Pr6N H</vt:lpstr>
      <vt:lpstr>Kozuka Mincho Pr6N B</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武静影</cp:lastModifiedBy>
  <cp:revision>1813</cp:revision>
  <dcterms:created xsi:type="dcterms:W3CDTF">2014-10-20T02:56:00Z</dcterms:created>
  <dcterms:modified xsi:type="dcterms:W3CDTF">2021-06-07T01:15:27Z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y fmtid="{D5CDD505-2E9C-101B-9397-08002B2CF9AE}" pid="3" name="ICV">
    <vt:lpwstr>FB24F12F9A364603B9BCB205232512F2</vt:lpwstr>
  </property>
</Properties>
</file>