
<file path=[Content_Types].xml><?xml version="1.0" encoding="utf-8"?>
<Types xmlns="http://schemas.openxmlformats.org/package/2006/content-types">
  <Default Extension="jpeg" ContentType="image/jpeg"/>
  <Default Extension="emf" ContentType="image/x-emf"/>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4"/>
  </p:handoutMasterIdLst>
  <p:sldIdLst>
    <p:sldId id="256" r:id="rId3"/>
    <p:sldId id="376" r:id="rId5"/>
    <p:sldId id="406" r:id="rId6"/>
    <p:sldId id="552" r:id="rId7"/>
    <p:sldId id="435" r:id="rId8"/>
    <p:sldId id="409" r:id="rId9"/>
    <p:sldId id="592" r:id="rId10"/>
    <p:sldId id="595" r:id="rId11"/>
    <p:sldId id="596" r:id="rId12"/>
    <p:sldId id="597" r:id="rId13"/>
    <p:sldId id="598" r:id="rId14"/>
    <p:sldId id="599" r:id="rId15"/>
    <p:sldId id="600" r:id="rId16"/>
    <p:sldId id="601" r:id="rId17"/>
    <p:sldId id="602" r:id="rId18"/>
    <p:sldId id="603" r:id="rId19"/>
    <p:sldId id="604" r:id="rId20"/>
    <p:sldId id="605" r:id="rId21"/>
    <p:sldId id="606" r:id="rId22"/>
    <p:sldId id="607" r:id="rId23"/>
    <p:sldId id="609" r:id="rId24"/>
    <p:sldId id="610" r:id="rId25"/>
    <p:sldId id="611" r:id="rId26"/>
    <p:sldId id="612" r:id="rId27"/>
    <p:sldId id="613" r:id="rId28"/>
    <p:sldId id="614" r:id="rId29"/>
    <p:sldId id="615" r:id="rId30"/>
    <p:sldId id="616" r:id="rId31"/>
    <p:sldId id="617" r:id="rId32"/>
    <p:sldId id="639" r:id="rId33"/>
    <p:sldId id="618" r:id="rId34"/>
    <p:sldId id="619" r:id="rId35"/>
    <p:sldId id="621" r:id="rId36"/>
    <p:sldId id="622" r:id="rId37"/>
    <p:sldId id="623" r:id="rId38"/>
    <p:sldId id="624" r:id="rId39"/>
    <p:sldId id="625" r:id="rId40"/>
    <p:sldId id="626" r:id="rId41"/>
    <p:sldId id="627" r:id="rId42"/>
    <p:sldId id="628" r:id="rId43"/>
    <p:sldId id="629" r:id="rId44"/>
    <p:sldId id="630" r:id="rId45"/>
    <p:sldId id="631" r:id="rId46"/>
    <p:sldId id="632" r:id="rId47"/>
    <p:sldId id="633" r:id="rId48"/>
    <p:sldId id="634" r:id="rId49"/>
    <p:sldId id="635" r:id="rId50"/>
    <p:sldId id="636" r:id="rId51"/>
    <p:sldId id="637" r:id="rId52"/>
    <p:sldId id="392" r:id="rId53"/>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95"/>
        <p:guide orient="horz" pos="1665"/>
        <p:guide pos="6154"/>
        <p:guide pos="2193"/>
        <p:guide pos="4233"/>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60"/>
        <p:guide pos="215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5.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emf"/><Relationship Id="rId1" Type="http://schemas.openxmlformats.org/officeDocument/2006/relationships/image" Target="../media/image11.emf"/></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emf"/><Relationship Id="rId4" Type="http://schemas.openxmlformats.org/officeDocument/2006/relationships/image" Target="../media/image16.emf"/><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emf"/><Relationship Id="rId1"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emf"/><Relationship Id="rId1" Type="http://schemas.openxmlformats.org/officeDocument/2006/relationships/image" Target="../media/image20.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em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em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em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emf"/></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0.emf"/><Relationship Id="rId4" Type="http://schemas.openxmlformats.org/officeDocument/2006/relationships/image" Target="../media/image29.emf"/><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emf"/><Relationship Id="rId1" Type="http://schemas.openxmlformats.org/officeDocument/2006/relationships/image" Target="../media/image26.emf"/></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emf"/><Relationship Id="rId2" Type="http://schemas.openxmlformats.org/officeDocument/2006/relationships/image" Target="../media/image27.emf"/><Relationship Id="rId1" Type="http://schemas.openxmlformats.org/officeDocument/2006/relationships/image" Target="../media/image32.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emf"/><Relationship Id="rId1" Type="http://schemas.openxmlformats.org/officeDocument/2006/relationships/image" Target="../media/image34.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emf"/><Relationship Id="rId1" Type="http://schemas.openxmlformats.org/officeDocument/2006/relationships/image" Target="../media/image3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em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9.em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em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emf"/></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3.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5.emf"/><Relationship Id="rId1" Type="http://schemas.openxmlformats.org/officeDocument/2006/relationships/image" Target="../media/image44.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7.emf"/><Relationship Id="rId1" Type="http://schemas.openxmlformats.org/officeDocument/2006/relationships/image" Target="../media/image46.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9.emf"/><Relationship Id="rId1" Type="http://schemas.openxmlformats.org/officeDocument/2006/relationships/image" Target="../media/image48.emf"/></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3.emf"/><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5.emf"/><Relationship Id="rId1" Type="http://schemas.openxmlformats.org/officeDocument/2006/relationships/image" Target="../media/image54.emf"/></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字魂27号-布丁体" panose="00000500000000000000" charset="-122"/>
                <a:sym typeface="华文细黑" panose="02010600040101010101" charset="-122"/>
              </a:rPr>
              <a:t>公共艺术.美术篇</a:t>
            </a:r>
            <a:endParaRPr lang="zh-CN" altLang="en-US" sz="7200" dirty="0" smtClean="0">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471295" y="1170305"/>
            <a:ext cx="908431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一、“长乐”双龙谷纹大玉璧（东汉）</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71040" y="1783715"/>
            <a:ext cx="4362450"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长乐”双龙谷纹大玉璧（图5-1-2），高28.2cm，直径19.7cm，孔径4.8cm，厚0.8cm。这是汉代的和田黄玉（软玉主要产于中国新疆和田，所以历史上又称为和田玉），是中国古玉精品。体扁平，晶莹滋润，遍布黄褐沁痕，雕篆书“长乐”二字，两侧各有透雕张口龙纹，龙体细刻鳞纹，下部为圆璧，边缘和孔缘皆饰剔地弦纹一圈，璧面满饰排列有序的谷纹。</a:t>
            </a:r>
            <a:endParaRPr lang="zh-CN" altLang="en-US">
              <a:latin typeface="黑体" panose="02010600030101010101" charset="-122"/>
              <a:ea typeface="黑体" panose="02010600030101010101" charset="-122"/>
            </a:endParaRPr>
          </a:p>
        </p:txBody>
      </p:sp>
      <p:grpSp>
        <p:nvGrpSpPr>
          <p:cNvPr id="9" name="组合 8"/>
          <p:cNvGrpSpPr/>
          <p:nvPr/>
        </p:nvGrpSpPr>
        <p:grpSpPr>
          <a:xfrm>
            <a:off x="6600825" y="2011680"/>
            <a:ext cx="3708400" cy="3051175"/>
            <a:chOff x="11535" y="3903"/>
            <a:chExt cx="5840" cy="4805"/>
          </a:xfrm>
        </p:grpSpPr>
        <p:pic>
          <p:nvPicPr>
            <p:cNvPr id="6" name="图片 5"/>
            <p:cNvPicPr>
              <a:picLocks noChangeAspect="1"/>
            </p:cNvPicPr>
            <p:nvPr/>
          </p:nvPicPr>
          <p:blipFill>
            <a:blip r:embed="rId1"/>
            <a:stretch>
              <a:fillRect/>
            </a:stretch>
          </p:blipFill>
          <p:spPr>
            <a:xfrm>
              <a:off x="11535" y="3903"/>
              <a:ext cx="5840" cy="3881"/>
            </a:xfrm>
            <a:prstGeom prst="rect">
              <a:avLst/>
            </a:prstGeom>
          </p:spPr>
        </p:pic>
        <p:sp>
          <p:nvSpPr>
            <p:cNvPr id="8" name="文本框 7"/>
            <p:cNvSpPr txBox="1"/>
            <p:nvPr/>
          </p:nvSpPr>
          <p:spPr>
            <a:xfrm>
              <a:off x="11557" y="8128"/>
              <a:ext cx="5503" cy="580"/>
            </a:xfrm>
            <a:prstGeom prst="rect">
              <a:avLst/>
            </a:prstGeom>
            <a:noFill/>
          </p:spPr>
          <p:txBody>
            <a:bodyPr wrap="square" rtlCol="0">
              <a:spAutoFit/>
            </a:bodyPr>
            <a:p>
              <a:pPr algn="just"/>
              <a:r>
                <a:rPr lang="zh-CN" altLang="en-US">
                  <a:latin typeface="黑体" panose="02010600030101010101" charset="-122"/>
                  <a:ea typeface="黑体" panose="02010600030101010101" charset="-122"/>
                  <a:cs typeface="黑体" panose="02010600030101010101" charset="-122"/>
                </a:rPr>
                <a:t>“长乐”双龙谷纹大玉璧（东汉）</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76070" y="1132205"/>
            <a:ext cx="908431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二、明清玉器</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75815" y="2021840"/>
            <a:ext cx="436245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明清玉器（图5-1-3）千姿百态，茶酒具盛行，器型仿三代青铜彝器，而其纹饰则反映了玉匠的见解，工艺更是典型的明清时作。明清玉器借鉴绘画、雕刻、工艺的表现手法，汲取传统的阳线、阴线、平凸、隐起、起突、镂空、立体、俏色、烧古等多种琢玉工艺，融合贯通综合应用，作品达到了炉火纯青的艺术境界。</a:t>
            </a:r>
            <a:endParaRPr lang="zh-CN" altLang="en-US">
              <a:latin typeface="黑体" panose="02010600030101010101" charset="-122"/>
              <a:ea typeface="黑体" panose="02010600030101010101" charset="-122"/>
            </a:endParaRPr>
          </a:p>
        </p:txBody>
      </p:sp>
      <p:grpSp>
        <p:nvGrpSpPr>
          <p:cNvPr id="12" name="组合 11"/>
          <p:cNvGrpSpPr/>
          <p:nvPr/>
        </p:nvGrpSpPr>
        <p:grpSpPr>
          <a:xfrm>
            <a:off x="6792595" y="2160270"/>
            <a:ext cx="3493770" cy="3276600"/>
            <a:chOff x="11672" y="3462"/>
            <a:chExt cx="5502" cy="5160"/>
          </a:xfrm>
        </p:grpSpPr>
        <p:sp>
          <p:nvSpPr>
            <p:cNvPr id="10" name="文本框 9"/>
            <p:cNvSpPr txBox="1"/>
            <p:nvPr/>
          </p:nvSpPr>
          <p:spPr>
            <a:xfrm>
              <a:off x="11672" y="8042"/>
              <a:ext cx="5503"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　图5-1-3　明清时代玉杯</a:t>
              </a:r>
              <a:endParaRPr lang="zh-CN" altLang="en-US">
                <a:latin typeface="黑体" panose="02010600030101010101" charset="-122"/>
                <a:ea typeface="黑体" panose="02010600030101010101" charset="-122"/>
                <a:cs typeface="黑体" panose="02010600030101010101" charset="-122"/>
              </a:endParaRPr>
            </a:p>
          </p:txBody>
        </p:sp>
        <p:pic>
          <p:nvPicPr>
            <p:cNvPr id="11" name="图片 10"/>
            <p:cNvPicPr>
              <a:picLocks noChangeAspect="1"/>
            </p:cNvPicPr>
            <p:nvPr/>
          </p:nvPicPr>
          <p:blipFill>
            <a:blip r:embed="rId1"/>
            <a:stretch>
              <a:fillRect/>
            </a:stretch>
          </p:blipFill>
          <p:spPr>
            <a:xfrm>
              <a:off x="11807" y="3462"/>
              <a:ext cx="5274" cy="438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66570" y="1132205"/>
            <a:ext cx="908431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236470" y="1532255"/>
            <a:ext cx="4362450"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翡翠</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翡翠的主要组成矿物名为硬玉，基本物理性质：坚韧度极高，能抵御较高的撞击力和压力。传说13 世纪初，云南的一个盐商偶然的从缅甸驮了一块石头回国，那块晶莹透亮的绿石头一下子征服了爱玉的中国人，这块石头就是翡翠，因其色泽艳丽、产出稀少、具有玻璃光泽、质地滋润、韧性较强、硬度高，在玉石家族中称“硬玉”，又称“玉中之王”。</a:t>
            </a:r>
            <a:endParaRPr lang="zh-CN" altLang="en-US">
              <a:latin typeface="黑体" panose="02010600030101010101" charset="-122"/>
              <a:ea typeface="黑体" panose="02010600030101010101" charset="-122"/>
            </a:endParaRPr>
          </a:p>
        </p:txBody>
      </p:sp>
      <p:grpSp>
        <p:nvGrpSpPr>
          <p:cNvPr id="7" name="组合 6"/>
          <p:cNvGrpSpPr/>
          <p:nvPr/>
        </p:nvGrpSpPr>
        <p:grpSpPr>
          <a:xfrm>
            <a:off x="7218045" y="1637030"/>
            <a:ext cx="2809240" cy="4090670"/>
            <a:chOff x="12042" y="3193"/>
            <a:chExt cx="4424" cy="6442"/>
          </a:xfrm>
        </p:grpSpPr>
        <p:pic>
          <p:nvPicPr>
            <p:cNvPr id="3" name="图片 2"/>
            <p:cNvPicPr>
              <a:picLocks noChangeAspect="1"/>
            </p:cNvPicPr>
            <p:nvPr/>
          </p:nvPicPr>
          <p:blipFill>
            <a:blip r:embed="rId1"/>
            <a:stretch>
              <a:fillRect/>
            </a:stretch>
          </p:blipFill>
          <p:spPr>
            <a:xfrm>
              <a:off x="12042" y="3193"/>
              <a:ext cx="4424" cy="5531"/>
            </a:xfrm>
            <a:prstGeom prst="rect">
              <a:avLst/>
            </a:prstGeom>
          </p:spPr>
        </p:pic>
        <p:sp>
          <p:nvSpPr>
            <p:cNvPr id="6" name="文本框 5"/>
            <p:cNvSpPr txBox="1"/>
            <p:nvPr/>
          </p:nvSpPr>
          <p:spPr>
            <a:xfrm>
              <a:off x="12249" y="9055"/>
              <a:ext cx="4089"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翡翠“含香聚瑞”</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76225" y="864870"/>
            <a:ext cx="1157986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中国的玉</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448945" y="960120"/>
            <a:ext cx="11260455" cy="244538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一、软玉</a:t>
            </a:r>
            <a:endParaRPr lang="zh-CN" altLang="en-US">
              <a:latin typeface="黑体" panose="02010600030101010101" charset="-122"/>
              <a:ea typeface="黑体" panose="0201060003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黑体" panose="02010600030101010101" charset="-122"/>
                <a:ea typeface="黑体" panose="02010600030101010101" charset="-122"/>
              </a:rPr>
              <a:t>软玉（图5-1-5、图5-1-6）又称真玉，有白玉、青玉、碧玉、黄玉和墨玉等品种。我国是软玉的著名产出国之一，主要产于新疆的昆仑山、天山和阿尔金山地区。它们均具有蜡状光泽，纯洁乳白，从历代玉器看，我国用玉以软玉为主，古软玉在我国被称为传统玉石。软玉常见颜色有白、灰白、绿、暗绿、黄、黑等色，多数不透明，个别半透明，有玻璃光泽。软玉的品种主要是按颜色不同来划分的，根据琢艺轩和田玉的介绍，白玉中最佳者为白如羊脂，称羊脂玉。青玉呈灰白至青白色，当前有人将灰白色的青玉称为青白玉。碧玉呈绿或暗绿色，有时可见黑色脏点，是含杂质如铬尖晶石矿物等所致。当含杂质多而呈黑色时，即为珍贵的墨玉。黄玉也是一种较珍贵的品种。青玉中有糖水黄色皮壳，有人称之为“糖玉”；白色略带粉色的，有人称之为“粉玉”；虎皮色的，则称之为“虎皮玉”等。</a:t>
            </a:r>
            <a:endParaRPr lang="zh-CN" altLang="en-US" sz="1400">
              <a:latin typeface="黑体" panose="02010600030101010101" charset="-122"/>
              <a:ea typeface="黑体" panose="02010600030101010101" charset="-122"/>
            </a:endParaRPr>
          </a:p>
        </p:txBody>
      </p:sp>
      <p:pic>
        <p:nvPicPr>
          <p:cNvPr id="8" name="图片 7"/>
          <p:cNvPicPr>
            <a:picLocks noChangeAspect="1"/>
          </p:cNvPicPr>
          <p:nvPr/>
        </p:nvPicPr>
        <p:blipFill>
          <a:blip r:embed="rId1"/>
          <a:stretch>
            <a:fillRect/>
          </a:stretch>
        </p:blipFill>
        <p:spPr>
          <a:xfrm>
            <a:off x="1332230" y="3596640"/>
            <a:ext cx="5313680" cy="2056130"/>
          </a:xfrm>
          <a:prstGeom prst="rect">
            <a:avLst/>
          </a:prstGeom>
        </p:spPr>
      </p:pic>
      <p:pic>
        <p:nvPicPr>
          <p:cNvPr id="9" name="图片 8"/>
          <p:cNvPicPr>
            <a:picLocks noChangeAspect="1"/>
          </p:cNvPicPr>
          <p:nvPr/>
        </p:nvPicPr>
        <p:blipFill>
          <a:blip r:embed="rId2"/>
          <a:stretch>
            <a:fillRect/>
          </a:stretch>
        </p:blipFill>
        <p:spPr>
          <a:xfrm>
            <a:off x="7426960" y="3529330"/>
            <a:ext cx="2212340" cy="2123440"/>
          </a:xfrm>
          <a:prstGeom prst="rect">
            <a:avLst/>
          </a:prstGeom>
        </p:spPr>
      </p:pic>
      <p:sp>
        <p:nvSpPr>
          <p:cNvPr id="10" name="文本框 9"/>
          <p:cNvSpPr txBox="1"/>
          <p:nvPr/>
        </p:nvSpPr>
        <p:spPr>
          <a:xfrm>
            <a:off x="1637030" y="5800090"/>
            <a:ext cx="411416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图5-1-5　软玉1</a:t>
            </a:r>
            <a:endParaRPr lang="zh-CN" altLang="en-US">
              <a:latin typeface="黑体" panose="02010600030101010101" charset="-122"/>
              <a:ea typeface="黑体" panose="02010600030101010101" charset="-122"/>
              <a:cs typeface="黑体" panose="02010600030101010101" charset="-122"/>
            </a:endParaRPr>
          </a:p>
        </p:txBody>
      </p:sp>
      <p:sp>
        <p:nvSpPr>
          <p:cNvPr id="11" name="文本框 10"/>
          <p:cNvSpPr txBox="1"/>
          <p:nvPr/>
        </p:nvSpPr>
        <p:spPr>
          <a:xfrm>
            <a:off x="7624445" y="5761990"/>
            <a:ext cx="198628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图5-1-5　软玉1</a:t>
            </a:r>
            <a:endParaRPr lang="zh-CN" altLang="en-US">
              <a:latin typeface="黑体" panose="02010600030101010101" charset="-122"/>
              <a:ea typeface="黑体" panose="02010600030101010101" charset="-122"/>
              <a:cs typeface="黑体" panose="02010600030101010101" charset="-122"/>
            </a:endParaRPr>
          </a:p>
        </p:txBody>
      </p:sp>
      <p:sp>
        <p:nvSpPr>
          <p:cNvPr id="13" name="文本框 12"/>
          <p:cNvSpPr txBox="1"/>
          <p:nvPr/>
        </p:nvSpPr>
        <p:spPr>
          <a:xfrm>
            <a:off x="9947275" y="14478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par>
                                <p:cTn id="29" presetID="1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ppt_y</p:attrName>
                                        </p:attrNameLst>
                                      </p:cBhvr>
                                      <p:tavLst>
                                        <p:tav tm="0">
                                          <p:val>
                                            <p:strVal val="#ppt_y+#ppt_h*1.125000"/>
                                          </p:val>
                                        </p:tav>
                                        <p:tav tm="100000">
                                          <p:val>
                                            <p:strVal val="#ppt_y"/>
                                          </p:val>
                                        </p:tav>
                                      </p:tavLst>
                                    </p:anim>
                                    <p:animEffect transition="in" filter="wipe(up)">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10" grpId="0"/>
      <p:bldP spid="11" grpId="0"/>
      <p:bldP spid="10" grpId="1"/>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76225" y="864870"/>
            <a:ext cx="1157986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中国的玉</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691515" y="979170"/>
            <a:ext cx="3513455" cy="515429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二、硬玉</a:t>
            </a:r>
            <a:endParaRPr lang="zh-CN" altLang="en-US" b="1">
              <a:latin typeface="黑体" panose="02010600030101010101" charset="-122"/>
              <a:ea typeface="黑体" panose="02010600030101010101"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硬玉在我国俗称“翡翠”，是我国传统玉石中的后起之秀，又是近代所有玉石中的上品。常见的翡翠颜色有白、灰、粉、淡褐、绿、翠绿、黄绿、紫红等。按颜色和质地分，翡翠有宝石绿、艳绿、黄阳绿、阳俏绿、玻璃绿、鹦哥绿、菠菜绿、浅水绿、浅阳绿、蛙绿、瓜皮绿、梅花绿、蓝绿、灰绿、油绿，以及紫罗兰和藕粉地等二十多个品种（图5-1-7～图5-1-11）。</a:t>
            </a:r>
            <a:endParaRPr lang="zh-CN" altLang="en-US">
              <a:latin typeface="黑体" panose="02010600030101010101" charset="-122"/>
              <a:ea typeface="黑体" panose="02010600030101010101" charset="-122"/>
            </a:endParaRPr>
          </a:p>
        </p:txBody>
      </p:sp>
      <p:grpSp>
        <p:nvGrpSpPr>
          <p:cNvPr id="26" name="组合 25"/>
          <p:cNvGrpSpPr/>
          <p:nvPr/>
        </p:nvGrpSpPr>
        <p:grpSpPr>
          <a:xfrm>
            <a:off x="4822825" y="1134110"/>
            <a:ext cx="6899910" cy="5064125"/>
            <a:chOff x="7595" y="1786"/>
            <a:chExt cx="10866" cy="7975"/>
          </a:xfrm>
        </p:grpSpPr>
        <p:pic>
          <p:nvPicPr>
            <p:cNvPr id="3" name="图片 2"/>
            <p:cNvPicPr>
              <a:picLocks noChangeAspect="1"/>
            </p:cNvPicPr>
            <p:nvPr/>
          </p:nvPicPr>
          <p:blipFill>
            <a:blip r:embed="rId1"/>
            <a:stretch>
              <a:fillRect/>
            </a:stretch>
          </p:blipFill>
          <p:spPr>
            <a:xfrm>
              <a:off x="7595" y="1854"/>
              <a:ext cx="3330" cy="3066"/>
            </a:xfrm>
            <a:prstGeom prst="rect">
              <a:avLst/>
            </a:prstGeom>
          </p:spPr>
        </p:pic>
        <p:pic>
          <p:nvPicPr>
            <p:cNvPr id="6" name="图片 5"/>
            <p:cNvPicPr>
              <a:picLocks noChangeAspect="1"/>
            </p:cNvPicPr>
            <p:nvPr/>
          </p:nvPicPr>
          <p:blipFill>
            <a:blip r:embed="rId2"/>
            <a:stretch>
              <a:fillRect/>
            </a:stretch>
          </p:blipFill>
          <p:spPr>
            <a:xfrm>
              <a:off x="7838" y="6168"/>
              <a:ext cx="2845" cy="2909"/>
            </a:xfrm>
            <a:prstGeom prst="rect">
              <a:avLst/>
            </a:prstGeom>
          </p:spPr>
        </p:pic>
        <p:pic>
          <p:nvPicPr>
            <p:cNvPr id="7" name="图片 6"/>
            <p:cNvPicPr>
              <a:picLocks noChangeAspect="1"/>
            </p:cNvPicPr>
            <p:nvPr/>
          </p:nvPicPr>
          <p:blipFill>
            <a:blip r:embed="rId3"/>
            <a:stretch>
              <a:fillRect/>
            </a:stretch>
          </p:blipFill>
          <p:spPr>
            <a:xfrm>
              <a:off x="11227" y="2845"/>
              <a:ext cx="3733" cy="5572"/>
            </a:xfrm>
            <a:prstGeom prst="rect">
              <a:avLst/>
            </a:prstGeom>
          </p:spPr>
        </p:pic>
        <p:pic>
          <p:nvPicPr>
            <p:cNvPr id="12" name="图片 11"/>
            <p:cNvPicPr>
              <a:picLocks noChangeAspect="1"/>
            </p:cNvPicPr>
            <p:nvPr/>
          </p:nvPicPr>
          <p:blipFill>
            <a:blip r:embed="rId4"/>
            <a:stretch>
              <a:fillRect/>
            </a:stretch>
          </p:blipFill>
          <p:spPr>
            <a:xfrm>
              <a:off x="15271" y="1786"/>
              <a:ext cx="3190" cy="2804"/>
            </a:xfrm>
            <a:prstGeom prst="rect">
              <a:avLst/>
            </a:prstGeom>
          </p:spPr>
        </p:pic>
        <p:pic>
          <p:nvPicPr>
            <p:cNvPr id="13" name="图片 12"/>
            <p:cNvPicPr>
              <a:picLocks noChangeAspect="1"/>
            </p:cNvPicPr>
            <p:nvPr/>
          </p:nvPicPr>
          <p:blipFill>
            <a:blip r:embed="rId5"/>
            <a:stretch>
              <a:fillRect/>
            </a:stretch>
          </p:blipFill>
          <p:spPr>
            <a:xfrm>
              <a:off x="15518" y="5827"/>
              <a:ext cx="2786" cy="3160"/>
            </a:xfrm>
            <a:prstGeom prst="rect">
              <a:avLst/>
            </a:prstGeom>
          </p:spPr>
        </p:pic>
        <p:sp>
          <p:nvSpPr>
            <p:cNvPr id="14" name="文本框 13"/>
            <p:cNvSpPr txBox="1"/>
            <p:nvPr/>
          </p:nvSpPr>
          <p:spPr>
            <a:xfrm>
              <a:off x="7815" y="5046"/>
              <a:ext cx="2940"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图5-1-7</a:t>
              </a:r>
              <a:endParaRPr lang="zh-CN" altLang="en-US">
                <a:latin typeface="黑体" panose="02010600030101010101" charset="-122"/>
                <a:ea typeface="黑体" panose="02010600030101010101" charset="-122"/>
                <a:cs typeface="黑体" panose="02010600030101010101" charset="-122"/>
              </a:endParaRPr>
            </a:p>
          </p:txBody>
        </p:sp>
        <p:sp>
          <p:nvSpPr>
            <p:cNvPr id="15" name="文本框 14"/>
            <p:cNvSpPr txBox="1"/>
            <p:nvPr/>
          </p:nvSpPr>
          <p:spPr>
            <a:xfrm>
              <a:off x="7939" y="9127"/>
              <a:ext cx="259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图5-1-8</a:t>
              </a:r>
              <a:endParaRPr lang="zh-CN" altLang="en-US">
                <a:latin typeface="黑体" panose="02010600030101010101" charset="-122"/>
                <a:ea typeface="黑体" panose="02010600030101010101" charset="-122"/>
                <a:cs typeface="黑体" panose="02010600030101010101" charset="-122"/>
              </a:endParaRPr>
            </a:p>
          </p:txBody>
        </p:sp>
        <p:sp>
          <p:nvSpPr>
            <p:cNvPr id="16" name="文本框 15"/>
            <p:cNvSpPr txBox="1"/>
            <p:nvPr/>
          </p:nvSpPr>
          <p:spPr>
            <a:xfrm>
              <a:off x="11620" y="8788"/>
              <a:ext cx="316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图5-1-9</a:t>
              </a:r>
              <a:endParaRPr lang="zh-CN" altLang="en-US">
                <a:latin typeface="黑体" panose="02010600030101010101" charset="-122"/>
                <a:ea typeface="黑体" panose="02010600030101010101" charset="-122"/>
                <a:cs typeface="黑体" panose="02010600030101010101" charset="-122"/>
              </a:endParaRPr>
            </a:p>
          </p:txBody>
        </p:sp>
        <p:sp>
          <p:nvSpPr>
            <p:cNvPr id="17" name="文本框 16"/>
            <p:cNvSpPr txBox="1"/>
            <p:nvPr/>
          </p:nvSpPr>
          <p:spPr>
            <a:xfrm>
              <a:off x="15567" y="4715"/>
              <a:ext cx="273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图5-1-10</a:t>
              </a:r>
              <a:endParaRPr lang="zh-CN" altLang="en-US">
                <a:latin typeface="黑体" panose="02010600030101010101" charset="-122"/>
                <a:ea typeface="黑体" panose="02010600030101010101" charset="-122"/>
                <a:cs typeface="黑体" panose="02010600030101010101" charset="-122"/>
              </a:endParaRPr>
            </a:p>
          </p:txBody>
        </p:sp>
        <p:sp>
          <p:nvSpPr>
            <p:cNvPr id="18" name="文本框 17"/>
            <p:cNvSpPr txBox="1"/>
            <p:nvPr/>
          </p:nvSpPr>
          <p:spPr>
            <a:xfrm>
              <a:off x="15630" y="9181"/>
              <a:ext cx="2547"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图5-1-11</a:t>
              </a:r>
              <a:endParaRPr lang="zh-CN" altLang="en-US">
                <a:latin typeface="黑体" panose="02010600030101010101" charset="-122"/>
                <a:ea typeface="黑体" panose="02010600030101010101" charset="-122"/>
                <a:cs typeface="黑体" panose="02010600030101010101" charset="-122"/>
              </a:endParaRPr>
            </a:p>
          </p:txBody>
        </p:sp>
      </p:grpSp>
      <p:sp>
        <p:nvSpPr>
          <p:cNvPr id="27" name="文本框 26"/>
          <p:cNvSpPr txBox="1"/>
          <p:nvPr/>
        </p:nvSpPr>
        <p:spPr>
          <a:xfrm>
            <a:off x="9947275" y="14478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diamond(in)">
                                      <p:cBhvr>
                                        <p:cTn id="2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2274794" y="2196115"/>
            <a:ext cx="1389511" cy="1904429"/>
            <a:chOff x="2071193" y="2107420"/>
            <a:chExt cx="1849438" cy="2534795"/>
          </a:xfrm>
        </p:grpSpPr>
        <p:sp>
          <p:nvSpPr>
            <p:cNvPr id="7" name="Freeform 5"/>
            <p:cNvSpPr/>
            <p:nvPr/>
          </p:nvSpPr>
          <p:spPr bwMode="auto">
            <a:xfrm>
              <a:off x="2071193" y="2114915"/>
              <a:ext cx="1765300" cy="877887"/>
            </a:xfrm>
            <a:custGeom>
              <a:avLst/>
              <a:gdLst>
                <a:gd name="T0" fmla="*/ 410 w 1112"/>
                <a:gd name="T1" fmla="*/ 498 h 553"/>
                <a:gd name="T2" fmla="*/ 478 w 1112"/>
                <a:gd name="T3" fmla="*/ 169 h 553"/>
                <a:gd name="T4" fmla="*/ 819 w 1112"/>
                <a:gd name="T5" fmla="*/ 0 h 553"/>
                <a:gd name="T6" fmla="*/ 1112 w 1112"/>
                <a:gd name="T7" fmla="*/ 553 h 553"/>
                <a:gd name="T8" fmla="*/ 0 w 1112"/>
                <a:gd name="T9" fmla="*/ 536 h 553"/>
                <a:gd name="T10" fmla="*/ 332 w 1112"/>
                <a:gd name="T11" fmla="*/ 425 h 553"/>
                <a:gd name="T12" fmla="*/ 410 w 1112"/>
                <a:gd name="T13" fmla="*/ 498 h 553"/>
              </a:gdLst>
              <a:ahLst/>
              <a:cxnLst>
                <a:cxn ang="0">
                  <a:pos x="T0" y="T1"/>
                </a:cxn>
                <a:cxn ang="0">
                  <a:pos x="T2" y="T3"/>
                </a:cxn>
                <a:cxn ang="0">
                  <a:pos x="T4" y="T5"/>
                </a:cxn>
                <a:cxn ang="0">
                  <a:pos x="T6" y="T7"/>
                </a:cxn>
                <a:cxn ang="0">
                  <a:pos x="T8" y="T9"/>
                </a:cxn>
                <a:cxn ang="0">
                  <a:pos x="T10" y="T11"/>
                </a:cxn>
                <a:cxn ang="0">
                  <a:pos x="T12" y="T13"/>
                </a:cxn>
              </a:cxnLst>
              <a:rect l="0" t="0" r="r" b="b"/>
              <a:pathLst>
                <a:path w="1112" h="553">
                  <a:moveTo>
                    <a:pt x="410" y="498"/>
                  </a:moveTo>
                  <a:lnTo>
                    <a:pt x="478" y="169"/>
                  </a:lnTo>
                  <a:lnTo>
                    <a:pt x="819" y="0"/>
                  </a:lnTo>
                  <a:lnTo>
                    <a:pt x="1112" y="553"/>
                  </a:lnTo>
                  <a:lnTo>
                    <a:pt x="0" y="536"/>
                  </a:lnTo>
                  <a:lnTo>
                    <a:pt x="332" y="425"/>
                  </a:lnTo>
                  <a:lnTo>
                    <a:pt x="410" y="498"/>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2598243" y="2383203"/>
              <a:ext cx="581025" cy="593725"/>
            </a:xfrm>
            <a:custGeom>
              <a:avLst/>
              <a:gdLst>
                <a:gd name="T0" fmla="*/ 146 w 366"/>
                <a:gd name="T1" fmla="*/ 0 h 374"/>
                <a:gd name="T2" fmla="*/ 366 w 366"/>
                <a:gd name="T3" fmla="*/ 374 h 374"/>
                <a:gd name="T4" fmla="*/ 35 w 366"/>
                <a:gd name="T5" fmla="*/ 372 h 374"/>
                <a:gd name="T6" fmla="*/ 0 w 366"/>
                <a:gd name="T7" fmla="*/ 256 h 374"/>
                <a:gd name="T8" fmla="*/ 71 w 366"/>
                <a:gd name="T9" fmla="*/ 313 h 374"/>
                <a:gd name="T10" fmla="*/ 146 w 366"/>
                <a:gd name="T11" fmla="*/ 0 h 374"/>
              </a:gdLst>
              <a:ahLst/>
              <a:cxnLst>
                <a:cxn ang="0">
                  <a:pos x="T0" y="T1"/>
                </a:cxn>
                <a:cxn ang="0">
                  <a:pos x="T2" y="T3"/>
                </a:cxn>
                <a:cxn ang="0">
                  <a:pos x="T4" y="T5"/>
                </a:cxn>
                <a:cxn ang="0">
                  <a:pos x="T6" y="T7"/>
                </a:cxn>
                <a:cxn ang="0">
                  <a:pos x="T8" y="T9"/>
                </a:cxn>
                <a:cxn ang="0">
                  <a:pos x="T10" y="T11"/>
                </a:cxn>
              </a:cxnLst>
              <a:rect l="0" t="0" r="r" b="b"/>
              <a:pathLst>
                <a:path w="366" h="374">
                  <a:moveTo>
                    <a:pt x="146" y="0"/>
                  </a:moveTo>
                  <a:lnTo>
                    <a:pt x="366" y="374"/>
                  </a:lnTo>
                  <a:lnTo>
                    <a:pt x="35" y="372"/>
                  </a:lnTo>
                  <a:lnTo>
                    <a:pt x="0" y="256"/>
                  </a:lnTo>
                  <a:lnTo>
                    <a:pt x="71" y="313"/>
                  </a:lnTo>
                  <a:lnTo>
                    <a:pt x="146" y="0"/>
                  </a:ln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2598243" y="2383203"/>
              <a:ext cx="581025" cy="593725"/>
            </a:xfrm>
            <a:custGeom>
              <a:avLst/>
              <a:gdLst>
                <a:gd name="T0" fmla="*/ 146 w 366"/>
                <a:gd name="T1" fmla="*/ 0 h 374"/>
                <a:gd name="T2" fmla="*/ 366 w 366"/>
                <a:gd name="T3" fmla="*/ 374 h 374"/>
                <a:gd name="T4" fmla="*/ 35 w 366"/>
                <a:gd name="T5" fmla="*/ 372 h 374"/>
                <a:gd name="T6" fmla="*/ 0 w 366"/>
                <a:gd name="T7" fmla="*/ 256 h 374"/>
                <a:gd name="T8" fmla="*/ 71 w 366"/>
                <a:gd name="T9" fmla="*/ 313 h 374"/>
              </a:gdLst>
              <a:ahLst/>
              <a:cxnLst>
                <a:cxn ang="0">
                  <a:pos x="T0" y="T1"/>
                </a:cxn>
                <a:cxn ang="0">
                  <a:pos x="T2" y="T3"/>
                </a:cxn>
                <a:cxn ang="0">
                  <a:pos x="T4" y="T5"/>
                </a:cxn>
                <a:cxn ang="0">
                  <a:pos x="T6" y="T7"/>
                </a:cxn>
                <a:cxn ang="0">
                  <a:pos x="T8" y="T9"/>
                </a:cxn>
              </a:cxnLst>
              <a:rect l="0" t="0" r="r" b="b"/>
              <a:pathLst>
                <a:path w="366" h="374">
                  <a:moveTo>
                    <a:pt x="146" y="0"/>
                  </a:moveTo>
                  <a:lnTo>
                    <a:pt x="366" y="374"/>
                  </a:lnTo>
                  <a:lnTo>
                    <a:pt x="35" y="372"/>
                  </a:lnTo>
                  <a:lnTo>
                    <a:pt x="0" y="256"/>
                  </a:lnTo>
                  <a:lnTo>
                    <a:pt x="71" y="3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2830018" y="2107420"/>
              <a:ext cx="541338" cy="508000"/>
            </a:xfrm>
            <a:custGeom>
              <a:avLst/>
              <a:gdLst>
                <a:gd name="T0" fmla="*/ 341 w 341"/>
                <a:gd name="T1" fmla="*/ 0 h 320"/>
                <a:gd name="T2" fmla="*/ 90 w 341"/>
                <a:gd name="T3" fmla="*/ 320 h 320"/>
                <a:gd name="T4" fmla="*/ 0 w 341"/>
                <a:gd name="T5" fmla="*/ 169 h 320"/>
                <a:gd name="T6" fmla="*/ 341 w 341"/>
                <a:gd name="T7" fmla="*/ 0 h 320"/>
              </a:gdLst>
              <a:ahLst/>
              <a:cxnLst>
                <a:cxn ang="0">
                  <a:pos x="T0" y="T1"/>
                </a:cxn>
                <a:cxn ang="0">
                  <a:pos x="T2" y="T3"/>
                </a:cxn>
                <a:cxn ang="0">
                  <a:pos x="T4" y="T5"/>
                </a:cxn>
                <a:cxn ang="0">
                  <a:pos x="T6" y="T7"/>
                </a:cxn>
              </a:cxnLst>
              <a:rect l="0" t="0" r="r" b="b"/>
              <a:pathLst>
                <a:path w="341" h="320">
                  <a:moveTo>
                    <a:pt x="341" y="0"/>
                  </a:moveTo>
                  <a:lnTo>
                    <a:pt x="90" y="320"/>
                  </a:lnTo>
                  <a:lnTo>
                    <a:pt x="0" y="169"/>
                  </a:lnTo>
                  <a:lnTo>
                    <a:pt x="341" y="0"/>
                  </a:ln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2830018" y="2114915"/>
              <a:ext cx="541338" cy="508000"/>
            </a:xfrm>
            <a:custGeom>
              <a:avLst/>
              <a:gdLst>
                <a:gd name="T0" fmla="*/ 341 w 341"/>
                <a:gd name="T1" fmla="*/ 0 h 320"/>
                <a:gd name="T2" fmla="*/ 90 w 341"/>
                <a:gd name="T3" fmla="*/ 320 h 320"/>
                <a:gd name="T4" fmla="*/ 0 w 341"/>
                <a:gd name="T5" fmla="*/ 169 h 320"/>
              </a:gdLst>
              <a:ahLst/>
              <a:cxnLst>
                <a:cxn ang="0">
                  <a:pos x="T0" y="T1"/>
                </a:cxn>
                <a:cxn ang="0">
                  <a:pos x="T2" y="T3"/>
                </a:cxn>
                <a:cxn ang="0">
                  <a:pos x="T4" y="T5"/>
                </a:cxn>
              </a:cxnLst>
              <a:rect l="0" t="0" r="r" b="b"/>
              <a:pathLst>
                <a:path w="341" h="320">
                  <a:moveTo>
                    <a:pt x="341" y="0"/>
                  </a:moveTo>
                  <a:lnTo>
                    <a:pt x="90" y="320"/>
                  </a:lnTo>
                  <a:lnTo>
                    <a:pt x="0" y="1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071193" y="2965815"/>
              <a:ext cx="1849438" cy="1676400"/>
            </a:xfrm>
            <a:custGeom>
              <a:avLst/>
              <a:gdLst>
                <a:gd name="T0" fmla="*/ 1112 w 1165"/>
                <a:gd name="T1" fmla="*/ 17 h 1056"/>
                <a:gd name="T2" fmla="*/ 1165 w 1165"/>
                <a:gd name="T3" fmla="*/ 142 h 1056"/>
                <a:gd name="T4" fmla="*/ 1096 w 1165"/>
                <a:gd name="T5" fmla="*/ 491 h 1056"/>
                <a:gd name="T6" fmla="*/ 928 w 1165"/>
                <a:gd name="T7" fmla="*/ 467 h 1056"/>
                <a:gd name="T8" fmla="*/ 911 w 1165"/>
                <a:gd name="T9" fmla="*/ 676 h 1056"/>
                <a:gd name="T10" fmla="*/ 661 w 1165"/>
                <a:gd name="T11" fmla="*/ 1056 h 1056"/>
                <a:gd name="T12" fmla="*/ 310 w 1165"/>
                <a:gd name="T13" fmla="*/ 584 h 1056"/>
                <a:gd name="T14" fmla="*/ 201 w 1165"/>
                <a:gd name="T15" fmla="*/ 584 h 1056"/>
                <a:gd name="T16" fmla="*/ 156 w 1165"/>
                <a:gd name="T17" fmla="*/ 294 h 1056"/>
                <a:gd name="T18" fmla="*/ 76 w 1165"/>
                <a:gd name="T19" fmla="*/ 218 h 1056"/>
                <a:gd name="T20" fmla="*/ 0 w 1165"/>
                <a:gd name="T21" fmla="*/ 0 h 1056"/>
                <a:gd name="T22" fmla="*/ 1112 w 1165"/>
                <a:gd name="T23" fmla="*/ 1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5" h="1056">
                  <a:moveTo>
                    <a:pt x="1112" y="17"/>
                  </a:moveTo>
                  <a:lnTo>
                    <a:pt x="1165" y="142"/>
                  </a:lnTo>
                  <a:lnTo>
                    <a:pt x="1096" y="491"/>
                  </a:lnTo>
                  <a:lnTo>
                    <a:pt x="928" y="467"/>
                  </a:lnTo>
                  <a:lnTo>
                    <a:pt x="911" y="676"/>
                  </a:lnTo>
                  <a:lnTo>
                    <a:pt x="661" y="1056"/>
                  </a:lnTo>
                  <a:lnTo>
                    <a:pt x="310" y="584"/>
                  </a:lnTo>
                  <a:lnTo>
                    <a:pt x="201" y="584"/>
                  </a:lnTo>
                  <a:lnTo>
                    <a:pt x="156" y="294"/>
                  </a:lnTo>
                  <a:lnTo>
                    <a:pt x="76" y="218"/>
                  </a:lnTo>
                  <a:lnTo>
                    <a:pt x="0" y="0"/>
                  </a:lnTo>
                  <a:lnTo>
                    <a:pt x="1112" y="17"/>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 name="Freeform 11"/>
            <p:cNvSpPr/>
            <p:nvPr/>
          </p:nvSpPr>
          <p:spPr bwMode="auto">
            <a:xfrm>
              <a:off x="2071193" y="2965815"/>
              <a:ext cx="1849438" cy="1676400"/>
            </a:xfrm>
            <a:custGeom>
              <a:avLst/>
              <a:gdLst>
                <a:gd name="T0" fmla="*/ 1112 w 1165"/>
                <a:gd name="T1" fmla="*/ 17 h 1056"/>
                <a:gd name="T2" fmla="*/ 1165 w 1165"/>
                <a:gd name="T3" fmla="*/ 142 h 1056"/>
                <a:gd name="T4" fmla="*/ 1096 w 1165"/>
                <a:gd name="T5" fmla="*/ 491 h 1056"/>
                <a:gd name="T6" fmla="*/ 928 w 1165"/>
                <a:gd name="T7" fmla="*/ 467 h 1056"/>
                <a:gd name="T8" fmla="*/ 911 w 1165"/>
                <a:gd name="T9" fmla="*/ 676 h 1056"/>
                <a:gd name="T10" fmla="*/ 661 w 1165"/>
                <a:gd name="T11" fmla="*/ 1056 h 1056"/>
                <a:gd name="T12" fmla="*/ 310 w 1165"/>
                <a:gd name="T13" fmla="*/ 584 h 1056"/>
                <a:gd name="T14" fmla="*/ 201 w 1165"/>
                <a:gd name="T15" fmla="*/ 584 h 1056"/>
                <a:gd name="T16" fmla="*/ 156 w 1165"/>
                <a:gd name="T17" fmla="*/ 294 h 1056"/>
                <a:gd name="T18" fmla="*/ 76 w 1165"/>
                <a:gd name="T19" fmla="*/ 218 h 1056"/>
                <a:gd name="T20" fmla="*/ 0 w 1165"/>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5" h="1056">
                  <a:moveTo>
                    <a:pt x="1112" y="17"/>
                  </a:moveTo>
                  <a:lnTo>
                    <a:pt x="1165" y="142"/>
                  </a:lnTo>
                  <a:lnTo>
                    <a:pt x="1096" y="491"/>
                  </a:lnTo>
                  <a:lnTo>
                    <a:pt x="928" y="467"/>
                  </a:lnTo>
                  <a:lnTo>
                    <a:pt x="911" y="676"/>
                  </a:lnTo>
                  <a:lnTo>
                    <a:pt x="661" y="1056"/>
                  </a:lnTo>
                  <a:lnTo>
                    <a:pt x="310" y="584"/>
                  </a:lnTo>
                  <a:lnTo>
                    <a:pt x="201" y="584"/>
                  </a:lnTo>
                  <a:lnTo>
                    <a:pt x="156" y="294"/>
                  </a:lnTo>
                  <a:lnTo>
                    <a:pt x="76" y="2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 name="Freeform 12"/>
            <p:cNvSpPr/>
            <p:nvPr/>
          </p:nvSpPr>
          <p:spPr bwMode="auto">
            <a:xfrm>
              <a:off x="2714131" y="2981690"/>
              <a:ext cx="1206500" cy="1660525"/>
            </a:xfrm>
            <a:custGeom>
              <a:avLst/>
              <a:gdLst>
                <a:gd name="T0" fmla="*/ 256 w 760"/>
                <a:gd name="T1" fmla="*/ 1046 h 1046"/>
                <a:gd name="T2" fmla="*/ 76 w 760"/>
                <a:gd name="T3" fmla="*/ 649 h 1046"/>
                <a:gd name="T4" fmla="*/ 151 w 760"/>
                <a:gd name="T5" fmla="*/ 666 h 1046"/>
                <a:gd name="T6" fmla="*/ 0 w 760"/>
                <a:gd name="T7" fmla="*/ 284 h 1046"/>
                <a:gd name="T8" fmla="*/ 206 w 760"/>
                <a:gd name="T9" fmla="*/ 438 h 1046"/>
                <a:gd name="T10" fmla="*/ 76 w 760"/>
                <a:gd name="T11" fmla="*/ 175 h 1046"/>
                <a:gd name="T12" fmla="*/ 185 w 760"/>
                <a:gd name="T13" fmla="*/ 0 h 1046"/>
                <a:gd name="T14" fmla="*/ 691 w 760"/>
                <a:gd name="T15" fmla="*/ 7 h 1046"/>
                <a:gd name="T16" fmla="*/ 760 w 760"/>
                <a:gd name="T17" fmla="*/ 132 h 1046"/>
                <a:gd name="T18" fmla="*/ 691 w 760"/>
                <a:gd name="T19" fmla="*/ 481 h 1046"/>
                <a:gd name="T20" fmla="*/ 523 w 760"/>
                <a:gd name="T21" fmla="*/ 457 h 1046"/>
                <a:gd name="T22" fmla="*/ 523 w 760"/>
                <a:gd name="T23" fmla="*/ 457 h 1046"/>
                <a:gd name="T24" fmla="*/ 487 w 760"/>
                <a:gd name="T25" fmla="*/ 695 h 1046"/>
                <a:gd name="T26" fmla="*/ 256 w 760"/>
                <a:gd name="T27" fmla="*/ 1046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0" h="1046">
                  <a:moveTo>
                    <a:pt x="256" y="1046"/>
                  </a:moveTo>
                  <a:lnTo>
                    <a:pt x="76" y="649"/>
                  </a:lnTo>
                  <a:lnTo>
                    <a:pt x="151" y="666"/>
                  </a:lnTo>
                  <a:lnTo>
                    <a:pt x="0" y="284"/>
                  </a:lnTo>
                  <a:lnTo>
                    <a:pt x="206" y="438"/>
                  </a:lnTo>
                  <a:lnTo>
                    <a:pt x="76" y="175"/>
                  </a:lnTo>
                  <a:lnTo>
                    <a:pt x="185" y="0"/>
                  </a:lnTo>
                  <a:lnTo>
                    <a:pt x="691" y="7"/>
                  </a:lnTo>
                  <a:lnTo>
                    <a:pt x="760" y="132"/>
                  </a:lnTo>
                  <a:lnTo>
                    <a:pt x="691" y="481"/>
                  </a:lnTo>
                  <a:lnTo>
                    <a:pt x="523" y="457"/>
                  </a:lnTo>
                  <a:lnTo>
                    <a:pt x="523" y="457"/>
                  </a:lnTo>
                  <a:lnTo>
                    <a:pt x="487" y="695"/>
                  </a:lnTo>
                  <a:lnTo>
                    <a:pt x="256" y="1046"/>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5" name="Freeform 13"/>
            <p:cNvSpPr/>
            <p:nvPr/>
          </p:nvSpPr>
          <p:spPr bwMode="auto">
            <a:xfrm>
              <a:off x="3387231" y="3383328"/>
              <a:ext cx="423863" cy="361950"/>
            </a:xfrm>
            <a:custGeom>
              <a:avLst/>
              <a:gdLst>
                <a:gd name="T0" fmla="*/ 267 w 267"/>
                <a:gd name="T1" fmla="*/ 228 h 228"/>
                <a:gd name="T2" fmla="*/ 0 w 267"/>
                <a:gd name="T3" fmla="*/ 0 h 228"/>
                <a:gd name="T4" fmla="*/ 99 w 267"/>
                <a:gd name="T5" fmla="*/ 204 h 228"/>
                <a:gd name="T6" fmla="*/ 267 w 267"/>
                <a:gd name="T7" fmla="*/ 228 h 228"/>
              </a:gdLst>
              <a:ahLst/>
              <a:cxnLst>
                <a:cxn ang="0">
                  <a:pos x="T0" y="T1"/>
                </a:cxn>
                <a:cxn ang="0">
                  <a:pos x="T2" y="T3"/>
                </a:cxn>
                <a:cxn ang="0">
                  <a:pos x="T4" y="T5"/>
                </a:cxn>
                <a:cxn ang="0">
                  <a:pos x="T6" y="T7"/>
                </a:cxn>
              </a:cxnLst>
              <a:rect l="0" t="0" r="r" b="b"/>
              <a:pathLst>
                <a:path w="267" h="228">
                  <a:moveTo>
                    <a:pt x="267" y="228"/>
                  </a:moveTo>
                  <a:lnTo>
                    <a:pt x="0" y="0"/>
                  </a:lnTo>
                  <a:lnTo>
                    <a:pt x="99" y="204"/>
                  </a:lnTo>
                  <a:lnTo>
                    <a:pt x="267" y="228"/>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6" name="Freeform 14"/>
            <p:cNvSpPr/>
            <p:nvPr/>
          </p:nvSpPr>
          <p:spPr bwMode="auto">
            <a:xfrm>
              <a:off x="3387231" y="3383328"/>
              <a:ext cx="423863" cy="361950"/>
            </a:xfrm>
            <a:custGeom>
              <a:avLst/>
              <a:gdLst>
                <a:gd name="T0" fmla="*/ 267 w 267"/>
                <a:gd name="T1" fmla="*/ 228 h 228"/>
                <a:gd name="T2" fmla="*/ 0 w 267"/>
                <a:gd name="T3" fmla="*/ 0 h 228"/>
                <a:gd name="T4" fmla="*/ 99 w 267"/>
                <a:gd name="T5" fmla="*/ 204 h 228"/>
              </a:gdLst>
              <a:ahLst/>
              <a:cxnLst>
                <a:cxn ang="0">
                  <a:pos x="T0" y="T1"/>
                </a:cxn>
                <a:cxn ang="0">
                  <a:pos x="T2" y="T3"/>
                </a:cxn>
                <a:cxn ang="0">
                  <a:pos x="T4" y="T5"/>
                </a:cxn>
              </a:cxnLst>
              <a:rect l="0" t="0" r="r" b="b"/>
              <a:pathLst>
                <a:path w="267" h="228">
                  <a:moveTo>
                    <a:pt x="267" y="228"/>
                  </a:moveTo>
                  <a:lnTo>
                    <a:pt x="0" y="0"/>
                  </a:lnTo>
                  <a:lnTo>
                    <a:pt x="99" y="2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40" name="Group 39"/>
          <p:cNvGrpSpPr/>
          <p:nvPr/>
        </p:nvGrpSpPr>
        <p:grpSpPr>
          <a:xfrm>
            <a:off x="8357013" y="1760500"/>
            <a:ext cx="2459489" cy="3230720"/>
            <a:chOff x="7511556" y="2149840"/>
            <a:chExt cx="1847850" cy="2427287"/>
          </a:xfrm>
        </p:grpSpPr>
        <p:sp>
          <p:nvSpPr>
            <p:cNvPr id="17" name="Freeform 15"/>
            <p:cNvSpPr/>
            <p:nvPr/>
          </p:nvSpPr>
          <p:spPr bwMode="auto">
            <a:xfrm>
              <a:off x="7589343" y="2149840"/>
              <a:ext cx="1770063" cy="842962"/>
            </a:xfrm>
            <a:custGeom>
              <a:avLst/>
              <a:gdLst>
                <a:gd name="T0" fmla="*/ 819 w 1115"/>
                <a:gd name="T1" fmla="*/ 320 h 531"/>
                <a:gd name="T2" fmla="*/ 706 w 1115"/>
                <a:gd name="T3" fmla="*/ 97 h 531"/>
                <a:gd name="T4" fmla="*/ 431 w 1115"/>
                <a:gd name="T5" fmla="*/ 0 h 531"/>
                <a:gd name="T6" fmla="*/ 0 w 1115"/>
                <a:gd name="T7" fmla="*/ 531 h 531"/>
                <a:gd name="T8" fmla="*/ 1115 w 1115"/>
                <a:gd name="T9" fmla="*/ 514 h 531"/>
                <a:gd name="T10" fmla="*/ 897 w 1115"/>
                <a:gd name="T11" fmla="*/ 246 h 531"/>
                <a:gd name="T12" fmla="*/ 819 w 1115"/>
                <a:gd name="T13" fmla="*/ 320 h 531"/>
              </a:gdLst>
              <a:ahLst/>
              <a:cxnLst>
                <a:cxn ang="0">
                  <a:pos x="T0" y="T1"/>
                </a:cxn>
                <a:cxn ang="0">
                  <a:pos x="T2" y="T3"/>
                </a:cxn>
                <a:cxn ang="0">
                  <a:pos x="T4" y="T5"/>
                </a:cxn>
                <a:cxn ang="0">
                  <a:pos x="T6" y="T7"/>
                </a:cxn>
                <a:cxn ang="0">
                  <a:pos x="T8" y="T9"/>
                </a:cxn>
                <a:cxn ang="0">
                  <a:pos x="T10" y="T11"/>
                </a:cxn>
                <a:cxn ang="0">
                  <a:pos x="T12" y="T13"/>
                </a:cxn>
              </a:cxnLst>
              <a:rect l="0" t="0" r="r" b="b"/>
              <a:pathLst>
                <a:path w="1115" h="531">
                  <a:moveTo>
                    <a:pt x="819" y="320"/>
                  </a:moveTo>
                  <a:lnTo>
                    <a:pt x="706" y="97"/>
                  </a:lnTo>
                  <a:lnTo>
                    <a:pt x="431" y="0"/>
                  </a:lnTo>
                  <a:lnTo>
                    <a:pt x="0" y="531"/>
                  </a:lnTo>
                  <a:lnTo>
                    <a:pt x="1115" y="514"/>
                  </a:lnTo>
                  <a:lnTo>
                    <a:pt x="897" y="246"/>
                  </a:lnTo>
                  <a:lnTo>
                    <a:pt x="819" y="320"/>
                  </a:lnTo>
                  <a:close/>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8" name="Freeform 16"/>
            <p:cNvSpPr/>
            <p:nvPr/>
          </p:nvSpPr>
          <p:spPr bwMode="auto">
            <a:xfrm>
              <a:off x="8251331" y="2303828"/>
              <a:ext cx="762000" cy="673100"/>
            </a:xfrm>
            <a:custGeom>
              <a:avLst/>
              <a:gdLst>
                <a:gd name="T0" fmla="*/ 289 w 480"/>
                <a:gd name="T1" fmla="*/ 0 h 424"/>
                <a:gd name="T2" fmla="*/ 0 w 480"/>
                <a:gd name="T3" fmla="*/ 424 h 424"/>
                <a:gd name="T4" fmla="*/ 331 w 480"/>
                <a:gd name="T5" fmla="*/ 422 h 424"/>
                <a:gd name="T6" fmla="*/ 480 w 480"/>
                <a:gd name="T7" fmla="*/ 149 h 424"/>
                <a:gd name="T8" fmla="*/ 409 w 480"/>
                <a:gd name="T9" fmla="*/ 206 h 424"/>
                <a:gd name="T10" fmla="*/ 289 w 480"/>
                <a:gd name="T11" fmla="*/ 0 h 424"/>
              </a:gdLst>
              <a:ahLst/>
              <a:cxnLst>
                <a:cxn ang="0">
                  <a:pos x="T0" y="T1"/>
                </a:cxn>
                <a:cxn ang="0">
                  <a:pos x="T2" y="T3"/>
                </a:cxn>
                <a:cxn ang="0">
                  <a:pos x="T4" y="T5"/>
                </a:cxn>
                <a:cxn ang="0">
                  <a:pos x="T6" y="T7"/>
                </a:cxn>
                <a:cxn ang="0">
                  <a:pos x="T8" y="T9"/>
                </a:cxn>
                <a:cxn ang="0">
                  <a:pos x="T10" y="T11"/>
                </a:cxn>
              </a:cxnLst>
              <a:rect l="0" t="0" r="r" b="b"/>
              <a:pathLst>
                <a:path w="480" h="424">
                  <a:moveTo>
                    <a:pt x="289" y="0"/>
                  </a:moveTo>
                  <a:lnTo>
                    <a:pt x="0" y="424"/>
                  </a:lnTo>
                  <a:lnTo>
                    <a:pt x="331" y="422"/>
                  </a:lnTo>
                  <a:lnTo>
                    <a:pt x="480" y="149"/>
                  </a:lnTo>
                  <a:lnTo>
                    <a:pt x="409" y="206"/>
                  </a:lnTo>
                  <a:lnTo>
                    <a:pt x="289" y="0"/>
                  </a:lnTo>
                  <a:close/>
                </a:path>
              </a:pathLst>
            </a:custGeom>
            <a:solidFill>
              <a:schemeClr val="accent3">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9" name="Freeform 17"/>
            <p:cNvSpPr/>
            <p:nvPr/>
          </p:nvSpPr>
          <p:spPr bwMode="auto">
            <a:xfrm>
              <a:off x="8251331" y="2303828"/>
              <a:ext cx="762000" cy="673100"/>
            </a:xfrm>
            <a:custGeom>
              <a:avLst/>
              <a:gdLst>
                <a:gd name="T0" fmla="*/ 289 w 480"/>
                <a:gd name="T1" fmla="*/ 0 h 424"/>
                <a:gd name="T2" fmla="*/ 0 w 480"/>
                <a:gd name="T3" fmla="*/ 424 h 424"/>
                <a:gd name="T4" fmla="*/ 331 w 480"/>
                <a:gd name="T5" fmla="*/ 422 h 424"/>
                <a:gd name="T6" fmla="*/ 480 w 480"/>
                <a:gd name="T7" fmla="*/ 149 h 424"/>
                <a:gd name="T8" fmla="*/ 409 w 480"/>
                <a:gd name="T9" fmla="*/ 206 h 424"/>
              </a:gdLst>
              <a:ahLst/>
              <a:cxnLst>
                <a:cxn ang="0">
                  <a:pos x="T0" y="T1"/>
                </a:cxn>
                <a:cxn ang="0">
                  <a:pos x="T2" y="T3"/>
                </a:cxn>
                <a:cxn ang="0">
                  <a:pos x="T4" y="T5"/>
                </a:cxn>
                <a:cxn ang="0">
                  <a:pos x="T6" y="T7"/>
                </a:cxn>
                <a:cxn ang="0">
                  <a:pos x="T8" y="T9"/>
                </a:cxn>
              </a:cxnLst>
              <a:rect l="0" t="0" r="r" b="b"/>
              <a:pathLst>
                <a:path w="480" h="424">
                  <a:moveTo>
                    <a:pt x="289" y="0"/>
                  </a:moveTo>
                  <a:lnTo>
                    <a:pt x="0" y="424"/>
                  </a:lnTo>
                  <a:lnTo>
                    <a:pt x="331" y="422"/>
                  </a:lnTo>
                  <a:lnTo>
                    <a:pt x="480" y="149"/>
                  </a:lnTo>
                  <a:lnTo>
                    <a:pt x="409" y="2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0" name="Freeform 18"/>
            <p:cNvSpPr/>
            <p:nvPr/>
          </p:nvSpPr>
          <p:spPr bwMode="auto">
            <a:xfrm>
              <a:off x="8273556" y="2149840"/>
              <a:ext cx="436563" cy="488950"/>
            </a:xfrm>
            <a:custGeom>
              <a:avLst/>
              <a:gdLst>
                <a:gd name="T0" fmla="*/ 0 w 275"/>
                <a:gd name="T1" fmla="*/ 0 h 308"/>
                <a:gd name="T2" fmla="*/ 128 w 275"/>
                <a:gd name="T3" fmla="*/ 308 h 308"/>
                <a:gd name="T4" fmla="*/ 275 w 275"/>
                <a:gd name="T5" fmla="*/ 97 h 308"/>
                <a:gd name="T6" fmla="*/ 0 w 275"/>
                <a:gd name="T7" fmla="*/ 0 h 308"/>
              </a:gdLst>
              <a:ahLst/>
              <a:cxnLst>
                <a:cxn ang="0">
                  <a:pos x="T0" y="T1"/>
                </a:cxn>
                <a:cxn ang="0">
                  <a:pos x="T2" y="T3"/>
                </a:cxn>
                <a:cxn ang="0">
                  <a:pos x="T4" y="T5"/>
                </a:cxn>
                <a:cxn ang="0">
                  <a:pos x="T6" y="T7"/>
                </a:cxn>
              </a:cxnLst>
              <a:rect l="0" t="0" r="r" b="b"/>
              <a:pathLst>
                <a:path w="275" h="308">
                  <a:moveTo>
                    <a:pt x="0" y="0"/>
                  </a:moveTo>
                  <a:lnTo>
                    <a:pt x="128" y="308"/>
                  </a:lnTo>
                  <a:lnTo>
                    <a:pt x="275" y="97"/>
                  </a:lnTo>
                  <a:lnTo>
                    <a:pt x="0" y="0"/>
                  </a:lnTo>
                  <a:close/>
                </a:path>
              </a:pathLst>
            </a:custGeom>
            <a:solidFill>
              <a:schemeClr val="accent3">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1" name="Freeform 19"/>
            <p:cNvSpPr/>
            <p:nvPr/>
          </p:nvSpPr>
          <p:spPr bwMode="auto">
            <a:xfrm>
              <a:off x="8273556" y="2149840"/>
              <a:ext cx="436563" cy="488950"/>
            </a:xfrm>
            <a:custGeom>
              <a:avLst/>
              <a:gdLst>
                <a:gd name="T0" fmla="*/ 0 w 275"/>
                <a:gd name="T1" fmla="*/ 0 h 308"/>
                <a:gd name="T2" fmla="*/ 128 w 275"/>
                <a:gd name="T3" fmla="*/ 308 h 308"/>
                <a:gd name="T4" fmla="*/ 275 w 275"/>
                <a:gd name="T5" fmla="*/ 97 h 308"/>
              </a:gdLst>
              <a:ahLst/>
              <a:cxnLst>
                <a:cxn ang="0">
                  <a:pos x="T0" y="T1"/>
                </a:cxn>
                <a:cxn ang="0">
                  <a:pos x="T2" y="T3"/>
                </a:cxn>
                <a:cxn ang="0">
                  <a:pos x="T4" y="T5"/>
                </a:cxn>
              </a:cxnLst>
              <a:rect l="0" t="0" r="r" b="b"/>
              <a:pathLst>
                <a:path w="275" h="308">
                  <a:moveTo>
                    <a:pt x="0" y="0"/>
                  </a:moveTo>
                  <a:lnTo>
                    <a:pt x="128" y="308"/>
                  </a:lnTo>
                  <a:lnTo>
                    <a:pt x="275" y="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2" name="Freeform 20"/>
            <p:cNvSpPr/>
            <p:nvPr/>
          </p:nvSpPr>
          <p:spPr bwMode="auto">
            <a:xfrm>
              <a:off x="7511556" y="2965815"/>
              <a:ext cx="1847850" cy="1611312"/>
            </a:xfrm>
            <a:custGeom>
              <a:avLst/>
              <a:gdLst>
                <a:gd name="T0" fmla="*/ 49 w 1164"/>
                <a:gd name="T1" fmla="*/ 17 h 1015"/>
                <a:gd name="T2" fmla="*/ 0 w 1164"/>
                <a:gd name="T3" fmla="*/ 142 h 1015"/>
                <a:gd name="T4" fmla="*/ 68 w 1164"/>
                <a:gd name="T5" fmla="*/ 491 h 1015"/>
                <a:gd name="T6" fmla="*/ 236 w 1164"/>
                <a:gd name="T7" fmla="*/ 467 h 1015"/>
                <a:gd name="T8" fmla="*/ 336 w 1164"/>
                <a:gd name="T9" fmla="*/ 536 h 1015"/>
                <a:gd name="T10" fmla="*/ 757 w 1164"/>
                <a:gd name="T11" fmla="*/ 1015 h 1015"/>
                <a:gd name="T12" fmla="*/ 854 w 1164"/>
                <a:gd name="T13" fmla="*/ 584 h 1015"/>
                <a:gd name="T14" fmla="*/ 963 w 1164"/>
                <a:gd name="T15" fmla="*/ 584 h 1015"/>
                <a:gd name="T16" fmla="*/ 1008 w 1164"/>
                <a:gd name="T17" fmla="*/ 294 h 1015"/>
                <a:gd name="T18" fmla="*/ 1086 w 1164"/>
                <a:gd name="T19" fmla="*/ 218 h 1015"/>
                <a:gd name="T20" fmla="*/ 1164 w 1164"/>
                <a:gd name="T21" fmla="*/ 0 h 1015"/>
                <a:gd name="T22" fmla="*/ 49 w 1164"/>
                <a:gd name="T23" fmla="*/ 17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4" h="1015">
                  <a:moveTo>
                    <a:pt x="49" y="17"/>
                  </a:moveTo>
                  <a:lnTo>
                    <a:pt x="0" y="142"/>
                  </a:lnTo>
                  <a:lnTo>
                    <a:pt x="68" y="491"/>
                  </a:lnTo>
                  <a:lnTo>
                    <a:pt x="236" y="467"/>
                  </a:lnTo>
                  <a:lnTo>
                    <a:pt x="336" y="536"/>
                  </a:lnTo>
                  <a:lnTo>
                    <a:pt x="757" y="1015"/>
                  </a:lnTo>
                  <a:lnTo>
                    <a:pt x="854" y="584"/>
                  </a:lnTo>
                  <a:lnTo>
                    <a:pt x="963" y="584"/>
                  </a:lnTo>
                  <a:lnTo>
                    <a:pt x="1008" y="294"/>
                  </a:lnTo>
                  <a:lnTo>
                    <a:pt x="1086" y="218"/>
                  </a:lnTo>
                  <a:lnTo>
                    <a:pt x="1164" y="0"/>
                  </a:lnTo>
                  <a:lnTo>
                    <a:pt x="49" y="17"/>
                  </a:lnTo>
                  <a:close/>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3" name="Freeform 21"/>
            <p:cNvSpPr/>
            <p:nvPr/>
          </p:nvSpPr>
          <p:spPr bwMode="auto">
            <a:xfrm>
              <a:off x="7511556" y="2965815"/>
              <a:ext cx="1847850" cy="1611312"/>
            </a:xfrm>
            <a:custGeom>
              <a:avLst/>
              <a:gdLst>
                <a:gd name="T0" fmla="*/ 49 w 1164"/>
                <a:gd name="T1" fmla="*/ 17 h 1015"/>
                <a:gd name="T2" fmla="*/ 0 w 1164"/>
                <a:gd name="T3" fmla="*/ 142 h 1015"/>
                <a:gd name="T4" fmla="*/ 68 w 1164"/>
                <a:gd name="T5" fmla="*/ 491 h 1015"/>
                <a:gd name="T6" fmla="*/ 236 w 1164"/>
                <a:gd name="T7" fmla="*/ 467 h 1015"/>
                <a:gd name="T8" fmla="*/ 336 w 1164"/>
                <a:gd name="T9" fmla="*/ 536 h 1015"/>
                <a:gd name="T10" fmla="*/ 757 w 1164"/>
                <a:gd name="T11" fmla="*/ 1015 h 1015"/>
                <a:gd name="T12" fmla="*/ 854 w 1164"/>
                <a:gd name="T13" fmla="*/ 584 h 1015"/>
                <a:gd name="T14" fmla="*/ 963 w 1164"/>
                <a:gd name="T15" fmla="*/ 584 h 1015"/>
                <a:gd name="T16" fmla="*/ 1008 w 1164"/>
                <a:gd name="T17" fmla="*/ 294 h 1015"/>
                <a:gd name="T18" fmla="*/ 1086 w 1164"/>
                <a:gd name="T19" fmla="*/ 218 h 1015"/>
                <a:gd name="T20" fmla="*/ 1164 w 1164"/>
                <a:gd name="T21"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4" h="1015">
                  <a:moveTo>
                    <a:pt x="49" y="17"/>
                  </a:moveTo>
                  <a:lnTo>
                    <a:pt x="0" y="142"/>
                  </a:lnTo>
                  <a:lnTo>
                    <a:pt x="68" y="491"/>
                  </a:lnTo>
                  <a:lnTo>
                    <a:pt x="236" y="467"/>
                  </a:lnTo>
                  <a:lnTo>
                    <a:pt x="336" y="536"/>
                  </a:lnTo>
                  <a:lnTo>
                    <a:pt x="757" y="1015"/>
                  </a:lnTo>
                  <a:lnTo>
                    <a:pt x="854" y="584"/>
                  </a:lnTo>
                  <a:lnTo>
                    <a:pt x="963" y="584"/>
                  </a:lnTo>
                  <a:lnTo>
                    <a:pt x="1008" y="294"/>
                  </a:lnTo>
                  <a:lnTo>
                    <a:pt x="1086" y="218"/>
                  </a:lnTo>
                  <a:lnTo>
                    <a:pt x="11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4" name="Freeform 22"/>
            <p:cNvSpPr/>
            <p:nvPr/>
          </p:nvSpPr>
          <p:spPr bwMode="auto">
            <a:xfrm>
              <a:off x="7589343" y="2981690"/>
              <a:ext cx="1123950" cy="1595437"/>
            </a:xfrm>
            <a:custGeom>
              <a:avLst/>
              <a:gdLst>
                <a:gd name="T0" fmla="*/ 708 w 708"/>
                <a:gd name="T1" fmla="*/ 1005 h 1005"/>
                <a:gd name="T2" fmla="*/ 670 w 708"/>
                <a:gd name="T3" fmla="*/ 514 h 1005"/>
                <a:gd name="T4" fmla="*/ 597 w 708"/>
                <a:gd name="T5" fmla="*/ 529 h 1005"/>
                <a:gd name="T6" fmla="*/ 708 w 708"/>
                <a:gd name="T7" fmla="*/ 284 h 1005"/>
                <a:gd name="T8" fmla="*/ 452 w 708"/>
                <a:gd name="T9" fmla="*/ 308 h 1005"/>
                <a:gd name="T10" fmla="*/ 635 w 708"/>
                <a:gd name="T11" fmla="*/ 175 h 1005"/>
                <a:gd name="T12" fmla="*/ 526 w 708"/>
                <a:gd name="T13" fmla="*/ 0 h 1005"/>
                <a:gd name="T14" fmla="*/ 228 w 708"/>
                <a:gd name="T15" fmla="*/ 7 h 1005"/>
                <a:gd name="T16" fmla="*/ 0 w 708"/>
                <a:gd name="T17" fmla="*/ 7 h 1005"/>
                <a:gd name="T18" fmla="*/ 19 w 708"/>
                <a:gd name="T19" fmla="*/ 481 h 1005"/>
                <a:gd name="T20" fmla="*/ 187 w 708"/>
                <a:gd name="T21" fmla="*/ 457 h 1005"/>
                <a:gd name="T22" fmla="*/ 187 w 708"/>
                <a:gd name="T23" fmla="*/ 457 h 1005"/>
                <a:gd name="T24" fmla="*/ 287 w 708"/>
                <a:gd name="T25" fmla="*/ 526 h 1005"/>
                <a:gd name="T26" fmla="*/ 708 w 708"/>
                <a:gd name="T27" fmla="*/ 1005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8" h="1005">
                  <a:moveTo>
                    <a:pt x="708" y="1005"/>
                  </a:moveTo>
                  <a:lnTo>
                    <a:pt x="670" y="514"/>
                  </a:lnTo>
                  <a:lnTo>
                    <a:pt x="597" y="529"/>
                  </a:lnTo>
                  <a:lnTo>
                    <a:pt x="708" y="284"/>
                  </a:lnTo>
                  <a:lnTo>
                    <a:pt x="452" y="308"/>
                  </a:lnTo>
                  <a:lnTo>
                    <a:pt x="635" y="175"/>
                  </a:lnTo>
                  <a:lnTo>
                    <a:pt x="526" y="0"/>
                  </a:lnTo>
                  <a:lnTo>
                    <a:pt x="228" y="7"/>
                  </a:lnTo>
                  <a:lnTo>
                    <a:pt x="0" y="7"/>
                  </a:lnTo>
                  <a:lnTo>
                    <a:pt x="19" y="481"/>
                  </a:lnTo>
                  <a:lnTo>
                    <a:pt x="187" y="457"/>
                  </a:lnTo>
                  <a:lnTo>
                    <a:pt x="187" y="457"/>
                  </a:lnTo>
                  <a:lnTo>
                    <a:pt x="287" y="526"/>
                  </a:lnTo>
                  <a:lnTo>
                    <a:pt x="708" y="1005"/>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5" name="Freeform 23"/>
            <p:cNvSpPr/>
            <p:nvPr/>
          </p:nvSpPr>
          <p:spPr bwMode="auto">
            <a:xfrm>
              <a:off x="7619506" y="3383328"/>
              <a:ext cx="425450" cy="361950"/>
            </a:xfrm>
            <a:custGeom>
              <a:avLst/>
              <a:gdLst>
                <a:gd name="T0" fmla="*/ 0 w 268"/>
                <a:gd name="T1" fmla="*/ 228 h 228"/>
                <a:gd name="T2" fmla="*/ 268 w 268"/>
                <a:gd name="T3" fmla="*/ 0 h 228"/>
                <a:gd name="T4" fmla="*/ 168 w 268"/>
                <a:gd name="T5" fmla="*/ 204 h 228"/>
                <a:gd name="T6" fmla="*/ 0 w 268"/>
                <a:gd name="T7" fmla="*/ 228 h 228"/>
              </a:gdLst>
              <a:ahLst/>
              <a:cxnLst>
                <a:cxn ang="0">
                  <a:pos x="T0" y="T1"/>
                </a:cxn>
                <a:cxn ang="0">
                  <a:pos x="T2" y="T3"/>
                </a:cxn>
                <a:cxn ang="0">
                  <a:pos x="T4" y="T5"/>
                </a:cxn>
                <a:cxn ang="0">
                  <a:pos x="T6" y="T7"/>
                </a:cxn>
              </a:cxnLst>
              <a:rect l="0" t="0" r="r" b="b"/>
              <a:pathLst>
                <a:path w="268" h="228">
                  <a:moveTo>
                    <a:pt x="0" y="228"/>
                  </a:moveTo>
                  <a:lnTo>
                    <a:pt x="268" y="0"/>
                  </a:lnTo>
                  <a:lnTo>
                    <a:pt x="168" y="204"/>
                  </a:lnTo>
                  <a:lnTo>
                    <a:pt x="0" y="228"/>
                  </a:lnTo>
                  <a:close/>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6" name="Freeform 24"/>
            <p:cNvSpPr/>
            <p:nvPr/>
          </p:nvSpPr>
          <p:spPr bwMode="auto">
            <a:xfrm>
              <a:off x="7619506" y="3383328"/>
              <a:ext cx="425450" cy="361950"/>
            </a:xfrm>
            <a:custGeom>
              <a:avLst/>
              <a:gdLst>
                <a:gd name="T0" fmla="*/ 0 w 268"/>
                <a:gd name="T1" fmla="*/ 228 h 228"/>
                <a:gd name="T2" fmla="*/ 268 w 268"/>
                <a:gd name="T3" fmla="*/ 0 h 228"/>
                <a:gd name="T4" fmla="*/ 168 w 268"/>
                <a:gd name="T5" fmla="*/ 204 h 228"/>
              </a:gdLst>
              <a:ahLst/>
              <a:cxnLst>
                <a:cxn ang="0">
                  <a:pos x="T0" y="T1"/>
                </a:cxn>
                <a:cxn ang="0">
                  <a:pos x="T2" y="T3"/>
                </a:cxn>
                <a:cxn ang="0">
                  <a:pos x="T4" y="T5"/>
                </a:cxn>
              </a:cxnLst>
              <a:rect l="0" t="0" r="r" b="b"/>
              <a:pathLst>
                <a:path w="268" h="228">
                  <a:moveTo>
                    <a:pt x="0" y="228"/>
                  </a:moveTo>
                  <a:lnTo>
                    <a:pt x="268" y="0"/>
                  </a:lnTo>
                  <a:lnTo>
                    <a:pt x="168" y="2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39" name="Group 38"/>
          <p:cNvGrpSpPr/>
          <p:nvPr/>
        </p:nvGrpSpPr>
        <p:grpSpPr>
          <a:xfrm>
            <a:off x="5051234" y="1906475"/>
            <a:ext cx="2354263" cy="2420937"/>
            <a:chOff x="4566743" y="1999028"/>
            <a:chExt cx="2354263" cy="2420937"/>
          </a:xfrm>
        </p:grpSpPr>
        <p:sp>
          <p:nvSpPr>
            <p:cNvPr id="27" name="Freeform 25"/>
            <p:cNvSpPr/>
            <p:nvPr/>
          </p:nvSpPr>
          <p:spPr bwMode="auto">
            <a:xfrm>
              <a:off x="4566743" y="1999028"/>
              <a:ext cx="2249488" cy="993775"/>
            </a:xfrm>
            <a:custGeom>
              <a:avLst/>
              <a:gdLst>
                <a:gd name="T0" fmla="*/ 520 w 1417"/>
                <a:gd name="T1" fmla="*/ 571 h 626"/>
                <a:gd name="T2" fmla="*/ 520 w 1417"/>
                <a:gd name="T3" fmla="*/ 268 h 626"/>
                <a:gd name="T4" fmla="*/ 849 w 1417"/>
                <a:gd name="T5" fmla="*/ 0 h 626"/>
                <a:gd name="T6" fmla="*/ 1090 w 1417"/>
                <a:gd name="T7" fmla="*/ 393 h 626"/>
                <a:gd name="T8" fmla="*/ 1417 w 1417"/>
                <a:gd name="T9" fmla="*/ 626 h 626"/>
                <a:gd name="T10" fmla="*/ 0 w 1417"/>
                <a:gd name="T11" fmla="*/ 609 h 626"/>
                <a:gd name="T12" fmla="*/ 347 w 1417"/>
                <a:gd name="T13" fmla="*/ 502 h 626"/>
                <a:gd name="T14" fmla="*/ 520 w 1417"/>
                <a:gd name="T15" fmla="*/ 571 h 6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7" h="626">
                  <a:moveTo>
                    <a:pt x="520" y="571"/>
                  </a:moveTo>
                  <a:lnTo>
                    <a:pt x="520" y="268"/>
                  </a:lnTo>
                  <a:lnTo>
                    <a:pt x="849" y="0"/>
                  </a:lnTo>
                  <a:lnTo>
                    <a:pt x="1090" y="393"/>
                  </a:lnTo>
                  <a:lnTo>
                    <a:pt x="1417" y="626"/>
                  </a:lnTo>
                  <a:lnTo>
                    <a:pt x="0" y="609"/>
                  </a:lnTo>
                  <a:lnTo>
                    <a:pt x="347" y="502"/>
                  </a:lnTo>
                  <a:lnTo>
                    <a:pt x="520" y="571"/>
                  </a:lnTo>
                  <a:close/>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8" name="Freeform 26"/>
            <p:cNvSpPr/>
            <p:nvPr/>
          </p:nvSpPr>
          <p:spPr bwMode="auto">
            <a:xfrm>
              <a:off x="5117606" y="2443528"/>
              <a:ext cx="860425" cy="533400"/>
            </a:xfrm>
            <a:custGeom>
              <a:avLst/>
              <a:gdLst>
                <a:gd name="T0" fmla="*/ 171 w 542"/>
                <a:gd name="T1" fmla="*/ 0 h 336"/>
                <a:gd name="T2" fmla="*/ 542 w 542"/>
                <a:gd name="T3" fmla="*/ 336 h 336"/>
                <a:gd name="T4" fmla="*/ 119 w 542"/>
                <a:gd name="T5" fmla="*/ 334 h 336"/>
                <a:gd name="T6" fmla="*/ 0 w 542"/>
                <a:gd name="T7" fmla="*/ 222 h 336"/>
                <a:gd name="T8" fmla="*/ 171 w 542"/>
                <a:gd name="T9" fmla="*/ 0 h 336"/>
              </a:gdLst>
              <a:ahLst/>
              <a:cxnLst>
                <a:cxn ang="0">
                  <a:pos x="T0" y="T1"/>
                </a:cxn>
                <a:cxn ang="0">
                  <a:pos x="T2" y="T3"/>
                </a:cxn>
                <a:cxn ang="0">
                  <a:pos x="T4" y="T5"/>
                </a:cxn>
                <a:cxn ang="0">
                  <a:pos x="T6" y="T7"/>
                </a:cxn>
                <a:cxn ang="0">
                  <a:pos x="T8" y="T9"/>
                </a:cxn>
              </a:cxnLst>
              <a:rect l="0" t="0" r="r" b="b"/>
              <a:pathLst>
                <a:path w="542" h="336">
                  <a:moveTo>
                    <a:pt x="171" y="0"/>
                  </a:moveTo>
                  <a:lnTo>
                    <a:pt x="542" y="336"/>
                  </a:lnTo>
                  <a:lnTo>
                    <a:pt x="119" y="334"/>
                  </a:lnTo>
                  <a:lnTo>
                    <a:pt x="0" y="222"/>
                  </a:lnTo>
                  <a:lnTo>
                    <a:pt x="171" y="0"/>
                  </a:ln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29" name="Freeform 27"/>
            <p:cNvSpPr/>
            <p:nvPr/>
          </p:nvSpPr>
          <p:spPr bwMode="auto">
            <a:xfrm>
              <a:off x="5117606" y="2443528"/>
              <a:ext cx="860425" cy="533400"/>
            </a:xfrm>
            <a:custGeom>
              <a:avLst/>
              <a:gdLst>
                <a:gd name="T0" fmla="*/ 171 w 542"/>
                <a:gd name="T1" fmla="*/ 0 h 336"/>
                <a:gd name="T2" fmla="*/ 542 w 542"/>
                <a:gd name="T3" fmla="*/ 336 h 336"/>
                <a:gd name="T4" fmla="*/ 119 w 542"/>
                <a:gd name="T5" fmla="*/ 334 h 336"/>
                <a:gd name="T6" fmla="*/ 0 w 542"/>
                <a:gd name="T7" fmla="*/ 222 h 336"/>
                <a:gd name="T8" fmla="*/ 171 w 542"/>
                <a:gd name="T9" fmla="*/ 0 h 336"/>
              </a:gdLst>
              <a:ahLst/>
              <a:cxnLst>
                <a:cxn ang="0">
                  <a:pos x="T0" y="T1"/>
                </a:cxn>
                <a:cxn ang="0">
                  <a:pos x="T2" y="T3"/>
                </a:cxn>
                <a:cxn ang="0">
                  <a:pos x="T4" y="T5"/>
                </a:cxn>
                <a:cxn ang="0">
                  <a:pos x="T6" y="T7"/>
                </a:cxn>
                <a:cxn ang="0">
                  <a:pos x="T8" y="T9"/>
                </a:cxn>
              </a:cxnLst>
              <a:rect l="0" t="0" r="r" b="b"/>
              <a:pathLst>
                <a:path w="542" h="336">
                  <a:moveTo>
                    <a:pt x="171" y="0"/>
                  </a:moveTo>
                  <a:lnTo>
                    <a:pt x="542" y="336"/>
                  </a:lnTo>
                  <a:lnTo>
                    <a:pt x="119" y="334"/>
                  </a:lnTo>
                  <a:lnTo>
                    <a:pt x="0" y="222"/>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0" name="Freeform 28"/>
            <p:cNvSpPr/>
            <p:nvPr/>
          </p:nvSpPr>
          <p:spPr bwMode="auto">
            <a:xfrm>
              <a:off x="5389068" y="1999028"/>
              <a:ext cx="525463" cy="684212"/>
            </a:xfrm>
            <a:custGeom>
              <a:avLst/>
              <a:gdLst>
                <a:gd name="T0" fmla="*/ 331 w 331"/>
                <a:gd name="T1" fmla="*/ 0 h 431"/>
                <a:gd name="T2" fmla="*/ 113 w 331"/>
                <a:gd name="T3" fmla="*/ 431 h 431"/>
                <a:gd name="T4" fmla="*/ 0 w 331"/>
                <a:gd name="T5" fmla="*/ 280 h 431"/>
                <a:gd name="T6" fmla="*/ 331 w 331"/>
                <a:gd name="T7" fmla="*/ 0 h 431"/>
              </a:gdLst>
              <a:ahLst/>
              <a:cxnLst>
                <a:cxn ang="0">
                  <a:pos x="T0" y="T1"/>
                </a:cxn>
                <a:cxn ang="0">
                  <a:pos x="T2" y="T3"/>
                </a:cxn>
                <a:cxn ang="0">
                  <a:pos x="T4" y="T5"/>
                </a:cxn>
                <a:cxn ang="0">
                  <a:pos x="T6" y="T7"/>
                </a:cxn>
              </a:cxnLst>
              <a:rect l="0" t="0" r="r" b="b"/>
              <a:pathLst>
                <a:path w="331" h="431">
                  <a:moveTo>
                    <a:pt x="331" y="0"/>
                  </a:moveTo>
                  <a:lnTo>
                    <a:pt x="113" y="431"/>
                  </a:lnTo>
                  <a:lnTo>
                    <a:pt x="0" y="280"/>
                  </a:lnTo>
                  <a:lnTo>
                    <a:pt x="331" y="0"/>
                  </a:ln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5389068" y="1999028"/>
              <a:ext cx="525463" cy="684212"/>
            </a:xfrm>
            <a:custGeom>
              <a:avLst/>
              <a:gdLst>
                <a:gd name="T0" fmla="*/ 331 w 331"/>
                <a:gd name="T1" fmla="*/ 0 h 431"/>
                <a:gd name="T2" fmla="*/ 113 w 331"/>
                <a:gd name="T3" fmla="*/ 431 h 431"/>
                <a:gd name="T4" fmla="*/ 0 w 331"/>
                <a:gd name="T5" fmla="*/ 280 h 431"/>
              </a:gdLst>
              <a:ahLst/>
              <a:cxnLst>
                <a:cxn ang="0">
                  <a:pos x="T0" y="T1"/>
                </a:cxn>
                <a:cxn ang="0">
                  <a:pos x="T2" y="T3"/>
                </a:cxn>
                <a:cxn ang="0">
                  <a:pos x="T4" y="T5"/>
                </a:cxn>
              </a:cxnLst>
              <a:rect l="0" t="0" r="r" b="b"/>
              <a:pathLst>
                <a:path w="331" h="431">
                  <a:moveTo>
                    <a:pt x="331" y="0"/>
                  </a:moveTo>
                  <a:lnTo>
                    <a:pt x="113" y="431"/>
                  </a:lnTo>
                  <a:lnTo>
                    <a:pt x="0" y="2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2" name="Freeform 30"/>
            <p:cNvSpPr/>
            <p:nvPr/>
          </p:nvSpPr>
          <p:spPr bwMode="auto">
            <a:xfrm>
              <a:off x="4566743" y="2965815"/>
              <a:ext cx="2354263" cy="1454150"/>
            </a:xfrm>
            <a:custGeom>
              <a:avLst/>
              <a:gdLst>
                <a:gd name="T0" fmla="*/ 1417 w 1483"/>
                <a:gd name="T1" fmla="*/ 14 h 916"/>
                <a:gd name="T2" fmla="*/ 1483 w 1483"/>
                <a:gd name="T3" fmla="*/ 123 h 916"/>
                <a:gd name="T4" fmla="*/ 1225 w 1483"/>
                <a:gd name="T5" fmla="*/ 427 h 916"/>
                <a:gd name="T6" fmla="*/ 1010 w 1483"/>
                <a:gd name="T7" fmla="*/ 406 h 916"/>
                <a:gd name="T8" fmla="*/ 889 w 1483"/>
                <a:gd name="T9" fmla="*/ 527 h 916"/>
                <a:gd name="T10" fmla="*/ 842 w 1483"/>
                <a:gd name="T11" fmla="*/ 916 h 916"/>
                <a:gd name="T12" fmla="*/ 395 w 1483"/>
                <a:gd name="T13" fmla="*/ 508 h 916"/>
                <a:gd name="T14" fmla="*/ 255 w 1483"/>
                <a:gd name="T15" fmla="*/ 508 h 916"/>
                <a:gd name="T16" fmla="*/ 201 w 1483"/>
                <a:gd name="T17" fmla="*/ 256 h 916"/>
                <a:gd name="T18" fmla="*/ 97 w 1483"/>
                <a:gd name="T19" fmla="*/ 190 h 916"/>
                <a:gd name="T20" fmla="*/ 0 w 1483"/>
                <a:gd name="T21" fmla="*/ 0 h 916"/>
                <a:gd name="T22" fmla="*/ 1417 w 1483"/>
                <a:gd name="T23" fmla="*/ 14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3" h="916">
                  <a:moveTo>
                    <a:pt x="1417" y="14"/>
                  </a:moveTo>
                  <a:lnTo>
                    <a:pt x="1483" y="123"/>
                  </a:lnTo>
                  <a:lnTo>
                    <a:pt x="1225" y="427"/>
                  </a:lnTo>
                  <a:lnTo>
                    <a:pt x="1010" y="406"/>
                  </a:lnTo>
                  <a:lnTo>
                    <a:pt x="889" y="527"/>
                  </a:lnTo>
                  <a:lnTo>
                    <a:pt x="842" y="916"/>
                  </a:lnTo>
                  <a:lnTo>
                    <a:pt x="395" y="508"/>
                  </a:lnTo>
                  <a:lnTo>
                    <a:pt x="255" y="508"/>
                  </a:lnTo>
                  <a:lnTo>
                    <a:pt x="201" y="256"/>
                  </a:lnTo>
                  <a:lnTo>
                    <a:pt x="97" y="190"/>
                  </a:lnTo>
                  <a:lnTo>
                    <a:pt x="0" y="0"/>
                  </a:lnTo>
                  <a:lnTo>
                    <a:pt x="1417" y="14"/>
                  </a:lnTo>
                  <a:close/>
                </a:path>
              </a:pathLst>
            </a:custGeom>
            <a:solidFill>
              <a:schemeClr val="accent2">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3" name="Freeform 31"/>
            <p:cNvSpPr/>
            <p:nvPr/>
          </p:nvSpPr>
          <p:spPr bwMode="auto">
            <a:xfrm>
              <a:off x="4566743" y="2965815"/>
              <a:ext cx="2354263" cy="1454150"/>
            </a:xfrm>
            <a:custGeom>
              <a:avLst/>
              <a:gdLst>
                <a:gd name="T0" fmla="*/ 1417 w 1483"/>
                <a:gd name="T1" fmla="*/ 14 h 916"/>
                <a:gd name="T2" fmla="*/ 1483 w 1483"/>
                <a:gd name="T3" fmla="*/ 123 h 916"/>
                <a:gd name="T4" fmla="*/ 1225 w 1483"/>
                <a:gd name="T5" fmla="*/ 427 h 916"/>
                <a:gd name="T6" fmla="*/ 1010 w 1483"/>
                <a:gd name="T7" fmla="*/ 406 h 916"/>
                <a:gd name="T8" fmla="*/ 889 w 1483"/>
                <a:gd name="T9" fmla="*/ 527 h 916"/>
                <a:gd name="T10" fmla="*/ 842 w 1483"/>
                <a:gd name="T11" fmla="*/ 916 h 916"/>
                <a:gd name="T12" fmla="*/ 395 w 1483"/>
                <a:gd name="T13" fmla="*/ 508 h 916"/>
                <a:gd name="T14" fmla="*/ 255 w 1483"/>
                <a:gd name="T15" fmla="*/ 508 h 916"/>
                <a:gd name="T16" fmla="*/ 201 w 1483"/>
                <a:gd name="T17" fmla="*/ 256 h 916"/>
                <a:gd name="T18" fmla="*/ 97 w 1483"/>
                <a:gd name="T19" fmla="*/ 190 h 916"/>
                <a:gd name="T20" fmla="*/ 0 w 1483"/>
                <a:gd name="T21" fmla="*/ 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3" h="916">
                  <a:moveTo>
                    <a:pt x="1417" y="14"/>
                  </a:moveTo>
                  <a:lnTo>
                    <a:pt x="1483" y="123"/>
                  </a:lnTo>
                  <a:lnTo>
                    <a:pt x="1225" y="427"/>
                  </a:lnTo>
                  <a:lnTo>
                    <a:pt x="1010" y="406"/>
                  </a:lnTo>
                  <a:lnTo>
                    <a:pt x="889" y="527"/>
                  </a:lnTo>
                  <a:lnTo>
                    <a:pt x="842" y="916"/>
                  </a:lnTo>
                  <a:lnTo>
                    <a:pt x="395" y="508"/>
                  </a:lnTo>
                  <a:lnTo>
                    <a:pt x="255" y="508"/>
                  </a:lnTo>
                  <a:lnTo>
                    <a:pt x="201" y="256"/>
                  </a:lnTo>
                  <a:lnTo>
                    <a:pt x="97" y="19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4" name="Freeform 32"/>
            <p:cNvSpPr/>
            <p:nvPr/>
          </p:nvSpPr>
          <p:spPr bwMode="auto">
            <a:xfrm>
              <a:off x="5117606" y="2976928"/>
              <a:ext cx="1803400" cy="1443037"/>
            </a:xfrm>
            <a:custGeom>
              <a:avLst/>
              <a:gdLst>
                <a:gd name="T0" fmla="*/ 495 w 1136"/>
                <a:gd name="T1" fmla="*/ 909 h 909"/>
                <a:gd name="T2" fmla="*/ 265 w 1136"/>
                <a:gd name="T3" fmla="*/ 567 h 909"/>
                <a:gd name="T4" fmla="*/ 131 w 1136"/>
                <a:gd name="T5" fmla="*/ 392 h 909"/>
                <a:gd name="T6" fmla="*/ 164 w 1136"/>
                <a:gd name="T7" fmla="*/ 297 h 909"/>
                <a:gd name="T8" fmla="*/ 0 w 1136"/>
                <a:gd name="T9" fmla="*/ 188 h 909"/>
                <a:gd name="T10" fmla="*/ 86 w 1136"/>
                <a:gd name="T11" fmla="*/ 133 h 909"/>
                <a:gd name="T12" fmla="*/ 306 w 1136"/>
                <a:gd name="T13" fmla="*/ 0 h 909"/>
                <a:gd name="T14" fmla="*/ 1049 w 1136"/>
                <a:gd name="T15" fmla="*/ 7 h 909"/>
                <a:gd name="T16" fmla="*/ 1136 w 1136"/>
                <a:gd name="T17" fmla="*/ 116 h 909"/>
                <a:gd name="T18" fmla="*/ 878 w 1136"/>
                <a:gd name="T19" fmla="*/ 420 h 909"/>
                <a:gd name="T20" fmla="*/ 663 w 1136"/>
                <a:gd name="T21" fmla="*/ 399 h 909"/>
                <a:gd name="T22" fmla="*/ 663 w 1136"/>
                <a:gd name="T23" fmla="*/ 399 h 909"/>
                <a:gd name="T24" fmla="*/ 542 w 1136"/>
                <a:gd name="T25" fmla="*/ 520 h 909"/>
                <a:gd name="T26" fmla="*/ 495 w 1136"/>
                <a:gd name="T27" fmla="*/ 909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6" h="909">
                  <a:moveTo>
                    <a:pt x="495" y="909"/>
                  </a:moveTo>
                  <a:lnTo>
                    <a:pt x="265" y="567"/>
                  </a:lnTo>
                  <a:lnTo>
                    <a:pt x="131" y="392"/>
                  </a:lnTo>
                  <a:lnTo>
                    <a:pt x="164" y="297"/>
                  </a:lnTo>
                  <a:lnTo>
                    <a:pt x="0" y="188"/>
                  </a:lnTo>
                  <a:lnTo>
                    <a:pt x="86" y="133"/>
                  </a:lnTo>
                  <a:lnTo>
                    <a:pt x="306" y="0"/>
                  </a:lnTo>
                  <a:lnTo>
                    <a:pt x="1049" y="7"/>
                  </a:lnTo>
                  <a:lnTo>
                    <a:pt x="1136" y="116"/>
                  </a:lnTo>
                  <a:lnTo>
                    <a:pt x="878" y="420"/>
                  </a:lnTo>
                  <a:lnTo>
                    <a:pt x="663" y="399"/>
                  </a:lnTo>
                  <a:lnTo>
                    <a:pt x="663" y="399"/>
                  </a:lnTo>
                  <a:lnTo>
                    <a:pt x="542" y="520"/>
                  </a:lnTo>
                  <a:lnTo>
                    <a:pt x="495" y="909"/>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5" name="Freeform 33"/>
            <p:cNvSpPr/>
            <p:nvPr/>
          </p:nvSpPr>
          <p:spPr bwMode="auto">
            <a:xfrm>
              <a:off x="5966918" y="3327765"/>
              <a:ext cx="544513" cy="315912"/>
            </a:xfrm>
            <a:custGeom>
              <a:avLst/>
              <a:gdLst>
                <a:gd name="T0" fmla="*/ 343 w 343"/>
                <a:gd name="T1" fmla="*/ 199 h 199"/>
                <a:gd name="T2" fmla="*/ 0 w 343"/>
                <a:gd name="T3" fmla="*/ 0 h 199"/>
                <a:gd name="T4" fmla="*/ 128 w 343"/>
                <a:gd name="T5" fmla="*/ 178 h 199"/>
                <a:gd name="T6" fmla="*/ 343 w 343"/>
                <a:gd name="T7" fmla="*/ 199 h 199"/>
              </a:gdLst>
              <a:ahLst/>
              <a:cxnLst>
                <a:cxn ang="0">
                  <a:pos x="T0" y="T1"/>
                </a:cxn>
                <a:cxn ang="0">
                  <a:pos x="T2" y="T3"/>
                </a:cxn>
                <a:cxn ang="0">
                  <a:pos x="T4" y="T5"/>
                </a:cxn>
                <a:cxn ang="0">
                  <a:pos x="T6" y="T7"/>
                </a:cxn>
              </a:cxnLst>
              <a:rect l="0" t="0" r="r" b="b"/>
              <a:pathLst>
                <a:path w="343" h="199">
                  <a:moveTo>
                    <a:pt x="343" y="199"/>
                  </a:moveTo>
                  <a:lnTo>
                    <a:pt x="0" y="0"/>
                  </a:lnTo>
                  <a:lnTo>
                    <a:pt x="128" y="178"/>
                  </a:lnTo>
                  <a:lnTo>
                    <a:pt x="343" y="199"/>
                  </a:lnTo>
                  <a:close/>
                </a:path>
              </a:pathLst>
            </a:custGeom>
            <a:solidFill>
              <a:schemeClr val="accent2">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6" name="Freeform 34"/>
            <p:cNvSpPr/>
            <p:nvPr/>
          </p:nvSpPr>
          <p:spPr bwMode="auto">
            <a:xfrm>
              <a:off x="5966918" y="3327765"/>
              <a:ext cx="544513" cy="315912"/>
            </a:xfrm>
            <a:custGeom>
              <a:avLst/>
              <a:gdLst>
                <a:gd name="T0" fmla="*/ 343 w 343"/>
                <a:gd name="T1" fmla="*/ 199 h 199"/>
                <a:gd name="T2" fmla="*/ 0 w 343"/>
                <a:gd name="T3" fmla="*/ 0 h 199"/>
                <a:gd name="T4" fmla="*/ 128 w 343"/>
                <a:gd name="T5" fmla="*/ 178 h 199"/>
              </a:gdLst>
              <a:ahLst/>
              <a:cxnLst>
                <a:cxn ang="0">
                  <a:pos x="T0" y="T1"/>
                </a:cxn>
                <a:cxn ang="0">
                  <a:pos x="T2" y="T3"/>
                </a:cxn>
                <a:cxn ang="0">
                  <a:pos x="T4" y="T5"/>
                </a:cxn>
              </a:cxnLst>
              <a:rect l="0" t="0" r="r" b="b"/>
              <a:pathLst>
                <a:path w="343" h="199">
                  <a:moveTo>
                    <a:pt x="343" y="199"/>
                  </a:moveTo>
                  <a:lnTo>
                    <a:pt x="0" y="0"/>
                  </a:lnTo>
                  <a:lnTo>
                    <a:pt x="128" y="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6297118" y="2622915"/>
              <a:ext cx="500063" cy="358775"/>
            </a:xfrm>
            <a:custGeom>
              <a:avLst/>
              <a:gdLst>
                <a:gd name="T0" fmla="*/ 0 w 315"/>
                <a:gd name="T1" fmla="*/ 0 h 226"/>
                <a:gd name="T2" fmla="*/ 48 w 315"/>
                <a:gd name="T3" fmla="*/ 216 h 226"/>
                <a:gd name="T4" fmla="*/ 315 w 315"/>
                <a:gd name="T5" fmla="*/ 226 h 226"/>
                <a:gd name="T6" fmla="*/ 0 w 315"/>
                <a:gd name="T7" fmla="*/ 0 h 226"/>
              </a:gdLst>
              <a:ahLst/>
              <a:cxnLst>
                <a:cxn ang="0">
                  <a:pos x="T0" y="T1"/>
                </a:cxn>
                <a:cxn ang="0">
                  <a:pos x="T2" y="T3"/>
                </a:cxn>
                <a:cxn ang="0">
                  <a:pos x="T4" y="T5"/>
                </a:cxn>
                <a:cxn ang="0">
                  <a:pos x="T6" y="T7"/>
                </a:cxn>
              </a:cxnLst>
              <a:rect l="0" t="0" r="r" b="b"/>
              <a:pathLst>
                <a:path w="315" h="226">
                  <a:moveTo>
                    <a:pt x="0" y="0"/>
                  </a:moveTo>
                  <a:lnTo>
                    <a:pt x="48" y="216"/>
                  </a:lnTo>
                  <a:lnTo>
                    <a:pt x="315" y="226"/>
                  </a:lnTo>
                  <a:lnTo>
                    <a:pt x="0" y="0"/>
                  </a:ln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42" name="Freeform 41"/>
          <p:cNvSpPr/>
          <p:nvPr/>
        </p:nvSpPr>
        <p:spPr>
          <a:xfrm flipH="1" flipV="1">
            <a:off x="1003061" y="4100544"/>
            <a:ext cx="2044469" cy="80494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华文细黑" panose="02010600040101010101" charset="-122"/>
              <a:ea typeface="字魂27号-布丁体" panose="00000500000000000000" charset="-122"/>
              <a:sym typeface="华文细黑" panose="02010600040101010101" charset="-122"/>
            </a:endParaRPr>
          </a:p>
        </p:txBody>
      </p:sp>
      <p:sp>
        <p:nvSpPr>
          <p:cNvPr id="43" name="TextBox 42"/>
          <p:cNvSpPr txBox="1"/>
          <p:nvPr/>
        </p:nvSpPr>
        <p:spPr>
          <a:xfrm>
            <a:off x="889396" y="5019543"/>
            <a:ext cx="2272675" cy="1086485"/>
          </a:xfrm>
          <a:prstGeom prst="rect">
            <a:avLst/>
          </a:prstGeom>
          <a:noFill/>
        </p:spPr>
        <p:txBody>
          <a:bodyPr wrap="square" lIns="121920" rIns="121920" rtlCol="0">
            <a:spAutoFit/>
          </a:bodyPr>
          <a:lstStyle/>
          <a:p>
            <a:pPr algn="just">
              <a:lnSpc>
                <a:spcPct val="90000"/>
              </a:lnSpc>
              <a:spcBef>
                <a:spcPts val="1065"/>
              </a:spcBef>
            </a:pPr>
            <a:r>
              <a:rPr lang="en-US" dirty="0">
                <a:latin typeface="黑体" panose="02010600030101010101" charset="-122"/>
                <a:ea typeface="黑体" panose="02010600030101010101" charset="-122"/>
                <a:sym typeface="华文细黑" panose="02010600040101010101" charset="-122"/>
              </a:rPr>
              <a:t>一要看颜色：翡翠的颜色有很多种，其中绿色最为稀少，所以最为珍贵。</a:t>
            </a:r>
            <a:endParaRPr lang="en-US" dirty="0">
              <a:latin typeface="黑体" panose="02010600030101010101" charset="-122"/>
              <a:ea typeface="黑体" panose="02010600030101010101" charset="-122"/>
              <a:sym typeface="华文细黑" panose="02010600040101010101" charset="-122"/>
            </a:endParaRPr>
          </a:p>
        </p:txBody>
      </p:sp>
      <p:sp>
        <p:nvSpPr>
          <p:cNvPr id="44" name="Freeform 43"/>
          <p:cNvSpPr/>
          <p:nvPr/>
        </p:nvSpPr>
        <p:spPr>
          <a:xfrm flipH="1" flipV="1">
            <a:off x="3999045" y="4319914"/>
            <a:ext cx="2384984" cy="57807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华文细黑" panose="02010600040101010101" charset="-122"/>
              <a:ea typeface="字魂27号-布丁体" panose="00000500000000000000" charset="-122"/>
              <a:sym typeface="华文细黑" panose="02010600040101010101" charset="-122"/>
            </a:endParaRPr>
          </a:p>
        </p:txBody>
      </p:sp>
      <p:sp>
        <p:nvSpPr>
          <p:cNvPr id="45" name="TextBox 44"/>
          <p:cNvSpPr txBox="1"/>
          <p:nvPr/>
        </p:nvSpPr>
        <p:spPr>
          <a:xfrm>
            <a:off x="3915500" y="5020813"/>
            <a:ext cx="2272675" cy="837565"/>
          </a:xfrm>
          <a:prstGeom prst="rect">
            <a:avLst/>
          </a:prstGeom>
          <a:noFill/>
        </p:spPr>
        <p:txBody>
          <a:bodyPr wrap="square" lIns="121920" rIns="121920" rtlCol="0">
            <a:spAutoFit/>
          </a:bodyPr>
          <a:lstStyle/>
          <a:p>
            <a:pPr algn="just">
              <a:lnSpc>
                <a:spcPct val="90000"/>
              </a:lnSpc>
              <a:spcBef>
                <a:spcPts val="1065"/>
              </a:spcBef>
            </a:pPr>
            <a:r>
              <a:rPr lang="en-US" dirty="0">
                <a:latin typeface="黑体" panose="02010600030101010101" charset="-122"/>
                <a:ea typeface="黑体" panose="02010600030101010101" charset="-122"/>
                <a:cs typeface="Bebas Neue" charset="0"/>
                <a:sym typeface="华文细黑" panose="02010600040101010101" charset="-122"/>
              </a:rPr>
              <a:t>二要看质地：质地即翡翠的底色透明度越佳，价值越高</a:t>
            </a:r>
            <a:r>
              <a:rPr lang="en-US" dirty="0">
                <a:latin typeface="黑体" panose="02010600030101010101" charset="-122"/>
                <a:ea typeface="黑体" panose="02010600030101010101" charset="-122"/>
                <a:sym typeface="华文细黑" panose="02010600040101010101" charset="-122"/>
              </a:rPr>
              <a:t>。</a:t>
            </a:r>
            <a:endParaRPr lang="en-US" dirty="0">
              <a:latin typeface="黑体" panose="02010600030101010101" charset="-122"/>
              <a:ea typeface="黑体" panose="02010600030101010101" charset="-122"/>
              <a:cs typeface="Bebas Neue" charset="0"/>
              <a:sym typeface="华文细黑" panose="02010600040101010101" charset="-122"/>
            </a:endParaRPr>
          </a:p>
        </p:txBody>
      </p:sp>
      <p:sp>
        <p:nvSpPr>
          <p:cNvPr id="46" name="Freeform 45"/>
          <p:cNvSpPr/>
          <p:nvPr/>
        </p:nvSpPr>
        <p:spPr>
          <a:xfrm flipH="1" flipV="1">
            <a:off x="7024214" y="4319914"/>
            <a:ext cx="2384984" cy="57807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华文细黑" panose="02010600040101010101" charset="-122"/>
              <a:ea typeface="字魂27号-布丁体" panose="00000500000000000000" charset="-122"/>
              <a:sym typeface="华文细黑" panose="02010600040101010101" charset="-122"/>
            </a:endParaRPr>
          </a:p>
        </p:txBody>
      </p:sp>
      <p:sp>
        <p:nvSpPr>
          <p:cNvPr id="47" name="TextBox 46"/>
          <p:cNvSpPr txBox="1"/>
          <p:nvPr/>
        </p:nvSpPr>
        <p:spPr>
          <a:xfrm>
            <a:off x="6997065" y="4994275"/>
            <a:ext cx="2855595" cy="1583690"/>
          </a:xfrm>
          <a:prstGeom prst="rect">
            <a:avLst/>
          </a:prstGeom>
          <a:noFill/>
        </p:spPr>
        <p:txBody>
          <a:bodyPr wrap="square" lIns="121920" rIns="121920" rtlCol="0">
            <a:spAutoFit/>
          </a:bodyPr>
          <a:lstStyle/>
          <a:p>
            <a:pPr algn="just">
              <a:lnSpc>
                <a:spcPct val="90000"/>
              </a:lnSpc>
              <a:spcBef>
                <a:spcPts val="1065"/>
              </a:spcBef>
            </a:pPr>
            <a:r>
              <a:rPr lang="en-US" dirty="0">
                <a:latin typeface="黑体" panose="02010600030101010101" charset="-122"/>
                <a:ea typeface="黑体" panose="02010600030101010101" charset="-122"/>
                <a:cs typeface="黑体" panose="02010600030101010101" charset="-122"/>
                <a:sym typeface="华文细黑" panose="02010600040101010101" charset="-122"/>
              </a:rPr>
              <a:t>三要看雕工：雕工指翡翠的雕刻工艺，一块翡翠价值的高低与其雕刻工艺的精细，寓意的巧妙有着十分重要的关系，俗称“三分料、七分工”。</a:t>
            </a:r>
            <a:endParaRPr lang="en-US"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2" name="文本框 1"/>
          <p:cNvSpPr txBox="1"/>
          <p:nvPr/>
        </p:nvSpPr>
        <p:spPr>
          <a:xfrm>
            <a:off x="2527300" y="525145"/>
            <a:ext cx="6480175" cy="645160"/>
          </a:xfrm>
          <a:prstGeom prst="rect">
            <a:avLst/>
          </a:prstGeom>
          <a:noFill/>
        </p:spPr>
        <p:txBody>
          <a:bodyPr wrap="square" rtlCol="0">
            <a:spAutoFit/>
          </a:bodyPr>
          <a:p>
            <a:pPr algn="just"/>
            <a:r>
              <a:rPr lang="zh-CN" altLang="en-US" b="1" dirty="0" smtClean="0">
                <a:solidFill>
                  <a:schemeClr val="tx1"/>
                </a:solidFill>
                <a:latin typeface="黑体" panose="02010600030101010101" charset="-122"/>
                <a:ea typeface="黑体" panose="02010600030101010101" charset="-122"/>
                <a:sym typeface="华文细黑" panose="02010600040101010101" charset="-122"/>
              </a:rPr>
              <a:t>二、硬玉</a:t>
            </a:r>
            <a:endParaRPr lang="zh-CN" altLang="en-US" b="1" dirty="0" smtClean="0">
              <a:solidFill>
                <a:schemeClr val="tx1"/>
              </a:solidFill>
              <a:latin typeface="黑体" panose="02010600030101010101" charset="-122"/>
              <a:ea typeface="黑体" panose="02010600030101010101" charset="-122"/>
              <a:sym typeface="华文细黑" panose="02010600040101010101" charset="-122"/>
            </a:endParaRPr>
          </a:p>
          <a:p>
            <a:pPr algn="just"/>
            <a:r>
              <a:rPr lang="zh-CN" altLang="en-US">
                <a:latin typeface="黑体" panose="02010600030101010101" charset="-122"/>
                <a:ea typeface="黑体" panose="02010600030101010101" charset="-122"/>
                <a:cs typeface="黑体" panose="02010600030101010101" charset="-122"/>
              </a:rPr>
              <a:t>欣赏玉要注意“三看”。</a:t>
            </a:r>
            <a:endParaRPr lang="zh-CN" altLang="en-US">
              <a:latin typeface="黑体" panose="02010600030101010101" charset="-122"/>
              <a:ea typeface="黑体" panose="02010600030101010101" charset="-122"/>
              <a:cs typeface="黑体" panose="02010600030101010101" charset="-122"/>
            </a:endParaRPr>
          </a:p>
        </p:txBody>
      </p:sp>
      <p:sp>
        <p:nvSpPr>
          <p:cNvPr id="53" name="文本框 52"/>
          <p:cNvSpPr txBox="1"/>
          <p:nvPr/>
        </p:nvSpPr>
        <p:spPr>
          <a:xfrm>
            <a:off x="9994900" y="18097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42"/>
                                        </p:tgtEl>
                                        <p:attrNameLst>
                                          <p:attrName>style.visibility</p:attrName>
                                        </p:attrNameLst>
                                      </p:cBhvr>
                                      <p:to>
                                        <p:strVal val="visible"/>
                                      </p:to>
                                    </p:set>
                                    <p:animEffect transition="in" filter="wipe(right)">
                                      <p:cBhvr>
                                        <p:cTn id="10" dur="250"/>
                                        <p:tgtEl>
                                          <p:spTgt spid="42"/>
                                        </p:tgtEl>
                                      </p:cBhvr>
                                    </p:animEffect>
                                  </p:childTnLst>
                                </p:cTn>
                              </p:par>
                              <p:par>
                                <p:cTn id="11" presetID="10" presetClass="entr" presetSubtype="0" fill="hold" grpId="0" nodeType="withEffect">
                                  <p:stCondLst>
                                    <p:cond delay="250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250"/>
                                        <p:tgtEl>
                                          <p:spTgt spid="43"/>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250"/>
                                        <p:tgtEl>
                                          <p:spTgt spid="44"/>
                                        </p:tgtEl>
                                      </p:cBhvr>
                                    </p:animEffect>
                                  </p:childTnLst>
                                </p:cTn>
                              </p:par>
                              <p:par>
                                <p:cTn id="17" presetID="10" presetClass="entr" presetSubtype="0" fill="hold" grpId="0" nodeType="withEffect">
                                  <p:stCondLst>
                                    <p:cond delay="25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250"/>
                                        <p:tgtEl>
                                          <p:spTgt spid="45"/>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46"/>
                                        </p:tgtEl>
                                        <p:attrNameLst>
                                          <p:attrName>style.visibility</p:attrName>
                                        </p:attrNameLst>
                                      </p:cBhvr>
                                      <p:to>
                                        <p:strVal val="visible"/>
                                      </p:to>
                                    </p:set>
                                    <p:animEffect transition="in" filter="wipe(right)">
                                      <p:cBhvr>
                                        <p:cTn id="22" dur="250"/>
                                        <p:tgtEl>
                                          <p:spTgt spid="46"/>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50"/>
                                        <p:tgtEl>
                                          <p:spTgt spid="47"/>
                                        </p:tgtEl>
                                      </p:cBhvr>
                                    </p:animEffect>
                                  </p:childTnLst>
                                </p:cTn>
                              </p:par>
                              <p:par>
                                <p:cTn id="26" presetID="2" presetClass="entr" presetSubtype="8" decel="10000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1500" fill="hold"/>
                                        <p:tgtEl>
                                          <p:spTgt spid="40"/>
                                        </p:tgtEl>
                                        <p:attrNameLst>
                                          <p:attrName>ppt_x</p:attrName>
                                        </p:attrNameLst>
                                      </p:cBhvr>
                                      <p:tavLst>
                                        <p:tav tm="0">
                                          <p:val>
                                            <p:strVal val="0-#ppt_w/2"/>
                                          </p:val>
                                        </p:tav>
                                        <p:tav tm="100000">
                                          <p:val>
                                            <p:strVal val="#ppt_x"/>
                                          </p:val>
                                        </p:tav>
                                      </p:tavLst>
                                    </p:anim>
                                    <p:anim calcmode="lin" valueType="num">
                                      <p:cBhvr additive="base">
                                        <p:cTn id="29" dur="15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25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1500" fill="hold"/>
                                        <p:tgtEl>
                                          <p:spTgt spid="39"/>
                                        </p:tgtEl>
                                        <p:attrNameLst>
                                          <p:attrName>ppt_x</p:attrName>
                                        </p:attrNameLst>
                                      </p:cBhvr>
                                      <p:tavLst>
                                        <p:tav tm="0">
                                          <p:val>
                                            <p:strVal val="0-#ppt_w/2"/>
                                          </p:val>
                                        </p:tav>
                                        <p:tav tm="100000">
                                          <p:val>
                                            <p:strVal val="#ppt_x"/>
                                          </p:val>
                                        </p:tav>
                                      </p:tavLst>
                                    </p:anim>
                                    <p:anim calcmode="lin" valueType="num">
                                      <p:cBhvr additive="base">
                                        <p:cTn id="33" dur="1500" fill="hold"/>
                                        <p:tgtEl>
                                          <p:spTgt spid="39"/>
                                        </p:tgtEl>
                                        <p:attrNameLst>
                                          <p:attrName>ppt_y</p:attrName>
                                        </p:attrNameLst>
                                      </p:cBhvr>
                                      <p:tavLst>
                                        <p:tav tm="0">
                                          <p:val>
                                            <p:strVal val="#ppt_y"/>
                                          </p:val>
                                        </p:tav>
                                        <p:tav tm="100000">
                                          <p:val>
                                            <p:strVal val="#ppt_y"/>
                                          </p:val>
                                        </p:tav>
                                      </p:tavLst>
                                    </p:anim>
                                  </p:childTnLst>
                                </p:cTn>
                              </p:par>
                              <p:par>
                                <p:cTn id="34" presetID="2" presetClass="entr" presetSubtype="8" decel="100000" fill="hold" nodeType="withEffect">
                                  <p:stCondLst>
                                    <p:cond delay="50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1500" fill="hold"/>
                                        <p:tgtEl>
                                          <p:spTgt spid="41"/>
                                        </p:tgtEl>
                                        <p:attrNameLst>
                                          <p:attrName>ppt_x</p:attrName>
                                        </p:attrNameLst>
                                      </p:cBhvr>
                                      <p:tavLst>
                                        <p:tav tm="0">
                                          <p:val>
                                            <p:strVal val="0-#ppt_w/2"/>
                                          </p:val>
                                        </p:tav>
                                        <p:tav tm="100000">
                                          <p:val>
                                            <p:strVal val="#ppt_x"/>
                                          </p:val>
                                        </p:tav>
                                      </p:tavLst>
                                    </p:anim>
                                    <p:anim calcmode="lin" valueType="num">
                                      <p:cBhvr additive="base">
                                        <p:cTn id="37" dur="1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p:bldP spid="44" grpId="0" bldLvl="0" animBg="1"/>
      <p:bldP spid="45" grpId="0"/>
      <p:bldP spid="46" grpId="0" bldLvl="0" animBg="1"/>
      <p:bldP spid="47" grpId="0"/>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选取你喜欢的一件玉器作品，说说你喜欢它的理由。</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清代乾隆皇帝命人耗时十年，由全国琢玉高手雕琢成世界上最大的玉器“大禹治水图玉山子”，请在互联网上查询相关的知识，写一篇200 字左右的介绍。</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363845"/>
            <a:ext cx="11421745" cy="1185545"/>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中国是世界上最早发现并使用天然漆的国家，从新石器时代起就认识了漆的性能并用以制器。用漆涂在各种器物的表面上所制成的日常器具及工艺品、美术品等，一般称为“漆器”。漆器大类，明清就已经分为14 类，有一色漆器、罩漆、描漆、描金、堆漆、填漆、雕填、螺钿、犀皮、剔红、剔犀、款彩、戗金、百宝嵌等</a:t>
            </a:r>
            <a:r>
              <a:rPr lang="zh-CN" dirty="0">
                <a:latin typeface="黑体" panose="02010600030101010101" charset="-122"/>
                <a:ea typeface="黑体" panose="02010600030101010101" charset="-122"/>
                <a:cs typeface="黑体" panose="02010600030101010101" charset="-122"/>
                <a:sym typeface="华文细黑" panose="02010600040101010101" charset="-122"/>
              </a:rPr>
              <a:t>。</a:t>
            </a:r>
            <a:endParaRPr lang="zh-CN"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第二节　漆器</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76225" y="864870"/>
            <a:ext cx="1157986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691515" y="979170"/>
            <a:ext cx="3513455"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戗金</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戗金，又称沉金、枪金，即在漆器表面先按照设计的图案阴刻出花纹，并在花纹内填金，使之成为金色花纹的漆器。</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制作戗金漆器需要经历四道主要工序：制作出一件普通的漆器；用针或细刻刀在漆器表面刻画出纤细的纹样；在刻出的凹槽中嵌入金丝，经过打磨，使金丝与漆面平齐，漆器表面形成金色的线描图案。</a:t>
            </a:r>
            <a:endParaRPr lang="zh-CN" altLang="en-US">
              <a:latin typeface="黑体" panose="02010600030101010101" charset="-122"/>
              <a:ea typeface="黑体" panose="02010600030101010101" charset="-122"/>
            </a:endParaRPr>
          </a:p>
        </p:txBody>
      </p:sp>
      <p:grpSp>
        <p:nvGrpSpPr>
          <p:cNvPr id="24" name="组合 23"/>
          <p:cNvGrpSpPr/>
          <p:nvPr/>
        </p:nvGrpSpPr>
        <p:grpSpPr>
          <a:xfrm>
            <a:off x="4582160" y="1523365"/>
            <a:ext cx="6999605" cy="4335145"/>
            <a:chOff x="7216" y="2399"/>
            <a:chExt cx="11023" cy="6827"/>
          </a:xfrm>
        </p:grpSpPr>
        <p:pic>
          <p:nvPicPr>
            <p:cNvPr id="8" name="图片 7"/>
            <p:cNvPicPr>
              <a:picLocks noChangeAspect="1"/>
            </p:cNvPicPr>
            <p:nvPr/>
          </p:nvPicPr>
          <p:blipFill>
            <a:blip r:embed="rId1"/>
            <a:stretch>
              <a:fillRect/>
            </a:stretch>
          </p:blipFill>
          <p:spPr>
            <a:xfrm>
              <a:off x="7216" y="2399"/>
              <a:ext cx="5120" cy="6002"/>
            </a:xfrm>
            <a:prstGeom prst="rect">
              <a:avLst/>
            </a:prstGeom>
          </p:spPr>
        </p:pic>
        <p:pic>
          <p:nvPicPr>
            <p:cNvPr id="9" name="图片 8"/>
            <p:cNvPicPr>
              <a:picLocks noChangeAspect="1"/>
            </p:cNvPicPr>
            <p:nvPr/>
          </p:nvPicPr>
          <p:blipFill>
            <a:blip r:embed="rId2"/>
            <a:stretch>
              <a:fillRect/>
            </a:stretch>
          </p:blipFill>
          <p:spPr>
            <a:xfrm>
              <a:off x="12943" y="3479"/>
              <a:ext cx="5297" cy="3466"/>
            </a:xfrm>
            <a:prstGeom prst="rect">
              <a:avLst/>
            </a:prstGeom>
          </p:spPr>
        </p:pic>
        <p:sp>
          <p:nvSpPr>
            <p:cNvPr id="10" name="文本框 9"/>
            <p:cNvSpPr txBox="1"/>
            <p:nvPr/>
          </p:nvSpPr>
          <p:spPr>
            <a:xfrm>
              <a:off x="7374" y="8646"/>
              <a:ext cx="484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戗金漆器梳妆匣</a:t>
              </a:r>
              <a:endParaRPr lang="zh-CN" altLang="en-US">
                <a:latin typeface="黑体" panose="02010600030101010101" charset="-122"/>
                <a:ea typeface="黑体" panose="02010600030101010101" charset="-122"/>
              </a:endParaRPr>
            </a:p>
          </p:txBody>
        </p:sp>
        <p:sp>
          <p:nvSpPr>
            <p:cNvPr id="11" name="文本框 10"/>
            <p:cNvSpPr txBox="1"/>
            <p:nvPr/>
          </p:nvSpPr>
          <p:spPr>
            <a:xfrm>
              <a:off x="13304" y="7385"/>
              <a:ext cx="4778" cy="580"/>
            </a:xfrm>
            <a:prstGeom prst="rect">
              <a:avLst/>
            </a:prstGeom>
            <a:noFill/>
          </p:spPr>
          <p:txBody>
            <a:bodyPr wrap="square" rtlCol="0">
              <a:spAutoFit/>
            </a:bodyPr>
            <a:p>
              <a:r>
                <a:rPr lang="zh-CN" altLang="en-US">
                  <a:latin typeface="黑体" panose="02010600030101010101" charset="-122"/>
                  <a:ea typeface="黑体" panose="02010600030101010101" charset="-122"/>
                </a:rPr>
                <a:t>　黑漆戗金开光人物山水盒</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76225" y="864870"/>
            <a:ext cx="1157986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672465" y="1055370"/>
            <a:ext cx="3842385"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描金</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描金又称泥金画漆，即用金色作装饰花纹的漆器。在漆器表面，常以黑漆作地，也有少数以朱漆为地。描金漆装饰的制作过程：将打磨完的素胎涂漆，再涂红色漆或黑漆。干燥打磨平滑后，推光达到光亮后，用透明漆调彩漆。薄描花纹在漆器面上，然后放入温室，待漆将要干燥时，用丝棉球着最细的金粉或银粉，刷在花纹上，花纹则成为金银色。这种方法制成的漆器有金碧辉煌的效果。</a:t>
            </a:r>
            <a:endParaRPr lang="zh-CN" altLang="en-US">
              <a:latin typeface="黑体" panose="02010600030101010101" charset="-122"/>
              <a:ea typeface="黑体" panose="02010600030101010101" charset="-122"/>
            </a:endParaRPr>
          </a:p>
        </p:txBody>
      </p:sp>
      <p:grpSp>
        <p:nvGrpSpPr>
          <p:cNvPr id="13" name="组合 12"/>
          <p:cNvGrpSpPr/>
          <p:nvPr/>
        </p:nvGrpSpPr>
        <p:grpSpPr>
          <a:xfrm>
            <a:off x="4706620" y="1717040"/>
            <a:ext cx="7034530" cy="3949065"/>
            <a:chOff x="7412" y="2704"/>
            <a:chExt cx="11078" cy="6219"/>
          </a:xfrm>
        </p:grpSpPr>
        <p:pic>
          <p:nvPicPr>
            <p:cNvPr id="3" name="图片 2"/>
            <p:cNvPicPr>
              <a:picLocks noChangeAspect="1"/>
            </p:cNvPicPr>
            <p:nvPr/>
          </p:nvPicPr>
          <p:blipFill>
            <a:blip r:embed="rId1"/>
            <a:stretch>
              <a:fillRect/>
            </a:stretch>
          </p:blipFill>
          <p:spPr>
            <a:xfrm>
              <a:off x="7412" y="2704"/>
              <a:ext cx="5884" cy="5008"/>
            </a:xfrm>
            <a:prstGeom prst="rect">
              <a:avLst/>
            </a:prstGeom>
          </p:spPr>
        </p:pic>
        <p:pic>
          <p:nvPicPr>
            <p:cNvPr id="6" name="图片 5"/>
            <p:cNvPicPr>
              <a:picLocks noChangeAspect="1"/>
            </p:cNvPicPr>
            <p:nvPr/>
          </p:nvPicPr>
          <p:blipFill>
            <a:blip r:embed="rId2"/>
            <a:stretch>
              <a:fillRect/>
            </a:stretch>
          </p:blipFill>
          <p:spPr>
            <a:xfrm>
              <a:off x="13510" y="3220"/>
              <a:ext cx="4980" cy="4140"/>
            </a:xfrm>
            <a:prstGeom prst="rect">
              <a:avLst/>
            </a:prstGeom>
          </p:spPr>
        </p:pic>
        <p:sp>
          <p:nvSpPr>
            <p:cNvPr id="7" name="文本框 6"/>
            <p:cNvSpPr txBox="1"/>
            <p:nvPr/>
          </p:nvSpPr>
          <p:spPr>
            <a:xfrm>
              <a:off x="8299" y="7907"/>
              <a:ext cx="3900"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清中期　描金漆器人物果盘</a:t>
              </a:r>
              <a:endParaRPr lang="zh-CN" altLang="en-US">
                <a:latin typeface="黑体" panose="02010600030101010101" charset="-122"/>
                <a:ea typeface="黑体" panose="02010600030101010101" charset="-122"/>
              </a:endParaRPr>
            </a:p>
          </p:txBody>
        </p:sp>
        <p:sp>
          <p:nvSpPr>
            <p:cNvPr id="12" name="文本框 11"/>
            <p:cNvSpPr txBox="1"/>
            <p:nvPr/>
          </p:nvSpPr>
          <p:spPr>
            <a:xfrm>
              <a:off x="14544" y="7592"/>
              <a:ext cx="360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朱漆描金龙凤纹手炉</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01</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02</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03</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04</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不同的美术门类</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　美术作品的鉴赏方法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欣赏美术作品</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美术实践活动</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001010" y="1235710"/>
            <a:ext cx="7386955" cy="43872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789680" y="2136775"/>
            <a:ext cx="5809615" cy="258445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中国四大漆器</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中国有四大代表漆器，东有代表中国木胎漆最高水平的扬州漆器，南有传奇的福州脱胎漆器，西有富丽高雅的成都漆器，北有精致雅丽的北京雕漆。经过多年的发展，四大漆器逐渐相互融会贯通，取长补短，形成了五彩斑斓的“漆彩世界”。</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75360" y="864870"/>
            <a:ext cx="959231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96365" y="1055370"/>
            <a:ext cx="5340985"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一、福州脱胎漆器</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福州脱胎漆器始于南宋，已有二百多年的历史。其质地坚固轻巧，造型典雅别致，色泽瑰丽鲜艳，装饰精细，结实耐用，具有碰不坏、摔不破、不掉漆、不褪色等优点（图5-2-5），人们对它产生好感在一定程度上取决于装饰上的丰富多彩。其传统装饰技法有黑推光、色推光、薄料漆、彩漆晕金、锦纹、朱漆描金、嵌银上彩、台花、嵌螺钿等；新中国成立后，又发展了宝石闪光、沉花、堆漆浮雕、雕漆、仿彩窑、仿青铜等技法，并且把髹漆技艺同玉雕、石雕、牙雕、木雕、角雕艺术结合起来，使漆器的表面装饰琳琅满目，更加丰富多彩。</a:t>
            </a:r>
            <a:endParaRPr lang="zh-CN" altLang="en-US">
              <a:latin typeface="黑体" panose="02010600030101010101" charset="-122"/>
              <a:ea typeface="黑体" panose="02010600030101010101" charset="-122"/>
            </a:endParaRPr>
          </a:p>
        </p:txBody>
      </p:sp>
      <p:grpSp>
        <p:nvGrpSpPr>
          <p:cNvPr id="10" name="组合 9"/>
          <p:cNvGrpSpPr/>
          <p:nvPr/>
        </p:nvGrpSpPr>
        <p:grpSpPr>
          <a:xfrm>
            <a:off x="7297420" y="1409700"/>
            <a:ext cx="2595245" cy="4618990"/>
            <a:chOff x="11492" y="2220"/>
            <a:chExt cx="4087" cy="7274"/>
          </a:xfrm>
        </p:grpSpPr>
        <p:pic>
          <p:nvPicPr>
            <p:cNvPr id="8" name="图片 7"/>
            <p:cNvPicPr>
              <a:picLocks noChangeAspect="1"/>
            </p:cNvPicPr>
            <p:nvPr/>
          </p:nvPicPr>
          <p:blipFill>
            <a:blip r:embed="rId1"/>
            <a:stretch>
              <a:fillRect/>
            </a:stretch>
          </p:blipFill>
          <p:spPr>
            <a:xfrm>
              <a:off x="11492" y="2220"/>
              <a:ext cx="3984" cy="6360"/>
            </a:xfrm>
            <a:prstGeom prst="rect">
              <a:avLst/>
            </a:prstGeom>
          </p:spPr>
        </p:pic>
        <p:sp>
          <p:nvSpPr>
            <p:cNvPr id="9" name="文本框 8"/>
            <p:cNvSpPr txBox="1"/>
            <p:nvPr/>
          </p:nvSpPr>
          <p:spPr>
            <a:xfrm>
              <a:off x="11789" y="8914"/>
              <a:ext cx="3790"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图5-2-5　花瓶</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75360" y="864870"/>
            <a:ext cx="959231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96365" y="1055370"/>
            <a:ext cx="5340985"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二、扬州漆器</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明清时代是扬州漆器历史上的全盛时期，名家荟萃，诸品具备。隋唐时期，扬州漆器工艺格外精致，金属镶嵌产品日益增多。元末明初时，“点螺”工艺出现。明清两代为扬州漆器的兴盛时期，除了彩绘和雕漆外，平磨螺钿、骨石镶嵌、百宝镶嵌等新工艺亦有所发展。漆器产品主要选择木、漆、灰、牙、玉、石、骨、金、银、贝等千余种优质材料为原料，运用涂、髹、磨、绘、勾、填、雕、刻、镶、嵌等工艺手法进行制作（图5-2-6），既保留了传统工艺的特色，又富有时代气息，更提高了扬州漆器的艺术欣赏价值。</a:t>
            </a:r>
            <a:endParaRPr lang="zh-CN" altLang="en-US">
              <a:latin typeface="黑体" panose="02010600030101010101" charset="-122"/>
              <a:ea typeface="黑体" panose="02010600030101010101" charset="-122"/>
            </a:endParaRPr>
          </a:p>
        </p:txBody>
      </p:sp>
      <p:grpSp>
        <p:nvGrpSpPr>
          <p:cNvPr id="15" name="组合 14"/>
          <p:cNvGrpSpPr/>
          <p:nvPr/>
        </p:nvGrpSpPr>
        <p:grpSpPr>
          <a:xfrm>
            <a:off x="7179945" y="1798320"/>
            <a:ext cx="2785110" cy="3793490"/>
            <a:chOff x="11307" y="2832"/>
            <a:chExt cx="4386" cy="5974"/>
          </a:xfrm>
        </p:grpSpPr>
        <p:pic>
          <p:nvPicPr>
            <p:cNvPr id="11" name="图片 10"/>
            <p:cNvPicPr>
              <a:picLocks noChangeAspect="1"/>
            </p:cNvPicPr>
            <p:nvPr/>
          </p:nvPicPr>
          <p:blipFill>
            <a:blip r:embed="rId1"/>
            <a:stretch>
              <a:fillRect/>
            </a:stretch>
          </p:blipFill>
          <p:spPr>
            <a:xfrm>
              <a:off x="11307" y="2832"/>
              <a:ext cx="4068" cy="5138"/>
            </a:xfrm>
            <a:prstGeom prst="rect">
              <a:avLst/>
            </a:prstGeom>
          </p:spPr>
        </p:pic>
        <p:sp>
          <p:nvSpPr>
            <p:cNvPr id="14" name="文本框 13"/>
            <p:cNvSpPr txBox="1"/>
            <p:nvPr/>
          </p:nvSpPr>
          <p:spPr>
            <a:xfrm>
              <a:off x="11447" y="8226"/>
              <a:ext cx="424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图5-2-6　乐器点螺</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318260" y="864870"/>
            <a:ext cx="959231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520190" y="1226820"/>
            <a:ext cx="5111115"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三、北京漆器</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北京漆器（图5-2-7）是历史相当悠久的传统漆器品种。主要有两种，一是雕漆，这种工艺成熟于公元14 世纪。雕漆也以铜为胎并烧衬珐琅里，口边还要镀金，胎上需用红、绿、黄等色漆敷涂，有的要涂数百层，等漆阴干后才能进行雕刻。雕刻的方式又有浮雕和镂雕等。另一种是金漆镶嵌，这也是北京的特产。金漆镶嵌分为彩漆勾金、螺钿镶嵌、金银平脱以及刻灰和磨漆画等。两种漆器都有珠光宝气、古朴沉稳的特色，不失皇家的大气。体现了劳动人民巧夺天工的艺术才能。</a:t>
            </a:r>
            <a:endParaRPr lang="zh-CN" altLang="en-US">
              <a:latin typeface="黑体" panose="02010600030101010101" charset="-122"/>
              <a:ea typeface="黑体" panose="02010600030101010101" charset="-122"/>
            </a:endParaRPr>
          </a:p>
        </p:txBody>
      </p:sp>
      <p:grpSp>
        <p:nvGrpSpPr>
          <p:cNvPr id="7" name="组合 6"/>
          <p:cNvGrpSpPr/>
          <p:nvPr/>
        </p:nvGrpSpPr>
        <p:grpSpPr>
          <a:xfrm>
            <a:off x="6661150" y="2384425"/>
            <a:ext cx="3916680" cy="2725420"/>
            <a:chOff x="10310" y="3755"/>
            <a:chExt cx="6168" cy="4292"/>
          </a:xfrm>
        </p:grpSpPr>
        <p:pic>
          <p:nvPicPr>
            <p:cNvPr id="3" name="图片 2"/>
            <p:cNvPicPr>
              <a:picLocks noChangeAspect="1"/>
            </p:cNvPicPr>
            <p:nvPr/>
          </p:nvPicPr>
          <p:blipFill>
            <a:blip r:embed="rId1"/>
            <a:stretch>
              <a:fillRect/>
            </a:stretch>
          </p:blipFill>
          <p:spPr>
            <a:xfrm>
              <a:off x="10310" y="3755"/>
              <a:ext cx="6168" cy="3290"/>
            </a:xfrm>
            <a:prstGeom prst="rect">
              <a:avLst/>
            </a:prstGeom>
          </p:spPr>
        </p:pic>
        <p:sp>
          <p:nvSpPr>
            <p:cNvPr id="6" name="文本框 5"/>
            <p:cNvSpPr txBox="1"/>
            <p:nvPr/>
          </p:nvSpPr>
          <p:spPr>
            <a:xfrm>
              <a:off x="11273" y="7467"/>
              <a:ext cx="492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图5-2-7　北京漆器</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394460" y="864870"/>
            <a:ext cx="959231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586865" y="1407795"/>
            <a:ext cx="5111115"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四、成都漆器</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成都是中国漆艺最早的发源地之一，起源于距今3000 多年的商周时期。成都漆器又称卤漆，工艺精湛，做工考究，大多工序为手工制作，底胎用质地细腻、脱水处理后的原木，工艺涉及雕、嵌、填、描、推、绘、贴等方法，最具特色的是精细彩绘、雕花填彩。漆艺精在以刀代笔，将白描十八法运用于刀尖，雕锡晕色丝光，独一无二的装饰方法，金属材质高而细腻，是漆器艺术的魅力（图5-2-8）。</a:t>
            </a:r>
            <a:endParaRPr lang="zh-CN" altLang="en-US">
              <a:latin typeface="黑体" panose="02010600030101010101" charset="-122"/>
              <a:ea typeface="黑体" panose="02010600030101010101" charset="-122"/>
            </a:endParaRPr>
          </a:p>
        </p:txBody>
      </p:sp>
      <p:grpSp>
        <p:nvGrpSpPr>
          <p:cNvPr id="10" name="组合 9"/>
          <p:cNvGrpSpPr/>
          <p:nvPr/>
        </p:nvGrpSpPr>
        <p:grpSpPr>
          <a:xfrm>
            <a:off x="7083425" y="1526540"/>
            <a:ext cx="3194050" cy="4272280"/>
            <a:chOff x="10600" y="2404"/>
            <a:chExt cx="5030" cy="6728"/>
          </a:xfrm>
        </p:grpSpPr>
        <p:pic>
          <p:nvPicPr>
            <p:cNvPr id="8" name="图片 7"/>
            <p:cNvPicPr>
              <a:picLocks noChangeAspect="1"/>
            </p:cNvPicPr>
            <p:nvPr/>
          </p:nvPicPr>
          <p:blipFill>
            <a:blip r:embed="rId1"/>
            <a:stretch>
              <a:fillRect/>
            </a:stretch>
          </p:blipFill>
          <p:spPr>
            <a:xfrm>
              <a:off x="10600" y="2404"/>
              <a:ext cx="4734" cy="5992"/>
            </a:xfrm>
            <a:prstGeom prst="rect">
              <a:avLst/>
            </a:prstGeom>
          </p:spPr>
        </p:pic>
        <p:sp>
          <p:nvSpPr>
            <p:cNvPr id="9" name="文本框 8"/>
            <p:cNvSpPr txBox="1"/>
            <p:nvPr/>
          </p:nvSpPr>
          <p:spPr>
            <a:xfrm>
              <a:off x="10724" y="8552"/>
              <a:ext cx="490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图5-2-8　虎座鸟鼓架</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选取一件你喜欢的漆器作品，并说明喜爱它的理由。</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我国现知最早的漆器是七千年前的浙江余姚河姆渡原始文化遗址中出土的木胎涂漆碗，从互联网上查询相关的知识，写一篇200 字左右的介绍。</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363845"/>
            <a:ext cx="11421745" cy="1185545"/>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瓷器是用瓷土烧制的器皿。陶瓷则是陶器、炻器和瓷器的总称</a:t>
            </a:r>
            <a:r>
              <a:rPr lang="zh-CN" dirty="0">
                <a:latin typeface="黑体" panose="02010600030101010101" charset="-122"/>
                <a:ea typeface="黑体" panose="02010600030101010101" charset="-122"/>
                <a:cs typeface="黑体" panose="02010600030101010101" charset="-122"/>
                <a:sym typeface="华文细黑" panose="02010600040101010101" charset="-122"/>
              </a:rPr>
              <a:t>。</a:t>
            </a:r>
            <a:endParaRPr lang="zh-CN" dirty="0">
              <a:latin typeface="黑体" panose="02010600030101010101" charset="-122"/>
              <a:ea typeface="黑体" panose="02010600030101010101" charset="-122"/>
              <a:cs typeface="黑体" panose="02010600030101010101" charset="-122"/>
              <a:sym typeface="华文细黑" panose="02010600040101010101" charset="-122"/>
            </a:endParaRPr>
          </a:p>
          <a:p>
            <a:pPr indent="457200" algn="just" fontAlgn="auto">
              <a:lnSpc>
                <a:spcPct val="130000"/>
              </a:lnSpc>
              <a:spcBef>
                <a:spcPts val="0"/>
              </a:spcBef>
              <a:spcAft>
                <a:spcPts val="0"/>
              </a:spcAft>
            </a:pPr>
            <a:r>
              <a:rPr lang="zh-CN" dirty="0">
                <a:latin typeface="黑体" panose="02010600030101010101" charset="-122"/>
                <a:ea typeface="黑体" panose="02010600030101010101" charset="-122"/>
                <a:cs typeface="黑体" panose="02010600030101010101" charset="-122"/>
                <a:sym typeface="华文细黑" panose="02010600040101010101" charset="-122"/>
              </a:rPr>
              <a:t>景泰蓝，又称铜胎掐丝珐琅，是一种将各种颜色的珐琅附在铜胎或是青铜胎上，烧制而成的瑰丽多彩的工艺美术品，最早的文字记载出现在元朝</a:t>
            </a:r>
            <a:r>
              <a:rPr lang="zh-CN" dirty="0">
                <a:latin typeface="黑体" panose="02010600030101010101" charset="-122"/>
                <a:ea typeface="黑体" panose="02010600030101010101" charset="-122"/>
                <a:cs typeface="黑体" panose="02010600030101010101" charset="-122"/>
                <a:sym typeface="华文细黑" panose="02010600040101010101" charset="-122"/>
              </a:rPr>
              <a:t>。</a:t>
            </a:r>
            <a:endParaRPr lang="zh-CN"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第三节　陶瓷和景泰蓝</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686435" y="864870"/>
            <a:ext cx="10730865"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一、瓷器的五大窑口</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085850" y="1362710"/>
            <a:ext cx="3583305"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宋代文化在中国古代社会处于空前绝后的水平。宋瓷是宋代文化的主要组成部分，是两宋文化的一朵绚丽的奇葩。宋瓷在当时的海外贸易中，已成为风靡世界的名牌商品。宋瓷窑场首推汝窑、官窑、哥窑、钧窑、定窑。后人称之为“宋代五大名窑”。</a:t>
            </a:r>
            <a:endParaRPr lang="zh-CN" altLang="en-US">
              <a:latin typeface="黑体" panose="02010600030101010101" charset="-122"/>
              <a:ea typeface="黑体" panose="02010600030101010101" charset="-122"/>
            </a:endParaRPr>
          </a:p>
        </p:txBody>
      </p:sp>
      <p:grpSp>
        <p:nvGrpSpPr>
          <p:cNvPr id="15" name="组合 14"/>
          <p:cNvGrpSpPr/>
          <p:nvPr/>
        </p:nvGrpSpPr>
        <p:grpSpPr>
          <a:xfrm>
            <a:off x="4931410" y="1162685"/>
            <a:ext cx="6217285" cy="4848225"/>
            <a:chOff x="7961" y="2011"/>
            <a:chExt cx="9791" cy="7635"/>
          </a:xfrm>
        </p:grpSpPr>
        <p:pic>
          <p:nvPicPr>
            <p:cNvPr id="3" name="图片 2"/>
            <p:cNvPicPr>
              <a:picLocks noChangeAspect="1"/>
            </p:cNvPicPr>
            <p:nvPr/>
          </p:nvPicPr>
          <p:blipFill>
            <a:blip r:embed="rId1"/>
            <a:stretch>
              <a:fillRect/>
            </a:stretch>
          </p:blipFill>
          <p:spPr>
            <a:xfrm>
              <a:off x="8615" y="2011"/>
              <a:ext cx="3144" cy="3120"/>
            </a:xfrm>
            <a:prstGeom prst="rect">
              <a:avLst/>
            </a:prstGeom>
          </p:spPr>
        </p:pic>
        <p:pic>
          <p:nvPicPr>
            <p:cNvPr id="7" name="图片 6"/>
            <p:cNvPicPr>
              <a:picLocks noChangeAspect="1"/>
            </p:cNvPicPr>
            <p:nvPr/>
          </p:nvPicPr>
          <p:blipFill>
            <a:blip r:embed="rId2"/>
            <a:stretch>
              <a:fillRect/>
            </a:stretch>
          </p:blipFill>
          <p:spPr>
            <a:xfrm>
              <a:off x="14248" y="2254"/>
              <a:ext cx="3504" cy="2844"/>
            </a:xfrm>
            <a:prstGeom prst="rect">
              <a:avLst/>
            </a:prstGeom>
          </p:spPr>
        </p:pic>
        <p:pic>
          <p:nvPicPr>
            <p:cNvPr id="11" name="图片 10"/>
            <p:cNvPicPr>
              <a:picLocks noChangeAspect="1"/>
            </p:cNvPicPr>
            <p:nvPr/>
          </p:nvPicPr>
          <p:blipFill>
            <a:blip r:embed="rId3"/>
            <a:stretch>
              <a:fillRect/>
            </a:stretch>
          </p:blipFill>
          <p:spPr>
            <a:xfrm>
              <a:off x="11759" y="5221"/>
              <a:ext cx="2580" cy="2913"/>
            </a:xfrm>
            <a:prstGeom prst="rect">
              <a:avLst/>
            </a:prstGeom>
          </p:spPr>
        </p:pic>
        <p:pic>
          <p:nvPicPr>
            <p:cNvPr id="12" name="图片 11"/>
            <p:cNvPicPr>
              <a:picLocks noChangeAspect="1"/>
            </p:cNvPicPr>
            <p:nvPr/>
          </p:nvPicPr>
          <p:blipFill>
            <a:blip r:embed="rId4"/>
            <a:stretch>
              <a:fillRect/>
            </a:stretch>
          </p:blipFill>
          <p:spPr>
            <a:xfrm>
              <a:off x="7961" y="7068"/>
              <a:ext cx="3629" cy="2578"/>
            </a:xfrm>
            <a:prstGeom prst="rect">
              <a:avLst/>
            </a:prstGeom>
          </p:spPr>
        </p:pic>
        <p:pic>
          <p:nvPicPr>
            <p:cNvPr id="14" name="图片 13"/>
            <p:cNvPicPr>
              <a:picLocks noChangeAspect="1"/>
            </p:cNvPicPr>
            <p:nvPr/>
          </p:nvPicPr>
          <p:blipFill>
            <a:blip r:embed="rId5"/>
            <a:stretch>
              <a:fillRect/>
            </a:stretch>
          </p:blipFill>
          <p:spPr>
            <a:xfrm>
              <a:off x="14620" y="6495"/>
              <a:ext cx="3132" cy="3132"/>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702560" y="1122045"/>
            <a:ext cx="7326630" cy="49974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一、瓷器的五大窑口</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003550" y="1253490"/>
            <a:ext cx="6548755" cy="13379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（一）汝瓷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汝瓷（图5-3-1、图5-3-2）在我国宋代被列为五大名瓷之首，当时被钦定为宫廷御用瓷。</a:t>
            </a:r>
            <a:endParaRPr lang="zh-CN" altLang="en-US">
              <a:latin typeface="黑体" panose="02010600030101010101" charset="-122"/>
              <a:ea typeface="黑体" panose="02010600030101010101" charset="-122"/>
            </a:endParaRPr>
          </a:p>
        </p:txBody>
      </p:sp>
      <p:grpSp>
        <p:nvGrpSpPr>
          <p:cNvPr id="18" name="组合 17"/>
          <p:cNvGrpSpPr/>
          <p:nvPr/>
        </p:nvGrpSpPr>
        <p:grpSpPr>
          <a:xfrm>
            <a:off x="3322320" y="2883535"/>
            <a:ext cx="6245225" cy="2948940"/>
            <a:chOff x="5232" y="4886"/>
            <a:chExt cx="9835" cy="4644"/>
          </a:xfrm>
        </p:grpSpPr>
        <p:pic>
          <p:nvPicPr>
            <p:cNvPr id="6" name="图片 5"/>
            <p:cNvPicPr>
              <a:picLocks noChangeAspect="1"/>
            </p:cNvPicPr>
            <p:nvPr/>
          </p:nvPicPr>
          <p:blipFill>
            <a:blip r:embed="rId1"/>
            <a:stretch>
              <a:fillRect/>
            </a:stretch>
          </p:blipFill>
          <p:spPr>
            <a:xfrm>
              <a:off x="5232" y="4886"/>
              <a:ext cx="3900" cy="3870"/>
            </a:xfrm>
            <a:prstGeom prst="rect">
              <a:avLst/>
            </a:prstGeom>
          </p:spPr>
        </p:pic>
        <p:sp>
          <p:nvSpPr>
            <p:cNvPr id="8" name="文本框 7"/>
            <p:cNvSpPr txBox="1"/>
            <p:nvPr/>
          </p:nvSpPr>
          <p:spPr>
            <a:xfrm>
              <a:off x="5330" y="8925"/>
              <a:ext cx="371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图5-3-1　汝瓷盏</a:t>
              </a:r>
              <a:endParaRPr lang="zh-CN" altLang="en-US">
                <a:latin typeface="黑体" panose="02010600030101010101" charset="-122"/>
                <a:ea typeface="黑体" panose="02010600030101010101" charset="-122"/>
                <a:cs typeface="黑体" panose="02010600030101010101" charset="-122"/>
              </a:endParaRPr>
            </a:p>
          </p:txBody>
        </p:sp>
        <p:grpSp>
          <p:nvGrpSpPr>
            <p:cNvPr id="17" name="组合 16"/>
            <p:cNvGrpSpPr/>
            <p:nvPr/>
          </p:nvGrpSpPr>
          <p:grpSpPr>
            <a:xfrm>
              <a:off x="9579" y="4911"/>
              <a:ext cx="5488" cy="3900"/>
              <a:chOff x="9579" y="4935"/>
              <a:chExt cx="5488" cy="3882"/>
            </a:xfrm>
          </p:grpSpPr>
          <p:pic>
            <p:nvPicPr>
              <p:cNvPr id="10" name="图片 9"/>
              <p:cNvPicPr>
                <a:picLocks noChangeAspect="1"/>
              </p:cNvPicPr>
              <p:nvPr/>
            </p:nvPicPr>
            <p:blipFill>
              <a:blip r:embed="rId2"/>
              <a:stretch>
                <a:fillRect/>
              </a:stretch>
            </p:blipFill>
            <p:spPr>
              <a:xfrm>
                <a:off x="9579" y="4938"/>
                <a:ext cx="2782" cy="3877"/>
              </a:xfrm>
              <a:prstGeom prst="rect">
                <a:avLst/>
              </a:prstGeom>
            </p:spPr>
          </p:pic>
          <p:pic>
            <p:nvPicPr>
              <p:cNvPr id="13" name="图片 12"/>
              <p:cNvPicPr>
                <a:picLocks noChangeAspect="1"/>
              </p:cNvPicPr>
              <p:nvPr/>
            </p:nvPicPr>
            <p:blipFill>
              <a:blip r:embed="rId2"/>
              <a:stretch>
                <a:fillRect/>
              </a:stretch>
            </p:blipFill>
            <p:spPr>
              <a:xfrm>
                <a:off x="12281" y="4935"/>
                <a:ext cx="2786" cy="3882"/>
              </a:xfrm>
              <a:prstGeom prst="rect">
                <a:avLst/>
              </a:prstGeom>
            </p:spPr>
          </p:pic>
        </p:grpSp>
        <p:sp>
          <p:nvSpPr>
            <p:cNvPr id="16" name="文本框 15"/>
            <p:cNvSpPr txBox="1"/>
            <p:nvPr/>
          </p:nvSpPr>
          <p:spPr>
            <a:xfrm>
              <a:off x="10158" y="8950"/>
              <a:ext cx="4607"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图5-3-2　汝瓷瓶</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44675" y="1022985"/>
            <a:ext cx="9432290" cy="49974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一、瓷器的五大窑口</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75180" y="977265"/>
            <a:ext cx="8934450" cy="16281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（二）官窑</a:t>
            </a:r>
            <a:endParaRPr lang="zh-CN" altLang="en-US" b="1">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官窑就是国家中央政府办的窑，专门为皇宫、王室生产的用瓷（图5-3-3 ～图5-3-5）。官窑瓷器，不计成本，精益求精，窑址的地点，生产技术严格保密，工艺精美绝伦，传世瓷器多是稀世珍品。</a:t>
            </a:r>
            <a:endParaRPr lang="zh-CN" altLang="en-US">
              <a:latin typeface="黑体" panose="02010600030101010101" charset="-122"/>
              <a:ea typeface="黑体" panose="02010600030101010101" charset="-122"/>
            </a:endParaRPr>
          </a:p>
        </p:txBody>
      </p:sp>
      <p:grpSp>
        <p:nvGrpSpPr>
          <p:cNvPr id="20" name="组合 19"/>
          <p:cNvGrpSpPr/>
          <p:nvPr/>
        </p:nvGrpSpPr>
        <p:grpSpPr>
          <a:xfrm>
            <a:off x="2103755" y="2658745"/>
            <a:ext cx="8949055" cy="3217545"/>
            <a:chOff x="3313" y="4187"/>
            <a:chExt cx="14093" cy="5067"/>
          </a:xfrm>
        </p:grpSpPr>
        <p:pic>
          <p:nvPicPr>
            <p:cNvPr id="3" name="图片 2"/>
            <p:cNvPicPr>
              <a:picLocks noChangeAspect="1"/>
            </p:cNvPicPr>
            <p:nvPr/>
          </p:nvPicPr>
          <p:blipFill>
            <a:blip r:embed="rId1"/>
            <a:stretch>
              <a:fillRect/>
            </a:stretch>
          </p:blipFill>
          <p:spPr>
            <a:xfrm>
              <a:off x="4199" y="4187"/>
              <a:ext cx="2328" cy="4514"/>
            </a:xfrm>
            <a:prstGeom prst="rect">
              <a:avLst/>
            </a:prstGeom>
          </p:spPr>
        </p:pic>
        <p:pic>
          <p:nvPicPr>
            <p:cNvPr id="7" name="图片 6"/>
            <p:cNvPicPr>
              <a:picLocks noChangeAspect="1"/>
            </p:cNvPicPr>
            <p:nvPr/>
          </p:nvPicPr>
          <p:blipFill>
            <a:blip r:embed="rId2"/>
            <a:stretch>
              <a:fillRect/>
            </a:stretch>
          </p:blipFill>
          <p:spPr>
            <a:xfrm>
              <a:off x="7484" y="4670"/>
              <a:ext cx="4576" cy="3712"/>
            </a:xfrm>
            <a:prstGeom prst="rect">
              <a:avLst/>
            </a:prstGeom>
          </p:spPr>
        </p:pic>
        <p:pic>
          <p:nvPicPr>
            <p:cNvPr id="9" name="图片 8"/>
            <p:cNvPicPr>
              <a:picLocks noChangeAspect="1"/>
            </p:cNvPicPr>
            <p:nvPr/>
          </p:nvPicPr>
          <p:blipFill>
            <a:blip r:embed="rId3"/>
            <a:stretch>
              <a:fillRect/>
            </a:stretch>
          </p:blipFill>
          <p:spPr>
            <a:xfrm>
              <a:off x="12846" y="4700"/>
              <a:ext cx="4560" cy="3669"/>
            </a:xfrm>
            <a:prstGeom prst="rect">
              <a:avLst/>
            </a:prstGeom>
          </p:spPr>
        </p:pic>
        <p:sp>
          <p:nvSpPr>
            <p:cNvPr id="14" name="文本框 13"/>
            <p:cNvSpPr txBox="1"/>
            <p:nvPr/>
          </p:nvSpPr>
          <p:spPr>
            <a:xfrm>
              <a:off x="3313" y="8674"/>
              <a:ext cx="3854" cy="580"/>
            </a:xfrm>
            <a:prstGeom prst="rect">
              <a:avLst/>
            </a:prstGeom>
            <a:noFill/>
          </p:spPr>
          <p:txBody>
            <a:bodyPr wrap="square" rtlCol="0">
              <a:spAutoFit/>
            </a:bodyPr>
            <a:p>
              <a:pPr algn="just"/>
              <a:r>
                <a:rPr lang="zh-CN" altLang="en-US">
                  <a:latin typeface="黑体" panose="02010600030101010101" charset="-122"/>
                  <a:ea typeface="黑体" panose="02010600030101010101" charset="-122"/>
                  <a:cs typeface="黑体" panose="02010600030101010101" charset="-122"/>
                </a:rPr>
                <a:t>图5-3-3　官窑玉壶春</a:t>
              </a:r>
              <a:endParaRPr lang="zh-CN" altLang="en-US">
                <a:latin typeface="黑体" panose="02010600030101010101" charset="-122"/>
                <a:ea typeface="黑体" panose="02010600030101010101" charset="-122"/>
                <a:cs typeface="黑体" panose="02010600030101010101" charset="-122"/>
              </a:endParaRPr>
            </a:p>
          </p:txBody>
        </p:sp>
        <p:sp>
          <p:nvSpPr>
            <p:cNvPr id="15" name="文本框 14"/>
            <p:cNvSpPr txBox="1"/>
            <p:nvPr/>
          </p:nvSpPr>
          <p:spPr>
            <a:xfrm>
              <a:off x="7610" y="8581"/>
              <a:ext cx="413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图5-3-4　官窑盘</a:t>
              </a:r>
              <a:endParaRPr lang="zh-CN" altLang="en-US">
                <a:latin typeface="黑体" panose="02010600030101010101" charset="-122"/>
                <a:ea typeface="黑体" panose="02010600030101010101" charset="-122"/>
                <a:cs typeface="黑体" panose="02010600030101010101" charset="-122"/>
              </a:endParaRPr>
            </a:p>
          </p:txBody>
        </p:sp>
        <p:sp>
          <p:nvSpPr>
            <p:cNvPr id="19" name="文本框 18"/>
            <p:cNvSpPr txBox="1"/>
            <p:nvPr/>
          </p:nvSpPr>
          <p:spPr>
            <a:xfrm>
              <a:off x="13116" y="8551"/>
              <a:ext cx="413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图5-3-5　官窑碗</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05</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06</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07</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08</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中国传统工艺</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摄影</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中国书法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设计</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75360" y="864870"/>
            <a:ext cx="959231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一、瓷器的五大窑口</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74445" y="1609090"/>
            <a:ext cx="511111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（三）定窑</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定窑窑址在今河北省曲阳，在宋代属定州。定窑以烧白瓷为主，装饰技法以白釉印花、白釉刻花和白釉划花为主，还有白釉剔花和金彩描花。印花以花卉为主，主要有莲、菊、萱草、牡丹等，也有鸳鸯、龙凤、狮子等动物图案，画面严谨，讲究对称，工整素雅的白釉印花定器历来被视为陶瓷艺术中的珍品（图5-3-6）。</a:t>
            </a:r>
            <a:endParaRPr lang="zh-CN" altLang="en-US">
              <a:latin typeface="黑体" panose="02010600030101010101" charset="-122"/>
              <a:ea typeface="黑体" panose="02010600030101010101" charset="-122"/>
            </a:endParaRPr>
          </a:p>
        </p:txBody>
      </p:sp>
      <p:grpSp>
        <p:nvGrpSpPr>
          <p:cNvPr id="8" name="组合 7"/>
          <p:cNvGrpSpPr/>
          <p:nvPr/>
        </p:nvGrpSpPr>
        <p:grpSpPr>
          <a:xfrm>
            <a:off x="6944995" y="1788160"/>
            <a:ext cx="3115310" cy="3575685"/>
            <a:chOff x="10937" y="2816"/>
            <a:chExt cx="4906" cy="5631"/>
          </a:xfrm>
        </p:grpSpPr>
        <p:sp>
          <p:nvSpPr>
            <p:cNvPr id="9" name="文本框 8"/>
            <p:cNvSpPr txBox="1"/>
            <p:nvPr/>
          </p:nvSpPr>
          <p:spPr>
            <a:xfrm>
              <a:off x="10937" y="7867"/>
              <a:ext cx="490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图5-3-6　定窑烧白瓷花瓣</a:t>
              </a:r>
              <a:endParaRPr lang="zh-CN" altLang="en-US">
                <a:latin typeface="黑体" panose="02010600030101010101" charset="-122"/>
                <a:ea typeface="黑体" panose="02010600030101010101" charset="-122"/>
                <a:cs typeface="黑体" panose="02010600030101010101" charset="-122"/>
              </a:endParaRPr>
            </a:p>
          </p:txBody>
        </p:sp>
        <p:pic>
          <p:nvPicPr>
            <p:cNvPr id="7" name="图片 6"/>
            <p:cNvPicPr>
              <a:picLocks noChangeAspect="1"/>
            </p:cNvPicPr>
            <p:nvPr/>
          </p:nvPicPr>
          <p:blipFill>
            <a:blip r:embed="rId1"/>
            <a:stretch>
              <a:fillRect/>
            </a:stretch>
          </p:blipFill>
          <p:spPr>
            <a:xfrm>
              <a:off x="11260" y="2816"/>
              <a:ext cx="4259" cy="4808"/>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12495" y="1022985"/>
            <a:ext cx="10527030" cy="52273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一、瓷器的五大窑口</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028065" y="1074420"/>
            <a:ext cx="10281920" cy="19456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（四）钧窑</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钧窑以独特的窑变艺术而著称于世，素有“黄金有价钧无价”和“家有万贯，不如钧瓷一件”的美誉。钧窑是河南省禹州市神垕镇独有的国宝瓷器，它的主要贡献在于烧制成艳丽绝伦的红釉钧瓷，从而开创了铜红釉的先河，改变了以前我国高温颜色釉只有黑釉和青釉的局面，开拓了新的艺术境界（图5-3-7、图5-3-8）。</a:t>
            </a:r>
            <a:endParaRPr lang="zh-CN" altLang="en-US">
              <a:latin typeface="黑体" panose="02010600030101010101" charset="-122"/>
              <a:ea typeface="黑体" panose="02010600030101010101" charset="-122"/>
            </a:endParaRPr>
          </a:p>
        </p:txBody>
      </p:sp>
      <p:grpSp>
        <p:nvGrpSpPr>
          <p:cNvPr id="17" name="组合 16"/>
          <p:cNvGrpSpPr/>
          <p:nvPr/>
        </p:nvGrpSpPr>
        <p:grpSpPr>
          <a:xfrm>
            <a:off x="3811270" y="2976245"/>
            <a:ext cx="6506210" cy="3093720"/>
            <a:chOff x="5734" y="4426"/>
            <a:chExt cx="10812" cy="5156"/>
          </a:xfrm>
        </p:grpSpPr>
        <p:pic>
          <p:nvPicPr>
            <p:cNvPr id="11" name="图片 10"/>
            <p:cNvPicPr>
              <a:picLocks noChangeAspect="1"/>
            </p:cNvPicPr>
            <p:nvPr/>
          </p:nvPicPr>
          <p:blipFill>
            <a:blip r:embed="rId1"/>
            <a:stretch>
              <a:fillRect/>
            </a:stretch>
          </p:blipFill>
          <p:spPr>
            <a:xfrm>
              <a:off x="5734" y="4426"/>
              <a:ext cx="3801" cy="4526"/>
            </a:xfrm>
            <a:prstGeom prst="rect">
              <a:avLst/>
            </a:prstGeom>
          </p:spPr>
        </p:pic>
        <p:pic>
          <p:nvPicPr>
            <p:cNvPr id="12" name="图片 11"/>
            <p:cNvPicPr>
              <a:picLocks noChangeAspect="1"/>
            </p:cNvPicPr>
            <p:nvPr/>
          </p:nvPicPr>
          <p:blipFill>
            <a:blip r:embed="rId2"/>
            <a:stretch>
              <a:fillRect/>
            </a:stretch>
          </p:blipFill>
          <p:spPr>
            <a:xfrm>
              <a:off x="10518" y="4576"/>
              <a:ext cx="6028" cy="4281"/>
            </a:xfrm>
            <a:prstGeom prst="rect">
              <a:avLst/>
            </a:prstGeom>
          </p:spPr>
        </p:pic>
        <p:sp>
          <p:nvSpPr>
            <p:cNvPr id="13" name="文本框 12"/>
            <p:cNvSpPr txBox="1"/>
            <p:nvPr/>
          </p:nvSpPr>
          <p:spPr>
            <a:xfrm>
              <a:off x="5943" y="8968"/>
              <a:ext cx="3475" cy="614"/>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图5-3-7　钧窑尊</a:t>
              </a:r>
              <a:endParaRPr lang="zh-CN" altLang="en-US">
                <a:latin typeface="黑体" panose="02010600030101010101" charset="-122"/>
                <a:ea typeface="黑体" panose="02010600030101010101" charset="-122"/>
                <a:cs typeface="黑体" panose="02010600030101010101" charset="-122"/>
              </a:endParaRPr>
            </a:p>
          </p:txBody>
        </p:sp>
        <p:sp>
          <p:nvSpPr>
            <p:cNvPr id="16" name="文本框 15"/>
            <p:cNvSpPr txBox="1"/>
            <p:nvPr/>
          </p:nvSpPr>
          <p:spPr>
            <a:xfrm>
              <a:off x="11533" y="8938"/>
              <a:ext cx="4119" cy="614"/>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图5-3-8　钧窑洗</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75360" y="864870"/>
            <a:ext cx="9592310"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一、瓷器的五大窑口</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74445" y="1609090"/>
            <a:ext cx="511111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（五）哥窑</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传世哥窑瓷器不见于宋墓出土，其窑址尚未发现，确切的窑场至今也未发现。故研究者普遍认为传世哥窑属于宋代官办瓷窑。其胎色有黑、深灰、浅灰及土黄多种，其釉均为失透的乳浊釉，釉色以灰青为主。常见器物有炉、瓶、碗、盘、洗等，均质地优良，做工精细，全为宫廷用瓷的式样。</a:t>
            </a:r>
            <a:endParaRPr lang="zh-CN" altLang="en-US">
              <a:latin typeface="黑体" panose="02010600030101010101" charset="-122"/>
              <a:ea typeface="黑体" panose="02010600030101010101" charset="-122"/>
            </a:endParaRPr>
          </a:p>
        </p:txBody>
      </p:sp>
      <p:grpSp>
        <p:nvGrpSpPr>
          <p:cNvPr id="6" name="组合 5"/>
          <p:cNvGrpSpPr/>
          <p:nvPr/>
        </p:nvGrpSpPr>
        <p:grpSpPr>
          <a:xfrm>
            <a:off x="6809740" y="1727200"/>
            <a:ext cx="3250565" cy="3798570"/>
            <a:chOff x="10724" y="2720"/>
            <a:chExt cx="5119" cy="5982"/>
          </a:xfrm>
        </p:grpSpPr>
        <p:sp>
          <p:nvSpPr>
            <p:cNvPr id="9" name="文本框 8"/>
            <p:cNvSpPr txBox="1"/>
            <p:nvPr/>
          </p:nvSpPr>
          <p:spPr>
            <a:xfrm>
              <a:off x="10937" y="8122"/>
              <a:ext cx="490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图5-3-9　哥窑炉</a:t>
              </a:r>
              <a:endParaRPr lang="zh-CN" altLang="en-US">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1"/>
            <a:stretch>
              <a:fillRect/>
            </a:stretch>
          </p:blipFill>
          <p:spPr>
            <a:xfrm>
              <a:off x="10724" y="2720"/>
              <a:ext cx="5119" cy="500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flipH="1">
            <a:off x="3836398" y="2796297"/>
            <a:ext cx="583202" cy="0"/>
          </a:xfrm>
          <a:prstGeom prst="line">
            <a:avLst/>
          </a:prstGeom>
          <a:ln w="6350">
            <a:solidFill>
              <a:srgbClr val="F4878D"/>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741136" y="2252869"/>
            <a:ext cx="3051719" cy="105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其一，哥窑釉属无光釉，犹如“酥油”般的光泽，色调丰富多彩，有米黄、粉青、奶白诸色。</a:t>
            </a:r>
            <a:endPar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cxnSp>
        <p:nvCxnSpPr>
          <p:cNvPr id="14" name="直接连接符 13"/>
          <p:cNvCxnSpPr/>
          <p:nvPr/>
        </p:nvCxnSpPr>
        <p:spPr>
          <a:xfrm flipH="1">
            <a:off x="7655186" y="2801116"/>
            <a:ext cx="406475" cy="0"/>
          </a:xfrm>
          <a:prstGeom prst="line">
            <a:avLst/>
          </a:prstGeom>
          <a:ln w="6350">
            <a:solidFill>
              <a:srgbClr val="F4878D"/>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
          <p:cNvSpPr>
            <a:spLocks noChangeArrowheads="1"/>
          </p:cNvSpPr>
          <p:nvPr/>
        </p:nvSpPr>
        <p:spPr bwMode="auto">
          <a:xfrm>
            <a:off x="8249920" y="2257425"/>
            <a:ext cx="3580765" cy="1694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其二，“金丝铁线”的纹样，哥窑釉面有网状开片，或重叠犹如冰裂纹，或成细密小开片俗成“百圾碎”或“龟子纹”，以“金丝铁线”为典型，即较粗琉的黑色裂纹交织着细密的红、黄色裂纹</a:t>
            </a:r>
            <a:endPar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cxnSp>
        <p:nvCxnSpPr>
          <p:cNvPr id="16" name="直接连接符 15"/>
          <p:cNvCxnSpPr/>
          <p:nvPr/>
        </p:nvCxnSpPr>
        <p:spPr>
          <a:xfrm flipH="1">
            <a:off x="6667500" y="4545034"/>
            <a:ext cx="1394161" cy="0"/>
          </a:xfrm>
          <a:prstGeom prst="line">
            <a:avLst/>
          </a:prstGeom>
          <a:ln w="6350">
            <a:solidFill>
              <a:srgbClr val="88AA7C"/>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
          <p:cNvSpPr>
            <a:spLocks noChangeArrowheads="1"/>
          </p:cNvSpPr>
          <p:nvPr/>
        </p:nvSpPr>
        <p:spPr bwMode="auto">
          <a:xfrm>
            <a:off x="8249920" y="4178300"/>
            <a:ext cx="3510280" cy="1694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其三，“聚沫攒珠”般的釉中气泡，哥窑器通常釉层很厚，最厚处甚至与胎的厚度相等，釉内含有气泡，如珠隐现，犹如“聚沫攒珠”般的美韵，这是辨别真假哥窑器的一个传统的方法。</a:t>
            </a:r>
            <a:endPar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cxnSp>
        <p:nvCxnSpPr>
          <p:cNvPr id="18" name="直接连接符 17"/>
          <p:cNvCxnSpPr/>
          <p:nvPr/>
        </p:nvCxnSpPr>
        <p:spPr>
          <a:xfrm flipH="1">
            <a:off x="3836398" y="4540215"/>
            <a:ext cx="1548402" cy="0"/>
          </a:xfrm>
          <a:prstGeom prst="line">
            <a:avLst/>
          </a:prstGeom>
          <a:ln w="6350">
            <a:solidFill>
              <a:srgbClr val="88AA7C"/>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
          <p:cNvSpPr>
            <a:spLocks noChangeArrowheads="1"/>
          </p:cNvSpPr>
          <p:nvPr/>
        </p:nvSpPr>
        <p:spPr bwMode="auto">
          <a:xfrm>
            <a:off x="741136" y="3996787"/>
            <a:ext cx="3051719" cy="201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其四，“紫口铁足”的风致，哥窑器坯体大都是紫黑色或棕黄色，器皿口部口边缘釉薄处由于隐纹露出胎色而呈黄褐色，同时在底足未挂釉处呈现铁黑色，这也是区别真假哥窑器的传统方法之一。</a:t>
            </a:r>
            <a:endParaRPr lang="zh-CN" altLang="en-US" sz="1400"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17421" y="2030252"/>
            <a:ext cx="2369714" cy="3354656"/>
          </a:xfrm>
          <a:prstGeom prst="rect">
            <a:avLst/>
          </a:prstGeom>
        </p:spPr>
      </p:pic>
      <p:sp>
        <p:nvSpPr>
          <p:cNvPr id="2" name="文本框 1"/>
          <p:cNvSpPr txBox="1"/>
          <p:nvPr/>
        </p:nvSpPr>
        <p:spPr>
          <a:xfrm>
            <a:off x="1807210" y="1336675"/>
            <a:ext cx="6400165" cy="368300"/>
          </a:xfrm>
          <a:prstGeom prst="rect">
            <a:avLst/>
          </a:prstGeom>
          <a:noFill/>
        </p:spPr>
        <p:txBody>
          <a:bodyPr wrap="square" rtlCol="0">
            <a:spAutoFit/>
          </a:bodyPr>
          <a:p>
            <a:r>
              <a:rPr lang="zh-CN" altLang="en-US">
                <a:latin typeface="黑体" panose="02010600030101010101" charset="-122"/>
                <a:ea typeface="黑体" panose="02010600030101010101" charset="-122"/>
              </a:rPr>
              <a:t>哥窑的四个主要特征如下。</a:t>
            </a:r>
            <a:endParaRPr lang="zh-CN" altLang="en-US">
              <a:latin typeface="黑体" panose="02010600030101010101" charset="-122"/>
              <a:ea typeface="黑体" panose="0201060003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childTnLst>
                              </p:cTn>
                            </p:par>
                            <p:par>
                              <p:cTn id="17" fill="hold">
                                <p:stCondLst>
                                  <p:cond delay="1500"/>
                                </p:stCondLst>
                                <p:childTnLst>
                                  <p:par>
                                    <p:cTn id="18" presetID="2" presetClass="entr" presetSubtype="8" fill="hold" grpId="0" nodeType="afterEffect" p14:presetBounceEnd="30000">
                                      <p:stCondLst>
                                        <p:cond delay="0"/>
                                      </p:stCondLst>
                                      <p:iterate type="lt">
                                        <p:tmPct val="5000"/>
                                      </p:iterate>
                                      <p:childTnLst>
                                        <p:set>
                                          <p:cBhvr>
                                            <p:cTn id="19" dur="1" fill="hold">
                                              <p:stCondLst>
                                                <p:cond delay="0"/>
                                              </p:stCondLst>
                                            </p:cTn>
                                            <p:tgtEl>
                                              <p:spTgt spid="13"/>
                                            </p:tgtEl>
                                            <p:attrNameLst>
                                              <p:attrName>style.visibility</p:attrName>
                                            </p:attrNameLst>
                                          </p:cBhvr>
                                          <p:to>
                                            <p:strVal val="visible"/>
                                          </p:to>
                                        </p:set>
                                        <p:anim calcmode="lin" valueType="num" p14:bounceEnd="30000">
                                          <p:cBhvr additive="base">
                                            <p:cTn id="20" dur="500" fill="hold"/>
                                            <p:tgtEl>
                                              <p:spTgt spid="13"/>
                                            </p:tgtEl>
                                            <p:attrNameLst>
                                              <p:attrName>ppt_x</p:attrName>
                                            </p:attrNameLst>
                                          </p:cBhvr>
                                          <p:tavLst>
                                            <p:tav tm="0">
                                              <p:val>
                                                <p:strVal val="0-#ppt_w/2"/>
                                              </p:val>
                                            </p:tav>
                                            <p:tav tm="100000">
                                              <p:val>
                                                <p:strVal val="#ppt_x"/>
                                              </p:val>
                                            </p:tav>
                                          </p:tavLst>
                                        </p:anim>
                                        <p:anim calcmode="lin" valueType="num" p14:bounceEnd="30000">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3500"/>
                                </p:stCondLst>
                                <p:childTnLst>
                                  <p:par>
                                    <p:cTn id="27" presetID="2" presetClass="entr" presetSubtype="2" fill="hold" grpId="0" nodeType="afterEffect" p14:presetBounceEnd="30000">
                                      <p:stCondLst>
                                        <p:cond delay="0"/>
                                      </p:stCondLst>
                                      <p:iterate type="lt">
                                        <p:tmPct val="5000"/>
                                      </p:iterate>
                                      <p:childTnLst>
                                        <p:set>
                                          <p:cBhvr>
                                            <p:cTn id="28" dur="1" fill="hold">
                                              <p:stCondLst>
                                                <p:cond delay="0"/>
                                              </p:stCondLst>
                                            </p:cTn>
                                            <p:tgtEl>
                                              <p:spTgt spid="15"/>
                                            </p:tgtEl>
                                            <p:attrNameLst>
                                              <p:attrName>style.visibility</p:attrName>
                                            </p:attrNameLst>
                                          </p:cBhvr>
                                          <p:to>
                                            <p:strVal val="visible"/>
                                          </p:to>
                                        </p:set>
                                        <p:anim calcmode="lin" valueType="num" p14:bounceEnd="30000">
                                          <p:cBhvr additive="base">
                                            <p:cTn id="29" dur="500" fill="hold"/>
                                            <p:tgtEl>
                                              <p:spTgt spid="15"/>
                                            </p:tgtEl>
                                            <p:attrNameLst>
                                              <p:attrName>ppt_x</p:attrName>
                                            </p:attrNameLst>
                                          </p:cBhvr>
                                          <p:tavLst>
                                            <p:tav tm="0">
                                              <p:val>
                                                <p:strVal val="1+#ppt_w/2"/>
                                              </p:val>
                                            </p:tav>
                                            <p:tav tm="100000">
                                              <p:val>
                                                <p:strVal val="#ppt_x"/>
                                              </p:val>
                                            </p:tav>
                                          </p:tavLst>
                                        </p:anim>
                                        <p:anim calcmode="lin" valueType="num" p14:bounceEnd="30000">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6099"/>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6599"/>
                                </p:stCondLst>
                                <p:childTnLst>
                                  <p:par>
                                    <p:cTn id="36" presetID="2" presetClass="entr" presetSubtype="2" fill="hold" grpId="0" nodeType="afterEffect" p14:presetBounceEnd="30000">
                                      <p:stCondLst>
                                        <p:cond delay="0"/>
                                      </p:stCondLst>
                                      <p:iterate type="lt">
                                        <p:tmPct val="5000"/>
                                      </p:iterate>
                                      <p:childTnLst>
                                        <p:set>
                                          <p:cBhvr>
                                            <p:cTn id="37" dur="1" fill="hold">
                                              <p:stCondLst>
                                                <p:cond delay="0"/>
                                              </p:stCondLst>
                                            </p:cTn>
                                            <p:tgtEl>
                                              <p:spTgt spid="17"/>
                                            </p:tgtEl>
                                            <p:attrNameLst>
                                              <p:attrName>style.visibility</p:attrName>
                                            </p:attrNameLst>
                                          </p:cBhvr>
                                          <p:to>
                                            <p:strVal val="visible"/>
                                          </p:to>
                                        </p:set>
                                        <p:anim calcmode="lin" valueType="num" p14:bounceEnd="30000">
                                          <p:cBhvr additive="base">
                                            <p:cTn id="38" dur="500" fill="hold"/>
                                            <p:tgtEl>
                                              <p:spTgt spid="17"/>
                                            </p:tgtEl>
                                            <p:attrNameLst>
                                              <p:attrName>ppt_x</p:attrName>
                                            </p:attrNameLst>
                                          </p:cBhvr>
                                          <p:tavLst>
                                            <p:tav tm="0">
                                              <p:val>
                                                <p:strVal val="1+#ppt_w/2"/>
                                              </p:val>
                                            </p:tav>
                                            <p:tav tm="100000">
                                              <p:val>
                                                <p:strVal val="#ppt_x"/>
                                              </p:val>
                                            </p:tav>
                                          </p:tavLst>
                                        </p:anim>
                                        <p:anim calcmode="lin" valueType="num" p14:bounceEnd="30000">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9125"/>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9625"/>
                                </p:stCondLst>
                                <p:childTnLst>
                                  <p:par>
                                    <p:cTn id="45" presetID="2" presetClass="entr" presetSubtype="8" fill="hold" grpId="0" nodeType="afterEffect" p14:presetBounceEnd="30000">
                                      <p:stCondLst>
                                        <p:cond delay="0"/>
                                      </p:stCondLst>
                                      <p:iterate type="lt">
                                        <p:tmPct val="5000"/>
                                      </p:iterate>
                                      <p:childTnLst>
                                        <p:set>
                                          <p:cBhvr>
                                            <p:cTn id="46" dur="1" fill="hold">
                                              <p:stCondLst>
                                                <p:cond delay="0"/>
                                              </p:stCondLst>
                                            </p:cTn>
                                            <p:tgtEl>
                                              <p:spTgt spid="19"/>
                                            </p:tgtEl>
                                            <p:attrNameLst>
                                              <p:attrName>style.visibility</p:attrName>
                                            </p:attrNameLst>
                                          </p:cBhvr>
                                          <p:to>
                                            <p:strVal val="visible"/>
                                          </p:to>
                                        </p:set>
                                        <p:anim calcmode="lin" valueType="num" p14:bounceEnd="30000">
                                          <p:cBhvr additive="base">
                                            <p:cTn id="47" dur="500" fill="hold"/>
                                            <p:tgtEl>
                                              <p:spTgt spid="19"/>
                                            </p:tgtEl>
                                            <p:attrNameLst>
                                              <p:attrName>ppt_x</p:attrName>
                                            </p:attrNameLst>
                                          </p:cBhvr>
                                          <p:tavLst>
                                            <p:tav tm="0">
                                              <p:val>
                                                <p:strVal val="0-#ppt_w/2"/>
                                              </p:val>
                                            </p:tav>
                                            <p:tav tm="100000">
                                              <p:val>
                                                <p:strVal val="#ppt_x"/>
                                              </p:val>
                                            </p:tav>
                                          </p:tavLst>
                                        </p:anim>
                                        <p:anim calcmode="lin" valueType="num" p14:bounceEnd="30000">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P spid="2" grpId="0"/>
          <p:bldP spid="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childTnLst>
                              </p:cTn>
                            </p:par>
                            <p:par>
                              <p:cTn id="17" fill="hold">
                                <p:stCondLst>
                                  <p:cond delay="1500"/>
                                </p:stCondLst>
                                <p:childTnLst>
                                  <p:par>
                                    <p:cTn id="18" presetID="2" presetClass="entr" presetSubtype="8" fill="hold" grpId="0" nodeType="afterEffect">
                                      <p:stCondLst>
                                        <p:cond delay="0"/>
                                      </p:stCondLst>
                                      <p:iterate type="lt">
                                        <p:tmPct val="5000"/>
                                      </p:iterate>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3500"/>
                                </p:stCondLst>
                                <p:childTnLst>
                                  <p:par>
                                    <p:cTn id="27" presetID="2" presetClass="entr" presetSubtype="2" fill="hold" grpId="0" nodeType="afterEffect">
                                      <p:stCondLst>
                                        <p:cond delay="0"/>
                                      </p:stCondLst>
                                      <p:iterate type="lt">
                                        <p:tmPct val="5000"/>
                                      </p:iterate>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6099"/>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6599"/>
                                </p:stCondLst>
                                <p:childTnLst>
                                  <p:par>
                                    <p:cTn id="36" presetID="2" presetClass="entr" presetSubtype="2" fill="hold" grpId="0" nodeType="afterEffect">
                                      <p:stCondLst>
                                        <p:cond delay="0"/>
                                      </p:stCondLst>
                                      <p:iterate type="lt">
                                        <p:tmPct val="5000"/>
                                      </p:iterate>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9125"/>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9625"/>
                                </p:stCondLst>
                                <p:childTnLst>
                                  <p:par>
                                    <p:cTn id="45" presetID="2" presetClass="entr" presetSubtype="8" fill="hold" grpId="0" nodeType="afterEffect">
                                      <p:stCondLst>
                                        <p:cond delay="0"/>
                                      </p:stCondLst>
                                      <p:iterate type="lt">
                                        <p:tmPct val="5000"/>
                                      </p:iterate>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0-#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P spid="2" grpId="0"/>
          <p:bldP spid="2" grpId="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686435" y="864870"/>
            <a:ext cx="10730865" cy="53759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二、景泰蓝</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085850" y="1378585"/>
            <a:ext cx="361315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景泰蓝，北京著名的传统手工艺品，距今已有600 多年的历史，又称“铜胎掐丝珐琅”，是一种在铜质的胎型上，用柔软的扁铜丝，掐成各种花纹焊上，然后把珐琅质的色釉填充在花纹内烧制而成的器物 。因其在明朝景泰年间盛行，制作技艺比较成熟，使用的珐琅釉多以蓝色为主，因而得名“景泰蓝”（图5-3-10）</a:t>
            </a:r>
            <a:endParaRPr lang="zh-CN" altLang="en-US">
              <a:latin typeface="黑体" panose="02010600030101010101" charset="-122"/>
              <a:ea typeface="黑体" panose="02010600030101010101" charset="-122"/>
            </a:endParaRPr>
          </a:p>
        </p:txBody>
      </p:sp>
      <p:grpSp>
        <p:nvGrpSpPr>
          <p:cNvPr id="13" name="组合 12"/>
          <p:cNvGrpSpPr/>
          <p:nvPr/>
        </p:nvGrpSpPr>
        <p:grpSpPr>
          <a:xfrm>
            <a:off x="5217795" y="1459865"/>
            <a:ext cx="6035040" cy="4465955"/>
            <a:chOff x="8217" y="2509"/>
            <a:chExt cx="9504" cy="7033"/>
          </a:xfrm>
        </p:grpSpPr>
        <p:pic>
          <p:nvPicPr>
            <p:cNvPr id="6" name="图片 5"/>
            <p:cNvPicPr>
              <a:picLocks noChangeAspect="1"/>
            </p:cNvPicPr>
            <p:nvPr/>
          </p:nvPicPr>
          <p:blipFill>
            <a:blip r:embed="rId1"/>
            <a:stretch>
              <a:fillRect/>
            </a:stretch>
          </p:blipFill>
          <p:spPr>
            <a:xfrm>
              <a:off x="8217" y="2509"/>
              <a:ext cx="4500" cy="5782"/>
            </a:xfrm>
            <a:prstGeom prst="rect">
              <a:avLst/>
            </a:prstGeom>
          </p:spPr>
        </p:pic>
        <p:pic>
          <p:nvPicPr>
            <p:cNvPr id="8" name="图片 7"/>
            <p:cNvPicPr>
              <a:picLocks noChangeAspect="1"/>
            </p:cNvPicPr>
            <p:nvPr/>
          </p:nvPicPr>
          <p:blipFill>
            <a:blip r:embed="rId2"/>
            <a:stretch>
              <a:fillRect/>
            </a:stretch>
          </p:blipFill>
          <p:spPr>
            <a:xfrm>
              <a:off x="13017" y="3512"/>
              <a:ext cx="4704" cy="4704"/>
            </a:xfrm>
            <a:prstGeom prst="rect">
              <a:avLst/>
            </a:prstGeom>
          </p:spPr>
        </p:pic>
        <p:sp>
          <p:nvSpPr>
            <p:cNvPr id="9" name="文本框 8"/>
            <p:cNvSpPr txBox="1"/>
            <p:nvPr/>
          </p:nvSpPr>
          <p:spPr>
            <a:xfrm>
              <a:off x="8554" y="8526"/>
              <a:ext cx="4057"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图5-3-10　景泰蓝</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转心瓶</a:t>
              </a:r>
              <a:endParaRPr lang="en-US" altLang="zh-CN">
                <a:latin typeface="黑体" panose="02010600030101010101" charset="-122"/>
                <a:ea typeface="黑体" panose="02010600030101010101" charset="-122"/>
                <a:cs typeface="黑体" panose="02010600030101010101" charset="-122"/>
              </a:endParaRPr>
            </a:p>
          </p:txBody>
        </p:sp>
        <p:sp>
          <p:nvSpPr>
            <p:cNvPr id="10" name="文本框 9"/>
            <p:cNvSpPr txBox="1"/>
            <p:nvPr/>
          </p:nvSpPr>
          <p:spPr>
            <a:xfrm>
              <a:off x="13371" y="8523"/>
              <a:ext cx="4057"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图5-3-11　掐丝珐琅天鸡尊</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822575" y="1253490"/>
            <a:ext cx="7556500" cy="422910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621405" y="1673860"/>
            <a:ext cx="598995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中国瓷器和景泰蓝</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景德镇是“瓷器之国”的代表和象征，制瓷历史悠久，瓷器精美绝伦，闻名全世界，所以有“瓷都”的誉称。在宋代以宋真宗皇帝的年号景德赐给景德镇，于是景瓷驰名天下。2000 多年的制瓷历史，丰富的陶瓷资源，绚丽的陶瓷艺术、陶瓷文化和艺技的深厚积淀，为景德镇奠定了举世公认的瓷都地位。青花、玲珑、粉彩、颜色釉，合称景德镇四大传统名瓷，为我国传统工艺美术品。</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065530" y="1163320"/>
            <a:ext cx="10292080" cy="50171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55090" y="1355090"/>
            <a:ext cx="6298565"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一、粉彩瓷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粉彩也叫“软彩”，是釉上彩的一个品种。粉彩瓷的彩绘方法一般是，先在高温烧成的白瓷上勾画出图案的轮廓，然后用含砷的玻璃白打底，再将颜料施于这层玻璃白之上，用干净笔轻轻地将颜色依深浅浓淡的不同需要洗开，使花瓣和人物衣服有浓淡明暗之感。由于砷的乳浊法作用，玻璃白有不透明的感觉，与各种色彩相融合后，便产生粉化作用，红彩变成粉红，绿彩变成淡绿，黄彩变成浅黄，其他颜色也都变成不透明的浅色调，给人粉润柔和之感，所以称这种釉上彩为“粉彩”（图5-3-12），在风格上，画面粉润柔和，富于国画风格，因此博得了“东方艺术明珠”的美称。</a:t>
            </a:r>
            <a:endParaRPr lang="zh-CN" altLang="en-US">
              <a:latin typeface="黑体" panose="02010600030101010101" charset="-122"/>
              <a:ea typeface="黑体" panose="02010600030101010101" charset="-122"/>
            </a:endParaRPr>
          </a:p>
        </p:txBody>
      </p:sp>
      <p:grpSp>
        <p:nvGrpSpPr>
          <p:cNvPr id="7" name="组合 6"/>
          <p:cNvGrpSpPr/>
          <p:nvPr/>
        </p:nvGrpSpPr>
        <p:grpSpPr>
          <a:xfrm>
            <a:off x="8036560" y="2085975"/>
            <a:ext cx="2857500" cy="3503295"/>
            <a:chOff x="12656" y="3285"/>
            <a:chExt cx="4500" cy="5517"/>
          </a:xfrm>
        </p:grpSpPr>
        <p:pic>
          <p:nvPicPr>
            <p:cNvPr id="3" name="图片 2"/>
            <p:cNvPicPr>
              <a:picLocks noChangeAspect="1"/>
            </p:cNvPicPr>
            <p:nvPr/>
          </p:nvPicPr>
          <p:blipFill>
            <a:blip r:embed="rId1"/>
            <a:stretch>
              <a:fillRect/>
            </a:stretch>
          </p:blipFill>
          <p:spPr>
            <a:xfrm>
              <a:off x="12656" y="3285"/>
              <a:ext cx="4500" cy="4680"/>
            </a:xfrm>
            <a:prstGeom prst="rect">
              <a:avLst/>
            </a:prstGeom>
          </p:spPr>
        </p:pic>
        <p:sp>
          <p:nvSpPr>
            <p:cNvPr id="6" name="文本框 5"/>
            <p:cNvSpPr txBox="1"/>
            <p:nvPr/>
          </p:nvSpPr>
          <p:spPr>
            <a:xfrm>
              <a:off x="13004" y="8222"/>
              <a:ext cx="3804" cy="580"/>
            </a:xfrm>
            <a:prstGeom prst="rect">
              <a:avLst/>
            </a:prstGeom>
            <a:noFill/>
          </p:spPr>
          <p:txBody>
            <a:bodyPr wrap="square" rtlCol="0">
              <a:spAutoFit/>
            </a:bodyPr>
            <a:p>
              <a:r>
                <a:rPr lang="zh-CN" altLang="en-US">
                  <a:latin typeface="黑体" panose="02010600030101010101" charset="-122"/>
                  <a:ea typeface="黑体" panose="02010600030101010101" charset="-122"/>
                  <a:cs typeface="黑体" panose="02010600030101010101" charset="-122"/>
                </a:rPr>
                <a:t>图5-3-12　粉彩瓷炉</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53565" y="1163320"/>
            <a:ext cx="8355965" cy="46278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56765" y="1750060"/>
            <a:ext cx="465074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二、玲珑瓷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青花玲珑瓷是在明宣德年间镂空工艺的基础上创造和发展起来的，已有五百多年的历史。它融青花技术之长，集镂雕艺术之妙，玲珑剔透，精巧细腻，具有清新明快之感。工用刀片在坯胎上镂成点点米粒状，被人们称为“米通”，又叫玲珑眼，再填入玲珑釉料，并配上青花装饰，入窑烧制而成。</a:t>
            </a:r>
            <a:endParaRPr lang="zh-CN" altLang="en-US">
              <a:latin typeface="黑体" panose="02010600030101010101" charset="-122"/>
              <a:ea typeface="黑体" panose="02010600030101010101" charset="-122"/>
            </a:endParaRPr>
          </a:p>
        </p:txBody>
      </p:sp>
      <p:grpSp>
        <p:nvGrpSpPr>
          <p:cNvPr id="10" name="组合 9"/>
          <p:cNvGrpSpPr/>
          <p:nvPr/>
        </p:nvGrpSpPr>
        <p:grpSpPr>
          <a:xfrm>
            <a:off x="6868160" y="2003425"/>
            <a:ext cx="3048635" cy="3444875"/>
            <a:chOff x="10816" y="3155"/>
            <a:chExt cx="4801" cy="5425"/>
          </a:xfrm>
        </p:grpSpPr>
        <p:pic>
          <p:nvPicPr>
            <p:cNvPr id="8" name="图片 7"/>
            <p:cNvPicPr>
              <a:picLocks noChangeAspect="1"/>
            </p:cNvPicPr>
            <p:nvPr/>
          </p:nvPicPr>
          <p:blipFill>
            <a:blip r:embed="rId1"/>
            <a:stretch>
              <a:fillRect/>
            </a:stretch>
          </p:blipFill>
          <p:spPr>
            <a:xfrm>
              <a:off x="10816" y="3155"/>
              <a:ext cx="4801" cy="4792"/>
            </a:xfrm>
            <a:prstGeom prst="rect">
              <a:avLst/>
            </a:prstGeom>
          </p:spPr>
        </p:pic>
        <p:sp>
          <p:nvSpPr>
            <p:cNvPr id="9" name="文本框 8"/>
            <p:cNvSpPr txBox="1"/>
            <p:nvPr/>
          </p:nvSpPr>
          <p:spPr>
            <a:xfrm>
              <a:off x="11259" y="8000"/>
              <a:ext cx="3899"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玲珑瓷瓶</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53565" y="1163320"/>
            <a:ext cx="8355965" cy="46278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26615" y="1402080"/>
            <a:ext cx="4650740"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三、色釉瓷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色釉瓷又称颜色釉瓷（图5-3-14），是依靠釉水色彩的变化来装饰瓷器的。通常在釉料之中调整各种微量元素的含量，就能达到改变釉色的目的，如铜红、钴兰、铁黑、铅绿等。在釉料里加上某种氧化金属，经过焙烧以后，就会显现出某种固有的色泽。影响色釉成色的主要是起着色剂作用的金属氧化物，此外还与釉料的组成，料度大小，烧制温度以及烧制气氛有着密切的关系</a:t>
            </a:r>
            <a:endParaRPr lang="zh-CN" altLang="en-US">
              <a:latin typeface="黑体" panose="02010600030101010101" charset="-122"/>
              <a:ea typeface="黑体" panose="02010600030101010101" charset="-122"/>
            </a:endParaRPr>
          </a:p>
        </p:txBody>
      </p:sp>
      <p:grpSp>
        <p:nvGrpSpPr>
          <p:cNvPr id="7" name="组合 6"/>
          <p:cNvGrpSpPr/>
          <p:nvPr/>
        </p:nvGrpSpPr>
        <p:grpSpPr>
          <a:xfrm>
            <a:off x="7247255" y="1600200"/>
            <a:ext cx="2432685" cy="3943350"/>
            <a:chOff x="11413" y="2520"/>
            <a:chExt cx="3831" cy="6210"/>
          </a:xfrm>
        </p:grpSpPr>
        <p:pic>
          <p:nvPicPr>
            <p:cNvPr id="3" name="图片 2"/>
            <p:cNvPicPr>
              <a:picLocks noChangeAspect="1"/>
            </p:cNvPicPr>
            <p:nvPr/>
          </p:nvPicPr>
          <p:blipFill>
            <a:blip r:embed="rId1"/>
            <a:stretch>
              <a:fillRect/>
            </a:stretch>
          </p:blipFill>
          <p:spPr>
            <a:xfrm>
              <a:off x="11413" y="2520"/>
              <a:ext cx="3830" cy="5428"/>
            </a:xfrm>
            <a:prstGeom prst="rect">
              <a:avLst/>
            </a:prstGeom>
          </p:spPr>
        </p:pic>
        <p:sp>
          <p:nvSpPr>
            <p:cNvPr id="6" name="文本框 5"/>
            <p:cNvSpPr txBox="1"/>
            <p:nvPr/>
          </p:nvSpPr>
          <p:spPr>
            <a:xfrm>
              <a:off x="11660" y="8150"/>
              <a:ext cx="358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图5-3-14　色釉瓷筒</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53565" y="1163320"/>
            <a:ext cx="8355965" cy="430847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266315" y="1635760"/>
            <a:ext cx="434086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四、青花瓷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景德镇青花瓷（图5-3-15），被人们称为“人间瑰宝”，始创于元代，到明、清两代为高峰。它用氧化钴料在坯胎上描绘纹样，施釉后高温一次烧成。它蓝白相映，怡然成趣，晶莹明快，美观隽久。白釉青花——大城，花从釉里透分明，使人赏心悦目。</a:t>
            </a:r>
            <a:endParaRPr lang="zh-CN" altLang="en-US">
              <a:latin typeface="黑体" panose="02010600030101010101" charset="-122"/>
              <a:ea typeface="黑体" panose="02010600030101010101" charset="-122"/>
            </a:endParaRPr>
          </a:p>
        </p:txBody>
      </p:sp>
      <p:grpSp>
        <p:nvGrpSpPr>
          <p:cNvPr id="9" name="组合 8"/>
          <p:cNvGrpSpPr/>
          <p:nvPr/>
        </p:nvGrpSpPr>
        <p:grpSpPr>
          <a:xfrm>
            <a:off x="6847840" y="1966595"/>
            <a:ext cx="3125470" cy="2793365"/>
            <a:chOff x="10784" y="3097"/>
            <a:chExt cx="4922" cy="4399"/>
          </a:xfrm>
        </p:grpSpPr>
        <p:sp>
          <p:nvSpPr>
            <p:cNvPr id="6" name="文本框 5"/>
            <p:cNvSpPr txBox="1"/>
            <p:nvPr/>
          </p:nvSpPr>
          <p:spPr>
            <a:xfrm>
              <a:off x="11328" y="6916"/>
              <a:ext cx="358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图5-3-15　青花瓷杯</a:t>
              </a:r>
              <a:endParaRPr lang="zh-CN" altLang="en-US">
                <a:latin typeface="黑体" panose="02010600030101010101" charset="-122"/>
                <a:ea typeface="黑体" panose="02010600030101010101" charset="-122"/>
                <a:cs typeface="黑体" panose="02010600030101010101" charset="-122"/>
              </a:endParaRPr>
            </a:p>
          </p:txBody>
        </p:sp>
        <p:pic>
          <p:nvPicPr>
            <p:cNvPr id="8" name="图片 7"/>
            <p:cNvPicPr>
              <a:picLocks noChangeAspect="1"/>
            </p:cNvPicPr>
            <p:nvPr/>
          </p:nvPicPr>
          <p:blipFill>
            <a:blip r:embed="rId1"/>
            <a:stretch>
              <a:fillRect/>
            </a:stretch>
          </p:blipFill>
          <p:spPr>
            <a:xfrm>
              <a:off x="10784" y="3097"/>
              <a:ext cx="4922" cy="3538"/>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306955"/>
          </a:xfrm>
          <a:prstGeom prst="rect">
            <a:avLst/>
          </a:prstGeom>
          <a:noFill/>
          <a:effectLst/>
        </p:spPr>
        <p:txBody>
          <a:bodyPr wrap="square" rtlCol="0">
            <a:spAutoFit/>
          </a:bodyPr>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第五章</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中国传统工艺</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15035" y="1163320"/>
            <a:ext cx="10422255" cy="494792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拓展欣赏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33475" y="1221740"/>
            <a:ext cx="6873875" cy="4823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五、景泰蓝的传说</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民间传说，元朝初年，皇宫失火，金銮殿与众奇珍异宝烧成了一片灰烬。但废墟中多出了一件色彩斑斓晶莹闪耀的宝瓶。群臣惊讶，献给皇帝，说是上天所赐。皇上得到此物爱不释手，当即传下一道圣旨，调集京城所有能工巧匠，限期三个月仿造。京城第一名匠“巧手李”，因其善做奇巧工艺，才被人们誉为“巧手李”。不久，“巧手李”梦到有人对他说：“宝瓶如花放光彩，全凭巧手把花栽，不得白芨花不开，不经八卦蝶难来，不受水浸石磨苦，哪能留得春常在。”“巧手李”参透此梦，原来皇宫大火，金銮殿里宝石金银烧熔在一起形成此瓶。于是皇上下圣旨，不论“巧手李”制作多少宝瓶，均归皇宫所有，因为这种珍品是皇宫里一场大火烧出来的，于是人们都称其为“奇宝烧”（图5-3-16）。因为常人没有资格拥有“奇宝烧”，所以这种艺术成为了宫廷艺术。</a:t>
            </a:r>
            <a:endParaRPr lang="zh-CN" altLang="en-US">
              <a:latin typeface="黑体" panose="02010600030101010101" charset="-122"/>
              <a:ea typeface="黑体" panose="02010600030101010101" charset="-122"/>
            </a:endParaRPr>
          </a:p>
        </p:txBody>
      </p:sp>
      <p:grpSp>
        <p:nvGrpSpPr>
          <p:cNvPr id="11" name="组合 10"/>
          <p:cNvGrpSpPr/>
          <p:nvPr/>
        </p:nvGrpSpPr>
        <p:grpSpPr>
          <a:xfrm>
            <a:off x="8185150" y="2628265"/>
            <a:ext cx="3037840" cy="2592070"/>
            <a:chOff x="12890" y="4139"/>
            <a:chExt cx="4784" cy="4082"/>
          </a:xfrm>
        </p:grpSpPr>
        <p:pic>
          <p:nvPicPr>
            <p:cNvPr id="7" name="图片 6"/>
            <p:cNvPicPr>
              <a:picLocks noChangeAspect="1"/>
            </p:cNvPicPr>
            <p:nvPr/>
          </p:nvPicPr>
          <p:blipFill>
            <a:blip r:embed="rId1"/>
            <a:stretch>
              <a:fillRect/>
            </a:stretch>
          </p:blipFill>
          <p:spPr>
            <a:xfrm>
              <a:off x="12890" y="4139"/>
              <a:ext cx="4694" cy="3502"/>
            </a:xfrm>
            <a:prstGeom prst="rect">
              <a:avLst/>
            </a:prstGeom>
          </p:spPr>
        </p:pic>
        <p:sp>
          <p:nvSpPr>
            <p:cNvPr id="10" name="文本框 9"/>
            <p:cNvSpPr txBox="1"/>
            <p:nvPr/>
          </p:nvSpPr>
          <p:spPr>
            <a:xfrm>
              <a:off x="13146" y="7641"/>
              <a:ext cx="4529"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图5-3-16　奇宝烧</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你喜欢哪个类型的陶瓷？请说明喜爱它的理由。</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景泰蓝工艺品是一种高档家居装饰品，请从互联网上查询相关的知识，写一篇200 字左右的介绍。</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363845"/>
            <a:ext cx="11421745" cy="1185545"/>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民间工艺指民间各行业的劳动者就地取材，以手工制作的既适应生活需要又具有审美价值的工艺美术品，堪称“绝活”。民间工艺包括剪纸、皮影、编织、绣花、泥人、染织、骨雕、火绘葫芦、铜艺、象牙、紫檀、紫砂壶、内画、面人等。</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第四节　民间工艺</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53565" y="1163320"/>
            <a:ext cx="8355965" cy="430847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一、剪纸</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266315" y="1635760"/>
            <a:ext cx="434086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剪纸，又叫刻纸。在创作时，有的用剪刀，有的用刻刀，虽然工具有别，但创作出来的艺术作品基本相同，人们统称为剪纸。剪纸是一种镂空艺术，其在视觉上给人以透空的感觉和艺术享受。基本语言符号是装饰化的点、线、面，其载体可以是纸张、金银箔、树皮、树叶、布、皮、革等片状材料。</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7038975" y="1542415"/>
            <a:ext cx="2667000" cy="360172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45515" y="1106170"/>
            <a:ext cx="10242550" cy="51923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一、剪纸</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70635" y="1140460"/>
            <a:ext cx="9602470" cy="158559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（一）染色剪纸</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染色剪纸术（图5-4-3、图5-4-4）语谓之“点色”，彩色剪纸的一种。做法是将剪刻以后的作品，施以色彩渲染。多用宣纸，纸薄易染色。颜料以品色加白酒调和，渗透性强，每次能染二三十张。有点染、涂染、晕染、套染、渲染等方法。为了适宜点染，以阴刻为主。</a:t>
            </a:r>
            <a:endParaRPr lang="zh-CN" altLang="en-US">
              <a:latin typeface="黑体" panose="02010600030101010101" charset="-122"/>
              <a:ea typeface="黑体" panose="02010600030101010101" charset="-122"/>
            </a:endParaRPr>
          </a:p>
        </p:txBody>
      </p:sp>
      <p:grpSp>
        <p:nvGrpSpPr>
          <p:cNvPr id="11" name="组合 10"/>
          <p:cNvGrpSpPr/>
          <p:nvPr/>
        </p:nvGrpSpPr>
        <p:grpSpPr>
          <a:xfrm>
            <a:off x="2745105" y="2912745"/>
            <a:ext cx="6999605" cy="3079750"/>
            <a:chOff x="4323" y="4587"/>
            <a:chExt cx="11023" cy="4850"/>
          </a:xfrm>
        </p:grpSpPr>
        <p:pic>
          <p:nvPicPr>
            <p:cNvPr id="6" name="图片 5"/>
            <p:cNvPicPr>
              <a:picLocks noChangeAspect="1"/>
            </p:cNvPicPr>
            <p:nvPr/>
          </p:nvPicPr>
          <p:blipFill>
            <a:blip r:embed="rId1"/>
            <a:stretch>
              <a:fillRect/>
            </a:stretch>
          </p:blipFill>
          <p:spPr>
            <a:xfrm>
              <a:off x="4323" y="4587"/>
              <a:ext cx="3636" cy="4850"/>
            </a:xfrm>
            <a:prstGeom prst="rect">
              <a:avLst/>
            </a:prstGeom>
          </p:spPr>
        </p:pic>
        <p:pic>
          <p:nvPicPr>
            <p:cNvPr id="7" name="图片 6"/>
            <p:cNvPicPr>
              <a:picLocks noChangeAspect="1"/>
            </p:cNvPicPr>
            <p:nvPr/>
          </p:nvPicPr>
          <p:blipFill>
            <a:blip r:embed="rId2"/>
            <a:stretch>
              <a:fillRect/>
            </a:stretch>
          </p:blipFill>
          <p:spPr>
            <a:xfrm>
              <a:off x="10566" y="4601"/>
              <a:ext cx="4780" cy="483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45515" y="1125220"/>
            <a:ext cx="10242550" cy="51923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一、剪纸</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70635" y="1188085"/>
            <a:ext cx="9602470" cy="20021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（二）多层立体剪纸</a:t>
            </a:r>
            <a:endParaRPr lang="zh-CN" altLang="en-US" b="1">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多层立体剪纸（图5-4-5）就是由多张不同颜色的纸剪刻多层叠加而成的剪纸画，作品不再是单一的观赏性，更强调的是主题性创作和视觉语言。在艺术形式的表现上，大胆采用多层叠加的制作方法，突破了传统剪纸百年不变的平面效果。强调作品的三维立体感，极大地拓展了剪纸的表现空间。</a:t>
            </a:r>
            <a:endParaRPr lang="zh-CN" altLang="en-US">
              <a:latin typeface="黑体" panose="02010600030101010101" charset="-122"/>
              <a:ea typeface="黑体" panose="02010600030101010101" charset="-122"/>
            </a:endParaRPr>
          </a:p>
        </p:txBody>
      </p:sp>
      <p:grpSp>
        <p:nvGrpSpPr>
          <p:cNvPr id="14" name="组合 13"/>
          <p:cNvGrpSpPr/>
          <p:nvPr/>
        </p:nvGrpSpPr>
        <p:grpSpPr>
          <a:xfrm>
            <a:off x="2303145" y="3231515"/>
            <a:ext cx="7237730" cy="2834005"/>
            <a:chOff x="4901" y="5303"/>
            <a:chExt cx="11398" cy="4463"/>
          </a:xfrm>
        </p:grpSpPr>
        <p:pic>
          <p:nvPicPr>
            <p:cNvPr id="3" name="图片 2"/>
            <p:cNvPicPr>
              <a:picLocks noChangeAspect="1"/>
            </p:cNvPicPr>
            <p:nvPr/>
          </p:nvPicPr>
          <p:blipFill>
            <a:blip r:embed="rId1"/>
            <a:stretch>
              <a:fillRect/>
            </a:stretch>
          </p:blipFill>
          <p:spPr>
            <a:xfrm>
              <a:off x="4901" y="5303"/>
              <a:ext cx="4072" cy="4463"/>
            </a:xfrm>
            <a:prstGeom prst="rect">
              <a:avLst/>
            </a:prstGeom>
          </p:spPr>
        </p:pic>
        <p:pic>
          <p:nvPicPr>
            <p:cNvPr id="12" name="图片 11"/>
            <p:cNvPicPr>
              <a:picLocks noChangeAspect="1"/>
            </p:cNvPicPr>
            <p:nvPr/>
          </p:nvPicPr>
          <p:blipFill>
            <a:blip r:embed="rId2"/>
            <a:stretch>
              <a:fillRect/>
            </a:stretch>
          </p:blipFill>
          <p:spPr>
            <a:xfrm>
              <a:off x="10669" y="5494"/>
              <a:ext cx="5630" cy="4082"/>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45515" y="1125220"/>
            <a:ext cx="10242550" cy="51923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二、染织</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94765" y="1337945"/>
            <a:ext cx="9602470" cy="92202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染织一般指通过印染与织造在织物上形成的花纹。织物上的花纹也有用手工描绘的。现代通过轧花形成纹样，有时也称“染织图案”。染织图案通常分印花、织花两类。</a:t>
            </a:r>
            <a:endParaRPr lang="zh-CN" altLang="en-US">
              <a:latin typeface="黑体" panose="02010600030101010101" charset="-122"/>
              <a:ea typeface="黑体" panose="02010600030101010101" charset="-122"/>
            </a:endParaRPr>
          </a:p>
        </p:txBody>
      </p:sp>
      <p:grpSp>
        <p:nvGrpSpPr>
          <p:cNvPr id="11" name="组合 10"/>
          <p:cNvGrpSpPr/>
          <p:nvPr/>
        </p:nvGrpSpPr>
        <p:grpSpPr>
          <a:xfrm>
            <a:off x="1882140" y="2650490"/>
            <a:ext cx="8113395" cy="3418205"/>
            <a:chOff x="2964" y="4174"/>
            <a:chExt cx="12777" cy="5383"/>
          </a:xfrm>
        </p:grpSpPr>
        <p:pic>
          <p:nvPicPr>
            <p:cNvPr id="6" name="图片 5"/>
            <p:cNvPicPr>
              <a:picLocks noChangeAspect="1"/>
            </p:cNvPicPr>
            <p:nvPr/>
          </p:nvPicPr>
          <p:blipFill>
            <a:blip r:embed="rId1"/>
            <a:stretch>
              <a:fillRect/>
            </a:stretch>
          </p:blipFill>
          <p:spPr>
            <a:xfrm>
              <a:off x="2964" y="4174"/>
              <a:ext cx="7108" cy="4475"/>
            </a:xfrm>
            <a:prstGeom prst="rect">
              <a:avLst/>
            </a:prstGeom>
          </p:spPr>
        </p:pic>
        <p:pic>
          <p:nvPicPr>
            <p:cNvPr id="7" name="图片 6"/>
            <p:cNvPicPr>
              <a:picLocks noChangeAspect="1"/>
            </p:cNvPicPr>
            <p:nvPr/>
          </p:nvPicPr>
          <p:blipFill>
            <a:blip r:embed="rId2"/>
            <a:stretch>
              <a:fillRect/>
            </a:stretch>
          </p:blipFill>
          <p:spPr>
            <a:xfrm>
              <a:off x="11729" y="4205"/>
              <a:ext cx="4012" cy="4444"/>
            </a:xfrm>
            <a:prstGeom prst="rect">
              <a:avLst/>
            </a:prstGeom>
          </p:spPr>
        </p:pic>
        <p:sp>
          <p:nvSpPr>
            <p:cNvPr id="9" name="文本框 8"/>
            <p:cNvSpPr txBox="1"/>
            <p:nvPr/>
          </p:nvSpPr>
          <p:spPr>
            <a:xfrm>
              <a:off x="3443" y="8977"/>
              <a:ext cx="514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扎染</a:t>
              </a:r>
              <a:endParaRPr lang="zh-CN" altLang="en-US">
                <a:latin typeface="黑体" panose="02010600030101010101" charset="-122"/>
                <a:ea typeface="黑体" panose="02010600030101010101" charset="-122"/>
              </a:endParaRPr>
            </a:p>
          </p:txBody>
        </p:sp>
        <p:sp>
          <p:nvSpPr>
            <p:cNvPr id="10" name="文本框 9"/>
            <p:cNvSpPr txBox="1"/>
            <p:nvPr/>
          </p:nvSpPr>
          <p:spPr>
            <a:xfrm>
              <a:off x="11868" y="8977"/>
              <a:ext cx="3873"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蓝印花布</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45515" y="1125220"/>
            <a:ext cx="10242550" cy="51923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民间工艺鉴赏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15390" y="1598295"/>
            <a:ext cx="4620895"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一、创意剪纸</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剪纸的创意运用以剪纸艺术的技法分类为线索，以动植物、风景、人物形象为题材，五彩缤纷的色彩搭配变化无穷的几何图案，就能创造出美妙奇特、精致完美的创意生活。折叠、裁剪、展开，只要这三步，身边的生活就会增添很多奇幻的色彩，谁能不爱上这样的艺术呢？如今，剪纸已涉及串珠装饰品、陶艺、插花、服装等不同领域，作品的主题也多与生活中实际存在的物品有关。</a:t>
            </a:r>
            <a:endParaRPr lang="zh-CN" altLang="en-US">
              <a:latin typeface="黑体" panose="02010600030101010101" charset="-122"/>
              <a:ea typeface="黑体" panose="02010600030101010101" charset="-122"/>
            </a:endParaRPr>
          </a:p>
        </p:txBody>
      </p:sp>
      <p:sp>
        <p:nvSpPr>
          <p:cNvPr id="13" name="文本框 12"/>
          <p:cNvSpPr txBox="1"/>
          <p:nvPr/>
        </p:nvSpPr>
        <p:spPr>
          <a:xfrm>
            <a:off x="9947275" y="14478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8" name="组合 17"/>
          <p:cNvGrpSpPr/>
          <p:nvPr/>
        </p:nvGrpSpPr>
        <p:grpSpPr>
          <a:xfrm>
            <a:off x="6475095" y="1690370"/>
            <a:ext cx="4452620" cy="4282440"/>
            <a:chOff x="10197" y="2662"/>
            <a:chExt cx="7012" cy="6744"/>
          </a:xfrm>
        </p:grpSpPr>
        <p:pic>
          <p:nvPicPr>
            <p:cNvPr id="14" name="图片 13"/>
            <p:cNvPicPr>
              <a:picLocks noChangeAspect="1"/>
            </p:cNvPicPr>
            <p:nvPr/>
          </p:nvPicPr>
          <p:blipFill>
            <a:blip r:embed="rId1"/>
            <a:stretch>
              <a:fillRect/>
            </a:stretch>
          </p:blipFill>
          <p:spPr>
            <a:xfrm>
              <a:off x="10197" y="2722"/>
              <a:ext cx="2580" cy="2550"/>
            </a:xfrm>
            <a:prstGeom prst="rect">
              <a:avLst/>
            </a:prstGeom>
          </p:spPr>
        </p:pic>
        <p:pic>
          <p:nvPicPr>
            <p:cNvPr id="15" name="图片 14"/>
            <p:cNvPicPr>
              <a:picLocks noChangeAspect="1"/>
            </p:cNvPicPr>
            <p:nvPr/>
          </p:nvPicPr>
          <p:blipFill>
            <a:blip r:embed="rId2"/>
            <a:stretch>
              <a:fillRect/>
            </a:stretch>
          </p:blipFill>
          <p:spPr>
            <a:xfrm>
              <a:off x="13815" y="2662"/>
              <a:ext cx="3394" cy="2600"/>
            </a:xfrm>
            <a:prstGeom prst="rect">
              <a:avLst/>
            </a:prstGeom>
          </p:spPr>
        </p:pic>
        <p:pic>
          <p:nvPicPr>
            <p:cNvPr id="16" name="图片 15"/>
            <p:cNvPicPr>
              <a:picLocks noChangeAspect="1"/>
            </p:cNvPicPr>
            <p:nvPr/>
          </p:nvPicPr>
          <p:blipFill>
            <a:blip r:embed="rId3"/>
            <a:stretch>
              <a:fillRect/>
            </a:stretch>
          </p:blipFill>
          <p:spPr>
            <a:xfrm>
              <a:off x="10339" y="5980"/>
              <a:ext cx="2604" cy="3426"/>
            </a:xfrm>
            <a:prstGeom prst="rect">
              <a:avLst/>
            </a:prstGeom>
          </p:spPr>
        </p:pic>
        <p:pic>
          <p:nvPicPr>
            <p:cNvPr id="17" name="图片 16"/>
            <p:cNvPicPr>
              <a:picLocks noChangeAspect="1"/>
            </p:cNvPicPr>
            <p:nvPr/>
          </p:nvPicPr>
          <p:blipFill>
            <a:blip r:embed="rId4"/>
            <a:stretch>
              <a:fillRect/>
            </a:stretch>
          </p:blipFill>
          <p:spPr>
            <a:xfrm>
              <a:off x="13980" y="6155"/>
              <a:ext cx="3174" cy="307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45515" y="1125220"/>
            <a:ext cx="10242550" cy="519239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民间工艺鉴赏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24915" y="1179195"/>
            <a:ext cx="9812655" cy="216852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二、染织作品</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（1）染织作品“随意”（图5-4-14）采用了卷缝、平缝、对折平缝、平缝全扎、半扎等制作手法，以营造出扎染作品色彩上的艳丽斑斓、浓淡相宜，充分地表现出海底世界的神秘色彩。</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（2）“古瓷余韵”（图5-4-15）是艺术性很高的染织作品。</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endParaRPr lang="zh-CN" altLang="en-US">
              <a:latin typeface="黑体" panose="02010600030101010101" charset="-122"/>
              <a:ea typeface="黑体" panose="02010600030101010101" charset="-122"/>
            </a:endParaRPr>
          </a:p>
        </p:txBody>
      </p:sp>
      <p:sp>
        <p:nvSpPr>
          <p:cNvPr id="13" name="文本框 12"/>
          <p:cNvSpPr txBox="1"/>
          <p:nvPr/>
        </p:nvSpPr>
        <p:spPr>
          <a:xfrm>
            <a:off x="9947275" y="14478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9" name="组合 8"/>
          <p:cNvGrpSpPr/>
          <p:nvPr/>
        </p:nvGrpSpPr>
        <p:grpSpPr>
          <a:xfrm>
            <a:off x="1905000" y="3074035"/>
            <a:ext cx="8314690" cy="3051810"/>
            <a:chOff x="3000" y="5081"/>
            <a:chExt cx="13094" cy="4806"/>
          </a:xfrm>
        </p:grpSpPr>
        <p:pic>
          <p:nvPicPr>
            <p:cNvPr id="3" name="图片 2"/>
            <p:cNvPicPr>
              <a:picLocks noChangeAspect="1"/>
            </p:cNvPicPr>
            <p:nvPr/>
          </p:nvPicPr>
          <p:blipFill>
            <a:blip r:embed="rId1"/>
            <a:stretch>
              <a:fillRect/>
            </a:stretch>
          </p:blipFill>
          <p:spPr>
            <a:xfrm>
              <a:off x="3000" y="5081"/>
              <a:ext cx="6422" cy="4035"/>
            </a:xfrm>
            <a:prstGeom prst="rect">
              <a:avLst/>
            </a:prstGeom>
          </p:spPr>
        </p:pic>
        <p:pic>
          <p:nvPicPr>
            <p:cNvPr id="6" name="图片 5"/>
            <p:cNvPicPr>
              <a:picLocks noChangeAspect="1"/>
            </p:cNvPicPr>
            <p:nvPr/>
          </p:nvPicPr>
          <p:blipFill>
            <a:blip r:embed="rId2"/>
            <a:stretch>
              <a:fillRect/>
            </a:stretch>
          </p:blipFill>
          <p:spPr>
            <a:xfrm>
              <a:off x="10590" y="5203"/>
              <a:ext cx="5505" cy="3790"/>
            </a:xfrm>
            <a:prstGeom prst="rect">
              <a:avLst/>
            </a:prstGeom>
          </p:spPr>
        </p:pic>
        <p:sp>
          <p:nvSpPr>
            <p:cNvPr id="7" name="文本框 6"/>
            <p:cNvSpPr txBox="1"/>
            <p:nvPr/>
          </p:nvSpPr>
          <p:spPr>
            <a:xfrm>
              <a:off x="3490" y="9307"/>
              <a:ext cx="410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图5-4-14　随意</a:t>
              </a: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1033" y="9307"/>
              <a:ext cx="410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图5-4-15　古瓷余韵</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175323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剪纸的表现手法有哪些？你能找出书上没介绍的表现手法作品吗？</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观察一下家乡的人们喜欢用剪纸做什么？试着做几幅具有家乡特色的剪纸作品。</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字魂27号-布丁体" panose="00000500000000000000" charset="-122"/>
                <a:sym typeface="华文细黑" panose="02010600040101010101" charset="-122"/>
              </a:rPr>
              <a:t>公共艺术.美术篇</a:t>
            </a:r>
            <a:endParaRPr lang="en-US" sz="2400" dirty="0">
              <a:latin typeface="华文细黑" panose="02010600040101010101" charset="-122"/>
              <a:ea typeface="字魂27号-布丁体" panose="00000500000000000000"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panose="00000500000000000000" charset="-122"/>
                <a:sym typeface="华文细黑" panose="02010600040101010101" charset="-122"/>
              </a:rPr>
              <a:t>感谢</a:t>
            </a:r>
            <a:r>
              <a:rPr lang="zh-CN" altLang="en-US" sz="7200" dirty="0">
                <a:solidFill>
                  <a:schemeClr val="accent2"/>
                </a:solidFill>
                <a:latin typeface="华文细黑" panose="02010600040101010101" charset="-122"/>
                <a:ea typeface="字魂27号-布丁体" panose="00000500000000000000"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panose="00000500000000000000" charset="-122"/>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panose="00000500000000000000" charset="-122"/>
                <a:sym typeface="华文细黑" panose="02010600040101010101" charset="-122"/>
              </a:rPr>
              <a:t>指导</a:t>
            </a:r>
            <a:endParaRPr lang="zh-CN" altLang="en-US" sz="7200" dirty="0">
              <a:solidFill>
                <a:schemeClr val="accent1"/>
              </a:solidFill>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rPr>
                <a:t>公共艺术.美术篇</a:t>
              </a:r>
              <a:endPar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75890" y="412750"/>
            <a:ext cx="7118985" cy="59080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中国传统工艺是指世代相传，具有百年以上历史以及完整工艺流程、采用天然材料制作、具有鲜明民族风格和地方特色的工艺品种与技艺。中国传统工艺共包含14 大类：工具器械制作工艺、传统饮食加工工艺、传统建筑营造工艺、雕塑工艺、织染工艺、编织扎制工艺、陶瓷制作工艺、金属冶煅加工工艺、髹漆工艺、家具制作工艺、文房四宝制作工艺、印刷术、刻绘工艺、特种工艺及其他。它反映着一定时代、一定社会物质的和文化的生产水平；作为精神产品，它的视觉形象（造型、色彩、装饰）又体现了一定时代的审美观。</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中国传统工艺的历史悠久，它的产生，常因历史时期、地理环境、经济条件、文化技术水平、民族风尚和审美观点不同而表现出不同的风格特色。从出土的石器时代的文物看，原始人的工具上常常有各种物形或几何形的装饰，因其加工的精美，我们很难分辨出它们究竟是工具还是工艺美术品。因此，我们认为工艺美术起源于人类开始制造工具的时代。</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733040" y="641350"/>
            <a:ext cx="7118985"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传统工艺作品可以从五个方面来欣赏评价。造型美：指造型设计时，美的法则运用得体，结构、比例匀称，外形及轮廓线优美，体现出时代精神。材质美：指通过巧妙地设计加工，体现出材料质地的美感。色彩美：指材料自身的色彩和附加的色彩所具有的共同美感。如金、银、木等制品自身色彩的美。装饰美：指工艺美术品的图案装饰美，如雕花、彩绘等。工艺美：指制作技巧精致或具有特殊风格而给予人的美感。</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学习欣赏中国传统工艺是本章的主要任务，我们要通过欣赏玉器、漆器、陶瓷和民间工艺，融知识、技能、艺术和应用为一体，提高对传统工艺美术的审美，理解中国传统工艺的精华及现代工艺美术的价值。具备鉴赏、分析传统工艺品的审美特点的能力，进而体悟中国文化的独特魅力。</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363845"/>
            <a:ext cx="11421745" cy="1185545"/>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lang="en-US" dirty="0">
                <a:latin typeface="黑体" panose="02010600030101010101" charset="-122"/>
                <a:ea typeface="黑体" panose="02010600030101010101" charset="-122"/>
                <a:cs typeface="黑体" panose="02010600030101010101" charset="-122"/>
                <a:sym typeface="华文细黑" panose="02010600040101010101" charset="-122"/>
              </a:rPr>
              <a:t>中国玉器源远流长，已有七千年的辉煌历史，因而中国素有“玉石王国”之称。玉器的内涵较宽，凡具坚韧的质地、晶润的光泽、绚丽的色彩、致密而透明的组织，都被认为是玉。玉石坚硬的特点，不仅可以用来磨制工具、武器，还是美丽的装饰物件，寄托了人们的艺术情怀和精神追求</a:t>
            </a:r>
            <a:r>
              <a:rPr lang="zh-CN" altLang="en-US" dirty="0">
                <a:latin typeface="黑体" panose="02010600030101010101" charset="-122"/>
                <a:ea typeface="黑体" panose="02010600030101010101" charset="-122"/>
                <a:cs typeface="黑体" panose="02010600030101010101" charset="-122"/>
                <a:sym typeface="华文细黑" panose="02010600040101010101" charset="-122"/>
              </a:rPr>
              <a:t>。</a:t>
            </a:r>
            <a:endParaRPr lang="zh-CN" altLang="en-US"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第一节　玉器</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785620" y="894715"/>
            <a:ext cx="9084310" cy="549910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305685" y="1417320"/>
            <a:ext cx="8127365" cy="92202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何为古玉？从广义上讲，清代以前的玉器即可称为古玉（图5-1-1）。北方以玉制工具为多，南方以饰玉为多。</a:t>
            </a:r>
            <a:endParaRPr lang="zh-CN" altLang="en-US">
              <a:latin typeface="黑体" panose="02010600030101010101" charset="-122"/>
              <a:ea typeface="黑体" panose="02010600030101010101" charset="-122"/>
            </a:endParaRPr>
          </a:p>
        </p:txBody>
      </p:sp>
      <p:grpSp>
        <p:nvGrpSpPr>
          <p:cNvPr id="16" name="组合 15"/>
          <p:cNvGrpSpPr/>
          <p:nvPr/>
        </p:nvGrpSpPr>
        <p:grpSpPr>
          <a:xfrm>
            <a:off x="3560445" y="2433320"/>
            <a:ext cx="5176520" cy="3666490"/>
            <a:chOff x="6252" y="3697"/>
            <a:chExt cx="8152" cy="5774"/>
          </a:xfrm>
        </p:grpSpPr>
        <p:pic>
          <p:nvPicPr>
            <p:cNvPr id="7" name="图片 6"/>
            <p:cNvPicPr>
              <a:picLocks noChangeAspect="1"/>
            </p:cNvPicPr>
            <p:nvPr/>
          </p:nvPicPr>
          <p:blipFill>
            <a:blip r:embed="rId1"/>
            <a:stretch>
              <a:fillRect/>
            </a:stretch>
          </p:blipFill>
          <p:spPr>
            <a:xfrm>
              <a:off x="6252" y="3697"/>
              <a:ext cx="7508" cy="4017"/>
            </a:xfrm>
            <a:prstGeom prst="rect">
              <a:avLst/>
            </a:prstGeom>
          </p:spPr>
        </p:pic>
        <p:sp>
          <p:nvSpPr>
            <p:cNvPr id="12" name="文本框 11"/>
            <p:cNvSpPr txBox="1"/>
            <p:nvPr/>
          </p:nvSpPr>
          <p:spPr>
            <a:xfrm>
              <a:off x="7296" y="8891"/>
              <a:ext cx="7013"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sym typeface="+mn-ea"/>
                </a:rPr>
                <a:t>图5-1-1　新石器时代的玉器</a:t>
              </a:r>
              <a:endParaRPr lang="zh-CN" altLang="en-US">
                <a:latin typeface="黑体" panose="02010600030101010101" charset="-122"/>
                <a:ea typeface="黑体" panose="02010600030101010101" charset="-122"/>
                <a:sym typeface="+mn-ea"/>
              </a:endParaRPr>
            </a:p>
          </p:txBody>
        </p:sp>
        <p:sp>
          <p:nvSpPr>
            <p:cNvPr id="13" name="文本框 12"/>
            <p:cNvSpPr txBox="1"/>
            <p:nvPr/>
          </p:nvSpPr>
          <p:spPr>
            <a:xfrm>
              <a:off x="6363" y="7672"/>
              <a:ext cx="2217"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玉瑗</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宽12.5cm</a:t>
              </a:r>
              <a:endParaRPr lang="zh-CN" altLang="en-US">
                <a:latin typeface="黑体" panose="02010600030101010101" charset="-122"/>
                <a:ea typeface="黑体" panose="02010600030101010101" charset="-122"/>
                <a:cs typeface="黑体" panose="02010600030101010101" charset="-122"/>
              </a:endParaRPr>
            </a:p>
          </p:txBody>
        </p:sp>
        <p:sp>
          <p:nvSpPr>
            <p:cNvPr id="14" name="文本框 13"/>
            <p:cNvSpPr txBox="1"/>
            <p:nvPr/>
          </p:nvSpPr>
          <p:spPr>
            <a:xfrm>
              <a:off x="10046" y="7755"/>
              <a:ext cx="2217"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玉镯</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径8.6cm</a:t>
              </a:r>
              <a:endParaRPr lang="zh-CN" altLang="en-US">
                <a:latin typeface="黑体" panose="02010600030101010101" charset="-122"/>
                <a:ea typeface="黑体" panose="02010600030101010101" charset="-122"/>
                <a:cs typeface="黑体" panose="02010600030101010101" charset="-122"/>
              </a:endParaRPr>
            </a:p>
          </p:txBody>
        </p:sp>
        <p:sp>
          <p:nvSpPr>
            <p:cNvPr id="15" name="文本框 14"/>
            <p:cNvSpPr txBox="1"/>
            <p:nvPr/>
          </p:nvSpPr>
          <p:spPr>
            <a:xfrm>
              <a:off x="12188" y="7755"/>
              <a:ext cx="2217"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墨玉玉含</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长4.2cm</a:t>
              </a:r>
              <a:endParaRPr lang="zh-CN" altLang="en-US">
                <a:latin typeface="黑体" panose="02010600030101010101" charset="-122"/>
                <a:ea typeface="黑体" panose="02010600030101010101" charset="-122"/>
                <a:cs typeface="黑体" panose="02010600030101010101" charset="-122"/>
              </a:endParaRPr>
            </a:p>
          </p:txBody>
        </p:sp>
      </p:grpSp>
      <p:sp>
        <p:nvSpPr>
          <p:cNvPr id="18" name="文本框 17"/>
          <p:cNvSpPr txBox="1"/>
          <p:nvPr/>
        </p:nvSpPr>
        <p:spPr>
          <a:xfrm>
            <a:off x="4652645" y="1066800"/>
            <a:ext cx="3295015" cy="368300"/>
          </a:xfrm>
          <a:prstGeom prst="rect">
            <a:avLst/>
          </a:prstGeom>
          <a:noFill/>
        </p:spPr>
        <p:txBody>
          <a:bodyPr wrap="square" rtlCol="0">
            <a:spAutoFit/>
          </a:bodyPr>
          <a:p>
            <a:pPr algn="ctr"/>
            <a:r>
              <a:rPr lang="zh-CN" altLang="en-US" b="1">
                <a:latin typeface="黑体" panose="02010600030101010101" charset="-122"/>
                <a:ea typeface="黑体" panose="02010600030101010101" charset="-122"/>
              </a:rPr>
              <a:t>古玉</a:t>
            </a:r>
            <a:endParaRPr lang="zh-CN" altLang="en-US" b="1">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p:tgtEl>
                                          <p:spTgt spid="21"/>
                                        </p:tgtEl>
                                        <p:attrNameLst>
                                          <p:attrName>ppt_y</p:attrName>
                                        </p:attrNameLst>
                                      </p:cBhvr>
                                      <p:tavLst>
                                        <p:tav tm="0">
                                          <p:val>
                                            <p:strVal val="#ppt_y+#ppt_h*1.125000"/>
                                          </p:val>
                                        </p:tav>
                                        <p:tav tm="100000">
                                          <p:val>
                                            <p:strVal val="#ppt_y"/>
                                          </p:val>
                                        </p:tav>
                                      </p:tavLst>
                                    </p:anim>
                                    <p:animEffect transition="in" filter="wipe(up)">
                                      <p:cBhvr>
                                        <p:cTn id="11" dur="500"/>
                                        <p:tgtEl>
                                          <p:spTgt spid="21"/>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up)">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up)">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18" grpId="0"/>
      <p:bldP spid="18" grpId="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7977</Words>
  <Application>WPS 演示</Application>
  <PresentationFormat>自定义</PresentationFormat>
  <Paragraphs>437</Paragraphs>
  <Slides>50</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50</vt:i4>
      </vt:variant>
    </vt:vector>
  </HeadingPairs>
  <TitlesOfParts>
    <vt:vector size="67" baseType="lpstr">
      <vt:lpstr>Arial</vt:lpstr>
      <vt:lpstr>宋体</vt:lpstr>
      <vt:lpstr>Wingdings</vt:lpstr>
      <vt:lpstr>张海山锐谐体</vt:lpstr>
      <vt:lpstr>Signika</vt:lpstr>
      <vt:lpstr>Latha</vt:lpstr>
      <vt:lpstr>Open Sans Extrabold</vt:lpstr>
      <vt:lpstr>微软雅黑</vt:lpstr>
      <vt:lpstr>Bebas Neue</vt:lpstr>
      <vt:lpstr>华文细黑</vt:lpstr>
      <vt:lpstr>字魂27号-布丁体</vt:lpstr>
      <vt:lpstr>黑体</vt:lpstr>
      <vt:lpstr>Roboto Bold</vt:lpstr>
      <vt:lpstr>Calibri</vt:lpstr>
      <vt:lpstr>Arial Unicode MS</vt:lpstr>
      <vt:lpstr>Kozuka Gothic Pro B</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武静影</cp:lastModifiedBy>
  <cp:revision>2000</cp:revision>
  <dcterms:created xsi:type="dcterms:W3CDTF">2014-10-20T02:56:00Z</dcterms:created>
  <dcterms:modified xsi:type="dcterms:W3CDTF">2021-06-07T01:26:20Z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ICV">
    <vt:lpwstr>5008AF26B87048C7B650235458F4E57F</vt:lpwstr>
  </property>
</Properties>
</file>