
<file path=[Content_Types].xml><?xml version="1.0" encoding="utf-8"?>
<Types xmlns="http://schemas.openxmlformats.org/package/2006/content-types">
  <Default Extension="jpeg" ContentType="image/jpeg"/>
  <Default Extension="emf" ContentType="image/x-emf"/>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3"/>
  </p:handoutMasterIdLst>
  <p:sldIdLst>
    <p:sldId id="256" r:id="rId3"/>
    <p:sldId id="376" r:id="rId5"/>
    <p:sldId id="406" r:id="rId6"/>
    <p:sldId id="552" r:id="rId7"/>
    <p:sldId id="435" r:id="rId8"/>
    <p:sldId id="409" r:id="rId9"/>
    <p:sldId id="660" r:id="rId10"/>
    <p:sldId id="661" r:id="rId11"/>
    <p:sldId id="662" r:id="rId12"/>
    <p:sldId id="663" r:id="rId13"/>
    <p:sldId id="664" r:id="rId14"/>
    <p:sldId id="665" r:id="rId15"/>
    <p:sldId id="666" r:id="rId16"/>
    <p:sldId id="667" r:id="rId17"/>
    <p:sldId id="637" r:id="rId18"/>
    <p:sldId id="668" r:id="rId19"/>
    <p:sldId id="669" r:id="rId20"/>
    <p:sldId id="670" r:id="rId21"/>
    <p:sldId id="671" r:id="rId22"/>
    <p:sldId id="672" r:id="rId23"/>
    <p:sldId id="673" r:id="rId24"/>
    <p:sldId id="674" r:id="rId25"/>
    <p:sldId id="675" r:id="rId26"/>
    <p:sldId id="676" r:id="rId27"/>
    <p:sldId id="677" r:id="rId28"/>
    <p:sldId id="678" r:id="rId29"/>
    <p:sldId id="679" r:id="rId30"/>
    <p:sldId id="680" r:id="rId31"/>
    <p:sldId id="681" r:id="rId32"/>
    <p:sldId id="682" r:id="rId33"/>
    <p:sldId id="683" r:id="rId34"/>
    <p:sldId id="684" r:id="rId35"/>
    <p:sldId id="685" r:id="rId36"/>
    <p:sldId id="686" r:id="rId37"/>
    <p:sldId id="687" r:id="rId38"/>
    <p:sldId id="689" r:id="rId39"/>
    <p:sldId id="690" r:id="rId40"/>
    <p:sldId id="691" r:id="rId41"/>
    <p:sldId id="392"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16"/>
        <p:guide orient="horz" pos="1685"/>
        <p:guide pos="6241"/>
        <p:guide pos="2193"/>
        <p:guide pos="4283"/>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2954"/>
        <p:guide pos="215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5.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e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e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em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em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emf"/></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em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em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emf"/></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em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em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em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emf"/></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6.emf"/><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em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em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em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em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em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emf"/></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938530" y="2367280"/>
            <a:ext cx="720090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字魂27号-布丁体" panose="00000500000000000000" charset="-122"/>
                <a:sym typeface="华文细黑" panose="02010600040101010101" charset="-122"/>
              </a:rPr>
              <a:t>公共艺术.美术篇</a:t>
            </a:r>
            <a:endParaRPr lang="zh-CN" altLang="en-US" sz="7200" dirty="0" smtClean="0">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2017105" y="3942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rPr>
                <a:t>北京出版社</a:t>
              </a:r>
              <a:endParaRPr lang="zh-CN" altLang="en-US" sz="2400" dirty="0">
                <a:solidFill>
                  <a:srgbClr val="FFFFFF"/>
                </a:solidFill>
                <a:latin typeface="华文细黑" panose="02010600040101010101" charset="-122"/>
                <a:ea typeface="字魂27号-布丁体" panose="00000500000000000000" charset="-122"/>
                <a:sym typeface="华文细黑" panose="02010600040101010101" charset="-122"/>
              </a:endParaRPr>
            </a:p>
          </p:txBody>
        </p:sp>
      </p:grpSp>
      <p:grpSp>
        <p:nvGrpSpPr>
          <p:cNvPr id="2" name="组合 1"/>
          <p:cNvGrpSpPr/>
          <p:nvPr/>
        </p:nvGrpSpPr>
        <p:grpSpPr>
          <a:xfrm>
            <a:off x="83185" y="7429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471295" y="1170305"/>
            <a:ext cx="9084310" cy="5081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761490" y="1830705"/>
            <a:ext cx="5041265"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《饥饿的苏丹》</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《饥饿的苏丹》（图6-1-2）这张照片是南非自由摄影师凯文·卡特的作品。该作品获1994 年美国普利策新闻奖（美国新闻界最高奖）“特写性新闻摄影”奖。这张照片于1993 年3 月26 日， 被美国著名权威大报《纽约时报》首家刊登。接着，其他媒体很快将其传遍世界，在各国人民中激起强烈反响。</a:t>
            </a:r>
            <a:endParaRPr lang="zh-CN" altLang="en-US">
              <a:latin typeface="黑体" panose="02010600030101010101" charset="-122"/>
              <a:ea typeface="黑体" panose="02010600030101010101" charset="-122"/>
            </a:endParaRPr>
          </a:p>
        </p:txBody>
      </p:sp>
      <p:grpSp>
        <p:nvGrpSpPr>
          <p:cNvPr id="8" name="组合 7"/>
          <p:cNvGrpSpPr/>
          <p:nvPr/>
        </p:nvGrpSpPr>
        <p:grpSpPr>
          <a:xfrm>
            <a:off x="6964045" y="2326640"/>
            <a:ext cx="3319780" cy="2783840"/>
            <a:chOff x="10967" y="3664"/>
            <a:chExt cx="5228" cy="4384"/>
          </a:xfrm>
        </p:grpSpPr>
        <p:sp>
          <p:nvSpPr>
            <p:cNvPr id="7" name="文本框 6"/>
            <p:cNvSpPr txBox="1"/>
            <p:nvPr/>
          </p:nvSpPr>
          <p:spPr>
            <a:xfrm>
              <a:off x="11324" y="7468"/>
              <a:ext cx="4781"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《饥饿的苏丹》</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10967" y="3664"/>
              <a:ext cx="5228" cy="3472"/>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413385" y="1111250"/>
            <a:ext cx="11069955" cy="51993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摄影作品鉴赏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532765" y="1192530"/>
            <a:ext cx="5859780"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一、《奥马伊拉的痛苦》</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照片《奥马伊拉的痛苦》（图6-1-3）是美联社的法籍摄影记者富兰克·福尼尔的著名作品。富兰克·福尼尔1948 年10 月18 日生于法国圣塞维，他原来的理想是成为一名外科医生。当他在医学院学习了四年之后正在一家医院手术室里实习的时候，忽然改变了主意，放下手术刀而拿起了照相机。在一次去哥伦比亚采访鲁伊斯火山爆发受灾情况时，拍摄了此照片。照片呈现了受灾后小姑娘奥马伊拉的痛苦，更表达了拍摄者内心的痛楚。福尼尔的这种行为受到了人们的好评，他显示了记者的高尚品德，他没有追求猎奇，而是把人放在第一位。因此，照片被奉为经典，广为传颂。</a:t>
            </a:r>
            <a:endParaRPr lang="zh-CN" altLang="en-US">
              <a:latin typeface="黑体" panose="02010600030101010101" charset="-122"/>
              <a:ea typeface="黑体" panose="02010600030101010101" charset="-122"/>
            </a:endParaRPr>
          </a:p>
        </p:txBody>
      </p:sp>
      <p:grpSp>
        <p:nvGrpSpPr>
          <p:cNvPr id="10" name="组合 9"/>
          <p:cNvGrpSpPr/>
          <p:nvPr/>
        </p:nvGrpSpPr>
        <p:grpSpPr>
          <a:xfrm>
            <a:off x="6609715" y="2138045"/>
            <a:ext cx="4596130" cy="3428365"/>
            <a:chOff x="10484" y="2947"/>
            <a:chExt cx="7238" cy="5399"/>
          </a:xfrm>
        </p:grpSpPr>
        <p:pic>
          <p:nvPicPr>
            <p:cNvPr id="3" name="图片 2"/>
            <p:cNvPicPr>
              <a:picLocks noChangeAspect="1"/>
            </p:cNvPicPr>
            <p:nvPr/>
          </p:nvPicPr>
          <p:blipFill>
            <a:blip r:embed="rId1"/>
            <a:stretch>
              <a:fillRect/>
            </a:stretch>
          </p:blipFill>
          <p:spPr>
            <a:xfrm>
              <a:off x="10484" y="2947"/>
              <a:ext cx="7238" cy="4343"/>
            </a:xfrm>
            <a:prstGeom prst="rect">
              <a:avLst/>
            </a:prstGeom>
          </p:spPr>
        </p:pic>
        <p:sp>
          <p:nvSpPr>
            <p:cNvPr id="9" name="文本框 8"/>
            <p:cNvSpPr txBox="1"/>
            <p:nvPr/>
          </p:nvSpPr>
          <p:spPr>
            <a:xfrm>
              <a:off x="10881" y="7766"/>
              <a:ext cx="6777"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《奥马伊拉的痛苦》</a:t>
              </a:r>
              <a:endParaRPr lang="zh-CN" altLang="en-US">
                <a:latin typeface="黑体" panose="02010600030101010101" charset="-122"/>
                <a:ea typeface="黑体" panose="02010600030101010101" charset="-122"/>
              </a:endParaRPr>
            </a:p>
          </p:txBody>
        </p:sp>
      </p:gr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413385" y="1111250"/>
            <a:ext cx="11069955" cy="51993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摄影作品鉴赏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832485" y="1721485"/>
            <a:ext cx="4281805"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二、《莱茵河2号》</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《莱茵河2号》（图6-1-4）是德国著名摄影大师安德烈亚斯·古尔斯基在1999年拍摄的作品，并在2011 年以超过430 万美元的天价被拍卖，成为有史以来最贵的摄影作品。</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《莱茵河2号》作品集总共包含六幅画，描绘了莱茵河的美丽景色。</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5305425" y="1891665"/>
            <a:ext cx="5715000" cy="3437890"/>
            <a:chOff x="8355" y="2979"/>
            <a:chExt cx="9000" cy="5414"/>
          </a:xfrm>
        </p:grpSpPr>
        <p:pic>
          <p:nvPicPr>
            <p:cNvPr id="6" name="图片 5"/>
            <p:cNvPicPr>
              <a:picLocks noChangeAspect="1"/>
            </p:cNvPicPr>
            <p:nvPr/>
          </p:nvPicPr>
          <p:blipFill>
            <a:blip r:embed="rId1"/>
            <a:stretch>
              <a:fillRect/>
            </a:stretch>
          </p:blipFill>
          <p:spPr>
            <a:xfrm>
              <a:off x="8355" y="2979"/>
              <a:ext cx="9000" cy="4575"/>
            </a:xfrm>
            <a:prstGeom prst="rect">
              <a:avLst/>
            </a:prstGeom>
          </p:spPr>
        </p:pic>
        <p:sp>
          <p:nvSpPr>
            <p:cNvPr id="7" name="文本框 6"/>
            <p:cNvSpPr txBox="1"/>
            <p:nvPr/>
          </p:nvSpPr>
          <p:spPr>
            <a:xfrm>
              <a:off x="9277" y="7813"/>
              <a:ext cx="7454"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图6-1-4　《莱茵河2 号》</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836420" y="1111250"/>
            <a:ext cx="8794115" cy="51993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摄影作品鉴赏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341880" y="1647825"/>
            <a:ext cx="4161155" cy="29997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三、《大眼睛》</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希望工程《大眼睛》（图6-1-5）是中国著名摄影家解海龙获得中国新闻摄影学会特殊贡献奖《我要上学》个人摄影集中的代表作品。他用自己的照片改变了无数贫困孩子的命运，可谓功德无量。</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0" name="组合 9"/>
          <p:cNvGrpSpPr/>
          <p:nvPr/>
        </p:nvGrpSpPr>
        <p:grpSpPr>
          <a:xfrm>
            <a:off x="6904355" y="1589405"/>
            <a:ext cx="2965450" cy="4074795"/>
            <a:chOff x="9073" y="2338"/>
            <a:chExt cx="4670" cy="6417"/>
          </a:xfrm>
        </p:grpSpPr>
        <p:pic>
          <p:nvPicPr>
            <p:cNvPr id="3" name="图片 2"/>
            <p:cNvPicPr>
              <a:picLocks noChangeAspect="1"/>
            </p:cNvPicPr>
            <p:nvPr/>
          </p:nvPicPr>
          <p:blipFill>
            <a:blip r:embed="rId1"/>
            <a:stretch>
              <a:fillRect/>
            </a:stretch>
          </p:blipFill>
          <p:spPr>
            <a:xfrm>
              <a:off x="9205" y="2338"/>
              <a:ext cx="4338" cy="5546"/>
            </a:xfrm>
            <a:prstGeom prst="rect">
              <a:avLst/>
            </a:prstGeom>
          </p:spPr>
        </p:pic>
        <p:sp>
          <p:nvSpPr>
            <p:cNvPr id="9" name="文本框 8"/>
            <p:cNvSpPr txBox="1"/>
            <p:nvPr/>
          </p:nvSpPr>
          <p:spPr>
            <a:xfrm>
              <a:off x="9073" y="8175"/>
              <a:ext cx="4670"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图6-1-5　《大眼睛》</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2085340" y="1171575"/>
            <a:ext cx="8126095" cy="47294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摄影作品鉴赏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551430" y="1800225"/>
            <a:ext cx="3801745" cy="29997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四、《白求恩大夫》</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照片《白求恩大夫》（图6-1-6）的作者吴印咸，是中国老一辈摄影艺术家，江苏人，中国摄影之父。</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《白求恩大夫》是1939 年拍摄于河北黄土岭战场附近的孙家庄小庙的作品。</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6769100" y="1468755"/>
            <a:ext cx="2896235" cy="4050665"/>
            <a:chOff x="10660" y="2313"/>
            <a:chExt cx="4561" cy="6379"/>
          </a:xfrm>
        </p:grpSpPr>
        <p:pic>
          <p:nvPicPr>
            <p:cNvPr id="6" name="图片 5"/>
            <p:cNvPicPr>
              <a:picLocks noChangeAspect="1"/>
            </p:cNvPicPr>
            <p:nvPr/>
          </p:nvPicPr>
          <p:blipFill>
            <a:blip r:embed="rId1"/>
            <a:stretch>
              <a:fillRect/>
            </a:stretch>
          </p:blipFill>
          <p:spPr>
            <a:xfrm>
              <a:off x="10660" y="2313"/>
              <a:ext cx="4232" cy="5571"/>
            </a:xfrm>
            <a:prstGeom prst="rect">
              <a:avLst/>
            </a:prstGeom>
          </p:spPr>
        </p:pic>
        <p:sp>
          <p:nvSpPr>
            <p:cNvPr id="7" name="文本框 6"/>
            <p:cNvSpPr txBox="1"/>
            <p:nvPr/>
          </p:nvSpPr>
          <p:spPr>
            <a:xfrm>
              <a:off x="10661" y="8112"/>
              <a:ext cx="4560"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图6-1-6　《白求恩大夫》</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总结摄影艺术的知识，运用摄影技巧知识谈谈你最喜欢的一幅摄影作品？</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运用摄影艺术技巧，利用体育课时间，拍一组学生跑步摄影作品。并写一段200字左右的摄影技巧小结与大家分享。</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252730" y="5068570"/>
            <a:ext cx="11828780" cy="1837690"/>
          </a:xfrm>
          <a:prstGeom prst="rect">
            <a:avLst/>
          </a:prstGeom>
        </p:spPr>
        <p:txBody>
          <a:bodyPr wrap="square" lIns="121920" rIns="121920" bIns="60960">
            <a:spAutoFit/>
          </a:bodyPr>
          <a:lstStyle/>
          <a:p>
            <a:pPr indent="457200" algn="just" fontAlgn="auto">
              <a:lnSpc>
                <a:spcPct val="125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风光摄影，是以展现自然风光之美为主要创作题材的原创作品（如自然风景摄影、城市建筑摄影等），是多元摄影中的一个门类。</a:t>
            </a:r>
            <a:endParaRPr dirty="0">
              <a:latin typeface="黑体" panose="02010600030101010101" charset="-122"/>
              <a:ea typeface="黑体" panose="02010600030101010101" charset="-122"/>
              <a:cs typeface="黑体" panose="02010600030101010101" charset="-122"/>
              <a:sym typeface="华文细黑" panose="02010600040101010101" charset="-122"/>
            </a:endParaRPr>
          </a:p>
          <a:p>
            <a:pPr indent="457200" algn="just" fontAlgn="auto">
              <a:lnSpc>
                <a:spcPct val="125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城市建筑摄影等），是多元摄影中的一个门类。风光摄影拍摄技巧：时间、地点、构图。时间包括光的运用、意境的发觉等；地点则体现了照片的主题所在；而构图包括的比较多，前景、引导线、参照物、画面的纵深感和画面的比例等。</a:t>
            </a:r>
            <a:endParaRPr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第二节　风光摄影</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52500" y="1170305"/>
            <a:ext cx="10121265" cy="5081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70940" y="1440180"/>
            <a:ext cx="5041265"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《月升》</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照片《月升》（图6-2-1）作者塞尔·亚当斯（1902—1984 年），1902 年2 月20 日生于美国旧金山，原籍新英格兰。</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这幅作品拍摄于1941 年，在美国新墨西哥州埃尔西德兹，当太阳的余晖还没有散尽，明亮的圆月已经冉冉升起。山顶飘飞着层层云雾。山脚下，静静的村庄旁，是一片静静的墓地，十字架碑闪着灼灼白光。天上地下，仿佛回荡着一曲深沉的生死交响乐。当时太阳已经升起，正照射在远处的云端。</a:t>
            </a:r>
            <a:endParaRPr lang="zh-CN" altLang="en-US">
              <a:latin typeface="黑体" panose="02010600030101010101" charset="-122"/>
              <a:ea typeface="黑体" panose="02010600030101010101" charset="-122"/>
            </a:endParaRPr>
          </a:p>
        </p:txBody>
      </p:sp>
      <p:grpSp>
        <p:nvGrpSpPr>
          <p:cNvPr id="10" name="组合 9"/>
          <p:cNvGrpSpPr/>
          <p:nvPr/>
        </p:nvGrpSpPr>
        <p:grpSpPr>
          <a:xfrm>
            <a:off x="6384290" y="1989455"/>
            <a:ext cx="4331970" cy="3902710"/>
            <a:chOff x="10054" y="2908"/>
            <a:chExt cx="6822" cy="6146"/>
          </a:xfrm>
        </p:grpSpPr>
        <p:pic>
          <p:nvPicPr>
            <p:cNvPr id="3" name="图片 2"/>
            <p:cNvPicPr>
              <a:picLocks noChangeAspect="1"/>
            </p:cNvPicPr>
            <p:nvPr/>
          </p:nvPicPr>
          <p:blipFill>
            <a:blip r:embed="rId1"/>
            <a:stretch>
              <a:fillRect/>
            </a:stretch>
          </p:blipFill>
          <p:spPr>
            <a:xfrm>
              <a:off x="10054" y="2908"/>
              <a:ext cx="6823" cy="5335"/>
            </a:xfrm>
            <a:prstGeom prst="rect">
              <a:avLst/>
            </a:prstGeom>
          </p:spPr>
        </p:pic>
        <p:sp>
          <p:nvSpPr>
            <p:cNvPr id="9" name="文本框 8"/>
            <p:cNvSpPr txBox="1"/>
            <p:nvPr/>
          </p:nvSpPr>
          <p:spPr>
            <a:xfrm>
              <a:off x="10394" y="8474"/>
              <a:ext cx="619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图6-2-1　《月升》</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952500" y="1170305"/>
            <a:ext cx="10121265" cy="5081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13790" y="1440180"/>
            <a:ext cx="5041265" cy="383095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《木桩》</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照片《木桩》（图6-2-2）是美籍华人摄影大师李元参加“国际沙龙摄影比赛”获得金奖的一幅作品。</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作品《木桩》在一个结冰还带有积雪的水塘里，一根不起眼的木桩孤独地矗立在冰水中，从右上方来的阳光将水面照得晶莹发光，因为受热的程度不同，溶化了它周边的冰雪而形成了弯曲的线条，为画面带来了题材本身不存在的动感。</a:t>
            </a:r>
            <a:endParaRPr lang="zh-CN" altLang="en-US">
              <a:latin typeface="黑体" panose="02010600030101010101" charset="-122"/>
              <a:ea typeface="黑体" panose="02010600030101010101" charset="-122"/>
            </a:endParaRPr>
          </a:p>
        </p:txBody>
      </p:sp>
      <p:pic>
        <p:nvPicPr>
          <p:cNvPr id="6" name="图片 5"/>
          <p:cNvPicPr>
            <a:picLocks noChangeAspect="1"/>
          </p:cNvPicPr>
          <p:nvPr/>
        </p:nvPicPr>
        <p:blipFill>
          <a:blip r:embed="rId1"/>
          <a:stretch>
            <a:fillRect/>
          </a:stretch>
        </p:blipFill>
        <p:spPr>
          <a:xfrm>
            <a:off x="6383020" y="2016760"/>
            <a:ext cx="4258310" cy="2824480"/>
          </a:xfrm>
          <a:prstGeom prst="rect">
            <a:avLst/>
          </a:prstGeom>
        </p:spPr>
      </p:pic>
      <p:sp>
        <p:nvSpPr>
          <p:cNvPr id="7" name="文本框 6"/>
          <p:cNvSpPr txBox="1"/>
          <p:nvPr/>
        </p:nvSpPr>
        <p:spPr>
          <a:xfrm>
            <a:off x="6849745" y="4991100"/>
            <a:ext cx="3454400"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图6-2-2　《木桩》</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047115" y="1111250"/>
            <a:ext cx="9822180" cy="51993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摄影作品鉴赏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337310" y="1356995"/>
            <a:ext cx="5448300"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一、《震教徒的彩虹》</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照片《震教徒的彩虹》（图6-2-3）是德国著名摄影家沃夫冈·提尔门斯在1998 年造访美国震教徒社区时所拍摄的即兴佳作。</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震教徒的彩虹》的镜头里，彩虹下的房子，被白色的光影和青色的暗影显出凸凹。很想远远地抚摸这如同木纹一般的砖瓦。横跨在一幢小白屋上的七彩弯弧，意外地把蓝空分画为深浅不同的色阶，彩虹像某个世界的边缘，为其与另一个世界划出了微妙的界线，同时也为天空涂上不同的色彩，层次如此分明，界限如此清晰，奇幻般的异样景致，颇令人玩味。</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7317105" y="1791335"/>
            <a:ext cx="2764790" cy="4147185"/>
            <a:chOff x="11523" y="2821"/>
            <a:chExt cx="4354" cy="6531"/>
          </a:xfrm>
        </p:grpSpPr>
        <p:pic>
          <p:nvPicPr>
            <p:cNvPr id="6" name="图片 5"/>
            <p:cNvPicPr>
              <a:picLocks noChangeAspect="1"/>
            </p:cNvPicPr>
            <p:nvPr/>
          </p:nvPicPr>
          <p:blipFill>
            <a:blip r:embed="rId1"/>
            <a:stretch>
              <a:fillRect/>
            </a:stretch>
          </p:blipFill>
          <p:spPr>
            <a:xfrm>
              <a:off x="11523" y="2821"/>
              <a:ext cx="4080" cy="5535"/>
            </a:xfrm>
            <a:prstGeom prst="rect">
              <a:avLst/>
            </a:prstGeom>
          </p:spPr>
        </p:pic>
        <p:sp>
          <p:nvSpPr>
            <p:cNvPr id="7" name="文本框 6"/>
            <p:cNvSpPr txBox="1"/>
            <p:nvPr/>
          </p:nvSpPr>
          <p:spPr>
            <a:xfrm>
              <a:off x="11555" y="8772"/>
              <a:ext cx="4323"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图6-2-3《震教徒的彩虹》</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01</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02</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03</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04</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不同的美术门类</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　美术作品的鉴赏方法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欣赏美术作品</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美术实践活动</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38480" y="1111250"/>
            <a:ext cx="10869295" cy="51993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摄影作品鉴赏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885825" y="1587500"/>
            <a:ext cx="5448300" cy="42462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二、《吹笛手》</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照片《吹笛手》（ 图6-2-4）是美国著名摄影家艾伦·特格黑白“人体景观”照片的创始人的作品。摄影家以人体曲线拍摄风景照，妙趣横生，别有风</a:t>
            </a:r>
            <a:r>
              <a:rPr lang="zh-CN" altLang="en-US">
                <a:latin typeface="黑体" panose="02010600030101010101" charset="-122"/>
                <a:ea typeface="黑体" panose="02010600030101010101" charset="-122"/>
                <a:sym typeface="+mn-ea"/>
              </a:rPr>
              <a:t>味。</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作品《吹笛手》第一眼看上去，拍摄的是普通风景，是一队人行进在无垠的沙漠中，细看会发现一些细小汗毛、鸡皮疙瘩和皮肤纹路，原来是裸体模特的髋部摆放着几个姿态各异的小型人偶。光影明暗作用下，髋部曲线与连绵起伏的沙漠有异曲同工之妙。这是特格巧妙利用人体曲线创作的“人体景观”摄影。</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0" name="组合 9"/>
          <p:cNvGrpSpPr/>
          <p:nvPr/>
        </p:nvGrpSpPr>
        <p:grpSpPr>
          <a:xfrm>
            <a:off x="6626225" y="2208530"/>
            <a:ext cx="4596765" cy="3021330"/>
            <a:chOff x="10435" y="3478"/>
            <a:chExt cx="7239" cy="4758"/>
          </a:xfrm>
        </p:grpSpPr>
        <p:pic>
          <p:nvPicPr>
            <p:cNvPr id="3" name="图片 2"/>
            <p:cNvPicPr>
              <a:picLocks noChangeAspect="1"/>
            </p:cNvPicPr>
            <p:nvPr/>
          </p:nvPicPr>
          <p:blipFill>
            <a:blip r:embed="rId1"/>
            <a:stretch>
              <a:fillRect/>
            </a:stretch>
          </p:blipFill>
          <p:spPr>
            <a:xfrm>
              <a:off x="10435" y="3478"/>
              <a:ext cx="7062" cy="3845"/>
            </a:xfrm>
            <a:prstGeom prst="rect">
              <a:avLst/>
            </a:prstGeom>
          </p:spPr>
        </p:pic>
        <p:sp>
          <p:nvSpPr>
            <p:cNvPr id="9" name="文本框 8"/>
            <p:cNvSpPr txBox="1"/>
            <p:nvPr/>
          </p:nvSpPr>
          <p:spPr>
            <a:xfrm>
              <a:off x="10802" y="7656"/>
              <a:ext cx="6872"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图6-2-4　《吹笛手》</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416685" y="1063625"/>
            <a:ext cx="9605010" cy="51993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摄影作品鉴赏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685925" y="1111250"/>
            <a:ext cx="5448300"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三、《搏斗》</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照片《搏斗》（图6-2-5）是中国香港著名摄影大师陈复礼去南洋谋生时拍摄的作品。当今的国际摄影界中，并称华夏影界“三老”，作者一生不断创新画意效果与写实风格，是一位屈指可数的风云人物。</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《搏斗》展现在人们面前的是：惊涛骇浪的茫茫大海中，一叶孤舟，被恶浪冲击着，前后起伏，上下颠簸，天空乌云翻滚，有“山雨欲来风满楼”之势。水手们同舟共济，力挽狂澜，挥桨搏斗，誓死向前奋进! 这是一个惊心动魄的场面，牵动着人们每一根神经，使人感到自己仿佛正在与孤舟中的水手共命运同呼吸。</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7411085" y="1549400"/>
            <a:ext cx="3444240" cy="4142105"/>
            <a:chOff x="11101" y="2515"/>
            <a:chExt cx="5424" cy="6523"/>
          </a:xfrm>
        </p:grpSpPr>
        <p:pic>
          <p:nvPicPr>
            <p:cNvPr id="6" name="图片 5"/>
            <p:cNvPicPr>
              <a:picLocks noChangeAspect="1"/>
            </p:cNvPicPr>
            <p:nvPr/>
          </p:nvPicPr>
          <p:blipFill>
            <a:blip r:embed="rId1"/>
            <a:stretch>
              <a:fillRect/>
            </a:stretch>
          </p:blipFill>
          <p:spPr>
            <a:xfrm>
              <a:off x="11383" y="2515"/>
              <a:ext cx="4578" cy="5770"/>
            </a:xfrm>
            <a:prstGeom prst="rect">
              <a:avLst/>
            </a:prstGeom>
          </p:spPr>
        </p:pic>
        <p:sp>
          <p:nvSpPr>
            <p:cNvPr id="7" name="文本框 6"/>
            <p:cNvSpPr txBox="1"/>
            <p:nvPr/>
          </p:nvSpPr>
          <p:spPr>
            <a:xfrm>
              <a:off x="11101" y="8458"/>
              <a:ext cx="542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图6-2-5　《搏斗》</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127760" y="1162685"/>
            <a:ext cx="10182860" cy="497014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摄影作品鉴赏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685925" y="1358900"/>
            <a:ext cx="5109210"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四、《湖山揽胜》</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照片《湖山揽胜》（图6-2-6）是中国著名摄影大师郎静山先生的得意之作。郎静山（1892—1995 年），浙江兰溪人，中国最早的摄影记者。郎静山创立的集锦摄影，在世界摄坛上独树一帜。</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作品《湖山揽胜》摄影是山水集锦巨构，可说是郎大师运用国画山水构图方式，巧妙地运用在集锦作品中，从画面最右边凉亭老翁远眺层峦云雾，到近景奇石丛树，左边孤舟，远处村落及湖边倒影，这幅美丽国画山水景像，恰如大师一生胸襟开朗，宁静和世无争。</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0" name="组合 9"/>
          <p:cNvGrpSpPr/>
          <p:nvPr/>
        </p:nvGrpSpPr>
        <p:grpSpPr>
          <a:xfrm>
            <a:off x="7030085" y="2114550"/>
            <a:ext cx="3924300" cy="3305175"/>
            <a:chOff x="11071" y="3330"/>
            <a:chExt cx="6180" cy="5205"/>
          </a:xfrm>
        </p:grpSpPr>
        <p:pic>
          <p:nvPicPr>
            <p:cNvPr id="3" name="图片 2"/>
            <p:cNvPicPr>
              <a:picLocks noChangeAspect="1"/>
            </p:cNvPicPr>
            <p:nvPr/>
          </p:nvPicPr>
          <p:blipFill>
            <a:blip r:embed="rId1"/>
            <a:stretch>
              <a:fillRect/>
            </a:stretch>
          </p:blipFill>
          <p:spPr>
            <a:xfrm>
              <a:off x="11071" y="3330"/>
              <a:ext cx="6180" cy="4140"/>
            </a:xfrm>
            <a:prstGeom prst="rect">
              <a:avLst/>
            </a:prstGeom>
          </p:spPr>
        </p:pic>
        <p:sp>
          <p:nvSpPr>
            <p:cNvPr id="9" name="文本框 8"/>
            <p:cNvSpPr txBox="1"/>
            <p:nvPr/>
          </p:nvSpPr>
          <p:spPr>
            <a:xfrm>
              <a:off x="11148" y="7955"/>
              <a:ext cx="5976"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图6-2-6　《湖山揽胜》</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168525"/>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了解风光摄影的基本知识，谈谈风光摄影的拍摄技巧有哪些。</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周末时间以组为单位去公园，拍摄一张满意风光照片，并写一段200 字左右的摄影技巧简介，作为作业上交。</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252730" y="5188585"/>
            <a:ext cx="11828780" cy="937260"/>
          </a:xfrm>
          <a:prstGeom prst="rect">
            <a:avLst/>
          </a:prstGeom>
        </p:spPr>
        <p:txBody>
          <a:bodyPr wrap="square" lIns="121920" rIns="121920" bIns="60960">
            <a:spAutoFit/>
          </a:bodyPr>
          <a:lstStyle/>
          <a:p>
            <a:pPr indent="457200" algn="just" fontAlgn="auto">
              <a:lnSpc>
                <a:spcPct val="15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静物摄影分为吸光物体摄影、透明物体摄影和反光物体摄影。在广告摄影中，掌握这三类物体的拍摄技巧是最为基本和重要的。</a:t>
            </a:r>
            <a:endParaRPr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第三节　静物摄影</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43280" y="1170305"/>
            <a:ext cx="10581640" cy="5081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57300" y="1504950"/>
            <a:ext cx="6656705" cy="446341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《青椒》</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照片《青椒》（图6-3-1）拍摄于1930 年，是美国著名摄影家爱德华·韦斯顿的最著名、最具代表性的作品。作者爱德华·韦斯顿是一位富有独特艺术成就、传奇生活色彩、以及对后世影响深远的摄影家。他被誉为“摄影界的毕加索”。</a:t>
            </a:r>
            <a:endParaRPr lang="zh-CN" altLang="en-US">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青椒》既像人体，又像捏紧的拳头，也像是布满肌肉的男性背部躯干或者是亲密爱人极尽缠绵的身体。青椒在镜头下具有了不凡的生命灵质，成为别样的生命真实。摄影师利用令人惊奇的螺旋型的绿色青椒进行拍摄，拍的是一个青椒，但又绝不仅仅是一个青椒。这里边有抽象的成分，包含完全超出题材本身的涵义。它把人们带到一个超出感觉世界以外的新的境界之中，把现实世界的内核，明确无误但又神秘莫测地显露出来。</a:t>
            </a:r>
            <a:endParaRPr lang="zh-CN" altLang="en-US">
              <a:latin typeface="黑体" panose="02010600030101010101" charset="-122"/>
              <a:ea typeface="黑体" panose="02010600030101010101" charset="-122"/>
            </a:endParaRPr>
          </a:p>
        </p:txBody>
      </p:sp>
      <p:grpSp>
        <p:nvGrpSpPr>
          <p:cNvPr id="10" name="组合 9"/>
          <p:cNvGrpSpPr/>
          <p:nvPr/>
        </p:nvGrpSpPr>
        <p:grpSpPr>
          <a:xfrm>
            <a:off x="8183880" y="1918335"/>
            <a:ext cx="2989580" cy="3950335"/>
            <a:chOff x="12888" y="3021"/>
            <a:chExt cx="4708" cy="6221"/>
          </a:xfrm>
        </p:grpSpPr>
        <p:pic>
          <p:nvPicPr>
            <p:cNvPr id="3" name="图片 2"/>
            <p:cNvPicPr>
              <a:picLocks noChangeAspect="1"/>
            </p:cNvPicPr>
            <p:nvPr/>
          </p:nvPicPr>
          <p:blipFill>
            <a:blip r:embed="rId1"/>
            <a:stretch>
              <a:fillRect/>
            </a:stretch>
          </p:blipFill>
          <p:spPr>
            <a:xfrm>
              <a:off x="12888" y="3021"/>
              <a:ext cx="4302" cy="5394"/>
            </a:xfrm>
            <a:prstGeom prst="rect">
              <a:avLst/>
            </a:prstGeom>
          </p:spPr>
        </p:pic>
        <p:sp>
          <p:nvSpPr>
            <p:cNvPr id="9" name="文本框 8"/>
            <p:cNvSpPr txBox="1"/>
            <p:nvPr/>
          </p:nvSpPr>
          <p:spPr>
            <a:xfrm>
              <a:off x="13004" y="8662"/>
              <a:ext cx="4592"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图6-3-1　《青椒》</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amond(in)">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843280" y="1170305"/>
            <a:ext cx="10581640" cy="5081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57300" y="1504950"/>
            <a:ext cx="6097270" cy="446341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《影子房间》</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作品《影子房间》（图6-3-2）是南非著名静物摄影师罗杰·拜伦的代表作品。在2013 年中国平遥国际摄影大展上，因其独特的超现实主义风格吸引了众多游客和摄影爱好者前来观展。</a:t>
            </a:r>
            <a:endParaRPr lang="zh-CN" altLang="en-US">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在他的代表作系列《影子房间》中，失衡的构图、谜语搬的压抑、令人窒息的气味，看得见或是看不见的脸，成团的铁丝，斑驳的墙，光秃的地面。这些静止的被我们忽视的一切，居然霎时间成了主角，统统变作带线的木偶，站在一个巨大无比的黑白舞台上，无可名状地上演着一出出混淆了主角与配角、混淆了现实与虚构、混淆了生与死的悲剧或是喜剧。</a:t>
            </a:r>
            <a:endParaRPr lang="zh-CN" altLang="en-US">
              <a:latin typeface="黑体" panose="02010600030101010101" charset="-122"/>
              <a:ea typeface="黑体" panose="02010600030101010101" charset="-122"/>
            </a:endParaRPr>
          </a:p>
        </p:txBody>
      </p:sp>
      <p:grpSp>
        <p:nvGrpSpPr>
          <p:cNvPr id="8" name="组合 7"/>
          <p:cNvGrpSpPr/>
          <p:nvPr/>
        </p:nvGrpSpPr>
        <p:grpSpPr>
          <a:xfrm>
            <a:off x="7858760" y="2005965"/>
            <a:ext cx="3144520" cy="3663315"/>
            <a:chOff x="12376" y="3159"/>
            <a:chExt cx="4952" cy="5769"/>
          </a:xfrm>
        </p:grpSpPr>
        <p:pic>
          <p:nvPicPr>
            <p:cNvPr id="6" name="图片 5"/>
            <p:cNvPicPr>
              <a:picLocks noChangeAspect="1"/>
            </p:cNvPicPr>
            <p:nvPr/>
          </p:nvPicPr>
          <p:blipFill>
            <a:blip r:embed="rId1"/>
            <a:stretch>
              <a:fillRect/>
            </a:stretch>
          </p:blipFill>
          <p:spPr>
            <a:xfrm>
              <a:off x="12376" y="3159"/>
              <a:ext cx="4953" cy="4932"/>
            </a:xfrm>
            <a:prstGeom prst="rect">
              <a:avLst/>
            </a:prstGeom>
          </p:spPr>
        </p:pic>
        <p:sp>
          <p:nvSpPr>
            <p:cNvPr id="7" name="文本框 6"/>
            <p:cNvSpPr txBox="1"/>
            <p:nvPr/>
          </p:nvSpPr>
          <p:spPr>
            <a:xfrm>
              <a:off x="12454" y="8348"/>
              <a:ext cx="4575"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图6-3-2　《影子房间》</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379095" y="1063625"/>
            <a:ext cx="10802620" cy="52920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静物摄影鉴赏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728980" y="1235075"/>
            <a:ext cx="6526530" cy="4823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一、《Ide 的衣领》</a:t>
            </a:r>
            <a:endParaRPr lang="zh-CN" altLang="en-US" b="1">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照片《Ide 的衣领》（图6-3-3）是美国摄影家小保罗·奥特布里奇（1896—1958 年）第一次接受指派的商业广告作品。</a:t>
            </a:r>
            <a:endParaRPr lang="zh-CN" altLang="en-US">
              <a:latin typeface="黑体" panose="02010600030101010101" charset="-122"/>
              <a:ea typeface="黑体" panose="02010600030101010101"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上是一只很挺括的衣领，呈曲线造型，而背景却是分割严谨的、黑白相间的棋盘，给人以一种异常精确而冷漠的视觉感受。光线的照射方向比任何其他因素更能影响拍摄对象质地的再现效果。侧光比正面光或逆光更能强化物体的质地，而高反差的用光可以增强粗糙的质感，漫射光可以创造出比较平滑的质感。这些不同质感的影调（包括粗糙与细腻、光滑与凹凸、明与暗、干与湿及景物表面的影纹和层次等）在画面上的呈现，我们又将其称为影调的肌理组合。在不同光线的作用下，摄影将所有的触觉肌理转换成了视觉肌理，平面上的肌理又会引起人们相应的心理反应甚至生理反应，获得全方位的美感。</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黑体" panose="02010600030101010101" charset="-122"/>
              <a:ea typeface="黑体" panose="02010600030101010101" charset="-122"/>
            </a:endParaRPr>
          </a:p>
        </p:txBody>
      </p:sp>
      <p:grpSp>
        <p:nvGrpSpPr>
          <p:cNvPr id="10" name="组合 9"/>
          <p:cNvGrpSpPr/>
          <p:nvPr/>
        </p:nvGrpSpPr>
        <p:grpSpPr>
          <a:xfrm>
            <a:off x="7747635" y="1684655"/>
            <a:ext cx="3055620" cy="4354195"/>
            <a:chOff x="12201" y="2653"/>
            <a:chExt cx="4812" cy="6857"/>
          </a:xfrm>
        </p:grpSpPr>
        <p:pic>
          <p:nvPicPr>
            <p:cNvPr id="3" name="图片 2"/>
            <p:cNvPicPr>
              <a:picLocks noChangeAspect="1"/>
            </p:cNvPicPr>
            <p:nvPr/>
          </p:nvPicPr>
          <p:blipFill>
            <a:blip r:embed="rId1"/>
            <a:stretch>
              <a:fillRect/>
            </a:stretch>
          </p:blipFill>
          <p:spPr>
            <a:xfrm>
              <a:off x="12201" y="2653"/>
              <a:ext cx="4800" cy="6180"/>
            </a:xfrm>
            <a:prstGeom prst="rect">
              <a:avLst/>
            </a:prstGeom>
          </p:spPr>
        </p:pic>
        <p:sp>
          <p:nvSpPr>
            <p:cNvPr id="9" name="文本框 8"/>
            <p:cNvSpPr txBox="1"/>
            <p:nvPr/>
          </p:nvSpPr>
          <p:spPr>
            <a:xfrm>
              <a:off x="12343" y="8930"/>
              <a:ext cx="4671"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图6-3-3　《Ide 的衣领》</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080770" y="1025525"/>
            <a:ext cx="10204450" cy="52920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静物摄影鉴赏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224280" y="1320800"/>
            <a:ext cx="5937250" cy="466153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二、珍珠</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照片《珍珠》（图6-3-4）是德国国际知名商业摄影师Eberhard Schuy，长期致力于为各个领域的国际品牌拍摄商业静物所拍摄的作品。他的作品在世界静物摄影界堪称一流，风格出奇制胜，令人难以想象。</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珍珠》强烈的视觉冲击力，是这幅图突出特点。强烈的色彩对比，使人视觉不由自主地被牢牢吸引。红、白、黑三色强烈地刺激着观众的视觉神经，一种畅快淋漓的美感袭击着我们。特别是中间的珍珠悬浮在半空中，给人以神秘感。这种设计重于摄影的拍摄风格，在我国几乎没有。</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7611110" y="1898650"/>
            <a:ext cx="3594100" cy="4011930"/>
            <a:chOff x="11416" y="3050"/>
            <a:chExt cx="5660" cy="6318"/>
          </a:xfrm>
        </p:grpSpPr>
        <p:pic>
          <p:nvPicPr>
            <p:cNvPr id="6" name="图片 5"/>
            <p:cNvPicPr>
              <a:picLocks noChangeAspect="1"/>
            </p:cNvPicPr>
            <p:nvPr/>
          </p:nvPicPr>
          <p:blipFill>
            <a:blip r:embed="rId1"/>
            <a:stretch>
              <a:fillRect/>
            </a:stretch>
          </p:blipFill>
          <p:spPr>
            <a:xfrm>
              <a:off x="11466" y="3050"/>
              <a:ext cx="5166" cy="5583"/>
            </a:xfrm>
            <a:prstGeom prst="rect">
              <a:avLst/>
            </a:prstGeom>
          </p:spPr>
        </p:pic>
        <p:sp>
          <p:nvSpPr>
            <p:cNvPr id="7" name="文本框 6"/>
            <p:cNvSpPr txBox="1"/>
            <p:nvPr/>
          </p:nvSpPr>
          <p:spPr>
            <a:xfrm>
              <a:off x="11416" y="8788"/>
              <a:ext cx="5661"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图6-3-4　《珍珠》</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584450"/>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运用静物摄影技巧知识，谈谈你最喜欢的一幅作品。</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全班分组拍摄一组水果静物，要求结合构图、光线、影调、色彩等摄影手段进行艺术创作，拍完后全班展示，并写一段拍摄技巧小结，300字左右。</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05</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2" name="文本框 11"/>
          <p:cNvSpPr txBox="1"/>
          <p:nvPr/>
        </p:nvSpPr>
        <p:spPr>
          <a:xfrm>
            <a:off x="4119210"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06</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3" name="文本框 12"/>
          <p:cNvSpPr txBox="1"/>
          <p:nvPr/>
        </p:nvSpPr>
        <p:spPr>
          <a:xfrm>
            <a:off x="6781567"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07</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sp>
        <p:nvSpPr>
          <p:cNvPr id="14" name="文本框 13"/>
          <p:cNvSpPr txBox="1"/>
          <p:nvPr/>
        </p:nvSpPr>
        <p:spPr>
          <a:xfrm>
            <a:off x="9438391" y="3422805"/>
            <a:ext cx="1349313" cy="824865"/>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rPr>
              <a:t>08</a:t>
            </a:r>
            <a:endParaRPr lang="zh-CN" altLang="en-US" sz="4800" dirty="0">
              <a:solidFill>
                <a:schemeClr val="accent1"/>
              </a:solidFill>
              <a:latin typeface="字魂27号-布丁体" panose="00000500000000000000" charset="-122"/>
              <a:ea typeface="字魂27号-布丁体" panose="00000500000000000000"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23010" y="4652010"/>
            <a:ext cx="1635760"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中国传统工艺</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摄影</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中国书法</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sp>
        <p:nvSpPr>
          <p:cNvPr id="26" name="矩形 25"/>
          <p:cNvSpPr/>
          <p:nvPr/>
        </p:nvSpPr>
        <p:spPr>
          <a:xfrm>
            <a:off x="914161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rPr>
              <a:t>设计</a:t>
            </a:r>
            <a:endParaRPr lang="zh-CN" altLang="en-US" sz="2400" dirty="0">
              <a:solidFill>
                <a:schemeClr val="bg2"/>
              </a:solidFill>
              <a:latin typeface="华文细黑" panose="02010600040101010101" charset="-122"/>
              <a:ea typeface="字魂27号-布丁体" panose="00000500000000000000"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000">
        <p:blinds dir="vert"/>
      </p:transition>
    </mc:Choice>
    <mc:Fallback>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252730" y="5188585"/>
            <a:ext cx="11828780" cy="1353185"/>
          </a:xfrm>
          <a:prstGeom prst="rect">
            <a:avLst/>
          </a:prstGeom>
        </p:spPr>
        <p:txBody>
          <a:bodyPr wrap="square" lIns="121920" rIns="121920" bIns="60960">
            <a:spAutoFit/>
          </a:bodyPr>
          <a:lstStyle/>
          <a:p>
            <a:pPr indent="457200" algn="just" fontAlgn="auto">
              <a:lnSpc>
                <a:spcPct val="15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一幅优秀的人像摄影作品，神情、姿态、构图、照明、曝光、制作均要达到较高的境界。人像摄影的要求是“形神兼备”，以刻画和描绘被摄者的外貌与神态为自己的表现任务。分为照相室人像、室内特定环境人像和户外人像三大类。</a:t>
            </a:r>
            <a:endParaRPr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第四节　人像摄影</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2295" y="1025525"/>
            <a:ext cx="10793095" cy="52920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144270" y="1809750"/>
            <a:ext cx="4728845"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《我们这一代》</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2010 年12 月25 日“心动—肖全镜头下的杨丽萍”摄影作品展在北京798 艺术区布鲁姆画廊开展。肖全，中国著名的人像摄影家，1959 年生于四川成都。20 世纪80 年代中期开始“我们这一代”的拍摄工作。针对中国20 世纪50、60 年代出生的知名文化艺术界人士进行影像建档。</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5" name="组合 14"/>
          <p:cNvGrpSpPr/>
          <p:nvPr/>
        </p:nvGrpSpPr>
        <p:grpSpPr>
          <a:xfrm>
            <a:off x="6501765" y="1268730"/>
            <a:ext cx="4387850" cy="4874260"/>
            <a:chOff x="10239" y="2073"/>
            <a:chExt cx="6910" cy="7676"/>
          </a:xfrm>
        </p:grpSpPr>
        <p:pic>
          <p:nvPicPr>
            <p:cNvPr id="3" name="图片 2"/>
            <p:cNvPicPr>
              <a:picLocks noChangeAspect="1"/>
            </p:cNvPicPr>
            <p:nvPr/>
          </p:nvPicPr>
          <p:blipFill>
            <a:blip r:embed="rId1"/>
            <a:stretch>
              <a:fillRect/>
            </a:stretch>
          </p:blipFill>
          <p:spPr>
            <a:xfrm>
              <a:off x="10239" y="2073"/>
              <a:ext cx="2843" cy="3754"/>
            </a:xfrm>
            <a:prstGeom prst="rect">
              <a:avLst/>
            </a:prstGeom>
          </p:spPr>
        </p:pic>
        <p:pic>
          <p:nvPicPr>
            <p:cNvPr id="9" name="图片 8"/>
            <p:cNvPicPr>
              <a:picLocks noChangeAspect="1"/>
            </p:cNvPicPr>
            <p:nvPr/>
          </p:nvPicPr>
          <p:blipFill>
            <a:blip r:embed="rId2"/>
            <a:stretch>
              <a:fillRect/>
            </a:stretch>
          </p:blipFill>
          <p:spPr>
            <a:xfrm>
              <a:off x="14068" y="2131"/>
              <a:ext cx="2800" cy="3696"/>
            </a:xfrm>
            <a:prstGeom prst="rect">
              <a:avLst/>
            </a:prstGeom>
          </p:spPr>
        </p:pic>
        <p:pic>
          <p:nvPicPr>
            <p:cNvPr id="10" name="图片 9"/>
            <p:cNvPicPr>
              <a:picLocks noChangeAspect="1"/>
            </p:cNvPicPr>
            <p:nvPr/>
          </p:nvPicPr>
          <p:blipFill>
            <a:blip r:embed="rId3"/>
            <a:stretch>
              <a:fillRect/>
            </a:stretch>
          </p:blipFill>
          <p:spPr>
            <a:xfrm>
              <a:off x="10430" y="6503"/>
              <a:ext cx="2652" cy="3246"/>
            </a:xfrm>
            <a:prstGeom prst="rect">
              <a:avLst/>
            </a:prstGeom>
          </p:spPr>
        </p:pic>
        <p:pic>
          <p:nvPicPr>
            <p:cNvPr id="11" name="图片 10"/>
            <p:cNvPicPr>
              <a:picLocks noChangeAspect="1"/>
            </p:cNvPicPr>
            <p:nvPr/>
          </p:nvPicPr>
          <p:blipFill>
            <a:blip r:embed="rId4"/>
            <a:stretch>
              <a:fillRect/>
            </a:stretch>
          </p:blipFill>
          <p:spPr>
            <a:xfrm>
              <a:off x="14333" y="6303"/>
              <a:ext cx="2816" cy="3446"/>
            </a:xfrm>
            <a:prstGeom prst="rect">
              <a:avLst/>
            </a:prstGeom>
          </p:spPr>
        </p:pic>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amond(in)">
                                      <p:cBhvr>
                                        <p:cTn id="2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2295" y="1025525"/>
            <a:ext cx="10793095" cy="52920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753745" y="1164590"/>
            <a:ext cx="6554470"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《抽雪茄的切·格瓦拉》</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照片《抽雪茄的切·格瓦拉》（图6-4-5）是古巴摄影师利博里奥·诺瓦尔和罗伯托·萨拉斯在1959 年古巴革命后为格瓦拉拍摄的照片。</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抽雪茄的切·格瓦拉》是典型的室内特定环境人像摄影。其最突出的特点是保留与主人公密切相关的环境本身的光线和色彩气氛，强化真实的感受，增添画面的艺术表现力，也能避免人工照明布光的痕迹，并使拍摄易于进行。当然，如果拍摄现场的现有光不够理想，也要辅以必要的人工照明。该照片用光自然和谐，人物构图恰到好处，微微扬起的头，逼真地刻画出一位杰出政治家的形象，反映了作为领导人应有魄力与能力，表现了人像摄影艺术独特的魅力。</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2" name="组合 11"/>
          <p:cNvGrpSpPr/>
          <p:nvPr/>
        </p:nvGrpSpPr>
        <p:grpSpPr>
          <a:xfrm>
            <a:off x="7697470" y="2095500"/>
            <a:ext cx="3346450" cy="3430905"/>
            <a:chOff x="12122" y="3300"/>
            <a:chExt cx="5270" cy="5403"/>
          </a:xfrm>
        </p:grpSpPr>
        <p:pic>
          <p:nvPicPr>
            <p:cNvPr id="6" name="图片 5"/>
            <p:cNvPicPr>
              <a:picLocks noChangeAspect="1"/>
            </p:cNvPicPr>
            <p:nvPr/>
          </p:nvPicPr>
          <p:blipFill>
            <a:blip r:embed="rId1"/>
            <a:stretch>
              <a:fillRect/>
            </a:stretch>
          </p:blipFill>
          <p:spPr>
            <a:xfrm>
              <a:off x="12241" y="3300"/>
              <a:ext cx="5010" cy="3824"/>
            </a:xfrm>
            <a:prstGeom prst="rect">
              <a:avLst/>
            </a:prstGeom>
          </p:spPr>
        </p:pic>
        <p:sp>
          <p:nvSpPr>
            <p:cNvPr id="7" name="文本框 6"/>
            <p:cNvSpPr txBox="1"/>
            <p:nvPr/>
          </p:nvSpPr>
          <p:spPr>
            <a:xfrm>
              <a:off x="12122" y="7687"/>
              <a:ext cx="5270" cy="1016"/>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图6-4-5　</a:t>
              </a:r>
              <a:endParaRPr lang="zh-CN" altLang="en-US">
                <a:latin typeface="黑体" panose="02010600030101010101" charset="-122"/>
                <a:ea typeface="黑体" panose="02010600030101010101" charset="-122"/>
                <a:cs typeface="黑体" panose="02010600030101010101" charset="-122"/>
              </a:endParaRPr>
            </a:p>
            <a:p>
              <a:pPr algn="ctr"/>
              <a:r>
                <a:rPr lang="zh-CN" altLang="en-US">
                  <a:latin typeface="黑体" panose="02010600030101010101" charset="-122"/>
                  <a:ea typeface="黑体" panose="02010600030101010101" charset="-122"/>
                  <a:cs typeface="黑体" panose="02010600030101010101" charset="-122"/>
                </a:rPr>
                <a:t>《抽雪茄的切·格瓦拉》</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amond(in)">
                                      <p:cBhvr>
                                        <p:cTn id="2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2295" y="1025525"/>
            <a:ext cx="10793095" cy="52920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753745" y="1164590"/>
            <a:ext cx="6554470" cy="499237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《愤怒的丘吉尔》</a:t>
            </a:r>
            <a:endParaRPr lang="zh-CN" altLang="en-US" b="1">
              <a:latin typeface="黑体" panose="02010600030101010101" charset="-122"/>
              <a:ea typeface="黑体" panose="02010600030101010101"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《愤怒的丘吉尔》（图6-4-6）是美籍加拿大著名职业摄影家尤素福·卡什在二战时期拍摄的英国首相丘吉尔的艺术肖像作品。</a:t>
            </a:r>
            <a:endParaRPr lang="zh-CN" altLang="en-US">
              <a:latin typeface="黑体" panose="02010600030101010101" charset="-122"/>
              <a:ea typeface="黑体" panose="02010600030101010101"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摄影师在表现手法上，喜欢通过戏剧化、好莱坞式的低调光线来营造气氛。肖像作品，都精心控制对光线的运用，使用几只闪光灯表现被摄者的头和肩膀，从而产生丰富的质感和丰富的纹理，他还经常有意将被摄对象的手在画面上形成构成因素以表现人物的个性，并吸引人们对其脸部的注意，更强化了刻意经营的浪漫色彩。尽管也有观点认为卡什肖像作品中过于完美的用光和姿势有时会显得死气沉沉和做作、画面中的人物不像人而很像雕像，但卡什的风格获得了极大成功，产生了深远的影响。</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9" name="组合 8"/>
          <p:cNvGrpSpPr/>
          <p:nvPr/>
        </p:nvGrpSpPr>
        <p:grpSpPr>
          <a:xfrm>
            <a:off x="7608570" y="1750695"/>
            <a:ext cx="3314700" cy="4208145"/>
            <a:chOff x="11982" y="2757"/>
            <a:chExt cx="5220" cy="6627"/>
          </a:xfrm>
        </p:grpSpPr>
        <p:pic>
          <p:nvPicPr>
            <p:cNvPr id="3" name="图片 2"/>
            <p:cNvPicPr>
              <a:picLocks noChangeAspect="1"/>
            </p:cNvPicPr>
            <p:nvPr/>
          </p:nvPicPr>
          <p:blipFill>
            <a:blip r:embed="rId1"/>
            <a:stretch>
              <a:fillRect/>
            </a:stretch>
          </p:blipFill>
          <p:spPr>
            <a:xfrm>
              <a:off x="12025" y="2757"/>
              <a:ext cx="4618" cy="5736"/>
            </a:xfrm>
            <a:prstGeom prst="rect">
              <a:avLst/>
            </a:prstGeom>
          </p:spPr>
        </p:pic>
        <p:sp>
          <p:nvSpPr>
            <p:cNvPr id="8" name="文本框 7"/>
            <p:cNvSpPr txBox="1"/>
            <p:nvPr/>
          </p:nvSpPr>
          <p:spPr>
            <a:xfrm>
              <a:off x="11982" y="8804"/>
              <a:ext cx="5220" cy="580"/>
            </a:xfrm>
            <a:prstGeom prst="rect">
              <a:avLst/>
            </a:prstGeom>
            <a:noFill/>
          </p:spPr>
          <p:txBody>
            <a:bodyPr wrap="square" rtlCol="0">
              <a:spAutoFit/>
            </a:bodyPr>
            <a:p>
              <a:pPr algn="ctr"/>
              <a:r>
                <a:rPr lang="zh-CN" altLang="en-US">
                  <a:latin typeface="黑体" panose="02010600030101010101" charset="-122"/>
                  <a:ea typeface="黑体" panose="02010600030101010101" charset="-122"/>
                  <a:cs typeface="黑体" panose="02010600030101010101" charset="-122"/>
                </a:rPr>
                <a:t>图6-4-6　《愤怒的丘吉尔》</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amond(in)">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080770" y="1025525"/>
            <a:ext cx="10204450" cy="529209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人像摄影鉴赏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519555" y="1101725"/>
            <a:ext cx="5937250" cy="507746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一、《男孩》</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照片《男孩》（图6-4-7）是法国著名摄影家亨利·卡蒂埃·布列松的著名作品。</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男孩》的题材并不重大，但却是布列松的作品集《决定性瞬间》中一幅脍炙人口的名作。巴黎拉丁区穆夫塔尔大街是一条古老的陋巷，居住着小商贩和贫困的市民，摄影家布列松在一个星期天的早上，拍摄了一个兴致勃勃地给父亲买酒归来的男孩；他抱着两个大酒瓶，迈着轻快的步子，那得意洋洋的神气，透出少年的天真可爱，即使在左右邻舍女孩子们的注视下，甚至有的取笑他，他仍然昂首阔步，充满了生活的乐观情趣，照片中的人物，情绪十分自然真实，显示出布列松熟练的抓拍技术。</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0" name="组合 9"/>
          <p:cNvGrpSpPr/>
          <p:nvPr/>
        </p:nvGrpSpPr>
        <p:grpSpPr>
          <a:xfrm>
            <a:off x="7903210" y="1530985"/>
            <a:ext cx="2865755" cy="4497705"/>
            <a:chOff x="12281" y="2096"/>
            <a:chExt cx="4513" cy="7083"/>
          </a:xfrm>
        </p:grpSpPr>
        <p:pic>
          <p:nvPicPr>
            <p:cNvPr id="3" name="图片 2"/>
            <p:cNvPicPr>
              <a:picLocks noChangeAspect="1"/>
            </p:cNvPicPr>
            <p:nvPr/>
          </p:nvPicPr>
          <p:blipFill>
            <a:blip r:embed="rId1"/>
            <a:stretch>
              <a:fillRect/>
            </a:stretch>
          </p:blipFill>
          <p:spPr>
            <a:xfrm>
              <a:off x="12537" y="2096"/>
              <a:ext cx="4115" cy="6161"/>
            </a:xfrm>
            <a:prstGeom prst="rect">
              <a:avLst/>
            </a:prstGeom>
          </p:spPr>
        </p:pic>
        <p:sp>
          <p:nvSpPr>
            <p:cNvPr id="9" name="文本框 8"/>
            <p:cNvSpPr txBox="1"/>
            <p:nvPr/>
          </p:nvSpPr>
          <p:spPr>
            <a:xfrm>
              <a:off x="12281" y="8599"/>
              <a:ext cx="4513" cy="580"/>
            </a:xfrm>
            <a:prstGeom prst="rect">
              <a:avLst/>
            </a:prstGeom>
            <a:noFill/>
          </p:spPr>
          <p:txBody>
            <a:bodyPr wrap="square" rtlCol="0">
              <a:spAutoFit/>
            </a:bodyPr>
            <a:p>
              <a:pPr algn="ctr"/>
              <a:r>
                <a:rPr lang="zh-CN" altLang="en-US" b="1"/>
                <a:t>图6-4-7　《男孩》</a:t>
              </a:r>
              <a:endParaRPr lang="zh-CN" altLang="en-US" b="1"/>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947545" y="1501140"/>
            <a:ext cx="7940040" cy="456374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人像摄影鉴赏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148205" y="1854200"/>
            <a:ext cx="3890010" cy="383095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二、《迈向天堂乐园》</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照片《迈向天堂乐园》（图6-4-8）是美国著名摄影师W·尤金·史密斯（1918—1978 年）最出名的一张照片，是斯泰肯“人类——家”摄影展中令人难忘的一张。作为一位著名的纪实摄影大师，他的其他作品如同这幅照片样，表达了他对人类、对生命、对世界的浓浓爱意。</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8" name="组合 7"/>
          <p:cNvGrpSpPr/>
          <p:nvPr/>
        </p:nvGrpSpPr>
        <p:grpSpPr>
          <a:xfrm>
            <a:off x="6481445" y="1653540"/>
            <a:ext cx="3084195" cy="4284980"/>
            <a:chOff x="10207" y="2604"/>
            <a:chExt cx="4857" cy="6748"/>
          </a:xfrm>
        </p:grpSpPr>
        <p:pic>
          <p:nvPicPr>
            <p:cNvPr id="6" name="图片 5"/>
            <p:cNvPicPr>
              <a:picLocks noChangeAspect="1"/>
            </p:cNvPicPr>
            <p:nvPr/>
          </p:nvPicPr>
          <p:blipFill>
            <a:blip r:embed="rId1"/>
            <a:stretch>
              <a:fillRect/>
            </a:stretch>
          </p:blipFill>
          <p:spPr>
            <a:xfrm>
              <a:off x="10207" y="2604"/>
              <a:ext cx="4698" cy="5935"/>
            </a:xfrm>
            <a:prstGeom prst="rect">
              <a:avLst/>
            </a:prstGeom>
          </p:spPr>
        </p:pic>
        <p:sp>
          <p:nvSpPr>
            <p:cNvPr id="7" name="文本框 6"/>
            <p:cNvSpPr txBox="1"/>
            <p:nvPr/>
          </p:nvSpPr>
          <p:spPr>
            <a:xfrm>
              <a:off x="10268" y="8772"/>
              <a:ext cx="4796" cy="580"/>
            </a:xfrm>
            <a:prstGeom prst="rect">
              <a:avLst/>
            </a:prstGeom>
            <a:noFill/>
          </p:spPr>
          <p:txBody>
            <a:bodyPr wrap="square" rtlCol="0">
              <a:spAutoFit/>
            </a:bodyPr>
            <a:p>
              <a:pPr algn="just"/>
              <a:r>
                <a:rPr lang="zh-CN" altLang="en-US">
                  <a:latin typeface="黑体" panose="02010600030101010101" charset="-122"/>
                  <a:ea typeface="黑体" panose="02010600030101010101" charset="-122"/>
                  <a:cs typeface="黑体" panose="02010600030101010101" charset="-122"/>
                </a:rPr>
                <a:t>图6-4-8　《迈向天堂乐园》</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288415" y="1621790"/>
            <a:ext cx="9258300" cy="43230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人像摄影鉴赏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595120" y="2013585"/>
            <a:ext cx="3890010"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三、《麦客》</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照片《麦客》（图6-4-9）是当代著名纪实摄影家侯登科（1950—2003 年）的作品。侯登科陕西凤翔人、中国当代纪实摄影的坐标式人物，为当代中国的社会变迁，尤其是中国当代农村社会所发生的深刻的内在与外在的变化留下了宝贵的纪录。</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0" name="组合 9"/>
          <p:cNvGrpSpPr/>
          <p:nvPr/>
        </p:nvGrpSpPr>
        <p:grpSpPr>
          <a:xfrm>
            <a:off x="5794375" y="2190750"/>
            <a:ext cx="4504055" cy="3406140"/>
            <a:chOff x="8945" y="3705"/>
            <a:chExt cx="7093" cy="5364"/>
          </a:xfrm>
        </p:grpSpPr>
        <p:pic>
          <p:nvPicPr>
            <p:cNvPr id="3" name="图片 2"/>
            <p:cNvPicPr>
              <a:picLocks noChangeAspect="1"/>
            </p:cNvPicPr>
            <p:nvPr/>
          </p:nvPicPr>
          <p:blipFill>
            <a:blip r:embed="rId1"/>
            <a:stretch>
              <a:fillRect/>
            </a:stretch>
          </p:blipFill>
          <p:spPr>
            <a:xfrm>
              <a:off x="8945" y="3705"/>
              <a:ext cx="6878" cy="4506"/>
            </a:xfrm>
            <a:prstGeom prst="rect">
              <a:avLst/>
            </a:prstGeom>
          </p:spPr>
        </p:pic>
        <p:sp>
          <p:nvSpPr>
            <p:cNvPr id="9" name="文本框 8"/>
            <p:cNvSpPr txBox="1"/>
            <p:nvPr/>
          </p:nvSpPr>
          <p:spPr>
            <a:xfrm>
              <a:off x="8978" y="8489"/>
              <a:ext cx="7061" cy="580"/>
            </a:xfrm>
            <a:prstGeom prst="rect">
              <a:avLst/>
            </a:prstGeom>
            <a:noFill/>
          </p:spPr>
          <p:txBody>
            <a:bodyPr wrap="square" rtlCol="0">
              <a:spAutoFit/>
            </a:bodyPr>
            <a:p>
              <a:pPr algn="ctr"/>
              <a:r>
                <a:rPr lang="zh-CN" altLang="en-US" b="1"/>
                <a:t>图6-4-9　《麦客》</a:t>
              </a:r>
              <a:endParaRPr lang="zh-CN" altLang="en-US" b="1"/>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987550" y="1621790"/>
            <a:ext cx="7810500" cy="43230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人像摄影鉴赏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2124710" y="2103755"/>
            <a:ext cx="3890010" cy="299974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四、《戈尔巴乔夫扔稿子》</a:t>
            </a:r>
            <a:endParaRPr lang="zh-CN" altLang="en-US" b="1">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照片《戈尔巴乔夫扔稿子》（图6-4-10）是美籍华人、著名摄影家刘香成的作品。因出色报道苏联解体等重大国际新闻，1992 年获普利策现场新闻摄影奖。他成为获得该</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奖项的唯一华人。</a:t>
            </a:r>
            <a:endParaRPr lang="zh-CN" altLang="en-US">
              <a:latin typeface="黑体" panose="02010600030101010101" charset="-122"/>
              <a:ea typeface="黑体" panose="02010600030101010101" charset="-122"/>
            </a:endParaRPr>
          </a:p>
        </p:txBody>
      </p:sp>
      <p:sp>
        <p:nvSpPr>
          <p:cNvPr id="13" name="文本框 12"/>
          <p:cNvSpPr txBox="1"/>
          <p:nvPr/>
        </p:nvSpPr>
        <p:spPr>
          <a:xfrm>
            <a:off x="9622790" y="355600"/>
            <a:ext cx="2197100" cy="583565"/>
          </a:xfrm>
          <a:prstGeom prst="rect">
            <a:avLst/>
          </a:prstGeom>
          <a:noFill/>
        </p:spPr>
        <p:txBody>
          <a:bodyPr wrap="square" rtlCol="0">
            <a:spAutoFit/>
          </a:bodyPr>
          <a:p>
            <a:r>
              <a:rPr lang="zh-CN" altLang="en-US" sz="3200">
                <a:latin typeface="黑体" panose="02010600030101010101" charset="-122"/>
                <a:ea typeface="黑体" panose="02010600030101010101" charset="-122"/>
                <a:sym typeface="+mn-ea"/>
              </a:rPr>
              <a:t>拓展欣赏</a:t>
            </a:r>
            <a:endParaRPr lang="zh-CN" altLang="en-US" sz="3200">
              <a:latin typeface="Kozuka Gothic Pro B" panose="020B0800000000000000" charset="-128"/>
              <a:ea typeface="Kozuka Gothic Pro B" panose="020B0800000000000000" charset="-128"/>
            </a:endParaRPr>
          </a:p>
        </p:txBody>
      </p:sp>
      <p:grpSp>
        <p:nvGrpSpPr>
          <p:cNvPr id="11" name="组合 10"/>
          <p:cNvGrpSpPr/>
          <p:nvPr/>
        </p:nvGrpSpPr>
        <p:grpSpPr>
          <a:xfrm>
            <a:off x="6424930" y="1922145"/>
            <a:ext cx="3009900" cy="3686175"/>
            <a:chOff x="10118" y="3027"/>
            <a:chExt cx="4740" cy="5805"/>
          </a:xfrm>
        </p:grpSpPr>
        <p:pic>
          <p:nvPicPr>
            <p:cNvPr id="6" name="图片 5"/>
            <p:cNvPicPr>
              <a:picLocks noChangeAspect="1"/>
            </p:cNvPicPr>
            <p:nvPr/>
          </p:nvPicPr>
          <p:blipFill>
            <a:blip r:embed="rId1"/>
            <a:stretch>
              <a:fillRect/>
            </a:stretch>
          </p:blipFill>
          <p:spPr>
            <a:xfrm>
              <a:off x="10118" y="3027"/>
              <a:ext cx="3870" cy="5805"/>
            </a:xfrm>
            <a:prstGeom prst="rect">
              <a:avLst/>
            </a:prstGeom>
          </p:spPr>
        </p:pic>
        <p:sp>
          <p:nvSpPr>
            <p:cNvPr id="8" name="文本框 7"/>
            <p:cNvSpPr txBox="1"/>
            <p:nvPr/>
          </p:nvSpPr>
          <p:spPr>
            <a:xfrm>
              <a:off x="14134" y="3194"/>
              <a:ext cx="724" cy="5566"/>
            </a:xfrm>
            <a:prstGeom prst="rect">
              <a:avLst/>
            </a:prstGeom>
            <a:noFill/>
          </p:spPr>
          <p:txBody>
            <a:bodyPr vert="eaVert" wrap="square" rtlCol="0">
              <a:spAutoFit/>
            </a:bodyPr>
            <a:p>
              <a:pPr algn="ctr"/>
              <a:r>
                <a:rPr lang="zh-CN" altLang="en-US">
                  <a:latin typeface="黑体" panose="02010600030101010101" charset="-122"/>
                  <a:ea typeface="黑体" panose="02010600030101010101" charset="-122"/>
                  <a:cs typeface="黑体" panose="02010600030101010101" charset="-122"/>
                </a:rPr>
                <a:t>《戈尔巴乔夫扔稿子》</a:t>
              </a:r>
              <a:endParaRPr lang="zh-CN" altLang="en-US">
                <a:latin typeface="黑体" panose="02010600030101010101" charset="-122"/>
                <a:ea typeface="黑体" panose="02010600030101010101" charset="-122"/>
                <a:cs typeface="黑体" panose="02010600030101010101" charset="-122"/>
              </a:endParaRPr>
            </a:p>
          </p:txBody>
        </p:sp>
      </p:gr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动脑和动手 </a:t>
            </a:r>
            <a:r>
              <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&gt;</a:t>
            </a:r>
            <a:endParaRPr lang="en-US" altLang="zh-CN"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3" name="文本框 2"/>
          <p:cNvSpPr txBox="1"/>
          <p:nvPr>
            <p:custDataLst>
              <p:tags r:id="rId3"/>
            </p:custDataLst>
          </p:nvPr>
        </p:nvSpPr>
        <p:spPr>
          <a:xfrm>
            <a:off x="5652770" y="1839595"/>
            <a:ext cx="4544060" cy="2584450"/>
          </a:xfrm>
          <a:prstGeom prst="rect">
            <a:avLst/>
          </a:prstGeom>
          <a:noFill/>
        </p:spPr>
        <p:txBody>
          <a:bodyPr wrap="square" rtlCol="0">
            <a:spAutoFit/>
          </a:bodyPr>
          <a:p>
            <a:pPr algn="just">
              <a:lnSpc>
                <a:spcPct val="150000"/>
              </a:lnSpc>
            </a:pPr>
            <a:r>
              <a:rPr lang="zh-CN" altLang="en-US">
                <a:latin typeface="黑体" panose="02010600030101010101" charset="-122"/>
                <a:ea typeface="黑体" panose="02010600030101010101" charset="-122"/>
                <a:cs typeface="黑体" panose="02010600030101010101" charset="-122"/>
              </a:rPr>
              <a:t>1. 了解摄影的基本知识，谈谈人像摄影的拍摄技巧有哪些。</a:t>
            </a:r>
            <a:endParaRPr lang="zh-CN" altLang="en-US">
              <a:latin typeface="黑体" panose="02010600030101010101" charset="-122"/>
              <a:ea typeface="黑体" panose="02010600030101010101" charset="-122"/>
              <a:cs typeface="黑体" panose="02010600030101010101" charset="-122"/>
            </a:endParaRPr>
          </a:p>
          <a:p>
            <a:pPr algn="just">
              <a:lnSpc>
                <a:spcPct val="150000"/>
              </a:lnSpc>
            </a:pPr>
            <a:r>
              <a:rPr lang="zh-CN" altLang="en-US">
                <a:latin typeface="黑体" panose="02010600030101010101" charset="-122"/>
                <a:ea typeface="黑体" panose="02010600030101010101" charset="-122"/>
                <a:cs typeface="黑体" panose="02010600030101010101" charset="-122"/>
              </a:rPr>
              <a:t>2. 人像摄影练习：把全班分成4 组，每组选出一名模特，组员在各个角度对模特分别进行拍摄，要求运用摄影语言拍出模特独特的个性特点，最终全班评出最佳人像摄影奖。</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字魂27号-布丁体" panose="00000500000000000000" charset="-122"/>
                <a:sym typeface="华文细黑" panose="02010600040101010101" charset="-122"/>
              </a:rPr>
              <a:t>感谢</a:t>
            </a:r>
            <a:r>
              <a:rPr lang="zh-CN" altLang="en-US" sz="7200" dirty="0">
                <a:solidFill>
                  <a:schemeClr val="accent2"/>
                </a:solidFill>
                <a:latin typeface="华文细黑" panose="02010600040101010101" charset="-122"/>
                <a:ea typeface="字魂27号-布丁体" panose="00000500000000000000"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字魂27号-布丁体" panose="00000500000000000000" charset="-122"/>
                <a:sym typeface="华文细黑" panose="02010600040101010101" charset="-122"/>
              </a:rPr>
              <a:t>聆听</a:t>
            </a:r>
            <a:r>
              <a:rPr lang="zh-CN" altLang="en-US" sz="7200" dirty="0" smtClean="0">
                <a:solidFill>
                  <a:schemeClr val="accent1"/>
                </a:solidFill>
                <a:latin typeface="华文细黑" panose="02010600040101010101" charset="-122"/>
                <a:ea typeface="字魂27号-布丁体" panose="00000500000000000000" charset="-122"/>
                <a:sym typeface="华文细黑" panose="02010600040101010101" charset="-122"/>
              </a:rPr>
              <a:t>指导</a:t>
            </a:r>
            <a:endParaRPr lang="zh-CN" altLang="en-US" sz="7200" dirty="0">
              <a:solidFill>
                <a:schemeClr val="accent1"/>
              </a:solidFill>
              <a:latin typeface="华文细黑" panose="02010600040101010101" charset="-122"/>
              <a:ea typeface="字魂27号-布丁体" panose="00000500000000000000"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字魂27号-布丁体" panose="00000500000000000000"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ctr"/>
              <a:r>
                <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rPr>
                <a:t>公共艺术.美术篇</a:t>
              </a:r>
              <a:endParaRPr lang="zh-CN" altLang="en-US" dirty="0" smtClean="0">
                <a:solidFill>
                  <a:srgbClr val="FFFFFF"/>
                </a:solidFill>
                <a:latin typeface="黑体" panose="02010600030101010101" charset="-122"/>
                <a:ea typeface="黑体" panose="02010600030101010101" charset="-122"/>
                <a:cs typeface="黑体" panose="02010600030101010101"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2306955"/>
          </a:xfrm>
          <a:prstGeom prst="rect">
            <a:avLst/>
          </a:prstGeom>
          <a:noFill/>
          <a:effectLst/>
        </p:spPr>
        <p:txBody>
          <a:bodyPr wrap="square" rtlCol="0">
            <a:spAutoFit/>
          </a:bodyPr>
          <a:p>
            <a:pPr algn="ct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第六章</a:t>
            </a:r>
            <a:endPar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a:p>
            <a:pPr algn="ctr"/>
            <a:r>
              <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摄影</a:t>
            </a:r>
            <a:endParaRPr sz="72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advTm="3000">
        <p:checker/>
      </p:transition>
    </mc:Choice>
    <mc:Fallback>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字魂27号-布丁体" panose="00000500000000000000" charset="-122"/>
                <a:sym typeface="华文细黑" panose="02010600040101010101" charset="-122"/>
              </a:rPr>
              <a:t>公共艺术.美术篇</a:t>
            </a:r>
            <a:endParaRPr lang="en-US" sz="2400" dirty="0">
              <a:latin typeface="华文细黑" panose="02010600040101010101" charset="-122"/>
              <a:ea typeface="字魂27号-布丁体" panose="00000500000000000000"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675890" y="793750"/>
            <a:ext cx="7118985"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摄影是指使用机械照相机或者数码照相机进行摄影。其艺术的特点是靠光的线、影调、线条和色调等构成自己的造型语言。摄影分为风光摄影、静物摄影、人像摄影、记录摄影、艺术摄影、画意摄影、商业摄影、水墨摄影、全息摄影等。其表现形式为：①空间感，摄影家们娴熟地运用透视规律表达深远空间感。②立体感，借助占有两度空间（平面）的画面来塑造形象。③质感，物体的表面结构感，如同立体感一样，为画面增添光彩。④动感，使摄影画面呈现动态的美。⑤节奏和韵律。鲜明的主体、统一的基调、美妙的节奏和旋律，作品才能有玩味不尽的韵味，耐人欣赏。</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欣赏摄影作品的方法。第一，构图要美、要新颖。它所反映的主题应该突出、不呆板。第二，看颜色。彩色照片色彩要丰富、鲜艳、冷暖搭配得当；黑白照片要对比明显、柔和。</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675890" y="650875"/>
            <a:ext cx="7118985" cy="549275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第三，主题突出。不是主体的部分都应该虚掉或暗淡下去。第四，要有时代感染力。好的照片应该非常震撼，有独特的个性。第五，光源运用恰当。用逆光、侧光、顺光、顶光、底光、自然光、反射光等光源，反映主体和整个画面的内容。第六，照片的层次要丰富、分明。前景、中景、远景都要清晰明朗。第七，广告片，主题要突出，色彩要鲜明夺目。可以运用夸张、虚构等手法加强号召力。第八，处理好照片的特殊效果。如黑白效果、油画效果、水彩画效果、版画效果、雕塑效果、条纹效果、水纹效果等。</a:t>
            </a:r>
            <a:endParaRPr lang="zh-CN" altLang="en-US">
              <a:latin typeface="黑体" panose="02010600030101010101" charset="-122"/>
              <a:ea typeface="黑体" panose="02010600030101010101" charset="-122"/>
              <a:cs typeface="黑体" panose="0201060003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cs typeface="黑体" panose="02010600030101010101" charset="-122"/>
              </a:rPr>
              <a:t>学会欣赏摄影作品，是本章的主要任务。本章从摄影技巧、风光摄影、静物摄影、人像摄影四个方面讲解，融合知识、技能、艺术和应用为一体，提高对摄影艺术的审美，学习拍摄技巧，理解摄影艺术的价值。具备鉴赏、拍摄优秀摄影作品的能力，体悟摄影艺术的独特魅力。</a:t>
            </a:r>
            <a:endParaRPr lang="zh-CN" altLang="en-US">
              <a:latin typeface="黑体" panose="02010600030101010101" charset="-122"/>
              <a:ea typeface="黑体" panose="02010600030101010101" charset="-122"/>
              <a:cs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字魂27号-布丁体" panose="00000500000000000000" charset="-122"/>
              <a:sym typeface="华文细黑" panose="02010600040101010101" charset="-122"/>
            </a:endParaRPr>
          </a:p>
        </p:txBody>
      </p:sp>
      <p:sp>
        <p:nvSpPr>
          <p:cNvPr id="42" name="Rectangle 41"/>
          <p:cNvSpPr/>
          <p:nvPr/>
        </p:nvSpPr>
        <p:spPr>
          <a:xfrm>
            <a:off x="419735" y="5363845"/>
            <a:ext cx="11421745" cy="466090"/>
          </a:xfrm>
          <a:prstGeom prst="rect">
            <a:avLst/>
          </a:prstGeom>
        </p:spPr>
        <p:txBody>
          <a:bodyPr wrap="square" lIns="121920" rIns="121920" bIns="60960">
            <a:spAutoFit/>
          </a:bodyPr>
          <a:lstStyle/>
          <a:p>
            <a:pPr indent="457200" algn="just" fontAlgn="auto">
              <a:lnSpc>
                <a:spcPct val="130000"/>
              </a:lnSpc>
              <a:spcBef>
                <a:spcPts val="0"/>
              </a:spcBef>
              <a:spcAft>
                <a:spcPts val="0"/>
              </a:spcAft>
            </a:pPr>
            <a:r>
              <a:rPr dirty="0">
                <a:latin typeface="黑体" panose="02010600030101010101" charset="-122"/>
                <a:ea typeface="黑体" panose="02010600030101010101" charset="-122"/>
                <a:cs typeface="黑体" panose="02010600030101010101" charset="-122"/>
                <a:sym typeface="华文细黑" panose="02010600040101010101" charset="-122"/>
              </a:rPr>
              <a:t>拍摄出好的作品需要有一定的器材，以及一些必要的摄影技巧知识。</a:t>
            </a:r>
            <a:endParaRPr dirty="0">
              <a:latin typeface="黑体" panose="02010600030101010101" charset="-122"/>
              <a:ea typeface="黑体" panose="02010600030101010101" charset="-122"/>
              <a:cs typeface="黑体" panose="02010600030101010101"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rPr>
              <a:t>第一节　摄影技巧</a:t>
            </a:r>
            <a:endParaRPr lang="zh-CN" altLang="en-US" sz="3200" b="1" dirty="0" smtClean="0">
              <a:solidFill>
                <a:schemeClr val="accent1">
                  <a:lumMod val="60000"/>
                  <a:lumOff val="40000"/>
                </a:schemeClr>
              </a:solidFill>
              <a:latin typeface="华文细黑" panose="02010600040101010101" charset="-122"/>
              <a:ea typeface="字魂27号-布丁体" panose="00000500000000000000" charset="-122"/>
              <a:sym typeface="华文细黑" panose="02010600040101010101" charset="-122"/>
            </a:endParaRPr>
          </a:p>
        </p:txBody>
      </p:sp>
    </p:spTree>
  </p:cSld>
  <p:clrMapOvr>
    <a:masterClrMapping/>
  </p:clrMapOvr>
  <p:transition spd="slow" advTm="3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1471295" y="1170305"/>
            <a:ext cx="9084310" cy="50812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rPr>
              <a:t>作品欣赏</a:t>
            </a:r>
            <a:endParaRPr lang="zh-CN" altLang="en-US" sz="2400" dirty="0" smtClean="0">
              <a:solidFill>
                <a:schemeClr val="accent1">
                  <a:lumMod val="60000"/>
                  <a:lumOff val="40000"/>
                </a:schemeClr>
              </a:solidFill>
              <a:latin typeface="黑体" panose="02010600030101010101" charset="-122"/>
              <a:ea typeface="黑体" panose="02010600030101010101" charset="-122"/>
              <a:sym typeface="华文细黑" panose="02010600040101010101" charset="-122"/>
            </a:endParaRPr>
          </a:p>
        </p:txBody>
      </p:sp>
      <p:sp>
        <p:nvSpPr>
          <p:cNvPr id="4" name="文本框 3"/>
          <p:cNvSpPr txBox="1"/>
          <p:nvPr/>
        </p:nvSpPr>
        <p:spPr>
          <a:xfrm>
            <a:off x="1761490" y="1830705"/>
            <a:ext cx="5041265" cy="3415030"/>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黑体" panose="02010600030101010101" charset="-122"/>
                <a:ea typeface="黑体" panose="02010600030101010101" charset="-122"/>
              </a:rPr>
              <a:t>《时代广场胜利日之吻》</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《时代广场胜利日之吻》（图6-1-1）是一张极其经典的照片，作为二战胜利的象征被广为流传，又是人类最美好爱情的见证。</a:t>
            </a:r>
            <a:endParaRPr lang="zh-CN" altLang="en-US">
              <a:latin typeface="黑体" panose="02010600030101010101" charset="-122"/>
              <a:ea typeface="黑体" panose="02010600030101010101"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黑体" panose="02010600030101010101" charset="-122"/>
                <a:ea typeface="黑体" panose="02010600030101010101" charset="-122"/>
              </a:rPr>
              <a:t>这张照片是摄影技术与技巧的完美结合。摄影师在拍人物或强调主题对焦时，采用了大光圈，使画面主体突出、背景虚化，让整个画面更具动感效果，使人身临其境。</a:t>
            </a:r>
            <a:endParaRPr lang="zh-CN" altLang="en-US">
              <a:latin typeface="黑体" panose="02010600030101010101" charset="-122"/>
              <a:ea typeface="黑体" panose="02010600030101010101" charset="-122"/>
            </a:endParaRPr>
          </a:p>
        </p:txBody>
      </p:sp>
      <p:pic>
        <p:nvPicPr>
          <p:cNvPr id="3" name="图片 2"/>
          <p:cNvPicPr>
            <a:picLocks noChangeAspect="1"/>
          </p:cNvPicPr>
          <p:nvPr/>
        </p:nvPicPr>
        <p:blipFill>
          <a:blip r:embed="rId1"/>
          <a:stretch>
            <a:fillRect/>
          </a:stretch>
        </p:blipFill>
        <p:spPr>
          <a:xfrm>
            <a:off x="7188200" y="1732280"/>
            <a:ext cx="2738120" cy="3669030"/>
          </a:xfrm>
          <a:prstGeom prst="rect">
            <a:avLst/>
          </a:prstGeom>
        </p:spPr>
      </p:pic>
      <p:sp>
        <p:nvSpPr>
          <p:cNvPr id="7" name="文本框 6"/>
          <p:cNvSpPr txBox="1"/>
          <p:nvPr/>
        </p:nvSpPr>
        <p:spPr>
          <a:xfrm>
            <a:off x="7105650" y="5579745"/>
            <a:ext cx="3035935" cy="368300"/>
          </a:xfrm>
          <a:prstGeom prst="rect">
            <a:avLst/>
          </a:prstGeom>
          <a:noFill/>
        </p:spPr>
        <p:txBody>
          <a:bodyPr wrap="square" rtlCol="0">
            <a:spAutoFit/>
          </a:bodyPr>
          <a:p>
            <a:pPr algn="ctr"/>
            <a:r>
              <a:rPr lang="zh-CN" altLang="en-US">
                <a:latin typeface="黑体" panose="02010600030101010101" charset="-122"/>
                <a:ea typeface="黑体" panose="02010600030101010101" charset="-122"/>
              </a:rPr>
              <a:t>《时代广场胜利日之吻》</a:t>
            </a:r>
            <a:endParaRPr lang="zh-CN" altLang="en-US">
              <a:latin typeface="黑体" panose="02010600030101010101" charset="-122"/>
              <a:ea typeface="黑体" panose="02010600030101010101" charset="-122"/>
            </a:endParaRP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7" grpId="0"/>
      <p:bldP spid="7" grpId="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6651</Words>
  <Application>WPS 演示</Application>
  <PresentationFormat>自定义</PresentationFormat>
  <Paragraphs>355</Paragraphs>
  <Slides>39</Slides>
  <Notes>24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39</vt:i4>
      </vt:variant>
    </vt:vector>
  </HeadingPairs>
  <TitlesOfParts>
    <vt:vector size="56" baseType="lpstr">
      <vt:lpstr>Arial</vt:lpstr>
      <vt:lpstr>宋体</vt:lpstr>
      <vt:lpstr>Wingdings</vt:lpstr>
      <vt:lpstr>张海山锐谐体</vt:lpstr>
      <vt:lpstr>Signika</vt:lpstr>
      <vt:lpstr>Latha</vt:lpstr>
      <vt:lpstr>Open Sans Extrabold</vt:lpstr>
      <vt:lpstr>微软雅黑</vt:lpstr>
      <vt:lpstr>Bebas Neue</vt:lpstr>
      <vt:lpstr>华文细黑</vt:lpstr>
      <vt:lpstr>字魂27号-布丁体</vt:lpstr>
      <vt:lpstr>黑体</vt:lpstr>
      <vt:lpstr>Roboto Bold</vt:lpstr>
      <vt:lpstr>Calibri</vt:lpstr>
      <vt:lpstr>Arial Unicode MS</vt:lpstr>
      <vt:lpstr>Kozuka Gothic Pro B</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武静影</cp:lastModifiedBy>
  <cp:revision>2095</cp:revision>
  <dcterms:created xsi:type="dcterms:W3CDTF">2014-10-20T02:56:00Z</dcterms:created>
  <dcterms:modified xsi:type="dcterms:W3CDTF">2021-06-07T01:28:36Z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y fmtid="{D5CDD505-2E9C-101B-9397-08002B2CF9AE}" pid="3" name="ICV">
    <vt:lpwstr>E564598FA200427C9B4F51D00E41C6A3</vt:lpwstr>
  </property>
</Properties>
</file>