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8"/>
  </p:handoutMasterIdLst>
  <p:sldIdLst>
    <p:sldId id="659" r:id="rId3"/>
    <p:sldId id="376" r:id="rId5"/>
    <p:sldId id="406" r:id="rId6"/>
    <p:sldId id="581" r:id="rId7"/>
    <p:sldId id="435" r:id="rId8"/>
    <p:sldId id="409" r:id="rId9"/>
    <p:sldId id="552" r:id="rId10"/>
    <p:sldId id="351" r:id="rId11"/>
    <p:sldId id="554" r:id="rId12"/>
    <p:sldId id="632" r:id="rId13"/>
    <p:sldId id="633" r:id="rId14"/>
    <p:sldId id="634" r:id="rId15"/>
    <p:sldId id="635" r:id="rId16"/>
    <p:sldId id="636" r:id="rId17"/>
    <p:sldId id="637" r:id="rId18"/>
    <p:sldId id="638" r:id="rId19"/>
    <p:sldId id="639" r:id="rId20"/>
    <p:sldId id="640" r:id="rId21"/>
    <p:sldId id="641" r:id="rId22"/>
    <p:sldId id="642" r:id="rId23"/>
    <p:sldId id="643" r:id="rId24"/>
    <p:sldId id="645" r:id="rId25"/>
    <p:sldId id="646" r:id="rId26"/>
    <p:sldId id="644" r:id="rId27"/>
    <p:sldId id="647" r:id="rId28"/>
    <p:sldId id="648" r:id="rId29"/>
    <p:sldId id="649" r:id="rId30"/>
    <p:sldId id="650" r:id="rId31"/>
    <p:sldId id="651" r:id="rId32"/>
    <p:sldId id="652" r:id="rId33"/>
    <p:sldId id="655" r:id="rId34"/>
    <p:sldId id="656" r:id="rId35"/>
    <p:sldId id="657" r:id="rId36"/>
    <p:sldId id="392" r:id="rId37"/>
  </p:sldIdLst>
  <p:sldSz cx="12192000" cy="6858000"/>
  <p:notesSz cx="6858000" cy="9144000"/>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FFFFF"/>
    <a:srgbClr val="8FABC4"/>
    <a:srgbClr val="AAD6E1"/>
    <a:srgbClr val="E3E7EF"/>
    <a:srgbClr val="1E8B8F"/>
    <a:srgbClr val="3AADD1"/>
    <a:srgbClr val="01ACBE"/>
    <a:srgbClr val="00AF92"/>
    <a:srgbClr val="FFB850"/>
    <a:srgbClr val="E870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9" autoAdjust="0"/>
    <p:restoredTop sz="94173" autoAdjust="0"/>
  </p:normalViewPr>
  <p:slideViewPr>
    <p:cSldViewPr snapToGrid="0" showGuides="1">
      <p:cViewPr>
        <p:scale>
          <a:sx n="66" d="100"/>
          <a:sy n="66" d="100"/>
        </p:scale>
        <p:origin x="-634" y="-346"/>
      </p:cViewPr>
      <p:guideLst>
        <p:guide orient="horz" pos="2328"/>
        <p:guide orient="horz" pos="1650"/>
        <p:guide pos="6080"/>
        <p:guide pos="2196"/>
        <p:guide pos="4225"/>
      </p:guideLst>
    </p:cSldViewPr>
  </p:slideViewPr>
  <p:notesTextViewPr>
    <p:cViewPr>
      <p:scale>
        <a:sx n="20" d="100"/>
        <a:sy n="20" d="100"/>
      </p:scale>
      <p:origin x="0" y="0"/>
    </p:cViewPr>
  </p:notesTextViewPr>
  <p:sorterViewPr>
    <p:cViewPr>
      <p:scale>
        <a:sx n="66" d="100"/>
        <a:sy n="66" d="100"/>
      </p:scale>
      <p:origin x="0" y="0"/>
    </p:cViewPr>
  </p:sorterViewPr>
  <p:notesViewPr>
    <p:cSldViewPr snapToGrid="0">
      <p:cViewPr varScale="1">
        <p:scale>
          <a:sx n="86" d="100"/>
          <a:sy n="86" d="100"/>
        </p:scale>
        <p:origin x="-3846" y="-90"/>
      </p:cViewPr>
      <p:guideLst>
        <p:guide orient="horz" pos="3104"/>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gs" Target="tags/tag1.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E7AE32-FE0A-499C-8586-C64F68E7A169}"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0F5E53-8514-4000-B462-339186561C88}"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7388A-9CD3-4374-B6A7-100DA9D0812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EE0B30-C635-4C7C-98E8-12E41BE490B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B70F3F-794C-4240-B442-B4C6A88CE6E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DA9C3E-6D87-4C29-8288-8701A99FA87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image2.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4" name="组合 3"/>
          <p:cNvGrpSpPr/>
          <p:nvPr userDrawn="1"/>
        </p:nvGrpSpPr>
        <p:grpSpPr>
          <a:xfrm>
            <a:off x="4691844" y="333450"/>
            <a:ext cx="2808312" cy="576064"/>
            <a:chOff x="406574" y="333450"/>
            <a:chExt cx="2808312" cy="576064"/>
          </a:xfrm>
        </p:grpSpPr>
        <p:sp>
          <p:nvSpPr>
            <p:cNvPr id="2" name="圆角矩形 1"/>
            <p:cNvSpPr/>
            <p:nvPr userDrawn="1"/>
          </p:nvSpPr>
          <p:spPr>
            <a:xfrm>
              <a:off x="406574" y="333450"/>
              <a:ext cx="2808312" cy="576064"/>
            </a:xfrm>
            <a:prstGeom prst="roundRect">
              <a:avLst>
                <a:gd name="adj" fmla="val 12985"/>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1397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 name="TextBox 2"/>
            <p:cNvSpPr txBox="1"/>
            <p:nvPr userDrawn="1"/>
          </p:nvSpPr>
          <p:spPr>
            <a:xfrm>
              <a:off x="563500" y="442761"/>
              <a:ext cx="2492990" cy="400110"/>
            </a:xfrm>
            <a:prstGeom prst="rect">
              <a:avLst/>
            </a:prstGeom>
            <a:noFill/>
          </p:spPr>
          <p:txBody>
            <a:bodyPr wrap="none" rtlCol="0">
              <a:spAutoFit/>
            </a:bodyPr>
            <a:lstStyle/>
            <a:p>
              <a:r>
                <a:rPr lang="zh-CN" altLang="en-US" sz="2000" b="1" dirty="0" smtClean="0">
                  <a:solidFill>
                    <a:schemeClr val="accent1"/>
                  </a:solidFill>
                  <a:effectLst/>
                  <a:latin typeface="微软雅黑" panose="020B0503020204020204" pitchFamily="34" charset="-122"/>
                  <a:ea typeface="微软雅黑" panose="020B0503020204020204" pitchFamily="34" charset="-122"/>
                </a:rPr>
                <a:t>时尚微立体图表合集</a:t>
              </a:r>
              <a:endParaRPr lang="zh-CN" altLang="en-US" sz="2000" b="1" dirty="0">
                <a:solidFill>
                  <a:schemeClr val="accent1"/>
                </a:solidFill>
                <a:effectLst/>
                <a:latin typeface="微软雅黑" panose="020B0503020204020204" pitchFamily="34" charset="-122"/>
                <a:ea typeface="微软雅黑" panose="020B0503020204020204" pitchFamily="34" charset="-122"/>
              </a:endParaRPr>
            </a:p>
          </p:txBody>
        </p:sp>
      </p:grpSp>
      <p:cxnSp>
        <p:nvCxnSpPr>
          <p:cNvPr id="6" name="直接连接符 5"/>
          <p:cNvCxnSpPr/>
          <p:nvPr userDrawn="1"/>
        </p:nvCxnSpPr>
        <p:spPr>
          <a:xfrm flipH="1">
            <a:off x="-1270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flipH="1">
            <a:off x="7505700" y="621482"/>
            <a:ext cx="4775200"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1" y="6356352"/>
            <a:ext cx="2844800" cy="365125"/>
          </a:xfrm>
          <a:prstGeom prst="rect">
            <a:avLst/>
          </a:prstGeom>
        </p:spPr>
        <p:txBody>
          <a:bodyPr/>
          <a:lstStyle/>
          <a:p>
            <a:fld id="{FC8A9CF0-91C9-42F9-83C2-B72FF9A18BA5}" type="datetimeFigureOut">
              <a:rPr lang="zh-CN" altLang="en-US" smtClean="0"/>
            </a:fld>
            <a:endParaRPr lang="zh-CN" altLang="en-US"/>
          </a:p>
        </p:txBody>
      </p:sp>
      <p:sp>
        <p:nvSpPr>
          <p:cNvPr id="3" name="页脚占位符 2"/>
          <p:cNvSpPr>
            <a:spLocks noGrp="1"/>
          </p:cNvSpPr>
          <p:nvPr>
            <p:ph type="ftr" sz="quarter" idx="11"/>
          </p:nvPr>
        </p:nvSpPr>
        <p:spPr>
          <a:xfrm>
            <a:off x="4165600" y="6356352"/>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2"/>
            <a:ext cx="2844800" cy="365125"/>
          </a:xfrm>
          <a:prstGeom prst="rect">
            <a:avLst/>
          </a:prstGeom>
        </p:spPr>
        <p:txBody>
          <a:bodyPr/>
          <a:lstStyle/>
          <a:p>
            <a:fld id="{A7F1AA27-B7A4-475F-8430-0E6442A33CF0}" type="slidenum">
              <a:rPr lang="zh-CN" altLang="en-US" smtClean="0"/>
            </a:fld>
            <a:endParaRPr lang="zh-CN" altLang="en-US"/>
          </a:p>
        </p:txBody>
      </p:sp>
    </p:spTree>
  </p:cSld>
  <p:clrMapOvr>
    <a:masterClrMapping/>
  </p:clrMapOvr>
  <p:transition spd="slow">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6_Title Slide">
    <p:spTree>
      <p:nvGrpSpPr>
        <p:cNvPr id="1" name=""/>
        <p:cNvGrpSpPr/>
        <p:nvPr/>
      </p:nvGrpSpPr>
      <p:grpSpPr>
        <a:xfrm>
          <a:off x="0" y="0"/>
          <a:ext cx="0" cy="0"/>
          <a:chOff x="0" y="0"/>
          <a:chExt cx="0" cy="0"/>
        </a:xfrm>
      </p:grpSpPr>
      <p:sp>
        <p:nvSpPr>
          <p:cNvPr id="16" name="Slide Number Placeholder 5"/>
          <p:cNvSpPr txBox="1"/>
          <p:nvPr userDrawn="1"/>
        </p:nvSpPr>
        <p:spPr>
          <a:xfrm>
            <a:off x="1025562" y="6158291"/>
            <a:ext cx="647753" cy="328295"/>
          </a:xfrm>
          <a:prstGeom prst="rect">
            <a:avLst/>
          </a:prstGeom>
        </p:spPr>
        <p:txBody>
          <a:bodyPr vert="horz" wrap="none" lIns="121920" tIns="60960" rIns="121920" bIns="6096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1A290D8D-6BA0-418D-AFED-C65293F70DA0}" type="slidenum">
              <a:rPr lang="en-US" sz="1400" b="0" i="0" smtClean="0">
                <a:solidFill>
                  <a:srgbClr val="FFFFFF"/>
                </a:solidFill>
                <a:latin typeface="Bebas Neue" charset="0"/>
                <a:ea typeface="Bebas Neue" charset="0"/>
                <a:cs typeface="Bebas Neue" charset="0"/>
              </a:rPr>
            </a:fld>
            <a:endParaRPr lang="en-US" sz="1400" b="0" i="0" dirty="0">
              <a:solidFill>
                <a:srgbClr val="FFFFFF"/>
              </a:solidFill>
              <a:latin typeface="Bebas Neue" charset="0"/>
              <a:ea typeface="Bebas Neue" charset="0"/>
              <a:cs typeface="Bebas Neue" charset="0"/>
            </a:endParaRPr>
          </a:p>
        </p:txBody>
      </p:sp>
      <p:sp>
        <p:nvSpPr>
          <p:cNvPr id="17" name="TextBox 16"/>
          <p:cNvSpPr txBox="1"/>
          <p:nvPr userDrawn="1"/>
        </p:nvSpPr>
        <p:spPr>
          <a:xfrm>
            <a:off x="504035" y="6168552"/>
            <a:ext cx="732893" cy="307777"/>
          </a:xfrm>
          <a:prstGeom prst="rect">
            <a:avLst/>
          </a:prstGeom>
          <a:noFill/>
        </p:spPr>
        <p:txBody>
          <a:bodyPr wrap="none" rtlCol="0">
            <a:spAutoFit/>
          </a:bodyPr>
          <a:lstStyle/>
          <a:p>
            <a:r>
              <a:rPr lang="en-US" sz="1400" b="0" i="0" dirty="0" smtClean="0">
                <a:solidFill>
                  <a:srgbClr val="FFFFFF"/>
                </a:solidFill>
                <a:latin typeface="Bebas Neue" charset="0"/>
                <a:ea typeface="Bebas Neue" charset="0"/>
                <a:cs typeface="Bebas Neue" charset="0"/>
              </a:rPr>
              <a:t>Slide  /</a:t>
            </a:r>
            <a:endParaRPr lang="en-US" sz="1400" b="0" i="0" dirty="0">
              <a:solidFill>
                <a:srgbClr val="FFFFFF"/>
              </a:solidFill>
              <a:latin typeface="Bebas Neue" charset="0"/>
              <a:ea typeface="Bebas Neue" charset="0"/>
              <a:cs typeface="Bebas Neue" charset="0"/>
            </a:endParaRPr>
          </a:p>
        </p:txBody>
      </p:sp>
      <p:sp>
        <p:nvSpPr>
          <p:cNvPr id="4" name="矩形 3"/>
          <p:cNvSpPr/>
          <p:nvPr userDrawn="1"/>
        </p:nvSpPr>
        <p:spPr>
          <a:xfrm>
            <a:off x="0" y="0"/>
            <a:ext cx="12192000" cy="6858000"/>
          </a:xfrm>
          <a:prstGeom prst="rect">
            <a:avLst/>
          </a:prstGeom>
          <a:blipFill dpi="0" rotWithShape="1">
            <a:blip r:embed="rId2">
              <a:extLst>
                <a:ext uri="{BEBA8EAE-BF5A-486C-A8C5-ECC9F3942E4B}">
                  <a14:imgProps xmlns:a14="http://schemas.microsoft.com/office/drawing/2010/main">
                    <a14:imgLayer r:embed="rId3">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DECE7FB5-5520-420F-9C46-C773A0E49A4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C4B3D0E2-04B4-4BC0-959B-C42A5ABFD66F}"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000" advClick="0" advTm="0">
        <p14:shred/>
      </p:transition>
    </mc:Choice>
    <mc:Fallback>
      <p:transition spd="slow"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2_标题幻灯片">
    <p:bg>
      <p:bgPr>
        <a:solidFill>
          <a:schemeClr val="bg1"/>
        </a:solidFill>
        <a:effectLst/>
      </p:bgPr>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microsoft.com/office/2007/relationships/hdphoto" Target="../media/image2.wdp"/><Relationship Id="rId7" Type="http://schemas.openxmlformats.org/officeDocument/2006/relationships/image" Target="../media/image1.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7">
              <a:extLst>
                <a:ext uri="{BEBA8EAE-BF5A-486C-A8C5-ECC9F3942E4B}">
                  <a14:imgProps xmlns:a14="http://schemas.microsoft.com/office/drawing/2010/main">
                    <a14:imgLayer r:embed="rId8">
                      <a14:imgEffect>
                        <a14:sharpenSoften amount="25000"/>
                      </a14:imgEffect>
                    </a14:imgLayer>
                  </a14:imgProps>
                </a:ext>
              </a:extLst>
            </a:blip>
            <a:srcRect/>
            <a:stretch>
              <a:fillRect/>
            </a:stretch>
          </a:blipFill>
        </p:spPr>
        <p:txBody>
          <a:bodyPr wrap="square">
            <a:spAutoFit/>
          </a:bodyPr>
          <a:lstStyle/>
          <a:p>
            <a:pPr>
              <a:spcBef>
                <a:spcPct val="0"/>
              </a:spcBef>
              <a:buFontTx/>
              <a:buNone/>
            </a:pPr>
            <a:endParaRPr lang="en-US" altLang="zh-CN" sz="2000" dirty="0">
              <a:solidFill>
                <a:schemeClr val="bg2">
                  <a:lumMod val="20000"/>
                  <a:lumOff val="80000"/>
                </a:schemeClr>
              </a:solidFill>
              <a:latin typeface="张海山锐谐体" panose="02000000000000000000" pitchFamily="2" charset="-122"/>
              <a:ea typeface="张海山锐谐体" panose="02000000000000000000"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p14:dur="250" advTm="0"/>
    </mc:Choice>
    <mc:Fallback>
      <p:transition advTm="0"/>
    </mc:Fallback>
  </mc:AlternateContent>
  <p:timing>
    <p:tnLst>
      <p:par>
        <p:cTn id="1" dur="indefinite" restart="never" nodeType="tmRoot"/>
      </p:par>
    </p:tnLst>
  </p:timing>
  <p:hf hdr="0" ftr="0" dt="0"/>
  <p:txStyles>
    <p:titleStyle>
      <a:lvl1pPr algn="l" defTabSz="1219200" rtl="0" eaLnBrk="1" latinLnBrk="0" hangingPunct="1">
        <a:spcBef>
          <a:spcPct val="0"/>
        </a:spcBef>
        <a:buNone/>
        <a:defRPr sz="4535" kern="1200">
          <a:solidFill>
            <a:srgbClr val="17375E"/>
          </a:solidFill>
          <a:latin typeface="Signika"/>
          <a:ea typeface="Open Sans Extrabold" pitchFamily="34" charset="0"/>
          <a:cs typeface="Signika"/>
        </a:defRPr>
      </a:lvl1pPr>
    </p:titleStyle>
    <p:bodyStyle>
      <a:lvl1pPr marL="457200" indent="-457200" algn="l" defTabSz="1219200" rtl="0" eaLnBrk="1" latinLnBrk="0" hangingPunct="1">
        <a:spcBef>
          <a:spcPct val="20000"/>
        </a:spcBef>
        <a:buFont typeface="Arial" panose="020B0604020202020204" pitchFamily="34" charset="0"/>
        <a:buChar char="•"/>
        <a:defRPr sz="2665" kern="1200">
          <a:solidFill>
            <a:srgbClr val="17375E"/>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2135" kern="1200">
          <a:solidFill>
            <a:srgbClr val="17375E"/>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1865" kern="1200">
          <a:solidFill>
            <a:srgbClr val="17375E"/>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1.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3.xml"/><Relationship Id="rId2" Type="http://schemas.openxmlformats.org/officeDocument/2006/relationships/image" Target="../media/image6.pn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938530" y="2367280"/>
            <a:ext cx="7200900" cy="1198880"/>
          </a:xfrm>
          <a:prstGeom prst="rect">
            <a:avLst/>
          </a:prstGeom>
          <a:noFill/>
          <a:ln>
            <a:noFill/>
          </a:ln>
        </p:spPr>
        <p:txBody>
          <a:bodyPr wrap="square" rtlCol="0">
            <a:spAutoFit/>
          </a:bodyPr>
          <a:lstStyle/>
          <a:p>
            <a:pPr algn="just"/>
            <a:r>
              <a:rPr lang="zh-CN" altLang="en-US" sz="7200" dirty="0" smtClean="0">
                <a:latin typeface="华文细黑" panose="02010600040101010101" charset="-122"/>
                <a:ea typeface="字魂27号-布丁体" panose="00000500000000000000" charset="-122"/>
                <a:sym typeface="华文细黑" panose="02010600040101010101" charset="-122"/>
              </a:rPr>
              <a:t>公共艺术.美术篇</a:t>
            </a:r>
            <a:endParaRPr lang="zh-CN" altLang="en-US" sz="7200" dirty="0" smtClean="0">
              <a:latin typeface="华文细黑" panose="02010600040101010101" charset="-122"/>
              <a:ea typeface="字魂27号-布丁体" panose="00000500000000000000" charset="-122"/>
              <a:sym typeface="华文细黑" panose="02010600040101010101" charset="-122"/>
            </a:endParaRPr>
          </a:p>
        </p:txBody>
      </p:sp>
      <p:grpSp>
        <p:nvGrpSpPr>
          <p:cNvPr id="4" name="组合 3"/>
          <p:cNvGrpSpPr/>
          <p:nvPr/>
        </p:nvGrpSpPr>
        <p:grpSpPr>
          <a:xfrm>
            <a:off x="2017105" y="3942129"/>
            <a:ext cx="4703132" cy="460375"/>
            <a:chOff x="1861105" y="3523016"/>
            <a:chExt cx="5180832" cy="460375"/>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endParaRPr>
            </a:p>
          </p:txBody>
        </p:sp>
        <p:sp>
          <p:nvSpPr>
            <p:cNvPr id="10" name="矩形 9"/>
            <p:cNvSpPr/>
            <p:nvPr/>
          </p:nvSpPr>
          <p:spPr>
            <a:xfrm>
              <a:off x="2000988" y="3523016"/>
              <a:ext cx="4785550" cy="460375"/>
            </a:xfrm>
            <a:prstGeom prst="rect">
              <a:avLst/>
            </a:prstGeom>
            <a:noFill/>
          </p:spPr>
          <p:txBody>
            <a:bodyPr wrap="square">
              <a:spAutoFit/>
            </a:bodyPr>
            <a:lstStyle/>
            <a:p>
              <a:pPr algn="ctr">
                <a:spcBef>
                  <a:spcPct val="0"/>
                </a:spcBef>
                <a:buFontTx/>
                <a:buNone/>
              </a:pPr>
              <a:r>
                <a:rPr lang="zh-CN" altLang="en-US" sz="2400" dirty="0">
                  <a:solidFill>
                    <a:srgbClr val="FFFFFF"/>
                  </a:solidFill>
                  <a:latin typeface="华文细黑" panose="02010600040101010101" charset="-122"/>
                  <a:ea typeface="字魂27号-布丁体" panose="00000500000000000000" charset="-122"/>
                  <a:sym typeface="华文细黑" panose="02010600040101010101" charset="-122"/>
                </a:rPr>
                <a:t>北京出版社</a:t>
              </a:r>
              <a:endParaRPr lang="zh-CN" altLang="en-US" sz="2400" dirty="0">
                <a:solidFill>
                  <a:srgbClr val="FFFFFF"/>
                </a:solidFill>
                <a:latin typeface="华文细黑" panose="02010600040101010101" charset="-122"/>
                <a:ea typeface="字魂27号-布丁体" panose="00000500000000000000" charset="-122"/>
                <a:sym typeface="华文细黑" panose="02010600040101010101" charset="-122"/>
              </a:endParaRPr>
            </a:p>
          </p:txBody>
        </p:sp>
      </p:grpSp>
      <p:grpSp>
        <p:nvGrpSpPr>
          <p:cNvPr id="2" name="组合 1"/>
          <p:cNvGrpSpPr/>
          <p:nvPr/>
        </p:nvGrpSpPr>
        <p:grpSpPr>
          <a:xfrm>
            <a:off x="83185" y="7429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7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88870" y="697865"/>
            <a:ext cx="7894320" cy="516890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089910" y="789940"/>
            <a:ext cx="6591300" cy="4606290"/>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指导学生结合本文学习相关绘画知识，要求学生运用相关知识分析画作特色，教师作适当点拨。</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理解《清明上河图》所反映的市井风俗画的主旨，活动不能偏离这一主题。</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活动前：教师要特别留意各小组的准备状况，随时指导，以确保活动的顺利进行。</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活动中：教师要适当点评，及时鼓励，遵循市井风俗画反映当时社会百态这一方向，引导学生着重从画作的观察体会。</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5. 全班分为四个小组，各组长组成评价小组，研究评分标准，展开评价活动。</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古典主义绘画作品欣赏活动方案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综合活动（二）</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840740" y="970280"/>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154430" y="1548765"/>
            <a:ext cx="3946525" cy="383095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了解绘画艺术具有的历史性，抒发绘画作品的艺术感受，提高艺术审美和人文修养。</a:t>
            </a:r>
            <a:endParaRPr lang="zh-CN" altLang="en-US">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利用多媒体和互联网，充分发挥学生的主观能动性，并通过活动提高学生的主动获取、提炼信息的能力。</a:t>
            </a:r>
            <a:endParaRPr lang="zh-CN" altLang="en-US">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3" name="图片 2" descr="流程图1"/>
          <p:cNvPicPr>
            <a:picLocks noChangeAspect="1"/>
          </p:cNvPicPr>
          <p:nvPr/>
        </p:nvPicPr>
        <p:blipFill>
          <a:blip r:embed="rId1"/>
          <a:stretch>
            <a:fillRect/>
          </a:stretch>
        </p:blipFill>
        <p:spPr>
          <a:xfrm>
            <a:off x="5103495" y="1501775"/>
            <a:ext cx="6363970" cy="421005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88870" y="697865"/>
            <a:ext cx="7894320" cy="516890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100070" y="1178560"/>
            <a:ext cx="6591300" cy="424624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介绍同学们去看一些关于古典主义绘画的视频，去更加深刻地了解古典主义。</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布置作业时给出每组的重点，以及分配好每组的成员和作品，以免撞车。</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在活动开展过程中要及时地帮助学生，询问其不太懂的知识点，可以通过QQ 咨询，达到及时反馈信息的目的等。</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介绍生活中的美。对于众多的知识点可以从基础知识开始或者从学生自发感兴趣的点进行展开教学，循序渐进，逐渐增加知识量在解读美术作品和回答问题时采用开放式的答案。</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欣赏古典复兴主义建筑《先贤祠》活动方案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综合活动（三）</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920750" y="1025525"/>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203325" y="1212215"/>
            <a:ext cx="4672965" cy="4767580"/>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让学生体会古典复兴主义特有的艺术气息，感受建筑之美，学习借鉴这一时期的艺术观点——既要学会欣赏，又要能够通过分析建筑本身吸收古典复兴主义的文化内涵，并将创新理念迁移至学习和生活中来。</a:t>
            </a:r>
            <a:endParaRPr lang="zh-CN" altLang="en-US">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学生在多媒体的交互式学习环境中，充分发挥学习的主动性，培养检索、处理、获取信息的终身学习能力。</a:t>
            </a:r>
            <a:endParaRPr lang="zh-CN" altLang="en-US">
              <a:latin typeface="黑体" panose="02010609060101010101" charset="-122"/>
              <a:ea typeface="黑体" panose="02010609060101010101" charset="-122"/>
            </a:endParaRPr>
          </a:p>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以古典复兴主义建筑《先贤祠》为欣赏对象，分小组谈谈自己的艺术感觉。</a:t>
            </a:r>
            <a:endParaRPr lang="zh-CN" altLang="en-US">
              <a:latin typeface="黑体" panose="02010609060101010101" charset="-122"/>
              <a:ea typeface="黑体" panose="02010609060101010101" charset="-122"/>
            </a:endParaRPr>
          </a:p>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4" name="图片 3" descr="流程3"/>
          <p:cNvPicPr>
            <a:picLocks noChangeAspect="1"/>
          </p:cNvPicPr>
          <p:nvPr/>
        </p:nvPicPr>
        <p:blipFill>
          <a:blip r:embed="rId1"/>
          <a:stretch>
            <a:fillRect/>
          </a:stretch>
        </p:blipFill>
        <p:spPr>
          <a:xfrm>
            <a:off x="6021705" y="1976120"/>
            <a:ext cx="5560695" cy="304165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88870" y="697865"/>
            <a:ext cx="7894320" cy="516890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100070" y="1178560"/>
            <a:ext cx="6591300" cy="424624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指导学生结合文本学习相关建筑知识，要求学生运用相关知识分析作品特色，教师作适当点拨。</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理解古典复兴建筑所反映的摆脱宗教禁欲主义的束缚，描绘世俗生活的主旨，活动不能偏离这一主题。</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活动前：教师要特别留意各小组的准备情况，随时指导，以确保活动的顺利进行。</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活动中：教师要适当点评，及时鼓励，遵循建筑风格反映当时人文思想这一方向，引导学生着重从建筑的欣赏中观察体会。</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泥塑欣赏课内活动方案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综合活动（四）</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920750" y="777875"/>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163320" y="1357630"/>
            <a:ext cx="3935730" cy="383095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了解中国民间泥塑的概念、种类及特点。</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通过欣赏中外泥塑作品，认识泥塑艺术独特的美感和表现特点。</a:t>
            </a:r>
            <a:endParaRPr lang="zh-CN" altLang="en-US">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通过动手制作泥塑来表达自己的创意</a:t>
            </a:r>
            <a:r>
              <a:rPr lang="zh-CN" altLang="en-US" b="1">
                <a:latin typeface="黑体" panose="02010609060101010101" charset="-122"/>
                <a:ea typeface="黑体" panose="02010609060101010101" charset="-122"/>
              </a:rPr>
              <a:t>。</a:t>
            </a:r>
            <a:endParaRPr lang="zh-CN" altLang="en-US" b="1">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3" name="图片 2" descr="流程4"/>
          <p:cNvPicPr>
            <a:picLocks noChangeAspect="1"/>
          </p:cNvPicPr>
          <p:nvPr/>
        </p:nvPicPr>
        <p:blipFill>
          <a:blip r:embed="rId1"/>
          <a:stretch>
            <a:fillRect/>
          </a:stretch>
        </p:blipFill>
        <p:spPr>
          <a:xfrm>
            <a:off x="5144135" y="1734185"/>
            <a:ext cx="6344920" cy="338963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88870" y="697865"/>
            <a:ext cx="7894320" cy="516890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100070" y="1178560"/>
            <a:ext cx="6591300" cy="424624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活动形式。</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小组活动：以小组为单位进行交流、分享。</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知识准备。</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引导学生欣赏，并分析作品特色。</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动手制作，根据每个人的想象力，自由发挥。教师及时做好引导、激励工作。提高学生的积极参与性。</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活动拓展。</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指导学生做好思维拓展活动，引导他们学会欣赏和评价泥塑作品。</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01</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2" name="文本框 11"/>
          <p:cNvSpPr txBox="1"/>
          <p:nvPr/>
        </p:nvSpPr>
        <p:spPr>
          <a:xfrm>
            <a:off x="4119210"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02</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3" name="文本框 12"/>
          <p:cNvSpPr txBox="1"/>
          <p:nvPr/>
        </p:nvSpPr>
        <p:spPr>
          <a:xfrm>
            <a:off x="6781567"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03</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4" name="文本框 13"/>
          <p:cNvSpPr txBox="1"/>
          <p:nvPr/>
        </p:nvSpPr>
        <p:spPr>
          <a:xfrm>
            <a:off x="9438391" y="3422805"/>
            <a:ext cx="1349313" cy="826192"/>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04</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070610" y="4652010"/>
            <a:ext cx="198564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不同的美术门类</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2" name="矩形 21"/>
          <p:cNvSpPr/>
          <p:nvPr/>
        </p:nvSpPr>
        <p:spPr>
          <a:xfrm>
            <a:off x="3687136" y="4651887"/>
            <a:ext cx="2253065"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　美术作品的鉴赏方法</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欣赏美术作品</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6" name="矩形 25"/>
          <p:cNvSpPr/>
          <p:nvPr/>
        </p:nvSpPr>
        <p:spPr>
          <a:xfrm>
            <a:off x="914161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美术实践活动</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2621280"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rPr>
              <a:t>基础模块</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49"/>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49"/>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民间剪纸课内活动方案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综合活动（五）</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3387090" y="712470"/>
            <a:ext cx="559879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885565" y="989965"/>
            <a:ext cx="4504690" cy="438467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25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了解中国民间艺术的概念、种类及特点。</a:t>
            </a:r>
            <a:endParaRPr lang="zh-CN" altLang="en-US">
              <a:latin typeface="黑体" panose="02010609060101010101" charset="-122"/>
              <a:ea typeface="黑体" panose="02010609060101010101" charset="-122"/>
            </a:endParaRPr>
          </a:p>
          <a:p>
            <a:pPr indent="457200" algn="just" fontAlgn="auto">
              <a:lnSpc>
                <a:spcPct val="125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欣赏中国民间美术作品，认识中国民间美术独特的美感和表现特点。</a:t>
            </a:r>
            <a:endParaRPr lang="zh-CN" altLang="en-US">
              <a:latin typeface="黑体" panose="02010609060101010101" charset="-122"/>
              <a:ea typeface="黑体" panose="02010609060101010101" charset="-122"/>
            </a:endParaRPr>
          </a:p>
          <a:p>
            <a:pPr indent="457200" algn="just" fontAlgn="auto">
              <a:lnSpc>
                <a:spcPct val="125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感受民间美术作品和谐的艺术价值，体会各民族劳动人民的创造智慧。</a:t>
            </a:r>
            <a:endParaRPr lang="zh-CN" altLang="en-US">
              <a:latin typeface="黑体" panose="02010609060101010101" charset="-122"/>
              <a:ea typeface="黑体" panose="02010609060101010101" charset="-122"/>
            </a:endParaRPr>
          </a:p>
          <a:p>
            <a:pPr indent="457200" algn="just" fontAlgn="auto">
              <a:lnSpc>
                <a:spcPct val="125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树立民族自信心，增强民族自豪感。</a:t>
            </a:r>
            <a:endParaRPr lang="zh-CN" altLang="en-US">
              <a:latin typeface="黑体" panose="02010609060101010101" charset="-122"/>
              <a:ea typeface="黑体" panose="02010609060101010101" charset="-122"/>
            </a:endParaRPr>
          </a:p>
          <a:p>
            <a:pPr indent="0" algn="just" fontAlgn="auto">
              <a:lnSpc>
                <a:spcPct val="125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25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分小组进行活动，了解剪纸艺术的表现形式及其特点</a:t>
            </a:r>
            <a:r>
              <a:rPr lang="zh-CN" altLang="en-US" b="1">
                <a:latin typeface="黑体" panose="02010609060101010101" charset="-122"/>
                <a:ea typeface="黑体" panose="02010609060101010101" charset="-122"/>
              </a:rPr>
              <a:t>。</a:t>
            </a:r>
            <a:endParaRPr lang="zh-CN" altLang="en-US" b="1">
              <a:latin typeface="黑体" panose="02010609060101010101" charset="-122"/>
              <a:ea typeface="黑体" panose="02010609060101010101" charset="-122"/>
            </a:endParaRPr>
          </a:p>
          <a:p>
            <a:pPr algn="just" fontAlgn="auto">
              <a:lnSpc>
                <a:spcPct val="150000"/>
              </a:lnSpc>
              <a:spcBef>
                <a:spcPts val="0"/>
              </a:spcBef>
              <a:spcAft>
                <a:spcPts val="0"/>
              </a:spcAft>
            </a:pPr>
            <a:endParaRPr lang="zh-CN" altLang="en-US" b="1">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1709420" y="814705"/>
            <a:ext cx="9784080" cy="522859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958340" y="989965"/>
            <a:ext cx="4504690" cy="506730"/>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7" name="图片 6" descr="流程5"/>
          <p:cNvPicPr>
            <a:picLocks noChangeAspect="1"/>
          </p:cNvPicPr>
          <p:nvPr/>
        </p:nvPicPr>
        <p:blipFill>
          <a:blip r:embed="rId1"/>
          <a:stretch>
            <a:fillRect/>
          </a:stretch>
        </p:blipFill>
        <p:spPr>
          <a:xfrm>
            <a:off x="2366010" y="1578610"/>
            <a:ext cx="7219950" cy="4314825"/>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amond(in)">
                                      <p:cBhvr>
                                        <p:cTn id="1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1709420" y="814705"/>
            <a:ext cx="9784080" cy="522859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958340" y="989965"/>
            <a:ext cx="4504690" cy="506730"/>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3" name="图片 2" descr="流程5-1"/>
          <p:cNvPicPr>
            <a:picLocks noChangeAspect="1"/>
          </p:cNvPicPr>
          <p:nvPr/>
        </p:nvPicPr>
        <p:blipFill>
          <a:blip r:embed="rId1"/>
          <a:stretch>
            <a:fillRect/>
          </a:stretch>
        </p:blipFill>
        <p:spPr>
          <a:xfrm>
            <a:off x="2872105" y="1895475"/>
            <a:ext cx="7086600" cy="346710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diamond(in)">
                                      <p:cBhvr>
                                        <p:cTn id="1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3340735" y="707390"/>
            <a:ext cx="6387465" cy="4709795"/>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4089400" y="1118235"/>
            <a:ext cx="5013960" cy="2999740"/>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活动前：教师进行分组，布置好任务。</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活动中：注意各小组的讨论和交流情况，教师及时做好引导、激励工作。提高学生的积极参与性。</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活动后：做好思维拓展，学生学会欣赏和评述艺术作品。</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摄影综合实践活动方案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综合活动（六）</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983615" y="1017905"/>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182370" y="1145540"/>
            <a:ext cx="3946525" cy="4823460"/>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了解相机的基本结构以及常用键的功能。</a:t>
            </a:r>
            <a:endParaRPr lang="zh-CN" altLang="en-US">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通过欣赏照片画面，了解基本的画面构成原则，学会处理主体与陪体之间、主体与环境之间的关系；通过分析照片中的构图、光线、色彩的运用，让学生关注到照片情节以外的东西。</a:t>
            </a:r>
            <a:endParaRPr lang="zh-CN" altLang="en-US">
              <a:latin typeface="黑体" panose="02010609060101010101" charset="-122"/>
              <a:ea typeface="黑体" panose="02010609060101010101" charset="-122"/>
            </a:endParaRPr>
          </a:p>
          <a:p>
            <a:pPr indent="0"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拍摄照片，实践摄影的基本要求和技巧。</a:t>
            </a:r>
            <a:endParaRPr lang="zh-CN" altLang="en-US">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4" name="图片 3" descr="流程6"/>
          <p:cNvPicPr>
            <a:picLocks noChangeAspect="1"/>
          </p:cNvPicPr>
          <p:nvPr/>
        </p:nvPicPr>
        <p:blipFill>
          <a:blip r:embed="rId1"/>
          <a:stretch>
            <a:fillRect/>
          </a:stretch>
        </p:blipFill>
        <p:spPr>
          <a:xfrm>
            <a:off x="5262245" y="1769745"/>
            <a:ext cx="6327140" cy="358775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39340" y="429260"/>
            <a:ext cx="8402955" cy="574675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2589530" y="577850"/>
            <a:ext cx="7249795" cy="5492750"/>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强调学生自己动手拍摄，自己感受相机，通过探究性的学习提升自己对照片的审美能力以及操作能力。</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采用学生自评、同学互评、教师评价相结合的方式。实际操作的活动，要让同学说自己的构思和技巧，同学们要指出其优点与需要改进的地方。</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展示者根据同学们提出的意见，构思一下重新拍摄的思路。最后，教师进行总结，将学生阐述的内容进行归纳，对所学知识进行复习与扩展。</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活动前：教师要特别留意各小组的准备情况，随时指导，以确保活动的顺利进行。活动中：教师要适当点评，及时鼓励，培养学生团队合作能力，锻炼口头表达能力。培养发现美的眼睛。活动后：及时总结，分组练习拍摄。</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《祭侄文稿》综合实践课内活动方案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综合活动（七）</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840740" y="932180"/>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087120" y="1031240"/>
            <a:ext cx="3946525" cy="4823460"/>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学习借鉴作者的艺术观点——既要学会欣赏书法作品，又需要通过分析书法作品吸收传统文化的营养，陶冶审美情趣，并让美学走入自己的生活。</a:t>
            </a:r>
            <a:endParaRPr lang="zh-CN" altLang="en-US">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运用多媒体收集资料，按照任务要求展示内容，培养检索、获取、处理信息的终身学习能力。</a:t>
            </a:r>
            <a:endParaRPr lang="zh-CN" altLang="en-US">
              <a:latin typeface="黑体" panose="02010609060101010101" charset="-122"/>
              <a:ea typeface="黑体" panose="02010609060101010101" charset="-122"/>
            </a:endParaRPr>
          </a:p>
          <a:p>
            <a:pPr indent="0"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以《祭侄文稿》为资料，了解颜真卿及其作品。</a:t>
            </a:r>
            <a:endParaRPr lang="zh-CN" altLang="en-US">
              <a:latin typeface="黑体" panose="02010609060101010101" charset="-122"/>
              <a:ea typeface="黑体" panose="02010609060101010101" charset="-122"/>
            </a:endParaRPr>
          </a:p>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3" name="图片 2" descr="流程7"/>
          <p:cNvPicPr>
            <a:picLocks noChangeAspect="1"/>
          </p:cNvPicPr>
          <p:nvPr/>
        </p:nvPicPr>
        <p:blipFill>
          <a:blip r:embed="rId1"/>
          <a:stretch>
            <a:fillRect/>
          </a:stretch>
        </p:blipFill>
        <p:spPr>
          <a:xfrm>
            <a:off x="5448935" y="1692275"/>
            <a:ext cx="5950585" cy="3730625"/>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par>
                          <p:cTn id="14" fill="hold">
                            <p:stCondLst>
                              <p:cond delay="1000"/>
                            </p:stCondLst>
                            <p:childTnLst>
                              <p:par>
                                <p:cTn id="15" presetID="8"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amond(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56854"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05</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2" name="文本框 11"/>
          <p:cNvSpPr txBox="1"/>
          <p:nvPr/>
        </p:nvSpPr>
        <p:spPr>
          <a:xfrm>
            <a:off x="4119210"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06</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3" name="文本框 12"/>
          <p:cNvSpPr txBox="1"/>
          <p:nvPr/>
        </p:nvSpPr>
        <p:spPr>
          <a:xfrm>
            <a:off x="6781567"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07</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sp>
        <p:nvSpPr>
          <p:cNvPr id="14" name="文本框 13"/>
          <p:cNvSpPr txBox="1"/>
          <p:nvPr/>
        </p:nvSpPr>
        <p:spPr>
          <a:xfrm>
            <a:off x="9438391" y="3422805"/>
            <a:ext cx="1349313" cy="824865"/>
          </a:xfrm>
          <a:prstGeom prst="rect">
            <a:avLst/>
          </a:prstGeom>
          <a:noFill/>
        </p:spPr>
        <p:txBody>
          <a:bodyPr wrap="square" lIns="86683" tIns="43341" rIns="86683" bIns="43341" rtlCol="0">
            <a:spAutoFit/>
          </a:bodyPr>
          <a:lstStyle/>
          <a:p>
            <a:pPr algn="ctr"/>
            <a:r>
              <a:rPr lang="en-US" altLang="zh-CN"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rPr>
              <a:t>08</a:t>
            </a:r>
            <a:endParaRPr lang="zh-CN" altLang="en-US" sz="4800" dirty="0">
              <a:solidFill>
                <a:schemeClr val="accent1"/>
              </a:solidFill>
              <a:latin typeface="字魂27号-布丁体" panose="00000500000000000000" charset="-122"/>
              <a:ea typeface="字魂27号-布丁体" panose="00000500000000000000" charset="-122"/>
              <a:cs typeface="+mn-ea"/>
              <a:sym typeface="华文细黑" panose="02010600040101010101" charset="-122"/>
            </a:endParaRPr>
          </a:p>
        </p:txBody>
      </p:sp>
      <p:cxnSp>
        <p:nvCxnSpPr>
          <p:cNvPr id="15" name="直接连接符 14"/>
          <p:cNvCxnSpPr/>
          <p:nvPr/>
        </p:nvCxnSpPr>
        <p:spPr>
          <a:xfrm flipH="1">
            <a:off x="330029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939890"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6113625"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8927648" y="3443767"/>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11408643" y="3443767"/>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23010" y="4652010"/>
            <a:ext cx="1635760" cy="82486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中国传统工艺</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2" name="矩形 21"/>
          <p:cNvSpPr/>
          <p:nvPr/>
        </p:nvSpPr>
        <p:spPr>
          <a:xfrm>
            <a:off x="3687136"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摄影</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4" name="矩形 23"/>
          <p:cNvSpPr/>
          <p:nvPr/>
        </p:nvSpPr>
        <p:spPr>
          <a:xfrm>
            <a:off x="643626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中国书法</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sp>
        <p:nvSpPr>
          <p:cNvPr id="26" name="矩形 25"/>
          <p:cNvSpPr/>
          <p:nvPr/>
        </p:nvSpPr>
        <p:spPr>
          <a:xfrm>
            <a:off x="9141612" y="4651887"/>
            <a:ext cx="2253065" cy="455295"/>
          </a:xfrm>
          <a:prstGeom prst="rect">
            <a:avLst/>
          </a:prstGeom>
        </p:spPr>
        <p:txBody>
          <a:bodyPr wrap="square" lIns="86683" tIns="43341" rIns="86683" bIns="43341">
            <a:spAutoFit/>
          </a:bodyPr>
          <a:lstStyle/>
          <a:p>
            <a:pPr algn="ctr"/>
            <a:r>
              <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rPr>
              <a:t>设计</a:t>
            </a:r>
            <a:endParaRPr lang="zh-CN" altLang="en-US" sz="2400" dirty="0">
              <a:solidFill>
                <a:schemeClr val="bg2"/>
              </a:solidFill>
              <a:latin typeface="华文细黑" panose="02010600040101010101" charset="-122"/>
              <a:ea typeface="字魂27号-布丁体" panose="00000500000000000000" charset="-122"/>
              <a:cs typeface="+mn-ea"/>
              <a:sym typeface="华文细黑" panose="02010600040101010101" charset="-122"/>
            </a:endParaRPr>
          </a:p>
        </p:txBody>
      </p:sp>
      <p:pic>
        <p:nvPicPr>
          <p:cNvPr id="29" name="图片 28"/>
          <p:cNvPicPr>
            <a:picLocks noChangeAspect="1"/>
          </p:cNvPicPr>
          <p:nvPr/>
        </p:nvPicPr>
        <p:blipFill rotWithShape="1">
          <a:blip r:embed="rId1">
            <a:extLst>
              <a:ext uri="{28A0092B-C50C-407E-A947-70E740481C1C}">
                <a14:useLocalDpi xmlns:a14="http://schemas.microsoft.com/office/drawing/2010/main" val="0"/>
              </a:ext>
            </a:extLst>
          </a:blip>
          <a:srcRect t="30892" b="36686"/>
          <a:stretch>
            <a:fillRect/>
          </a:stretch>
        </p:blipFill>
        <p:spPr>
          <a:xfrm>
            <a:off x="4519382" y="1706509"/>
            <a:ext cx="3212037" cy="1041400"/>
          </a:xfrm>
          <a:prstGeom prst="rect">
            <a:avLst/>
          </a:prstGeom>
        </p:spPr>
      </p:pic>
      <p:sp>
        <p:nvSpPr>
          <p:cNvPr id="30" name="TextBox 29"/>
          <p:cNvSpPr txBox="1"/>
          <p:nvPr/>
        </p:nvSpPr>
        <p:spPr>
          <a:xfrm>
            <a:off x="5093176" y="875512"/>
            <a:ext cx="2621280" cy="829945"/>
          </a:xfrm>
          <a:prstGeom prst="rect">
            <a:avLst/>
          </a:prstGeom>
          <a:noFill/>
          <a:ln>
            <a:noFill/>
          </a:ln>
        </p:spPr>
        <p:txBody>
          <a:bodyPr wrap="none" rtlCol="0">
            <a:spAutoFit/>
          </a:bodyPr>
          <a:lstStyle/>
          <a:p>
            <a:pPr algn="l"/>
            <a:r>
              <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rPr>
              <a:t>拓展模块</a:t>
            </a:r>
            <a:endParaRPr lang="zh-CN" altLang="en-US" sz="4800" dirty="0" smtClean="0">
              <a:solidFill>
                <a:schemeClr val="bg1"/>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649"/>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30"/>
                                        </p:tgtEl>
                                      </p:cBhvr>
                                    </p:animEffect>
                                    <p:animScale>
                                      <p:cBhvr>
                                        <p:cTn id="15" dur="250" autoRev="1" fill="hold"/>
                                        <p:tgtEl>
                                          <p:spTgt spid="30"/>
                                        </p:tgtEl>
                                      </p:cBhvr>
                                      <p:by x="105000" y="105000"/>
                                    </p:animScale>
                                  </p:childTnLst>
                                </p:cTn>
                              </p:par>
                            </p:childTnLst>
                          </p:cTn>
                        </p:par>
                        <p:par>
                          <p:cTn id="16" fill="hold">
                            <p:stCondLst>
                              <p:cond delay="1149"/>
                            </p:stCondLst>
                            <p:childTnLst>
                              <p:par>
                                <p:cTn id="17" presetID="16" presetClass="entr" presetSubtype="37"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barn(outVertical)">
                                      <p:cBhvr>
                                        <p:cTn id="19" dur="500"/>
                                        <p:tgtEl>
                                          <p:spTgt spid="29"/>
                                        </p:tgtEl>
                                      </p:cBhvr>
                                    </p:animEffect>
                                  </p:childTnLst>
                                </p:cTn>
                              </p:par>
                              <p:par>
                                <p:cTn id="20" presetID="47"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par>
                          <p:cTn id="45" fill="hold">
                            <p:stCondLst>
                              <p:cond delay="1649"/>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23" presetClass="entr" presetSubtype="32" fill="hold" grpId="0" nodeType="withEffect">
                                  <p:stCondLst>
                                    <p:cond delay="50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strVal val="4*#ppt_w"/>
                                          </p:val>
                                        </p:tav>
                                        <p:tav tm="100000">
                                          <p:val>
                                            <p:strVal val="#ppt_w"/>
                                          </p:val>
                                        </p:tav>
                                      </p:tavLst>
                                    </p:anim>
                                    <p:anim calcmode="lin" valueType="num">
                                      <p:cBhvr>
                                        <p:cTn id="69" dur="500" fill="hold"/>
                                        <p:tgtEl>
                                          <p:spTgt spid="20"/>
                                        </p:tgtEl>
                                        <p:attrNameLst>
                                          <p:attrName>ppt_h</p:attrName>
                                        </p:attrNameLst>
                                      </p:cBhvr>
                                      <p:tavLst>
                                        <p:tav tm="0">
                                          <p:val>
                                            <p:strVal val="4*#ppt_h"/>
                                          </p:val>
                                        </p:tav>
                                        <p:tav tm="100000">
                                          <p:val>
                                            <p:strVal val="#ppt_h"/>
                                          </p:val>
                                        </p:tav>
                                      </p:tavLst>
                                    </p:anim>
                                  </p:childTnLst>
                                </p:cTn>
                              </p:par>
                              <p:par>
                                <p:cTn id="70" presetID="23" presetClass="entr" presetSubtype="32" fill="hold" grpId="0" nodeType="withEffect">
                                  <p:stCondLst>
                                    <p:cond delay="50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strVal val="4*#ppt_w"/>
                                          </p:val>
                                        </p:tav>
                                        <p:tav tm="100000">
                                          <p:val>
                                            <p:strVal val="#ppt_w"/>
                                          </p:val>
                                        </p:tav>
                                      </p:tavLst>
                                    </p:anim>
                                    <p:anim calcmode="lin" valueType="num">
                                      <p:cBhvr>
                                        <p:cTn id="73" dur="500" fill="hold"/>
                                        <p:tgtEl>
                                          <p:spTgt spid="22"/>
                                        </p:tgtEl>
                                        <p:attrNameLst>
                                          <p:attrName>ppt_h</p:attrName>
                                        </p:attrNameLst>
                                      </p:cBhvr>
                                      <p:tavLst>
                                        <p:tav tm="0">
                                          <p:val>
                                            <p:strVal val="4*#ppt_h"/>
                                          </p:val>
                                        </p:tav>
                                        <p:tav tm="100000">
                                          <p:val>
                                            <p:strVal val="#ppt_h"/>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500" fill="hold"/>
                                        <p:tgtEl>
                                          <p:spTgt spid="24"/>
                                        </p:tgtEl>
                                        <p:attrNameLst>
                                          <p:attrName>ppt_w</p:attrName>
                                        </p:attrNameLst>
                                      </p:cBhvr>
                                      <p:tavLst>
                                        <p:tav tm="0">
                                          <p:val>
                                            <p:strVal val="4*#ppt_w"/>
                                          </p:val>
                                        </p:tav>
                                        <p:tav tm="100000">
                                          <p:val>
                                            <p:strVal val="#ppt_w"/>
                                          </p:val>
                                        </p:tav>
                                      </p:tavLst>
                                    </p:anim>
                                    <p:anim calcmode="lin" valueType="num">
                                      <p:cBhvr>
                                        <p:cTn id="77" dur="500" fill="hold"/>
                                        <p:tgtEl>
                                          <p:spTgt spid="24"/>
                                        </p:tgtEl>
                                        <p:attrNameLst>
                                          <p:attrName>ppt_h</p:attrName>
                                        </p:attrNameLst>
                                      </p:cBhvr>
                                      <p:tavLst>
                                        <p:tav tm="0">
                                          <p:val>
                                            <p:strVal val="4*#ppt_h"/>
                                          </p:val>
                                        </p:tav>
                                        <p:tav tm="100000">
                                          <p:val>
                                            <p:strVal val="#ppt_h"/>
                                          </p:val>
                                        </p:tav>
                                      </p:tavLst>
                                    </p:anim>
                                  </p:childTnLst>
                                </p:cTn>
                              </p:par>
                              <p:par>
                                <p:cTn id="78" presetID="23" presetClass="entr" presetSubtype="32" fill="hold" grpId="0" nodeType="withEffect">
                                  <p:stCondLst>
                                    <p:cond delay="50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strVal val="4*#ppt_w"/>
                                          </p:val>
                                        </p:tav>
                                        <p:tav tm="100000">
                                          <p:val>
                                            <p:strVal val="#ppt_w"/>
                                          </p:val>
                                        </p:tav>
                                      </p:tavLst>
                                    </p:anim>
                                    <p:anim calcmode="lin" valueType="num">
                                      <p:cBhvr>
                                        <p:cTn id="81" dur="500" fill="hold"/>
                                        <p:tgtEl>
                                          <p:spTgt spid="2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P spid="22" grpId="0"/>
      <p:bldP spid="24" grpId="0"/>
      <p:bldP spid="26" grpId="0"/>
      <p:bldP spid="30" grpId="0"/>
      <p:bldP spid="30"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39340" y="429260"/>
            <a:ext cx="8402955" cy="574675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112135" y="1273175"/>
            <a:ext cx="6871970" cy="3830955"/>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指导学生结合文本学习相关绘画知识，要求学生运用相关知识分析作品特色，教师作适当点拨。</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理解《祭侄文稿》中所反映的历史背景和作者悲愤的心情，活动不能偏离这一主题。</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活动前，教师要特别留意各个小组的准备情况，随时指导，以确保活动的顺利进行。</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4. 活动中，教师要适当点评，及时鼓励，遵循史实背景和作者悲愤心情这一主题方向，引导学生从作品中观察体会。</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家居设计的流行风格及特征综合实践活动方案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综合活动（八）</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840740" y="932180"/>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087120" y="1031240"/>
            <a:ext cx="3946525" cy="4767580"/>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学习现今家居设计的几种典型风格流派及其特征。并根据自己的喜好模拟设计一个自己的新家。可以以文字与图片说明。</a:t>
            </a:r>
            <a:endParaRPr lang="zh-CN" altLang="en-US">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运用多媒体搜集不同设计风格的经典设计案例，培养同学们信息收集和检索分析能力，提高自己家居设计的评析审美能力。</a:t>
            </a:r>
            <a:endParaRPr lang="zh-CN" altLang="en-US">
              <a:latin typeface="黑体" panose="02010609060101010101" charset="-122"/>
              <a:ea typeface="黑体" panose="02010609060101010101" charset="-122"/>
            </a:endParaRPr>
          </a:p>
          <a:p>
            <a:pPr indent="0"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了解家居设计的流行风格，把握不同风格家居设计的特点。</a:t>
            </a:r>
            <a:endParaRPr lang="zh-CN" altLang="en-US">
              <a:latin typeface="黑体" panose="02010609060101010101" charset="-122"/>
              <a:ea typeface="黑体" panose="02010609060101010101" charset="-122"/>
            </a:endParaRPr>
          </a:p>
          <a:p>
            <a:pPr indent="0"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4" name="图片 3" descr="流程8"/>
          <p:cNvPicPr>
            <a:picLocks noChangeAspect="1"/>
          </p:cNvPicPr>
          <p:nvPr/>
        </p:nvPicPr>
        <p:blipFill>
          <a:blip r:embed="rId1"/>
          <a:stretch>
            <a:fillRect/>
          </a:stretch>
        </p:blipFill>
        <p:spPr>
          <a:xfrm>
            <a:off x="5133340" y="1259205"/>
            <a:ext cx="6363970" cy="4405630"/>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2339340" y="429260"/>
            <a:ext cx="8402955" cy="574675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3140710" y="1425575"/>
            <a:ext cx="6871970" cy="2999740"/>
          </a:xfrm>
          <a:prstGeom prst="rect">
            <a:avLst/>
          </a:prstGeom>
          <a:noFill/>
        </p:spPr>
        <p:txBody>
          <a:bodyPr wrap="square" rtlCol="0" anchor="t">
            <a:spAutoFit/>
          </a:bodyPr>
          <a:p>
            <a:pPr algn="just" fontAlgn="auto">
              <a:lnSpc>
                <a:spcPct val="150000"/>
              </a:lnSpc>
              <a:spcBef>
                <a:spcPts val="0"/>
              </a:spcBef>
              <a:spcAft>
                <a:spcPts val="0"/>
              </a:spcAft>
            </a:pPr>
            <a:r>
              <a:rPr lang="zh-CN" altLang="en-US" b="1">
                <a:latin typeface="黑体" panose="02010609060101010101" charset="-122"/>
                <a:ea typeface="黑体" panose="02010609060101010101" charset="-122"/>
              </a:rPr>
              <a:t>活动建议</a:t>
            </a:r>
            <a:endParaRPr lang="zh-CN" altLang="en-US" b="1">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小组活动和个人活动相结合：以小组为单位搜集资料，进行综合阐述。个人自行设计方案并由老师和评选组进行评比点评。</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指导学生结合文本学习相关室内家装设计知识，要求学生运用相关知识设计自己喜欢的家装方案，教师作适当点拨。</a:t>
            </a:r>
            <a:endParaRPr lang="zh-CN" altLang="en-US">
              <a:latin typeface="黑体" panose="02010609060101010101" charset="-122"/>
              <a:ea typeface="黑体" panose="02010609060101010101" charset="-122"/>
            </a:endParaRPr>
          </a:p>
          <a:p>
            <a:pPr indent="457200" algn="just" fontAlgn="auto">
              <a:lnSpc>
                <a:spcPct val="15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3. 活动前教师要特别留意各小组的准备情况，随时指导，以确保活动的顺利进行。活动中，教师要适当点评，及时鼓励。</a:t>
            </a:r>
            <a:endParaRPr lang="zh-CN" altLang="en-US">
              <a:latin typeface="黑体" panose="02010609060101010101" charset="-122"/>
              <a:ea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4127"/>
            <a:ext cx="12192000" cy="6858000"/>
          </a:xfrm>
          <a:prstGeom prst="rect">
            <a:avLst/>
          </a:prstGeom>
          <a:noFill/>
        </p:spPr>
      </p:pic>
      <p:sp>
        <p:nvSpPr>
          <p:cNvPr id="27" name="TextBox 29"/>
          <p:cNvSpPr txBox="1"/>
          <p:nvPr/>
        </p:nvSpPr>
        <p:spPr>
          <a:xfrm>
            <a:off x="754048" y="2037977"/>
            <a:ext cx="7571303" cy="1200329"/>
          </a:xfrm>
          <a:prstGeom prst="rect">
            <a:avLst/>
          </a:prstGeom>
          <a:noFill/>
          <a:ln>
            <a:noFill/>
          </a:ln>
        </p:spPr>
        <p:txBody>
          <a:bodyPr wrap="none" rtlCol="0">
            <a:spAutoFit/>
          </a:bodyPr>
          <a:lstStyle/>
          <a:p>
            <a:r>
              <a:rPr lang="zh-CN" altLang="en-US" sz="7200" dirty="0">
                <a:solidFill>
                  <a:schemeClr val="accent4">
                    <a:lumMod val="75000"/>
                  </a:schemeClr>
                </a:solidFill>
                <a:latin typeface="华文细黑" panose="02010600040101010101" charset="-122"/>
                <a:ea typeface="字魂27号-布丁体" panose="00000500000000000000" charset="-122"/>
                <a:sym typeface="华文细黑" panose="02010600040101010101" charset="-122"/>
              </a:rPr>
              <a:t>感谢</a:t>
            </a:r>
            <a:r>
              <a:rPr lang="zh-CN" altLang="en-US" sz="7200" dirty="0">
                <a:solidFill>
                  <a:schemeClr val="accent2"/>
                </a:solidFill>
                <a:latin typeface="华文细黑" panose="02010600040101010101" charset="-122"/>
                <a:ea typeface="字魂27号-布丁体" panose="00000500000000000000" charset="-122"/>
                <a:sym typeface="华文细黑" panose="02010600040101010101" charset="-122"/>
              </a:rPr>
              <a:t>您的</a:t>
            </a:r>
            <a:r>
              <a:rPr lang="zh-CN" altLang="en-US" sz="7200" dirty="0" smtClean="0">
                <a:solidFill>
                  <a:schemeClr val="accent3">
                    <a:lumMod val="75000"/>
                  </a:schemeClr>
                </a:solidFill>
                <a:latin typeface="华文细黑" panose="02010600040101010101" charset="-122"/>
                <a:ea typeface="字魂27号-布丁体" panose="00000500000000000000" charset="-122"/>
                <a:sym typeface="华文细黑" panose="02010600040101010101" charset="-122"/>
              </a:rPr>
              <a:t>聆听</a:t>
            </a:r>
            <a:r>
              <a:rPr lang="zh-CN" altLang="en-US" sz="7200" dirty="0" smtClean="0">
                <a:solidFill>
                  <a:schemeClr val="accent1"/>
                </a:solidFill>
                <a:latin typeface="华文细黑" panose="02010600040101010101" charset="-122"/>
                <a:ea typeface="字魂27号-布丁体" panose="00000500000000000000" charset="-122"/>
                <a:sym typeface="华文细黑" panose="02010600040101010101" charset="-122"/>
              </a:rPr>
              <a:t>指导</a:t>
            </a:r>
            <a:endParaRPr lang="zh-CN" altLang="en-US" sz="7200" dirty="0">
              <a:solidFill>
                <a:schemeClr val="accent1"/>
              </a:solidFill>
              <a:latin typeface="华文细黑" panose="02010600040101010101" charset="-122"/>
              <a:ea typeface="字魂27号-布丁体" panose="00000500000000000000" charset="-122"/>
              <a:sym typeface="华文细黑" panose="02010600040101010101" charset="-122"/>
            </a:endParaRPr>
          </a:p>
        </p:txBody>
      </p:sp>
      <p:grpSp>
        <p:nvGrpSpPr>
          <p:cNvPr id="4" name="组合 3"/>
          <p:cNvGrpSpPr/>
          <p:nvPr/>
        </p:nvGrpSpPr>
        <p:grpSpPr>
          <a:xfrm>
            <a:off x="1926935" y="3590974"/>
            <a:ext cx="4703132" cy="368300"/>
            <a:chOff x="1861105" y="3589691"/>
            <a:chExt cx="5180832" cy="368300"/>
          </a:xfrm>
        </p:grpSpPr>
        <p:sp>
          <p:nvSpPr>
            <p:cNvPr id="29" name="矩形 28"/>
            <p:cNvSpPr/>
            <p:nvPr/>
          </p:nvSpPr>
          <p:spPr>
            <a:xfrm>
              <a:off x="1861105" y="3592133"/>
              <a:ext cx="5180832" cy="346248"/>
            </a:xfrm>
            <a:prstGeom prst="rect">
              <a:avLst/>
            </a:prstGeom>
            <a:solidFill>
              <a:schemeClr val="accent1">
                <a:lumMod val="60000"/>
                <a:lumOff val="40000"/>
              </a:schemeClr>
            </a:solidFill>
          </p:spPr>
          <p:txBody>
            <a:bodyPr wrap="square">
              <a:spAutoFit/>
            </a:bodyPr>
            <a:lstStyle/>
            <a:p>
              <a:pPr algn="dist">
                <a:spcBef>
                  <a:spcPct val="0"/>
                </a:spcBef>
                <a:buFontTx/>
                <a:buNone/>
              </a:pPr>
              <a:endParaRPr lang="zh-CN" altLang="en-US" sz="2400" dirty="0">
                <a:solidFill>
                  <a:srgbClr val="FFFFFF"/>
                </a:solidFill>
                <a:effectLst>
                  <a:outerShdw blurRad="38100" dist="38100" dir="2700000" algn="tl">
                    <a:srgbClr val="000000">
                      <a:alpha val="43137"/>
                    </a:srgbClr>
                  </a:outerShdw>
                </a:effectLst>
                <a:latin typeface="华文细黑" panose="02010600040101010101" charset="-122"/>
                <a:ea typeface="字魂27号-布丁体" panose="00000500000000000000" charset="-122"/>
                <a:sym typeface="华文细黑" panose="02010600040101010101" charset="-122"/>
              </a:endParaRPr>
            </a:p>
          </p:txBody>
        </p:sp>
        <p:sp>
          <p:nvSpPr>
            <p:cNvPr id="10" name="矩形 9"/>
            <p:cNvSpPr/>
            <p:nvPr/>
          </p:nvSpPr>
          <p:spPr>
            <a:xfrm>
              <a:off x="2053448" y="3589691"/>
              <a:ext cx="4785550" cy="368300"/>
            </a:xfrm>
            <a:prstGeom prst="rect">
              <a:avLst/>
            </a:prstGeom>
            <a:noFill/>
          </p:spPr>
          <p:txBody>
            <a:bodyPr wrap="square">
              <a:spAutoFit/>
            </a:bodyPr>
            <a:lstStyle/>
            <a:p>
              <a:pPr algn="ctr"/>
              <a:r>
                <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rPr>
                <a:t>公共艺术.美术篇</a:t>
              </a:r>
              <a:endParaRPr lang="zh-CN" altLang="en-US" dirty="0" smtClean="0">
                <a:solidFill>
                  <a:srgbClr val="FFFFFF"/>
                </a:solidFill>
                <a:latin typeface="黑体" panose="02010609060101010101" charset="-122"/>
                <a:ea typeface="黑体" panose="02010609060101010101" charset="-122"/>
                <a:cs typeface="黑体" panose="02010609060101010101" charset="-122"/>
                <a:sym typeface="华文细黑" panose="02010600040101010101" charset="-122"/>
              </a:endParaRPr>
            </a:p>
          </p:txBody>
        </p:sp>
      </p:grpSp>
      <p:grpSp>
        <p:nvGrpSpPr>
          <p:cNvPr id="8" name="组合 7"/>
          <p:cNvGrpSpPr/>
          <p:nvPr/>
        </p:nvGrpSpPr>
        <p:grpSpPr>
          <a:xfrm>
            <a:off x="105410" y="173990"/>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21" name="椭圆 20"/>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by="(-#ppt_w*2)" calcmode="lin" valueType="num">
                                      <p:cBhvr rctx="PPT">
                                        <p:cTn id="7" dur="500" autoRev="1" fill="hold">
                                          <p:stCondLst>
                                            <p:cond delay="0"/>
                                          </p:stCondLst>
                                        </p:cTn>
                                        <p:tgtEl>
                                          <p:spTgt spid="27"/>
                                        </p:tgtEl>
                                        <p:attrNameLst>
                                          <p:attrName>ppt_w</p:attrName>
                                        </p:attrNameLst>
                                      </p:cBhvr>
                                    </p:anim>
                                    <p:anim by="(#ppt_w*0.50)" calcmode="lin" valueType="num">
                                      <p:cBhvr>
                                        <p:cTn id="8" dur="500" decel="50000" autoRev="1" fill="hold">
                                          <p:stCondLst>
                                            <p:cond delay="0"/>
                                          </p:stCondLst>
                                        </p:cTn>
                                        <p:tgtEl>
                                          <p:spTgt spid="27"/>
                                        </p:tgtEl>
                                        <p:attrNameLst>
                                          <p:attrName>ppt_x</p:attrName>
                                        </p:attrNameLst>
                                      </p:cBhvr>
                                    </p:anim>
                                    <p:anim from="(-#ppt_h/2)" to="(#ppt_y)" calcmode="lin" valueType="num">
                                      <p:cBhvr>
                                        <p:cTn id="9" dur="1000" fill="hold">
                                          <p:stCondLst>
                                            <p:cond delay="0"/>
                                          </p:stCondLst>
                                        </p:cTn>
                                        <p:tgtEl>
                                          <p:spTgt spid="27"/>
                                        </p:tgtEl>
                                        <p:attrNameLst>
                                          <p:attrName>ppt_y</p:attrName>
                                        </p:attrNameLst>
                                      </p:cBhvr>
                                    </p:anim>
                                    <p:animRot by="21600000">
                                      <p:cBhvr>
                                        <p:cTn id="10" dur="1000" fill="hold">
                                          <p:stCondLst>
                                            <p:cond delay="0"/>
                                          </p:stCondLst>
                                        </p:cTn>
                                        <p:tgtEl>
                                          <p:spTgt spid="27"/>
                                        </p:tgtEl>
                                        <p:attrNameLst>
                                          <p:attrName>r</p:attrName>
                                        </p:attrNameLst>
                                      </p:cBhvr>
                                    </p:animRot>
                                  </p:childTnLst>
                                </p:cTn>
                              </p:par>
                            </p:childTnLst>
                          </p:cTn>
                        </p:par>
                        <p:par>
                          <p:cTn id="11" fill="hold">
                            <p:stCondLst>
                              <p:cond delay="1700"/>
                            </p:stCondLst>
                            <p:childTnLst>
                              <p:par>
                                <p:cTn id="12" presetID="53"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0" y="-317"/>
            <a:ext cx="12192000" cy="6858000"/>
          </a:xfrm>
          <a:prstGeom prst="rect">
            <a:avLst/>
          </a:prstGeom>
          <a:noFill/>
        </p:spPr>
      </p:pic>
      <p:pic>
        <p:nvPicPr>
          <p:cNvPr id="9" name="图片 8" descr="图片包含 餐桌, 室内, 纸张&#10;&#10;已生成极高可信度的说明"/>
          <p:cNvPicPr>
            <a:picLocks noChangeAspect="1"/>
          </p:cNvPicPr>
          <p:nvPr/>
        </p:nvPicPr>
        <p:blipFill rotWithShape="1">
          <a:blip r:embed="rId2">
            <a:extLst>
              <a:ext uri="{28A0092B-C50C-407E-A947-70E740481C1C}">
                <a14:useLocalDpi xmlns:a14="http://schemas.microsoft.com/office/drawing/2010/main" val="0"/>
              </a:ext>
            </a:extLst>
          </a:blip>
          <a:srcRect b="59279"/>
          <a:stretch>
            <a:fillRect/>
          </a:stretch>
        </p:blipFill>
        <p:spPr>
          <a:xfrm>
            <a:off x="-9754" y="5964349"/>
            <a:ext cx="12192000" cy="1787302"/>
          </a:xfrm>
          <a:prstGeom prst="rect">
            <a:avLst/>
          </a:prstGeom>
          <a:noFill/>
        </p:spPr>
      </p:pic>
      <p:sp>
        <p:nvSpPr>
          <p:cNvPr id="21" name="TextBox 76"/>
          <p:cNvSpPr txBox="1"/>
          <p:nvPr/>
        </p:nvSpPr>
        <p:spPr>
          <a:xfrm>
            <a:off x="4177665" y="2024380"/>
            <a:ext cx="6598920" cy="2306955"/>
          </a:xfrm>
          <a:prstGeom prst="rect">
            <a:avLst/>
          </a:prstGeom>
          <a:noFill/>
          <a:effectLst/>
        </p:spPr>
        <p:txBody>
          <a:bodyPr wrap="square" rtlCol="0">
            <a:spAutoFit/>
          </a:bodyPr>
          <a:p>
            <a:pPr algn="ctr"/>
            <a:r>
              <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第四章</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a:p>
            <a:pPr algn="ctr"/>
            <a:r>
              <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rPr>
              <a:t>美术实践活动</a:t>
            </a:r>
            <a:endParaRPr sz="7200" dirty="0" smtClean="0">
              <a:solidFill>
                <a:schemeClr val="accent1">
                  <a:lumMod val="60000"/>
                  <a:lumOff val="40000"/>
                </a:schemeClr>
              </a:solidFill>
              <a:latin typeface="黑体" panose="02010609060101010101" charset="-122"/>
              <a:ea typeface="黑体" panose="02010609060101010101" charset="-122"/>
              <a:sym typeface="华文细黑" panose="02010600040101010101" charset="-122"/>
            </a:endParaRPr>
          </a:p>
        </p:txBody>
      </p:sp>
      <p:grpSp>
        <p:nvGrpSpPr>
          <p:cNvPr id="4" name="组合 3"/>
          <p:cNvGrpSpPr/>
          <p:nvPr/>
        </p:nvGrpSpPr>
        <p:grpSpPr>
          <a:xfrm>
            <a:off x="9921240" y="154305"/>
            <a:ext cx="2134870" cy="864870"/>
            <a:chOff x="15605" y="515"/>
            <a:chExt cx="3362" cy="1362"/>
          </a:xfrm>
        </p:grpSpPr>
        <p:grpSp>
          <p:nvGrpSpPr>
            <p:cNvPr id="17" name="组合 16"/>
            <p:cNvGrpSpPr/>
            <p:nvPr/>
          </p:nvGrpSpPr>
          <p:grpSpPr>
            <a:xfrm>
              <a:off x="17318" y="535"/>
              <a:ext cx="1438" cy="1343"/>
              <a:chOff x="6344" y="1046"/>
              <a:chExt cx="1438" cy="1343"/>
            </a:xfrm>
          </p:grpSpPr>
          <p:sp>
            <p:nvSpPr>
              <p:cNvPr id="18" name="椭圆 17"/>
              <p:cNvSpPr/>
              <p:nvPr/>
            </p:nvSpPr>
            <p:spPr>
              <a:xfrm>
                <a:off x="6344" y="1046"/>
                <a:ext cx="465" cy="460"/>
              </a:xfrm>
              <a:prstGeom prst="ellipse">
                <a:avLst/>
              </a:prstGeom>
              <a:noFill/>
              <a:ln w="41275">
                <a:solidFill>
                  <a:srgbClr val="FADB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椭圆 18"/>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0" name="组合 19"/>
            <p:cNvGrpSpPr/>
            <p:nvPr/>
          </p:nvGrpSpPr>
          <p:grpSpPr>
            <a:xfrm rot="20340000" flipH="1" flipV="1">
              <a:off x="15920" y="515"/>
              <a:ext cx="1438" cy="1343"/>
              <a:chOff x="6344" y="1046"/>
              <a:chExt cx="1438" cy="1343"/>
            </a:xfrm>
          </p:grpSpPr>
          <p:sp>
            <p:nvSpPr>
              <p:cNvPr id="5" name="椭圆 4"/>
              <p:cNvSpPr/>
              <p:nvPr/>
            </p:nvSpPr>
            <p:spPr>
              <a:xfrm>
                <a:off x="6344" y="1046"/>
                <a:ext cx="465" cy="460"/>
              </a:xfrm>
              <a:prstGeom prst="ellipse">
                <a:avLst/>
              </a:prstGeom>
              <a:noFill/>
              <a:ln w="41275">
                <a:solidFill>
                  <a:srgbClr val="CDE2F3"/>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椭圆 21"/>
              <p:cNvSpPr/>
              <p:nvPr/>
            </p:nvSpPr>
            <p:spPr>
              <a:xfrm>
                <a:off x="6994" y="1609"/>
                <a:ext cx="788" cy="780"/>
              </a:xfrm>
              <a:prstGeom prst="ellipse">
                <a:avLst/>
              </a:prstGeom>
              <a:noFill/>
              <a:ln w="41275">
                <a:solidFill>
                  <a:srgbClr val="C5E3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cxnSp>
          <p:nvCxnSpPr>
            <p:cNvPr id="23" name="直接连接符 22"/>
            <p:cNvCxnSpPr/>
            <p:nvPr/>
          </p:nvCxnSpPr>
          <p:spPr>
            <a:xfrm flipH="1">
              <a:off x="15605" y="1141"/>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505" y="995"/>
              <a:ext cx="463" cy="367"/>
            </a:xfrm>
            <a:prstGeom prst="line">
              <a:avLst/>
            </a:prstGeom>
            <a:ln w="19050">
              <a:solidFill>
                <a:srgbClr val="C5E3D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500" advTm="3000">
        <p:checker/>
      </p:transition>
    </mc:Choice>
    <mc:Fallback>
      <p:transition spd="slow"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edge">
                                      <p:cBhvr>
                                        <p:cTn id="1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1048581" y="5364150"/>
            <a:ext cx="10116105" cy="660400"/>
          </a:xfrm>
          <a:prstGeom prst="rect">
            <a:avLst/>
          </a:prstGeom>
        </p:spPr>
        <p:txBody>
          <a:bodyPr wrap="square" lIns="121920" rIns="121920" bIns="6096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lang="en-US" sz="2400" dirty="0">
                <a:latin typeface="华文细黑" panose="02010600040101010101" charset="-122"/>
                <a:ea typeface="字魂27号-布丁体" panose="00000500000000000000" charset="-122"/>
                <a:sym typeface="华文细黑" panose="02010600040101010101" charset="-122"/>
              </a:rPr>
              <a:t>公共艺术.美术篇</a:t>
            </a:r>
            <a:endParaRPr lang="en-US" sz="2400" dirty="0">
              <a:latin typeface="华文细黑" panose="02010600040101010101" charset="-122"/>
              <a:ea typeface="字魂27号-布丁体" panose="00000500000000000000" charset="-122"/>
              <a:sym typeface="华文细黑" panose="02010600040101010101" charset="-122"/>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概说</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3" name="文本框 2"/>
          <p:cNvSpPr txBox="1"/>
          <p:nvPr/>
        </p:nvSpPr>
        <p:spPr>
          <a:xfrm>
            <a:off x="2866390" y="863600"/>
            <a:ext cx="7209155" cy="5492750"/>
          </a:xfrm>
          <a:prstGeom prst="rect">
            <a:avLst/>
          </a:prstGeom>
          <a:noFill/>
        </p:spPr>
        <p:txBody>
          <a:bodyPr wrap="square" rtlCol="0">
            <a:spAutoFit/>
          </a:bodyPr>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rPr>
              <a:t>强调实践，增强探究和创新意识学习、科学研究的方法，发展综合运用知识提升审美能力是美术实践活动的目标。这是艺术学习探索、参与、改革、实践的机会。因此，综合实践活动课，就是要积极参与到艺术活动中去，在活动中加强理解和领会，在活动中提高认识和理解，在活动中增长才干，提升能力。</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cs typeface="黑体" panose="02010609060101010101" charset="-122"/>
              </a:rPr>
              <a:t>在活动中，我们应该注意以下几点。</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cs typeface="黑体" panose="02010609060101010101" charset="-122"/>
              </a:rPr>
              <a:t>（一）多点切入，兼及其余</a:t>
            </a:r>
            <a:endParaRPr lang="zh-CN" altLang="en-US">
              <a:latin typeface="黑体" panose="02010609060101010101" charset="-122"/>
              <a:ea typeface="黑体" panose="02010609060101010101" charset="-122"/>
              <a:cs typeface="黑体" panose="02010609060101010101"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rPr>
              <a:t>从美术的范例出发。美术门类各自有独特的魅力，又有共同的规律，范例的学习并不限定某一门特定的艺术，而提倡从总的文艺样式多角度灵活切入，这样可以得到不同教学结构的设计与实施效果。</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cs typeface="黑体" panose="02010609060101010101" charset="-122"/>
              </a:rPr>
              <a:t>（二）加强联系，体现综合</a:t>
            </a:r>
            <a:endParaRPr lang="zh-CN" altLang="en-US">
              <a:latin typeface="黑体" panose="02010609060101010101" charset="-122"/>
              <a:ea typeface="黑体" panose="02010609060101010101" charset="-122"/>
              <a:cs typeface="黑体" panose="02010609060101010101"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rPr>
              <a:t>联系，包括课程本身所包含的学科间的联系。艺术具有与其他相关社会、自然、科技的综合，也有艺术各个门类之间的综合。</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3" name="文本框 2"/>
          <p:cNvSpPr txBox="1"/>
          <p:nvPr/>
        </p:nvSpPr>
        <p:spPr>
          <a:xfrm>
            <a:off x="2784475" y="826770"/>
            <a:ext cx="7209790" cy="5077460"/>
          </a:xfrm>
          <a:prstGeom prst="rect">
            <a:avLst/>
          </a:prstGeom>
          <a:noFill/>
        </p:spPr>
        <p:txBody>
          <a:bodyPr wrap="square" rtlCol="0">
            <a:spAutoFit/>
          </a:bodyPr>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sym typeface="+mn-ea"/>
              </a:rPr>
              <a:t>艺术的综合活动具有丰富多样的特点，如美术作品品鉴、网页设计与制作、小品编创与表演，艺术品展示与交流等，结合范例搜集相关的文学、历史、地理、科技方面的信息与资料，在更加宽广的文化、科学背景下展开艺术学习活动。</a:t>
            </a:r>
            <a:endParaRPr lang="zh-CN" altLang="en-US">
              <a:latin typeface="黑体" panose="02010609060101010101" charset="-122"/>
              <a:ea typeface="黑体" panose="02010609060101010101" charset="-122"/>
              <a:cs typeface="黑体" panose="02010609060101010101" charset="-122"/>
            </a:endParaRPr>
          </a:p>
          <a:p>
            <a:pPr indent="0" algn="just" fontAlgn="auto">
              <a:lnSpc>
                <a:spcPct val="150000"/>
              </a:lnSpc>
            </a:pPr>
            <a:r>
              <a:rPr lang="zh-CN" altLang="en-US">
                <a:latin typeface="黑体" panose="02010609060101010101" charset="-122"/>
                <a:ea typeface="黑体" panose="02010609060101010101" charset="-122"/>
                <a:cs typeface="黑体" panose="02010609060101010101" charset="-122"/>
              </a:rPr>
              <a:t>（三）整体设计，内容分解</a:t>
            </a:r>
            <a:endParaRPr lang="zh-CN" altLang="en-US">
              <a:latin typeface="黑体" panose="02010609060101010101" charset="-122"/>
              <a:ea typeface="黑体" panose="02010609060101010101" charset="-122"/>
              <a:cs typeface="黑体" panose="02010609060101010101"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rPr>
              <a:t>对美术、工艺各艺术门类的综合，总体上采取“分科切入，各科综合，多种选择，兼容整合”的方式自主解决问题，将大的问题分解，分小组解决一个个小问题，然后整合、提炼。</a:t>
            </a:r>
            <a:endParaRPr lang="zh-CN" altLang="en-US">
              <a:latin typeface="黑体" panose="02010609060101010101" charset="-122"/>
              <a:ea typeface="黑体" panose="02010609060101010101" charset="-122"/>
              <a:cs typeface="黑体" panose="02010609060101010101" charset="-122"/>
            </a:endParaRPr>
          </a:p>
          <a:p>
            <a:pPr indent="457200" algn="just" fontAlgn="auto">
              <a:lnSpc>
                <a:spcPct val="150000"/>
              </a:lnSpc>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cs typeface="黑体" panose="02010609060101010101" charset="-122"/>
              </a:rPr>
              <a:t>总之，美术的综合实践活动，要在欣赏作品的同时，触类旁通地领会类别的特点、特性以及历史沿革，达到以“艺术能力与人文素养的整合发展”为目标，在通识、情感、价值、功能等方面获得艺术的滋养。</a:t>
            </a:r>
            <a:endParaRPr lang="zh-CN" altLang="en-US">
              <a:latin typeface="黑体" panose="02010609060101010101" charset="-122"/>
              <a:ea typeface="黑体" panose="02010609060101010101" charset="-122"/>
              <a:cs typeface="黑体" panose="02010609060101010101" charset="-122"/>
            </a:endParaRPr>
          </a:p>
        </p:txBody>
      </p:sp>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54" name="Group 153"/>
          <p:cNvGrpSpPr/>
          <p:nvPr/>
        </p:nvGrpSpPr>
        <p:grpSpPr>
          <a:xfrm>
            <a:off x="252414" y="1693085"/>
            <a:ext cx="11733213" cy="3284537"/>
            <a:chOff x="252413" y="1648112"/>
            <a:chExt cx="11733213" cy="3284537"/>
          </a:xfrm>
        </p:grpSpPr>
        <p:sp>
          <p:nvSpPr>
            <p:cNvPr id="7" name="Freeform 5"/>
            <p:cNvSpPr/>
            <p:nvPr/>
          </p:nvSpPr>
          <p:spPr bwMode="auto">
            <a:xfrm>
              <a:off x="4395788" y="1768762"/>
              <a:ext cx="854075" cy="866775"/>
            </a:xfrm>
            <a:custGeom>
              <a:avLst/>
              <a:gdLst>
                <a:gd name="T0" fmla="*/ 25 w 155"/>
                <a:gd name="T1" fmla="*/ 157 h 157"/>
                <a:gd name="T2" fmla="*/ 50 w 155"/>
                <a:gd name="T3" fmla="*/ 134 h 157"/>
                <a:gd name="T4" fmla="*/ 73 w 155"/>
                <a:gd name="T5" fmla="*/ 109 h 157"/>
                <a:gd name="T6" fmla="*/ 76 w 155"/>
                <a:gd name="T7" fmla="*/ 110 h 157"/>
                <a:gd name="T8" fmla="*/ 111 w 155"/>
                <a:gd name="T9" fmla="*/ 95 h 157"/>
                <a:gd name="T10" fmla="*/ 109 w 155"/>
                <a:gd name="T11" fmla="*/ 72 h 157"/>
                <a:gd name="T12" fmla="*/ 123 w 155"/>
                <a:gd name="T13" fmla="*/ 57 h 157"/>
                <a:gd name="T14" fmla="*/ 124 w 155"/>
                <a:gd name="T15" fmla="*/ 44 h 157"/>
                <a:gd name="T16" fmla="*/ 151 w 155"/>
                <a:gd name="T17" fmla="*/ 31 h 157"/>
                <a:gd name="T18" fmla="*/ 138 w 155"/>
                <a:gd name="T19" fmla="*/ 4 h 157"/>
                <a:gd name="T20" fmla="*/ 115 w 155"/>
                <a:gd name="T21" fmla="*/ 9 h 157"/>
                <a:gd name="T22" fmla="*/ 108 w 155"/>
                <a:gd name="T23" fmla="*/ 5 h 157"/>
                <a:gd name="T24" fmla="*/ 77 w 155"/>
                <a:gd name="T25" fmla="*/ 19 h 157"/>
                <a:gd name="T26" fmla="*/ 76 w 155"/>
                <a:gd name="T27" fmla="*/ 31 h 157"/>
                <a:gd name="T28" fmla="*/ 69 w 155"/>
                <a:gd name="T29" fmla="*/ 27 h 157"/>
                <a:gd name="T30" fmla="*/ 35 w 155"/>
                <a:gd name="T31" fmla="*/ 43 h 157"/>
                <a:gd name="T32" fmla="*/ 36 w 155"/>
                <a:gd name="T33" fmla="*/ 64 h 157"/>
                <a:gd name="T34" fmla="*/ 17 w 155"/>
                <a:gd name="T35" fmla="*/ 88 h 157"/>
                <a:gd name="T36" fmla="*/ 20 w 155"/>
                <a:gd name="T37" fmla="*/ 101 h 157"/>
                <a:gd name="T38" fmla="*/ 19 w 155"/>
                <a:gd name="T39" fmla="*/ 107 h 157"/>
                <a:gd name="T40" fmla="*/ 0 w 155"/>
                <a:gd name="T41" fmla="*/ 131 h 157"/>
                <a:gd name="T42" fmla="*/ 25 w 155"/>
                <a:gd name="T43" fmla="*/ 157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5" h="157">
                  <a:moveTo>
                    <a:pt x="25" y="157"/>
                  </a:moveTo>
                  <a:cubicBezTo>
                    <a:pt x="38" y="157"/>
                    <a:pt x="49" y="147"/>
                    <a:pt x="50" y="134"/>
                  </a:cubicBezTo>
                  <a:cubicBezTo>
                    <a:pt x="63" y="132"/>
                    <a:pt x="72" y="122"/>
                    <a:pt x="73" y="109"/>
                  </a:cubicBezTo>
                  <a:cubicBezTo>
                    <a:pt x="74" y="109"/>
                    <a:pt x="75" y="110"/>
                    <a:pt x="76" y="110"/>
                  </a:cubicBezTo>
                  <a:cubicBezTo>
                    <a:pt x="90" y="115"/>
                    <a:pt x="105" y="108"/>
                    <a:pt x="111" y="95"/>
                  </a:cubicBezTo>
                  <a:cubicBezTo>
                    <a:pt x="113" y="87"/>
                    <a:pt x="112" y="79"/>
                    <a:pt x="109" y="72"/>
                  </a:cubicBezTo>
                  <a:cubicBezTo>
                    <a:pt x="115" y="69"/>
                    <a:pt x="120" y="64"/>
                    <a:pt x="123" y="57"/>
                  </a:cubicBezTo>
                  <a:cubicBezTo>
                    <a:pt x="125" y="53"/>
                    <a:pt x="125" y="48"/>
                    <a:pt x="124" y="44"/>
                  </a:cubicBezTo>
                  <a:cubicBezTo>
                    <a:pt x="135" y="47"/>
                    <a:pt x="147" y="42"/>
                    <a:pt x="151" y="31"/>
                  </a:cubicBezTo>
                  <a:cubicBezTo>
                    <a:pt x="155" y="20"/>
                    <a:pt x="149" y="8"/>
                    <a:pt x="138" y="4"/>
                  </a:cubicBezTo>
                  <a:cubicBezTo>
                    <a:pt x="130" y="1"/>
                    <a:pt x="121" y="3"/>
                    <a:pt x="115" y="9"/>
                  </a:cubicBezTo>
                  <a:cubicBezTo>
                    <a:pt x="113" y="7"/>
                    <a:pt x="111" y="6"/>
                    <a:pt x="108" y="5"/>
                  </a:cubicBezTo>
                  <a:cubicBezTo>
                    <a:pt x="95" y="0"/>
                    <a:pt x="82" y="7"/>
                    <a:pt x="77" y="19"/>
                  </a:cubicBezTo>
                  <a:cubicBezTo>
                    <a:pt x="76" y="23"/>
                    <a:pt x="75" y="27"/>
                    <a:pt x="76" y="31"/>
                  </a:cubicBezTo>
                  <a:cubicBezTo>
                    <a:pt x="74" y="29"/>
                    <a:pt x="72" y="28"/>
                    <a:pt x="69" y="27"/>
                  </a:cubicBezTo>
                  <a:cubicBezTo>
                    <a:pt x="56" y="22"/>
                    <a:pt x="40" y="29"/>
                    <a:pt x="35" y="43"/>
                  </a:cubicBezTo>
                  <a:cubicBezTo>
                    <a:pt x="32" y="50"/>
                    <a:pt x="33" y="58"/>
                    <a:pt x="36" y="64"/>
                  </a:cubicBezTo>
                  <a:cubicBezTo>
                    <a:pt x="25" y="66"/>
                    <a:pt x="17" y="76"/>
                    <a:pt x="17" y="88"/>
                  </a:cubicBezTo>
                  <a:cubicBezTo>
                    <a:pt x="17" y="92"/>
                    <a:pt x="18" y="97"/>
                    <a:pt x="20" y="101"/>
                  </a:cubicBezTo>
                  <a:cubicBezTo>
                    <a:pt x="20" y="102"/>
                    <a:pt x="19" y="105"/>
                    <a:pt x="19" y="107"/>
                  </a:cubicBezTo>
                  <a:cubicBezTo>
                    <a:pt x="8" y="109"/>
                    <a:pt x="0" y="119"/>
                    <a:pt x="0" y="131"/>
                  </a:cubicBezTo>
                  <a:cubicBezTo>
                    <a:pt x="0" y="145"/>
                    <a:pt x="11" y="157"/>
                    <a:pt x="25" y="157"/>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 name="Freeform 6"/>
            <p:cNvSpPr/>
            <p:nvPr/>
          </p:nvSpPr>
          <p:spPr bwMode="auto">
            <a:xfrm>
              <a:off x="10493376" y="2127537"/>
              <a:ext cx="738188" cy="855662"/>
            </a:xfrm>
            <a:custGeom>
              <a:avLst/>
              <a:gdLst>
                <a:gd name="T0" fmla="*/ 37 w 134"/>
                <a:gd name="T1" fmla="*/ 155 h 155"/>
                <a:gd name="T2" fmla="*/ 75 w 134"/>
                <a:gd name="T3" fmla="*/ 121 h 155"/>
                <a:gd name="T4" fmla="*/ 109 w 134"/>
                <a:gd name="T5" fmla="*/ 82 h 155"/>
                <a:gd name="T6" fmla="*/ 104 w 134"/>
                <a:gd name="T7" fmla="*/ 63 h 155"/>
                <a:gd name="T8" fmla="*/ 134 w 134"/>
                <a:gd name="T9" fmla="*/ 31 h 155"/>
                <a:gd name="T10" fmla="*/ 102 w 134"/>
                <a:gd name="T11" fmla="*/ 0 h 155"/>
                <a:gd name="T12" fmla="*/ 73 w 134"/>
                <a:gd name="T13" fmla="*/ 19 h 155"/>
                <a:gd name="T14" fmla="*/ 60 w 134"/>
                <a:gd name="T15" fmla="*/ 17 h 155"/>
                <a:gd name="T16" fmla="*/ 25 w 134"/>
                <a:gd name="T17" fmla="*/ 52 h 155"/>
                <a:gd name="T18" fmla="*/ 30 w 134"/>
                <a:gd name="T19" fmla="*/ 71 h 155"/>
                <a:gd name="T20" fmla="*/ 29 w 134"/>
                <a:gd name="T21" fmla="*/ 81 h 155"/>
                <a:gd name="T22" fmla="*/ 0 w 134"/>
                <a:gd name="T23" fmla="*/ 117 h 155"/>
                <a:gd name="T24" fmla="*/ 37 w 134"/>
                <a:gd name="T25"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4" h="155">
                  <a:moveTo>
                    <a:pt x="37" y="155"/>
                  </a:moveTo>
                  <a:cubicBezTo>
                    <a:pt x="57" y="155"/>
                    <a:pt x="73" y="140"/>
                    <a:pt x="75" y="121"/>
                  </a:cubicBezTo>
                  <a:cubicBezTo>
                    <a:pt x="94" y="118"/>
                    <a:pt x="109" y="102"/>
                    <a:pt x="109" y="82"/>
                  </a:cubicBezTo>
                  <a:cubicBezTo>
                    <a:pt x="109" y="75"/>
                    <a:pt x="107" y="68"/>
                    <a:pt x="104" y="63"/>
                  </a:cubicBezTo>
                  <a:cubicBezTo>
                    <a:pt x="121" y="62"/>
                    <a:pt x="134" y="48"/>
                    <a:pt x="134" y="31"/>
                  </a:cubicBezTo>
                  <a:cubicBezTo>
                    <a:pt x="134" y="14"/>
                    <a:pt x="120" y="0"/>
                    <a:pt x="102" y="0"/>
                  </a:cubicBezTo>
                  <a:cubicBezTo>
                    <a:pt x="89" y="0"/>
                    <a:pt x="78" y="8"/>
                    <a:pt x="73" y="19"/>
                  </a:cubicBezTo>
                  <a:cubicBezTo>
                    <a:pt x="69" y="18"/>
                    <a:pt x="65" y="17"/>
                    <a:pt x="60" y="17"/>
                  </a:cubicBezTo>
                  <a:cubicBezTo>
                    <a:pt x="41" y="17"/>
                    <a:pt x="25" y="33"/>
                    <a:pt x="25" y="52"/>
                  </a:cubicBezTo>
                  <a:cubicBezTo>
                    <a:pt x="25" y="59"/>
                    <a:pt x="27" y="66"/>
                    <a:pt x="30" y="71"/>
                  </a:cubicBezTo>
                  <a:cubicBezTo>
                    <a:pt x="30" y="74"/>
                    <a:pt x="29" y="77"/>
                    <a:pt x="29" y="81"/>
                  </a:cubicBezTo>
                  <a:cubicBezTo>
                    <a:pt x="12" y="84"/>
                    <a:pt x="0" y="99"/>
                    <a:pt x="0" y="117"/>
                  </a:cubicBezTo>
                  <a:cubicBezTo>
                    <a:pt x="0" y="138"/>
                    <a:pt x="16" y="155"/>
                    <a:pt x="37" y="155"/>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 name="Freeform 7"/>
            <p:cNvSpPr/>
            <p:nvPr/>
          </p:nvSpPr>
          <p:spPr bwMode="auto">
            <a:xfrm>
              <a:off x="5992813" y="2006887"/>
              <a:ext cx="466725" cy="546100"/>
            </a:xfrm>
            <a:custGeom>
              <a:avLst/>
              <a:gdLst>
                <a:gd name="T0" fmla="*/ 23 w 85"/>
                <a:gd name="T1" fmla="*/ 99 h 99"/>
                <a:gd name="T2" fmla="*/ 47 w 85"/>
                <a:gd name="T3" fmla="*/ 77 h 99"/>
                <a:gd name="T4" fmla="*/ 69 w 85"/>
                <a:gd name="T5" fmla="*/ 52 h 99"/>
                <a:gd name="T6" fmla="*/ 66 w 85"/>
                <a:gd name="T7" fmla="*/ 40 h 99"/>
                <a:gd name="T8" fmla="*/ 85 w 85"/>
                <a:gd name="T9" fmla="*/ 20 h 99"/>
                <a:gd name="T10" fmla="*/ 65 w 85"/>
                <a:gd name="T11" fmla="*/ 0 h 99"/>
                <a:gd name="T12" fmla="*/ 46 w 85"/>
                <a:gd name="T13" fmla="*/ 13 h 99"/>
                <a:gd name="T14" fmla="*/ 38 w 85"/>
                <a:gd name="T15" fmla="*/ 11 h 99"/>
                <a:gd name="T16" fmla="*/ 15 w 85"/>
                <a:gd name="T17" fmla="*/ 34 h 99"/>
                <a:gd name="T18" fmla="*/ 19 w 85"/>
                <a:gd name="T19" fmla="*/ 46 h 99"/>
                <a:gd name="T20" fmla="*/ 18 w 85"/>
                <a:gd name="T21" fmla="*/ 51 h 99"/>
                <a:gd name="T22" fmla="*/ 0 w 85"/>
                <a:gd name="T23" fmla="*/ 75 h 99"/>
                <a:gd name="T24" fmla="*/ 23 w 85"/>
                <a:gd name="T25"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99">
                  <a:moveTo>
                    <a:pt x="23" y="99"/>
                  </a:moveTo>
                  <a:cubicBezTo>
                    <a:pt x="36" y="99"/>
                    <a:pt x="46" y="89"/>
                    <a:pt x="47" y="77"/>
                  </a:cubicBezTo>
                  <a:cubicBezTo>
                    <a:pt x="59" y="75"/>
                    <a:pt x="69" y="65"/>
                    <a:pt x="69" y="52"/>
                  </a:cubicBezTo>
                  <a:cubicBezTo>
                    <a:pt x="69" y="48"/>
                    <a:pt x="68" y="44"/>
                    <a:pt x="66" y="40"/>
                  </a:cubicBezTo>
                  <a:cubicBezTo>
                    <a:pt x="76" y="40"/>
                    <a:pt x="85" y="31"/>
                    <a:pt x="85" y="20"/>
                  </a:cubicBezTo>
                  <a:cubicBezTo>
                    <a:pt x="85" y="9"/>
                    <a:pt x="76" y="0"/>
                    <a:pt x="65" y="0"/>
                  </a:cubicBezTo>
                  <a:cubicBezTo>
                    <a:pt x="56" y="0"/>
                    <a:pt x="49" y="5"/>
                    <a:pt x="46" y="13"/>
                  </a:cubicBezTo>
                  <a:cubicBezTo>
                    <a:pt x="44" y="12"/>
                    <a:pt x="41" y="11"/>
                    <a:pt x="38" y="11"/>
                  </a:cubicBezTo>
                  <a:cubicBezTo>
                    <a:pt x="26" y="11"/>
                    <a:pt x="15" y="21"/>
                    <a:pt x="15" y="34"/>
                  </a:cubicBezTo>
                  <a:cubicBezTo>
                    <a:pt x="15" y="38"/>
                    <a:pt x="17" y="42"/>
                    <a:pt x="19" y="46"/>
                  </a:cubicBezTo>
                  <a:cubicBezTo>
                    <a:pt x="19" y="48"/>
                    <a:pt x="18" y="49"/>
                    <a:pt x="18" y="51"/>
                  </a:cubicBezTo>
                  <a:cubicBezTo>
                    <a:pt x="7" y="54"/>
                    <a:pt x="0" y="63"/>
                    <a:pt x="0" y="75"/>
                  </a:cubicBezTo>
                  <a:cubicBezTo>
                    <a:pt x="0" y="88"/>
                    <a:pt x="10" y="99"/>
                    <a:pt x="23" y="99"/>
                  </a:cubicBezTo>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 name="Freeform 8"/>
            <p:cNvSpPr/>
            <p:nvPr/>
          </p:nvSpPr>
          <p:spPr bwMode="auto">
            <a:xfrm>
              <a:off x="7273926" y="3065749"/>
              <a:ext cx="457200" cy="487362"/>
            </a:xfrm>
            <a:custGeom>
              <a:avLst/>
              <a:gdLst>
                <a:gd name="T0" fmla="*/ 19 w 83"/>
                <a:gd name="T1" fmla="*/ 88 h 88"/>
                <a:gd name="T2" fmla="*/ 35 w 83"/>
                <a:gd name="T3" fmla="*/ 78 h 88"/>
                <a:gd name="T4" fmla="*/ 41 w 83"/>
                <a:gd name="T5" fmla="*/ 82 h 88"/>
                <a:gd name="T6" fmla="*/ 67 w 83"/>
                <a:gd name="T7" fmla="*/ 70 h 88"/>
                <a:gd name="T8" fmla="*/ 66 w 83"/>
                <a:gd name="T9" fmla="*/ 55 h 88"/>
                <a:gd name="T10" fmla="*/ 70 w 83"/>
                <a:gd name="T11" fmla="*/ 48 h 88"/>
                <a:gd name="T12" fmla="*/ 71 w 83"/>
                <a:gd name="T13" fmla="*/ 38 h 88"/>
                <a:gd name="T14" fmla="*/ 79 w 83"/>
                <a:gd name="T15" fmla="*/ 28 h 88"/>
                <a:gd name="T16" fmla="*/ 68 w 83"/>
                <a:gd name="T17" fmla="*/ 3 h 88"/>
                <a:gd name="T18" fmla="*/ 43 w 83"/>
                <a:gd name="T19" fmla="*/ 13 h 88"/>
                <a:gd name="T20" fmla="*/ 36 w 83"/>
                <a:gd name="T21" fmla="*/ 21 h 88"/>
                <a:gd name="T22" fmla="*/ 30 w 83"/>
                <a:gd name="T23" fmla="*/ 19 h 88"/>
                <a:gd name="T24" fmla="*/ 12 w 83"/>
                <a:gd name="T25" fmla="*/ 37 h 88"/>
                <a:gd name="T26" fmla="*/ 15 w 83"/>
                <a:gd name="T27" fmla="*/ 46 h 88"/>
                <a:gd name="T28" fmla="*/ 15 w 83"/>
                <a:gd name="T29" fmla="*/ 51 h 88"/>
                <a:gd name="T30" fmla="*/ 0 w 83"/>
                <a:gd name="T31" fmla="*/ 69 h 88"/>
                <a:gd name="T32" fmla="*/ 19 w 83"/>
                <a:gd name="T3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8">
                  <a:moveTo>
                    <a:pt x="19" y="88"/>
                  </a:moveTo>
                  <a:cubicBezTo>
                    <a:pt x="26" y="88"/>
                    <a:pt x="32" y="84"/>
                    <a:pt x="35" y="78"/>
                  </a:cubicBezTo>
                  <a:cubicBezTo>
                    <a:pt x="37" y="79"/>
                    <a:pt x="39" y="81"/>
                    <a:pt x="41" y="82"/>
                  </a:cubicBezTo>
                  <a:cubicBezTo>
                    <a:pt x="51" y="85"/>
                    <a:pt x="63" y="80"/>
                    <a:pt x="67" y="70"/>
                  </a:cubicBezTo>
                  <a:cubicBezTo>
                    <a:pt x="68" y="65"/>
                    <a:pt x="68" y="59"/>
                    <a:pt x="66" y="55"/>
                  </a:cubicBezTo>
                  <a:cubicBezTo>
                    <a:pt x="68" y="53"/>
                    <a:pt x="69" y="51"/>
                    <a:pt x="70" y="48"/>
                  </a:cubicBezTo>
                  <a:cubicBezTo>
                    <a:pt x="71" y="45"/>
                    <a:pt x="72" y="41"/>
                    <a:pt x="71" y="38"/>
                  </a:cubicBezTo>
                  <a:cubicBezTo>
                    <a:pt x="75" y="36"/>
                    <a:pt x="78" y="33"/>
                    <a:pt x="79" y="28"/>
                  </a:cubicBezTo>
                  <a:cubicBezTo>
                    <a:pt x="83" y="18"/>
                    <a:pt x="78" y="7"/>
                    <a:pt x="68" y="3"/>
                  </a:cubicBezTo>
                  <a:cubicBezTo>
                    <a:pt x="58" y="0"/>
                    <a:pt x="47" y="4"/>
                    <a:pt x="43" y="13"/>
                  </a:cubicBezTo>
                  <a:cubicBezTo>
                    <a:pt x="40" y="15"/>
                    <a:pt x="38" y="17"/>
                    <a:pt x="36" y="21"/>
                  </a:cubicBezTo>
                  <a:cubicBezTo>
                    <a:pt x="34" y="20"/>
                    <a:pt x="32" y="19"/>
                    <a:pt x="30" y="19"/>
                  </a:cubicBezTo>
                  <a:cubicBezTo>
                    <a:pt x="20" y="19"/>
                    <a:pt x="12" y="27"/>
                    <a:pt x="12" y="37"/>
                  </a:cubicBezTo>
                  <a:cubicBezTo>
                    <a:pt x="12" y="40"/>
                    <a:pt x="13" y="44"/>
                    <a:pt x="15" y="46"/>
                  </a:cubicBezTo>
                  <a:cubicBezTo>
                    <a:pt x="15" y="48"/>
                    <a:pt x="15" y="49"/>
                    <a:pt x="15" y="51"/>
                  </a:cubicBezTo>
                  <a:cubicBezTo>
                    <a:pt x="6" y="53"/>
                    <a:pt x="0" y="60"/>
                    <a:pt x="0" y="69"/>
                  </a:cubicBezTo>
                  <a:cubicBezTo>
                    <a:pt x="0" y="79"/>
                    <a:pt x="8" y="88"/>
                    <a:pt x="19" y="88"/>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 name="Freeform 9"/>
            <p:cNvSpPr/>
            <p:nvPr/>
          </p:nvSpPr>
          <p:spPr bwMode="auto">
            <a:xfrm>
              <a:off x="1925638" y="1648112"/>
              <a:ext cx="457200" cy="490537"/>
            </a:xfrm>
            <a:custGeom>
              <a:avLst/>
              <a:gdLst>
                <a:gd name="T0" fmla="*/ 18 w 83"/>
                <a:gd name="T1" fmla="*/ 89 h 89"/>
                <a:gd name="T2" fmla="*/ 35 w 83"/>
                <a:gd name="T3" fmla="*/ 79 h 89"/>
                <a:gd name="T4" fmla="*/ 41 w 83"/>
                <a:gd name="T5" fmla="*/ 82 h 89"/>
                <a:gd name="T6" fmla="*/ 66 w 83"/>
                <a:gd name="T7" fmla="*/ 71 h 89"/>
                <a:gd name="T8" fmla="*/ 66 w 83"/>
                <a:gd name="T9" fmla="*/ 56 h 89"/>
                <a:gd name="T10" fmla="*/ 70 w 83"/>
                <a:gd name="T11" fmla="*/ 49 h 89"/>
                <a:gd name="T12" fmla="*/ 71 w 83"/>
                <a:gd name="T13" fmla="*/ 39 h 89"/>
                <a:gd name="T14" fmla="*/ 79 w 83"/>
                <a:gd name="T15" fmla="*/ 29 h 89"/>
                <a:gd name="T16" fmla="*/ 67 w 83"/>
                <a:gd name="T17" fmla="*/ 4 h 89"/>
                <a:gd name="T18" fmla="*/ 43 w 83"/>
                <a:gd name="T19" fmla="*/ 14 h 89"/>
                <a:gd name="T20" fmla="*/ 36 w 83"/>
                <a:gd name="T21" fmla="*/ 21 h 89"/>
                <a:gd name="T22" fmla="*/ 30 w 83"/>
                <a:gd name="T23" fmla="*/ 20 h 89"/>
                <a:gd name="T24" fmla="*/ 12 w 83"/>
                <a:gd name="T25" fmla="*/ 38 h 89"/>
                <a:gd name="T26" fmla="*/ 15 w 83"/>
                <a:gd name="T27" fmla="*/ 47 h 89"/>
                <a:gd name="T28" fmla="*/ 14 w 83"/>
                <a:gd name="T29" fmla="*/ 52 h 89"/>
                <a:gd name="T30" fmla="*/ 0 w 83"/>
                <a:gd name="T31" fmla="*/ 70 h 89"/>
                <a:gd name="T32" fmla="*/ 18 w 83"/>
                <a:gd name="T3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9">
                  <a:moveTo>
                    <a:pt x="18" y="89"/>
                  </a:moveTo>
                  <a:cubicBezTo>
                    <a:pt x="25" y="89"/>
                    <a:pt x="31" y="84"/>
                    <a:pt x="35" y="79"/>
                  </a:cubicBezTo>
                  <a:cubicBezTo>
                    <a:pt x="36" y="80"/>
                    <a:pt x="38" y="81"/>
                    <a:pt x="41" y="82"/>
                  </a:cubicBezTo>
                  <a:cubicBezTo>
                    <a:pt x="51" y="86"/>
                    <a:pt x="62" y="81"/>
                    <a:pt x="66" y="71"/>
                  </a:cubicBezTo>
                  <a:cubicBezTo>
                    <a:pt x="68" y="66"/>
                    <a:pt x="68" y="60"/>
                    <a:pt x="66" y="56"/>
                  </a:cubicBezTo>
                  <a:cubicBezTo>
                    <a:pt x="67" y="54"/>
                    <a:pt x="69" y="52"/>
                    <a:pt x="70" y="49"/>
                  </a:cubicBezTo>
                  <a:cubicBezTo>
                    <a:pt x="71" y="46"/>
                    <a:pt x="71" y="42"/>
                    <a:pt x="71" y="39"/>
                  </a:cubicBezTo>
                  <a:cubicBezTo>
                    <a:pt x="74" y="37"/>
                    <a:pt x="77" y="34"/>
                    <a:pt x="79" y="29"/>
                  </a:cubicBezTo>
                  <a:cubicBezTo>
                    <a:pt x="83" y="19"/>
                    <a:pt x="77" y="8"/>
                    <a:pt x="67" y="4"/>
                  </a:cubicBezTo>
                  <a:cubicBezTo>
                    <a:pt x="58" y="0"/>
                    <a:pt x="47" y="5"/>
                    <a:pt x="43" y="14"/>
                  </a:cubicBezTo>
                  <a:cubicBezTo>
                    <a:pt x="40" y="16"/>
                    <a:pt x="37" y="18"/>
                    <a:pt x="36" y="21"/>
                  </a:cubicBezTo>
                  <a:cubicBezTo>
                    <a:pt x="34" y="21"/>
                    <a:pt x="32" y="20"/>
                    <a:pt x="30" y="20"/>
                  </a:cubicBezTo>
                  <a:cubicBezTo>
                    <a:pt x="20" y="20"/>
                    <a:pt x="12" y="28"/>
                    <a:pt x="12" y="38"/>
                  </a:cubicBezTo>
                  <a:cubicBezTo>
                    <a:pt x="12" y="41"/>
                    <a:pt x="13" y="45"/>
                    <a:pt x="15" y="47"/>
                  </a:cubicBezTo>
                  <a:cubicBezTo>
                    <a:pt x="14" y="49"/>
                    <a:pt x="14" y="50"/>
                    <a:pt x="14" y="52"/>
                  </a:cubicBezTo>
                  <a:cubicBezTo>
                    <a:pt x="6" y="54"/>
                    <a:pt x="0" y="61"/>
                    <a:pt x="0" y="70"/>
                  </a:cubicBezTo>
                  <a:cubicBezTo>
                    <a:pt x="0" y="80"/>
                    <a:pt x="8" y="89"/>
                    <a:pt x="18" y="89"/>
                  </a:cubicBezTo>
                  <a:close/>
                </a:path>
              </a:pathLst>
            </a:custGeom>
            <a:solidFill>
              <a:schemeClr val="tx1">
                <a:alpha val="2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 name="Freeform 10"/>
            <p:cNvSpPr/>
            <p:nvPr/>
          </p:nvSpPr>
          <p:spPr bwMode="auto">
            <a:xfrm>
              <a:off x="252413" y="2167224"/>
              <a:ext cx="11733213" cy="2765425"/>
            </a:xfrm>
            <a:custGeom>
              <a:avLst/>
              <a:gdLst>
                <a:gd name="T0" fmla="*/ 2015 w 2132"/>
                <a:gd name="T1" fmla="*/ 351 h 501"/>
                <a:gd name="T2" fmla="*/ 1940 w 2132"/>
                <a:gd name="T3" fmla="*/ 247 h 501"/>
                <a:gd name="T4" fmla="*/ 1943 w 2132"/>
                <a:gd name="T5" fmla="*/ 234 h 501"/>
                <a:gd name="T6" fmla="*/ 1943 w 2132"/>
                <a:gd name="T7" fmla="*/ 224 h 501"/>
                <a:gd name="T8" fmla="*/ 1939 w 2132"/>
                <a:gd name="T9" fmla="*/ 204 h 501"/>
                <a:gd name="T10" fmla="*/ 1825 w 2132"/>
                <a:gd name="T11" fmla="*/ 182 h 501"/>
                <a:gd name="T12" fmla="*/ 1831 w 2132"/>
                <a:gd name="T13" fmla="*/ 212 h 501"/>
                <a:gd name="T14" fmla="*/ 1831 w 2132"/>
                <a:gd name="T15" fmla="*/ 224 h 501"/>
                <a:gd name="T16" fmla="*/ 1828 w 2132"/>
                <a:gd name="T17" fmla="*/ 246 h 501"/>
                <a:gd name="T18" fmla="*/ 1826 w 2132"/>
                <a:gd name="T19" fmla="*/ 285 h 501"/>
                <a:gd name="T20" fmla="*/ 1679 w 2132"/>
                <a:gd name="T21" fmla="*/ 313 h 501"/>
                <a:gd name="T22" fmla="*/ 1625 w 2132"/>
                <a:gd name="T23" fmla="*/ 247 h 501"/>
                <a:gd name="T24" fmla="*/ 1631 w 2132"/>
                <a:gd name="T25" fmla="*/ 51 h 501"/>
                <a:gd name="T26" fmla="*/ 1631 w 2132"/>
                <a:gd name="T27" fmla="*/ 42 h 501"/>
                <a:gd name="T28" fmla="*/ 1627 w 2132"/>
                <a:gd name="T29" fmla="*/ 22 h 501"/>
                <a:gd name="T30" fmla="*/ 1513 w 2132"/>
                <a:gd name="T31" fmla="*/ 0 h 501"/>
                <a:gd name="T32" fmla="*/ 1520 w 2132"/>
                <a:gd name="T33" fmla="*/ 30 h 501"/>
                <a:gd name="T34" fmla="*/ 1520 w 2132"/>
                <a:gd name="T35" fmla="*/ 42 h 501"/>
                <a:gd name="T36" fmla="*/ 1518 w 2132"/>
                <a:gd name="T37" fmla="*/ 64 h 501"/>
                <a:gd name="T38" fmla="*/ 1506 w 2132"/>
                <a:gd name="T39" fmla="*/ 315 h 501"/>
                <a:gd name="T40" fmla="*/ 1499 w 2132"/>
                <a:gd name="T41" fmla="*/ 351 h 501"/>
                <a:gd name="T42" fmla="*/ 1385 w 2132"/>
                <a:gd name="T43" fmla="*/ 446 h 501"/>
                <a:gd name="T44" fmla="*/ 1342 w 2132"/>
                <a:gd name="T45" fmla="*/ 446 h 501"/>
                <a:gd name="T46" fmla="*/ 1271 w 2132"/>
                <a:gd name="T47" fmla="*/ 275 h 501"/>
                <a:gd name="T48" fmla="*/ 1232 w 2132"/>
                <a:gd name="T49" fmla="*/ 294 h 501"/>
                <a:gd name="T50" fmla="*/ 1103 w 2132"/>
                <a:gd name="T51" fmla="*/ 91 h 501"/>
                <a:gd name="T52" fmla="*/ 1103 w 2132"/>
                <a:gd name="T53" fmla="*/ 80 h 501"/>
                <a:gd name="T54" fmla="*/ 1030 w 2132"/>
                <a:gd name="T55" fmla="*/ 91 h 501"/>
                <a:gd name="T56" fmla="*/ 991 w 2132"/>
                <a:gd name="T57" fmla="*/ 159 h 501"/>
                <a:gd name="T58" fmla="*/ 990 w 2132"/>
                <a:gd name="T59" fmla="*/ 37 h 501"/>
                <a:gd name="T60" fmla="*/ 918 w 2132"/>
                <a:gd name="T61" fmla="*/ 47 h 501"/>
                <a:gd name="T62" fmla="*/ 886 w 2132"/>
                <a:gd name="T63" fmla="*/ 159 h 501"/>
                <a:gd name="T64" fmla="*/ 875 w 2132"/>
                <a:gd name="T65" fmla="*/ 251 h 501"/>
                <a:gd name="T66" fmla="*/ 791 w 2132"/>
                <a:gd name="T67" fmla="*/ 117 h 501"/>
                <a:gd name="T68" fmla="*/ 795 w 2132"/>
                <a:gd name="T69" fmla="*/ 110 h 501"/>
                <a:gd name="T70" fmla="*/ 742 w 2132"/>
                <a:gd name="T71" fmla="*/ 117 h 501"/>
                <a:gd name="T72" fmla="*/ 685 w 2132"/>
                <a:gd name="T73" fmla="*/ 251 h 501"/>
                <a:gd name="T74" fmla="*/ 571 w 2132"/>
                <a:gd name="T75" fmla="*/ 291 h 501"/>
                <a:gd name="T76" fmla="*/ 539 w 2132"/>
                <a:gd name="T77" fmla="*/ 330 h 501"/>
                <a:gd name="T78" fmla="*/ 470 w 2132"/>
                <a:gd name="T79" fmla="*/ 254 h 501"/>
                <a:gd name="T80" fmla="*/ 463 w 2132"/>
                <a:gd name="T81" fmla="*/ 4 h 501"/>
                <a:gd name="T82" fmla="*/ 433 w 2132"/>
                <a:gd name="T83" fmla="*/ 20 h 501"/>
                <a:gd name="T84" fmla="*/ 413 w 2132"/>
                <a:gd name="T85" fmla="*/ 330 h 501"/>
                <a:gd name="T86" fmla="*/ 350 w 2132"/>
                <a:gd name="T87" fmla="*/ 210 h 501"/>
                <a:gd name="T88" fmla="*/ 343 w 2132"/>
                <a:gd name="T89" fmla="*/ 4 h 501"/>
                <a:gd name="T90" fmla="*/ 314 w 2132"/>
                <a:gd name="T91" fmla="*/ 20 h 501"/>
                <a:gd name="T92" fmla="*/ 295 w 2132"/>
                <a:gd name="T93" fmla="*/ 182 h 501"/>
                <a:gd name="T94" fmla="*/ 53 w 2132"/>
                <a:gd name="T95" fmla="*/ 238 h 501"/>
                <a:gd name="T96" fmla="*/ 0 w 2132"/>
                <a:gd name="T97" fmla="*/ 499 h 501"/>
                <a:gd name="T98" fmla="*/ 571 w 2132"/>
                <a:gd name="T99" fmla="*/ 499 h 501"/>
                <a:gd name="T100" fmla="*/ 853 w 2132"/>
                <a:gd name="T101" fmla="*/ 501 h 501"/>
                <a:gd name="T102" fmla="*/ 1445 w 2132"/>
                <a:gd name="T103" fmla="*/ 501 h 501"/>
                <a:gd name="T104" fmla="*/ 2132 w 2132"/>
                <a:gd name="T105" fmla="*/ 446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32" h="501">
                  <a:moveTo>
                    <a:pt x="2062" y="446"/>
                  </a:moveTo>
                  <a:cubicBezTo>
                    <a:pt x="2062" y="351"/>
                    <a:pt x="2062" y="351"/>
                    <a:pt x="2062" y="351"/>
                  </a:cubicBezTo>
                  <a:cubicBezTo>
                    <a:pt x="2015" y="351"/>
                    <a:pt x="2015" y="351"/>
                    <a:pt x="2015" y="351"/>
                  </a:cubicBezTo>
                  <a:cubicBezTo>
                    <a:pt x="2015" y="275"/>
                    <a:pt x="2015" y="275"/>
                    <a:pt x="2015" y="275"/>
                  </a:cubicBezTo>
                  <a:cubicBezTo>
                    <a:pt x="1946" y="306"/>
                    <a:pt x="1946" y="306"/>
                    <a:pt x="1946" y="306"/>
                  </a:cubicBezTo>
                  <a:cubicBezTo>
                    <a:pt x="1943" y="288"/>
                    <a:pt x="1941" y="269"/>
                    <a:pt x="1940" y="247"/>
                  </a:cubicBezTo>
                  <a:cubicBezTo>
                    <a:pt x="1940" y="247"/>
                    <a:pt x="1940" y="247"/>
                    <a:pt x="1940" y="246"/>
                  </a:cubicBezTo>
                  <a:cubicBezTo>
                    <a:pt x="1943" y="246"/>
                    <a:pt x="1943" y="246"/>
                    <a:pt x="1943" y="246"/>
                  </a:cubicBezTo>
                  <a:cubicBezTo>
                    <a:pt x="1943" y="234"/>
                    <a:pt x="1943" y="234"/>
                    <a:pt x="1943" y="234"/>
                  </a:cubicBezTo>
                  <a:cubicBezTo>
                    <a:pt x="1940" y="234"/>
                    <a:pt x="1940" y="234"/>
                    <a:pt x="1940" y="234"/>
                  </a:cubicBezTo>
                  <a:cubicBezTo>
                    <a:pt x="1940" y="231"/>
                    <a:pt x="1940" y="228"/>
                    <a:pt x="1940" y="224"/>
                  </a:cubicBezTo>
                  <a:cubicBezTo>
                    <a:pt x="1943" y="224"/>
                    <a:pt x="1943" y="224"/>
                    <a:pt x="1943" y="224"/>
                  </a:cubicBezTo>
                  <a:cubicBezTo>
                    <a:pt x="1943" y="212"/>
                    <a:pt x="1943" y="212"/>
                    <a:pt x="1943" y="212"/>
                  </a:cubicBezTo>
                  <a:cubicBezTo>
                    <a:pt x="1939" y="212"/>
                    <a:pt x="1939" y="212"/>
                    <a:pt x="1939" y="212"/>
                  </a:cubicBezTo>
                  <a:cubicBezTo>
                    <a:pt x="1939" y="209"/>
                    <a:pt x="1939" y="207"/>
                    <a:pt x="1939" y="204"/>
                  </a:cubicBezTo>
                  <a:cubicBezTo>
                    <a:pt x="1945" y="204"/>
                    <a:pt x="1945" y="204"/>
                    <a:pt x="1945" y="204"/>
                  </a:cubicBezTo>
                  <a:cubicBezTo>
                    <a:pt x="1945" y="182"/>
                    <a:pt x="1945" y="182"/>
                    <a:pt x="1945" y="182"/>
                  </a:cubicBezTo>
                  <a:cubicBezTo>
                    <a:pt x="1825" y="182"/>
                    <a:pt x="1825" y="182"/>
                    <a:pt x="1825" y="182"/>
                  </a:cubicBezTo>
                  <a:cubicBezTo>
                    <a:pt x="1825" y="204"/>
                    <a:pt x="1825" y="204"/>
                    <a:pt x="1825" y="204"/>
                  </a:cubicBezTo>
                  <a:cubicBezTo>
                    <a:pt x="1832" y="204"/>
                    <a:pt x="1832" y="204"/>
                    <a:pt x="1832" y="204"/>
                  </a:cubicBezTo>
                  <a:cubicBezTo>
                    <a:pt x="1832" y="207"/>
                    <a:pt x="1832" y="209"/>
                    <a:pt x="1831" y="212"/>
                  </a:cubicBezTo>
                  <a:cubicBezTo>
                    <a:pt x="1828" y="212"/>
                    <a:pt x="1828" y="212"/>
                    <a:pt x="1828" y="212"/>
                  </a:cubicBezTo>
                  <a:cubicBezTo>
                    <a:pt x="1828" y="224"/>
                    <a:pt x="1828" y="224"/>
                    <a:pt x="1828" y="224"/>
                  </a:cubicBezTo>
                  <a:cubicBezTo>
                    <a:pt x="1831" y="224"/>
                    <a:pt x="1831" y="224"/>
                    <a:pt x="1831" y="224"/>
                  </a:cubicBezTo>
                  <a:cubicBezTo>
                    <a:pt x="1831" y="228"/>
                    <a:pt x="1831" y="231"/>
                    <a:pt x="1830" y="234"/>
                  </a:cubicBezTo>
                  <a:cubicBezTo>
                    <a:pt x="1828" y="234"/>
                    <a:pt x="1828" y="234"/>
                    <a:pt x="1828" y="234"/>
                  </a:cubicBezTo>
                  <a:cubicBezTo>
                    <a:pt x="1828" y="246"/>
                    <a:pt x="1828" y="246"/>
                    <a:pt x="1828" y="246"/>
                  </a:cubicBezTo>
                  <a:cubicBezTo>
                    <a:pt x="1830" y="246"/>
                    <a:pt x="1830" y="246"/>
                    <a:pt x="1830" y="246"/>
                  </a:cubicBezTo>
                  <a:cubicBezTo>
                    <a:pt x="1830" y="249"/>
                    <a:pt x="1829" y="251"/>
                    <a:pt x="1829" y="254"/>
                  </a:cubicBezTo>
                  <a:cubicBezTo>
                    <a:pt x="1828" y="264"/>
                    <a:pt x="1827" y="275"/>
                    <a:pt x="1826" y="285"/>
                  </a:cubicBezTo>
                  <a:cubicBezTo>
                    <a:pt x="1763" y="313"/>
                    <a:pt x="1763" y="313"/>
                    <a:pt x="1763" y="313"/>
                  </a:cubicBezTo>
                  <a:cubicBezTo>
                    <a:pt x="1763" y="275"/>
                    <a:pt x="1763" y="275"/>
                    <a:pt x="1763" y="275"/>
                  </a:cubicBezTo>
                  <a:cubicBezTo>
                    <a:pt x="1679" y="313"/>
                    <a:pt x="1679" y="313"/>
                    <a:pt x="1679" y="313"/>
                  </a:cubicBezTo>
                  <a:cubicBezTo>
                    <a:pt x="1679" y="275"/>
                    <a:pt x="1679" y="275"/>
                    <a:pt x="1679" y="275"/>
                  </a:cubicBezTo>
                  <a:cubicBezTo>
                    <a:pt x="1630" y="297"/>
                    <a:pt x="1630" y="297"/>
                    <a:pt x="1630" y="297"/>
                  </a:cubicBezTo>
                  <a:cubicBezTo>
                    <a:pt x="1628" y="282"/>
                    <a:pt x="1626" y="265"/>
                    <a:pt x="1625" y="247"/>
                  </a:cubicBezTo>
                  <a:cubicBezTo>
                    <a:pt x="1623" y="209"/>
                    <a:pt x="1625" y="120"/>
                    <a:pt x="1626" y="64"/>
                  </a:cubicBezTo>
                  <a:cubicBezTo>
                    <a:pt x="1631" y="64"/>
                    <a:pt x="1631" y="64"/>
                    <a:pt x="1631" y="64"/>
                  </a:cubicBezTo>
                  <a:cubicBezTo>
                    <a:pt x="1631" y="51"/>
                    <a:pt x="1631" y="51"/>
                    <a:pt x="1631" y="51"/>
                  </a:cubicBezTo>
                  <a:cubicBezTo>
                    <a:pt x="1626" y="51"/>
                    <a:pt x="1626" y="51"/>
                    <a:pt x="1626" y="51"/>
                  </a:cubicBezTo>
                  <a:cubicBezTo>
                    <a:pt x="1626" y="48"/>
                    <a:pt x="1627" y="45"/>
                    <a:pt x="1627" y="42"/>
                  </a:cubicBezTo>
                  <a:cubicBezTo>
                    <a:pt x="1631" y="42"/>
                    <a:pt x="1631" y="42"/>
                    <a:pt x="1631" y="42"/>
                  </a:cubicBezTo>
                  <a:cubicBezTo>
                    <a:pt x="1631" y="30"/>
                    <a:pt x="1631" y="30"/>
                    <a:pt x="1631" y="30"/>
                  </a:cubicBezTo>
                  <a:cubicBezTo>
                    <a:pt x="1627" y="30"/>
                    <a:pt x="1627" y="30"/>
                    <a:pt x="1627" y="30"/>
                  </a:cubicBezTo>
                  <a:cubicBezTo>
                    <a:pt x="1627" y="27"/>
                    <a:pt x="1627" y="24"/>
                    <a:pt x="1627" y="22"/>
                  </a:cubicBezTo>
                  <a:cubicBezTo>
                    <a:pt x="1633" y="22"/>
                    <a:pt x="1633" y="22"/>
                    <a:pt x="1633" y="22"/>
                  </a:cubicBezTo>
                  <a:cubicBezTo>
                    <a:pt x="1633" y="0"/>
                    <a:pt x="1633" y="0"/>
                    <a:pt x="1633" y="0"/>
                  </a:cubicBezTo>
                  <a:cubicBezTo>
                    <a:pt x="1513" y="0"/>
                    <a:pt x="1513" y="0"/>
                    <a:pt x="1513" y="0"/>
                  </a:cubicBezTo>
                  <a:cubicBezTo>
                    <a:pt x="1513" y="22"/>
                    <a:pt x="1513" y="22"/>
                    <a:pt x="1513" y="22"/>
                  </a:cubicBezTo>
                  <a:cubicBezTo>
                    <a:pt x="1520" y="22"/>
                    <a:pt x="1520" y="22"/>
                    <a:pt x="1520" y="22"/>
                  </a:cubicBezTo>
                  <a:cubicBezTo>
                    <a:pt x="1520" y="24"/>
                    <a:pt x="1520" y="27"/>
                    <a:pt x="1520" y="30"/>
                  </a:cubicBezTo>
                  <a:cubicBezTo>
                    <a:pt x="1518" y="30"/>
                    <a:pt x="1518" y="30"/>
                    <a:pt x="1518" y="30"/>
                  </a:cubicBezTo>
                  <a:cubicBezTo>
                    <a:pt x="1518" y="42"/>
                    <a:pt x="1518" y="42"/>
                    <a:pt x="1518" y="42"/>
                  </a:cubicBezTo>
                  <a:cubicBezTo>
                    <a:pt x="1520" y="42"/>
                    <a:pt x="1520" y="42"/>
                    <a:pt x="1520" y="42"/>
                  </a:cubicBezTo>
                  <a:cubicBezTo>
                    <a:pt x="1520" y="45"/>
                    <a:pt x="1520" y="48"/>
                    <a:pt x="1520" y="51"/>
                  </a:cubicBezTo>
                  <a:cubicBezTo>
                    <a:pt x="1518" y="51"/>
                    <a:pt x="1518" y="51"/>
                    <a:pt x="1518" y="51"/>
                  </a:cubicBezTo>
                  <a:cubicBezTo>
                    <a:pt x="1518" y="64"/>
                    <a:pt x="1518" y="64"/>
                    <a:pt x="1518" y="64"/>
                  </a:cubicBezTo>
                  <a:cubicBezTo>
                    <a:pt x="1520" y="64"/>
                    <a:pt x="1520" y="64"/>
                    <a:pt x="1520" y="64"/>
                  </a:cubicBezTo>
                  <a:cubicBezTo>
                    <a:pt x="1519" y="122"/>
                    <a:pt x="1517" y="216"/>
                    <a:pt x="1514" y="254"/>
                  </a:cubicBezTo>
                  <a:cubicBezTo>
                    <a:pt x="1512" y="276"/>
                    <a:pt x="1510" y="296"/>
                    <a:pt x="1506" y="315"/>
                  </a:cubicBezTo>
                  <a:cubicBezTo>
                    <a:pt x="1506" y="315"/>
                    <a:pt x="1506" y="315"/>
                    <a:pt x="1506" y="315"/>
                  </a:cubicBezTo>
                  <a:cubicBezTo>
                    <a:pt x="1506" y="319"/>
                    <a:pt x="1506" y="319"/>
                    <a:pt x="1506" y="319"/>
                  </a:cubicBezTo>
                  <a:cubicBezTo>
                    <a:pt x="1504" y="330"/>
                    <a:pt x="1502" y="341"/>
                    <a:pt x="1499" y="351"/>
                  </a:cubicBezTo>
                  <a:cubicBezTo>
                    <a:pt x="1445" y="351"/>
                    <a:pt x="1445" y="351"/>
                    <a:pt x="1445" y="351"/>
                  </a:cubicBezTo>
                  <a:cubicBezTo>
                    <a:pt x="1445" y="446"/>
                    <a:pt x="1445" y="446"/>
                    <a:pt x="1445" y="446"/>
                  </a:cubicBezTo>
                  <a:cubicBezTo>
                    <a:pt x="1385" y="446"/>
                    <a:pt x="1385" y="446"/>
                    <a:pt x="1385" y="446"/>
                  </a:cubicBezTo>
                  <a:cubicBezTo>
                    <a:pt x="1381" y="275"/>
                    <a:pt x="1381" y="275"/>
                    <a:pt x="1381" y="275"/>
                  </a:cubicBezTo>
                  <a:cubicBezTo>
                    <a:pt x="1347" y="275"/>
                    <a:pt x="1347" y="275"/>
                    <a:pt x="1347" y="275"/>
                  </a:cubicBezTo>
                  <a:cubicBezTo>
                    <a:pt x="1342" y="446"/>
                    <a:pt x="1342" y="446"/>
                    <a:pt x="1342" y="446"/>
                  </a:cubicBezTo>
                  <a:cubicBezTo>
                    <a:pt x="1310" y="446"/>
                    <a:pt x="1310" y="446"/>
                    <a:pt x="1310" y="446"/>
                  </a:cubicBezTo>
                  <a:cubicBezTo>
                    <a:pt x="1306" y="275"/>
                    <a:pt x="1306" y="275"/>
                    <a:pt x="1306" y="275"/>
                  </a:cubicBezTo>
                  <a:cubicBezTo>
                    <a:pt x="1271" y="275"/>
                    <a:pt x="1271" y="275"/>
                    <a:pt x="1271" y="275"/>
                  </a:cubicBezTo>
                  <a:cubicBezTo>
                    <a:pt x="1270" y="310"/>
                    <a:pt x="1270" y="310"/>
                    <a:pt x="1270" y="310"/>
                  </a:cubicBezTo>
                  <a:cubicBezTo>
                    <a:pt x="1270" y="294"/>
                    <a:pt x="1270" y="294"/>
                    <a:pt x="1270" y="294"/>
                  </a:cubicBezTo>
                  <a:cubicBezTo>
                    <a:pt x="1232" y="294"/>
                    <a:pt x="1232" y="294"/>
                    <a:pt x="1232" y="294"/>
                  </a:cubicBezTo>
                  <a:cubicBezTo>
                    <a:pt x="1232" y="159"/>
                    <a:pt x="1232" y="159"/>
                    <a:pt x="1232" y="159"/>
                  </a:cubicBezTo>
                  <a:cubicBezTo>
                    <a:pt x="1103" y="159"/>
                    <a:pt x="1103" y="159"/>
                    <a:pt x="1103" y="159"/>
                  </a:cubicBezTo>
                  <a:cubicBezTo>
                    <a:pt x="1103" y="91"/>
                    <a:pt x="1103" y="91"/>
                    <a:pt x="1103" y="91"/>
                  </a:cubicBezTo>
                  <a:cubicBezTo>
                    <a:pt x="1103" y="91"/>
                    <a:pt x="1103" y="91"/>
                    <a:pt x="1103" y="91"/>
                  </a:cubicBezTo>
                  <a:cubicBezTo>
                    <a:pt x="1105" y="91"/>
                    <a:pt x="1108" y="88"/>
                    <a:pt x="1108" y="85"/>
                  </a:cubicBezTo>
                  <a:cubicBezTo>
                    <a:pt x="1108" y="83"/>
                    <a:pt x="1105" y="80"/>
                    <a:pt x="1103" y="80"/>
                  </a:cubicBezTo>
                  <a:cubicBezTo>
                    <a:pt x="1030" y="80"/>
                    <a:pt x="1030" y="80"/>
                    <a:pt x="1030" y="80"/>
                  </a:cubicBezTo>
                  <a:cubicBezTo>
                    <a:pt x="1027" y="80"/>
                    <a:pt x="1025" y="83"/>
                    <a:pt x="1025" y="85"/>
                  </a:cubicBezTo>
                  <a:cubicBezTo>
                    <a:pt x="1025" y="88"/>
                    <a:pt x="1027" y="91"/>
                    <a:pt x="1030" y="91"/>
                  </a:cubicBezTo>
                  <a:cubicBezTo>
                    <a:pt x="1031" y="91"/>
                    <a:pt x="1031" y="91"/>
                    <a:pt x="1031" y="91"/>
                  </a:cubicBezTo>
                  <a:cubicBezTo>
                    <a:pt x="1031" y="159"/>
                    <a:pt x="1031" y="159"/>
                    <a:pt x="1031" y="159"/>
                  </a:cubicBezTo>
                  <a:cubicBezTo>
                    <a:pt x="991" y="159"/>
                    <a:pt x="991" y="159"/>
                    <a:pt x="991" y="159"/>
                  </a:cubicBezTo>
                  <a:cubicBezTo>
                    <a:pt x="991" y="47"/>
                    <a:pt x="991" y="47"/>
                    <a:pt x="991" y="47"/>
                  </a:cubicBezTo>
                  <a:cubicBezTo>
                    <a:pt x="994" y="47"/>
                    <a:pt x="995" y="45"/>
                    <a:pt x="995" y="42"/>
                  </a:cubicBezTo>
                  <a:cubicBezTo>
                    <a:pt x="995" y="39"/>
                    <a:pt x="993" y="37"/>
                    <a:pt x="990" y="37"/>
                  </a:cubicBezTo>
                  <a:cubicBezTo>
                    <a:pt x="918" y="37"/>
                    <a:pt x="918" y="37"/>
                    <a:pt x="918" y="37"/>
                  </a:cubicBezTo>
                  <a:cubicBezTo>
                    <a:pt x="915" y="37"/>
                    <a:pt x="912" y="39"/>
                    <a:pt x="912" y="42"/>
                  </a:cubicBezTo>
                  <a:cubicBezTo>
                    <a:pt x="912" y="45"/>
                    <a:pt x="915" y="47"/>
                    <a:pt x="918" y="47"/>
                  </a:cubicBezTo>
                  <a:cubicBezTo>
                    <a:pt x="920" y="47"/>
                    <a:pt x="920" y="47"/>
                    <a:pt x="920" y="47"/>
                  </a:cubicBezTo>
                  <a:cubicBezTo>
                    <a:pt x="920" y="159"/>
                    <a:pt x="920" y="159"/>
                    <a:pt x="920" y="159"/>
                  </a:cubicBezTo>
                  <a:cubicBezTo>
                    <a:pt x="886" y="159"/>
                    <a:pt x="886" y="159"/>
                    <a:pt x="886" y="159"/>
                  </a:cubicBezTo>
                  <a:cubicBezTo>
                    <a:pt x="886" y="291"/>
                    <a:pt x="886" y="291"/>
                    <a:pt x="886" y="291"/>
                  </a:cubicBezTo>
                  <a:cubicBezTo>
                    <a:pt x="875" y="291"/>
                    <a:pt x="875" y="291"/>
                    <a:pt x="875" y="291"/>
                  </a:cubicBezTo>
                  <a:cubicBezTo>
                    <a:pt x="875" y="251"/>
                    <a:pt x="875" y="251"/>
                    <a:pt x="875" y="251"/>
                  </a:cubicBezTo>
                  <a:cubicBezTo>
                    <a:pt x="846" y="251"/>
                    <a:pt x="846" y="251"/>
                    <a:pt x="846" y="251"/>
                  </a:cubicBezTo>
                  <a:cubicBezTo>
                    <a:pt x="836" y="230"/>
                    <a:pt x="817" y="213"/>
                    <a:pt x="793" y="206"/>
                  </a:cubicBezTo>
                  <a:cubicBezTo>
                    <a:pt x="791" y="117"/>
                    <a:pt x="791" y="117"/>
                    <a:pt x="791" y="117"/>
                  </a:cubicBezTo>
                  <a:cubicBezTo>
                    <a:pt x="795" y="117"/>
                    <a:pt x="795" y="117"/>
                    <a:pt x="795" y="117"/>
                  </a:cubicBezTo>
                  <a:cubicBezTo>
                    <a:pt x="797" y="117"/>
                    <a:pt x="798" y="116"/>
                    <a:pt x="798" y="114"/>
                  </a:cubicBezTo>
                  <a:cubicBezTo>
                    <a:pt x="798" y="112"/>
                    <a:pt x="797" y="110"/>
                    <a:pt x="795" y="110"/>
                  </a:cubicBezTo>
                  <a:cubicBezTo>
                    <a:pt x="742" y="110"/>
                    <a:pt x="742" y="110"/>
                    <a:pt x="742" y="110"/>
                  </a:cubicBezTo>
                  <a:cubicBezTo>
                    <a:pt x="740" y="110"/>
                    <a:pt x="738" y="112"/>
                    <a:pt x="738" y="114"/>
                  </a:cubicBezTo>
                  <a:cubicBezTo>
                    <a:pt x="738" y="116"/>
                    <a:pt x="740" y="117"/>
                    <a:pt x="742" y="117"/>
                  </a:cubicBezTo>
                  <a:cubicBezTo>
                    <a:pt x="745" y="117"/>
                    <a:pt x="745" y="117"/>
                    <a:pt x="745" y="117"/>
                  </a:cubicBezTo>
                  <a:cubicBezTo>
                    <a:pt x="743" y="204"/>
                    <a:pt x="743" y="204"/>
                    <a:pt x="743" y="204"/>
                  </a:cubicBezTo>
                  <a:cubicBezTo>
                    <a:pt x="717" y="211"/>
                    <a:pt x="696" y="228"/>
                    <a:pt x="685" y="251"/>
                  </a:cubicBezTo>
                  <a:cubicBezTo>
                    <a:pt x="647" y="251"/>
                    <a:pt x="647" y="251"/>
                    <a:pt x="647" y="251"/>
                  </a:cubicBezTo>
                  <a:cubicBezTo>
                    <a:pt x="647" y="291"/>
                    <a:pt x="647" y="291"/>
                    <a:pt x="647" y="291"/>
                  </a:cubicBezTo>
                  <a:cubicBezTo>
                    <a:pt x="571" y="291"/>
                    <a:pt x="571" y="291"/>
                    <a:pt x="571" y="291"/>
                  </a:cubicBezTo>
                  <a:cubicBezTo>
                    <a:pt x="571" y="401"/>
                    <a:pt x="571" y="401"/>
                    <a:pt x="571" y="401"/>
                  </a:cubicBezTo>
                  <a:cubicBezTo>
                    <a:pt x="539" y="401"/>
                    <a:pt x="539" y="401"/>
                    <a:pt x="539" y="401"/>
                  </a:cubicBezTo>
                  <a:cubicBezTo>
                    <a:pt x="539" y="330"/>
                    <a:pt x="539" y="330"/>
                    <a:pt x="539" y="330"/>
                  </a:cubicBezTo>
                  <a:cubicBezTo>
                    <a:pt x="486" y="330"/>
                    <a:pt x="486" y="330"/>
                    <a:pt x="486" y="330"/>
                  </a:cubicBezTo>
                  <a:cubicBezTo>
                    <a:pt x="480" y="254"/>
                    <a:pt x="480" y="254"/>
                    <a:pt x="480" y="254"/>
                  </a:cubicBezTo>
                  <a:cubicBezTo>
                    <a:pt x="470" y="254"/>
                    <a:pt x="470" y="254"/>
                    <a:pt x="470" y="254"/>
                  </a:cubicBezTo>
                  <a:cubicBezTo>
                    <a:pt x="466" y="19"/>
                    <a:pt x="466" y="19"/>
                    <a:pt x="466" y="19"/>
                  </a:cubicBezTo>
                  <a:cubicBezTo>
                    <a:pt x="469" y="18"/>
                    <a:pt x="471" y="15"/>
                    <a:pt x="471" y="12"/>
                  </a:cubicBezTo>
                  <a:cubicBezTo>
                    <a:pt x="471" y="8"/>
                    <a:pt x="467" y="4"/>
                    <a:pt x="463" y="4"/>
                  </a:cubicBezTo>
                  <a:cubicBezTo>
                    <a:pt x="435" y="4"/>
                    <a:pt x="435" y="4"/>
                    <a:pt x="435" y="4"/>
                  </a:cubicBezTo>
                  <a:cubicBezTo>
                    <a:pt x="431" y="4"/>
                    <a:pt x="427" y="8"/>
                    <a:pt x="427" y="12"/>
                  </a:cubicBezTo>
                  <a:cubicBezTo>
                    <a:pt x="427" y="16"/>
                    <a:pt x="430" y="19"/>
                    <a:pt x="433" y="20"/>
                  </a:cubicBezTo>
                  <a:cubicBezTo>
                    <a:pt x="428" y="254"/>
                    <a:pt x="428" y="254"/>
                    <a:pt x="428" y="254"/>
                  </a:cubicBezTo>
                  <a:cubicBezTo>
                    <a:pt x="421" y="254"/>
                    <a:pt x="421" y="254"/>
                    <a:pt x="421" y="254"/>
                  </a:cubicBezTo>
                  <a:cubicBezTo>
                    <a:pt x="413" y="330"/>
                    <a:pt x="413" y="330"/>
                    <a:pt x="413" y="330"/>
                  </a:cubicBezTo>
                  <a:cubicBezTo>
                    <a:pt x="413" y="330"/>
                    <a:pt x="413" y="330"/>
                    <a:pt x="413" y="330"/>
                  </a:cubicBezTo>
                  <a:cubicBezTo>
                    <a:pt x="413" y="182"/>
                    <a:pt x="413" y="182"/>
                    <a:pt x="413" y="182"/>
                  </a:cubicBezTo>
                  <a:cubicBezTo>
                    <a:pt x="350" y="210"/>
                    <a:pt x="350" y="210"/>
                    <a:pt x="350" y="210"/>
                  </a:cubicBezTo>
                  <a:cubicBezTo>
                    <a:pt x="347" y="19"/>
                    <a:pt x="347" y="19"/>
                    <a:pt x="347" y="19"/>
                  </a:cubicBezTo>
                  <a:cubicBezTo>
                    <a:pt x="350" y="17"/>
                    <a:pt x="351" y="15"/>
                    <a:pt x="351" y="12"/>
                  </a:cubicBezTo>
                  <a:cubicBezTo>
                    <a:pt x="351" y="8"/>
                    <a:pt x="347" y="4"/>
                    <a:pt x="343" y="4"/>
                  </a:cubicBezTo>
                  <a:cubicBezTo>
                    <a:pt x="315" y="4"/>
                    <a:pt x="315" y="4"/>
                    <a:pt x="315" y="4"/>
                  </a:cubicBezTo>
                  <a:cubicBezTo>
                    <a:pt x="311" y="4"/>
                    <a:pt x="307" y="8"/>
                    <a:pt x="307" y="12"/>
                  </a:cubicBezTo>
                  <a:cubicBezTo>
                    <a:pt x="307" y="16"/>
                    <a:pt x="310" y="19"/>
                    <a:pt x="314" y="20"/>
                  </a:cubicBezTo>
                  <a:cubicBezTo>
                    <a:pt x="310" y="228"/>
                    <a:pt x="310" y="228"/>
                    <a:pt x="310" y="228"/>
                  </a:cubicBezTo>
                  <a:cubicBezTo>
                    <a:pt x="295" y="235"/>
                    <a:pt x="295" y="235"/>
                    <a:pt x="295" y="235"/>
                  </a:cubicBezTo>
                  <a:cubicBezTo>
                    <a:pt x="295" y="182"/>
                    <a:pt x="295" y="182"/>
                    <a:pt x="295" y="182"/>
                  </a:cubicBezTo>
                  <a:cubicBezTo>
                    <a:pt x="177" y="235"/>
                    <a:pt x="177" y="235"/>
                    <a:pt x="177" y="235"/>
                  </a:cubicBezTo>
                  <a:cubicBezTo>
                    <a:pt x="177" y="182"/>
                    <a:pt x="177" y="182"/>
                    <a:pt x="177" y="182"/>
                  </a:cubicBezTo>
                  <a:cubicBezTo>
                    <a:pt x="53" y="238"/>
                    <a:pt x="53" y="238"/>
                    <a:pt x="53" y="238"/>
                  </a:cubicBezTo>
                  <a:cubicBezTo>
                    <a:pt x="53" y="392"/>
                    <a:pt x="53" y="392"/>
                    <a:pt x="53" y="392"/>
                  </a:cubicBezTo>
                  <a:cubicBezTo>
                    <a:pt x="0" y="392"/>
                    <a:pt x="0" y="392"/>
                    <a:pt x="0" y="392"/>
                  </a:cubicBezTo>
                  <a:cubicBezTo>
                    <a:pt x="0" y="499"/>
                    <a:pt x="0" y="499"/>
                    <a:pt x="0" y="499"/>
                  </a:cubicBezTo>
                  <a:cubicBezTo>
                    <a:pt x="426" y="499"/>
                    <a:pt x="426" y="499"/>
                    <a:pt x="426" y="499"/>
                  </a:cubicBezTo>
                  <a:cubicBezTo>
                    <a:pt x="426" y="499"/>
                    <a:pt x="426" y="499"/>
                    <a:pt x="426" y="499"/>
                  </a:cubicBezTo>
                  <a:cubicBezTo>
                    <a:pt x="571" y="499"/>
                    <a:pt x="571" y="499"/>
                    <a:pt x="571" y="499"/>
                  </a:cubicBezTo>
                  <a:cubicBezTo>
                    <a:pt x="571" y="500"/>
                    <a:pt x="571" y="500"/>
                    <a:pt x="571" y="500"/>
                  </a:cubicBezTo>
                  <a:cubicBezTo>
                    <a:pt x="853" y="500"/>
                    <a:pt x="853" y="500"/>
                    <a:pt x="853" y="500"/>
                  </a:cubicBezTo>
                  <a:cubicBezTo>
                    <a:pt x="853" y="501"/>
                    <a:pt x="853" y="501"/>
                    <a:pt x="853" y="501"/>
                  </a:cubicBezTo>
                  <a:cubicBezTo>
                    <a:pt x="1270" y="501"/>
                    <a:pt x="1270" y="501"/>
                    <a:pt x="1270" y="501"/>
                  </a:cubicBezTo>
                  <a:cubicBezTo>
                    <a:pt x="1270" y="501"/>
                    <a:pt x="1270" y="501"/>
                    <a:pt x="1270" y="501"/>
                  </a:cubicBezTo>
                  <a:cubicBezTo>
                    <a:pt x="1445" y="501"/>
                    <a:pt x="1445" y="501"/>
                    <a:pt x="1445" y="501"/>
                  </a:cubicBezTo>
                  <a:cubicBezTo>
                    <a:pt x="2062" y="501"/>
                    <a:pt x="2062" y="501"/>
                    <a:pt x="2062" y="501"/>
                  </a:cubicBezTo>
                  <a:cubicBezTo>
                    <a:pt x="2132" y="501"/>
                    <a:pt x="2132" y="501"/>
                    <a:pt x="2132" y="501"/>
                  </a:cubicBezTo>
                  <a:cubicBezTo>
                    <a:pt x="2132" y="446"/>
                    <a:pt x="2132" y="446"/>
                    <a:pt x="2132" y="446"/>
                  </a:cubicBezTo>
                  <a:cubicBezTo>
                    <a:pt x="2062" y="446"/>
                    <a:pt x="2062" y="446"/>
                    <a:pt x="2062" y="446"/>
                  </a:cubicBezTo>
                </a:path>
              </a:pathLst>
            </a:custGeom>
            <a:solidFill>
              <a:schemeClr val="tx1">
                <a:alpha val="1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6" name="Group 155"/>
          <p:cNvGrpSpPr/>
          <p:nvPr/>
        </p:nvGrpSpPr>
        <p:grpSpPr>
          <a:xfrm>
            <a:off x="1022352" y="2194735"/>
            <a:ext cx="9636125" cy="2738437"/>
            <a:chOff x="1022351" y="2149762"/>
            <a:chExt cx="9636125" cy="2738437"/>
          </a:xfrm>
        </p:grpSpPr>
        <p:sp>
          <p:nvSpPr>
            <p:cNvPr id="19" name="Freeform 17"/>
            <p:cNvSpPr/>
            <p:nvPr/>
          </p:nvSpPr>
          <p:spPr bwMode="auto">
            <a:xfrm>
              <a:off x="1022351" y="4700874"/>
              <a:ext cx="280988" cy="187325"/>
            </a:xfrm>
            <a:custGeom>
              <a:avLst/>
              <a:gdLst>
                <a:gd name="T0" fmla="*/ 11 w 177"/>
                <a:gd name="T1" fmla="*/ 0 h 118"/>
                <a:gd name="T2" fmla="*/ 0 w 177"/>
                <a:gd name="T3" fmla="*/ 118 h 118"/>
                <a:gd name="T4" fmla="*/ 177 w 177"/>
                <a:gd name="T5" fmla="*/ 118 h 118"/>
                <a:gd name="T6" fmla="*/ 167 w 177"/>
                <a:gd name="T7" fmla="*/ 0 h 118"/>
                <a:gd name="T8" fmla="*/ 11 w 177"/>
                <a:gd name="T9" fmla="*/ 0 h 118"/>
              </a:gdLst>
              <a:ahLst/>
              <a:cxnLst>
                <a:cxn ang="0">
                  <a:pos x="T0" y="T1"/>
                </a:cxn>
                <a:cxn ang="0">
                  <a:pos x="T2" y="T3"/>
                </a:cxn>
                <a:cxn ang="0">
                  <a:pos x="T4" y="T5"/>
                </a:cxn>
                <a:cxn ang="0">
                  <a:pos x="T6" y="T7"/>
                </a:cxn>
                <a:cxn ang="0">
                  <a:pos x="T8" y="T9"/>
                </a:cxn>
              </a:cxnLst>
              <a:rect l="0" t="0" r="r" b="b"/>
              <a:pathLst>
                <a:path w="177" h="118">
                  <a:moveTo>
                    <a:pt x="11" y="0"/>
                  </a:moveTo>
                  <a:lnTo>
                    <a:pt x="0" y="118"/>
                  </a:lnTo>
                  <a:lnTo>
                    <a:pt x="177" y="118"/>
                  </a:lnTo>
                  <a:lnTo>
                    <a:pt x="167"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3" name="Freeform 41"/>
            <p:cNvSpPr/>
            <p:nvPr/>
          </p:nvSpPr>
          <p:spPr bwMode="auto">
            <a:xfrm>
              <a:off x="4638676"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85" name="Freeform 83"/>
            <p:cNvSpPr/>
            <p:nvPr/>
          </p:nvSpPr>
          <p:spPr bwMode="auto">
            <a:xfrm>
              <a:off x="10004426" y="4700874"/>
              <a:ext cx="207963" cy="187325"/>
            </a:xfrm>
            <a:custGeom>
              <a:avLst/>
              <a:gdLst>
                <a:gd name="T0" fmla="*/ 10 w 131"/>
                <a:gd name="T1" fmla="*/ 0 h 118"/>
                <a:gd name="T2" fmla="*/ 0 w 131"/>
                <a:gd name="T3" fmla="*/ 118 h 118"/>
                <a:gd name="T4" fmla="*/ 131 w 131"/>
                <a:gd name="T5" fmla="*/ 118 h 118"/>
                <a:gd name="T6" fmla="*/ 121 w 131"/>
                <a:gd name="T7" fmla="*/ 0 h 118"/>
                <a:gd name="T8" fmla="*/ 10 w 131"/>
                <a:gd name="T9" fmla="*/ 0 h 118"/>
              </a:gdLst>
              <a:ahLst/>
              <a:cxnLst>
                <a:cxn ang="0">
                  <a:pos x="T0" y="T1"/>
                </a:cxn>
                <a:cxn ang="0">
                  <a:pos x="T2" y="T3"/>
                </a:cxn>
                <a:cxn ang="0">
                  <a:pos x="T4" y="T5"/>
                </a:cxn>
                <a:cxn ang="0">
                  <a:pos x="T6" y="T7"/>
                </a:cxn>
                <a:cxn ang="0">
                  <a:pos x="T8" y="T9"/>
                </a:cxn>
              </a:cxnLst>
              <a:rect l="0" t="0" r="r" b="b"/>
              <a:pathLst>
                <a:path w="131" h="118">
                  <a:moveTo>
                    <a:pt x="10" y="0"/>
                  </a:moveTo>
                  <a:lnTo>
                    <a:pt x="0" y="118"/>
                  </a:lnTo>
                  <a:lnTo>
                    <a:pt x="131" y="118"/>
                  </a:lnTo>
                  <a:lnTo>
                    <a:pt x="121" y="0"/>
                  </a:lnTo>
                  <a:lnTo>
                    <a:pt x="10"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1" name="Freeform 89"/>
            <p:cNvSpPr/>
            <p:nvPr/>
          </p:nvSpPr>
          <p:spPr bwMode="auto">
            <a:xfrm>
              <a:off x="10448926" y="4607212"/>
              <a:ext cx="209550" cy="280987"/>
            </a:xfrm>
            <a:custGeom>
              <a:avLst/>
              <a:gdLst>
                <a:gd name="T0" fmla="*/ 11 w 132"/>
                <a:gd name="T1" fmla="*/ 0 h 177"/>
                <a:gd name="T2" fmla="*/ 0 w 132"/>
                <a:gd name="T3" fmla="*/ 177 h 177"/>
                <a:gd name="T4" fmla="*/ 132 w 132"/>
                <a:gd name="T5" fmla="*/ 177 h 177"/>
                <a:gd name="T6" fmla="*/ 125 w 132"/>
                <a:gd name="T7" fmla="*/ 0 h 177"/>
                <a:gd name="T8" fmla="*/ 11 w 132"/>
                <a:gd name="T9" fmla="*/ 0 h 177"/>
              </a:gdLst>
              <a:ahLst/>
              <a:cxnLst>
                <a:cxn ang="0">
                  <a:pos x="T0" y="T1"/>
                </a:cxn>
                <a:cxn ang="0">
                  <a:pos x="T2" y="T3"/>
                </a:cxn>
                <a:cxn ang="0">
                  <a:pos x="T4" y="T5"/>
                </a:cxn>
                <a:cxn ang="0">
                  <a:pos x="T6" y="T7"/>
                </a:cxn>
                <a:cxn ang="0">
                  <a:pos x="T8" y="T9"/>
                </a:cxn>
              </a:cxnLst>
              <a:rect l="0" t="0" r="r" b="b"/>
              <a:pathLst>
                <a:path w="132" h="177">
                  <a:moveTo>
                    <a:pt x="11" y="0"/>
                  </a:moveTo>
                  <a:lnTo>
                    <a:pt x="0" y="177"/>
                  </a:lnTo>
                  <a:lnTo>
                    <a:pt x="132" y="177"/>
                  </a:lnTo>
                  <a:lnTo>
                    <a:pt x="125" y="0"/>
                  </a:lnTo>
                  <a:lnTo>
                    <a:pt x="11" y="0"/>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2" name="Freeform 110"/>
            <p:cNvSpPr/>
            <p:nvPr/>
          </p:nvSpPr>
          <p:spPr bwMode="auto">
            <a:xfrm>
              <a:off x="5105401" y="2149762"/>
              <a:ext cx="1954213" cy="1998662"/>
            </a:xfrm>
            <a:custGeom>
              <a:avLst/>
              <a:gdLst>
                <a:gd name="T0" fmla="*/ 261 w 355"/>
                <a:gd name="T1" fmla="*/ 118 h 362"/>
                <a:gd name="T2" fmla="*/ 178 w 355"/>
                <a:gd name="T3" fmla="*/ 0 h 362"/>
                <a:gd name="T4" fmla="*/ 96 w 355"/>
                <a:gd name="T5" fmla="*/ 118 h 362"/>
                <a:gd name="T6" fmla="*/ 165 w 355"/>
                <a:gd name="T7" fmla="*/ 362 h 362"/>
                <a:gd name="T8" fmla="*/ 165 w 355"/>
                <a:gd name="T9" fmla="*/ 311 h 362"/>
                <a:gd name="T10" fmla="*/ 114 w 355"/>
                <a:gd name="T11" fmla="*/ 251 h 362"/>
                <a:gd name="T12" fmla="*/ 169 w 355"/>
                <a:gd name="T13" fmla="*/ 283 h 362"/>
                <a:gd name="T14" fmla="*/ 178 w 355"/>
                <a:gd name="T15" fmla="*/ 199 h 362"/>
                <a:gd name="T16" fmla="*/ 186 w 355"/>
                <a:gd name="T17" fmla="*/ 283 h 362"/>
                <a:gd name="T18" fmla="*/ 241 w 355"/>
                <a:gd name="T19" fmla="*/ 251 h 362"/>
                <a:gd name="T20" fmla="*/ 190 w 355"/>
                <a:gd name="T21" fmla="*/ 311 h 362"/>
                <a:gd name="T22" fmla="*/ 191 w 355"/>
                <a:gd name="T23" fmla="*/ 362 h 362"/>
                <a:gd name="T24" fmla="*/ 261 w 355"/>
                <a:gd name="T25" fmla="*/ 11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5" h="362">
                  <a:moveTo>
                    <a:pt x="261" y="118"/>
                  </a:moveTo>
                  <a:cubicBezTo>
                    <a:pt x="220" y="50"/>
                    <a:pt x="178" y="0"/>
                    <a:pt x="178" y="0"/>
                  </a:cubicBezTo>
                  <a:cubicBezTo>
                    <a:pt x="178" y="0"/>
                    <a:pt x="140" y="52"/>
                    <a:pt x="96" y="118"/>
                  </a:cubicBezTo>
                  <a:cubicBezTo>
                    <a:pt x="0" y="260"/>
                    <a:pt x="97" y="347"/>
                    <a:pt x="165" y="362"/>
                  </a:cubicBezTo>
                  <a:cubicBezTo>
                    <a:pt x="165" y="311"/>
                    <a:pt x="165" y="311"/>
                    <a:pt x="165" y="311"/>
                  </a:cubicBezTo>
                  <a:cubicBezTo>
                    <a:pt x="114" y="251"/>
                    <a:pt x="114" y="251"/>
                    <a:pt x="114" y="251"/>
                  </a:cubicBezTo>
                  <a:cubicBezTo>
                    <a:pt x="169" y="283"/>
                    <a:pt x="169" y="283"/>
                    <a:pt x="169" y="283"/>
                  </a:cubicBezTo>
                  <a:cubicBezTo>
                    <a:pt x="178" y="199"/>
                    <a:pt x="178" y="199"/>
                    <a:pt x="178" y="199"/>
                  </a:cubicBezTo>
                  <a:cubicBezTo>
                    <a:pt x="186" y="283"/>
                    <a:pt x="186" y="283"/>
                    <a:pt x="186" y="283"/>
                  </a:cubicBezTo>
                  <a:cubicBezTo>
                    <a:pt x="241" y="251"/>
                    <a:pt x="241" y="251"/>
                    <a:pt x="241" y="251"/>
                  </a:cubicBezTo>
                  <a:cubicBezTo>
                    <a:pt x="190" y="311"/>
                    <a:pt x="190" y="311"/>
                    <a:pt x="190" y="311"/>
                  </a:cubicBezTo>
                  <a:cubicBezTo>
                    <a:pt x="191" y="362"/>
                    <a:pt x="191" y="362"/>
                    <a:pt x="191" y="362"/>
                  </a:cubicBezTo>
                  <a:cubicBezTo>
                    <a:pt x="259" y="350"/>
                    <a:pt x="355" y="271"/>
                    <a:pt x="261" y="118"/>
                  </a:cubicBezTo>
                </a:path>
              </a:pathLst>
            </a:custGeom>
            <a:solidFill>
              <a:schemeClr val="accent2"/>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13" name="Freeform 111"/>
            <p:cNvSpPr/>
            <p:nvPr/>
          </p:nvSpPr>
          <p:spPr bwMode="auto">
            <a:xfrm>
              <a:off x="5734051" y="3248312"/>
              <a:ext cx="698500" cy="1639887"/>
            </a:xfrm>
            <a:custGeom>
              <a:avLst/>
              <a:gdLst>
                <a:gd name="T0" fmla="*/ 440 w 440"/>
                <a:gd name="T1" fmla="*/ 181 h 1033"/>
                <a:gd name="T2" fmla="*/ 249 w 440"/>
                <a:gd name="T3" fmla="*/ 292 h 1033"/>
                <a:gd name="T4" fmla="*/ 221 w 440"/>
                <a:gd name="T5" fmla="*/ 0 h 1033"/>
                <a:gd name="T6" fmla="*/ 190 w 440"/>
                <a:gd name="T7" fmla="*/ 292 h 1033"/>
                <a:gd name="T8" fmla="*/ 0 w 440"/>
                <a:gd name="T9" fmla="*/ 181 h 1033"/>
                <a:gd name="T10" fmla="*/ 176 w 440"/>
                <a:gd name="T11" fmla="*/ 390 h 1033"/>
                <a:gd name="T12" fmla="*/ 176 w 440"/>
                <a:gd name="T13" fmla="*/ 571 h 1033"/>
                <a:gd name="T14" fmla="*/ 180 w 440"/>
                <a:gd name="T15" fmla="*/ 1033 h 1033"/>
                <a:gd name="T16" fmla="*/ 273 w 440"/>
                <a:gd name="T17" fmla="*/ 1033 h 1033"/>
                <a:gd name="T18" fmla="*/ 267 w 440"/>
                <a:gd name="T19" fmla="*/ 571 h 1033"/>
                <a:gd name="T20" fmla="*/ 263 w 440"/>
                <a:gd name="T21" fmla="*/ 390 h 1033"/>
                <a:gd name="T22" fmla="*/ 440 w 440"/>
                <a:gd name="T23" fmla="*/ 181 h 1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33">
                  <a:moveTo>
                    <a:pt x="440" y="181"/>
                  </a:moveTo>
                  <a:lnTo>
                    <a:pt x="249" y="292"/>
                  </a:lnTo>
                  <a:lnTo>
                    <a:pt x="221" y="0"/>
                  </a:lnTo>
                  <a:lnTo>
                    <a:pt x="190" y="292"/>
                  </a:lnTo>
                  <a:lnTo>
                    <a:pt x="0" y="181"/>
                  </a:lnTo>
                  <a:lnTo>
                    <a:pt x="176" y="390"/>
                  </a:lnTo>
                  <a:lnTo>
                    <a:pt x="176" y="571"/>
                  </a:lnTo>
                  <a:lnTo>
                    <a:pt x="180" y="1033"/>
                  </a:lnTo>
                  <a:lnTo>
                    <a:pt x="273" y="1033"/>
                  </a:lnTo>
                  <a:lnTo>
                    <a:pt x="267" y="571"/>
                  </a:lnTo>
                  <a:lnTo>
                    <a:pt x="263" y="390"/>
                  </a:lnTo>
                  <a:lnTo>
                    <a:pt x="440" y="181"/>
                  </a:lnTo>
                  <a:close/>
                </a:path>
              </a:pathLst>
            </a:custGeom>
            <a:solidFill>
              <a:schemeClr val="accent2">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5" name="Group 154"/>
          <p:cNvGrpSpPr/>
          <p:nvPr/>
        </p:nvGrpSpPr>
        <p:grpSpPr>
          <a:xfrm>
            <a:off x="615951" y="1929622"/>
            <a:ext cx="9910763" cy="3003551"/>
            <a:chOff x="615951" y="1884649"/>
            <a:chExt cx="9910762" cy="3003550"/>
          </a:xfrm>
        </p:grpSpPr>
        <p:sp>
          <p:nvSpPr>
            <p:cNvPr id="13" name="Freeform 11"/>
            <p:cNvSpPr/>
            <p:nvPr/>
          </p:nvSpPr>
          <p:spPr bwMode="auto">
            <a:xfrm>
              <a:off x="615951" y="4573874"/>
              <a:ext cx="203200" cy="314325"/>
            </a:xfrm>
            <a:custGeom>
              <a:avLst/>
              <a:gdLst>
                <a:gd name="T0" fmla="*/ 7 w 128"/>
                <a:gd name="T1" fmla="*/ 0 h 198"/>
                <a:gd name="T2" fmla="*/ 0 w 128"/>
                <a:gd name="T3" fmla="*/ 198 h 198"/>
                <a:gd name="T4" fmla="*/ 128 w 128"/>
                <a:gd name="T5" fmla="*/ 198 h 198"/>
                <a:gd name="T6" fmla="*/ 121 w 128"/>
                <a:gd name="T7" fmla="*/ 0 h 198"/>
                <a:gd name="T8" fmla="*/ 7 w 128"/>
                <a:gd name="T9" fmla="*/ 0 h 198"/>
              </a:gdLst>
              <a:ahLst/>
              <a:cxnLst>
                <a:cxn ang="0">
                  <a:pos x="T0" y="T1"/>
                </a:cxn>
                <a:cxn ang="0">
                  <a:pos x="T2" y="T3"/>
                </a:cxn>
                <a:cxn ang="0">
                  <a:pos x="T4" y="T5"/>
                </a:cxn>
                <a:cxn ang="0">
                  <a:pos x="T6" y="T7"/>
                </a:cxn>
                <a:cxn ang="0">
                  <a:pos x="T8" y="T9"/>
                </a:cxn>
              </a:cxnLst>
              <a:rect l="0" t="0" r="r" b="b"/>
              <a:pathLst>
                <a:path w="128" h="198">
                  <a:moveTo>
                    <a:pt x="7" y="0"/>
                  </a:moveTo>
                  <a:lnTo>
                    <a:pt x="0" y="198"/>
                  </a:lnTo>
                  <a:lnTo>
                    <a:pt x="128"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7" name="Freeform 35"/>
            <p:cNvSpPr/>
            <p:nvPr/>
          </p:nvSpPr>
          <p:spPr bwMode="auto">
            <a:xfrm>
              <a:off x="3735388" y="4573874"/>
              <a:ext cx="142875" cy="314325"/>
            </a:xfrm>
            <a:custGeom>
              <a:avLst/>
              <a:gdLst>
                <a:gd name="T0" fmla="*/ 7 w 90"/>
                <a:gd name="T1" fmla="*/ 0 h 198"/>
                <a:gd name="T2" fmla="*/ 0 w 90"/>
                <a:gd name="T3" fmla="*/ 198 h 198"/>
                <a:gd name="T4" fmla="*/ 90 w 90"/>
                <a:gd name="T5" fmla="*/ 198 h 198"/>
                <a:gd name="T6" fmla="*/ 83 w 90"/>
                <a:gd name="T7" fmla="*/ 0 h 198"/>
                <a:gd name="T8" fmla="*/ 7 w 90"/>
                <a:gd name="T9" fmla="*/ 0 h 198"/>
              </a:gdLst>
              <a:ahLst/>
              <a:cxnLst>
                <a:cxn ang="0">
                  <a:pos x="T0" y="T1"/>
                </a:cxn>
                <a:cxn ang="0">
                  <a:pos x="T2" y="T3"/>
                </a:cxn>
                <a:cxn ang="0">
                  <a:pos x="T4" y="T5"/>
                </a:cxn>
                <a:cxn ang="0">
                  <a:pos x="T6" y="T7"/>
                </a:cxn>
                <a:cxn ang="0">
                  <a:pos x="T8" y="T9"/>
                </a:cxn>
              </a:cxnLst>
              <a:rect l="0" t="0" r="r" b="b"/>
              <a:pathLst>
                <a:path w="90" h="198">
                  <a:moveTo>
                    <a:pt x="7" y="0"/>
                  </a:moveTo>
                  <a:lnTo>
                    <a:pt x="0" y="198"/>
                  </a:lnTo>
                  <a:lnTo>
                    <a:pt x="90" y="198"/>
                  </a:lnTo>
                  <a:lnTo>
                    <a:pt x="83"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55" name="Freeform 53"/>
            <p:cNvSpPr/>
            <p:nvPr/>
          </p:nvSpPr>
          <p:spPr bwMode="auto">
            <a:xfrm>
              <a:off x="6426201" y="4219862"/>
              <a:ext cx="209550" cy="668337"/>
            </a:xfrm>
            <a:custGeom>
              <a:avLst/>
              <a:gdLst>
                <a:gd name="T0" fmla="*/ 7 w 132"/>
                <a:gd name="T1" fmla="*/ 0 h 421"/>
                <a:gd name="T2" fmla="*/ 0 w 132"/>
                <a:gd name="T3" fmla="*/ 421 h 421"/>
                <a:gd name="T4" fmla="*/ 132 w 132"/>
                <a:gd name="T5" fmla="*/ 421 h 421"/>
                <a:gd name="T6" fmla="*/ 122 w 132"/>
                <a:gd name="T7" fmla="*/ 0 h 421"/>
                <a:gd name="T8" fmla="*/ 7 w 132"/>
                <a:gd name="T9" fmla="*/ 0 h 421"/>
              </a:gdLst>
              <a:ahLst/>
              <a:cxnLst>
                <a:cxn ang="0">
                  <a:pos x="T0" y="T1"/>
                </a:cxn>
                <a:cxn ang="0">
                  <a:pos x="T2" y="T3"/>
                </a:cxn>
                <a:cxn ang="0">
                  <a:pos x="T4" y="T5"/>
                </a:cxn>
                <a:cxn ang="0">
                  <a:pos x="T6" y="T7"/>
                </a:cxn>
                <a:cxn ang="0">
                  <a:pos x="T8" y="T9"/>
                </a:cxn>
              </a:cxnLst>
              <a:rect l="0" t="0" r="r" b="b"/>
              <a:pathLst>
                <a:path w="132" h="421">
                  <a:moveTo>
                    <a:pt x="7" y="0"/>
                  </a:moveTo>
                  <a:lnTo>
                    <a:pt x="0" y="421"/>
                  </a:lnTo>
                  <a:lnTo>
                    <a:pt x="132" y="421"/>
                  </a:lnTo>
                  <a:lnTo>
                    <a:pt x="122"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7" name="Freeform 65"/>
            <p:cNvSpPr/>
            <p:nvPr/>
          </p:nvSpPr>
          <p:spPr bwMode="auto">
            <a:xfrm>
              <a:off x="8215313" y="4573874"/>
              <a:ext cx="209550" cy="314325"/>
            </a:xfrm>
            <a:custGeom>
              <a:avLst/>
              <a:gdLst>
                <a:gd name="T0" fmla="*/ 7 w 132"/>
                <a:gd name="T1" fmla="*/ 0 h 198"/>
                <a:gd name="T2" fmla="*/ 0 w 132"/>
                <a:gd name="T3" fmla="*/ 198 h 198"/>
                <a:gd name="T4" fmla="*/ 132 w 132"/>
                <a:gd name="T5" fmla="*/ 198 h 198"/>
                <a:gd name="T6" fmla="*/ 121 w 132"/>
                <a:gd name="T7" fmla="*/ 0 h 198"/>
                <a:gd name="T8" fmla="*/ 7 w 132"/>
                <a:gd name="T9" fmla="*/ 0 h 198"/>
              </a:gdLst>
              <a:ahLst/>
              <a:cxnLst>
                <a:cxn ang="0">
                  <a:pos x="T0" y="T1"/>
                </a:cxn>
                <a:cxn ang="0">
                  <a:pos x="T2" y="T3"/>
                </a:cxn>
                <a:cxn ang="0">
                  <a:pos x="T4" y="T5"/>
                </a:cxn>
                <a:cxn ang="0">
                  <a:pos x="T6" y="T7"/>
                </a:cxn>
                <a:cxn ang="0">
                  <a:pos x="T8" y="T9"/>
                </a:cxn>
              </a:cxnLst>
              <a:rect l="0" t="0" r="r" b="b"/>
              <a:pathLst>
                <a:path w="132" h="198">
                  <a:moveTo>
                    <a:pt x="7" y="0"/>
                  </a:moveTo>
                  <a:lnTo>
                    <a:pt x="0" y="198"/>
                  </a:lnTo>
                  <a:lnTo>
                    <a:pt x="132" y="198"/>
                  </a:lnTo>
                  <a:lnTo>
                    <a:pt x="121" y="0"/>
                  </a:lnTo>
                  <a:lnTo>
                    <a:pt x="7" y="0"/>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3" name="Freeform 131"/>
            <p:cNvSpPr/>
            <p:nvPr/>
          </p:nvSpPr>
          <p:spPr bwMode="auto">
            <a:xfrm>
              <a:off x="8710613" y="1884649"/>
              <a:ext cx="1816100" cy="2540000"/>
            </a:xfrm>
            <a:custGeom>
              <a:avLst/>
              <a:gdLst>
                <a:gd name="T0" fmla="*/ 1050 w 1144"/>
                <a:gd name="T1" fmla="*/ 1336 h 1600"/>
                <a:gd name="T2" fmla="*/ 1144 w 1144"/>
                <a:gd name="T3" fmla="*/ 1336 h 1600"/>
                <a:gd name="T4" fmla="*/ 631 w 1144"/>
                <a:gd name="T5" fmla="*/ 171 h 1600"/>
                <a:gd name="T6" fmla="*/ 569 w 1144"/>
                <a:gd name="T7" fmla="*/ 0 h 1600"/>
                <a:gd name="T8" fmla="*/ 510 w 1144"/>
                <a:gd name="T9" fmla="*/ 174 h 1600"/>
                <a:gd name="T10" fmla="*/ 0 w 1144"/>
                <a:gd name="T11" fmla="*/ 1336 h 1600"/>
                <a:gd name="T12" fmla="*/ 94 w 1144"/>
                <a:gd name="T13" fmla="*/ 1336 h 1600"/>
                <a:gd name="T14" fmla="*/ 0 w 1144"/>
                <a:gd name="T15" fmla="*/ 1600 h 1600"/>
                <a:gd name="T16" fmla="*/ 506 w 1144"/>
                <a:gd name="T17" fmla="*/ 1600 h 1600"/>
                <a:gd name="T18" fmla="*/ 510 w 1144"/>
                <a:gd name="T19" fmla="*/ 1527 h 1600"/>
                <a:gd name="T20" fmla="*/ 263 w 1144"/>
                <a:gd name="T21" fmla="*/ 1311 h 1600"/>
                <a:gd name="T22" fmla="*/ 530 w 1144"/>
                <a:gd name="T23" fmla="*/ 1388 h 1600"/>
                <a:gd name="T24" fmla="*/ 572 w 1144"/>
                <a:gd name="T25" fmla="*/ 1089 h 1600"/>
                <a:gd name="T26" fmla="*/ 614 w 1144"/>
                <a:gd name="T27" fmla="*/ 1388 h 1600"/>
                <a:gd name="T28" fmla="*/ 881 w 1144"/>
                <a:gd name="T29" fmla="*/ 1311 h 1600"/>
                <a:gd name="T30" fmla="*/ 634 w 1144"/>
                <a:gd name="T31" fmla="*/ 1527 h 1600"/>
                <a:gd name="T32" fmla="*/ 641 w 1144"/>
                <a:gd name="T33" fmla="*/ 1600 h 1600"/>
                <a:gd name="T34" fmla="*/ 1144 w 1144"/>
                <a:gd name="T35" fmla="*/ 1600 h 1600"/>
                <a:gd name="T36" fmla="*/ 1050 w 1144"/>
                <a:gd name="T37" fmla="*/ 1336 h 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4" h="1600">
                  <a:moveTo>
                    <a:pt x="1050" y="1336"/>
                  </a:moveTo>
                  <a:lnTo>
                    <a:pt x="1144" y="1336"/>
                  </a:lnTo>
                  <a:lnTo>
                    <a:pt x="631" y="171"/>
                  </a:lnTo>
                  <a:lnTo>
                    <a:pt x="569" y="0"/>
                  </a:lnTo>
                  <a:lnTo>
                    <a:pt x="510" y="174"/>
                  </a:lnTo>
                  <a:lnTo>
                    <a:pt x="0" y="1336"/>
                  </a:lnTo>
                  <a:lnTo>
                    <a:pt x="94" y="1336"/>
                  </a:lnTo>
                  <a:lnTo>
                    <a:pt x="0" y="1600"/>
                  </a:lnTo>
                  <a:lnTo>
                    <a:pt x="506" y="1600"/>
                  </a:lnTo>
                  <a:lnTo>
                    <a:pt x="510" y="1527"/>
                  </a:lnTo>
                  <a:lnTo>
                    <a:pt x="263" y="1311"/>
                  </a:lnTo>
                  <a:lnTo>
                    <a:pt x="530" y="1388"/>
                  </a:lnTo>
                  <a:lnTo>
                    <a:pt x="572" y="1089"/>
                  </a:lnTo>
                  <a:lnTo>
                    <a:pt x="614" y="1388"/>
                  </a:lnTo>
                  <a:lnTo>
                    <a:pt x="881" y="1311"/>
                  </a:lnTo>
                  <a:lnTo>
                    <a:pt x="634" y="1527"/>
                  </a:lnTo>
                  <a:lnTo>
                    <a:pt x="641" y="1600"/>
                  </a:lnTo>
                  <a:lnTo>
                    <a:pt x="1144" y="1600"/>
                  </a:lnTo>
                  <a:lnTo>
                    <a:pt x="1050" y="1336"/>
                  </a:lnTo>
                  <a:close/>
                </a:path>
              </a:pathLst>
            </a:custGeom>
            <a:solidFill>
              <a:schemeClr val="accent1"/>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35" name="Freeform 133"/>
            <p:cNvSpPr/>
            <p:nvPr/>
          </p:nvSpPr>
          <p:spPr bwMode="auto">
            <a:xfrm>
              <a:off x="9128126" y="3613437"/>
              <a:ext cx="981075" cy="1274762"/>
            </a:xfrm>
            <a:custGeom>
              <a:avLst/>
              <a:gdLst>
                <a:gd name="T0" fmla="*/ 618 w 618"/>
                <a:gd name="T1" fmla="*/ 222 h 803"/>
                <a:gd name="T2" fmla="*/ 351 w 618"/>
                <a:gd name="T3" fmla="*/ 299 h 803"/>
                <a:gd name="T4" fmla="*/ 309 w 618"/>
                <a:gd name="T5" fmla="*/ 0 h 803"/>
                <a:gd name="T6" fmla="*/ 267 w 618"/>
                <a:gd name="T7" fmla="*/ 299 h 803"/>
                <a:gd name="T8" fmla="*/ 0 w 618"/>
                <a:gd name="T9" fmla="*/ 222 h 803"/>
                <a:gd name="T10" fmla="*/ 247 w 618"/>
                <a:gd name="T11" fmla="*/ 435 h 803"/>
                <a:gd name="T12" fmla="*/ 243 w 618"/>
                <a:gd name="T13" fmla="*/ 504 h 803"/>
                <a:gd name="T14" fmla="*/ 215 w 618"/>
                <a:gd name="T15" fmla="*/ 803 h 803"/>
                <a:gd name="T16" fmla="*/ 403 w 618"/>
                <a:gd name="T17" fmla="*/ 803 h 803"/>
                <a:gd name="T18" fmla="*/ 378 w 618"/>
                <a:gd name="T19" fmla="*/ 504 h 803"/>
                <a:gd name="T20" fmla="*/ 371 w 618"/>
                <a:gd name="T21" fmla="*/ 435 h 803"/>
                <a:gd name="T22" fmla="*/ 618 w 618"/>
                <a:gd name="T23" fmla="*/ 2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8" h="803">
                  <a:moveTo>
                    <a:pt x="618" y="222"/>
                  </a:moveTo>
                  <a:lnTo>
                    <a:pt x="351" y="299"/>
                  </a:lnTo>
                  <a:lnTo>
                    <a:pt x="309" y="0"/>
                  </a:lnTo>
                  <a:lnTo>
                    <a:pt x="267" y="299"/>
                  </a:lnTo>
                  <a:lnTo>
                    <a:pt x="0" y="222"/>
                  </a:lnTo>
                  <a:lnTo>
                    <a:pt x="247" y="435"/>
                  </a:lnTo>
                  <a:lnTo>
                    <a:pt x="243" y="504"/>
                  </a:lnTo>
                  <a:lnTo>
                    <a:pt x="215" y="803"/>
                  </a:lnTo>
                  <a:lnTo>
                    <a:pt x="403" y="803"/>
                  </a:lnTo>
                  <a:lnTo>
                    <a:pt x="378" y="504"/>
                  </a:lnTo>
                  <a:lnTo>
                    <a:pt x="371" y="435"/>
                  </a:lnTo>
                  <a:lnTo>
                    <a:pt x="618" y="222"/>
                  </a:lnTo>
                  <a:close/>
                </a:path>
              </a:pathLst>
            </a:custGeom>
            <a:solidFill>
              <a:schemeClr val="accent1">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grpSp>
        <p:nvGrpSpPr>
          <p:cNvPr id="157" name="Group 156"/>
          <p:cNvGrpSpPr/>
          <p:nvPr/>
        </p:nvGrpSpPr>
        <p:grpSpPr>
          <a:xfrm>
            <a:off x="1452565" y="2366185"/>
            <a:ext cx="10388601" cy="2566987"/>
            <a:chOff x="1452563" y="2321212"/>
            <a:chExt cx="10388601" cy="2566987"/>
          </a:xfrm>
        </p:grpSpPr>
        <p:sp>
          <p:nvSpPr>
            <p:cNvPr id="25" name="Freeform 23"/>
            <p:cNvSpPr/>
            <p:nvPr/>
          </p:nvSpPr>
          <p:spPr bwMode="auto">
            <a:xfrm>
              <a:off x="1506538" y="4767549"/>
              <a:ext cx="209550" cy="120650"/>
            </a:xfrm>
            <a:custGeom>
              <a:avLst/>
              <a:gdLst>
                <a:gd name="T0" fmla="*/ 7 w 132"/>
                <a:gd name="T1" fmla="*/ 0 h 76"/>
                <a:gd name="T2" fmla="*/ 0 w 132"/>
                <a:gd name="T3" fmla="*/ 76 h 76"/>
                <a:gd name="T4" fmla="*/ 132 w 132"/>
                <a:gd name="T5" fmla="*/ 76 h 76"/>
                <a:gd name="T6" fmla="*/ 122 w 132"/>
                <a:gd name="T7" fmla="*/ 0 h 76"/>
                <a:gd name="T8" fmla="*/ 7 w 132"/>
                <a:gd name="T9" fmla="*/ 0 h 76"/>
              </a:gdLst>
              <a:ahLst/>
              <a:cxnLst>
                <a:cxn ang="0">
                  <a:pos x="T0" y="T1"/>
                </a:cxn>
                <a:cxn ang="0">
                  <a:pos x="T2" y="T3"/>
                </a:cxn>
                <a:cxn ang="0">
                  <a:pos x="T4" y="T5"/>
                </a:cxn>
                <a:cxn ang="0">
                  <a:pos x="T6" y="T7"/>
                </a:cxn>
                <a:cxn ang="0">
                  <a:pos x="T8" y="T9"/>
                </a:cxn>
              </a:cxnLst>
              <a:rect l="0" t="0" r="r" b="b"/>
              <a:pathLst>
                <a:path w="132" h="76">
                  <a:moveTo>
                    <a:pt x="7" y="0"/>
                  </a:moveTo>
                  <a:lnTo>
                    <a:pt x="0" y="76"/>
                  </a:lnTo>
                  <a:lnTo>
                    <a:pt x="132" y="7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31" name="Freeform 29"/>
            <p:cNvSpPr/>
            <p:nvPr/>
          </p:nvSpPr>
          <p:spPr bwMode="auto">
            <a:xfrm>
              <a:off x="3295651" y="4656424"/>
              <a:ext cx="209550" cy="231775"/>
            </a:xfrm>
            <a:custGeom>
              <a:avLst/>
              <a:gdLst>
                <a:gd name="T0" fmla="*/ 7 w 132"/>
                <a:gd name="T1" fmla="*/ 0 h 146"/>
                <a:gd name="T2" fmla="*/ 0 w 132"/>
                <a:gd name="T3" fmla="*/ 146 h 146"/>
                <a:gd name="T4" fmla="*/ 132 w 132"/>
                <a:gd name="T5" fmla="*/ 146 h 146"/>
                <a:gd name="T6" fmla="*/ 121 w 132"/>
                <a:gd name="T7" fmla="*/ 0 h 146"/>
                <a:gd name="T8" fmla="*/ 7 w 132"/>
                <a:gd name="T9" fmla="*/ 0 h 146"/>
              </a:gdLst>
              <a:ahLst/>
              <a:cxnLst>
                <a:cxn ang="0">
                  <a:pos x="T0" y="T1"/>
                </a:cxn>
                <a:cxn ang="0">
                  <a:pos x="T2" y="T3"/>
                </a:cxn>
                <a:cxn ang="0">
                  <a:pos x="T4" y="T5"/>
                </a:cxn>
                <a:cxn ang="0">
                  <a:pos x="T6" y="T7"/>
                </a:cxn>
                <a:cxn ang="0">
                  <a:pos x="T8" y="T9"/>
                </a:cxn>
              </a:cxnLst>
              <a:rect l="0" t="0" r="r" b="b"/>
              <a:pathLst>
                <a:path w="132" h="146">
                  <a:moveTo>
                    <a:pt x="7" y="0"/>
                  </a:moveTo>
                  <a:lnTo>
                    <a:pt x="0" y="146"/>
                  </a:lnTo>
                  <a:lnTo>
                    <a:pt x="132"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9" name="Freeform 47"/>
            <p:cNvSpPr/>
            <p:nvPr/>
          </p:nvSpPr>
          <p:spPr bwMode="auto">
            <a:xfrm>
              <a:off x="5573713" y="4734212"/>
              <a:ext cx="120650" cy="153987"/>
            </a:xfrm>
            <a:custGeom>
              <a:avLst/>
              <a:gdLst>
                <a:gd name="T0" fmla="*/ 7 w 76"/>
                <a:gd name="T1" fmla="*/ 0 h 97"/>
                <a:gd name="T2" fmla="*/ 0 w 76"/>
                <a:gd name="T3" fmla="*/ 97 h 97"/>
                <a:gd name="T4" fmla="*/ 76 w 76"/>
                <a:gd name="T5" fmla="*/ 97 h 97"/>
                <a:gd name="T6" fmla="*/ 73 w 76"/>
                <a:gd name="T7" fmla="*/ 0 h 97"/>
                <a:gd name="T8" fmla="*/ 7 w 76"/>
                <a:gd name="T9" fmla="*/ 0 h 97"/>
              </a:gdLst>
              <a:ahLst/>
              <a:cxnLst>
                <a:cxn ang="0">
                  <a:pos x="T0" y="T1"/>
                </a:cxn>
                <a:cxn ang="0">
                  <a:pos x="T2" y="T3"/>
                </a:cxn>
                <a:cxn ang="0">
                  <a:pos x="T4" y="T5"/>
                </a:cxn>
                <a:cxn ang="0">
                  <a:pos x="T6" y="T7"/>
                </a:cxn>
                <a:cxn ang="0">
                  <a:pos x="T8" y="T9"/>
                </a:cxn>
              </a:cxnLst>
              <a:rect l="0" t="0" r="r" b="b"/>
              <a:pathLst>
                <a:path w="76" h="97">
                  <a:moveTo>
                    <a:pt x="7" y="0"/>
                  </a:moveTo>
                  <a:lnTo>
                    <a:pt x="0" y="97"/>
                  </a:lnTo>
                  <a:lnTo>
                    <a:pt x="76" y="97"/>
                  </a:lnTo>
                  <a:lnTo>
                    <a:pt x="73"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61" name="Freeform 59"/>
            <p:cNvSpPr/>
            <p:nvPr/>
          </p:nvSpPr>
          <p:spPr bwMode="auto">
            <a:xfrm>
              <a:off x="7323138" y="4656424"/>
              <a:ext cx="204788" cy="231775"/>
            </a:xfrm>
            <a:custGeom>
              <a:avLst/>
              <a:gdLst>
                <a:gd name="T0" fmla="*/ 7 w 129"/>
                <a:gd name="T1" fmla="*/ 0 h 146"/>
                <a:gd name="T2" fmla="*/ 0 w 129"/>
                <a:gd name="T3" fmla="*/ 146 h 146"/>
                <a:gd name="T4" fmla="*/ 129 w 129"/>
                <a:gd name="T5" fmla="*/ 146 h 146"/>
                <a:gd name="T6" fmla="*/ 122 w 129"/>
                <a:gd name="T7" fmla="*/ 0 h 146"/>
                <a:gd name="T8" fmla="*/ 7 w 129"/>
                <a:gd name="T9" fmla="*/ 0 h 146"/>
              </a:gdLst>
              <a:ahLst/>
              <a:cxnLst>
                <a:cxn ang="0">
                  <a:pos x="T0" y="T1"/>
                </a:cxn>
                <a:cxn ang="0">
                  <a:pos x="T2" y="T3"/>
                </a:cxn>
                <a:cxn ang="0">
                  <a:pos x="T4" y="T5"/>
                </a:cxn>
                <a:cxn ang="0">
                  <a:pos x="T6" y="T7"/>
                </a:cxn>
                <a:cxn ang="0">
                  <a:pos x="T8" y="T9"/>
                </a:cxn>
              </a:cxnLst>
              <a:rect l="0" t="0" r="r" b="b"/>
              <a:pathLst>
                <a:path w="129" h="146">
                  <a:moveTo>
                    <a:pt x="7" y="0"/>
                  </a:moveTo>
                  <a:lnTo>
                    <a:pt x="0" y="146"/>
                  </a:lnTo>
                  <a:lnTo>
                    <a:pt x="129" y="146"/>
                  </a:lnTo>
                  <a:lnTo>
                    <a:pt x="122"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3" name="Freeform 71"/>
            <p:cNvSpPr/>
            <p:nvPr/>
          </p:nvSpPr>
          <p:spPr bwMode="auto">
            <a:xfrm>
              <a:off x="8661401" y="4734212"/>
              <a:ext cx="209550" cy="153987"/>
            </a:xfrm>
            <a:custGeom>
              <a:avLst/>
              <a:gdLst>
                <a:gd name="T0" fmla="*/ 10 w 132"/>
                <a:gd name="T1" fmla="*/ 0 h 97"/>
                <a:gd name="T2" fmla="*/ 0 w 132"/>
                <a:gd name="T3" fmla="*/ 97 h 97"/>
                <a:gd name="T4" fmla="*/ 132 w 132"/>
                <a:gd name="T5" fmla="*/ 97 h 97"/>
                <a:gd name="T6" fmla="*/ 125 w 132"/>
                <a:gd name="T7" fmla="*/ 0 h 97"/>
                <a:gd name="T8" fmla="*/ 10 w 132"/>
                <a:gd name="T9" fmla="*/ 0 h 97"/>
              </a:gdLst>
              <a:ahLst/>
              <a:cxnLst>
                <a:cxn ang="0">
                  <a:pos x="T0" y="T1"/>
                </a:cxn>
                <a:cxn ang="0">
                  <a:pos x="T2" y="T3"/>
                </a:cxn>
                <a:cxn ang="0">
                  <a:pos x="T4" y="T5"/>
                </a:cxn>
                <a:cxn ang="0">
                  <a:pos x="T6" y="T7"/>
                </a:cxn>
                <a:cxn ang="0">
                  <a:pos x="T8" y="T9"/>
                </a:cxn>
              </a:cxnLst>
              <a:rect l="0" t="0" r="r" b="b"/>
              <a:pathLst>
                <a:path w="132" h="97">
                  <a:moveTo>
                    <a:pt x="10" y="0"/>
                  </a:moveTo>
                  <a:lnTo>
                    <a:pt x="0" y="97"/>
                  </a:lnTo>
                  <a:lnTo>
                    <a:pt x="132" y="97"/>
                  </a:lnTo>
                  <a:lnTo>
                    <a:pt x="125" y="0"/>
                  </a:lnTo>
                  <a:lnTo>
                    <a:pt x="10"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79" name="Freeform 77"/>
            <p:cNvSpPr/>
            <p:nvPr/>
          </p:nvSpPr>
          <p:spPr bwMode="auto">
            <a:xfrm>
              <a:off x="9112251" y="4656424"/>
              <a:ext cx="203200" cy="231775"/>
            </a:xfrm>
            <a:custGeom>
              <a:avLst/>
              <a:gdLst>
                <a:gd name="T0" fmla="*/ 7 w 128"/>
                <a:gd name="T1" fmla="*/ 0 h 146"/>
                <a:gd name="T2" fmla="*/ 0 w 128"/>
                <a:gd name="T3" fmla="*/ 146 h 146"/>
                <a:gd name="T4" fmla="*/ 128 w 128"/>
                <a:gd name="T5" fmla="*/ 146 h 146"/>
                <a:gd name="T6" fmla="*/ 121 w 128"/>
                <a:gd name="T7" fmla="*/ 0 h 146"/>
                <a:gd name="T8" fmla="*/ 7 w 128"/>
                <a:gd name="T9" fmla="*/ 0 h 146"/>
              </a:gdLst>
              <a:ahLst/>
              <a:cxnLst>
                <a:cxn ang="0">
                  <a:pos x="T0" y="T1"/>
                </a:cxn>
                <a:cxn ang="0">
                  <a:pos x="T2" y="T3"/>
                </a:cxn>
                <a:cxn ang="0">
                  <a:pos x="T4" y="T5"/>
                </a:cxn>
                <a:cxn ang="0">
                  <a:pos x="T6" y="T7"/>
                </a:cxn>
                <a:cxn ang="0">
                  <a:pos x="T8" y="T9"/>
                </a:cxn>
              </a:cxnLst>
              <a:rect l="0" t="0" r="r" b="b"/>
              <a:pathLst>
                <a:path w="128" h="146">
                  <a:moveTo>
                    <a:pt x="7" y="0"/>
                  </a:moveTo>
                  <a:lnTo>
                    <a:pt x="0" y="146"/>
                  </a:lnTo>
                  <a:lnTo>
                    <a:pt x="128"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97" name="Freeform 95"/>
            <p:cNvSpPr/>
            <p:nvPr/>
          </p:nvSpPr>
          <p:spPr bwMode="auto">
            <a:xfrm>
              <a:off x="11633201" y="4656424"/>
              <a:ext cx="207963" cy="231775"/>
            </a:xfrm>
            <a:custGeom>
              <a:avLst/>
              <a:gdLst>
                <a:gd name="T0" fmla="*/ 7 w 131"/>
                <a:gd name="T1" fmla="*/ 0 h 146"/>
                <a:gd name="T2" fmla="*/ 0 w 131"/>
                <a:gd name="T3" fmla="*/ 146 h 146"/>
                <a:gd name="T4" fmla="*/ 131 w 131"/>
                <a:gd name="T5" fmla="*/ 146 h 146"/>
                <a:gd name="T6" fmla="*/ 121 w 131"/>
                <a:gd name="T7" fmla="*/ 0 h 146"/>
                <a:gd name="T8" fmla="*/ 7 w 131"/>
                <a:gd name="T9" fmla="*/ 0 h 146"/>
              </a:gdLst>
              <a:ahLst/>
              <a:cxnLst>
                <a:cxn ang="0">
                  <a:pos x="T0" y="T1"/>
                </a:cxn>
                <a:cxn ang="0">
                  <a:pos x="T2" y="T3"/>
                </a:cxn>
                <a:cxn ang="0">
                  <a:pos x="T4" y="T5"/>
                </a:cxn>
                <a:cxn ang="0">
                  <a:pos x="T6" y="T7"/>
                </a:cxn>
                <a:cxn ang="0">
                  <a:pos x="T8" y="T9"/>
                </a:cxn>
              </a:cxnLst>
              <a:rect l="0" t="0" r="r" b="b"/>
              <a:pathLst>
                <a:path w="131" h="146">
                  <a:moveTo>
                    <a:pt x="7" y="0"/>
                  </a:moveTo>
                  <a:lnTo>
                    <a:pt x="0" y="146"/>
                  </a:lnTo>
                  <a:lnTo>
                    <a:pt x="131" y="146"/>
                  </a:lnTo>
                  <a:lnTo>
                    <a:pt x="121" y="0"/>
                  </a:lnTo>
                  <a:lnTo>
                    <a:pt x="7" y="0"/>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3" name="Freeform 101"/>
            <p:cNvSpPr/>
            <p:nvPr/>
          </p:nvSpPr>
          <p:spPr bwMode="auto">
            <a:xfrm>
              <a:off x="1452563" y="2321212"/>
              <a:ext cx="2019300" cy="1474787"/>
            </a:xfrm>
            <a:custGeom>
              <a:avLst/>
              <a:gdLst>
                <a:gd name="T0" fmla="*/ 24 w 367"/>
                <a:gd name="T1" fmla="*/ 205 h 267"/>
                <a:gd name="T2" fmla="*/ 66 w 367"/>
                <a:gd name="T3" fmla="*/ 147 h 267"/>
                <a:gd name="T4" fmla="*/ 180 w 367"/>
                <a:gd name="T5" fmla="*/ 41 h 267"/>
                <a:gd name="T6" fmla="*/ 294 w 367"/>
                <a:gd name="T7" fmla="*/ 144 h 267"/>
                <a:gd name="T8" fmla="*/ 343 w 367"/>
                <a:gd name="T9" fmla="*/ 205 h 267"/>
                <a:gd name="T10" fmla="*/ 292 w 367"/>
                <a:gd name="T11" fmla="*/ 267 h 267"/>
                <a:gd name="T12" fmla="*/ 367 w 367"/>
                <a:gd name="T13" fmla="*/ 188 h 267"/>
                <a:gd name="T14" fmla="*/ 311 w 367"/>
                <a:gd name="T15" fmla="*/ 118 h 267"/>
                <a:gd name="T16" fmla="*/ 180 w 367"/>
                <a:gd name="T17" fmla="*/ 0 h 267"/>
                <a:gd name="T18" fmla="*/ 48 w 367"/>
                <a:gd name="T19" fmla="*/ 122 h 267"/>
                <a:gd name="T20" fmla="*/ 0 w 367"/>
                <a:gd name="T21" fmla="*/ 188 h 267"/>
                <a:gd name="T22" fmla="*/ 76 w 367"/>
                <a:gd name="T23" fmla="*/ 267 h 267"/>
                <a:gd name="T24" fmla="*/ 24 w 367"/>
                <a:gd name="T25" fmla="*/ 205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267">
                  <a:moveTo>
                    <a:pt x="24" y="205"/>
                  </a:moveTo>
                  <a:cubicBezTo>
                    <a:pt x="24" y="183"/>
                    <a:pt x="40" y="163"/>
                    <a:pt x="66" y="147"/>
                  </a:cubicBezTo>
                  <a:cubicBezTo>
                    <a:pt x="70" y="88"/>
                    <a:pt x="120" y="41"/>
                    <a:pt x="180" y="41"/>
                  </a:cubicBezTo>
                  <a:cubicBezTo>
                    <a:pt x="240" y="41"/>
                    <a:pt x="288" y="86"/>
                    <a:pt x="294" y="144"/>
                  </a:cubicBezTo>
                  <a:cubicBezTo>
                    <a:pt x="324" y="159"/>
                    <a:pt x="343" y="181"/>
                    <a:pt x="343" y="205"/>
                  </a:cubicBezTo>
                  <a:cubicBezTo>
                    <a:pt x="343" y="230"/>
                    <a:pt x="323" y="252"/>
                    <a:pt x="292" y="267"/>
                  </a:cubicBezTo>
                  <a:cubicBezTo>
                    <a:pt x="337" y="250"/>
                    <a:pt x="367" y="221"/>
                    <a:pt x="367" y="188"/>
                  </a:cubicBezTo>
                  <a:cubicBezTo>
                    <a:pt x="367" y="161"/>
                    <a:pt x="346" y="136"/>
                    <a:pt x="311" y="118"/>
                  </a:cubicBezTo>
                  <a:cubicBezTo>
                    <a:pt x="304" y="51"/>
                    <a:pt x="248" y="0"/>
                    <a:pt x="180" y="0"/>
                  </a:cubicBezTo>
                  <a:cubicBezTo>
                    <a:pt x="110" y="0"/>
                    <a:pt x="53" y="54"/>
                    <a:pt x="48" y="122"/>
                  </a:cubicBezTo>
                  <a:cubicBezTo>
                    <a:pt x="19" y="140"/>
                    <a:pt x="0" y="163"/>
                    <a:pt x="0" y="188"/>
                  </a:cubicBezTo>
                  <a:cubicBezTo>
                    <a:pt x="0" y="221"/>
                    <a:pt x="30" y="250"/>
                    <a:pt x="76" y="267"/>
                  </a:cubicBezTo>
                  <a:cubicBezTo>
                    <a:pt x="44" y="252"/>
                    <a:pt x="24" y="230"/>
                    <a:pt x="24" y="205"/>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4" name="Freeform 102"/>
            <p:cNvSpPr/>
            <p:nvPr/>
          </p:nvSpPr>
          <p:spPr bwMode="auto">
            <a:xfrm>
              <a:off x="1584326" y="2548224"/>
              <a:ext cx="1755775" cy="1368425"/>
            </a:xfrm>
            <a:custGeom>
              <a:avLst/>
              <a:gdLst>
                <a:gd name="T0" fmla="*/ 84 w 319"/>
                <a:gd name="T1" fmla="*/ 199 h 248"/>
                <a:gd name="T2" fmla="*/ 150 w 319"/>
                <a:gd name="T3" fmla="*/ 244 h 248"/>
                <a:gd name="T4" fmla="*/ 160 w 319"/>
                <a:gd name="T5" fmla="*/ 196 h 248"/>
                <a:gd name="T6" fmla="*/ 170 w 319"/>
                <a:gd name="T7" fmla="*/ 248 h 248"/>
                <a:gd name="T8" fmla="*/ 235 w 319"/>
                <a:gd name="T9" fmla="*/ 199 h 248"/>
                <a:gd name="T10" fmla="*/ 191 w 319"/>
                <a:gd name="T11" fmla="*/ 247 h 248"/>
                <a:gd name="T12" fmla="*/ 268 w 319"/>
                <a:gd name="T13" fmla="*/ 226 h 248"/>
                <a:gd name="T14" fmla="*/ 319 w 319"/>
                <a:gd name="T15" fmla="*/ 164 h 248"/>
                <a:gd name="T16" fmla="*/ 270 w 319"/>
                <a:gd name="T17" fmla="*/ 103 h 248"/>
                <a:gd name="T18" fmla="*/ 156 w 319"/>
                <a:gd name="T19" fmla="*/ 0 h 248"/>
                <a:gd name="T20" fmla="*/ 42 w 319"/>
                <a:gd name="T21" fmla="*/ 106 h 248"/>
                <a:gd name="T22" fmla="*/ 0 w 319"/>
                <a:gd name="T23" fmla="*/ 164 h 248"/>
                <a:gd name="T24" fmla="*/ 52 w 319"/>
                <a:gd name="T25" fmla="*/ 226 h 248"/>
                <a:gd name="T26" fmla="*/ 128 w 319"/>
                <a:gd name="T27" fmla="*/ 247 h 248"/>
                <a:gd name="T28" fmla="*/ 84 w 319"/>
                <a:gd name="T29" fmla="*/ 19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248">
                  <a:moveTo>
                    <a:pt x="84" y="199"/>
                  </a:moveTo>
                  <a:cubicBezTo>
                    <a:pt x="150" y="244"/>
                    <a:pt x="150" y="244"/>
                    <a:pt x="150" y="244"/>
                  </a:cubicBezTo>
                  <a:cubicBezTo>
                    <a:pt x="160" y="196"/>
                    <a:pt x="160" y="196"/>
                    <a:pt x="160" y="196"/>
                  </a:cubicBezTo>
                  <a:cubicBezTo>
                    <a:pt x="170" y="248"/>
                    <a:pt x="170" y="248"/>
                    <a:pt x="170" y="248"/>
                  </a:cubicBezTo>
                  <a:cubicBezTo>
                    <a:pt x="235" y="199"/>
                    <a:pt x="235" y="199"/>
                    <a:pt x="235" y="199"/>
                  </a:cubicBezTo>
                  <a:cubicBezTo>
                    <a:pt x="191" y="247"/>
                    <a:pt x="191" y="247"/>
                    <a:pt x="191" y="247"/>
                  </a:cubicBezTo>
                  <a:cubicBezTo>
                    <a:pt x="220" y="244"/>
                    <a:pt x="247" y="237"/>
                    <a:pt x="268" y="226"/>
                  </a:cubicBezTo>
                  <a:cubicBezTo>
                    <a:pt x="299" y="211"/>
                    <a:pt x="319" y="189"/>
                    <a:pt x="319" y="164"/>
                  </a:cubicBezTo>
                  <a:cubicBezTo>
                    <a:pt x="319" y="140"/>
                    <a:pt x="300" y="118"/>
                    <a:pt x="270" y="103"/>
                  </a:cubicBezTo>
                  <a:cubicBezTo>
                    <a:pt x="264" y="45"/>
                    <a:pt x="216" y="0"/>
                    <a:pt x="156" y="0"/>
                  </a:cubicBezTo>
                  <a:cubicBezTo>
                    <a:pt x="96" y="0"/>
                    <a:pt x="46" y="47"/>
                    <a:pt x="42" y="106"/>
                  </a:cubicBezTo>
                  <a:cubicBezTo>
                    <a:pt x="16" y="122"/>
                    <a:pt x="0" y="142"/>
                    <a:pt x="0" y="164"/>
                  </a:cubicBezTo>
                  <a:cubicBezTo>
                    <a:pt x="0" y="189"/>
                    <a:pt x="20" y="211"/>
                    <a:pt x="52" y="226"/>
                  </a:cubicBezTo>
                  <a:cubicBezTo>
                    <a:pt x="73" y="237"/>
                    <a:pt x="99" y="244"/>
                    <a:pt x="128" y="247"/>
                  </a:cubicBezTo>
                  <a:cubicBezTo>
                    <a:pt x="84" y="199"/>
                    <a:pt x="84" y="199"/>
                    <a:pt x="84" y="199"/>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05" name="Freeform 103"/>
            <p:cNvSpPr/>
            <p:nvPr/>
          </p:nvSpPr>
          <p:spPr bwMode="auto">
            <a:xfrm>
              <a:off x="2046288" y="3629312"/>
              <a:ext cx="830263" cy="1258887"/>
            </a:xfrm>
            <a:custGeom>
              <a:avLst/>
              <a:gdLst>
                <a:gd name="T0" fmla="*/ 523 w 523"/>
                <a:gd name="T1" fmla="*/ 11 h 793"/>
                <a:gd name="T2" fmla="*/ 298 w 523"/>
                <a:gd name="T3" fmla="*/ 181 h 793"/>
                <a:gd name="T4" fmla="*/ 264 w 523"/>
                <a:gd name="T5" fmla="*/ 0 h 793"/>
                <a:gd name="T6" fmla="*/ 229 w 523"/>
                <a:gd name="T7" fmla="*/ 167 h 793"/>
                <a:gd name="T8" fmla="*/ 0 w 523"/>
                <a:gd name="T9" fmla="*/ 11 h 793"/>
                <a:gd name="T10" fmla="*/ 153 w 523"/>
                <a:gd name="T11" fmla="*/ 178 h 793"/>
                <a:gd name="T12" fmla="*/ 222 w 523"/>
                <a:gd name="T13" fmla="*/ 258 h 793"/>
                <a:gd name="T14" fmla="*/ 212 w 523"/>
                <a:gd name="T15" fmla="*/ 793 h 793"/>
                <a:gd name="T16" fmla="*/ 316 w 523"/>
                <a:gd name="T17" fmla="*/ 793 h 793"/>
                <a:gd name="T18" fmla="*/ 302 w 523"/>
                <a:gd name="T19" fmla="*/ 258 h 793"/>
                <a:gd name="T20" fmla="*/ 371 w 523"/>
                <a:gd name="T21" fmla="*/ 181 h 793"/>
                <a:gd name="T22" fmla="*/ 523 w 523"/>
                <a:gd name="T23" fmla="*/ 11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3" h="793">
                  <a:moveTo>
                    <a:pt x="523" y="11"/>
                  </a:moveTo>
                  <a:lnTo>
                    <a:pt x="298" y="181"/>
                  </a:lnTo>
                  <a:lnTo>
                    <a:pt x="264" y="0"/>
                  </a:lnTo>
                  <a:lnTo>
                    <a:pt x="229" y="167"/>
                  </a:lnTo>
                  <a:lnTo>
                    <a:pt x="0" y="11"/>
                  </a:lnTo>
                  <a:lnTo>
                    <a:pt x="153" y="178"/>
                  </a:lnTo>
                  <a:lnTo>
                    <a:pt x="222" y="258"/>
                  </a:lnTo>
                  <a:lnTo>
                    <a:pt x="212" y="793"/>
                  </a:lnTo>
                  <a:lnTo>
                    <a:pt x="316" y="793"/>
                  </a:lnTo>
                  <a:lnTo>
                    <a:pt x="302" y="258"/>
                  </a:lnTo>
                  <a:lnTo>
                    <a:pt x="371" y="181"/>
                  </a:lnTo>
                  <a:lnTo>
                    <a:pt x="523" y="11"/>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1" name="Freeform 119"/>
            <p:cNvSpPr/>
            <p:nvPr/>
          </p:nvSpPr>
          <p:spPr bwMode="auto">
            <a:xfrm>
              <a:off x="4445001" y="3011774"/>
              <a:ext cx="1474788" cy="1076325"/>
            </a:xfrm>
            <a:custGeom>
              <a:avLst/>
              <a:gdLst>
                <a:gd name="T0" fmla="*/ 18 w 268"/>
                <a:gd name="T1" fmla="*/ 150 h 195"/>
                <a:gd name="T2" fmla="*/ 48 w 268"/>
                <a:gd name="T3" fmla="*/ 108 h 195"/>
                <a:gd name="T4" fmla="*/ 132 w 268"/>
                <a:gd name="T5" fmla="*/ 30 h 195"/>
                <a:gd name="T6" fmla="*/ 215 w 268"/>
                <a:gd name="T7" fmla="*/ 105 h 195"/>
                <a:gd name="T8" fmla="*/ 251 w 268"/>
                <a:gd name="T9" fmla="*/ 150 h 195"/>
                <a:gd name="T10" fmla="*/ 213 w 268"/>
                <a:gd name="T11" fmla="*/ 195 h 195"/>
                <a:gd name="T12" fmla="*/ 268 w 268"/>
                <a:gd name="T13" fmla="*/ 137 h 195"/>
                <a:gd name="T14" fmla="*/ 227 w 268"/>
                <a:gd name="T15" fmla="*/ 86 h 195"/>
                <a:gd name="T16" fmla="*/ 132 w 268"/>
                <a:gd name="T17" fmla="*/ 0 h 195"/>
                <a:gd name="T18" fmla="*/ 35 w 268"/>
                <a:gd name="T19" fmla="*/ 89 h 195"/>
                <a:gd name="T20" fmla="*/ 0 w 268"/>
                <a:gd name="T21" fmla="*/ 137 h 195"/>
                <a:gd name="T22" fmla="*/ 55 w 268"/>
                <a:gd name="T23" fmla="*/ 195 h 195"/>
                <a:gd name="T24" fmla="*/ 18 w 268"/>
                <a:gd name="T25" fmla="*/ 1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195">
                  <a:moveTo>
                    <a:pt x="18" y="150"/>
                  </a:moveTo>
                  <a:cubicBezTo>
                    <a:pt x="18" y="133"/>
                    <a:pt x="29" y="119"/>
                    <a:pt x="48" y="108"/>
                  </a:cubicBezTo>
                  <a:cubicBezTo>
                    <a:pt x="52" y="64"/>
                    <a:pt x="88" y="30"/>
                    <a:pt x="132" y="30"/>
                  </a:cubicBezTo>
                  <a:cubicBezTo>
                    <a:pt x="175" y="30"/>
                    <a:pt x="211" y="63"/>
                    <a:pt x="215" y="105"/>
                  </a:cubicBezTo>
                  <a:cubicBezTo>
                    <a:pt x="237" y="116"/>
                    <a:pt x="251" y="132"/>
                    <a:pt x="251" y="150"/>
                  </a:cubicBezTo>
                  <a:cubicBezTo>
                    <a:pt x="251" y="168"/>
                    <a:pt x="236" y="184"/>
                    <a:pt x="213" y="195"/>
                  </a:cubicBezTo>
                  <a:cubicBezTo>
                    <a:pt x="247" y="182"/>
                    <a:pt x="268" y="161"/>
                    <a:pt x="268" y="137"/>
                  </a:cubicBezTo>
                  <a:cubicBezTo>
                    <a:pt x="268" y="117"/>
                    <a:pt x="253" y="99"/>
                    <a:pt x="227" y="86"/>
                  </a:cubicBezTo>
                  <a:cubicBezTo>
                    <a:pt x="222" y="38"/>
                    <a:pt x="181" y="0"/>
                    <a:pt x="132" y="0"/>
                  </a:cubicBezTo>
                  <a:cubicBezTo>
                    <a:pt x="81" y="0"/>
                    <a:pt x="39" y="39"/>
                    <a:pt x="35" y="89"/>
                  </a:cubicBezTo>
                  <a:cubicBezTo>
                    <a:pt x="14" y="102"/>
                    <a:pt x="0" y="119"/>
                    <a:pt x="0" y="137"/>
                  </a:cubicBezTo>
                  <a:cubicBezTo>
                    <a:pt x="0" y="161"/>
                    <a:pt x="22" y="182"/>
                    <a:pt x="55" y="195"/>
                  </a:cubicBezTo>
                  <a:cubicBezTo>
                    <a:pt x="32" y="184"/>
                    <a:pt x="18" y="168"/>
                    <a:pt x="18" y="150"/>
                  </a:cubicBezTo>
                </a:path>
              </a:pathLst>
            </a:cu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2" name="Freeform 120"/>
            <p:cNvSpPr/>
            <p:nvPr/>
          </p:nvSpPr>
          <p:spPr bwMode="auto">
            <a:xfrm>
              <a:off x="4545013" y="3176874"/>
              <a:ext cx="1282700" cy="1000125"/>
            </a:xfrm>
            <a:custGeom>
              <a:avLst/>
              <a:gdLst>
                <a:gd name="T0" fmla="*/ 61 w 233"/>
                <a:gd name="T1" fmla="*/ 145 h 181"/>
                <a:gd name="T2" fmla="*/ 109 w 233"/>
                <a:gd name="T3" fmla="*/ 178 h 181"/>
                <a:gd name="T4" fmla="*/ 116 w 233"/>
                <a:gd name="T5" fmla="*/ 143 h 181"/>
                <a:gd name="T6" fmla="*/ 124 w 233"/>
                <a:gd name="T7" fmla="*/ 181 h 181"/>
                <a:gd name="T8" fmla="*/ 171 w 233"/>
                <a:gd name="T9" fmla="*/ 145 h 181"/>
                <a:gd name="T10" fmla="*/ 139 w 233"/>
                <a:gd name="T11" fmla="*/ 181 h 181"/>
                <a:gd name="T12" fmla="*/ 195 w 233"/>
                <a:gd name="T13" fmla="*/ 165 h 181"/>
                <a:gd name="T14" fmla="*/ 233 w 233"/>
                <a:gd name="T15" fmla="*/ 120 h 181"/>
                <a:gd name="T16" fmla="*/ 197 w 233"/>
                <a:gd name="T17" fmla="*/ 75 h 181"/>
                <a:gd name="T18" fmla="*/ 114 w 233"/>
                <a:gd name="T19" fmla="*/ 0 h 181"/>
                <a:gd name="T20" fmla="*/ 30 w 233"/>
                <a:gd name="T21" fmla="*/ 78 h 181"/>
                <a:gd name="T22" fmla="*/ 0 w 233"/>
                <a:gd name="T23" fmla="*/ 120 h 181"/>
                <a:gd name="T24" fmla="*/ 37 w 233"/>
                <a:gd name="T25" fmla="*/ 165 h 181"/>
                <a:gd name="T26" fmla="*/ 93 w 233"/>
                <a:gd name="T27" fmla="*/ 181 h 181"/>
                <a:gd name="T28" fmla="*/ 61 w 233"/>
                <a:gd name="T29" fmla="*/ 14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3" h="181">
                  <a:moveTo>
                    <a:pt x="61" y="145"/>
                  </a:moveTo>
                  <a:cubicBezTo>
                    <a:pt x="109" y="178"/>
                    <a:pt x="109" y="178"/>
                    <a:pt x="109" y="178"/>
                  </a:cubicBezTo>
                  <a:cubicBezTo>
                    <a:pt x="116" y="143"/>
                    <a:pt x="116" y="143"/>
                    <a:pt x="116" y="143"/>
                  </a:cubicBezTo>
                  <a:cubicBezTo>
                    <a:pt x="124" y="181"/>
                    <a:pt x="124" y="181"/>
                    <a:pt x="124" y="181"/>
                  </a:cubicBezTo>
                  <a:cubicBezTo>
                    <a:pt x="171" y="145"/>
                    <a:pt x="171" y="145"/>
                    <a:pt x="171" y="145"/>
                  </a:cubicBezTo>
                  <a:cubicBezTo>
                    <a:pt x="139" y="181"/>
                    <a:pt x="139" y="181"/>
                    <a:pt x="139" y="181"/>
                  </a:cubicBezTo>
                  <a:cubicBezTo>
                    <a:pt x="161" y="178"/>
                    <a:pt x="180" y="173"/>
                    <a:pt x="195" y="165"/>
                  </a:cubicBezTo>
                  <a:cubicBezTo>
                    <a:pt x="218" y="154"/>
                    <a:pt x="233" y="138"/>
                    <a:pt x="233" y="120"/>
                  </a:cubicBezTo>
                  <a:cubicBezTo>
                    <a:pt x="233" y="102"/>
                    <a:pt x="219" y="86"/>
                    <a:pt x="197" y="75"/>
                  </a:cubicBezTo>
                  <a:cubicBezTo>
                    <a:pt x="193" y="33"/>
                    <a:pt x="157" y="0"/>
                    <a:pt x="114" y="0"/>
                  </a:cubicBezTo>
                  <a:cubicBezTo>
                    <a:pt x="70" y="0"/>
                    <a:pt x="34" y="34"/>
                    <a:pt x="30" y="78"/>
                  </a:cubicBezTo>
                  <a:cubicBezTo>
                    <a:pt x="11" y="89"/>
                    <a:pt x="0" y="103"/>
                    <a:pt x="0" y="120"/>
                  </a:cubicBezTo>
                  <a:cubicBezTo>
                    <a:pt x="0" y="138"/>
                    <a:pt x="14" y="154"/>
                    <a:pt x="37" y="165"/>
                  </a:cubicBezTo>
                  <a:cubicBezTo>
                    <a:pt x="53" y="173"/>
                    <a:pt x="72" y="178"/>
                    <a:pt x="93" y="181"/>
                  </a:cubicBezTo>
                  <a:cubicBezTo>
                    <a:pt x="61" y="145"/>
                    <a:pt x="61" y="145"/>
                    <a:pt x="61" y="145"/>
                  </a:cubicBezTo>
                </a:path>
              </a:pathLst>
            </a:custGeom>
            <a:solidFill>
              <a:schemeClr val="accent3">
                <a:lumMod val="75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23" name="Freeform 121"/>
            <p:cNvSpPr/>
            <p:nvPr/>
          </p:nvSpPr>
          <p:spPr bwMode="auto">
            <a:xfrm>
              <a:off x="4879976" y="3965862"/>
              <a:ext cx="606425" cy="922337"/>
            </a:xfrm>
            <a:custGeom>
              <a:avLst/>
              <a:gdLst>
                <a:gd name="T0" fmla="*/ 382 w 382"/>
                <a:gd name="T1" fmla="*/ 7 h 581"/>
                <a:gd name="T2" fmla="*/ 219 w 382"/>
                <a:gd name="T3" fmla="*/ 133 h 581"/>
                <a:gd name="T4" fmla="*/ 191 w 382"/>
                <a:gd name="T5" fmla="*/ 0 h 581"/>
                <a:gd name="T6" fmla="*/ 167 w 382"/>
                <a:gd name="T7" fmla="*/ 122 h 581"/>
                <a:gd name="T8" fmla="*/ 0 w 382"/>
                <a:gd name="T9" fmla="*/ 7 h 581"/>
                <a:gd name="T10" fmla="*/ 111 w 382"/>
                <a:gd name="T11" fmla="*/ 133 h 581"/>
                <a:gd name="T12" fmla="*/ 163 w 382"/>
                <a:gd name="T13" fmla="*/ 188 h 581"/>
                <a:gd name="T14" fmla="*/ 153 w 382"/>
                <a:gd name="T15" fmla="*/ 581 h 581"/>
                <a:gd name="T16" fmla="*/ 229 w 382"/>
                <a:gd name="T17" fmla="*/ 581 h 581"/>
                <a:gd name="T18" fmla="*/ 222 w 382"/>
                <a:gd name="T19" fmla="*/ 188 h 581"/>
                <a:gd name="T20" fmla="*/ 271 w 382"/>
                <a:gd name="T21" fmla="*/ 133 h 581"/>
                <a:gd name="T22" fmla="*/ 382 w 382"/>
                <a:gd name="T23" fmla="*/ 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2" h="581">
                  <a:moveTo>
                    <a:pt x="382" y="7"/>
                  </a:moveTo>
                  <a:lnTo>
                    <a:pt x="219" y="133"/>
                  </a:lnTo>
                  <a:lnTo>
                    <a:pt x="191" y="0"/>
                  </a:lnTo>
                  <a:lnTo>
                    <a:pt x="167" y="122"/>
                  </a:lnTo>
                  <a:lnTo>
                    <a:pt x="0" y="7"/>
                  </a:lnTo>
                  <a:lnTo>
                    <a:pt x="111" y="133"/>
                  </a:lnTo>
                  <a:lnTo>
                    <a:pt x="163" y="188"/>
                  </a:lnTo>
                  <a:lnTo>
                    <a:pt x="153" y="581"/>
                  </a:lnTo>
                  <a:lnTo>
                    <a:pt x="229" y="581"/>
                  </a:lnTo>
                  <a:lnTo>
                    <a:pt x="222" y="188"/>
                  </a:lnTo>
                  <a:lnTo>
                    <a:pt x="271" y="133"/>
                  </a:lnTo>
                  <a:lnTo>
                    <a:pt x="382" y="7"/>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3" name="Oval 141"/>
            <p:cNvSpPr>
              <a:spLocks noChangeArrowheads="1"/>
            </p:cNvSpPr>
            <p:nvPr/>
          </p:nvSpPr>
          <p:spPr bwMode="auto">
            <a:xfrm>
              <a:off x="9821863" y="3221324"/>
              <a:ext cx="1001713" cy="1004887"/>
            </a:xfrm>
            <a:prstGeom prst="ellipse">
              <a:avLst/>
            </a:prstGeom>
            <a:solidFill>
              <a:schemeClr val="accent3"/>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144" name="Freeform 142"/>
            <p:cNvSpPr/>
            <p:nvPr/>
          </p:nvSpPr>
          <p:spPr bwMode="auto">
            <a:xfrm>
              <a:off x="10047288" y="3618199"/>
              <a:ext cx="539750" cy="1270000"/>
            </a:xfrm>
            <a:custGeom>
              <a:avLst/>
              <a:gdLst>
                <a:gd name="T0" fmla="*/ 340 w 340"/>
                <a:gd name="T1" fmla="*/ 143 h 800"/>
                <a:gd name="T2" fmla="*/ 195 w 340"/>
                <a:gd name="T3" fmla="*/ 226 h 800"/>
                <a:gd name="T4" fmla="*/ 174 w 340"/>
                <a:gd name="T5" fmla="*/ 0 h 800"/>
                <a:gd name="T6" fmla="*/ 149 w 340"/>
                <a:gd name="T7" fmla="*/ 226 h 800"/>
                <a:gd name="T8" fmla="*/ 0 w 340"/>
                <a:gd name="T9" fmla="*/ 143 h 800"/>
                <a:gd name="T10" fmla="*/ 132 w 340"/>
                <a:gd name="T11" fmla="*/ 303 h 800"/>
                <a:gd name="T12" fmla="*/ 132 w 340"/>
                <a:gd name="T13" fmla="*/ 800 h 800"/>
                <a:gd name="T14" fmla="*/ 201 w 340"/>
                <a:gd name="T15" fmla="*/ 800 h 800"/>
                <a:gd name="T16" fmla="*/ 201 w 340"/>
                <a:gd name="T17" fmla="*/ 303 h 800"/>
                <a:gd name="T18" fmla="*/ 340 w 340"/>
                <a:gd name="T19" fmla="*/ 143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800">
                  <a:moveTo>
                    <a:pt x="340" y="143"/>
                  </a:moveTo>
                  <a:lnTo>
                    <a:pt x="195" y="226"/>
                  </a:lnTo>
                  <a:lnTo>
                    <a:pt x="174" y="0"/>
                  </a:lnTo>
                  <a:lnTo>
                    <a:pt x="149" y="226"/>
                  </a:lnTo>
                  <a:lnTo>
                    <a:pt x="0" y="143"/>
                  </a:lnTo>
                  <a:lnTo>
                    <a:pt x="132" y="303"/>
                  </a:lnTo>
                  <a:lnTo>
                    <a:pt x="132" y="800"/>
                  </a:lnTo>
                  <a:lnTo>
                    <a:pt x="201" y="800"/>
                  </a:lnTo>
                  <a:lnTo>
                    <a:pt x="201" y="303"/>
                  </a:lnTo>
                  <a:lnTo>
                    <a:pt x="340" y="143"/>
                  </a:lnTo>
                  <a:close/>
                </a:path>
              </a:pathLst>
            </a:custGeom>
            <a:solidFill>
              <a:schemeClr val="accent3">
                <a:lumMod val="50000"/>
              </a:schemeClr>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grpSp>
      <p:sp>
        <p:nvSpPr>
          <p:cNvPr id="153" name="Rectangle 151"/>
          <p:cNvSpPr>
            <a:spLocks noChangeArrowheads="1"/>
          </p:cNvSpPr>
          <p:nvPr/>
        </p:nvSpPr>
        <p:spPr bwMode="auto">
          <a:xfrm>
            <a:off x="2" y="4902305"/>
            <a:ext cx="12238039" cy="193675"/>
          </a:xfrm>
          <a:prstGeom prst="rect">
            <a:avLst/>
          </a:prstGeom>
          <a:solidFill>
            <a:schemeClr val="accent4"/>
          </a:solidFill>
          <a:ln>
            <a:noFill/>
          </a:ln>
        </p:spPr>
        <p:txBody>
          <a:bodyPr vert="horz" wrap="square" lIns="91440" tIns="45720" rIns="91440" bIns="45720" numCol="1" anchor="t" anchorCtr="0" compatLnSpc="1"/>
          <a:lstStyle/>
          <a:p>
            <a:endParaRPr lang="en-US" sz="1900" dirty="0">
              <a:latin typeface="华文细黑" panose="02010600040101010101" charset="-122"/>
              <a:ea typeface="字魂27号-布丁体" panose="00000500000000000000" charset="-122"/>
              <a:sym typeface="华文细黑" panose="02010600040101010101" charset="-122"/>
            </a:endParaRPr>
          </a:p>
        </p:txBody>
      </p:sp>
      <p:sp>
        <p:nvSpPr>
          <p:cNvPr id="42" name="Rectangle 41"/>
          <p:cNvSpPr/>
          <p:nvPr/>
        </p:nvSpPr>
        <p:spPr>
          <a:xfrm>
            <a:off x="615950" y="5283835"/>
            <a:ext cx="11015980" cy="521970"/>
          </a:xfrm>
          <a:prstGeom prst="rect">
            <a:avLst/>
          </a:prstGeom>
        </p:spPr>
        <p:txBody>
          <a:bodyPr wrap="square" lIns="121920" rIns="121920" bIns="60960">
            <a:spAutoFit/>
          </a:bodyPr>
          <a:lstStyle/>
          <a:p>
            <a:pPr indent="457200" algn="just" fontAlgn="auto">
              <a:lnSpc>
                <a:spcPct val="150000"/>
              </a:lnSpc>
            </a:pPr>
            <a:r>
              <a:rPr lang="zh-CN" altLang="en-US">
                <a:latin typeface="黑体" panose="02010609060101010101" charset="-122"/>
                <a:ea typeface="黑体" panose="02010609060101010101" charset="-122"/>
                <a:cs typeface="黑体" panose="02010609060101010101" charset="-122"/>
                <a:sym typeface="+mn-ea"/>
              </a:rPr>
              <a:t>《清明上河图》综合活动方案</a:t>
            </a:r>
            <a:endParaRPr lang="zh-CN" altLang="en-US">
              <a:latin typeface="黑体" panose="02010609060101010101" charset="-122"/>
              <a:ea typeface="黑体" panose="02010609060101010101" charset="-122"/>
              <a:cs typeface="黑体" panose="02010609060101010101" charset="-122"/>
              <a:sym typeface="+mn-ea"/>
            </a:endParaRPr>
          </a:p>
        </p:txBody>
      </p:sp>
      <p:sp>
        <p:nvSpPr>
          <p:cNvPr id="41" name="TextBox 76"/>
          <p:cNvSpPr txBox="1"/>
          <p:nvPr/>
        </p:nvSpPr>
        <p:spPr>
          <a:xfrm>
            <a:off x="3357687" y="327185"/>
            <a:ext cx="5451229" cy="583565"/>
          </a:xfrm>
          <a:prstGeom prst="rect">
            <a:avLst/>
          </a:prstGeom>
          <a:noFill/>
          <a:effectLst/>
        </p:spPr>
        <p:txBody>
          <a:bodyPr wrap="square" rtlCol="0">
            <a:spAutoFit/>
          </a:bodyPr>
          <a:lstStyle/>
          <a:p>
            <a:pPr algn="ctr"/>
            <a:r>
              <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rPr>
              <a:t>综合活动（一）</a:t>
            </a:r>
            <a:endParaRPr lang="zh-CN" altLang="en-US" sz="3200" b="1" dirty="0" smtClean="0">
              <a:solidFill>
                <a:schemeClr val="accent1">
                  <a:lumMod val="60000"/>
                  <a:lumOff val="40000"/>
                </a:schemeClr>
              </a:solidFill>
              <a:latin typeface="华文细黑" panose="02010600040101010101" charset="-122"/>
              <a:ea typeface="字魂27号-布丁体" panose="00000500000000000000" charset="-122"/>
              <a:sym typeface="华文细黑" panose="02010600040101010101" charset="-122"/>
            </a:endParaRPr>
          </a:p>
        </p:txBody>
      </p:sp>
    </p:spTree>
  </p:cSld>
  <p:clrMapOvr>
    <a:masterClrMapping/>
  </p:clrMapOvr>
  <p:transition spd="slow" advTm="300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50000">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14:bounceEnd="50000">
                                          <p:cBhvr additive="base">
                                            <p:cTn id="23" dur="10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250" fill="hold"/>
                                            <p:tgtEl>
                                              <p:spTgt spid="154"/>
                                            </p:tgtEl>
                                            <p:attrNameLst>
                                              <p:attrName>ppt_x</p:attrName>
                                            </p:attrNameLst>
                                          </p:cBhvr>
                                          <p:tavLst>
                                            <p:tav tm="0">
                                              <p:val>
                                                <p:strVal val="1+#ppt_w/2"/>
                                              </p:val>
                                            </p:tav>
                                            <p:tav tm="100000">
                                              <p:val>
                                                <p:strVal val="#ppt_x"/>
                                              </p:val>
                                            </p:tav>
                                          </p:tavLst>
                                        </p:anim>
                                        <p:anim calcmode="lin" valueType="num">
                                          <p:cBhvr additive="base">
                                            <p:cTn id="8" dur="2250" fill="hold"/>
                                            <p:tgtEl>
                                              <p:spTgt spid="15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2250" fill="hold"/>
                                            <p:tgtEl>
                                              <p:spTgt spid="155"/>
                                            </p:tgtEl>
                                            <p:attrNameLst>
                                              <p:attrName>ppt_x</p:attrName>
                                            </p:attrNameLst>
                                          </p:cBhvr>
                                          <p:tavLst>
                                            <p:tav tm="0">
                                              <p:val>
                                                <p:strVal val="1+#ppt_w/2"/>
                                              </p:val>
                                            </p:tav>
                                            <p:tav tm="100000">
                                              <p:val>
                                                <p:strVal val="#ppt_x"/>
                                              </p:val>
                                            </p:tav>
                                          </p:tavLst>
                                        </p:anim>
                                        <p:anim calcmode="lin" valueType="num">
                                          <p:cBhvr additive="base">
                                            <p:cTn id="12" dur="2250" fill="hold"/>
                                            <p:tgtEl>
                                              <p:spTgt spid="155"/>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500"/>
                                      </p:stCondLst>
                                      <p:childTnLst>
                                        <p:set>
                                          <p:cBhvr>
                                            <p:cTn id="14" dur="1" fill="hold">
                                              <p:stCondLst>
                                                <p:cond delay="0"/>
                                              </p:stCondLst>
                                            </p:cTn>
                                            <p:tgtEl>
                                              <p:spTgt spid="156"/>
                                            </p:tgtEl>
                                            <p:attrNameLst>
                                              <p:attrName>style.visibility</p:attrName>
                                            </p:attrNameLst>
                                          </p:cBhvr>
                                          <p:to>
                                            <p:strVal val="visible"/>
                                          </p:to>
                                        </p:set>
                                        <p:anim calcmode="lin" valueType="num">
                                          <p:cBhvr additive="base">
                                            <p:cTn id="15" dur="2250" fill="hold"/>
                                            <p:tgtEl>
                                              <p:spTgt spid="156"/>
                                            </p:tgtEl>
                                            <p:attrNameLst>
                                              <p:attrName>ppt_x</p:attrName>
                                            </p:attrNameLst>
                                          </p:cBhvr>
                                          <p:tavLst>
                                            <p:tav tm="0">
                                              <p:val>
                                                <p:strVal val="1+#ppt_w/2"/>
                                              </p:val>
                                            </p:tav>
                                            <p:tav tm="100000">
                                              <p:val>
                                                <p:strVal val="#ppt_x"/>
                                              </p:val>
                                            </p:tav>
                                          </p:tavLst>
                                        </p:anim>
                                        <p:anim calcmode="lin" valueType="num">
                                          <p:cBhvr additive="base">
                                            <p:cTn id="16" dur="2250" fill="hold"/>
                                            <p:tgtEl>
                                              <p:spTgt spid="156"/>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750"/>
                                      </p:stCondLst>
                                      <p:childTnLst>
                                        <p:set>
                                          <p:cBhvr>
                                            <p:cTn id="18" dur="1" fill="hold">
                                              <p:stCondLst>
                                                <p:cond delay="0"/>
                                              </p:stCondLst>
                                            </p:cTn>
                                            <p:tgtEl>
                                              <p:spTgt spid="157"/>
                                            </p:tgtEl>
                                            <p:attrNameLst>
                                              <p:attrName>style.visibility</p:attrName>
                                            </p:attrNameLst>
                                          </p:cBhvr>
                                          <p:to>
                                            <p:strVal val="visible"/>
                                          </p:to>
                                        </p:set>
                                        <p:anim calcmode="lin" valueType="num">
                                          <p:cBhvr additive="base">
                                            <p:cTn id="19" dur="2250" fill="hold"/>
                                            <p:tgtEl>
                                              <p:spTgt spid="157"/>
                                            </p:tgtEl>
                                            <p:attrNameLst>
                                              <p:attrName>ppt_x</p:attrName>
                                            </p:attrNameLst>
                                          </p:cBhvr>
                                          <p:tavLst>
                                            <p:tav tm="0">
                                              <p:val>
                                                <p:strVal val="1+#ppt_w/2"/>
                                              </p:val>
                                            </p:tav>
                                            <p:tav tm="100000">
                                              <p:val>
                                                <p:strVal val="#ppt_x"/>
                                              </p:val>
                                            </p:tav>
                                          </p:tavLst>
                                        </p:anim>
                                        <p:anim calcmode="lin" valueType="num">
                                          <p:cBhvr additive="base">
                                            <p:cTn id="20" dur="2250" fill="hold"/>
                                            <p:tgtEl>
                                              <p:spTgt spid="157"/>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140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1000" fill="hold"/>
                                            <p:tgtEl>
                                              <p:spTgt spid="42"/>
                                            </p:tgtEl>
                                            <p:attrNameLst>
                                              <p:attrName>ppt_x</p:attrName>
                                            </p:attrNameLst>
                                          </p:cBhvr>
                                          <p:tavLst>
                                            <p:tav tm="0">
                                              <p:val>
                                                <p:strVal val="#ppt_x"/>
                                              </p:val>
                                            </p:tav>
                                            <p:tav tm="100000">
                                              <p:val>
                                                <p:strVal val="#ppt_x"/>
                                              </p:val>
                                            </p:tav>
                                          </p:tavLst>
                                        </p:anim>
                                        <p:anim calcmode="lin" valueType="num">
                                          <p:cBhvr additive="base">
                                            <p:cTn id="24"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1"/>
          </p:cNvSpPr>
          <p:nvPr>
            <p:ph type="sldNum" sz="quarter" idx="12"/>
          </p:nvPr>
        </p:nvSpPr>
        <p:spPr/>
        <p:txBody>
          <a:bodyPr/>
          <a:p>
            <a:fld id="{A7F1AA27-B7A4-475F-8430-0E6442A33CF0}" type="slidenum">
              <a:rPr lang="zh-CN" altLang="en-US" smtClean="0"/>
            </a:fld>
            <a:endParaRPr lang="zh-CN" altLang="en-US"/>
          </a:p>
        </p:txBody>
      </p:sp>
      <p:sp>
        <p:nvSpPr>
          <p:cNvPr id="5" name="矩形 4"/>
          <p:cNvSpPr/>
          <p:nvPr/>
        </p:nvSpPr>
        <p:spPr>
          <a:xfrm>
            <a:off x="840740" y="960755"/>
            <a:ext cx="10741025" cy="5059680"/>
          </a:xfrm>
          <a:prstGeom prst="rect">
            <a:avLst/>
          </a:prstGeom>
          <a:no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cs typeface="+mn-ea"/>
              <a:sym typeface="+mn-lt"/>
            </a:endParaRPr>
          </a:p>
        </p:txBody>
      </p:sp>
      <p:sp>
        <p:nvSpPr>
          <p:cNvPr id="6" name="文本框 5"/>
          <p:cNvSpPr txBox="1"/>
          <p:nvPr/>
        </p:nvSpPr>
        <p:spPr>
          <a:xfrm>
            <a:off x="1183005" y="1285240"/>
            <a:ext cx="3946525" cy="4407535"/>
          </a:xfrm>
          <a:prstGeom prst="rect">
            <a:avLst/>
          </a:prstGeom>
          <a:noFill/>
        </p:spPr>
        <p:txBody>
          <a:bodyPr wrap="square" rtlCol="0" anchor="t">
            <a:spAutoFit/>
          </a:bodyPr>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活动目的</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1. 学习、借鉴作者的艺术观点——既要学会欣赏画作，又要能够通过分析画作吸收传统文化，并将创新理念迁移至学习和生活中来。</a:t>
            </a:r>
            <a:endParaRPr lang="zh-CN" altLang="en-US">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2. 运用多媒体搜集资料，按照任务要求准备展示内容。</a:t>
            </a:r>
            <a:endParaRPr lang="zh-CN" altLang="en-US">
              <a:latin typeface="黑体" panose="02010609060101010101" charset="-122"/>
              <a:ea typeface="黑体" panose="02010609060101010101" charset="-122"/>
            </a:endParaRPr>
          </a:p>
          <a:p>
            <a:pPr indent="0"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活动任务</a:t>
            </a:r>
            <a:endParaRPr lang="zh-CN" altLang="en-US" b="1">
              <a:latin typeface="黑体" panose="02010609060101010101" charset="-122"/>
              <a:ea typeface="黑体" panose="02010609060101010101" charset="-122"/>
            </a:endParaRPr>
          </a:p>
          <a:p>
            <a:pPr indent="457200" algn="just" fontAlgn="auto">
              <a:lnSpc>
                <a:spcPct val="130000"/>
              </a:lnSpc>
              <a:spcBef>
                <a:spcPts val="0"/>
              </a:spcBef>
              <a:spcAft>
                <a:spcPts val="0"/>
              </a:spcAft>
              <a:extLst>
                <a:ext uri="{35155182-B16C-46BC-9424-99874614C6A1}">
                  <wpsdc:indentchars xmlns:wpsdc="http://www.wps.cn/officeDocument/2017/drawingmlCustomData" val="200" checksum="59296752"/>
                </a:ext>
              </a:extLst>
            </a:pPr>
            <a:r>
              <a:rPr lang="zh-CN" altLang="en-US">
                <a:latin typeface="黑体" panose="02010609060101010101" charset="-122"/>
                <a:ea typeface="黑体" panose="02010609060101010101" charset="-122"/>
              </a:rPr>
              <a:t>网上搜集有关《清明上河图》的资料，学习从专业的角度欣赏画作。正确理解画家的创作理念和艺术风格。</a:t>
            </a:r>
            <a:endParaRPr lang="zh-CN" altLang="en-US">
              <a:latin typeface="黑体" panose="02010609060101010101" charset="-122"/>
              <a:ea typeface="黑体" panose="02010609060101010101" charset="-122"/>
            </a:endParaRPr>
          </a:p>
          <a:p>
            <a:pPr algn="just" fontAlgn="auto">
              <a:lnSpc>
                <a:spcPct val="130000"/>
              </a:lnSpc>
              <a:spcBef>
                <a:spcPts val="0"/>
              </a:spcBef>
              <a:spcAft>
                <a:spcPts val="0"/>
              </a:spcAft>
            </a:pPr>
            <a:r>
              <a:rPr lang="zh-CN" altLang="en-US" b="1">
                <a:latin typeface="黑体" panose="02010609060101010101" charset="-122"/>
                <a:ea typeface="黑体" panose="02010609060101010101" charset="-122"/>
              </a:rPr>
              <a:t>活动步骤</a:t>
            </a:r>
            <a:endParaRPr lang="zh-CN" altLang="en-US" b="1">
              <a:latin typeface="黑体" panose="02010609060101010101" charset="-122"/>
              <a:ea typeface="黑体" panose="02010609060101010101" charset="-122"/>
            </a:endParaRPr>
          </a:p>
        </p:txBody>
      </p:sp>
      <p:pic>
        <p:nvPicPr>
          <p:cNvPr id="8" name="图片 7" descr="流程图"/>
          <p:cNvPicPr>
            <a:picLocks noChangeAspect="1"/>
          </p:cNvPicPr>
          <p:nvPr/>
        </p:nvPicPr>
        <p:blipFill>
          <a:blip r:embed="rId1"/>
          <a:stretch>
            <a:fillRect/>
          </a:stretch>
        </p:blipFill>
        <p:spPr>
          <a:xfrm>
            <a:off x="5222240" y="1567815"/>
            <a:ext cx="6235700" cy="3975735"/>
          </a:xfrm>
          <a:prstGeom prst="rect">
            <a:avLst/>
          </a:prstGeom>
        </p:spPr>
      </p:pic>
    </p:spTree>
  </p:cSld>
  <p:clrMapOvr>
    <a:masterClrMapping/>
  </p:clrMapOvr>
  <p:transition spd="slow"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amond(in)">
                                      <p:cBhvr>
                                        <p:cTn id="18"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p:bldP spid="6" grpId="1"/>
    </p:bldLst>
  </p:timing>
</p:sld>
</file>

<file path=ppt/tags/tag1.xml><?xml version="1.0" encoding="utf-8"?>
<p:tagLst xmlns:p="http://schemas.openxmlformats.org/presentationml/2006/main">
  <p:tag name="ISPRING_PRESENTATION_TITLE" val="多彩清新教育培训通用PPT模板"/>
</p:tagLst>
</file>

<file path=ppt/theme/theme1.xml><?xml version="1.0" encoding="utf-8"?>
<a:theme xmlns:a="http://schemas.openxmlformats.org/drawingml/2006/main" name="Office Theme">
  <a:themeElements>
    <a:clrScheme name="自定义 385">
      <a:dk1>
        <a:sysClr val="windowText" lastClr="000000"/>
      </a:dk1>
      <a:lt1>
        <a:srgbClr val="3F3F3F"/>
      </a:lt1>
      <a:dk2>
        <a:srgbClr val="000000"/>
      </a:dk2>
      <a:lt2>
        <a:srgbClr val="7F7F7F"/>
      </a:lt2>
      <a:accent1>
        <a:srgbClr val="3872BA"/>
      </a:accent1>
      <a:accent2>
        <a:srgbClr val="E8ACAB"/>
      </a:accent2>
      <a:accent3>
        <a:srgbClr val="82CBE2"/>
      </a:accent3>
      <a:accent4>
        <a:srgbClr val="F0CB75"/>
      </a:accent4>
      <a:accent5>
        <a:srgbClr val="004F8A"/>
      </a:accent5>
      <a:accent6>
        <a:srgbClr val="004F8A"/>
      </a:accent6>
      <a:hlink>
        <a:srgbClr val="004F8A"/>
      </a:hlink>
      <a:folHlink>
        <a:srgbClr val="004F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3480</Words>
  <Application>WPS 演示</Application>
  <PresentationFormat>自定义</PresentationFormat>
  <Paragraphs>246</Paragraphs>
  <Slides>34</Slides>
  <Notes>24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34</vt:i4>
      </vt:variant>
    </vt:vector>
  </HeadingPairs>
  <TitlesOfParts>
    <vt:vector size="50" baseType="lpstr">
      <vt:lpstr>Arial</vt:lpstr>
      <vt:lpstr>宋体</vt:lpstr>
      <vt:lpstr>Wingdings</vt:lpstr>
      <vt:lpstr>张海山锐谐体</vt:lpstr>
      <vt:lpstr>Signika</vt:lpstr>
      <vt:lpstr>華康圓體 Std W5</vt:lpstr>
      <vt:lpstr>Open Sans Extrabold</vt:lpstr>
      <vt:lpstr>微软雅黑</vt:lpstr>
      <vt:lpstr>Bebas Neue</vt:lpstr>
      <vt:lpstr>华文细黑</vt:lpstr>
      <vt:lpstr>字魂27号-布丁体</vt:lpstr>
      <vt:lpstr>黑体</vt:lpstr>
      <vt:lpstr>Roboto Bold</vt:lpstr>
      <vt:lpstr>Calibri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多彩清新教育培训通用PPT模板</dc:title>
  <dc:creator/>
  <cp:lastModifiedBy>太阳花的微笑</cp:lastModifiedBy>
  <cp:revision>2067</cp:revision>
  <dcterms:created xsi:type="dcterms:W3CDTF">2014-10-20T02:56:00Z</dcterms:created>
  <dcterms:modified xsi:type="dcterms:W3CDTF">2021-06-05T07:59:42Z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2052-11.1.0.10495</vt:lpwstr>
  </property>
  <property fmtid="{D5CDD505-2E9C-101B-9397-08002B2CF9AE}" pid="3" name="ICV">
    <vt:lpwstr>818088A4FC4D4369A1FF1190A3E0B39F</vt:lpwstr>
  </property>
</Properties>
</file>