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1"/>
  </p:handoutMasterIdLst>
  <p:sldIdLst>
    <p:sldId id="256" r:id="rId3"/>
    <p:sldId id="376" r:id="rId5"/>
    <p:sldId id="406" r:id="rId6"/>
    <p:sldId id="552" r:id="rId7"/>
    <p:sldId id="435" r:id="rId8"/>
    <p:sldId id="409" r:id="rId9"/>
    <p:sldId id="660" r:id="rId10"/>
    <p:sldId id="661" r:id="rId11"/>
    <p:sldId id="677" r:id="rId12"/>
    <p:sldId id="693" r:id="rId13"/>
    <p:sldId id="690" r:id="rId14"/>
    <p:sldId id="694" r:id="rId15"/>
    <p:sldId id="695" r:id="rId16"/>
    <p:sldId id="696" r:id="rId17"/>
    <p:sldId id="697" r:id="rId18"/>
    <p:sldId id="698" r:id="rId19"/>
    <p:sldId id="691" r:id="rId20"/>
    <p:sldId id="699" r:id="rId21"/>
    <p:sldId id="700" r:id="rId22"/>
    <p:sldId id="701" r:id="rId23"/>
    <p:sldId id="702" r:id="rId24"/>
    <p:sldId id="703" r:id="rId25"/>
    <p:sldId id="704" r:id="rId26"/>
    <p:sldId id="705" r:id="rId27"/>
    <p:sldId id="706" r:id="rId28"/>
    <p:sldId id="707" r:id="rId29"/>
    <p:sldId id="708" r:id="rId30"/>
    <p:sldId id="709" r:id="rId31"/>
    <p:sldId id="710" r:id="rId32"/>
    <p:sldId id="711" r:id="rId33"/>
    <p:sldId id="712" r:id="rId34"/>
    <p:sldId id="713" r:id="rId35"/>
    <p:sldId id="714" r:id="rId36"/>
    <p:sldId id="715" r:id="rId37"/>
    <p:sldId id="716" r:id="rId38"/>
    <p:sldId id="717" r:id="rId39"/>
    <p:sldId id="718" r:id="rId40"/>
    <p:sldId id="719" r:id="rId41"/>
    <p:sldId id="720" r:id="rId42"/>
    <p:sldId id="721" r:id="rId43"/>
    <p:sldId id="722" r:id="rId44"/>
    <p:sldId id="723" r:id="rId45"/>
    <p:sldId id="724" r:id="rId46"/>
    <p:sldId id="725" r:id="rId47"/>
    <p:sldId id="726" r:id="rId48"/>
    <p:sldId id="727" r:id="rId49"/>
    <p:sldId id="392" r:id="rId50"/>
  </p:sldIdLst>
  <p:sldSz cx="12192000" cy="6858000"/>
  <p:notesSz cx="6858000" cy="9144000"/>
  <p:custDataLst>
    <p:tags r:id="rId5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FFFFFF"/>
    <a:srgbClr val="8FABC4"/>
    <a:srgbClr val="AAD6E1"/>
    <a:srgbClr val="E3E7EF"/>
    <a:srgbClr val="1E8B8F"/>
    <a:srgbClr val="3AADD1"/>
    <a:srgbClr val="01ACBE"/>
    <a:srgbClr val="00AF92"/>
    <a:srgbClr val="FFB850"/>
    <a:srgbClr val="E870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89" autoAdjust="0"/>
    <p:restoredTop sz="94173" autoAdjust="0"/>
  </p:normalViewPr>
  <p:slideViewPr>
    <p:cSldViewPr snapToGrid="0" showGuides="1">
      <p:cViewPr>
        <p:scale>
          <a:sx n="66" d="100"/>
          <a:sy n="66" d="100"/>
        </p:scale>
        <p:origin x="-634" y="-346"/>
      </p:cViewPr>
      <p:guideLst>
        <p:guide orient="horz" pos="2320"/>
        <p:guide orient="horz" pos="1685"/>
        <p:guide pos="6256"/>
        <p:guide pos="2193"/>
        <p:guide pos="4271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-3846" y="-90"/>
      </p:cViewPr>
      <p:guideLst>
        <p:guide orient="horz" pos="3094"/>
        <p:guide pos="209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5" Type="http://schemas.openxmlformats.org/officeDocument/2006/relationships/tags" Target="tags/tag5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handoutMaster" Target="handoutMasters/handoutMaster1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E7AE32-FE0A-499C-8586-C64F68E7A1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0F5E53-8514-4000-B462-339186561C8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B7388A-9CD3-4374-B6A7-100DA9D0812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EE0B30-C635-4C7C-98E8-12E41BE490B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A9C3E-6D87-4C29-8288-8701A99FA8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E0B30-C635-4C7C-98E8-12E41BE49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A9C3E-6D87-4C29-8288-8701A99FA8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E0B30-C635-4C7C-98E8-12E41BE49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A9C3E-6D87-4C29-8288-8701A99FA8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A9C3E-6D87-4C29-8288-8701A99FA8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70F3F-794C-4240-B442-B4C6A88CE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70F3F-794C-4240-B442-B4C6A88CE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A9C3E-6D87-4C29-8288-8701A99FA8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E0B30-C635-4C7C-98E8-12E41BE49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E0B30-C635-4C7C-98E8-12E41BE49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A9C3E-6D87-4C29-8288-8701A99FA8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E0B30-C635-4C7C-98E8-12E41BE49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A9C3E-6D87-4C29-8288-8701A99FA8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image2.wdp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4691844" y="333450"/>
            <a:ext cx="2808312" cy="576064"/>
            <a:chOff x="406574" y="333450"/>
            <a:chExt cx="2808312" cy="576064"/>
          </a:xfrm>
        </p:grpSpPr>
        <p:sp>
          <p:nvSpPr>
            <p:cNvPr id="2" name="圆角矩形 1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3" name="TextBox 2"/>
            <p:cNvSpPr txBox="1"/>
            <p:nvPr userDrawn="1"/>
          </p:nvSpPr>
          <p:spPr>
            <a:xfrm>
              <a:off x="563500" y="442761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accent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  <a:endParaRPr lang="zh-CN" altLang="en-US" sz="2000" b="1" dirty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6" name="直接连接符 5"/>
          <p:cNvCxnSpPr/>
          <p:nvPr userDrawn="1"/>
        </p:nvCxnSpPr>
        <p:spPr>
          <a:xfrm flipH="1">
            <a:off x="-127000" y="621482"/>
            <a:ext cx="47752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 userDrawn="1"/>
        </p:nvCxnSpPr>
        <p:spPr>
          <a:xfrm flipH="1">
            <a:off x="7505700" y="621482"/>
            <a:ext cx="47752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FC8A9CF0-91C9-42F9-83C2-B72FF9A18BA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5"/>
          <p:cNvSpPr txBox="1"/>
          <p:nvPr userDrawn="1"/>
        </p:nvSpPr>
        <p:spPr>
          <a:xfrm>
            <a:off x="1025562" y="6158291"/>
            <a:ext cx="647753" cy="328295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400" b="0" i="0" smtClean="0">
                <a:solidFill>
                  <a:srgbClr val="FFFFFF"/>
                </a:solidFill>
                <a:latin typeface="Bebas Neue" charset="0"/>
                <a:ea typeface="Bebas Neue" charset="0"/>
                <a:cs typeface="Bebas Neue" charset="0"/>
              </a:rPr>
            </a:fld>
            <a:endParaRPr lang="en-US" sz="1400" b="0" i="0" dirty="0">
              <a:solidFill>
                <a:srgbClr val="FFFFFF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504035" y="6168552"/>
            <a:ext cx="7328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dirty="0" smtClean="0">
                <a:solidFill>
                  <a:srgbClr val="FFFFFF"/>
                </a:solidFill>
                <a:latin typeface="Bebas Neue" charset="0"/>
                <a:ea typeface="Bebas Neue" charset="0"/>
                <a:cs typeface="Bebas Neue" charset="0"/>
              </a:rPr>
              <a:t>Slide  /</a:t>
            </a:r>
            <a:endParaRPr lang="en-US" sz="1400" b="0" i="0" dirty="0">
              <a:solidFill>
                <a:srgbClr val="FFFFFF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endParaRPr lang="en-US" altLang="zh-CN" sz="2000" dirty="0">
              <a:solidFill>
                <a:schemeClr val="bg2">
                  <a:lumMod val="20000"/>
                  <a:lumOff val="80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ECE7FB5-5520-420F-9C46-C773A0E49A4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4B3D0E2-04B4-4BC0-959B-C42A5ABFD6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0">
        <p14:shred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25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microsoft.com/office/2007/relationships/hdphoto" Target="../media/image2.wdp"/><Relationship Id="rId7" Type="http://schemas.openxmlformats.org/officeDocument/2006/relationships/image" Target="../media/image1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endParaRPr lang="en-US" altLang="zh-CN" sz="2000" dirty="0">
              <a:solidFill>
                <a:schemeClr val="bg2">
                  <a:lumMod val="20000"/>
                  <a:lumOff val="80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>
    <mc:Choice xmlns:p14="http://schemas.microsoft.com/office/powerpoint/2010/main" Requires="p14">
      <p:transition p14:dur="25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1219200" rtl="0" eaLnBrk="1" latinLnBrk="0" hangingPunct="1">
        <a:spcBef>
          <a:spcPct val="0"/>
        </a:spcBef>
        <a:buNone/>
        <a:defRPr sz="4535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135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65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865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emf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1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e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e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e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emf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2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em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em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6.emf"/><Relationship Id="rId1" Type="http://schemas.openxmlformats.org/officeDocument/2006/relationships/image" Target="../media/image25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8.emf"/><Relationship Id="rId1" Type="http://schemas.openxmlformats.org/officeDocument/2006/relationships/image" Target="../media/image27.emf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1.emf"/><Relationship Id="rId1" Type="http://schemas.openxmlformats.org/officeDocument/2006/relationships/image" Target="../media/image30.emf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3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5.emf"/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image" Target="../media/image32.emf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em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8.emf"/><Relationship Id="rId1" Type="http://schemas.openxmlformats.org/officeDocument/2006/relationships/image" Target="../media/image37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0.emf"/><Relationship Id="rId1" Type="http://schemas.openxmlformats.org/officeDocument/2006/relationships/image" Target="../media/image39.emf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1.emf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2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3.emf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4.emf"/></Relationships>
</file>

<file path=ppt/slides/_rels/slide4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4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4127"/>
            <a:ext cx="12192000" cy="6858000"/>
          </a:xfrm>
          <a:prstGeom prst="rect">
            <a:avLst/>
          </a:prstGeom>
          <a:noFill/>
        </p:spPr>
      </p:pic>
      <p:sp>
        <p:nvSpPr>
          <p:cNvPr id="27" name="TextBox 29"/>
          <p:cNvSpPr txBox="1"/>
          <p:nvPr/>
        </p:nvSpPr>
        <p:spPr>
          <a:xfrm>
            <a:off x="938530" y="2367280"/>
            <a:ext cx="7200900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zh-CN" altLang="en-US" sz="7200" dirty="0" smtClean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rPr>
              <a:t>公共艺术.美术篇</a:t>
            </a:r>
            <a:endParaRPr lang="zh-CN" altLang="en-US" sz="7200" dirty="0" smtClean="0">
              <a:latin typeface="华文细黑" panose="02010600040101010101" charset="-122"/>
              <a:ea typeface="字魂27号-布丁体" panose="00000500000000000000" charset="-122"/>
              <a:sym typeface="华文细黑" panose="0201060004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017105" y="3942129"/>
            <a:ext cx="4703132" cy="460375"/>
            <a:chOff x="1861105" y="3523016"/>
            <a:chExt cx="5180832" cy="460375"/>
          </a:xfrm>
        </p:grpSpPr>
        <p:sp>
          <p:nvSpPr>
            <p:cNvPr id="29" name="矩形 28"/>
            <p:cNvSpPr/>
            <p:nvPr/>
          </p:nvSpPr>
          <p:spPr>
            <a:xfrm>
              <a:off x="1861105" y="3592133"/>
              <a:ext cx="5180832" cy="34624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txBody>
            <a:bodyPr wrap="square">
              <a:spAutoFit/>
            </a:bodyPr>
            <a:lstStyle/>
            <a:p>
              <a:pPr algn="dist">
                <a:spcBef>
                  <a:spcPct val="0"/>
                </a:spcBef>
                <a:buFontTx/>
                <a:buNone/>
              </a:pPr>
              <a:endParaRPr lang="zh-CN" altLang="en-US" sz="2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000988" y="3523016"/>
              <a:ext cx="4785550" cy="4603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400" dirty="0">
                  <a:solidFill>
                    <a:srgbClr val="FFFFFF"/>
                  </a:solidFill>
                  <a:latin typeface="华文细黑" panose="02010600040101010101" charset="-122"/>
                  <a:ea typeface="字魂27号-布丁体" panose="00000500000000000000" charset="-122"/>
                  <a:sym typeface="华文细黑" panose="02010600040101010101" charset="-122"/>
                </a:rPr>
                <a:t>北京出版社</a:t>
              </a:r>
              <a:endParaRPr lang="zh-CN" altLang="en-US" sz="2400" dirty="0">
                <a:solidFill>
                  <a:srgbClr val="FFFFFF"/>
                </a:solidFill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3185" y="74295"/>
            <a:ext cx="2134870" cy="864870"/>
            <a:chOff x="15605" y="515"/>
            <a:chExt cx="3362" cy="1362"/>
          </a:xfrm>
        </p:grpSpPr>
        <p:grpSp>
          <p:nvGrpSpPr>
            <p:cNvPr id="17" name="组合 16"/>
            <p:cNvGrpSpPr/>
            <p:nvPr/>
          </p:nvGrpSpPr>
          <p:grpSpPr>
            <a:xfrm>
              <a:off x="17318" y="535"/>
              <a:ext cx="1438" cy="1343"/>
              <a:chOff x="6344" y="1046"/>
              <a:chExt cx="1438" cy="1343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6344" y="1046"/>
                <a:ext cx="465" cy="460"/>
              </a:xfrm>
              <a:prstGeom prst="ellipse">
                <a:avLst/>
              </a:prstGeom>
              <a:noFill/>
              <a:ln w="41275">
                <a:solidFill>
                  <a:srgbClr val="FADBC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6994" y="1609"/>
                <a:ext cx="788" cy="780"/>
              </a:xfrm>
              <a:prstGeom prst="ellipse">
                <a:avLst/>
              </a:prstGeom>
              <a:noFill/>
              <a:ln w="41275">
                <a:solidFill>
                  <a:srgbClr val="C5E3D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20340000" flipH="1" flipV="1">
              <a:off x="15920" y="515"/>
              <a:ext cx="1438" cy="1343"/>
              <a:chOff x="6344" y="1046"/>
              <a:chExt cx="1438" cy="1343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6344" y="1046"/>
                <a:ext cx="465" cy="460"/>
              </a:xfrm>
              <a:prstGeom prst="ellipse">
                <a:avLst/>
              </a:prstGeom>
              <a:noFill/>
              <a:ln w="41275">
                <a:solidFill>
                  <a:srgbClr val="CDE2F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6994" y="1609"/>
                <a:ext cx="788" cy="780"/>
              </a:xfrm>
              <a:prstGeom prst="ellipse">
                <a:avLst/>
              </a:prstGeom>
              <a:noFill/>
              <a:ln w="41275">
                <a:solidFill>
                  <a:srgbClr val="C5E3D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cxnSp>
          <p:nvCxnSpPr>
            <p:cNvPr id="23" name="直接连接符 22"/>
            <p:cNvCxnSpPr/>
            <p:nvPr/>
          </p:nvCxnSpPr>
          <p:spPr>
            <a:xfrm flipH="1">
              <a:off x="15605" y="1141"/>
              <a:ext cx="463" cy="367"/>
            </a:xfrm>
            <a:prstGeom prst="line">
              <a:avLst/>
            </a:prstGeom>
            <a:ln w="19050">
              <a:solidFill>
                <a:srgbClr val="C5E3D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18505" y="995"/>
              <a:ext cx="463" cy="367"/>
            </a:xfrm>
            <a:prstGeom prst="line">
              <a:avLst/>
            </a:prstGeom>
            <a:ln w="19050">
              <a:solidFill>
                <a:srgbClr val="C5E3D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3000">
        <p:checker/>
      </p:transition>
    </mc:Choice>
    <mc:Fallback>
      <p:transition spd="slow" advTm="3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41145" y="856615"/>
            <a:ext cx="9134475" cy="537591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81512" y="32718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作品欣赏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0030101010101" charset="-122"/>
              <a:ea typeface="黑体" panose="02010600030101010101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10715" y="1115060"/>
            <a:ext cx="4894580" cy="4823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>
                <a:latin typeface="黑体" panose="02010600030101010101" charset="-122"/>
                <a:ea typeface="黑体" panose="02010600030101010101" charset="-122"/>
              </a:rPr>
              <a:t>《多宝塔感应碑》</a:t>
            </a:r>
            <a:endParaRPr lang="zh-CN" altLang="en-US" b="1">
              <a:latin typeface="黑体" panose="02010600030101010101" charset="-122"/>
              <a:ea typeface="黑体" panose="02010600030101010101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《多宝塔感应碑》（图7-1-2）正书34 行，每行66 字，楷书，碑高285cm，宽102cm，今存于西安碑林。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《多宝塔感应碑》是颜真卿中年所书，上接二王、欧、褚余风，整篇结构严密沉雄浑厚，大气磅礴，奠定了颜楷的基本格调，此碑用笔多为中锋，顿挫有致，起笔藏锋，方圆并用；收笔用顿笔回锋较多，强调“护尾”。该碑体现出颜书的雄浑大气之韵，竖划粗壮，浑厚力强。横竖笔画粗细对比鲜明，富于变化，这种对比可谓“颜书之筋”。颜书撇轻捺重，有“蚕头雁尾”之称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227570" y="1167130"/>
            <a:ext cx="3055620" cy="4601210"/>
            <a:chOff x="11007" y="2468"/>
            <a:chExt cx="4812" cy="724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206" y="2468"/>
              <a:ext cx="4150" cy="6562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11007" y="9134"/>
              <a:ext cx="481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rPr>
                <a:t>图7-1-2　《多宝塔感应碑》</a:t>
              </a:r>
              <a:endPara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endParaRPr>
            </a:p>
          </p:txBody>
        </p:sp>
      </p:grp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4" grpId="0"/>
      <p:bldP spid="4" grpId="1"/>
      <p:bldP spid="5" grpId="0" bldLvl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82825" y="1621790"/>
            <a:ext cx="7810500" cy="432308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81512" y="32718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书法作品鉴赏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0030101010101" charset="-122"/>
              <a:ea typeface="黑体" panose="02010600030101010101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59100" y="2065655"/>
            <a:ext cx="647700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>
                <a:latin typeface="黑体" panose="02010600030101010101" charset="-122"/>
                <a:ea typeface="黑体" panose="02010600030101010101" charset="-122"/>
              </a:rPr>
              <a:t>一、楷书——唐欧阳询《九成宫醴泉铭》</a:t>
            </a:r>
            <a:endParaRPr lang="zh-CN" altLang="en-US" b="1">
              <a:latin typeface="黑体" panose="02010600030101010101" charset="-122"/>
              <a:ea typeface="黑体" panose="02010600030101010101" charset="-122"/>
            </a:endParaRPr>
          </a:p>
          <a:p>
            <a:pPr indent="4572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《九成宫醴泉铭》为唐代书法家欧阳询的代表作，是唐代规范化书法的象征。《九成宫醴泉铭》（图7-1-3）笔笔具法则，字字应规短，点画精致多变，笔力劲挺豪健，结构严谨工整，间架平舒流朗，造型凝聚，笔势灵动，气韵高压，辩证地体现了雄奇与平正的关系，方圆的转换也相当的成熟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  <a:p>
            <a:pPr indent="4572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此碑特征：点画以方笔为主，落笔藏锋，轻重缓急，收放自如，点画间呼应气贯长虹，精到沉稳，错落有致。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622790" y="355600"/>
            <a:ext cx="21971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黑体" panose="02010600030101010101" charset="-122"/>
                <a:ea typeface="黑体" panose="02010600030101010101" charset="-122"/>
                <a:sym typeface="+mn-ea"/>
              </a:rPr>
              <a:t>拓展欣赏</a:t>
            </a:r>
            <a:endParaRPr lang="zh-CN" altLang="en-US" sz="3200">
              <a:latin typeface="Kozuka Gothic Pro B" panose="020B0800000000000000" charset="-128"/>
              <a:ea typeface="Kozuka Gothic Pro B" panose="020B0800000000000000" charset="-128"/>
            </a:endParaRPr>
          </a:p>
        </p:txBody>
      </p: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4" grpId="0"/>
      <p:bldP spid="4" grpId="1"/>
      <p:bldP spid="5" grpId="0" bldLvl="0" animBg="1"/>
      <p:bldP spid="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5310" y="1131570"/>
            <a:ext cx="11225530" cy="503174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81512" y="32718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书法作品鉴赏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0030101010101" charset="-122"/>
              <a:ea typeface="黑体" panose="02010600030101010101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9000" y="1309370"/>
            <a:ext cx="4359910" cy="4661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>
                <a:latin typeface="黑体" panose="02010600030101010101" charset="-122"/>
                <a:ea typeface="黑体" panose="02010600030101010101" charset="-122"/>
              </a:rPr>
              <a:t>二、楷书——柳公权《玄秘塔碑》</a:t>
            </a:r>
            <a:endParaRPr lang="zh-CN" altLang="en-US" b="1">
              <a:latin typeface="黑体" panose="02010600030101010101" charset="-122"/>
              <a:ea typeface="黑体" panose="02010600030101010101" charset="-122"/>
            </a:endParaRPr>
          </a:p>
          <a:p>
            <a:pPr indent="4572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《玄秘塔碑》是唐代名家柳公权于64 岁时所书，柳公权是唐代最后一位大书法家，官至太子少师，所以世称“柳少师”。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  <a:p>
            <a:pPr indent="4572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《玄秘塔碑》（图7-1-4）的结字特点主要是内敛外拓，这种结字容易紧密，挺劲，运笔健劲舒缓，干净利落，四面周到，有自己独特的面目。柳书《玄秘塔碑》用笔骨力居多，笔画清瘦，笔力遒劲，结体中紧外放，柳公权与颜真卿齐名，世人常用“颜筋柳骨”来评价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622790" y="355600"/>
            <a:ext cx="21971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黑体" panose="02010600030101010101" charset="-122"/>
                <a:ea typeface="黑体" panose="02010600030101010101" charset="-122"/>
                <a:sym typeface="+mn-ea"/>
              </a:rPr>
              <a:t>拓展欣赏</a:t>
            </a:r>
            <a:endParaRPr lang="zh-CN" altLang="en-US" sz="3200">
              <a:latin typeface="Kozuka Gothic Pro B" panose="020B0800000000000000" charset="-128"/>
              <a:ea typeface="Kozuka Gothic Pro B" panose="020B0800000000000000" charset="-128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709920" y="1501140"/>
            <a:ext cx="5577205" cy="4277995"/>
            <a:chOff x="8992" y="2364"/>
            <a:chExt cx="8783" cy="673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992" y="2440"/>
              <a:ext cx="4120" cy="5919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79" y="2364"/>
              <a:ext cx="3752" cy="5941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3938" y="8521"/>
              <a:ext cx="383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rPr>
                <a:t>图7-1-4《玄秘塔碑》</a:t>
              </a:r>
              <a:endPara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9010" y="8521"/>
              <a:ext cx="418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rPr>
                <a:t>图7-1-3《九成宫醴泉铭</a:t>
              </a:r>
              <a:r>
                <a:rPr lang="zh-CN" altLang="en-US"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  <a:sym typeface="+mn-ea"/>
                </a:rPr>
                <a:t>》</a:t>
              </a:r>
              <a:endPara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endParaRPr>
            </a:p>
          </p:txBody>
        </p:sp>
      </p:grp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4" grpId="0"/>
      <p:bldP spid="4" grpId="1"/>
      <p:bldP spid="5" grpId="0" bldLvl="0" animBg="1"/>
      <p:bldP spid="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5310" y="1131570"/>
            <a:ext cx="11225530" cy="503174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81512" y="32718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书法作品鉴赏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0030101010101" charset="-122"/>
              <a:ea typeface="黑体" panose="02010600030101010101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9000" y="1309370"/>
            <a:ext cx="5007610" cy="4661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>
                <a:latin typeface="黑体" panose="02010600030101010101" charset="-122"/>
                <a:ea typeface="黑体" panose="02010600030101010101" charset="-122"/>
              </a:rPr>
              <a:t>三、草书——张旭《肚痛帖》</a:t>
            </a:r>
            <a:endParaRPr lang="zh-CN" altLang="en-US" b="1">
              <a:latin typeface="黑体" panose="02010600030101010101" charset="-122"/>
              <a:ea typeface="黑体" panose="02010600030101010101" charset="-122"/>
            </a:endParaRPr>
          </a:p>
          <a:p>
            <a:pPr indent="4572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《肚痛帖》（图7-1-5）是唐代草书名家张旭所作，原文释文为“忽肚痛不可堪，不知是冷热所致，欲服大黄汤，冷热具有益，如何为计非临”。无款，草书六行，共30个字，此帖虽只有30 个字，却写得洋洋洒洒，一气呵成，可谓气贯长虹，饱蘸一笔翰墨，一直写到笔枯，再蘸一笔，墨色的干湿变化，非常丰富，还能控制笔画的线条，使整幅作品气韵生动，产生了“神出霄汉，夏云出嵩华”的气势。不失为一代“草圣”无意之神品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622790" y="355600"/>
            <a:ext cx="21971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黑体" panose="02010600030101010101" charset="-122"/>
                <a:ea typeface="黑体" panose="02010600030101010101" charset="-122"/>
                <a:sym typeface="+mn-ea"/>
              </a:rPr>
              <a:t>拓展欣赏</a:t>
            </a:r>
            <a:endParaRPr lang="zh-CN" altLang="en-US" sz="3200">
              <a:latin typeface="Kozuka Gothic Pro B" panose="020B0800000000000000" charset="-128"/>
              <a:ea typeface="Kozuka Gothic Pro B" panose="020B0800000000000000" charset="-128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216650" y="1857375"/>
            <a:ext cx="5185410" cy="3941445"/>
            <a:chOff x="9790" y="2925"/>
            <a:chExt cx="8166" cy="620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9790" y="2925"/>
              <a:ext cx="8166" cy="5378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0252" y="8552"/>
              <a:ext cx="761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rPr>
                <a:t>图7-1-5　《肚痛帖》</a:t>
              </a:r>
              <a:endPara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endParaRPr>
            </a:p>
          </p:txBody>
        </p:sp>
      </p:grp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4" grpId="0"/>
      <p:bldP spid="4" grpId="1"/>
      <p:bldP spid="5" grpId="0" bldLvl="0" animBg="1"/>
      <p:bldP spid="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5310" y="1131570"/>
            <a:ext cx="11225530" cy="503174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81512" y="32718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书法作品鉴赏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0030101010101" charset="-122"/>
              <a:ea typeface="黑体" panose="02010600030101010101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9000" y="1461770"/>
            <a:ext cx="5007610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>
                <a:latin typeface="黑体" panose="02010600030101010101" charset="-122"/>
                <a:ea typeface="黑体" panose="02010600030101010101" charset="-122"/>
              </a:rPr>
              <a:t>四、草书——《食鱼帖》</a:t>
            </a:r>
            <a:endParaRPr lang="zh-CN" altLang="en-US" b="1">
              <a:latin typeface="黑体" panose="02010600030101010101" charset="-122"/>
              <a:ea typeface="黑体" panose="02010600030101010101" charset="-122"/>
            </a:endParaRPr>
          </a:p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《食鱼帖》（图7-1-6）是中唐卓越的书法大家怀素晚年的作品，此帖可谓怀素晚年时期纪念碑式的作品。《食鱼帖》为水墨白麻纸本手卷，34.5cm×52.4cm，8行56 字。此帖用笔较舒缓，且带方折之意，别具一番狂放老练之态。笔法高滑圆润，放逸而不狂怪，笔走龙蛇，精彩动人，使转灵活，提按得当。狂怪外无一点不和轧范。后世认为怀素与张旭齐名，因而有“癫张狂素”之称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622790" y="355600"/>
            <a:ext cx="21971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黑体" panose="02010600030101010101" charset="-122"/>
                <a:ea typeface="黑体" panose="02010600030101010101" charset="-122"/>
                <a:sym typeface="+mn-ea"/>
              </a:rPr>
              <a:t>拓展欣赏</a:t>
            </a:r>
            <a:endParaRPr lang="zh-CN" altLang="en-US" sz="3200">
              <a:latin typeface="Kozuka Gothic Pro B" panose="020B0800000000000000" charset="-128"/>
              <a:ea typeface="Kozuka Gothic Pro B" panose="020B0800000000000000" charset="-128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052820" y="1733550"/>
            <a:ext cx="5309870" cy="3975735"/>
            <a:chOff x="9532" y="2730"/>
            <a:chExt cx="8362" cy="626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9532" y="2730"/>
              <a:ext cx="8280" cy="534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9654" y="8411"/>
              <a:ext cx="824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rPr>
                <a:t>图7-1-6　《食鱼帖》</a:t>
              </a:r>
              <a:endPara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endParaRPr>
            </a:p>
          </p:txBody>
        </p:sp>
      </p:grp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4" grpId="0"/>
      <p:bldP spid="4" grpId="1"/>
      <p:bldP spid="5" grpId="0" bldLvl="0" animBg="1"/>
      <p:bldP spid="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74470" y="1312545"/>
            <a:ext cx="8989060" cy="459359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81512" y="32718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书法作品鉴赏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0030101010101" charset="-122"/>
              <a:ea typeface="黑体" panose="02010600030101010101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99590" y="1452245"/>
            <a:ext cx="5156835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>
                <a:latin typeface="黑体" panose="02010600030101010101" charset="-122"/>
                <a:ea typeface="黑体" panose="02010600030101010101" charset="-122"/>
              </a:rPr>
              <a:t>五、隶书——《张迁碑》</a:t>
            </a:r>
            <a:endParaRPr lang="zh-CN" altLang="en-US" b="1">
              <a:latin typeface="黑体" panose="02010600030101010101" charset="-122"/>
              <a:ea typeface="黑体" panose="02010600030101010101" charset="-122"/>
            </a:endParaRPr>
          </a:p>
          <a:p>
            <a:pPr indent="4572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东汉隶书已经基本走出西汉篆意的束缚，字形渐扁，结构也简化，《张迁碑》是风格转变的中间状态，字形不合规律，时扁时长，用笔方中有圆，劲而内敛，是极具艺术魅力的艺术作品。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  <a:p>
            <a:pPr indent="4572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《张迁碑》全称《汉故谷城长荡阴令张迁表颂》（图7-1-7），此碑高270cm，高115cm。其碑布局紧密，行距分明，用笔既有篆书的圆转，又有隶书的方折，及其灵动飘逸，线条劲敛，艰涩中有柔婉，线形弯曲，及其动感，而又不显突兀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622790" y="355600"/>
            <a:ext cx="21971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黑体" panose="02010600030101010101" charset="-122"/>
                <a:ea typeface="黑体" panose="02010600030101010101" charset="-122"/>
                <a:sym typeface="+mn-ea"/>
              </a:rPr>
              <a:t>拓展欣赏</a:t>
            </a:r>
            <a:endParaRPr lang="zh-CN" altLang="en-US" sz="3200">
              <a:latin typeface="Kozuka Gothic Pro B" panose="020B0800000000000000" charset="-128"/>
              <a:ea typeface="Kozuka Gothic Pro B" panose="020B0800000000000000" charset="-128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287260" y="1709420"/>
            <a:ext cx="2645410" cy="3845560"/>
            <a:chOff x="10216" y="2752"/>
            <a:chExt cx="4166" cy="6056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394" y="2752"/>
              <a:ext cx="3792" cy="529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0216" y="8228"/>
              <a:ext cx="416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rPr>
                <a:t>图7-1-7　《张迁碑》</a:t>
              </a:r>
              <a:endPara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endParaRPr>
            </a:p>
          </p:txBody>
        </p:sp>
      </p:grp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4" grpId="0"/>
      <p:bldP spid="4" grpId="1"/>
      <p:bldP spid="5" grpId="0" bldLvl="0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9595" y="1073150"/>
            <a:ext cx="11084560" cy="474345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81512" y="32718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书法作品鉴赏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0030101010101" charset="-122"/>
              <a:ea typeface="黑体" panose="02010600030101010101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4550" y="1122045"/>
            <a:ext cx="10378440" cy="1799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>
                <a:latin typeface="黑体" panose="02010600030101010101" charset="-122"/>
                <a:ea typeface="黑体" panose="02010600030101010101" charset="-122"/>
              </a:rPr>
              <a:t>六、行书——《黄州寒食帖》</a:t>
            </a:r>
            <a:endParaRPr lang="zh-CN" altLang="en-US" b="1">
              <a:latin typeface="黑体" panose="02010600030101010101" charset="-122"/>
              <a:ea typeface="黑体" panose="02010600030101010101" charset="-122"/>
            </a:endParaRPr>
          </a:p>
          <a:p>
            <a:pPr indent="3556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zh-CN" altLang="en-US" sz="1400">
                <a:latin typeface="黑体" panose="02010600030101010101" charset="-122"/>
                <a:ea typeface="黑体" panose="02010600030101010101" charset="-122"/>
              </a:rPr>
              <a:t>《黄州寒食帖》（图7-1-8）是苏东坡写于宋神宗元丰五年（公元1082 年），此帖墨迹素签本，横34.2cm，纵18.9cm，129 字。</a:t>
            </a:r>
            <a:endParaRPr lang="zh-CN" altLang="en-US" sz="1400">
              <a:latin typeface="黑体" panose="02010600030101010101" charset="-122"/>
              <a:ea typeface="黑体" panose="02010600030101010101" charset="-122"/>
            </a:endParaRPr>
          </a:p>
          <a:p>
            <a:pPr indent="3556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zh-CN" altLang="en-US" sz="1400">
                <a:latin typeface="黑体" panose="02010600030101010101" charset="-122"/>
                <a:ea typeface="黑体" panose="02010600030101010101" charset="-122"/>
              </a:rPr>
              <a:t>《黄州寒食帖》彰显动势，洋溢着起伏情绪，诗写得苍凉惆怅，书法也正是这种情绪下有感而发的。通篇跌宕起伏，迅疾而稳健，痛快淋漓，一气呵成，苏东坡将诗句心境的变化，寓于点画线条变化之中，或中锋或侧锋，转换多变，浑然天成。此帖是苏东坡作品中的上乘之作，在书法史上的影响很大，后世把他称为继王羲之《兰亭集序》和颜真卿《祭侄文稿》之后的天下第三行书。</a:t>
            </a:r>
            <a:endParaRPr lang="zh-CN" altLang="en-US" sz="1400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622790" y="355600"/>
            <a:ext cx="21971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黑体" panose="02010600030101010101" charset="-122"/>
                <a:ea typeface="黑体" panose="02010600030101010101" charset="-122"/>
                <a:sym typeface="+mn-ea"/>
              </a:rPr>
              <a:t>拓展欣赏</a:t>
            </a:r>
            <a:endParaRPr lang="zh-CN" altLang="en-US" sz="3200">
              <a:latin typeface="Kozuka Gothic Pro B" panose="020B0800000000000000" charset="-128"/>
              <a:ea typeface="Kozuka Gothic Pro B" panose="020B0800000000000000" charset="-128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672080" y="2965450"/>
            <a:ext cx="6950710" cy="2700020"/>
            <a:chOff x="4208" y="4790"/>
            <a:chExt cx="10946" cy="425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208" y="4790"/>
              <a:ext cx="10946" cy="3605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6497" y="8462"/>
              <a:ext cx="551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rPr>
                <a:t>图7-1-8　《黄州寒食帖》</a:t>
              </a:r>
              <a:endPara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endParaRPr>
            </a:p>
          </p:txBody>
        </p:sp>
      </p:grp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4" grpId="0"/>
      <p:bldP spid="4" grpId="1"/>
      <p:bldP spid="5" grpId="0" bldLvl="0" animBg="1"/>
      <p:bldP spid="5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4127"/>
            <a:ext cx="12192000" cy="6858000"/>
          </a:xfrm>
          <a:prstGeom prst="rect">
            <a:avLst/>
          </a:prstGeom>
          <a:noFill/>
        </p:spPr>
      </p:pic>
      <p:pic>
        <p:nvPicPr>
          <p:cNvPr id="9" name="图片 8" descr="图片包含 餐桌, 室内, 纸张&#10;&#10;已生成极高可信度的说明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279"/>
          <a:stretch>
            <a:fillRect/>
          </a:stretch>
        </p:blipFill>
        <p:spPr>
          <a:xfrm>
            <a:off x="-9754" y="5964349"/>
            <a:ext cx="12192000" cy="1787302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4148455" y="1173480"/>
            <a:ext cx="7597775" cy="3886835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4815647" y="45672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动脑和动手 </a:t>
            </a:r>
            <a:r>
              <a:rPr lang="en-US" altLang="zh-CN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&gt;</a:t>
            </a:r>
            <a:endParaRPr lang="en-US" altLang="zh-CN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0030101010101" charset="-122"/>
              <a:ea typeface="黑体" panose="02010600030101010101" charset="-122"/>
              <a:sym typeface="华文细黑" panose="0201060004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5652770" y="1839595"/>
            <a:ext cx="454406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1. 选取一幅你喜欢的古代书法作品，并说明喜爱它的理由。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2. 请同学们利用互联网查询《兰亭序》，并写一篇300 字左右的介绍。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3000">
        <p:checker/>
      </p:transition>
    </mc:Choice>
    <mc:Fallback>
      <p:transition spd="slow" advTm="3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Group 153"/>
          <p:cNvGrpSpPr/>
          <p:nvPr/>
        </p:nvGrpSpPr>
        <p:grpSpPr>
          <a:xfrm>
            <a:off x="252414" y="1693085"/>
            <a:ext cx="11733213" cy="3284537"/>
            <a:chOff x="252413" y="1648112"/>
            <a:chExt cx="11733213" cy="3284537"/>
          </a:xfrm>
        </p:grpSpPr>
        <p:sp>
          <p:nvSpPr>
            <p:cNvPr id="7" name="Freeform 5"/>
            <p:cNvSpPr/>
            <p:nvPr/>
          </p:nvSpPr>
          <p:spPr bwMode="auto">
            <a:xfrm>
              <a:off x="4395788" y="1768762"/>
              <a:ext cx="854075" cy="866775"/>
            </a:xfrm>
            <a:custGeom>
              <a:avLst/>
              <a:gdLst>
                <a:gd name="T0" fmla="*/ 25 w 155"/>
                <a:gd name="T1" fmla="*/ 157 h 157"/>
                <a:gd name="T2" fmla="*/ 50 w 155"/>
                <a:gd name="T3" fmla="*/ 134 h 157"/>
                <a:gd name="T4" fmla="*/ 73 w 155"/>
                <a:gd name="T5" fmla="*/ 109 h 157"/>
                <a:gd name="T6" fmla="*/ 76 w 155"/>
                <a:gd name="T7" fmla="*/ 110 h 157"/>
                <a:gd name="T8" fmla="*/ 111 w 155"/>
                <a:gd name="T9" fmla="*/ 95 h 157"/>
                <a:gd name="T10" fmla="*/ 109 w 155"/>
                <a:gd name="T11" fmla="*/ 72 h 157"/>
                <a:gd name="T12" fmla="*/ 123 w 155"/>
                <a:gd name="T13" fmla="*/ 57 h 157"/>
                <a:gd name="T14" fmla="*/ 124 w 155"/>
                <a:gd name="T15" fmla="*/ 44 h 157"/>
                <a:gd name="T16" fmla="*/ 151 w 155"/>
                <a:gd name="T17" fmla="*/ 31 h 157"/>
                <a:gd name="T18" fmla="*/ 138 w 155"/>
                <a:gd name="T19" fmla="*/ 4 h 157"/>
                <a:gd name="T20" fmla="*/ 115 w 155"/>
                <a:gd name="T21" fmla="*/ 9 h 157"/>
                <a:gd name="T22" fmla="*/ 108 w 155"/>
                <a:gd name="T23" fmla="*/ 5 h 157"/>
                <a:gd name="T24" fmla="*/ 77 w 155"/>
                <a:gd name="T25" fmla="*/ 19 h 157"/>
                <a:gd name="T26" fmla="*/ 76 w 155"/>
                <a:gd name="T27" fmla="*/ 31 h 157"/>
                <a:gd name="T28" fmla="*/ 69 w 155"/>
                <a:gd name="T29" fmla="*/ 27 h 157"/>
                <a:gd name="T30" fmla="*/ 35 w 155"/>
                <a:gd name="T31" fmla="*/ 43 h 157"/>
                <a:gd name="T32" fmla="*/ 36 w 155"/>
                <a:gd name="T33" fmla="*/ 64 h 157"/>
                <a:gd name="T34" fmla="*/ 17 w 155"/>
                <a:gd name="T35" fmla="*/ 88 h 157"/>
                <a:gd name="T36" fmla="*/ 20 w 155"/>
                <a:gd name="T37" fmla="*/ 101 h 157"/>
                <a:gd name="T38" fmla="*/ 19 w 155"/>
                <a:gd name="T39" fmla="*/ 107 h 157"/>
                <a:gd name="T40" fmla="*/ 0 w 155"/>
                <a:gd name="T41" fmla="*/ 131 h 157"/>
                <a:gd name="T42" fmla="*/ 25 w 155"/>
                <a:gd name="T43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5" h="157">
                  <a:moveTo>
                    <a:pt x="25" y="157"/>
                  </a:moveTo>
                  <a:cubicBezTo>
                    <a:pt x="38" y="157"/>
                    <a:pt x="49" y="147"/>
                    <a:pt x="50" y="134"/>
                  </a:cubicBezTo>
                  <a:cubicBezTo>
                    <a:pt x="63" y="132"/>
                    <a:pt x="72" y="122"/>
                    <a:pt x="73" y="109"/>
                  </a:cubicBezTo>
                  <a:cubicBezTo>
                    <a:pt x="74" y="109"/>
                    <a:pt x="75" y="110"/>
                    <a:pt x="76" y="110"/>
                  </a:cubicBezTo>
                  <a:cubicBezTo>
                    <a:pt x="90" y="115"/>
                    <a:pt x="105" y="108"/>
                    <a:pt x="111" y="95"/>
                  </a:cubicBezTo>
                  <a:cubicBezTo>
                    <a:pt x="113" y="87"/>
                    <a:pt x="112" y="79"/>
                    <a:pt x="109" y="72"/>
                  </a:cubicBezTo>
                  <a:cubicBezTo>
                    <a:pt x="115" y="69"/>
                    <a:pt x="120" y="64"/>
                    <a:pt x="123" y="57"/>
                  </a:cubicBezTo>
                  <a:cubicBezTo>
                    <a:pt x="125" y="53"/>
                    <a:pt x="125" y="48"/>
                    <a:pt x="124" y="44"/>
                  </a:cubicBezTo>
                  <a:cubicBezTo>
                    <a:pt x="135" y="47"/>
                    <a:pt x="147" y="42"/>
                    <a:pt x="151" y="31"/>
                  </a:cubicBezTo>
                  <a:cubicBezTo>
                    <a:pt x="155" y="20"/>
                    <a:pt x="149" y="8"/>
                    <a:pt x="138" y="4"/>
                  </a:cubicBezTo>
                  <a:cubicBezTo>
                    <a:pt x="130" y="1"/>
                    <a:pt x="121" y="3"/>
                    <a:pt x="115" y="9"/>
                  </a:cubicBezTo>
                  <a:cubicBezTo>
                    <a:pt x="113" y="7"/>
                    <a:pt x="111" y="6"/>
                    <a:pt x="108" y="5"/>
                  </a:cubicBezTo>
                  <a:cubicBezTo>
                    <a:pt x="95" y="0"/>
                    <a:pt x="82" y="7"/>
                    <a:pt x="77" y="19"/>
                  </a:cubicBezTo>
                  <a:cubicBezTo>
                    <a:pt x="76" y="23"/>
                    <a:pt x="75" y="27"/>
                    <a:pt x="76" y="31"/>
                  </a:cubicBezTo>
                  <a:cubicBezTo>
                    <a:pt x="74" y="29"/>
                    <a:pt x="72" y="28"/>
                    <a:pt x="69" y="27"/>
                  </a:cubicBezTo>
                  <a:cubicBezTo>
                    <a:pt x="56" y="22"/>
                    <a:pt x="40" y="29"/>
                    <a:pt x="35" y="43"/>
                  </a:cubicBezTo>
                  <a:cubicBezTo>
                    <a:pt x="32" y="50"/>
                    <a:pt x="33" y="58"/>
                    <a:pt x="36" y="64"/>
                  </a:cubicBezTo>
                  <a:cubicBezTo>
                    <a:pt x="25" y="66"/>
                    <a:pt x="17" y="76"/>
                    <a:pt x="17" y="88"/>
                  </a:cubicBezTo>
                  <a:cubicBezTo>
                    <a:pt x="17" y="92"/>
                    <a:pt x="18" y="97"/>
                    <a:pt x="20" y="101"/>
                  </a:cubicBezTo>
                  <a:cubicBezTo>
                    <a:pt x="20" y="102"/>
                    <a:pt x="19" y="105"/>
                    <a:pt x="19" y="107"/>
                  </a:cubicBezTo>
                  <a:cubicBezTo>
                    <a:pt x="8" y="109"/>
                    <a:pt x="0" y="119"/>
                    <a:pt x="0" y="131"/>
                  </a:cubicBezTo>
                  <a:cubicBezTo>
                    <a:pt x="0" y="145"/>
                    <a:pt x="11" y="157"/>
                    <a:pt x="25" y="157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10493376" y="2127537"/>
              <a:ext cx="738188" cy="855662"/>
            </a:xfrm>
            <a:custGeom>
              <a:avLst/>
              <a:gdLst>
                <a:gd name="T0" fmla="*/ 37 w 134"/>
                <a:gd name="T1" fmla="*/ 155 h 155"/>
                <a:gd name="T2" fmla="*/ 75 w 134"/>
                <a:gd name="T3" fmla="*/ 121 h 155"/>
                <a:gd name="T4" fmla="*/ 109 w 134"/>
                <a:gd name="T5" fmla="*/ 82 h 155"/>
                <a:gd name="T6" fmla="*/ 104 w 134"/>
                <a:gd name="T7" fmla="*/ 63 h 155"/>
                <a:gd name="T8" fmla="*/ 134 w 134"/>
                <a:gd name="T9" fmla="*/ 31 h 155"/>
                <a:gd name="T10" fmla="*/ 102 w 134"/>
                <a:gd name="T11" fmla="*/ 0 h 155"/>
                <a:gd name="T12" fmla="*/ 73 w 134"/>
                <a:gd name="T13" fmla="*/ 19 h 155"/>
                <a:gd name="T14" fmla="*/ 60 w 134"/>
                <a:gd name="T15" fmla="*/ 17 h 155"/>
                <a:gd name="T16" fmla="*/ 25 w 134"/>
                <a:gd name="T17" fmla="*/ 52 h 155"/>
                <a:gd name="T18" fmla="*/ 30 w 134"/>
                <a:gd name="T19" fmla="*/ 71 h 155"/>
                <a:gd name="T20" fmla="*/ 29 w 134"/>
                <a:gd name="T21" fmla="*/ 81 h 155"/>
                <a:gd name="T22" fmla="*/ 0 w 134"/>
                <a:gd name="T23" fmla="*/ 117 h 155"/>
                <a:gd name="T24" fmla="*/ 37 w 134"/>
                <a:gd name="T2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155">
                  <a:moveTo>
                    <a:pt x="37" y="155"/>
                  </a:moveTo>
                  <a:cubicBezTo>
                    <a:pt x="57" y="155"/>
                    <a:pt x="73" y="140"/>
                    <a:pt x="75" y="121"/>
                  </a:cubicBezTo>
                  <a:cubicBezTo>
                    <a:pt x="94" y="118"/>
                    <a:pt x="109" y="102"/>
                    <a:pt x="109" y="82"/>
                  </a:cubicBezTo>
                  <a:cubicBezTo>
                    <a:pt x="109" y="75"/>
                    <a:pt x="107" y="68"/>
                    <a:pt x="104" y="63"/>
                  </a:cubicBezTo>
                  <a:cubicBezTo>
                    <a:pt x="121" y="62"/>
                    <a:pt x="134" y="48"/>
                    <a:pt x="134" y="31"/>
                  </a:cubicBezTo>
                  <a:cubicBezTo>
                    <a:pt x="134" y="14"/>
                    <a:pt x="120" y="0"/>
                    <a:pt x="102" y="0"/>
                  </a:cubicBezTo>
                  <a:cubicBezTo>
                    <a:pt x="89" y="0"/>
                    <a:pt x="78" y="8"/>
                    <a:pt x="73" y="19"/>
                  </a:cubicBezTo>
                  <a:cubicBezTo>
                    <a:pt x="69" y="18"/>
                    <a:pt x="65" y="17"/>
                    <a:pt x="60" y="17"/>
                  </a:cubicBezTo>
                  <a:cubicBezTo>
                    <a:pt x="41" y="17"/>
                    <a:pt x="25" y="33"/>
                    <a:pt x="25" y="52"/>
                  </a:cubicBezTo>
                  <a:cubicBezTo>
                    <a:pt x="25" y="59"/>
                    <a:pt x="27" y="66"/>
                    <a:pt x="30" y="71"/>
                  </a:cubicBezTo>
                  <a:cubicBezTo>
                    <a:pt x="30" y="74"/>
                    <a:pt x="29" y="77"/>
                    <a:pt x="29" y="81"/>
                  </a:cubicBezTo>
                  <a:cubicBezTo>
                    <a:pt x="12" y="84"/>
                    <a:pt x="0" y="99"/>
                    <a:pt x="0" y="117"/>
                  </a:cubicBezTo>
                  <a:cubicBezTo>
                    <a:pt x="0" y="138"/>
                    <a:pt x="16" y="155"/>
                    <a:pt x="37" y="155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5992813" y="2006887"/>
              <a:ext cx="466725" cy="546100"/>
            </a:xfrm>
            <a:custGeom>
              <a:avLst/>
              <a:gdLst>
                <a:gd name="T0" fmla="*/ 23 w 85"/>
                <a:gd name="T1" fmla="*/ 99 h 99"/>
                <a:gd name="T2" fmla="*/ 47 w 85"/>
                <a:gd name="T3" fmla="*/ 77 h 99"/>
                <a:gd name="T4" fmla="*/ 69 w 85"/>
                <a:gd name="T5" fmla="*/ 52 h 99"/>
                <a:gd name="T6" fmla="*/ 66 w 85"/>
                <a:gd name="T7" fmla="*/ 40 h 99"/>
                <a:gd name="T8" fmla="*/ 85 w 85"/>
                <a:gd name="T9" fmla="*/ 20 h 99"/>
                <a:gd name="T10" fmla="*/ 65 w 85"/>
                <a:gd name="T11" fmla="*/ 0 h 99"/>
                <a:gd name="T12" fmla="*/ 46 w 85"/>
                <a:gd name="T13" fmla="*/ 13 h 99"/>
                <a:gd name="T14" fmla="*/ 38 w 85"/>
                <a:gd name="T15" fmla="*/ 11 h 99"/>
                <a:gd name="T16" fmla="*/ 15 w 85"/>
                <a:gd name="T17" fmla="*/ 34 h 99"/>
                <a:gd name="T18" fmla="*/ 19 w 85"/>
                <a:gd name="T19" fmla="*/ 46 h 99"/>
                <a:gd name="T20" fmla="*/ 18 w 85"/>
                <a:gd name="T21" fmla="*/ 51 h 99"/>
                <a:gd name="T22" fmla="*/ 0 w 85"/>
                <a:gd name="T23" fmla="*/ 75 h 99"/>
                <a:gd name="T24" fmla="*/ 23 w 85"/>
                <a:gd name="T25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99">
                  <a:moveTo>
                    <a:pt x="23" y="99"/>
                  </a:moveTo>
                  <a:cubicBezTo>
                    <a:pt x="36" y="99"/>
                    <a:pt x="46" y="89"/>
                    <a:pt x="47" y="77"/>
                  </a:cubicBezTo>
                  <a:cubicBezTo>
                    <a:pt x="59" y="75"/>
                    <a:pt x="69" y="65"/>
                    <a:pt x="69" y="52"/>
                  </a:cubicBezTo>
                  <a:cubicBezTo>
                    <a:pt x="69" y="48"/>
                    <a:pt x="68" y="44"/>
                    <a:pt x="66" y="40"/>
                  </a:cubicBezTo>
                  <a:cubicBezTo>
                    <a:pt x="76" y="40"/>
                    <a:pt x="85" y="31"/>
                    <a:pt x="85" y="20"/>
                  </a:cubicBezTo>
                  <a:cubicBezTo>
                    <a:pt x="85" y="9"/>
                    <a:pt x="76" y="0"/>
                    <a:pt x="65" y="0"/>
                  </a:cubicBezTo>
                  <a:cubicBezTo>
                    <a:pt x="56" y="0"/>
                    <a:pt x="49" y="5"/>
                    <a:pt x="46" y="13"/>
                  </a:cubicBezTo>
                  <a:cubicBezTo>
                    <a:pt x="44" y="12"/>
                    <a:pt x="41" y="11"/>
                    <a:pt x="38" y="11"/>
                  </a:cubicBezTo>
                  <a:cubicBezTo>
                    <a:pt x="26" y="11"/>
                    <a:pt x="15" y="21"/>
                    <a:pt x="15" y="34"/>
                  </a:cubicBezTo>
                  <a:cubicBezTo>
                    <a:pt x="15" y="38"/>
                    <a:pt x="17" y="42"/>
                    <a:pt x="19" y="46"/>
                  </a:cubicBezTo>
                  <a:cubicBezTo>
                    <a:pt x="19" y="48"/>
                    <a:pt x="18" y="49"/>
                    <a:pt x="18" y="51"/>
                  </a:cubicBezTo>
                  <a:cubicBezTo>
                    <a:pt x="7" y="54"/>
                    <a:pt x="0" y="63"/>
                    <a:pt x="0" y="75"/>
                  </a:cubicBezTo>
                  <a:cubicBezTo>
                    <a:pt x="0" y="88"/>
                    <a:pt x="10" y="99"/>
                    <a:pt x="23" y="99"/>
                  </a:cubicBezTo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7273926" y="3065749"/>
              <a:ext cx="457200" cy="487362"/>
            </a:xfrm>
            <a:custGeom>
              <a:avLst/>
              <a:gdLst>
                <a:gd name="T0" fmla="*/ 19 w 83"/>
                <a:gd name="T1" fmla="*/ 88 h 88"/>
                <a:gd name="T2" fmla="*/ 35 w 83"/>
                <a:gd name="T3" fmla="*/ 78 h 88"/>
                <a:gd name="T4" fmla="*/ 41 w 83"/>
                <a:gd name="T5" fmla="*/ 82 h 88"/>
                <a:gd name="T6" fmla="*/ 67 w 83"/>
                <a:gd name="T7" fmla="*/ 70 h 88"/>
                <a:gd name="T8" fmla="*/ 66 w 83"/>
                <a:gd name="T9" fmla="*/ 55 h 88"/>
                <a:gd name="T10" fmla="*/ 70 w 83"/>
                <a:gd name="T11" fmla="*/ 48 h 88"/>
                <a:gd name="T12" fmla="*/ 71 w 83"/>
                <a:gd name="T13" fmla="*/ 38 h 88"/>
                <a:gd name="T14" fmla="*/ 79 w 83"/>
                <a:gd name="T15" fmla="*/ 28 h 88"/>
                <a:gd name="T16" fmla="*/ 68 w 83"/>
                <a:gd name="T17" fmla="*/ 3 h 88"/>
                <a:gd name="T18" fmla="*/ 43 w 83"/>
                <a:gd name="T19" fmla="*/ 13 h 88"/>
                <a:gd name="T20" fmla="*/ 36 w 83"/>
                <a:gd name="T21" fmla="*/ 21 h 88"/>
                <a:gd name="T22" fmla="*/ 30 w 83"/>
                <a:gd name="T23" fmla="*/ 19 h 88"/>
                <a:gd name="T24" fmla="*/ 12 w 83"/>
                <a:gd name="T25" fmla="*/ 37 h 88"/>
                <a:gd name="T26" fmla="*/ 15 w 83"/>
                <a:gd name="T27" fmla="*/ 46 h 88"/>
                <a:gd name="T28" fmla="*/ 15 w 83"/>
                <a:gd name="T29" fmla="*/ 51 h 88"/>
                <a:gd name="T30" fmla="*/ 0 w 83"/>
                <a:gd name="T31" fmla="*/ 69 h 88"/>
                <a:gd name="T32" fmla="*/ 19 w 83"/>
                <a:gd name="T33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88">
                  <a:moveTo>
                    <a:pt x="19" y="88"/>
                  </a:moveTo>
                  <a:cubicBezTo>
                    <a:pt x="26" y="88"/>
                    <a:pt x="32" y="84"/>
                    <a:pt x="35" y="78"/>
                  </a:cubicBezTo>
                  <a:cubicBezTo>
                    <a:pt x="37" y="79"/>
                    <a:pt x="39" y="81"/>
                    <a:pt x="41" y="82"/>
                  </a:cubicBezTo>
                  <a:cubicBezTo>
                    <a:pt x="51" y="85"/>
                    <a:pt x="63" y="80"/>
                    <a:pt x="67" y="70"/>
                  </a:cubicBezTo>
                  <a:cubicBezTo>
                    <a:pt x="68" y="65"/>
                    <a:pt x="68" y="59"/>
                    <a:pt x="66" y="55"/>
                  </a:cubicBezTo>
                  <a:cubicBezTo>
                    <a:pt x="68" y="53"/>
                    <a:pt x="69" y="51"/>
                    <a:pt x="70" y="48"/>
                  </a:cubicBezTo>
                  <a:cubicBezTo>
                    <a:pt x="71" y="45"/>
                    <a:pt x="72" y="41"/>
                    <a:pt x="71" y="38"/>
                  </a:cubicBezTo>
                  <a:cubicBezTo>
                    <a:pt x="75" y="36"/>
                    <a:pt x="78" y="33"/>
                    <a:pt x="79" y="28"/>
                  </a:cubicBezTo>
                  <a:cubicBezTo>
                    <a:pt x="83" y="18"/>
                    <a:pt x="78" y="7"/>
                    <a:pt x="68" y="3"/>
                  </a:cubicBezTo>
                  <a:cubicBezTo>
                    <a:pt x="58" y="0"/>
                    <a:pt x="47" y="4"/>
                    <a:pt x="43" y="13"/>
                  </a:cubicBezTo>
                  <a:cubicBezTo>
                    <a:pt x="40" y="15"/>
                    <a:pt x="38" y="17"/>
                    <a:pt x="36" y="21"/>
                  </a:cubicBezTo>
                  <a:cubicBezTo>
                    <a:pt x="34" y="20"/>
                    <a:pt x="32" y="19"/>
                    <a:pt x="30" y="19"/>
                  </a:cubicBezTo>
                  <a:cubicBezTo>
                    <a:pt x="20" y="19"/>
                    <a:pt x="12" y="27"/>
                    <a:pt x="12" y="37"/>
                  </a:cubicBezTo>
                  <a:cubicBezTo>
                    <a:pt x="12" y="40"/>
                    <a:pt x="13" y="44"/>
                    <a:pt x="15" y="46"/>
                  </a:cubicBezTo>
                  <a:cubicBezTo>
                    <a:pt x="15" y="48"/>
                    <a:pt x="15" y="49"/>
                    <a:pt x="15" y="51"/>
                  </a:cubicBezTo>
                  <a:cubicBezTo>
                    <a:pt x="6" y="53"/>
                    <a:pt x="0" y="60"/>
                    <a:pt x="0" y="69"/>
                  </a:cubicBezTo>
                  <a:cubicBezTo>
                    <a:pt x="0" y="79"/>
                    <a:pt x="8" y="88"/>
                    <a:pt x="19" y="88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1925638" y="1648112"/>
              <a:ext cx="457200" cy="490537"/>
            </a:xfrm>
            <a:custGeom>
              <a:avLst/>
              <a:gdLst>
                <a:gd name="T0" fmla="*/ 18 w 83"/>
                <a:gd name="T1" fmla="*/ 89 h 89"/>
                <a:gd name="T2" fmla="*/ 35 w 83"/>
                <a:gd name="T3" fmla="*/ 79 h 89"/>
                <a:gd name="T4" fmla="*/ 41 w 83"/>
                <a:gd name="T5" fmla="*/ 82 h 89"/>
                <a:gd name="T6" fmla="*/ 66 w 83"/>
                <a:gd name="T7" fmla="*/ 71 h 89"/>
                <a:gd name="T8" fmla="*/ 66 w 83"/>
                <a:gd name="T9" fmla="*/ 56 h 89"/>
                <a:gd name="T10" fmla="*/ 70 w 83"/>
                <a:gd name="T11" fmla="*/ 49 h 89"/>
                <a:gd name="T12" fmla="*/ 71 w 83"/>
                <a:gd name="T13" fmla="*/ 39 h 89"/>
                <a:gd name="T14" fmla="*/ 79 w 83"/>
                <a:gd name="T15" fmla="*/ 29 h 89"/>
                <a:gd name="T16" fmla="*/ 67 w 83"/>
                <a:gd name="T17" fmla="*/ 4 h 89"/>
                <a:gd name="T18" fmla="*/ 43 w 83"/>
                <a:gd name="T19" fmla="*/ 14 h 89"/>
                <a:gd name="T20" fmla="*/ 36 w 83"/>
                <a:gd name="T21" fmla="*/ 21 h 89"/>
                <a:gd name="T22" fmla="*/ 30 w 83"/>
                <a:gd name="T23" fmla="*/ 20 h 89"/>
                <a:gd name="T24" fmla="*/ 12 w 83"/>
                <a:gd name="T25" fmla="*/ 38 h 89"/>
                <a:gd name="T26" fmla="*/ 15 w 83"/>
                <a:gd name="T27" fmla="*/ 47 h 89"/>
                <a:gd name="T28" fmla="*/ 14 w 83"/>
                <a:gd name="T29" fmla="*/ 52 h 89"/>
                <a:gd name="T30" fmla="*/ 0 w 83"/>
                <a:gd name="T31" fmla="*/ 70 h 89"/>
                <a:gd name="T32" fmla="*/ 18 w 83"/>
                <a:gd name="T33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89">
                  <a:moveTo>
                    <a:pt x="18" y="89"/>
                  </a:moveTo>
                  <a:cubicBezTo>
                    <a:pt x="25" y="89"/>
                    <a:pt x="31" y="84"/>
                    <a:pt x="35" y="79"/>
                  </a:cubicBezTo>
                  <a:cubicBezTo>
                    <a:pt x="36" y="80"/>
                    <a:pt x="38" y="81"/>
                    <a:pt x="41" y="82"/>
                  </a:cubicBezTo>
                  <a:cubicBezTo>
                    <a:pt x="51" y="86"/>
                    <a:pt x="62" y="81"/>
                    <a:pt x="66" y="71"/>
                  </a:cubicBezTo>
                  <a:cubicBezTo>
                    <a:pt x="68" y="66"/>
                    <a:pt x="68" y="60"/>
                    <a:pt x="66" y="56"/>
                  </a:cubicBezTo>
                  <a:cubicBezTo>
                    <a:pt x="67" y="54"/>
                    <a:pt x="69" y="52"/>
                    <a:pt x="70" y="49"/>
                  </a:cubicBezTo>
                  <a:cubicBezTo>
                    <a:pt x="71" y="46"/>
                    <a:pt x="71" y="42"/>
                    <a:pt x="71" y="39"/>
                  </a:cubicBezTo>
                  <a:cubicBezTo>
                    <a:pt x="74" y="37"/>
                    <a:pt x="77" y="34"/>
                    <a:pt x="79" y="29"/>
                  </a:cubicBezTo>
                  <a:cubicBezTo>
                    <a:pt x="83" y="19"/>
                    <a:pt x="77" y="8"/>
                    <a:pt x="67" y="4"/>
                  </a:cubicBezTo>
                  <a:cubicBezTo>
                    <a:pt x="58" y="0"/>
                    <a:pt x="47" y="5"/>
                    <a:pt x="43" y="14"/>
                  </a:cubicBezTo>
                  <a:cubicBezTo>
                    <a:pt x="40" y="16"/>
                    <a:pt x="37" y="18"/>
                    <a:pt x="36" y="21"/>
                  </a:cubicBezTo>
                  <a:cubicBezTo>
                    <a:pt x="34" y="21"/>
                    <a:pt x="32" y="20"/>
                    <a:pt x="30" y="20"/>
                  </a:cubicBezTo>
                  <a:cubicBezTo>
                    <a:pt x="20" y="20"/>
                    <a:pt x="12" y="28"/>
                    <a:pt x="12" y="38"/>
                  </a:cubicBezTo>
                  <a:cubicBezTo>
                    <a:pt x="12" y="41"/>
                    <a:pt x="13" y="45"/>
                    <a:pt x="15" y="47"/>
                  </a:cubicBezTo>
                  <a:cubicBezTo>
                    <a:pt x="14" y="49"/>
                    <a:pt x="14" y="50"/>
                    <a:pt x="14" y="52"/>
                  </a:cubicBezTo>
                  <a:cubicBezTo>
                    <a:pt x="6" y="54"/>
                    <a:pt x="0" y="61"/>
                    <a:pt x="0" y="70"/>
                  </a:cubicBezTo>
                  <a:cubicBezTo>
                    <a:pt x="0" y="80"/>
                    <a:pt x="8" y="89"/>
                    <a:pt x="18" y="89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252413" y="2167224"/>
              <a:ext cx="11733213" cy="2765425"/>
            </a:xfrm>
            <a:custGeom>
              <a:avLst/>
              <a:gdLst>
                <a:gd name="T0" fmla="*/ 2015 w 2132"/>
                <a:gd name="T1" fmla="*/ 351 h 501"/>
                <a:gd name="T2" fmla="*/ 1940 w 2132"/>
                <a:gd name="T3" fmla="*/ 247 h 501"/>
                <a:gd name="T4" fmla="*/ 1943 w 2132"/>
                <a:gd name="T5" fmla="*/ 234 h 501"/>
                <a:gd name="T6" fmla="*/ 1943 w 2132"/>
                <a:gd name="T7" fmla="*/ 224 h 501"/>
                <a:gd name="T8" fmla="*/ 1939 w 2132"/>
                <a:gd name="T9" fmla="*/ 204 h 501"/>
                <a:gd name="T10" fmla="*/ 1825 w 2132"/>
                <a:gd name="T11" fmla="*/ 182 h 501"/>
                <a:gd name="T12" fmla="*/ 1831 w 2132"/>
                <a:gd name="T13" fmla="*/ 212 h 501"/>
                <a:gd name="T14" fmla="*/ 1831 w 2132"/>
                <a:gd name="T15" fmla="*/ 224 h 501"/>
                <a:gd name="T16" fmla="*/ 1828 w 2132"/>
                <a:gd name="T17" fmla="*/ 246 h 501"/>
                <a:gd name="T18" fmla="*/ 1826 w 2132"/>
                <a:gd name="T19" fmla="*/ 285 h 501"/>
                <a:gd name="T20" fmla="*/ 1679 w 2132"/>
                <a:gd name="T21" fmla="*/ 313 h 501"/>
                <a:gd name="T22" fmla="*/ 1625 w 2132"/>
                <a:gd name="T23" fmla="*/ 247 h 501"/>
                <a:gd name="T24" fmla="*/ 1631 w 2132"/>
                <a:gd name="T25" fmla="*/ 51 h 501"/>
                <a:gd name="T26" fmla="*/ 1631 w 2132"/>
                <a:gd name="T27" fmla="*/ 42 h 501"/>
                <a:gd name="T28" fmla="*/ 1627 w 2132"/>
                <a:gd name="T29" fmla="*/ 22 h 501"/>
                <a:gd name="T30" fmla="*/ 1513 w 2132"/>
                <a:gd name="T31" fmla="*/ 0 h 501"/>
                <a:gd name="T32" fmla="*/ 1520 w 2132"/>
                <a:gd name="T33" fmla="*/ 30 h 501"/>
                <a:gd name="T34" fmla="*/ 1520 w 2132"/>
                <a:gd name="T35" fmla="*/ 42 h 501"/>
                <a:gd name="T36" fmla="*/ 1518 w 2132"/>
                <a:gd name="T37" fmla="*/ 64 h 501"/>
                <a:gd name="T38" fmla="*/ 1506 w 2132"/>
                <a:gd name="T39" fmla="*/ 315 h 501"/>
                <a:gd name="T40" fmla="*/ 1499 w 2132"/>
                <a:gd name="T41" fmla="*/ 351 h 501"/>
                <a:gd name="T42" fmla="*/ 1385 w 2132"/>
                <a:gd name="T43" fmla="*/ 446 h 501"/>
                <a:gd name="T44" fmla="*/ 1342 w 2132"/>
                <a:gd name="T45" fmla="*/ 446 h 501"/>
                <a:gd name="T46" fmla="*/ 1271 w 2132"/>
                <a:gd name="T47" fmla="*/ 275 h 501"/>
                <a:gd name="T48" fmla="*/ 1232 w 2132"/>
                <a:gd name="T49" fmla="*/ 294 h 501"/>
                <a:gd name="T50" fmla="*/ 1103 w 2132"/>
                <a:gd name="T51" fmla="*/ 91 h 501"/>
                <a:gd name="T52" fmla="*/ 1103 w 2132"/>
                <a:gd name="T53" fmla="*/ 80 h 501"/>
                <a:gd name="T54" fmla="*/ 1030 w 2132"/>
                <a:gd name="T55" fmla="*/ 91 h 501"/>
                <a:gd name="T56" fmla="*/ 991 w 2132"/>
                <a:gd name="T57" fmla="*/ 159 h 501"/>
                <a:gd name="T58" fmla="*/ 990 w 2132"/>
                <a:gd name="T59" fmla="*/ 37 h 501"/>
                <a:gd name="T60" fmla="*/ 918 w 2132"/>
                <a:gd name="T61" fmla="*/ 47 h 501"/>
                <a:gd name="T62" fmla="*/ 886 w 2132"/>
                <a:gd name="T63" fmla="*/ 159 h 501"/>
                <a:gd name="T64" fmla="*/ 875 w 2132"/>
                <a:gd name="T65" fmla="*/ 251 h 501"/>
                <a:gd name="T66" fmla="*/ 791 w 2132"/>
                <a:gd name="T67" fmla="*/ 117 h 501"/>
                <a:gd name="T68" fmla="*/ 795 w 2132"/>
                <a:gd name="T69" fmla="*/ 110 h 501"/>
                <a:gd name="T70" fmla="*/ 742 w 2132"/>
                <a:gd name="T71" fmla="*/ 117 h 501"/>
                <a:gd name="T72" fmla="*/ 685 w 2132"/>
                <a:gd name="T73" fmla="*/ 251 h 501"/>
                <a:gd name="T74" fmla="*/ 571 w 2132"/>
                <a:gd name="T75" fmla="*/ 291 h 501"/>
                <a:gd name="T76" fmla="*/ 539 w 2132"/>
                <a:gd name="T77" fmla="*/ 330 h 501"/>
                <a:gd name="T78" fmla="*/ 470 w 2132"/>
                <a:gd name="T79" fmla="*/ 254 h 501"/>
                <a:gd name="T80" fmla="*/ 463 w 2132"/>
                <a:gd name="T81" fmla="*/ 4 h 501"/>
                <a:gd name="T82" fmla="*/ 433 w 2132"/>
                <a:gd name="T83" fmla="*/ 20 h 501"/>
                <a:gd name="T84" fmla="*/ 413 w 2132"/>
                <a:gd name="T85" fmla="*/ 330 h 501"/>
                <a:gd name="T86" fmla="*/ 350 w 2132"/>
                <a:gd name="T87" fmla="*/ 210 h 501"/>
                <a:gd name="T88" fmla="*/ 343 w 2132"/>
                <a:gd name="T89" fmla="*/ 4 h 501"/>
                <a:gd name="T90" fmla="*/ 314 w 2132"/>
                <a:gd name="T91" fmla="*/ 20 h 501"/>
                <a:gd name="T92" fmla="*/ 295 w 2132"/>
                <a:gd name="T93" fmla="*/ 182 h 501"/>
                <a:gd name="T94" fmla="*/ 53 w 2132"/>
                <a:gd name="T95" fmla="*/ 238 h 501"/>
                <a:gd name="T96" fmla="*/ 0 w 2132"/>
                <a:gd name="T97" fmla="*/ 499 h 501"/>
                <a:gd name="T98" fmla="*/ 571 w 2132"/>
                <a:gd name="T99" fmla="*/ 499 h 501"/>
                <a:gd name="T100" fmla="*/ 853 w 2132"/>
                <a:gd name="T101" fmla="*/ 501 h 501"/>
                <a:gd name="T102" fmla="*/ 1445 w 2132"/>
                <a:gd name="T103" fmla="*/ 501 h 501"/>
                <a:gd name="T104" fmla="*/ 2132 w 2132"/>
                <a:gd name="T105" fmla="*/ 446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32" h="501">
                  <a:moveTo>
                    <a:pt x="2062" y="446"/>
                  </a:moveTo>
                  <a:cubicBezTo>
                    <a:pt x="2062" y="351"/>
                    <a:pt x="2062" y="351"/>
                    <a:pt x="2062" y="351"/>
                  </a:cubicBezTo>
                  <a:cubicBezTo>
                    <a:pt x="2015" y="351"/>
                    <a:pt x="2015" y="351"/>
                    <a:pt x="2015" y="351"/>
                  </a:cubicBezTo>
                  <a:cubicBezTo>
                    <a:pt x="2015" y="275"/>
                    <a:pt x="2015" y="275"/>
                    <a:pt x="2015" y="275"/>
                  </a:cubicBezTo>
                  <a:cubicBezTo>
                    <a:pt x="1946" y="306"/>
                    <a:pt x="1946" y="306"/>
                    <a:pt x="1946" y="306"/>
                  </a:cubicBezTo>
                  <a:cubicBezTo>
                    <a:pt x="1943" y="288"/>
                    <a:pt x="1941" y="269"/>
                    <a:pt x="1940" y="247"/>
                  </a:cubicBezTo>
                  <a:cubicBezTo>
                    <a:pt x="1940" y="247"/>
                    <a:pt x="1940" y="247"/>
                    <a:pt x="1940" y="246"/>
                  </a:cubicBezTo>
                  <a:cubicBezTo>
                    <a:pt x="1943" y="246"/>
                    <a:pt x="1943" y="246"/>
                    <a:pt x="1943" y="246"/>
                  </a:cubicBezTo>
                  <a:cubicBezTo>
                    <a:pt x="1943" y="234"/>
                    <a:pt x="1943" y="234"/>
                    <a:pt x="1943" y="234"/>
                  </a:cubicBezTo>
                  <a:cubicBezTo>
                    <a:pt x="1940" y="234"/>
                    <a:pt x="1940" y="234"/>
                    <a:pt x="1940" y="234"/>
                  </a:cubicBezTo>
                  <a:cubicBezTo>
                    <a:pt x="1940" y="231"/>
                    <a:pt x="1940" y="228"/>
                    <a:pt x="1940" y="224"/>
                  </a:cubicBezTo>
                  <a:cubicBezTo>
                    <a:pt x="1943" y="224"/>
                    <a:pt x="1943" y="224"/>
                    <a:pt x="1943" y="224"/>
                  </a:cubicBezTo>
                  <a:cubicBezTo>
                    <a:pt x="1943" y="212"/>
                    <a:pt x="1943" y="212"/>
                    <a:pt x="1943" y="212"/>
                  </a:cubicBezTo>
                  <a:cubicBezTo>
                    <a:pt x="1939" y="212"/>
                    <a:pt x="1939" y="212"/>
                    <a:pt x="1939" y="212"/>
                  </a:cubicBezTo>
                  <a:cubicBezTo>
                    <a:pt x="1939" y="209"/>
                    <a:pt x="1939" y="207"/>
                    <a:pt x="1939" y="204"/>
                  </a:cubicBezTo>
                  <a:cubicBezTo>
                    <a:pt x="1945" y="204"/>
                    <a:pt x="1945" y="204"/>
                    <a:pt x="1945" y="204"/>
                  </a:cubicBezTo>
                  <a:cubicBezTo>
                    <a:pt x="1945" y="182"/>
                    <a:pt x="1945" y="182"/>
                    <a:pt x="1945" y="182"/>
                  </a:cubicBezTo>
                  <a:cubicBezTo>
                    <a:pt x="1825" y="182"/>
                    <a:pt x="1825" y="182"/>
                    <a:pt x="1825" y="182"/>
                  </a:cubicBezTo>
                  <a:cubicBezTo>
                    <a:pt x="1825" y="204"/>
                    <a:pt x="1825" y="204"/>
                    <a:pt x="1825" y="204"/>
                  </a:cubicBezTo>
                  <a:cubicBezTo>
                    <a:pt x="1832" y="204"/>
                    <a:pt x="1832" y="204"/>
                    <a:pt x="1832" y="204"/>
                  </a:cubicBezTo>
                  <a:cubicBezTo>
                    <a:pt x="1832" y="207"/>
                    <a:pt x="1832" y="209"/>
                    <a:pt x="1831" y="212"/>
                  </a:cubicBezTo>
                  <a:cubicBezTo>
                    <a:pt x="1828" y="212"/>
                    <a:pt x="1828" y="212"/>
                    <a:pt x="1828" y="212"/>
                  </a:cubicBezTo>
                  <a:cubicBezTo>
                    <a:pt x="1828" y="224"/>
                    <a:pt x="1828" y="224"/>
                    <a:pt x="1828" y="224"/>
                  </a:cubicBezTo>
                  <a:cubicBezTo>
                    <a:pt x="1831" y="224"/>
                    <a:pt x="1831" y="224"/>
                    <a:pt x="1831" y="224"/>
                  </a:cubicBezTo>
                  <a:cubicBezTo>
                    <a:pt x="1831" y="228"/>
                    <a:pt x="1831" y="231"/>
                    <a:pt x="1830" y="234"/>
                  </a:cubicBezTo>
                  <a:cubicBezTo>
                    <a:pt x="1828" y="234"/>
                    <a:pt x="1828" y="234"/>
                    <a:pt x="1828" y="234"/>
                  </a:cubicBezTo>
                  <a:cubicBezTo>
                    <a:pt x="1828" y="246"/>
                    <a:pt x="1828" y="246"/>
                    <a:pt x="1828" y="246"/>
                  </a:cubicBezTo>
                  <a:cubicBezTo>
                    <a:pt x="1830" y="246"/>
                    <a:pt x="1830" y="246"/>
                    <a:pt x="1830" y="246"/>
                  </a:cubicBezTo>
                  <a:cubicBezTo>
                    <a:pt x="1830" y="249"/>
                    <a:pt x="1829" y="251"/>
                    <a:pt x="1829" y="254"/>
                  </a:cubicBezTo>
                  <a:cubicBezTo>
                    <a:pt x="1828" y="264"/>
                    <a:pt x="1827" y="275"/>
                    <a:pt x="1826" y="285"/>
                  </a:cubicBezTo>
                  <a:cubicBezTo>
                    <a:pt x="1763" y="313"/>
                    <a:pt x="1763" y="313"/>
                    <a:pt x="1763" y="313"/>
                  </a:cubicBezTo>
                  <a:cubicBezTo>
                    <a:pt x="1763" y="275"/>
                    <a:pt x="1763" y="275"/>
                    <a:pt x="1763" y="275"/>
                  </a:cubicBezTo>
                  <a:cubicBezTo>
                    <a:pt x="1679" y="313"/>
                    <a:pt x="1679" y="313"/>
                    <a:pt x="1679" y="313"/>
                  </a:cubicBezTo>
                  <a:cubicBezTo>
                    <a:pt x="1679" y="275"/>
                    <a:pt x="1679" y="275"/>
                    <a:pt x="1679" y="275"/>
                  </a:cubicBezTo>
                  <a:cubicBezTo>
                    <a:pt x="1630" y="297"/>
                    <a:pt x="1630" y="297"/>
                    <a:pt x="1630" y="297"/>
                  </a:cubicBezTo>
                  <a:cubicBezTo>
                    <a:pt x="1628" y="282"/>
                    <a:pt x="1626" y="265"/>
                    <a:pt x="1625" y="247"/>
                  </a:cubicBezTo>
                  <a:cubicBezTo>
                    <a:pt x="1623" y="209"/>
                    <a:pt x="1625" y="120"/>
                    <a:pt x="1626" y="64"/>
                  </a:cubicBezTo>
                  <a:cubicBezTo>
                    <a:pt x="1631" y="64"/>
                    <a:pt x="1631" y="64"/>
                    <a:pt x="1631" y="64"/>
                  </a:cubicBezTo>
                  <a:cubicBezTo>
                    <a:pt x="1631" y="51"/>
                    <a:pt x="1631" y="51"/>
                    <a:pt x="1631" y="51"/>
                  </a:cubicBezTo>
                  <a:cubicBezTo>
                    <a:pt x="1626" y="51"/>
                    <a:pt x="1626" y="51"/>
                    <a:pt x="1626" y="51"/>
                  </a:cubicBezTo>
                  <a:cubicBezTo>
                    <a:pt x="1626" y="48"/>
                    <a:pt x="1627" y="45"/>
                    <a:pt x="1627" y="42"/>
                  </a:cubicBezTo>
                  <a:cubicBezTo>
                    <a:pt x="1631" y="42"/>
                    <a:pt x="1631" y="42"/>
                    <a:pt x="1631" y="42"/>
                  </a:cubicBezTo>
                  <a:cubicBezTo>
                    <a:pt x="1631" y="30"/>
                    <a:pt x="1631" y="30"/>
                    <a:pt x="1631" y="30"/>
                  </a:cubicBezTo>
                  <a:cubicBezTo>
                    <a:pt x="1627" y="30"/>
                    <a:pt x="1627" y="30"/>
                    <a:pt x="1627" y="30"/>
                  </a:cubicBezTo>
                  <a:cubicBezTo>
                    <a:pt x="1627" y="27"/>
                    <a:pt x="1627" y="24"/>
                    <a:pt x="1627" y="22"/>
                  </a:cubicBezTo>
                  <a:cubicBezTo>
                    <a:pt x="1633" y="22"/>
                    <a:pt x="1633" y="22"/>
                    <a:pt x="1633" y="22"/>
                  </a:cubicBezTo>
                  <a:cubicBezTo>
                    <a:pt x="1633" y="0"/>
                    <a:pt x="1633" y="0"/>
                    <a:pt x="1633" y="0"/>
                  </a:cubicBezTo>
                  <a:cubicBezTo>
                    <a:pt x="1513" y="0"/>
                    <a:pt x="1513" y="0"/>
                    <a:pt x="1513" y="0"/>
                  </a:cubicBezTo>
                  <a:cubicBezTo>
                    <a:pt x="1513" y="22"/>
                    <a:pt x="1513" y="22"/>
                    <a:pt x="1513" y="22"/>
                  </a:cubicBezTo>
                  <a:cubicBezTo>
                    <a:pt x="1520" y="22"/>
                    <a:pt x="1520" y="22"/>
                    <a:pt x="1520" y="22"/>
                  </a:cubicBezTo>
                  <a:cubicBezTo>
                    <a:pt x="1520" y="24"/>
                    <a:pt x="1520" y="27"/>
                    <a:pt x="1520" y="30"/>
                  </a:cubicBezTo>
                  <a:cubicBezTo>
                    <a:pt x="1518" y="30"/>
                    <a:pt x="1518" y="30"/>
                    <a:pt x="1518" y="30"/>
                  </a:cubicBezTo>
                  <a:cubicBezTo>
                    <a:pt x="1518" y="42"/>
                    <a:pt x="1518" y="42"/>
                    <a:pt x="1518" y="42"/>
                  </a:cubicBezTo>
                  <a:cubicBezTo>
                    <a:pt x="1520" y="42"/>
                    <a:pt x="1520" y="42"/>
                    <a:pt x="1520" y="42"/>
                  </a:cubicBezTo>
                  <a:cubicBezTo>
                    <a:pt x="1520" y="45"/>
                    <a:pt x="1520" y="48"/>
                    <a:pt x="1520" y="51"/>
                  </a:cubicBezTo>
                  <a:cubicBezTo>
                    <a:pt x="1518" y="51"/>
                    <a:pt x="1518" y="51"/>
                    <a:pt x="1518" y="51"/>
                  </a:cubicBezTo>
                  <a:cubicBezTo>
                    <a:pt x="1518" y="64"/>
                    <a:pt x="1518" y="64"/>
                    <a:pt x="1518" y="64"/>
                  </a:cubicBezTo>
                  <a:cubicBezTo>
                    <a:pt x="1520" y="64"/>
                    <a:pt x="1520" y="64"/>
                    <a:pt x="1520" y="64"/>
                  </a:cubicBezTo>
                  <a:cubicBezTo>
                    <a:pt x="1519" y="122"/>
                    <a:pt x="1517" y="216"/>
                    <a:pt x="1514" y="254"/>
                  </a:cubicBezTo>
                  <a:cubicBezTo>
                    <a:pt x="1512" y="276"/>
                    <a:pt x="1510" y="296"/>
                    <a:pt x="1506" y="315"/>
                  </a:cubicBezTo>
                  <a:cubicBezTo>
                    <a:pt x="1506" y="315"/>
                    <a:pt x="1506" y="315"/>
                    <a:pt x="1506" y="315"/>
                  </a:cubicBezTo>
                  <a:cubicBezTo>
                    <a:pt x="1506" y="319"/>
                    <a:pt x="1506" y="319"/>
                    <a:pt x="1506" y="319"/>
                  </a:cubicBezTo>
                  <a:cubicBezTo>
                    <a:pt x="1504" y="330"/>
                    <a:pt x="1502" y="341"/>
                    <a:pt x="1499" y="351"/>
                  </a:cubicBezTo>
                  <a:cubicBezTo>
                    <a:pt x="1445" y="351"/>
                    <a:pt x="1445" y="351"/>
                    <a:pt x="1445" y="351"/>
                  </a:cubicBezTo>
                  <a:cubicBezTo>
                    <a:pt x="1445" y="446"/>
                    <a:pt x="1445" y="446"/>
                    <a:pt x="1445" y="446"/>
                  </a:cubicBezTo>
                  <a:cubicBezTo>
                    <a:pt x="1385" y="446"/>
                    <a:pt x="1385" y="446"/>
                    <a:pt x="1385" y="446"/>
                  </a:cubicBezTo>
                  <a:cubicBezTo>
                    <a:pt x="1381" y="275"/>
                    <a:pt x="1381" y="275"/>
                    <a:pt x="1381" y="275"/>
                  </a:cubicBezTo>
                  <a:cubicBezTo>
                    <a:pt x="1347" y="275"/>
                    <a:pt x="1347" y="275"/>
                    <a:pt x="1347" y="275"/>
                  </a:cubicBezTo>
                  <a:cubicBezTo>
                    <a:pt x="1342" y="446"/>
                    <a:pt x="1342" y="446"/>
                    <a:pt x="1342" y="446"/>
                  </a:cubicBezTo>
                  <a:cubicBezTo>
                    <a:pt x="1310" y="446"/>
                    <a:pt x="1310" y="446"/>
                    <a:pt x="1310" y="446"/>
                  </a:cubicBezTo>
                  <a:cubicBezTo>
                    <a:pt x="1306" y="275"/>
                    <a:pt x="1306" y="275"/>
                    <a:pt x="1306" y="275"/>
                  </a:cubicBezTo>
                  <a:cubicBezTo>
                    <a:pt x="1271" y="275"/>
                    <a:pt x="1271" y="275"/>
                    <a:pt x="1271" y="275"/>
                  </a:cubicBezTo>
                  <a:cubicBezTo>
                    <a:pt x="1270" y="310"/>
                    <a:pt x="1270" y="310"/>
                    <a:pt x="1270" y="310"/>
                  </a:cubicBezTo>
                  <a:cubicBezTo>
                    <a:pt x="1270" y="294"/>
                    <a:pt x="1270" y="294"/>
                    <a:pt x="1270" y="294"/>
                  </a:cubicBezTo>
                  <a:cubicBezTo>
                    <a:pt x="1232" y="294"/>
                    <a:pt x="1232" y="294"/>
                    <a:pt x="1232" y="294"/>
                  </a:cubicBezTo>
                  <a:cubicBezTo>
                    <a:pt x="1232" y="159"/>
                    <a:pt x="1232" y="159"/>
                    <a:pt x="1232" y="159"/>
                  </a:cubicBezTo>
                  <a:cubicBezTo>
                    <a:pt x="1103" y="159"/>
                    <a:pt x="1103" y="159"/>
                    <a:pt x="1103" y="159"/>
                  </a:cubicBezTo>
                  <a:cubicBezTo>
                    <a:pt x="1103" y="91"/>
                    <a:pt x="1103" y="91"/>
                    <a:pt x="1103" y="91"/>
                  </a:cubicBezTo>
                  <a:cubicBezTo>
                    <a:pt x="1103" y="91"/>
                    <a:pt x="1103" y="91"/>
                    <a:pt x="1103" y="91"/>
                  </a:cubicBezTo>
                  <a:cubicBezTo>
                    <a:pt x="1105" y="91"/>
                    <a:pt x="1108" y="88"/>
                    <a:pt x="1108" y="85"/>
                  </a:cubicBezTo>
                  <a:cubicBezTo>
                    <a:pt x="1108" y="83"/>
                    <a:pt x="1105" y="80"/>
                    <a:pt x="1103" y="80"/>
                  </a:cubicBezTo>
                  <a:cubicBezTo>
                    <a:pt x="1030" y="80"/>
                    <a:pt x="1030" y="80"/>
                    <a:pt x="1030" y="80"/>
                  </a:cubicBezTo>
                  <a:cubicBezTo>
                    <a:pt x="1027" y="80"/>
                    <a:pt x="1025" y="83"/>
                    <a:pt x="1025" y="85"/>
                  </a:cubicBezTo>
                  <a:cubicBezTo>
                    <a:pt x="1025" y="88"/>
                    <a:pt x="1027" y="91"/>
                    <a:pt x="1030" y="91"/>
                  </a:cubicBezTo>
                  <a:cubicBezTo>
                    <a:pt x="1031" y="91"/>
                    <a:pt x="1031" y="91"/>
                    <a:pt x="1031" y="91"/>
                  </a:cubicBezTo>
                  <a:cubicBezTo>
                    <a:pt x="1031" y="159"/>
                    <a:pt x="1031" y="159"/>
                    <a:pt x="1031" y="159"/>
                  </a:cubicBezTo>
                  <a:cubicBezTo>
                    <a:pt x="991" y="159"/>
                    <a:pt x="991" y="159"/>
                    <a:pt x="991" y="159"/>
                  </a:cubicBezTo>
                  <a:cubicBezTo>
                    <a:pt x="991" y="47"/>
                    <a:pt x="991" y="47"/>
                    <a:pt x="991" y="47"/>
                  </a:cubicBezTo>
                  <a:cubicBezTo>
                    <a:pt x="994" y="47"/>
                    <a:pt x="995" y="45"/>
                    <a:pt x="995" y="42"/>
                  </a:cubicBezTo>
                  <a:cubicBezTo>
                    <a:pt x="995" y="39"/>
                    <a:pt x="993" y="37"/>
                    <a:pt x="990" y="37"/>
                  </a:cubicBezTo>
                  <a:cubicBezTo>
                    <a:pt x="918" y="37"/>
                    <a:pt x="918" y="37"/>
                    <a:pt x="918" y="37"/>
                  </a:cubicBezTo>
                  <a:cubicBezTo>
                    <a:pt x="915" y="37"/>
                    <a:pt x="912" y="39"/>
                    <a:pt x="912" y="42"/>
                  </a:cubicBezTo>
                  <a:cubicBezTo>
                    <a:pt x="912" y="45"/>
                    <a:pt x="915" y="47"/>
                    <a:pt x="918" y="47"/>
                  </a:cubicBezTo>
                  <a:cubicBezTo>
                    <a:pt x="920" y="47"/>
                    <a:pt x="920" y="47"/>
                    <a:pt x="920" y="47"/>
                  </a:cubicBezTo>
                  <a:cubicBezTo>
                    <a:pt x="920" y="159"/>
                    <a:pt x="920" y="159"/>
                    <a:pt x="920" y="159"/>
                  </a:cubicBezTo>
                  <a:cubicBezTo>
                    <a:pt x="886" y="159"/>
                    <a:pt x="886" y="159"/>
                    <a:pt x="886" y="159"/>
                  </a:cubicBezTo>
                  <a:cubicBezTo>
                    <a:pt x="886" y="291"/>
                    <a:pt x="886" y="291"/>
                    <a:pt x="886" y="291"/>
                  </a:cubicBezTo>
                  <a:cubicBezTo>
                    <a:pt x="875" y="291"/>
                    <a:pt x="875" y="291"/>
                    <a:pt x="875" y="291"/>
                  </a:cubicBezTo>
                  <a:cubicBezTo>
                    <a:pt x="875" y="251"/>
                    <a:pt x="875" y="251"/>
                    <a:pt x="875" y="251"/>
                  </a:cubicBezTo>
                  <a:cubicBezTo>
                    <a:pt x="846" y="251"/>
                    <a:pt x="846" y="251"/>
                    <a:pt x="846" y="251"/>
                  </a:cubicBezTo>
                  <a:cubicBezTo>
                    <a:pt x="836" y="230"/>
                    <a:pt x="817" y="213"/>
                    <a:pt x="793" y="206"/>
                  </a:cubicBezTo>
                  <a:cubicBezTo>
                    <a:pt x="791" y="117"/>
                    <a:pt x="791" y="117"/>
                    <a:pt x="791" y="117"/>
                  </a:cubicBezTo>
                  <a:cubicBezTo>
                    <a:pt x="795" y="117"/>
                    <a:pt x="795" y="117"/>
                    <a:pt x="795" y="117"/>
                  </a:cubicBezTo>
                  <a:cubicBezTo>
                    <a:pt x="797" y="117"/>
                    <a:pt x="798" y="116"/>
                    <a:pt x="798" y="114"/>
                  </a:cubicBezTo>
                  <a:cubicBezTo>
                    <a:pt x="798" y="112"/>
                    <a:pt x="797" y="110"/>
                    <a:pt x="795" y="110"/>
                  </a:cubicBezTo>
                  <a:cubicBezTo>
                    <a:pt x="742" y="110"/>
                    <a:pt x="742" y="110"/>
                    <a:pt x="742" y="110"/>
                  </a:cubicBezTo>
                  <a:cubicBezTo>
                    <a:pt x="740" y="110"/>
                    <a:pt x="738" y="112"/>
                    <a:pt x="738" y="114"/>
                  </a:cubicBezTo>
                  <a:cubicBezTo>
                    <a:pt x="738" y="116"/>
                    <a:pt x="740" y="117"/>
                    <a:pt x="742" y="117"/>
                  </a:cubicBezTo>
                  <a:cubicBezTo>
                    <a:pt x="745" y="117"/>
                    <a:pt x="745" y="117"/>
                    <a:pt x="745" y="117"/>
                  </a:cubicBezTo>
                  <a:cubicBezTo>
                    <a:pt x="743" y="204"/>
                    <a:pt x="743" y="204"/>
                    <a:pt x="743" y="204"/>
                  </a:cubicBezTo>
                  <a:cubicBezTo>
                    <a:pt x="717" y="211"/>
                    <a:pt x="696" y="228"/>
                    <a:pt x="685" y="251"/>
                  </a:cubicBezTo>
                  <a:cubicBezTo>
                    <a:pt x="647" y="251"/>
                    <a:pt x="647" y="251"/>
                    <a:pt x="647" y="251"/>
                  </a:cubicBezTo>
                  <a:cubicBezTo>
                    <a:pt x="647" y="291"/>
                    <a:pt x="647" y="291"/>
                    <a:pt x="647" y="291"/>
                  </a:cubicBezTo>
                  <a:cubicBezTo>
                    <a:pt x="571" y="291"/>
                    <a:pt x="571" y="291"/>
                    <a:pt x="571" y="291"/>
                  </a:cubicBezTo>
                  <a:cubicBezTo>
                    <a:pt x="571" y="401"/>
                    <a:pt x="571" y="401"/>
                    <a:pt x="571" y="401"/>
                  </a:cubicBezTo>
                  <a:cubicBezTo>
                    <a:pt x="539" y="401"/>
                    <a:pt x="539" y="401"/>
                    <a:pt x="539" y="401"/>
                  </a:cubicBezTo>
                  <a:cubicBezTo>
                    <a:pt x="539" y="330"/>
                    <a:pt x="539" y="330"/>
                    <a:pt x="539" y="330"/>
                  </a:cubicBezTo>
                  <a:cubicBezTo>
                    <a:pt x="486" y="330"/>
                    <a:pt x="486" y="330"/>
                    <a:pt x="486" y="330"/>
                  </a:cubicBezTo>
                  <a:cubicBezTo>
                    <a:pt x="480" y="254"/>
                    <a:pt x="480" y="254"/>
                    <a:pt x="480" y="254"/>
                  </a:cubicBezTo>
                  <a:cubicBezTo>
                    <a:pt x="470" y="254"/>
                    <a:pt x="470" y="254"/>
                    <a:pt x="470" y="254"/>
                  </a:cubicBezTo>
                  <a:cubicBezTo>
                    <a:pt x="466" y="19"/>
                    <a:pt x="466" y="19"/>
                    <a:pt x="466" y="19"/>
                  </a:cubicBezTo>
                  <a:cubicBezTo>
                    <a:pt x="469" y="18"/>
                    <a:pt x="471" y="15"/>
                    <a:pt x="471" y="12"/>
                  </a:cubicBezTo>
                  <a:cubicBezTo>
                    <a:pt x="471" y="8"/>
                    <a:pt x="467" y="4"/>
                    <a:pt x="463" y="4"/>
                  </a:cubicBezTo>
                  <a:cubicBezTo>
                    <a:pt x="435" y="4"/>
                    <a:pt x="435" y="4"/>
                    <a:pt x="435" y="4"/>
                  </a:cubicBezTo>
                  <a:cubicBezTo>
                    <a:pt x="431" y="4"/>
                    <a:pt x="427" y="8"/>
                    <a:pt x="427" y="12"/>
                  </a:cubicBezTo>
                  <a:cubicBezTo>
                    <a:pt x="427" y="16"/>
                    <a:pt x="430" y="19"/>
                    <a:pt x="433" y="20"/>
                  </a:cubicBezTo>
                  <a:cubicBezTo>
                    <a:pt x="428" y="254"/>
                    <a:pt x="428" y="254"/>
                    <a:pt x="428" y="254"/>
                  </a:cubicBezTo>
                  <a:cubicBezTo>
                    <a:pt x="421" y="254"/>
                    <a:pt x="421" y="254"/>
                    <a:pt x="421" y="254"/>
                  </a:cubicBezTo>
                  <a:cubicBezTo>
                    <a:pt x="413" y="330"/>
                    <a:pt x="413" y="330"/>
                    <a:pt x="413" y="330"/>
                  </a:cubicBezTo>
                  <a:cubicBezTo>
                    <a:pt x="413" y="330"/>
                    <a:pt x="413" y="330"/>
                    <a:pt x="413" y="330"/>
                  </a:cubicBezTo>
                  <a:cubicBezTo>
                    <a:pt x="413" y="182"/>
                    <a:pt x="413" y="182"/>
                    <a:pt x="413" y="182"/>
                  </a:cubicBezTo>
                  <a:cubicBezTo>
                    <a:pt x="350" y="210"/>
                    <a:pt x="350" y="210"/>
                    <a:pt x="350" y="210"/>
                  </a:cubicBezTo>
                  <a:cubicBezTo>
                    <a:pt x="347" y="19"/>
                    <a:pt x="347" y="19"/>
                    <a:pt x="347" y="19"/>
                  </a:cubicBezTo>
                  <a:cubicBezTo>
                    <a:pt x="350" y="17"/>
                    <a:pt x="351" y="15"/>
                    <a:pt x="351" y="12"/>
                  </a:cubicBezTo>
                  <a:cubicBezTo>
                    <a:pt x="351" y="8"/>
                    <a:pt x="347" y="4"/>
                    <a:pt x="343" y="4"/>
                  </a:cubicBezTo>
                  <a:cubicBezTo>
                    <a:pt x="315" y="4"/>
                    <a:pt x="315" y="4"/>
                    <a:pt x="315" y="4"/>
                  </a:cubicBezTo>
                  <a:cubicBezTo>
                    <a:pt x="311" y="4"/>
                    <a:pt x="307" y="8"/>
                    <a:pt x="307" y="12"/>
                  </a:cubicBezTo>
                  <a:cubicBezTo>
                    <a:pt x="307" y="16"/>
                    <a:pt x="310" y="19"/>
                    <a:pt x="314" y="20"/>
                  </a:cubicBezTo>
                  <a:cubicBezTo>
                    <a:pt x="310" y="228"/>
                    <a:pt x="310" y="228"/>
                    <a:pt x="310" y="228"/>
                  </a:cubicBezTo>
                  <a:cubicBezTo>
                    <a:pt x="295" y="235"/>
                    <a:pt x="295" y="235"/>
                    <a:pt x="295" y="235"/>
                  </a:cubicBezTo>
                  <a:cubicBezTo>
                    <a:pt x="295" y="182"/>
                    <a:pt x="295" y="182"/>
                    <a:pt x="295" y="182"/>
                  </a:cubicBezTo>
                  <a:cubicBezTo>
                    <a:pt x="177" y="235"/>
                    <a:pt x="177" y="235"/>
                    <a:pt x="177" y="235"/>
                  </a:cubicBezTo>
                  <a:cubicBezTo>
                    <a:pt x="177" y="182"/>
                    <a:pt x="177" y="182"/>
                    <a:pt x="177" y="182"/>
                  </a:cubicBezTo>
                  <a:cubicBezTo>
                    <a:pt x="53" y="238"/>
                    <a:pt x="53" y="238"/>
                    <a:pt x="53" y="238"/>
                  </a:cubicBezTo>
                  <a:cubicBezTo>
                    <a:pt x="53" y="392"/>
                    <a:pt x="53" y="392"/>
                    <a:pt x="53" y="392"/>
                  </a:cubicBezTo>
                  <a:cubicBezTo>
                    <a:pt x="0" y="392"/>
                    <a:pt x="0" y="392"/>
                    <a:pt x="0" y="392"/>
                  </a:cubicBezTo>
                  <a:cubicBezTo>
                    <a:pt x="0" y="499"/>
                    <a:pt x="0" y="499"/>
                    <a:pt x="0" y="499"/>
                  </a:cubicBezTo>
                  <a:cubicBezTo>
                    <a:pt x="426" y="499"/>
                    <a:pt x="426" y="499"/>
                    <a:pt x="426" y="499"/>
                  </a:cubicBezTo>
                  <a:cubicBezTo>
                    <a:pt x="426" y="499"/>
                    <a:pt x="426" y="499"/>
                    <a:pt x="426" y="499"/>
                  </a:cubicBezTo>
                  <a:cubicBezTo>
                    <a:pt x="571" y="499"/>
                    <a:pt x="571" y="499"/>
                    <a:pt x="571" y="499"/>
                  </a:cubicBezTo>
                  <a:cubicBezTo>
                    <a:pt x="571" y="500"/>
                    <a:pt x="571" y="500"/>
                    <a:pt x="571" y="500"/>
                  </a:cubicBezTo>
                  <a:cubicBezTo>
                    <a:pt x="853" y="500"/>
                    <a:pt x="853" y="500"/>
                    <a:pt x="853" y="500"/>
                  </a:cubicBezTo>
                  <a:cubicBezTo>
                    <a:pt x="853" y="501"/>
                    <a:pt x="853" y="501"/>
                    <a:pt x="853" y="501"/>
                  </a:cubicBezTo>
                  <a:cubicBezTo>
                    <a:pt x="1270" y="501"/>
                    <a:pt x="1270" y="501"/>
                    <a:pt x="1270" y="501"/>
                  </a:cubicBezTo>
                  <a:cubicBezTo>
                    <a:pt x="1270" y="501"/>
                    <a:pt x="1270" y="501"/>
                    <a:pt x="1270" y="501"/>
                  </a:cubicBezTo>
                  <a:cubicBezTo>
                    <a:pt x="1445" y="501"/>
                    <a:pt x="1445" y="501"/>
                    <a:pt x="1445" y="501"/>
                  </a:cubicBezTo>
                  <a:cubicBezTo>
                    <a:pt x="2062" y="501"/>
                    <a:pt x="2062" y="501"/>
                    <a:pt x="2062" y="501"/>
                  </a:cubicBezTo>
                  <a:cubicBezTo>
                    <a:pt x="2132" y="501"/>
                    <a:pt x="2132" y="501"/>
                    <a:pt x="2132" y="501"/>
                  </a:cubicBezTo>
                  <a:cubicBezTo>
                    <a:pt x="2132" y="446"/>
                    <a:pt x="2132" y="446"/>
                    <a:pt x="2132" y="446"/>
                  </a:cubicBezTo>
                  <a:cubicBezTo>
                    <a:pt x="2062" y="446"/>
                    <a:pt x="2062" y="446"/>
                    <a:pt x="2062" y="446"/>
                  </a:cubicBezTo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1022352" y="2194735"/>
            <a:ext cx="9636125" cy="2738437"/>
            <a:chOff x="1022351" y="2149762"/>
            <a:chExt cx="9636125" cy="2738437"/>
          </a:xfrm>
        </p:grpSpPr>
        <p:sp>
          <p:nvSpPr>
            <p:cNvPr id="19" name="Freeform 17"/>
            <p:cNvSpPr/>
            <p:nvPr/>
          </p:nvSpPr>
          <p:spPr bwMode="auto">
            <a:xfrm>
              <a:off x="1022351" y="4700874"/>
              <a:ext cx="280988" cy="187325"/>
            </a:xfrm>
            <a:custGeom>
              <a:avLst/>
              <a:gdLst>
                <a:gd name="T0" fmla="*/ 11 w 177"/>
                <a:gd name="T1" fmla="*/ 0 h 118"/>
                <a:gd name="T2" fmla="*/ 0 w 177"/>
                <a:gd name="T3" fmla="*/ 118 h 118"/>
                <a:gd name="T4" fmla="*/ 177 w 177"/>
                <a:gd name="T5" fmla="*/ 118 h 118"/>
                <a:gd name="T6" fmla="*/ 167 w 177"/>
                <a:gd name="T7" fmla="*/ 0 h 118"/>
                <a:gd name="T8" fmla="*/ 11 w 177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18">
                  <a:moveTo>
                    <a:pt x="11" y="0"/>
                  </a:moveTo>
                  <a:lnTo>
                    <a:pt x="0" y="118"/>
                  </a:lnTo>
                  <a:lnTo>
                    <a:pt x="177" y="118"/>
                  </a:lnTo>
                  <a:lnTo>
                    <a:pt x="167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43" name="Freeform 41"/>
            <p:cNvSpPr/>
            <p:nvPr/>
          </p:nvSpPr>
          <p:spPr bwMode="auto">
            <a:xfrm>
              <a:off x="4638676" y="4656424"/>
              <a:ext cx="209550" cy="231775"/>
            </a:xfrm>
            <a:custGeom>
              <a:avLst/>
              <a:gdLst>
                <a:gd name="T0" fmla="*/ 7 w 132"/>
                <a:gd name="T1" fmla="*/ 0 h 146"/>
                <a:gd name="T2" fmla="*/ 0 w 132"/>
                <a:gd name="T3" fmla="*/ 146 h 146"/>
                <a:gd name="T4" fmla="*/ 132 w 132"/>
                <a:gd name="T5" fmla="*/ 146 h 146"/>
                <a:gd name="T6" fmla="*/ 121 w 132"/>
                <a:gd name="T7" fmla="*/ 0 h 146"/>
                <a:gd name="T8" fmla="*/ 7 w 132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6">
                  <a:moveTo>
                    <a:pt x="7" y="0"/>
                  </a:moveTo>
                  <a:lnTo>
                    <a:pt x="0" y="146"/>
                  </a:lnTo>
                  <a:lnTo>
                    <a:pt x="132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85" name="Freeform 83"/>
            <p:cNvSpPr/>
            <p:nvPr/>
          </p:nvSpPr>
          <p:spPr bwMode="auto">
            <a:xfrm>
              <a:off x="10004426" y="4700874"/>
              <a:ext cx="207963" cy="187325"/>
            </a:xfrm>
            <a:custGeom>
              <a:avLst/>
              <a:gdLst>
                <a:gd name="T0" fmla="*/ 10 w 131"/>
                <a:gd name="T1" fmla="*/ 0 h 118"/>
                <a:gd name="T2" fmla="*/ 0 w 131"/>
                <a:gd name="T3" fmla="*/ 118 h 118"/>
                <a:gd name="T4" fmla="*/ 131 w 131"/>
                <a:gd name="T5" fmla="*/ 118 h 118"/>
                <a:gd name="T6" fmla="*/ 121 w 131"/>
                <a:gd name="T7" fmla="*/ 0 h 118"/>
                <a:gd name="T8" fmla="*/ 10 w 131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8">
                  <a:moveTo>
                    <a:pt x="10" y="0"/>
                  </a:moveTo>
                  <a:lnTo>
                    <a:pt x="0" y="118"/>
                  </a:lnTo>
                  <a:lnTo>
                    <a:pt x="131" y="118"/>
                  </a:lnTo>
                  <a:lnTo>
                    <a:pt x="121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91" name="Freeform 89"/>
            <p:cNvSpPr/>
            <p:nvPr/>
          </p:nvSpPr>
          <p:spPr bwMode="auto">
            <a:xfrm>
              <a:off x="10448926" y="4607212"/>
              <a:ext cx="209550" cy="280987"/>
            </a:xfrm>
            <a:custGeom>
              <a:avLst/>
              <a:gdLst>
                <a:gd name="T0" fmla="*/ 11 w 132"/>
                <a:gd name="T1" fmla="*/ 0 h 177"/>
                <a:gd name="T2" fmla="*/ 0 w 132"/>
                <a:gd name="T3" fmla="*/ 177 h 177"/>
                <a:gd name="T4" fmla="*/ 132 w 132"/>
                <a:gd name="T5" fmla="*/ 177 h 177"/>
                <a:gd name="T6" fmla="*/ 125 w 132"/>
                <a:gd name="T7" fmla="*/ 0 h 177"/>
                <a:gd name="T8" fmla="*/ 11 w 132"/>
                <a:gd name="T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77">
                  <a:moveTo>
                    <a:pt x="11" y="0"/>
                  </a:moveTo>
                  <a:lnTo>
                    <a:pt x="0" y="177"/>
                  </a:lnTo>
                  <a:lnTo>
                    <a:pt x="132" y="177"/>
                  </a:lnTo>
                  <a:lnTo>
                    <a:pt x="125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12" name="Freeform 110"/>
            <p:cNvSpPr/>
            <p:nvPr/>
          </p:nvSpPr>
          <p:spPr bwMode="auto">
            <a:xfrm>
              <a:off x="5105401" y="2149762"/>
              <a:ext cx="1954213" cy="1998662"/>
            </a:xfrm>
            <a:custGeom>
              <a:avLst/>
              <a:gdLst>
                <a:gd name="T0" fmla="*/ 261 w 355"/>
                <a:gd name="T1" fmla="*/ 118 h 362"/>
                <a:gd name="T2" fmla="*/ 178 w 355"/>
                <a:gd name="T3" fmla="*/ 0 h 362"/>
                <a:gd name="T4" fmla="*/ 96 w 355"/>
                <a:gd name="T5" fmla="*/ 118 h 362"/>
                <a:gd name="T6" fmla="*/ 165 w 355"/>
                <a:gd name="T7" fmla="*/ 362 h 362"/>
                <a:gd name="T8" fmla="*/ 165 w 355"/>
                <a:gd name="T9" fmla="*/ 311 h 362"/>
                <a:gd name="T10" fmla="*/ 114 w 355"/>
                <a:gd name="T11" fmla="*/ 251 h 362"/>
                <a:gd name="T12" fmla="*/ 169 w 355"/>
                <a:gd name="T13" fmla="*/ 283 h 362"/>
                <a:gd name="T14" fmla="*/ 178 w 355"/>
                <a:gd name="T15" fmla="*/ 199 h 362"/>
                <a:gd name="T16" fmla="*/ 186 w 355"/>
                <a:gd name="T17" fmla="*/ 283 h 362"/>
                <a:gd name="T18" fmla="*/ 241 w 355"/>
                <a:gd name="T19" fmla="*/ 251 h 362"/>
                <a:gd name="T20" fmla="*/ 190 w 355"/>
                <a:gd name="T21" fmla="*/ 311 h 362"/>
                <a:gd name="T22" fmla="*/ 191 w 355"/>
                <a:gd name="T23" fmla="*/ 362 h 362"/>
                <a:gd name="T24" fmla="*/ 261 w 355"/>
                <a:gd name="T25" fmla="*/ 118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5" h="362">
                  <a:moveTo>
                    <a:pt x="261" y="118"/>
                  </a:moveTo>
                  <a:cubicBezTo>
                    <a:pt x="220" y="50"/>
                    <a:pt x="178" y="0"/>
                    <a:pt x="178" y="0"/>
                  </a:cubicBezTo>
                  <a:cubicBezTo>
                    <a:pt x="178" y="0"/>
                    <a:pt x="140" y="52"/>
                    <a:pt x="96" y="118"/>
                  </a:cubicBezTo>
                  <a:cubicBezTo>
                    <a:pt x="0" y="260"/>
                    <a:pt x="97" y="347"/>
                    <a:pt x="165" y="362"/>
                  </a:cubicBezTo>
                  <a:cubicBezTo>
                    <a:pt x="165" y="311"/>
                    <a:pt x="165" y="311"/>
                    <a:pt x="165" y="311"/>
                  </a:cubicBezTo>
                  <a:cubicBezTo>
                    <a:pt x="114" y="251"/>
                    <a:pt x="114" y="251"/>
                    <a:pt x="114" y="251"/>
                  </a:cubicBezTo>
                  <a:cubicBezTo>
                    <a:pt x="169" y="283"/>
                    <a:pt x="169" y="283"/>
                    <a:pt x="169" y="283"/>
                  </a:cubicBezTo>
                  <a:cubicBezTo>
                    <a:pt x="178" y="199"/>
                    <a:pt x="178" y="199"/>
                    <a:pt x="178" y="199"/>
                  </a:cubicBezTo>
                  <a:cubicBezTo>
                    <a:pt x="186" y="283"/>
                    <a:pt x="186" y="283"/>
                    <a:pt x="186" y="283"/>
                  </a:cubicBezTo>
                  <a:cubicBezTo>
                    <a:pt x="241" y="251"/>
                    <a:pt x="241" y="251"/>
                    <a:pt x="241" y="251"/>
                  </a:cubicBezTo>
                  <a:cubicBezTo>
                    <a:pt x="190" y="311"/>
                    <a:pt x="190" y="311"/>
                    <a:pt x="190" y="311"/>
                  </a:cubicBezTo>
                  <a:cubicBezTo>
                    <a:pt x="191" y="362"/>
                    <a:pt x="191" y="362"/>
                    <a:pt x="191" y="362"/>
                  </a:cubicBezTo>
                  <a:cubicBezTo>
                    <a:pt x="259" y="350"/>
                    <a:pt x="355" y="271"/>
                    <a:pt x="261" y="118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13" name="Freeform 111"/>
            <p:cNvSpPr/>
            <p:nvPr/>
          </p:nvSpPr>
          <p:spPr bwMode="auto">
            <a:xfrm>
              <a:off x="5734051" y="3248312"/>
              <a:ext cx="698500" cy="1639887"/>
            </a:xfrm>
            <a:custGeom>
              <a:avLst/>
              <a:gdLst>
                <a:gd name="T0" fmla="*/ 440 w 440"/>
                <a:gd name="T1" fmla="*/ 181 h 1033"/>
                <a:gd name="T2" fmla="*/ 249 w 440"/>
                <a:gd name="T3" fmla="*/ 292 h 1033"/>
                <a:gd name="T4" fmla="*/ 221 w 440"/>
                <a:gd name="T5" fmla="*/ 0 h 1033"/>
                <a:gd name="T6" fmla="*/ 190 w 440"/>
                <a:gd name="T7" fmla="*/ 292 h 1033"/>
                <a:gd name="T8" fmla="*/ 0 w 440"/>
                <a:gd name="T9" fmla="*/ 181 h 1033"/>
                <a:gd name="T10" fmla="*/ 176 w 440"/>
                <a:gd name="T11" fmla="*/ 390 h 1033"/>
                <a:gd name="T12" fmla="*/ 176 w 440"/>
                <a:gd name="T13" fmla="*/ 571 h 1033"/>
                <a:gd name="T14" fmla="*/ 180 w 440"/>
                <a:gd name="T15" fmla="*/ 1033 h 1033"/>
                <a:gd name="T16" fmla="*/ 273 w 440"/>
                <a:gd name="T17" fmla="*/ 1033 h 1033"/>
                <a:gd name="T18" fmla="*/ 267 w 440"/>
                <a:gd name="T19" fmla="*/ 571 h 1033"/>
                <a:gd name="T20" fmla="*/ 263 w 440"/>
                <a:gd name="T21" fmla="*/ 390 h 1033"/>
                <a:gd name="T22" fmla="*/ 440 w 440"/>
                <a:gd name="T23" fmla="*/ 181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0" h="1033">
                  <a:moveTo>
                    <a:pt x="440" y="181"/>
                  </a:moveTo>
                  <a:lnTo>
                    <a:pt x="249" y="292"/>
                  </a:lnTo>
                  <a:lnTo>
                    <a:pt x="221" y="0"/>
                  </a:lnTo>
                  <a:lnTo>
                    <a:pt x="190" y="292"/>
                  </a:lnTo>
                  <a:lnTo>
                    <a:pt x="0" y="181"/>
                  </a:lnTo>
                  <a:lnTo>
                    <a:pt x="176" y="390"/>
                  </a:lnTo>
                  <a:lnTo>
                    <a:pt x="176" y="571"/>
                  </a:lnTo>
                  <a:lnTo>
                    <a:pt x="180" y="1033"/>
                  </a:lnTo>
                  <a:lnTo>
                    <a:pt x="273" y="1033"/>
                  </a:lnTo>
                  <a:lnTo>
                    <a:pt x="267" y="571"/>
                  </a:lnTo>
                  <a:lnTo>
                    <a:pt x="263" y="390"/>
                  </a:lnTo>
                  <a:lnTo>
                    <a:pt x="440" y="181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615951" y="1929622"/>
            <a:ext cx="9910763" cy="3003551"/>
            <a:chOff x="615951" y="1884649"/>
            <a:chExt cx="9910762" cy="3003550"/>
          </a:xfrm>
        </p:grpSpPr>
        <p:sp>
          <p:nvSpPr>
            <p:cNvPr id="13" name="Freeform 11"/>
            <p:cNvSpPr/>
            <p:nvPr/>
          </p:nvSpPr>
          <p:spPr bwMode="auto">
            <a:xfrm>
              <a:off x="615951" y="4573874"/>
              <a:ext cx="203200" cy="314325"/>
            </a:xfrm>
            <a:custGeom>
              <a:avLst/>
              <a:gdLst>
                <a:gd name="T0" fmla="*/ 7 w 128"/>
                <a:gd name="T1" fmla="*/ 0 h 198"/>
                <a:gd name="T2" fmla="*/ 0 w 128"/>
                <a:gd name="T3" fmla="*/ 198 h 198"/>
                <a:gd name="T4" fmla="*/ 128 w 128"/>
                <a:gd name="T5" fmla="*/ 198 h 198"/>
                <a:gd name="T6" fmla="*/ 121 w 128"/>
                <a:gd name="T7" fmla="*/ 0 h 198"/>
                <a:gd name="T8" fmla="*/ 7 w 128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98">
                  <a:moveTo>
                    <a:pt x="7" y="0"/>
                  </a:moveTo>
                  <a:lnTo>
                    <a:pt x="0" y="198"/>
                  </a:lnTo>
                  <a:lnTo>
                    <a:pt x="128" y="198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37" name="Freeform 35"/>
            <p:cNvSpPr/>
            <p:nvPr/>
          </p:nvSpPr>
          <p:spPr bwMode="auto">
            <a:xfrm>
              <a:off x="3735388" y="4573874"/>
              <a:ext cx="142875" cy="314325"/>
            </a:xfrm>
            <a:custGeom>
              <a:avLst/>
              <a:gdLst>
                <a:gd name="T0" fmla="*/ 7 w 90"/>
                <a:gd name="T1" fmla="*/ 0 h 198"/>
                <a:gd name="T2" fmla="*/ 0 w 90"/>
                <a:gd name="T3" fmla="*/ 198 h 198"/>
                <a:gd name="T4" fmla="*/ 90 w 90"/>
                <a:gd name="T5" fmla="*/ 198 h 198"/>
                <a:gd name="T6" fmla="*/ 83 w 90"/>
                <a:gd name="T7" fmla="*/ 0 h 198"/>
                <a:gd name="T8" fmla="*/ 7 w 90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98">
                  <a:moveTo>
                    <a:pt x="7" y="0"/>
                  </a:moveTo>
                  <a:lnTo>
                    <a:pt x="0" y="198"/>
                  </a:lnTo>
                  <a:lnTo>
                    <a:pt x="90" y="198"/>
                  </a:lnTo>
                  <a:lnTo>
                    <a:pt x="83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55" name="Freeform 53"/>
            <p:cNvSpPr/>
            <p:nvPr/>
          </p:nvSpPr>
          <p:spPr bwMode="auto">
            <a:xfrm>
              <a:off x="6426201" y="4219862"/>
              <a:ext cx="209550" cy="668337"/>
            </a:xfrm>
            <a:custGeom>
              <a:avLst/>
              <a:gdLst>
                <a:gd name="T0" fmla="*/ 7 w 132"/>
                <a:gd name="T1" fmla="*/ 0 h 421"/>
                <a:gd name="T2" fmla="*/ 0 w 132"/>
                <a:gd name="T3" fmla="*/ 421 h 421"/>
                <a:gd name="T4" fmla="*/ 132 w 132"/>
                <a:gd name="T5" fmla="*/ 421 h 421"/>
                <a:gd name="T6" fmla="*/ 122 w 132"/>
                <a:gd name="T7" fmla="*/ 0 h 421"/>
                <a:gd name="T8" fmla="*/ 7 w 132"/>
                <a:gd name="T9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421">
                  <a:moveTo>
                    <a:pt x="7" y="0"/>
                  </a:moveTo>
                  <a:lnTo>
                    <a:pt x="0" y="421"/>
                  </a:lnTo>
                  <a:lnTo>
                    <a:pt x="132" y="421"/>
                  </a:lnTo>
                  <a:lnTo>
                    <a:pt x="122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67" name="Freeform 65"/>
            <p:cNvSpPr/>
            <p:nvPr/>
          </p:nvSpPr>
          <p:spPr bwMode="auto">
            <a:xfrm>
              <a:off x="8215313" y="4573874"/>
              <a:ext cx="209550" cy="314325"/>
            </a:xfrm>
            <a:custGeom>
              <a:avLst/>
              <a:gdLst>
                <a:gd name="T0" fmla="*/ 7 w 132"/>
                <a:gd name="T1" fmla="*/ 0 h 198"/>
                <a:gd name="T2" fmla="*/ 0 w 132"/>
                <a:gd name="T3" fmla="*/ 198 h 198"/>
                <a:gd name="T4" fmla="*/ 132 w 132"/>
                <a:gd name="T5" fmla="*/ 198 h 198"/>
                <a:gd name="T6" fmla="*/ 121 w 132"/>
                <a:gd name="T7" fmla="*/ 0 h 198"/>
                <a:gd name="T8" fmla="*/ 7 w 132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98">
                  <a:moveTo>
                    <a:pt x="7" y="0"/>
                  </a:moveTo>
                  <a:lnTo>
                    <a:pt x="0" y="198"/>
                  </a:lnTo>
                  <a:lnTo>
                    <a:pt x="132" y="198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33" name="Freeform 131"/>
            <p:cNvSpPr/>
            <p:nvPr/>
          </p:nvSpPr>
          <p:spPr bwMode="auto">
            <a:xfrm>
              <a:off x="8710613" y="1884649"/>
              <a:ext cx="1816100" cy="2540000"/>
            </a:xfrm>
            <a:custGeom>
              <a:avLst/>
              <a:gdLst>
                <a:gd name="T0" fmla="*/ 1050 w 1144"/>
                <a:gd name="T1" fmla="*/ 1336 h 1600"/>
                <a:gd name="T2" fmla="*/ 1144 w 1144"/>
                <a:gd name="T3" fmla="*/ 1336 h 1600"/>
                <a:gd name="T4" fmla="*/ 631 w 1144"/>
                <a:gd name="T5" fmla="*/ 171 h 1600"/>
                <a:gd name="T6" fmla="*/ 569 w 1144"/>
                <a:gd name="T7" fmla="*/ 0 h 1600"/>
                <a:gd name="T8" fmla="*/ 510 w 1144"/>
                <a:gd name="T9" fmla="*/ 174 h 1600"/>
                <a:gd name="T10" fmla="*/ 0 w 1144"/>
                <a:gd name="T11" fmla="*/ 1336 h 1600"/>
                <a:gd name="T12" fmla="*/ 94 w 1144"/>
                <a:gd name="T13" fmla="*/ 1336 h 1600"/>
                <a:gd name="T14" fmla="*/ 0 w 1144"/>
                <a:gd name="T15" fmla="*/ 1600 h 1600"/>
                <a:gd name="T16" fmla="*/ 506 w 1144"/>
                <a:gd name="T17" fmla="*/ 1600 h 1600"/>
                <a:gd name="T18" fmla="*/ 510 w 1144"/>
                <a:gd name="T19" fmla="*/ 1527 h 1600"/>
                <a:gd name="T20" fmla="*/ 263 w 1144"/>
                <a:gd name="T21" fmla="*/ 1311 h 1600"/>
                <a:gd name="T22" fmla="*/ 530 w 1144"/>
                <a:gd name="T23" fmla="*/ 1388 h 1600"/>
                <a:gd name="T24" fmla="*/ 572 w 1144"/>
                <a:gd name="T25" fmla="*/ 1089 h 1600"/>
                <a:gd name="T26" fmla="*/ 614 w 1144"/>
                <a:gd name="T27" fmla="*/ 1388 h 1600"/>
                <a:gd name="T28" fmla="*/ 881 w 1144"/>
                <a:gd name="T29" fmla="*/ 1311 h 1600"/>
                <a:gd name="T30" fmla="*/ 634 w 1144"/>
                <a:gd name="T31" fmla="*/ 1527 h 1600"/>
                <a:gd name="T32" fmla="*/ 641 w 1144"/>
                <a:gd name="T33" fmla="*/ 1600 h 1600"/>
                <a:gd name="T34" fmla="*/ 1144 w 1144"/>
                <a:gd name="T35" fmla="*/ 1600 h 1600"/>
                <a:gd name="T36" fmla="*/ 1050 w 1144"/>
                <a:gd name="T37" fmla="*/ 1336 h 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44" h="1600">
                  <a:moveTo>
                    <a:pt x="1050" y="1336"/>
                  </a:moveTo>
                  <a:lnTo>
                    <a:pt x="1144" y="1336"/>
                  </a:lnTo>
                  <a:lnTo>
                    <a:pt x="631" y="171"/>
                  </a:lnTo>
                  <a:lnTo>
                    <a:pt x="569" y="0"/>
                  </a:lnTo>
                  <a:lnTo>
                    <a:pt x="510" y="174"/>
                  </a:lnTo>
                  <a:lnTo>
                    <a:pt x="0" y="1336"/>
                  </a:lnTo>
                  <a:lnTo>
                    <a:pt x="94" y="1336"/>
                  </a:lnTo>
                  <a:lnTo>
                    <a:pt x="0" y="1600"/>
                  </a:lnTo>
                  <a:lnTo>
                    <a:pt x="506" y="1600"/>
                  </a:lnTo>
                  <a:lnTo>
                    <a:pt x="510" y="1527"/>
                  </a:lnTo>
                  <a:lnTo>
                    <a:pt x="263" y="1311"/>
                  </a:lnTo>
                  <a:lnTo>
                    <a:pt x="530" y="1388"/>
                  </a:lnTo>
                  <a:lnTo>
                    <a:pt x="572" y="1089"/>
                  </a:lnTo>
                  <a:lnTo>
                    <a:pt x="614" y="1388"/>
                  </a:lnTo>
                  <a:lnTo>
                    <a:pt x="881" y="1311"/>
                  </a:lnTo>
                  <a:lnTo>
                    <a:pt x="634" y="1527"/>
                  </a:lnTo>
                  <a:lnTo>
                    <a:pt x="641" y="1600"/>
                  </a:lnTo>
                  <a:lnTo>
                    <a:pt x="1144" y="1600"/>
                  </a:lnTo>
                  <a:lnTo>
                    <a:pt x="1050" y="13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35" name="Freeform 133"/>
            <p:cNvSpPr/>
            <p:nvPr/>
          </p:nvSpPr>
          <p:spPr bwMode="auto">
            <a:xfrm>
              <a:off x="9128126" y="3613437"/>
              <a:ext cx="981075" cy="1274762"/>
            </a:xfrm>
            <a:custGeom>
              <a:avLst/>
              <a:gdLst>
                <a:gd name="T0" fmla="*/ 618 w 618"/>
                <a:gd name="T1" fmla="*/ 222 h 803"/>
                <a:gd name="T2" fmla="*/ 351 w 618"/>
                <a:gd name="T3" fmla="*/ 299 h 803"/>
                <a:gd name="T4" fmla="*/ 309 w 618"/>
                <a:gd name="T5" fmla="*/ 0 h 803"/>
                <a:gd name="T6" fmla="*/ 267 w 618"/>
                <a:gd name="T7" fmla="*/ 299 h 803"/>
                <a:gd name="T8" fmla="*/ 0 w 618"/>
                <a:gd name="T9" fmla="*/ 222 h 803"/>
                <a:gd name="T10" fmla="*/ 247 w 618"/>
                <a:gd name="T11" fmla="*/ 435 h 803"/>
                <a:gd name="T12" fmla="*/ 243 w 618"/>
                <a:gd name="T13" fmla="*/ 504 h 803"/>
                <a:gd name="T14" fmla="*/ 215 w 618"/>
                <a:gd name="T15" fmla="*/ 803 h 803"/>
                <a:gd name="T16" fmla="*/ 403 w 618"/>
                <a:gd name="T17" fmla="*/ 803 h 803"/>
                <a:gd name="T18" fmla="*/ 378 w 618"/>
                <a:gd name="T19" fmla="*/ 504 h 803"/>
                <a:gd name="T20" fmla="*/ 371 w 618"/>
                <a:gd name="T21" fmla="*/ 435 h 803"/>
                <a:gd name="T22" fmla="*/ 618 w 618"/>
                <a:gd name="T23" fmla="*/ 222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8" h="803">
                  <a:moveTo>
                    <a:pt x="618" y="222"/>
                  </a:moveTo>
                  <a:lnTo>
                    <a:pt x="351" y="299"/>
                  </a:lnTo>
                  <a:lnTo>
                    <a:pt x="309" y="0"/>
                  </a:lnTo>
                  <a:lnTo>
                    <a:pt x="267" y="299"/>
                  </a:lnTo>
                  <a:lnTo>
                    <a:pt x="0" y="222"/>
                  </a:lnTo>
                  <a:lnTo>
                    <a:pt x="247" y="435"/>
                  </a:lnTo>
                  <a:lnTo>
                    <a:pt x="243" y="504"/>
                  </a:lnTo>
                  <a:lnTo>
                    <a:pt x="215" y="803"/>
                  </a:lnTo>
                  <a:lnTo>
                    <a:pt x="403" y="803"/>
                  </a:lnTo>
                  <a:lnTo>
                    <a:pt x="378" y="504"/>
                  </a:lnTo>
                  <a:lnTo>
                    <a:pt x="371" y="435"/>
                  </a:lnTo>
                  <a:lnTo>
                    <a:pt x="618" y="22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1452565" y="2366185"/>
            <a:ext cx="10388601" cy="2566987"/>
            <a:chOff x="1452563" y="2321212"/>
            <a:chExt cx="10388601" cy="2566987"/>
          </a:xfrm>
        </p:grpSpPr>
        <p:sp>
          <p:nvSpPr>
            <p:cNvPr id="25" name="Freeform 23"/>
            <p:cNvSpPr/>
            <p:nvPr/>
          </p:nvSpPr>
          <p:spPr bwMode="auto">
            <a:xfrm>
              <a:off x="1506538" y="4767549"/>
              <a:ext cx="209550" cy="120650"/>
            </a:xfrm>
            <a:custGeom>
              <a:avLst/>
              <a:gdLst>
                <a:gd name="T0" fmla="*/ 7 w 132"/>
                <a:gd name="T1" fmla="*/ 0 h 76"/>
                <a:gd name="T2" fmla="*/ 0 w 132"/>
                <a:gd name="T3" fmla="*/ 76 h 76"/>
                <a:gd name="T4" fmla="*/ 132 w 132"/>
                <a:gd name="T5" fmla="*/ 76 h 76"/>
                <a:gd name="T6" fmla="*/ 122 w 132"/>
                <a:gd name="T7" fmla="*/ 0 h 76"/>
                <a:gd name="T8" fmla="*/ 7 w 132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76">
                  <a:moveTo>
                    <a:pt x="7" y="0"/>
                  </a:moveTo>
                  <a:lnTo>
                    <a:pt x="0" y="76"/>
                  </a:lnTo>
                  <a:lnTo>
                    <a:pt x="132" y="76"/>
                  </a:lnTo>
                  <a:lnTo>
                    <a:pt x="122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31" name="Freeform 29"/>
            <p:cNvSpPr/>
            <p:nvPr/>
          </p:nvSpPr>
          <p:spPr bwMode="auto">
            <a:xfrm>
              <a:off x="3295651" y="4656424"/>
              <a:ext cx="209550" cy="231775"/>
            </a:xfrm>
            <a:custGeom>
              <a:avLst/>
              <a:gdLst>
                <a:gd name="T0" fmla="*/ 7 w 132"/>
                <a:gd name="T1" fmla="*/ 0 h 146"/>
                <a:gd name="T2" fmla="*/ 0 w 132"/>
                <a:gd name="T3" fmla="*/ 146 h 146"/>
                <a:gd name="T4" fmla="*/ 132 w 132"/>
                <a:gd name="T5" fmla="*/ 146 h 146"/>
                <a:gd name="T6" fmla="*/ 121 w 132"/>
                <a:gd name="T7" fmla="*/ 0 h 146"/>
                <a:gd name="T8" fmla="*/ 7 w 132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6">
                  <a:moveTo>
                    <a:pt x="7" y="0"/>
                  </a:moveTo>
                  <a:lnTo>
                    <a:pt x="0" y="146"/>
                  </a:lnTo>
                  <a:lnTo>
                    <a:pt x="132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49" name="Freeform 47"/>
            <p:cNvSpPr/>
            <p:nvPr/>
          </p:nvSpPr>
          <p:spPr bwMode="auto">
            <a:xfrm>
              <a:off x="5573713" y="4734212"/>
              <a:ext cx="120650" cy="153987"/>
            </a:xfrm>
            <a:custGeom>
              <a:avLst/>
              <a:gdLst>
                <a:gd name="T0" fmla="*/ 7 w 76"/>
                <a:gd name="T1" fmla="*/ 0 h 97"/>
                <a:gd name="T2" fmla="*/ 0 w 76"/>
                <a:gd name="T3" fmla="*/ 97 h 97"/>
                <a:gd name="T4" fmla="*/ 76 w 76"/>
                <a:gd name="T5" fmla="*/ 97 h 97"/>
                <a:gd name="T6" fmla="*/ 73 w 76"/>
                <a:gd name="T7" fmla="*/ 0 h 97"/>
                <a:gd name="T8" fmla="*/ 7 w 7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97">
                  <a:moveTo>
                    <a:pt x="7" y="0"/>
                  </a:moveTo>
                  <a:lnTo>
                    <a:pt x="0" y="97"/>
                  </a:lnTo>
                  <a:lnTo>
                    <a:pt x="76" y="97"/>
                  </a:lnTo>
                  <a:lnTo>
                    <a:pt x="73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61" name="Freeform 59"/>
            <p:cNvSpPr/>
            <p:nvPr/>
          </p:nvSpPr>
          <p:spPr bwMode="auto">
            <a:xfrm>
              <a:off x="7323138" y="4656424"/>
              <a:ext cx="204788" cy="231775"/>
            </a:xfrm>
            <a:custGeom>
              <a:avLst/>
              <a:gdLst>
                <a:gd name="T0" fmla="*/ 7 w 129"/>
                <a:gd name="T1" fmla="*/ 0 h 146"/>
                <a:gd name="T2" fmla="*/ 0 w 129"/>
                <a:gd name="T3" fmla="*/ 146 h 146"/>
                <a:gd name="T4" fmla="*/ 129 w 129"/>
                <a:gd name="T5" fmla="*/ 146 h 146"/>
                <a:gd name="T6" fmla="*/ 122 w 129"/>
                <a:gd name="T7" fmla="*/ 0 h 146"/>
                <a:gd name="T8" fmla="*/ 7 w 129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46">
                  <a:moveTo>
                    <a:pt x="7" y="0"/>
                  </a:moveTo>
                  <a:lnTo>
                    <a:pt x="0" y="146"/>
                  </a:lnTo>
                  <a:lnTo>
                    <a:pt x="129" y="146"/>
                  </a:lnTo>
                  <a:lnTo>
                    <a:pt x="122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73" name="Freeform 71"/>
            <p:cNvSpPr/>
            <p:nvPr/>
          </p:nvSpPr>
          <p:spPr bwMode="auto">
            <a:xfrm>
              <a:off x="8661401" y="4734212"/>
              <a:ext cx="209550" cy="153987"/>
            </a:xfrm>
            <a:custGeom>
              <a:avLst/>
              <a:gdLst>
                <a:gd name="T0" fmla="*/ 10 w 132"/>
                <a:gd name="T1" fmla="*/ 0 h 97"/>
                <a:gd name="T2" fmla="*/ 0 w 132"/>
                <a:gd name="T3" fmla="*/ 97 h 97"/>
                <a:gd name="T4" fmla="*/ 132 w 132"/>
                <a:gd name="T5" fmla="*/ 97 h 97"/>
                <a:gd name="T6" fmla="*/ 125 w 132"/>
                <a:gd name="T7" fmla="*/ 0 h 97"/>
                <a:gd name="T8" fmla="*/ 10 w 132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97">
                  <a:moveTo>
                    <a:pt x="10" y="0"/>
                  </a:moveTo>
                  <a:lnTo>
                    <a:pt x="0" y="97"/>
                  </a:lnTo>
                  <a:lnTo>
                    <a:pt x="132" y="97"/>
                  </a:lnTo>
                  <a:lnTo>
                    <a:pt x="125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79" name="Freeform 77"/>
            <p:cNvSpPr/>
            <p:nvPr/>
          </p:nvSpPr>
          <p:spPr bwMode="auto">
            <a:xfrm>
              <a:off x="9112251" y="4656424"/>
              <a:ext cx="203200" cy="231775"/>
            </a:xfrm>
            <a:custGeom>
              <a:avLst/>
              <a:gdLst>
                <a:gd name="T0" fmla="*/ 7 w 128"/>
                <a:gd name="T1" fmla="*/ 0 h 146"/>
                <a:gd name="T2" fmla="*/ 0 w 128"/>
                <a:gd name="T3" fmla="*/ 146 h 146"/>
                <a:gd name="T4" fmla="*/ 128 w 128"/>
                <a:gd name="T5" fmla="*/ 146 h 146"/>
                <a:gd name="T6" fmla="*/ 121 w 128"/>
                <a:gd name="T7" fmla="*/ 0 h 146"/>
                <a:gd name="T8" fmla="*/ 7 w 128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46">
                  <a:moveTo>
                    <a:pt x="7" y="0"/>
                  </a:moveTo>
                  <a:lnTo>
                    <a:pt x="0" y="146"/>
                  </a:lnTo>
                  <a:lnTo>
                    <a:pt x="128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97" name="Freeform 95"/>
            <p:cNvSpPr/>
            <p:nvPr/>
          </p:nvSpPr>
          <p:spPr bwMode="auto">
            <a:xfrm>
              <a:off x="11633201" y="4656424"/>
              <a:ext cx="207963" cy="231775"/>
            </a:xfrm>
            <a:custGeom>
              <a:avLst/>
              <a:gdLst>
                <a:gd name="T0" fmla="*/ 7 w 131"/>
                <a:gd name="T1" fmla="*/ 0 h 146"/>
                <a:gd name="T2" fmla="*/ 0 w 131"/>
                <a:gd name="T3" fmla="*/ 146 h 146"/>
                <a:gd name="T4" fmla="*/ 131 w 131"/>
                <a:gd name="T5" fmla="*/ 146 h 146"/>
                <a:gd name="T6" fmla="*/ 121 w 131"/>
                <a:gd name="T7" fmla="*/ 0 h 146"/>
                <a:gd name="T8" fmla="*/ 7 w 131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46">
                  <a:moveTo>
                    <a:pt x="7" y="0"/>
                  </a:moveTo>
                  <a:lnTo>
                    <a:pt x="0" y="146"/>
                  </a:lnTo>
                  <a:lnTo>
                    <a:pt x="131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03" name="Freeform 101"/>
            <p:cNvSpPr/>
            <p:nvPr/>
          </p:nvSpPr>
          <p:spPr bwMode="auto">
            <a:xfrm>
              <a:off x="1452563" y="2321212"/>
              <a:ext cx="2019300" cy="1474787"/>
            </a:xfrm>
            <a:custGeom>
              <a:avLst/>
              <a:gdLst>
                <a:gd name="T0" fmla="*/ 24 w 367"/>
                <a:gd name="T1" fmla="*/ 205 h 267"/>
                <a:gd name="T2" fmla="*/ 66 w 367"/>
                <a:gd name="T3" fmla="*/ 147 h 267"/>
                <a:gd name="T4" fmla="*/ 180 w 367"/>
                <a:gd name="T5" fmla="*/ 41 h 267"/>
                <a:gd name="T6" fmla="*/ 294 w 367"/>
                <a:gd name="T7" fmla="*/ 144 h 267"/>
                <a:gd name="T8" fmla="*/ 343 w 367"/>
                <a:gd name="T9" fmla="*/ 205 h 267"/>
                <a:gd name="T10" fmla="*/ 292 w 367"/>
                <a:gd name="T11" fmla="*/ 267 h 267"/>
                <a:gd name="T12" fmla="*/ 367 w 367"/>
                <a:gd name="T13" fmla="*/ 188 h 267"/>
                <a:gd name="T14" fmla="*/ 311 w 367"/>
                <a:gd name="T15" fmla="*/ 118 h 267"/>
                <a:gd name="T16" fmla="*/ 180 w 367"/>
                <a:gd name="T17" fmla="*/ 0 h 267"/>
                <a:gd name="T18" fmla="*/ 48 w 367"/>
                <a:gd name="T19" fmla="*/ 122 h 267"/>
                <a:gd name="T20" fmla="*/ 0 w 367"/>
                <a:gd name="T21" fmla="*/ 188 h 267"/>
                <a:gd name="T22" fmla="*/ 76 w 367"/>
                <a:gd name="T23" fmla="*/ 267 h 267"/>
                <a:gd name="T24" fmla="*/ 24 w 367"/>
                <a:gd name="T25" fmla="*/ 20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" h="267">
                  <a:moveTo>
                    <a:pt x="24" y="205"/>
                  </a:moveTo>
                  <a:cubicBezTo>
                    <a:pt x="24" y="183"/>
                    <a:pt x="40" y="163"/>
                    <a:pt x="66" y="147"/>
                  </a:cubicBezTo>
                  <a:cubicBezTo>
                    <a:pt x="70" y="88"/>
                    <a:pt x="120" y="41"/>
                    <a:pt x="180" y="41"/>
                  </a:cubicBezTo>
                  <a:cubicBezTo>
                    <a:pt x="240" y="41"/>
                    <a:pt x="288" y="86"/>
                    <a:pt x="294" y="144"/>
                  </a:cubicBezTo>
                  <a:cubicBezTo>
                    <a:pt x="324" y="159"/>
                    <a:pt x="343" y="181"/>
                    <a:pt x="343" y="205"/>
                  </a:cubicBezTo>
                  <a:cubicBezTo>
                    <a:pt x="343" y="230"/>
                    <a:pt x="323" y="252"/>
                    <a:pt x="292" y="267"/>
                  </a:cubicBezTo>
                  <a:cubicBezTo>
                    <a:pt x="337" y="250"/>
                    <a:pt x="367" y="221"/>
                    <a:pt x="367" y="188"/>
                  </a:cubicBezTo>
                  <a:cubicBezTo>
                    <a:pt x="367" y="161"/>
                    <a:pt x="346" y="136"/>
                    <a:pt x="311" y="118"/>
                  </a:cubicBezTo>
                  <a:cubicBezTo>
                    <a:pt x="304" y="51"/>
                    <a:pt x="248" y="0"/>
                    <a:pt x="180" y="0"/>
                  </a:cubicBezTo>
                  <a:cubicBezTo>
                    <a:pt x="110" y="0"/>
                    <a:pt x="53" y="54"/>
                    <a:pt x="48" y="122"/>
                  </a:cubicBezTo>
                  <a:cubicBezTo>
                    <a:pt x="19" y="140"/>
                    <a:pt x="0" y="163"/>
                    <a:pt x="0" y="188"/>
                  </a:cubicBezTo>
                  <a:cubicBezTo>
                    <a:pt x="0" y="221"/>
                    <a:pt x="30" y="250"/>
                    <a:pt x="76" y="267"/>
                  </a:cubicBezTo>
                  <a:cubicBezTo>
                    <a:pt x="44" y="252"/>
                    <a:pt x="24" y="230"/>
                    <a:pt x="24" y="205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04" name="Freeform 102"/>
            <p:cNvSpPr/>
            <p:nvPr/>
          </p:nvSpPr>
          <p:spPr bwMode="auto">
            <a:xfrm>
              <a:off x="1584326" y="2548224"/>
              <a:ext cx="1755775" cy="1368425"/>
            </a:xfrm>
            <a:custGeom>
              <a:avLst/>
              <a:gdLst>
                <a:gd name="T0" fmla="*/ 84 w 319"/>
                <a:gd name="T1" fmla="*/ 199 h 248"/>
                <a:gd name="T2" fmla="*/ 150 w 319"/>
                <a:gd name="T3" fmla="*/ 244 h 248"/>
                <a:gd name="T4" fmla="*/ 160 w 319"/>
                <a:gd name="T5" fmla="*/ 196 h 248"/>
                <a:gd name="T6" fmla="*/ 170 w 319"/>
                <a:gd name="T7" fmla="*/ 248 h 248"/>
                <a:gd name="T8" fmla="*/ 235 w 319"/>
                <a:gd name="T9" fmla="*/ 199 h 248"/>
                <a:gd name="T10" fmla="*/ 191 w 319"/>
                <a:gd name="T11" fmla="*/ 247 h 248"/>
                <a:gd name="T12" fmla="*/ 268 w 319"/>
                <a:gd name="T13" fmla="*/ 226 h 248"/>
                <a:gd name="T14" fmla="*/ 319 w 319"/>
                <a:gd name="T15" fmla="*/ 164 h 248"/>
                <a:gd name="T16" fmla="*/ 270 w 319"/>
                <a:gd name="T17" fmla="*/ 103 h 248"/>
                <a:gd name="T18" fmla="*/ 156 w 319"/>
                <a:gd name="T19" fmla="*/ 0 h 248"/>
                <a:gd name="T20" fmla="*/ 42 w 319"/>
                <a:gd name="T21" fmla="*/ 106 h 248"/>
                <a:gd name="T22" fmla="*/ 0 w 319"/>
                <a:gd name="T23" fmla="*/ 164 h 248"/>
                <a:gd name="T24" fmla="*/ 52 w 319"/>
                <a:gd name="T25" fmla="*/ 226 h 248"/>
                <a:gd name="T26" fmla="*/ 128 w 319"/>
                <a:gd name="T27" fmla="*/ 247 h 248"/>
                <a:gd name="T28" fmla="*/ 84 w 319"/>
                <a:gd name="T29" fmla="*/ 199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9" h="248">
                  <a:moveTo>
                    <a:pt x="84" y="199"/>
                  </a:moveTo>
                  <a:cubicBezTo>
                    <a:pt x="150" y="244"/>
                    <a:pt x="150" y="244"/>
                    <a:pt x="150" y="244"/>
                  </a:cubicBezTo>
                  <a:cubicBezTo>
                    <a:pt x="160" y="196"/>
                    <a:pt x="160" y="196"/>
                    <a:pt x="160" y="196"/>
                  </a:cubicBezTo>
                  <a:cubicBezTo>
                    <a:pt x="170" y="248"/>
                    <a:pt x="170" y="248"/>
                    <a:pt x="170" y="248"/>
                  </a:cubicBezTo>
                  <a:cubicBezTo>
                    <a:pt x="235" y="199"/>
                    <a:pt x="235" y="199"/>
                    <a:pt x="235" y="199"/>
                  </a:cubicBezTo>
                  <a:cubicBezTo>
                    <a:pt x="191" y="247"/>
                    <a:pt x="191" y="247"/>
                    <a:pt x="191" y="247"/>
                  </a:cubicBezTo>
                  <a:cubicBezTo>
                    <a:pt x="220" y="244"/>
                    <a:pt x="247" y="237"/>
                    <a:pt x="268" y="226"/>
                  </a:cubicBezTo>
                  <a:cubicBezTo>
                    <a:pt x="299" y="211"/>
                    <a:pt x="319" y="189"/>
                    <a:pt x="319" y="164"/>
                  </a:cubicBezTo>
                  <a:cubicBezTo>
                    <a:pt x="319" y="140"/>
                    <a:pt x="300" y="118"/>
                    <a:pt x="270" y="103"/>
                  </a:cubicBezTo>
                  <a:cubicBezTo>
                    <a:pt x="264" y="45"/>
                    <a:pt x="216" y="0"/>
                    <a:pt x="156" y="0"/>
                  </a:cubicBezTo>
                  <a:cubicBezTo>
                    <a:pt x="96" y="0"/>
                    <a:pt x="46" y="47"/>
                    <a:pt x="42" y="106"/>
                  </a:cubicBezTo>
                  <a:cubicBezTo>
                    <a:pt x="16" y="122"/>
                    <a:pt x="0" y="142"/>
                    <a:pt x="0" y="164"/>
                  </a:cubicBezTo>
                  <a:cubicBezTo>
                    <a:pt x="0" y="189"/>
                    <a:pt x="20" y="211"/>
                    <a:pt x="52" y="226"/>
                  </a:cubicBezTo>
                  <a:cubicBezTo>
                    <a:pt x="73" y="237"/>
                    <a:pt x="99" y="244"/>
                    <a:pt x="128" y="247"/>
                  </a:cubicBezTo>
                  <a:cubicBezTo>
                    <a:pt x="84" y="199"/>
                    <a:pt x="84" y="199"/>
                    <a:pt x="84" y="199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05" name="Freeform 103"/>
            <p:cNvSpPr/>
            <p:nvPr/>
          </p:nvSpPr>
          <p:spPr bwMode="auto">
            <a:xfrm>
              <a:off x="2046288" y="3629312"/>
              <a:ext cx="830263" cy="1258887"/>
            </a:xfrm>
            <a:custGeom>
              <a:avLst/>
              <a:gdLst>
                <a:gd name="T0" fmla="*/ 523 w 523"/>
                <a:gd name="T1" fmla="*/ 11 h 793"/>
                <a:gd name="T2" fmla="*/ 298 w 523"/>
                <a:gd name="T3" fmla="*/ 181 h 793"/>
                <a:gd name="T4" fmla="*/ 264 w 523"/>
                <a:gd name="T5" fmla="*/ 0 h 793"/>
                <a:gd name="T6" fmla="*/ 229 w 523"/>
                <a:gd name="T7" fmla="*/ 167 h 793"/>
                <a:gd name="T8" fmla="*/ 0 w 523"/>
                <a:gd name="T9" fmla="*/ 11 h 793"/>
                <a:gd name="T10" fmla="*/ 153 w 523"/>
                <a:gd name="T11" fmla="*/ 178 h 793"/>
                <a:gd name="T12" fmla="*/ 222 w 523"/>
                <a:gd name="T13" fmla="*/ 258 h 793"/>
                <a:gd name="T14" fmla="*/ 212 w 523"/>
                <a:gd name="T15" fmla="*/ 793 h 793"/>
                <a:gd name="T16" fmla="*/ 316 w 523"/>
                <a:gd name="T17" fmla="*/ 793 h 793"/>
                <a:gd name="T18" fmla="*/ 302 w 523"/>
                <a:gd name="T19" fmla="*/ 258 h 793"/>
                <a:gd name="T20" fmla="*/ 371 w 523"/>
                <a:gd name="T21" fmla="*/ 181 h 793"/>
                <a:gd name="T22" fmla="*/ 523 w 523"/>
                <a:gd name="T23" fmla="*/ 11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3" h="793">
                  <a:moveTo>
                    <a:pt x="523" y="11"/>
                  </a:moveTo>
                  <a:lnTo>
                    <a:pt x="298" y="181"/>
                  </a:lnTo>
                  <a:lnTo>
                    <a:pt x="264" y="0"/>
                  </a:lnTo>
                  <a:lnTo>
                    <a:pt x="229" y="167"/>
                  </a:lnTo>
                  <a:lnTo>
                    <a:pt x="0" y="11"/>
                  </a:lnTo>
                  <a:lnTo>
                    <a:pt x="153" y="178"/>
                  </a:lnTo>
                  <a:lnTo>
                    <a:pt x="222" y="258"/>
                  </a:lnTo>
                  <a:lnTo>
                    <a:pt x="212" y="793"/>
                  </a:lnTo>
                  <a:lnTo>
                    <a:pt x="316" y="793"/>
                  </a:lnTo>
                  <a:lnTo>
                    <a:pt x="302" y="258"/>
                  </a:lnTo>
                  <a:lnTo>
                    <a:pt x="371" y="181"/>
                  </a:lnTo>
                  <a:lnTo>
                    <a:pt x="523" y="11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21" name="Freeform 119"/>
            <p:cNvSpPr/>
            <p:nvPr/>
          </p:nvSpPr>
          <p:spPr bwMode="auto">
            <a:xfrm>
              <a:off x="4445001" y="3011774"/>
              <a:ext cx="1474788" cy="1076325"/>
            </a:xfrm>
            <a:custGeom>
              <a:avLst/>
              <a:gdLst>
                <a:gd name="T0" fmla="*/ 18 w 268"/>
                <a:gd name="T1" fmla="*/ 150 h 195"/>
                <a:gd name="T2" fmla="*/ 48 w 268"/>
                <a:gd name="T3" fmla="*/ 108 h 195"/>
                <a:gd name="T4" fmla="*/ 132 w 268"/>
                <a:gd name="T5" fmla="*/ 30 h 195"/>
                <a:gd name="T6" fmla="*/ 215 w 268"/>
                <a:gd name="T7" fmla="*/ 105 h 195"/>
                <a:gd name="T8" fmla="*/ 251 w 268"/>
                <a:gd name="T9" fmla="*/ 150 h 195"/>
                <a:gd name="T10" fmla="*/ 213 w 268"/>
                <a:gd name="T11" fmla="*/ 195 h 195"/>
                <a:gd name="T12" fmla="*/ 268 w 268"/>
                <a:gd name="T13" fmla="*/ 137 h 195"/>
                <a:gd name="T14" fmla="*/ 227 w 268"/>
                <a:gd name="T15" fmla="*/ 86 h 195"/>
                <a:gd name="T16" fmla="*/ 132 w 268"/>
                <a:gd name="T17" fmla="*/ 0 h 195"/>
                <a:gd name="T18" fmla="*/ 35 w 268"/>
                <a:gd name="T19" fmla="*/ 89 h 195"/>
                <a:gd name="T20" fmla="*/ 0 w 268"/>
                <a:gd name="T21" fmla="*/ 137 h 195"/>
                <a:gd name="T22" fmla="*/ 55 w 268"/>
                <a:gd name="T23" fmla="*/ 195 h 195"/>
                <a:gd name="T24" fmla="*/ 18 w 268"/>
                <a:gd name="T25" fmla="*/ 15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8" h="195">
                  <a:moveTo>
                    <a:pt x="18" y="150"/>
                  </a:moveTo>
                  <a:cubicBezTo>
                    <a:pt x="18" y="133"/>
                    <a:pt x="29" y="119"/>
                    <a:pt x="48" y="108"/>
                  </a:cubicBezTo>
                  <a:cubicBezTo>
                    <a:pt x="52" y="64"/>
                    <a:pt x="88" y="30"/>
                    <a:pt x="132" y="30"/>
                  </a:cubicBezTo>
                  <a:cubicBezTo>
                    <a:pt x="175" y="30"/>
                    <a:pt x="211" y="63"/>
                    <a:pt x="215" y="105"/>
                  </a:cubicBezTo>
                  <a:cubicBezTo>
                    <a:pt x="237" y="116"/>
                    <a:pt x="251" y="132"/>
                    <a:pt x="251" y="150"/>
                  </a:cubicBezTo>
                  <a:cubicBezTo>
                    <a:pt x="251" y="168"/>
                    <a:pt x="236" y="184"/>
                    <a:pt x="213" y="195"/>
                  </a:cubicBezTo>
                  <a:cubicBezTo>
                    <a:pt x="247" y="182"/>
                    <a:pt x="268" y="161"/>
                    <a:pt x="268" y="137"/>
                  </a:cubicBezTo>
                  <a:cubicBezTo>
                    <a:pt x="268" y="117"/>
                    <a:pt x="253" y="99"/>
                    <a:pt x="227" y="86"/>
                  </a:cubicBezTo>
                  <a:cubicBezTo>
                    <a:pt x="222" y="38"/>
                    <a:pt x="181" y="0"/>
                    <a:pt x="132" y="0"/>
                  </a:cubicBezTo>
                  <a:cubicBezTo>
                    <a:pt x="81" y="0"/>
                    <a:pt x="39" y="39"/>
                    <a:pt x="35" y="89"/>
                  </a:cubicBezTo>
                  <a:cubicBezTo>
                    <a:pt x="14" y="102"/>
                    <a:pt x="0" y="119"/>
                    <a:pt x="0" y="137"/>
                  </a:cubicBezTo>
                  <a:cubicBezTo>
                    <a:pt x="0" y="161"/>
                    <a:pt x="22" y="182"/>
                    <a:pt x="55" y="195"/>
                  </a:cubicBezTo>
                  <a:cubicBezTo>
                    <a:pt x="32" y="184"/>
                    <a:pt x="18" y="168"/>
                    <a:pt x="18" y="15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22" name="Freeform 120"/>
            <p:cNvSpPr/>
            <p:nvPr/>
          </p:nvSpPr>
          <p:spPr bwMode="auto">
            <a:xfrm>
              <a:off x="4545013" y="3176874"/>
              <a:ext cx="1282700" cy="1000125"/>
            </a:xfrm>
            <a:custGeom>
              <a:avLst/>
              <a:gdLst>
                <a:gd name="T0" fmla="*/ 61 w 233"/>
                <a:gd name="T1" fmla="*/ 145 h 181"/>
                <a:gd name="T2" fmla="*/ 109 w 233"/>
                <a:gd name="T3" fmla="*/ 178 h 181"/>
                <a:gd name="T4" fmla="*/ 116 w 233"/>
                <a:gd name="T5" fmla="*/ 143 h 181"/>
                <a:gd name="T6" fmla="*/ 124 w 233"/>
                <a:gd name="T7" fmla="*/ 181 h 181"/>
                <a:gd name="T8" fmla="*/ 171 w 233"/>
                <a:gd name="T9" fmla="*/ 145 h 181"/>
                <a:gd name="T10" fmla="*/ 139 w 233"/>
                <a:gd name="T11" fmla="*/ 181 h 181"/>
                <a:gd name="T12" fmla="*/ 195 w 233"/>
                <a:gd name="T13" fmla="*/ 165 h 181"/>
                <a:gd name="T14" fmla="*/ 233 w 233"/>
                <a:gd name="T15" fmla="*/ 120 h 181"/>
                <a:gd name="T16" fmla="*/ 197 w 233"/>
                <a:gd name="T17" fmla="*/ 75 h 181"/>
                <a:gd name="T18" fmla="*/ 114 w 233"/>
                <a:gd name="T19" fmla="*/ 0 h 181"/>
                <a:gd name="T20" fmla="*/ 30 w 233"/>
                <a:gd name="T21" fmla="*/ 78 h 181"/>
                <a:gd name="T22" fmla="*/ 0 w 233"/>
                <a:gd name="T23" fmla="*/ 120 h 181"/>
                <a:gd name="T24" fmla="*/ 37 w 233"/>
                <a:gd name="T25" fmla="*/ 165 h 181"/>
                <a:gd name="T26" fmla="*/ 93 w 233"/>
                <a:gd name="T27" fmla="*/ 181 h 181"/>
                <a:gd name="T28" fmla="*/ 61 w 233"/>
                <a:gd name="T29" fmla="*/ 14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3" h="181">
                  <a:moveTo>
                    <a:pt x="61" y="145"/>
                  </a:moveTo>
                  <a:cubicBezTo>
                    <a:pt x="109" y="178"/>
                    <a:pt x="109" y="178"/>
                    <a:pt x="109" y="178"/>
                  </a:cubicBezTo>
                  <a:cubicBezTo>
                    <a:pt x="116" y="143"/>
                    <a:pt x="116" y="143"/>
                    <a:pt x="116" y="143"/>
                  </a:cubicBezTo>
                  <a:cubicBezTo>
                    <a:pt x="124" y="181"/>
                    <a:pt x="124" y="181"/>
                    <a:pt x="124" y="181"/>
                  </a:cubicBezTo>
                  <a:cubicBezTo>
                    <a:pt x="171" y="145"/>
                    <a:pt x="171" y="145"/>
                    <a:pt x="171" y="145"/>
                  </a:cubicBezTo>
                  <a:cubicBezTo>
                    <a:pt x="139" y="181"/>
                    <a:pt x="139" y="181"/>
                    <a:pt x="139" y="181"/>
                  </a:cubicBezTo>
                  <a:cubicBezTo>
                    <a:pt x="161" y="178"/>
                    <a:pt x="180" y="173"/>
                    <a:pt x="195" y="165"/>
                  </a:cubicBezTo>
                  <a:cubicBezTo>
                    <a:pt x="218" y="154"/>
                    <a:pt x="233" y="138"/>
                    <a:pt x="233" y="120"/>
                  </a:cubicBezTo>
                  <a:cubicBezTo>
                    <a:pt x="233" y="102"/>
                    <a:pt x="219" y="86"/>
                    <a:pt x="197" y="75"/>
                  </a:cubicBezTo>
                  <a:cubicBezTo>
                    <a:pt x="193" y="33"/>
                    <a:pt x="157" y="0"/>
                    <a:pt x="114" y="0"/>
                  </a:cubicBezTo>
                  <a:cubicBezTo>
                    <a:pt x="70" y="0"/>
                    <a:pt x="34" y="34"/>
                    <a:pt x="30" y="78"/>
                  </a:cubicBezTo>
                  <a:cubicBezTo>
                    <a:pt x="11" y="89"/>
                    <a:pt x="0" y="103"/>
                    <a:pt x="0" y="120"/>
                  </a:cubicBezTo>
                  <a:cubicBezTo>
                    <a:pt x="0" y="138"/>
                    <a:pt x="14" y="154"/>
                    <a:pt x="37" y="165"/>
                  </a:cubicBezTo>
                  <a:cubicBezTo>
                    <a:pt x="53" y="173"/>
                    <a:pt x="72" y="178"/>
                    <a:pt x="93" y="181"/>
                  </a:cubicBezTo>
                  <a:cubicBezTo>
                    <a:pt x="61" y="145"/>
                    <a:pt x="61" y="145"/>
                    <a:pt x="61" y="145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23" name="Freeform 121"/>
            <p:cNvSpPr/>
            <p:nvPr/>
          </p:nvSpPr>
          <p:spPr bwMode="auto">
            <a:xfrm>
              <a:off x="4879976" y="3965862"/>
              <a:ext cx="606425" cy="922337"/>
            </a:xfrm>
            <a:custGeom>
              <a:avLst/>
              <a:gdLst>
                <a:gd name="T0" fmla="*/ 382 w 382"/>
                <a:gd name="T1" fmla="*/ 7 h 581"/>
                <a:gd name="T2" fmla="*/ 219 w 382"/>
                <a:gd name="T3" fmla="*/ 133 h 581"/>
                <a:gd name="T4" fmla="*/ 191 w 382"/>
                <a:gd name="T5" fmla="*/ 0 h 581"/>
                <a:gd name="T6" fmla="*/ 167 w 382"/>
                <a:gd name="T7" fmla="*/ 122 h 581"/>
                <a:gd name="T8" fmla="*/ 0 w 382"/>
                <a:gd name="T9" fmla="*/ 7 h 581"/>
                <a:gd name="T10" fmla="*/ 111 w 382"/>
                <a:gd name="T11" fmla="*/ 133 h 581"/>
                <a:gd name="T12" fmla="*/ 163 w 382"/>
                <a:gd name="T13" fmla="*/ 188 h 581"/>
                <a:gd name="T14" fmla="*/ 153 w 382"/>
                <a:gd name="T15" fmla="*/ 581 h 581"/>
                <a:gd name="T16" fmla="*/ 229 w 382"/>
                <a:gd name="T17" fmla="*/ 581 h 581"/>
                <a:gd name="T18" fmla="*/ 222 w 382"/>
                <a:gd name="T19" fmla="*/ 188 h 581"/>
                <a:gd name="T20" fmla="*/ 271 w 382"/>
                <a:gd name="T21" fmla="*/ 133 h 581"/>
                <a:gd name="T22" fmla="*/ 382 w 382"/>
                <a:gd name="T23" fmla="*/ 7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1">
                  <a:moveTo>
                    <a:pt x="382" y="7"/>
                  </a:moveTo>
                  <a:lnTo>
                    <a:pt x="219" y="133"/>
                  </a:lnTo>
                  <a:lnTo>
                    <a:pt x="191" y="0"/>
                  </a:lnTo>
                  <a:lnTo>
                    <a:pt x="167" y="122"/>
                  </a:lnTo>
                  <a:lnTo>
                    <a:pt x="0" y="7"/>
                  </a:lnTo>
                  <a:lnTo>
                    <a:pt x="111" y="133"/>
                  </a:lnTo>
                  <a:lnTo>
                    <a:pt x="163" y="188"/>
                  </a:lnTo>
                  <a:lnTo>
                    <a:pt x="153" y="581"/>
                  </a:lnTo>
                  <a:lnTo>
                    <a:pt x="229" y="581"/>
                  </a:lnTo>
                  <a:lnTo>
                    <a:pt x="222" y="188"/>
                  </a:lnTo>
                  <a:lnTo>
                    <a:pt x="271" y="133"/>
                  </a:lnTo>
                  <a:lnTo>
                    <a:pt x="382" y="7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43" name="Oval 141"/>
            <p:cNvSpPr>
              <a:spLocks noChangeArrowheads="1"/>
            </p:cNvSpPr>
            <p:nvPr/>
          </p:nvSpPr>
          <p:spPr bwMode="auto">
            <a:xfrm>
              <a:off x="9821863" y="3221324"/>
              <a:ext cx="1001713" cy="100488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44" name="Freeform 142"/>
            <p:cNvSpPr/>
            <p:nvPr/>
          </p:nvSpPr>
          <p:spPr bwMode="auto">
            <a:xfrm>
              <a:off x="10047288" y="3618199"/>
              <a:ext cx="539750" cy="1270000"/>
            </a:xfrm>
            <a:custGeom>
              <a:avLst/>
              <a:gdLst>
                <a:gd name="T0" fmla="*/ 340 w 340"/>
                <a:gd name="T1" fmla="*/ 143 h 800"/>
                <a:gd name="T2" fmla="*/ 195 w 340"/>
                <a:gd name="T3" fmla="*/ 226 h 800"/>
                <a:gd name="T4" fmla="*/ 174 w 340"/>
                <a:gd name="T5" fmla="*/ 0 h 800"/>
                <a:gd name="T6" fmla="*/ 149 w 340"/>
                <a:gd name="T7" fmla="*/ 226 h 800"/>
                <a:gd name="T8" fmla="*/ 0 w 340"/>
                <a:gd name="T9" fmla="*/ 143 h 800"/>
                <a:gd name="T10" fmla="*/ 132 w 340"/>
                <a:gd name="T11" fmla="*/ 303 h 800"/>
                <a:gd name="T12" fmla="*/ 132 w 340"/>
                <a:gd name="T13" fmla="*/ 800 h 800"/>
                <a:gd name="T14" fmla="*/ 201 w 340"/>
                <a:gd name="T15" fmla="*/ 800 h 800"/>
                <a:gd name="T16" fmla="*/ 201 w 340"/>
                <a:gd name="T17" fmla="*/ 303 h 800"/>
                <a:gd name="T18" fmla="*/ 340 w 340"/>
                <a:gd name="T19" fmla="*/ 143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800">
                  <a:moveTo>
                    <a:pt x="340" y="143"/>
                  </a:moveTo>
                  <a:lnTo>
                    <a:pt x="195" y="226"/>
                  </a:lnTo>
                  <a:lnTo>
                    <a:pt x="174" y="0"/>
                  </a:lnTo>
                  <a:lnTo>
                    <a:pt x="149" y="226"/>
                  </a:lnTo>
                  <a:lnTo>
                    <a:pt x="0" y="143"/>
                  </a:lnTo>
                  <a:lnTo>
                    <a:pt x="132" y="303"/>
                  </a:lnTo>
                  <a:lnTo>
                    <a:pt x="132" y="800"/>
                  </a:lnTo>
                  <a:lnTo>
                    <a:pt x="201" y="800"/>
                  </a:lnTo>
                  <a:lnTo>
                    <a:pt x="201" y="303"/>
                  </a:lnTo>
                  <a:lnTo>
                    <a:pt x="340" y="143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</p:grpSp>
      <p:sp>
        <p:nvSpPr>
          <p:cNvPr id="153" name="Rectangle 151"/>
          <p:cNvSpPr>
            <a:spLocks noChangeArrowheads="1"/>
          </p:cNvSpPr>
          <p:nvPr/>
        </p:nvSpPr>
        <p:spPr bwMode="auto">
          <a:xfrm>
            <a:off x="2" y="4902305"/>
            <a:ext cx="12238039" cy="1936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900" dirty="0">
              <a:latin typeface="华文细黑" panose="02010600040101010101" charset="-122"/>
              <a:ea typeface="字魂27号-布丁体" panose="00000500000000000000" charset="-122"/>
              <a:sym typeface="华文细黑" panose="02010600040101010101" charset="-122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419735" y="5249545"/>
            <a:ext cx="11421745" cy="825500"/>
          </a:xfrm>
          <a:prstGeom prst="rect">
            <a:avLst/>
          </a:prstGeom>
        </p:spPr>
        <p:txBody>
          <a:bodyPr wrap="square" lIns="121920" rIns="121920" bIns="60960">
            <a:spAutoFit/>
          </a:bodyPr>
          <a:lstStyle/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dirty="0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华文细黑" panose="02010600040101010101" charset="-122"/>
              </a:rPr>
              <a:t>硬笔书法是书法艺术百花园的一朵奇葩，书法艺术就其工具分类可分为软笔书法和硬笔书法。软笔书法以其恢弘的气度矗立在书法艺术之林，而硬笔书法却以其小巧精致、实用性强等特点在书法艺术之林独树一帜。</a:t>
            </a:r>
            <a:endParaRPr dirty="0"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华文细黑" panose="02010600040101010101" charset="-122"/>
            </a:endParaRPr>
          </a:p>
        </p:txBody>
      </p:sp>
      <p:sp>
        <p:nvSpPr>
          <p:cNvPr id="41" name="TextBox 76"/>
          <p:cNvSpPr txBox="1"/>
          <p:nvPr/>
        </p:nvSpPr>
        <p:spPr>
          <a:xfrm>
            <a:off x="3357687" y="327185"/>
            <a:ext cx="5451229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rPr>
              <a:t>第二节　硬笔书法</a:t>
            </a:r>
            <a:endParaRPr lang="zh-CN" altLang="en-US" sz="3200" b="1" dirty="0" smtClean="0">
              <a:solidFill>
                <a:schemeClr val="accent1">
                  <a:lumMod val="60000"/>
                  <a:lumOff val="40000"/>
                </a:schemeClr>
              </a:solidFill>
              <a:latin typeface="华文细黑" panose="02010600040101010101" charset="-122"/>
              <a:ea typeface="字魂27号-布丁体" panose="00000500000000000000" charset="-122"/>
              <a:sym typeface="华文细黑" panose="02010600040101010101" charset="-122"/>
            </a:endParaRPr>
          </a:p>
        </p:txBody>
      </p:sp>
    </p:spTree>
  </p:cSld>
  <p:clrMapOvr>
    <a:masterClrMapping/>
  </p:clrMapOvr>
  <p:transition spd="slow" advTm="3000">
    <p:wip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700" y="980440"/>
            <a:ext cx="11560175" cy="537591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81512" y="32718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作品欣赏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0030101010101" charset="-122"/>
              <a:ea typeface="黑体" panose="02010600030101010101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6120" y="1086485"/>
            <a:ext cx="7139940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>
                <a:latin typeface="黑体" panose="02010600030101010101" charset="-122"/>
                <a:ea typeface="黑体" panose="02010600030101010101" charset="-122"/>
              </a:rPr>
              <a:t>卢中南作品</a:t>
            </a:r>
            <a:endParaRPr lang="zh-CN" altLang="en-US" b="1">
              <a:latin typeface="黑体" panose="02010600030101010101" charset="-122"/>
              <a:ea typeface="黑体" panose="02010600030101010101" charset="-122"/>
            </a:endParaRPr>
          </a:p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卢中南，男，1950 年生于湖北武汉，祖籍河南，中国著名书法家，享受国务院特殊津贴，现为中国书法家协会理事、会员，中国书法家协会硬笔书法委员会副主任，楷书委员会委员。第十届、十一届全国政协委员，中国人民革命军事博物馆设计处处长，研究馆员，中国人民革命军事博物馆研究馆员，中国博物馆学会会员，中华书画名家研究会顾问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此作品是卢中南硬笔书法（图7-2-1）中比较有代表性的，属于艺术性比较强烈的一幅作品，通篇作品法度严谨，气贯长虹，用笔干净利落，无半点拖泥带水，横划轻起重收，竖划刚直不阿，收放有度，深得欧体字精华，如“时”“有”等字。尤其用硬笔能体现出这些欧体字的用笔，如“许”“芦”等字，就更是难能可贵了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224520" y="1621155"/>
            <a:ext cx="3232150" cy="4457065"/>
            <a:chOff x="12952" y="2553"/>
            <a:chExt cx="5090" cy="701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952" y="2553"/>
              <a:ext cx="5091" cy="6260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13193" y="8992"/>
              <a:ext cx="476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rPr>
                <a:t>图7-2-1　卢中南作品</a:t>
              </a:r>
              <a:endPara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endParaRPr>
            </a:p>
          </p:txBody>
        </p:sp>
      </p:grp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4" grpId="0"/>
      <p:bldP spid="4" grpId="1"/>
      <p:bldP spid="5" grpId="0" bldLvl="0" animBg="1"/>
      <p:bldP spid="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456854" y="3422805"/>
            <a:ext cx="1349313" cy="826192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accent1"/>
                </a:solidFill>
                <a:latin typeface="字魂27号-布丁体" panose="00000500000000000000" charset="-122"/>
                <a:ea typeface="字魂27号-布丁体" panose="00000500000000000000" charset="-122"/>
                <a:cs typeface="+mn-ea"/>
                <a:sym typeface="华文细黑" panose="02010600040101010101" charset="-122"/>
              </a:rPr>
              <a:t>01</a:t>
            </a:r>
            <a:endParaRPr lang="zh-CN" altLang="en-US" sz="4800" dirty="0">
              <a:solidFill>
                <a:schemeClr val="accent1"/>
              </a:solidFill>
              <a:latin typeface="字魂27号-布丁体" panose="00000500000000000000" charset="-122"/>
              <a:ea typeface="字魂27号-布丁体" panose="00000500000000000000" charset="-122"/>
              <a:cs typeface="+mn-ea"/>
              <a:sym typeface="华文细黑" panose="0201060004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19210" y="3422805"/>
            <a:ext cx="1349313" cy="826192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accent1"/>
                </a:solidFill>
                <a:latin typeface="字魂27号-布丁体" panose="00000500000000000000" charset="-122"/>
                <a:ea typeface="字魂27号-布丁体" panose="00000500000000000000" charset="-122"/>
                <a:cs typeface="+mn-ea"/>
                <a:sym typeface="华文细黑" panose="02010600040101010101" charset="-122"/>
              </a:rPr>
              <a:t>02</a:t>
            </a:r>
            <a:endParaRPr lang="zh-CN" altLang="en-US" sz="4800" dirty="0">
              <a:solidFill>
                <a:schemeClr val="accent1"/>
              </a:solidFill>
              <a:latin typeface="字魂27号-布丁体" panose="00000500000000000000" charset="-122"/>
              <a:ea typeface="字魂27号-布丁体" panose="00000500000000000000" charset="-122"/>
              <a:cs typeface="+mn-ea"/>
              <a:sym typeface="华文细黑" panose="0201060004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781567" y="3422805"/>
            <a:ext cx="1349313" cy="826192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accent1"/>
                </a:solidFill>
                <a:latin typeface="字魂27号-布丁体" panose="00000500000000000000" charset="-122"/>
                <a:ea typeface="字魂27号-布丁体" panose="00000500000000000000" charset="-122"/>
                <a:cs typeface="+mn-ea"/>
                <a:sym typeface="华文细黑" panose="02010600040101010101" charset="-122"/>
              </a:rPr>
              <a:t>03</a:t>
            </a:r>
            <a:endParaRPr lang="zh-CN" altLang="en-US" sz="4800" dirty="0">
              <a:solidFill>
                <a:schemeClr val="accent1"/>
              </a:solidFill>
              <a:latin typeface="字魂27号-布丁体" panose="00000500000000000000" charset="-122"/>
              <a:ea typeface="字魂27号-布丁体" panose="00000500000000000000" charset="-122"/>
              <a:cs typeface="+mn-ea"/>
              <a:sym typeface="华文细黑" panose="0201060004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438391" y="3422805"/>
            <a:ext cx="1349313" cy="826192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accent1"/>
                </a:solidFill>
                <a:latin typeface="字魂27号-布丁体" panose="00000500000000000000" charset="-122"/>
                <a:ea typeface="字魂27号-布丁体" panose="00000500000000000000" charset="-122"/>
                <a:cs typeface="+mn-ea"/>
                <a:sym typeface="华文细黑" panose="02010600040101010101" charset="-122"/>
              </a:rPr>
              <a:t>04</a:t>
            </a:r>
            <a:endParaRPr lang="zh-CN" altLang="en-US" sz="4800" dirty="0">
              <a:solidFill>
                <a:schemeClr val="accent1"/>
              </a:solidFill>
              <a:latin typeface="字魂27号-布丁体" panose="00000500000000000000" charset="-122"/>
              <a:ea typeface="字魂27号-布丁体" panose="00000500000000000000" charset="-122"/>
              <a:cs typeface="+mn-ea"/>
              <a:sym typeface="华文细黑" panose="02010600040101010101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3300295" y="3443767"/>
            <a:ext cx="11776" cy="85980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939890" y="3443767"/>
            <a:ext cx="11776" cy="85980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6113625" y="3443767"/>
            <a:ext cx="11776" cy="85980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8927648" y="3443767"/>
            <a:ext cx="11776" cy="85980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11408643" y="3443767"/>
            <a:ext cx="11776" cy="85980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1070610" y="4652010"/>
            <a:ext cx="1985645" cy="824865"/>
          </a:xfrm>
          <a:prstGeom prst="rect">
            <a:avLst/>
          </a:prstGeom>
        </p:spPr>
        <p:txBody>
          <a:bodyPr wrap="square" lIns="86683" tIns="43341" rIns="86683" bIns="43341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/>
                </a:solidFill>
                <a:latin typeface="华文细黑" panose="02010600040101010101" charset="-122"/>
                <a:ea typeface="字魂27号-布丁体" panose="00000500000000000000" charset="-122"/>
                <a:cs typeface="+mn-ea"/>
                <a:sym typeface="华文细黑" panose="02010600040101010101" charset="-122"/>
              </a:rPr>
              <a:t>不同的美术门类</a:t>
            </a:r>
            <a:endParaRPr lang="zh-CN" altLang="en-US" sz="2400" dirty="0">
              <a:solidFill>
                <a:schemeClr val="bg2"/>
              </a:solidFill>
              <a:latin typeface="华文细黑" panose="02010600040101010101" charset="-122"/>
              <a:ea typeface="字魂27号-布丁体" panose="00000500000000000000" charset="-122"/>
              <a:cs typeface="+mn-ea"/>
              <a:sym typeface="华文细黑" panose="02010600040101010101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687136" y="4651887"/>
            <a:ext cx="2253065" cy="824865"/>
          </a:xfrm>
          <a:prstGeom prst="rect">
            <a:avLst/>
          </a:prstGeom>
        </p:spPr>
        <p:txBody>
          <a:bodyPr wrap="square" lIns="86683" tIns="43341" rIns="86683" bIns="43341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/>
                </a:solidFill>
                <a:latin typeface="华文细黑" panose="02010600040101010101" charset="-122"/>
                <a:ea typeface="字魂27号-布丁体" panose="00000500000000000000" charset="-122"/>
                <a:cs typeface="+mn-ea"/>
                <a:sym typeface="华文细黑" panose="02010600040101010101" charset="-122"/>
              </a:rPr>
              <a:t>　美术作品的鉴赏方法</a:t>
            </a:r>
            <a:endParaRPr lang="zh-CN" altLang="en-US" sz="2400" dirty="0">
              <a:solidFill>
                <a:schemeClr val="bg2"/>
              </a:solidFill>
              <a:latin typeface="华文细黑" panose="02010600040101010101" charset="-122"/>
              <a:ea typeface="字魂27号-布丁体" panose="00000500000000000000" charset="-122"/>
              <a:cs typeface="+mn-ea"/>
              <a:sym typeface="华文细黑" panose="02010600040101010101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436262" y="4651887"/>
            <a:ext cx="2253065" cy="455295"/>
          </a:xfrm>
          <a:prstGeom prst="rect">
            <a:avLst/>
          </a:prstGeom>
        </p:spPr>
        <p:txBody>
          <a:bodyPr wrap="square" lIns="86683" tIns="43341" rIns="86683" bIns="43341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/>
                </a:solidFill>
                <a:latin typeface="华文细黑" panose="02010600040101010101" charset="-122"/>
                <a:ea typeface="字魂27号-布丁体" panose="00000500000000000000" charset="-122"/>
                <a:cs typeface="+mn-ea"/>
                <a:sym typeface="华文细黑" panose="02010600040101010101" charset="-122"/>
              </a:rPr>
              <a:t>欣赏美术作品</a:t>
            </a:r>
            <a:endParaRPr lang="zh-CN" altLang="en-US" sz="2400" dirty="0">
              <a:solidFill>
                <a:schemeClr val="bg2"/>
              </a:solidFill>
              <a:latin typeface="华文细黑" panose="02010600040101010101" charset="-122"/>
              <a:ea typeface="字魂27号-布丁体" panose="00000500000000000000" charset="-122"/>
              <a:cs typeface="+mn-ea"/>
              <a:sym typeface="华文细黑" panose="02010600040101010101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141612" y="4651887"/>
            <a:ext cx="2253065" cy="455295"/>
          </a:xfrm>
          <a:prstGeom prst="rect">
            <a:avLst/>
          </a:prstGeom>
        </p:spPr>
        <p:txBody>
          <a:bodyPr wrap="square" lIns="86683" tIns="43341" rIns="86683" bIns="43341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/>
                </a:solidFill>
                <a:latin typeface="华文细黑" panose="02010600040101010101" charset="-122"/>
                <a:ea typeface="字魂27号-布丁体" panose="00000500000000000000" charset="-122"/>
                <a:cs typeface="+mn-ea"/>
                <a:sym typeface="华文细黑" panose="02010600040101010101" charset="-122"/>
              </a:rPr>
              <a:t>美术实践活动</a:t>
            </a:r>
            <a:endParaRPr lang="zh-CN" altLang="en-US" sz="2400" dirty="0">
              <a:solidFill>
                <a:schemeClr val="bg2"/>
              </a:solidFill>
              <a:latin typeface="华文细黑" panose="02010600040101010101" charset="-122"/>
              <a:ea typeface="字魂27号-布丁体" panose="00000500000000000000" charset="-122"/>
              <a:cs typeface="+mn-ea"/>
              <a:sym typeface="华文细黑" panose="02010600040101010101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92" b="36686"/>
          <a:stretch>
            <a:fillRect/>
          </a:stretch>
        </p:blipFill>
        <p:spPr>
          <a:xfrm>
            <a:off x="4519382" y="1706509"/>
            <a:ext cx="3212037" cy="1041400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5093176" y="875512"/>
            <a:ext cx="2621280" cy="82994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l"/>
            <a:r>
              <a:rPr lang="zh-CN" alt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rPr>
              <a:t>基础模块</a:t>
            </a:r>
            <a:endParaRPr lang="zh-CN" altLang="en-US" sz="4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charset="-122"/>
              <a:ea typeface="字魂27号-布丁体" panose="00000500000000000000" charset="-122"/>
              <a:sym typeface="华文细黑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649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20" grpId="0"/>
      <p:bldP spid="22" grpId="0"/>
      <p:bldP spid="24" grpId="0"/>
      <p:bldP spid="26" grpId="0"/>
      <p:bldP spid="30" grpId="0"/>
      <p:bldP spid="30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93825" y="951865"/>
            <a:ext cx="9373870" cy="537591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81512" y="32718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作品欣赏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0030101010101" charset="-122"/>
              <a:ea typeface="黑体" panose="02010600030101010101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19910" y="1278890"/>
            <a:ext cx="5861685" cy="4661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>
                <a:latin typeface="黑体" panose="02010600030101010101" charset="-122"/>
                <a:ea typeface="黑体" panose="02010600030101010101" charset="-122"/>
              </a:rPr>
              <a:t>庞中华作品</a:t>
            </a:r>
            <a:endParaRPr lang="zh-CN" altLang="en-US" b="1">
              <a:latin typeface="黑体" panose="02010600030101010101" charset="-122"/>
              <a:ea typeface="黑体" panose="02010600030101010101" charset="-122"/>
            </a:endParaRPr>
          </a:p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庞中华，重庆人，著名书法家、教育家。当代硬笔书法事业的奠基人，现任文化部中国硬笔书法家学会主席，庞中华书法艺术研究中心院长等职务。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庞中华作品（图7-2-2）强调书法在日常生活中的实用性、推广性，本作品在借助古人行书的基础上，显示出庞先生个人对章法的理解，并加以艺术上的提炼和升华。在用笔上把软笔书法丰富的用笔进行概括和有效的取舍，既不失软笔书法的艺术性，又体现了硬笔书法的规律性和可操作性，让人们能够快速理解，大大提高了普通学习者入门的速度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429625" y="1370965"/>
            <a:ext cx="2066290" cy="4790440"/>
            <a:chOff x="11700" y="2354"/>
            <a:chExt cx="3254" cy="754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700" y="2354"/>
              <a:ext cx="3060" cy="6750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1809" y="8882"/>
              <a:ext cx="3145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b="1"/>
                <a:t>图7-2-2　庞中华作品</a:t>
              </a:r>
              <a:endParaRPr lang="zh-CN" altLang="en-US" b="1"/>
            </a:p>
          </p:txBody>
        </p:sp>
      </p:grp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4" grpId="0"/>
      <p:bldP spid="4" grpId="1"/>
      <p:bldP spid="5" grpId="0" bldLvl="0" animBg="1"/>
      <p:bldP spid="5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27095" y="1563370"/>
            <a:ext cx="5244465" cy="357378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81512" y="32718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硬笔书法鉴赏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0030101010101" charset="-122"/>
              <a:ea typeface="黑体" panose="02010600030101010101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46855" y="2084070"/>
            <a:ext cx="4039870" cy="2584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硬笔书法同软笔书法一样，分为楷书、草书、行书、隶书、篆书，但由于使用功能的不同，篆书渐渐淡出人们的视线，而其他书体却以崭新的面貌进入大家的眼睑，在书法艺术花园里大放异彩。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622790" y="355600"/>
            <a:ext cx="21971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黑体" panose="02010600030101010101" charset="-122"/>
                <a:ea typeface="黑体" panose="02010600030101010101" charset="-122"/>
                <a:sym typeface="+mn-ea"/>
              </a:rPr>
              <a:t>拓展欣赏</a:t>
            </a:r>
            <a:endParaRPr lang="zh-CN" altLang="en-US" sz="3200">
              <a:latin typeface="Kozuka Gothic Pro B" panose="020B0800000000000000" charset="-128"/>
              <a:ea typeface="Kozuka Gothic Pro B" panose="020B0800000000000000" charset="-128"/>
            </a:endParaRPr>
          </a:p>
        </p:txBody>
      </p: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4" grpId="0"/>
      <p:bldP spid="4" grpId="1"/>
      <p:bldP spid="5" grpId="0" bldLvl="0" animBg="1"/>
      <p:bldP spid="5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82750" y="1409065"/>
            <a:ext cx="9010650" cy="451104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81512" y="32718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硬笔书法鉴赏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0030101010101" charset="-122"/>
              <a:ea typeface="黑体" panose="02010600030101010101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83435" y="1785620"/>
            <a:ext cx="478917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一、楷书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范林庆，1930 年出生，浙江人，从小酷爱书法，从颜楷入手，遍临欧阳询、颜真卿、赵孟套各家书帖，其硬笔书法（图7-2-3）脱胎于软笔书法，有很强的唐楷风范，笔力刚健，力透纸背，结字内紧外抒，雍容大气。在一笔一划之间足见其精到，比如小横的起笔处，都见其精微。可谓“收放有度，妙笔生花”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622790" y="355600"/>
            <a:ext cx="21971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黑体" panose="02010600030101010101" charset="-122"/>
                <a:ea typeface="黑体" panose="02010600030101010101" charset="-122"/>
                <a:sym typeface="+mn-ea"/>
              </a:rPr>
              <a:t>拓展欣赏</a:t>
            </a:r>
            <a:endParaRPr lang="zh-CN" altLang="en-US" sz="3200">
              <a:latin typeface="Kozuka Gothic Pro B" panose="020B0800000000000000" charset="-128"/>
              <a:ea typeface="Kozuka Gothic Pro B" panose="020B0800000000000000" charset="-128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319010" y="1648460"/>
            <a:ext cx="2906395" cy="4080510"/>
            <a:chOff x="11526" y="2596"/>
            <a:chExt cx="4577" cy="642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631" y="2596"/>
              <a:ext cx="4472" cy="5846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1526" y="8442"/>
              <a:ext cx="454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rPr>
                <a:t>图7-2-3　范林庆楷书作品</a:t>
              </a:r>
              <a:endPara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endParaRPr>
            </a:p>
          </p:txBody>
        </p:sp>
      </p:grp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4" grpId="0"/>
      <p:bldP spid="4" grpId="1"/>
      <p:bldP spid="5" grpId="0" bldLvl="0" animBg="1"/>
      <p:bldP spid="5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0840" y="1339215"/>
            <a:ext cx="11386820" cy="465074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81512" y="32718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硬笔书法鉴赏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0030101010101" charset="-122"/>
              <a:ea typeface="黑体" panose="02010600030101010101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8340" y="1454150"/>
            <a:ext cx="5074285" cy="4407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二、行书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白砥，1965 年出生，山阴人，中国美术学院教授，博士生导师。师从著名书法大家沙孟海先生，他对硬笔书法的理解并不停留在“把字写好看”这点上，而是通过硬笔这一工具把中国人对自然、对人生的理解和感悟体现出来。把硬笔书法的艺术性在传承前辈的基础上，向着更深更远的方向推进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此作品体现了白砥先生对行书（图7-2-4）的理解，笔划在行云流水之间不失内敛，轻重节奏也把握得很好，以硬笔能写出软笔的粗细对比，实属难能可贵。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622790" y="355600"/>
            <a:ext cx="21971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黑体" panose="02010600030101010101" charset="-122"/>
                <a:ea typeface="黑体" panose="02010600030101010101" charset="-122"/>
                <a:sym typeface="+mn-ea"/>
              </a:rPr>
              <a:t>拓展欣赏</a:t>
            </a:r>
            <a:endParaRPr lang="zh-CN" altLang="en-US" sz="3200">
              <a:latin typeface="Kozuka Gothic Pro B" panose="020B0800000000000000" charset="-128"/>
              <a:ea typeface="Kozuka Gothic Pro B" panose="020B0800000000000000" charset="-128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946775" y="1757045"/>
            <a:ext cx="5664200" cy="4020820"/>
            <a:chOff x="9365" y="2767"/>
            <a:chExt cx="8920" cy="6332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9365" y="2767"/>
              <a:ext cx="8920" cy="5584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9843" y="8519"/>
              <a:ext cx="780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rPr>
                <a:t>图7-2-4　白砥行书作品</a:t>
              </a:r>
              <a:endPara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endParaRPr>
            </a:p>
          </p:txBody>
        </p:sp>
      </p:grp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4" grpId="0"/>
      <p:bldP spid="4" grpId="1"/>
      <p:bldP spid="5" grpId="0" bldLvl="0" animBg="1"/>
      <p:bldP spid="5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71040" y="1269365"/>
            <a:ext cx="8130540" cy="465074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81512" y="32718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硬笔书法鉴赏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0030101010101" charset="-122"/>
              <a:ea typeface="黑体" panose="02010600030101010101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83790" y="1673225"/>
            <a:ext cx="3816985" cy="37439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三、隶书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高甬春，男，号默绿斋主，1972 年生于杭州，毕业于中国美术学院美术专业。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此作品为楷书与隶书的有机结合，其中又深含着一些行书笔法，是把多年所学融会贯通。别出心裁地把几种书体交汇并用，从而让隶书又拥有了更强的时代属性（图7-2-5）。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622790" y="355600"/>
            <a:ext cx="21971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黑体" panose="02010600030101010101" charset="-122"/>
                <a:ea typeface="黑体" panose="02010600030101010101" charset="-122"/>
                <a:sym typeface="+mn-ea"/>
              </a:rPr>
              <a:t>拓展欣赏</a:t>
            </a:r>
            <a:endParaRPr lang="zh-CN" altLang="en-US" sz="3200">
              <a:latin typeface="Kozuka Gothic Pro B" panose="020B0800000000000000" charset="-128"/>
              <a:ea typeface="Kozuka Gothic Pro B" panose="020B0800000000000000" charset="-128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478905" y="1514475"/>
            <a:ext cx="2835910" cy="4114800"/>
            <a:chOff x="7563" y="2715"/>
            <a:chExt cx="4466" cy="648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778" y="2715"/>
              <a:ext cx="3996" cy="5741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7563" y="8615"/>
              <a:ext cx="4466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rPr>
                <a:t>图7-2-5　高甬春隶书作品</a:t>
              </a:r>
              <a:endPara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endParaRPr>
            </a:p>
          </p:txBody>
        </p:sp>
      </p:grp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4" grpId="0"/>
      <p:bldP spid="4" grpId="1"/>
      <p:bldP spid="5" grpId="0" bldLvl="0" animBg="1"/>
      <p:bldP spid="5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21" name="TextBox 76"/>
          <p:cNvSpPr txBox="1"/>
          <p:nvPr/>
        </p:nvSpPr>
        <p:spPr>
          <a:xfrm>
            <a:off x="3481512" y="32718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硬笔书法鉴赏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0030101010101" charset="-122"/>
              <a:ea typeface="黑体" panose="02010600030101010101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69465" y="1863725"/>
            <a:ext cx="3816985" cy="33286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四、草书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此作品为草书，洒脱、奔放，挥洒自如，又不失章法，让人感觉映入眼帘中的并不是一幅书法作品，而更像一幅韵律有秩的抽象画。在艺术欣赏的角度上，文字的可读性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不那么重要了，给人更多感受的是线条的美感和整幅作品的艺术品味（图7-2-6）。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622790" y="355600"/>
            <a:ext cx="21971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黑体" panose="02010600030101010101" charset="-122"/>
                <a:ea typeface="黑体" panose="02010600030101010101" charset="-122"/>
                <a:sym typeface="+mn-ea"/>
              </a:rPr>
              <a:t>拓展欣赏</a:t>
            </a:r>
            <a:endParaRPr lang="zh-CN" altLang="en-US" sz="3200">
              <a:latin typeface="Kozuka Gothic Pro B" panose="020B0800000000000000" charset="-128"/>
              <a:ea typeface="Kozuka Gothic Pro B" panose="020B0800000000000000" charset="-128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56715" y="1269365"/>
            <a:ext cx="8978900" cy="465074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205855" y="1674495"/>
            <a:ext cx="3650615" cy="4014470"/>
            <a:chOff x="9773" y="2637"/>
            <a:chExt cx="5749" cy="6322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9848" y="2637"/>
              <a:ext cx="5674" cy="5540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9773" y="8379"/>
              <a:ext cx="5566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rPr>
                <a:t>图7-2-6　高甬春草书作品</a:t>
              </a:r>
              <a:endPara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endParaRPr>
            </a:p>
          </p:txBody>
        </p:sp>
      </p:grp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4" grpId="0"/>
      <p:bldP spid="4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4127"/>
            <a:ext cx="12192000" cy="6858000"/>
          </a:xfrm>
          <a:prstGeom prst="rect">
            <a:avLst/>
          </a:prstGeom>
          <a:noFill/>
        </p:spPr>
      </p:pic>
      <p:pic>
        <p:nvPicPr>
          <p:cNvPr id="9" name="图片 8" descr="图片包含 餐桌, 室内, 纸张&#10;&#10;已生成极高可信度的说明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279"/>
          <a:stretch>
            <a:fillRect/>
          </a:stretch>
        </p:blipFill>
        <p:spPr>
          <a:xfrm>
            <a:off x="-9754" y="5964349"/>
            <a:ext cx="12192000" cy="1787302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4148455" y="1173480"/>
            <a:ext cx="7597775" cy="3886835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4815647" y="45672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动脑和动手 </a:t>
            </a:r>
            <a:r>
              <a:rPr lang="en-US" altLang="zh-CN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&gt;</a:t>
            </a:r>
            <a:endParaRPr lang="en-US" altLang="zh-CN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0030101010101" charset="-122"/>
              <a:ea typeface="黑体" panose="02010600030101010101" charset="-122"/>
              <a:sym typeface="华文细黑" panose="0201060004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5652770" y="1839595"/>
            <a:ext cx="4544060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1. 选取一幅你喜欢的硬笔书法作品，并说明喜欢它的理由。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2. 庞中华被誉为“中华书法第一人”，请同学们利用互联网查询一下他的字帖，并写一篇300字左右的介绍。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3000">
        <p:checker/>
      </p:transition>
    </mc:Choice>
    <mc:Fallback>
      <p:transition spd="slow" advTm="3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Group 153"/>
          <p:cNvGrpSpPr/>
          <p:nvPr/>
        </p:nvGrpSpPr>
        <p:grpSpPr>
          <a:xfrm>
            <a:off x="252414" y="1693085"/>
            <a:ext cx="11733213" cy="3284537"/>
            <a:chOff x="252413" y="1648112"/>
            <a:chExt cx="11733213" cy="3284537"/>
          </a:xfrm>
        </p:grpSpPr>
        <p:sp>
          <p:nvSpPr>
            <p:cNvPr id="7" name="Freeform 5"/>
            <p:cNvSpPr/>
            <p:nvPr/>
          </p:nvSpPr>
          <p:spPr bwMode="auto">
            <a:xfrm>
              <a:off x="4395788" y="1768762"/>
              <a:ext cx="854075" cy="866775"/>
            </a:xfrm>
            <a:custGeom>
              <a:avLst/>
              <a:gdLst>
                <a:gd name="T0" fmla="*/ 25 w 155"/>
                <a:gd name="T1" fmla="*/ 157 h 157"/>
                <a:gd name="T2" fmla="*/ 50 w 155"/>
                <a:gd name="T3" fmla="*/ 134 h 157"/>
                <a:gd name="T4" fmla="*/ 73 w 155"/>
                <a:gd name="T5" fmla="*/ 109 h 157"/>
                <a:gd name="T6" fmla="*/ 76 w 155"/>
                <a:gd name="T7" fmla="*/ 110 h 157"/>
                <a:gd name="T8" fmla="*/ 111 w 155"/>
                <a:gd name="T9" fmla="*/ 95 h 157"/>
                <a:gd name="T10" fmla="*/ 109 w 155"/>
                <a:gd name="T11" fmla="*/ 72 h 157"/>
                <a:gd name="T12" fmla="*/ 123 w 155"/>
                <a:gd name="T13" fmla="*/ 57 h 157"/>
                <a:gd name="T14" fmla="*/ 124 w 155"/>
                <a:gd name="T15" fmla="*/ 44 h 157"/>
                <a:gd name="T16" fmla="*/ 151 w 155"/>
                <a:gd name="T17" fmla="*/ 31 h 157"/>
                <a:gd name="T18" fmla="*/ 138 w 155"/>
                <a:gd name="T19" fmla="*/ 4 h 157"/>
                <a:gd name="T20" fmla="*/ 115 w 155"/>
                <a:gd name="T21" fmla="*/ 9 h 157"/>
                <a:gd name="T22" fmla="*/ 108 w 155"/>
                <a:gd name="T23" fmla="*/ 5 h 157"/>
                <a:gd name="T24" fmla="*/ 77 w 155"/>
                <a:gd name="T25" fmla="*/ 19 h 157"/>
                <a:gd name="T26" fmla="*/ 76 w 155"/>
                <a:gd name="T27" fmla="*/ 31 h 157"/>
                <a:gd name="T28" fmla="*/ 69 w 155"/>
                <a:gd name="T29" fmla="*/ 27 h 157"/>
                <a:gd name="T30" fmla="*/ 35 w 155"/>
                <a:gd name="T31" fmla="*/ 43 h 157"/>
                <a:gd name="T32" fmla="*/ 36 w 155"/>
                <a:gd name="T33" fmla="*/ 64 h 157"/>
                <a:gd name="T34" fmla="*/ 17 w 155"/>
                <a:gd name="T35" fmla="*/ 88 h 157"/>
                <a:gd name="T36" fmla="*/ 20 w 155"/>
                <a:gd name="T37" fmla="*/ 101 h 157"/>
                <a:gd name="T38" fmla="*/ 19 w 155"/>
                <a:gd name="T39" fmla="*/ 107 h 157"/>
                <a:gd name="T40" fmla="*/ 0 w 155"/>
                <a:gd name="T41" fmla="*/ 131 h 157"/>
                <a:gd name="T42" fmla="*/ 25 w 155"/>
                <a:gd name="T43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5" h="157">
                  <a:moveTo>
                    <a:pt x="25" y="157"/>
                  </a:moveTo>
                  <a:cubicBezTo>
                    <a:pt x="38" y="157"/>
                    <a:pt x="49" y="147"/>
                    <a:pt x="50" y="134"/>
                  </a:cubicBezTo>
                  <a:cubicBezTo>
                    <a:pt x="63" y="132"/>
                    <a:pt x="72" y="122"/>
                    <a:pt x="73" y="109"/>
                  </a:cubicBezTo>
                  <a:cubicBezTo>
                    <a:pt x="74" y="109"/>
                    <a:pt x="75" y="110"/>
                    <a:pt x="76" y="110"/>
                  </a:cubicBezTo>
                  <a:cubicBezTo>
                    <a:pt x="90" y="115"/>
                    <a:pt x="105" y="108"/>
                    <a:pt x="111" y="95"/>
                  </a:cubicBezTo>
                  <a:cubicBezTo>
                    <a:pt x="113" y="87"/>
                    <a:pt x="112" y="79"/>
                    <a:pt x="109" y="72"/>
                  </a:cubicBezTo>
                  <a:cubicBezTo>
                    <a:pt x="115" y="69"/>
                    <a:pt x="120" y="64"/>
                    <a:pt x="123" y="57"/>
                  </a:cubicBezTo>
                  <a:cubicBezTo>
                    <a:pt x="125" y="53"/>
                    <a:pt x="125" y="48"/>
                    <a:pt x="124" y="44"/>
                  </a:cubicBezTo>
                  <a:cubicBezTo>
                    <a:pt x="135" y="47"/>
                    <a:pt x="147" y="42"/>
                    <a:pt x="151" y="31"/>
                  </a:cubicBezTo>
                  <a:cubicBezTo>
                    <a:pt x="155" y="20"/>
                    <a:pt x="149" y="8"/>
                    <a:pt x="138" y="4"/>
                  </a:cubicBezTo>
                  <a:cubicBezTo>
                    <a:pt x="130" y="1"/>
                    <a:pt x="121" y="3"/>
                    <a:pt x="115" y="9"/>
                  </a:cubicBezTo>
                  <a:cubicBezTo>
                    <a:pt x="113" y="7"/>
                    <a:pt x="111" y="6"/>
                    <a:pt x="108" y="5"/>
                  </a:cubicBezTo>
                  <a:cubicBezTo>
                    <a:pt x="95" y="0"/>
                    <a:pt x="82" y="7"/>
                    <a:pt x="77" y="19"/>
                  </a:cubicBezTo>
                  <a:cubicBezTo>
                    <a:pt x="76" y="23"/>
                    <a:pt x="75" y="27"/>
                    <a:pt x="76" y="31"/>
                  </a:cubicBezTo>
                  <a:cubicBezTo>
                    <a:pt x="74" y="29"/>
                    <a:pt x="72" y="28"/>
                    <a:pt x="69" y="27"/>
                  </a:cubicBezTo>
                  <a:cubicBezTo>
                    <a:pt x="56" y="22"/>
                    <a:pt x="40" y="29"/>
                    <a:pt x="35" y="43"/>
                  </a:cubicBezTo>
                  <a:cubicBezTo>
                    <a:pt x="32" y="50"/>
                    <a:pt x="33" y="58"/>
                    <a:pt x="36" y="64"/>
                  </a:cubicBezTo>
                  <a:cubicBezTo>
                    <a:pt x="25" y="66"/>
                    <a:pt x="17" y="76"/>
                    <a:pt x="17" y="88"/>
                  </a:cubicBezTo>
                  <a:cubicBezTo>
                    <a:pt x="17" y="92"/>
                    <a:pt x="18" y="97"/>
                    <a:pt x="20" y="101"/>
                  </a:cubicBezTo>
                  <a:cubicBezTo>
                    <a:pt x="20" y="102"/>
                    <a:pt x="19" y="105"/>
                    <a:pt x="19" y="107"/>
                  </a:cubicBezTo>
                  <a:cubicBezTo>
                    <a:pt x="8" y="109"/>
                    <a:pt x="0" y="119"/>
                    <a:pt x="0" y="131"/>
                  </a:cubicBezTo>
                  <a:cubicBezTo>
                    <a:pt x="0" y="145"/>
                    <a:pt x="11" y="157"/>
                    <a:pt x="25" y="157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10493376" y="2127537"/>
              <a:ext cx="738188" cy="855662"/>
            </a:xfrm>
            <a:custGeom>
              <a:avLst/>
              <a:gdLst>
                <a:gd name="T0" fmla="*/ 37 w 134"/>
                <a:gd name="T1" fmla="*/ 155 h 155"/>
                <a:gd name="T2" fmla="*/ 75 w 134"/>
                <a:gd name="T3" fmla="*/ 121 h 155"/>
                <a:gd name="T4" fmla="*/ 109 w 134"/>
                <a:gd name="T5" fmla="*/ 82 h 155"/>
                <a:gd name="T6" fmla="*/ 104 w 134"/>
                <a:gd name="T7" fmla="*/ 63 h 155"/>
                <a:gd name="T8" fmla="*/ 134 w 134"/>
                <a:gd name="T9" fmla="*/ 31 h 155"/>
                <a:gd name="T10" fmla="*/ 102 w 134"/>
                <a:gd name="T11" fmla="*/ 0 h 155"/>
                <a:gd name="T12" fmla="*/ 73 w 134"/>
                <a:gd name="T13" fmla="*/ 19 h 155"/>
                <a:gd name="T14" fmla="*/ 60 w 134"/>
                <a:gd name="T15" fmla="*/ 17 h 155"/>
                <a:gd name="T16" fmla="*/ 25 w 134"/>
                <a:gd name="T17" fmla="*/ 52 h 155"/>
                <a:gd name="T18" fmla="*/ 30 w 134"/>
                <a:gd name="T19" fmla="*/ 71 h 155"/>
                <a:gd name="T20" fmla="*/ 29 w 134"/>
                <a:gd name="T21" fmla="*/ 81 h 155"/>
                <a:gd name="T22" fmla="*/ 0 w 134"/>
                <a:gd name="T23" fmla="*/ 117 h 155"/>
                <a:gd name="T24" fmla="*/ 37 w 134"/>
                <a:gd name="T2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155">
                  <a:moveTo>
                    <a:pt x="37" y="155"/>
                  </a:moveTo>
                  <a:cubicBezTo>
                    <a:pt x="57" y="155"/>
                    <a:pt x="73" y="140"/>
                    <a:pt x="75" y="121"/>
                  </a:cubicBezTo>
                  <a:cubicBezTo>
                    <a:pt x="94" y="118"/>
                    <a:pt x="109" y="102"/>
                    <a:pt x="109" y="82"/>
                  </a:cubicBezTo>
                  <a:cubicBezTo>
                    <a:pt x="109" y="75"/>
                    <a:pt x="107" y="68"/>
                    <a:pt x="104" y="63"/>
                  </a:cubicBezTo>
                  <a:cubicBezTo>
                    <a:pt x="121" y="62"/>
                    <a:pt x="134" y="48"/>
                    <a:pt x="134" y="31"/>
                  </a:cubicBezTo>
                  <a:cubicBezTo>
                    <a:pt x="134" y="14"/>
                    <a:pt x="120" y="0"/>
                    <a:pt x="102" y="0"/>
                  </a:cubicBezTo>
                  <a:cubicBezTo>
                    <a:pt x="89" y="0"/>
                    <a:pt x="78" y="8"/>
                    <a:pt x="73" y="19"/>
                  </a:cubicBezTo>
                  <a:cubicBezTo>
                    <a:pt x="69" y="18"/>
                    <a:pt x="65" y="17"/>
                    <a:pt x="60" y="17"/>
                  </a:cubicBezTo>
                  <a:cubicBezTo>
                    <a:pt x="41" y="17"/>
                    <a:pt x="25" y="33"/>
                    <a:pt x="25" y="52"/>
                  </a:cubicBezTo>
                  <a:cubicBezTo>
                    <a:pt x="25" y="59"/>
                    <a:pt x="27" y="66"/>
                    <a:pt x="30" y="71"/>
                  </a:cubicBezTo>
                  <a:cubicBezTo>
                    <a:pt x="30" y="74"/>
                    <a:pt x="29" y="77"/>
                    <a:pt x="29" y="81"/>
                  </a:cubicBezTo>
                  <a:cubicBezTo>
                    <a:pt x="12" y="84"/>
                    <a:pt x="0" y="99"/>
                    <a:pt x="0" y="117"/>
                  </a:cubicBezTo>
                  <a:cubicBezTo>
                    <a:pt x="0" y="138"/>
                    <a:pt x="16" y="155"/>
                    <a:pt x="37" y="155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5992813" y="2006887"/>
              <a:ext cx="466725" cy="546100"/>
            </a:xfrm>
            <a:custGeom>
              <a:avLst/>
              <a:gdLst>
                <a:gd name="T0" fmla="*/ 23 w 85"/>
                <a:gd name="T1" fmla="*/ 99 h 99"/>
                <a:gd name="T2" fmla="*/ 47 w 85"/>
                <a:gd name="T3" fmla="*/ 77 h 99"/>
                <a:gd name="T4" fmla="*/ 69 w 85"/>
                <a:gd name="T5" fmla="*/ 52 h 99"/>
                <a:gd name="T6" fmla="*/ 66 w 85"/>
                <a:gd name="T7" fmla="*/ 40 h 99"/>
                <a:gd name="T8" fmla="*/ 85 w 85"/>
                <a:gd name="T9" fmla="*/ 20 h 99"/>
                <a:gd name="T10" fmla="*/ 65 w 85"/>
                <a:gd name="T11" fmla="*/ 0 h 99"/>
                <a:gd name="T12" fmla="*/ 46 w 85"/>
                <a:gd name="T13" fmla="*/ 13 h 99"/>
                <a:gd name="T14" fmla="*/ 38 w 85"/>
                <a:gd name="T15" fmla="*/ 11 h 99"/>
                <a:gd name="T16" fmla="*/ 15 w 85"/>
                <a:gd name="T17" fmla="*/ 34 h 99"/>
                <a:gd name="T18" fmla="*/ 19 w 85"/>
                <a:gd name="T19" fmla="*/ 46 h 99"/>
                <a:gd name="T20" fmla="*/ 18 w 85"/>
                <a:gd name="T21" fmla="*/ 51 h 99"/>
                <a:gd name="T22" fmla="*/ 0 w 85"/>
                <a:gd name="T23" fmla="*/ 75 h 99"/>
                <a:gd name="T24" fmla="*/ 23 w 85"/>
                <a:gd name="T25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99">
                  <a:moveTo>
                    <a:pt x="23" y="99"/>
                  </a:moveTo>
                  <a:cubicBezTo>
                    <a:pt x="36" y="99"/>
                    <a:pt x="46" y="89"/>
                    <a:pt x="47" y="77"/>
                  </a:cubicBezTo>
                  <a:cubicBezTo>
                    <a:pt x="59" y="75"/>
                    <a:pt x="69" y="65"/>
                    <a:pt x="69" y="52"/>
                  </a:cubicBezTo>
                  <a:cubicBezTo>
                    <a:pt x="69" y="48"/>
                    <a:pt x="68" y="44"/>
                    <a:pt x="66" y="40"/>
                  </a:cubicBezTo>
                  <a:cubicBezTo>
                    <a:pt x="76" y="40"/>
                    <a:pt x="85" y="31"/>
                    <a:pt x="85" y="20"/>
                  </a:cubicBezTo>
                  <a:cubicBezTo>
                    <a:pt x="85" y="9"/>
                    <a:pt x="76" y="0"/>
                    <a:pt x="65" y="0"/>
                  </a:cubicBezTo>
                  <a:cubicBezTo>
                    <a:pt x="56" y="0"/>
                    <a:pt x="49" y="5"/>
                    <a:pt x="46" y="13"/>
                  </a:cubicBezTo>
                  <a:cubicBezTo>
                    <a:pt x="44" y="12"/>
                    <a:pt x="41" y="11"/>
                    <a:pt x="38" y="11"/>
                  </a:cubicBezTo>
                  <a:cubicBezTo>
                    <a:pt x="26" y="11"/>
                    <a:pt x="15" y="21"/>
                    <a:pt x="15" y="34"/>
                  </a:cubicBezTo>
                  <a:cubicBezTo>
                    <a:pt x="15" y="38"/>
                    <a:pt x="17" y="42"/>
                    <a:pt x="19" y="46"/>
                  </a:cubicBezTo>
                  <a:cubicBezTo>
                    <a:pt x="19" y="48"/>
                    <a:pt x="18" y="49"/>
                    <a:pt x="18" y="51"/>
                  </a:cubicBezTo>
                  <a:cubicBezTo>
                    <a:pt x="7" y="54"/>
                    <a:pt x="0" y="63"/>
                    <a:pt x="0" y="75"/>
                  </a:cubicBezTo>
                  <a:cubicBezTo>
                    <a:pt x="0" y="88"/>
                    <a:pt x="10" y="99"/>
                    <a:pt x="23" y="99"/>
                  </a:cubicBezTo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7273926" y="3065749"/>
              <a:ext cx="457200" cy="487362"/>
            </a:xfrm>
            <a:custGeom>
              <a:avLst/>
              <a:gdLst>
                <a:gd name="T0" fmla="*/ 19 w 83"/>
                <a:gd name="T1" fmla="*/ 88 h 88"/>
                <a:gd name="T2" fmla="*/ 35 w 83"/>
                <a:gd name="T3" fmla="*/ 78 h 88"/>
                <a:gd name="T4" fmla="*/ 41 w 83"/>
                <a:gd name="T5" fmla="*/ 82 h 88"/>
                <a:gd name="T6" fmla="*/ 67 w 83"/>
                <a:gd name="T7" fmla="*/ 70 h 88"/>
                <a:gd name="T8" fmla="*/ 66 w 83"/>
                <a:gd name="T9" fmla="*/ 55 h 88"/>
                <a:gd name="T10" fmla="*/ 70 w 83"/>
                <a:gd name="T11" fmla="*/ 48 h 88"/>
                <a:gd name="T12" fmla="*/ 71 w 83"/>
                <a:gd name="T13" fmla="*/ 38 h 88"/>
                <a:gd name="T14" fmla="*/ 79 w 83"/>
                <a:gd name="T15" fmla="*/ 28 h 88"/>
                <a:gd name="T16" fmla="*/ 68 w 83"/>
                <a:gd name="T17" fmla="*/ 3 h 88"/>
                <a:gd name="T18" fmla="*/ 43 w 83"/>
                <a:gd name="T19" fmla="*/ 13 h 88"/>
                <a:gd name="T20" fmla="*/ 36 w 83"/>
                <a:gd name="T21" fmla="*/ 21 h 88"/>
                <a:gd name="T22" fmla="*/ 30 w 83"/>
                <a:gd name="T23" fmla="*/ 19 h 88"/>
                <a:gd name="T24" fmla="*/ 12 w 83"/>
                <a:gd name="T25" fmla="*/ 37 h 88"/>
                <a:gd name="T26" fmla="*/ 15 w 83"/>
                <a:gd name="T27" fmla="*/ 46 h 88"/>
                <a:gd name="T28" fmla="*/ 15 w 83"/>
                <a:gd name="T29" fmla="*/ 51 h 88"/>
                <a:gd name="T30" fmla="*/ 0 w 83"/>
                <a:gd name="T31" fmla="*/ 69 h 88"/>
                <a:gd name="T32" fmla="*/ 19 w 83"/>
                <a:gd name="T33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88">
                  <a:moveTo>
                    <a:pt x="19" y="88"/>
                  </a:moveTo>
                  <a:cubicBezTo>
                    <a:pt x="26" y="88"/>
                    <a:pt x="32" y="84"/>
                    <a:pt x="35" y="78"/>
                  </a:cubicBezTo>
                  <a:cubicBezTo>
                    <a:pt x="37" y="79"/>
                    <a:pt x="39" y="81"/>
                    <a:pt x="41" y="82"/>
                  </a:cubicBezTo>
                  <a:cubicBezTo>
                    <a:pt x="51" y="85"/>
                    <a:pt x="63" y="80"/>
                    <a:pt x="67" y="70"/>
                  </a:cubicBezTo>
                  <a:cubicBezTo>
                    <a:pt x="68" y="65"/>
                    <a:pt x="68" y="59"/>
                    <a:pt x="66" y="55"/>
                  </a:cubicBezTo>
                  <a:cubicBezTo>
                    <a:pt x="68" y="53"/>
                    <a:pt x="69" y="51"/>
                    <a:pt x="70" y="48"/>
                  </a:cubicBezTo>
                  <a:cubicBezTo>
                    <a:pt x="71" y="45"/>
                    <a:pt x="72" y="41"/>
                    <a:pt x="71" y="38"/>
                  </a:cubicBezTo>
                  <a:cubicBezTo>
                    <a:pt x="75" y="36"/>
                    <a:pt x="78" y="33"/>
                    <a:pt x="79" y="28"/>
                  </a:cubicBezTo>
                  <a:cubicBezTo>
                    <a:pt x="83" y="18"/>
                    <a:pt x="78" y="7"/>
                    <a:pt x="68" y="3"/>
                  </a:cubicBezTo>
                  <a:cubicBezTo>
                    <a:pt x="58" y="0"/>
                    <a:pt x="47" y="4"/>
                    <a:pt x="43" y="13"/>
                  </a:cubicBezTo>
                  <a:cubicBezTo>
                    <a:pt x="40" y="15"/>
                    <a:pt x="38" y="17"/>
                    <a:pt x="36" y="21"/>
                  </a:cubicBezTo>
                  <a:cubicBezTo>
                    <a:pt x="34" y="20"/>
                    <a:pt x="32" y="19"/>
                    <a:pt x="30" y="19"/>
                  </a:cubicBezTo>
                  <a:cubicBezTo>
                    <a:pt x="20" y="19"/>
                    <a:pt x="12" y="27"/>
                    <a:pt x="12" y="37"/>
                  </a:cubicBezTo>
                  <a:cubicBezTo>
                    <a:pt x="12" y="40"/>
                    <a:pt x="13" y="44"/>
                    <a:pt x="15" y="46"/>
                  </a:cubicBezTo>
                  <a:cubicBezTo>
                    <a:pt x="15" y="48"/>
                    <a:pt x="15" y="49"/>
                    <a:pt x="15" y="51"/>
                  </a:cubicBezTo>
                  <a:cubicBezTo>
                    <a:pt x="6" y="53"/>
                    <a:pt x="0" y="60"/>
                    <a:pt x="0" y="69"/>
                  </a:cubicBezTo>
                  <a:cubicBezTo>
                    <a:pt x="0" y="79"/>
                    <a:pt x="8" y="88"/>
                    <a:pt x="19" y="88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1925638" y="1648112"/>
              <a:ext cx="457200" cy="490537"/>
            </a:xfrm>
            <a:custGeom>
              <a:avLst/>
              <a:gdLst>
                <a:gd name="T0" fmla="*/ 18 w 83"/>
                <a:gd name="T1" fmla="*/ 89 h 89"/>
                <a:gd name="T2" fmla="*/ 35 w 83"/>
                <a:gd name="T3" fmla="*/ 79 h 89"/>
                <a:gd name="T4" fmla="*/ 41 w 83"/>
                <a:gd name="T5" fmla="*/ 82 h 89"/>
                <a:gd name="T6" fmla="*/ 66 w 83"/>
                <a:gd name="T7" fmla="*/ 71 h 89"/>
                <a:gd name="T8" fmla="*/ 66 w 83"/>
                <a:gd name="T9" fmla="*/ 56 h 89"/>
                <a:gd name="T10" fmla="*/ 70 w 83"/>
                <a:gd name="T11" fmla="*/ 49 h 89"/>
                <a:gd name="T12" fmla="*/ 71 w 83"/>
                <a:gd name="T13" fmla="*/ 39 h 89"/>
                <a:gd name="T14" fmla="*/ 79 w 83"/>
                <a:gd name="T15" fmla="*/ 29 h 89"/>
                <a:gd name="T16" fmla="*/ 67 w 83"/>
                <a:gd name="T17" fmla="*/ 4 h 89"/>
                <a:gd name="T18" fmla="*/ 43 w 83"/>
                <a:gd name="T19" fmla="*/ 14 h 89"/>
                <a:gd name="T20" fmla="*/ 36 w 83"/>
                <a:gd name="T21" fmla="*/ 21 h 89"/>
                <a:gd name="T22" fmla="*/ 30 w 83"/>
                <a:gd name="T23" fmla="*/ 20 h 89"/>
                <a:gd name="T24" fmla="*/ 12 w 83"/>
                <a:gd name="T25" fmla="*/ 38 h 89"/>
                <a:gd name="T26" fmla="*/ 15 w 83"/>
                <a:gd name="T27" fmla="*/ 47 h 89"/>
                <a:gd name="T28" fmla="*/ 14 w 83"/>
                <a:gd name="T29" fmla="*/ 52 h 89"/>
                <a:gd name="T30" fmla="*/ 0 w 83"/>
                <a:gd name="T31" fmla="*/ 70 h 89"/>
                <a:gd name="T32" fmla="*/ 18 w 83"/>
                <a:gd name="T33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89">
                  <a:moveTo>
                    <a:pt x="18" y="89"/>
                  </a:moveTo>
                  <a:cubicBezTo>
                    <a:pt x="25" y="89"/>
                    <a:pt x="31" y="84"/>
                    <a:pt x="35" y="79"/>
                  </a:cubicBezTo>
                  <a:cubicBezTo>
                    <a:pt x="36" y="80"/>
                    <a:pt x="38" y="81"/>
                    <a:pt x="41" y="82"/>
                  </a:cubicBezTo>
                  <a:cubicBezTo>
                    <a:pt x="51" y="86"/>
                    <a:pt x="62" y="81"/>
                    <a:pt x="66" y="71"/>
                  </a:cubicBezTo>
                  <a:cubicBezTo>
                    <a:pt x="68" y="66"/>
                    <a:pt x="68" y="60"/>
                    <a:pt x="66" y="56"/>
                  </a:cubicBezTo>
                  <a:cubicBezTo>
                    <a:pt x="67" y="54"/>
                    <a:pt x="69" y="52"/>
                    <a:pt x="70" y="49"/>
                  </a:cubicBezTo>
                  <a:cubicBezTo>
                    <a:pt x="71" y="46"/>
                    <a:pt x="71" y="42"/>
                    <a:pt x="71" y="39"/>
                  </a:cubicBezTo>
                  <a:cubicBezTo>
                    <a:pt x="74" y="37"/>
                    <a:pt x="77" y="34"/>
                    <a:pt x="79" y="29"/>
                  </a:cubicBezTo>
                  <a:cubicBezTo>
                    <a:pt x="83" y="19"/>
                    <a:pt x="77" y="8"/>
                    <a:pt x="67" y="4"/>
                  </a:cubicBezTo>
                  <a:cubicBezTo>
                    <a:pt x="58" y="0"/>
                    <a:pt x="47" y="5"/>
                    <a:pt x="43" y="14"/>
                  </a:cubicBezTo>
                  <a:cubicBezTo>
                    <a:pt x="40" y="16"/>
                    <a:pt x="37" y="18"/>
                    <a:pt x="36" y="21"/>
                  </a:cubicBezTo>
                  <a:cubicBezTo>
                    <a:pt x="34" y="21"/>
                    <a:pt x="32" y="20"/>
                    <a:pt x="30" y="20"/>
                  </a:cubicBezTo>
                  <a:cubicBezTo>
                    <a:pt x="20" y="20"/>
                    <a:pt x="12" y="28"/>
                    <a:pt x="12" y="38"/>
                  </a:cubicBezTo>
                  <a:cubicBezTo>
                    <a:pt x="12" y="41"/>
                    <a:pt x="13" y="45"/>
                    <a:pt x="15" y="47"/>
                  </a:cubicBezTo>
                  <a:cubicBezTo>
                    <a:pt x="14" y="49"/>
                    <a:pt x="14" y="50"/>
                    <a:pt x="14" y="52"/>
                  </a:cubicBezTo>
                  <a:cubicBezTo>
                    <a:pt x="6" y="54"/>
                    <a:pt x="0" y="61"/>
                    <a:pt x="0" y="70"/>
                  </a:cubicBezTo>
                  <a:cubicBezTo>
                    <a:pt x="0" y="80"/>
                    <a:pt x="8" y="89"/>
                    <a:pt x="18" y="89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252413" y="2167224"/>
              <a:ext cx="11733213" cy="2765425"/>
            </a:xfrm>
            <a:custGeom>
              <a:avLst/>
              <a:gdLst>
                <a:gd name="T0" fmla="*/ 2015 w 2132"/>
                <a:gd name="T1" fmla="*/ 351 h 501"/>
                <a:gd name="T2" fmla="*/ 1940 w 2132"/>
                <a:gd name="T3" fmla="*/ 247 h 501"/>
                <a:gd name="T4" fmla="*/ 1943 w 2132"/>
                <a:gd name="T5" fmla="*/ 234 h 501"/>
                <a:gd name="T6" fmla="*/ 1943 w 2132"/>
                <a:gd name="T7" fmla="*/ 224 h 501"/>
                <a:gd name="T8" fmla="*/ 1939 w 2132"/>
                <a:gd name="T9" fmla="*/ 204 h 501"/>
                <a:gd name="T10" fmla="*/ 1825 w 2132"/>
                <a:gd name="T11" fmla="*/ 182 h 501"/>
                <a:gd name="T12" fmla="*/ 1831 w 2132"/>
                <a:gd name="T13" fmla="*/ 212 h 501"/>
                <a:gd name="T14" fmla="*/ 1831 w 2132"/>
                <a:gd name="T15" fmla="*/ 224 h 501"/>
                <a:gd name="T16" fmla="*/ 1828 w 2132"/>
                <a:gd name="T17" fmla="*/ 246 h 501"/>
                <a:gd name="T18" fmla="*/ 1826 w 2132"/>
                <a:gd name="T19" fmla="*/ 285 h 501"/>
                <a:gd name="T20" fmla="*/ 1679 w 2132"/>
                <a:gd name="T21" fmla="*/ 313 h 501"/>
                <a:gd name="T22" fmla="*/ 1625 w 2132"/>
                <a:gd name="T23" fmla="*/ 247 h 501"/>
                <a:gd name="T24" fmla="*/ 1631 w 2132"/>
                <a:gd name="T25" fmla="*/ 51 h 501"/>
                <a:gd name="T26" fmla="*/ 1631 w 2132"/>
                <a:gd name="T27" fmla="*/ 42 h 501"/>
                <a:gd name="T28" fmla="*/ 1627 w 2132"/>
                <a:gd name="T29" fmla="*/ 22 h 501"/>
                <a:gd name="T30" fmla="*/ 1513 w 2132"/>
                <a:gd name="T31" fmla="*/ 0 h 501"/>
                <a:gd name="T32" fmla="*/ 1520 w 2132"/>
                <a:gd name="T33" fmla="*/ 30 h 501"/>
                <a:gd name="T34" fmla="*/ 1520 w 2132"/>
                <a:gd name="T35" fmla="*/ 42 h 501"/>
                <a:gd name="T36" fmla="*/ 1518 w 2132"/>
                <a:gd name="T37" fmla="*/ 64 h 501"/>
                <a:gd name="T38" fmla="*/ 1506 w 2132"/>
                <a:gd name="T39" fmla="*/ 315 h 501"/>
                <a:gd name="T40" fmla="*/ 1499 w 2132"/>
                <a:gd name="T41" fmla="*/ 351 h 501"/>
                <a:gd name="T42" fmla="*/ 1385 w 2132"/>
                <a:gd name="T43" fmla="*/ 446 h 501"/>
                <a:gd name="T44" fmla="*/ 1342 w 2132"/>
                <a:gd name="T45" fmla="*/ 446 h 501"/>
                <a:gd name="T46" fmla="*/ 1271 w 2132"/>
                <a:gd name="T47" fmla="*/ 275 h 501"/>
                <a:gd name="T48" fmla="*/ 1232 w 2132"/>
                <a:gd name="T49" fmla="*/ 294 h 501"/>
                <a:gd name="T50" fmla="*/ 1103 w 2132"/>
                <a:gd name="T51" fmla="*/ 91 h 501"/>
                <a:gd name="T52" fmla="*/ 1103 w 2132"/>
                <a:gd name="T53" fmla="*/ 80 h 501"/>
                <a:gd name="T54" fmla="*/ 1030 w 2132"/>
                <a:gd name="T55" fmla="*/ 91 h 501"/>
                <a:gd name="T56" fmla="*/ 991 w 2132"/>
                <a:gd name="T57" fmla="*/ 159 h 501"/>
                <a:gd name="T58" fmla="*/ 990 w 2132"/>
                <a:gd name="T59" fmla="*/ 37 h 501"/>
                <a:gd name="T60" fmla="*/ 918 w 2132"/>
                <a:gd name="T61" fmla="*/ 47 h 501"/>
                <a:gd name="T62" fmla="*/ 886 w 2132"/>
                <a:gd name="T63" fmla="*/ 159 h 501"/>
                <a:gd name="T64" fmla="*/ 875 w 2132"/>
                <a:gd name="T65" fmla="*/ 251 h 501"/>
                <a:gd name="T66" fmla="*/ 791 w 2132"/>
                <a:gd name="T67" fmla="*/ 117 h 501"/>
                <a:gd name="T68" fmla="*/ 795 w 2132"/>
                <a:gd name="T69" fmla="*/ 110 h 501"/>
                <a:gd name="T70" fmla="*/ 742 w 2132"/>
                <a:gd name="T71" fmla="*/ 117 h 501"/>
                <a:gd name="T72" fmla="*/ 685 w 2132"/>
                <a:gd name="T73" fmla="*/ 251 h 501"/>
                <a:gd name="T74" fmla="*/ 571 w 2132"/>
                <a:gd name="T75" fmla="*/ 291 h 501"/>
                <a:gd name="T76" fmla="*/ 539 w 2132"/>
                <a:gd name="T77" fmla="*/ 330 h 501"/>
                <a:gd name="T78" fmla="*/ 470 w 2132"/>
                <a:gd name="T79" fmla="*/ 254 h 501"/>
                <a:gd name="T80" fmla="*/ 463 w 2132"/>
                <a:gd name="T81" fmla="*/ 4 h 501"/>
                <a:gd name="T82" fmla="*/ 433 w 2132"/>
                <a:gd name="T83" fmla="*/ 20 h 501"/>
                <a:gd name="T84" fmla="*/ 413 w 2132"/>
                <a:gd name="T85" fmla="*/ 330 h 501"/>
                <a:gd name="T86" fmla="*/ 350 w 2132"/>
                <a:gd name="T87" fmla="*/ 210 h 501"/>
                <a:gd name="T88" fmla="*/ 343 w 2132"/>
                <a:gd name="T89" fmla="*/ 4 h 501"/>
                <a:gd name="T90" fmla="*/ 314 w 2132"/>
                <a:gd name="T91" fmla="*/ 20 h 501"/>
                <a:gd name="T92" fmla="*/ 295 w 2132"/>
                <a:gd name="T93" fmla="*/ 182 h 501"/>
                <a:gd name="T94" fmla="*/ 53 w 2132"/>
                <a:gd name="T95" fmla="*/ 238 h 501"/>
                <a:gd name="T96" fmla="*/ 0 w 2132"/>
                <a:gd name="T97" fmla="*/ 499 h 501"/>
                <a:gd name="T98" fmla="*/ 571 w 2132"/>
                <a:gd name="T99" fmla="*/ 499 h 501"/>
                <a:gd name="T100" fmla="*/ 853 w 2132"/>
                <a:gd name="T101" fmla="*/ 501 h 501"/>
                <a:gd name="T102" fmla="*/ 1445 w 2132"/>
                <a:gd name="T103" fmla="*/ 501 h 501"/>
                <a:gd name="T104" fmla="*/ 2132 w 2132"/>
                <a:gd name="T105" fmla="*/ 446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32" h="501">
                  <a:moveTo>
                    <a:pt x="2062" y="446"/>
                  </a:moveTo>
                  <a:cubicBezTo>
                    <a:pt x="2062" y="351"/>
                    <a:pt x="2062" y="351"/>
                    <a:pt x="2062" y="351"/>
                  </a:cubicBezTo>
                  <a:cubicBezTo>
                    <a:pt x="2015" y="351"/>
                    <a:pt x="2015" y="351"/>
                    <a:pt x="2015" y="351"/>
                  </a:cubicBezTo>
                  <a:cubicBezTo>
                    <a:pt x="2015" y="275"/>
                    <a:pt x="2015" y="275"/>
                    <a:pt x="2015" y="275"/>
                  </a:cubicBezTo>
                  <a:cubicBezTo>
                    <a:pt x="1946" y="306"/>
                    <a:pt x="1946" y="306"/>
                    <a:pt x="1946" y="306"/>
                  </a:cubicBezTo>
                  <a:cubicBezTo>
                    <a:pt x="1943" y="288"/>
                    <a:pt x="1941" y="269"/>
                    <a:pt x="1940" y="247"/>
                  </a:cubicBezTo>
                  <a:cubicBezTo>
                    <a:pt x="1940" y="247"/>
                    <a:pt x="1940" y="247"/>
                    <a:pt x="1940" y="246"/>
                  </a:cubicBezTo>
                  <a:cubicBezTo>
                    <a:pt x="1943" y="246"/>
                    <a:pt x="1943" y="246"/>
                    <a:pt x="1943" y="246"/>
                  </a:cubicBezTo>
                  <a:cubicBezTo>
                    <a:pt x="1943" y="234"/>
                    <a:pt x="1943" y="234"/>
                    <a:pt x="1943" y="234"/>
                  </a:cubicBezTo>
                  <a:cubicBezTo>
                    <a:pt x="1940" y="234"/>
                    <a:pt x="1940" y="234"/>
                    <a:pt x="1940" y="234"/>
                  </a:cubicBezTo>
                  <a:cubicBezTo>
                    <a:pt x="1940" y="231"/>
                    <a:pt x="1940" y="228"/>
                    <a:pt x="1940" y="224"/>
                  </a:cubicBezTo>
                  <a:cubicBezTo>
                    <a:pt x="1943" y="224"/>
                    <a:pt x="1943" y="224"/>
                    <a:pt x="1943" y="224"/>
                  </a:cubicBezTo>
                  <a:cubicBezTo>
                    <a:pt x="1943" y="212"/>
                    <a:pt x="1943" y="212"/>
                    <a:pt x="1943" y="212"/>
                  </a:cubicBezTo>
                  <a:cubicBezTo>
                    <a:pt x="1939" y="212"/>
                    <a:pt x="1939" y="212"/>
                    <a:pt x="1939" y="212"/>
                  </a:cubicBezTo>
                  <a:cubicBezTo>
                    <a:pt x="1939" y="209"/>
                    <a:pt x="1939" y="207"/>
                    <a:pt x="1939" y="204"/>
                  </a:cubicBezTo>
                  <a:cubicBezTo>
                    <a:pt x="1945" y="204"/>
                    <a:pt x="1945" y="204"/>
                    <a:pt x="1945" y="204"/>
                  </a:cubicBezTo>
                  <a:cubicBezTo>
                    <a:pt x="1945" y="182"/>
                    <a:pt x="1945" y="182"/>
                    <a:pt x="1945" y="182"/>
                  </a:cubicBezTo>
                  <a:cubicBezTo>
                    <a:pt x="1825" y="182"/>
                    <a:pt x="1825" y="182"/>
                    <a:pt x="1825" y="182"/>
                  </a:cubicBezTo>
                  <a:cubicBezTo>
                    <a:pt x="1825" y="204"/>
                    <a:pt x="1825" y="204"/>
                    <a:pt x="1825" y="204"/>
                  </a:cubicBezTo>
                  <a:cubicBezTo>
                    <a:pt x="1832" y="204"/>
                    <a:pt x="1832" y="204"/>
                    <a:pt x="1832" y="204"/>
                  </a:cubicBezTo>
                  <a:cubicBezTo>
                    <a:pt x="1832" y="207"/>
                    <a:pt x="1832" y="209"/>
                    <a:pt x="1831" y="212"/>
                  </a:cubicBezTo>
                  <a:cubicBezTo>
                    <a:pt x="1828" y="212"/>
                    <a:pt x="1828" y="212"/>
                    <a:pt x="1828" y="212"/>
                  </a:cubicBezTo>
                  <a:cubicBezTo>
                    <a:pt x="1828" y="224"/>
                    <a:pt x="1828" y="224"/>
                    <a:pt x="1828" y="224"/>
                  </a:cubicBezTo>
                  <a:cubicBezTo>
                    <a:pt x="1831" y="224"/>
                    <a:pt x="1831" y="224"/>
                    <a:pt x="1831" y="224"/>
                  </a:cubicBezTo>
                  <a:cubicBezTo>
                    <a:pt x="1831" y="228"/>
                    <a:pt x="1831" y="231"/>
                    <a:pt x="1830" y="234"/>
                  </a:cubicBezTo>
                  <a:cubicBezTo>
                    <a:pt x="1828" y="234"/>
                    <a:pt x="1828" y="234"/>
                    <a:pt x="1828" y="234"/>
                  </a:cubicBezTo>
                  <a:cubicBezTo>
                    <a:pt x="1828" y="246"/>
                    <a:pt x="1828" y="246"/>
                    <a:pt x="1828" y="246"/>
                  </a:cubicBezTo>
                  <a:cubicBezTo>
                    <a:pt x="1830" y="246"/>
                    <a:pt x="1830" y="246"/>
                    <a:pt x="1830" y="246"/>
                  </a:cubicBezTo>
                  <a:cubicBezTo>
                    <a:pt x="1830" y="249"/>
                    <a:pt x="1829" y="251"/>
                    <a:pt x="1829" y="254"/>
                  </a:cubicBezTo>
                  <a:cubicBezTo>
                    <a:pt x="1828" y="264"/>
                    <a:pt x="1827" y="275"/>
                    <a:pt x="1826" y="285"/>
                  </a:cubicBezTo>
                  <a:cubicBezTo>
                    <a:pt x="1763" y="313"/>
                    <a:pt x="1763" y="313"/>
                    <a:pt x="1763" y="313"/>
                  </a:cubicBezTo>
                  <a:cubicBezTo>
                    <a:pt x="1763" y="275"/>
                    <a:pt x="1763" y="275"/>
                    <a:pt x="1763" y="275"/>
                  </a:cubicBezTo>
                  <a:cubicBezTo>
                    <a:pt x="1679" y="313"/>
                    <a:pt x="1679" y="313"/>
                    <a:pt x="1679" y="313"/>
                  </a:cubicBezTo>
                  <a:cubicBezTo>
                    <a:pt x="1679" y="275"/>
                    <a:pt x="1679" y="275"/>
                    <a:pt x="1679" y="275"/>
                  </a:cubicBezTo>
                  <a:cubicBezTo>
                    <a:pt x="1630" y="297"/>
                    <a:pt x="1630" y="297"/>
                    <a:pt x="1630" y="297"/>
                  </a:cubicBezTo>
                  <a:cubicBezTo>
                    <a:pt x="1628" y="282"/>
                    <a:pt x="1626" y="265"/>
                    <a:pt x="1625" y="247"/>
                  </a:cubicBezTo>
                  <a:cubicBezTo>
                    <a:pt x="1623" y="209"/>
                    <a:pt x="1625" y="120"/>
                    <a:pt x="1626" y="64"/>
                  </a:cubicBezTo>
                  <a:cubicBezTo>
                    <a:pt x="1631" y="64"/>
                    <a:pt x="1631" y="64"/>
                    <a:pt x="1631" y="64"/>
                  </a:cubicBezTo>
                  <a:cubicBezTo>
                    <a:pt x="1631" y="51"/>
                    <a:pt x="1631" y="51"/>
                    <a:pt x="1631" y="51"/>
                  </a:cubicBezTo>
                  <a:cubicBezTo>
                    <a:pt x="1626" y="51"/>
                    <a:pt x="1626" y="51"/>
                    <a:pt x="1626" y="51"/>
                  </a:cubicBezTo>
                  <a:cubicBezTo>
                    <a:pt x="1626" y="48"/>
                    <a:pt x="1627" y="45"/>
                    <a:pt x="1627" y="42"/>
                  </a:cubicBezTo>
                  <a:cubicBezTo>
                    <a:pt x="1631" y="42"/>
                    <a:pt x="1631" y="42"/>
                    <a:pt x="1631" y="42"/>
                  </a:cubicBezTo>
                  <a:cubicBezTo>
                    <a:pt x="1631" y="30"/>
                    <a:pt x="1631" y="30"/>
                    <a:pt x="1631" y="30"/>
                  </a:cubicBezTo>
                  <a:cubicBezTo>
                    <a:pt x="1627" y="30"/>
                    <a:pt x="1627" y="30"/>
                    <a:pt x="1627" y="30"/>
                  </a:cubicBezTo>
                  <a:cubicBezTo>
                    <a:pt x="1627" y="27"/>
                    <a:pt x="1627" y="24"/>
                    <a:pt x="1627" y="22"/>
                  </a:cubicBezTo>
                  <a:cubicBezTo>
                    <a:pt x="1633" y="22"/>
                    <a:pt x="1633" y="22"/>
                    <a:pt x="1633" y="22"/>
                  </a:cubicBezTo>
                  <a:cubicBezTo>
                    <a:pt x="1633" y="0"/>
                    <a:pt x="1633" y="0"/>
                    <a:pt x="1633" y="0"/>
                  </a:cubicBezTo>
                  <a:cubicBezTo>
                    <a:pt x="1513" y="0"/>
                    <a:pt x="1513" y="0"/>
                    <a:pt x="1513" y="0"/>
                  </a:cubicBezTo>
                  <a:cubicBezTo>
                    <a:pt x="1513" y="22"/>
                    <a:pt x="1513" y="22"/>
                    <a:pt x="1513" y="22"/>
                  </a:cubicBezTo>
                  <a:cubicBezTo>
                    <a:pt x="1520" y="22"/>
                    <a:pt x="1520" y="22"/>
                    <a:pt x="1520" y="22"/>
                  </a:cubicBezTo>
                  <a:cubicBezTo>
                    <a:pt x="1520" y="24"/>
                    <a:pt x="1520" y="27"/>
                    <a:pt x="1520" y="30"/>
                  </a:cubicBezTo>
                  <a:cubicBezTo>
                    <a:pt x="1518" y="30"/>
                    <a:pt x="1518" y="30"/>
                    <a:pt x="1518" y="30"/>
                  </a:cubicBezTo>
                  <a:cubicBezTo>
                    <a:pt x="1518" y="42"/>
                    <a:pt x="1518" y="42"/>
                    <a:pt x="1518" y="42"/>
                  </a:cubicBezTo>
                  <a:cubicBezTo>
                    <a:pt x="1520" y="42"/>
                    <a:pt x="1520" y="42"/>
                    <a:pt x="1520" y="42"/>
                  </a:cubicBezTo>
                  <a:cubicBezTo>
                    <a:pt x="1520" y="45"/>
                    <a:pt x="1520" y="48"/>
                    <a:pt x="1520" y="51"/>
                  </a:cubicBezTo>
                  <a:cubicBezTo>
                    <a:pt x="1518" y="51"/>
                    <a:pt x="1518" y="51"/>
                    <a:pt x="1518" y="51"/>
                  </a:cubicBezTo>
                  <a:cubicBezTo>
                    <a:pt x="1518" y="64"/>
                    <a:pt x="1518" y="64"/>
                    <a:pt x="1518" y="64"/>
                  </a:cubicBezTo>
                  <a:cubicBezTo>
                    <a:pt x="1520" y="64"/>
                    <a:pt x="1520" y="64"/>
                    <a:pt x="1520" y="64"/>
                  </a:cubicBezTo>
                  <a:cubicBezTo>
                    <a:pt x="1519" y="122"/>
                    <a:pt x="1517" y="216"/>
                    <a:pt x="1514" y="254"/>
                  </a:cubicBezTo>
                  <a:cubicBezTo>
                    <a:pt x="1512" y="276"/>
                    <a:pt x="1510" y="296"/>
                    <a:pt x="1506" y="315"/>
                  </a:cubicBezTo>
                  <a:cubicBezTo>
                    <a:pt x="1506" y="315"/>
                    <a:pt x="1506" y="315"/>
                    <a:pt x="1506" y="315"/>
                  </a:cubicBezTo>
                  <a:cubicBezTo>
                    <a:pt x="1506" y="319"/>
                    <a:pt x="1506" y="319"/>
                    <a:pt x="1506" y="319"/>
                  </a:cubicBezTo>
                  <a:cubicBezTo>
                    <a:pt x="1504" y="330"/>
                    <a:pt x="1502" y="341"/>
                    <a:pt x="1499" y="351"/>
                  </a:cubicBezTo>
                  <a:cubicBezTo>
                    <a:pt x="1445" y="351"/>
                    <a:pt x="1445" y="351"/>
                    <a:pt x="1445" y="351"/>
                  </a:cubicBezTo>
                  <a:cubicBezTo>
                    <a:pt x="1445" y="446"/>
                    <a:pt x="1445" y="446"/>
                    <a:pt x="1445" y="446"/>
                  </a:cubicBezTo>
                  <a:cubicBezTo>
                    <a:pt x="1385" y="446"/>
                    <a:pt x="1385" y="446"/>
                    <a:pt x="1385" y="446"/>
                  </a:cubicBezTo>
                  <a:cubicBezTo>
                    <a:pt x="1381" y="275"/>
                    <a:pt x="1381" y="275"/>
                    <a:pt x="1381" y="275"/>
                  </a:cubicBezTo>
                  <a:cubicBezTo>
                    <a:pt x="1347" y="275"/>
                    <a:pt x="1347" y="275"/>
                    <a:pt x="1347" y="275"/>
                  </a:cubicBezTo>
                  <a:cubicBezTo>
                    <a:pt x="1342" y="446"/>
                    <a:pt x="1342" y="446"/>
                    <a:pt x="1342" y="446"/>
                  </a:cubicBezTo>
                  <a:cubicBezTo>
                    <a:pt x="1310" y="446"/>
                    <a:pt x="1310" y="446"/>
                    <a:pt x="1310" y="446"/>
                  </a:cubicBezTo>
                  <a:cubicBezTo>
                    <a:pt x="1306" y="275"/>
                    <a:pt x="1306" y="275"/>
                    <a:pt x="1306" y="275"/>
                  </a:cubicBezTo>
                  <a:cubicBezTo>
                    <a:pt x="1271" y="275"/>
                    <a:pt x="1271" y="275"/>
                    <a:pt x="1271" y="275"/>
                  </a:cubicBezTo>
                  <a:cubicBezTo>
                    <a:pt x="1270" y="310"/>
                    <a:pt x="1270" y="310"/>
                    <a:pt x="1270" y="310"/>
                  </a:cubicBezTo>
                  <a:cubicBezTo>
                    <a:pt x="1270" y="294"/>
                    <a:pt x="1270" y="294"/>
                    <a:pt x="1270" y="294"/>
                  </a:cubicBezTo>
                  <a:cubicBezTo>
                    <a:pt x="1232" y="294"/>
                    <a:pt x="1232" y="294"/>
                    <a:pt x="1232" y="294"/>
                  </a:cubicBezTo>
                  <a:cubicBezTo>
                    <a:pt x="1232" y="159"/>
                    <a:pt x="1232" y="159"/>
                    <a:pt x="1232" y="159"/>
                  </a:cubicBezTo>
                  <a:cubicBezTo>
                    <a:pt x="1103" y="159"/>
                    <a:pt x="1103" y="159"/>
                    <a:pt x="1103" y="159"/>
                  </a:cubicBezTo>
                  <a:cubicBezTo>
                    <a:pt x="1103" y="91"/>
                    <a:pt x="1103" y="91"/>
                    <a:pt x="1103" y="91"/>
                  </a:cubicBezTo>
                  <a:cubicBezTo>
                    <a:pt x="1103" y="91"/>
                    <a:pt x="1103" y="91"/>
                    <a:pt x="1103" y="91"/>
                  </a:cubicBezTo>
                  <a:cubicBezTo>
                    <a:pt x="1105" y="91"/>
                    <a:pt x="1108" y="88"/>
                    <a:pt x="1108" y="85"/>
                  </a:cubicBezTo>
                  <a:cubicBezTo>
                    <a:pt x="1108" y="83"/>
                    <a:pt x="1105" y="80"/>
                    <a:pt x="1103" y="80"/>
                  </a:cubicBezTo>
                  <a:cubicBezTo>
                    <a:pt x="1030" y="80"/>
                    <a:pt x="1030" y="80"/>
                    <a:pt x="1030" y="80"/>
                  </a:cubicBezTo>
                  <a:cubicBezTo>
                    <a:pt x="1027" y="80"/>
                    <a:pt x="1025" y="83"/>
                    <a:pt x="1025" y="85"/>
                  </a:cubicBezTo>
                  <a:cubicBezTo>
                    <a:pt x="1025" y="88"/>
                    <a:pt x="1027" y="91"/>
                    <a:pt x="1030" y="91"/>
                  </a:cubicBezTo>
                  <a:cubicBezTo>
                    <a:pt x="1031" y="91"/>
                    <a:pt x="1031" y="91"/>
                    <a:pt x="1031" y="91"/>
                  </a:cubicBezTo>
                  <a:cubicBezTo>
                    <a:pt x="1031" y="159"/>
                    <a:pt x="1031" y="159"/>
                    <a:pt x="1031" y="159"/>
                  </a:cubicBezTo>
                  <a:cubicBezTo>
                    <a:pt x="991" y="159"/>
                    <a:pt x="991" y="159"/>
                    <a:pt x="991" y="159"/>
                  </a:cubicBezTo>
                  <a:cubicBezTo>
                    <a:pt x="991" y="47"/>
                    <a:pt x="991" y="47"/>
                    <a:pt x="991" y="47"/>
                  </a:cubicBezTo>
                  <a:cubicBezTo>
                    <a:pt x="994" y="47"/>
                    <a:pt x="995" y="45"/>
                    <a:pt x="995" y="42"/>
                  </a:cubicBezTo>
                  <a:cubicBezTo>
                    <a:pt x="995" y="39"/>
                    <a:pt x="993" y="37"/>
                    <a:pt x="990" y="37"/>
                  </a:cubicBezTo>
                  <a:cubicBezTo>
                    <a:pt x="918" y="37"/>
                    <a:pt x="918" y="37"/>
                    <a:pt x="918" y="37"/>
                  </a:cubicBezTo>
                  <a:cubicBezTo>
                    <a:pt x="915" y="37"/>
                    <a:pt x="912" y="39"/>
                    <a:pt x="912" y="42"/>
                  </a:cubicBezTo>
                  <a:cubicBezTo>
                    <a:pt x="912" y="45"/>
                    <a:pt x="915" y="47"/>
                    <a:pt x="918" y="47"/>
                  </a:cubicBezTo>
                  <a:cubicBezTo>
                    <a:pt x="920" y="47"/>
                    <a:pt x="920" y="47"/>
                    <a:pt x="920" y="47"/>
                  </a:cubicBezTo>
                  <a:cubicBezTo>
                    <a:pt x="920" y="159"/>
                    <a:pt x="920" y="159"/>
                    <a:pt x="920" y="159"/>
                  </a:cubicBezTo>
                  <a:cubicBezTo>
                    <a:pt x="886" y="159"/>
                    <a:pt x="886" y="159"/>
                    <a:pt x="886" y="159"/>
                  </a:cubicBezTo>
                  <a:cubicBezTo>
                    <a:pt x="886" y="291"/>
                    <a:pt x="886" y="291"/>
                    <a:pt x="886" y="291"/>
                  </a:cubicBezTo>
                  <a:cubicBezTo>
                    <a:pt x="875" y="291"/>
                    <a:pt x="875" y="291"/>
                    <a:pt x="875" y="291"/>
                  </a:cubicBezTo>
                  <a:cubicBezTo>
                    <a:pt x="875" y="251"/>
                    <a:pt x="875" y="251"/>
                    <a:pt x="875" y="251"/>
                  </a:cubicBezTo>
                  <a:cubicBezTo>
                    <a:pt x="846" y="251"/>
                    <a:pt x="846" y="251"/>
                    <a:pt x="846" y="251"/>
                  </a:cubicBezTo>
                  <a:cubicBezTo>
                    <a:pt x="836" y="230"/>
                    <a:pt x="817" y="213"/>
                    <a:pt x="793" y="206"/>
                  </a:cubicBezTo>
                  <a:cubicBezTo>
                    <a:pt x="791" y="117"/>
                    <a:pt x="791" y="117"/>
                    <a:pt x="791" y="117"/>
                  </a:cubicBezTo>
                  <a:cubicBezTo>
                    <a:pt x="795" y="117"/>
                    <a:pt x="795" y="117"/>
                    <a:pt x="795" y="117"/>
                  </a:cubicBezTo>
                  <a:cubicBezTo>
                    <a:pt x="797" y="117"/>
                    <a:pt x="798" y="116"/>
                    <a:pt x="798" y="114"/>
                  </a:cubicBezTo>
                  <a:cubicBezTo>
                    <a:pt x="798" y="112"/>
                    <a:pt x="797" y="110"/>
                    <a:pt x="795" y="110"/>
                  </a:cubicBezTo>
                  <a:cubicBezTo>
                    <a:pt x="742" y="110"/>
                    <a:pt x="742" y="110"/>
                    <a:pt x="742" y="110"/>
                  </a:cubicBezTo>
                  <a:cubicBezTo>
                    <a:pt x="740" y="110"/>
                    <a:pt x="738" y="112"/>
                    <a:pt x="738" y="114"/>
                  </a:cubicBezTo>
                  <a:cubicBezTo>
                    <a:pt x="738" y="116"/>
                    <a:pt x="740" y="117"/>
                    <a:pt x="742" y="117"/>
                  </a:cubicBezTo>
                  <a:cubicBezTo>
                    <a:pt x="745" y="117"/>
                    <a:pt x="745" y="117"/>
                    <a:pt x="745" y="117"/>
                  </a:cubicBezTo>
                  <a:cubicBezTo>
                    <a:pt x="743" y="204"/>
                    <a:pt x="743" y="204"/>
                    <a:pt x="743" y="204"/>
                  </a:cubicBezTo>
                  <a:cubicBezTo>
                    <a:pt x="717" y="211"/>
                    <a:pt x="696" y="228"/>
                    <a:pt x="685" y="251"/>
                  </a:cubicBezTo>
                  <a:cubicBezTo>
                    <a:pt x="647" y="251"/>
                    <a:pt x="647" y="251"/>
                    <a:pt x="647" y="251"/>
                  </a:cubicBezTo>
                  <a:cubicBezTo>
                    <a:pt x="647" y="291"/>
                    <a:pt x="647" y="291"/>
                    <a:pt x="647" y="291"/>
                  </a:cubicBezTo>
                  <a:cubicBezTo>
                    <a:pt x="571" y="291"/>
                    <a:pt x="571" y="291"/>
                    <a:pt x="571" y="291"/>
                  </a:cubicBezTo>
                  <a:cubicBezTo>
                    <a:pt x="571" y="401"/>
                    <a:pt x="571" y="401"/>
                    <a:pt x="571" y="401"/>
                  </a:cubicBezTo>
                  <a:cubicBezTo>
                    <a:pt x="539" y="401"/>
                    <a:pt x="539" y="401"/>
                    <a:pt x="539" y="401"/>
                  </a:cubicBezTo>
                  <a:cubicBezTo>
                    <a:pt x="539" y="330"/>
                    <a:pt x="539" y="330"/>
                    <a:pt x="539" y="330"/>
                  </a:cubicBezTo>
                  <a:cubicBezTo>
                    <a:pt x="486" y="330"/>
                    <a:pt x="486" y="330"/>
                    <a:pt x="486" y="330"/>
                  </a:cubicBezTo>
                  <a:cubicBezTo>
                    <a:pt x="480" y="254"/>
                    <a:pt x="480" y="254"/>
                    <a:pt x="480" y="254"/>
                  </a:cubicBezTo>
                  <a:cubicBezTo>
                    <a:pt x="470" y="254"/>
                    <a:pt x="470" y="254"/>
                    <a:pt x="470" y="254"/>
                  </a:cubicBezTo>
                  <a:cubicBezTo>
                    <a:pt x="466" y="19"/>
                    <a:pt x="466" y="19"/>
                    <a:pt x="466" y="19"/>
                  </a:cubicBezTo>
                  <a:cubicBezTo>
                    <a:pt x="469" y="18"/>
                    <a:pt x="471" y="15"/>
                    <a:pt x="471" y="12"/>
                  </a:cubicBezTo>
                  <a:cubicBezTo>
                    <a:pt x="471" y="8"/>
                    <a:pt x="467" y="4"/>
                    <a:pt x="463" y="4"/>
                  </a:cubicBezTo>
                  <a:cubicBezTo>
                    <a:pt x="435" y="4"/>
                    <a:pt x="435" y="4"/>
                    <a:pt x="435" y="4"/>
                  </a:cubicBezTo>
                  <a:cubicBezTo>
                    <a:pt x="431" y="4"/>
                    <a:pt x="427" y="8"/>
                    <a:pt x="427" y="12"/>
                  </a:cubicBezTo>
                  <a:cubicBezTo>
                    <a:pt x="427" y="16"/>
                    <a:pt x="430" y="19"/>
                    <a:pt x="433" y="20"/>
                  </a:cubicBezTo>
                  <a:cubicBezTo>
                    <a:pt x="428" y="254"/>
                    <a:pt x="428" y="254"/>
                    <a:pt x="428" y="254"/>
                  </a:cubicBezTo>
                  <a:cubicBezTo>
                    <a:pt x="421" y="254"/>
                    <a:pt x="421" y="254"/>
                    <a:pt x="421" y="254"/>
                  </a:cubicBezTo>
                  <a:cubicBezTo>
                    <a:pt x="413" y="330"/>
                    <a:pt x="413" y="330"/>
                    <a:pt x="413" y="330"/>
                  </a:cubicBezTo>
                  <a:cubicBezTo>
                    <a:pt x="413" y="330"/>
                    <a:pt x="413" y="330"/>
                    <a:pt x="413" y="330"/>
                  </a:cubicBezTo>
                  <a:cubicBezTo>
                    <a:pt x="413" y="182"/>
                    <a:pt x="413" y="182"/>
                    <a:pt x="413" y="182"/>
                  </a:cubicBezTo>
                  <a:cubicBezTo>
                    <a:pt x="350" y="210"/>
                    <a:pt x="350" y="210"/>
                    <a:pt x="350" y="210"/>
                  </a:cubicBezTo>
                  <a:cubicBezTo>
                    <a:pt x="347" y="19"/>
                    <a:pt x="347" y="19"/>
                    <a:pt x="347" y="19"/>
                  </a:cubicBezTo>
                  <a:cubicBezTo>
                    <a:pt x="350" y="17"/>
                    <a:pt x="351" y="15"/>
                    <a:pt x="351" y="12"/>
                  </a:cubicBezTo>
                  <a:cubicBezTo>
                    <a:pt x="351" y="8"/>
                    <a:pt x="347" y="4"/>
                    <a:pt x="343" y="4"/>
                  </a:cubicBezTo>
                  <a:cubicBezTo>
                    <a:pt x="315" y="4"/>
                    <a:pt x="315" y="4"/>
                    <a:pt x="315" y="4"/>
                  </a:cubicBezTo>
                  <a:cubicBezTo>
                    <a:pt x="311" y="4"/>
                    <a:pt x="307" y="8"/>
                    <a:pt x="307" y="12"/>
                  </a:cubicBezTo>
                  <a:cubicBezTo>
                    <a:pt x="307" y="16"/>
                    <a:pt x="310" y="19"/>
                    <a:pt x="314" y="20"/>
                  </a:cubicBezTo>
                  <a:cubicBezTo>
                    <a:pt x="310" y="228"/>
                    <a:pt x="310" y="228"/>
                    <a:pt x="310" y="228"/>
                  </a:cubicBezTo>
                  <a:cubicBezTo>
                    <a:pt x="295" y="235"/>
                    <a:pt x="295" y="235"/>
                    <a:pt x="295" y="235"/>
                  </a:cubicBezTo>
                  <a:cubicBezTo>
                    <a:pt x="295" y="182"/>
                    <a:pt x="295" y="182"/>
                    <a:pt x="295" y="182"/>
                  </a:cubicBezTo>
                  <a:cubicBezTo>
                    <a:pt x="177" y="235"/>
                    <a:pt x="177" y="235"/>
                    <a:pt x="177" y="235"/>
                  </a:cubicBezTo>
                  <a:cubicBezTo>
                    <a:pt x="177" y="182"/>
                    <a:pt x="177" y="182"/>
                    <a:pt x="177" y="182"/>
                  </a:cubicBezTo>
                  <a:cubicBezTo>
                    <a:pt x="53" y="238"/>
                    <a:pt x="53" y="238"/>
                    <a:pt x="53" y="238"/>
                  </a:cubicBezTo>
                  <a:cubicBezTo>
                    <a:pt x="53" y="392"/>
                    <a:pt x="53" y="392"/>
                    <a:pt x="53" y="392"/>
                  </a:cubicBezTo>
                  <a:cubicBezTo>
                    <a:pt x="0" y="392"/>
                    <a:pt x="0" y="392"/>
                    <a:pt x="0" y="392"/>
                  </a:cubicBezTo>
                  <a:cubicBezTo>
                    <a:pt x="0" y="499"/>
                    <a:pt x="0" y="499"/>
                    <a:pt x="0" y="499"/>
                  </a:cubicBezTo>
                  <a:cubicBezTo>
                    <a:pt x="426" y="499"/>
                    <a:pt x="426" y="499"/>
                    <a:pt x="426" y="499"/>
                  </a:cubicBezTo>
                  <a:cubicBezTo>
                    <a:pt x="426" y="499"/>
                    <a:pt x="426" y="499"/>
                    <a:pt x="426" y="499"/>
                  </a:cubicBezTo>
                  <a:cubicBezTo>
                    <a:pt x="571" y="499"/>
                    <a:pt x="571" y="499"/>
                    <a:pt x="571" y="499"/>
                  </a:cubicBezTo>
                  <a:cubicBezTo>
                    <a:pt x="571" y="500"/>
                    <a:pt x="571" y="500"/>
                    <a:pt x="571" y="500"/>
                  </a:cubicBezTo>
                  <a:cubicBezTo>
                    <a:pt x="853" y="500"/>
                    <a:pt x="853" y="500"/>
                    <a:pt x="853" y="500"/>
                  </a:cubicBezTo>
                  <a:cubicBezTo>
                    <a:pt x="853" y="501"/>
                    <a:pt x="853" y="501"/>
                    <a:pt x="853" y="501"/>
                  </a:cubicBezTo>
                  <a:cubicBezTo>
                    <a:pt x="1270" y="501"/>
                    <a:pt x="1270" y="501"/>
                    <a:pt x="1270" y="501"/>
                  </a:cubicBezTo>
                  <a:cubicBezTo>
                    <a:pt x="1270" y="501"/>
                    <a:pt x="1270" y="501"/>
                    <a:pt x="1270" y="501"/>
                  </a:cubicBezTo>
                  <a:cubicBezTo>
                    <a:pt x="1445" y="501"/>
                    <a:pt x="1445" y="501"/>
                    <a:pt x="1445" y="501"/>
                  </a:cubicBezTo>
                  <a:cubicBezTo>
                    <a:pt x="2062" y="501"/>
                    <a:pt x="2062" y="501"/>
                    <a:pt x="2062" y="501"/>
                  </a:cubicBezTo>
                  <a:cubicBezTo>
                    <a:pt x="2132" y="501"/>
                    <a:pt x="2132" y="501"/>
                    <a:pt x="2132" y="501"/>
                  </a:cubicBezTo>
                  <a:cubicBezTo>
                    <a:pt x="2132" y="446"/>
                    <a:pt x="2132" y="446"/>
                    <a:pt x="2132" y="446"/>
                  </a:cubicBezTo>
                  <a:cubicBezTo>
                    <a:pt x="2062" y="446"/>
                    <a:pt x="2062" y="446"/>
                    <a:pt x="2062" y="446"/>
                  </a:cubicBezTo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1022352" y="2194735"/>
            <a:ext cx="9636125" cy="2738437"/>
            <a:chOff x="1022351" y="2149762"/>
            <a:chExt cx="9636125" cy="2738437"/>
          </a:xfrm>
        </p:grpSpPr>
        <p:sp>
          <p:nvSpPr>
            <p:cNvPr id="19" name="Freeform 17"/>
            <p:cNvSpPr/>
            <p:nvPr/>
          </p:nvSpPr>
          <p:spPr bwMode="auto">
            <a:xfrm>
              <a:off x="1022351" y="4700874"/>
              <a:ext cx="280988" cy="187325"/>
            </a:xfrm>
            <a:custGeom>
              <a:avLst/>
              <a:gdLst>
                <a:gd name="T0" fmla="*/ 11 w 177"/>
                <a:gd name="T1" fmla="*/ 0 h 118"/>
                <a:gd name="T2" fmla="*/ 0 w 177"/>
                <a:gd name="T3" fmla="*/ 118 h 118"/>
                <a:gd name="T4" fmla="*/ 177 w 177"/>
                <a:gd name="T5" fmla="*/ 118 h 118"/>
                <a:gd name="T6" fmla="*/ 167 w 177"/>
                <a:gd name="T7" fmla="*/ 0 h 118"/>
                <a:gd name="T8" fmla="*/ 11 w 177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18">
                  <a:moveTo>
                    <a:pt x="11" y="0"/>
                  </a:moveTo>
                  <a:lnTo>
                    <a:pt x="0" y="118"/>
                  </a:lnTo>
                  <a:lnTo>
                    <a:pt x="177" y="118"/>
                  </a:lnTo>
                  <a:lnTo>
                    <a:pt x="167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43" name="Freeform 41"/>
            <p:cNvSpPr/>
            <p:nvPr/>
          </p:nvSpPr>
          <p:spPr bwMode="auto">
            <a:xfrm>
              <a:off x="4638676" y="4656424"/>
              <a:ext cx="209550" cy="231775"/>
            </a:xfrm>
            <a:custGeom>
              <a:avLst/>
              <a:gdLst>
                <a:gd name="T0" fmla="*/ 7 w 132"/>
                <a:gd name="T1" fmla="*/ 0 h 146"/>
                <a:gd name="T2" fmla="*/ 0 w 132"/>
                <a:gd name="T3" fmla="*/ 146 h 146"/>
                <a:gd name="T4" fmla="*/ 132 w 132"/>
                <a:gd name="T5" fmla="*/ 146 h 146"/>
                <a:gd name="T6" fmla="*/ 121 w 132"/>
                <a:gd name="T7" fmla="*/ 0 h 146"/>
                <a:gd name="T8" fmla="*/ 7 w 132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6">
                  <a:moveTo>
                    <a:pt x="7" y="0"/>
                  </a:moveTo>
                  <a:lnTo>
                    <a:pt x="0" y="146"/>
                  </a:lnTo>
                  <a:lnTo>
                    <a:pt x="132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85" name="Freeform 83"/>
            <p:cNvSpPr/>
            <p:nvPr/>
          </p:nvSpPr>
          <p:spPr bwMode="auto">
            <a:xfrm>
              <a:off x="10004426" y="4700874"/>
              <a:ext cx="207963" cy="187325"/>
            </a:xfrm>
            <a:custGeom>
              <a:avLst/>
              <a:gdLst>
                <a:gd name="T0" fmla="*/ 10 w 131"/>
                <a:gd name="T1" fmla="*/ 0 h 118"/>
                <a:gd name="T2" fmla="*/ 0 w 131"/>
                <a:gd name="T3" fmla="*/ 118 h 118"/>
                <a:gd name="T4" fmla="*/ 131 w 131"/>
                <a:gd name="T5" fmla="*/ 118 h 118"/>
                <a:gd name="T6" fmla="*/ 121 w 131"/>
                <a:gd name="T7" fmla="*/ 0 h 118"/>
                <a:gd name="T8" fmla="*/ 10 w 131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8">
                  <a:moveTo>
                    <a:pt x="10" y="0"/>
                  </a:moveTo>
                  <a:lnTo>
                    <a:pt x="0" y="118"/>
                  </a:lnTo>
                  <a:lnTo>
                    <a:pt x="131" y="118"/>
                  </a:lnTo>
                  <a:lnTo>
                    <a:pt x="121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91" name="Freeform 89"/>
            <p:cNvSpPr/>
            <p:nvPr/>
          </p:nvSpPr>
          <p:spPr bwMode="auto">
            <a:xfrm>
              <a:off x="10448926" y="4607212"/>
              <a:ext cx="209550" cy="280987"/>
            </a:xfrm>
            <a:custGeom>
              <a:avLst/>
              <a:gdLst>
                <a:gd name="T0" fmla="*/ 11 w 132"/>
                <a:gd name="T1" fmla="*/ 0 h 177"/>
                <a:gd name="T2" fmla="*/ 0 w 132"/>
                <a:gd name="T3" fmla="*/ 177 h 177"/>
                <a:gd name="T4" fmla="*/ 132 w 132"/>
                <a:gd name="T5" fmla="*/ 177 h 177"/>
                <a:gd name="T6" fmla="*/ 125 w 132"/>
                <a:gd name="T7" fmla="*/ 0 h 177"/>
                <a:gd name="T8" fmla="*/ 11 w 132"/>
                <a:gd name="T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77">
                  <a:moveTo>
                    <a:pt x="11" y="0"/>
                  </a:moveTo>
                  <a:lnTo>
                    <a:pt x="0" y="177"/>
                  </a:lnTo>
                  <a:lnTo>
                    <a:pt x="132" y="177"/>
                  </a:lnTo>
                  <a:lnTo>
                    <a:pt x="125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12" name="Freeform 110"/>
            <p:cNvSpPr/>
            <p:nvPr/>
          </p:nvSpPr>
          <p:spPr bwMode="auto">
            <a:xfrm>
              <a:off x="5105401" y="2149762"/>
              <a:ext cx="1954213" cy="1998662"/>
            </a:xfrm>
            <a:custGeom>
              <a:avLst/>
              <a:gdLst>
                <a:gd name="T0" fmla="*/ 261 w 355"/>
                <a:gd name="T1" fmla="*/ 118 h 362"/>
                <a:gd name="T2" fmla="*/ 178 w 355"/>
                <a:gd name="T3" fmla="*/ 0 h 362"/>
                <a:gd name="T4" fmla="*/ 96 w 355"/>
                <a:gd name="T5" fmla="*/ 118 h 362"/>
                <a:gd name="T6" fmla="*/ 165 w 355"/>
                <a:gd name="T7" fmla="*/ 362 h 362"/>
                <a:gd name="T8" fmla="*/ 165 w 355"/>
                <a:gd name="T9" fmla="*/ 311 h 362"/>
                <a:gd name="T10" fmla="*/ 114 w 355"/>
                <a:gd name="T11" fmla="*/ 251 h 362"/>
                <a:gd name="T12" fmla="*/ 169 w 355"/>
                <a:gd name="T13" fmla="*/ 283 h 362"/>
                <a:gd name="T14" fmla="*/ 178 w 355"/>
                <a:gd name="T15" fmla="*/ 199 h 362"/>
                <a:gd name="T16" fmla="*/ 186 w 355"/>
                <a:gd name="T17" fmla="*/ 283 h 362"/>
                <a:gd name="T18" fmla="*/ 241 w 355"/>
                <a:gd name="T19" fmla="*/ 251 h 362"/>
                <a:gd name="T20" fmla="*/ 190 w 355"/>
                <a:gd name="T21" fmla="*/ 311 h 362"/>
                <a:gd name="T22" fmla="*/ 191 w 355"/>
                <a:gd name="T23" fmla="*/ 362 h 362"/>
                <a:gd name="T24" fmla="*/ 261 w 355"/>
                <a:gd name="T25" fmla="*/ 118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5" h="362">
                  <a:moveTo>
                    <a:pt x="261" y="118"/>
                  </a:moveTo>
                  <a:cubicBezTo>
                    <a:pt x="220" y="50"/>
                    <a:pt x="178" y="0"/>
                    <a:pt x="178" y="0"/>
                  </a:cubicBezTo>
                  <a:cubicBezTo>
                    <a:pt x="178" y="0"/>
                    <a:pt x="140" y="52"/>
                    <a:pt x="96" y="118"/>
                  </a:cubicBezTo>
                  <a:cubicBezTo>
                    <a:pt x="0" y="260"/>
                    <a:pt x="97" y="347"/>
                    <a:pt x="165" y="362"/>
                  </a:cubicBezTo>
                  <a:cubicBezTo>
                    <a:pt x="165" y="311"/>
                    <a:pt x="165" y="311"/>
                    <a:pt x="165" y="311"/>
                  </a:cubicBezTo>
                  <a:cubicBezTo>
                    <a:pt x="114" y="251"/>
                    <a:pt x="114" y="251"/>
                    <a:pt x="114" y="251"/>
                  </a:cubicBezTo>
                  <a:cubicBezTo>
                    <a:pt x="169" y="283"/>
                    <a:pt x="169" y="283"/>
                    <a:pt x="169" y="283"/>
                  </a:cubicBezTo>
                  <a:cubicBezTo>
                    <a:pt x="178" y="199"/>
                    <a:pt x="178" y="199"/>
                    <a:pt x="178" y="199"/>
                  </a:cubicBezTo>
                  <a:cubicBezTo>
                    <a:pt x="186" y="283"/>
                    <a:pt x="186" y="283"/>
                    <a:pt x="186" y="283"/>
                  </a:cubicBezTo>
                  <a:cubicBezTo>
                    <a:pt x="241" y="251"/>
                    <a:pt x="241" y="251"/>
                    <a:pt x="241" y="251"/>
                  </a:cubicBezTo>
                  <a:cubicBezTo>
                    <a:pt x="190" y="311"/>
                    <a:pt x="190" y="311"/>
                    <a:pt x="190" y="311"/>
                  </a:cubicBezTo>
                  <a:cubicBezTo>
                    <a:pt x="191" y="362"/>
                    <a:pt x="191" y="362"/>
                    <a:pt x="191" y="362"/>
                  </a:cubicBezTo>
                  <a:cubicBezTo>
                    <a:pt x="259" y="350"/>
                    <a:pt x="355" y="271"/>
                    <a:pt x="261" y="118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13" name="Freeform 111"/>
            <p:cNvSpPr/>
            <p:nvPr/>
          </p:nvSpPr>
          <p:spPr bwMode="auto">
            <a:xfrm>
              <a:off x="5734051" y="3248312"/>
              <a:ext cx="698500" cy="1639887"/>
            </a:xfrm>
            <a:custGeom>
              <a:avLst/>
              <a:gdLst>
                <a:gd name="T0" fmla="*/ 440 w 440"/>
                <a:gd name="T1" fmla="*/ 181 h 1033"/>
                <a:gd name="T2" fmla="*/ 249 w 440"/>
                <a:gd name="T3" fmla="*/ 292 h 1033"/>
                <a:gd name="T4" fmla="*/ 221 w 440"/>
                <a:gd name="T5" fmla="*/ 0 h 1033"/>
                <a:gd name="T6" fmla="*/ 190 w 440"/>
                <a:gd name="T7" fmla="*/ 292 h 1033"/>
                <a:gd name="T8" fmla="*/ 0 w 440"/>
                <a:gd name="T9" fmla="*/ 181 h 1033"/>
                <a:gd name="T10" fmla="*/ 176 w 440"/>
                <a:gd name="T11" fmla="*/ 390 h 1033"/>
                <a:gd name="T12" fmla="*/ 176 w 440"/>
                <a:gd name="T13" fmla="*/ 571 h 1033"/>
                <a:gd name="T14" fmla="*/ 180 w 440"/>
                <a:gd name="T15" fmla="*/ 1033 h 1033"/>
                <a:gd name="T16" fmla="*/ 273 w 440"/>
                <a:gd name="T17" fmla="*/ 1033 h 1033"/>
                <a:gd name="T18" fmla="*/ 267 w 440"/>
                <a:gd name="T19" fmla="*/ 571 h 1033"/>
                <a:gd name="T20" fmla="*/ 263 w 440"/>
                <a:gd name="T21" fmla="*/ 390 h 1033"/>
                <a:gd name="T22" fmla="*/ 440 w 440"/>
                <a:gd name="T23" fmla="*/ 181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0" h="1033">
                  <a:moveTo>
                    <a:pt x="440" y="181"/>
                  </a:moveTo>
                  <a:lnTo>
                    <a:pt x="249" y="292"/>
                  </a:lnTo>
                  <a:lnTo>
                    <a:pt x="221" y="0"/>
                  </a:lnTo>
                  <a:lnTo>
                    <a:pt x="190" y="292"/>
                  </a:lnTo>
                  <a:lnTo>
                    <a:pt x="0" y="181"/>
                  </a:lnTo>
                  <a:lnTo>
                    <a:pt x="176" y="390"/>
                  </a:lnTo>
                  <a:lnTo>
                    <a:pt x="176" y="571"/>
                  </a:lnTo>
                  <a:lnTo>
                    <a:pt x="180" y="1033"/>
                  </a:lnTo>
                  <a:lnTo>
                    <a:pt x="273" y="1033"/>
                  </a:lnTo>
                  <a:lnTo>
                    <a:pt x="267" y="571"/>
                  </a:lnTo>
                  <a:lnTo>
                    <a:pt x="263" y="390"/>
                  </a:lnTo>
                  <a:lnTo>
                    <a:pt x="440" y="181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615951" y="1929622"/>
            <a:ext cx="9910763" cy="3003551"/>
            <a:chOff x="615951" y="1884649"/>
            <a:chExt cx="9910762" cy="3003550"/>
          </a:xfrm>
        </p:grpSpPr>
        <p:sp>
          <p:nvSpPr>
            <p:cNvPr id="13" name="Freeform 11"/>
            <p:cNvSpPr/>
            <p:nvPr/>
          </p:nvSpPr>
          <p:spPr bwMode="auto">
            <a:xfrm>
              <a:off x="615951" y="4573874"/>
              <a:ext cx="203200" cy="314325"/>
            </a:xfrm>
            <a:custGeom>
              <a:avLst/>
              <a:gdLst>
                <a:gd name="T0" fmla="*/ 7 w 128"/>
                <a:gd name="T1" fmla="*/ 0 h 198"/>
                <a:gd name="T2" fmla="*/ 0 w 128"/>
                <a:gd name="T3" fmla="*/ 198 h 198"/>
                <a:gd name="T4" fmla="*/ 128 w 128"/>
                <a:gd name="T5" fmla="*/ 198 h 198"/>
                <a:gd name="T6" fmla="*/ 121 w 128"/>
                <a:gd name="T7" fmla="*/ 0 h 198"/>
                <a:gd name="T8" fmla="*/ 7 w 128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98">
                  <a:moveTo>
                    <a:pt x="7" y="0"/>
                  </a:moveTo>
                  <a:lnTo>
                    <a:pt x="0" y="198"/>
                  </a:lnTo>
                  <a:lnTo>
                    <a:pt x="128" y="198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37" name="Freeform 35"/>
            <p:cNvSpPr/>
            <p:nvPr/>
          </p:nvSpPr>
          <p:spPr bwMode="auto">
            <a:xfrm>
              <a:off x="3735388" y="4573874"/>
              <a:ext cx="142875" cy="314325"/>
            </a:xfrm>
            <a:custGeom>
              <a:avLst/>
              <a:gdLst>
                <a:gd name="T0" fmla="*/ 7 w 90"/>
                <a:gd name="T1" fmla="*/ 0 h 198"/>
                <a:gd name="T2" fmla="*/ 0 w 90"/>
                <a:gd name="T3" fmla="*/ 198 h 198"/>
                <a:gd name="T4" fmla="*/ 90 w 90"/>
                <a:gd name="T5" fmla="*/ 198 h 198"/>
                <a:gd name="T6" fmla="*/ 83 w 90"/>
                <a:gd name="T7" fmla="*/ 0 h 198"/>
                <a:gd name="T8" fmla="*/ 7 w 90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98">
                  <a:moveTo>
                    <a:pt x="7" y="0"/>
                  </a:moveTo>
                  <a:lnTo>
                    <a:pt x="0" y="198"/>
                  </a:lnTo>
                  <a:lnTo>
                    <a:pt x="90" y="198"/>
                  </a:lnTo>
                  <a:lnTo>
                    <a:pt x="83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55" name="Freeform 53"/>
            <p:cNvSpPr/>
            <p:nvPr/>
          </p:nvSpPr>
          <p:spPr bwMode="auto">
            <a:xfrm>
              <a:off x="6426201" y="4219862"/>
              <a:ext cx="209550" cy="668337"/>
            </a:xfrm>
            <a:custGeom>
              <a:avLst/>
              <a:gdLst>
                <a:gd name="T0" fmla="*/ 7 w 132"/>
                <a:gd name="T1" fmla="*/ 0 h 421"/>
                <a:gd name="T2" fmla="*/ 0 w 132"/>
                <a:gd name="T3" fmla="*/ 421 h 421"/>
                <a:gd name="T4" fmla="*/ 132 w 132"/>
                <a:gd name="T5" fmla="*/ 421 h 421"/>
                <a:gd name="T6" fmla="*/ 122 w 132"/>
                <a:gd name="T7" fmla="*/ 0 h 421"/>
                <a:gd name="T8" fmla="*/ 7 w 132"/>
                <a:gd name="T9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421">
                  <a:moveTo>
                    <a:pt x="7" y="0"/>
                  </a:moveTo>
                  <a:lnTo>
                    <a:pt x="0" y="421"/>
                  </a:lnTo>
                  <a:lnTo>
                    <a:pt x="132" y="421"/>
                  </a:lnTo>
                  <a:lnTo>
                    <a:pt x="122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67" name="Freeform 65"/>
            <p:cNvSpPr/>
            <p:nvPr/>
          </p:nvSpPr>
          <p:spPr bwMode="auto">
            <a:xfrm>
              <a:off x="8215313" y="4573874"/>
              <a:ext cx="209550" cy="314325"/>
            </a:xfrm>
            <a:custGeom>
              <a:avLst/>
              <a:gdLst>
                <a:gd name="T0" fmla="*/ 7 w 132"/>
                <a:gd name="T1" fmla="*/ 0 h 198"/>
                <a:gd name="T2" fmla="*/ 0 w 132"/>
                <a:gd name="T3" fmla="*/ 198 h 198"/>
                <a:gd name="T4" fmla="*/ 132 w 132"/>
                <a:gd name="T5" fmla="*/ 198 h 198"/>
                <a:gd name="T6" fmla="*/ 121 w 132"/>
                <a:gd name="T7" fmla="*/ 0 h 198"/>
                <a:gd name="T8" fmla="*/ 7 w 132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98">
                  <a:moveTo>
                    <a:pt x="7" y="0"/>
                  </a:moveTo>
                  <a:lnTo>
                    <a:pt x="0" y="198"/>
                  </a:lnTo>
                  <a:lnTo>
                    <a:pt x="132" y="198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33" name="Freeform 131"/>
            <p:cNvSpPr/>
            <p:nvPr/>
          </p:nvSpPr>
          <p:spPr bwMode="auto">
            <a:xfrm>
              <a:off x="8710613" y="1884649"/>
              <a:ext cx="1816100" cy="2540000"/>
            </a:xfrm>
            <a:custGeom>
              <a:avLst/>
              <a:gdLst>
                <a:gd name="T0" fmla="*/ 1050 w 1144"/>
                <a:gd name="T1" fmla="*/ 1336 h 1600"/>
                <a:gd name="T2" fmla="*/ 1144 w 1144"/>
                <a:gd name="T3" fmla="*/ 1336 h 1600"/>
                <a:gd name="T4" fmla="*/ 631 w 1144"/>
                <a:gd name="T5" fmla="*/ 171 h 1600"/>
                <a:gd name="T6" fmla="*/ 569 w 1144"/>
                <a:gd name="T7" fmla="*/ 0 h 1600"/>
                <a:gd name="T8" fmla="*/ 510 w 1144"/>
                <a:gd name="T9" fmla="*/ 174 h 1600"/>
                <a:gd name="T10" fmla="*/ 0 w 1144"/>
                <a:gd name="T11" fmla="*/ 1336 h 1600"/>
                <a:gd name="T12" fmla="*/ 94 w 1144"/>
                <a:gd name="T13" fmla="*/ 1336 h 1600"/>
                <a:gd name="T14" fmla="*/ 0 w 1144"/>
                <a:gd name="T15" fmla="*/ 1600 h 1600"/>
                <a:gd name="T16" fmla="*/ 506 w 1144"/>
                <a:gd name="T17" fmla="*/ 1600 h 1600"/>
                <a:gd name="T18" fmla="*/ 510 w 1144"/>
                <a:gd name="T19" fmla="*/ 1527 h 1600"/>
                <a:gd name="T20" fmla="*/ 263 w 1144"/>
                <a:gd name="T21" fmla="*/ 1311 h 1600"/>
                <a:gd name="T22" fmla="*/ 530 w 1144"/>
                <a:gd name="T23" fmla="*/ 1388 h 1600"/>
                <a:gd name="T24" fmla="*/ 572 w 1144"/>
                <a:gd name="T25" fmla="*/ 1089 h 1600"/>
                <a:gd name="T26" fmla="*/ 614 w 1144"/>
                <a:gd name="T27" fmla="*/ 1388 h 1600"/>
                <a:gd name="T28" fmla="*/ 881 w 1144"/>
                <a:gd name="T29" fmla="*/ 1311 h 1600"/>
                <a:gd name="T30" fmla="*/ 634 w 1144"/>
                <a:gd name="T31" fmla="*/ 1527 h 1600"/>
                <a:gd name="T32" fmla="*/ 641 w 1144"/>
                <a:gd name="T33" fmla="*/ 1600 h 1600"/>
                <a:gd name="T34" fmla="*/ 1144 w 1144"/>
                <a:gd name="T35" fmla="*/ 1600 h 1600"/>
                <a:gd name="T36" fmla="*/ 1050 w 1144"/>
                <a:gd name="T37" fmla="*/ 1336 h 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44" h="1600">
                  <a:moveTo>
                    <a:pt x="1050" y="1336"/>
                  </a:moveTo>
                  <a:lnTo>
                    <a:pt x="1144" y="1336"/>
                  </a:lnTo>
                  <a:lnTo>
                    <a:pt x="631" y="171"/>
                  </a:lnTo>
                  <a:lnTo>
                    <a:pt x="569" y="0"/>
                  </a:lnTo>
                  <a:lnTo>
                    <a:pt x="510" y="174"/>
                  </a:lnTo>
                  <a:lnTo>
                    <a:pt x="0" y="1336"/>
                  </a:lnTo>
                  <a:lnTo>
                    <a:pt x="94" y="1336"/>
                  </a:lnTo>
                  <a:lnTo>
                    <a:pt x="0" y="1600"/>
                  </a:lnTo>
                  <a:lnTo>
                    <a:pt x="506" y="1600"/>
                  </a:lnTo>
                  <a:lnTo>
                    <a:pt x="510" y="1527"/>
                  </a:lnTo>
                  <a:lnTo>
                    <a:pt x="263" y="1311"/>
                  </a:lnTo>
                  <a:lnTo>
                    <a:pt x="530" y="1388"/>
                  </a:lnTo>
                  <a:lnTo>
                    <a:pt x="572" y="1089"/>
                  </a:lnTo>
                  <a:lnTo>
                    <a:pt x="614" y="1388"/>
                  </a:lnTo>
                  <a:lnTo>
                    <a:pt x="881" y="1311"/>
                  </a:lnTo>
                  <a:lnTo>
                    <a:pt x="634" y="1527"/>
                  </a:lnTo>
                  <a:lnTo>
                    <a:pt x="641" y="1600"/>
                  </a:lnTo>
                  <a:lnTo>
                    <a:pt x="1144" y="1600"/>
                  </a:lnTo>
                  <a:lnTo>
                    <a:pt x="1050" y="13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35" name="Freeform 133"/>
            <p:cNvSpPr/>
            <p:nvPr/>
          </p:nvSpPr>
          <p:spPr bwMode="auto">
            <a:xfrm>
              <a:off x="9128126" y="3613437"/>
              <a:ext cx="981075" cy="1274762"/>
            </a:xfrm>
            <a:custGeom>
              <a:avLst/>
              <a:gdLst>
                <a:gd name="T0" fmla="*/ 618 w 618"/>
                <a:gd name="T1" fmla="*/ 222 h 803"/>
                <a:gd name="T2" fmla="*/ 351 w 618"/>
                <a:gd name="T3" fmla="*/ 299 h 803"/>
                <a:gd name="T4" fmla="*/ 309 w 618"/>
                <a:gd name="T5" fmla="*/ 0 h 803"/>
                <a:gd name="T6" fmla="*/ 267 w 618"/>
                <a:gd name="T7" fmla="*/ 299 h 803"/>
                <a:gd name="T8" fmla="*/ 0 w 618"/>
                <a:gd name="T9" fmla="*/ 222 h 803"/>
                <a:gd name="T10" fmla="*/ 247 w 618"/>
                <a:gd name="T11" fmla="*/ 435 h 803"/>
                <a:gd name="T12" fmla="*/ 243 w 618"/>
                <a:gd name="T13" fmla="*/ 504 h 803"/>
                <a:gd name="T14" fmla="*/ 215 w 618"/>
                <a:gd name="T15" fmla="*/ 803 h 803"/>
                <a:gd name="T16" fmla="*/ 403 w 618"/>
                <a:gd name="T17" fmla="*/ 803 h 803"/>
                <a:gd name="T18" fmla="*/ 378 w 618"/>
                <a:gd name="T19" fmla="*/ 504 h 803"/>
                <a:gd name="T20" fmla="*/ 371 w 618"/>
                <a:gd name="T21" fmla="*/ 435 h 803"/>
                <a:gd name="T22" fmla="*/ 618 w 618"/>
                <a:gd name="T23" fmla="*/ 222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8" h="803">
                  <a:moveTo>
                    <a:pt x="618" y="222"/>
                  </a:moveTo>
                  <a:lnTo>
                    <a:pt x="351" y="299"/>
                  </a:lnTo>
                  <a:lnTo>
                    <a:pt x="309" y="0"/>
                  </a:lnTo>
                  <a:lnTo>
                    <a:pt x="267" y="299"/>
                  </a:lnTo>
                  <a:lnTo>
                    <a:pt x="0" y="222"/>
                  </a:lnTo>
                  <a:lnTo>
                    <a:pt x="247" y="435"/>
                  </a:lnTo>
                  <a:lnTo>
                    <a:pt x="243" y="504"/>
                  </a:lnTo>
                  <a:lnTo>
                    <a:pt x="215" y="803"/>
                  </a:lnTo>
                  <a:lnTo>
                    <a:pt x="403" y="803"/>
                  </a:lnTo>
                  <a:lnTo>
                    <a:pt x="378" y="504"/>
                  </a:lnTo>
                  <a:lnTo>
                    <a:pt x="371" y="435"/>
                  </a:lnTo>
                  <a:lnTo>
                    <a:pt x="618" y="22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1452565" y="2366185"/>
            <a:ext cx="10388601" cy="2566987"/>
            <a:chOff x="1452563" y="2321212"/>
            <a:chExt cx="10388601" cy="2566987"/>
          </a:xfrm>
        </p:grpSpPr>
        <p:sp>
          <p:nvSpPr>
            <p:cNvPr id="25" name="Freeform 23"/>
            <p:cNvSpPr/>
            <p:nvPr/>
          </p:nvSpPr>
          <p:spPr bwMode="auto">
            <a:xfrm>
              <a:off x="1506538" y="4767549"/>
              <a:ext cx="209550" cy="120650"/>
            </a:xfrm>
            <a:custGeom>
              <a:avLst/>
              <a:gdLst>
                <a:gd name="T0" fmla="*/ 7 w 132"/>
                <a:gd name="T1" fmla="*/ 0 h 76"/>
                <a:gd name="T2" fmla="*/ 0 w 132"/>
                <a:gd name="T3" fmla="*/ 76 h 76"/>
                <a:gd name="T4" fmla="*/ 132 w 132"/>
                <a:gd name="T5" fmla="*/ 76 h 76"/>
                <a:gd name="T6" fmla="*/ 122 w 132"/>
                <a:gd name="T7" fmla="*/ 0 h 76"/>
                <a:gd name="T8" fmla="*/ 7 w 132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76">
                  <a:moveTo>
                    <a:pt x="7" y="0"/>
                  </a:moveTo>
                  <a:lnTo>
                    <a:pt x="0" y="76"/>
                  </a:lnTo>
                  <a:lnTo>
                    <a:pt x="132" y="76"/>
                  </a:lnTo>
                  <a:lnTo>
                    <a:pt x="122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31" name="Freeform 29"/>
            <p:cNvSpPr/>
            <p:nvPr/>
          </p:nvSpPr>
          <p:spPr bwMode="auto">
            <a:xfrm>
              <a:off x="3295651" y="4656424"/>
              <a:ext cx="209550" cy="231775"/>
            </a:xfrm>
            <a:custGeom>
              <a:avLst/>
              <a:gdLst>
                <a:gd name="T0" fmla="*/ 7 w 132"/>
                <a:gd name="T1" fmla="*/ 0 h 146"/>
                <a:gd name="T2" fmla="*/ 0 w 132"/>
                <a:gd name="T3" fmla="*/ 146 h 146"/>
                <a:gd name="T4" fmla="*/ 132 w 132"/>
                <a:gd name="T5" fmla="*/ 146 h 146"/>
                <a:gd name="T6" fmla="*/ 121 w 132"/>
                <a:gd name="T7" fmla="*/ 0 h 146"/>
                <a:gd name="T8" fmla="*/ 7 w 132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6">
                  <a:moveTo>
                    <a:pt x="7" y="0"/>
                  </a:moveTo>
                  <a:lnTo>
                    <a:pt x="0" y="146"/>
                  </a:lnTo>
                  <a:lnTo>
                    <a:pt x="132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49" name="Freeform 47"/>
            <p:cNvSpPr/>
            <p:nvPr/>
          </p:nvSpPr>
          <p:spPr bwMode="auto">
            <a:xfrm>
              <a:off x="5573713" y="4734212"/>
              <a:ext cx="120650" cy="153987"/>
            </a:xfrm>
            <a:custGeom>
              <a:avLst/>
              <a:gdLst>
                <a:gd name="T0" fmla="*/ 7 w 76"/>
                <a:gd name="T1" fmla="*/ 0 h 97"/>
                <a:gd name="T2" fmla="*/ 0 w 76"/>
                <a:gd name="T3" fmla="*/ 97 h 97"/>
                <a:gd name="T4" fmla="*/ 76 w 76"/>
                <a:gd name="T5" fmla="*/ 97 h 97"/>
                <a:gd name="T6" fmla="*/ 73 w 76"/>
                <a:gd name="T7" fmla="*/ 0 h 97"/>
                <a:gd name="T8" fmla="*/ 7 w 7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97">
                  <a:moveTo>
                    <a:pt x="7" y="0"/>
                  </a:moveTo>
                  <a:lnTo>
                    <a:pt x="0" y="97"/>
                  </a:lnTo>
                  <a:lnTo>
                    <a:pt x="76" y="97"/>
                  </a:lnTo>
                  <a:lnTo>
                    <a:pt x="73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61" name="Freeform 59"/>
            <p:cNvSpPr/>
            <p:nvPr/>
          </p:nvSpPr>
          <p:spPr bwMode="auto">
            <a:xfrm>
              <a:off x="7323138" y="4656424"/>
              <a:ext cx="204788" cy="231775"/>
            </a:xfrm>
            <a:custGeom>
              <a:avLst/>
              <a:gdLst>
                <a:gd name="T0" fmla="*/ 7 w 129"/>
                <a:gd name="T1" fmla="*/ 0 h 146"/>
                <a:gd name="T2" fmla="*/ 0 w 129"/>
                <a:gd name="T3" fmla="*/ 146 h 146"/>
                <a:gd name="T4" fmla="*/ 129 w 129"/>
                <a:gd name="T5" fmla="*/ 146 h 146"/>
                <a:gd name="T6" fmla="*/ 122 w 129"/>
                <a:gd name="T7" fmla="*/ 0 h 146"/>
                <a:gd name="T8" fmla="*/ 7 w 129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46">
                  <a:moveTo>
                    <a:pt x="7" y="0"/>
                  </a:moveTo>
                  <a:lnTo>
                    <a:pt x="0" y="146"/>
                  </a:lnTo>
                  <a:lnTo>
                    <a:pt x="129" y="146"/>
                  </a:lnTo>
                  <a:lnTo>
                    <a:pt x="122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73" name="Freeform 71"/>
            <p:cNvSpPr/>
            <p:nvPr/>
          </p:nvSpPr>
          <p:spPr bwMode="auto">
            <a:xfrm>
              <a:off x="8661401" y="4734212"/>
              <a:ext cx="209550" cy="153987"/>
            </a:xfrm>
            <a:custGeom>
              <a:avLst/>
              <a:gdLst>
                <a:gd name="T0" fmla="*/ 10 w 132"/>
                <a:gd name="T1" fmla="*/ 0 h 97"/>
                <a:gd name="T2" fmla="*/ 0 w 132"/>
                <a:gd name="T3" fmla="*/ 97 h 97"/>
                <a:gd name="T4" fmla="*/ 132 w 132"/>
                <a:gd name="T5" fmla="*/ 97 h 97"/>
                <a:gd name="T6" fmla="*/ 125 w 132"/>
                <a:gd name="T7" fmla="*/ 0 h 97"/>
                <a:gd name="T8" fmla="*/ 10 w 132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97">
                  <a:moveTo>
                    <a:pt x="10" y="0"/>
                  </a:moveTo>
                  <a:lnTo>
                    <a:pt x="0" y="97"/>
                  </a:lnTo>
                  <a:lnTo>
                    <a:pt x="132" y="97"/>
                  </a:lnTo>
                  <a:lnTo>
                    <a:pt x="125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79" name="Freeform 77"/>
            <p:cNvSpPr/>
            <p:nvPr/>
          </p:nvSpPr>
          <p:spPr bwMode="auto">
            <a:xfrm>
              <a:off x="9112251" y="4656424"/>
              <a:ext cx="203200" cy="231775"/>
            </a:xfrm>
            <a:custGeom>
              <a:avLst/>
              <a:gdLst>
                <a:gd name="T0" fmla="*/ 7 w 128"/>
                <a:gd name="T1" fmla="*/ 0 h 146"/>
                <a:gd name="T2" fmla="*/ 0 w 128"/>
                <a:gd name="T3" fmla="*/ 146 h 146"/>
                <a:gd name="T4" fmla="*/ 128 w 128"/>
                <a:gd name="T5" fmla="*/ 146 h 146"/>
                <a:gd name="T6" fmla="*/ 121 w 128"/>
                <a:gd name="T7" fmla="*/ 0 h 146"/>
                <a:gd name="T8" fmla="*/ 7 w 128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46">
                  <a:moveTo>
                    <a:pt x="7" y="0"/>
                  </a:moveTo>
                  <a:lnTo>
                    <a:pt x="0" y="146"/>
                  </a:lnTo>
                  <a:lnTo>
                    <a:pt x="128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97" name="Freeform 95"/>
            <p:cNvSpPr/>
            <p:nvPr/>
          </p:nvSpPr>
          <p:spPr bwMode="auto">
            <a:xfrm>
              <a:off x="11633201" y="4656424"/>
              <a:ext cx="207963" cy="231775"/>
            </a:xfrm>
            <a:custGeom>
              <a:avLst/>
              <a:gdLst>
                <a:gd name="T0" fmla="*/ 7 w 131"/>
                <a:gd name="T1" fmla="*/ 0 h 146"/>
                <a:gd name="T2" fmla="*/ 0 w 131"/>
                <a:gd name="T3" fmla="*/ 146 h 146"/>
                <a:gd name="T4" fmla="*/ 131 w 131"/>
                <a:gd name="T5" fmla="*/ 146 h 146"/>
                <a:gd name="T6" fmla="*/ 121 w 131"/>
                <a:gd name="T7" fmla="*/ 0 h 146"/>
                <a:gd name="T8" fmla="*/ 7 w 131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46">
                  <a:moveTo>
                    <a:pt x="7" y="0"/>
                  </a:moveTo>
                  <a:lnTo>
                    <a:pt x="0" y="146"/>
                  </a:lnTo>
                  <a:lnTo>
                    <a:pt x="131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03" name="Freeform 101"/>
            <p:cNvSpPr/>
            <p:nvPr/>
          </p:nvSpPr>
          <p:spPr bwMode="auto">
            <a:xfrm>
              <a:off x="1452563" y="2321212"/>
              <a:ext cx="2019300" cy="1474787"/>
            </a:xfrm>
            <a:custGeom>
              <a:avLst/>
              <a:gdLst>
                <a:gd name="T0" fmla="*/ 24 w 367"/>
                <a:gd name="T1" fmla="*/ 205 h 267"/>
                <a:gd name="T2" fmla="*/ 66 w 367"/>
                <a:gd name="T3" fmla="*/ 147 h 267"/>
                <a:gd name="T4" fmla="*/ 180 w 367"/>
                <a:gd name="T5" fmla="*/ 41 h 267"/>
                <a:gd name="T6" fmla="*/ 294 w 367"/>
                <a:gd name="T7" fmla="*/ 144 h 267"/>
                <a:gd name="T8" fmla="*/ 343 w 367"/>
                <a:gd name="T9" fmla="*/ 205 h 267"/>
                <a:gd name="T10" fmla="*/ 292 w 367"/>
                <a:gd name="T11" fmla="*/ 267 h 267"/>
                <a:gd name="T12" fmla="*/ 367 w 367"/>
                <a:gd name="T13" fmla="*/ 188 h 267"/>
                <a:gd name="T14" fmla="*/ 311 w 367"/>
                <a:gd name="T15" fmla="*/ 118 h 267"/>
                <a:gd name="T16" fmla="*/ 180 w 367"/>
                <a:gd name="T17" fmla="*/ 0 h 267"/>
                <a:gd name="T18" fmla="*/ 48 w 367"/>
                <a:gd name="T19" fmla="*/ 122 h 267"/>
                <a:gd name="T20" fmla="*/ 0 w 367"/>
                <a:gd name="T21" fmla="*/ 188 h 267"/>
                <a:gd name="T22" fmla="*/ 76 w 367"/>
                <a:gd name="T23" fmla="*/ 267 h 267"/>
                <a:gd name="T24" fmla="*/ 24 w 367"/>
                <a:gd name="T25" fmla="*/ 20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" h="267">
                  <a:moveTo>
                    <a:pt x="24" y="205"/>
                  </a:moveTo>
                  <a:cubicBezTo>
                    <a:pt x="24" y="183"/>
                    <a:pt x="40" y="163"/>
                    <a:pt x="66" y="147"/>
                  </a:cubicBezTo>
                  <a:cubicBezTo>
                    <a:pt x="70" y="88"/>
                    <a:pt x="120" y="41"/>
                    <a:pt x="180" y="41"/>
                  </a:cubicBezTo>
                  <a:cubicBezTo>
                    <a:pt x="240" y="41"/>
                    <a:pt x="288" y="86"/>
                    <a:pt x="294" y="144"/>
                  </a:cubicBezTo>
                  <a:cubicBezTo>
                    <a:pt x="324" y="159"/>
                    <a:pt x="343" y="181"/>
                    <a:pt x="343" y="205"/>
                  </a:cubicBezTo>
                  <a:cubicBezTo>
                    <a:pt x="343" y="230"/>
                    <a:pt x="323" y="252"/>
                    <a:pt x="292" y="267"/>
                  </a:cubicBezTo>
                  <a:cubicBezTo>
                    <a:pt x="337" y="250"/>
                    <a:pt x="367" y="221"/>
                    <a:pt x="367" y="188"/>
                  </a:cubicBezTo>
                  <a:cubicBezTo>
                    <a:pt x="367" y="161"/>
                    <a:pt x="346" y="136"/>
                    <a:pt x="311" y="118"/>
                  </a:cubicBezTo>
                  <a:cubicBezTo>
                    <a:pt x="304" y="51"/>
                    <a:pt x="248" y="0"/>
                    <a:pt x="180" y="0"/>
                  </a:cubicBezTo>
                  <a:cubicBezTo>
                    <a:pt x="110" y="0"/>
                    <a:pt x="53" y="54"/>
                    <a:pt x="48" y="122"/>
                  </a:cubicBezTo>
                  <a:cubicBezTo>
                    <a:pt x="19" y="140"/>
                    <a:pt x="0" y="163"/>
                    <a:pt x="0" y="188"/>
                  </a:cubicBezTo>
                  <a:cubicBezTo>
                    <a:pt x="0" y="221"/>
                    <a:pt x="30" y="250"/>
                    <a:pt x="76" y="267"/>
                  </a:cubicBezTo>
                  <a:cubicBezTo>
                    <a:pt x="44" y="252"/>
                    <a:pt x="24" y="230"/>
                    <a:pt x="24" y="205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04" name="Freeform 102"/>
            <p:cNvSpPr/>
            <p:nvPr/>
          </p:nvSpPr>
          <p:spPr bwMode="auto">
            <a:xfrm>
              <a:off x="1584326" y="2548224"/>
              <a:ext cx="1755775" cy="1368425"/>
            </a:xfrm>
            <a:custGeom>
              <a:avLst/>
              <a:gdLst>
                <a:gd name="T0" fmla="*/ 84 w 319"/>
                <a:gd name="T1" fmla="*/ 199 h 248"/>
                <a:gd name="T2" fmla="*/ 150 w 319"/>
                <a:gd name="T3" fmla="*/ 244 h 248"/>
                <a:gd name="T4" fmla="*/ 160 w 319"/>
                <a:gd name="T5" fmla="*/ 196 h 248"/>
                <a:gd name="T6" fmla="*/ 170 w 319"/>
                <a:gd name="T7" fmla="*/ 248 h 248"/>
                <a:gd name="T8" fmla="*/ 235 w 319"/>
                <a:gd name="T9" fmla="*/ 199 h 248"/>
                <a:gd name="T10" fmla="*/ 191 w 319"/>
                <a:gd name="T11" fmla="*/ 247 h 248"/>
                <a:gd name="T12" fmla="*/ 268 w 319"/>
                <a:gd name="T13" fmla="*/ 226 h 248"/>
                <a:gd name="T14" fmla="*/ 319 w 319"/>
                <a:gd name="T15" fmla="*/ 164 h 248"/>
                <a:gd name="T16" fmla="*/ 270 w 319"/>
                <a:gd name="T17" fmla="*/ 103 h 248"/>
                <a:gd name="T18" fmla="*/ 156 w 319"/>
                <a:gd name="T19" fmla="*/ 0 h 248"/>
                <a:gd name="T20" fmla="*/ 42 w 319"/>
                <a:gd name="T21" fmla="*/ 106 h 248"/>
                <a:gd name="T22" fmla="*/ 0 w 319"/>
                <a:gd name="T23" fmla="*/ 164 h 248"/>
                <a:gd name="T24" fmla="*/ 52 w 319"/>
                <a:gd name="T25" fmla="*/ 226 h 248"/>
                <a:gd name="T26" fmla="*/ 128 w 319"/>
                <a:gd name="T27" fmla="*/ 247 h 248"/>
                <a:gd name="T28" fmla="*/ 84 w 319"/>
                <a:gd name="T29" fmla="*/ 199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9" h="248">
                  <a:moveTo>
                    <a:pt x="84" y="199"/>
                  </a:moveTo>
                  <a:cubicBezTo>
                    <a:pt x="150" y="244"/>
                    <a:pt x="150" y="244"/>
                    <a:pt x="150" y="244"/>
                  </a:cubicBezTo>
                  <a:cubicBezTo>
                    <a:pt x="160" y="196"/>
                    <a:pt x="160" y="196"/>
                    <a:pt x="160" y="196"/>
                  </a:cubicBezTo>
                  <a:cubicBezTo>
                    <a:pt x="170" y="248"/>
                    <a:pt x="170" y="248"/>
                    <a:pt x="170" y="248"/>
                  </a:cubicBezTo>
                  <a:cubicBezTo>
                    <a:pt x="235" y="199"/>
                    <a:pt x="235" y="199"/>
                    <a:pt x="235" y="199"/>
                  </a:cubicBezTo>
                  <a:cubicBezTo>
                    <a:pt x="191" y="247"/>
                    <a:pt x="191" y="247"/>
                    <a:pt x="191" y="247"/>
                  </a:cubicBezTo>
                  <a:cubicBezTo>
                    <a:pt x="220" y="244"/>
                    <a:pt x="247" y="237"/>
                    <a:pt x="268" y="226"/>
                  </a:cubicBezTo>
                  <a:cubicBezTo>
                    <a:pt x="299" y="211"/>
                    <a:pt x="319" y="189"/>
                    <a:pt x="319" y="164"/>
                  </a:cubicBezTo>
                  <a:cubicBezTo>
                    <a:pt x="319" y="140"/>
                    <a:pt x="300" y="118"/>
                    <a:pt x="270" y="103"/>
                  </a:cubicBezTo>
                  <a:cubicBezTo>
                    <a:pt x="264" y="45"/>
                    <a:pt x="216" y="0"/>
                    <a:pt x="156" y="0"/>
                  </a:cubicBezTo>
                  <a:cubicBezTo>
                    <a:pt x="96" y="0"/>
                    <a:pt x="46" y="47"/>
                    <a:pt x="42" y="106"/>
                  </a:cubicBezTo>
                  <a:cubicBezTo>
                    <a:pt x="16" y="122"/>
                    <a:pt x="0" y="142"/>
                    <a:pt x="0" y="164"/>
                  </a:cubicBezTo>
                  <a:cubicBezTo>
                    <a:pt x="0" y="189"/>
                    <a:pt x="20" y="211"/>
                    <a:pt x="52" y="226"/>
                  </a:cubicBezTo>
                  <a:cubicBezTo>
                    <a:pt x="73" y="237"/>
                    <a:pt x="99" y="244"/>
                    <a:pt x="128" y="247"/>
                  </a:cubicBezTo>
                  <a:cubicBezTo>
                    <a:pt x="84" y="199"/>
                    <a:pt x="84" y="199"/>
                    <a:pt x="84" y="199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05" name="Freeform 103"/>
            <p:cNvSpPr/>
            <p:nvPr/>
          </p:nvSpPr>
          <p:spPr bwMode="auto">
            <a:xfrm>
              <a:off x="2046288" y="3629312"/>
              <a:ext cx="830263" cy="1258887"/>
            </a:xfrm>
            <a:custGeom>
              <a:avLst/>
              <a:gdLst>
                <a:gd name="T0" fmla="*/ 523 w 523"/>
                <a:gd name="T1" fmla="*/ 11 h 793"/>
                <a:gd name="T2" fmla="*/ 298 w 523"/>
                <a:gd name="T3" fmla="*/ 181 h 793"/>
                <a:gd name="T4" fmla="*/ 264 w 523"/>
                <a:gd name="T5" fmla="*/ 0 h 793"/>
                <a:gd name="T6" fmla="*/ 229 w 523"/>
                <a:gd name="T7" fmla="*/ 167 h 793"/>
                <a:gd name="T8" fmla="*/ 0 w 523"/>
                <a:gd name="T9" fmla="*/ 11 h 793"/>
                <a:gd name="T10" fmla="*/ 153 w 523"/>
                <a:gd name="T11" fmla="*/ 178 h 793"/>
                <a:gd name="T12" fmla="*/ 222 w 523"/>
                <a:gd name="T13" fmla="*/ 258 h 793"/>
                <a:gd name="T14" fmla="*/ 212 w 523"/>
                <a:gd name="T15" fmla="*/ 793 h 793"/>
                <a:gd name="T16" fmla="*/ 316 w 523"/>
                <a:gd name="T17" fmla="*/ 793 h 793"/>
                <a:gd name="T18" fmla="*/ 302 w 523"/>
                <a:gd name="T19" fmla="*/ 258 h 793"/>
                <a:gd name="T20" fmla="*/ 371 w 523"/>
                <a:gd name="T21" fmla="*/ 181 h 793"/>
                <a:gd name="T22" fmla="*/ 523 w 523"/>
                <a:gd name="T23" fmla="*/ 11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3" h="793">
                  <a:moveTo>
                    <a:pt x="523" y="11"/>
                  </a:moveTo>
                  <a:lnTo>
                    <a:pt x="298" y="181"/>
                  </a:lnTo>
                  <a:lnTo>
                    <a:pt x="264" y="0"/>
                  </a:lnTo>
                  <a:lnTo>
                    <a:pt x="229" y="167"/>
                  </a:lnTo>
                  <a:lnTo>
                    <a:pt x="0" y="11"/>
                  </a:lnTo>
                  <a:lnTo>
                    <a:pt x="153" y="178"/>
                  </a:lnTo>
                  <a:lnTo>
                    <a:pt x="222" y="258"/>
                  </a:lnTo>
                  <a:lnTo>
                    <a:pt x="212" y="793"/>
                  </a:lnTo>
                  <a:lnTo>
                    <a:pt x="316" y="793"/>
                  </a:lnTo>
                  <a:lnTo>
                    <a:pt x="302" y="258"/>
                  </a:lnTo>
                  <a:lnTo>
                    <a:pt x="371" y="181"/>
                  </a:lnTo>
                  <a:lnTo>
                    <a:pt x="523" y="11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21" name="Freeform 119"/>
            <p:cNvSpPr/>
            <p:nvPr/>
          </p:nvSpPr>
          <p:spPr bwMode="auto">
            <a:xfrm>
              <a:off x="4445001" y="3011774"/>
              <a:ext cx="1474788" cy="1076325"/>
            </a:xfrm>
            <a:custGeom>
              <a:avLst/>
              <a:gdLst>
                <a:gd name="T0" fmla="*/ 18 w 268"/>
                <a:gd name="T1" fmla="*/ 150 h 195"/>
                <a:gd name="T2" fmla="*/ 48 w 268"/>
                <a:gd name="T3" fmla="*/ 108 h 195"/>
                <a:gd name="T4" fmla="*/ 132 w 268"/>
                <a:gd name="T5" fmla="*/ 30 h 195"/>
                <a:gd name="T6" fmla="*/ 215 w 268"/>
                <a:gd name="T7" fmla="*/ 105 h 195"/>
                <a:gd name="T8" fmla="*/ 251 w 268"/>
                <a:gd name="T9" fmla="*/ 150 h 195"/>
                <a:gd name="T10" fmla="*/ 213 w 268"/>
                <a:gd name="T11" fmla="*/ 195 h 195"/>
                <a:gd name="T12" fmla="*/ 268 w 268"/>
                <a:gd name="T13" fmla="*/ 137 h 195"/>
                <a:gd name="T14" fmla="*/ 227 w 268"/>
                <a:gd name="T15" fmla="*/ 86 h 195"/>
                <a:gd name="T16" fmla="*/ 132 w 268"/>
                <a:gd name="T17" fmla="*/ 0 h 195"/>
                <a:gd name="T18" fmla="*/ 35 w 268"/>
                <a:gd name="T19" fmla="*/ 89 h 195"/>
                <a:gd name="T20" fmla="*/ 0 w 268"/>
                <a:gd name="T21" fmla="*/ 137 h 195"/>
                <a:gd name="T22" fmla="*/ 55 w 268"/>
                <a:gd name="T23" fmla="*/ 195 h 195"/>
                <a:gd name="T24" fmla="*/ 18 w 268"/>
                <a:gd name="T25" fmla="*/ 15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8" h="195">
                  <a:moveTo>
                    <a:pt x="18" y="150"/>
                  </a:moveTo>
                  <a:cubicBezTo>
                    <a:pt x="18" y="133"/>
                    <a:pt x="29" y="119"/>
                    <a:pt x="48" y="108"/>
                  </a:cubicBezTo>
                  <a:cubicBezTo>
                    <a:pt x="52" y="64"/>
                    <a:pt x="88" y="30"/>
                    <a:pt x="132" y="30"/>
                  </a:cubicBezTo>
                  <a:cubicBezTo>
                    <a:pt x="175" y="30"/>
                    <a:pt x="211" y="63"/>
                    <a:pt x="215" y="105"/>
                  </a:cubicBezTo>
                  <a:cubicBezTo>
                    <a:pt x="237" y="116"/>
                    <a:pt x="251" y="132"/>
                    <a:pt x="251" y="150"/>
                  </a:cubicBezTo>
                  <a:cubicBezTo>
                    <a:pt x="251" y="168"/>
                    <a:pt x="236" y="184"/>
                    <a:pt x="213" y="195"/>
                  </a:cubicBezTo>
                  <a:cubicBezTo>
                    <a:pt x="247" y="182"/>
                    <a:pt x="268" y="161"/>
                    <a:pt x="268" y="137"/>
                  </a:cubicBezTo>
                  <a:cubicBezTo>
                    <a:pt x="268" y="117"/>
                    <a:pt x="253" y="99"/>
                    <a:pt x="227" y="86"/>
                  </a:cubicBezTo>
                  <a:cubicBezTo>
                    <a:pt x="222" y="38"/>
                    <a:pt x="181" y="0"/>
                    <a:pt x="132" y="0"/>
                  </a:cubicBezTo>
                  <a:cubicBezTo>
                    <a:pt x="81" y="0"/>
                    <a:pt x="39" y="39"/>
                    <a:pt x="35" y="89"/>
                  </a:cubicBezTo>
                  <a:cubicBezTo>
                    <a:pt x="14" y="102"/>
                    <a:pt x="0" y="119"/>
                    <a:pt x="0" y="137"/>
                  </a:cubicBezTo>
                  <a:cubicBezTo>
                    <a:pt x="0" y="161"/>
                    <a:pt x="22" y="182"/>
                    <a:pt x="55" y="195"/>
                  </a:cubicBezTo>
                  <a:cubicBezTo>
                    <a:pt x="32" y="184"/>
                    <a:pt x="18" y="168"/>
                    <a:pt x="18" y="15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22" name="Freeform 120"/>
            <p:cNvSpPr/>
            <p:nvPr/>
          </p:nvSpPr>
          <p:spPr bwMode="auto">
            <a:xfrm>
              <a:off x="4545013" y="3176874"/>
              <a:ext cx="1282700" cy="1000125"/>
            </a:xfrm>
            <a:custGeom>
              <a:avLst/>
              <a:gdLst>
                <a:gd name="T0" fmla="*/ 61 w 233"/>
                <a:gd name="T1" fmla="*/ 145 h 181"/>
                <a:gd name="T2" fmla="*/ 109 w 233"/>
                <a:gd name="T3" fmla="*/ 178 h 181"/>
                <a:gd name="T4" fmla="*/ 116 w 233"/>
                <a:gd name="T5" fmla="*/ 143 h 181"/>
                <a:gd name="T6" fmla="*/ 124 w 233"/>
                <a:gd name="T7" fmla="*/ 181 h 181"/>
                <a:gd name="T8" fmla="*/ 171 w 233"/>
                <a:gd name="T9" fmla="*/ 145 h 181"/>
                <a:gd name="T10" fmla="*/ 139 w 233"/>
                <a:gd name="T11" fmla="*/ 181 h 181"/>
                <a:gd name="T12" fmla="*/ 195 w 233"/>
                <a:gd name="T13" fmla="*/ 165 h 181"/>
                <a:gd name="T14" fmla="*/ 233 w 233"/>
                <a:gd name="T15" fmla="*/ 120 h 181"/>
                <a:gd name="T16" fmla="*/ 197 w 233"/>
                <a:gd name="T17" fmla="*/ 75 h 181"/>
                <a:gd name="T18" fmla="*/ 114 w 233"/>
                <a:gd name="T19" fmla="*/ 0 h 181"/>
                <a:gd name="T20" fmla="*/ 30 w 233"/>
                <a:gd name="T21" fmla="*/ 78 h 181"/>
                <a:gd name="T22" fmla="*/ 0 w 233"/>
                <a:gd name="T23" fmla="*/ 120 h 181"/>
                <a:gd name="T24" fmla="*/ 37 w 233"/>
                <a:gd name="T25" fmla="*/ 165 h 181"/>
                <a:gd name="T26" fmla="*/ 93 w 233"/>
                <a:gd name="T27" fmla="*/ 181 h 181"/>
                <a:gd name="T28" fmla="*/ 61 w 233"/>
                <a:gd name="T29" fmla="*/ 14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3" h="181">
                  <a:moveTo>
                    <a:pt x="61" y="145"/>
                  </a:moveTo>
                  <a:cubicBezTo>
                    <a:pt x="109" y="178"/>
                    <a:pt x="109" y="178"/>
                    <a:pt x="109" y="178"/>
                  </a:cubicBezTo>
                  <a:cubicBezTo>
                    <a:pt x="116" y="143"/>
                    <a:pt x="116" y="143"/>
                    <a:pt x="116" y="143"/>
                  </a:cubicBezTo>
                  <a:cubicBezTo>
                    <a:pt x="124" y="181"/>
                    <a:pt x="124" y="181"/>
                    <a:pt x="124" y="181"/>
                  </a:cubicBezTo>
                  <a:cubicBezTo>
                    <a:pt x="171" y="145"/>
                    <a:pt x="171" y="145"/>
                    <a:pt x="171" y="145"/>
                  </a:cubicBezTo>
                  <a:cubicBezTo>
                    <a:pt x="139" y="181"/>
                    <a:pt x="139" y="181"/>
                    <a:pt x="139" y="181"/>
                  </a:cubicBezTo>
                  <a:cubicBezTo>
                    <a:pt x="161" y="178"/>
                    <a:pt x="180" y="173"/>
                    <a:pt x="195" y="165"/>
                  </a:cubicBezTo>
                  <a:cubicBezTo>
                    <a:pt x="218" y="154"/>
                    <a:pt x="233" y="138"/>
                    <a:pt x="233" y="120"/>
                  </a:cubicBezTo>
                  <a:cubicBezTo>
                    <a:pt x="233" y="102"/>
                    <a:pt x="219" y="86"/>
                    <a:pt x="197" y="75"/>
                  </a:cubicBezTo>
                  <a:cubicBezTo>
                    <a:pt x="193" y="33"/>
                    <a:pt x="157" y="0"/>
                    <a:pt x="114" y="0"/>
                  </a:cubicBezTo>
                  <a:cubicBezTo>
                    <a:pt x="70" y="0"/>
                    <a:pt x="34" y="34"/>
                    <a:pt x="30" y="78"/>
                  </a:cubicBezTo>
                  <a:cubicBezTo>
                    <a:pt x="11" y="89"/>
                    <a:pt x="0" y="103"/>
                    <a:pt x="0" y="120"/>
                  </a:cubicBezTo>
                  <a:cubicBezTo>
                    <a:pt x="0" y="138"/>
                    <a:pt x="14" y="154"/>
                    <a:pt x="37" y="165"/>
                  </a:cubicBezTo>
                  <a:cubicBezTo>
                    <a:pt x="53" y="173"/>
                    <a:pt x="72" y="178"/>
                    <a:pt x="93" y="181"/>
                  </a:cubicBezTo>
                  <a:cubicBezTo>
                    <a:pt x="61" y="145"/>
                    <a:pt x="61" y="145"/>
                    <a:pt x="61" y="145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23" name="Freeform 121"/>
            <p:cNvSpPr/>
            <p:nvPr/>
          </p:nvSpPr>
          <p:spPr bwMode="auto">
            <a:xfrm>
              <a:off x="4879976" y="3965862"/>
              <a:ext cx="606425" cy="922337"/>
            </a:xfrm>
            <a:custGeom>
              <a:avLst/>
              <a:gdLst>
                <a:gd name="T0" fmla="*/ 382 w 382"/>
                <a:gd name="T1" fmla="*/ 7 h 581"/>
                <a:gd name="T2" fmla="*/ 219 w 382"/>
                <a:gd name="T3" fmla="*/ 133 h 581"/>
                <a:gd name="T4" fmla="*/ 191 w 382"/>
                <a:gd name="T5" fmla="*/ 0 h 581"/>
                <a:gd name="T6" fmla="*/ 167 w 382"/>
                <a:gd name="T7" fmla="*/ 122 h 581"/>
                <a:gd name="T8" fmla="*/ 0 w 382"/>
                <a:gd name="T9" fmla="*/ 7 h 581"/>
                <a:gd name="T10" fmla="*/ 111 w 382"/>
                <a:gd name="T11" fmla="*/ 133 h 581"/>
                <a:gd name="T12" fmla="*/ 163 w 382"/>
                <a:gd name="T13" fmla="*/ 188 h 581"/>
                <a:gd name="T14" fmla="*/ 153 w 382"/>
                <a:gd name="T15" fmla="*/ 581 h 581"/>
                <a:gd name="T16" fmla="*/ 229 w 382"/>
                <a:gd name="T17" fmla="*/ 581 h 581"/>
                <a:gd name="T18" fmla="*/ 222 w 382"/>
                <a:gd name="T19" fmla="*/ 188 h 581"/>
                <a:gd name="T20" fmla="*/ 271 w 382"/>
                <a:gd name="T21" fmla="*/ 133 h 581"/>
                <a:gd name="T22" fmla="*/ 382 w 382"/>
                <a:gd name="T23" fmla="*/ 7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1">
                  <a:moveTo>
                    <a:pt x="382" y="7"/>
                  </a:moveTo>
                  <a:lnTo>
                    <a:pt x="219" y="133"/>
                  </a:lnTo>
                  <a:lnTo>
                    <a:pt x="191" y="0"/>
                  </a:lnTo>
                  <a:lnTo>
                    <a:pt x="167" y="122"/>
                  </a:lnTo>
                  <a:lnTo>
                    <a:pt x="0" y="7"/>
                  </a:lnTo>
                  <a:lnTo>
                    <a:pt x="111" y="133"/>
                  </a:lnTo>
                  <a:lnTo>
                    <a:pt x="163" y="188"/>
                  </a:lnTo>
                  <a:lnTo>
                    <a:pt x="153" y="581"/>
                  </a:lnTo>
                  <a:lnTo>
                    <a:pt x="229" y="581"/>
                  </a:lnTo>
                  <a:lnTo>
                    <a:pt x="222" y="188"/>
                  </a:lnTo>
                  <a:lnTo>
                    <a:pt x="271" y="133"/>
                  </a:lnTo>
                  <a:lnTo>
                    <a:pt x="382" y="7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43" name="Oval 141"/>
            <p:cNvSpPr>
              <a:spLocks noChangeArrowheads="1"/>
            </p:cNvSpPr>
            <p:nvPr/>
          </p:nvSpPr>
          <p:spPr bwMode="auto">
            <a:xfrm>
              <a:off x="9821863" y="3221324"/>
              <a:ext cx="1001713" cy="100488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44" name="Freeform 142"/>
            <p:cNvSpPr/>
            <p:nvPr/>
          </p:nvSpPr>
          <p:spPr bwMode="auto">
            <a:xfrm>
              <a:off x="10047288" y="3618199"/>
              <a:ext cx="539750" cy="1270000"/>
            </a:xfrm>
            <a:custGeom>
              <a:avLst/>
              <a:gdLst>
                <a:gd name="T0" fmla="*/ 340 w 340"/>
                <a:gd name="T1" fmla="*/ 143 h 800"/>
                <a:gd name="T2" fmla="*/ 195 w 340"/>
                <a:gd name="T3" fmla="*/ 226 h 800"/>
                <a:gd name="T4" fmla="*/ 174 w 340"/>
                <a:gd name="T5" fmla="*/ 0 h 800"/>
                <a:gd name="T6" fmla="*/ 149 w 340"/>
                <a:gd name="T7" fmla="*/ 226 h 800"/>
                <a:gd name="T8" fmla="*/ 0 w 340"/>
                <a:gd name="T9" fmla="*/ 143 h 800"/>
                <a:gd name="T10" fmla="*/ 132 w 340"/>
                <a:gd name="T11" fmla="*/ 303 h 800"/>
                <a:gd name="T12" fmla="*/ 132 w 340"/>
                <a:gd name="T13" fmla="*/ 800 h 800"/>
                <a:gd name="T14" fmla="*/ 201 w 340"/>
                <a:gd name="T15" fmla="*/ 800 h 800"/>
                <a:gd name="T16" fmla="*/ 201 w 340"/>
                <a:gd name="T17" fmla="*/ 303 h 800"/>
                <a:gd name="T18" fmla="*/ 340 w 340"/>
                <a:gd name="T19" fmla="*/ 143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800">
                  <a:moveTo>
                    <a:pt x="340" y="143"/>
                  </a:moveTo>
                  <a:lnTo>
                    <a:pt x="195" y="226"/>
                  </a:lnTo>
                  <a:lnTo>
                    <a:pt x="174" y="0"/>
                  </a:lnTo>
                  <a:lnTo>
                    <a:pt x="149" y="226"/>
                  </a:lnTo>
                  <a:lnTo>
                    <a:pt x="0" y="143"/>
                  </a:lnTo>
                  <a:lnTo>
                    <a:pt x="132" y="303"/>
                  </a:lnTo>
                  <a:lnTo>
                    <a:pt x="132" y="800"/>
                  </a:lnTo>
                  <a:lnTo>
                    <a:pt x="201" y="800"/>
                  </a:lnTo>
                  <a:lnTo>
                    <a:pt x="201" y="303"/>
                  </a:lnTo>
                  <a:lnTo>
                    <a:pt x="340" y="143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</p:grpSp>
      <p:sp>
        <p:nvSpPr>
          <p:cNvPr id="153" name="Rectangle 151"/>
          <p:cNvSpPr>
            <a:spLocks noChangeArrowheads="1"/>
          </p:cNvSpPr>
          <p:nvPr/>
        </p:nvSpPr>
        <p:spPr bwMode="auto">
          <a:xfrm>
            <a:off x="2" y="4902305"/>
            <a:ext cx="12238039" cy="1936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900" dirty="0">
              <a:latin typeface="华文细黑" panose="02010600040101010101" charset="-122"/>
              <a:ea typeface="字魂27号-布丁体" panose="00000500000000000000" charset="-122"/>
              <a:sym typeface="华文细黑" panose="02010600040101010101" charset="-122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419735" y="5278120"/>
            <a:ext cx="11421745" cy="825500"/>
          </a:xfrm>
          <a:prstGeom prst="rect">
            <a:avLst/>
          </a:prstGeom>
        </p:spPr>
        <p:txBody>
          <a:bodyPr wrap="square" lIns="121920" rIns="121920" bIns="60960">
            <a:spAutoFit/>
          </a:bodyPr>
          <a:lstStyle/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dirty="0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华文细黑" panose="02010600040101010101" charset="-122"/>
              </a:rPr>
              <a:t>中国的铭文始于夏、商、周直至今天，铭文是中国书法的早期载体，它当时的作用是记载历史重大事件，而后世人们又逐渐发现了它的美学价值，使铭文在中华文明史上写下了极其浓重的一笔。</a:t>
            </a:r>
            <a:endParaRPr dirty="0"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华文细黑" panose="02010600040101010101" charset="-122"/>
            </a:endParaRPr>
          </a:p>
        </p:txBody>
      </p:sp>
      <p:sp>
        <p:nvSpPr>
          <p:cNvPr id="41" name="TextBox 76"/>
          <p:cNvSpPr txBox="1"/>
          <p:nvPr/>
        </p:nvSpPr>
        <p:spPr>
          <a:xfrm>
            <a:off x="3357687" y="327185"/>
            <a:ext cx="5451229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rPr>
              <a:t>第三节　铭文</a:t>
            </a:r>
            <a:endParaRPr lang="zh-CN" altLang="en-US" sz="3200" b="1" dirty="0" smtClean="0">
              <a:solidFill>
                <a:schemeClr val="accent1">
                  <a:lumMod val="60000"/>
                  <a:lumOff val="40000"/>
                </a:schemeClr>
              </a:solidFill>
              <a:latin typeface="华文细黑" panose="02010600040101010101" charset="-122"/>
              <a:ea typeface="字魂27号-布丁体" panose="00000500000000000000" charset="-122"/>
              <a:sym typeface="华文细黑" panose="02010600040101010101" charset="-122"/>
            </a:endParaRPr>
          </a:p>
        </p:txBody>
      </p:sp>
    </p:spTree>
  </p:cSld>
  <p:clrMapOvr>
    <a:masterClrMapping/>
  </p:clrMapOvr>
  <p:transition spd="slow" advTm="3000">
    <p:wip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700" y="980440"/>
            <a:ext cx="11560175" cy="537591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81512" y="32718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作品欣赏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0030101010101" charset="-122"/>
              <a:ea typeface="黑体" panose="02010600030101010101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6120" y="1257935"/>
            <a:ext cx="6639560" cy="4823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>
                <a:latin typeface="黑体" panose="02010600030101010101" charset="-122"/>
                <a:ea typeface="黑体" panose="02010600030101010101" charset="-122"/>
              </a:rPr>
              <a:t>利簋铭文</a:t>
            </a:r>
            <a:endParaRPr lang="zh-CN" altLang="en-US" b="1">
              <a:latin typeface="黑体" panose="02010600030101010101" charset="-122"/>
              <a:ea typeface="黑体" panose="02010600030101010101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利簋（音同鬼）铭文，又称武王征商簋，是中国早期的青铜器，是迄今所发现最早的西周青铜器。1976 年出土于陕西省临潼县西周窖藏，簋高28cm，口径22cm。簋腹内底铭文4 行32 字。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利簋铭文（图7-3-1）记载了武王征讨商国的历史事件。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原文译文如下。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原文：武王征商，唯甲子朝，岁鼎，克昏夙有商，辛末，王在阑师，赐有事利金，用作檀公宝尊彝。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释文大意为武王征讨商国，甲子曰早上，岁祭，占卜，能克，传闻各部军队，早上占有了朝阁，辛末那天，武王的军队在阑驻扎，赏赐右史利铜，用作檀公宝尊彝。铭文除记载的作用，文字本身也极具美感，笔画端庄凝重，流畅优美，工艺上宁巧勿拙，但又不失灵动，后世奉为金文经典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662545" y="2307590"/>
            <a:ext cx="4079240" cy="2861310"/>
            <a:chOff x="12067" y="3274"/>
            <a:chExt cx="6424" cy="4506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067" y="3274"/>
              <a:ext cx="6416" cy="3657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2233" y="7200"/>
              <a:ext cx="625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rPr>
                <a:t>图7-3-1　利簋铭文</a:t>
              </a:r>
              <a:endPara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endParaRPr>
            </a:p>
          </p:txBody>
        </p:sp>
      </p:grp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4" grpId="0"/>
      <p:bldP spid="4" grpId="1"/>
      <p:bldP spid="5" grpId="0" bldLvl="0" animBg="1"/>
      <p:bldP spid="5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36725" y="1380490"/>
            <a:ext cx="8765540" cy="433959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81512" y="32718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作品欣赏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0030101010101" charset="-122"/>
              <a:ea typeface="黑体" panose="02010600030101010101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10740" y="1889125"/>
            <a:ext cx="357441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>
                <a:latin typeface="黑体" panose="02010600030101010101" charset="-122"/>
                <a:ea typeface="黑体" panose="02010600030101010101" charset="-122"/>
              </a:rPr>
              <a:t>毛公鼎铭文</a:t>
            </a:r>
            <a:endParaRPr lang="zh-CN" altLang="en-US" b="1">
              <a:latin typeface="黑体" panose="02010600030101010101" charset="-122"/>
              <a:ea typeface="黑体" panose="02010600030101010101" charset="-122"/>
            </a:endParaRPr>
          </a:p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毛公鼎铭文（图7-3-2），是西周晚期青铜器毛公鼎的铭文，清朝道光末年出土于陕西省宝鸡市岐山县。有制器人毛公得名。直耳，半球腹，矮短的兽蹄形足，上沿饰环带状重环纹。铭文32 行499 字，是现存最长的铭文。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749290" y="1836420"/>
            <a:ext cx="4173220" cy="3625850"/>
            <a:chOff x="8589" y="2667"/>
            <a:chExt cx="6572" cy="571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589" y="2667"/>
              <a:ext cx="6572" cy="4957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9261" y="7797"/>
              <a:ext cx="556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rPr>
                <a:t>图7-3-2　毛公鼎铭文</a:t>
              </a:r>
              <a:endPara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endParaRPr>
            </a:p>
          </p:txBody>
        </p:sp>
      </p:grp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4" grpId="0"/>
      <p:bldP spid="4" grpId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456854" y="3422805"/>
            <a:ext cx="1349313" cy="824865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accent1"/>
                </a:solidFill>
                <a:latin typeface="字魂27号-布丁体" panose="00000500000000000000" charset="-122"/>
                <a:ea typeface="字魂27号-布丁体" panose="00000500000000000000" charset="-122"/>
                <a:cs typeface="+mn-ea"/>
                <a:sym typeface="华文细黑" panose="02010600040101010101" charset="-122"/>
              </a:rPr>
              <a:t>05</a:t>
            </a:r>
            <a:endParaRPr lang="zh-CN" altLang="en-US" sz="4800" dirty="0">
              <a:solidFill>
                <a:schemeClr val="accent1"/>
              </a:solidFill>
              <a:latin typeface="字魂27号-布丁体" panose="00000500000000000000" charset="-122"/>
              <a:ea typeface="字魂27号-布丁体" panose="00000500000000000000" charset="-122"/>
              <a:cs typeface="+mn-ea"/>
              <a:sym typeface="华文细黑" panose="0201060004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19210" y="3422805"/>
            <a:ext cx="1349313" cy="824865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accent1"/>
                </a:solidFill>
                <a:latin typeface="字魂27号-布丁体" panose="00000500000000000000" charset="-122"/>
                <a:ea typeface="字魂27号-布丁体" panose="00000500000000000000" charset="-122"/>
                <a:cs typeface="+mn-ea"/>
                <a:sym typeface="华文细黑" panose="02010600040101010101" charset="-122"/>
              </a:rPr>
              <a:t>06</a:t>
            </a:r>
            <a:endParaRPr lang="zh-CN" altLang="en-US" sz="4800" dirty="0">
              <a:solidFill>
                <a:schemeClr val="accent1"/>
              </a:solidFill>
              <a:latin typeface="字魂27号-布丁体" panose="00000500000000000000" charset="-122"/>
              <a:ea typeface="字魂27号-布丁体" panose="00000500000000000000" charset="-122"/>
              <a:cs typeface="+mn-ea"/>
              <a:sym typeface="华文细黑" panose="0201060004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781567" y="3422805"/>
            <a:ext cx="1349313" cy="824865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accent1"/>
                </a:solidFill>
                <a:latin typeface="字魂27号-布丁体" panose="00000500000000000000" charset="-122"/>
                <a:ea typeface="字魂27号-布丁体" panose="00000500000000000000" charset="-122"/>
                <a:cs typeface="+mn-ea"/>
                <a:sym typeface="华文细黑" panose="02010600040101010101" charset="-122"/>
              </a:rPr>
              <a:t>07</a:t>
            </a:r>
            <a:endParaRPr lang="zh-CN" altLang="en-US" sz="4800" dirty="0">
              <a:solidFill>
                <a:schemeClr val="accent1"/>
              </a:solidFill>
              <a:latin typeface="字魂27号-布丁体" panose="00000500000000000000" charset="-122"/>
              <a:ea typeface="字魂27号-布丁体" panose="00000500000000000000" charset="-122"/>
              <a:cs typeface="+mn-ea"/>
              <a:sym typeface="华文细黑" panose="0201060004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438391" y="3422805"/>
            <a:ext cx="1349313" cy="824865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accent1"/>
                </a:solidFill>
                <a:latin typeface="字魂27号-布丁体" panose="00000500000000000000" charset="-122"/>
                <a:ea typeface="字魂27号-布丁体" panose="00000500000000000000" charset="-122"/>
                <a:cs typeface="+mn-ea"/>
                <a:sym typeface="华文细黑" panose="02010600040101010101" charset="-122"/>
              </a:rPr>
              <a:t>08</a:t>
            </a:r>
            <a:endParaRPr lang="zh-CN" altLang="en-US" sz="4800" dirty="0">
              <a:solidFill>
                <a:schemeClr val="accent1"/>
              </a:solidFill>
              <a:latin typeface="字魂27号-布丁体" panose="00000500000000000000" charset="-122"/>
              <a:ea typeface="字魂27号-布丁体" panose="00000500000000000000" charset="-122"/>
              <a:cs typeface="+mn-ea"/>
              <a:sym typeface="华文细黑" panose="02010600040101010101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3300295" y="3443767"/>
            <a:ext cx="11776" cy="85980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939890" y="3443767"/>
            <a:ext cx="11776" cy="85980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6113625" y="3443767"/>
            <a:ext cx="11776" cy="85980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8927648" y="3443767"/>
            <a:ext cx="11776" cy="85980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11408643" y="3443767"/>
            <a:ext cx="11776" cy="85980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1223010" y="4652010"/>
            <a:ext cx="1635760" cy="824865"/>
          </a:xfrm>
          <a:prstGeom prst="rect">
            <a:avLst/>
          </a:prstGeom>
        </p:spPr>
        <p:txBody>
          <a:bodyPr wrap="square" lIns="86683" tIns="43341" rIns="86683" bIns="43341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/>
                </a:solidFill>
                <a:latin typeface="华文细黑" panose="02010600040101010101" charset="-122"/>
                <a:ea typeface="字魂27号-布丁体" panose="00000500000000000000" charset="-122"/>
                <a:cs typeface="+mn-ea"/>
                <a:sym typeface="华文细黑" panose="02010600040101010101" charset="-122"/>
              </a:rPr>
              <a:t>中国传统工艺</a:t>
            </a:r>
            <a:endParaRPr lang="zh-CN" altLang="en-US" sz="2400" dirty="0">
              <a:solidFill>
                <a:schemeClr val="bg2"/>
              </a:solidFill>
              <a:latin typeface="华文细黑" panose="02010600040101010101" charset="-122"/>
              <a:ea typeface="字魂27号-布丁体" panose="00000500000000000000" charset="-122"/>
              <a:cs typeface="+mn-ea"/>
              <a:sym typeface="华文细黑" panose="02010600040101010101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687136" y="4651887"/>
            <a:ext cx="2253065" cy="455295"/>
          </a:xfrm>
          <a:prstGeom prst="rect">
            <a:avLst/>
          </a:prstGeom>
        </p:spPr>
        <p:txBody>
          <a:bodyPr wrap="square" lIns="86683" tIns="43341" rIns="86683" bIns="43341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/>
                </a:solidFill>
                <a:latin typeface="华文细黑" panose="02010600040101010101" charset="-122"/>
                <a:ea typeface="字魂27号-布丁体" panose="00000500000000000000" charset="-122"/>
                <a:cs typeface="+mn-ea"/>
                <a:sym typeface="华文细黑" panose="02010600040101010101" charset="-122"/>
              </a:rPr>
              <a:t>摄影</a:t>
            </a:r>
            <a:endParaRPr lang="zh-CN" altLang="en-US" sz="2400" dirty="0">
              <a:solidFill>
                <a:schemeClr val="bg2"/>
              </a:solidFill>
              <a:latin typeface="华文细黑" panose="02010600040101010101" charset="-122"/>
              <a:ea typeface="字魂27号-布丁体" panose="00000500000000000000" charset="-122"/>
              <a:cs typeface="+mn-ea"/>
              <a:sym typeface="华文细黑" panose="02010600040101010101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436262" y="4651887"/>
            <a:ext cx="2253065" cy="455295"/>
          </a:xfrm>
          <a:prstGeom prst="rect">
            <a:avLst/>
          </a:prstGeom>
        </p:spPr>
        <p:txBody>
          <a:bodyPr wrap="square" lIns="86683" tIns="43341" rIns="86683" bIns="43341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/>
                </a:solidFill>
                <a:latin typeface="华文细黑" panose="02010600040101010101" charset="-122"/>
                <a:ea typeface="字魂27号-布丁体" panose="00000500000000000000" charset="-122"/>
                <a:cs typeface="+mn-ea"/>
                <a:sym typeface="华文细黑" panose="02010600040101010101" charset="-122"/>
              </a:rPr>
              <a:t>中国书法</a:t>
            </a:r>
            <a:endParaRPr lang="zh-CN" altLang="en-US" sz="2400" dirty="0">
              <a:solidFill>
                <a:schemeClr val="bg2"/>
              </a:solidFill>
              <a:latin typeface="华文细黑" panose="02010600040101010101" charset="-122"/>
              <a:ea typeface="字魂27号-布丁体" panose="00000500000000000000" charset="-122"/>
              <a:cs typeface="+mn-ea"/>
              <a:sym typeface="华文细黑" panose="02010600040101010101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141612" y="4651887"/>
            <a:ext cx="2253065" cy="455295"/>
          </a:xfrm>
          <a:prstGeom prst="rect">
            <a:avLst/>
          </a:prstGeom>
        </p:spPr>
        <p:txBody>
          <a:bodyPr wrap="square" lIns="86683" tIns="43341" rIns="86683" bIns="43341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/>
                </a:solidFill>
                <a:latin typeface="华文细黑" panose="02010600040101010101" charset="-122"/>
                <a:ea typeface="字魂27号-布丁体" panose="00000500000000000000" charset="-122"/>
                <a:cs typeface="+mn-ea"/>
                <a:sym typeface="华文细黑" panose="02010600040101010101" charset="-122"/>
              </a:rPr>
              <a:t>设计</a:t>
            </a:r>
            <a:endParaRPr lang="zh-CN" altLang="en-US" sz="2400" dirty="0">
              <a:solidFill>
                <a:schemeClr val="bg2"/>
              </a:solidFill>
              <a:latin typeface="华文细黑" panose="02010600040101010101" charset="-122"/>
              <a:ea typeface="字魂27号-布丁体" panose="00000500000000000000" charset="-122"/>
              <a:cs typeface="+mn-ea"/>
              <a:sym typeface="华文细黑" panose="02010600040101010101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92" b="36686"/>
          <a:stretch>
            <a:fillRect/>
          </a:stretch>
        </p:blipFill>
        <p:spPr>
          <a:xfrm>
            <a:off x="4519382" y="1706509"/>
            <a:ext cx="3212037" cy="1041400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5093176" y="875512"/>
            <a:ext cx="2621280" cy="82994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l"/>
            <a:r>
              <a:rPr lang="zh-CN" alt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rPr>
              <a:t>拓展模块</a:t>
            </a:r>
            <a:endParaRPr lang="zh-CN" altLang="en-US" sz="4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charset="-122"/>
              <a:ea typeface="字魂27号-布丁体" panose="00000500000000000000" charset="-122"/>
              <a:sym typeface="华文细黑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649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20" grpId="0"/>
      <p:bldP spid="22" grpId="0"/>
      <p:bldP spid="24" grpId="0"/>
      <p:bldP spid="26" grpId="0"/>
      <p:bldP spid="30" grpId="0"/>
      <p:bldP spid="30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36725" y="1380490"/>
            <a:ext cx="8765540" cy="433959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81512" y="32718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作品欣赏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0030101010101" charset="-122"/>
              <a:ea typeface="黑体" panose="02010600030101010101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53590" y="1993900"/>
            <a:ext cx="2885440" cy="2999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>
                <a:latin typeface="黑体" panose="02010600030101010101" charset="-122"/>
                <a:ea typeface="黑体" panose="02010600030101010101" charset="-122"/>
              </a:rPr>
              <a:t>墙盘铭文</a:t>
            </a:r>
            <a:endParaRPr lang="zh-CN" altLang="en-US" b="1">
              <a:latin typeface="黑体" panose="02010600030101010101" charset="-122"/>
              <a:ea typeface="黑体" panose="02010600030101010101" charset="-122"/>
            </a:endParaRPr>
          </a:p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墙盘铭文（图7-3-3）为西周中晚期作品，于西周恭王时期，1967 年出土于陕西省扶风庄白村，器形恢弘大气，制作工艺精良，周围饰有重环纹。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092065" y="2149475"/>
            <a:ext cx="5135880" cy="2870835"/>
            <a:chOff x="8019" y="3385"/>
            <a:chExt cx="8088" cy="452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021" y="3385"/>
              <a:ext cx="8086" cy="3660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8019" y="7326"/>
              <a:ext cx="753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rPr>
                <a:t>图7-3-3　墙盘铭文</a:t>
              </a:r>
              <a:endPara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endParaRPr>
            </a:p>
          </p:txBody>
        </p:sp>
      </p:grp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4" grpId="0"/>
      <p:bldP spid="4" grpId="1"/>
      <p:bldP spid="5" grpId="0" bldLvl="0" animBg="1"/>
      <p:bldP spid="5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36725" y="1380490"/>
            <a:ext cx="8765540" cy="433959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81512" y="32718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作品欣赏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0030101010101" charset="-122"/>
              <a:ea typeface="黑体" panose="02010600030101010101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03425" y="1614805"/>
            <a:ext cx="3334385" cy="3830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>
                <a:latin typeface="黑体" panose="02010600030101010101" charset="-122"/>
                <a:ea typeface="黑体" panose="02010600030101010101" charset="-122"/>
              </a:rPr>
              <a:t>石鼓文</a:t>
            </a:r>
            <a:endParaRPr lang="zh-CN" altLang="en-US" b="1">
              <a:latin typeface="黑体" panose="02010600030101010101" charset="-122"/>
              <a:ea typeface="黑体" panose="02010600030101010101" charset="-122"/>
            </a:endParaRPr>
          </a:p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石鼓文是先秦刻石，也是我国现今发现最早的石刻文字，被称为“石刻之祖”（图7-3-4），石鼓文在书法史上处于承前启后的时期，它是刻在一个大小不等，高度和直径约有2 尺的圆形石头上，因为石形像鼓，所以被称为“石鼓文”。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467350" y="2005330"/>
            <a:ext cx="4800600" cy="3344545"/>
            <a:chOff x="8610" y="3158"/>
            <a:chExt cx="7560" cy="526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610" y="3158"/>
              <a:ext cx="7560" cy="4485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9183" y="7845"/>
              <a:ext cx="603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rPr>
                <a:t>图7-3-4　石鼓文</a:t>
              </a:r>
              <a:endPara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endParaRPr>
            </a:p>
          </p:txBody>
        </p:sp>
      </p:grp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4" grpId="0"/>
      <p:bldP spid="4" grpId="1"/>
      <p:bldP spid="5" grpId="0" bldLvl="0" animBg="1"/>
      <p:bldP spid="5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70965" y="1377315"/>
            <a:ext cx="9580245" cy="446532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81512" y="32718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西周铭文鉴赏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0030101010101" charset="-122"/>
              <a:ea typeface="黑体" panose="02010600030101010101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68780" y="1364615"/>
            <a:ext cx="3936365" cy="4407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>
                <a:latin typeface="黑体" panose="02010600030101010101" charset="-122"/>
                <a:ea typeface="黑体" panose="02010600030101010101" charset="-122"/>
              </a:rPr>
              <a:t>一、西周早期铭文</a:t>
            </a:r>
            <a:endParaRPr lang="zh-CN" altLang="en-US" b="1">
              <a:latin typeface="黑体" panose="02010600030101010101" charset="-122"/>
              <a:ea typeface="黑体" panose="02010600030101010101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>
                <a:latin typeface="黑体" panose="02010600030101010101" charset="-122"/>
                <a:ea typeface="黑体" panose="02010600030101010101" charset="-122"/>
              </a:rPr>
              <a:t>（一）大孟鼎铭文</a:t>
            </a:r>
            <a:endParaRPr lang="zh-CN" altLang="en-US" b="1">
              <a:latin typeface="黑体" panose="02010600030101010101" charset="-122"/>
              <a:ea typeface="黑体" panose="02010600030101010101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大孟鼎（图7-3-5）是西周早期青铜礼器中的重器，出土于陕西省岐山县礼村，鼎高100.8cm，口径78.3cm，鼎身立身圆腹，三柱足，三足有兽面纹饰，口沿下有饕餮纹带，造型雄伟凝重，威仪万方。内壁有铭文291 字，铭文大字，字体庄严，凝重大气，用笔圆润，结构严谨，气韵动感十足。大孟鼎铭文为青铜器铭文中不可多得的书法上品。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622790" y="355600"/>
            <a:ext cx="21971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黑体" panose="02010600030101010101" charset="-122"/>
                <a:ea typeface="黑体" panose="02010600030101010101" charset="-122"/>
                <a:sym typeface="+mn-ea"/>
              </a:rPr>
              <a:t>拓展欣赏</a:t>
            </a:r>
            <a:endParaRPr lang="zh-CN" altLang="en-US" sz="3200">
              <a:latin typeface="Kozuka Gothic Pro B" panose="020B0800000000000000" charset="-128"/>
              <a:ea typeface="Kozuka Gothic Pro B" panose="020B0800000000000000" charset="-128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898515" y="1898015"/>
            <a:ext cx="4527550" cy="3663315"/>
            <a:chOff x="7699" y="3049"/>
            <a:chExt cx="7130" cy="576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699" y="3057"/>
              <a:ext cx="3802" cy="4686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489" y="3049"/>
              <a:ext cx="3340" cy="4745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8176" y="8238"/>
              <a:ext cx="6495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rPr>
                <a:t>图7-3-5　大孟鼎铭文</a:t>
              </a:r>
              <a:endPara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endParaRPr>
            </a:p>
          </p:txBody>
        </p:sp>
      </p:grp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4" grpId="0"/>
      <p:bldP spid="4" grpId="1"/>
      <p:bldP spid="5" grpId="0" bldLvl="0" animBg="1"/>
      <p:bldP spid="5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3585" y="998220"/>
            <a:ext cx="10835640" cy="522351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81512" y="32718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西周铭文鉴赏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0030101010101" charset="-122"/>
              <a:ea typeface="黑体" panose="02010600030101010101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99820" y="1443355"/>
            <a:ext cx="4435475" cy="4407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>
                <a:latin typeface="黑体" panose="02010600030101010101" charset="-122"/>
                <a:ea typeface="黑体" panose="02010600030101010101" charset="-122"/>
                <a:sym typeface="+mn-ea"/>
              </a:rPr>
              <a:t>一、西周早期铭文</a:t>
            </a:r>
            <a:endParaRPr lang="zh-CN" altLang="en-US" b="1">
              <a:latin typeface="黑体" panose="02010600030101010101" charset="-122"/>
              <a:ea typeface="黑体" panose="02010600030101010101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>
                <a:latin typeface="黑体" panose="02010600030101010101" charset="-122"/>
                <a:ea typeface="黑体" panose="02010600030101010101" charset="-122"/>
              </a:rPr>
              <a:t>（二）何尊</a:t>
            </a:r>
            <a:endParaRPr lang="zh-CN" altLang="en-US" b="1">
              <a:latin typeface="黑体" panose="02010600030101010101" charset="-122"/>
              <a:ea typeface="黑体" panose="02010600030101010101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何尊（图7-3-6）是西周早期青铜盛酒器，祭器，周成王时期何氏贵族所求，故得名“何尊”。1963 年出土于宝鸡贾村，现藏于宝鸡青铜博物馆，何鼎器形属方器，四壁中线有透雕，口沿下有仰叶文，叶面有云纹，整器以细云纹衬地，富贵华丽，何尊内底铸有铭文12 行122 字，记载了周成王时期重大的历史事件。其中，有“宝兹中国”一句是中共二字的最早文字记载，被誉为“镇国之宝”。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622790" y="355600"/>
            <a:ext cx="21971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黑体" panose="02010600030101010101" charset="-122"/>
                <a:ea typeface="黑体" panose="02010600030101010101" charset="-122"/>
                <a:sym typeface="+mn-ea"/>
              </a:rPr>
              <a:t>拓展欣赏</a:t>
            </a:r>
            <a:endParaRPr lang="zh-CN" altLang="en-US" sz="3200">
              <a:latin typeface="Kozuka Gothic Pro B" panose="020B0800000000000000" charset="-128"/>
              <a:ea typeface="Kozuka Gothic Pro B" panose="020B0800000000000000" charset="-128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582285" y="2194560"/>
            <a:ext cx="5771515" cy="3434715"/>
            <a:chOff x="8791" y="3456"/>
            <a:chExt cx="9089" cy="5409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791" y="3456"/>
              <a:ext cx="4714" cy="448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368" y="3636"/>
              <a:ext cx="4512" cy="4219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0582" y="8285"/>
              <a:ext cx="7076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rPr>
                <a:t>图7-3-6　何尊</a:t>
              </a:r>
              <a:endPara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endParaRPr>
            </a:p>
          </p:txBody>
        </p:sp>
      </p:grp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4" grpId="0"/>
      <p:bldP spid="4" grpId="1"/>
      <p:bldP spid="5" grpId="0" bldLvl="0" animBg="1"/>
      <p:bldP spid="5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98015" y="1144905"/>
            <a:ext cx="8378190" cy="506603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81512" y="32718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西周铭文鉴赏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0030101010101" charset="-122"/>
              <a:ea typeface="黑体" panose="02010600030101010101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57120" y="1300480"/>
            <a:ext cx="4435475" cy="47675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>
                <a:latin typeface="黑体" panose="02010600030101010101" charset="-122"/>
                <a:ea typeface="黑体" panose="02010600030101010101" charset="-122"/>
                <a:sym typeface="+mn-ea"/>
              </a:rPr>
              <a:t>二、西周中期铭文</a:t>
            </a:r>
            <a:endParaRPr lang="zh-CN" altLang="en-US" b="1">
              <a:latin typeface="黑体" panose="02010600030101010101" charset="-122"/>
              <a:ea typeface="黑体" panose="02010600030101010101" charset="-122"/>
              <a:sym typeface="+mn-ea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>
                <a:latin typeface="黑体" panose="02010600030101010101" charset="-122"/>
                <a:ea typeface="黑体" panose="02010600030101010101" charset="-122"/>
              </a:rPr>
              <a:t>散氏盘铭文</a:t>
            </a:r>
            <a:endParaRPr lang="zh-CN" altLang="en-US" b="1">
              <a:latin typeface="黑体" panose="02010600030101010101" charset="-122"/>
              <a:ea typeface="黑体" panose="02010600030101010101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散氏盘（图7-3-7）是西周中晚期的一件重器，清乾隆年间山西凤翔出土，经著名学者阮元考证后，定名为“散氏盘”，现藏于台北故宫博物院。散氏盘铸于盘内底部，共19 行，375 字，现在可识别的仅有357 字。内容是一篇涉及西周中期诸侯国土地分配的问题。散氏盘铭文的书法艺术风格，浑朴雄奇，用笔豪放，敦厚圆润。有金文的凝重，又有草书的流畅，开“草篆”的先河，因此，在铭文从早期到晚期，起到了承前启后的作用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622790" y="355600"/>
            <a:ext cx="21971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黑体" panose="02010600030101010101" charset="-122"/>
                <a:ea typeface="黑体" panose="02010600030101010101" charset="-122"/>
                <a:sym typeface="+mn-ea"/>
              </a:rPr>
              <a:t>拓展欣赏</a:t>
            </a:r>
            <a:endParaRPr lang="zh-CN" altLang="en-US" sz="3200">
              <a:latin typeface="Kozuka Gothic Pro B" panose="020B0800000000000000" charset="-128"/>
              <a:ea typeface="Kozuka Gothic Pro B" panose="020B0800000000000000" charset="-128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153275" y="1774825"/>
            <a:ext cx="2764790" cy="3963670"/>
            <a:chOff x="9300" y="2540"/>
            <a:chExt cx="4354" cy="624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9300" y="2540"/>
              <a:ext cx="3960" cy="5310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9330" y="8202"/>
              <a:ext cx="432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rPr>
                <a:t>图7-3-7　散氏盘铭文</a:t>
              </a:r>
              <a:endPara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endParaRPr>
            </a:p>
          </p:txBody>
        </p:sp>
      </p:grp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4" grpId="0"/>
      <p:bldP spid="4" grpId="1"/>
      <p:bldP spid="5" grpId="0" bldLvl="0" animBg="1"/>
      <p:bldP spid="5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1380" y="1144905"/>
            <a:ext cx="10411460" cy="506603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81512" y="32718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西周铭文鉴赏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0030101010101" charset="-122"/>
              <a:ea typeface="黑体" panose="02010600030101010101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87170" y="1300480"/>
            <a:ext cx="4804410" cy="47675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>
                <a:latin typeface="黑体" panose="02010600030101010101" charset="-122"/>
                <a:ea typeface="黑体" panose="02010600030101010101" charset="-122"/>
                <a:sym typeface="+mn-ea"/>
              </a:rPr>
              <a:t>三、西周晚期铭文</a:t>
            </a:r>
            <a:endParaRPr lang="zh-CN" altLang="en-US" b="1">
              <a:latin typeface="黑体" panose="02010600030101010101" charset="-122"/>
              <a:ea typeface="黑体" panose="02010600030101010101" charset="-122"/>
              <a:sym typeface="+mn-ea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>
                <a:latin typeface="黑体" panose="02010600030101010101" charset="-122"/>
                <a:ea typeface="黑体" panose="02010600030101010101" charset="-122"/>
              </a:rPr>
              <a:t>大克鼎铭文</a:t>
            </a:r>
            <a:endParaRPr lang="zh-CN" altLang="en-US" b="1">
              <a:latin typeface="黑体" panose="02010600030101010101" charset="-122"/>
              <a:ea typeface="黑体" panose="02010600030101010101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大克鼎（ 图7-3-8） 是西周孝王青铜器，1890 年出土于陕西省扶风县。此鼎体型高大，高93.17cm，重201.5kg。口沿饰兽面纹，腹部饰流畅的波曲纹。腹内壁有铭文290 字，铭文工整，笔势圆润，是西周中期铭文的典范。《大克鼎铭文》在书体上写得洋洋洒洒，字的大小统一又不失灵动，用笔上方圆兼备，端庄凝重，圆润古拙，笔法劲健，呈现出一种舒展、端雅的文字风尚。在铸造工艺上也十分精湛，特别之处是在字与字之间有纵横条纹格，这是在西周铭文中不多见的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598660" y="327025"/>
            <a:ext cx="21971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黑体" panose="02010600030101010101" charset="-122"/>
                <a:ea typeface="黑体" panose="02010600030101010101" charset="-122"/>
                <a:sym typeface="+mn-ea"/>
              </a:rPr>
              <a:t>拓展欣赏</a:t>
            </a:r>
            <a:endParaRPr lang="zh-CN" altLang="en-US" sz="3200">
              <a:latin typeface="Kozuka Gothic Pro B" panose="020B0800000000000000" charset="-128"/>
              <a:ea typeface="Kozuka Gothic Pro B" panose="020B0800000000000000" charset="-128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506845" y="2201545"/>
            <a:ext cx="4403725" cy="3502025"/>
            <a:chOff x="10247" y="2957"/>
            <a:chExt cx="6935" cy="551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247" y="3130"/>
              <a:ext cx="3792" cy="43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068" y="2957"/>
              <a:ext cx="3114" cy="4886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0975" y="7892"/>
              <a:ext cx="545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rPr>
                <a:t>图7-3-8　大克鼎铭文</a:t>
              </a:r>
              <a:endPara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endParaRPr>
            </a:p>
          </p:txBody>
        </p:sp>
      </p:grp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4" grpId="0"/>
      <p:bldP spid="4" grpId="1"/>
      <p:bldP spid="5" grpId="0" bldLvl="0" animBg="1"/>
      <p:bldP spid="5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4127"/>
            <a:ext cx="12192000" cy="6858000"/>
          </a:xfrm>
          <a:prstGeom prst="rect">
            <a:avLst/>
          </a:prstGeom>
          <a:noFill/>
        </p:spPr>
      </p:pic>
      <p:pic>
        <p:nvPicPr>
          <p:cNvPr id="9" name="图片 8" descr="图片包含 餐桌, 室内, 纸张&#10;&#10;已生成极高可信度的说明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279"/>
          <a:stretch>
            <a:fillRect/>
          </a:stretch>
        </p:blipFill>
        <p:spPr>
          <a:xfrm>
            <a:off x="-9754" y="5964349"/>
            <a:ext cx="12192000" cy="1787302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4148455" y="1173480"/>
            <a:ext cx="7597775" cy="3886835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4815647" y="45672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动脑和动手 </a:t>
            </a:r>
            <a:r>
              <a:rPr lang="en-US" altLang="zh-CN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&gt;</a:t>
            </a:r>
            <a:endParaRPr lang="en-US" altLang="zh-CN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0030101010101" charset="-122"/>
              <a:ea typeface="黑体" panose="02010600030101010101" charset="-122"/>
              <a:sym typeface="华文细黑" panose="0201060004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5652770" y="1839595"/>
            <a:ext cx="4544060" cy="2999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1. 选取一件你喜欢的铭文作品，并说明喜欢它的理由。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2.“虢季子白盘”，铸于公元前816 年，因作器者为虢季子（名白）而得名。与“散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氏盘”“毛公鼎”并称西周三大青铜器，请利用互联网查询相关知识，写一篇300 字左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右的介绍。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3000">
        <p:checker/>
      </p:transition>
    </mc:Choice>
    <mc:Fallback>
      <p:transition spd="slow" advTm="3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Group 153"/>
          <p:cNvGrpSpPr/>
          <p:nvPr/>
        </p:nvGrpSpPr>
        <p:grpSpPr>
          <a:xfrm>
            <a:off x="252414" y="1693085"/>
            <a:ext cx="11733213" cy="3284537"/>
            <a:chOff x="252413" y="1648112"/>
            <a:chExt cx="11733213" cy="3284537"/>
          </a:xfrm>
        </p:grpSpPr>
        <p:sp>
          <p:nvSpPr>
            <p:cNvPr id="7" name="Freeform 5"/>
            <p:cNvSpPr/>
            <p:nvPr/>
          </p:nvSpPr>
          <p:spPr bwMode="auto">
            <a:xfrm>
              <a:off x="4395788" y="1768762"/>
              <a:ext cx="854075" cy="866775"/>
            </a:xfrm>
            <a:custGeom>
              <a:avLst/>
              <a:gdLst>
                <a:gd name="T0" fmla="*/ 25 w 155"/>
                <a:gd name="T1" fmla="*/ 157 h 157"/>
                <a:gd name="T2" fmla="*/ 50 w 155"/>
                <a:gd name="T3" fmla="*/ 134 h 157"/>
                <a:gd name="T4" fmla="*/ 73 w 155"/>
                <a:gd name="T5" fmla="*/ 109 h 157"/>
                <a:gd name="T6" fmla="*/ 76 w 155"/>
                <a:gd name="T7" fmla="*/ 110 h 157"/>
                <a:gd name="T8" fmla="*/ 111 w 155"/>
                <a:gd name="T9" fmla="*/ 95 h 157"/>
                <a:gd name="T10" fmla="*/ 109 w 155"/>
                <a:gd name="T11" fmla="*/ 72 h 157"/>
                <a:gd name="T12" fmla="*/ 123 w 155"/>
                <a:gd name="T13" fmla="*/ 57 h 157"/>
                <a:gd name="T14" fmla="*/ 124 w 155"/>
                <a:gd name="T15" fmla="*/ 44 h 157"/>
                <a:gd name="T16" fmla="*/ 151 w 155"/>
                <a:gd name="T17" fmla="*/ 31 h 157"/>
                <a:gd name="T18" fmla="*/ 138 w 155"/>
                <a:gd name="T19" fmla="*/ 4 h 157"/>
                <a:gd name="T20" fmla="*/ 115 w 155"/>
                <a:gd name="T21" fmla="*/ 9 h 157"/>
                <a:gd name="T22" fmla="*/ 108 w 155"/>
                <a:gd name="T23" fmla="*/ 5 h 157"/>
                <a:gd name="T24" fmla="*/ 77 w 155"/>
                <a:gd name="T25" fmla="*/ 19 h 157"/>
                <a:gd name="T26" fmla="*/ 76 w 155"/>
                <a:gd name="T27" fmla="*/ 31 h 157"/>
                <a:gd name="T28" fmla="*/ 69 w 155"/>
                <a:gd name="T29" fmla="*/ 27 h 157"/>
                <a:gd name="T30" fmla="*/ 35 w 155"/>
                <a:gd name="T31" fmla="*/ 43 h 157"/>
                <a:gd name="T32" fmla="*/ 36 w 155"/>
                <a:gd name="T33" fmla="*/ 64 h 157"/>
                <a:gd name="T34" fmla="*/ 17 w 155"/>
                <a:gd name="T35" fmla="*/ 88 h 157"/>
                <a:gd name="T36" fmla="*/ 20 w 155"/>
                <a:gd name="T37" fmla="*/ 101 h 157"/>
                <a:gd name="T38" fmla="*/ 19 w 155"/>
                <a:gd name="T39" fmla="*/ 107 h 157"/>
                <a:gd name="T40" fmla="*/ 0 w 155"/>
                <a:gd name="T41" fmla="*/ 131 h 157"/>
                <a:gd name="T42" fmla="*/ 25 w 155"/>
                <a:gd name="T43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5" h="157">
                  <a:moveTo>
                    <a:pt x="25" y="157"/>
                  </a:moveTo>
                  <a:cubicBezTo>
                    <a:pt x="38" y="157"/>
                    <a:pt x="49" y="147"/>
                    <a:pt x="50" y="134"/>
                  </a:cubicBezTo>
                  <a:cubicBezTo>
                    <a:pt x="63" y="132"/>
                    <a:pt x="72" y="122"/>
                    <a:pt x="73" y="109"/>
                  </a:cubicBezTo>
                  <a:cubicBezTo>
                    <a:pt x="74" y="109"/>
                    <a:pt x="75" y="110"/>
                    <a:pt x="76" y="110"/>
                  </a:cubicBezTo>
                  <a:cubicBezTo>
                    <a:pt x="90" y="115"/>
                    <a:pt x="105" y="108"/>
                    <a:pt x="111" y="95"/>
                  </a:cubicBezTo>
                  <a:cubicBezTo>
                    <a:pt x="113" y="87"/>
                    <a:pt x="112" y="79"/>
                    <a:pt x="109" y="72"/>
                  </a:cubicBezTo>
                  <a:cubicBezTo>
                    <a:pt x="115" y="69"/>
                    <a:pt x="120" y="64"/>
                    <a:pt x="123" y="57"/>
                  </a:cubicBezTo>
                  <a:cubicBezTo>
                    <a:pt x="125" y="53"/>
                    <a:pt x="125" y="48"/>
                    <a:pt x="124" y="44"/>
                  </a:cubicBezTo>
                  <a:cubicBezTo>
                    <a:pt x="135" y="47"/>
                    <a:pt x="147" y="42"/>
                    <a:pt x="151" y="31"/>
                  </a:cubicBezTo>
                  <a:cubicBezTo>
                    <a:pt x="155" y="20"/>
                    <a:pt x="149" y="8"/>
                    <a:pt x="138" y="4"/>
                  </a:cubicBezTo>
                  <a:cubicBezTo>
                    <a:pt x="130" y="1"/>
                    <a:pt x="121" y="3"/>
                    <a:pt x="115" y="9"/>
                  </a:cubicBezTo>
                  <a:cubicBezTo>
                    <a:pt x="113" y="7"/>
                    <a:pt x="111" y="6"/>
                    <a:pt x="108" y="5"/>
                  </a:cubicBezTo>
                  <a:cubicBezTo>
                    <a:pt x="95" y="0"/>
                    <a:pt x="82" y="7"/>
                    <a:pt x="77" y="19"/>
                  </a:cubicBezTo>
                  <a:cubicBezTo>
                    <a:pt x="76" y="23"/>
                    <a:pt x="75" y="27"/>
                    <a:pt x="76" y="31"/>
                  </a:cubicBezTo>
                  <a:cubicBezTo>
                    <a:pt x="74" y="29"/>
                    <a:pt x="72" y="28"/>
                    <a:pt x="69" y="27"/>
                  </a:cubicBezTo>
                  <a:cubicBezTo>
                    <a:pt x="56" y="22"/>
                    <a:pt x="40" y="29"/>
                    <a:pt x="35" y="43"/>
                  </a:cubicBezTo>
                  <a:cubicBezTo>
                    <a:pt x="32" y="50"/>
                    <a:pt x="33" y="58"/>
                    <a:pt x="36" y="64"/>
                  </a:cubicBezTo>
                  <a:cubicBezTo>
                    <a:pt x="25" y="66"/>
                    <a:pt x="17" y="76"/>
                    <a:pt x="17" y="88"/>
                  </a:cubicBezTo>
                  <a:cubicBezTo>
                    <a:pt x="17" y="92"/>
                    <a:pt x="18" y="97"/>
                    <a:pt x="20" y="101"/>
                  </a:cubicBezTo>
                  <a:cubicBezTo>
                    <a:pt x="20" y="102"/>
                    <a:pt x="19" y="105"/>
                    <a:pt x="19" y="107"/>
                  </a:cubicBezTo>
                  <a:cubicBezTo>
                    <a:pt x="8" y="109"/>
                    <a:pt x="0" y="119"/>
                    <a:pt x="0" y="131"/>
                  </a:cubicBezTo>
                  <a:cubicBezTo>
                    <a:pt x="0" y="145"/>
                    <a:pt x="11" y="157"/>
                    <a:pt x="25" y="157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10493376" y="2127537"/>
              <a:ext cx="738188" cy="855662"/>
            </a:xfrm>
            <a:custGeom>
              <a:avLst/>
              <a:gdLst>
                <a:gd name="T0" fmla="*/ 37 w 134"/>
                <a:gd name="T1" fmla="*/ 155 h 155"/>
                <a:gd name="T2" fmla="*/ 75 w 134"/>
                <a:gd name="T3" fmla="*/ 121 h 155"/>
                <a:gd name="T4" fmla="*/ 109 w 134"/>
                <a:gd name="T5" fmla="*/ 82 h 155"/>
                <a:gd name="T6" fmla="*/ 104 w 134"/>
                <a:gd name="T7" fmla="*/ 63 h 155"/>
                <a:gd name="T8" fmla="*/ 134 w 134"/>
                <a:gd name="T9" fmla="*/ 31 h 155"/>
                <a:gd name="T10" fmla="*/ 102 w 134"/>
                <a:gd name="T11" fmla="*/ 0 h 155"/>
                <a:gd name="T12" fmla="*/ 73 w 134"/>
                <a:gd name="T13" fmla="*/ 19 h 155"/>
                <a:gd name="T14" fmla="*/ 60 w 134"/>
                <a:gd name="T15" fmla="*/ 17 h 155"/>
                <a:gd name="T16" fmla="*/ 25 w 134"/>
                <a:gd name="T17" fmla="*/ 52 h 155"/>
                <a:gd name="T18" fmla="*/ 30 w 134"/>
                <a:gd name="T19" fmla="*/ 71 h 155"/>
                <a:gd name="T20" fmla="*/ 29 w 134"/>
                <a:gd name="T21" fmla="*/ 81 h 155"/>
                <a:gd name="T22" fmla="*/ 0 w 134"/>
                <a:gd name="T23" fmla="*/ 117 h 155"/>
                <a:gd name="T24" fmla="*/ 37 w 134"/>
                <a:gd name="T2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155">
                  <a:moveTo>
                    <a:pt x="37" y="155"/>
                  </a:moveTo>
                  <a:cubicBezTo>
                    <a:pt x="57" y="155"/>
                    <a:pt x="73" y="140"/>
                    <a:pt x="75" y="121"/>
                  </a:cubicBezTo>
                  <a:cubicBezTo>
                    <a:pt x="94" y="118"/>
                    <a:pt x="109" y="102"/>
                    <a:pt x="109" y="82"/>
                  </a:cubicBezTo>
                  <a:cubicBezTo>
                    <a:pt x="109" y="75"/>
                    <a:pt x="107" y="68"/>
                    <a:pt x="104" y="63"/>
                  </a:cubicBezTo>
                  <a:cubicBezTo>
                    <a:pt x="121" y="62"/>
                    <a:pt x="134" y="48"/>
                    <a:pt x="134" y="31"/>
                  </a:cubicBezTo>
                  <a:cubicBezTo>
                    <a:pt x="134" y="14"/>
                    <a:pt x="120" y="0"/>
                    <a:pt x="102" y="0"/>
                  </a:cubicBezTo>
                  <a:cubicBezTo>
                    <a:pt x="89" y="0"/>
                    <a:pt x="78" y="8"/>
                    <a:pt x="73" y="19"/>
                  </a:cubicBezTo>
                  <a:cubicBezTo>
                    <a:pt x="69" y="18"/>
                    <a:pt x="65" y="17"/>
                    <a:pt x="60" y="17"/>
                  </a:cubicBezTo>
                  <a:cubicBezTo>
                    <a:pt x="41" y="17"/>
                    <a:pt x="25" y="33"/>
                    <a:pt x="25" y="52"/>
                  </a:cubicBezTo>
                  <a:cubicBezTo>
                    <a:pt x="25" y="59"/>
                    <a:pt x="27" y="66"/>
                    <a:pt x="30" y="71"/>
                  </a:cubicBezTo>
                  <a:cubicBezTo>
                    <a:pt x="30" y="74"/>
                    <a:pt x="29" y="77"/>
                    <a:pt x="29" y="81"/>
                  </a:cubicBezTo>
                  <a:cubicBezTo>
                    <a:pt x="12" y="84"/>
                    <a:pt x="0" y="99"/>
                    <a:pt x="0" y="117"/>
                  </a:cubicBezTo>
                  <a:cubicBezTo>
                    <a:pt x="0" y="138"/>
                    <a:pt x="16" y="155"/>
                    <a:pt x="37" y="155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5992813" y="2006887"/>
              <a:ext cx="466725" cy="546100"/>
            </a:xfrm>
            <a:custGeom>
              <a:avLst/>
              <a:gdLst>
                <a:gd name="T0" fmla="*/ 23 w 85"/>
                <a:gd name="T1" fmla="*/ 99 h 99"/>
                <a:gd name="T2" fmla="*/ 47 w 85"/>
                <a:gd name="T3" fmla="*/ 77 h 99"/>
                <a:gd name="T4" fmla="*/ 69 w 85"/>
                <a:gd name="T5" fmla="*/ 52 h 99"/>
                <a:gd name="T6" fmla="*/ 66 w 85"/>
                <a:gd name="T7" fmla="*/ 40 h 99"/>
                <a:gd name="T8" fmla="*/ 85 w 85"/>
                <a:gd name="T9" fmla="*/ 20 h 99"/>
                <a:gd name="T10" fmla="*/ 65 w 85"/>
                <a:gd name="T11" fmla="*/ 0 h 99"/>
                <a:gd name="T12" fmla="*/ 46 w 85"/>
                <a:gd name="T13" fmla="*/ 13 h 99"/>
                <a:gd name="T14" fmla="*/ 38 w 85"/>
                <a:gd name="T15" fmla="*/ 11 h 99"/>
                <a:gd name="T16" fmla="*/ 15 w 85"/>
                <a:gd name="T17" fmla="*/ 34 h 99"/>
                <a:gd name="T18" fmla="*/ 19 w 85"/>
                <a:gd name="T19" fmla="*/ 46 h 99"/>
                <a:gd name="T20" fmla="*/ 18 w 85"/>
                <a:gd name="T21" fmla="*/ 51 h 99"/>
                <a:gd name="T22" fmla="*/ 0 w 85"/>
                <a:gd name="T23" fmla="*/ 75 h 99"/>
                <a:gd name="T24" fmla="*/ 23 w 85"/>
                <a:gd name="T25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99">
                  <a:moveTo>
                    <a:pt x="23" y="99"/>
                  </a:moveTo>
                  <a:cubicBezTo>
                    <a:pt x="36" y="99"/>
                    <a:pt x="46" y="89"/>
                    <a:pt x="47" y="77"/>
                  </a:cubicBezTo>
                  <a:cubicBezTo>
                    <a:pt x="59" y="75"/>
                    <a:pt x="69" y="65"/>
                    <a:pt x="69" y="52"/>
                  </a:cubicBezTo>
                  <a:cubicBezTo>
                    <a:pt x="69" y="48"/>
                    <a:pt x="68" y="44"/>
                    <a:pt x="66" y="40"/>
                  </a:cubicBezTo>
                  <a:cubicBezTo>
                    <a:pt x="76" y="40"/>
                    <a:pt x="85" y="31"/>
                    <a:pt x="85" y="20"/>
                  </a:cubicBezTo>
                  <a:cubicBezTo>
                    <a:pt x="85" y="9"/>
                    <a:pt x="76" y="0"/>
                    <a:pt x="65" y="0"/>
                  </a:cubicBezTo>
                  <a:cubicBezTo>
                    <a:pt x="56" y="0"/>
                    <a:pt x="49" y="5"/>
                    <a:pt x="46" y="13"/>
                  </a:cubicBezTo>
                  <a:cubicBezTo>
                    <a:pt x="44" y="12"/>
                    <a:pt x="41" y="11"/>
                    <a:pt x="38" y="11"/>
                  </a:cubicBezTo>
                  <a:cubicBezTo>
                    <a:pt x="26" y="11"/>
                    <a:pt x="15" y="21"/>
                    <a:pt x="15" y="34"/>
                  </a:cubicBezTo>
                  <a:cubicBezTo>
                    <a:pt x="15" y="38"/>
                    <a:pt x="17" y="42"/>
                    <a:pt x="19" y="46"/>
                  </a:cubicBezTo>
                  <a:cubicBezTo>
                    <a:pt x="19" y="48"/>
                    <a:pt x="18" y="49"/>
                    <a:pt x="18" y="51"/>
                  </a:cubicBezTo>
                  <a:cubicBezTo>
                    <a:pt x="7" y="54"/>
                    <a:pt x="0" y="63"/>
                    <a:pt x="0" y="75"/>
                  </a:cubicBezTo>
                  <a:cubicBezTo>
                    <a:pt x="0" y="88"/>
                    <a:pt x="10" y="99"/>
                    <a:pt x="23" y="99"/>
                  </a:cubicBezTo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7273926" y="3065749"/>
              <a:ext cx="457200" cy="487362"/>
            </a:xfrm>
            <a:custGeom>
              <a:avLst/>
              <a:gdLst>
                <a:gd name="T0" fmla="*/ 19 w 83"/>
                <a:gd name="T1" fmla="*/ 88 h 88"/>
                <a:gd name="T2" fmla="*/ 35 w 83"/>
                <a:gd name="T3" fmla="*/ 78 h 88"/>
                <a:gd name="T4" fmla="*/ 41 w 83"/>
                <a:gd name="T5" fmla="*/ 82 h 88"/>
                <a:gd name="T6" fmla="*/ 67 w 83"/>
                <a:gd name="T7" fmla="*/ 70 h 88"/>
                <a:gd name="T8" fmla="*/ 66 w 83"/>
                <a:gd name="T9" fmla="*/ 55 h 88"/>
                <a:gd name="T10" fmla="*/ 70 w 83"/>
                <a:gd name="T11" fmla="*/ 48 h 88"/>
                <a:gd name="T12" fmla="*/ 71 w 83"/>
                <a:gd name="T13" fmla="*/ 38 h 88"/>
                <a:gd name="T14" fmla="*/ 79 w 83"/>
                <a:gd name="T15" fmla="*/ 28 h 88"/>
                <a:gd name="T16" fmla="*/ 68 w 83"/>
                <a:gd name="T17" fmla="*/ 3 h 88"/>
                <a:gd name="T18" fmla="*/ 43 w 83"/>
                <a:gd name="T19" fmla="*/ 13 h 88"/>
                <a:gd name="T20" fmla="*/ 36 w 83"/>
                <a:gd name="T21" fmla="*/ 21 h 88"/>
                <a:gd name="T22" fmla="*/ 30 w 83"/>
                <a:gd name="T23" fmla="*/ 19 h 88"/>
                <a:gd name="T24" fmla="*/ 12 w 83"/>
                <a:gd name="T25" fmla="*/ 37 h 88"/>
                <a:gd name="T26" fmla="*/ 15 w 83"/>
                <a:gd name="T27" fmla="*/ 46 h 88"/>
                <a:gd name="T28" fmla="*/ 15 w 83"/>
                <a:gd name="T29" fmla="*/ 51 h 88"/>
                <a:gd name="T30" fmla="*/ 0 w 83"/>
                <a:gd name="T31" fmla="*/ 69 h 88"/>
                <a:gd name="T32" fmla="*/ 19 w 83"/>
                <a:gd name="T33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88">
                  <a:moveTo>
                    <a:pt x="19" y="88"/>
                  </a:moveTo>
                  <a:cubicBezTo>
                    <a:pt x="26" y="88"/>
                    <a:pt x="32" y="84"/>
                    <a:pt x="35" y="78"/>
                  </a:cubicBezTo>
                  <a:cubicBezTo>
                    <a:pt x="37" y="79"/>
                    <a:pt x="39" y="81"/>
                    <a:pt x="41" y="82"/>
                  </a:cubicBezTo>
                  <a:cubicBezTo>
                    <a:pt x="51" y="85"/>
                    <a:pt x="63" y="80"/>
                    <a:pt x="67" y="70"/>
                  </a:cubicBezTo>
                  <a:cubicBezTo>
                    <a:pt x="68" y="65"/>
                    <a:pt x="68" y="59"/>
                    <a:pt x="66" y="55"/>
                  </a:cubicBezTo>
                  <a:cubicBezTo>
                    <a:pt x="68" y="53"/>
                    <a:pt x="69" y="51"/>
                    <a:pt x="70" y="48"/>
                  </a:cubicBezTo>
                  <a:cubicBezTo>
                    <a:pt x="71" y="45"/>
                    <a:pt x="72" y="41"/>
                    <a:pt x="71" y="38"/>
                  </a:cubicBezTo>
                  <a:cubicBezTo>
                    <a:pt x="75" y="36"/>
                    <a:pt x="78" y="33"/>
                    <a:pt x="79" y="28"/>
                  </a:cubicBezTo>
                  <a:cubicBezTo>
                    <a:pt x="83" y="18"/>
                    <a:pt x="78" y="7"/>
                    <a:pt x="68" y="3"/>
                  </a:cubicBezTo>
                  <a:cubicBezTo>
                    <a:pt x="58" y="0"/>
                    <a:pt x="47" y="4"/>
                    <a:pt x="43" y="13"/>
                  </a:cubicBezTo>
                  <a:cubicBezTo>
                    <a:pt x="40" y="15"/>
                    <a:pt x="38" y="17"/>
                    <a:pt x="36" y="21"/>
                  </a:cubicBezTo>
                  <a:cubicBezTo>
                    <a:pt x="34" y="20"/>
                    <a:pt x="32" y="19"/>
                    <a:pt x="30" y="19"/>
                  </a:cubicBezTo>
                  <a:cubicBezTo>
                    <a:pt x="20" y="19"/>
                    <a:pt x="12" y="27"/>
                    <a:pt x="12" y="37"/>
                  </a:cubicBezTo>
                  <a:cubicBezTo>
                    <a:pt x="12" y="40"/>
                    <a:pt x="13" y="44"/>
                    <a:pt x="15" y="46"/>
                  </a:cubicBezTo>
                  <a:cubicBezTo>
                    <a:pt x="15" y="48"/>
                    <a:pt x="15" y="49"/>
                    <a:pt x="15" y="51"/>
                  </a:cubicBezTo>
                  <a:cubicBezTo>
                    <a:pt x="6" y="53"/>
                    <a:pt x="0" y="60"/>
                    <a:pt x="0" y="69"/>
                  </a:cubicBezTo>
                  <a:cubicBezTo>
                    <a:pt x="0" y="79"/>
                    <a:pt x="8" y="88"/>
                    <a:pt x="19" y="88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1925638" y="1648112"/>
              <a:ext cx="457200" cy="490537"/>
            </a:xfrm>
            <a:custGeom>
              <a:avLst/>
              <a:gdLst>
                <a:gd name="T0" fmla="*/ 18 w 83"/>
                <a:gd name="T1" fmla="*/ 89 h 89"/>
                <a:gd name="T2" fmla="*/ 35 w 83"/>
                <a:gd name="T3" fmla="*/ 79 h 89"/>
                <a:gd name="T4" fmla="*/ 41 w 83"/>
                <a:gd name="T5" fmla="*/ 82 h 89"/>
                <a:gd name="T6" fmla="*/ 66 w 83"/>
                <a:gd name="T7" fmla="*/ 71 h 89"/>
                <a:gd name="T8" fmla="*/ 66 w 83"/>
                <a:gd name="T9" fmla="*/ 56 h 89"/>
                <a:gd name="T10" fmla="*/ 70 w 83"/>
                <a:gd name="T11" fmla="*/ 49 h 89"/>
                <a:gd name="T12" fmla="*/ 71 w 83"/>
                <a:gd name="T13" fmla="*/ 39 h 89"/>
                <a:gd name="T14" fmla="*/ 79 w 83"/>
                <a:gd name="T15" fmla="*/ 29 h 89"/>
                <a:gd name="T16" fmla="*/ 67 w 83"/>
                <a:gd name="T17" fmla="*/ 4 h 89"/>
                <a:gd name="T18" fmla="*/ 43 w 83"/>
                <a:gd name="T19" fmla="*/ 14 h 89"/>
                <a:gd name="T20" fmla="*/ 36 w 83"/>
                <a:gd name="T21" fmla="*/ 21 h 89"/>
                <a:gd name="T22" fmla="*/ 30 w 83"/>
                <a:gd name="T23" fmla="*/ 20 h 89"/>
                <a:gd name="T24" fmla="*/ 12 w 83"/>
                <a:gd name="T25" fmla="*/ 38 h 89"/>
                <a:gd name="T26" fmla="*/ 15 w 83"/>
                <a:gd name="T27" fmla="*/ 47 h 89"/>
                <a:gd name="T28" fmla="*/ 14 w 83"/>
                <a:gd name="T29" fmla="*/ 52 h 89"/>
                <a:gd name="T30" fmla="*/ 0 w 83"/>
                <a:gd name="T31" fmla="*/ 70 h 89"/>
                <a:gd name="T32" fmla="*/ 18 w 83"/>
                <a:gd name="T33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89">
                  <a:moveTo>
                    <a:pt x="18" y="89"/>
                  </a:moveTo>
                  <a:cubicBezTo>
                    <a:pt x="25" y="89"/>
                    <a:pt x="31" y="84"/>
                    <a:pt x="35" y="79"/>
                  </a:cubicBezTo>
                  <a:cubicBezTo>
                    <a:pt x="36" y="80"/>
                    <a:pt x="38" y="81"/>
                    <a:pt x="41" y="82"/>
                  </a:cubicBezTo>
                  <a:cubicBezTo>
                    <a:pt x="51" y="86"/>
                    <a:pt x="62" y="81"/>
                    <a:pt x="66" y="71"/>
                  </a:cubicBezTo>
                  <a:cubicBezTo>
                    <a:pt x="68" y="66"/>
                    <a:pt x="68" y="60"/>
                    <a:pt x="66" y="56"/>
                  </a:cubicBezTo>
                  <a:cubicBezTo>
                    <a:pt x="67" y="54"/>
                    <a:pt x="69" y="52"/>
                    <a:pt x="70" y="49"/>
                  </a:cubicBezTo>
                  <a:cubicBezTo>
                    <a:pt x="71" y="46"/>
                    <a:pt x="71" y="42"/>
                    <a:pt x="71" y="39"/>
                  </a:cubicBezTo>
                  <a:cubicBezTo>
                    <a:pt x="74" y="37"/>
                    <a:pt x="77" y="34"/>
                    <a:pt x="79" y="29"/>
                  </a:cubicBezTo>
                  <a:cubicBezTo>
                    <a:pt x="83" y="19"/>
                    <a:pt x="77" y="8"/>
                    <a:pt x="67" y="4"/>
                  </a:cubicBezTo>
                  <a:cubicBezTo>
                    <a:pt x="58" y="0"/>
                    <a:pt x="47" y="5"/>
                    <a:pt x="43" y="14"/>
                  </a:cubicBezTo>
                  <a:cubicBezTo>
                    <a:pt x="40" y="16"/>
                    <a:pt x="37" y="18"/>
                    <a:pt x="36" y="21"/>
                  </a:cubicBezTo>
                  <a:cubicBezTo>
                    <a:pt x="34" y="21"/>
                    <a:pt x="32" y="20"/>
                    <a:pt x="30" y="20"/>
                  </a:cubicBezTo>
                  <a:cubicBezTo>
                    <a:pt x="20" y="20"/>
                    <a:pt x="12" y="28"/>
                    <a:pt x="12" y="38"/>
                  </a:cubicBezTo>
                  <a:cubicBezTo>
                    <a:pt x="12" y="41"/>
                    <a:pt x="13" y="45"/>
                    <a:pt x="15" y="47"/>
                  </a:cubicBezTo>
                  <a:cubicBezTo>
                    <a:pt x="14" y="49"/>
                    <a:pt x="14" y="50"/>
                    <a:pt x="14" y="52"/>
                  </a:cubicBezTo>
                  <a:cubicBezTo>
                    <a:pt x="6" y="54"/>
                    <a:pt x="0" y="61"/>
                    <a:pt x="0" y="70"/>
                  </a:cubicBezTo>
                  <a:cubicBezTo>
                    <a:pt x="0" y="80"/>
                    <a:pt x="8" y="89"/>
                    <a:pt x="18" y="89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252413" y="2167224"/>
              <a:ext cx="11733213" cy="2765425"/>
            </a:xfrm>
            <a:custGeom>
              <a:avLst/>
              <a:gdLst>
                <a:gd name="T0" fmla="*/ 2015 w 2132"/>
                <a:gd name="T1" fmla="*/ 351 h 501"/>
                <a:gd name="T2" fmla="*/ 1940 w 2132"/>
                <a:gd name="T3" fmla="*/ 247 h 501"/>
                <a:gd name="T4" fmla="*/ 1943 w 2132"/>
                <a:gd name="T5" fmla="*/ 234 h 501"/>
                <a:gd name="T6" fmla="*/ 1943 w 2132"/>
                <a:gd name="T7" fmla="*/ 224 h 501"/>
                <a:gd name="T8" fmla="*/ 1939 w 2132"/>
                <a:gd name="T9" fmla="*/ 204 h 501"/>
                <a:gd name="T10" fmla="*/ 1825 w 2132"/>
                <a:gd name="T11" fmla="*/ 182 h 501"/>
                <a:gd name="T12" fmla="*/ 1831 w 2132"/>
                <a:gd name="T13" fmla="*/ 212 h 501"/>
                <a:gd name="T14" fmla="*/ 1831 w 2132"/>
                <a:gd name="T15" fmla="*/ 224 h 501"/>
                <a:gd name="T16" fmla="*/ 1828 w 2132"/>
                <a:gd name="T17" fmla="*/ 246 h 501"/>
                <a:gd name="T18" fmla="*/ 1826 w 2132"/>
                <a:gd name="T19" fmla="*/ 285 h 501"/>
                <a:gd name="T20" fmla="*/ 1679 w 2132"/>
                <a:gd name="T21" fmla="*/ 313 h 501"/>
                <a:gd name="T22" fmla="*/ 1625 w 2132"/>
                <a:gd name="T23" fmla="*/ 247 h 501"/>
                <a:gd name="T24" fmla="*/ 1631 w 2132"/>
                <a:gd name="T25" fmla="*/ 51 h 501"/>
                <a:gd name="T26" fmla="*/ 1631 w 2132"/>
                <a:gd name="T27" fmla="*/ 42 h 501"/>
                <a:gd name="T28" fmla="*/ 1627 w 2132"/>
                <a:gd name="T29" fmla="*/ 22 h 501"/>
                <a:gd name="T30" fmla="*/ 1513 w 2132"/>
                <a:gd name="T31" fmla="*/ 0 h 501"/>
                <a:gd name="T32" fmla="*/ 1520 w 2132"/>
                <a:gd name="T33" fmla="*/ 30 h 501"/>
                <a:gd name="T34" fmla="*/ 1520 w 2132"/>
                <a:gd name="T35" fmla="*/ 42 h 501"/>
                <a:gd name="T36" fmla="*/ 1518 w 2132"/>
                <a:gd name="T37" fmla="*/ 64 h 501"/>
                <a:gd name="T38" fmla="*/ 1506 w 2132"/>
                <a:gd name="T39" fmla="*/ 315 h 501"/>
                <a:gd name="T40" fmla="*/ 1499 w 2132"/>
                <a:gd name="T41" fmla="*/ 351 h 501"/>
                <a:gd name="T42" fmla="*/ 1385 w 2132"/>
                <a:gd name="T43" fmla="*/ 446 h 501"/>
                <a:gd name="T44" fmla="*/ 1342 w 2132"/>
                <a:gd name="T45" fmla="*/ 446 h 501"/>
                <a:gd name="T46" fmla="*/ 1271 w 2132"/>
                <a:gd name="T47" fmla="*/ 275 h 501"/>
                <a:gd name="T48" fmla="*/ 1232 w 2132"/>
                <a:gd name="T49" fmla="*/ 294 h 501"/>
                <a:gd name="T50" fmla="*/ 1103 w 2132"/>
                <a:gd name="T51" fmla="*/ 91 h 501"/>
                <a:gd name="T52" fmla="*/ 1103 w 2132"/>
                <a:gd name="T53" fmla="*/ 80 h 501"/>
                <a:gd name="T54" fmla="*/ 1030 w 2132"/>
                <a:gd name="T55" fmla="*/ 91 h 501"/>
                <a:gd name="T56" fmla="*/ 991 w 2132"/>
                <a:gd name="T57" fmla="*/ 159 h 501"/>
                <a:gd name="T58" fmla="*/ 990 w 2132"/>
                <a:gd name="T59" fmla="*/ 37 h 501"/>
                <a:gd name="T60" fmla="*/ 918 w 2132"/>
                <a:gd name="T61" fmla="*/ 47 h 501"/>
                <a:gd name="T62" fmla="*/ 886 w 2132"/>
                <a:gd name="T63" fmla="*/ 159 h 501"/>
                <a:gd name="T64" fmla="*/ 875 w 2132"/>
                <a:gd name="T65" fmla="*/ 251 h 501"/>
                <a:gd name="T66" fmla="*/ 791 w 2132"/>
                <a:gd name="T67" fmla="*/ 117 h 501"/>
                <a:gd name="T68" fmla="*/ 795 w 2132"/>
                <a:gd name="T69" fmla="*/ 110 h 501"/>
                <a:gd name="T70" fmla="*/ 742 w 2132"/>
                <a:gd name="T71" fmla="*/ 117 h 501"/>
                <a:gd name="T72" fmla="*/ 685 w 2132"/>
                <a:gd name="T73" fmla="*/ 251 h 501"/>
                <a:gd name="T74" fmla="*/ 571 w 2132"/>
                <a:gd name="T75" fmla="*/ 291 h 501"/>
                <a:gd name="T76" fmla="*/ 539 w 2132"/>
                <a:gd name="T77" fmla="*/ 330 h 501"/>
                <a:gd name="T78" fmla="*/ 470 w 2132"/>
                <a:gd name="T79" fmla="*/ 254 h 501"/>
                <a:gd name="T80" fmla="*/ 463 w 2132"/>
                <a:gd name="T81" fmla="*/ 4 h 501"/>
                <a:gd name="T82" fmla="*/ 433 w 2132"/>
                <a:gd name="T83" fmla="*/ 20 h 501"/>
                <a:gd name="T84" fmla="*/ 413 w 2132"/>
                <a:gd name="T85" fmla="*/ 330 h 501"/>
                <a:gd name="T86" fmla="*/ 350 w 2132"/>
                <a:gd name="T87" fmla="*/ 210 h 501"/>
                <a:gd name="T88" fmla="*/ 343 w 2132"/>
                <a:gd name="T89" fmla="*/ 4 h 501"/>
                <a:gd name="T90" fmla="*/ 314 w 2132"/>
                <a:gd name="T91" fmla="*/ 20 h 501"/>
                <a:gd name="T92" fmla="*/ 295 w 2132"/>
                <a:gd name="T93" fmla="*/ 182 h 501"/>
                <a:gd name="T94" fmla="*/ 53 w 2132"/>
                <a:gd name="T95" fmla="*/ 238 h 501"/>
                <a:gd name="T96" fmla="*/ 0 w 2132"/>
                <a:gd name="T97" fmla="*/ 499 h 501"/>
                <a:gd name="T98" fmla="*/ 571 w 2132"/>
                <a:gd name="T99" fmla="*/ 499 h 501"/>
                <a:gd name="T100" fmla="*/ 853 w 2132"/>
                <a:gd name="T101" fmla="*/ 501 h 501"/>
                <a:gd name="T102" fmla="*/ 1445 w 2132"/>
                <a:gd name="T103" fmla="*/ 501 h 501"/>
                <a:gd name="T104" fmla="*/ 2132 w 2132"/>
                <a:gd name="T105" fmla="*/ 446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32" h="501">
                  <a:moveTo>
                    <a:pt x="2062" y="446"/>
                  </a:moveTo>
                  <a:cubicBezTo>
                    <a:pt x="2062" y="351"/>
                    <a:pt x="2062" y="351"/>
                    <a:pt x="2062" y="351"/>
                  </a:cubicBezTo>
                  <a:cubicBezTo>
                    <a:pt x="2015" y="351"/>
                    <a:pt x="2015" y="351"/>
                    <a:pt x="2015" y="351"/>
                  </a:cubicBezTo>
                  <a:cubicBezTo>
                    <a:pt x="2015" y="275"/>
                    <a:pt x="2015" y="275"/>
                    <a:pt x="2015" y="275"/>
                  </a:cubicBezTo>
                  <a:cubicBezTo>
                    <a:pt x="1946" y="306"/>
                    <a:pt x="1946" y="306"/>
                    <a:pt x="1946" y="306"/>
                  </a:cubicBezTo>
                  <a:cubicBezTo>
                    <a:pt x="1943" y="288"/>
                    <a:pt x="1941" y="269"/>
                    <a:pt x="1940" y="247"/>
                  </a:cubicBezTo>
                  <a:cubicBezTo>
                    <a:pt x="1940" y="247"/>
                    <a:pt x="1940" y="247"/>
                    <a:pt x="1940" y="246"/>
                  </a:cubicBezTo>
                  <a:cubicBezTo>
                    <a:pt x="1943" y="246"/>
                    <a:pt x="1943" y="246"/>
                    <a:pt x="1943" y="246"/>
                  </a:cubicBezTo>
                  <a:cubicBezTo>
                    <a:pt x="1943" y="234"/>
                    <a:pt x="1943" y="234"/>
                    <a:pt x="1943" y="234"/>
                  </a:cubicBezTo>
                  <a:cubicBezTo>
                    <a:pt x="1940" y="234"/>
                    <a:pt x="1940" y="234"/>
                    <a:pt x="1940" y="234"/>
                  </a:cubicBezTo>
                  <a:cubicBezTo>
                    <a:pt x="1940" y="231"/>
                    <a:pt x="1940" y="228"/>
                    <a:pt x="1940" y="224"/>
                  </a:cubicBezTo>
                  <a:cubicBezTo>
                    <a:pt x="1943" y="224"/>
                    <a:pt x="1943" y="224"/>
                    <a:pt x="1943" y="224"/>
                  </a:cubicBezTo>
                  <a:cubicBezTo>
                    <a:pt x="1943" y="212"/>
                    <a:pt x="1943" y="212"/>
                    <a:pt x="1943" y="212"/>
                  </a:cubicBezTo>
                  <a:cubicBezTo>
                    <a:pt x="1939" y="212"/>
                    <a:pt x="1939" y="212"/>
                    <a:pt x="1939" y="212"/>
                  </a:cubicBezTo>
                  <a:cubicBezTo>
                    <a:pt x="1939" y="209"/>
                    <a:pt x="1939" y="207"/>
                    <a:pt x="1939" y="204"/>
                  </a:cubicBezTo>
                  <a:cubicBezTo>
                    <a:pt x="1945" y="204"/>
                    <a:pt x="1945" y="204"/>
                    <a:pt x="1945" y="204"/>
                  </a:cubicBezTo>
                  <a:cubicBezTo>
                    <a:pt x="1945" y="182"/>
                    <a:pt x="1945" y="182"/>
                    <a:pt x="1945" y="182"/>
                  </a:cubicBezTo>
                  <a:cubicBezTo>
                    <a:pt x="1825" y="182"/>
                    <a:pt x="1825" y="182"/>
                    <a:pt x="1825" y="182"/>
                  </a:cubicBezTo>
                  <a:cubicBezTo>
                    <a:pt x="1825" y="204"/>
                    <a:pt x="1825" y="204"/>
                    <a:pt x="1825" y="204"/>
                  </a:cubicBezTo>
                  <a:cubicBezTo>
                    <a:pt x="1832" y="204"/>
                    <a:pt x="1832" y="204"/>
                    <a:pt x="1832" y="204"/>
                  </a:cubicBezTo>
                  <a:cubicBezTo>
                    <a:pt x="1832" y="207"/>
                    <a:pt x="1832" y="209"/>
                    <a:pt x="1831" y="212"/>
                  </a:cubicBezTo>
                  <a:cubicBezTo>
                    <a:pt x="1828" y="212"/>
                    <a:pt x="1828" y="212"/>
                    <a:pt x="1828" y="212"/>
                  </a:cubicBezTo>
                  <a:cubicBezTo>
                    <a:pt x="1828" y="224"/>
                    <a:pt x="1828" y="224"/>
                    <a:pt x="1828" y="224"/>
                  </a:cubicBezTo>
                  <a:cubicBezTo>
                    <a:pt x="1831" y="224"/>
                    <a:pt x="1831" y="224"/>
                    <a:pt x="1831" y="224"/>
                  </a:cubicBezTo>
                  <a:cubicBezTo>
                    <a:pt x="1831" y="228"/>
                    <a:pt x="1831" y="231"/>
                    <a:pt x="1830" y="234"/>
                  </a:cubicBezTo>
                  <a:cubicBezTo>
                    <a:pt x="1828" y="234"/>
                    <a:pt x="1828" y="234"/>
                    <a:pt x="1828" y="234"/>
                  </a:cubicBezTo>
                  <a:cubicBezTo>
                    <a:pt x="1828" y="246"/>
                    <a:pt x="1828" y="246"/>
                    <a:pt x="1828" y="246"/>
                  </a:cubicBezTo>
                  <a:cubicBezTo>
                    <a:pt x="1830" y="246"/>
                    <a:pt x="1830" y="246"/>
                    <a:pt x="1830" y="246"/>
                  </a:cubicBezTo>
                  <a:cubicBezTo>
                    <a:pt x="1830" y="249"/>
                    <a:pt x="1829" y="251"/>
                    <a:pt x="1829" y="254"/>
                  </a:cubicBezTo>
                  <a:cubicBezTo>
                    <a:pt x="1828" y="264"/>
                    <a:pt x="1827" y="275"/>
                    <a:pt x="1826" y="285"/>
                  </a:cubicBezTo>
                  <a:cubicBezTo>
                    <a:pt x="1763" y="313"/>
                    <a:pt x="1763" y="313"/>
                    <a:pt x="1763" y="313"/>
                  </a:cubicBezTo>
                  <a:cubicBezTo>
                    <a:pt x="1763" y="275"/>
                    <a:pt x="1763" y="275"/>
                    <a:pt x="1763" y="275"/>
                  </a:cubicBezTo>
                  <a:cubicBezTo>
                    <a:pt x="1679" y="313"/>
                    <a:pt x="1679" y="313"/>
                    <a:pt x="1679" y="313"/>
                  </a:cubicBezTo>
                  <a:cubicBezTo>
                    <a:pt x="1679" y="275"/>
                    <a:pt x="1679" y="275"/>
                    <a:pt x="1679" y="275"/>
                  </a:cubicBezTo>
                  <a:cubicBezTo>
                    <a:pt x="1630" y="297"/>
                    <a:pt x="1630" y="297"/>
                    <a:pt x="1630" y="297"/>
                  </a:cubicBezTo>
                  <a:cubicBezTo>
                    <a:pt x="1628" y="282"/>
                    <a:pt x="1626" y="265"/>
                    <a:pt x="1625" y="247"/>
                  </a:cubicBezTo>
                  <a:cubicBezTo>
                    <a:pt x="1623" y="209"/>
                    <a:pt x="1625" y="120"/>
                    <a:pt x="1626" y="64"/>
                  </a:cubicBezTo>
                  <a:cubicBezTo>
                    <a:pt x="1631" y="64"/>
                    <a:pt x="1631" y="64"/>
                    <a:pt x="1631" y="64"/>
                  </a:cubicBezTo>
                  <a:cubicBezTo>
                    <a:pt x="1631" y="51"/>
                    <a:pt x="1631" y="51"/>
                    <a:pt x="1631" y="51"/>
                  </a:cubicBezTo>
                  <a:cubicBezTo>
                    <a:pt x="1626" y="51"/>
                    <a:pt x="1626" y="51"/>
                    <a:pt x="1626" y="51"/>
                  </a:cubicBezTo>
                  <a:cubicBezTo>
                    <a:pt x="1626" y="48"/>
                    <a:pt x="1627" y="45"/>
                    <a:pt x="1627" y="42"/>
                  </a:cubicBezTo>
                  <a:cubicBezTo>
                    <a:pt x="1631" y="42"/>
                    <a:pt x="1631" y="42"/>
                    <a:pt x="1631" y="42"/>
                  </a:cubicBezTo>
                  <a:cubicBezTo>
                    <a:pt x="1631" y="30"/>
                    <a:pt x="1631" y="30"/>
                    <a:pt x="1631" y="30"/>
                  </a:cubicBezTo>
                  <a:cubicBezTo>
                    <a:pt x="1627" y="30"/>
                    <a:pt x="1627" y="30"/>
                    <a:pt x="1627" y="30"/>
                  </a:cubicBezTo>
                  <a:cubicBezTo>
                    <a:pt x="1627" y="27"/>
                    <a:pt x="1627" y="24"/>
                    <a:pt x="1627" y="22"/>
                  </a:cubicBezTo>
                  <a:cubicBezTo>
                    <a:pt x="1633" y="22"/>
                    <a:pt x="1633" y="22"/>
                    <a:pt x="1633" y="22"/>
                  </a:cubicBezTo>
                  <a:cubicBezTo>
                    <a:pt x="1633" y="0"/>
                    <a:pt x="1633" y="0"/>
                    <a:pt x="1633" y="0"/>
                  </a:cubicBezTo>
                  <a:cubicBezTo>
                    <a:pt x="1513" y="0"/>
                    <a:pt x="1513" y="0"/>
                    <a:pt x="1513" y="0"/>
                  </a:cubicBezTo>
                  <a:cubicBezTo>
                    <a:pt x="1513" y="22"/>
                    <a:pt x="1513" y="22"/>
                    <a:pt x="1513" y="22"/>
                  </a:cubicBezTo>
                  <a:cubicBezTo>
                    <a:pt x="1520" y="22"/>
                    <a:pt x="1520" y="22"/>
                    <a:pt x="1520" y="22"/>
                  </a:cubicBezTo>
                  <a:cubicBezTo>
                    <a:pt x="1520" y="24"/>
                    <a:pt x="1520" y="27"/>
                    <a:pt x="1520" y="30"/>
                  </a:cubicBezTo>
                  <a:cubicBezTo>
                    <a:pt x="1518" y="30"/>
                    <a:pt x="1518" y="30"/>
                    <a:pt x="1518" y="30"/>
                  </a:cubicBezTo>
                  <a:cubicBezTo>
                    <a:pt x="1518" y="42"/>
                    <a:pt x="1518" y="42"/>
                    <a:pt x="1518" y="42"/>
                  </a:cubicBezTo>
                  <a:cubicBezTo>
                    <a:pt x="1520" y="42"/>
                    <a:pt x="1520" y="42"/>
                    <a:pt x="1520" y="42"/>
                  </a:cubicBezTo>
                  <a:cubicBezTo>
                    <a:pt x="1520" y="45"/>
                    <a:pt x="1520" y="48"/>
                    <a:pt x="1520" y="51"/>
                  </a:cubicBezTo>
                  <a:cubicBezTo>
                    <a:pt x="1518" y="51"/>
                    <a:pt x="1518" y="51"/>
                    <a:pt x="1518" y="51"/>
                  </a:cubicBezTo>
                  <a:cubicBezTo>
                    <a:pt x="1518" y="64"/>
                    <a:pt x="1518" y="64"/>
                    <a:pt x="1518" y="64"/>
                  </a:cubicBezTo>
                  <a:cubicBezTo>
                    <a:pt x="1520" y="64"/>
                    <a:pt x="1520" y="64"/>
                    <a:pt x="1520" y="64"/>
                  </a:cubicBezTo>
                  <a:cubicBezTo>
                    <a:pt x="1519" y="122"/>
                    <a:pt x="1517" y="216"/>
                    <a:pt x="1514" y="254"/>
                  </a:cubicBezTo>
                  <a:cubicBezTo>
                    <a:pt x="1512" y="276"/>
                    <a:pt x="1510" y="296"/>
                    <a:pt x="1506" y="315"/>
                  </a:cubicBezTo>
                  <a:cubicBezTo>
                    <a:pt x="1506" y="315"/>
                    <a:pt x="1506" y="315"/>
                    <a:pt x="1506" y="315"/>
                  </a:cubicBezTo>
                  <a:cubicBezTo>
                    <a:pt x="1506" y="319"/>
                    <a:pt x="1506" y="319"/>
                    <a:pt x="1506" y="319"/>
                  </a:cubicBezTo>
                  <a:cubicBezTo>
                    <a:pt x="1504" y="330"/>
                    <a:pt x="1502" y="341"/>
                    <a:pt x="1499" y="351"/>
                  </a:cubicBezTo>
                  <a:cubicBezTo>
                    <a:pt x="1445" y="351"/>
                    <a:pt x="1445" y="351"/>
                    <a:pt x="1445" y="351"/>
                  </a:cubicBezTo>
                  <a:cubicBezTo>
                    <a:pt x="1445" y="446"/>
                    <a:pt x="1445" y="446"/>
                    <a:pt x="1445" y="446"/>
                  </a:cubicBezTo>
                  <a:cubicBezTo>
                    <a:pt x="1385" y="446"/>
                    <a:pt x="1385" y="446"/>
                    <a:pt x="1385" y="446"/>
                  </a:cubicBezTo>
                  <a:cubicBezTo>
                    <a:pt x="1381" y="275"/>
                    <a:pt x="1381" y="275"/>
                    <a:pt x="1381" y="275"/>
                  </a:cubicBezTo>
                  <a:cubicBezTo>
                    <a:pt x="1347" y="275"/>
                    <a:pt x="1347" y="275"/>
                    <a:pt x="1347" y="275"/>
                  </a:cubicBezTo>
                  <a:cubicBezTo>
                    <a:pt x="1342" y="446"/>
                    <a:pt x="1342" y="446"/>
                    <a:pt x="1342" y="446"/>
                  </a:cubicBezTo>
                  <a:cubicBezTo>
                    <a:pt x="1310" y="446"/>
                    <a:pt x="1310" y="446"/>
                    <a:pt x="1310" y="446"/>
                  </a:cubicBezTo>
                  <a:cubicBezTo>
                    <a:pt x="1306" y="275"/>
                    <a:pt x="1306" y="275"/>
                    <a:pt x="1306" y="275"/>
                  </a:cubicBezTo>
                  <a:cubicBezTo>
                    <a:pt x="1271" y="275"/>
                    <a:pt x="1271" y="275"/>
                    <a:pt x="1271" y="275"/>
                  </a:cubicBezTo>
                  <a:cubicBezTo>
                    <a:pt x="1270" y="310"/>
                    <a:pt x="1270" y="310"/>
                    <a:pt x="1270" y="310"/>
                  </a:cubicBezTo>
                  <a:cubicBezTo>
                    <a:pt x="1270" y="294"/>
                    <a:pt x="1270" y="294"/>
                    <a:pt x="1270" y="294"/>
                  </a:cubicBezTo>
                  <a:cubicBezTo>
                    <a:pt x="1232" y="294"/>
                    <a:pt x="1232" y="294"/>
                    <a:pt x="1232" y="294"/>
                  </a:cubicBezTo>
                  <a:cubicBezTo>
                    <a:pt x="1232" y="159"/>
                    <a:pt x="1232" y="159"/>
                    <a:pt x="1232" y="159"/>
                  </a:cubicBezTo>
                  <a:cubicBezTo>
                    <a:pt x="1103" y="159"/>
                    <a:pt x="1103" y="159"/>
                    <a:pt x="1103" y="159"/>
                  </a:cubicBezTo>
                  <a:cubicBezTo>
                    <a:pt x="1103" y="91"/>
                    <a:pt x="1103" y="91"/>
                    <a:pt x="1103" y="91"/>
                  </a:cubicBezTo>
                  <a:cubicBezTo>
                    <a:pt x="1103" y="91"/>
                    <a:pt x="1103" y="91"/>
                    <a:pt x="1103" y="91"/>
                  </a:cubicBezTo>
                  <a:cubicBezTo>
                    <a:pt x="1105" y="91"/>
                    <a:pt x="1108" y="88"/>
                    <a:pt x="1108" y="85"/>
                  </a:cubicBezTo>
                  <a:cubicBezTo>
                    <a:pt x="1108" y="83"/>
                    <a:pt x="1105" y="80"/>
                    <a:pt x="1103" y="80"/>
                  </a:cubicBezTo>
                  <a:cubicBezTo>
                    <a:pt x="1030" y="80"/>
                    <a:pt x="1030" y="80"/>
                    <a:pt x="1030" y="80"/>
                  </a:cubicBezTo>
                  <a:cubicBezTo>
                    <a:pt x="1027" y="80"/>
                    <a:pt x="1025" y="83"/>
                    <a:pt x="1025" y="85"/>
                  </a:cubicBezTo>
                  <a:cubicBezTo>
                    <a:pt x="1025" y="88"/>
                    <a:pt x="1027" y="91"/>
                    <a:pt x="1030" y="91"/>
                  </a:cubicBezTo>
                  <a:cubicBezTo>
                    <a:pt x="1031" y="91"/>
                    <a:pt x="1031" y="91"/>
                    <a:pt x="1031" y="91"/>
                  </a:cubicBezTo>
                  <a:cubicBezTo>
                    <a:pt x="1031" y="159"/>
                    <a:pt x="1031" y="159"/>
                    <a:pt x="1031" y="159"/>
                  </a:cubicBezTo>
                  <a:cubicBezTo>
                    <a:pt x="991" y="159"/>
                    <a:pt x="991" y="159"/>
                    <a:pt x="991" y="159"/>
                  </a:cubicBezTo>
                  <a:cubicBezTo>
                    <a:pt x="991" y="47"/>
                    <a:pt x="991" y="47"/>
                    <a:pt x="991" y="47"/>
                  </a:cubicBezTo>
                  <a:cubicBezTo>
                    <a:pt x="994" y="47"/>
                    <a:pt x="995" y="45"/>
                    <a:pt x="995" y="42"/>
                  </a:cubicBezTo>
                  <a:cubicBezTo>
                    <a:pt x="995" y="39"/>
                    <a:pt x="993" y="37"/>
                    <a:pt x="990" y="37"/>
                  </a:cubicBezTo>
                  <a:cubicBezTo>
                    <a:pt x="918" y="37"/>
                    <a:pt x="918" y="37"/>
                    <a:pt x="918" y="37"/>
                  </a:cubicBezTo>
                  <a:cubicBezTo>
                    <a:pt x="915" y="37"/>
                    <a:pt x="912" y="39"/>
                    <a:pt x="912" y="42"/>
                  </a:cubicBezTo>
                  <a:cubicBezTo>
                    <a:pt x="912" y="45"/>
                    <a:pt x="915" y="47"/>
                    <a:pt x="918" y="47"/>
                  </a:cubicBezTo>
                  <a:cubicBezTo>
                    <a:pt x="920" y="47"/>
                    <a:pt x="920" y="47"/>
                    <a:pt x="920" y="47"/>
                  </a:cubicBezTo>
                  <a:cubicBezTo>
                    <a:pt x="920" y="159"/>
                    <a:pt x="920" y="159"/>
                    <a:pt x="920" y="159"/>
                  </a:cubicBezTo>
                  <a:cubicBezTo>
                    <a:pt x="886" y="159"/>
                    <a:pt x="886" y="159"/>
                    <a:pt x="886" y="159"/>
                  </a:cubicBezTo>
                  <a:cubicBezTo>
                    <a:pt x="886" y="291"/>
                    <a:pt x="886" y="291"/>
                    <a:pt x="886" y="291"/>
                  </a:cubicBezTo>
                  <a:cubicBezTo>
                    <a:pt x="875" y="291"/>
                    <a:pt x="875" y="291"/>
                    <a:pt x="875" y="291"/>
                  </a:cubicBezTo>
                  <a:cubicBezTo>
                    <a:pt x="875" y="251"/>
                    <a:pt x="875" y="251"/>
                    <a:pt x="875" y="251"/>
                  </a:cubicBezTo>
                  <a:cubicBezTo>
                    <a:pt x="846" y="251"/>
                    <a:pt x="846" y="251"/>
                    <a:pt x="846" y="251"/>
                  </a:cubicBezTo>
                  <a:cubicBezTo>
                    <a:pt x="836" y="230"/>
                    <a:pt x="817" y="213"/>
                    <a:pt x="793" y="206"/>
                  </a:cubicBezTo>
                  <a:cubicBezTo>
                    <a:pt x="791" y="117"/>
                    <a:pt x="791" y="117"/>
                    <a:pt x="791" y="117"/>
                  </a:cubicBezTo>
                  <a:cubicBezTo>
                    <a:pt x="795" y="117"/>
                    <a:pt x="795" y="117"/>
                    <a:pt x="795" y="117"/>
                  </a:cubicBezTo>
                  <a:cubicBezTo>
                    <a:pt x="797" y="117"/>
                    <a:pt x="798" y="116"/>
                    <a:pt x="798" y="114"/>
                  </a:cubicBezTo>
                  <a:cubicBezTo>
                    <a:pt x="798" y="112"/>
                    <a:pt x="797" y="110"/>
                    <a:pt x="795" y="110"/>
                  </a:cubicBezTo>
                  <a:cubicBezTo>
                    <a:pt x="742" y="110"/>
                    <a:pt x="742" y="110"/>
                    <a:pt x="742" y="110"/>
                  </a:cubicBezTo>
                  <a:cubicBezTo>
                    <a:pt x="740" y="110"/>
                    <a:pt x="738" y="112"/>
                    <a:pt x="738" y="114"/>
                  </a:cubicBezTo>
                  <a:cubicBezTo>
                    <a:pt x="738" y="116"/>
                    <a:pt x="740" y="117"/>
                    <a:pt x="742" y="117"/>
                  </a:cubicBezTo>
                  <a:cubicBezTo>
                    <a:pt x="745" y="117"/>
                    <a:pt x="745" y="117"/>
                    <a:pt x="745" y="117"/>
                  </a:cubicBezTo>
                  <a:cubicBezTo>
                    <a:pt x="743" y="204"/>
                    <a:pt x="743" y="204"/>
                    <a:pt x="743" y="204"/>
                  </a:cubicBezTo>
                  <a:cubicBezTo>
                    <a:pt x="717" y="211"/>
                    <a:pt x="696" y="228"/>
                    <a:pt x="685" y="251"/>
                  </a:cubicBezTo>
                  <a:cubicBezTo>
                    <a:pt x="647" y="251"/>
                    <a:pt x="647" y="251"/>
                    <a:pt x="647" y="251"/>
                  </a:cubicBezTo>
                  <a:cubicBezTo>
                    <a:pt x="647" y="291"/>
                    <a:pt x="647" y="291"/>
                    <a:pt x="647" y="291"/>
                  </a:cubicBezTo>
                  <a:cubicBezTo>
                    <a:pt x="571" y="291"/>
                    <a:pt x="571" y="291"/>
                    <a:pt x="571" y="291"/>
                  </a:cubicBezTo>
                  <a:cubicBezTo>
                    <a:pt x="571" y="401"/>
                    <a:pt x="571" y="401"/>
                    <a:pt x="571" y="401"/>
                  </a:cubicBezTo>
                  <a:cubicBezTo>
                    <a:pt x="539" y="401"/>
                    <a:pt x="539" y="401"/>
                    <a:pt x="539" y="401"/>
                  </a:cubicBezTo>
                  <a:cubicBezTo>
                    <a:pt x="539" y="330"/>
                    <a:pt x="539" y="330"/>
                    <a:pt x="539" y="330"/>
                  </a:cubicBezTo>
                  <a:cubicBezTo>
                    <a:pt x="486" y="330"/>
                    <a:pt x="486" y="330"/>
                    <a:pt x="486" y="330"/>
                  </a:cubicBezTo>
                  <a:cubicBezTo>
                    <a:pt x="480" y="254"/>
                    <a:pt x="480" y="254"/>
                    <a:pt x="480" y="254"/>
                  </a:cubicBezTo>
                  <a:cubicBezTo>
                    <a:pt x="470" y="254"/>
                    <a:pt x="470" y="254"/>
                    <a:pt x="470" y="254"/>
                  </a:cubicBezTo>
                  <a:cubicBezTo>
                    <a:pt x="466" y="19"/>
                    <a:pt x="466" y="19"/>
                    <a:pt x="466" y="19"/>
                  </a:cubicBezTo>
                  <a:cubicBezTo>
                    <a:pt x="469" y="18"/>
                    <a:pt x="471" y="15"/>
                    <a:pt x="471" y="12"/>
                  </a:cubicBezTo>
                  <a:cubicBezTo>
                    <a:pt x="471" y="8"/>
                    <a:pt x="467" y="4"/>
                    <a:pt x="463" y="4"/>
                  </a:cubicBezTo>
                  <a:cubicBezTo>
                    <a:pt x="435" y="4"/>
                    <a:pt x="435" y="4"/>
                    <a:pt x="435" y="4"/>
                  </a:cubicBezTo>
                  <a:cubicBezTo>
                    <a:pt x="431" y="4"/>
                    <a:pt x="427" y="8"/>
                    <a:pt x="427" y="12"/>
                  </a:cubicBezTo>
                  <a:cubicBezTo>
                    <a:pt x="427" y="16"/>
                    <a:pt x="430" y="19"/>
                    <a:pt x="433" y="20"/>
                  </a:cubicBezTo>
                  <a:cubicBezTo>
                    <a:pt x="428" y="254"/>
                    <a:pt x="428" y="254"/>
                    <a:pt x="428" y="254"/>
                  </a:cubicBezTo>
                  <a:cubicBezTo>
                    <a:pt x="421" y="254"/>
                    <a:pt x="421" y="254"/>
                    <a:pt x="421" y="254"/>
                  </a:cubicBezTo>
                  <a:cubicBezTo>
                    <a:pt x="413" y="330"/>
                    <a:pt x="413" y="330"/>
                    <a:pt x="413" y="330"/>
                  </a:cubicBezTo>
                  <a:cubicBezTo>
                    <a:pt x="413" y="330"/>
                    <a:pt x="413" y="330"/>
                    <a:pt x="413" y="330"/>
                  </a:cubicBezTo>
                  <a:cubicBezTo>
                    <a:pt x="413" y="182"/>
                    <a:pt x="413" y="182"/>
                    <a:pt x="413" y="182"/>
                  </a:cubicBezTo>
                  <a:cubicBezTo>
                    <a:pt x="350" y="210"/>
                    <a:pt x="350" y="210"/>
                    <a:pt x="350" y="210"/>
                  </a:cubicBezTo>
                  <a:cubicBezTo>
                    <a:pt x="347" y="19"/>
                    <a:pt x="347" y="19"/>
                    <a:pt x="347" y="19"/>
                  </a:cubicBezTo>
                  <a:cubicBezTo>
                    <a:pt x="350" y="17"/>
                    <a:pt x="351" y="15"/>
                    <a:pt x="351" y="12"/>
                  </a:cubicBezTo>
                  <a:cubicBezTo>
                    <a:pt x="351" y="8"/>
                    <a:pt x="347" y="4"/>
                    <a:pt x="343" y="4"/>
                  </a:cubicBezTo>
                  <a:cubicBezTo>
                    <a:pt x="315" y="4"/>
                    <a:pt x="315" y="4"/>
                    <a:pt x="315" y="4"/>
                  </a:cubicBezTo>
                  <a:cubicBezTo>
                    <a:pt x="311" y="4"/>
                    <a:pt x="307" y="8"/>
                    <a:pt x="307" y="12"/>
                  </a:cubicBezTo>
                  <a:cubicBezTo>
                    <a:pt x="307" y="16"/>
                    <a:pt x="310" y="19"/>
                    <a:pt x="314" y="20"/>
                  </a:cubicBezTo>
                  <a:cubicBezTo>
                    <a:pt x="310" y="228"/>
                    <a:pt x="310" y="228"/>
                    <a:pt x="310" y="228"/>
                  </a:cubicBezTo>
                  <a:cubicBezTo>
                    <a:pt x="295" y="235"/>
                    <a:pt x="295" y="235"/>
                    <a:pt x="295" y="235"/>
                  </a:cubicBezTo>
                  <a:cubicBezTo>
                    <a:pt x="295" y="182"/>
                    <a:pt x="295" y="182"/>
                    <a:pt x="295" y="182"/>
                  </a:cubicBezTo>
                  <a:cubicBezTo>
                    <a:pt x="177" y="235"/>
                    <a:pt x="177" y="235"/>
                    <a:pt x="177" y="235"/>
                  </a:cubicBezTo>
                  <a:cubicBezTo>
                    <a:pt x="177" y="182"/>
                    <a:pt x="177" y="182"/>
                    <a:pt x="177" y="182"/>
                  </a:cubicBezTo>
                  <a:cubicBezTo>
                    <a:pt x="53" y="238"/>
                    <a:pt x="53" y="238"/>
                    <a:pt x="53" y="238"/>
                  </a:cubicBezTo>
                  <a:cubicBezTo>
                    <a:pt x="53" y="392"/>
                    <a:pt x="53" y="392"/>
                    <a:pt x="53" y="392"/>
                  </a:cubicBezTo>
                  <a:cubicBezTo>
                    <a:pt x="0" y="392"/>
                    <a:pt x="0" y="392"/>
                    <a:pt x="0" y="392"/>
                  </a:cubicBezTo>
                  <a:cubicBezTo>
                    <a:pt x="0" y="499"/>
                    <a:pt x="0" y="499"/>
                    <a:pt x="0" y="499"/>
                  </a:cubicBezTo>
                  <a:cubicBezTo>
                    <a:pt x="426" y="499"/>
                    <a:pt x="426" y="499"/>
                    <a:pt x="426" y="499"/>
                  </a:cubicBezTo>
                  <a:cubicBezTo>
                    <a:pt x="426" y="499"/>
                    <a:pt x="426" y="499"/>
                    <a:pt x="426" y="499"/>
                  </a:cubicBezTo>
                  <a:cubicBezTo>
                    <a:pt x="571" y="499"/>
                    <a:pt x="571" y="499"/>
                    <a:pt x="571" y="499"/>
                  </a:cubicBezTo>
                  <a:cubicBezTo>
                    <a:pt x="571" y="500"/>
                    <a:pt x="571" y="500"/>
                    <a:pt x="571" y="500"/>
                  </a:cubicBezTo>
                  <a:cubicBezTo>
                    <a:pt x="853" y="500"/>
                    <a:pt x="853" y="500"/>
                    <a:pt x="853" y="500"/>
                  </a:cubicBezTo>
                  <a:cubicBezTo>
                    <a:pt x="853" y="501"/>
                    <a:pt x="853" y="501"/>
                    <a:pt x="853" y="501"/>
                  </a:cubicBezTo>
                  <a:cubicBezTo>
                    <a:pt x="1270" y="501"/>
                    <a:pt x="1270" y="501"/>
                    <a:pt x="1270" y="501"/>
                  </a:cubicBezTo>
                  <a:cubicBezTo>
                    <a:pt x="1270" y="501"/>
                    <a:pt x="1270" y="501"/>
                    <a:pt x="1270" y="501"/>
                  </a:cubicBezTo>
                  <a:cubicBezTo>
                    <a:pt x="1445" y="501"/>
                    <a:pt x="1445" y="501"/>
                    <a:pt x="1445" y="501"/>
                  </a:cubicBezTo>
                  <a:cubicBezTo>
                    <a:pt x="2062" y="501"/>
                    <a:pt x="2062" y="501"/>
                    <a:pt x="2062" y="501"/>
                  </a:cubicBezTo>
                  <a:cubicBezTo>
                    <a:pt x="2132" y="501"/>
                    <a:pt x="2132" y="501"/>
                    <a:pt x="2132" y="501"/>
                  </a:cubicBezTo>
                  <a:cubicBezTo>
                    <a:pt x="2132" y="446"/>
                    <a:pt x="2132" y="446"/>
                    <a:pt x="2132" y="446"/>
                  </a:cubicBezTo>
                  <a:cubicBezTo>
                    <a:pt x="2062" y="446"/>
                    <a:pt x="2062" y="446"/>
                    <a:pt x="2062" y="446"/>
                  </a:cubicBezTo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1022352" y="2194735"/>
            <a:ext cx="9636125" cy="2738437"/>
            <a:chOff x="1022351" y="2149762"/>
            <a:chExt cx="9636125" cy="2738437"/>
          </a:xfrm>
        </p:grpSpPr>
        <p:sp>
          <p:nvSpPr>
            <p:cNvPr id="19" name="Freeform 17"/>
            <p:cNvSpPr/>
            <p:nvPr/>
          </p:nvSpPr>
          <p:spPr bwMode="auto">
            <a:xfrm>
              <a:off x="1022351" y="4700874"/>
              <a:ext cx="280988" cy="187325"/>
            </a:xfrm>
            <a:custGeom>
              <a:avLst/>
              <a:gdLst>
                <a:gd name="T0" fmla="*/ 11 w 177"/>
                <a:gd name="T1" fmla="*/ 0 h 118"/>
                <a:gd name="T2" fmla="*/ 0 w 177"/>
                <a:gd name="T3" fmla="*/ 118 h 118"/>
                <a:gd name="T4" fmla="*/ 177 w 177"/>
                <a:gd name="T5" fmla="*/ 118 h 118"/>
                <a:gd name="T6" fmla="*/ 167 w 177"/>
                <a:gd name="T7" fmla="*/ 0 h 118"/>
                <a:gd name="T8" fmla="*/ 11 w 177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18">
                  <a:moveTo>
                    <a:pt x="11" y="0"/>
                  </a:moveTo>
                  <a:lnTo>
                    <a:pt x="0" y="118"/>
                  </a:lnTo>
                  <a:lnTo>
                    <a:pt x="177" y="118"/>
                  </a:lnTo>
                  <a:lnTo>
                    <a:pt x="167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43" name="Freeform 41"/>
            <p:cNvSpPr/>
            <p:nvPr/>
          </p:nvSpPr>
          <p:spPr bwMode="auto">
            <a:xfrm>
              <a:off x="4638676" y="4656424"/>
              <a:ext cx="209550" cy="231775"/>
            </a:xfrm>
            <a:custGeom>
              <a:avLst/>
              <a:gdLst>
                <a:gd name="T0" fmla="*/ 7 w 132"/>
                <a:gd name="T1" fmla="*/ 0 h 146"/>
                <a:gd name="T2" fmla="*/ 0 w 132"/>
                <a:gd name="T3" fmla="*/ 146 h 146"/>
                <a:gd name="T4" fmla="*/ 132 w 132"/>
                <a:gd name="T5" fmla="*/ 146 h 146"/>
                <a:gd name="T6" fmla="*/ 121 w 132"/>
                <a:gd name="T7" fmla="*/ 0 h 146"/>
                <a:gd name="T8" fmla="*/ 7 w 132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6">
                  <a:moveTo>
                    <a:pt x="7" y="0"/>
                  </a:moveTo>
                  <a:lnTo>
                    <a:pt x="0" y="146"/>
                  </a:lnTo>
                  <a:lnTo>
                    <a:pt x="132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85" name="Freeform 83"/>
            <p:cNvSpPr/>
            <p:nvPr/>
          </p:nvSpPr>
          <p:spPr bwMode="auto">
            <a:xfrm>
              <a:off x="10004426" y="4700874"/>
              <a:ext cx="207963" cy="187325"/>
            </a:xfrm>
            <a:custGeom>
              <a:avLst/>
              <a:gdLst>
                <a:gd name="T0" fmla="*/ 10 w 131"/>
                <a:gd name="T1" fmla="*/ 0 h 118"/>
                <a:gd name="T2" fmla="*/ 0 w 131"/>
                <a:gd name="T3" fmla="*/ 118 h 118"/>
                <a:gd name="T4" fmla="*/ 131 w 131"/>
                <a:gd name="T5" fmla="*/ 118 h 118"/>
                <a:gd name="T6" fmla="*/ 121 w 131"/>
                <a:gd name="T7" fmla="*/ 0 h 118"/>
                <a:gd name="T8" fmla="*/ 10 w 131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8">
                  <a:moveTo>
                    <a:pt x="10" y="0"/>
                  </a:moveTo>
                  <a:lnTo>
                    <a:pt x="0" y="118"/>
                  </a:lnTo>
                  <a:lnTo>
                    <a:pt x="131" y="118"/>
                  </a:lnTo>
                  <a:lnTo>
                    <a:pt x="121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91" name="Freeform 89"/>
            <p:cNvSpPr/>
            <p:nvPr/>
          </p:nvSpPr>
          <p:spPr bwMode="auto">
            <a:xfrm>
              <a:off x="10448926" y="4607212"/>
              <a:ext cx="209550" cy="280987"/>
            </a:xfrm>
            <a:custGeom>
              <a:avLst/>
              <a:gdLst>
                <a:gd name="T0" fmla="*/ 11 w 132"/>
                <a:gd name="T1" fmla="*/ 0 h 177"/>
                <a:gd name="T2" fmla="*/ 0 w 132"/>
                <a:gd name="T3" fmla="*/ 177 h 177"/>
                <a:gd name="T4" fmla="*/ 132 w 132"/>
                <a:gd name="T5" fmla="*/ 177 h 177"/>
                <a:gd name="T6" fmla="*/ 125 w 132"/>
                <a:gd name="T7" fmla="*/ 0 h 177"/>
                <a:gd name="T8" fmla="*/ 11 w 132"/>
                <a:gd name="T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77">
                  <a:moveTo>
                    <a:pt x="11" y="0"/>
                  </a:moveTo>
                  <a:lnTo>
                    <a:pt x="0" y="177"/>
                  </a:lnTo>
                  <a:lnTo>
                    <a:pt x="132" y="177"/>
                  </a:lnTo>
                  <a:lnTo>
                    <a:pt x="125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12" name="Freeform 110"/>
            <p:cNvSpPr/>
            <p:nvPr/>
          </p:nvSpPr>
          <p:spPr bwMode="auto">
            <a:xfrm>
              <a:off x="5105401" y="2149762"/>
              <a:ext cx="1954213" cy="1998662"/>
            </a:xfrm>
            <a:custGeom>
              <a:avLst/>
              <a:gdLst>
                <a:gd name="T0" fmla="*/ 261 w 355"/>
                <a:gd name="T1" fmla="*/ 118 h 362"/>
                <a:gd name="T2" fmla="*/ 178 w 355"/>
                <a:gd name="T3" fmla="*/ 0 h 362"/>
                <a:gd name="T4" fmla="*/ 96 w 355"/>
                <a:gd name="T5" fmla="*/ 118 h 362"/>
                <a:gd name="T6" fmla="*/ 165 w 355"/>
                <a:gd name="T7" fmla="*/ 362 h 362"/>
                <a:gd name="T8" fmla="*/ 165 w 355"/>
                <a:gd name="T9" fmla="*/ 311 h 362"/>
                <a:gd name="T10" fmla="*/ 114 w 355"/>
                <a:gd name="T11" fmla="*/ 251 h 362"/>
                <a:gd name="T12" fmla="*/ 169 w 355"/>
                <a:gd name="T13" fmla="*/ 283 h 362"/>
                <a:gd name="T14" fmla="*/ 178 w 355"/>
                <a:gd name="T15" fmla="*/ 199 h 362"/>
                <a:gd name="T16" fmla="*/ 186 w 355"/>
                <a:gd name="T17" fmla="*/ 283 h 362"/>
                <a:gd name="T18" fmla="*/ 241 w 355"/>
                <a:gd name="T19" fmla="*/ 251 h 362"/>
                <a:gd name="T20" fmla="*/ 190 w 355"/>
                <a:gd name="T21" fmla="*/ 311 h 362"/>
                <a:gd name="T22" fmla="*/ 191 w 355"/>
                <a:gd name="T23" fmla="*/ 362 h 362"/>
                <a:gd name="T24" fmla="*/ 261 w 355"/>
                <a:gd name="T25" fmla="*/ 118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5" h="362">
                  <a:moveTo>
                    <a:pt x="261" y="118"/>
                  </a:moveTo>
                  <a:cubicBezTo>
                    <a:pt x="220" y="50"/>
                    <a:pt x="178" y="0"/>
                    <a:pt x="178" y="0"/>
                  </a:cubicBezTo>
                  <a:cubicBezTo>
                    <a:pt x="178" y="0"/>
                    <a:pt x="140" y="52"/>
                    <a:pt x="96" y="118"/>
                  </a:cubicBezTo>
                  <a:cubicBezTo>
                    <a:pt x="0" y="260"/>
                    <a:pt x="97" y="347"/>
                    <a:pt x="165" y="362"/>
                  </a:cubicBezTo>
                  <a:cubicBezTo>
                    <a:pt x="165" y="311"/>
                    <a:pt x="165" y="311"/>
                    <a:pt x="165" y="311"/>
                  </a:cubicBezTo>
                  <a:cubicBezTo>
                    <a:pt x="114" y="251"/>
                    <a:pt x="114" y="251"/>
                    <a:pt x="114" y="251"/>
                  </a:cubicBezTo>
                  <a:cubicBezTo>
                    <a:pt x="169" y="283"/>
                    <a:pt x="169" y="283"/>
                    <a:pt x="169" y="283"/>
                  </a:cubicBezTo>
                  <a:cubicBezTo>
                    <a:pt x="178" y="199"/>
                    <a:pt x="178" y="199"/>
                    <a:pt x="178" y="199"/>
                  </a:cubicBezTo>
                  <a:cubicBezTo>
                    <a:pt x="186" y="283"/>
                    <a:pt x="186" y="283"/>
                    <a:pt x="186" y="283"/>
                  </a:cubicBezTo>
                  <a:cubicBezTo>
                    <a:pt x="241" y="251"/>
                    <a:pt x="241" y="251"/>
                    <a:pt x="241" y="251"/>
                  </a:cubicBezTo>
                  <a:cubicBezTo>
                    <a:pt x="190" y="311"/>
                    <a:pt x="190" y="311"/>
                    <a:pt x="190" y="311"/>
                  </a:cubicBezTo>
                  <a:cubicBezTo>
                    <a:pt x="191" y="362"/>
                    <a:pt x="191" y="362"/>
                    <a:pt x="191" y="362"/>
                  </a:cubicBezTo>
                  <a:cubicBezTo>
                    <a:pt x="259" y="350"/>
                    <a:pt x="355" y="271"/>
                    <a:pt x="261" y="118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13" name="Freeform 111"/>
            <p:cNvSpPr/>
            <p:nvPr/>
          </p:nvSpPr>
          <p:spPr bwMode="auto">
            <a:xfrm>
              <a:off x="5734051" y="3248312"/>
              <a:ext cx="698500" cy="1639887"/>
            </a:xfrm>
            <a:custGeom>
              <a:avLst/>
              <a:gdLst>
                <a:gd name="T0" fmla="*/ 440 w 440"/>
                <a:gd name="T1" fmla="*/ 181 h 1033"/>
                <a:gd name="T2" fmla="*/ 249 w 440"/>
                <a:gd name="T3" fmla="*/ 292 h 1033"/>
                <a:gd name="T4" fmla="*/ 221 w 440"/>
                <a:gd name="T5" fmla="*/ 0 h 1033"/>
                <a:gd name="T6" fmla="*/ 190 w 440"/>
                <a:gd name="T7" fmla="*/ 292 h 1033"/>
                <a:gd name="T8" fmla="*/ 0 w 440"/>
                <a:gd name="T9" fmla="*/ 181 h 1033"/>
                <a:gd name="T10" fmla="*/ 176 w 440"/>
                <a:gd name="T11" fmla="*/ 390 h 1033"/>
                <a:gd name="T12" fmla="*/ 176 w 440"/>
                <a:gd name="T13" fmla="*/ 571 h 1033"/>
                <a:gd name="T14" fmla="*/ 180 w 440"/>
                <a:gd name="T15" fmla="*/ 1033 h 1033"/>
                <a:gd name="T16" fmla="*/ 273 w 440"/>
                <a:gd name="T17" fmla="*/ 1033 h 1033"/>
                <a:gd name="T18" fmla="*/ 267 w 440"/>
                <a:gd name="T19" fmla="*/ 571 h 1033"/>
                <a:gd name="T20" fmla="*/ 263 w 440"/>
                <a:gd name="T21" fmla="*/ 390 h 1033"/>
                <a:gd name="T22" fmla="*/ 440 w 440"/>
                <a:gd name="T23" fmla="*/ 181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0" h="1033">
                  <a:moveTo>
                    <a:pt x="440" y="181"/>
                  </a:moveTo>
                  <a:lnTo>
                    <a:pt x="249" y="292"/>
                  </a:lnTo>
                  <a:lnTo>
                    <a:pt x="221" y="0"/>
                  </a:lnTo>
                  <a:lnTo>
                    <a:pt x="190" y="292"/>
                  </a:lnTo>
                  <a:lnTo>
                    <a:pt x="0" y="181"/>
                  </a:lnTo>
                  <a:lnTo>
                    <a:pt x="176" y="390"/>
                  </a:lnTo>
                  <a:lnTo>
                    <a:pt x="176" y="571"/>
                  </a:lnTo>
                  <a:lnTo>
                    <a:pt x="180" y="1033"/>
                  </a:lnTo>
                  <a:lnTo>
                    <a:pt x="273" y="1033"/>
                  </a:lnTo>
                  <a:lnTo>
                    <a:pt x="267" y="571"/>
                  </a:lnTo>
                  <a:lnTo>
                    <a:pt x="263" y="390"/>
                  </a:lnTo>
                  <a:lnTo>
                    <a:pt x="440" y="181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615951" y="1929622"/>
            <a:ext cx="9910763" cy="3003551"/>
            <a:chOff x="615951" y="1884649"/>
            <a:chExt cx="9910762" cy="3003550"/>
          </a:xfrm>
        </p:grpSpPr>
        <p:sp>
          <p:nvSpPr>
            <p:cNvPr id="13" name="Freeform 11"/>
            <p:cNvSpPr/>
            <p:nvPr/>
          </p:nvSpPr>
          <p:spPr bwMode="auto">
            <a:xfrm>
              <a:off x="615951" y="4573874"/>
              <a:ext cx="203200" cy="314325"/>
            </a:xfrm>
            <a:custGeom>
              <a:avLst/>
              <a:gdLst>
                <a:gd name="T0" fmla="*/ 7 w 128"/>
                <a:gd name="T1" fmla="*/ 0 h 198"/>
                <a:gd name="T2" fmla="*/ 0 w 128"/>
                <a:gd name="T3" fmla="*/ 198 h 198"/>
                <a:gd name="T4" fmla="*/ 128 w 128"/>
                <a:gd name="T5" fmla="*/ 198 h 198"/>
                <a:gd name="T6" fmla="*/ 121 w 128"/>
                <a:gd name="T7" fmla="*/ 0 h 198"/>
                <a:gd name="T8" fmla="*/ 7 w 128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98">
                  <a:moveTo>
                    <a:pt x="7" y="0"/>
                  </a:moveTo>
                  <a:lnTo>
                    <a:pt x="0" y="198"/>
                  </a:lnTo>
                  <a:lnTo>
                    <a:pt x="128" y="198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37" name="Freeform 35"/>
            <p:cNvSpPr/>
            <p:nvPr/>
          </p:nvSpPr>
          <p:spPr bwMode="auto">
            <a:xfrm>
              <a:off x="3735388" y="4573874"/>
              <a:ext cx="142875" cy="314325"/>
            </a:xfrm>
            <a:custGeom>
              <a:avLst/>
              <a:gdLst>
                <a:gd name="T0" fmla="*/ 7 w 90"/>
                <a:gd name="T1" fmla="*/ 0 h 198"/>
                <a:gd name="T2" fmla="*/ 0 w 90"/>
                <a:gd name="T3" fmla="*/ 198 h 198"/>
                <a:gd name="T4" fmla="*/ 90 w 90"/>
                <a:gd name="T5" fmla="*/ 198 h 198"/>
                <a:gd name="T6" fmla="*/ 83 w 90"/>
                <a:gd name="T7" fmla="*/ 0 h 198"/>
                <a:gd name="T8" fmla="*/ 7 w 90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98">
                  <a:moveTo>
                    <a:pt x="7" y="0"/>
                  </a:moveTo>
                  <a:lnTo>
                    <a:pt x="0" y="198"/>
                  </a:lnTo>
                  <a:lnTo>
                    <a:pt x="90" y="198"/>
                  </a:lnTo>
                  <a:lnTo>
                    <a:pt x="83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55" name="Freeform 53"/>
            <p:cNvSpPr/>
            <p:nvPr/>
          </p:nvSpPr>
          <p:spPr bwMode="auto">
            <a:xfrm>
              <a:off x="6426201" y="4219862"/>
              <a:ext cx="209550" cy="668337"/>
            </a:xfrm>
            <a:custGeom>
              <a:avLst/>
              <a:gdLst>
                <a:gd name="T0" fmla="*/ 7 w 132"/>
                <a:gd name="T1" fmla="*/ 0 h 421"/>
                <a:gd name="T2" fmla="*/ 0 w 132"/>
                <a:gd name="T3" fmla="*/ 421 h 421"/>
                <a:gd name="T4" fmla="*/ 132 w 132"/>
                <a:gd name="T5" fmla="*/ 421 h 421"/>
                <a:gd name="T6" fmla="*/ 122 w 132"/>
                <a:gd name="T7" fmla="*/ 0 h 421"/>
                <a:gd name="T8" fmla="*/ 7 w 132"/>
                <a:gd name="T9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421">
                  <a:moveTo>
                    <a:pt x="7" y="0"/>
                  </a:moveTo>
                  <a:lnTo>
                    <a:pt x="0" y="421"/>
                  </a:lnTo>
                  <a:lnTo>
                    <a:pt x="132" y="421"/>
                  </a:lnTo>
                  <a:lnTo>
                    <a:pt x="122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67" name="Freeform 65"/>
            <p:cNvSpPr/>
            <p:nvPr/>
          </p:nvSpPr>
          <p:spPr bwMode="auto">
            <a:xfrm>
              <a:off x="8215313" y="4573874"/>
              <a:ext cx="209550" cy="314325"/>
            </a:xfrm>
            <a:custGeom>
              <a:avLst/>
              <a:gdLst>
                <a:gd name="T0" fmla="*/ 7 w 132"/>
                <a:gd name="T1" fmla="*/ 0 h 198"/>
                <a:gd name="T2" fmla="*/ 0 w 132"/>
                <a:gd name="T3" fmla="*/ 198 h 198"/>
                <a:gd name="T4" fmla="*/ 132 w 132"/>
                <a:gd name="T5" fmla="*/ 198 h 198"/>
                <a:gd name="T6" fmla="*/ 121 w 132"/>
                <a:gd name="T7" fmla="*/ 0 h 198"/>
                <a:gd name="T8" fmla="*/ 7 w 132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98">
                  <a:moveTo>
                    <a:pt x="7" y="0"/>
                  </a:moveTo>
                  <a:lnTo>
                    <a:pt x="0" y="198"/>
                  </a:lnTo>
                  <a:lnTo>
                    <a:pt x="132" y="198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33" name="Freeform 131"/>
            <p:cNvSpPr/>
            <p:nvPr/>
          </p:nvSpPr>
          <p:spPr bwMode="auto">
            <a:xfrm>
              <a:off x="8710613" y="1884649"/>
              <a:ext cx="1816100" cy="2540000"/>
            </a:xfrm>
            <a:custGeom>
              <a:avLst/>
              <a:gdLst>
                <a:gd name="T0" fmla="*/ 1050 w 1144"/>
                <a:gd name="T1" fmla="*/ 1336 h 1600"/>
                <a:gd name="T2" fmla="*/ 1144 w 1144"/>
                <a:gd name="T3" fmla="*/ 1336 h 1600"/>
                <a:gd name="T4" fmla="*/ 631 w 1144"/>
                <a:gd name="T5" fmla="*/ 171 h 1600"/>
                <a:gd name="T6" fmla="*/ 569 w 1144"/>
                <a:gd name="T7" fmla="*/ 0 h 1600"/>
                <a:gd name="T8" fmla="*/ 510 w 1144"/>
                <a:gd name="T9" fmla="*/ 174 h 1600"/>
                <a:gd name="T10" fmla="*/ 0 w 1144"/>
                <a:gd name="T11" fmla="*/ 1336 h 1600"/>
                <a:gd name="T12" fmla="*/ 94 w 1144"/>
                <a:gd name="T13" fmla="*/ 1336 h 1600"/>
                <a:gd name="T14" fmla="*/ 0 w 1144"/>
                <a:gd name="T15" fmla="*/ 1600 h 1600"/>
                <a:gd name="T16" fmla="*/ 506 w 1144"/>
                <a:gd name="T17" fmla="*/ 1600 h 1600"/>
                <a:gd name="T18" fmla="*/ 510 w 1144"/>
                <a:gd name="T19" fmla="*/ 1527 h 1600"/>
                <a:gd name="T20" fmla="*/ 263 w 1144"/>
                <a:gd name="T21" fmla="*/ 1311 h 1600"/>
                <a:gd name="T22" fmla="*/ 530 w 1144"/>
                <a:gd name="T23" fmla="*/ 1388 h 1600"/>
                <a:gd name="T24" fmla="*/ 572 w 1144"/>
                <a:gd name="T25" fmla="*/ 1089 h 1600"/>
                <a:gd name="T26" fmla="*/ 614 w 1144"/>
                <a:gd name="T27" fmla="*/ 1388 h 1600"/>
                <a:gd name="T28" fmla="*/ 881 w 1144"/>
                <a:gd name="T29" fmla="*/ 1311 h 1600"/>
                <a:gd name="T30" fmla="*/ 634 w 1144"/>
                <a:gd name="T31" fmla="*/ 1527 h 1600"/>
                <a:gd name="T32" fmla="*/ 641 w 1144"/>
                <a:gd name="T33" fmla="*/ 1600 h 1600"/>
                <a:gd name="T34" fmla="*/ 1144 w 1144"/>
                <a:gd name="T35" fmla="*/ 1600 h 1600"/>
                <a:gd name="T36" fmla="*/ 1050 w 1144"/>
                <a:gd name="T37" fmla="*/ 1336 h 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44" h="1600">
                  <a:moveTo>
                    <a:pt x="1050" y="1336"/>
                  </a:moveTo>
                  <a:lnTo>
                    <a:pt x="1144" y="1336"/>
                  </a:lnTo>
                  <a:lnTo>
                    <a:pt x="631" y="171"/>
                  </a:lnTo>
                  <a:lnTo>
                    <a:pt x="569" y="0"/>
                  </a:lnTo>
                  <a:lnTo>
                    <a:pt x="510" y="174"/>
                  </a:lnTo>
                  <a:lnTo>
                    <a:pt x="0" y="1336"/>
                  </a:lnTo>
                  <a:lnTo>
                    <a:pt x="94" y="1336"/>
                  </a:lnTo>
                  <a:lnTo>
                    <a:pt x="0" y="1600"/>
                  </a:lnTo>
                  <a:lnTo>
                    <a:pt x="506" y="1600"/>
                  </a:lnTo>
                  <a:lnTo>
                    <a:pt x="510" y="1527"/>
                  </a:lnTo>
                  <a:lnTo>
                    <a:pt x="263" y="1311"/>
                  </a:lnTo>
                  <a:lnTo>
                    <a:pt x="530" y="1388"/>
                  </a:lnTo>
                  <a:lnTo>
                    <a:pt x="572" y="1089"/>
                  </a:lnTo>
                  <a:lnTo>
                    <a:pt x="614" y="1388"/>
                  </a:lnTo>
                  <a:lnTo>
                    <a:pt x="881" y="1311"/>
                  </a:lnTo>
                  <a:lnTo>
                    <a:pt x="634" y="1527"/>
                  </a:lnTo>
                  <a:lnTo>
                    <a:pt x="641" y="1600"/>
                  </a:lnTo>
                  <a:lnTo>
                    <a:pt x="1144" y="1600"/>
                  </a:lnTo>
                  <a:lnTo>
                    <a:pt x="1050" y="13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35" name="Freeform 133"/>
            <p:cNvSpPr/>
            <p:nvPr/>
          </p:nvSpPr>
          <p:spPr bwMode="auto">
            <a:xfrm>
              <a:off x="9128126" y="3613437"/>
              <a:ext cx="981075" cy="1274762"/>
            </a:xfrm>
            <a:custGeom>
              <a:avLst/>
              <a:gdLst>
                <a:gd name="T0" fmla="*/ 618 w 618"/>
                <a:gd name="T1" fmla="*/ 222 h 803"/>
                <a:gd name="T2" fmla="*/ 351 w 618"/>
                <a:gd name="T3" fmla="*/ 299 h 803"/>
                <a:gd name="T4" fmla="*/ 309 w 618"/>
                <a:gd name="T5" fmla="*/ 0 h 803"/>
                <a:gd name="T6" fmla="*/ 267 w 618"/>
                <a:gd name="T7" fmla="*/ 299 h 803"/>
                <a:gd name="T8" fmla="*/ 0 w 618"/>
                <a:gd name="T9" fmla="*/ 222 h 803"/>
                <a:gd name="T10" fmla="*/ 247 w 618"/>
                <a:gd name="T11" fmla="*/ 435 h 803"/>
                <a:gd name="T12" fmla="*/ 243 w 618"/>
                <a:gd name="T13" fmla="*/ 504 h 803"/>
                <a:gd name="T14" fmla="*/ 215 w 618"/>
                <a:gd name="T15" fmla="*/ 803 h 803"/>
                <a:gd name="T16" fmla="*/ 403 w 618"/>
                <a:gd name="T17" fmla="*/ 803 h 803"/>
                <a:gd name="T18" fmla="*/ 378 w 618"/>
                <a:gd name="T19" fmla="*/ 504 h 803"/>
                <a:gd name="T20" fmla="*/ 371 w 618"/>
                <a:gd name="T21" fmla="*/ 435 h 803"/>
                <a:gd name="T22" fmla="*/ 618 w 618"/>
                <a:gd name="T23" fmla="*/ 222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8" h="803">
                  <a:moveTo>
                    <a:pt x="618" y="222"/>
                  </a:moveTo>
                  <a:lnTo>
                    <a:pt x="351" y="299"/>
                  </a:lnTo>
                  <a:lnTo>
                    <a:pt x="309" y="0"/>
                  </a:lnTo>
                  <a:lnTo>
                    <a:pt x="267" y="299"/>
                  </a:lnTo>
                  <a:lnTo>
                    <a:pt x="0" y="222"/>
                  </a:lnTo>
                  <a:lnTo>
                    <a:pt x="247" y="435"/>
                  </a:lnTo>
                  <a:lnTo>
                    <a:pt x="243" y="504"/>
                  </a:lnTo>
                  <a:lnTo>
                    <a:pt x="215" y="803"/>
                  </a:lnTo>
                  <a:lnTo>
                    <a:pt x="403" y="803"/>
                  </a:lnTo>
                  <a:lnTo>
                    <a:pt x="378" y="504"/>
                  </a:lnTo>
                  <a:lnTo>
                    <a:pt x="371" y="435"/>
                  </a:lnTo>
                  <a:lnTo>
                    <a:pt x="618" y="22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1452565" y="2366185"/>
            <a:ext cx="10388601" cy="2566987"/>
            <a:chOff x="1452563" y="2321212"/>
            <a:chExt cx="10388601" cy="2566987"/>
          </a:xfrm>
        </p:grpSpPr>
        <p:sp>
          <p:nvSpPr>
            <p:cNvPr id="25" name="Freeform 23"/>
            <p:cNvSpPr/>
            <p:nvPr/>
          </p:nvSpPr>
          <p:spPr bwMode="auto">
            <a:xfrm>
              <a:off x="1506538" y="4767549"/>
              <a:ext cx="209550" cy="120650"/>
            </a:xfrm>
            <a:custGeom>
              <a:avLst/>
              <a:gdLst>
                <a:gd name="T0" fmla="*/ 7 w 132"/>
                <a:gd name="T1" fmla="*/ 0 h 76"/>
                <a:gd name="T2" fmla="*/ 0 w 132"/>
                <a:gd name="T3" fmla="*/ 76 h 76"/>
                <a:gd name="T4" fmla="*/ 132 w 132"/>
                <a:gd name="T5" fmla="*/ 76 h 76"/>
                <a:gd name="T6" fmla="*/ 122 w 132"/>
                <a:gd name="T7" fmla="*/ 0 h 76"/>
                <a:gd name="T8" fmla="*/ 7 w 132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76">
                  <a:moveTo>
                    <a:pt x="7" y="0"/>
                  </a:moveTo>
                  <a:lnTo>
                    <a:pt x="0" y="76"/>
                  </a:lnTo>
                  <a:lnTo>
                    <a:pt x="132" y="76"/>
                  </a:lnTo>
                  <a:lnTo>
                    <a:pt x="122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31" name="Freeform 29"/>
            <p:cNvSpPr/>
            <p:nvPr/>
          </p:nvSpPr>
          <p:spPr bwMode="auto">
            <a:xfrm>
              <a:off x="3295651" y="4656424"/>
              <a:ext cx="209550" cy="231775"/>
            </a:xfrm>
            <a:custGeom>
              <a:avLst/>
              <a:gdLst>
                <a:gd name="T0" fmla="*/ 7 w 132"/>
                <a:gd name="T1" fmla="*/ 0 h 146"/>
                <a:gd name="T2" fmla="*/ 0 w 132"/>
                <a:gd name="T3" fmla="*/ 146 h 146"/>
                <a:gd name="T4" fmla="*/ 132 w 132"/>
                <a:gd name="T5" fmla="*/ 146 h 146"/>
                <a:gd name="T6" fmla="*/ 121 w 132"/>
                <a:gd name="T7" fmla="*/ 0 h 146"/>
                <a:gd name="T8" fmla="*/ 7 w 132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6">
                  <a:moveTo>
                    <a:pt x="7" y="0"/>
                  </a:moveTo>
                  <a:lnTo>
                    <a:pt x="0" y="146"/>
                  </a:lnTo>
                  <a:lnTo>
                    <a:pt x="132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49" name="Freeform 47"/>
            <p:cNvSpPr/>
            <p:nvPr/>
          </p:nvSpPr>
          <p:spPr bwMode="auto">
            <a:xfrm>
              <a:off x="5573713" y="4734212"/>
              <a:ext cx="120650" cy="153987"/>
            </a:xfrm>
            <a:custGeom>
              <a:avLst/>
              <a:gdLst>
                <a:gd name="T0" fmla="*/ 7 w 76"/>
                <a:gd name="T1" fmla="*/ 0 h 97"/>
                <a:gd name="T2" fmla="*/ 0 w 76"/>
                <a:gd name="T3" fmla="*/ 97 h 97"/>
                <a:gd name="T4" fmla="*/ 76 w 76"/>
                <a:gd name="T5" fmla="*/ 97 h 97"/>
                <a:gd name="T6" fmla="*/ 73 w 76"/>
                <a:gd name="T7" fmla="*/ 0 h 97"/>
                <a:gd name="T8" fmla="*/ 7 w 7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97">
                  <a:moveTo>
                    <a:pt x="7" y="0"/>
                  </a:moveTo>
                  <a:lnTo>
                    <a:pt x="0" y="97"/>
                  </a:lnTo>
                  <a:lnTo>
                    <a:pt x="76" y="97"/>
                  </a:lnTo>
                  <a:lnTo>
                    <a:pt x="73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61" name="Freeform 59"/>
            <p:cNvSpPr/>
            <p:nvPr/>
          </p:nvSpPr>
          <p:spPr bwMode="auto">
            <a:xfrm>
              <a:off x="7323138" y="4656424"/>
              <a:ext cx="204788" cy="231775"/>
            </a:xfrm>
            <a:custGeom>
              <a:avLst/>
              <a:gdLst>
                <a:gd name="T0" fmla="*/ 7 w 129"/>
                <a:gd name="T1" fmla="*/ 0 h 146"/>
                <a:gd name="T2" fmla="*/ 0 w 129"/>
                <a:gd name="T3" fmla="*/ 146 h 146"/>
                <a:gd name="T4" fmla="*/ 129 w 129"/>
                <a:gd name="T5" fmla="*/ 146 h 146"/>
                <a:gd name="T6" fmla="*/ 122 w 129"/>
                <a:gd name="T7" fmla="*/ 0 h 146"/>
                <a:gd name="T8" fmla="*/ 7 w 129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46">
                  <a:moveTo>
                    <a:pt x="7" y="0"/>
                  </a:moveTo>
                  <a:lnTo>
                    <a:pt x="0" y="146"/>
                  </a:lnTo>
                  <a:lnTo>
                    <a:pt x="129" y="146"/>
                  </a:lnTo>
                  <a:lnTo>
                    <a:pt x="122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73" name="Freeform 71"/>
            <p:cNvSpPr/>
            <p:nvPr/>
          </p:nvSpPr>
          <p:spPr bwMode="auto">
            <a:xfrm>
              <a:off x="8661401" y="4734212"/>
              <a:ext cx="209550" cy="153987"/>
            </a:xfrm>
            <a:custGeom>
              <a:avLst/>
              <a:gdLst>
                <a:gd name="T0" fmla="*/ 10 w 132"/>
                <a:gd name="T1" fmla="*/ 0 h 97"/>
                <a:gd name="T2" fmla="*/ 0 w 132"/>
                <a:gd name="T3" fmla="*/ 97 h 97"/>
                <a:gd name="T4" fmla="*/ 132 w 132"/>
                <a:gd name="T5" fmla="*/ 97 h 97"/>
                <a:gd name="T6" fmla="*/ 125 w 132"/>
                <a:gd name="T7" fmla="*/ 0 h 97"/>
                <a:gd name="T8" fmla="*/ 10 w 132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97">
                  <a:moveTo>
                    <a:pt x="10" y="0"/>
                  </a:moveTo>
                  <a:lnTo>
                    <a:pt x="0" y="97"/>
                  </a:lnTo>
                  <a:lnTo>
                    <a:pt x="132" y="97"/>
                  </a:lnTo>
                  <a:lnTo>
                    <a:pt x="125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79" name="Freeform 77"/>
            <p:cNvSpPr/>
            <p:nvPr/>
          </p:nvSpPr>
          <p:spPr bwMode="auto">
            <a:xfrm>
              <a:off x="9112251" y="4656424"/>
              <a:ext cx="203200" cy="231775"/>
            </a:xfrm>
            <a:custGeom>
              <a:avLst/>
              <a:gdLst>
                <a:gd name="T0" fmla="*/ 7 w 128"/>
                <a:gd name="T1" fmla="*/ 0 h 146"/>
                <a:gd name="T2" fmla="*/ 0 w 128"/>
                <a:gd name="T3" fmla="*/ 146 h 146"/>
                <a:gd name="T4" fmla="*/ 128 w 128"/>
                <a:gd name="T5" fmla="*/ 146 h 146"/>
                <a:gd name="T6" fmla="*/ 121 w 128"/>
                <a:gd name="T7" fmla="*/ 0 h 146"/>
                <a:gd name="T8" fmla="*/ 7 w 128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46">
                  <a:moveTo>
                    <a:pt x="7" y="0"/>
                  </a:moveTo>
                  <a:lnTo>
                    <a:pt x="0" y="146"/>
                  </a:lnTo>
                  <a:lnTo>
                    <a:pt x="128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97" name="Freeform 95"/>
            <p:cNvSpPr/>
            <p:nvPr/>
          </p:nvSpPr>
          <p:spPr bwMode="auto">
            <a:xfrm>
              <a:off x="11633201" y="4656424"/>
              <a:ext cx="207963" cy="231775"/>
            </a:xfrm>
            <a:custGeom>
              <a:avLst/>
              <a:gdLst>
                <a:gd name="T0" fmla="*/ 7 w 131"/>
                <a:gd name="T1" fmla="*/ 0 h 146"/>
                <a:gd name="T2" fmla="*/ 0 w 131"/>
                <a:gd name="T3" fmla="*/ 146 h 146"/>
                <a:gd name="T4" fmla="*/ 131 w 131"/>
                <a:gd name="T5" fmla="*/ 146 h 146"/>
                <a:gd name="T6" fmla="*/ 121 w 131"/>
                <a:gd name="T7" fmla="*/ 0 h 146"/>
                <a:gd name="T8" fmla="*/ 7 w 131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46">
                  <a:moveTo>
                    <a:pt x="7" y="0"/>
                  </a:moveTo>
                  <a:lnTo>
                    <a:pt x="0" y="146"/>
                  </a:lnTo>
                  <a:lnTo>
                    <a:pt x="131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03" name="Freeform 101"/>
            <p:cNvSpPr/>
            <p:nvPr/>
          </p:nvSpPr>
          <p:spPr bwMode="auto">
            <a:xfrm>
              <a:off x="1452563" y="2321212"/>
              <a:ext cx="2019300" cy="1474787"/>
            </a:xfrm>
            <a:custGeom>
              <a:avLst/>
              <a:gdLst>
                <a:gd name="T0" fmla="*/ 24 w 367"/>
                <a:gd name="T1" fmla="*/ 205 h 267"/>
                <a:gd name="T2" fmla="*/ 66 w 367"/>
                <a:gd name="T3" fmla="*/ 147 h 267"/>
                <a:gd name="T4" fmla="*/ 180 w 367"/>
                <a:gd name="T5" fmla="*/ 41 h 267"/>
                <a:gd name="T6" fmla="*/ 294 w 367"/>
                <a:gd name="T7" fmla="*/ 144 h 267"/>
                <a:gd name="T8" fmla="*/ 343 w 367"/>
                <a:gd name="T9" fmla="*/ 205 h 267"/>
                <a:gd name="T10" fmla="*/ 292 w 367"/>
                <a:gd name="T11" fmla="*/ 267 h 267"/>
                <a:gd name="T12" fmla="*/ 367 w 367"/>
                <a:gd name="T13" fmla="*/ 188 h 267"/>
                <a:gd name="T14" fmla="*/ 311 w 367"/>
                <a:gd name="T15" fmla="*/ 118 h 267"/>
                <a:gd name="T16" fmla="*/ 180 w 367"/>
                <a:gd name="T17" fmla="*/ 0 h 267"/>
                <a:gd name="T18" fmla="*/ 48 w 367"/>
                <a:gd name="T19" fmla="*/ 122 h 267"/>
                <a:gd name="T20" fmla="*/ 0 w 367"/>
                <a:gd name="T21" fmla="*/ 188 h 267"/>
                <a:gd name="T22" fmla="*/ 76 w 367"/>
                <a:gd name="T23" fmla="*/ 267 h 267"/>
                <a:gd name="T24" fmla="*/ 24 w 367"/>
                <a:gd name="T25" fmla="*/ 20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" h="267">
                  <a:moveTo>
                    <a:pt x="24" y="205"/>
                  </a:moveTo>
                  <a:cubicBezTo>
                    <a:pt x="24" y="183"/>
                    <a:pt x="40" y="163"/>
                    <a:pt x="66" y="147"/>
                  </a:cubicBezTo>
                  <a:cubicBezTo>
                    <a:pt x="70" y="88"/>
                    <a:pt x="120" y="41"/>
                    <a:pt x="180" y="41"/>
                  </a:cubicBezTo>
                  <a:cubicBezTo>
                    <a:pt x="240" y="41"/>
                    <a:pt x="288" y="86"/>
                    <a:pt x="294" y="144"/>
                  </a:cubicBezTo>
                  <a:cubicBezTo>
                    <a:pt x="324" y="159"/>
                    <a:pt x="343" y="181"/>
                    <a:pt x="343" y="205"/>
                  </a:cubicBezTo>
                  <a:cubicBezTo>
                    <a:pt x="343" y="230"/>
                    <a:pt x="323" y="252"/>
                    <a:pt x="292" y="267"/>
                  </a:cubicBezTo>
                  <a:cubicBezTo>
                    <a:pt x="337" y="250"/>
                    <a:pt x="367" y="221"/>
                    <a:pt x="367" y="188"/>
                  </a:cubicBezTo>
                  <a:cubicBezTo>
                    <a:pt x="367" y="161"/>
                    <a:pt x="346" y="136"/>
                    <a:pt x="311" y="118"/>
                  </a:cubicBezTo>
                  <a:cubicBezTo>
                    <a:pt x="304" y="51"/>
                    <a:pt x="248" y="0"/>
                    <a:pt x="180" y="0"/>
                  </a:cubicBezTo>
                  <a:cubicBezTo>
                    <a:pt x="110" y="0"/>
                    <a:pt x="53" y="54"/>
                    <a:pt x="48" y="122"/>
                  </a:cubicBezTo>
                  <a:cubicBezTo>
                    <a:pt x="19" y="140"/>
                    <a:pt x="0" y="163"/>
                    <a:pt x="0" y="188"/>
                  </a:cubicBezTo>
                  <a:cubicBezTo>
                    <a:pt x="0" y="221"/>
                    <a:pt x="30" y="250"/>
                    <a:pt x="76" y="267"/>
                  </a:cubicBezTo>
                  <a:cubicBezTo>
                    <a:pt x="44" y="252"/>
                    <a:pt x="24" y="230"/>
                    <a:pt x="24" y="205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04" name="Freeform 102"/>
            <p:cNvSpPr/>
            <p:nvPr/>
          </p:nvSpPr>
          <p:spPr bwMode="auto">
            <a:xfrm>
              <a:off x="1584326" y="2548224"/>
              <a:ext cx="1755775" cy="1368425"/>
            </a:xfrm>
            <a:custGeom>
              <a:avLst/>
              <a:gdLst>
                <a:gd name="T0" fmla="*/ 84 w 319"/>
                <a:gd name="T1" fmla="*/ 199 h 248"/>
                <a:gd name="T2" fmla="*/ 150 w 319"/>
                <a:gd name="T3" fmla="*/ 244 h 248"/>
                <a:gd name="T4" fmla="*/ 160 w 319"/>
                <a:gd name="T5" fmla="*/ 196 h 248"/>
                <a:gd name="T6" fmla="*/ 170 w 319"/>
                <a:gd name="T7" fmla="*/ 248 h 248"/>
                <a:gd name="T8" fmla="*/ 235 w 319"/>
                <a:gd name="T9" fmla="*/ 199 h 248"/>
                <a:gd name="T10" fmla="*/ 191 w 319"/>
                <a:gd name="T11" fmla="*/ 247 h 248"/>
                <a:gd name="T12" fmla="*/ 268 w 319"/>
                <a:gd name="T13" fmla="*/ 226 h 248"/>
                <a:gd name="T14" fmla="*/ 319 w 319"/>
                <a:gd name="T15" fmla="*/ 164 h 248"/>
                <a:gd name="T16" fmla="*/ 270 w 319"/>
                <a:gd name="T17" fmla="*/ 103 h 248"/>
                <a:gd name="T18" fmla="*/ 156 w 319"/>
                <a:gd name="T19" fmla="*/ 0 h 248"/>
                <a:gd name="T20" fmla="*/ 42 w 319"/>
                <a:gd name="T21" fmla="*/ 106 h 248"/>
                <a:gd name="T22" fmla="*/ 0 w 319"/>
                <a:gd name="T23" fmla="*/ 164 h 248"/>
                <a:gd name="T24" fmla="*/ 52 w 319"/>
                <a:gd name="T25" fmla="*/ 226 h 248"/>
                <a:gd name="T26" fmla="*/ 128 w 319"/>
                <a:gd name="T27" fmla="*/ 247 h 248"/>
                <a:gd name="T28" fmla="*/ 84 w 319"/>
                <a:gd name="T29" fmla="*/ 199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9" h="248">
                  <a:moveTo>
                    <a:pt x="84" y="199"/>
                  </a:moveTo>
                  <a:cubicBezTo>
                    <a:pt x="150" y="244"/>
                    <a:pt x="150" y="244"/>
                    <a:pt x="150" y="244"/>
                  </a:cubicBezTo>
                  <a:cubicBezTo>
                    <a:pt x="160" y="196"/>
                    <a:pt x="160" y="196"/>
                    <a:pt x="160" y="196"/>
                  </a:cubicBezTo>
                  <a:cubicBezTo>
                    <a:pt x="170" y="248"/>
                    <a:pt x="170" y="248"/>
                    <a:pt x="170" y="248"/>
                  </a:cubicBezTo>
                  <a:cubicBezTo>
                    <a:pt x="235" y="199"/>
                    <a:pt x="235" y="199"/>
                    <a:pt x="235" y="199"/>
                  </a:cubicBezTo>
                  <a:cubicBezTo>
                    <a:pt x="191" y="247"/>
                    <a:pt x="191" y="247"/>
                    <a:pt x="191" y="247"/>
                  </a:cubicBezTo>
                  <a:cubicBezTo>
                    <a:pt x="220" y="244"/>
                    <a:pt x="247" y="237"/>
                    <a:pt x="268" y="226"/>
                  </a:cubicBezTo>
                  <a:cubicBezTo>
                    <a:pt x="299" y="211"/>
                    <a:pt x="319" y="189"/>
                    <a:pt x="319" y="164"/>
                  </a:cubicBezTo>
                  <a:cubicBezTo>
                    <a:pt x="319" y="140"/>
                    <a:pt x="300" y="118"/>
                    <a:pt x="270" y="103"/>
                  </a:cubicBezTo>
                  <a:cubicBezTo>
                    <a:pt x="264" y="45"/>
                    <a:pt x="216" y="0"/>
                    <a:pt x="156" y="0"/>
                  </a:cubicBezTo>
                  <a:cubicBezTo>
                    <a:pt x="96" y="0"/>
                    <a:pt x="46" y="47"/>
                    <a:pt x="42" y="106"/>
                  </a:cubicBezTo>
                  <a:cubicBezTo>
                    <a:pt x="16" y="122"/>
                    <a:pt x="0" y="142"/>
                    <a:pt x="0" y="164"/>
                  </a:cubicBezTo>
                  <a:cubicBezTo>
                    <a:pt x="0" y="189"/>
                    <a:pt x="20" y="211"/>
                    <a:pt x="52" y="226"/>
                  </a:cubicBezTo>
                  <a:cubicBezTo>
                    <a:pt x="73" y="237"/>
                    <a:pt x="99" y="244"/>
                    <a:pt x="128" y="247"/>
                  </a:cubicBezTo>
                  <a:cubicBezTo>
                    <a:pt x="84" y="199"/>
                    <a:pt x="84" y="199"/>
                    <a:pt x="84" y="199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05" name="Freeform 103"/>
            <p:cNvSpPr/>
            <p:nvPr/>
          </p:nvSpPr>
          <p:spPr bwMode="auto">
            <a:xfrm>
              <a:off x="2046288" y="3629312"/>
              <a:ext cx="830263" cy="1258887"/>
            </a:xfrm>
            <a:custGeom>
              <a:avLst/>
              <a:gdLst>
                <a:gd name="T0" fmla="*/ 523 w 523"/>
                <a:gd name="T1" fmla="*/ 11 h 793"/>
                <a:gd name="T2" fmla="*/ 298 w 523"/>
                <a:gd name="T3" fmla="*/ 181 h 793"/>
                <a:gd name="T4" fmla="*/ 264 w 523"/>
                <a:gd name="T5" fmla="*/ 0 h 793"/>
                <a:gd name="T6" fmla="*/ 229 w 523"/>
                <a:gd name="T7" fmla="*/ 167 h 793"/>
                <a:gd name="T8" fmla="*/ 0 w 523"/>
                <a:gd name="T9" fmla="*/ 11 h 793"/>
                <a:gd name="T10" fmla="*/ 153 w 523"/>
                <a:gd name="T11" fmla="*/ 178 h 793"/>
                <a:gd name="T12" fmla="*/ 222 w 523"/>
                <a:gd name="T13" fmla="*/ 258 h 793"/>
                <a:gd name="T14" fmla="*/ 212 w 523"/>
                <a:gd name="T15" fmla="*/ 793 h 793"/>
                <a:gd name="T16" fmla="*/ 316 w 523"/>
                <a:gd name="T17" fmla="*/ 793 h 793"/>
                <a:gd name="T18" fmla="*/ 302 w 523"/>
                <a:gd name="T19" fmla="*/ 258 h 793"/>
                <a:gd name="T20" fmla="*/ 371 w 523"/>
                <a:gd name="T21" fmla="*/ 181 h 793"/>
                <a:gd name="T22" fmla="*/ 523 w 523"/>
                <a:gd name="T23" fmla="*/ 11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3" h="793">
                  <a:moveTo>
                    <a:pt x="523" y="11"/>
                  </a:moveTo>
                  <a:lnTo>
                    <a:pt x="298" y="181"/>
                  </a:lnTo>
                  <a:lnTo>
                    <a:pt x="264" y="0"/>
                  </a:lnTo>
                  <a:lnTo>
                    <a:pt x="229" y="167"/>
                  </a:lnTo>
                  <a:lnTo>
                    <a:pt x="0" y="11"/>
                  </a:lnTo>
                  <a:lnTo>
                    <a:pt x="153" y="178"/>
                  </a:lnTo>
                  <a:lnTo>
                    <a:pt x="222" y="258"/>
                  </a:lnTo>
                  <a:lnTo>
                    <a:pt x="212" y="793"/>
                  </a:lnTo>
                  <a:lnTo>
                    <a:pt x="316" y="793"/>
                  </a:lnTo>
                  <a:lnTo>
                    <a:pt x="302" y="258"/>
                  </a:lnTo>
                  <a:lnTo>
                    <a:pt x="371" y="181"/>
                  </a:lnTo>
                  <a:lnTo>
                    <a:pt x="523" y="11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21" name="Freeform 119"/>
            <p:cNvSpPr/>
            <p:nvPr/>
          </p:nvSpPr>
          <p:spPr bwMode="auto">
            <a:xfrm>
              <a:off x="4445001" y="3011774"/>
              <a:ext cx="1474788" cy="1076325"/>
            </a:xfrm>
            <a:custGeom>
              <a:avLst/>
              <a:gdLst>
                <a:gd name="T0" fmla="*/ 18 w 268"/>
                <a:gd name="T1" fmla="*/ 150 h 195"/>
                <a:gd name="T2" fmla="*/ 48 w 268"/>
                <a:gd name="T3" fmla="*/ 108 h 195"/>
                <a:gd name="T4" fmla="*/ 132 w 268"/>
                <a:gd name="T5" fmla="*/ 30 h 195"/>
                <a:gd name="T6" fmla="*/ 215 w 268"/>
                <a:gd name="T7" fmla="*/ 105 h 195"/>
                <a:gd name="T8" fmla="*/ 251 w 268"/>
                <a:gd name="T9" fmla="*/ 150 h 195"/>
                <a:gd name="T10" fmla="*/ 213 w 268"/>
                <a:gd name="T11" fmla="*/ 195 h 195"/>
                <a:gd name="T12" fmla="*/ 268 w 268"/>
                <a:gd name="T13" fmla="*/ 137 h 195"/>
                <a:gd name="T14" fmla="*/ 227 w 268"/>
                <a:gd name="T15" fmla="*/ 86 h 195"/>
                <a:gd name="T16" fmla="*/ 132 w 268"/>
                <a:gd name="T17" fmla="*/ 0 h 195"/>
                <a:gd name="T18" fmla="*/ 35 w 268"/>
                <a:gd name="T19" fmla="*/ 89 h 195"/>
                <a:gd name="T20" fmla="*/ 0 w 268"/>
                <a:gd name="T21" fmla="*/ 137 h 195"/>
                <a:gd name="T22" fmla="*/ 55 w 268"/>
                <a:gd name="T23" fmla="*/ 195 h 195"/>
                <a:gd name="T24" fmla="*/ 18 w 268"/>
                <a:gd name="T25" fmla="*/ 15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8" h="195">
                  <a:moveTo>
                    <a:pt x="18" y="150"/>
                  </a:moveTo>
                  <a:cubicBezTo>
                    <a:pt x="18" y="133"/>
                    <a:pt x="29" y="119"/>
                    <a:pt x="48" y="108"/>
                  </a:cubicBezTo>
                  <a:cubicBezTo>
                    <a:pt x="52" y="64"/>
                    <a:pt x="88" y="30"/>
                    <a:pt x="132" y="30"/>
                  </a:cubicBezTo>
                  <a:cubicBezTo>
                    <a:pt x="175" y="30"/>
                    <a:pt x="211" y="63"/>
                    <a:pt x="215" y="105"/>
                  </a:cubicBezTo>
                  <a:cubicBezTo>
                    <a:pt x="237" y="116"/>
                    <a:pt x="251" y="132"/>
                    <a:pt x="251" y="150"/>
                  </a:cubicBezTo>
                  <a:cubicBezTo>
                    <a:pt x="251" y="168"/>
                    <a:pt x="236" y="184"/>
                    <a:pt x="213" y="195"/>
                  </a:cubicBezTo>
                  <a:cubicBezTo>
                    <a:pt x="247" y="182"/>
                    <a:pt x="268" y="161"/>
                    <a:pt x="268" y="137"/>
                  </a:cubicBezTo>
                  <a:cubicBezTo>
                    <a:pt x="268" y="117"/>
                    <a:pt x="253" y="99"/>
                    <a:pt x="227" y="86"/>
                  </a:cubicBezTo>
                  <a:cubicBezTo>
                    <a:pt x="222" y="38"/>
                    <a:pt x="181" y="0"/>
                    <a:pt x="132" y="0"/>
                  </a:cubicBezTo>
                  <a:cubicBezTo>
                    <a:pt x="81" y="0"/>
                    <a:pt x="39" y="39"/>
                    <a:pt x="35" y="89"/>
                  </a:cubicBezTo>
                  <a:cubicBezTo>
                    <a:pt x="14" y="102"/>
                    <a:pt x="0" y="119"/>
                    <a:pt x="0" y="137"/>
                  </a:cubicBezTo>
                  <a:cubicBezTo>
                    <a:pt x="0" y="161"/>
                    <a:pt x="22" y="182"/>
                    <a:pt x="55" y="195"/>
                  </a:cubicBezTo>
                  <a:cubicBezTo>
                    <a:pt x="32" y="184"/>
                    <a:pt x="18" y="168"/>
                    <a:pt x="18" y="15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22" name="Freeform 120"/>
            <p:cNvSpPr/>
            <p:nvPr/>
          </p:nvSpPr>
          <p:spPr bwMode="auto">
            <a:xfrm>
              <a:off x="4545013" y="3176874"/>
              <a:ext cx="1282700" cy="1000125"/>
            </a:xfrm>
            <a:custGeom>
              <a:avLst/>
              <a:gdLst>
                <a:gd name="T0" fmla="*/ 61 w 233"/>
                <a:gd name="T1" fmla="*/ 145 h 181"/>
                <a:gd name="T2" fmla="*/ 109 w 233"/>
                <a:gd name="T3" fmla="*/ 178 h 181"/>
                <a:gd name="T4" fmla="*/ 116 w 233"/>
                <a:gd name="T5" fmla="*/ 143 h 181"/>
                <a:gd name="T6" fmla="*/ 124 w 233"/>
                <a:gd name="T7" fmla="*/ 181 h 181"/>
                <a:gd name="T8" fmla="*/ 171 w 233"/>
                <a:gd name="T9" fmla="*/ 145 h 181"/>
                <a:gd name="T10" fmla="*/ 139 w 233"/>
                <a:gd name="T11" fmla="*/ 181 h 181"/>
                <a:gd name="T12" fmla="*/ 195 w 233"/>
                <a:gd name="T13" fmla="*/ 165 h 181"/>
                <a:gd name="T14" fmla="*/ 233 w 233"/>
                <a:gd name="T15" fmla="*/ 120 h 181"/>
                <a:gd name="T16" fmla="*/ 197 w 233"/>
                <a:gd name="T17" fmla="*/ 75 h 181"/>
                <a:gd name="T18" fmla="*/ 114 w 233"/>
                <a:gd name="T19" fmla="*/ 0 h 181"/>
                <a:gd name="T20" fmla="*/ 30 w 233"/>
                <a:gd name="T21" fmla="*/ 78 h 181"/>
                <a:gd name="T22" fmla="*/ 0 w 233"/>
                <a:gd name="T23" fmla="*/ 120 h 181"/>
                <a:gd name="T24" fmla="*/ 37 w 233"/>
                <a:gd name="T25" fmla="*/ 165 h 181"/>
                <a:gd name="T26" fmla="*/ 93 w 233"/>
                <a:gd name="T27" fmla="*/ 181 h 181"/>
                <a:gd name="T28" fmla="*/ 61 w 233"/>
                <a:gd name="T29" fmla="*/ 14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3" h="181">
                  <a:moveTo>
                    <a:pt x="61" y="145"/>
                  </a:moveTo>
                  <a:cubicBezTo>
                    <a:pt x="109" y="178"/>
                    <a:pt x="109" y="178"/>
                    <a:pt x="109" y="178"/>
                  </a:cubicBezTo>
                  <a:cubicBezTo>
                    <a:pt x="116" y="143"/>
                    <a:pt x="116" y="143"/>
                    <a:pt x="116" y="143"/>
                  </a:cubicBezTo>
                  <a:cubicBezTo>
                    <a:pt x="124" y="181"/>
                    <a:pt x="124" y="181"/>
                    <a:pt x="124" y="181"/>
                  </a:cubicBezTo>
                  <a:cubicBezTo>
                    <a:pt x="171" y="145"/>
                    <a:pt x="171" y="145"/>
                    <a:pt x="171" y="145"/>
                  </a:cubicBezTo>
                  <a:cubicBezTo>
                    <a:pt x="139" y="181"/>
                    <a:pt x="139" y="181"/>
                    <a:pt x="139" y="181"/>
                  </a:cubicBezTo>
                  <a:cubicBezTo>
                    <a:pt x="161" y="178"/>
                    <a:pt x="180" y="173"/>
                    <a:pt x="195" y="165"/>
                  </a:cubicBezTo>
                  <a:cubicBezTo>
                    <a:pt x="218" y="154"/>
                    <a:pt x="233" y="138"/>
                    <a:pt x="233" y="120"/>
                  </a:cubicBezTo>
                  <a:cubicBezTo>
                    <a:pt x="233" y="102"/>
                    <a:pt x="219" y="86"/>
                    <a:pt x="197" y="75"/>
                  </a:cubicBezTo>
                  <a:cubicBezTo>
                    <a:pt x="193" y="33"/>
                    <a:pt x="157" y="0"/>
                    <a:pt x="114" y="0"/>
                  </a:cubicBezTo>
                  <a:cubicBezTo>
                    <a:pt x="70" y="0"/>
                    <a:pt x="34" y="34"/>
                    <a:pt x="30" y="78"/>
                  </a:cubicBezTo>
                  <a:cubicBezTo>
                    <a:pt x="11" y="89"/>
                    <a:pt x="0" y="103"/>
                    <a:pt x="0" y="120"/>
                  </a:cubicBezTo>
                  <a:cubicBezTo>
                    <a:pt x="0" y="138"/>
                    <a:pt x="14" y="154"/>
                    <a:pt x="37" y="165"/>
                  </a:cubicBezTo>
                  <a:cubicBezTo>
                    <a:pt x="53" y="173"/>
                    <a:pt x="72" y="178"/>
                    <a:pt x="93" y="181"/>
                  </a:cubicBezTo>
                  <a:cubicBezTo>
                    <a:pt x="61" y="145"/>
                    <a:pt x="61" y="145"/>
                    <a:pt x="61" y="145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23" name="Freeform 121"/>
            <p:cNvSpPr/>
            <p:nvPr/>
          </p:nvSpPr>
          <p:spPr bwMode="auto">
            <a:xfrm>
              <a:off x="4879976" y="3965862"/>
              <a:ext cx="606425" cy="922337"/>
            </a:xfrm>
            <a:custGeom>
              <a:avLst/>
              <a:gdLst>
                <a:gd name="T0" fmla="*/ 382 w 382"/>
                <a:gd name="T1" fmla="*/ 7 h 581"/>
                <a:gd name="T2" fmla="*/ 219 w 382"/>
                <a:gd name="T3" fmla="*/ 133 h 581"/>
                <a:gd name="T4" fmla="*/ 191 w 382"/>
                <a:gd name="T5" fmla="*/ 0 h 581"/>
                <a:gd name="T6" fmla="*/ 167 w 382"/>
                <a:gd name="T7" fmla="*/ 122 h 581"/>
                <a:gd name="T8" fmla="*/ 0 w 382"/>
                <a:gd name="T9" fmla="*/ 7 h 581"/>
                <a:gd name="T10" fmla="*/ 111 w 382"/>
                <a:gd name="T11" fmla="*/ 133 h 581"/>
                <a:gd name="T12" fmla="*/ 163 w 382"/>
                <a:gd name="T13" fmla="*/ 188 h 581"/>
                <a:gd name="T14" fmla="*/ 153 w 382"/>
                <a:gd name="T15" fmla="*/ 581 h 581"/>
                <a:gd name="T16" fmla="*/ 229 w 382"/>
                <a:gd name="T17" fmla="*/ 581 h 581"/>
                <a:gd name="T18" fmla="*/ 222 w 382"/>
                <a:gd name="T19" fmla="*/ 188 h 581"/>
                <a:gd name="T20" fmla="*/ 271 w 382"/>
                <a:gd name="T21" fmla="*/ 133 h 581"/>
                <a:gd name="T22" fmla="*/ 382 w 382"/>
                <a:gd name="T23" fmla="*/ 7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1">
                  <a:moveTo>
                    <a:pt x="382" y="7"/>
                  </a:moveTo>
                  <a:lnTo>
                    <a:pt x="219" y="133"/>
                  </a:lnTo>
                  <a:lnTo>
                    <a:pt x="191" y="0"/>
                  </a:lnTo>
                  <a:lnTo>
                    <a:pt x="167" y="122"/>
                  </a:lnTo>
                  <a:lnTo>
                    <a:pt x="0" y="7"/>
                  </a:lnTo>
                  <a:lnTo>
                    <a:pt x="111" y="133"/>
                  </a:lnTo>
                  <a:lnTo>
                    <a:pt x="163" y="188"/>
                  </a:lnTo>
                  <a:lnTo>
                    <a:pt x="153" y="581"/>
                  </a:lnTo>
                  <a:lnTo>
                    <a:pt x="229" y="581"/>
                  </a:lnTo>
                  <a:lnTo>
                    <a:pt x="222" y="188"/>
                  </a:lnTo>
                  <a:lnTo>
                    <a:pt x="271" y="133"/>
                  </a:lnTo>
                  <a:lnTo>
                    <a:pt x="382" y="7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43" name="Oval 141"/>
            <p:cNvSpPr>
              <a:spLocks noChangeArrowheads="1"/>
            </p:cNvSpPr>
            <p:nvPr/>
          </p:nvSpPr>
          <p:spPr bwMode="auto">
            <a:xfrm>
              <a:off x="9821863" y="3221324"/>
              <a:ext cx="1001713" cy="100488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44" name="Freeform 142"/>
            <p:cNvSpPr/>
            <p:nvPr/>
          </p:nvSpPr>
          <p:spPr bwMode="auto">
            <a:xfrm>
              <a:off x="10047288" y="3618199"/>
              <a:ext cx="539750" cy="1270000"/>
            </a:xfrm>
            <a:custGeom>
              <a:avLst/>
              <a:gdLst>
                <a:gd name="T0" fmla="*/ 340 w 340"/>
                <a:gd name="T1" fmla="*/ 143 h 800"/>
                <a:gd name="T2" fmla="*/ 195 w 340"/>
                <a:gd name="T3" fmla="*/ 226 h 800"/>
                <a:gd name="T4" fmla="*/ 174 w 340"/>
                <a:gd name="T5" fmla="*/ 0 h 800"/>
                <a:gd name="T6" fmla="*/ 149 w 340"/>
                <a:gd name="T7" fmla="*/ 226 h 800"/>
                <a:gd name="T8" fmla="*/ 0 w 340"/>
                <a:gd name="T9" fmla="*/ 143 h 800"/>
                <a:gd name="T10" fmla="*/ 132 w 340"/>
                <a:gd name="T11" fmla="*/ 303 h 800"/>
                <a:gd name="T12" fmla="*/ 132 w 340"/>
                <a:gd name="T13" fmla="*/ 800 h 800"/>
                <a:gd name="T14" fmla="*/ 201 w 340"/>
                <a:gd name="T15" fmla="*/ 800 h 800"/>
                <a:gd name="T16" fmla="*/ 201 w 340"/>
                <a:gd name="T17" fmla="*/ 303 h 800"/>
                <a:gd name="T18" fmla="*/ 340 w 340"/>
                <a:gd name="T19" fmla="*/ 143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800">
                  <a:moveTo>
                    <a:pt x="340" y="143"/>
                  </a:moveTo>
                  <a:lnTo>
                    <a:pt x="195" y="226"/>
                  </a:lnTo>
                  <a:lnTo>
                    <a:pt x="174" y="0"/>
                  </a:lnTo>
                  <a:lnTo>
                    <a:pt x="149" y="226"/>
                  </a:lnTo>
                  <a:lnTo>
                    <a:pt x="0" y="143"/>
                  </a:lnTo>
                  <a:lnTo>
                    <a:pt x="132" y="303"/>
                  </a:lnTo>
                  <a:lnTo>
                    <a:pt x="132" y="800"/>
                  </a:lnTo>
                  <a:lnTo>
                    <a:pt x="201" y="800"/>
                  </a:lnTo>
                  <a:lnTo>
                    <a:pt x="201" y="303"/>
                  </a:lnTo>
                  <a:lnTo>
                    <a:pt x="340" y="143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</p:grpSp>
      <p:sp>
        <p:nvSpPr>
          <p:cNvPr id="153" name="Rectangle 151"/>
          <p:cNvSpPr>
            <a:spLocks noChangeArrowheads="1"/>
          </p:cNvSpPr>
          <p:nvPr/>
        </p:nvSpPr>
        <p:spPr bwMode="auto">
          <a:xfrm>
            <a:off x="2" y="4902305"/>
            <a:ext cx="12238039" cy="1936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900" dirty="0">
              <a:latin typeface="华文细黑" panose="02010600040101010101" charset="-122"/>
              <a:ea typeface="字魂27号-布丁体" panose="00000500000000000000" charset="-122"/>
              <a:sym typeface="华文细黑" panose="02010600040101010101" charset="-122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419735" y="5278120"/>
            <a:ext cx="11421745" cy="825500"/>
          </a:xfrm>
          <a:prstGeom prst="rect">
            <a:avLst/>
          </a:prstGeom>
        </p:spPr>
        <p:txBody>
          <a:bodyPr wrap="square" lIns="121920" rIns="121920" bIns="60960">
            <a:spAutoFit/>
          </a:bodyPr>
          <a:lstStyle/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dirty="0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华文细黑" panose="02010600040101010101" charset="-122"/>
              </a:rPr>
              <a:t>中国篆刻艺术历史悠久，源远流长，篆刻是指在金、银、玉石等材料上以篆体文字雕刻的艺术。在使用者的用途上可分为官印和私印。</a:t>
            </a:r>
            <a:endParaRPr dirty="0"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华文细黑" panose="02010600040101010101" charset="-122"/>
            </a:endParaRPr>
          </a:p>
        </p:txBody>
      </p:sp>
      <p:sp>
        <p:nvSpPr>
          <p:cNvPr id="41" name="TextBox 76"/>
          <p:cNvSpPr txBox="1"/>
          <p:nvPr/>
        </p:nvSpPr>
        <p:spPr>
          <a:xfrm>
            <a:off x="3357687" y="327185"/>
            <a:ext cx="5451229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rPr>
              <a:t>第四节　篆刻</a:t>
            </a:r>
            <a:endParaRPr lang="zh-CN" altLang="en-US" sz="3200" b="1" dirty="0" smtClean="0">
              <a:solidFill>
                <a:schemeClr val="accent1">
                  <a:lumMod val="60000"/>
                  <a:lumOff val="40000"/>
                </a:schemeClr>
              </a:solidFill>
              <a:latin typeface="华文细黑" panose="02010600040101010101" charset="-122"/>
              <a:ea typeface="字魂27号-布丁体" panose="00000500000000000000" charset="-122"/>
              <a:sym typeface="华文细黑" panose="02010600040101010101" charset="-122"/>
            </a:endParaRPr>
          </a:p>
        </p:txBody>
      </p:sp>
    </p:spTree>
  </p:cSld>
  <p:clrMapOvr>
    <a:masterClrMapping/>
  </p:clrMapOvr>
  <p:transition spd="slow" advTm="3000">
    <p:wip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</p:bldLst>
      </p:timing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17015" y="856615"/>
            <a:ext cx="9523730" cy="537591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81512" y="32718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作品欣赏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0030101010101" charset="-122"/>
              <a:ea typeface="黑体" panose="02010600030101010101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35760" y="1223010"/>
            <a:ext cx="4166870" cy="4661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>
                <a:latin typeface="黑体" panose="02010600030101010101" charset="-122"/>
                <a:ea typeface="黑体" panose="02010600030101010101" charset="-122"/>
              </a:rPr>
              <a:t>古代印玺</a:t>
            </a:r>
            <a:endParaRPr lang="zh-CN" altLang="en-US" b="1">
              <a:latin typeface="黑体" panose="02010600030101010101" charset="-122"/>
              <a:ea typeface="黑体" panose="02010600030101010101" charset="-122"/>
            </a:endParaRPr>
          </a:p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春秋战国时代的印章，流称为“古玺”。古玺文字的篆法与布白，有着特殊的风貌和情趣，有极高的审美价值。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古玺的许多文字，因为年代和地域等因素我们现在还不能完全认识，就其构成来说，可分为朱文古玺和白文古玺。古玺按作用来分可分为官玺和私玺，官玺是证明其官职和权利，私玺的用途更为广泛，包括姓名、吉祥语、图案及大型烙马印等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302375" y="1111885"/>
            <a:ext cx="4560570" cy="4894580"/>
            <a:chOff x="9760" y="2126"/>
            <a:chExt cx="7182" cy="770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9760" y="2126"/>
              <a:ext cx="4000" cy="404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102" y="6668"/>
              <a:ext cx="3156" cy="3167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844" y="2301"/>
              <a:ext cx="960" cy="369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528" y="6638"/>
              <a:ext cx="3415" cy="318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4" grpId="0"/>
      <p:bldP spid="4" grpId="1"/>
      <p:bldP spid="5" grpId="0" bldLvl="0" animBg="1"/>
      <p:bldP spid="5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4100" y="883920"/>
            <a:ext cx="10132060" cy="537591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81512" y="32718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作品欣赏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0030101010101" charset="-122"/>
              <a:ea typeface="黑体" panose="02010600030101010101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41450" y="1033145"/>
            <a:ext cx="6613525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>
                <a:latin typeface="黑体" panose="02010600030101010101" charset="-122"/>
                <a:ea typeface="黑体" panose="02010600030101010101" charset="-122"/>
              </a:rPr>
              <a:t>名家篆刻</a:t>
            </a:r>
            <a:endParaRPr lang="zh-CN" altLang="en-US" b="1">
              <a:latin typeface="黑体" panose="02010600030101010101" charset="-122"/>
              <a:ea typeface="黑体" panose="02010600030101010101" charset="-122"/>
            </a:endParaRPr>
          </a:p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在篆刻漫长的发展过程中，各种风格各异的流派及位数众多的高手巨匠层出不穷，也创作了浩如烟海的著名作品。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《破荷亭》是吴昌硕一方朱文印章，师法秦玺，又兼容并蓄的吸收了汉印的一部分因素，使印面有很强的历史沧桑感，令作品有了根。在刀法上使用以冲刀法为主，切刀法为辅的技术特点，很好的处理的刀法与笔画之间相辅相成的关系，使作品有了很强烈的个人风格，在布局上作者很巧妙的运用了疏与密的对比关系，产生了很强烈的视觉冲击力，令人怦然心动，给人们留下了很深刻的视觉印象。《破荷亭》整件作品利用各种创作手段，综合的展示出作者本人对篆刻艺术的理解和认识，传承与创新，充分显示出吴昌硕作为篆刻名家的恢弘手笔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215630" y="2203450"/>
            <a:ext cx="2849880" cy="3256280"/>
            <a:chOff x="12938" y="3470"/>
            <a:chExt cx="4488" cy="512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938" y="3470"/>
              <a:ext cx="4488" cy="4309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13051" y="8018"/>
              <a:ext cx="430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>
                  <a:latin typeface="黑体" panose="02010600030101010101" charset="-122"/>
                  <a:ea typeface="黑体" panose="02010600030101010101" charset="-122"/>
                </a:rPr>
                <a:t>　破荷亭</a:t>
              </a:r>
              <a:endParaRPr lang="zh-CN" altLang="en-US">
                <a:latin typeface="黑体" panose="02010600030101010101" charset="-122"/>
                <a:ea typeface="黑体" panose="02010600030101010101" charset="-122"/>
              </a:endParaRPr>
            </a:p>
          </p:txBody>
        </p:sp>
      </p:grp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4" grpId="0"/>
      <p:bldP spid="4" grpId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317"/>
            <a:ext cx="12192000" cy="6858000"/>
          </a:xfrm>
          <a:prstGeom prst="rect">
            <a:avLst/>
          </a:prstGeom>
          <a:noFill/>
        </p:spPr>
      </p:pic>
      <p:pic>
        <p:nvPicPr>
          <p:cNvPr id="9" name="图片 8" descr="图片包含 餐桌, 室内, 纸张&#10;&#10;已生成极高可信度的说明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279"/>
          <a:stretch>
            <a:fillRect/>
          </a:stretch>
        </p:blipFill>
        <p:spPr>
          <a:xfrm>
            <a:off x="-9754" y="5964349"/>
            <a:ext cx="12192000" cy="1787302"/>
          </a:xfrm>
          <a:prstGeom prst="rect">
            <a:avLst/>
          </a:prstGeom>
          <a:noFill/>
        </p:spPr>
      </p:pic>
      <p:sp>
        <p:nvSpPr>
          <p:cNvPr id="21" name="TextBox 76"/>
          <p:cNvSpPr txBox="1"/>
          <p:nvPr/>
        </p:nvSpPr>
        <p:spPr>
          <a:xfrm>
            <a:off x="3918585" y="2024380"/>
            <a:ext cx="7089775" cy="23069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sz="72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第七章</a:t>
            </a:r>
            <a:endParaRPr sz="72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0030101010101" charset="-122"/>
              <a:ea typeface="黑体" panose="02010600030101010101" charset="-122"/>
              <a:sym typeface="华文细黑" panose="02010600040101010101" charset="-122"/>
            </a:endParaRPr>
          </a:p>
          <a:p>
            <a:pPr algn="ctr"/>
            <a:r>
              <a:rPr sz="72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中国书法</a:t>
            </a:r>
            <a:endParaRPr sz="72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0030101010101" charset="-122"/>
              <a:ea typeface="黑体" panose="02010600030101010101" charset="-122"/>
              <a:sym typeface="华文细黑" panose="0201060004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921240" y="154305"/>
            <a:ext cx="2134870" cy="864870"/>
            <a:chOff x="15605" y="515"/>
            <a:chExt cx="3362" cy="1362"/>
          </a:xfrm>
        </p:grpSpPr>
        <p:grpSp>
          <p:nvGrpSpPr>
            <p:cNvPr id="17" name="组合 16"/>
            <p:cNvGrpSpPr/>
            <p:nvPr/>
          </p:nvGrpSpPr>
          <p:grpSpPr>
            <a:xfrm>
              <a:off x="17318" y="535"/>
              <a:ext cx="1438" cy="1343"/>
              <a:chOff x="6344" y="1046"/>
              <a:chExt cx="1438" cy="1343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6344" y="1046"/>
                <a:ext cx="465" cy="460"/>
              </a:xfrm>
              <a:prstGeom prst="ellipse">
                <a:avLst/>
              </a:prstGeom>
              <a:noFill/>
              <a:ln w="41275">
                <a:solidFill>
                  <a:srgbClr val="FADBC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6994" y="1609"/>
                <a:ext cx="788" cy="780"/>
              </a:xfrm>
              <a:prstGeom prst="ellipse">
                <a:avLst/>
              </a:prstGeom>
              <a:noFill/>
              <a:ln w="41275">
                <a:solidFill>
                  <a:srgbClr val="C5E3D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20340000" flipH="1" flipV="1">
              <a:off x="15920" y="515"/>
              <a:ext cx="1438" cy="1343"/>
              <a:chOff x="6344" y="1046"/>
              <a:chExt cx="1438" cy="1343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6344" y="1046"/>
                <a:ext cx="465" cy="460"/>
              </a:xfrm>
              <a:prstGeom prst="ellipse">
                <a:avLst/>
              </a:prstGeom>
              <a:noFill/>
              <a:ln w="41275">
                <a:solidFill>
                  <a:srgbClr val="CDE2F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6994" y="1609"/>
                <a:ext cx="788" cy="780"/>
              </a:xfrm>
              <a:prstGeom prst="ellipse">
                <a:avLst/>
              </a:prstGeom>
              <a:noFill/>
              <a:ln w="41275">
                <a:solidFill>
                  <a:srgbClr val="C5E3D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cxnSp>
          <p:nvCxnSpPr>
            <p:cNvPr id="23" name="直接连接符 22"/>
            <p:cNvCxnSpPr/>
            <p:nvPr/>
          </p:nvCxnSpPr>
          <p:spPr>
            <a:xfrm flipH="1">
              <a:off x="15605" y="1141"/>
              <a:ext cx="463" cy="367"/>
            </a:xfrm>
            <a:prstGeom prst="line">
              <a:avLst/>
            </a:prstGeom>
            <a:ln w="19050">
              <a:solidFill>
                <a:srgbClr val="C5E3D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18505" y="995"/>
              <a:ext cx="463" cy="367"/>
            </a:xfrm>
            <a:prstGeom prst="line">
              <a:avLst/>
            </a:prstGeom>
            <a:ln w="19050">
              <a:solidFill>
                <a:srgbClr val="C5E3D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3000">
        <p:checker/>
      </p:transition>
    </mc:Choice>
    <mc:Fallback>
      <p:transition spd="slow" advTm="3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1520" y="975360"/>
            <a:ext cx="10711180" cy="540512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81512" y="32718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中国篆刻鉴赏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0030101010101" charset="-122"/>
              <a:ea typeface="黑体" panose="02010600030101010101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43000" y="1271905"/>
            <a:ext cx="5173345" cy="47675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>
                <a:latin typeface="黑体" panose="02010600030101010101" charset="-122"/>
                <a:ea typeface="黑体" panose="02010600030101010101" charset="-122"/>
                <a:sym typeface="+mn-ea"/>
              </a:rPr>
              <a:t>一、秦汉时期</a:t>
            </a:r>
            <a:endParaRPr lang="zh-CN" altLang="en-US" b="1">
              <a:latin typeface="黑体" panose="02010600030101010101" charset="-122"/>
              <a:ea typeface="黑体" panose="02010600030101010101" charset="-122"/>
              <a:sym typeface="+mn-ea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>
                <a:latin typeface="黑体" panose="02010600030101010101" charset="-122"/>
                <a:ea typeface="黑体" panose="02010600030101010101" charset="-122"/>
              </a:rPr>
              <a:t>（一）秦印</a:t>
            </a:r>
            <a:endParaRPr lang="zh-CN" altLang="en-US" b="1">
              <a:latin typeface="黑体" panose="02010600030101010101" charset="-122"/>
              <a:ea typeface="黑体" panose="02010600030101010101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秦印分为官印和私印，官印除天子用玉刻印外，一般官员用铜印，多为白文，通常2 ～ 3cm 见方，正方形印用田字格（图7-4-5），把小篆这种字体进行艺术加工处理，让其合理融入方形格中，使印方与印章形式上更为统一。与方形印并存的“日”字形印（图7-4-6），因为其正好是方形印的一半，所以称为“半通印”。秦印在章法上很严谨，疏密虚实安排得当，有古朴之风向灵动多姿转变，体现了丰富的艺术内涵，具有继往开来的鲜明时代特征，为汉印的发展奠定了坚实的基础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622790" y="355600"/>
            <a:ext cx="21971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黑体" panose="02010600030101010101" charset="-122"/>
                <a:ea typeface="黑体" panose="02010600030101010101" charset="-122"/>
                <a:sym typeface="+mn-ea"/>
              </a:rPr>
              <a:t>拓展欣赏</a:t>
            </a:r>
            <a:endParaRPr lang="zh-CN" altLang="en-US" sz="3200">
              <a:latin typeface="Kozuka Gothic Pro B" panose="020B0800000000000000" charset="-128"/>
              <a:ea typeface="Kozuka Gothic Pro B" panose="020B0800000000000000" charset="-128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685280" y="2276475"/>
            <a:ext cx="4513580" cy="3380105"/>
            <a:chOff x="10858" y="3585"/>
            <a:chExt cx="7108" cy="5323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858" y="3585"/>
              <a:ext cx="3590" cy="399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327" y="4305"/>
              <a:ext cx="2100" cy="3300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1058" y="7829"/>
              <a:ext cx="3146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b="1"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rPr>
                <a:t>图7-4-5　秦印（田字形）</a:t>
              </a:r>
              <a:endParaRPr lang="zh-CN" altLang="en-US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4820" y="7892"/>
              <a:ext cx="3146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b="1"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rPr>
                <a:t>图7-4-6　秦印（日字形）</a:t>
              </a:r>
              <a:endParaRPr lang="zh-CN" altLang="en-US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endParaRPr>
            </a:p>
          </p:txBody>
        </p:sp>
      </p:grp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4" grpId="0"/>
      <p:bldP spid="4" grpId="1"/>
      <p:bldP spid="5" grpId="0" bldLvl="0" animBg="1"/>
      <p:bldP spid="5" grpId="1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1520" y="975360"/>
            <a:ext cx="10711180" cy="540512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81512" y="32718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中国篆刻鉴赏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0030101010101" charset="-122"/>
              <a:ea typeface="黑体" panose="02010600030101010101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43000" y="1148080"/>
            <a:ext cx="6071870" cy="5126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>
                <a:latin typeface="黑体" panose="02010600030101010101" charset="-122"/>
                <a:ea typeface="黑体" panose="02010600030101010101" charset="-122"/>
                <a:sym typeface="+mn-ea"/>
              </a:rPr>
              <a:t>一、秦汉时期</a:t>
            </a:r>
            <a:endParaRPr lang="zh-CN" altLang="en-US" b="1">
              <a:latin typeface="黑体" panose="02010600030101010101" charset="-122"/>
              <a:ea typeface="黑体" panose="02010600030101010101" charset="-122"/>
              <a:sym typeface="+mn-ea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>
                <a:latin typeface="黑体" panose="02010600030101010101" charset="-122"/>
                <a:ea typeface="黑体" panose="02010600030101010101" charset="-122"/>
              </a:rPr>
              <a:t>（二）汉印</a:t>
            </a:r>
            <a:endParaRPr lang="zh-CN" altLang="en-US" b="1">
              <a:latin typeface="黑体" panose="02010600030101010101" charset="-122"/>
              <a:ea typeface="黑体" panose="02010600030101010101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汉印（图7-4-7）是篆刻艺术发展成熟的鼎盛时期，汉印分为铸印和凿印，一般文官用铸印，武官用凿印，印文以白文居多。在字体上把篆书和隶书有机融合，使印文更加苍劲。汉印的总体艺术风貌是浑厚古朴，外拙内巧，端庄凝重，平正自然。汉印除了平正一路的风格还有一些是粗放雄奇的，还有工整严谨的。正是由于这些治印风格上的千姿百态，才是篆刻这一艺术门类进入了历史上第一个空前繁荣的阶段。汉印中均匀平正的白文印是最具代表性的，其中像“东群守图”“巧工司马图”（图7-4-8）苍劲古朴，刀法天然成趣，利用疏密对比使作品产生了强烈的视觉效果。汉印的白文印效果使中国篆刻艺术产生极具深渊的艺术效果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622790" y="355600"/>
            <a:ext cx="21971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黑体" panose="02010600030101010101" charset="-122"/>
                <a:ea typeface="黑体" panose="02010600030101010101" charset="-122"/>
                <a:sym typeface="+mn-ea"/>
              </a:rPr>
              <a:t>拓展欣赏</a:t>
            </a:r>
            <a:endParaRPr lang="zh-CN" altLang="en-US" sz="3200">
              <a:latin typeface="Kozuka Gothic Pro B" panose="020B0800000000000000" charset="-128"/>
              <a:ea typeface="Kozuka Gothic Pro B" panose="020B0800000000000000" charset="-128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72730" y="2773680"/>
            <a:ext cx="2978150" cy="2006600"/>
            <a:chOff x="12398" y="4068"/>
            <a:chExt cx="4690" cy="316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398" y="4068"/>
              <a:ext cx="1920" cy="18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182" y="4300"/>
              <a:ext cx="1620" cy="1590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2422" y="6146"/>
              <a:ext cx="1997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b="1"/>
                <a:t>图7-4-7　汉印1</a:t>
              </a:r>
              <a:endParaRPr lang="zh-CN" altLang="en-US" b="1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5092" y="6212"/>
              <a:ext cx="1997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b="1"/>
                <a:t>图7-4-8　汉印2</a:t>
              </a:r>
              <a:endParaRPr lang="zh-CN" altLang="en-US" b="1"/>
            </a:p>
          </p:txBody>
        </p:sp>
      </p:grp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4" grpId="0"/>
      <p:bldP spid="4" grpId="1"/>
      <p:bldP spid="5" grpId="0" bldLvl="0" animBg="1"/>
      <p:bldP spid="5" grpId="1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97685" y="1177290"/>
            <a:ext cx="8774430" cy="5136515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81512" y="32718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中国篆刻鉴赏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0030101010101" charset="-122"/>
              <a:ea typeface="黑体" panose="02010600030101010101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06955" y="1407160"/>
            <a:ext cx="5604510" cy="47675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>
                <a:latin typeface="黑体" panose="02010600030101010101" charset="-122"/>
                <a:ea typeface="黑体" panose="02010600030101010101" charset="-122"/>
                <a:sym typeface="+mn-ea"/>
              </a:rPr>
              <a:t>二、明清时期</a:t>
            </a:r>
            <a:endParaRPr lang="zh-CN" altLang="en-US" b="1">
              <a:latin typeface="黑体" panose="02010600030101010101" charset="-122"/>
              <a:ea typeface="黑体" panose="02010600030101010101" charset="-122"/>
              <a:sym typeface="+mn-ea"/>
            </a:endParaRPr>
          </a:p>
          <a:p>
            <a:pPr indent="0" algn="l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>
                <a:latin typeface="黑体" panose="02010600030101010101" charset="-122"/>
                <a:ea typeface="黑体" panose="02010600030101010101" charset="-122"/>
              </a:rPr>
              <a:t>（一）明代名家篆刻</a:t>
            </a:r>
            <a:endParaRPr lang="zh-CN" altLang="en-US" b="1">
              <a:latin typeface="黑体" panose="02010600030101010101" charset="-122"/>
              <a:ea typeface="黑体" panose="02010600030101010101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篆刻艺术发展到了明代，揭开了篆刻文人流派化的序幕。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>
                <a:latin typeface="黑体" panose="02010600030101010101" charset="-122"/>
                <a:ea typeface="黑体" panose="02010600030101010101" charset="-122"/>
              </a:rPr>
              <a:t>1. 文彭《江风山月》</a:t>
            </a:r>
            <a:endParaRPr lang="zh-CN" altLang="en-US" b="1">
              <a:latin typeface="黑体" panose="02010600030101010101" charset="-122"/>
              <a:ea typeface="黑体" panose="02010600030101010101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《江风山月》（图7-4-9）是一方文彭中年时期的作品，此印借鉴了很多汉印的元素，有汉印中将军印的印风，但又在个人的处理方面，比如“风”字的横折，把竖变弯，加强了灵动性，使右半边印文活泼起来，左下角的“月”字，横向旋转，别有韵味，另外月字的笔画突然加粗，起到了“压角”的作用，与右边的文字形成了强烈的对比，一大一小、一轻一重，一动一静，印面和谐统一，引人入胜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622790" y="355600"/>
            <a:ext cx="21971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黑体" panose="02010600030101010101" charset="-122"/>
                <a:ea typeface="黑体" panose="02010600030101010101" charset="-122"/>
                <a:sym typeface="+mn-ea"/>
              </a:rPr>
              <a:t>拓展欣赏</a:t>
            </a:r>
            <a:endParaRPr lang="zh-CN" altLang="en-US" sz="3200">
              <a:latin typeface="Kozuka Gothic Pro B" panose="020B0800000000000000" charset="-128"/>
              <a:ea typeface="Kozuka Gothic Pro B" panose="020B0800000000000000" charset="-128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7415" y="2683510"/>
            <a:ext cx="1371600" cy="13525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399145" y="4253230"/>
            <a:ext cx="16770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图7-4-9　《江风山月》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4" grpId="0"/>
      <p:bldP spid="4" grpId="1"/>
      <p:bldP spid="5" grpId="0" bldLvl="0" animBg="1"/>
      <p:bldP spid="5" grpId="1" animBg="1"/>
      <p:bldP spid="9" grpId="0"/>
      <p:bldP spid="9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97685" y="1177290"/>
            <a:ext cx="8774430" cy="5136515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81512" y="32718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中国篆刻鉴赏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0030101010101" charset="-122"/>
              <a:ea typeface="黑体" panose="02010600030101010101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06955" y="1521460"/>
            <a:ext cx="5405120" cy="4407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>
                <a:latin typeface="黑体" panose="02010600030101010101" charset="-122"/>
                <a:ea typeface="黑体" panose="02010600030101010101" charset="-122"/>
                <a:sym typeface="+mn-ea"/>
              </a:rPr>
              <a:t>二、明清时期</a:t>
            </a:r>
            <a:endParaRPr lang="zh-CN" altLang="en-US" b="1">
              <a:latin typeface="黑体" panose="02010600030101010101" charset="-122"/>
              <a:ea typeface="黑体" panose="02010600030101010101" charset="-122"/>
              <a:sym typeface="+mn-ea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2. 何震《披云卧石》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《披云卧石》（图7-4-10）是何震存世的屈指可数的实物之一，此印篆法工整，线条统一，整体感很强，布白得体，外紧内松，刀法率真，冲刀直入，工稳刚猛，布白上造成强烈的疏密对比，令人赏心悦目。右上角“披”字与边缘的破残是有意为之，既印文与边框和外部空间在一种对话，又造成了一种古拙的韵味，还有左边的“卧”“石”两字与边框的连接处。“云”字的横线密排，与右边“石”的大块空间，形成了很强烈的疏密对比，可谓“宽可行马、密不容针”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622790" y="355600"/>
            <a:ext cx="21971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黑体" panose="02010600030101010101" charset="-122"/>
                <a:ea typeface="黑体" panose="02010600030101010101" charset="-122"/>
                <a:sym typeface="+mn-ea"/>
              </a:rPr>
              <a:t>拓展欣赏</a:t>
            </a:r>
            <a:endParaRPr lang="zh-CN" altLang="en-US" sz="3200">
              <a:latin typeface="Kozuka Gothic Pro B" panose="020B0800000000000000" charset="-128"/>
              <a:ea typeface="Kozuka Gothic Pro B" panose="020B0800000000000000" charset="-128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19110" y="2372995"/>
            <a:ext cx="2236470" cy="3001645"/>
            <a:chOff x="12786" y="3737"/>
            <a:chExt cx="3522" cy="4727"/>
          </a:xfrm>
        </p:grpSpPr>
        <p:sp>
          <p:nvSpPr>
            <p:cNvPr id="9" name="文本框 8"/>
            <p:cNvSpPr txBox="1"/>
            <p:nvPr/>
          </p:nvSpPr>
          <p:spPr>
            <a:xfrm>
              <a:off x="13227" y="7448"/>
              <a:ext cx="2641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rPr>
                <a:t>图7-4-10　《披云卧石》</a:t>
              </a:r>
              <a:endPara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786" y="3737"/>
              <a:ext cx="3522" cy="3570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4" grpId="0"/>
      <p:bldP spid="4" grpId="1"/>
      <p:bldP spid="5" grpId="0" bldLvl="0" animBg="1"/>
      <p:bldP spid="5" grpId="1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305" y="1177290"/>
            <a:ext cx="10611485" cy="5136515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81512" y="32718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中国篆刻鉴赏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0030101010101" charset="-122"/>
              <a:ea typeface="黑体" panose="02010600030101010101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34110" y="1397635"/>
            <a:ext cx="7703185" cy="47675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>
                <a:latin typeface="黑体" panose="02010600030101010101" charset="-122"/>
                <a:ea typeface="黑体" panose="02010600030101010101" charset="-122"/>
                <a:sym typeface="+mn-ea"/>
              </a:rPr>
              <a:t>二、明清时期</a:t>
            </a:r>
            <a:endParaRPr lang="zh-CN" altLang="en-US" b="1">
              <a:latin typeface="黑体" panose="02010600030101010101" charset="-122"/>
              <a:ea typeface="黑体" panose="02010600030101010101" charset="-122"/>
              <a:sym typeface="+mn-ea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>
                <a:latin typeface="黑体" panose="02010600030101010101" charset="-122"/>
                <a:ea typeface="黑体" panose="02010600030101010101" charset="-122"/>
              </a:rPr>
              <a:t>（二）清代名家篆刻</a:t>
            </a:r>
            <a:endParaRPr lang="zh-CN" altLang="en-US" b="1">
              <a:latin typeface="黑体" panose="02010600030101010101" charset="-122"/>
              <a:ea typeface="黑体" panose="02010600030101010101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>
                <a:latin typeface="黑体" panose="02010600030101010101" charset="-122"/>
                <a:ea typeface="黑体" panose="02010600030101010101" charset="-122"/>
              </a:rPr>
              <a:t>1. 丁敬《竹解心虚是我师》</a:t>
            </a:r>
            <a:endParaRPr lang="zh-CN" altLang="en-US" b="1">
              <a:latin typeface="黑体" panose="02010600030101010101" charset="-122"/>
              <a:ea typeface="黑体" panose="02010600030101010101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丁敬（1695—1765 年），字敬身，号钝丁、梅农等，浙江钱塘县人，浙派创始人。丁敬上学秦印玉玺，融一生只所学，把切刀法加以规范，自成一家。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丁敬的《竹解心虚是我师》（图7-4-11）取法秦汉碑的情趣，线条细劲，右边框时有时断，洋洋洒洒，好似笔墨淋漓，产生了一种书法中断，跳跃的节奏感，而全部的协调统一，又在律动之美中体味出宁静肃穆，纯清的意境与印文形成默契。此印的用刀节奏感强，线条古拙遒劲，向右上角的“竹”字的几个竖划，挺拔有力又气象万千。用笔柔中带刚，非常富有书法的笔墨韵味，用时又有很强的金石味道。此印把笔墨金石融会贯通，这种印风后来成为浙派篆刻朱文印的典型风格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622790" y="355600"/>
            <a:ext cx="21971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黑体" panose="02010600030101010101" charset="-122"/>
                <a:ea typeface="黑体" panose="02010600030101010101" charset="-122"/>
                <a:sym typeface="+mn-ea"/>
              </a:rPr>
              <a:t>拓展欣赏</a:t>
            </a:r>
            <a:endParaRPr lang="zh-CN" altLang="en-US" sz="3200">
              <a:latin typeface="Kozuka Gothic Pro B" panose="020B0800000000000000" charset="-128"/>
              <a:ea typeface="Kozuka Gothic Pro B" panose="020B0800000000000000" charset="-128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9196070" y="2689225"/>
            <a:ext cx="1776730" cy="2707640"/>
            <a:chOff x="14482" y="4235"/>
            <a:chExt cx="2798" cy="426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810" y="4235"/>
              <a:ext cx="2002" cy="2863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4482" y="7483"/>
              <a:ext cx="2799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rPr>
                <a:t>图7-4-11《竹解心虚是我师》</a:t>
              </a:r>
              <a:endPara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endParaRPr>
            </a:p>
          </p:txBody>
        </p:sp>
      </p:grp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4" grpId="0"/>
      <p:bldP spid="4" grpId="1"/>
      <p:bldP spid="5" grpId="0" bldLvl="0" animBg="1"/>
      <p:bldP spid="5" grpId="1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0070" y="1177290"/>
            <a:ext cx="10840720" cy="5136515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81512" y="32718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中国篆刻鉴赏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0030101010101" charset="-122"/>
              <a:ea typeface="黑体" panose="02010600030101010101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76960" y="1626235"/>
            <a:ext cx="7145020" cy="40481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>
                <a:latin typeface="黑体" panose="02010600030101010101" charset="-122"/>
                <a:ea typeface="黑体" panose="02010600030101010101" charset="-122"/>
                <a:sym typeface="+mn-ea"/>
              </a:rPr>
              <a:t>二、明清时期</a:t>
            </a:r>
            <a:endParaRPr lang="zh-CN" altLang="en-US" b="1">
              <a:latin typeface="黑体" panose="02010600030101010101" charset="-122"/>
              <a:ea typeface="黑体" panose="02010600030101010101" charset="-122"/>
              <a:sym typeface="+mn-ea"/>
            </a:endParaRPr>
          </a:p>
          <a:p>
            <a:pPr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>
                <a:latin typeface="黑体" panose="02010600030101010101" charset="-122"/>
                <a:ea typeface="黑体" panose="02010600030101010101" charset="-122"/>
              </a:rPr>
              <a:t>2. 邓石如《江流有声、断岸千尺》</a:t>
            </a:r>
            <a:endParaRPr lang="zh-CN" altLang="en-US" b="1">
              <a:latin typeface="黑体" panose="02010600030101010101" charset="-122"/>
              <a:ea typeface="黑体" panose="02010600030101010101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邓石如（1743—1805 年），原名邓琰，字石如，后更字顽伯，号完白山人、凤水渔长等。安徽怀宁人，清代篆刻家、书法家。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《江流有声、断岸千尺》（图7-4-12）是邓石如的代表作之一，在邓石如的书法理论中有“疏可行马，密不透风”的美学观点，这方印把这种观点表现得淋漓尽致。“流、断”二字繁与增加笔画间的密度，以作衬托。“江”字与“岸”“千”“尺”三字呼应，笔势舒展，大片块面与“断”字相呼应，形成力疏密有度的整体形象，另外在笔画上，都有隶书的书写特征，此印方寸之间处处渗透着作者的博学与才华，足见邓石如隶篆金石功力之深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622790" y="355600"/>
            <a:ext cx="21971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黑体" panose="02010600030101010101" charset="-122"/>
                <a:ea typeface="黑体" panose="02010600030101010101" charset="-122"/>
                <a:sym typeface="+mn-ea"/>
              </a:rPr>
              <a:t>拓展欣赏</a:t>
            </a:r>
            <a:endParaRPr lang="zh-CN" altLang="en-US" sz="3200">
              <a:latin typeface="Kozuka Gothic Pro B" panose="020B0800000000000000" charset="-128"/>
              <a:ea typeface="Kozuka Gothic Pro B" panose="020B0800000000000000" charset="-128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737600" y="1830705"/>
            <a:ext cx="2514600" cy="4216400"/>
            <a:chOff x="13760" y="2883"/>
            <a:chExt cx="3960" cy="664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760" y="2883"/>
              <a:ext cx="3615" cy="5316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3916" y="8507"/>
              <a:ext cx="3805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rPr>
                <a:t>图7-4-12　《江流有声、断岸千尺》</a:t>
              </a:r>
              <a:endPara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endParaRPr>
            </a:p>
          </p:txBody>
        </p:sp>
      </p:grp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4" grpId="0"/>
      <p:bldP spid="4" grpId="1"/>
      <p:bldP spid="5" grpId="0" bldLvl="0" animBg="1"/>
      <p:bldP spid="5" grpId="1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4127"/>
            <a:ext cx="12192000" cy="6858000"/>
          </a:xfrm>
          <a:prstGeom prst="rect">
            <a:avLst/>
          </a:prstGeom>
          <a:noFill/>
        </p:spPr>
      </p:pic>
      <p:pic>
        <p:nvPicPr>
          <p:cNvPr id="9" name="图片 8" descr="图片包含 餐桌, 室内, 纸张&#10;&#10;已生成极高可信度的说明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279"/>
          <a:stretch>
            <a:fillRect/>
          </a:stretch>
        </p:blipFill>
        <p:spPr>
          <a:xfrm>
            <a:off x="-9754" y="5964349"/>
            <a:ext cx="12192000" cy="1787302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4148455" y="1173480"/>
            <a:ext cx="7597775" cy="3886835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4815647" y="45672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动脑和动手 </a:t>
            </a:r>
            <a:r>
              <a:rPr lang="en-US" altLang="zh-CN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&gt;</a:t>
            </a:r>
            <a:endParaRPr lang="en-US" altLang="zh-CN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0030101010101" charset="-122"/>
              <a:ea typeface="黑体" panose="02010600030101010101" charset="-122"/>
              <a:sym typeface="华文细黑" panose="0201060004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5652770" y="1839595"/>
            <a:ext cx="4544060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1. 选取一件你喜欢的篆刻作品，并说明喜欢它的理由。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2. 现代著名著名画家、书法家、篆刻家诗、书、画、印四绝，名作如云，请利用互联网查询相关知识，并写一篇300 字左右的介绍。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3000">
        <p:checker/>
      </p:transition>
    </mc:Choice>
    <mc:Fallback>
      <p:transition spd="slow" advTm="3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4127"/>
            <a:ext cx="12192000" cy="6858000"/>
          </a:xfrm>
          <a:prstGeom prst="rect">
            <a:avLst/>
          </a:prstGeom>
          <a:noFill/>
        </p:spPr>
      </p:pic>
      <p:sp>
        <p:nvSpPr>
          <p:cNvPr id="27" name="TextBox 29"/>
          <p:cNvSpPr txBox="1"/>
          <p:nvPr/>
        </p:nvSpPr>
        <p:spPr>
          <a:xfrm>
            <a:off x="754048" y="2037977"/>
            <a:ext cx="7571303" cy="120032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chemeClr val="accent4">
                    <a:lumMod val="75000"/>
                  </a:schemeClr>
                </a:solidFill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rPr>
              <a:t>感谢</a:t>
            </a:r>
            <a:r>
              <a:rPr lang="zh-CN" altLang="en-US" sz="7200" dirty="0">
                <a:solidFill>
                  <a:schemeClr val="accent2"/>
                </a:solidFill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rPr>
              <a:t>您的</a:t>
            </a:r>
            <a:r>
              <a:rPr lang="zh-CN" altLang="en-US" sz="7200" dirty="0" smtClean="0">
                <a:solidFill>
                  <a:schemeClr val="accent3">
                    <a:lumMod val="75000"/>
                  </a:schemeClr>
                </a:solidFill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rPr>
              <a:t>聆听</a:t>
            </a:r>
            <a:r>
              <a:rPr lang="zh-CN" altLang="en-US" sz="7200" dirty="0" smtClean="0">
                <a:solidFill>
                  <a:schemeClr val="accent1"/>
                </a:solidFill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rPr>
              <a:t>指导</a:t>
            </a:r>
            <a:endParaRPr lang="zh-CN" altLang="en-US" sz="7200" dirty="0">
              <a:solidFill>
                <a:schemeClr val="accent1"/>
              </a:solidFill>
              <a:latin typeface="华文细黑" panose="02010600040101010101" charset="-122"/>
              <a:ea typeface="字魂27号-布丁体" panose="00000500000000000000" charset="-122"/>
              <a:sym typeface="华文细黑" panose="0201060004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926935" y="3590974"/>
            <a:ext cx="4703132" cy="368300"/>
            <a:chOff x="1861105" y="3589691"/>
            <a:chExt cx="5180832" cy="368300"/>
          </a:xfrm>
        </p:grpSpPr>
        <p:sp>
          <p:nvSpPr>
            <p:cNvPr id="29" name="矩形 28"/>
            <p:cNvSpPr/>
            <p:nvPr/>
          </p:nvSpPr>
          <p:spPr>
            <a:xfrm>
              <a:off x="1861105" y="3592133"/>
              <a:ext cx="5180832" cy="34624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txBody>
            <a:bodyPr wrap="square">
              <a:spAutoFit/>
            </a:bodyPr>
            <a:lstStyle/>
            <a:p>
              <a:pPr algn="dist">
                <a:spcBef>
                  <a:spcPct val="0"/>
                </a:spcBef>
                <a:buFontTx/>
                <a:buNone/>
              </a:pPr>
              <a:endParaRPr lang="zh-CN" altLang="en-US" sz="2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053448" y="3589691"/>
              <a:ext cx="4785550" cy="3683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rgbClr val="FFFFFF"/>
                  </a:solidFill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  <a:sym typeface="华文细黑" panose="02010600040101010101" charset="-122"/>
                </a:rPr>
                <a:t>公共艺术.美术篇</a:t>
              </a:r>
              <a:endParaRPr lang="zh-CN" altLang="en-US" dirty="0" smtClean="0">
                <a:solidFill>
                  <a:srgbClr val="FFFFFF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华文细黑" panose="02010600040101010101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5410" y="173990"/>
            <a:ext cx="2134870" cy="864870"/>
            <a:chOff x="15605" y="515"/>
            <a:chExt cx="3362" cy="1362"/>
          </a:xfrm>
        </p:grpSpPr>
        <p:grpSp>
          <p:nvGrpSpPr>
            <p:cNvPr id="17" name="组合 16"/>
            <p:cNvGrpSpPr/>
            <p:nvPr/>
          </p:nvGrpSpPr>
          <p:grpSpPr>
            <a:xfrm>
              <a:off x="17318" y="535"/>
              <a:ext cx="1438" cy="1343"/>
              <a:chOff x="6344" y="1046"/>
              <a:chExt cx="1438" cy="1343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6344" y="1046"/>
                <a:ext cx="465" cy="460"/>
              </a:xfrm>
              <a:prstGeom prst="ellipse">
                <a:avLst/>
              </a:prstGeom>
              <a:noFill/>
              <a:ln w="41275">
                <a:solidFill>
                  <a:srgbClr val="FADBC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6994" y="1609"/>
                <a:ext cx="788" cy="780"/>
              </a:xfrm>
              <a:prstGeom prst="ellipse">
                <a:avLst/>
              </a:prstGeom>
              <a:noFill/>
              <a:ln w="41275">
                <a:solidFill>
                  <a:srgbClr val="C5E3D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20340000" flipH="1" flipV="1">
              <a:off x="15920" y="515"/>
              <a:ext cx="1438" cy="1343"/>
              <a:chOff x="6344" y="1046"/>
              <a:chExt cx="1438" cy="1343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6344" y="1046"/>
                <a:ext cx="465" cy="460"/>
              </a:xfrm>
              <a:prstGeom prst="ellipse">
                <a:avLst/>
              </a:prstGeom>
              <a:noFill/>
              <a:ln w="41275">
                <a:solidFill>
                  <a:srgbClr val="CDE2F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6994" y="1609"/>
                <a:ext cx="788" cy="780"/>
              </a:xfrm>
              <a:prstGeom prst="ellipse">
                <a:avLst/>
              </a:prstGeom>
              <a:noFill/>
              <a:ln w="41275">
                <a:solidFill>
                  <a:srgbClr val="C5E3D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cxnSp>
          <p:nvCxnSpPr>
            <p:cNvPr id="23" name="直接连接符 22"/>
            <p:cNvCxnSpPr/>
            <p:nvPr/>
          </p:nvCxnSpPr>
          <p:spPr>
            <a:xfrm flipH="1">
              <a:off x="15605" y="1141"/>
              <a:ext cx="463" cy="367"/>
            </a:xfrm>
            <a:prstGeom prst="line">
              <a:avLst/>
            </a:prstGeom>
            <a:ln w="19050">
              <a:solidFill>
                <a:srgbClr val="C5E3D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18505" y="995"/>
              <a:ext cx="463" cy="367"/>
            </a:xfrm>
            <a:prstGeom prst="line">
              <a:avLst/>
            </a:prstGeom>
            <a:ln w="19050">
              <a:solidFill>
                <a:srgbClr val="C5E3D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3000">
        <p:checker/>
      </p:transition>
    </mc:Choice>
    <mc:Fallback>
      <p:transition spd="slow" advTm="3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Group 153"/>
          <p:cNvGrpSpPr/>
          <p:nvPr/>
        </p:nvGrpSpPr>
        <p:grpSpPr>
          <a:xfrm>
            <a:off x="252414" y="1693085"/>
            <a:ext cx="11733213" cy="3284537"/>
            <a:chOff x="252413" y="1648112"/>
            <a:chExt cx="11733213" cy="3284537"/>
          </a:xfrm>
        </p:grpSpPr>
        <p:sp>
          <p:nvSpPr>
            <p:cNvPr id="7" name="Freeform 5"/>
            <p:cNvSpPr/>
            <p:nvPr/>
          </p:nvSpPr>
          <p:spPr bwMode="auto">
            <a:xfrm>
              <a:off x="4395788" y="1768762"/>
              <a:ext cx="854075" cy="866775"/>
            </a:xfrm>
            <a:custGeom>
              <a:avLst/>
              <a:gdLst>
                <a:gd name="T0" fmla="*/ 25 w 155"/>
                <a:gd name="T1" fmla="*/ 157 h 157"/>
                <a:gd name="T2" fmla="*/ 50 w 155"/>
                <a:gd name="T3" fmla="*/ 134 h 157"/>
                <a:gd name="T4" fmla="*/ 73 w 155"/>
                <a:gd name="T5" fmla="*/ 109 h 157"/>
                <a:gd name="T6" fmla="*/ 76 w 155"/>
                <a:gd name="T7" fmla="*/ 110 h 157"/>
                <a:gd name="T8" fmla="*/ 111 w 155"/>
                <a:gd name="T9" fmla="*/ 95 h 157"/>
                <a:gd name="T10" fmla="*/ 109 w 155"/>
                <a:gd name="T11" fmla="*/ 72 h 157"/>
                <a:gd name="T12" fmla="*/ 123 w 155"/>
                <a:gd name="T13" fmla="*/ 57 h 157"/>
                <a:gd name="T14" fmla="*/ 124 w 155"/>
                <a:gd name="T15" fmla="*/ 44 h 157"/>
                <a:gd name="T16" fmla="*/ 151 w 155"/>
                <a:gd name="T17" fmla="*/ 31 h 157"/>
                <a:gd name="T18" fmla="*/ 138 w 155"/>
                <a:gd name="T19" fmla="*/ 4 h 157"/>
                <a:gd name="T20" fmla="*/ 115 w 155"/>
                <a:gd name="T21" fmla="*/ 9 h 157"/>
                <a:gd name="T22" fmla="*/ 108 w 155"/>
                <a:gd name="T23" fmla="*/ 5 h 157"/>
                <a:gd name="T24" fmla="*/ 77 w 155"/>
                <a:gd name="T25" fmla="*/ 19 h 157"/>
                <a:gd name="T26" fmla="*/ 76 w 155"/>
                <a:gd name="T27" fmla="*/ 31 h 157"/>
                <a:gd name="T28" fmla="*/ 69 w 155"/>
                <a:gd name="T29" fmla="*/ 27 h 157"/>
                <a:gd name="T30" fmla="*/ 35 w 155"/>
                <a:gd name="T31" fmla="*/ 43 h 157"/>
                <a:gd name="T32" fmla="*/ 36 w 155"/>
                <a:gd name="T33" fmla="*/ 64 h 157"/>
                <a:gd name="T34" fmla="*/ 17 w 155"/>
                <a:gd name="T35" fmla="*/ 88 h 157"/>
                <a:gd name="T36" fmla="*/ 20 w 155"/>
                <a:gd name="T37" fmla="*/ 101 h 157"/>
                <a:gd name="T38" fmla="*/ 19 w 155"/>
                <a:gd name="T39" fmla="*/ 107 h 157"/>
                <a:gd name="T40" fmla="*/ 0 w 155"/>
                <a:gd name="T41" fmla="*/ 131 h 157"/>
                <a:gd name="T42" fmla="*/ 25 w 155"/>
                <a:gd name="T43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5" h="157">
                  <a:moveTo>
                    <a:pt x="25" y="157"/>
                  </a:moveTo>
                  <a:cubicBezTo>
                    <a:pt x="38" y="157"/>
                    <a:pt x="49" y="147"/>
                    <a:pt x="50" y="134"/>
                  </a:cubicBezTo>
                  <a:cubicBezTo>
                    <a:pt x="63" y="132"/>
                    <a:pt x="72" y="122"/>
                    <a:pt x="73" y="109"/>
                  </a:cubicBezTo>
                  <a:cubicBezTo>
                    <a:pt x="74" y="109"/>
                    <a:pt x="75" y="110"/>
                    <a:pt x="76" y="110"/>
                  </a:cubicBezTo>
                  <a:cubicBezTo>
                    <a:pt x="90" y="115"/>
                    <a:pt x="105" y="108"/>
                    <a:pt x="111" y="95"/>
                  </a:cubicBezTo>
                  <a:cubicBezTo>
                    <a:pt x="113" y="87"/>
                    <a:pt x="112" y="79"/>
                    <a:pt x="109" y="72"/>
                  </a:cubicBezTo>
                  <a:cubicBezTo>
                    <a:pt x="115" y="69"/>
                    <a:pt x="120" y="64"/>
                    <a:pt x="123" y="57"/>
                  </a:cubicBezTo>
                  <a:cubicBezTo>
                    <a:pt x="125" y="53"/>
                    <a:pt x="125" y="48"/>
                    <a:pt x="124" y="44"/>
                  </a:cubicBezTo>
                  <a:cubicBezTo>
                    <a:pt x="135" y="47"/>
                    <a:pt x="147" y="42"/>
                    <a:pt x="151" y="31"/>
                  </a:cubicBezTo>
                  <a:cubicBezTo>
                    <a:pt x="155" y="20"/>
                    <a:pt x="149" y="8"/>
                    <a:pt x="138" y="4"/>
                  </a:cubicBezTo>
                  <a:cubicBezTo>
                    <a:pt x="130" y="1"/>
                    <a:pt x="121" y="3"/>
                    <a:pt x="115" y="9"/>
                  </a:cubicBezTo>
                  <a:cubicBezTo>
                    <a:pt x="113" y="7"/>
                    <a:pt x="111" y="6"/>
                    <a:pt x="108" y="5"/>
                  </a:cubicBezTo>
                  <a:cubicBezTo>
                    <a:pt x="95" y="0"/>
                    <a:pt x="82" y="7"/>
                    <a:pt x="77" y="19"/>
                  </a:cubicBezTo>
                  <a:cubicBezTo>
                    <a:pt x="76" y="23"/>
                    <a:pt x="75" y="27"/>
                    <a:pt x="76" y="31"/>
                  </a:cubicBezTo>
                  <a:cubicBezTo>
                    <a:pt x="74" y="29"/>
                    <a:pt x="72" y="28"/>
                    <a:pt x="69" y="27"/>
                  </a:cubicBezTo>
                  <a:cubicBezTo>
                    <a:pt x="56" y="22"/>
                    <a:pt x="40" y="29"/>
                    <a:pt x="35" y="43"/>
                  </a:cubicBezTo>
                  <a:cubicBezTo>
                    <a:pt x="32" y="50"/>
                    <a:pt x="33" y="58"/>
                    <a:pt x="36" y="64"/>
                  </a:cubicBezTo>
                  <a:cubicBezTo>
                    <a:pt x="25" y="66"/>
                    <a:pt x="17" y="76"/>
                    <a:pt x="17" y="88"/>
                  </a:cubicBezTo>
                  <a:cubicBezTo>
                    <a:pt x="17" y="92"/>
                    <a:pt x="18" y="97"/>
                    <a:pt x="20" y="101"/>
                  </a:cubicBezTo>
                  <a:cubicBezTo>
                    <a:pt x="20" y="102"/>
                    <a:pt x="19" y="105"/>
                    <a:pt x="19" y="107"/>
                  </a:cubicBezTo>
                  <a:cubicBezTo>
                    <a:pt x="8" y="109"/>
                    <a:pt x="0" y="119"/>
                    <a:pt x="0" y="131"/>
                  </a:cubicBezTo>
                  <a:cubicBezTo>
                    <a:pt x="0" y="145"/>
                    <a:pt x="11" y="157"/>
                    <a:pt x="25" y="157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10493376" y="2127537"/>
              <a:ext cx="738188" cy="855662"/>
            </a:xfrm>
            <a:custGeom>
              <a:avLst/>
              <a:gdLst>
                <a:gd name="T0" fmla="*/ 37 w 134"/>
                <a:gd name="T1" fmla="*/ 155 h 155"/>
                <a:gd name="T2" fmla="*/ 75 w 134"/>
                <a:gd name="T3" fmla="*/ 121 h 155"/>
                <a:gd name="T4" fmla="*/ 109 w 134"/>
                <a:gd name="T5" fmla="*/ 82 h 155"/>
                <a:gd name="T6" fmla="*/ 104 w 134"/>
                <a:gd name="T7" fmla="*/ 63 h 155"/>
                <a:gd name="T8" fmla="*/ 134 w 134"/>
                <a:gd name="T9" fmla="*/ 31 h 155"/>
                <a:gd name="T10" fmla="*/ 102 w 134"/>
                <a:gd name="T11" fmla="*/ 0 h 155"/>
                <a:gd name="T12" fmla="*/ 73 w 134"/>
                <a:gd name="T13" fmla="*/ 19 h 155"/>
                <a:gd name="T14" fmla="*/ 60 w 134"/>
                <a:gd name="T15" fmla="*/ 17 h 155"/>
                <a:gd name="T16" fmla="*/ 25 w 134"/>
                <a:gd name="T17" fmla="*/ 52 h 155"/>
                <a:gd name="T18" fmla="*/ 30 w 134"/>
                <a:gd name="T19" fmla="*/ 71 h 155"/>
                <a:gd name="T20" fmla="*/ 29 w 134"/>
                <a:gd name="T21" fmla="*/ 81 h 155"/>
                <a:gd name="T22" fmla="*/ 0 w 134"/>
                <a:gd name="T23" fmla="*/ 117 h 155"/>
                <a:gd name="T24" fmla="*/ 37 w 134"/>
                <a:gd name="T2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155">
                  <a:moveTo>
                    <a:pt x="37" y="155"/>
                  </a:moveTo>
                  <a:cubicBezTo>
                    <a:pt x="57" y="155"/>
                    <a:pt x="73" y="140"/>
                    <a:pt x="75" y="121"/>
                  </a:cubicBezTo>
                  <a:cubicBezTo>
                    <a:pt x="94" y="118"/>
                    <a:pt x="109" y="102"/>
                    <a:pt x="109" y="82"/>
                  </a:cubicBezTo>
                  <a:cubicBezTo>
                    <a:pt x="109" y="75"/>
                    <a:pt x="107" y="68"/>
                    <a:pt x="104" y="63"/>
                  </a:cubicBezTo>
                  <a:cubicBezTo>
                    <a:pt x="121" y="62"/>
                    <a:pt x="134" y="48"/>
                    <a:pt x="134" y="31"/>
                  </a:cubicBezTo>
                  <a:cubicBezTo>
                    <a:pt x="134" y="14"/>
                    <a:pt x="120" y="0"/>
                    <a:pt x="102" y="0"/>
                  </a:cubicBezTo>
                  <a:cubicBezTo>
                    <a:pt x="89" y="0"/>
                    <a:pt x="78" y="8"/>
                    <a:pt x="73" y="19"/>
                  </a:cubicBezTo>
                  <a:cubicBezTo>
                    <a:pt x="69" y="18"/>
                    <a:pt x="65" y="17"/>
                    <a:pt x="60" y="17"/>
                  </a:cubicBezTo>
                  <a:cubicBezTo>
                    <a:pt x="41" y="17"/>
                    <a:pt x="25" y="33"/>
                    <a:pt x="25" y="52"/>
                  </a:cubicBezTo>
                  <a:cubicBezTo>
                    <a:pt x="25" y="59"/>
                    <a:pt x="27" y="66"/>
                    <a:pt x="30" y="71"/>
                  </a:cubicBezTo>
                  <a:cubicBezTo>
                    <a:pt x="30" y="74"/>
                    <a:pt x="29" y="77"/>
                    <a:pt x="29" y="81"/>
                  </a:cubicBezTo>
                  <a:cubicBezTo>
                    <a:pt x="12" y="84"/>
                    <a:pt x="0" y="99"/>
                    <a:pt x="0" y="117"/>
                  </a:cubicBezTo>
                  <a:cubicBezTo>
                    <a:pt x="0" y="138"/>
                    <a:pt x="16" y="155"/>
                    <a:pt x="37" y="155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5992813" y="2006887"/>
              <a:ext cx="466725" cy="546100"/>
            </a:xfrm>
            <a:custGeom>
              <a:avLst/>
              <a:gdLst>
                <a:gd name="T0" fmla="*/ 23 w 85"/>
                <a:gd name="T1" fmla="*/ 99 h 99"/>
                <a:gd name="T2" fmla="*/ 47 w 85"/>
                <a:gd name="T3" fmla="*/ 77 h 99"/>
                <a:gd name="T4" fmla="*/ 69 w 85"/>
                <a:gd name="T5" fmla="*/ 52 h 99"/>
                <a:gd name="T6" fmla="*/ 66 w 85"/>
                <a:gd name="T7" fmla="*/ 40 h 99"/>
                <a:gd name="T8" fmla="*/ 85 w 85"/>
                <a:gd name="T9" fmla="*/ 20 h 99"/>
                <a:gd name="T10" fmla="*/ 65 w 85"/>
                <a:gd name="T11" fmla="*/ 0 h 99"/>
                <a:gd name="T12" fmla="*/ 46 w 85"/>
                <a:gd name="T13" fmla="*/ 13 h 99"/>
                <a:gd name="T14" fmla="*/ 38 w 85"/>
                <a:gd name="T15" fmla="*/ 11 h 99"/>
                <a:gd name="T16" fmla="*/ 15 w 85"/>
                <a:gd name="T17" fmla="*/ 34 h 99"/>
                <a:gd name="T18" fmla="*/ 19 w 85"/>
                <a:gd name="T19" fmla="*/ 46 h 99"/>
                <a:gd name="T20" fmla="*/ 18 w 85"/>
                <a:gd name="T21" fmla="*/ 51 h 99"/>
                <a:gd name="T22" fmla="*/ 0 w 85"/>
                <a:gd name="T23" fmla="*/ 75 h 99"/>
                <a:gd name="T24" fmla="*/ 23 w 85"/>
                <a:gd name="T25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99">
                  <a:moveTo>
                    <a:pt x="23" y="99"/>
                  </a:moveTo>
                  <a:cubicBezTo>
                    <a:pt x="36" y="99"/>
                    <a:pt x="46" y="89"/>
                    <a:pt x="47" y="77"/>
                  </a:cubicBezTo>
                  <a:cubicBezTo>
                    <a:pt x="59" y="75"/>
                    <a:pt x="69" y="65"/>
                    <a:pt x="69" y="52"/>
                  </a:cubicBezTo>
                  <a:cubicBezTo>
                    <a:pt x="69" y="48"/>
                    <a:pt x="68" y="44"/>
                    <a:pt x="66" y="40"/>
                  </a:cubicBezTo>
                  <a:cubicBezTo>
                    <a:pt x="76" y="40"/>
                    <a:pt x="85" y="31"/>
                    <a:pt x="85" y="20"/>
                  </a:cubicBezTo>
                  <a:cubicBezTo>
                    <a:pt x="85" y="9"/>
                    <a:pt x="76" y="0"/>
                    <a:pt x="65" y="0"/>
                  </a:cubicBezTo>
                  <a:cubicBezTo>
                    <a:pt x="56" y="0"/>
                    <a:pt x="49" y="5"/>
                    <a:pt x="46" y="13"/>
                  </a:cubicBezTo>
                  <a:cubicBezTo>
                    <a:pt x="44" y="12"/>
                    <a:pt x="41" y="11"/>
                    <a:pt x="38" y="11"/>
                  </a:cubicBezTo>
                  <a:cubicBezTo>
                    <a:pt x="26" y="11"/>
                    <a:pt x="15" y="21"/>
                    <a:pt x="15" y="34"/>
                  </a:cubicBezTo>
                  <a:cubicBezTo>
                    <a:pt x="15" y="38"/>
                    <a:pt x="17" y="42"/>
                    <a:pt x="19" y="46"/>
                  </a:cubicBezTo>
                  <a:cubicBezTo>
                    <a:pt x="19" y="48"/>
                    <a:pt x="18" y="49"/>
                    <a:pt x="18" y="51"/>
                  </a:cubicBezTo>
                  <a:cubicBezTo>
                    <a:pt x="7" y="54"/>
                    <a:pt x="0" y="63"/>
                    <a:pt x="0" y="75"/>
                  </a:cubicBezTo>
                  <a:cubicBezTo>
                    <a:pt x="0" y="88"/>
                    <a:pt x="10" y="99"/>
                    <a:pt x="23" y="99"/>
                  </a:cubicBezTo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7273926" y="3065749"/>
              <a:ext cx="457200" cy="487362"/>
            </a:xfrm>
            <a:custGeom>
              <a:avLst/>
              <a:gdLst>
                <a:gd name="T0" fmla="*/ 19 w 83"/>
                <a:gd name="T1" fmla="*/ 88 h 88"/>
                <a:gd name="T2" fmla="*/ 35 w 83"/>
                <a:gd name="T3" fmla="*/ 78 h 88"/>
                <a:gd name="T4" fmla="*/ 41 w 83"/>
                <a:gd name="T5" fmla="*/ 82 h 88"/>
                <a:gd name="T6" fmla="*/ 67 w 83"/>
                <a:gd name="T7" fmla="*/ 70 h 88"/>
                <a:gd name="T8" fmla="*/ 66 w 83"/>
                <a:gd name="T9" fmla="*/ 55 h 88"/>
                <a:gd name="T10" fmla="*/ 70 w 83"/>
                <a:gd name="T11" fmla="*/ 48 h 88"/>
                <a:gd name="T12" fmla="*/ 71 w 83"/>
                <a:gd name="T13" fmla="*/ 38 h 88"/>
                <a:gd name="T14" fmla="*/ 79 w 83"/>
                <a:gd name="T15" fmla="*/ 28 h 88"/>
                <a:gd name="T16" fmla="*/ 68 w 83"/>
                <a:gd name="T17" fmla="*/ 3 h 88"/>
                <a:gd name="T18" fmla="*/ 43 w 83"/>
                <a:gd name="T19" fmla="*/ 13 h 88"/>
                <a:gd name="T20" fmla="*/ 36 w 83"/>
                <a:gd name="T21" fmla="*/ 21 h 88"/>
                <a:gd name="T22" fmla="*/ 30 w 83"/>
                <a:gd name="T23" fmla="*/ 19 h 88"/>
                <a:gd name="T24" fmla="*/ 12 w 83"/>
                <a:gd name="T25" fmla="*/ 37 h 88"/>
                <a:gd name="T26" fmla="*/ 15 w 83"/>
                <a:gd name="T27" fmla="*/ 46 h 88"/>
                <a:gd name="T28" fmla="*/ 15 w 83"/>
                <a:gd name="T29" fmla="*/ 51 h 88"/>
                <a:gd name="T30" fmla="*/ 0 w 83"/>
                <a:gd name="T31" fmla="*/ 69 h 88"/>
                <a:gd name="T32" fmla="*/ 19 w 83"/>
                <a:gd name="T33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88">
                  <a:moveTo>
                    <a:pt x="19" y="88"/>
                  </a:moveTo>
                  <a:cubicBezTo>
                    <a:pt x="26" y="88"/>
                    <a:pt x="32" y="84"/>
                    <a:pt x="35" y="78"/>
                  </a:cubicBezTo>
                  <a:cubicBezTo>
                    <a:pt x="37" y="79"/>
                    <a:pt x="39" y="81"/>
                    <a:pt x="41" y="82"/>
                  </a:cubicBezTo>
                  <a:cubicBezTo>
                    <a:pt x="51" y="85"/>
                    <a:pt x="63" y="80"/>
                    <a:pt x="67" y="70"/>
                  </a:cubicBezTo>
                  <a:cubicBezTo>
                    <a:pt x="68" y="65"/>
                    <a:pt x="68" y="59"/>
                    <a:pt x="66" y="55"/>
                  </a:cubicBezTo>
                  <a:cubicBezTo>
                    <a:pt x="68" y="53"/>
                    <a:pt x="69" y="51"/>
                    <a:pt x="70" y="48"/>
                  </a:cubicBezTo>
                  <a:cubicBezTo>
                    <a:pt x="71" y="45"/>
                    <a:pt x="72" y="41"/>
                    <a:pt x="71" y="38"/>
                  </a:cubicBezTo>
                  <a:cubicBezTo>
                    <a:pt x="75" y="36"/>
                    <a:pt x="78" y="33"/>
                    <a:pt x="79" y="28"/>
                  </a:cubicBezTo>
                  <a:cubicBezTo>
                    <a:pt x="83" y="18"/>
                    <a:pt x="78" y="7"/>
                    <a:pt x="68" y="3"/>
                  </a:cubicBezTo>
                  <a:cubicBezTo>
                    <a:pt x="58" y="0"/>
                    <a:pt x="47" y="4"/>
                    <a:pt x="43" y="13"/>
                  </a:cubicBezTo>
                  <a:cubicBezTo>
                    <a:pt x="40" y="15"/>
                    <a:pt x="38" y="17"/>
                    <a:pt x="36" y="21"/>
                  </a:cubicBezTo>
                  <a:cubicBezTo>
                    <a:pt x="34" y="20"/>
                    <a:pt x="32" y="19"/>
                    <a:pt x="30" y="19"/>
                  </a:cubicBezTo>
                  <a:cubicBezTo>
                    <a:pt x="20" y="19"/>
                    <a:pt x="12" y="27"/>
                    <a:pt x="12" y="37"/>
                  </a:cubicBezTo>
                  <a:cubicBezTo>
                    <a:pt x="12" y="40"/>
                    <a:pt x="13" y="44"/>
                    <a:pt x="15" y="46"/>
                  </a:cubicBezTo>
                  <a:cubicBezTo>
                    <a:pt x="15" y="48"/>
                    <a:pt x="15" y="49"/>
                    <a:pt x="15" y="51"/>
                  </a:cubicBezTo>
                  <a:cubicBezTo>
                    <a:pt x="6" y="53"/>
                    <a:pt x="0" y="60"/>
                    <a:pt x="0" y="69"/>
                  </a:cubicBezTo>
                  <a:cubicBezTo>
                    <a:pt x="0" y="79"/>
                    <a:pt x="8" y="88"/>
                    <a:pt x="19" y="88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1925638" y="1648112"/>
              <a:ext cx="457200" cy="490537"/>
            </a:xfrm>
            <a:custGeom>
              <a:avLst/>
              <a:gdLst>
                <a:gd name="T0" fmla="*/ 18 w 83"/>
                <a:gd name="T1" fmla="*/ 89 h 89"/>
                <a:gd name="T2" fmla="*/ 35 w 83"/>
                <a:gd name="T3" fmla="*/ 79 h 89"/>
                <a:gd name="T4" fmla="*/ 41 w 83"/>
                <a:gd name="T5" fmla="*/ 82 h 89"/>
                <a:gd name="T6" fmla="*/ 66 w 83"/>
                <a:gd name="T7" fmla="*/ 71 h 89"/>
                <a:gd name="T8" fmla="*/ 66 w 83"/>
                <a:gd name="T9" fmla="*/ 56 h 89"/>
                <a:gd name="T10" fmla="*/ 70 w 83"/>
                <a:gd name="T11" fmla="*/ 49 h 89"/>
                <a:gd name="T12" fmla="*/ 71 w 83"/>
                <a:gd name="T13" fmla="*/ 39 h 89"/>
                <a:gd name="T14" fmla="*/ 79 w 83"/>
                <a:gd name="T15" fmla="*/ 29 h 89"/>
                <a:gd name="T16" fmla="*/ 67 w 83"/>
                <a:gd name="T17" fmla="*/ 4 h 89"/>
                <a:gd name="T18" fmla="*/ 43 w 83"/>
                <a:gd name="T19" fmla="*/ 14 h 89"/>
                <a:gd name="T20" fmla="*/ 36 w 83"/>
                <a:gd name="T21" fmla="*/ 21 h 89"/>
                <a:gd name="T22" fmla="*/ 30 w 83"/>
                <a:gd name="T23" fmla="*/ 20 h 89"/>
                <a:gd name="T24" fmla="*/ 12 w 83"/>
                <a:gd name="T25" fmla="*/ 38 h 89"/>
                <a:gd name="T26" fmla="*/ 15 w 83"/>
                <a:gd name="T27" fmla="*/ 47 h 89"/>
                <a:gd name="T28" fmla="*/ 14 w 83"/>
                <a:gd name="T29" fmla="*/ 52 h 89"/>
                <a:gd name="T30" fmla="*/ 0 w 83"/>
                <a:gd name="T31" fmla="*/ 70 h 89"/>
                <a:gd name="T32" fmla="*/ 18 w 83"/>
                <a:gd name="T33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89">
                  <a:moveTo>
                    <a:pt x="18" y="89"/>
                  </a:moveTo>
                  <a:cubicBezTo>
                    <a:pt x="25" y="89"/>
                    <a:pt x="31" y="84"/>
                    <a:pt x="35" y="79"/>
                  </a:cubicBezTo>
                  <a:cubicBezTo>
                    <a:pt x="36" y="80"/>
                    <a:pt x="38" y="81"/>
                    <a:pt x="41" y="82"/>
                  </a:cubicBezTo>
                  <a:cubicBezTo>
                    <a:pt x="51" y="86"/>
                    <a:pt x="62" y="81"/>
                    <a:pt x="66" y="71"/>
                  </a:cubicBezTo>
                  <a:cubicBezTo>
                    <a:pt x="68" y="66"/>
                    <a:pt x="68" y="60"/>
                    <a:pt x="66" y="56"/>
                  </a:cubicBezTo>
                  <a:cubicBezTo>
                    <a:pt x="67" y="54"/>
                    <a:pt x="69" y="52"/>
                    <a:pt x="70" y="49"/>
                  </a:cubicBezTo>
                  <a:cubicBezTo>
                    <a:pt x="71" y="46"/>
                    <a:pt x="71" y="42"/>
                    <a:pt x="71" y="39"/>
                  </a:cubicBezTo>
                  <a:cubicBezTo>
                    <a:pt x="74" y="37"/>
                    <a:pt x="77" y="34"/>
                    <a:pt x="79" y="29"/>
                  </a:cubicBezTo>
                  <a:cubicBezTo>
                    <a:pt x="83" y="19"/>
                    <a:pt x="77" y="8"/>
                    <a:pt x="67" y="4"/>
                  </a:cubicBezTo>
                  <a:cubicBezTo>
                    <a:pt x="58" y="0"/>
                    <a:pt x="47" y="5"/>
                    <a:pt x="43" y="14"/>
                  </a:cubicBezTo>
                  <a:cubicBezTo>
                    <a:pt x="40" y="16"/>
                    <a:pt x="37" y="18"/>
                    <a:pt x="36" y="21"/>
                  </a:cubicBezTo>
                  <a:cubicBezTo>
                    <a:pt x="34" y="21"/>
                    <a:pt x="32" y="20"/>
                    <a:pt x="30" y="20"/>
                  </a:cubicBezTo>
                  <a:cubicBezTo>
                    <a:pt x="20" y="20"/>
                    <a:pt x="12" y="28"/>
                    <a:pt x="12" y="38"/>
                  </a:cubicBezTo>
                  <a:cubicBezTo>
                    <a:pt x="12" y="41"/>
                    <a:pt x="13" y="45"/>
                    <a:pt x="15" y="47"/>
                  </a:cubicBezTo>
                  <a:cubicBezTo>
                    <a:pt x="14" y="49"/>
                    <a:pt x="14" y="50"/>
                    <a:pt x="14" y="52"/>
                  </a:cubicBezTo>
                  <a:cubicBezTo>
                    <a:pt x="6" y="54"/>
                    <a:pt x="0" y="61"/>
                    <a:pt x="0" y="70"/>
                  </a:cubicBezTo>
                  <a:cubicBezTo>
                    <a:pt x="0" y="80"/>
                    <a:pt x="8" y="89"/>
                    <a:pt x="18" y="89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252413" y="2167224"/>
              <a:ext cx="11733213" cy="2765425"/>
            </a:xfrm>
            <a:custGeom>
              <a:avLst/>
              <a:gdLst>
                <a:gd name="T0" fmla="*/ 2015 w 2132"/>
                <a:gd name="T1" fmla="*/ 351 h 501"/>
                <a:gd name="T2" fmla="*/ 1940 w 2132"/>
                <a:gd name="T3" fmla="*/ 247 h 501"/>
                <a:gd name="T4" fmla="*/ 1943 w 2132"/>
                <a:gd name="T5" fmla="*/ 234 h 501"/>
                <a:gd name="T6" fmla="*/ 1943 w 2132"/>
                <a:gd name="T7" fmla="*/ 224 h 501"/>
                <a:gd name="T8" fmla="*/ 1939 w 2132"/>
                <a:gd name="T9" fmla="*/ 204 h 501"/>
                <a:gd name="T10" fmla="*/ 1825 w 2132"/>
                <a:gd name="T11" fmla="*/ 182 h 501"/>
                <a:gd name="T12" fmla="*/ 1831 w 2132"/>
                <a:gd name="T13" fmla="*/ 212 h 501"/>
                <a:gd name="T14" fmla="*/ 1831 w 2132"/>
                <a:gd name="T15" fmla="*/ 224 h 501"/>
                <a:gd name="T16" fmla="*/ 1828 w 2132"/>
                <a:gd name="T17" fmla="*/ 246 h 501"/>
                <a:gd name="T18" fmla="*/ 1826 w 2132"/>
                <a:gd name="T19" fmla="*/ 285 h 501"/>
                <a:gd name="T20" fmla="*/ 1679 w 2132"/>
                <a:gd name="T21" fmla="*/ 313 h 501"/>
                <a:gd name="T22" fmla="*/ 1625 w 2132"/>
                <a:gd name="T23" fmla="*/ 247 h 501"/>
                <a:gd name="T24" fmla="*/ 1631 w 2132"/>
                <a:gd name="T25" fmla="*/ 51 h 501"/>
                <a:gd name="T26" fmla="*/ 1631 w 2132"/>
                <a:gd name="T27" fmla="*/ 42 h 501"/>
                <a:gd name="T28" fmla="*/ 1627 w 2132"/>
                <a:gd name="T29" fmla="*/ 22 h 501"/>
                <a:gd name="T30" fmla="*/ 1513 w 2132"/>
                <a:gd name="T31" fmla="*/ 0 h 501"/>
                <a:gd name="T32" fmla="*/ 1520 w 2132"/>
                <a:gd name="T33" fmla="*/ 30 h 501"/>
                <a:gd name="T34" fmla="*/ 1520 w 2132"/>
                <a:gd name="T35" fmla="*/ 42 h 501"/>
                <a:gd name="T36" fmla="*/ 1518 w 2132"/>
                <a:gd name="T37" fmla="*/ 64 h 501"/>
                <a:gd name="T38" fmla="*/ 1506 w 2132"/>
                <a:gd name="T39" fmla="*/ 315 h 501"/>
                <a:gd name="T40" fmla="*/ 1499 w 2132"/>
                <a:gd name="T41" fmla="*/ 351 h 501"/>
                <a:gd name="T42" fmla="*/ 1385 w 2132"/>
                <a:gd name="T43" fmla="*/ 446 h 501"/>
                <a:gd name="T44" fmla="*/ 1342 w 2132"/>
                <a:gd name="T45" fmla="*/ 446 h 501"/>
                <a:gd name="T46" fmla="*/ 1271 w 2132"/>
                <a:gd name="T47" fmla="*/ 275 h 501"/>
                <a:gd name="T48" fmla="*/ 1232 w 2132"/>
                <a:gd name="T49" fmla="*/ 294 h 501"/>
                <a:gd name="T50" fmla="*/ 1103 w 2132"/>
                <a:gd name="T51" fmla="*/ 91 h 501"/>
                <a:gd name="T52" fmla="*/ 1103 w 2132"/>
                <a:gd name="T53" fmla="*/ 80 h 501"/>
                <a:gd name="T54" fmla="*/ 1030 w 2132"/>
                <a:gd name="T55" fmla="*/ 91 h 501"/>
                <a:gd name="T56" fmla="*/ 991 w 2132"/>
                <a:gd name="T57" fmla="*/ 159 h 501"/>
                <a:gd name="T58" fmla="*/ 990 w 2132"/>
                <a:gd name="T59" fmla="*/ 37 h 501"/>
                <a:gd name="T60" fmla="*/ 918 w 2132"/>
                <a:gd name="T61" fmla="*/ 47 h 501"/>
                <a:gd name="T62" fmla="*/ 886 w 2132"/>
                <a:gd name="T63" fmla="*/ 159 h 501"/>
                <a:gd name="T64" fmla="*/ 875 w 2132"/>
                <a:gd name="T65" fmla="*/ 251 h 501"/>
                <a:gd name="T66" fmla="*/ 791 w 2132"/>
                <a:gd name="T67" fmla="*/ 117 h 501"/>
                <a:gd name="T68" fmla="*/ 795 w 2132"/>
                <a:gd name="T69" fmla="*/ 110 h 501"/>
                <a:gd name="T70" fmla="*/ 742 w 2132"/>
                <a:gd name="T71" fmla="*/ 117 h 501"/>
                <a:gd name="T72" fmla="*/ 685 w 2132"/>
                <a:gd name="T73" fmla="*/ 251 h 501"/>
                <a:gd name="T74" fmla="*/ 571 w 2132"/>
                <a:gd name="T75" fmla="*/ 291 h 501"/>
                <a:gd name="T76" fmla="*/ 539 w 2132"/>
                <a:gd name="T77" fmla="*/ 330 h 501"/>
                <a:gd name="T78" fmla="*/ 470 w 2132"/>
                <a:gd name="T79" fmla="*/ 254 h 501"/>
                <a:gd name="T80" fmla="*/ 463 w 2132"/>
                <a:gd name="T81" fmla="*/ 4 h 501"/>
                <a:gd name="T82" fmla="*/ 433 w 2132"/>
                <a:gd name="T83" fmla="*/ 20 h 501"/>
                <a:gd name="T84" fmla="*/ 413 w 2132"/>
                <a:gd name="T85" fmla="*/ 330 h 501"/>
                <a:gd name="T86" fmla="*/ 350 w 2132"/>
                <a:gd name="T87" fmla="*/ 210 h 501"/>
                <a:gd name="T88" fmla="*/ 343 w 2132"/>
                <a:gd name="T89" fmla="*/ 4 h 501"/>
                <a:gd name="T90" fmla="*/ 314 w 2132"/>
                <a:gd name="T91" fmla="*/ 20 h 501"/>
                <a:gd name="T92" fmla="*/ 295 w 2132"/>
                <a:gd name="T93" fmla="*/ 182 h 501"/>
                <a:gd name="T94" fmla="*/ 53 w 2132"/>
                <a:gd name="T95" fmla="*/ 238 h 501"/>
                <a:gd name="T96" fmla="*/ 0 w 2132"/>
                <a:gd name="T97" fmla="*/ 499 h 501"/>
                <a:gd name="T98" fmla="*/ 571 w 2132"/>
                <a:gd name="T99" fmla="*/ 499 h 501"/>
                <a:gd name="T100" fmla="*/ 853 w 2132"/>
                <a:gd name="T101" fmla="*/ 501 h 501"/>
                <a:gd name="T102" fmla="*/ 1445 w 2132"/>
                <a:gd name="T103" fmla="*/ 501 h 501"/>
                <a:gd name="T104" fmla="*/ 2132 w 2132"/>
                <a:gd name="T105" fmla="*/ 446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32" h="501">
                  <a:moveTo>
                    <a:pt x="2062" y="446"/>
                  </a:moveTo>
                  <a:cubicBezTo>
                    <a:pt x="2062" y="351"/>
                    <a:pt x="2062" y="351"/>
                    <a:pt x="2062" y="351"/>
                  </a:cubicBezTo>
                  <a:cubicBezTo>
                    <a:pt x="2015" y="351"/>
                    <a:pt x="2015" y="351"/>
                    <a:pt x="2015" y="351"/>
                  </a:cubicBezTo>
                  <a:cubicBezTo>
                    <a:pt x="2015" y="275"/>
                    <a:pt x="2015" y="275"/>
                    <a:pt x="2015" y="275"/>
                  </a:cubicBezTo>
                  <a:cubicBezTo>
                    <a:pt x="1946" y="306"/>
                    <a:pt x="1946" y="306"/>
                    <a:pt x="1946" y="306"/>
                  </a:cubicBezTo>
                  <a:cubicBezTo>
                    <a:pt x="1943" y="288"/>
                    <a:pt x="1941" y="269"/>
                    <a:pt x="1940" y="247"/>
                  </a:cubicBezTo>
                  <a:cubicBezTo>
                    <a:pt x="1940" y="247"/>
                    <a:pt x="1940" y="247"/>
                    <a:pt x="1940" y="246"/>
                  </a:cubicBezTo>
                  <a:cubicBezTo>
                    <a:pt x="1943" y="246"/>
                    <a:pt x="1943" y="246"/>
                    <a:pt x="1943" y="246"/>
                  </a:cubicBezTo>
                  <a:cubicBezTo>
                    <a:pt x="1943" y="234"/>
                    <a:pt x="1943" y="234"/>
                    <a:pt x="1943" y="234"/>
                  </a:cubicBezTo>
                  <a:cubicBezTo>
                    <a:pt x="1940" y="234"/>
                    <a:pt x="1940" y="234"/>
                    <a:pt x="1940" y="234"/>
                  </a:cubicBezTo>
                  <a:cubicBezTo>
                    <a:pt x="1940" y="231"/>
                    <a:pt x="1940" y="228"/>
                    <a:pt x="1940" y="224"/>
                  </a:cubicBezTo>
                  <a:cubicBezTo>
                    <a:pt x="1943" y="224"/>
                    <a:pt x="1943" y="224"/>
                    <a:pt x="1943" y="224"/>
                  </a:cubicBezTo>
                  <a:cubicBezTo>
                    <a:pt x="1943" y="212"/>
                    <a:pt x="1943" y="212"/>
                    <a:pt x="1943" y="212"/>
                  </a:cubicBezTo>
                  <a:cubicBezTo>
                    <a:pt x="1939" y="212"/>
                    <a:pt x="1939" y="212"/>
                    <a:pt x="1939" y="212"/>
                  </a:cubicBezTo>
                  <a:cubicBezTo>
                    <a:pt x="1939" y="209"/>
                    <a:pt x="1939" y="207"/>
                    <a:pt x="1939" y="204"/>
                  </a:cubicBezTo>
                  <a:cubicBezTo>
                    <a:pt x="1945" y="204"/>
                    <a:pt x="1945" y="204"/>
                    <a:pt x="1945" y="204"/>
                  </a:cubicBezTo>
                  <a:cubicBezTo>
                    <a:pt x="1945" y="182"/>
                    <a:pt x="1945" y="182"/>
                    <a:pt x="1945" y="182"/>
                  </a:cubicBezTo>
                  <a:cubicBezTo>
                    <a:pt x="1825" y="182"/>
                    <a:pt x="1825" y="182"/>
                    <a:pt x="1825" y="182"/>
                  </a:cubicBezTo>
                  <a:cubicBezTo>
                    <a:pt x="1825" y="204"/>
                    <a:pt x="1825" y="204"/>
                    <a:pt x="1825" y="204"/>
                  </a:cubicBezTo>
                  <a:cubicBezTo>
                    <a:pt x="1832" y="204"/>
                    <a:pt x="1832" y="204"/>
                    <a:pt x="1832" y="204"/>
                  </a:cubicBezTo>
                  <a:cubicBezTo>
                    <a:pt x="1832" y="207"/>
                    <a:pt x="1832" y="209"/>
                    <a:pt x="1831" y="212"/>
                  </a:cubicBezTo>
                  <a:cubicBezTo>
                    <a:pt x="1828" y="212"/>
                    <a:pt x="1828" y="212"/>
                    <a:pt x="1828" y="212"/>
                  </a:cubicBezTo>
                  <a:cubicBezTo>
                    <a:pt x="1828" y="224"/>
                    <a:pt x="1828" y="224"/>
                    <a:pt x="1828" y="224"/>
                  </a:cubicBezTo>
                  <a:cubicBezTo>
                    <a:pt x="1831" y="224"/>
                    <a:pt x="1831" y="224"/>
                    <a:pt x="1831" y="224"/>
                  </a:cubicBezTo>
                  <a:cubicBezTo>
                    <a:pt x="1831" y="228"/>
                    <a:pt x="1831" y="231"/>
                    <a:pt x="1830" y="234"/>
                  </a:cubicBezTo>
                  <a:cubicBezTo>
                    <a:pt x="1828" y="234"/>
                    <a:pt x="1828" y="234"/>
                    <a:pt x="1828" y="234"/>
                  </a:cubicBezTo>
                  <a:cubicBezTo>
                    <a:pt x="1828" y="246"/>
                    <a:pt x="1828" y="246"/>
                    <a:pt x="1828" y="246"/>
                  </a:cubicBezTo>
                  <a:cubicBezTo>
                    <a:pt x="1830" y="246"/>
                    <a:pt x="1830" y="246"/>
                    <a:pt x="1830" y="246"/>
                  </a:cubicBezTo>
                  <a:cubicBezTo>
                    <a:pt x="1830" y="249"/>
                    <a:pt x="1829" y="251"/>
                    <a:pt x="1829" y="254"/>
                  </a:cubicBezTo>
                  <a:cubicBezTo>
                    <a:pt x="1828" y="264"/>
                    <a:pt x="1827" y="275"/>
                    <a:pt x="1826" y="285"/>
                  </a:cubicBezTo>
                  <a:cubicBezTo>
                    <a:pt x="1763" y="313"/>
                    <a:pt x="1763" y="313"/>
                    <a:pt x="1763" y="313"/>
                  </a:cubicBezTo>
                  <a:cubicBezTo>
                    <a:pt x="1763" y="275"/>
                    <a:pt x="1763" y="275"/>
                    <a:pt x="1763" y="275"/>
                  </a:cubicBezTo>
                  <a:cubicBezTo>
                    <a:pt x="1679" y="313"/>
                    <a:pt x="1679" y="313"/>
                    <a:pt x="1679" y="313"/>
                  </a:cubicBezTo>
                  <a:cubicBezTo>
                    <a:pt x="1679" y="275"/>
                    <a:pt x="1679" y="275"/>
                    <a:pt x="1679" y="275"/>
                  </a:cubicBezTo>
                  <a:cubicBezTo>
                    <a:pt x="1630" y="297"/>
                    <a:pt x="1630" y="297"/>
                    <a:pt x="1630" y="297"/>
                  </a:cubicBezTo>
                  <a:cubicBezTo>
                    <a:pt x="1628" y="282"/>
                    <a:pt x="1626" y="265"/>
                    <a:pt x="1625" y="247"/>
                  </a:cubicBezTo>
                  <a:cubicBezTo>
                    <a:pt x="1623" y="209"/>
                    <a:pt x="1625" y="120"/>
                    <a:pt x="1626" y="64"/>
                  </a:cubicBezTo>
                  <a:cubicBezTo>
                    <a:pt x="1631" y="64"/>
                    <a:pt x="1631" y="64"/>
                    <a:pt x="1631" y="64"/>
                  </a:cubicBezTo>
                  <a:cubicBezTo>
                    <a:pt x="1631" y="51"/>
                    <a:pt x="1631" y="51"/>
                    <a:pt x="1631" y="51"/>
                  </a:cubicBezTo>
                  <a:cubicBezTo>
                    <a:pt x="1626" y="51"/>
                    <a:pt x="1626" y="51"/>
                    <a:pt x="1626" y="51"/>
                  </a:cubicBezTo>
                  <a:cubicBezTo>
                    <a:pt x="1626" y="48"/>
                    <a:pt x="1627" y="45"/>
                    <a:pt x="1627" y="42"/>
                  </a:cubicBezTo>
                  <a:cubicBezTo>
                    <a:pt x="1631" y="42"/>
                    <a:pt x="1631" y="42"/>
                    <a:pt x="1631" y="42"/>
                  </a:cubicBezTo>
                  <a:cubicBezTo>
                    <a:pt x="1631" y="30"/>
                    <a:pt x="1631" y="30"/>
                    <a:pt x="1631" y="30"/>
                  </a:cubicBezTo>
                  <a:cubicBezTo>
                    <a:pt x="1627" y="30"/>
                    <a:pt x="1627" y="30"/>
                    <a:pt x="1627" y="30"/>
                  </a:cubicBezTo>
                  <a:cubicBezTo>
                    <a:pt x="1627" y="27"/>
                    <a:pt x="1627" y="24"/>
                    <a:pt x="1627" y="22"/>
                  </a:cubicBezTo>
                  <a:cubicBezTo>
                    <a:pt x="1633" y="22"/>
                    <a:pt x="1633" y="22"/>
                    <a:pt x="1633" y="22"/>
                  </a:cubicBezTo>
                  <a:cubicBezTo>
                    <a:pt x="1633" y="0"/>
                    <a:pt x="1633" y="0"/>
                    <a:pt x="1633" y="0"/>
                  </a:cubicBezTo>
                  <a:cubicBezTo>
                    <a:pt x="1513" y="0"/>
                    <a:pt x="1513" y="0"/>
                    <a:pt x="1513" y="0"/>
                  </a:cubicBezTo>
                  <a:cubicBezTo>
                    <a:pt x="1513" y="22"/>
                    <a:pt x="1513" y="22"/>
                    <a:pt x="1513" y="22"/>
                  </a:cubicBezTo>
                  <a:cubicBezTo>
                    <a:pt x="1520" y="22"/>
                    <a:pt x="1520" y="22"/>
                    <a:pt x="1520" y="22"/>
                  </a:cubicBezTo>
                  <a:cubicBezTo>
                    <a:pt x="1520" y="24"/>
                    <a:pt x="1520" y="27"/>
                    <a:pt x="1520" y="30"/>
                  </a:cubicBezTo>
                  <a:cubicBezTo>
                    <a:pt x="1518" y="30"/>
                    <a:pt x="1518" y="30"/>
                    <a:pt x="1518" y="30"/>
                  </a:cubicBezTo>
                  <a:cubicBezTo>
                    <a:pt x="1518" y="42"/>
                    <a:pt x="1518" y="42"/>
                    <a:pt x="1518" y="42"/>
                  </a:cubicBezTo>
                  <a:cubicBezTo>
                    <a:pt x="1520" y="42"/>
                    <a:pt x="1520" y="42"/>
                    <a:pt x="1520" y="42"/>
                  </a:cubicBezTo>
                  <a:cubicBezTo>
                    <a:pt x="1520" y="45"/>
                    <a:pt x="1520" y="48"/>
                    <a:pt x="1520" y="51"/>
                  </a:cubicBezTo>
                  <a:cubicBezTo>
                    <a:pt x="1518" y="51"/>
                    <a:pt x="1518" y="51"/>
                    <a:pt x="1518" y="51"/>
                  </a:cubicBezTo>
                  <a:cubicBezTo>
                    <a:pt x="1518" y="64"/>
                    <a:pt x="1518" y="64"/>
                    <a:pt x="1518" y="64"/>
                  </a:cubicBezTo>
                  <a:cubicBezTo>
                    <a:pt x="1520" y="64"/>
                    <a:pt x="1520" y="64"/>
                    <a:pt x="1520" y="64"/>
                  </a:cubicBezTo>
                  <a:cubicBezTo>
                    <a:pt x="1519" y="122"/>
                    <a:pt x="1517" y="216"/>
                    <a:pt x="1514" y="254"/>
                  </a:cubicBezTo>
                  <a:cubicBezTo>
                    <a:pt x="1512" y="276"/>
                    <a:pt x="1510" y="296"/>
                    <a:pt x="1506" y="315"/>
                  </a:cubicBezTo>
                  <a:cubicBezTo>
                    <a:pt x="1506" y="315"/>
                    <a:pt x="1506" y="315"/>
                    <a:pt x="1506" y="315"/>
                  </a:cubicBezTo>
                  <a:cubicBezTo>
                    <a:pt x="1506" y="319"/>
                    <a:pt x="1506" y="319"/>
                    <a:pt x="1506" y="319"/>
                  </a:cubicBezTo>
                  <a:cubicBezTo>
                    <a:pt x="1504" y="330"/>
                    <a:pt x="1502" y="341"/>
                    <a:pt x="1499" y="351"/>
                  </a:cubicBezTo>
                  <a:cubicBezTo>
                    <a:pt x="1445" y="351"/>
                    <a:pt x="1445" y="351"/>
                    <a:pt x="1445" y="351"/>
                  </a:cubicBezTo>
                  <a:cubicBezTo>
                    <a:pt x="1445" y="446"/>
                    <a:pt x="1445" y="446"/>
                    <a:pt x="1445" y="446"/>
                  </a:cubicBezTo>
                  <a:cubicBezTo>
                    <a:pt x="1385" y="446"/>
                    <a:pt x="1385" y="446"/>
                    <a:pt x="1385" y="446"/>
                  </a:cubicBezTo>
                  <a:cubicBezTo>
                    <a:pt x="1381" y="275"/>
                    <a:pt x="1381" y="275"/>
                    <a:pt x="1381" y="275"/>
                  </a:cubicBezTo>
                  <a:cubicBezTo>
                    <a:pt x="1347" y="275"/>
                    <a:pt x="1347" y="275"/>
                    <a:pt x="1347" y="275"/>
                  </a:cubicBezTo>
                  <a:cubicBezTo>
                    <a:pt x="1342" y="446"/>
                    <a:pt x="1342" y="446"/>
                    <a:pt x="1342" y="446"/>
                  </a:cubicBezTo>
                  <a:cubicBezTo>
                    <a:pt x="1310" y="446"/>
                    <a:pt x="1310" y="446"/>
                    <a:pt x="1310" y="446"/>
                  </a:cubicBezTo>
                  <a:cubicBezTo>
                    <a:pt x="1306" y="275"/>
                    <a:pt x="1306" y="275"/>
                    <a:pt x="1306" y="275"/>
                  </a:cubicBezTo>
                  <a:cubicBezTo>
                    <a:pt x="1271" y="275"/>
                    <a:pt x="1271" y="275"/>
                    <a:pt x="1271" y="275"/>
                  </a:cubicBezTo>
                  <a:cubicBezTo>
                    <a:pt x="1270" y="310"/>
                    <a:pt x="1270" y="310"/>
                    <a:pt x="1270" y="310"/>
                  </a:cubicBezTo>
                  <a:cubicBezTo>
                    <a:pt x="1270" y="294"/>
                    <a:pt x="1270" y="294"/>
                    <a:pt x="1270" y="294"/>
                  </a:cubicBezTo>
                  <a:cubicBezTo>
                    <a:pt x="1232" y="294"/>
                    <a:pt x="1232" y="294"/>
                    <a:pt x="1232" y="294"/>
                  </a:cubicBezTo>
                  <a:cubicBezTo>
                    <a:pt x="1232" y="159"/>
                    <a:pt x="1232" y="159"/>
                    <a:pt x="1232" y="159"/>
                  </a:cubicBezTo>
                  <a:cubicBezTo>
                    <a:pt x="1103" y="159"/>
                    <a:pt x="1103" y="159"/>
                    <a:pt x="1103" y="159"/>
                  </a:cubicBezTo>
                  <a:cubicBezTo>
                    <a:pt x="1103" y="91"/>
                    <a:pt x="1103" y="91"/>
                    <a:pt x="1103" y="91"/>
                  </a:cubicBezTo>
                  <a:cubicBezTo>
                    <a:pt x="1103" y="91"/>
                    <a:pt x="1103" y="91"/>
                    <a:pt x="1103" y="91"/>
                  </a:cubicBezTo>
                  <a:cubicBezTo>
                    <a:pt x="1105" y="91"/>
                    <a:pt x="1108" y="88"/>
                    <a:pt x="1108" y="85"/>
                  </a:cubicBezTo>
                  <a:cubicBezTo>
                    <a:pt x="1108" y="83"/>
                    <a:pt x="1105" y="80"/>
                    <a:pt x="1103" y="80"/>
                  </a:cubicBezTo>
                  <a:cubicBezTo>
                    <a:pt x="1030" y="80"/>
                    <a:pt x="1030" y="80"/>
                    <a:pt x="1030" y="80"/>
                  </a:cubicBezTo>
                  <a:cubicBezTo>
                    <a:pt x="1027" y="80"/>
                    <a:pt x="1025" y="83"/>
                    <a:pt x="1025" y="85"/>
                  </a:cubicBezTo>
                  <a:cubicBezTo>
                    <a:pt x="1025" y="88"/>
                    <a:pt x="1027" y="91"/>
                    <a:pt x="1030" y="91"/>
                  </a:cubicBezTo>
                  <a:cubicBezTo>
                    <a:pt x="1031" y="91"/>
                    <a:pt x="1031" y="91"/>
                    <a:pt x="1031" y="91"/>
                  </a:cubicBezTo>
                  <a:cubicBezTo>
                    <a:pt x="1031" y="159"/>
                    <a:pt x="1031" y="159"/>
                    <a:pt x="1031" y="159"/>
                  </a:cubicBezTo>
                  <a:cubicBezTo>
                    <a:pt x="991" y="159"/>
                    <a:pt x="991" y="159"/>
                    <a:pt x="991" y="159"/>
                  </a:cubicBezTo>
                  <a:cubicBezTo>
                    <a:pt x="991" y="47"/>
                    <a:pt x="991" y="47"/>
                    <a:pt x="991" y="47"/>
                  </a:cubicBezTo>
                  <a:cubicBezTo>
                    <a:pt x="994" y="47"/>
                    <a:pt x="995" y="45"/>
                    <a:pt x="995" y="42"/>
                  </a:cubicBezTo>
                  <a:cubicBezTo>
                    <a:pt x="995" y="39"/>
                    <a:pt x="993" y="37"/>
                    <a:pt x="990" y="37"/>
                  </a:cubicBezTo>
                  <a:cubicBezTo>
                    <a:pt x="918" y="37"/>
                    <a:pt x="918" y="37"/>
                    <a:pt x="918" y="37"/>
                  </a:cubicBezTo>
                  <a:cubicBezTo>
                    <a:pt x="915" y="37"/>
                    <a:pt x="912" y="39"/>
                    <a:pt x="912" y="42"/>
                  </a:cubicBezTo>
                  <a:cubicBezTo>
                    <a:pt x="912" y="45"/>
                    <a:pt x="915" y="47"/>
                    <a:pt x="918" y="47"/>
                  </a:cubicBezTo>
                  <a:cubicBezTo>
                    <a:pt x="920" y="47"/>
                    <a:pt x="920" y="47"/>
                    <a:pt x="920" y="47"/>
                  </a:cubicBezTo>
                  <a:cubicBezTo>
                    <a:pt x="920" y="159"/>
                    <a:pt x="920" y="159"/>
                    <a:pt x="920" y="159"/>
                  </a:cubicBezTo>
                  <a:cubicBezTo>
                    <a:pt x="886" y="159"/>
                    <a:pt x="886" y="159"/>
                    <a:pt x="886" y="159"/>
                  </a:cubicBezTo>
                  <a:cubicBezTo>
                    <a:pt x="886" y="291"/>
                    <a:pt x="886" y="291"/>
                    <a:pt x="886" y="291"/>
                  </a:cubicBezTo>
                  <a:cubicBezTo>
                    <a:pt x="875" y="291"/>
                    <a:pt x="875" y="291"/>
                    <a:pt x="875" y="291"/>
                  </a:cubicBezTo>
                  <a:cubicBezTo>
                    <a:pt x="875" y="251"/>
                    <a:pt x="875" y="251"/>
                    <a:pt x="875" y="251"/>
                  </a:cubicBezTo>
                  <a:cubicBezTo>
                    <a:pt x="846" y="251"/>
                    <a:pt x="846" y="251"/>
                    <a:pt x="846" y="251"/>
                  </a:cubicBezTo>
                  <a:cubicBezTo>
                    <a:pt x="836" y="230"/>
                    <a:pt x="817" y="213"/>
                    <a:pt x="793" y="206"/>
                  </a:cubicBezTo>
                  <a:cubicBezTo>
                    <a:pt x="791" y="117"/>
                    <a:pt x="791" y="117"/>
                    <a:pt x="791" y="117"/>
                  </a:cubicBezTo>
                  <a:cubicBezTo>
                    <a:pt x="795" y="117"/>
                    <a:pt x="795" y="117"/>
                    <a:pt x="795" y="117"/>
                  </a:cubicBezTo>
                  <a:cubicBezTo>
                    <a:pt x="797" y="117"/>
                    <a:pt x="798" y="116"/>
                    <a:pt x="798" y="114"/>
                  </a:cubicBezTo>
                  <a:cubicBezTo>
                    <a:pt x="798" y="112"/>
                    <a:pt x="797" y="110"/>
                    <a:pt x="795" y="110"/>
                  </a:cubicBezTo>
                  <a:cubicBezTo>
                    <a:pt x="742" y="110"/>
                    <a:pt x="742" y="110"/>
                    <a:pt x="742" y="110"/>
                  </a:cubicBezTo>
                  <a:cubicBezTo>
                    <a:pt x="740" y="110"/>
                    <a:pt x="738" y="112"/>
                    <a:pt x="738" y="114"/>
                  </a:cubicBezTo>
                  <a:cubicBezTo>
                    <a:pt x="738" y="116"/>
                    <a:pt x="740" y="117"/>
                    <a:pt x="742" y="117"/>
                  </a:cubicBezTo>
                  <a:cubicBezTo>
                    <a:pt x="745" y="117"/>
                    <a:pt x="745" y="117"/>
                    <a:pt x="745" y="117"/>
                  </a:cubicBezTo>
                  <a:cubicBezTo>
                    <a:pt x="743" y="204"/>
                    <a:pt x="743" y="204"/>
                    <a:pt x="743" y="204"/>
                  </a:cubicBezTo>
                  <a:cubicBezTo>
                    <a:pt x="717" y="211"/>
                    <a:pt x="696" y="228"/>
                    <a:pt x="685" y="251"/>
                  </a:cubicBezTo>
                  <a:cubicBezTo>
                    <a:pt x="647" y="251"/>
                    <a:pt x="647" y="251"/>
                    <a:pt x="647" y="251"/>
                  </a:cubicBezTo>
                  <a:cubicBezTo>
                    <a:pt x="647" y="291"/>
                    <a:pt x="647" y="291"/>
                    <a:pt x="647" y="291"/>
                  </a:cubicBezTo>
                  <a:cubicBezTo>
                    <a:pt x="571" y="291"/>
                    <a:pt x="571" y="291"/>
                    <a:pt x="571" y="291"/>
                  </a:cubicBezTo>
                  <a:cubicBezTo>
                    <a:pt x="571" y="401"/>
                    <a:pt x="571" y="401"/>
                    <a:pt x="571" y="401"/>
                  </a:cubicBezTo>
                  <a:cubicBezTo>
                    <a:pt x="539" y="401"/>
                    <a:pt x="539" y="401"/>
                    <a:pt x="539" y="401"/>
                  </a:cubicBezTo>
                  <a:cubicBezTo>
                    <a:pt x="539" y="330"/>
                    <a:pt x="539" y="330"/>
                    <a:pt x="539" y="330"/>
                  </a:cubicBezTo>
                  <a:cubicBezTo>
                    <a:pt x="486" y="330"/>
                    <a:pt x="486" y="330"/>
                    <a:pt x="486" y="330"/>
                  </a:cubicBezTo>
                  <a:cubicBezTo>
                    <a:pt x="480" y="254"/>
                    <a:pt x="480" y="254"/>
                    <a:pt x="480" y="254"/>
                  </a:cubicBezTo>
                  <a:cubicBezTo>
                    <a:pt x="470" y="254"/>
                    <a:pt x="470" y="254"/>
                    <a:pt x="470" y="254"/>
                  </a:cubicBezTo>
                  <a:cubicBezTo>
                    <a:pt x="466" y="19"/>
                    <a:pt x="466" y="19"/>
                    <a:pt x="466" y="19"/>
                  </a:cubicBezTo>
                  <a:cubicBezTo>
                    <a:pt x="469" y="18"/>
                    <a:pt x="471" y="15"/>
                    <a:pt x="471" y="12"/>
                  </a:cubicBezTo>
                  <a:cubicBezTo>
                    <a:pt x="471" y="8"/>
                    <a:pt x="467" y="4"/>
                    <a:pt x="463" y="4"/>
                  </a:cubicBezTo>
                  <a:cubicBezTo>
                    <a:pt x="435" y="4"/>
                    <a:pt x="435" y="4"/>
                    <a:pt x="435" y="4"/>
                  </a:cubicBezTo>
                  <a:cubicBezTo>
                    <a:pt x="431" y="4"/>
                    <a:pt x="427" y="8"/>
                    <a:pt x="427" y="12"/>
                  </a:cubicBezTo>
                  <a:cubicBezTo>
                    <a:pt x="427" y="16"/>
                    <a:pt x="430" y="19"/>
                    <a:pt x="433" y="20"/>
                  </a:cubicBezTo>
                  <a:cubicBezTo>
                    <a:pt x="428" y="254"/>
                    <a:pt x="428" y="254"/>
                    <a:pt x="428" y="254"/>
                  </a:cubicBezTo>
                  <a:cubicBezTo>
                    <a:pt x="421" y="254"/>
                    <a:pt x="421" y="254"/>
                    <a:pt x="421" y="254"/>
                  </a:cubicBezTo>
                  <a:cubicBezTo>
                    <a:pt x="413" y="330"/>
                    <a:pt x="413" y="330"/>
                    <a:pt x="413" y="330"/>
                  </a:cubicBezTo>
                  <a:cubicBezTo>
                    <a:pt x="413" y="330"/>
                    <a:pt x="413" y="330"/>
                    <a:pt x="413" y="330"/>
                  </a:cubicBezTo>
                  <a:cubicBezTo>
                    <a:pt x="413" y="182"/>
                    <a:pt x="413" y="182"/>
                    <a:pt x="413" y="182"/>
                  </a:cubicBezTo>
                  <a:cubicBezTo>
                    <a:pt x="350" y="210"/>
                    <a:pt x="350" y="210"/>
                    <a:pt x="350" y="210"/>
                  </a:cubicBezTo>
                  <a:cubicBezTo>
                    <a:pt x="347" y="19"/>
                    <a:pt x="347" y="19"/>
                    <a:pt x="347" y="19"/>
                  </a:cubicBezTo>
                  <a:cubicBezTo>
                    <a:pt x="350" y="17"/>
                    <a:pt x="351" y="15"/>
                    <a:pt x="351" y="12"/>
                  </a:cubicBezTo>
                  <a:cubicBezTo>
                    <a:pt x="351" y="8"/>
                    <a:pt x="347" y="4"/>
                    <a:pt x="343" y="4"/>
                  </a:cubicBezTo>
                  <a:cubicBezTo>
                    <a:pt x="315" y="4"/>
                    <a:pt x="315" y="4"/>
                    <a:pt x="315" y="4"/>
                  </a:cubicBezTo>
                  <a:cubicBezTo>
                    <a:pt x="311" y="4"/>
                    <a:pt x="307" y="8"/>
                    <a:pt x="307" y="12"/>
                  </a:cubicBezTo>
                  <a:cubicBezTo>
                    <a:pt x="307" y="16"/>
                    <a:pt x="310" y="19"/>
                    <a:pt x="314" y="20"/>
                  </a:cubicBezTo>
                  <a:cubicBezTo>
                    <a:pt x="310" y="228"/>
                    <a:pt x="310" y="228"/>
                    <a:pt x="310" y="228"/>
                  </a:cubicBezTo>
                  <a:cubicBezTo>
                    <a:pt x="295" y="235"/>
                    <a:pt x="295" y="235"/>
                    <a:pt x="295" y="235"/>
                  </a:cubicBezTo>
                  <a:cubicBezTo>
                    <a:pt x="295" y="182"/>
                    <a:pt x="295" y="182"/>
                    <a:pt x="295" y="182"/>
                  </a:cubicBezTo>
                  <a:cubicBezTo>
                    <a:pt x="177" y="235"/>
                    <a:pt x="177" y="235"/>
                    <a:pt x="177" y="235"/>
                  </a:cubicBezTo>
                  <a:cubicBezTo>
                    <a:pt x="177" y="182"/>
                    <a:pt x="177" y="182"/>
                    <a:pt x="177" y="182"/>
                  </a:cubicBezTo>
                  <a:cubicBezTo>
                    <a:pt x="53" y="238"/>
                    <a:pt x="53" y="238"/>
                    <a:pt x="53" y="238"/>
                  </a:cubicBezTo>
                  <a:cubicBezTo>
                    <a:pt x="53" y="392"/>
                    <a:pt x="53" y="392"/>
                    <a:pt x="53" y="392"/>
                  </a:cubicBezTo>
                  <a:cubicBezTo>
                    <a:pt x="0" y="392"/>
                    <a:pt x="0" y="392"/>
                    <a:pt x="0" y="392"/>
                  </a:cubicBezTo>
                  <a:cubicBezTo>
                    <a:pt x="0" y="499"/>
                    <a:pt x="0" y="499"/>
                    <a:pt x="0" y="499"/>
                  </a:cubicBezTo>
                  <a:cubicBezTo>
                    <a:pt x="426" y="499"/>
                    <a:pt x="426" y="499"/>
                    <a:pt x="426" y="499"/>
                  </a:cubicBezTo>
                  <a:cubicBezTo>
                    <a:pt x="426" y="499"/>
                    <a:pt x="426" y="499"/>
                    <a:pt x="426" y="499"/>
                  </a:cubicBezTo>
                  <a:cubicBezTo>
                    <a:pt x="571" y="499"/>
                    <a:pt x="571" y="499"/>
                    <a:pt x="571" y="499"/>
                  </a:cubicBezTo>
                  <a:cubicBezTo>
                    <a:pt x="571" y="500"/>
                    <a:pt x="571" y="500"/>
                    <a:pt x="571" y="500"/>
                  </a:cubicBezTo>
                  <a:cubicBezTo>
                    <a:pt x="853" y="500"/>
                    <a:pt x="853" y="500"/>
                    <a:pt x="853" y="500"/>
                  </a:cubicBezTo>
                  <a:cubicBezTo>
                    <a:pt x="853" y="501"/>
                    <a:pt x="853" y="501"/>
                    <a:pt x="853" y="501"/>
                  </a:cubicBezTo>
                  <a:cubicBezTo>
                    <a:pt x="1270" y="501"/>
                    <a:pt x="1270" y="501"/>
                    <a:pt x="1270" y="501"/>
                  </a:cubicBezTo>
                  <a:cubicBezTo>
                    <a:pt x="1270" y="501"/>
                    <a:pt x="1270" y="501"/>
                    <a:pt x="1270" y="501"/>
                  </a:cubicBezTo>
                  <a:cubicBezTo>
                    <a:pt x="1445" y="501"/>
                    <a:pt x="1445" y="501"/>
                    <a:pt x="1445" y="501"/>
                  </a:cubicBezTo>
                  <a:cubicBezTo>
                    <a:pt x="2062" y="501"/>
                    <a:pt x="2062" y="501"/>
                    <a:pt x="2062" y="501"/>
                  </a:cubicBezTo>
                  <a:cubicBezTo>
                    <a:pt x="2132" y="501"/>
                    <a:pt x="2132" y="501"/>
                    <a:pt x="2132" y="501"/>
                  </a:cubicBezTo>
                  <a:cubicBezTo>
                    <a:pt x="2132" y="446"/>
                    <a:pt x="2132" y="446"/>
                    <a:pt x="2132" y="446"/>
                  </a:cubicBezTo>
                  <a:cubicBezTo>
                    <a:pt x="2062" y="446"/>
                    <a:pt x="2062" y="446"/>
                    <a:pt x="2062" y="446"/>
                  </a:cubicBezTo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1022352" y="2194735"/>
            <a:ext cx="9636125" cy="2738437"/>
            <a:chOff x="1022351" y="2149762"/>
            <a:chExt cx="9636125" cy="2738437"/>
          </a:xfrm>
        </p:grpSpPr>
        <p:sp>
          <p:nvSpPr>
            <p:cNvPr id="19" name="Freeform 17"/>
            <p:cNvSpPr/>
            <p:nvPr/>
          </p:nvSpPr>
          <p:spPr bwMode="auto">
            <a:xfrm>
              <a:off x="1022351" y="4700874"/>
              <a:ext cx="280988" cy="187325"/>
            </a:xfrm>
            <a:custGeom>
              <a:avLst/>
              <a:gdLst>
                <a:gd name="T0" fmla="*/ 11 w 177"/>
                <a:gd name="T1" fmla="*/ 0 h 118"/>
                <a:gd name="T2" fmla="*/ 0 w 177"/>
                <a:gd name="T3" fmla="*/ 118 h 118"/>
                <a:gd name="T4" fmla="*/ 177 w 177"/>
                <a:gd name="T5" fmla="*/ 118 h 118"/>
                <a:gd name="T6" fmla="*/ 167 w 177"/>
                <a:gd name="T7" fmla="*/ 0 h 118"/>
                <a:gd name="T8" fmla="*/ 11 w 177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18">
                  <a:moveTo>
                    <a:pt x="11" y="0"/>
                  </a:moveTo>
                  <a:lnTo>
                    <a:pt x="0" y="118"/>
                  </a:lnTo>
                  <a:lnTo>
                    <a:pt x="177" y="118"/>
                  </a:lnTo>
                  <a:lnTo>
                    <a:pt x="167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43" name="Freeform 41"/>
            <p:cNvSpPr/>
            <p:nvPr/>
          </p:nvSpPr>
          <p:spPr bwMode="auto">
            <a:xfrm>
              <a:off x="4638676" y="4656424"/>
              <a:ext cx="209550" cy="231775"/>
            </a:xfrm>
            <a:custGeom>
              <a:avLst/>
              <a:gdLst>
                <a:gd name="T0" fmla="*/ 7 w 132"/>
                <a:gd name="T1" fmla="*/ 0 h 146"/>
                <a:gd name="T2" fmla="*/ 0 w 132"/>
                <a:gd name="T3" fmla="*/ 146 h 146"/>
                <a:gd name="T4" fmla="*/ 132 w 132"/>
                <a:gd name="T5" fmla="*/ 146 h 146"/>
                <a:gd name="T6" fmla="*/ 121 w 132"/>
                <a:gd name="T7" fmla="*/ 0 h 146"/>
                <a:gd name="T8" fmla="*/ 7 w 132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6">
                  <a:moveTo>
                    <a:pt x="7" y="0"/>
                  </a:moveTo>
                  <a:lnTo>
                    <a:pt x="0" y="146"/>
                  </a:lnTo>
                  <a:lnTo>
                    <a:pt x="132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85" name="Freeform 83"/>
            <p:cNvSpPr/>
            <p:nvPr/>
          </p:nvSpPr>
          <p:spPr bwMode="auto">
            <a:xfrm>
              <a:off x="10004426" y="4700874"/>
              <a:ext cx="207963" cy="187325"/>
            </a:xfrm>
            <a:custGeom>
              <a:avLst/>
              <a:gdLst>
                <a:gd name="T0" fmla="*/ 10 w 131"/>
                <a:gd name="T1" fmla="*/ 0 h 118"/>
                <a:gd name="T2" fmla="*/ 0 w 131"/>
                <a:gd name="T3" fmla="*/ 118 h 118"/>
                <a:gd name="T4" fmla="*/ 131 w 131"/>
                <a:gd name="T5" fmla="*/ 118 h 118"/>
                <a:gd name="T6" fmla="*/ 121 w 131"/>
                <a:gd name="T7" fmla="*/ 0 h 118"/>
                <a:gd name="T8" fmla="*/ 10 w 131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8">
                  <a:moveTo>
                    <a:pt x="10" y="0"/>
                  </a:moveTo>
                  <a:lnTo>
                    <a:pt x="0" y="118"/>
                  </a:lnTo>
                  <a:lnTo>
                    <a:pt x="131" y="118"/>
                  </a:lnTo>
                  <a:lnTo>
                    <a:pt x="121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91" name="Freeform 89"/>
            <p:cNvSpPr/>
            <p:nvPr/>
          </p:nvSpPr>
          <p:spPr bwMode="auto">
            <a:xfrm>
              <a:off x="10448926" y="4607212"/>
              <a:ext cx="209550" cy="280987"/>
            </a:xfrm>
            <a:custGeom>
              <a:avLst/>
              <a:gdLst>
                <a:gd name="T0" fmla="*/ 11 w 132"/>
                <a:gd name="T1" fmla="*/ 0 h 177"/>
                <a:gd name="T2" fmla="*/ 0 w 132"/>
                <a:gd name="T3" fmla="*/ 177 h 177"/>
                <a:gd name="T4" fmla="*/ 132 w 132"/>
                <a:gd name="T5" fmla="*/ 177 h 177"/>
                <a:gd name="T6" fmla="*/ 125 w 132"/>
                <a:gd name="T7" fmla="*/ 0 h 177"/>
                <a:gd name="T8" fmla="*/ 11 w 132"/>
                <a:gd name="T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77">
                  <a:moveTo>
                    <a:pt x="11" y="0"/>
                  </a:moveTo>
                  <a:lnTo>
                    <a:pt x="0" y="177"/>
                  </a:lnTo>
                  <a:lnTo>
                    <a:pt x="132" y="177"/>
                  </a:lnTo>
                  <a:lnTo>
                    <a:pt x="125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12" name="Freeform 110"/>
            <p:cNvSpPr/>
            <p:nvPr/>
          </p:nvSpPr>
          <p:spPr bwMode="auto">
            <a:xfrm>
              <a:off x="5105401" y="2149762"/>
              <a:ext cx="1954213" cy="1998662"/>
            </a:xfrm>
            <a:custGeom>
              <a:avLst/>
              <a:gdLst>
                <a:gd name="T0" fmla="*/ 261 w 355"/>
                <a:gd name="T1" fmla="*/ 118 h 362"/>
                <a:gd name="T2" fmla="*/ 178 w 355"/>
                <a:gd name="T3" fmla="*/ 0 h 362"/>
                <a:gd name="T4" fmla="*/ 96 w 355"/>
                <a:gd name="T5" fmla="*/ 118 h 362"/>
                <a:gd name="T6" fmla="*/ 165 w 355"/>
                <a:gd name="T7" fmla="*/ 362 h 362"/>
                <a:gd name="T8" fmla="*/ 165 w 355"/>
                <a:gd name="T9" fmla="*/ 311 h 362"/>
                <a:gd name="T10" fmla="*/ 114 w 355"/>
                <a:gd name="T11" fmla="*/ 251 h 362"/>
                <a:gd name="T12" fmla="*/ 169 w 355"/>
                <a:gd name="T13" fmla="*/ 283 h 362"/>
                <a:gd name="T14" fmla="*/ 178 w 355"/>
                <a:gd name="T15" fmla="*/ 199 h 362"/>
                <a:gd name="T16" fmla="*/ 186 w 355"/>
                <a:gd name="T17" fmla="*/ 283 h 362"/>
                <a:gd name="T18" fmla="*/ 241 w 355"/>
                <a:gd name="T19" fmla="*/ 251 h 362"/>
                <a:gd name="T20" fmla="*/ 190 w 355"/>
                <a:gd name="T21" fmla="*/ 311 h 362"/>
                <a:gd name="T22" fmla="*/ 191 w 355"/>
                <a:gd name="T23" fmla="*/ 362 h 362"/>
                <a:gd name="T24" fmla="*/ 261 w 355"/>
                <a:gd name="T25" fmla="*/ 118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5" h="362">
                  <a:moveTo>
                    <a:pt x="261" y="118"/>
                  </a:moveTo>
                  <a:cubicBezTo>
                    <a:pt x="220" y="50"/>
                    <a:pt x="178" y="0"/>
                    <a:pt x="178" y="0"/>
                  </a:cubicBezTo>
                  <a:cubicBezTo>
                    <a:pt x="178" y="0"/>
                    <a:pt x="140" y="52"/>
                    <a:pt x="96" y="118"/>
                  </a:cubicBezTo>
                  <a:cubicBezTo>
                    <a:pt x="0" y="260"/>
                    <a:pt x="97" y="347"/>
                    <a:pt x="165" y="362"/>
                  </a:cubicBezTo>
                  <a:cubicBezTo>
                    <a:pt x="165" y="311"/>
                    <a:pt x="165" y="311"/>
                    <a:pt x="165" y="311"/>
                  </a:cubicBezTo>
                  <a:cubicBezTo>
                    <a:pt x="114" y="251"/>
                    <a:pt x="114" y="251"/>
                    <a:pt x="114" y="251"/>
                  </a:cubicBezTo>
                  <a:cubicBezTo>
                    <a:pt x="169" y="283"/>
                    <a:pt x="169" y="283"/>
                    <a:pt x="169" y="283"/>
                  </a:cubicBezTo>
                  <a:cubicBezTo>
                    <a:pt x="178" y="199"/>
                    <a:pt x="178" y="199"/>
                    <a:pt x="178" y="199"/>
                  </a:cubicBezTo>
                  <a:cubicBezTo>
                    <a:pt x="186" y="283"/>
                    <a:pt x="186" y="283"/>
                    <a:pt x="186" y="283"/>
                  </a:cubicBezTo>
                  <a:cubicBezTo>
                    <a:pt x="241" y="251"/>
                    <a:pt x="241" y="251"/>
                    <a:pt x="241" y="251"/>
                  </a:cubicBezTo>
                  <a:cubicBezTo>
                    <a:pt x="190" y="311"/>
                    <a:pt x="190" y="311"/>
                    <a:pt x="190" y="311"/>
                  </a:cubicBezTo>
                  <a:cubicBezTo>
                    <a:pt x="191" y="362"/>
                    <a:pt x="191" y="362"/>
                    <a:pt x="191" y="362"/>
                  </a:cubicBezTo>
                  <a:cubicBezTo>
                    <a:pt x="259" y="350"/>
                    <a:pt x="355" y="271"/>
                    <a:pt x="261" y="118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13" name="Freeform 111"/>
            <p:cNvSpPr/>
            <p:nvPr/>
          </p:nvSpPr>
          <p:spPr bwMode="auto">
            <a:xfrm>
              <a:off x="5734051" y="3248312"/>
              <a:ext cx="698500" cy="1639887"/>
            </a:xfrm>
            <a:custGeom>
              <a:avLst/>
              <a:gdLst>
                <a:gd name="T0" fmla="*/ 440 w 440"/>
                <a:gd name="T1" fmla="*/ 181 h 1033"/>
                <a:gd name="T2" fmla="*/ 249 w 440"/>
                <a:gd name="T3" fmla="*/ 292 h 1033"/>
                <a:gd name="T4" fmla="*/ 221 w 440"/>
                <a:gd name="T5" fmla="*/ 0 h 1033"/>
                <a:gd name="T6" fmla="*/ 190 w 440"/>
                <a:gd name="T7" fmla="*/ 292 h 1033"/>
                <a:gd name="T8" fmla="*/ 0 w 440"/>
                <a:gd name="T9" fmla="*/ 181 h 1033"/>
                <a:gd name="T10" fmla="*/ 176 w 440"/>
                <a:gd name="T11" fmla="*/ 390 h 1033"/>
                <a:gd name="T12" fmla="*/ 176 w 440"/>
                <a:gd name="T13" fmla="*/ 571 h 1033"/>
                <a:gd name="T14" fmla="*/ 180 w 440"/>
                <a:gd name="T15" fmla="*/ 1033 h 1033"/>
                <a:gd name="T16" fmla="*/ 273 w 440"/>
                <a:gd name="T17" fmla="*/ 1033 h 1033"/>
                <a:gd name="T18" fmla="*/ 267 w 440"/>
                <a:gd name="T19" fmla="*/ 571 h 1033"/>
                <a:gd name="T20" fmla="*/ 263 w 440"/>
                <a:gd name="T21" fmla="*/ 390 h 1033"/>
                <a:gd name="T22" fmla="*/ 440 w 440"/>
                <a:gd name="T23" fmla="*/ 181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0" h="1033">
                  <a:moveTo>
                    <a:pt x="440" y="181"/>
                  </a:moveTo>
                  <a:lnTo>
                    <a:pt x="249" y="292"/>
                  </a:lnTo>
                  <a:lnTo>
                    <a:pt x="221" y="0"/>
                  </a:lnTo>
                  <a:lnTo>
                    <a:pt x="190" y="292"/>
                  </a:lnTo>
                  <a:lnTo>
                    <a:pt x="0" y="181"/>
                  </a:lnTo>
                  <a:lnTo>
                    <a:pt x="176" y="390"/>
                  </a:lnTo>
                  <a:lnTo>
                    <a:pt x="176" y="571"/>
                  </a:lnTo>
                  <a:lnTo>
                    <a:pt x="180" y="1033"/>
                  </a:lnTo>
                  <a:lnTo>
                    <a:pt x="273" y="1033"/>
                  </a:lnTo>
                  <a:lnTo>
                    <a:pt x="267" y="571"/>
                  </a:lnTo>
                  <a:lnTo>
                    <a:pt x="263" y="390"/>
                  </a:lnTo>
                  <a:lnTo>
                    <a:pt x="440" y="181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615951" y="1929622"/>
            <a:ext cx="9910763" cy="3003551"/>
            <a:chOff x="615951" y="1884649"/>
            <a:chExt cx="9910762" cy="3003550"/>
          </a:xfrm>
        </p:grpSpPr>
        <p:sp>
          <p:nvSpPr>
            <p:cNvPr id="13" name="Freeform 11"/>
            <p:cNvSpPr/>
            <p:nvPr/>
          </p:nvSpPr>
          <p:spPr bwMode="auto">
            <a:xfrm>
              <a:off x="615951" y="4573874"/>
              <a:ext cx="203200" cy="314325"/>
            </a:xfrm>
            <a:custGeom>
              <a:avLst/>
              <a:gdLst>
                <a:gd name="T0" fmla="*/ 7 w 128"/>
                <a:gd name="T1" fmla="*/ 0 h 198"/>
                <a:gd name="T2" fmla="*/ 0 w 128"/>
                <a:gd name="T3" fmla="*/ 198 h 198"/>
                <a:gd name="T4" fmla="*/ 128 w 128"/>
                <a:gd name="T5" fmla="*/ 198 h 198"/>
                <a:gd name="T6" fmla="*/ 121 w 128"/>
                <a:gd name="T7" fmla="*/ 0 h 198"/>
                <a:gd name="T8" fmla="*/ 7 w 128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98">
                  <a:moveTo>
                    <a:pt x="7" y="0"/>
                  </a:moveTo>
                  <a:lnTo>
                    <a:pt x="0" y="198"/>
                  </a:lnTo>
                  <a:lnTo>
                    <a:pt x="128" y="198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37" name="Freeform 35"/>
            <p:cNvSpPr/>
            <p:nvPr/>
          </p:nvSpPr>
          <p:spPr bwMode="auto">
            <a:xfrm>
              <a:off x="3735388" y="4573874"/>
              <a:ext cx="142875" cy="314325"/>
            </a:xfrm>
            <a:custGeom>
              <a:avLst/>
              <a:gdLst>
                <a:gd name="T0" fmla="*/ 7 w 90"/>
                <a:gd name="T1" fmla="*/ 0 h 198"/>
                <a:gd name="T2" fmla="*/ 0 w 90"/>
                <a:gd name="T3" fmla="*/ 198 h 198"/>
                <a:gd name="T4" fmla="*/ 90 w 90"/>
                <a:gd name="T5" fmla="*/ 198 h 198"/>
                <a:gd name="T6" fmla="*/ 83 w 90"/>
                <a:gd name="T7" fmla="*/ 0 h 198"/>
                <a:gd name="T8" fmla="*/ 7 w 90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98">
                  <a:moveTo>
                    <a:pt x="7" y="0"/>
                  </a:moveTo>
                  <a:lnTo>
                    <a:pt x="0" y="198"/>
                  </a:lnTo>
                  <a:lnTo>
                    <a:pt x="90" y="198"/>
                  </a:lnTo>
                  <a:lnTo>
                    <a:pt x="83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55" name="Freeform 53"/>
            <p:cNvSpPr/>
            <p:nvPr/>
          </p:nvSpPr>
          <p:spPr bwMode="auto">
            <a:xfrm>
              <a:off x="6426201" y="4219862"/>
              <a:ext cx="209550" cy="668337"/>
            </a:xfrm>
            <a:custGeom>
              <a:avLst/>
              <a:gdLst>
                <a:gd name="T0" fmla="*/ 7 w 132"/>
                <a:gd name="T1" fmla="*/ 0 h 421"/>
                <a:gd name="T2" fmla="*/ 0 w 132"/>
                <a:gd name="T3" fmla="*/ 421 h 421"/>
                <a:gd name="T4" fmla="*/ 132 w 132"/>
                <a:gd name="T5" fmla="*/ 421 h 421"/>
                <a:gd name="T6" fmla="*/ 122 w 132"/>
                <a:gd name="T7" fmla="*/ 0 h 421"/>
                <a:gd name="T8" fmla="*/ 7 w 132"/>
                <a:gd name="T9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421">
                  <a:moveTo>
                    <a:pt x="7" y="0"/>
                  </a:moveTo>
                  <a:lnTo>
                    <a:pt x="0" y="421"/>
                  </a:lnTo>
                  <a:lnTo>
                    <a:pt x="132" y="421"/>
                  </a:lnTo>
                  <a:lnTo>
                    <a:pt x="122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67" name="Freeform 65"/>
            <p:cNvSpPr/>
            <p:nvPr/>
          </p:nvSpPr>
          <p:spPr bwMode="auto">
            <a:xfrm>
              <a:off x="8215313" y="4573874"/>
              <a:ext cx="209550" cy="314325"/>
            </a:xfrm>
            <a:custGeom>
              <a:avLst/>
              <a:gdLst>
                <a:gd name="T0" fmla="*/ 7 w 132"/>
                <a:gd name="T1" fmla="*/ 0 h 198"/>
                <a:gd name="T2" fmla="*/ 0 w 132"/>
                <a:gd name="T3" fmla="*/ 198 h 198"/>
                <a:gd name="T4" fmla="*/ 132 w 132"/>
                <a:gd name="T5" fmla="*/ 198 h 198"/>
                <a:gd name="T6" fmla="*/ 121 w 132"/>
                <a:gd name="T7" fmla="*/ 0 h 198"/>
                <a:gd name="T8" fmla="*/ 7 w 132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98">
                  <a:moveTo>
                    <a:pt x="7" y="0"/>
                  </a:moveTo>
                  <a:lnTo>
                    <a:pt x="0" y="198"/>
                  </a:lnTo>
                  <a:lnTo>
                    <a:pt x="132" y="198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33" name="Freeform 131"/>
            <p:cNvSpPr/>
            <p:nvPr/>
          </p:nvSpPr>
          <p:spPr bwMode="auto">
            <a:xfrm>
              <a:off x="8710613" y="1884649"/>
              <a:ext cx="1816100" cy="2540000"/>
            </a:xfrm>
            <a:custGeom>
              <a:avLst/>
              <a:gdLst>
                <a:gd name="T0" fmla="*/ 1050 w 1144"/>
                <a:gd name="T1" fmla="*/ 1336 h 1600"/>
                <a:gd name="T2" fmla="*/ 1144 w 1144"/>
                <a:gd name="T3" fmla="*/ 1336 h 1600"/>
                <a:gd name="T4" fmla="*/ 631 w 1144"/>
                <a:gd name="T5" fmla="*/ 171 h 1600"/>
                <a:gd name="T6" fmla="*/ 569 w 1144"/>
                <a:gd name="T7" fmla="*/ 0 h 1600"/>
                <a:gd name="T8" fmla="*/ 510 w 1144"/>
                <a:gd name="T9" fmla="*/ 174 h 1600"/>
                <a:gd name="T10" fmla="*/ 0 w 1144"/>
                <a:gd name="T11" fmla="*/ 1336 h 1600"/>
                <a:gd name="T12" fmla="*/ 94 w 1144"/>
                <a:gd name="T13" fmla="*/ 1336 h 1600"/>
                <a:gd name="T14" fmla="*/ 0 w 1144"/>
                <a:gd name="T15" fmla="*/ 1600 h 1600"/>
                <a:gd name="T16" fmla="*/ 506 w 1144"/>
                <a:gd name="T17" fmla="*/ 1600 h 1600"/>
                <a:gd name="T18" fmla="*/ 510 w 1144"/>
                <a:gd name="T19" fmla="*/ 1527 h 1600"/>
                <a:gd name="T20" fmla="*/ 263 w 1144"/>
                <a:gd name="T21" fmla="*/ 1311 h 1600"/>
                <a:gd name="T22" fmla="*/ 530 w 1144"/>
                <a:gd name="T23" fmla="*/ 1388 h 1600"/>
                <a:gd name="T24" fmla="*/ 572 w 1144"/>
                <a:gd name="T25" fmla="*/ 1089 h 1600"/>
                <a:gd name="T26" fmla="*/ 614 w 1144"/>
                <a:gd name="T27" fmla="*/ 1388 h 1600"/>
                <a:gd name="T28" fmla="*/ 881 w 1144"/>
                <a:gd name="T29" fmla="*/ 1311 h 1600"/>
                <a:gd name="T30" fmla="*/ 634 w 1144"/>
                <a:gd name="T31" fmla="*/ 1527 h 1600"/>
                <a:gd name="T32" fmla="*/ 641 w 1144"/>
                <a:gd name="T33" fmla="*/ 1600 h 1600"/>
                <a:gd name="T34" fmla="*/ 1144 w 1144"/>
                <a:gd name="T35" fmla="*/ 1600 h 1600"/>
                <a:gd name="T36" fmla="*/ 1050 w 1144"/>
                <a:gd name="T37" fmla="*/ 1336 h 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44" h="1600">
                  <a:moveTo>
                    <a:pt x="1050" y="1336"/>
                  </a:moveTo>
                  <a:lnTo>
                    <a:pt x="1144" y="1336"/>
                  </a:lnTo>
                  <a:lnTo>
                    <a:pt x="631" y="171"/>
                  </a:lnTo>
                  <a:lnTo>
                    <a:pt x="569" y="0"/>
                  </a:lnTo>
                  <a:lnTo>
                    <a:pt x="510" y="174"/>
                  </a:lnTo>
                  <a:lnTo>
                    <a:pt x="0" y="1336"/>
                  </a:lnTo>
                  <a:lnTo>
                    <a:pt x="94" y="1336"/>
                  </a:lnTo>
                  <a:lnTo>
                    <a:pt x="0" y="1600"/>
                  </a:lnTo>
                  <a:lnTo>
                    <a:pt x="506" y="1600"/>
                  </a:lnTo>
                  <a:lnTo>
                    <a:pt x="510" y="1527"/>
                  </a:lnTo>
                  <a:lnTo>
                    <a:pt x="263" y="1311"/>
                  </a:lnTo>
                  <a:lnTo>
                    <a:pt x="530" y="1388"/>
                  </a:lnTo>
                  <a:lnTo>
                    <a:pt x="572" y="1089"/>
                  </a:lnTo>
                  <a:lnTo>
                    <a:pt x="614" y="1388"/>
                  </a:lnTo>
                  <a:lnTo>
                    <a:pt x="881" y="1311"/>
                  </a:lnTo>
                  <a:lnTo>
                    <a:pt x="634" y="1527"/>
                  </a:lnTo>
                  <a:lnTo>
                    <a:pt x="641" y="1600"/>
                  </a:lnTo>
                  <a:lnTo>
                    <a:pt x="1144" y="1600"/>
                  </a:lnTo>
                  <a:lnTo>
                    <a:pt x="1050" y="13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35" name="Freeform 133"/>
            <p:cNvSpPr/>
            <p:nvPr/>
          </p:nvSpPr>
          <p:spPr bwMode="auto">
            <a:xfrm>
              <a:off x="9128126" y="3613437"/>
              <a:ext cx="981075" cy="1274762"/>
            </a:xfrm>
            <a:custGeom>
              <a:avLst/>
              <a:gdLst>
                <a:gd name="T0" fmla="*/ 618 w 618"/>
                <a:gd name="T1" fmla="*/ 222 h 803"/>
                <a:gd name="T2" fmla="*/ 351 w 618"/>
                <a:gd name="T3" fmla="*/ 299 h 803"/>
                <a:gd name="T4" fmla="*/ 309 w 618"/>
                <a:gd name="T5" fmla="*/ 0 h 803"/>
                <a:gd name="T6" fmla="*/ 267 w 618"/>
                <a:gd name="T7" fmla="*/ 299 h 803"/>
                <a:gd name="T8" fmla="*/ 0 w 618"/>
                <a:gd name="T9" fmla="*/ 222 h 803"/>
                <a:gd name="T10" fmla="*/ 247 w 618"/>
                <a:gd name="T11" fmla="*/ 435 h 803"/>
                <a:gd name="T12" fmla="*/ 243 w 618"/>
                <a:gd name="T13" fmla="*/ 504 h 803"/>
                <a:gd name="T14" fmla="*/ 215 w 618"/>
                <a:gd name="T15" fmla="*/ 803 h 803"/>
                <a:gd name="T16" fmla="*/ 403 w 618"/>
                <a:gd name="T17" fmla="*/ 803 h 803"/>
                <a:gd name="T18" fmla="*/ 378 w 618"/>
                <a:gd name="T19" fmla="*/ 504 h 803"/>
                <a:gd name="T20" fmla="*/ 371 w 618"/>
                <a:gd name="T21" fmla="*/ 435 h 803"/>
                <a:gd name="T22" fmla="*/ 618 w 618"/>
                <a:gd name="T23" fmla="*/ 222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8" h="803">
                  <a:moveTo>
                    <a:pt x="618" y="222"/>
                  </a:moveTo>
                  <a:lnTo>
                    <a:pt x="351" y="299"/>
                  </a:lnTo>
                  <a:lnTo>
                    <a:pt x="309" y="0"/>
                  </a:lnTo>
                  <a:lnTo>
                    <a:pt x="267" y="299"/>
                  </a:lnTo>
                  <a:lnTo>
                    <a:pt x="0" y="222"/>
                  </a:lnTo>
                  <a:lnTo>
                    <a:pt x="247" y="435"/>
                  </a:lnTo>
                  <a:lnTo>
                    <a:pt x="243" y="504"/>
                  </a:lnTo>
                  <a:lnTo>
                    <a:pt x="215" y="803"/>
                  </a:lnTo>
                  <a:lnTo>
                    <a:pt x="403" y="803"/>
                  </a:lnTo>
                  <a:lnTo>
                    <a:pt x="378" y="504"/>
                  </a:lnTo>
                  <a:lnTo>
                    <a:pt x="371" y="435"/>
                  </a:lnTo>
                  <a:lnTo>
                    <a:pt x="618" y="22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1452565" y="2366185"/>
            <a:ext cx="10388601" cy="2566987"/>
            <a:chOff x="1452563" y="2321212"/>
            <a:chExt cx="10388601" cy="2566987"/>
          </a:xfrm>
        </p:grpSpPr>
        <p:sp>
          <p:nvSpPr>
            <p:cNvPr id="25" name="Freeform 23"/>
            <p:cNvSpPr/>
            <p:nvPr/>
          </p:nvSpPr>
          <p:spPr bwMode="auto">
            <a:xfrm>
              <a:off x="1506538" y="4767549"/>
              <a:ext cx="209550" cy="120650"/>
            </a:xfrm>
            <a:custGeom>
              <a:avLst/>
              <a:gdLst>
                <a:gd name="T0" fmla="*/ 7 w 132"/>
                <a:gd name="T1" fmla="*/ 0 h 76"/>
                <a:gd name="T2" fmla="*/ 0 w 132"/>
                <a:gd name="T3" fmla="*/ 76 h 76"/>
                <a:gd name="T4" fmla="*/ 132 w 132"/>
                <a:gd name="T5" fmla="*/ 76 h 76"/>
                <a:gd name="T6" fmla="*/ 122 w 132"/>
                <a:gd name="T7" fmla="*/ 0 h 76"/>
                <a:gd name="T8" fmla="*/ 7 w 132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76">
                  <a:moveTo>
                    <a:pt x="7" y="0"/>
                  </a:moveTo>
                  <a:lnTo>
                    <a:pt x="0" y="76"/>
                  </a:lnTo>
                  <a:lnTo>
                    <a:pt x="132" y="76"/>
                  </a:lnTo>
                  <a:lnTo>
                    <a:pt x="122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31" name="Freeform 29"/>
            <p:cNvSpPr/>
            <p:nvPr/>
          </p:nvSpPr>
          <p:spPr bwMode="auto">
            <a:xfrm>
              <a:off x="3295651" y="4656424"/>
              <a:ext cx="209550" cy="231775"/>
            </a:xfrm>
            <a:custGeom>
              <a:avLst/>
              <a:gdLst>
                <a:gd name="T0" fmla="*/ 7 w 132"/>
                <a:gd name="T1" fmla="*/ 0 h 146"/>
                <a:gd name="T2" fmla="*/ 0 w 132"/>
                <a:gd name="T3" fmla="*/ 146 h 146"/>
                <a:gd name="T4" fmla="*/ 132 w 132"/>
                <a:gd name="T5" fmla="*/ 146 h 146"/>
                <a:gd name="T6" fmla="*/ 121 w 132"/>
                <a:gd name="T7" fmla="*/ 0 h 146"/>
                <a:gd name="T8" fmla="*/ 7 w 132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6">
                  <a:moveTo>
                    <a:pt x="7" y="0"/>
                  </a:moveTo>
                  <a:lnTo>
                    <a:pt x="0" y="146"/>
                  </a:lnTo>
                  <a:lnTo>
                    <a:pt x="132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49" name="Freeform 47"/>
            <p:cNvSpPr/>
            <p:nvPr/>
          </p:nvSpPr>
          <p:spPr bwMode="auto">
            <a:xfrm>
              <a:off x="5573713" y="4734212"/>
              <a:ext cx="120650" cy="153987"/>
            </a:xfrm>
            <a:custGeom>
              <a:avLst/>
              <a:gdLst>
                <a:gd name="T0" fmla="*/ 7 w 76"/>
                <a:gd name="T1" fmla="*/ 0 h 97"/>
                <a:gd name="T2" fmla="*/ 0 w 76"/>
                <a:gd name="T3" fmla="*/ 97 h 97"/>
                <a:gd name="T4" fmla="*/ 76 w 76"/>
                <a:gd name="T5" fmla="*/ 97 h 97"/>
                <a:gd name="T6" fmla="*/ 73 w 76"/>
                <a:gd name="T7" fmla="*/ 0 h 97"/>
                <a:gd name="T8" fmla="*/ 7 w 7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97">
                  <a:moveTo>
                    <a:pt x="7" y="0"/>
                  </a:moveTo>
                  <a:lnTo>
                    <a:pt x="0" y="97"/>
                  </a:lnTo>
                  <a:lnTo>
                    <a:pt x="76" y="97"/>
                  </a:lnTo>
                  <a:lnTo>
                    <a:pt x="73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61" name="Freeform 59"/>
            <p:cNvSpPr/>
            <p:nvPr/>
          </p:nvSpPr>
          <p:spPr bwMode="auto">
            <a:xfrm>
              <a:off x="7323138" y="4656424"/>
              <a:ext cx="204788" cy="231775"/>
            </a:xfrm>
            <a:custGeom>
              <a:avLst/>
              <a:gdLst>
                <a:gd name="T0" fmla="*/ 7 w 129"/>
                <a:gd name="T1" fmla="*/ 0 h 146"/>
                <a:gd name="T2" fmla="*/ 0 w 129"/>
                <a:gd name="T3" fmla="*/ 146 h 146"/>
                <a:gd name="T4" fmla="*/ 129 w 129"/>
                <a:gd name="T5" fmla="*/ 146 h 146"/>
                <a:gd name="T6" fmla="*/ 122 w 129"/>
                <a:gd name="T7" fmla="*/ 0 h 146"/>
                <a:gd name="T8" fmla="*/ 7 w 129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46">
                  <a:moveTo>
                    <a:pt x="7" y="0"/>
                  </a:moveTo>
                  <a:lnTo>
                    <a:pt x="0" y="146"/>
                  </a:lnTo>
                  <a:lnTo>
                    <a:pt x="129" y="146"/>
                  </a:lnTo>
                  <a:lnTo>
                    <a:pt x="122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73" name="Freeform 71"/>
            <p:cNvSpPr/>
            <p:nvPr/>
          </p:nvSpPr>
          <p:spPr bwMode="auto">
            <a:xfrm>
              <a:off x="8661401" y="4734212"/>
              <a:ext cx="209550" cy="153987"/>
            </a:xfrm>
            <a:custGeom>
              <a:avLst/>
              <a:gdLst>
                <a:gd name="T0" fmla="*/ 10 w 132"/>
                <a:gd name="T1" fmla="*/ 0 h 97"/>
                <a:gd name="T2" fmla="*/ 0 w 132"/>
                <a:gd name="T3" fmla="*/ 97 h 97"/>
                <a:gd name="T4" fmla="*/ 132 w 132"/>
                <a:gd name="T5" fmla="*/ 97 h 97"/>
                <a:gd name="T6" fmla="*/ 125 w 132"/>
                <a:gd name="T7" fmla="*/ 0 h 97"/>
                <a:gd name="T8" fmla="*/ 10 w 132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97">
                  <a:moveTo>
                    <a:pt x="10" y="0"/>
                  </a:moveTo>
                  <a:lnTo>
                    <a:pt x="0" y="97"/>
                  </a:lnTo>
                  <a:lnTo>
                    <a:pt x="132" y="97"/>
                  </a:lnTo>
                  <a:lnTo>
                    <a:pt x="125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79" name="Freeform 77"/>
            <p:cNvSpPr/>
            <p:nvPr/>
          </p:nvSpPr>
          <p:spPr bwMode="auto">
            <a:xfrm>
              <a:off x="9112251" y="4656424"/>
              <a:ext cx="203200" cy="231775"/>
            </a:xfrm>
            <a:custGeom>
              <a:avLst/>
              <a:gdLst>
                <a:gd name="T0" fmla="*/ 7 w 128"/>
                <a:gd name="T1" fmla="*/ 0 h 146"/>
                <a:gd name="T2" fmla="*/ 0 w 128"/>
                <a:gd name="T3" fmla="*/ 146 h 146"/>
                <a:gd name="T4" fmla="*/ 128 w 128"/>
                <a:gd name="T5" fmla="*/ 146 h 146"/>
                <a:gd name="T6" fmla="*/ 121 w 128"/>
                <a:gd name="T7" fmla="*/ 0 h 146"/>
                <a:gd name="T8" fmla="*/ 7 w 128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46">
                  <a:moveTo>
                    <a:pt x="7" y="0"/>
                  </a:moveTo>
                  <a:lnTo>
                    <a:pt x="0" y="146"/>
                  </a:lnTo>
                  <a:lnTo>
                    <a:pt x="128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97" name="Freeform 95"/>
            <p:cNvSpPr/>
            <p:nvPr/>
          </p:nvSpPr>
          <p:spPr bwMode="auto">
            <a:xfrm>
              <a:off x="11633201" y="4656424"/>
              <a:ext cx="207963" cy="231775"/>
            </a:xfrm>
            <a:custGeom>
              <a:avLst/>
              <a:gdLst>
                <a:gd name="T0" fmla="*/ 7 w 131"/>
                <a:gd name="T1" fmla="*/ 0 h 146"/>
                <a:gd name="T2" fmla="*/ 0 w 131"/>
                <a:gd name="T3" fmla="*/ 146 h 146"/>
                <a:gd name="T4" fmla="*/ 131 w 131"/>
                <a:gd name="T5" fmla="*/ 146 h 146"/>
                <a:gd name="T6" fmla="*/ 121 w 131"/>
                <a:gd name="T7" fmla="*/ 0 h 146"/>
                <a:gd name="T8" fmla="*/ 7 w 131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46">
                  <a:moveTo>
                    <a:pt x="7" y="0"/>
                  </a:moveTo>
                  <a:lnTo>
                    <a:pt x="0" y="146"/>
                  </a:lnTo>
                  <a:lnTo>
                    <a:pt x="131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03" name="Freeform 101"/>
            <p:cNvSpPr/>
            <p:nvPr/>
          </p:nvSpPr>
          <p:spPr bwMode="auto">
            <a:xfrm>
              <a:off x="1452563" y="2321212"/>
              <a:ext cx="2019300" cy="1474787"/>
            </a:xfrm>
            <a:custGeom>
              <a:avLst/>
              <a:gdLst>
                <a:gd name="T0" fmla="*/ 24 w 367"/>
                <a:gd name="T1" fmla="*/ 205 h 267"/>
                <a:gd name="T2" fmla="*/ 66 w 367"/>
                <a:gd name="T3" fmla="*/ 147 h 267"/>
                <a:gd name="T4" fmla="*/ 180 w 367"/>
                <a:gd name="T5" fmla="*/ 41 h 267"/>
                <a:gd name="T6" fmla="*/ 294 w 367"/>
                <a:gd name="T7" fmla="*/ 144 h 267"/>
                <a:gd name="T8" fmla="*/ 343 w 367"/>
                <a:gd name="T9" fmla="*/ 205 h 267"/>
                <a:gd name="T10" fmla="*/ 292 w 367"/>
                <a:gd name="T11" fmla="*/ 267 h 267"/>
                <a:gd name="T12" fmla="*/ 367 w 367"/>
                <a:gd name="T13" fmla="*/ 188 h 267"/>
                <a:gd name="T14" fmla="*/ 311 w 367"/>
                <a:gd name="T15" fmla="*/ 118 h 267"/>
                <a:gd name="T16" fmla="*/ 180 w 367"/>
                <a:gd name="T17" fmla="*/ 0 h 267"/>
                <a:gd name="T18" fmla="*/ 48 w 367"/>
                <a:gd name="T19" fmla="*/ 122 h 267"/>
                <a:gd name="T20" fmla="*/ 0 w 367"/>
                <a:gd name="T21" fmla="*/ 188 h 267"/>
                <a:gd name="T22" fmla="*/ 76 w 367"/>
                <a:gd name="T23" fmla="*/ 267 h 267"/>
                <a:gd name="T24" fmla="*/ 24 w 367"/>
                <a:gd name="T25" fmla="*/ 20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" h="267">
                  <a:moveTo>
                    <a:pt x="24" y="205"/>
                  </a:moveTo>
                  <a:cubicBezTo>
                    <a:pt x="24" y="183"/>
                    <a:pt x="40" y="163"/>
                    <a:pt x="66" y="147"/>
                  </a:cubicBezTo>
                  <a:cubicBezTo>
                    <a:pt x="70" y="88"/>
                    <a:pt x="120" y="41"/>
                    <a:pt x="180" y="41"/>
                  </a:cubicBezTo>
                  <a:cubicBezTo>
                    <a:pt x="240" y="41"/>
                    <a:pt x="288" y="86"/>
                    <a:pt x="294" y="144"/>
                  </a:cubicBezTo>
                  <a:cubicBezTo>
                    <a:pt x="324" y="159"/>
                    <a:pt x="343" y="181"/>
                    <a:pt x="343" y="205"/>
                  </a:cubicBezTo>
                  <a:cubicBezTo>
                    <a:pt x="343" y="230"/>
                    <a:pt x="323" y="252"/>
                    <a:pt x="292" y="267"/>
                  </a:cubicBezTo>
                  <a:cubicBezTo>
                    <a:pt x="337" y="250"/>
                    <a:pt x="367" y="221"/>
                    <a:pt x="367" y="188"/>
                  </a:cubicBezTo>
                  <a:cubicBezTo>
                    <a:pt x="367" y="161"/>
                    <a:pt x="346" y="136"/>
                    <a:pt x="311" y="118"/>
                  </a:cubicBezTo>
                  <a:cubicBezTo>
                    <a:pt x="304" y="51"/>
                    <a:pt x="248" y="0"/>
                    <a:pt x="180" y="0"/>
                  </a:cubicBezTo>
                  <a:cubicBezTo>
                    <a:pt x="110" y="0"/>
                    <a:pt x="53" y="54"/>
                    <a:pt x="48" y="122"/>
                  </a:cubicBezTo>
                  <a:cubicBezTo>
                    <a:pt x="19" y="140"/>
                    <a:pt x="0" y="163"/>
                    <a:pt x="0" y="188"/>
                  </a:cubicBezTo>
                  <a:cubicBezTo>
                    <a:pt x="0" y="221"/>
                    <a:pt x="30" y="250"/>
                    <a:pt x="76" y="267"/>
                  </a:cubicBezTo>
                  <a:cubicBezTo>
                    <a:pt x="44" y="252"/>
                    <a:pt x="24" y="230"/>
                    <a:pt x="24" y="205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04" name="Freeform 102"/>
            <p:cNvSpPr/>
            <p:nvPr/>
          </p:nvSpPr>
          <p:spPr bwMode="auto">
            <a:xfrm>
              <a:off x="1584326" y="2548224"/>
              <a:ext cx="1755775" cy="1368425"/>
            </a:xfrm>
            <a:custGeom>
              <a:avLst/>
              <a:gdLst>
                <a:gd name="T0" fmla="*/ 84 w 319"/>
                <a:gd name="T1" fmla="*/ 199 h 248"/>
                <a:gd name="T2" fmla="*/ 150 w 319"/>
                <a:gd name="T3" fmla="*/ 244 h 248"/>
                <a:gd name="T4" fmla="*/ 160 w 319"/>
                <a:gd name="T5" fmla="*/ 196 h 248"/>
                <a:gd name="T6" fmla="*/ 170 w 319"/>
                <a:gd name="T7" fmla="*/ 248 h 248"/>
                <a:gd name="T8" fmla="*/ 235 w 319"/>
                <a:gd name="T9" fmla="*/ 199 h 248"/>
                <a:gd name="T10" fmla="*/ 191 w 319"/>
                <a:gd name="T11" fmla="*/ 247 h 248"/>
                <a:gd name="T12" fmla="*/ 268 w 319"/>
                <a:gd name="T13" fmla="*/ 226 h 248"/>
                <a:gd name="T14" fmla="*/ 319 w 319"/>
                <a:gd name="T15" fmla="*/ 164 h 248"/>
                <a:gd name="T16" fmla="*/ 270 w 319"/>
                <a:gd name="T17" fmla="*/ 103 h 248"/>
                <a:gd name="T18" fmla="*/ 156 w 319"/>
                <a:gd name="T19" fmla="*/ 0 h 248"/>
                <a:gd name="T20" fmla="*/ 42 w 319"/>
                <a:gd name="T21" fmla="*/ 106 h 248"/>
                <a:gd name="T22" fmla="*/ 0 w 319"/>
                <a:gd name="T23" fmla="*/ 164 h 248"/>
                <a:gd name="T24" fmla="*/ 52 w 319"/>
                <a:gd name="T25" fmla="*/ 226 h 248"/>
                <a:gd name="T26" fmla="*/ 128 w 319"/>
                <a:gd name="T27" fmla="*/ 247 h 248"/>
                <a:gd name="T28" fmla="*/ 84 w 319"/>
                <a:gd name="T29" fmla="*/ 199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9" h="248">
                  <a:moveTo>
                    <a:pt x="84" y="199"/>
                  </a:moveTo>
                  <a:cubicBezTo>
                    <a:pt x="150" y="244"/>
                    <a:pt x="150" y="244"/>
                    <a:pt x="150" y="244"/>
                  </a:cubicBezTo>
                  <a:cubicBezTo>
                    <a:pt x="160" y="196"/>
                    <a:pt x="160" y="196"/>
                    <a:pt x="160" y="196"/>
                  </a:cubicBezTo>
                  <a:cubicBezTo>
                    <a:pt x="170" y="248"/>
                    <a:pt x="170" y="248"/>
                    <a:pt x="170" y="248"/>
                  </a:cubicBezTo>
                  <a:cubicBezTo>
                    <a:pt x="235" y="199"/>
                    <a:pt x="235" y="199"/>
                    <a:pt x="235" y="199"/>
                  </a:cubicBezTo>
                  <a:cubicBezTo>
                    <a:pt x="191" y="247"/>
                    <a:pt x="191" y="247"/>
                    <a:pt x="191" y="247"/>
                  </a:cubicBezTo>
                  <a:cubicBezTo>
                    <a:pt x="220" y="244"/>
                    <a:pt x="247" y="237"/>
                    <a:pt x="268" y="226"/>
                  </a:cubicBezTo>
                  <a:cubicBezTo>
                    <a:pt x="299" y="211"/>
                    <a:pt x="319" y="189"/>
                    <a:pt x="319" y="164"/>
                  </a:cubicBezTo>
                  <a:cubicBezTo>
                    <a:pt x="319" y="140"/>
                    <a:pt x="300" y="118"/>
                    <a:pt x="270" y="103"/>
                  </a:cubicBezTo>
                  <a:cubicBezTo>
                    <a:pt x="264" y="45"/>
                    <a:pt x="216" y="0"/>
                    <a:pt x="156" y="0"/>
                  </a:cubicBezTo>
                  <a:cubicBezTo>
                    <a:pt x="96" y="0"/>
                    <a:pt x="46" y="47"/>
                    <a:pt x="42" y="106"/>
                  </a:cubicBezTo>
                  <a:cubicBezTo>
                    <a:pt x="16" y="122"/>
                    <a:pt x="0" y="142"/>
                    <a:pt x="0" y="164"/>
                  </a:cubicBezTo>
                  <a:cubicBezTo>
                    <a:pt x="0" y="189"/>
                    <a:pt x="20" y="211"/>
                    <a:pt x="52" y="226"/>
                  </a:cubicBezTo>
                  <a:cubicBezTo>
                    <a:pt x="73" y="237"/>
                    <a:pt x="99" y="244"/>
                    <a:pt x="128" y="247"/>
                  </a:cubicBezTo>
                  <a:cubicBezTo>
                    <a:pt x="84" y="199"/>
                    <a:pt x="84" y="199"/>
                    <a:pt x="84" y="199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05" name="Freeform 103"/>
            <p:cNvSpPr/>
            <p:nvPr/>
          </p:nvSpPr>
          <p:spPr bwMode="auto">
            <a:xfrm>
              <a:off x="2046288" y="3629312"/>
              <a:ext cx="830263" cy="1258887"/>
            </a:xfrm>
            <a:custGeom>
              <a:avLst/>
              <a:gdLst>
                <a:gd name="T0" fmla="*/ 523 w 523"/>
                <a:gd name="T1" fmla="*/ 11 h 793"/>
                <a:gd name="T2" fmla="*/ 298 w 523"/>
                <a:gd name="T3" fmla="*/ 181 h 793"/>
                <a:gd name="T4" fmla="*/ 264 w 523"/>
                <a:gd name="T5" fmla="*/ 0 h 793"/>
                <a:gd name="T6" fmla="*/ 229 w 523"/>
                <a:gd name="T7" fmla="*/ 167 h 793"/>
                <a:gd name="T8" fmla="*/ 0 w 523"/>
                <a:gd name="T9" fmla="*/ 11 h 793"/>
                <a:gd name="T10" fmla="*/ 153 w 523"/>
                <a:gd name="T11" fmla="*/ 178 h 793"/>
                <a:gd name="T12" fmla="*/ 222 w 523"/>
                <a:gd name="T13" fmla="*/ 258 h 793"/>
                <a:gd name="T14" fmla="*/ 212 w 523"/>
                <a:gd name="T15" fmla="*/ 793 h 793"/>
                <a:gd name="T16" fmla="*/ 316 w 523"/>
                <a:gd name="T17" fmla="*/ 793 h 793"/>
                <a:gd name="T18" fmla="*/ 302 w 523"/>
                <a:gd name="T19" fmla="*/ 258 h 793"/>
                <a:gd name="T20" fmla="*/ 371 w 523"/>
                <a:gd name="T21" fmla="*/ 181 h 793"/>
                <a:gd name="T22" fmla="*/ 523 w 523"/>
                <a:gd name="T23" fmla="*/ 11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3" h="793">
                  <a:moveTo>
                    <a:pt x="523" y="11"/>
                  </a:moveTo>
                  <a:lnTo>
                    <a:pt x="298" y="181"/>
                  </a:lnTo>
                  <a:lnTo>
                    <a:pt x="264" y="0"/>
                  </a:lnTo>
                  <a:lnTo>
                    <a:pt x="229" y="167"/>
                  </a:lnTo>
                  <a:lnTo>
                    <a:pt x="0" y="11"/>
                  </a:lnTo>
                  <a:lnTo>
                    <a:pt x="153" y="178"/>
                  </a:lnTo>
                  <a:lnTo>
                    <a:pt x="222" y="258"/>
                  </a:lnTo>
                  <a:lnTo>
                    <a:pt x="212" y="793"/>
                  </a:lnTo>
                  <a:lnTo>
                    <a:pt x="316" y="793"/>
                  </a:lnTo>
                  <a:lnTo>
                    <a:pt x="302" y="258"/>
                  </a:lnTo>
                  <a:lnTo>
                    <a:pt x="371" y="181"/>
                  </a:lnTo>
                  <a:lnTo>
                    <a:pt x="523" y="11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21" name="Freeform 119"/>
            <p:cNvSpPr/>
            <p:nvPr/>
          </p:nvSpPr>
          <p:spPr bwMode="auto">
            <a:xfrm>
              <a:off x="4445001" y="3011774"/>
              <a:ext cx="1474788" cy="1076325"/>
            </a:xfrm>
            <a:custGeom>
              <a:avLst/>
              <a:gdLst>
                <a:gd name="T0" fmla="*/ 18 w 268"/>
                <a:gd name="T1" fmla="*/ 150 h 195"/>
                <a:gd name="T2" fmla="*/ 48 w 268"/>
                <a:gd name="T3" fmla="*/ 108 h 195"/>
                <a:gd name="T4" fmla="*/ 132 w 268"/>
                <a:gd name="T5" fmla="*/ 30 h 195"/>
                <a:gd name="T6" fmla="*/ 215 w 268"/>
                <a:gd name="T7" fmla="*/ 105 h 195"/>
                <a:gd name="T8" fmla="*/ 251 w 268"/>
                <a:gd name="T9" fmla="*/ 150 h 195"/>
                <a:gd name="T10" fmla="*/ 213 w 268"/>
                <a:gd name="T11" fmla="*/ 195 h 195"/>
                <a:gd name="T12" fmla="*/ 268 w 268"/>
                <a:gd name="T13" fmla="*/ 137 h 195"/>
                <a:gd name="T14" fmla="*/ 227 w 268"/>
                <a:gd name="T15" fmla="*/ 86 h 195"/>
                <a:gd name="T16" fmla="*/ 132 w 268"/>
                <a:gd name="T17" fmla="*/ 0 h 195"/>
                <a:gd name="T18" fmla="*/ 35 w 268"/>
                <a:gd name="T19" fmla="*/ 89 h 195"/>
                <a:gd name="T20" fmla="*/ 0 w 268"/>
                <a:gd name="T21" fmla="*/ 137 h 195"/>
                <a:gd name="T22" fmla="*/ 55 w 268"/>
                <a:gd name="T23" fmla="*/ 195 h 195"/>
                <a:gd name="T24" fmla="*/ 18 w 268"/>
                <a:gd name="T25" fmla="*/ 15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8" h="195">
                  <a:moveTo>
                    <a:pt x="18" y="150"/>
                  </a:moveTo>
                  <a:cubicBezTo>
                    <a:pt x="18" y="133"/>
                    <a:pt x="29" y="119"/>
                    <a:pt x="48" y="108"/>
                  </a:cubicBezTo>
                  <a:cubicBezTo>
                    <a:pt x="52" y="64"/>
                    <a:pt x="88" y="30"/>
                    <a:pt x="132" y="30"/>
                  </a:cubicBezTo>
                  <a:cubicBezTo>
                    <a:pt x="175" y="30"/>
                    <a:pt x="211" y="63"/>
                    <a:pt x="215" y="105"/>
                  </a:cubicBezTo>
                  <a:cubicBezTo>
                    <a:pt x="237" y="116"/>
                    <a:pt x="251" y="132"/>
                    <a:pt x="251" y="150"/>
                  </a:cubicBezTo>
                  <a:cubicBezTo>
                    <a:pt x="251" y="168"/>
                    <a:pt x="236" y="184"/>
                    <a:pt x="213" y="195"/>
                  </a:cubicBezTo>
                  <a:cubicBezTo>
                    <a:pt x="247" y="182"/>
                    <a:pt x="268" y="161"/>
                    <a:pt x="268" y="137"/>
                  </a:cubicBezTo>
                  <a:cubicBezTo>
                    <a:pt x="268" y="117"/>
                    <a:pt x="253" y="99"/>
                    <a:pt x="227" y="86"/>
                  </a:cubicBezTo>
                  <a:cubicBezTo>
                    <a:pt x="222" y="38"/>
                    <a:pt x="181" y="0"/>
                    <a:pt x="132" y="0"/>
                  </a:cubicBezTo>
                  <a:cubicBezTo>
                    <a:pt x="81" y="0"/>
                    <a:pt x="39" y="39"/>
                    <a:pt x="35" y="89"/>
                  </a:cubicBezTo>
                  <a:cubicBezTo>
                    <a:pt x="14" y="102"/>
                    <a:pt x="0" y="119"/>
                    <a:pt x="0" y="137"/>
                  </a:cubicBezTo>
                  <a:cubicBezTo>
                    <a:pt x="0" y="161"/>
                    <a:pt x="22" y="182"/>
                    <a:pt x="55" y="195"/>
                  </a:cubicBezTo>
                  <a:cubicBezTo>
                    <a:pt x="32" y="184"/>
                    <a:pt x="18" y="168"/>
                    <a:pt x="18" y="15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22" name="Freeform 120"/>
            <p:cNvSpPr/>
            <p:nvPr/>
          </p:nvSpPr>
          <p:spPr bwMode="auto">
            <a:xfrm>
              <a:off x="4545013" y="3176874"/>
              <a:ext cx="1282700" cy="1000125"/>
            </a:xfrm>
            <a:custGeom>
              <a:avLst/>
              <a:gdLst>
                <a:gd name="T0" fmla="*/ 61 w 233"/>
                <a:gd name="T1" fmla="*/ 145 h 181"/>
                <a:gd name="T2" fmla="*/ 109 w 233"/>
                <a:gd name="T3" fmla="*/ 178 h 181"/>
                <a:gd name="T4" fmla="*/ 116 w 233"/>
                <a:gd name="T5" fmla="*/ 143 h 181"/>
                <a:gd name="T6" fmla="*/ 124 w 233"/>
                <a:gd name="T7" fmla="*/ 181 h 181"/>
                <a:gd name="T8" fmla="*/ 171 w 233"/>
                <a:gd name="T9" fmla="*/ 145 h 181"/>
                <a:gd name="T10" fmla="*/ 139 w 233"/>
                <a:gd name="T11" fmla="*/ 181 h 181"/>
                <a:gd name="T12" fmla="*/ 195 w 233"/>
                <a:gd name="T13" fmla="*/ 165 h 181"/>
                <a:gd name="T14" fmla="*/ 233 w 233"/>
                <a:gd name="T15" fmla="*/ 120 h 181"/>
                <a:gd name="T16" fmla="*/ 197 w 233"/>
                <a:gd name="T17" fmla="*/ 75 h 181"/>
                <a:gd name="T18" fmla="*/ 114 w 233"/>
                <a:gd name="T19" fmla="*/ 0 h 181"/>
                <a:gd name="T20" fmla="*/ 30 w 233"/>
                <a:gd name="T21" fmla="*/ 78 h 181"/>
                <a:gd name="T22" fmla="*/ 0 w 233"/>
                <a:gd name="T23" fmla="*/ 120 h 181"/>
                <a:gd name="T24" fmla="*/ 37 w 233"/>
                <a:gd name="T25" fmla="*/ 165 h 181"/>
                <a:gd name="T26" fmla="*/ 93 w 233"/>
                <a:gd name="T27" fmla="*/ 181 h 181"/>
                <a:gd name="T28" fmla="*/ 61 w 233"/>
                <a:gd name="T29" fmla="*/ 14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3" h="181">
                  <a:moveTo>
                    <a:pt x="61" y="145"/>
                  </a:moveTo>
                  <a:cubicBezTo>
                    <a:pt x="109" y="178"/>
                    <a:pt x="109" y="178"/>
                    <a:pt x="109" y="178"/>
                  </a:cubicBezTo>
                  <a:cubicBezTo>
                    <a:pt x="116" y="143"/>
                    <a:pt x="116" y="143"/>
                    <a:pt x="116" y="143"/>
                  </a:cubicBezTo>
                  <a:cubicBezTo>
                    <a:pt x="124" y="181"/>
                    <a:pt x="124" y="181"/>
                    <a:pt x="124" y="181"/>
                  </a:cubicBezTo>
                  <a:cubicBezTo>
                    <a:pt x="171" y="145"/>
                    <a:pt x="171" y="145"/>
                    <a:pt x="171" y="145"/>
                  </a:cubicBezTo>
                  <a:cubicBezTo>
                    <a:pt x="139" y="181"/>
                    <a:pt x="139" y="181"/>
                    <a:pt x="139" y="181"/>
                  </a:cubicBezTo>
                  <a:cubicBezTo>
                    <a:pt x="161" y="178"/>
                    <a:pt x="180" y="173"/>
                    <a:pt x="195" y="165"/>
                  </a:cubicBezTo>
                  <a:cubicBezTo>
                    <a:pt x="218" y="154"/>
                    <a:pt x="233" y="138"/>
                    <a:pt x="233" y="120"/>
                  </a:cubicBezTo>
                  <a:cubicBezTo>
                    <a:pt x="233" y="102"/>
                    <a:pt x="219" y="86"/>
                    <a:pt x="197" y="75"/>
                  </a:cubicBezTo>
                  <a:cubicBezTo>
                    <a:pt x="193" y="33"/>
                    <a:pt x="157" y="0"/>
                    <a:pt x="114" y="0"/>
                  </a:cubicBezTo>
                  <a:cubicBezTo>
                    <a:pt x="70" y="0"/>
                    <a:pt x="34" y="34"/>
                    <a:pt x="30" y="78"/>
                  </a:cubicBezTo>
                  <a:cubicBezTo>
                    <a:pt x="11" y="89"/>
                    <a:pt x="0" y="103"/>
                    <a:pt x="0" y="120"/>
                  </a:cubicBezTo>
                  <a:cubicBezTo>
                    <a:pt x="0" y="138"/>
                    <a:pt x="14" y="154"/>
                    <a:pt x="37" y="165"/>
                  </a:cubicBezTo>
                  <a:cubicBezTo>
                    <a:pt x="53" y="173"/>
                    <a:pt x="72" y="178"/>
                    <a:pt x="93" y="181"/>
                  </a:cubicBezTo>
                  <a:cubicBezTo>
                    <a:pt x="61" y="145"/>
                    <a:pt x="61" y="145"/>
                    <a:pt x="61" y="145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23" name="Freeform 121"/>
            <p:cNvSpPr/>
            <p:nvPr/>
          </p:nvSpPr>
          <p:spPr bwMode="auto">
            <a:xfrm>
              <a:off x="4879976" y="3965862"/>
              <a:ext cx="606425" cy="922337"/>
            </a:xfrm>
            <a:custGeom>
              <a:avLst/>
              <a:gdLst>
                <a:gd name="T0" fmla="*/ 382 w 382"/>
                <a:gd name="T1" fmla="*/ 7 h 581"/>
                <a:gd name="T2" fmla="*/ 219 w 382"/>
                <a:gd name="T3" fmla="*/ 133 h 581"/>
                <a:gd name="T4" fmla="*/ 191 w 382"/>
                <a:gd name="T5" fmla="*/ 0 h 581"/>
                <a:gd name="T6" fmla="*/ 167 w 382"/>
                <a:gd name="T7" fmla="*/ 122 h 581"/>
                <a:gd name="T8" fmla="*/ 0 w 382"/>
                <a:gd name="T9" fmla="*/ 7 h 581"/>
                <a:gd name="T10" fmla="*/ 111 w 382"/>
                <a:gd name="T11" fmla="*/ 133 h 581"/>
                <a:gd name="T12" fmla="*/ 163 w 382"/>
                <a:gd name="T13" fmla="*/ 188 h 581"/>
                <a:gd name="T14" fmla="*/ 153 w 382"/>
                <a:gd name="T15" fmla="*/ 581 h 581"/>
                <a:gd name="T16" fmla="*/ 229 w 382"/>
                <a:gd name="T17" fmla="*/ 581 h 581"/>
                <a:gd name="T18" fmla="*/ 222 w 382"/>
                <a:gd name="T19" fmla="*/ 188 h 581"/>
                <a:gd name="T20" fmla="*/ 271 w 382"/>
                <a:gd name="T21" fmla="*/ 133 h 581"/>
                <a:gd name="T22" fmla="*/ 382 w 382"/>
                <a:gd name="T23" fmla="*/ 7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1">
                  <a:moveTo>
                    <a:pt x="382" y="7"/>
                  </a:moveTo>
                  <a:lnTo>
                    <a:pt x="219" y="133"/>
                  </a:lnTo>
                  <a:lnTo>
                    <a:pt x="191" y="0"/>
                  </a:lnTo>
                  <a:lnTo>
                    <a:pt x="167" y="122"/>
                  </a:lnTo>
                  <a:lnTo>
                    <a:pt x="0" y="7"/>
                  </a:lnTo>
                  <a:lnTo>
                    <a:pt x="111" y="133"/>
                  </a:lnTo>
                  <a:lnTo>
                    <a:pt x="163" y="188"/>
                  </a:lnTo>
                  <a:lnTo>
                    <a:pt x="153" y="581"/>
                  </a:lnTo>
                  <a:lnTo>
                    <a:pt x="229" y="581"/>
                  </a:lnTo>
                  <a:lnTo>
                    <a:pt x="222" y="188"/>
                  </a:lnTo>
                  <a:lnTo>
                    <a:pt x="271" y="133"/>
                  </a:lnTo>
                  <a:lnTo>
                    <a:pt x="382" y="7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43" name="Oval 141"/>
            <p:cNvSpPr>
              <a:spLocks noChangeArrowheads="1"/>
            </p:cNvSpPr>
            <p:nvPr/>
          </p:nvSpPr>
          <p:spPr bwMode="auto">
            <a:xfrm>
              <a:off x="9821863" y="3221324"/>
              <a:ext cx="1001713" cy="100488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44" name="Freeform 142"/>
            <p:cNvSpPr/>
            <p:nvPr/>
          </p:nvSpPr>
          <p:spPr bwMode="auto">
            <a:xfrm>
              <a:off x="10047288" y="3618199"/>
              <a:ext cx="539750" cy="1270000"/>
            </a:xfrm>
            <a:custGeom>
              <a:avLst/>
              <a:gdLst>
                <a:gd name="T0" fmla="*/ 340 w 340"/>
                <a:gd name="T1" fmla="*/ 143 h 800"/>
                <a:gd name="T2" fmla="*/ 195 w 340"/>
                <a:gd name="T3" fmla="*/ 226 h 800"/>
                <a:gd name="T4" fmla="*/ 174 w 340"/>
                <a:gd name="T5" fmla="*/ 0 h 800"/>
                <a:gd name="T6" fmla="*/ 149 w 340"/>
                <a:gd name="T7" fmla="*/ 226 h 800"/>
                <a:gd name="T8" fmla="*/ 0 w 340"/>
                <a:gd name="T9" fmla="*/ 143 h 800"/>
                <a:gd name="T10" fmla="*/ 132 w 340"/>
                <a:gd name="T11" fmla="*/ 303 h 800"/>
                <a:gd name="T12" fmla="*/ 132 w 340"/>
                <a:gd name="T13" fmla="*/ 800 h 800"/>
                <a:gd name="T14" fmla="*/ 201 w 340"/>
                <a:gd name="T15" fmla="*/ 800 h 800"/>
                <a:gd name="T16" fmla="*/ 201 w 340"/>
                <a:gd name="T17" fmla="*/ 303 h 800"/>
                <a:gd name="T18" fmla="*/ 340 w 340"/>
                <a:gd name="T19" fmla="*/ 143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800">
                  <a:moveTo>
                    <a:pt x="340" y="143"/>
                  </a:moveTo>
                  <a:lnTo>
                    <a:pt x="195" y="226"/>
                  </a:lnTo>
                  <a:lnTo>
                    <a:pt x="174" y="0"/>
                  </a:lnTo>
                  <a:lnTo>
                    <a:pt x="149" y="226"/>
                  </a:lnTo>
                  <a:lnTo>
                    <a:pt x="0" y="143"/>
                  </a:lnTo>
                  <a:lnTo>
                    <a:pt x="132" y="303"/>
                  </a:lnTo>
                  <a:lnTo>
                    <a:pt x="132" y="800"/>
                  </a:lnTo>
                  <a:lnTo>
                    <a:pt x="201" y="800"/>
                  </a:lnTo>
                  <a:lnTo>
                    <a:pt x="201" y="303"/>
                  </a:lnTo>
                  <a:lnTo>
                    <a:pt x="340" y="143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</p:grpSp>
      <p:sp>
        <p:nvSpPr>
          <p:cNvPr id="153" name="Rectangle 151"/>
          <p:cNvSpPr>
            <a:spLocks noChangeArrowheads="1"/>
          </p:cNvSpPr>
          <p:nvPr/>
        </p:nvSpPr>
        <p:spPr bwMode="auto">
          <a:xfrm>
            <a:off x="2" y="4902305"/>
            <a:ext cx="12238039" cy="1936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900" dirty="0">
              <a:latin typeface="华文细黑" panose="02010600040101010101" charset="-122"/>
              <a:ea typeface="字魂27号-布丁体" panose="00000500000000000000" charset="-122"/>
              <a:sym typeface="华文细黑" panose="02010600040101010101" charset="-122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048581" y="5364150"/>
            <a:ext cx="10116105" cy="660400"/>
          </a:xfrm>
          <a:prstGeom prst="rect">
            <a:avLst/>
          </a:prstGeom>
        </p:spPr>
        <p:txBody>
          <a:bodyPr wrap="square" lIns="121920" rIns="121920" bIns="6096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en-US" sz="24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rPr>
              <a:t>公共艺术.美术篇</a:t>
            </a:r>
            <a:endParaRPr lang="en-US" sz="2400" dirty="0">
              <a:latin typeface="华文细黑" panose="02010600040101010101" charset="-122"/>
              <a:ea typeface="字魂27号-布丁体" panose="00000500000000000000" charset="-122"/>
              <a:sym typeface="华文细黑" panose="02010600040101010101" charset="-122"/>
            </a:endParaRPr>
          </a:p>
        </p:txBody>
      </p:sp>
      <p:sp>
        <p:nvSpPr>
          <p:cNvPr id="41" name="TextBox 76"/>
          <p:cNvSpPr txBox="1"/>
          <p:nvPr/>
        </p:nvSpPr>
        <p:spPr>
          <a:xfrm>
            <a:off x="3357687" y="327185"/>
            <a:ext cx="5451229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rPr>
              <a:t>概说</a:t>
            </a:r>
            <a:endParaRPr lang="zh-CN" altLang="en-US" sz="3200" b="1" dirty="0" smtClean="0">
              <a:solidFill>
                <a:schemeClr val="accent1">
                  <a:lumMod val="60000"/>
                  <a:lumOff val="40000"/>
                </a:schemeClr>
              </a:solidFill>
              <a:latin typeface="华文细黑" panose="02010600040101010101" charset="-122"/>
              <a:ea typeface="字魂27号-布丁体" panose="00000500000000000000" charset="-122"/>
              <a:sym typeface="华文细黑" panose="02010600040101010101" charset="-122"/>
            </a:endParaRPr>
          </a:p>
        </p:txBody>
      </p:sp>
    </p:spTree>
  </p:cSld>
  <p:clrMapOvr>
    <a:masterClrMapping/>
  </p:clrMapOvr>
  <p:transition spd="slow" advTm="3000">
    <p:wip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675890" y="793750"/>
            <a:ext cx="711898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中国书法是一门古老的汉字书写艺术，从甲骨文、石鼓文、金文（钟鼎文）演变为大篆、小篆，至定型于魏晋以后的魏碑、行书、草书、隶书、楷书等，中国书法一直散发着独特的艺术魅力。中国书法具有通过一定形式来表达作者内心情绪、政治主张、陶冶情操等各种功能，使作品更具有个人属性和社会功能。另外，书法作品以抽象的形式来表达，以意写形，以形传神。书法与诗词、篆刻有机地结合到一起，相互补充，相得益彰，被誉为“无言的诗、无形的舞、无形的画、无声的乐”。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欣赏书法艺术可以从以下四点入手。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第一是整体与局部的统一。欣赏书法时应首先从全局入手，对艺术手法和风格有大概的印象，然后看其用笔、结字、章法、墨韵等局部是否形神兼备，生动活泼，最后再回到整体，从理性高度予以把握。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675890" y="650875"/>
            <a:ext cx="7118985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第二是动静转换。应随着作者创作的过程移动视线，体会作者创作过程中用笔节奏、力度及情感的不同变化，正确把握作者的创作意图和情感变化。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第三是形象具体化。欣赏书法作品时应展开联想，将书法艺术与现实生活相联系，使其具象化，从而联想到作品的审美价值，领会作品意境。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第四是正确把握创作背景与文化。了解作品的创作背景，理清作品所蕴含的独特文化气息和作者的文化修养、审美情趣、创作意境。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学习和欣赏中国书法作品，是本章的主要任务。我们要通过软笔书法、硬笔书法、铭文、篆刻等领略中华民族的辉煌文化瑰宝，提高艺术欣赏水平。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Group 153"/>
          <p:cNvGrpSpPr/>
          <p:nvPr/>
        </p:nvGrpSpPr>
        <p:grpSpPr>
          <a:xfrm>
            <a:off x="252414" y="1693085"/>
            <a:ext cx="11733213" cy="3284537"/>
            <a:chOff x="252413" y="1648112"/>
            <a:chExt cx="11733213" cy="3284537"/>
          </a:xfrm>
        </p:grpSpPr>
        <p:sp>
          <p:nvSpPr>
            <p:cNvPr id="7" name="Freeform 5"/>
            <p:cNvSpPr/>
            <p:nvPr/>
          </p:nvSpPr>
          <p:spPr bwMode="auto">
            <a:xfrm>
              <a:off x="4395788" y="1768762"/>
              <a:ext cx="854075" cy="866775"/>
            </a:xfrm>
            <a:custGeom>
              <a:avLst/>
              <a:gdLst>
                <a:gd name="T0" fmla="*/ 25 w 155"/>
                <a:gd name="T1" fmla="*/ 157 h 157"/>
                <a:gd name="T2" fmla="*/ 50 w 155"/>
                <a:gd name="T3" fmla="*/ 134 h 157"/>
                <a:gd name="T4" fmla="*/ 73 w 155"/>
                <a:gd name="T5" fmla="*/ 109 h 157"/>
                <a:gd name="T6" fmla="*/ 76 w 155"/>
                <a:gd name="T7" fmla="*/ 110 h 157"/>
                <a:gd name="T8" fmla="*/ 111 w 155"/>
                <a:gd name="T9" fmla="*/ 95 h 157"/>
                <a:gd name="T10" fmla="*/ 109 w 155"/>
                <a:gd name="T11" fmla="*/ 72 h 157"/>
                <a:gd name="T12" fmla="*/ 123 w 155"/>
                <a:gd name="T13" fmla="*/ 57 h 157"/>
                <a:gd name="T14" fmla="*/ 124 w 155"/>
                <a:gd name="T15" fmla="*/ 44 h 157"/>
                <a:gd name="T16" fmla="*/ 151 w 155"/>
                <a:gd name="T17" fmla="*/ 31 h 157"/>
                <a:gd name="T18" fmla="*/ 138 w 155"/>
                <a:gd name="T19" fmla="*/ 4 h 157"/>
                <a:gd name="T20" fmla="*/ 115 w 155"/>
                <a:gd name="T21" fmla="*/ 9 h 157"/>
                <a:gd name="T22" fmla="*/ 108 w 155"/>
                <a:gd name="T23" fmla="*/ 5 h 157"/>
                <a:gd name="T24" fmla="*/ 77 w 155"/>
                <a:gd name="T25" fmla="*/ 19 h 157"/>
                <a:gd name="T26" fmla="*/ 76 w 155"/>
                <a:gd name="T27" fmla="*/ 31 h 157"/>
                <a:gd name="T28" fmla="*/ 69 w 155"/>
                <a:gd name="T29" fmla="*/ 27 h 157"/>
                <a:gd name="T30" fmla="*/ 35 w 155"/>
                <a:gd name="T31" fmla="*/ 43 h 157"/>
                <a:gd name="T32" fmla="*/ 36 w 155"/>
                <a:gd name="T33" fmla="*/ 64 h 157"/>
                <a:gd name="T34" fmla="*/ 17 w 155"/>
                <a:gd name="T35" fmla="*/ 88 h 157"/>
                <a:gd name="T36" fmla="*/ 20 w 155"/>
                <a:gd name="T37" fmla="*/ 101 h 157"/>
                <a:gd name="T38" fmla="*/ 19 w 155"/>
                <a:gd name="T39" fmla="*/ 107 h 157"/>
                <a:gd name="T40" fmla="*/ 0 w 155"/>
                <a:gd name="T41" fmla="*/ 131 h 157"/>
                <a:gd name="T42" fmla="*/ 25 w 155"/>
                <a:gd name="T43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5" h="157">
                  <a:moveTo>
                    <a:pt x="25" y="157"/>
                  </a:moveTo>
                  <a:cubicBezTo>
                    <a:pt x="38" y="157"/>
                    <a:pt x="49" y="147"/>
                    <a:pt x="50" y="134"/>
                  </a:cubicBezTo>
                  <a:cubicBezTo>
                    <a:pt x="63" y="132"/>
                    <a:pt x="72" y="122"/>
                    <a:pt x="73" y="109"/>
                  </a:cubicBezTo>
                  <a:cubicBezTo>
                    <a:pt x="74" y="109"/>
                    <a:pt x="75" y="110"/>
                    <a:pt x="76" y="110"/>
                  </a:cubicBezTo>
                  <a:cubicBezTo>
                    <a:pt x="90" y="115"/>
                    <a:pt x="105" y="108"/>
                    <a:pt x="111" y="95"/>
                  </a:cubicBezTo>
                  <a:cubicBezTo>
                    <a:pt x="113" y="87"/>
                    <a:pt x="112" y="79"/>
                    <a:pt x="109" y="72"/>
                  </a:cubicBezTo>
                  <a:cubicBezTo>
                    <a:pt x="115" y="69"/>
                    <a:pt x="120" y="64"/>
                    <a:pt x="123" y="57"/>
                  </a:cubicBezTo>
                  <a:cubicBezTo>
                    <a:pt x="125" y="53"/>
                    <a:pt x="125" y="48"/>
                    <a:pt x="124" y="44"/>
                  </a:cubicBezTo>
                  <a:cubicBezTo>
                    <a:pt x="135" y="47"/>
                    <a:pt x="147" y="42"/>
                    <a:pt x="151" y="31"/>
                  </a:cubicBezTo>
                  <a:cubicBezTo>
                    <a:pt x="155" y="20"/>
                    <a:pt x="149" y="8"/>
                    <a:pt x="138" y="4"/>
                  </a:cubicBezTo>
                  <a:cubicBezTo>
                    <a:pt x="130" y="1"/>
                    <a:pt x="121" y="3"/>
                    <a:pt x="115" y="9"/>
                  </a:cubicBezTo>
                  <a:cubicBezTo>
                    <a:pt x="113" y="7"/>
                    <a:pt x="111" y="6"/>
                    <a:pt x="108" y="5"/>
                  </a:cubicBezTo>
                  <a:cubicBezTo>
                    <a:pt x="95" y="0"/>
                    <a:pt x="82" y="7"/>
                    <a:pt x="77" y="19"/>
                  </a:cubicBezTo>
                  <a:cubicBezTo>
                    <a:pt x="76" y="23"/>
                    <a:pt x="75" y="27"/>
                    <a:pt x="76" y="31"/>
                  </a:cubicBezTo>
                  <a:cubicBezTo>
                    <a:pt x="74" y="29"/>
                    <a:pt x="72" y="28"/>
                    <a:pt x="69" y="27"/>
                  </a:cubicBezTo>
                  <a:cubicBezTo>
                    <a:pt x="56" y="22"/>
                    <a:pt x="40" y="29"/>
                    <a:pt x="35" y="43"/>
                  </a:cubicBezTo>
                  <a:cubicBezTo>
                    <a:pt x="32" y="50"/>
                    <a:pt x="33" y="58"/>
                    <a:pt x="36" y="64"/>
                  </a:cubicBezTo>
                  <a:cubicBezTo>
                    <a:pt x="25" y="66"/>
                    <a:pt x="17" y="76"/>
                    <a:pt x="17" y="88"/>
                  </a:cubicBezTo>
                  <a:cubicBezTo>
                    <a:pt x="17" y="92"/>
                    <a:pt x="18" y="97"/>
                    <a:pt x="20" y="101"/>
                  </a:cubicBezTo>
                  <a:cubicBezTo>
                    <a:pt x="20" y="102"/>
                    <a:pt x="19" y="105"/>
                    <a:pt x="19" y="107"/>
                  </a:cubicBezTo>
                  <a:cubicBezTo>
                    <a:pt x="8" y="109"/>
                    <a:pt x="0" y="119"/>
                    <a:pt x="0" y="131"/>
                  </a:cubicBezTo>
                  <a:cubicBezTo>
                    <a:pt x="0" y="145"/>
                    <a:pt x="11" y="157"/>
                    <a:pt x="25" y="157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10493376" y="2127537"/>
              <a:ext cx="738188" cy="855662"/>
            </a:xfrm>
            <a:custGeom>
              <a:avLst/>
              <a:gdLst>
                <a:gd name="T0" fmla="*/ 37 w 134"/>
                <a:gd name="T1" fmla="*/ 155 h 155"/>
                <a:gd name="T2" fmla="*/ 75 w 134"/>
                <a:gd name="T3" fmla="*/ 121 h 155"/>
                <a:gd name="T4" fmla="*/ 109 w 134"/>
                <a:gd name="T5" fmla="*/ 82 h 155"/>
                <a:gd name="T6" fmla="*/ 104 w 134"/>
                <a:gd name="T7" fmla="*/ 63 h 155"/>
                <a:gd name="T8" fmla="*/ 134 w 134"/>
                <a:gd name="T9" fmla="*/ 31 h 155"/>
                <a:gd name="T10" fmla="*/ 102 w 134"/>
                <a:gd name="T11" fmla="*/ 0 h 155"/>
                <a:gd name="T12" fmla="*/ 73 w 134"/>
                <a:gd name="T13" fmla="*/ 19 h 155"/>
                <a:gd name="T14" fmla="*/ 60 w 134"/>
                <a:gd name="T15" fmla="*/ 17 h 155"/>
                <a:gd name="T16" fmla="*/ 25 w 134"/>
                <a:gd name="T17" fmla="*/ 52 h 155"/>
                <a:gd name="T18" fmla="*/ 30 w 134"/>
                <a:gd name="T19" fmla="*/ 71 h 155"/>
                <a:gd name="T20" fmla="*/ 29 w 134"/>
                <a:gd name="T21" fmla="*/ 81 h 155"/>
                <a:gd name="T22" fmla="*/ 0 w 134"/>
                <a:gd name="T23" fmla="*/ 117 h 155"/>
                <a:gd name="T24" fmla="*/ 37 w 134"/>
                <a:gd name="T2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155">
                  <a:moveTo>
                    <a:pt x="37" y="155"/>
                  </a:moveTo>
                  <a:cubicBezTo>
                    <a:pt x="57" y="155"/>
                    <a:pt x="73" y="140"/>
                    <a:pt x="75" y="121"/>
                  </a:cubicBezTo>
                  <a:cubicBezTo>
                    <a:pt x="94" y="118"/>
                    <a:pt x="109" y="102"/>
                    <a:pt x="109" y="82"/>
                  </a:cubicBezTo>
                  <a:cubicBezTo>
                    <a:pt x="109" y="75"/>
                    <a:pt x="107" y="68"/>
                    <a:pt x="104" y="63"/>
                  </a:cubicBezTo>
                  <a:cubicBezTo>
                    <a:pt x="121" y="62"/>
                    <a:pt x="134" y="48"/>
                    <a:pt x="134" y="31"/>
                  </a:cubicBezTo>
                  <a:cubicBezTo>
                    <a:pt x="134" y="14"/>
                    <a:pt x="120" y="0"/>
                    <a:pt x="102" y="0"/>
                  </a:cubicBezTo>
                  <a:cubicBezTo>
                    <a:pt x="89" y="0"/>
                    <a:pt x="78" y="8"/>
                    <a:pt x="73" y="19"/>
                  </a:cubicBezTo>
                  <a:cubicBezTo>
                    <a:pt x="69" y="18"/>
                    <a:pt x="65" y="17"/>
                    <a:pt x="60" y="17"/>
                  </a:cubicBezTo>
                  <a:cubicBezTo>
                    <a:pt x="41" y="17"/>
                    <a:pt x="25" y="33"/>
                    <a:pt x="25" y="52"/>
                  </a:cubicBezTo>
                  <a:cubicBezTo>
                    <a:pt x="25" y="59"/>
                    <a:pt x="27" y="66"/>
                    <a:pt x="30" y="71"/>
                  </a:cubicBezTo>
                  <a:cubicBezTo>
                    <a:pt x="30" y="74"/>
                    <a:pt x="29" y="77"/>
                    <a:pt x="29" y="81"/>
                  </a:cubicBezTo>
                  <a:cubicBezTo>
                    <a:pt x="12" y="84"/>
                    <a:pt x="0" y="99"/>
                    <a:pt x="0" y="117"/>
                  </a:cubicBezTo>
                  <a:cubicBezTo>
                    <a:pt x="0" y="138"/>
                    <a:pt x="16" y="155"/>
                    <a:pt x="37" y="155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5992813" y="2006887"/>
              <a:ext cx="466725" cy="546100"/>
            </a:xfrm>
            <a:custGeom>
              <a:avLst/>
              <a:gdLst>
                <a:gd name="T0" fmla="*/ 23 w 85"/>
                <a:gd name="T1" fmla="*/ 99 h 99"/>
                <a:gd name="T2" fmla="*/ 47 w 85"/>
                <a:gd name="T3" fmla="*/ 77 h 99"/>
                <a:gd name="T4" fmla="*/ 69 w 85"/>
                <a:gd name="T5" fmla="*/ 52 h 99"/>
                <a:gd name="T6" fmla="*/ 66 w 85"/>
                <a:gd name="T7" fmla="*/ 40 h 99"/>
                <a:gd name="T8" fmla="*/ 85 w 85"/>
                <a:gd name="T9" fmla="*/ 20 h 99"/>
                <a:gd name="T10" fmla="*/ 65 w 85"/>
                <a:gd name="T11" fmla="*/ 0 h 99"/>
                <a:gd name="T12" fmla="*/ 46 w 85"/>
                <a:gd name="T13" fmla="*/ 13 h 99"/>
                <a:gd name="T14" fmla="*/ 38 w 85"/>
                <a:gd name="T15" fmla="*/ 11 h 99"/>
                <a:gd name="T16" fmla="*/ 15 w 85"/>
                <a:gd name="T17" fmla="*/ 34 h 99"/>
                <a:gd name="T18" fmla="*/ 19 w 85"/>
                <a:gd name="T19" fmla="*/ 46 h 99"/>
                <a:gd name="T20" fmla="*/ 18 w 85"/>
                <a:gd name="T21" fmla="*/ 51 h 99"/>
                <a:gd name="T22" fmla="*/ 0 w 85"/>
                <a:gd name="T23" fmla="*/ 75 h 99"/>
                <a:gd name="T24" fmla="*/ 23 w 85"/>
                <a:gd name="T25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99">
                  <a:moveTo>
                    <a:pt x="23" y="99"/>
                  </a:moveTo>
                  <a:cubicBezTo>
                    <a:pt x="36" y="99"/>
                    <a:pt x="46" y="89"/>
                    <a:pt x="47" y="77"/>
                  </a:cubicBezTo>
                  <a:cubicBezTo>
                    <a:pt x="59" y="75"/>
                    <a:pt x="69" y="65"/>
                    <a:pt x="69" y="52"/>
                  </a:cubicBezTo>
                  <a:cubicBezTo>
                    <a:pt x="69" y="48"/>
                    <a:pt x="68" y="44"/>
                    <a:pt x="66" y="40"/>
                  </a:cubicBezTo>
                  <a:cubicBezTo>
                    <a:pt x="76" y="40"/>
                    <a:pt x="85" y="31"/>
                    <a:pt x="85" y="20"/>
                  </a:cubicBezTo>
                  <a:cubicBezTo>
                    <a:pt x="85" y="9"/>
                    <a:pt x="76" y="0"/>
                    <a:pt x="65" y="0"/>
                  </a:cubicBezTo>
                  <a:cubicBezTo>
                    <a:pt x="56" y="0"/>
                    <a:pt x="49" y="5"/>
                    <a:pt x="46" y="13"/>
                  </a:cubicBezTo>
                  <a:cubicBezTo>
                    <a:pt x="44" y="12"/>
                    <a:pt x="41" y="11"/>
                    <a:pt x="38" y="11"/>
                  </a:cubicBezTo>
                  <a:cubicBezTo>
                    <a:pt x="26" y="11"/>
                    <a:pt x="15" y="21"/>
                    <a:pt x="15" y="34"/>
                  </a:cubicBezTo>
                  <a:cubicBezTo>
                    <a:pt x="15" y="38"/>
                    <a:pt x="17" y="42"/>
                    <a:pt x="19" y="46"/>
                  </a:cubicBezTo>
                  <a:cubicBezTo>
                    <a:pt x="19" y="48"/>
                    <a:pt x="18" y="49"/>
                    <a:pt x="18" y="51"/>
                  </a:cubicBezTo>
                  <a:cubicBezTo>
                    <a:pt x="7" y="54"/>
                    <a:pt x="0" y="63"/>
                    <a:pt x="0" y="75"/>
                  </a:cubicBezTo>
                  <a:cubicBezTo>
                    <a:pt x="0" y="88"/>
                    <a:pt x="10" y="99"/>
                    <a:pt x="23" y="99"/>
                  </a:cubicBezTo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7273926" y="3065749"/>
              <a:ext cx="457200" cy="487362"/>
            </a:xfrm>
            <a:custGeom>
              <a:avLst/>
              <a:gdLst>
                <a:gd name="T0" fmla="*/ 19 w 83"/>
                <a:gd name="T1" fmla="*/ 88 h 88"/>
                <a:gd name="T2" fmla="*/ 35 w 83"/>
                <a:gd name="T3" fmla="*/ 78 h 88"/>
                <a:gd name="T4" fmla="*/ 41 w 83"/>
                <a:gd name="T5" fmla="*/ 82 h 88"/>
                <a:gd name="T6" fmla="*/ 67 w 83"/>
                <a:gd name="T7" fmla="*/ 70 h 88"/>
                <a:gd name="T8" fmla="*/ 66 w 83"/>
                <a:gd name="T9" fmla="*/ 55 h 88"/>
                <a:gd name="T10" fmla="*/ 70 w 83"/>
                <a:gd name="T11" fmla="*/ 48 h 88"/>
                <a:gd name="T12" fmla="*/ 71 w 83"/>
                <a:gd name="T13" fmla="*/ 38 h 88"/>
                <a:gd name="T14" fmla="*/ 79 w 83"/>
                <a:gd name="T15" fmla="*/ 28 h 88"/>
                <a:gd name="T16" fmla="*/ 68 w 83"/>
                <a:gd name="T17" fmla="*/ 3 h 88"/>
                <a:gd name="T18" fmla="*/ 43 w 83"/>
                <a:gd name="T19" fmla="*/ 13 h 88"/>
                <a:gd name="T20" fmla="*/ 36 w 83"/>
                <a:gd name="T21" fmla="*/ 21 h 88"/>
                <a:gd name="T22" fmla="*/ 30 w 83"/>
                <a:gd name="T23" fmla="*/ 19 h 88"/>
                <a:gd name="T24" fmla="*/ 12 w 83"/>
                <a:gd name="T25" fmla="*/ 37 h 88"/>
                <a:gd name="T26" fmla="*/ 15 w 83"/>
                <a:gd name="T27" fmla="*/ 46 h 88"/>
                <a:gd name="T28" fmla="*/ 15 w 83"/>
                <a:gd name="T29" fmla="*/ 51 h 88"/>
                <a:gd name="T30" fmla="*/ 0 w 83"/>
                <a:gd name="T31" fmla="*/ 69 h 88"/>
                <a:gd name="T32" fmla="*/ 19 w 83"/>
                <a:gd name="T33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88">
                  <a:moveTo>
                    <a:pt x="19" y="88"/>
                  </a:moveTo>
                  <a:cubicBezTo>
                    <a:pt x="26" y="88"/>
                    <a:pt x="32" y="84"/>
                    <a:pt x="35" y="78"/>
                  </a:cubicBezTo>
                  <a:cubicBezTo>
                    <a:pt x="37" y="79"/>
                    <a:pt x="39" y="81"/>
                    <a:pt x="41" y="82"/>
                  </a:cubicBezTo>
                  <a:cubicBezTo>
                    <a:pt x="51" y="85"/>
                    <a:pt x="63" y="80"/>
                    <a:pt x="67" y="70"/>
                  </a:cubicBezTo>
                  <a:cubicBezTo>
                    <a:pt x="68" y="65"/>
                    <a:pt x="68" y="59"/>
                    <a:pt x="66" y="55"/>
                  </a:cubicBezTo>
                  <a:cubicBezTo>
                    <a:pt x="68" y="53"/>
                    <a:pt x="69" y="51"/>
                    <a:pt x="70" y="48"/>
                  </a:cubicBezTo>
                  <a:cubicBezTo>
                    <a:pt x="71" y="45"/>
                    <a:pt x="72" y="41"/>
                    <a:pt x="71" y="38"/>
                  </a:cubicBezTo>
                  <a:cubicBezTo>
                    <a:pt x="75" y="36"/>
                    <a:pt x="78" y="33"/>
                    <a:pt x="79" y="28"/>
                  </a:cubicBezTo>
                  <a:cubicBezTo>
                    <a:pt x="83" y="18"/>
                    <a:pt x="78" y="7"/>
                    <a:pt x="68" y="3"/>
                  </a:cubicBezTo>
                  <a:cubicBezTo>
                    <a:pt x="58" y="0"/>
                    <a:pt x="47" y="4"/>
                    <a:pt x="43" y="13"/>
                  </a:cubicBezTo>
                  <a:cubicBezTo>
                    <a:pt x="40" y="15"/>
                    <a:pt x="38" y="17"/>
                    <a:pt x="36" y="21"/>
                  </a:cubicBezTo>
                  <a:cubicBezTo>
                    <a:pt x="34" y="20"/>
                    <a:pt x="32" y="19"/>
                    <a:pt x="30" y="19"/>
                  </a:cubicBezTo>
                  <a:cubicBezTo>
                    <a:pt x="20" y="19"/>
                    <a:pt x="12" y="27"/>
                    <a:pt x="12" y="37"/>
                  </a:cubicBezTo>
                  <a:cubicBezTo>
                    <a:pt x="12" y="40"/>
                    <a:pt x="13" y="44"/>
                    <a:pt x="15" y="46"/>
                  </a:cubicBezTo>
                  <a:cubicBezTo>
                    <a:pt x="15" y="48"/>
                    <a:pt x="15" y="49"/>
                    <a:pt x="15" y="51"/>
                  </a:cubicBezTo>
                  <a:cubicBezTo>
                    <a:pt x="6" y="53"/>
                    <a:pt x="0" y="60"/>
                    <a:pt x="0" y="69"/>
                  </a:cubicBezTo>
                  <a:cubicBezTo>
                    <a:pt x="0" y="79"/>
                    <a:pt x="8" y="88"/>
                    <a:pt x="19" y="88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1925638" y="1648112"/>
              <a:ext cx="457200" cy="490537"/>
            </a:xfrm>
            <a:custGeom>
              <a:avLst/>
              <a:gdLst>
                <a:gd name="T0" fmla="*/ 18 w 83"/>
                <a:gd name="T1" fmla="*/ 89 h 89"/>
                <a:gd name="T2" fmla="*/ 35 w 83"/>
                <a:gd name="T3" fmla="*/ 79 h 89"/>
                <a:gd name="T4" fmla="*/ 41 w 83"/>
                <a:gd name="T5" fmla="*/ 82 h 89"/>
                <a:gd name="T6" fmla="*/ 66 w 83"/>
                <a:gd name="T7" fmla="*/ 71 h 89"/>
                <a:gd name="T8" fmla="*/ 66 w 83"/>
                <a:gd name="T9" fmla="*/ 56 h 89"/>
                <a:gd name="T10" fmla="*/ 70 w 83"/>
                <a:gd name="T11" fmla="*/ 49 h 89"/>
                <a:gd name="T12" fmla="*/ 71 w 83"/>
                <a:gd name="T13" fmla="*/ 39 h 89"/>
                <a:gd name="T14" fmla="*/ 79 w 83"/>
                <a:gd name="T15" fmla="*/ 29 h 89"/>
                <a:gd name="T16" fmla="*/ 67 w 83"/>
                <a:gd name="T17" fmla="*/ 4 h 89"/>
                <a:gd name="T18" fmla="*/ 43 w 83"/>
                <a:gd name="T19" fmla="*/ 14 h 89"/>
                <a:gd name="T20" fmla="*/ 36 w 83"/>
                <a:gd name="T21" fmla="*/ 21 h 89"/>
                <a:gd name="T22" fmla="*/ 30 w 83"/>
                <a:gd name="T23" fmla="*/ 20 h 89"/>
                <a:gd name="T24" fmla="*/ 12 w 83"/>
                <a:gd name="T25" fmla="*/ 38 h 89"/>
                <a:gd name="T26" fmla="*/ 15 w 83"/>
                <a:gd name="T27" fmla="*/ 47 h 89"/>
                <a:gd name="T28" fmla="*/ 14 w 83"/>
                <a:gd name="T29" fmla="*/ 52 h 89"/>
                <a:gd name="T30" fmla="*/ 0 w 83"/>
                <a:gd name="T31" fmla="*/ 70 h 89"/>
                <a:gd name="T32" fmla="*/ 18 w 83"/>
                <a:gd name="T33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89">
                  <a:moveTo>
                    <a:pt x="18" y="89"/>
                  </a:moveTo>
                  <a:cubicBezTo>
                    <a:pt x="25" y="89"/>
                    <a:pt x="31" y="84"/>
                    <a:pt x="35" y="79"/>
                  </a:cubicBezTo>
                  <a:cubicBezTo>
                    <a:pt x="36" y="80"/>
                    <a:pt x="38" y="81"/>
                    <a:pt x="41" y="82"/>
                  </a:cubicBezTo>
                  <a:cubicBezTo>
                    <a:pt x="51" y="86"/>
                    <a:pt x="62" y="81"/>
                    <a:pt x="66" y="71"/>
                  </a:cubicBezTo>
                  <a:cubicBezTo>
                    <a:pt x="68" y="66"/>
                    <a:pt x="68" y="60"/>
                    <a:pt x="66" y="56"/>
                  </a:cubicBezTo>
                  <a:cubicBezTo>
                    <a:pt x="67" y="54"/>
                    <a:pt x="69" y="52"/>
                    <a:pt x="70" y="49"/>
                  </a:cubicBezTo>
                  <a:cubicBezTo>
                    <a:pt x="71" y="46"/>
                    <a:pt x="71" y="42"/>
                    <a:pt x="71" y="39"/>
                  </a:cubicBezTo>
                  <a:cubicBezTo>
                    <a:pt x="74" y="37"/>
                    <a:pt x="77" y="34"/>
                    <a:pt x="79" y="29"/>
                  </a:cubicBezTo>
                  <a:cubicBezTo>
                    <a:pt x="83" y="19"/>
                    <a:pt x="77" y="8"/>
                    <a:pt x="67" y="4"/>
                  </a:cubicBezTo>
                  <a:cubicBezTo>
                    <a:pt x="58" y="0"/>
                    <a:pt x="47" y="5"/>
                    <a:pt x="43" y="14"/>
                  </a:cubicBezTo>
                  <a:cubicBezTo>
                    <a:pt x="40" y="16"/>
                    <a:pt x="37" y="18"/>
                    <a:pt x="36" y="21"/>
                  </a:cubicBezTo>
                  <a:cubicBezTo>
                    <a:pt x="34" y="21"/>
                    <a:pt x="32" y="20"/>
                    <a:pt x="30" y="20"/>
                  </a:cubicBezTo>
                  <a:cubicBezTo>
                    <a:pt x="20" y="20"/>
                    <a:pt x="12" y="28"/>
                    <a:pt x="12" y="38"/>
                  </a:cubicBezTo>
                  <a:cubicBezTo>
                    <a:pt x="12" y="41"/>
                    <a:pt x="13" y="45"/>
                    <a:pt x="15" y="47"/>
                  </a:cubicBezTo>
                  <a:cubicBezTo>
                    <a:pt x="14" y="49"/>
                    <a:pt x="14" y="50"/>
                    <a:pt x="14" y="52"/>
                  </a:cubicBezTo>
                  <a:cubicBezTo>
                    <a:pt x="6" y="54"/>
                    <a:pt x="0" y="61"/>
                    <a:pt x="0" y="70"/>
                  </a:cubicBezTo>
                  <a:cubicBezTo>
                    <a:pt x="0" y="80"/>
                    <a:pt x="8" y="89"/>
                    <a:pt x="18" y="89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252413" y="2167224"/>
              <a:ext cx="11733213" cy="2765425"/>
            </a:xfrm>
            <a:custGeom>
              <a:avLst/>
              <a:gdLst>
                <a:gd name="T0" fmla="*/ 2015 w 2132"/>
                <a:gd name="T1" fmla="*/ 351 h 501"/>
                <a:gd name="T2" fmla="*/ 1940 w 2132"/>
                <a:gd name="T3" fmla="*/ 247 h 501"/>
                <a:gd name="T4" fmla="*/ 1943 w 2132"/>
                <a:gd name="T5" fmla="*/ 234 h 501"/>
                <a:gd name="T6" fmla="*/ 1943 w 2132"/>
                <a:gd name="T7" fmla="*/ 224 h 501"/>
                <a:gd name="T8" fmla="*/ 1939 w 2132"/>
                <a:gd name="T9" fmla="*/ 204 h 501"/>
                <a:gd name="T10" fmla="*/ 1825 w 2132"/>
                <a:gd name="T11" fmla="*/ 182 h 501"/>
                <a:gd name="T12" fmla="*/ 1831 w 2132"/>
                <a:gd name="T13" fmla="*/ 212 h 501"/>
                <a:gd name="T14" fmla="*/ 1831 w 2132"/>
                <a:gd name="T15" fmla="*/ 224 h 501"/>
                <a:gd name="T16" fmla="*/ 1828 w 2132"/>
                <a:gd name="T17" fmla="*/ 246 h 501"/>
                <a:gd name="T18" fmla="*/ 1826 w 2132"/>
                <a:gd name="T19" fmla="*/ 285 h 501"/>
                <a:gd name="T20" fmla="*/ 1679 w 2132"/>
                <a:gd name="T21" fmla="*/ 313 h 501"/>
                <a:gd name="T22" fmla="*/ 1625 w 2132"/>
                <a:gd name="T23" fmla="*/ 247 h 501"/>
                <a:gd name="T24" fmla="*/ 1631 w 2132"/>
                <a:gd name="T25" fmla="*/ 51 h 501"/>
                <a:gd name="T26" fmla="*/ 1631 w 2132"/>
                <a:gd name="T27" fmla="*/ 42 h 501"/>
                <a:gd name="T28" fmla="*/ 1627 w 2132"/>
                <a:gd name="T29" fmla="*/ 22 h 501"/>
                <a:gd name="T30" fmla="*/ 1513 w 2132"/>
                <a:gd name="T31" fmla="*/ 0 h 501"/>
                <a:gd name="T32" fmla="*/ 1520 w 2132"/>
                <a:gd name="T33" fmla="*/ 30 h 501"/>
                <a:gd name="T34" fmla="*/ 1520 w 2132"/>
                <a:gd name="T35" fmla="*/ 42 h 501"/>
                <a:gd name="T36" fmla="*/ 1518 w 2132"/>
                <a:gd name="T37" fmla="*/ 64 h 501"/>
                <a:gd name="T38" fmla="*/ 1506 w 2132"/>
                <a:gd name="T39" fmla="*/ 315 h 501"/>
                <a:gd name="T40" fmla="*/ 1499 w 2132"/>
                <a:gd name="T41" fmla="*/ 351 h 501"/>
                <a:gd name="T42" fmla="*/ 1385 w 2132"/>
                <a:gd name="T43" fmla="*/ 446 h 501"/>
                <a:gd name="T44" fmla="*/ 1342 w 2132"/>
                <a:gd name="T45" fmla="*/ 446 h 501"/>
                <a:gd name="T46" fmla="*/ 1271 w 2132"/>
                <a:gd name="T47" fmla="*/ 275 h 501"/>
                <a:gd name="T48" fmla="*/ 1232 w 2132"/>
                <a:gd name="T49" fmla="*/ 294 h 501"/>
                <a:gd name="T50" fmla="*/ 1103 w 2132"/>
                <a:gd name="T51" fmla="*/ 91 h 501"/>
                <a:gd name="T52" fmla="*/ 1103 w 2132"/>
                <a:gd name="T53" fmla="*/ 80 h 501"/>
                <a:gd name="T54" fmla="*/ 1030 w 2132"/>
                <a:gd name="T55" fmla="*/ 91 h 501"/>
                <a:gd name="T56" fmla="*/ 991 w 2132"/>
                <a:gd name="T57" fmla="*/ 159 h 501"/>
                <a:gd name="T58" fmla="*/ 990 w 2132"/>
                <a:gd name="T59" fmla="*/ 37 h 501"/>
                <a:gd name="T60" fmla="*/ 918 w 2132"/>
                <a:gd name="T61" fmla="*/ 47 h 501"/>
                <a:gd name="T62" fmla="*/ 886 w 2132"/>
                <a:gd name="T63" fmla="*/ 159 h 501"/>
                <a:gd name="T64" fmla="*/ 875 w 2132"/>
                <a:gd name="T65" fmla="*/ 251 h 501"/>
                <a:gd name="T66" fmla="*/ 791 w 2132"/>
                <a:gd name="T67" fmla="*/ 117 h 501"/>
                <a:gd name="T68" fmla="*/ 795 w 2132"/>
                <a:gd name="T69" fmla="*/ 110 h 501"/>
                <a:gd name="T70" fmla="*/ 742 w 2132"/>
                <a:gd name="T71" fmla="*/ 117 h 501"/>
                <a:gd name="T72" fmla="*/ 685 w 2132"/>
                <a:gd name="T73" fmla="*/ 251 h 501"/>
                <a:gd name="T74" fmla="*/ 571 w 2132"/>
                <a:gd name="T75" fmla="*/ 291 h 501"/>
                <a:gd name="T76" fmla="*/ 539 w 2132"/>
                <a:gd name="T77" fmla="*/ 330 h 501"/>
                <a:gd name="T78" fmla="*/ 470 w 2132"/>
                <a:gd name="T79" fmla="*/ 254 h 501"/>
                <a:gd name="T80" fmla="*/ 463 w 2132"/>
                <a:gd name="T81" fmla="*/ 4 h 501"/>
                <a:gd name="T82" fmla="*/ 433 w 2132"/>
                <a:gd name="T83" fmla="*/ 20 h 501"/>
                <a:gd name="T84" fmla="*/ 413 w 2132"/>
                <a:gd name="T85" fmla="*/ 330 h 501"/>
                <a:gd name="T86" fmla="*/ 350 w 2132"/>
                <a:gd name="T87" fmla="*/ 210 h 501"/>
                <a:gd name="T88" fmla="*/ 343 w 2132"/>
                <a:gd name="T89" fmla="*/ 4 h 501"/>
                <a:gd name="T90" fmla="*/ 314 w 2132"/>
                <a:gd name="T91" fmla="*/ 20 h 501"/>
                <a:gd name="T92" fmla="*/ 295 w 2132"/>
                <a:gd name="T93" fmla="*/ 182 h 501"/>
                <a:gd name="T94" fmla="*/ 53 w 2132"/>
                <a:gd name="T95" fmla="*/ 238 h 501"/>
                <a:gd name="T96" fmla="*/ 0 w 2132"/>
                <a:gd name="T97" fmla="*/ 499 h 501"/>
                <a:gd name="T98" fmla="*/ 571 w 2132"/>
                <a:gd name="T99" fmla="*/ 499 h 501"/>
                <a:gd name="T100" fmla="*/ 853 w 2132"/>
                <a:gd name="T101" fmla="*/ 501 h 501"/>
                <a:gd name="T102" fmla="*/ 1445 w 2132"/>
                <a:gd name="T103" fmla="*/ 501 h 501"/>
                <a:gd name="T104" fmla="*/ 2132 w 2132"/>
                <a:gd name="T105" fmla="*/ 446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32" h="501">
                  <a:moveTo>
                    <a:pt x="2062" y="446"/>
                  </a:moveTo>
                  <a:cubicBezTo>
                    <a:pt x="2062" y="351"/>
                    <a:pt x="2062" y="351"/>
                    <a:pt x="2062" y="351"/>
                  </a:cubicBezTo>
                  <a:cubicBezTo>
                    <a:pt x="2015" y="351"/>
                    <a:pt x="2015" y="351"/>
                    <a:pt x="2015" y="351"/>
                  </a:cubicBezTo>
                  <a:cubicBezTo>
                    <a:pt x="2015" y="275"/>
                    <a:pt x="2015" y="275"/>
                    <a:pt x="2015" y="275"/>
                  </a:cubicBezTo>
                  <a:cubicBezTo>
                    <a:pt x="1946" y="306"/>
                    <a:pt x="1946" y="306"/>
                    <a:pt x="1946" y="306"/>
                  </a:cubicBezTo>
                  <a:cubicBezTo>
                    <a:pt x="1943" y="288"/>
                    <a:pt x="1941" y="269"/>
                    <a:pt x="1940" y="247"/>
                  </a:cubicBezTo>
                  <a:cubicBezTo>
                    <a:pt x="1940" y="247"/>
                    <a:pt x="1940" y="247"/>
                    <a:pt x="1940" y="246"/>
                  </a:cubicBezTo>
                  <a:cubicBezTo>
                    <a:pt x="1943" y="246"/>
                    <a:pt x="1943" y="246"/>
                    <a:pt x="1943" y="246"/>
                  </a:cubicBezTo>
                  <a:cubicBezTo>
                    <a:pt x="1943" y="234"/>
                    <a:pt x="1943" y="234"/>
                    <a:pt x="1943" y="234"/>
                  </a:cubicBezTo>
                  <a:cubicBezTo>
                    <a:pt x="1940" y="234"/>
                    <a:pt x="1940" y="234"/>
                    <a:pt x="1940" y="234"/>
                  </a:cubicBezTo>
                  <a:cubicBezTo>
                    <a:pt x="1940" y="231"/>
                    <a:pt x="1940" y="228"/>
                    <a:pt x="1940" y="224"/>
                  </a:cubicBezTo>
                  <a:cubicBezTo>
                    <a:pt x="1943" y="224"/>
                    <a:pt x="1943" y="224"/>
                    <a:pt x="1943" y="224"/>
                  </a:cubicBezTo>
                  <a:cubicBezTo>
                    <a:pt x="1943" y="212"/>
                    <a:pt x="1943" y="212"/>
                    <a:pt x="1943" y="212"/>
                  </a:cubicBezTo>
                  <a:cubicBezTo>
                    <a:pt x="1939" y="212"/>
                    <a:pt x="1939" y="212"/>
                    <a:pt x="1939" y="212"/>
                  </a:cubicBezTo>
                  <a:cubicBezTo>
                    <a:pt x="1939" y="209"/>
                    <a:pt x="1939" y="207"/>
                    <a:pt x="1939" y="204"/>
                  </a:cubicBezTo>
                  <a:cubicBezTo>
                    <a:pt x="1945" y="204"/>
                    <a:pt x="1945" y="204"/>
                    <a:pt x="1945" y="204"/>
                  </a:cubicBezTo>
                  <a:cubicBezTo>
                    <a:pt x="1945" y="182"/>
                    <a:pt x="1945" y="182"/>
                    <a:pt x="1945" y="182"/>
                  </a:cubicBezTo>
                  <a:cubicBezTo>
                    <a:pt x="1825" y="182"/>
                    <a:pt x="1825" y="182"/>
                    <a:pt x="1825" y="182"/>
                  </a:cubicBezTo>
                  <a:cubicBezTo>
                    <a:pt x="1825" y="204"/>
                    <a:pt x="1825" y="204"/>
                    <a:pt x="1825" y="204"/>
                  </a:cubicBezTo>
                  <a:cubicBezTo>
                    <a:pt x="1832" y="204"/>
                    <a:pt x="1832" y="204"/>
                    <a:pt x="1832" y="204"/>
                  </a:cubicBezTo>
                  <a:cubicBezTo>
                    <a:pt x="1832" y="207"/>
                    <a:pt x="1832" y="209"/>
                    <a:pt x="1831" y="212"/>
                  </a:cubicBezTo>
                  <a:cubicBezTo>
                    <a:pt x="1828" y="212"/>
                    <a:pt x="1828" y="212"/>
                    <a:pt x="1828" y="212"/>
                  </a:cubicBezTo>
                  <a:cubicBezTo>
                    <a:pt x="1828" y="224"/>
                    <a:pt x="1828" y="224"/>
                    <a:pt x="1828" y="224"/>
                  </a:cubicBezTo>
                  <a:cubicBezTo>
                    <a:pt x="1831" y="224"/>
                    <a:pt x="1831" y="224"/>
                    <a:pt x="1831" y="224"/>
                  </a:cubicBezTo>
                  <a:cubicBezTo>
                    <a:pt x="1831" y="228"/>
                    <a:pt x="1831" y="231"/>
                    <a:pt x="1830" y="234"/>
                  </a:cubicBezTo>
                  <a:cubicBezTo>
                    <a:pt x="1828" y="234"/>
                    <a:pt x="1828" y="234"/>
                    <a:pt x="1828" y="234"/>
                  </a:cubicBezTo>
                  <a:cubicBezTo>
                    <a:pt x="1828" y="246"/>
                    <a:pt x="1828" y="246"/>
                    <a:pt x="1828" y="246"/>
                  </a:cubicBezTo>
                  <a:cubicBezTo>
                    <a:pt x="1830" y="246"/>
                    <a:pt x="1830" y="246"/>
                    <a:pt x="1830" y="246"/>
                  </a:cubicBezTo>
                  <a:cubicBezTo>
                    <a:pt x="1830" y="249"/>
                    <a:pt x="1829" y="251"/>
                    <a:pt x="1829" y="254"/>
                  </a:cubicBezTo>
                  <a:cubicBezTo>
                    <a:pt x="1828" y="264"/>
                    <a:pt x="1827" y="275"/>
                    <a:pt x="1826" y="285"/>
                  </a:cubicBezTo>
                  <a:cubicBezTo>
                    <a:pt x="1763" y="313"/>
                    <a:pt x="1763" y="313"/>
                    <a:pt x="1763" y="313"/>
                  </a:cubicBezTo>
                  <a:cubicBezTo>
                    <a:pt x="1763" y="275"/>
                    <a:pt x="1763" y="275"/>
                    <a:pt x="1763" y="275"/>
                  </a:cubicBezTo>
                  <a:cubicBezTo>
                    <a:pt x="1679" y="313"/>
                    <a:pt x="1679" y="313"/>
                    <a:pt x="1679" y="313"/>
                  </a:cubicBezTo>
                  <a:cubicBezTo>
                    <a:pt x="1679" y="275"/>
                    <a:pt x="1679" y="275"/>
                    <a:pt x="1679" y="275"/>
                  </a:cubicBezTo>
                  <a:cubicBezTo>
                    <a:pt x="1630" y="297"/>
                    <a:pt x="1630" y="297"/>
                    <a:pt x="1630" y="297"/>
                  </a:cubicBezTo>
                  <a:cubicBezTo>
                    <a:pt x="1628" y="282"/>
                    <a:pt x="1626" y="265"/>
                    <a:pt x="1625" y="247"/>
                  </a:cubicBezTo>
                  <a:cubicBezTo>
                    <a:pt x="1623" y="209"/>
                    <a:pt x="1625" y="120"/>
                    <a:pt x="1626" y="64"/>
                  </a:cubicBezTo>
                  <a:cubicBezTo>
                    <a:pt x="1631" y="64"/>
                    <a:pt x="1631" y="64"/>
                    <a:pt x="1631" y="64"/>
                  </a:cubicBezTo>
                  <a:cubicBezTo>
                    <a:pt x="1631" y="51"/>
                    <a:pt x="1631" y="51"/>
                    <a:pt x="1631" y="51"/>
                  </a:cubicBezTo>
                  <a:cubicBezTo>
                    <a:pt x="1626" y="51"/>
                    <a:pt x="1626" y="51"/>
                    <a:pt x="1626" y="51"/>
                  </a:cubicBezTo>
                  <a:cubicBezTo>
                    <a:pt x="1626" y="48"/>
                    <a:pt x="1627" y="45"/>
                    <a:pt x="1627" y="42"/>
                  </a:cubicBezTo>
                  <a:cubicBezTo>
                    <a:pt x="1631" y="42"/>
                    <a:pt x="1631" y="42"/>
                    <a:pt x="1631" y="42"/>
                  </a:cubicBezTo>
                  <a:cubicBezTo>
                    <a:pt x="1631" y="30"/>
                    <a:pt x="1631" y="30"/>
                    <a:pt x="1631" y="30"/>
                  </a:cubicBezTo>
                  <a:cubicBezTo>
                    <a:pt x="1627" y="30"/>
                    <a:pt x="1627" y="30"/>
                    <a:pt x="1627" y="30"/>
                  </a:cubicBezTo>
                  <a:cubicBezTo>
                    <a:pt x="1627" y="27"/>
                    <a:pt x="1627" y="24"/>
                    <a:pt x="1627" y="22"/>
                  </a:cubicBezTo>
                  <a:cubicBezTo>
                    <a:pt x="1633" y="22"/>
                    <a:pt x="1633" y="22"/>
                    <a:pt x="1633" y="22"/>
                  </a:cubicBezTo>
                  <a:cubicBezTo>
                    <a:pt x="1633" y="0"/>
                    <a:pt x="1633" y="0"/>
                    <a:pt x="1633" y="0"/>
                  </a:cubicBezTo>
                  <a:cubicBezTo>
                    <a:pt x="1513" y="0"/>
                    <a:pt x="1513" y="0"/>
                    <a:pt x="1513" y="0"/>
                  </a:cubicBezTo>
                  <a:cubicBezTo>
                    <a:pt x="1513" y="22"/>
                    <a:pt x="1513" y="22"/>
                    <a:pt x="1513" y="22"/>
                  </a:cubicBezTo>
                  <a:cubicBezTo>
                    <a:pt x="1520" y="22"/>
                    <a:pt x="1520" y="22"/>
                    <a:pt x="1520" y="22"/>
                  </a:cubicBezTo>
                  <a:cubicBezTo>
                    <a:pt x="1520" y="24"/>
                    <a:pt x="1520" y="27"/>
                    <a:pt x="1520" y="30"/>
                  </a:cubicBezTo>
                  <a:cubicBezTo>
                    <a:pt x="1518" y="30"/>
                    <a:pt x="1518" y="30"/>
                    <a:pt x="1518" y="30"/>
                  </a:cubicBezTo>
                  <a:cubicBezTo>
                    <a:pt x="1518" y="42"/>
                    <a:pt x="1518" y="42"/>
                    <a:pt x="1518" y="42"/>
                  </a:cubicBezTo>
                  <a:cubicBezTo>
                    <a:pt x="1520" y="42"/>
                    <a:pt x="1520" y="42"/>
                    <a:pt x="1520" y="42"/>
                  </a:cubicBezTo>
                  <a:cubicBezTo>
                    <a:pt x="1520" y="45"/>
                    <a:pt x="1520" y="48"/>
                    <a:pt x="1520" y="51"/>
                  </a:cubicBezTo>
                  <a:cubicBezTo>
                    <a:pt x="1518" y="51"/>
                    <a:pt x="1518" y="51"/>
                    <a:pt x="1518" y="51"/>
                  </a:cubicBezTo>
                  <a:cubicBezTo>
                    <a:pt x="1518" y="64"/>
                    <a:pt x="1518" y="64"/>
                    <a:pt x="1518" y="64"/>
                  </a:cubicBezTo>
                  <a:cubicBezTo>
                    <a:pt x="1520" y="64"/>
                    <a:pt x="1520" y="64"/>
                    <a:pt x="1520" y="64"/>
                  </a:cubicBezTo>
                  <a:cubicBezTo>
                    <a:pt x="1519" y="122"/>
                    <a:pt x="1517" y="216"/>
                    <a:pt x="1514" y="254"/>
                  </a:cubicBezTo>
                  <a:cubicBezTo>
                    <a:pt x="1512" y="276"/>
                    <a:pt x="1510" y="296"/>
                    <a:pt x="1506" y="315"/>
                  </a:cubicBezTo>
                  <a:cubicBezTo>
                    <a:pt x="1506" y="315"/>
                    <a:pt x="1506" y="315"/>
                    <a:pt x="1506" y="315"/>
                  </a:cubicBezTo>
                  <a:cubicBezTo>
                    <a:pt x="1506" y="319"/>
                    <a:pt x="1506" y="319"/>
                    <a:pt x="1506" y="319"/>
                  </a:cubicBezTo>
                  <a:cubicBezTo>
                    <a:pt x="1504" y="330"/>
                    <a:pt x="1502" y="341"/>
                    <a:pt x="1499" y="351"/>
                  </a:cubicBezTo>
                  <a:cubicBezTo>
                    <a:pt x="1445" y="351"/>
                    <a:pt x="1445" y="351"/>
                    <a:pt x="1445" y="351"/>
                  </a:cubicBezTo>
                  <a:cubicBezTo>
                    <a:pt x="1445" y="446"/>
                    <a:pt x="1445" y="446"/>
                    <a:pt x="1445" y="446"/>
                  </a:cubicBezTo>
                  <a:cubicBezTo>
                    <a:pt x="1385" y="446"/>
                    <a:pt x="1385" y="446"/>
                    <a:pt x="1385" y="446"/>
                  </a:cubicBezTo>
                  <a:cubicBezTo>
                    <a:pt x="1381" y="275"/>
                    <a:pt x="1381" y="275"/>
                    <a:pt x="1381" y="275"/>
                  </a:cubicBezTo>
                  <a:cubicBezTo>
                    <a:pt x="1347" y="275"/>
                    <a:pt x="1347" y="275"/>
                    <a:pt x="1347" y="275"/>
                  </a:cubicBezTo>
                  <a:cubicBezTo>
                    <a:pt x="1342" y="446"/>
                    <a:pt x="1342" y="446"/>
                    <a:pt x="1342" y="446"/>
                  </a:cubicBezTo>
                  <a:cubicBezTo>
                    <a:pt x="1310" y="446"/>
                    <a:pt x="1310" y="446"/>
                    <a:pt x="1310" y="446"/>
                  </a:cubicBezTo>
                  <a:cubicBezTo>
                    <a:pt x="1306" y="275"/>
                    <a:pt x="1306" y="275"/>
                    <a:pt x="1306" y="275"/>
                  </a:cubicBezTo>
                  <a:cubicBezTo>
                    <a:pt x="1271" y="275"/>
                    <a:pt x="1271" y="275"/>
                    <a:pt x="1271" y="275"/>
                  </a:cubicBezTo>
                  <a:cubicBezTo>
                    <a:pt x="1270" y="310"/>
                    <a:pt x="1270" y="310"/>
                    <a:pt x="1270" y="310"/>
                  </a:cubicBezTo>
                  <a:cubicBezTo>
                    <a:pt x="1270" y="294"/>
                    <a:pt x="1270" y="294"/>
                    <a:pt x="1270" y="294"/>
                  </a:cubicBezTo>
                  <a:cubicBezTo>
                    <a:pt x="1232" y="294"/>
                    <a:pt x="1232" y="294"/>
                    <a:pt x="1232" y="294"/>
                  </a:cubicBezTo>
                  <a:cubicBezTo>
                    <a:pt x="1232" y="159"/>
                    <a:pt x="1232" y="159"/>
                    <a:pt x="1232" y="159"/>
                  </a:cubicBezTo>
                  <a:cubicBezTo>
                    <a:pt x="1103" y="159"/>
                    <a:pt x="1103" y="159"/>
                    <a:pt x="1103" y="159"/>
                  </a:cubicBezTo>
                  <a:cubicBezTo>
                    <a:pt x="1103" y="91"/>
                    <a:pt x="1103" y="91"/>
                    <a:pt x="1103" y="91"/>
                  </a:cubicBezTo>
                  <a:cubicBezTo>
                    <a:pt x="1103" y="91"/>
                    <a:pt x="1103" y="91"/>
                    <a:pt x="1103" y="91"/>
                  </a:cubicBezTo>
                  <a:cubicBezTo>
                    <a:pt x="1105" y="91"/>
                    <a:pt x="1108" y="88"/>
                    <a:pt x="1108" y="85"/>
                  </a:cubicBezTo>
                  <a:cubicBezTo>
                    <a:pt x="1108" y="83"/>
                    <a:pt x="1105" y="80"/>
                    <a:pt x="1103" y="80"/>
                  </a:cubicBezTo>
                  <a:cubicBezTo>
                    <a:pt x="1030" y="80"/>
                    <a:pt x="1030" y="80"/>
                    <a:pt x="1030" y="80"/>
                  </a:cubicBezTo>
                  <a:cubicBezTo>
                    <a:pt x="1027" y="80"/>
                    <a:pt x="1025" y="83"/>
                    <a:pt x="1025" y="85"/>
                  </a:cubicBezTo>
                  <a:cubicBezTo>
                    <a:pt x="1025" y="88"/>
                    <a:pt x="1027" y="91"/>
                    <a:pt x="1030" y="91"/>
                  </a:cubicBezTo>
                  <a:cubicBezTo>
                    <a:pt x="1031" y="91"/>
                    <a:pt x="1031" y="91"/>
                    <a:pt x="1031" y="91"/>
                  </a:cubicBezTo>
                  <a:cubicBezTo>
                    <a:pt x="1031" y="159"/>
                    <a:pt x="1031" y="159"/>
                    <a:pt x="1031" y="159"/>
                  </a:cubicBezTo>
                  <a:cubicBezTo>
                    <a:pt x="991" y="159"/>
                    <a:pt x="991" y="159"/>
                    <a:pt x="991" y="159"/>
                  </a:cubicBezTo>
                  <a:cubicBezTo>
                    <a:pt x="991" y="47"/>
                    <a:pt x="991" y="47"/>
                    <a:pt x="991" y="47"/>
                  </a:cubicBezTo>
                  <a:cubicBezTo>
                    <a:pt x="994" y="47"/>
                    <a:pt x="995" y="45"/>
                    <a:pt x="995" y="42"/>
                  </a:cubicBezTo>
                  <a:cubicBezTo>
                    <a:pt x="995" y="39"/>
                    <a:pt x="993" y="37"/>
                    <a:pt x="990" y="37"/>
                  </a:cubicBezTo>
                  <a:cubicBezTo>
                    <a:pt x="918" y="37"/>
                    <a:pt x="918" y="37"/>
                    <a:pt x="918" y="37"/>
                  </a:cubicBezTo>
                  <a:cubicBezTo>
                    <a:pt x="915" y="37"/>
                    <a:pt x="912" y="39"/>
                    <a:pt x="912" y="42"/>
                  </a:cubicBezTo>
                  <a:cubicBezTo>
                    <a:pt x="912" y="45"/>
                    <a:pt x="915" y="47"/>
                    <a:pt x="918" y="47"/>
                  </a:cubicBezTo>
                  <a:cubicBezTo>
                    <a:pt x="920" y="47"/>
                    <a:pt x="920" y="47"/>
                    <a:pt x="920" y="47"/>
                  </a:cubicBezTo>
                  <a:cubicBezTo>
                    <a:pt x="920" y="159"/>
                    <a:pt x="920" y="159"/>
                    <a:pt x="920" y="159"/>
                  </a:cubicBezTo>
                  <a:cubicBezTo>
                    <a:pt x="886" y="159"/>
                    <a:pt x="886" y="159"/>
                    <a:pt x="886" y="159"/>
                  </a:cubicBezTo>
                  <a:cubicBezTo>
                    <a:pt x="886" y="291"/>
                    <a:pt x="886" y="291"/>
                    <a:pt x="886" y="291"/>
                  </a:cubicBezTo>
                  <a:cubicBezTo>
                    <a:pt x="875" y="291"/>
                    <a:pt x="875" y="291"/>
                    <a:pt x="875" y="291"/>
                  </a:cubicBezTo>
                  <a:cubicBezTo>
                    <a:pt x="875" y="251"/>
                    <a:pt x="875" y="251"/>
                    <a:pt x="875" y="251"/>
                  </a:cubicBezTo>
                  <a:cubicBezTo>
                    <a:pt x="846" y="251"/>
                    <a:pt x="846" y="251"/>
                    <a:pt x="846" y="251"/>
                  </a:cubicBezTo>
                  <a:cubicBezTo>
                    <a:pt x="836" y="230"/>
                    <a:pt x="817" y="213"/>
                    <a:pt x="793" y="206"/>
                  </a:cubicBezTo>
                  <a:cubicBezTo>
                    <a:pt x="791" y="117"/>
                    <a:pt x="791" y="117"/>
                    <a:pt x="791" y="117"/>
                  </a:cubicBezTo>
                  <a:cubicBezTo>
                    <a:pt x="795" y="117"/>
                    <a:pt x="795" y="117"/>
                    <a:pt x="795" y="117"/>
                  </a:cubicBezTo>
                  <a:cubicBezTo>
                    <a:pt x="797" y="117"/>
                    <a:pt x="798" y="116"/>
                    <a:pt x="798" y="114"/>
                  </a:cubicBezTo>
                  <a:cubicBezTo>
                    <a:pt x="798" y="112"/>
                    <a:pt x="797" y="110"/>
                    <a:pt x="795" y="110"/>
                  </a:cubicBezTo>
                  <a:cubicBezTo>
                    <a:pt x="742" y="110"/>
                    <a:pt x="742" y="110"/>
                    <a:pt x="742" y="110"/>
                  </a:cubicBezTo>
                  <a:cubicBezTo>
                    <a:pt x="740" y="110"/>
                    <a:pt x="738" y="112"/>
                    <a:pt x="738" y="114"/>
                  </a:cubicBezTo>
                  <a:cubicBezTo>
                    <a:pt x="738" y="116"/>
                    <a:pt x="740" y="117"/>
                    <a:pt x="742" y="117"/>
                  </a:cubicBezTo>
                  <a:cubicBezTo>
                    <a:pt x="745" y="117"/>
                    <a:pt x="745" y="117"/>
                    <a:pt x="745" y="117"/>
                  </a:cubicBezTo>
                  <a:cubicBezTo>
                    <a:pt x="743" y="204"/>
                    <a:pt x="743" y="204"/>
                    <a:pt x="743" y="204"/>
                  </a:cubicBezTo>
                  <a:cubicBezTo>
                    <a:pt x="717" y="211"/>
                    <a:pt x="696" y="228"/>
                    <a:pt x="685" y="251"/>
                  </a:cubicBezTo>
                  <a:cubicBezTo>
                    <a:pt x="647" y="251"/>
                    <a:pt x="647" y="251"/>
                    <a:pt x="647" y="251"/>
                  </a:cubicBezTo>
                  <a:cubicBezTo>
                    <a:pt x="647" y="291"/>
                    <a:pt x="647" y="291"/>
                    <a:pt x="647" y="291"/>
                  </a:cubicBezTo>
                  <a:cubicBezTo>
                    <a:pt x="571" y="291"/>
                    <a:pt x="571" y="291"/>
                    <a:pt x="571" y="291"/>
                  </a:cubicBezTo>
                  <a:cubicBezTo>
                    <a:pt x="571" y="401"/>
                    <a:pt x="571" y="401"/>
                    <a:pt x="571" y="401"/>
                  </a:cubicBezTo>
                  <a:cubicBezTo>
                    <a:pt x="539" y="401"/>
                    <a:pt x="539" y="401"/>
                    <a:pt x="539" y="401"/>
                  </a:cubicBezTo>
                  <a:cubicBezTo>
                    <a:pt x="539" y="330"/>
                    <a:pt x="539" y="330"/>
                    <a:pt x="539" y="330"/>
                  </a:cubicBezTo>
                  <a:cubicBezTo>
                    <a:pt x="486" y="330"/>
                    <a:pt x="486" y="330"/>
                    <a:pt x="486" y="330"/>
                  </a:cubicBezTo>
                  <a:cubicBezTo>
                    <a:pt x="480" y="254"/>
                    <a:pt x="480" y="254"/>
                    <a:pt x="480" y="254"/>
                  </a:cubicBezTo>
                  <a:cubicBezTo>
                    <a:pt x="470" y="254"/>
                    <a:pt x="470" y="254"/>
                    <a:pt x="470" y="254"/>
                  </a:cubicBezTo>
                  <a:cubicBezTo>
                    <a:pt x="466" y="19"/>
                    <a:pt x="466" y="19"/>
                    <a:pt x="466" y="19"/>
                  </a:cubicBezTo>
                  <a:cubicBezTo>
                    <a:pt x="469" y="18"/>
                    <a:pt x="471" y="15"/>
                    <a:pt x="471" y="12"/>
                  </a:cubicBezTo>
                  <a:cubicBezTo>
                    <a:pt x="471" y="8"/>
                    <a:pt x="467" y="4"/>
                    <a:pt x="463" y="4"/>
                  </a:cubicBezTo>
                  <a:cubicBezTo>
                    <a:pt x="435" y="4"/>
                    <a:pt x="435" y="4"/>
                    <a:pt x="435" y="4"/>
                  </a:cubicBezTo>
                  <a:cubicBezTo>
                    <a:pt x="431" y="4"/>
                    <a:pt x="427" y="8"/>
                    <a:pt x="427" y="12"/>
                  </a:cubicBezTo>
                  <a:cubicBezTo>
                    <a:pt x="427" y="16"/>
                    <a:pt x="430" y="19"/>
                    <a:pt x="433" y="20"/>
                  </a:cubicBezTo>
                  <a:cubicBezTo>
                    <a:pt x="428" y="254"/>
                    <a:pt x="428" y="254"/>
                    <a:pt x="428" y="254"/>
                  </a:cubicBezTo>
                  <a:cubicBezTo>
                    <a:pt x="421" y="254"/>
                    <a:pt x="421" y="254"/>
                    <a:pt x="421" y="254"/>
                  </a:cubicBezTo>
                  <a:cubicBezTo>
                    <a:pt x="413" y="330"/>
                    <a:pt x="413" y="330"/>
                    <a:pt x="413" y="330"/>
                  </a:cubicBezTo>
                  <a:cubicBezTo>
                    <a:pt x="413" y="330"/>
                    <a:pt x="413" y="330"/>
                    <a:pt x="413" y="330"/>
                  </a:cubicBezTo>
                  <a:cubicBezTo>
                    <a:pt x="413" y="182"/>
                    <a:pt x="413" y="182"/>
                    <a:pt x="413" y="182"/>
                  </a:cubicBezTo>
                  <a:cubicBezTo>
                    <a:pt x="350" y="210"/>
                    <a:pt x="350" y="210"/>
                    <a:pt x="350" y="210"/>
                  </a:cubicBezTo>
                  <a:cubicBezTo>
                    <a:pt x="347" y="19"/>
                    <a:pt x="347" y="19"/>
                    <a:pt x="347" y="19"/>
                  </a:cubicBezTo>
                  <a:cubicBezTo>
                    <a:pt x="350" y="17"/>
                    <a:pt x="351" y="15"/>
                    <a:pt x="351" y="12"/>
                  </a:cubicBezTo>
                  <a:cubicBezTo>
                    <a:pt x="351" y="8"/>
                    <a:pt x="347" y="4"/>
                    <a:pt x="343" y="4"/>
                  </a:cubicBezTo>
                  <a:cubicBezTo>
                    <a:pt x="315" y="4"/>
                    <a:pt x="315" y="4"/>
                    <a:pt x="315" y="4"/>
                  </a:cubicBezTo>
                  <a:cubicBezTo>
                    <a:pt x="311" y="4"/>
                    <a:pt x="307" y="8"/>
                    <a:pt x="307" y="12"/>
                  </a:cubicBezTo>
                  <a:cubicBezTo>
                    <a:pt x="307" y="16"/>
                    <a:pt x="310" y="19"/>
                    <a:pt x="314" y="20"/>
                  </a:cubicBezTo>
                  <a:cubicBezTo>
                    <a:pt x="310" y="228"/>
                    <a:pt x="310" y="228"/>
                    <a:pt x="310" y="228"/>
                  </a:cubicBezTo>
                  <a:cubicBezTo>
                    <a:pt x="295" y="235"/>
                    <a:pt x="295" y="235"/>
                    <a:pt x="295" y="235"/>
                  </a:cubicBezTo>
                  <a:cubicBezTo>
                    <a:pt x="295" y="182"/>
                    <a:pt x="295" y="182"/>
                    <a:pt x="295" y="182"/>
                  </a:cubicBezTo>
                  <a:cubicBezTo>
                    <a:pt x="177" y="235"/>
                    <a:pt x="177" y="235"/>
                    <a:pt x="177" y="235"/>
                  </a:cubicBezTo>
                  <a:cubicBezTo>
                    <a:pt x="177" y="182"/>
                    <a:pt x="177" y="182"/>
                    <a:pt x="177" y="182"/>
                  </a:cubicBezTo>
                  <a:cubicBezTo>
                    <a:pt x="53" y="238"/>
                    <a:pt x="53" y="238"/>
                    <a:pt x="53" y="238"/>
                  </a:cubicBezTo>
                  <a:cubicBezTo>
                    <a:pt x="53" y="392"/>
                    <a:pt x="53" y="392"/>
                    <a:pt x="53" y="392"/>
                  </a:cubicBezTo>
                  <a:cubicBezTo>
                    <a:pt x="0" y="392"/>
                    <a:pt x="0" y="392"/>
                    <a:pt x="0" y="392"/>
                  </a:cubicBezTo>
                  <a:cubicBezTo>
                    <a:pt x="0" y="499"/>
                    <a:pt x="0" y="499"/>
                    <a:pt x="0" y="499"/>
                  </a:cubicBezTo>
                  <a:cubicBezTo>
                    <a:pt x="426" y="499"/>
                    <a:pt x="426" y="499"/>
                    <a:pt x="426" y="499"/>
                  </a:cubicBezTo>
                  <a:cubicBezTo>
                    <a:pt x="426" y="499"/>
                    <a:pt x="426" y="499"/>
                    <a:pt x="426" y="499"/>
                  </a:cubicBezTo>
                  <a:cubicBezTo>
                    <a:pt x="571" y="499"/>
                    <a:pt x="571" y="499"/>
                    <a:pt x="571" y="499"/>
                  </a:cubicBezTo>
                  <a:cubicBezTo>
                    <a:pt x="571" y="500"/>
                    <a:pt x="571" y="500"/>
                    <a:pt x="571" y="500"/>
                  </a:cubicBezTo>
                  <a:cubicBezTo>
                    <a:pt x="853" y="500"/>
                    <a:pt x="853" y="500"/>
                    <a:pt x="853" y="500"/>
                  </a:cubicBezTo>
                  <a:cubicBezTo>
                    <a:pt x="853" y="501"/>
                    <a:pt x="853" y="501"/>
                    <a:pt x="853" y="501"/>
                  </a:cubicBezTo>
                  <a:cubicBezTo>
                    <a:pt x="1270" y="501"/>
                    <a:pt x="1270" y="501"/>
                    <a:pt x="1270" y="501"/>
                  </a:cubicBezTo>
                  <a:cubicBezTo>
                    <a:pt x="1270" y="501"/>
                    <a:pt x="1270" y="501"/>
                    <a:pt x="1270" y="501"/>
                  </a:cubicBezTo>
                  <a:cubicBezTo>
                    <a:pt x="1445" y="501"/>
                    <a:pt x="1445" y="501"/>
                    <a:pt x="1445" y="501"/>
                  </a:cubicBezTo>
                  <a:cubicBezTo>
                    <a:pt x="2062" y="501"/>
                    <a:pt x="2062" y="501"/>
                    <a:pt x="2062" y="501"/>
                  </a:cubicBezTo>
                  <a:cubicBezTo>
                    <a:pt x="2132" y="501"/>
                    <a:pt x="2132" y="501"/>
                    <a:pt x="2132" y="501"/>
                  </a:cubicBezTo>
                  <a:cubicBezTo>
                    <a:pt x="2132" y="446"/>
                    <a:pt x="2132" y="446"/>
                    <a:pt x="2132" y="446"/>
                  </a:cubicBezTo>
                  <a:cubicBezTo>
                    <a:pt x="2062" y="446"/>
                    <a:pt x="2062" y="446"/>
                    <a:pt x="2062" y="446"/>
                  </a:cubicBezTo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1022352" y="2194735"/>
            <a:ext cx="9636125" cy="2738437"/>
            <a:chOff x="1022351" y="2149762"/>
            <a:chExt cx="9636125" cy="2738437"/>
          </a:xfrm>
        </p:grpSpPr>
        <p:sp>
          <p:nvSpPr>
            <p:cNvPr id="19" name="Freeform 17"/>
            <p:cNvSpPr/>
            <p:nvPr/>
          </p:nvSpPr>
          <p:spPr bwMode="auto">
            <a:xfrm>
              <a:off x="1022351" y="4700874"/>
              <a:ext cx="280988" cy="187325"/>
            </a:xfrm>
            <a:custGeom>
              <a:avLst/>
              <a:gdLst>
                <a:gd name="T0" fmla="*/ 11 w 177"/>
                <a:gd name="T1" fmla="*/ 0 h 118"/>
                <a:gd name="T2" fmla="*/ 0 w 177"/>
                <a:gd name="T3" fmla="*/ 118 h 118"/>
                <a:gd name="T4" fmla="*/ 177 w 177"/>
                <a:gd name="T5" fmla="*/ 118 h 118"/>
                <a:gd name="T6" fmla="*/ 167 w 177"/>
                <a:gd name="T7" fmla="*/ 0 h 118"/>
                <a:gd name="T8" fmla="*/ 11 w 177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18">
                  <a:moveTo>
                    <a:pt x="11" y="0"/>
                  </a:moveTo>
                  <a:lnTo>
                    <a:pt x="0" y="118"/>
                  </a:lnTo>
                  <a:lnTo>
                    <a:pt x="177" y="118"/>
                  </a:lnTo>
                  <a:lnTo>
                    <a:pt x="167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43" name="Freeform 41"/>
            <p:cNvSpPr/>
            <p:nvPr/>
          </p:nvSpPr>
          <p:spPr bwMode="auto">
            <a:xfrm>
              <a:off x="4638676" y="4656424"/>
              <a:ext cx="209550" cy="231775"/>
            </a:xfrm>
            <a:custGeom>
              <a:avLst/>
              <a:gdLst>
                <a:gd name="T0" fmla="*/ 7 w 132"/>
                <a:gd name="T1" fmla="*/ 0 h 146"/>
                <a:gd name="T2" fmla="*/ 0 w 132"/>
                <a:gd name="T3" fmla="*/ 146 h 146"/>
                <a:gd name="T4" fmla="*/ 132 w 132"/>
                <a:gd name="T5" fmla="*/ 146 h 146"/>
                <a:gd name="T6" fmla="*/ 121 w 132"/>
                <a:gd name="T7" fmla="*/ 0 h 146"/>
                <a:gd name="T8" fmla="*/ 7 w 132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6">
                  <a:moveTo>
                    <a:pt x="7" y="0"/>
                  </a:moveTo>
                  <a:lnTo>
                    <a:pt x="0" y="146"/>
                  </a:lnTo>
                  <a:lnTo>
                    <a:pt x="132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85" name="Freeform 83"/>
            <p:cNvSpPr/>
            <p:nvPr/>
          </p:nvSpPr>
          <p:spPr bwMode="auto">
            <a:xfrm>
              <a:off x="10004426" y="4700874"/>
              <a:ext cx="207963" cy="187325"/>
            </a:xfrm>
            <a:custGeom>
              <a:avLst/>
              <a:gdLst>
                <a:gd name="T0" fmla="*/ 10 w 131"/>
                <a:gd name="T1" fmla="*/ 0 h 118"/>
                <a:gd name="T2" fmla="*/ 0 w 131"/>
                <a:gd name="T3" fmla="*/ 118 h 118"/>
                <a:gd name="T4" fmla="*/ 131 w 131"/>
                <a:gd name="T5" fmla="*/ 118 h 118"/>
                <a:gd name="T6" fmla="*/ 121 w 131"/>
                <a:gd name="T7" fmla="*/ 0 h 118"/>
                <a:gd name="T8" fmla="*/ 10 w 131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8">
                  <a:moveTo>
                    <a:pt x="10" y="0"/>
                  </a:moveTo>
                  <a:lnTo>
                    <a:pt x="0" y="118"/>
                  </a:lnTo>
                  <a:lnTo>
                    <a:pt x="131" y="118"/>
                  </a:lnTo>
                  <a:lnTo>
                    <a:pt x="121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91" name="Freeform 89"/>
            <p:cNvSpPr/>
            <p:nvPr/>
          </p:nvSpPr>
          <p:spPr bwMode="auto">
            <a:xfrm>
              <a:off x="10448926" y="4607212"/>
              <a:ext cx="209550" cy="280987"/>
            </a:xfrm>
            <a:custGeom>
              <a:avLst/>
              <a:gdLst>
                <a:gd name="T0" fmla="*/ 11 w 132"/>
                <a:gd name="T1" fmla="*/ 0 h 177"/>
                <a:gd name="T2" fmla="*/ 0 w 132"/>
                <a:gd name="T3" fmla="*/ 177 h 177"/>
                <a:gd name="T4" fmla="*/ 132 w 132"/>
                <a:gd name="T5" fmla="*/ 177 h 177"/>
                <a:gd name="T6" fmla="*/ 125 w 132"/>
                <a:gd name="T7" fmla="*/ 0 h 177"/>
                <a:gd name="T8" fmla="*/ 11 w 132"/>
                <a:gd name="T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77">
                  <a:moveTo>
                    <a:pt x="11" y="0"/>
                  </a:moveTo>
                  <a:lnTo>
                    <a:pt x="0" y="177"/>
                  </a:lnTo>
                  <a:lnTo>
                    <a:pt x="132" y="177"/>
                  </a:lnTo>
                  <a:lnTo>
                    <a:pt x="125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12" name="Freeform 110"/>
            <p:cNvSpPr/>
            <p:nvPr/>
          </p:nvSpPr>
          <p:spPr bwMode="auto">
            <a:xfrm>
              <a:off x="5105401" y="2149762"/>
              <a:ext cx="1954213" cy="1998662"/>
            </a:xfrm>
            <a:custGeom>
              <a:avLst/>
              <a:gdLst>
                <a:gd name="T0" fmla="*/ 261 w 355"/>
                <a:gd name="T1" fmla="*/ 118 h 362"/>
                <a:gd name="T2" fmla="*/ 178 w 355"/>
                <a:gd name="T3" fmla="*/ 0 h 362"/>
                <a:gd name="T4" fmla="*/ 96 w 355"/>
                <a:gd name="T5" fmla="*/ 118 h 362"/>
                <a:gd name="T6" fmla="*/ 165 w 355"/>
                <a:gd name="T7" fmla="*/ 362 h 362"/>
                <a:gd name="T8" fmla="*/ 165 w 355"/>
                <a:gd name="T9" fmla="*/ 311 h 362"/>
                <a:gd name="T10" fmla="*/ 114 w 355"/>
                <a:gd name="T11" fmla="*/ 251 h 362"/>
                <a:gd name="T12" fmla="*/ 169 w 355"/>
                <a:gd name="T13" fmla="*/ 283 h 362"/>
                <a:gd name="T14" fmla="*/ 178 w 355"/>
                <a:gd name="T15" fmla="*/ 199 h 362"/>
                <a:gd name="T16" fmla="*/ 186 w 355"/>
                <a:gd name="T17" fmla="*/ 283 h 362"/>
                <a:gd name="T18" fmla="*/ 241 w 355"/>
                <a:gd name="T19" fmla="*/ 251 h 362"/>
                <a:gd name="T20" fmla="*/ 190 w 355"/>
                <a:gd name="T21" fmla="*/ 311 h 362"/>
                <a:gd name="T22" fmla="*/ 191 w 355"/>
                <a:gd name="T23" fmla="*/ 362 h 362"/>
                <a:gd name="T24" fmla="*/ 261 w 355"/>
                <a:gd name="T25" fmla="*/ 118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5" h="362">
                  <a:moveTo>
                    <a:pt x="261" y="118"/>
                  </a:moveTo>
                  <a:cubicBezTo>
                    <a:pt x="220" y="50"/>
                    <a:pt x="178" y="0"/>
                    <a:pt x="178" y="0"/>
                  </a:cubicBezTo>
                  <a:cubicBezTo>
                    <a:pt x="178" y="0"/>
                    <a:pt x="140" y="52"/>
                    <a:pt x="96" y="118"/>
                  </a:cubicBezTo>
                  <a:cubicBezTo>
                    <a:pt x="0" y="260"/>
                    <a:pt x="97" y="347"/>
                    <a:pt x="165" y="362"/>
                  </a:cubicBezTo>
                  <a:cubicBezTo>
                    <a:pt x="165" y="311"/>
                    <a:pt x="165" y="311"/>
                    <a:pt x="165" y="311"/>
                  </a:cubicBezTo>
                  <a:cubicBezTo>
                    <a:pt x="114" y="251"/>
                    <a:pt x="114" y="251"/>
                    <a:pt x="114" y="251"/>
                  </a:cubicBezTo>
                  <a:cubicBezTo>
                    <a:pt x="169" y="283"/>
                    <a:pt x="169" y="283"/>
                    <a:pt x="169" y="283"/>
                  </a:cubicBezTo>
                  <a:cubicBezTo>
                    <a:pt x="178" y="199"/>
                    <a:pt x="178" y="199"/>
                    <a:pt x="178" y="199"/>
                  </a:cubicBezTo>
                  <a:cubicBezTo>
                    <a:pt x="186" y="283"/>
                    <a:pt x="186" y="283"/>
                    <a:pt x="186" y="283"/>
                  </a:cubicBezTo>
                  <a:cubicBezTo>
                    <a:pt x="241" y="251"/>
                    <a:pt x="241" y="251"/>
                    <a:pt x="241" y="251"/>
                  </a:cubicBezTo>
                  <a:cubicBezTo>
                    <a:pt x="190" y="311"/>
                    <a:pt x="190" y="311"/>
                    <a:pt x="190" y="311"/>
                  </a:cubicBezTo>
                  <a:cubicBezTo>
                    <a:pt x="191" y="362"/>
                    <a:pt x="191" y="362"/>
                    <a:pt x="191" y="362"/>
                  </a:cubicBezTo>
                  <a:cubicBezTo>
                    <a:pt x="259" y="350"/>
                    <a:pt x="355" y="271"/>
                    <a:pt x="261" y="118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13" name="Freeform 111"/>
            <p:cNvSpPr/>
            <p:nvPr/>
          </p:nvSpPr>
          <p:spPr bwMode="auto">
            <a:xfrm>
              <a:off x="5734051" y="3248312"/>
              <a:ext cx="698500" cy="1639887"/>
            </a:xfrm>
            <a:custGeom>
              <a:avLst/>
              <a:gdLst>
                <a:gd name="T0" fmla="*/ 440 w 440"/>
                <a:gd name="T1" fmla="*/ 181 h 1033"/>
                <a:gd name="T2" fmla="*/ 249 w 440"/>
                <a:gd name="T3" fmla="*/ 292 h 1033"/>
                <a:gd name="T4" fmla="*/ 221 w 440"/>
                <a:gd name="T5" fmla="*/ 0 h 1033"/>
                <a:gd name="T6" fmla="*/ 190 w 440"/>
                <a:gd name="T7" fmla="*/ 292 h 1033"/>
                <a:gd name="T8" fmla="*/ 0 w 440"/>
                <a:gd name="T9" fmla="*/ 181 h 1033"/>
                <a:gd name="T10" fmla="*/ 176 w 440"/>
                <a:gd name="T11" fmla="*/ 390 h 1033"/>
                <a:gd name="T12" fmla="*/ 176 w 440"/>
                <a:gd name="T13" fmla="*/ 571 h 1033"/>
                <a:gd name="T14" fmla="*/ 180 w 440"/>
                <a:gd name="T15" fmla="*/ 1033 h 1033"/>
                <a:gd name="T16" fmla="*/ 273 w 440"/>
                <a:gd name="T17" fmla="*/ 1033 h 1033"/>
                <a:gd name="T18" fmla="*/ 267 w 440"/>
                <a:gd name="T19" fmla="*/ 571 h 1033"/>
                <a:gd name="T20" fmla="*/ 263 w 440"/>
                <a:gd name="T21" fmla="*/ 390 h 1033"/>
                <a:gd name="T22" fmla="*/ 440 w 440"/>
                <a:gd name="T23" fmla="*/ 181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0" h="1033">
                  <a:moveTo>
                    <a:pt x="440" y="181"/>
                  </a:moveTo>
                  <a:lnTo>
                    <a:pt x="249" y="292"/>
                  </a:lnTo>
                  <a:lnTo>
                    <a:pt x="221" y="0"/>
                  </a:lnTo>
                  <a:lnTo>
                    <a:pt x="190" y="292"/>
                  </a:lnTo>
                  <a:lnTo>
                    <a:pt x="0" y="181"/>
                  </a:lnTo>
                  <a:lnTo>
                    <a:pt x="176" y="390"/>
                  </a:lnTo>
                  <a:lnTo>
                    <a:pt x="176" y="571"/>
                  </a:lnTo>
                  <a:lnTo>
                    <a:pt x="180" y="1033"/>
                  </a:lnTo>
                  <a:lnTo>
                    <a:pt x="273" y="1033"/>
                  </a:lnTo>
                  <a:lnTo>
                    <a:pt x="267" y="571"/>
                  </a:lnTo>
                  <a:lnTo>
                    <a:pt x="263" y="390"/>
                  </a:lnTo>
                  <a:lnTo>
                    <a:pt x="440" y="181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615951" y="1929622"/>
            <a:ext cx="9910763" cy="3003551"/>
            <a:chOff x="615951" y="1884649"/>
            <a:chExt cx="9910762" cy="3003550"/>
          </a:xfrm>
        </p:grpSpPr>
        <p:sp>
          <p:nvSpPr>
            <p:cNvPr id="13" name="Freeform 11"/>
            <p:cNvSpPr/>
            <p:nvPr/>
          </p:nvSpPr>
          <p:spPr bwMode="auto">
            <a:xfrm>
              <a:off x="615951" y="4573874"/>
              <a:ext cx="203200" cy="314325"/>
            </a:xfrm>
            <a:custGeom>
              <a:avLst/>
              <a:gdLst>
                <a:gd name="T0" fmla="*/ 7 w 128"/>
                <a:gd name="T1" fmla="*/ 0 h 198"/>
                <a:gd name="T2" fmla="*/ 0 w 128"/>
                <a:gd name="T3" fmla="*/ 198 h 198"/>
                <a:gd name="T4" fmla="*/ 128 w 128"/>
                <a:gd name="T5" fmla="*/ 198 h 198"/>
                <a:gd name="T6" fmla="*/ 121 w 128"/>
                <a:gd name="T7" fmla="*/ 0 h 198"/>
                <a:gd name="T8" fmla="*/ 7 w 128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98">
                  <a:moveTo>
                    <a:pt x="7" y="0"/>
                  </a:moveTo>
                  <a:lnTo>
                    <a:pt x="0" y="198"/>
                  </a:lnTo>
                  <a:lnTo>
                    <a:pt x="128" y="198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37" name="Freeform 35"/>
            <p:cNvSpPr/>
            <p:nvPr/>
          </p:nvSpPr>
          <p:spPr bwMode="auto">
            <a:xfrm>
              <a:off x="3735388" y="4573874"/>
              <a:ext cx="142875" cy="314325"/>
            </a:xfrm>
            <a:custGeom>
              <a:avLst/>
              <a:gdLst>
                <a:gd name="T0" fmla="*/ 7 w 90"/>
                <a:gd name="T1" fmla="*/ 0 h 198"/>
                <a:gd name="T2" fmla="*/ 0 w 90"/>
                <a:gd name="T3" fmla="*/ 198 h 198"/>
                <a:gd name="T4" fmla="*/ 90 w 90"/>
                <a:gd name="T5" fmla="*/ 198 h 198"/>
                <a:gd name="T6" fmla="*/ 83 w 90"/>
                <a:gd name="T7" fmla="*/ 0 h 198"/>
                <a:gd name="T8" fmla="*/ 7 w 90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98">
                  <a:moveTo>
                    <a:pt x="7" y="0"/>
                  </a:moveTo>
                  <a:lnTo>
                    <a:pt x="0" y="198"/>
                  </a:lnTo>
                  <a:lnTo>
                    <a:pt x="90" y="198"/>
                  </a:lnTo>
                  <a:lnTo>
                    <a:pt x="83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55" name="Freeform 53"/>
            <p:cNvSpPr/>
            <p:nvPr/>
          </p:nvSpPr>
          <p:spPr bwMode="auto">
            <a:xfrm>
              <a:off x="6426201" y="4219862"/>
              <a:ext cx="209550" cy="668337"/>
            </a:xfrm>
            <a:custGeom>
              <a:avLst/>
              <a:gdLst>
                <a:gd name="T0" fmla="*/ 7 w 132"/>
                <a:gd name="T1" fmla="*/ 0 h 421"/>
                <a:gd name="T2" fmla="*/ 0 w 132"/>
                <a:gd name="T3" fmla="*/ 421 h 421"/>
                <a:gd name="T4" fmla="*/ 132 w 132"/>
                <a:gd name="T5" fmla="*/ 421 h 421"/>
                <a:gd name="T6" fmla="*/ 122 w 132"/>
                <a:gd name="T7" fmla="*/ 0 h 421"/>
                <a:gd name="T8" fmla="*/ 7 w 132"/>
                <a:gd name="T9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421">
                  <a:moveTo>
                    <a:pt x="7" y="0"/>
                  </a:moveTo>
                  <a:lnTo>
                    <a:pt x="0" y="421"/>
                  </a:lnTo>
                  <a:lnTo>
                    <a:pt x="132" y="421"/>
                  </a:lnTo>
                  <a:lnTo>
                    <a:pt x="122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67" name="Freeform 65"/>
            <p:cNvSpPr/>
            <p:nvPr/>
          </p:nvSpPr>
          <p:spPr bwMode="auto">
            <a:xfrm>
              <a:off x="8215313" y="4573874"/>
              <a:ext cx="209550" cy="314325"/>
            </a:xfrm>
            <a:custGeom>
              <a:avLst/>
              <a:gdLst>
                <a:gd name="T0" fmla="*/ 7 w 132"/>
                <a:gd name="T1" fmla="*/ 0 h 198"/>
                <a:gd name="T2" fmla="*/ 0 w 132"/>
                <a:gd name="T3" fmla="*/ 198 h 198"/>
                <a:gd name="T4" fmla="*/ 132 w 132"/>
                <a:gd name="T5" fmla="*/ 198 h 198"/>
                <a:gd name="T6" fmla="*/ 121 w 132"/>
                <a:gd name="T7" fmla="*/ 0 h 198"/>
                <a:gd name="T8" fmla="*/ 7 w 132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98">
                  <a:moveTo>
                    <a:pt x="7" y="0"/>
                  </a:moveTo>
                  <a:lnTo>
                    <a:pt x="0" y="198"/>
                  </a:lnTo>
                  <a:lnTo>
                    <a:pt x="132" y="198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33" name="Freeform 131"/>
            <p:cNvSpPr/>
            <p:nvPr/>
          </p:nvSpPr>
          <p:spPr bwMode="auto">
            <a:xfrm>
              <a:off x="8710613" y="1884649"/>
              <a:ext cx="1816100" cy="2540000"/>
            </a:xfrm>
            <a:custGeom>
              <a:avLst/>
              <a:gdLst>
                <a:gd name="T0" fmla="*/ 1050 w 1144"/>
                <a:gd name="T1" fmla="*/ 1336 h 1600"/>
                <a:gd name="T2" fmla="*/ 1144 w 1144"/>
                <a:gd name="T3" fmla="*/ 1336 h 1600"/>
                <a:gd name="T4" fmla="*/ 631 w 1144"/>
                <a:gd name="T5" fmla="*/ 171 h 1600"/>
                <a:gd name="T6" fmla="*/ 569 w 1144"/>
                <a:gd name="T7" fmla="*/ 0 h 1600"/>
                <a:gd name="T8" fmla="*/ 510 w 1144"/>
                <a:gd name="T9" fmla="*/ 174 h 1600"/>
                <a:gd name="T10" fmla="*/ 0 w 1144"/>
                <a:gd name="T11" fmla="*/ 1336 h 1600"/>
                <a:gd name="T12" fmla="*/ 94 w 1144"/>
                <a:gd name="T13" fmla="*/ 1336 h 1600"/>
                <a:gd name="T14" fmla="*/ 0 w 1144"/>
                <a:gd name="T15" fmla="*/ 1600 h 1600"/>
                <a:gd name="T16" fmla="*/ 506 w 1144"/>
                <a:gd name="T17" fmla="*/ 1600 h 1600"/>
                <a:gd name="T18" fmla="*/ 510 w 1144"/>
                <a:gd name="T19" fmla="*/ 1527 h 1600"/>
                <a:gd name="T20" fmla="*/ 263 w 1144"/>
                <a:gd name="T21" fmla="*/ 1311 h 1600"/>
                <a:gd name="T22" fmla="*/ 530 w 1144"/>
                <a:gd name="T23" fmla="*/ 1388 h 1600"/>
                <a:gd name="T24" fmla="*/ 572 w 1144"/>
                <a:gd name="T25" fmla="*/ 1089 h 1600"/>
                <a:gd name="T26" fmla="*/ 614 w 1144"/>
                <a:gd name="T27" fmla="*/ 1388 h 1600"/>
                <a:gd name="T28" fmla="*/ 881 w 1144"/>
                <a:gd name="T29" fmla="*/ 1311 h 1600"/>
                <a:gd name="T30" fmla="*/ 634 w 1144"/>
                <a:gd name="T31" fmla="*/ 1527 h 1600"/>
                <a:gd name="T32" fmla="*/ 641 w 1144"/>
                <a:gd name="T33" fmla="*/ 1600 h 1600"/>
                <a:gd name="T34" fmla="*/ 1144 w 1144"/>
                <a:gd name="T35" fmla="*/ 1600 h 1600"/>
                <a:gd name="T36" fmla="*/ 1050 w 1144"/>
                <a:gd name="T37" fmla="*/ 1336 h 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44" h="1600">
                  <a:moveTo>
                    <a:pt x="1050" y="1336"/>
                  </a:moveTo>
                  <a:lnTo>
                    <a:pt x="1144" y="1336"/>
                  </a:lnTo>
                  <a:lnTo>
                    <a:pt x="631" y="171"/>
                  </a:lnTo>
                  <a:lnTo>
                    <a:pt x="569" y="0"/>
                  </a:lnTo>
                  <a:lnTo>
                    <a:pt x="510" y="174"/>
                  </a:lnTo>
                  <a:lnTo>
                    <a:pt x="0" y="1336"/>
                  </a:lnTo>
                  <a:lnTo>
                    <a:pt x="94" y="1336"/>
                  </a:lnTo>
                  <a:lnTo>
                    <a:pt x="0" y="1600"/>
                  </a:lnTo>
                  <a:lnTo>
                    <a:pt x="506" y="1600"/>
                  </a:lnTo>
                  <a:lnTo>
                    <a:pt x="510" y="1527"/>
                  </a:lnTo>
                  <a:lnTo>
                    <a:pt x="263" y="1311"/>
                  </a:lnTo>
                  <a:lnTo>
                    <a:pt x="530" y="1388"/>
                  </a:lnTo>
                  <a:lnTo>
                    <a:pt x="572" y="1089"/>
                  </a:lnTo>
                  <a:lnTo>
                    <a:pt x="614" y="1388"/>
                  </a:lnTo>
                  <a:lnTo>
                    <a:pt x="881" y="1311"/>
                  </a:lnTo>
                  <a:lnTo>
                    <a:pt x="634" y="1527"/>
                  </a:lnTo>
                  <a:lnTo>
                    <a:pt x="641" y="1600"/>
                  </a:lnTo>
                  <a:lnTo>
                    <a:pt x="1144" y="1600"/>
                  </a:lnTo>
                  <a:lnTo>
                    <a:pt x="1050" y="13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35" name="Freeform 133"/>
            <p:cNvSpPr/>
            <p:nvPr/>
          </p:nvSpPr>
          <p:spPr bwMode="auto">
            <a:xfrm>
              <a:off x="9128126" y="3613437"/>
              <a:ext cx="981075" cy="1274762"/>
            </a:xfrm>
            <a:custGeom>
              <a:avLst/>
              <a:gdLst>
                <a:gd name="T0" fmla="*/ 618 w 618"/>
                <a:gd name="T1" fmla="*/ 222 h 803"/>
                <a:gd name="T2" fmla="*/ 351 w 618"/>
                <a:gd name="T3" fmla="*/ 299 h 803"/>
                <a:gd name="T4" fmla="*/ 309 w 618"/>
                <a:gd name="T5" fmla="*/ 0 h 803"/>
                <a:gd name="T6" fmla="*/ 267 w 618"/>
                <a:gd name="T7" fmla="*/ 299 h 803"/>
                <a:gd name="T8" fmla="*/ 0 w 618"/>
                <a:gd name="T9" fmla="*/ 222 h 803"/>
                <a:gd name="T10" fmla="*/ 247 w 618"/>
                <a:gd name="T11" fmla="*/ 435 h 803"/>
                <a:gd name="T12" fmla="*/ 243 w 618"/>
                <a:gd name="T13" fmla="*/ 504 h 803"/>
                <a:gd name="T14" fmla="*/ 215 w 618"/>
                <a:gd name="T15" fmla="*/ 803 h 803"/>
                <a:gd name="T16" fmla="*/ 403 w 618"/>
                <a:gd name="T17" fmla="*/ 803 h 803"/>
                <a:gd name="T18" fmla="*/ 378 w 618"/>
                <a:gd name="T19" fmla="*/ 504 h 803"/>
                <a:gd name="T20" fmla="*/ 371 w 618"/>
                <a:gd name="T21" fmla="*/ 435 h 803"/>
                <a:gd name="T22" fmla="*/ 618 w 618"/>
                <a:gd name="T23" fmla="*/ 222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8" h="803">
                  <a:moveTo>
                    <a:pt x="618" y="222"/>
                  </a:moveTo>
                  <a:lnTo>
                    <a:pt x="351" y="299"/>
                  </a:lnTo>
                  <a:lnTo>
                    <a:pt x="309" y="0"/>
                  </a:lnTo>
                  <a:lnTo>
                    <a:pt x="267" y="299"/>
                  </a:lnTo>
                  <a:lnTo>
                    <a:pt x="0" y="222"/>
                  </a:lnTo>
                  <a:lnTo>
                    <a:pt x="247" y="435"/>
                  </a:lnTo>
                  <a:lnTo>
                    <a:pt x="243" y="504"/>
                  </a:lnTo>
                  <a:lnTo>
                    <a:pt x="215" y="803"/>
                  </a:lnTo>
                  <a:lnTo>
                    <a:pt x="403" y="803"/>
                  </a:lnTo>
                  <a:lnTo>
                    <a:pt x="378" y="504"/>
                  </a:lnTo>
                  <a:lnTo>
                    <a:pt x="371" y="435"/>
                  </a:lnTo>
                  <a:lnTo>
                    <a:pt x="618" y="22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1452565" y="2366185"/>
            <a:ext cx="10388601" cy="2566987"/>
            <a:chOff x="1452563" y="2321212"/>
            <a:chExt cx="10388601" cy="2566987"/>
          </a:xfrm>
        </p:grpSpPr>
        <p:sp>
          <p:nvSpPr>
            <p:cNvPr id="25" name="Freeform 23"/>
            <p:cNvSpPr/>
            <p:nvPr/>
          </p:nvSpPr>
          <p:spPr bwMode="auto">
            <a:xfrm>
              <a:off x="1506538" y="4767549"/>
              <a:ext cx="209550" cy="120650"/>
            </a:xfrm>
            <a:custGeom>
              <a:avLst/>
              <a:gdLst>
                <a:gd name="T0" fmla="*/ 7 w 132"/>
                <a:gd name="T1" fmla="*/ 0 h 76"/>
                <a:gd name="T2" fmla="*/ 0 w 132"/>
                <a:gd name="T3" fmla="*/ 76 h 76"/>
                <a:gd name="T4" fmla="*/ 132 w 132"/>
                <a:gd name="T5" fmla="*/ 76 h 76"/>
                <a:gd name="T6" fmla="*/ 122 w 132"/>
                <a:gd name="T7" fmla="*/ 0 h 76"/>
                <a:gd name="T8" fmla="*/ 7 w 132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76">
                  <a:moveTo>
                    <a:pt x="7" y="0"/>
                  </a:moveTo>
                  <a:lnTo>
                    <a:pt x="0" y="76"/>
                  </a:lnTo>
                  <a:lnTo>
                    <a:pt x="132" y="76"/>
                  </a:lnTo>
                  <a:lnTo>
                    <a:pt x="122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31" name="Freeform 29"/>
            <p:cNvSpPr/>
            <p:nvPr/>
          </p:nvSpPr>
          <p:spPr bwMode="auto">
            <a:xfrm>
              <a:off x="3295651" y="4656424"/>
              <a:ext cx="209550" cy="231775"/>
            </a:xfrm>
            <a:custGeom>
              <a:avLst/>
              <a:gdLst>
                <a:gd name="T0" fmla="*/ 7 w 132"/>
                <a:gd name="T1" fmla="*/ 0 h 146"/>
                <a:gd name="T2" fmla="*/ 0 w 132"/>
                <a:gd name="T3" fmla="*/ 146 h 146"/>
                <a:gd name="T4" fmla="*/ 132 w 132"/>
                <a:gd name="T5" fmla="*/ 146 h 146"/>
                <a:gd name="T6" fmla="*/ 121 w 132"/>
                <a:gd name="T7" fmla="*/ 0 h 146"/>
                <a:gd name="T8" fmla="*/ 7 w 132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6">
                  <a:moveTo>
                    <a:pt x="7" y="0"/>
                  </a:moveTo>
                  <a:lnTo>
                    <a:pt x="0" y="146"/>
                  </a:lnTo>
                  <a:lnTo>
                    <a:pt x="132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49" name="Freeform 47"/>
            <p:cNvSpPr/>
            <p:nvPr/>
          </p:nvSpPr>
          <p:spPr bwMode="auto">
            <a:xfrm>
              <a:off x="5573713" y="4734212"/>
              <a:ext cx="120650" cy="153987"/>
            </a:xfrm>
            <a:custGeom>
              <a:avLst/>
              <a:gdLst>
                <a:gd name="T0" fmla="*/ 7 w 76"/>
                <a:gd name="T1" fmla="*/ 0 h 97"/>
                <a:gd name="T2" fmla="*/ 0 w 76"/>
                <a:gd name="T3" fmla="*/ 97 h 97"/>
                <a:gd name="T4" fmla="*/ 76 w 76"/>
                <a:gd name="T5" fmla="*/ 97 h 97"/>
                <a:gd name="T6" fmla="*/ 73 w 76"/>
                <a:gd name="T7" fmla="*/ 0 h 97"/>
                <a:gd name="T8" fmla="*/ 7 w 7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97">
                  <a:moveTo>
                    <a:pt x="7" y="0"/>
                  </a:moveTo>
                  <a:lnTo>
                    <a:pt x="0" y="97"/>
                  </a:lnTo>
                  <a:lnTo>
                    <a:pt x="76" y="97"/>
                  </a:lnTo>
                  <a:lnTo>
                    <a:pt x="73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61" name="Freeform 59"/>
            <p:cNvSpPr/>
            <p:nvPr/>
          </p:nvSpPr>
          <p:spPr bwMode="auto">
            <a:xfrm>
              <a:off x="7323138" y="4656424"/>
              <a:ext cx="204788" cy="231775"/>
            </a:xfrm>
            <a:custGeom>
              <a:avLst/>
              <a:gdLst>
                <a:gd name="T0" fmla="*/ 7 w 129"/>
                <a:gd name="T1" fmla="*/ 0 h 146"/>
                <a:gd name="T2" fmla="*/ 0 w 129"/>
                <a:gd name="T3" fmla="*/ 146 h 146"/>
                <a:gd name="T4" fmla="*/ 129 w 129"/>
                <a:gd name="T5" fmla="*/ 146 h 146"/>
                <a:gd name="T6" fmla="*/ 122 w 129"/>
                <a:gd name="T7" fmla="*/ 0 h 146"/>
                <a:gd name="T8" fmla="*/ 7 w 129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46">
                  <a:moveTo>
                    <a:pt x="7" y="0"/>
                  </a:moveTo>
                  <a:lnTo>
                    <a:pt x="0" y="146"/>
                  </a:lnTo>
                  <a:lnTo>
                    <a:pt x="129" y="146"/>
                  </a:lnTo>
                  <a:lnTo>
                    <a:pt x="122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73" name="Freeform 71"/>
            <p:cNvSpPr/>
            <p:nvPr/>
          </p:nvSpPr>
          <p:spPr bwMode="auto">
            <a:xfrm>
              <a:off x="8661401" y="4734212"/>
              <a:ext cx="209550" cy="153987"/>
            </a:xfrm>
            <a:custGeom>
              <a:avLst/>
              <a:gdLst>
                <a:gd name="T0" fmla="*/ 10 w 132"/>
                <a:gd name="T1" fmla="*/ 0 h 97"/>
                <a:gd name="T2" fmla="*/ 0 w 132"/>
                <a:gd name="T3" fmla="*/ 97 h 97"/>
                <a:gd name="T4" fmla="*/ 132 w 132"/>
                <a:gd name="T5" fmla="*/ 97 h 97"/>
                <a:gd name="T6" fmla="*/ 125 w 132"/>
                <a:gd name="T7" fmla="*/ 0 h 97"/>
                <a:gd name="T8" fmla="*/ 10 w 132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97">
                  <a:moveTo>
                    <a:pt x="10" y="0"/>
                  </a:moveTo>
                  <a:lnTo>
                    <a:pt x="0" y="97"/>
                  </a:lnTo>
                  <a:lnTo>
                    <a:pt x="132" y="97"/>
                  </a:lnTo>
                  <a:lnTo>
                    <a:pt x="125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79" name="Freeform 77"/>
            <p:cNvSpPr/>
            <p:nvPr/>
          </p:nvSpPr>
          <p:spPr bwMode="auto">
            <a:xfrm>
              <a:off x="9112251" y="4656424"/>
              <a:ext cx="203200" cy="231775"/>
            </a:xfrm>
            <a:custGeom>
              <a:avLst/>
              <a:gdLst>
                <a:gd name="T0" fmla="*/ 7 w 128"/>
                <a:gd name="T1" fmla="*/ 0 h 146"/>
                <a:gd name="T2" fmla="*/ 0 w 128"/>
                <a:gd name="T3" fmla="*/ 146 h 146"/>
                <a:gd name="T4" fmla="*/ 128 w 128"/>
                <a:gd name="T5" fmla="*/ 146 h 146"/>
                <a:gd name="T6" fmla="*/ 121 w 128"/>
                <a:gd name="T7" fmla="*/ 0 h 146"/>
                <a:gd name="T8" fmla="*/ 7 w 128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46">
                  <a:moveTo>
                    <a:pt x="7" y="0"/>
                  </a:moveTo>
                  <a:lnTo>
                    <a:pt x="0" y="146"/>
                  </a:lnTo>
                  <a:lnTo>
                    <a:pt x="128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97" name="Freeform 95"/>
            <p:cNvSpPr/>
            <p:nvPr/>
          </p:nvSpPr>
          <p:spPr bwMode="auto">
            <a:xfrm>
              <a:off x="11633201" y="4656424"/>
              <a:ext cx="207963" cy="231775"/>
            </a:xfrm>
            <a:custGeom>
              <a:avLst/>
              <a:gdLst>
                <a:gd name="T0" fmla="*/ 7 w 131"/>
                <a:gd name="T1" fmla="*/ 0 h 146"/>
                <a:gd name="T2" fmla="*/ 0 w 131"/>
                <a:gd name="T3" fmla="*/ 146 h 146"/>
                <a:gd name="T4" fmla="*/ 131 w 131"/>
                <a:gd name="T5" fmla="*/ 146 h 146"/>
                <a:gd name="T6" fmla="*/ 121 w 131"/>
                <a:gd name="T7" fmla="*/ 0 h 146"/>
                <a:gd name="T8" fmla="*/ 7 w 131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46">
                  <a:moveTo>
                    <a:pt x="7" y="0"/>
                  </a:moveTo>
                  <a:lnTo>
                    <a:pt x="0" y="146"/>
                  </a:lnTo>
                  <a:lnTo>
                    <a:pt x="131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03" name="Freeform 101"/>
            <p:cNvSpPr/>
            <p:nvPr/>
          </p:nvSpPr>
          <p:spPr bwMode="auto">
            <a:xfrm>
              <a:off x="1452563" y="2321212"/>
              <a:ext cx="2019300" cy="1474787"/>
            </a:xfrm>
            <a:custGeom>
              <a:avLst/>
              <a:gdLst>
                <a:gd name="T0" fmla="*/ 24 w 367"/>
                <a:gd name="T1" fmla="*/ 205 h 267"/>
                <a:gd name="T2" fmla="*/ 66 w 367"/>
                <a:gd name="T3" fmla="*/ 147 h 267"/>
                <a:gd name="T4" fmla="*/ 180 w 367"/>
                <a:gd name="T5" fmla="*/ 41 h 267"/>
                <a:gd name="T6" fmla="*/ 294 w 367"/>
                <a:gd name="T7" fmla="*/ 144 h 267"/>
                <a:gd name="T8" fmla="*/ 343 w 367"/>
                <a:gd name="T9" fmla="*/ 205 h 267"/>
                <a:gd name="T10" fmla="*/ 292 w 367"/>
                <a:gd name="T11" fmla="*/ 267 h 267"/>
                <a:gd name="T12" fmla="*/ 367 w 367"/>
                <a:gd name="T13" fmla="*/ 188 h 267"/>
                <a:gd name="T14" fmla="*/ 311 w 367"/>
                <a:gd name="T15" fmla="*/ 118 h 267"/>
                <a:gd name="T16" fmla="*/ 180 w 367"/>
                <a:gd name="T17" fmla="*/ 0 h 267"/>
                <a:gd name="T18" fmla="*/ 48 w 367"/>
                <a:gd name="T19" fmla="*/ 122 h 267"/>
                <a:gd name="T20" fmla="*/ 0 w 367"/>
                <a:gd name="T21" fmla="*/ 188 h 267"/>
                <a:gd name="T22" fmla="*/ 76 w 367"/>
                <a:gd name="T23" fmla="*/ 267 h 267"/>
                <a:gd name="T24" fmla="*/ 24 w 367"/>
                <a:gd name="T25" fmla="*/ 20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" h="267">
                  <a:moveTo>
                    <a:pt x="24" y="205"/>
                  </a:moveTo>
                  <a:cubicBezTo>
                    <a:pt x="24" y="183"/>
                    <a:pt x="40" y="163"/>
                    <a:pt x="66" y="147"/>
                  </a:cubicBezTo>
                  <a:cubicBezTo>
                    <a:pt x="70" y="88"/>
                    <a:pt x="120" y="41"/>
                    <a:pt x="180" y="41"/>
                  </a:cubicBezTo>
                  <a:cubicBezTo>
                    <a:pt x="240" y="41"/>
                    <a:pt x="288" y="86"/>
                    <a:pt x="294" y="144"/>
                  </a:cubicBezTo>
                  <a:cubicBezTo>
                    <a:pt x="324" y="159"/>
                    <a:pt x="343" y="181"/>
                    <a:pt x="343" y="205"/>
                  </a:cubicBezTo>
                  <a:cubicBezTo>
                    <a:pt x="343" y="230"/>
                    <a:pt x="323" y="252"/>
                    <a:pt x="292" y="267"/>
                  </a:cubicBezTo>
                  <a:cubicBezTo>
                    <a:pt x="337" y="250"/>
                    <a:pt x="367" y="221"/>
                    <a:pt x="367" y="188"/>
                  </a:cubicBezTo>
                  <a:cubicBezTo>
                    <a:pt x="367" y="161"/>
                    <a:pt x="346" y="136"/>
                    <a:pt x="311" y="118"/>
                  </a:cubicBezTo>
                  <a:cubicBezTo>
                    <a:pt x="304" y="51"/>
                    <a:pt x="248" y="0"/>
                    <a:pt x="180" y="0"/>
                  </a:cubicBezTo>
                  <a:cubicBezTo>
                    <a:pt x="110" y="0"/>
                    <a:pt x="53" y="54"/>
                    <a:pt x="48" y="122"/>
                  </a:cubicBezTo>
                  <a:cubicBezTo>
                    <a:pt x="19" y="140"/>
                    <a:pt x="0" y="163"/>
                    <a:pt x="0" y="188"/>
                  </a:cubicBezTo>
                  <a:cubicBezTo>
                    <a:pt x="0" y="221"/>
                    <a:pt x="30" y="250"/>
                    <a:pt x="76" y="267"/>
                  </a:cubicBezTo>
                  <a:cubicBezTo>
                    <a:pt x="44" y="252"/>
                    <a:pt x="24" y="230"/>
                    <a:pt x="24" y="205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04" name="Freeform 102"/>
            <p:cNvSpPr/>
            <p:nvPr/>
          </p:nvSpPr>
          <p:spPr bwMode="auto">
            <a:xfrm>
              <a:off x="1584326" y="2548224"/>
              <a:ext cx="1755775" cy="1368425"/>
            </a:xfrm>
            <a:custGeom>
              <a:avLst/>
              <a:gdLst>
                <a:gd name="T0" fmla="*/ 84 w 319"/>
                <a:gd name="T1" fmla="*/ 199 h 248"/>
                <a:gd name="T2" fmla="*/ 150 w 319"/>
                <a:gd name="T3" fmla="*/ 244 h 248"/>
                <a:gd name="T4" fmla="*/ 160 w 319"/>
                <a:gd name="T5" fmla="*/ 196 h 248"/>
                <a:gd name="T6" fmla="*/ 170 w 319"/>
                <a:gd name="T7" fmla="*/ 248 h 248"/>
                <a:gd name="T8" fmla="*/ 235 w 319"/>
                <a:gd name="T9" fmla="*/ 199 h 248"/>
                <a:gd name="T10" fmla="*/ 191 w 319"/>
                <a:gd name="T11" fmla="*/ 247 h 248"/>
                <a:gd name="T12" fmla="*/ 268 w 319"/>
                <a:gd name="T13" fmla="*/ 226 h 248"/>
                <a:gd name="T14" fmla="*/ 319 w 319"/>
                <a:gd name="T15" fmla="*/ 164 h 248"/>
                <a:gd name="T16" fmla="*/ 270 w 319"/>
                <a:gd name="T17" fmla="*/ 103 h 248"/>
                <a:gd name="T18" fmla="*/ 156 w 319"/>
                <a:gd name="T19" fmla="*/ 0 h 248"/>
                <a:gd name="T20" fmla="*/ 42 w 319"/>
                <a:gd name="T21" fmla="*/ 106 h 248"/>
                <a:gd name="T22" fmla="*/ 0 w 319"/>
                <a:gd name="T23" fmla="*/ 164 h 248"/>
                <a:gd name="T24" fmla="*/ 52 w 319"/>
                <a:gd name="T25" fmla="*/ 226 h 248"/>
                <a:gd name="T26" fmla="*/ 128 w 319"/>
                <a:gd name="T27" fmla="*/ 247 h 248"/>
                <a:gd name="T28" fmla="*/ 84 w 319"/>
                <a:gd name="T29" fmla="*/ 199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9" h="248">
                  <a:moveTo>
                    <a:pt x="84" y="199"/>
                  </a:moveTo>
                  <a:cubicBezTo>
                    <a:pt x="150" y="244"/>
                    <a:pt x="150" y="244"/>
                    <a:pt x="150" y="244"/>
                  </a:cubicBezTo>
                  <a:cubicBezTo>
                    <a:pt x="160" y="196"/>
                    <a:pt x="160" y="196"/>
                    <a:pt x="160" y="196"/>
                  </a:cubicBezTo>
                  <a:cubicBezTo>
                    <a:pt x="170" y="248"/>
                    <a:pt x="170" y="248"/>
                    <a:pt x="170" y="248"/>
                  </a:cubicBezTo>
                  <a:cubicBezTo>
                    <a:pt x="235" y="199"/>
                    <a:pt x="235" y="199"/>
                    <a:pt x="235" y="199"/>
                  </a:cubicBezTo>
                  <a:cubicBezTo>
                    <a:pt x="191" y="247"/>
                    <a:pt x="191" y="247"/>
                    <a:pt x="191" y="247"/>
                  </a:cubicBezTo>
                  <a:cubicBezTo>
                    <a:pt x="220" y="244"/>
                    <a:pt x="247" y="237"/>
                    <a:pt x="268" y="226"/>
                  </a:cubicBezTo>
                  <a:cubicBezTo>
                    <a:pt x="299" y="211"/>
                    <a:pt x="319" y="189"/>
                    <a:pt x="319" y="164"/>
                  </a:cubicBezTo>
                  <a:cubicBezTo>
                    <a:pt x="319" y="140"/>
                    <a:pt x="300" y="118"/>
                    <a:pt x="270" y="103"/>
                  </a:cubicBezTo>
                  <a:cubicBezTo>
                    <a:pt x="264" y="45"/>
                    <a:pt x="216" y="0"/>
                    <a:pt x="156" y="0"/>
                  </a:cubicBezTo>
                  <a:cubicBezTo>
                    <a:pt x="96" y="0"/>
                    <a:pt x="46" y="47"/>
                    <a:pt x="42" y="106"/>
                  </a:cubicBezTo>
                  <a:cubicBezTo>
                    <a:pt x="16" y="122"/>
                    <a:pt x="0" y="142"/>
                    <a:pt x="0" y="164"/>
                  </a:cubicBezTo>
                  <a:cubicBezTo>
                    <a:pt x="0" y="189"/>
                    <a:pt x="20" y="211"/>
                    <a:pt x="52" y="226"/>
                  </a:cubicBezTo>
                  <a:cubicBezTo>
                    <a:pt x="73" y="237"/>
                    <a:pt x="99" y="244"/>
                    <a:pt x="128" y="247"/>
                  </a:cubicBezTo>
                  <a:cubicBezTo>
                    <a:pt x="84" y="199"/>
                    <a:pt x="84" y="199"/>
                    <a:pt x="84" y="199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05" name="Freeform 103"/>
            <p:cNvSpPr/>
            <p:nvPr/>
          </p:nvSpPr>
          <p:spPr bwMode="auto">
            <a:xfrm>
              <a:off x="2046288" y="3629312"/>
              <a:ext cx="830263" cy="1258887"/>
            </a:xfrm>
            <a:custGeom>
              <a:avLst/>
              <a:gdLst>
                <a:gd name="T0" fmla="*/ 523 w 523"/>
                <a:gd name="T1" fmla="*/ 11 h 793"/>
                <a:gd name="T2" fmla="*/ 298 w 523"/>
                <a:gd name="T3" fmla="*/ 181 h 793"/>
                <a:gd name="T4" fmla="*/ 264 w 523"/>
                <a:gd name="T5" fmla="*/ 0 h 793"/>
                <a:gd name="T6" fmla="*/ 229 w 523"/>
                <a:gd name="T7" fmla="*/ 167 h 793"/>
                <a:gd name="T8" fmla="*/ 0 w 523"/>
                <a:gd name="T9" fmla="*/ 11 h 793"/>
                <a:gd name="T10" fmla="*/ 153 w 523"/>
                <a:gd name="T11" fmla="*/ 178 h 793"/>
                <a:gd name="T12" fmla="*/ 222 w 523"/>
                <a:gd name="T13" fmla="*/ 258 h 793"/>
                <a:gd name="T14" fmla="*/ 212 w 523"/>
                <a:gd name="T15" fmla="*/ 793 h 793"/>
                <a:gd name="T16" fmla="*/ 316 w 523"/>
                <a:gd name="T17" fmla="*/ 793 h 793"/>
                <a:gd name="T18" fmla="*/ 302 w 523"/>
                <a:gd name="T19" fmla="*/ 258 h 793"/>
                <a:gd name="T20" fmla="*/ 371 w 523"/>
                <a:gd name="T21" fmla="*/ 181 h 793"/>
                <a:gd name="T22" fmla="*/ 523 w 523"/>
                <a:gd name="T23" fmla="*/ 11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3" h="793">
                  <a:moveTo>
                    <a:pt x="523" y="11"/>
                  </a:moveTo>
                  <a:lnTo>
                    <a:pt x="298" y="181"/>
                  </a:lnTo>
                  <a:lnTo>
                    <a:pt x="264" y="0"/>
                  </a:lnTo>
                  <a:lnTo>
                    <a:pt x="229" y="167"/>
                  </a:lnTo>
                  <a:lnTo>
                    <a:pt x="0" y="11"/>
                  </a:lnTo>
                  <a:lnTo>
                    <a:pt x="153" y="178"/>
                  </a:lnTo>
                  <a:lnTo>
                    <a:pt x="222" y="258"/>
                  </a:lnTo>
                  <a:lnTo>
                    <a:pt x="212" y="793"/>
                  </a:lnTo>
                  <a:lnTo>
                    <a:pt x="316" y="793"/>
                  </a:lnTo>
                  <a:lnTo>
                    <a:pt x="302" y="258"/>
                  </a:lnTo>
                  <a:lnTo>
                    <a:pt x="371" y="181"/>
                  </a:lnTo>
                  <a:lnTo>
                    <a:pt x="523" y="11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21" name="Freeform 119"/>
            <p:cNvSpPr/>
            <p:nvPr/>
          </p:nvSpPr>
          <p:spPr bwMode="auto">
            <a:xfrm>
              <a:off x="4445001" y="3011774"/>
              <a:ext cx="1474788" cy="1076325"/>
            </a:xfrm>
            <a:custGeom>
              <a:avLst/>
              <a:gdLst>
                <a:gd name="T0" fmla="*/ 18 w 268"/>
                <a:gd name="T1" fmla="*/ 150 h 195"/>
                <a:gd name="T2" fmla="*/ 48 w 268"/>
                <a:gd name="T3" fmla="*/ 108 h 195"/>
                <a:gd name="T4" fmla="*/ 132 w 268"/>
                <a:gd name="T5" fmla="*/ 30 h 195"/>
                <a:gd name="T6" fmla="*/ 215 w 268"/>
                <a:gd name="T7" fmla="*/ 105 h 195"/>
                <a:gd name="T8" fmla="*/ 251 w 268"/>
                <a:gd name="T9" fmla="*/ 150 h 195"/>
                <a:gd name="T10" fmla="*/ 213 w 268"/>
                <a:gd name="T11" fmla="*/ 195 h 195"/>
                <a:gd name="T12" fmla="*/ 268 w 268"/>
                <a:gd name="T13" fmla="*/ 137 h 195"/>
                <a:gd name="T14" fmla="*/ 227 w 268"/>
                <a:gd name="T15" fmla="*/ 86 h 195"/>
                <a:gd name="T16" fmla="*/ 132 w 268"/>
                <a:gd name="T17" fmla="*/ 0 h 195"/>
                <a:gd name="T18" fmla="*/ 35 w 268"/>
                <a:gd name="T19" fmla="*/ 89 h 195"/>
                <a:gd name="T20" fmla="*/ 0 w 268"/>
                <a:gd name="T21" fmla="*/ 137 h 195"/>
                <a:gd name="T22" fmla="*/ 55 w 268"/>
                <a:gd name="T23" fmla="*/ 195 h 195"/>
                <a:gd name="T24" fmla="*/ 18 w 268"/>
                <a:gd name="T25" fmla="*/ 15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8" h="195">
                  <a:moveTo>
                    <a:pt x="18" y="150"/>
                  </a:moveTo>
                  <a:cubicBezTo>
                    <a:pt x="18" y="133"/>
                    <a:pt x="29" y="119"/>
                    <a:pt x="48" y="108"/>
                  </a:cubicBezTo>
                  <a:cubicBezTo>
                    <a:pt x="52" y="64"/>
                    <a:pt x="88" y="30"/>
                    <a:pt x="132" y="30"/>
                  </a:cubicBezTo>
                  <a:cubicBezTo>
                    <a:pt x="175" y="30"/>
                    <a:pt x="211" y="63"/>
                    <a:pt x="215" y="105"/>
                  </a:cubicBezTo>
                  <a:cubicBezTo>
                    <a:pt x="237" y="116"/>
                    <a:pt x="251" y="132"/>
                    <a:pt x="251" y="150"/>
                  </a:cubicBezTo>
                  <a:cubicBezTo>
                    <a:pt x="251" y="168"/>
                    <a:pt x="236" y="184"/>
                    <a:pt x="213" y="195"/>
                  </a:cubicBezTo>
                  <a:cubicBezTo>
                    <a:pt x="247" y="182"/>
                    <a:pt x="268" y="161"/>
                    <a:pt x="268" y="137"/>
                  </a:cubicBezTo>
                  <a:cubicBezTo>
                    <a:pt x="268" y="117"/>
                    <a:pt x="253" y="99"/>
                    <a:pt x="227" y="86"/>
                  </a:cubicBezTo>
                  <a:cubicBezTo>
                    <a:pt x="222" y="38"/>
                    <a:pt x="181" y="0"/>
                    <a:pt x="132" y="0"/>
                  </a:cubicBezTo>
                  <a:cubicBezTo>
                    <a:pt x="81" y="0"/>
                    <a:pt x="39" y="39"/>
                    <a:pt x="35" y="89"/>
                  </a:cubicBezTo>
                  <a:cubicBezTo>
                    <a:pt x="14" y="102"/>
                    <a:pt x="0" y="119"/>
                    <a:pt x="0" y="137"/>
                  </a:cubicBezTo>
                  <a:cubicBezTo>
                    <a:pt x="0" y="161"/>
                    <a:pt x="22" y="182"/>
                    <a:pt x="55" y="195"/>
                  </a:cubicBezTo>
                  <a:cubicBezTo>
                    <a:pt x="32" y="184"/>
                    <a:pt x="18" y="168"/>
                    <a:pt x="18" y="15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22" name="Freeform 120"/>
            <p:cNvSpPr/>
            <p:nvPr/>
          </p:nvSpPr>
          <p:spPr bwMode="auto">
            <a:xfrm>
              <a:off x="4545013" y="3176874"/>
              <a:ext cx="1282700" cy="1000125"/>
            </a:xfrm>
            <a:custGeom>
              <a:avLst/>
              <a:gdLst>
                <a:gd name="T0" fmla="*/ 61 w 233"/>
                <a:gd name="T1" fmla="*/ 145 h 181"/>
                <a:gd name="T2" fmla="*/ 109 w 233"/>
                <a:gd name="T3" fmla="*/ 178 h 181"/>
                <a:gd name="T4" fmla="*/ 116 w 233"/>
                <a:gd name="T5" fmla="*/ 143 h 181"/>
                <a:gd name="T6" fmla="*/ 124 w 233"/>
                <a:gd name="T7" fmla="*/ 181 h 181"/>
                <a:gd name="T8" fmla="*/ 171 w 233"/>
                <a:gd name="T9" fmla="*/ 145 h 181"/>
                <a:gd name="T10" fmla="*/ 139 w 233"/>
                <a:gd name="T11" fmla="*/ 181 h 181"/>
                <a:gd name="T12" fmla="*/ 195 w 233"/>
                <a:gd name="T13" fmla="*/ 165 h 181"/>
                <a:gd name="T14" fmla="*/ 233 w 233"/>
                <a:gd name="T15" fmla="*/ 120 h 181"/>
                <a:gd name="T16" fmla="*/ 197 w 233"/>
                <a:gd name="T17" fmla="*/ 75 h 181"/>
                <a:gd name="T18" fmla="*/ 114 w 233"/>
                <a:gd name="T19" fmla="*/ 0 h 181"/>
                <a:gd name="T20" fmla="*/ 30 w 233"/>
                <a:gd name="T21" fmla="*/ 78 h 181"/>
                <a:gd name="T22" fmla="*/ 0 w 233"/>
                <a:gd name="T23" fmla="*/ 120 h 181"/>
                <a:gd name="T24" fmla="*/ 37 w 233"/>
                <a:gd name="T25" fmla="*/ 165 h 181"/>
                <a:gd name="T26" fmla="*/ 93 w 233"/>
                <a:gd name="T27" fmla="*/ 181 h 181"/>
                <a:gd name="T28" fmla="*/ 61 w 233"/>
                <a:gd name="T29" fmla="*/ 14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3" h="181">
                  <a:moveTo>
                    <a:pt x="61" y="145"/>
                  </a:moveTo>
                  <a:cubicBezTo>
                    <a:pt x="109" y="178"/>
                    <a:pt x="109" y="178"/>
                    <a:pt x="109" y="178"/>
                  </a:cubicBezTo>
                  <a:cubicBezTo>
                    <a:pt x="116" y="143"/>
                    <a:pt x="116" y="143"/>
                    <a:pt x="116" y="143"/>
                  </a:cubicBezTo>
                  <a:cubicBezTo>
                    <a:pt x="124" y="181"/>
                    <a:pt x="124" y="181"/>
                    <a:pt x="124" y="181"/>
                  </a:cubicBezTo>
                  <a:cubicBezTo>
                    <a:pt x="171" y="145"/>
                    <a:pt x="171" y="145"/>
                    <a:pt x="171" y="145"/>
                  </a:cubicBezTo>
                  <a:cubicBezTo>
                    <a:pt x="139" y="181"/>
                    <a:pt x="139" y="181"/>
                    <a:pt x="139" y="181"/>
                  </a:cubicBezTo>
                  <a:cubicBezTo>
                    <a:pt x="161" y="178"/>
                    <a:pt x="180" y="173"/>
                    <a:pt x="195" y="165"/>
                  </a:cubicBezTo>
                  <a:cubicBezTo>
                    <a:pt x="218" y="154"/>
                    <a:pt x="233" y="138"/>
                    <a:pt x="233" y="120"/>
                  </a:cubicBezTo>
                  <a:cubicBezTo>
                    <a:pt x="233" y="102"/>
                    <a:pt x="219" y="86"/>
                    <a:pt x="197" y="75"/>
                  </a:cubicBezTo>
                  <a:cubicBezTo>
                    <a:pt x="193" y="33"/>
                    <a:pt x="157" y="0"/>
                    <a:pt x="114" y="0"/>
                  </a:cubicBezTo>
                  <a:cubicBezTo>
                    <a:pt x="70" y="0"/>
                    <a:pt x="34" y="34"/>
                    <a:pt x="30" y="78"/>
                  </a:cubicBezTo>
                  <a:cubicBezTo>
                    <a:pt x="11" y="89"/>
                    <a:pt x="0" y="103"/>
                    <a:pt x="0" y="120"/>
                  </a:cubicBezTo>
                  <a:cubicBezTo>
                    <a:pt x="0" y="138"/>
                    <a:pt x="14" y="154"/>
                    <a:pt x="37" y="165"/>
                  </a:cubicBezTo>
                  <a:cubicBezTo>
                    <a:pt x="53" y="173"/>
                    <a:pt x="72" y="178"/>
                    <a:pt x="93" y="181"/>
                  </a:cubicBezTo>
                  <a:cubicBezTo>
                    <a:pt x="61" y="145"/>
                    <a:pt x="61" y="145"/>
                    <a:pt x="61" y="145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23" name="Freeform 121"/>
            <p:cNvSpPr/>
            <p:nvPr/>
          </p:nvSpPr>
          <p:spPr bwMode="auto">
            <a:xfrm>
              <a:off x="4879976" y="3965862"/>
              <a:ext cx="606425" cy="922337"/>
            </a:xfrm>
            <a:custGeom>
              <a:avLst/>
              <a:gdLst>
                <a:gd name="T0" fmla="*/ 382 w 382"/>
                <a:gd name="T1" fmla="*/ 7 h 581"/>
                <a:gd name="T2" fmla="*/ 219 w 382"/>
                <a:gd name="T3" fmla="*/ 133 h 581"/>
                <a:gd name="T4" fmla="*/ 191 w 382"/>
                <a:gd name="T5" fmla="*/ 0 h 581"/>
                <a:gd name="T6" fmla="*/ 167 w 382"/>
                <a:gd name="T7" fmla="*/ 122 h 581"/>
                <a:gd name="T8" fmla="*/ 0 w 382"/>
                <a:gd name="T9" fmla="*/ 7 h 581"/>
                <a:gd name="T10" fmla="*/ 111 w 382"/>
                <a:gd name="T11" fmla="*/ 133 h 581"/>
                <a:gd name="T12" fmla="*/ 163 w 382"/>
                <a:gd name="T13" fmla="*/ 188 h 581"/>
                <a:gd name="T14" fmla="*/ 153 w 382"/>
                <a:gd name="T15" fmla="*/ 581 h 581"/>
                <a:gd name="T16" fmla="*/ 229 w 382"/>
                <a:gd name="T17" fmla="*/ 581 h 581"/>
                <a:gd name="T18" fmla="*/ 222 w 382"/>
                <a:gd name="T19" fmla="*/ 188 h 581"/>
                <a:gd name="T20" fmla="*/ 271 w 382"/>
                <a:gd name="T21" fmla="*/ 133 h 581"/>
                <a:gd name="T22" fmla="*/ 382 w 382"/>
                <a:gd name="T23" fmla="*/ 7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1">
                  <a:moveTo>
                    <a:pt x="382" y="7"/>
                  </a:moveTo>
                  <a:lnTo>
                    <a:pt x="219" y="133"/>
                  </a:lnTo>
                  <a:lnTo>
                    <a:pt x="191" y="0"/>
                  </a:lnTo>
                  <a:lnTo>
                    <a:pt x="167" y="122"/>
                  </a:lnTo>
                  <a:lnTo>
                    <a:pt x="0" y="7"/>
                  </a:lnTo>
                  <a:lnTo>
                    <a:pt x="111" y="133"/>
                  </a:lnTo>
                  <a:lnTo>
                    <a:pt x="163" y="188"/>
                  </a:lnTo>
                  <a:lnTo>
                    <a:pt x="153" y="581"/>
                  </a:lnTo>
                  <a:lnTo>
                    <a:pt x="229" y="581"/>
                  </a:lnTo>
                  <a:lnTo>
                    <a:pt x="222" y="188"/>
                  </a:lnTo>
                  <a:lnTo>
                    <a:pt x="271" y="133"/>
                  </a:lnTo>
                  <a:lnTo>
                    <a:pt x="382" y="7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43" name="Oval 141"/>
            <p:cNvSpPr>
              <a:spLocks noChangeArrowheads="1"/>
            </p:cNvSpPr>
            <p:nvPr/>
          </p:nvSpPr>
          <p:spPr bwMode="auto">
            <a:xfrm>
              <a:off x="9821863" y="3221324"/>
              <a:ext cx="1001713" cy="100488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44" name="Freeform 142"/>
            <p:cNvSpPr/>
            <p:nvPr/>
          </p:nvSpPr>
          <p:spPr bwMode="auto">
            <a:xfrm>
              <a:off x="10047288" y="3618199"/>
              <a:ext cx="539750" cy="1270000"/>
            </a:xfrm>
            <a:custGeom>
              <a:avLst/>
              <a:gdLst>
                <a:gd name="T0" fmla="*/ 340 w 340"/>
                <a:gd name="T1" fmla="*/ 143 h 800"/>
                <a:gd name="T2" fmla="*/ 195 w 340"/>
                <a:gd name="T3" fmla="*/ 226 h 800"/>
                <a:gd name="T4" fmla="*/ 174 w 340"/>
                <a:gd name="T5" fmla="*/ 0 h 800"/>
                <a:gd name="T6" fmla="*/ 149 w 340"/>
                <a:gd name="T7" fmla="*/ 226 h 800"/>
                <a:gd name="T8" fmla="*/ 0 w 340"/>
                <a:gd name="T9" fmla="*/ 143 h 800"/>
                <a:gd name="T10" fmla="*/ 132 w 340"/>
                <a:gd name="T11" fmla="*/ 303 h 800"/>
                <a:gd name="T12" fmla="*/ 132 w 340"/>
                <a:gd name="T13" fmla="*/ 800 h 800"/>
                <a:gd name="T14" fmla="*/ 201 w 340"/>
                <a:gd name="T15" fmla="*/ 800 h 800"/>
                <a:gd name="T16" fmla="*/ 201 w 340"/>
                <a:gd name="T17" fmla="*/ 303 h 800"/>
                <a:gd name="T18" fmla="*/ 340 w 340"/>
                <a:gd name="T19" fmla="*/ 143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800">
                  <a:moveTo>
                    <a:pt x="340" y="143"/>
                  </a:moveTo>
                  <a:lnTo>
                    <a:pt x="195" y="226"/>
                  </a:lnTo>
                  <a:lnTo>
                    <a:pt x="174" y="0"/>
                  </a:lnTo>
                  <a:lnTo>
                    <a:pt x="149" y="226"/>
                  </a:lnTo>
                  <a:lnTo>
                    <a:pt x="0" y="143"/>
                  </a:lnTo>
                  <a:lnTo>
                    <a:pt x="132" y="303"/>
                  </a:lnTo>
                  <a:lnTo>
                    <a:pt x="132" y="800"/>
                  </a:lnTo>
                  <a:lnTo>
                    <a:pt x="201" y="800"/>
                  </a:lnTo>
                  <a:lnTo>
                    <a:pt x="201" y="303"/>
                  </a:lnTo>
                  <a:lnTo>
                    <a:pt x="340" y="143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endParaRPr>
            </a:p>
          </p:txBody>
        </p:sp>
      </p:grpSp>
      <p:sp>
        <p:nvSpPr>
          <p:cNvPr id="153" name="Rectangle 151"/>
          <p:cNvSpPr>
            <a:spLocks noChangeArrowheads="1"/>
          </p:cNvSpPr>
          <p:nvPr/>
        </p:nvSpPr>
        <p:spPr bwMode="auto">
          <a:xfrm>
            <a:off x="2" y="4902305"/>
            <a:ext cx="12238039" cy="1936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900" dirty="0">
              <a:latin typeface="华文细黑" panose="02010600040101010101" charset="-122"/>
              <a:ea typeface="字魂27号-布丁体" panose="00000500000000000000" charset="-122"/>
              <a:sym typeface="华文细黑" panose="02010600040101010101" charset="-122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419735" y="5249545"/>
            <a:ext cx="11421745" cy="1544955"/>
          </a:xfrm>
          <a:prstGeom prst="rect">
            <a:avLst/>
          </a:prstGeom>
        </p:spPr>
        <p:txBody>
          <a:bodyPr wrap="square" lIns="121920" rIns="121920" bIns="60960">
            <a:spAutoFit/>
          </a:bodyPr>
          <a:lstStyle/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dirty="0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华文细黑" panose="02010600040101010101" charset="-122"/>
              </a:rPr>
              <a:t>中国书法的主体是指软笔书法，是指用毛笔在纸、绢、帛或石碑上所作书作。中国书法的传承由碑刻、铸文、墨迹、篆刻印章等几种形式。后世形成了硬笔书法。无论哪种表现形式，中国书法都以其生动的气韵、恢弘的气度、精美的用笔用刀、独特的构成形式，记载和传承着中华文明与中国传统文化，体现了以人为主体的精神、气质、学识和修养。</a:t>
            </a:r>
            <a:endParaRPr dirty="0"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华文细黑" panose="02010600040101010101" charset="-122"/>
            </a:endParaRPr>
          </a:p>
        </p:txBody>
      </p:sp>
      <p:sp>
        <p:nvSpPr>
          <p:cNvPr id="41" name="TextBox 76"/>
          <p:cNvSpPr txBox="1"/>
          <p:nvPr/>
        </p:nvSpPr>
        <p:spPr>
          <a:xfrm>
            <a:off x="3357687" y="327185"/>
            <a:ext cx="5451229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华文细黑" panose="02010600040101010101" charset="-122"/>
                <a:ea typeface="字魂27号-布丁体" panose="00000500000000000000" charset="-122"/>
                <a:sym typeface="华文细黑" panose="02010600040101010101" charset="-122"/>
              </a:rPr>
              <a:t>第一节　软笔书法</a:t>
            </a:r>
            <a:endParaRPr lang="zh-CN" altLang="en-US" sz="3200" b="1" dirty="0" smtClean="0">
              <a:solidFill>
                <a:schemeClr val="accent1">
                  <a:lumMod val="60000"/>
                  <a:lumOff val="40000"/>
                </a:schemeClr>
              </a:solidFill>
              <a:latin typeface="华文细黑" panose="02010600040101010101" charset="-122"/>
              <a:ea typeface="字魂27号-布丁体" panose="00000500000000000000" charset="-122"/>
              <a:sym typeface="华文细黑" panose="02010600040101010101" charset="-122"/>
            </a:endParaRPr>
          </a:p>
        </p:txBody>
      </p:sp>
    </p:spTree>
  </p:cSld>
  <p:clrMapOvr>
    <a:masterClrMapping/>
  </p:clrMapOvr>
  <p:transition spd="slow" advTm="3000">
    <p:wip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700" y="980440"/>
            <a:ext cx="11560175" cy="537591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81512" y="32718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华文细黑" panose="02010600040101010101" charset="-122"/>
              </a:rPr>
              <a:t>作品欣赏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黑体" panose="02010600030101010101" charset="-122"/>
              <a:ea typeface="黑体" panose="02010600030101010101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0870" y="1076960"/>
            <a:ext cx="8088630" cy="51828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>
                <a:latin typeface="黑体" panose="02010600030101010101" charset="-122"/>
                <a:ea typeface="黑体" panose="02010600030101010101" charset="-122"/>
              </a:rPr>
              <a:t>《快雪时晴帖》</a:t>
            </a:r>
            <a:endParaRPr lang="zh-CN" altLang="en-US" b="1">
              <a:latin typeface="黑体" panose="02010600030101010101" charset="-122"/>
              <a:ea typeface="黑体" panose="02010600030101010101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</a:rPr>
              <a:t>《快雪时晴帖》是晋代大书法家王羲之的一件力作，此作是即兴而作的信札。《快雪时晴帖》（ 图7-1-1） 为纸本， 此帖纵23cm，横14.8cm，行书四行28字。《快雪时晴帖》的笔势以圆笔藏锋为主，起笔与收笔，钩、挑、波、撇、捺都不露锋芒，由横转竖也多为圆转的笔锋，结体均整安稳，显现出气定神闲、不疾不徐的情态。明代鉴藏家詹景风以“圆劲古雅、意致悠闲逸裕，味之深不可测”来形容他的特色。《快雪时晴帖》的书风，此帖书文并茂，而书法势形密，意疏字缓，用墨清和爽朗，浓淡适宜，用笔圆净健劲，顿挫起伏的节奏与弹性感是较平和的；结体以正方形为主，平稳饱满，时敛时放，能含能拓，寓刚健于妍丽之中，寄情思于笔端之上。《快雪时晴帖》的书体，此帖虽短短二十余字，却显其和谐中妙含造化的意境，于行书中带有楷书的笔意，前后两次“顿首”，做连笔草书，第二行“果为”也做连笔。以圆笔藏锋为主，神态自若，从容不迫，转换提按，虽不外耀锋芒而精神内涵，骨力中藏。而其平和简静，从容中道而以韵胜的书风已成为晋人文书的特色。</a:t>
            </a:r>
            <a:endParaRPr lang="zh-CN" altLang="en-US">
              <a:latin typeface="黑体" panose="02010600030101010101" charset="-122"/>
              <a:ea typeface="黑体" panose="0201060003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799830" y="1708785"/>
            <a:ext cx="2943860" cy="4290060"/>
            <a:chOff x="13858" y="2691"/>
            <a:chExt cx="4636" cy="6756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58" y="2691"/>
              <a:ext cx="4636" cy="5869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3947" y="8867"/>
              <a:ext cx="4403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rPr>
                <a:t>图7-1-1　《快雪时晴帖》</a:t>
              </a:r>
              <a:endPara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endParaRPr>
            </a:p>
          </p:txBody>
        </p:sp>
      </p:grp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4" grpId="0"/>
      <p:bldP spid="4" grpId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KSO_WM_UNIT_DIAGRAM_MODELTYPE" val="dynamicNum"/>
  <p:tag name="KSO_WM_BEAUTIFY_FLAG" val="#wm#"/>
  <p:tag name="KSO_WM_UNIT_TYPE" val="ζ_h_f"/>
  <p:tag name="KSO_WM_UNIT_DYNMNUM_TYPE" val="1"/>
  <p:tag name="KSO_WM_DYNAMICNUM_SPEED" val="3"/>
  <p:tag name="KSO_WM_UNIT_DYNMNUM_DGM_ANIMTYPE" val="5"/>
  <p:tag name="KSO_WM_UNIT_INDEX" val="1622622385162_1_1"/>
</p:tagLst>
</file>

<file path=ppt/tags/tag2.xml><?xml version="1.0" encoding="utf-8"?>
<p:tagLst xmlns:p="http://schemas.openxmlformats.org/presentationml/2006/main">
  <p:tag name="KSO_WM_UNIT_DIAGRAM_MODELTYPE" val="dynamicNum"/>
  <p:tag name="KSO_WM_BEAUTIFY_FLAG" val="#wm#"/>
  <p:tag name="KSO_WM_UNIT_TYPE" val="ζ_h_f"/>
  <p:tag name="KSO_WM_UNIT_DYNMNUM_TYPE" val="1"/>
  <p:tag name="KSO_WM_DYNAMICNUM_SPEED" val="3"/>
  <p:tag name="KSO_WM_UNIT_DYNMNUM_DGM_ANIMTYPE" val="5"/>
  <p:tag name="KSO_WM_UNIT_INDEX" val="1622622385162_1_1"/>
</p:tagLst>
</file>

<file path=ppt/tags/tag3.xml><?xml version="1.0" encoding="utf-8"?>
<p:tagLst xmlns:p="http://schemas.openxmlformats.org/presentationml/2006/main">
  <p:tag name="KSO_WM_UNIT_DIAGRAM_MODELTYPE" val="dynamicNum"/>
  <p:tag name="KSO_WM_BEAUTIFY_FLAG" val="#wm#"/>
  <p:tag name="KSO_WM_UNIT_TYPE" val="ζ_h_f"/>
  <p:tag name="KSO_WM_UNIT_DYNMNUM_TYPE" val="1"/>
  <p:tag name="KSO_WM_DYNAMICNUM_SPEED" val="3"/>
  <p:tag name="KSO_WM_UNIT_DYNMNUM_DGM_ANIMTYPE" val="5"/>
  <p:tag name="KSO_WM_UNIT_INDEX" val="1622622385162_1_1"/>
</p:tagLst>
</file>

<file path=ppt/tags/tag4.xml><?xml version="1.0" encoding="utf-8"?>
<p:tagLst xmlns:p="http://schemas.openxmlformats.org/presentationml/2006/main">
  <p:tag name="KSO_WM_UNIT_DIAGRAM_MODELTYPE" val="dynamicNum"/>
  <p:tag name="KSO_WM_BEAUTIFY_FLAG" val="#wm#"/>
  <p:tag name="KSO_WM_UNIT_TYPE" val="ζ_h_f"/>
  <p:tag name="KSO_WM_UNIT_DYNMNUM_TYPE" val="1"/>
  <p:tag name="KSO_WM_DYNAMICNUM_SPEED" val="3"/>
  <p:tag name="KSO_WM_UNIT_DYNMNUM_DGM_ANIMTYPE" val="5"/>
  <p:tag name="KSO_WM_UNIT_INDEX" val="1622622385162_1_1"/>
</p:tagLst>
</file>

<file path=ppt/tags/tag5.xml><?xml version="1.0" encoding="utf-8"?>
<p:tagLst xmlns:p="http://schemas.openxmlformats.org/presentationml/2006/main">
  <p:tag name="ISPRING_PRESENTATION_TITLE" val="多彩清新教育培训通用PPT模板"/>
</p:tagLst>
</file>

<file path=ppt/theme/theme1.xml><?xml version="1.0" encoding="utf-8"?>
<a:theme xmlns:a="http://schemas.openxmlformats.org/drawingml/2006/main" name="Office Theme">
  <a:themeElements>
    <a:clrScheme name="自定义 385">
      <a:dk1>
        <a:sysClr val="windowText" lastClr="000000"/>
      </a:dk1>
      <a:lt1>
        <a:srgbClr val="3F3F3F"/>
      </a:lt1>
      <a:dk2>
        <a:srgbClr val="000000"/>
      </a:dk2>
      <a:lt2>
        <a:srgbClr val="7F7F7F"/>
      </a:lt2>
      <a:accent1>
        <a:srgbClr val="3872BA"/>
      </a:accent1>
      <a:accent2>
        <a:srgbClr val="E8ACAB"/>
      </a:accent2>
      <a:accent3>
        <a:srgbClr val="82CBE2"/>
      </a:accent3>
      <a:accent4>
        <a:srgbClr val="F0CB75"/>
      </a:accent4>
      <a:accent5>
        <a:srgbClr val="004F8A"/>
      </a:accent5>
      <a:accent6>
        <a:srgbClr val="004F8A"/>
      </a:accent6>
      <a:hlink>
        <a:srgbClr val="004F8A"/>
      </a:hlink>
      <a:folHlink>
        <a:srgbClr val="004F8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8734</Words>
  <Application>WPS 演示</Application>
  <PresentationFormat>自定义</PresentationFormat>
  <Paragraphs>453</Paragraphs>
  <Slides>47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64" baseType="lpstr">
      <vt:lpstr>Arial</vt:lpstr>
      <vt:lpstr>宋体</vt:lpstr>
      <vt:lpstr>Wingdings</vt:lpstr>
      <vt:lpstr>张海山锐谐体</vt:lpstr>
      <vt:lpstr>Signika</vt:lpstr>
      <vt:lpstr>Latha</vt:lpstr>
      <vt:lpstr>Open Sans Extrabold</vt:lpstr>
      <vt:lpstr>微软雅黑</vt:lpstr>
      <vt:lpstr>Bebas Neue</vt:lpstr>
      <vt:lpstr>华文细黑</vt:lpstr>
      <vt:lpstr>字魂27号-布丁体</vt:lpstr>
      <vt:lpstr>黑体</vt:lpstr>
      <vt:lpstr>Roboto Bold</vt:lpstr>
      <vt:lpstr>Calibri</vt:lpstr>
      <vt:lpstr>Arial Unicode MS</vt:lpstr>
      <vt:lpstr>Kozuka Gothic Pro B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多彩清新教育培训通用PPT模板</dc:title>
  <dc:creator/>
  <cp:lastModifiedBy>武静影</cp:lastModifiedBy>
  <cp:revision>2213</cp:revision>
  <dcterms:created xsi:type="dcterms:W3CDTF">2014-10-20T02:56:00Z</dcterms:created>
  <dcterms:modified xsi:type="dcterms:W3CDTF">2021-06-07T01:30:12Z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2052-11.1.0.10132</vt:lpwstr>
  </property>
  <property fmtid="{D5CDD505-2E9C-101B-9397-08002B2CF9AE}" pid="3" name="ICV">
    <vt:lpwstr>49EC68ED4B30430B8CFBF382638D86B5</vt:lpwstr>
  </property>
</Properties>
</file>