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2"/>
  </p:handoutMasterIdLst>
  <p:sldIdLst>
    <p:sldId id="256" r:id="rId3"/>
    <p:sldId id="376" r:id="rId5"/>
    <p:sldId id="406" r:id="rId6"/>
    <p:sldId id="581" r:id="rId7"/>
    <p:sldId id="435" r:id="rId8"/>
    <p:sldId id="409" r:id="rId9"/>
    <p:sldId id="552" r:id="rId10"/>
    <p:sldId id="351" r:id="rId11"/>
    <p:sldId id="554" r:id="rId12"/>
    <p:sldId id="555" r:id="rId13"/>
    <p:sldId id="556" r:id="rId14"/>
    <p:sldId id="610" r:id="rId15"/>
    <p:sldId id="611" r:id="rId16"/>
    <p:sldId id="557" r:id="rId17"/>
    <p:sldId id="558" r:id="rId18"/>
    <p:sldId id="612" r:id="rId19"/>
    <p:sldId id="559" r:id="rId20"/>
    <p:sldId id="613" r:id="rId21"/>
    <p:sldId id="614" r:id="rId22"/>
    <p:sldId id="560" r:id="rId23"/>
    <p:sldId id="561" r:id="rId24"/>
    <p:sldId id="562" r:id="rId25"/>
    <p:sldId id="567" r:id="rId26"/>
    <p:sldId id="615" r:id="rId27"/>
    <p:sldId id="563" r:id="rId28"/>
    <p:sldId id="616" r:id="rId29"/>
    <p:sldId id="617" r:id="rId30"/>
    <p:sldId id="618" r:id="rId31"/>
    <p:sldId id="516" r:id="rId32"/>
    <p:sldId id="568" r:id="rId33"/>
    <p:sldId id="564" r:id="rId34"/>
    <p:sldId id="619" r:id="rId35"/>
    <p:sldId id="620" r:id="rId36"/>
    <p:sldId id="573" r:id="rId37"/>
    <p:sldId id="621" r:id="rId38"/>
    <p:sldId id="622" r:id="rId39"/>
    <p:sldId id="576" r:id="rId40"/>
    <p:sldId id="392" r:id="rId41"/>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FFFFF"/>
    <a:srgbClr val="8FABC4"/>
    <a:srgbClr val="AAD6E1"/>
    <a:srgbClr val="E3E7EF"/>
    <a:srgbClr val="1E8B8F"/>
    <a:srgbClr val="3AADD1"/>
    <a:srgbClr val="01ACBE"/>
    <a:srgbClr val="00AF92"/>
    <a:srgbClr val="FFB850"/>
    <a:srgbClr val="E870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89" autoAdjust="0"/>
    <p:restoredTop sz="94173" autoAdjust="0"/>
  </p:normalViewPr>
  <p:slideViewPr>
    <p:cSldViewPr snapToGrid="0" showGuides="1">
      <p:cViewPr>
        <p:scale>
          <a:sx n="66" d="100"/>
          <a:sy n="66" d="100"/>
        </p:scale>
        <p:origin x="-634" y="-346"/>
      </p:cViewPr>
      <p:guideLst>
        <p:guide orient="horz" pos="2250"/>
        <p:guide orient="horz" pos="1702"/>
        <p:guide pos="6102"/>
        <p:guide pos="2193"/>
        <p:guide pos="4235"/>
      </p:guideLst>
    </p:cSldViewPr>
  </p:slideViewPr>
  <p:notesTextViewPr>
    <p:cViewPr>
      <p:scale>
        <a:sx n="20" d="100"/>
        <a:sy n="20" d="100"/>
      </p:scale>
      <p:origin x="0" y="0"/>
    </p:cViewPr>
  </p:notesTextViewPr>
  <p:sorterViewPr>
    <p:cViewPr>
      <p:scale>
        <a:sx n="66" d="100"/>
        <a:sy n="66" d="100"/>
      </p:scale>
      <p:origin x="0" y="0"/>
    </p:cViewPr>
  </p:sorterViewPr>
  <p:notesViewPr>
    <p:cSldViewPr snapToGrid="0">
      <p:cViewPr varScale="1">
        <p:scale>
          <a:sx n="86" d="100"/>
          <a:sy n="86" d="100"/>
        </p:scale>
        <p:origin x="-3846" y="-90"/>
      </p:cViewPr>
      <p:guideLst>
        <p:guide orient="horz" pos="3000"/>
        <p:guide pos="2155"/>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gs" Target="tags/tag6.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AE7AE32-FE0A-499C-8586-C64F68E7A169}"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20F5E53-8514-4000-B462-339186561C88}"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B7388A-9CD3-4374-B6A7-100DA9D0812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EE0B30-C635-4C7C-98E8-12E41BE490B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B70F3F-794C-4240-B442-B4C6A88CE6E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E0B30-C635-4C7C-98E8-12E41BE490B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1844" y="333450"/>
            <a:ext cx="2808312"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smtClean="0">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2000" b="1" dirty="0">
                <a:solidFill>
                  <a:schemeClr val="accent1"/>
                </a:solidFill>
                <a:effectLst/>
                <a:latin typeface="微软雅黑" panose="020B0503020204020204" pitchFamily="34" charset="-122"/>
                <a:ea typeface="微软雅黑" panose="020B0503020204020204" pitchFamily="34" charset="-122"/>
              </a:endParaRPr>
            </a:p>
          </p:txBody>
        </p:sp>
      </p:grpSp>
      <p:cxnSp>
        <p:nvCxnSpPr>
          <p:cNvPr id="6" name="直接连接符 5"/>
          <p:cNvCxnSpPr/>
          <p:nvPr userDrawn="1"/>
        </p:nvCxnSpPr>
        <p:spPr>
          <a:xfrm flipH="1">
            <a:off x="-1270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5700" y="621482"/>
            <a:ext cx="47752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1" y="6356352"/>
            <a:ext cx="2844800" cy="365125"/>
          </a:xfrm>
          <a:prstGeom prst="rect">
            <a:avLst/>
          </a:prstGeom>
        </p:spPr>
        <p:txBody>
          <a:bodyPr/>
          <a:lstStyle/>
          <a:p>
            <a:fld id="{FC8A9CF0-91C9-42F9-83C2-B72FF9A18BA5}" type="datetimeFigureOut">
              <a:rPr lang="zh-CN" altLang="en-US" smtClean="0"/>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a:lstStyle/>
          <a:p>
            <a:fld id="{A7F1AA27-B7A4-475F-8430-0E6442A33CF0}" type="slidenum">
              <a:rPr lang="zh-CN" altLang="en-US" smtClean="0"/>
            </a:fld>
            <a:endParaRPr lang="zh-CN" altLang="en-US"/>
          </a:p>
        </p:txBody>
      </p:sp>
    </p:spTree>
  </p:cSld>
  <p:clrMapOvr>
    <a:masterClrMapping/>
  </p:clrMapOvr>
  <p:transition spd="slow">
    <p:comb/>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6_Title Slide">
    <p:spTree>
      <p:nvGrpSpPr>
        <p:cNvPr id="1" name=""/>
        <p:cNvGrpSpPr/>
        <p:nvPr/>
      </p:nvGrpSpPr>
      <p:grpSpPr>
        <a:xfrm>
          <a:off x="0" y="0"/>
          <a:ext cx="0" cy="0"/>
          <a:chOff x="0" y="0"/>
          <a:chExt cx="0" cy="0"/>
        </a:xfrm>
      </p:grpSpPr>
      <p:sp>
        <p:nvSpPr>
          <p:cNvPr id="16" name="Slide Number Placeholder 5"/>
          <p:cNvSpPr txBox="1"/>
          <p:nvPr userDrawn="1"/>
        </p:nvSpPr>
        <p:spPr>
          <a:xfrm>
            <a:off x="1025562" y="6158291"/>
            <a:ext cx="647753"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1A290D8D-6BA0-418D-AFED-C65293F70DA0}" type="slidenum">
              <a:rPr lang="en-US" sz="1400" b="0" i="0" smtClean="0">
                <a:solidFill>
                  <a:srgbClr val="FFFFFF"/>
                </a:solidFill>
                <a:latin typeface="Bebas Neue" charset="0"/>
                <a:ea typeface="Bebas Neue" charset="0"/>
                <a:cs typeface="Bebas Neue" charset="0"/>
              </a:rPr>
            </a:fld>
            <a:endParaRPr lang="en-US" sz="1400" b="0" i="0" dirty="0">
              <a:solidFill>
                <a:srgbClr val="FFFFFF"/>
              </a:solidFill>
              <a:latin typeface="Bebas Neue" charset="0"/>
              <a:ea typeface="Bebas Neue" charset="0"/>
              <a:cs typeface="Bebas Neue" charset="0"/>
            </a:endParaRPr>
          </a:p>
        </p:txBody>
      </p:sp>
      <p:sp>
        <p:nvSpPr>
          <p:cNvPr id="17" name="TextBox 16"/>
          <p:cNvSpPr txBox="1"/>
          <p:nvPr userDrawn="1"/>
        </p:nvSpPr>
        <p:spPr>
          <a:xfrm>
            <a:off x="504035" y="6168552"/>
            <a:ext cx="732893" cy="307777"/>
          </a:xfrm>
          <a:prstGeom prst="rect">
            <a:avLst/>
          </a:prstGeom>
          <a:noFill/>
        </p:spPr>
        <p:txBody>
          <a:bodyPr wrap="none" rtlCol="0">
            <a:spAutoFit/>
          </a:bodyPr>
          <a:lstStyle/>
          <a:p>
            <a:r>
              <a:rPr lang="en-US" sz="1400" b="0" i="0" dirty="0" smtClean="0">
                <a:solidFill>
                  <a:srgbClr val="FFFFFF"/>
                </a:solidFill>
                <a:latin typeface="Bebas Neue" charset="0"/>
                <a:ea typeface="Bebas Neue" charset="0"/>
                <a:cs typeface="Bebas Neue" charset="0"/>
              </a:rPr>
              <a:t>Slide  /</a:t>
            </a:r>
            <a:endParaRPr lang="en-US" sz="1400" b="0" i="0" dirty="0">
              <a:solidFill>
                <a:srgbClr val="FFFFFF"/>
              </a:solidFill>
              <a:latin typeface="Bebas Neue" charset="0"/>
              <a:ea typeface="Bebas Neue" charset="0"/>
              <a:cs typeface="Bebas Neue" charset="0"/>
            </a:endParaRPr>
          </a:p>
        </p:txBody>
      </p:sp>
      <p:sp>
        <p:nvSpPr>
          <p:cNvPr id="4" name="矩形 3"/>
          <p:cNvSpPr/>
          <p:nvPr userDrawn="1"/>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ECE7FB5-5520-420F-9C46-C773A0E49A4F}"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4B3D0E2-04B4-4BC0-959B-C42A5ABFD66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2_标题幻灯片">
    <p:bg>
      <p:bgPr>
        <a:solidFill>
          <a:schemeClr val="bg1"/>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microsoft.com/office/2007/relationships/hdphoto" Target="../media/image2.wdp"/><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blipFill dpi="0" rotWithShape="1">
            <a:blip r:embed="rId7">
              <a:extLst>
                <a:ext uri="{BEBA8EAE-BF5A-486C-A8C5-ECC9F3942E4B}">
                  <a14:imgProps xmlns:a14="http://schemas.microsoft.com/office/drawing/2010/main">
                    <a14:imgLayer r:embed="rId8">
                      <a14:imgEffect>
                        <a14:sharpenSoften amount="25000"/>
                      </a14:imgEffect>
                    </a14:imgLayer>
                  </a14:imgProps>
                </a:ext>
              </a:extLst>
            </a:blip>
            <a:srcRect/>
            <a:stretch>
              <a:fillRect/>
            </a:stretch>
          </a:blipFill>
        </p:spPr>
        <p:txBody>
          <a:bodyPr wrap="square">
            <a:spAutoFit/>
          </a:bodyPr>
          <a:lstStyle/>
          <a:p>
            <a:pPr>
              <a:spcBef>
                <a:spcPct val="0"/>
              </a:spcBef>
              <a:buFontTx/>
              <a:buNone/>
            </a:pPr>
            <a:endParaRPr lang="en-US" altLang="zh-CN" sz="2000" dirty="0">
              <a:solidFill>
                <a:schemeClr val="bg2">
                  <a:lumMod val="20000"/>
                  <a:lumOff val="80000"/>
                </a:schemeClr>
              </a:solidFill>
              <a:latin typeface="张海山锐谐体" panose="02000000000000000000" pitchFamily="2" charset="-122"/>
              <a:ea typeface="张海山锐谐体" panose="02000000000000000000"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4="http://schemas.microsoft.com/office/powerpoint/2010/main" Requires="p14">
      <p:transition p14:dur="250" advTm="0"/>
    </mc:Choice>
    <mc:Fallback>
      <p:transition advTm="0"/>
    </mc:Fallback>
  </mc:AlternateContent>
  <p:timing>
    <p:tnLst>
      <p:par>
        <p:cTn id="1" dur="indefinite" restart="never" nodeType="tmRoot"/>
      </p:par>
    </p:tnLst>
  </p:timing>
  <p:hf hdr="0" ftr="0" dt="0"/>
  <p:txStyles>
    <p:titleStyle>
      <a:lvl1pPr algn="l" defTabSz="1219200" rtl="0" eaLnBrk="1" latinLnBrk="0" hangingPunct="1">
        <a:spcBef>
          <a:spcPct val="0"/>
        </a:spcBef>
        <a:buNone/>
        <a:defRPr sz="4535"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665"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135" kern="1200">
          <a:solidFill>
            <a:srgbClr val="17375E"/>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1865" kern="1200">
          <a:solidFill>
            <a:srgbClr val="17375E"/>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tags" Target="../tags/tag1.xml"/><Relationship Id="rId2" Type="http://schemas.openxmlformats.org/officeDocument/2006/relationships/image" Target="../media/image6.png"/><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3.xml"/><Relationship Id="rId3" Type="http://schemas.openxmlformats.org/officeDocument/2006/relationships/tags" Target="../tags/tag2.xml"/><Relationship Id="rId2" Type="http://schemas.openxmlformats.org/officeDocument/2006/relationships/image" Target="../media/image6.png"/><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3.xml"/><Relationship Id="rId3" Type="http://schemas.openxmlformats.org/officeDocument/2006/relationships/tags" Target="../tags/tag3.xml"/><Relationship Id="rId2" Type="http://schemas.openxmlformats.org/officeDocument/2006/relationships/image" Target="../media/image6.png"/><Relationship Id="rId1" Type="http://schemas.openxmlformats.org/officeDocument/2006/relationships/image" Target="../media/image5.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png"/><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png"/><Relationship Id="rId1" Type="http://schemas.openxmlformats.org/officeDocument/2006/relationships/image" Target="../media/image22.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3.xml"/><Relationship Id="rId3" Type="http://schemas.openxmlformats.org/officeDocument/2006/relationships/tags" Target="../tags/tag4.xml"/><Relationship Id="rId2" Type="http://schemas.openxmlformats.org/officeDocument/2006/relationships/image" Target="../media/image6.png"/><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image" Target="../media/image24.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9.png"/><Relationship Id="rId1"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1.png"/><Relationship Id="rId1" Type="http://schemas.openxmlformats.org/officeDocument/2006/relationships/image" Target="../media/image30.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2.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3.pn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3.xml"/><Relationship Id="rId3" Type="http://schemas.openxmlformats.org/officeDocument/2006/relationships/tags" Target="../tags/tag5.xml"/><Relationship Id="rId2" Type="http://schemas.openxmlformats.org/officeDocument/2006/relationships/image" Target="../media/image6.png"/><Relationship Id="rId1" Type="http://schemas.openxmlformats.org/officeDocument/2006/relationships/image" Target="../media/image5.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1141095" y="2112645"/>
            <a:ext cx="7058660" cy="1198880"/>
          </a:xfrm>
          <a:prstGeom prst="rect">
            <a:avLst/>
          </a:prstGeom>
          <a:noFill/>
          <a:ln>
            <a:noFill/>
          </a:ln>
        </p:spPr>
        <p:txBody>
          <a:bodyPr wrap="square" rtlCol="0">
            <a:spAutoFit/>
          </a:bodyPr>
          <a:lstStyle/>
          <a:p>
            <a:pPr algn="just"/>
            <a:r>
              <a:rPr lang="zh-CN" altLang="en-US" sz="7200" dirty="0" smtClean="0">
                <a:latin typeface="华文细黑" panose="02010600040101010101" charset="-122"/>
                <a:ea typeface="宋体" panose="02010600030101010101" pitchFamily="2" charset="-122"/>
                <a:sym typeface="华文细黑" panose="02010600040101010101" charset="-122"/>
              </a:rPr>
              <a:t>公共艺术.音乐篇</a:t>
            </a:r>
            <a:endParaRPr lang="zh-CN" altLang="en-US" sz="7200" dirty="0" smtClean="0">
              <a:latin typeface="华文细黑" panose="02010600040101010101" charset="-122"/>
              <a:ea typeface="宋体" panose="02010600030101010101" pitchFamily="2" charset="-122"/>
              <a:sym typeface="华文细黑" panose="02010600040101010101" charset="-122"/>
            </a:endParaRPr>
          </a:p>
        </p:txBody>
      </p:sp>
      <p:grpSp>
        <p:nvGrpSpPr>
          <p:cNvPr id="4" name="组合 3"/>
          <p:cNvGrpSpPr/>
          <p:nvPr/>
        </p:nvGrpSpPr>
        <p:grpSpPr>
          <a:xfrm>
            <a:off x="2017105" y="4323129"/>
            <a:ext cx="4703132" cy="460375"/>
            <a:chOff x="1861105" y="3523016"/>
            <a:chExt cx="5180832" cy="460375"/>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
          <p:nvSpPr>
            <p:cNvPr id="10" name="矩形 9"/>
            <p:cNvSpPr/>
            <p:nvPr/>
          </p:nvSpPr>
          <p:spPr>
            <a:xfrm>
              <a:off x="2000988" y="3523016"/>
              <a:ext cx="4785550" cy="460375"/>
            </a:xfrm>
            <a:prstGeom prst="rect">
              <a:avLst/>
            </a:prstGeom>
            <a:noFill/>
          </p:spPr>
          <p:txBody>
            <a:bodyPr wrap="square">
              <a:spAutoFit/>
            </a:bodyPr>
            <a:lstStyle/>
            <a:p>
              <a:pPr algn="ctr">
                <a:spcBef>
                  <a:spcPct val="0"/>
                </a:spcBef>
                <a:buFontTx/>
                <a:buNone/>
              </a:pPr>
              <a:r>
                <a:rPr lang="zh-CN" altLang="en-US" sz="2400" dirty="0">
                  <a:solidFill>
                    <a:srgbClr val="FFFFFF"/>
                  </a:solidFill>
                  <a:latin typeface="华文细黑" panose="02010600040101010101" charset="-122"/>
                  <a:ea typeface="宋体" panose="02010600030101010101" pitchFamily="2" charset="-122"/>
                  <a:sym typeface="华文细黑" panose="02010600040101010101" charset="-122"/>
                </a:rPr>
                <a:t>北京出版社</a:t>
              </a:r>
              <a:endParaRPr lang="zh-CN" altLang="en-US" sz="2400" dirty="0">
                <a:solidFill>
                  <a:srgbClr val="FFFFFF"/>
                </a:solidFill>
                <a:latin typeface="华文细黑" panose="02010600040101010101" charset="-122"/>
                <a:ea typeface="宋体" panose="02010600030101010101" pitchFamily="2" charset="-122"/>
                <a:sym typeface="华文细黑" panose="0201060004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二、音乐是听觉的艺术</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810895" y="1357630"/>
            <a:ext cx="6557645" cy="4407535"/>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音乐既然是声音的艺术，那么，它只能诉诸于人们的听觉，所以，音乐又是一种听觉艺术。心理学的定向反射和探究反射原理告诉我们，一定距离内的各种外在刺激中，声音最能引起人们的注意，它能够迫使人们的听觉器官去接受声音，这决定了听觉艺术较之视觉艺术更能直接地作用于人们的情感，震撼人们的心灵。</a:t>
            </a:r>
            <a:endParaRPr lang="zh-CN" altLang="en-US">
              <a:latin typeface="宋体" panose="02010600030101010101" pitchFamily="2" charset="-122"/>
              <a:ea typeface="宋体" panose="02010600030101010101" pitchFamily="2"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实际上，音乐家不止是通过听觉的渠道，而是用整个身心去感受和体验、认识和表现生活的，这同其他门类的艺术家并没有什么区别。不同的是在艺术构思和艺术表现的时候，音乐家是把个人的多方面的感受，通过形象思维凝聚为听觉意象，然后用具体的音响形式表现出来。因此，音乐作品中所表现的思想情感，不是单纯的听觉感受，而是整体的感受。</a:t>
            </a:r>
            <a:endParaRPr lang="zh-CN" altLang="en-US">
              <a:latin typeface="宋体" panose="02010600030101010101" pitchFamily="2" charset="-122"/>
              <a:ea typeface="宋体" panose="02010600030101010101" pitchFamily="2" charset="-122"/>
            </a:endParaRPr>
          </a:p>
        </p:txBody>
      </p:sp>
      <p:sp>
        <p:nvSpPr>
          <p:cNvPr id="9" name="文本框 8"/>
          <p:cNvSpPr txBox="1"/>
          <p:nvPr/>
        </p:nvSpPr>
        <p:spPr>
          <a:xfrm>
            <a:off x="8051165" y="5396865"/>
            <a:ext cx="3065780" cy="368300"/>
          </a:xfrm>
          <a:prstGeom prst="rect">
            <a:avLst/>
          </a:prstGeom>
          <a:noFill/>
        </p:spPr>
        <p:txBody>
          <a:bodyPr wrap="square" rtlCol="0">
            <a:spAutoFit/>
          </a:bodyPr>
          <a:p>
            <a:pPr algn="ctr"/>
            <a:r>
              <a:rPr lang="zh-CN" altLang="en-US">
                <a:latin typeface="宋体" panose="02010600030101010101" pitchFamily="2" charset="-122"/>
                <a:ea typeface="宋体" panose="02010600030101010101" pitchFamily="2" charset="-122"/>
              </a:rPr>
              <a:t>维也纳金色大厅</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760335" y="1647190"/>
            <a:ext cx="3647440" cy="356298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9" grpId="0"/>
      <p:bldP spid="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三、音乐是情感的艺术 </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573270" y="1617345"/>
            <a:ext cx="6886575" cy="2584450"/>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在所有的艺术形式中，音乐是最擅长抒发情感、最能拨动人心弦的艺术形式，它借助声音这个媒介来真实地传达、表现和感受审美情感。音乐在传达和表现情感上，优于其他艺术形式，是因为它所采用的感性材料和审美形式——声音最合于情感的本性，最适宜表达情感。或庄严肃穆，或热烈兴奋，或悲痛激愤，或缠绵细腻，或如泣如诉。音乐可以更直接、更真实、更深刻地表达人的情感。</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四、音乐是时间的艺术</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40410" y="1809115"/>
            <a:ext cx="5880100" cy="4048125"/>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鉴赏音乐，应先从细节或局部开始，直到全曲演奏（唱）完，才会给人们留下整体印象。只听音乐作品中的个别片断，不可能获得完整的音乐意象。所以，音乐艺术又是一种时间艺术。</a:t>
            </a:r>
            <a:endParaRPr lang="zh-CN" altLang="en-US">
              <a:latin typeface="宋体" panose="02010600030101010101" pitchFamily="2" charset="-122"/>
              <a:ea typeface="宋体" panose="02010600030101010101" pitchFamily="2"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作为听觉艺术的音乐意象是在时间中展开的，是随着时间的延续在运动中呈现、发展、结束。所谓“音乐意象”，指的是音乐作品所表现的艺术家的思想感情在鉴赏者的思想感情中所唤起的意象或意境。例如，《春江花月夜》（图 1-1-4）用甜美、安适、恬静的曲调，表现了在江南月夜泛舟于景色如画的春江之上的感受，创造了令人神往的音乐意境。</a:t>
            </a:r>
            <a:endParaRPr lang="zh-CN" altLang="en-US">
              <a:latin typeface="宋体" panose="02010600030101010101" pitchFamily="2" charset="-122"/>
              <a:ea typeface="宋体" panose="02010600030101010101" pitchFamily="2" charset="-122"/>
            </a:endParaRPr>
          </a:p>
        </p:txBody>
      </p:sp>
      <p:sp>
        <p:nvSpPr>
          <p:cNvPr id="9" name="文本框 8"/>
          <p:cNvSpPr txBox="1"/>
          <p:nvPr/>
        </p:nvSpPr>
        <p:spPr>
          <a:xfrm>
            <a:off x="7673340" y="5015865"/>
            <a:ext cx="3065780" cy="368300"/>
          </a:xfrm>
          <a:prstGeom prst="rect">
            <a:avLst/>
          </a:prstGeom>
          <a:noFill/>
        </p:spPr>
        <p:txBody>
          <a:bodyPr wrap="square" rtlCol="0">
            <a:spAutoFit/>
          </a:bodyPr>
          <a:p>
            <a:pPr algn="ctr"/>
            <a:r>
              <a:rPr lang="zh-CN" altLang="en-US">
                <a:latin typeface="宋体" panose="02010600030101010101" pitchFamily="2" charset="-122"/>
                <a:ea typeface="宋体" panose="02010600030101010101" pitchFamily="2" charset="-122"/>
              </a:rPr>
              <a:t>《春江花月夜》</a:t>
            </a:r>
            <a:endParaRPr lang="zh-CN" altLang="en-US">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7030085" y="2000250"/>
            <a:ext cx="4352925" cy="285750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linds(horizont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9" grpId="0"/>
      <p:bldP spid="9"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endParaRPr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4815840" y="1824355"/>
            <a:ext cx="5898515" cy="216852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一、在网络上搜索一首世界著名歌曲听赏，鉴赏其音乐节奏、旋律，按照声音、听觉、情感、时间四点，说一说它的独特之处。</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二、以小组为单位，以介绍中国某一地区（或民族）的民歌为任务。搜集并制作课件，在班级内互相交流。</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385" y="5363845"/>
            <a:ext cx="9775190" cy="52197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世界上一切音乐作品都包括在“声乐”和“器乐”这两大类别里。</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第二节　音乐的基本分类</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一、按表达方式分类</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835025" y="1368425"/>
            <a:ext cx="5734685" cy="4407535"/>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（一）声乐</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声乐作品又可根据其形式、风格的不同分成歌曲、说唱音乐、戏曲音乐、歌剧音乐等不同体裁。歌曲是一种小型的音乐体裁，包括民歌、艺术歌曲、通俗歌曲、儿童歌曲等。从形式上可分成独唱、对唱、合唱、齐唱、联唱等。说唱音乐是指曲艺音乐，包括单弦、大鼓、清音、评弹、数来宝、琴书、二人转、道情渔鼓等。戏曲音乐指京剧、豫剧、越剧、花鼓戏、采茶戏、黄梅戏、评剧、汉剧，以及其他地方戏的音乐。歌剧音乐也是一种戏曲音乐，但不像戏曲音乐那样有固定的程式和传统的唱腔。歌剧音乐是作曲家使用民族音调和富有时代色彩的音乐语言创作的戏剧音乐。</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6667500" y="1808480"/>
            <a:ext cx="4672330" cy="352679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一、按表达方式分类</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50570" y="1188085"/>
            <a:ext cx="5734685" cy="4767580"/>
          </a:xfrm>
          <a:prstGeom prst="rect">
            <a:avLst/>
          </a:prstGeom>
          <a:noFill/>
        </p:spPr>
        <p:txBody>
          <a:bodyPr wrap="square" rtlCol="0" anchor="t">
            <a:spAutoFit/>
          </a:bodyPr>
          <a:p>
            <a:pPr algn="ctr">
              <a:lnSpc>
                <a:spcPct val="130000"/>
              </a:lnSpc>
              <a:spcBef>
                <a:spcPts val="0"/>
              </a:spcBef>
              <a:spcAft>
                <a:spcPts val="0"/>
              </a:spcAft>
            </a:pPr>
            <a:r>
              <a:rPr lang="zh-CN" altLang="en-US" b="1">
                <a:latin typeface="宋体" panose="02010600030101010101" pitchFamily="2" charset="-122"/>
                <a:ea typeface="宋体" panose="02010600030101010101" pitchFamily="2" charset="-122"/>
              </a:rPr>
              <a:t>（二）器乐</a:t>
            </a:r>
            <a:endParaRPr lang="zh-CN" altLang="en-US" b="1">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器乐作品可分成独奏曲、重奏曲和合奏曲。独奏曲范围很广。几乎各种乐器都有独奏曲。中国的二胡、琵琶、板胡、笛、箫、葫芦丝、唢呐、扬琴、笙、古琴、筝、</a:t>
            </a:r>
            <a:endParaRPr lang="zh-CN" altLang="en-US">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柳琴、木琴等，都不乏著名的独奏曲。西洋乐器虽亦如此，但举世闻名的还是以小提琴、钢琴、吉他、电子琴等乐器的独奏曲为最多。</a:t>
            </a:r>
            <a:endParaRPr lang="zh-CN" altLang="en-US">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重奏曲在中国民间不太多见。但在欧洲，弦乐四重奏、木管五重奏等却有很多优秀作品问世，在世界各地流传。</a:t>
            </a:r>
            <a:endParaRPr lang="zh-CN" altLang="en-US">
              <a:latin typeface="宋体" panose="02010600030101010101" pitchFamily="2" charset="-122"/>
              <a:ea typeface="宋体" panose="02010600030101010101" pitchFamily="2" charset="-122"/>
            </a:endParaRPr>
          </a:p>
          <a:p>
            <a:pPr algn="l">
              <a:lnSpc>
                <a:spcPct val="130000"/>
              </a:lnSpc>
              <a:spcBef>
                <a:spcPts val="0"/>
              </a:spcBef>
              <a:spcAft>
                <a:spcPts val="0"/>
              </a:spcAft>
            </a:pPr>
            <a:r>
              <a:rPr lang="zh-CN" altLang="en-US">
                <a:latin typeface="宋体" panose="02010600030101010101" pitchFamily="2" charset="-122"/>
                <a:ea typeface="宋体" panose="02010600030101010101" pitchFamily="2" charset="-122"/>
              </a:rPr>
              <a:t>合奏曲是指多种乐器演奏同一乐曲作品。在合奏曲中，各个乐器既充分发挥各自的性能和特长，又按一定的和声规律相互协调配合。在中国的民族器乐合奏曲中，江南丝竹和广东音乐占了很大比重。</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654800" y="1706245"/>
            <a:ext cx="4762500" cy="373126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二、按旋律风格分类</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850265" y="2259330"/>
            <a:ext cx="5052060" cy="2999740"/>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（一）古典音乐</a:t>
            </a:r>
            <a:endParaRPr lang="zh-CN" altLang="en-US" b="1">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Classic”一词来源于拉丁语，有“古典的正统派的、古典文学的”之意，所以我们将之称为“古典音乐”，确切地说应该是“西洋古典音乐”。首先从概念上解释，“古典音乐”是一种音乐类别的名称。对“古典音乐”时代划分理念的不同，我们可以这样理解。</a:t>
            </a:r>
            <a:endParaRPr lang="zh-CN" altLang="en-US">
              <a:latin typeface="宋体" panose="02010600030101010101" pitchFamily="2" charset="-122"/>
              <a:ea typeface="宋体" panose="02010600030101010101" pitchFamily="2" charset="-122"/>
            </a:endParaRPr>
          </a:p>
        </p:txBody>
      </p:sp>
      <p:sp>
        <p:nvSpPr>
          <p:cNvPr id="8" name="文本框 7"/>
          <p:cNvSpPr txBox="1"/>
          <p:nvPr/>
        </p:nvSpPr>
        <p:spPr>
          <a:xfrm>
            <a:off x="7279005" y="5091430"/>
            <a:ext cx="3235325" cy="368300"/>
          </a:xfrm>
          <a:prstGeom prst="rect">
            <a:avLst/>
          </a:prstGeom>
          <a:noFill/>
        </p:spPr>
        <p:txBody>
          <a:bodyPr wrap="square" rtlCol="0">
            <a:spAutoFit/>
          </a:bodyPr>
          <a:p>
            <a:pPr algn="ctr"/>
            <a:r>
              <a:rPr lang="zh-CN" altLang="en-US" b="1"/>
              <a:t>西洋古典音乐</a:t>
            </a:r>
            <a:endParaRPr lang="zh-CN" altLang="en-US" b="1"/>
          </a:p>
        </p:txBody>
      </p:sp>
      <p:pic>
        <p:nvPicPr>
          <p:cNvPr id="6" name="图片 5"/>
          <p:cNvPicPr>
            <a:picLocks noChangeAspect="1"/>
          </p:cNvPicPr>
          <p:nvPr/>
        </p:nvPicPr>
        <p:blipFill>
          <a:blip r:embed="rId1"/>
          <a:stretch>
            <a:fillRect/>
          </a:stretch>
        </p:blipFill>
        <p:spPr>
          <a:xfrm>
            <a:off x="6249035" y="2453005"/>
            <a:ext cx="4943475" cy="223837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8" grpId="0"/>
      <p:bldP spid="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二、按旋律风格分类</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93115" y="1306195"/>
            <a:ext cx="5668010" cy="4246245"/>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（二）流行音乐</a:t>
            </a:r>
            <a:endParaRPr lang="zh-CN" altLang="en-US" b="1">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所谓流行音乐，是指那些结构短小、内容通俗、形式活泼、情感真挚，并被广大群众所喜爱，广泛传唱或鉴赏，流行一时的甚至流传后世的器乐曲和歌曲。这些乐曲和歌曲，植根于大众生活的丰厚土壤之中。因此，又有“大众音乐”之称。但是，这样的界定有可能使那些本不属于流行音乐的音乐如《国际歌》《义勇军进行曲》《马赛曲》《洪湖水浪打浪》《歌唱祖国》《东方红》《南泥湾》等，仅仅因为它们也在群众中广泛流传而被划归为流行音乐。</a:t>
            </a:r>
            <a:endParaRPr lang="zh-CN" altLang="en-US">
              <a:latin typeface="宋体" panose="02010600030101010101" pitchFamily="2" charset="-122"/>
              <a:ea typeface="宋体" panose="02010600030101010101" pitchFamily="2" charset="-122"/>
            </a:endParaRPr>
          </a:p>
        </p:txBody>
      </p:sp>
      <p:sp>
        <p:nvSpPr>
          <p:cNvPr id="8" name="文本框 7"/>
          <p:cNvSpPr txBox="1"/>
          <p:nvPr/>
        </p:nvSpPr>
        <p:spPr>
          <a:xfrm>
            <a:off x="7131685" y="5091430"/>
            <a:ext cx="3235325" cy="368300"/>
          </a:xfrm>
          <a:prstGeom prst="rect">
            <a:avLst/>
          </a:prstGeom>
          <a:noFill/>
        </p:spPr>
        <p:txBody>
          <a:bodyPr wrap="square" rtlCol="0">
            <a:spAutoFit/>
          </a:bodyPr>
          <a:p>
            <a:pPr algn="ctr"/>
            <a:r>
              <a:rPr lang="zh-CN" altLang="en-US" b="1"/>
              <a:t>流行音乐</a:t>
            </a:r>
            <a:endParaRPr lang="zh-CN" altLang="en-US" b="1"/>
          </a:p>
        </p:txBody>
      </p:sp>
      <p:pic>
        <p:nvPicPr>
          <p:cNvPr id="7" name="图片 6"/>
          <p:cNvPicPr>
            <a:picLocks noChangeAspect="1"/>
          </p:cNvPicPr>
          <p:nvPr/>
        </p:nvPicPr>
        <p:blipFill>
          <a:blip r:embed="rId1"/>
          <a:stretch>
            <a:fillRect/>
          </a:stretch>
        </p:blipFill>
        <p:spPr>
          <a:xfrm>
            <a:off x="6367780" y="1838960"/>
            <a:ext cx="4762500" cy="298132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二、按旋律风格分类</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93115" y="1033145"/>
            <a:ext cx="5668010" cy="5077460"/>
          </a:xfrm>
          <a:prstGeom prst="rect">
            <a:avLst/>
          </a:prstGeom>
          <a:noFill/>
        </p:spPr>
        <p:txBody>
          <a:bodyPr wrap="square" rtlCol="0" anchor="t">
            <a:spAutoFit/>
          </a:bodyPr>
          <a:p>
            <a:pPr algn="ctr">
              <a:lnSpc>
                <a:spcPct val="150000"/>
              </a:lnSpc>
              <a:spcBef>
                <a:spcPts val="0"/>
              </a:spcBef>
              <a:spcAft>
                <a:spcPts val="0"/>
              </a:spcAft>
            </a:pPr>
            <a:r>
              <a:rPr lang="zh-CN" altLang="en-US" b="1">
                <a:latin typeface="宋体" panose="02010600030101010101" pitchFamily="2" charset="-122"/>
                <a:ea typeface="宋体" panose="02010600030101010101" pitchFamily="2" charset="-122"/>
              </a:rPr>
              <a:t>（三）民族音乐</a:t>
            </a:r>
            <a:endParaRPr lang="zh-CN" altLang="en-US" b="1">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广义的民族音乐指浪漫主义中后期兴起的富有民族色彩的，或是宣扬民族主义的乐派。狭义地讲，民族音乐指中国民族音乐。所谓中国民族音乐就是祖祖辈辈生活、繁衍在中国这片土地上的各民族，从古到今在悠久历史文化传统上创造的具有民族特色，能体现民族文化和民族精神的音乐。而广义上，中国音乐是泛指世界上具有五声调式特征的音乐。</a:t>
            </a:r>
            <a:endParaRPr lang="zh-CN" altLang="en-US">
              <a:latin typeface="宋体" panose="02010600030101010101" pitchFamily="2" charset="-122"/>
              <a:ea typeface="宋体" panose="02010600030101010101" pitchFamily="2" charset="-122"/>
            </a:endParaRPr>
          </a:p>
          <a:p>
            <a:pPr algn="l">
              <a:lnSpc>
                <a:spcPct val="150000"/>
              </a:lnSpc>
              <a:spcBef>
                <a:spcPts val="0"/>
              </a:spcBef>
              <a:spcAft>
                <a:spcPts val="0"/>
              </a:spcAft>
            </a:pPr>
            <a:r>
              <a:rPr lang="zh-CN" altLang="en-US">
                <a:latin typeface="宋体" panose="02010600030101010101" pitchFamily="2" charset="-122"/>
                <a:ea typeface="宋体" panose="02010600030101010101" pitchFamily="2" charset="-122"/>
              </a:rPr>
              <a:t>中国的民族音乐艺术是世界上具有特色的一种艺术形式。中华民族在几千年的文明中，创造了大量优秀的民族音乐文化，形成了有着深刻内涵和丰富内容的民族音乐体系。这一体系在世界音乐中占有重要的地位。</a:t>
            </a:r>
            <a:endParaRPr lang="zh-CN" altLang="en-US">
              <a:latin typeface="宋体" panose="02010600030101010101" pitchFamily="2" charset="-122"/>
              <a:ea typeface="宋体" panose="02010600030101010101" pitchFamily="2" charset="-122"/>
            </a:endParaRPr>
          </a:p>
        </p:txBody>
      </p:sp>
      <p:sp>
        <p:nvSpPr>
          <p:cNvPr id="8" name="文本框 7"/>
          <p:cNvSpPr txBox="1"/>
          <p:nvPr/>
        </p:nvSpPr>
        <p:spPr>
          <a:xfrm>
            <a:off x="7131685" y="5091430"/>
            <a:ext cx="3235325" cy="368300"/>
          </a:xfrm>
          <a:prstGeom prst="rect">
            <a:avLst/>
          </a:prstGeom>
          <a:noFill/>
        </p:spPr>
        <p:txBody>
          <a:bodyPr wrap="square" rtlCol="0">
            <a:spAutoFit/>
          </a:bodyPr>
          <a:p>
            <a:pPr algn="ctr"/>
            <a:r>
              <a:rPr lang="zh-CN" altLang="en-US" b="1"/>
              <a:t>民族音乐</a:t>
            </a:r>
            <a:endParaRPr lang="zh-CN" altLang="en-US" b="1"/>
          </a:p>
        </p:txBody>
      </p:sp>
      <p:pic>
        <p:nvPicPr>
          <p:cNvPr id="3" name="图片 2"/>
          <p:cNvPicPr>
            <a:picLocks noChangeAspect="1"/>
          </p:cNvPicPr>
          <p:nvPr/>
        </p:nvPicPr>
        <p:blipFill>
          <a:blip r:embed="rId1"/>
          <a:stretch>
            <a:fillRect/>
          </a:stretch>
        </p:blipFill>
        <p:spPr>
          <a:xfrm>
            <a:off x="6461125" y="1815465"/>
            <a:ext cx="4762500" cy="302895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P spid="8" grpId="0"/>
      <p:bldP spid="8"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456854"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01</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2" name="文本框 11"/>
          <p:cNvSpPr txBox="1"/>
          <p:nvPr/>
        </p:nvSpPr>
        <p:spPr>
          <a:xfrm>
            <a:off x="4119210"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02</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3" name="文本框 12"/>
          <p:cNvSpPr txBox="1"/>
          <p:nvPr/>
        </p:nvSpPr>
        <p:spPr>
          <a:xfrm>
            <a:off x="6781567"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03</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4" name="文本框 13"/>
          <p:cNvSpPr txBox="1"/>
          <p:nvPr/>
        </p:nvSpPr>
        <p:spPr>
          <a:xfrm>
            <a:off x="9438391" y="342280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04</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cxnSp>
        <p:nvCxnSpPr>
          <p:cNvPr id="15" name="直接连接符 14"/>
          <p:cNvCxnSpPr/>
          <p:nvPr/>
        </p:nvCxnSpPr>
        <p:spPr>
          <a:xfrm flipH="1">
            <a:off x="330029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939890"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3625"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8927648" y="344376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11408643" y="3443767"/>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070610" y="4652010"/>
            <a:ext cx="198564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了解音乐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2" name="矩形 21"/>
          <p:cNvSpPr/>
          <p:nvPr/>
        </p:nvSpPr>
        <p:spPr>
          <a:xfrm>
            <a:off x="3687136"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认识音乐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4" name="矩形 23"/>
          <p:cNvSpPr/>
          <p:nvPr/>
        </p:nvSpPr>
        <p:spPr>
          <a:xfrm>
            <a:off x="643626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鉴赏音乐</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6" name="矩形 25"/>
          <p:cNvSpPr/>
          <p:nvPr/>
        </p:nvSpPr>
        <p:spPr>
          <a:xfrm>
            <a:off x="9141612" y="4651887"/>
            <a:ext cx="2253065" cy="82486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音乐综合实践活动</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rPr>
              <a:t>基础模块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5652770" y="1839595"/>
            <a:ext cx="4614545" cy="216852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一、听赏《茉莉花》，说说它在音乐节奏、旋律及情感表现上的特点。</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二、以小组为单位，以介绍中国某一地区（或民族）的民歌为任务。搜集并制作课件，在班级内互相交流。</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615950" y="5293360"/>
            <a:ext cx="9775190" cy="1353185"/>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音乐的基本要素是指构成音乐的各种元素，包括音的高低、长短、强弱和音色。由这些基本要素相互结合，形成音乐常用的“形式要素”，如曲调、节奏、和声，以及力度、速度、调式、曲式、织体、音色等。</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第三节　音乐的基本要素</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a:xfrm>
            <a:off x="8737600" y="6356352"/>
            <a:ext cx="2844800" cy="365125"/>
          </a:xfrm>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975995" y="1197610"/>
            <a:ext cx="10265410" cy="2249170"/>
          </a:xfrm>
          <a:prstGeom prst="rect">
            <a:avLst/>
          </a:prstGeom>
          <a:noFill/>
        </p:spPr>
        <p:txBody>
          <a:bodyPr wrap="square" rtlCol="0" anchor="t">
            <a:spAutoFit/>
          </a:bodyPr>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一、曲调</a:t>
            </a:r>
            <a:endParaRPr lang="zh-CN" altLang="en-US">
              <a:latin typeface="宋体" panose="02010600030101010101" pitchFamily="2" charset="-122"/>
              <a:ea typeface="宋体" panose="02010600030101010101" pitchFamily="2" charset="-122"/>
            </a:endParaRPr>
          </a:p>
          <a:p>
            <a:pPr indent="457200" algn="just" fontAlgn="auto">
              <a:lnSpc>
                <a:spcPct val="13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曲调也称旋律。高低起伏的乐音按一定的节奏有秩序地横向组织起来，就形成曲调。曲调是音乐形式中最重要的表现手段，是音乐的本质，是音乐的决定性因素。曲调的进行方向是变幻无穷的，基本的进行方向有三种：“水平进行”“上行”和“下行”。相同音的进行方向称水平进行；由低音向高音方向进行称上行；由高音向低音方向进行称下行。曲调的常见进行方式有：“同音反复”“级进”和“跳进”。依音阶的相邻音进行称为级进，三度的跳进称小跳，四度和四度以上的跳进称大跳。</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2333625" y="3446780"/>
            <a:ext cx="6741795" cy="250507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二、节奏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049020" y="1344930"/>
            <a:ext cx="10092055" cy="13379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音乐的节奏是指音乐运动中音的长短和强弱。音乐的节奏常被比喻为音乐的骨架。节拍是音乐中的重拍和弱拍周期性地、有规律地重复进行。我国传统音乐称节拍为“板眼”，“板”相当于强拍；“眼”相当于次强拍（中眼）或弱拍。</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1149350" y="2804795"/>
            <a:ext cx="5067300" cy="2857500"/>
          </a:xfrm>
          <a:prstGeom prst="rect">
            <a:avLst/>
          </a:prstGeom>
        </p:spPr>
      </p:pic>
      <p:pic>
        <p:nvPicPr>
          <p:cNvPr id="8" name="图片 7"/>
          <p:cNvPicPr>
            <a:picLocks noChangeAspect="1"/>
          </p:cNvPicPr>
          <p:nvPr/>
        </p:nvPicPr>
        <p:blipFill>
          <a:blip r:embed="rId2"/>
          <a:stretch>
            <a:fillRect/>
          </a:stretch>
        </p:blipFill>
        <p:spPr>
          <a:xfrm>
            <a:off x="6494780" y="2804795"/>
            <a:ext cx="4819650" cy="285750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三、和声</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049020" y="1344930"/>
            <a:ext cx="10092055" cy="13379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和声包括“和弦”及“和声进行”。和弦通常是由三个或三个以上的乐音按一定的法则纵向（同时）重叠而形成的音响组合。和弦的横向组织就是和声进行。和声有明显的浓、淡、厚、薄的色彩作用；还有构成分句、分乐段和终止乐曲的作用。</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1049020" y="2880360"/>
            <a:ext cx="4267200" cy="2790825"/>
          </a:xfrm>
          <a:prstGeom prst="rect">
            <a:avLst/>
          </a:prstGeom>
        </p:spPr>
      </p:pic>
      <p:pic>
        <p:nvPicPr>
          <p:cNvPr id="6" name="图片 5"/>
          <p:cNvPicPr>
            <a:picLocks noChangeAspect="1"/>
          </p:cNvPicPr>
          <p:nvPr/>
        </p:nvPicPr>
        <p:blipFill>
          <a:blip r:embed="rId2"/>
          <a:stretch>
            <a:fillRect/>
          </a:stretch>
        </p:blipFill>
        <p:spPr>
          <a:xfrm>
            <a:off x="5782310" y="2880360"/>
            <a:ext cx="5143500" cy="285750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747395" y="634365"/>
            <a:ext cx="10981690" cy="48628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262380" y="1595120"/>
            <a:ext cx="4372610" cy="1753235"/>
          </a:xfrm>
          <a:prstGeom prst="rect">
            <a:avLst/>
          </a:prstGeom>
          <a:noFill/>
        </p:spPr>
        <p:txBody>
          <a:bodyPr wrap="square" rtlCol="0" anchor="t">
            <a:spAutoFit/>
          </a:bodyPr>
          <a:p>
            <a:pPr indent="720090" algn="just" fontAlgn="auto">
              <a:lnSpc>
                <a:spcPct val="150000"/>
              </a:lnSpc>
              <a:spcBef>
                <a:spcPts val="0"/>
              </a:spcBef>
              <a:spcAft>
                <a:spcPts val="0"/>
              </a:spcAft>
            </a:pPr>
            <a:r>
              <a:rPr lang="zh-CN" altLang="en-US" b="1">
                <a:latin typeface="宋体" panose="02010600030101010101" pitchFamily="2" charset="-122"/>
                <a:ea typeface="宋体" panose="02010600030101010101" pitchFamily="2" charset="-122"/>
              </a:rPr>
              <a:t>四、力度</a:t>
            </a:r>
            <a:endParaRPr lang="zh-CN" altLang="en-US" b="1">
              <a:latin typeface="宋体" panose="02010600030101010101" pitchFamily="2" charset="-122"/>
              <a:ea typeface="宋体" panose="02010600030101010101" pitchFamily="2" charset="-122"/>
            </a:endParaRPr>
          </a:p>
          <a:p>
            <a:pPr indent="720090" algn="just"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音乐中音的强弱程度。</a:t>
            </a:r>
            <a:endParaRPr lang="zh-CN" altLang="en-US">
              <a:latin typeface="宋体" panose="02010600030101010101" pitchFamily="2" charset="-122"/>
              <a:ea typeface="宋体" panose="02010600030101010101" pitchFamily="2" charset="-122"/>
            </a:endParaRPr>
          </a:p>
          <a:p>
            <a:pPr indent="720090" algn="just" fontAlgn="auto">
              <a:lnSpc>
                <a:spcPct val="150000"/>
              </a:lnSpc>
              <a:spcBef>
                <a:spcPts val="0"/>
              </a:spcBef>
              <a:spcAft>
                <a:spcPts val="0"/>
              </a:spcAft>
            </a:pPr>
            <a:r>
              <a:rPr lang="zh-CN" altLang="en-US" b="1">
                <a:latin typeface="宋体" panose="02010600030101010101" pitchFamily="2" charset="-122"/>
                <a:ea typeface="宋体" panose="02010600030101010101" pitchFamily="2" charset="-122"/>
              </a:rPr>
              <a:t>五、速度</a:t>
            </a:r>
            <a:endParaRPr lang="zh-CN" altLang="en-US" b="1">
              <a:latin typeface="宋体" panose="02010600030101010101" pitchFamily="2" charset="-122"/>
              <a:ea typeface="宋体" panose="02010600030101010101" pitchFamily="2" charset="-122"/>
            </a:endParaRPr>
          </a:p>
          <a:p>
            <a:pPr indent="720090" algn="just"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音乐进行的快慢。</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5634990" y="838200"/>
            <a:ext cx="4762500" cy="357187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六、调式</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570990" y="2136775"/>
            <a:ext cx="4066540" cy="258445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音乐中使用的音按一定的关系连接起来，这些音以一个音为中心（主音）构成一个体系，就叫调式。如大调式、小调式、我国的五声调式等。调式中的各音，从主音开始自低到高排列起来即构成音阶。</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5972810" y="1638300"/>
            <a:ext cx="4762500" cy="358140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747395" y="634365"/>
            <a:ext cx="10981690" cy="486283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4" name="文本框 3"/>
          <p:cNvSpPr txBox="1"/>
          <p:nvPr/>
        </p:nvSpPr>
        <p:spPr>
          <a:xfrm>
            <a:off x="1262380" y="1595120"/>
            <a:ext cx="4372610" cy="2168525"/>
          </a:xfrm>
          <a:prstGeom prst="rect">
            <a:avLst/>
          </a:prstGeom>
          <a:noFill/>
        </p:spPr>
        <p:txBody>
          <a:bodyPr wrap="square" rtlCol="0" anchor="t">
            <a:spAutoFit/>
          </a:bodyPr>
          <a:p>
            <a:pPr indent="720090" algn="l" fontAlgn="auto">
              <a:lnSpc>
                <a:spcPct val="150000"/>
              </a:lnSpc>
              <a:spcBef>
                <a:spcPts val="0"/>
              </a:spcBef>
              <a:spcAft>
                <a:spcPts val="0"/>
              </a:spcAft>
            </a:pPr>
            <a:r>
              <a:rPr lang="zh-CN" altLang="en-US" b="1">
                <a:latin typeface="宋体" panose="02010600030101010101" pitchFamily="2" charset="-122"/>
                <a:ea typeface="宋体" panose="02010600030101010101" pitchFamily="2" charset="-122"/>
              </a:rPr>
              <a:t>七、曲式</a:t>
            </a:r>
            <a:endParaRPr lang="zh-CN" altLang="en-US" b="1">
              <a:latin typeface="宋体" panose="02010600030101010101" pitchFamily="2" charset="-122"/>
              <a:ea typeface="宋体" panose="02010600030101010101" pitchFamily="2" charset="-122"/>
            </a:endParaRPr>
          </a:p>
          <a:p>
            <a:pPr indent="72009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音乐的横向组织结构。</a:t>
            </a:r>
            <a:endParaRPr lang="zh-CN" altLang="en-US">
              <a:latin typeface="宋体" panose="02010600030101010101" pitchFamily="2" charset="-122"/>
              <a:ea typeface="宋体" panose="02010600030101010101" pitchFamily="2" charset="-122"/>
            </a:endParaRPr>
          </a:p>
          <a:p>
            <a:pPr indent="720090" algn="l" fontAlgn="auto">
              <a:lnSpc>
                <a:spcPct val="150000"/>
              </a:lnSpc>
              <a:spcBef>
                <a:spcPts val="0"/>
              </a:spcBef>
              <a:spcAft>
                <a:spcPts val="0"/>
              </a:spcAft>
            </a:pPr>
            <a:r>
              <a:rPr lang="zh-CN" altLang="en-US" b="1">
                <a:latin typeface="宋体" panose="02010600030101010101" pitchFamily="2" charset="-122"/>
                <a:ea typeface="宋体" panose="02010600030101010101" pitchFamily="2" charset="-122"/>
              </a:rPr>
              <a:t>八、织体</a:t>
            </a:r>
            <a:endParaRPr lang="zh-CN" altLang="en-US" b="1">
              <a:latin typeface="宋体" panose="02010600030101010101" pitchFamily="2" charset="-122"/>
              <a:ea typeface="宋体" panose="02010600030101010101" pitchFamily="2" charset="-122"/>
            </a:endParaRPr>
          </a:p>
          <a:p>
            <a:pPr indent="720090" algn="l" fontAlgn="auto">
              <a:lnSpc>
                <a:spcPct val="150000"/>
              </a:lnSpc>
              <a:spcBef>
                <a:spcPts val="0"/>
              </a:spcBef>
              <a:spcAft>
                <a:spcPts val="0"/>
              </a:spcAft>
            </a:pPr>
            <a:r>
              <a:rPr lang="zh-CN" altLang="en-US">
                <a:latin typeface="宋体" panose="02010600030101010101" pitchFamily="2" charset="-122"/>
                <a:ea typeface="宋体" panose="02010600030101010101" pitchFamily="2" charset="-122"/>
              </a:rPr>
              <a:t>多声音乐作品中各声部的组合形态（包括纵向结合和横向结合关系）。</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276975" y="1459865"/>
            <a:ext cx="4844415" cy="321183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linds(horizontal)">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bldLvl="0" animBg="1"/>
      <p:bldP spid="5"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九、音色</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064260" y="1332230"/>
            <a:ext cx="10034905" cy="922020"/>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音色有人声音色和乐器音色之分。在人声音色中又可分童声、女声、男声等。乐器音色的区别更是多种多样。在音乐中，有时只用单一音色，有时又用混合音色。</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1064260" y="2407285"/>
            <a:ext cx="4762500" cy="3171825"/>
          </a:xfrm>
          <a:prstGeom prst="rect">
            <a:avLst/>
          </a:prstGeom>
        </p:spPr>
      </p:pic>
      <p:pic>
        <p:nvPicPr>
          <p:cNvPr id="6" name="图片 5"/>
          <p:cNvPicPr>
            <a:picLocks noChangeAspect="1"/>
          </p:cNvPicPr>
          <p:nvPr/>
        </p:nvPicPr>
        <p:blipFill>
          <a:blip r:embed="rId2"/>
          <a:stretch>
            <a:fillRect/>
          </a:stretch>
        </p:blipFill>
        <p:spPr>
          <a:xfrm>
            <a:off x="6336665" y="2407285"/>
            <a:ext cx="4762500" cy="317182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5652770" y="1839595"/>
            <a:ext cx="4897120" cy="175323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一、请写出音乐的基本要素，结合自己的体会，就某一个最有话说的要素谈谈自己的理解。</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二、分小组完成“节奏练习指导”，谈一谈自己的练习体会。</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47229" y="331993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01</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2" name="文本框 11"/>
          <p:cNvSpPr txBox="1"/>
          <p:nvPr/>
        </p:nvSpPr>
        <p:spPr>
          <a:xfrm>
            <a:off x="2608545" y="3336445"/>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02</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3" name="文本框 12"/>
          <p:cNvSpPr txBox="1"/>
          <p:nvPr/>
        </p:nvSpPr>
        <p:spPr>
          <a:xfrm>
            <a:off x="4933082" y="3320570"/>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03</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14" name="文本框 13"/>
          <p:cNvSpPr txBox="1"/>
          <p:nvPr/>
        </p:nvSpPr>
        <p:spPr>
          <a:xfrm>
            <a:off x="7198746" y="3302790"/>
            <a:ext cx="1349313" cy="826192"/>
          </a:xfrm>
          <a:prstGeom prst="rect">
            <a:avLst/>
          </a:prstGeom>
          <a:noFill/>
        </p:spPr>
        <p:txBody>
          <a:bodyPr wrap="square" lIns="86683" tIns="43341" rIns="86683" bIns="43341" rtlCol="0">
            <a:spAutoFit/>
          </a:bodyPr>
          <a:lstStyle/>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04</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cxnSp>
        <p:nvCxnSpPr>
          <p:cNvPr id="15" name="直接连接符 14"/>
          <p:cNvCxnSpPr/>
          <p:nvPr/>
        </p:nvCxnSpPr>
        <p:spPr>
          <a:xfrm flipH="1">
            <a:off x="2171265" y="330279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1043375" y="3269142"/>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214340" y="3303432"/>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6692448" y="331930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8840703" y="3269142"/>
            <a:ext cx="11776" cy="8598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47370" y="4652010"/>
            <a:ext cx="1635760"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歌唱</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2" name="矩形 21"/>
          <p:cNvSpPr/>
          <p:nvPr/>
        </p:nvSpPr>
        <p:spPr>
          <a:xfrm>
            <a:off x="2156151"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演奏</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4" name="矩形 23"/>
          <p:cNvSpPr/>
          <p:nvPr/>
        </p:nvSpPr>
        <p:spPr>
          <a:xfrm>
            <a:off x="440934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舞蹈艺术</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
        <p:nvSpPr>
          <p:cNvPr id="26" name="矩形 25"/>
          <p:cNvSpPr/>
          <p:nvPr/>
        </p:nvSpPr>
        <p:spPr>
          <a:xfrm>
            <a:off x="6662572" y="4651887"/>
            <a:ext cx="2253065" cy="455295"/>
          </a:xfrm>
          <a:prstGeom prst="rect">
            <a:avLst/>
          </a:prstGeom>
        </p:spPr>
        <p:txBody>
          <a:bodyPr wrap="square" lIns="86683" tIns="43341" rIns="86683" bIns="43341">
            <a:spAutoFit/>
          </a:bodyPr>
          <a:lstStyle/>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戏剧艺术</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pic>
        <p:nvPicPr>
          <p:cNvPr id="29" name="图片 28"/>
          <p:cNvPicPr>
            <a:picLocks noChangeAspect="1"/>
          </p:cNvPicPr>
          <p:nvPr/>
        </p:nvPicPr>
        <p:blipFill rotWithShape="1">
          <a:blip r:embed="rId1">
            <a:extLst>
              <a:ext uri="{28A0092B-C50C-407E-A947-70E740481C1C}">
                <a14:useLocalDpi xmlns:a14="http://schemas.microsoft.com/office/drawing/2010/main" val="0"/>
              </a:ext>
            </a:extLst>
          </a:blip>
          <a:srcRect t="30892" b="36686"/>
          <a:stretch>
            <a:fillRect/>
          </a:stretch>
        </p:blipFill>
        <p:spPr>
          <a:xfrm>
            <a:off x="4519382" y="1706509"/>
            <a:ext cx="3212037" cy="1041400"/>
          </a:xfrm>
          <a:prstGeom prst="rect">
            <a:avLst/>
          </a:prstGeom>
        </p:spPr>
      </p:pic>
      <p:sp>
        <p:nvSpPr>
          <p:cNvPr id="30" name="TextBox 29"/>
          <p:cNvSpPr txBox="1"/>
          <p:nvPr/>
        </p:nvSpPr>
        <p:spPr>
          <a:xfrm>
            <a:off x="5093176" y="875512"/>
            <a:ext cx="2621280" cy="829945"/>
          </a:xfrm>
          <a:prstGeom prst="rect">
            <a:avLst/>
          </a:prstGeom>
          <a:noFill/>
          <a:ln>
            <a:noFill/>
          </a:ln>
        </p:spPr>
        <p:txBody>
          <a:bodyPr wrap="none" rtlCol="0">
            <a:spAutoFit/>
          </a:bodyPr>
          <a:lstStyle/>
          <a:p>
            <a:pPr algn="l"/>
            <a:r>
              <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rPr>
              <a:t>拓展模块</a:t>
            </a:r>
            <a:endParaRPr lang="zh-CN" altLang="en-US" sz="4800" dirty="0" smtClean="0">
              <a:solidFill>
                <a:schemeClr val="bg1"/>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cxnSp>
        <p:nvCxnSpPr>
          <p:cNvPr id="2" name="直接连接符 1"/>
          <p:cNvCxnSpPr/>
          <p:nvPr/>
        </p:nvCxnSpPr>
        <p:spPr>
          <a:xfrm flipH="1">
            <a:off x="460465" y="3302797"/>
            <a:ext cx="11776" cy="85980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9259321" y="3319300"/>
            <a:ext cx="1349313" cy="824865"/>
          </a:xfrm>
          <a:prstGeom prst="rect">
            <a:avLst/>
          </a:prstGeom>
          <a:noFill/>
        </p:spPr>
        <p:txBody>
          <a:bodyPr wrap="square" lIns="86683" tIns="43341" rIns="86683" bIns="43341" rtlCol="0">
            <a:spAutoFit/>
          </a:bodyPr>
          <a:p>
            <a:pPr algn="ctr"/>
            <a:r>
              <a:rPr lang="en-US" altLang="zh-CN"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rPr>
              <a:t>05</a:t>
            </a:r>
            <a:endParaRPr lang="zh-CN" altLang="en-US" sz="4800" dirty="0">
              <a:solidFill>
                <a:schemeClr val="accent1"/>
              </a:solidFill>
              <a:latin typeface="宋体" panose="02010600030101010101" pitchFamily="2" charset="-122"/>
              <a:ea typeface="宋体" panose="02010600030101010101" pitchFamily="2" charset="-122"/>
              <a:cs typeface="+mn-ea"/>
              <a:sym typeface="华文细黑" panose="02010600040101010101" charset="-122"/>
            </a:endParaRPr>
          </a:p>
        </p:txBody>
      </p:sp>
      <p:sp>
        <p:nvSpPr>
          <p:cNvPr id="4" name="矩形 3"/>
          <p:cNvSpPr/>
          <p:nvPr/>
        </p:nvSpPr>
        <p:spPr>
          <a:xfrm>
            <a:off x="8915552" y="4651887"/>
            <a:ext cx="2253065" cy="455295"/>
          </a:xfrm>
          <a:prstGeom prst="rect">
            <a:avLst/>
          </a:prstGeom>
        </p:spPr>
        <p:txBody>
          <a:bodyPr wrap="square" lIns="86683" tIns="43341" rIns="86683" bIns="43341">
            <a:spAutoFit/>
          </a:bodyPr>
          <a:p>
            <a:pPr algn="ctr"/>
            <a:r>
              <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rPr>
              <a:t>影视及其他</a:t>
            </a:r>
            <a:endParaRPr lang="zh-CN" altLang="en-US" sz="2400" dirty="0">
              <a:solidFill>
                <a:schemeClr val="bg2"/>
              </a:solidFill>
              <a:latin typeface="华文细黑" panose="02010600040101010101" charset="-122"/>
              <a:ea typeface="宋体" panose="02010600030101010101" pitchFamily="2" charset="-122"/>
              <a:cs typeface="+mn-ea"/>
              <a:sym typeface="华文细黑"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6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149"/>
                            </p:stCondLst>
                            <p:childTnLst>
                              <p:par>
                                <p:cTn id="17" presetID="16" presetClass="entr" presetSubtype="37"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outVertical)">
                                      <p:cBhvr>
                                        <p:cTn id="19" dur="500"/>
                                        <p:tgtEl>
                                          <p:spTgt spid="29"/>
                                        </p:tgtEl>
                                      </p:cBhvr>
                                    </p:animEffect>
                                  </p:childTnLst>
                                </p:cTn>
                              </p:par>
                              <p:par>
                                <p:cTn id="20" presetID="47"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1649"/>
                            </p:stCondLst>
                            <p:childTnLst>
                              <p:par>
                                <p:cTn id="46" presetID="53" presetClass="entr" presetSubtype="16"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23" presetClass="entr" presetSubtype="32" fill="hold" grpId="0" nodeType="withEffect">
                                  <p:stCondLst>
                                    <p:cond delay="50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strVal val="4*#ppt_w"/>
                                          </p:val>
                                        </p:tav>
                                        <p:tav tm="100000">
                                          <p:val>
                                            <p:strVal val="#ppt_w"/>
                                          </p:val>
                                        </p:tav>
                                      </p:tavLst>
                                    </p:anim>
                                    <p:anim calcmode="lin" valueType="num">
                                      <p:cBhvr>
                                        <p:cTn id="69" dur="500" fill="hold"/>
                                        <p:tgtEl>
                                          <p:spTgt spid="20"/>
                                        </p:tgtEl>
                                        <p:attrNameLst>
                                          <p:attrName>ppt_h</p:attrName>
                                        </p:attrNameLst>
                                      </p:cBhvr>
                                      <p:tavLst>
                                        <p:tav tm="0">
                                          <p:val>
                                            <p:strVal val="4*#ppt_h"/>
                                          </p:val>
                                        </p:tav>
                                        <p:tav tm="100000">
                                          <p:val>
                                            <p:strVal val="#ppt_h"/>
                                          </p:val>
                                        </p:tav>
                                      </p:tavLst>
                                    </p:anim>
                                  </p:childTnLst>
                                </p:cTn>
                              </p:par>
                              <p:par>
                                <p:cTn id="70" presetID="23" presetClass="entr" presetSubtype="32" fill="hold" grpId="0" nodeType="withEffect">
                                  <p:stCondLst>
                                    <p:cond delay="5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strVal val="4*#ppt_w"/>
                                          </p:val>
                                        </p:tav>
                                        <p:tav tm="100000">
                                          <p:val>
                                            <p:strVal val="#ppt_w"/>
                                          </p:val>
                                        </p:tav>
                                      </p:tavLst>
                                    </p:anim>
                                    <p:anim calcmode="lin" valueType="num">
                                      <p:cBhvr>
                                        <p:cTn id="73" dur="500" fill="hold"/>
                                        <p:tgtEl>
                                          <p:spTgt spid="22"/>
                                        </p:tgtEl>
                                        <p:attrNameLst>
                                          <p:attrName>ppt_h</p:attrName>
                                        </p:attrNameLst>
                                      </p:cBhvr>
                                      <p:tavLst>
                                        <p:tav tm="0">
                                          <p:val>
                                            <p:strVal val="4*#ppt_h"/>
                                          </p:val>
                                        </p:tav>
                                        <p:tav tm="100000">
                                          <p:val>
                                            <p:strVal val="#ppt_h"/>
                                          </p:val>
                                        </p:tav>
                                      </p:tavLst>
                                    </p:anim>
                                  </p:childTnLst>
                                </p:cTn>
                              </p:par>
                              <p:par>
                                <p:cTn id="74" presetID="23" presetClass="entr" presetSubtype="32" fill="hold" grpId="0" nodeType="with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strVal val="4*#ppt_w"/>
                                          </p:val>
                                        </p:tav>
                                        <p:tav tm="100000">
                                          <p:val>
                                            <p:strVal val="#ppt_w"/>
                                          </p:val>
                                        </p:tav>
                                      </p:tavLst>
                                    </p:anim>
                                    <p:anim calcmode="lin" valueType="num">
                                      <p:cBhvr>
                                        <p:cTn id="77" dur="500" fill="hold"/>
                                        <p:tgtEl>
                                          <p:spTgt spid="24"/>
                                        </p:tgtEl>
                                        <p:attrNameLst>
                                          <p:attrName>ppt_h</p:attrName>
                                        </p:attrNameLst>
                                      </p:cBhvr>
                                      <p:tavLst>
                                        <p:tav tm="0">
                                          <p:val>
                                            <p:strVal val="4*#ppt_h"/>
                                          </p:val>
                                        </p:tav>
                                        <p:tav tm="100000">
                                          <p:val>
                                            <p:strVal val="#ppt_h"/>
                                          </p:val>
                                        </p:tav>
                                      </p:tavLst>
                                    </p:anim>
                                  </p:childTnLst>
                                </p:cTn>
                              </p:par>
                              <p:par>
                                <p:cTn id="78" presetID="23" presetClass="entr" presetSubtype="32"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strVal val="4*#ppt_w"/>
                                          </p:val>
                                        </p:tav>
                                        <p:tav tm="100000">
                                          <p:val>
                                            <p:strVal val="#ppt_w"/>
                                          </p:val>
                                        </p:tav>
                                      </p:tavLst>
                                    </p:anim>
                                    <p:anim calcmode="lin" valueType="num">
                                      <p:cBhvr>
                                        <p:cTn id="81" dur="500" fill="hold"/>
                                        <p:tgtEl>
                                          <p:spTgt spid="26"/>
                                        </p:tgtEl>
                                        <p:attrNameLst>
                                          <p:attrName>ppt_h</p:attrName>
                                        </p:attrNameLst>
                                      </p:cBhvr>
                                      <p:tavLst>
                                        <p:tav tm="0">
                                          <p:val>
                                            <p:strVal val="4*#ppt_h"/>
                                          </p:val>
                                        </p:tav>
                                        <p:tav tm="100000">
                                          <p:val>
                                            <p:strVal val="#ppt_h"/>
                                          </p:val>
                                        </p:tav>
                                      </p:tavLst>
                                    </p:anim>
                                  </p:childTnLst>
                                </p:cTn>
                              </p:par>
                              <p:par>
                                <p:cTn id="82" presetID="47" presetClass="entr" presetSubtype="0" fill="hold" nodeType="with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fade">
                                      <p:cBhvr>
                                        <p:cTn id="84" dur="1000"/>
                                        <p:tgtEl>
                                          <p:spTgt spid="2"/>
                                        </p:tgtEl>
                                      </p:cBhvr>
                                    </p:animEffect>
                                    <p:anim calcmode="lin" valueType="num">
                                      <p:cBhvr>
                                        <p:cTn id="85" dur="1000" fill="hold"/>
                                        <p:tgtEl>
                                          <p:spTgt spid="2"/>
                                        </p:tgtEl>
                                        <p:attrNameLst>
                                          <p:attrName>ppt_x</p:attrName>
                                        </p:attrNameLst>
                                      </p:cBhvr>
                                      <p:tavLst>
                                        <p:tav tm="0">
                                          <p:val>
                                            <p:strVal val="#ppt_x"/>
                                          </p:val>
                                        </p:tav>
                                        <p:tav tm="100000">
                                          <p:val>
                                            <p:strVal val="#ppt_x"/>
                                          </p:val>
                                        </p:tav>
                                      </p:tavLst>
                                    </p:anim>
                                    <p:anim calcmode="lin" valueType="num">
                                      <p:cBhvr>
                                        <p:cTn id="86" dur="1000" fill="hold"/>
                                        <p:tgtEl>
                                          <p:spTgt spid="2"/>
                                        </p:tgtEl>
                                        <p:attrNameLst>
                                          <p:attrName>ppt_y</p:attrName>
                                        </p:attrNameLst>
                                      </p:cBhvr>
                                      <p:tavLst>
                                        <p:tav tm="0">
                                          <p:val>
                                            <p:strVal val="#ppt_y-.1"/>
                                          </p:val>
                                        </p:tav>
                                        <p:tav tm="100000">
                                          <p:val>
                                            <p:strVal val="#ppt_y"/>
                                          </p:val>
                                        </p:tav>
                                      </p:tavLst>
                                    </p:anim>
                                  </p:childTnLst>
                                </p:cTn>
                              </p:par>
                              <p:par>
                                <p:cTn id="87" presetID="53" presetClass="entr" presetSubtype="16" fill="hold" grpId="0" nodeType="withEffect">
                                  <p:stCondLst>
                                    <p:cond delay="0"/>
                                  </p:stCondLst>
                                  <p:childTnLst>
                                    <p:set>
                                      <p:cBhvr>
                                        <p:cTn id="88" dur="1" fill="hold">
                                          <p:stCondLst>
                                            <p:cond delay="0"/>
                                          </p:stCondLst>
                                        </p:cTn>
                                        <p:tgtEl>
                                          <p:spTgt spid="3"/>
                                        </p:tgtEl>
                                        <p:attrNameLst>
                                          <p:attrName>style.visibility</p:attrName>
                                        </p:attrNameLst>
                                      </p:cBhvr>
                                      <p:to>
                                        <p:strVal val="visible"/>
                                      </p:to>
                                    </p:set>
                                    <p:anim calcmode="lin" valueType="num">
                                      <p:cBhvr>
                                        <p:cTn id="89" dur="500" fill="hold"/>
                                        <p:tgtEl>
                                          <p:spTgt spid="3"/>
                                        </p:tgtEl>
                                        <p:attrNameLst>
                                          <p:attrName>ppt_w</p:attrName>
                                        </p:attrNameLst>
                                      </p:cBhvr>
                                      <p:tavLst>
                                        <p:tav tm="0">
                                          <p:val>
                                            <p:fltVal val="0"/>
                                          </p:val>
                                        </p:tav>
                                        <p:tav tm="100000">
                                          <p:val>
                                            <p:strVal val="#ppt_w"/>
                                          </p:val>
                                        </p:tav>
                                      </p:tavLst>
                                    </p:anim>
                                    <p:anim calcmode="lin" valueType="num">
                                      <p:cBhvr>
                                        <p:cTn id="90" dur="500" fill="hold"/>
                                        <p:tgtEl>
                                          <p:spTgt spid="3"/>
                                        </p:tgtEl>
                                        <p:attrNameLst>
                                          <p:attrName>ppt_h</p:attrName>
                                        </p:attrNameLst>
                                      </p:cBhvr>
                                      <p:tavLst>
                                        <p:tav tm="0">
                                          <p:val>
                                            <p:fltVal val="0"/>
                                          </p:val>
                                        </p:tav>
                                        <p:tav tm="100000">
                                          <p:val>
                                            <p:strVal val="#ppt_h"/>
                                          </p:val>
                                        </p:tav>
                                      </p:tavLst>
                                    </p:anim>
                                    <p:animEffect transition="in" filter="fade">
                                      <p:cBhvr>
                                        <p:cTn id="91" dur="500"/>
                                        <p:tgtEl>
                                          <p:spTgt spid="3"/>
                                        </p:tgtEl>
                                      </p:cBhvr>
                                    </p:animEffect>
                                  </p:childTnLst>
                                </p:cTn>
                              </p:par>
                              <p:par>
                                <p:cTn id="92" presetID="23" presetClass="entr" presetSubtype="32" fill="hold" grpId="0" nodeType="withEffect">
                                  <p:stCondLst>
                                    <p:cond delay="500"/>
                                  </p:stCondLst>
                                  <p:childTnLst>
                                    <p:set>
                                      <p:cBhvr>
                                        <p:cTn id="93" dur="1" fill="hold">
                                          <p:stCondLst>
                                            <p:cond delay="0"/>
                                          </p:stCondLst>
                                        </p:cTn>
                                        <p:tgtEl>
                                          <p:spTgt spid="4"/>
                                        </p:tgtEl>
                                        <p:attrNameLst>
                                          <p:attrName>style.visibility</p:attrName>
                                        </p:attrNameLst>
                                      </p:cBhvr>
                                      <p:to>
                                        <p:strVal val="visible"/>
                                      </p:to>
                                    </p:set>
                                    <p:anim calcmode="lin" valueType="num">
                                      <p:cBhvr>
                                        <p:cTn id="94" dur="500" fill="hold"/>
                                        <p:tgtEl>
                                          <p:spTgt spid="4"/>
                                        </p:tgtEl>
                                        <p:attrNameLst>
                                          <p:attrName>ppt_w</p:attrName>
                                        </p:attrNameLst>
                                      </p:cBhvr>
                                      <p:tavLst>
                                        <p:tav tm="0">
                                          <p:val>
                                            <p:strVal val="4*#ppt_w"/>
                                          </p:val>
                                        </p:tav>
                                        <p:tav tm="100000">
                                          <p:val>
                                            <p:strVal val="#ppt_w"/>
                                          </p:val>
                                        </p:tav>
                                      </p:tavLst>
                                    </p:anim>
                                    <p:anim calcmode="lin" valueType="num">
                                      <p:cBhvr>
                                        <p:cTn id="95" dur="5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20" grpId="0"/>
      <p:bldP spid="22" grpId="0"/>
      <p:bldP spid="24" grpId="0"/>
      <p:bldP spid="26" grpId="0"/>
      <p:bldP spid="30" grpId="0"/>
      <p:bldP spid="30" grpId="1"/>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746760" y="5236845"/>
            <a:ext cx="9775190" cy="1353185"/>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在我国古代，音、乐是有别的。《礼记·乐记》：“感于物而动，故形于声。声相应，故生变，变成方，谓之音。比音而乐之，及干戚、羽旄，谓之乐”，这就是“音乐”。音乐指用有组织的乐音表达人们的思想感情、反映社会生活的一种艺术。</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第四节　音乐的历史发展</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一、西方的音乐历史</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021080" y="1105535"/>
            <a:ext cx="10163175" cy="216852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西方音乐按发展历程可分为：古希腊罗马时期音乐、中世纪时期音乐、文艺复兴时期音乐、巴洛克音乐、古典主义音乐、浪漫主义音乐、现代音乐等。欧洲的古典音乐是在中世纪的伊丽莎白时期发展而来的，中世纪时期的欧洲教会的权力要高于国家和一切的社会形势，宗教直接影响到政治和音乐。所以当时的音乐只是纯粹的宗教用途，在教堂中演唱，并没有乐器伴奏，但这个时期的音乐却对后来的音乐发展起到了非常重要的作用。</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1021080" y="3274060"/>
            <a:ext cx="4807585" cy="2573020"/>
          </a:xfrm>
          <a:prstGeom prst="rect">
            <a:avLst/>
          </a:prstGeom>
        </p:spPr>
      </p:pic>
      <p:pic>
        <p:nvPicPr>
          <p:cNvPr id="6" name="图片 5"/>
          <p:cNvPicPr>
            <a:picLocks noChangeAspect="1"/>
          </p:cNvPicPr>
          <p:nvPr/>
        </p:nvPicPr>
        <p:blipFill>
          <a:blip r:embed="rId2"/>
          <a:stretch>
            <a:fillRect/>
          </a:stretch>
        </p:blipFill>
        <p:spPr>
          <a:xfrm>
            <a:off x="6127750" y="3274060"/>
            <a:ext cx="5056505" cy="257302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一、西方的音乐历史</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021080" y="1105535"/>
            <a:ext cx="10163175" cy="216852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古典主义时期的音乐相对来说还是比较严谨的，但是却更多地融入了人们的情感，在两者之中达到了统一。所以古典时期的音乐表达的内容更加丰富。这一时期最重要的三位代表人物是海顿、莫扎特、贝多芬。1800 年前后出生的音乐家们则形成了初期浪漫主义的中心。随后浪漫主义音乐经过孟德尔松、舒曼、肖邦和威尔第等为世人所熟知的音乐家完善，在柴可夫斯基、李斯特和瓦格纳时代达到了巅峰，他们构成了浪漫主义音乐的核心。</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1021080" y="3274060"/>
            <a:ext cx="4512310" cy="2641600"/>
          </a:xfrm>
          <a:prstGeom prst="rect">
            <a:avLst/>
          </a:prstGeom>
        </p:spPr>
      </p:pic>
      <p:pic>
        <p:nvPicPr>
          <p:cNvPr id="8" name="图片 7"/>
          <p:cNvPicPr>
            <a:picLocks noChangeAspect="1"/>
          </p:cNvPicPr>
          <p:nvPr/>
        </p:nvPicPr>
        <p:blipFill>
          <a:blip r:embed="rId2"/>
          <a:stretch>
            <a:fillRect/>
          </a:stretch>
        </p:blipFill>
        <p:spPr>
          <a:xfrm>
            <a:off x="5887720" y="3261360"/>
            <a:ext cx="5156200" cy="265493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一、西方的音乐历史</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021080" y="1105535"/>
            <a:ext cx="10163175" cy="216852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20 世纪 50 年代新的音响更加灵活的合成器在美国出现了，这就是电子音乐。电子音乐既是一种表现手段，但同时也形成了一种流派，最初的电子音乐作品是西德电台的技师艾默诗和作曲家拜厄合作的《交响习作音练习 I、II》，而影响最大的则是西德的斯托克豪森，他写有《青年之歌》《独奏》《话筒》等电子音乐作品。此外，美国的巴比特、乌萨切夫斯基、日本的松夏真一、代敏郎、荷兰的贝汀斯、德国的库电涅克、卡格尔等，也是电子音乐的代表人物。</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1134110" y="3274060"/>
            <a:ext cx="4027805" cy="2586355"/>
          </a:xfrm>
          <a:prstGeom prst="rect">
            <a:avLst/>
          </a:prstGeom>
        </p:spPr>
      </p:pic>
      <p:pic>
        <p:nvPicPr>
          <p:cNvPr id="6" name="图片 5"/>
          <p:cNvPicPr>
            <a:picLocks noChangeAspect="1"/>
          </p:cNvPicPr>
          <p:nvPr/>
        </p:nvPicPr>
        <p:blipFill>
          <a:blip r:embed="rId2"/>
          <a:stretch>
            <a:fillRect/>
          </a:stretch>
        </p:blipFill>
        <p:spPr>
          <a:xfrm>
            <a:off x="6028055" y="3273425"/>
            <a:ext cx="4438650" cy="258699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905510"/>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二、中国的音乐史</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153160" y="1144905"/>
            <a:ext cx="9824085" cy="175323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中国古代“诗”“歌”是不分的，即文学和音乐是紧密联系的。现存最早的汉语诗歌总集《诗经》中的诗篇当时都是配有曲调，为人民大众口头传唱的。夏商两代是奴隶制社会时期。这时的乐舞渐渐离开了原始的图腾崇拜，转而为对征服自然的人的颂歌。例如，歌颂夏禹治水，造福人民的乐舞《大夏》；歌颂商汤伐桀的乐舞《大蠖》。</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1245235" y="2898140"/>
            <a:ext cx="4312285" cy="2763520"/>
          </a:xfrm>
          <a:prstGeom prst="rect">
            <a:avLst/>
          </a:prstGeom>
        </p:spPr>
      </p:pic>
      <p:pic>
        <p:nvPicPr>
          <p:cNvPr id="6" name="图片 5"/>
          <p:cNvPicPr>
            <a:picLocks noChangeAspect="1"/>
          </p:cNvPicPr>
          <p:nvPr/>
        </p:nvPicPr>
        <p:blipFill>
          <a:blip r:embed="rId2"/>
          <a:stretch>
            <a:fillRect/>
          </a:stretch>
        </p:blipFill>
        <p:spPr>
          <a:xfrm>
            <a:off x="6268720" y="2898140"/>
            <a:ext cx="4450715" cy="276352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905510"/>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二、中国的音乐史</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153160" y="1144905"/>
            <a:ext cx="4913630"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三国两晋南北朝时期，传统音乐文化的代表性乐器——古琴趋于成熟，这主要表现为：在汉代已经出现了古琴专著《琴赋》。隋唐两代，政权统一，特别是唐代，萌发了以歌舞音乐为主要标志的音乐艺术的全面发展的高峰。唐代宫廷宴享的音乐，称作“燕乐”。隋唐时期的七步乐、九部乐就属于燕乐。《教坊录》著录的唐大曲曲名共有 46 个，其中《霓裳羽衣舞》以其为著名的皇帝音乐家唐玄宗所作，又兼有清雅的法曲风格，为世人所称道。</a:t>
            </a:r>
            <a:endParaRPr lang="zh-CN" altLang="en-US">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6423660" y="1456055"/>
            <a:ext cx="4762500" cy="362458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905510"/>
            <a:ext cx="11000740" cy="4932680"/>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二、中国的音乐史</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786765" y="1144905"/>
            <a:ext cx="5491480" cy="424624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中华人民共和国建立之后，各地开始建立交响曲团，演奏西方古典音乐，中国音乐家也尝试用西方的乐器演凑方法写作具有中国风味的音乐，比较成功的有小提琴协奏曲《梁祝》。改革开放以来，流行音乐首先从我国的香港及台湾地区兴起，进而发展至全国。中国的流行歌曲与其他地区的各种风格、各种流派的音乐结合，产生了不少脍炙人口的歌曲。中国的流行音乐发展迅速，成为世界流行音乐中一支不可低估的生力军。我国香港和台湾地区的流行音乐发展非常迅速，基本和国际流行趋势同步。</a:t>
            </a:r>
            <a:endParaRPr lang="zh-CN" altLang="en-US">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424295" y="1397000"/>
            <a:ext cx="4762500" cy="3710305"/>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412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 name="矩形 1"/>
          <p:cNvSpPr/>
          <p:nvPr/>
        </p:nvSpPr>
        <p:spPr>
          <a:xfrm>
            <a:off x="4148455" y="1173480"/>
            <a:ext cx="7597775" cy="388683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4815647" y="45672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动脑和动手 </a:t>
            </a:r>
            <a:r>
              <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&gt;</a:t>
            </a:r>
            <a:endParaRPr lang="en-US" altLang="zh-CN"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3" name="文本框 2"/>
          <p:cNvSpPr txBox="1"/>
          <p:nvPr>
            <p:custDataLst>
              <p:tags r:id="rId3"/>
            </p:custDataLst>
          </p:nvPr>
        </p:nvSpPr>
        <p:spPr>
          <a:xfrm>
            <a:off x="5046980" y="1839595"/>
            <a:ext cx="5868670" cy="2168525"/>
          </a:xfrm>
          <a:prstGeom prst="rect">
            <a:avLst/>
          </a:prstGeom>
          <a:noFill/>
        </p:spPr>
        <p:txBody>
          <a:bodyPr wrap="square" rtlCol="0">
            <a:spAutoFit/>
          </a:bodyPr>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一、开小组讨论会，讨论的题目为“你认为音乐的发展趋势是什么？”</a:t>
            </a:r>
            <a:endParaRPr lang="zh-CN" altLang="en-US">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二、全班分为四个小组，分别承担为“西方古典音乐”“西方现代音乐”“中国古典音乐”“中国现代音乐”找图片、曲目，在班级中展示并讲解。</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ircle(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circle(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4127"/>
            <a:ext cx="12192000" cy="6858000"/>
          </a:xfrm>
          <a:prstGeom prst="rect">
            <a:avLst/>
          </a:prstGeom>
          <a:noFill/>
        </p:spPr>
      </p:pic>
      <p:sp>
        <p:nvSpPr>
          <p:cNvPr id="27" name="TextBox 29"/>
          <p:cNvSpPr txBox="1"/>
          <p:nvPr/>
        </p:nvSpPr>
        <p:spPr>
          <a:xfrm>
            <a:off x="754048" y="2037977"/>
            <a:ext cx="7571303" cy="1200329"/>
          </a:xfrm>
          <a:prstGeom prst="rect">
            <a:avLst/>
          </a:prstGeom>
          <a:noFill/>
          <a:ln>
            <a:noFill/>
          </a:ln>
        </p:spPr>
        <p:txBody>
          <a:bodyPr wrap="none" rtlCol="0">
            <a:spAutoFit/>
          </a:bodyPr>
          <a:lstStyle/>
          <a:p>
            <a:r>
              <a:rPr lang="zh-CN" altLang="en-US" sz="7200" dirty="0">
                <a:solidFill>
                  <a:schemeClr val="accent4">
                    <a:lumMod val="75000"/>
                  </a:schemeClr>
                </a:solidFill>
                <a:latin typeface="华文细黑" panose="02010600040101010101" charset="-122"/>
                <a:ea typeface="宋体" panose="02010600030101010101" pitchFamily="2" charset="-122"/>
                <a:sym typeface="华文细黑" panose="02010600040101010101" charset="-122"/>
              </a:rPr>
              <a:t>感谢</a:t>
            </a:r>
            <a:r>
              <a:rPr lang="zh-CN" altLang="en-US" sz="7200" dirty="0">
                <a:solidFill>
                  <a:schemeClr val="accent2"/>
                </a:solidFill>
                <a:latin typeface="华文细黑" panose="02010600040101010101" charset="-122"/>
                <a:ea typeface="宋体" panose="02010600030101010101" pitchFamily="2" charset="-122"/>
                <a:sym typeface="华文细黑" panose="02010600040101010101" charset="-122"/>
              </a:rPr>
              <a:t>您的</a:t>
            </a:r>
            <a:r>
              <a:rPr lang="zh-CN" altLang="en-US" sz="7200" dirty="0" smtClean="0">
                <a:solidFill>
                  <a:schemeClr val="accent3">
                    <a:lumMod val="75000"/>
                  </a:schemeClr>
                </a:solidFill>
                <a:latin typeface="华文细黑" panose="02010600040101010101" charset="-122"/>
                <a:ea typeface="宋体" panose="02010600030101010101" pitchFamily="2" charset="-122"/>
                <a:sym typeface="华文细黑" panose="02010600040101010101" charset="-122"/>
              </a:rPr>
              <a:t>聆听</a:t>
            </a:r>
            <a:r>
              <a:rPr lang="zh-CN" altLang="en-US" sz="7200" dirty="0" smtClean="0">
                <a:solidFill>
                  <a:schemeClr val="accent1"/>
                </a:solidFill>
                <a:latin typeface="华文细黑" panose="02010600040101010101" charset="-122"/>
                <a:ea typeface="宋体" panose="02010600030101010101" pitchFamily="2" charset="-122"/>
                <a:sym typeface="华文细黑" panose="02010600040101010101" charset="-122"/>
              </a:rPr>
              <a:t>指导</a:t>
            </a:r>
            <a:endParaRPr lang="zh-CN" altLang="en-US" sz="7200" dirty="0">
              <a:solidFill>
                <a:schemeClr val="accent1"/>
              </a:solidFill>
              <a:latin typeface="华文细黑" panose="02010600040101010101" charset="-122"/>
              <a:ea typeface="宋体" panose="02010600030101010101" pitchFamily="2" charset="-122"/>
              <a:sym typeface="华文细黑" panose="02010600040101010101" charset="-122"/>
            </a:endParaRPr>
          </a:p>
        </p:txBody>
      </p:sp>
      <p:grpSp>
        <p:nvGrpSpPr>
          <p:cNvPr id="4" name="组合 3"/>
          <p:cNvGrpSpPr/>
          <p:nvPr/>
        </p:nvGrpSpPr>
        <p:grpSpPr>
          <a:xfrm>
            <a:off x="1926935" y="3590974"/>
            <a:ext cx="4703132" cy="368300"/>
            <a:chOff x="1861105" y="3589691"/>
            <a:chExt cx="5180832" cy="368300"/>
          </a:xfrm>
        </p:grpSpPr>
        <p:sp>
          <p:nvSpPr>
            <p:cNvPr id="29" name="矩形 28"/>
            <p:cNvSpPr/>
            <p:nvPr/>
          </p:nvSpPr>
          <p:spPr>
            <a:xfrm>
              <a:off x="1861105" y="3592133"/>
              <a:ext cx="5180832" cy="346248"/>
            </a:xfrm>
            <a:prstGeom prst="rect">
              <a:avLst/>
            </a:prstGeom>
            <a:solidFill>
              <a:schemeClr val="accent1">
                <a:lumMod val="60000"/>
                <a:lumOff val="40000"/>
              </a:schemeClr>
            </a:solidFill>
          </p:spPr>
          <p:txBody>
            <a:bodyPr wrap="square">
              <a:spAutoFit/>
            </a:bodyPr>
            <a:lstStyle/>
            <a:p>
              <a:pPr algn="dist">
                <a:spcBef>
                  <a:spcPct val="0"/>
                </a:spcBef>
                <a:buFontTx/>
                <a:buNone/>
              </a:pPr>
              <a:endParaRPr lang="zh-CN" altLang="en-US" sz="2400" dirty="0">
                <a:solidFill>
                  <a:srgbClr val="FFFFFF"/>
                </a:solidFill>
                <a:effectLst>
                  <a:outerShdw blurRad="38100" dist="38100" dir="2700000" algn="tl">
                    <a:srgbClr val="000000">
                      <a:alpha val="43137"/>
                    </a:srgbClr>
                  </a:outerShdw>
                </a:effectLst>
                <a:latin typeface="华文细黑" panose="02010600040101010101" charset="-122"/>
                <a:ea typeface="宋体" panose="02010600030101010101" pitchFamily="2" charset="-122"/>
                <a:sym typeface="华文细黑" panose="02010600040101010101" charset="-122"/>
              </a:endParaRPr>
            </a:p>
          </p:txBody>
        </p:sp>
        <p:sp>
          <p:nvSpPr>
            <p:cNvPr id="10" name="矩形 9"/>
            <p:cNvSpPr/>
            <p:nvPr/>
          </p:nvSpPr>
          <p:spPr>
            <a:xfrm>
              <a:off x="2053448" y="3589691"/>
              <a:ext cx="4785550" cy="368300"/>
            </a:xfrm>
            <a:prstGeom prst="rect">
              <a:avLst/>
            </a:prstGeom>
            <a:noFill/>
          </p:spPr>
          <p:txBody>
            <a:bodyPr wrap="square">
              <a:spAutoFit/>
            </a:bodyPr>
            <a:lstStyle/>
            <a:p>
              <a:pPr algn="just"/>
              <a:r>
                <a:rPr lang="zh-CN" altLang="en-US" dirty="0" smtClean="0">
                  <a:solidFill>
                    <a:srgbClr val="FFFFFF"/>
                  </a:solidFill>
                  <a:latin typeface="宋体" panose="02010600030101010101" pitchFamily="2" charset="-122"/>
                  <a:ea typeface="宋体" panose="02010600030101010101" pitchFamily="2" charset="-122"/>
                  <a:cs typeface="宋体" panose="02010600030101010101" pitchFamily="2" charset="-122"/>
                  <a:sym typeface="华文细黑" panose="02010600040101010101" charset="-122"/>
                </a:rPr>
                <a:t>中职—公共艺术.美术篇（2020版）</a:t>
              </a:r>
              <a:endParaRPr lang="zh-CN" altLang="en-US" dirty="0" smtClean="0">
                <a:solidFill>
                  <a:srgbClr val="FFFFFF"/>
                </a:solidFill>
                <a:latin typeface="宋体" panose="02010600030101010101" pitchFamily="2" charset="-122"/>
                <a:ea typeface="宋体" panose="02010600030101010101" pitchFamily="2" charset="-122"/>
                <a:cs typeface="宋体" panose="02010600030101010101" pitchFamily="2" charset="-122"/>
                <a:sym typeface="华文细黑" panose="02010600040101010101" charset="-122"/>
              </a:endParaRPr>
            </a:p>
          </p:txBody>
        </p:sp>
      </p:grpSp>
      <p:grpSp>
        <p:nvGrpSpPr>
          <p:cNvPr id="8" name="组合 7"/>
          <p:cNvGrpSpPr/>
          <p:nvPr/>
        </p:nvGrpSpPr>
        <p:grpSpPr>
          <a:xfrm>
            <a:off x="105410" y="173990"/>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21" name="椭圆 20"/>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by="(-#ppt_w*2)" calcmode="lin" valueType="num">
                                      <p:cBhvr rctx="PPT">
                                        <p:cTn id="7" dur="500" autoRev="1" fill="hold">
                                          <p:stCondLst>
                                            <p:cond delay="0"/>
                                          </p:stCondLst>
                                        </p:cTn>
                                        <p:tgtEl>
                                          <p:spTgt spid="27"/>
                                        </p:tgtEl>
                                        <p:attrNameLst>
                                          <p:attrName>ppt_w</p:attrName>
                                        </p:attrNameLst>
                                      </p:cBhvr>
                                    </p:anim>
                                    <p:anim by="(#ppt_w*0.50)" calcmode="lin" valueType="num">
                                      <p:cBhvr>
                                        <p:cTn id="8" dur="500" decel="50000" autoRev="1" fill="hold">
                                          <p:stCondLst>
                                            <p:cond delay="0"/>
                                          </p:stCondLst>
                                        </p:cTn>
                                        <p:tgtEl>
                                          <p:spTgt spid="27"/>
                                        </p:tgtEl>
                                        <p:attrNameLst>
                                          <p:attrName>ppt_x</p:attrName>
                                        </p:attrNameLst>
                                      </p:cBhvr>
                                    </p:anim>
                                    <p:anim from="(-#ppt_h/2)" to="(#ppt_y)" calcmode="lin" valueType="num">
                                      <p:cBhvr>
                                        <p:cTn id="9" dur="1000" fill="hold">
                                          <p:stCondLst>
                                            <p:cond delay="0"/>
                                          </p:stCondLst>
                                        </p:cTn>
                                        <p:tgtEl>
                                          <p:spTgt spid="27"/>
                                        </p:tgtEl>
                                        <p:attrNameLst>
                                          <p:attrName>ppt_y</p:attrName>
                                        </p:attrNameLst>
                                      </p:cBhvr>
                                    </p:anim>
                                    <p:animRot by="21600000">
                                      <p:cBhvr>
                                        <p:cTn id="10" dur="1000" fill="hold">
                                          <p:stCondLst>
                                            <p:cond delay="0"/>
                                          </p:stCondLst>
                                        </p:cTn>
                                        <p:tgtEl>
                                          <p:spTgt spid="27"/>
                                        </p:tgtEl>
                                        <p:attrNameLst>
                                          <p:attrName>r</p:attrName>
                                        </p:attrNameLst>
                                      </p:cBhvr>
                                    </p:animRot>
                                  </p:childTnLst>
                                </p:cTn>
                              </p:par>
                            </p:childTnLst>
                          </p:cTn>
                        </p:par>
                        <p:par>
                          <p:cTn id="11" fill="hold">
                            <p:stCondLst>
                              <p:cond delay="17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0" y="-317"/>
            <a:ext cx="12192000" cy="6858000"/>
          </a:xfrm>
          <a:prstGeom prst="rect">
            <a:avLst/>
          </a:prstGeom>
          <a:noFill/>
        </p:spPr>
      </p:pic>
      <p:pic>
        <p:nvPicPr>
          <p:cNvPr id="9" name="图片 8" descr="图片包含 餐桌, 室内, 纸张&#10;&#10;已生成极高可信度的说明"/>
          <p:cNvPicPr>
            <a:picLocks noChangeAspect="1"/>
          </p:cNvPicPr>
          <p:nvPr/>
        </p:nvPicPr>
        <p:blipFill rotWithShape="1">
          <a:blip r:embed="rId2">
            <a:extLst>
              <a:ext uri="{28A0092B-C50C-407E-A947-70E740481C1C}">
                <a14:useLocalDpi xmlns:a14="http://schemas.microsoft.com/office/drawing/2010/main" val="0"/>
              </a:ext>
            </a:extLst>
          </a:blip>
          <a:srcRect b="59279"/>
          <a:stretch>
            <a:fillRect/>
          </a:stretch>
        </p:blipFill>
        <p:spPr>
          <a:xfrm>
            <a:off x="-9754" y="5964349"/>
            <a:ext cx="12192000" cy="1787302"/>
          </a:xfrm>
          <a:prstGeom prst="rect">
            <a:avLst/>
          </a:prstGeom>
          <a:noFill/>
        </p:spPr>
      </p:pic>
      <p:sp>
        <p:nvSpPr>
          <p:cNvPr id="21" name="TextBox 76"/>
          <p:cNvSpPr txBox="1"/>
          <p:nvPr/>
        </p:nvSpPr>
        <p:spPr>
          <a:xfrm>
            <a:off x="3918585" y="2024380"/>
            <a:ext cx="7089775" cy="1198880"/>
          </a:xfrm>
          <a:prstGeom prst="rect">
            <a:avLst/>
          </a:prstGeom>
          <a:noFill/>
          <a:effectLst/>
        </p:spPr>
        <p:txBody>
          <a:bodyPr wrap="square" rtlCol="0">
            <a:spAutoFit/>
          </a:bodyPr>
          <a:p>
            <a:pPr algn="l"/>
            <a:r>
              <a:rPr sz="72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第一章 了解音乐</a:t>
            </a:r>
            <a:endParaRPr sz="72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grpSp>
        <p:nvGrpSpPr>
          <p:cNvPr id="4" name="组合 3"/>
          <p:cNvGrpSpPr/>
          <p:nvPr/>
        </p:nvGrpSpPr>
        <p:grpSpPr>
          <a:xfrm>
            <a:off x="9921240" y="154305"/>
            <a:ext cx="2134870" cy="864870"/>
            <a:chOff x="15605" y="515"/>
            <a:chExt cx="3362" cy="1362"/>
          </a:xfrm>
        </p:grpSpPr>
        <p:grpSp>
          <p:nvGrpSpPr>
            <p:cNvPr id="17" name="组合 16"/>
            <p:cNvGrpSpPr/>
            <p:nvPr/>
          </p:nvGrpSpPr>
          <p:grpSpPr>
            <a:xfrm>
              <a:off x="17318" y="535"/>
              <a:ext cx="1438" cy="1343"/>
              <a:chOff x="6344" y="1046"/>
              <a:chExt cx="1438" cy="1343"/>
            </a:xfrm>
          </p:grpSpPr>
          <p:sp>
            <p:nvSpPr>
              <p:cNvPr id="18" name="椭圆 17"/>
              <p:cNvSpPr/>
              <p:nvPr/>
            </p:nvSpPr>
            <p:spPr>
              <a:xfrm>
                <a:off x="6344" y="1046"/>
                <a:ext cx="465" cy="460"/>
              </a:xfrm>
              <a:prstGeom prst="ellipse">
                <a:avLst/>
              </a:prstGeom>
              <a:noFill/>
              <a:ln w="41275">
                <a:solidFill>
                  <a:srgbClr val="FADB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组合 19"/>
            <p:cNvGrpSpPr/>
            <p:nvPr/>
          </p:nvGrpSpPr>
          <p:grpSpPr>
            <a:xfrm rot="20340000" flipH="1" flipV="1">
              <a:off x="15920" y="515"/>
              <a:ext cx="1438" cy="1343"/>
              <a:chOff x="6344" y="1046"/>
              <a:chExt cx="1438" cy="1343"/>
            </a:xfrm>
          </p:grpSpPr>
          <p:sp>
            <p:nvSpPr>
              <p:cNvPr id="5" name="椭圆 4"/>
              <p:cNvSpPr/>
              <p:nvPr/>
            </p:nvSpPr>
            <p:spPr>
              <a:xfrm>
                <a:off x="6344" y="1046"/>
                <a:ext cx="465" cy="460"/>
              </a:xfrm>
              <a:prstGeom prst="ellipse">
                <a:avLst/>
              </a:prstGeom>
              <a:noFill/>
              <a:ln w="41275">
                <a:solidFill>
                  <a:srgbClr val="CDE2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6994" y="1609"/>
                <a:ext cx="788" cy="780"/>
              </a:xfrm>
              <a:prstGeom prst="ellipse">
                <a:avLst/>
              </a:prstGeom>
              <a:noFill/>
              <a:ln w="41275">
                <a:solidFill>
                  <a:srgbClr val="C5E3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23" name="直接连接符 22"/>
            <p:cNvCxnSpPr/>
            <p:nvPr/>
          </p:nvCxnSpPr>
          <p:spPr>
            <a:xfrm flipH="1">
              <a:off x="15605" y="1141"/>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505" y="995"/>
              <a:ext cx="463" cy="367"/>
            </a:xfrm>
            <a:prstGeom prst="line">
              <a:avLst/>
            </a:prstGeom>
            <a:ln w="19050">
              <a:solidFill>
                <a:srgbClr val="C5E3DE"/>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581" y="5364150"/>
            <a:ext cx="10116105" cy="660400"/>
          </a:xfrm>
          <a:prstGeom prst="rect">
            <a:avLst/>
          </a:prstGeom>
        </p:spPr>
        <p:txBody>
          <a:bodyPr wrap="square" lIns="121920" rIns="121920" bIns="60960">
            <a:spAutoFit/>
          </a:bodyPr>
          <a:lstStyle/>
          <a:p>
            <a:pPr algn="ctr" defTabSz="412750" hangingPunct="0">
              <a:lnSpc>
                <a:spcPct val="150000"/>
              </a:lnSpc>
              <a:defRPr sz="2000" b="0">
                <a:solidFill>
                  <a:srgbClr val="1C1F25"/>
                </a:solidFill>
                <a:latin typeface="Roboto Bold"/>
                <a:ea typeface="Roboto Bold"/>
                <a:cs typeface="Roboto Bold"/>
                <a:sym typeface="Roboto Bold"/>
              </a:defRPr>
            </a:pPr>
            <a:r>
              <a:rPr lang="en-US" sz="2400" dirty="0">
                <a:latin typeface="华文细黑" panose="02010600040101010101" charset="-122"/>
                <a:ea typeface="宋体" panose="02010600030101010101" pitchFamily="2" charset="-122"/>
                <a:sym typeface="华文细黑" panose="02010600040101010101" charset="-122"/>
              </a:rPr>
              <a:t>中职—公共艺术.</a:t>
            </a:r>
            <a:r>
              <a:rPr lang="zh-CN" altLang="en-US" sz="2400" dirty="0">
                <a:latin typeface="华文细黑" panose="02010600040101010101" charset="-122"/>
                <a:ea typeface="宋体" panose="02010600030101010101" pitchFamily="2" charset="-122"/>
                <a:sym typeface="华文细黑" panose="02010600040101010101" charset="-122"/>
              </a:rPr>
              <a:t>音乐</a:t>
            </a:r>
            <a:r>
              <a:rPr lang="en-US" sz="2400" dirty="0">
                <a:latin typeface="华文细黑" panose="02010600040101010101" charset="-122"/>
                <a:ea typeface="宋体" panose="02010600030101010101" pitchFamily="2" charset="-122"/>
                <a:sym typeface="华文细黑" panose="02010600040101010101" charset="-122"/>
              </a:rPr>
              <a:t>篇（2020版）</a:t>
            </a:r>
            <a:endParaRPr lang="en-US" sz="2400" dirty="0">
              <a:latin typeface="华文细黑" panose="02010600040101010101" charset="-122"/>
              <a:ea typeface="宋体" panose="02010600030101010101" pitchFamily="2" charset="-122"/>
              <a:sym typeface="华文细黑" panose="02010600040101010101" charset="-122"/>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概说</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2585085" y="732790"/>
            <a:ext cx="7628255" cy="5077460"/>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音乐是一种艺术形式和文化活动，其媒介是按时组织的声音。一般音乐的定义包括共同元件，如音调、节奏、动态的声波品质音色和纹理。不同样式或类型音乐可能会强调、不强调或忽略其中的某些元素。音乐是用各种各样的乐器和声乐技术演奏的，无论是唱歌或说唱，它存在于器乐作品，存在于声乐作品（如不带乐器伴奏的歌曲）以及将唱歌和乐器结合在一起的作品。</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在一般的形式中，将音乐描述为一种艺术形式或文化活动，包括音乐作品的创作（歌曲、曲调、交响曲等）、对音乐的批评、对音乐历史的研究以及音乐的审美考核。古希腊和印度哲学家将音乐定义为水平排列为旋律而垂直排列为和声的音调。音乐通常是有序且听起来很愉快的，但是 20 世纪的作曲家约翰·凯认为任何声音都可以是音乐，他说：“没有噪音，只有声音。”</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3" name="文本框 2"/>
          <p:cNvSpPr txBox="1"/>
          <p:nvPr/>
        </p:nvSpPr>
        <p:spPr>
          <a:xfrm>
            <a:off x="3314700" y="1364615"/>
            <a:ext cx="5978525" cy="3830955"/>
          </a:xfrm>
          <a:prstGeom prst="rect">
            <a:avLst/>
          </a:prstGeom>
          <a:noFill/>
        </p:spPr>
        <p:txBody>
          <a:bodyPr wrap="square" rtlCol="0">
            <a:spAutoFit/>
          </a:bodyPr>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音乐的创作、表现、意义甚至定义都根据文化和社会背景而有所不同。在整个音乐历史中，一些新的音乐形式或风格都被批评为“非音乐”，包括 1825 年贝多芬的格罗斯·弗格的弦乐四重奏，1900 年代初的早期爵士乐和铁杆朋克在 1980 年代的“硬派音乐”等。</a:t>
            </a:r>
            <a:endParaRPr lang="zh-CN" altLang="en-US">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cs typeface="宋体" panose="02010600030101010101" pitchFamily="2" charset="-122"/>
              </a:rPr>
              <a:t>本章为四个小节，分为“音乐的基本含义”“音乐的基本分类”“音乐的基本要素”和“音乐的历史发展”。至于“主要乐器”和“记谱方法”则分配到每个小节的后面作为“拓展欣赏”，以此拓展同学们的音乐视野。</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4" name="Group 153"/>
          <p:cNvGrpSpPr/>
          <p:nvPr/>
        </p:nvGrpSpPr>
        <p:grpSpPr>
          <a:xfrm>
            <a:off x="252414" y="1693085"/>
            <a:ext cx="11733213" cy="3284537"/>
            <a:chOff x="252413" y="1648112"/>
            <a:chExt cx="11733213" cy="3284537"/>
          </a:xfrm>
        </p:grpSpPr>
        <p:sp>
          <p:nvSpPr>
            <p:cNvPr id="7" name="Freeform 5"/>
            <p:cNvSpPr/>
            <p:nvPr/>
          </p:nvSpPr>
          <p:spPr bwMode="auto">
            <a:xfrm>
              <a:off x="4395788" y="1768762"/>
              <a:ext cx="854075" cy="866775"/>
            </a:xfrm>
            <a:custGeom>
              <a:avLst/>
              <a:gdLst>
                <a:gd name="T0" fmla="*/ 25 w 155"/>
                <a:gd name="T1" fmla="*/ 157 h 157"/>
                <a:gd name="T2" fmla="*/ 50 w 155"/>
                <a:gd name="T3" fmla="*/ 134 h 157"/>
                <a:gd name="T4" fmla="*/ 73 w 155"/>
                <a:gd name="T5" fmla="*/ 109 h 157"/>
                <a:gd name="T6" fmla="*/ 76 w 155"/>
                <a:gd name="T7" fmla="*/ 110 h 157"/>
                <a:gd name="T8" fmla="*/ 111 w 155"/>
                <a:gd name="T9" fmla="*/ 95 h 157"/>
                <a:gd name="T10" fmla="*/ 109 w 155"/>
                <a:gd name="T11" fmla="*/ 72 h 157"/>
                <a:gd name="T12" fmla="*/ 123 w 155"/>
                <a:gd name="T13" fmla="*/ 57 h 157"/>
                <a:gd name="T14" fmla="*/ 124 w 155"/>
                <a:gd name="T15" fmla="*/ 44 h 157"/>
                <a:gd name="T16" fmla="*/ 151 w 155"/>
                <a:gd name="T17" fmla="*/ 31 h 157"/>
                <a:gd name="T18" fmla="*/ 138 w 155"/>
                <a:gd name="T19" fmla="*/ 4 h 157"/>
                <a:gd name="T20" fmla="*/ 115 w 155"/>
                <a:gd name="T21" fmla="*/ 9 h 157"/>
                <a:gd name="T22" fmla="*/ 108 w 155"/>
                <a:gd name="T23" fmla="*/ 5 h 157"/>
                <a:gd name="T24" fmla="*/ 77 w 155"/>
                <a:gd name="T25" fmla="*/ 19 h 157"/>
                <a:gd name="T26" fmla="*/ 76 w 155"/>
                <a:gd name="T27" fmla="*/ 31 h 157"/>
                <a:gd name="T28" fmla="*/ 69 w 155"/>
                <a:gd name="T29" fmla="*/ 27 h 157"/>
                <a:gd name="T30" fmla="*/ 35 w 155"/>
                <a:gd name="T31" fmla="*/ 43 h 157"/>
                <a:gd name="T32" fmla="*/ 36 w 155"/>
                <a:gd name="T33" fmla="*/ 64 h 157"/>
                <a:gd name="T34" fmla="*/ 17 w 155"/>
                <a:gd name="T35" fmla="*/ 88 h 157"/>
                <a:gd name="T36" fmla="*/ 20 w 155"/>
                <a:gd name="T37" fmla="*/ 101 h 157"/>
                <a:gd name="T38" fmla="*/ 19 w 155"/>
                <a:gd name="T39" fmla="*/ 107 h 157"/>
                <a:gd name="T40" fmla="*/ 0 w 155"/>
                <a:gd name="T41" fmla="*/ 131 h 157"/>
                <a:gd name="T42" fmla="*/ 25 w 155"/>
                <a:gd name="T43"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157">
                  <a:moveTo>
                    <a:pt x="25" y="157"/>
                  </a:moveTo>
                  <a:cubicBezTo>
                    <a:pt x="38" y="157"/>
                    <a:pt x="49" y="147"/>
                    <a:pt x="50" y="134"/>
                  </a:cubicBezTo>
                  <a:cubicBezTo>
                    <a:pt x="63" y="132"/>
                    <a:pt x="72" y="122"/>
                    <a:pt x="73" y="109"/>
                  </a:cubicBezTo>
                  <a:cubicBezTo>
                    <a:pt x="74" y="109"/>
                    <a:pt x="75" y="110"/>
                    <a:pt x="76" y="110"/>
                  </a:cubicBezTo>
                  <a:cubicBezTo>
                    <a:pt x="90" y="115"/>
                    <a:pt x="105" y="108"/>
                    <a:pt x="111" y="95"/>
                  </a:cubicBezTo>
                  <a:cubicBezTo>
                    <a:pt x="113" y="87"/>
                    <a:pt x="112" y="79"/>
                    <a:pt x="109" y="72"/>
                  </a:cubicBezTo>
                  <a:cubicBezTo>
                    <a:pt x="115" y="69"/>
                    <a:pt x="120" y="64"/>
                    <a:pt x="123" y="57"/>
                  </a:cubicBezTo>
                  <a:cubicBezTo>
                    <a:pt x="125" y="53"/>
                    <a:pt x="125" y="48"/>
                    <a:pt x="124" y="44"/>
                  </a:cubicBezTo>
                  <a:cubicBezTo>
                    <a:pt x="135" y="47"/>
                    <a:pt x="147" y="42"/>
                    <a:pt x="151" y="31"/>
                  </a:cubicBezTo>
                  <a:cubicBezTo>
                    <a:pt x="155" y="20"/>
                    <a:pt x="149" y="8"/>
                    <a:pt x="138" y="4"/>
                  </a:cubicBezTo>
                  <a:cubicBezTo>
                    <a:pt x="130" y="1"/>
                    <a:pt x="121" y="3"/>
                    <a:pt x="115" y="9"/>
                  </a:cubicBezTo>
                  <a:cubicBezTo>
                    <a:pt x="113" y="7"/>
                    <a:pt x="111" y="6"/>
                    <a:pt x="108" y="5"/>
                  </a:cubicBezTo>
                  <a:cubicBezTo>
                    <a:pt x="95" y="0"/>
                    <a:pt x="82" y="7"/>
                    <a:pt x="77" y="19"/>
                  </a:cubicBezTo>
                  <a:cubicBezTo>
                    <a:pt x="76" y="23"/>
                    <a:pt x="75" y="27"/>
                    <a:pt x="76" y="31"/>
                  </a:cubicBezTo>
                  <a:cubicBezTo>
                    <a:pt x="74" y="29"/>
                    <a:pt x="72" y="28"/>
                    <a:pt x="69" y="27"/>
                  </a:cubicBezTo>
                  <a:cubicBezTo>
                    <a:pt x="56" y="22"/>
                    <a:pt x="40" y="29"/>
                    <a:pt x="35" y="43"/>
                  </a:cubicBezTo>
                  <a:cubicBezTo>
                    <a:pt x="32" y="50"/>
                    <a:pt x="33" y="58"/>
                    <a:pt x="36" y="64"/>
                  </a:cubicBezTo>
                  <a:cubicBezTo>
                    <a:pt x="25" y="66"/>
                    <a:pt x="17" y="76"/>
                    <a:pt x="17" y="88"/>
                  </a:cubicBezTo>
                  <a:cubicBezTo>
                    <a:pt x="17" y="92"/>
                    <a:pt x="18" y="97"/>
                    <a:pt x="20" y="101"/>
                  </a:cubicBezTo>
                  <a:cubicBezTo>
                    <a:pt x="20" y="102"/>
                    <a:pt x="19" y="105"/>
                    <a:pt x="19" y="107"/>
                  </a:cubicBezTo>
                  <a:cubicBezTo>
                    <a:pt x="8" y="109"/>
                    <a:pt x="0" y="119"/>
                    <a:pt x="0" y="131"/>
                  </a:cubicBezTo>
                  <a:cubicBezTo>
                    <a:pt x="0" y="145"/>
                    <a:pt x="11" y="157"/>
                    <a:pt x="25" y="157"/>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 name="Freeform 6"/>
            <p:cNvSpPr/>
            <p:nvPr/>
          </p:nvSpPr>
          <p:spPr bwMode="auto">
            <a:xfrm>
              <a:off x="10493376" y="2127537"/>
              <a:ext cx="738188" cy="855662"/>
            </a:xfrm>
            <a:custGeom>
              <a:avLst/>
              <a:gdLst>
                <a:gd name="T0" fmla="*/ 37 w 134"/>
                <a:gd name="T1" fmla="*/ 155 h 155"/>
                <a:gd name="T2" fmla="*/ 75 w 134"/>
                <a:gd name="T3" fmla="*/ 121 h 155"/>
                <a:gd name="T4" fmla="*/ 109 w 134"/>
                <a:gd name="T5" fmla="*/ 82 h 155"/>
                <a:gd name="T6" fmla="*/ 104 w 134"/>
                <a:gd name="T7" fmla="*/ 63 h 155"/>
                <a:gd name="T8" fmla="*/ 134 w 134"/>
                <a:gd name="T9" fmla="*/ 31 h 155"/>
                <a:gd name="T10" fmla="*/ 102 w 134"/>
                <a:gd name="T11" fmla="*/ 0 h 155"/>
                <a:gd name="T12" fmla="*/ 73 w 134"/>
                <a:gd name="T13" fmla="*/ 19 h 155"/>
                <a:gd name="T14" fmla="*/ 60 w 134"/>
                <a:gd name="T15" fmla="*/ 17 h 155"/>
                <a:gd name="T16" fmla="*/ 25 w 134"/>
                <a:gd name="T17" fmla="*/ 52 h 155"/>
                <a:gd name="T18" fmla="*/ 30 w 134"/>
                <a:gd name="T19" fmla="*/ 71 h 155"/>
                <a:gd name="T20" fmla="*/ 29 w 134"/>
                <a:gd name="T21" fmla="*/ 81 h 155"/>
                <a:gd name="T22" fmla="*/ 0 w 134"/>
                <a:gd name="T23" fmla="*/ 117 h 155"/>
                <a:gd name="T24" fmla="*/ 37 w 134"/>
                <a:gd name="T25"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55">
                  <a:moveTo>
                    <a:pt x="37" y="155"/>
                  </a:moveTo>
                  <a:cubicBezTo>
                    <a:pt x="57" y="155"/>
                    <a:pt x="73" y="140"/>
                    <a:pt x="75" y="121"/>
                  </a:cubicBezTo>
                  <a:cubicBezTo>
                    <a:pt x="94" y="118"/>
                    <a:pt x="109" y="102"/>
                    <a:pt x="109" y="82"/>
                  </a:cubicBezTo>
                  <a:cubicBezTo>
                    <a:pt x="109" y="75"/>
                    <a:pt x="107" y="68"/>
                    <a:pt x="104" y="63"/>
                  </a:cubicBezTo>
                  <a:cubicBezTo>
                    <a:pt x="121" y="62"/>
                    <a:pt x="134" y="48"/>
                    <a:pt x="134" y="31"/>
                  </a:cubicBezTo>
                  <a:cubicBezTo>
                    <a:pt x="134" y="14"/>
                    <a:pt x="120" y="0"/>
                    <a:pt x="102" y="0"/>
                  </a:cubicBezTo>
                  <a:cubicBezTo>
                    <a:pt x="89" y="0"/>
                    <a:pt x="78" y="8"/>
                    <a:pt x="73" y="19"/>
                  </a:cubicBezTo>
                  <a:cubicBezTo>
                    <a:pt x="69" y="18"/>
                    <a:pt x="65" y="17"/>
                    <a:pt x="60" y="17"/>
                  </a:cubicBezTo>
                  <a:cubicBezTo>
                    <a:pt x="41" y="17"/>
                    <a:pt x="25" y="33"/>
                    <a:pt x="25" y="52"/>
                  </a:cubicBezTo>
                  <a:cubicBezTo>
                    <a:pt x="25" y="59"/>
                    <a:pt x="27" y="66"/>
                    <a:pt x="30" y="71"/>
                  </a:cubicBezTo>
                  <a:cubicBezTo>
                    <a:pt x="30" y="74"/>
                    <a:pt x="29" y="77"/>
                    <a:pt x="29" y="81"/>
                  </a:cubicBezTo>
                  <a:cubicBezTo>
                    <a:pt x="12" y="84"/>
                    <a:pt x="0" y="99"/>
                    <a:pt x="0" y="117"/>
                  </a:cubicBezTo>
                  <a:cubicBezTo>
                    <a:pt x="0" y="138"/>
                    <a:pt x="16" y="155"/>
                    <a:pt x="37" y="155"/>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 name="Freeform 7"/>
            <p:cNvSpPr/>
            <p:nvPr/>
          </p:nvSpPr>
          <p:spPr bwMode="auto">
            <a:xfrm>
              <a:off x="5992813" y="2006887"/>
              <a:ext cx="466725" cy="546100"/>
            </a:xfrm>
            <a:custGeom>
              <a:avLst/>
              <a:gdLst>
                <a:gd name="T0" fmla="*/ 23 w 85"/>
                <a:gd name="T1" fmla="*/ 99 h 99"/>
                <a:gd name="T2" fmla="*/ 47 w 85"/>
                <a:gd name="T3" fmla="*/ 77 h 99"/>
                <a:gd name="T4" fmla="*/ 69 w 85"/>
                <a:gd name="T5" fmla="*/ 52 h 99"/>
                <a:gd name="T6" fmla="*/ 66 w 85"/>
                <a:gd name="T7" fmla="*/ 40 h 99"/>
                <a:gd name="T8" fmla="*/ 85 w 85"/>
                <a:gd name="T9" fmla="*/ 20 h 99"/>
                <a:gd name="T10" fmla="*/ 65 w 85"/>
                <a:gd name="T11" fmla="*/ 0 h 99"/>
                <a:gd name="T12" fmla="*/ 46 w 85"/>
                <a:gd name="T13" fmla="*/ 13 h 99"/>
                <a:gd name="T14" fmla="*/ 38 w 85"/>
                <a:gd name="T15" fmla="*/ 11 h 99"/>
                <a:gd name="T16" fmla="*/ 15 w 85"/>
                <a:gd name="T17" fmla="*/ 34 h 99"/>
                <a:gd name="T18" fmla="*/ 19 w 85"/>
                <a:gd name="T19" fmla="*/ 46 h 99"/>
                <a:gd name="T20" fmla="*/ 18 w 85"/>
                <a:gd name="T21" fmla="*/ 51 h 99"/>
                <a:gd name="T22" fmla="*/ 0 w 85"/>
                <a:gd name="T23" fmla="*/ 75 h 99"/>
                <a:gd name="T24" fmla="*/ 23 w 85"/>
                <a:gd name="T2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99">
                  <a:moveTo>
                    <a:pt x="23" y="99"/>
                  </a:moveTo>
                  <a:cubicBezTo>
                    <a:pt x="36" y="99"/>
                    <a:pt x="46" y="89"/>
                    <a:pt x="47" y="77"/>
                  </a:cubicBezTo>
                  <a:cubicBezTo>
                    <a:pt x="59" y="75"/>
                    <a:pt x="69" y="65"/>
                    <a:pt x="69" y="52"/>
                  </a:cubicBezTo>
                  <a:cubicBezTo>
                    <a:pt x="69" y="48"/>
                    <a:pt x="68" y="44"/>
                    <a:pt x="66" y="40"/>
                  </a:cubicBezTo>
                  <a:cubicBezTo>
                    <a:pt x="76" y="40"/>
                    <a:pt x="85" y="31"/>
                    <a:pt x="85" y="20"/>
                  </a:cubicBezTo>
                  <a:cubicBezTo>
                    <a:pt x="85" y="9"/>
                    <a:pt x="76" y="0"/>
                    <a:pt x="65" y="0"/>
                  </a:cubicBezTo>
                  <a:cubicBezTo>
                    <a:pt x="56" y="0"/>
                    <a:pt x="49" y="5"/>
                    <a:pt x="46" y="13"/>
                  </a:cubicBezTo>
                  <a:cubicBezTo>
                    <a:pt x="44" y="12"/>
                    <a:pt x="41" y="11"/>
                    <a:pt x="38" y="11"/>
                  </a:cubicBezTo>
                  <a:cubicBezTo>
                    <a:pt x="26" y="11"/>
                    <a:pt x="15" y="21"/>
                    <a:pt x="15" y="34"/>
                  </a:cubicBezTo>
                  <a:cubicBezTo>
                    <a:pt x="15" y="38"/>
                    <a:pt x="17" y="42"/>
                    <a:pt x="19" y="46"/>
                  </a:cubicBezTo>
                  <a:cubicBezTo>
                    <a:pt x="19" y="48"/>
                    <a:pt x="18" y="49"/>
                    <a:pt x="18" y="51"/>
                  </a:cubicBezTo>
                  <a:cubicBezTo>
                    <a:pt x="7" y="54"/>
                    <a:pt x="0" y="63"/>
                    <a:pt x="0" y="75"/>
                  </a:cubicBezTo>
                  <a:cubicBezTo>
                    <a:pt x="0" y="88"/>
                    <a:pt x="10" y="99"/>
                    <a:pt x="23" y="99"/>
                  </a:cubicBezTo>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 name="Freeform 8"/>
            <p:cNvSpPr/>
            <p:nvPr/>
          </p:nvSpPr>
          <p:spPr bwMode="auto">
            <a:xfrm>
              <a:off x="7273926" y="3065749"/>
              <a:ext cx="457200" cy="487362"/>
            </a:xfrm>
            <a:custGeom>
              <a:avLst/>
              <a:gdLst>
                <a:gd name="T0" fmla="*/ 19 w 83"/>
                <a:gd name="T1" fmla="*/ 88 h 88"/>
                <a:gd name="T2" fmla="*/ 35 w 83"/>
                <a:gd name="T3" fmla="*/ 78 h 88"/>
                <a:gd name="T4" fmla="*/ 41 w 83"/>
                <a:gd name="T5" fmla="*/ 82 h 88"/>
                <a:gd name="T6" fmla="*/ 67 w 83"/>
                <a:gd name="T7" fmla="*/ 70 h 88"/>
                <a:gd name="T8" fmla="*/ 66 w 83"/>
                <a:gd name="T9" fmla="*/ 55 h 88"/>
                <a:gd name="T10" fmla="*/ 70 w 83"/>
                <a:gd name="T11" fmla="*/ 48 h 88"/>
                <a:gd name="T12" fmla="*/ 71 w 83"/>
                <a:gd name="T13" fmla="*/ 38 h 88"/>
                <a:gd name="T14" fmla="*/ 79 w 83"/>
                <a:gd name="T15" fmla="*/ 28 h 88"/>
                <a:gd name="T16" fmla="*/ 68 w 83"/>
                <a:gd name="T17" fmla="*/ 3 h 88"/>
                <a:gd name="T18" fmla="*/ 43 w 83"/>
                <a:gd name="T19" fmla="*/ 13 h 88"/>
                <a:gd name="T20" fmla="*/ 36 w 83"/>
                <a:gd name="T21" fmla="*/ 21 h 88"/>
                <a:gd name="T22" fmla="*/ 30 w 83"/>
                <a:gd name="T23" fmla="*/ 19 h 88"/>
                <a:gd name="T24" fmla="*/ 12 w 83"/>
                <a:gd name="T25" fmla="*/ 37 h 88"/>
                <a:gd name="T26" fmla="*/ 15 w 83"/>
                <a:gd name="T27" fmla="*/ 46 h 88"/>
                <a:gd name="T28" fmla="*/ 15 w 83"/>
                <a:gd name="T29" fmla="*/ 51 h 88"/>
                <a:gd name="T30" fmla="*/ 0 w 83"/>
                <a:gd name="T31" fmla="*/ 69 h 88"/>
                <a:gd name="T32" fmla="*/ 19 w 83"/>
                <a:gd name="T3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8">
                  <a:moveTo>
                    <a:pt x="19" y="88"/>
                  </a:moveTo>
                  <a:cubicBezTo>
                    <a:pt x="26" y="88"/>
                    <a:pt x="32" y="84"/>
                    <a:pt x="35" y="78"/>
                  </a:cubicBezTo>
                  <a:cubicBezTo>
                    <a:pt x="37" y="79"/>
                    <a:pt x="39" y="81"/>
                    <a:pt x="41" y="82"/>
                  </a:cubicBezTo>
                  <a:cubicBezTo>
                    <a:pt x="51" y="85"/>
                    <a:pt x="63" y="80"/>
                    <a:pt x="67" y="70"/>
                  </a:cubicBezTo>
                  <a:cubicBezTo>
                    <a:pt x="68" y="65"/>
                    <a:pt x="68" y="59"/>
                    <a:pt x="66" y="55"/>
                  </a:cubicBezTo>
                  <a:cubicBezTo>
                    <a:pt x="68" y="53"/>
                    <a:pt x="69" y="51"/>
                    <a:pt x="70" y="48"/>
                  </a:cubicBezTo>
                  <a:cubicBezTo>
                    <a:pt x="71" y="45"/>
                    <a:pt x="72" y="41"/>
                    <a:pt x="71" y="38"/>
                  </a:cubicBezTo>
                  <a:cubicBezTo>
                    <a:pt x="75" y="36"/>
                    <a:pt x="78" y="33"/>
                    <a:pt x="79" y="28"/>
                  </a:cubicBezTo>
                  <a:cubicBezTo>
                    <a:pt x="83" y="18"/>
                    <a:pt x="78" y="7"/>
                    <a:pt x="68" y="3"/>
                  </a:cubicBezTo>
                  <a:cubicBezTo>
                    <a:pt x="58" y="0"/>
                    <a:pt x="47" y="4"/>
                    <a:pt x="43" y="13"/>
                  </a:cubicBezTo>
                  <a:cubicBezTo>
                    <a:pt x="40" y="15"/>
                    <a:pt x="38" y="17"/>
                    <a:pt x="36" y="21"/>
                  </a:cubicBezTo>
                  <a:cubicBezTo>
                    <a:pt x="34" y="20"/>
                    <a:pt x="32" y="19"/>
                    <a:pt x="30" y="19"/>
                  </a:cubicBezTo>
                  <a:cubicBezTo>
                    <a:pt x="20" y="19"/>
                    <a:pt x="12" y="27"/>
                    <a:pt x="12" y="37"/>
                  </a:cubicBezTo>
                  <a:cubicBezTo>
                    <a:pt x="12" y="40"/>
                    <a:pt x="13" y="44"/>
                    <a:pt x="15" y="46"/>
                  </a:cubicBezTo>
                  <a:cubicBezTo>
                    <a:pt x="15" y="48"/>
                    <a:pt x="15" y="49"/>
                    <a:pt x="15" y="51"/>
                  </a:cubicBezTo>
                  <a:cubicBezTo>
                    <a:pt x="6" y="53"/>
                    <a:pt x="0" y="60"/>
                    <a:pt x="0" y="69"/>
                  </a:cubicBezTo>
                  <a:cubicBezTo>
                    <a:pt x="0" y="79"/>
                    <a:pt x="8" y="88"/>
                    <a:pt x="19" y="88"/>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 name="Freeform 9"/>
            <p:cNvSpPr/>
            <p:nvPr/>
          </p:nvSpPr>
          <p:spPr bwMode="auto">
            <a:xfrm>
              <a:off x="1925638" y="1648112"/>
              <a:ext cx="457200" cy="490537"/>
            </a:xfrm>
            <a:custGeom>
              <a:avLst/>
              <a:gdLst>
                <a:gd name="T0" fmla="*/ 18 w 83"/>
                <a:gd name="T1" fmla="*/ 89 h 89"/>
                <a:gd name="T2" fmla="*/ 35 w 83"/>
                <a:gd name="T3" fmla="*/ 79 h 89"/>
                <a:gd name="T4" fmla="*/ 41 w 83"/>
                <a:gd name="T5" fmla="*/ 82 h 89"/>
                <a:gd name="T6" fmla="*/ 66 w 83"/>
                <a:gd name="T7" fmla="*/ 71 h 89"/>
                <a:gd name="T8" fmla="*/ 66 w 83"/>
                <a:gd name="T9" fmla="*/ 56 h 89"/>
                <a:gd name="T10" fmla="*/ 70 w 83"/>
                <a:gd name="T11" fmla="*/ 49 h 89"/>
                <a:gd name="T12" fmla="*/ 71 w 83"/>
                <a:gd name="T13" fmla="*/ 39 h 89"/>
                <a:gd name="T14" fmla="*/ 79 w 83"/>
                <a:gd name="T15" fmla="*/ 29 h 89"/>
                <a:gd name="T16" fmla="*/ 67 w 83"/>
                <a:gd name="T17" fmla="*/ 4 h 89"/>
                <a:gd name="T18" fmla="*/ 43 w 83"/>
                <a:gd name="T19" fmla="*/ 14 h 89"/>
                <a:gd name="T20" fmla="*/ 36 w 83"/>
                <a:gd name="T21" fmla="*/ 21 h 89"/>
                <a:gd name="T22" fmla="*/ 30 w 83"/>
                <a:gd name="T23" fmla="*/ 20 h 89"/>
                <a:gd name="T24" fmla="*/ 12 w 83"/>
                <a:gd name="T25" fmla="*/ 38 h 89"/>
                <a:gd name="T26" fmla="*/ 15 w 83"/>
                <a:gd name="T27" fmla="*/ 47 h 89"/>
                <a:gd name="T28" fmla="*/ 14 w 83"/>
                <a:gd name="T29" fmla="*/ 52 h 89"/>
                <a:gd name="T30" fmla="*/ 0 w 83"/>
                <a:gd name="T31" fmla="*/ 70 h 89"/>
                <a:gd name="T32" fmla="*/ 18 w 83"/>
                <a:gd name="T33"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9">
                  <a:moveTo>
                    <a:pt x="18" y="89"/>
                  </a:moveTo>
                  <a:cubicBezTo>
                    <a:pt x="25" y="89"/>
                    <a:pt x="31" y="84"/>
                    <a:pt x="35" y="79"/>
                  </a:cubicBezTo>
                  <a:cubicBezTo>
                    <a:pt x="36" y="80"/>
                    <a:pt x="38" y="81"/>
                    <a:pt x="41" y="82"/>
                  </a:cubicBezTo>
                  <a:cubicBezTo>
                    <a:pt x="51" y="86"/>
                    <a:pt x="62" y="81"/>
                    <a:pt x="66" y="71"/>
                  </a:cubicBezTo>
                  <a:cubicBezTo>
                    <a:pt x="68" y="66"/>
                    <a:pt x="68" y="60"/>
                    <a:pt x="66" y="56"/>
                  </a:cubicBezTo>
                  <a:cubicBezTo>
                    <a:pt x="67" y="54"/>
                    <a:pt x="69" y="52"/>
                    <a:pt x="70" y="49"/>
                  </a:cubicBezTo>
                  <a:cubicBezTo>
                    <a:pt x="71" y="46"/>
                    <a:pt x="71" y="42"/>
                    <a:pt x="71" y="39"/>
                  </a:cubicBezTo>
                  <a:cubicBezTo>
                    <a:pt x="74" y="37"/>
                    <a:pt x="77" y="34"/>
                    <a:pt x="79" y="29"/>
                  </a:cubicBezTo>
                  <a:cubicBezTo>
                    <a:pt x="83" y="19"/>
                    <a:pt x="77" y="8"/>
                    <a:pt x="67" y="4"/>
                  </a:cubicBezTo>
                  <a:cubicBezTo>
                    <a:pt x="58" y="0"/>
                    <a:pt x="47" y="5"/>
                    <a:pt x="43" y="14"/>
                  </a:cubicBezTo>
                  <a:cubicBezTo>
                    <a:pt x="40" y="16"/>
                    <a:pt x="37" y="18"/>
                    <a:pt x="36" y="21"/>
                  </a:cubicBezTo>
                  <a:cubicBezTo>
                    <a:pt x="34" y="21"/>
                    <a:pt x="32" y="20"/>
                    <a:pt x="30" y="20"/>
                  </a:cubicBezTo>
                  <a:cubicBezTo>
                    <a:pt x="20" y="20"/>
                    <a:pt x="12" y="28"/>
                    <a:pt x="12" y="38"/>
                  </a:cubicBezTo>
                  <a:cubicBezTo>
                    <a:pt x="12" y="41"/>
                    <a:pt x="13" y="45"/>
                    <a:pt x="15" y="47"/>
                  </a:cubicBezTo>
                  <a:cubicBezTo>
                    <a:pt x="14" y="49"/>
                    <a:pt x="14" y="50"/>
                    <a:pt x="14" y="52"/>
                  </a:cubicBezTo>
                  <a:cubicBezTo>
                    <a:pt x="6" y="54"/>
                    <a:pt x="0" y="61"/>
                    <a:pt x="0" y="70"/>
                  </a:cubicBezTo>
                  <a:cubicBezTo>
                    <a:pt x="0" y="80"/>
                    <a:pt x="8" y="89"/>
                    <a:pt x="18" y="89"/>
                  </a:cubicBezTo>
                  <a:close/>
                </a:path>
              </a:pathLst>
            </a:custGeom>
            <a:solidFill>
              <a:schemeClr val="tx1">
                <a:alpha val="2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 name="Freeform 10"/>
            <p:cNvSpPr/>
            <p:nvPr/>
          </p:nvSpPr>
          <p:spPr bwMode="auto">
            <a:xfrm>
              <a:off x="252413" y="2167224"/>
              <a:ext cx="11733213" cy="2765425"/>
            </a:xfrm>
            <a:custGeom>
              <a:avLst/>
              <a:gdLst>
                <a:gd name="T0" fmla="*/ 2015 w 2132"/>
                <a:gd name="T1" fmla="*/ 351 h 501"/>
                <a:gd name="T2" fmla="*/ 1940 w 2132"/>
                <a:gd name="T3" fmla="*/ 247 h 501"/>
                <a:gd name="T4" fmla="*/ 1943 w 2132"/>
                <a:gd name="T5" fmla="*/ 234 h 501"/>
                <a:gd name="T6" fmla="*/ 1943 w 2132"/>
                <a:gd name="T7" fmla="*/ 224 h 501"/>
                <a:gd name="T8" fmla="*/ 1939 w 2132"/>
                <a:gd name="T9" fmla="*/ 204 h 501"/>
                <a:gd name="T10" fmla="*/ 1825 w 2132"/>
                <a:gd name="T11" fmla="*/ 182 h 501"/>
                <a:gd name="T12" fmla="*/ 1831 w 2132"/>
                <a:gd name="T13" fmla="*/ 212 h 501"/>
                <a:gd name="T14" fmla="*/ 1831 w 2132"/>
                <a:gd name="T15" fmla="*/ 224 h 501"/>
                <a:gd name="T16" fmla="*/ 1828 w 2132"/>
                <a:gd name="T17" fmla="*/ 246 h 501"/>
                <a:gd name="T18" fmla="*/ 1826 w 2132"/>
                <a:gd name="T19" fmla="*/ 285 h 501"/>
                <a:gd name="T20" fmla="*/ 1679 w 2132"/>
                <a:gd name="T21" fmla="*/ 313 h 501"/>
                <a:gd name="T22" fmla="*/ 1625 w 2132"/>
                <a:gd name="T23" fmla="*/ 247 h 501"/>
                <a:gd name="T24" fmla="*/ 1631 w 2132"/>
                <a:gd name="T25" fmla="*/ 51 h 501"/>
                <a:gd name="T26" fmla="*/ 1631 w 2132"/>
                <a:gd name="T27" fmla="*/ 42 h 501"/>
                <a:gd name="T28" fmla="*/ 1627 w 2132"/>
                <a:gd name="T29" fmla="*/ 22 h 501"/>
                <a:gd name="T30" fmla="*/ 1513 w 2132"/>
                <a:gd name="T31" fmla="*/ 0 h 501"/>
                <a:gd name="T32" fmla="*/ 1520 w 2132"/>
                <a:gd name="T33" fmla="*/ 30 h 501"/>
                <a:gd name="T34" fmla="*/ 1520 w 2132"/>
                <a:gd name="T35" fmla="*/ 42 h 501"/>
                <a:gd name="T36" fmla="*/ 1518 w 2132"/>
                <a:gd name="T37" fmla="*/ 64 h 501"/>
                <a:gd name="T38" fmla="*/ 1506 w 2132"/>
                <a:gd name="T39" fmla="*/ 315 h 501"/>
                <a:gd name="T40" fmla="*/ 1499 w 2132"/>
                <a:gd name="T41" fmla="*/ 351 h 501"/>
                <a:gd name="T42" fmla="*/ 1385 w 2132"/>
                <a:gd name="T43" fmla="*/ 446 h 501"/>
                <a:gd name="T44" fmla="*/ 1342 w 2132"/>
                <a:gd name="T45" fmla="*/ 446 h 501"/>
                <a:gd name="T46" fmla="*/ 1271 w 2132"/>
                <a:gd name="T47" fmla="*/ 275 h 501"/>
                <a:gd name="T48" fmla="*/ 1232 w 2132"/>
                <a:gd name="T49" fmla="*/ 294 h 501"/>
                <a:gd name="T50" fmla="*/ 1103 w 2132"/>
                <a:gd name="T51" fmla="*/ 91 h 501"/>
                <a:gd name="T52" fmla="*/ 1103 w 2132"/>
                <a:gd name="T53" fmla="*/ 80 h 501"/>
                <a:gd name="T54" fmla="*/ 1030 w 2132"/>
                <a:gd name="T55" fmla="*/ 91 h 501"/>
                <a:gd name="T56" fmla="*/ 991 w 2132"/>
                <a:gd name="T57" fmla="*/ 159 h 501"/>
                <a:gd name="T58" fmla="*/ 990 w 2132"/>
                <a:gd name="T59" fmla="*/ 37 h 501"/>
                <a:gd name="T60" fmla="*/ 918 w 2132"/>
                <a:gd name="T61" fmla="*/ 47 h 501"/>
                <a:gd name="T62" fmla="*/ 886 w 2132"/>
                <a:gd name="T63" fmla="*/ 159 h 501"/>
                <a:gd name="T64" fmla="*/ 875 w 2132"/>
                <a:gd name="T65" fmla="*/ 251 h 501"/>
                <a:gd name="T66" fmla="*/ 791 w 2132"/>
                <a:gd name="T67" fmla="*/ 117 h 501"/>
                <a:gd name="T68" fmla="*/ 795 w 2132"/>
                <a:gd name="T69" fmla="*/ 110 h 501"/>
                <a:gd name="T70" fmla="*/ 742 w 2132"/>
                <a:gd name="T71" fmla="*/ 117 h 501"/>
                <a:gd name="T72" fmla="*/ 685 w 2132"/>
                <a:gd name="T73" fmla="*/ 251 h 501"/>
                <a:gd name="T74" fmla="*/ 571 w 2132"/>
                <a:gd name="T75" fmla="*/ 291 h 501"/>
                <a:gd name="T76" fmla="*/ 539 w 2132"/>
                <a:gd name="T77" fmla="*/ 330 h 501"/>
                <a:gd name="T78" fmla="*/ 470 w 2132"/>
                <a:gd name="T79" fmla="*/ 254 h 501"/>
                <a:gd name="T80" fmla="*/ 463 w 2132"/>
                <a:gd name="T81" fmla="*/ 4 h 501"/>
                <a:gd name="T82" fmla="*/ 433 w 2132"/>
                <a:gd name="T83" fmla="*/ 20 h 501"/>
                <a:gd name="T84" fmla="*/ 413 w 2132"/>
                <a:gd name="T85" fmla="*/ 330 h 501"/>
                <a:gd name="T86" fmla="*/ 350 w 2132"/>
                <a:gd name="T87" fmla="*/ 210 h 501"/>
                <a:gd name="T88" fmla="*/ 343 w 2132"/>
                <a:gd name="T89" fmla="*/ 4 h 501"/>
                <a:gd name="T90" fmla="*/ 314 w 2132"/>
                <a:gd name="T91" fmla="*/ 20 h 501"/>
                <a:gd name="T92" fmla="*/ 295 w 2132"/>
                <a:gd name="T93" fmla="*/ 182 h 501"/>
                <a:gd name="T94" fmla="*/ 53 w 2132"/>
                <a:gd name="T95" fmla="*/ 238 h 501"/>
                <a:gd name="T96" fmla="*/ 0 w 2132"/>
                <a:gd name="T97" fmla="*/ 499 h 501"/>
                <a:gd name="T98" fmla="*/ 571 w 2132"/>
                <a:gd name="T99" fmla="*/ 499 h 501"/>
                <a:gd name="T100" fmla="*/ 853 w 2132"/>
                <a:gd name="T101" fmla="*/ 501 h 501"/>
                <a:gd name="T102" fmla="*/ 1445 w 2132"/>
                <a:gd name="T103" fmla="*/ 501 h 501"/>
                <a:gd name="T104" fmla="*/ 2132 w 2132"/>
                <a:gd name="T105" fmla="*/ 446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2" h="501">
                  <a:moveTo>
                    <a:pt x="2062" y="446"/>
                  </a:moveTo>
                  <a:cubicBezTo>
                    <a:pt x="2062" y="351"/>
                    <a:pt x="2062" y="351"/>
                    <a:pt x="2062" y="351"/>
                  </a:cubicBezTo>
                  <a:cubicBezTo>
                    <a:pt x="2015" y="351"/>
                    <a:pt x="2015" y="351"/>
                    <a:pt x="2015" y="351"/>
                  </a:cubicBezTo>
                  <a:cubicBezTo>
                    <a:pt x="2015" y="275"/>
                    <a:pt x="2015" y="275"/>
                    <a:pt x="2015" y="275"/>
                  </a:cubicBezTo>
                  <a:cubicBezTo>
                    <a:pt x="1946" y="306"/>
                    <a:pt x="1946" y="306"/>
                    <a:pt x="1946" y="306"/>
                  </a:cubicBezTo>
                  <a:cubicBezTo>
                    <a:pt x="1943" y="288"/>
                    <a:pt x="1941" y="269"/>
                    <a:pt x="1940" y="247"/>
                  </a:cubicBezTo>
                  <a:cubicBezTo>
                    <a:pt x="1940" y="247"/>
                    <a:pt x="1940" y="247"/>
                    <a:pt x="1940" y="246"/>
                  </a:cubicBezTo>
                  <a:cubicBezTo>
                    <a:pt x="1943" y="246"/>
                    <a:pt x="1943" y="246"/>
                    <a:pt x="1943" y="246"/>
                  </a:cubicBezTo>
                  <a:cubicBezTo>
                    <a:pt x="1943" y="234"/>
                    <a:pt x="1943" y="234"/>
                    <a:pt x="1943" y="234"/>
                  </a:cubicBezTo>
                  <a:cubicBezTo>
                    <a:pt x="1940" y="234"/>
                    <a:pt x="1940" y="234"/>
                    <a:pt x="1940" y="234"/>
                  </a:cubicBezTo>
                  <a:cubicBezTo>
                    <a:pt x="1940" y="231"/>
                    <a:pt x="1940" y="228"/>
                    <a:pt x="1940" y="224"/>
                  </a:cubicBezTo>
                  <a:cubicBezTo>
                    <a:pt x="1943" y="224"/>
                    <a:pt x="1943" y="224"/>
                    <a:pt x="1943" y="224"/>
                  </a:cubicBezTo>
                  <a:cubicBezTo>
                    <a:pt x="1943" y="212"/>
                    <a:pt x="1943" y="212"/>
                    <a:pt x="1943" y="212"/>
                  </a:cubicBezTo>
                  <a:cubicBezTo>
                    <a:pt x="1939" y="212"/>
                    <a:pt x="1939" y="212"/>
                    <a:pt x="1939" y="212"/>
                  </a:cubicBezTo>
                  <a:cubicBezTo>
                    <a:pt x="1939" y="209"/>
                    <a:pt x="1939" y="207"/>
                    <a:pt x="1939" y="204"/>
                  </a:cubicBezTo>
                  <a:cubicBezTo>
                    <a:pt x="1945" y="204"/>
                    <a:pt x="1945" y="204"/>
                    <a:pt x="1945" y="204"/>
                  </a:cubicBezTo>
                  <a:cubicBezTo>
                    <a:pt x="1945" y="182"/>
                    <a:pt x="1945" y="182"/>
                    <a:pt x="1945" y="182"/>
                  </a:cubicBezTo>
                  <a:cubicBezTo>
                    <a:pt x="1825" y="182"/>
                    <a:pt x="1825" y="182"/>
                    <a:pt x="1825" y="182"/>
                  </a:cubicBezTo>
                  <a:cubicBezTo>
                    <a:pt x="1825" y="204"/>
                    <a:pt x="1825" y="204"/>
                    <a:pt x="1825" y="204"/>
                  </a:cubicBezTo>
                  <a:cubicBezTo>
                    <a:pt x="1832" y="204"/>
                    <a:pt x="1832" y="204"/>
                    <a:pt x="1832" y="204"/>
                  </a:cubicBezTo>
                  <a:cubicBezTo>
                    <a:pt x="1832" y="207"/>
                    <a:pt x="1832" y="209"/>
                    <a:pt x="1831" y="212"/>
                  </a:cubicBezTo>
                  <a:cubicBezTo>
                    <a:pt x="1828" y="212"/>
                    <a:pt x="1828" y="212"/>
                    <a:pt x="1828" y="212"/>
                  </a:cubicBezTo>
                  <a:cubicBezTo>
                    <a:pt x="1828" y="224"/>
                    <a:pt x="1828" y="224"/>
                    <a:pt x="1828" y="224"/>
                  </a:cubicBezTo>
                  <a:cubicBezTo>
                    <a:pt x="1831" y="224"/>
                    <a:pt x="1831" y="224"/>
                    <a:pt x="1831" y="224"/>
                  </a:cubicBezTo>
                  <a:cubicBezTo>
                    <a:pt x="1831" y="228"/>
                    <a:pt x="1831" y="231"/>
                    <a:pt x="1830" y="234"/>
                  </a:cubicBezTo>
                  <a:cubicBezTo>
                    <a:pt x="1828" y="234"/>
                    <a:pt x="1828" y="234"/>
                    <a:pt x="1828" y="234"/>
                  </a:cubicBezTo>
                  <a:cubicBezTo>
                    <a:pt x="1828" y="246"/>
                    <a:pt x="1828" y="246"/>
                    <a:pt x="1828" y="246"/>
                  </a:cubicBezTo>
                  <a:cubicBezTo>
                    <a:pt x="1830" y="246"/>
                    <a:pt x="1830" y="246"/>
                    <a:pt x="1830" y="246"/>
                  </a:cubicBezTo>
                  <a:cubicBezTo>
                    <a:pt x="1830" y="249"/>
                    <a:pt x="1829" y="251"/>
                    <a:pt x="1829" y="254"/>
                  </a:cubicBezTo>
                  <a:cubicBezTo>
                    <a:pt x="1828" y="264"/>
                    <a:pt x="1827" y="275"/>
                    <a:pt x="1826" y="285"/>
                  </a:cubicBezTo>
                  <a:cubicBezTo>
                    <a:pt x="1763" y="313"/>
                    <a:pt x="1763" y="313"/>
                    <a:pt x="1763" y="313"/>
                  </a:cubicBezTo>
                  <a:cubicBezTo>
                    <a:pt x="1763" y="275"/>
                    <a:pt x="1763" y="275"/>
                    <a:pt x="1763" y="275"/>
                  </a:cubicBezTo>
                  <a:cubicBezTo>
                    <a:pt x="1679" y="313"/>
                    <a:pt x="1679" y="313"/>
                    <a:pt x="1679" y="313"/>
                  </a:cubicBezTo>
                  <a:cubicBezTo>
                    <a:pt x="1679" y="275"/>
                    <a:pt x="1679" y="275"/>
                    <a:pt x="1679" y="275"/>
                  </a:cubicBezTo>
                  <a:cubicBezTo>
                    <a:pt x="1630" y="297"/>
                    <a:pt x="1630" y="297"/>
                    <a:pt x="1630" y="297"/>
                  </a:cubicBezTo>
                  <a:cubicBezTo>
                    <a:pt x="1628" y="282"/>
                    <a:pt x="1626" y="265"/>
                    <a:pt x="1625" y="247"/>
                  </a:cubicBezTo>
                  <a:cubicBezTo>
                    <a:pt x="1623" y="209"/>
                    <a:pt x="1625" y="120"/>
                    <a:pt x="1626" y="64"/>
                  </a:cubicBezTo>
                  <a:cubicBezTo>
                    <a:pt x="1631" y="64"/>
                    <a:pt x="1631" y="64"/>
                    <a:pt x="1631" y="64"/>
                  </a:cubicBezTo>
                  <a:cubicBezTo>
                    <a:pt x="1631" y="51"/>
                    <a:pt x="1631" y="51"/>
                    <a:pt x="1631" y="51"/>
                  </a:cubicBezTo>
                  <a:cubicBezTo>
                    <a:pt x="1626" y="51"/>
                    <a:pt x="1626" y="51"/>
                    <a:pt x="1626" y="51"/>
                  </a:cubicBezTo>
                  <a:cubicBezTo>
                    <a:pt x="1626" y="48"/>
                    <a:pt x="1627" y="45"/>
                    <a:pt x="1627" y="42"/>
                  </a:cubicBezTo>
                  <a:cubicBezTo>
                    <a:pt x="1631" y="42"/>
                    <a:pt x="1631" y="42"/>
                    <a:pt x="1631" y="42"/>
                  </a:cubicBezTo>
                  <a:cubicBezTo>
                    <a:pt x="1631" y="30"/>
                    <a:pt x="1631" y="30"/>
                    <a:pt x="1631" y="30"/>
                  </a:cubicBezTo>
                  <a:cubicBezTo>
                    <a:pt x="1627" y="30"/>
                    <a:pt x="1627" y="30"/>
                    <a:pt x="1627" y="30"/>
                  </a:cubicBezTo>
                  <a:cubicBezTo>
                    <a:pt x="1627" y="27"/>
                    <a:pt x="1627" y="24"/>
                    <a:pt x="1627" y="22"/>
                  </a:cubicBezTo>
                  <a:cubicBezTo>
                    <a:pt x="1633" y="22"/>
                    <a:pt x="1633" y="22"/>
                    <a:pt x="1633" y="22"/>
                  </a:cubicBezTo>
                  <a:cubicBezTo>
                    <a:pt x="1633" y="0"/>
                    <a:pt x="1633" y="0"/>
                    <a:pt x="1633" y="0"/>
                  </a:cubicBezTo>
                  <a:cubicBezTo>
                    <a:pt x="1513" y="0"/>
                    <a:pt x="1513" y="0"/>
                    <a:pt x="1513" y="0"/>
                  </a:cubicBezTo>
                  <a:cubicBezTo>
                    <a:pt x="1513" y="22"/>
                    <a:pt x="1513" y="22"/>
                    <a:pt x="1513" y="22"/>
                  </a:cubicBezTo>
                  <a:cubicBezTo>
                    <a:pt x="1520" y="22"/>
                    <a:pt x="1520" y="22"/>
                    <a:pt x="1520" y="22"/>
                  </a:cubicBezTo>
                  <a:cubicBezTo>
                    <a:pt x="1520" y="24"/>
                    <a:pt x="1520" y="27"/>
                    <a:pt x="1520" y="30"/>
                  </a:cubicBezTo>
                  <a:cubicBezTo>
                    <a:pt x="1518" y="30"/>
                    <a:pt x="1518" y="30"/>
                    <a:pt x="1518" y="30"/>
                  </a:cubicBezTo>
                  <a:cubicBezTo>
                    <a:pt x="1518" y="42"/>
                    <a:pt x="1518" y="42"/>
                    <a:pt x="1518" y="42"/>
                  </a:cubicBezTo>
                  <a:cubicBezTo>
                    <a:pt x="1520" y="42"/>
                    <a:pt x="1520" y="42"/>
                    <a:pt x="1520" y="42"/>
                  </a:cubicBezTo>
                  <a:cubicBezTo>
                    <a:pt x="1520" y="45"/>
                    <a:pt x="1520" y="48"/>
                    <a:pt x="1520" y="51"/>
                  </a:cubicBezTo>
                  <a:cubicBezTo>
                    <a:pt x="1518" y="51"/>
                    <a:pt x="1518" y="51"/>
                    <a:pt x="1518" y="51"/>
                  </a:cubicBezTo>
                  <a:cubicBezTo>
                    <a:pt x="1518" y="64"/>
                    <a:pt x="1518" y="64"/>
                    <a:pt x="1518" y="64"/>
                  </a:cubicBezTo>
                  <a:cubicBezTo>
                    <a:pt x="1520" y="64"/>
                    <a:pt x="1520" y="64"/>
                    <a:pt x="1520" y="64"/>
                  </a:cubicBezTo>
                  <a:cubicBezTo>
                    <a:pt x="1519" y="122"/>
                    <a:pt x="1517" y="216"/>
                    <a:pt x="1514" y="254"/>
                  </a:cubicBezTo>
                  <a:cubicBezTo>
                    <a:pt x="1512" y="276"/>
                    <a:pt x="1510" y="296"/>
                    <a:pt x="1506" y="315"/>
                  </a:cubicBezTo>
                  <a:cubicBezTo>
                    <a:pt x="1506" y="315"/>
                    <a:pt x="1506" y="315"/>
                    <a:pt x="1506" y="315"/>
                  </a:cubicBezTo>
                  <a:cubicBezTo>
                    <a:pt x="1506" y="319"/>
                    <a:pt x="1506" y="319"/>
                    <a:pt x="1506" y="319"/>
                  </a:cubicBezTo>
                  <a:cubicBezTo>
                    <a:pt x="1504" y="330"/>
                    <a:pt x="1502" y="341"/>
                    <a:pt x="1499" y="351"/>
                  </a:cubicBezTo>
                  <a:cubicBezTo>
                    <a:pt x="1445" y="351"/>
                    <a:pt x="1445" y="351"/>
                    <a:pt x="1445" y="351"/>
                  </a:cubicBezTo>
                  <a:cubicBezTo>
                    <a:pt x="1445" y="446"/>
                    <a:pt x="1445" y="446"/>
                    <a:pt x="1445" y="446"/>
                  </a:cubicBezTo>
                  <a:cubicBezTo>
                    <a:pt x="1385" y="446"/>
                    <a:pt x="1385" y="446"/>
                    <a:pt x="1385" y="446"/>
                  </a:cubicBezTo>
                  <a:cubicBezTo>
                    <a:pt x="1381" y="275"/>
                    <a:pt x="1381" y="275"/>
                    <a:pt x="1381" y="275"/>
                  </a:cubicBezTo>
                  <a:cubicBezTo>
                    <a:pt x="1347" y="275"/>
                    <a:pt x="1347" y="275"/>
                    <a:pt x="1347" y="275"/>
                  </a:cubicBezTo>
                  <a:cubicBezTo>
                    <a:pt x="1342" y="446"/>
                    <a:pt x="1342" y="446"/>
                    <a:pt x="1342" y="446"/>
                  </a:cubicBezTo>
                  <a:cubicBezTo>
                    <a:pt x="1310" y="446"/>
                    <a:pt x="1310" y="446"/>
                    <a:pt x="1310" y="446"/>
                  </a:cubicBezTo>
                  <a:cubicBezTo>
                    <a:pt x="1306" y="275"/>
                    <a:pt x="1306" y="275"/>
                    <a:pt x="1306" y="275"/>
                  </a:cubicBezTo>
                  <a:cubicBezTo>
                    <a:pt x="1271" y="275"/>
                    <a:pt x="1271" y="275"/>
                    <a:pt x="1271" y="275"/>
                  </a:cubicBezTo>
                  <a:cubicBezTo>
                    <a:pt x="1270" y="310"/>
                    <a:pt x="1270" y="310"/>
                    <a:pt x="1270" y="310"/>
                  </a:cubicBezTo>
                  <a:cubicBezTo>
                    <a:pt x="1270" y="294"/>
                    <a:pt x="1270" y="294"/>
                    <a:pt x="1270" y="294"/>
                  </a:cubicBezTo>
                  <a:cubicBezTo>
                    <a:pt x="1232" y="294"/>
                    <a:pt x="1232" y="294"/>
                    <a:pt x="1232" y="294"/>
                  </a:cubicBezTo>
                  <a:cubicBezTo>
                    <a:pt x="1232" y="159"/>
                    <a:pt x="1232" y="159"/>
                    <a:pt x="1232" y="159"/>
                  </a:cubicBezTo>
                  <a:cubicBezTo>
                    <a:pt x="1103" y="159"/>
                    <a:pt x="1103" y="159"/>
                    <a:pt x="1103" y="159"/>
                  </a:cubicBezTo>
                  <a:cubicBezTo>
                    <a:pt x="1103" y="91"/>
                    <a:pt x="1103" y="91"/>
                    <a:pt x="1103" y="91"/>
                  </a:cubicBezTo>
                  <a:cubicBezTo>
                    <a:pt x="1103" y="91"/>
                    <a:pt x="1103" y="91"/>
                    <a:pt x="1103" y="91"/>
                  </a:cubicBezTo>
                  <a:cubicBezTo>
                    <a:pt x="1105" y="91"/>
                    <a:pt x="1108" y="88"/>
                    <a:pt x="1108" y="85"/>
                  </a:cubicBezTo>
                  <a:cubicBezTo>
                    <a:pt x="1108" y="83"/>
                    <a:pt x="1105" y="80"/>
                    <a:pt x="1103" y="80"/>
                  </a:cubicBezTo>
                  <a:cubicBezTo>
                    <a:pt x="1030" y="80"/>
                    <a:pt x="1030" y="80"/>
                    <a:pt x="1030" y="80"/>
                  </a:cubicBezTo>
                  <a:cubicBezTo>
                    <a:pt x="1027" y="80"/>
                    <a:pt x="1025" y="83"/>
                    <a:pt x="1025" y="85"/>
                  </a:cubicBezTo>
                  <a:cubicBezTo>
                    <a:pt x="1025" y="88"/>
                    <a:pt x="1027" y="91"/>
                    <a:pt x="1030" y="91"/>
                  </a:cubicBezTo>
                  <a:cubicBezTo>
                    <a:pt x="1031" y="91"/>
                    <a:pt x="1031" y="91"/>
                    <a:pt x="1031" y="91"/>
                  </a:cubicBezTo>
                  <a:cubicBezTo>
                    <a:pt x="1031" y="159"/>
                    <a:pt x="1031" y="159"/>
                    <a:pt x="1031" y="159"/>
                  </a:cubicBezTo>
                  <a:cubicBezTo>
                    <a:pt x="991" y="159"/>
                    <a:pt x="991" y="159"/>
                    <a:pt x="991" y="159"/>
                  </a:cubicBezTo>
                  <a:cubicBezTo>
                    <a:pt x="991" y="47"/>
                    <a:pt x="991" y="47"/>
                    <a:pt x="991" y="47"/>
                  </a:cubicBezTo>
                  <a:cubicBezTo>
                    <a:pt x="994" y="47"/>
                    <a:pt x="995" y="45"/>
                    <a:pt x="995" y="42"/>
                  </a:cubicBezTo>
                  <a:cubicBezTo>
                    <a:pt x="995" y="39"/>
                    <a:pt x="993" y="37"/>
                    <a:pt x="990" y="37"/>
                  </a:cubicBezTo>
                  <a:cubicBezTo>
                    <a:pt x="918" y="37"/>
                    <a:pt x="918" y="37"/>
                    <a:pt x="918" y="37"/>
                  </a:cubicBezTo>
                  <a:cubicBezTo>
                    <a:pt x="915" y="37"/>
                    <a:pt x="912" y="39"/>
                    <a:pt x="912" y="42"/>
                  </a:cubicBezTo>
                  <a:cubicBezTo>
                    <a:pt x="912" y="45"/>
                    <a:pt x="915" y="47"/>
                    <a:pt x="918" y="47"/>
                  </a:cubicBezTo>
                  <a:cubicBezTo>
                    <a:pt x="920" y="47"/>
                    <a:pt x="920" y="47"/>
                    <a:pt x="920" y="47"/>
                  </a:cubicBezTo>
                  <a:cubicBezTo>
                    <a:pt x="920" y="159"/>
                    <a:pt x="920" y="159"/>
                    <a:pt x="920" y="159"/>
                  </a:cubicBezTo>
                  <a:cubicBezTo>
                    <a:pt x="886" y="159"/>
                    <a:pt x="886" y="159"/>
                    <a:pt x="886" y="159"/>
                  </a:cubicBezTo>
                  <a:cubicBezTo>
                    <a:pt x="886" y="291"/>
                    <a:pt x="886" y="291"/>
                    <a:pt x="886" y="291"/>
                  </a:cubicBezTo>
                  <a:cubicBezTo>
                    <a:pt x="875" y="291"/>
                    <a:pt x="875" y="291"/>
                    <a:pt x="875" y="291"/>
                  </a:cubicBezTo>
                  <a:cubicBezTo>
                    <a:pt x="875" y="251"/>
                    <a:pt x="875" y="251"/>
                    <a:pt x="875" y="251"/>
                  </a:cubicBezTo>
                  <a:cubicBezTo>
                    <a:pt x="846" y="251"/>
                    <a:pt x="846" y="251"/>
                    <a:pt x="846" y="251"/>
                  </a:cubicBezTo>
                  <a:cubicBezTo>
                    <a:pt x="836" y="230"/>
                    <a:pt x="817" y="213"/>
                    <a:pt x="793" y="206"/>
                  </a:cubicBezTo>
                  <a:cubicBezTo>
                    <a:pt x="791" y="117"/>
                    <a:pt x="791" y="117"/>
                    <a:pt x="791" y="117"/>
                  </a:cubicBezTo>
                  <a:cubicBezTo>
                    <a:pt x="795" y="117"/>
                    <a:pt x="795" y="117"/>
                    <a:pt x="795" y="117"/>
                  </a:cubicBezTo>
                  <a:cubicBezTo>
                    <a:pt x="797" y="117"/>
                    <a:pt x="798" y="116"/>
                    <a:pt x="798" y="114"/>
                  </a:cubicBezTo>
                  <a:cubicBezTo>
                    <a:pt x="798" y="112"/>
                    <a:pt x="797" y="110"/>
                    <a:pt x="795" y="110"/>
                  </a:cubicBezTo>
                  <a:cubicBezTo>
                    <a:pt x="742" y="110"/>
                    <a:pt x="742" y="110"/>
                    <a:pt x="742" y="110"/>
                  </a:cubicBezTo>
                  <a:cubicBezTo>
                    <a:pt x="740" y="110"/>
                    <a:pt x="738" y="112"/>
                    <a:pt x="738" y="114"/>
                  </a:cubicBezTo>
                  <a:cubicBezTo>
                    <a:pt x="738" y="116"/>
                    <a:pt x="740" y="117"/>
                    <a:pt x="742" y="117"/>
                  </a:cubicBezTo>
                  <a:cubicBezTo>
                    <a:pt x="745" y="117"/>
                    <a:pt x="745" y="117"/>
                    <a:pt x="745" y="117"/>
                  </a:cubicBezTo>
                  <a:cubicBezTo>
                    <a:pt x="743" y="204"/>
                    <a:pt x="743" y="204"/>
                    <a:pt x="743" y="204"/>
                  </a:cubicBezTo>
                  <a:cubicBezTo>
                    <a:pt x="717" y="211"/>
                    <a:pt x="696" y="228"/>
                    <a:pt x="685" y="251"/>
                  </a:cubicBezTo>
                  <a:cubicBezTo>
                    <a:pt x="647" y="251"/>
                    <a:pt x="647" y="251"/>
                    <a:pt x="647" y="251"/>
                  </a:cubicBezTo>
                  <a:cubicBezTo>
                    <a:pt x="647" y="291"/>
                    <a:pt x="647" y="291"/>
                    <a:pt x="647" y="291"/>
                  </a:cubicBezTo>
                  <a:cubicBezTo>
                    <a:pt x="571" y="291"/>
                    <a:pt x="571" y="291"/>
                    <a:pt x="571" y="291"/>
                  </a:cubicBezTo>
                  <a:cubicBezTo>
                    <a:pt x="571" y="401"/>
                    <a:pt x="571" y="401"/>
                    <a:pt x="571" y="401"/>
                  </a:cubicBezTo>
                  <a:cubicBezTo>
                    <a:pt x="539" y="401"/>
                    <a:pt x="539" y="401"/>
                    <a:pt x="539" y="401"/>
                  </a:cubicBezTo>
                  <a:cubicBezTo>
                    <a:pt x="539" y="330"/>
                    <a:pt x="539" y="330"/>
                    <a:pt x="539" y="330"/>
                  </a:cubicBezTo>
                  <a:cubicBezTo>
                    <a:pt x="486" y="330"/>
                    <a:pt x="486" y="330"/>
                    <a:pt x="486" y="330"/>
                  </a:cubicBezTo>
                  <a:cubicBezTo>
                    <a:pt x="480" y="254"/>
                    <a:pt x="480" y="254"/>
                    <a:pt x="480" y="254"/>
                  </a:cubicBezTo>
                  <a:cubicBezTo>
                    <a:pt x="470" y="254"/>
                    <a:pt x="470" y="254"/>
                    <a:pt x="470" y="254"/>
                  </a:cubicBezTo>
                  <a:cubicBezTo>
                    <a:pt x="466" y="19"/>
                    <a:pt x="466" y="19"/>
                    <a:pt x="466" y="19"/>
                  </a:cubicBezTo>
                  <a:cubicBezTo>
                    <a:pt x="469" y="18"/>
                    <a:pt x="471" y="15"/>
                    <a:pt x="471" y="12"/>
                  </a:cubicBezTo>
                  <a:cubicBezTo>
                    <a:pt x="471" y="8"/>
                    <a:pt x="467" y="4"/>
                    <a:pt x="463" y="4"/>
                  </a:cubicBezTo>
                  <a:cubicBezTo>
                    <a:pt x="435" y="4"/>
                    <a:pt x="435" y="4"/>
                    <a:pt x="435" y="4"/>
                  </a:cubicBezTo>
                  <a:cubicBezTo>
                    <a:pt x="431" y="4"/>
                    <a:pt x="427" y="8"/>
                    <a:pt x="427" y="12"/>
                  </a:cubicBezTo>
                  <a:cubicBezTo>
                    <a:pt x="427" y="16"/>
                    <a:pt x="430" y="19"/>
                    <a:pt x="433" y="20"/>
                  </a:cubicBezTo>
                  <a:cubicBezTo>
                    <a:pt x="428" y="254"/>
                    <a:pt x="428" y="254"/>
                    <a:pt x="428" y="254"/>
                  </a:cubicBezTo>
                  <a:cubicBezTo>
                    <a:pt x="421" y="254"/>
                    <a:pt x="421" y="254"/>
                    <a:pt x="421" y="254"/>
                  </a:cubicBezTo>
                  <a:cubicBezTo>
                    <a:pt x="413" y="330"/>
                    <a:pt x="413" y="330"/>
                    <a:pt x="413" y="330"/>
                  </a:cubicBezTo>
                  <a:cubicBezTo>
                    <a:pt x="413" y="330"/>
                    <a:pt x="413" y="330"/>
                    <a:pt x="413" y="330"/>
                  </a:cubicBezTo>
                  <a:cubicBezTo>
                    <a:pt x="413" y="182"/>
                    <a:pt x="413" y="182"/>
                    <a:pt x="413" y="182"/>
                  </a:cubicBezTo>
                  <a:cubicBezTo>
                    <a:pt x="350" y="210"/>
                    <a:pt x="350" y="210"/>
                    <a:pt x="350" y="210"/>
                  </a:cubicBezTo>
                  <a:cubicBezTo>
                    <a:pt x="347" y="19"/>
                    <a:pt x="347" y="19"/>
                    <a:pt x="347" y="19"/>
                  </a:cubicBezTo>
                  <a:cubicBezTo>
                    <a:pt x="350" y="17"/>
                    <a:pt x="351" y="15"/>
                    <a:pt x="351" y="12"/>
                  </a:cubicBezTo>
                  <a:cubicBezTo>
                    <a:pt x="351" y="8"/>
                    <a:pt x="347" y="4"/>
                    <a:pt x="343" y="4"/>
                  </a:cubicBezTo>
                  <a:cubicBezTo>
                    <a:pt x="315" y="4"/>
                    <a:pt x="315" y="4"/>
                    <a:pt x="315" y="4"/>
                  </a:cubicBezTo>
                  <a:cubicBezTo>
                    <a:pt x="311" y="4"/>
                    <a:pt x="307" y="8"/>
                    <a:pt x="307" y="12"/>
                  </a:cubicBezTo>
                  <a:cubicBezTo>
                    <a:pt x="307" y="16"/>
                    <a:pt x="310" y="19"/>
                    <a:pt x="314" y="20"/>
                  </a:cubicBezTo>
                  <a:cubicBezTo>
                    <a:pt x="310" y="228"/>
                    <a:pt x="310" y="228"/>
                    <a:pt x="310" y="228"/>
                  </a:cubicBezTo>
                  <a:cubicBezTo>
                    <a:pt x="295" y="235"/>
                    <a:pt x="295" y="235"/>
                    <a:pt x="295" y="235"/>
                  </a:cubicBezTo>
                  <a:cubicBezTo>
                    <a:pt x="295" y="182"/>
                    <a:pt x="295" y="182"/>
                    <a:pt x="295" y="182"/>
                  </a:cubicBezTo>
                  <a:cubicBezTo>
                    <a:pt x="177" y="235"/>
                    <a:pt x="177" y="235"/>
                    <a:pt x="177" y="235"/>
                  </a:cubicBezTo>
                  <a:cubicBezTo>
                    <a:pt x="177" y="182"/>
                    <a:pt x="177" y="182"/>
                    <a:pt x="177" y="182"/>
                  </a:cubicBezTo>
                  <a:cubicBezTo>
                    <a:pt x="53" y="238"/>
                    <a:pt x="53" y="238"/>
                    <a:pt x="53" y="238"/>
                  </a:cubicBezTo>
                  <a:cubicBezTo>
                    <a:pt x="53" y="392"/>
                    <a:pt x="53" y="392"/>
                    <a:pt x="53" y="392"/>
                  </a:cubicBezTo>
                  <a:cubicBezTo>
                    <a:pt x="0" y="392"/>
                    <a:pt x="0" y="392"/>
                    <a:pt x="0" y="392"/>
                  </a:cubicBezTo>
                  <a:cubicBezTo>
                    <a:pt x="0" y="499"/>
                    <a:pt x="0" y="499"/>
                    <a:pt x="0" y="499"/>
                  </a:cubicBezTo>
                  <a:cubicBezTo>
                    <a:pt x="426" y="499"/>
                    <a:pt x="426" y="499"/>
                    <a:pt x="426" y="499"/>
                  </a:cubicBezTo>
                  <a:cubicBezTo>
                    <a:pt x="426" y="499"/>
                    <a:pt x="426" y="499"/>
                    <a:pt x="426" y="499"/>
                  </a:cubicBezTo>
                  <a:cubicBezTo>
                    <a:pt x="571" y="499"/>
                    <a:pt x="571" y="499"/>
                    <a:pt x="571" y="499"/>
                  </a:cubicBezTo>
                  <a:cubicBezTo>
                    <a:pt x="571" y="500"/>
                    <a:pt x="571" y="500"/>
                    <a:pt x="571" y="500"/>
                  </a:cubicBezTo>
                  <a:cubicBezTo>
                    <a:pt x="853" y="500"/>
                    <a:pt x="853" y="500"/>
                    <a:pt x="853" y="500"/>
                  </a:cubicBezTo>
                  <a:cubicBezTo>
                    <a:pt x="853" y="501"/>
                    <a:pt x="853" y="501"/>
                    <a:pt x="853" y="501"/>
                  </a:cubicBezTo>
                  <a:cubicBezTo>
                    <a:pt x="1270" y="501"/>
                    <a:pt x="1270" y="501"/>
                    <a:pt x="1270" y="501"/>
                  </a:cubicBezTo>
                  <a:cubicBezTo>
                    <a:pt x="1270" y="501"/>
                    <a:pt x="1270" y="501"/>
                    <a:pt x="1270" y="501"/>
                  </a:cubicBezTo>
                  <a:cubicBezTo>
                    <a:pt x="1445" y="501"/>
                    <a:pt x="1445" y="501"/>
                    <a:pt x="1445" y="501"/>
                  </a:cubicBezTo>
                  <a:cubicBezTo>
                    <a:pt x="2062" y="501"/>
                    <a:pt x="2062" y="501"/>
                    <a:pt x="2062" y="501"/>
                  </a:cubicBezTo>
                  <a:cubicBezTo>
                    <a:pt x="2132" y="501"/>
                    <a:pt x="2132" y="501"/>
                    <a:pt x="2132" y="501"/>
                  </a:cubicBezTo>
                  <a:cubicBezTo>
                    <a:pt x="2132" y="446"/>
                    <a:pt x="2132" y="446"/>
                    <a:pt x="2132" y="446"/>
                  </a:cubicBezTo>
                  <a:cubicBezTo>
                    <a:pt x="2062" y="446"/>
                    <a:pt x="2062" y="446"/>
                    <a:pt x="2062" y="446"/>
                  </a:cubicBezTo>
                </a:path>
              </a:pathLst>
            </a:custGeom>
            <a:solidFill>
              <a:schemeClr val="tx1">
                <a:alpha val="1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6" name="Group 155"/>
          <p:cNvGrpSpPr/>
          <p:nvPr/>
        </p:nvGrpSpPr>
        <p:grpSpPr>
          <a:xfrm>
            <a:off x="1022352" y="2194735"/>
            <a:ext cx="9636125" cy="2738437"/>
            <a:chOff x="1022351" y="2149762"/>
            <a:chExt cx="9636125" cy="2738437"/>
          </a:xfrm>
        </p:grpSpPr>
        <p:sp>
          <p:nvSpPr>
            <p:cNvPr id="19" name="Freeform 17"/>
            <p:cNvSpPr/>
            <p:nvPr/>
          </p:nvSpPr>
          <p:spPr bwMode="auto">
            <a:xfrm>
              <a:off x="1022351" y="4700874"/>
              <a:ext cx="280988" cy="187325"/>
            </a:xfrm>
            <a:custGeom>
              <a:avLst/>
              <a:gdLst>
                <a:gd name="T0" fmla="*/ 11 w 177"/>
                <a:gd name="T1" fmla="*/ 0 h 118"/>
                <a:gd name="T2" fmla="*/ 0 w 177"/>
                <a:gd name="T3" fmla="*/ 118 h 118"/>
                <a:gd name="T4" fmla="*/ 177 w 177"/>
                <a:gd name="T5" fmla="*/ 118 h 118"/>
                <a:gd name="T6" fmla="*/ 167 w 177"/>
                <a:gd name="T7" fmla="*/ 0 h 118"/>
                <a:gd name="T8" fmla="*/ 11 w 177"/>
                <a:gd name="T9" fmla="*/ 0 h 118"/>
              </a:gdLst>
              <a:ahLst/>
              <a:cxnLst>
                <a:cxn ang="0">
                  <a:pos x="T0" y="T1"/>
                </a:cxn>
                <a:cxn ang="0">
                  <a:pos x="T2" y="T3"/>
                </a:cxn>
                <a:cxn ang="0">
                  <a:pos x="T4" y="T5"/>
                </a:cxn>
                <a:cxn ang="0">
                  <a:pos x="T6" y="T7"/>
                </a:cxn>
                <a:cxn ang="0">
                  <a:pos x="T8" y="T9"/>
                </a:cxn>
              </a:cxnLst>
              <a:rect l="0" t="0" r="r" b="b"/>
              <a:pathLst>
                <a:path w="177" h="118">
                  <a:moveTo>
                    <a:pt x="11" y="0"/>
                  </a:moveTo>
                  <a:lnTo>
                    <a:pt x="0" y="118"/>
                  </a:lnTo>
                  <a:lnTo>
                    <a:pt x="177" y="118"/>
                  </a:lnTo>
                  <a:lnTo>
                    <a:pt x="167"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3" name="Freeform 41"/>
            <p:cNvSpPr/>
            <p:nvPr/>
          </p:nvSpPr>
          <p:spPr bwMode="auto">
            <a:xfrm>
              <a:off x="4638676"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85" name="Freeform 83"/>
            <p:cNvSpPr/>
            <p:nvPr/>
          </p:nvSpPr>
          <p:spPr bwMode="auto">
            <a:xfrm>
              <a:off x="10004426" y="4700874"/>
              <a:ext cx="207963" cy="187325"/>
            </a:xfrm>
            <a:custGeom>
              <a:avLst/>
              <a:gdLst>
                <a:gd name="T0" fmla="*/ 10 w 131"/>
                <a:gd name="T1" fmla="*/ 0 h 118"/>
                <a:gd name="T2" fmla="*/ 0 w 131"/>
                <a:gd name="T3" fmla="*/ 118 h 118"/>
                <a:gd name="T4" fmla="*/ 131 w 131"/>
                <a:gd name="T5" fmla="*/ 118 h 118"/>
                <a:gd name="T6" fmla="*/ 121 w 131"/>
                <a:gd name="T7" fmla="*/ 0 h 118"/>
                <a:gd name="T8" fmla="*/ 10 w 131"/>
                <a:gd name="T9" fmla="*/ 0 h 118"/>
              </a:gdLst>
              <a:ahLst/>
              <a:cxnLst>
                <a:cxn ang="0">
                  <a:pos x="T0" y="T1"/>
                </a:cxn>
                <a:cxn ang="0">
                  <a:pos x="T2" y="T3"/>
                </a:cxn>
                <a:cxn ang="0">
                  <a:pos x="T4" y="T5"/>
                </a:cxn>
                <a:cxn ang="0">
                  <a:pos x="T6" y="T7"/>
                </a:cxn>
                <a:cxn ang="0">
                  <a:pos x="T8" y="T9"/>
                </a:cxn>
              </a:cxnLst>
              <a:rect l="0" t="0" r="r" b="b"/>
              <a:pathLst>
                <a:path w="131" h="118">
                  <a:moveTo>
                    <a:pt x="10" y="0"/>
                  </a:moveTo>
                  <a:lnTo>
                    <a:pt x="0" y="118"/>
                  </a:lnTo>
                  <a:lnTo>
                    <a:pt x="131" y="118"/>
                  </a:lnTo>
                  <a:lnTo>
                    <a:pt x="121" y="0"/>
                  </a:lnTo>
                  <a:lnTo>
                    <a:pt x="10"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1" name="Freeform 89"/>
            <p:cNvSpPr/>
            <p:nvPr/>
          </p:nvSpPr>
          <p:spPr bwMode="auto">
            <a:xfrm>
              <a:off x="10448926" y="4607212"/>
              <a:ext cx="209550" cy="280987"/>
            </a:xfrm>
            <a:custGeom>
              <a:avLst/>
              <a:gdLst>
                <a:gd name="T0" fmla="*/ 11 w 132"/>
                <a:gd name="T1" fmla="*/ 0 h 177"/>
                <a:gd name="T2" fmla="*/ 0 w 132"/>
                <a:gd name="T3" fmla="*/ 177 h 177"/>
                <a:gd name="T4" fmla="*/ 132 w 132"/>
                <a:gd name="T5" fmla="*/ 177 h 177"/>
                <a:gd name="T6" fmla="*/ 125 w 132"/>
                <a:gd name="T7" fmla="*/ 0 h 177"/>
                <a:gd name="T8" fmla="*/ 11 w 132"/>
                <a:gd name="T9" fmla="*/ 0 h 177"/>
              </a:gdLst>
              <a:ahLst/>
              <a:cxnLst>
                <a:cxn ang="0">
                  <a:pos x="T0" y="T1"/>
                </a:cxn>
                <a:cxn ang="0">
                  <a:pos x="T2" y="T3"/>
                </a:cxn>
                <a:cxn ang="0">
                  <a:pos x="T4" y="T5"/>
                </a:cxn>
                <a:cxn ang="0">
                  <a:pos x="T6" y="T7"/>
                </a:cxn>
                <a:cxn ang="0">
                  <a:pos x="T8" y="T9"/>
                </a:cxn>
              </a:cxnLst>
              <a:rect l="0" t="0" r="r" b="b"/>
              <a:pathLst>
                <a:path w="132" h="177">
                  <a:moveTo>
                    <a:pt x="11" y="0"/>
                  </a:moveTo>
                  <a:lnTo>
                    <a:pt x="0" y="177"/>
                  </a:lnTo>
                  <a:lnTo>
                    <a:pt x="132" y="177"/>
                  </a:lnTo>
                  <a:lnTo>
                    <a:pt x="125" y="0"/>
                  </a:lnTo>
                  <a:lnTo>
                    <a:pt x="11" y="0"/>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2" name="Freeform 110"/>
            <p:cNvSpPr/>
            <p:nvPr/>
          </p:nvSpPr>
          <p:spPr bwMode="auto">
            <a:xfrm>
              <a:off x="5105401" y="2149762"/>
              <a:ext cx="1954213" cy="1998662"/>
            </a:xfrm>
            <a:custGeom>
              <a:avLst/>
              <a:gdLst>
                <a:gd name="T0" fmla="*/ 261 w 355"/>
                <a:gd name="T1" fmla="*/ 118 h 362"/>
                <a:gd name="T2" fmla="*/ 178 w 355"/>
                <a:gd name="T3" fmla="*/ 0 h 362"/>
                <a:gd name="T4" fmla="*/ 96 w 355"/>
                <a:gd name="T5" fmla="*/ 118 h 362"/>
                <a:gd name="T6" fmla="*/ 165 w 355"/>
                <a:gd name="T7" fmla="*/ 362 h 362"/>
                <a:gd name="T8" fmla="*/ 165 w 355"/>
                <a:gd name="T9" fmla="*/ 311 h 362"/>
                <a:gd name="T10" fmla="*/ 114 w 355"/>
                <a:gd name="T11" fmla="*/ 251 h 362"/>
                <a:gd name="T12" fmla="*/ 169 w 355"/>
                <a:gd name="T13" fmla="*/ 283 h 362"/>
                <a:gd name="T14" fmla="*/ 178 w 355"/>
                <a:gd name="T15" fmla="*/ 199 h 362"/>
                <a:gd name="T16" fmla="*/ 186 w 355"/>
                <a:gd name="T17" fmla="*/ 283 h 362"/>
                <a:gd name="T18" fmla="*/ 241 w 355"/>
                <a:gd name="T19" fmla="*/ 251 h 362"/>
                <a:gd name="T20" fmla="*/ 190 w 355"/>
                <a:gd name="T21" fmla="*/ 311 h 362"/>
                <a:gd name="T22" fmla="*/ 191 w 355"/>
                <a:gd name="T23" fmla="*/ 362 h 362"/>
                <a:gd name="T24" fmla="*/ 261 w 355"/>
                <a:gd name="T25" fmla="*/ 1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5" h="362">
                  <a:moveTo>
                    <a:pt x="261" y="118"/>
                  </a:moveTo>
                  <a:cubicBezTo>
                    <a:pt x="220" y="50"/>
                    <a:pt x="178" y="0"/>
                    <a:pt x="178" y="0"/>
                  </a:cubicBezTo>
                  <a:cubicBezTo>
                    <a:pt x="178" y="0"/>
                    <a:pt x="140" y="52"/>
                    <a:pt x="96" y="118"/>
                  </a:cubicBezTo>
                  <a:cubicBezTo>
                    <a:pt x="0" y="260"/>
                    <a:pt x="97" y="347"/>
                    <a:pt x="165" y="362"/>
                  </a:cubicBezTo>
                  <a:cubicBezTo>
                    <a:pt x="165" y="311"/>
                    <a:pt x="165" y="311"/>
                    <a:pt x="165" y="311"/>
                  </a:cubicBezTo>
                  <a:cubicBezTo>
                    <a:pt x="114" y="251"/>
                    <a:pt x="114" y="251"/>
                    <a:pt x="114" y="251"/>
                  </a:cubicBezTo>
                  <a:cubicBezTo>
                    <a:pt x="169" y="283"/>
                    <a:pt x="169" y="283"/>
                    <a:pt x="169" y="283"/>
                  </a:cubicBezTo>
                  <a:cubicBezTo>
                    <a:pt x="178" y="199"/>
                    <a:pt x="178" y="199"/>
                    <a:pt x="178" y="199"/>
                  </a:cubicBezTo>
                  <a:cubicBezTo>
                    <a:pt x="186" y="283"/>
                    <a:pt x="186" y="283"/>
                    <a:pt x="186" y="283"/>
                  </a:cubicBezTo>
                  <a:cubicBezTo>
                    <a:pt x="241" y="251"/>
                    <a:pt x="241" y="251"/>
                    <a:pt x="241" y="251"/>
                  </a:cubicBezTo>
                  <a:cubicBezTo>
                    <a:pt x="190" y="311"/>
                    <a:pt x="190" y="311"/>
                    <a:pt x="190" y="311"/>
                  </a:cubicBezTo>
                  <a:cubicBezTo>
                    <a:pt x="191" y="362"/>
                    <a:pt x="191" y="362"/>
                    <a:pt x="191" y="362"/>
                  </a:cubicBezTo>
                  <a:cubicBezTo>
                    <a:pt x="259" y="350"/>
                    <a:pt x="355" y="271"/>
                    <a:pt x="261" y="118"/>
                  </a:cubicBezTo>
                </a:path>
              </a:pathLst>
            </a:custGeom>
            <a:solidFill>
              <a:schemeClr val="accent2"/>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13" name="Freeform 111"/>
            <p:cNvSpPr/>
            <p:nvPr/>
          </p:nvSpPr>
          <p:spPr bwMode="auto">
            <a:xfrm>
              <a:off x="5734051" y="3248312"/>
              <a:ext cx="698500" cy="1639887"/>
            </a:xfrm>
            <a:custGeom>
              <a:avLst/>
              <a:gdLst>
                <a:gd name="T0" fmla="*/ 440 w 440"/>
                <a:gd name="T1" fmla="*/ 181 h 1033"/>
                <a:gd name="T2" fmla="*/ 249 w 440"/>
                <a:gd name="T3" fmla="*/ 292 h 1033"/>
                <a:gd name="T4" fmla="*/ 221 w 440"/>
                <a:gd name="T5" fmla="*/ 0 h 1033"/>
                <a:gd name="T6" fmla="*/ 190 w 440"/>
                <a:gd name="T7" fmla="*/ 292 h 1033"/>
                <a:gd name="T8" fmla="*/ 0 w 440"/>
                <a:gd name="T9" fmla="*/ 181 h 1033"/>
                <a:gd name="T10" fmla="*/ 176 w 440"/>
                <a:gd name="T11" fmla="*/ 390 h 1033"/>
                <a:gd name="T12" fmla="*/ 176 w 440"/>
                <a:gd name="T13" fmla="*/ 571 h 1033"/>
                <a:gd name="T14" fmla="*/ 180 w 440"/>
                <a:gd name="T15" fmla="*/ 1033 h 1033"/>
                <a:gd name="T16" fmla="*/ 273 w 440"/>
                <a:gd name="T17" fmla="*/ 1033 h 1033"/>
                <a:gd name="T18" fmla="*/ 267 w 440"/>
                <a:gd name="T19" fmla="*/ 571 h 1033"/>
                <a:gd name="T20" fmla="*/ 263 w 440"/>
                <a:gd name="T21" fmla="*/ 390 h 1033"/>
                <a:gd name="T22" fmla="*/ 440 w 440"/>
                <a:gd name="T23" fmla="*/ 181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0" h="1033">
                  <a:moveTo>
                    <a:pt x="440" y="181"/>
                  </a:moveTo>
                  <a:lnTo>
                    <a:pt x="249" y="292"/>
                  </a:lnTo>
                  <a:lnTo>
                    <a:pt x="221" y="0"/>
                  </a:lnTo>
                  <a:lnTo>
                    <a:pt x="190" y="292"/>
                  </a:lnTo>
                  <a:lnTo>
                    <a:pt x="0" y="181"/>
                  </a:lnTo>
                  <a:lnTo>
                    <a:pt x="176" y="390"/>
                  </a:lnTo>
                  <a:lnTo>
                    <a:pt x="176" y="571"/>
                  </a:lnTo>
                  <a:lnTo>
                    <a:pt x="180" y="1033"/>
                  </a:lnTo>
                  <a:lnTo>
                    <a:pt x="273" y="1033"/>
                  </a:lnTo>
                  <a:lnTo>
                    <a:pt x="267" y="571"/>
                  </a:lnTo>
                  <a:lnTo>
                    <a:pt x="263" y="390"/>
                  </a:lnTo>
                  <a:lnTo>
                    <a:pt x="440" y="181"/>
                  </a:lnTo>
                  <a:close/>
                </a:path>
              </a:pathLst>
            </a:custGeom>
            <a:solidFill>
              <a:schemeClr val="accent2">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5" name="Group 154"/>
          <p:cNvGrpSpPr/>
          <p:nvPr/>
        </p:nvGrpSpPr>
        <p:grpSpPr>
          <a:xfrm>
            <a:off x="615951" y="1929622"/>
            <a:ext cx="9910763" cy="3003551"/>
            <a:chOff x="615951" y="1884649"/>
            <a:chExt cx="9910762" cy="3003550"/>
          </a:xfrm>
        </p:grpSpPr>
        <p:sp>
          <p:nvSpPr>
            <p:cNvPr id="13" name="Freeform 11"/>
            <p:cNvSpPr/>
            <p:nvPr/>
          </p:nvSpPr>
          <p:spPr bwMode="auto">
            <a:xfrm>
              <a:off x="615951" y="4573874"/>
              <a:ext cx="203200" cy="314325"/>
            </a:xfrm>
            <a:custGeom>
              <a:avLst/>
              <a:gdLst>
                <a:gd name="T0" fmla="*/ 7 w 128"/>
                <a:gd name="T1" fmla="*/ 0 h 198"/>
                <a:gd name="T2" fmla="*/ 0 w 128"/>
                <a:gd name="T3" fmla="*/ 198 h 198"/>
                <a:gd name="T4" fmla="*/ 128 w 128"/>
                <a:gd name="T5" fmla="*/ 198 h 198"/>
                <a:gd name="T6" fmla="*/ 121 w 128"/>
                <a:gd name="T7" fmla="*/ 0 h 198"/>
                <a:gd name="T8" fmla="*/ 7 w 128"/>
                <a:gd name="T9" fmla="*/ 0 h 198"/>
              </a:gdLst>
              <a:ahLst/>
              <a:cxnLst>
                <a:cxn ang="0">
                  <a:pos x="T0" y="T1"/>
                </a:cxn>
                <a:cxn ang="0">
                  <a:pos x="T2" y="T3"/>
                </a:cxn>
                <a:cxn ang="0">
                  <a:pos x="T4" y="T5"/>
                </a:cxn>
                <a:cxn ang="0">
                  <a:pos x="T6" y="T7"/>
                </a:cxn>
                <a:cxn ang="0">
                  <a:pos x="T8" y="T9"/>
                </a:cxn>
              </a:cxnLst>
              <a:rect l="0" t="0" r="r" b="b"/>
              <a:pathLst>
                <a:path w="128" h="198">
                  <a:moveTo>
                    <a:pt x="7" y="0"/>
                  </a:moveTo>
                  <a:lnTo>
                    <a:pt x="0" y="198"/>
                  </a:lnTo>
                  <a:lnTo>
                    <a:pt x="128"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7" name="Freeform 35"/>
            <p:cNvSpPr/>
            <p:nvPr/>
          </p:nvSpPr>
          <p:spPr bwMode="auto">
            <a:xfrm>
              <a:off x="3735388" y="4573874"/>
              <a:ext cx="142875" cy="314325"/>
            </a:xfrm>
            <a:custGeom>
              <a:avLst/>
              <a:gdLst>
                <a:gd name="T0" fmla="*/ 7 w 90"/>
                <a:gd name="T1" fmla="*/ 0 h 198"/>
                <a:gd name="T2" fmla="*/ 0 w 90"/>
                <a:gd name="T3" fmla="*/ 198 h 198"/>
                <a:gd name="T4" fmla="*/ 90 w 90"/>
                <a:gd name="T5" fmla="*/ 198 h 198"/>
                <a:gd name="T6" fmla="*/ 83 w 90"/>
                <a:gd name="T7" fmla="*/ 0 h 198"/>
                <a:gd name="T8" fmla="*/ 7 w 90"/>
                <a:gd name="T9" fmla="*/ 0 h 198"/>
              </a:gdLst>
              <a:ahLst/>
              <a:cxnLst>
                <a:cxn ang="0">
                  <a:pos x="T0" y="T1"/>
                </a:cxn>
                <a:cxn ang="0">
                  <a:pos x="T2" y="T3"/>
                </a:cxn>
                <a:cxn ang="0">
                  <a:pos x="T4" y="T5"/>
                </a:cxn>
                <a:cxn ang="0">
                  <a:pos x="T6" y="T7"/>
                </a:cxn>
                <a:cxn ang="0">
                  <a:pos x="T8" y="T9"/>
                </a:cxn>
              </a:cxnLst>
              <a:rect l="0" t="0" r="r" b="b"/>
              <a:pathLst>
                <a:path w="90" h="198">
                  <a:moveTo>
                    <a:pt x="7" y="0"/>
                  </a:moveTo>
                  <a:lnTo>
                    <a:pt x="0" y="198"/>
                  </a:lnTo>
                  <a:lnTo>
                    <a:pt x="90" y="198"/>
                  </a:lnTo>
                  <a:lnTo>
                    <a:pt x="83"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55" name="Freeform 53"/>
            <p:cNvSpPr/>
            <p:nvPr/>
          </p:nvSpPr>
          <p:spPr bwMode="auto">
            <a:xfrm>
              <a:off x="6426201" y="4219862"/>
              <a:ext cx="209550" cy="668337"/>
            </a:xfrm>
            <a:custGeom>
              <a:avLst/>
              <a:gdLst>
                <a:gd name="T0" fmla="*/ 7 w 132"/>
                <a:gd name="T1" fmla="*/ 0 h 421"/>
                <a:gd name="T2" fmla="*/ 0 w 132"/>
                <a:gd name="T3" fmla="*/ 421 h 421"/>
                <a:gd name="T4" fmla="*/ 132 w 132"/>
                <a:gd name="T5" fmla="*/ 421 h 421"/>
                <a:gd name="T6" fmla="*/ 122 w 132"/>
                <a:gd name="T7" fmla="*/ 0 h 421"/>
                <a:gd name="T8" fmla="*/ 7 w 132"/>
                <a:gd name="T9" fmla="*/ 0 h 421"/>
              </a:gdLst>
              <a:ahLst/>
              <a:cxnLst>
                <a:cxn ang="0">
                  <a:pos x="T0" y="T1"/>
                </a:cxn>
                <a:cxn ang="0">
                  <a:pos x="T2" y="T3"/>
                </a:cxn>
                <a:cxn ang="0">
                  <a:pos x="T4" y="T5"/>
                </a:cxn>
                <a:cxn ang="0">
                  <a:pos x="T6" y="T7"/>
                </a:cxn>
                <a:cxn ang="0">
                  <a:pos x="T8" y="T9"/>
                </a:cxn>
              </a:cxnLst>
              <a:rect l="0" t="0" r="r" b="b"/>
              <a:pathLst>
                <a:path w="132" h="421">
                  <a:moveTo>
                    <a:pt x="7" y="0"/>
                  </a:moveTo>
                  <a:lnTo>
                    <a:pt x="0" y="421"/>
                  </a:lnTo>
                  <a:lnTo>
                    <a:pt x="132" y="421"/>
                  </a:lnTo>
                  <a:lnTo>
                    <a:pt x="122"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7" name="Freeform 65"/>
            <p:cNvSpPr/>
            <p:nvPr/>
          </p:nvSpPr>
          <p:spPr bwMode="auto">
            <a:xfrm>
              <a:off x="8215313" y="4573874"/>
              <a:ext cx="209550" cy="314325"/>
            </a:xfrm>
            <a:custGeom>
              <a:avLst/>
              <a:gdLst>
                <a:gd name="T0" fmla="*/ 7 w 132"/>
                <a:gd name="T1" fmla="*/ 0 h 198"/>
                <a:gd name="T2" fmla="*/ 0 w 132"/>
                <a:gd name="T3" fmla="*/ 198 h 198"/>
                <a:gd name="T4" fmla="*/ 132 w 132"/>
                <a:gd name="T5" fmla="*/ 198 h 198"/>
                <a:gd name="T6" fmla="*/ 121 w 132"/>
                <a:gd name="T7" fmla="*/ 0 h 198"/>
                <a:gd name="T8" fmla="*/ 7 w 132"/>
                <a:gd name="T9" fmla="*/ 0 h 198"/>
              </a:gdLst>
              <a:ahLst/>
              <a:cxnLst>
                <a:cxn ang="0">
                  <a:pos x="T0" y="T1"/>
                </a:cxn>
                <a:cxn ang="0">
                  <a:pos x="T2" y="T3"/>
                </a:cxn>
                <a:cxn ang="0">
                  <a:pos x="T4" y="T5"/>
                </a:cxn>
                <a:cxn ang="0">
                  <a:pos x="T6" y="T7"/>
                </a:cxn>
                <a:cxn ang="0">
                  <a:pos x="T8" y="T9"/>
                </a:cxn>
              </a:cxnLst>
              <a:rect l="0" t="0" r="r" b="b"/>
              <a:pathLst>
                <a:path w="132" h="198">
                  <a:moveTo>
                    <a:pt x="7" y="0"/>
                  </a:moveTo>
                  <a:lnTo>
                    <a:pt x="0" y="198"/>
                  </a:lnTo>
                  <a:lnTo>
                    <a:pt x="132" y="198"/>
                  </a:lnTo>
                  <a:lnTo>
                    <a:pt x="121" y="0"/>
                  </a:lnTo>
                  <a:lnTo>
                    <a:pt x="7"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3" name="Freeform 131"/>
            <p:cNvSpPr/>
            <p:nvPr/>
          </p:nvSpPr>
          <p:spPr bwMode="auto">
            <a:xfrm>
              <a:off x="8710613" y="1884649"/>
              <a:ext cx="1816100" cy="2540000"/>
            </a:xfrm>
            <a:custGeom>
              <a:avLst/>
              <a:gdLst>
                <a:gd name="T0" fmla="*/ 1050 w 1144"/>
                <a:gd name="T1" fmla="*/ 1336 h 1600"/>
                <a:gd name="T2" fmla="*/ 1144 w 1144"/>
                <a:gd name="T3" fmla="*/ 1336 h 1600"/>
                <a:gd name="T4" fmla="*/ 631 w 1144"/>
                <a:gd name="T5" fmla="*/ 171 h 1600"/>
                <a:gd name="T6" fmla="*/ 569 w 1144"/>
                <a:gd name="T7" fmla="*/ 0 h 1600"/>
                <a:gd name="T8" fmla="*/ 510 w 1144"/>
                <a:gd name="T9" fmla="*/ 174 h 1600"/>
                <a:gd name="T10" fmla="*/ 0 w 1144"/>
                <a:gd name="T11" fmla="*/ 1336 h 1600"/>
                <a:gd name="T12" fmla="*/ 94 w 1144"/>
                <a:gd name="T13" fmla="*/ 1336 h 1600"/>
                <a:gd name="T14" fmla="*/ 0 w 1144"/>
                <a:gd name="T15" fmla="*/ 1600 h 1600"/>
                <a:gd name="T16" fmla="*/ 506 w 1144"/>
                <a:gd name="T17" fmla="*/ 1600 h 1600"/>
                <a:gd name="T18" fmla="*/ 510 w 1144"/>
                <a:gd name="T19" fmla="*/ 1527 h 1600"/>
                <a:gd name="T20" fmla="*/ 263 w 1144"/>
                <a:gd name="T21" fmla="*/ 1311 h 1600"/>
                <a:gd name="T22" fmla="*/ 530 w 1144"/>
                <a:gd name="T23" fmla="*/ 1388 h 1600"/>
                <a:gd name="T24" fmla="*/ 572 w 1144"/>
                <a:gd name="T25" fmla="*/ 1089 h 1600"/>
                <a:gd name="T26" fmla="*/ 614 w 1144"/>
                <a:gd name="T27" fmla="*/ 1388 h 1600"/>
                <a:gd name="T28" fmla="*/ 881 w 1144"/>
                <a:gd name="T29" fmla="*/ 1311 h 1600"/>
                <a:gd name="T30" fmla="*/ 634 w 1144"/>
                <a:gd name="T31" fmla="*/ 1527 h 1600"/>
                <a:gd name="T32" fmla="*/ 641 w 1144"/>
                <a:gd name="T33" fmla="*/ 1600 h 1600"/>
                <a:gd name="T34" fmla="*/ 1144 w 1144"/>
                <a:gd name="T35" fmla="*/ 1600 h 1600"/>
                <a:gd name="T36" fmla="*/ 1050 w 1144"/>
                <a:gd name="T37" fmla="*/ 133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4" h="1600">
                  <a:moveTo>
                    <a:pt x="1050" y="1336"/>
                  </a:moveTo>
                  <a:lnTo>
                    <a:pt x="1144" y="1336"/>
                  </a:lnTo>
                  <a:lnTo>
                    <a:pt x="631" y="171"/>
                  </a:lnTo>
                  <a:lnTo>
                    <a:pt x="569" y="0"/>
                  </a:lnTo>
                  <a:lnTo>
                    <a:pt x="510" y="174"/>
                  </a:lnTo>
                  <a:lnTo>
                    <a:pt x="0" y="1336"/>
                  </a:lnTo>
                  <a:lnTo>
                    <a:pt x="94" y="1336"/>
                  </a:lnTo>
                  <a:lnTo>
                    <a:pt x="0" y="1600"/>
                  </a:lnTo>
                  <a:lnTo>
                    <a:pt x="506" y="1600"/>
                  </a:lnTo>
                  <a:lnTo>
                    <a:pt x="510" y="1527"/>
                  </a:lnTo>
                  <a:lnTo>
                    <a:pt x="263" y="1311"/>
                  </a:lnTo>
                  <a:lnTo>
                    <a:pt x="530" y="1388"/>
                  </a:lnTo>
                  <a:lnTo>
                    <a:pt x="572" y="1089"/>
                  </a:lnTo>
                  <a:lnTo>
                    <a:pt x="614" y="1388"/>
                  </a:lnTo>
                  <a:lnTo>
                    <a:pt x="881" y="1311"/>
                  </a:lnTo>
                  <a:lnTo>
                    <a:pt x="634" y="1527"/>
                  </a:lnTo>
                  <a:lnTo>
                    <a:pt x="641" y="1600"/>
                  </a:lnTo>
                  <a:lnTo>
                    <a:pt x="1144" y="1600"/>
                  </a:lnTo>
                  <a:lnTo>
                    <a:pt x="1050" y="1336"/>
                  </a:lnTo>
                  <a:close/>
                </a:path>
              </a:pathLst>
            </a:custGeom>
            <a:solidFill>
              <a:schemeClr val="accent1"/>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35" name="Freeform 133"/>
            <p:cNvSpPr/>
            <p:nvPr/>
          </p:nvSpPr>
          <p:spPr bwMode="auto">
            <a:xfrm>
              <a:off x="9128126" y="3613437"/>
              <a:ext cx="981075" cy="1274762"/>
            </a:xfrm>
            <a:custGeom>
              <a:avLst/>
              <a:gdLst>
                <a:gd name="T0" fmla="*/ 618 w 618"/>
                <a:gd name="T1" fmla="*/ 222 h 803"/>
                <a:gd name="T2" fmla="*/ 351 w 618"/>
                <a:gd name="T3" fmla="*/ 299 h 803"/>
                <a:gd name="T4" fmla="*/ 309 w 618"/>
                <a:gd name="T5" fmla="*/ 0 h 803"/>
                <a:gd name="T6" fmla="*/ 267 w 618"/>
                <a:gd name="T7" fmla="*/ 299 h 803"/>
                <a:gd name="T8" fmla="*/ 0 w 618"/>
                <a:gd name="T9" fmla="*/ 222 h 803"/>
                <a:gd name="T10" fmla="*/ 247 w 618"/>
                <a:gd name="T11" fmla="*/ 435 h 803"/>
                <a:gd name="T12" fmla="*/ 243 w 618"/>
                <a:gd name="T13" fmla="*/ 504 h 803"/>
                <a:gd name="T14" fmla="*/ 215 w 618"/>
                <a:gd name="T15" fmla="*/ 803 h 803"/>
                <a:gd name="T16" fmla="*/ 403 w 618"/>
                <a:gd name="T17" fmla="*/ 803 h 803"/>
                <a:gd name="T18" fmla="*/ 378 w 618"/>
                <a:gd name="T19" fmla="*/ 504 h 803"/>
                <a:gd name="T20" fmla="*/ 371 w 618"/>
                <a:gd name="T21" fmla="*/ 435 h 803"/>
                <a:gd name="T22" fmla="*/ 618 w 618"/>
                <a:gd name="T23" fmla="*/ 222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8" h="803">
                  <a:moveTo>
                    <a:pt x="618" y="222"/>
                  </a:moveTo>
                  <a:lnTo>
                    <a:pt x="351" y="299"/>
                  </a:lnTo>
                  <a:lnTo>
                    <a:pt x="309" y="0"/>
                  </a:lnTo>
                  <a:lnTo>
                    <a:pt x="267" y="299"/>
                  </a:lnTo>
                  <a:lnTo>
                    <a:pt x="0" y="222"/>
                  </a:lnTo>
                  <a:lnTo>
                    <a:pt x="247" y="435"/>
                  </a:lnTo>
                  <a:lnTo>
                    <a:pt x="243" y="504"/>
                  </a:lnTo>
                  <a:lnTo>
                    <a:pt x="215" y="803"/>
                  </a:lnTo>
                  <a:lnTo>
                    <a:pt x="403" y="803"/>
                  </a:lnTo>
                  <a:lnTo>
                    <a:pt x="378" y="504"/>
                  </a:lnTo>
                  <a:lnTo>
                    <a:pt x="371" y="435"/>
                  </a:lnTo>
                  <a:lnTo>
                    <a:pt x="618" y="22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grpSp>
        <p:nvGrpSpPr>
          <p:cNvPr id="157" name="Group 156"/>
          <p:cNvGrpSpPr/>
          <p:nvPr/>
        </p:nvGrpSpPr>
        <p:grpSpPr>
          <a:xfrm>
            <a:off x="1452565" y="2366185"/>
            <a:ext cx="10388601" cy="2566987"/>
            <a:chOff x="1452563" y="2321212"/>
            <a:chExt cx="10388601" cy="2566987"/>
          </a:xfrm>
        </p:grpSpPr>
        <p:sp>
          <p:nvSpPr>
            <p:cNvPr id="25" name="Freeform 23"/>
            <p:cNvSpPr/>
            <p:nvPr/>
          </p:nvSpPr>
          <p:spPr bwMode="auto">
            <a:xfrm>
              <a:off x="1506538" y="4767549"/>
              <a:ext cx="209550" cy="120650"/>
            </a:xfrm>
            <a:custGeom>
              <a:avLst/>
              <a:gdLst>
                <a:gd name="T0" fmla="*/ 7 w 132"/>
                <a:gd name="T1" fmla="*/ 0 h 76"/>
                <a:gd name="T2" fmla="*/ 0 w 132"/>
                <a:gd name="T3" fmla="*/ 76 h 76"/>
                <a:gd name="T4" fmla="*/ 132 w 132"/>
                <a:gd name="T5" fmla="*/ 76 h 76"/>
                <a:gd name="T6" fmla="*/ 122 w 132"/>
                <a:gd name="T7" fmla="*/ 0 h 76"/>
                <a:gd name="T8" fmla="*/ 7 w 132"/>
                <a:gd name="T9" fmla="*/ 0 h 76"/>
              </a:gdLst>
              <a:ahLst/>
              <a:cxnLst>
                <a:cxn ang="0">
                  <a:pos x="T0" y="T1"/>
                </a:cxn>
                <a:cxn ang="0">
                  <a:pos x="T2" y="T3"/>
                </a:cxn>
                <a:cxn ang="0">
                  <a:pos x="T4" y="T5"/>
                </a:cxn>
                <a:cxn ang="0">
                  <a:pos x="T6" y="T7"/>
                </a:cxn>
                <a:cxn ang="0">
                  <a:pos x="T8" y="T9"/>
                </a:cxn>
              </a:cxnLst>
              <a:rect l="0" t="0" r="r" b="b"/>
              <a:pathLst>
                <a:path w="132" h="76">
                  <a:moveTo>
                    <a:pt x="7" y="0"/>
                  </a:moveTo>
                  <a:lnTo>
                    <a:pt x="0" y="76"/>
                  </a:lnTo>
                  <a:lnTo>
                    <a:pt x="132" y="7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31" name="Freeform 29"/>
            <p:cNvSpPr/>
            <p:nvPr/>
          </p:nvSpPr>
          <p:spPr bwMode="auto">
            <a:xfrm>
              <a:off x="3295651" y="4656424"/>
              <a:ext cx="209550" cy="231775"/>
            </a:xfrm>
            <a:custGeom>
              <a:avLst/>
              <a:gdLst>
                <a:gd name="T0" fmla="*/ 7 w 132"/>
                <a:gd name="T1" fmla="*/ 0 h 146"/>
                <a:gd name="T2" fmla="*/ 0 w 132"/>
                <a:gd name="T3" fmla="*/ 146 h 146"/>
                <a:gd name="T4" fmla="*/ 132 w 132"/>
                <a:gd name="T5" fmla="*/ 146 h 146"/>
                <a:gd name="T6" fmla="*/ 121 w 132"/>
                <a:gd name="T7" fmla="*/ 0 h 146"/>
                <a:gd name="T8" fmla="*/ 7 w 132"/>
                <a:gd name="T9" fmla="*/ 0 h 146"/>
              </a:gdLst>
              <a:ahLst/>
              <a:cxnLst>
                <a:cxn ang="0">
                  <a:pos x="T0" y="T1"/>
                </a:cxn>
                <a:cxn ang="0">
                  <a:pos x="T2" y="T3"/>
                </a:cxn>
                <a:cxn ang="0">
                  <a:pos x="T4" y="T5"/>
                </a:cxn>
                <a:cxn ang="0">
                  <a:pos x="T6" y="T7"/>
                </a:cxn>
                <a:cxn ang="0">
                  <a:pos x="T8" y="T9"/>
                </a:cxn>
              </a:cxnLst>
              <a:rect l="0" t="0" r="r" b="b"/>
              <a:pathLst>
                <a:path w="132" h="146">
                  <a:moveTo>
                    <a:pt x="7" y="0"/>
                  </a:moveTo>
                  <a:lnTo>
                    <a:pt x="0" y="146"/>
                  </a:lnTo>
                  <a:lnTo>
                    <a:pt x="132"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9" name="Freeform 47"/>
            <p:cNvSpPr/>
            <p:nvPr/>
          </p:nvSpPr>
          <p:spPr bwMode="auto">
            <a:xfrm>
              <a:off x="5573713" y="4734212"/>
              <a:ext cx="120650" cy="153987"/>
            </a:xfrm>
            <a:custGeom>
              <a:avLst/>
              <a:gdLst>
                <a:gd name="T0" fmla="*/ 7 w 76"/>
                <a:gd name="T1" fmla="*/ 0 h 97"/>
                <a:gd name="T2" fmla="*/ 0 w 76"/>
                <a:gd name="T3" fmla="*/ 97 h 97"/>
                <a:gd name="T4" fmla="*/ 76 w 76"/>
                <a:gd name="T5" fmla="*/ 97 h 97"/>
                <a:gd name="T6" fmla="*/ 73 w 76"/>
                <a:gd name="T7" fmla="*/ 0 h 97"/>
                <a:gd name="T8" fmla="*/ 7 w 76"/>
                <a:gd name="T9" fmla="*/ 0 h 97"/>
              </a:gdLst>
              <a:ahLst/>
              <a:cxnLst>
                <a:cxn ang="0">
                  <a:pos x="T0" y="T1"/>
                </a:cxn>
                <a:cxn ang="0">
                  <a:pos x="T2" y="T3"/>
                </a:cxn>
                <a:cxn ang="0">
                  <a:pos x="T4" y="T5"/>
                </a:cxn>
                <a:cxn ang="0">
                  <a:pos x="T6" y="T7"/>
                </a:cxn>
                <a:cxn ang="0">
                  <a:pos x="T8" y="T9"/>
                </a:cxn>
              </a:cxnLst>
              <a:rect l="0" t="0" r="r" b="b"/>
              <a:pathLst>
                <a:path w="76" h="97">
                  <a:moveTo>
                    <a:pt x="7" y="0"/>
                  </a:moveTo>
                  <a:lnTo>
                    <a:pt x="0" y="97"/>
                  </a:lnTo>
                  <a:lnTo>
                    <a:pt x="76" y="97"/>
                  </a:lnTo>
                  <a:lnTo>
                    <a:pt x="73"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61" name="Freeform 59"/>
            <p:cNvSpPr/>
            <p:nvPr/>
          </p:nvSpPr>
          <p:spPr bwMode="auto">
            <a:xfrm>
              <a:off x="7323138" y="4656424"/>
              <a:ext cx="204788" cy="231775"/>
            </a:xfrm>
            <a:custGeom>
              <a:avLst/>
              <a:gdLst>
                <a:gd name="T0" fmla="*/ 7 w 129"/>
                <a:gd name="T1" fmla="*/ 0 h 146"/>
                <a:gd name="T2" fmla="*/ 0 w 129"/>
                <a:gd name="T3" fmla="*/ 146 h 146"/>
                <a:gd name="T4" fmla="*/ 129 w 129"/>
                <a:gd name="T5" fmla="*/ 146 h 146"/>
                <a:gd name="T6" fmla="*/ 122 w 129"/>
                <a:gd name="T7" fmla="*/ 0 h 146"/>
                <a:gd name="T8" fmla="*/ 7 w 129"/>
                <a:gd name="T9" fmla="*/ 0 h 146"/>
              </a:gdLst>
              <a:ahLst/>
              <a:cxnLst>
                <a:cxn ang="0">
                  <a:pos x="T0" y="T1"/>
                </a:cxn>
                <a:cxn ang="0">
                  <a:pos x="T2" y="T3"/>
                </a:cxn>
                <a:cxn ang="0">
                  <a:pos x="T4" y="T5"/>
                </a:cxn>
                <a:cxn ang="0">
                  <a:pos x="T6" y="T7"/>
                </a:cxn>
                <a:cxn ang="0">
                  <a:pos x="T8" y="T9"/>
                </a:cxn>
              </a:cxnLst>
              <a:rect l="0" t="0" r="r" b="b"/>
              <a:pathLst>
                <a:path w="129" h="146">
                  <a:moveTo>
                    <a:pt x="7" y="0"/>
                  </a:moveTo>
                  <a:lnTo>
                    <a:pt x="0" y="146"/>
                  </a:lnTo>
                  <a:lnTo>
                    <a:pt x="129" y="146"/>
                  </a:lnTo>
                  <a:lnTo>
                    <a:pt x="122"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3" name="Freeform 71"/>
            <p:cNvSpPr/>
            <p:nvPr/>
          </p:nvSpPr>
          <p:spPr bwMode="auto">
            <a:xfrm>
              <a:off x="8661401" y="4734212"/>
              <a:ext cx="209550" cy="153987"/>
            </a:xfrm>
            <a:custGeom>
              <a:avLst/>
              <a:gdLst>
                <a:gd name="T0" fmla="*/ 10 w 132"/>
                <a:gd name="T1" fmla="*/ 0 h 97"/>
                <a:gd name="T2" fmla="*/ 0 w 132"/>
                <a:gd name="T3" fmla="*/ 97 h 97"/>
                <a:gd name="T4" fmla="*/ 132 w 132"/>
                <a:gd name="T5" fmla="*/ 97 h 97"/>
                <a:gd name="T6" fmla="*/ 125 w 132"/>
                <a:gd name="T7" fmla="*/ 0 h 97"/>
                <a:gd name="T8" fmla="*/ 10 w 132"/>
                <a:gd name="T9" fmla="*/ 0 h 97"/>
              </a:gdLst>
              <a:ahLst/>
              <a:cxnLst>
                <a:cxn ang="0">
                  <a:pos x="T0" y="T1"/>
                </a:cxn>
                <a:cxn ang="0">
                  <a:pos x="T2" y="T3"/>
                </a:cxn>
                <a:cxn ang="0">
                  <a:pos x="T4" y="T5"/>
                </a:cxn>
                <a:cxn ang="0">
                  <a:pos x="T6" y="T7"/>
                </a:cxn>
                <a:cxn ang="0">
                  <a:pos x="T8" y="T9"/>
                </a:cxn>
              </a:cxnLst>
              <a:rect l="0" t="0" r="r" b="b"/>
              <a:pathLst>
                <a:path w="132" h="97">
                  <a:moveTo>
                    <a:pt x="10" y="0"/>
                  </a:moveTo>
                  <a:lnTo>
                    <a:pt x="0" y="97"/>
                  </a:lnTo>
                  <a:lnTo>
                    <a:pt x="132" y="97"/>
                  </a:lnTo>
                  <a:lnTo>
                    <a:pt x="125" y="0"/>
                  </a:lnTo>
                  <a:lnTo>
                    <a:pt x="10"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79" name="Freeform 77"/>
            <p:cNvSpPr/>
            <p:nvPr/>
          </p:nvSpPr>
          <p:spPr bwMode="auto">
            <a:xfrm>
              <a:off x="9112251" y="4656424"/>
              <a:ext cx="203200" cy="231775"/>
            </a:xfrm>
            <a:custGeom>
              <a:avLst/>
              <a:gdLst>
                <a:gd name="T0" fmla="*/ 7 w 128"/>
                <a:gd name="T1" fmla="*/ 0 h 146"/>
                <a:gd name="T2" fmla="*/ 0 w 128"/>
                <a:gd name="T3" fmla="*/ 146 h 146"/>
                <a:gd name="T4" fmla="*/ 128 w 128"/>
                <a:gd name="T5" fmla="*/ 146 h 146"/>
                <a:gd name="T6" fmla="*/ 121 w 128"/>
                <a:gd name="T7" fmla="*/ 0 h 146"/>
                <a:gd name="T8" fmla="*/ 7 w 128"/>
                <a:gd name="T9" fmla="*/ 0 h 146"/>
              </a:gdLst>
              <a:ahLst/>
              <a:cxnLst>
                <a:cxn ang="0">
                  <a:pos x="T0" y="T1"/>
                </a:cxn>
                <a:cxn ang="0">
                  <a:pos x="T2" y="T3"/>
                </a:cxn>
                <a:cxn ang="0">
                  <a:pos x="T4" y="T5"/>
                </a:cxn>
                <a:cxn ang="0">
                  <a:pos x="T6" y="T7"/>
                </a:cxn>
                <a:cxn ang="0">
                  <a:pos x="T8" y="T9"/>
                </a:cxn>
              </a:cxnLst>
              <a:rect l="0" t="0" r="r" b="b"/>
              <a:pathLst>
                <a:path w="128" h="146">
                  <a:moveTo>
                    <a:pt x="7" y="0"/>
                  </a:moveTo>
                  <a:lnTo>
                    <a:pt x="0" y="146"/>
                  </a:lnTo>
                  <a:lnTo>
                    <a:pt x="128"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97" name="Freeform 95"/>
            <p:cNvSpPr/>
            <p:nvPr/>
          </p:nvSpPr>
          <p:spPr bwMode="auto">
            <a:xfrm>
              <a:off x="11633201" y="4656424"/>
              <a:ext cx="207963" cy="231775"/>
            </a:xfrm>
            <a:custGeom>
              <a:avLst/>
              <a:gdLst>
                <a:gd name="T0" fmla="*/ 7 w 131"/>
                <a:gd name="T1" fmla="*/ 0 h 146"/>
                <a:gd name="T2" fmla="*/ 0 w 131"/>
                <a:gd name="T3" fmla="*/ 146 h 146"/>
                <a:gd name="T4" fmla="*/ 131 w 131"/>
                <a:gd name="T5" fmla="*/ 146 h 146"/>
                <a:gd name="T6" fmla="*/ 121 w 131"/>
                <a:gd name="T7" fmla="*/ 0 h 146"/>
                <a:gd name="T8" fmla="*/ 7 w 131"/>
                <a:gd name="T9" fmla="*/ 0 h 146"/>
              </a:gdLst>
              <a:ahLst/>
              <a:cxnLst>
                <a:cxn ang="0">
                  <a:pos x="T0" y="T1"/>
                </a:cxn>
                <a:cxn ang="0">
                  <a:pos x="T2" y="T3"/>
                </a:cxn>
                <a:cxn ang="0">
                  <a:pos x="T4" y="T5"/>
                </a:cxn>
                <a:cxn ang="0">
                  <a:pos x="T6" y="T7"/>
                </a:cxn>
                <a:cxn ang="0">
                  <a:pos x="T8" y="T9"/>
                </a:cxn>
              </a:cxnLst>
              <a:rect l="0" t="0" r="r" b="b"/>
              <a:pathLst>
                <a:path w="131" h="146">
                  <a:moveTo>
                    <a:pt x="7" y="0"/>
                  </a:moveTo>
                  <a:lnTo>
                    <a:pt x="0" y="146"/>
                  </a:lnTo>
                  <a:lnTo>
                    <a:pt x="131" y="146"/>
                  </a:lnTo>
                  <a:lnTo>
                    <a:pt x="121" y="0"/>
                  </a:lnTo>
                  <a:lnTo>
                    <a:pt x="7" y="0"/>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3" name="Freeform 101"/>
            <p:cNvSpPr/>
            <p:nvPr/>
          </p:nvSpPr>
          <p:spPr bwMode="auto">
            <a:xfrm>
              <a:off x="1452563" y="2321212"/>
              <a:ext cx="2019300" cy="1474787"/>
            </a:xfrm>
            <a:custGeom>
              <a:avLst/>
              <a:gdLst>
                <a:gd name="T0" fmla="*/ 24 w 367"/>
                <a:gd name="T1" fmla="*/ 205 h 267"/>
                <a:gd name="T2" fmla="*/ 66 w 367"/>
                <a:gd name="T3" fmla="*/ 147 h 267"/>
                <a:gd name="T4" fmla="*/ 180 w 367"/>
                <a:gd name="T5" fmla="*/ 41 h 267"/>
                <a:gd name="T6" fmla="*/ 294 w 367"/>
                <a:gd name="T7" fmla="*/ 144 h 267"/>
                <a:gd name="T8" fmla="*/ 343 w 367"/>
                <a:gd name="T9" fmla="*/ 205 h 267"/>
                <a:gd name="T10" fmla="*/ 292 w 367"/>
                <a:gd name="T11" fmla="*/ 267 h 267"/>
                <a:gd name="T12" fmla="*/ 367 w 367"/>
                <a:gd name="T13" fmla="*/ 188 h 267"/>
                <a:gd name="T14" fmla="*/ 311 w 367"/>
                <a:gd name="T15" fmla="*/ 118 h 267"/>
                <a:gd name="T16" fmla="*/ 180 w 367"/>
                <a:gd name="T17" fmla="*/ 0 h 267"/>
                <a:gd name="T18" fmla="*/ 48 w 367"/>
                <a:gd name="T19" fmla="*/ 122 h 267"/>
                <a:gd name="T20" fmla="*/ 0 w 367"/>
                <a:gd name="T21" fmla="*/ 188 h 267"/>
                <a:gd name="T22" fmla="*/ 76 w 367"/>
                <a:gd name="T23" fmla="*/ 267 h 267"/>
                <a:gd name="T24" fmla="*/ 24 w 367"/>
                <a:gd name="T25" fmla="*/ 205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 h="267">
                  <a:moveTo>
                    <a:pt x="24" y="205"/>
                  </a:moveTo>
                  <a:cubicBezTo>
                    <a:pt x="24" y="183"/>
                    <a:pt x="40" y="163"/>
                    <a:pt x="66" y="147"/>
                  </a:cubicBezTo>
                  <a:cubicBezTo>
                    <a:pt x="70" y="88"/>
                    <a:pt x="120" y="41"/>
                    <a:pt x="180" y="41"/>
                  </a:cubicBezTo>
                  <a:cubicBezTo>
                    <a:pt x="240" y="41"/>
                    <a:pt x="288" y="86"/>
                    <a:pt x="294" y="144"/>
                  </a:cubicBezTo>
                  <a:cubicBezTo>
                    <a:pt x="324" y="159"/>
                    <a:pt x="343" y="181"/>
                    <a:pt x="343" y="205"/>
                  </a:cubicBezTo>
                  <a:cubicBezTo>
                    <a:pt x="343" y="230"/>
                    <a:pt x="323" y="252"/>
                    <a:pt x="292" y="267"/>
                  </a:cubicBezTo>
                  <a:cubicBezTo>
                    <a:pt x="337" y="250"/>
                    <a:pt x="367" y="221"/>
                    <a:pt x="367" y="188"/>
                  </a:cubicBezTo>
                  <a:cubicBezTo>
                    <a:pt x="367" y="161"/>
                    <a:pt x="346" y="136"/>
                    <a:pt x="311" y="118"/>
                  </a:cubicBezTo>
                  <a:cubicBezTo>
                    <a:pt x="304" y="51"/>
                    <a:pt x="248" y="0"/>
                    <a:pt x="180" y="0"/>
                  </a:cubicBezTo>
                  <a:cubicBezTo>
                    <a:pt x="110" y="0"/>
                    <a:pt x="53" y="54"/>
                    <a:pt x="48" y="122"/>
                  </a:cubicBezTo>
                  <a:cubicBezTo>
                    <a:pt x="19" y="140"/>
                    <a:pt x="0" y="163"/>
                    <a:pt x="0" y="188"/>
                  </a:cubicBezTo>
                  <a:cubicBezTo>
                    <a:pt x="0" y="221"/>
                    <a:pt x="30" y="250"/>
                    <a:pt x="76" y="267"/>
                  </a:cubicBezTo>
                  <a:cubicBezTo>
                    <a:pt x="44" y="252"/>
                    <a:pt x="24" y="230"/>
                    <a:pt x="24" y="205"/>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4" name="Freeform 102"/>
            <p:cNvSpPr/>
            <p:nvPr/>
          </p:nvSpPr>
          <p:spPr bwMode="auto">
            <a:xfrm>
              <a:off x="1584326" y="2548224"/>
              <a:ext cx="1755775" cy="1368425"/>
            </a:xfrm>
            <a:custGeom>
              <a:avLst/>
              <a:gdLst>
                <a:gd name="T0" fmla="*/ 84 w 319"/>
                <a:gd name="T1" fmla="*/ 199 h 248"/>
                <a:gd name="T2" fmla="*/ 150 w 319"/>
                <a:gd name="T3" fmla="*/ 244 h 248"/>
                <a:gd name="T4" fmla="*/ 160 w 319"/>
                <a:gd name="T5" fmla="*/ 196 h 248"/>
                <a:gd name="T6" fmla="*/ 170 w 319"/>
                <a:gd name="T7" fmla="*/ 248 h 248"/>
                <a:gd name="T8" fmla="*/ 235 w 319"/>
                <a:gd name="T9" fmla="*/ 199 h 248"/>
                <a:gd name="T10" fmla="*/ 191 w 319"/>
                <a:gd name="T11" fmla="*/ 247 h 248"/>
                <a:gd name="T12" fmla="*/ 268 w 319"/>
                <a:gd name="T13" fmla="*/ 226 h 248"/>
                <a:gd name="T14" fmla="*/ 319 w 319"/>
                <a:gd name="T15" fmla="*/ 164 h 248"/>
                <a:gd name="T16" fmla="*/ 270 w 319"/>
                <a:gd name="T17" fmla="*/ 103 h 248"/>
                <a:gd name="T18" fmla="*/ 156 w 319"/>
                <a:gd name="T19" fmla="*/ 0 h 248"/>
                <a:gd name="T20" fmla="*/ 42 w 319"/>
                <a:gd name="T21" fmla="*/ 106 h 248"/>
                <a:gd name="T22" fmla="*/ 0 w 319"/>
                <a:gd name="T23" fmla="*/ 164 h 248"/>
                <a:gd name="T24" fmla="*/ 52 w 319"/>
                <a:gd name="T25" fmla="*/ 226 h 248"/>
                <a:gd name="T26" fmla="*/ 128 w 319"/>
                <a:gd name="T27" fmla="*/ 247 h 248"/>
                <a:gd name="T28" fmla="*/ 84 w 319"/>
                <a:gd name="T29" fmla="*/ 19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9" h="248">
                  <a:moveTo>
                    <a:pt x="84" y="199"/>
                  </a:moveTo>
                  <a:cubicBezTo>
                    <a:pt x="150" y="244"/>
                    <a:pt x="150" y="244"/>
                    <a:pt x="150" y="244"/>
                  </a:cubicBezTo>
                  <a:cubicBezTo>
                    <a:pt x="160" y="196"/>
                    <a:pt x="160" y="196"/>
                    <a:pt x="160" y="196"/>
                  </a:cubicBezTo>
                  <a:cubicBezTo>
                    <a:pt x="170" y="248"/>
                    <a:pt x="170" y="248"/>
                    <a:pt x="170" y="248"/>
                  </a:cubicBezTo>
                  <a:cubicBezTo>
                    <a:pt x="235" y="199"/>
                    <a:pt x="235" y="199"/>
                    <a:pt x="235" y="199"/>
                  </a:cubicBezTo>
                  <a:cubicBezTo>
                    <a:pt x="191" y="247"/>
                    <a:pt x="191" y="247"/>
                    <a:pt x="191" y="247"/>
                  </a:cubicBezTo>
                  <a:cubicBezTo>
                    <a:pt x="220" y="244"/>
                    <a:pt x="247" y="237"/>
                    <a:pt x="268" y="226"/>
                  </a:cubicBezTo>
                  <a:cubicBezTo>
                    <a:pt x="299" y="211"/>
                    <a:pt x="319" y="189"/>
                    <a:pt x="319" y="164"/>
                  </a:cubicBezTo>
                  <a:cubicBezTo>
                    <a:pt x="319" y="140"/>
                    <a:pt x="300" y="118"/>
                    <a:pt x="270" y="103"/>
                  </a:cubicBezTo>
                  <a:cubicBezTo>
                    <a:pt x="264" y="45"/>
                    <a:pt x="216" y="0"/>
                    <a:pt x="156" y="0"/>
                  </a:cubicBezTo>
                  <a:cubicBezTo>
                    <a:pt x="96" y="0"/>
                    <a:pt x="46" y="47"/>
                    <a:pt x="42" y="106"/>
                  </a:cubicBezTo>
                  <a:cubicBezTo>
                    <a:pt x="16" y="122"/>
                    <a:pt x="0" y="142"/>
                    <a:pt x="0" y="164"/>
                  </a:cubicBezTo>
                  <a:cubicBezTo>
                    <a:pt x="0" y="189"/>
                    <a:pt x="20" y="211"/>
                    <a:pt x="52" y="226"/>
                  </a:cubicBezTo>
                  <a:cubicBezTo>
                    <a:pt x="73" y="237"/>
                    <a:pt x="99" y="244"/>
                    <a:pt x="128" y="247"/>
                  </a:cubicBezTo>
                  <a:cubicBezTo>
                    <a:pt x="84" y="199"/>
                    <a:pt x="84" y="199"/>
                    <a:pt x="84" y="199"/>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05" name="Freeform 103"/>
            <p:cNvSpPr/>
            <p:nvPr/>
          </p:nvSpPr>
          <p:spPr bwMode="auto">
            <a:xfrm>
              <a:off x="2046288" y="3629312"/>
              <a:ext cx="830263" cy="1258887"/>
            </a:xfrm>
            <a:custGeom>
              <a:avLst/>
              <a:gdLst>
                <a:gd name="T0" fmla="*/ 523 w 523"/>
                <a:gd name="T1" fmla="*/ 11 h 793"/>
                <a:gd name="T2" fmla="*/ 298 w 523"/>
                <a:gd name="T3" fmla="*/ 181 h 793"/>
                <a:gd name="T4" fmla="*/ 264 w 523"/>
                <a:gd name="T5" fmla="*/ 0 h 793"/>
                <a:gd name="T6" fmla="*/ 229 w 523"/>
                <a:gd name="T7" fmla="*/ 167 h 793"/>
                <a:gd name="T8" fmla="*/ 0 w 523"/>
                <a:gd name="T9" fmla="*/ 11 h 793"/>
                <a:gd name="T10" fmla="*/ 153 w 523"/>
                <a:gd name="T11" fmla="*/ 178 h 793"/>
                <a:gd name="T12" fmla="*/ 222 w 523"/>
                <a:gd name="T13" fmla="*/ 258 h 793"/>
                <a:gd name="T14" fmla="*/ 212 w 523"/>
                <a:gd name="T15" fmla="*/ 793 h 793"/>
                <a:gd name="T16" fmla="*/ 316 w 523"/>
                <a:gd name="T17" fmla="*/ 793 h 793"/>
                <a:gd name="T18" fmla="*/ 302 w 523"/>
                <a:gd name="T19" fmla="*/ 258 h 793"/>
                <a:gd name="T20" fmla="*/ 371 w 523"/>
                <a:gd name="T21" fmla="*/ 181 h 793"/>
                <a:gd name="T22" fmla="*/ 523 w 523"/>
                <a:gd name="T23" fmla="*/ 11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3" h="793">
                  <a:moveTo>
                    <a:pt x="523" y="11"/>
                  </a:moveTo>
                  <a:lnTo>
                    <a:pt x="298" y="181"/>
                  </a:lnTo>
                  <a:lnTo>
                    <a:pt x="264" y="0"/>
                  </a:lnTo>
                  <a:lnTo>
                    <a:pt x="229" y="167"/>
                  </a:lnTo>
                  <a:lnTo>
                    <a:pt x="0" y="11"/>
                  </a:lnTo>
                  <a:lnTo>
                    <a:pt x="153" y="178"/>
                  </a:lnTo>
                  <a:lnTo>
                    <a:pt x="222" y="258"/>
                  </a:lnTo>
                  <a:lnTo>
                    <a:pt x="212" y="793"/>
                  </a:lnTo>
                  <a:lnTo>
                    <a:pt x="316" y="793"/>
                  </a:lnTo>
                  <a:lnTo>
                    <a:pt x="302" y="258"/>
                  </a:lnTo>
                  <a:lnTo>
                    <a:pt x="371" y="181"/>
                  </a:lnTo>
                  <a:lnTo>
                    <a:pt x="523" y="11"/>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1" name="Freeform 119"/>
            <p:cNvSpPr/>
            <p:nvPr/>
          </p:nvSpPr>
          <p:spPr bwMode="auto">
            <a:xfrm>
              <a:off x="4445001" y="3011774"/>
              <a:ext cx="1474788" cy="1076325"/>
            </a:xfrm>
            <a:custGeom>
              <a:avLst/>
              <a:gdLst>
                <a:gd name="T0" fmla="*/ 18 w 268"/>
                <a:gd name="T1" fmla="*/ 150 h 195"/>
                <a:gd name="T2" fmla="*/ 48 w 268"/>
                <a:gd name="T3" fmla="*/ 108 h 195"/>
                <a:gd name="T4" fmla="*/ 132 w 268"/>
                <a:gd name="T5" fmla="*/ 30 h 195"/>
                <a:gd name="T6" fmla="*/ 215 w 268"/>
                <a:gd name="T7" fmla="*/ 105 h 195"/>
                <a:gd name="T8" fmla="*/ 251 w 268"/>
                <a:gd name="T9" fmla="*/ 150 h 195"/>
                <a:gd name="T10" fmla="*/ 213 w 268"/>
                <a:gd name="T11" fmla="*/ 195 h 195"/>
                <a:gd name="T12" fmla="*/ 268 w 268"/>
                <a:gd name="T13" fmla="*/ 137 h 195"/>
                <a:gd name="T14" fmla="*/ 227 w 268"/>
                <a:gd name="T15" fmla="*/ 86 h 195"/>
                <a:gd name="T16" fmla="*/ 132 w 268"/>
                <a:gd name="T17" fmla="*/ 0 h 195"/>
                <a:gd name="T18" fmla="*/ 35 w 268"/>
                <a:gd name="T19" fmla="*/ 89 h 195"/>
                <a:gd name="T20" fmla="*/ 0 w 268"/>
                <a:gd name="T21" fmla="*/ 137 h 195"/>
                <a:gd name="T22" fmla="*/ 55 w 268"/>
                <a:gd name="T23" fmla="*/ 195 h 195"/>
                <a:gd name="T24" fmla="*/ 18 w 268"/>
                <a:gd name="T25" fmla="*/ 15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195">
                  <a:moveTo>
                    <a:pt x="18" y="150"/>
                  </a:moveTo>
                  <a:cubicBezTo>
                    <a:pt x="18" y="133"/>
                    <a:pt x="29" y="119"/>
                    <a:pt x="48" y="108"/>
                  </a:cubicBezTo>
                  <a:cubicBezTo>
                    <a:pt x="52" y="64"/>
                    <a:pt x="88" y="30"/>
                    <a:pt x="132" y="30"/>
                  </a:cubicBezTo>
                  <a:cubicBezTo>
                    <a:pt x="175" y="30"/>
                    <a:pt x="211" y="63"/>
                    <a:pt x="215" y="105"/>
                  </a:cubicBezTo>
                  <a:cubicBezTo>
                    <a:pt x="237" y="116"/>
                    <a:pt x="251" y="132"/>
                    <a:pt x="251" y="150"/>
                  </a:cubicBezTo>
                  <a:cubicBezTo>
                    <a:pt x="251" y="168"/>
                    <a:pt x="236" y="184"/>
                    <a:pt x="213" y="195"/>
                  </a:cubicBezTo>
                  <a:cubicBezTo>
                    <a:pt x="247" y="182"/>
                    <a:pt x="268" y="161"/>
                    <a:pt x="268" y="137"/>
                  </a:cubicBezTo>
                  <a:cubicBezTo>
                    <a:pt x="268" y="117"/>
                    <a:pt x="253" y="99"/>
                    <a:pt x="227" y="86"/>
                  </a:cubicBezTo>
                  <a:cubicBezTo>
                    <a:pt x="222" y="38"/>
                    <a:pt x="181" y="0"/>
                    <a:pt x="132" y="0"/>
                  </a:cubicBezTo>
                  <a:cubicBezTo>
                    <a:pt x="81" y="0"/>
                    <a:pt x="39" y="39"/>
                    <a:pt x="35" y="89"/>
                  </a:cubicBezTo>
                  <a:cubicBezTo>
                    <a:pt x="14" y="102"/>
                    <a:pt x="0" y="119"/>
                    <a:pt x="0" y="137"/>
                  </a:cubicBezTo>
                  <a:cubicBezTo>
                    <a:pt x="0" y="161"/>
                    <a:pt x="22" y="182"/>
                    <a:pt x="55" y="195"/>
                  </a:cubicBezTo>
                  <a:cubicBezTo>
                    <a:pt x="32" y="184"/>
                    <a:pt x="18" y="168"/>
                    <a:pt x="18" y="150"/>
                  </a:cubicBezTo>
                </a:path>
              </a:pathLst>
            </a:cu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2" name="Freeform 120"/>
            <p:cNvSpPr/>
            <p:nvPr/>
          </p:nvSpPr>
          <p:spPr bwMode="auto">
            <a:xfrm>
              <a:off x="4545013" y="3176874"/>
              <a:ext cx="1282700" cy="1000125"/>
            </a:xfrm>
            <a:custGeom>
              <a:avLst/>
              <a:gdLst>
                <a:gd name="T0" fmla="*/ 61 w 233"/>
                <a:gd name="T1" fmla="*/ 145 h 181"/>
                <a:gd name="T2" fmla="*/ 109 w 233"/>
                <a:gd name="T3" fmla="*/ 178 h 181"/>
                <a:gd name="T4" fmla="*/ 116 w 233"/>
                <a:gd name="T5" fmla="*/ 143 h 181"/>
                <a:gd name="T6" fmla="*/ 124 w 233"/>
                <a:gd name="T7" fmla="*/ 181 h 181"/>
                <a:gd name="T8" fmla="*/ 171 w 233"/>
                <a:gd name="T9" fmla="*/ 145 h 181"/>
                <a:gd name="T10" fmla="*/ 139 w 233"/>
                <a:gd name="T11" fmla="*/ 181 h 181"/>
                <a:gd name="T12" fmla="*/ 195 w 233"/>
                <a:gd name="T13" fmla="*/ 165 h 181"/>
                <a:gd name="T14" fmla="*/ 233 w 233"/>
                <a:gd name="T15" fmla="*/ 120 h 181"/>
                <a:gd name="T16" fmla="*/ 197 w 233"/>
                <a:gd name="T17" fmla="*/ 75 h 181"/>
                <a:gd name="T18" fmla="*/ 114 w 233"/>
                <a:gd name="T19" fmla="*/ 0 h 181"/>
                <a:gd name="T20" fmla="*/ 30 w 233"/>
                <a:gd name="T21" fmla="*/ 78 h 181"/>
                <a:gd name="T22" fmla="*/ 0 w 233"/>
                <a:gd name="T23" fmla="*/ 120 h 181"/>
                <a:gd name="T24" fmla="*/ 37 w 233"/>
                <a:gd name="T25" fmla="*/ 165 h 181"/>
                <a:gd name="T26" fmla="*/ 93 w 233"/>
                <a:gd name="T27" fmla="*/ 181 h 181"/>
                <a:gd name="T28" fmla="*/ 61 w 233"/>
                <a:gd name="T29" fmla="*/ 14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181">
                  <a:moveTo>
                    <a:pt x="61" y="145"/>
                  </a:moveTo>
                  <a:cubicBezTo>
                    <a:pt x="109" y="178"/>
                    <a:pt x="109" y="178"/>
                    <a:pt x="109" y="178"/>
                  </a:cubicBezTo>
                  <a:cubicBezTo>
                    <a:pt x="116" y="143"/>
                    <a:pt x="116" y="143"/>
                    <a:pt x="116" y="143"/>
                  </a:cubicBezTo>
                  <a:cubicBezTo>
                    <a:pt x="124" y="181"/>
                    <a:pt x="124" y="181"/>
                    <a:pt x="124" y="181"/>
                  </a:cubicBezTo>
                  <a:cubicBezTo>
                    <a:pt x="171" y="145"/>
                    <a:pt x="171" y="145"/>
                    <a:pt x="171" y="145"/>
                  </a:cubicBezTo>
                  <a:cubicBezTo>
                    <a:pt x="139" y="181"/>
                    <a:pt x="139" y="181"/>
                    <a:pt x="139" y="181"/>
                  </a:cubicBezTo>
                  <a:cubicBezTo>
                    <a:pt x="161" y="178"/>
                    <a:pt x="180" y="173"/>
                    <a:pt x="195" y="165"/>
                  </a:cubicBezTo>
                  <a:cubicBezTo>
                    <a:pt x="218" y="154"/>
                    <a:pt x="233" y="138"/>
                    <a:pt x="233" y="120"/>
                  </a:cubicBezTo>
                  <a:cubicBezTo>
                    <a:pt x="233" y="102"/>
                    <a:pt x="219" y="86"/>
                    <a:pt x="197" y="75"/>
                  </a:cubicBezTo>
                  <a:cubicBezTo>
                    <a:pt x="193" y="33"/>
                    <a:pt x="157" y="0"/>
                    <a:pt x="114" y="0"/>
                  </a:cubicBezTo>
                  <a:cubicBezTo>
                    <a:pt x="70" y="0"/>
                    <a:pt x="34" y="34"/>
                    <a:pt x="30" y="78"/>
                  </a:cubicBezTo>
                  <a:cubicBezTo>
                    <a:pt x="11" y="89"/>
                    <a:pt x="0" y="103"/>
                    <a:pt x="0" y="120"/>
                  </a:cubicBezTo>
                  <a:cubicBezTo>
                    <a:pt x="0" y="138"/>
                    <a:pt x="14" y="154"/>
                    <a:pt x="37" y="165"/>
                  </a:cubicBezTo>
                  <a:cubicBezTo>
                    <a:pt x="53" y="173"/>
                    <a:pt x="72" y="178"/>
                    <a:pt x="93" y="181"/>
                  </a:cubicBezTo>
                  <a:cubicBezTo>
                    <a:pt x="61" y="145"/>
                    <a:pt x="61" y="145"/>
                    <a:pt x="61" y="145"/>
                  </a:cubicBezTo>
                </a:path>
              </a:pathLst>
            </a:custGeom>
            <a:solidFill>
              <a:schemeClr val="accent3">
                <a:lumMod val="75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23" name="Freeform 121"/>
            <p:cNvSpPr/>
            <p:nvPr/>
          </p:nvSpPr>
          <p:spPr bwMode="auto">
            <a:xfrm>
              <a:off x="4879976" y="3965862"/>
              <a:ext cx="606425" cy="922337"/>
            </a:xfrm>
            <a:custGeom>
              <a:avLst/>
              <a:gdLst>
                <a:gd name="T0" fmla="*/ 382 w 382"/>
                <a:gd name="T1" fmla="*/ 7 h 581"/>
                <a:gd name="T2" fmla="*/ 219 w 382"/>
                <a:gd name="T3" fmla="*/ 133 h 581"/>
                <a:gd name="T4" fmla="*/ 191 w 382"/>
                <a:gd name="T5" fmla="*/ 0 h 581"/>
                <a:gd name="T6" fmla="*/ 167 w 382"/>
                <a:gd name="T7" fmla="*/ 122 h 581"/>
                <a:gd name="T8" fmla="*/ 0 w 382"/>
                <a:gd name="T9" fmla="*/ 7 h 581"/>
                <a:gd name="T10" fmla="*/ 111 w 382"/>
                <a:gd name="T11" fmla="*/ 133 h 581"/>
                <a:gd name="T12" fmla="*/ 163 w 382"/>
                <a:gd name="T13" fmla="*/ 188 h 581"/>
                <a:gd name="T14" fmla="*/ 153 w 382"/>
                <a:gd name="T15" fmla="*/ 581 h 581"/>
                <a:gd name="T16" fmla="*/ 229 w 382"/>
                <a:gd name="T17" fmla="*/ 581 h 581"/>
                <a:gd name="T18" fmla="*/ 222 w 382"/>
                <a:gd name="T19" fmla="*/ 188 h 581"/>
                <a:gd name="T20" fmla="*/ 271 w 382"/>
                <a:gd name="T21" fmla="*/ 133 h 581"/>
                <a:gd name="T22" fmla="*/ 382 w 382"/>
                <a:gd name="T23" fmla="*/ 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2" h="581">
                  <a:moveTo>
                    <a:pt x="382" y="7"/>
                  </a:moveTo>
                  <a:lnTo>
                    <a:pt x="219" y="133"/>
                  </a:lnTo>
                  <a:lnTo>
                    <a:pt x="191" y="0"/>
                  </a:lnTo>
                  <a:lnTo>
                    <a:pt x="167" y="122"/>
                  </a:lnTo>
                  <a:lnTo>
                    <a:pt x="0" y="7"/>
                  </a:lnTo>
                  <a:lnTo>
                    <a:pt x="111" y="133"/>
                  </a:lnTo>
                  <a:lnTo>
                    <a:pt x="163" y="188"/>
                  </a:lnTo>
                  <a:lnTo>
                    <a:pt x="153" y="581"/>
                  </a:lnTo>
                  <a:lnTo>
                    <a:pt x="229" y="581"/>
                  </a:lnTo>
                  <a:lnTo>
                    <a:pt x="222" y="188"/>
                  </a:lnTo>
                  <a:lnTo>
                    <a:pt x="271" y="133"/>
                  </a:lnTo>
                  <a:lnTo>
                    <a:pt x="382" y="7"/>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3" name="Oval 141"/>
            <p:cNvSpPr>
              <a:spLocks noChangeArrowheads="1"/>
            </p:cNvSpPr>
            <p:nvPr/>
          </p:nvSpPr>
          <p:spPr bwMode="auto">
            <a:xfrm>
              <a:off x="9821863" y="3221324"/>
              <a:ext cx="1001713" cy="1004887"/>
            </a:xfrm>
            <a:prstGeom prst="ellipse">
              <a:avLst/>
            </a:prstGeom>
            <a:solidFill>
              <a:schemeClr val="accent3"/>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144" name="Freeform 142"/>
            <p:cNvSpPr/>
            <p:nvPr/>
          </p:nvSpPr>
          <p:spPr bwMode="auto">
            <a:xfrm>
              <a:off x="10047288" y="3618199"/>
              <a:ext cx="539750" cy="1270000"/>
            </a:xfrm>
            <a:custGeom>
              <a:avLst/>
              <a:gdLst>
                <a:gd name="T0" fmla="*/ 340 w 340"/>
                <a:gd name="T1" fmla="*/ 143 h 800"/>
                <a:gd name="T2" fmla="*/ 195 w 340"/>
                <a:gd name="T3" fmla="*/ 226 h 800"/>
                <a:gd name="T4" fmla="*/ 174 w 340"/>
                <a:gd name="T5" fmla="*/ 0 h 800"/>
                <a:gd name="T6" fmla="*/ 149 w 340"/>
                <a:gd name="T7" fmla="*/ 226 h 800"/>
                <a:gd name="T8" fmla="*/ 0 w 340"/>
                <a:gd name="T9" fmla="*/ 143 h 800"/>
                <a:gd name="T10" fmla="*/ 132 w 340"/>
                <a:gd name="T11" fmla="*/ 303 h 800"/>
                <a:gd name="T12" fmla="*/ 132 w 340"/>
                <a:gd name="T13" fmla="*/ 800 h 800"/>
                <a:gd name="T14" fmla="*/ 201 w 340"/>
                <a:gd name="T15" fmla="*/ 800 h 800"/>
                <a:gd name="T16" fmla="*/ 201 w 340"/>
                <a:gd name="T17" fmla="*/ 303 h 800"/>
                <a:gd name="T18" fmla="*/ 340 w 340"/>
                <a:gd name="T19" fmla="*/ 143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800">
                  <a:moveTo>
                    <a:pt x="340" y="143"/>
                  </a:moveTo>
                  <a:lnTo>
                    <a:pt x="195" y="226"/>
                  </a:lnTo>
                  <a:lnTo>
                    <a:pt x="174" y="0"/>
                  </a:lnTo>
                  <a:lnTo>
                    <a:pt x="149" y="226"/>
                  </a:lnTo>
                  <a:lnTo>
                    <a:pt x="0" y="143"/>
                  </a:lnTo>
                  <a:lnTo>
                    <a:pt x="132" y="303"/>
                  </a:lnTo>
                  <a:lnTo>
                    <a:pt x="132" y="800"/>
                  </a:lnTo>
                  <a:lnTo>
                    <a:pt x="201" y="800"/>
                  </a:lnTo>
                  <a:lnTo>
                    <a:pt x="201" y="303"/>
                  </a:lnTo>
                  <a:lnTo>
                    <a:pt x="340" y="143"/>
                  </a:lnTo>
                  <a:close/>
                </a:path>
              </a:pathLst>
            </a:custGeom>
            <a:solidFill>
              <a:schemeClr val="accent3">
                <a:lumMod val="50000"/>
              </a:schemeClr>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grpSp>
      <p:sp>
        <p:nvSpPr>
          <p:cNvPr id="153" name="Rectangle 151"/>
          <p:cNvSpPr>
            <a:spLocks noChangeArrowheads="1"/>
          </p:cNvSpPr>
          <p:nvPr/>
        </p:nvSpPr>
        <p:spPr bwMode="auto">
          <a:xfrm>
            <a:off x="2" y="4902305"/>
            <a:ext cx="12238039" cy="193675"/>
          </a:xfrm>
          <a:prstGeom prst="rect">
            <a:avLst/>
          </a:prstGeom>
          <a:solidFill>
            <a:schemeClr val="accent4"/>
          </a:solidFill>
          <a:ln>
            <a:noFill/>
          </a:ln>
        </p:spPr>
        <p:txBody>
          <a:bodyPr vert="horz" wrap="square" lIns="91440" tIns="45720" rIns="91440" bIns="45720" numCol="1" anchor="t" anchorCtr="0" compatLnSpc="1"/>
          <a:lstStyle/>
          <a:p>
            <a:endParaRPr lang="en-US" sz="1900" dirty="0">
              <a:latin typeface="华文细黑" panose="02010600040101010101" charset="-122"/>
              <a:ea typeface="宋体" panose="02010600030101010101" pitchFamily="2" charset="-122"/>
              <a:sym typeface="华文细黑" panose="02010600040101010101" charset="-122"/>
            </a:endParaRPr>
          </a:p>
        </p:txBody>
      </p:sp>
      <p:sp>
        <p:nvSpPr>
          <p:cNvPr id="42" name="Rectangle 41"/>
          <p:cNvSpPr/>
          <p:nvPr/>
        </p:nvSpPr>
        <p:spPr>
          <a:xfrm>
            <a:off x="1048581" y="5364150"/>
            <a:ext cx="10116105" cy="937260"/>
          </a:xfrm>
          <a:prstGeom prst="rect">
            <a:avLst/>
          </a:prstGeom>
        </p:spPr>
        <p:txBody>
          <a:bodyPr wrap="square" lIns="121920" rIns="121920" bIns="60960">
            <a:spAutoFit/>
          </a:bodyPr>
          <a:lstStyle/>
          <a:p>
            <a:pPr indent="457200" algn="just"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sym typeface="+mn-ea"/>
              </a:rPr>
              <a:t>“凡音之起，由人心生也，人心之动，物使之然也，感于物而动，故形于声，声相应，故生变。”《礼记》的这种介绍简单明了地涵盖了音乐的声音变化与人心情感之间的联系。</a:t>
            </a:r>
            <a:endParaRPr lang="zh-CN" altLang="en-US">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1" name="TextBox 76"/>
          <p:cNvSpPr txBox="1"/>
          <p:nvPr/>
        </p:nvSpPr>
        <p:spPr>
          <a:xfrm>
            <a:off x="3357687" y="327185"/>
            <a:ext cx="5451229" cy="583565"/>
          </a:xfrm>
          <a:prstGeom prst="rect">
            <a:avLst/>
          </a:prstGeom>
          <a:noFill/>
          <a:effectLst/>
        </p:spPr>
        <p:txBody>
          <a:bodyPr wrap="square" rtlCol="0">
            <a:spAutoFit/>
          </a:bodyPr>
          <a:lstStyle/>
          <a:p>
            <a:pPr algn="ctr"/>
            <a:r>
              <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rPr>
              <a:t>第一节　音乐的基本含义</a:t>
            </a:r>
            <a:endParaRPr lang="zh-CN" altLang="en-US" sz="3200" b="1" dirty="0" smtClean="0">
              <a:solidFill>
                <a:schemeClr val="accent1">
                  <a:lumMod val="60000"/>
                  <a:lumOff val="40000"/>
                </a:schemeClr>
              </a:solidFill>
              <a:latin typeface="华文细黑" panose="02010600040101010101" charset="-122"/>
              <a:ea typeface="宋体" panose="02010600030101010101" pitchFamily="2" charset="-122"/>
              <a:sym typeface="华文细黑" panose="02010600040101010101" charset="-122"/>
            </a:endParaRPr>
          </a:p>
        </p:txBody>
      </p:sp>
    </p:spTree>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14:presetBounceEnd="50000">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14:bounceEnd="50000">
                                          <p:cBhvr additive="base">
                                            <p:cTn id="23" dur="10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additive="base">
                                            <p:cTn id="7" dur="2250" fill="hold"/>
                                            <p:tgtEl>
                                              <p:spTgt spid="154"/>
                                            </p:tgtEl>
                                            <p:attrNameLst>
                                              <p:attrName>ppt_x</p:attrName>
                                            </p:attrNameLst>
                                          </p:cBhvr>
                                          <p:tavLst>
                                            <p:tav tm="0">
                                              <p:val>
                                                <p:strVal val="1+#ppt_w/2"/>
                                              </p:val>
                                            </p:tav>
                                            <p:tav tm="100000">
                                              <p:val>
                                                <p:strVal val="#ppt_x"/>
                                              </p:val>
                                            </p:tav>
                                          </p:tavLst>
                                        </p:anim>
                                        <p:anim calcmode="lin" valueType="num">
                                          <p:cBhvr additive="base">
                                            <p:cTn id="8" dur="2250" fill="hold"/>
                                            <p:tgtEl>
                                              <p:spTgt spid="15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55"/>
                                            </p:tgtEl>
                                            <p:attrNameLst>
                                              <p:attrName>style.visibility</p:attrName>
                                            </p:attrNameLst>
                                          </p:cBhvr>
                                          <p:to>
                                            <p:strVal val="visible"/>
                                          </p:to>
                                        </p:set>
                                        <p:anim calcmode="lin" valueType="num">
                                          <p:cBhvr additive="base">
                                            <p:cTn id="11" dur="2250" fill="hold"/>
                                            <p:tgtEl>
                                              <p:spTgt spid="155"/>
                                            </p:tgtEl>
                                            <p:attrNameLst>
                                              <p:attrName>ppt_x</p:attrName>
                                            </p:attrNameLst>
                                          </p:cBhvr>
                                          <p:tavLst>
                                            <p:tav tm="0">
                                              <p:val>
                                                <p:strVal val="1+#ppt_w/2"/>
                                              </p:val>
                                            </p:tav>
                                            <p:tav tm="100000">
                                              <p:val>
                                                <p:strVal val="#ppt_x"/>
                                              </p:val>
                                            </p:tav>
                                          </p:tavLst>
                                        </p:anim>
                                        <p:anim calcmode="lin" valueType="num">
                                          <p:cBhvr additive="base">
                                            <p:cTn id="12" dur="2250" fill="hold"/>
                                            <p:tgtEl>
                                              <p:spTgt spid="15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56"/>
                                            </p:tgtEl>
                                            <p:attrNameLst>
                                              <p:attrName>style.visibility</p:attrName>
                                            </p:attrNameLst>
                                          </p:cBhvr>
                                          <p:to>
                                            <p:strVal val="visible"/>
                                          </p:to>
                                        </p:set>
                                        <p:anim calcmode="lin" valueType="num">
                                          <p:cBhvr additive="base">
                                            <p:cTn id="15" dur="2250" fill="hold"/>
                                            <p:tgtEl>
                                              <p:spTgt spid="156"/>
                                            </p:tgtEl>
                                            <p:attrNameLst>
                                              <p:attrName>ppt_x</p:attrName>
                                            </p:attrNameLst>
                                          </p:cBhvr>
                                          <p:tavLst>
                                            <p:tav tm="0">
                                              <p:val>
                                                <p:strVal val="1+#ppt_w/2"/>
                                              </p:val>
                                            </p:tav>
                                            <p:tav tm="100000">
                                              <p:val>
                                                <p:strVal val="#ppt_x"/>
                                              </p:val>
                                            </p:tav>
                                          </p:tavLst>
                                        </p:anim>
                                        <p:anim calcmode="lin" valueType="num">
                                          <p:cBhvr additive="base">
                                            <p:cTn id="16" dur="2250" fill="hold"/>
                                            <p:tgtEl>
                                              <p:spTgt spid="156"/>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157"/>
                                            </p:tgtEl>
                                            <p:attrNameLst>
                                              <p:attrName>style.visibility</p:attrName>
                                            </p:attrNameLst>
                                          </p:cBhvr>
                                          <p:to>
                                            <p:strVal val="visible"/>
                                          </p:to>
                                        </p:set>
                                        <p:anim calcmode="lin" valueType="num">
                                          <p:cBhvr additive="base">
                                            <p:cTn id="19" dur="2250" fill="hold"/>
                                            <p:tgtEl>
                                              <p:spTgt spid="157"/>
                                            </p:tgtEl>
                                            <p:attrNameLst>
                                              <p:attrName>ppt_x</p:attrName>
                                            </p:attrNameLst>
                                          </p:cBhvr>
                                          <p:tavLst>
                                            <p:tav tm="0">
                                              <p:val>
                                                <p:strVal val="1+#ppt_w/2"/>
                                              </p:val>
                                            </p:tav>
                                            <p:tav tm="100000">
                                              <p:val>
                                                <p:strVal val="#ppt_x"/>
                                              </p:val>
                                            </p:tav>
                                          </p:tavLst>
                                        </p:anim>
                                        <p:anim calcmode="lin" valueType="num">
                                          <p:cBhvr additive="base">
                                            <p:cTn id="20" dur="2250" fill="hold"/>
                                            <p:tgtEl>
                                              <p:spTgt spid="157"/>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140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ppt_x"/>
                                              </p:val>
                                            </p:tav>
                                            <p:tav tm="100000">
                                              <p:val>
                                                <p:strVal val="#ppt_x"/>
                                              </p:val>
                                            </p:tav>
                                          </p:tavLst>
                                        </p:anim>
                                        <p:anim calcmode="lin" valueType="num">
                                          <p:cBhvr additive="base">
                                            <p:cTn id="24"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A7F1AA27-B7A4-475F-8430-0E6442A33CF0}" type="slidenum">
              <a:rPr lang="zh-CN" altLang="en-US" smtClean="0"/>
            </a:fld>
            <a:endParaRPr lang="zh-CN" altLang="en-US"/>
          </a:p>
        </p:txBody>
      </p:sp>
      <p:sp>
        <p:nvSpPr>
          <p:cNvPr id="5" name="矩形 4"/>
          <p:cNvSpPr/>
          <p:nvPr/>
        </p:nvSpPr>
        <p:spPr>
          <a:xfrm>
            <a:off x="581660" y="1105535"/>
            <a:ext cx="11000740" cy="5250815"/>
          </a:xfrm>
          <a:prstGeom prst="rect">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21" name="TextBox 76"/>
          <p:cNvSpPr txBox="1"/>
          <p:nvPr/>
        </p:nvSpPr>
        <p:spPr>
          <a:xfrm>
            <a:off x="3481512" y="327185"/>
            <a:ext cx="5451229" cy="460375"/>
          </a:xfrm>
          <a:prstGeom prst="rect">
            <a:avLst/>
          </a:prstGeom>
          <a:noFill/>
          <a:effectLst/>
        </p:spPr>
        <p:txBody>
          <a:bodyPr wrap="square" rtlCol="0">
            <a:spAutoFit/>
          </a:bodyPr>
          <a:p>
            <a:pPr algn="ctr"/>
            <a:r>
              <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rPr>
              <a:t>一、音乐是声音的艺术</a:t>
            </a:r>
            <a:endParaRPr lang="zh-CN" altLang="en-US" sz="2400" dirty="0" smtClean="0">
              <a:solidFill>
                <a:schemeClr val="accent1">
                  <a:lumMod val="60000"/>
                  <a:lumOff val="40000"/>
                </a:schemeClr>
              </a:solidFill>
              <a:latin typeface="宋体" panose="02010600030101010101" pitchFamily="2" charset="-122"/>
              <a:ea typeface="宋体" panose="02010600030101010101" pitchFamily="2" charset="-122"/>
              <a:sym typeface="华文细黑" panose="02010600040101010101" charset="-122"/>
            </a:endParaRPr>
          </a:p>
        </p:txBody>
      </p:sp>
      <p:sp>
        <p:nvSpPr>
          <p:cNvPr id="4" name="文本框 3"/>
          <p:cNvSpPr txBox="1"/>
          <p:nvPr/>
        </p:nvSpPr>
        <p:spPr>
          <a:xfrm>
            <a:off x="1271270" y="1656715"/>
            <a:ext cx="9759950" cy="3830955"/>
          </a:xfrm>
          <a:prstGeom prst="rect">
            <a:avLst/>
          </a:prstGeom>
          <a:noFill/>
        </p:spPr>
        <p:txBody>
          <a:bodyPr wrap="square" rtlCol="0" anchor="t">
            <a:spAutoFit/>
          </a:bodyPr>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音乐以声音为表现手段的艺术形式，意象的塑造，以有组织的音为材料来完成的。因此，如同文学是语言的艺术一样，音乐是声音的艺术。这是音乐艺术的基本特征之一。作为音乐艺术表现手段的声音，有与自然界的其他声音不同的一些特点。无论是一首简单的歌曲，还是一部规模宏大的交响乐，都渗透着作者的创作思维与灵感。随便涂抹的线条和色彩不是绘画，任意堆砌的语言文字不是文学，同样，杂乱无章的声音也不是音乐。构成音乐意象的声音，是一种有组织、有规律的和谐的音乐，包括旋律、节奏、调式、和声、复调、曲式等要素，总称为音乐语言。没有创造性的因素，任何声音都不可能变成为音乐。</a:t>
            </a:r>
            <a:endParaRPr lang="zh-CN" altLang="en-US">
              <a:latin typeface="宋体" panose="02010600030101010101" pitchFamily="2" charset="-122"/>
              <a:ea typeface="宋体" panose="02010600030101010101" pitchFamily="2" charset="-122"/>
            </a:endParaRPr>
          </a:p>
          <a:p>
            <a:pPr indent="457200" algn="just" fontAlgn="auto">
              <a:lnSpc>
                <a:spcPct val="150000"/>
              </a:lnSpc>
              <a:spcBef>
                <a:spcPts val="0"/>
              </a:spcBef>
              <a:spcAft>
                <a:spcPts val="0"/>
              </a:spcAft>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与其他语言不同的是，音乐仅仅限定在艺术的范围内，只作为一种艺术交往而存在；任何音乐中的声音，它本身绝不会有像语言那样十分确定的含义，它们是非语义性的。</a:t>
            </a:r>
            <a:endParaRPr lang="zh-CN" altLang="en-US">
              <a:latin typeface="宋体" panose="02010600030101010101" pitchFamily="2" charset="-122"/>
              <a:ea typeface="宋体" panose="02010600030101010101" pitchFamily="2"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P spid="4" grpId="0"/>
      <p:bldP spid="4" grpId="1"/>
      <p:bldP spid="5" grpId="0" bldLvl="0" animBg="1"/>
      <p:bldP spid="5" grpId="1" animBg="1"/>
    </p:bldLst>
  </p:timing>
</p:sld>
</file>

<file path=ppt/tags/tag1.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2.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3.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4.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5.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22622385162_1_1"/>
</p:tagLst>
</file>

<file path=ppt/tags/tag6.xml><?xml version="1.0" encoding="utf-8"?>
<p:tagLst xmlns:p="http://schemas.openxmlformats.org/presentationml/2006/main">
  <p:tag name="ISPRING_PRESENTATION_TITLE" val="多彩清新教育培训通用PPT模板"/>
</p:tagLst>
</file>

<file path=ppt/theme/theme1.xml><?xml version="1.0" encoding="utf-8"?>
<a:theme xmlns:a="http://schemas.openxmlformats.org/drawingml/2006/main" name="Office Theme">
  <a:themeElements>
    <a:clrScheme name="自定义 385">
      <a:dk1>
        <a:sysClr val="windowText" lastClr="000000"/>
      </a:dk1>
      <a:lt1>
        <a:srgbClr val="3F3F3F"/>
      </a:lt1>
      <a:dk2>
        <a:srgbClr val="000000"/>
      </a:dk2>
      <a:lt2>
        <a:srgbClr val="7F7F7F"/>
      </a:lt2>
      <a:accent1>
        <a:srgbClr val="3872BA"/>
      </a:accent1>
      <a:accent2>
        <a:srgbClr val="E8ACAB"/>
      </a:accent2>
      <a:accent3>
        <a:srgbClr val="82CBE2"/>
      </a:accent3>
      <a:accent4>
        <a:srgbClr val="F0CB75"/>
      </a:accent4>
      <a:accent5>
        <a:srgbClr val="004F8A"/>
      </a:accent5>
      <a:accent6>
        <a:srgbClr val="004F8A"/>
      </a:accent6>
      <a:hlink>
        <a:srgbClr val="004F8A"/>
      </a:hlink>
      <a:folHlink>
        <a:srgbClr val="004F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5610</Words>
  <Application>WPS 演示</Application>
  <PresentationFormat>自定义</PresentationFormat>
  <Paragraphs>253</Paragraphs>
  <Slides>38</Slides>
  <Notes>24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38</vt:i4>
      </vt:variant>
    </vt:vector>
  </HeadingPairs>
  <TitlesOfParts>
    <vt:vector size="52" baseType="lpstr">
      <vt:lpstr>Arial</vt:lpstr>
      <vt:lpstr>宋体</vt:lpstr>
      <vt:lpstr>Wingdings</vt:lpstr>
      <vt:lpstr>张海山锐谐体</vt:lpstr>
      <vt:lpstr>Signika</vt:lpstr>
      <vt:lpstr>華康圓體 Std W3</vt:lpstr>
      <vt:lpstr>Open Sans Extrabold</vt:lpstr>
      <vt:lpstr>微软雅黑</vt:lpstr>
      <vt:lpstr>Bebas Neue</vt:lpstr>
      <vt:lpstr>华文细黑</vt:lpstr>
      <vt:lpstr>Roboto Bold</vt:lpstr>
      <vt:lpstr>Arial Unicode MS</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多彩清新教育培训通用PPT模板</dc:title>
  <dc:creator/>
  <cp:lastModifiedBy>Administrator</cp:lastModifiedBy>
  <cp:revision>1886</cp:revision>
  <dcterms:created xsi:type="dcterms:W3CDTF">2014-10-20T02:56:00Z</dcterms:created>
  <dcterms:modified xsi:type="dcterms:W3CDTF">2021-06-04T13:05:43Z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ICV">
    <vt:lpwstr>AB9C69E4071B4F508512267D435F6B2A</vt:lpwstr>
  </property>
</Properties>
</file>