
<file path=[Content_Types].xml><?xml version="1.0" encoding="utf-8"?>
<Types xmlns="http://schemas.openxmlformats.org/package/2006/content-types">
  <Default Extension="jpeg" ContentType="image/jpe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48"/>
  </p:handoutMasterIdLst>
  <p:sldIdLst>
    <p:sldId id="256" r:id="rId3"/>
    <p:sldId id="376" r:id="rId5"/>
    <p:sldId id="406" r:id="rId6"/>
    <p:sldId id="581" r:id="rId7"/>
    <p:sldId id="435" r:id="rId8"/>
    <p:sldId id="409" r:id="rId9"/>
    <p:sldId id="552" r:id="rId10"/>
    <p:sldId id="351" r:id="rId11"/>
    <p:sldId id="554" r:id="rId12"/>
    <p:sldId id="610" r:id="rId13"/>
    <p:sldId id="555" r:id="rId14"/>
    <p:sldId id="611" r:id="rId15"/>
    <p:sldId id="612" r:id="rId16"/>
    <p:sldId id="613" r:id="rId17"/>
    <p:sldId id="614" r:id="rId18"/>
    <p:sldId id="615" r:id="rId19"/>
    <p:sldId id="556" r:id="rId20"/>
    <p:sldId id="557" r:id="rId21"/>
    <p:sldId id="558" r:id="rId22"/>
    <p:sldId id="616" r:id="rId23"/>
    <p:sldId id="617" r:id="rId24"/>
    <p:sldId id="618" r:id="rId25"/>
    <p:sldId id="619" r:id="rId26"/>
    <p:sldId id="620" r:id="rId27"/>
    <p:sldId id="560" r:id="rId28"/>
    <p:sldId id="561" r:id="rId29"/>
    <p:sldId id="567" r:id="rId30"/>
    <p:sldId id="621" r:id="rId31"/>
    <p:sldId id="622" r:id="rId32"/>
    <p:sldId id="623" r:id="rId33"/>
    <p:sldId id="624" r:id="rId34"/>
    <p:sldId id="625" r:id="rId35"/>
    <p:sldId id="626" r:id="rId36"/>
    <p:sldId id="627" r:id="rId37"/>
    <p:sldId id="628" r:id="rId38"/>
    <p:sldId id="629" r:id="rId39"/>
    <p:sldId id="630" r:id="rId40"/>
    <p:sldId id="516" r:id="rId41"/>
    <p:sldId id="568" r:id="rId42"/>
    <p:sldId id="559" r:id="rId43"/>
    <p:sldId id="631" r:id="rId44"/>
    <p:sldId id="632" r:id="rId45"/>
    <p:sldId id="576" r:id="rId46"/>
    <p:sldId id="392" r:id="rId47"/>
  </p:sldIdLst>
  <p:sldSz cx="12192000" cy="6858000"/>
  <p:notesSz cx="6858000" cy="9144000"/>
  <p:custDataLst>
    <p:tags r:id="rId5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showPr>
  <p:clrMru>
    <a:srgbClr val="FFFFFF"/>
    <a:srgbClr val="8FABC4"/>
    <a:srgbClr val="AAD6E1"/>
    <a:srgbClr val="E3E7EF"/>
    <a:srgbClr val="1E8B8F"/>
    <a:srgbClr val="3AADD1"/>
    <a:srgbClr val="01ACBE"/>
    <a:srgbClr val="00AF92"/>
    <a:srgbClr val="FFB850"/>
    <a:srgbClr val="E8707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689" autoAdjust="0"/>
    <p:restoredTop sz="94173" autoAdjust="0"/>
  </p:normalViewPr>
  <p:slideViewPr>
    <p:cSldViewPr snapToGrid="0" showGuides="1">
      <p:cViewPr>
        <p:scale>
          <a:sx n="66" d="100"/>
          <a:sy n="66" d="100"/>
        </p:scale>
        <p:origin x="-634" y="-346"/>
      </p:cViewPr>
      <p:guideLst>
        <p:guide orient="horz" pos="2225"/>
        <p:guide orient="horz" pos="1692"/>
        <p:guide pos="6102"/>
        <p:guide pos="2193"/>
        <p:guide pos="4226"/>
      </p:guideLst>
    </p:cSldViewPr>
  </p:slideViewPr>
  <p:notesTextViewPr>
    <p:cViewPr>
      <p:scale>
        <a:sx n="20" d="100"/>
        <a:sy n="20" d="100"/>
      </p:scale>
      <p:origin x="0" y="0"/>
    </p:cViewPr>
  </p:notesTextViewPr>
  <p:sorterViewPr>
    <p:cViewPr>
      <p:scale>
        <a:sx n="66" d="100"/>
        <a:sy n="66" d="100"/>
      </p:scale>
      <p:origin x="0" y="0"/>
    </p:cViewPr>
  </p:sorterViewPr>
  <p:notesViewPr>
    <p:cSldViewPr snapToGrid="0">
      <p:cViewPr varScale="1">
        <p:scale>
          <a:sx n="86" d="100"/>
          <a:sy n="86" d="100"/>
        </p:scale>
        <p:origin x="-3846" y="-90"/>
      </p:cViewPr>
      <p:guideLst>
        <p:guide orient="horz" pos="2967"/>
        <p:guide pos="2145"/>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2" Type="http://schemas.openxmlformats.org/officeDocument/2006/relationships/tags" Target="tags/tag5.xml"/><Relationship Id="rId51" Type="http://schemas.openxmlformats.org/officeDocument/2006/relationships/tableStyles" Target="tableStyles.xml"/><Relationship Id="rId50" Type="http://schemas.openxmlformats.org/officeDocument/2006/relationships/viewProps" Target="viewProps.xml"/><Relationship Id="rId5" Type="http://schemas.openxmlformats.org/officeDocument/2006/relationships/slide" Target="slides/slide2.xml"/><Relationship Id="rId49" Type="http://schemas.openxmlformats.org/officeDocument/2006/relationships/presProps" Target="presProps.xml"/><Relationship Id="rId48" Type="http://schemas.openxmlformats.org/officeDocument/2006/relationships/handoutMaster" Target="handoutMasters/handoutMaster1.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AE7AE32-FE0A-499C-8586-C64F68E7A169}"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20F5E53-8514-4000-B462-339186561C88}"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7B7388A-9CD3-4374-B6A7-100DA9D08128}"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4EE0B30-C635-4C7C-98E8-12E41BE490B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E0B30-C635-4C7C-98E8-12E41BE490BB}"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E0B30-C635-4C7C-98E8-12E41BE490BB}"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2B70F3F-794C-4240-B442-B4C6A88CE6EE}"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2B70F3F-794C-4240-B442-B4C6A88CE6EE}"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E0B30-C635-4C7C-98E8-12E41BE490BB}"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E0B30-C635-4C7C-98E8-12E41BE490BB}"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E0B30-C635-4C7C-98E8-12E41BE490BB}"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image2.wdp"/><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grpSp>
        <p:nvGrpSpPr>
          <p:cNvPr id="4" name="组合 3"/>
          <p:cNvGrpSpPr/>
          <p:nvPr userDrawn="1"/>
        </p:nvGrpSpPr>
        <p:grpSpPr>
          <a:xfrm>
            <a:off x="4691844" y="333450"/>
            <a:ext cx="2808312" cy="576064"/>
            <a:chOff x="406574" y="333450"/>
            <a:chExt cx="2808312" cy="576064"/>
          </a:xfrm>
        </p:grpSpPr>
        <p:sp>
          <p:nvSpPr>
            <p:cNvPr id="2" name="圆角矩形 1"/>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3" name="TextBox 2"/>
            <p:cNvSpPr txBox="1"/>
            <p:nvPr userDrawn="1"/>
          </p:nvSpPr>
          <p:spPr>
            <a:xfrm>
              <a:off x="563500" y="442761"/>
              <a:ext cx="2492990" cy="400110"/>
            </a:xfrm>
            <a:prstGeom prst="rect">
              <a:avLst/>
            </a:prstGeom>
            <a:noFill/>
          </p:spPr>
          <p:txBody>
            <a:bodyPr wrap="none" rtlCol="0">
              <a:spAutoFit/>
            </a:bodyPr>
            <a:lstStyle/>
            <a:p>
              <a:r>
                <a:rPr lang="zh-CN" altLang="en-US" sz="2000" b="1" dirty="0" smtClean="0">
                  <a:solidFill>
                    <a:schemeClr val="accent1"/>
                  </a:solidFill>
                  <a:effectLst/>
                  <a:latin typeface="微软雅黑" panose="020B0503020204020204" pitchFamily="34" charset="-122"/>
                  <a:ea typeface="微软雅黑" panose="020B0503020204020204" pitchFamily="34" charset="-122"/>
                </a:rPr>
                <a:t>时尚微立体图表合集</a:t>
              </a:r>
              <a:endParaRPr lang="zh-CN" altLang="en-US" sz="2000" b="1" dirty="0">
                <a:solidFill>
                  <a:schemeClr val="accent1"/>
                </a:solidFill>
                <a:effectLst/>
                <a:latin typeface="微软雅黑" panose="020B0503020204020204" pitchFamily="34" charset="-122"/>
                <a:ea typeface="微软雅黑" panose="020B0503020204020204" pitchFamily="34" charset="-122"/>
              </a:endParaRPr>
            </a:p>
          </p:txBody>
        </p:sp>
      </p:grpSp>
      <p:cxnSp>
        <p:nvCxnSpPr>
          <p:cNvPr id="6" name="直接连接符 5"/>
          <p:cNvCxnSpPr/>
          <p:nvPr userDrawn="1"/>
        </p:nvCxnSpPr>
        <p:spPr>
          <a:xfrm flipH="1">
            <a:off x="-1270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userDrawn="1"/>
        </p:nvCxnSpPr>
        <p:spPr>
          <a:xfrm flipH="1">
            <a:off x="75057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250" advTm="0"/>
    </mc:Choice>
    <mc:Fallback>
      <p:transition advTm="0"/>
    </mc:Fallback>
  </mc:AlternateContent>
  <p:timing>
    <p:tnLst>
      <p:par>
        <p:cTn id="1" dur="indefinite" restart="never" nodeType="tmRoot"/>
      </p:par>
    </p:tnLst>
  </p:timing>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250" advTm="0"/>
    </mc:Choice>
    <mc:Fallback>
      <p:transition advTm="0"/>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01" y="6356352"/>
            <a:ext cx="2844800" cy="365125"/>
          </a:xfrm>
          <a:prstGeom prst="rect">
            <a:avLst/>
          </a:prstGeom>
        </p:spPr>
        <p:txBody>
          <a:bodyPr/>
          <a:lstStyle/>
          <a:p>
            <a:fld id="{FC8A9CF0-91C9-42F9-83C2-B72FF9A18BA5}" type="datetimeFigureOut">
              <a:rPr lang="zh-CN" altLang="en-US" smtClean="0"/>
            </a:fld>
            <a:endParaRPr lang="zh-CN" altLang="en-US"/>
          </a:p>
        </p:txBody>
      </p:sp>
      <p:sp>
        <p:nvSpPr>
          <p:cNvPr id="3" name="页脚占位符 2"/>
          <p:cNvSpPr>
            <a:spLocks noGrp="1"/>
          </p:cNvSpPr>
          <p:nvPr>
            <p:ph type="ftr" sz="quarter" idx="11"/>
          </p:nvPr>
        </p:nvSpPr>
        <p:spPr>
          <a:xfrm>
            <a:off x="4165600" y="6356352"/>
            <a:ext cx="3860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737600" y="6356352"/>
            <a:ext cx="2844800" cy="365125"/>
          </a:xfrm>
          <a:prstGeom prst="rect">
            <a:avLst/>
          </a:prstGeom>
        </p:spPr>
        <p:txBody>
          <a:bodyPr/>
          <a:lstStyle/>
          <a:p>
            <a:fld id="{A7F1AA27-B7A4-475F-8430-0E6442A33CF0}" type="slidenum">
              <a:rPr lang="zh-CN" altLang="en-US" smtClean="0"/>
            </a:fld>
            <a:endParaRPr lang="zh-CN" altLang="en-US"/>
          </a:p>
        </p:txBody>
      </p:sp>
    </p:spTree>
  </p:cSld>
  <p:clrMapOvr>
    <a:masterClrMapping/>
  </p:clrMapOvr>
  <p:transition spd="slow">
    <p:comb/>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userDrawn="1">
  <p:cSld name="6_Title Slide">
    <p:spTree>
      <p:nvGrpSpPr>
        <p:cNvPr id="1" name=""/>
        <p:cNvGrpSpPr/>
        <p:nvPr/>
      </p:nvGrpSpPr>
      <p:grpSpPr>
        <a:xfrm>
          <a:off x="0" y="0"/>
          <a:ext cx="0" cy="0"/>
          <a:chOff x="0" y="0"/>
          <a:chExt cx="0" cy="0"/>
        </a:xfrm>
      </p:grpSpPr>
      <p:sp>
        <p:nvSpPr>
          <p:cNvPr id="16" name="Slide Number Placeholder 5"/>
          <p:cNvSpPr txBox="1"/>
          <p:nvPr userDrawn="1"/>
        </p:nvSpPr>
        <p:spPr>
          <a:xfrm>
            <a:off x="1025562" y="6158291"/>
            <a:ext cx="647753" cy="328295"/>
          </a:xfrm>
          <a:prstGeom prst="rect">
            <a:avLst/>
          </a:prstGeom>
        </p:spPr>
        <p:txBody>
          <a:bodyPr vert="horz" wrap="none" lIns="121920" tIns="60960" rIns="121920" bIns="60960" rtlCol="0" anchor="ctr">
            <a:no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A290D8D-6BA0-418D-AFED-C65293F70DA0}" type="slidenum">
              <a:rPr lang="en-US" sz="1400" b="0" i="0" smtClean="0">
                <a:solidFill>
                  <a:srgbClr val="FFFFFF"/>
                </a:solidFill>
                <a:latin typeface="Bebas Neue" charset="0"/>
                <a:ea typeface="Bebas Neue" charset="0"/>
                <a:cs typeface="Bebas Neue" charset="0"/>
              </a:rPr>
            </a:fld>
            <a:endParaRPr lang="en-US" sz="1400" b="0" i="0" dirty="0">
              <a:solidFill>
                <a:srgbClr val="FFFFFF"/>
              </a:solidFill>
              <a:latin typeface="Bebas Neue" charset="0"/>
              <a:ea typeface="Bebas Neue" charset="0"/>
              <a:cs typeface="Bebas Neue" charset="0"/>
            </a:endParaRPr>
          </a:p>
        </p:txBody>
      </p:sp>
      <p:sp>
        <p:nvSpPr>
          <p:cNvPr id="17" name="TextBox 16"/>
          <p:cNvSpPr txBox="1"/>
          <p:nvPr userDrawn="1"/>
        </p:nvSpPr>
        <p:spPr>
          <a:xfrm>
            <a:off x="504035" y="6168552"/>
            <a:ext cx="732893" cy="307777"/>
          </a:xfrm>
          <a:prstGeom prst="rect">
            <a:avLst/>
          </a:prstGeom>
          <a:noFill/>
        </p:spPr>
        <p:txBody>
          <a:bodyPr wrap="none" rtlCol="0">
            <a:spAutoFit/>
          </a:bodyPr>
          <a:lstStyle/>
          <a:p>
            <a:r>
              <a:rPr lang="en-US" sz="1400" b="0" i="0" dirty="0" smtClean="0">
                <a:solidFill>
                  <a:srgbClr val="FFFFFF"/>
                </a:solidFill>
                <a:latin typeface="Bebas Neue" charset="0"/>
                <a:ea typeface="Bebas Neue" charset="0"/>
                <a:cs typeface="Bebas Neue" charset="0"/>
              </a:rPr>
              <a:t>Slide  /</a:t>
            </a:r>
            <a:endParaRPr lang="en-US" sz="1400" b="0" i="0" dirty="0">
              <a:solidFill>
                <a:srgbClr val="FFFFFF"/>
              </a:solidFill>
              <a:latin typeface="Bebas Neue" charset="0"/>
              <a:ea typeface="Bebas Neue" charset="0"/>
              <a:cs typeface="Bebas Neue" charset="0"/>
            </a:endParaRPr>
          </a:p>
        </p:txBody>
      </p:sp>
      <p:sp>
        <p:nvSpPr>
          <p:cNvPr id="4" name="矩形 3"/>
          <p:cNvSpPr/>
          <p:nvPr userDrawn="1"/>
        </p:nvSpPr>
        <p:spPr>
          <a:xfrm>
            <a:off x="0" y="0"/>
            <a:ext cx="12192000" cy="6858000"/>
          </a:xfrm>
          <a:prstGeom prst="rect">
            <a:avLst/>
          </a:prstGeom>
          <a:blipFill dpi="0" rotWithShape="1">
            <a:blip r:embed="rId2">
              <a:extLst>
                <a:ext uri="{BEBA8EAE-BF5A-486C-A8C5-ECC9F3942E4B}">
                  <a14:imgProps xmlns:a14="http://schemas.microsoft.com/office/drawing/2010/main">
                    <a14:imgLayer r:embed="rId3">
                      <a14:imgEffect>
                        <a14:sharpenSoften amount="25000"/>
                      </a14:imgEffect>
                    </a14:imgLayer>
                  </a14:imgProps>
                </a:ext>
              </a:extLst>
            </a:blip>
            <a:srcRect/>
            <a:stretch>
              <a:fillRect/>
            </a:stretch>
          </a:blipFill>
        </p:spPr>
        <p:txBody>
          <a:bodyPr wrap="square">
            <a:spAutoFit/>
          </a:bodyPr>
          <a:lstStyle/>
          <a:p>
            <a:pPr>
              <a:spcBef>
                <a:spcPct val="0"/>
              </a:spcBef>
              <a:buFontTx/>
              <a:buNone/>
            </a:pPr>
            <a:endParaRPr lang="en-US" altLang="zh-CN" sz="2000" dirty="0">
              <a:solidFill>
                <a:schemeClr val="bg2">
                  <a:lumMod val="20000"/>
                  <a:lumOff val="80000"/>
                </a:schemeClr>
              </a:solidFill>
              <a:latin typeface="张海山锐谐体" panose="02000000000000000000" pitchFamily="2" charset="-122"/>
              <a:ea typeface="张海山锐谐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250" advTm="0"/>
    </mc:Choice>
    <mc:Fallback>
      <p:transition advTm="0"/>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838200" y="1825625"/>
            <a:ext cx="10515600" cy="435133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ECE7FB5-5520-420F-9C46-C773A0E49A4F}"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C4B3D0E2-04B4-4BC0-959B-C42A5ABFD66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3000" advClick="0" advTm="0">
        <p14:shred/>
      </p:transition>
    </mc:Choice>
    <mc:Fallback>
      <p:transition spd="slow" advClick="0" advTm="0">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2_标题幻灯片">
    <p:bg>
      <p:bgPr>
        <a:solidFill>
          <a:schemeClr val="bg1"/>
        </a:solidFill>
        <a:effectLst/>
      </p:bgPr>
    </p:bg>
    <p:spTree>
      <p:nvGrpSpPr>
        <p:cNvPr id="1" name=""/>
        <p:cNvGrpSpPr/>
        <p:nvPr/>
      </p:nvGrpSpPr>
      <p:grpSpPr>
        <a:xfrm>
          <a:off x="0" y="0"/>
          <a:ext cx="0" cy="0"/>
          <a:chOff x="0" y="0"/>
          <a:chExt cx="0" cy="0"/>
        </a:xfrm>
      </p:grpSpPr>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250" advTm="0"/>
    </mc:Choice>
    <mc:Fallback>
      <p:transition advTm="0"/>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microsoft.com/office/2007/relationships/hdphoto" Target="../media/image2.wdp"/><Relationship Id="rId7" Type="http://schemas.openxmlformats.org/officeDocument/2006/relationships/image" Target="../media/image1.jpeg"/><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矩形 1"/>
          <p:cNvSpPr/>
          <p:nvPr userDrawn="1"/>
        </p:nvSpPr>
        <p:spPr>
          <a:xfrm>
            <a:off x="0" y="0"/>
            <a:ext cx="12192000" cy="6858000"/>
          </a:xfrm>
          <a:prstGeom prst="rect">
            <a:avLst/>
          </a:prstGeom>
          <a:blipFill dpi="0" rotWithShape="1">
            <a:blip r:embed="rId7">
              <a:extLst>
                <a:ext uri="{BEBA8EAE-BF5A-486C-A8C5-ECC9F3942E4B}">
                  <a14:imgProps xmlns:a14="http://schemas.microsoft.com/office/drawing/2010/main">
                    <a14:imgLayer r:embed="rId8">
                      <a14:imgEffect>
                        <a14:sharpenSoften amount="25000"/>
                      </a14:imgEffect>
                    </a14:imgLayer>
                  </a14:imgProps>
                </a:ext>
              </a:extLst>
            </a:blip>
            <a:srcRect/>
            <a:stretch>
              <a:fillRect/>
            </a:stretch>
          </a:blipFill>
        </p:spPr>
        <p:txBody>
          <a:bodyPr wrap="square">
            <a:spAutoFit/>
          </a:bodyPr>
          <a:lstStyle/>
          <a:p>
            <a:pPr>
              <a:spcBef>
                <a:spcPct val="0"/>
              </a:spcBef>
              <a:buFontTx/>
              <a:buNone/>
            </a:pPr>
            <a:endParaRPr lang="en-US" altLang="zh-CN" sz="2000" dirty="0">
              <a:solidFill>
                <a:schemeClr val="bg2">
                  <a:lumMod val="20000"/>
                  <a:lumOff val="80000"/>
                </a:schemeClr>
              </a:solidFill>
              <a:latin typeface="张海山锐谐体" panose="02000000000000000000" pitchFamily="2" charset="-122"/>
              <a:ea typeface="张海山锐谐体" panose="02000000000000000000"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mc:AlternateContent xmlns:mc="http://schemas.openxmlformats.org/markup-compatibility/2006">
    <mc:Choice xmlns:p14="http://schemas.microsoft.com/office/powerpoint/2010/main" Requires="p14">
      <p:transition p14:dur="250" advTm="0"/>
    </mc:Choice>
    <mc:Fallback>
      <p:transition advTm="0"/>
    </mc:Fallback>
  </mc:AlternateContent>
  <p:timing>
    <p:tnLst>
      <p:par>
        <p:cTn id="1" dur="indefinite" restart="never" nodeType="tmRoot"/>
      </p:par>
    </p:tnLst>
  </p:timing>
  <p:hf hdr="0" ftr="0" dt="0"/>
  <p:txStyles>
    <p:titleStyle>
      <a:lvl1pPr algn="l" defTabSz="1219200" rtl="0" eaLnBrk="1" latinLnBrk="0" hangingPunct="1">
        <a:spcBef>
          <a:spcPct val="0"/>
        </a:spcBef>
        <a:buNone/>
        <a:defRPr sz="4535" kern="1200">
          <a:solidFill>
            <a:srgbClr val="17375E"/>
          </a:solidFill>
          <a:latin typeface="Signika"/>
          <a:ea typeface="Open Sans Extrabold" pitchFamily="34" charset="0"/>
          <a:cs typeface="Signika"/>
        </a:defRPr>
      </a:lvl1pPr>
    </p:titleStyle>
    <p:bodyStyle>
      <a:lvl1pPr marL="457200" indent="-457200" algn="l" defTabSz="1219200" rtl="0" eaLnBrk="1" latinLnBrk="0" hangingPunct="1">
        <a:spcBef>
          <a:spcPct val="20000"/>
        </a:spcBef>
        <a:buFont typeface="Arial" panose="020B0604020202020204" pitchFamily="34" charset="0"/>
        <a:buChar char="•"/>
        <a:defRPr sz="2665" kern="1200">
          <a:solidFill>
            <a:srgbClr val="17375E"/>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2135" kern="1200">
          <a:solidFill>
            <a:srgbClr val="17375E"/>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1865" kern="1200">
          <a:solidFill>
            <a:srgbClr val="17375E"/>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1865" kern="1200">
          <a:solidFill>
            <a:srgbClr val="17375E"/>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8.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9.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1.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2.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3.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4.png"/></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3.xml"/><Relationship Id="rId3" Type="http://schemas.openxmlformats.org/officeDocument/2006/relationships/tags" Target="../tags/tag1.xml"/><Relationship Id="rId2" Type="http://schemas.openxmlformats.org/officeDocument/2006/relationships/image" Target="../media/image6.png"/><Relationship Id="rId1" Type="http://schemas.openxmlformats.org/officeDocument/2006/relationships/image" Target="../media/image5.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5.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5.xml"/><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6.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7.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8.png"/></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3.xml"/><Relationship Id="rId3" Type="http://schemas.openxmlformats.org/officeDocument/2006/relationships/tags" Target="../tags/tag2.xml"/><Relationship Id="rId2" Type="http://schemas.openxmlformats.org/officeDocument/2006/relationships/image" Target="../media/image6.png"/><Relationship Id="rId1" Type="http://schemas.openxmlformats.org/officeDocument/2006/relationships/image" Target="../media/image5.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9.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0.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5.xml"/><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1.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2.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3.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4.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5.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6.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7.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8.png"/></Relationships>
</file>

<file path=ppt/slides/_rels/slide38.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3.xml"/><Relationship Id="rId3" Type="http://schemas.openxmlformats.org/officeDocument/2006/relationships/tags" Target="../tags/tag3.xml"/><Relationship Id="rId2" Type="http://schemas.openxmlformats.org/officeDocument/2006/relationships/image" Target="../media/image6.png"/><Relationship Id="rId1" Type="http://schemas.openxmlformats.org/officeDocument/2006/relationships/image" Target="../media/image5.jpe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3.xml"/><Relationship Id="rId2" Type="http://schemas.openxmlformats.org/officeDocument/2006/relationships/image" Target="../media/image6.png"/><Relationship Id="rId1" Type="http://schemas.openxmlformats.org/officeDocument/2006/relationships/image" Target="../media/image5.jpe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9.pn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0.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3.xml"/><Relationship Id="rId3" Type="http://schemas.openxmlformats.org/officeDocument/2006/relationships/tags" Target="../tags/tag4.xml"/><Relationship Id="rId2" Type="http://schemas.openxmlformats.org/officeDocument/2006/relationships/image" Target="../media/image6.png"/><Relationship Id="rId1" Type="http://schemas.openxmlformats.org/officeDocument/2006/relationships/image" Target="../media/image5.jpe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 y="-4127"/>
            <a:ext cx="12192000" cy="6858000"/>
          </a:xfrm>
          <a:prstGeom prst="rect">
            <a:avLst/>
          </a:prstGeom>
          <a:noFill/>
        </p:spPr>
      </p:pic>
      <p:sp>
        <p:nvSpPr>
          <p:cNvPr id="27" name="TextBox 29"/>
          <p:cNvSpPr txBox="1"/>
          <p:nvPr/>
        </p:nvSpPr>
        <p:spPr>
          <a:xfrm>
            <a:off x="1141095" y="2112645"/>
            <a:ext cx="7058660" cy="1198880"/>
          </a:xfrm>
          <a:prstGeom prst="rect">
            <a:avLst/>
          </a:prstGeom>
          <a:noFill/>
          <a:ln>
            <a:noFill/>
          </a:ln>
        </p:spPr>
        <p:txBody>
          <a:bodyPr wrap="square" rtlCol="0">
            <a:spAutoFit/>
          </a:bodyPr>
          <a:lstStyle/>
          <a:p>
            <a:pPr algn="just"/>
            <a:r>
              <a:rPr lang="zh-CN" altLang="en-US" sz="7200" dirty="0" smtClean="0">
                <a:latin typeface="华文细黑" panose="02010600040101010101" charset="-122"/>
                <a:ea typeface="宋体" panose="02010600030101010101" pitchFamily="2" charset="-122"/>
                <a:sym typeface="华文细黑" panose="02010600040101010101" charset="-122"/>
              </a:rPr>
              <a:t>公共艺术.音乐篇</a:t>
            </a:r>
            <a:endParaRPr lang="zh-CN" altLang="en-US" sz="7200" dirty="0" smtClean="0">
              <a:latin typeface="华文细黑" panose="02010600040101010101" charset="-122"/>
              <a:ea typeface="宋体" panose="02010600030101010101" pitchFamily="2" charset="-122"/>
              <a:sym typeface="华文细黑" panose="02010600040101010101" charset="-122"/>
            </a:endParaRPr>
          </a:p>
        </p:txBody>
      </p:sp>
      <p:grpSp>
        <p:nvGrpSpPr>
          <p:cNvPr id="4" name="组合 3"/>
          <p:cNvGrpSpPr/>
          <p:nvPr/>
        </p:nvGrpSpPr>
        <p:grpSpPr>
          <a:xfrm>
            <a:off x="2017105" y="4323129"/>
            <a:ext cx="4703132" cy="460375"/>
            <a:chOff x="1861105" y="3523016"/>
            <a:chExt cx="5180832" cy="460375"/>
          </a:xfrm>
        </p:grpSpPr>
        <p:sp>
          <p:nvSpPr>
            <p:cNvPr id="29" name="矩形 28"/>
            <p:cNvSpPr/>
            <p:nvPr/>
          </p:nvSpPr>
          <p:spPr>
            <a:xfrm>
              <a:off x="1861105" y="3592133"/>
              <a:ext cx="5180832" cy="346248"/>
            </a:xfrm>
            <a:prstGeom prst="rect">
              <a:avLst/>
            </a:prstGeom>
            <a:solidFill>
              <a:schemeClr val="accent1">
                <a:lumMod val="60000"/>
                <a:lumOff val="40000"/>
              </a:schemeClr>
            </a:solidFill>
          </p:spPr>
          <p:txBody>
            <a:bodyPr wrap="square">
              <a:spAutoFit/>
            </a:bodyPr>
            <a:lstStyle/>
            <a:p>
              <a:pPr algn="dist">
                <a:spcBef>
                  <a:spcPct val="0"/>
                </a:spcBef>
                <a:buFontTx/>
                <a:buNone/>
              </a:pPr>
              <a:endParaRPr lang="zh-CN" altLang="en-US" sz="2400" dirty="0">
                <a:solidFill>
                  <a:srgbClr val="FFFFFF"/>
                </a:solidFill>
                <a:effectLst>
                  <a:outerShdw blurRad="38100" dist="38100" dir="2700000" algn="tl">
                    <a:srgbClr val="000000">
                      <a:alpha val="43137"/>
                    </a:srgbClr>
                  </a:outerShdw>
                </a:effectLst>
                <a:latin typeface="华文细黑" panose="02010600040101010101" charset="-122"/>
                <a:ea typeface="宋体" panose="02010600030101010101" pitchFamily="2" charset="-122"/>
                <a:sym typeface="华文细黑" panose="02010600040101010101" charset="-122"/>
              </a:endParaRPr>
            </a:p>
          </p:txBody>
        </p:sp>
        <p:sp>
          <p:nvSpPr>
            <p:cNvPr id="10" name="矩形 9"/>
            <p:cNvSpPr/>
            <p:nvPr/>
          </p:nvSpPr>
          <p:spPr>
            <a:xfrm>
              <a:off x="2000988" y="3523016"/>
              <a:ext cx="4785550" cy="460375"/>
            </a:xfrm>
            <a:prstGeom prst="rect">
              <a:avLst/>
            </a:prstGeom>
            <a:noFill/>
          </p:spPr>
          <p:txBody>
            <a:bodyPr wrap="square">
              <a:spAutoFit/>
            </a:bodyPr>
            <a:lstStyle/>
            <a:p>
              <a:pPr algn="ctr">
                <a:spcBef>
                  <a:spcPct val="0"/>
                </a:spcBef>
                <a:buFontTx/>
                <a:buNone/>
              </a:pPr>
              <a:r>
                <a:rPr lang="zh-CN" altLang="en-US" sz="2400" dirty="0">
                  <a:solidFill>
                    <a:srgbClr val="FFFFFF"/>
                  </a:solidFill>
                  <a:latin typeface="华文细黑" panose="02010600040101010101" charset="-122"/>
                  <a:ea typeface="宋体" panose="02010600030101010101" pitchFamily="2" charset="-122"/>
                  <a:sym typeface="华文细黑" panose="02010600040101010101" charset="-122"/>
                </a:rPr>
                <a:t>北京出版社</a:t>
              </a:r>
              <a:endParaRPr lang="zh-CN" altLang="en-US" sz="2400" dirty="0">
                <a:solidFill>
                  <a:srgbClr val="FFFFFF"/>
                </a:solidFill>
                <a:latin typeface="华文细黑" panose="02010600040101010101" charset="-122"/>
                <a:ea typeface="宋体" panose="02010600030101010101" pitchFamily="2" charset="-122"/>
                <a:sym typeface="华文细黑" panose="0201060004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by="(-#ppt_w*2)" calcmode="lin" valueType="num">
                                      <p:cBhvr rctx="PPT">
                                        <p:cTn id="7" dur="500" autoRev="1" fill="hold">
                                          <p:stCondLst>
                                            <p:cond delay="0"/>
                                          </p:stCondLst>
                                        </p:cTn>
                                        <p:tgtEl>
                                          <p:spTgt spid="27"/>
                                        </p:tgtEl>
                                        <p:attrNameLst>
                                          <p:attrName>ppt_w</p:attrName>
                                        </p:attrNameLst>
                                      </p:cBhvr>
                                    </p:anim>
                                    <p:anim by="(#ppt_w*0.50)" calcmode="lin" valueType="num">
                                      <p:cBhvr>
                                        <p:cTn id="8" dur="500" decel="50000" autoRev="1" fill="hold">
                                          <p:stCondLst>
                                            <p:cond delay="0"/>
                                          </p:stCondLst>
                                        </p:cTn>
                                        <p:tgtEl>
                                          <p:spTgt spid="27"/>
                                        </p:tgtEl>
                                        <p:attrNameLst>
                                          <p:attrName>ppt_x</p:attrName>
                                        </p:attrNameLst>
                                      </p:cBhvr>
                                    </p:anim>
                                    <p:anim from="(-#ppt_h/2)" to="(#ppt_y)" calcmode="lin" valueType="num">
                                      <p:cBhvr>
                                        <p:cTn id="9" dur="1000" fill="hold">
                                          <p:stCondLst>
                                            <p:cond delay="0"/>
                                          </p:stCondLst>
                                        </p:cTn>
                                        <p:tgtEl>
                                          <p:spTgt spid="27"/>
                                        </p:tgtEl>
                                        <p:attrNameLst>
                                          <p:attrName>ppt_y</p:attrName>
                                        </p:attrNameLst>
                                      </p:cBhvr>
                                    </p:anim>
                                    <p:animRot by="21600000">
                                      <p:cBhvr>
                                        <p:cTn id="10" dur="1000" fill="hold">
                                          <p:stCondLst>
                                            <p:cond delay="0"/>
                                          </p:stCondLst>
                                        </p:cTn>
                                        <p:tgtEl>
                                          <p:spTgt spid="27"/>
                                        </p:tgtEl>
                                        <p:attrNameLst>
                                          <p:attrName>r</p:attrName>
                                        </p:attrNameLst>
                                      </p:cBhvr>
                                    </p:animRot>
                                  </p:childTnLst>
                                </p:cTn>
                              </p:par>
                            </p:childTnLst>
                          </p:cTn>
                        </p:par>
                        <p:par>
                          <p:cTn id="11" fill="hold">
                            <p:stCondLst>
                              <p:cond delay="1700"/>
                            </p:stCondLst>
                            <p:childTnLst>
                              <p:par>
                                <p:cTn id="12" presetID="53" presetClass="entr" presetSubtype="16"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525081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作品鉴赏</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723265" y="1405255"/>
            <a:ext cx="5906135" cy="4407535"/>
          </a:xfrm>
          <a:prstGeom prst="rect">
            <a:avLst/>
          </a:prstGeom>
          <a:noFill/>
        </p:spPr>
        <p:txBody>
          <a:bodyPr wrap="square" rtlCol="0" anchor="t">
            <a:spAutoFit/>
          </a:bodyPr>
          <a:p>
            <a:pPr algn="ctr">
              <a:lnSpc>
                <a:spcPct val="130000"/>
              </a:lnSpc>
              <a:spcBef>
                <a:spcPts val="0"/>
              </a:spcBef>
              <a:spcAft>
                <a:spcPts val="0"/>
              </a:spcAft>
            </a:pPr>
            <a:r>
              <a:rPr lang="zh-CN" altLang="en-US" b="1">
                <a:latin typeface="宋体" panose="02010600030101010101" pitchFamily="2" charset="-122"/>
                <a:ea typeface="宋体" panose="02010600030101010101" pitchFamily="2" charset="-122"/>
              </a:rPr>
              <a:t>《e 小调小提琴协奏曲》</a:t>
            </a:r>
            <a:endParaRPr lang="zh-CN" altLang="en-US" b="1">
              <a:latin typeface="宋体" panose="02010600030101010101" pitchFamily="2" charset="-122"/>
              <a:ea typeface="宋体" panose="02010600030101010101" pitchFamily="2" charset="-122"/>
            </a:endParaRPr>
          </a:p>
          <a:p>
            <a:pPr algn="l">
              <a:lnSpc>
                <a:spcPct val="130000"/>
              </a:lnSpc>
              <a:spcBef>
                <a:spcPts val="0"/>
              </a:spcBef>
              <a:spcAft>
                <a:spcPts val="0"/>
              </a:spcAft>
            </a:pPr>
            <a:r>
              <a:rPr lang="zh-CN" altLang="en-US">
                <a:latin typeface="宋体" panose="02010600030101010101" pitchFamily="2" charset="-122"/>
                <a:ea typeface="宋体" panose="02010600030101010101" pitchFamily="2" charset="-122"/>
              </a:rPr>
              <a:t>《e 小调小提琴协奏曲》，作于 1838—1844 年，1845 年首次上演。整部作品充满了柔美的浪漫情绪和均匀齐整的形式美，小提琴的处理手法精妙绝伦，旋律优美，技巧</a:t>
            </a:r>
            <a:endParaRPr lang="zh-CN" altLang="en-US">
              <a:latin typeface="宋体" panose="02010600030101010101" pitchFamily="2" charset="-122"/>
              <a:ea typeface="宋体" panose="02010600030101010101" pitchFamily="2" charset="-122"/>
            </a:endParaRPr>
          </a:p>
          <a:p>
            <a:pPr algn="l">
              <a:lnSpc>
                <a:spcPct val="130000"/>
              </a:lnSpc>
              <a:spcBef>
                <a:spcPts val="0"/>
              </a:spcBef>
              <a:spcAft>
                <a:spcPts val="0"/>
              </a:spcAft>
            </a:pPr>
            <a:r>
              <a:rPr lang="zh-CN" altLang="en-US">
                <a:latin typeface="宋体" panose="02010600030101010101" pitchFamily="2" charset="-122"/>
                <a:ea typeface="宋体" panose="02010600030101010101" pitchFamily="2" charset="-122"/>
              </a:rPr>
              <a:t>华丽，达到了登峰造极的境界，其清晰性、线性发展和音色均无与伦比。作者门德尔松，德国犹太裔作曲家，是德国浪漫乐派最具代表性的人物之一，被誉为浪漫主义杰出的“抒情风景画大师”，作品以精美、优雅、华丽著称。门德尔松的一生没有经历过贫穷的磨难，也没有怀才不遇的苦闷，他度过的是短暂而又幸福的一生，这使得他的音乐风格独特鲜明。他的音乐作品并未涉及重大的社会历史题材，谈不上深刻和伟大却充满了浪漫主义气息。</a:t>
            </a:r>
            <a:endParaRPr lang="zh-CN" altLang="en-US">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6783705" y="1808480"/>
            <a:ext cx="4267200" cy="3844290"/>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blinds(horizontal)">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525081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拓展欣赏</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1231900" y="1399540"/>
            <a:ext cx="9950450" cy="1529715"/>
          </a:xfrm>
          <a:prstGeom prst="rect">
            <a:avLst/>
          </a:prstGeom>
          <a:noFill/>
        </p:spPr>
        <p:txBody>
          <a:bodyPr wrap="square" rtlCol="0" anchor="t">
            <a:spAutoFit/>
          </a:bodyPr>
          <a:p>
            <a:pPr algn="ctr">
              <a:lnSpc>
                <a:spcPct val="130000"/>
              </a:lnSpc>
              <a:spcBef>
                <a:spcPts val="0"/>
              </a:spcBef>
              <a:spcAft>
                <a:spcPts val="0"/>
              </a:spcAft>
            </a:pPr>
            <a:r>
              <a:rPr lang="zh-CN" altLang="en-US" b="1">
                <a:latin typeface="宋体" panose="02010600030101010101" pitchFamily="2" charset="-122"/>
                <a:ea typeface="宋体" panose="02010600030101010101" pitchFamily="2" charset="-122"/>
              </a:rPr>
              <a:t>弦乐器</a:t>
            </a:r>
            <a:endParaRPr lang="zh-CN" altLang="en-US" b="1">
              <a:latin typeface="宋体" panose="02010600030101010101" pitchFamily="2" charset="-122"/>
              <a:ea typeface="宋体" panose="02010600030101010101" pitchFamily="2" charset="-122"/>
            </a:endParaRPr>
          </a:p>
          <a:p>
            <a:pPr algn="l">
              <a:lnSpc>
                <a:spcPct val="130000"/>
              </a:lnSpc>
              <a:spcBef>
                <a:spcPts val="0"/>
              </a:spcBef>
              <a:spcAft>
                <a:spcPts val="0"/>
              </a:spcAft>
            </a:pPr>
            <a:r>
              <a:rPr lang="zh-CN" altLang="en-US">
                <a:ln/>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rPr>
              <a:t> 拨弦乐器——古琴</a:t>
            </a:r>
            <a:endParaRPr lang="zh-CN" altLang="en-US">
              <a:ln/>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endParaRPr>
          </a:p>
          <a:p>
            <a:pPr algn="l">
              <a:lnSpc>
                <a:spcPct val="130000"/>
              </a:lnSpc>
              <a:spcBef>
                <a:spcPts val="0"/>
              </a:spcBef>
              <a:spcAft>
                <a:spcPts val="0"/>
              </a:spcAft>
            </a:pPr>
            <a:r>
              <a:rPr lang="zh-CN" altLang="en-US">
                <a:latin typeface="宋体" panose="02010600030101010101" pitchFamily="2" charset="-122"/>
                <a:ea typeface="宋体" panose="02010600030101010101" pitchFamily="2" charset="-122"/>
              </a:rPr>
              <a:t>古琴，亦称瑶琴、玉琴、七弦琴。古代称之为琴，近代为与西方乐器中的琴区别开来，因此添加“古”字，称之为古琴。</a:t>
            </a:r>
            <a:endParaRPr lang="zh-CN" altLang="en-US">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2532380" y="2929255"/>
            <a:ext cx="7472680" cy="3129280"/>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525081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拓展欣赏</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935990" y="1886585"/>
            <a:ext cx="5124450" cy="3688080"/>
          </a:xfrm>
          <a:prstGeom prst="rect">
            <a:avLst/>
          </a:prstGeom>
          <a:noFill/>
        </p:spPr>
        <p:txBody>
          <a:bodyPr wrap="square" rtlCol="0" anchor="t">
            <a:spAutoFit/>
          </a:bodyPr>
          <a:p>
            <a:pPr algn="ctr">
              <a:lnSpc>
                <a:spcPct val="130000"/>
              </a:lnSpc>
              <a:spcBef>
                <a:spcPts val="0"/>
              </a:spcBef>
              <a:spcAft>
                <a:spcPts val="0"/>
              </a:spcAft>
            </a:pPr>
            <a:r>
              <a:rPr lang="zh-CN" altLang="en-US" b="1">
                <a:latin typeface="宋体" panose="02010600030101010101" pitchFamily="2" charset="-122"/>
                <a:ea typeface="宋体" panose="02010600030101010101" pitchFamily="2" charset="-122"/>
              </a:rPr>
              <a:t>弦乐器</a:t>
            </a:r>
            <a:endParaRPr lang="zh-CN" altLang="en-US" b="1">
              <a:latin typeface="宋体" panose="02010600030101010101" pitchFamily="2" charset="-122"/>
              <a:ea typeface="宋体" panose="02010600030101010101" pitchFamily="2" charset="-122"/>
            </a:endParaRPr>
          </a:p>
          <a:p>
            <a:pPr algn="l">
              <a:lnSpc>
                <a:spcPct val="130000"/>
              </a:lnSpc>
              <a:spcBef>
                <a:spcPts val="0"/>
              </a:spcBef>
              <a:spcAft>
                <a:spcPts val="0"/>
              </a:spcAft>
            </a:pPr>
            <a:r>
              <a:rPr lang="zh-CN" altLang="en-US">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rPr>
              <a:t> 擦弦乐器——小提琴</a:t>
            </a:r>
            <a:endParaRPr lang="zh-CN" altLang="en-US">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endParaRPr>
          </a:p>
          <a:p>
            <a:pPr algn="l">
              <a:lnSpc>
                <a:spcPct val="130000"/>
              </a:lnSpc>
              <a:spcBef>
                <a:spcPts val="0"/>
              </a:spcBef>
              <a:spcAft>
                <a:spcPts val="0"/>
              </a:spcAft>
            </a:pPr>
            <a:r>
              <a:rPr lang="zh-CN" altLang="en-US">
                <a:latin typeface="宋体" panose="02010600030101010101" pitchFamily="2" charset="-122"/>
                <a:ea typeface="宋体" panose="02010600030101010101" pitchFamily="2" charset="-122"/>
              </a:rPr>
              <a:t>小提琴是一种弦乐器。总共有四根弦，靠弦和弓摩擦发出声音。小提琴的出现已有 300 多年的历史，它音色优美，接近人声，音域宽广，表现力强，属于歌唱性的旋律乐器，从它诞生那天起，就一直在乐器中占有显著的地位。小提琴广泛流传于世界各国，在器乐中占有极重要的位置，是现代管弦乐队的支柱，也是具有高难度演奏技巧的独奏乐器，被誉为“乐器皇后”。</a:t>
            </a:r>
            <a:endParaRPr lang="zh-CN" altLang="en-US">
              <a:latin typeface="宋体" panose="02010600030101010101" pitchFamily="2" charset="-122"/>
              <a:ea typeface="宋体" panose="02010600030101010101" pitchFamily="2" charset="-122"/>
            </a:endParaRPr>
          </a:p>
        </p:txBody>
      </p:sp>
      <p:pic>
        <p:nvPicPr>
          <p:cNvPr id="6" name="图片 5"/>
          <p:cNvPicPr>
            <a:picLocks noChangeAspect="1"/>
          </p:cNvPicPr>
          <p:nvPr/>
        </p:nvPicPr>
        <p:blipFill>
          <a:blip r:embed="rId1"/>
          <a:stretch>
            <a:fillRect/>
          </a:stretch>
        </p:blipFill>
        <p:spPr>
          <a:xfrm>
            <a:off x="6282690" y="2256790"/>
            <a:ext cx="4762500" cy="3171825"/>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525081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拓展欣赏</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837565" y="1562100"/>
            <a:ext cx="5603875" cy="4048125"/>
          </a:xfrm>
          <a:prstGeom prst="rect">
            <a:avLst/>
          </a:prstGeom>
          <a:noFill/>
        </p:spPr>
        <p:txBody>
          <a:bodyPr wrap="square" rtlCol="0" anchor="t">
            <a:spAutoFit/>
          </a:bodyPr>
          <a:p>
            <a:pPr algn="ctr">
              <a:lnSpc>
                <a:spcPct val="130000"/>
              </a:lnSpc>
              <a:spcBef>
                <a:spcPts val="0"/>
              </a:spcBef>
              <a:spcAft>
                <a:spcPts val="0"/>
              </a:spcAft>
            </a:pPr>
            <a:r>
              <a:rPr lang="zh-CN" altLang="en-US" b="1">
                <a:latin typeface="宋体" panose="02010600030101010101" pitchFamily="2" charset="-122"/>
                <a:ea typeface="宋体" panose="02010600030101010101" pitchFamily="2" charset="-122"/>
              </a:rPr>
              <a:t>弦乐器</a:t>
            </a:r>
            <a:endParaRPr lang="zh-CN" altLang="en-US" b="1">
              <a:latin typeface="宋体" panose="02010600030101010101" pitchFamily="2" charset="-122"/>
              <a:ea typeface="宋体" panose="02010600030101010101" pitchFamily="2" charset="-122"/>
            </a:endParaRPr>
          </a:p>
          <a:p>
            <a:pPr algn="l">
              <a:lnSpc>
                <a:spcPct val="130000"/>
              </a:lnSpc>
              <a:spcBef>
                <a:spcPts val="0"/>
              </a:spcBef>
              <a:spcAft>
                <a:spcPts val="0"/>
              </a:spcAft>
            </a:pPr>
            <a:r>
              <a:rPr lang="zh-CN" altLang="en-US">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rPr>
              <a:t> 擦弦乐器——大提琴</a:t>
            </a:r>
            <a:endParaRPr lang="zh-CN" altLang="en-US">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endParaRPr>
          </a:p>
          <a:p>
            <a:pPr algn="l">
              <a:lnSpc>
                <a:spcPct val="130000"/>
              </a:lnSpc>
              <a:spcBef>
                <a:spcPts val="0"/>
              </a:spcBef>
              <a:spcAft>
                <a:spcPts val="0"/>
              </a:spcAft>
            </a:pPr>
            <a:r>
              <a:rPr lang="zh-CN" altLang="en-US">
                <a:latin typeface="宋体" panose="02010600030101010101" pitchFamily="2" charset="-122"/>
                <a:ea typeface="宋体" panose="02010600030101010101" pitchFamily="2" charset="-122"/>
              </a:rPr>
              <a:t>大提琴是管弦乐队中除小提琴以外的必不可少的次中音或低音弦乐器，属提琴族乐器里的下中音乐器。音色浑厚丰满，具有开朗的性格，擅长演奏抒情的旋律，表达深沉而复杂的感情，有“音乐贵妇”之称。它也是人们所喜爱的独奏乐器。大提琴演奏的代表曲目有：法国作曲家圣桑《动物狂想曲》中，第十三首大提琴作品《天鹅》为其最为知名的代表作。其他的还有舒伯特《圣母颂》、柴可夫斯基《如歌的行板》、贝多芬的大提琴奏鸣曲等。</a:t>
            </a:r>
            <a:endParaRPr lang="zh-CN" altLang="en-US">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6732270" y="1442720"/>
            <a:ext cx="4286250" cy="4286250"/>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525081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拓展欣赏</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837565" y="1562100"/>
            <a:ext cx="5335905" cy="3688080"/>
          </a:xfrm>
          <a:prstGeom prst="rect">
            <a:avLst/>
          </a:prstGeom>
          <a:noFill/>
        </p:spPr>
        <p:txBody>
          <a:bodyPr wrap="square" rtlCol="0" anchor="t">
            <a:spAutoFit/>
          </a:bodyPr>
          <a:p>
            <a:pPr algn="ctr">
              <a:lnSpc>
                <a:spcPct val="130000"/>
              </a:lnSpc>
              <a:spcBef>
                <a:spcPts val="0"/>
              </a:spcBef>
              <a:spcAft>
                <a:spcPts val="0"/>
              </a:spcAft>
            </a:pPr>
            <a:r>
              <a:rPr lang="zh-CN" altLang="en-US" b="1">
                <a:latin typeface="宋体" panose="02010600030101010101" pitchFamily="2" charset="-122"/>
                <a:ea typeface="宋体" panose="02010600030101010101" pitchFamily="2" charset="-122"/>
              </a:rPr>
              <a:t>弦乐器</a:t>
            </a:r>
            <a:endParaRPr lang="zh-CN" altLang="en-US" b="1">
              <a:latin typeface="宋体" panose="02010600030101010101" pitchFamily="2" charset="-122"/>
              <a:ea typeface="宋体" panose="02010600030101010101" pitchFamily="2" charset="-122"/>
            </a:endParaRPr>
          </a:p>
          <a:p>
            <a:pPr algn="l">
              <a:lnSpc>
                <a:spcPct val="130000"/>
              </a:lnSpc>
              <a:spcBef>
                <a:spcPts val="0"/>
              </a:spcBef>
              <a:spcAft>
                <a:spcPts val="0"/>
              </a:spcAft>
            </a:pPr>
            <a:r>
              <a:rPr lang="zh-CN" altLang="en-US">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rPr>
              <a:t>擦弦乐器——二胡</a:t>
            </a:r>
            <a:endParaRPr lang="zh-CN" altLang="en-US">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endParaRPr>
          </a:p>
          <a:p>
            <a:pPr algn="l">
              <a:lnSpc>
                <a:spcPct val="130000"/>
              </a:lnSpc>
              <a:spcBef>
                <a:spcPts val="0"/>
              </a:spcBef>
              <a:spcAft>
                <a:spcPts val="0"/>
              </a:spcAft>
            </a:pPr>
            <a:r>
              <a:rPr lang="zh-CN" altLang="en-US">
                <a:latin typeface="宋体" panose="02010600030101010101" pitchFamily="2" charset="-122"/>
                <a:ea typeface="宋体" panose="02010600030101010101" pitchFamily="2" charset="-122"/>
              </a:rPr>
              <a:t>二胡又名“胡琴”，唐代已出现，当时称“奚琴”，是北方的民间乐器，是中华民族乐器家族中独具魅力的弓弦乐器（擦弦乐器）。它集中于中高音域的表现，它既能表现深沉、凄惨的内容，也能描绘气势壮观的意境，音色接近人声，具有很高的情感表现力。我国近现代涌现出大批的优秀作品，如意境深远的《二泉映月》、催人泪下的《江河水》、思绪如潮的《三门峡畅想曲》等。</a:t>
            </a:r>
            <a:endParaRPr lang="zh-CN" altLang="en-US">
              <a:latin typeface="宋体" panose="02010600030101010101" pitchFamily="2" charset="-122"/>
              <a:ea typeface="宋体" panose="02010600030101010101" pitchFamily="2" charset="-122"/>
            </a:endParaRPr>
          </a:p>
        </p:txBody>
      </p:sp>
      <p:pic>
        <p:nvPicPr>
          <p:cNvPr id="6" name="图片 5"/>
          <p:cNvPicPr>
            <a:picLocks noChangeAspect="1"/>
          </p:cNvPicPr>
          <p:nvPr/>
        </p:nvPicPr>
        <p:blipFill>
          <a:blip r:embed="rId1"/>
          <a:stretch>
            <a:fillRect/>
          </a:stretch>
        </p:blipFill>
        <p:spPr>
          <a:xfrm>
            <a:off x="6786880" y="1524000"/>
            <a:ext cx="3810000" cy="3810000"/>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525081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拓展欣赏</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753110" y="1167765"/>
            <a:ext cx="5956300" cy="5126990"/>
          </a:xfrm>
          <a:prstGeom prst="rect">
            <a:avLst/>
          </a:prstGeom>
          <a:noFill/>
        </p:spPr>
        <p:txBody>
          <a:bodyPr wrap="square" rtlCol="0" anchor="t">
            <a:spAutoFit/>
          </a:bodyPr>
          <a:p>
            <a:pPr algn="ctr">
              <a:lnSpc>
                <a:spcPct val="130000"/>
              </a:lnSpc>
              <a:spcBef>
                <a:spcPts val="0"/>
              </a:spcBef>
              <a:spcAft>
                <a:spcPts val="0"/>
              </a:spcAft>
            </a:pPr>
            <a:r>
              <a:rPr lang="zh-CN" altLang="en-US" b="1">
                <a:latin typeface="宋体" panose="02010600030101010101" pitchFamily="2" charset="-122"/>
                <a:ea typeface="宋体" panose="02010600030101010101" pitchFamily="2" charset="-122"/>
              </a:rPr>
              <a:t>弦乐器</a:t>
            </a:r>
            <a:endParaRPr lang="zh-CN" altLang="en-US" b="1">
              <a:latin typeface="宋体" panose="02010600030101010101" pitchFamily="2" charset="-122"/>
              <a:ea typeface="宋体" panose="02010600030101010101" pitchFamily="2" charset="-122"/>
            </a:endParaRPr>
          </a:p>
          <a:p>
            <a:pPr algn="l">
              <a:lnSpc>
                <a:spcPct val="130000"/>
              </a:lnSpc>
              <a:spcBef>
                <a:spcPts val="0"/>
              </a:spcBef>
              <a:spcAft>
                <a:spcPts val="0"/>
              </a:spcAft>
            </a:pPr>
            <a:r>
              <a:rPr lang="zh-CN" altLang="en-US">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rPr>
              <a:t>拨弦乐器——吉他</a:t>
            </a:r>
            <a:endParaRPr lang="zh-CN" altLang="en-US">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endParaRPr>
          </a:p>
          <a:p>
            <a:pPr algn="l">
              <a:lnSpc>
                <a:spcPct val="130000"/>
              </a:lnSpc>
              <a:spcBef>
                <a:spcPts val="0"/>
              </a:spcBef>
              <a:spcAft>
                <a:spcPts val="0"/>
              </a:spcAft>
            </a:pPr>
            <a:r>
              <a:rPr lang="zh-CN" altLang="en-US">
                <a:latin typeface="宋体" panose="02010600030101010101" pitchFamily="2" charset="-122"/>
                <a:ea typeface="宋体" panose="02010600030101010101" pitchFamily="2" charset="-122"/>
              </a:rPr>
              <a:t>吉他，又译“六弦琴”。作为乐器家族中弦乐器的一员，吉他是一种通过拨动上面的琴弦发出声音的有弦的演奏乐器。弹奏时用一只手拨动琴弦，另一只手的手指抵在指板上，弹奏出来的声音会通过吉他的共鸣箱得到增强。吉他根据不同的结构和发声原理可以大致分为木吉他（民谣 / 指弹吉他，弗拉门戈吉他）、电吉他（如标准电吉他和低音电吉他）和古典六弦琴（古典吉他）三种。吉他可以用于多种音乐风格的演奏，它在流行音乐、摇滚音乐、蓝调、民歌、弗拉门戈中常被视为主要乐器。吉他也曾被用于古典音乐，有大量的独奏曲，室内乐和管弦乐中也偶有使用。另外，吉他家族中最“贵族”的古典吉他与小提琴、钢琴并列为世界著名的三大乐器。</a:t>
            </a:r>
            <a:endParaRPr lang="zh-CN" altLang="en-US">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6889750" y="2155825"/>
            <a:ext cx="4338955" cy="3467735"/>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down)">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525081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拓展欣赏</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781050" y="1764665"/>
            <a:ext cx="5095240" cy="3328670"/>
          </a:xfrm>
          <a:prstGeom prst="rect">
            <a:avLst/>
          </a:prstGeom>
          <a:noFill/>
        </p:spPr>
        <p:txBody>
          <a:bodyPr wrap="square" rtlCol="0" anchor="t">
            <a:spAutoFit/>
          </a:bodyPr>
          <a:p>
            <a:pPr algn="ctr">
              <a:lnSpc>
                <a:spcPct val="130000"/>
              </a:lnSpc>
              <a:spcBef>
                <a:spcPts val="0"/>
              </a:spcBef>
              <a:spcAft>
                <a:spcPts val="0"/>
              </a:spcAft>
            </a:pPr>
            <a:r>
              <a:rPr lang="zh-CN" altLang="en-US" b="1">
                <a:latin typeface="宋体" panose="02010600030101010101" pitchFamily="2" charset="-122"/>
                <a:ea typeface="宋体" panose="02010600030101010101" pitchFamily="2" charset="-122"/>
              </a:rPr>
              <a:t>弦乐器</a:t>
            </a:r>
            <a:endParaRPr lang="zh-CN" altLang="en-US" b="1">
              <a:latin typeface="宋体" panose="02010600030101010101" pitchFamily="2" charset="-122"/>
              <a:ea typeface="宋体" panose="02010600030101010101" pitchFamily="2" charset="-122"/>
            </a:endParaRPr>
          </a:p>
          <a:p>
            <a:pPr algn="l">
              <a:lnSpc>
                <a:spcPct val="130000"/>
              </a:lnSpc>
              <a:spcBef>
                <a:spcPts val="0"/>
              </a:spcBef>
              <a:spcAft>
                <a:spcPts val="0"/>
              </a:spcAft>
            </a:pPr>
            <a:r>
              <a:rPr lang="zh-CN" altLang="en-US">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rPr>
              <a:t>拨弦乐器——琵琶</a:t>
            </a:r>
            <a:endParaRPr lang="zh-CN" altLang="en-US">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endParaRPr>
          </a:p>
          <a:p>
            <a:pPr algn="l">
              <a:lnSpc>
                <a:spcPct val="130000"/>
              </a:lnSpc>
              <a:spcBef>
                <a:spcPts val="0"/>
              </a:spcBef>
              <a:spcAft>
                <a:spcPts val="0"/>
              </a:spcAft>
            </a:pPr>
            <a:r>
              <a:rPr lang="zh-CN" altLang="en-US">
                <a:latin typeface="宋体" panose="02010600030101010101" pitchFamily="2" charset="-122"/>
                <a:ea typeface="宋体" panose="02010600030101010101" pitchFamily="2" charset="-122"/>
              </a:rPr>
              <a:t>琵琶被称为“民乐之王”“弹拨乐器之王”“弹拨乐器首座”，属拨弦类弦乐器。木制，音箱呈半梨形，共有四根弦。琵琶的音域宽广，穿透力强，高音区明亮而富有刚性，中音区柔和而有润音，低音区音质淳厚。演奏技巧颇为丰富，堪称民族器乐之首。代表性的曲目有：《十面埋伏》《霸王卸甲》《阳春白雪》《春江花月夜》等。</a:t>
            </a:r>
            <a:endParaRPr lang="zh-CN" altLang="en-US">
              <a:latin typeface="宋体" panose="02010600030101010101" pitchFamily="2" charset="-122"/>
              <a:ea typeface="宋体" panose="02010600030101010101" pitchFamily="2" charset="-122"/>
            </a:endParaRPr>
          </a:p>
        </p:txBody>
      </p:sp>
      <p:pic>
        <p:nvPicPr>
          <p:cNvPr id="6" name="图片 5"/>
          <p:cNvPicPr>
            <a:picLocks noChangeAspect="1"/>
          </p:cNvPicPr>
          <p:nvPr/>
        </p:nvPicPr>
        <p:blipFill>
          <a:blip r:embed="rId1"/>
          <a:stretch>
            <a:fillRect/>
          </a:stretch>
        </p:blipFill>
        <p:spPr>
          <a:xfrm>
            <a:off x="6014085" y="1358265"/>
            <a:ext cx="4607560" cy="4427220"/>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linds(horizontal)">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4127"/>
            <a:ext cx="12192000" cy="6858000"/>
          </a:xfrm>
          <a:prstGeom prst="rect">
            <a:avLst/>
          </a:prstGeom>
          <a:noFill/>
        </p:spPr>
      </p:pic>
      <p:pic>
        <p:nvPicPr>
          <p:cNvPr id="9" name="图片 8" descr="图片包含 餐桌, 室内, 纸张&#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b="59279"/>
          <a:stretch>
            <a:fillRect/>
          </a:stretch>
        </p:blipFill>
        <p:spPr>
          <a:xfrm>
            <a:off x="-9754" y="5964349"/>
            <a:ext cx="12192000" cy="1787302"/>
          </a:xfrm>
          <a:prstGeom prst="rect">
            <a:avLst/>
          </a:prstGeom>
          <a:noFill/>
        </p:spPr>
      </p:pic>
      <p:sp>
        <p:nvSpPr>
          <p:cNvPr id="2" name="矩形 1"/>
          <p:cNvSpPr/>
          <p:nvPr/>
        </p:nvSpPr>
        <p:spPr>
          <a:xfrm>
            <a:off x="4148455" y="1173480"/>
            <a:ext cx="7597775" cy="388683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4815647" y="45672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动脑和动手 </a:t>
            </a:r>
            <a:r>
              <a:rPr lang="en-US" altLang="zh-CN"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&gt;</a:t>
            </a:r>
            <a:endParaRPr lang="en-US" altLang="zh-CN"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3" name="文本框 2"/>
          <p:cNvSpPr txBox="1"/>
          <p:nvPr>
            <p:custDataLst>
              <p:tags r:id="rId3"/>
            </p:custDataLst>
          </p:nvPr>
        </p:nvSpPr>
        <p:spPr>
          <a:xfrm>
            <a:off x="4815840" y="2051685"/>
            <a:ext cx="6251575" cy="1753235"/>
          </a:xfrm>
          <a:prstGeom prst="rect">
            <a:avLst/>
          </a:prstGeom>
          <a:noFill/>
        </p:spPr>
        <p:txBody>
          <a:bodyPr wrap="square" rtlCol="0">
            <a:spAutoFit/>
          </a:bodyPr>
          <a:p>
            <a:pPr algn="just">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一、把学生分成两组，一组欣赏二胡曲《二泉映月》，一组欣赏《赛马》，体会音乐的表现力与不同感受。</a:t>
            </a:r>
            <a:endParaRPr lang="zh-CN" altLang="en-US">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二、自由结组分成擦弦乐器组、拨弦乐器组和击弦乐器组，以组为单位在网上搜索各组弦乐器的代表乐器及经典曲目。</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edge">
                                      <p:cBhvr>
                                        <p:cTn id="12" dur="20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circle(in)">
                                      <p:cBhvr>
                                        <p:cTn id="17" dur="20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circle(in)">
                                      <p:cBhvr>
                                        <p:cTn id="22" dur="20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barn(inVertical)">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4" name="Group 153"/>
          <p:cNvGrpSpPr/>
          <p:nvPr/>
        </p:nvGrpSpPr>
        <p:grpSpPr>
          <a:xfrm>
            <a:off x="252414" y="1693085"/>
            <a:ext cx="11733213" cy="3284537"/>
            <a:chOff x="252413" y="1648112"/>
            <a:chExt cx="11733213" cy="3284537"/>
          </a:xfrm>
        </p:grpSpPr>
        <p:sp>
          <p:nvSpPr>
            <p:cNvPr id="7" name="Freeform 5"/>
            <p:cNvSpPr/>
            <p:nvPr/>
          </p:nvSpPr>
          <p:spPr bwMode="auto">
            <a:xfrm>
              <a:off x="4395788" y="1768762"/>
              <a:ext cx="854075" cy="866775"/>
            </a:xfrm>
            <a:custGeom>
              <a:avLst/>
              <a:gdLst>
                <a:gd name="T0" fmla="*/ 25 w 155"/>
                <a:gd name="T1" fmla="*/ 157 h 157"/>
                <a:gd name="T2" fmla="*/ 50 w 155"/>
                <a:gd name="T3" fmla="*/ 134 h 157"/>
                <a:gd name="T4" fmla="*/ 73 w 155"/>
                <a:gd name="T5" fmla="*/ 109 h 157"/>
                <a:gd name="T6" fmla="*/ 76 w 155"/>
                <a:gd name="T7" fmla="*/ 110 h 157"/>
                <a:gd name="T8" fmla="*/ 111 w 155"/>
                <a:gd name="T9" fmla="*/ 95 h 157"/>
                <a:gd name="T10" fmla="*/ 109 w 155"/>
                <a:gd name="T11" fmla="*/ 72 h 157"/>
                <a:gd name="T12" fmla="*/ 123 w 155"/>
                <a:gd name="T13" fmla="*/ 57 h 157"/>
                <a:gd name="T14" fmla="*/ 124 w 155"/>
                <a:gd name="T15" fmla="*/ 44 h 157"/>
                <a:gd name="T16" fmla="*/ 151 w 155"/>
                <a:gd name="T17" fmla="*/ 31 h 157"/>
                <a:gd name="T18" fmla="*/ 138 w 155"/>
                <a:gd name="T19" fmla="*/ 4 h 157"/>
                <a:gd name="T20" fmla="*/ 115 w 155"/>
                <a:gd name="T21" fmla="*/ 9 h 157"/>
                <a:gd name="T22" fmla="*/ 108 w 155"/>
                <a:gd name="T23" fmla="*/ 5 h 157"/>
                <a:gd name="T24" fmla="*/ 77 w 155"/>
                <a:gd name="T25" fmla="*/ 19 h 157"/>
                <a:gd name="T26" fmla="*/ 76 w 155"/>
                <a:gd name="T27" fmla="*/ 31 h 157"/>
                <a:gd name="T28" fmla="*/ 69 w 155"/>
                <a:gd name="T29" fmla="*/ 27 h 157"/>
                <a:gd name="T30" fmla="*/ 35 w 155"/>
                <a:gd name="T31" fmla="*/ 43 h 157"/>
                <a:gd name="T32" fmla="*/ 36 w 155"/>
                <a:gd name="T33" fmla="*/ 64 h 157"/>
                <a:gd name="T34" fmla="*/ 17 w 155"/>
                <a:gd name="T35" fmla="*/ 88 h 157"/>
                <a:gd name="T36" fmla="*/ 20 w 155"/>
                <a:gd name="T37" fmla="*/ 101 h 157"/>
                <a:gd name="T38" fmla="*/ 19 w 155"/>
                <a:gd name="T39" fmla="*/ 107 h 157"/>
                <a:gd name="T40" fmla="*/ 0 w 155"/>
                <a:gd name="T41" fmla="*/ 131 h 157"/>
                <a:gd name="T42" fmla="*/ 25 w 155"/>
                <a:gd name="T43" fmla="*/ 15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5" h="157">
                  <a:moveTo>
                    <a:pt x="25" y="157"/>
                  </a:moveTo>
                  <a:cubicBezTo>
                    <a:pt x="38" y="157"/>
                    <a:pt x="49" y="147"/>
                    <a:pt x="50" y="134"/>
                  </a:cubicBezTo>
                  <a:cubicBezTo>
                    <a:pt x="63" y="132"/>
                    <a:pt x="72" y="122"/>
                    <a:pt x="73" y="109"/>
                  </a:cubicBezTo>
                  <a:cubicBezTo>
                    <a:pt x="74" y="109"/>
                    <a:pt x="75" y="110"/>
                    <a:pt x="76" y="110"/>
                  </a:cubicBezTo>
                  <a:cubicBezTo>
                    <a:pt x="90" y="115"/>
                    <a:pt x="105" y="108"/>
                    <a:pt x="111" y="95"/>
                  </a:cubicBezTo>
                  <a:cubicBezTo>
                    <a:pt x="113" y="87"/>
                    <a:pt x="112" y="79"/>
                    <a:pt x="109" y="72"/>
                  </a:cubicBezTo>
                  <a:cubicBezTo>
                    <a:pt x="115" y="69"/>
                    <a:pt x="120" y="64"/>
                    <a:pt x="123" y="57"/>
                  </a:cubicBezTo>
                  <a:cubicBezTo>
                    <a:pt x="125" y="53"/>
                    <a:pt x="125" y="48"/>
                    <a:pt x="124" y="44"/>
                  </a:cubicBezTo>
                  <a:cubicBezTo>
                    <a:pt x="135" y="47"/>
                    <a:pt x="147" y="42"/>
                    <a:pt x="151" y="31"/>
                  </a:cubicBezTo>
                  <a:cubicBezTo>
                    <a:pt x="155" y="20"/>
                    <a:pt x="149" y="8"/>
                    <a:pt x="138" y="4"/>
                  </a:cubicBezTo>
                  <a:cubicBezTo>
                    <a:pt x="130" y="1"/>
                    <a:pt x="121" y="3"/>
                    <a:pt x="115" y="9"/>
                  </a:cubicBezTo>
                  <a:cubicBezTo>
                    <a:pt x="113" y="7"/>
                    <a:pt x="111" y="6"/>
                    <a:pt x="108" y="5"/>
                  </a:cubicBezTo>
                  <a:cubicBezTo>
                    <a:pt x="95" y="0"/>
                    <a:pt x="82" y="7"/>
                    <a:pt x="77" y="19"/>
                  </a:cubicBezTo>
                  <a:cubicBezTo>
                    <a:pt x="76" y="23"/>
                    <a:pt x="75" y="27"/>
                    <a:pt x="76" y="31"/>
                  </a:cubicBezTo>
                  <a:cubicBezTo>
                    <a:pt x="74" y="29"/>
                    <a:pt x="72" y="28"/>
                    <a:pt x="69" y="27"/>
                  </a:cubicBezTo>
                  <a:cubicBezTo>
                    <a:pt x="56" y="22"/>
                    <a:pt x="40" y="29"/>
                    <a:pt x="35" y="43"/>
                  </a:cubicBezTo>
                  <a:cubicBezTo>
                    <a:pt x="32" y="50"/>
                    <a:pt x="33" y="58"/>
                    <a:pt x="36" y="64"/>
                  </a:cubicBezTo>
                  <a:cubicBezTo>
                    <a:pt x="25" y="66"/>
                    <a:pt x="17" y="76"/>
                    <a:pt x="17" y="88"/>
                  </a:cubicBezTo>
                  <a:cubicBezTo>
                    <a:pt x="17" y="92"/>
                    <a:pt x="18" y="97"/>
                    <a:pt x="20" y="101"/>
                  </a:cubicBezTo>
                  <a:cubicBezTo>
                    <a:pt x="20" y="102"/>
                    <a:pt x="19" y="105"/>
                    <a:pt x="19" y="107"/>
                  </a:cubicBezTo>
                  <a:cubicBezTo>
                    <a:pt x="8" y="109"/>
                    <a:pt x="0" y="119"/>
                    <a:pt x="0" y="131"/>
                  </a:cubicBezTo>
                  <a:cubicBezTo>
                    <a:pt x="0" y="145"/>
                    <a:pt x="11" y="157"/>
                    <a:pt x="25" y="157"/>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8" name="Freeform 6"/>
            <p:cNvSpPr/>
            <p:nvPr/>
          </p:nvSpPr>
          <p:spPr bwMode="auto">
            <a:xfrm>
              <a:off x="10493376" y="2127537"/>
              <a:ext cx="738188" cy="855662"/>
            </a:xfrm>
            <a:custGeom>
              <a:avLst/>
              <a:gdLst>
                <a:gd name="T0" fmla="*/ 37 w 134"/>
                <a:gd name="T1" fmla="*/ 155 h 155"/>
                <a:gd name="T2" fmla="*/ 75 w 134"/>
                <a:gd name="T3" fmla="*/ 121 h 155"/>
                <a:gd name="T4" fmla="*/ 109 w 134"/>
                <a:gd name="T5" fmla="*/ 82 h 155"/>
                <a:gd name="T6" fmla="*/ 104 w 134"/>
                <a:gd name="T7" fmla="*/ 63 h 155"/>
                <a:gd name="T8" fmla="*/ 134 w 134"/>
                <a:gd name="T9" fmla="*/ 31 h 155"/>
                <a:gd name="T10" fmla="*/ 102 w 134"/>
                <a:gd name="T11" fmla="*/ 0 h 155"/>
                <a:gd name="T12" fmla="*/ 73 w 134"/>
                <a:gd name="T13" fmla="*/ 19 h 155"/>
                <a:gd name="T14" fmla="*/ 60 w 134"/>
                <a:gd name="T15" fmla="*/ 17 h 155"/>
                <a:gd name="T16" fmla="*/ 25 w 134"/>
                <a:gd name="T17" fmla="*/ 52 h 155"/>
                <a:gd name="T18" fmla="*/ 30 w 134"/>
                <a:gd name="T19" fmla="*/ 71 h 155"/>
                <a:gd name="T20" fmla="*/ 29 w 134"/>
                <a:gd name="T21" fmla="*/ 81 h 155"/>
                <a:gd name="T22" fmla="*/ 0 w 134"/>
                <a:gd name="T23" fmla="*/ 117 h 155"/>
                <a:gd name="T24" fmla="*/ 37 w 134"/>
                <a:gd name="T25"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4" h="155">
                  <a:moveTo>
                    <a:pt x="37" y="155"/>
                  </a:moveTo>
                  <a:cubicBezTo>
                    <a:pt x="57" y="155"/>
                    <a:pt x="73" y="140"/>
                    <a:pt x="75" y="121"/>
                  </a:cubicBezTo>
                  <a:cubicBezTo>
                    <a:pt x="94" y="118"/>
                    <a:pt x="109" y="102"/>
                    <a:pt x="109" y="82"/>
                  </a:cubicBezTo>
                  <a:cubicBezTo>
                    <a:pt x="109" y="75"/>
                    <a:pt x="107" y="68"/>
                    <a:pt x="104" y="63"/>
                  </a:cubicBezTo>
                  <a:cubicBezTo>
                    <a:pt x="121" y="62"/>
                    <a:pt x="134" y="48"/>
                    <a:pt x="134" y="31"/>
                  </a:cubicBezTo>
                  <a:cubicBezTo>
                    <a:pt x="134" y="14"/>
                    <a:pt x="120" y="0"/>
                    <a:pt x="102" y="0"/>
                  </a:cubicBezTo>
                  <a:cubicBezTo>
                    <a:pt x="89" y="0"/>
                    <a:pt x="78" y="8"/>
                    <a:pt x="73" y="19"/>
                  </a:cubicBezTo>
                  <a:cubicBezTo>
                    <a:pt x="69" y="18"/>
                    <a:pt x="65" y="17"/>
                    <a:pt x="60" y="17"/>
                  </a:cubicBezTo>
                  <a:cubicBezTo>
                    <a:pt x="41" y="17"/>
                    <a:pt x="25" y="33"/>
                    <a:pt x="25" y="52"/>
                  </a:cubicBezTo>
                  <a:cubicBezTo>
                    <a:pt x="25" y="59"/>
                    <a:pt x="27" y="66"/>
                    <a:pt x="30" y="71"/>
                  </a:cubicBezTo>
                  <a:cubicBezTo>
                    <a:pt x="30" y="74"/>
                    <a:pt x="29" y="77"/>
                    <a:pt x="29" y="81"/>
                  </a:cubicBezTo>
                  <a:cubicBezTo>
                    <a:pt x="12" y="84"/>
                    <a:pt x="0" y="99"/>
                    <a:pt x="0" y="117"/>
                  </a:cubicBezTo>
                  <a:cubicBezTo>
                    <a:pt x="0" y="138"/>
                    <a:pt x="16" y="155"/>
                    <a:pt x="37" y="155"/>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 name="Freeform 7"/>
            <p:cNvSpPr/>
            <p:nvPr/>
          </p:nvSpPr>
          <p:spPr bwMode="auto">
            <a:xfrm>
              <a:off x="5992813" y="2006887"/>
              <a:ext cx="466725" cy="546100"/>
            </a:xfrm>
            <a:custGeom>
              <a:avLst/>
              <a:gdLst>
                <a:gd name="T0" fmla="*/ 23 w 85"/>
                <a:gd name="T1" fmla="*/ 99 h 99"/>
                <a:gd name="T2" fmla="*/ 47 w 85"/>
                <a:gd name="T3" fmla="*/ 77 h 99"/>
                <a:gd name="T4" fmla="*/ 69 w 85"/>
                <a:gd name="T5" fmla="*/ 52 h 99"/>
                <a:gd name="T6" fmla="*/ 66 w 85"/>
                <a:gd name="T7" fmla="*/ 40 h 99"/>
                <a:gd name="T8" fmla="*/ 85 w 85"/>
                <a:gd name="T9" fmla="*/ 20 h 99"/>
                <a:gd name="T10" fmla="*/ 65 w 85"/>
                <a:gd name="T11" fmla="*/ 0 h 99"/>
                <a:gd name="T12" fmla="*/ 46 w 85"/>
                <a:gd name="T13" fmla="*/ 13 h 99"/>
                <a:gd name="T14" fmla="*/ 38 w 85"/>
                <a:gd name="T15" fmla="*/ 11 h 99"/>
                <a:gd name="T16" fmla="*/ 15 w 85"/>
                <a:gd name="T17" fmla="*/ 34 h 99"/>
                <a:gd name="T18" fmla="*/ 19 w 85"/>
                <a:gd name="T19" fmla="*/ 46 h 99"/>
                <a:gd name="T20" fmla="*/ 18 w 85"/>
                <a:gd name="T21" fmla="*/ 51 h 99"/>
                <a:gd name="T22" fmla="*/ 0 w 85"/>
                <a:gd name="T23" fmla="*/ 75 h 99"/>
                <a:gd name="T24" fmla="*/ 23 w 85"/>
                <a:gd name="T25"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 h="99">
                  <a:moveTo>
                    <a:pt x="23" y="99"/>
                  </a:moveTo>
                  <a:cubicBezTo>
                    <a:pt x="36" y="99"/>
                    <a:pt x="46" y="89"/>
                    <a:pt x="47" y="77"/>
                  </a:cubicBezTo>
                  <a:cubicBezTo>
                    <a:pt x="59" y="75"/>
                    <a:pt x="69" y="65"/>
                    <a:pt x="69" y="52"/>
                  </a:cubicBezTo>
                  <a:cubicBezTo>
                    <a:pt x="69" y="48"/>
                    <a:pt x="68" y="44"/>
                    <a:pt x="66" y="40"/>
                  </a:cubicBezTo>
                  <a:cubicBezTo>
                    <a:pt x="76" y="40"/>
                    <a:pt x="85" y="31"/>
                    <a:pt x="85" y="20"/>
                  </a:cubicBezTo>
                  <a:cubicBezTo>
                    <a:pt x="85" y="9"/>
                    <a:pt x="76" y="0"/>
                    <a:pt x="65" y="0"/>
                  </a:cubicBezTo>
                  <a:cubicBezTo>
                    <a:pt x="56" y="0"/>
                    <a:pt x="49" y="5"/>
                    <a:pt x="46" y="13"/>
                  </a:cubicBezTo>
                  <a:cubicBezTo>
                    <a:pt x="44" y="12"/>
                    <a:pt x="41" y="11"/>
                    <a:pt x="38" y="11"/>
                  </a:cubicBezTo>
                  <a:cubicBezTo>
                    <a:pt x="26" y="11"/>
                    <a:pt x="15" y="21"/>
                    <a:pt x="15" y="34"/>
                  </a:cubicBezTo>
                  <a:cubicBezTo>
                    <a:pt x="15" y="38"/>
                    <a:pt x="17" y="42"/>
                    <a:pt x="19" y="46"/>
                  </a:cubicBezTo>
                  <a:cubicBezTo>
                    <a:pt x="19" y="48"/>
                    <a:pt x="18" y="49"/>
                    <a:pt x="18" y="51"/>
                  </a:cubicBezTo>
                  <a:cubicBezTo>
                    <a:pt x="7" y="54"/>
                    <a:pt x="0" y="63"/>
                    <a:pt x="0" y="75"/>
                  </a:cubicBezTo>
                  <a:cubicBezTo>
                    <a:pt x="0" y="88"/>
                    <a:pt x="10" y="99"/>
                    <a:pt x="23" y="99"/>
                  </a:cubicBezTo>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 name="Freeform 8"/>
            <p:cNvSpPr/>
            <p:nvPr/>
          </p:nvSpPr>
          <p:spPr bwMode="auto">
            <a:xfrm>
              <a:off x="7273926" y="3065749"/>
              <a:ext cx="457200" cy="487362"/>
            </a:xfrm>
            <a:custGeom>
              <a:avLst/>
              <a:gdLst>
                <a:gd name="T0" fmla="*/ 19 w 83"/>
                <a:gd name="T1" fmla="*/ 88 h 88"/>
                <a:gd name="T2" fmla="*/ 35 w 83"/>
                <a:gd name="T3" fmla="*/ 78 h 88"/>
                <a:gd name="T4" fmla="*/ 41 w 83"/>
                <a:gd name="T5" fmla="*/ 82 h 88"/>
                <a:gd name="T6" fmla="*/ 67 w 83"/>
                <a:gd name="T7" fmla="*/ 70 h 88"/>
                <a:gd name="T8" fmla="*/ 66 w 83"/>
                <a:gd name="T9" fmla="*/ 55 h 88"/>
                <a:gd name="T10" fmla="*/ 70 w 83"/>
                <a:gd name="T11" fmla="*/ 48 h 88"/>
                <a:gd name="T12" fmla="*/ 71 w 83"/>
                <a:gd name="T13" fmla="*/ 38 h 88"/>
                <a:gd name="T14" fmla="*/ 79 w 83"/>
                <a:gd name="T15" fmla="*/ 28 h 88"/>
                <a:gd name="T16" fmla="*/ 68 w 83"/>
                <a:gd name="T17" fmla="*/ 3 h 88"/>
                <a:gd name="T18" fmla="*/ 43 w 83"/>
                <a:gd name="T19" fmla="*/ 13 h 88"/>
                <a:gd name="T20" fmla="*/ 36 w 83"/>
                <a:gd name="T21" fmla="*/ 21 h 88"/>
                <a:gd name="T22" fmla="*/ 30 w 83"/>
                <a:gd name="T23" fmla="*/ 19 h 88"/>
                <a:gd name="T24" fmla="*/ 12 w 83"/>
                <a:gd name="T25" fmla="*/ 37 h 88"/>
                <a:gd name="T26" fmla="*/ 15 w 83"/>
                <a:gd name="T27" fmla="*/ 46 h 88"/>
                <a:gd name="T28" fmla="*/ 15 w 83"/>
                <a:gd name="T29" fmla="*/ 51 h 88"/>
                <a:gd name="T30" fmla="*/ 0 w 83"/>
                <a:gd name="T31" fmla="*/ 69 h 88"/>
                <a:gd name="T32" fmla="*/ 19 w 83"/>
                <a:gd name="T33"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8">
                  <a:moveTo>
                    <a:pt x="19" y="88"/>
                  </a:moveTo>
                  <a:cubicBezTo>
                    <a:pt x="26" y="88"/>
                    <a:pt x="32" y="84"/>
                    <a:pt x="35" y="78"/>
                  </a:cubicBezTo>
                  <a:cubicBezTo>
                    <a:pt x="37" y="79"/>
                    <a:pt x="39" y="81"/>
                    <a:pt x="41" y="82"/>
                  </a:cubicBezTo>
                  <a:cubicBezTo>
                    <a:pt x="51" y="85"/>
                    <a:pt x="63" y="80"/>
                    <a:pt x="67" y="70"/>
                  </a:cubicBezTo>
                  <a:cubicBezTo>
                    <a:pt x="68" y="65"/>
                    <a:pt x="68" y="59"/>
                    <a:pt x="66" y="55"/>
                  </a:cubicBezTo>
                  <a:cubicBezTo>
                    <a:pt x="68" y="53"/>
                    <a:pt x="69" y="51"/>
                    <a:pt x="70" y="48"/>
                  </a:cubicBezTo>
                  <a:cubicBezTo>
                    <a:pt x="71" y="45"/>
                    <a:pt x="72" y="41"/>
                    <a:pt x="71" y="38"/>
                  </a:cubicBezTo>
                  <a:cubicBezTo>
                    <a:pt x="75" y="36"/>
                    <a:pt x="78" y="33"/>
                    <a:pt x="79" y="28"/>
                  </a:cubicBezTo>
                  <a:cubicBezTo>
                    <a:pt x="83" y="18"/>
                    <a:pt x="78" y="7"/>
                    <a:pt x="68" y="3"/>
                  </a:cubicBezTo>
                  <a:cubicBezTo>
                    <a:pt x="58" y="0"/>
                    <a:pt x="47" y="4"/>
                    <a:pt x="43" y="13"/>
                  </a:cubicBezTo>
                  <a:cubicBezTo>
                    <a:pt x="40" y="15"/>
                    <a:pt x="38" y="17"/>
                    <a:pt x="36" y="21"/>
                  </a:cubicBezTo>
                  <a:cubicBezTo>
                    <a:pt x="34" y="20"/>
                    <a:pt x="32" y="19"/>
                    <a:pt x="30" y="19"/>
                  </a:cubicBezTo>
                  <a:cubicBezTo>
                    <a:pt x="20" y="19"/>
                    <a:pt x="12" y="27"/>
                    <a:pt x="12" y="37"/>
                  </a:cubicBezTo>
                  <a:cubicBezTo>
                    <a:pt x="12" y="40"/>
                    <a:pt x="13" y="44"/>
                    <a:pt x="15" y="46"/>
                  </a:cubicBezTo>
                  <a:cubicBezTo>
                    <a:pt x="15" y="48"/>
                    <a:pt x="15" y="49"/>
                    <a:pt x="15" y="51"/>
                  </a:cubicBezTo>
                  <a:cubicBezTo>
                    <a:pt x="6" y="53"/>
                    <a:pt x="0" y="60"/>
                    <a:pt x="0" y="69"/>
                  </a:cubicBezTo>
                  <a:cubicBezTo>
                    <a:pt x="0" y="79"/>
                    <a:pt x="8" y="88"/>
                    <a:pt x="19" y="88"/>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 name="Freeform 9"/>
            <p:cNvSpPr/>
            <p:nvPr/>
          </p:nvSpPr>
          <p:spPr bwMode="auto">
            <a:xfrm>
              <a:off x="1925638" y="1648112"/>
              <a:ext cx="457200" cy="490537"/>
            </a:xfrm>
            <a:custGeom>
              <a:avLst/>
              <a:gdLst>
                <a:gd name="T0" fmla="*/ 18 w 83"/>
                <a:gd name="T1" fmla="*/ 89 h 89"/>
                <a:gd name="T2" fmla="*/ 35 w 83"/>
                <a:gd name="T3" fmla="*/ 79 h 89"/>
                <a:gd name="T4" fmla="*/ 41 w 83"/>
                <a:gd name="T5" fmla="*/ 82 h 89"/>
                <a:gd name="T6" fmla="*/ 66 w 83"/>
                <a:gd name="T7" fmla="*/ 71 h 89"/>
                <a:gd name="T8" fmla="*/ 66 w 83"/>
                <a:gd name="T9" fmla="*/ 56 h 89"/>
                <a:gd name="T10" fmla="*/ 70 w 83"/>
                <a:gd name="T11" fmla="*/ 49 h 89"/>
                <a:gd name="T12" fmla="*/ 71 w 83"/>
                <a:gd name="T13" fmla="*/ 39 h 89"/>
                <a:gd name="T14" fmla="*/ 79 w 83"/>
                <a:gd name="T15" fmla="*/ 29 h 89"/>
                <a:gd name="T16" fmla="*/ 67 w 83"/>
                <a:gd name="T17" fmla="*/ 4 h 89"/>
                <a:gd name="T18" fmla="*/ 43 w 83"/>
                <a:gd name="T19" fmla="*/ 14 h 89"/>
                <a:gd name="T20" fmla="*/ 36 w 83"/>
                <a:gd name="T21" fmla="*/ 21 h 89"/>
                <a:gd name="T22" fmla="*/ 30 w 83"/>
                <a:gd name="T23" fmla="*/ 20 h 89"/>
                <a:gd name="T24" fmla="*/ 12 w 83"/>
                <a:gd name="T25" fmla="*/ 38 h 89"/>
                <a:gd name="T26" fmla="*/ 15 w 83"/>
                <a:gd name="T27" fmla="*/ 47 h 89"/>
                <a:gd name="T28" fmla="*/ 14 w 83"/>
                <a:gd name="T29" fmla="*/ 52 h 89"/>
                <a:gd name="T30" fmla="*/ 0 w 83"/>
                <a:gd name="T31" fmla="*/ 70 h 89"/>
                <a:gd name="T32" fmla="*/ 18 w 83"/>
                <a:gd name="T33" fmla="*/ 8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9">
                  <a:moveTo>
                    <a:pt x="18" y="89"/>
                  </a:moveTo>
                  <a:cubicBezTo>
                    <a:pt x="25" y="89"/>
                    <a:pt x="31" y="84"/>
                    <a:pt x="35" y="79"/>
                  </a:cubicBezTo>
                  <a:cubicBezTo>
                    <a:pt x="36" y="80"/>
                    <a:pt x="38" y="81"/>
                    <a:pt x="41" y="82"/>
                  </a:cubicBezTo>
                  <a:cubicBezTo>
                    <a:pt x="51" y="86"/>
                    <a:pt x="62" y="81"/>
                    <a:pt x="66" y="71"/>
                  </a:cubicBezTo>
                  <a:cubicBezTo>
                    <a:pt x="68" y="66"/>
                    <a:pt x="68" y="60"/>
                    <a:pt x="66" y="56"/>
                  </a:cubicBezTo>
                  <a:cubicBezTo>
                    <a:pt x="67" y="54"/>
                    <a:pt x="69" y="52"/>
                    <a:pt x="70" y="49"/>
                  </a:cubicBezTo>
                  <a:cubicBezTo>
                    <a:pt x="71" y="46"/>
                    <a:pt x="71" y="42"/>
                    <a:pt x="71" y="39"/>
                  </a:cubicBezTo>
                  <a:cubicBezTo>
                    <a:pt x="74" y="37"/>
                    <a:pt x="77" y="34"/>
                    <a:pt x="79" y="29"/>
                  </a:cubicBezTo>
                  <a:cubicBezTo>
                    <a:pt x="83" y="19"/>
                    <a:pt x="77" y="8"/>
                    <a:pt x="67" y="4"/>
                  </a:cubicBezTo>
                  <a:cubicBezTo>
                    <a:pt x="58" y="0"/>
                    <a:pt x="47" y="5"/>
                    <a:pt x="43" y="14"/>
                  </a:cubicBezTo>
                  <a:cubicBezTo>
                    <a:pt x="40" y="16"/>
                    <a:pt x="37" y="18"/>
                    <a:pt x="36" y="21"/>
                  </a:cubicBezTo>
                  <a:cubicBezTo>
                    <a:pt x="34" y="21"/>
                    <a:pt x="32" y="20"/>
                    <a:pt x="30" y="20"/>
                  </a:cubicBezTo>
                  <a:cubicBezTo>
                    <a:pt x="20" y="20"/>
                    <a:pt x="12" y="28"/>
                    <a:pt x="12" y="38"/>
                  </a:cubicBezTo>
                  <a:cubicBezTo>
                    <a:pt x="12" y="41"/>
                    <a:pt x="13" y="45"/>
                    <a:pt x="15" y="47"/>
                  </a:cubicBezTo>
                  <a:cubicBezTo>
                    <a:pt x="14" y="49"/>
                    <a:pt x="14" y="50"/>
                    <a:pt x="14" y="52"/>
                  </a:cubicBezTo>
                  <a:cubicBezTo>
                    <a:pt x="6" y="54"/>
                    <a:pt x="0" y="61"/>
                    <a:pt x="0" y="70"/>
                  </a:cubicBezTo>
                  <a:cubicBezTo>
                    <a:pt x="0" y="80"/>
                    <a:pt x="8" y="89"/>
                    <a:pt x="18" y="89"/>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 name="Freeform 10"/>
            <p:cNvSpPr/>
            <p:nvPr/>
          </p:nvSpPr>
          <p:spPr bwMode="auto">
            <a:xfrm>
              <a:off x="252413" y="2167224"/>
              <a:ext cx="11733213" cy="2765425"/>
            </a:xfrm>
            <a:custGeom>
              <a:avLst/>
              <a:gdLst>
                <a:gd name="T0" fmla="*/ 2015 w 2132"/>
                <a:gd name="T1" fmla="*/ 351 h 501"/>
                <a:gd name="T2" fmla="*/ 1940 w 2132"/>
                <a:gd name="T3" fmla="*/ 247 h 501"/>
                <a:gd name="T4" fmla="*/ 1943 w 2132"/>
                <a:gd name="T5" fmla="*/ 234 h 501"/>
                <a:gd name="T6" fmla="*/ 1943 w 2132"/>
                <a:gd name="T7" fmla="*/ 224 h 501"/>
                <a:gd name="T8" fmla="*/ 1939 w 2132"/>
                <a:gd name="T9" fmla="*/ 204 h 501"/>
                <a:gd name="T10" fmla="*/ 1825 w 2132"/>
                <a:gd name="T11" fmla="*/ 182 h 501"/>
                <a:gd name="T12" fmla="*/ 1831 w 2132"/>
                <a:gd name="T13" fmla="*/ 212 h 501"/>
                <a:gd name="T14" fmla="*/ 1831 w 2132"/>
                <a:gd name="T15" fmla="*/ 224 h 501"/>
                <a:gd name="T16" fmla="*/ 1828 w 2132"/>
                <a:gd name="T17" fmla="*/ 246 h 501"/>
                <a:gd name="T18" fmla="*/ 1826 w 2132"/>
                <a:gd name="T19" fmla="*/ 285 h 501"/>
                <a:gd name="T20" fmla="*/ 1679 w 2132"/>
                <a:gd name="T21" fmla="*/ 313 h 501"/>
                <a:gd name="T22" fmla="*/ 1625 w 2132"/>
                <a:gd name="T23" fmla="*/ 247 h 501"/>
                <a:gd name="T24" fmla="*/ 1631 w 2132"/>
                <a:gd name="T25" fmla="*/ 51 h 501"/>
                <a:gd name="T26" fmla="*/ 1631 w 2132"/>
                <a:gd name="T27" fmla="*/ 42 h 501"/>
                <a:gd name="T28" fmla="*/ 1627 w 2132"/>
                <a:gd name="T29" fmla="*/ 22 h 501"/>
                <a:gd name="T30" fmla="*/ 1513 w 2132"/>
                <a:gd name="T31" fmla="*/ 0 h 501"/>
                <a:gd name="T32" fmla="*/ 1520 w 2132"/>
                <a:gd name="T33" fmla="*/ 30 h 501"/>
                <a:gd name="T34" fmla="*/ 1520 w 2132"/>
                <a:gd name="T35" fmla="*/ 42 h 501"/>
                <a:gd name="T36" fmla="*/ 1518 w 2132"/>
                <a:gd name="T37" fmla="*/ 64 h 501"/>
                <a:gd name="T38" fmla="*/ 1506 w 2132"/>
                <a:gd name="T39" fmla="*/ 315 h 501"/>
                <a:gd name="T40" fmla="*/ 1499 w 2132"/>
                <a:gd name="T41" fmla="*/ 351 h 501"/>
                <a:gd name="T42" fmla="*/ 1385 w 2132"/>
                <a:gd name="T43" fmla="*/ 446 h 501"/>
                <a:gd name="T44" fmla="*/ 1342 w 2132"/>
                <a:gd name="T45" fmla="*/ 446 h 501"/>
                <a:gd name="T46" fmla="*/ 1271 w 2132"/>
                <a:gd name="T47" fmla="*/ 275 h 501"/>
                <a:gd name="T48" fmla="*/ 1232 w 2132"/>
                <a:gd name="T49" fmla="*/ 294 h 501"/>
                <a:gd name="T50" fmla="*/ 1103 w 2132"/>
                <a:gd name="T51" fmla="*/ 91 h 501"/>
                <a:gd name="T52" fmla="*/ 1103 w 2132"/>
                <a:gd name="T53" fmla="*/ 80 h 501"/>
                <a:gd name="T54" fmla="*/ 1030 w 2132"/>
                <a:gd name="T55" fmla="*/ 91 h 501"/>
                <a:gd name="T56" fmla="*/ 991 w 2132"/>
                <a:gd name="T57" fmla="*/ 159 h 501"/>
                <a:gd name="T58" fmla="*/ 990 w 2132"/>
                <a:gd name="T59" fmla="*/ 37 h 501"/>
                <a:gd name="T60" fmla="*/ 918 w 2132"/>
                <a:gd name="T61" fmla="*/ 47 h 501"/>
                <a:gd name="T62" fmla="*/ 886 w 2132"/>
                <a:gd name="T63" fmla="*/ 159 h 501"/>
                <a:gd name="T64" fmla="*/ 875 w 2132"/>
                <a:gd name="T65" fmla="*/ 251 h 501"/>
                <a:gd name="T66" fmla="*/ 791 w 2132"/>
                <a:gd name="T67" fmla="*/ 117 h 501"/>
                <a:gd name="T68" fmla="*/ 795 w 2132"/>
                <a:gd name="T69" fmla="*/ 110 h 501"/>
                <a:gd name="T70" fmla="*/ 742 w 2132"/>
                <a:gd name="T71" fmla="*/ 117 h 501"/>
                <a:gd name="T72" fmla="*/ 685 w 2132"/>
                <a:gd name="T73" fmla="*/ 251 h 501"/>
                <a:gd name="T74" fmla="*/ 571 w 2132"/>
                <a:gd name="T75" fmla="*/ 291 h 501"/>
                <a:gd name="T76" fmla="*/ 539 w 2132"/>
                <a:gd name="T77" fmla="*/ 330 h 501"/>
                <a:gd name="T78" fmla="*/ 470 w 2132"/>
                <a:gd name="T79" fmla="*/ 254 h 501"/>
                <a:gd name="T80" fmla="*/ 463 w 2132"/>
                <a:gd name="T81" fmla="*/ 4 h 501"/>
                <a:gd name="T82" fmla="*/ 433 w 2132"/>
                <a:gd name="T83" fmla="*/ 20 h 501"/>
                <a:gd name="T84" fmla="*/ 413 w 2132"/>
                <a:gd name="T85" fmla="*/ 330 h 501"/>
                <a:gd name="T86" fmla="*/ 350 w 2132"/>
                <a:gd name="T87" fmla="*/ 210 h 501"/>
                <a:gd name="T88" fmla="*/ 343 w 2132"/>
                <a:gd name="T89" fmla="*/ 4 h 501"/>
                <a:gd name="T90" fmla="*/ 314 w 2132"/>
                <a:gd name="T91" fmla="*/ 20 h 501"/>
                <a:gd name="T92" fmla="*/ 295 w 2132"/>
                <a:gd name="T93" fmla="*/ 182 h 501"/>
                <a:gd name="T94" fmla="*/ 53 w 2132"/>
                <a:gd name="T95" fmla="*/ 238 h 501"/>
                <a:gd name="T96" fmla="*/ 0 w 2132"/>
                <a:gd name="T97" fmla="*/ 499 h 501"/>
                <a:gd name="T98" fmla="*/ 571 w 2132"/>
                <a:gd name="T99" fmla="*/ 499 h 501"/>
                <a:gd name="T100" fmla="*/ 853 w 2132"/>
                <a:gd name="T101" fmla="*/ 501 h 501"/>
                <a:gd name="T102" fmla="*/ 1445 w 2132"/>
                <a:gd name="T103" fmla="*/ 501 h 501"/>
                <a:gd name="T104" fmla="*/ 2132 w 2132"/>
                <a:gd name="T105" fmla="*/ 446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32" h="501">
                  <a:moveTo>
                    <a:pt x="2062" y="446"/>
                  </a:moveTo>
                  <a:cubicBezTo>
                    <a:pt x="2062" y="351"/>
                    <a:pt x="2062" y="351"/>
                    <a:pt x="2062" y="351"/>
                  </a:cubicBezTo>
                  <a:cubicBezTo>
                    <a:pt x="2015" y="351"/>
                    <a:pt x="2015" y="351"/>
                    <a:pt x="2015" y="351"/>
                  </a:cubicBezTo>
                  <a:cubicBezTo>
                    <a:pt x="2015" y="275"/>
                    <a:pt x="2015" y="275"/>
                    <a:pt x="2015" y="275"/>
                  </a:cubicBezTo>
                  <a:cubicBezTo>
                    <a:pt x="1946" y="306"/>
                    <a:pt x="1946" y="306"/>
                    <a:pt x="1946" y="306"/>
                  </a:cubicBezTo>
                  <a:cubicBezTo>
                    <a:pt x="1943" y="288"/>
                    <a:pt x="1941" y="269"/>
                    <a:pt x="1940" y="247"/>
                  </a:cubicBezTo>
                  <a:cubicBezTo>
                    <a:pt x="1940" y="247"/>
                    <a:pt x="1940" y="247"/>
                    <a:pt x="1940" y="246"/>
                  </a:cubicBezTo>
                  <a:cubicBezTo>
                    <a:pt x="1943" y="246"/>
                    <a:pt x="1943" y="246"/>
                    <a:pt x="1943" y="246"/>
                  </a:cubicBezTo>
                  <a:cubicBezTo>
                    <a:pt x="1943" y="234"/>
                    <a:pt x="1943" y="234"/>
                    <a:pt x="1943" y="234"/>
                  </a:cubicBezTo>
                  <a:cubicBezTo>
                    <a:pt x="1940" y="234"/>
                    <a:pt x="1940" y="234"/>
                    <a:pt x="1940" y="234"/>
                  </a:cubicBezTo>
                  <a:cubicBezTo>
                    <a:pt x="1940" y="231"/>
                    <a:pt x="1940" y="228"/>
                    <a:pt x="1940" y="224"/>
                  </a:cubicBezTo>
                  <a:cubicBezTo>
                    <a:pt x="1943" y="224"/>
                    <a:pt x="1943" y="224"/>
                    <a:pt x="1943" y="224"/>
                  </a:cubicBezTo>
                  <a:cubicBezTo>
                    <a:pt x="1943" y="212"/>
                    <a:pt x="1943" y="212"/>
                    <a:pt x="1943" y="212"/>
                  </a:cubicBezTo>
                  <a:cubicBezTo>
                    <a:pt x="1939" y="212"/>
                    <a:pt x="1939" y="212"/>
                    <a:pt x="1939" y="212"/>
                  </a:cubicBezTo>
                  <a:cubicBezTo>
                    <a:pt x="1939" y="209"/>
                    <a:pt x="1939" y="207"/>
                    <a:pt x="1939" y="204"/>
                  </a:cubicBezTo>
                  <a:cubicBezTo>
                    <a:pt x="1945" y="204"/>
                    <a:pt x="1945" y="204"/>
                    <a:pt x="1945" y="204"/>
                  </a:cubicBezTo>
                  <a:cubicBezTo>
                    <a:pt x="1945" y="182"/>
                    <a:pt x="1945" y="182"/>
                    <a:pt x="1945" y="182"/>
                  </a:cubicBezTo>
                  <a:cubicBezTo>
                    <a:pt x="1825" y="182"/>
                    <a:pt x="1825" y="182"/>
                    <a:pt x="1825" y="182"/>
                  </a:cubicBezTo>
                  <a:cubicBezTo>
                    <a:pt x="1825" y="204"/>
                    <a:pt x="1825" y="204"/>
                    <a:pt x="1825" y="204"/>
                  </a:cubicBezTo>
                  <a:cubicBezTo>
                    <a:pt x="1832" y="204"/>
                    <a:pt x="1832" y="204"/>
                    <a:pt x="1832" y="204"/>
                  </a:cubicBezTo>
                  <a:cubicBezTo>
                    <a:pt x="1832" y="207"/>
                    <a:pt x="1832" y="209"/>
                    <a:pt x="1831" y="212"/>
                  </a:cubicBezTo>
                  <a:cubicBezTo>
                    <a:pt x="1828" y="212"/>
                    <a:pt x="1828" y="212"/>
                    <a:pt x="1828" y="212"/>
                  </a:cubicBezTo>
                  <a:cubicBezTo>
                    <a:pt x="1828" y="224"/>
                    <a:pt x="1828" y="224"/>
                    <a:pt x="1828" y="224"/>
                  </a:cubicBezTo>
                  <a:cubicBezTo>
                    <a:pt x="1831" y="224"/>
                    <a:pt x="1831" y="224"/>
                    <a:pt x="1831" y="224"/>
                  </a:cubicBezTo>
                  <a:cubicBezTo>
                    <a:pt x="1831" y="228"/>
                    <a:pt x="1831" y="231"/>
                    <a:pt x="1830" y="234"/>
                  </a:cubicBezTo>
                  <a:cubicBezTo>
                    <a:pt x="1828" y="234"/>
                    <a:pt x="1828" y="234"/>
                    <a:pt x="1828" y="234"/>
                  </a:cubicBezTo>
                  <a:cubicBezTo>
                    <a:pt x="1828" y="246"/>
                    <a:pt x="1828" y="246"/>
                    <a:pt x="1828" y="246"/>
                  </a:cubicBezTo>
                  <a:cubicBezTo>
                    <a:pt x="1830" y="246"/>
                    <a:pt x="1830" y="246"/>
                    <a:pt x="1830" y="246"/>
                  </a:cubicBezTo>
                  <a:cubicBezTo>
                    <a:pt x="1830" y="249"/>
                    <a:pt x="1829" y="251"/>
                    <a:pt x="1829" y="254"/>
                  </a:cubicBezTo>
                  <a:cubicBezTo>
                    <a:pt x="1828" y="264"/>
                    <a:pt x="1827" y="275"/>
                    <a:pt x="1826" y="285"/>
                  </a:cubicBezTo>
                  <a:cubicBezTo>
                    <a:pt x="1763" y="313"/>
                    <a:pt x="1763" y="313"/>
                    <a:pt x="1763" y="313"/>
                  </a:cubicBezTo>
                  <a:cubicBezTo>
                    <a:pt x="1763" y="275"/>
                    <a:pt x="1763" y="275"/>
                    <a:pt x="1763" y="275"/>
                  </a:cubicBezTo>
                  <a:cubicBezTo>
                    <a:pt x="1679" y="313"/>
                    <a:pt x="1679" y="313"/>
                    <a:pt x="1679" y="313"/>
                  </a:cubicBezTo>
                  <a:cubicBezTo>
                    <a:pt x="1679" y="275"/>
                    <a:pt x="1679" y="275"/>
                    <a:pt x="1679" y="275"/>
                  </a:cubicBezTo>
                  <a:cubicBezTo>
                    <a:pt x="1630" y="297"/>
                    <a:pt x="1630" y="297"/>
                    <a:pt x="1630" y="297"/>
                  </a:cubicBezTo>
                  <a:cubicBezTo>
                    <a:pt x="1628" y="282"/>
                    <a:pt x="1626" y="265"/>
                    <a:pt x="1625" y="247"/>
                  </a:cubicBezTo>
                  <a:cubicBezTo>
                    <a:pt x="1623" y="209"/>
                    <a:pt x="1625" y="120"/>
                    <a:pt x="1626" y="64"/>
                  </a:cubicBezTo>
                  <a:cubicBezTo>
                    <a:pt x="1631" y="64"/>
                    <a:pt x="1631" y="64"/>
                    <a:pt x="1631" y="64"/>
                  </a:cubicBezTo>
                  <a:cubicBezTo>
                    <a:pt x="1631" y="51"/>
                    <a:pt x="1631" y="51"/>
                    <a:pt x="1631" y="51"/>
                  </a:cubicBezTo>
                  <a:cubicBezTo>
                    <a:pt x="1626" y="51"/>
                    <a:pt x="1626" y="51"/>
                    <a:pt x="1626" y="51"/>
                  </a:cubicBezTo>
                  <a:cubicBezTo>
                    <a:pt x="1626" y="48"/>
                    <a:pt x="1627" y="45"/>
                    <a:pt x="1627" y="42"/>
                  </a:cubicBezTo>
                  <a:cubicBezTo>
                    <a:pt x="1631" y="42"/>
                    <a:pt x="1631" y="42"/>
                    <a:pt x="1631" y="42"/>
                  </a:cubicBezTo>
                  <a:cubicBezTo>
                    <a:pt x="1631" y="30"/>
                    <a:pt x="1631" y="30"/>
                    <a:pt x="1631" y="30"/>
                  </a:cubicBezTo>
                  <a:cubicBezTo>
                    <a:pt x="1627" y="30"/>
                    <a:pt x="1627" y="30"/>
                    <a:pt x="1627" y="30"/>
                  </a:cubicBezTo>
                  <a:cubicBezTo>
                    <a:pt x="1627" y="27"/>
                    <a:pt x="1627" y="24"/>
                    <a:pt x="1627" y="22"/>
                  </a:cubicBezTo>
                  <a:cubicBezTo>
                    <a:pt x="1633" y="22"/>
                    <a:pt x="1633" y="22"/>
                    <a:pt x="1633" y="22"/>
                  </a:cubicBezTo>
                  <a:cubicBezTo>
                    <a:pt x="1633" y="0"/>
                    <a:pt x="1633" y="0"/>
                    <a:pt x="1633" y="0"/>
                  </a:cubicBezTo>
                  <a:cubicBezTo>
                    <a:pt x="1513" y="0"/>
                    <a:pt x="1513" y="0"/>
                    <a:pt x="1513" y="0"/>
                  </a:cubicBezTo>
                  <a:cubicBezTo>
                    <a:pt x="1513" y="22"/>
                    <a:pt x="1513" y="22"/>
                    <a:pt x="1513" y="22"/>
                  </a:cubicBezTo>
                  <a:cubicBezTo>
                    <a:pt x="1520" y="22"/>
                    <a:pt x="1520" y="22"/>
                    <a:pt x="1520" y="22"/>
                  </a:cubicBezTo>
                  <a:cubicBezTo>
                    <a:pt x="1520" y="24"/>
                    <a:pt x="1520" y="27"/>
                    <a:pt x="1520" y="30"/>
                  </a:cubicBezTo>
                  <a:cubicBezTo>
                    <a:pt x="1518" y="30"/>
                    <a:pt x="1518" y="30"/>
                    <a:pt x="1518" y="30"/>
                  </a:cubicBezTo>
                  <a:cubicBezTo>
                    <a:pt x="1518" y="42"/>
                    <a:pt x="1518" y="42"/>
                    <a:pt x="1518" y="42"/>
                  </a:cubicBezTo>
                  <a:cubicBezTo>
                    <a:pt x="1520" y="42"/>
                    <a:pt x="1520" y="42"/>
                    <a:pt x="1520" y="42"/>
                  </a:cubicBezTo>
                  <a:cubicBezTo>
                    <a:pt x="1520" y="45"/>
                    <a:pt x="1520" y="48"/>
                    <a:pt x="1520" y="51"/>
                  </a:cubicBezTo>
                  <a:cubicBezTo>
                    <a:pt x="1518" y="51"/>
                    <a:pt x="1518" y="51"/>
                    <a:pt x="1518" y="51"/>
                  </a:cubicBezTo>
                  <a:cubicBezTo>
                    <a:pt x="1518" y="64"/>
                    <a:pt x="1518" y="64"/>
                    <a:pt x="1518" y="64"/>
                  </a:cubicBezTo>
                  <a:cubicBezTo>
                    <a:pt x="1520" y="64"/>
                    <a:pt x="1520" y="64"/>
                    <a:pt x="1520" y="64"/>
                  </a:cubicBezTo>
                  <a:cubicBezTo>
                    <a:pt x="1519" y="122"/>
                    <a:pt x="1517" y="216"/>
                    <a:pt x="1514" y="254"/>
                  </a:cubicBezTo>
                  <a:cubicBezTo>
                    <a:pt x="1512" y="276"/>
                    <a:pt x="1510" y="296"/>
                    <a:pt x="1506" y="315"/>
                  </a:cubicBezTo>
                  <a:cubicBezTo>
                    <a:pt x="1506" y="315"/>
                    <a:pt x="1506" y="315"/>
                    <a:pt x="1506" y="315"/>
                  </a:cubicBezTo>
                  <a:cubicBezTo>
                    <a:pt x="1506" y="319"/>
                    <a:pt x="1506" y="319"/>
                    <a:pt x="1506" y="319"/>
                  </a:cubicBezTo>
                  <a:cubicBezTo>
                    <a:pt x="1504" y="330"/>
                    <a:pt x="1502" y="341"/>
                    <a:pt x="1499" y="351"/>
                  </a:cubicBezTo>
                  <a:cubicBezTo>
                    <a:pt x="1445" y="351"/>
                    <a:pt x="1445" y="351"/>
                    <a:pt x="1445" y="351"/>
                  </a:cubicBezTo>
                  <a:cubicBezTo>
                    <a:pt x="1445" y="446"/>
                    <a:pt x="1445" y="446"/>
                    <a:pt x="1445" y="446"/>
                  </a:cubicBezTo>
                  <a:cubicBezTo>
                    <a:pt x="1385" y="446"/>
                    <a:pt x="1385" y="446"/>
                    <a:pt x="1385" y="446"/>
                  </a:cubicBezTo>
                  <a:cubicBezTo>
                    <a:pt x="1381" y="275"/>
                    <a:pt x="1381" y="275"/>
                    <a:pt x="1381" y="275"/>
                  </a:cubicBezTo>
                  <a:cubicBezTo>
                    <a:pt x="1347" y="275"/>
                    <a:pt x="1347" y="275"/>
                    <a:pt x="1347" y="275"/>
                  </a:cubicBezTo>
                  <a:cubicBezTo>
                    <a:pt x="1342" y="446"/>
                    <a:pt x="1342" y="446"/>
                    <a:pt x="1342" y="446"/>
                  </a:cubicBezTo>
                  <a:cubicBezTo>
                    <a:pt x="1310" y="446"/>
                    <a:pt x="1310" y="446"/>
                    <a:pt x="1310" y="446"/>
                  </a:cubicBezTo>
                  <a:cubicBezTo>
                    <a:pt x="1306" y="275"/>
                    <a:pt x="1306" y="275"/>
                    <a:pt x="1306" y="275"/>
                  </a:cubicBezTo>
                  <a:cubicBezTo>
                    <a:pt x="1271" y="275"/>
                    <a:pt x="1271" y="275"/>
                    <a:pt x="1271" y="275"/>
                  </a:cubicBezTo>
                  <a:cubicBezTo>
                    <a:pt x="1270" y="310"/>
                    <a:pt x="1270" y="310"/>
                    <a:pt x="1270" y="310"/>
                  </a:cubicBezTo>
                  <a:cubicBezTo>
                    <a:pt x="1270" y="294"/>
                    <a:pt x="1270" y="294"/>
                    <a:pt x="1270" y="294"/>
                  </a:cubicBezTo>
                  <a:cubicBezTo>
                    <a:pt x="1232" y="294"/>
                    <a:pt x="1232" y="294"/>
                    <a:pt x="1232" y="294"/>
                  </a:cubicBezTo>
                  <a:cubicBezTo>
                    <a:pt x="1232" y="159"/>
                    <a:pt x="1232" y="159"/>
                    <a:pt x="1232" y="159"/>
                  </a:cubicBezTo>
                  <a:cubicBezTo>
                    <a:pt x="1103" y="159"/>
                    <a:pt x="1103" y="159"/>
                    <a:pt x="1103" y="159"/>
                  </a:cubicBezTo>
                  <a:cubicBezTo>
                    <a:pt x="1103" y="91"/>
                    <a:pt x="1103" y="91"/>
                    <a:pt x="1103" y="91"/>
                  </a:cubicBezTo>
                  <a:cubicBezTo>
                    <a:pt x="1103" y="91"/>
                    <a:pt x="1103" y="91"/>
                    <a:pt x="1103" y="91"/>
                  </a:cubicBezTo>
                  <a:cubicBezTo>
                    <a:pt x="1105" y="91"/>
                    <a:pt x="1108" y="88"/>
                    <a:pt x="1108" y="85"/>
                  </a:cubicBezTo>
                  <a:cubicBezTo>
                    <a:pt x="1108" y="83"/>
                    <a:pt x="1105" y="80"/>
                    <a:pt x="1103" y="80"/>
                  </a:cubicBezTo>
                  <a:cubicBezTo>
                    <a:pt x="1030" y="80"/>
                    <a:pt x="1030" y="80"/>
                    <a:pt x="1030" y="80"/>
                  </a:cubicBezTo>
                  <a:cubicBezTo>
                    <a:pt x="1027" y="80"/>
                    <a:pt x="1025" y="83"/>
                    <a:pt x="1025" y="85"/>
                  </a:cubicBezTo>
                  <a:cubicBezTo>
                    <a:pt x="1025" y="88"/>
                    <a:pt x="1027" y="91"/>
                    <a:pt x="1030" y="91"/>
                  </a:cubicBezTo>
                  <a:cubicBezTo>
                    <a:pt x="1031" y="91"/>
                    <a:pt x="1031" y="91"/>
                    <a:pt x="1031" y="91"/>
                  </a:cubicBezTo>
                  <a:cubicBezTo>
                    <a:pt x="1031" y="159"/>
                    <a:pt x="1031" y="159"/>
                    <a:pt x="1031" y="159"/>
                  </a:cubicBezTo>
                  <a:cubicBezTo>
                    <a:pt x="991" y="159"/>
                    <a:pt x="991" y="159"/>
                    <a:pt x="991" y="159"/>
                  </a:cubicBezTo>
                  <a:cubicBezTo>
                    <a:pt x="991" y="47"/>
                    <a:pt x="991" y="47"/>
                    <a:pt x="991" y="47"/>
                  </a:cubicBezTo>
                  <a:cubicBezTo>
                    <a:pt x="994" y="47"/>
                    <a:pt x="995" y="45"/>
                    <a:pt x="995" y="42"/>
                  </a:cubicBezTo>
                  <a:cubicBezTo>
                    <a:pt x="995" y="39"/>
                    <a:pt x="993" y="37"/>
                    <a:pt x="990" y="37"/>
                  </a:cubicBezTo>
                  <a:cubicBezTo>
                    <a:pt x="918" y="37"/>
                    <a:pt x="918" y="37"/>
                    <a:pt x="918" y="37"/>
                  </a:cubicBezTo>
                  <a:cubicBezTo>
                    <a:pt x="915" y="37"/>
                    <a:pt x="912" y="39"/>
                    <a:pt x="912" y="42"/>
                  </a:cubicBezTo>
                  <a:cubicBezTo>
                    <a:pt x="912" y="45"/>
                    <a:pt x="915" y="47"/>
                    <a:pt x="918" y="47"/>
                  </a:cubicBezTo>
                  <a:cubicBezTo>
                    <a:pt x="920" y="47"/>
                    <a:pt x="920" y="47"/>
                    <a:pt x="920" y="47"/>
                  </a:cubicBezTo>
                  <a:cubicBezTo>
                    <a:pt x="920" y="159"/>
                    <a:pt x="920" y="159"/>
                    <a:pt x="920" y="159"/>
                  </a:cubicBezTo>
                  <a:cubicBezTo>
                    <a:pt x="886" y="159"/>
                    <a:pt x="886" y="159"/>
                    <a:pt x="886" y="159"/>
                  </a:cubicBezTo>
                  <a:cubicBezTo>
                    <a:pt x="886" y="291"/>
                    <a:pt x="886" y="291"/>
                    <a:pt x="886" y="291"/>
                  </a:cubicBezTo>
                  <a:cubicBezTo>
                    <a:pt x="875" y="291"/>
                    <a:pt x="875" y="291"/>
                    <a:pt x="875" y="291"/>
                  </a:cubicBezTo>
                  <a:cubicBezTo>
                    <a:pt x="875" y="251"/>
                    <a:pt x="875" y="251"/>
                    <a:pt x="875" y="251"/>
                  </a:cubicBezTo>
                  <a:cubicBezTo>
                    <a:pt x="846" y="251"/>
                    <a:pt x="846" y="251"/>
                    <a:pt x="846" y="251"/>
                  </a:cubicBezTo>
                  <a:cubicBezTo>
                    <a:pt x="836" y="230"/>
                    <a:pt x="817" y="213"/>
                    <a:pt x="793" y="206"/>
                  </a:cubicBezTo>
                  <a:cubicBezTo>
                    <a:pt x="791" y="117"/>
                    <a:pt x="791" y="117"/>
                    <a:pt x="791" y="117"/>
                  </a:cubicBezTo>
                  <a:cubicBezTo>
                    <a:pt x="795" y="117"/>
                    <a:pt x="795" y="117"/>
                    <a:pt x="795" y="117"/>
                  </a:cubicBezTo>
                  <a:cubicBezTo>
                    <a:pt x="797" y="117"/>
                    <a:pt x="798" y="116"/>
                    <a:pt x="798" y="114"/>
                  </a:cubicBezTo>
                  <a:cubicBezTo>
                    <a:pt x="798" y="112"/>
                    <a:pt x="797" y="110"/>
                    <a:pt x="795" y="110"/>
                  </a:cubicBezTo>
                  <a:cubicBezTo>
                    <a:pt x="742" y="110"/>
                    <a:pt x="742" y="110"/>
                    <a:pt x="742" y="110"/>
                  </a:cubicBezTo>
                  <a:cubicBezTo>
                    <a:pt x="740" y="110"/>
                    <a:pt x="738" y="112"/>
                    <a:pt x="738" y="114"/>
                  </a:cubicBezTo>
                  <a:cubicBezTo>
                    <a:pt x="738" y="116"/>
                    <a:pt x="740" y="117"/>
                    <a:pt x="742" y="117"/>
                  </a:cubicBezTo>
                  <a:cubicBezTo>
                    <a:pt x="745" y="117"/>
                    <a:pt x="745" y="117"/>
                    <a:pt x="745" y="117"/>
                  </a:cubicBezTo>
                  <a:cubicBezTo>
                    <a:pt x="743" y="204"/>
                    <a:pt x="743" y="204"/>
                    <a:pt x="743" y="204"/>
                  </a:cubicBezTo>
                  <a:cubicBezTo>
                    <a:pt x="717" y="211"/>
                    <a:pt x="696" y="228"/>
                    <a:pt x="685" y="251"/>
                  </a:cubicBezTo>
                  <a:cubicBezTo>
                    <a:pt x="647" y="251"/>
                    <a:pt x="647" y="251"/>
                    <a:pt x="647" y="251"/>
                  </a:cubicBezTo>
                  <a:cubicBezTo>
                    <a:pt x="647" y="291"/>
                    <a:pt x="647" y="291"/>
                    <a:pt x="647" y="291"/>
                  </a:cubicBezTo>
                  <a:cubicBezTo>
                    <a:pt x="571" y="291"/>
                    <a:pt x="571" y="291"/>
                    <a:pt x="571" y="291"/>
                  </a:cubicBezTo>
                  <a:cubicBezTo>
                    <a:pt x="571" y="401"/>
                    <a:pt x="571" y="401"/>
                    <a:pt x="571" y="401"/>
                  </a:cubicBezTo>
                  <a:cubicBezTo>
                    <a:pt x="539" y="401"/>
                    <a:pt x="539" y="401"/>
                    <a:pt x="539" y="401"/>
                  </a:cubicBezTo>
                  <a:cubicBezTo>
                    <a:pt x="539" y="330"/>
                    <a:pt x="539" y="330"/>
                    <a:pt x="539" y="330"/>
                  </a:cubicBezTo>
                  <a:cubicBezTo>
                    <a:pt x="486" y="330"/>
                    <a:pt x="486" y="330"/>
                    <a:pt x="486" y="330"/>
                  </a:cubicBezTo>
                  <a:cubicBezTo>
                    <a:pt x="480" y="254"/>
                    <a:pt x="480" y="254"/>
                    <a:pt x="480" y="254"/>
                  </a:cubicBezTo>
                  <a:cubicBezTo>
                    <a:pt x="470" y="254"/>
                    <a:pt x="470" y="254"/>
                    <a:pt x="470" y="254"/>
                  </a:cubicBezTo>
                  <a:cubicBezTo>
                    <a:pt x="466" y="19"/>
                    <a:pt x="466" y="19"/>
                    <a:pt x="466" y="19"/>
                  </a:cubicBezTo>
                  <a:cubicBezTo>
                    <a:pt x="469" y="18"/>
                    <a:pt x="471" y="15"/>
                    <a:pt x="471" y="12"/>
                  </a:cubicBezTo>
                  <a:cubicBezTo>
                    <a:pt x="471" y="8"/>
                    <a:pt x="467" y="4"/>
                    <a:pt x="463" y="4"/>
                  </a:cubicBezTo>
                  <a:cubicBezTo>
                    <a:pt x="435" y="4"/>
                    <a:pt x="435" y="4"/>
                    <a:pt x="435" y="4"/>
                  </a:cubicBezTo>
                  <a:cubicBezTo>
                    <a:pt x="431" y="4"/>
                    <a:pt x="427" y="8"/>
                    <a:pt x="427" y="12"/>
                  </a:cubicBezTo>
                  <a:cubicBezTo>
                    <a:pt x="427" y="16"/>
                    <a:pt x="430" y="19"/>
                    <a:pt x="433" y="20"/>
                  </a:cubicBezTo>
                  <a:cubicBezTo>
                    <a:pt x="428" y="254"/>
                    <a:pt x="428" y="254"/>
                    <a:pt x="428" y="254"/>
                  </a:cubicBezTo>
                  <a:cubicBezTo>
                    <a:pt x="421" y="254"/>
                    <a:pt x="421" y="254"/>
                    <a:pt x="421" y="254"/>
                  </a:cubicBezTo>
                  <a:cubicBezTo>
                    <a:pt x="413" y="330"/>
                    <a:pt x="413" y="330"/>
                    <a:pt x="413" y="330"/>
                  </a:cubicBezTo>
                  <a:cubicBezTo>
                    <a:pt x="413" y="330"/>
                    <a:pt x="413" y="330"/>
                    <a:pt x="413" y="330"/>
                  </a:cubicBezTo>
                  <a:cubicBezTo>
                    <a:pt x="413" y="182"/>
                    <a:pt x="413" y="182"/>
                    <a:pt x="413" y="182"/>
                  </a:cubicBezTo>
                  <a:cubicBezTo>
                    <a:pt x="350" y="210"/>
                    <a:pt x="350" y="210"/>
                    <a:pt x="350" y="210"/>
                  </a:cubicBezTo>
                  <a:cubicBezTo>
                    <a:pt x="347" y="19"/>
                    <a:pt x="347" y="19"/>
                    <a:pt x="347" y="19"/>
                  </a:cubicBezTo>
                  <a:cubicBezTo>
                    <a:pt x="350" y="17"/>
                    <a:pt x="351" y="15"/>
                    <a:pt x="351" y="12"/>
                  </a:cubicBezTo>
                  <a:cubicBezTo>
                    <a:pt x="351" y="8"/>
                    <a:pt x="347" y="4"/>
                    <a:pt x="343" y="4"/>
                  </a:cubicBezTo>
                  <a:cubicBezTo>
                    <a:pt x="315" y="4"/>
                    <a:pt x="315" y="4"/>
                    <a:pt x="315" y="4"/>
                  </a:cubicBezTo>
                  <a:cubicBezTo>
                    <a:pt x="311" y="4"/>
                    <a:pt x="307" y="8"/>
                    <a:pt x="307" y="12"/>
                  </a:cubicBezTo>
                  <a:cubicBezTo>
                    <a:pt x="307" y="16"/>
                    <a:pt x="310" y="19"/>
                    <a:pt x="314" y="20"/>
                  </a:cubicBezTo>
                  <a:cubicBezTo>
                    <a:pt x="310" y="228"/>
                    <a:pt x="310" y="228"/>
                    <a:pt x="310" y="228"/>
                  </a:cubicBezTo>
                  <a:cubicBezTo>
                    <a:pt x="295" y="235"/>
                    <a:pt x="295" y="235"/>
                    <a:pt x="295" y="235"/>
                  </a:cubicBezTo>
                  <a:cubicBezTo>
                    <a:pt x="295" y="182"/>
                    <a:pt x="295" y="182"/>
                    <a:pt x="295" y="182"/>
                  </a:cubicBezTo>
                  <a:cubicBezTo>
                    <a:pt x="177" y="235"/>
                    <a:pt x="177" y="235"/>
                    <a:pt x="177" y="235"/>
                  </a:cubicBezTo>
                  <a:cubicBezTo>
                    <a:pt x="177" y="182"/>
                    <a:pt x="177" y="182"/>
                    <a:pt x="177" y="182"/>
                  </a:cubicBezTo>
                  <a:cubicBezTo>
                    <a:pt x="53" y="238"/>
                    <a:pt x="53" y="238"/>
                    <a:pt x="53" y="238"/>
                  </a:cubicBezTo>
                  <a:cubicBezTo>
                    <a:pt x="53" y="392"/>
                    <a:pt x="53" y="392"/>
                    <a:pt x="53" y="392"/>
                  </a:cubicBezTo>
                  <a:cubicBezTo>
                    <a:pt x="0" y="392"/>
                    <a:pt x="0" y="392"/>
                    <a:pt x="0" y="392"/>
                  </a:cubicBezTo>
                  <a:cubicBezTo>
                    <a:pt x="0" y="499"/>
                    <a:pt x="0" y="499"/>
                    <a:pt x="0" y="499"/>
                  </a:cubicBezTo>
                  <a:cubicBezTo>
                    <a:pt x="426" y="499"/>
                    <a:pt x="426" y="499"/>
                    <a:pt x="426" y="499"/>
                  </a:cubicBezTo>
                  <a:cubicBezTo>
                    <a:pt x="426" y="499"/>
                    <a:pt x="426" y="499"/>
                    <a:pt x="426" y="499"/>
                  </a:cubicBezTo>
                  <a:cubicBezTo>
                    <a:pt x="571" y="499"/>
                    <a:pt x="571" y="499"/>
                    <a:pt x="571" y="499"/>
                  </a:cubicBezTo>
                  <a:cubicBezTo>
                    <a:pt x="571" y="500"/>
                    <a:pt x="571" y="500"/>
                    <a:pt x="571" y="500"/>
                  </a:cubicBezTo>
                  <a:cubicBezTo>
                    <a:pt x="853" y="500"/>
                    <a:pt x="853" y="500"/>
                    <a:pt x="853" y="500"/>
                  </a:cubicBezTo>
                  <a:cubicBezTo>
                    <a:pt x="853" y="501"/>
                    <a:pt x="853" y="501"/>
                    <a:pt x="853" y="501"/>
                  </a:cubicBezTo>
                  <a:cubicBezTo>
                    <a:pt x="1270" y="501"/>
                    <a:pt x="1270" y="501"/>
                    <a:pt x="1270" y="501"/>
                  </a:cubicBezTo>
                  <a:cubicBezTo>
                    <a:pt x="1270" y="501"/>
                    <a:pt x="1270" y="501"/>
                    <a:pt x="1270" y="501"/>
                  </a:cubicBezTo>
                  <a:cubicBezTo>
                    <a:pt x="1445" y="501"/>
                    <a:pt x="1445" y="501"/>
                    <a:pt x="1445" y="501"/>
                  </a:cubicBezTo>
                  <a:cubicBezTo>
                    <a:pt x="2062" y="501"/>
                    <a:pt x="2062" y="501"/>
                    <a:pt x="2062" y="501"/>
                  </a:cubicBezTo>
                  <a:cubicBezTo>
                    <a:pt x="2132" y="501"/>
                    <a:pt x="2132" y="501"/>
                    <a:pt x="2132" y="501"/>
                  </a:cubicBezTo>
                  <a:cubicBezTo>
                    <a:pt x="2132" y="446"/>
                    <a:pt x="2132" y="446"/>
                    <a:pt x="2132" y="446"/>
                  </a:cubicBezTo>
                  <a:cubicBezTo>
                    <a:pt x="2062" y="446"/>
                    <a:pt x="2062" y="446"/>
                    <a:pt x="2062" y="446"/>
                  </a:cubicBezTo>
                </a:path>
              </a:pathLst>
            </a:custGeom>
            <a:solidFill>
              <a:schemeClr val="tx1">
                <a:alpha val="1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6" name="Group 155"/>
          <p:cNvGrpSpPr/>
          <p:nvPr/>
        </p:nvGrpSpPr>
        <p:grpSpPr>
          <a:xfrm>
            <a:off x="1022352" y="2194735"/>
            <a:ext cx="9636125" cy="2738437"/>
            <a:chOff x="1022351" y="2149762"/>
            <a:chExt cx="9636125" cy="2738437"/>
          </a:xfrm>
        </p:grpSpPr>
        <p:sp>
          <p:nvSpPr>
            <p:cNvPr id="19" name="Freeform 17"/>
            <p:cNvSpPr/>
            <p:nvPr/>
          </p:nvSpPr>
          <p:spPr bwMode="auto">
            <a:xfrm>
              <a:off x="1022351" y="4700874"/>
              <a:ext cx="280988" cy="187325"/>
            </a:xfrm>
            <a:custGeom>
              <a:avLst/>
              <a:gdLst>
                <a:gd name="T0" fmla="*/ 11 w 177"/>
                <a:gd name="T1" fmla="*/ 0 h 118"/>
                <a:gd name="T2" fmla="*/ 0 w 177"/>
                <a:gd name="T3" fmla="*/ 118 h 118"/>
                <a:gd name="T4" fmla="*/ 177 w 177"/>
                <a:gd name="T5" fmla="*/ 118 h 118"/>
                <a:gd name="T6" fmla="*/ 167 w 177"/>
                <a:gd name="T7" fmla="*/ 0 h 118"/>
                <a:gd name="T8" fmla="*/ 11 w 177"/>
                <a:gd name="T9" fmla="*/ 0 h 118"/>
              </a:gdLst>
              <a:ahLst/>
              <a:cxnLst>
                <a:cxn ang="0">
                  <a:pos x="T0" y="T1"/>
                </a:cxn>
                <a:cxn ang="0">
                  <a:pos x="T2" y="T3"/>
                </a:cxn>
                <a:cxn ang="0">
                  <a:pos x="T4" y="T5"/>
                </a:cxn>
                <a:cxn ang="0">
                  <a:pos x="T6" y="T7"/>
                </a:cxn>
                <a:cxn ang="0">
                  <a:pos x="T8" y="T9"/>
                </a:cxn>
              </a:cxnLst>
              <a:rect l="0" t="0" r="r" b="b"/>
              <a:pathLst>
                <a:path w="177" h="118">
                  <a:moveTo>
                    <a:pt x="11" y="0"/>
                  </a:moveTo>
                  <a:lnTo>
                    <a:pt x="0" y="118"/>
                  </a:lnTo>
                  <a:lnTo>
                    <a:pt x="177" y="118"/>
                  </a:lnTo>
                  <a:lnTo>
                    <a:pt x="167"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3" name="Freeform 41"/>
            <p:cNvSpPr/>
            <p:nvPr/>
          </p:nvSpPr>
          <p:spPr bwMode="auto">
            <a:xfrm>
              <a:off x="4638676"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85" name="Freeform 83"/>
            <p:cNvSpPr/>
            <p:nvPr/>
          </p:nvSpPr>
          <p:spPr bwMode="auto">
            <a:xfrm>
              <a:off x="10004426" y="4700874"/>
              <a:ext cx="207963" cy="187325"/>
            </a:xfrm>
            <a:custGeom>
              <a:avLst/>
              <a:gdLst>
                <a:gd name="T0" fmla="*/ 10 w 131"/>
                <a:gd name="T1" fmla="*/ 0 h 118"/>
                <a:gd name="T2" fmla="*/ 0 w 131"/>
                <a:gd name="T3" fmla="*/ 118 h 118"/>
                <a:gd name="T4" fmla="*/ 131 w 131"/>
                <a:gd name="T5" fmla="*/ 118 h 118"/>
                <a:gd name="T6" fmla="*/ 121 w 131"/>
                <a:gd name="T7" fmla="*/ 0 h 118"/>
                <a:gd name="T8" fmla="*/ 10 w 131"/>
                <a:gd name="T9" fmla="*/ 0 h 118"/>
              </a:gdLst>
              <a:ahLst/>
              <a:cxnLst>
                <a:cxn ang="0">
                  <a:pos x="T0" y="T1"/>
                </a:cxn>
                <a:cxn ang="0">
                  <a:pos x="T2" y="T3"/>
                </a:cxn>
                <a:cxn ang="0">
                  <a:pos x="T4" y="T5"/>
                </a:cxn>
                <a:cxn ang="0">
                  <a:pos x="T6" y="T7"/>
                </a:cxn>
                <a:cxn ang="0">
                  <a:pos x="T8" y="T9"/>
                </a:cxn>
              </a:cxnLst>
              <a:rect l="0" t="0" r="r" b="b"/>
              <a:pathLst>
                <a:path w="131" h="118">
                  <a:moveTo>
                    <a:pt x="10" y="0"/>
                  </a:moveTo>
                  <a:lnTo>
                    <a:pt x="0" y="118"/>
                  </a:lnTo>
                  <a:lnTo>
                    <a:pt x="131" y="118"/>
                  </a:lnTo>
                  <a:lnTo>
                    <a:pt x="121" y="0"/>
                  </a:lnTo>
                  <a:lnTo>
                    <a:pt x="10"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1" name="Freeform 89"/>
            <p:cNvSpPr/>
            <p:nvPr/>
          </p:nvSpPr>
          <p:spPr bwMode="auto">
            <a:xfrm>
              <a:off x="10448926" y="4607212"/>
              <a:ext cx="209550" cy="280987"/>
            </a:xfrm>
            <a:custGeom>
              <a:avLst/>
              <a:gdLst>
                <a:gd name="T0" fmla="*/ 11 w 132"/>
                <a:gd name="T1" fmla="*/ 0 h 177"/>
                <a:gd name="T2" fmla="*/ 0 w 132"/>
                <a:gd name="T3" fmla="*/ 177 h 177"/>
                <a:gd name="T4" fmla="*/ 132 w 132"/>
                <a:gd name="T5" fmla="*/ 177 h 177"/>
                <a:gd name="T6" fmla="*/ 125 w 132"/>
                <a:gd name="T7" fmla="*/ 0 h 177"/>
                <a:gd name="T8" fmla="*/ 11 w 132"/>
                <a:gd name="T9" fmla="*/ 0 h 177"/>
              </a:gdLst>
              <a:ahLst/>
              <a:cxnLst>
                <a:cxn ang="0">
                  <a:pos x="T0" y="T1"/>
                </a:cxn>
                <a:cxn ang="0">
                  <a:pos x="T2" y="T3"/>
                </a:cxn>
                <a:cxn ang="0">
                  <a:pos x="T4" y="T5"/>
                </a:cxn>
                <a:cxn ang="0">
                  <a:pos x="T6" y="T7"/>
                </a:cxn>
                <a:cxn ang="0">
                  <a:pos x="T8" y="T9"/>
                </a:cxn>
              </a:cxnLst>
              <a:rect l="0" t="0" r="r" b="b"/>
              <a:pathLst>
                <a:path w="132" h="177">
                  <a:moveTo>
                    <a:pt x="11" y="0"/>
                  </a:moveTo>
                  <a:lnTo>
                    <a:pt x="0" y="177"/>
                  </a:lnTo>
                  <a:lnTo>
                    <a:pt x="132" y="177"/>
                  </a:lnTo>
                  <a:lnTo>
                    <a:pt x="125"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2" name="Freeform 110"/>
            <p:cNvSpPr/>
            <p:nvPr/>
          </p:nvSpPr>
          <p:spPr bwMode="auto">
            <a:xfrm>
              <a:off x="5105401" y="2149762"/>
              <a:ext cx="1954213" cy="1998662"/>
            </a:xfrm>
            <a:custGeom>
              <a:avLst/>
              <a:gdLst>
                <a:gd name="T0" fmla="*/ 261 w 355"/>
                <a:gd name="T1" fmla="*/ 118 h 362"/>
                <a:gd name="T2" fmla="*/ 178 w 355"/>
                <a:gd name="T3" fmla="*/ 0 h 362"/>
                <a:gd name="T4" fmla="*/ 96 w 355"/>
                <a:gd name="T5" fmla="*/ 118 h 362"/>
                <a:gd name="T6" fmla="*/ 165 w 355"/>
                <a:gd name="T7" fmla="*/ 362 h 362"/>
                <a:gd name="T8" fmla="*/ 165 w 355"/>
                <a:gd name="T9" fmla="*/ 311 h 362"/>
                <a:gd name="T10" fmla="*/ 114 w 355"/>
                <a:gd name="T11" fmla="*/ 251 h 362"/>
                <a:gd name="T12" fmla="*/ 169 w 355"/>
                <a:gd name="T13" fmla="*/ 283 h 362"/>
                <a:gd name="T14" fmla="*/ 178 w 355"/>
                <a:gd name="T15" fmla="*/ 199 h 362"/>
                <a:gd name="T16" fmla="*/ 186 w 355"/>
                <a:gd name="T17" fmla="*/ 283 h 362"/>
                <a:gd name="T18" fmla="*/ 241 w 355"/>
                <a:gd name="T19" fmla="*/ 251 h 362"/>
                <a:gd name="T20" fmla="*/ 190 w 355"/>
                <a:gd name="T21" fmla="*/ 311 h 362"/>
                <a:gd name="T22" fmla="*/ 191 w 355"/>
                <a:gd name="T23" fmla="*/ 362 h 362"/>
                <a:gd name="T24" fmla="*/ 261 w 355"/>
                <a:gd name="T25" fmla="*/ 11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5" h="362">
                  <a:moveTo>
                    <a:pt x="261" y="118"/>
                  </a:moveTo>
                  <a:cubicBezTo>
                    <a:pt x="220" y="50"/>
                    <a:pt x="178" y="0"/>
                    <a:pt x="178" y="0"/>
                  </a:cubicBezTo>
                  <a:cubicBezTo>
                    <a:pt x="178" y="0"/>
                    <a:pt x="140" y="52"/>
                    <a:pt x="96" y="118"/>
                  </a:cubicBezTo>
                  <a:cubicBezTo>
                    <a:pt x="0" y="260"/>
                    <a:pt x="97" y="347"/>
                    <a:pt x="165" y="362"/>
                  </a:cubicBezTo>
                  <a:cubicBezTo>
                    <a:pt x="165" y="311"/>
                    <a:pt x="165" y="311"/>
                    <a:pt x="165" y="311"/>
                  </a:cubicBezTo>
                  <a:cubicBezTo>
                    <a:pt x="114" y="251"/>
                    <a:pt x="114" y="251"/>
                    <a:pt x="114" y="251"/>
                  </a:cubicBezTo>
                  <a:cubicBezTo>
                    <a:pt x="169" y="283"/>
                    <a:pt x="169" y="283"/>
                    <a:pt x="169" y="283"/>
                  </a:cubicBezTo>
                  <a:cubicBezTo>
                    <a:pt x="178" y="199"/>
                    <a:pt x="178" y="199"/>
                    <a:pt x="178" y="199"/>
                  </a:cubicBezTo>
                  <a:cubicBezTo>
                    <a:pt x="186" y="283"/>
                    <a:pt x="186" y="283"/>
                    <a:pt x="186" y="283"/>
                  </a:cubicBezTo>
                  <a:cubicBezTo>
                    <a:pt x="241" y="251"/>
                    <a:pt x="241" y="251"/>
                    <a:pt x="241" y="251"/>
                  </a:cubicBezTo>
                  <a:cubicBezTo>
                    <a:pt x="190" y="311"/>
                    <a:pt x="190" y="311"/>
                    <a:pt x="190" y="311"/>
                  </a:cubicBezTo>
                  <a:cubicBezTo>
                    <a:pt x="191" y="362"/>
                    <a:pt x="191" y="362"/>
                    <a:pt x="191" y="362"/>
                  </a:cubicBezTo>
                  <a:cubicBezTo>
                    <a:pt x="259" y="350"/>
                    <a:pt x="355" y="271"/>
                    <a:pt x="261" y="118"/>
                  </a:cubicBezTo>
                </a:path>
              </a:pathLst>
            </a:custGeom>
            <a:solidFill>
              <a:schemeClr val="accent2"/>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3" name="Freeform 111"/>
            <p:cNvSpPr/>
            <p:nvPr/>
          </p:nvSpPr>
          <p:spPr bwMode="auto">
            <a:xfrm>
              <a:off x="5734051" y="3248312"/>
              <a:ext cx="698500" cy="1639887"/>
            </a:xfrm>
            <a:custGeom>
              <a:avLst/>
              <a:gdLst>
                <a:gd name="T0" fmla="*/ 440 w 440"/>
                <a:gd name="T1" fmla="*/ 181 h 1033"/>
                <a:gd name="T2" fmla="*/ 249 w 440"/>
                <a:gd name="T3" fmla="*/ 292 h 1033"/>
                <a:gd name="T4" fmla="*/ 221 w 440"/>
                <a:gd name="T5" fmla="*/ 0 h 1033"/>
                <a:gd name="T6" fmla="*/ 190 w 440"/>
                <a:gd name="T7" fmla="*/ 292 h 1033"/>
                <a:gd name="T8" fmla="*/ 0 w 440"/>
                <a:gd name="T9" fmla="*/ 181 h 1033"/>
                <a:gd name="T10" fmla="*/ 176 w 440"/>
                <a:gd name="T11" fmla="*/ 390 h 1033"/>
                <a:gd name="T12" fmla="*/ 176 w 440"/>
                <a:gd name="T13" fmla="*/ 571 h 1033"/>
                <a:gd name="T14" fmla="*/ 180 w 440"/>
                <a:gd name="T15" fmla="*/ 1033 h 1033"/>
                <a:gd name="T16" fmla="*/ 273 w 440"/>
                <a:gd name="T17" fmla="*/ 1033 h 1033"/>
                <a:gd name="T18" fmla="*/ 267 w 440"/>
                <a:gd name="T19" fmla="*/ 571 h 1033"/>
                <a:gd name="T20" fmla="*/ 263 w 440"/>
                <a:gd name="T21" fmla="*/ 390 h 1033"/>
                <a:gd name="T22" fmla="*/ 440 w 440"/>
                <a:gd name="T23" fmla="*/ 181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0" h="1033">
                  <a:moveTo>
                    <a:pt x="440" y="181"/>
                  </a:moveTo>
                  <a:lnTo>
                    <a:pt x="249" y="292"/>
                  </a:lnTo>
                  <a:lnTo>
                    <a:pt x="221" y="0"/>
                  </a:lnTo>
                  <a:lnTo>
                    <a:pt x="190" y="292"/>
                  </a:lnTo>
                  <a:lnTo>
                    <a:pt x="0" y="181"/>
                  </a:lnTo>
                  <a:lnTo>
                    <a:pt x="176" y="390"/>
                  </a:lnTo>
                  <a:lnTo>
                    <a:pt x="176" y="571"/>
                  </a:lnTo>
                  <a:lnTo>
                    <a:pt x="180" y="1033"/>
                  </a:lnTo>
                  <a:lnTo>
                    <a:pt x="273" y="1033"/>
                  </a:lnTo>
                  <a:lnTo>
                    <a:pt x="267" y="571"/>
                  </a:lnTo>
                  <a:lnTo>
                    <a:pt x="263" y="390"/>
                  </a:lnTo>
                  <a:lnTo>
                    <a:pt x="440" y="181"/>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5" name="Group 154"/>
          <p:cNvGrpSpPr/>
          <p:nvPr/>
        </p:nvGrpSpPr>
        <p:grpSpPr>
          <a:xfrm>
            <a:off x="615951" y="1929622"/>
            <a:ext cx="9910763" cy="3003551"/>
            <a:chOff x="615951" y="1884649"/>
            <a:chExt cx="9910762" cy="3003550"/>
          </a:xfrm>
        </p:grpSpPr>
        <p:sp>
          <p:nvSpPr>
            <p:cNvPr id="13" name="Freeform 11"/>
            <p:cNvSpPr/>
            <p:nvPr/>
          </p:nvSpPr>
          <p:spPr bwMode="auto">
            <a:xfrm>
              <a:off x="615951" y="4573874"/>
              <a:ext cx="203200" cy="314325"/>
            </a:xfrm>
            <a:custGeom>
              <a:avLst/>
              <a:gdLst>
                <a:gd name="T0" fmla="*/ 7 w 128"/>
                <a:gd name="T1" fmla="*/ 0 h 198"/>
                <a:gd name="T2" fmla="*/ 0 w 128"/>
                <a:gd name="T3" fmla="*/ 198 h 198"/>
                <a:gd name="T4" fmla="*/ 128 w 128"/>
                <a:gd name="T5" fmla="*/ 198 h 198"/>
                <a:gd name="T6" fmla="*/ 121 w 128"/>
                <a:gd name="T7" fmla="*/ 0 h 198"/>
                <a:gd name="T8" fmla="*/ 7 w 128"/>
                <a:gd name="T9" fmla="*/ 0 h 198"/>
              </a:gdLst>
              <a:ahLst/>
              <a:cxnLst>
                <a:cxn ang="0">
                  <a:pos x="T0" y="T1"/>
                </a:cxn>
                <a:cxn ang="0">
                  <a:pos x="T2" y="T3"/>
                </a:cxn>
                <a:cxn ang="0">
                  <a:pos x="T4" y="T5"/>
                </a:cxn>
                <a:cxn ang="0">
                  <a:pos x="T6" y="T7"/>
                </a:cxn>
                <a:cxn ang="0">
                  <a:pos x="T8" y="T9"/>
                </a:cxn>
              </a:cxnLst>
              <a:rect l="0" t="0" r="r" b="b"/>
              <a:pathLst>
                <a:path w="128" h="198">
                  <a:moveTo>
                    <a:pt x="7" y="0"/>
                  </a:moveTo>
                  <a:lnTo>
                    <a:pt x="0" y="198"/>
                  </a:lnTo>
                  <a:lnTo>
                    <a:pt x="128"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37" name="Freeform 35"/>
            <p:cNvSpPr/>
            <p:nvPr/>
          </p:nvSpPr>
          <p:spPr bwMode="auto">
            <a:xfrm>
              <a:off x="3735388" y="4573874"/>
              <a:ext cx="142875" cy="314325"/>
            </a:xfrm>
            <a:custGeom>
              <a:avLst/>
              <a:gdLst>
                <a:gd name="T0" fmla="*/ 7 w 90"/>
                <a:gd name="T1" fmla="*/ 0 h 198"/>
                <a:gd name="T2" fmla="*/ 0 w 90"/>
                <a:gd name="T3" fmla="*/ 198 h 198"/>
                <a:gd name="T4" fmla="*/ 90 w 90"/>
                <a:gd name="T5" fmla="*/ 198 h 198"/>
                <a:gd name="T6" fmla="*/ 83 w 90"/>
                <a:gd name="T7" fmla="*/ 0 h 198"/>
                <a:gd name="T8" fmla="*/ 7 w 90"/>
                <a:gd name="T9" fmla="*/ 0 h 198"/>
              </a:gdLst>
              <a:ahLst/>
              <a:cxnLst>
                <a:cxn ang="0">
                  <a:pos x="T0" y="T1"/>
                </a:cxn>
                <a:cxn ang="0">
                  <a:pos x="T2" y="T3"/>
                </a:cxn>
                <a:cxn ang="0">
                  <a:pos x="T4" y="T5"/>
                </a:cxn>
                <a:cxn ang="0">
                  <a:pos x="T6" y="T7"/>
                </a:cxn>
                <a:cxn ang="0">
                  <a:pos x="T8" y="T9"/>
                </a:cxn>
              </a:cxnLst>
              <a:rect l="0" t="0" r="r" b="b"/>
              <a:pathLst>
                <a:path w="90" h="198">
                  <a:moveTo>
                    <a:pt x="7" y="0"/>
                  </a:moveTo>
                  <a:lnTo>
                    <a:pt x="0" y="198"/>
                  </a:lnTo>
                  <a:lnTo>
                    <a:pt x="90" y="198"/>
                  </a:lnTo>
                  <a:lnTo>
                    <a:pt x="83"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55" name="Freeform 53"/>
            <p:cNvSpPr/>
            <p:nvPr/>
          </p:nvSpPr>
          <p:spPr bwMode="auto">
            <a:xfrm>
              <a:off x="6426201" y="4219862"/>
              <a:ext cx="209550" cy="668337"/>
            </a:xfrm>
            <a:custGeom>
              <a:avLst/>
              <a:gdLst>
                <a:gd name="T0" fmla="*/ 7 w 132"/>
                <a:gd name="T1" fmla="*/ 0 h 421"/>
                <a:gd name="T2" fmla="*/ 0 w 132"/>
                <a:gd name="T3" fmla="*/ 421 h 421"/>
                <a:gd name="T4" fmla="*/ 132 w 132"/>
                <a:gd name="T5" fmla="*/ 421 h 421"/>
                <a:gd name="T6" fmla="*/ 122 w 132"/>
                <a:gd name="T7" fmla="*/ 0 h 421"/>
                <a:gd name="T8" fmla="*/ 7 w 132"/>
                <a:gd name="T9" fmla="*/ 0 h 421"/>
              </a:gdLst>
              <a:ahLst/>
              <a:cxnLst>
                <a:cxn ang="0">
                  <a:pos x="T0" y="T1"/>
                </a:cxn>
                <a:cxn ang="0">
                  <a:pos x="T2" y="T3"/>
                </a:cxn>
                <a:cxn ang="0">
                  <a:pos x="T4" y="T5"/>
                </a:cxn>
                <a:cxn ang="0">
                  <a:pos x="T6" y="T7"/>
                </a:cxn>
                <a:cxn ang="0">
                  <a:pos x="T8" y="T9"/>
                </a:cxn>
              </a:cxnLst>
              <a:rect l="0" t="0" r="r" b="b"/>
              <a:pathLst>
                <a:path w="132" h="421">
                  <a:moveTo>
                    <a:pt x="7" y="0"/>
                  </a:moveTo>
                  <a:lnTo>
                    <a:pt x="0" y="421"/>
                  </a:lnTo>
                  <a:lnTo>
                    <a:pt x="132" y="421"/>
                  </a:lnTo>
                  <a:lnTo>
                    <a:pt x="122"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67" name="Freeform 65"/>
            <p:cNvSpPr/>
            <p:nvPr/>
          </p:nvSpPr>
          <p:spPr bwMode="auto">
            <a:xfrm>
              <a:off x="8215313" y="4573874"/>
              <a:ext cx="209550" cy="314325"/>
            </a:xfrm>
            <a:custGeom>
              <a:avLst/>
              <a:gdLst>
                <a:gd name="T0" fmla="*/ 7 w 132"/>
                <a:gd name="T1" fmla="*/ 0 h 198"/>
                <a:gd name="T2" fmla="*/ 0 w 132"/>
                <a:gd name="T3" fmla="*/ 198 h 198"/>
                <a:gd name="T4" fmla="*/ 132 w 132"/>
                <a:gd name="T5" fmla="*/ 198 h 198"/>
                <a:gd name="T6" fmla="*/ 121 w 132"/>
                <a:gd name="T7" fmla="*/ 0 h 198"/>
                <a:gd name="T8" fmla="*/ 7 w 132"/>
                <a:gd name="T9" fmla="*/ 0 h 198"/>
              </a:gdLst>
              <a:ahLst/>
              <a:cxnLst>
                <a:cxn ang="0">
                  <a:pos x="T0" y="T1"/>
                </a:cxn>
                <a:cxn ang="0">
                  <a:pos x="T2" y="T3"/>
                </a:cxn>
                <a:cxn ang="0">
                  <a:pos x="T4" y="T5"/>
                </a:cxn>
                <a:cxn ang="0">
                  <a:pos x="T6" y="T7"/>
                </a:cxn>
                <a:cxn ang="0">
                  <a:pos x="T8" y="T9"/>
                </a:cxn>
              </a:cxnLst>
              <a:rect l="0" t="0" r="r" b="b"/>
              <a:pathLst>
                <a:path w="132" h="198">
                  <a:moveTo>
                    <a:pt x="7" y="0"/>
                  </a:moveTo>
                  <a:lnTo>
                    <a:pt x="0" y="198"/>
                  </a:lnTo>
                  <a:lnTo>
                    <a:pt x="132"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33" name="Freeform 131"/>
            <p:cNvSpPr/>
            <p:nvPr/>
          </p:nvSpPr>
          <p:spPr bwMode="auto">
            <a:xfrm>
              <a:off x="8710613" y="1884649"/>
              <a:ext cx="1816100" cy="2540000"/>
            </a:xfrm>
            <a:custGeom>
              <a:avLst/>
              <a:gdLst>
                <a:gd name="T0" fmla="*/ 1050 w 1144"/>
                <a:gd name="T1" fmla="*/ 1336 h 1600"/>
                <a:gd name="T2" fmla="*/ 1144 w 1144"/>
                <a:gd name="T3" fmla="*/ 1336 h 1600"/>
                <a:gd name="T4" fmla="*/ 631 w 1144"/>
                <a:gd name="T5" fmla="*/ 171 h 1600"/>
                <a:gd name="T6" fmla="*/ 569 w 1144"/>
                <a:gd name="T7" fmla="*/ 0 h 1600"/>
                <a:gd name="T8" fmla="*/ 510 w 1144"/>
                <a:gd name="T9" fmla="*/ 174 h 1600"/>
                <a:gd name="T10" fmla="*/ 0 w 1144"/>
                <a:gd name="T11" fmla="*/ 1336 h 1600"/>
                <a:gd name="T12" fmla="*/ 94 w 1144"/>
                <a:gd name="T13" fmla="*/ 1336 h 1600"/>
                <a:gd name="T14" fmla="*/ 0 w 1144"/>
                <a:gd name="T15" fmla="*/ 1600 h 1600"/>
                <a:gd name="T16" fmla="*/ 506 w 1144"/>
                <a:gd name="T17" fmla="*/ 1600 h 1600"/>
                <a:gd name="T18" fmla="*/ 510 w 1144"/>
                <a:gd name="T19" fmla="*/ 1527 h 1600"/>
                <a:gd name="T20" fmla="*/ 263 w 1144"/>
                <a:gd name="T21" fmla="*/ 1311 h 1600"/>
                <a:gd name="T22" fmla="*/ 530 w 1144"/>
                <a:gd name="T23" fmla="*/ 1388 h 1600"/>
                <a:gd name="T24" fmla="*/ 572 w 1144"/>
                <a:gd name="T25" fmla="*/ 1089 h 1600"/>
                <a:gd name="T26" fmla="*/ 614 w 1144"/>
                <a:gd name="T27" fmla="*/ 1388 h 1600"/>
                <a:gd name="T28" fmla="*/ 881 w 1144"/>
                <a:gd name="T29" fmla="*/ 1311 h 1600"/>
                <a:gd name="T30" fmla="*/ 634 w 1144"/>
                <a:gd name="T31" fmla="*/ 1527 h 1600"/>
                <a:gd name="T32" fmla="*/ 641 w 1144"/>
                <a:gd name="T33" fmla="*/ 1600 h 1600"/>
                <a:gd name="T34" fmla="*/ 1144 w 1144"/>
                <a:gd name="T35" fmla="*/ 1600 h 1600"/>
                <a:gd name="T36" fmla="*/ 1050 w 1144"/>
                <a:gd name="T37" fmla="*/ 1336 h 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4" h="1600">
                  <a:moveTo>
                    <a:pt x="1050" y="1336"/>
                  </a:moveTo>
                  <a:lnTo>
                    <a:pt x="1144" y="1336"/>
                  </a:lnTo>
                  <a:lnTo>
                    <a:pt x="631" y="171"/>
                  </a:lnTo>
                  <a:lnTo>
                    <a:pt x="569" y="0"/>
                  </a:lnTo>
                  <a:lnTo>
                    <a:pt x="510" y="174"/>
                  </a:lnTo>
                  <a:lnTo>
                    <a:pt x="0" y="1336"/>
                  </a:lnTo>
                  <a:lnTo>
                    <a:pt x="94" y="1336"/>
                  </a:lnTo>
                  <a:lnTo>
                    <a:pt x="0" y="1600"/>
                  </a:lnTo>
                  <a:lnTo>
                    <a:pt x="506" y="1600"/>
                  </a:lnTo>
                  <a:lnTo>
                    <a:pt x="510" y="1527"/>
                  </a:lnTo>
                  <a:lnTo>
                    <a:pt x="263" y="1311"/>
                  </a:lnTo>
                  <a:lnTo>
                    <a:pt x="530" y="1388"/>
                  </a:lnTo>
                  <a:lnTo>
                    <a:pt x="572" y="1089"/>
                  </a:lnTo>
                  <a:lnTo>
                    <a:pt x="614" y="1388"/>
                  </a:lnTo>
                  <a:lnTo>
                    <a:pt x="881" y="1311"/>
                  </a:lnTo>
                  <a:lnTo>
                    <a:pt x="634" y="1527"/>
                  </a:lnTo>
                  <a:lnTo>
                    <a:pt x="641" y="1600"/>
                  </a:lnTo>
                  <a:lnTo>
                    <a:pt x="1144" y="1600"/>
                  </a:lnTo>
                  <a:lnTo>
                    <a:pt x="1050" y="1336"/>
                  </a:lnTo>
                  <a:close/>
                </a:path>
              </a:pathLst>
            </a:custGeom>
            <a:solidFill>
              <a:schemeClr val="accent1"/>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35" name="Freeform 133"/>
            <p:cNvSpPr/>
            <p:nvPr/>
          </p:nvSpPr>
          <p:spPr bwMode="auto">
            <a:xfrm>
              <a:off x="9128126" y="3613437"/>
              <a:ext cx="981075" cy="1274762"/>
            </a:xfrm>
            <a:custGeom>
              <a:avLst/>
              <a:gdLst>
                <a:gd name="T0" fmla="*/ 618 w 618"/>
                <a:gd name="T1" fmla="*/ 222 h 803"/>
                <a:gd name="T2" fmla="*/ 351 w 618"/>
                <a:gd name="T3" fmla="*/ 299 h 803"/>
                <a:gd name="T4" fmla="*/ 309 w 618"/>
                <a:gd name="T5" fmla="*/ 0 h 803"/>
                <a:gd name="T6" fmla="*/ 267 w 618"/>
                <a:gd name="T7" fmla="*/ 299 h 803"/>
                <a:gd name="T8" fmla="*/ 0 w 618"/>
                <a:gd name="T9" fmla="*/ 222 h 803"/>
                <a:gd name="T10" fmla="*/ 247 w 618"/>
                <a:gd name="T11" fmla="*/ 435 h 803"/>
                <a:gd name="T12" fmla="*/ 243 w 618"/>
                <a:gd name="T13" fmla="*/ 504 h 803"/>
                <a:gd name="T14" fmla="*/ 215 w 618"/>
                <a:gd name="T15" fmla="*/ 803 h 803"/>
                <a:gd name="T16" fmla="*/ 403 w 618"/>
                <a:gd name="T17" fmla="*/ 803 h 803"/>
                <a:gd name="T18" fmla="*/ 378 w 618"/>
                <a:gd name="T19" fmla="*/ 504 h 803"/>
                <a:gd name="T20" fmla="*/ 371 w 618"/>
                <a:gd name="T21" fmla="*/ 435 h 803"/>
                <a:gd name="T22" fmla="*/ 618 w 618"/>
                <a:gd name="T23" fmla="*/ 222 h 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8" h="803">
                  <a:moveTo>
                    <a:pt x="618" y="222"/>
                  </a:moveTo>
                  <a:lnTo>
                    <a:pt x="351" y="299"/>
                  </a:lnTo>
                  <a:lnTo>
                    <a:pt x="309" y="0"/>
                  </a:lnTo>
                  <a:lnTo>
                    <a:pt x="267" y="299"/>
                  </a:lnTo>
                  <a:lnTo>
                    <a:pt x="0" y="222"/>
                  </a:lnTo>
                  <a:lnTo>
                    <a:pt x="247" y="435"/>
                  </a:lnTo>
                  <a:lnTo>
                    <a:pt x="243" y="504"/>
                  </a:lnTo>
                  <a:lnTo>
                    <a:pt x="215" y="803"/>
                  </a:lnTo>
                  <a:lnTo>
                    <a:pt x="403" y="803"/>
                  </a:lnTo>
                  <a:lnTo>
                    <a:pt x="378" y="504"/>
                  </a:lnTo>
                  <a:lnTo>
                    <a:pt x="371" y="435"/>
                  </a:lnTo>
                  <a:lnTo>
                    <a:pt x="618" y="222"/>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7" name="Group 156"/>
          <p:cNvGrpSpPr/>
          <p:nvPr/>
        </p:nvGrpSpPr>
        <p:grpSpPr>
          <a:xfrm>
            <a:off x="1452565" y="2366185"/>
            <a:ext cx="10388601" cy="2566987"/>
            <a:chOff x="1452563" y="2321212"/>
            <a:chExt cx="10388601" cy="2566987"/>
          </a:xfrm>
        </p:grpSpPr>
        <p:sp>
          <p:nvSpPr>
            <p:cNvPr id="25" name="Freeform 23"/>
            <p:cNvSpPr/>
            <p:nvPr/>
          </p:nvSpPr>
          <p:spPr bwMode="auto">
            <a:xfrm>
              <a:off x="1506538" y="4767549"/>
              <a:ext cx="209550" cy="120650"/>
            </a:xfrm>
            <a:custGeom>
              <a:avLst/>
              <a:gdLst>
                <a:gd name="T0" fmla="*/ 7 w 132"/>
                <a:gd name="T1" fmla="*/ 0 h 76"/>
                <a:gd name="T2" fmla="*/ 0 w 132"/>
                <a:gd name="T3" fmla="*/ 76 h 76"/>
                <a:gd name="T4" fmla="*/ 132 w 132"/>
                <a:gd name="T5" fmla="*/ 76 h 76"/>
                <a:gd name="T6" fmla="*/ 122 w 132"/>
                <a:gd name="T7" fmla="*/ 0 h 76"/>
                <a:gd name="T8" fmla="*/ 7 w 132"/>
                <a:gd name="T9" fmla="*/ 0 h 76"/>
              </a:gdLst>
              <a:ahLst/>
              <a:cxnLst>
                <a:cxn ang="0">
                  <a:pos x="T0" y="T1"/>
                </a:cxn>
                <a:cxn ang="0">
                  <a:pos x="T2" y="T3"/>
                </a:cxn>
                <a:cxn ang="0">
                  <a:pos x="T4" y="T5"/>
                </a:cxn>
                <a:cxn ang="0">
                  <a:pos x="T6" y="T7"/>
                </a:cxn>
                <a:cxn ang="0">
                  <a:pos x="T8" y="T9"/>
                </a:cxn>
              </a:cxnLst>
              <a:rect l="0" t="0" r="r" b="b"/>
              <a:pathLst>
                <a:path w="132" h="76">
                  <a:moveTo>
                    <a:pt x="7" y="0"/>
                  </a:moveTo>
                  <a:lnTo>
                    <a:pt x="0" y="76"/>
                  </a:lnTo>
                  <a:lnTo>
                    <a:pt x="132" y="7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31" name="Freeform 29"/>
            <p:cNvSpPr/>
            <p:nvPr/>
          </p:nvSpPr>
          <p:spPr bwMode="auto">
            <a:xfrm>
              <a:off x="3295651"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9" name="Freeform 47"/>
            <p:cNvSpPr/>
            <p:nvPr/>
          </p:nvSpPr>
          <p:spPr bwMode="auto">
            <a:xfrm>
              <a:off x="5573713" y="4734212"/>
              <a:ext cx="120650" cy="153987"/>
            </a:xfrm>
            <a:custGeom>
              <a:avLst/>
              <a:gdLst>
                <a:gd name="T0" fmla="*/ 7 w 76"/>
                <a:gd name="T1" fmla="*/ 0 h 97"/>
                <a:gd name="T2" fmla="*/ 0 w 76"/>
                <a:gd name="T3" fmla="*/ 97 h 97"/>
                <a:gd name="T4" fmla="*/ 76 w 76"/>
                <a:gd name="T5" fmla="*/ 97 h 97"/>
                <a:gd name="T6" fmla="*/ 73 w 76"/>
                <a:gd name="T7" fmla="*/ 0 h 97"/>
                <a:gd name="T8" fmla="*/ 7 w 76"/>
                <a:gd name="T9" fmla="*/ 0 h 97"/>
              </a:gdLst>
              <a:ahLst/>
              <a:cxnLst>
                <a:cxn ang="0">
                  <a:pos x="T0" y="T1"/>
                </a:cxn>
                <a:cxn ang="0">
                  <a:pos x="T2" y="T3"/>
                </a:cxn>
                <a:cxn ang="0">
                  <a:pos x="T4" y="T5"/>
                </a:cxn>
                <a:cxn ang="0">
                  <a:pos x="T6" y="T7"/>
                </a:cxn>
                <a:cxn ang="0">
                  <a:pos x="T8" y="T9"/>
                </a:cxn>
              </a:cxnLst>
              <a:rect l="0" t="0" r="r" b="b"/>
              <a:pathLst>
                <a:path w="76" h="97">
                  <a:moveTo>
                    <a:pt x="7" y="0"/>
                  </a:moveTo>
                  <a:lnTo>
                    <a:pt x="0" y="97"/>
                  </a:lnTo>
                  <a:lnTo>
                    <a:pt x="76" y="97"/>
                  </a:lnTo>
                  <a:lnTo>
                    <a:pt x="73"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61" name="Freeform 59"/>
            <p:cNvSpPr/>
            <p:nvPr/>
          </p:nvSpPr>
          <p:spPr bwMode="auto">
            <a:xfrm>
              <a:off x="7323138" y="4656424"/>
              <a:ext cx="204788" cy="231775"/>
            </a:xfrm>
            <a:custGeom>
              <a:avLst/>
              <a:gdLst>
                <a:gd name="T0" fmla="*/ 7 w 129"/>
                <a:gd name="T1" fmla="*/ 0 h 146"/>
                <a:gd name="T2" fmla="*/ 0 w 129"/>
                <a:gd name="T3" fmla="*/ 146 h 146"/>
                <a:gd name="T4" fmla="*/ 129 w 129"/>
                <a:gd name="T5" fmla="*/ 146 h 146"/>
                <a:gd name="T6" fmla="*/ 122 w 129"/>
                <a:gd name="T7" fmla="*/ 0 h 146"/>
                <a:gd name="T8" fmla="*/ 7 w 129"/>
                <a:gd name="T9" fmla="*/ 0 h 146"/>
              </a:gdLst>
              <a:ahLst/>
              <a:cxnLst>
                <a:cxn ang="0">
                  <a:pos x="T0" y="T1"/>
                </a:cxn>
                <a:cxn ang="0">
                  <a:pos x="T2" y="T3"/>
                </a:cxn>
                <a:cxn ang="0">
                  <a:pos x="T4" y="T5"/>
                </a:cxn>
                <a:cxn ang="0">
                  <a:pos x="T6" y="T7"/>
                </a:cxn>
                <a:cxn ang="0">
                  <a:pos x="T8" y="T9"/>
                </a:cxn>
              </a:cxnLst>
              <a:rect l="0" t="0" r="r" b="b"/>
              <a:pathLst>
                <a:path w="129" h="146">
                  <a:moveTo>
                    <a:pt x="7" y="0"/>
                  </a:moveTo>
                  <a:lnTo>
                    <a:pt x="0" y="146"/>
                  </a:lnTo>
                  <a:lnTo>
                    <a:pt x="129" y="14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73" name="Freeform 71"/>
            <p:cNvSpPr/>
            <p:nvPr/>
          </p:nvSpPr>
          <p:spPr bwMode="auto">
            <a:xfrm>
              <a:off x="8661401" y="4734212"/>
              <a:ext cx="209550" cy="153987"/>
            </a:xfrm>
            <a:custGeom>
              <a:avLst/>
              <a:gdLst>
                <a:gd name="T0" fmla="*/ 10 w 132"/>
                <a:gd name="T1" fmla="*/ 0 h 97"/>
                <a:gd name="T2" fmla="*/ 0 w 132"/>
                <a:gd name="T3" fmla="*/ 97 h 97"/>
                <a:gd name="T4" fmla="*/ 132 w 132"/>
                <a:gd name="T5" fmla="*/ 97 h 97"/>
                <a:gd name="T6" fmla="*/ 125 w 132"/>
                <a:gd name="T7" fmla="*/ 0 h 97"/>
                <a:gd name="T8" fmla="*/ 10 w 132"/>
                <a:gd name="T9" fmla="*/ 0 h 97"/>
              </a:gdLst>
              <a:ahLst/>
              <a:cxnLst>
                <a:cxn ang="0">
                  <a:pos x="T0" y="T1"/>
                </a:cxn>
                <a:cxn ang="0">
                  <a:pos x="T2" y="T3"/>
                </a:cxn>
                <a:cxn ang="0">
                  <a:pos x="T4" y="T5"/>
                </a:cxn>
                <a:cxn ang="0">
                  <a:pos x="T6" y="T7"/>
                </a:cxn>
                <a:cxn ang="0">
                  <a:pos x="T8" y="T9"/>
                </a:cxn>
              </a:cxnLst>
              <a:rect l="0" t="0" r="r" b="b"/>
              <a:pathLst>
                <a:path w="132" h="97">
                  <a:moveTo>
                    <a:pt x="10" y="0"/>
                  </a:moveTo>
                  <a:lnTo>
                    <a:pt x="0" y="97"/>
                  </a:lnTo>
                  <a:lnTo>
                    <a:pt x="132" y="97"/>
                  </a:lnTo>
                  <a:lnTo>
                    <a:pt x="125" y="0"/>
                  </a:lnTo>
                  <a:lnTo>
                    <a:pt x="10"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79" name="Freeform 77"/>
            <p:cNvSpPr/>
            <p:nvPr/>
          </p:nvSpPr>
          <p:spPr bwMode="auto">
            <a:xfrm>
              <a:off x="9112251" y="4656424"/>
              <a:ext cx="203200" cy="231775"/>
            </a:xfrm>
            <a:custGeom>
              <a:avLst/>
              <a:gdLst>
                <a:gd name="T0" fmla="*/ 7 w 128"/>
                <a:gd name="T1" fmla="*/ 0 h 146"/>
                <a:gd name="T2" fmla="*/ 0 w 128"/>
                <a:gd name="T3" fmla="*/ 146 h 146"/>
                <a:gd name="T4" fmla="*/ 128 w 128"/>
                <a:gd name="T5" fmla="*/ 146 h 146"/>
                <a:gd name="T6" fmla="*/ 121 w 128"/>
                <a:gd name="T7" fmla="*/ 0 h 146"/>
                <a:gd name="T8" fmla="*/ 7 w 128"/>
                <a:gd name="T9" fmla="*/ 0 h 146"/>
              </a:gdLst>
              <a:ahLst/>
              <a:cxnLst>
                <a:cxn ang="0">
                  <a:pos x="T0" y="T1"/>
                </a:cxn>
                <a:cxn ang="0">
                  <a:pos x="T2" y="T3"/>
                </a:cxn>
                <a:cxn ang="0">
                  <a:pos x="T4" y="T5"/>
                </a:cxn>
                <a:cxn ang="0">
                  <a:pos x="T6" y="T7"/>
                </a:cxn>
                <a:cxn ang="0">
                  <a:pos x="T8" y="T9"/>
                </a:cxn>
              </a:cxnLst>
              <a:rect l="0" t="0" r="r" b="b"/>
              <a:pathLst>
                <a:path w="128" h="146">
                  <a:moveTo>
                    <a:pt x="7" y="0"/>
                  </a:moveTo>
                  <a:lnTo>
                    <a:pt x="0" y="146"/>
                  </a:lnTo>
                  <a:lnTo>
                    <a:pt x="128"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7" name="Freeform 95"/>
            <p:cNvSpPr/>
            <p:nvPr/>
          </p:nvSpPr>
          <p:spPr bwMode="auto">
            <a:xfrm>
              <a:off x="11633201" y="4656424"/>
              <a:ext cx="207963" cy="231775"/>
            </a:xfrm>
            <a:custGeom>
              <a:avLst/>
              <a:gdLst>
                <a:gd name="T0" fmla="*/ 7 w 131"/>
                <a:gd name="T1" fmla="*/ 0 h 146"/>
                <a:gd name="T2" fmla="*/ 0 w 131"/>
                <a:gd name="T3" fmla="*/ 146 h 146"/>
                <a:gd name="T4" fmla="*/ 131 w 131"/>
                <a:gd name="T5" fmla="*/ 146 h 146"/>
                <a:gd name="T6" fmla="*/ 121 w 131"/>
                <a:gd name="T7" fmla="*/ 0 h 146"/>
                <a:gd name="T8" fmla="*/ 7 w 131"/>
                <a:gd name="T9" fmla="*/ 0 h 146"/>
              </a:gdLst>
              <a:ahLst/>
              <a:cxnLst>
                <a:cxn ang="0">
                  <a:pos x="T0" y="T1"/>
                </a:cxn>
                <a:cxn ang="0">
                  <a:pos x="T2" y="T3"/>
                </a:cxn>
                <a:cxn ang="0">
                  <a:pos x="T4" y="T5"/>
                </a:cxn>
                <a:cxn ang="0">
                  <a:pos x="T6" y="T7"/>
                </a:cxn>
                <a:cxn ang="0">
                  <a:pos x="T8" y="T9"/>
                </a:cxn>
              </a:cxnLst>
              <a:rect l="0" t="0" r="r" b="b"/>
              <a:pathLst>
                <a:path w="131" h="146">
                  <a:moveTo>
                    <a:pt x="7" y="0"/>
                  </a:moveTo>
                  <a:lnTo>
                    <a:pt x="0" y="146"/>
                  </a:lnTo>
                  <a:lnTo>
                    <a:pt x="131"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3" name="Freeform 101"/>
            <p:cNvSpPr/>
            <p:nvPr/>
          </p:nvSpPr>
          <p:spPr bwMode="auto">
            <a:xfrm>
              <a:off x="1452563" y="2321212"/>
              <a:ext cx="2019300" cy="1474787"/>
            </a:xfrm>
            <a:custGeom>
              <a:avLst/>
              <a:gdLst>
                <a:gd name="T0" fmla="*/ 24 w 367"/>
                <a:gd name="T1" fmla="*/ 205 h 267"/>
                <a:gd name="T2" fmla="*/ 66 w 367"/>
                <a:gd name="T3" fmla="*/ 147 h 267"/>
                <a:gd name="T4" fmla="*/ 180 w 367"/>
                <a:gd name="T5" fmla="*/ 41 h 267"/>
                <a:gd name="T6" fmla="*/ 294 w 367"/>
                <a:gd name="T7" fmla="*/ 144 h 267"/>
                <a:gd name="T8" fmla="*/ 343 w 367"/>
                <a:gd name="T9" fmla="*/ 205 h 267"/>
                <a:gd name="T10" fmla="*/ 292 w 367"/>
                <a:gd name="T11" fmla="*/ 267 h 267"/>
                <a:gd name="T12" fmla="*/ 367 w 367"/>
                <a:gd name="T13" fmla="*/ 188 h 267"/>
                <a:gd name="T14" fmla="*/ 311 w 367"/>
                <a:gd name="T15" fmla="*/ 118 h 267"/>
                <a:gd name="T16" fmla="*/ 180 w 367"/>
                <a:gd name="T17" fmla="*/ 0 h 267"/>
                <a:gd name="T18" fmla="*/ 48 w 367"/>
                <a:gd name="T19" fmla="*/ 122 h 267"/>
                <a:gd name="T20" fmla="*/ 0 w 367"/>
                <a:gd name="T21" fmla="*/ 188 h 267"/>
                <a:gd name="T22" fmla="*/ 76 w 367"/>
                <a:gd name="T23" fmla="*/ 267 h 267"/>
                <a:gd name="T24" fmla="*/ 24 w 367"/>
                <a:gd name="T25" fmla="*/ 205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 h="267">
                  <a:moveTo>
                    <a:pt x="24" y="205"/>
                  </a:moveTo>
                  <a:cubicBezTo>
                    <a:pt x="24" y="183"/>
                    <a:pt x="40" y="163"/>
                    <a:pt x="66" y="147"/>
                  </a:cubicBezTo>
                  <a:cubicBezTo>
                    <a:pt x="70" y="88"/>
                    <a:pt x="120" y="41"/>
                    <a:pt x="180" y="41"/>
                  </a:cubicBezTo>
                  <a:cubicBezTo>
                    <a:pt x="240" y="41"/>
                    <a:pt x="288" y="86"/>
                    <a:pt x="294" y="144"/>
                  </a:cubicBezTo>
                  <a:cubicBezTo>
                    <a:pt x="324" y="159"/>
                    <a:pt x="343" y="181"/>
                    <a:pt x="343" y="205"/>
                  </a:cubicBezTo>
                  <a:cubicBezTo>
                    <a:pt x="343" y="230"/>
                    <a:pt x="323" y="252"/>
                    <a:pt x="292" y="267"/>
                  </a:cubicBezTo>
                  <a:cubicBezTo>
                    <a:pt x="337" y="250"/>
                    <a:pt x="367" y="221"/>
                    <a:pt x="367" y="188"/>
                  </a:cubicBezTo>
                  <a:cubicBezTo>
                    <a:pt x="367" y="161"/>
                    <a:pt x="346" y="136"/>
                    <a:pt x="311" y="118"/>
                  </a:cubicBezTo>
                  <a:cubicBezTo>
                    <a:pt x="304" y="51"/>
                    <a:pt x="248" y="0"/>
                    <a:pt x="180" y="0"/>
                  </a:cubicBezTo>
                  <a:cubicBezTo>
                    <a:pt x="110" y="0"/>
                    <a:pt x="53" y="54"/>
                    <a:pt x="48" y="122"/>
                  </a:cubicBezTo>
                  <a:cubicBezTo>
                    <a:pt x="19" y="140"/>
                    <a:pt x="0" y="163"/>
                    <a:pt x="0" y="188"/>
                  </a:cubicBezTo>
                  <a:cubicBezTo>
                    <a:pt x="0" y="221"/>
                    <a:pt x="30" y="250"/>
                    <a:pt x="76" y="267"/>
                  </a:cubicBezTo>
                  <a:cubicBezTo>
                    <a:pt x="44" y="252"/>
                    <a:pt x="24" y="230"/>
                    <a:pt x="24" y="205"/>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4" name="Freeform 102"/>
            <p:cNvSpPr/>
            <p:nvPr/>
          </p:nvSpPr>
          <p:spPr bwMode="auto">
            <a:xfrm>
              <a:off x="1584326" y="2548224"/>
              <a:ext cx="1755775" cy="1368425"/>
            </a:xfrm>
            <a:custGeom>
              <a:avLst/>
              <a:gdLst>
                <a:gd name="T0" fmla="*/ 84 w 319"/>
                <a:gd name="T1" fmla="*/ 199 h 248"/>
                <a:gd name="T2" fmla="*/ 150 w 319"/>
                <a:gd name="T3" fmla="*/ 244 h 248"/>
                <a:gd name="T4" fmla="*/ 160 w 319"/>
                <a:gd name="T5" fmla="*/ 196 h 248"/>
                <a:gd name="T6" fmla="*/ 170 w 319"/>
                <a:gd name="T7" fmla="*/ 248 h 248"/>
                <a:gd name="T8" fmla="*/ 235 w 319"/>
                <a:gd name="T9" fmla="*/ 199 h 248"/>
                <a:gd name="T10" fmla="*/ 191 w 319"/>
                <a:gd name="T11" fmla="*/ 247 h 248"/>
                <a:gd name="T12" fmla="*/ 268 w 319"/>
                <a:gd name="T13" fmla="*/ 226 h 248"/>
                <a:gd name="T14" fmla="*/ 319 w 319"/>
                <a:gd name="T15" fmla="*/ 164 h 248"/>
                <a:gd name="T16" fmla="*/ 270 w 319"/>
                <a:gd name="T17" fmla="*/ 103 h 248"/>
                <a:gd name="T18" fmla="*/ 156 w 319"/>
                <a:gd name="T19" fmla="*/ 0 h 248"/>
                <a:gd name="T20" fmla="*/ 42 w 319"/>
                <a:gd name="T21" fmla="*/ 106 h 248"/>
                <a:gd name="T22" fmla="*/ 0 w 319"/>
                <a:gd name="T23" fmla="*/ 164 h 248"/>
                <a:gd name="T24" fmla="*/ 52 w 319"/>
                <a:gd name="T25" fmla="*/ 226 h 248"/>
                <a:gd name="T26" fmla="*/ 128 w 319"/>
                <a:gd name="T27" fmla="*/ 247 h 248"/>
                <a:gd name="T28" fmla="*/ 84 w 319"/>
                <a:gd name="T29" fmla="*/ 199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9" h="248">
                  <a:moveTo>
                    <a:pt x="84" y="199"/>
                  </a:moveTo>
                  <a:cubicBezTo>
                    <a:pt x="150" y="244"/>
                    <a:pt x="150" y="244"/>
                    <a:pt x="150" y="244"/>
                  </a:cubicBezTo>
                  <a:cubicBezTo>
                    <a:pt x="160" y="196"/>
                    <a:pt x="160" y="196"/>
                    <a:pt x="160" y="196"/>
                  </a:cubicBezTo>
                  <a:cubicBezTo>
                    <a:pt x="170" y="248"/>
                    <a:pt x="170" y="248"/>
                    <a:pt x="170" y="248"/>
                  </a:cubicBezTo>
                  <a:cubicBezTo>
                    <a:pt x="235" y="199"/>
                    <a:pt x="235" y="199"/>
                    <a:pt x="235" y="199"/>
                  </a:cubicBezTo>
                  <a:cubicBezTo>
                    <a:pt x="191" y="247"/>
                    <a:pt x="191" y="247"/>
                    <a:pt x="191" y="247"/>
                  </a:cubicBezTo>
                  <a:cubicBezTo>
                    <a:pt x="220" y="244"/>
                    <a:pt x="247" y="237"/>
                    <a:pt x="268" y="226"/>
                  </a:cubicBezTo>
                  <a:cubicBezTo>
                    <a:pt x="299" y="211"/>
                    <a:pt x="319" y="189"/>
                    <a:pt x="319" y="164"/>
                  </a:cubicBezTo>
                  <a:cubicBezTo>
                    <a:pt x="319" y="140"/>
                    <a:pt x="300" y="118"/>
                    <a:pt x="270" y="103"/>
                  </a:cubicBezTo>
                  <a:cubicBezTo>
                    <a:pt x="264" y="45"/>
                    <a:pt x="216" y="0"/>
                    <a:pt x="156" y="0"/>
                  </a:cubicBezTo>
                  <a:cubicBezTo>
                    <a:pt x="96" y="0"/>
                    <a:pt x="46" y="47"/>
                    <a:pt x="42" y="106"/>
                  </a:cubicBezTo>
                  <a:cubicBezTo>
                    <a:pt x="16" y="122"/>
                    <a:pt x="0" y="142"/>
                    <a:pt x="0" y="164"/>
                  </a:cubicBezTo>
                  <a:cubicBezTo>
                    <a:pt x="0" y="189"/>
                    <a:pt x="20" y="211"/>
                    <a:pt x="52" y="226"/>
                  </a:cubicBezTo>
                  <a:cubicBezTo>
                    <a:pt x="73" y="237"/>
                    <a:pt x="99" y="244"/>
                    <a:pt x="128" y="247"/>
                  </a:cubicBezTo>
                  <a:cubicBezTo>
                    <a:pt x="84" y="199"/>
                    <a:pt x="84" y="199"/>
                    <a:pt x="84" y="199"/>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5" name="Freeform 103"/>
            <p:cNvSpPr/>
            <p:nvPr/>
          </p:nvSpPr>
          <p:spPr bwMode="auto">
            <a:xfrm>
              <a:off x="2046288" y="3629312"/>
              <a:ext cx="830263" cy="1258887"/>
            </a:xfrm>
            <a:custGeom>
              <a:avLst/>
              <a:gdLst>
                <a:gd name="T0" fmla="*/ 523 w 523"/>
                <a:gd name="T1" fmla="*/ 11 h 793"/>
                <a:gd name="T2" fmla="*/ 298 w 523"/>
                <a:gd name="T3" fmla="*/ 181 h 793"/>
                <a:gd name="T4" fmla="*/ 264 w 523"/>
                <a:gd name="T5" fmla="*/ 0 h 793"/>
                <a:gd name="T6" fmla="*/ 229 w 523"/>
                <a:gd name="T7" fmla="*/ 167 h 793"/>
                <a:gd name="T8" fmla="*/ 0 w 523"/>
                <a:gd name="T9" fmla="*/ 11 h 793"/>
                <a:gd name="T10" fmla="*/ 153 w 523"/>
                <a:gd name="T11" fmla="*/ 178 h 793"/>
                <a:gd name="T12" fmla="*/ 222 w 523"/>
                <a:gd name="T13" fmla="*/ 258 h 793"/>
                <a:gd name="T14" fmla="*/ 212 w 523"/>
                <a:gd name="T15" fmla="*/ 793 h 793"/>
                <a:gd name="T16" fmla="*/ 316 w 523"/>
                <a:gd name="T17" fmla="*/ 793 h 793"/>
                <a:gd name="T18" fmla="*/ 302 w 523"/>
                <a:gd name="T19" fmla="*/ 258 h 793"/>
                <a:gd name="T20" fmla="*/ 371 w 523"/>
                <a:gd name="T21" fmla="*/ 181 h 793"/>
                <a:gd name="T22" fmla="*/ 523 w 523"/>
                <a:gd name="T23" fmla="*/ 11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3" h="793">
                  <a:moveTo>
                    <a:pt x="523" y="11"/>
                  </a:moveTo>
                  <a:lnTo>
                    <a:pt x="298" y="181"/>
                  </a:lnTo>
                  <a:lnTo>
                    <a:pt x="264" y="0"/>
                  </a:lnTo>
                  <a:lnTo>
                    <a:pt x="229" y="167"/>
                  </a:lnTo>
                  <a:lnTo>
                    <a:pt x="0" y="11"/>
                  </a:lnTo>
                  <a:lnTo>
                    <a:pt x="153" y="178"/>
                  </a:lnTo>
                  <a:lnTo>
                    <a:pt x="222" y="258"/>
                  </a:lnTo>
                  <a:lnTo>
                    <a:pt x="212" y="793"/>
                  </a:lnTo>
                  <a:lnTo>
                    <a:pt x="316" y="793"/>
                  </a:lnTo>
                  <a:lnTo>
                    <a:pt x="302" y="258"/>
                  </a:lnTo>
                  <a:lnTo>
                    <a:pt x="371" y="181"/>
                  </a:lnTo>
                  <a:lnTo>
                    <a:pt x="523" y="11"/>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1" name="Freeform 119"/>
            <p:cNvSpPr/>
            <p:nvPr/>
          </p:nvSpPr>
          <p:spPr bwMode="auto">
            <a:xfrm>
              <a:off x="4445001" y="3011774"/>
              <a:ext cx="1474788" cy="1076325"/>
            </a:xfrm>
            <a:custGeom>
              <a:avLst/>
              <a:gdLst>
                <a:gd name="T0" fmla="*/ 18 w 268"/>
                <a:gd name="T1" fmla="*/ 150 h 195"/>
                <a:gd name="T2" fmla="*/ 48 w 268"/>
                <a:gd name="T3" fmla="*/ 108 h 195"/>
                <a:gd name="T4" fmla="*/ 132 w 268"/>
                <a:gd name="T5" fmla="*/ 30 h 195"/>
                <a:gd name="T6" fmla="*/ 215 w 268"/>
                <a:gd name="T7" fmla="*/ 105 h 195"/>
                <a:gd name="T8" fmla="*/ 251 w 268"/>
                <a:gd name="T9" fmla="*/ 150 h 195"/>
                <a:gd name="T10" fmla="*/ 213 w 268"/>
                <a:gd name="T11" fmla="*/ 195 h 195"/>
                <a:gd name="T12" fmla="*/ 268 w 268"/>
                <a:gd name="T13" fmla="*/ 137 h 195"/>
                <a:gd name="T14" fmla="*/ 227 w 268"/>
                <a:gd name="T15" fmla="*/ 86 h 195"/>
                <a:gd name="T16" fmla="*/ 132 w 268"/>
                <a:gd name="T17" fmla="*/ 0 h 195"/>
                <a:gd name="T18" fmla="*/ 35 w 268"/>
                <a:gd name="T19" fmla="*/ 89 h 195"/>
                <a:gd name="T20" fmla="*/ 0 w 268"/>
                <a:gd name="T21" fmla="*/ 137 h 195"/>
                <a:gd name="T22" fmla="*/ 55 w 268"/>
                <a:gd name="T23" fmla="*/ 195 h 195"/>
                <a:gd name="T24" fmla="*/ 18 w 268"/>
                <a:gd name="T25" fmla="*/ 15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8" h="195">
                  <a:moveTo>
                    <a:pt x="18" y="150"/>
                  </a:moveTo>
                  <a:cubicBezTo>
                    <a:pt x="18" y="133"/>
                    <a:pt x="29" y="119"/>
                    <a:pt x="48" y="108"/>
                  </a:cubicBezTo>
                  <a:cubicBezTo>
                    <a:pt x="52" y="64"/>
                    <a:pt x="88" y="30"/>
                    <a:pt x="132" y="30"/>
                  </a:cubicBezTo>
                  <a:cubicBezTo>
                    <a:pt x="175" y="30"/>
                    <a:pt x="211" y="63"/>
                    <a:pt x="215" y="105"/>
                  </a:cubicBezTo>
                  <a:cubicBezTo>
                    <a:pt x="237" y="116"/>
                    <a:pt x="251" y="132"/>
                    <a:pt x="251" y="150"/>
                  </a:cubicBezTo>
                  <a:cubicBezTo>
                    <a:pt x="251" y="168"/>
                    <a:pt x="236" y="184"/>
                    <a:pt x="213" y="195"/>
                  </a:cubicBezTo>
                  <a:cubicBezTo>
                    <a:pt x="247" y="182"/>
                    <a:pt x="268" y="161"/>
                    <a:pt x="268" y="137"/>
                  </a:cubicBezTo>
                  <a:cubicBezTo>
                    <a:pt x="268" y="117"/>
                    <a:pt x="253" y="99"/>
                    <a:pt x="227" y="86"/>
                  </a:cubicBezTo>
                  <a:cubicBezTo>
                    <a:pt x="222" y="38"/>
                    <a:pt x="181" y="0"/>
                    <a:pt x="132" y="0"/>
                  </a:cubicBezTo>
                  <a:cubicBezTo>
                    <a:pt x="81" y="0"/>
                    <a:pt x="39" y="39"/>
                    <a:pt x="35" y="89"/>
                  </a:cubicBezTo>
                  <a:cubicBezTo>
                    <a:pt x="14" y="102"/>
                    <a:pt x="0" y="119"/>
                    <a:pt x="0" y="137"/>
                  </a:cubicBezTo>
                  <a:cubicBezTo>
                    <a:pt x="0" y="161"/>
                    <a:pt x="22" y="182"/>
                    <a:pt x="55" y="195"/>
                  </a:cubicBezTo>
                  <a:cubicBezTo>
                    <a:pt x="32" y="184"/>
                    <a:pt x="18" y="168"/>
                    <a:pt x="18" y="150"/>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2" name="Freeform 120"/>
            <p:cNvSpPr/>
            <p:nvPr/>
          </p:nvSpPr>
          <p:spPr bwMode="auto">
            <a:xfrm>
              <a:off x="4545013" y="3176874"/>
              <a:ext cx="1282700" cy="1000125"/>
            </a:xfrm>
            <a:custGeom>
              <a:avLst/>
              <a:gdLst>
                <a:gd name="T0" fmla="*/ 61 w 233"/>
                <a:gd name="T1" fmla="*/ 145 h 181"/>
                <a:gd name="T2" fmla="*/ 109 w 233"/>
                <a:gd name="T3" fmla="*/ 178 h 181"/>
                <a:gd name="T4" fmla="*/ 116 w 233"/>
                <a:gd name="T5" fmla="*/ 143 h 181"/>
                <a:gd name="T6" fmla="*/ 124 w 233"/>
                <a:gd name="T7" fmla="*/ 181 h 181"/>
                <a:gd name="T8" fmla="*/ 171 w 233"/>
                <a:gd name="T9" fmla="*/ 145 h 181"/>
                <a:gd name="T10" fmla="*/ 139 w 233"/>
                <a:gd name="T11" fmla="*/ 181 h 181"/>
                <a:gd name="T12" fmla="*/ 195 w 233"/>
                <a:gd name="T13" fmla="*/ 165 h 181"/>
                <a:gd name="T14" fmla="*/ 233 w 233"/>
                <a:gd name="T15" fmla="*/ 120 h 181"/>
                <a:gd name="T16" fmla="*/ 197 w 233"/>
                <a:gd name="T17" fmla="*/ 75 h 181"/>
                <a:gd name="T18" fmla="*/ 114 w 233"/>
                <a:gd name="T19" fmla="*/ 0 h 181"/>
                <a:gd name="T20" fmla="*/ 30 w 233"/>
                <a:gd name="T21" fmla="*/ 78 h 181"/>
                <a:gd name="T22" fmla="*/ 0 w 233"/>
                <a:gd name="T23" fmla="*/ 120 h 181"/>
                <a:gd name="T24" fmla="*/ 37 w 233"/>
                <a:gd name="T25" fmla="*/ 165 h 181"/>
                <a:gd name="T26" fmla="*/ 93 w 233"/>
                <a:gd name="T27" fmla="*/ 181 h 181"/>
                <a:gd name="T28" fmla="*/ 61 w 233"/>
                <a:gd name="T29" fmla="*/ 14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3" h="181">
                  <a:moveTo>
                    <a:pt x="61" y="145"/>
                  </a:moveTo>
                  <a:cubicBezTo>
                    <a:pt x="109" y="178"/>
                    <a:pt x="109" y="178"/>
                    <a:pt x="109" y="178"/>
                  </a:cubicBezTo>
                  <a:cubicBezTo>
                    <a:pt x="116" y="143"/>
                    <a:pt x="116" y="143"/>
                    <a:pt x="116" y="143"/>
                  </a:cubicBezTo>
                  <a:cubicBezTo>
                    <a:pt x="124" y="181"/>
                    <a:pt x="124" y="181"/>
                    <a:pt x="124" y="181"/>
                  </a:cubicBezTo>
                  <a:cubicBezTo>
                    <a:pt x="171" y="145"/>
                    <a:pt x="171" y="145"/>
                    <a:pt x="171" y="145"/>
                  </a:cubicBezTo>
                  <a:cubicBezTo>
                    <a:pt x="139" y="181"/>
                    <a:pt x="139" y="181"/>
                    <a:pt x="139" y="181"/>
                  </a:cubicBezTo>
                  <a:cubicBezTo>
                    <a:pt x="161" y="178"/>
                    <a:pt x="180" y="173"/>
                    <a:pt x="195" y="165"/>
                  </a:cubicBezTo>
                  <a:cubicBezTo>
                    <a:pt x="218" y="154"/>
                    <a:pt x="233" y="138"/>
                    <a:pt x="233" y="120"/>
                  </a:cubicBezTo>
                  <a:cubicBezTo>
                    <a:pt x="233" y="102"/>
                    <a:pt x="219" y="86"/>
                    <a:pt x="197" y="75"/>
                  </a:cubicBezTo>
                  <a:cubicBezTo>
                    <a:pt x="193" y="33"/>
                    <a:pt x="157" y="0"/>
                    <a:pt x="114" y="0"/>
                  </a:cubicBezTo>
                  <a:cubicBezTo>
                    <a:pt x="70" y="0"/>
                    <a:pt x="34" y="34"/>
                    <a:pt x="30" y="78"/>
                  </a:cubicBezTo>
                  <a:cubicBezTo>
                    <a:pt x="11" y="89"/>
                    <a:pt x="0" y="103"/>
                    <a:pt x="0" y="120"/>
                  </a:cubicBezTo>
                  <a:cubicBezTo>
                    <a:pt x="0" y="138"/>
                    <a:pt x="14" y="154"/>
                    <a:pt x="37" y="165"/>
                  </a:cubicBezTo>
                  <a:cubicBezTo>
                    <a:pt x="53" y="173"/>
                    <a:pt x="72" y="178"/>
                    <a:pt x="93" y="181"/>
                  </a:cubicBezTo>
                  <a:cubicBezTo>
                    <a:pt x="61" y="145"/>
                    <a:pt x="61" y="145"/>
                    <a:pt x="61" y="145"/>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3" name="Freeform 121"/>
            <p:cNvSpPr/>
            <p:nvPr/>
          </p:nvSpPr>
          <p:spPr bwMode="auto">
            <a:xfrm>
              <a:off x="4879976" y="3965862"/>
              <a:ext cx="606425" cy="922337"/>
            </a:xfrm>
            <a:custGeom>
              <a:avLst/>
              <a:gdLst>
                <a:gd name="T0" fmla="*/ 382 w 382"/>
                <a:gd name="T1" fmla="*/ 7 h 581"/>
                <a:gd name="T2" fmla="*/ 219 w 382"/>
                <a:gd name="T3" fmla="*/ 133 h 581"/>
                <a:gd name="T4" fmla="*/ 191 w 382"/>
                <a:gd name="T5" fmla="*/ 0 h 581"/>
                <a:gd name="T6" fmla="*/ 167 w 382"/>
                <a:gd name="T7" fmla="*/ 122 h 581"/>
                <a:gd name="T8" fmla="*/ 0 w 382"/>
                <a:gd name="T9" fmla="*/ 7 h 581"/>
                <a:gd name="T10" fmla="*/ 111 w 382"/>
                <a:gd name="T11" fmla="*/ 133 h 581"/>
                <a:gd name="T12" fmla="*/ 163 w 382"/>
                <a:gd name="T13" fmla="*/ 188 h 581"/>
                <a:gd name="T14" fmla="*/ 153 w 382"/>
                <a:gd name="T15" fmla="*/ 581 h 581"/>
                <a:gd name="T16" fmla="*/ 229 w 382"/>
                <a:gd name="T17" fmla="*/ 581 h 581"/>
                <a:gd name="T18" fmla="*/ 222 w 382"/>
                <a:gd name="T19" fmla="*/ 188 h 581"/>
                <a:gd name="T20" fmla="*/ 271 w 382"/>
                <a:gd name="T21" fmla="*/ 133 h 581"/>
                <a:gd name="T22" fmla="*/ 382 w 382"/>
                <a:gd name="T23" fmla="*/ 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2" h="581">
                  <a:moveTo>
                    <a:pt x="382" y="7"/>
                  </a:moveTo>
                  <a:lnTo>
                    <a:pt x="219" y="133"/>
                  </a:lnTo>
                  <a:lnTo>
                    <a:pt x="191" y="0"/>
                  </a:lnTo>
                  <a:lnTo>
                    <a:pt x="167" y="122"/>
                  </a:lnTo>
                  <a:lnTo>
                    <a:pt x="0" y="7"/>
                  </a:lnTo>
                  <a:lnTo>
                    <a:pt x="111" y="133"/>
                  </a:lnTo>
                  <a:lnTo>
                    <a:pt x="163" y="188"/>
                  </a:lnTo>
                  <a:lnTo>
                    <a:pt x="153" y="581"/>
                  </a:lnTo>
                  <a:lnTo>
                    <a:pt x="229" y="581"/>
                  </a:lnTo>
                  <a:lnTo>
                    <a:pt x="222" y="188"/>
                  </a:lnTo>
                  <a:lnTo>
                    <a:pt x="271" y="133"/>
                  </a:lnTo>
                  <a:lnTo>
                    <a:pt x="382" y="7"/>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43" name="Oval 141"/>
            <p:cNvSpPr>
              <a:spLocks noChangeArrowheads="1"/>
            </p:cNvSpPr>
            <p:nvPr/>
          </p:nvSpPr>
          <p:spPr bwMode="auto">
            <a:xfrm>
              <a:off x="9821863" y="3221324"/>
              <a:ext cx="1001713" cy="1004887"/>
            </a:xfrm>
            <a:prstGeom prst="ellipse">
              <a:avLst/>
            </a:pr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44" name="Freeform 142"/>
            <p:cNvSpPr/>
            <p:nvPr/>
          </p:nvSpPr>
          <p:spPr bwMode="auto">
            <a:xfrm>
              <a:off x="10047288" y="3618199"/>
              <a:ext cx="539750" cy="1270000"/>
            </a:xfrm>
            <a:custGeom>
              <a:avLst/>
              <a:gdLst>
                <a:gd name="T0" fmla="*/ 340 w 340"/>
                <a:gd name="T1" fmla="*/ 143 h 800"/>
                <a:gd name="T2" fmla="*/ 195 w 340"/>
                <a:gd name="T3" fmla="*/ 226 h 800"/>
                <a:gd name="T4" fmla="*/ 174 w 340"/>
                <a:gd name="T5" fmla="*/ 0 h 800"/>
                <a:gd name="T6" fmla="*/ 149 w 340"/>
                <a:gd name="T7" fmla="*/ 226 h 800"/>
                <a:gd name="T8" fmla="*/ 0 w 340"/>
                <a:gd name="T9" fmla="*/ 143 h 800"/>
                <a:gd name="T10" fmla="*/ 132 w 340"/>
                <a:gd name="T11" fmla="*/ 303 h 800"/>
                <a:gd name="T12" fmla="*/ 132 w 340"/>
                <a:gd name="T13" fmla="*/ 800 h 800"/>
                <a:gd name="T14" fmla="*/ 201 w 340"/>
                <a:gd name="T15" fmla="*/ 800 h 800"/>
                <a:gd name="T16" fmla="*/ 201 w 340"/>
                <a:gd name="T17" fmla="*/ 303 h 800"/>
                <a:gd name="T18" fmla="*/ 340 w 340"/>
                <a:gd name="T19" fmla="*/ 143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800">
                  <a:moveTo>
                    <a:pt x="340" y="143"/>
                  </a:moveTo>
                  <a:lnTo>
                    <a:pt x="195" y="226"/>
                  </a:lnTo>
                  <a:lnTo>
                    <a:pt x="174" y="0"/>
                  </a:lnTo>
                  <a:lnTo>
                    <a:pt x="149" y="226"/>
                  </a:lnTo>
                  <a:lnTo>
                    <a:pt x="0" y="143"/>
                  </a:lnTo>
                  <a:lnTo>
                    <a:pt x="132" y="303"/>
                  </a:lnTo>
                  <a:lnTo>
                    <a:pt x="132" y="800"/>
                  </a:lnTo>
                  <a:lnTo>
                    <a:pt x="201" y="800"/>
                  </a:lnTo>
                  <a:lnTo>
                    <a:pt x="201" y="303"/>
                  </a:lnTo>
                  <a:lnTo>
                    <a:pt x="340" y="143"/>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sp>
        <p:nvSpPr>
          <p:cNvPr id="153" name="Rectangle 151"/>
          <p:cNvSpPr>
            <a:spLocks noChangeArrowheads="1"/>
          </p:cNvSpPr>
          <p:nvPr/>
        </p:nvSpPr>
        <p:spPr bwMode="auto">
          <a:xfrm>
            <a:off x="2" y="4902305"/>
            <a:ext cx="12238039" cy="193675"/>
          </a:xfrm>
          <a:prstGeom prst="rect">
            <a:avLst/>
          </a:prstGeom>
          <a:solidFill>
            <a:schemeClr val="accent4"/>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2" name="Rectangle 41"/>
          <p:cNvSpPr/>
          <p:nvPr/>
        </p:nvSpPr>
        <p:spPr>
          <a:xfrm>
            <a:off x="1048385" y="5363845"/>
            <a:ext cx="9775190" cy="937260"/>
          </a:xfrm>
          <a:prstGeom prst="rect">
            <a:avLst/>
          </a:prstGeom>
        </p:spPr>
        <p:txBody>
          <a:bodyPr wrap="square" lIns="121920" rIns="121920" bIns="60960">
            <a:spAutoFit/>
          </a:bodyPr>
          <a:lstStyle/>
          <a:p>
            <a:pPr indent="457200" algn="just" fontAlgn="auto">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sym typeface="+mn-ea"/>
              </a:rPr>
              <a:t>键盘乐器是有排列如钢琴键盘的琴键之乐器总称。这些乐器上每个琴键都有固定的音高，因此皆可用以演奏任何符合其音域范围内的乐曲。</a:t>
            </a:r>
            <a:endParaRPr lang="zh-CN" altLang="en-US">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1" name="TextBox 76"/>
          <p:cNvSpPr txBox="1"/>
          <p:nvPr/>
        </p:nvSpPr>
        <p:spPr>
          <a:xfrm>
            <a:off x="3357687" y="327185"/>
            <a:ext cx="5451229" cy="583565"/>
          </a:xfrm>
          <a:prstGeom prst="rect">
            <a:avLst/>
          </a:prstGeom>
          <a:noFill/>
          <a:effectLst/>
        </p:spPr>
        <p:txBody>
          <a:bodyPr wrap="square" rtlCol="0">
            <a:spAutoFit/>
          </a:bodyPr>
          <a:lstStyle/>
          <a:p>
            <a:pPr algn="ctr"/>
            <a:r>
              <a:rPr lang="zh-CN" altLang="en-US" sz="3200" b="1" dirty="0" smtClean="0">
                <a:solidFill>
                  <a:schemeClr val="accent1">
                    <a:lumMod val="60000"/>
                    <a:lumOff val="40000"/>
                  </a:schemeClr>
                </a:solidFill>
                <a:latin typeface="华文细黑" panose="02010600040101010101" charset="-122"/>
                <a:ea typeface="宋体" panose="02010600030101010101" pitchFamily="2" charset="-122"/>
                <a:sym typeface="华文细黑" panose="02010600040101010101" charset="-122"/>
              </a:rPr>
              <a:t>第二节　键盘乐器</a:t>
            </a:r>
            <a:endParaRPr lang="zh-CN" altLang="en-US" sz="3200" b="1" dirty="0" smtClean="0">
              <a:solidFill>
                <a:schemeClr val="accent1">
                  <a:lumMod val="60000"/>
                  <a:lumOff val="40000"/>
                </a:schemeClr>
              </a:solidFill>
              <a:latin typeface="华文细黑" panose="02010600040101010101" charset="-122"/>
              <a:ea typeface="宋体" panose="02010600030101010101" pitchFamily="2" charset="-122"/>
              <a:sym typeface="华文细黑" panose="02010600040101010101" charset="-122"/>
            </a:endParaRPr>
          </a:p>
        </p:txBody>
      </p:sp>
    </p:spTree>
  </p:cSld>
  <p:clrMapOvr>
    <a:masterClrMapping/>
  </p:clrMapOvr>
  <p:transition spd="slow">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14:presetBounceEnd="50000">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14:bounceEnd="50000">
                                          <p:cBhvr additive="base">
                                            <p:cTn id="23" dur="1000" fill="hold"/>
                                            <p:tgtEl>
                                              <p:spTgt spid="42"/>
                                            </p:tgtEl>
                                            <p:attrNameLst>
                                              <p:attrName>ppt_x</p:attrName>
                                            </p:attrNameLst>
                                          </p:cBhvr>
                                          <p:tavLst>
                                            <p:tav tm="0">
                                              <p:val>
                                                <p:strVal val="#ppt_x"/>
                                              </p:val>
                                            </p:tav>
                                            <p:tav tm="100000">
                                              <p:val>
                                                <p:strVal val="#ppt_x"/>
                                              </p:val>
                                            </p:tav>
                                          </p:tavLst>
                                        </p:anim>
                                        <p:anim calcmode="lin" valueType="num" p14:bounceEnd="50000">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1000" fill="hold"/>
                                            <p:tgtEl>
                                              <p:spTgt spid="42"/>
                                            </p:tgtEl>
                                            <p:attrNameLst>
                                              <p:attrName>ppt_x</p:attrName>
                                            </p:attrNameLst>
                                          </p:cBhvr>
                                          <p:tavLst>
                                            <p:tav tm="0">
                                              <p:val>
                                                <p:strVal val="#ppt_x"/>
                                              </p:val>
                                            </p:tav>
                                            <p:tav tm="100000">
                                              <p:val>
                                                <p:strVal val="#ppt_x"/>
                                              </p:val>
                                            </p:tav>
                                          </p:tavLst>
                                        </p:anim>
                                        <p:anim calcmode="lin" valueType="num">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一、钢琴曲鉴赏　《月光奏鸣曲》</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843915" y="1306195"/>
            <a:ext cx="6852920" cy="4246245"/>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rPr>
              <a:t>《月光奏鸣曲》又称《升 c 小调第十四钢琴奏鸣曲》，是一首誉满全球的钢琴曲，由德国著名作曲家贝多芬作曲，创作于 1801 年，本曲接近于贝多芬创作的成熟期。贝多芬是德国最伟大的音乐家、作曲家、钢琴家、指挥家，维也纳古典乐派代表人物之一，被尊称为“乐圣”，与海顿、莫扎特一起被后人称为“维也纳三杰”，世界艺术史上最伟大的作曲家之一。他的作品既壮丽宏伟又极朴实鲜明，其音乐内容丰富，同时又易于为听众所理解和接受。其所创作的作品集中体现了他巨人般的性格，反映了那个时代的进步思想，集中体现了人民的痛苦与欢乐、斗争与胜利，因此在那个时代激励鼓舞着人们的斗志，即使在现在也使人感到亲切和鼓舞。</a:t>
            </a:r>
            <a:endParaRPr lang="zh-CN" altLang="en-US">
              <a:latin typeface="宋体" panose="02010600030101010101" pitchFamily="2" charset="-122"/>
              <a:ea typeface="宋体" panose="02010600030101010101" pitchFamily="2" charset="-122"/>
            </a:endParaRPr>
          </a:p>
        </p:txBody>
      </p:sp>
      <p:pic>
        <p:nvPicPr>
          <p:cNvPr id="7" name="图片 6"/>
          <p:cNvPicPr>
            <a:picLocks noChangeAspect="1"/>
          </p:cNvPicPr>
          <p:nvPr/>
        </p:nvPicPr>
        <p:blipFill>
          <a:blip r:embed="rId1"/>
          <a:stretch>
            <a:fillRect/>
          </a:stretch>
        </p:blipFill>
        <p:spPr>
          <a:xfrm>
            <a:off x="8057515" y="1905000"/>
            <a:ext cx="3048000" cy="3048000"/>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1456854" y="3422805"/>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rPr>
              <a:t>01</a:t>
            </a:r>
            <a:endParaRPr lang="zh-CN" altLang="en-US"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endParaRPr>
          </a:p>
        </p:txBody>
      </p:sp>
      <p:sp>
        <p:nvSpPr>
          <p:cNvPr id="12" name="文本框 11"/>
          <p:cNvSpPr txBox="1"/>
          <p:nvPr/>
        </p:nvSpPr>
        <p:spPr>
          <a:xfrm>
            <a:off x="4119210" y="3422805"/>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rPr>
              <a:t>02</a:t>
            </a:r>
            <a:endParaRPr lang="zh-CN" altLang="en-US"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endParaRPr>
          </a:p>
        </p:txBody>
      </p:sp>
      <p:sp>
        <p:nvSpPr>
          <p:cNvPr id="13" name="文本框 12"/>
          <p:cNvSpPr txBox="1"/>
          <p:nvPr/>
        </p:nvSpPr>
        <p:spPr>
          <a:xfrm>
            <a:off x="6781567" y="3422805"/>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rPr>
              <a:t>03</a:t>
            </a:r>
            <a:endParaRPr lang="zh-CN" altLang="en-US"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endParaRPr>
          </a:p>
        </p:txBody>
      </p:sp>
      <p:sp>
        <p:nvSpPr>
          <p:cNvPr id="14" name="文本框 13"/>
          <p:cNvSpPr txBox="1"/>
          <p:nvPr/>
        </p:nvSpPr>
        <p:spPr>
          <a:xfrm>
            <a:off x="9438391" y="3422805"/>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rPr>
              <a:t>04</a:t>
            </a:r>
            <a:endParaRPr lang="zh-CN" altLang="en-US"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endParaRPr>
          </a:p>
        </p:txBody>
      </p:sp>
      <p:cxnSp>
        <p:nvCxnSpPr>
          <p:cNvPr id="15" name="直接连接符 14"/>
          <p:cNvCxnSpPr/>
          <p:nvPr/>
        </p:nvCxnSpPr>
        <p:spPr>
          <a:xfrm flipH="1">
            <a:off x="3300295"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939890"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6113625"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8927648"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11408643" y="3443767"/>
            <a:ext cx="11776" cy="85980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1070610" y="4652010"/>
            <a:ext cx="1985645"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rPr>
              <a:t>了解音乐</a:t>
            </a:r>
            <a:endPar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endParaRPr>
          </a:p>
        </p:txBody>
      </p:sp>
      <p:sp>
        <p:nvSpPr>
          <p:cNvPr id="22" name="矩形 21"/>
          <p:cNvSpPr/>
          <p:nvPr/>
        </p:nvSpPr>
        <p:spPr>
          <a:xfrm>
            <a:off x="3687136" y="4651887"/>
            <a:ext cx="2253065"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rPr>
              <a:t>认识音乐</a:t>
            </a:r>
            <a:endPar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endParaRPr>
          </a:p>
        </p:txBody>
      </p:sp>
      <p:sp>
        <p:nvSpPr>
          <p:cNvPr id="24" name="矩形 23"/>
          <p:cNvSpPr/>
          <p:nvPr/>
        </p:nvSpPr>
        <p:spPr>
          <a:xfrm>
            <a:off x="6436262" y="4651887"/>
            <a:ext cx="2253065"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rPr>
              <a:t>鉴赏音乐</a:t>
            </a:r>
            <a:endPar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endParaRPr>
          </a:p>
        </p:txBody>
      </p:sp>
      <p:sp>
        <p:nvSpPr>
          <p:cNvPr id="26" name="矩形 25"/>
          <p:cNvSpPr/>
          <p:nvPr/>
        </p:nvSpPr>
        <p:spPr>
          <a:xfrm>
            <a:off x="9141612" y="4651887"/>
            <a:ext cx="2253065" cy="82486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rPr>
              <a:t>音乐综合实践活动</a:t>
            </a:r>
            <a:endPar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endParaRPr>
          </a:p>
        </p:txBody>
      </p:sp>
      <p:pic>
        <p:nvPicPr>
          <p:cNvPr id="29" name="图片 28"/>
          <p:cNvPicPr>
            <a:picLocks noChangeAspect="1"/>
          </p:cNvPicPr>
          <p:nvPr/>
        </p:nvPicPr>
        <p:blipFill rotWithShape="1">
          <a:blip r:embed="rId1">
            <a:extLst>
              <a:ext uri="{28A0092B-C50C-407E-A947-70E740481C1C}">
                <a14:useLocalDpi xmlns:a14="http://schemas.microsoft.com/office/drawing/2010/main" val="0"/>
              </a:ext>
            </a:extLst>
          </a:blip>
          <a:srcRect t="30892" b="36686"/>
          <a:stretch>
            <a:fillRect/>
          </a:stretch>
        </p:blipFill>
        <p:spPr>
          <a:xfrm>
            <a:off x="4519382" y="1706509"/>
            <a:ext cx="3212037" cy="1041400"/>
          </a:xfrm>
          <a:prstGeom prst="rect">
            <a:avLst/>
          </a:prstGeom>
        </p:spPr>
      </p:pic>
      <p:sp>
        <p:nvSpPr>
          <p:cNvPr id="30" name="TextBox 29"/>
          <p:cNvSpPr txBox="1"/>
          <p:nvPr/>
        </p:nvSpPr>
        <p:spPr>
          <a:xfrm>
            <a:off x="5093176" y="875512"/>
            <a:ext cx="2621280" cy="829945"/>
          </a:xfrm>
          <a:prstGeom prst="rect">
            <a:avLst/>
          </a:prstGeom>
          <a:noFill/>
          <a:ln>
            <a:noFill/>
          </a:ln>
        </p:spPr>
        <p:txBody>
          <a:bodyPr wrap="none" rtlCol="0">
            <a:spAutoFit/>
          </a:bodyPr>
          <a:lstStyle/>
          <a:p>
            <a:pPr algn="l"/>
            <a:r>
              <a:rPr lang="zh-CN" altLang="en-US" sz="4800" dirty="0" smtClean="0">
                <a:solidFill>
                  <a:schemeClr val="bg1"/>
                </a:solidFill>
                <a:effectLst>
                  <a:outerShdw blurRad="38100" dist="38100" dir="2700000" algn="tl">
                    <a:srgbClr val="000000">
                      <a:alpha val="43137"/>
                    </a:srgbClr>
                  </a:outerShdw>
                </a:effectLst>
                <a:latin typeface="华文细黑" panose="02010600040101010101" charset="-122"/>
                <a:ea typeface="宋体" panose="02010600030101010101" pitchFamily="2" charset="-122"/>
                <a:sym typeface="华文细黑" panose="02010600040101010101" charset="-122"/>
              </a:rPr>
              <a:t>基础模块</a:t>
            </a:r>
            <a:endParaRPr lang="zh-CN" altLang="en-US" sz="4800" dirty="0" smtClean="0">
              <a:solidFill>
                <a:schemeClr val="bg1"/>
              </a:solidFill>
              <a:effectLst>
                <a:outerShdw blurRad="38100" dist="38100" dir="2700000" algn="tl">
                  <a:srgbClr val="000000">
                    <a:alpha val="43137"/>
                  </a:srgbClr>
                </a:outerShdw>
              </a:effectLst>
              <a:latin typeface="华文细黑" panose="02010600040101010101" charset="-122"/>
              <a:ea typeface="宋体" panose="02010600030101010101" pitchFamily="2" charset="-122"/>
              <a:sym typeface="华文细黑"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
                                        </p:tgtEl>
                                        <p:attrNameLst>
                                          <p:attrName>ppt_y</p:attrName>
                                        </p:attrNameLst>
                                      </p:cBhvr>
                                      <p:tavLst>
                                        <p:tav tm="0">
                                          <p:val>
                                            <p:strVal val="#ppt_y"/>
                                          </p:val>
                                        </p:tav>
                                        <p:tav tm="100000">
                                          <p:val>
                                            <p:strVal val="#ppt_y"/>
                                          </p:val>
                                        </p:tav>
                                      </p:tavLst>
                                    </p:anim>
                                    <p:anim calcmode="lin" valueType="num">
                                      <p:cBhvr>
                                        <p:cTn id="9"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0"/>
                                        </p:tgtEl>
                                      </p:cBhvr>
                                    </p:animEffect>
                                  </p:childTnLst>
                                </p:cTn>
                              </p:par>
                            </p:childTnLst>
                          </p:cTn>
                        </p:par>
                        <p:par>
                          <p:cTn id="12" fill="hold">
                            <p:stCondLst>
                              <p:cond delay="649"/>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30"/>
                                        </p:tgtEl>
                                      </p:cBhvr>
                                    </p:animEffect>
                                    <p:animScale>
                                      <p:cBhvr>
                                        <p:cTn id="15" dur="250" autoRev="1" fill="hold"/>
                                        <p:tgtEl>
                                          <p:spTgt spid="30"/>
                                        </p:tgtEl>
                                      </p:cBhvr>
                                      <p:by x="105000" y="105000"/>
                                    </p:animScale>
                                  </p:childTnLst>
                                </p:cTn>
                              </p:par>
                            </p:childTnLst>
                          </p:cTn>
                        </p:par>
                        <p:par>
                          <p:cTn id="16" fill="hold">
                            <p:stCondLst>
                              <p:cond delay="1149"/>
                            </p:stCondLst>
                            <p:childTnLst>
                              <p:par>
                                <p:cTn id="17" presetID="16" presetClass="entr" presetSubtype="37"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barn(outVertical)">
                                      <p:cBhvr>
                                        <p:cTn id="19" dur="500"/>
                                        <p:tgtEl>
                                          <p:spTgt spid="29"/>
                                        </p:tgtEl>
                                      </p:cBhvr>
                                    </p:animEffect>
                                  </p:childTnLst>
                                </p:cTn>
                              </p:par>
                              <p:par>
                                <p:cTn id="20" presetID="47" presetClass="entr" presetSubtype="0"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1000"/>
                                        <p:tgtEl>
                                          <p:spTgt spid="17"/>
                                        </p:tgtEl>
                                      </p:cBhvr>
                                    </p:animEffect>
                                    <p:anim calcmode="lin" valueType="num">
                                      <p:cBhvr>
                                        <p:cTn id="33" dur="1000" fill="hold"/>
                                        <p:tgtEl>
                                          <p:spTgt spid="17"/>
                                        </p:tgtEl>
                                        <p:attrNameLst>
                                          <p:attrName>ppt_x</p:attrName>
                                        </p:attrNameLst>
                                      </p:cBhvr>
                                      <p:tavLst>
                                        <p:tav tm="0">
                                          <p:val>
                                            <p:strVal val="#ppt_x"/>
                                          </p:val>
                                        </p:tav>
                                        <p:tav tm="100000">
                                          <p:val>
                                            <p:strVal val="#ppt_x"/>
                                          </p:val>
                                        </p:tav>
                                      </p:tavLst>
                                    </p:anim>
                                    <p:anim calcmode="lin" valueType="num">
                                      <p:cBhvr>
                                        <p:cTn id="34" dur="1000" fill="hold"/>
                                        <p:tgtEl>
                                          <p:spTgt spid="17"/>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1000"/>
                                        <p:tgtEl>
                                          <p:spTgt spid="18"/>
                                        </p:tgtEl>
                                      </p:cBhvr>
                                    </p:animEffect>
                                    <p:anim calcmode="lin" valueType="num">
                                      <p:cBhvr>
                                        <p:cTn id="38" dur="1000" fill="hold"/>
                                        <p:tgtEl>
                                          <p:spTgt spid="18"/>
                                        </p:tgtEl>
                                        <p:attrNameLst>
                                          <p:attrName>ppt_x</p:attrName>
                                        </p:attrNameLst>
                                      </p:cBhvr>
                                      <p:tavLst>
                                        <p:tav tm="0">
                                          <p:val>
                                            <p:strVal val="#ppt_x"/>
                                          </p:val>
                                        </p:tav>
                                        <p:tav tm="100000">
                                          <p:val>
                                            <p:strVal val="#ppt_x"/>
                                          </p:val>
                                        </p:tav>
                                      </p:tavLst>
                                    </p:anim>
                                    <p:anim calcmode="lin" valueType="num">
                                      <p:cBhvr>
                                        <p:cTn id="39" dur="1000" fill="hold"/>
                                        <p:tgtEl>
                                          <p:spTgt spid="18"/>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1000"/>
                                        <p:tgtEl>
                                          <p:spTgt spid="19"/>
                                        </p:tgtEl>
                                      </p:cBhvr>
                                    </p:animEffect>
                                    <p:anim calcmode="lin" valueType="num">
                                      <p:cBhvr>
                                        <p:cTn id="43" dur="1000" fill="hold"/>
                                        <p:tgtEl>
                                          <p:spTgt spid="19"/>
                                        </p:tgtEl>
                                        <p:attrNameLst>
                                          <p:attrName>ppt_x</p:attrName>
                                        </p:attrNameLst>
                                      </p:cBhvr>
                                      <p:tavLst>
                                        <p:tav tm="0">
                                          <p:val>
                                            <p:strVal val="#ppt_x"/>
                                          </p:val>
                                        </p:tav>
                                        <p:tav tm="100000">
                                          <p:val>
                                            <p:strVal val="#ppt_x"/>
                                          </p:val>
                                        </p:tav>
                                      </p:tavLst>
                                    </p:anim>
                                    <p:anim calcmode="lin" valueType="num">
                                      <p:cBhvr>
                                        <p:cTn id="44" dur="1000" fill="hold"/>
                                        <p:tgtEl>
                                          <p:spTgt spid="19"/>
                                        </p:tgtEl>
                                        <p:attrNameLst>
                                          <p:attrName>ppt_y</p:attrName>
                                        </p:attrNameLst>
                                      </p:cBhvr>
                                      <p:tavLst>
                                        <p:tav tm="0">
                                          <p:val>
                                            <p:strVal val="#ppt_y-.1"/>
                                          </p:val>
                                        </p:tav>
                                        <p:tav tm="100000">
                                          <p:val>
                                            <p:strVal val="#ppt_y"/>
                                          </p:val>
                                        </p:tav>
                                      </p:tavLst>
                                    </p:anim>
                                  </p:childTnLst>
                                </p:cTn>
                              </p:par>
                            </p:childTnLst>
                          </p:cTn>
                        </p:par>
                        <p:par>
                          <p:cTn id="45" fill="hold">
                            <p:stCondLst>
                              <p:cond delay="1649"/>
                            </p:stCondLst>
                            <p:childTnLst>
                              <p:par>
                                <p:cTn id="46" presetID="53" presetClass="entr" presetSubtype="16"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p:cTn id="48" dur="500" fill="hold"/>
                                        <p:tgtEl>
                                          <p:spTgt spid="11"/>
                                        </p:tgtEl>
                                        <p:attrNameLst>
                                          <p:attrName>ppt_w</p:attrName>
                                        </p:attrNameLst>
                                      </p:cBhvr>
                                      <p:tavLst>
                                        <p:tav tm="0">
                                          <p:val>
                                            <p:fltVal val="0"/>
                                          </p:val>
                                        </p:tav>
                                        <p:tav tm="100000">
                                          <p:val>
                                            <p:strVal val="#ppt_w"/>
                                          </p:val>
                                        </p:tav>
                                      </p:tavLst>
                                    </p:anim>
                                    <p:anim calcmode="lin" valueType="num">
                                      <p:cBhvr>
                                        <p:cTn id="49" dur="500" fill="hold"/>
                                        <p:tgtEl>
                                          <p:spTgt spid="11"/>
                                        </p:tgtEl>
                                        <p:attrNameLst>
                                          <p:attrName>ppt_h</p:attrName>
                                        </p:attrNameLst>
                                      </p:cBhvr>
                                      <p:tavLst>
                                        <p:tav tm="0">
                                          <p:val>
                                            <p:fltVal val="0"/>
                                          </p:val>
                                        </p:tav>
                                        <p:tav tm="100000">
                                          <p:val>
                                            <p:strVal val="#ppt_h"/>
                                          </p:val>
                                        </p:tav>
                                      </p:tavLst>
                                    </p:anim>
                                    <p:animEffect transition="in" filter="fade">
                                      <p:cBhvr>
                                        <p:cTn id="50" dur="500"/>
                                        <p:tgtEl>
                                          <p:spTgt spid="11"/>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p:cTn id="53" dur="500" fill="hold"/>
                                        <p:tgtEl>
                                          <p:spTgt spid="12"/>
                                        </p:tgtEl>
                                        <p:attrNameLst>
                                          <p:attrName>ppt_w</p:attrName>
                                        </p:attrNameLst>
                                      </p:cBhvr>
                                      <p:tavLst>
                                        <p:tav tm="0">
                                          <p:val>
                                            <p:fltVal val="0"/>
                                          </p:val>
                                        </p:tav>
                                        <p:tav tm="100000">
                                          <p:val>
                                            <p:strVal val="#ppt_w"/>
                                          </p:val>
                                        </p:tav>
                                      </p:tavLst>
                                    </p:anim>
                                    <p:anim calcmode="lin" valueType="num">
                                      <p:cBhvr>
                                        <p:cTn id="54" dur="500" fill="hold"/>
                                        <p:tgtEl>
                                          <p:spTgt spid="12"/>
                                        </p:tgtEl>
                                        <p:attrNameLst>
                                          <p:attrName>ppt_h</p:attrName>
                                        </p:attrNameLst>
                                      </p:cBhvr>
                                      <p:tavLst>
                                        <p:tav tm="0">
                                          <p:val>
                                            <p:fltVal val="0"/>
                                          </p:val>
                                        </p:tav>
                                        <p:tav tm="100000">
                                          <p:val>
                                            <p:strVal val="#ppt_h"/>
                                          </p:val>
                                        </p:tav>
                                      </p:tavLst>
                                    </p:anim>
                                    <p:animEffect transition="in" filter="fade">
                                      <p:cBhvr>
                                        <p:cTn id="55" dur="500"/>
                                        <p:tgtEl>
                                          <p:spTgt spid="12"/>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p:cTn id="58" dur="500" fill="hold"/>
                                        <p:tgtEl>
                                          <p:spTgt spid="13"/>
                                        </p:tgtEl>
                                        <p:attrNameLst>
                                          <p:attrName>ppt_w</p:attrName>
                                        </p:attrNameLst>
                                      </p:cBhvr>
                                      <p:tavLst>
                                        <p:tav tm="0">
                                          <p:val>
                                            <p:fltVal val="0"/>
                                          </p:val>
                                        </p:tav>
                                        <p:tav tm="100000">
                                          <p:val>
                                            <p:strVal val="#ppt_w"/>
                                          </p:val>
                                        </p:tav>
                                      </p:tavLst>
                                    </p:anim>
                                    <p:anim calcmode="lin" valueType="num">
                                      <p:cBhvr>
                                        <p:cTn id="59" dur="500" fill="hold"/>
                                        <p:tgtEl>
                                          <p:spTgt spid="13"/>
                                        </p:tgtEl>
                                        <p:attrNameLst>
                                          <p:attrName>ppt_h</p:attrName>
                                        </p:attrNameLst>
                                      </p:cBhvr>
                                      <p:tavLst>
                                        <p:tav tm="0">
                                          <p:val>
                                            <p:fltVal val="0"/>
                                          </p:val>
                                        </p:tav>
                                        <p:tav tm="100000">
                                          <p:val>
                                            <p:strVal val="#ppt_h"/>
                                          </p:val>
                                        </p:tav>
                                      </p:tavLst>
                                    </p:anim>
                                    <p:animEffect transition="in" filter="fade">
                                      <p:cBhvr>
                                        <p:cTn id="60" dur="500"/>
                                        <p:tgtEl>
                                          <p:spTgt spid="13"/>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14"/>
                                        </p:tgtEl>
                                        <p:attrNameLst>
                                          <p:attrName>style.visibility</p:attrName>
                                        </p:attrNameLst>
                                      </p:cBhvr>
                                      <p:to>
                                        <p:strVal val="visible"/>
                                      </p:to>
                                    </p:set>
                                    <p:anim calcmode="lin" valueType="num">
                                      <p:cBhvr>
                                        <p:cTn id="63" dur="500" fill="hold"/>
                                        <p:tgtEl>
                                          <p:spTgt spid="14"/>
                                        </p:tgtEl>
                                        <p:attrNameLst>
                                          <p:attrName>ppt_w</p:attrName>
                                        </p:attrNameLst>
                                      </p:cBhvr>
                                      <p:tavLst>
                                        <p:tav tm="0">
                                          <p:val>
                                            <p:fltVal val="0"/>
                                          </p:val>
                                        </p:tav>
                                        <p:tav tm="100000">
                                          <p:val>
                                            <p:strVal val="#ppt_w"/>
                                          </p:val>
                                        </p:tav>
                                      </p:tavLst>
                                    </p:anim>
                                    <p:anim calcmode="lin" valueType="num">
                                      <p:cBhvr>
                                        <p:cTn id="64" dur="500" fill="hold"/>
                                        <p:tgtEl>
                                          <p:spTgt spid="14"/>
                                        </p:tgtEl>
                                        <p:attrNameLst>
                                          <p:attrName>ppt_h</p:attrName>
                                        </p:attrNameLst>
                                      </p:cBhvr>
                                      <p:tavLst>
                                        <p:tav tm="0">
                                          <p:val>
                                            <p:fltVal val="0"/>
                                          </p:val>
                                        </p:tav>
                                        <p:tav tm="100000">
                                          <p:val>
                                            <p:strVal val="#ppt_h"/>
                                          </p:val>
                                        </p:tav>
                                      </p:tavLst>
                                    </p:anim>
                                    <p:animEffect transition="in" filter="fade">
                                      <p:cBhvr>
                                        <p:cTn id="65" dur="500"/>
                                        <p:tgtEl>
                                          <p:spTgt spid="14"/>
                                        </p:tgtEl>
                                      </p:cBhvr>
                                    </p:animEffect>
                                  </p:childTnLst>
                                </p:cTn>
                              </p:par>
                              <p:par>
                                <p:cTn id="66" presetID="23" presetClass="entr" presetSubtype="32" fill="hold" grpId="0" nodeType="withEffect">
                                  <p:stCondLst>
                                    <p:cond delay="500"/>
                                  </p:stCondLst>
                                  <p:childTnLst>
                                    <p:set>
                                      <p:cBhvr>
                                        <p:cTn id="67" dur="1" fill="hold">
                                          <p:stCondLst>
                                            <p:cond delay="0"/>
                                          </p:stCondLst>
                                        </p:cTn>
                                        <p:tgtEl>
                                          <p:spTgt spid="20"/>
                                        </p:tgtEl>
                                        <p:attrNameLst>
                                          <p:attrName>style.visibility</p:attrName>
                                        </p:attrNameLst>
                                      </p:cBhvr>
                                      <p:to>
                                        <p:strVal val="visible"/>
                                      </p:to>
                                    </p:set>
                                    <p:anim calcmode="lin" valueType="num">
                                      <p:cBhvr>
                                        <p:cTn id="68" dur="500" fill="hold"/>
                                        <p:tgtEl>
                                          <p:spTgt spid="20"/>
                                        </p:tgtEl>
                                        <p:attrNameLst>
                                          <p:attrName>ppt_w</p:attrName>
                                        </p:attrNameLst>
                                      </p:cBhvr>
                                      <p:tavLst>
                                        <p:tav tm="0">
                                          <p:val>
                                            <p:strVal val="4*#ppt_w"/>
                                          </p:val>
                                        </p:tav>
                                        <p:tav tm="100000">
                                          <p:val>
                                            <p:strVal val="#ppt_w"/>
                                          </p:val>
                                        </p:tav>
                                      </p:tavLst>
                                    </p:anim>
                                    <p:anim calcmode="lin" valueType="num">
                                      <p:cBhvr>
                                        <p:cTn id="69" dur="500" fill="hold"/>
                                        <p:tgtEl>
                                          <p:spTgt spid="20"/>
                                        </p:tgtEl>
                                        <p:attrNameLst>
                                          <p:attrName>ppt_h</p:attrName>
                                        </p:attrNameLst>
                                      </p:cBhvr>
                                      <p:tavLst>
                                        <p:tav tm="0">
                                          <p:val>
                                            <p:strVal val="4*#ppt_h"/>
                                          </p:val>
                                        </p:tav>
                                        <p:tav tm="100000">
                                          <p:val>
                                            <p:strVal val="#ppt_h"/>
                                          </p:val>
                                        </p:tav>
                                      </p:tavLst>
                                    </p:anim>
                                  </p:childTnLst>
                                </p:cTn>
                              </p:par>
                              <p:par>
                                <p:cTn id="70" presetID="23" presetClass="entr" presetSubtype="32" fill="hold" grpId="0" nodeType="withEffect">
                                  <p:stCondLst>
                                    <p:cond delay="500"/>
                                  </p:stCondLst>
                                  <p:childTnLst>
                                    <p:set>
                                      <p:cBhvr>
                                        <p:cTn id="71" dur="1" fill="hold">
                                          <p:stCondLst>
                                            <p:cond delay="0"/>
                                          </p:stCondLst>
                                        </p:cTn>
                                        <p:tgtEl>
                                          <p:spTgt spid="22"/>
                                        </p:tgtEl>
                                        <p:attrNameLst>
                                          <p:attrName>style.visibility</p:attrName>
                                        </p:attrNameLst>
                                      </p:cBhvr>
                                      <p:to>
                                        <p:strVal val="visible"/>
                                      </p:to>
                                    </p:set>
                                    <p:anim calcmode="lin" valueType="num">
                                      <p:cBhvr>
                                        <p:cTn id="72" dur="500" fill="hold"/>
                                        <p:tgtEl>
                                          <p:spTgt spid="22"/>
                                        </p:tgtEl>
                                        <p:attrNameLst>
                                          <p:attrName>ppt_w</p:attrName>
                                        </p:attrNameLst>
                                      </p:cBhvr>
                                      <p:tavLst>
                                        <p:tav tm="0">
                                          <p:val>
                                            <p:strVal val="4*#ppt_w"/>
                                          </p:val>
                                        </p:tav>
                                        <p:tav tm="100000">
                                          <p:val>
                                            <p:strVal val="#ppt_w"/>
                                          </p:val>
                                        </p:tav>
                                      </p:tavLst>
                                    </p:anim>
                                    <p:anim calcmode="lin" valueType="num">
                                      <p:cBhvr>
                                        <p:cTn id="73" dur="500" fill="hold"/>
                                        <p:tgtEl>
                                          <p:spTgt spid="22"/>
                                        </p:tgtEl>
                                        <p:attrNameLst>
                                          <p:attrName>ppt_h</p:attrName>
                                        </p:attrNameLst>
                                      </p:cBhvr>
                                      <p:tavLst>
                                        <p:tav tm="0">
                                          <p:val>
                                            <p:strVal val="4*#ppt_h"/>
                                          </p:val>
                                        </p:tav>
                                        <p:tav tm="100000">
                                          <p:val>
                                            <p:strVal val="#ppt_h"/>
                                          </p:val>
                                        </p:tav>
                                      </p:tavLst>
                                    </p:anim>
                                  </p:childTnLst>
                                </p:cTn>
                              </p:par>
                              <p:par>
                                <p:cTn id="74" presetID="23" presetClass="entr" presetSubtype="32" fill="hold" grpId="0" nodeType="withEffect">
                                  <p:stCondLst>
                                    <p:cond delay="500"/>
                                  </p:stCondLst>
                                  <p:childTnLst>
                                    <p:set>
                                      <p:cBhvr>
                                        <p:cTn id="75" dur="1" fill="hold">
                                          <p:stCondLst>
                                            <p:cond delay="0"/>
                                          </p:stCondLst>
                                        </p:cTn>
                                        <p:tgtEl>
                                          <p:spTgt spid="24"/>
                                        </p:tgtEl>
                                        <p:attrNameLst>
                                          <p:attrName>style.visibility</p:attrName>
                                        </p:attrNameLst>
                                      </p:cBhvr>
                                      <p:to>
                                        <p:strVal val="visible"/>
                                      </p:to>
                                    </p:set>
                                    <p:anim calcmode="lin" valueType="num">
                                      <p:cBhvr>
                                        <p:cTn id="76" dur="500" fill="hold"/>
                                        <p:tgtEl>
                                          <p:spTgt spid="24"/>
                                        </p:tgtEl>
                                        <p:attrNameLst>
                                          <p:attrName>ppt_w</p:attrName>
                                        </p:attrNameLst>
                                      </p:cBhvr>
                                      <p:tavLst>
                                        <p:tav tm="0">
                                          <p:val>
                                            <p:strVal val="4*#ppt_w"/>
                                          </p:val>
                                        </p:tav>
                                        <p:tav tm="100000">
                                          <p:val>
                                            <p:strVal val="#ppt_w"/>
                                          </p:val>
                                        </p:tav>
                                      </p:tavLst>
                                    </p:anim>
                                    <p:anim calcmode="lin" valueType="num">
                                      <p:cBhvr>
                                        <p:cTn id="77" dur="500" fill="hold"/>
                                        <p:tgtEl>
                                          <p:spTgt spid="24"/>
                                        </p:tgtEl>
                                        <p:attrNameLst>
                                          <p:attrName>ppt_h</p:attrName>
                                        </p:attrNameLst>
                                      </p:cBhvr>
                                      <p:tavLst>
                                        <p:tav tm="0">
                                          <p:val>
                                            <p:strVal val="4*#ppt_h"/>
                                          </p:val>
                                        </p:tav>
                                        <p:tav tm="100000">
                                          <p:val>
                                            <p:strVal val="#ppt_h"/>
                                          </p:val>
                                        </p:tav>
                                      </p:tavLst>
                                    </p:anim>
                                  </p:childTnLst>
                                </p:cTn>
                              </p:par>
                              <p:par>
                                <p:cTn id="78" presetID="23" presetClass="entr" presetSubtype="32" fill="hold" grpId="0" nodeType="withEffect">
                                  <p:stCondLst>
                                    <p:cond delay="500"/>
                                  </p:stCondLst>
                                  <p:childTnLst>
                                    <p:set>
                                      <p:cBhvr>
                                        <p:cTn id="79" dur="1" fill="hold">
                                          <p:stCondLst>
                                            <p:cond delay="0"/>
                                          </p:stCondLst>
                                        </p:cTn>
                                        <p:tgtEl>
                                          <p:spTgt spid="26"/>
                                        </p:tgtEl>
                                        <p:attrNameLst>
                                          <p:attrName>style.visibility</p:attrName>
                                        </p:attrNameLst>
                                      </p:cBhvr>
                                      <p:to>
                                        <p:strVal val="visible"/>
                                      </p:to>
                                    </p:set>
                                    <p:anim calcmode="lin" valueType="num">
                                      <p:cBhvr>
                                        <p:cTn id="80" dur="500" fill="hold"/>
                                        <p:tgtEl>
                                          <p:spTgt spid="26"/>
                                        </p:tgtEl>
                                        <p:attrNameLst>
                                          <p:attrName>ppt_w</p:attrName>
                                        </p:attrNameLst>
                                      </p:cBhvr>
                                      <p:tavLst>
                                        <p:tav tm="0">
                                          <p:val>
                                            <p:strVal val="4*#ppt_w"/>
                                          </p:val>
                                        </p:tav>
                                        <p:tav tm="100000">
                                          <p:val>
                                            <p:strVal val="#ppt_w"/>
                                          </p:val>
                                        </p:tav>
                                      </p:tavLst>
                                    </p:anim>
                                    <p:anim calcmode="lin" valueType="num">
                                      <p:cBhvr>
                                        <p:cTn id="81" dur="500" fill="hold"/>
                                        <p:tgtEl>
                                          <p:spTgt spid="26"/>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20" grpId="0"/>
      <p:bldP spid="22" grpId="0"/>
      <p:bldP spid="24" grpId="0"/>
      <p:bldP spid="26" grpId="0"/>
      <p:bldP spid="30" grpId="0"/>
      <p:bldP spid="30"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二、钢琴曲鉴赏　《革命练习曲》</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1334770" y="1513840"/>
            <a:ext cx="9745345" cy="3830955"/>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rPr>
              <a:t>弗德雷里克·肖邦，伟大的波兰音乐家、作曲家，39 岁时英年早逝，创作了大量钢琴作品，如 4 部叙事曲、10 余部波兰舞曲包括《军队》《英雄》，26 首钢琴前奏曲包括《雨滴》，27 首钢琴练习曲包括《离别》《革命》，4 部谐谑曲、3 部钢琴奏鸣曲，至少 32 首夜曲，59 首玛祖卡，2 首钢琴协奏曲，幻想曲和大提琴奏鸣曲等。肖邦一生不离钢琴，他不但是一位卓越的钢琴演奏家，而且所有的创作几乎都是钢琴曲，因此被誉为“钢琴诗人”。他是音乐史上第一位专写钢琴作品的伟大的作曲家。1830 年 11 月，正当肖邦离开祖国不到一个月的时候，爆发了震动波兰的华沙革命。肖邦心情非常激动，他恨不得马上启程回国。这首《革命练习曲》表现了肖邦在华沙革命失败后的内心感受。他把这炽烈燃烧着的感情凝结在音符里，他把全部的悲愤之情倾泻在钢琴上。</a:t>
            </a:r>
            <a:endParaRPr lang="zh-CN" altLang="en-US">
              <a:latin typeface="宋体" panose="02010600030101010101" pitchFamily="2" charset="-122"/>
              <a:ea typeface="宋体" panose="02010600030101010101" pitchFamily="2" charset="-122"/>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二、钢琴曲鉴赏　《革命练习曲》</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838835" y="1306195"/>
            <a:ext cx="10514330" cy="4246245"/>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rPr>
              <a:t>作品由十二首练习曲组成，每首具有明确的技术锻炼目的。如第一首练右手的伸张和大把位的分解和弦；第二首练右手 3、4、5 指的独立、灵活和翻越弹奏等。在这同时，每首练习曲又具有鲜明、动人的音乐形象。加上第三首中抒情如歌的旋律在下方三个声部伴奏下奏出，非常优美动听，并寄寓了深情——肖邦对祖国的热爱。肖邦在晚年教学生弹奏此曲时，曾情不自禁地呼喊：“啊！我的祖国！”它的中段激情澎湃，充满焦虑不安和挣扎、反抗的精神。又如第十二首在左手持续不断的音流衬托下，右手奏出了号声般的动机。</a:t>
            </a:r>
            <a:endParaRPr lang="zh-CN" altLang="en-US">
              <a:latin typeface="宋体" panose="02010600030101010101" pitchFamily="2" charset="-122"/>
              <a:ea typeface="宋体" panose="02010600030101010101" pitchFamily="2"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rPr>
              <a:t>这是一首单一形象的音乐作品。全曲自始至终贯穿在愤怒激越和悲痛欲绝的情绪之中。整个音乐形象是通过左手奔腾的音流和右手刚毅的曲调相结合而体现出来的。主题后半部分具有明显的宣叙调特点，仿佛倾诉着内心的苦痛。乐曲中段，附点节奏级进上行的呐喊式的音调，在急骤起伏的伴奏声中一再重现，使乐曲情绪越来越激昂。尾声出现了蕴含悲痛的曲调，寄托了沉深的忧郁和哀思。</a:t>
            </a:r>
            <a:endParaRPr lang="zh-CN" altLang="en-US">
              <a:latin typeface="宋体" panose="02010600030101010101" pitchFamily="2" charset="-122"/>
              <a:ea typeface="宋体" panose="02010600030101010101" pitchFamily="2" charset="-122"/>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525081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拓展欣赏</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696595" y="1358265"/>
            <a:ext cx="5095240" cy="4767580"/>
          </a:xfrm>
          <a:prstGeom prst="rect">
            <a:avLst/>
          </a:prstGeom>
          <a:noFill/>
        </p:spPr>
        <p:txBody>
          <a:bodyPr wrap="square" rtlCol="0" anchor="t">
            <a:spAutoFit/>
          </a:bodyPr>
          <a:p>
            <a:pPr algn="ctr">
              <a:lnSpc>
                <a:spcPct val="130000"/>
              </a:lnSpc>
              <a:spcBef>
                <a:spcPts val="0"/>
              </a:spcBef>
              <a:spcAft>
                <a:spcPts val="0"/>
              </a:spcAft>
            </a:pPr>
            <a:r>
              <a:rPr lang="zh-CN" altLang="en-US" b="1">
                <a:latin typeface="宋体" panose="02010600030101010101" pitchFamily="2" charset="-122"/>
                <a:ea typeface="宋体" panose="02010600030101010101" pitchFamily="2" charset="-122"/>
              </a:rPr>
              <a:t>键盘器乐及作品</a:t>
            </a:r>
            <a:endParaRPr lang="zh-CN" altLang="en-US" b="1">
              <a:latin typeface="宋体" panose="02010600030101010101" pitchFamily="2" charset="-122"/>
              <a:ea typeface="宋体" panose="02010600030101010101" pitchFamily="2" charset="-122"/>
            </a:endParaRPr>
          </a:p>
          <a:p>
            <a:pPr algn="l">
              <a:lnSpc>
                <a:spcPct val="130000"/>
              </a:lnSpc>
              <a:spcBef>
                <a:spcPts val="0"/>
              </a:spcBef>
              <a:spcAft>
                <a:spcPts val="0"/>
              </a:spcAft>
            </a:pPr>
            <a:r>
              <a:rPr lang="zh-CN" altLang="en-US">
                <a:solidFill>
                  <a:schemeClr val="accent5"/>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rPr>
              <a:t>管风琴</a:t>
            </a:r>
            <a:endParaRPr lang="zh-CN" altLang="en-US">
              <a:solidFill>
                <a:schemeClr val="accent5"/>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endParaRPr>
          </a:p>
          <a:p>
            <a:pPr algn="l">
              <a:lnSpc>
                <a:spcPct val="130000"/>
              </a:lnSpc>
              <a:spcBef>
                <a:spcPts val="0"/>
              </a:spcBef>
              <a:spcAft>
                <a:spcPts val="0"/>
              </a:spcAft>
            </a:pPr>
            <a:r>
              <a:rPr lang="zh-CN" altLang="en-US">
                <a:latin typeface="宋体" panose="02010600030101010101" pitchFamily="2" charset="-122"/>
                <a:ea typeface="宋体" panose="02010600030101010101" pitchFamily="2" charset="-122"/>
              </a:rPr>
              <a:t>管风琴属于气鸣乐器，是流传于欧洲的历史悠久的大型键盘乐器。管风琴是风琴的一种，不同的是风琴是通过脚踏鼓风装置吹动簧片使簧片振动来发音，而管风琴是靠铜制或木制音管来发音。早期演奏管风琴通常需要两人搭档，一人演奏，一人鼓风。这种方式延续了 2000 多年。后来管风琴的规模越来越大，依靠人力鼓风已经是力不从心了，就开始用机械设备来鼓风，因而又发展出了更复杂的键盘机械结构——因为巨大的风压，用单纯的人力已经不可能压下键盘了。</a:t>
            </a:r>
            <a:endParaRPr lang="zh-CN" altLang="en-US">
              <a:latin typeface="宋体" panose="02010600030101010101" pitchFamily="2" charset="-122"/>
              <a:ea typeface="宋体" panose="02010600030101010101" pitchFamily="2" charset="-122"/>
            </a:endParaRPr>
          </a:p>
          <a:p>
            <a:pPr algn="l">
              <a:lnSpc>
                <a:spcPct val="130000"/>
              </a:lnSpc>
              <a:spcBef>
                <a:spcPts val="0"/>
              </a:spcBef>
              <a:spcAft>
                <a:spcPts val="0"/>
              </a:spcAft>
            </a:pPr>
            <a:endParaRPr lang="zh-CN" altLang="en-US">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6054725" y="2313305"/>
            <a:ext cx="5076825" cy="2857500"/>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525081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拓展欣赏</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696595" y="1358265"/>
            <a:ext cx="5321300" cy="4407535"/>
          </a:xfrm>
          <a:prstGeom prst="rect">
            <a:avLst/>
          </a:prstGeom>
          <a:noFill/>
        </p:spPr>
        <p:txBody>
          <a:bodyPr wrap="square" rtlCol="0" anchor="t">
            <a:spAutoFit/>
          </a:bodyPr>
          <a:p>
            <a:pPr algn="ctr">
              <a:lnSpc>
                <a:spcPct val="130000"/>
              </a:lnSpc>
              <a:spcBef>
                <a:spcPts val="0"/>
              </a:spcBef>
              <a:spcAft>
                <a:spcPts val="0"/>
              </a:spcAft>
            </a:pPr>
            <a:r>
              <a:rPr lang="zh-CN" altLang="en-US" b="1">
                <a:latin typeface="宋体" panose="02010600030101010101" pitchFamily="2" charset="-122"/>
                <a:ea typeface="宋体" panose="02010600030101010101" pitchFamily="2" charset="-122"/>
              </a:rPr>
              <a:t>键盘器乐及作品</a:t>
            </a:r>
            <a:endParaRPr lang="zh-CN" altLang="en-US" b="1">
              <a:latin typeface="宋体" panose="02010600030101010101" pitchFamily="2" charset="-122"/>
              <a:ea typeface="宋体" panose="02010600030101010101" pitchFamily="2" charset="-122"/>
            </a:endParaRPr>
          </a:p>
          <a:p>
            <a:pPr algn="l">
              <a:lnSpc>
                <a:spcPct val="130000"/>
              </a:lnSpc>
              <a:spcBef>
                <a:spcPts val="0"/>
              </a:spcBef>
              <a:spcAft>
                <a:spcPts val="0"/>
              </a:spcAft>
            </a:pPr>
            <a:r>
              <a:rPr lang="zh-CN" altLang="en-US">
                <a:solidFill>
                  <a:schemeClr val="accent5"/>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rPr>
              <a:t>手风琴</a:t>
            </a:r>
            <a:endParaRPr lang="zh-CN" altLang="en-US">
              <a:solidFill>
                <a:schemeClr val="accent5"/>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endParaRPr>
          </a:p>
          <a:p>
            <a:pPr algn="l">
              <a:lnSpc>
                <a:spcPct val="130000"/>
              </a:lnSpc>
              <a:spcBef>
                <a:spcPts val="0"/>
              </a:spcBef>
              <a:spcAft>
                <a:spcPts val="0"/>
              </a:spcAft>
            </a:pPr>
            <a:r>
              <a:rPr lang="zh-CN" altLang="en-US">
                <a:latin typeface="宋体" panose="02010600030101010101" pitchFamily="2" charset="-122"/>
                <a:ea typeface="宋体" panose="02010600030101010101" pitchFamily="2" charset="-122"/>
              </a:rPr>
              <a:t>手风琴是一种既能够独奏，又能伴奏的簧片乐乐器，不仅能够演奏单声部的优美旋律，还可以演奏多声部的乐曲，更可以如钢琴一样双手演奏丰富的和声。手风琴声音宏大，音色变化丰富，手指与风箱的巧妙结合，能够演奏出多种不同风格的乐曲，这是许多乐器无法比拟的；除了独立演奏外，也可参加重奏、合奏，可以说一架手风琴就是一个小型乐队。加之音高固定，易学易懂，体积小，携带方便，因此，手风琴很适合不同年龄的演奏者自娱自乐，也可以很方便地携带到学校、剧场参加演出。</a:t>
            </a:r>
            <a:endParaRPr lang="zh-CN" altLang="en-US">
              <a:latin typeface="宋体" panose="02010600030101010101" pitchFamily="2" charset="-122"/>
              <a:ea typeface="宋体" panose="02010600030101010101" pitchFamily="2" charset="-122"/>
            </a:endParaRPr>
          </a:p>
        </p:txBody>
      </p:sp>
      <p:pic>
        <p:nvPicPr>
          <p:cNvPr id="6" name="图片 5"/>
          <p:cNvPicPr>
            <a:picLocks noChangeAspect="1"/>
          </p:cNvPicPr>
          <p:nvPr/>
        </p:nvPicPr>
        <p:blipFill>
          <a:blip r:embed="rId1"/>
          <a:stretch>
            <a:fillRect/>
          </a:stretch>
        </p:blipFill>
        <p:spPr>
          <a:xfrm>
            <a:off x="6113780" y="2247265"/>
            <a:ext cx="4762500" cy="3267075"/>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525081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拓展欣赏</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711200" y="1204595"/>
            <a:ext cx="6464300" cy="4767580"/>
          </a:xfrm>
          <a:prstGeom prst="rect">
            <a:avLst/>
          </a:prstGeom>
          <a:noFill/>
        </p:spPr>
        <p:txBody>
          <a:bodyPr wrap="square" rtlCol="0" anchor="t">
            <a:spAutoFit/>
          </a:bodyPr>
          <a:p>
            <a:pPr algn="ctr">
              <a:lnSpc>
                <a:spcPct val="130000"/>
              </a:lnSpc>
              <a:spcBef>
                <a:spcPts val="0"/>
              </a:spcBef>
              <a:spcAft>
                <a:spcPts val="0"/>
              </a:spcAft>
            </a:pPr>
            <a:r>
              <a:rPr lang="zh-CN" altLang="en-US" b="1">
                <a:latin typeface="宋体" panose="02010600030101010101" pitchFamily="2" charset="-122"/>
                <a:ea typeface="宋体" panose="02010600030101010101" pitchFamily="2" charset="-122"/>
              </a:rPr>
              <a:t>键盘器乐及作品</a:t>
            </a:r>
            <a:endParaRPr lang="zh-CN" altLang="en-US" b="1">
              <a:latin typeface="宋体" panose="02010600030101010101" pitchFamily="2" charset="-122"/>
              <a:ea typeface="宋体" panose="02010600030101010101" pitchFamily="2" charset="-122"/>
            </a:endParaRPr>
          </a:p>
          <a:p>
            <a:pPr algn="l">
              <a:lnSpc>
                <a:spcPct val="130000"/>
              </a:lnSpc>
              <a:spcBef>
                <a:spcPts val="0"/>
              </a:spcBef>
              <a:spcAft>
                <a:spcPts val="0"/>
              </a:spcAft>
            </a:pPr>
            <a:r>
              <a:rPr lang="zh-CN" altLang="en-US">
                <a:solidFill>
                  <a:schemeClr val="accent5"/>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rPr>
              <a:t>电子琴</a:t>
            </a:r>
            <a:endParaRPr lang="zh-CN" altLang="en-US">
              <a:solidFill>
                <a:schemeClr val="accent5"/>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endParaRPr>
          </a:p>
          <a:p>
            <a:pPr algn="l">
              <a:lnSpc>
                <a:spcPct val="130000"/>
              </a:lnSpc>
              <a:spcBef>
                <a:spcPts val="0"/>
              </a:spcBef>
              <a:spcAft>
                <a:spcPts val="0"/>
              </a:spcAft>
            </a:pPr>
            <a:r>
              <a:rPr lang="zh-CN" altLang="en-US">
                <a:latin typeface="宋体" panose="02010600030101010101" pitchFamily="2" charset="-122"/>
                <a:ea typeface="宋体" panose="02010600030101010101" pitchFamily="2" charset="-122"/>
              </a:rPr>
              <a:t>电子琴又称电子键盘，属于电子乐器（区别于电声乐器），发音音量可以自由调节。音域较宽，和声丰富，甚至可以演奏出一个管弦乐队的效果，表现力极其丰富。它还可模仿多种音色，甚至可以奏出常规乐器所无法发出的声音（如合唱声、风雨声、宇宙声等）。另外，电子琴在独奏时，还可随意配上类似打击乐音响的节拍伴奏，适合于演奏节奏性较强的现代音乐。电子琴还安装有效果器，如混响、回声、延音，震音轮和调制轮等多项功能装置，表达各种情绪时运用自如。1907 年，美国人 T·卡西尔发明了用电磁线圈产生音阶信号的电风琴。1939 年，美国市场上开始销售“艾伦风琴”，这种电子风琴比管风琴轻便经济，普遍用于教学、音乐厅等，因而有一定市场。</a:t>
            </a:r>
            <a:endParaRPr lang="zh-CN" altLang="en-US">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7288530" y="1630045"/>
            <a:ext cx="3916680" cy="3916680"/>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blinds(horizontal)">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4127"/>
            <a:ext cx="12192000" cy="6858000"/>
          </a:xfrm>
          <a:prstGeom prst="rect">
            <a:avLst/>
          </a:prstGeom>
          <a:noFill/>
        </p:spPr>
      </p:pic>
      <p:pic>
        <p:nvPicPr>
          <p:cNvPr id="9" name="图片 8" descr="图片包含 餐桌, 室内, 纸张&#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b="59279"/>
          <a:stretch>
            <a:fillRect/>
          </a:stretch>
        </p:blipFill>
        <p:spPr>
          <a:xfrm>
            <a:off x="-9754" y="5964349"/>
            <a:ext cx="12192000" cy="1787302"/>
          </a:xfrm>
          <a:prstGeom prst="rect">
            <a:avLst/>
          </a:prstGeom>
          <a:noFill/>
        </p:spPr>
      </p:pic>
      <p:sp>
        <p:nvSpPr>
          <p:cNvPr id="2" name="矩形 1"/>
          <p:cNvSpPr/>
          <p:nvPr/>
        </p:nvSpPr>
        <p:spPr>
          <a:xfrm>
            <a:off x="4148455" y="1173480"/>
            <a:ext cx="7597775" cy="388683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4815647" y="45672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动脑和动手 </a:t>
            </a:r>
            <a:r>
              <a:rPr lang="en-US" altLang="zh-CN"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&gt;</a:t>
            </a:r>
            <a:endParaRPr lang="en-US" altLang="zh-CN"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3" name="文本框 2"/>
          <p:cNvSpPr txBox="1"/>
          <p:nvPr>
            <p:custDataLst>
              <p:tags r:id="rId3"/>
            </p:custDataLst>
          </p:nvPr>
        </p:nvSpPr>
        <p:spPr>
          <a:xfrm>
            <a:off x="4815840" y="1938655"/>
            <a:ext cx="6067425" cy="2168525"/>
          </a:xfrm>
          <a:prstGeom prst="rect">
            <a:avLst/>
          </a:prstGeom>
          <a:noFill/>
        </p:spPr>
        <p:txBody>
          <a:bodyPr wrap="square" rtlCol="0">
            <a:spAutoFit/>
          </a:bodyPr>
          <a:p>
            <a:pPr algn="just">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一、课下搜集关于《月光》和《革命》的诗歌、散文之类的资料，分成两组，伴着两首乐曲进行朗诵。</a:t>
            </a:r>
            <a:endParaRPr lang="zh-CN" altLang="en-US">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二、会演奏手风琴的学生现场演奏手风琴曲《西班牙斗牛士》，并让其他学生参与进来尝试演奏，使其更深层地体会手风琴给大家带来的视觉、听觉和内心感受。</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edge">
                                      <p:cBhvr>
                                        <p:cTn id="12" dur="20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circle(in)">
                                      <p:cBhvr>
                                        <p:cTn id="17" dur="20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circle(in)">
                                      <p:cBhvr>
                                        <p:cTn id="22" dur="20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barn(inVertical)">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4" name="Group 153"/>
          <p:cNvGrpSpPr/>
          <p:nvPr/>
        </p:nvGrpSpPr>
        <p:grpSpPr>
          <a:xfrm>
            <a:off x="252414" y="1693085"/>
            <a:ext cx="11733213" cy="3284537"/>
            <a:chOff x="252413" y="1648112"/>
            <a:chExt cx="11733213" cy="3284537"/>
          </a:xfrm>
        </p:grpSpPr>
        <p:sp>
          <p:nvSpPr>
            <p:cNvPr id="7" name="Freeform 5"/>
            <p:cNvSpPr/>
            <p:nvPr/>
          </p:nvSpPr>
          <p:spPr bwMode="auto">
            <a:xfrm>
              <a:off x="4395788" y="1768762"/>
              <a:ext cx="854075" cy="866775"/>
            </a:xfrm>
            <a:custGeom>
              <a:avLst/>
              <a:gdLst>
                <a:gd name="T0" fmla="*/ 25 w 155"/>
                <a:gd name="T1" fmla="*/ 157 h 157"/>
                <a:gd name="T2" fmla="*/ 50 w 155"/>
                <a:gd name="T3" fmla="*/ 134 h 157"/>
                <a:gd name="T4" fmla="*/ 73 w 155"/>
                <a:gd name="T5" fmla="*/ 109 h 157"/>
                <a:gd name="T6" fmla="*/ 76 w 155"/>
                <a:gd name="T7" fmla="*/ 110 h 157"/>
                <a:gd name="T8" fmla="*/ 111 w 155"/>
                <a:gd name="T9" fmla="*/ 95 h 157"/>
                <a:gd name="T10" fmla="*/ 109 w 155"/>
                <a:gd name="T11" fmla="*/ 72 h 157"/>
                <a:gd name="T12" fmla="*/ 123 w 155"/>
                <a:gd name="T13" fmla="*/ 57 h 157"/>
                <a:gd name="T14" fmla="*/ 124 w 155"/>
                <a:gd name="T15" fmla="*/ 44 h 157"/>
                <a:gd name="T16" fmla="*/ 151 w 155"/>
                <a:gd name="T17" fmla="*/ 31 h 157"/>
                <a:gd name="T18" fmla="*/ 138 w 155"/>
                <a:gd name="T19" fmla="*/ 4 h 157"/>
                <a:gd name="T20" fmla="*/ 115 w 155"/>
                <a:gd name="T21" fmla="*/ 9 h 157"/>
                <a:gd name="T22" fmla="*/ 108 w 155"/>
                <a:gd name="T23" fmla="*/ 5 h 157"/>
                <a:gd name="T24" fmla="*/ 77 w 155"/>
                <a:gd name="T25" fmla="*/ 19 h 157"/>
                <a:gd name="T26" fmla="*/ 76 w 155"/>
                <a:gd name="T27" fmla="*/ 31 h 157"/>
                <a:gd name="T28" fmla="*/ 69 w 155"/>
                <a:gd name="T29" fmla="*/ 27 h 157"/>
                <a:gd name="T30" fmla="*/ 35 w 155"/>
                <a:gd name="T31" fmla="*/ 43 h 157"/>
                <a:gd name="T32" fmla="*/ 36 w 155"/>
                <a:gd name="T33" fmla="*/ 64 h 157"/>
                <a:gd name="T34" fmla="*/ 17 w 155"/>
                <a:gd name="T35" fmla="*/ 88 h 157"/>
                <a:gd name="T36" fmla="*/ 20 w 155"/>
                <a:gd name="T37" fmla="*/ 101 h 157"/>
                <a:gd name="T38" fmla="*/ 19 w 155"/>
                <a:gd name="T39" fmla="*/ 107 h 157"/>
                <a:gd name="T40" fmla="*/ 0 w 155"/>
                <a:gd name="T41" fmla="*/ 131 h 157"/>
                <a:gd name="T42" fmla="*/ 25 w 155"/>
                <a:gd name="T43" fmla="*/ 15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5" h="157">
                  <a:moveTo>
                    <a:pt x="25" y="157"/>
                  </a:moveTo>
                  <a:cubicBezTo>
                    <a:pt x="38" y="157"/>
                    <a:pt x="49" y="147"/>
                    <a:pt x="50" y="134"/>
                  </a:cubicBezTo>
                  <a:cubicBezTo>
                    <a:pt x="63" y="132"/>
                    <a:pt x="72" y="122"/>
                    <a:pt x="73" y="109"/>
                  </a:cubicBezTo>
                  <a:cubicBezTo>
                    <a:pt x="74" y="109"/>
                    <a:pt x="75" y="110"/>
                    <a:pt x="76" y="110"/>
                  </a:cubicBezTo>
                  <a:cubicBezTo>
                    <a:pt x="90" y="115"/>
                    <a:pt x="105" y="108"/>
                    <a:pt x="111" y="95"/>
                  </a:cubicBezTo>
                  <a:cubicBezTo>
                    <a:pt x="113" y="87"/>
                    <a:pt x="112" y="79"/>
                    <a:pt x="109" y="72"/>
                  </a:cubicBezTo>
                  <a:cubicBezTo>
                    <a:pt x="115" y="69"/>
                    <a:pt x="120" y="64"/>
                    <a:pt x="123" y="57"/>
                  </a:cubicBezTo>
                  <a:cubicBezTo>
                    <a:pt x="125" y="53"/>
                    <a:pt x="125" y="48"/>
                    <a:pt x="124" y="44"/>
                  </a:cubicBezTo>
                  <a:cubicBezTo>
                    <a:pt x="135" y="47"/>
                    <a:pt x="147" y="42"/>
                    <a:pt x="151" y="31"/>
                  </a:cubicBezTo>
                  <a:cubicBezTo>
                    <a:pt x="155" y="20"/>
                    <a:pt x="149" y="8"/>
                    <a:pt x="138" y="4"/>
                  </a:cubicBezTo>
                  <a:cubicBezTo>
                    <a:pt x="130" y="1"/>
                    <a:pt x="121" y="3"/>
                    <a:pt x="115" y="9"/>
                  </a:cubicBezTo>
                  <a:cubicBezTo>
                    <a:pt x="113" y="7"/>
                    <a:pt x="111" y="6"/>
                    <a:pt x="108" y="5"/>
                  </a:cubicBezTo>
                  <a:cubicBezTo>
                    <a:pt x="95" y="0"/>
                    <a:pt x="82" y="7"/>
                    <a:pt x="77" y="19"/>
                  </a:cubicBezTo>
                  <a:cubicBezTo>
                    <a:pt x="76" y="23"/>
                    <a:pt x="75" y="27"/>
                    <a:pt x="76" y="31"/>
                  </a:cubicBezTo>
                  <a:cubicBezTo>
                    <a:pt x="74" y="29"/>
                    <a:pt x="72" y="28"/>
                    <a:pt x="69" y="27"/>
                  </a:cubicBezTo>
                  <a:cubicBezTo>
                    <a:pt x="56" y="22"/>
                    <a:pt x="40" y="29"/>
                    <a:pt x="35" y="43"/>
                  </a:cubicBezTo>
                  <a:cubicBezTo>
                    <a:pt x="32" y="50"/>
                    <a:pt x="33" y="58"/>
                    <a:pt x="36" y="64"/>
                  </a:cubicBezTo>
                  <a:cubicBezTo>
                    <a:pt x="25" y="66"/>
                    <a:pt x="17" y="76"/>
                    <a:pt x="17" y="88"/>
                  </a:cubicBezTo>
                  <a:cubicBezTo>
                    <a:pt x="17" y="92"/>
                    <a:pt x="18" y="97"/>
                    <a:pt x="20" y="101"/>
                  </a:cubicBezTo>
                  <a:cubicBezTo>
                    <a:pt x="20" y="102"/>
                    <a:pt x="19" y="105"/>
                    <a:pt x="19" y="107"/>
                  </a:cubicBezTo>
                  <a:cubicBezTo>
                    <a:pt x="8" y="109"/>
                    <a:pt x="0" y="119"/>
                    <a:pt x="0" y="131"/>
                  </a:cubicBezTo>
                  <a:cubicBezTo>
                    <a:pt x="0" y="145"/>
                    <a:pt x="11" y="157"/>
                    <a:pt x="25" y="157"/>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8" name="Freeform 6"/>
            <p:cNvSpPr/>
            <p:nvPr/>
          </p:nvSpPr>
          <p:spPr bwMode="auto">
            <a:xfrm>
              <a:off x="10493376" y="2127537"/>
              <a:ext cx="738188" cy="855662"/>
            </a:xfrm>
            <a:custGeom>
              <a:avLst/>
              <a:gdLst>
                <a:gd name="T0" fmla="*/ 37 w 134"/>
                <a:gd name="T1" fmla="*/ 155 h 155"/>
                <a:gd name="T2" fmla="*/ 75 w 134"/>
                <a:gd name="T3" fmla="*/ 121 h 155"/>
                <a:gd name="T4" fmla="*/ 109 w 134"/>
                <a:gd name="T5" fmla="*/ 82 h 155"/>
                <a:gd name="T6" fmla="*/ 104 w 134"/>
                <a:gd name="T7" fmla="*/ 63 h 155"/>
                <a:gd name="T8" fmla="*/ 134 w 134"/>
                <a:gd name="T9" fmla="*/ 31 h 155"/>
                <a:gd name="T10" fmla="*/ 102 w 134"/>
                <a:gd name="T11" fmla="*/ 0 h 155"/>
                <a:gd name="T12" fmla="*/ 73 w 134"/>
                <a:gd name="T13" fmla="*/ 19 h 155"/>
                <a:gd name="T14" fmla="*/ 60 w 134"/>
                <a:gd name="T15" fmla="*/ 17 h 155"/>
                <a:gd name="T16" fmla="*/ 25 w 134"/>
                <a:gd name="T17" fmla="*/ 52 h 155"/>
                <a:gd name="T18" fmla="*/ 30 w 134"/>
                <a:gd name="T19" fmla="*/ 71 h 155"/>
                <a:gd name="T20" fmla="*/ 29 w 134"/>
                <a:gd name="T21" fmla="*/ 81 h 155"/>
                <a:gd name="T22" fmla="*/ 0 w 134"/>
                <a:gd name="T23" fmla="*/ 117 h 155"/>
                <a:gd name="T24" fmla="*/ 37 w 134"/>
                <a:gd name="T25"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4" h="155">
                  <a:moveTo>
                    <a:pt x="37" y="155"/>
                  </a:moveTo>
                  <a:cubicBezTo>
                    <a:pt x="57" y="155"/>
                    <a:pt x="73" y="140"/>
                    <a:pt x="75" y="121"/>
                  </a:cubicBezTo>
                  <a:cubicBezTo>
                    <a:pt x="94" y="118"/>
                    <a:pt x="109" y="102"/>
                    <a:pt x="109" y="82"/>
                  </a:cubicBezTo>
                  <a:cubicBezTo>
                    <a:pt x="109" y="75"/>
                    <a:pt x="107" y="68"/>
                    <a:pt x="104" y="63"/>
                  </a:cubicBezTo>
                  <a:cubicBezTo>
                    <a:pt x="121" y="62"/>
                    <a:pt x="134" y="48"/>
                    <a:pt x="134" y="31"/>
                  </a:cubicBezTo>
                  <a:cubicBezTo>
                    <a:pt x="134" y="14"/>
                    <a:pt x="120" y="0"/>
                    <a:pt x="102" y="0"/>
                  </a:cubicBezTo>
                  <a:cubicBezTo>
                    <a:pt x="89" y="0"/>
                    <a:pt x="78" y="8"/>
                    <a:pt x="73" y="19"/>
                  </a:cubicBezTo>
                  <a:cubicBezTo>
                    <a:pt x="69" y="18"/>
                    <a:pt x="65" y="17"/>
                    <a:pt x="60" y="17"/>
                  </a:cubicBezTo>
                  <a:cubicBezTo>
                    <a:pt x="41" y="17"/>
                    <a:pt x="25" y="33"/>
                    <a:pt x="25" y="52"/>
                  </a:cubicBezTo>
                  <a:cubicBezTo>
                    <a:pt x="25" y="59"/>
                    <a:pt x="27" y="66"/>
                    <a:pt x="30" y="71"/>
                  </a:cubicBezTo>
                  <a:cubicBezTo>
                    <a:pt x="30" y="74"/>
                    <a:pt x="29" y="77"/>
                    <a:pt x="29" y="81"/>
                  </a:cubicBezTo>
                  <a:cubicBezTo>
                    <a:pt x="12" y="84"/>
                    <a:pt x="0" y="99"/>
                    <a:pt x="0" y="117"/>
                  </a:cubicBezTo>
                  <a:cubicBezTo>
                    <a:pt x="0" y="138"/>
                    <a:pt x="16" y="155"/>
                    <a:pt x="37" y="155"/>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 name="Freeform 7"/>
            <p:cNvSpPr/>
            <p:nvPr/>
          </p:nvSpPr>
          <p:spPr bwMode="auto">
            <a:xfrm>
              <a:off x="5992813" y="2006887"/>
              <a:ext cx="466725" cy="546100"/>
            </a:xfrm>
            <a:custGeom>
              <a:avLst/>
              <a:gdLst>
                <a:gd name="T0" fmla="*/ 23 w 85"/>
                <a:gd name="T1" fmla="*/ 99 h 99"/>
                <a:gd name="T2" fmla="*/ 47 w 85"/>
                <a:gd name="T3" fmla="*/ 77 h 99"/>
                <a:gd name="T4" fmla="*/ 69 w 85"/>
                <a:gd name="T5" fmla="*/ 52 h 99"/>
                <a:gd name="T6" fmla="*/ 66 w 85"/>
                <a:gd name="T7" fmla="*/ 40 h 99"/>
                <a:gd name="T8" fmla="*/ 85 w 85"/>
                <a:gd name="T9" fmla="*/ 20 h 99"/>
                <a:gd name="T10" fmla="*/ 65 w 85"/>
                <a:gd name="T11" fmla="*/ 0 h 99"/>
                <a:gd name="T12" fmla="*/ 46 w 85"/>
                <a:gd name="T13" fmla="*/ 13 h 99"/>
                <a:gd name="T14" fmla="*/ 38 w 85"/>
                <a:gd name="T15" fmla="*/ 11 h 99"/>
                <a:gd name="T16" fmla="*/ 15 w 85"/>
                <a:gd name="T17" fmla="*/ 34 h 99"/>
                <a:gd name="T18" fmla="*/ 19 w 85"/>
                <a:gd name="T19" fmla="*/ 46 h 99"/>
                <a:gd name="T20" fmla="*/ 18 w 85"/>
                <a:gd name="T21" fmla="*/ 51 h 99"/>
                <a:gd name="T22" fmla="*/ 0 w 85"/>
                <a:gd name="T23" fmla="*/ 75 h 99"/>
                <a:gd name="T24" fmla="*/ 23 w 85"/>
                <a:gd name="T25"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 h="99">
                  <a:moveTo>
                    <a:pt x="23" y="99"/>
                  </a:moveTo>
                  <a:cubicBezTo>
                    <a:pt x="36" y="99"/>
                    <a:pt x="46" y="89"/>
                    <a:pt x="47" y="77"/>
                  </a:cubicBezTo>
                  <a:cubicBezTo>
                    <a:pt x="59" y="75"/>
                    <a:pt x="69" y="65"/>
                    <a:pt x="69" y="52"/>
                  </a:cubicBezTo>
                  <a:cubicBezTo>
                    <a:pt x="69" y="48"/>
                    <a:pt x="68" y="44"/>
                    <a:pt x="66" y="40"/>
                  </a:cubicBezTo>
                  <a:cubicBezTo>
                    <a:pt x="76" y="40"/>
                    <a:pt x="85" y="31"/>
                    <a:pt x="85" y="20"/>
                  </a:cubicBezTo>
                  <a:cubicBezTo>
                    <a:pt x="85" y="9"/>
                    <a:pt x="76" y="0"/>
                    <a:pt x="65" y="0"/>
                  </a:cubicBezTo>
                  <a:cubicBezTo>
                    <a:pt x="56" y="0"/>
                    <a:pt x="49" y="5"/>
                    <a:pt x="46" y="13"/>
                  </a:cubicBezTo>
                  <a:cubicBezTo>
                    <a:pt x="44" y="12"/>
                    <a:pt x="41" y="11"/>
                    <a:pt x="38" y="11"/>
                  </a:cubicBezTo>
                  <a:cubicBezTo>
                    <a:pt x="26" y="11"/>
                    <a:pt x="15" y="21"/>
                    <a:pt x="15" y="34"/>
                  </a:cubicBezTo>
                  <a:cubicBezTo>
                    <a:pt x="15" y="38"/>
                    <a:pt x="17" y="42"/>
                    <a:pt x="19" y="46"/>
                  </a:cubicBezTo>
                  <a:cubicBezTo>
                    <a:pt x="19" y="48"/>
                    <a:pt x="18" y="49"/>
                    <a:pt x="18" y="51"/>
                  </a:cubicBezTo>
                  <a:cubicBezTo>
                    <a:pt x="7" y="54"/>
                    <a:pt x="0" y="63"/>
                    <a:pt x="0" y="75"/>
                  </a:cubicBezTo>
                  <a:cubicBezTo>
                    <a:pt x="0" y="88"/>
                    <a:pt x="10" y="99"/>
                    <a:pt x="23" y="99"/>
                  </a:cubicBezTo>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 name="Freeform 8"/>
            <p:cNvSpPr/>
            <p:nvPr/>
          </p:nvSpPr>
          <p:spPr bwMode="auto">
            <a:xfrm>
              <a:off x="7273926" y="3065749"/>
              <a:ext cx="457200" cy="487362"/>
            </a:xfrm>
            <a:custGeom>
              <a:avLst/>
              <a:gdLst>
                <a:gd name="T0" fmla="*/ 19 w 83"/>
                <a:gd name="T1" fmla="*/ 88 h 88"/>
                <a:gd name="T2" fmla="*/ 35 w 83"/>
                <a:gd name="T3" fmla="*/ 78 h 88"/>
                <a:gd name="T4" fmla="*/ 41 w 83"/>
                <a:gd name="T5" fmla="*/ 82 h 88"/>
                <a:gd name="T6" fmla="*/ 67 w 83"/>
                <a:gd name="T7" fmla="*/ 70 h 88"/>
                <a:gd name="T8" fmla="*/ 66 w 83"/>
                <a:gd name="T9" fmla="*/ 55 h 88"/>
                <a:gd name="T10" fmla="*/ 70 w 83"/>
                <a:gd name="T11" fmla="*/ 48 h 88"/>
                <a:gd name="T12" fmla="*/ 71 w 83"/>
                <a:gd name="T13" fmla="*/ 38 h 88"/>
                <a:gd name="T14" fmla="*/ 79 w 83"/>
                <a:gd name="T15" fmla="*/ 28 h 88"/>
                <a:gd name="T16" fmla="*/ 68 w 83"/>
                <a:gd name="T17" fmla="*/ 3 h 88"/>
                <a:gd name="T18" fmla="*/ 43 w 83"/>
                <a:gd name="T19" fmla="*/ 13 h 88"/>
                <a:gd name="T20" fmla="*/ 36 w 83"/>
                <a:gd name="T21" fmla="*/ 21 h 88"/>
                <a:gd name="T22" fmla="*/ 30 w 83"/>
                <a:gd name="T23" fmla="*/ 19 h 88"/>
                <a:gd name="T24" fmla="*/ 12 w 83"/>
                <a:gd name="T25" fmla="*/ 37 h 88"/>
                <a:gd name="T26" fmla="*/ 15 w 83"/>
                <a:gd name="T27" fmla="*/ 46 h 88"/>
                <a:gd name="T28" fmla="*/ 15 w 83"/>
                <a:gd name="T29" fmla="*/ 51 h 88"/>
                <a:gd name="T30" fmla="*/ 0 w 83"/>
                <a:gd name="T31" fmla="*/ 69 h 88"/>
                <a:gd name="T32" fmla="*/ 19 w 83"/>
                <a:gd name="T33"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8">
                  <a:moveTo>
                    <a:pt x="19" y="88"/>
                  </a:moveTo>
                  <a:cubicBezTo>
                    <a:pt x="26" y="88"/>
                    <a:pt x="32" y="84"/>
                    <a:pt x="35" y="78"/>
                  </a:cubicBezTo>
                  <a:cubicBezTo>
                    <a:pt x="37" y="79"/>
                    <a:pt x="39" y="81"/>
                    <a:pt x="41" y="82"/>
                  </a:cubicBezTo>
                  <a:cubicBezTo>
                    <a:pt x="51" y="85"/>
                    <a:pt x="63" y="80"/>
                    <a:pt x="67" y="70"/>
                  </a:cubicBezTo>
                  <a:cubicBezTo>
                    <a:pt x="68" y="65"/>
                    <a:pt x="68" y="59"/>
                    <a:pt x="66" y="55"/>
                  </a:cubicBezTo>
                  <a:cubicBezTo>
                    <a:pt x="68" y="53"/>
                    <a:pt x="69" y="51"/>
                    <a:pt x="70" y="48"/>
                  </a:cubicBezTo>
                  <a:cubicBezTo>
                    <a:pt x="71" y="45"/>
                    <a:pt x="72" y="41"/>
                    <a:pt x="71" y="38"/>
                  </a:cubicBezTo>
                  <a:cubicBezTo>
                    <a:pt x="75" y="36"/>
                    <a:pt x="78" y="33"/>
                    <a:pt x="79" y="28"/>
                  </a:cubicBezTo>
                  <a:cubicBezTo>
                    <a:pt x="83" y="18"/>
                    <a:pt x="78" y="7"/>
                    <a:pt x="68" y="3"/>
                  </a:cubicBezTo>
                  <a:cubicBezTo>
                    <a:pt x="58" y="0"/>
                    <a:pt x="47" y="4"/>
                    <a:pt x="43" y="13"/>
                  </a:cubicBezTo>
                  <a:cubicBezTo>
                    <a:pt x="40" y="15"/>
                    <a:pt x="38" y="17"/>
                    <a:pt x="36" y="21"/>
                  </a:cubicBezTo>
                  <a:cubicBezTo>
                    <a:pt x="34" y="20"/>
                    <a:pt x="32" y="19"/>
                    <a:pt x="30" y="19"/>
                  </a:cubicBezTo>
                  <a:cubicBezTo>
                    <a:pt x="20" y="19"/>
                    <a:pt x="12" y="27"/>
                    <a:pt x="12" y="37"/>
                  </a:cubicBezTo>
                  <a:cubicBezTo>
                    <a:pt x="12" y="40"/>
                    <a:pt x="13" y="44"/>
                    <a:pt x="15" y="46"/>
                  </a:cubicBezTo>
                  <a:cubicBezTo>
                    <a:pt x="15" y="48"/>
                    <a:pt x="15" y="49"/>
                    <a:pt x="15" y="51"/>
                  </a:cubicBezTo>
                  <a:cubicBezTo>
                    <a:pt x="6" y="53"/>
                    <a:pt x="0" y="60"/>
                    <a:pt x="0" y="69"/>
                  </a:cubicBezTo>
                  <a:cubicBezTo>
                    <a:pt x="0" y="79"/>
                    <a:pt x="8" y="88"/>
                    <a:pt x="19" y="88"/>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 name="Freeform 9"/>
            <p:cNvSpPr/>
            <p:nvPr/>
          </p:nvSpPr>
          <p:spPr bwMode="auto">
            <a:xfrm>
              <a:off x="1925638" y="1648112"/>
              <a:ext cx="457200" cy="490537"/>
            </a:xfrm>
            <a:custGeom>
              <a:avLst/>
              <a:gdLst>
                <a:gd name="T0" fmla="*/ 18 w 83"/>
                <a:gd name="T1" fmla="*/ 89 h 89"/>
                <a:gd name="T2" fmla="*/ 35 w 83"/>
                <a:gd name="T3" fmla="*/ 79 h 89"/>
                <a:gd name="T4" fmla="*/ 41 w 83"/>
                <a:gd name="T5" fmla="*/ 82 h 89"/>
                <a:gd name="T6" fmla="*/ 66 w 83"/>
                <a:gd name="T7" fmla="*/ 71 h 89"/>
                <a:gd name="T8" fmla="*/ 66 w 83"/>
                <a:gd name="T9" fmla="*/ 56 h 89"/>
                <a:gd name="T10" fmla="*/ 70 w 83"/>
                <a:gd name="T11" fmla="*/ 49 h 89"/>
                <a:gd name="T12" fmla="*/ 71 w 83"/>
                <a:gd name="T13" fmla="*/ 39 h 89"/>
                <a:gd name="T14" fmla="*/ 79 w 83"/>
                <a:gd name="T15" fmla="*/ 29 h 89"/>
                <a:gd name="T16" fmla="*/ 67 w 83"/>
                <a:gd name="T17" fmla="*/ 4 h 89"/>
                <a:gd name="T18" fmla="*/ 43 w 83"/>
                <a:gd name="T19" fmla="*/ 14 h 89"/>
                <a:gd name="T20" fmla="*/ 36 w 83"/>
                <a:gd name="T21" fmla="*/ 21 h 89"/>
                <a:gd name="T22" fmla="*/ 30 w 83"/>
                <a:gd name="T23" fmla="*/ 20 h 89"/>
                <a:gd name="T24" fmla="*/ 12 w 83"/>
                <a:gd name="T25" fmla="*/ 38 h 89"/>
                <a:gd name="T26" fmla="*/ 15 w 83"/>
                <a:gd name="T27" fmla="*/ 47 h 89"/>
                <a:gd name="T28" fmla="*/ 14 w 83"/>
                <a:gd name="T29" fmla="*/ 52 h 89"/>
                <a:gd name="T30" fmla="*/ 0 w 83"/>
                <a:gd name="T31" fmla="*/ 70 h 89"/>
                <a:gd name="T32" fmla="*/ 18 w 83"/>
                <a:gd name="T33" fmla="*/ 8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9">
                  <a:moveTo>
                    <a:pt x="18" y="89"/>
                  </a:moveTo>
                  <a:cubicBezTo>
                    <a:pt x="25" y="89"/>
                    <a:pt x="31" y="84"/>
                    <a:pt x="35" y="79"/>
                  </a:cubicBezTo>
                  <a:cubicBezTo>
                    <a:pt x="36" y="80"/>
                    <a:pt x="38" y="81"/>
                    <a:pt x="41" y="82"/>
                  </a:cubicBezTo>
                  <a:cubicBezTo>
                    <a:pt x="51" y="86"/>
                    <a:pt x="62" y="81"/>
                    <a:pt x="66" y="71"/>
                  </a:cubicBezTo>
                  <a:cubicBezTo>
                    <a:pt x="68" y="66"/>
                    <a:pt x="68" y="60"/>
                    <a:pt x="66" y="56"/>
                  </a:cubicBezTo>
                  <a:cubicBezTo>
                    <a:pt x="67" y="54"/>
                    <a:pt x="69" y="52"/>
                    <a:pt x="70" y="49"/>
                  </a:cubicBezTo>
                  <a:cubicBezTo>
                    <a:pt x="71" y="46"/>
                    <a:pt x="71" y="42"/>
                    <a:pt x="71" y="39"/>
                  </a:cubicBezTo>
                  <a:cubicBezTo>
                    <a:pt x="74" y="37"/>
                    <a:pt x="77" y="34"/>
                    <a:pt x="79" y="29"/>
                  </a:cubicBezTo>
                  <a:cubicBezTo>
                    <a:pt x="83" y="19"/>
                    <a:pt x="77" y="8"/>
                    <a:pt x="67" y="4"/>
                  </a:cubicBezTo>
                  <a:cubicBezTo>
                    <a:pt x="58" y="0"/>
                    <a:pt x="47" y="5"/>
                    <a:pt x="43" y="14"/>
                  </a:cubicBezTo>
                  <a:cubicBezTo>
                    <a:pt x="40" y="16"/>
                    <a:pt x="37" y="18"/>
                    <a:pt x="36" y="21"/>
                  </a:cubicBezTo>
                  <a:cubicBezTo>
                    <a:pt x="34" y="21"/>
                    <a:pt x="32" y="20"/>
                    <a:pt x="30" y="20"/>
                  </a:cubicBezTo>
                  <a:cubicBezTo>
                    <a:pt x="20" y="20"/>
                    <a:pt x="12" y="28"/>
                    <a:pt x="12" y="38"/>
                  </a:cubicBezTo>
                  <a:cubicBezTo>
                    <a:pt x="12" y="41"/>
                    <a:pt x="13" y="45"/>
                    <a:pt x="15" y="47"/>
                  </a:cubicBezTo>
                  <a:cubicBezTo>
                    <a:pt x="14" y="49"/>
                    <a:pt x="14" y="50"/>
                    <a:pt x="14" y="52"/>
                  </a:cubicBezTo>
                  <a:cubicBezTo>
                    <a:pt x="6" y="54"/>
                    <a:pt x="0" y="61"/>
                    <a:pt x="0" y="70"/>
                  </a:cubicBezTo>
                  <a:cubicBezTo>
                    <a:pt x="0" y="80"/>
                    <a:pt x="8" y="89"/>
                    <a:pt x="18" y="89"/>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 name="Freeform 10"/>
            <p:cNvSpPr/>
            <p:nvPr/>
          </p:nvSpPr>
          <p:spPr bwMode="auto">
            <a:xfrm>
              <a:off x="252413" y="2167224"/>
              <a:ext cx="11733213" cy="2765425"/>
            </a:xfrm>
            <a:custGeom>
              <a:avLst/>
              <a:gdLst>
                <a:gd name="T0" fmla="*/ 2015 w 2132"/>
                <a:gd name="T1" fmla="*/ 351 h 501"/>
                <a:gd name="T2" fmla="*/ 1940 w 2132"/>
                <a:gd name="T3" fmla="*/ 247 h 501"/>
                <a:gd name="T4" fmla="*/ 1943 w 2132"/>
                <a:gd name="T5" fmla="*/ 234 h 501"/>
                <a:gd name="T6" fmla="*/ 1943 w 2132"/>
                <a:gd name="T7" fmla="*/ 224 h 501"/>
                <a:gd name="T8" fmla="*/ 1939 w 2132"/>
                <a:gd name="T9" fmla="*/ 204 h 501"/>
                <a:gd name="T10" fmla="*/ 1825 w 2132"/>
                <a:gd name="T11" fmla="*/ 182 h 501"/>
                <a:gd name="T12" fmla="*/ 1831 w 2132"/>
                <a:gd name="T13" fmla="*/ 212 h 501"/>
                <a:gd name="T14" fmla="*/ 1831 w 2132"/>
                <a:gd name="T15" fmla="*/ 224 h 501"/>
                <a:gd name="T16" fmla="*/ 1828 w 2132"/>
                <a:gd name="T17" fmla="*/ 246 h 501"/>
                <a:gd name="T18" fmla="*/ 1826 w 2132"/>
                <a:gd name="T19" fmla="*/ 285 h 501"/>
                <a:gd name="T20" fmla="*/ 1679 w 2132"/>
                <a:gd name="T21" fmla="*/ 313 h 501"/>
                <a:gd name="T22" fmla="*/ 1625 w 2132"/>
                <a:gd name="T23" fmla="*/ 247 h 501"/>
                <a:gd name="T24" fmla="*/ 1631 w 2132"/>
                <a:gd name="T25" fmla="*/ 51 h 501"/>
                <a:gd name="T26" fmla="*/ 1631 w 2132"/>
                <a:gd name="T27" fmla="*/ 42 h 501"/>
                <a:gd name="T28" fmla="*/ 1627 w 2132"/>
                <a:gd name="T29" fmla="*/ 22 h 501"/>
                <a:gd name="T30" fmla="*/ 1513 w 2132"/>
                <a:gd name="T31" fmla="*/ 0 h 501"/>
                <a:gd name="T32" fmla="*/ 1520 w 2132"/>
                <a:gd name="T33" fmla="*/ 30 h 501"/>
                <a:gd name="T34" fmla="*/ 1520 w 2132"/>
                <a:gd name="T35" fmla="*/ 42 h 501"/>
                <a:gd name="T36" fmla="*/ 1518 w 2132"/>
                <a:gd name="T37" fmla="*/ 64 h 501"/>
                <a:gd name="T38" fmla="*/ 1506 w 2132"/>
                <a:gd name="T39" fmla="*/ 315 h 501"/>
                <a:gd name="T40" fmla="*/ 1499 w 2132"/>
                <a:gd name="T41" fmla="*/ 351 h 501"/>
                <a:gd name="T42" fmla="*/ 1385 w 2132"/>
                <a:gd name="T43" fmla="*/ 446 h 501"/>
                <a:gd name="T44" fmla="*/ 1342 w 2132"/>
                <a:gd name="T45" fmla="*/ 446 h 501"/>
                <a:gd name="T46" fmla="*/ 1271 w 2132"/>
                <a:gd name="T47" fmla="*/ 275 h 501"/>
                <a:gd name="T48" fmla="*/ 1232 w 2132"/>
                <a:gd name="T49" fmla="*/ 294 h 501"/>
                <a:gd name="T50" fmla="*/ 1103 w 2132"/>
                <a:gd name="T51" fmla="*/ 91 h 501"/>
                <a:gd name="T52" fmla="*/ 1103 w 2132"/>
                <a:gd name="T53" fmla="*/ 80 h 501"/>
                <a:gd name="T54" fmla="*/ 1030 w 2132"/>
                <a:gd name="T55" fmla="*/ 91 h 501"/>
                <a:gd name="T56" fmla="*/ 991 w 2132"/>
                <a:gd name="T57" fmla="*/ 159 h 501"/>
                <a:gd name="T58" fmla="*/ 990 w 2132"/>
                <a:gd name="T59" fmla="*/ 37 h 501"/>
                <a:gd name="T60" fmla="*/ 918 w 2132"/>
                <a:gd name="T61" fmla="*/ 47 h 501"/>
                <a:gd name="T62" fmla="*/ 886 w 2132"/>
                <a:gd name="T63" fmla="*/ 159 h 501"/>
                <a:gd name="T64" fmla="*/ 875 w 2132"/>
                <a:gd name="T65" fmla="*/ 251 h 501"/>
                <a:gd name="T66" fmla="*/ 791 w 2132"/>
                <a:gd name="T67" fmla="*/ 117 h 501"/>
                <a:gd name="T68" fmla="*/ 795 w 2132"/>
                <a:gd name="T69" fmla="*/ 110 h 501"/>
                <a:gd name="T70" fmla="*/ 742 w 2132"/>
                <a:gd name="T71" fmla="*/ 117 h 501"/>
                <a:gd name="T72" fmla="*/ 685 w 2132"/>
                <a:gd name="T73" fmla="*/ 251 h 501"/>
                <a:gd name="T74" fmla="*/ 571 w 2132"/>
                <a:gd name="T75" fmla="*/ 291 h 501"/>
                <a:gd name="T76" fmla="*/ 539 w 2132"/>
                <a:gd name="T77" fmla="*/ 330 h 501"/>
                <a:gd name="T78" fmla="*/ 470 w 2132"/>
                <a:gd name="T79" fmla="*/ 254 h 501"/>
                <a:gd name="T80" fmla="*/ 463 w 2132"/>
                <a:gd name="T81" fmla="*/ 4 h 501"/>
                <a:gd name="T82" fmla="*/ 433 w 2132"/>
                <a:gd name="T83" fmla="*/ 20 h 501"/>
                <a:gd name="T84" fmla="*/ 413 w 2132"/>
                <a:gd name="T85" fmla="*/ 330 h 501"/>
                <a:gd name="T86" fmla="*/ 350 w 2132"/>
                <a:gd name="T87" fmla="*/ 210 h 501"/>
                <a:gd name="T88" fmla="*/ 343 w 2132"/>
                <a:gd name="T89" fmla="*/ 4 h 501"/>
                <a:gd name="T90" fmla="*/ 314 w 2132"/>
                <a:gd name="T91" fmla="*/ 20 h 501"/>
                <a:gd name="T92" fmla="*/ 295 w 2132"/>
                <a:gd name="T93" fmla="*/ 182 h 501"/>
                <a:gd name="T94" fmla="*/ 53 w 2132"/>
                <a:gd name="T95" fmla="*/ 238 h 501"/>
                <a:gd name="T96" fmla="*/ 0 w 2132"/>
                <a:gd name="T97" fmla="*/ 499 h 501"/>
                <a:gd name="T98" fmla="*/ 571 w 2132"/>
                <a:gd name="T99" fmla="*/ 499 h 501"/>
                <a:gd name="T100" fmla="*/ 853 w 2132"/>
                <a:gd name="T101" fmla="*/ 501 h 501"/>
                <a:gd name="T102" fmla="*/ 1445 w 2132"/>
                <a:gd name="T103" fmla="*/ 501 h 501"/>
                <a:gd name="T104" fmla="*/ 2132 w 2132"/>
                <a:gd name="T105" fmla="*/ 446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32" h="501">
                  <a:moveTo>
                    <a:pt x="2062" y="446"/>
                  </a:moveTo>
                  <a:cubicBezTo>
                    <a:pt x="2062" y="351"/>
                    <a:pt x="2062" y="351"/>
                    <a:pt x="2062" y="351"/>
                  </a:cubicBezTo>
                  <a:cubicBezTo>
                    <a:pt x="2015" y="351"/>
                    <a:pt x="2015" y="351"/>
                    <a:pt x="2015" y="351"/>
                  </a:cubicBezTo>
                  <a:cubicBezTo>
                    <a:pt x="2015" y="275"/>
                    <a:pt x="2015" y="275"/>
                    <a:pt x="2015" y="275"/>
                  </a:cubicBezTo>
                  <a:cubicBezTo>
                    <a:pt x="1946" y="306"/>
                    <a:pt x="1946" y="306"/>
                    <a:pt x="1946" y="306"/>
                  </a:cubicBezTo>
                  <a:cubicBezTo>
                    <a:pt x="1943" y="288"/>
                    <a:pt x="1941" y="269"/>
                    <a:pt x="1940" y="247"/>
                  </a:cubicBezTo>
                  <a:cubicBezTo>
                    <a:pt x="1940" y="247"/>
                    <a:pt x="1940" y="247"/>
                    <a:pt x="1940" y="246"/>
                  </a:cubicBezTo>
                  <a:cubicBezTo>
                    <a:pt x="1943" y="246"/>
                    <a:pt x="1943" y="246"/>
                    <a:pt x="1943" y="246"/>
                  </a:cubicBezTo>
                  <a:cubicBezTo>
                    <a:pt x="1943" y="234"/>
                    <a:pt x="1943" y="234"/>
                    <a:pt x="1943" y="234"/>
                  </a:cubicBezTo>
                  <a:cubicBezTo>
                    <a:pt x="1940" y="234"/>
                    <a:pt x="1940" y="234"/>
                    <a:pt x="1940" y="234"/>
                  </a:cubicBezTo>
                  <a:cubicBezTo>
                    <a:pt x="1940" y="231"/>
                    <a:pt x="1940" y="228"/>
                    <a:pt x="1940" y="224"/>
                  </a:cubicBezTo>
                  <a:cubicBezTo>
                    <a:pt x="1943" y="224"/>
                    <a:pt x="1943" y="224"/>
                    <a:pt x="1943" y="224"/>
                  </a:cubicBezTo>
                  <a:cubicBezTo>
                    <a:pt x="1943" y="212"/>
                    <a:pt x="1943" y="212"/>
                    <a:pt x="1943" y="212"/>
                  </a:cubicBezTo>
                  <a:cubicBezTo>
                    <a:pt x="1939" y="212"/>
                    <a:pt x="1939" y="212"/>
                    <a:pt x="1939" y="212"/>
                  </a:cubicBezTo>
                  <a:cubicBezTo>
                    <a:pt x="1939" y="209"/>
                    <a:pt x="1939" y="207"/>
                    <a:pt x="1939" y="204"/>
                  </a:cubicBezTo>
                  <a:cubicBezTo>
                    <a:pt x="1945" y="204"/>
                    <a:pt x="1945" y="204"/>
                    <a:pt x="1945" y="204"/>
                  </a:cubicBezTo>
                  <a:cubicBezTo>
                    <a:pt x="1945" y="182"/>
                    <a:pt x="1945" y="182"/>
                    <a:pt x="1945" y="182"/>
                  </a:cubicBezTo>
                  <a:cubicBezTo>
                    <a:pt x="1825" y="182"/>
                    <a:pt x="1825" y="182"/>
                    <a:pt x="1825" y="182"/>
                  </a:cubicBezTo>
                  <a:cubicBezTo>
                    <a:pt x="1825" y="204"/>
                    <a:pt x="1825" y="204"/>
                    <a:pt x="1825" y="204"/>
                  </a:cubicBezTo>
                  <a:cubicBezTo>
                    <a:pt x="1832" y="204"/>
                    <a:pt x="1832" y="204"/>
                    <a:pt x="1832" y="204"/>
                  </a:cubicBezTo>
                  <a:cubicBezTo>
                    <a:pt x="1832" y="207"/>
                    <a:pt x="1832" y="209"/>
                    <a:pt x="1831" y="212"/>
                  </a:cubicBezTo>
                  <a:cubicBezTo>
                    <a:pt x="1828" y="212"/>
                    <a:pt x="1828" y="212"/>
                    <a:pt x="1828" y="212"/>
                  </a:cubicBezTo>
                  <a:cubicBezTo>
                    <a:pt x="1828" y="224"/>
                    <a:pt x="1828" y="224"/>
                    <a:pt x="1828" y="224"/>
                  </a:cubicBezTo>
                  <a:cubicBezTo>
                    <a:pt x="1831" y="224"/>
                    <a:pt x="1831" y="224"/>
                    <a:pt x="1831" y="224"/>
                  </a:cubicBezTo>
                  <a:cubicBezTo>
                    <a:pt x="1831" y="228"/>
                    <a:pt x="1831" y="231"/>
                    <a:pt x="1830" y="234"/>
                  </a:cubicBezTo>
                  <a:cubicBezTo>
                    <a:pt x="1828" y="234"/>
                    <a:pt x="1828" y="234"/>
                    <a:pt x="1828" y="234"/>
                  </a:cubicBezTo>
                  <a:cubicBezTo>
                    <a:pt x="1828" y="246"/>
                    <a:pt x="1828" y="246"/>
                    <a:pt x="1828" y="246"/>
                  </a:cubicBezTo>
                  <a:cubicBezTo>
                    <a:pt x="1830" y="246"/>
                    <a:pt x="1830" y="246"/>
                    <a:pt x="1830" y="246"/>
                  </a:cubicBezTo>
                  <a:cubicBezTo>
                    <a:pt x="1830" y="249"/>
                    <a:pt x="1829" y="251"/>
                    <a:pt x="1829" y="254"/>
                  </a:cubicBezTo>
                  <a:cubicBezTo>
                    <a:pt x="1828" y="264"/>
                    <a:pt x="1827" y="275"/>
                    <a:pt x="1826" y="285"/>
                  </a:cubicBezTo>
                  <a:cubicBezTo>
                    <a:pt x="1763" y="313"/>
                    <a:pt x="1763" y="313"/>
                    <a:pt x="1763" y="313"/>
                  </a:cubicBezTo>
                  <a:cubicBezTo>
                    <a:pt x="1763" y="275"/>
                    <a:pt x="1763" y="275"/>
                    <a:pt x="1763" y="275"/>
                  </a:cubicBezTo>
                  <a:cubicBezTo>
                    <a:pt x="1679" y="313"/>
                    <a:pt x="1679" y="313"/>
                    <a:pt x="1679" y="313"/>
                  </a:cubicBezTo>
                  <a:cubicBezTo>
                    <a:pt x="1679" y="275"/>
                    <a:pt x="1679" y="275"/>
                    <a:pt x="1679" y="275"/>
                  </a:cubicBezTo>
                  <a:cubicBezTo>
                    <a:pt x="1630" y="297"/>
                    <a:pt x="1630" y="297"/>
                    <a:pt x="1630" y="297"/>
                  </a:cubicBezTo>
                  <a:cubicBezTo>
                    <a:pt x="1628" y="282"/>
                    <a:pt x="1626" y="265"/>
                    <a:pt x="1625" y="247"/>
                  </a:cubicBezTo>
                  <a:cubicBezTo>
                    <a:pt x="1623" y="209"/>
                    <a:pt x="1625" y="120"/>
                    <a:pt x="1626" y="64"/>
                  </a:cubicBezTo>
                  <a:cubicBezTo>
                    <a:pt x="1631" y="64"/>
                    <a:pt x="1631" y="64"/>
                    <a:pt x="1631" y="64"/>
                  </a:cubicBezTo>
                  <a:cubicBezTo>
                    <a:pt x="1631" y="51"/>
                    <a:pt x="1631" y="51"/>
                    <a:pt x="1631" y="51"/>
                  </a:cubicBezTo>
                  <a:cubicBezTo>
                    <a:pt x="1626" y="51"/>
                    <a:pt x="1626" y="51"/>
                    <a:pt x="1626" y="51"/>
                  </a:cubicBezTo>
                  <a:cubicBezTo>
                    <a:pt x="1626" y="48"/>
                    <a:pt x="1627" y="45"/>
                    <a:pt x="1627" y="42"/>
                  </a:cubicBezTo>
                  <a:cubicBezTo>
                    <a:pt x="1631" y="42"/>
                    <a:pt x="1631" y="42"/>
                    <a:pt x="1631" y="42"/>
                  </a:cubicBezTo>
                  <a:cubicBezTo>
                    <a:pt x="1631" y="30"/>
                    <a:pt x="1631" y="30"/>
                    <a:pt x="1631" y="30"/>
                  </a:cubicBezTo>
                  <a:cubicBezTo>
                    <a:pt x="1627" y="30"/>
                    <a:pt x="1627" y="30"/>
                    <a:pt x="1627" y="30"/>
                  </a:cubicBezTo>
                  <a:cubicBezTo>
                    <a:pt x="1627" y="27"/>
                    <a:pt x="1627" y="24"/>
                    <a:pt x="1627" y="22"/>
                  </a:cubicBezTo>
                  <a:cubicBezTo>
                    <a:pt x="1633" y="22"/>
                    <a:pt x="1633" y="22"/>
                    <a:pt x="1633" y="22"/>
                  </a:cubicBezTo>
                  <a:cubicBezTo>
                    <a:pt x="1633" y="0"/>
                    <a:pt x="1633" y="0"/>
                    <a:pt x="1633" y="0"/>
                  </a:cubicBezTo>
                  <a:cubicBezTo>
                    <a:pt x="1513" y="0"/>
                    <a:pt x="1513" y="0"/>
                    <a:pt x="1513" y="0"/>
                  </a:cubicBezTo>
                  <a:cubicBezTo>
                    <a:pt x="1513" y="22"/>
                    <a:pt x="1513" y="22"/>
                    <a:pt x="1513" y="22"/>
                  </a:cubicBezTo>
                  <a:cubicBezTo>
                    <a:pt x="1520" y="22"/>
                    <a:pt x="1520" y="22"/>
                    <a:pt x="1520" y="22"/>
                  </a:cubicBezTo>
                  <a:cubicBezTo>
                    <a:pt x="1520" y="24"/>
                    <a:pt x="1520" y="27"/>
                    <a:pt x="1520" y="30"/>
                  </a:cubicBezTo>
                  <a:cubicBezTo>
                    <a:pt x="1518" y="30"/>
                    <a:pt x="1518" y="30"/>
                    <a:pt x="1518" y="30"/>
                  </a:cubicBezTo>
                  <a:cubicBezTo>
                    <a:pt x="1518" y="42"/>
                    <a:pt x="1518" y="42"/>
                    <a:pt x="1518" y="42"/>
                  </a:cubicBezTo>
                  <a:cubicBezTo>
                    <a:pt x="1520" y="42"/>
                    <a:pt x="1520" y="42"/>
                    <a:pt x="1520" y="42"/>
                  </a:cubicBezTo>
                  <a:cubicBezTo>
                    <a:pt x="1520" y="45"/>
                    <a:pt x="1520" y="48"/>
                    <a:pt x="1520" y="51"/>
                  </a:cubicBezTo>
                  <a:cubicBezTo>
                    <a:pt x="1518" y="51"/>
                    <a:pt x="1518" y="51"/>
                    <a:pt x="1518" y="51"/>
                  </a:cubicBezTo>
                  <a:cubicBezTo>
                    <a:pt x="1518" y="64"/>
                    <a:pt x="1518" y="64"/>
                    <a:pt x="1518" y="64"/>
                  </a:cubicBezTo>
                  <a:cubicBezTo>
                    <a:pt x="1520" y="64"/>
                    <a:pt x="1520" y="64"/>
                    <a:pt x="1520" y="64"/>
                  </a:cubicBezTo>
                  <a:cubicBezTo>
                    <a:pt x="1519" y="122"/>
                    <a:pt x="1517" y="216"/>
                    <a:pt x="1514" y="254"/>
                  </a:cubicBezTo>
                  <a:cubicBezTo>
                    <a:pt x="1512" y="276"/>
                    <a:pt x="1510" y="296"/>
                    <a:pt x="1506" y="315"/>
                  </a:cubicBezTo>
                  <a:cubicBezTo>
                    <a:pt x="1506" y="315"/>
                    <a:pt x="1506" y="315"/>
                    <a:pt x="1506" y="315"/>
                  </a:cubicBezTo>
                  <a:cubicBezTo>
                    <a:pt x="1506" y="319"/>
                    <a:pt x="1506" y="319"/>
                    <a:pt x="1506" y="319"/>
                  </a:cubicBezTo>
                  <a:cubicBezTo>
                    <a:pt x="1504" y="330"/>
                    <a:pt x="1502" y="341"/>
                    <a:pt x="1499" y="351"/>
                  </a:cubicBezTo>
                  <a:cubicBezTo>
                    <a:pt x="1445" y="351"/>
                    <a:pt x="1445" y="351"/>
                    <a:pt x="1445" y="351"/>
                  </a:cubicBezTo>
                  <a:cubicBezTo>
                    <a:pt x="1445" y="446"/>
                    <a:pt x="1445" y="446"/>
                    <a:pt x="1445" y="446"/>
                  </a:cubicBezTo>
                  <a:cubicBezTo>
                    <a:pt x="1385" y="446"/>
                    <a:pt x="1385" y="446"/>
                    <a:pt x="1385" y="446"/>
                  </a:cubicBezTo>
                  <a:cubicBezTo>
                    <a:pt x="1381" y="275"/>
                    <a:pt x="1381" y="275"/>
                    <a:pt x="1381" y="275"/>
                  </a:cubicBezTo>
                  <a:cubicBezTo>
                    <a:pt x="1347" y="275"/>
                    <a:pt x="1347" y="275"/>
                    <a:pt x="1347" y="275"/>
                  </a:cubicBezTo>
                  <a:cubicBezTo>
                    <a:pt x="1342" y="446"/>
                    <a:pt x="1342" y="446"/>
                    <a:pt x="1342" y="446"/>
                  </a:cubicBezTo>
                  <a:cubicBezTo>
                    <a:pt x="1310" y="446"/>
                    <a:pt x="1310" y="446"/>
                    <a:pt x="1310" y="446"/>
                  </a:cubicBezTo>
                  <a:cubicBezTo>
                    <a:pt x="1306" y="275"/>
                    <a:pt x="1306" y="275"/>
                    <a:pt x="1306" y="275"/>
                  </a:cubicBezTo>
                  <a:cubicBezTo>
                    <a:pt x="1271" y="275"/>
                    <a:pt x="1271" y="275"/>
                    <a:pt x="1271" y="275"/>
                  </a:cubicBezTo>
                  <a:cubicBezTo>
                    <a:pt x="1270" y="310"/>
                    <a:pt x="1270" y="310"/>
                    <a:pt x="1270" y="310"/>
                  </a:cubicBezTo>
                  <a:cubicBezTo>
                    <a:pt x="1270" y="294"/>
                    <a:pt x="1270" y="294"/>
                    <a:pt x="1270" y="294"/>
                  </a:cubicBezTo>
                  <a:cubicBezTo>
                    <a:pt x="1232" y="294"/>
                    <a:pt x="1232" y="294"/>
                    <a:pt x="1232" y="294"/>
                  </a:cubicBezTo>
                  <a:cubicBezTo>
                    <a:pt x="1232" y="159"/>
                    <a:pt x="1232" y="159"/>
                    <a:pt x="1232" y="159"/>
                  </a:cubicBezTo>
                  <a:cubicBezTo>
                    <a:pt x="1103" y="159"/>
                    <a:pt x="1103" y="159"/>
                    <a:pt x="1103" y="159"/>
                  </a:cubicBezTo>
                  <a:cubicBezTo>
                    <a:pt x="1103" y="91"/>
                    <a:pt x="1103" y="91"/>
                    <a:pt x="1103" y="91"/>
                  </a:cubicBezTo>
                  <a:cubicBezTo>
                    <a:pt x="1103" y="91"/>
                    <a:pt x="1103" y="91"/>
                    <a:pt x="1103" y="91"/>
                  </a:cubicBezTo>
                  <a:cubicBezTo>
                    <a:pt x="1105" y="91"/>
                    <a:pt x="1108" y="88"/>
                    <a:pt x="1108" y="85"/>
                  </a:cubicBezTo>
                  <a:cubicBezTo>
                    <a:pt x="1108" y="83"/>
                    <a:pt x="1105" y="80"/>
                    <a:pt x="1103" y="80"/>
                  </a:cubicBezTo>
                  <a:cubicBezTo>
                    <a:pt x="1030" y="80"/>
                    <a:pt x="1030" y="80"/>
                    <a:pt x="1030" y="80"/>
                  </a:cubicBezTo>
                  <a:cubicBezTo>
                    <a:pt x="1027" y="80"/>
                    <a:pt x="1025" y="83"/>
                    <a:pt x="1025" y="85"/>
                  </a:cubicBezTo>
                  <a:cubicBezTo>
                    <a:pt x="1025" y="88"/>
                    <a:pt x="1027" y="91"/>
                    <a:pt x="1030" y="91"/>
                  </a:cubicBezTo>
                  <a:cubicBezTo>
                    <a:pt x="1031" y="91"/>
                    <a:pt x="1031" y="91"/>
                    <a:pt x="1031" y="91"/>
                  </a:cubicBezTo>
                  <a:cubicBezTo>
                    <a:pt x="1031" y="159"/>
                    <a:pt x="1031" y="159"/>
                    <a:pt x="1031" y="159"/>
                  </a:cubicBezTo>
                  <a:cubicBezTo>
                    <a:pt x="991" y="159"/>
                    <a:pt x="991" y="159"/>
                    <a:pt x="991" y="159"/>
                  </a:cubicBezTo>
                  <a:cubicBezTo>
                    <a:pt x="991" y="47"/>
                    <a:pt x="991" y="47"/>
                    <a:pt x="991" y="47"/>
                  </a:cubicBezTo>
                  <a:cubicBezTo>
                    <a:pt x="994" y="47"/>
                    <a:pt x="995" y="45"/>
                    <a:pt x="995" y="42"/>
                  </a:cubicBezTo>
                  <a:cubicBezTo>
                    <a:pt x="995" y="39"/>
                    <a:pt x="993" y="37"/>
                    <a:pt x="990" y="37"/>
                  </a:cubicBezTo>
                  <a:cubicBezTo>
                    <a:pt x="918" y="37"/>
                    <a:pt x="918" y="37"/>
                    <a:pt x="918" y="37"/>
                  </a:cubicBezTo>
                  <a:cubicBezTo>
                    <a:pt x="915" y="37"/>
                    <a:pt x="912" y="39"/>
                    <a:pt x="912" y="42"/>
                  </a:cubicBezTo>
                  <a:cubicBezTo>
                    <a:pt x="912" y="45"/>
                    <a:pt x="915" y="47"/>
                    <a:pt x="918" y="47"/>
                  </a:cubicBezTo>
                  <a:cubicBezTo>
                    <a:pt x="920" y="47"/>
                    <a:pt x="920" y="47"/>
                    <a:pt x="920" y="47"/>
                  </a:cubicBezTo>
                  <a:cubicBezTo>
                    <a:pt x="920" y="159"/>
                    <a:pt x="920" y="159"/>
                    <a:pt x="920" y="159"/>
                  </a:cubicBezTo>
                  <a:cubicBezTo>
                    <a:pt x="886" y="159"/>
                    <a:pt x="886" y="159"/>
                    <a:pt x="886" y="159"/>
                  </a:cubicBezTo>
                  <a:cubicBezTo>
                    <a:pt x="886" y="291"/>
                    <a:pt x="886" y="291"/>
                    <a:pt x="886" y="291"/>
                  </a:cubicBezTo>
                  <a:cubicBezTo>
                    <a:pt x="875" y="291"/>
                    <a:pt x="875" y="291"/>
                    <a:pt x="875" y="291"/>
                  </a:cubicBezTo>
                  <a:cubicBezTo>
                    <a:pt x="875" y="251"/>
                    <a:pt x="875" y="251"/>
                    <a:pt x="875" y="251"/>
                  </a:cubicBezTo>
                  <a:cubicBezTo>
                    <a:pt x="846" y="251"/>
                    <a:pt x="846" y="251"/>
                    <a:pt x="846" y="251"/>
                  </a:cubicBezTo>
                  <a:cubicBezTo>
                    <a:pt x="836" y="230"/>
                    <a:pt x="817" y="213"/>
                    <a:pt x="793" y="206"/>
                  </a:cubicBezTo>
                  <a:cubicBezTo>
                    <a:pt x="791" y="117"/>
                    <a:pt x="791" y="117"/>
                    <a:pt x="791" y="117"/>
                  </a:cubicBezTo>
                  <a:cubicBezTo>
                    <a:pt x="795" y="117"/>
                    <a:pt x="795" y="117"/>
                    <a:pt x="795" y="117"/>
                  </a:cubicBezTo>
                  <a:cubicBezTo>
                    <a:pt x="797" y="117"/>
                    <a:pt x="798" y="116"/>
                    <a:pt x="798" y="114"/>
                  </a:cubicBezTo>
                  <a:cubicBezTo>
                    <a:pt x="798" y="112"/>
                    <a:pt x="797" y="110"/>
                    <a:pt x="795" y="110"/>
                  </a:cubicBezTo>
                  <a:cubicBezTo>
                    <a:pt x="742" y="110"/>
                    <a:pt x="742" y="110"/>
                    <a:pt x="742" y="110"/>
                  </a:cubicBezTo>
                  <a:cubicBezTo>
                    <a:pt x="740" y="110"/>
                    <a:pt x="738" y="112"/>
                    <a:pt x="738" y="114"/>
                  </a:cubicBezTo>
                  <a:cubicBezTo>
                    <a:pt x="738" y="116"/>
                    <a:pt x="740" y="117"/>
                    <a:pt x="742" y="117"/>
                  </a:cubicBezTo>
                  <a:cubicBezTo>
                    <a:pt x="745" y="117"/>
                    <a:pt x="745" y="117"/>
                    <a:pt x="745" y="117"/>
                  </a:cubicBezTo>
                  <a:cubicBezTo>
                    <a:pt x="743" y="204"/>
                    <a:pt x="743" y="204"/>
                    <a:pt x="743" y="204"/>
                  </a:cubicBezTo>
                  <a:cubicBezTo>
                    <a:pt x="717" y="211"/>
                    <a:pt x="696" y="228"/>
                    <a:pt x="685" y="251"/>
                  </a:cubicBezTo>
                  <a:cubicBezTo>
                    <a:pt x="647" y="251"/>
                    <a:pt x="647" y="251"/>
                    <a:pt x="647" y="251"/>
                  </a:cubicBezTo>
                  <a:cubicBezTo>
                    <a:pt x="647" y="291"/>
                    <a:pt x="647" y="291"/>
                    <a:pt x="647" y="291"/>
                  </a:cubicBezTo>
                  <a:cubicBezTo>
                    <a:pt x="571" y="291"/>
                    <a:pt x="571" y="291"/>
                    <a:pt x="571" y="291"/>
                  </a:cubicBezTo>
                  <a:cubicBezTo>
                    <a:pt x="571" y="401"/>
                    <a:pt x="571" y="401"/>
                    <a:pt x="571" y="401"/>
                  </a:cubicBezTo>
                  <a:cubicBezTo>
                    <a:pt x="539" y="401"/>
                    <a:pt x="539" y="401"/>
                    <a:pt x="539" y="401"/>
                  </a:cubicBezTo>
                  <a:cubicBezTo>
                    <a:pt x="539" y="330"/>
                    <a:pt x="539" y="330"/>
                    <a:pt x="539" y="330"/>
                  </a:cubicBezTo>
                  <a:cubicBezTo>
                    <a:pt x="486" y="330"/>
                    <a:pt x="486" y="330"/>
                    <a:pt x="486" y="330"/>
                  </a:cubicBezTo>
                  <a:cubicBezTo>
                    <a:pt x="480" y="254"/>
                    <a:pt x="480" y="254"/>
                    <a:pt x="480" y="254"/>
                  </a:cubicBezTo>
                  <a:cubicBezTo>
                    <a:pt x="470" y="254"/>
                    <a:pt x="470" y="254"/>
                    <a:pt x="470" y="254"/>
                  </a:cubicBezTo>
                  <a:cubicBezTo>
                    <a:pt x="466" y="19"/>
                    <a:pt x="466" y="19"/>
                    <a:pt x="466" y="19"/>
                  </a:cubicBezTo>
                  <a:cubicBezTo>
                    <a:pt x="469" y="18"/>
                    <a:pt x="471" y="15"/>
                    <a:pt x="471" y="12"/>
                  </a:cubicBezTo>
                  <a:cubicBezTo>
                    <a:pt x="471" y="8"/>
                    <a:pt x="467" y="4"/>
                    <a:pt x="463" y="4"/>
                  </a:cubicBezTo>
                  <a:cubicBezTo>
                    <a:pt x="435" y="4"/>
                    <a:pt x="435" y="4"/>
                    <a:pt x="435" y="4"/>
                  </a:cubicBezTo>
                  <a:cubicBezTo>
                    <a:pt x="431" y="4"/>
                    <a:pt x="427" y="8"/>
                    <a:pt x="427" y="12"/>
                  </a:cubicBezTo>
                  <a:cubicBezTo>
                    <a:pt x="427" y="16"/>
                    <a:pt x="430" y="19"/>
                    <a:pt x="433" y="20"/>
                  </a:cubicBezTo>
                  <a:cubicBezTo>
                    <a:pt x="428" y="254"/>
                    <a:pt x="428" y="254"/>
                    <a:pt x="428" y="254"/>
                  </a:cubicBezTo>
                  <a:cubicBezTo>
                    <a:pt x="421" y="254"/>
                    <a:pt x="421" y="254"/>
                    <a:pt x="421" y="254"/>
                  </a:cubicBezTo>
                  <a:cubicBezTo>
                    <a:pt x="413" y="330"/>
                    <a:pt x="413" y="330"/>
                    <a:pt x="413" y="330"/>
                  </a:cubicBezTo>
                  <a:cubicBezTo>
                    <a:pt x="413" y="330"/>
                    <a:pt x="413" y="330"/>
                    <a:pt x="413" y="330"/>
                  </a:cubicBezTo>
                  <a:cubicBezTo>
                    <a:pt x="413" y="182"/>
                    <a:pt x="413" y="182"/>
                    <a:pt x="413" y="182"/>
                  </a:cubicBezTo>
                  <a:cubicBezTo>
                    <a:pt x="350" y="210"/>
                    <a:pt x="350" y="210"/>
                    <a:pt x="350" y="210"/>
                  </a:cubicBezTo>
                  <a:cubicBezTo>
                    <a:pt x="347" y="19"/>
                    <a:pt x="347" y="19"/>
                    <a:pt x="347" y="19"/>
                  </a:cubicBezTo>
                  <a:cubicBezTo>
                    <a:pt x="350" y="17"/>
                    <a:pt x="351" y="15"/>
                    <a:pt x="351" y="12"/>
                  </a:cubicBezTo>
                  <a:cubicBezTo>
                    <a:pt x="351" y="8"/>
                    <a:pt x="347" y="4"/>
                    <a:pt x="343" y="4"/>
                  </a:cubicBezTo>
                  <a:cubicBezTo>
                    <a:pt x="315" y="4"/>
                    <a:pt x="315" y="4"/>
                    <a:pt x="315" y="4"/>
                  </a:cubicBezTo>
                  <a:cubicBezTo>
                    <a:pt x="311" y="4"/>
                    <a:pt x="307" y="8"/>
                    <a:pt x="307" y="12"/>
                  </a:cubicBezTo>
                  <a:cubicBezTo>
                    <a:pt x="307" y="16"/>
                    <a:pt x="310" y="19"/>
                    <a:pt x="314" y="20"/>
                  </a:cubicBezTo>
                  <a:cubicBezTo>
                    <a:pt x="310" y="228"/>
                    <a:pt x="310" y="228"/>
                    <a:pt x="310" y="228"/>
                  </a:cubicBezTo>
                  <a:cubicBezTo>
                    <a:pt x="295" y="235"/>
                    <a:pt x="295" y="235"/>
                    <a:pt x="295" y="235"/>
                  </a:cubicBezTo>
                  <a:cubicBezTo>
                    <a:pt x="295" y="182"/>
                    <a:pt x="295" y="182"/>
                    <a:pt x="295" y="182"/>
                  </a:cubicBezTo>
                  <a:cubicBezTo>
                    <a:pt x="177" y="235"/>
                    <a:pt x="177" y="235"/>
                    <a:pt x="177" y="235"/>
                  </a:cubicBezTo>
                  <a:cubicBezTo>
                    <a:pt x="177" y="182"/>
                    <a:pt x="177" y="182"/>
                    <a:pt x="177" y="182"/>
                  </a:cubicBezTo>
                  <a:cubicBezTo>
                    <a:pt x="53" y="238"/>
                    <a:pt x="53" y="238"/>
                    <a:pt x="53" y="238"/>
                  </a:cubicBezTo>
                  <a:cubicBezTo>
                    <a:pt x="53" y="392"/>
                    <a:pt x="53" y="392"/>
                    <a:pt x="53" y="392"/>
                  </a:cubicBezTo>
                  <a:cubicBezTo>
                    <a:pt x="0" y="392"/>
                    <a:pt x="0" y="392"/>
                    <a:pt x="0" y="392"/>
                  </a:cubicBezTo>
                  <a:cubicBezTo>
                    <a:pt x="0" y="499"/>
                    <a:pt x="0" y="499"/>
                    <a:pt x="0" y="499"/>
                  </a:cubicBezTo>
                  <a:cubicBezTo>
                    <a:pt x="426" y="499"/>
                    <a:pt x="426" y="499"/>
                    <a:pt x="426" y="499"/>
                  </a:cubicBezTo>
                  <a:cubicBezTo>
                    <a:pt x="426" y="499"/>
                    <a:pt x="426" y="499"/>
                    <a:pt x="426" y="499"/>
                  </a:cubicBezTo>
                  <a:cubicBezTo>
                    <a:pt x="571" y="499"/>
                    <a:pt x="571" y="499"/>
                    <a:pt x="571" y="499"/>
                  </a:cubicBezTo>
                  <a:cubicBezTo>
                    <a:pt x="571" y="500"/>
                    <a:pt x="571" y="500"/>
                    <a:pt x="571" y="500"/>
                  </a:cubicBezTo>
                  <a:cubicBezTo>
                    <a:pt x="853" y="500"/>
                    <a:pt x="853" y="500"/>
                    <a:pt x="853" y="500"/>
                  </a:cubicBezTo>
                  <a:cubicBezTo>
                    <a:pt x="853" y="501"/>
                    <a:pt x="853" y="501"/>
                    <a:pt x="853" y="501"/>
                  </a:cubicBezTo>
                  <a:cubicBezTo>
                    <a:pt x="1270" y="501"/>
                    <a:pt x="1270" y="501"/>
                    <a:pt x="1270" y="501"/>
                  </a:cubicBezTo>
                  <a:cubicBezTo>
                    <a:pt x="1270" y="501"/>
                    <a:pt x="1270" y="501"/>
                    <a:pt x="1270" y="501"/>
                  </a:cubicBezTo>
                  <a:cubicBezTo>
                    <a:pt x="1445" y="501"/>
                    <a:pt x="1445" y="501"/>
                    <a:pt x="1445" y="501"/>
                  </a:cubicBezTo>
                  <a:cubicBezTo>
                    <a:pt x="2062" y="501"/>
                    <a:pt x="2062" y="501"/>
                    <a:pt x="2062" y="501"/>
                  </a:cubicBezTo>
                  <a:cubicBezTo>
                    <a:pt x="2132" y="501"/>
                    <a:pt x="2132" y="501"/>
                    <a:pt x="2132" y="501"/>
                  </a:cubicBezTo>
                  <a:cubicBezTo>
                    <a:pt x="2132" y="446"/>
                    <a:pt x="2132" y="446"/>
                    <a:pt x="2132" y="446"/>
                  </a:cubicBezTo>
                  <a:cubicBezTo>
                    <a:pt x="2062" y="446"/>
                    <a:pt x="2062" y="446"/>
                    <a:pt x="2062" y="446"/>
                  </a:cubicBezTo>
                </a:path>
              </a:pathLst>
            </a:custGeom>
            <a:solidFill>
              <a:schemeClr val="tx1">
                <a:alpha val="1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6" name="Group 155"/>
          <p:cNvGrpSpPr/>
          <p:nvPr/>
        </p:nvGrpSpPr>
        <p:grpSpPr>
          <a:xfrm>
            <a:off x="1022352" y="2194735"/>
            <a:ext cx="9636125" cy="2738437"/>
            <a:chOff x="1022351" y="2149762"/>
            <a:chExt cx="9636125" cy="2738437"/>
          </a:xfrm>
        </p:grpSpPr>
        <p:sp>
          <p:nvSpPr>
            <p:cNvPr id="19" name="Freeform 17"/>
            <p:cNvSpPr/>
            <p:nvPr/>
          </p:nvSpPr>
          <p:spPr bwMode="auto">
            <a:xfrm>
              <a:off x="1022351" y="4700874"/>
              <a:ext cx="280988" cy="187325"/>
            </a:xfrm>
            <a:custGeom>
              <a:avLst/>
              <a:gdLst>
                <a:gd name="T0" fmla="*/ 11 w 177"/>
                <a:gd name="T1" fmla="*/ 0 h 118"/>
                <a:gd name="T2" fmla="*/ 0 w 177"/>
                <a:gd name="T3" fmla="*/ 118 h 118"/>
                <a:gd name="T4" fmla="*/ 177 w 177"/>
                <a:gd name="T5" fmla="*/ 118 h 118"/>
                <a:gd name="T6" fmla="*/ 167 w 177"/>
                <a:gd name="T7" fmla="*/ 0 h 118"/>
                <a:gd name="T8" fmla="*/ 11 w 177"/>
                <a:gd name="T9" fmla="*/ 0 h 118"/>
              </a:gdLst>
              <a:ahLst/>
              <a:cxnLst>
                <a:cxn ang="0">
                  <a:pos x="T0" y="T1"/>
                </a:cxn>
                <a:cxn ang="0">
                  <a:pos x="T2" y="T3"/>
                </a:cxn>
                <a:cxn ang="0">
                  <a:pos x="T4" y="T5"/>
                </a:cxn>
                <a:cxn ang="0">
                  <a:pos x="T6" y="T7"/>
                </a:cxn>
                <a:cxn ang="0">
                  <a:pos x="T8" y="T9"/>
                </a:cxn>
              </a:cxnLst>
              <a:rect l="0" t="0" r="r" b="b"/>
              <a:pathLst>
                <a:path w="177" h="118">
                  <a:moveTo>
                    <a:pt x="11" y="0"/>
                  </a:moveTo>
                  <a:lnTo>
                    <a:pt x="0" y="118"/>
                  </a:lnTo>
                  <a:lnTo>
                    <a:pt x="177" y="118"/>
                  </a:lnTo>
                  <a:lnTo>
                    <a:pt x="167"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3" name="Freeform 41"/>
            <p:cNvSpPr/>
            <p:nvPr/>
          </p:nvSpPr>
          <p:spPr bwMode="auto">
            <a:xfrm>
              <a:off x="4638676"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85" name="Freeform 83"/>
            <p:cNvSpPr/>
            <p:nvPr/>
          </p:nvSpPr>
          <p:spPr bwMode="auto">
            <a:xfrm>
              <a:off x="10004426" y="4700874"/>
              <a:ext cx="207963" cy="187325"/>
            </a:xfrm>
            <a:custGeom>
              <a:avLst/>
              <a:gdLst>
                <a:gd name="T0" fmla="*/ 10 w 131"/>
                <a:gd name="T1" fmla="*/ 0 h 118"/>
                <a:gd name="T2" fmla="*/ 0 w 131"/>
                <a:gd name="T3" fmla="*/ 118 h 118"/>
                <a:gd name="T4" fmla="*/ 131 w 131"/>
                <a:gd name="T5" fmla="*/ 118 h 118"/>
                <a:gd name="T6" fmla="*/ 121 w 131"/>
                <a:gd name="T7" fmla="*/ 0 h 118"/>
                <a:gd name="T8" fmla="*/ 10 w 131"/>
                <a:gd name="T9" fmla="*/ 0 h 118"/>
              </a:gdLst>
              <a:ahLst/>
              <a:cxnLst>
                <a:cxn ang="0">
                  <a:pos x="T0" y="T1"/>
                </a:cxn>
                <a:cxn ang="0">
                  <a:pos x="T2" y="T3"/>
                </a:cxn>
                <a:cxn ang="0">
                  <a:pos x="T4" y="T5"/>
                </a:cxn>
                <a:cxn ang="0">
                  <a:pos x="T6" y="T7"/>
                </a:cxn>
                <a:cxn ang="0">
                  <a:pos x="T8" y="T9"/>
                </a:cxn>
              </a:cxnLst>
              <a:rect l="0" t="0" r="r" b="b"/>
              <a:pathLst>
                <a:path w="131" h="118">
                  <a:moveTo>
                    <a:pt x="10" y="0"/>
                  </a:moveTo>
                  <a:lnTo>
                    <a:pt x="0" y="118"/>
                  </a:lnTo>
                  <a:lnTo>
                    <a:pt x="131" y="118"/>
                  </a:lnTo>
                  <a:lnTo>
                    <a:pt x="121" y="0"/>
                  </a:lnTo>
                  <a:lnTo>
                    <a:pt x="10"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1" name="Freeform 89"/>
            <p:cNvSpPr/>
            <p:nvPr/>
          </p:nvSpPr>
          <p:spPr bwMode="auto">
            <a:xfrm>
              <a:off x="10448926" y="4607212"/>
              <a:ext cx="209550" cy="280987"/>
            </a:xfrm>
            <a:custGeom>
              <a:avLst/>
              <a:gdLst>
                <a:gd name="T0" fmla="*/ 11 w 132"/>
                <a:gd name="T1" fmla="*/ 0 h 177"/>
                <a:gd name="T2" fmla="*/ 0 w 132"/>
                <a:gd name="T3" fmla="*/ 177 h 177"/>
                <a:gd name="T4" fmla="*/ 132 w 132"/>
                <a:gd name="T5" fmla="*/ 177 h 177"/>
                <a:gd name="T6" fmla="*/ 125 w 132"/>
                <a:gd name="T7" fmla="*/ 0 h 177"/>
                <a:gd name="T8" fmla="*/ 11 w 132"/>
                <a:gd name="T9" fmla="*/ 0 h 177"/>
              </a:gdLst>
              <a:ahLst/>
              <a:cxnLst>
                <a:cxn ang="0">
                  <a:pos x="T0" y="T1"/>
                </a:cxn>
                <a:cxn ang="0">
                  <a:pos x="T2" y="T3"/>
                </a:cxn>
                <a:cxn ang="0">
                  <a:pos x="T4" y="T5"/>
                </a:cxn>
                <a:cxn ang="0">
                  <a:pos x="T6" y="T7"/>
                </a:cxn>
                <a:cxn ang="0">
                  <a:pos x="T8" y="T9"/>
                </a:cxn>
              </a:cxnLst>
              <a:rect l="0" t="0" r="r" b="b"/>
              <a:pathLst>
                <a:path w="132" h="177">
                  <a:moveTo>
                    <a:pt x="11" y="0"/>
                  </a:moveTo>
                  <a:lnTo>
                    <a:pt x="0" y="177"/>
                  </a:lnTo>
                  <a:lnTo>
                    <a:pt x="132" y="177"/>
                  </a:lnTo>
                  <a:lnTo>
                    <a:pt x="125"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2" name="Freeform 110"/>
            <p:cNvSpPr/>
            <p:nvPr/>
          </p:nvSpPr>
          <p:spPr bwMode="auto">
            <a:xfrm>
              <a:off x="5105401" y="2149762"/>
              <a:ext cx="1954213" cy="1998662"/>
            </a:xfrm>
            <a:custGeom>
              <a:avLst/>
              <a:gdLst>
                <a:gd name="T0" fmla="*/ 261 w 355"/>
                <a:gd name="T1" fmla="*/ 118 h 362"/>
                <a:gd name="T2" fmla="*/ 178 w 355"/>
                <a:gd name="T3" fmla="*/ 0 h 362"/>
                <a:gd name="T4" fmla="*/ 96 w 355"/>
                <a:gd name="T5" fmla="*/ 118 h 362"/>
                <a:gd name="T6" fmla="*/ 165 w 355"/>
                <a:gd name="T7" fmla="*/ 362 h 362"/>
                <a:gd name="T8" fmla="*/ 165 w 355"/>
                <a:gd name="T9" fmla="*/ 311 h 362"/>
                <a:gd name="T10" fmla="*/ 114 w 355"/>
                <a:gd name="T11" fmla="*/ 251 h 362"/>
                <a:gd name="T12" fmla="*/ 169 w 355"/>
                <a:gd name="T13" fmla="*/ 283 h 362"/>
                <a:gd name="T14" fmla="*/ 178 w 355"/>
                <a:gd name="T15" fmla="*/ 199 h 362"/>
                <a:gd name="T16" fmla="*/ 186 w 355"/>
                <a:gd name="T17" fmla="*/ 283 h 362"/>
                <a:gd name="T18" fmla="*/ 241 w 355"/>
                <a:gd name="T19" fmla="*/ 251 h 362"/>
                <a:gd name="T20" fmla="*/ 190 w 355"/>
                <a:gd name="T21" fmla="*/ 311 h 362"/>
                <a:gd name="T22" fmla="*/ 191 w 355"/>
                <a:gd name="T23" fmla="*/ 362 h 362"/>
                <a:gd name="T24" fmla="*/ 261 w 355"/>
                <a:gd name="T25" fmla="*/ 11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5" h="362">
                  <a:moveTo>
                    <a:pt x="261" y="118"/>
                  </a:moveTo>
                  <a:cubicBezTo>
                    <a:pt x="220" y="50"/>
                    <a:pt x="178" y="0"/>
                    <a:pt x="178" y="0"/>
                  </a:cubicBezTo>
                  <a:cubicBezTo>
                    <a:pt x="178" y="0"/>
                    <a:pt x="140" y="52"/>
                    <a:pt x="96" y="118"/>
                  </a:cubicBezTo>
                  <a:cubicBezTo>
                    <a:pt x="0" y="260"/>
                    <a:pt x="97" y="347"/>
                    <a:pt x="165" y="362"/>
                  </a:cubicBezTo>
                  <a:cubicBezTo>
                    <a:pt x="165" y="311"/>
                    <a:pt x="165" y="311"/>
                    <a:pt x="165" y="311"/>
                  </a:cubicBezTo>
                  <a:cubicBezTo>
                    <a:pt x="114" y="251"/>
                    <a:pt x="114" y="251"/>
                    <a:pt x="114" y="251"/>
                  </a:cubicBezTo>
                  <a:cubicBezTo>
                    <a:pt x="169" y="283"/>
                    <a:pt x="169" y="283"/>
                    <a:pt x="169" y="283"/>
                  </a:cubicBezTo>
                  <a:cubicBezTo>
                    <a:pt x="178" y="199"/>
                    <a:pt x="178" y="199"/>
                    <a:pt x="178" y="199"/>
                  </a:cubicBezTo>
                  <a:cubicBezTo>
                    <a:pt x="186" y="283"/>
                    <a:pt x="186" y="283"/>
                    <a:pt x="186" y="283"/>
                  </a:cubicBezTo>
                  <a:cubicBezTo>
                    <a:pt x="241" y="251"/>
                    <a:pt x="241" y="251"/>
                    <a:pt x="241" y="251"/>
                  </a:cubicBezTo>
                  <a:cubicBezTo>
                    <a:pt x="190" y="311"/>
                    <a:pt x="190" y="311"/>
                    <a:pt x="190" y="311"/>
                  </a:cubicBezTo>
                  <a:cubicBezTo>
                    <a:pt x="191" y="362"/>
                    <a:pt x="191" y="362"/>
                    <a:pt x="191" y="362"/>
                  </a:cubicBezTo>
                  <a:cubicBezTo>
                    <a:pt x="259" y="350"/>
                    <a:pt x="355" y="271"/>
                    <a:pt x="261" y="118"/>
                  </a:cubicBezTo>
                </a:path>
              </a:pathLst>
            </a:custGeom>
            <a:solidFill>
              <a:schemeClr val="accent2"/>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3" name="Freeform 111"/>
            <p:cNvSpPr/>
            <p:nvPr/>
          </p:nvSpPr>
          <p:spPr bwMode="auto">
            <a:xfrm>
              <a:off x="5734051" y="3248312"/>
              <a:ext cx="698500" cy="1639887"/>
            </a:xfrm>
            <a:custGeom>
              <a:avLst/>
              <a:gdLst>
                <a:gd name="T0" fmla="*/ 440 w 440"/>
                <a:gd name="T1" fmla="*/ 181 h 1033"/>
                <a:gd name="T2" fmla="*/ 249 w 440"/>
                <a:gd name="T3" fmla="*/ 292 h 1033"/>
                <a:gd name="T4" fmla="*/ 221 w 440"/>
                <a:gd name="T5" fmla="*/ 0 h 1033"/>
                <a:gd name="T6" fmla="*/ 190 w 440"/>
                <a:gd name="T7" fmla="*/ 292 h 1033"/>
                <a:gd name="T8" fmla="*/ 0 w 440"/>
                <a:gd name="T9" fmla="*/ 181 h 1033"/>
                <a:gd name="T10" fmla="*/ 176 w 440"/>
                <a:gd name="T11" fmla="*/ 390 h 1033"/>
                <a:gd name="T12" fmla="*/ 176 w 440"/>
                <a:gd name="T13" fmla="*/ 571 h 1033"/>
                <a:gd name="T14" fmla="*/ 180 w 440"/>
                <a:gd name="T15" fmla="*/ 1033 h 1033"/>
                <a:gd name="T16" fmla="*/ 273 w 440"/>
                <a:gd name="T17" fmla="*/ 1033 h 1033"/>
                <a:gd name="T18" fmla="*/ 267 w 440"/>
                <a:gd name="T19" fmla="*/ 571 h 1033"/>
                <a:gd name="T20" fmla="*/ 263 w 440"/>
                <a:gd name="T21" fmla="*/ 390 h 1033"/>
                <a:gd name="T22" fmla="*/ 440 w 440"/>
                <a:gd name="T23" fmla="*/ 181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0" h="1033">
                  <a:moveTo>
                    <a:pt x="440" y="181"/>
                  </a:moveTo>
                  <a:lnTo>
                    <a:pt x="249" y="292"/>
                  </a:lnTo>
                  <a:lnTo>
                    <a:pt x="221" y="0"/>
                  </a:lnTo>
                  <a:lnTo>
                    <a:pt x="190" y="292"/>
                  </a:lnTo>
                  <a:lnTo>
                    <a:pt x="0" y="181"/>
                  </a:lnTo>
                  <a:lnTo>
                    <a:pt x="176" y="390"/>
                  </a:lnTo>
                  <a:lnTo>
                    <a:pt x="176" y="571"/>
                  </a:lnTo>
                  <a:lnTo>
                    <a:pt x="180" y="1033"/>
                  </a:lnTo>
                  <a:lnTo>
                    <a:pt x="273" y="1033"/>
                  </a:lnTo>
                  <a:lnTo>
                    <a:pt x="267" y="571"/>
                  </a:lnTo>
                  <a:lnTo>
                    <a:pt x="263" y="390"/>
                  </a:lnTo>
                  <a:lnTo>
                    <a:pt x="440" y="181"/>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5" name="Group 154"/>
          <p:cNvGrpSpPr/>
          <p:nvPr/>
        </p:nvGrpSpPr>
        <p:grpSpPr>
          <a:xfrm>
            <a:off x="615951" y="1929622"/>
            <a:ext cx="9910763" cy="3003551"/>
            <a:chOff x="615951" y="1884649"/>
            <a:chExt cx="9910762" cy="3003550"/>
          </a:xfrm>
        </p:grpSpPr>
        <p:sp>
          <p:nvSpPr>
            <p:cNvPr id="13" name="Freeform 11"/>
            <p:cNvSpPr/>
            <p:nvPr/>
          </p:nvSpPr>
          <p:spPr bwMode="auto">
            <a:xfrm>
              <a:off x="615951" y="4573874"/>
              <a:ext cx="203200" cy="314325"/>
            </a:xfrm>
            <a:custGeom>
              <a:avLst/>
              <a:gdLst>
                <a:gd name="T0" fmla="*/ 7 w 128"/>
                <a:gd name="T1" fmla="*/ 0 h 198"/>
                <a:gd name="T2" fmla="*/ 0 w 128"/>
                <a:gd name="T3" fmla="*/ 198 h 198"/>
                <a:gd name="T4" fmla="*/ 128 w 128"/>
                <a:gd name="T5" fmla="*/ 198 h 198"/>
                <a:gd name="T6" fmla="*/ 121 w 128"/>
                <a:gd name="T7" fmla="*/ 0 h 198"/>
                <a:gd name="T8" fmla="*/ 7 w 128"/>
                <a:gd name="T9" fmla="*/ 0 h 198"/>
              </a:gdLst>
              <a:ahLst/>
              <a:cxnLst>
                <a:cxn ang="0">
                  <a:pos x="T0" y="T1"/>
                </a:cxn>
                <a:cxn ang="0">
                  <a:pos x="T2" y="T3"/>
                </a:cxn>
                <a:cxn ang="0">
                  <a:pos x="T4" y="T5"/>
                </a:cxn>
                <a:cxn ang="0">
                  <a:pos x="T6" y="T7"/>
                </a:cxn>
                <a:cxn ang="0">
                  <a:pos x="T8" y="T9"/>
                </a:cxn>
              </a:cxnLst>
              <a:rect l="0" t="0" r="r" b="b"/>
              <a:pathLst>
                <a:path w="128" h="198">
                  <a:moveTo>
                    <a:pt x="7" y="0"/>
                  </a:moveTo>
                  <a:lnTo>
                    <a:pt x="0" y="198"/>
                  </a:lnTo>
                  <a:lnTo>
                    <a:pt x="128"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37" name="Freeform 35"/>
            <p:cNvSpPr/>
            <p:nvPr/>
          </p:nvSpPr>
          <p:spPr bwMode="auto">
            <a:xfrm>
              <a:off x="3735388" y="4573874"/>
              <a:ext cx="142875" cy="314325"/>
            </a:xfrm>
            <a:custGeom>
              <a:avLst/>
              <a:gdLst>
                <a:gd name="T0" fmla="*/ 7 w 90"/>
                <a:gd name="T1" fmla="*/ 0 h 198"/>
                <a:gd name="T2" fmla="*/ 0 w 90"/>
                <a:gd name="T3" fmla="*/ 198 h 198"/>
                <a:gd name="T4" fmla="*/ 90 w 90"/>
                <a:gd name="T5" fmla="*/ 198 h 198"/>
                <a:gd name="T6" fmla="*/ 83 w 90"/>
                <a:gd name="T7" fmla="*/ 0 h 198"/>
                <a:gd name="T8" fmla="*/ 7 w 90"/>
                <a:gd name="T9" fmla="*/ 0 h 198"/>
              </a:gdLst>
              <a:ahLst/>
              <a:cxnLst>
                <a:cxn ang="0">
                  <a:pos x="T0" y="T1"/>
                </a:cxn>
                <a:cxn ang="0">
                  <a:pos x="T2" y="T3"/>
                </a:cxn>
                <a:cxn ang="0">
                  <a:pos x="T4" y="T5"/>
                </a:cxn>
                <a:cxn ang="0">
                  <a:pos x="T6" y="T7"/>
                </a:cxn>
                <a:cxn ang="0">
                  <a:pos x="T8" y="T9"/>
                </a:cxn>
              </a:cxnLst>
              <a:rect l="0" t="0" r="r" b="b"/>
              <a:pathLst>
                <a:path w="90" h="198">
                  <a:moveTo>
                    <a:pt x="7" y="0"/>
                  </a:moveTo>
                  <a:lnTo>
                    <a:pt x="0" y="198"/>
                  </a:lnTo>
                  <a:lnTo>
                    <a:pt x="90" y="198"/>
                  </a:lnTo>
                  <a:lnTo>
                    <a:pt x="83"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55" name="Freeform 53"/>
            <p:cNvSpPr/>
            <p:nvPr/>
          </p:nvSpPr>
          <p:spPr bwMode="auto">
            <a:xfrm>
              <a:off x="6426201" y="4219862"/>
              <a:ext cx="209550" cy="668337"/>
            </a:xfrm>
            <a:custGeom>
              <a:avLst/>
              <a:gdLst>
                <a:gd name="T0" fmla="*/ 7 w 132"/>
                <a:gd name="T1" fmla="*/ 0 h 421"/>
                <a:gd name="T2" fmla="*/ 0 w 132"/>
                <a:gd name="T3" fmla="*/ 421 h 421"/>
                <a:gd name="T4" fmla="*/ 132 w 132"/>
                <a:gd name="T5" fmla="*/ 421 h 421"/>
                <a:gd name="T6" fmla="*/ 122 w 132"/>
                <a:gd name="T7" fmla="*/ 0 h 421"/>
                <a:gd name="T8" fmla="*/ 7 w 132"/>
                <a:gd name="T9" fmla="*/ 0 h 421"/>
              </a:gdLst>
              <a:ahLst/>
              <a:cxnLst>
                <a:cxn ang="0">
                  <a:pos x="T0" y="T1"/>
                </a:cxn>
                <a:cxn ang="0">
                  <a:pos x="T2" y="T3"/>
                </a:cxn>
                <a:cxn ang="0">
                  <a:pos x="T4" y="T5"/>
                </a:cxn>
                <a:cxn ang="0">
                  <a:pos x="T6" y="T7"/>
                </a:cxn>
                <a:cxn ang="0">
                  <a:pos x="T8" y="T9"/>
                </a:cxn>
              </a:cxnLst>
              <a:rect l="0" t="0" r="r" b="b"/>
              <a:pathLst>
                <a:path w="132" h="421">
                  <a:moveTo>
                    <a:pt x="7" y="0"/>
                  </a:moveTo>
                  <a:lnTo>
                    <a:pt x="0" y="421"/>
                  </a:lnTo>
                  <a:lnTo>
                    <a:pt x="132" y="421"/>
                  </a:lnTo>
                  <a:lnTo>
                    <a:pt x="122"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67" name="Freeform 65"/>
            <p:cNvSpPr/>
            <p:nvPr/>
          </p:nvSpPr>
          <p:spPr bwMode="auto">
            <a:xfrm>
              <a:off x="8215313" y="4573874"/>
              <a:ext cx="209550" cy="314325"/>
            </a:xfrm>
            <a:custGeom>
              <a:avLst/>
              <a:gdLst>
                <a:gd name="T0" fmla="*/ 7 w 132"/>
                <a:gd name="T1" fmla="*/ 0 h 198"/>
                <a:gd name="T2" fmla="*/ 0 w 132"/>
                <a:gd name="T3" fmla="*/ 198 h 198"/>
                <a:gd name="T4" fmla="*/ 132 w 132"/>
                <a:gd name="T5" fmla="*/ 198 h 198"/>
                <a:gd name="T6" fmla="*/ 121 w 132"/>
                <a:gd name="T7" fmla="*/ 0 h 198"/>
                <a:gd name="T8" fmla="*/ 7 w 132"/>
                <a:gd name="T9" fmla="*/ 0 h 198"/>
              </a:gdLst>
              <a:ahLst/>
              <a:cxnLst>
                <a:cxn ang="0">
                  <a:pos x="T0" y="T1"/>
                </a:cxn>
                <a:cxn ang="0">
                  <a:pos x="T2" y="T3"/>
                </a:cxn>
                <a:cxn ang="0">
                  <a:pos x="T4" y="T5"/>
                </a:cxn>
                <a:cxn ang="0">
                  <a:pos x="T6" y="T7"/>
                </a:cxn>
                <a:cxn ang="0">
                  <a:pos x="T8" y="T9"/>
                </a:cxn>
              </a:cxnLst>
              <a:rect l="0" t="0" r="r" b="b"/>
              <a:pathLst>
                <a:path w="132" h="198">
                  <a:moveTo>
                    <a:pt x="7" y="0"/>
                  </a:moveTo>
                  <a:lnTo>
                    <a:pt x="0" y="198"/>
                  </a:lnTo>
                  <a:lnTo>
                    <a:pt x="132"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33" name="Freeform 131"/>
            <p:cNvSpPr/>
            <p:nvPr/>
          </p:nvSpPr>
          <p:spPr bwMode="auto">
            <a:xfrm>
              <a:off x="8710613" y="1884649"/>
              <a:ext cx="1816100" cy="2540000"/>
            </a:xfrm>
            <a:custGeom>
              <a:avLst/>
              <a:gdLst>
                <a:gd name="T0" fmla="*/ 1050 w 1144"/>
                <a:gd name="T1" fmla="*/ 1336 h 1600"/>
                <a:gd name="T2" fmla="*/ 1144 w 1144"/>
                <a:gd name="T3" fmla="*/ 1336 h 1600"/>
                <a:gd name="T4" fmla="*/ 631 w 1144"/>
                <a:gd name="T5" fmla="*/ 171 h 1600"/>
                <a:gd name="T6" fmla="*/ 569 w 1144"/>
                <a:gd name="T7" fmla="*/ 0 h 1600"/>
                <a:gd name="T8" fmla="*/ 510 w 1144"/>
                <a:gd name="T9" fmla="*/ 174 h 1600"/>
                <a:gd name="T10" fmla="*/ 0 w 1144"/>
                <a:gd name="T11" fmla="*/ 1336 h 1600"/>
                <a:gd name="T12" fmla="*/ 94 w 1144"/>
                <a:gd name="T13" fmla="*/ 1336 h 1600"/>
                <a:gd name="T14" fmla="*/ 0 w 1144"/>
                <a:gd name="T15" fmla="*/ 1600 h 1600"/>
                <a:gd name="T16" fmla="*/ 506 w 1144"/>
                <a:gd name="T17" fmla="*/ 1600 h 1600"/>
                <a:gd name="T18" fmla="*/ 510 w 1144"/>
                <a:gd name="T19" fmla="*/ 1527 h 1600"/>
                <a:gd name="T20" fmla="*/ 263 w 1144"/>
                <a:gd name="T21" fmla="*/ 1311 h 1600"/>
                <a:gd name="T22" fmla="*/ 530 w 1144"/>
                <a:gd name="T23" fmla="*/ 1388 h 1600"/>
                <a:gd name="T24" fmla="*/ 572 w 1144"/>
                <a:gd name="T25" fmla="*/ 1089 h 1600"/>
                <a:gd name="T26" fmla="*/ 614 w 1144"/>
                <a:gd name="T27" fmla="*/ 1388 h 1600"/>
                <a:gd name="T28" fmla="*/ 881 w 1144"/>
                <a:gd name="T29" fmla="*/ 1311 h 1600"/>
                <a:gd name="T30" fmla="*/ 634 w 1144"/>
                <a:gd name="T31" fmla="*/ 1527 h 1600"/>
                <a:gd name="T32" fmla="*/ 641 w 1144"/>
                <a:gd name="T33" fmla="*/ 1600 h 1600"/>
                <a:gd name="T34" fmla="*/ 1144 w 1144"/>
                <a:gd name="T35" fmla="*/ 1600 h 1600"/>
                <a:gd name="T36" fmla="*/ 1050 w 1144"/>
                <a:gd name="T37" fmla="*/ 1336 h 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4" h="1600">
                  <a:moveTo>
                    <a:pt x="1050" y="1336"/>
                  </a:moveTo>
                  <a:lnTo>
                    <a:pt x="1144" y="1336"/>
                  </a:lnTo>
                  <a:lnTo>
                    <a:pt x="631" y="171"/>
                  </a:lnTo>
                  <a:lnTo>
                    <a:pt x="569" y="0"/>
                  </a:lnTo>
                  <a:lnTo>
                    <a:pt x="510" y="174"/>
                  </a:lnTo>
                  <a:lnTo>
                    <a:pt x="0" y="1336"/>
                  </a:lnTo>
                  <a:lnTo>
                    <a:pt x="94" y="1336"/>
                  </a:lnTo>
                  <a:lnTo>
                    <a:pt x="0" y="1600"/>
                  </a:lnTo>
                  <a:lnTo>
                    <a:pt x="506" y="1600"/>
                  </a:lnTo>
                  <a:lnTo>
                    <a:pt x="510" y="1527"/>
                  </a:lnTo>
                  <a:lnTo>
                    <a:pt x="263" y="1311"/>
                  </a:lnTo>
                  <a:lnTo>
                    <a:pt x="530" y="1388"/>
                  </a:lnTo>
                  <a:lnTo>
                    <a:pt x="572" y="1089"/>
                  </a:lnTo>
                  <a:lnTo>
                    <a:pt x="614" y="1388"/>
                  </a:lnTo>
                  <a:lnTo>
                    <a:pt x="881" y="1311"/>
                  </a:lnTo>
                  <a:lnTo>
                    <a:pt x="634" y="1527"/>
                  </a:lnTo>
                  <a:lnTo>
                    <a:pt x="641" y="1600"/>
                  </a:lnTo>
                  <a:lnTo>
                    <a:pt x="1144" y="1600"/>
                  </a:lnTo>
                  <a:lnTo>
                    <a:pt x="1050" y="1336"/>
                  </a:lnTo>
                  <a:close/>
                </a:path>
              </a:pathLst>
            </a:custGeom>
            <a:solidFill>
              <a:schemeClr val="accent1"/>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35" name="Freeform 133"/>
            <p:cNvSpPr/>
            <p:nvPr/>
          </p:nvSpPr>
          <p:spPr bwMode="auto">
            <a:xfrm>
              <a:off x="9128126" y="3613437"/>
              <a:ext cx="981075" cy="1274762"/>
            </a:xfrm>
            <a:custGeom>
              <a:avLst/>
              <a:gdLst>
                <a:gd name="T0" fmla="*/ 618 w 618"/>
                <a:gd name="T1" fmla="*/ 222 h 803"/>
                <a:gd name="T2" fmla="*/ 351 w 618"/>
                <a:gd name="T3" fmla="*/ 299 h 803"/>
                <a:gd name="T4" fmla="*/ 309 w 618"/>
                <a:gd name="T5" fmla="*/ 0 h 803"/>
                <a:gd name="T6" fmla="*/ 267 w 618"/>
                <a:gd name="T7" fmla="*/ 299 h 803"/>
                <a:gd name="T8" fmla="*/ 0 w 618"/>
                <a:gd name="T9" fmla="*/ 222 h 803"/>
                <a:gd name="T10" fmla="*/ 247 w 618"/>
                <a:gd name="T11" fmla="*/ 435 h 803"/>
                <a:gd name="T12" fmla="*/ 243 w 618"/>
                <a:gd name="T13" fmla="*/ 504 h 803"/>
                <a:gd name="T14" fmla="*/ 215 w 618"/>
                <a:gd name="T15" fmla="*/ 803 h 803"/>
                <a:gd name="T16" fmla="*/ 403 w 618"/>
                <a:gd name="T17" fmla="*/ 803 h 803"/>
                <a:gd name="T18" fmla="*/ 378 w 618"/>
                <a:gd name="T19" fmla="*/ 504 h 803"/>
                <a:gd name="T20" fmla="*/ 371 w 618"/>
                <a:gd name="T21" fmla="*/ 435 h 803"/>
                <a:gd name="T22" fmla="*/ 618 w 618"/>
                <a:gd name="T23" fmla="*/ 222 h 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8" h="803">
                  <a:moveTo>
                    <a:pt x="618" y="222"/>
                  </a:moveTo>
                  <a:lnTo>
                    <a:pt x="351" y="299"/>
                  </a:lnTo>
                  <a:lnTo>
                    <a:pt x="309" y="0"/>
                  </a:lnTo>
                  <a:lnTo>
                    <a:pt x="267" y="299"/>
                  </a:lnTo>
                  <a:lnTo>
                    <a:pt x="0" y="222"/>
                  </a:lnTo>
                  <a:lnTo>
                    <a:pt x="247" y="435"/>
                  </a:lnTo>
                  <a:lnTo>
                    <a:pt x="243" y="504"/>
                  </a:lnTo>
                  <a:lnTo>
                    <a:pt x="215" y="803"/>
                  </a:lnTo>
                  <a:lnTo>
                    <a:pt x="403" y="803"/>
                  </a:lnTo>
                  <a:lnTo>
                    <a:pt x="378" y="504"/>
                  </a:lnTo>
                  <a:lnTo>
                    <a:pt x="371" y="435"/>
                  </a:lnTo>
                  <a:lnTo>
                    <a:pt x="618" y="222"/>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7" name="Group 156"/>
          <p:cNvGrpSpPr/>
          <p:nvPr/>
        </p:nvGrpSpPr>
        <p:grpSpPr>
          <a:xfrm>
            <a:off x="1452565" y="2366185"/>
            <a:ext cx="10388601" cy="2566987"/>
            <a:chOff x="1452563" y="2321212"/>
            <a:chExt cx="10388601" cy="2566987"/>
          </a:xfrm>
        </p:grpSpPr>
        <p:sp>
          <p:nvSpPr>
            <p:cNvPr id="25" name="Freeform 23"/>
            <p:cNvSpPr/>
            <p:nvPr/>
          </p:nvSpPr>
          <p:spPr bwMode="auto">
            <a:xfrm>
              <a:off x="1506538" y="4767549"/>
              <a:ext cx="209550" cy="120650"/>
            </a:xfrm>
            <a:custGeom>
              <a:avLst/>
              <a:gdLst>
                <a:gd name="T0" fmla="*/ 7 w 132"/>
                <a:gd name="T1" fmla="*/ 0 h 76"/>
                <a:gd name="T2" fmla="*/ 0 w 132"/>
                <a:gd name="T3" fmla="*/ 76 h 76"/>
                <a:gd name="T4" fmla="*/ 132 w 132"/>
                <a:gd name="T5" fmla="*/ 76 h 76"/>
                <a:gd name="T6" fmla="*/ 122 w 132"/>
                <a:gd name="T7" fmla="*/ 0 h 76"/>
                <a:gd name="T8" fmla="*/ 7 w 132"/>
                <a:gd name="T9" fmla="*/ 0 h 76"/>
              </a:gdLst>
              <a:ahLst/>
              <a:cxnLst>
                <a:cxn ang="0">
                  <a:pos x="T0" y="T1"/>
                </a:cxn>
                <a:cxn ang="0">
                  <a:pos x="T2" y="T3"/>
                </a:cxn>
                <a:cxn ang="0">
                  <a:pos x="T4" y="T5"/>
                </a:cxn>
                <a:cxn ang="0">
                  <a:pos x="T6" y="T7"/>
                </a:cxn>
                <a:cxn ang="0">
                  <a:pos x="T8" y="T9"/>
                </a:cxn>
              </a:cxnLst>
              <a:rect l="0" t="0" r="r" b="b"/>
              <a:pathLst>
                <a:path w="132" h="76">
                  <a:moveTo>
                    <a:pt x="7" y="0"/>
                  </a:moveTo>
                  <a:lnTo>
                    <a:pt x="0" y="76"/>
                  </a:lnTo>
                  <a:lnTo>
                    <a:pt x="132" y="7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31" name="Freeform 29"/>
            <p:cNvSpPr/>
            <p:nvPr/>
          </p:nvSpPr>
          <p:spPr bwMode="auto">
            <a:xfrm>
              <a:off x="3295651"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9" name="Freeform 47"/>
            <p:cNvSpPr/>
            <p:nvPr/>
          </p:nvSpPr>
          <p:spPr bwMode="auto">
            <a:xfrm>
              <a:off x="5573713" y="4734212"/>
              <a:ext cx="120650" cy="153987"/>
            </a:xfrm>
            <a:custGeom>
              <a:avLst/>
              <a:gdLst>
                <a:gd name="T0" fmla="*/ 7 w 76"/>
                <a:gd name="T1" fmla="*/ 0 h 97"/>
                <a:gd name="T2" fmla="*/ 0 w 76"/>
                <a:gd name="T3" fmla="*/ 97 h 97"/>
                <a:gd name="T4" fmla="*/ 76 w 76"/>
                <a:gd name="T5" fmla="*/ 97 h 97"/>
                <a:gd name="T6" fmla="*/ 73 w 76"/>
                <a:gd name="T7" fmla="*/ 0 h 97"/>
                <a:gd name="T8" fmla="*/ 7 w 76"/>
                <a:gd name="T9" fmla="*/ 0 h 97"/>
              </a:gdLst>
              <a:ahLst/>
              <a:cxnLst>
                <a:cxn ang="0">
                  <a:pos x="T0" y="T1"/>
                </a:cxn>
                <a:cxn ang="0">
                  <a:pos x="T2" y="T3"/>
                </a:cxn>
                <a:cxn ang="0">
                  <a:pos x="T4" y="T5"/>
                </a:cxn>
                <a:cxn ang="0">
                  <a:pos x="T6" y="T7"/>
                </a:cxn>
                <a:cxn ang="0">
                  <a:pos x="T8" y="T9"/>
                </a:cxn>
              </a:cxnLst>
              <a:rect l="0" t="0" r="r" b="b"/>
              <a:pathLst>
                <a:path w="76" h="97">
                  <a:moveTo>
                    <a:pt x="7" y="0"/>
                  </a:moveTo>
                  <a:lnTo>
                    <a:pt x="0" y="97"/>
                  </a:lnTo>
                  <a:lnTo>
                    <a:pt x="76" y="97"/>
                  </a:lnTo>
                  <a:lnTo>
                    <a:pt x="73"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61" name="Freeform 59"/>
            <p:cNvSpPr/>
            <p:nvPr/>
          </p:nvSpPr>
          <p:spPr bwMode="auto">
            <a:xfrm>
              <a:off x="7323138" y="4656424"/>
              <a:ext cx="204788" cy="231775"/>
            </a:xfrm>
            <a:custGeom>
              <a:avLst/>
              <a:gdLst>
                <a:gd name="T0" fmla="*/ 7 w 129"/>
                <a:gd name="T1" fmla="*/ 0 h 146"/>
                <a:gd name="T2" fmla="*/ 0 w 129"/>
                <a:gd name="T3" fmla="*/ 146 h 146"/>
                <a:gd name="T4" fmla="*/ 129 w 129"/>
                <a:gd name="T5" fmla="*/ 146 h 146"/>
                <a:gd name="T6" fmla="*/ 122 w 129"/>
                <a:gd name="T7" fmla="*/ 0 h 146"/>
                <a:gd name="T8" fmla="*/ 7 w 129"/>
                <a:gd name="T9" fmla="*/ 0 h 146"/>
              </a:gdLst>
              <a:ahLst/>
              <a:cxnLst>
                <a:cxn ang="0">
                  <a:pos x="T0" y="T1"/>
                </a:cxn>
                <a:cxn ang="0">
                  <a:pos x="T2" y="T3"/>
                </a:cxn>
                <a:cxn ang="0">
                  <a:pos x="T4" y="T5"/>
                </a:cxn>
                <a:cxn ang="0">
                  <a:pos x="T6" y="T7"/>
                </a:cxn>
                <a:cxn ang="0">
                  <a:pos x="T8" y="T9"/>
                </a:cxn>
              </a:cxnLst>
              <a:rect l="0" t="0" r="r" b="b"/>
              <a:pathLst>
                <a:path w="129" h="146">
                  <a:moveTo>
                    <a:pt x="7" y="0"/>
                  </a:moveTo>
                  <a:lnTo>
                    <a:pt x="0" y="146"/>
                  </a:lnTo>
                  <a:lnTo>
                    <a:pt x="129" y="14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73" name="Freeform 71"/>
            <p:cNvSpPr/>
            <p:nvPr/>
          </p:nvSpPr>
          <p:spPr bwMode="auto">
            <a:xfrm>
              <a:off x="8661401" y="4734212"/>
              <a:ext cx="209550" cy="153987"/>
            </a:xfrm>
            <a:custGeom>
              <a:avLst/>
              <a:gdLst>
                <a:gd name="T0" fmla="*/ 10 w 132"/>
                <a:gd name="T1" fmla="*/ 0 h 97"/>
                <a:gd name="T2" fmla="*/ 0 w 132"/>
                <a:gd name="T3" fmla="*/ 97 h 97"/>
                <a:gd name="T4" fmla="*/ 132 w 132"/>
                <a:gd name="T5" fmla="*/ 97 h 97"/>
                <a:gd name="T6" fmla="*/ 125 w 132"/>
                <a:gd name="T7" fmla="*/ 0 h 97"/>
                <a:gd name="T8" fmla="*/ 10 w 132"/>
                <a:gd name="T9" fmla="*/ 0 h 97"/>
              </a:gdLst>
              <a:ahLst/>
              <a:cxnLst>
                <a:cxn ang="0">
                  <a:pos x="T0" y="T1"/>
                </a:cxn>
                <a:cxn ang="0">
                  <a:pos x="T2" y="T3"/>
                </a:cxn>
                <a:cxn ang="0">
                  <a:pos x="T4" y="T5"/>
                </a:cxn>
                <a:cxn ang="0">
                  <a:pos x="T6" y="T7"/>
                </a:cxn>
                <a:cxn ang="0">
                  <a:pos x="T8" y="T9"/>
                </a:cxn>
              </a:cxnLst>
              <a:rect l="0" t="0" r="r" b="b"/>
              <a:pathLst>
                <a:path w="132" h="97">
                  <a:moveTo>
                    <a:pt x="10" y="0"/>
                  </a:moveTo>
                  <a:lnTo>
                    <a:pt x="0" y="97"/>
                  </a:lnTo>
                  <a:lnTo>
                    <a:pt x="132" y="97"/>
                  </a:lnTo>
                  <a:lnTo>
                    <a:pt x="125" y="0"/>
                  </a:lnTo>
                  <a:lnTo>
                    <a:pt x="10"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79" name="Freeform 77"/>
            <p:cNvSpPr/>
            <p:nvPr/>
          </p:nvSpPr>
          <p:spPr bwMode="auto">
            <a:xfrm>
              <a:off x="9112251" y="4656424"/>
              <a:ext cx="203200" cy="231775"/>
            </a:xfrm>
            <a:custGeom>
              <a:avLst/>
              <a:gdLst>
                <a:gd name="T0" fmla="*/ 7 w 128"/>
                <a:gd name="T1" fmla="*/ 0 h 146"/>
                <a:gd name="T2" fmla="*/ 0 w 128"/>
                <a:gd name="T3" fmla="*/ 146 h 146"/>
                <a:gd name="T4" fmla="*/ 128 w 128"/>
                <a:gd name="T5" fmla="*/ 146 h 146"/>
                <a:gd name="T6" fmla="*/ 121 w 128"/>
                <a:gd name="T7" fmla="*/ 0 h 146"/>
                <a:gd name="T8" fmla="*/ 7 w 128"/>
                <a:gd name="T9" fmla="*/ 0 h 146"/>
              </a:gdLst>
              <a:ahLst/>
              <a:cxnLst>
                <a:cxn ang="0">
                  <a:pos x="T0" y="T1"/>
                </a:cxn>
                <a:cxn ang="0">
                  <a:pos x="T2" y="T3"/>
                </a:cxn>
                <a:cxn ang="0">
                  <a:pos x="T4" y="T5"/>
                </a:cxn>
                <a:cxn ang="0">
                  <a:pos x="T6" y="T7"/>
                </a:cxn>
                <a:cxn ang="0">
                  <a:pos x="T8" y="T9"/>
                </a:cxn>
              </a:cxnLst>
              <a:rect l="0" t="0" r="r" b="b"/>
              <a:pathLst>
                <a:path w="128" h="146">
                  <a:moveTo>
                    <a:pt x="7" y="0"/>
                  </a:moveTo>
                  <a:lnTo>
                    <a:pt x="0" y="146"/>
                  </a:lnTo>
                  <a:lnTo>
                    <a:pt x="128"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7" name="Freeform 95"/>
            <p:cNvSpPr/>
            <p:nvPr/>
          </p:nvSpPr>
          <p:spPr bwMode="auto">
            <a:xfrm>
              <a:off x="11633201" y="4656424"/>
              <a:ext cx="207963" cy="231775"/>
            </a:xfrm>
            <a:custGeom>
              <a:avLst/>
              <a:gdLst>
                <a:gd name="T0" fmla="*/ 7 w 131"/>
                <a:gd name="T1" fmla="*/ 0 h 146"/>
                <a:gd name="T2" fmla="*/ 0 w 131"/>
                <a:gd name="T3" fmla="*/ 146 h 146"/>
                <a:gd name="T4" fmla="*/ 131 w 131"/>
                <a:gd name="T5" fmla="*/ 146 h 146"/>
                <a:gd name="T6" fmla="*/ 121 w 131"/>
                <a:gd name="T7" fmla="*/ 0 h 146"/>
                <a:gd name="T8" fmla="*/ 7 w 131"/>
                <a:gd name="T9" fmla="*/ 0 h 146"/>
              </a:gdLst>
              <a:ahLst/>
              <a:cxnLst>
                <a:cxn ang="0">
                  <a:pos x="T0" y="T1"/>
                </a:cxn>
                <a:cxn ang="0">
                  <a:pos x="T2" y="T3"/>
                </a:cxn>
                <a:cxn ang="0">
                  <a:pos x="T4" y="T5"/>
                </a:cxn>
                <a:cxn ang="0">
                  <a:pos x="T6" y="T7"/>
                </a:cxn>
                <a:cxn ang="0">
                  <a:pos x="T8" y="T9"/>
                </a:cxn>
              </a:cxnLst>
              <a:rect l="0" t="0" r="r" b="b"/>
              <a:pathLst>
                <a:path w="131" h="146">
                  <a:moveTo>
                    <a:pt x="7" y="0"/>
                  </a:moveTo>
                  <a:lnTo>
                    <a:pt x="0" y="146"/>
                  </a:lnTo>
                  <a:lnTo>
                    <a:pt x="131"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3" name="Freeform 101"/>
            <p:cNvSpPr/>
            <p:nvPr/>
          </p:nvSpPr>
          <p:spPr bwMode="auto">
            <a:xfrm>
              <a:off x="1452563" y="2321212"/>
              <a:ext cx="2019300" cy="1474787"/>
            </a:xfrm>
            <a:custGeom>
              <a:avLst/>
              <a:gdLst>
                <a:gd name="T0" fmla="*/ 24 w 367"/>
                <a:gd name="T1" fmla="*/ 205 h 267"/>
                <a:gd name="T2" fmla="*/ 66 w 367"/>
                <a:gd name="T3" fmla="*/ 147 h 267"/>
                <a:gd name="T4" fmla="*/ 180 w 367"/>
                <a:gd name="T5" fmla="*/ 41 h 267"/>
                <a:gd name="T6" fmla="*/ 294 w 367"/>
                <a:gd name="T7" fmla="*/ 144 h 267"/>
                <a:gd name="T8" fmla="*/ 343 w 367"/>
                <a:gd name="T9" fmla="*/ 205 h 267"/>
                <a:gd name="T10" fmla="*/ 292 w 367"/>
                <a:gd name="T11" fmla="*/ 267 h 267"/>
                <a:gd name="T12" fmla="*/ 367 w 367"/>
                <a:gd name="T13" fmla="*/ 188 h 267"/>
                <a:gd name="T14" fmla="*/ 311 w 367"/>
                <a:gd name="T15" fmla="*/ 118 h 267"/>
                <a:gd name="T16" fmla="*/ 180 w 367"/>
                <a:gd name="T17" fmla="*/ 0 h 267"/>
                <a:gd name="T18" fmla="*/ 48 w 367"/>
                <a:gd name="T19" fmla="*/ 122 h 267"/>
                <a:gd name="T20" fmla="*/ 0 w 367"/>
                <a:gd name="T21" fmla="*/ 188 h 267"/>
                <a:gd name="T22" fmla="*/ 76 w 367"/>
                <a:gd name="T23" fmla="*/ 267 h 267"/>
                <a:gd name="T24" fmla="*/ 24 w 367"/>
                <a:gd name="T25" fmla="*/ 205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 h="267">
                  <a:moveTo>
                    <a:pt x="24" y="205"/>
                  </a:moveTo>
                  <a:cubicBezTo>
                    <a:pt x="24" y="183"/>
                    <a:pt x="40" y="163"/>
                    <a:pt x="66" y="147"/>
                  </a:cubicBezTo>
                  <a:cubicBezTo>
                    <a:pt x="70" y="88"/>
                    <a:pt x="120" y="41"/>
                    <a:pt x="180" y="41"/>
                  </a:cubicBezTo>
                  <a:cubicBezTo>
                    <a:pt x="240" y="41"/>
                    <a:pt x="288" y="86"/>
                    <a:pt x="294" y="144"/>
                  </a:cubicBezTo>
                  <a:cubicBezTo>
                    <a:pt x="324" y="159"/>
                    <a:pt x="343" y="181"/>
                    <a:pt x="343" y="205"/>
                  </a:cubicBezTo>
                  <a:cubicBezTo>
                    <a:pt x="343" y="230"/>
                    <a:pt x="323" y="252"/>
                    <a:pt x="292" y="267"/>
                  </a:cubicBezTo>
                  <a:cubicBezTo>
                    <a:pt x="337" y="250"/>
                    <a:pt x="367" y="221"/>
                    <a:pt x="367" y="188"/>
                  </a:cubicBezTo>
                  <a:cubicBezTo>
                    <a:pt x="367" y="161"/>
                    <a:pt x="346" y="136"/>
                    <a:pt x="311" y="118"/>
                  </a:cubicBezTo>
                  <a:cubicBezTo>
                    <a:pt x="304" y="51"/>
                    <a:pt x="248" y="0"/>
                    <a:pt x="180" y="0"/>
                  </a:cubicBezTo>
                  <a:cubicBezTo>
                    <a:pt x="110" y="0"/>
                    <a:pt x="53" y="54"/>
                    <a:pt x="48" y="122"/>
                  </a:cubicBezTo>
                  <a:cubicBezTo>
                    <a:pt x="19" y="140"/>
                    <a:pt x="0" y="163"/>
                    <a:pt x="0" y="188"/>
                  </a:cubicBezTo>
                  <a:cubicBezTo>
                    <a:pt x="0" y="221"/>
                    <a:pt x="30" y="250"/>
                    <a:pt x="76" y="267"/>
                  </a:cubicBezTo>
                  <a:cubicBezTo>
                    <a:pt x="44" y="252"/>
                    <a:pt x="24" y="230"/>
                    <a:pt x="24" y="205"/>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4" name="Freeform 102"/>
            <p:cNvSpPr/>
            <p:nvPr/>
          </p:nvSpPr>
          <p:spPr bwMode="auto">
            <a:xfrm>
              <a:off x="1584326" y="2548224"/>
              <a:ext cx="1755775" cy="1368425"/>
            </a:xfrm>
            <a:custGeom>
              <a:avLst/>
              <a:gdLst>
                <a:gd name="T0" fmla="*/ 84 w 319"/>
                <a:gd name="T1" fmla="*/ 199 h 248"/>
                <a:gd name="T2" fmla="*/ 150 w 319"/>
                <a:gd name="T3" fmla="*/ 244 h 248"/>
                <a:gd name="T4" fmla="*/ 160 w 319"/>
                <a:gd name="T5" fmla="*/ 196 h 248"/>
                <a:gd name="T6" fmla="*/ 170 w 319"/>
                <a:gd name="T7" fmla="*/ 248 h 248"/>
                <a:gd name="T8" fmla="*/ 235 w 319"/>
                <a:gd name="T9" fmla="*/ 199 h 248"/>
                <a:gd name="T10" fmla="*/ 191 w 319"/>
                <a:gd name="T11" fmla="*/ 247 h 248"/>
                <a:gd name="T12" fmla="*/ 268 w 319"/>
                <a:gd name="T13" fmla="*/ 226 h 248"/>
                <a:gd name="T14" fmla="*/ 319 w 319"/>
                <a:gd name="T15" fmla="*/ 164 h 248"/>
                <a:gd name="T16" fmla="*/ 270 w 319"/>
                <a:gd name="T17" fmla="*/ 103 h 248"/>
                <a:gd name="T18" fmla="*/ 156 w 319"/>
                <a:gd name="T19" fmla="*/ 0 h 248"/>
                <a:gd name="T20" fmla="*/ 42 w 319"/>
                <a:gd name="T21" fmla="*/ 106 h 248"/>
                <a:gd name="T22" fmla="*/ 0 w 319"/>
                <a:gd name="T23" fmla="*/ 164 h 248"/>
                <a:gd name="T24" fmla="*/ 52 w 319"/>
                <a:gd name="T25" fmla="*/ 226 h 248"/>
                <a:gd name="T26" fmla="*/ 128 w 319"/>
                <a:gd name="T27" fmla="*/ 247 h 248"/>
                <a:gd name="T28" fmla="*/ 84 w 319"/>
                <a:gd name="T29" fmla="*/ 199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9" h="248">
                  <a:moveTo>
                    <a:pt x="84" y="199"/>
                  </a:moveTo>
                  <a:cubicBezTo>
                    <a:pt x="150" y="244"/>
                    <a:pt x="150" y="244"/>
                    <a:pt x="150" y="244"/>
                  </a:cubicBezTo>
                  <a:cubicBezTo>
                    <a:pt x="160" y="196"/>
                    <a:pt x="160" y="196"/>
                    <a:pt x="160" y="196"/>
                  </a:cubicBezTo>
                  <a:cubicBezTo>
                    <a:pt x="170" y="248"/>
                    <a:pt x="170" y="248"/>
                    <a:pt x="170" y="248"/>
                  </a:cubicBezTo>
                  <a:cubicBezTo>
                    <a:pt x="235" y="199"/>
                    <a:pt x="235" y="199"/>
                    <a:pt x="235" y="199"/>
                  </a:cubicBezTo>
                  <a:cubicBezTo>
                    <a:pt x="191" y="247"/>
                    <a:pt x="191" y="247"/>
                    <a:pt x="191" y="247"/>
                  </a:cubicBezTo>
                  <a:cubicBezTo>
                    <a:pt x="220" y="244"/>
                    <a:pt x="247" y="237"/>
                    <a:pt x="268" y="226"/>
                  </a:cubicBezTo>
                  <a:cubicBezTo>
                    <a:pt x="299" y="211"/>
                    <a:pt x="319" y="189"/>
                    <a:pt x="319" y="164"/>
                  </a:cubicBezTo>
                  <a:cubicBezTo>
                    <a:pt x="319" y="140"/>
                    <a:pt x="300" y="118"/>
                    <a:pt x="270" y="103"/>
                  </a:cubicBezTo>
                  <a:cubicBezTo>
                    <a:pt x="264" y="45"/>
                    <a:pt x="216" y="0"/>
                    <a:pt x="156" y="0"/>
                  </a:cubicBezTo>
                  <a:cubicBezTo>
                    <a:pt x="96" y="0"/>
                    <a:pt x="46" y="47"/>
                    <a:pt x="42" y="106"/>
                  </a:cubicBezTo>
                  <a:cubicBezTo>
                    <a:pt x="16" y="122"/>
                    <a:pt x="0" y="142"/>
                    <a:pt x="0" y="164"/>
                  </a:cubicBezTo>
                  <a:cubicBezTo>
                    <a:pt x="0" y="189"/>
                    <a:pt x="20" y="211"/>
                    <a:pt x="52" y="226"/>
                  </a:cubicBezTo>
                  <a:cubicBezTo>
                    <a:pt x="73" y="237"/>
                    <a:pt x="99" y="244"/>
                    <a:pt x="128" y="247"/>
                  </a:cubicBezTo>
                  <a:cubicBezTo>
                    <a:pt x="84" y="199"/>
                    <a:pt x="84" y="199"/>
                    <a:pt x="84" y="199"/>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5" name="Freeform 103"/>
            <p:cNvSpPr/>
            <p:nvPr/>
          </p:nvSpPr>
          <p:spPr bwMode="auto">
            <a:xfrm>
              <a:off x="2046288" y="3629312"/>
              <a:ext cx="830263" cy="1258887"/>
            </a:xfrm>
            <a:custGeom>
              <a:avLst/>
              <a:gdLst>
                <a:gd name="T0" fmla="*/ 523 w 523"/>
                <a:gd name="T1" fmla="*/ 11 h 793"/>
                <a:gd name="T2" fmla="*/ 298 w 523"/>
                <a:gd name="T3" fmla="*/ 181 h 793"/>
                <a:gd name="T4" fmla="*/ 264 w 523"/>
                <a:gd name="T5" fmla="*/ 0 h 793"/>
                <a:gd name="T6" fmla="*/ 229 w 523"/>
                <a:gd name="T7" fmla="*/ 167 h 793"/>
                <a:gd name="T8" fmla="*/ 0 w 523"/>
                <a:gd name="T9" fmla="*/ 11 h 793"/>
                <a:gd name="T10" fmla="*/ 153 w 523"/>
                <a:gd name="T11" fmla="*/ 178 h 793"/>
                <a:gd name="T12" fmla="*/ 222 w 523"/>
                <a:gd name="T13" fmla="*/ 258 h 793"/>
                <a:gd name="T14" fmla="*/ 212 w 523"/>
                <a:gd name="T15" fmla="*/ 793 h 793"/>
                <a:gd name="T16" fmla="*/ 316 w 523"/>
                <a:gd name="T17" fmla="*/ 793 h 793"/>
                <a:gd name="T18" fmla="*/ 302 w 523"/>
                <a:gd name="T19" fmla="*/ 258 h 793"/>
                <a:gd name="T20" fmla="*/ 371 w 523"/>
                <a:gd name="T21" fmla="*/ 181 h 793"/>
                <a:gd name="T22" fmla="*/ 523 w 523"/>
                <a:gd name="T23" fmla="*/ 11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3" h="793">
                  <a:moveTo>
                    <a:pt x="523" y="11"/>
                  </a:moveTo>
                  <a:lnTo>
                    <a:pt x="298" y="181"/>
                  </a:lnTo>
                  <a:lnTo>
                    <a:pt x="264" y="0"/>
                  </a:lnTo>
                  <a:lnTo>
                    <a:pt x="229" y="167"/>
                  </a:lnTo>
                  <a:lnTo>
                    <a:pt x="0" y="11"/>
                  </a:lnTo>
                  <a:lnTo>
                    <a:pt x="153" y="178"/>
                  </a:lnTo>
                  <a:lnTo>
                    <a:pt x="222" y="258"/>
                  </a:lnTo>
                  <a:lnTo>
                    <a:pt x="212" y="793"/>
                  </a:lnTo>
                  <a:lnTo>
                    <a:pt x="316" y="793"/>
                  </a:lnTo>
                  <a:lnTo>
                    <a:pt x="302" y="258"/>
                  </a:lnTo>
                  <a:lnTo>
                    <a:pt x="371" y="181"/>
                  </a:lnTo>
                  <a:lnTo>
                    <a:pt x="523" y="11"/>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1" name="Freeform 119"/>
            <p:cNvSpPr/>
            <p:nvPr/>
          </p:nvSpPr>
          <p:spPr bwMode="auto">
            <a:xfrm>
              <a:off x="4445001" y="3011774"/>
              <a:ext cx="1474788" cy="1076325"/>
            </a:xfrm>
            <a:custGeom>
              <a:avLst/>
              <a:gdLst>
                <a:gd name="T0" fmla="*/ 18 w 268"/>
                <a:gd name="T1" fmla="*/ 150 h 195"/>
                <a:gd name="T2" fmla="*/ 48 w 268"/>
                <a:gd name="T3" fmla="*/ 108 h 195"/>
                <a:gd name="T4" fmla="*/ 132 w 268"/>
                <a:gd name="T5" fmla="*/ 30 h 195"/>
                <a:gd name="T6" fmla="*/ 215 w 268"/>
                <a:gd name="T7" fmla="*/ 105 h 195"/>
                <a:gd name="T8" fmla="*/ 251 w 268"/>
                <a:gd name="T9" fmla="*/ 150 h 195"/>
                <a:gd name="T10" fmla="*/ 213 w 268"/>
                <a:gd name="T11" fmla="*/ 195 h 195"/>
                <a:gd name="T12" fmla="*/ 268 w 268"/>
                <a:gd name="T13" fmla="*/ 137 h 195"/>
                <a:gd name="T14" fmla="*/ 227 w 268"/>
                <a:gd name="T15" fmla="*/ 86 h 195"/>
                <a:gd name="T16" fmla="*/ 132 w 268"/>
                <a:gd name="T17" fmla="*/ 0 h 195"/>
                <a:gd name="T18" fmla="*/ 35 w 268"/>
                <a:gd name="T19" fmla="*/ 89 h 195"/>
                <a:gd name="T20" fmla="*/ 0 w 268"/>
                <a:gd name="T21" fmla="*/ 137 h 195"/>
                <a:gd name="T22" fmla="*/ 55 w 268"/>
                <a:gd name="T23" fmla="*/ 195 h 195"/>
                <a:gd name="T24" fmla="*/ 18 w 268"/>
                <a:gd name="T25" fmla="*/ 15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8" h="195">
                  <a:moveTo>
                    <a:pt x="18" y="150"/>
                  </a:moveTo>
                  <a:cubicBezTo>
                    <a:pt x="18" y="133"/>
                    <a:pt x="29" y="119"/>
                    <a:pt x="48" y="108"/>
                  </a:cubicBezTo>
                  <a:cubicBezTo>
                    <a:pt x="52" y="64"/>
                    <a:pt x="88" y="30"/>
                    <a:pt x="132" y="30"/>
                  </a:cubicBezTo>
                  <a:cubicBezTo>
                    <a:pt x="175" y="30"/>
                    <a:pt x="211" y="63"/>
                    <a:pt x="215" y="105"/>
                  </a:cubicBezTo>
                  <a:cubicBezTo>
                    <a:pt x="237" y="116"/>
                    <a:pt x="251" y="132"/>
                    <a:pt x="251" y="150"/>
                  </a:cubicBezTo>
                  <a:cubicBezTo>
                    <a:pt x="251" y="168"/>
                    <a:pt x="236" y="184"/>
                    <a:pt x="213" y="195"/>
                  </a:cubicBezTo>
                  <a:cubicBezTo>
                    <a:pt x="247" y="182"/>
                    <a:pt x="268" y="161"/>
                    <a:pt x="268" y="137"/>
                  </a:cubicBezTo>
                  <a:cubicBezTo>
                    <a:pt x="268" y="117"/>
                    <a:pt x="253" y="99"/>
                    <a:pt x="227" y="86"/>
                  </a:cubicBezTo>
                  <a:cubicBezTo>
                    <a:pt x="222" y="38"/>
                    <a:pt x="181" y="0"/>
                    <a:pt x="132" y="0"/>
                  </a:cubicBezTo>
                  <a:cubicBezTo>
                    <a:pt x="81" y="0"/>
                    <a:pt x="39" y="39"/>
                    <a:pt x="35" y="89"/>
                  </a:cubicBezTo>
                  <a:cubicBezTo>
                    <a:pt x="14" y="102"/>
                    <a:pt x="0" y="119"/>
                    <a:pt x="0" y="137"/>
                  </a:cubicBezTo>
                  <a:cubicBezTo>
                    <a:pt x="0" y="161"/>
                    <a:pt x="22" y="182"/>
                    <a:pt x="55" y="195"/>
                  </a:cubicBezTo>
                  <a:cubicBezTo>
                    <a:pt x="32" y="184"/>
                    <a:pt x="18" y="168"/>
                    <a:pt x="18" y="150"/>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2" name="Freeform 120"/>
            <p:cNvSpPr/>
            <p:nvPr/>
          </p:nvSpPr>
          <p:spPr bwMode="auto">
            <a:xfrm>
              <a:off x="4545013" y="3176874"/>
              <a:ext cx="1282700" cy="1000125"/>
            </a:xfrm>
            <a:custGeom>
              <a:avLst/>
              <a:gdLst>
                <a:gd name="T0" fmla="*/ 61 w 233"/>
                <a:gd name="T1" fmla="*/ 145 h 181"/>
                <a:gd name="T2" fmla="*/ 109 w 233"/>
                <a:gd name="T3" fmla="*/ 178 h 181"/>
                <a:gd name="T4" fmla="*/ 116 w 233"/>
                <a:gd name="T5" fmla="*/ 143 h 181"/>
                <a:gd name="T6" fmla="*/ 124 w 233"/>
                <a:gd name="T7" fmla="*/ 181 h 181"/>
                <a:gd name="T8" fmla="*/ 171 w 233"/>
                <a:gd name="T9" fmla="*/ 145 h 181"/>
                <a:gd name="T10" fmla="*/ 139 w 233"/>
                <a:gd name="T11" fmla="*/ 181 h 181"/>
                <a:gd name="T12" fmla="*/ 195 w 233"/>
                <a:gd name="T13" fmla="*/ 165 h 181"/>
                <a:gd name="T14" fmla="*/ 233 w 233"/>
                <a:gd name="T15" fmla="*/ 120 h 181"/>
                <a:gd name="T16" fmla="*/ 197 w 233"/>
                <a:gd name="T17" fmla="*/ 75 h 181"/>
                <a:gd name="T18" fmla="*/ 114 w 233"/>
                <a:gd name="T19" fmla="*/ 0 h 181"/>
                <a:gd name="T20" fmla="*/ 30 w 233"/>
                <a:gd name="T21" fmla="*/ 78 h 181"/>
                <a:gd name="T22" fmla="*/ 0 w 233"/>
                <a:gd name="T23" fmla="*/ 120 h 181"/>
                <a:gd name="T24" fmla="*/ 37 w 233"/>
                <a:gd name="T25" fmla="*/ 165 h 181"/>
                <a:gd name="T26" fmla="*/ 93 w 233"/>
                <a:gd name="T27" fmla="*/ 181 h 181"/>
                <a:gd name="T28" fmla="*/ 61 w 233"/>
                <a:gd name="T29" fmla="*/ 14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3" h="181">
                  <a:moveTo>
                    <a:pt x="61" y="145"/>
                  </a:moveTo>
                  <a:cubicBezTo>
                    <a:pt x="109" y="178"/>
                    <a:pt x="109" y="178"/>
                    <a:pt x="109" y="178"/>
                  </a:cubicBezTo>
                  <a:cubicBezTo>
                    <a:pt x="116" y="143"/>
                    <a:pt x="116" y="143"/>
                    <a:pt x="116" y="143"/>
                  </a:cubicBezTo>
                  <a:cubicBezTo>
                    <a:pt x="124" y="181"/>
                    <a:pt x="124" y="181"/>
                    <a:pt x="124" y="181"/>
                  </a:cubicBezTo>
                  <a:cubicBezTo>
                    <a:pt x="171" y="145"/>
                    <a:pt x="171" y="145"/>
                    <a:pt x="171" y="145"/>
                  </a:cubicBezTo>
                  <a:cubicBezTo>
                    <a:pt x="139" y="181"/>
                    <a:pt x="139" y="181"/>
                    <a:pt x="139" y="181"/>
                  </a:cubicBezTo>
                  <a:cubicBezTo>
                    <a:pt x="161" y="178"/>
                    <a:pt x="180" y="173"/>
                    <a:pt x="195" y="165"/>
                  </a:cubicBezTo>
                  <a:cubicBezTo>
                    <a:pt x="218" y="154"/>
                    <a:pt x="233" y="138"/>
                    <a:pt x="233" y="120"/>
                  </a:cubicBezTo>
                  <a:cubicBezTo>
                    <a:pt x="233" y="102"/>
                    <a:pt x="219" y="86"/>
                    <a:pt x="197" y="75"/>
                  </a:cubicBezTo>
                  <a:cubicBezTo>
                    <a:pt x="193" y="33"/>
                    <a:pt x="157" y="0"/>
                    <a:pt x="114" y="0"/>
                  </a:cubicBezTo>
                  <a:cubicBezTo>
                    <a:pt x="70" y="0"/>
                    <a:pt x="34" y="34"/>
                    <a:pt x="30" y="78"/>
                  </a:cubicBezTo>
                  <a:cubicBezTo>
                    <a:pt x="11" y="89"/>
                    <a:pt x="0" y="103"/>
                    <a:pt x="0" y="120"/>
                  </a:cubicBezTo>
                  <a:cubicBezTo>
                    <a:pt x="0" y="138"/>
                    <a:pt x="14" y="154"/>
                    <a:pt x="37" y="165"/>
                  </a:cubicBezTo>
                  <a:cubicBezTo>
                    <a:pt x="53" y="173"/>
                    <a:pt x="72" y="178"/>
                    <a:pt x="93" y="181"/>
                  </a:cubicBezTo>
                  <a:cubicBezTo>
                    <a:pt x="61" y="145"/>
                    <a:pt x="61" y="145"/>
                    <a:pt x="61" y="145"/>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3" name="Freeform 121"/>
            <p:cNvSpPr/>
            <p:nvPr/>
          </p:nvSpPr>
          <p:spPr bwMode="auto">
            <a:xfrm>
              <a:off x="4879976" y="3965862"/>
              <a:ext cx="606425" cy="922337"/>
            </a:xfrm>
            <a:custGeom>
              <a:avLst/>
              <a:gdLst>
                <a:gd name="T0" fmla="*/ 382 w 382"/>
                <a:gd name="T1" fmla="*/ 7 h 581"/>
                <a:gd name="T2" fmla="*/ 219 w 382"/>
                <a:gd name="T3" fmla="*/ 133 h 581"/>
                <a:gd name="T4" fmla="*/ 191 w 382"/>
                <a:gd name="T5" fmla="*/ 0 h 581"/>
                <a:gd name="T6" fmla="*/ 167 w 382"/>
                <a:gd name="T7" fmla="*/ 122 h 581"/>
                <a:gd name="T8" fmla="*/ 0 w 382"/>
                <a:gd name="T9" fmla="*/ 7 h 581"/>
                <a:gd name="T10" fmla="*/ 111 w 382"/>
                <a:gd name="T11" fmla="*/ 133 h 581"/>
                <a:gd name="T12" fmla="*/ 163 w 382"/>
                <a:gd name="T13" fmla="*/ 188 h 581"/>
                <a:gd name="T14" fmla="*/ 153 w 382"/>
                <a:gd name="T15" fmla="*/ 581 h 581"/>
                <a:gd name="T16" fmla="*/ 229 w 382"/>
                <a:gd name="T17" fmla="*/ 581 h 581"/>
                <a:gd name="T18" fmla="*/ 222 w 382"/>
                <a:gd name="T19" fmla="*/ 188 h 581"/>
                <a:gd name="T20" fmla="*/ 271 w 382"/>
                <a:gd name="T21" fmla="*/ 133 h 581"/>
                <a:gd name="T22" fmla="*/ 382 w 382"/>
                <a:gd name="T23" fmla="*/ 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2" h="581">
                  <a:moveTo>
                    <a:pt x="382" y="7"/>
                  </a:moveTo>
                  <a:lnTo>
                    <a:pt x="219" y="133"/>
                  </a:lnTo>
                  <a:lnTo>
                    <a:pt x="191" y="0"/>
                  </a:lnTo>
                  <a:lnTo>
                    <a:pt x="167" y="122"/>
                  </a:lnTo>
                  <a:lnTo>
                    <a:pt x="0" y="7"/>
                  </a:lnTo>
                  <a:lnTo>
                    <a:pt x="111" y="133"/>
                  </a:lnTo>
                  <a:lnTo>
                    <a:pt x="163" y="188"/>
                  </a:lnTo>
                  <a:lnTo>
                    <a:pt x="153" y="581"/>
                  </a:lnTo>
                  <a:lnTo>
                    <a:pt x="229" y="581"/>
                  </a:lnTo>
                  <a:lnTo>
                    <a:pt x="222" y="188"/>
                  </a:lnTo>
                  <a:lnTo>
                    <a:pt x="271" y="133"/>
                  </a:lnTo>
                  <a:lnTo>
                    <a:pt x="382" y="7"/>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43" name="Oval 141"/>
            <p:cNvSpPr>
              <a:spLocks noChangeArrowheads="1"/>
            </p:cNvSpPr>
            <p:nvPr/>
          </p:nvSpPr>
          <p:spPr bwMode="auto">
            <a:xfrm>
              <a:off x="9821863" y="3221324"/>
              <a:ext cx="1001713" cy="1004887"/>
            </a:xfrm>
            <a:prstGeom prst="ellipse">
              <a:avLst/>
            </a:pr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44" name="Freeform 142"/>
            <p:cNvSpPr/>
            <p:nvPr/>
          </p:nvSpPr>
          <p:spPr bwMode="auto">
            <a:xfrm>
              <a:off x="10047288" y="3618199"/>
              <a:ext cx="539750" cy="1270000"/>
            </a:xfrm>
            <a:custGeom>
              <a:avLst/>
              <a:gdLst>
                <a:gd name="T0" fmla="*/ 340 w 340"/>
                <a:gd name="T1" fmla="*/ 143 h 800"/>
                <a:gd name="T2" fmla="*/ 195 w 340"/>
                <a:gd name="T3" fmla="*/ 226 h 800"/>
                <a:gd name="T4" fmla="*/ 174 w 340"/>
                <a:gd name="T5" fmla="*/ 0 h 800"/>
                <a:gd name="T6" fmla="*/ 149 w 340"/>
                <a:gd name="T7" fmla="*/ 226 h 800"/>
                <a:gd name="T8" fmla="*/ 0 w 340"/>
                <a:gd name="T9" fmla="*/ 143 h 800"/>
                <a:gd name="T10" fmla="*/ 132 w 340"/>
                <a:gd name="T11" fmla="*/ 303 h 800"/>
                <a:gd name="T12" fmla="*/ 132 w 340"/>
                <a:gd name="T13" fmla="*/ 800 h 800"/>
                <a:gd name="T14" fmla="*/ 201 w 340"/>
                <a:gd name="T15" fmla="*/ 800 h 800"/>
                <a:gd name="T16" fmla="*/ 201 w 340"/>
                <a:gd name="T17" fmla="*/ 303 h 800"/>
                <a:gd name="T18" fmla="*/ 340 w 340"/>
                <a:gd name="T19" fmla="*/ 143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800">
                  <a:moveTo>
                    <a:pt x="340" y="143"/>
                  </a:moveTo>
                  <a:lnTo>
                    <a:pt x="195" y="226"/>
                  </a:lnTo>
                  <a:lnTo>
                    <a:pt x="174" y="0"/>
                  </a:lnTo>
                  <a:lnTo>
                    <a:pt x="149" y="226"/>
                  </a:lnTo>
                  <a:lnTo>
                    <a:pt x="0" y="143"/>
                  </a:lnTo>
                  <a:lnTo>
                    <a:pt x="132" y="303"/>
                  </a:lnTo>
                  <a:lnTo>
                    <a:pt x="132" y="800"/>
                  </a:lnTo>
                  <a:lnTo>
                    <a:pt x="201" y="800"/>
                  </a:lnTo>
                  <a:lnTo>
                    <a:pt x="201" y="303"/>
                  </a:lnTo>
                  <a:lnTo>
                    <a:pt x="340" y="143"/>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sp>
        <p:nvSpPr>
          <p:cNvPr id="153" name="Rectangle 151"/>
          <p:cNvSpPr>
            <a:spLocks noChangeArrowheads="1"/>
          </p:cNvSpPr>
          <p:nvPr/>
        </p:nvSpPr>
        <p:spPr bwMode="auto">
          <a:xfrm>
            <a:off x="2" y="4902305"/>
            <a:ext cx="12238039" cy="193675"/>
          </a:xfrm>
          <a:prstGeom prst="rect">
            <a:avLst/>
          </a:prstGeom>
          <a:solidFill>
            <a:schemeClr val="accent4"/>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2" name="Rectangle 41"/>
          <p:cNvSpPr/>
          <p:nvPr/>
        </p:nvSpPr>
        <p:spPr>
          <a:xfrm>
            <a:off x="1048385" y="5363845"/>
            <a:ext cx="9775190" cy="937260"/>
          </a:xfrm>
          <a:prstGeom prst="rect">
            <a:avLst/>
          </a:prstGeom>
        </p:spPr>
        <p:txBody>
          <a:bodyPr wrap="square" lIns="121920" rIns="121920" bIns="60960">
            <a:spAutoFit/>
          </a:bodyPr>
          <a:lstStyle/>
          <a:p>
            <a:pPr indent="457200" algn="just" fontAlgn="auto">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sym typeface="+mn-ea"/>
              </a:rPr>
              <a:t>吹打乐包含了吹奏乐器与打击乐器。吹打乐风格粗犷，擅长表现热烈欢快的情绪，是中国传统器乐乐种之一。</a:t>
            </a:r>
            <a:endParaRPr lang="zh-CN" altLang="en-US">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1" name="TextBox 76"/>
          <p:cNvSpPr txBox="1"/>
          <p:nvPr/>
        </p:nvSpPr>
        <p:spPr>
          <a:xfrm>
            <a:off x="3357687" y="327185"/>
            <a:ext cx="5451229" cy="583565"/>
          </a:xfrm>
          <a:prstGeom prst="rect">
            <a:avLst/>
          </a:prstGeom>
          <a:noFill/>
          <a:effectLst/>
        </p:spPr>
        <p:txBody>
          <a:bodyPr wrap="square" rtlCol="0">
            <a:spAutoFit/>
          </a:bodyPr>
          <a:lstStyle/>
          <a:p>
            <a:pPr algn="ctr"/>
            <a:r>
              <a:rPr lang="zh-CN" altLang="en-US" sz="3200" b="1" dirty="0" smtClean="0">
                <a:solidFill>
                  <a:schemeClr val="accent1">
                    <a:lumMod val="60000"/>
                    <a:lumOff val="40000"/>
                  </a:schemeClr>
                </a:solidFill>
                <a:latin typeface="华文细黑" panose="02010600040101010101" charset="-122"/>
                <a:ea typeface="宋体" panose="02010600030101010101" pitchFamily="2" charset="-122"/>
                <a:sym typeface="华文细黑" panose="02010600040101010101" charset="-122"/>
              </a:rPr>
              <a:t>第三节　吹打乐器</a:t>
            </a:r>
            <a:endParaRPr lang="zh-CN" altLang="en-US" sz="3200" b="1" dirty="0" smtClean="0">
              <a:solidFill>
                <a:schemeClr val="accent1">
                  <a:lumMod val="60000"/>
                  <a:lumOff val="40000"/>
                </a:schemeClr>
              </a:solidFill>
              <a:latin typeface="华文细黑" panose="02010600040101010101" charset="-122"/>
              <a:ea typeface="宋体" panose="02010600030101010101" pitchFamily="2" charset="-122"/>
              <a:sym typeface="华文细黑" panose="02010600040101010101" charset="-122"/>
            </a:endParaRPr>
          </a:p>
        </p:txBody>
      </p:sp>
    </p:spTree>
  </p:cSld>
  <p:clrMapOvr>
    <a:masterClrMapping/>
  </p:clrMapOvr>
  <p:transition spd="slow">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14:presetBounceEnd="50000">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14:bounceEnd="50000">
                                          <p:cBhvr additive="base">
                                            <p:cTn id="23" dur="1000" fill="hold"/>
                                            <p:tgtEl>
                                              <p:spTgt spid="42"/>
                                            </p:tgtEl>
                                            <p:attrNameLst>
                                              <p:attrName>ppt_x</p:attrName>
                                            </p:attrNameLst>
                                          </p:cBhvr>
                                          <p:tavLst>
                                            <p:tav tm="0">
                                              <p:val>
                                                <p:strVal val="#ppt_x"/>
                                              </p:val>
                                            </p:tav>
                                            <p:tav tm="100000">
                                              <p:val>
                                                <p:strVal val="#ppt_x"/>
                                              </p:val>
                                            </p:tav>
                                          </p:tavLst>
                                        </p:anim>
                                        <p:anim calcmode="lin" valueType="num" p14:bounceEnd="50000">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1000" fill="hold"/>
                                            <p:tgtEl>
                                              <p:spTgt spid="42"/>
                                            </p:tgtEl>
                                            <p:attrNameLst>
                                              <p:attrName>ppt_x</p:attrName>
                                            </p:attrNameLst>
                                          </p:cBhvr>
                                          <p:tavLst>
                                            <p:tav tm="0">
                                              <p:val>
                                                <p:strVal val="#ppt_x"/>
                                              </p:val>
                                            </p:tav>
                                            <p:tav tm="100000">
                                              <p:val>
                                                <p:strVal val="#ppt_x"/>
                                              </p:val>
                                            </p:tav>
                                          </p:tavLst>
                                        </p:anim>
                                        <p:anim calcmode="lin" valueType="num">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一、吹奏乐鉴赏　《百鸟朝凤》</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809625" y="1241425"/>
            <a:ext cx="6750050" cy="4661535"/>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rPr>
              <a:t>《百鸟朝凤》是一首流传于山东、安徽、河南、河北等地的民间乐曲。凤，又称凤凰，象征吉祥和富贵。唢呐独奏曲《百鸟朝凤》并不是表现百鸟朝拜凤凰的神话故事，而是以奔放热情的旋律和用唢呐模拟百鸟争鸣合唱的欢腾情景，表现生机勃勃的大自然，抒发人们美好欢乐的心情。全曲大量运用我国民族音乐中常见的四度、五度跳进来表达欢快的气氛，在节奏的安排上采用更具动力的节奏音型，在调式的选择上采用了七声雅乐徵调式，同时适当加入变化音来改变音乐的色彩，在织体的写作上多用复调手法，同时还运用了三度叠置的和声手法，这些正是其艺术特色所在。也正是这些创作手法共同铸就了民族器乐曲的永恒经典——《百鸟朝凤》。</a:t>
            </a:r>
            <a:endParaRPr lang="zh-CN" altLang="en-US">
              <a:latin typeface="宋体" panose="02010600030101010101" pitchFamily="2" charset="-122"/>
              <a:ea typeface="宋体" panose="02010600030101010101" pitchFamily="2" charset="-122"/>
            </a:endParaRPr>
          </a:p>
        </p:txBody>
      </p:sp>
      <p:pic>
        <p:nvPicPr>
          <p:cNvPr id="7" name="图片 6"/>
          <p:cNvPicPr>
            <a:picLocks noChangeAspect="1"/>
          </p:cNvPicPr>
          <p:nvPr/>
        </p:nvPicPr>
        <p:blipFill>
          <a:blip r:embed="rId1"/>
          <a:stretch>
            <a:fillRect/>
          </a:stretch>
        </p:blipFill>
        <p:spPr>
          <a:xfrm>
            <a:off x="7686675" y="1945640"/>
            <a:ext cx="3768090" cy="2868295"/>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二、打击乐鉴赏　威风锣鼓</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985520" y="1240790"/>
            <a:ext cx="10220960" cy="4661535"/>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rPr>
              <a:t>威风锣鼓是古老的民间艺术形式。传说尧王将两个女儿娥皇、女英许配给舜作妻子，从此帝尧二女便以万安村为婆家，羊獬村为娘家。每年农历四月初八，娥皇、女英回娘家时，万安村群众敲锣打鼓送行，回来时羊獬村群众敲锣打鼓送回，以示威风。从那时起，就有了威风锣鼓。经过几千年世代相传，演变成如今节奏很强的威风锣鼓。</a:t>
            </a:r>
            <a:endParaRPr lang="zh-CN" altLang="en-US">
              <a:latin typeface="宋体" panose="02010600030101010101" pitchFamily="2" charset="-122"/>
              <a:ea typeface="宋体" panose="02010600030101010101" pitchFamily="2"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rPr>
              <a:t>威风锣鼓主要流行在霍州、洪洞、汾西、临汾一带，是一种民间打击乐器的合奏形式，由于它击奏多姿，威武雄壮，所以俗称为“威风锣鼓”。威风锣鼓演奏人数从数十人到数百人不等，其中鼓的表演形式主要有两种。一种是挎鼓表演，另一种是架子鼓表演。乐器配置是由锣、鼓、铙、钹四种乐器共同演奏的，一般以锣最多，其次是鼓，钹的人数少些，最少的是铙。演奏形式基本上是鼓指挥，锣主奏，铙和钹分成两个声部，交替对奏，乐句处理多以“句句双”形式出现。表演时，演奏队伍列成方阵、圆阵或梅花阵等图形。这种锣鼓的特色就是“威风”。从锣鼓的配置打法，演奏队的组织、表演以及着装，都在展示威风。</a:t>
            </a:r>
            <a:endParaRPr lang="zh-CN" altLang="en-US">
              <a:latin typeface="宋体" panose="02010600030101010101" pitchFamily="2" charset="-122"/>
              <a:ea typeface="宋体" panose="02010600030101010101" pitchFamily="2" charset="-122"/>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525081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拓展欣赏</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711200" y="1204595"/>
            <a:ext cx="6464300" cy="5126990"/>
          </a:xfrm>
          <a:prstGeom prst="rect">
            <a:avLst/>
          </a:prstGeom>
          <a:noFill/>
        </p:spPr>
        <p:txBody>
          <a:bodyPr wrap="square" rtlCol="0" anchor="t">
            <a:spAutoFit/>
          </a:bodyPr>
          <a:p>
            <a:pPr algn="ctr">
              <a:lnSpc>
                <a:spcPct val="130000"/>
              </a:lnSpc>
              <a:spcBef>
                <a:spcPts val="0"/>
              </a:spcBef>
              <a:spcAft>
                <a:spcPts val="0"/>
              </a:spcAft>
            </a:pPr>
            <a:r>
              <a:rPr lang="zh-CN" altLang="en-US" b="1">
                <a:latin typeface="宋体" panose="02010600030101010101" pitchFamily="2" charset="-122"/>
                <a:ea typeface="宋体" panose="02010600030101010101" pitchFamily="2" charset="-122"/>
              </a:rPr>
              <a:t>民乐器乐</a:t>
            </a:r>
            <a:endParaRPr lang="zh-CN" altLang="en-US" b="1">
              <a:latin typeface="宋体" panose="02010600030101010101" pitchFamily="2" charset="-122"/>
              <a:ea typeface="宋体" panose="02010600030101010101" pitchFamily="2" charset="-122"/>
            </a:endParaRPr>
          </a:p>
          <a:p>
            <a:pPr algn="l">
              <a:lnSpc>
                <a:spcPct val="130000"/>
              </a:lnSpc>
              <a:spcBef>
                <a:spcPts val="0"/>
              </a:spcBef>
              <a:spcAft>
                <a:spcPts val="0"/>
              </a:spcAft>
            </a:pPr>
            <a:r>
              <a:rPr lang="zh-CN" altLang="en-US">
                <a:solidFill>
                  <a:schemeClr val="accent5"/>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rPr>
              <a:t>唢呐</a:t>
            </a:r>
            <a:endParaRPr lang="zh-CN" altLang="en-US">
              <a:solidFill>
                <a:schemeClr val="accent5"/>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endParaRPr>
          </a:p>
          <a:p>
            <a:pPr algn="l">
              <a:lnSpc>
                <a:spcPct val="130000"/>
              </a:lnSpc>
              <a:spcBef>
                <a:spcPts val="0"/>
              </a:spcBef>
              <a:spcAft>
                <a:spcPts val="0"/>
              </a:spcAft>
            </a:pPr>
            <a:r>
              <a:rPr lang="zh-CN" altLang="en-US">
                <a:latin typeface="宋体" panose="02010600030101010101" pitchFamily="2" charset="-122"/>
                <a:ea typeface="宋体" panose="02010600030101010101" pitchFamily="2" charset="-122"/>
              </a:rPr>
              <a:t>最初的唢呐是流传于波斯、阿拉伯一带的乐器，在 700 多年前的金、元时代，传到中国中原地区。现今是中国民族吹管乐器的一种。唢呐的管身为木制结构，成圆锥形，上端装有带哨子的铜管，下端套着一个铜制的喇叭口（称作碗）。所以也称喇叭。唢呐的低音区略带沙沙声，发音厚实；中音区的音色则是刚健、明朗，最擅长各种技巧的演奏，极富艺术的表现力和感染力；高音区的音色明亮，发音高亢、嘹亮，畅快淋漓，表现力极其丰富。唢呐过去多在民间的吹歌会、秧歌会、鼓乐班和地方曲艺、戏曲的伴奏中应用。经过不断发展，丰富了演奏技巧，提高了表现力，已成为一件具有特色的独奏乐器，并用于民族乐队合奏或戏曲、歌舞伴奏。唢呐艺术经国务院批准列入第一批国家级非物质文化遗产名录。</a:t>
            </a:r>
            <a:endParaRPr lang="zh-CN" altLang="en-US">
              <a:latin typeface="宋体" panose="02010600030101010101" pitchFamily="2" charset="-122"/>
              <a:ea typeface="宋体" panose="02010600030101010101" pitchFamily="2" charset="-122"/>
            </a:endParaRPr>
          </a:p>
        </p:txBody>
      </p:sp>
      <p:pic>
        <p:nvPicPr>
          <p:cNvPr id="6" name="图片 5"/>
          <p:cNvPicPr>
            <a:picLocks noChangeAspect="1"/>
          </p:cNvPicPr>
          <p:nvPr/>
        </p:nvPicPr>
        <p:blipFill>
          <a:blip r:embed="rId1"/>
          <a:stretch>
            <a:fillRect/>
          </a:stretch>
        </p:blipFill>
        <p:spPr>
          <a:xfrm>
            <a:off x="7175500" y="2153285"/>
            <a:ext cx="4180840" cy="3228975"/>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647229" y="3319935"/>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rPr>
              <a:t>01</a:t>
            </a:r>
            <a:endParaRPr lang="zh-CN" altLang="en-US"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endParaRPr>
          </a:p>
        </p:txBody>
      </p:sp>
      <p:sp>
        <p:nvSpPr>
          <p:cNvPr id="12" name="文本框 11"/>
          <p:cNvSpPr txBox="1"/>
          <p:nvPr/>
        </p:nvSpPr>
        <p:spPr>
          <a:xfrm>
            <a:off x="2608545" y="3336445"/>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rPr>
              <a:t>02</a:t>
            </a:r>
            <a:endParaRPr lang="zh-CN" altLang="en-US"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endParaRPr>
          </a:p>
        </p:txBody>
      </p:sp>
      <p:sp>
        <p:nvSpPr>
          <p:cNvPr id="13" name="文本框 12"/>
          <p:cNvSpPr txBox="1"/>
          <p:nvPr/>
        </p:nvSpPr>
        <p:spPr>
          <a:xfrm>
            <a:off x="4933082" y="3320570"/>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rPr>
              <a:t>03</a:t>
            </a:r>
            <a:endParaRPr lang="zh-CN" altLang="en-US"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endParaRPr>
          </a:p>
        </p:txBody>
      </p:sp>
      <p:sp>
        <p:nvSpPr>
          <p:cNvPr id="14" name="文本框 13"/>
          <p:cNvSpPr txBox="1"/>
          <p:nvPr/>
        </p:nvSpPr>
        <p:spPr>
          <a:xfrm>
            <a:off x="7198746" y="3302790"/>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rPr>
              <a:t>04</a:t>
            </a:r>
            <a:endParaRPr lang="zh-CN" altLang="en-US"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endParaRPr>
          </a:p>
        </p:txBody>
      </p:sp>
      <p:cxnSp>
        <p:nvCxnSpPr>
          <p:cNvPr id="15" name="直接连接符 14"/>
          <p:cNvCxnSpPr/>
          <p:nvPr/>
        </p:nvCxnSpPr>
        <p:spPr>
          <a:xfrm flipH="1">
            <a:off x="2171265" y="330279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11043375" y="3269142"/>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4214340" y="3303432"/>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6692448" y="331930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8840703" y="3269142"/>
            <a:ext cx="11776" cy="85980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547370" y="4652010"/>
            <a:ext cx="1635760"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rPr>
              <a:t>歌唱</a:t>
            </a:r>
            <a:endPar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endParaRPr>
          </a:p>
        </p:txBody>
      </p:sp>
      <p:sp>
        <p:nvSpPr>
          <p:cNvPr id="22" name="矩形 21"/>
          <p:cNvSpPr/>
          <p:nvPr/>
        </p:nvSpPr>
        <p:spPr>
          <a:xfrm>
            <a:off x="2156151" y="4651887"/>
            <a:ext cx="2253065"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rPr>
              <a:t>演奏</a:t>
            </a:r>
            <a:endPar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endParaRPr>
          </a:p>
        </p:txBody>
      </p:sp>
      <p:sp>
        <p:nvSpPr>
          <p:cNvPr id="24" name="矩形 23"/>
          <p:cNvSpPr/>
          <p:nvPr/>
        </p:nvSpPr>
        <p:spPr>
          <a:xfrm>
            <a:off x="4409342" y="4651887"/>
            <a:ext cx="2253065"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rPr>
              <a:t>舞蹈艺术</a:t>
            </a:r>
            <a:endPar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endParaRPr>
          </a:p>
        </p:txBody>
      </p:sp>
      <p:sp>
        <p:nvSpPr>
          <p:cNvPr id="26" name="矩形 25"/>
          <p:cNvSpPr/>
          <p:nvPr/>
        </p:nvSpPr>
        <p:spPr>
          <a:xfrm>
            <a:off x="6662572" y="4651887"/>
            <a:ext cx="2253065"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rPr>
              <a:t>戏剧艺术</a:t>
            </a:r>
            <a:endPar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endParaRPr>
          </a:p>
        </p:txBody>
      </p:sp>
      <p:pic>
        <p:nvPicPr>
          <p:cNvPr id="29" name="图片 28"/>
          <p:cNvPicPr>
            <a:picLocks noChangeAspect="1"/>
          </p:cNvPicPr>
          <p:nvPr/>
        </p:nvPicPr>
        <p:blipFill rotWithShape="1">
          <a:blip r:embed="rId1">
            <a:extLst>
              <a:ext uri="{28A0092B-C50C-407E-A947-70E740481C1C}">
                <a14:useLocalDpi xmlns:a14="http://schemas.microsoft.com/office/drawing/2010/main" val="0"/>
              </a:ext>
            </a:extLst>
          </a:blip>
          <a:srcRect t="30892" b="36686"/>
          <a:stretch>
            <a:fillRect/>
          </a:stretch>
        </p:blipFill>
        <p:spPr>
          <a:xfrm>
            <a:off x="4519382" y="1706509"/>
            <a:ext cx="3212037" cy="1041400"/>
          </a:xfrm>
          <a:prstGeom prst="rect">
            <a:avLst/>
          </a:prstGeom>
        </p:spPr>
      </p:pic>
      <p:sp>
        <p:nvSpPr>
          <p:cNvPr id="30" name="TextBox 29"/>
          <p:cNvSpPr txBox="1"/>
          <p:nvPr/>
        </p:nvSpPr>
        <p:spPr>
          <a:xfrm>
            <a:off x="5093176" y="875512"/>
            <a:ext cx="2621280" cy="829945"/>
          </a:xfrm>
          <a:prstGeom prst="rect">
            <a:avLst/>
          </a:prstGeom>
          <a:noFill/>
          <a:ln>
            <a:noFill/>
          </a:ln>
        </p:spPr>
        <p:txBody>
          <a:bodyPr wrap="none" rtlCol="0">
            <a:spAutoFit/>
          </a:bodyPr>
          <a:lstStyle/>
          <a:p>
            <a:pPr algn="l"/>
            <a:r>
              <a:rPr lang="zh-CN" altLang="en-US" sz="4800" dirty="0" smtClean="0">
                <a:solidFill>
                  <a:schemeClr val="bg1"/>
                </a:solidFill>
                <a:effectLst>
                  <a:outerShdw blurRad="38100" dist="38100" dir="2700000" algn="tl">
                    <a:srgbClr val="000000">
                      <a:alpha val="43137"/>
                    </a:srgbClr>
                  </a:outerShdw>
                </a:effectLst>
                <a:latin typeface="华文细黑" panose="02010600040101010101" charset="-122"/>
                <a:ea typeface="宋体" panose="02010600030101010101" pitchFamily="2" charset="-122"/>
                <a:sym typeface="华文细黑" panose="02010600040101010101" charset="-122"/>
              </a:rPr>
              <a:t>拓展模块</a:t>
            </a:r>
            <a:endParaRPr lang="zh-CN" altLang="en-US" sz="4800" dirty="0" smtClean="0">
              <a:solidFill>
                <a:schemeClr val="bg1"/>
              </a:solidFill>
              <a:effectLst>
                <a:outerShdw blurRad="38100" dist="38100" dir="2700000" algn="tl">
                  <a:srgbClr val="000000">
                    <a:alpha val="43137"/>
                  </a:srgbClr>
                </a:outerShdw>
              </a:effectLst>
              <a:latin typeface="华文细黑" panose="02010600040101010101" charset="-122"/>
              <a:ea typeface="宋体" panose="02010600030101010101" pitchFamily="2" charset="-122"/>
              <a:sym typeface="华文细黑" panose="02010600040101010101" charset="-122"/>
            </a:endParaRPr>
          </a:p>
        </p:txBody>
      </p:sp>
      <p:cxnSp>
        <p:nvCxnSpPr>
          <p:cNvPr id="2" name="直接连接符 1"/>
          <p:cNvCxnSpPr/>
          <p:nvPr/>
        </p:nvCxnSpPr>
        <p:spPr>
          <a:xfrm flipH="1">
            <a:off x="460465" y="330279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9259321" y="3319300"/>
            <a:ext cx="1349313" cy="824865"/>
          </a:xfrm>
          <a:prstGeom prst="rect">
            <a:avLst/>
          </a:prstGeom>
          <a:noFill/>
        </p:spPr>
        <p:txBody>
          <a:bodyPr wrap="square" lIns="86683" tIns="43341" rIns="86683" bIns="43341" rtlCol="0">
            <a:spAutoFit/>
          </a:bodyPr>
          <a:p>
            <a:pPr algn="ctr"/>
            <a:r>
              <a:rPr lang="en-US" altLang="zh-CN"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rPr>
              <a:t>05</a:t>
            </a:r>
            <a:endParaRPr lang="zh-CN" altLang="en-US"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endParaRPr>
          </a:p>
        </p:txBody>
      </p:sp>
      <p:sp>
        <p:nvSpPr>
          <p:cNvPr id="4" name="矩形 3"/>
          <p:cNvSpPr/>
          <p:nvPr/>
        </p:nvSpPr>
        <p:spPr>
          <a:xfrm>
            <a:off x="8915552" y="4651887"/>
            <a:ext cx="2253065" cy="455295"/>
          </a:xfrm>
          <a:prstGeom prst="rect">
            <a:avLst/>
          </a:prstGeom>
        </p:spPr>
        <p:txBody>
          <a:bodyPr wrap="square" lIns="86683" tIns="43341" rIns="86683" bIns="43341">
            <a:spAutoFit/>
          </a:bodyPr>
          <a:p>
            <a:pPr algn="ctr"/>
            <a:r>
              <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rPr>
              <a:t>影视及其他</a:t>
            </a:r>
            <a:endPar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
                                        </p:tgtEl>
                                        <p:attrNameLst>
                                          <p:attrName>ppt_y</p:attrName>
                                        </p:attrNameLst>
                                      </p:cBhvr>
                                      <p:tavLst>
                                        <p:tav tm="0">
                                          <p:val>
                                            <p:strVal val="#ppt_y"/>
                                          </p:val>
                                        </p:tav>
                                        <p:tav tm="100000">
                                          <p:val>
                                            <p:strVal val="#ppt_y"/>
                                          </p:val>
                                        </p:tav>
                                      </p:tavLst>
                                    </p:anim>
                                    <p:anim calcmode="lin" valueType="num">
                                      <p:cBhvr>
                                        <p:cTn id="9"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0"/>
                                        </p:tgtEl>
                                      </p:cBhvr>
                                    </p:animEffect>
                                  </p:childTnLst>
                                </p:cTn>
                              </p:par>
                            </p:childTnLst>
                          </p:cTn>
                        </p:par>
                        <p:par>
                          <p:cTn id="12" fill="hold">
                            <p:stCondLst>
                              <p:cond delay="649"/>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30"/>
                                        </p:tgtEl>
                                      </p:cBhvr>
                                    </p:animEffect>
                                    <p:animScale>
                                      <p:cBhvr>
                                        <p:cTn id="15" dur="250" autoRev="1" fill="hold"/>
                                        <p:tgtEl>
                                          <p:spTgt spid="30"/>
                                        </p:tgtEl>
                                      </p:cBhvr>
                                      <p:by x="105000" y="105000"/>
                                    </p:animScale>
                                  </p:childTnLst>
                                </p:cTn>
                              </p:par>
                            </p:childTnLst>
                          </p:cTn>
                        </p:par>
                        <p:par>
                          <p:cTn id="16" fill="hold">
                            <p:stCondLst>
                              <p:cond delay="1149"/>
                            </p:stCondLst>
                            <p:childTnLst>
                              <p:par>
                                <p:cTn id="17" presetID="16" presetClass="entr" presetSubtype="37"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barn(outVertical)">
                                      <p:cBhvr>
                                        <p:cTn id="19" dur="500"/>
                                        <p:tgtEl>
                                          <p:spTgt spid="29"/>
                                        </p:tgtEl>
                                      </p:cBhvr>
                                    </p:animEffect>
                                  </p:childTnLst>
                                </p:cTn>
                              </p:par>
                              <p:par>
                                <p:cTn id="20" presetID="47" presetClass="entr" presetSubtype="0"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1000"/>
                                        <p:tgtEl>
                                          <p:spTgt spid="17"/>
                                        </p:tgtEl>
                                      </p:cBhvr>
                                    </p:animEffect>
                                    <p:anim calcmode="lin" valueType="num">
                                      <p:cBhvr>
                                        <p:cTn id="33" dur="1000" fill="hold"/>
                                        <p:tgtEl>
                                          <p:spTgt spid="17"/>
                                        </p:tgtEl>
                                        <p:attrNameLst>
                                          <p:attrName>ppt_x</p:attrName>
                                        </p:attrNameLst>
                                      </p:cBhvr>
                                      <p:tavLst>
                                        <p:tav tm="0">
                                          <p:val>
                                            <p:strVal val="#ppt_x"/>
                                          </p:val>
                                        </p:tav>
                                        <p:tav tm="100000">
                                          <p:val>
                                            <p:strVal val="#ppt_x"/>
                                          </p:val>
                                        </p:tav>
                                      </p:tavLst>
                                    </p:anim>
                                    <p:anim calcmode="lin" valueType="num">
                                      <p:cBhvr>
                                        <p:cTn id="34" dur="1000" fill="hold"/>
                                        <p:tgtEl>
                                          <p:spTgt spid="17"/>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1000"/>
                                        <p:tgtEl>
                                          <p:spTgt spid="18"/>
                                        </p:tgtEl>
                                      </p:cBhvr>
                                    </p:animEffect>
                                    <p:anim calcmode="lin" valueType="num">
                                      <p:cBhvr>
                                        <p:cTn id="38" dur="1000" fill="hold"/>
                                        <p:tgtEl>
                                          <p:spTgt spid="18"/>
                                        </p:tgtEl>
                                        <p:attrNameLst>
                                          <p:attrName>ppt_x</p:attrName>
                                        </p:attrNameLst>
                                      </p:cBhvr>
                                      <p:tavLst>
                                        <p:tav tm="0">
                                          <p:val>
                                            <p:strVal val="#ppt_x"/>
                                          </p:val>
                                        </p:tav>
                                        <p:tav tm="100000">
                                          <p:val>
                                            <p:strVal val="#ppt_x"/>
                                          </p:val>
                                        </p:tav>
                                      </p:tavLst>
                                    </p:anim>
                                    <p:anim calcmode="lin" valueType="num">
                                      <p:cBhvr>
                                        <p:cTn id="39" dur="1000" fill="hold"/>
                                        <p:tgtEl>
                                          <p:spTgt spid="18"/>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1000"/>
                                        <p:tgtEl>
                                          <p:spTgt spid="19"/>
                                        </p:tgtEl>
                                      </p:cBhvr>
                                    </p:animEffect>
                                    <p:anim calcmode="lin" valueType="num">
                                      <p:cBhvr>
                                        <p:cTn id="43" dur="1000" fill="hold"/>
                                        <p:tgtEl>
                                          <p:spTgt spid="19"/>
                                        </p:tgtEl>
                                        <p:attrNameLst>
                                          <p:attrName>ppt_x</p:attrName>
                                        </p:attrNameLst>
                                      </p:cBhvr>
                                      <p:tavLst>
                                        <p:tav tm="0">
                                          <p:val>
                                            <p:strVal val="#ppt_x"/>
                                          </p:val>
                                        </p:tav>
                                        <p:tav tm="100000">
                                          <p:val>
                                            <p:strVal val="#ppt_x"/>
                                          </p:val>
                                        </p:tav>
                                      </p:tavLst>
                                    </p:anim>
                                    <p:anim calcmode="lin" valueType="num">
                                      <p:cBhvr>
                                        <p:cTn id="44" dur="1000" fill="hold"/>
                                        <p:tgtEl>
                                          <p:spTgt spid="19"/>
                                        </p:tgtEl>
                                        <p:attrNameLst>
                                          <p:attrName>ppt_y</p:attrName>
                                        </p:attrNameLst>
                                      </p:cBhvr>
                                      <p:tavLst>
                                        <p:tav tm="0">
                                          <p:val>
                                            <p:strVal val="#ppt_y-.1"/>
                                          </p:val>
                                        </p:tav>
                                        <p:tav tm="100000">
                                          <p:val>
                                            <p:strVal val="#ppt_y"/>
                                          </p:val>
                                        </p:tav>
                                      </p:tavLst>
                                    </p:anim>
                                  </p:childTnLst>
                                </p:cTn>
                              </p:par>
                            </p:childTnLst>
                          </p:cTn>
                        </p:par>
                        <p:par>
                          <p:cTn id="45" fill="hold">
                            <p:stCondLst>
                              <p:cond delay="1649"/>
                            </p:stCondLst>
                            <p:childTnLst>
                              <p:par>
                                <p:cTn id="46" presetID="53" presetClass="entr" presetSubtype="16"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p:cTn id="48" dur="500" fill="hold"/>
                                        <p:tgtEl>
                                          <p:spTgt spid="11"/>
                                        </p:tgtEl>
                                        <p:attrNameLst>
                                          <p:attrName>ppt_w</p:attrName>
                                        </p:attrNameLst>
                                      </p:cBhvr>
                                      <p:tavLst>
                                        <p:tav tm="0">
                                          <p:val>
                                            <p:fltVal val="0"/>
                                          </p:val>
                                        </p:tav>
                                        <p:tav tm="100000">
                                          <p:val>
                                            <p:strVal val="#ppt_w"/>
                                          </p:val>
                                        </p:tav>
                                      </p:tavLst>
                                    </p:anim>
                                    <p:anim calcmode="lin" valueType="num">
                                      <p:cBhvr>
                                        <p:cTn id="49" dur="500" fill="hold"/>
                                        <p:tgtEl>
                                          <p:spTgt spid="11"/>
                                        </p:tgtEl>
                                        <p:attrNameLst>
                                          <p:attrName>ppt_h</p:attrName>
                                        </p:attrNameLst>
                                      </p:cBhvr>
                                      <p:tavLst>
                                        <p:tav tm="0">
                                          <p:val>
                                            <p:fltVal val="0"/>
                                          </p:val>
                                        </p:tav>
                                        <p:tav tm="100000">
                                          <p:val>
                                            <p:strVal val="#ppt_h"/>
                                          </p:val>
                                        </p:tav>
                                      </p:tavLst>
                                    </p:anim>
                                    <p:animEffect transition="in" filter="fade">
                                      <p:cBhvr>
                                        <p:cTn id="50" dur="500"/>
                                        <p:tgtEl>
                                          <p:spTgt spid="11"/>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p:cTn id="53" dur="500" fill="hold"/>
                                        <p:tgtEl>
                                          <p:spTgt spid="12"/>
                                        </p:tgtEl>
                                        <p:attrNameLst>
                                          <p:attrName>ppt_w</p:attrName>
                                        </p:attrNameLst>
                                      </p:cBhvr>
                                      <p:tavLst>
                                        <p:tav tm="0">
                                          <p:val>
                                            <p:fltVal val="0"/>
                                          </p:val>
                                        </p:tav>
                                        <p:tav tm="100000">
                                          <p:val>
                                            <p:strVal val="#ppt_w"/>
                                          </p:val>
                                        </p:tav>
                                      </p:tavLst>
                                    </p:anim>
                                    <p:anim calcmode="lin" valueType="num">
                                      <p:cBhvr>
                                        <p:cTn id="54" dur="500" fill="hold"/>
                                        <p:tgtEl>
                                          <p:spTgt spid="12"/>
                                        </p:tgtEl>
                                        <p:attrNameLst>
                                          <p:attrName>ppt_h</p:attrName>
                                        </p:attrNameLst>
                                      </p:cBhvr>
                                      <p:tavLst>
                                        <p:tav tm="0">
                                          <p:val>
                                            <p:fltVal val="0"/>
                                          </p:val>
                                        </p:tav>
                                        <p:tav tm="100000">
                                          <p:val>
                                            <p:strVal val="#ppt_h"/>
                                          </p:val>
                                        </p:tav>
                                      </p:tavLst>
                                    </p:anim>
                                    <p:animEffect transition="in" filter="fade">
                                      <p:cBhvr>
                                        <p:cTn id="55" dur="500"/>
                                        <p:tgtEl>
                                          <p:spTgt spid="12"/>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p:cTn id="58" dur="500" fill="hold"/>
                                        <p:tgtEl>
                                          <p:spTgt spid="13"/>
                                        </p:tgtEl>
                                        <p:attrNameLst>
                                          <p:attrName>ppt_w</p:attrName>
                                        </p:attrNameLst>
                                      </p:cBhvr>
                                      <p:tavLst>
                                        <p:tav tm="0">
                                          <p:val>
                                            <p:fltVal val="0"/>
                                          </p:val>
                                        </p:tav>
                                        <p:tav tm="100000">
                                          <p:val>
                                            <p:strVal val="#ppt_w"/>
                                          </p:val>
                                        </p:tav>
                                      </p:tavLst>
                                    </p:anim>
                                    <p:anim calcmode="lin" valueType="num">
                                      <p:cBhvr>
                                        <p:cTn id="59" dur="500" fill="hold"/>
                                        <p:tgtEl>
                                          <p:spTgt spid="13"/>
                                        </p:tgtEl>
                                        <p:attrNameLst>
                                          <p:attrName>ppt_h</p:attrName>
                                        </p:attrNameLst>
                                      </p:cBhvr>
                                      <p:tavLst>
                                        <p:tav tm="0">
                                          <p:val>
                                            <p:fltVal val="0"/>
                                          </p:val>
                                        </p:tav>
                                        <p:tav tm="100000">
                                          <p:val>
                                            <p:strVal val="#ppt_h"/>
                                          </p:val>
                                        </p:tav>
                                      </p:tavLst>
                                    </p:anim>
                                    <p:animEffect transition="in" filter="fade">
                                      <p:cBhvr>
                                        <p:cTn id="60" dur="500"/>
                                        <p:tgtEl>
                                          <p:spTgt spid="13"/>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14"/>
                                        </p:tgtEl>
                                        <p:attrNameLst>
                                          <p:attrName>style.visibility</p:attrName>
                                        </p:attrNameLst>
                                      </p:cBhvr>
                                      <p:to>
                                        <p:strVal val="visible"/>
                                      </p:to>
                                    </p:set>
                                    <p:anim calcmode="lin" valueType="num">
                                      <p:cBhvr>
                                        <p:cTn id="63" dur="500" fill="hold"/>
                                        <p:tgtEl>
                                          <p:spTgt spid="14"/>
                                        </p:tgtEl>
                                        <p:attrNameLst>
                                          <p:attrName>ppt_w</p:attrName>
                                        </p:attrNameLst>
                                      </p:cBhvr>
                                      <p:tavLst>
                                        <p:tav tm="0">
                                          <p:val>
                                            <p:fltVal val="0"/>
                                          </p:val>
                                        </p:tav>
                                        <p:tav tm="100000">
                                          <p:val>
                                            <p:strVal val="#ppt_w"/>
                                          </p:val>
                                        </p:tav>
                                      </p:tavLst>
                                    </p:anim>
                                    <p:anim calcmode="lin" valueType="num">
                                      <p:cBhvr>
                                        <p:cTn id="64" dur="500" fill="hold"/>
                                        <p:tgtEl>
                                          <p:spTgt spid="14"/>
                                        </p:tgtEl>
                                        <p:attrNameLst>
                                          <p:attrName>ppt_h</p:attrName>
                                        </p:attrNameLst>
                                      </p:cBhvr>
                                      <p:tavLst>
                                        <p:tav tm="0">
                                          <p:val>
                                            <p:fltVal val="0"/>
                                          </p:val>
                                        </p:tav>
                                        <p:tav tm="100000">
                                          <p:val>
                                            <p:strVal val="#ppt_h"/>
                                          </p:val>
                                        </p:tav>
                                      </p:tavLst>
                                    </p:anim>
                                    <p:animEffect transition="in" filter="fade">
                                      <p:cBhvr>
                                        <p:cTn id="65" dur="500"/>
                                        <p:tgtEl>
                                          <p:spTgt spid="14"/>
                                        </p:tgtEl>
                                      </p:cBhvr>
                                    </p:animEffect>
                                  </p:childTnLst>
                                </p:cTn>
                              </p:par>
                              <p:par>
                                <p:cTn id="66" presetID="23" presetClass="entr" presetSubtype="32" fill="hold" grpId="0" nodeType="withEffect">
                                  <p:stCondLst>
                                    <p:cond delay="500"/>
                                  </p:stCondLst>
                                  <p:childTnLst>
                                    <p:set>
                                      <p:cBhvr>
                                        <p:cTn id="67" dur="1" fill="hold">
                                          <p:stCondLst>
                                            <p:cond delay="0"/>
                                          </p:stCondLst>
                                        </p:cTn>
                                        <p:tgtEl>
                                          <p:spTgt spid="20"/>
                                        </p:tgtEl>
                                        <p:attrNameLst>
                                          <p:attrName>style.visibility</p:attrName>
                                        </p:attrNameLst>
                                      </p:cBhvr>
                                      <p:to>
                                        <p:strVal val="visible"/>
                                      </p:to>
                                    </p:set>
                                    <p:anim calcmode="lin" valueType="num">
                                      <p:cBhvr>
                                        <p:cTn id="68" dur="500" fill="hold"/>
                                        <p:tgtEl>
                                          <p:spTgt spid="20"/>
                                        </p:tgtEl>
                                        <p:attrNameLst>
                                          <p:attrName>ppt_w</p:attrName>
                                        </p:attrNameLst>
                                      </p:cBhvr>
                                      <p:tavLst>
                                        <p:tav tm="0">
                                          <p:val>
                                            <p:strVal val="4*#ppt_w"/>
                                          </p:val>
                                        </p:tav>
                                        <p:tav tm="100000">
                                          <p:val>
                                            <p:strVal val="#ppt_w"/>
                                          </p:val>
                                        </p:tav>
                                      </p:tavLst>
                                    </p:anim>
                                    <p:anim calcmode="lin" valueType="num">
                                      <p:cBhvr>
                                        <p:cTn id="69" dur="500" fill="hold"/>
                                        <p:tgtEl>
                                          <p:spTgt spid="20"/>
                                        </p:tgtEl>
                                        <p:attrNameLst>
                                          <p:attrName>ppt_h</p:attrName>
                                        </p:attrNameLst>
                                      </p:cBhvr>
                                      <p:tavLst>
                                        <p:tav tm="0">
                                          <p:val>
                                            <p:strVal val="4*#ppt_h"/>
                                          </p:val>
                                        </p:tav>
                                        <p:tav tm="100000">
                                          <p:val>
                                            <p:strVal val="#ppt_h"/>
                                          </p:val>
                                        </p:tav>
                                      </p:tavLst>
                                    </p:anim>
                                  </p:childTnLst>
                                </p:cTn>
                              </p:par>
                              <p:par>
                                <p:cTn id="70" presetID="23" presetClass="entr" presetSubtype="32" fill="hold" grpId="0" nodeType="withEffect">
                                  <p:stCondLst>
                                    <p:cond delay="500"/>
                                  </p:stCondLst>
                                  <p:childTnLst>
                                    <p:set>
                                      <p:cBhvr>
                                        <p:cTn id="71" dur="1" fill="hold">
                                          <p:stCondLst>
                                            <p:cond delay="0"/>
                                          </p:stCondLst>
                                        </p:cTn>
                                        <p:tgtEl>
                                          <p:spTgt spid="22"/>
                                        </p:tgtEl>
                                        <p:attrNameLst>
                                          <p:attrName>style.visibility</p:attrName>
                                        </p:attrNameLst>
                                      </p:cBhvr>
                                      <p:to>
                                        <p:strVal val="visible"/>
                                      </p:to>
                                    </p:set>
                                    <p:anim calcmode="lin" valueType="num">
                                      <p:cBhvr>
                                        <p:cTn id="72" dur="500" fill="hold"/>
                                        <p:tgtEl>
                                          <p:spTgt spid="22"/>
                                        </p:tgtEl>
                                        <p:attrNameLst>
                                          <p:attrName>ppt_w</p:attrName>
                                        </p:attrNameLst>
                                      </p:cBhvr>
                                      <p:tavLst>
                                        <p:tav tm="0">
                                          <p:val>
                                            <p:strVal val="4*#ppt_w"/>
                                          </p:val>
                                        </p:tav>
                                        <p:tav tm="100000">
                                          <p:val>
                                            <p:strVal val="#ppt_w"/>
                                          </p:val>
                                        </p:tav>
                                      </p:tavLst>
                                    </p:anim>
                                    <p:anim calcmode="lin" valueType="num">
                                      <p:cBhvr>
                                        <p:cTn id="73" dur="500" fill="hold"/>
                                        <p:tgtEl>
                                          <p:spTgt spid="22"/>
                                        </p:tgtEl>
                                        <p:attrNameLst>
                                          <p:attrName>ppt_h</p:attrName>
                                        </p:attrNameLst>
                                      </p:cBhvr>
                                      <p:tavLst>
                                        <p:tav tm="0">
                                          <p:val>
                                            <p:strVal val="4*#ppt_h"/>
                                          </p:val>
                                        </p:tav>
                                        <p:tav tm="100000">
                                          <p:val>
                                            <p:strVal val="#ppt_h"/>
                                          </p:val>
                                        </p:tav>
                                      </p:tavLst>
                                    </p:anim>
                                  </p:childTnLst>
                                </p:cTn>
                              </p:par>
                              <p:par>
                                <p:cTn id="74" presetID="23" presetClass="entr" presetSubtype="32" fill="hold" grpId="0" nodeType="withEffect">
                                  <p:stCondLst>
                                    <p:cond delay="500"/>
                                  </p:stCondLst>
                                  <p:childTnLst>
                                    <p:set>
                                      <p:cBhvr>
                                        <p:cTn id="75" dur="1" fill="hold">
                                          <p:stCondLst>
                                            <p:cond delay="0"/>
                                          </p:stCondLst>
                                        </p:cTn>
                                        <p:tgtEl>
                                          <p:spTgt spid="24"/>
                                        </p:tgtEl>
                                        <p:attrNameLst>
                                          <p:attrName>style.visibility</p:attrName>
                                        </p:attrNameLst>
                                      </p:cBhvr>
                                      <p:to>
                                        <p:strVal val="visible"/>
                                      </p:to>
                                    </p:set>
                                    <p:anim calcmode="lin" valueType="num">
                                      <p:cBhvr>
                                        <p:cTn id="76" dur="500" fill="hold"/>
                                        <p:tgtEl>
                                          <p:spTgt spid="24"/>
                                        </p:tgtEl>
                                        <p:attrNameLst>
                                          <p:attrName>ppt_w</p:attrName>
                                        </p:attrNameLst>
                                      </p:cBhvr>
                                      <p:tavLst>
                                        <p:tav tm="0">
                                          <p:val>
                                            <p:strVal val="4*#ppt_w"/>
                                          </p:val>
                                        </p:tav>
                                        <p:tav tm="100000">
                                          <p:val>
                                            <p:strVal val="#ppt_w"/>
                                          </p:val>
                                        </p:tav>
                                      </p:tavLst>
                                    </p:anim>
                                    <p:anim calcmode="lin" valueType="num">
                                      <p:cBhvr>
                                        <p:cTn id="77" dur="500" fill="hold"/>
                                        <p:tgtEl>
                                          <p:spTgt spid="24"/>
                                        </p:tgtEl>
                                        <p:attrNameLst>
                                          <p:attrName>ppt_h</p:attrName>
                                        </p:attrNameLst>
                                      </p:cBhvr>
                                      <p:tavLst>
                                        <p:tav tm="0">
                                          <p:val>
                                            <p:strVal val="4*#ppt_h"/>
                                          </p:val>
                                        </p:tav>
                                        <p:tav tm="100000">
                                          <p:val>
                                            <p:strVal val="#ppt_h"/>
                                          </p:val>
                                        </p:tav>
                                      </p:tavLst>
                                    </p:anim>
                                  </p:childTnLst>
                                </p:cTn>
                              </p:par>
                              <p:par>
                                <p:cTn id="78" presetID="23" presetClass="entr" presetSubtype="32" fill="hold" grpId="0" nodeType="withEffect">
                                  <p:stCondLst>
                                    <p:cond delay="500"/>
                                  </p:stCondLst>
                                  <p:childTnLst>
                                    <p:set>
                                      <p:cBhvr>
                                        <p:cTn id="79" dur="1" fill="hold">
                                          <p:stCondLst>
                                            <p:cond delay="0"/>
                                          </p:stCondLst>
                                        </p:cTn>
                                        <p:tgtEl>
                                          <p:spTgt spid="26"/>
                                        </p:tgtEl>
                                        <p:attrNameLst>
                                          <p:attrName>style.visibility</p:attrName>
                                        </p:attrNameLst>
                                      </p:cBhvr>
                                      <p:to>
                                        <p:strVal val="visible"/>
                                      </p:to>
                                    </p:set>
                                    <p:anim calcmode="lin" valueType="num">
                                      <p:cBhvr>
                                        <p:cTn id="80" dur="500" fill="hold"/>
                                        <p:tgtEl>
                                          <p:spTgt spid="26"/>
                                        </p:tgtEl>
                                        <p:attrNameLst>
                                          <p:attrName>ppt_w</p:attrName>
                                        </p:attrNameLst>
                                      </p:cBhvr>
                                      <p:tavLst>
                                        <p:tav tm="0">
                                          <p:val>
                                            <p:strVal val="4*#ppt_w"/>
                                          </p:val>
                                        </p:tav>
                                        <p:tav tm="100000">
                                          <p:val>
                                            <p:strVal val="#ppt_w"/>
                                          </p:val>
                                        </p:tav>
                                      </p:tavLst>
                                    </p:anim>
                                    <p:anim calcmode="lin" valueType="num">
                                      <p:cBhvr>
                                        <p:cTn id="81" dur="500" fill="hold"/>
                                        <p:tgtEl>
                                          <p:spTgt spid="26"/>
                                        </p:tgtEl>
                                        <p:attrNameLst>
                                          <p:attrName>ppt_h</p:attrName>
                                        </p:attrNameLst>
                                      </p:cBhvr>
                                      <p:tavLst>
                                        <p:tav tm="0">
                                          <p:val>
                                            <p:strVal val="4*#ppt_h"/>
                                          </p:val>
                                        </p:tav>
                                        <p:tav tm="100000">
                                          <p:val>
                                            <p:strVal val="#ppt_h"/>
                                          </p:val>
                                        </p:tav>
                                      </p:tavLst>
                                    </p:anim>
                                  </p:childTnLst>
                                </p:cTn>
                              </p:par>
                              <p:par>
                                <p:cTn id="82" presetID="47" presetClass="entr" presetSubtype="0" fill="hold" nodeType="withEffect">
                                  <p:stCondLst>
                                    <p:cond delay="0"/>
                                  </p:stCondLst>
                                  <p:childTnLst>
                                    <p:set>
                                      <p:cBhvr>
                                        <p:cTn id="83" dur="1" fill="hold">
                                          <p:stCondLst>
                                            <p:cond delay="0"/>
                                          </p:stCondLst>
                                        </p:cTn>
                                        <p:tgtEl>
                                          <p:spTgt spid="2"/>
                                        </p:tgtEl>
                                        <p:attrNameLst>
                                          <p:attrName>style.visibility</p:attrName>
                                        </p:attrNameLst>
                                      </p:cBhvr>
                                      <p:to>
                                        <p:strVal val="visible"/>
                                      </p:to>
                                    </p:set>
                                    <p:animEffect transition="in" filter="fade">
                                      <p:cBhvr>
                                        <p:cTn id="84" dur="1000"/>
                                        <p:tgtEl>
                                          <p:spTgt spid="2"/>
                                        </p:tgtEl>
                                      </p:cBhvr>
                                    </p:animEffect>
                                    <p:anim calcmode="lin" valueType="num">
                                      <p:cBhvr>
                                        <p:cTn id="85" dur="1000" fill="hold"/>
                                        <p:tgtEl>
                                          <p:spTgt spid="2"/>
                                        </p:tgtEl>
                                        <p:attrNameLst>
                                          <p:attrName>ppt_x</p:attrName>
                                        </p:attrNameLst>
                                      </p:cBhvr>
                                      <p:tavLst>
                                        <p:tav tm="0">
                                          <p:val>
                                            <p:strVal val="#ppt_x"/>
                                          </p:val>
                                        </p:tav>
                                        <p:tav tm="100000">
                                          <p:val>
                                            <p:strVal val="#ppt_x"/>
                                          </p:val>
                                        </p:tav>
                                      </p:tavLst>
                                    </p:anim>
                                    <p:anim calcmode="lin" valueType="num">
                                      <p:cBhvr>
                                        <p:cTn id="86" dur="1000" fill="hold"/>
                                        <p:tgtEl>
                                          <p:spTgt spid="2"/>
                                        </p:tgtEl>
                                        <p:attrNameLst>
                                          <p:attrName>ppt_y</p:attrName>
                                        </p:attrNameLst>
                                      </p:cBhvr>
                                      <p:tavLst>
                                        <p:tav tm="0">
                                          <p:val>
                                            <p:strVal val="#ppt_y-.1"/>
                                          </p:val>
                                        </p:tav>
                                        <p:tav tm="100000">
                                          <p:val>
                                            <p:strVal val="#ppt_y"/>
                                          </p:val>
                                        </p:tav>
                                      </p:tavLst>
                                    </p:anim>
                                  </p:childTnLst>
                                </p:cTn>
                              </p:par>
                              <p:par>
                                <p:cTn id="87" presetID="53" presetClass="entr" presetSubtype="16" fill="hold" grpId="0" nodeType="withEffect">
                                  <p:stCondLst>
                                    <p:cond delay="0"/>
                                  </p:stCondLst>
                                  <p:childTnLst>
                                    <p:set>
                                      <p:cBhvr>
                                        <p:cTn id="88" dur="1" fill="hold">
                                          <p:stCondLst>
                                            <p:cond delay="0"/>
                                          </p:stCondLst>
                                        </p:cTn>
                                        <p:tgtEl>
                                          <p:spTgt spid="3"/>
                                        </p:tgtEl>
                                        <p:attrNameLst>
                                          <p:attrName>style.visibility</p:attrName>
                                        </p:attrNameLst>
                                      </p:cBhvr>
                                      <p:to>
                                        <p:strVal val="visible"/>
                                      </p:to>
                                    </p:set>
                                    <p:anim calcmode="lin" valueType="num">
                                      <p:cBhvr>
                                        <p:cTn id="89" dur="500" fill="hold"/>
                                        <p:tgtEl>
                                          <p:spTgt spid="3"/>
                                        </p:tgtEl>
                                        <p:attrNameLst>
                                          <p:attrName>ppt_w</p:attrName>
                                        </p:attrNameLst>
                                      </p:cBhvr>
                                      <p:tavLst>
                                        <p:tav tm="0">
                                          <p:val>
                                            <p:fltVal val="0"/>
                                          </p:val>
                                        </p:tav>
                                        <p:tav tm="100000">
                                          <p:val>
                                            <p:strVal val="#ppt_w"/>
                                          </p:val>
                                        </p:tav>
                                      </p:tavLst>
                                    </p:anim>
                                    <p:anim calcmode="lin" valueType="num">
                                      <p:cBhvr>
                                        <p:cTn id="90" dur="500" fill="hold"/>
                                        <p:tgtEl>
                                          <p:spTgt spid="3"/>
                                        </p:tgtEl>
                                        <p:attrNameLst>
                                          <p:attrName>ppt_h</p:attrName>
                                        </p:attrNameLst>
                                      </p:cBhvr>
                                      <p:tavLst>
                                        <p:tav tm="0">
                                          <p:val>
                                            <p:fltVal val="0"/>
                                          </p:val>
                                        </p:tav>
                                        <p:tav tm="100000">
                                          <p:val>
                                            <p:strVal val="#ppt_h"/>
                                          </p:val>
                                        </p:tav>
                                      </p:tavLst>
                                    </p:anim>
                                    <p:animEffect transition="in" filter="fade">
                                      <p:cBhvr>
                                        <p:cTn id="91" dur="500"/>
                                        <p:tgtEl>
                                          <p:spTgt spid="3"/>
                                        </p:tgtEl>
                                      </p:cBhvr>
                                    </p:animEffect>
                                  </p:childTnLst>
                                </p:cTn>
                              </p:par>
                              <p:par>
                                <p:cTn id="92" presetID="23" presetClass="entr" presetSubtype="32" fill="hold" grpId="0" nodeType="withEffect">
                                  <p:stCondLst>
                                    <p:cond delay="500"/>
                                  </p:stCondLst>
                                  <p:childTnLst>
                                    <p:set>
                                      <p:cBhvr>
                                        <p:cTn id="93" dur="1" fill="hold">
                                          <p:stCondLst>
                                            <p:cond delay="0"/>
                                          </p:stCondLst>
                                        </p:cTn>
                                        <p:tgtEl>
                                          <p:spTgt spid="4"/>
                                        </p:tgtEl>
                                        <p:attrNameLst>
                                          <p:attrName>style.visibility</p:attrName>
                                        </p:attrNameLst>
                                      </p:cBhvr>
                                      <p:to>
                                        <p:strVal val="visible"/>
                                      </p:to>
                                    </p:set>
                                    <p:anim calcmode="lin" valueType="num">
                                      <p:cBhvr>
                                        <p:cTn id="94" dur="500" fill="hold"/>
                                        <p:tgtEl>
                                          <p:spTgt spid="4"/>
                                        </p:tgtEl>
                                        <p:attrNameLst>
                                          <p:attrName>ppt_w</p:attrName>
                                        </p:attrNameLst>
                                      </p:cBhvr>
                                      <p:tavLst>
                                        <p:tav tm="0">
                                          <p:val>
                                            <p:strVal val="4*#ppt_w"/>
                                          </p:val>
                                        </p:tav>
                                        <p:tav tm="100000">
                                          <p:val>
                                            <p:strVal val="#ppt_w"/>
                                          </p:val>
                                        </p:tav>
                                      </p:tavLst>
                                    </p:anim>
                                    <p:anim calcmode="lin" valueType="num">
                                      <p:cBhvr>
                                        <p:cTn id="95" dur="500" fill="hold"/>
                                        <p:tgtEl>
                                          <p:spTgt spid="4"/>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20" grpId="0"/>
      <p:bldP spid="22" grpId="0"/>
      <p:bldP spid="24" grpId="0"/>
      <p:bldP spid="26" grpId="0"/>
      <p:bldP spid="30" grpId="0"/>
      <p:bldP spid="30" grpId="1"/>
      <p:bldP spid="3" grpId="0"/>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525081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拓展欣赏</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753745" y="1911985"/>
            <a:ext cx="5194935" cy="3688080"/>
          </a:xfrm>
          <a:prstGeom prst="rect">
            <a:avLst/>
          </a:prstGeom>
          <a:noFill/>
        </p:spPr>
        <p:txBody>
          <a:bodyPr wrap="square" rtlCol="0" anchor="t">
            <a:spAutoFit/>
          </a:bodyPr>
          <a:p>
            <a:pPr algn="ctr">
              <a:lnSpc>
                <a:spcPct val="130000"/>
              </a:lnSpc>
              <a:spcBef>
                <a:spcPts val="0"/>
              </a:spcBef>
              <a:spcAft>
                <a:spcPts val="0"/>
              </a:spcAft>
            </a:pPr>
            <a:r>
              <a:rPr lang="zh-CN" altLang="en-US" b="1">
                <a:latin typeface="宋体" panose="02010600030101010101" pitchFamily="2" charset="-122"/>
                <a:ea typeface="宋体" panose="02010600030101010101" pitchFamily="2" charset="-122"/>
              </a:rPr>
              <a:t>民乐器乐</a:t>
            </a:r>
            <a:endParaRPr lang="zh-CN" altLang="en-US" b="1">
              <a:latin typeface="宋体" panose="02010600030101010101" pitchFamily="2" charset="-122"/>
              <a:ea typeface="宋体" panose="02010600030101010101" pitchFamily="2" charset="-122"/>
            </a:endParaRPr>
          </a:p>
          <a:p>
            <a:pPr algn="l">
              <a:lnSpc>
                <a:spcPct val="130000"/>
              </a:lnSpc>
              <a:spcBef>
                <a:spcPts val="0"/>
              </a:spcBef>
              <a:spcAft>
                <a:spcPts val="0"/>
              </a:spcAft>
            </a:pPr>
            <a:r>
              <a:rPr lang="zh-CN" altLang="en-US">
                <a:solidFill>
                  <a:schemeClr val="accent5"/>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rPr>
              <a:t>威风鼓</a:t>
            </a:r>
            <a:endParaRPr lang="zh-CN" altLang="en-US">
              <a:solidFill>
                <a:schemeClr val="accent5"/>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endParaRPr>
          </a:p>
          <a:p>
            <a:pPr algn="l">
              <a:lnSpc>
                <a:spcPct val="130000"/>
              </a:lnSpc>
              <a:spcBef>
                <a:spcPts val="0"/>
              </a:spcBef>
              <a:spcAft>
                <a:spcPts val="0"/>
              </a:spcAft>
            </a:pPr>
            <a:r>
              <a:rPr lang="zh-CN" altLang="en-US">
                <a:latin typeface="宋体" panose="02010600030101010101" pitchFamily="2" charset="-122"/>
                <a:ea typeface="宋体" panose="02010600030101010101" pitchFamily="2" charset="-122"/>
              </a:rPr>
              <a:t>“鼓”是我国古老的传统打击乐器，随着漫长历史文化的演进，鼓的形制和用途也在不断变化和发展。今天，威风锣鼓中常见的“鼓”的表演形式主要有“挎鼓表演”、“架子鼓表演”、“阴阳鼓表演”（大小鼓）、“背鼓表演”、“车鼓表演”和“抬鼓表演”等。基本打法主要有“击鼓心”“打鼓边”“按鼓”“蹭鼓面”“磕鼓面”“击鼓槌”等。</a:t>
            </a:r>
            <a:endParaRPr lang="zh-CN" altLang="en-US">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6085840" y="1911350"/>
            <a:ext cx="4762500" cy="3638550"/>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525081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拓展欣赏</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753745" y="1911985"/>
            <a:ext cx="5194935" cy="3688080"/>
          </a:xfrm>
          <a:prstGeom prst="rect">
            <a:avLst/>
          </a:prstGeom>
          <a:noFill/>
        </p:spPr>
        <p:txBody>
          <a:bodyPr wrap="square" rtlCol="0" anchor="t">
            <a:spAutoFit/>
          </a:bodyPr>
          <a:p>
            <a:pPr algn="ctr">
              <a:lnSpc>
                <a:spcPct val="130000"/>
              </a:lnSpc>
              <a:spcBef>
                <a:spcPts val="0"/>
              </a:spcBef>
              <a:spcAft>
                <a:spcPts val="0"/>
              </a:spcAft>
            </a:pPr>
            <a:r>
              <a:rPr lang="zh-CN" altLang="en-US" b="1">
                <a:latin typeface="宋体" panose="02010600030101010101" pitchFamily="2" charset="-122"/>
                <a:ea typeface="宋体" panose="02010600030101010101" pitchFamily="2" charset="-122"/>
              </a:rPr>
              <a:t>民乐器乐</a:t>
            </a:r>
            <a:endParaRPr lang="zh-CN" altLang="en-US" b="1">
              <a:latin typeface="宋体" panose="02010600030101010101" pitchFamily="2" charset="-122"/>
              <a:ea typeface="宋体" panose="02010600030101010101" pitchFamily="2" charset="-122"/>
            </a:endParaRPr>
          </a:p>
          <a:p>
            <a:pPr algn="l">
              <a:lnSpc>
                <a:spcPct val="130000"/>
              </a:lnSpc>
              <a:spcBef>
                <a:spcPts val="0"/>
              </a:spcBef>
              <a:spcAft>
                <a:spcPts val="0"/>
              </a:spcAft>
            </a:pPr>
            <a:r>
              <a:rPr lang="zh-CN" altLang="en-US">
                <a:solidFill>
                  <a:schemeClr val="accent5"/>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rPr>
              <a:t>威风锣</a:t>
            </a:r>
            <a:endParaRPr lang="zh-CN" altLang="en-US">
              <a:solidFill>
                <a:schemeClr val="accent5"/>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endParaRPr>
          </a:p>
          <a:p>
            <a:pPr algn="l">
              <a:lnSpc>
                <a:spcPct val="130000"/>
              </a:lnSpc>
              <a:spcBef>
                <a:spcPts val="0"/>
              </a:spcBef>
              <a:spcAft>
                <a:spcPts val="0"/>
              </a:spcAft>
            </a:pPr>
            <a:r>
              <a:rPr lang="zh-CN" altLang="en-US">
                <a:latin typeface="宋体" panose="02010600030101010101" pitchFamily="2" charset="-122"/>
                <a:ea typeface="宋体" panose="02010600030101010101" pitchFamily="2" charset="-122"/>
              </a:rPr>
              <a:t>“锣”是我国各地普遍流行使用的铜制乐器之一，它历史悠久，种类繁多。威风锣中的“锣”非常独特，具有浓厚的地方传统特色，它的形制和音色都不同于我国其他鼓乐艺术中的“锣”。“威风锣”的形制比较厚实，锣面平整无脐，锣沿较宽，方便表演者直接捏拿托打，声音亮而不飘，振波较短，消声快，宜于连击，在演奏中和大钹交替呼应，形成鲜明对比。</a:t>
            </a:r>
            <a:endParaRPr lang="zh-CN" altLang="en-US">
              <a:latin typeface="宋体" panose="02010600030101010101" pitchFamily="2" charset="-122"/>
              <a:ea typeface="宋体" panose="02010600030101010101" pitchFamily="2" charset="-122"/>
            </a:endParaRPr>
          </a:p>
        </p:txBody>
      </p:sp>
      <p:pic>
        <p:nvPicPr>
          <p:cNvPr id="6" name="图片 5"/>
          <p:cNvPicPr>
            <a:picLocks noChangeAspect="1"/>
          </p:cNvPicPr>
          <p:nvPr/>
        </p:nvPicPr>
        <p:blipFill>
          <a:blip r:embed="rId1"/>
          <a:stretch>
            <a:fillRect/>
          </a:stretch>
        </p:blipFill>
        <p:spPr>
          <a:xfrm>
            <a:off x="5948680" y="1911985"/>
            <a:ext cx="4752975" cy="3581400"/>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525081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拓展欣赏</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753745" y="1911985"/>
            <a:ext cx="5350510" cy="3328670"/>
          </a:xfrm>
          <a:prstGeom prst="rect">
            <a:avLst/>
          </a:prstGeom>
          <a:noFill/>
        </p:spPr>
        <p:txBody>
          <a:bodyPr wrap="square" rtlCol="0" anchor="t">
            <a:spAutoFit/>
          </a:bodyPr>
          <a:p>
            <a:pPr algn="ctr">
              <a:lnSpc>
                <a:spcPct val="130000"/>
              </a:lnSpc>
              <a:spcBef>
                <a:spcPts val="0"/>
              </a:spcBef>
              <a:spcAft>
                <a:spcPts val="0"/>
              </a:spcAft>
            </a:pPr>
            <a:r>
              <a:rPr lang="zh-CN" altLang="en-US" b="1">
                <a:latin typeface="宋体" panose="02010600030101010101" pitchFamily="2" charset="-122"/>
                <a:ea typeface="宋体" panose="02010600030101010101" pitchFamily="2" charset="-122"/>
              </a:rPr>
              <a:t>民乐器乐</a:t>
            </a:r>
            <a:endParaRPr lang="zh-CN" altLang="en-US" b="1">
              <a:latin typeface="宋体" panose="02010600030101010101" pitchFamily="2" charset="-122"/>
              <a:ea typeface="宋体" panose="02010600030101010101" pitchFamily="2" charset="-122"/>
            </a:endParaRPr>
          </a:p>
          <a:p>
            <a:pPr algn="l">
              <a:lnSpc>
                <a:spcPct val="130000"/>
              </a:lnSpc>
              <a:spcBef>
                <a:spcPts val="0"/>
              </a:spcBef>
              <a:spcAft>
                <a:spcPts val="0"/>
              </a:spcAft>
            </a:pPr>
            <a:r>
              <a:rPr lang="zh-CN" altLang="en-US">
                <a:solidFill>
                  <a:schemeClr val="accent5"/>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rPr>
              <a:t>威风铙</a:t>
            </a:r>
            <a:endParaRPr lang="zh-CN" altLang="en-US">
              <a:solidFill>
                <a:schemeClr val="accent5"/>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endParaRPr>
          </a:p>
          <a:p>
            <a:pPr algn="l">
              <a:lnSpc>
                <a:spcPct val="130000"/>
              </a:lnSpc>
              <a:spcBef>
                <a:spcPts val="0"/>
              </a:spcBef>
              <a:spcAft>
                <a:spcPts val="0"/>
              </a:spcAft>
            </a:pPr>
            <a:r>
              <a:rPr lang="zh-CN" altLang="en-US">
                <a:latin typeface="宋体" panose="02010600030101010101" pitchFamily="2" charset="-122"/>
                <a:ea typeface="宋体" panose="02010600030101010101" pitchFamily="2" charset="-122"/>
              </a:rPr>
              <a:t>威风锣鼓中的“铙”，具有独特而浓郁的地方传统特色，其形制和演奏技法及声响效果与一般鼓乐艺术中广泛采的“铙”有很多不同。它的形制比一般“铙”要大、要厚实，把柄上一般都不打眼，不系绸带，便于表演者做“手中转铙”和“空中抛接”等特技动作。“铙”的演奏手法主要是“上下擦拍”“前后拍”“左右扣手擦拍”。</a:t>
            </a:r>
            <a:endParaRPr lang="zh-CN" altLang="en-US">
              <a:latin typeface="宋体" panose="02010600030101010101" pitchFamily="2" charset="-122"/>
              <a:ea typeface="宋体" panose="02010600030101010101" pitchFamily="2" charset="-122"/>
            </a:endParaRPr>
          </a:p>
        </p:txBody>
      </p:sp>
      <p:pic>
        <p:nvPicPr>
          <p:cNvPr id="7" name="图片 6"/>
          <p:cNvPicPr>
            <a:picLocks noChangeAspect="1"/>
          </p:cNvPicPr>
          <p:nvPr/>
        </p:nvPicPr>
        <p:blipFill>
          <a:blip r:embed="rId1"/>
          <a:stretch>
            <a:fillRect/>
          </a:stretch>
        </p:blipFill>
        <p:spPr>
          <a:xfrm>
            <a:off x="6466840" y="1911985"/>
            <a:ext cx="4762500" cy="3571875"/>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525081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拓展欣赏</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753745" y="1911985"/>
            <a:ext cx="4970145" cy="3328670"/>
          </a:xfrm>
          <a:prstGeom prst="rect">
            <a:avLst/>
          </a:prstGeom>
          <a:noFill/>
        </p:spPr>
        <p:txBody>
          <a:bodyPr wrap="square" rtlCol="0" anchor="t">
            <a:spAutoFit/>
          </a:bodyPr>
          <a:p>
            <a:pPr algn="ctr">
              <a:lnSpc>
                <a:spcPct val="130000"/>
              </a:lnSpc>
              <a:spcBef>
                <a:spcPts val="0"/>
              </a:spcBef>
              <a:spcAft>
                <a:spcPts val="0"/>
              </a:spcAft>
            </a:pPr>
            <a:r>
              <a:rPr lang="zh-CN" altLang="en-US" b="1">
                <a:latin typeface="宋体" panose="02010600030101010101" pitchFamily="2" charset="-122"/>
                <a:ea typeface="宋体" panose="02010600030101010101" pitchFamily="2" charset="-122"/>
              </a:rPr>
              <a:t>民乐器乐</a:t>
            </a:r>
            <a:endParaRPr lang="zh-CN" altLang="en-US" b="1">
              <a:latin typeface="宋体" panose="02010600030101010101" pitchFamily="2" charset="-122"/>
              <a:ea typeface="宋体" panose="02010600030101010101" pitchFamily="2" charset="-122"/>
            </a:endParaRPr>
          </a:p>
          <a:p>
            <a:pPr algn="l">
              <a:lnSpc>
                <a:spcPct val="130000"/>
              </a:lnSpc>
              <a:spcBef>
                <a:spcPts val="0"/>
              </a:spcBef>
              <a:spcAft>
                <a:spcPts val="0"/>
              </a:spcAft>
            </a:pPr>
            <a:r>
              <a:rPr lang="zh-CN" altLang="en-US">
                <a:solidFill>
                  <a:schemeClr val="accent5"/>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rPr>
              <a:t>威风钹</a:t>
            </a:r>
            <a:endParaRPr lang="zh-CN" altLang="en-US">
              <a:solidFill>
                <a:schemeClr val="accent5"/>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endParaRPr>
          </a:p>
          <a:p>
            <a:pPr algn="l">
              <a:lnSpc>
                <a:spcPct val="130000"/>
              </a:lnSpc>
              <a:spcBef>
                <a:spcPts val="0"/>
              </a:spcBef>
              <a:spcAft>
                <a:spcPts val="0"/>
              </a:spcAft>
            </a:pPr>
            <a:r>
              <a:rPr lang="zh-CN" altLang="en-US">
                <a:latin typeface="宋体" panose="02010600030101010101" pitchFamily="2" charset="-122"/>
                <a:ea typeface="宋体" panose="02010600030101010101" pitchFamily="2" charset="-122"/>
              </a:rPr>
              <a:t>“钹”，也叫“镲”，铜制圆形打击乐器，形似圆盘，中间隆起的半圆体称“碗”或“帽”，碗中心钻孔，系牛筋、麻绳或绸布，以便双手持握，两面为一副，相击发音，声音洪亮、浑厚。在威风锣鼓中，“钹”的演奏手法以“拍击”为主，但表演中常加用“擦”“磨”“磕”和“捂”等手法，使音色更加丰富感人。</a:t>
            </a:r>
            <a:endParaRPr lang="zh-CN" altLang="en-US">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5723890" y="1668780"/>
            <a:ext cx="4762500" cy="4124325"/>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525081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拓展欣赏</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753745" y="1706880"/>
            <a:ext cx="5858510" cy="4048125"/>
          </a:xfrm>
          <a:prstGeom prst="rect">
            <a:avLst/>
          </a:prstGeom>
          <a:noFill/>
        </p:spPr>
        <p:txBody>
          <a:bodyPr wrap="square" rtlCol="0" anchor="t">
            <a:spAutoFit/>
          </a:bodyPr>
          <a:p>
            <a:pPr algn="ctr">
              <a:lnSpc>
                <a:spcPct val="130000"/>
              </a:lnSpc>
              <a:spcBef>
                <a:spcPts val="0"/>
              </a:spcBef>
              <a:spcAft>
                <a:spcPts val="0"/>
              </a:spcAft>
            </a:pPr>
            <a:r>
              <a:rPr lang="zh-CN" altLang="en-US" b="1">
                <a:latin typeface="宋体" panose="02010600030101010101" pitchFamily="2" charset="-122"/>
                <a:ea typeface="宋体" panose="02010600030101010101" pitchFamily="2" charset="-122"/>
              </a:rPr>
              <a:t>民乐器乐</a:t>
            </a:r>
            <a:endParaRPr lang="zh-CN" altLang="en-US" b="1">
              <a:latin typeface="宋体" panose="02010600030101010101" pitchFamily="2" charset="-122"/>
              <a:ea typeface="宋体" panose="02010600030101010101" pitchFamily="2" charset="-122"/>
            </a:endParaRPr>
          </a:p>
          <a:p>
            <a:pPr algn="l">
              <a:lnSpc>
                <a:spcPct val="130000"/>
              </a:lnSpc>
              <a:spcBef>
                <a:spcPts val="0"/>
              </a:spcBef>
              <a:spcAft>
                <a:spcPts val="0"/>
              </a:spcAft>
            </a:pPr>
            <a:r>
              <a:rPr lang="zh-CN" altLang="en-US">
                <a:solidFill>
                  <a:schemeClr val="accent5"/>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rPr>
              <a:t>笛子</a:t>
            </a:r>
            <a:endParaRPr lang="zh-CN" altLang="en-US">
              <a:solidFill>
                <a:schemeClr val="accent5"/>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endParaRPr>
          </a:p>
          <a:p>
            <a:pPr algn="l">
              <a:lnSpc>
                <a:spcPct val="130000"/>
              </a:lnSpc>
              <a:spcBef>
                <a:spcPts val="0"/>
              </a:spcBef>
              <a:spcAft>
                <a:spcPts val="0"/>
              </a:spcAft>
            </a:pPr>
            <a:r>
              <a:rPr lang="zh-CN" altLang="en-US">
                <a:latin typeface="宋体" panose="02010600030101010101" pitchFamily="2" charset="-122"/>
                <a:ea typeface="宋体" panose="02010600030101010101" pitchFamily="2" charset="-122"/>
              </a:rPr>
              <a:t>笛子是中国汉族广为流传的吹奏乐器，因为是用天然竹材制成，所以也称为“竹笛”，是中国音乐的代表乐器之一。中国笛子历史悠久，可以追溯到新石器时代，我国出土的最古老的乐器就是——骨笛。笛子不但演奏技巧丰富，而且它的品种也多样，形成了风格迥异的南北两派，南方的曲笛和北方的梆笛。曲笛音色浑厚而柔和，清新而圆润；梆笛音色高亢、明亮，一种是吹高音用的笛子。代表曲目：曲笛有《姑苏行》《鹧鸪飞》等；梆笛有《喜相逢》《牧民新歌》等。</a:t>
            </a:r>
            <a:endParaRPr lang="zh-CN" altLang="en-US">
              <a:latin typeface="宋体" panose="02010600030101010101" pitchFamily="2" charset="-122"/>
              <a:ea typeface="宋体" panose="02010600030101010101" pitchFamily="2" charset="-122"/>
            </a:endParaRPr>
          </a:p>
        </p:txBody>
      </p:sp>
      <p:pic>
        <p:nvPicPr>
          <p:cNvPr id="6" name="图片 5"/>
          <p:cNvPicPr>
            <a:picLocks noChangeAspect="1"/>
          </p:cNvPicPr>
          <p:nvPr/>
        </p:nvPicPr>
        <p:blipFill>
          <a:blip r:embed="rId1"/>
          <a:stretch>
            <a:fillRect/>
          </a:stretch>
        </p:blipFill>
        <p:spPr>
          <a:xfrm>
            <a:off x="6612255" y="2063750"/>
            <a:ext cx="4762500" cy="3333750"/>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525081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拓展欣赏</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753745" y="1706880"/>
            <a:ext cx="5858510" cy="4048125"/>
          </a:xfrm>
          <a:prstGeom prst="rect">
            <a:avLst/>
          </a:prstGeom>
          <a:noFill/>
        </p:spPr>
        <p:txBody>
          <a:bodyPr wrap="square" rtlCol="0" anchor="t">
            <a:spAutoFit/>
          </a:bodyPr>
          <a:p>
            <a:pPr algn="ctr">
              <a:lnSpc>
                <a:spcPct val="130000"/>
              </a:lnSpc>
              <a:spcBef>
                <a:spcPts val="0"/>
              </a:spcBef>
              <a:spcAft>
                <a:spcPts val="0"/>
              </a:spcAft>
            </a:pPr>
            <a:r>
              <a:rPr lang="zh-CN" altLang="en-US" b="1">
                <a:latin typeface="宋体" panose="02010600030101010101" pitchFamily="2" charset="-122"/>
                <a:ea typeface="宋体" panose="02010600030101010101" pitchFamily="2" charset="-122"/>
              </a:rPr>
              <a:t>民乐器乐</a:t>
            </a:r>
            <a:endParaRPr lang="zh-CN" altLang="en-US" b="1">
              <a:latin typeface="宋体" panose="02010600030101010101" pitchFamily="2" charset="-122"/>
              <a:ea typeface="宋体" panose="02010600030101010101" pitchFamily="2" charset="-122"/>
            </a:endParaRPr>
          </a:p>
          <a:p>
            <a:pPr algn="l">
              <a:lnSpc>
                <a:spcPct val="130000"/>
              </a:lnSpc>
              <a:spcBef>
                <a:spcPts val="0"/>
              </a:spcBef>
              <a:spcAft>
                <a:spcPts val="0"/>
              </a:spcAft>
            </a:pPr>
            <a:r>
              <a:rPr lang="zh-CN" altLang="en-US">
                <a:solidFill>
                  <a:schemeClr val="accent5"/>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rPr>
              <a:t>葫芦丝</a:t>
            </a:r>
            <a:endParaRPr lang="zh-CN" altLang="en-US">
              <a:solidFill>
                <a:schemeClr val="accent5"/>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endParaRPr>
          </a:p>
          <a:p>
            <a:pPr algn="l">
              <a:lnSpc>
                <a:spcPct val="130000"/>
              </a:lnSpc>
              <a:spcBef>
                <a:spcPts val="0"/>
              </a:spcBef>
              <a:spcAft>
                <a:spcPts val="0"/>
              </a:spcAft>
            </a:pPr>
            <a:r>
              <a:rPr lang="zh-CN" altLang="en-US">
                <a:latin typeface="宋体" panose="02010600030101010101" pitchFamily="2" charset="-122"/>
                <a:ea typeface="宋体" panose="02010600030101010101" pitchFamily="2" charset="-122"/>
              </a:rPr>
              <a:t>葫芦丝（又称葫芦箫）是云南少数民族特有的乐器之一。主要流传于云南省滇西傣族地区，在布朗族，德昂族等少数民族中也较为流行。传统葫芦丝属簧管类乐器，它由一个完整的天然葫芦、三根竹管和三枚金属簧片做成。葫芦丝音域不像大家熟悉的竹笛那样能达到三个 8 度以上，通常在 9 度以内，最多不超过 11 度，为民族调式音阶。其音色轻柔细腻，圆润质朴，柔美迷人，极富表现力，深受人民的喜爱。主要曲目有《月光下的凤尾竹》《婚誓》《瑶族舞曲》《竹林深处》等。</a:t>
            </a:r>
            <a:endParaRPr lang="zh-CN" altLang="en-US">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6824980" y="2171065"/>
            <a:ext cx="3803015" cy="3583940"/>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blinds(horizontal)">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525081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拓展欣赏</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753745" y="1706880"/>
            <a:ext cx="5351145" cy="4407535"/>
          </a:xfrm>
          <a:prstGeom prst="rect">
            <a:avLst/>
          </a:prstGeom>
          <a:noFill/>
        </p:spPr>
        <p:txBody>
          <a:bodyPr wrap="square" rtlCol="0" anchor="t">
            <a:spAutoFit/>
          </a:bodyPr>
          <a:p>
            <a:pPr algn="ctr">
              <a:lnSpc>
                <a:spcPct val="130000"/>
              </a:lnSpc>
              <a:spcBef>
                <a:spcPts val="0"/>
              </a:spcBef>
              <a:spcAft>
                <a:spcPts val="0"/>
              </a:spcAft>
            </a:pPr>
            <a:r>
              <a:rPr lang="zh-CN" altLang="en-US" b="1">
                <a:latin typeface="宋体" panose="02010600030101010101" pitchFamily="2" charset="-122"/>
                <a:ea typeface="宋体" panose="02010600030101010101" pitchFamily="2" charset="-122"/>
              </a:rPr>
              <a:t>民乐器乐</a:t>
            </a:r>
            <a:endParaRPr lang="zh-CN" altLang="en-US" b="1">
              <a:latin typeface="宋体" panose="02010600030101010101" pitchFamily="2" charset="-122"/>
              <a:ea typeface="宋体" panose="02010600030101010101" pitchFamily="2" charset="-122"/>
            </a:endParaRPr>
          </a:p>
          <a:p>
            <a:pPr algn="l">
              <a:lnSpc>
                <a:spcPct val="130000"/>
              </a:lnSpc>
              <a:spcBef>
                <a:spcPts val="0"/>
              </a:spcBef>
              <a:spcAft>
                <a:spcPts val="0"/>
              </a:spcAft>
            </a:pPr>
            <a:r>
              <a:rPr lang="zh-CN" altLang="en-US">
                <a:solidFill>
                  <a:schemeClr val="accent5"/>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rPr>
              <a:t>笙箫</a:t>
            </a:r>
            <a:endParaRPr lang="zh-CN" altLang="en-US">
              <a:solidFill>
                <a:schemeClr val="accent5"/>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endParaRPr>
          </a:p>
          <a:p>
            <a:pPr algn="l">
              <a:lnSpc>
                <a:spcPct val="130000"/>
              </a:lnSpc>
              <a:spcBef>
                <a:spcPts val="0"/>
              </a:spcBef>
              <a:spcAft>
                <a:spcPts val="0"/>
              </a:spcAft>
            </a:pPr>
            <a:r>
              <a:rPr lang="zh-CN" altLang="en-US">
                <a:latin typeface="宋体" panose="02010600030101010101" pitchFamily="2" charset="-122"/>
                <a:ea typeface="宋体" panose="02010600030101010101" pitchFamily="2" charset="-122"/>
              </a:rPr>
              <a:t>笙别称雅号“芦笙”。主要由笙簧、笙苗（即笙体上的许多长短不一的竹管）和笙斗（即连接吹口的笙底座）三部分构成。其笙簧所用材质，古代用竹制，现代多用响铜；笙苗多用紫竹制作，每一竹管的下端嵌接有木制笙脚以装簧片。箫雅号“洞箫”、“竖吹”。为一根长 80 厘米的竹管，管径约为2 厘米左右。竹管上端用竹节封口，在封口处开一个半椭圆形吹孔，竹管管身上开六个按音孔（前五后一），管身另一面开有出音孔。古代的箫多为竹制，但也有玉制或瓷制的；现代箫统一般为竹制。</a:t>
            </a:r>
            <a:endParaRPr lang="zh-CN" altLang="en-US">
              <a:latin typeface="宋体" panose="02010600030101010101" pitchFamily="2" charset="-122"/>
              <a:ea typeface="宋体" panose="02010600030101010101" pitchFamily="2" charset="-122"/>
            </a:endParaRPr>
          </a:p>
        </p:txBody>
      </p:sp>
      <p:pic>
        <p:nvPicPr>
          <p:cNvPr id="6" name="图片 5"/>
          <p:cNvPicPr>
            <a:picLocks noChangeAspect="1"/>
          </p:cNvPicPr>
          <p:nvPr/>
        </p:nvPicPr>
        <p:blipFill>
          <a:blip r:embed="rId1"/>
          <a:stretch>
            <a:fillRect/>
          </a:stretch>
        </p:blipFill>
        <p:spPr>
          <a:xfrm>
            <a:off x="6198235" y="2124710"/>
            <a:ext cx="4762500" cy="3571875"/>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525081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拓展欣赏</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753745" y="1706880"/>
            <a:ext cx="5054600" cy="4048125"/>
          </a:xfrm>
          <a:prstGeom prst="rect">
            <a:avLst/>
          </a:prstGeom>
          <a:noFill/>
        </p:spPr>
        <p:txBody>
          <a:bodyPr wrap="square" rtlCol="0" anchor="t">
            <a:spAutoFit/>
          </a:bodyPr>
          <a:p>
            <a:pPr algn="ctr">
              <a:lnSpc>
                <a:spcPct val="130000"/>
              </a:lnSpc>
              <a:spcBef>
                <a:spcPts val="0"/>
              </a:spcBef>
              <a:spcAft>
                <a:spcPts val="0"/>
              </a:spcAft>
            </a:pPr>
            <a:r>
              <a:rPr lang="zh-CN" altLang="en-US" b="1">
                <a:latin typeface="宋体" panose="02010600030101010101" pitchFamily="2" charset="-122"/>
                <a:ea typeface="宋体" panose="02010600030101010101" pitchFamily="2" charset="-122"/>
              </a:rPr>
              <a:t>民乐器乐</a:t>
            </a:r>
            <a:endParaRPr lang="zh-CN" altLang="en-US" b="1">
              <a:latin typeface="宋体" panose="02010600030101010101" pitchFamily="2" charset="-122"/>
              <a:ea typeface="宋体" panose="02010600030101010101" pitchFamily="2" charset="-122"/>
            </a:endParaRPr>
          </a:p>
          <a:p>
            <a:pPr algn="l">
              <a:lnSpc>
                <a:spcPct val="130000"/>
              </a:lnSpc>
              <a:spcBef>
                <a:spcPts val="0"/>
              </a:spcBef>
              <a:spcAft>
                <a:spcPts val="0"/>
              </a:spcAft>
            </a:pPr>
            <a:r>
              <a:rPr lang="zh-CN" altLang="en-US">
                <a:solidFill>
                  <a:schemeClr val="accent5"/>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rPr>
              <a:t>埙</a:t>
            </a:r>
            <a:endParaRPr lang="zh-CN" altLang="en-US">
              <a:solidFill>
                <a:schemeClr val="accent5"/>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endParaRPr>
          </a:p>
          <a:p>
            <a:pPr algn="l">
              <a:lnSpc>
                <a:spcPct val="130000"/>
              </a:lnSpc>
              <a:spcBef>
                <a:spcPts val="0"/>
              </a:spcBef>
              <a:spcAft>
                <a:spcPts val="0"/>
              </a:spcAft>
            </a:pPr>
            <a:r>
              <a:rPr lang="zh-CN" altLang="en-US">
                <a:latin typeface="宋体" panose="02010600030101010101" pitchFamily="2" charset="-122"/>
                <a:ea typeface="宋体" panose="02010600030101010101" pitchFamily="2" charset="-122"/>
              </a:rPr>
              <a:t>埙是古代用陶土烧制的一种吹奏乐器，圆形或椭圆形，有六孔，亦称“陶埙”。以陶制最为普通，也有石制和骨制等。是中国最古老的吹奏乐器之一，大约有 7000 年的历史。相传埙起源于一种叫作“石流星”的狩猎工具。古时候，人们常常用绳子系上一个石球或泥球，投出去击打鸟兽。有的球体中间是空的，抡起来一兜风能发出声音。后来人们觉得挺好玩，就拿来吹，于是这种石流星就慢慢地演变成了埙。</a:t>
            </a:r>
            <a:endParaRPr lang="zh-CN" altLang="en-US">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6494780" y="2482850"/>
            <a:ext cx="4762500" cy="3162300"/>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4127"/>
            <a:ext cx="12192000" cy="6858000"/>
          </a:xfrm>
          <a:prstGeom prst="rect">
            <a:avLst/>
          </a:prstGeom>
          <a:noFill/>
        </p:spPr>
      </p:pic>
      <p:pic>
        <p:nvPicPr>
          <p:cNvPr id="9" name="图片 8" descr="图片包含 餐桌, 室内, 纸张&#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b="59279"/>
          <a:stretch>
            <a:fillRect/>
          </a:stretch>
        </p:blipFill>
        <p:spPr>
          <a:xfrm>
            <a:off x="-9754" y="5964349"/>
            <a:ext cx="12192000" cy="1787302"/>
          </a:xfrm>
          <a:prstGeom prst="rect">
            <a:avLst/>
          </a:prstGeom>
          <a:noFill/>
        </p:spPr>
      </p:pic>
      <p:sp>
        <p:nvSpPr>
          <p:cNvPr id="2" name="矩形 1"/>
          <p:cNvSpPr/>
          <p:nvPr/>
        </p:nvSpPr>
        <p:spPr>
          <a:xfrm>
            <a:off x="3583940" y="1173480"/>
            <a:ext cx="8310880" cy="419735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4815647" y="45672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动脑和动手 </a:t>
            </a:r>
            <a:r>
              <a:rPr lang="en-US" altLang="zh-CN"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&gt;</a:t>
            </a:r>
            <a:endParaRPr lang="en-US" altLang="zh-CN"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3" name="文本框 2"/>
          <p:cNvSpPr txBox="1"/>
          <p:nvPr>
            <p:custDataLst>
              <p:tags r:id="rId3"/>
            </p:custDataLst>
          </p:nvPr>
        </p:nvSpPr>
        <p:spPr>
          <a:xfrm>
            <a:off x="3738880" y="1352550"/>
            <a:ext cx="8155305" cy="3830955"/>
          </a:xfrm>
          <a:prstGeom prst="rect">
            <a:avLst/>
          </a:prstGeom>
          <a:noFill/>
        </p:spPr>
        <p:txBody>
          <a:bodyPr wrap="square" rtlCol="0">
            <a:spAutoFit/>
          </a:bodyPr>
          <a:p>
            <a:pPr algn="just">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一、拍手模仿威风锣鼓中的锣、铙、镲的声音，也就是鼓谱中“平”的声音；拍桌子模仿威风锣鼓中鼓的声音，也就是鼓谱中“匡”的声音，试着击奏下例简单的鼓点，加入动作。比一比，哪组同学节奏感强，哪组同学动作整齐（可以交换声部）。</a:t>
            </a:r>
            <a:endParaRPr lang="zh-CN" altLang="en-US">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鼓谱：</a:t>
            </a:r>
            <a:endParaRPr lang="zh-CN" altLang="en-US">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平 平 匡 匡 ｜ 平 平 匡 匡 ｜ 平 平 匡匡匡匡 ｜ 平 平 匡匡匡匡 ｜</a:t>
            </a:r>
            <a:endParaRPr lang="zh-CN" altLang="en-US">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平 匡 平 匡 ｜ 平平 平 匡匡 匡 ｜ 匡 平 匡 平 ｜ 匡匡匡匡　 平　 ｜|</a:t>
            </a:r>
            <a:endParaRPr lang="zh-CN" altLang="en-US">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二、收集当地吹打乐的文字、音响资料，将其记录下来，尤其注意当地吹打乐的特征及流传情况。</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edge">
                                      <p:cBhvr>
                                        <p:cTn id="12" dur="20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circle(in)">
                                      <p:cBhvr>
                                        <p:cTn id="17" dur="20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circle(in)">
                                      <p:cBhvr>
                                        <p:cTn id="22" dur="20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circle(in)">
                                      <p:cBhvr>
                                        <p:cTn id="27" dur="2000"/>
                                        <p:tgtEl>
                                          <p:spTgt spid="3">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nodeType="clickEffect">
                                  <p:stCondLst>
                                    <p:cond delay="0"/>
                                  </p:stCondLst>
                                  <p:childTnLst>
                                    <p:set>
                                      <p:cBhvr>
                                        <p:cTn id="31" dur="1" fill="hold">
                                          <p:stCondLst>
                                            <p:cond delay="0"/>
                                          </p:stCondLst>
                                        </p:cTn>
                                        <p:tgtEl>
                                          <p:spTgt spid="3">
                                            <p:txEl>
                                              <p:pRg st="3" end="3"/>
                                            </p:txEl>
                                          </p:spTgt>
                                        </p:tgtEl>
                                        <p:attrNameLst>
                                          <p:attrName>style.visibility</p:attrName>
                                        </p:attrNameLst>
                                      </p:cBhvr>
                                      <p:to>
                                        <p:strVal val="visible"/>
                                      </p:to>
                                    </p:set>
                                    <p:animEffect transition="in" filter="circle(in)">
                                      <p:cBhvr>
                                        <p:cTn id="32" dur="2000"/>
                                        <p:tgtEl>
                                          <p:spTgt spid="3">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Effect transition="in" filter="circle(in)">
                                      <p:cBhvr>
                                        <p:cTn id="37" dur="2000"/>
                                        <p:tgtEl>
                                          <p:spTgt spid="3">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barn(inVertical)">
                                      <p:cBhvr>
                                        <p:cTn id="4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 grpId="0" bldLvl="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4" name="Group 153"/>
          <p:cNvGrpSpPr/>
          <p:nvPr/>
        </p:nvGrpSpPr>
        <p:grpSpPr>
          <a:xfrm>
            <a:off x="252414" y="1693085"/>
            <a:ext cx="11733213" cy="3284537"/>
            <a:chOff x="252413" y="1648112"/>
            <a:chExt cx="11733213" cy="3284537"/>
          </a:xfrm>
        </p:grpSpPr>
        <p:sp>
          <p:nvSpPr>
            <p:cNvPr id="7" name="Freeform 5"/>
            <p:cNvSpPr/>
            <p:nvPr/>
          </p:nvSpPr>
          <p:spPr bwMode="auto">
            <a:xfrm>
              <a:off x="4395788" y="1768762"/>
              <a:ext cx="854075" cy="866775"/>
            </a:xfrm>
            <a:custGeom>
              <a:avLst/>
              <a:gdLst>
                <a:gd name="T0" fmla="*/ 25 w 155"/>
                <a:gd name="T1" fmla="*/ 157 h 157"/>
                <a:gd name="T2" fmla="*/ 50 w 155"/>
                <a:gd name="T3" fmla="*/ 134 h 157"/>
                <a:gd name="T4" fmla="*/ 73 w 155"/>
                <a:gd name="T5" fmla="*/ 109 h 157"/>
                <a:gd name="T6" fmla="*/ 76 w 155"/>
                <a:gd name="T7" fmla="*/ 110 h 157"/>
                <a:gd name="T8" fmla="*/ 111 w 155"/>
                <a:gd name="T9" fmla="*/ 95 h 157"/>
                <a:gd name="T10" fmla="*/ 109 w 155"/>
                <a:gd name="T11" fmla="*/ 72 h 157"/>
                <a:gd name="T12" fmla="*/ 123 w 155"/>
                <a:gd name="T13" fmla="*/ 57 h 157"/>
                <a:gd name="T14" fmla="*/ 124 w 155"/>
                <a:gd name="T15" fmla="*/ 44 h 157"/>
                <a:gd name="T16" fmla="*/ 151 w 155"/>
                <a:gd name="T17" fmla="*/ 31 h 157"/>
                <a:gd name="T18" fmla="*/ 138 w 155"/>
                <a:gd name="T19" fmla="*/ 4 h 157"/>
                <a:gd name="T20" fmla="*/ 115 w 155"/>
                <a:gd name="T21" fmla="*/ 9 h 157"/>
                <a:gd name="T22" fmla="*/ 108 w 155"/>
                <a:gd name="T23" fmla="*/ 5 h 157"/>
                <a:gd name="T24" fmla="*/ 77 w 155"/>
                <a:gd name="T25" fmla="*/ 19 h 157"/>
                <a:gd name="T26" fmla="*/ 76 w 155"/>
                <a:gd name="T27" fmla="*/ 31 h 157"/>
                <a:gd name="T28" fmla="*/ 69 w 155"/>
                <a:gd name="T29" fmla="*/ 27 h 157"/>
                <a:gd name="T30" fmla="*/ 35 w 155"/>
                <a:gd name="T31" fmla="*/ 43 h 157"/>
                <a:gd name="T32" fmla="*/ 36 w 155"/>
                <a:gd name="T33" fmla="*/ 64 h 157"/>
                <a:gd name="T34" fmla="*/ 17 w 155"/>
                <a:gd name="T35" fmla="*/ 88 h 157"/>
                <a:gd name="T36" fmla="*/ 20 w 155"/>
                <a:gd name="T37" fmla="*/ 101 h 157"/>
                <a:gd name="T38" fmla="*/ 19 w 155"/>
                <a:gd name="T39" fmla="*/ 107 h 157"/>
                <a:gd name="T40" fmla="*/ 0 w 155"/>
                <a:gd name="T41" fmla="*/ 131 h 157"/>
                <a:gd name="T42" fmla="*/ 25 w 155"/>
                <a:gd name="T43" fmla="*/ 15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5" h="157">
                  <a:moveTo>
                    <a:pt x="25" y="157"/>
                  </a:moveTo>
                  <a:cubicBezTo>
                    <a:pt x="38" y="157"/>
                    <a:pt x="49" y="147"/>
                    <a:pt x="50" y="134"/>
                  </a:cubicBezTo>
                  <a:cubicBezTo>
                    <a:pt x="63" y="132"/>
                    <a:pt x="72" y="122"/>
                    <a:pt x="73" y="109"/>
                  </a:cubicBezTo>
                  <a:cubicBezTo>
                    <a:pt x="74" y="109"/>
                    <a:pt x="75" y="110"/>
                    <a:pt x="76" y="110"/>
                  </a:cubicBezTo>
                  <a:cubicBezTo>
                    <a:pt x="90" y="115"/>
                    <a:pt x="105" y="108"/>
                    <a:pt x="111" y="95"/>
                  </a:cubicBezTo>
                  <a:cubicBezTo>
                    <a:pt x="113" y="87"/>
                    <a:pt x="112" y="79"/>
                    <a:pt x="109" y="72"/>
                  </a:cubicBezTo>
                  <a:cubicBezTo>
                    <a:pt x="115" y="69"/>
                    <a:pt x="120" y="64"/>
                    <a:pt x="123" y="57"/>
                  </a:cubicBezTo>
                  <a:cubicBezTo>
                    <a:pt x="125" y="53"/>
                    <a:pt x="125" y="48"/>
                    <a:pt x="124" y="44"/>
                  </a:cubicBezTo>
                  <a:cubicBezTo>
                    <a:pt x="135" y="47"/>
                    <a:pt x="147" y="42"/>
                    <a:pt x="151" y="31"/>
                  </a:cubicBezTo>
                  <a:cubicBezTo>
                    <a:pt x="155" y="20"/>
                    <a:pt x="149" y="8"/>
                    <a:pt x="138" y="4"/>
                  </a:cubicBezTo>
                  <a:cubicBezTo>
                    <a:pt x="130" y="1"/>
                    <a:pt x="121" y="3"/>
                    <a:pt x="115" y="9"/>
                  </a:cubicBezTo>
                  <a:cubicBezTo>
                    <a:pt x="113" y="7"/>
                    <a:pt x="111" y="6"/>
                    <a:pt x="108" y="5"/>
                  </a:cubicBezTo>
                  <a:cubicBezTo>
                    <a:pt x="95" y="0"/>
                    <a:pt x="82" y="7"/>
                    <a:pt x="77" y="19"/>
                  </a:cubicBezTo>
                  <a:cubicBezTo>
                    <a:pt x="76" y="23"/>
                    <a:pt x="75" y="27"/>
                    <a:pt x="76" y="31"/>
                  </a:cubicBezTo>
                  <a:cubicBezTo>
                    <a:pt x="74" y="29"/>
                    <a:pt x="72" y="28"/>
                    <a:pt x="69" y="27"/>
                  </a:cubicBezTo>
                  <a:cubicBezTo>
                    <a:pt x="56" y="22"/>
                    <a:pt x="40" y="29"/>
                    <a:pt x="35" y="43"/>
                  </a:cubicBezTo>
                  <a:cubicBezTo>
                    <a:pt x="32" y="50"/>
                    <a:pt x="33" y="58"/>
                    <a:pt x="36" y="64"/>
                  </a:cubicBezTo>
                  <a:cubicBezTo>
                    <a:pt x="25" y="66"/>
                    <a:pt x="17" y="76"/>
                    <a:pt x="17" y="88"/>
                  </a:cubicBezTo>
                  <a:cubicBezTo>
                    <a:pt x="17" y="92"/>
                    <a:pt x="18" y="97"/>
                    <a:pt x="20" y="101"/>
                  </a:cubicBezTo>
                  <a:cubicBezTo>
                    <a:pt x="20" y="102"/>
                    <a:pt x="19" y="105"/>
                    <a:pt x="19" y="107"/>
                  </a:cubicBezTo>
                  <a:cubicBezTo>
                    <a:pt x="8" y="109"/>
                    <a:pt x="0" y="119"/>
                    <a:pt x="0" y="131"/>
                  </a:cubicBezTo>
                  <a:cubicBezTo>
                    <a:pt x="0" y="145"/>
                    <a:pt x="11" y="157"/>
                    <a:pt x="25" y="157"/>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8" name="Freeform 6"/>
            <p:cNvSpPr/>
            <p:nvPr/>
          </p:nvSpPr>
          <p:spPr bwMode="auto">
            <a:xfrm>
              <a:off x="10493376" y="2127537"/>
              <a:ext cx="738188" cy="855662"/>
            </a:xfrm>
            <a:custGeom>
              <a:avLst/>
              <a:gdLst>
                <a:gd name="T0" fmla="*/ 37 w 134"/>
                <a:gd name="T1" fmla="*/ 155 h 155"/>
                <a:gd name="T2" fmla="*/ 75 w 134"/>
                <a:gd name="T3" fmla="*/ 121 h 155"/>
                <a:gd name="T4" fmla="*/ 109 w 134"/>
                <a:gd name="T5" fmla="*/ 82 h 155"/>
                <a:gd name="T6" fmla="*/ 104 w 134"/>
                <a:gd name="T7" fmla="*/ 63 h 155"/>
                <a:gd name="T8" fmla="*/ 134 w 134"/>
                <a:gd name="T9" fmla="*/ 31 h 155"/>
                <a:gd name="T10" fmla="*/ 102 w 134"/>
                <a:gd name="T11" fmla="*/ 0 h 155"/>
                <a:gd name="T12" fmla="*/ 73 w 134"/>
                <a:gd name="T13" fmla="*/ 19 h 155"/>
                <a:gd name="T14" fmla="*/ 60 w 134"/>
                <a:gd name="T15" fmla="*/ 17 h 155"/>
                <a:gd name="T16" fmla="*/ 25 w 134"/>
                <a:gd name="T17" fmla="*/ 52 h 155"/>
                <a:gd name="T18" fmla="*/ 30 w 134"/>
                <a:gd name="T19" fmla="*/ 71 h 155"/>
                <a:gd name="T20" fmla="*/ 29 w 134"/>
                <a:gd name="T21" fmla="*/ 81 h 155"/>
                <a:gd name="T22" fmla="*/ 0 w 134"/>
                <a:gd name="T23" fmla="*/ 117 h 155"/>
                <a:gd name="T24" fmla="*/ 37 w 134"/>
                <a:gd name="T25"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4" h="155">
                  <a:moveTo>
                    <a:pt x="37" y="155"/>
                  </a:moveTo>
                  <a:cubicBezTo>
                    <a:pt x="57" y="155"/>
                    <a:pt x="73" y="140"/>
                    <a:pt x="75" y="121"/>
                  </a:cubicBezTo>
                  <a:cubicBezTo>
                    <a:pt x="94" y="118"/>
                    <a:pt x="109" y="102"/>
                    <a:pt x="109" y="82"/>
                  </a:cubicBezTo>
                  <a:cubicBezTo>
                    <a:pt x="109" y="75"/>
                    <a:pt x="107" y="68"/>
                    <a:pt x="104" y="63"/>
                  </a:cubicBezTo>
                  <a:cubicBezTo>
                    <a:pt x="121" y="62"/>
                    <a:pt x="134" y="48"/>
                    <a:pt x="134" y="31"/>
                  </a:cubicBezTo>
                  <a:cubicBezTo>
                    <a:pt x="134" y="14"/>
                    <a:pt x="120" y="0"/>
                    <a:pt x="102" y="0"/>
                  </a:cubicBezTo>
                  <a:cubicBezTo>
                    <a:pt x="89" y="0"/>
                    <a:pt x="78" y="8"/>
                    <a:pt x="73" y="19"/>
                  </a:cubicBezTo>
                  <a:cubicBezTo>
                    <a:pt x="69" y="18"/>
                    <a:pt x="65" y="17"/>
                    <a:pt x="60" y="17"/>
                  </a:cubicBezTo>
                  <a:cubicBezTo>
                    <a:pt x="41" y="17"/>
                    <a:pt x="25" y="33"/>
                    <a:pt x="25" y="52"/>
                  </a:cubicBezTo>
                  <a:cubicBezTo>
                    <a:pt x="25" y="59"/>
                    <a:pt x="27" y="66"/>
                    <a:pt x="30" y="71"/>
                  </a:cubicBezTo>
                  <a:cubicBezTo>
                    <a:pt x="30" y="74"/>
                    <a:pt x="29" y="77"/>
                    <a:pt x="29" y="81"/>
                  </a:cubicBezTo>
                  <a:cubicBezTo>
                    <a:pt x="12" y="84"/>
                    <a:pt x="0" y="99"/>
                    <a:pt x="0" y="117"/>
                  </a:cubicBezTo>
                  <a:cubicBezTo>
                    <a:pt x="0" y="138"/>
                    <a:pt x="16" y="155"/>
                    <a:pt x="37" y="155"/>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 name="Freeform 7"/>
            <p:cNvSpPr/>
            <p:nvPr/>
          </p:nvSpPr>
          <p:spPr bwMode="auto">
            <a:xfrm>
              <a:off x="5992813" y="2006887"/>
              <a:ext cx="466725" cy="546100"/>
            </a:xfrm>
            <a:custGeom>
              <a:avLst/>
              <a:gdLst>
                <a:gd name="T0" fmla="*/ 23 w 85"/>
                <a:gd name="T1" fmla="*/ 99 h 99"/>
                <a:gd name="T2" fmla="*/ 47 w 85"/>
                <a:gd name="T3" fmla="*/ 77 h 99"/>
                <a:gd name="T4" fmla="*/ 69 w 85"/>
                <a:gd name="T5" fmla="*/ 52 h 99"/>
                <a:gd name="T6" fmla="*/ 66 w 85"/>
                <a:gd name="T7" fmla="*/ 40 h 99"/>
                <a:gd name="T8" fmla="*/ 85 w 85"/>
                <a:gd name="T9" fmla="*/ 20 h 99"/>
                <a:gd name="T10" fmla="*/ 65 w 85"/>
                <a:gd name="T11" fmla="*/ 0 h 99"/>
                <a:gd name="T12" fmla="*/ 46 w 85"/>
                <a:gd name="T13" fmla="*/ 13 h 99"/>
                <a:gd name="T14" fmla="*/ 38 w 85"/>
                <a:gd name="T15" fmla="*/ 11 h 99"/>
                <a:gd name="T16" fmla="*/ 15 w 85"/>
                <a:gd name="T17" fmla="*/ 34 h 99"/>
                <a:gd name="T18" fmla="*/ 19 w 85"/>
                <a:gd name="T19" fmla="*/ 46 h 99"/>
                <a:gd name="T20" fmla="*/ 18 w 85"/>
                <a:gd name="T21" fmla="*/ 51 h 99"/>
                <a:gd name="T22" fmla="*/ 0 w 85"/>
                <a:gd name="T23" fmla="*/ 75 h 99"/>
                <a:gd name="T24" fmla="*/ 23 w 85"/>
                <a:gd name="T25"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 h="99">
                  <a:moveTo>
                    <a:pt x="23" y="99"/>
                  </a:moveTo>
                  <a:cubicBezTo>
                    <a:pt x="36" y="99"/>
                    <a:pt x="46" y="89"/>
                    <a:pt x="47" y="77"/>
                  </a:cubicBezTo>
                  <a:cubicBezTo>
                    <a:pt x="59" y="75"/>
                    <a:pt x="69" y="65"/>
                    <a:pt x="69" y="52"/>
                  </a:cubicBezTo>
                  <a:cubicBezTo>
                    <a:pt x="69" y="48"/>
                    <a:pt x="68" y="44"/>
                    <a:pt x="66" y="40"/>
                  </a:cubicBezTo>
                  <a:cubicBezTo>
                    <a:pt x="76" y="40"/>
                    <a:pt x="85" y="31"/>
                    <a:pt x="85" y="20"/>
                  </a:cubicBezTo>
                  <a:cubicBezTo>
                    <a:pt x="85" y="9"/>
                    <a:pt x="76" y="0"/>
                    <a:pt x="65" y="0"/>
                  </a:cubicBezTo>
                  <a:cubicBezTo>
                    <a:pt x="56" y="0"/>
                    <a:pt x="49" y="5"/>
                    <a:pt x="46" y="13"/>
                  </a:cubicBezTo>
                  <a:cubicBezTo>
                    <a:pt x="44" y="12"/>
                    <a:pt x="41" y="11"/>
                    <a:pt x="38" y="11"/>
                  </a:cubicBezTo>
                  <a:cubicBezTo>
                    <a:pt x="26" y="11"/>
                    <a:pt x="15" y="21"/>
                    <a:pt x="15" y="34"/>
                  </a:cubicBezTo>
                  <a:cubicBezTo>
                    <a:pt x="15" y="38"/>
                    <a:pt x="17" y="42"/>
                    <a:pt x="19" y="46"/>
                  </a:cubicBezTo>
                  <a:cubicBezTo>
                    <a:pt x="19" y="48"/>
                    <a:pt x="18" y="49"/>
                    <a:pt x="18" y="51"/>
                  </a:cubicBezTo>
                  <a:cubicBezTo>
                    <a:pt x="7" y="54"/>
                    <a:pt x="0" y="63"/>
                    <a:pt x="0" y="75"/>
                  </a:cubicBezTo>
                  <a:cubicBezTo>
                    <a:pt x="0" y="88"/>
                    <a:pt x="10" y="99"/>
                    <a:pt x="23" y="99"/>
                  </a:cubicBezTo>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 name="Freeform 8"/>
            <p:cNvSpPr/>
            <p:nvPr/>
          </p:nvSpPr>
          <p:spPr bwMode="auto">
            <a:xfrm>
              <a:off x="7273926" y="3065749"/>
              <a:ext cx="457200" cy="487362"/>
            </a:xfrm>
            <a:custGeom>
              <a:avLst/>
              <a:gdLst>
                <a:gd name="T0" fmla="*/ 19 w 83"/>
                <a:gd name="T1" fmla="*/ 88 h 88"/>
                <a:gd name="T2" fmla="*/ 35 w 83"/>
                <a:gd name="T3" fmla="*/ 78 h 88"/>
                <a:gd name="T4" fmla="*/ 41 w 83"/>
                <a:gd name="T5" fmla="*/ 82 h 88"/>
                <a:gd name="T6" fmla="*/ 67 w 83"/>
                <a:gd name="T7" fmla="*/ 70 h 88"/>
                <a:gd name="T8" fmla="*/ 66 w 83"/>
                <a:gd name="T9" fmla="*/ 55 h 88"/>
                <a:gd name="T10" fmla="*/ 70 w 83"/>
                <a:gd name="T11" fmla="*/ 48 h 88"/>
                <a:gd name="T12" fmla="*/ 71 w 83"/>
                <a:gd name="T13" fmla="*/ 38 h 88"/>
                <a:gd name="T14" fmla="*/ 79 w 83"/>
                <a:gd name="T15" fmla="*/ 28 h 88"/>
                <a:gd name="T16" fmla="*/ 68 w 83"/>
                <a:gd name="T17" fmla="*/ 3 h 88"/>
                <a:gd name="T18" fmla="*/ 43 w 83"/>
                <a:gd name="T19" fmla="*/ 13 h 88"/>
                <a:gd name="T20" fmla="*/ 36 w 83"/>
                <a:gd name="T21" fmla="*/ 21 h 88"/>
                <a:gd name="T22" fmla="*/ 30 w 83"/>
                <a:gd name="T23" fmla="*/ 19 h 88"/>
                <a:gd name="T24" fmla="*/ 12 w 83"/>
                <a:gd name="T25" fmla="*/ 37 h 88"/>
                <a:gd name="T26" fmla="*/ 15 w 83"/>
                <a:gd name="T27" fmla="*/ 46 h 88"/>
                <a:gd name="T28" fmla="*/ 15 w 83"/>
                <a:gd name="T29" fmla="*/ 51 h 88"/>
                <a:gd name="T30" fmla="*/ 0 w 83"/>
                <a:gd name="T31" fmla="*/ 69 h 88"/>
                <a:gd name="T32" fmla="*/ 19 w 83"/>
                <a:gd name="T33"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8">
                  <a:moveTo>
                    <a:pt x="19" y="88"/>
                  </a:moveTo>
                  <a:cubicBezTo>
                    <a:pt x="26" y="88"/>
                    <a:pt x="32" y="84"/>
                    <a:pt x="35" y="78"/>
                  </a:cubicBezTo>
                  <a:cubicBezTo>
                    <a:pt x="37" y="79"/>
                    <a:pt x="39" y="81"/>
                    <a:pt x="41" y="82"/>
                  </a:cubicBezTo>
                  <a:cubicBezTo>
                    <a:pt x="51" y="85"/>
                    <a:pt x="63" y="80"/>
                    <a:pt x="67" y="70"/>
                  </a:cubicBezTo>
                  <a:cubicBezTo>
                    <a:pt x="68" y="65"/>
                    <a:pt x="68" y="59"/>
                    <a:pt x="66" y="55"/>
                  </a:cubicBezTo>
                  <a:cubicBezTo>
                    <a:pt x="68" y="53"/>
                    <a:pt x="69" y="51"/>
                    <a:pt x="70" y="48"/>
                  </a:cubicBezTo>
                  <a:cubicBezTo>
                    <a:pt x="71" y="45"/>
                    <a:pt x="72" y="41"/>
                    <a:pt x="71" y="38"/>
                  </a:cubicBezTo>
                  <a:cubicBezTo>
                    <a:pt x="75" y="36"/>
                    <a:pt x="78" y="33"/>
                    <a:pt x="79" y="28"/>
                  </a:cubicBezTo>
                  <a:cubicBezTo>
                    <a:pt x="83" y="18"/>
                    <a:pt x="78" y="7"/>
                    <a:pt x="68" y="3"/>
                  </a:cubicBezTo>
                  <a:cubicBezTo>
                    <a:pt x="58" y="0"/>
                    <a:pt x="47" y="4"/>
                    <a:pt x="43" y="13"/>
                  </a:cubicBezTo>
                  <a:cubicBezTo>
                    <a:pt x="40" y="15"/>
                    <a:pt x="38" y="17"/>
                    <a:pt x="36" y="21"/>
                  </a:cubicBezTo>
                  <a:cubicBezTo>
                    <a:pt x="34" y="20"/>
                    <a:pt x="32" y="19"/>
                    <a:pt x="30" y="19"/>
                  </a:cubicBezTo>
                  <a:cubicBezTo>
                    <a:pt x="20" y="19"/>
                    <a:pt x="12" y="27"/>
                    <a:pt x="12" y="37"/>
                  </a:cubicBezTo>
                  <a:cubicBezTo>
                    <a:pt x="12" y="40"/>
                    <a:pt x="13" y="44"/>
                    <a:pt x="15" y="46"/>
                  </a:cubicBezTo>
                  <a:cubicBezTo>
                    <a:pt x="15" y="48"/>
                    <a:pt x="15" y="49"/>
                    <a:pt x="15" y="51"/>
                  </a:cubicBezTo>
                  <a:cubicBezTo>
                    <a:pt x="6" y="53"/>
                    <a:pt x="0" y="60"/>
                    <a:pt x="0" y="69"/>
                  </a:cubicBezTo>
                  <a:cubicBezTo>
                    <a:pt x="0" y="79"/>
                    <a:pt x="8" y="88"/>
                    <a:pt x="19" y="88"/>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 name="Freeform 9"/>
            <p:cNvSpPr/>
            <p:nvPr/>
          </p:nvSpPr>
          <p:spPr bwMode="auto">
            <a:xfrm>
              <a:off x="1925638" y="1648112"/>
              <a:ext cx="457200" cy="490537"/>
            </a:xfrm>
            <a:custGeom>
              <a:avLst/>
              <a:gdLst>
                <a:gd name="T0" fmla="*/ 18 w 83"/>
                <a:gd name="T1" fmla="*/ 89 h 89"/>
                <a:gd name="T2" fmla="*/ 35 w 83"/>
                <a:gd name="T3" fmla="*/ 79 h 89"/>
                <a:gd name="T4" fmla="*/ 41 w 83"/>
                <a:gd name="T5" fmla="*/ 82 h 89"/>
                <a:gd name="T6" fmla="*/ 66 w 83"/>
                <a:gd name="T7" fmla="*/ 71 h 89"/>
                <a:gd name="T8" fmla="*/ 66 w 83"/>
                <a:gd name="T9" fmla="*/ 56 h 89"/>
                <a:gd name="T10" fmla="*/ 70 w 83"/>
                <a:gd name="T11" fmla="*/ 49 h 89"/>
                <a:gd name="T12" fmla="*/ 71 w 83"/>
                <a:gd name="T13" fmla="*/ 39 h 89"/>
                <a:gd name="T14" fmla="*/ 79 w 83"/>
                <a:gd name="T15" fmla="*/ 29 h 89"/>
                <a:gd name="T16" fmla="*/ 67 w 83"/>
                <a:gd name="T17" fmla="*/ 4 h 89"/>
                <a:gd name="T18" fmla="*/ 43 w 83"/>
                <a:gd name="T19" fmla="*/ 14 h 89"/>
                <a:gd name="T20" fmla="*/ 36 w 83"/>
                <a:gd name="T21" fmla="*/ 21 h 89"/>
                <a:gd name="T22" fmla="*/ 30 w 83"/>
                <a:gd name="T23" fmla="*/ 20 h 89"/>
                <a:gd name="T24" fmla="*/ 12 w 83"/>
                <a:gd name="T25" fmla="*/ 38 h 89"/>
                <a:gd name="T26" fmla="*/ 15 w 83"/>
                <a:gd name="T27" fmla="*/ 47 h 89"/>
                <a:gd name="T28" fmla="*/ 14 w 83"/>
                <a:gd name="T29" fmla="*/ 52 h 89"/>
                <a:gd name="T30" fmla="*/ 0 w 83"/>
                <a:gd name="T31" fmla="*/ 70 h 89"/>
                <a:gd name="T32" fmla="*/ 18 w 83"/>
                <a:gd name="T33" fmla="*/ 8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9">
                  <a:moveTo>
                    <a:pt x="18" y="89"/>
                  </a:moveTo>
                  <a:cubicBezTo>
                    <a:pt x="25" y="89"/>
                    <a:pt x="31" y="84"/>
                    <a:pt x="35" y="79"/>
                  </a:cubicBezTo>
                  <a:cubicBezTo>
                    <a:pt x="36" y="80"/>
                    <a:pt x="38" y="81"/>
                    <a:pt x="41" y="82"/>
                  </a:cubicBezTo>
                  <a:cubicBezTo>
                    <a:pt x="51" y="86"/>
                    <a:pt x="62" y="81"/>
                    <a:pt x="66" y="71"/>
                  </a:cubicBezTo>
                  <a:cubicBezTo>
                    <a:pt x="68" y="66"/>
                    <a:pt x="68" y="60"/>
                    <a:pt x="66" y="56"/>
                  </a:cubicBezTo>
                  <a:cubicBezTo>
                    <a:pt x="67" y="54"/>
                    <a:pt x="69" y="52"/>
                    <a:pt x="70" y="49"/>
                  </a:cubicBezTo>
                  <a:cubicBezTo>
                    <a:pt x="71" y="46"/>
                    <a:pt x="71" y="42"/>
                    <a:pt x="71" y="39"/>
                  </a:cubicBezTo>
                  <a:cubicBezTo>
                    <a:pt x="74" y="37"/>
                    <a:pt x="77" y="34"/>
                    <a:pt x="79" y="29"/>
                  </a:cubicBezTo>
                  <a:cubicBezTo>
                    <a:pt x="83" y="19"/>
                    <a:pt x="77" y="8"/>
                    <a:pt x="67" y="4"/>
                  </a:cubicBezTo>
                  <a:cubicBezTo>
                    <a:pt x="58" y="0"/>
                    <a:pt x="47" y="5"/>
                    <a:pt x="43" y="14"/>
                  </a:cubicBezTo>
                  <a:cubicBezTo>
                    <a:pt x="40" y="16"/>
                    <a:pt x="37" y="18"/>
                    <a:pt x="36" y="21"/>
                  </a:cubicBezTo>
                  <a:cubicBezTo>
                    <a:pt x="34" y="21"/>
                    <a:pt x="32" y="20"/>
                    <a:pt x="30" y="20"/>
                  </a:cubicBezTo>
                  <a:cubicBezTo>
                    <a:pt x="20" y="20"/>
                    <a:pt x="12" y="28"/>
                    <a:pt x="12" y="38"/>
                  </a:cubicBezTo>
                  <a:cubicBezTo>
                    <a:pt x="12" y="41"/>
                    <a:pt x="13" y="45"/>
                    <a:pt x="15" y="47"/>
                  </a:cubicBezTo>
                  <a:cubicBezTo>
                    <a:pt x="14" y="49"/>
                    <a:pt x="14" y="50"/>
                    <a:pt x="14" y="52"/>
                  </a:cubicBezTo>
                  <a:cubicBezTo>
                    <a:pt x="6" y="54"/>
                    <a:pt x="0" y="61"/>
                    <a:pt x="0" y="70"/>
                  </a:cubicBezTo>
                  <a:cubicBezTo>
                    <a:pt x="0" y="80"/>
                    <a:pt x="8" y="89"/>
                    <a:pt x="18" y="89"/>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 name="Freeform 10"/>
            <p:cNvSpPr/>
            <p:nvPr/>
          </p:nvSpPr>
          <p:spPr bwMode="auto">
            <a:xfrm>
              <a:off x="252413" y="2167224"/>
              <a:ext cx="11733213" cy="2765425"/>
            </a:xfrm>
            <a:custGeom>
              <a:avLst/>
              <a:gdLst>
                <a:gd name="T0" fmla="*/ 2015 w 2132"/>
                <a:gd name="T1" fmla="*/ 351 h 501"/>
                <a:gd name="T2" fmla="*/ 1940 w 2132"/>
                <a:gd name="T3" fmla="*/ 247 h 501"/>
                <a:gd name="T4" fmla="*/ 1943 w 2132"/>
                <a:gd name="T5" fmla="*/ 234 h 501"/>
                <a:gd name="T6" fmla="*/ 1943 w 2132"/>
                <a:gd name="T7" fmla="*/ 224 h 501"/>
                <a:gd name="T8" fmla="*/ 1939 w 2132"/>
                <a:gd name="T9" fmla="*/ 204 h 501"/>
                <a:gd name="T10" fmla="*/ 1825 w 2132"/>
                <a:gd name="T11" fmla="*/ 182 h 501"/>
                <a:gd name="T12" fmla="*/ 1831 w 2132"/>
                <a:gd name="T13" fmla="*/ 212 h 501"/>
                <a:gd name="T14" fmla="*/ 1831 w 2132"/>
                <a:gd name="T15" fmla="*/ 224 h 501"/>
                <a:gd name="T16" fmla="*/ 1828 w 2132"/>
                <a:gd name="T17" fmla="*/ 246 h 501"/>
                <a:gd name="T18" fmla="*/ 1826 w 2132"/>
                <a:gd name="T19" fmla="*/ 285 h 501"/>
                <a:gd name="T20" fmla="*/ 1679 w 2132"/>
                <a:gd name="T21" fmla="*/ 313 h 501"/>
                <a:gd name="T22" fmla="*/ 1625 w 2132"/>
                <a:gd name="T23" fmla="*/ 247 h 501"/>
                <a:gd name="T24" fmla="*/ 1631 w 2132"/>
                <a:gd name="T25" fmla="*/ 51 h 501"/>
                <a:gd name="T26" fmla="*/ 1631 w 2132"/>
                <a:gd name="T27" fmla="*/ 42 h 501"/>
                <a:gd name="T28" fmla="*/ 1627 w 2132"/>
                <a:gd name="T29" fmla="*/ 22 h 501"/>
                <a:gd name="T30" fmla="*/ 1513 w 2132"/>
                <a:gd name="T31" fmla="*/ 0 h 501"/>
                <a:gd name="T32" fmla="*/ 1520 w 2132"/>
                <a:gd name="T33" fmla="*/ 30 h 501"/>
                <a:gd name="T34" fmla="*/ 1520 w 2132"/>
                <a:gd name="T35" fmla="*/ 42 h 501"/>
                <a:gd name="T36" fmla="*/ 1518 w 2132"/>
                <a:gd name="T37" fmla="*/ 64 h 501"/>
                <a:gd name="T38" fmla="*/ 1506 w 2132"/>
                <a:gd name="T39" fmla="*/ 315 h 501"/>
                <a:gd name="T40" fmla="*/ 1499 w 2132"/>
                <a:gd name="T41" fmla="*/ 351 h 501"/>
                <a:gd name="T42" fmla="*/ 1385 w 2132"/>
                <a:gd name="T43" fmla="*/ 446 h 501"/>
                <a:gd name="T44" fmla="*/ 1342 w 2132"/>
                <a:gd name="T45" fmla="*/ 446 h 501"/>
                <a:gd name="T46" fmla="*/ 1271 w 2132"/>
                <a:gd name="T47" fmla="*/ 275 h 501"/>
                <a:gd name="T48" fmla="*/ 1232 w 2132"/>
                <a:gd name="T49" fmla="*/ 294 h 501"/>
                <a:gd name="T50" fmla="*/ 1103 w 2132"/>
                <a:gd name="T51" fmla="*/ 91 h 501"/>
                <a:gd name="T52" fmla="*/ 1103 w 2132"/>
                <a:gd name="T53" fmla="*/ 80 h 501"/>
                <a:gd name="T54" fmla="*/ 1030 w 2132"/>
                <a:gd name="T55" fmla="*/ 91 h 501"/>
                <a:gd name="T56" fmla="*/ 991 w 2132"/>
                <a:gd name="T57" fmla="*/ 159 h 501"/>
                <a:gd name="T58" fmla="*/ 990 w 2132"/>
                <a:gd name="T59" fmla="*/ 37 h 501"/>
                <a:gd name="T60" fmla="*/ 918 w 2132"/>
                <a:gd name="T61" fmla="*/ 47 h 501"/>
                <a:gd name="T62" fmla="*/ 886 w 2132"/>
                <a:gd name="T63" fmla="*/ 159 h 501"/>
                <a:gd name="T64" fmla="*/ 875 w 2132"/>
                <a:gd name="T65" fmla="*/ 251 h 501"/>
                <a:gd name="T66" fmla="*/ 791 w 2132"/>
                <a:gd name="T67" fmla="*/ 117 h 501"/>
                <a:gd name="T68" fmla="*/ 795 w 2132"/>
                <a:gd name="T69" fmla="*/ 110 h 501"/>
                <a:gd name="T70" fmla="*/ 742 w 2132"/>
                <a:gd name="T71" fmla="*/ 117 h 501"/>
                <a:gd name="T72" fmla="*/ 685 w 2132"/>
                <a:gd name="T73" fmla="*/ 251 h 501"/>
                <a:gd name="T74" fmla="*/ 571 w 2132"/>
                <a:gd name="T75" fmla="*/ 291 h 501"/>
                <a:gd name="T76" fmla="*/ 539 w 2132"/>
                <a:gd name="T77" fmla="*/ 330 h 501"/>
                <a:gd name="T78" fmla="*/ 470 w 2132"/>
                <a:gd name="T79" fmla="*/ 254 h 501"/>
                <a:gd name="T80" fmla="*/ 463 w 2132"/>
                <a:gd name="T81" fmla="*/ 4 h 501"/>
                <a:gd name="T82" fmla="*/ 433 w 2132"/>
                <a:gd name="T83" fmla="*/ 20 h 501"/>
                <a:gd name="T84" fmla="*/ 413 w 2132"/>
                <a:gd name="T85" fmla="*/ 330 h 501"/>
                <a:gd name="T86" fmla="*/ 350 w 2132"/>
                <a:gd name="T87" fmla="*/ 210 h 501"/>
                <a:gd name="T88" fmla="*/ 343 w 2132"/>
                <a:gd name="T89" fmla="*/ 4 h 501"/>
                <a:gd name="T90" fmla="*/ 314 w 2132"/>
                <a:gd name="T91" fmla="*/ 20 h 501"/>
                <a:gd name="T92" fmla="*/ 295 w 2132"/>
                <a:gd name="T93" fmla="*/ 182 h 501"/>
                <a:gd name="T94" fmla="*/ 53 w 2132"/>
                <a:gd name="T95" fmla="*/ 238 h 501"/>
                <a:gd name="T96" fmla="*/ 0 w 2132"/>
                <a:gd name="T97" fmla="*/ 499 h 501"/>
                <a:gd name="T98" fmla="*/ 571 w 2132"/>
                <a:gd name="T99" fmla="*/ 499 h 501"/>
                <a:gd name="T100" fmla="*/ 853 w 2132"/>
                <a:gd name="T101" fmla="*/ 501 h 501"/>
                <a:gd name="T102" fmla="*/ 1445 w 2132"/>
                <a:gd name="T103" fmla="*/ 501 h 501"/>
                <a:gd name="T104" fmla="*/ 2132 w 2132"/>
                <a:gd name="T105" fmla="*/ 446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32" h="501">
                  <a:moveTo>
                    <a:pt x="2062" y="446"/>
                  </a:moveTo>
                  <a:cubicBezTo>
                    <a:pt x="2062" y="351"/>
                    <a:pt x="2062" y="351"/>
                    <a:pt x="2062" y="351"/>
                  </a:cubicBezTo>
                  <a:cubicBezTo>
                    <a:pt x="2015" y="351"/>
                    <a:pt x="2015" y="351"/>
                    <a:pt x="2015" y="351"/>
                  </a:cubicBezTo>
                  <a:cubicBezTo>
                    <a:pt x="2015" y="275"/>
                    <a:pt x="2015" y="275"/>
                    <a:pt x="2015" y="275"/>
                  </a:cubicBezTo>
                  <a:cubicBezTo>
                    <a:pt x="1946" y="306"/>
                    <a:pt x="1946" y="306"/>
                    <a:pt x="1946" y="306"/>
                  </a:cubicBezTo>
                  <a:cubicBezTo>
                    <a:pt x="1943" y="288"/>
                    <a:pt x="1941" y="269"/>
                    <a:pt x="1940" y="247"/>
                  </a:cubicBezTo>
                  <a:cubicBezTo>
                    <a:pt x="1940" y="247"/>
                    <a:pt x="1940" y="247"/>
                    <a:pt x="1940" y="246"/>
                  </a:cubicBezTo>
                  <a:cubicBezTo>
                    <a:pt x="1943" y="246"/>
                    <a:pt x="1943" y="246"/>
                    <a:pt x="1943" y="246"/>
                  </a:cubicBezTo>
                  <a:cubicBezTo>
                    <a:pt x="1943" y="234"/>
                    <a:pt x="1943" y="234"/>
                    <a:pt x="1943" y="234"/>
                  </a:cubicBezTo>
                  <a:cubicBezTo>
                    <a:pt x="1940" y="234"/>
                    <a:pt x="1940" y="234"/>
                    <a:pt x="1940" y="234"/>
                  </a:cubicBezTo>
                  <a:cubicBezTo>
                    <a:pt x="1940" y="231"/>
                    <a:pt x="1940" y="228"/>
                    <a:pt x="1940" y="224"/>
                  </a:cubicBezTo>
                  <a:cubicBezTo>
                    <a:pt x="1943" y="224"/>
                    <a:pt x="1943" y="224"/>
                    <a:pt x="1943" y="224"/>
                  </a:cubicBezTo>
                  <a:cubicBezTo>
                    <a:pt x="1943" y="212"/>
                    <a:pt x="1943" y="212"/>
                    <a:pt x="1943" y="212"/>
                  </a:cubicBezTo>
                  <a:cubicBezTo>
                    <a:pt x="1939" y="212"/>
                    <a:pt x="1939" y="212"/>
                    <a:pt x="1939" y="212"/>
                  </a:cubicBezTo>
                  <a:cubicBezTo>
                    <a:pt x="1939" y="209"/>
                    <a:pt x="1939" y="207"/>
                    <a:pt x="1939" y="204"/>
                  </a:cubicBezTo>
                  <a:cubicBezTo>
                    <a:pt x="1945" y="204"/>
                    <a:pt x="1945" y="204"/>
                    <a:pt x="1945" y="204"/>
                  </a:cubicBezTo>
                  <a:cubicBezTo>
                    <a:pt x="1945" y="182"/>
                    <a:pt x="1945" y="182"/>
                    <a:pt x="1945" y="182"/>
                  </a:cubicBezTo>
                  <a:cubicBezTo>
                    <a:pt x="1825" y="182"/>
                    <a:pt x="1825" y="182"/>
                    <a:pt x="1825" y="182"/>
                  </a:cubicBezTo>
                  <a:cubicBezTo>
                    <a:pt x="1825" y="204"/>
                    <a:pt x="1825" y="204"/>
                    <a:pt x="1825" y="204"/>
                  </a:cubicBezTo>
                  <a:cubicBezTo>
                    <a:pt x="1832" y="204"/>
                    <a:pt x="1832" y="204"/>
                    <a:pt x="1832" y="204"/>
                  </a:cubicBezTo>
                  <a:cubicBezTo>
                    <a:pt x="1832" y="207"/>
                    <a:pt x="1832" y="209"/>
                    <a:pt x="1831" y="212"/>
                  </a:cubicBezTo>
                  <a:cubicBezTo>
                    <a:pt x="1828" y="212"/>
                    <a:pt x="1828" y="212"/>
                    <a:pt x="1828" y="212"/>
                  </a:cubicBezTo>
                  <a:cubicBezTo>
                    <a:pt x="1828" y="224"/>
                    <a:pt x="1828" y="224"/>
                    <a:pt x="1828" y="224"/>
                  </a:cubicBezTo>
                  <a:cubicBezTo>
                    <a:pt x="1831" y="224"/>
                    <a:pt x="1831" y="224"/>
                    <a:pt x="1831" y="224"/>
                  </a:cubicBezTo>
                  <a:cubicBezTo>
                    <a:pt x="1831" y="228"/>
                    <a:pt x="1831" y="231"/>
                    <a:pt x="1830" y="234"/>
                  </a:cubicBezTo>
                  <a:cubicBezTo>
                    <a:pt x="1828" y="234"/>
                    <a:pt x="1828" y="234"/>
                    <a:pt x="1828" y="234"/>
                  </a:cubicBezTo>
                  <a:cubicBezTo>
                    <a:pt x="1828" y="246"/>
                    <a:pt x="1828" y="246"/>
                    <a:pt x="1828" y="246"/>
                  </a:cubicBezTo>
                  <a:cubicBezTo>
                    <a:pt x="1830" y="246"/>
                    <a:pt x="1830" y="246"/>
                    <a:pt x="1830" y="246"/>
                  </a:cubicBezTo>
                  <a:cubicBezTo>
                    <a:pt x="1830" y="249"/>
                    <a:pt x="1829" y="251"/>
                    <a:pt x="1829" y="254"/>
                  </a:cubicBezTo>
                  <a:cubicBezTo>
                    <a:pt x="1828" y="264"/>
                    <a:pt x="1827" y="275"/>
                    <a:pt x="1826" y="285"/>
                  </a:cubicBezTo>
                  <a:cubicBezTo>
                    <a:pt x="1763" y="313"/>
                    <a:pt x="1763" y="313"/>
                    <a:pt x="1763" y="313"/>
                  </a:cubicBezTo>
                  <a:cubicBezTo>
                    <a:pt x="1763" y="275"/>
                    <a:pt x="1763" y="275"/>
                    <a:pt x="1763" y="275"/>
                  </a:cubicBezTo>
                  <a:cubicBezTo>
                    <a:pt x="1679" y="313"/>
                    <a:pt x="1679" y="313"/>
                    <a:pt x="1679" y="313"/>
                  </a:cubicBezTo>
                  <a:cubicBezTo>
                    <a:pt x="1679" y="275"/>
                    <a:pt x="1679" y="275"/>
                    <a:pt x="1679" y="275"/>
                  </a:cubicBezTo>
                  <a:cubicBezTo>
                    <a:pt x="1630" y="297"/>
                    <a:pt x="1630" y="297"/>
                    <a:pt x="1630" y="297"/>
                  </a:cubicBezTo>
                  <a:cubicBezTo>
                    <a:pt x="1628" y="282"/>
                    <a:pt x="1626" y="265"/>
                    <a:pt x="1625" y="247"/>
                  </a:cubicBezTo>
                  <a:cubicBezTo>
                    <a:pt x="1623" y="209"/>
                    <a:pt x="1625" y="120"/>
                    <a:pt x="1626" y="64"/>
                  </a:cubicBezTo>
                  <a:cubicBezTo>
                    <a:pt x="1631" y="64"/>
                    <a:pt x="1631" y="64"/>
                    <a:pt x="1631" y="64"/>
                  </a:cubicBezTo>
                  <a:cubicBezTo>
                    <a:pt x="1631" y="51"/>
                    <a:pt x="1631" y="51"/>
                    <a:pt x="1631" y="51"/>
                  </a:cubicBezTo>
                  <a:cubicBezTo>
                    <a:pt x="1626" y="51"/>
                    <a:pt x="1626" y="51"/>
                    <a:pt x="1626" y="51"/>
                  </a:cubicBezTo>
                  <a:cubicBezTo>
                    <a:pt x="1626" y="48"/>
                    <a:pt x="1627" y="45"/>
                    <a:pt x="1627" y="42"/>
                  </a:cubicBezTo>
                  <a:cubicBezTo>
                    <a:pt x="1631" y="42"/>
                    <a:pt x="1631" y="42"/>
                    <a:pt x="1631" y="42"/>
                  </a:cubicBezTo>
                  <a:cubicBezTo>
                    <a:pt x="1631" y="30"/>
                    <a:pt x="1631" y="30"/>
                    <a:pt x="1631" y="30"/>
                  </a:cubicBezTo>
                  <a:cubicBezTo>
                    <a:pt x="1627" y="30"/>
                    <a:pt x="1627" y="30"/>
                    <a:pt x="1627" y="30"/>
                  </a:cubicBezTo>
                  <a:cubicBezTo>
                    <a:pt x="1627" y="27"/>
                    <a:pt x="1627" y="24"/>
                    <a:pt x="1627" y="22"/>
                  </a:cubicBezTo>
                  <a:cubicBezTo>
                    <a:pt x="1633" y="22"/>
                    <a:pt x="1633" y="22"/>
                    <a:pt x="1633" y="22"/>
                  </a:cubicBezTo>
                  <a:cubicBezTo>
                    <a:pt x="1633" y="0"/>
                    <a:pt x="1633" y="0"/>
                    <a:pt x="1633" y="0"/>
                  </a:cubicBezTo>
                  <a:cubicBezTo>
                    <a:pt x="1513" y="0"/>
                    <a:pt x="1513" y="0"/>
                    <a:pt x="1513" y="0"/>
                  </a:cubicBezTo>
                  <a:cubicBezTo>
                    <a:pt x="1513" y="22"/>
                    <a:pt x="1513" y="22"/>
                    <a:pt x="1513" y="22"/>
                  </a:cubicBezTo>
                  <a:cubicBezTo>
                    <a:pt x="1520" y="22"/>
                    <a:pt x="1520" y="22"/>
                    <a:pt x="1520" y="22"/>
                  </a:cubicBezTo>
                  <a:cubicBezTo>
                    <a:pt x="1520" y="24"/>
                    <a:pt x="1520" y="27"/>
                    <a:pt x="1520" y="30"/>
                  </a:cubicBezTo>
                  <a:cubicBezTo>
                    <a:pt x="1518" y="30"/>
                    <a:pt x="1518" y="30"/>
                    <a:pt x="1518" y="30"/>
                  </a:cubicBezTo>
                  <a:cubicBezTo>
                    <a:pt x="1518" y="42"/>
                    <a:pt x="1518" y="42"/>
                    <a:pt x="1518" y="42"/>
                  </a:cubicBezTo>
                  <a:cubicBezTo>
                    <a:pt x="1520" y="42"/>
                    <a:pt x="1520" y="42"/>
                    <a:pt x="1520" y="42"/>
                  </a:cubicBezTo>
                  <a:cubicBezTo>
                    <a:pt x="1520" y="45"/>
                    <a:pt x="1520" y="48"/>
                    <a:pt x="1520" y="51"/>
                  </a:cubicBezTo>
                  <a:cubicBezTo>
                    <a:pt x="1518" y="51"/>
                    <a:pt x="1518" y="51"/>
                    <a:pt x="1518" y="51"/>
                  </a:cubicBezTo>
                  <a:cubicBezTo>
                    <a:pt x="1518" y="64"/>
                    <a:pt x="1518" y="64"/>
                    <a:pt x="1518" y="64"/>
                  </a:cubicBezTo>
                  <a:cubicBezTo>
                    <a:pt x="1520" y="64"/>
                    <a:pt x="1520" y="64"/>
                    <a:pt x="1520" y="64"/>
                  </a:cubicBezTo>
                  <a:cubicBezTo>
                    <a:pt x="1519" y="122"/>
                    <a:pt x="1517" y="216"/>
                    <a:pt x="1514" y="254"/>
                  </a:cubicBezTo>
                  <a:cubicBezTo>
                    <a:pt x="1512" y="276"/>
                    <a:pt x="1510" y="296"/>
                    <a:pt x="1506" y="315"/>
                  </a:cubicBezTo>
                  <a:cubicBezTo>
                    <a:pt x="1506" y="315"/>
                    <a:pt x="1506" y="315"/>
                    <a:pt x="1506" y="315"/>
                  </a:cubicBezTo>
                  <a:cubicBezTo>
                    <a:pt x="1506" y="319"/>
                    <a:pt x="1506" y="319"/>
                    <a:pt x="1506" y="319"/>
                  </a:cubicBezTo>
                  <a:cubicBezTo>
                    <a:pt x="1504" y="330"/>
                    <a:pt x="1502" y="341"/>
                    <a:pt x="1499" y="351"/>
                  </a:cubicBezTo>
                  <a:cubicBezTo>
                    <a:pt x="1445" y="351"/>
                    <a:pt x="1445" y="351"/>
                    <a:pt x="1445" y="351"/>
                  </a:cubicBezTo>
                  <a:cubicBezTo>
                    <a:pt x="1445" y="446"/>
                    <a:pt x="1445" y="446"/>
                    <a:pt x="1445" y="446"/>
                  </a:cubicBezTo>
                  <a:cubicBezTo>
                    <a:pt x="1385" y="446"/>
                    <a:pt x="1385" y="446"/>
                    <a:pt x="1385" y="446"/>
                  </a:cubicBezTo>
                  <a:cubicBezTo>
                    <a:pt x="1381" y="275"/>
                    <a:pt x="1381" y="275"/>
                    <a:pt x="1381" y="275"/>
                  </a:cubicBezTo>
                  <a:cubicBezTo>
                    <a:pt x="1347" y="275"/>
                    <a:pt x="1347" y="275"/>
                    <a:pt x="1347" y="275"/>
                  </a:cubicBezTo>
                  <a:cubicBezTo>
                    <a:pt x="1342" y="446"/>
                    <a:pt x="1342" y="446"/>
                    <a:pt x="1342" y="446"/>
                  </a:cubicBezTo>
                  <a:cubicBezTo>
                    <a:pt x="1310" y="446"/>
                    <a:pt x="1310" y="446"/>
                    <a:pt x="1310" y="446"/>
                  </a:cubicBezTo>
                  <a:cubicBezTo>
                    <a:pt x="1306" y="275"/>
                    <a:pt x="1306" y="275"/>
                    <a:pt x="1306" y="275"/>
                  </a:cubicBezTo>
                  <a:cubicBezTo>
                    <a:pt x="1271" y="275"/>
                    <a:pt x="1271" y="275"/>
                    <a:pt x="1271" y="275"/>
                  </a:cubicBezTo>
                  <a:cubicBezTo>
                    <a:pt x="1270" y="310"/>
                    <a:pt x="1270" y="310"/>
                    <a:pt x="1270" y="310"/>
                  </a:cubicBezTo>
                  <a:cubicBezTo>
                    <a:pt x="1270" y="294"/>
                    <a:pt x="1270" y="294"/>
                    <a:pt x="1270" y="294"/>
                  </a:cubicBezTo>
                  <a:cubicBezTo>
                    <a:pt x="1232" y="294"/>
                    <a:pt x="1232" y="294"/>
                    <a:pt x="1232" y="294"/>
                  </a:cubicBezTo>
                  <a:cubicBezTo>
                    <a:pt x="1232" y="159"/>
                    <a:pt x="1232" y="159"/>
                    <a:pt x="1232" y="159"/>
                  </a:cubicBezTo>
                  <a:cubicBezTo>
                    <a:pt x="1103" y="159"/>
                    <a:pt x="1103" y="159"/>
                    <a:pt x="1103" y="159"/>
                  </a:cubicBezTo>
                  <a:cubicBezTo>
                    <a:pt x="1103" y="91"/>
                    <a:pt x="1103" y="91"/>
                    <a:pt x="1103" y="91"/>
                  </a:cubicBezTo>
                  <a:cubicBezTo>
                    <a:pt x="1103" y="91"/>
                    <a:pt x="1103" y="91"/>
                    <a:pt x="1103" y="91"/>
                  </a:cubicBezTo>
                  <a:cubicBezTo>
                    <a:pt x="1105" y="91"/>
                    <a:pt x="1108" y="88"/>
                    <a:pt x="1108" y="85"/>
                  </a:cubicBezTo>
                  <a:cubicBezTo>
                    <a:pt x="1108" y="83"/>
                    <a:pt x="1105" y="80"/>
                    <a:pt x="1103" y="80"/>
                  </a:cubicBezTo>
                  <a:cubicBezTo>
                    <a:pt x="1030" y="80"/>
                    <a:pt x="1030" y="80"/>
                    <a:pt x="1030" y="80"/>
                  </a:cubicBezTo>
                  <a:cubicBezTo>
                    <a:pt x="1027" y="80"/>
                    <a:pt x="1025" y="83"/>
                    <a:pt x="1025" y="85"/>
                  </a:cubicBezTo>
                  <a:cubicBezTo>
                    <a:pt x="1025" y="88"/>
                    <a:pt x="1027" y="91"/>
                    <a:pt x="1030" y="91"/>
                  </a:cubicBezTo>
                  <a:cubicBezTo>
                    <a:pt x="1031" y="91"/>
                    <a:pt x="1031" y="91"/>
                    <a:pt x="1031" y="91"/>
                  </a:cubicBezTo>
                  <a:cubicBezTo>
                    <a:pt x="1031" y="159"/>
                    <a:pt x="1031" y="159"/>
                    <a:pt x="1031" y="159"/>
                  </a:cubicBezTo>
                  <a:cubicBezTo>
                    <a:pt x="991" y="159"/>
                    <a:pt x="991" y="159"/>
                    <a:pt x="991" y="159"/>
                  </a:cubicBezTo>
                  <a:cubicBezTo>
                    <a:pt x="991" y="47"/>
                    <a:pt x="991" y="47"/>
                    <a:pt x="991" y="47"/>
                  </a:cubicBezTo>
                  <a:cubicBezTo>
                    <a:pt x="994" y="47"/>
                    <a:pt x="995" y="45"/>
                    <a:pt x="995" y="42"/>
                  </a:cubicBezTo>
                  <a:cubicBezTo>
                    <a:pt x="995" y="39"/>
                    <a:pt x="993" y="37"/>
                    <a:pt x="990" y="37"/>
                  </a:cubicBezTo>
                  <a:cubicBezTo>
                    <a:pt x="918" y="37"/>
                    <a:pt x="918" y="37"/>
                    <a:pt x="918" y="37"/>
                  </a:cubicBezTo>
                  <a:cubicBezTo>
                    <a:pt x="915" y="37"/>
                    <a:pt x="912" y="39"/>
                    <a:pt x="912" y="42"/>
                  </a:cubicBezTo>
                  <a:cubicBezTo>
                    <a:pt x="912" y="45"/>
                    <a:pt x="915" y="47"/>
                    <a:pt x="918" y="47"/>
                  </a:cubicBezTo>
                  <a:cubicBezTo>
                    <a:pt x="920" y="47"/>
                    <a:pt x="920" y="47"/>
                    <a:pt x="920" y="47"/>
                  </a:cubicBezTo>
                  <a:cubicBezTo>
                    <a:pt x="920" y="159"/>
                    <a:pt x="920" y="159"/>
                    <a:pt x="920" y="159"/>
                  </a:cubicBezTo>
                  <a:cubicBezTo>
                    <a:pt x="886" y="159"/>
                    <a:pt x="886" y="159"/>
                    <a:pt x="886" y="159"/>
                  </a:cubicBezTo>
                  <a:cubicBezTo>
                    <a:pt x="886" y="291"/>
                    <a:pt x="886" y="291"/>
                    <a:pt x="886" y="291"/>
                  </a:cubicBezTo>
                  <a:cubicBezTo>
                    <a:pt x="875" y="291"/>
                    <a:pt x="875" y="291"/>
                    <a:pt x="875" y="291"/>
                  </a:cubicBezTo>
                  <a:cubicBezTo>
                    <a:pt x="875" y="251"/>
                    <a:pt x="875" y="251"/>
                    <a:pt x="875" y="251"/>
                  </a:cubicBezTo>
                  <a:cubicBezTo>
                    <a:pt x="846" y="251"/>
                    <a:pt x="846" y="251"/>
                    <a:pt x="846" y="251"/>
                  </a:cubicBezTo>
                  <a:cubicBezTo>
                    <a:pt x="836" y="230"/>
                    <a:pt x="817" y="213"/>
                    <a:pt x="793" y="206"/>
                  </a:cubicBezTo>
                  <a:cubicBezTo>
                    <a:pt x="791" y="117"/>
                    <a:pt x="791" y="117"/>
                    <a:pt x="791" y="117"/>
                  </a:cubicBezTo>
                  <a:cubicBezTo>
                    <a:pt x="795" y="117"/>
                    <a:pt x="795" y="117"/>
                    <a:pt x="795" y="117"/>
                  </a:cubicBezTo>
                  <a:cubicBezTo>
                    <a:pt x="797" y="117"/>
                    <a:pt x="798" y="116"/>
                    <a:pt x="798" y="114"/>
                  </a:cubicBezTo>
                  <a:cubicBezTo>
                    <a:pt x="798" y="112"/>
                    <a:pt x="797" y="110"/>
                    <a:pt x="795" y="110"/>
                  </a:cubicBezTo>
                  <a:cubicBezTo>
                    <a:pt x="742" y="110"/>
                    <a:pt x="742" y="110"/>
                    <a:pt x="742" y="110"/>
                  </a:cubicBezTo>
                  <a:cubicBezTo>
                    <a:pt x="740" y="110"/>
                    <a:pt x="738" y="112"/>
                    <a:pt x="738" y="114"/>
                  </a:cubicBezTo>
                  <a:cubicBezTo>
                    <a:pt x="738" y="116"/>
                    <a:pt x="740" y="117"/>
                    <a:pt x="742" y="117"/>
                  </a:cubicBezTo>
                  <a:cubicBezTo>
                    <a:pt x="745" y="117"/>
                    <a:pt x="745" y="117"/>
                    <a:pt x="745" y="117"/>
                  </a:cubicBezTo>
                  <a:cubicBezTo>
                    <a:pt x="743" y="204"/>
                    <a:pt x="743" y="204"/>
                    <a:pt x="743" y="204"/>
                  </a:cubicBezTo>
                  <a:cubicBezTo>
                    <a:pt x="717" y="211"/>
                    <a:pt x="696" y="228"/>
                    <a:pt x="685" y="251"/>
                  </a:cubicBezTo>
                  <a:cubicBezTo>
                    <a:pt x="647" y="251"/>
                    <a:pt x="647" y="251"/>
                    <a:pt x="647" y="251"/>
                  </a:cubicBezTo>
                  <a:cubicBezTo>
                    <a:pt x="647" y="291"/>
                    <a:pt x="647" y="291"/>
                    <a:pt x="647" y="291"/>
                  </a:cubicBezTo>
                  <a:cubicBezTo>
                    <a:pt x="571" y="291"/>
                    <a:pt x="571" y="291"/>
                    <a:pt x="571" y="291"/>
                  </a:cubicBezTo>
                  <a:cubicBezTo>
                    <a:pt x="571" y="401"/>
                    <a:pt x="571" y="401"/>
                    <a:pt x="571" y="401"/>
                  </a:cubicBezTo>
                  <a:cubicBezTo>
                    <a:pt x="539" y="401"/>
                    <a:pt x="539" y="401"/>
                    <a:pt x="539" y="401"/>
                  </a:cubicBezTo>
                  <a:cubicBezTo>
                    <a:pt x="539" y="330"/>
                    <a:pt x="539" y="330"/>
                    <a:pt x="539" y="330"/>
                  </a:cubicBezTo>
                  <a:cubicBezTo>
                    <a:pt x="486" y="330"/>
                    <a:pt x="486" y="330"/>
                    <a:pt x="486" y="330"/>
                  </a:cubicBezTo>
                  <a:cubicBezTo>
                    <a:pt x="480" y="254"/>
                    <a:pt x="480" y="254"/>
                    <a:pt x="480" y="254"/>
                  </a:cubicBezTo>
                  <a:cubicBezTo>
                    <a:pt x="470" y="254"/>
                    <a:pt x="470" y="254"/>
                    <a:pt x="470" y="254"/>
                  </a:cubicBezTo>
                  <a:cubicBezTo>
                    <a:pt x="466" y="19"/>
                    <a:pt x="466" y="19"/>
                    <a:pt x="466" y="19"/>
                  </a:cubicBezTo>
                  <a:cubicBezTo>
                    <a:pt x="469" y="18"/>
                    <a:pt x="471" y="15"/>
                    <a:pt x="471" y="12"/>
                  </a:cubicBezTo>
                  <a:cubicBezTo>
                    <a:pt x="471" y="8"/>
                    <a:pt x="467" y="4"/>
                    <a:pt x="463" y="4"/>
                  </a:cubicBezTo>
                  <a:cubicBezTo>
                    <a:pt x="435" y="4"/>
                    <a:pt x="435" y="4"/>
                    <a:pt x="435" y="4"/>
                  </a:cubicBezTo>
                  <a:cubicBezTo>
                    <a:pt x="431" y="4"/>
                    <a:pt x="427" y="8"/>
                    <a:pt x="427" y="12"/>
                  </a:cubicBezTo>
                  <a:cubicBezTo>
                    <a:pt x="427" y="16"/>
                    <a:pt x="430" y="19"/>
                    <a:pt x="433" y="20"/>
                  </a:cubicBezTo>
                  <a:cubicBezTo>
                    <a:pt x="428" y="254"/>
                    <a:pt x="428" y="254"/>
                    <a:pt x="428" y="254"/>
                  </a:cubicBezTo>
                  <a:cubicBezTo>
                    <a:pt x="421" y="254"/>
                    <a:pt x="421" y="254"/>
                    <a:pt x="421" y="254"/>
                  </a:cubicBezTo>
                  <a:cubicBezTo>
                    <a:pt x="413" y="330"/>
                    <a:pt x="413" y="330"/>
                    <a:pt x="413" y="330"/>
                  </a:cubicBezTo>
                  <a:cubicBezTo>
                    <a:pt x="413" y="330"/>
                    <a:pt x="413" y="330"/>
                    <a:pt x="413" y="330"/>
                  </a:cubicBezTo>
                  <a:cubicBezTo>
                    <a:pt x="413" y="182"/>
                    <a:pt x="413" y="182"/>
                    <a:pt x="413" y="182"/>
                  </a:cubicBezTo>
                  <a:cubicBezTo>
                    <a:pt x="350" y="210"/>
                    <a:pt x="350" y="210"/>
                    <a:pt x="350" y="210"/>
                  </a:cubicBezTo>
                  <a:cubicBezTo>
                    <a:pt x="347" y="19"/>
                    <a:pt x="347" y="19"/>
                    <a:pt x="347" y="19"/>
                  </a:cubicBezTo>
                  <a:cubicBezTo>
                    <a:pt x="350" y="17"/>
                    <a:pt x="351" y="15"/>
                    <a:pt x="351" y="12"/>
                  </a:cubicBezTo>
                  <a:cubicBezTo>
                    <a:pt x="351" y="8"/>
                    <a:pt x="347" y="4"/>
                    <a:pt x="343" y="4"/>
                  </a:cubicBezTo>
                  <a:cubicBezTo>
                    <a:pt x="315" y="4"/>
                    <a:pt x="315" y="4"/>
                    <a:pt x="315" y="4"/>
                  </a:cubicBezTo>
                  <a:cubicBezTo>
                    <a:pt x="311" y="4"/>
                    <a:pt x="307" y="8"/>
                    <a:pt x="307" y="12"/>
                  </a:cubicBezTo>
                  <a:cubicBezTo>
                    <a:pt x="307" y="16"/>
                    <a:pt x="310" y="19"/>
                    <a:pt x="314" y="20"/>
                  </a:cubicBezTo>
                  <a:cubicBezTo>
                    <a:pt x="310" y="228"/>
                    <a:pt x="310" y="228"/>
                    <a:pt x="310" y="228"/>
                  </a:cubicBezTo>
                  <a:cubicBezTo>
                    <a:pt x="295" y="235"/>
                    <a:pt x="295" y="235"/>
                    <a:pt x="295" y="235"/>
                  </a:cubicBezTo>
                  <a:cubicBezTo>
                    <a:pt x="295" y="182"/>
                    <a:pt x="295" y="182"/>
                    <a:pt x="295" y="182"/>
                  </a:cubicBezTo>
                  <a:cubicBezTo>
                    <a:pt x="177" y="235"/>
                    <a:pt x="177" y="235"/>
                    <a:pt x="177" y="235"/>
                  </a:cubicBezTo>
                  <a:cubicBezTo>
                    <a:pt x="177" y="182"/>
                    <a:pt x="177" y="182"/>
                    <a:pt x="177" y="182"/>
                  </a:cubicBezTo>
                  <a:cubicBezTo>
                    <a:pt x="53" y="238"/>
                    <a:pt x="53" y="238"/>
                    <a:pt x="53" y="238"/>
                  </a:cubicBezTo>
                  <a:cubicBezTo>
                    <a:pt x="53" y="392"/>
                    <a:pt x="53" y="392"/>
                    <a:pt x="53" y="392"/>
                  </a:cubicBezTo>
                  <a:cubicBezTo>
                    <a:pt x="0" y="392"/>
                    <a:pt x="0" y="392"/>
                    <a:pt x="0" y="392"/>
                  </a:cubicBezTo>
                  <a:cubicBezTo>
                    <a:pt x="0" y="499"/>
                    <a:pt x="0" y="499"/>
                    <a:pt x="0" y="499"/>
                  </a:cubicBezTo>
                  <a:cubicBezTo>
                    <a:pt x="426" y="499"/>
                    <a:pt x="426" y="499"/>
                    <a:pt x="426" y="499"/>
                  </a:cubicBezTo>
                  <a:cubicBezTo>
                    <a:pt x="426" y="499"/>
                    <a:pt x="426" y="499"/>
                    <a:pt x="426" y="499"/>
                  </a:cubicBezTo>
                  <a:cubicBezTo>
                    <a:pt x="571" y="499"/>
                    <a:pt x="571" y="499"/>
                    <a:pt x="571" y="499"/>
                  </a:cubicBezTo>
                  <a:cubicBezTo>
                    <a:pt x="571" y="500"/>
                    <a:pt x="571" y="500"/>
                    <a:pt x="571" y="500"/>
                  </a:cubicBezTo>
                  <a:cubicBezTo>
                    <a:pt x="853" y="500"/>
                    <a:pt x="853" y="500"/>
                    <a:pt x="853" y="500"/>
                  </a:cubicBezTo>
                  <a:cubicBezTo>
                    <a:pt x="853" y="501"/>
                    <a:pt x="853" y="501"/>
                    <a:pt x="853" y="501"/>
                  </a:cubicBezTo>
                  <a:cubicBezTo>
                    <a:pt x="1270" y="501"/>
                    <a:pt x="1270" y="501"/>
                    <a:pt x="1270" y="501"/>
                  </a:cubicBezTo>
                  <a:cubicBezTo>
                    <a:pt x="1270" y="501"/>
                    <a:pt x="1270" y="501"/>
                    <a:pt x="1270" y="501"/>
                  </a:cubicBezTo>
                  <a:cubicBezTo>
                    <a:pt x="1445" y="501"/>
                    <a:pt x="1445" y="501"/>
                    <a:pt x="1445" y="501"/>
                  </a:cubicBezTo>
                  <a:cubicBezTo>
                    <a:pt x="2062" y="501"/>
                    <a:pt x="2062" y="501"/>
                    <a:pt x="2062" y="501"/>
                  </a:cubicBezTo>
                  <a:cubicBezTo>
                    <a:pt x="2132" y="501"/>
                    <a:pt x="2132" y="501"/>
                    <a:pt x="2132" y="501"/>
                  </a:cubicBezTo>
                  <a:cubicBezTo>
                    <a:pt x="2132" y="446"/>
                    <a:pt x="2132" y="446"/>
                    <a:pt x="2132" y="446"/>
                  </a:cubicBezTo>
                  <a:cubicBezTo>
                    <a:pt x="2062" y="446"/>
                    <a:pt x="2062" y="446"/>
                    <a:pt x="2062" y="446"/>
                  </a:cubicBezTo>
                </a:path>
              </a:pathLst>
            </a:custGeom>
            <a:solidFill>
              <a:schemeClr val="tx1">
                <a:alpha val="1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6" name="Group 155"/>
          <p:cNvGrpSpPr/>
          <p:nvPr/>
        </p:nvGrpSpPr>
        <p:grpSpPr>
          <a:xfrm>
            <a:off x="1022352" y="2194735"/>
            <a:ext cx="9636125" cy="2738437"/>
            <a:chOff x="1022351" y="2149762"/>
            <a:chExt cx="9636125" cy="2738437"/>
          </a:xfrm>
        </p:grpSpPr>
        <p:sp>
          <p:nvSpPr>
            <p:cNvPr id="19" name="Freeform 17"/>
            <p:cNvSpPr/>
            <p:nvPr/>
          </p:nvSpPr>
          <p:spPr bwMode="auto">
            <a:xfrm>
              <a:off x="1022351" y="4700874"/>
              <a:ext cx="280988" cy="187325"/>
            </a:xfrm>
            <a:custGeom>
              <a:avLst/>
              <a:gdLst>
                <a:gd name="T0" fmla="*/ 11 w 177"/>
                <a:gd name="T1" fmla="*/ 0 h 118"/>
                <a:gd name="T2" fmla="*/ 0 w 177"/>
                <a:gd name="T3" fmla="*/ 118 h 118"/>
                <a:gd name="T4" fmla="*/ 177 w 177"/>
                <a:gd name="T5" fmla="*/ 118 h 118"/>
                <a:gd name="T6" fmla="*/ 167 w 177"/>
                <a:gd name="T7" fmla="*/ 0 h 118"/>
                <a:gd name="T8" fmla="*/ 11 w 177"/>
                <a:gd name="T9" fmla="*/ 0 h 118"/>
              </a:gdLst>
              <a:ahLst/>
              <a:cxnLst>
                <a:cxn ang="0">
                  <a:pos x="T0" y="T1"/>
                </a:cxn>
                <a:cxn ang="0">
                  <a:pos x="T2" y="T3"/>
                </a:cxn>
                <a:cxn ang="0">
                  <a:pos x="T4" y="T5"/>
                </a:cxn>
                <a:cxn ang="0">
                  <a:pos x="T6" y="T7"/>
                </a:cxn>
                <a:cxn ang="0">
                  <a:pos x="T8" y="T9"/>
                </a:cxn>
              </a:cxnLst>
              <a:rect l="0" t="0" r="r" b="b"/>
              <a:pathLst>
                <a:path w="177" h="118">
                  <a:moveTo>
                    <a:pt x="11" y="0"/>
                  </a:moveTo>
                  <a:lnTo>
                    <a:pt x="0" y="118"/>
                  </a:lnTo>
                  <a:lnTo>
                    <a:pt x="177" y="118"/>
                  </a:lnTo>
                  <a:lnTo>
                    <a:pt x="167"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3" name="Freeform 41"/>
            <p:cNvSpPr/>
            <p:nvPr/>
          </p:nvSpPr>
          <p:spPr bwMode="auto">
            <a:xfrm>
              <a:off x="4638676"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85" name="Freeform 83"/>
            <p:cNvSpPr/>
            <p:nvPr/>
          </p:nvSpPr>
          <p:spPr bwMode="auto">
            <a:xfrm>
              <a:off x="10004426" y="4700874"/>
              <a:ext cx="207963" cy="187325"/>
            </a:xfrm>
            <a:custGeom>
              <a:avLst/>
              <a:gdLst>
                <a:gd name="T0" fmla="*/ 10 w 131"/>
                <a:gd name="T1" fmla="*/ 0 h 118"/>
                <a:gd name="T2" fmla="*/ 0 w 131"/>
                <a:gd name="T3" fmla="*/ 118 h 118"/>
                <a:gd name="T4" fmla="*/ 131 w 131"/>
                <a:gd name="T5" fmla="*/ 118 h 118"/>
                <a:gd name="T6" fmla="*/ 121 w 131"/>
                <a:gd name="T7" fmla="*/ 0 h 118"/>
                <a:gd name="T8" fmla="*/ 10 w 131"/>
                <a:gd name="T9" fmla="*/ 0 h 118"/>
              </a:gdLst>
              <a:ahLst/>
              <a:cxnLst>
                <a:cxn ang="0">
                  <a:pos x="T0" y="T1"/>
                </a:cxn>
                <a:cxn ang="0">
                  <a:pos x="T2" y="T3"/>
                </a:cxn>
                <a:cxn ang="0">
                  <a:pos x="T4" y="T5"/>
                </a:cxn>
                <a:cxn ang="0">
                  <a:pos x="T6" y="T7"/>
                </a:cxn>
                <a:cxn ang="0">
                  <a:pos x="T8" y="T9"/>
                </a:cxn>
              </a:cxnLst>
              <a:rect l="0" t="0" r="r" b="b"/>
              <a:pathLst>
                <a:path w="131" h="118">
                  <a:moveTo>
                    <a:pt x="10" y="0"/>
                  </a:moveTo>
                  <a:lnTo>
                    <a:pt x="0" y="118"/>
                  </a:lnTo>
                  <a:lnTo>
                    <a:pt x="131" y="118"/>
                  </a:lnTo>
                  <a:lnTo>
                    <a:pt x="121" y="0"/>
                  </a:lnTo>
                  <a:lnTo>
                    <a:pt x="10"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1" name="Freeform 89"/>
            <p:cNvSpPr/>
            <p:nvPr/>
          </p:nvSpPr>
          <p:spPr bwMode="auto">
            <a:xfrm>
              <a:off x="10448926" y="4607212"/>
              <a:ext cx="209550" cy="280987"/>
            </a:xfrm>
            <a:custGeom>
              <a:avLst/>
              <a:gdLst>
                <a:gd name="T0" fmla="*/ 11 w 132"/>
                <a:gd name="T1" fmla="*/ 0 h 177"/>
                <a:gd name="T2" fmla="*/ 0 w 132"/>
                <a:gd name="T3" fmla="*/ 177 h 177"/>
                <a:gd name="T4" fmla="*/ 132 w 132"/>
                <a:gd name="T5" fmla="*/ 177 h 177"/>
                <a:gd name="T6" fmla="*/ 125 w 132"/>
                <a:gd name="T7" fmla="*/ 0 h 177"/>
                <a:gd name="T8" fmla="*/ 11 w 132"/>
                <a:gd name="T9" fmla="*/ 0 h 177"/>
              </a:gdLst>
              <a:ahLst/>
              <a:cxnLst>
                <a:cxn ang="0">
                  <a:pos x="T0" y="T1"/>
                </a:cxn>
                <a:cxn ang="0">
                  <a:pos x="T2" y="T3"/>
                </a:cxn>
                <a:cxn ang="0">
                  <a:pos x="T4" y="T5"/>
                </a:cxn>
                <a:cxn ang="0">
                  <a:pos x="T6" y="T7"/>
                </a:cxn>
                <a:cxn ang="0">
                  <a:pos x="T8" y="T9"/>
                </a:cxn>
              </a:cxnLst>
              <a:rect l="0" t="0" r="r" b="b"/>
              <a:pathLst>
                <a:path w="132" h="177">
                  <a:moveTo>
                    <a:pt x="11" y="0"/>
                  </a:moveTo>
                  <a:lnTo>
                    <a:pt x="0" y="177"/>
                  </a:lnTo>
                  <a:lnTo>
                    <a:pt x="132" y="177"/>
                  </a:lnTo>
                  <a:lnTo>
                    <a:pt x="125"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2" name="Freeform 110"/>
            <p:cNvSpPr/>
            <p:nvPr/>
          </p:nvSpPr>
          <p:spPr bwMode="auto">
            <a:xfrm>
              <a:off x="5105401" y="2149762"/>
              <a:ext cx="1954213" cy="1998662"/>
            </a:xfrm>
            <a:custGeom>
              <a:avLst/>
              <a:gdLst>
                <a:gd name="T0" fmla="*/ 261 w 355"/>
                <a:gd name="T1" fmla="*/ 118 h 362"/>
                <a:gd name="T2" fmla="*/ 178 w 355"/>
                <a:gd name="T3" fmla="*/ 0 h 362"/>
                <a:gd name="T4" fmla="*/ 96 w 355"/>
                <a:gd name="T5" fmla="*/ 118 h 362"/>
                <a:gd name="T6" fmla="*/ 165 w 355"/>
                <a:gd name="T7" fmla="*/ 362 h 362"/>
                <a:gd name="T8" fmla="*/ 165 w 355"/>
                <a:gd name="T9" fmla="*/ 311 h 362"/>
                <a:gd name="T10" fmla="*/ 114 w 355"/>
                <a:gd name="T11" fmla="*/ 251 h 362"/>
                <a:gd name="T12" fmla="*/ 169 w 355"/>
                <a:gd name="T13" fmla="*/ 283 h 362"/>
                <a:gd name="T14" fmla="*/ 178 w 355"/>
                <a:gd name="T15" fmla="*/ 199 h 362"/>
                <a:gd name="T16" fmla="*/ 186 w 355"/>
                <a:gd name="T17" fmla="*/ 283 h 362"/>
                <a:gd name="T18" fmla="*/ 241 w 355"/>
                <a:gd name="T19" fmla="*/ 251 h 362"/>
                <a:gd name="T20" fmla="*/ 190 w 355"/>
                <a:gd name="T21" fmla="*/ 311 h 362"/>
                <a:gd name="T22" fmla="*/ 191 w 355"/>
                <a:gd name="T23" fmla="*/ 362 h 362"/>
                <a:gd name="T24" fmla="*/ 261 w 355"/>
                <a:gd name="T25" fmla="*/ 11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5" h="362">
                  <a:moveTo>
                    <a:pt x="261" y="118"/>
                  </a:moveTo>
                  <a:cubicBezTo>
                    <a:pt x="220" y="50"/>
                    <a:pt x="178" y="0"/>
                    <a:pt x="178" y="0"/>
                  </a:cubicBezTo>
                  <a:cubicBezTo>
                    <a:pt x="178" y="0"/>
                    <a:pt x="140" y="52"/>
                    <a:pt x="96" y="118"/>
                  </a:cubicBezTo>
                  <a:cubicBezTo>
                    <a:pt x="0" y="260"/>
                    <a:pt x="97" y="347"/>
                    <a:pt x="165" y="362"/>
                  </a:cubicBezTo>
                  <a:cubicBezTo>
                    <a:pt x="165" y="311"/>
                    <a:pt x="165" y="311"/>
                    <a:pt x="165" y="311"/>
                  </a:cubicBezTo>
                  <a:cubicBezTo>
                    <a:pt x="114" y="251"/>
                    <a:pt x="114" y="251"/>
                    <a:pt x="114" y="251"/>
                  </a:cubicBezTo>
                  <a:cubicBezTo>
                    <a:pt x="169" y="283"/>
                    <a:pt x="169" y="283"/>
                    <a:pt x="169" y="283"/>
                  </a:cubicBezTo>
                  <a:cubicBezTo>
                    <a:pt x="178" y="199"/>
                    <a:pt x="178" y="199"/>
                    <a:pt x="178" y="199"/>
                  </a:cubicBezTo>
                  <a:cubicBezTo>
                    <a:pt x="186" y="283"/>
                    <a:pt x="186" y="283"/>
                    <a:pt x="186" y="283"/>
                  </a:cubicBezTo>
                  <a:cubicBezTo>
                    <a:pt x="241" y="251"/>
                    <a:pt x="241" y="251"/>
                    <a:pt x="241" y="251"/>
                  </a:cubicBezTo>
                  <a:cubicBezTo>
                    <a:pt x="190" y="311"/>
                    <a:pt x="190" y="311"/>
                    <a:pt x="190" y="311"/>
                  </a:cubicBezTo>
                  <a:cubicBezTo>
                    <a:pt x="191" y="362"/>
                    <a:pt x="191" y="362"/>
                    <a:pt x="191" y="362"/>
                  </a:cubicBezTo>
                  <a:cubicBezTo>
                    <a:pt x="259" y="350"/>
                    <a:pt x="355" y="271"/>
                    <a:pt x="261" y="118"/>
                  </a:cubicBezTo>
                </a:path>
              </a:pathLst>
            </a:custGeom>
            <a:solidFill>
              <a:schemeClr val="accent2"/>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3" name="Freeform 111"/>
            <p:cNvSpPr/>
            <p:nvPr/>
          </p:nvSpPr>
          <p:spPr bwMode="auto">
            <a:xfrm>
              <a:off x="5734051" y="3248312"/>
              <a:ext cx="698500" cy="1639887"/>
            </a:xfrm>
            <a:custGeom>
              <a:avLst/>
              <a:gdLst>
                <a:gd name="T0" fmla="*/ 440 w 440"/>
                <a:gd name="T1" fmla="*/ 181 h 1033"/>
                <a:gd name="T2" fmla="*/ 249 w 440"/>
                <a:gd name="T3" fmla="*/ 292 h 1033"/>
                <a:gd name="T4" fmla="*/ 221 w 440"/>
                <a:gd name="T5" fmla="*/ 0 h 1033"/>
                <a:gd name="T6" fmla="*/ 190 w 440"/>
                <a:gd name="T7" fmla="*/ 292 h 1033"/>
                <a:gd name="T8" fmla="*/ 0 w 440"/>
                <a:gd name="T9" fmla="*/ 181 h 1033"/>
                <a:gd name="T10" fmla="*/ 176 w 440"/>
                <a:gd name="T11" fmla="*/ 390 h 1033"/>
                <a:gd name="T12" fmla="*/ 176 w 440"/>
                <a:gd name="T13" fmla="*/ 571 h 1033"/>
                <a:gd name="T14" fmla="*/ 180 w 440"/>
                <a:gd name="T15" fmla="*/ 1033 h 1033"/>
                <a:gd name="T16" fmla="*/ 273 w 440"/>
                <a:gd name="T17" fmla="*/ 1033 h 1033"/>
                <a:gd name="T18" fmla="*/ 267 w 440"/>
                <a:gd name="T19" fmla="*/ 571 h 1033"/>
                <a:gd name="T20" fmla="*/ 263 w 440"/>
                <a:gd name="T21" fmla="*/ 390 h 1033"/>
                <a:gd name="T22" fmla="*/ 440 w 440"/>
                <a:gd name="T23" fmla="*/ 181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0" h="1033">
                  <a:moveTo>
                    <a:pt x="440" y="181"/>
                  </a:moveTo>
                  <a:lnTo>
                    <a:pt x="249" y="292"/>
                  </a:lnTo>
                  <a:lnTo>
                    <a:pt x="221" y="0"/>
                  </a:lnTo>
                  <a:lnTo>
                    <a:pt x="190" y="292"/>
                  </a:lnTo>
                  <a:lnTo>
                    <a:pt x="0" y="181"/>
                  </a:lnTo>
                  <a:lnTo>
                    <a:pt x="176" y="390"/>
                  </a:lnTo>
                  <a:lnTo>
                    <a:pt x="176" y="571"/>
                  </a:lnTo>
                  <a:lnTo>
                    <a:pt x="180" y="1033"/>
                  </a:lnTo>
                  <a:lnTo>
                    <a:pt x="273" y="1033"/>
                  </a:lnTo>
                  <a:lnTo>
                    <a:pt x="267" y="571"/>
                  </a:lnTo>
                  <a:lnTo>
                    <a:pt x="263" y="390"/>
                  </a:lnTo>
                  <a:lnTo>
                    <a:pt x="440" y="181"/>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5" name="Group 154"/>
          <p:cNvGrpSpPr/>
          <p:nvPr/>
        </p:nvGrpSpPr>
        <p:grpSpPr>
          <a:xfrm>
            <a:off x="615951" y="1929622"/>
            <a:ext cx="9910763" cy="3003551"/>
            <a:chOff x="615951" y="1884649"/>
            <a:chExt cx="9910762" cy="3003550"/>
          </a:xfrm>
        </p:grpSpPr>
        <p:sp>
          <p:nvSpPr>
            <p:cNvPr id="13" name="Freeform 11"/>
            <p:cNvSpPr/>
            <p:nvPr/>
          </p:nvSpPr>
          <p:spPr bwMode="auto">
            <a:xfrm>
              <a:off x="615951" y="4573874"/>
              <a:ext cx="203200" cy="314325"/>
            </a:xfrm>
            <a:custGeom>
              <a:avLst/>
              <a:gdLst>
                <a:gd name="T0" fmla="*/ 7 w 128"/>
                <a:gd name="T1" fmla="*/ 0 h 198"/>
                <a:gd name="T2" fmla="*/ 0 w 128"/>
                <a:gd name="T3" fmla="*/ 198 h 198"/>
                <a:gd name="T4" fmla="*/ 128 w 128"/>
                <a:gd name="T5" fmla="*/ 198 h 198"/>
                <a:gd name="T6" fmla="*/ 121 w 128"/>
                <a:gd name="T7" fmla="*/ 0 h 198"/>
                <a:gd name="T8" fmla="*/ 7 w 128"/>
                <a:gd name="T9" fmla="*/ 0 h 198"/>
              </a:gdLst>
              <a:ahLst/>
              <a:cxnLst>
                <a:cxn ang="0">
                  <a:pos x="T0" y="T1"/>
                </a:cxn>
                <a:cxn ang="0">
                  <a:pos x="T2" y="T3"/>
                </a:cxn>
                <a:cxn ang="0">
                  <a:pos x="T4" y="T5"/>
                </a:cxn>
                <a:cxn ang="0">
                  <a:pos x="T6" y="T7"/>
                </a:cxn>
                <a:cxn ang="0">
                  <a:pos x="T8" y="T9"/>
                </a:cxn>
              </a:cxnLst>
              <a:rect l="0" t="0" r="r" b="b"/>
              <a:pathLst>
                <a:path w="128" h="198">
                  <a:moveTo>
                    <a:pt x="7" y="0"/>
                  </a:moveTo>
                  <a:lnTo>
                    <a:pt x="0" y="198"/>
                  </a:lnTo>
                  <a:lnTo>
                    <a:pt x="128"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37" name="Freeform 35"/>
            <p:cNvSpPr/>
            <p:nvPr/>
          </p:nvSpPr>
          <p:spPr bwMode="auto">
            <a:xfrm>
              <a:off x="3735388" y="4573874"/>
              <a:ext cx="142875" cy="314325"/>
            </a:xfrm>
            <a:custGeom>
              <a:avLst/>
              <a:gdLst>
                <a:gd name="T0" fmla="*/ 7 w 90"/>
                <a:gd name="T1" fmla="*/ 0 h 198"/>
                <a:gd name="T2" fmla="*/ 0 w 90"/>
                <a:gd name="T3" fmla="*/ 198 h 198"/>
                <a:gd name="T4" fmla="*/ 90 w 90"/>
                <a:gd name="T5" fmla="*/ 198 h 198"/>
                <a:gd name="T6" fmla="*/ 83 w 90"/>
                <a:gd name="T7" fmla="*/ 0 h 198"/>
                <a:gd name="T8" fmla="*/ 7 w 90"/>
                <a:gd name="T9" fmla="*/ 0 h 198"/>
              </a:gdLst>
              <a:ahLst/>
              <a:cxnLst>
                <a:cxn ang="0">
                  <a:pos x="T0" y="T1"/>
                </a:cxn>
                <a:cxn ang="0">
                  <a:pos x="T2" y="T3"/>
                </a:cxn>
                <a:cxn ang="0">
                  <a:pos x="T4" y="T5"/>
                </a:cxn>
                <a:cxn ang="0">
                  <a:pos x="T6" y="T7"/>
                </a:cxn>
                <a:cxn ang="0">
                  <a:pos x="T8" y="T9"/>
                </a:cxn>
              </a:cxnLst>
              <a:rect l="0" t="0" r="r" b="b"/>
              <a:pathLst>
                <a:path w="90" h="198">
                  <a:moveTo>
                    <a:pt x="7" y="0"/>
                  </a:moveTo>
                  <a:lnTo>
                    <a:pt x="0" y="198"/>
                  </a:lnTo>
                  <a:lnTo>
                    <a:pt x="90" y="198"/>
                  </a:lnTo>
                  <a:lnTo>
                    <a:pt x="83"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55" name="Freeform 53"/>
            <p:cNvSpPr/>
            <p:nvPr/>
          </p:nvSpPr>
          <p:spPr bwMode="auto">
            <a:xfrm>
              <a:off x="6426201" y="4219862"/>
              <a:ext cx="209550" cy="668337"/>
            </a:xfrm>
            <a:custGeom>
              <a:avLst/>
              <a:gdLst>
                <a:gd name="T0" fmla="*/ 7 w 132"/>
                <a:gd name="T1" fmla="*/ 0 h 421"/>
                <a:gd name="T2" fmla="*/ 0 w 132"/>
                <a:gd name="T3" fmla="*/ 421 h 421"/>
                <a:gd name="T4" fmla="*/ 132 w 132"/>
                <a:gd name="T5" fmla="*/ 421 h 421"/>
                <a:gd name="T6" fmla="*/ 122 w 132"/>
                <a:gd name="T7" fmla="*/ 0 h 421"/>
                <a:gd name="T8" fmla="*/ 7 w 132"/>
                <a:gd name="T9" fmla="*/ 0 h 421"/>
              </a:gdLst>
              <a:ahLst/>
              <a:cxnLst>
                <a:cxn ang="0">
                  <a:pos x="T0" y="T1"/>
                </a:cxn>
                <a:cxn ang="0">
                  <a:pos x="T2" y="T3"/>
                </a:cxn>
                <a:cxn ang="0">
                  <a:pos x="T4" y="T5"/>
                </a:cxn>
                <a:cxn ang="0">
                  <a:pos x="T6" y="T7"/>
                </a:cxn>
                <a:cxn ang="0">
                  <a:pos x="T8" y="T9"/>
                </a:cxn>
              </a:cxnLst>
              <a:rect l="0" t="0" r="r" b="b"/>
              <a:pathLst>
                <a:path w="132" h="421">
                  <a:moveTo>
                    <a:pt x="7" y="0"/>
                  </a:moveTo>
                  <a:lnTo>
                    <a:pt x="0" y="421"/>
                  </a:lnTo>
                  <a:lnTo>
                    <a:pt x="132" y="421"/>
                  </a:lnTo>
                  <a:lnTo>
                    <a:pt x="122"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67" name="Freeform 65"/>
            <p:cNvSpPr/>
            <p:nvPr/>
          </p:nvSpPr>
          <p:spPr bwMode="auto">
            <a:xfrm>
              <a:off x="8215313" y="4573874"/>
              <a:ext cx="209550" cy="314325"/>
            </a:xfrm>
            <a:custGeom>
              <a:avLst/>
              <a:gdLst>
                <a:gd name="T0" fmla="*/ 7 w 132"/>
                <a:gd name="T1" fmla="*/ 0 h 198"/>
                <a:gd name="T2" fmla="*/ 0 w 132"/>
                <a:gd name="T3" fmla="*/ 198 h 198"/>
                <a:gd name="T4" fmla="*/ 132 w 132"/>
                <a:gd name="T5" fmla="*/ 198 h 198"/>
                <a:gd name="T6" fmla="*/ 121 w 132"/>
                <a:gd name="T7" fmla="*/ 0 h 198"/>
                <a:gd name="T8" fmla="*/ 7 w 132"/>
                <a:gd name="T9" fmla="*/ 0 h 198"/>
              </a:gdLst>
              <a:ahLst/>
              <a:cxnLst>
                <a:cxn ang="0">
                  <a:pos x="T0" y="T1"/>
                </a:cxn>
                <a:cxn ang="0">
                  <a:pos x="T2" y="T3"/>
                </a:cxn>
                <a:cxn ang="0">
                  <a:pos x="T4" y="T5"/>
                </a:cxn>
                <a:cxn ang="0">
                  <a:pos x="T6" y="T7"/>
                </a:cxn>
                <a:cxn ang="0">
                  <a:pos x="T8" y="T9"/>
                </a:cxn>
              </a:cxnLst>
              <a:rect l="0" t="0" r="r" b="b"/>
              <a:pathLst>
                <a:path w="132" h="198">
                  <a:moveTo>
                    <a:pt x="7" y="0"/>
                  </a:moveTo>
                  <a:lnTo>
                    <a:pt x="0" y="198"/>
                  </a:lnTo>
                  <a:lnTo>
                    <a:pt x="132"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33" name="Freeform 131"/>
            <p:cNvSpPr/>
            <p:nvPr/>
          </p:nvSpPr>
          <p:spPr bwMode="auto">
            <a:xfrm>
              <a:off x="8710613" y="1884649"/>
              <a:ext cx="1816100" cy="2540000"/>
            </a:xfrm>
            <a:custGeom>
              <a:avLst/>
              <a:gdLst>
                <a:gd name="T0" fmla="*/ 1050 w 1144"/>
                <a:gd name="T1" fmla="*/ 1336 h 1600"/>
                <a:gd name="T2" fmla="*/ 1144 w 1144"/>
                <a:gd name="T3" fmla="*/ 1336 h 1600"/>
                <a:gd name="T4" fmla="*/ 631 w 1144"/>
                <a:gd name="T5" fmla="*/ 171 h 1600"/>
                <a:gd name="T6" fmla="*/ 569 w 1144"/>
                <a:gd name="T7" fmla="*/ 0 h 1600"/>
                <a:gd name="T8" fmla="*/ 510 w 1144"/>
                <a:gd name="T9" fmla="*/ 174 h 1600"/>
                <a:gd name="T10" fmla="*/ 0 w 1144"/>
                <a:gd name="T11" fmla="*/ 1336 h 1600"/>
                <a:gd name="T12" fmla="*/ 94 w 1144"/>
                <a:gd name="T13" fmla="*/ 1336 h 1600"/>
                <a:gd name="T14" fmla="*/ 0 w 1144"/>
                <a:gd name="T15" fmla="*/ 1600 h 1600"/>
                <a:gd name="T16" fmla="*/ 506 w 1144"/>
                <a:gd name="T17" fmla="*/ 1600 h 1600"/>
                <a:gd name="T18" fmla="*/ 510 w 1144"/>
                <a:gd name="T19" fmla="*/ 1527 h 1600"/>
                <a:gd name="T20" fmla="*/ 263 w 1144"/>
                <a:gd name="T21" fmla="*/ 1311 h 1600"/>
                <a:gd name="T22" fmla="*/ 530 w 1144"/>
                <a:gd name="T23" fmla="*/ 1388 h 1600"/>
                <a:gd name="T24" fmla="*/ 572 w 1144"/>
                <a:gd name="T25" fmla="*/ 1089 h 1600"/>
                <a:gd name="T26" fmla="*/ 614 w 1144"/>
                <a:gd name="T27" fmla="*/ 1388 h 1600"/>
                <a:gd name="T28" fmla="*/ 881 w 1144"/>
                <a:gd name="T29" fmla="*/ 1311 h 1600"/>
                <a:gd name="T30" fmla="*/ 634 w 1144"/>
                <a:gd name="T31" fmla="*/ 1527 h 1600"/>
                <a:gd name="T32" fmla="*/ 641 w 1144"/>
                <a:gd name="T33" fmla="*/ 1600 h 1600"/>
                <a:gd name="T34" fmla="*/ 1144 w 1144"/>
                <a:gd name="T35" fmla="*/ 1600 h 1600"/>
                <a:gd name="T36" fmla="*/ 1050 w 1144"/>
                <a:gd name="T37" fmla="*/ 1336 h 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4" h="1600">
                  <a:moveTo>
                    <a:pt x="1050" y="1336"/>
                  </a:moveTo>
                  <a:lnTo>
                    <a:pt x="1144" y="1336"/>
                  </a:lnTo>
                  <a:lnTo>
                    <a:pt x="631" y="171"/>
                  </a:lnTo>
                  <a:lnTo>
                    <a:pt x="569" y="0"/>
                  </a:lnTo>
                  <a:lnTo>
                    <a:pt x="510" y="174"/>
                  </a:lnTo>
                  <a:lnTo>
                    <a:pt x="0" y="1336"/>
                  </a:lnTo>
                  <a:lnTo>
                    <a:pt x="94" y="1336"/>
                  </a:lnTo>
                  <a:lnTo>
                    <a:pt x="0" y="1600"/>
                  </a:lnTo>
                  <a:lnTo>
                    <a:pt x="506" y="1600"/>
                  </a:lnTo>
                  <a:lnTo>
                    <a:pt x="510" y="1527"/>
                  </a:lnTo>
                  <a:lnTo>
                    <a:pt x="263" y="1311"/>
                  </a:lnTo>
                  <a:lnTo>
                    <a:pt x="530" y="1388"/>
                  </a:lnTo>
                  <a:lnTo>
                    <a:pt x="572" y="1089"/>
                  </a:lnTo>
                  <a:lnTo>
                    <a:pt x="614" y="1388"/>
                  </a:lnTo>
                  <a:lnTo>
                    <a:pt x="881" y="1311"/>
                  </a:lnTo>
                  <a:lnTo>
                    <a:pt x="634" y="1527"/>
                  </a:lnTo>
                  <a:lnTo>
                    <a:pt x="641" y="1600"/>
                  </a:lnTo>
                  <a:lnTo>
                    <a:pt x="1144" y="1600"/>
                  </a:lnTo>
                  <a:lnTo>
                    <a:pt x="1050" y="1336"/>
                  </a:lnTo>
                  <a:close/>
                </a:path>
              </a:pathLst>
            </a:custGeom>
            <a:solidFill>
              <a:schemeClr val="accent1"/>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35" name="Freeform 133"/>
            <p:cNvSpPr/>
            <p:nvPr/>
          </p:nvSpPr>
          <p:spPr bwMode="auto">
            <a:xfrm>
              <a:off x="9128126" y="3613437"/>
              <a:ext cx="981075" cy="1274762"/>
            </a:xfrm>
            <a:custGeom>
              <a:avLst/>
              <a:gdLst>
                <a:gd name="T0" fmla="*/ 618 w 618"/>
                <a:gd name="T1" fmla="*/ 222 h 803"/>
                <a:gd name="T2" fmla="*/ 351 w 618"/>
                <a:gd name="T3" fmla="*/ 299 h 803"/>
                <a:gd name="T4" fmla="*/ 309 w 618"/>
                <a:gd name="T5" fmla="*/ 0 h 803"/>
                <a:gd name="T6" fmla="*/ 267 w 618"/>
                <a:gd name="T7" fmla="*/ 299 h 803"/>
                <a:gd name="T8" fmla="*/ 0 w 618"/>
                <a:gd name="T9" fmla="*/ 222 h 803"/>
                <a:gd name="T10" fmla="*/ 247 w 618"/>
                <a:gd name="T11" fmla="*/ 435 h 803"/>
                <a:gd name="T12" fmla="*/ 243 w 618"/>
                <a:gd name="T13" fmla="*/ 504 h 803"/>
                <a:gd name="T14" fmla="*/ 215 w 618"/>
                <a:gd name="T15" fmla="*/ 803 h 803"/>
                <a:gd name="T16" fmla="*/ 403 w 618"/>
                <a:gd name="T17" fmla="*/ 803 h 803"/>
                <a:gd name="T18" fmla="*/ 378 w 618"/>
                <a:gd name="T19" fmla="*/ 504 h 803"/>
                <a:gd name="T20" fmla="*/ 371 w 618"/>
                <a:gd name="T21" fmla="*/ 435 h 803"/>
                <a:gd name="T22" fmla="*/ 618 w 618"/>
                <a:gd name="T23" fmla="*/ 222 h 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8" h="803">
                  <a:moveTo>
                    <a:pt x="618" y="222"/>
                  </a:moveTo>
                  <a:lnTo>
                    <a:pt x="351" y="299"/>
                  </a:lnTo>
                  <a:lnTo>
                    <a:pt x="309" y="0"/>
                  </a:lnTo>
                  <a:lnTo>
                    <a:pt x="267" y="299"/>
                  </a:lnTo>
                  <a:lnTo>
                    <a:pt x="0" y="222"/>
                  </a:lnTo>
                  <a:lnTo>
                    <a:pt x="247" y="435"/>
                  </a:lnTo>
                  <a:lnTo>
                    <a:pt x="243" y="504"/>
                  </a:lnTo>
                  <a:lnTo>
                    <a:pt x="215" y="803"/>
                  </a:lnTo>
                  <a:lnTo>
                    <a:pt x="403" y="803"/>
                  </a:lnTo>
                  <a:lnTo>
                    <a:pt x="378" y="504"/>
                  </a:lnTo>
                  <a:lnTo>
                    <a:pt x="371" y="435"/>
                  </a:lnTo>
                  <a:lnTo>
                    <a:pt x="618" y="222"/>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7" name="Group 156"/>
          <p:cNvGrpSpPr/>
          <p:nvPr/>
        </p:nvGrpSpPr>
        <p:grpSpPr>
          <a:xfrm>
            <a:off x="1452565" y="2366185"/>
            <a:ext cx="10388601" cy="2566987"/>
            <a:chOff x="1452563" y="2321212"/>
            <a:chExt cx="10388601" cy="2566987"/>
          </a:xfrm>
        </p:grpSpPr>
        <p:sp>
          <p:nvSpPr>
            <p:cNvPr id="25" name="Freeform 23"/>
            <p:cNvSpPr/>
            <p:nvPr/>
          </p:nvSpPr>
          <p:spPr bwMode="auto">
            <a:xfrm>
              <a:off x="1506538" y="4767549"/>
              <a:ext cx="209550" cy="120650"/>
            </a:xfrm>
            <a:custGeom>
              <a:avLst/>
              <a:gdLst>
                <a:gd name="T0" fmla="*/ 7 w 132"/>
                <a:gd name="T1" fmla="*/ 0 h 76"/>
                <a:gd name="T2" fmla="*/ 0 w 132"/>
                <a:gd name="T3" fmla="*/ 76 h 76"/>
                <a:gd name="T4" fmla="*/ 132 w 132"/>
                <a:gd name="T5" fmla="*/ 76 h 76"/>
                <a:gd name="T6" fmla="*/ 122 w 132"/>
                <a:gd name="T7" fmla="*/ 0 h 76"/>
                <a:gd name="T8" fmla="*/ 7 w 132"/>
                <a:gd name="T9" fmla="*/ 0 h 76"/>
              </a:gdLst>
              <a:ahLst/>
              <a:cxnLst>
                <a:cxn ang="0">
                  <a:pos x="T0" y="T1"/>
                </a:cxn>
                <a:cxn ang="0">
                  <a:pos x="T2" y="T3"/>
                </a:cxn>
                <a:cxn ang="0">
                  <a:pos x="T4" y="T5"/>
                </a:cxn>
                <a:cxn ang="0">
                  <a:pos x="T6" y="T7"/>
                </a:cxn>
                <a:cxn ang="0">
                  <a:pos x="T8" y="T9"/>
                </a:cxn>
              </a:cxnLst>
              <a:rect l="0" t="0" r="r" b="b"/>
              <a:pathLst>
                <a:path w="132" h="76">
                  <a:moveTo>
                    <a:pt x="7" y="0"/>
                  </a:moveTo>
                  <a:lnTo>
                    <a:pt x="0" y="76"/>
                  </a:lnTo>
                  <a:lnTo>
                    <a:pt x="132" y="7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31" name="Freeform 29"/>
            <p:cNvSpPr/>
            <p:nvPr/>
          </p:nvSpPr>
          <p:spPr bwMode="auto">
            <a:xfrm>
              <a:off x="3295651"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9" name="Freeform 47"/>
            <p:cNvSpPr/>
            <p:nvPr/>
          </p:nvSpPr>
          <p:spPr bwMode="auto">
            <a:xfrm>
              <a:off x="5573713" y="4734212"/>
              <a:ext cx="120650" cy="153987"/>
            </a:xfrm>
            <a:custGeom>
              <a:avLst/>
              <a:gdLst>
                <a:gd name="T0" fmla="*/ 7 w 76"/>
                <a:gd name="T1" fmla="*/ 0 h 97"/>
                <a:gd name="T2" fmla="*/ 0 w 76"/>
                <a:gd name="T3" fmla="*/ 97 h 97"/>
                <a:gd name="T4" fmla="*/ 76 w 76"/>
                <a:gd name="T5" fmla="*/ 97 h 97"/>
                <a:gd name="T6" fmla="*/ 73 w 76"/>
                <a:gd name="T7" fmla="*/ 0 h 97"/>
                <a:gd name="T8" fmla="*/ 7 w 76"/>
                <a:gd name="T9" fmla="*/ 0 h 97"/>
              </a:gdLst>
              <a:ahLst/>
              <a:cxnLst>
                <a:cxn ang="0">
                  <a:pos x="T0" y="T1"/>
                </a:cxn>
                <a:cxn ang="0">
                  <a:pos x="T2" y="T3"/>
                </a:cxn>
                <a:cxn ang="0">
                  <a:pos x="T4" y="T5"/>
                </a:cxn>
                <a:cxn ang="0">
                  <a:pos x="T6" y="T7"/>
                </a:cxn>
                <a:cxn ang="0">
                  <a:pos x="T8" y="T9"/>
                </a:cxn>
              </a:cxnLst>
              <a:rect l="0" t="0" r="r" b="b"/>
              <a:pathLst>
                <a:path w="76" h="97">
                  <a:moveTo>
                    <a:pt x="7" y="0"/>
                  </a:moveTo>
                  <a:lnTo>
                    <a:pt x="0" y="97"/>
                  </a:lnTo>
                  <a:lnTo>
                    <a:pt x="76" y="97"/>
                  </a:lnTo>
                  <a:lnTo>
                    <a:pt x="73"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61" name="Freeform 59"/>
            <p:cNvSpPr/>
            <p:nvPr/>
          </p:nvSpPr>
          <p:spPr bwMode="auto">
            <a:xfrm>
              <a:off x="7323138" y="4656424"/>
              <a:ext cx="204788" cy="231775"/>
            </a:xfrm>
            <a:custGeom>
              <a:avLst/>
              <a:gdLst>
                <a:gd name="T0" fmla="*/ 7 w 129"/>
                <a:gd name="T1" fmla="*/ 0 h 146"/>
                <a:gd name="T2" fmla="*/ 0 w 129"/>
                <a:gd name="T3" fmla="*/ 146 h 146"/>
                <a:gd name="T4" fmla="*/ 129 w 129"/>
                <a:gd name="T5" fmla="*/ 146 h 146"/>
                <a:gd name="T6" fmla="*/ 122 w 129"/>
                <a:gd name="T7" fmla="*/ 0 h 146"/>
                <a:gd name="T8" fmla="*/ 7 w 129"/>
                <a:gd name="T9" fmla="*/ 0 h 146"/>
              </a:gdLst>
              <a:ahLst/>
              <a:cxnLst>
                <a:cxn ang="0">
                  <a:pos x="T0" y="T1"/>
                </a:cxn>
                <a:cxn ang="0">
                  <a:pos x="T2" y="T3"/>
                </a:cxn>
                <a:cxn ang="0">
                  <a:pos x="T4" y="T5"/>
                </a:cxn>
                <a:cxn ang="0">
                  <a:pos x="T6" y="T7"/>
                </a:cxn>
                <a:cxn ang="0">
                  <a:pos x="T8" y="T9"/>
                </a:cxn>
              </a:cxnLst>
              <a:rect l="0" t="0" r="r" b="b"/>
              <a:pathLst>
                <a:path w="129" h="146">
                  <a:moveTo>
                    <a:pt x="7" y="0"/>
                  </a:moveTo>
                  <a:lnTo>
                    <a:pt x="0" y="146"/>
                  </a:lnTo>
                  <a:lnTo>
                    <a:pt x="129" y="14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73" name="Freeform 71"/>
            <p:cNvSpPr/>
            <p:nvPr/>
          </p:nvSpPr>
          <p:spPr bwMode="auto">
            <a:xfrm>
              <a:off x="8661401" y="4734212"/>
              <a:ext cx="209550" cy="153987"/>
            </a:xfrm>
            <a:custGeom>
              <a:avLst/>
              <a:gdLst>
                <a:gd name="T0" fmla="*/ 10 w 132"/>
                <a:gd name="T1" fmla="*/ 0 h 97"/>
                <a:gd name="T2" fmla="*/ 0 w 132"/>
                <a:gd name="T3" fmla="*/ 97 h 97"/>
                <a:gd name="T4" fmla="*/ 132 w 132"/>
                <a:gd name="T5" fmla="*/ 97 h 97"/>
                <a:gd name="T6" fmla="*/ 125 w 132"/>
                <a:gd name="T7" fmla="*/ 0 h 97"/>
                <a:gd name="T8" fmla="*/ 10 w 132"/>
                <a:gd name="T9" fmla="*/ 0 h 97"/>
              </a:gdLst>
              <a:ahLst/>
              <a:cxnLst>
                <a:cxn ang="0">
                  <a:pos x="T0" y="T1"/>
                </a:cxn>
                <a:cxn ang="0">
                  <a:pos x="T2" y="T3"/>
                </a:cxn>
                <a:cxn ang="0">
                  <a:pos x="T4" y="T5"/>
                </a:cxn>
                <a:cxn ang="0">
                  <a:pos x="T6" y="T7"/>
                </a:cxn>
                <a:cxn ang="0">
                  <a:pos x="T8" y="T9"/>
                </a:cxn>
              </a:cxnLst>
              <a:rect l="0" t="0" r="r" b="b"/>
              <a:pathLst>
                <a:path w="132" h="97">
                  <a:moveTo>
                    <a:pt x="10" y="0"/>
                  </a:moveTo>
                  <a:lnTo>
                    <a:pt x="0" y="97"/>
                  </a:lnTo>
                  <a:lnTo>
                    <a:pt x="132" y="97"/>
                  </a:lnTo>
                  <a:lnTo>
                    <a:pt x="125" y="0"/>
                  </a:lnTo>
                  <a:lnTo>
                    <a:pt x="10"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79" name="Freeform 77"/>
            <p:cNvSpPr/>
            <p:nvPr/>
          </p:nvSpPr>
          <p:spPr bwMode="auto">
            <a:xfrm>
              <a:off x="9112251" y="4656424"/>
              <a:ext cx="203200" cy="231775"/>
            </a:xfrm>
            <a:custGeom>
              <a:avLst/>
              <a:gdLst>
                <a:gd name="T0" fmla="*/ 7 w 128"/>
                <a:gd name="T1" fmla="*/ 0 h 146"/>
                <a:gd name="T2" fmla="*/ 0 w 128"/>
                <a:gd name="T3" fmla="*/ 146 h 146"/>
                <a:gd name="T4" fmla="*/ 128 w 128"/>
                <a:gd name="T5" fmla="*/ 146 h 146"/>
                <a:gd name="T6" fmla="*/ 121 w 128"/>
                <a:gd name="T7" fmla="*/ 0 h 146"/>
                <a:gd name="T8" fmla="*/ 7 w 128"/>
                <a:gd name="T9" fmla="*/ 0 h 146"/>
              </a:gdLst>
              <a:ahLst/>
              <a:cxnLst>
                <a:cxn ang="0">
                  <a:pos x="T0" y="T1"/>
                </a:cxn>
                <a:cxn ang="0">
                  <a:pos x="T2" y="T3"/>
                </a:cxn>
                <a:cxn ang="0">
                  <a:pos x="T4" y="T5"/>
                </a:cxn>
                <a:cxn ang="0">
                  <a:pos x="T6" y="T7"/>
                </a:cxn>
                <a:cxn ang="0">
                  <a:pos x="T8" y="T9"/>
                </a:cxn>
              </a:cxnLst>
              <a:rect l="0" t="0" r="r" b="b"/>
              <a:pathLst>
                <a:path w="128" h="146">
                  <a:moveTo>
                    <a:pt x="7" y="0"/>
                  </a:moveTo>
                  <a:lnTo>
                    <a:pt x="0" y="146"/>
                  </a:lnTo>
                  <a:lnTo>
                    <a:pt x="128"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7" name="Freeform 95"/>
            <p:cNvSpPr/>
            <p:nvPr/>
          </p:nvSpPr>
          <p:spPr bwMode="auto">
            <a:xfrm>
              <a:off x="11633201" y="4656424"/>
              <a:ext cx="207963" cy="231775"/>
            </a:xfrm>
            <a:custGeom>
              <a:avLst/>
              <a:gdLst>
                <a:gd name="T0" fmla="*/ 7 w 131"/>
                <a:gd name="T1" fmla="*/ 0 h 146"/>
                <a:gd name="T2" fmla="*/ 0 w 131"/>
                <a:gd name="T3" fmla="*/ 146 h 146"/>
                <a:gd name="T4" fmla="*/ 131 w 131"/>
                <a:gd name="T5" fmla="*/ 146 h 146"/>
                <a:gd name="T6" fmla="*/ 121 w 131"/>
                <a:gd name="T7" fmla="*/ 0 h 146"/>
                <a:gd name="T8" fmla="*/ 7 w 131"/>
                <a:gd name="T9" fmla="*/ 0 h 146"/>
              </a:gdLst>
              <a:ahLst/>
              <a:cxnLst>
                <a:cxn ang="0">
                  <a:pos x="T0" y="T1"/>
                </a:cxn>
                <a:cxn ang="0">
                  <a:pos x="T2" y="T3"/>
                </a:cxn>
                <a:cxn ang="0">
                  <a:pos x="T4" y="T5"/>
                </a:cxn>
                <a:cxn ang="0">
                  <a:pos x="T6" y="T7"/>
                </a:cxn>
                <a:cxn ang="0">
                  <a:pos x="T8" y="T9"/>
                </a:cxn>
              </a:cxnLst>
              <a:rect l="0" t="0" r="r" b="b"/>
              <a:pathLst>
                <a:path w="131" h="146">
                  <a:moveTo>
                    <a:pt x="7" y="0"/>
                  </a:moveTo>
                  <a:lnTo>
                    <a:pt x="0" y="146"/>
                  </a:lnTo>
                  <a:lnTo>
                    <a:pt x="131"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3" name="Freeform 101"/>
            <p:cNvSpPr/>
            <p:nvPr/>
          </p:nvSpPr>
          <p:spPr bwMode="auto">
            <a:xfrm>
              <a:off x="1452563" y="2321212"/>
              <a:ext cx="2019300" cy="1474787"/>
            </a:xfrm>
            <a:custGeom>
              <a:avLst/>
              <a:gdLst>
                <a:gd name="T0" fmla="*/ 24 w 367"/>
                <a:gd name="T1" fmla="*/ 205 h 267"/>
                <a:gd name="T2" fmla="*/ 66 w 367"/>
                <a:gd name="T3" fmla="*/ 147 h 267"/>
                <a:gd name="T4" fmla="*/ 180 w 367"/>
                <a:gd name="T5" fmla="*/ 41 h 267"/>
                <a:gd name="T6" fmla="*/ 294 w 367"/>
                <a:gd name="T7" fmla="*/ 144 h 267"/>
                <a:gd name="T8" fmla="*/ 343 w 367"/>
                <a:gd name="T9" fmla="*/ 205 h 267"/>
                <a:gd name="T10" fmla="*/ 292 w 367"/>
                <a:gd name="T11" fmla="*/ 267 h 267"/>
                <a:gd name="T12" fmla="*/ 367 w 367"/>
                <a:gd name="T13" fmla="*/ 188 h 267"/>
                <a:gd name="T14" fmla="*/ 311 w 367"/>
                <a:gd name="T15" fmla="*/ 118 h 267"/>
                <a:gd name="T16" fmla="*/ 180 w 367"/>
                <a:gd name="T17" fmla="*/ 0 h 267"/>
                <a:gd name="T18" fmla="*/ 48 w 367"/>
                <a:gd name="T19" fmla="*/ 122 h 267"/>
                <a:gd name="T20" fmla="*/ 0 w 367"/>
                <a:gd name="T21" fmla="*/ 188 h 267"/>
                <a:gd name="T22" fmla="*/ 76 w 367"/>
                <a:gd name="T23" fmla="*/ 267 h 267"/>
                <a:gd name="T24" fmla="*/ 24 w 367"/>
                <a:gd name="T25" fmla="*/ 205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 h="267">
                  <a:moveTo>
                    <a:pt x="24" y="205"/>
                  </a:moveTo>
                  <a:cubicBezTo>
                    <a:pt x="24" y="183"/>
                    <a:pt x="40" y="163"/>
                    <a:pt x="66" y="147"/>
                  </a:cubicBezTo>
                  <a:cubicBezTo>
                    <a:pt x="70" y="88"/>
                    <a:pt x="120" y="41"/>
                    <a:pt x="180" y="41"/>
                  </a:cubicBezTo>
                  <a:cubicBezTo>
                    <a:pt x="240" y="41"/>
                    <a:pt x="288" y="86"/>
                    <a:pt x="294" y="144"/>
                  </a:cubicBezTo>
                  <a:cubicBezTo>
                    <a:pt x="324" y="159"/>
                    <a:pt x="343" y="181"/>
                    <a:pt x="343" y="205"/>
                  </a:cubicBezTo>
                  <a:cubicBezTo>
                    <a:pt x="343" y="230"/>
                    <a:pt x="323" y="252"/>
                    <a:pt x="292" y="267"/>
                  </a:cubicBezTo>
                  <a:cubicBezTo>
                    <a:pt x="337" y="250"/>
                    <a:pt x="367" y="221"/>
                    <a:pt x="367" y="188"/>
                  </a:cubicBezTo>
                  <a:cubicBezTo>
                    <a:pt x="367" y="161"/>
                    <a:pt x="346" y="136"/>
                    <a:pt x="311" y="118"/>
                  </a:cubicBezTo>
                  <a:cubicBezTo>
                    <a:pt x="304" y="51"/>
                    <a:pt x="248" y="0"/>
                    <a:pt x="180" y="0"/>
                  </a:cubicBezTo>
                  <a:cubicBezTo>
                    <a:pt x="110" y="0"/>
                    <a:pt x="53" y="54"/>
                    <a:pt x="48" y="122"/>
                  </a:cubicBezTo>
                  <a:cubicBezTo>
                    <a:pt x="19" y="140"/>
                    <a:pt x="0" y="163"/>
                    <a:pt x="0" y="188"/>
                  </a:cubicBezTo>
                  <a:cubicBezTo>
                    <a:pt x="0" y="221"/>
                    <a:pt x="30" y="250"/>
                    <a:pt x="76" y="267"/>
                  </a:cubicBezTo>
                  <a:cubicBezTo>
                    <a:pt x="44" y="252"/>
                    <a:pt x="24" y="230"/>
                    <a:pt x="24" y="205"/>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4" name="Freeform 102"/>
            <p:cNvSpPr/>
            <p:nvPr/>
          </p:nvSpPr>
          <p:spPr bwMode="auto">
            <a:xfrm>
              <a:off x="1584326" y="2548224"/>
              <a:ext cx="1755775" cy="1368425"/>
            </a:xfrm>
            <a:custGeom>
              <a:avLst/>
              <a:gdLst>
                <a:gd name="T0" fmla="*/ 84 w 319"/>
                <a:gd name="T1" fmla="*/ 199 h 248"/>
                <a:gd name="T2" fmla="*/ 150 w 319"/>
                <a:gd name="T3" fmla="*/ 244 h 248"/>
                <a:gd name="T4" fmla="*/ 160 w 319"/>
                <a:gd name="T5" fmla="*/ 196 h 248"/>
                <a:gd name="T6" fmla="*/ 170 w 319"/>
                <a:gd name="T7" fmla="*/ 248 h 248"/>
                <a:gd name="T8" fmla="*/ 235 w 319"/>
                <a:gd name="T9" fmla="*/ 199 h 248"/>
                <a:gd name="T10" fmla="*/ 191 w 319"/>
                <a:gd name="T11" fmla="*/ 247 h 248"/>
                <a:gd name="T12" fmla="*/ 268 w 319"/>
                <a:gd name="T13" fmla="*/ 226 h 248"/>
                <a:gd name="T14" fmla="*/ 319 w 319"/>
                <a:gd name="T15" fmla="*/ 164 h 248"/>
                <a:gd name="T16" fmla="*/ 270 w 319"/>
                <a:gd name="T17" fmla="*/ 103 h 248"/>
                <a:gd name="T18" fmla="*/ 156 w 319"/>
                <a:gd name="T19" fmla="*/ 0 h 248"/>
                <a:gd name="T20" fmla="*/ 42 w 319"/>
                <a:gd name="T21" fmla="*/ 106 h 248"/>
                <a:gd name="T22" fmla="*/ 0 w 319"/>
                <a:gd name="T23" fmla="*/ 164 h 248"/>
                <a:gd name="T24" fmla="*/ 52 w 319"/>
                <a:gd name="T25" fmla="*/ 226 h 248"/>
                <a:gd name="T26" fmla="*/ 128 w 319"/>
                <a:gd name="T27" fmla="*/ 247 h 248"/>
                <a:gd name="T28" fmla="*/ 84 w 319"/>
                <a:gd name="T29" fmla="*/ 199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9" h="248">
                  <a:moveTo>
                    <a:pt x="84" y="199"/>
                  </a:moveTo>
                  <a:cubicBezTo>
                    <a:pt x="150" y="244"/>
                    <a:pt x="150" y="244"/>
                    <a:pt x="150" y="244"/>
                  </a:cubicBezTo>
                  <a:cubicBezTo>
                    <a:pt x="160" y="196"/>
                    <a:pt x="160" y="196"/>
                    <a:pt x="160" y="196"/>
                  </a:cubicBezTo>
                  <a:cubicBezTo>
                    <a:pt x="170" y="248"/>
                    <a:pt x="170" y="248"/>
                    <a:pt x="170" y="248"/>
                  </a:cubicBezTo>
                  <a:cubicBezTo>
                    <a:pt x="235" y="199"/>
                    <a:pt x="235" y="199"/>
                    <a:pt x="235" y="199"/>
                  </a:cubicBezTo>
                  <a:cubicBezTo>
                    <a:pt x="191" y="247"/>
                    <a:pt x="191" y="247"/>
                    <a:pt x="191" y="247"/>
                  </a:cubicBezTo>
                  <a:cubicBezTo>
                    <a:pt x="220" y="244"/>
                    <a:pt x="247" y="237"/>
                    <a:pt x="268" y="226"/>
                  </a:cubicBezTo>
                  <a:cubicBezTo>
                    <a:pt x="299" y="211"/>
                    <a:pt x="319" y="189"/>
                    <a:pt x="319" y="164"/>
                  </a:cubicBezTo>
                  <a:cubicBezTo>
                    <a:pt x="319" y="140"/>
                    <a:pt x="300" y="118"/>
                    <a:pt x="270" y="103"/>
                  </a:cubicBezTo>
                  <a:cubicBezTo>
                    <a:pt x="264" y="45"/>
                    <a:pt x="216" y="0"/>
                    <a:pt x="156" y="0"/>
                  </a:cubicBezTo>
                  <a:cubicBezTo>
                    <a:pt x="96" y="0"/>
                    <a:pt x="46" y="47"/>
                    <a:pt x="42" y="106"/>
                  </a:cubicBezTo>
                  <a:cubicBezTo>
                    <a:pt x="16" y="122"/>
                    <a:pt x="0" y="142"/>
                    <a:pt x="0" y="164"/>
                  </a:cubicBezTo>
                  <a:cubicBezTo>
                    <a:pt x="0" y="189"/>
                    <a:pt x="20" y="211"/>
                    <a:pt x="52" y="226"/>
                  </a:cubicBezTo>
                  <a:cubicBezTo>
                    <a:pt x="73" y="237"/>
                    <a:pt x="99" y="244"/>
                    <a:pt x="128" y="247"/>
                  </a:cubicBezTo>
                  <a:cubicBezTo>
                    <a:pt x="84" y="199"/>
                    <a:pt x="84" y="199"/>
                    <a:pt x="84" y="199"/>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5" name="Freeform 103"/>
            <p:cNvSpPr/>
            <p:nvPr/>
          </p:nvSpPr>
          <p:spPr bwMode="auto">
            <a:xfrm>
              <a:off x="2046288" y="3629312"/>
              <a:ext cx="830263" cy="1258887"/>
            </a:xfrm>
            <a:custGeom>
              <a:avLst/>
              <a:gdLst>
                <a:gd name="T0" fmla="*/ 523 w 523"/>
                <a:gd name="T1" fmla="*/ 11 h 793"/>
                <a:gd name="T2" fmla="*/ 298 w 523"/>
                <a:gd name="T3" fmla="*/ 181 h 793"/>
                <a:gd name="T4" fmla="*/ 264 w 523"/>
                <a:gd name="T5" fmla="*/ 0 h 793"/>
                <a:gd name="T6" fmla="*/ 229 w 523"/>
                <a:gd name="T7" fmla="*/ 167 h 793"/>
                <a:gd name="T8" fmla="*/ 0 w 523"/>
                <a:gd name="T9" fmla="*/ 11 h 793"/>
                <a:gd name="T10" fmla="*/ 153 w 523"/>
                <a:gd name="T11" fmla="*/ 178 h 793"/>
                <a:gd name="T12" fmla="*/ 222 w 523"/>
                <a:gd name="T13" fmla="*/ 258 h 793"/>
                <a:gd name="T14" fmla="*/ 212 w 523"/>
                <a:gd name="T15" fmla="*/ 793 h 793"/>
                <a:gd name="T16" fmla="*/ 316 w 523"/>
                <a:gd name="T17" fmla="*/ 793 h 793"/>
                <a:gd name="T18" fmla="*/ 302 w 523"/>
                <a:gd name="T19" fmla="*/ 258 h 793"/>
                <a:gd name="T20" fmla="*/ 371 w 523"/>
                <a:gd name="T21" fmla="*/ 181 h 793"/>
                <a:gd name="T22" fmla="*/ 523 w 523"/>
                <a:gd name="T23" fmla="*/ 11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3" h="793">
                  <a:moveTo>
                    <a:pt x="523" y="11"/>
                  </a:moveTo>
                  <a:lnTo>
                    <a:pt x="298" y="181"/>
                  </a:lnTo>
                  <a:lnTo>
                    <a:pt x="264" y="0"/>
                  </a:lnTo>
                  <a:lnTo>
                    <a:pt x="229" y="167"/>
                  </a:lnTo>
                  <a:lnTo>
                    <a:pt x="0" y="11"/>
                  </a:lnTo>
                  <a:lnTo>
                    <a:pt x="153" y="178"/>
                  </a:lnTo>
                  <a:lnTo>
                    <a:pt x="222" y="258"/>
                  </a:lnTo>
                  <a:lnTo>
                    <a:pt x="212" y="793"/>
                  </a:lnTo>
                  <a:lnTo>
                    <a:pt x="316" y="793"/>
                  </a:lnTo>
                  <a:lnTo>
                    <a:pt x="302" y="258"/>
                  </a:lnTo>
                  <a:lnTo>
                    <a:pt x="371" y="181"/>
                  </a:lnTo>
                  <a:lnTo>
                    <a:pt x="523" y="11"/>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1" name="Freeform 119"/>
            <p:cNvSpPr/>
            <p:nvPr/>
          </p:nvSpPr>
          <p:spPr bwMode="auto">
            <a:xfrm>
              <a:off x="4445001" y="3011774"/>
              <a:ext cx="1474788" cy="1076325"/>
            </a:xfrm>
            <a:custGeom>
              <a:avLst/>
              <a:gdLst>
                <a:gd name="T0" fmla="*/ 18 w 268"/>
                <a:gd name="T1" fmla="*/ 150 h 195"/>
                <a:gd name="T2" fmla="*/ 48 w 268"/>
                <a:gd name="T3" fmla="*/ 108 h 195"/>
                <a:gd name="T4" fmla="*/ 132 w 268"/>
                <a:gd name="T5" fmla="*/ 30 h 195"/>
                <a:gd name="T6" fmla="*/ 215 w 268"/>
                <a:gd name="T7" fmla="*/ 105 h 195"/>
                <a:gd name="T8" fmla="*/ 251 w 268"/>
                <a:gd name="T9" fmla="*/ 150 h 195"/>
                <a:gd name="T10" fmla="*/ 213 w 268"/>
                <a:gd name="T11" fmla="*/ 195 h 195"/>
                <a:gd name="T12" fmla="*/ 268 w 268"/>
                <a:gd name="T13" fmla="*/ 137 h 195"/>
                <a:gd name="T14" fmla="*/ 227 w 268"/>
                <a:gd name="T15" fmla="*/ 86 h 195"/>
                <a:gd name="T16" fmla="*/ 132 w 268"/>
                <a:gd name="T17" fmla="*/ 0 h 195"/>
                <a:gd name="T18" fmla="*/ 35 w 268"/>
                <a:gd name="T19" fmla="*/ 89 h 195"/>
                <a:gd name="T20" fmla="*/ 0 w 268"/>
                <a:gd name="T21" fmla="*/ 137 h 195"/>
                <a:gd name="T22" fmla="*/ 55 w 268"/>
                <a:gd name="T23" fmla="*/ 195 h 195"/>
                <a:gd name="T24" fmla="*/ 18 w 268"/>
                <a:gd name="T25" fmla="*/ 15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8" h="195">
                  <a:moveTo>
                    <a:pt x="18" y="150"/>
                  </a:moveTo>
                  <a:cubicBezTo>
                    <a:pt x="18" y="133"/>
                    <a:pt x="29" y="119"/>
                    <a:pt x="48" y="108"/>
                  </a:cubicBezTo>
                  <a:cubicBezTo>
                    <a:pt x="52" y="64"/>
                    <a:pt x="88" y="30"/>
                    <a:pt x="132" y="30"/>
                  </a:cubicBezTo>
                  <a:cubicBezTo>
                    <a:pt x="175" y="30"/>
                    <a:pt x="211" y="63"/>
                    <a:pt x="215" y="105"/>
                  </a:cubicBezTo>
                  <a:cubicBezTo>
                    <a:pt x="237" y="116"/>
                    <a:pt x="251" y="132"/>
                    <a:pt x="251" y="150"/>
                  </a:cubicBezTo>
                  <a:cubicBezTo>
                    <a:pt x="251" y="168"/>
                    <a:pt x="236" y="184"/>
                    <a:pt x="213" y="195"/>
                  </a:cubicBezTo>
                  <a:cubicBezTo>
                    <a:pt x="247" y="182"/>
                    <a:pt x="268" y="161"/>
                    <a:pt x="268" y="137"/>
                  </a:cubicBezTo>
                  <a:cubicBezTo>
                    <a:pt x="268" y="117"/>
                    <a:pt x="253" y="99"/>
                    <a:pt x="227" y="86"/>
                  </a:cubicBezTo>
                  <a:cubicBezTo>
                    <a:pt x="222" y="38"/>
                    <a:pt x="181" y="0"/>
                    <a:pt x="132" y="0"/>
                  </a:cubicBezTo>
                  <a:cubicBezTo>
                    <a:pt x="81" y="0"/>
                    <a:pt x="39" y="39"/>
                    <a:pt x="35" y="89"/>
                  </a:cubicBezTo>
                  <a:cubicBezTo>
                    <a:pt x="14" y="102"/>
                    <a:pt x="0" y="119"/>
                    <a:pt x="0" y="137"/>
                  </a:cubicBezTo>
                  <a:cubicBezTo>
                    <a:pt x="0" y="161"/>
                    <a:pt x="22" y="182"/>
                    <a:pt x="55" y="195"/>
                  </a:cubicBezTo>
                  <a:cubicBezTo>
                    <a:pt x="32" y="184"/>
                    <a:pt x="18" y="168"/>
                    <a:pt x="18" y="150"/>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2" name="Freeform 120"/>
            <p:cNvSpPr/>
            <p:nvPr/>
          </p:nvSpPr>
          <p:spPr bwMode="auto">
            <a:xfrm>
              <a:off x="4545013" y="3176874"/>
              <a:ext cx="1282700" cy="1000125"/>
            </a:xfrm>
            <a:custGeom>
              <a:avLst/>
              <a:gdLst>
                <a:gd name="T0" fmla="*/ 61 w 233"/>
                <a:gd name="T1" fmla="*/ 145 h 181"/>
                <a:gd name="T2" fmla="*/ 109 w 233"/>
                <a:gd name="T3" fmla="*/ 178 h 181"/>
                <a:gd name="T4" fmla="*/ 116 w 233"/>
                <a:gd name="T5" fmla="*/ 143 h 181"/>
                <a:gd name="T6" fmla="*/ 124 w 233"/>
                <a:gd name="T7" fmla="*/ 181 h 181"/>
                <a:gd name="T8" fmla="*/ 171 w 233"/>
                <a:gd name="T9" fmla="*/ 145 h 181"/>
                <a:gd name="T10" fmla="*/ 139 w 233"/>
                <a:gd name="T11" fmla="*/ 181 h 181"/>
                <a:gd name="T12" fmla="*/ 195 w 233"/>
                <a:gd name="T13" fmla="*/ 165 h 181"/>
                <a:gd name="T14" fmla="*/ 233 w 233"/>
                <a:gd name="T15" fmla="*/ 120 h 181"/>
                <a:gd name="T16" fmla="*/ 197 w 233"/>
                <a:gd name="T17" fmla="*/ 75 h 181"/>
                <a:gd name="T18" fmla="*/ 114 w 233"/>
                <a:gd name="T19" fmla="*/ 0 h 181"/>
                <a:gd name="T20" fmla="*/ 30 w 233"/>
                <a:gd name="T21" fmla="*/ 78 h 181"/>
                <a:gd name="T22" fmla="*/ 0 w 233"/>
                <a:gd name="T23" fmla="*/ 120 h 181"/>
                <a:gd name="T24" fmla="*/ 37 w 233"/>
                <a:gd name="T25" fmla="*/ 165 h 181"/>
                <a:gd name="T26" fmla="*/ 93 w 233"/>
                <a:gd name="T27" fmla="*/ 181 h 181"/>
                <a:gd name="T28" fmla="*/ 61 w 233"/>
                <a:gd name="T29" fmla="*/ 14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3" h="181">
                  <a:moveTo>
                    <a:pt x="61" y="145"/>
                  </a:moveTo>
                  <a:cubicBezTo>
                    <a:pt x="109" y="178"/>
                    <a:pt x="109" y="178"/>
                    <a:pt x="109" y="178"/>
                  </a:cubicBezTo>
                  <a:cubicBezTo>
                    <a:pt x="116" y="143"/>
                    <a:pt x="116" y="143"/>
                    <a:pt x="116" y="143"/>
                  </a:cubicBezTo>
                  <a:cubicBezTo>
                    <a:pt x="124" y="181"/>
                    <a:pt x="124" y="181"/>
                    <a:pt x="124" y="181"/>
                  </a:cubicBezTo>
                  <a:cubicBezTo>
                    <a:pt x="171" y="145"/>
                    <a:pt x="171" y="145"/>
                    <a:pt x="171" y="145"/>
                  </a:cubicBezTo>
                  <a:cubicBezTo>
                    <a:pt x="139" y="181"/>
                    <a:pt x="139" y="181"/>
                    <a:pt x="139" y="181"/>
                  </a:cubicBezTo>
                  <a:cubicBezTo>
                    <a:pt x="161" y="178"/>
                    <a:pt x="180" y="173"/>
                    <a:pt x="195" y="165"/>
                  </a:cubicBezTo>
                  <a:cubicBezTo>
                    <a:pt x="218" y="154"/>
                    <a:pt x="233" y="138"/>
                    <a:pt x="233" y="120"/>
                  </a:cubicBezTo>
                  <a:cubicBezTo>
                    <a:pt x="233" y="102"/>
                    <a:pt x="219" y="86"/>
                    <a:pt x="197" y="75"/>
                  </a:cubicBezTo>
                  <a:cubicBezTo>
                    <a:pt x="193" y="33"/>
                    <a:pt x="157" y="0"/>
                    <a:pt x="114" y="0"/>
                  </a:cubicBezTo>
                  <a:cubicBezTo>
                    <a:pt x="70" y="0"/>
                    <a:pt x="34" y="34"/>
                    <a:pt x="30" y="78"/>
                  </a:cubicBezTo>
                  <a:cubicBezTo>
                    <a:pt x="11" y="89"/>
                    <a:pt x="0" y="103"/>
                    <a:pt x="0" y="120"/>
                  </a:cubicBezTo>
                  <a:cubicBezTo>
                    <a:pt x="0" y="138"/>
                    <a:pt x="14" y="154"/>
                    <a:pt x="37" y="165"/>
                  </a:cubicBezTo>
                  <a:cubicBezTo>
                    <a:pt x="53" y="173"/>
                    <a:pt x="72" y="178"/>
                    <a:pt x="93" y="181"/>
                  </a:cubicBezTo>
                  <a:cubicBezTo>
                    <a:pt x="61" y="145"/>
                    <a:pt x="61" y="145"/>
                    <a:pt x="61" y="145"/>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3" name="Freeform 121"/>
            <p:cNvSpPr/>
            <p:nvPr/>
          </p:nvSpPr>
          <p:spPr bwMode="auto">
            <a:xfrm>
              <a:off x="4879976" y="3965862"/>
              <a:ext cx="606425" cy="922337"/>
            </a:xfrm>
            <a:custGeom>
              <a:avLst/>
              <a:gdLst>
                <a:gd name="T0" fmla="*/ 382 w 382"/>
                <a:gd name="T1" fmla="*/ 7 h 581"/>
                <a:gd name="T2" fmla="*/ 219 w 382"/>
                <a:gd name="T3" fmla="*/ 133 h 581"/>
                <a:gd name="T4" fmla="*/ 191 w 382"/>
                <a:gd name="T5" fmla="*/ 0 h 581"/>
                <a:gd name="T6" fmla="*/ 167 w 382"/>
                <a:gd name="T7" fmla="*/ 122 h 581"/>
                <a:gd name="T8" fmla="*/ 0 w 382"/>
                <a:gd name="T9" fmla="*/ 7 h 581"/>
                <a:gd name="T10" fmla="*/ 111 w 382"/>
                <a:gd name="T11" fmla="*/ 133 h 581"/>
                <a:gd name="T12" fmla="*/ 163 w 382"/>
                <a:gd name="T13" fmla="*/ 188 h 581"/>
                <a:gd name="T14" fmla="*/ 153 w 382"/>
                <a:gd name="T15" fmla="*/ 581 h 581"/>
                <a:gd name="T16" fmla="*/ 229 w 382"/>
                <a:gd name="T17" fmla="*/ 581 h 581"/>
                <a:gd name="T18" fmla="*/ 222 w 382"/>
                <a:gd name="T19" fmla="*/ 188 h 581"/>
                <a:gd name="T20" fmla="*/ 271 w 382"/>
                <a:gd name="T21" fmla="*/ 133 h 581"/>
                <a:gd name="T22" fmla="*/ 382 w 382"/>
                <a:gd name="T23" fmla="*/ 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2" h="581">
                  <a:moveTo>
                    <a:pt x="382" y="7"/>
                  </a:moveTo>
                  <a:lnTo>
                    <a:pt x="219" y="133"/>
                  </a:lnTo>
                  <a:lnTo>
                    <a:pt x="191" y="0"/>
                  </a:lnTo>
                  <a:lnTo>
                    <a:pt x="167" y="122"/>
                  </a:lnTo>
                  <a:lnTo>
                    <a:pt x="0" y="7"/>
                  </a:lnTo>
                  <a:lnTo>
                    <a:pt x="111" y="133"/>
                  </a:lnTo>
                  <a:lnTo>
                    <a:pt x="163" y="188"/>
                  </a:lnTo>
                  <a:lnTo>
                    <a:pt x="153" y="581"/>
                  </a:lnTo>
                  <a:lnTo>
                    <a:pt x="229" y="581"/>
                  </a:lnTo>
                  <a:lnTo>
                    <a:pt x="222" y="188"/>
                  </a:lnTo>
                  <a:lnTo>
                    <a:pt x="271" y="133"/>
                  </a:lnTo>
                  <a:lnTo>
                    <a:pt x="382" y="7"/>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43" name="Oval 141"/>
            <p:cNvSpPr>
              <a:spLocks noChangeArrowheads="1"/>
            </p:cNvSpPr>
            <p:nvPr/>
          </p:nvSpPr>
          <p:spPr bwMode="auto">
            <a:xfrm>
              <a:off x="9821863" y="3221324"/>
              <a:ext cx="1001713" cy="1004887"/>
            </a:xfrm>
            <a:prstGeom prst="ellipse">
              <a:avLst/>
            </a:pr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44" name="Freeform 142"/>
            <p:cNvSpPr/>
            <p:nvPr/>
          </p:nvSpPr>
          <p:spPr bwMode="auto">
            <a:xfrm>
              <a:off x="10047288" y="3618199"/>
              <a:ext cx="539750" cy="1270000"/>
            </a:xfrm>
            <a:custGeom>
              <a:avLst/>
              <a:gdLst>
                <a:gd name="T0" fmla="*/ 340 w 340"/>
                <a:gd name="T1" fmla="*/ 143 h 800"/>
                <a:gd name="T2" fmla="*/ 195 w 340"/>
                <a:gd name="T3" fmla="*/ 226 h 800"/>
                <a:gd name="T4" fmla="*/ 174 w 340"/>
                <a:gd name="T5" fmla="*/ 0 h 800"/>
                <a:gd name="T6" fmla="*/ 149 w 340"/>
                <a:gd name="T7" fmla="*/ 226 h 800"/>
                <a:gd name="T8" fmla="*/ 0 w 340"/>
                <a:gd name="T9" fmla="*/ 143 h 800"/>
                <a:gd name="T10" fmla="*/ 132 w 340"/>
                <a:gd name="T11" fmla="*/ 303 h 800"/>
                <a:gd name="T12" fmla="*/ 132 w 340"/>
                <a:gd name="T13" fmla="*/ 800 h 800"/>
                <a:gd name="T14" fmla="*/ 201 w 340"/>
                <a:gd name="T15" fmla="*/ 800 h 800"/>
                <a:gd name="T16" fmla="*/ 201 w 340"/>
                <a:gd name="T17" fmla="*/ 303 h 800"/>
                <a:gd name="T18" fmla="*/ 340 w 340"/>
                <a:gd name="T19" fmla="*/ 143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800">
                  <a:moveTo>
                    <a:pt x="340" y="143"/>
                  </a:moveTo>
                  <a:lnTo>
                    <a:pt x="195" y="226"/>
                  </a:lnTo>
                  <a:lnTo>
                    <a:pt x="174" y="0"/>
                  </a:lnTo>
                  <a:lnTo>
                    <a:pt x="149" y="226"/>
                  </a:lnTo>
                  <a:lnTo>
                    <a:pt x="0" y="143"/>
                  </a:lnTo>
                  <a:lnTo>
                    <a:pt x="132" y="303"/>
                  </a:lnTo>
                  <a:lnTo>
                    <a:pt x="132" y="800"/>
                  </a:lnTo>
                  <a:lnTo>
                    <a:pt x="201" y="800"/>
                  </a:lnTo>
                  <a:lnTo>
                    <a:pt x="201" y="303"/>
                  </a:lnTo>
                  <a:lnTo>
                    <a:pt x="340" y="143"/>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sp>
        <p:nvSpPr>
          <p:cNvPr id="153" name="Rectangle 151"/>
          <p:cNvSpPr>
            <a:spLocks noChangeArrowheads="1"/>
          </p:cNvSpPr>
          <p:nvPr/>
        </p:nvSpPr>
        <p:spPr bwMode="auto">
          <a:xfrm>
            <a:off x="2" y="4902305"/>
            <a:ext cx="12238039" cy="193675"/>
          </a:xfrm>
          <a:prstGeom prst="rect">
            <a:avLst/>
          </a:prstGeom>
          <a:solidFill>
            <a:schemeClr val="accent4"/>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2" name="Rectangle 41"/>
          <p:cNvSpPr/>
          <p:nvPr/>
        </p:nvSpPr>
        <p:spPr>
          <a:xfrm>
            <a:off x="1048385" y="5363845"/>
            <a:ext cx="9775190" cy="937260"/>
          </a:xfrm>
          <a:prstGeom prst="rect">
            <a:avLst/>
          </a:prstGeom>
        </p:spPr>
        <p:txBody>
          <a:bodyPr wrap="square" lIns="121920" rIns="121920" bIns="60960">
            <a:spAutoFit/>
          </a:bodyPr>
          <a:lstStyle/>
          <a:p>
            <a:pPr indent="457200" algn="just" fontAlgn="auto">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sym typeface="+mn-ea"/>
              </a:rPr>
              <a:t>交响音乐是古希腊“和音”和“和谐”两个词的总称，欧洲交响音乐的发展大约经历了古典主义、浪漫主义、民族主义、印象主义、现代主义等历史阶段。</a:t>
            </a:r>
            <a:endParaRPr lang="zh-CN" altLang="en-US">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1" name="TextBox 76"/>
          <p:cNvSpPr txBox="1"/>
          <p:nvPr/>
        </p:nvSpPr>
        <p:spPr>
          <a:xfrm>
            <a:off x="3357687" y="327185"/>
            <a:ext cx="5451229" cy="583565"/>
          </a:xfrm>
          <a:prstGeom prst="rect">
            <a:avLst/>
          </a:prstGeom>
          <a:noFill/>
          <a:effectLst/>
        </p:spPr>
        <p:txBody>
          <a:bodyPr wrap="square" rtlCol="0">
            <a:spAutoFit/>
          </a:bodyPr>
          <a:lstStyle/>
          <a:p>
            <a:pPr algn="ctr"/>
            <a:r>
              <a:rPr lang="zh-CN" altLang="en-US" sz="3200" b="1" dirty="0" smtClean="0">
                <a:solidFill>
                  <a:schemeClr val="accent1">
                    <a:lumMod val="60000"/>
                    <a:lumOff val="40000"/>
                  </a:schemeClr>
                </a:solidFill>
                <a:latin typeface="华文细黑" panose="02010600040101010101" charset="-122"/>
                <a:ea typeface="宋体" panose="02010600030101010101" pitchFamily="2" charset="-122"/>
                <a:sym typeface="华文细黑" panose="02010600040101010101" charset="-122"/>
              </a:rPr>
              <a:t>第四节　交响乐</a:t>
            </a:r>
            <a:endParaRPr lang="zh-CN" altLang="en-US" sz="3200" b="1" dirty="0" smtClean="0">
              <a:solidFill>
                <a:schemeClr val="accent1">
                  <a:lumMod val="60000"/>
                  <a:lumOff val="40000"/>
                </a:schemeClr>
              </a:solidFill>
              <a:latin typeface="华文细黑" panose="02010600040101010101" charset="-122"/>
              <a:ea typeface="宋体" panose="02010600030101010101" pitchFamily="2" charset="-122"/>
              <a:sym typeface="华文细黑" panose="02010600040101010101" charset="-122"/>
            </a:endParaRPr>
          </a:p>
        </p:txBody>
      </p:sp>
    </p:spTree>
  </p:cSld>
  <p:clrMapOvr>
    <a:masterClrMapping/>
  </p:clrMapOvr>
  <p:transition spd="slow">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14:presetBounceEnd="50000">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14:bounceEnd="50000">
                                          <p:cBhvr additive="base">
                                            <p:cTn id="23" dur="1000" fill="hold"/>
                                            <p:tgtEl>
                                              <p:spTgt spid="42"/>
                                            </p:tgtEl>
                                            <p:attrNameLst>
                                              <p:attrName>ppt_x</p:attrName>
                                            </p:attrNameLst>
                                          </p:cBhvr>
                                          <p:tavLst>
                                            <p:tav tm="0">
                                              <p:val>
                                                <p:strVal val="#ppt_x"/>
                                              </p:val>
                                            </p:tav>
                                            <p:tav tm="100000">
                                              <p:val>
                                                <p:strVal val="#ppt_x"/>
                                              </p:val>
                                            </p:tav>
                                          </p:tavLst>
                                        </p:anim>
                                        <p:anim calcmode="lin" valueType="num" p14:bounceEnd="50000">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1000" fill="hold"/>
                                            <p:tgtEl>
                                              <p:spTgt spid="42"/>
                                            </p:tgtEl>
                                            <p:attrNameLst>
                                              <p:attrName>ppt_x</p:attrName>
                                            </p:attrNameLst>
                                          </p:cBhvr>
                                          <p:tavLst>
                                            <p:tav tm="0">
                                              <p:val>
                                                <p:strVal val="#ppt_x"/>
                                              </p:val>
                                            </p:tav>
                                            <p:tav tm="100000">
                                              <p:val>
                                                <p:strVal val="#ppt_x"/>
                                              </p:val>
                                            </p:tav>
                                          </p:tavLst>
                                        </p:anim>
                                        <p:anim calcmode="lin" valueType="num">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317"/>
            <a:ext cx="12192000" cy="6858000"/>
          </a:xfrm>
          <a:prstGeom prst="rect">
            <a:avLst/>
          </a:prstGeom>
          <a:noFill/>
        </p:spPr>
      </p:pic>
      <p:pic>
        <p:nvPicPr>
          <p:cNvPr id="9" name="图片 8" descr="图片包含 餐桌, 室内, 纸张&#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b="59279"/>
          <a:stretch>
            <a:fillRect/>
          </a:stretch>
        </p:blipFill>
        <p:spPr>
          <a:xfrm>
            <a:off x="-9754" y="5964349"/>
            <a:ext cx="12192000" cy="1787302"/>
          </a:xfrm>
          <a:prstGeom prst="rect">
            <a:avLst/>
          </a:prstGeom>
          <a:noFill/>
        </p:spPr>
      </p:pic>
      <p:sp>
        <p:nvSpPr>
          <p:cNvPr id="21" name="TextBox 76"/>
          <p:cNvSpPr txBox="1"/>
          <p:nvPr/>
        </p:nvSpPr>
        <p:spPr>
          <a:xfrm>
            <a:off x="3918585" y="2024380"/>
            <a:ext cx="7089775" cy="1198880"/>
          </a:xfrm>
          <a:prstGeom prst="rect">
            <a:avLst/>
          </a:prstGeom>
          <a:noFill/>
          <a:effectLst/>
        </p:spPr>
        <p:txBody>
          <a:bodyPr wrap="square" rtlCol="0">
            <a:spAutoFit/>
          </a:bodyPr>
          <a:p>
            <a:pPr algn="l"/>
            <a:r>
              <a:rPr sz="72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第六章  演奏</a:t>
            </a:r>
            <a:endParaRPr sz="72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grpSp>
        <p:nvGrpSpPr>
          <p:cNvPr id="4" name="组合 3"/>
          <p:cNvGrpSpPr/>
          <p:nvPr/>
        </p:nvGrpSpPr>
        <p:grpSpPr>
          <a:xfrm>
            <a:off x="9921240" y="154305"/>
            <a:ext cx="2134870" cy="864870"/>
            <a:chOff x="15605" y="515"/>
            <a:chExt cx="3362" cy="1362"/>
          </a:xfrm>
        </p:grpSpPr>
        <p:grpSp>
          <p:nvGrpSpPr>
            <p:cNvPr id="17" name="组合 16"/>
            <p:cNvGrpSpPr/>
            <p:nvPr/>
          </p:nvGrpSpPr>
          <p:grpSpPr>
            <a:xfrm>
              <a:off x="17318" y="535"/>
              <a:ext cx="1438" cy="1343"/>
              <a:chOff x="6344" y="1046"/>
              <a:chExt cx="1438" cy="1343"/>
            </a:xfrm>
          </p:grpSpPr>
          <p:sp>
            <p:nvSpPr>
              <p:cNvPr id="18" name="椭圆 17"/>
              <p:cNvSpPr/>
              <p:nvPr/>
            </p:nvSpPr>
            <p:spPr>
              <a:xfrm>
                <a:off x="6344" y="1046"/>
                <a:ext cx="465" cy="460"/>
              </a:xfrm>
              <a:prstGeom prst="ellipse">
                <a:avLst/>
              </a:prstGeom>
              <a:noFill/>
              <a:ln w="41275">
                <a:solidFill>
                  <a:srgbClr val="FADB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椭圆 18"/>
              <p:cNvSpPr/>
              <p:nvPr/>
            </p:nvSpPr>
            <p:spPr>
              <a:xfrm>
                <a:off x="6994" y="1609"/>
                <a:ext cx="788" cy="780"/>
              </a:xfrm>
              <a:prstGeom prst="ellipse">
                <a:avLst/>
              </a:prstGeom>
              <a:noFill/>
              <a:ln w="41275">
                <a:solidFill>
                  <a:srgbClr val="C5E3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0" name="组合 19"/>
            <p:cNvGrpSpPr/>
            <p:nvPr/>
          </p:nvGrpSpPr>
          <p:grpSpPr>
            <a:xfrm rot="20340000" flipH="1" flipV="1">
              <a:off x="15920" y="515"/>
              <a:ext cx="1438" cy="1343"/>
              <a:chOff x="6344" y="1046"/>
              <a:chExt cx="1438" cy="1343"/>
            </a:xfrm>
          </p:grpSpPr>
          <p:sp>
            <p:nvSpPr>
              <p:cNvPr id="5" name="椭圆 4"/>
              <p:cNvSpPr/>
              <p:nvPr/>
            </p:nvSpPr>
            <p:spPr>
              <a:xfrm>
                <a:off x="6344" y="1046"/>
                <a:ext cx="465" cy="460"/>
              </a:xfrm>
              <a:prstGeom prst="ellipse">
                <a:avLst/>
              </a:prstGeom>
              <a:noFill/>
              <a:ln w="41275">
                <a:solidFill>
                  <a:srgbClr val="CDE2F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椭圆 21"/>
              <p:cNvSpPr/>
              <p:nvPr/>
            </p:nvSpPr>
            <p:spPr>
              <a:xfrm>
                <a:off x="6994" y="1609"/>
                <a:ext cx="788" cy="780"/>
              </a:xfrm>
              <a:prstGeom prst="ellipse">
                <a:avLst/>
              </a:prstGeom>
              <a:noFill/>
              <a:ln w="41275">
                <a:solidFill>
                  <a:srgbClr val="C5E3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23" name="直接连接符 22"/>
            <p:cNvCxnSpPr/>
            <p:nvPr/>
          </p:nvCxnSpPr>
          <p:spPr>
            <a:xfrm flipH="1">
              <a:off x="15605" y="1141"/>
              <a:ext cx="463" cy="367"/>
            </a:xfrm>
            <a:prstGeom prst="line">
              <a:avLst/>
            </a:prstGeom>
            <a:ln w="19050">
              <a:solidFill>
                <a:srgbClr val="C5E3DE"/>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18505" y="995"/>
              <a:ext cx="463" cy="367"/>
            </a:xfrm>
            <a:prstGeom prst="line">
              <a:avLst/>
            </a:prstGeom>
            <a:ln w="19050">
              <a:solidFill>
                <a:srgbClr val="C5E3DE"/>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edge">
                                      <p:cBhvr>
                                        <p:cTn id="12"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一、交响乐曲鉴赏　《惊愕交响曲》</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892810" y="1449070"/>
            <a:ext cx="6080760" cy="4246245"/>
          </a:xfrm>
          <a:prstGeom prst="rect">
            <a:avLst/>
          </a:prstGeom>
          <a:noFill/>
        </p:spPr>
        <p:txBody>
          <a:bodyPr wrap="square" rtlCol="0" anchor="t">
            <a:spAutoFit/>
          </a:bodyPr>
          <a:p>
            <a:pPr indent="720090" algn="l" fontAlgn="auto">
              <a:lnSpc>
                <a:spcPct val="150000"/>
              </a:lnSpc>
              <a:spcBef>
                <a:spcPts val="0"/>
              </a:spcBef>
              <a:spcAft>
                <a:spcPts val="0"/>
              </a:spcAft>
            </a:pPr>
            <a:r>
              <a:rPr lang="zh-CN" altLang="en-US">
                <a:latin typeface="宋体" panose="02010600030101010101" pitchFamily="2" charset="-122"/>
                <a:ea typeface="宋体" panose="02010600030101010101" pitchFamily="2" charset="-122"/>
              </a:rPr>
              <a:t>弗朗茨·约瑟夫·海顿，出生于奥地利和匈牙利交界边境风景秀丽的罗劳村一个贫穷的车匠家庭，27 岁时受聘担任匈牙利艾斯台尔哈奇亲王的乐长，任职达 30 年之久，他一生写作了 104 首交响曲、4 部清唱剧（以《创世纪》和《四季》最为突出），同时也写作了 68 首的弦乐四重奏、52 首钢琴奏鸣曲，以及 20 部歌剧（5 部散失）、轻歌剧、13 部弥撒曲和声乐作品。海顿的音乐幽默、悠闲、明亮、轻快，含有宗教式的超脱，他将奏鸣曲式从钢琴发展到弦乐重奏上，他是器乐主调的创始人，将传统对位法的独立声部完全同化了，将主题发展自行展开。</a:t>
            </a:r>
            <a:endParaRPr lang="zh-CN" altLang="en-US">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7059295" y="2038350"/>
            <a:ext cx="4281170" cy="3067050"/>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二、交响乐曲鉴赏　《黄河交响曲》</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935355" y="1929130"/>
            <a:ext cx="5292090" cy="2999740"/>
          </a:xfrm>
          <a:prstGeom prst="rect">
            <a:avLst/>
          </a:prstGeom>
          <a:noFill/>
        </p:spPr>
        <p:txBody>
          <a:bodyPr wrap="square" rtlCol="0" anchor="t">
            <a:spAutoFit/>
          </a:bodyPr>
          <a:p>
            <a:pPr indent="720090" algn="l" fontAlgn="auto">
              <a:lnSpc>
                <a:spcPct val="150000"/>
              </a:lnSpc>
              <a:spcBef>
                <a:spcPts val="0"/>
              </a:spcBef>
              <a:spcAft>
                <a:spcPts val="0"/>
              </a:spcAft>
            </a:pPr>
            <a:r>
              <a:rPr lang="zh-CN" altLang="en-US">
                <a:latin typeface="宋体" panose="02010600030101010101" pitchFamily="2" charset="-122"/>
                <a:ea typeface="宋体" panose="02010600030101010101" pitchFamily="2" charset="-122"/>
              </a:rPr>
              <a:t>黄河是中华民族的象征，《黄河交响曲》是冼星海一生最杰出的作品；本作品体现出了中华民族的脊梁与底气，尽管是抗战主题的作品，却以其深厚的感情与高超的艺术表现把握了历史，俯瞰了中国，直到今天都在告诉人们：黄河是中华民族的伟大精神所在。该曲在抗日战争时期被公认为最优秀、最雄伟的作品。 </a:t>
            </a:r>
            <a:endParaRPr lang="zh-CN" altLang="en-US">
              <a:latin typeface="宋体" panose="02010600030101010101" pitchFamily="2" charset="-122"/>
              <a:ea typeface="宋体" panose="02010600030101010101" pitchFamily="2" charset="-122"/>
            </a:endParaRPr>
          </a:p>
        </p:txBody>
      </p:sp>
      <p:pic>
        <p:nvPicPr>
          <p:cNvPr id="6" name="图片 5"/>
          <p:cNvPicPr>
            <a:picLocks noChangeAspect="1"/>
          </p:cNvPicPr>
          <p:nvPr/>
        </p:nvPicPr>
        <p:blipFill>
          <a:blip r:embed="rId1"/>
          <a:stretch>
            <a:fillRect/>
          </a:stretch>
        </p:blipFill>
        <p:spPr>
          <a:xfrm>
            <a:off x="6438265" y="1657350"/>
            <a:ext cx="4762500" cy="3543300"/>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二、交响乐曲鉴赏　《黄河交响曲》</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882015" y="1513205"/>
            <a:ext cx="10399395" cy="3830955"/>
          </a:xfrm>
          <a:prstGeom prst="rect">
            <a:avLst/>
          </a:prstGeom>
          <a:noFill/>
        </p:spPr>
        <p:txBody>
          <a:bodyPr wrap="square" rtlCol="0" anchor="t">
            <a:spAutoFit/>
          </a:bodyPr>
          <a:p>
            <a:pPr indent="720090" algn="l" fontAlgn="auto">
              <a:lnSpc>
                <a:spcPct val="150000"/>
              </a:lnSpc>
              <a:spcBef>
                <a:spcPts val="0"/>
              </a:spcBef>
              <a:spcAft>
                <a:spcPts val="0"/>
              </a:spcAft>
            </a:pPr>
            <a:r>
              <a:rPr lang="zh-CN" altLang="en-US">
                <a:latin typeface="宋体" panose="02010600030101010101" pitchFamily="2" charset="-122"/>
                <a:ea typeface="宋体" panose="02010600030101010101" pitchFamily="2" charset="-122"/>
              </a:rPr>
              <a:t>在冼星海短促的一生中，创作生活约 10 年，共作歌曲几百首（现存 250 余首），大合唱 4 部、歌剧 1 部、交响曲 2 部、管弦乐组曲 4 部、狂想曲 1 部以及小提琴、钢琴等器乐独奏、重奏曲多首。冼星海根据不同内容，创造具有不同个性特征的音乐形象，或以具有冲击力的节奏和挺拔高昂、富于棱角的旋律，表现激昂慷慨的情绪和威武豪壮的气势；或以气息宽广的旋律、舒缓沉着的节奏和抒情含蕴的音调，体现革命人民丰富的内心世界。他一直致力于借鉴西方优秀艺术部分融合于中国传统音乐中，沉心创作人民的交响乐，一直探索交响音乐的民族化、群众化道路。与诗人光未然合作创作出享誉世界的中国交响乐作品《黄河大合唱》。1941 年春天，冼星海在莫斯科对简谱版《黄河大合唱》以交响乐队伴奏的合唱总谱重新进行了编配，定名为“交响大合唱《黄河》”。加写了整部大合唱的序曲，以及说白和各乐章之间的音乐。</a:t>
            </a:r>
            <a:endParaRPr lang="zh-CN" altLang="en-US">
              <a:latin typeface="宋体" panose="02010600030101010101" pitchFamily="2" charset="-122"/>
              <a:ea typeface="宋体" panose="02010600030101010101" pitchFamily="2" charset="-122"/>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4127"/>
            <a:ext cx="12192000" cy="6858000"/>
          </a:xfrm>
          <a:prstGeom prst="rect">
            <a:avLst/>
          </a:prstGeom>
          <a:noFill/>
        </p:spPr>
      </p:pic>
      <p:pic>
        <p:nvPicPr>
          <p:cNvPr id="9" name="图片 8" descr="图片包含 餐桌, 室内, 纸张&#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b="59279"/>
          <a:stretch>
            <a:fillRect/>
          </a:stretch>
        </p:blipFill>
        <p:spPr>
          <a:xfrm>
            <a:off x="-9754" y="5964349"/>
            <a:ext cx="12192000" cy="1787302"/>
          </a:xfrm>
          <a:prstGeom prst="rect">
            <a:avLst/>
          </a:prstGeom>
          <a:noFill/>
        </p:spPr>
      </p:pic>
      <p:sp>
        <p:nvSpPr>
          <p:cNvPr id="2" name="矩形 1"/>
          <p:cNvSpPr/>
          <p:nvPr/>
        </p:nvSpPr>
        <p:spPr>
          <a:xfrm>
            <a:off x="4148455" y="1173480"/>
            <a:ext cx="7597775" cy="388683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4815647" y="45672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动脑和动手 </a:t>
            </a:r>
            <a:r>
              <a:rPr lang="en-US" altLang="zh-CN"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&gt;</a:t>
            </a:r>
            <a:endParaRPr lang="en-US" altLang="zh-CN"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3" name="文本框 2"/>
          <p:cNvSpPr txBox="1"/>
          <p:nvPr>
            <p:custDataLst>
              <p:tags r:id="rId3"/>
            </p:custDataLst>
          </p:nvPr>
        </p:nvSpPr>
        <p:spPr>
          <a:xfrm>
            <a:off x="4603115" y="1409065"/>
            <a:ext cx="6658610" cy="3415030"/>
          </a:xfrm>
          <a:prstGeom prst="rect">
            <a:avLst/>
          </a:prstGeom>
          <a:noFill/>
        </p:spPr>
        <p:txBody>
          <a:bodyPr wrap="square" rtlCol="0">
            <a:spAutoFit/>
          </a:bodyPr>
          <a:p>
            <a:pPr algn="just">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一、让学生通过鉴赏，开发各自的想象力和创作力，利用现实生活的日常用品，如一切可以发出声音的物品，分组组合成小型“交响乐队”，让学生在娱乐中，感受学习的乐趣和音乐带来的无尽潜力。</a:t>
            </a:r>
            <a:endParaRPr lang="zh-CN" altLang="en-US">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二、针对本节鉴赏过的乐曲，让学生用自己喜欢的方式，通过聆听、鉴赏感受、体验并理解音乐，用简短的文字编写作品鉴赏或针对本节乐曲编写音乐舞台剧的小剧本。拓宽学生的音乐文化视野，锻炼学生的阅读理解和写作能力。</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edge">
                                      <p:cBhvr>
                                        <p:cTn id="12" dur="20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circle(in)">
                                      <p:cBhvr>
                                        <p:cTn id="17" dur="20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circle(in)">
                                      <p:cBhvr>
                                        <p:cTn id="22" dur="20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barn(inVertical)">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 grpId="0" bldLvl="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 y="-4127"/>
            <a:ext cx="12192000" cy="6858000"/>
          </a:xfrm>
          <a:prstGeom prst="rect">
            <a:avLst/>
          </a:prstGeom>
          <a:noFill/>
        </p:spPr>
      </p:pic>
      <p:sp>
        <p:nvSpPr>
          <p:cNvPr id="27" name="TextBox 29"/>
          <p:cNvSpPr txBox="1"/>
          <p:nvPr/>
        </p:nvSpPr>
        <p:spPr>
          <a:xfrm>
            <a:off x="754048" y="2037977"/>
            <a:ext cx="7571303" cy="1200329"/>
          </a:xfrm>
          <a:prstGeom prst="rect">
            <a:avLst/>
          </a:prstGeom>
          <a:noFill/>
          <a:ln>
            <a:noFill/>
          </a:ln>
        </p:spPr>
        <p:txBody>
          <a:bodyPr wrap="none" rtlCol="0">
            <a:spAutoFit/>
          </a:bodyPr>
          <a:lstStyle/>
          <a:p>
            <a:r>
              <a:rPr lang="zh-CN" altLang="en-US" sz="7200" dirty="0">
                <a:solidFill>
                  <a:schemeClr val="accent4">
                    <a:lumMod val="75000"/>
                  </a:schemeClr>
                </a:solidFill>
                <a:latin typeface="华文细黑" panose="02010600040101010101" charset="-122"/>
                <a:ea typeface="宋体" panose="02010600030101010101" pitchFamily="2" charset="-122"/>
                <a:sym typeface="华文细黑" panose="02010600040101010101" charset="-122"/>
              </a:rPr>
              <a:t>感谢</a:t>
            </a:r>
            <a:r>
              <a:rPr lang="zh-CN" altLang="en-US" sz="7200" dirty="0">
                <a:solidFill>
                  <a:schemeClr val="accent2"/>
                </a:solidFill>
                <a:latin typeface="华文细黑" panose="02010600040101010101" charset="-122"/>
                <a:ea typeface="宋体" panose="02010600030101010101" pitchFamily="2" charset="-122"/>
                <a:sym typeface="华文细黑" panose="02010600040101010101" charset="-122"/>
              </a:rPr>
              <a:t>您的</a:t>
            </a:r>
            <a:r>
              <a:rPr lang="zh-CN" altLang="en-US" sz="7200" dirty="0" smtClean="0">
                <a:solidFill>
                  <a:schemeClr val="accent3">
                    <a:lumMod val="75000"/>
                  </a:schemeClr>
                </a:solidFill>
                <a:latin typeface="华文细黑" panose="02010600040101010101" charset="-122"/>
                <a:ea typeface="宋体" panose="02010600030101010101" pitchFamily="2" charset="-122"/>
                <a:sym typeface="华文细黑" panose="02010600040101010101" charset="-122"/>
              </a:rPr>
              <a:t>聆听</a:t>
            </a:r>
            <a:r>
              <a:rPr lang="zh-CN" altLang="en-US" sz="7200" dirty="0" smtClean="0">
                <a:solidFill>
                  <a:schemeClr val="accent1"/>
                </a:solidFill>
                <a:latin typeface="华文细黑" panose="02010600040101010101" charset="-122"/>
                <a:ea typeface="宋体" panose="02010600030101010101" pitchFamily="2" charset="-122"/>
                <a:sym typeface="华文细黑" panose="02010600040101010101" charset="-122"/>
              </a:rPr>
              <a:t>指导</a:t>
            </a:r>
            <a:endParaRPr lang="zh-CN" altLang="en-US" sz="7200" dirty="0">
              <a:solidFill>
                <a:schemeClr val="accent1"/>
              </a:solidFill>
              <a:latin typeface="华文细黑" panose="02010600040101010101" charset="-122"/>
              <a:ea typeface="宋体" panose="02010600030101010101" pitchFamily="2" charset="-122"/>
              <a:sym typeface="华文细黑" panose="02010600040101010101" charset="-122"/>
            </a:endParaRPr>
          </a:p>
        </p:txBody>
      </p:sp>
      <p:grpSp>
        <p:nvGrpSpPr>
          <p:cNvPr id="4" name="组合 3"/>
          <p:cNvGrpSpPr/>
          <p:nvPr/>
        </p:nvGrpSpPr>
        <p:grpSpPr>
          <a:xfrm>
            <a:off x="1926935" y="3590974"/>
            <a:ext cx="4703132" cy="368300"/>
            <a:chOff x="1861105" y="3589691"/>
            <a:chExt cx="5180832" cy="368300"/>
          </a:xfrm>
        </p:grpSpPr>
        <p:sp>
          <p:nvSpPr>
            <p:cNvPr id="29" name="矩形 28"/>
            <p:cNvSpPr/>
            <p:nvPr/>
          </p:nvSpPr>
          <p:spPr>
            <a:xfrm>
              <a:off x="1861105" y="3592133"/>
              <a:ext cx="5180832" cy="346248"/>
            </a:xfrm>
            <a:prstGeom prst="rect">
              <a:avLst/>
            </a:prstGeom>
            <a:solidFill>
              <a:schemeClr val="accent1">
                <a:lumMod val="60000"/>
                <a:lumOff val="40000"/>
              </a:schemeClr>
            </a:solidFill>
          </p:spPr>
          <p:txBody>
            <a:bodyPr wrap="square">
              <a:spAutoFit/>
            </a:bodyPr>
            <a:lstStyle/>
            <a:p>
              <a:pPr algn="dist">
                <a:spcBef>
                  <a:spcPct val="0"/>
                </a:spcBef>
                <a:buFontTx/>
                <a:buNone/>
              </a:pPr>
              <a:endParaRPr lang="zh-CN" altLang="en-US" sz="2400" dirty="0">
                <a:solidFill>
                  <a:srgbClr val="FFFFFF"/>
                </a:solidFill>
                <a:effectLst>
                  <a:outerShdw blurRad="38100" dist="38100" dir="2700000" algn="tl">
                    <a:srgbClr val="000000">
                      <a:alpha val="43137"/>
                    </a:srgbClr>
                  </a:outerShdw>
                </a:effectLst>
                <a:latin typeface="华文细黑" panose="02010600040101010101" charset="-122"/>
                <a:ea typeface="宋体" panose="02010600030101010101" pitchFamily="2" charset="-122"/>
                <a:sym typeface="华文细黑" panose="02010600040101010101" charset="-122"/>
              </a:endParaRPr>
            </a:p>
          </p:txBody>
        </p:sp>
        <p:sp>
          <p:nvSpPr>
            <p:cNvPr id="10" name="矩形 9"/>
            <p:cNvSpPr/>
            <p:nvPr/>
          </p:nvSpPr>
          <p:spPr>
            <a:xfrm>
              <a:off x="2053448" y="3589691"/>
              <a:ext cx="4785550" cy="368300"/>
            </a:xfrm>
            <a:prstGeom prst="rect">
              <a:avLst/>
            </a:prstGeom>
            <a:noFill/>
          </p:spPr>
          <p:txBody>
            <a:bodyPr wrap="square">
              <a:spAutoFit/>
            </a:bodyPr>
            <a:lstStyle/>
            <a:p>
              <a:pPr algn="just"/>
              <a:r>
                <a:rPr lang="zh-CN" altLang="en-US" dirty="0" smtClean="0">
                  <a:solidFill>
                    <a:srgbClr val="FFFFFF"/>
                  </a:solidFill>
                  <a:latin typeface="宋体" panose="02010600030101010101" pitchFamily="2" charset="-122"/>
                  <a:ea typeface="宋体" panose="02010600030101010101" pitchFamily="2" charset="-122"/>
                  <a:cs typeface="宋体" panose="02010600030101010101" pitchFamily="2" charset="-122"/>
                  <a:sym typeface="华文细黑" panose="02010600040101010101" charset="-122"/>
                </a:rPr>
                <a:t>中职—公共艺术.美术篇（2020版）</a:t>
              </a:r>
              <a:endParaRPr lang="zh-CN" altLang="en-US" dirty="0" smtClean="0">
                <a:solidFill>
                  <a:srgbClr val="FFFFFF"/>
                </a:solidFill>
                <a:latin typeface="宋体" panose="02010600030101010101" pitchFamily="2" charset="-122"/>
                <a:ea typeface="宋体" panose="02010600030101010101" pitchFamily="2" charset="-122"/>
                <a:cs typeface="宋体" panose="02010600030101010101" pitchFamily="2" charset="-122"/>
                <a:sym typeface="华文细黑" panose="02010600040101010101" charset="-122"/>
              </a:endParaRPr>
            </a:p>
          </p:txBody>
        </p:sp>
      </p:grpSp>
      <p:grpSp>
        <p:nvGrpSpPr>
          <p:cNvPr id="8" name="组合 7"/>
          <p:cNvGrpSpPr/>
          <p:nvPr/>
        </p:nvGrpSpPr>
        <p:grpSpPr>
          <a:xfrm>
            <a:off x="105410" y="173990"/>
            <a:ext cx="2134870" cy="864870"/>
            <a:chOff x="15605" y="515"/>
            <a:chExt cx="3362" cy="1362"/>
          </a:xfrm>
        </p:grpSpPr>
        <p:grpSp>
          <p:nvGrpSpPr>
            <p:cNvPr id="17" name="组合 16"/>
            <p:cNvGrpSpPr/>
            <p:nvPr/>
          </p:nvGrpSpPr>
          <p:grpSpPr>
            <a:xfrm>
              <a:off x="17318" y="535"/>
              <a:ext cx="1438" cy="1343"/>
              <a:chOff x="6344" y="1046"/>
              <a:chExt cx="1438" cy="1343"/>
            </a:xfrm>
          </p:grpSpPr>
          <p:sp>
            <p:nvSpPr>
              <p:cNvPr id="18" name="椭圆 17"/>
              <p:cNvSpPr/>
              <p:nvPr/>
            </p:nvSpPr>
            <p:spPr>
              <a:xfrm>
                <a:off x="6344" y="1046"/>
                <a:ext cx="465" cy="460"/>
              </a:xfrm>
              <a:prstGeom prst="ellipse">
                <a:avLst/>
              </a:prstGeom>
              <a:noFill/>
              <a:ln w="41275">
                <a:solidFill>
                  <a:srgbClr val="FADB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椭圆 18"/>
              <p:cNvSpPr/>
              <p:nvPr/>
            </p:nvSpPr>
            <p:spPr>
              <a:xfrm>
                <a:off x="6994" y="1609"/>
                <a:ext cx="788" cy="780"/>
              </a:xfrm>
              <a:prstGeom prst="ellipse">
                <a:avLst/>
              </a:prstGeom>
              <a:noFill/>
              <a:ln w="41275">
                <a:solidFill>
                  <a:srgbClr val="C5E3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0" name="组合 19"/>
            <p:cNvGrpSpPr/>
            <p:nvPr/>
          </p:nvGrpSpPr>
          <p:grpSpPr>
            <a:xfrm rot="20340000" flipH="1" flipV="1">
              <a:off x="15920" y="515"/>
              <a:ext cx="1438" cy="1343"/>
              <a:chOff x="6344" y="1046"/>
              <a:chExt cx="1438" cy="1343"/>
            </a:xfrm>
          </p:grpSpPr>
          <p:sp>
            <p:nvSpPr>
              <p:cNvPr id="21" name="椭圆 20"/>
              <p:cNvSpPr/>
              <p:nvPr/>
            </p:nvSpPr>
            <p:spPr>
              <a:xfrm>
                <a:off x="6344" y="1046"/>
                <a:ext cx="465" cy="460"/>
              </a:xfrm>
              <a:prstGeom prst="ellipse">
                <a:avLst/>
              </a:prstGeom>
              <a:noFill/>
              <a:ln w="41275">
                <a:solidFill>
                  <a:srgbClr val="CDE2F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椭圆 21"/>
              <p:cNvSpPr/>
              <p:nvPr/>
            </p:nvSpPr>
            <p:spPr>
              <a:xfrm>
                <a:off x="6994" y="1609"/>
                <a:ext cx="788" cy="780"/>
              </a:xfrm>
              <a:prstGeom prst="ellipse">
                <a:avLst/>
              </a:prstGeom>
              <a:noFill/>
              <a:ln w="41275">
                <a:solidFill>
                  <a:srgbClr val="C5E3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23" name="直接连接符 22"/>
            <p:cNvCxnSpPr/>
            <p:nvPr/>
          </p:nvCxnSpPr>
          <p:spPr>
            <a:xfrm flipH="1">
              <a:off x="15605" y="1141"/>
              <a:ext cx="463" cy="367"/>
            </a:xfrm>
            <a:prstGeom prst="line">
              <a:avLst/>
            </a:prstGeom>
            <a:ln w="19050">
              <a:solidFill>
                <a:srgbClr val="C5E3DE"/>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18505" y="995"/>
              <a:ext cx="463" cy="367"/>
            </a:xfrm>
            <a:prstGeom prst="line">
              <a:avLst/>
            </a:prstGeom>
            <a:ln w="19050">
              <a:solidFill>
                <a:srgbClr val="C5E3DE"/>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by="(-#ppt_w*2)" calcmode="lin" valueType="num">
                                      <p:cBhvr rctx="PPT">
                                        <p:cTn id="7" dur="500" autoRev="1" fill="hold">
                                          <p:stCondLst>
                                            <p:cond delay="0"/>
                                          </p:stCondLst>
                                        </p:cTn>
                                        <p:tgtEl>
                                          <p:spTgt spid="27"/>
                                        </p:tgtEl>
                                        <p:attrNameLst>
                                          <p:attrName>ppt_w</p:attrName>
                                        </p:attrNameLst>
                                      </p:cBhvr>
                                    </p:anim>
                                    <p:anim by="(#ppt_w*0.50)" calcmode="lin" valueType="num">
                                      <p:cBhvr>
                                        <p:cTn id="8" dur="500" decel="50000" autoRev="1" fill="hold">
                                          <p:stCondLst>
                                            <p:cond delay="0"/>
                                          </p:stCondLst>
                                        </p:cTn>
                                        <p:tgtEl>
                                          <p:spTgt spid="27"/>
                                        </p:tgtEl>
                                        <p:attrNameLst>
                                          <p:attrName>ppt_x</p:attrName>
                                        </p:attrNameLst>
                                      </p:cBhvr>
                                    </p:anim>
                                    <p:anim from="(-#ppt_h/2)" to="(#ppt_y)" calcmode="lin" valueType="num">
                                      <p:cBhvr>
                                        <p:cTn id="9" dur="1000" fill="hold">
                                          <p:stCondLst>
                                            <p:cond delay="0"/>
                                          </p:stCondLst>
                                        </p:cTn>
                                        <p:tgtEl>
                                          <p:spTgt spid="27"/>
                                        </p:tgtEl>
                                        <p:attrNameLst>
                                          <p:attrName>ppt_y</p:attrName>
                                        </p:attrNameLst>
                                      </p:cBhvr>
                                    </p:anim>
                                    <p:animRot by="21600000">
                                      <p:cBhvr>
                                        <p:cTn id="10" dur="1000" fill="hold">
                                          <p:stCondLst>
                                            <p:cond delay="0"/>
                                          </p:stCondLst>
                                        </p:cTn>
                                        <p:tgtEl>
                                          <p:spTgt spid="27"/>
                                        </p:tgtEl>
                                        <p:attrNameLst>
                                          <p:attrName>r</p:attrName>
                                        </p:attrNameLst>
                                      </p:cBhvr>
                                    </p:animRot>
                                  </p:childTnLst>
                                </p:cTn>
                              </p:par>
                            </p:childTnLst>
                          </p:cTn>
                        </p:par>
                        <p:par>
                          <p:cTn id="11" fill="hold">
                            <p:stCondLst>
                              <p:cond delay="1700"/>
                            </p:stCondLst>
                            <p:childTnLst>
                              <p:par>
                                <p:cTn id="12" presetID="53" presetClass="entr" presetSubtype="16"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4" name="Group 153"/>
          <p:cNvGrpSpPr/>
          <p:nvPr/>
        </p:nvGrpSpPr>
        <p:grpSpPr>
          <a:xfrm>
            <a:off x="252414" y="1693085"/>
            <a:ext cx="11733213" cy="3284537"/>
            <a:chOff x="252413" y="1648112"/>
            <a:chExt cx="11733213" cy="3284537"/>
          </a:xfrm>
        </p:grpSpPr>
        <p:sp>
          <p:nvSpPr>
            <p:cNvPr id="7" name="Freeform 5"/>
            <p:cNvSpPr/>
            <p:nvPr/>
          </p:nvSpPr>
          <p:spPr bwMode="auto">
            <a:xfrm>
              <a:off x="4395788" y="1768762"/>
              <a:ext cx="854075" cy="866775"/>
            </a:xfrm>
            <a:custGeom>
              <a:avLst/>
              <a:gdLst>
                <a:gd name="T0" fmla="*/ 25 w 155"/>
                <a:gd name="T1" fmla="*/ 157 h 157"/>
                <a:gd name="T2" fmla="*/ 50 w 155"/>
                <a:gd name="T3" fmla="*/ 134 h 157"/>
                <a:gd name="T4" fmla="*/ 73 w 155"/>
                <a:gd name="T5" fmla="*/ 109 h 157"/>
                <a:gd name="T6" fmla="*/ 76 w 155"/>
                <a:gd name="T7" fmla="*/ 110 h 157"/>
                <a:gd name="T8" fmla="*/ 111 w 155"/>
                <a:gd name="T9" fmla="*/ 95 h 157"/>
                <a:gd name="T10" fmla="*/ 109 w 155"/>
                <a:gd name="T11" fmla="*/ 72 h 157"/>
                <a:gd name="T12" fmla="*/ 123 w 155"/>
                <a:gd name="T13" fmla="*/ 57 h 157"/>
                <a:gd name="T14" fmla="*/ 124 w 155"/>
                <a:gd name="T15" fmla="*/ 44 h 157"/>
                <a:gd name="T16" fmla="*/ 151 w 155"/>
                <a:gd name="T17" fmla="*/ 31 h 157"/>
                <a:gd name="T18" fmla="*/ 138 w 155"/>
                <a:gd name="T19" fmla="*/ 4 h 157"/>
                <a:gd name="T20" fmla="*/ 115 w 155"/>
                <a:gd name="T21" fmla="*/ 9 h 157"/>
                <a:gd name="T22" fmla="*/ 108 w 155"/>
                <a:gd name="T23" fmla="*/ 5 h 157"/>
                <a:gd name="T24" fmla="*/ 77 w 155"/>
                <a:gd name="T25" fmla="*/ 19 h 157"/>
                <a:gd name="T26" fmla="*/ 76 w 155"/>
                <a:gd name="T27" fmla="*/ 31 h 157"/>
                <a:gd name="T28" fmla="*/ 69 w 155"/>
                <a:gd name="T29" fmla="*/ 27 h 157"/>
                <a:gd name="T30" fmla="*/ 35 w 155"/>
                <a:gd name="T31" fmla="*/ 43 h 157"/>
                <a:gd name="T32" fmla="*/ 36 w 155"/>
                <a:gd name="T33" fmla="*/ 64 h 157"/>
                <a:gd name="T34" fmla="*/ 17 w 155"/>
                <a:gd name="T35" fmla="*/ 88 h 157"/>
                <a:gd name="T36" fmla="*/ 20 w 155"/>
                <a:gd name="T37" fmla="*/ 101 h 157"/>
                <a:gd name="T38" fmla="*/ 19 w 155"/>
                <a:gd name="T39" fmla="*/ 107 h 157"/>
                <a:gd name="T40" fmla="*/ 0 w 155"/>
                <a:gd name="T41" fmla="*/ 131 h 157"/>
                <a:gd name="T42" fmla="*/ 25 w 155"/>
                <a:gd name="T43" fmla="*/ 15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5" h="157">
                  <a:moveTo>
                    <a:pt x="25" y="157"/>
                  </a:moveTo>
                  <a:cubicBezTo>
                    <a:pt x="38" y="157"/>
                    <a:pt x="49" y="147"/>
                    <a:pt x="50" y="134"/>
                  </a:cubicBezTo>
                  <a:cubicBezTo>
                    <a:pt x="63" y="132"/>
                    <a:pt x="72" y="122"/>
                    <a:pt x="73" y="109"/>
                  </a:cubicBezTo>
                  <a:cubicBezTo>
                    <a:pt x="74" y="109"/>
                    <a:pt x="75" y="110"/>
                    <a:pt x="76" y="110"/>
                  </a:cubicBezTo>
                  <a:cubicBezTo>
                    <a:pt x="90" y="115"/>
                    <a:pt x="105" y="108"/>
                    <a:pt x="111" y="95"/>
                  </a:cubicBezTo>
                  <a:cubicBezTo>
                    <a:pt x="113" y="87"/>
                    <a:pt x="112" y="79"/>
                    <a:pt x="109" y="72"/>
                  </a:cubicBezTo>
                  <a:cubicBezTo>
                    <a:pt x="115" y="69"/>
                    <a:pt x="120" y="64"/>
                    <a:pt x="123" y="57"/>
                  </a:cubicBezTo>
                  <a:cubicBezTo>
                    <a:pt x="125" y="53"/>
                    <a:pt x="125" y="48"/>
                    <a:pt x="124" y="44"/>
                  </a:cubicBezTo>
                  <a:cubicBezTo>
                    <a:pt x="135" y="47"/>
                    <a:pt x="147" y="42"/>
                    <a:pt x="151" y="31"/>
                  </a:cubicBezTo>
                  <a:cubicBezTo>
                    <a:pt x="155" y="20"/>
                    <a:pt x="149" y="8"/>
                    <a:pt x="138" y="4"/>
                  </a:cubicBezTo>
                  <a:cubicBezTo>
                    <a:pt x="130" y="1"/>
                    <a:pt x="121" y="3"/>
                    <a:pt x="115" y="9"/>
                  </a:cubicBezTo>
                  <a:cubicBezTo>
                    <a:pt x="113" y="7"/>
                    <a:pt x="111" y="6"/>
                    <a:pt x="108" y="5"/>
                  </a:cubicBezTo>
                  <a:cubicBezTo>
                    <a:pt x="95" y="0"/>
                    <a:pt x="82" y="7"/>
                    <a:pt x="77" y="19"/>
                  </a:cubicBezTo>
                  <a:cubicBezTo>
                    <a:pt x="76" y="23"/>
                    <a:pt x="75" y="27"/>
                    <a:pt x="76" y="31"/>
                  </a:cubicBezTo>
                  <a:cubicBezTo>
                    <a:pt x="74" y="29"/>
                    <a:pt x="72" y="28"/>
                    <a:pt x="69" y="27"/>
                  </a:cubicBezTo>
                  <a:cubicBezTo>
                    <a:pt x="56" y="22"/>
                    <a:pt x="40" y="29"/>
                    <a:pt x="35" y="43"/>
                  </a:cubicBezTo>
                  <a:cubicBezTo>
                    <a:pt x="32" y="50"/>
                    <a:pt x="33" y="58"/>
                    <a:pt x="36" y="64"/>
                  </a:cubicBezTo>
                  <a:cubicBezTo>
                    <a:pt x="25" y="66"/>
                    <a:pt x="17" y="76"/>
                    <a:pt x="17" y="88"/>
                  </a:cubicBezTo>
                  <a:cubicBezTo>
                    <a:pt x="17" y="92"/>
                    <a:pt x="18" y="97"/>
                    <a:pt x="20" y="101"/>
                  </a:cubicBezTo>
                  <a:cubicBezTo>
                    <a:pt x="20" y="102"/>
                    <a:pt x="19" y="105"/>
                    <a:pt x="19" y="107"/>
                  </a:cubicBezTo>
                  <a:cubicBezTo>
                    <a:pt x="8" y="109"/>
                    <a:pt x="0" y="119"/>
                    <a:pt x="0" y="131"/>
                  </a:cubicBezTo>
                  <a:cubicBezTo>
                    <a:pt x="0" y="145"/>
                    <a:pt x="11" y="157"/>
                    <a:pt x="25" y="157"/>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8" name="Freeform 6"/>
            <p:cNvSpPr/>
            <p:nvPr/>
          </p:nvSpPr>
          <p:spPr bwMode="auto">
            <a:xfrm>
              <a:off x="10493376" y="2127537"/>
              <a:ext cx="738188" cy="855662"/>
            </a:xfrm>
            <a:custGeom>
              <a:avLst/>
              <a:gdLst>
                <a:gd name="T0" fmla="*/ 37 w 134"/>
                <a:gd name="T1" fmla="*/ 155 h 155"/>
                <a:gd name="T2" fmla="*/ 75 w 134"/>
                <a:gd name="T3" fmla="*/ 121 h 155"/>
                <a:gd name="T4" fmla="*/ 109 w 134"/>
                <a:gd name="T5" fmla="*/ 82 h 155"/>
                <a:gd name="T6" fmla="*/ 104 w 134"/>
                <a:gd name="T7" fmla="*/ 63 h 155"/>
                <a:gd name="T8" fmla="*/ 134 w 134"/>
                <a:gd name="T9" fmla="*/ 31 h 155"/>
                <a:gd name="T10" fmla="*/ 102 w 134"/>
                <a:gd name="T11" fmla="*/ 0 h 155"/>
                <a:gd name="T12" fmla="*/ 73 w 134"/>
                <a:gd name="T13" fmla="*/ 19 h 155"/>
                <a:gd name="T14" fmla="*/ 60 w 134"/>
                <a:gd name="T15" fmla="*/ 17 h 155"/>
                <a:gd name="T16" fmla="*/ 25 w 134"/>
                <a:gd name="T17" fmla="*/ 52 h 155"/>
                <a:gd name="T18" fmla="*/ 30 w 134"/>
                <a:gd name="T19" fmla="*/ 71 h 155"/>
                <a:gd name="T20" fmla="*/ 29 w 134"/>
                <a:gd name="T21" fmla="*/ 81 h 155"/>
                <a:gd name="T22" fmla="*/ 0 w 134"/>
                <a:gd name="T23" fmla="*/ 117 h 155"/>
                <a:gd name="T24" fmla="*/ 37 w 134"/>
                <a:gd name="T25"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4" h="155">
                  <a:moveTo>
                    <a:pt x="37" y="155"/>
                  </a:moveTo>
                  <a:cubicBezTo>
                    <a:pt x="57" y="155"/>
                    <a:pt x="73" y="140"/>
                    <a:pt x="75" y="121"/>
                  </a:cubicBezTo>
                  <a:cubicBezTo>
                    <a:pt x="94" y="118"/>
                    <a:pt x="109" y="102"/>
                    <a:pt x="109" y="82"/>
                  </a:cubicBezTo>
                  <a:cubicBezTo>
                    <a:pt x="109" y="75"/>
                    <a:pt x="107" y="68"/>
                    <a:pt x="104" y="63"/>
                  </a:cubicBezTo>
                  <a:cubicBezTo>
                    <a:pt x="121" y="62"/>
                    <a:pt x="134" y="48"/>
                    <a:pt x="134" y="31"/>
                  </a:cubicBezTo>
                  <a:cubicBezTo>
                    <a:pt x="134" y="14"/>
                    <a:pt x="120" y="0"/>
                    <a:pt x="102" y="0"/>
                  </a:cubicBezTo>
                  <a:cubicBezTo>
                    <a:pt x="89" y="0"/>
                    <a:pt x="78" y="8"/>
                    <a:pt x="73" y="19"/>
                  </a:cubicBezTo>
                  <a:cubicBezTo>
                    <a:pt x="69" y="18"/>
                    <a:pt x="65" y="17"/>
                    <a:pt x="60" y="17"/>
                  </a:cubicBezTo>
                  <a:cubicBezTo>
                    <a:pt x="41" y="17"/>
                    <a:pt x="25" y="33"/>
                    <a:pt x="25" y="52"/>
                  </a:cubicBezTo>
                  <a:cubicBezTo>
                    <a:pt x="25" y="59"/>
                    <a:pt x="27" y="66"/>
                    <a:pt x="30" y="71"/>
                  </a:cubicBezTo>
                  <a:cubicBezTo>
                    <a:pt x="30" y="74"/>
                    <a:pt x="29" y="77"/>
                    <a:pt x="29" y="81"/>
                  </a:cubicBezTo>
                  <a:cubicBezTo>
                    <a:pt x="12" y="84"/>
                    <a:pt x="0" y="99"/>
                    <a:pt x="0" y="117"/>
                  </a:cubicBezTo>
                  <a:cubicBezTo>
                    <a:pt x="0" y="138"/>
                    <a:pt x="16" y="155"/>
                    <a:pt x="37" y="155"/>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 name="Freeform 7"/>
            <p:cNvSpPr/>
            <p:nvPr/>
          </p:nvSpPr>
          <p:spPr bwMode="auto">
            <a:xfrm>
              <a:off x="5992813" y="2006887"/>
              <a:ext cx="466725" cy="546100"/>
            </a:xfrm>
            <a:custGeom>
              <a:avLst/>
              <a:gdLst>
                <a:gd name="T0" fmla="*/ 23 w 85"/>
                <a:gd name="T1" fmla="*/ 99 h 99"/>
                <a:gd name="T2" fmla="*/ 47 w 85"/>
                <a:gd name="T3" fmla="*/ 77 h 99"/>
                <a:gd name="T4" fmla="*/ 69 w 85"/>
                <a:gd name="T5" fmla="*/ 52 h 99"/>
                <a:gd name="T6" fmla="*/ 66 w 85"/>
                <a:gd name="T7" fmla="*/ 40 h 99"/>
                <a:gd name="T8" fmla="*/ 85 w 85"/>
                <a:gd name="T9" fmla="*/ 20 h 99"/>
                <a:gd name="T10" fmla="*/ 65 w 85"/>
                <a:gd name="T11" fmla="*/ 0 h 99"/>
                <a:gd name="T12" fmla="*/ 46 w 85"/>
                <a:gd name="T13" fmla="*/ 13 h 99"/>
                <a:gd name="T14" fmla="*/ 38 w 85"/>
                <a:gd name="T15" fmla="*/ 11 h 99"/>
                <a:gd name="T16" fmla="*/ 15 w 85"/>
                <a:gd name="T17" fmla="*/ 34 h 99"/>
                <a:gd name="T18" fmla="*/ 19 w 85"/>
                <a:gd name="T19" fmla="*/ 46 h 99"/>
                <a:gd name="T20" fmla="*/ 18 w 85"/>
                <a:gd name="T21" fmla="*/ 51 h 99"/>
                <a:gd name="T22" fmla="*/ 0 w 85"/>
                <a:gd name="T23" fmla="*/ 75 h 99"/>
                <a:gd name="T24" fmla="*/ 23 w 85"/>
                <a:gd name="T25"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 h="99">
                  <a:moveTo>
                    <a:pt x="23" y="99"/>
                  </a:moveTo>
                  <a:cubicBezTo>
                    <a:pt x="36" y="99"/>
                    <a:pt x="46" y="89"/>
                    <a:pt x="47" y="77"/>
                  </a:cubicBezTo>
                  <a:cubicBezTo>
                    <a:pt x="59" y="75"/>
                    <a:pt x="69" y="65"/>
                    <a:pt x="69" y="52"/>
                  </a:cubicBezTo>
                  <a:cubicBezTo>
                    <a:pt x="69" y="48"/>
                    <a:pt x="68" y="44"/>
                    <a:pt x="66" y="40"/>
                  </a:cubicBezTo>
                  <a:cubicBezTo>
                    <a:pt x="76" y="40"/>
                    <a:pt x="85" y="31"/>
                    <a:pt x="85" y="20"/>
                  </a:cubicBezTo>
                  <a:cubicBezTo>
                    <a:pt x="85" y="9"/>
                    <a:pt x="76" y="0"/>
                    <a:pt x="65" y="0"/>
                  </a:cubicBezTo>
                  <a:cubicBezTo>
                    <a:pt x="56" y="0"/>
                    <a:pt x="49" y="5"/>
                    <a:pt x="46" y="13"/>
                  </a:cubicBezTo>
                  <a:cubicBezTo>
                    <a:pt x="44" y="12"/>
                    <a:pt x="41" y="11"/>
                    <a:pt x="38" y="11"/>
                  </a:cubicBezTo>
                  <a:cubicBezTo>
                    <a:pt x="26" y="11"/>
                    <a:pt x="15" y="21"/>
                    <a:pt x="15" y="34"/>
                  </a:cubicBezTo>
                  <a:cubicBezTo>
                    <a:pt x="15" y="38"/>
                    <a:pt x="17" y="42"/>
                    <a:pt x="19" y="46"/>
                  </a:cubicBezTo>
                  <a:cubicBezTo>
                    <a:pt x="19" y="48"/>
                    <a:pt x="18" y="49"/>
                    <a:pt x="18" y="51"/>
                  </a:cubicBezTo>
                  <a:cubicBezTo>
                    <a:pt x="7" y="54"/>
                    <a:pt x="0" y="63"/>
                    <a:pt x="0" y="75"/>
                  </a:cubicBezTo>
                  <a:cubicBezTo>
                    <a:pt x="0" y="88"/>
                    <a:pt x="10" y="99"/>
                    <a:pt x="23" y="99"/>
                  </a:cubicBezTo>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 name="Freeform 8"/>
            <p:cNvSpPr/>
            <p:nvPr/>
          </p:nvSpPr>
          <p:spPr bwMode="auto">
            <a:xfrm>
              <a:off x="7273926" y="3065749"/>
              <a:ext cx="457200" cy="487362"/>
            </a:xfrm>
            <a:custGeom>
              <a:avLst/>
              <a:gdLst>
                <a:gd name="T0" fmla="*/ 19 w 83"/>
                <a:gd name="T1" fmla="*/ 88 h 88"/>
                <a:gd name="T2" fmla="*/ 35 w 83"/>
                <a:gd name="T3" fmla="*/ 78 h 88"/>
                <a:gd name="T4" fmla="*/ 41 w 83"/>
                <a:gd name="T5" fmla="*/ 82 h 88"/>
                <a:gd name="T6" fmla="*/ 67 w 83"/>
                <a:gd name="T7" fmla="*/ 70 h 88"/>
                <a:gd name="T8" fmla="*/ 66 w 83"/>
                <a:gd name="T9" fmla="*/ 55 h 88"/>
                <a:gd name="T10" fmla="*/ 70 w 83"/>
                <a:gd name="T11" fmla="*/ 48 h 88"/>
                <a:gd name="T12" fmla="*/ 71 w 83"/>
                <a:gd name="T13" fmla="*/ 38 h 88"/>
                <a:gd name="T14" fmla="*/ 79 w 83"/>
                <a:gd name="T15" fmla="*/ 28 h 88"/>
                <a:gd name="T16" fmla="*/ 68 w 83"/>
                <a:gd name="T17" fmla="*/ 3 h 88"/>
                <a:gd name="T18" fmla="*/ 43 w 83"/>
                <a:gd name="T19" fmla="*/ 13 h 88"/>
                <a:gd name="T20" fmla="*/ 36 w 83"/>
                <a:gd name="T21" fmla="*/ 21 h 88"/>
                <a:gd name="T22" fmla="*/ 30 w 83"/>
                <a:gd name="T23" fmla="*/ 19 h 88"/>
                <a:gd name="T24" fmla="*/ 12 w 83"/>
                <a:gd name="T25" fmla="*/ 37 h 88"/>
                <a:gd name="T26" fmla="*/ 15 w 83"/>
                <a:gd name="T27" fmla="*/ 46 h 88"/>
                <a:gd name="T28" fmla="*/ 15 w 83"/>
                <a:gd name="T29" fmla="*/ 51 h 88"/>
                <a:gd name="T30" fmla="*/ 0 w 83"/>
                <a:gd name="T31" fmla="*/ 69 h 88"/>
                <a:gd name="T32" fmla="*/ 19 w 83"/>
                <a:gd name="T33"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8">
                  <a:moveTo>
                    <a:pt x="19" y="88"/>
                  </a:moveTo>
                  <a:cubicBezTo>
                    <a:pt x="26" y="88"/>
                    <a:pt x="32" y="84"/>
                    <a:pt x="35" y="78"/>
                  </a:cubicBezTo>
                  <a:cubicBezTo>
                    <a:pt x="37" y="79"/>
                    <a:pt x="39" y="81"/>
                    <a:pt x="41" y="82"/>
                  </a:cubicBezTo>
                  <a:cubicBezTo>
                    <a:pt x="51" y="85"/>
                    <a:pt x="63" y="80"/>
                    <a:pt x="67" y="70"/>
                  </a:cubicBezTo>
                  <a:cubicBezTo>
                    <a:pt x="68" y="65"/>
                    <a:pt x="68" y="59"/>
                    <a:pt x="66" y="55"/>
                  </a:cubicBezTo>
                  <a:cubicBezTo>
                    <a:pt x="68" y="53"/>
                    <a:pt x="69" y="51"/>
                    <a:pt x="70" y="48"/>
                  </a:cubicBezTo>
                  <a:cubicBezTo>
                    <a:pt x="71" y="45"/>
                    <a:pt x="72" y="41"/>
                    <a:pt x="71" y="38"/>
                  </a:cubicBezTo>
                  <a:cubicBezTo>
                    <a:pt x="75" y="36"/>
                    <a:pt x="78" y="33"/>
                    <a:pt x="79" y="28"/>
                  </a:cubicBezTo>
                  <a:cubicBezTo>
                    <a:pt x="83" y="18"/>
                    <a:pt x="78" y="7"/>
                    <a:pt x="68" y="3"/>
                  </a:cubicBezTo>
                  <a:cubicBezTo>
                    <a:pt x="58" y="0"/>
                    <a:pt x="47" y="4"/>
                    <a:pt x="43" y="13"/>
                  </a:cubicBezTo>
                  <a:cubicBezTo>
                    <a:pt x="40" y="15"/>
                    <a:pt x="38" y="17"/>
                    <a:pt x="36" y="21"/>
                  </a:cubicBezTo>
                  <a:cubicBezTo>
                    <a:pt x="34" y="20"/>
                    <a:pt x="32" y="19"/>
                    <a:pt x="30" y="19"/>
                  </a:cubicBezTo>
                  <a:cubicBezTo>
                    <a:pt x="20" y="19"/>
                    <a:pt x="12" y="27"/>
                    <a:pt x="12" y="37"/>
                  </a:cubicBezTo>
                  <a:cubicBezTo>
                    <a:pt x="12" y="40"/>
                    <a:pt x="13" y="44"/>
                    <a:pt x="15" y="46"/>
                  </a:cubicBezTo>
                  <a:cubicBezTo>
                    <a:pt x="15" y="48"/>
                    <a:pt x="15" y="49"/>
                    <a:pt x="15" y="51"/>
                  </a:cubicBezTo>
                  <a:cubicBezTo>
                    <a:pt x="6" y="53"/>
                    <a:pt x="0" y="60"/>
                    <a:pt x="0" y="69"/>
                  </a:cubicBezTo>
                  <a:cubicBezTo>
                    <a:pt x="0" y="79"/>
                    <a:pt x="8" y="88"/>
                    <a:pt x="19" y="88"/>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 name="Freeform 9"/>
            <p:cNvSpPr/>
            <p:nvPr/>
          </p:nvSpPr>
          <p:spPr bwMode="auto">
            <a:xfrm>
              <a:off x="1925638" y="1648112"/>
              <a:ext cx="457200" cy="490537"/>
            </a:xfrm>
            <a:custGeom>
              <a:avLst/>
              <a:gdLst>
                <a:gd name="T0" fmla="*/ 18 w 83"/>
                <a:gd name="T1" fmla="*/ 89 h 89"/>
                <a:gd name="T2" fmla="*/ 35 w 83"/>
                <a:gd name="T3" fmla="*/ 79 h 89"/>
                <a:gd name="T4" fmla="*/ 41 w 83"/>
                <a:gd name="T5" fmla="*/ 82 h 89"/>
                <a:gd name="T6" fmla="*/ 66 w 83"/>
                <a:gd name="T7" fmla="*/ 71 h 89"/>
                <a:gd name="T8" fmla="*/ 66 w 83"/>
                <a:gd name="T9" fmla="*/ 56 h 89"/>
                <a:gd name="T10" fmla="*/ 70 w 83"/>
                <a:gd name="T11" fmla="*/ 49 h 89"/>
                <a:gd name="T12" fmla="*/ 71 w 83"/>
                <a:gd name="T13" fmla="*/ 39 h 89"/>
                <a:gd name="T14" fmla="*/ 79 w 83"/>
                <a:gd name="T15" fmla="*/ 29 h 89"/>
                <a:gd name="T16" fmla="*/ 67 w 83"/>
                <a:gd name="T17" fmla="*/ 4 h 89"/>
                <a:gd name="T18" fmla="*/ 43 w 83"/>
                <a:gd name="T19" fmla="*/ 14 h 89"/>
                <a:gd name="T20" fmla="*/ 36 w 83"/>
                <a:gd name="T21" fmla="*/ 21 h 89"/>
                <a:gd name="T22" fmla="*/ 30 w 83"/>
                <a:gd name="T23" fmla="*/ 20 h 89"/>
                <a:gd name="T24" fmla="*/ 12 w 83"/>
                <a:gd name="T25" fmla="*/ 38 h 89"/>
                <a:gd name="T26" fmla="*/ 15 w 83"/>
                <a:gd name="T27" fmla="*/ 47 h 89"/>
                <a:gd name="T28" fmla="*/ 14 w 83"/>
                <a:gd name="T29" fmla="*/ 52 h 89"/>
                <a:gd name="T30" fmla="*/ 0 w 83"/>
                <a:gd name="T31" fmla="*/ 70 h 89"/>
                <a:gd name="T32" fmla="*/ 18 w 83"/>
                <a:gd name="T33" fmla="*/ 8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9">
                  <a:moveTo>
                    <a:pt x="18" y="89"/>
                  </a:moveTo>
                  <a:cubicBezTo>
                    <a:pt x="25" y="89"/>
                    <a:pt x="31" y="84"/>
                    <a:pt x="35" y="79"/>
                  </a:cubicBezTo>
                  <a:cubicBezTo>
                    <a:pt x="36" y="80"/>
                    <a:pt x="38" y="81"/>
                    <a:pt x="41" y="82"/>
                  </a:cubicBezTo>
                  <a:cubicBezTo>
                    <a:pt x="51" y="86"/>
                    <a:pt x="62" y="81"/>
                    <a:pt x="66" y="71"/>
                  </a:cubicBezTo>
                  <a:cubicBezTo>
                    <a:pt x="68" y="66"/>
                    <a:pt x="68" y="60"/>
                    <a:pt x="66" y="56"/>
                  </a:cubicBezTo>
                  <a:cubicBezTo>
                    <a:pt x="67" y="54"/>
                    <a:pt x="69" y="52"/>
                    <a:pt x="70" y="49"/>
                  </a:cubicBezTo>
                  <a:cubicBezTo>
                    <a:pt x="71" y="46"/>
                    <a:pt x="71" y="42"/>
                    <a:pt x="71" y="39"/>
                  </a:cubicBezTo>
                  <a:cubicBezTo>
                    <a:pt x="74" y="37"/>
                    <a:pt x="77" y="34"/>
                    <a:pt x="79" y="29"/>
                  </a:cubicBezTo>
                  <a:cubicBezTo>
                    <a:pt x="83" y="19"/>
                    <a:pt x="77" y="8"/>
                    <a:pt x="67" y="4"/>
                  </a:cubicBezTo>
                  <a:cubicBezTo>
                    <a:pt x="58" y="0"/>
                    <a:pt x="47" y="5"/>
                    <a:pt x="43" y="14"/>
                  </a:cubicBezTo>
                  <a:cubicBezTo>
                    <a:pt x="40" y="16"/>
                    <a:pt x="37" y="18"/>
                    <a:pt x="36" y="21"/>
                  </a:cubicBezTo>
                  <a:cubicBezTo>
                    <a:pt x="34" y="21"/>
                    <a:pt x="32" y="20"/>
                    <a:pt x="30" y="20"/>
                  </a:cubicBezTo>
                  <a:cubicBezTo>
                    <a:pt x="20" y="20"/>
                    <a:pt x="12" y="28"/>
                    <a:pt x="12" y="38"/>
                  </a:cubicBezTo>
                  <a:cubicBezTo>
                    <a:pt x="12" y="41"/>
                    <a:pt x="13" y="45"/>
                    <a:pt x="15" y="47"/>
                  </a:cubicBezTo>
                  <a:cubicBezTo>
                    <a:pt x="14" y="49"/>
                    <a:pt x="14" y="50"/>
                    <a:pt x="14" y="52"/>
                  </a:cubicBezTo>
                  <a:cubicBezTo>
                    <a:pt x="6" y="54"/>
                    <a:pt x="0" y="61"/>
                    <a:pt x="0" y="70"/>
                  </a:cubicBezTo>
                  <a:cubicBezTo>
                    <a:pt x="0" y="80"/>
                    <a:pt x="8" y="89"/>
                    <a:pt x="18" y="89"/>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 name="Freeform 10"/>
            <p:cNvSpPr/>
            <p:nvPr/>
          </p:nvSpPr>
          <p:spPr bwMode="auto">
            <a:xfrm>
              <a:off x="252413" y="2167224"/>
              <a:ext cx="11733213" cy="2765425"/>
            </a:xfrm>
            <a:custGeom>
              <a:avLst/>
              <a:gdLst>
                <a:gd name="T0" fmla="*/ 2015 w 2132"/>
                <a:gd name="T1" fmla="*/ 351 h 501"/>
                <a:gd name="T2" fmla="*/ 1940 w 2132"/>
                <a:gd name="T3" fmla="*/ 247 h 501"/>
                <a:gd name="T4" fmla="*/ 1943 w 2132"/>
                <a:gd name="T5" fmla="*/ 234 h 501"/>
                <a:gd name="T6" fmla="*/ 1943 w 2132"/>
                <a:gd name="T7" fmla="*/ 224 h 501"/>
                <a:gd name="T8" fmla="*/ 1939 w 2132"/>
                <a:gd name="T9" fmla="*/ 204 h 501"/>
                <a:gd name="T10" fmla="*/ 1825 w 2132"/>
                <a:gd name="T11" fmla="*/ 182 h 501"/>
                <a:gd name="T12" fmla="*/ 1831 w 2132"/>
                <a:gd name="T13" fmla="*/ 212 h 501"/>
                <a:gd name="T14" fmla="*/ 1831 w 2132"/>
                <a:gd name="T15" fmla="*/ 224 h 501"/>
                <a:gd name="T16" fmla="*/ 1828 w 2132"/>
                <a:gd name="T17" fmla="*/ 246 h 501"/>
                <a:gd name="T18" fmla="*/ 1826 w 2132"/>
                <a:gd name="T19" fmla="*/ 285 h 501"/>
                <a:gd name="T20" fmla="*/ 1679 w 2132"/>
                <a:gd name="T21" fmla="*/ 313 h 501"/>
                <a:gd name="T22" fmla="*/ 1625 w 2132"/>
                <a:gd name="T23" fmla="*/ 247 h 501"/>
                <a:gd name="T24" fmla="*/ 1631 w 2132"/>
                <a:gd name="T25" fmla="*/ 51 h 501"/>
                <a:gd name="T26" fmla="*/ 1631 w 2132"/>
                <a:gd name="T27" fmla="*/ 42 h 501"/>
                <a:gd name="T28" fmla="*/ 1627 w 2132"/>
                <a:gd name="T29" fmla="*/ 22 h 501"/>
                <a:gd name="T30" fmla="*/ 1513 w 2132"/>
                <a:gd name="T31" fmla="*/ 0 h 501"/>
                <a:gd name="T32" fmla="*/ 1520 w 2132"/>
                <a:gd name="T33" fmla="*/ 30 h 501"/>
                <a:gd name="T34" fmla="*/ 1520 w 2132"/>
                <a:gd name="T35" fmla="*/ 42 h 501"/>
                <a:gd name="T36" fmla="*/ 1518 w 2132"/>
                <a:gd name="T37" fmla="*/ 64 h 501"/>
                <a:gd name="T38" fmla="*/ 1506 w 2132"/>
                <a:gd name="T39" fmla="*/ 315 h 501"/>
                <a:gd name="T40" fmla="*/ 1499 w 2132"/>
                <a:gd name="T41" fmla="*/ 351 h 501"/>
                <a:gd name="T42" fmla="*/ 1385 w 2132"/>
                <a:gd name="T43" fmla="*/ 446 h 501"/>
                <a:gd name="T44" fmla="*/ 1342 w 2132"/>
                <a:gd name="T45" fmla="*/ 446 h 501"/>
                <a:gd name="T46" fmla="*/ 1271 w 2132"/>
                <a:gd name="T47" fmla="*/ 275 h 501"/>
                <a:gd name="T48" fmla="*/ 1232 w 2132"/>
                <a:gd name="T49" fmla="*/ 294 h 501"/>
                <a:gd name="T50" fmla="*/ 1103 w 2132"/>
                <a:gd name="T51" fmla="*/ 91 h 501"/>
                <a:gd name="T52" fmla="*/ 1103 w 2132"/>
                <a:gd name="T53" fmla="*/ 80 h 501"/>
                <a:gd name="T54" fmla="*/ 1030 w 2132"/>
                <a:gd name="T55" fmla="*/ 91 h 501"/>
                <a:gd name="T56" fmla="*/ 991 w 2132"/>
                <a:gd name="T57" fmla="*/ 159 h 501"/>
                <a:gd name="T58" fmla="*/ 990 w 2132"/>
                <a:gd name="T59" fmla="*/ 37 h 501"/>
                <a:gd name="T60" fmla="*/ 918 w 2132"/>
                <a:gd name="T61" fmla="*/ 47 h 501"/>
                <a:gd name="T62" fmla="*/ 886 w 2132"/>
                <a:gd name="T63" fmla="*/ 159 h 501"/>
                <a:gd name="T64" fmla="*/ 875 w 2132"/>
                <a:gd name="T65" fmla="*/ 251 h 501"/>
                <a:gd name="T66" fmla="*/ 791 w 2132"/>
                <a:gd name="T67" fmla="*/ 117 h 501"/>
                <a:gd name="T68" fmla="*/ 795 w 2132"/>
                <a:gd name="T69" fmla="*/ 110 h 501"/>
                <a:gd name="T70" fmla="*/ 742 w 2132"/>
                <a:gd name="T71" fmla="*/ 117 h 501"/>
                <a:gd name="T72" fmla="*/ 685 w 2132"/>
                <a:gd name="T73" fmla="*/ 251 h 501"/>
                <a:gd name="T74" fmla="*/ 571 w 2132"/>
                <a:gd name="T75" fmla="*/ 291 h 501"/>
                <a:gd name="T76" fmla="*/ 539 w 2132"/>
                <a:gd name="T77" fmla="*/ 330 h 501"/>
                <a:gd name="T78" fmla="*/ 470 w 2132"/>
                <a:gd name="T79" fmla="*/ 254 h 501"/>
                <a:gd name="T80" fmla="*/ 463 w 2132"/>
                <a:gd name="T81" fmla="*/ 4 h 501"/>
                <a:gd name="T82" fmla="*/ 433 w 2132"/>
                <a:gd name="T83" fmla="*/ 20 h 501"/>
                <a:gd name="T84" fmla="*/ 413 w 2132"/>
                <a:gd name="T85" fmla="*/ 330 h 501"/>
                <a:gd name="T86" fmla="*/ 350 w 2132"/>
                <a:gd name="T87" fmla="*/ 210 h 501"/>
                <a:gd name="T88" fmla="*/ 343 w 2132"/>
                <a:gd name="T89" fmla="*/ 4 h 501"/>
                <a:gd name="T90" fmla="*/ 314 w 2132"/>
                <a:gd name="T91" fmla="*/ 20 h 501"/>
                <a:gd name="T92" fmla="*/ 295 w 2132"/>
                <a:gd name="T93" fmla="*/ 182 h 501"/>
                <a:gd name="T94" fmla="*/ 53 w 2132"/>
                <a:gd name="T95" fmla="*/ 238 h 501"/>
                <a:gd name="T96" fmla="*/ 0 w 2132"/>
                <a:gd name="T97" fmla="*/ 499 h 501"/>
                <a:gd name="T98" fmla="*/ 571 w 2132"/>
                <a:gd name="T99" fmla="*/ 499 h 501"/>
                <a:gd name="T100" fmla="*/ 853 w 2132"/>
                <a:gd name="T101" fmla="*/ 501 h 501"/>
                <a:gd name="T102" fmla="*/ 1445 w 2132"/>
                <a:gd name="T103" fmla="*/ 501 h 501"/>
                <a:gd name="T104" fmla="*/ 2132 w 2132"/>
                <a:gd name="T105" fmla="*/ 446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32" h="501">
                  <a:moveTo>
                    <a:pt x="2062" y="446"/>
                  </a:moveTo>
                  <a:cubicBezTo>
                    <a:pt x="2062" y="351"/>
                    <a:pt x="2062" y="351"/>
                    <a:pt x="2062" y="351"/>
                  </a:cubicBezTo>
                  <a:cubicBezTo>
                    <a:pt x="2015" y="351"/>
                    <a:pt x="2015" y="351"/>
                    <a:pt x="2015" y="351"/>
                  </a:cubicBezTo>
                  <a:cubicBezTo>
                    <a:pt x="2015" y="275"/>
                    <a:pt x="2015" y="275"/>
                    <a:pt x="2015" y="275"/>
                  </a:cubicBezTo>
                  <a:cubicBezTo>
                    <a:pt x="1946" y="306"/>
                    <a:pt x="1946" y="306"/>
                    <a:pt x="1946" y="306"/>
                  </a:cubicBezTo>
                  <a:cubicBezTo>
                    <a:pt x="1943" y="288"/>
                    <a:pt x="1941" y="269"/>
                    <a:pt x="1940" y="247"/>
                  </a:cubicBezTo>
                  <a:cubicBezTo>
                    <a:pt x="1940" y="247"/>
                    <a:pt x="1940" y="247"/>
                    <a:pt x="1940" y="246"/>
                  </a:cubicBezTo>
                  <a:cubicBezTo>
                    <a:pt x="1943" y="246"/>
                    <a:pt x="1943" y="246"/>
                    <a:pt x="1943" y="246"/>
                  </a:cubicBezTo>
                  <a:cubicBezTo>
                    <a:pt x="1943" y="234"/>
                    <a:pt x="1943" y="234"/>
                    <a:pt x="1943" y="234"/>
                  </a:cubicBezTo>
                  <a:cubicBezTo>
                    <a:pt x="1940" y="234"/>
                    <a:pt x="1940" y="234"/>
                    <a:pt x="1940" y="234"/>
                  </a:cubicBezTo>
                  <a:cubicBezTo>
                    <a:pt x="1940" y="231"/>
                    <a:pt x="1940" y="228"/>
                    <a:pt x="1940" y="224"/>
                  </a:cubicBezTo>
                  <a:cubicBezTo>
                    <a:pt x="1943" y="224"/>
                    <a:pt x="1943" y="224"/>
                    <a:pt x="1943" y="224"/>
                  </a:cubicBezTo>
                  <a:cubicBezTo>
                    <a:pt x="1943" y="212"/>
                    <a:pt x="1943" y="212"/>
                    <a:pt x="1943" y="212"/>
                  </a:cubicBezTo>
                  <a:cubicBezTo>
                    <a:pt x="1939" y="212"/>
                    <a:pt x="1939" y="212"/>
                    <a:pt x="1939" y="212"/>
                  </a:cubicBezTo>
                  <a:cubicBezTo>
                    <a:pt x="1939" y="209"/>
                    <a:pt x="1939" y="207"/>
                    <a:pt x="1939" y="204"/>
                  </a:cubicBezTo>
                  <a:cubicBezTo>
                    <a:pt x="1945" y="204"/>
                    <a:pt x="1945" y="204"/>
                    <a:pt x="1945" y="204"/>
                  </a:cubicBezTo>
                  <a:cubicBezTo>
                    <a:pt x="1945" y="182"/>
                    <a:pt x="1945" y="182"/>
                    <a:pt x="1945" y="182"/>
                  </a:cubicBezTo>
                  <a:cubicBezTo>
                    <a:pt x="1825" y="182"/>
                    <a:pt x="1825" y="182"/>
                    <a:pt x="1825" y="182"/>
                  </a:cubicBezTo>
                  <a:cubicBezTo>
                    <a:pt x="1825" y="204"/>
                    <a:pt x="1825" y="204"/>
                    <a:pt x="1825" y="204"/>
                  </a:cubicBezTo>
                  <a:cubicBezTo>
                    <a:pt x="1832" y="204"/>
                    <a:pt x="1832" y="204"/>
                    <a:pt x="1832" y="204"/>
                  </a:cubicBezTo>
                  <a:cubicBezTo>
                    <a:pt x="1832" y="207"/>
                    <a:pt x="1832" y="209"/>
                    <a:pt x="1831" y="212"/>
                  </a:cubicBezTo>
                  <a:cubicBezTo>
                    <a:pt x="1828" y="212"/>
                    <a:pt x="1828" y="212"/>
                    <a:pt x="1828" y="212"/>
                  </a:cubicBezTo>
                  <a:cubicBezTo>
                    <a:pt x="1828" y="224"/>
                    <a:pt x="1828" y="224"/>
                    <a:pt x="1828" y="224"/>
                  </a:cubicBezTo>
                  <a:cubicBezTo>
                    <a:pt x="1831" y="224"/>
                    <a:pt x="1831" y="224"/>
                    <a:pt x="1831" y="224"/>
                  </a:cubicBezTo>
                  <a:cubicBezTo>
                    <a:pt x="1831" y="228"/>
                    <a:pt x="1831" y="231"/>
                    <a:pt x="1830" y="234"/>
                  </a:cubicBezTo>
                  <a:cubicBezTo>
                    <a:pt x="1828" y="234"/>
                    <a:pt x="1828" y="234"/>
                    <a:pt x="1828" y="234"/>
                  </a:cubicBezTo>
                  <a:cubicBezTo>
                    <a:pt x="1828" y="246"/>
                    <a:pt x="1828" y="246"/>
                    <a:pt x="1828" y="246"/>
                  </a:cubicBezTo>
                  <a:cubicBezTo>
                    <a:pt x="1830" y="246"/>
                    <a:pt x="1830" y="246"/>
                    <a:pt x="1830" y="246"/>
                  </a:cubicBezTo>
                  <a:cubicBezTo>
                    <a:pt x="1830" y="249"/>
                    <a:pt x="1829" y="251"/>
                    <a:pt x="1829" y="254"/>
                  </a:cubicBezTo>
                  <a:cubicBezTo>
                    <a:pt x="1828" y="264"/>
                    <a:pt x="1827" y="275"/>
                    <a:pt x="1826" y="285"/>
                  </a:cubicBezTo>
                  <a:cubicBezTo>
                    <a:pt x="1763" y="313"/>
                    <a:pt x="1763" y="313"/>
                    <a:pt x="1763" y="313"/>
                  </a:cubicBezTo>
                  <a:cubicBezTo>
                    <a:pt x="1763" y="275"/>
                    <a:pt x="1763" y="275"/>
                    <a:pt x="1763" y="275"/>
                  </a:cubicBezTo>
                  <a:cubicBezTo>
                    <a:pt x="1679" y="313"/>
                    <a:pt x="1679" y="313"/>
                    <a:pt x="1679" y="313"/>
                  </a:cubicBezTo>
                  <a:cubicBezTo>
                    <a:pt x="1679" y="275"/>
                    <a:pt x="1679" y="275"/>
                    <a:pt x="1679" y="275"/>
                  </a:cubicBezTo>
                  <a:cubicBezTo>
                    <a:pt x="1630" y="297"/>
                    <a:pt x="1630" y="297"/>
                    <a:pt x="1630" y="297"/>
                  </a:cubicBezTo>
                  <a:cubicBezTo>
                    <a:pt x="1628" y="282"/>
                    <a:pt x="1626" y="265"/>
                    <a:pt x="1625" y="247"/>
                  </a:cubicBezTo>
                  <a:cubicBezTo>
                    <a:pt x="1623" y="209"/>
                    <a:pt x="1625" y="120"/>
                    <a:pt x="1626" y="64"/>
                  </a:cubicBezTo>
                  <a:cubicBezTo>
                    <a:pt x="1631" y="64"/>
                    <a:pt x="1631" y="64"/>
                    <a:pt x="1631" y="64"/>
                  </a:cubicBezTo>
                  <a:cubicBezTo>
                    <a:pt x="1631" y="51"/>
                    <a:pt x="1631" y="51"/>
                    <a:pt x="1631" y="51"/>
                  </a:cubicBezTo>
                  <a:cubicBezTo>
                    <a:pt x="1626" y="51"/>
                    <a:pt x="1626" y="51"/>
                    <a:pt x="1626" y="51"/>
                  </a:cubicBezTo>
                  <a:cubicBezTo>
                    <a:pt x="1626" y="48"/>
                    <a:pt x="1627" y="45"/>
                    <a:pt x="1627" y="42"/>
                  </a:cubicBezTo>
                  <a:cubicBezTo>
                    <a:pt x="1631" y="42"/>
                    <a:pt x="1631" y="42"/>
                    <a:pt x="1631" y="42"/>
                  </a:cubicBezTo>
                  <a:cubicBezTo>
                    <a:pt x="1631" y="30"/>
                    <a:pt x="1631" y="30"/>
                    <a:pt x="1631" y="30"/>
                  </a:cubicBezTo>
                  <a:cubicBezTo>
                    <a:pt x="1627" y="30"/>
                    <a:pt x="1627" y="30"/>
                    <a:pt x="1627" y="30"/>
                  </a:cubicBezTo>
                  <a:cubicBezTo>
                    <a:pt x="1627" y="27"/>
                    <a:pt x="1627" y="24"/>
                    <a:pt x="1627" y="22"/>
                  </a:cubicBezTo>
                  <a:cubicBezTo>
                    <a:pt x="1633" y="22"/>
                    <a:pt x="1633" y="22"/>
                    <a:pt x="1633" y="22"/>
                  </a:cubicBezTo>
                  <a:cubicBezTo>
                    <a:pt x="1633" y="0"/>
                    <a:pt x="1633" y="0"/>
                    <a:pt x="1633" y="0"/>
                  </a:cubicBezTo>
                  <a:cubicBezTo>
                    <a:pt x="1513" y="0"/>
                    <a:pt x="1513" y="0"/>
                    <a:pt x="1513" y="0"/>
                  </a:cubicBezTo>
                  <a:cubicBezTo>
                    <a:pt x="1513" y="22"/>
                    <a:pt x="1513" y="22"/>
                    <a:pt x="1513" y="22"/>
                  </a:cubicBezTo>
                  <a:cubicBezTo>
                    <a:pt x="1520" y="22"/>
                    <a:pt x="1520" y="22"/>
                    <a:pt x="1520" y="22"/>
                  </a:cubicBezTo>
                  <a:cubicBezTo>
                    <a:pt x="1520" y="24"/>
                    <a:pt x="1520" y="27"/>
                    <a:pt x="1520" y="30"/>
                  </a:cubicBezTo>
                  <a:cubicBezTo>
                    <a:pt x="1518" y="30"/>
                    <a:pt x="1518" y="30"/>
                    <a:pt x="1518" y="30"/>
                  </a:cubicBezTo>
                  <a:cubicBezTo>
                    <a:pt x="1518" y="42"/>
                    <a:pt x="1518" y="42"/>
                    <a:pt x="1518" y="42"/>
                  </a:cubicBezTo>
                  <a:cubicBezTo>
                    <a:pt x="1520" y="42"/>
                    <a:pt x="1520" y="42"/>
                    <a:pt x="1520" y="42"/>
                  </a:cubicBezTo>
                  <a:cubicBezTo>
                    <a:pt x="1520" y="45"/>
                    <a:pt x="1520" y="48"/>
                    <a:pt x="1520" y="51"/>
                  </a:cubicBezTo>
                  <a:cubicBezTo>
                    <a:pt x="1518" y="51"/>
                    <a:pt x="1518" y="51"/>
                    <a:pt x="1518" y="51"/>
                  </a:cubicBezTo>
                  <a:cubicBezTo>
                    <a:pt x="1518" y="64"/>
                    <a:pt x="1518" y="64"/>
                    <a:pt x="1518" y="64"/>
                  </a:cubicBezTo>
                  <a:cubicBezTo>
                    <a:pt x="1520" y="64"/>
                    <a:pt x="1520" y="64"/>
                    <a:pt x="1520" y="64"/>
                  </a:cubicBezTo>
                  <a:cubicBezTo>
                    <a:pt x="1519" y="122"/>
                    <a:pt x="1517" y="216"/>
                    <a:pt x="1514" y="254"/>
                  </a:cubicBezTo>
                  <a:cubicBezTo>
                    <a:pt x="1512" y="276"/>
                    <a:pt x="1510" y="296"/>
                    <a:pt x="1506" y="315"/>
                  </a:cubicBezTo>
                  <a:cubicBezTo>
                    <a:pt x="1506" y="315"/>
                    <a:pt x="1506" y="315"/>
                    <a:pt x="1506" y="315"/>
                  </a:cubicBezTo>
                  <a:cubicBezTo>
                    <a:pt x="1506" y="319"/>
                    <a:pt x="1506" y="319"/>
                    <a:pt x="1506" y="319"/>
                  </a:cubicBezTo>
                  <a:cubicBezTo>
                    <a:pt x="1504" y="330"/>
                    <a:pt x="1502" y="341"/>
                    <a:pt x="1499" y="351"/>
                  </a:cubicBezTo>
                  <a:cubicBezTo>
                    <a:pt x="1445" y="351"/>
                    <a:pt x="1445" y="351"/>
                    <a:pt x="1445" y="351"/>
                  </a:cubicBezTo>
                  <a:cubicBezTo>
                    <a:pt x="1445" y="446"/>
                    <a:pt x="1445" y="446"/>
                    <a:pt x="1445" y="446"/>
                  </a:cubicBezTo>
                  <a:cubicBezTo>
                    <a:pt x="1385" y="446"/>
                    <a:pt x="1385" y="446"/>
                    <a:pt x="1385" y="446"/>
                  </a:cubicBezTo>
                  <a:cubicBezTo>
                    <a:pt x="1381" y="275"/>
                    <a:pt x="1381" y="275"/>
                    <a:pt x="1381" y="275"/>
                  </a:cubicBezTo>
                  <a:cubicBezTo>
                    <a:pt x="1347" y="275"/>
                    <a:pt x="1347" y="275"/>
                    <a:pt x="1347" y="275"/>
                  </a:cubicBezTo>
                  <a:cubicBezTo>
                    <a:pt x="1342" y="446"/>
                    <a:pt x="1342" y="446"/>
                    <a:pt x="1342" y="446"/>
                  </a:cubicBezTo>
                  <a:cubicBezTo>
                    <a:pt x="1310" y="446"/>
                    <a:pt x="1310" y="446"/>
                    <a:pt x="1310" y="446"/>
                  </a:cubicBezTo>
                  <a:cubicBezTo>
                    <a:pt x="1306" y="275"/>
                    <a:pt x="1306" y="275"/>
                    <a:pt x="1306" y="275"/>
                  </a:cubicBezTo>
                  <a:cubicBezTo>
                    <a:pt x="1271" y="275"/>
                    <a:pt x="1271" y="275"/>
                    <a:pt x="1271" y="275"/>
                  </a:cubicBezTo>
                  <a:cubicBezTo>
                    <a:pt x="1270" y="310"/>
                    <a:pt x="1270" y="310"/>
                    <a:pt x="1270" y="310"/>
                  </a:cubicBezTo>
                  <a:cubicBezTo>
                    <a:pt x="1270" y="294"/>
                    <a:pt x="1270" y="294"/>
                    <a:pt x="1270" y="294"/>
                  </a:cubicBezTo>
                  <a:cubicBezTo>
                    <a:pt x="1232" y="294"/>
                    <a:pt x="1232" y="294"/>
                    <a:pt x="1232" y="294"/>
                  </a:cubicBezTo>
                  <a:cubicBezTo>
                    <a:pt x="1232" y="159"/>
                    <a:pt x="1232" y="159"/>
                    <a:pt x="1232" y="159"/>
                  </a:cubicBezTo>
                  <a:cubicBezTo>
                    <a:pt x="1103" y="159"/>
                    <a:pt x="1103" y="159"/>
                    <a:pt x="1103" y="159"/>
                  </a:cubicBezTo>
                  <a:cubicBezTo>
                    <a:pt x="1103" y="91"/>
                    <a:pt x="1103" y="91"/>
                    <a:pt x="1103" y="91"/>
                  </a:cubicBezTo>
                  <a:cubicBezTo>
                    <a:pt x="1103" y="91"/>
                    <a:pt x="1103" y="91"/>
                    <a:pt x="1103" y="91"/>
                  </a:cubicBezTo>
                  <a:cubicBezTo>
                    <a:pt x="1105" y="91"/>
                    <a:pt x="1108" y="88"/>
                    <a:pt x="1108" y="85"/>
                  </a:cubicBezTo>
                  <a:cubicBezTo>
                    <a:pt x="1108" y="83"/>
                    <a:pt x="1105" y="80"/>
                    <a:pt x="1103" y="80"/>
                  </a:cubicBezTo>
                  <a:cubicBezTo>
                    <a:pt x="1030" y="80"/>
                    <a:pt x="1030" y="80"/>
                    <a:pt x="1030" y="80"/>
                  </a:cubicBezTo>
                  <a:cubicBezTo>
                    <a:pt x="1027" y="80"/>
                    <a:pt x="1025" y="83"/>
                    <a:pt x="1025" y="85"/>
                  </a:cubicBezTo>
                  <a:cubicBezTo>
                    <a:pt x="1025" y="88"/>
                    <a:pt x="1027" y="91"/>
                    <a:pt x="1030" y="91"/>
                  </a:cubicBezTo>
                  <a:cubicBezTo>
                    <a:pt x="1031" y="91"/>
                    <a:pt x="1031" y="91"/>
                    <a:pt x="1031" y="91"/>
                  </a:cubicBezTo>
                  <a:cubicBezTo>
                    <a:pt x="1031" y="159"/>
                    <a:pt x="1031" y="159"/>
                    <a:pt x="1031" y="159"/>
                  </a:cubicBezTo>
                  <a:cubicBezTo>
                    <a:pt x="991" y="159"/>
                    <a:pt x="991" y="159"/>
                    <a:pt x="991" y="159"/>
                  </a:cubicBezTo>
                  <a:cubicBezTo>
                    <a:pt x="991" y="47"/>
                    <a:pt x="991" y="47"/>
                    <a:pt x="991" y="47"/>
                  </a:cubicBezTo>
                  <a:cubicBezTo>
                    <a:pt x="994" y="47"/>
                    <a:pt x="995" y="45"/>
                    <a:pt x="995" y="42"/>
                  </a:cubicBezTo>
                  <a:cubicBezTo>
                    <a:pt x="995" y="39"/>
                    <a:pt x="993" y="37"/>
                    <a:pt x="990" y="37"/>
                  </a:cubicBezTo>
                  <a:cubicBezTo>
                    <a:pt x="918" y="37"/>
                    <a:pt x="918" y="37"/>
                    <a:pt x="918" y="37"/>
                  </a:cubicBezTo>
                  <a:cubicBezTo>
                    <a:pt x="915" y="37"/>
                    <a:pt x="912" y="39"/>
                    <a:pt x="912" y="42"/>
                  </a:cubicBezTo>
                  <a:cubicBezTo>
                    <a:pt x="912" y="45"/>
                    <a:pt x="915" y="47"/>
                    <a:pt x="918" y="47"/>
                  </a:cubicBezTo>
                  <a:cubicBezTo>
                    <a:pt x="920" y="47"/>
                    <a:pt x="920" y="47"/>
                    <a:pt x="920" y="47"/>
                  </a:cubicBezTo>
                  <a:cubicBezTo>
                    <a:pt x="920" y="159"/>
                    <a:pt x="920" y="159"/>
                    <a:pt x="920" y="159"/>
                  </a:cubicBezTo>
                  <a:cubicBezTo>
                    <a:pt x="886" y="159"/>
                    <a:pt x="886" y="159"/>
                    <a:pt x="886" y="159"/>
                  </a:cubicBezTo>
                  <a:cubicBezTo>
                    <a:pt x="886" y="291"/>
                    <a:pt x="886" y="291"/>
                    <a:pt x="886" y="291"/>
                  </a:cubicBezTo>
                  <a:cubicBezTo>
                    <a:pt x="875" y="291"/>
                    <a:pt x="875" y="291"/>
                    <a:pt x="875" y="291"/>
                  </a:cubicBezTo>
                  <a:cubicBezTo>
                    <a:pt x="875" y="251"/>
                    <a:pt x="875" y="251"/>
                    <a:pt x="875" y="251"/>
                  </a:cubicBezTo>
                  <a:cubicBezTo>
                    <a:pt x="846" y="251"/>
                    <a:pt x="846" y="251"/>
                    <a:pt x="846" y="251"/>
                  </a:cubicBezTo>
                  <a:cubicBezTo>
                    <a:pt x="836" y="230"/>
                    <a:pt x="817" y="213"/>
                    <a:pt x="793" y="206"/>
                  </a:cubicBezTo>
                  <a:cubicBezTo>
                    <a:pt x="791" y="117"/>
                    <a:pt x="791" y="117"/>
                    <a:pt x="791" y="117"/>
                  </a:cubicBezTo>
                  <a:cubicBezTo>
                    <a:pt x="795" y="117"/>
                    <a:pt x="795" y="117"/>
                    <a:pt x="795" y="117"/>
                  </a:cubicBezTo>
                  <a:cubicBezTo>
                    <a:pt x="797" y="117"/>
                    <a:pt x="798" y="116"/>
                    <a:pt x="798" y="114"/>
                  </a:cubicBezTo>
                  <a:cubicBezTo>
                    <a:pt x="798" y="112"/>
                    <a:pt x="797" y="110"/>
                    <a:pt x="795" y="110"/>
                  </a:cubicBezTo>
                  <a:cubicBezTo>
                    <a:pt x="742" y="110"/>
                    <a:pt x="742" y="110"/>
                    <a:pt x="742" y="110"/>
                  </a:cubicBezTo>
                  <a:cubicBezTo>
                    <a:pt x="740" y="110"/>
                    <a:pt x="738" y="112"/>
                    <a:pt x="738" y="114"/>
                  </a:cubicBezTo>
                  <a:cubicBezTo>
                    <a:pt x="738" y="116"/>
                    <a:pt x="740" y="117"/>
                    <a:pt x="742" y="117"/>
                  </a:cubicBezTo>
                  <a:cubicBezTo>
                    <a:pt x="745" y="117"/>
                    <a:pt x="745" y="117"/>
                    <a:pt x="745" y="117"/>
                  </a:cubicBezTo>
                  <a:cubicBezTo>
                    <a:pt x="743" y="204"/>
                    <a:pt x="743" y="204"/>
                    <a:pt x="743" y="204"/>
                  </a:cubicBezTo>
                  <a:cubicBezTo>
                    <a:pt x="717" y="211"/>
                    <a:pt x="696" y="228"/>
                    <a:pt x="685" y="251"/>
                  </a:cubicBezTo>
                  <a:cubicBezTo>
                    <a:pt x="647" y="251"/>
                    <a:pt x="647" y="251"/>
                    <a:pt x="647" y="251"/>
                  </a:cubicBezTo>
                  <a:cubicBezTo>
                    <a:pt x="647" y="291"/>
                    <a:pt x="647" y="291"/>
                    <a:pt x="647" y="291"/>
                  </a:cubicBezTo>
                  <a:cubicBezTo>
                    <a:pt x="571" y="291"/>
                    <a:pt x="571" y="291"/>
                    <a:pt x="571" y="291"/>
                  </a:cubicBezTo>
                  <a:cubicBezTo>
                    <a:pt x="571" y="401"/>
                    <a:pt x="571" y="401"/>
                    <a:pt x="571" y="401"/>
                  </a:cubicBezTo>
                  <a:cubicBezTo>
                    <a:pt x="539" y="401"/>
                    <a:pt x="539" y="401"/>
                    <a:pt x="539" y="401"/>
                  </a:cubicBezTo>
                  <a:cubicBezTo>
                    <a:pt x="539" y="330"/>
                    <a:pt x="539" y="330"/>
                    <a:pt x="539" y="330"/>
                  </a:cubicBezTo>
                  <a:cubicBezTo>
                    <a:pt x="486" y="330"/>
                    <a:pt x="486" y="330"/>
                    <a:pt x="486" y="330"/>
                  </a:cubicBezTo>
                  <a:cubicBezTo>
                    <a:pt x="480" y="254"/>
                    <a:pt x="480" y="254"/>
                    <a:pt x="480" y="254"/>
                  </a:cubicBezTo>
                  <a:cubicBezTo>
                    <a:pt x="470" y="254"/>
                    <a:pt x="470" y="254"/>
                    <a:pt x="470" y="254"/>
                  </a:cubicBezTo>
                  <a:cubicBezTo>
                    <a:pt x="466" y="19"/>
                    <a:pt x="466" y="19"/>
                    <a:pt x="466" y="19"/>
                  </a:cubicBezTo>
                  <a:cubicBezTo>
                    <a:pt x="469" y="18"/>
                    <a:pt x="471" y="15"/>
                    <a:pt x="471" y="12"/>
                  </a:cubicBezTo>
                  <a:cubicBezTo>
                    <a:pt x="471" y="8"/>
                    <a:pt x="467" y="4"/>
                    <a:pt x="463" y="4"/>
                  </a:cubicBezTo>
                  <a:cubicBezTo>
                    <a:pt x="435" y="4"/>
                    <a:pt x="435" y="4"/>
                    <a:pt x="435" y="4"/>
                  </a:cubicBezTo>
                  <a:cubicBezTo>
                    <a:pt x="431" y="4"/>
                    <a:pt x="427" y="8"/>
                    <a:pt x="427" y="12"/>
                  </a:cubicBezTo>
                  <a:cubicBezTo>
                    <a:pt x="427" y="16"/>
                    <a:pt x="430" y="19"/>
                    <a:pt x="433" y="20"/>
                  </a:cubicBezTo>
                  <a:cubicBezTo>
                    <a:pt x="428" y="254"/>
                    <a:pt x="428" y="254"/>
                    <a:pt x="428" y="254"/>
                  </a:cubicBezTo>
                  <a:cubicBezTo>
                    <a:pt x="421" y="254"/>
                    <a:pt x="421" y="254"/>
                    <a:pt x="421" y="254"/>
                  </a:cubicBezTo>
                  <a:cubicBezTo>
                    <a:pt x="413" y="330"/>
                    <a:pt x="413" y="330"/>
                    <a:pt x="413" y="330"/>
                  </a:cubicBezTo>
                  <a:cubicBezTo>
                    <a:pt x="413" y="330"/>
                    <a:pt x="413" y="330"/>
                    <a:pt x="413" y="330"/>
                  </a:cubicBezTo>
                  <a:cubicBezTo>
                    <a:pt x="413" y="182"/>
                    <a:pt x="413" y="182"/>
                    <a:pt x="413" y="182"/>
                  </a:cubicBezTo>
                  <a:cubicBezTo>
                    <a:pt x="350" y="210"/>
                    <a:pt x="350" y="210"/>
                    <a:pt x="350" y="210"/>
                  </a:cubicBezTo>
                  <a:cubicBezTo>
                    <a:pt x="347" y="19"/>
                    <a:pt x="347" y="19"/>
                    <a:pt x="347" y="19"/>
                  </a:cubicBezTo>
                  <a:cubicBezTo>
                    <a:pt x="350" y="17"/>
                    <a:pt x="351" y="15"/>
                    <a:pt x="351" y="12"/>
                  </a:cubicBezTo>
                  <a:cubicBezTo>
                    <a:pt x="351" y="8"/>
                    <a:pt x="347" y="4"/>
                    <a:pt x="343" y="4"/>
                  </a:cubicBezTo>
                  <a:cubicBezTo>
                    <a:pt x="315" y="4"/>
                    <a:pt x="315" y="4"/>
                    <a:pt x="315" y="4"/>
                  </a:cubicBezTo>
                  <a:cubicBezTo>
                    <a:pt x="311" y="4"/>
                    <a:pt x="307" y="8"/>
                    <a:pt x="307" y="12"/>
                  </a:cubicBezTo>
                  <a:cubicBezTo>
                    <a:pt x="307" y="16"/>
                    <a:pt x="310" y="19"/>
                    <a:pt x="314" y="20"/>
                  </a:cubicBezTo>
                  <a:cubicBezTo>
                    <a:pt x="310" y="228"/>
                    <a:pt x="310" y="228"/>
                    <a:pt x="310" y="228"/>
                  </a:cubicBezTo>
                  <a:cubicBezTo>
                    <a:pt x="295" y="235"/>
                    <a:pt x="295" y="235"/>
                    <a:pt x="295" y="235"/>
                  </a:cubicBezTo>
                  <a:cubicBezTo>
                    <a:pt x="295" y="182"/>
                    <a:pt x="295" y="182"/>
                    <a:pt x="295" y="182"/>
                  </a:cubicBezTo>
                  <a:cubicBezTo>
                    <a:pt x="177" y="235"/>
                    <a:pt x="177" y="235"/>
                    <a:pt x="177" y="235"/>
                  </a:cubicBezTo>
                  <a:cubicBezTo>
                    <a:pt x="177" y="182"/>
                    <a:pt x="177" y="182"/>
                    <a:pt x="177" y="182"/>
                  </a:cubicBezTo>
                  <a:cubicBezTo>
                    <a:pt x="53" y="238"/>
                    <a:pt x="53" y="238"/>
                    <a:pt x="53" y="238"/>
                  </a:cubicBezTo>
                  <a:cubicBezTo>
                    <a:pt x="53" y="392"/>
                    <a:pt x="53" y="392"/>
                    <a:pt x="53" y="392"/>
                  </a:cubicBezTo>
                  <a:cubicBezTo>
                    <a:pt x="0" y="392"/>
                    <a:pt x="0" y="392"/>
                    <a:pt x="0" y="392"/>
                  </a:cubicBezTo>
                  <a:cubicBezTo>
                    <a:pt x="0" y="499"/>
                    <a:pt x="0" y="499"/>
                    <a:pt x="0" y="499"/>
                  </a:cubicBezTo>
                  <a:cubicBezTo>
                    <a:pt x="426" y="499"/>
                    <a:pt x="426" y="499"/>
                    <a:pt x="426" y="499"/>
                  </a:cubicBezTo>
                  <a:cubicBezTo>
                    <a:pt x="426" y="499"/>
                    <a:pt x="426" y="499"/>
                    <a:pt x="426" y="499"/>
                  </a:cubicBezTo>
                  <a:cubicBezTo>
                    <a:pt x="571" y="499"/>
                    <a:pt x="571" y="499"/>
                    <a:pt x="571" y="499"/>
                  </a:cubicBezTo>
                  <a:cubicBezTo>
                    <a:pt x="571" y="500"/>
                    <a:pt x="571" y="500"/>
                    <a:pt x="571" y="500"/>
                  </a:cubicBezTo>
                  <a:cubicBezTo>
                    <a:pt x="853" y="500"/>
                    <a:pt x="853" y="500"/>
                    <a:pt x="853" y="500"/>
                  </a:cubicBezTo>
                  <a:cubicBezTo>
                    <a:pt x="853" y="501"/>
                    <a:pt x="853" y="501"/>
                    <a:pt x="853" y="501"/>
                  </a:cubicBezTo>
                  <a:cubicBezTo>
                    <a:pt x="1270" y="501"/>
                    <a:pt x="1270" y="501"/>
                    <a:pt x="1270" y="501"/>
                  </a:cubicBezTo>
                  <a:cubicBezTo>
                    <a:pt x="1270" y="501"/>
                    <a:pt x="1270" y="501"/>
                    <a:pt x="1270" y="501"/>
                  </a:cubicBezTo>
                  <a:cubicBezTo>
                    <a:pt x="1445" y="501"/>
                    <a:pt x="1445" y="501"/>
                    <a:pt x="1445" y="501"/>
                  </a:cubicBezTo>
                  <a:cubicBezTo>
                    <a:pt x="2062" y="501"/>
                    <a:pt x="2062" y="501"/>
                    <a:pt x="2062" y="501"/>
                  </a:cubicBezTo>
                  <a:cubicBezTo>
                    <a:pt x="2132" y="501"/>
                    <a:pt x="2132" y="501"/>
                    <a:pt x="2132" y="501"/>
                  </a:cubicBezTo>
                  <a:cubicBezTo>
                    <a:pt x="2132" y="446"/>
                    <a:pt x="2132" y="446"/>
                    <a:pt x="2132" y="446"/>
                  </a:cubicBezTo>
                  <a:cubicBezTo>
                    <a:pt x="2062" y="446"/>
                    <a:pt x="2062" y="446"/>
                    <a:pt x="2062" y="446"/>
                  </a:cubicBezTo>
                </a:path>
              </a:pathLst>
            </a:custGeom>
            <a:solidFill>
              <a:schemeClr val="tx1">
                <a:alpha val="1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6" name="Group 155"/>
          <p:cNvGrpSpPr/>
          <p:nvPr/>
        </p:nvGrpSpPr>
        <p:grpSpPr>
          <a:xfrm>
            <a:off x="1022352" y="2194735"/>
            <a:ext cx="9636125" cy="2738437"/>
            <a:chOff x="1022351" y="2149762"/>
            <a:chExt cx="9636125" cy="2738437"/>
          </a:xfrm>
        </p:grpSpPr>
        <p:sp>
          <p:nvSpPr>
            <p:cNvPr id="19" name="Freeform 17"/>
            <p:cNvSpPr/>
            <p:nvPr/>
          </p:nvSpPr>
          <p:spPr bwMode="auto">
            <a:xfrm>
              <a:off x="1022351" y="4700874"/>
              <a:ext cx="280988" cy="187325"/>
            </a:xfrm>
            <a:custGeom>
              <a:avLst/>
              <a:gdLst>
                <a:gd name="T0" fmla="*/ 11 w 177"/>
                <a:gd name="T1" fmla="*/ 0 h 118"/>
                <a:gd name="T2" fmla="*/ 0 w 177"/>
                <a:gd name="T3" fmla="*/ 118 h 118"/>
                <a:gd name="T4" fmla="*/ 177 w 177"/>
                <a:gd name="T5" fmla="*/ 118 h 118"/>
                <a:gd name="T6" fmla="*/ 167 w 177"/>
                <a:gd name="T7" fmla="*/ 0 h 118"/>
                <a:gd name="T8" fmla="*/ 11 w 177"/>
                <a:gd name="T9" fmla="*/ 0 h 118"/>
              </a:gdLst>
              <a:ahLst/>
              <a:cxnLst>
                <a:cxn ang="0">
                  <a:pos x="T0" y="T1"/>
                </a:cxn>
                <a:cxn ang="0">
                  <a:pos x="T2" y="T3"/>
                </a:cxn>
                <a:cxn ang="0">
                  <a:pos x="T4" y="T5"/>
                </a:cxn>
                <a:cxn ang="0">
                  <a:pos x="T6" y="T7"/>
                </a:cxn>
                <a:cxn ang="0">
                  <a:pos x="T8" y="T9"/>
                </a:cxn>
              </a:cxnLst>
              <a:rect l="0" t="0" r="r" b="b"/>
              <a:pathLst>
                <a:path w="177" h="118">
                  <a:moveTo>
                    <a:pt x="11" y="0"/>
                  </a:moveTo>
                  <a:lnTo>
                    <a:pt x="0" y="118"/>
                  </a:lnTo>
                  <a:lnTo>
                    <a:pt x="177" y="118"/>
                  </a:lnTo>
                  <a:lnTo>
                    <a:pt x="167"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3" name="Freeform 41"/>
            <p:cNvSpPr/>
            <p:nvPr/>
          </p:nvSpPr>
          <p:spPr bwMode="auto">
            <a:xfrm>
              <a:off x="4638676"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85" name="Freeform 83"/>
            <p:cNvSpPr/>
            <p:nvPr/>
          </p:nvSpPr>
          <p:spPr bwMode="auto">
            <a:xfrm>
              <a:off x="10004426" y="4700874"/>
              <a:ext cx="207963" cy="187325"/>
            </a:xfrm>
            <a:custGeom>
              <a:avLst/>
              <a:gdLst>
                <a:gd name="T0" fmla="*/ 10 w 131"/>
                <a:gd name="T1" fmla="*/ 0 h 118"/>
                <a:gd name="T2" fmla="*/ 0 w 131"/>
                <a:gd name="T3" fmla="*/ 118 h 118"/>
                <a:gd name="T4" fmla="*/ 131 w 131"/>
                <a:gd name="T5" fmla="*/ 118 h 118"/>
                <a:gd name="T6" fmla="*/ 121 w 131"/>
                <a:gd name="T7" fmla="*/ 0 h 118"/>
                <a:gd name="T8" fmla="*/ 10 w 131"/>
                <a:gd name="T9" fmla="*/ 0 h 118"/>
              </a:gdLst>
              <a:ahLst/>
              <a:cxnLst>
                <a:cxn ang="0">
                  <a:pos x="T0" y="T1"/>
                </a:cxn>
                <a:cxn ang="0">
                  <a:pos x="T2" y="T3"/>
                </a:cxn>
                <a:cxn ang="0">
                  <a:pos x="T4" y="T5"/>
                </a:cxn>
                <a:cxn ang="0">
                  <a:pos x="T6" y="T7"/>
                </a:cxn>
                <a:cxn ang="0">
                  <a:pos x="T8" y="T9"/>
                </a:cxn>
              </a:cxnLst>
              <a:rect l="0" t="0" r="r" b="b"/>
              <a:pathLst>
                <a:path w="131" h="118">
                  <a:moveTo>
                    <a:pt x="10" y="0"/>
                  </a:moveTo>
                  <a:lnTo>
                    <a:pt x="0" y="118"/>
                  </a:lnTo>
                  <a:lnTo>
                    <a:pt x="131" y="118"/>
                  </a:lnTo>
                  <a:lnTo>
                    <a:pt x="121" y="0"/>
                  </a:lnTo>
                  <a:lnTo>
                    <a:pt x="10"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1" name="Freeform 89"/>
            <p:cNvSpPr/>
            <p:nvPr/>
          </p:nvSpPr>
          <p:spPr bwMode="auto">
            <a:xfrm>
              <a:off x="10448926" y="4607212"/>
              <a:ext cx="209550" cy="280987"/>
            </a:xfrm>
            <a:custGeom>
              <a:avLst/>
              <a:gdLst>
                <a:gd name="T0" fmla="*/ 11 w 132"/>
                <a:gd name="T1" fmla="*/ 0 h 177"/>
                <a:gd name="T2" fmla="*/ 0 w 132"/>
                <a:gd name="T3" fmla="*/ 177 h 177"/>
                <a:gd name="T4" fmla="*/ 132 w 132"/>
                <a:gd name="T5" fmla="*/ 177 h 177"/>
                <a:gd name="T6" fmla="*/ 125 w 132"/>
                <a:gd name="T7" fmla="*/ 0 h 177"/>
                <a:gd name="T8" fmla="*/ 11 w 132"/>
                <a:gd name="T9" fmla="*/ 0 h 177"/>
              </a:gdLst>
              <a:ahLst/>
              <a:cxnLst>
                <a:cxn ang="0">
                  <a:pos x="T0" y="T1"/>
                </a:cxn>
                <a:cxn ang="0">
                  <a:pos x="T2" y="T3"/>
                </a:cxn>
                <a:cxn ang="0">
                  <a:pos x="T4" y="T5"/>
                </a:cxn>
                <a:cxn ang="0">
                  <a:pos x="T6" y="T7"/>
                </a:cxn>
                <a:cxn ang="0">
                  <a:pos x="T8" y="T9"/>
                </a:cxn>
              </a:cxnLst>
              <a:rect l="0" t="0" r="r" b="b"/>
              <a:pathLst>
                <a:path w="132" h="177">
                  <a:moveTo>
                    <a:pt x="11" y="0"/>
                  </a:moveTo>
                  <a:lnTo>
                    <a:pt x="0" y="177"/>
                  </a:lnTo>
                  <a:lnTo>
                    <a:pt x="132" y="177"/>
                  </a:lnTo>
                  <a:lnTo>
                    <a:pt x="125"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2" name="Freeform 110"/>
            <p:cNvSpPr/>
            <p:nvPr/>
          </p:nvSpPr>
          <p:spPr bwMode="auto">
            <a:xfrm>
              <a:off x="5105401" y="2149762"/>
              <a:ext cx="1954213" cy="1998662"/>
            </a:xfrm>
            <a:custGeom>
              <a:avLst/>
              <a:gdLst>
                <a:gd name="T0" fmla="*/ 261 w 355"/>
                <a:gd name="T1" fmla="*/ 118 h 362"/>
                <a:gd name="T2" fmla="*/ 178 w 355"/>
                <a:gd name="T3" fmla="*/ 0 h 362"/>
                <a:gd name="T4" fmla="*/ 96 w 355"/>
                <a:gd name="T5" fmla="*/ 118 h 362"/>
                <a:gd name="T6" fmla="*/ 165 w 355"/>
                <a:gd name="T7" fmla="*/ 362 h 362"/>
                <a:gd name="T8" fmla="*/ 165 w 355"/>
                <a:gd name="T9" fmla="*/ 311 h 362"/>
                <a:gd name="T10" fmla="*/ 114 w 355"/>
                <a:gd name="T11" fmla="*/ 251 h 362"/>
                <a:gd name="T12" fmla="*/ 169 w 355"/>
                <a:gd name="T13" fmla="*/ 283 h 362"/>
                <a:gd name="T14" fmla="*/ 178 w 355"/>
                <a:gd name="T15" fmla="*/ 199 h 362"/>
                <a:gd name="T16" fmla="*/ 186 w 355"/>
                <a:gd name="T17" fmla="*/ 283 h 362"/>
                <a:gd name="T18" fmla="*/ 241 w 355"/>
                <a:gd name="T19" fmla="*/ 251 h 362"/>
                <a:gd name="T20" fmla="*/ 190 w 355"/>
                <a:gd name="T21" fmla="*/ 311 h 362"/>
                <a:gd name="T22" fmla="*/ 191 w 355"/>
                <a:gd name="T23" fmla="*/ 362 h 362"/>
                <a:gd name="T24" fmla="*/ 261 w 355"/>
                <a:gd name="T25" fmla="*/ 11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5" h="362">
                  <a:moveTo>
                    <a:pt x="261" y="118"/>
                  </a:moveTo>
                  <a:cubicBezTo>
                    <a:pt x="220" y="50"/>
                    <a:pt x="178" y="0"/>
                    <a:pt x="178" y="0"/>
                  </a:cubicBezTo>
                  <a:cubicBezTo>
                    <a:pt x="178" y="0"/>
                    <a:pt x="140" y="52"/>
                    <a:pt x="96" y="118"/>
                  </a:cubicBezTo>
                  <a:cubicBezTo>
                    <a:pt x="0" y="260"/>
                    <a:pt x="97" y="347"/>
                    <a:pt x="165" y="362"/>
                  </a:cubicBezTo>
                  <a:cubicBezTo>
                    <a:pt x="165" y="311"/>
                    <a:pt x="165" y="311"/>
                    <a:pt x="165" y="311"/>
                  </a:cubicBezTo>
                  <a:cubicBezTo>
                    <a:pt x="114" y="251"/>
                    <a:pt x="114" y="251"/>
                    <a:pt x="114" y="251"/>
                  </a:cubicBezTo>
                  <a:cubicBezTo>
                    <a:pt x="169" y="283"/>
                    <a:pt x="169" y="283"/>
                    <a:pt x="169" y="283"/>
                  </a:cubicBezTo>
                  <a:cubicBezTo>
                    <a:pt x="178" y="199"/>
                    <a:pt x="178" y="199"/>
                    <a:pt x="178" y="199"/>
                  </a:cubicBezTo>
                  <a:cubicBezTo>
                    <a:pt x="186" y="283"/>
                    <a:pt x="186" y="283"/>
                    <a:pt x="186" y="283"/>
                  </a:cubicBezTo>
                  <a:cubicBezTo>
                    <a:pt x="241" y="251"/>
                    <a:pt x="241" y="251"/>
                    <a:pt x="241" y="251"/>
                  </a:cubicBezTo>
                  <a:cubicBezTo>
                    <a:pt x="190" y="311"/>
                    <a:pt x="190" y="311"/>
                    <a:pt x="190" y="311"/>
                  </a:cubicBezTo>
                  <a:cubicBezTo>
                    <a:pt x="191" y="362"/>
                    <a:pt x="191" y="362"/>
                    <a:pt x="191" y="362"/>
                  </a:cubicBezTo>
                  <a:cubicBezTo>
                    <a:pt x="259" y="350"/>
                    <a:pt x="355" y="271"/>
                    <a:pt x="261" y="118"/>
                  </a:cubicBezTo>
                </a:path>
              </a:pathLst>
            </a:custGeom>
            <a:solidFill>
              <a:schemeClr val="accent2"/>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3" name="Freeform 111"/>
            <p:cNvSpPr/>
            <p:nvPr/>
          </p:nvSpPr>
          <p:spPr bwMode="auto">
            <a:xfrm>
              <a:off x="5734051" y="3248312"/>
              <a:ext cx="698500" cy="1639887"/>
            </a:xfrm>
            <a:custGeom>
              <a:avLst/>
              <a:gdLst>
                <a:gd name="T0" fmla="*/ 440 w 440"/>
                <a:gd name="T1" fmla="*/ 181 h 1033"/>
                <a:gd name="T2" fmla="*/ 249 w 440"/>
                <a:gd name="T3" fmla="*/ 292 h 1033"/>
                <a:gd name="T4" fmla="*/ 221 w 440"/>
                <a:gd name="T5" fmla="*/ 0 h 1033"/>
                <a:gd name="T6" fmla="*/ 190 w 440"/>
                <a:gd name="T7" fmla="*/ 292 h 1033"/>
                <a:gd name="T8" fmla="*/ 0 w 440"/>
                <a:gd name="T9" fmla="*/ 181 h 1033"/>
                <a:gd name="T10" fmla="*/ 176 w 440"/>
                <a:gd name="T11" fmla="*/ 390 h 1033"/>
                <a:gd name="T12" fmla="*/ 176 w 440"/>
                <a:gd name="T13" fmla="*/ 571 h 1033"/>
                <a:gd name="T14" fmla="*/ 180 w 440"/>
                <a:gd name="T15" fmla="*/ 1033 h 1033"/>
                <a:gd name="T16" fmla="*/ 273 w 440"/>
                <a:gd name="T17" fmla="*/ 1033 h 1033"/>
                <a:gd name="T18" fmla="*/ 267 w 440"/>
                <a:gd name="T19" fmla="*/ 571 h 1033"/>
                <a:gd name="T20" fmla="*/ 263 w 440"/>
                <a:gd name="T21" fmla="*/ 390 h 1033"/>
                <a:gd name="T22" fmla="*/ 440 w 440"/>
                <a:gd name="T23" fmla="*/ 181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0" h="1033">
                  <a:moveTo>
                    <a:pt x="440" y="181"/>
                  </a:moveTo>
                  <a:lnTo>
                    <a:pt x="249" y="292"/>
                  </a:lnTo>
                  <a:lnTo>
                    <a:pt x="221" y="0"/>
                  </a:lnTo>
                  <a:lnTo>
                    <a:pt x="190" y="292"/>
                  </a:lnTo>
                  <a:lnTo>
                    <a:pt x="0" y="181"/>
                  </a:lnTo>
                  <a:lnTo>
                    <a:pt x="176" y="390"/>
                  </a:lnTo>
                  <a:lnTo>
                    <a:pt x="176" y="571"/>
                  </a:lnTo>
                  <a:lnTo>
                    <a:pt x="180" y="1033"/>
                  </a:lnTo>
                  <a:lnTo>
                    <a:pt x="273" y="1033"/>
                  </a:lnTo>
                  <a:lnTo>
                    <a:pt x="267" y="571"/>
                  </a:lnTo>
                  <a:lnTo>
                    <a:pt x="263" y="390"/>
                  </a:lnTo>
                  <a:lnTo>
                    <a:pt x="440" y="181"/>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5" name="Group 154"/>
          <p:cNvGrpSpPr/>
          <p:nvPr/>
        </p:nvGrpSpPr>
        <p:grpSpPr>
          <a:xfrm>
            <a:off x="615951" y="1929622"/>
            <a:ext cx="9910763" cy="3003551"/>
            <a:chOff x="615951" y="1884649"/>
            <a:chExt cx="9910762" cy="3003550"/>
          </a:xfrm>
        </p:grpSpPr>
        <p:sp>
          <p:nvSpPr>
            <p:cNvPr id="13" name="Freeform 11"/>
            <p:cNvSpPr/>
            <p:nvPr/>
          </p:nvSpPr>
          <p:spPr bwMode="auto">
            <a:xfrm>
              <a:off x="615951" y="4573874"/>
              <a:ext cx="203200" cy="314325"/>
            </a:xfrm>
            <a:custGeom>
              <a:avLst/>
              <a:gdLst>
                <a:gd name="T0" fmla="*/ 7 w 128"/>
                <a:gd name="T1" fmla="*/ 0 h 198"/>
                <a:gd name="T2" fmla="*/ 0 w 128"/>
                <a:gd name="T3" fmla="*/ 198 h 198"/>
                <a:gd name="T4" fmla="*/ 128 w 128"/>
                <a:gd name="T5" fmla="*/ 198 h 198"/>
                <a:gd name="T6" fmla="*/ 121 w 128"/>
                <a:gd name="T7" fmla="*/ 0 h 198"/>
                <a:gd name="T8" fmla="*/ 7 w 128"/>
                <a:gd name="T9" fmla="*/ 0 h 198"/>
              </a:gdLst>
              <a:ahLst/>
              <a:cxnLst>
                <a:cxn ang="0">
                  <a:pos x="T0" y="T1"/>
                </a:cxn>
                <a:cxn ang="0">
                  <a:pos x="T2" y="T3"/>
                </a:cxn>
                <a:cxn ang="0">
                  <a:pos x="T4" y="T5"/>
                </a:cxn>
                <a:cxn ang="0">
                  <a:pos x="T6" y="T7"/>
                </a:cxn>
                <a:cxn ang="0">
                  <a:pos x="T8" y="T9"/>
                </a:cxn>
              </a:cxnLst>
              <a:rect l="0" t="0" r="r" b="b"/>
              <a:pathLst>
                <a:path w="128" h="198">
                  <a:moveTo>
                    <a:pt x="7" y="0"/>
                  </a:moveTo>
                  <a:lnTo>
                    <a:pt x="0" y="198"/>
                  </a:lnTo>
                  <a:lnTo>
                    <a:pt x="128"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37" name="Freeform 35"/>
            <p:cNvSpPr/>
            <p:nvPr/>
          </p:nvSpPr>
          <p:spPr bwMode="auto">
            <a:xfrm>
              <a:off x="3735388" y="4573874"/>
              <a:ext cx="142875" cy="314325"/>
            </a:xfrm>
            <a:custGeom>
              <a:avLst/>
              <a:gdLst>
                <a:gd name="T0" fmla="*/ 7 w 90"/>
                <a:gd name="T1" fmla="*/ 0 h 198"/>
                <a:gd name="T2" fmla="*/ 0 w 90"/>
                <a:gd name="T3" fmla="*/ 198 h 198"/>
                <a:gd name="T4" fmla="*/ 90 w 90"/>
                <a:gd name="T5" fmla="*/ 198 h 198"/>
                <a:gd name="T6" fmla="*/ 83 w 90"/>
                <a:gd name="T7" fmla="*/ 0 h 198"/>
                <a:gd name="T8" fmla="*/ 7 w 90"/>
                <a:gd name="T9" fmla="*/ 0 h 198"/>
              </a:gdLst>
              <a:ahLst/>
              <a:cxnLst>
                <a:cxn ang="0">
                  <a:pos x="T0" y="T1"/>
                </a:cxn>
                <a:cxn ang="0">
                  <a:pos x="T2" y="T3"/>
                </a:cxn>
                <a:cxn ang="0">
                  <a:pos x="T4" y="T5"/>
                </a:cxn>
                <a:cxn ang="0">
                  <a:pos x="T6" y="T7"/>
                </a:cxn>
                <a:cxn ang="0">
                  <a:pos x="T8" y="T9"/>
                </a:cxn>
              </a:cxnLst>
              <a:rect l="0" t="0" r="r" b="b"/>
              <a:pathLst>
                <a:path w="90" h="198">
                  <a:moveTo>
                    <a:pt x="7" y="0"/>
                  </a:moveTo>
                  <a:lnTo>
                    <a:pt x="0" y="198"/>
                  </a:lnTo>
                  <a:lnTo>
                    <a:pt x="90" y="198"/>
                  </a:lnTo>
                  <a:lnTo>
                    <a:pt x="83"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55" name="Freeform 53"/>
            <p:cNvSpPr/>
            <p:nvPr/>
          </p:nvSpPr>
          <p:spPr bwMode="auto">
            <a:xfrm>
              <a:off x="6426201" y="4219862"/>
              <a:ext cx="209550" cy="668337"/>
            </a:xfrm>
            <a:custGeom>
              <a:avLst/>
              <a:gdLst>
                <a:gd name="T0" fmla="*/ 7 w 132"/>
                <a:gd name="T1" fmla="*/ 0 h 421"/>
                <a:gd name="T2" fmla="*/ 0 w 132"/>
                <a:gd name="T3" fmla="*/ 421 h 421"/>
                <a:gd name="T4" fmla="*/ 132 w 132"/>
                <a:gd name="T5" fmla="*/ 421 h 421"/>
                <a:gd name="T6" fmla="*/ 122 w 132"/>
                <a:gd name="T7" fmla="*/ 0 h 421"/>
                <a:gd name="T8" fmla="*/ 7 w 132"/>
                <a:gd name="T9" fmla="*/ 0 h 421"/>
              </a:gdLst>
              <a:ahLst/>
              <a:cxnLst>
                <a:cxn ang="0">
                  <a:pos x="T0" y="T1"/>
                </a:cxn>
                <a:cxn ang="0">
                  <a:pos x="T2" y="T3"/>
                </a:cxn>
                <a:cxn ang="0">
                  <a:pos x="T4" y="T5"/>
                </a:cxn>
                <a:cxn ang="0">
                  <a:pos x="T6" y="T7"/>
                </a:cxn>
                <a:cxn ang="0">
                  <a:pos x="T8" y="T9"/>
                </a:cxn>
              </a:cxnLst>
              <a:rect l="0" t="0" r="r" b="b"/>
              <a:pathLst>
                <a:path w="132" h="421">
                  <a:moveTo>
                    <a:pt x="7" y="0"/>
                  </a:moveTo>
                  <a:lnTo>
                    <a:pt x="0" y="421"/>
                  </a:lnTo>
                  <a:lnTo>
                    <a:pt x="132" y="421"/>
                  </a:lnTo>
                  <a:lnTo>
                    <a:pt x="122"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67" name="Freeform 65"/>
            <p:cNvSpPr/>
            <p:nvPr/>
          </p:nvSpPr>
          <p:spPr bwMode="auto">
            <a:xfrm>
              <a:off x="8215313" y="4573874"/>
              <a:ext cx="209550" cy="314325"/>
            </a:xfrm>
            <a:custGeom>
              <a:avLst/>
              <a:gdLst>
                <a:gd name="T0" fmla="*/ 7 w 132"/>
                <a:gd name="T1" fmla="*/ 0 h 198"/>
                <a:gd name="T2" fmla="*/ 0 w 132"/>
                <a:gd name="T3" fmla="*/ 198 h 198"/>
                <a:gd name="T4" fmla="*/ 132 w 132"/>
                <a:gd name="T5" fmla="*/ 198 h 198"/>
                <a:gd name="T6" fmla="*/ 121 w 132"/>
                <a:gd name="T7" fmla="*/ 0 h 198"/>
                <a:gd name="T8" fmla="*/ 7 w 132"/>
                <a:gd name="T9" fmla="*/ 0 h 198"/>
              </a:gdLst>
              <a:ahLst/>
              <a:cxnLst>
                <a:cxn ang="0">
                  <a:pos x="T0" y="T1"/>
                </a:cxn>
                <a:cxn ang="0">
                  <a:pos x="T2" y="T3"/>
                </a:cxn>
                <a:cxn ang="0">
                  <a:pos x="T4" y="T5"/>
                </a:cxn>
                <a:cxn ang="0">
                  <a:pos x="T6" y="T7"/>
                </a:cxn>
                <a:cxn ang="0">
                  <a:pos x="T8" y="T9"/>
                </a:cxn>
              </a:cxnLst>
              <a:rect l="0" t="0" r="r" b="b"/>
              <a:pathLst>
                <a:path w="132" h="198">
                  <a:moveTo>
                    <a:pt x="7" y="0"/>
                  </a:moveTo>
                  <a:lnTo>
                    <a:pt x="0" y="198"/>
                  </a:lnTo>
                  <a:lnTo>
                    <a:pt x="132"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33" name="Freeform 131"/>
            <p:cNvSpPr/>
            <p:nvPr/>
          </p:nvSpPr>
          <p:spPr bwMode="auto">
            <a:xfrm>
              <a:off x="8710613" y="1884649"/>
              <a:ext cx="1816100" cy="2540000"/>
            </a:xfrm>
            <a:custGeom>
              <a:avLst/>
              <a:gdLst>
                <a:gd name="T0" fmla="*/ 1050 w 1144"/>
                <a:gd name="T1" fmla="*/ 1336 h 1600"/>
                <a:gd name="T2" fmla="*/ 1144 w 1144"/>
                <a:gd name="T3" fmla="*/ 1336 h 1600"/>
                <a:gd name="T4" fmla="*/ 631 w 1144"/>
                <a:gd name="T5" fmla="*/ 171 h 1600"/>
                <a:gd name="T6" fmla="*/ 569 w 1144"/>
                <a:gd name="T7" fmla="*/ 0 h 1600"/>
                <a:gd name="T8" fmla="*/ 510 w 1144"/>
                <a:gd name="T9" fmla="*/ 174 h 1600"/>
                <a:gd name="T10" fmla="*/ 0 w 1144"/>
                <a:gd name="T11" fmla="*/ 1336 h 1600"/>
                <a:gd name="T12" fmla="*/ 94 w 1144"/>
                <a:gd name="T13" fmla="*/ 1336 h 1600"/>
                <a:gd name="T14" fmla="*/ 0 w 1144"/>
                <a:gd name="T15" fmla="*/ 1600 h 1600"/>
                <a:gd name="T16" fmla="*/ 506 w 1144"/>
                <a:gd name="T17" fmla="*/ 1600 h 1600"/>
                <a:gd name="T18" fmla="*/ 510 w 1144"/>
                <a:gd name="T19" fmla="*/ 1527 h 1600"/>
                <a:gd name="T20" fmla="*/ 263 w 1144"/>
                <a:gd name="T21" fmla="*/ 1311 h 1600"/>
                <a:gd name="T22" fmla="*/ 530 w 1144"/>
                <a:gd name="T23" fmla="*/ 1388 h 1600"/>
                <a:gd name="T24" fmla="*/ 572 w 1144"/>
                <a:gd name="T25" fmla="*/ 1089 h 1600"/>
                <a:gd name="T26" fmla="*/ 614 w 1144"/>
                <a:gd name="T27" fmla="*/ 1388 h 1600"/>
                <a:gd name="T28" fmla="*/ 881 w 1144"/>
                <a:gd name="T29" fmla="*/ 1311 h 1600"/>
                <a:gd name="T30" fmla="*/ 634 w 1144"/>
                <a:gd name="T31" fmla="*/ 1527 h 1600"/>
                <a:gd name="T32" fmla="*/ 641 w 1144"/>
                <a:gd name="T33" fmla="*/ 1600 h 1600"/>
                <a:gd name="T34" fmla="*/ 1144 w 1144"/>
                <a:gd name="T35" fmla="*/ 1600 h 1600"/>
                <a:gd name="T36" fmla="*/ 1050 w 1144"/>
                <a:gd name="T37" fmla="*/ 1336 h 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4" h="1600">
                  <a:moveTo>
                    <a:pt x="1050" y="1336"/>
                  </a:moveTo>
                  <a:lnTo>
                    <a:pt x="1144" y="1336"/>
                  </a:lnTo>
                  <a:lnTo>
                    <a:pt x="631" y="171"/>
                  </a:lnTo>
                  <a:lnTo>
                    <a:pt x="569" y="0"/>
                  </a:lnTo>
                  <a:lnTo>
                    <a:pt x="510" y="174"/>
                  </a:lnTo>
                  <a:lnTo>
                    <a:pt x="0" y="1336"/>
                  </a:lnTo>
                  <a:lnTo>
                    <a:pt x="94" y="1336"/>
                  </a:lnTo>
                  <a:lnTo>
                    <a:pt x="0" y="1600"/>
                  </a:lnTo>
                  <a:lnTo>
                    <a:pt x="506" y="1600"/>
                  </a:lnTo>
                  <a:lnTo>
                    <a:pt x="510" y="1527"/>
                  </a:lnTo>
                  <a:lnTo>
                    <a:pt x="263" y="1311"/>
                  </a:lnTo>
                  <a:lnTo>
                    <a:pt x="530" y="1388"/>
                  </a:lnTo>
                  <a:lnTo>
                    <a:pt x="572" y="1089"/>
                  </a:lnTo>
                  <a:lnTo>
                    <a:pt x="614" y="1388"/>
                  </a:lnTo>
                  <a:lnTo>
                    <a:pt x="881" y="1311"/>
                  </a:lnTo>
                  <a:lnTo>
                    <a:pt x="634" y="1527"/>
                  </a:lnTo>
                  <a:lnTo>
                    <a:pt x="641" y="1600"/>
                  </a:lnTo>
                  <a:lnTo>
                    <a:pt x="1144" y="1600"/>
                  </a:lnTo>
                  <a:lnTo>
                    <a:pt x="1050" y="1336"/>
                  </a:lnTo>
                  <a:close/>
                </a:path>
              </a:pathLst>
            </a:custGeom>
            <a:solidFill>
              <a:schemeClr val="accent1"/>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35" name="Freeform 133"/>
            <p:cNvSpPr/>
            <p:nvPr/>
          </p:nvSpPr>
          <p:spPr bwMode="auto">
            <a:xfrm>
              <a:off x="9128126" y="3613437"/>
              <a:ext cx="981075" cy="1274762"/>
            </a:xfrm>
            <a:custGeom>
              <a:avLst/>
              <a:gdLst>
                <a:gd name="T0" fmla="*/ 618 w 618"/>
                <a:gd name="T1" fmla="*/ 222 h 803"/>
                <a:gd name="T2" fmla="*/ 351 w 618"/>
                <a:gd name="T3" fmla="*/ 299 h 803"/>
                <a:gd name="T4" fmla="*/ 309 w 618"/>
                <a:gd name="T5" fmla="*/ 0 h 803"/>
                <a:gd name="T6" fmla="*/ 267 w 618"/>
                <a:gd name="T7" fmla="*/ 299 h 803"/>
                <a:gd name="T8" fmla="*/ 0 w 618"/>
                <a:gd name="T9" fmla="*/ 222 h 803"/>
                <a:gd name="T10" fmla="*/ 247 w 618"/>
                <a:gd name="T11" fmla="*/ 435 h 803"/>
                <a:gd name="T12" fmla="*/ 243 w 618"/>
                <a:gd name="T13" fmla="*/ 504 h 803"/>
                <a:gd name="T14" fmla="*/ 215 w 618"/>
                <a:gd name="T15" fmla="*/ 803 h 803"/>
                <a:gd name="T16" fmla="*/ 403 w 618"/>
                <a:gd name="T17" fmla="*/ 803 h 803"/>
                <a:gd name="T18" fmla="*/ 378 w 618"/>
                <a:gd name="T19" fmla="*/ 504 h 803"/>
                <a:gd name="T20" fmla="*/ 371 w 618"/>
                <a:gd name="T21" fmla="*/ 435 h 803"/>
                <a:gd name="T22" fmla="*/ 618 w 618"/>
                <a:gd name="T23" fmla="*/ 222 h 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8" h="803">
                  <a:moveTo>
                    <a:pt x="618" y="222"/>
                  </a:moveTo>
                  <a:lnTo>
                    <a:pt x="351" y="299"/>
                  </a:lnTo>
                  <a:lnTo>
                    <a:pt x="309" y="0"/>
                  </a:lnTo>
                  <a:lnTo>
                    <a:pt x="267" y="299"/>
                  </a:lnTo>
                  <a:lnTo>
                    <a:pt x="0" y="222"/>
                  </a:lnTo>
                  <a:lnTo>
                    <a:pt x="247" y="435"/>
                  </a:lnTo>
                  <a:lnTo>
                    <a:pt x="243" y="504"/>
                  </a:lnTo>
                  <a:lnTo>
                    <a:pt x="215" y="803"/>
                  </a:lnTo>
                  <a:lnTo>
                    <a:pt x="403" y="803"/>
                  </a:lnTo>
                  <a:lnTo>
                    <a:pt x="378" y="504"/>
                  </a:lnTo>
                  <a:lnTo>
                    <a:pt x="371" y="435"/>
                  </a:lnTo>
                  <a:lnTo>
                    <a:pt x="618" y="222"/>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7" name="Group 156"/>
          <p:cNvGrpSpPr/>
          <p:nvPr/>
        </p:nvGrpSpPr>
        <p:grpSpPr>
          <a:xfrm>
            <a:off x="1452565" y="2366185"/>
            <a:ext cx="10388601" cy="2566987"/>
            <a:chOff x="1452563" y="2321212"/>
            <a:chExt cx="10388601" cy="2566987"/>
          </a:xfrm>
        </p:grpSpPr>
        <p:sp>
          <p:nvSpPr>
            <p:cNvPr id="25" name="Freeform 23"/>
            <p:cNvSpPr/>
            <p:nvPr/>
          </p:nvSpPr>
          <p:spPr bwMode="auto">
            <a:xfrm>
              <a:off x="1506538" y="4767549"/>
              <a:ext cx="209550" cy="120650"/>
            </a:xfrm>
            <a:custGeom>
              <a:avLst/>
              <a:gdLst>
                <a:gd name="T0" fmla="*/ 7 w 132"/>
                <a:gd name="T1" fmla="*/ 0 h 76"/>
                <a:gd name="T2" fmla="*/ 0 w 132"/>
                <a:gd name="T3" fmla="*/ 76 h 76"/>
                <a:gd name="T4" fmla="*/ 132 w 132"/>
                <a:gd name="T5" fmla="*/ 76 h 76"/>
                <a:gd name="T6" fmla="*/ 122 w 132"/>
                <a:gd name="T7" fmla="*/ 0 h 76"/>
                <a:gd name="T8" fmla="*/ 7 w 132"/>
                <a:gd name="T9" fmla="*/ 0 h 76"/>
              </a:gdLst>
              <a:ahLst/>
              <a:cxnLst>
                <a:cxn ang="0">
                  <a:pos x="T0" y="T1"/>
                </a:cxn>
                <a:cxn ang="0">
                  <a:pos x="T2" y="T3"/>
                </a:cxn>
                <a:cxn ang="0">
                  <a:pos x="T4" y="T5"/>
                </a:cxn>
                <a:cxn ang="0">
                  <a:pos x="T6" y="T7"/>
                </a:cxn>
                <a:cxn ang="0">
                  <a:pos x="T8" y="T9"/>
                </a:cxn>
              </a:cxnLst>
              <a:rect l="0" t="0" r="r" b="b"/>
              <a:pathLst>
                <a:path w="132" h="76">
                  <a:moveTo>
                    <a:pt x="7" y="0"/>
                  </a:moveTo>
                  <a:lnTo>
                    <a:pt x="0" y="76"/>
                  </a:lnTo>
                  <a:lnTo>
                    <a:pt x="132" y="7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31" name="Freeform 29"/>
            <p:cNvSpPr/>
            <p:nvPr/>
          </p:nvSpPr>
          <p:spPr bwMode="auto">
            <a:xfrm>
              <a:off x="3295651"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9" name="Freeform 47"/>
            <p:cNvSpPr/>
            <p:nvPr/>
          </p:nvSpPr>
          <p:spPr bwMode="auto">
            <a:xfrm>
              <a:off x="5573713" y="4734212"/>
              <a:ext cx="120650" cy="153987"/>
            </a:xfrm>
            <a:custGeom>
              <a:avLst/>
              <a:gdLst>
                <a:gd name="T0" fmla="*/ 7 w 76"/>
                <a:gd name="T1" fmla="*/ 0 h 97"/>
                <a:gd name="T2" fmla="*/ 0 w 76"/>
                <a:gd name="T3" fmla="*/ 97 h 97"/>
                <a:gd name="T4" fmla="*/ 76 w 76"/>
                <a:gd name="T5" fmla="*/ 97 h 97"/>
                <a:gd name="T6" fmla="*/ 73 w 76"/>
                <a:gd name="T7" fmla="*/ 0 h 97"/>
                <a:gd name="T8" fmla="*/ 7 w 76"/>
                <a:gd name="T9" fmla="*/ 0 h 97"/>
              </a:gdLst>
              <a:ahLst/>
              <a:cxnLst>
                <a:cxn ang="0">
                  <a:pos x="T0" y="T1"/>
                </a:cxn>
                <a:cxn ang="0">
                  <a:pos x="T2" y="T3"/>
                </a:cxn>
                <a:cxn ang="0">
                  <a:pos x="T4" y="T5"/>
                </a:cxn>
                <a:cxn ang="0">
                  <a:pos x="T6" y="T7"/>
                </a:cxn>
                <a:cxn ang="0">
                  <a:pos x="T8" y="T9"/>
                </a:cxn>
              </a:cxnLst>
              <a:rect l="0" t="0" r="r" b="b"/>
              <a:pathLst>
                <a:path w="76" h="97">
                  <a:moveTo>
                    <a:pt x="7" y="0"/>
                  </a:moveTo>
                  <a:lnTo>
                    <a:pt x="0" y="97"/>
                  </a:lnTo>
                  <a:lnTo>
                    <a:pt x="76" y="97"/>
                  </a:lnTo>
                  <a:lnTo>
                    <a:pt x="73"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61" name="Freeform 59"/>
            <p:cNvSpPr/>
            <p:nvPr/>
          </p:nvSpPr>
          <p:spPr bwMode="auto">
            <a:xfrm>
              <a:off x="7323138" y="4656424"/>
              <a:ext cx="204788" cy="231775"/>
            </a:xfrm>
            <a:custGeom>
              <a:avLst/>
              <a:gdLst>
                <a:gd name="T0" fmla="*/ 7 w 129"/>
                <a:gd name="T1" fmla="*/ 0 h 146"/>
                <a:gd name="T2" fmla="*/ 0 w 129"/>
                <a:gd name="T3" fmla="*/ 146 h 146"/>
                <a:gd name="T4" fmla="*/ 129 w 129"/>
                <a:gd name="T5" fmla="*/ 146 h 146"/>
                <a:gd name="T6" fmla="*/ 122 w 129"/>
                <a:gd name="T7" fmla="*/ 0 h 146"/>
                <a:gd name="T8" fmla="*/ 7 w 129"/>
                <a:gd name="T9" fmla="*/ 0 h 146"/>
              </a:gdLst>
              <a:ahLst/>
              <a:cxnLst>
                <a:cxn ang="0">
                  <a:pos x="T0" y="T1"/>
                </a:cxn>
                <a:cxn ang="0">
                  <a:pos x="T2" y="T3"/>
                </a:cxn>
                <a:cxn ang="0">
                  <a:pos x="T4" y="T5"/>
                </a:cxn>
                <a:cxn ang="0">
                  <a:pos x="T6" y="T7"/>
                </a:cxn>
                <a:cxn ang="0">
                  <a:pos x="T8" y="T9"/>
                </a:cxn>
              </a:cxnLst>
              <a:rect l="0" t="0" r="r" b="b"/>
              <a:pathLst>
                <a:path w="129" h="146">
                  <a:moveTo>
                    <a:pt x="7" y="0"/>
                  </a:moveTo>
                  <a:lnTo>
                    <a:pt x="0" y="146"/>
                  </a:lnTo>
                  <a:lnTo>
                    <a:pt x="129" y="14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73" name="Freeform 71"/>
            <p:cNvSpPr/>
            <p:nvPr/>
          </p:nvSpPr>
          <p:spPr bwMode="auto">
            <a:xfrm>
              <a:off x="8661401" y="4734212"/>
              <a:ext cx="209550" cy="153987"/>
            </a:xfrm>
            <a:custGeom>
              <a:avLst/>
              <a:gdLst>
                <a:gd name="T0" fmla="*/ 10 w 132"/>
                <a:gd name="T1" fmla="*/ 0 h 97"/>
                <a:gd name="T2" fmla="*/ 0 w 132"/>
                <a:gd name="T3" fmla="*/ 97 h 97"/>
                <a:gd name="T4" fmla="*/ 132 w 132"/>
                <a:gd name="T5" fmla="*/ 97 h 97"/>
                <a:gd name="T6" fmla="*/ 125 w 132"/>
                <a:gd name="T7" fmla="*/ 0 h 97"/>
                <a:gd name="T8" fmla="*/ 10 w 132"/>
                <a:gd name="T9" fmla="*/ 0 h 97"/>
              </a:gdLst>
              <a:ahLst/>
              <a:cxnLst>
                <a:cxn ang="0">
                  <a:pos x="T0" y="T1"/>
                </a:cxn>
                <a:cxn ang="0">
                  <a:pos x="T2" y="T3"/>
                </a:cxn>
                <a:cxn ang="0">
                  <a:pos x="T4" y="T5"/>
                </a:cxn>
                <a:cxn ang="0">
                  <a:pos x="T6" y="T7"/>
                </a:cxn>
                <a:cxn ang="0">
                  <a:pos x="T8" y="T9"/>
                </a:cxn>
              </a:cxnLst>
              <a:rect l="0" t="0" r="r" b="b"/>
              <a:pathLst>
                <a:path w="132" h="97">
                  <a:moveTo>
                    <a:pt x="10" y="0"/>
                  </a:moveTo>
                  <a:lnTo>
                    <a:pt x="0" y="97"/>
                  </a:lnTo>
                  <a:lnTo>
                    <a:pt x="132" y="97"/>
                  </a:lnTo>
                  <a:lnTo>
                    <a:pt x="125" y="0"/>
                  </a:lnTo>
                  <a:lnTo>
                    <a:pt x="10"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79" name="Freeform 77"/>
            <p:cNvSpPr/>
            <p:nvPr/>
          </p:nvSpPr>
          <p:spPr bwMode="auto">
            <a:xfrm>
              <a:off x="9112251" y="4656424"/>
              <a:ext cx="203200" cy="231775"/>
            </a:xfrm>
            <a:custGeom>
              <a:avLst/>
              <a:gdLst>
                <a:gd name="T0" fmla="*/ 7 w 128"/>
                <a:gd name="T1" fmla="*/ 0 h 146"/>
                <a:gd name="T2" fmla="*/ 0 w 128"/>
                <a:gd name="T3" fmla="*/ 146 h 146"/>
                <a:gd name="T4" fmla="*/ 128 w 128"/>
                <a:gd name="T5" fmla="*/ 146 h 146"/>
                <a:gd name="T6" fmla="*/ 121 w 128"/>
                <a:gd name="T7" fmla="*/ 0 h 146"/>
                <a:gd name="T8" fmla="*/ 7 w 128"/>
                <a:gd name="T9" fmla="*/ 0 h 146"/>
              </a:gdLst>
              <a:ahLst/>
              <a:cxnLst>
                <a:cxn ang="0">
                  <a:pos x="T0" y="T1"/>
                </a:cxn>
                <a:cxn ang="0">
                  <a:pos x="T2" y="T3"/>
                </a:cxn>
                <a:cxn ang="0">
                  <a:pos x="T4" y="T5"/>
                </a:cxn>
                <a:cxn ang="0">
                  <a:pos x="T6" y="T7"/>
                </a:cxn>
                <a:cxn ang="0">
                  <a:pos x="T8" y="T9"/>
                </a:cxn>
              </a:cxnLst>
              <a:rect l="0" t="0" r="r" b="b"/>
              <a:pathLst>
                <a:path w="128" h="146">
                  <a:moveTo>
                    <a:pt x="7" y="0"/>
                  </a:moveTo>
                  <a:lnTo>
                    <a:pt x="0" y="146"/>
                  </a:lnTo>
                  <a:lnTo>
                    <a:pt x="128"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7" name="Freeform 95"/>
            <p:cNvSpPr/>
            <p:nvPr/>
          </p:nvSpPr>
          <p:spPr bwMode="auto">
            <a:xfrm>
              <a:off x="11633201" y="4656424"/>
              <a:ext cx="207963" cy="231775"/>
            </a:xfrm>
            <a:custGeom>
              <a:avLst/>
              <a:gdLst>
                <a:gd name="T0" fmla="*/ 7 w 131"/>
                <a:gd name="T1" fmla="*/ 0 h 146"/>
                <a:gd name="T2" fmla="*/ 0 w 131"/>
                <a:gd name="T3" fmla="*/ 146 h 146"/>
                <a:gd name="T4" fmla="*/ 131 w 131"/>
                <a:gd name="T5" fmla="*/ 146 h 146"/>
                <a:gd name="T6" fmla="*/ 121 w 131"/>
                <a:gd name="T7" fmla="*/ 0 h 146"/>
                <a:gd name="T8" fmla="*/ 7 w 131"/>
                <a:gd name="T9" fmla="*/ 0 h 146"/>
              </a:gdLst>
              <a:ahLst/>
              <a:cxnLst>
                <a:cxn ang="0">
                  <a:pos x="T0" y="T1"/>
                </a:cxn>
                <a:cxn ang="0">
                  <a:pos x="T2" y="T3"/>
                </a:cxn>
                <a:cxn ang="0">
                  <a:pos x="T4" y="T5"/>
                </a:cxn>
                <a:cxn ang="0">
                  <a:pos x="T6" y="T7"/>
                </a:cxn>
                <a:cxn ang="0">
                  <a:pos x="T8" y="T9"/>
                </a:cxn>
              </a:cxnLst>
              <a:rect l="0" t="0" r="r" b="b"/>
              <a:pathLst>
                <a:path w="131" h="146">
                  <a:moveTo>
                    <a:pt x="7" y="0"/>
                  </a:moveTo>
                  <a:lnTo>
                    <a:pt x="0" y="146"/>
                  </a:lnTo>
                  <a:lnTo>
                    <a:pt x="131"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3" name="Freeform 101"/>
            <p:cNvSpPr/>
            <p:nvPr/>
          </p:nvSpPr>
          <p:spPr bwMode="auto">
            <a:xfrm>
              <a:off x="1452563" y="2321212"/>
              <a:ext cx="2019300" cy="1474787"/>
            </a:xfrm>
            <a:custGeom>
              <a:avLst/>
              <a:gdLst>
                <a:gd name="T0" fmla="*/ 24 w 367"/>
                <a:gd name="T1" fmla="*/ 205 h 267"/>
                <a:gd name="T2" fmla="*/ 66 w 367"/>
                <a:gd name="T3" fmla="*/ 147 h 267"/>
                <a:gd name="T4" fmla="*/ 180 w 367"/>
                <a:gd name="T5" fmla="*/ 41 h 267"/>
                <a:gd name="T6" fmla="*/ 294 w 367"/>
                <a:gd name="T7" fmla="*/ 144 h 267"/>
                <a:gd name="T8" fmla="*/ 343 w 367"/>
                <a:gd name="T9" fmla="*/ 205 h 267"/>
                <a:gd name="T10" fmla="*/ 292 w 367"/>
                <a:gd name="T11" fmla="*/ 267 h 267"/>
                <a:gd name="T12" fmla="*/ 367 w 367"/>
                <a:gd name="T13" fmla="*/ 188 h 267"/>
                <a:gd name="T14" fmla="*/ 311 w 367"/>
                <a:gd name="T15" fmla="*/ 118 h 267"/>
                <a:gd name="T16" fmla="*/ 180 w 367"/>
                <a:gd name="T17" fmla="*/ 0 h 267"/>
                <a:gd name="T18" fmla="*/ 48 w 367"/>
                <a:gd name="T19" fmla="*/ 122 h 267"/>
                <a:gd name="T20" fmla="*/ 0 w 367"/>
                <a:gd name="T21" fmla="*/ 188 h 267"/>
                <a:gd name="T22" fmla="*/ 76 w 367"/>
                <a:gd name="T23" fmla="*/ 267 h 267"/>
                <a:gd name="T24" fmla="*/ 24 w 367"/>
                <a:gd name="T25" fmla="*/ 205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 h="267">
                  <a:moveTo>
                    <a:pt x="24" y="205"/>
                  </a:moveTo>
                  <a:cubicBezTo>
                    <a:pt x="24" y="183"/>
                    <a:pt x="40" y="163"/>
                    <a:pt x="66" y="147"/>
                  </a:cubicBezTo>
                  <a:cubicBezTo>
                    <a:pt x="70" y="88"/>
                    <a:pt x="120" y="41"/>
                    <a:pt x="180" y="41"/>
                  </a:cubicBezTo>
                  <a:cubicBezTo>
                    <a:pt x="240" y="41"/>
                    <a:pt x="288" y="86"/>
                    <a:pt x="294" y="144"/>
                  </a:cubicBezTo>
                  <a:cubicBezTo>
                    <a:pt x="324" y="159"/>
                    <a:pt x="343" y="181"/>
                    <a:pt x="343" y="205"/>
                  </a:cubicBezTo>
                  <a:cubicBezTo>
                    <a:pt x="343" y="230"/>
                    <a:pt x="323" y="252"/>
                    <a:pt x="292" y="267"/>
                  </a:cubicBezTo>
                  <a:cubicBezTo>
                    <a:pt x="337" y="250"/>
                    <a:pt x="367" y="221"/>
                    <a:pt x="367" y="188"/>
                  </a:cubicBezTo>
                  <a:cubicBezTo>
                    <a:pt x="367" y="161"/>
                    <a:pt x="346" y="136"/>
                    <a:pt x="311" y="118"/>
                  </a:cubicBezTo>
                  <a:cubicBezTo>
                    <a:pt x="304" y="51"/>
                    <a:pt x="248" y="0"/>
                    <a:pt x="180" y="0"/>
                  </a:cubicBezTo>
                  <a:cubicBezTo>
                    <a:pt x="110" y="0"/>
                    <a:pt x="53" y="54"/>
                    <a:pt x="48" y="122"/>
                  </a:cubicBezTo>
                  <a:cubicBezTo>
                    <a:pt x="19" y="140"/>
                    <a:pt x="0" y="163"/>
                    <a:pt x="0" y="188"/>
                  </a:cubicBezTo>
                  <a:cubicBezTo>
                    <a:pt x="0" y="221"/>
                    <a:pt x="30" y="250"/>
                    <a:pt x="76" y="267"/>
                  </a:cubicBezTo>
                  <a:cubicBezTo>
                    <a:pt x="44" y="252"/>
                    <a:pt x="24" y="230"/>
                    <a:pt x="24" y="205"/>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4" name="Freeform 102"/>
            <p:cNvSpPr/>
            <p:nvPr/>
          </p:nvSpPr>
          <p:spPr bwMode="auto">
            <a:xfrm>
              <a:off x="1584326" y="2548224"/>
              <a:ext cx="1755775" cy="1368425"/>
            </a:xfrm>
            <a:custGeom>
              <a:avLst/>
              <a:gdLst>
                <a:gd name="T0" fmla="*/ 84 w 319"/>
                <a:gd name="T1" fmla="*/ 199 h 248"/>
                <a:gd name="T2" fmla="*/ 150 w 319"/>
                <a:gd name="T3" fmla="*/ 244 h 248"/>
                <a:gd name="T4" fmla="*/ 160 w 319"/>
                <a:gd name="T5" fmla="*/ 196 h 248"/>
                <a:gd name="T6" fmla="*/ 170 w 319"/>
                <a:gd name="T7" fmla="*/ 248 h 248"/>
                <a:gd name="T8" fmla="*/ 235 w 319"/>
                <a:gd name="T9" fmla="*/ 199 h 248"/>
                <a:gd name="T10" fmla="*/ 191 w 319"/>
                <a:gd name="T11" fmla="*/ 247 h 248"/>
                <a:gd name="T12" fmla="*/ 268 w 319"/>
                <a:gd name="T13" fmla="*/ 226 h 248"/>
                <a:gd name="T14" fmla="*/ 319 w 319"/>
                <a:gd name="T15" fmla="*/ 164 h 248"/>
                <a:gd name="T16" fmla="*/ 270 w 319"/>
                <a:gd name="T17" fmla="*/ 103 h 248"/>
                <a:gd name="T18" fmla="*/ 156 w 319"/>
                <a:gd name="T19" fmla="*/ 0 h 248"/>
                <a:gd name="T20" fmla="*/ 42 w 319"/>
                <a:gd name="T21" fmla="*/ 106 h 248"/>
                <a:gd name="T22" fmla="*/ 0 w 319"/>
                <a:gd name="T23" fmla="*/ 164 h 248"/>
                <a:gd name="T24" fmla="*/ 52 w 319"/>
                <a:gd name="T25" fmla="*/ 226 h 248"/>
                <a:gd name="T26" fmla="*/ 128 w 319"/>
                <a:gd name="T27" fmla="*/ 247 h 248"/>
                <a:gd name="T28" fmla="*/ 84 w 319"/>
                <a:gd name="T29" fmla="*/ 199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9" h="248">
                  <a:moveTo>
                    <a:pt x="84" y="199"/>
                  </a:moveTo>
                  <a:cubicBezTo>
                    <a:pt x="150" y="244"/>
                    <a:pt x="150" y="244"/>
                    <a:pt x="150" y="244"/>
                  </a:cubicBezTo>
                  <a:cubicBezTo>
                    <a:pt x="160" y="196"/>
                    <a:pt x="160" y="196"/>
                    <a:pt x="160" y="196"/>
                  </a:cubicBezTo>
                  <a:cubicBezTo>
                    <a:pt x="170" y="248"/>
                    <a:pt x="170" y="248"/>
                    <a:pt x="170" y="248"/>
                  </a:cubicBezTo>
                  <a:cubicBezTo>
                    <a:pt x="235" y="199"/>
                    <a:pt x="235" y="199"/>
                    <a:pt x="235" y="199"/>
                  </a:cubicBezTo>
                  <a:cubicBezTo>
                    <a:pt x="191" y="247"/>
                    <a:pt x="191" y="247"/>
                    <a:pt x="191" y="247"/>
                  </a:cubicBezTo>
                  <a:cubicBezTo>
                    <a:pt x="220" y="244"/>
                    <a:pt x="247" y="237"/>
                    <a:pt x="268" y="226"/>
                  </a:cubicBezTo>
                  <a:cubicBezTo>
                    <a:pt x="299" y="211"/>
                    <a:pt x="319" y="189"/>
                    <a:pt x="319" y="164"/>
                  </a:cubicBezTo>
                  <a:cubicBezTo>
                    <a:pt x="319" y="140"/>
                    <a:pt x="300" y="118"/>
                    <a:pt x="270" y="103"/>
                  </a:cubicBezTo>
                  <a:cubicBezTo>
                    <a:pt x="264" y="45"/>
                    <a:pt x="216" y="0"/>
                    <a:pt x="156" y="0"/>
                  </a:cubicBezTo>
                  <a:cubicBezTo>
                    <a:pt x="96" y="0"/>
                    <a:pt x="46" y="47"/>
                    <a:pt x="42" y="106"/>
                  </a:cubicBezTo>
                  <a:cubicBezTo>
                    <a:pt x="16" y="122"/>
                    <a:pt x="0" y="142"/>
                    <a:pt x="0" y="164"/>
                  </a:cubicBezTo>
                  <a:cubicBezTo>
                    <a:pt x="0" y="189"/>
                    <a:pt x="20" y="211"/>
                    <a:pt x="52" y="226"/>
                  </a:cubicBezTo>
                  <a:cubicBezTo>
                    <a:pt x="73" y="237"/>
                    <a:pt x="99" y="244"/>
                    <a:pt x="128" y="247"/>
                  </a:cubicBezTo>
                  <a:cubicBezTo>
                    <a:pt x="84" y="199"/>
                    <a:pt x="84" y="199"/>
                    <a:pt x="84" y="199"/>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5" name="Freeform 103"/>
            <p:cNvSpPr/>
            <p:nvPr/>
          </p:nvSpPr>
          <p:spPr bwMode="auto">
            <a:xfrm>
              <a:off x="2046288" y="3629312"/>
              <a:ext cx="830263" cy="1258887"/>
            </a:xfrm>
            <a:custGeom>
              <a:avLst/>
              <a:gdLst>
                <a:gd name="T0" fmla="*/ 523 w 523"/>
                <a:gd name="T1" fmla="*/ 11 h 793"/>
                <a:gd name="T2" fmla="*/ 298 w 523"/>
                <a:gd name="T3" fmla="*/ 181 h 793"/>
                <a:gd name="T4" fmla="*/ 264 w 523"/>
                <a:gd name="T5" fmla="*/ 0 h 793"/>
                <a:gd name="T6" fmla="*/ 229 w 523"/>
                <a:gd name="T7" fmla="*/ 167 h 793"/>
                <a:gd name="T8" fmla="*/ 0 w 523"/>
                <a:gd name="T9" fmla="*/ 11 h 793"/>
                <a:gd name="T10" fmla="*/ 153 w 523"/>
                <a:gd name="T11" fmla="*/ 178 h 793"/>
                <a:gd name="T12" fmla="*/ 222 w 523"/>
                <a:gd name="T13" fmla="*/ 258 h 793"/>
                <a:gd name="T14" fmla="*/ 212 w 523"/>
                <a:gd name="T15" fmla="*/ 793 h 793"/>
                <a:gd name="T16" fmla="*/ 316 w 523"/>
                <a:gd name="T17" fmla="*/ 793 h 793"/>
                <a:gd name="T18" fmla="*/ 302 w 523"/>
                <a:gd name="T19" fmla="*/ 258 h 793"/>
                <a:gd name="T20" fmla="*/ 371 w 523"/>
                <a:gd name="T21" fmla="*/ 181 h 793"/>
                <a:gd name="T22" fmla="*/ 523 w 523"/>
                <a:gd name="T23" fmla="*/ 11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3" h="793">
                  <a:moveTo>
                    <a:pt x="523" y="11"/>
                  </a:moveTo>
                  <a:lnTo>
                    <a:pt x="298" y="181"/>
                  </a:lnTo>
                  <a:lnTo>
                    <a:pt x="264" y="0"/>
                  </a:lnTo>
                  <a:lnTo>
                    <a:pt x="229" y="167"/>
                  </a:lnTo>
                  <a:lnTo>
                    <a:pt x="0" y="11"/>
                  </a:lnTo>
                  <a:lnTo>
                    <a:pt x="153" y="178"/>
                  </a:lnTo>
                  <a:lnTo>
                    <a:pt x="222" y="258"/>
                  </a:lnTo>
                  <a:lnTo>
                    <a:pt x="212" y="793"/>
                  </a:lnTo>
                  <a:lnTo>
                    <a:pt x="316" y="793"/>
                  </a:lnTo>
                  <a:lnTo>
                    <a:pt x="302" y="258"/>
                  </a:lnTo>
                  <a:lnTo>
                    <a:pt x="371" y="181"/>
                  </a:lnTo>
                  <a:lnTo>
                    <a:pt x="523" y="11"/>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1" name="Freeform 119"/>
            <p:cNvSpPr/>
            <p:nvPr/>
          </p:nvSpPr>
          <p:spPr bwMode="auto">
            <a:xfrm>
              <a:off x="4445001" y="3011774"/>
              <a:ext cx="1474788" cy="1076325"/>
            </a:xfrm>
            <a:custGeom>
              <a:avLst/>
              <a:gdLst>
                <a:gd name="T0" fmla="*/ 18 w 268"/>
                <a:gd name="T1" fmla="*/ 150 h 195"/>
                <a:gd name="T2" fmla="*/ 48 w 268"/>
                <a:gd name="T3" fmla="*/ 108 h 195"/>
                <a:gd name="T4" fmla="*/ 132 w 268"/>
                <a:gd name="T5" fmla="*/ 30 h 195"/>
                <a:gd name="T6" fmla="*/ 215 w 268"/>
                <a:gd name="T7" fmla="*/ 105 h 195"/>
                <a:gd name="T8" fmla="*/ 251 w 268"/>
                <a:gd name="T9" fmla="*/ 150 h 195"/>
                <a:gd name="T10" fmla="*/ 213 w 268"/>
                <a:gd name="T11" fmla="*/ 195 h 195"/>
                <a:gd name="T12" fmla="*/ 268 w 268"/>
                <a:gd name="T13" fmla="*/ 137 h 195"/>
                <a:gd name="T14" fmla="*/ 227 w 268"/>
                <a:gd name="T15" fmla="*/ 86 h 195"/>
                <a:gd name="T16" fmla="*/ 132 w 268"/>
                <a:gd name="T17" fmla="*/ 0 h 195"/>
                <a:gd name="T18" fmla="*/ 35 w 268"/>
                <a:gd name="T19" fmla="*/ 89 h 195"/>
                <a:gd name="T20" fmla="*/ 0 w 268"/>
                <a:gd name="T21" fmla="*/ 137 h 195"/>
                <a:gd name="T22" fmla="*/ 55 w 268"/>
                <a:gd name="T23" fmla="*/ 195 h 195"/>
                <a:gd name="T24" fmla="*/ 18 w 268"/>
                <a:gd name="T25" fmla="*/ 15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8" h="195">
                  <a:moveTo>
                    <a:pt x="18" y="150"/>
                  </a:moveTo>
                  <a:cubicBezTo>
                    <a:pt x="18" y="133"/>
                    <a:pt x="29" y="119"/>
                    <a:pt x="48" y="108"/>
                  </a:cubicBezTo>
                  <a:cubicBezTo>
                    <a:pt x="52" y="64"/>
                    <a:pt x="88" y="30"/>
                    <a:pt x="132" y="30"/>
                  </a:cubicBezTo>
                  <a:cubicBezTo>
                    <a:pt x="175" y="30"/>
                    <a:pt x="211" y="63"/>
                    <a:pt x="215" y="105"/>
                  </a:cubicBezTo>
                  <a:cubicBezTo>
                    <a:pt x="237" y="116"/>
                    <a:pt x="251" y="132"/>
                    <a:pt x="251" y="150"/>
                  </a:cubicBezTo>
                  <a:cubicBezTo>
                    <a:pt x="251" y="168"/>
                    <a:pt x="236" y="184"/>
                    <a:pt x="213" y="195"/>
                  </a:cubicBezTo>
                  <a:cubicBezTo>
                    <a:pt x="247" y="182"/>
                    <a:pt x="268" y="161"/>
                    <a:pt x="268" y="137"/>
                  </a:cubicBezTo>
                  <a:cubicBezTo>
                    <a:pt x="268" y="117"/>
                    <a:pt x="253" y="99"/>
                    <a:pt x="227" y="86"/>
                  </a:cubicBezTo>
                  <a:cubicBezTo>
                    <a:pt x="222" y="38"/>
                    <a:pt x="181" y="0"/>
                    <a:pt x="132" y="0"/>
                  </a:cubicBezTo>
                  <a:cubicBezTo>
                    <a:pt x="81" y="0"/>
                    <a:pt x="39" y="39"/>
                    <a:pt x="35" y="89"/>
                  </a:cubicBezTo>
                  <a:cubicBezTo>
                    <a:pt x="14" y="102"/>
                    <a:pt x="0" y="119"/>
                    <a:pt x="0" y="137"/>
                  </a:cubicBezTo>
                  <a:cubicBezTo>
                    <a:pt x="0" y="161"/>
                    <a:pt x="22" y="182"/>
                    <a:pt x="55" y="195"/>
                  </a:cubicBezTo>
                  <a:cubicBezTo>
                    <a:pt x="32" y="184"/>
                    <a:pt x="18" y="168"/>
                    <a:pt x="18" y="150"/>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2" name="Freeform 120"/>
            <p:cNvSpPr/>
            <p:nvPr/>
          </p:nvSpPr>
          <p:spPr bwMode="auto">
            <a:xfrm>
              <a:off x="4545013" y="3176874"/>
              <a:ext cx="1282700" cy="1000125"/>
            </a:xfrm>
            <a:custGeom>
              <a:avLst/>
              <a:gdLst>
                <a:gd name="T0" fmla="*/ 61 w 233"/>
                <a:gd name="T1" fmla="*/ 145 h 181"/>
                <a:gd name="T2" fmla="*/ 109 w 233"/>
                <a:gd name="T3" fmla="*/ 178 h 181"/>
                <a:gd name="T4" fmla="*/ 116 w 233"/>
                <a:gd name="T5" fmla="*/ 143 h 181"/>
                <a:gd name="T6" fmla="*/ 124 w 233"/>
                <a:gd name="T7" fmla="*/ 181 h 181"/>
                <a:gd name="T8" fmla="*/ 171 w 233"/>
                <a:gd name="T9" fmla="*/ 145 h 181"/>
                <a:gd name="T10" fmla="*/ 139 w 233"/>
                <a:gd name="T11" fmla="*/ 181 h 181"/>
                <a:gd name="T12" fmla="*/ 195 w 233"/>
                <a:gd name="T13" fmla="*/ 165 h 181"/>
                <a:gd name="T14" fmla="*/ 233 w 233"/>
                <a:gd name="T15" fmla="*/ 120 h 181"/>
                <a:gd name="T16" fmla="*/ 197 w 233"/>
                <a:gd name="T17" fmla="*/ 75 h 181"/>
                <a:gd name="T18" fmla="*/ 114 w 233"/>
                <a:gd name="T19" fmla="*/ 0 h 181"/>
                <a:gd name="T20" fmla="*/ 30 w 233"/>
                <a:gd name="T21" fmla="*/ 78 h 181"/>
                <a:gd name="T22" fmla="*/ 0 w 233"/>
                <a:gd name="T23" fmla="*/ 120 h 181"/>
                <a:gd name="T24" fmla="*/ 37 w 233"/>
                <a:gd name="T25" fmla="*/ 165 h 181"/>
                <a:gd name="T26" fmla="*/ 93 w 233"/>
                <a:gd name="T27" fmla="*/ 181 h 181"/>
                <a:gd name="T28" fmla="*/ 61 w 233"/>
                <a:gd name="T29" fmla="*/ 14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3" h="181">
                  <a:moveTo>
                    <a:pt x="61" y="145"/>
                  </a:moveTo>
                  <a:cubicBezTo>
                    <a:pt x="109" y="178"/>
                    <a:pt x="109" y="178"/>
                    <a:pt x="109" y="178"/>
                  </a:cubicBezTo>
                  <a:cubicBezTo>
                    <a:pt x="116" y="143"/>
                    <a:pt x="116" y="143"/>
                    <a:pt x="116" y="143"/>
                  </a:cubicBezTo>
                  <a:cubicBezTo>
                    <a:pt x="124" y="181"/>
                    <a:pt x="124" y="181"/>
                    <a:pt x="124" y="181"/>
                  </a:cubicBezTo>
                  <a:cubicBezTo>
                    <a:pt x="171" y="145"/>
                    <a:pt x="171" y="145"/>
                    <a:pt x="171" y="145"/>
                  </a:cubicBezTo>
                  <a:cubicBezTo>
                    <a:pt x="139" y="181"/>
                    <a:pt x="139" y="181"/>
                    <a:pt x="139" y="181"/>
                  </a:cubicBezTo>
                  <a:cubicBezTo>
                    <a:pt x="161" y="178"/>
                    <a:pt x="180" y="173"/>
                    <a:pt x="195" y="165"/>
                  </a:cubicBezTo>
                  <a:cubicBezTo>
                    <a:pt x="218" y="154"/>
                    <a:pt x="233" y="138"/>
                    <a:pt x="233" y="120"/>
                  </a:cubicBezTo>
                  <a:cubicBezTo>
                    <a:pt x="233" y="102"/>
                    <a:pt x="219" y="86"/>
                    <a:pt x="197" y="75"/>
                  </a:cubicBezTo>
                  <a:cubicBezTo>
                    <a:pt x="193" y="33"/>
                    <a:pt x="157" y="0"/>
                    <a:pt x="114" y="0"/>
                  </a:cubicBezTo>
                  <a:cubicBezTo>
                    <a:pt x="70" y="0"/>
                    <a:pt x="34" y="34"/>
                    <a:pt x="30" y="78"/>
                  </a:cubicBezTo>
                  <a:cubicBezTo>
                    <a:pt x="11" y="89"/>
                    <a:pt x="0" y="103"/>
                    <a:pt x="0" y="120"/>
                  </a:cubicBezTo>
                  <a:cubicBezTo>
                    <a:pt x="0" y="138"/>
                    <a:pt x="14" y="154"/>
                    <a:pt x="37" y="165"/>
                  </a:cubicBezTo>
                  <a:cubicBezTo>
                    <a:pt x="53" y="173"/>
                    <a:pt x="72" y="178"/>
                    <a:pt x="93" y="181"/>
                  </a:cubicBezTo>
                  <a:cubicBezTo>
                    <a:pt x="61" y="145"/>
                    <a:pt x="61" y="145"/>
                    <a:pt x="61" y="145"/>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3" name="Freeform 121"/>
            <p:cNvSpPr/>
            <p:nvPr/>
          </p:nvSpPr>
          <p:spPr bwMode="auto">
            <a:xfrm>
              <a:off x="4879976" y="3965862"/>
              <a:ext cx="606425" cy="922337"/>
            </a:xfrm>
            <a:custGeom>
              <a:avLst/>
              <a:gdLst>
                <a:gd name="T0" fmla="*/ 382 w 382"/>
                <a:gd name="T1" fmla="*/ 7 h 581"/>
                <a:gd name="T2" fmla="*/ 219 w 382"/>
                <a:gd name="T3" fmla="*/ 133 h 581"/>
                <a:gd name="T4" fmla="*/ 191 w 382"/>
                <a:gd name="T5" fmla="*/ 0 h 581"/>
                <a:gd name="T6" fmla="*/ 167 w 382"/>
                <a:gd name="T7" fmla="*/ 122 h 581"/>
                <a:gd name="T8" fmla="*/ 0 w 382"/>
                <a:gd name="T9" fmla="*/ 7 h 581"/>
                <a:gd name="T10" fmla="*/ 111 w 382"/>
                <a:gd name="T11" fmla="*/ 133 h 581"/>
                <a:gd name="T12" fmla="*/ 163 w 382"/>
                <a:gd name="T13" fmla="*/ 188 h 581"/>
                <a:gd name="T14" fmla="*/ 153 w 382"/>
                <a:gd name="T15" fmla="*/ 581 h 581"/>
                <a:gd name="T16" fmla="*/ 229 w 382"/>
                <a:gd name="T17" fmla="*/ 581 h 581"/>
                <a:gd name="T18" fmla="*/ 222 w 382"/>
                <a:gd name="T19" fmla="*/ 188 h 581"/>
                <a:gd name="T20" fmla="*/ 271 w 382"/>
                <a:gd name="T21" fmla="*/ 133 h 581"/>
                <a:gd name="T22" fmla="*/ 382 w 382"/>
                <a:gd name="T23" fmla="*/ 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2" h="581">
                  <a:moveTo>
                    <a:pt x="382" y="7"/>
                  </a:moveTo>
                  <a:lnTo>
                    <a:pt x="219" y="133"/>
                  </a:lnTo>
                  <a:lnTo>
                    <a:pt x="191" y="0"/>
                  </a:lnTo>
                  <a:lnTo>
                    <a:pt x="167" y="122"/>
                  </a:lnTo>
                  <a:lnTo>
                    <a:pt x="0" y="7"/>
                  </a:lnTo>
                  <a:lnTo>
                    <a:pt x="111" y="133"/>
                  </a:lnTo>
                  <a:lnTo>
                    <a:pt x="163" y="188"/>
                  </a:lnTo>
                  <a:lnTo>
                    <a:pt x="153" y="581"/>
                  </a:lnTo>
                  <a:lnTo>
                    <a:pt x="229" y="581"/>
                  </a:lnTo>
                  <a:lnTo>
                    <a:pt x="222" y="188"/>
                  </a:lnTo>
                  <a:lnTo>
                    <a:pt x="271" y="133"/>
                  </a:lnTo>
                  <a:lnTo>
                    <a:pt x="382" y="7"/>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43" name="Oval 141"/>
            <p:cNvSpPr>
              <a:spLocks noChangeArrowheads="1"/>
            </p:cNvSpPr>
            <p:nvPr/>
          </p:nvSpPr>
          <p:spPr bwMode="auto">
            <a:xfrm>
              <a:off x="9821863" y="3221324"/>
              <a:ext cx="1001713" cy="1004887"/>
            </a:xfrm>
            <a:prstGeom prst="ellipse">
              <a:avLst/>
            </a:pr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44" name="Freeform 142"/>
            <p:cNvSpPr/>
            <p:nvPr/>
          </p:nvSpPr>
          <p:spPr bwMode="auto">
            <a:xfrm>
              <a:off x="10047288" y="3618199"/>
              <a:ext cx="539750" cy="1270000"/>
            </a:xfrm>
            <a:custGeom>
              <a:avLst/>
              <a:gdLst>
                <a:gd name="T0" fmla="*/ 340 w 340"/>
                <a:gd name="T1" fmla="*/ 143 h 800"/>
                <a:gd name="T2" fmla="*/ 195 w 340"/>
                <a:gd name="T3" fmla="*/ 226 h 800"/>
                <a:gd name="T4" fmla="*/ 174 w 340"/>
                <a:gd name="T5" fmla="*/ 0 h 800"/>
                <a:gd name="T6" fmla="*/ 149 w 340"/>
                <a:gd name="T7" fmla="*/ 226 h 800"/>
                <a:gd name="T8" fmla="*/ 0 w 340"/>
                <a:gd name="T9" fmla="*/ 143 h 800"/>
                <a:gd name="T10" fmla="*/ 132 w 340"/>
                <a:gd name="T11" fmla="*/ 303 h 800"/>
                <a:gd name="T12" fmla="*/ 132 w 340"/>
                <a:gd name="T13" fmla="*/ 800 h 800"/>
                <a:gd name="T14" fmla="*/ 201 w 340"/>
                <a:gd name="T15" fmla="*/ 800 h 800"/>
                <a:gd name="T16" fmla="*/ 201 w 340"/>
                <a:gd name="T17" fmla="*/ 303 h 800"/>
                <a:gd name="T18" fmla="*/ 340 w 340"/>
                <a:gd name="T19" fmla="*/ 143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800">
                  <a:moveTo>
                    <a:pt x="340" y="143"/>
                  </a:moveTo>
                  <a:lnTo>
                    <a:pt x="195" y="226"/>
                  </a:lnTo>
                  <a:lnTo>
                    <a:pt x="174" y="0"/>
                  </a:lnTo>
                  <a:lnTo>
                    <a:pt x="149" y="226"/>
                  </a:lnTo>
                  <a:lnTo>
                    <a:pt x="0" y="143"/>
                  </a:lnTo>
                  <a:lnTo>
                    <a:pt x="132" y="303"/>
                  </a:lnTo>
                  <a:lnTo>
                    <a:pt x="132" y="800"/>
                  </a:lnTo>
                  <a:lnTo>
                    <a:pt x="201" y="800"/>
                  </a:lnTo>
                  <a:lnTo>
                    <a:pt x="201" y="303"/>
                  </a:lnTo>
                  <a:lnTo>
                    <a:pt x="340" y="143"/>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sp>
        <p:nvSpPr>
          <p:cNvPr id="153" name="Rectangle 151"/>
          <p:cNvSpPr>
            <a:spLocks noChangeArrowheads="1"/>
          </p:cNvSpPr>
          <p:nvPr/>
        </p:nvSpPr>
        <p:spPr bwMode="auto">
          <a:xfrm>
            <a:off x="2" y="4902305"/>
            <a:ext cx="12238039" cy="193675"/>
          </a:xfrm>
          <a:prstGeom prst="rect">
            <a:avLst/>
          </a:prstGeom>
          <a:solidFill>
            <a:schemeClr val="accent4"/>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2" name="Rectangle 41"/>
          <p:cNvSpPr/>
          <p:nvPr/>
        </p:nvSpPr>
        <p:spPr>
          <a:xfrm>
            <a:off x="1048581" y="5364150"/>
            <a:ext cx="10116105" cy="660400"/>
          </a:xfrm>
          <a:prstGeom prst="rect">
            <a:avLst/>
          </a:prstGeom>
        </p:spPr>
        <p:txBody>
          <a:bodyPr wrap="square" lIns="121920" rIns="121920" bIns="60960">
            <a:spAutoFit/>
          </a:bodyPr>
          <a:lstStyle/>
          <a:p>
            <a:pPr algn="ctr" defTabSz="412750" hangingPunct="0">
              <a:lnSpc>
                <a:spcPct val="150000"/>
              </a:lnSpc>
              <a:defRPr sz="2000" b="0">
                <a:solidFill>
                  <a:srgbClr val="1C1F25"/>
                </a:solidFill>
                <a:latin typeface="Roboto Bold"/>
                <a:ea typeface="Roboto Bold"/>
                <a:cs typeface="Roboto Bold"/>
                <a:sym typeface="Roboto Bold"/>
              </a:defRPr>
            </a:pPr>
            <a:r>
              <a:rPr lang="en-US" sz="2400" dirty="0">
                <a:latin typeface="华文细黑" panose="02010600040101010101" charset="-122"/>
                <a:ea typeface="宋体" panose="02010600030101010101" pitchFamily="2" charset="-122"/>
                <a:sym typeface="华文细黑" panose="02010600040101010101" charset="-122"/>
              </a:rPr>
              <a:t>中职—公共艺术.</a:t>
            </a:r>
            <a:r>
              <a:rPr lang="zh-CN" altLang="en-US" sz="2400" dirty="0">
                <a:latin typeface="华文细黑" panose="02010600040101010101" charset="-122"/>
                <a:ea typeface="宋体" panose="02010600030101010101" pitchFamily="2" charset="-122"/>
                <a:sym typeface="华文细黑" panose="02010600040101010101" charset="-122"/>
              </a:rPr>
              <a:t>音乐</a:t>
            </a:r>
            <a:r>
              <a:rPr lang="en-US" sz="2400" dirty="0">
                <a:latin typeface="华文细黑" panose="02010600040101010101" charset="-122"/>
                <a:ea typeface="宋体" panose="02010600030101010101" pitchFamily="2" charset="-122"/>
                <a:sym typeface="华文细黑" panose="02010600040101010101" charset="-122"/>
              </a:rPr>
              <a:t>篇（2020版）</a:t>
            </a:r>
            <a:endParaRPr lang="en-US" sz="2400" dirty="0">
              <a:latin typeface="华文细黑" panose="02010600040101010101" charset="-122"/>
              <a:ea typeface="宋体" panose="02010600030101010101" pitchFamily="2" charset="-122"/>
              <a:sym typeface="华文细黑" panose="02010600040101010101" charset="-122"/>
            </a:endParaRPr>
          </a:p>
        </p:txBody>
      </p:sp>
      <p:sp>
        <p:nvSpPr>
          <p:cNvPr id="41" name="TextBox 76"/>
          <p:cNvSpPr txBox="1"/>
          <p:nvPr/>
        </p:nvSpPr>
        <p:spPr>
          <a:xfrm>
            <a:off x="3357687" y="327185"/>
            <a:ext cx="5451229" cy="583565"/>
          </a:xfrm>
          <a:prstGeom prst="rect">
            <a:avLst/>
          </a:prstGeom>
          <a:noFill/>
          <a:effectLst/>
        </p:spPr>
        <p:txBody>
          <a:bodyPr wrap="square" rtlCol="0">
            <a:spAutoFit/>
          </a:bodyPr>
          <a:lstStyle/>
          <a:p>
            <a:pPr algn="ctr"/>
            <a:r>
              <a:rPr lang="zh-CN" altLang="en-US" sz="3200" b="1" dirty="0" smtClean="0">
                <a:solidFill>
                  <a:schemeClr val="accent1">
                    <a:lumMod val="60000"/>
                    <a:lumOff val="40000"/>
                  </a:schemeClr>
                </a:solidFill>
                <a:latin typeface="华文细黑" panose="02010600040101010101" charset="-122"/>
                <a:ea typeface="宋体" panose="02010600030101010101" pitchFamily="2" charset="-122"/>
                <a:sym typeface="华文细黑" panose="02010600040101010101" charset="-122"/>
              </a:rPr>
              <a:t>概说</a:t>
            </a:r>
            <a:endParaRPr lang="zh-CN" altLang="en-US" sz="3200" b="1" dirty="0" smtClean="0">
              <a:solidFill>
                <a:schemeClr val="accent1">
                  <a:lumMod val="60000"/>
                  <a:lumOff val="40000"/>
                </a:schemeClr>
              </a:solidFill>
              <a:latin typeface="华文细黑" panose="02010600040101010101" charset="-122"/>
              <a:ea typeface="宋体" panose="02010600030101010101" pitchFamily="2" charset="-122"/>
              <a:sym typeface="华文细黑" panose="02010600040101010101" charset="-122"/>
            </a:endParaRPr>
          </a:p>
        </p:txBody>
      </p:sp>
    </p:spTree>
  </p:cSld>
  <p:clrMapOvr>
    <a:masterClrMapping/>
  </p:clrMapOvr>
  <p:transition spd="slow">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14:presetBounceEnd="50000">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14:bounceEnd="50000">
                                          <p:cBhvr additive="base">
                                            <p:cTn id="23" dur="1000" fill="hold"/>
                                            <p:tgtEl>
                                              <p:spTgt spid="42"/>
                                            </p:tgtEl>
                                            <p:attrNameLst>
                                              <p:attrName>ppt_x</p:attrName>
                                            </p:attrNameLst>
                                          </p:cBhvr>
                                          <p:tavLst>
                                            <p:tav tm="0">
                                              <p:val>
                                                <p:strVal val="#ppt_x"/>
                                              </p:val>
                                            </p:tav>
                                            <p:tav tm="100000">
                                              <p:val>
                                                <p:strVal val="#ppt_x"/>
                                              </p:val>
                                            </p:tav>
                                          </p:tavLst>
                                        </p:anim>
                                        <p:anim calcmode="lin" valueType="num" p14:bounceEnd="50000">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1000" fill="hold"/>
                                            <p:tgtEl>
                                              <p:spTgt spid="42"/>
                                            </p:tgtEl>
                                            <p:attrNameLst>
                                              <p:attrName>ppt_x</p:attrName>
                                            </p:attrNameLst>
                                          </p:cBhvr>
                                          <p:tavLst>
                                            <p:tav tm="0">
                                              <p:val>
                                                <p:strVal val="#ppt_x"/>
                                              </p:val>
                                            </p:tav>
                                            <p:tav tm="100000">
                                              <p:val>
                                                <p:strVal val="#ppt_x"/>
                                              </p:val>
                                            </p:tav>
                                          </p:tavLst>
                                        </p:anim>
                                        <p:anim calcmode="lin" valueType="num">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3" name="文本框 2"/>
          <p:cNvSpPr txBox="1"/>
          <p:nvPr/>
        </p:nvSpPr>
        <p:spPr>
          <a:xfrm>
            <a:off x="2585085" y="732790"/>
            <a:ext cx="7628255" cy="4661535"/>
          </a:xfrm>
          <a:prstGeom prst="rect">
            <a:avLst/>
          </a:prstGeom>
          <a:noFill/>
        </p:spPr>
        <p:txBody>
          <a:bodyPr wrap="square" rtlCol="0">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在人耳触及到的声音世界里，是复杂而多元的，人类辨识声音的能力，是与生俱来的。人耳听到的音响中，大体可以分为三类：自然音响、语言音响和音乐音响。这三类音响有着密切的联系而又有明显的区别。</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音乐中所使用的声音分为乐音和噪音两类，乐音在音乐、音响中主要表现为声乐与器乐，声乐是音乐音响中的一部分，而在音乐中占有较大比重的是器乐演奏的音乐。</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器乐演奏，是区别于声乐的一种音乐表现形式。它是以乐器为物质基础，借助乐器的性能特征，结合演奏技巧的应用，从而表现音乐作品的情绪与意境。这其中谈到的乐器，泛指可以用各种方法奏出一定音律或节奏的工具。从体系上一般分为民族乐器与西洋乐器；从音色上可分为乐音乐器与噪音乐器；从演奏形式上可分为独奏、重奏、合奏等。</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3" name="文本框 2"/>
          <p:cNvSpPr txBox="1"/>
          <p:nvPr/>
        </p:nvSpPr>
        <p:spPr>
          <a:xfrm>
            <a:off x="3314700" y="1364615"/>
            <a:ext cx="5978525" cy="4246245"/>
          </a:xfrm>
          <a:prstGeom prst="rect">
            <a:avLst/>
          </a:prstGeom>
          <a:noFill/>
        </p:spPr>
        <p:txBody>
          <a:bodyPr wrap="square" rtlCol="0">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我国用来演奏的民族乐器按常规形式可分为：吹奏乐器、弹拨乐器、打击乐器、拉弦乐器这几类；而常用来演奏的西洋乐器也大致分为以下几类：木管乐器、铜管乐器、弦乐器、键盘乐器、打击乐器等。</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本章共四节，按照从古到今、从古典到浪漫、民族乐器与西洋乐器、乐音乐器与噪音乐器以及独奏、重奏、合奏等几个主线带领大家走入天籁般的器乐音画。为了使大家更深刻地体会器乐演奏音乐的魅力，分别从弦乐、键盘乐、吹打乐和交响乐这四部分向同学们展开器乐演奏这一庞大家族的认知。</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54" name="Group 153"/>
          <p:cNvGrpSpPr/>
          <p:nvPr/>
        </p:nvGrpSpPr>
        <p:grpSpPr>
          <a:xfrm>
            <a:off x="252414" y="1693085"/>
            <a:ext cx="11733213" cy="3284537"/>
            <a:chOff x="252413" y="1648112"/>
            <a:chExt cx="11733213" cy="3284537"/>
          </a:xfrm>
        </p:grpSpPr>
        <p:sp>
          <p:nvSpPr>
            <p:cNvPr id="7" name="Freeform 5"/>
            <p:cNvSpPr/>
            <p:nvPr/>
          </p:nvSpPr>
          <p:spPr bwMode="auto">
            <a:xfrm>
              <a:off x="4395788" y="1768762"/>
              <a:ext cx="854075" cy="866775"/>
            </a:xfrm>
            <a:custGeom>
              <a:avLst/>
              <a:gdLst>
                <a:gd name="T0" fmla="*/ 25 w 155"/>
                <a:gd name="T1" fmla="*/ 157 h 157"/>
                <a:gd name="T2" fmla="*/ 50 w 155"/>
                <a:gd name="T3" fmla="*/ 134 h 157"/>
                <a:gd name="T4" fmla="*/ 73 w 155"/>
                <a:gd name="T5" fmla="*/ 109 h 157"/>
                <a:gd name="T6" fmla="*/ 76 w 155"/>
                <a:gd name="T7" fmla="*/ 110 h 157"/>
                <a:gd name="T8" fmla="*/ 111 w 155"/>
                <a:gd name="T9" fmla="*/ 95 h 157"/>
                <a:gd name="T10" fmla="*/ 109 w 155"/>
                <a:gd name="T11" fmla="*/ 72 h 157"/>
                <a:gd name="T12" fmla="*/ 123 w 155"/>
                <a:gd name="T13" fmla="*/ 57 h 157"/>
                <a:gd name="T14" fmla="*/ 124 w 155"/>
                <a:gd name="T15" fmla="*/ 44 h 157"/>
                <a:gd name="T16" fmla="*/ 151 w 155"/>
                <a:gd name="T17" fmla="*/ 31 h 157"/>
                <a:gd name="T18" fmla="*/ 138 w 155"/>
                <a:gd name="T19" fmla="*/ 4 h 157"/>
                <a:gd name="T20" fmla="*/ 115 w 155"/>
                <a:gd name="T21" fmla="*/ 9 h 157"/>
                <a:gd name="T22" fmla="*/ 108 w 155"/>
                <a:gd name="T23" fmla="*/ 5 h 157"/>
                <a:gd name="T24" fmla="*/ 77 w 155"/>
                <a:gd name="T25" fmla="*/ 19 h 157"/>
                <a:gd name="T26" fmla="*/ 76 w 155"/>
                <a:gd name="T27" fmla="*/ 31 h 157"/>
                <a:gd name="T28" fmla="*/ 69 w 155"/>
                <a:gd name="T29" fmla="*/ 27 h 157"/>
                <a:gd name="T30" fmla="*/ 35 w 155"/>
                <a:gd name="T31" fmla="*/ 43 h 157"/>
                <a:gd name="T32" fmla="*/ 36 w 155"/>
                <a:gd name="T33" fmla="*/ 64 h 157"/>
                <a:gd name="T34" fmla="*/ 17 w 155"/>
                <a:gd name="T35" fmla="*/ 88 h 157"/>
                <a:gd name="T36" fmla="*/ 20 w 155"/>
                <a:gd name="T37" fmla="*/ 101 h 157"/>
                <a:gd name="T38" fmla="*/ 19 w 155"/>
                <a:gd name="T39" fmla="*/ 107 h 157"/>
                <a:gd name="T40" fmla="*/ 0 w 155"/>
                <a:gd name="T41" fmla="*/ 131 h 157"/>
                <a:gd name="T42" fmla="*/ 25 w 155"/>
                <a:gd name="T43" fmla="*/ 15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5" h="157">
                  <a:moveTo>
                    <a:pt x="25" y="157"/>
                  </a:moveTo>
                  <a:cubicBezTo>
                    <a:pt x="38" y="157"/>
                    <a:pt x="49" y="147"/>
                    <a:pt x="50" y="134"/>
                  </a:cubicBezTo>
                  <a:cubicBezTo>
                    <a:pt x="63" y="132"/>
                    <a:pt x="72" y="122"/>
                    <a:pt x="73" y="109"/>
                  </a:cubicBezTo>
                  <a:cubicBezTo>
                    <a:pt x="74" y="109"/>
                    <a:pt x="75" y="110"/>
                    <a:pt x="76" y="110"/>
                  </a:cubicBezTo>
                  <a:cubicBezTo>
                    <a:pt x="90" y="115"/>
                    <a:pt x="105" y="108"/>
                    <a:pt x="111" y="95"/>
                  </a:cubicBezTo>
                  <a:cubicBezTo>
                    <a:pt x="113" y="87"/>
                    <a:pt x="112" y="79"/>
                    <a:pt x="109" y="72"/>
                  </a:cubicBezTo>
                  <a:cubicBezTo>
                    <a:pt x="115" y="69"/>
                    <a:pt x="120" y="64"/>
                    <a:pt x="123" y="57"/>
                  </a:cubicBezTo>
                  <a:cubicBezTo>
                    <a:pt x="125" y="53"/>
                    <a:pt x="125" y="48"/>
                    <a:pt x="124" y="44"/>
                  </a:cubicBezTo>
                  <a:cubicBezTo>
                    <a:pt x="135" y="47"/>
                    <a:pt x="147" y="42"/>
                    <a:pt x="151" y="31"/>
                  </a:cubicBezTo>
                  <a:cubicBezTo>
                    <a:pt x="155" y="20"/>
                    <a:pt x="149" y="8"/>
                    <a:pt x="138" y="4"/>
                  </a:cubicBezTo>
                  <a:cubicBezTo>
                    <a:pt x="130" y="1"/>
                    <a:pt x="121" y="3"/>
                    <a:pt x="115" y="9"/>
                  </a:cubicBezTo>
                  <a:cubicBezTo>
                    <a:pt x="113" y="7"/>
                    <a:pt x="111" y="6"/>
                    <a:pt x="108" y="5"/>
                  </a:cubicBezTo>
                  <a:cubicBezTo>
                    <a:pt x="95" y="0"/>
                    <a:pt x="82" y="7"/>
                    <a:pt x="77" y="19"/>
                  </a:cubicBezTo>
                  <a:cubicBezTo>
                    <a:pt x="76" y="23"/>
                    <a:pt x="75" y="27"/>
                    <a:pt x="76" y="31"/>
                  </a:cubicBezTo>
                  <a:cubicBezTo>
                    <a:pt x="74" y="29"/>
                    <a:pt x="72" y="28"/>
                    <a:pt x="69" y="27"/>
                  </a:cubicBezTo>
                  <a:cubicBezTo>
                    <a:pt x="56" y="22"/>
                    <a:pt x="40" y="29"/>
                    <a:pt x="35" y="43"/>
                  </a:cubicBezTo>
                  <a:cubicBezTo>
                    <a:pt x="32" y="50"/>
                    <a:pt x="33" y="58"/>
                    <a:pt x="36" y="64"/>
                  </a:cubicBezTo>
                  <a:cubicBezTo>
                    <a:pt x="25" y="66"/>
                    <a:pt x="17" y="76"/>
                    <a:pt x="17" y="88"/>
                  </a:cubicBezTo>
                  <a:cubicBezTo>
                    <a:pt x="17" y="92"/>
                    <a:pt x="18" y="97"/>
                    <a:pt x="20" y="101"/>
                  </a:cubicBezTo>
                  <a:cubicBezTo>
                    <a:pt x="20" y="102"/>
                    <a:pt x="19" y="105"/>
                    <a:pt x="19" y="107"/>
                  </a:cubicBezTo>
                  <a:cubicBezTo>
                    <a:pt x="8" y="109"/>
                    <a:pt x="0" y="119"/>
                    <a:pt x="0" y="131"/>
                  </a:cubicBezTo>
                  <a:cubicBezTo>
                    <a:pt x="0" y="145"/>
                    <a:pt x="11" y="157"/>
                    <a:pt x="25" y="157"/>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8" name="Freeform 6"/>
            <p:cNvSpPr/>
            <p:nvPr/>
          </p:nvSpPr>
          <p:spPr bwMode="auto">
            <a:xfrm>
              <a:off x="10493376" y="2127537"/>
              <a:ext cx="738188" cy="855662"/>
            </a:xfrm>
            <a:custGeom>
              <a:avLst/>
              <a:gdLst>
                <a:gd name="T0" fmla="*/ 37 w 134"/>
                <a:gd name="T1" fmla="*/ 155 h 155"/>
                <a:gd name="T2" fmla="*/ 75 w 134"/>
                <a:gd name="T3" fmla="*/ 121 h 155"/>
                <a:gd name="T4" fmla="*/ 109 w 134"/>
                <a:gd name="T5" fmla="*/ 82 h 155"/>
                <a:gd name="T6" fmla="*/ 104 w 134"/>
                <a:gd name="T7" fmla="*/ 63 h 155"/>
                <a:gd name="T8" fmla="*/ 134 w 134"/>
                <a:gd name="T9" fmla="*/ 31 h 155"/>
                <a:gd name="T10" fmla="*/ 102 w 134"/>
                <a:gd name="T11" fmla="*/ 0 h 155"/>
                <a:gd name="T12" fmla="*/ 73 w 134"/>
                <a:gd name="T13" fmla="*/ 19 h 155"/>
                <a:gd name="T14" fmla="*/ 60 w 134"/>
                <a:gd name="T15" fmla="*/ 17 h 155"/>
                <a:gd name="T16" fmla="*/ 25 w 134"/>
                <a:gd name="T17" fmla="*/ 52 h 155"/>
                <a:gd name="T18" fmla="*/ 30 w 134"/>
                <a:gd name="T19" fmla="*/ 71 h 155"/>
                <a:gd name="T20" fmla="*/ 29 w 134"/>
                <a:gd name="T21" fmla="*/ 81 h 155"/>
                <a:gd name="T22" fmla="*/ 0 w 134"/>
                <a:gd name="T23" fmla="*/ 117 h 155"/>
                <a:gd name="T24" fmla="*/ 37 w 134"/>
                <a:gd name="T25"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4" h="155">
                  <a:moveTo>
                    <a:pt x="37" y="155"/>
                  </a:moveTo>
                  <a:cubicBezTo>
                    <a:pt x="57" y="155"/>
                    <a:pt x="73" y="140"/>
                    <a:pt x="75" y="121"/>
                  </a:cubicBezTo>
                  <a:cubicBezTo>
                    <a:pt x="94" y="118"/>
                    <a:pt x="109" y="102"/>
                    <a:pt x="109" y="82"/>
                  </a:cubicBezTo>
                  <a:cubicBezTo>
                    <a:pt x="109" y="75"/>
                    <a:pt x="107" y="68"/>
                    <a:pt x="104" y="63"/>
                  </a:cubicBezTo>
                  <a:cubicBezTo>
                    <a:pt x="121" y="62"/>
                    <a:pt x="134" y="48"/>
                    <a:pt x="134" y="31"/>
                  </a:cubicBezTo>
                  <a:cubicBezTo>
                    <a:pt x="134" y="14"/>
                    <a:pt x="120" y="0"/>
                    <a:pt x="102" y="0"/>
                  </a:cubicBezTo>
                  <a:cubicBezTo>
                    <a:pt x="89" y="0"/>
                    <a:pt x="78" y="8"/>
                    <a:pt x="73" y="19"/>
                  </a:cubicBezTo>
                  <a:cubicBezTo>
                    <a:pt x="69" y="18"/>
                    <a:pt x="65" y="17"/>
                    <a:pt x="60" y="17"/>
                  </a:cubicBezTo>
                  <a:cubicBezTo>
                    <a:pt x="41" y="17"/>
                    <a:pt x="25" y="33"/>
                    <a:pt x="25" y="52"/>
                  </a:cubicBezTo>
                  <a:cubicBezTo>
                    <a:pt x="25" y="59"/>
                    <a:pt x="27" y="66"/>
                    <a:pt x="30" y="71"/>
                  </a:cubicBezTo>
                  <a:cubicBezTo>
                    <a:pt x="30" y="74"/>
                    <a:pt x="29" y="77"/>
                    <a:pt x="29" y="81"/>
                  </a:cubicBezTo>
                  <a:cubicBezTo>
                    <a:pt x="12" y="84"/>
                    <a:pt x="0" y="99"/>
                    <a:pt x="0" y="117"/>
                  </a:cubicBezTo>
                  <a:cubicBezTo>
                    <a:pt x="0" y="138"/>
                    <a:pt x="16" y="155"/>
                    <a:pt x="37" y="155"/>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 name="Freeform 7"/>
            <p:cNvSpPr/>
            <p:nvPr/>
          </p:nvSpPr>
          <p:spPr bwMode="auto">
            <a:xfrm>
              <a:off x="5992813" y="2006887"/>
              <a:ext cx="466725" cy="546100"/>
            </a:xfrm>
            <a:custGeom>
              <a:avLst/>
              <a:gdLst>
                <a:gd name="T0" fmla="*/ 23 w 85"/>
                <a:gd name="T1" fmla="*/ 99 h 99"/>
                <a:gd name="T2" fmla="*/ 47 w 85"/>
                <a:gd name="T3" fmla="*/ 77 h 99"/>
                <a:gd name="T4" fmla="*/ 69 w 85"/>
                <a:gd name="T5" fmla="*/ 52 h 99"/>
                <a:gd name="T6" fmla="*/ 66 w 85"/>
                <a:gd name="T7" fmla="*/ 40 h 99"/>
                <a:gd name="T8" fmla="*/ 85 w 85"/>
                <a:gd name="T9" fmla="*/ 20 h 99"/>
                <a:gd name="T10" fmla="*/ 65 w 85"/>
                <a:gd name="T11" fmla="*/ 0 h 99"/>
                <a:gd name="T12" fmla="*/ 46 w 85"/>
                <a:gd name="T13" fmla="*/ 13 h 99"/>
                <a:gd name="T14" fmla="*/ 38 w 85"/>
                <a:gd name="T15" fmla="*/ 11 h 99"/>
                <a:gd name="T16" fmla="*/ 15 w 85"/>
                <a:gd name="T17" fmla="*/ 34 h 99"/>
                <a:gd name="T18" fmla="*/ 19 w 85"/>
                <a:gd name="T19" fmla="*/ 46 h 99"/>
                <a:gd name="T20" fmla="*/ 18 w 85"/>
                <a:gd name="T21" fmla="*/ 51 h 99"/>
                <a:gd name="T22" fmla="*/ 0 w 85"/>
                <a:gd name="T23" fmla="*/ 75 h 99"/>
                <a:gd name="T24" fmla="*/ 23 w 85"/>
                <a:gd name="T25"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 h="99">
                  <a:moveTo>
                    <a:pt x="23" y="99"/>
                  </a:moveTo>
                  <a:cubicBezTo>
                    <a:pt x="36" y="99"/>
                    <a:pt x="46" y="89"/>
                    <a:pt x="47" y="77"/>
                  </a:cubicBezTo>
                  <a:cubicBezTo>
                    <a:pt x="59" y="75"/>
                    <a:pt x="69" y="65"/>
                    <a:pt x="69" y="52"/>
                  </a:cubicBezTo>
                  <a:cubicBezTo>
                    <a:pt x="69" y="48"/>
                    <a:pt x="68" y="44"/>
                    <a:pt x="66" y="40"/>
                  </a:cubicBezTo>
                  <a:cubicBezTo>
                    <a:pt x="76" y="40"/>
                    <a:pt x="85" y="31"/>
                    <a:pt x="85" y="20"/>
                  </a:cubicBezTo>
                  <a:cubicBezTo>
                    <a:pt x="85" y="9"/>
                    <a:pt x="76" y="0"/>
                    <a:pt x="65" y="0"/>
                  </a:cubicBezTo>
                  <a:cubicBezTo>
                    <a:pt x="56" y="0"/>
                    <a:pt x="49" y="5"/>
                    <a:pt x="46" y="13"/>
                  </a:cubicBezTo>
                  <a:cubicBezTo>
                    <a:pt x="44" y="12"/>
                    <a:pt x="41" y="11"/>
                    <a:pt x="38" y="11"/>
                  </a:cubicBezTo>
                  <a:cubicBezTo>
                    <a:pt x="26" y="11"/>
                    <a:pt x="15" y="21"/>
                    <a:pt x="15" y="34"/>
                  </a:cubicBezTo>
                  <a:cubicBezTo>
                    <a:pt x="15" y="38"/>
                    <a:pt x="17" y="42"/>
                    <a:pt x="19" y="46"/>
                  </a:cubicBezTo>
                  <a:cubicBezTo>
                    <a:pt x="19" y="48"/>
                    <a:pt x="18" y="49"/>
                    <a:pt x="18" y="51"/>
                  </a:cubicBezTo>
                  <a:cubicBezTo>
                    <a:pt x="7" y="54"/>
                    <a:pt x="0" y="63"/>
                    <a:pt x="0" y="75"/>
                  </a:cubicBezTo>
                  <a:cubicBezTo>
                    <a:pt x="0" y="88"/>
                    <a:pt x="10" y="99"/>
                    <a:pt x="23" y="99"/>
                  </a:cubicBezTo>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 name="Freeform 8"/>
            <p:cNvSpPr/>
            <p:nvPr/>
          </p:nvSpPr>
          <p:spPr bwMode="auto">
            <a:xfrm>
              <a:off x="7273926" y="3065749"/>
              <a:ext cx="457200" cy="487362"/>
            </a:xfrm>
            <a:custGeom>
              <a:avLst/>
              <a:gdLst>
                <a:gd name="T0" fmla="*/ 19 w 83"/>
                <a:gd name="T1" fmla="*/ 88 h 88"/>
                <a:gd name="T2" fmla="*/ 35 w 83"/>
                <a:gd name="T3" fmla="*/ 78 h 88"/>
                <a:gd name="T4" fmla="*/ 41 w 83"/>
                <a:gd name="T5" fmla="*/ 82 h 88"/>
                <a:gd name="T6" fmla="*/ 67 w 83"/>
                <a:gd name="T7" fmla="*/ 70 h 88"/>
                <a:gd name="T8" fmla="*/ 66 w 83"/>
                <a:gd name="T9" fmla="*/ 55 h 88"/>
                <a:gd name="T10" fmla="*/ 70 w 83"/>
                <a:gd name="T11" fmla="*/ 48 h 88"/>
                <a:gd name="T12" fmla="*/ 71 w 83"/>
                <a:gd name="T13" fmla="*/ 38 h 88"/>
                <a:gd name="T14" fmla="*/ 79 w 83"/>
                <a:gd name="T15" fmla="*/ 28 h 88"/>
                <a:gd name="T16" fmla="*/ 68 w 83"/>
                <a:gd name="T17" fmla="*/ 3 h 88"/>
                <a:gd name="T18" fmla="*/ 43 w 83"/>
                <a:gd name="T19" fmla="*/ 13 h 88"/>
                <a:gd name="T20" fmla="*/ 36 w 83"/>
                <a:gd name="T21" fmla="*/ 21 h 88"/>
                <a:gd name="T22" fmla="*/ 30 w 83"/>
                <a:gd name="T23" fmla="*/ 19 h 88"/>
                <a:gd name="T24" fmla="*/ 12 w 83"/>
                <a:gd name="T25" fmla="*/ 37 h 88"/>
                <a:gd name="T26" fmla="*/ 15 w 83"/>
                <a:gd name="T27" fmla="*/ 46 h 88"/>
                <a:gd name="T28" fmla="*/ 15 w 83"/>
                <a:gd name="T29" fmla="*/ 51 h 88"/>
                <a:gd name="T30" fmla="*/ 0 w 83"/>
                <a:gd name="T31" fmla="*/ 69 h 88"/>
                <a:gd name="T32" fmla="*/ 19 w 83"/>
                <a:gd name="T33"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8">
                  <a:moveTo>
                    <a:pt x="19" y="88"/>
                  </a:moveTo>
                  <a:cubicBezTo>
                    <a:pt x="26" y="88"/>
                    <a:pt x="32" y="84"/>
                    <a:pt x="35" y="78"/>
                  </a:cubicBezTo>
                  <a:cubicBezTo>
                    <a:pt x="37" y="79"/>
                    <a:pt x="39" y="81"/>
                    <a:pt x="41" y="82"/>
                  </a:cubicBezTo>
                  <a:cubicBezTo>
                    <a:pt x="51" y="85"/>
                    <a:pt x="63" y="80"/>
                    <a:pt x="67" y="70"/>
                  </a:cubicBezTo>
                  <a:cubicBezTo>
                    <a:pt x="68" y="65"/>
                    <a:pt x="68" y="59"/>
                    <a:pt x="66" y="55"/>
                  </a:cubicBezTo>
                  <a:cubicBezTo>
                    <a:pt x="68" y="53"/>
                    <a:pt x="69" y="51"/>
                    <a:pt x="70" y="48"/>
                  </a:cubicBezTo>
                  <a:cubicBezTo>
                    <a:pt x="71" y="45"/>
                    <a:pt x="72" y="41"/>
                    <a:pt x="71" y="38"/>
                  </a:cubicBezTo>
                  <a:cubicBezTo>
                    <a:pt x="75" y="36"/>
                    <a:pt x="78" y="33"/>
                    <a:pt x="79" y="28"/>
                  </a:cubicBezTo>
                  <a:cubicBezTo>
                    <a:pt x="83" y="18"/>
                    <a:pt x="78" y="7"/>
                    <a:pt x="68" y="3"/>
                  </a:cubicBezTo>
                  <a:cubicBezTo>
                    <a:pt x="58" y="0"/>
                    <a:pt x="47" y="4"/>
                    <a:pt x="43" y="13"/>
                  </a:cubicBezTo>
                  <a:cubicBezTo>
                    <a:pt x="40" y="15"/>
                    <a:pt x="38" y="17"/>
                    <a:pt x="36" y="21"/>
                  </a:cubicBezTo>
                  <a:cubicBezTo>
                    <a:pt x="34" y="20"/>
                    <a:pt x="32" y="19"/>
                    <a:pt x="30" y="19"/>
                  </a:cubicBezTo>
                  <a:cubicBezTo>
                    <a:pt x="20" y="19"/>
                    <a:pt x="12" y="27"/>
                    <a:pt x="12" y="37"/>
                  </a:cubicBezTo>
                  <a:cubicBezTo>
                    <a:pt x="12" y="40"/>
                    <a:pt x="13" y="44"/>
                    <a:pt x="15" y="46"/>
                  </a:cubicBezTo>
                  <a:cubicBezTo>
                    <a:pt x="15" y="48"/>
                    <a:pt x="15" y="49"/>
                    <a:pt x="15" y="51"/>
                  </a:cubicBezTo>
                  <a:cubicBezTo>
                    <a:pt x="6" y="53"/>
                    <a:pt x="0" y="60"/>
                    <a:pt x="0" y="69"/>
                  </a:cubicBezTo>
                  <a:cubicBezTo>
                    <a:pt x="0" y="79"/>
                    <a:pt x="8" y="88"/>
                    <a:pt x="19" y="88"/>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 name="Freeform 9"/>
            <p:cNvSpPr/>
            <p:nvPr/>
          </p:nvSpPr>
          <p:spPr bwMode="auto">
            <a:xfrm>
              <a:off x="1925638" y="1648112"/>
              <a:ext cx="457200" cy="490537"/>
            </a:xfrm>
            <a:custGeom>
              <a:avLst/>
              <a:gdLst>
                <a:gd name="T0" fmla="*/ 18 w 83"/>
                <a:gd name="T1" fmla="*/ 89 h 89"/>
                <a:gd name="T2" fmla="*/ 35 w 83"/>
                <a:gd name="T3" fmla="*/ 79 h 89"/>
                <a:gd name="T4" fmla="*/ 41 w 83"/>
                <a:gd name="T5" fmla="*/ 82 h 89"/>
                <a:gd name="T6" fmla="*/ 66 w 83"/>
                <a:gd name="T7" fmla="*/ 71 h 89"/>
                <a:gd name="T8" fmla="*/ 66 w 83"/>
                <a:gd name="T9" fmla="*/ 56 h 89"/>
                <a:gd name="T10" fmla="*/ 70 w 83"/>
                <a:gd name="T11" fmla="*/ 49 h 89"/>
                <a:gd name="T12" fmla="*/ 71 w 83"/>
                <a:gd name="T13" fmla="*/ 39 h 89"/>
                <a:gd name="T14" fmla="*/ 79 w 83"/>
                <a:gd name="T15" fmla="*/ 29 h 89"/>
                <a:gd name="T16" fmla="*/ 67 w 83"/>
                <a:gd name="T17" fmla="*/ 4 h 89"/>
                <a:gd name="T18" fmla="*/ 43 w 83"/>
                <a:gd name="T19" fmla="*/ 14 h 89"/>
                <a:gd name="T20" fmla="*/ 36 w 83"/>
                <a:gd name="T21" fmla="*/ 21 h 89"/>
                <a:gd name="T22" fmla="*/ 30 w 83"/>
                <a:gd name="T23" fmla="*/ 20 h 89"/>
                <a:gd name="T24" fmla="*/ 12 w 83"/>
                <a:gd name="T25" fmla="*/ 38 h 89"/>
                <a:gd name="T26" fmla="*/ 15 w 83"/>
                <a:gd name="T27" fmla="*/ 47 h 89"/>
                <a:gd name="T28" fmla="*/ 14 w 83"/>
                <a:gd name="T29" fmla="*/ 52 h 89"/>
                <a:gd name="T30" fmla="*/ 0 w 83"/>
                <a:gd name="T31" fmla="*/ 70 h 89"/>
                <a:gd name="T32" fmla="*/ 18 w 83"/>
                <a:gd name="T33" fmla="*/ 8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9">
                  <a:moveTo>
                    <a:pt x="18" y="89"/>
                  </a:moveTo>
                  <a:cubicBezTo>
                    <a:pt x="25" y="89"/>
                    <a:pt x="31" y="84"/>
                    <a:pt x="35" y="79"/>
                  </a:cubicBezTo>
                  <a:cubicBezTo>
                    <a:pt x="36" y="80"/>
                    <a:pt x="38" y="81"/>
                    <a:pt x="41" y="82"/>
                  </a:cubicBezTo>
                  <a:cubicBezTo>
                    <a:pt x="51" y="86"/>
                    <a:pt x="62" y="81"/>
                    <a:pt x="66" y="71"/>
                  </a:cubicBezTo>
                  <a:cubicBezTo>
                    <a:pt x="68" y="66"/>
                    <a:pt x="68" y="60"/>
                    <a:pt x="66" y="56"/>
                  </a:cubicBezTo>
                  <a:cubicBezTo>
                    <a:pt x="67" y="54"/>
                    <a:pt x="69" y="52"/>
                    <a:pt x="70" y="49"/>
                  </a:cubicBezTo>
                  <a:cubicBezTo>
                    <a:pt x="71" y="46"/>
                    <a:pt x="71" y="42"/>
                    <a:pt x="71" y="39"/>
                  </a:cubicBezTo>
                  <a:cubicBezTo>
                    <a:pt x="74" y="37"/>
                    <a:pt x="77" y="34"/>
                    <a:pt x="79" y="29"/>
                  </a:cubicBezTo>
                  <a:cubicBezTo>
                    <a:pt x="83" y="19"/>
                    <a:pt x="77" y="8"/>
                    <a:pt x="67" y="4"/>
                  </a:cubicBezTo>
                  <a:cubicBezTo>
                    <a:pt x="58" y="0"/>
                    <a:pt x="47" y="5"/>
                    <a:pt x="43" y="14"/>
                  </a:cubicBezTo>
                  <a:cubicBezTo>
                    <a:pt x="40" y="16"/>
                    <a:pt x="37" y="18"/>
                    <a:pt x="36" y="21"/>
                  </a:cubicBezTo>
                  <a:cubicBezTo>
                    <a:pt x="34" y="21"/>
                    <a:pt x="32" y="20"/>
                    <a:pt x="30" y="20"/>
                  </a:cubicBezTo>
                  <a:cubicBezTo>
                    <a:pt x="20" y="20"/>
                    <a:pt x="12" y="28"/>
                    <a:pt x="12" y="38"/>
                  </a:cubicBezTo>
                  <a:cubicBezTo>
                    <a:pt x="12" y="41"/>
                    <a:pt x="13" y="45"/>
                    <a:pt x="15" y="47"/>
                  </a:cubicBezTo>
                  <a:cubicBezTo>
                    <a:pt x="14" y="49"/>
                    <a:pt x="14" y="50"/>
                    <a:pt x="14" y="52"/>
                  </a:cubicBezTo>
                  <a:cubicBezTo>
                    <a:pt x="6" y="54"/>
                    <a:pt x="0" y="61"/>
                    <a:pt x="0" y="70"/>
                  </a:cubicBezTo>
                  <a:cubicBezTo>
                    <a:pt x="0" y="80"/>
                    <a:pt x="8" y="89"/>
                    <a:pt x="18" y="89"/>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 name="Freeform 10"/>
            <p:cNvSpPr/>
            <p:nvPr/>
          </p:nvSpPr>
          <p:spPr bwMode="auto">
            <a:xfrm>
              <a:off x="252413" y="2167224"/>
              <a:ext cx="11733213" cy="2765425"/>
            </a:xfrm>
            <a:custGeom>
              <a:avLst/>
              <a:gdLst>
                <a:gd name="T0" fmla="*/ 2015 w 2132"/>
                <a:gd name="T1" fmla="*/ 351 h 501"/>
                <a:gd name="T2" fmla="*/ 1940 w 2132"/>
                <a:gd name="T3" fmla="*/ 247 h 501"/>
                <a:gd name="T4" fmla="*/ 1943 w 2132"/>
                <a:gd name="T5" fmla="*/ 234 h 501"/>
                <a:gd name="T6" fmla="*/ 1943 w 2132"/>
                <a:gd name="T7" fmla="*/ 224 h 501"/>
                <a:gd name="T8" fmla="*/ 1939 w 2132"/>
                <a:gd name="T9" fmla="*/ 204 h 501"/>
                <a:gd name="T10" fmla="*/ 1825 w 2132"/>
                <a:gd name="T11" fmla="*/ 182 h 501"/>
                <a:gd name="T12" fmla="*/ 1831 w 2132"/>
                <a:gd name="T13" fmla="*/ 212 h 501"/>
                <a:gd name="T14" fmla="*/ 1831 w 2132"/>
                <a:gd name="T15" fmla="*/ 224 h 501"/>
                <a:gd name="T16" fmla="*/ 1828 w 2132"/>
                <a:gd name="T17" fmla="*/ 246 h 501"/>
                <a:gd name="T18" fmla="*/ 1826 w 2132"/>
                <a:gd name="T19" fmla="*/ 285 h 501"/>
                <a:gd name="T20" fmla="*/ 1679 w 2132"/>
                <a:gd name="T21" fmla="*/ 313 h 501"/>
                <a:gd name="T22" fmla="*/ 1625 w 2132"/>
                <a:gd name="T23" fmla="*/ 247 h 501"/>
                <a:gd name="T24" fmla="*/ 1631 w 2132"/>
                <a:gd name="T25" fmla="*/ 51 h 501"/>
                <a:gd name="T26" fmla="*/ 1631 w 2132"/>
                <a:gd name="T27" fmla="*/ 42 h 501"/>
                <a:gd name="T28" fmla="*/ 1627 w 2132"/>
                <a:gd name="T29" fmla="*/ 22 h 501"/>
                <a:gd name="T30" fmla="*/ 1513 w 2132"/>
                <a:gd name="T31" fmla="*/ 0 h 501"/>
                <a:gd name="T32" fmla="*/ 1520 w 2132"/>
                <a:gd name="T33" fmla="*/ 30 h 501"/>
                <a:gd name="T34" fmla="*/ 1520 w 2132"/>
                <a:gd name="T35" fmla="*/ 42 h 501"/>
                <a:gd name="T36" fmla="*/ 1518 w 2132"/>
                <a:gd name="T37" fmla="*/ 64 h 501"/>
                <a:gd name="T38" fmla="*/ 1506 w 2132"/>
                <a:gd name="T39" fmla="*/ 315 h 501"/>
                <a:gd name="T40" fmla="*/ 1499 w 2132"/>
                <a:gd name="T41" fmla="*/ 351 h 501"/>
                <a:gd name="T42" fmla="*/ 1385 w 2132"/>
                <a:gd name="T43" fmla="*/ 446 h 501"/>
                <a:gd name="T44" fmla="*/ 1342 w 2132"/>
                <a:gd name="T45" fmla="*/ 446 h 501"/>
                <a:gd name="T46" fmla="*/ 1271 w 2132"/>
                <a:gd name="T47" fmla="*/ 275 h 501"/>
                <a:gd name="T48" fmla="*/ 1232 w 2132"/>
                <a:gd name="T49" fmla="*/ 294 h 501"/>
                <a:gd name="T50" fmla="*/ 1103 w 2132"/>
                <a:gd name="T51" fmla="*/ 91 h 501"/>
                <a:gd name="T52" fmla="*/ 1103 w 2132"/>
                <a:gd name="T53" fmla="*/ 80 h 501"/>
                <a:gd name="T54" fmla="*/ 1030 w 2132"/>
                <a:gd name="T55" fmla="*/ 91 h 501"/>
                <a:gd name="T56" fmla="*/ 991 w 2132"/>
                <a:gd name="T57" fmla="*/ 159 h 501"/>
                <a:gd name="T58" fmla="*/ 990 w 2132"/>
                <a:gd name="T59" fmla="*/ 37 h 501"/>
                <a:gd name="T60" fmla="*/ 918 w 2132"/>
                <a:gd name="T61" fmla="*/ 47 h 501"/>
                <a:gd name="T62" fmla="*/ 886 w 2132"/>
                <a:gd name="T63" fmla="*/ 159 h 501"/>
                <a:gd name="T64" fmla="*/ 875 w 2132"/>
                <a:gd name="T65" fmla="*/ 251 h 501"/>
                <a:gd name="T66" fmla="*/ 791 w 2132"/>
                <a:gd name="T67" fmla="*/ 117 h 501"/>
                <a:gd name="T68" fmla="*/ 795 w 2132"/>
                <a:gd name="T69" fmla="*/ 110 h 501"/>
                <a:gd name="T70" fmla="*/ 742 w 2132"/>
                <a:gd name="T71" fmla="*/ 117 h 501"/>
                <a:gd name="T72" fmla="*/ 685 w 2132"/>
                <a:gd name="T73" fmla="*/ 251 h 501"/>
                <a:gd name="T74" fmla="*/ 571 w 2132"/>
                <a:gd name="T75" fmla="*/ 291 h 501"/>
                <a:gd name="T76" fmla="*/ 539 w 2132"/>
                <a:gd name="T77" fmla="*/ 330 h 501"/>
                <a:gd name="T78" fmla="*/ 470 w 2132"/>
                <a:gd name="T79" fmla="*/ 254 h 501"/>
                <a:gd name="T80" fmla="*/ 463 w 2132"/>
                <a:gd name="T81" fmla="*/ 4 h 501"/>
                <a:gd name="T82" fmla="*/ 433 w 2132"/>
                <a:gd name="T83" fmla="*/ 20 h 501"/>
                <a:gd name="T84" fmla="*/ 413 w 2132"/>
                <a:gd name="T85" fmla="*/ 330 h 501"/>
                <a:gd name="T86" fmla="*/ 350 w 2132"/>
                <a:gd name="T87" fmla="*/ 210 h 501"/>
                <a:gd name="T88" fmla="*/ 343 w 2132"/>
                <a:gd name="T89" fmla="*/ 4 h 501"/>
                <a:gd name="T90" fmla="*/ 314 w 2132"/>
                <a:gd name="T91" fmla="*/ 20 h 501"/>
                <a:gd name="T92" fmla="*/ 295 w 2132"/>
                <a:gd name="T93" fmla="*/ 182 h 501"/>
                <a:gd name="T94" fmla="*/ 53 w 2132"/>
                <a:gd name="T95" fmla="*/ 238 h 501"/>
                <a:gd name="T96" fmla="*/ 0 w 2132"/>
                <a:gd name="T97" fmla="*/ 499 h 501"/>
                <a:gd name="T98" fmla="*/ 571 w 2132"/>
                <a:gd name="T99" fmla="*/ 499 h 501"/>
                <a:gd name="T100" fmla="*/ 853 w 2132"/>
                <a:gd name="T101" fmla="*/ 501 h 501"/>
                <a:gd name="T102" fmla="*/ 1445 w 2132"/>
                <a:gd name="T103" fmla="*/ 501 h 501"/>
                <a:gd name="T104" fmla="*/ 2132 w 2132"/>
                <a:gd name="T105" fmla="*/ 446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32" h="501">
                  <a:moveTo>
                    <a:pt x="2062" y="446"/>
                  </a:moveTo>
                  <a:cubicBezTo>
                    <a:pt x="2062" y="351"/>
                    <a:pt x="2062" y="351"/>
                    <a:pt x="2062" y="351"/>
                  </a:cubicBezTo>
                  <a:cubicBezTo>
                    <a:pt x="2015" y="351"/>
                    <a:pt x="2015" y="351"/>
                    <a:pt x="2015" y="351"/>
                  </a:cubicBezTo>
                  <a:cubicBezTo>
                    <a:pt x="2015" y="275"/>
                    <a:pt x="2015" y="275"/>
                    <a:pt x="2015" y="275"/>
                  </a:cubicBezTo>
                  <a:cubicBezTo>
                    <a:pt x="1946" y="306"/>
                    <a:pt x="1946" y="306"/>
                    <a:pt x="1946" y="306"/>
                  </a:cubicBezTo>
                  <a:cubicBezTo>
                    <a:pt x="1943" y="288"/>
                    <a:pt x="1941" y="269"/>
                    <a:pt x="1940" y="247"/>
                  </a:cubicBezTo>
                  <a:cubicBezTo>
                    <a:pt x="1940" y="247"/>
                    <a:pt x="1940" y="247"/>
                    <a:pt x="1940" y="246"/>
                  </a:cubicBezTo>
                  <a:cubicBezTo>
                    <a:pt x="1943" y="246"/>
                    <a:pt x="1943" y="246"/>
                    <a:pt x="1943" y="246"/>
                  </a:cubicBezTo>
                  <a:cubicBezTo>
                    <a:pt x="1943" y="234"/>
                    <a:pt x="1943" y="234"/>
                    <a:pt x="1943" y="234"/>
                  </a:cubicBezTo>
                  <a:cubicBezTo>
                    <a:pt x="1940" y="234"/>
                    <a:pt x="1940" y="234"/>
                    <a:pt x="1940" y="234"/>
                  </a:cubicBezTo>
                  <a:cubicBezTo>
                    <a:pt x="1940" y="231"/>
                    <a:pt x="1940" y="228"/>
                    <a:pt x="1940" y="224"/>
                  </a:cubicBezTo>
                  <a:cubicBezTo>
                    <a:pt x="1943" y="224"/>
                    <a:pt x="1943" y="224"/>
                    <a:pt x="1943" y="224"/>
                  </a:cubicBezTo>
                  <a:cubicBezTo>
                    <a:pt x="1943" y="212"/>
                    <a:pt x="1943" y="212"/>
                    <a:pt x="1943" y="212"/>
                  </a:cubicBezTo>
                  <a:cubicBezTo>
                    <a:pt x="1939" y="212"/>
                    <a:pt x="1939" y="212"/>
                    <a:pt x="1939" y="212"/>
                  </a:cubicBezTo>
                  <a:cubicBezTo>
                    <a:pt x="1939" y="209"/>
                    <a:pt x="1939" y="207"/>
                    <a:pt x="1939" y="204"/>
                  </a:cubicBezTo>
                  <a:cubicBezTo>
                    <a:pt x="1945" y="204"/>
                    <a:pt x="1945" y="204"/>
                    <a:pt x="1945" y="204"/>
                  </a:cubicBezTo>
                  <a:cubicBezTo>
                    <a:pt x="1945" y="182"/>
                    <a:pt x="1945" y="182"/>
                    <a:pt x="1945" y="182"/>
                  </a:cubicBezTo>
                  <a:cubicBezTo>
                    <a:pt x="1825" y="182"/>
                    <a:pt x="1825" y="182"/>
                    <a:pt x="1825" y="182"/>
                  </a:cubicBezTo>
                  <a:cubicBezTo>
                    <a:pt x="1825" y="204"/>
                    <a:pt x="1825" y="204"/>
                    <a:pt x="1825" y="204"/>
                  </a:cubicBezTo>
                  <a:cubicBezTo>
                    <a:pt x="1832" y="204"/>
                    <a:pt x="1832" y="204"/>
                    <a:pt x="1832" y="204"/>
                  </a:cubicBezTo>
                  <a:cubicBezTo>
                    <a:pt x="1832" y="207"/>
                    <a:pt x="1832" y="209"/>
                    <a:pt x="1831" y="212"/>
                  </a:cubicBezTo>
                  <a:cubicBezTo>
                    <a:pt x="1828" y="212"/>
                    <a:pt x="1828" y="212"/>
                    <a:pt x="1828" y="212"/>
                  </a:cubicBezTo>
                  <a:cubicBezTo>
                    <a:pt x="1828" y="224"/>
                    <a:pt x="1828" y="224"/>
                    <a:pt x="1828" y="224"/>
                  </a:cubicBezTo>
                  <a:cubicBezTo>
                    <a:pt x="1831" y="224"/>
                    <a:pt x="1831" y="224"/>
                    <a:pt x="1831" y="224"/>
                  </a:cubicBezTo>
                  <a:cubicBezTo>
                    <a:pt x="1831" y="228"/>
                    <a:pt x="1831" y="231"/>
                    <a:pt x="1830" y="234"/>
                  </a:cubicBezTo>
                  <a:cubicBezTo>
                    <a:pt x="1828" y="234"/>
                    <a:pt x="1828" y="234"/>
                    <a:pt x="1828" y="234"/>
                  </a:cubicBezTo>
                  <a:cubicBezTo>
                    <a:pt x="1828" y="246"/>
                    <a:pt x="1828" y="246"/>
                    <a:pt x="1828" y="246"/>
                  </a:cubicBezTo>
                  <a:cubicBezTo>
                    <a:pt x="1830" y="246"/>
                    <a:pt x="1830" y="246"/>
                    <a:pt x="1830" y="246"/>
                  </a:cubicBezTo>
                  <a:cubicBezTo>
                    <a:pt x="1830" y="249"/>
                    <a:pt x="1829" y="251"/>
                    <a:pt x="1829" y="254"/>
                  </a:cubicBezTo>
                  <a:cubicBezTo>
                    <a:pt x="1828" y="264"/>
                    <a:pt x="1827" y="275"/>
                    <a:pt x="1826" y="285"/>
                  </a:cubicBezTo>
                  <a:cubicBezTo>
                    <a:pt x="1763" y="313"/>
                    <a:pt x="1763" y="313"/>
                    <a:pt x="1763" y="313"/>
                  </a:cubicBezTo>
                  <a:cubicBezTo>
                    <a:pt x="1763" y="275"/>
                    <a:pt x="1763" y="275"/>
                    <a:pt x="1763" y="275"/>
                  </a:cubicBezTo>
                  <a:cubicBezTo>
                    <a:pt x="1679" y="313"/>
                    <a:pt x="1679" y="313"/>
                    <a:pt x="1679" y="313"/>
                  </a:cubicBezTo>
                  <a:cubicBezTo>
                    <a:pt x="1679" y="275"/>
                    <a:pt x="1679" y="275"/>
                    <a:pt x="1679" y="275"/>
                  </a:cubicBezTo>
                  <a:cubicBezTo>
                    <a:pt x="1630" y="297"/>
                    <a:pt x="1630" y="297"/>
                    <a:pt x="1630" y="297"/>
                  </a:cubicBezTo>
                  <a:cubicBezTo>
                    <a:pt x="1628" y="282"/>
                    <a:pt x="1626" y="265"/>
                    <a:pt x="1625" y="247"/>
                  </a:cubicBezTo>
                  <a:cubicBezTo>
                    <a:pt x="1623" y="209"/>
                    <a:pt x="1625" y="120"/>
                    <a:pt x="1626" y="64"/>
                  </a:cubicBezTo>
                  <a:cubicBezTo>
                    <a:pt x="1631" y="64"/>
                    <a:pt x="1631" y="64"/>
                    <a:pt x="1631" y="64"/>
                  </a:cubicBezTo>
                  <a:cubicBezTo>
                    <a:pt x="1631" y="51"/>
                    <a:pt x="1631" y="51"/>
                    <a:pt x="1631" y="51"/>
                  </a:cubicBezTo>
                  <a:cubicBezTo>
                    <a:pt x="1626" y="51"/>
                    <a:pt x="1626" y="51"/>
                    <a:pt x="1626" y="51"/>
                  </a:cubicBezTo>
                  <a:cubicBezTo>
                    <a:pt x="1626" y="48"/>
                    <a:pt x="1627" y="45"/>
                    <a:pt x="1627" y="42"/>
                  </a:cubicBezTo>
                  <a:cubicBezTo>
                    <a:pt x="1631" y="42"/>
                    <a:pt x="1631" y="42"/>
                    <a:pt x="1631" y="42"/>
                  </a:cubicBezTo>
                  <a:cubicBezTo>
                    <a:pt x="1631" y="30"/>
                    <a:pt x="1631" y="30"/>
                    <a:pt x="1631" y="30"/>
                  </a:cubicBezTo>
                  <a:cubicBezTo>
                    <a:pt x="1627" y="30"/>
                    <a:pt x="1627" y="30"/>
                    <a:pt x="1627" y="30"/>
                  </a:cubicBezTo>
                  <a:cubicBezTo>
                    <a:pt x="1627" y="27"/>
                    <a:pt x="1627" y="24"/>
                    <a:pt x="1627" y="22"/>
                  </a:cubicBezTo>
                  <a:cubicBezTo>
                    <a:pt x="1633" y="22"/>
                    <a:pt x="1633" y="22"/>
                    <a:pt x="1633" y="22"/>
                  </a:cubicBezTo>
                  <a:cubicBezTo>
                    <a:pt x="1633" y="0"/>
                    <a:pt x="1633" y="0"/>
                    <a:pt x="1633" y="0"/>
                  </a:cubicBezTo>
                  <a:cubicBezTo>
                    <a:pt x="1513" y="0"/>
                    <a:pt x="1513" y="0"/>
                    <a:pt x="1513" y="0"/>
                  </a:cubicBezTo>
                  <a:cubicBezTo>
                    <a:pt x="1513" y="22"/>
                    <a:pt x="1513" y="22"/>
                    <a:pt x="1513" y="22"/>
                  </a:cubicBezTo>
                  <a:cubicBezTo>
                    <a:pt x="1520" y="22"/>
                    <a:pt x="1520" y="22"/>
                    <a:pt x="1520" y="22"/>
                  </a:cubicBezTo>
                  <a:cubicBezTo>
                    <a:pt x="1520" y="24"/>
                    <a:pt x="1520" y="27"/>
                    <a:pt x="1520" y="30"/>
                  </a:cubicBezTo>
                  <a:cubicBezTo>
                    <a:pt x="1518" y="30"/>
                    <a:pt x="1518" y="30"/>
                    <a:pt x="1518" y="30"/>
                  </a:cubicBezTo>
                  <a:cubicBezTo>
                    <a:pt x="1518" y="42"/>
                    <a:pt x="1518" y="42"/>
                    <a:pt x="1518" y="42"/>
                  </a:cubicBezTo>
                  <a:cubicBezTo>
                    <a:pt x="1520" y="42"/>
                    <a:pt x="1520" y="42"/>
                    <a:pt x="1520" y="42"/>
                  </a:cubicBezTo>
                  <a:cubicBezTo>
                    <a:pt x="1520" y="45"/>
                    <a:pt x="1520" y="48"/>
                    <a:pt x="1520" y="51"/>
                  </a:cubicBezTo>
                  <a:cubicBezTo>
                    <a:pt x="1518" y="51"/>
                    <a:pt x="1518" y="51"/>
                    <a:pt x="1518" y="51"/>
                  </a:cubicBezTo>
                  <a:cubicBezTo>
                    <a:pt x="1518" y="64"/>
                    <a:pt x="1518" y="64"/>
                    <a:pt x="1518" y="64"/>
                  </a:cubicBezTo>
                  <a:cubicBezTo>
                    <a:pt x="1520" y="64"/>
                    <a:pt x="1520" y="64"/>
                    <a:pt x="1520" y="64"/>
                  </a:cubicBezTo>
                  <a:cubicBezTo>
                    <a:pt x="1519" y="122"/>
                    <a:pt x="1517" y="216"/>
                    <a:pt x="1514" y="254"/>
                  </a:cubicBezTo>
                  <a:cubicBezTo>
                    <a:pt x="1512" y="276"/>
                    <a:pt x="1510" y="296"/>
                    <a:pt x="1506" y="315"/>
                  </a:cubicBezTo>
                  <a:cubicBezTo>
                    <a:pt x="1506" y="315"/>
                    <a:pt x="1506" y="315"/>
                    <a:pt x="1506" y="315"/>
                  </a:cubicBezTo>
                  <a:cubicBezTo>
                    <a:pt x="1506" y="319"/>
                    <a:pt x="1506" y="319"/>
                    <a:pt x="1506" y="319"/>
                  </a:cubicBezTo>
                  <a:cubicBezTo>
                    <a:pt x="1504" y="330"/>
                    <a:pt x="1502" y="341"/>
                    <a:pt x="1499" y="351"/>
                  </a:cubicBezTo>
                  <a:cubicBezTo>
                    <a:pt x="1445" y="351"/>
                    <a:pt x="1445" y="351"/>
                    <a:pt x="1445" y="351"/>
                  </a:cubicBezTo>
                  <a:cubicBezTo>
                    <a:pt x="1445" y="446"/>
                    <a:pt x="1445" y="446"/>
                    <a:pt x="1445" y="446"/>
                  </a:cubicBezTo>
                  <a:cubicBezTo>
                    <a:pt x="1385" y="446"/>
                    <a:pt x="1385" y="446"/>
                    <a:pt x="1385" y="446"/>
                  </a:cubicBezTo>
                  <a:cubicBezTo>
                    <a:pt x="1381" y="275"/>
                    <a:pt x="1381" y="275"/>
                    <a:pt x="1381" y="275"/>
                  </a:cubicBezTo>
                  <a:cubicBezTo>
                    <a:pt x="1347" y="275"/>
                    <a:pt x="1347" y="275"/>
                    <a:pt x="1347" y="275"/>
                  </a:cubicBezTo>
                  <a:cubicBezTo>
                    <a:pt x="1342" y="446"/>
                    <a:pt x="1342" y="446"/>
                    <a:pt x="1342" y="446"/>
                  </a:cubicBezTo>
                  <a:cubicBezTo>
                    <a:pt x="1310" y="446"/>
                    <a:pt x="1310" y="446"/>
                    <a:pt x="1310" y="446"/>
                  </a:cubicBezTo>
                  <a:cubicBezTo>
                    <a:pt x="1306" y="275"/>
                    <a:pt x="1306" y="275"/>
                    <a:pt x="1306" y="275"/>
                  </a:cubicBezTo>
                  <a:cubicBezTo>
                    <a:pt x="1271" y="275"/>
                    <a:pt x="1271" y="275"/>
                    <a:pt x="1271" y="275"/>
                  </a:cubicBezTo>
                  <a:cubicBezTo>
                    <a:pt x="1270" y="310"/>
                    <a:pt x="1270" y="310"/>
                    <a:pt x="1270" y="310"/>
                  </a:cubicBezTo>
                  <a:cubicBezTo>
                    <a:pt x="1270" y="294"/>
                    <a:pt x="1270" y="294"/>
                    <a:pt x="1270" y="294"/>
                  </a:cubicBezTo>
                  <a:cubicBezTo>
                    <a:pt x="1232" y="294"/>
                    <a:pt x="1232" y="294"/>
                    <a:pt x="1232" y="294"/>
                  </a:cubicBezTo>
                  <a:cubicBezTo>
                    <a:pt x="1232" y="159"/>
                    <a:pt x="1232" y="159"/>
                    <a:pt x="1232" y="159"/>
                  </a:cubicBezTo>
                  <a:cubicBezTo>
                    <a:pt x="1103" y="159"/>
                    <a:pt x="1103" y="159"/>
                    <a:pt x="1103" y="159"/>
                  </a:cubicBezTo>
                  <a:cubicBezTo>
                    <a:pt x="1103" y="91"/>
                    <a:pt x="1103" y="91"/>
                    <a:pt x="1103" y="91"/>
                  </a:cubicBezTo>
                  <a:cubicBezTo>
                    <a:pt x="1103" y="91"/>
                    <a:pt x="1103" y="91"/>
                    <a:pt x="1103" y="91"/>
                  </a:cubicBezTo>
                  <a:cubicBezTo>
                    <a:pt x="1105" y="91"/>
                    <a:pt x="1108" y="88"/>
                    <a:pt x="1108" y="85"/>
                  </a:cubicBezTo>
                  <a:cubicBezTo>
                    <a:pt x="1108" y="83"/>
                    <a:pt x="1105" y="80"/>
                    <a:pt x="1103" y="80"/>
                  </a:cubicBezTo>
                  <a:cubicBezTo>
                    <a:pt x="1030" y="80"/>
                    <a:pt x="1030" y="80"/>
                    <a:pt x="1030" y="80"/>
                  </a:cubicBezTo>
                  <a:cubicBezTo>
                    <a:pt x="1027" y="80"/>
                    <a:pt x="1025" y="83"/>
                    <a:pt x="1025" y="85"/>
                  </a:cubicBezTo>
                  <a:cubicBezTo>
                    <a:pt x="1025" y="88"/>
                    <a:pt x="1027" y="91"/>
                    <a:pt x="1030" y="91"/>
                  </a:cubicBezTo>
                  <a:cubicBezTo>
                    <a:pt x="1031" y="91"/>
                    <a:pt x="1031" y="91"/>
                    <a:pt x="1031" y="91"/>
                  </a:cubicBezTo>
                  <a:cubicBezTo>
                    <a:pt x="1031" y="159"/>
                    <a:pt x="1031" y="159"/>
                    <a:pt x="1031" y="159"/>
                  </a:cubicBezTo>
                  <a:cubicBezTo>
                    <a:pt x="991" y="159"/>
                    <a:pt x="991" y="159"/>
                    <a:pt x="991" y="159"/>
                  </a:cubicBezTo>
                  <a:cubicBezTo>
                    <a:pt x="991" y="47"/>
                    <a:pt x="991" y="47"/>
                    <a:pt x="991" y="47"/>
                  </a:cubicBezTo>
                  <a:cubicBezTo>
                    <a:pt x="994" y="47"/>
                    <a:pt x="995" y="45"/>
                    <a:pt x="995" y="42"/>
                  </a:cubicBezTo>
                  <a:cubicBezTo>
                    <a:pt x="995" y="39"/>
                    <a:pt x="993" y="37"/>
                    <a:pt x="990" y="37"/>
                  </a:cubicBezTo>
                  <a:cubicBezTo>
                    <a:pt x="918" y="37"/>
                    <a:pt x="918" y="37"/>
                    <a:pt x="918" y="37"/>
                  </a:cubicBezTo>
                  <a:cubicBezTo>
                    <a:pt x="915" y="37"/>
                    <a:pt x="912" y="39"/>
                    <a:pt x="912" y="42"/>
                  </a:cubicBezTo>
                  <a:cubicBezTo>
                    <a:pt x="912" y="45"/>
                    <a:pt x="915" y="47"/>
                    <a:pt x="918" y="47"/>
                  </a:cubicBezTo>
                  <a:cubicBezTo>
                    <a:pt x="920" y="47"/>
                    <a:pt x="920" y="47"/>
                    <a:pt x="920" y="47"/>
                  </a:cubicBezTo>
                  <a:cubicBezTo>
                    <a:pt x="920" y="159"/>
                    <a:pt x="920" y="159"/>
                    <a:pt x="920" y="159"/>
                  </a:cubicBezTo>
                  <a:cubicBezTo>
                    <a:pt x="886" y="159"/>
                    <a:pt x="886" y="159"/>
                    <a:pt x="886" y="159"/>
                  </a:cubicBezTo>
                  <a:cubicBezTo>
                    <a:pt x="886" y="291"/>
                    <a:pt x="886" y="291"/>
                    <a:pt x="886" y="291"/>
                  </a:cubicBezTo>
                  <a:cubicBezTo>
                    <a:pt x="875" y="291"/>
                    <a:pt x="875" y="291"/>
                    <a:pt x="875" y="291"/>
                  </a:cubicBezTo>
                  <a:cubicBezTo>
                    <a:pt x="875" y="251"/>
                    <a:pt x="875" y="251"/>
                    <a:pt x="875" y="251"/>
                  </a:cubicBezTo>
                  <a:cubicBezTo>
                    <a:pt x="846" y="251"/>
                    <a:pt x="846" y="251"/>
                    <a:pt x="846" y="251"/>
                  </a:cubicBezTo>
                  <a:cubicBezTo>
                    <a:pt x="836" y="230"/>
                    <a:pt x="817" y="213"/>
                    <a:pt x="793" y="206"/>
                  </a:cubicBezTo>
                  <a:cubicBezTo>
                    <a:pt x="791" y="117"/>
                    <a:pt x="791" y="117"/>
                    <a:pt x="791" y="117"/>
                  </a:cubicBezTo>
                  <a:cubicBezTo>
                    <a:pt x="795" y="117"/>
                    <a:pt x="795" y="117"/>
                    <a:pt x="795" y="117"/>
                  </a:cubicBezTo>
                  <a:cubicBezTo>
                    <a:pt x="797" y="117"/>
                    <a:pt x="798" y="116"/>
                    <a:pt x="798" y="114"/>
                  </a:cubicBezTo>
                  <a:cubicBezTo>
                    <a:pt x="798" y="112"/>
                    <a:pt x="797" y="110"/>
                    <a:pt x="795" y="110"/>
                  </a:cubicBezTo>
                  <a:cubicBezTo>
                    <a:pt x="742" y="110"/>
                    <a:pt x="742" y="110"/>
                    <a:pt x="742" y="110"/>
                  </a:cubicBezTo>
                  <a:cubicBezTo>
                    <a:pt x="740" y="110"/>
                    <a:pt x="738" y="112"/>
                    <a:pt x="738" y="114"/>
                  </a:cubicBezTo>
                  <a:cubicBezTo>
                    <a:pt x="738" y="116"/>
                    <a:pt x="740" y="117"/>
                    <a:pt x="742" y="117"/>
                  </a:cubicBezTo>
                  <a:cubicBezTo>
                    <a:pt x="745" y="117"/>
                    <a:pt x="745" y="117"/>
                    <a:pt x="745" y="117"/>
                  </a:cubicBezTo>
                  <a:cubicBezTo>
                    <a:pt x="743" y="204"/>
                    <a:pt x="743" y="204"/>
                    <a:pt x="743" y="204"/>
                  </a:cubicBezTo>
                  <a:cubicBezTo>
                    <a:pt x="717" y="211"/>
                    <a:pt x="696" y="228"/>
                    <a:pt x="685" y="251"/>
                  </a:cubicBezTo>
                  <a:cubicBezTo>
                    <a:pt x="647" y="251"/>
                    <a:pt x="647" y="251"/>
                    <a:pt x="647" y="251"/>
                  </a:cubicBezTo>
                  <a:cubicBezTo>
                    <a:pt x="647" y="291"/>
                    <a:pt x="647" y="291"/>
                    <a:pt x="647" y="291"/>
                  </a:cubicBezTo>
                  <a:cubicBezTo>
                    <a:pt x="571" y="291"/>
                    <a:pt x="571" y="291"/>
                    <a:pt x="571" y="291"/>
                  </a:cubicBezTo>
                  <a:cubicBezTo>
                    <a:pt x="571" y="401"/>
                    <a:pt x="571" y="401"/>
                    <a:pt x="571" y="401"/>
                  </a:cubicBezTo>
                  <a:cubicBezTo>
                    <a:pt x="539" y="401"/>
                    <a:pt x="539" y="401"/>
                    <a:pt x="539" y="401"/>
                  </a:cubicBezTo>
                  <a:cubicBezTo>
                    <a:pt x="539" y="330"/>
                    <a:pt x="539" y="330"/>
                    <a:pt x="539" y="330"/>
                  </a:cubicBezTo>
                  <a:cubicBezTo>
                    <a:pt x="486" y="330"/>
                    <a:pt x="486" y="330"/>
                    <a:pt x="486" y="330"/>
                  </a:cubicBezTo>
                  <a:cubicBezTo>
                    <a:pt x="480" y="254"/>
                    <a:pt x="480" y="254"/>
                    <a:pt x="480" y="254"/>
                  </a:cubicBezTo>
                  <a:cubicBezTo>
                    <a:pt x="470" y="254"/>
                    <a:pt x="470" y="254"/>
                    <a:pt x="470" y="254"/>
                  </a:cubicBezTo>
                  <a:cubicBezTo>
                    <a:pt x="466" y="19"/>
                    <a:pt x="466" y="19"/>
                    <a:pt x="466" y="19"/>
                  </a:cubicBezTo>
                  <a:cubicBezTo>
                    <a:pt x="469" y="18"/>
                    <a:pt x="471" y="15"/>
                    <a:pt x="471" y="12"/>
                  </a:cubicBezTo>
                  <a:cubicBezTo>
                    <a:pt x="471" y="8"/>
                    <a:pt x="467" y="4"/>
                    <a:pt x="463" y="4"/>
                  </a:cubicBezTo>
                  <a:cubicBezTo>
                    <a:pt x="435" y="4"/>
                    <a:pt x="435" y="4"/>
                    <a:pt x="435" y="4"/>
                  </a:cubicBezTo>
                  <a:cubicBezTo>
                    <a:pt x="431" y="4"/>
                    <a:pt x="427" y="8"/>
                    <a:pt x="427" y="12"/>
                  </a:cubicBezTo>
                  <a:cubicBezTo>
                    <a:pt x="427" y="16"/>
                    <a:pt x="430" y="19"/>
                    <a:pt x="433" y="20"/>
                  </a:cubicBezTo>
                  <a:cubicBezTo>
                    <a:pt x="428" y="254"/>
                    <a:pt x="428" y="254"/>
                    <a:pt x="428" y="254"/>
                  </a:cubicBezTo>
                  <a:cubicBezTo>
                    <a:pt x="421" y="254"/>
                    <a:pt x="421" y="254"/>
                    <a:pt x="421" y="254"/>
                  </a:cubicBezTo>
                  <a:cubicBezTo>
                    <a:pt x="413" y="330"/>
                    <a:pt x="413" y="330"/>
                    <a:pt x="413" y="330"/>
                  </a:cubicBezTo>
                  <a:cubicBezTo>
                    <a:pt x="413" y="330"/>
                    <a:pt x="413" y="330"/>
                    <a:pt x="413" y="330"/>
                  </a:cubicBezTo>
                  <a:cubicBezTo>
                    <a:pt x="413" y="182"/>
                    <a:pt x="413" y="182"/>
                    <a:pt x="413" y="182"/>
                  </a:cubicBezTo>
                  <a:cubicBezTo>
                    <a:pt x="350" y="210"/>
                    <a:pt x="350" y="210"/>
                    <a:pt x="350" y="210"/>
                  </a:cubicBezTo>
                  <a:cubicBezTo>
                    <a:pt x="347" y="19"/>
                    <a:pt x="347" y="19"/>
                    <a:pt x="347" y="19"/>
                  </a:cubicBezTo>
                  <a:cubicBezTo>
                    <a:pt x="350" y="17"/>
                    <a:pt x="351" y="15"/>
                    <a:pt x="351" y="12"/>
                  </a:cubicBezTo>
                  <a:cubicBezTo>
                    <a:pt x="351" y="8"/>
                    <a:pt x="347" y="4"/>
                    <a:pt x="343" y="4"/>
                  </a:cubicBezTo>
                  <a:cubicBezTo>
                    <a:pt x="315" y="4"/>
                    <a:pt x="315" y="4"/>
                    <a:pt x="315" y="4"/>
                  </a:cubicBezTo>
                  <a:cubicBezTo>
                    <a:pt x="311" y="4"/>
                    <a:pt x="307" y="8"/>
                    <a:pt x="307" y="12"/>
                  </a:cubicBezTo>
                  <a:cubicBezTo>
                    <a:pt x="307" y="16"/>
                    <a:pt x="310" y="19"/>
                    <a:pt x="314" y="20"/>
                  </a:cubicBezTo>
                  <a:cubicBezTo>
                    <a:pt x="310" y="228"/>
                    <a:pt x="310" y="228"/>
                    <a:pt x="310" y="228"/>
                  </a:cubicBezTo>
                  <a:cubicBezTo>
                    <a:pt x="295" y="235"/>
                    <a:pt x="295" y="235"/>
                    <a:pt x="295" y="235"/>
                  </a:cubicBezTo>
                  <a:cubicBezTo>
                    <a:pt x="295" y="182"/>
                    <a:pt x="295" y="182"/>
                    <a:pt x="295" y="182"/>
                  </a:cubicBezTo>
                  <a:cubicBezTo>
                    <a:pt x="177" y="235"/>
                    <a:pt x="177" y="235"/>
                    <a:pt x="177" y="235"/>
                  </a:cubicBezTo>
                  <a:cubicBezTo>
                    <a:pt x="177" y="182"/>
                    <a:pt x="177" y="182"/>
                    <a:pt x="177" y="182"/>
                  </a:cubicBezTo>
                  <a:cubicBezTo>
                    <a:pt x="53" y="238"/>
                    <a:pt x="53" y="238"/>
                    <a:pt x="53" y="238"/>
                  </a:cubicBezTo>
                  <a:cubicBezTo>
                    <a:pt x="53" y="392"/>
                    <a:pt x="53" y="392"/>
                    <a:pt x="53" y="392"/>
                  </a:cubicBezTo>
                  <a:cubicBezTo>
                    <a:pt x="0" y="392"/>
                    <a:pt x="0" y="392"/>
                    <a:pt x="0" y="392"/>
                  </a:cubicBezTo>
                  <a:cubicBezTo>
                    <a:pt x="0" y="499"/>
                    <a:pt x="0" y="499"/>
                    <a:pt x="0" y="499"/>
                  </a:cubicBezTo>
                  <a:cubicBezTo>
                    <a:pt x="426" y="499"/>
                    <a:pt x="426" y="499"/>
                    <a:pt x="426" y="499"/>
                  </a:cubicBezTo>
                  <a:cubicBezTo>
                    <a:pt x="426" y="499"/>
                    <a:pt x="426" y="499"/>
                    <a:pt x="426" y="499"/>
                  </a:cubicBezTo>
                  <a:cubicBezTo>
                    <a:pt x="571" y="499"/>
                    <a:pt x="571" y="499"/>
                    <a:pt x="571" y="499"/>
                  </a:cubicBezTo>
                  <a:cubicBezTo>
                    <a:pt x="571" y="500"/>
                    <a:pt x="571" y="500"/>
                    <a:pt x="571" y="500"/>
                  </a:cubicBezTo>
                  <a:cubicBezTo>
                    <a:pt x="853" y="500"/>
                    <a:pt x="853" y="500"/>
                    <a:pt x="853" y="500"/>
                  </a:cubicBezTo>
                  <a:cubicBezTo>
                    <a:pt x="853" y="501"/>
                    <a:pt x="853" y="501"/>
                    <a:pt x="853" y="501"/>
                  </a:cubicBezTo>
                  <a:cubicBezTo>
                    <a:pt x="1270" y="501"/>
                    <a:pt x="1270" y="501"/>
                    <a:pt x="1270" y="501"/>
                  </a:cubicBezTo>
                  <a:cubicBezTo>
                    <a:pt x="1270" y="501"/>
                    <a:pt x="1270" y="501"/>
                    <a:pt x="1270" y="501"/>
                  </a:cubicBezTo>
                  <a:cubicBezTo>
                    <a:pt x="1445" y="501"/>
                    <a:pt x="1445" y="501"/>
                    <a:pt x="1445" y="501"/>
                  </a:cubicBezTo>
                  <a:cubicBezTo>
                    <a:pt x="2062" y="501"/>
                    <a:pt x="2062" y="501"/>
                    <a:pt x="2062" y="501"/>
                  </a:cubicBezTo>
                  <a:cubicBezTo>
                    <a:pt x="2132" y="501"/>
                    <a:pt x="2132" y="501"/>
                    <a:pt x="2132" y="501"/>
                  </a:cubicBezTo>
                  <a:cubicBezTo>
                    <a:pt x="2132" y="446"/>
                    <a:pt x="2132" y="446"/>
                    <a:pt x="2132" y="446"/>
                  </a:cubicBezTo>
                  <a:cubicBezTo>
                    <a:pt x="2062" y="446"/>
                    <a:pt x="2062" y="446"/>
                    <a:pt x="2062" y="446"/>
                  </a:cubicBezTo>
                </a:path>
              </a:pathLst>
            </a:custGeom>
            <a:solidFill>
              <a:schemeClr val="tx1">
                <a:alpha val="1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6" name="Group 155"/>
          <p:cNvGrpSpPr/>
          <p:nvPr/>
        </p:nvGrpSpPr>
        <p:grpSpPr>
          <a:xfrm>
            <a:off x="1022352" y="2194735"/>
            <a:ext cx="9636125" cy="2738437"/>
            <a:chOff x="1022351" y="2149762"/>
            <a:chExt cx="9636125" cy="2738437"/>
          </a:xfrm>
        </p:grpSpPr>
        <p:sp>
          <p:nvSpPr>
            <p:cNvPr id="19" name="Freeform 17"/>
            <p:cNvSpPr/>
            <p:nvPr/>
          </p:nvSpPr>
          <p:spPr bwMode="auto">
            <a:xfrm>
              <a:off x="1022351" y="4700874"/>
              <a:ext cx="280988" cy="187325"/>
            </a:xfrm>
            <a:custGeom>
              <a:avLst/>
              <a:gdLst>
                <a:gd name="T0" fmla="*/ 11 w 177"/>
                <a:gd name="T1" fmla="*/ 0 h 118"/>
                <a:gd name="T2" fmla="*/ 0 w 177"/>
                <a:gd name="T3" fmla="*/ 118 h 118"/>
                <a:gd name="T4" fmla="*/ 177 w 177"/>
                <a:gd name="T5" fmla="*/ 118 h 118"/>
                <a:gd name="T6" fmla="*/ 167 w 177"/>
                <a:gd name="T7" fmla="*/ 0 h 118"/>
                <a:gd name="T8" fmla="*/ 11 w 177"/>
                <a:gd name="T9" fmla="*/ 0 h 118"/>
              </a:gdLst>
              <a:ahLst/>
              <a:cxnLst>
                <a:cxn ang="0">
                  <a:pos x="T0" y="T1"/>
                </a:cxn>
                <a:cxn ang="0">
                  <a:pos x="T2" y="T3"/>
                </a:cxn>
                <a:cxn ang="0">
                  <a:pos x="T4" y="T5"/>
                </a:cxn>
                <a:cxn ang="0">
                  <a:pos x="T6" y="T7"/>
                </a:cxn>
                <a:cxn ang="0">
                  <a:pos x="T8" y="T9"/>
                </a:cxn>
              </a:cxnLst>
              <a:rect l="0" t="0" r="r" b="b"/>
              <a:pathLst>
                <a:path w="177" h="118">
                  <a:moveTo>
                    <a:pt x="11" y="0"/>
                  </a:moveTo>
                  <a:lnTo>
                    <a:pt x="0" y="118"/>
                  </a:lnTo>
                  <a:lnTo>
                    <a:pt x="177" y="118"/>
                  </a:lnTo>
                  <a:lnTo>
                    <a:pt x="167"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3" name="Freeform 41"/>
            <p:cNvSpPr/>
            <p:nvPr/>
          </p:nvSpPr>
          <p:spPr bwMode="auto">
            <a:xfrm>
              <a:off x="4638676"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85" name="Freeform 83"/>
            <p:cNvSpPr/>
            <p:nvPr/>
          </p:nvSpPr>
          <p:spPr bwMode="auto">
            <a:xfrm>
              <a:off x="10004426" y="4700874"/>
              <a:ext cx="207963" cy="187325"/>
            </a:xfrm>
            <a:custGeom>
              <a:avLst/>
              <a:gdLst>
                <a:gd name="T0" fmla="*/ 10 w 131"/>
                <a:gd name="T1" fmla="*/ 0 h 118"/>
                <a:gd name="T2" fmla="*/ 0 w 131"/>
                <a:gd name="T3" fmla="*/ 118 h 118"/>
                <a:gd name="T4" fmla="*/ 131 w 131"/>
                <a:gd name="T5" fmla="*/ 118 h 118"/>
                <a:gd name="T6" fmla="*/ 121 w 131"/>
                <a:gd name="T7" fmla="*/ 0 h 118"/>
                <a:gd name="T8" fmla="*/ 10 w 131"/>
                <a:gd name="T9" fmla="*/ 0 h 118"/>
              </a:gdLst>
              <a:ahLst/>
              <a:cxnLst>
                <a:cxn ang="0">
                  <a:pos x="T0" y="T1"/>
                </a:cxn>
                <a:cxn ang="0">
                  <a:pos x="T2" y="T3"/>
                </a:cxn>
                <a:cxn ang="0">
                  <a:pos x="T4" y="T5"/>
                </a:cxn>
                <a:cxn ang="0">
                  <a:pos x="T6" y="T7"/>
                </a:cxn>
                <a:cxn ang="0">
                  <a:pos x="T8" y="T9"/>
                </a:cxn>
              </a:cxnLst>
              <a:rect l="0" t="0" r="r" b="b"/>
              <a:pathLst>
                <a:path w="131" h="118">
                  <a:moveTo>
                    <a:pt x="10" y="0"/>
                  </a:moveTo>
                  <a:lnTo>
                    <a:pt x="0" y="118"/>
                  </a:lnTo>
                  <a:lnTo>
                    <a:pt x="131" y="118"/>
                  </a:lnTo>
                  <a:lnTo>
                    <a:pt x="121" y="0"/>
                  </a:lnTo>
                  <a:lnTo>
                    <a:pt x="10"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1" name="Freeform 89"/>
            <p:cNvSpPr/>
            <p:nvPr/>
          </p:nvSpPr>
          <p:spPr bwMode="auto">
            <a:xfrm>
              <a:off x="10448926" y="4607212"/>
              <a:ext cx="209550" cy="280987"/>
            </a:xfrm>
            <a:custGeom>
              <a:avLst/>
              <a:gdLst>
                <a:gd name="T0" fmla="*/ 11 w 132"/>
                <a:gd name="T1" fmla="*/ 0 h 177"/>
                <a:gd name="T2" fmla="*/ 0 w 132"/>
                <a:gd name="T3" fmla="*/ 177 h 177"/>
                <a:gd name="T4" fmla="*/ 132 w 132"/>
                <a:gd name="T5" fmla="*/ 177 h 177"/>
                <a:gd name="T6" fmla="*/ 125 w 132"/>
                <a:gd name="T7" fmla="*/ 0 h 177"/>
                <a:gd name="T8" fmla="*/ 11 w 132"/>
                <a:gd name="T9" fmla="*/ 0 h 177"/>
              </a:gdLst>
              <a:ahLst/>
              <a:cxnLst>
                <a:cxn ang="0">
                  <a:pos x="T0" y="T1"/>
                </a:cxn>
                <a:cxn ang="0">
                  <a:pos x="T2" y="T3"/>
                </a:cxn>
                <a:cxn ang="0">
                  <a:pos x="T4" y="T5"/>
                </a:cxn>
                <a:cxn ang="0">
                  <a:pos x="T6" y="T7"/>
                </a:cxn>
                <a:cxn ang="0">
                  <a:pos x="T8" y="T9"/>
                </a:cxn>
              </a:cxnLst>
              <a:rect l="0" t="0" r="r" b="b"/>
              <a:pathLst>
                <a:path w="132" h="177">
                  <a:moveTo>
                    <a:pt x="11" y="0"/>
                  </a:moveTo>
                  <a:lnTo>
                    <a:pt x="0" y="177"/>
                  </a:lnTo>
                  <a:lnTo>
                    <a:pt x="132" y="177"/>
                  </a:lnTo>
                  <a:lnTo>
                    <a:pt x="125"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2" name="Freeform 110"/>
            <p:cNvSpPr/>
            <p:nvPr/>
          </p:nvSpPr>
          <p:spPr bwMode="auto">
            <a:xfrm>
              <a:off x="5105401" y="2149762"/>
              <a:ext cx="1954213" cy="1998662"/>
            </a:xfrm>
            <a:custGeom>
              <a:avLst/>
              <a:gdLst>
                <a:gd name="T0" fmla="*/ 261 w 355"/>
                <a:gd name="T1" fmla="*/ 118 h 362"/>
                <a:gd name="T2" fmla="*/ 178 w 355"/>
                <a:gd name="T3" fmla="*/ 0 h 362"/>
                <a:gd name="T4" fmla="*/ 96 w 355"/>
                <a:gd name="T5" fmla="*/ 118 h 362"/>
                <a:gd name="T6" fmla="*/ 165 w 355"/>
                <a:gd name="T7" fmla="*/ 362 h 362"/>
                <a:gd name="T8" fmla="*/ 165 w 355"/>
                <a:gd name="T9" fmla="*/ 311 h 362"/>
                <a:gd name="T10" fmla="*/ 114 w 355"/>
                <a:gd name="T11" fmla="*/ 251 h 362"/>
                <a:gd name="T12" fmla="*/ 169 w 355"/>
                <a:gd name="T13" fmla="*/ 283 h 362"/>
                <a:gd name="T14" fmla="*/ 178 w 355"/>
                <a:gd name="T15" fmla="*/ 199 h 362"/>
                <a:gd name="T16" fmla="*/ 186 w 355"/>
                <a:gd name="T17" fmla="*/ 283 h 362"/>
                <a:gd name="T18" fmla="*/ 241 w 355"/>
                <a:gd name="T19" fmla="*/ 251 h 362"/>
                <a:gd name="T20" fmla="*/ 190 w 355"/>
                <a:gd name="T21" fmla="*/ 311 h 362"/>
                <a:gd name="T22" fmla="*/ 191 w 355"/>
                <a:gd name="T23" fmla="*/ 362 h 362"/>
                <a:gd name="T24" fmla="*/ 261 w 355"/>
                <a:gd name="T25" fmla="*/ 11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5" h="362">
                  <a:moveTo>
                    <a:pt x="261" y="118"/>
                  </a:moveTo>
                  <a:cubicBezTo>
                    <a:pt x="220" y="50"/>
                    <a:pt x="178" y="0"/>
                    <a:pt x="178" y="0"/>
                  </a:cubicBezTo>
                  <a:cubicBezTo>
                    <a:pt x="178" y="0"/>
                    <a:pt x="140" y="52"/>
                    <a:pt x="96" y="118"/>
                  </a:cubicBezTo>
                  <a:cubicBezTo>
                    <a:pt x="0" y="260"/>
                    <a:pt x="97" y="347"/>
                    <a:pt x="165" y="362"/>
                  </a:cubicBezTo>
                  <a:cubicBezTo>
                    <a:pt x="165" y="311"/>
                    <a:pt x="165" y="311"/>
                    <a:pt x="165" y="311"/>
                  </a:cubicBezTo>
                  <a:cubicBezTo>
                    <a:pt x="114" y="251"/>
                    <a:pt x="114" y="251"/>
                    <a:pt x="114" y="251"/>
                  </a:cubicBezTo>
                  <a:cubicBezTo>
                    <a:pt x="169" y="283"/>
                    <a:pt x="169" y="283"/>
                    <a:pt x="169" y="283"/>
                  </a:cubicBezTo>
                  <a:cubicBezTo>
                    <a:pt x="178" y="199"/>
                    <a:pt x="178" y="199"/>
                    <a:pt x="178" y="199"/>
                  </a:cubicBezTo>
                  <a:cubicBezTo>
                    <a:pt x="186" y="283"/>
                    <a:pt x="186" y="283"/>
                    <a:pt x="186" y="283"/>
                  </a:cubicBezTo>
                  <a:cubicBezTo>
                    <a:pt x="241" y="251"/>
                    <a:pt x="241" y="251"/>
                    <a:pt x="241" y="251"/>
                  </a:cubicBezTo>
                  <a:cubicBezTo>
                    <a:pt x="190" y="311"/>
                    <a:pt x="190" y="311"/>
                    <a:pt x="190" y="311"/>
                  </a:cubicBezTo>
                  <a:cubicBezTo>
                    <a:pt x="191" y="362"/>
                    <a:pt x="191" y="362"/>
                    <a:pt x="191" y="362"/>
                  </a:cubicBezTo>
                  <a:cubicBezTo>
                    <a:pt x="259" y="350"/>
                    <a:pt x="355" y="271"/>
                    <a:pt x="261" y="118"/>
                  </a:cubicBezTo>
                </a:path>
              </a:pathLst>
            </a:custGeom>
            <a:solidFill>
              <a:schemeClr val="accent2"/>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3" name="Freeform 111"/>
            <p:cNvSpPr/>
            <p:nvPr/>
          </p:nvSpPr>
          <p:spPr bwMode="auto">
            <a:xfrm>
              <a:off x="5734051" y="3248312"/>
              <a:ext cx="698500" cy="1639887"/>
            </a:xfrm>
            <a:custGeom>
              <a:avLst/>
              <a:gdLst>
                <a:gd name="T0" fmla="*/ 440 w 440"/>
                <a:gd name="T1" fmla="*/ 181 h 1033"/>
                <a:gd name="T2" fmla="*/ 249 w 440"/>
                <a:gd name="T3" fmla="*/ 292 h 1033"/>
                <a:gd name="T4" fmla="*/ 221 w 440"/>
                <a:gd name="T5" fmla="*/ 0 h 1033"/>
                <a:gd name="T6" fmla="*/ 190 w 440"/>
                <a:gd name="T7" fmla="*/ 292 h 1033"/>
                <a:gd name="T8" fmla="*/ 0 w 440"/>
                <a:gd name="T9" fmla="*/ 181 h 1033"/>
                <a:gd name="T10" fmla="*/ 176 w 440"/>
                <a:gd name="T11" fmla="*/ 390 h 1033"/>
                <a:gd name="T12" fmla="*/ 176 w 440"/>
                <a:gd name="T13" fmla="*/ 571 h 1033"/>
                <a:gd name="T14" fmla="*/ 180 w 440"/>
                <a:gd name="T15" fmla="*/ 1033 h 1033"/>
                <a:gd name="T16" fmla="*/ 273 w 440"/>
                <a:gd name="T17" fmla="*/ 1033 h 1033"/>
                <a:gd name="T18" fmla="*/ 267 w 440"/>
                <a:gd name="T19" fmla="*/ 571 h 1033"/>
                <a:gd name="T20" fmla="*/ 263 w 440"/>
                <a:gd name="T21" fmla="*/ 390 h 1033"/>
                <a:gd name="T22" fmla="*/ 440 w 440"/>
                <a:gd name="T23" fmla="*/ 181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0" h="1033">
                  <a:moveTo>
                    <a:pt x="440" y="181"/>
                  </a:moveTo>
                  <a:lnTo>
                    <a:pt x="249" y="292"/>
                  </a:lnTo>
                  <a:lnTo>
                    <a:pt x="221" y="0"/>
                  </a:lnTo>
                  <a:lnTo>
                    <a:pt x="190" y="292"/>
                  </a:lnTo>
                  <a:lnTo>
                    <a:pt x="0" y="181"/>
                  </a:lnTo>
                  <a:lnTo>
                    <a:pt x="176" y="390"/>
                  </a:lnTo>
                  <a:lnTo>
                    <a:pt x="176" y="571"/>
                  </a:lnTo>
                  <a:lnTo>
                    <a:pt x="180" y="1033"/>
                  </a:lnTo>
                  <a:lnTo>
                    <a:pt x="273" y="1033"/>
                  </a:lnTo>
                  <a:lnTo>
                    <a:pt x="267" y="571"/>
                  </a:lnTo>
                  <a:lnTo>
                    <a:pt x="263" y="390"/>
                  </a:lnTo>
                  <a:lnTo>
                    <a:pt x="440" y="181"/>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5" name="Group 154"/>
          <p:cNvGrpSpPr/>
          <p:nvPr/>
        </p:nvGrpSpPr>
        <p:grpSpPr>
          <a:xfrm>
            <a:off x="615951" y="1929622"/>
            <a:ext cx="9910763" cy="3003551"/>
            <a:chOff x="615951" y="1884649"/>
            <a:chExt cx="9910762" cy="3003550"/>
          </a:xfrm>
        </p:grpSpPr>
        <p:sp>
          <p:nvSpPr>
            <p:cNvPr id="13" name="Freeform 11"/>
            <p:cNvSpPr/>
            <p:nvPr/>
          </p:nvSpPr>
          <p:spPr bwMode="auto">
            <a:xfrm>
              <a:off x="615951" y="4573874"/>
              <a:ext cx="203200" cy="314325"/>
            </a:xfrm>
            <a:custGeom>
              <a:avLst/>
              <a:gdLst>
                <a:gd name="T0" fmla="*/ 7 w 128"/>
                <a:gd name="T1" fmla="*/ 0 h 198"/>
                <a:gd name="T2" fmla="*/ 0 w 128"/>
                <a:gd name="T3" fmla="*/ 198 h 198"/>
                <a:gd name="T4" fmla="*/ 128 w 128"/>
                <a:gd name="T5" fmla="*/ 198 h 198"/>
                <a:gd name="T6" fmla="*/ 121 w 128"/>
                <a:gd name="T7" fmla="*/ 0 h 198"/>
                <a:gd name="T8" fmla="*/ 7 w 128"/>
                <a:gd name="T9" fmla="*/ 0 h 198"/>
              </a:gdLst>
              <a:ahLst/>
              <a:cxnLst>
                <a:cxn ang="0">
                  <a:pos x="T0" y="T1"/>
                </a:cxn>
                <a:cxn ang="0">
                  <a:pos x="T2" y="T3"/>
                </a:cxn>
                <a:cxn ang="0">
                  <a:pos x="T4" y="T5"/>
                </a:cxn>
                <a:cxn ang="0">
                  <a:pos x="T6" y="T7"/>
                </a:cxn>
                <a:cxn ang="0">
                  <a:pos x="T8" y="T9"/>
                </a:cxn>
              </a:cxnLst>
              <a:rect l="0" t="0" r="r" b="b"/>
              <a:pathLst>
                <a:path w="128" h="198">
                  <a:moveTo>
                    <a:pt x="7" y="0"/>
                  </a:moveTo>
                  <a:lnTo>
                    <a:pt x="0" y="198"/>
                  </a:lnTo>
                  <a:lnTo>
                    <a:pt x="128"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37" name="Freeform 35"/>
            <p:cNvSpPr/>
            <p:nvPr/>
          </p:nvSpPr>
          <p:spPr bwMode="auto">
            <a:xfrm>
              <a:off x="3735388" y="4573874"/>
              <a:ext cx="142875" cy="314325"/>
            </a:xfrm>
            <a:custGeom>
              <a:avLst/>
              <a:gdLst>
                <a:gd name="T0" fmla="*/ 7 w 90"/>
                <a:gd name="T1" fmla="*/ 0 h 198"/>
                <a:gd name="T2" fmla="*/ 0 w 90"/>
                <a:gd name="T3" fmla="*/ 198 h 198"/>
                <a:gd name="T4" fmla="*/ 90 w 90"/>
                <a:gd name="T5" fmla="*/ 198 h 198"/>
                <a:gd name="T6" fmla="*/ 83 w 90"/>
                <a:gd name="T7" fmla="*/ 0 h 198"/>
                <a:gd name="T8" fmla="*/ 7 w 90"/>
                <a:gd name="T9" fmla="*/ 0 h 198"/>
              </a:gdLst>
              <a:ahLst/>
              <a:cxnLst>
                <a:cxn ang="0">
                  <a:pos x="T0" y="T1"/>
                </a:cxn>
                <a:cxn ang="0">
                  <a:pos x="T2" y="T3"/>
                </a:cxn>
                <a:cxn ang="0">
                  <a:pos x="T4" y="T5"/>
                </a:cxn>
                <a:cxn ang="0">
                  <a:pos x="T6" y="T7"/>
                </a:cxn>
                <a:cxn ang="0">
                  <a:pos x="T8" y="T9"/>
                </a:cxn>
              </a:cxnLst>
              <a:rect l="0" t="0" r="r" b="b"/>
              <a:pathLst>
                <a:path w="90" h="198">
                  <a:moveTo>
                    <a:pt x="7" y="0"/>
                  </a:moveTo>
                  <a:lnTo>
                    <a:pt x="0" y="198"/>
                  </a:lnTo>
                  <a:lnTo>
                    <a:pt x="90" y="198"/>
                  </a:lnTo>
                  <a:lnTo>
                    <a:pt x="83"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55" name="Freeform 53"/>
            <p:cNvSpPr/>
            <p:nvPr/>
          </p:nvSpPr>
          <p:spPr bwMode="auto">
            <a:xfrm>
              <a:off x="6426201" y="4219862"/>
              <a:ext cx="209550" cy="668337"/>
            </a:xfrm>
            <a:custGeom>
              <a:avLst/>
              <a:gdLst>
                <a:gd name="T0" fmla="*/ 7 w 132"/>
                <a:gd name="T1" fmla="*/ 0 h 421"/>
                <a:gd name="T2" fmla="*/ 0 w 132"/>
                <a:gd name="T3" fmla="*/ 421 h 421"/>
                <a:gd name="T4" fmla="*/ 132 w 132"/>
                <a:gd name="T5" fmla="*/ 421 h 421"/>
                <a:gd name="T6" fmla="*/ 122 w 132"/>
                <a:gd name="T7" fmla="*/ 0 h 421"/>
                <a:gd name="T8" fmla="*/ 7 w 132"/>
                <a:gd name="T9" fmla="*/ 0 h 421"/>
              </a:gdLst>
              <a:ahLst/>
              <a:cxnLst>
                <a:cxn ang="0">
                  <a:pos x="T0" y="T1"/>
                </a:cxn>
                <a:cxn ang="0">
                  <a:pos x="T2" y="T3"/>
                </a:cxn>
                <a:cxn ang="0">
                  <a:pos x="T4" y="T5"/>
                </a:cxn>
                <a:cxn ang="0">
                  <a:pos x="T6" y="T7"/>
                </a:cxn>
                <a:cxn ang="0">
                  <a:pos x="T8" y="T9"/>
                </a:cxn>
              </a:cxnLst>
              <a:rect l="0" t="0" r="r" b="b"/>
              <a:pathLst>
                <a:path w="132" h="421">
                  <a:moveTo>
                    <a:pt x="7" y="0"/>
                  </a:moveTo>
                  <a:lnTo>
                    <a:pt x="0" y="421"/>
                  </a:lnTo>
                  <a:lnTo>
                    <a:pt x="132" y="421"/>
                  </a:lnTo>
                  <a:lnTo>
                    <a:pt x="122"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67" name="Freeform 65"/>
            <p:cNvSpPr/>
            <p:nvPr/>
          </p:nvSpPr>
          <p:spPr bwMode="auto">
            <a:xfrm>
              <a:off x="8215313" y="4573874"/>
              <a:ext cx="209550" cy="314325"/>
            </a:xfrm>
            <a:custGeom>
              <a:avLst/>
              <a:gdLst>
                <a:gd name="T0" fmla="*/ 7 w 132"/>
                <a:gd name="T1" fmla="*/ 0 h 198"/>
                <a:gd name="T2" fmla="*/ 0 w 132"/>
                <a:gd name="T3" fmla="*/ 198 h 198"/>
                <a:gd name="T4" fmla="*/ 132 w 132"/>
                <a:gd name="T5" fmla="*/ 198 h 198"/>
                <a:gd name="T6" fmla="*/ 121 w 132"/>
                <a:gd name="T7" fmla="*/ 0 h 198"/>
                <a:gd name="T8" fmla="*/ 7 w 132"/>
                <a:gd name="T9" fmla="*/ 0 h 198"/>
              </a:gdLst>
              <a:ahLst/>
              <a:cxnLst>
                <a:cxn ang="0">
                  <a:pos x="T0" y="T1"/>
                </a:cxn>
                <a:cxn ang="0">
                  <a:pos x="T2" y="T3"/>
                </a:cxn>
                <a:cxn ang="0">
                  <a:pos x="T4" y="T5"/>
                </a:cxn>
                <a:cxn ang="0">
                  <a:pos x="T6" y="T7"/>
                </a:cxn>
                <a:cxn ang="0">
                  <a:pos x="T8" y="T9"/>
                </a:cxn>
              </a:cxnLst>
              <a:rect l="0" t="0" r="r" b="b"/>
              <a:pathLst>
                <a:path w="132" h="198">
                  <a:moveTo>
                    <a:pt x="7" y="0"/>
                  </a:moveTo>
                  <a:lnTo>
                    <a:pt x="0" y="198"/>
                  </a:lnTo>
                  <a:lnTo>
                    <a:pt x="132"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33" name="Freeform 131"/>
            <p:cNvSpPr/>
            <p:nvPr/>
          </p:nvSpPr>
          <p:spPr bwMode="auto">
            <a:xfrm>
              <a:off x="8710613" y="1884649"/>
              <a:ext cx="1816100" cy="2540000"/>
            </a:xfrm>
            <a:custGeom>
              <a:avLst/>
              <a:gdLst>
                <a:gd name="T0" fmla="*/ 1050 w 1144"/>
                <a:gd name="T1" fmla="*/ 1336 h 1600"/>
                <a:gd name="T2" fmla="*/ 1144 w 1144"/>
                <a:gd name="T3" fmla="*/ 1336 h 1600"/>
                <a:gd name="T4" fmla="*/ 631 w 1144"/>
                <a:gd name="T5" fmla="*/ 171 h 1600"/>
                <a:gd name="T6" fmla="*/ 569 w 1144"/>
                <a:gd name="T7" fmla="*/ 0 h 1600"/>
                <a:gd name="T8" fmla="*/ 510 w 1144"/>
                <a:gd name="T9" fmla="*/ 174 h 1600"/>
                <a:gd name="T10" fmla="*/ 0 w 1144"/>
                <a:gd name="T11" fmla="*/ 1336 h 1600"/>
                <a:gd name="T12" fmla="*/ 94 w 1144"/>
                <a:gd name="T13" fmla="*/ 1336 h 1600"/>
                <a:gd name="T14" fmla="*/ 0 w 1144"/>
                <a:gd name="T15" fmla="*/ 1600 h 1600"/>
                <a:gd name="T16" fmla="*/ 506 w 1144"/>
                <a:gd name="T17" fmla="*/ 1600 h 1600"/>
                <a:gd name="T18" fmla="*/ 510 w 1144"/>
                <a:gd name="T19" fmla="*/ 1527 h 1600"/>
                <a:gd name="T20" fmla="*/ 263 w 1144"/>
                <a:gd name="T21" fmla="*/ 1311 h 1600"/>
                <a:gd name="T22" fmla="*/ 530 w 1144"/>
                <a:gd name="T23" fmla="*/ 1388 h 1600"/>
                <a:gd name="T24" fmla="*/ 572 w 1144"/>
                <a:gd name="T25" fmla="*/ 1089 h 1600"/>
                <a:gd name="T26" fmla="*/ 614 w 1144"/>
                <a:gd name="T27" fmla="*/ 1388 h 1600"/>
                <a:gd name="T28" fmla="*/ 881 w 1144"/>
                <a:gd name="T29" fmla="*/ 1311 h 1600"/>
                <a:gd name="T30" fmla="*/ 634 w 1144"/>
                <a:gd name="T31" fmla="*/ 1527 h 1600"/>
                <a:gd name="T32" fmla="*/ 641 w 1144"/>
                <a:gd name="T33" fmla="*/ 1600 h 1600"/>
                <a:gd name="T34" fmla="*/ 1144 w 1144"/>
                <a:gd name="T35" fmla="*/ 1600 h 1600"/>
                <a:gd name="T36" fmla="*/ 1050 w 1144"/>
                <a:gd name="T37" fmla="*/ 1336 h 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4" h="1600">
                  <a:moveTo>
                    <a:pt x="1050" y="1336"/>
                  </a:moveTo>
                  <a:lnTo>
                    <a:pt x="1144" y="1336"/>
                  </a:lnTo>
                  <a:lnTo>
                    <a:pt x="631" y="171"/>
                  </a:lnTo>
                  <a:lnTo>
                    <a:pt x="569" y="0"/>
                  </a:lnTo>
                  <a:lnTo>
                    <a:pt x="510" y="174"/>
                  </a:lnTo>
                  <a:lnTo>
                    <a:pt x="0" y="1336"/>
                  </a:lnTo>
                  <a:lnTo>
                    <a:pt x="94" y="1336"/>
                  </a:lnTo>
                  <a:lnTo>
                    <a:pt x="0" y="1600"/>
                  </a:lnTo>
                  <a:lnTo>
                    <a:pt x="506" y="1600"/>
                  </a:lnTo>
                  <a:lnTo>
                    <a:pt x="510" y="1527"/>
                  </a:lnTo>
                  <a:lnTo>
                    <a:pt x="263" y="1311"/>
                  </a:lnTo>
                  <a:lnTo>
                    <a:pt x="530" y="1388"/>
                  </a:lnTo>
                  <a:lnTo>
                    <a:pt x="572" y="1089"/>
                  </a:lnTo>
                  <a:lnTo>
                    <a:pt x="614" y="1388"/>
                  </a:lnTo>
                  <a:lnTo>
                    <a:pt x="881" y="1311"/>
                  </a:lnTo>
                  <a:lnTo>
                    <a:pt x="634" y="1527"/>
                  </a:lnTo>
                  <a:lnTo>
                    <a:pt x="641" y="1600"/>
                  </a:lnTo>
                  <a:lnTo>
                    <a:pt x="1144" y="1600"/>
                  </a:lnTo>
                  <a:lnTo>
                    <a:pt x="1050" y="1336"/>
                  </a:lnTo>
                  <a:close/>
                </a:path>
              </a:pathLst>
            </a:custGeom>
            <a:solidFill>
              <a:schemeClr val="accent1"/>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35" name="Freeform 133"/>
            <p:cNvSpPr/>
            <p:nvPr/>
          </p:nvSpPr>
          <p:spPr bwMode="auto">
            <a:xfrm>
              <a:off x="9128126" y="3613437"/>
              <a:ext cx="981075" cy="1274762"/>
            </a:xfrm>
            <a:custGeom>
              <a:avLst/>
              <a:gdLst>
                <a:gd name="T0" fmla="*/ 618 w 618"/>
                <a:gd name="T1" fmla="*/ 222 h 803"/>
                <a:gd name="T2" fmla="*/ 351 w 618"/>
                <a:gd name="T3" fmla="*/ 299 h 803"/>
                <a:gd name="T4" fmla="*/ 309 w 618"/>
                <a:gd name="T5" fmla="*/ 0 h 803"/>
                <a:gd name="T6" fmla="*/ 267 w 618"/>
                <a:gd name="T7" fmla="*/ 299 h 803"/>
                <a:gd name="T8" fmla="*/ 0 w 618"/>
                <a:gd name="T9" fmla="*/ 222 h 803"/>
                <a:gd name="T10" fmla="*/ 247 w 618"/>
                <a:gd name="T11" fmla="*/ 435 h 803"/>
                <a:gd name="T12" fmla="*/ 243 w 618"/>
                <a:gd name="T13" fmla="*/ 504 h 803"/>
                <a:gd name="T14" fmla="*/ 215 w 618"/>
                <a:gd name="T15" fmla="*/ 803 h 803"/>
                <a:gd name="T16" fmla="*/ 403 w 618"/>
                <a:gd name="T17" fmla="*/ 803 h 803"/>
                <a:gd name="T18" fmla="*/ 378 w 618"/>
                <a:gd name="T19" fmla="*/ 504 h 803"/>
                <a:gd name="T20" fmla="*/ 371 w 618"/>
                <a:gd name="T21" fmla="*/ 435 h 803"/>
                <a:gd name="T22" fmla="*/ 618 w 618"/>
                <a:gd name="T23" fmla="*/ 222 h 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8" h="803">
                  <a:moveTo>
                    <a:pt x="618" y="222"/>
                  </a:moveTo>
                  <a:lnTo>
                    <a:pt x="351" y="299"/>
                  </a:lnTo>
                  <a:lnTo>
                    <a:pt x="309" y="0"/>
                  </a:lnTo>
                  <a:lnTo>
                    <a:pt x="267" y="299"/>
                  </a:lnTo>
                  <a:lnTo>
                    <a:pt x="0" y="222"/>
                  </a:lnTo>
                  <a:lnTo>
                    <a:pt x="247" y="435"/>
                  </a:lnTo>
                  <a:lnTo>
                    <a:pt x="243" y="504"/>
                  </a:lnTo>
                  <a:lnTo>
                    <a:pt x="215" y="803"/>
                  </a:lnTo>
                  <a:lnTo>
                    <a:pt x="403" y="803"/>
                  </a:lnTo>
                  <a:lnTo>
                    <a:pt x="378" y="504"/>
                  </a:lnTo>
                  <a:lnTo>
                    <a:pt x="371" y="435"/>
                  </a:lnTo>
                  <a:lnTo>
                    <a:pt x="618" y="222"/>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7" name="Group 156"/>
          <p:cNvGrpSpPr/>
          <p:nvPr/>
        </p:nvGrpSpPr>
        <p:grpSpPr>
          <a:xfrm>
            <a:off x="1452565" y="2366185"/>
            <a:ext cx="10388601" cy="2566987"/>
            <a:chOff x="1452563" y="2321212"/>
            <a:chExt cx="10388601" cy="2566987"/>
          </a:xfrm>
        </p:grpSpPr>
        <p:sp>
          <p:nvSpPr>
            <p:cNvPr id="25" name="Freeform 23"/>
            <p:cNvSpPr/>
            <p:nvPr/>
          </p:nvSpPr>
          <p:spPr bwMode="auto">
            <a:xfrm>
              <a:off x="1506538" y="4767549"/>
              <a:ext cx="209550" cy="120650"/>
            </a:xfrm>
            <a:custGeom>
              <a:avLst/>
              <a:gdLst>
                <a:gd name="T0" fmla="*/ 7 w 132"/>
                <a:gd name="T1" fmla="*/ 0 h 76"/>
                <a:gd name="T2" fmla="*/ 0 w 132"/>
                <a:gd name="T3" fmla="*/ 76 h 76"/>
                <a:gd name="T4" fmla="*/ 132 w 132"/>
                <a:gd name="T5" fmla="*/ 76 h 76"/>
                <a:gd name="T6" fmla="*/ 122 w 132"/>
                <a:gd name="T7" fmla="*/ 0 h 76"/>
                <a:gd name="T8" fmla="*/ 7 w 132"/>
                <a:gd name="T9" fmla="*/ 0 h 76"/>
              </a:gdLst>
              <a:ahLst/>
              <a:cxnLst>
                <a:cxn ang="0">
                  <a:pos x="T0" y="T1"/>
                </a:cxn>
                <a:cxn ang="0">
                  <a:pos x="T2" y="T3"/>
                </a:cxn>
                <a:cxn ang="0">
                  <a:pos x="T4" y="T5"/>
                </a:cxn>
                <a:cxn ang="0">
                  <a:pos x="T6" y="T7"/>
                </a:cxn>
                <a:cxn ang="0">
                  <a:pos x="T8" y="T9"/>
                </a:cxn>
              </a:cxnLst>
              <a:rect l="0" t="0" r="r" b="b"/>
              <a:pathLst>
                <a:path w="132" h="76">
                  <a:moveTo>
                    <a:pt x="7" y="0"/>
                  </a:moveTo>
                  <a:lnTo>
                    <a:pt x="0" y="76"/>
                  </a:lnTo>
                  <a:lnTo>
                    <a:pt x="132" y="7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31" name="Freeform 29"/>
            <p:cNvSpPr/>
            <p:nvPr/>
          </p:nvSpPr>
          <p:spPr bwMode="auto">
            <a:xfrm>
              <a:off x="3295651"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9" name="Freeform 47"/>
            <p:cNvSpPr/>
            <p:nvPr/>
          </p:nvSpPr>
          <p:spPr bwMode="auto">
            <a:xfrm>
              <a:off x="5573713" y="4734212"/>
              <a:ext cx="120650" cy="153987"/>
            </a:xfrm>
            <a:custGeom>
              <a:avLst/>
              <a:gdLst>
                <a:gd name="T0" fmla="*/ 7 w 76"/>
                <a:gd name="T1" fmla="*/ 0 h 97"/>
                <a:gd name="T2" fmla="*/ 0 w 76"/>
                <a:gd name="T3" fmla="*/ 97 h 97"/>
                <a:gd name="T4" fmla="*/ 76 w 76"/>
                <a:gd name="T5" fmla="*/ 97 h 97"/>
                <a:gd name="T6" fmla="*/ 73 w 76"/>
                <a:gd name="T7" fmla="*/ 0 h 97"/>
                <a:gd name="T8" fmla="*/ 7 w 76"/>
                <a:gd name="T9" fmla="*/ 0 h 97"/>
              </a:gdLst>
              <a:ahLst/>
              <a:cxnLst>
                <a:cxn ang="0">
                  <a:pos x="T0" y="T1"/>
                </a:cxn>
                <a:cxn ang="0">
                  <a:pos x="T2" y="T3"/>
                </a:cxn>
                <a:cxn ang="0">
                  <a:pos x="T4" y="T5"/>
                </a:cxn>
                <a:cxn ang="0">
                  <a:pos x="T6" y="T7"/>
                </a:cxn>
                <a:cxn ang="0">
                  <a:pos x="T8" y="T9"/>
                </a:cxn>
              </a:cxnLst>
              <a:rect l="0" t="0" r="r" b="b"/>
              <a:pathLst>
                <a:path w="76" h="97">
                  <a:moveTo>
                    <a:pt x="7" y="0"/>
                  </a:moveTo>
                  <a:lnTo>
                    <a:pt x="0" y="97"/>
                  </a:lnTo>
                  <a:lnTo>
                    <a:pt x="76" y="97"/>
                  </a:lnTo>
                  <a:lnTo>
                    <a:pt x="73"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61" name="Freeform 59"/>
            <p:cNvSpPr/>
            <p:nvPr/>
          </p:nvSpPr>
          <p:spPr bwMode="auto">
            <a:xfrm>
              <a:off x="7323138" y="4656424"/>
              <a:ext cx="204788" cy="231775"/>
            </a:xfrm>
            <a:custGeom>
              <a:avLst/>
              <a:gdLst>
                <a:gd name="T0" fmla="*/ 7 w 129"/>
                <a:gd name="T1" fmla="*/ 0 h 146"/>
                <a:gd name="T2" fmla="*/ 0 w 129"/>
                <a:gd name="T3" fmla="*/ 146 h 146"/>
                <a:gd name="T4" fmla="*/ 129 w 129"/>
                <a:gd name="T5" fmla="*/ 146 h 146"/>
                <a:gd name="T6" fmla="*/ 122 w 129"/>
                <a:gd name="T7" fmla="*/ 0 h 146"/>
                <a:gd name="T8" fmla="*/ 7 w 129"/>
                <a:gd name="T9" fmla="*/ 0 h 146"/>
              </a:gdLst>
              <a:ahLst/>
              <a:cxnLst>
                <a:cxn ang="0">
                  <a:pos x="T0" y="T1"/>
                </a:cxn>
                <a:cxn ang="0">
                  <a:pos x="T2" y="T3"/>
                </a:cxn>
                <a:cxn ang="0">
                  <a:pos x="T4" y="T5"/>
                </a:cxn>
                <a:cxn ang="0">
                  <a:pos x="T6" y="T7"/>
                </a:cxn>
                <a:cxn ang="0">
                  <a:pos x="T8" y="T9"/>
                </a:cxn>
              </a:cxnLst>
              <a:rect l="0" t="0" r="r" b="b"/>
              <a:pathLst>
                <a:path w="129" h="146">
                  <a:moveTo>
                    <a:pt x="7" y="0"/>
                  </a:moveTo>
                  <a:lnTo>
                    <a:pt x="0" y="146"/>
                  </a:lnTo>
                  <a:lnTo>
                    <a:pt x="129" y="14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73" name="Freeform 71"/>
            <p:cNvSpPr/>
            <p:nvPr/>
          </p:nvSpPr>
          <p:spPr bwMode="auto">
            <a:xfrm>
              <a:off x="8661401" y="4734212"/>
              <a:ext cx="209550" cy="153987"/>
            </a:xfrm>
            <a:custGeom>
              <a:avLst/>
              <a:gdLst>
                <a:gd name="T0" fmla="*/ 10 w 132"/>
                <a:gd name="T1" fmla="*/ 0 h 97"/>
                <a:gd name="T2" fmla="*/ 0 w 132"/>
                <a:gd name="T3" fmla="*/ 97 h 97"/>
                <a:gd name="T4" fmla="*/ 132 w 132"/>
                <a:gd name="T5" fmla="*/ 97 h 97"/>
                <a:gd name="T6" fmla="*/ 125 w 132"/>
                <a:gd name="T7" fmla="*/ 0 h 97"/>
                <a:gd name="T8" fmla="*/ 10 w 132"/>
                <a:gd name="T9" fmla="*/ 0 h 97"/>
              </a:gdLst>
              <a:ahLst/>
              <a:cxnLst>
                <a:cxn ang="0">
                  <a:pos x="T0" y="T1"/>
                </a:cxn>
                <a:cxn ang="0">
                  <a:pos x="T2" y="T3"/>
                </a:cxn>
                <a:cxn ang="0">
                  <a:pos x="T4" y="T5"/>
                </a:cxn>
                <a:cxn ang="0">
                  <a:pos x="T6" y="T7"/>
                </a:cxn>
                <a:cxn ang="0">
                  <a:pos x="T8" y="T9"/>
                </a:cxn>
              </a:cxnLst>
              <a:rect l="0" t="0" r="r" b="b"/>
              <a:pathLst>
                <a:path w="132" h="97">
                  <a:moveTo>
                    <a:pt x="10" y="0"/>
                  </a:moveTo>
                  <a:lnTo>
                    <a:pt x="0" y="97"/>
                  </a:lnTo>
                  <a:lnTo>
                    <a:pt x="132" y="97"/>
                  </a:lnTo>
                  <a:lnTo>
                    <a:pt x="125" y="0"/>
                  </a:lnTo>
                  <a:lnTo>
                    <a:pt x="10"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79" name="Freeform 77"/>
            <p:cNvSpPr/>
            <p:nvPr/>
          </p:nvSpPr>
          <p:spPr bwMode="auto">
            <a:xfrm>
              <a:off x="9112251" y="4656424"/>
              <a:ext cx="203200" cy="231775"/>
            </a:xfrm>
            <a:custGeom>
              <a:avLst/>
              <a:gdLst>
                <a:gd name="T0" fmla="*/ 7 w 128"/>
                <a:gd name="T1" fmla="*/ 0 h 146"/>
                <a:gd name="T2" fmla="*/ 0 w 128"/>
                <a:gd name="T3" fmla="*/ 146 h 146"/>
                <a:gd name="T4" fmla="*/ 128 w 128"/>
                <a:gd name="T5" fmla="*/ 146 h 146"/>
                <a:gd name="T6" fmla="*/ 121 w 128"/>
                <a:gd name="T7" fmla="*/ 0 h 146"/>
                <a:gd name="T8" fmla="*/ 7 w 128"/>
                <a:gd name="T9" fmla="*/ 0 h 146"/>
              </a:gdLst>
              <a:ahLst/>
              <a:cxnLst>
                <a:cxn ang="0">
                  <a:pos x="T0" y="T1"/>
                </a:cxn>
                <a:cxn ang="0">
                  <a:pos x="T2" y="T3"/>
                </a:cxn>
                <a:cxn ang="0">
                  <a:pos x="T4" y="T5"/>
                </a:cxn>
                <a:cxn ang="0">
                  <a:pos x="T6" y="T7"/>
                </a:cxn>
                <a:cxn ang="0">
                  <a:pos x="T8" y="T9"/>
                </a:cxn>
              </a:cxnLst>
              <a:rect l="0" t="0" r="r" b="b"/>
              <a:pathLst>
                <a:path w="128" h="146">
                  <a:moveTo>
                    <a:pt x="7" y="0"/>
                  </a:moveTo>
                  <a:lnTo>
                    <a:pt x="0" y="146"/>
                  </a:lnTo>
                  <a:lnTo>
                    <a:pt x="128"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7" name="Freeform 95"/>
            <p:cNvSpPr/>
            <p:nvPr/>
          </p:nvSpPr>
          <p:spPr bwMode="auto">
            <a:xfrm>
              <a:off x="11633201" y="4656424"/>
              <a:ext cx="207963" cy="231775"/>
            </a:xfrm>
            <a:custGeom>
              <a:avLst/>
              <a:gdLst>
                <a:gd name="T0" fmla="*/ 7 w 131"/>
                <a:gd name="T1" fmla="*/ 0 h 146"/>
                <a:gd name="T2" fmla="*/ 0 w 131"/>
                <a:gd name="T3" fmla="*/ 146 h 146"/>
                <a:gd name="T4" fmla="*/ 131 w 131"/>
                <a:gd name="T5" fmla="*/ 146 h 146"/>
                <a:gd name="T6" fmla="*/ 121 w 131"/>
                <a:gd name="T7" fmla="*/ 0 h 146"/>
                <a:gd name="T8" fmla="*/ 7 w 131"/>
                <a:gd name="T9" fmla="*/ 0 h 146"/>
              </a:gdLst>
              <a:ahLst/>
              <a:cxnLst>
                <a:cxn ang="0">
                  <a:pos x="T0" y="T1"/>
                </a:cxn>
                <a:cxn ang="0">
                  <a:pos x="T2" y="T3"/>
                </a:cxn>
                <a:cxn ang="0">
                  <a:pos x="T4" y="T5"/>
                </a:cxn>
                <a:cxn ang="0">
                  <a:pos x="T6" y="T7"/>
                </a:cxn>
                <a:cxn ang="0">
                  <a:pos x="T8" y="T9"/>
                </a:cxn>
              </a:cxnLst>
              <a:rect l="0" t="0" r="r" b="b"/>
              <a:pathLst>
                <a:path w="131" h="146">
                  <a:moveTo>
                    <a:pt x="7" y="0"/>
                  </a:moveTo>
                  <a:lnTo>
                    <a:pt x="0" y="146"/>
                  </a:lnTo>
                  <a:lnTo>
                    <a:pt x="131"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3" name="Freeform 101"/>
            <p:cNvSpPr/>
            <p:nvPr/>
          </p:nvSpPr>
          <p:spPr bwMode="auto">
            <a:xfrm>
              <a:off x="1452563" y="2321212"/>
              <a:ext cx="2019300" cy="1474787"/>
            </a:xfrm>
            <a:custGeom>
              <a:avLst/>
              <a:gdLst>
                <a:gd name="T0" fmla="*/ 24 w 367"/>
                <a:gd name="T1" fmla="*/ 205 h 267"/>
                <a:gd name="T2" fmla="*/ 66 w 367"/>
                <a:gd name="T3" fmla="*/ 147 h 267"/>
                <a:gd name="T4" fmla="*/ 180 w 367"/>
                <a:gd name="T5" fmla="*/ 41 h 267"/>
                <a:gd name="T6" fmla="*/ 294 w 367"/>
                <a:gd name="T7" fmla="*/ 144 h 267"/>
                <a:gd name="T8" fmla="*/ 343 w 367"/>
                <a:gd name="T9" fmla="*/ 205 h 267"/>
                <a:gd name="T10" fmla="*/ 292 w 367"/>
                <a:gd name="T11" fmla="*/ 267 h 267"/>
                <a:gd name="T12" fmla="*/ 367 w 367"/>
                <a:gd name="T13" fmla="*/ 188 h 267"/>
                <a:gd name="T14" fmla="*/ 311 w 367"/>
                <a:gd name="T15" fmla="*/ 118 h 267"/>
                <a:gd name="T16" fmla="*/ 180 w 367"/>
                <a:gd name="T17" fmla="*/ 0 h 267"/>
                <a:gd name="T18" fmla="*/ 48 w 367"/>
                <a:gd name="T19" fmla="*/ 122 h 267"/>
                <a:gd name="T20" fmla="*/ 0 w 367"/>
                <a:gd name="T21" fmla="*/ 188 h 267"/>
                <a:gd name="T22" fmla="*/ 76 w 367"/>
                <a:gd name="T23" fmla="*/ 267 h 267"/>
                <a:gd name="T24" fmla="*/ 24 w 367"/>
                <a:gd name="T25" fmla="*/ 205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 h="267">
                  <a:moveTo>
                    <a:pt x="24" y="205"/>
                  </a:moveTo>
                  <a:cubicBezTo>
                    <a:pt x="24" y="183"/>
                    <a:pt x="40" y="163"/>
                    <a:pt x="66" y="147"/>
                  </a:cubicBezTo>
                  <a:cubicBezTo>
                    <a:pt x="70" y="88"/>
                    <a:pt x="120" y="41"/>
                    <a:pt x="180" y="41"/>
                  </a:cubicBezTo>
                  <a:cubicBezTo>
                    <a:pt x="240" y="41"/>
                    <a:pt x="288" y="86"/>
                    <a:pt x="294" y="144"/>
                  </a:cubicBezTo>
                  <a:cubicBezTo>
                    <a:pt x="324" y="159"/>
                    <a:pt x="343" y="181"/>
                    <a:pt x="343" y="205"/>
                  </a:cubicBezTo>
                  <a:cubicBezTo>
                    <a:pt x="343" y="230"/>
                    <a:pt x="323" y="252"/>
                    <a:pt x="292" y="267"/>
                  </a:cubicBezTo>
                  <a:cubicBezTo>
                    <a:pt x="337" y="250"/>
                    <a:pt x="367" y="221"/>
                    <a:pt x="367" y="188"/>
                  </a:cubicBezTo>
                  <a:cubicBezTo>
                    <a:pt x="367" y="161"/>
                    <a:pt x="346" y="136"/>
                    <a:pt x="311" y="118"/>
                  </a:cubicBezTo>
                  <a:cubicBezTo>
                    <a:pt x="304" y="51"/>
                    <a:pt x="248" y="0"/>
                    <a:pt x="180" y="0"/>
                  </a:cubicBezTo>
                  <a:cubicBezTo>
                    <a:pt x="110" y="0"/>
                    <a:pt x="53" y="54"/>
                    <a:pt x="48" y="122"/>
                  </a:cubicBezTo>
                  <a:cubicBezTo>
                    <a:pt x="19" y="140"/>
                    <a:pt x="0" y="163"/>
                    <a:pt x="0" y="188"/>
                  </a:cubicBezTo>
                  <a:cubicBezTo>
                    <a:pt x="0" y="221"/>
                    <a:pt x="30" y="250"/>
                    <a:pt x="76" y="267"/>
                  </a:cubicBezTo>
                  <a:cubicBezTo>
                    <a:pt x="44" y="252"/>
                    <a:pt x="24" y="230"/>
                    <a:pt x="24" y="205"/>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4" name="Freeform 102"/>
            <p:cNvSpPr/>
            <p:nvPr/>
          </p:nvSpPr>
          <p:spPr bwMode="auto">
            <a:xfrm>
              <a:off x="1584326" y="2548224"/>
              <a:ext cx="1755775" cy="1368425"/>
            </a:xfrm>
            <a:custGeom>
              <a:avLst/>
              <a:gdLst>
                <a:gd name="T0" fmla="*/ 84 w 319"/>
                <a:gd name="T1" fmla="*/ 199 h 248"/>
                <a:gd name="T2" fmla="*/ 150 w 319"/>
                <a:gd name="T3" fmla="*/ 244 h 248"/>
                <a:gd name="T4" fmla="*/ 160 w 319"/>
                <a:gd name="T5" fmla="*/ 196 h 248"/>
                <a:gd name="T6" fmla="*/ 170 w 319"/>
                <a:gd name="T7" fmla="*/ 248 h 248"/>
                <a:gd name="T8" fmla="*/ 235 w 319"/>
                <a:gd name="T9" fmla="*/ 199 h 248"/>
                <a:gd name="T10" fmla="*/ 191 w 319"/>
                <a:gd name="T11" fmla="*/ 247 h 248"/>
                <a:gd name="T12" fmla="*/ 268 w 319"/>
                <a:gd name="T13" fmla="*/ 226 h 248"/>
                <a:gd name="T14" fmla="*/ 319 w 319"/>
                <a:gd name="T15" fmla="*/ 164 h 248"/>
                <a:gd name="T16" fmla="*/ 270 w 319"/>
                <a:gd name="T17" fmla="*/ 103 h 248"/>
                <a:gd name="T18" fmla="*/ 156 w 319"/>
                <a:gd name="T19" fmla="*/ 0 h 248"/>
                <a:gd name="T20" fmla="*/ 42 w 319"/>
                <a:gd name="T21" fmla="*/ 106 h 248"/>
                <a:gd name="T22" fmla="*/ 0 w 319"/>
                <a:gd name="T23" fmla="*/ 164 h 248"/>
                <a:gd name="T24" fmla="*/ 52 w 319"/>
                <a:gd name="T25" fmla="*/ 226 h 248"/>
                <a:gd name="T26" fmla="*/ 128 w 319"/>
                <a:gd name="T27" fmla="*/ 247 h 248"/>
                <a:gd name="T28" fmla="*/ 84 w 319"/>
                <a:gd name="T29" fmla="*/ 199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9" h="248">
                  <a:moveTo>
                    <a:pt x="84" y="199"/>
                  </a:moveTo>
                  <a:cubicBezTo>
                    <a:pt x="150" y="244"/>
                    <a:pt x="150" y="244"/>
                    <a:pt x="150" y="244"/>
                  </a:cubicBezTo>
                  <a:cubicBezTo>
                    <a:pt x="160" y="196"/>
                    <a:pt x="160" y="196"/>
                    <a:pt x="160" y="196"/>
                  </a:cubicBezTo>
                  <a:cubicBezTo>
                    <a:pt x="170" y="248"/>
                    <a:pt x="170" y="248"/>
                    <a:pt x="170" y="248"/>
                  </a:cubicBezTo>
                  <a:cubicBezTo>
                    <a:pt x="235" y="199"/>
                    <a:pt x="235" y="199"/>
                    <a:pt x="235" y="199"/>
                  </a:cubicBezTo>
                  <a:cubicBezTo>
                    <a:pt x="191" y="247"/>
                    <a:pt x="191" y="247"/>
                    <a:pt x="191" y="247"/>
                  </a:cubicBezTo>
                  <a:cubicBezTo>
                    <a:pt x="220" y="244"/>
                    <a:pt x="247" y="237"/>
                    <a:pt x="268" y="226"/>
                  </a:cubicBezTo>
                  <a:cubicBezTo>
                    <a:pt x="299" y="211"/>
                    <a:pt x="319" y="189"/>
                    <a:pt x="319" y="164"/>
                  </a:cubicBezTo>
                  <a:cubicBezTo>
                    <a:pt x="319" y="140"/>
                    <a:pt x="300" y="118"/>
                    <a:pt x="270" y="103"/>
                  </a:cubicBezTo>
                  <a:cubicBezTo>
                    <a:pt x="264" y="45"/>
                    <a:pt x="216" y="0"/>
                    <a:pt x="156" y="0"/>
                  </a:cubicBezTo>
                  <a:cubicBezTo>
                    <a:pt x="96" y="0"/>
                    <a:pt x="46" y="47"/>
                    <a:pt x="42" y="106"/>
                  </a:cubicBezTo>
                  <a:cubicBezTo>
                    <a:pt x="16" y="122"/>
                    <a:pt x="0" y="142"/>
                    <a:pt x="0" y="164"/>
                  </a:cubicBezTo>
                  <a:cubicBezTo>
                    <a:pt x="0" y="189"/>
                    <a:pt x="20" y="211"/>
                    <a:pt x="52" y="226"/>
                  </a:cubicBezTo>
                  <a:cubicBezTo>
                    <a:pt x="73" y="237"/>
                    <a:pt x="99" y="244"/>
                    <a:pt x="128" y="247"/>
                  </a:cubicBezTo>
                  <a:cubicBezTo>
                    <a:pt x="84" y="199"/>
                    <a:pt x="84" y="199"/>
                    <a:pt x="84" y="199"/>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5" name="Freeform 103"/>
            <p:cNvSpPr/>
            <p:nvPr/>
          </p:nvSpPr>
          <p:spPr bwMode="auto">
            <a:xfrm>
              <a:off x="2046288" y="3629312"/>
              <a:ext cx="830263" cy="1258887"/>
            </a:xfrm>
            <a:custGeom>
              <a:avLst/>
              <a:gdLst>
                <a:gd name="T0" fmla="*/ 523 w 523"/>
                <a:gd name="T1" fmla="*/ 11 h 793"/>
                <a:gd name="T2" fmla="*/ 298 w 523"/>
                <a:gd name="T3" fmla="*/ 181 h 793"/>
                <a:gd name="T4" fmla="*/ 264 w 523"/>
                <a:gd name="T5" fmla="*/ 0 h 793"/>
                <a:gd name="T6" fmla="*/ 229 w 523"/>
                <a:gd name="T7" fmla="*/ 167 h 793"/>
                <a:gd name="T8" fmla="*/ 0 w 523"/>
                <a:gd name="T9" fmla="*/ 11 h 793"/>
                <a:gd name="T10" fmla="*/ 153 w 523"/>
                <a:gd name="T11" fmla="*/ 178 h 793"/>
                <a:gd name="T12" fmla="*/ 222 w 523"/>
                <a:gd name="T13" fmla="*/ 258 h 793"/>
                <a:gd name="T14" fmla="*/ 212 w 523"/>
                <a:gd name="T15" fmla="*/ 793 h 793"/>
                <a:gd name="T16" fmla="*/ 316 w 523"/>
                <a:gd name="T17" fmla="*/ 793 h 793"/>
                <a:gd name="T18" fmla="*/ 302 w 523"/>
                <a:gd name="T19" fmla="*/ 258 h 793"/>
                <a:gd name="T20" fmla="*/ 371 w 523"/>
                <a:gd name="T21" fmla="*/ 181 h 793"/>
                <a:gd name="T22" fmla="*/ 523 w 523"/>
                <a:gd name="T23" fmla="*/ 11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3" h="793">
                  <a:moveTo>
                    <a:pt x="523" y="11"/>
                  </a:moveTo>
                  <a:lnTo>
                    <a:pt x="298" y="181"/>
                  </a:lnTo>
                  <a:lnTo>
                    <a:pt x="264" y="0"/>
                  </a:lnTo>
                  <a:lnTo>
                    <a:pt x="229" y="167"/>
                  </a:lnTo>
                  <a:lnTo>
                    <a:pt x="0" y="11"/>
                  </a:lnTo>
                  <a:lnTo>
                    <a:pt x="153" y="178"/>
                  </a:lnTo>
                  <a:lnTo>
                    <a:pt x="222" y="258"/>
                  </a:lnTo>
                  <a:lnTo>
                    <a:pt x="212" y="793"/>
                  </a:lnTo>
                  <a:lnTo>
                    <a:pt x="316" y="793"/>
                  </a:lnTo>
                  <a:lnTo>
                    <a:pt x="302" y="258"/>
                  </a:lnTo>
                  <a:lnTo>
                    <a:pt x="371" y="181"/>
                  </a:lnTo>
                  <a:lnTo>
                    <a:pt x="523" y="11"/>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1" name="Freeform 119"/>
            <p:cNvSpPr/>
            <p:nvPr/>
          </p:nvSpPr>
          <p:spPr bwMode="auto">
            <a:xfrm>
              <a:off x="4445001" y="3011774"/>
              <a:ext cx="1474788" cy="1076325"/>
            </a:xfrm>
            <a:custGeom>
              <a:avLst/>
              <a:gdLst>
                <a:gd name="T0" fmla="*/ 18 w 268"/>
                <a:gd name="T1" fmla="*/ 150 h 195"/>
                <a:gd name="T2" fmla="*/ 48 w 268"/>
                <a:gd name="T3" fmla="*/ 108 h 195"/>
                <a:gd name="T4" fmla="*/ 132 w 268"/>
                <a:gd name="T5" fmla="*/ 30 h 195"/>
                <a:gd name="T6" fmla="*/ 215 w 268"/>
                <a:gd name="T7" fmla="*/ 105 h 195"/>
                <a:gd name="T8" fmla="*/ 251 w 268"/>
                <a:gd name="T9" fmla="*/ 150 h 195"/>
                <a:gd name="T10" fmla="*/ 213 w 268"/>
                <a:gd name="T11" fmla="*/ 195 h 195"/>
                <a:gd name="T12" fmla="*/ 268 w 268"/>
                <a:gd name="T13" fmla="*/ 137 h 195"/>
                <a:gd name="T14" fmla="*/ 227 w 268"/>
                <a:gd name="T15" fmla="*/ 86 h 195"/>
                <a:gd name="T16" fmla="*/ 132 w 268"/>
                <a:gd name="T17" fmla="*/ 0 h 195"/>
                <a:gd name="T18" fmla="*/ 35 w 268"/>
                <a:gd name="T19" fmla="*/ 89 h 195"/>
                <a:gd name="T20" fmla="*/ 0 w 268"/>
                <a:gd name="T21" fmla="*/ 137 h 195"/>
                <a:gd name="T22" fmla="*/ 55 w 268"/>
                <a:gd name="T23" fmla="*/ 195 h 195"/>
                <a:gd name="T24" fmla="*/ 18 w 268"/>
                <a:gd name="T25" fmla="*/ 15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8" h="195">
                  <a:moveTo>
                    <a:pt x="18" y="150"/>
                  </a:moveTo>
                  <a:cubicBezTo>
                    <a:pt x="18" y="133"/>
                    <a:pt x="29" y="119"/>
                    <a:pt x="48" y="108"/>
                  </a:cubicBezTo>
                  <a:cubicBezTo>
                    <a:pt x="52" y="64"/>
                    <a:pt x="88" y="30"/>
                    <a:pt x="132" y="30"/>
                  </a:cubicBezTo>
                  <a:cubicBezTo>
                    <a:pt x="175" y="30"/>
                    <a:pt x="211" y="63"/>
                    <a:pt x="215" y="105"/>
                  </a:cubicBezTo>
                  <a:cubicBezTo>
                    <a:pt x="237" y="116"/>
                    <a:pt x="251" y="132"/>
                    <a:pt x="251" y="150"/>
                  </a:cubicBezTo>
                  <a:cubicBezTo>
                    <a:pt x="251" y="168"/>
                    <a:pt x="236" y="184"/>
                    <a:pt x="213" y="195"/>
                  </a:cubicBezTo>
                  <a:cubicBezTo>
                    <a:pt x="247" y="182"/>
                    <a:pt x="268" y="161"/>
                    <a:pt x="268" y="137"/>
                  </a:cubicBezTo>
                  <a:cubicBezTo>
                    <a:pt x="268" y="117"/>
                    <a:pt x="253" y="99"/>
                    <a:pt x="227" y="86"/>
                  </a:cubicBezTo>
                  <a:cubicBezTo>
                    <a:pt x="222" y="38"/>
                    <a:pt x="181" y="0"/>
                    <a:pt x="132" y="0"/>
                  </a:cubicBezTo>
                  <a:cubicBezTo>
                    <a:pt x="81" y="0"/>
                    <a:pt x="39" y="39"/>
                    <a:pt x="35" y="89"/>
                  </a:cubicBezTo>
                  <a:cubicBezTo>
                    <a:pt x="14" y="102"/>
                    <a:pt x="0" y="119"/>
                    <a:pt x="0" y="137"/>
                  </a:cubicBezTo>
                  <a:cubicBezTo>
                    <a:pt x="0" y="161"/>
                    <a:pt x="22" y="182"/>
                    <a:pt x="55" y="195"/>
                  </a:cubicBezTo>
                  <a:cubicBezTo>
                    <a:pt x="32" y="184"/>
                    <a:pt x="18" y="168"/>
                    <a:pt x="18" y="150"/>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2" name="Freeform 120"/>
            <p:cNvSpPr/>
            <p:nvPr/>
          </p:nvSpPr>
          <p:spPr bwMode="auto">
            <a:xfrm>
              <a:off x="4545013" y="3176874"/>
              <a:ext cx="1282700" cy="1000125"/>
            </a:xfrm>
            <a:custGeom>
              <a:avLst/>
              <a:gdLst>
                <a:gd name="T0" fmla="*/ 61 w 233"/>
                <a:gd name="T1" fmla="*/ 145 h 181"/>
                <a:gd name="T2" fmla="*/ 109 w 233"/>
                <a:gd name="T3" fmla="*/ 178 h 181"/>
                <a:gd name="T4" fmla="*/ 116 w 233"/>
                <a:gd name="T5" fmla="*/ 143 h 181"/>
                <a:gd name="T6" fmla="*/ 124 w 233"/>
                <a:gd name="T7" fmla="*/ 181 h 181"/>
                <a:gd name="T8" fmla="*/ 171 w 233"/>
                <a:gd name="T9" fmla="*/ 145 h 181"/>
                <a:gd name="T10" fmla="*/ 139 w 233"/>
                <a:gd name="T11" fmla="*/ 181 h 181"/>
                <a:gd name="T12" fmla="*/ 195 w 233"/>
                <a:gd name="T13" fmla="*/ 165 h 181"/>
                <a:gd name="T14" fmla="*/ 233 w 233"/>
                <a:gd name="T15" fmla="*/ 120 h 181"/>
                <a:gd name="T16" fmla="*/ 197 w 233"/>
                <a:gd name="T17" fmla="*/ 75 h 181"/>
                <a:gd name="T18" fmla="*/ 114 w 233"/>
                <a:gd name="T19" fmla="*/ 0 h 181"/>
                <a:gd name="T20" fmla="*/ 30 w 233"/>
                <a:gd name="T21" fmla="*/ 78 h 181"/>
                <a:gd name="T22" fmla="*/ 0 w 233"/>
                <a:gd name="T23" fmla="*/ 120 h 181"/>
                <a:gd name="T24" fmla="*/ 37 w 233"/>
                <a:gd name="T25" fmla="*/ 165 h 181"/>
                <a:gd name="T26" fmla="*/ 93 w 233"/>
                <a:gd name="T27" fmla="*/ 181 h 181"/>
                <a:gd name="T28" fmla="*/ 61 w 233"/>
                <a:gd name="T29" fmla="*/ 14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3" h="181">
                  <a:moveTo>
                    <a:pt x="61" y="145"/>
                  </a:moveTo>
                  <a:cubicBezTo>
                    <a:pt x="109" y="178"/>
                    <a:pt x="109" y="178"/>
                    <a:pt x="109" y="178"/>
                  </a:cubicBezTo>
                  <a:cubicBezTo>
                    <a:pt x="116" y="143"/>
                    <a:pt x="116" y="143"/>
                    <a:pt x="116" y="143"/>
                  </a:cubicBezTo>
                  <a:cubicBezTo>
                    <a:pt x="124" y="181"/>
                    <a:pt x="124" y="181"/>
                    <a:pt x="124" y="181"/>
                  </a:cubicBezTo>
                  <a:cubicBezTo>
                    <a:pt x="171" y="145"/>
                    <a:pt x="171" y="145"/>
                    <a:pt x="171" y="145"/>
                  </a:cubicBezTo>
                  <a:cubicBezTo>
                    <a:pt x="139" y="181"/>
                    <a:pt x="139" y="181"/>
                    <a:pt x="139" y="181"/>
                  </a:cubicBezTo>
                  <a:cubicBezTo>
                    <a:pt x="161" y="178"/>
                    <a:pt x="180" y="173"/>
                    <a:pt x="195" y="165"/>
                  </a:cubicBezTo>
                  <a:cubicBezTo>
                    <a:pt x="218" y="154"/>
                    <a:pt x="233" y="138"/>
                    <a:pt x="233" y="120"/>
                  </a:cubicBezTo>
                  <a:cubicBezTo>
                    <a:pt x="233" y="102"/>
                    <a:pt x="219" y="86"/>
                    <a:pt x="197" y="75"/>
                  </a:cubicBezTo>
                  <a:cubicBezTo>
                    <a:pt x="193" y="33"/>
                    <a:pt x="157" y="0"/>
                    <a:pt x="114" y="0"/>
                  </a:cubicBezTo>
                  <a:cubicBezTo>
                    <a:pt x="70" y="0"/>
                    <a:pt x="34" y="34"/>
                    <a:pt x="30" y="78"/>
                  </a:cubicBezTo>
                  <a:cubicBezTo>
                    <a:pt x="11" y="89"/>
                    <a:pt x="0" y="103"/>
                    <a:pt x="0" y="120"/>
                  </a:cubicBezTo>
                  <a:cubicBezTo>
                    <a:pt x="0" y="138"/>
                    <a:pt x="14" y="154"/>
                    <a:pt x="37" y="165"/>
                  </a:cubicBezTo>
                  <a:cubicBezTo>
                    <a:pt x="53" y="173"/>
                    <a:pt x="72" y="178"/>
                    <a:pt x="93" y="181"/>
                  </a:cubicBezTo>
                  <a:cubicBezTo>
                    <a:pt x="61" y="145"/>
                    <a:pt x="61" y="145"/>
                    <a:pt x="61" y="145"/>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3" name="Freeform 121"/>
            <p:cNvSpPr/>
            <p:nvPr/>
          </p:nvSpPr>
          <p:spPr bwMode="auto">
            <a:xfrm>
              <a:off x="4879976" y="3965862"/>
              <a:ext cx="606425" cy="922337"/>
            </a:xfrm>
            <a:custGeom>
              <a:avLst/>
              <a:gdLst>
                <a:gd name="T0" fmla="*/ 382 w 382"/>
                <a:gd name="T1" fmla="*/ 7 h 581"/>
                <a:gd name="T2" fmla="*/ 219 w 382"/>
                <a:gd name="T3" fmla="*/ 133 h 581"/>
                <a:gd name="T4" fmla="*/ 191 w 382"/>
                <a:gd name="T5" fmla="*/ 0 h 581"/>
                <a:gd name="T6" fmla="*/ 167 w 382"/>
                <a:gd name="T7" fmla="*/ 122 h 581"/>
                <a:gd name="T8" fmla="*/ 0 w 382"/>
                <a:gd name="T9" fmla="*/ 7 h 581"/>
                <a:gd name="T10" fmla="*/ 111 w 382"/>
                <a:gd name="T11" fmla="*/ 133 h 581"/>
                <a:gd name="T12" fmla="*/ 163 w 382"/>
                <a:gd name="T13" fmla="*/ 188 h 581"/>
                <a:gd name="T14" fmla="*/ 153 w 382"/>
                <a:gd name="T15" fmla="*/ 581 h 581"/>
                <a:gd name="T16" fmla="*/ 229 w 382"/>
                <a:gd name="T17" fmla="*/ 581 h 581"/>
                <a:gd name="T18" fmla="*/ 222 w 382"/>
                <a:gd name="T19" fmla="*/ 188 h 581"/>
                <a:gd name="T20" fmla="*/ 271 w 382"/>
                <a:gd name="T21" fmla="*/ 133 h 581"/>
                <a:gd name="T22" fmla="*/ 382 w 382"/>
                <a:gd name="T23" fmla="*/ 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2" h="581">
                  <a:moveTo>
                    <a:pt x="382" y="7"/>
                  </a:moveTo>
                  <a:lnTo>
                    <a:pt x="219" y="133"/>
                  </a:lnTo>
                  <a:lnTo>
                    <a:pt x="191" y="0"/>
                  </a:lnTo>
                  <a:lnTo>
                    <a:pt x="167" y="122"/>
                  </a:lnTo>
                  <a:lnTo>
                    <a:pt x="0" y="7"/>
                  </a:lnTo>
                  <a:lnTo>
                    <a:pt x="111" y="133"/>
                  </a:lnTo>
                  <a:lnTo>
                    <a:pt x="163" y="188"/>
                  </a:lnTo>
                  <a:lnTo>
                    <a:pt x="153" y="581"/>
                  </a:lnTo>
                  <a:lnTo>
                    <a:pt x="229" y="581"/>
                  </a:lnTo>
                  <a:lnTo>
                    <a:pt x="222" y="188"/>
                  </a:lnTo>
                  <a:lnTo>
                    <a:pt x="271" y="133"/>
                  </a:lnTo>
                  <a:lnTo>
                    <a:pt x="382" y="7"/>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43" name="Oval 141"/>
            <p:cNvSpPr>
              <a:spLocks noChangeArrowheads="1"/>
            </p:cNvSpPr>
            <p:nvPr/>
          </p:nvSpPr>
          <p:spPr bwMode="auto">
            <a:xfrm>
              <a:off x="9821863" y="3221324"/>
              <a:ext cx="1001713" cy="1004887"/>
            </a:xfrm>
            <a:prstGeom prst="ellipse">
              <a:avLst/>
            </a:pr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44" name="Freeform 142"/>
            <p:cNvSpPr/>
            <p:nvPr/>
          </p:nvSpPr>
          <p:spPr bwMode="auto">
            <a:xfrm>
              <a:off x="10047288" y="3618199"/>
              <a:ext cx="539750" cy="1270000"/>
            </a:xfrm>
            <a:custGeom>
              <a:avLst/>
              <a:gdLst>
                <a:gd name="T0" fmla="*/ 340 w 340"/>
                <a:gd name="T1" fmla="*/ 143 h 800"/>
                <a:gd name="T2" fmla="*/ 195 w 340"/>
                <a:gd name="T3" fmla="*/ 226 h 800"/>
                <a:gd name="T4" fmla="*/ 174 w 340"/>
                <a:gd name="T5" fmla="*/ 0 h 800"/>
                <a:gd name="T6" fmla="*/ 149 w 340"/>
                <a:gd name="T7" fmla="*/ 226 h 800"/>
                <a:gd name="T8" fmla="*/ 0 w 340"/>
                <a:gd name="T9" fmla="*/ 143 h 800"/>
                <a:gd name="T10" fmla="*/ 132 w 340"/>
                <a:gd name="T11" fmla="*/ 303 h 800"/>
                <a:gd name="T12" fmla="*/ 132 w 340"/>
                <a:gd name="T13" fmla="*/ 800 h 800"/>
                <a:gd name="T14" fmla="*/ 201 w 340"/>
                <a:gd name="T15" fmla="*/ 800 h 800"/>
                <a:gd name="T16" fmla="*/ 201 w 340"/>
                <a:gd name="T17" fmla="*/ 303 h 800"/>
                <a:gd name="T18" fmla="*/ 340 w 340"/>
                <a:gd name="T19" fmla="*/ 143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800">
                  <a:moveTo>
                    <a:pt x="340" y="143"/>
                  </a:moveTo>
                  <a:lnTo>
                    <a:pt x="195" y="226"/>
                  </a:lnTo>
                  <a:lnTo>
                    <a:pt x="174" y="0"/>
                  </a:lnTo>
                  <a:lnTo>
                    <a:pt x="149" y="226"/>
                  </a:lnTo>
                  <a:lnTo>
                    <a:pt x="0" y="143"/>
                  </a:lnTo>
                  <a:lnTo>
                    <a:pt x="132" y="303"/>
                  </a:lnTo>
                  <a:lnTo>
                    <a:pt x="132" y="800"/>
                  </a:lnTo>
                  <a:lnTo>
                    <a:pt x="201" y="800"/>
                  </a:lnTo>
                  <a:lnTo>
                    <a:pt x="201" y="303"/>
                  </a:lnTo>
                  <a:lnTo>
                    <a:pt x="340" y="143"/>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sp>
        <p:nvSpPr>
          <p:cNvPr id="153" name="Rectangle 151"/>
          <p:cNvSpPr>
            <a:spLocks noChangeArrowheads="1"/>
          </p:cNvSpPr>
          <p:nvPr/>
        </p:nvSpPr>
        <p:spPr bwMode="auto">
          <a:xfrm>
            <a:off x="2" y="4902305"/>
            <a:ext cx="12238039" cy="193675"/>
          </a:xfrm>
          <a:prstGeom prst="rect">
            <a:avLst/>
          </a:prstGeom>
          <a:solidFill>
            <a:schemeClr val="accent4"/>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2" name="Rectangle 41"/>
          <p:cNvSpPr/>
          <p:nvPr/>
        </p:nvSpPr>
        <p:spPr>
          <a:xfrm>
            <a:off x="1048581" y="5364150"/>
            <a:ext cx="10116105" cy="521970"/>
          </a:xfrm>
          <a:prstGeom prst="rect">
            <a:avLst/>
          </a:prstGeom>
        </p:spPr>
        <p:txBody>
          <a:bodyPr wrap="square" lIns="121920" rIns="121920" bIns="60960">
            <a:spAutoFit/>
          </a:bodyPr>
          <a:lstStyle/>
          <a:p>
            <a:pPr indent="457200" algn="just" fontAlgn="auto">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sym typeface="+mn-ea"/>
              </a:rPr>
              <a:t>弦乐，简单来说是由弦的振动为发声原理的乐器。主要分为擦弦乐器、拨弦乐器和击弦乐器。</a:t>
            </a:r>
            <a:endParaRPr lang="zh-CN" altLang="en-US">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1" name="TextBox 76"/>
          <p:cNvSpPr txBox="1"/>
          <p:nvPr/>
        </p:nvSpPr>
        <p:spPr>
          <a:xfrm>
            <a:off x="3357687" y="327185"/>
            <a:ext cx="5451229" cy="583565"/>
          </a:xfrm>
          <a:prstGeom prst="rect">
            <a:avLst/>
          </a:prstGeom>
          <a:noFill/>
          <a:effectLst/>
        </p:spPr>
        <p:txBody>
          <a:bodyPr wrap="square" rtlCol="0">
            <a:spAutoFit/>
          </a:bodyPr>
          <a:lstStyle/>
          <a:p>
            <a:pPr algn="ctr"/>
            <a:r>
              <a:rPr lang="zh-CN" altLang="en-US" sz="3200" b="1" dirty="0" smtClean="0">
                <a:solidFill>
                  <a:schemeClr val="accent1">
                    <a:lumMod val="60000"/>
                    <a:lumOff val="40000"/>
                  </a:schemeClr>
                </a:solidFill>
                <a:latin typeface="华文细黑" panose="02010600040101010101" charset="-122"/>
                <a:ea typeface="宋体" panose="02010600030101010101" pitchFamily="2" charset="-122"/>
                <a:sym typeface="华文细黑" panose="02010600040101010101" charset="-122"/>
              </a:rPr>
              <a:t>第一节　弦乐器</a:t>
            </a:r>
            <a:endParaRPr lang="zh-CN" altLang="en-US" sz="3200" b="1" dirty="0" smtClean="0">
              <a:solidFill>
                <a:schemeClr val="accent1">
                  <a:lumMod val="60000"/>
                  <a:lumOff val="40000"/>
                </a:schemeClr>
              </a:solidFill>
              <a:latin typeface="华文细黑" panose="02010600040101010101" charset="-122"/>
              <a:ea typeface="宋体" panose="02010600030101010101" pitchFamily="2" charset="-122"/>
              <a:sym typeface="华文细黑" panose="02010600040101010101" charset="-122"/>
            </a:endParaRPr>
          </a:p>
        </p:txBody>
      </p:sp>
    </p:spTree>
  </p:cSld>
  <p:clrMapOvr>
    <a:masterClrMapping/>
  </p:clrMapOvr>
  <p:transition spd="slow">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14:presetBounceEnd="50000">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14:bounceEnd="50000">
                                          <p:cBhvr additive="base">
                                            <p:cTn id="23" dur="1000" fill="hold"/>
                                            <p:tgtEl>
                                              <p:spTgt spid="42"/>
                                            </p:tgtEl>
                                            <p:attrNameLst>
                                              <p:attrName>ppt_x</p:attrName>
                                            </p:attrNameLst>
                                          </p:cBhvr>
                                          <p:tavLst>
                                            <p:tav tm="0">
                                              <p:val>
                                                <p:strVal val="#ppt_x"/>
                                              </p:val>
                                            </p:tav>
                                            <p:tav tm="100000">
                                              <p:val>
                                                <p:strVal val="#ppt_x"/>
                                              </p:val>
                                            </p:tav>
                                          </p:tavLst>
                                        </p:anim>
                                        <p:anim calcmode="lin" valueType="num" p14:bounceEnd="50000">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1000" fill="hold"/>
                                            <p:tgtEl>
                                              <p:spTgt spid="42"/>
                                            </p:tgtEl>
                                            <p:attrNameLst>
                                              <p:attrName>ppt_x</p:attrName>
                                            </p:attrNameLst>
                                          </p:cBhvr>
                                          <p:tavLst>
                                            <p:tav tm="0">
                                              <p:val>
                                                <p:strVal val="#ppt_x"/>
                                              </p:val>
                                            </p:tav>
                                            <p:tav tm="100000">
                                              <p:val>
                                                <p:strVal val="#ppt_x"/>
                                              </p:val>
                                            </p:tav>
                                          </p:tavLst>
                                        </p:anim>
                                        <p:anim calcmode="lin" valueType="num">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525081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作品鉴赏</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723265" y="1405255"/>
            <a:ext cx="5906135" cy="4407535"/>
          </a:xfrm>
          <a:prstGeom prst="rect">
            <a:avLst/>
          </a:prstGeom>
          <a:noFill/>
        </p:spPr>
        <p:txBody>
          <a:bodyPr wrap="square" rtlCol="0" anchor="t">
            <a:spAutoFit/>
          </a:bodyPr>
          <a:p>
            <a:pPr algn="ctr">
              <a:lnSpc>
                <a:spcPct val="130000"/>
              </a:lnSpc>
              <a:spcBef>
                <a:spcPts val="0"/>
              </a:spcBef>
              <a:spcAft>
                <a:spcPts val="0"/>
              </a:spcAft>
            </a:pPr>
            <a:r>
              <a:rPr lang="zh-CN" altLang="en-US" b="1">
                <a:latin typeface="宋体" panose="02010600030101010101" pitchFamily="2" charset="-122"/>
                <a:ea typeface="宋体" panose="02010600030101010101" pitchFamily="2" charset="-122"/>
              </a:rPr>
              <a:t>《流水》</a:t>
            </a:r>
            <a:endParaRPr lang="zh-CN" altLang="en-US" b="1">
              <a:latin typeface="宋体" panose="02010600030101010101" pitchFamily="2" charset="-122"/>
              <a:ea typeface="宋体" panose="02010600030101010101" pitchFamily="2" charset="-122"/>
            </a:endParaRPr>
          </a:p>
          <a:p>
            <a:pPr algn="l">
              <a:lnSpc>
                <a:spcPct val="130000"/>
              </a:lnSpc>
              <a:spcBef>
                <a:spcPts val="0"/>
              </a:spcBef>
              <a:spcAft>
                <a:spcPts val="0"/>
              </a:spcAft>
            </a:pPr>
            <a:r>
              <a:rPr lang="zh-CN" altLang="en-US">
                <a:latin typeface="宋体" panose="02010600030101010101" pitchFamily="2" charset="-122"/>
                <a:ea typeface="宋体" panose="02010600030101010101" pitchFamily="2" charset="-122"/>
              </a:rPr>
              <a:t>《高山流水》为中国十大古曲之一，曲谱初见于明代《神奇秘谱》（朱权成书于1425 年），后《吕氏春秋》等典籍中均有相关记载。《高山流水》原为一曲，自唐代以后，《高山》与《流水》分为两首独立的琴曲。其中《流水》一曲，在近代得到更多的发展。古琴曲《流水》是一首极具表现力的乐曲，全曲形象鲜明，曲调优美，情景交融，意境深邃。充分发挥了古琴淳和淡雅、清亮绵远的音色，运用“泛音、滚、拂、绰、打、进、退”等复杂多变的技巧及上、下滑音，淋漓尽致地展现了流水的各种动态，抒发了作者对大自然无限美景的赞颂，隐喻作者开阔的胸襟、百折不回的人生态度和乐观精神。</a:t>
            </a:r>
            <a:endParaRPr lang="zh-CN" altLang="en-US">
              <a:latin typeface="宋体" panose="02010600030101010101" pitchFamily="2" charset="-122"/>
              <a:ea typeface="宋体" panose="02010600030101010101" pitchFamily="2" charset="-122"/>
            </a:endParaRPr>
          </a:p>
        </p:txBody>
      </p:sp>
      <p:pic>
        <p:nvPicPr>
          <p:cNvPr id="7" name="图片 6"/>
          <p:cNvPicPr>
            <a:picLocks noChangeAspect="1"/>
          </p:cNvPicPr>
          <p:nvPr/>
        </p:nvPicPr>
        <p:blipFill>
          <a:blip r:embed="rId1"/>
          <a:stretch>
            <a:fillRect/>
          </a:stretch>
        </p:blipFill>
        <p:spPr>
          <a:xfrm>
            <a:off x="6777990" y="2100580"/>
            <a:ext cx="4459605" cy="3260725"/>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tags/tag1.xml><?xml version="1.0" encoding="utf-8"?>
<p:tagLst xmlns:p="http://schemas.openxmlformats.org/presentationml/2006/main">
  <p:tag name="KSO_WM_UNIT_DIAGRAM_MODELTYPE" val="dynamicNum"/>
  <p:tag name="KSO_WM_BEAUTIFY_FLAG" val="#wm#"/>
  <p:tag name="KSO_WM_UNIT_TYPE" val="ζ_h_f"/>
  <p:tag name="KSO_WM_UNIT_DYNMNUM_TYPE" val="1"/>
  <p:tag name="KSO_WM_DYNAMICNUM_SPEED" val="3"/>
  <p:tag name="KSO_WM_UNIT_DYNMNUM_DGM_ANIMTYPE" val="5"/>
  <p:tag name="KSO_WM_UNIT_INDEX" val="1622622385162_1_1"/>
</p:tagLst>
</file>

<file path=ppt/tags/tag2.xml><?xml version="1.0" encoding="utf-8"?>
<p:tagLst xmlns:p="http://schemas.openxmlformats.org/presentationml/2006/main">
  <p:tag name="KSO_WM_UNIT_DIAGRAM_MODELTYPE" val="dynamicNum"/>
  <p:tag name="KSO_WM_BEAUTIFY_FLAG" val="#wm#"/>
  <p:tag name="KSO_WM_UNIT_TYPE" val="ζ_h_f"/>
  <p:tag name="KSO_WM_UNIT_DYNMNUM_TYPE" val="1"/>
  <p:tag name="KSO_WM_DYNAMICNUM_SPEED" val="3"/>
  <p:tag name="KSO_WM_UNIT_DYNMNUM_DGM_ANIMTYPE" val="5"/>
  <p:tag name="KSO_WM_UNIT_INDEX" val="1622622385162_1_1"/>
</p:tagLst>
</file>

<file path=ppt/tags/tag3.xml><?xml version="1.0" encoding="utf-8"?>
<p:tagLst xmlns:p="http://schemas.openxmlformats.org/presentationml/2006/main">
  <p:tag name="KSO_WM_UNIT_DIAGRAM_MODELTYPE" val="dynamicNum"/>
  <p:tag name="KSO_WM_BEAUTIFY_FLAG" val="#wm#"/>
  <p:tag name="KSO_WM_UNIT_TYPE" val="ζ_h_f"/>
  <p:tag name="KSO_WM_UNIT_DYNMNUM_TYPE" val="1"/>
  <p:tag name="KSO_WM_DYNAMICNUM_SPEED" val="3"/>
  <p:tag name="KSO_WM_UNIT_DYNMNUM_DGM_ANIMTYPE" val="5"/>
  <p:tag name="KSO_WM_UNIT_INDEX" val="1622622385162_1_1"/>
</p:tagLst>
</file>

<file path=ppt/tags/tag4.xml><?xml version="1.0" encoding="utf-8"?>
<p:tagLst xmlns:p="http://schemas.openxmlformats.org/presentationml/2006/main">
  <p:tag name="KSO_WM_UNIT_DIAGRAM_MODELTYPE" val="dynamicNum"/>
  <p:tag name="KSO_WM_BEAUTIFY_FLAG" val="#wm#"/>
  <p:tag name="KSO_WM_UNIT_TYPE" val="ζ_h_f"/>
  <p:tag name="KSO_WM_UNIT_DYNMNUM_TYPE" val="1"/>
  <p:tag name="KSO_WM_DYNAMICNUM_SPEED" val="3"/>
  <p:tag name="KSO_WM_UNIT_DYNMNUM_DGM_ANIMTYPE" val="5"/>
  <p:tag name="KSO_WM_UNIT_INDEX" val="1622622385162_1_1"/>
</p:tagLst>
</file>

<file path=ppt/tags/tag5.xml><?xml version="1.0" encoding="utf-8"?>
<p:tagLst xmlns:p="http://schemas.openxmlformats.org/presentationml/2006/main">
  <p:tag name="ISPRING_PRESENTATION_TITLE" val="多彩清新教育培训通用PPT模板"/>
</p:tagLst>
</file>

<file path=ppt/theme/theme1.xml><?xml version="1.0" encoding="utf-8"?>
<a:theme xmlns:a="http://schemas.openxmlformats.org/drawingml/2006/main" name="Office Theme">
  <a:themeElements>
    <a:clrScheme name="自定义 385">
      <a:dk1>
        <a:sysClr val="windowText" lastClr="000000"/>
      </a:dk1>
      <a:lt1>
        <a:srgbClr val="3F3F3F"/>
      </a:lt1>
      <a:dk2>
        <a:srgbClr val="000000"/>
      </a:dk2>
      <a:lt2>
        <a:srgbClr val="7F7F7F"/>
      </a:lt2>
      <a:accent1>
        <a:srgbClr val="3872BA"/>
      </a:accent1>
      <a:accent2>
        <a:srgbClr val="E8ACAB"/>
      </a:accent2>
      <a:accent3>
        <a:srgbClr val="82CBE2"/>
      </a:accent3>
      <a:accent4>
        <a:srgbClr val="F0CB75"/>
      </a:accent4>
      <a:accent5>
        <a:srgbClr val="004F8A"/>
      </a:accent5>
      <a:accent6>
        <a:srgbClr val="004F8A"/>
      </a:accent6>
      <a:hlink>
        <a:srgbClr val="004F8A"/>
      </a:hlink>
      <a:folHlink>
        <a:srgbClr val="004F8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8601</Words>
  <Application>WPS 演示</Application>
  <PresentationFormat>自定义</PresentationFormat>
  <Paragraphs>314</Paragraphs>
  <Slides>44</Slides>
  <Notes>24</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44</vt:i4>
      </vt:variant>
    </vt:vector>
  </HeadingPairs>
  <TitlesOfParts>
    <vt:vector size="58" baseType="lpstr">
      <vt:lpstr>Arial</vt:lpstr>
      <vt:lpstr>宋体</vt:lpstr>
      <vt:lpstr>Wingdings</vt:lpstr>
      <vt:lpstr>张海山锐谐体</vt:lpstr>
      <vt:lpstr>Signika</vt:lpstr>
      <vt:lpstr>華康圓體 Std W3</vt:lpstr>
      <vt:lpstr>Open Sans Extrabold</vt:lpstr>
      <vt:lpstr>微软雅黑</vt:lpstr>
      <vt:lpstr>Bebas Neue</vt:lpstr>
      <vt:lpstr>华文细黑</vt:lpstr>
      <vt:lpstr>Roboto Bold</vt:lpstr>
      <vt:lpstr>Arial Unicode MS</vt:lpstr>
      <vt:lpstr>Calibri</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多彩清新教育培训通用PPT模板</dc:title>
  <dc:creator/>
  <cp:lastModifiedBy>Administrator</cp:lastModifiedBy>
  <cp:revision>1885</cp:revision>
  <dcterms:created xsi:type="dcterms:W3CDTF">2014-10-20T02:56:00Z</dcterms:created>
  <dcterms:modified xsi:type="dcterms:W3CDTF">2021-06-06T03:49:48Z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y fmtid="{D5CDD505-2E9C-101B-9397-08002B2CF9AE}" pid="3" name="ICV">
    <vt:lpwstr>AB9C69E4071B4F508512267D435F6B2A</vt:lpwstr>
  </property>
</Properties>
</file>