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7" r:id="rId3"/>
    <p:sldId id="258" r:id="rId5"/>
    <p:sldId id="259" r:id="rId6"/>
    <p:sldId id="263" r:id="rId7"/>
    <p:sldId id="264" r:id="rId8"/>
    <p:sldId id="266" r:id="rId9"/>
    <p:sldId id="265" r:id="rId10"/>
    <p:sldId id="260" r:id="rId11"/>
    <p:sldId id="267" r:id="rId12"/>
    <p:sldId id="268" r:id="rId13"/>
    <p:sldId id="269" r:id="rId14"/>
    <p:sldId id="270" r:id="rId15"/>
    <p:sldId id="261" r:id="rId16"/>
    <p:sldId id="271" r:id="rId17"/>
    <p:sldId id="272" r:id="rId18"/>
    <p:sldId id="273" r:id="rId19"/>
    <p:sldId id="281" r:id="rId20"/>
    <p:sldId id="275" r:id="rId21"/>
    <p:sldId id="277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EC900"/>
    <a:srgbClr val="7D8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58" autoAdjust="0"/>
  </p:normalViewPr>
  <p:slideViewPr>
    <p:cSldViewPr snapToGrid="0" showGuides="1">
      <p:cViewPr varScale="1">
        <p:scale>
          <a:sx n="75" d="100"/>
          <a:sy n="75" d="100"/>
        </p:scale>
        <p:origin x="27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A3BA-D0E2-4DC7-82DC-1628504585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042A58-42B3-4D37-A2F4-5D8FEE56E7A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10269855" y="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1210" y="2607310"/>
            <a:ext cx="74491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劳动教育实践教程</a:t>
            </a:r>
            <a:endParaRPr lang="zh-CN" altLang="en-US" sz="6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8180" y="4091940"/>
            <a:ext cx="550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模块五   通晓电工，传承工匠精神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1287780" y="1738630"/>
            <a:ext cx="9554210" cy="83756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通过合作探究式学习，学生了解并熟悉不同用途插座的工作原理和使用方式，学会如何将理论知识迁移到生活和学习中，进而提高举一反三的能力</a:t>
            </a:r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1289685" y="3370580"/>
            <a:ext cx="9551670" cy="89344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初步了解并掌握选择正确插座的方法；在实践活动中，使学生学会辨识不同用途的插座，进而运用自己的知识，在恰当的时机使用恰当的插座</a:t>
            </a:r>
            <a:r>
              <a:rPr lang="zh-CN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172845" y="5102225"/>
            <a:ext cx="9642475" cy="93662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</a:t>
            </a:r>
            <a:endParaRPr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培养学生的团队意识</a:t>
            </a:r>
            <a:r>
              <a:rPr lang="zh-CN"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7" grpId="0" bldLvl="0" animBg="1"/>
      <p:bldP spid="88" grpId="0" bldLvl="0" animBg="1"/>
      <p:bldP spid="8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9290" y="1407883"/>
            <a:ext cx="10433685" cy="5143500"/>
            <a:chOff x="879290" y="1407883"/>
            <a:chExt cx="10433685" cy="5143500"/>
          </a:xfrm>
        </p:grpSpPr>
        <p:sp>
          <p:nvSpPr>
            <p:cNvPr id="2" name="矩形 1"/>
            <p:cNvSpPr/>
            <p:nvPr/>
          </p:nvSpPr>
          <p:spPr>
            <a:xfrm>
              <a:off x="879290" y="1407883"/>
              <a:ext cx="10433685" cy="48082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52820" y="1535518"/>
              <a:ext cx="8859520" cy="5015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活动准备</a:t>
              </a:r>
              <a:endParaRPr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1. 两名同学为一个小组，互相负责通过视频录制、拍照或书面记录等方式记录实施过程。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2. 准备民用插座、工业用插座、防水插座、普通插座、电源插座、电脑插座、电话插座、音视频插座、移动插座、USB 插座等若干。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活动实施过程</a:t>
              </a:r>
              <a:endParaRPr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1. 了解插座知识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2. 插座知识 PK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3. 活动交流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4. 实践过程展示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同学们把实践过程中的记录汇集制作成 PPT 演示文稿，并展示交流。PPT 演示文稿应包含如下内容。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（1）插座体验活动的步骤过程。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（2）关于探究插座的总结报告。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（3）插座体验活动的心得体会。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90767" y="1904304"/>
              <a:ext cx="1117004" cy="1419466"/>
              <a:chOff x="4465411" y="2294916"/>
              <a:chExt cx="3590774" cy="4563084"/>
            </a:xfrm>
          </p:grpSpPr>
          <p:sp>
            <p:nvSpPr>
              <p:cNvPr id="87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32780" y="1858010"/>
            <a:ext cx="557339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7840" y="1231265"/>
            <a:ext cx="4762500" cy="476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1079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电世界，重安全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4913630" y="1068705"/>
            <a:ext cx="7151370" cy="4879975"/>
            <a:chOff x="4377564" y="2978820"/>
            <a:chExt cx="7814310" cy="4879975"/>
          </a:xfrm>
        </p:grpSpPr>
        <p:grpSp>
          <p:nvGrpSpPr>
            <p:cNvPr id="87" name="组合 86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89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0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1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2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5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6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7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8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9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0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1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2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3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4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6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8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9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0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1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3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4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5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6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7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8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9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1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2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3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4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8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9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0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1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2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3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4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5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6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7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8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9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0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1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2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3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5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6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7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8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9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0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1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2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3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4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5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6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7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8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9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0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1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2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3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4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5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6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7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8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9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4846829" y="2978820"/>
              <a:ext cx="7345045" cy="4879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活动主题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 21 世纪的今天，电作为一种能源在生活中的方方面面都被我们所利用，它与人们的生活和设备运转息息相关。然而电在造福人类的同时，也存在着许多隐患，稍有不慎就会造成灾难。通过安全用电实践活动，我们协调了能源、人与物品之间的关系，寻找到劳动安全的方法，让自己和他人在劳动的过程中更具安全感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本次活动的提出，就是为了让大家重视用电安全，通过实践活动为我们的生活用电保驾护航，培养学生的危机意识，提高学生安全用电、安全劳动的能力，使学生形成认真负责、安全守纪的劳动习惯和品质。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" y="1875155"/>
            <a:ext cx="4886960" cy="3615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928235" y="2217420"/>
            <a:ext cx="6896100" cy="372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通过合作探究式学习，学生了解安全电压的数值，熟悉触电的几种形式及其原因，掌握安全用电的各种常识，进而提高安全劳动意识。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步了解并掌握安全用电的各种常识，学会理论联系实际，在现实生活中规避用电的种种风险；在实践活动中，培养学生安全用电的习惯，提高学生的动手能力和实践能力，帮助学生积累在日常工作和生活中解决突发事件、保障劳动安全的经验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采用小组合作的形式，协同探究，让学生体会和分享共同的劳动成果，培养学生的团队意识。</a:t>
            </a:r>
            <a:endParaRPr lang="zh-CN" altLang="en-US" sz="20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675" y="2080895"/>
            <a:ext cx="3598545" cy="2744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130" y="1016000"/>
            <a:ext cx="11562715" cy="5248910"/>
          </a:xfrm>
          <a:prstGeom prst="rect">
            <a:avLst/>
          </a:prstGeom>
          <a:noFill/>
          <a:ln w="38100">
            <a:solidFill>
              <a:srgbClr val="FE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tx1"/>
                </a:solidFill>
              </a:ln>
            </a:endParaRPr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405130" y="1114425"/>
            <a:ext cx="11449685" cy="547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2. 准备笔、纸。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3. 准备海绵垫若干。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1. 了解安全用电知识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2. 排查、发现校园用电安全隐患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3. 模拟触电急救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8940" y="2338070"/>
            <a:ext cx="5546090" cy="3565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5130" y="1016000"/>
            <a:ext cx="11562715" cy="5248910"/>
          </a:xfrm>
          <a:prstGeom prst="rect">
            <a:avLst/>
          </a:prstGeom>
          <a:noFill/>
          <a:ln w="38100">
            <a:solidFill>
              <a:srgbClr val="FE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tx1"/>
                </a:solidFill>
              </a:ln>
            </a:endParaRPr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405130" y="1114425"/>
            <a:ext cx="11449685" cy="381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应包含如下内容。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（1）安全用电活动的步骤说明。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（2）排查隐患和模拟急救过程的音视频、图片及文字资料。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（3）安全用电活动的心得体会。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0135" y="2842260"/>
            <a:ext cx="4114165" cy="3793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5250180" y="2163445"/>
            <a:ext cx="5781040" cy="310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SzTx/>
              <a:buFontTx/>
              <a:buNone/>
              <a:defRPr sz="2400">
                <a:solidFill>
                  <a:srgbClr val="FEC9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r>
              <a:rPr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986280"/>
            <a:ext cx="4250055" cy="34620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9183370" y="351790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66559" y="2306740"/>
            <a:ext cx="6829063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1085331" y="1415157"/>
            <a:ext cx="152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2726435" y="1705094"/>
            <a:ext cx="236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1085966" y="2512089"/>
            <a:ext cx="4765009" cy="521970"/>
            <a:chOff x="1085331" y="2218189"/>
            <a:chExt cx="4765009" cy="521970"/>
          </a:xfrm>
        </p:grpSpPr>
        <p:grpSp>
          <p:nvGrpSpPr>
            <p:cNvPr id="280" name="组合 279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报警器，用光控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1085331" y="3715856"/>
            <a:ext cx="4765009" cy="521970"/>
            <a:chOff x="1085331" y="2218189"/>
            <a:chExt cx="4765009" cy="52197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9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8" name="文本框 287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知插座，明用途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085331" y="4919623"/>
            <a:ext cx="4765009" cy="521970"/>
            <a:chOff x="1085331" y="2218189"/>
            <a:chExt cx="4765009" cy="521970"/>
          </a:xfrm>
        </p:grpSpPr>
        <p:grpSp>
          <p:nvGrpSpPr>
            <p:cNvPr id="292" name="组合 291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9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3" name="文本框 292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电世界，重安全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  <p:bldP spid="2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086509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539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4368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报警器，用光控</a:t>
            </a:r>
            <a:endParaRPr lang="zh-CN" altLang="en-US" sz="5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0" y="1673237"/>
            <a:ext cx="4659086" cy="5184763"/>
            <a:chOff x="3016250" y="3175"/>
            <a:chExt cx="6162676" cy="6858001"/>
          </a:xfrm>
        </p:grpSpPr>
        <p:sp>
          <p:nvSpPr>
            <p:cNvPr id="146" name="Oval 5"/>
            <p:cNvSpPr>
              <a:spLocks noChangeArrowheads="1"/>
            </p:cNvSpPr>
            <p:nvPr/>
          </p:nvSpPr>
          <p:spPr bwMode="auto">
            <a:xfrm>
              <a:off x="4454525" y="3384550"/>
              <a:ext cx="1909763" cy="731838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"/>
            <p:cNvSpPr/>
            <p:nvPr/>
          </p:nvSpPr>
          <p:spPr bwMode="auto">
            <a:xfrm>
              <a:off x="4625975" y="3098800"/>
              <a:ext cx="1590675" cy="1965325"/>
            </a:xfrm>
            <a:custGeom>
              <a:avLst/>
              <a:gdLst>
                <a:gd name="T0" fmla="*/ 902 w 1002"/>
                <a:gd name="T1" fmla="*/ 0 h 1238"/>
                <a:gd name="T2" fmla="*/ 1002 w 1002"/>
                <a:gd name="T3" fmla="*/ 818 h 1238"/>
                <a:gd name="T4" fmla="*/ 0 w 1002"/>
                <a:gd name="T5" fmla="*/ 1238 h 1238"/>
                <a:gd name="T6" fmla="*/ 60 w 1002"/>
                <a:gd name="T7" fmla="*/ 0 h 1238"/>
                <a:gd name="T8" fmla="*/ 902 w 1002"/>
                <a:gd name="T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2" h="1238">
                  <a:moveTo>
                    <a:pt x="902" y="0"/>
                  </a:moveTo>
                  <a:lnTo>
                    <a:pt x="1002" y="818"/>
                  </a:lnTo>
                  <a:lnTo>
                    <a:pt x="0" y="1238"/>
                  </a:lnTo>
                  <a:lnTo>
                    <a:pt x="60" y="0"/>
                  </a:lnTo>
                  <a:lnTo>
                    <a:pt x="902" y="0"/>
                  </a:lnTo>
                  <a:close/>
                </a:path>
              </a:pathLst>
            </a:custGeom>
            <a:solidFill>
              <a:srgbClr val="E8A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"/>
            <p:cNvSpPr/>
            <p:nvPr/>
          </p:nvSpPr>
          <p:spPr bwMode="auto">
            <a:xfrm>
              <a:off x="3016250" y="5094288"/>
              <a:ext cx="420688" cy="1382713"/>
            </a:xfrm>
            <a:custGeom>
              <a:avLst/>
              <a:gdLst>
                <a:gd name="T0" fmla="*/ 0 w 137"/>
                <a:gd name="T1" fmla="*/ 449 h 449"/>
                <a:gd name="T2" fmla="*/ 0 w 137"/>
                <a:gd name="T3" fmla="*/ 0 h 449"/>
                <a:gd name="T4" fmla="*/ 12 w 137"/>
                <a:gd name="T5" fmla="*/ 14 h 449"/>
                <a:gd name="T6" fmla="*/ 132 w 137"/>
                <a:gd name="T7" fmla="*/ 165 h 449"/>
                <a:gd name="T8" fmla="*/ 0 w 137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49">
                  <a:moveTo>
                    <a:pt x="0" y="44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30"/>
                    <a:pt x="137" y="144"/>
                    <a:pt x="132" y="165"/>
                  </a:cubicBezTo>
                  <a:lnTo>
                    <a:pt x="0" y="44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"/>
            <p:cNvSpPr/>
            <p:nvPr/>
          </p:nvSpPr>
          <p:spPr bwMode="auto">
            <a:xfrm>
              <a:off x="7310438" y="4676775"/>
              <a:ext cx="1868488" cy="2184400"/>
            </a:xfrm>
            <a:custGeom>
              <a:avLst/>
              <a:gdLst>
                <a:gd name="T0" fmla="*/ 608 w 608"/>
                <a:gd name="T1" fmla="*/ 710 h 710"/>
                <a:gd name="T2" fmla="*/ 197 w 608"/>
                <a:gd name="T3" fmla="*/ 710 h 710"/>
                <a:gd name="T4" fmla="*/ 184 w 608"/>
                <a:gd name="T5" fmla="*/ 684 h 710"/>
                <a:gd name="T6" fmla="*/ 175 w 608"/>
                <a:gd name="T7" fmla="*/ 666 h 710"/>
                <a:gd name="T8" fmla="*/ 121 w 608"/>
                <a:gd name="T9" fmla="*/ 551 h 710"/>
                <a:gd name="T10" fmla="*/ 121 w 608"/>
                <a:gd name="T11" fmla="*/ 550 h 710"/>
                <a:gd name="T12" fmla="*/ 120 w 608"/>
                <a:gd name="T13" fmla="*/ 549 h 710"/>
                <a:gd name="T14" fmla="*/ 111 w 608"/>
                <a:gd name="T15" fmla="*/ 528 h 710"/>
                <a:gd name="T16" fmla="*/ 111 w 608"/>
                <a:gd name="T17" fmla="*/ 528 h 710"/>
                <a:gd name="T18" fmla="*/ 110 w 608"/>
                <a:gd name="T19" fmla="*/ 526 h 710"/>
                <a:gd name="T20" fmla="*/ 49 w 608"/>
                <a:gd name="T21" fmla="*/ 394 h 710"/>
                <a:gd name="T22" fmla="*/ 5 w 608"/>
                <a:gd name="T23" fmla="*/ 301 h 710"/>
                <a:gd name="T24" fmla="*/ 125 w 608"/>
                <a:gd name="T25" fmla="*/ 150 h 710"/>
                <a:gd name="T26" fmla="*/ 141 w 608"/>
                <a:gd name="T27" fmla="*/ 132 h 710"/>
                <a:gd name="T28" fmla="*/ 232 w 608"/>
                <a:gd name="T29" fmla="*/ 27 h 710"/>
                <a:gd name="T30" fmla="*/ 237 w 608"/>
                <a:gd name="T31" fmla="*/ 23 h 710"/>
                <a:gd name="T32" fmla="*/ 237 w 608"/>
                <a:gd name="T33" fmla="*/ 22 h 710"/>
                <a:gd name="T34" fmla="*/ 315 w 608"/>
                <a:gd name="T35" fmla="*/ 15 h 710"/>
                <a:gd name="T36" fmla="*/ 339 w 608"/>
                <a:gd name="T37" fmla="*/ 45 h 710"/>
                <a:gd name="T38" fmla="*/ 528 w 608"/>
                <a:gd name="T39" fmla="*/ 512 h 710"/>
                <a:gd name="T40" fmla="*/ 530 w 608"/>
                <a:gd name="T41" fmla="*/ 518 h 710"/>
                <a:gd name="T42" fmla="*/ 608 w 608"/>
                <a:gd name="T43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8" h="710">
                  <a:moveTo>
                    <a:pt x="608" y="710"/>
                  </a:moveTo>
                  <a:cubicBezTo>
                    <a:pt x="197" y="710"/>
                    <a:pt x="197" y="710"/>
                    <a:pt x="197" y="710"/>
                  </a:cubicBezTo>
                  <a:cubicBezTo>
                    <a:pt x="184" y="684"/>
                    <a:pt x="184" y="684"/>
                    <a:pt x="184" y="684"/>
                  </a:cubicBezTo>
                  <a:cubicBezTo>
                    <a:pt x="175" y="666"/>
                    <a:pt x="175" y="666"/>
                    <a:pt x="175" y="666"/>
                  </a:cubicBezTo>
                  <a:cubicBezTo>
                    <a:pt x="121" y="551"/>
                    <a:pt x="121" y="551"/>
                    <a:pt x="121" y="551"/>
                  </a:cubicBezTo>
                  <a:cubicBezTo>
                    <a:pt x="121" y="550"/>
                    <a:pt x="121" y="550"/>
                    <a:pt x="121" y="550"/>
                  </a:cubicBezTo>
                  <a:cubicBezTo>
                    <a:pt x="120" y="549"/>
                    <a:pt x="120" y="549"/>
                    <a:pt x="120" y="549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49" y="394"/>
                    <a:pt x="49" y="394"/>
                    <a:pt x="49" y="394"/>
                  </a:cubicBezTo>
                  <a:cubicBezTo>
                    <a:pt x="5" y="301"/>
                    <a:pt x="5" y="301"/>
                    <a:pt x="5" y="301"/>
                  </a:cubicBezTo>
                  <a:cubicBezTo>
                    <a:pt x="0" y="280"/>
                    <a:pt x="111" y="166"/>
                    <a:pt x="125" y="150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59" y="1"/>
                    <a:pt x="291" y="0"/>
                    <a:pt x="315" y="15"/>
                  </a:cubicBezTo>
                  <a:cubicBezTo>
                    <a:pt x="325" y="22"/>
                    <a:pt x="335" y="32"/>
                    <a:pt x="339" y="45"/>
                  </a:cubicBezTo>
                  <a:cubicBezTo>
                    <a:pt x="528" y="512"/>
                    <a:pt x="528" y="512"/>
                    <a:pt x="528" y="512"/>
                  </a:cubicBezTo>
                  <a:cubicBezTo>
                    <a:pt x="530" y="518"/>
                    <a:pt x="530" y="518"/>
                    <a:pt x="530" y="518"/>
                  </a:cubicBezTo>
                  <a:lnTo>
                    <a:pt x="608" y="710"/>
                  </a:ln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"/>
            <p:cNvSpPr/>
            <p:nvPr/>
          </p:nvSpPr>
          <p:spPr bwMode="auto">
            <a:xfrm>
              <a:off x="3016250" y="3584575"/>
              <a:ext cx="5981700" cy="3276600"/>
            </a:xfrm>
            <a:custGeom>
              <a:avLst/>
              <a:gdLst>
                <a:gd name="T0" fmla="*/ 0 w 1947"/>
                <a:gd name="T1" fmla="*/ 989 h 1065"/>
                <a:gd name="T2" fmla="*/ 0 w 1947"/>
                <a:gd name="T3" fmla="*/ 98 h 1065"/>
                <a:gd name="T4" fmla="*/ 3 w 1947"/>
                <a:gd name="T5" fmla="*/ 97 h 1065"/>
                <a:gd name="T6" fmla="*/ 170 w 1947"/>
                <a:gd name="T7" fmla="*/ 64 h 1065"/>
                <a:gd name="T8" fmla="*/ 472 w 1947"/>
                <a:gd name="T9" fmla="*/ 4 h 1065"/>
                <a:gd name="T10" fmla="*/ 501 w 1947"/>
                <a:gd name="T11" fmla="*/ 0 h 1065"/>
                <a:gd name="T12" fmla="*/ 603 w 1947"/>
                <a:gd name="T13" fmla="*/ 94 h 1065"/>
                <a:gd name="T14" fmla="*/ 962 w 1947"/>
                <a:gd name="T15" fmla="*/ 85 h 1065"/>
                <a:gd name="T16" fmla="*/ 1059 w 1947"/>
                <a:gd name="T17" fmla="*/ 2 h 1065"/>
                <a:gd name="T18" fmla="*/ 1354 w 1947"/>
                <a:gd name="T19" fmla="*/ 62 h 1065"/>
                <a:gd name="T20" fmla="*/ 1560 w 1947"/>
                <a:gd name="T21" fmla="*/ 105 h 1065"/>
                <a:gd name="T22" fmla="*/ 1569 w 1947"/>
                <a:gd name="T23" fmla="*/ 110 h 1065"/>
                <a:gd name="T24" fmla="*/ 1668 w 1947"/>
                <a:gd name="T25" fmla="*/ 227 h 1065"/>
                <a:gd name="T26" fmla="*/ 1947 w 1947"/>
                <a:gd name="T27" fmla="*/ 856 h 1065"/>
                <a:gd name="T28" fmla="*/ 1926 w 1947"/>
                <a:gd name="T29" fmla="*/ 867 h 1065"/>
                <a:gd name="T30" fmla="*/ 1582 w 1947"/>
                <a:gd name="T31" fmla="*/ 1039 h 1065"/>
                <a:gd name="T32" fmla="*/ 1567 w 1947"/>
                <a:gd name="T33" fmla="*/ 1046 h 1065"/>
                <a:gd name="T34" fmla="*/ 1519 w 1947"/>
                <a:gd name="T35" fmla="*/ 906 h 1065"/>
                <a:gd name="T36" fmla="*/ 1519 w 1947"/>
                <a:gd name="T37" fmla="*/ 905 h 1065"/>
                <a:gd name="T38" fmla="*/ 1518 w 1947"/>
                <a:gd name="T39" fmla="*/ 904 h 1065"/>
                <a:gd name="T40" fmla="*/ 1508 w 1947"/>
                <a:gd name="T41" fmla="*/ 878 h 1065"/>
                <a:gd name="T42" fmla="*/ 1508 w 1947"/>
                <a:gd name="T43" fmla="*/ 881 h 1065"/>
                <a:gd name="T44" fmla="*/ 1493 w 1947"/>
                <a:gd name="T45" fmla="*/ 936 h 1065"/>
                <a:gd name="T46" fmla="*/ 1464 w 1947"/>
                <a:gd name="T47" fmla="*/ 1065 h 1065"/>
                <a:gd name="T48" fmla="*/ 85 w 1947"/>
                <a:gd name="T49" fmla="*/ 1065 h 1065"/>
                <a:gd name="T50" fmla="*/ 48 w 1947"/>
                <a:gd name="T51" fmla="*/ 914 h 1065"/>
                <a:gd name="T52" fmla="*/ 46 w 1947"/>
                <a:gd name="T53" fmla="*/ 908 h 1065"/>
                <a:gd name="T54" fmla="*/ 46 w 1947"/>
                <a:gd name="T55" fmla="*/ 906 h 1065"/>
                <a:gd name="T56" fmla="*/ 40 w 1947"/>
                <a:gd name="T57" fmla="*/ 890 h 1065"/>
                <a:gd name="T58" fmla="*/ 0 w 1947"/>
                <a:gd name="T59" fmla="*/ 98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7" h="1065">
                  <a:moveTo>
                    <a:pt x="0" y="98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472" y="4"/>
                    <a:pt x="472" y="4"/>
                    <a:pt x="472" y="4"/>
                  </a:cubicBezTo>
                  <a:cubicBezTo>
                    <a:pt x="484" y="1"/>
                    <a:pt x="488" y="0"/>
                    <a:pt x="501" y="0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703" y="179"/>
                    <a:pt x="868" y="176"/>
                    <a:pt x="962" y="85"/>
                  </a:cubicBezTo>
                  <a:cubicBezTo>
                    <a:pt x="1059" y="2"/>
                    <a:pt x="1059" y="2"/>
                    <a:pt x="1059" y="2"/>
                  </a:cubicBezTo>
                  <a:cubicBezTo>
                    <a:pt x="1112" y="2"/>
                    <a:pt x="1290" y="49"/>
                    <a:pt x="1354" y="62"/>
                  </a:cubicBezTo>
                  <a:cubicBezTo>
                    <a:pt x="1461" y="84"/>
                    <a:pt x="1557" y="104"/>
                    <a:pt x="1560" y="105"/>
                  </a:cubicBezTo>
                  <a:cubicBezTo>
                    <a:pt x="1569" y="110"/>
                    <a:pt x="1569" y="110"/>
                    <a:pt x="1569" y="110"/>
                  </a:cubicBezTo>
                  <a:cubicBezTo>
                    <a:pt x="1608" y="128"/>
                    <a:pt x="1652" y="187"/>
                    <a:pt x="1668" y="227"/>
                  </a:cubicBezTo>
                  <a:cubicBezTo>
                    <a:pt x="1947" y="856"/>
                    <a:pt x="1947" y="856"/>
                    <a:pt x="1947" y="856"/>
                  </a:cubicBezTo>
                  <a:cubicBezTo>
                    <a:pt x="1926" y="867"/>
                    <a:pt x="1926" y="867"/>
                    <a:pt x="1926" y="867"/>
                  </a:cubicBezTo>
                  <a:cubicBezTo>
                    <a:pt x="1582" y="1039"/>
                    <a:pt x="1582" y="1039"/>
                    <a:pt x="1582" y="1039"/>
                  </a:cubicBezTo>
                  <a:cubicBezTo>
                    <a:pt x="1567" y="1046"/>
                    <a:pt x="1567" y="1046"/>
                    <a:pt x="1567" y="1046"/>
                  </a:cubicBezTo>
                  <a:cubicBezTo>
                    <a:pt x="1567" y="1046"/>
                    <a:pt x="1536" y="954"/>
                    <a:pt x="1519" y="906"/>
                  </a:cubicBezTo>
                  <a:cubicBezTo>
                    <a:pt x="1519" y="905"/>
                    <a:pt x="1519" y="905"/>
                    <a:pt x="1519" y="905"/>
                  </a:cubicBezTo>
                  <a:cubicBezTo>
                    <a:pt x="1518" y="904"/>
                    <a:pt x="1518" y="904"/>
                    <a:pt x="1518" y="904"/>
                  </a:cubicBezTo>
                  <a:cubicBezTo>
                    <a:pt x="1513" y="889"/>
                    <a:pt x="1509" y="878"/>
                    <a:pt x="1508" y="878"/>
                  </a:cubicBezTo>
                  <a:cubicBezTo>
                    <a:pt x="1508" y="881"/>
                    <a:pt x="1508" y="881"/>
                    <a:pt x="1508" y="881"/>
                  </a:cubicBezTo>
                  <a:cubicBezTo>
                    <a:pt x="1503" y="900"/>
                    <a:pt x="1498" y="918"/>
                    <a:pt x="1493" y="936"/>
                  </a:cubicBezTo>
                  <a:cubicBezTo>
                    <a:pt x="1483" y="982"/>
                    <a:pt x="1474" y="1024"/>
                    <a:pt x="1464" y="1065"/>
                  </a:cubicBezTo>
                  <a:cubicBezTo>
                    <a:pt x="85" y="1065"/>
                    <a:pt x="85" y="1065"/>
                    <a:pt x="85" y="1065"/>
                  </a:cubicBezTo>
                  <a:cubicBezTo>
                    <a:pt x="74" y="1018"/>
                    <a:pt x="62" y="969"/>
                    <a:pt x="48" y="914"/>
                  </a:cubicBezTo>
                  <a:cubicBezTo>
                    <a:pt x="46" y="908"/>
                    <a:pt x="46" y="908"/>
                    <a:pt x="46" y="908"/>
                  </a:cubicBezTo>
                  <a:cubicBezTo>
                    <a:pt x="46" y="906"/>
                    <a:pt x="46" y="906"/>
                    <a:pt x="46" y="906"/>
                  </a:cubicBezTo>
                  <a:cubicBezTo>
                    <a:pt x="43" y="901"/>
                    <a:pt x="45" y="908"/>
                    <a:pt x="40" y="890"/>
                  </a:cubicBezTo>
                  <a:lnTo>
                    <a:pt x="0" y="989"/>
                  </a:ln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"/>
            <p:cNvSpPr/>
            <p:nvPr/>
          </p:nvSpPr>
          <p:spPr bwMode="auto">
            <a:xfrm>
              <a:off x="3016250" y="3748088"/>
              <a:ext cx="4654550" cy="3113088"/>
            </a:xfrm>
            <a:custGeom>
              <a:avLst/>
              <a:gdLst>
                <a:gd name="T0" fmla="*/ 0 w 1515"/>
                <a:gd name="T1" fmla="*/ 304 h 1012"/>
                <a:gd name="T2" fmla="*/ 0 w 1515"/>
                <a:gd name="T3" fmla="*/ 45 h 1012"/>
                <a:gd name="T4" fmla="*/ 3 w 1515"/>
                <a:gd name="T5" fmla="*/ 44 h 1012"/>
                <a:gd name="T6" fmla="*/ 170 w 1515"/>
                <a:gd name="T7" fmla="*/ 11 h 1012"/>
                <a:gd name="T8" fmla="*/ 193 w 1515"/>
                <a:gd name="T9" fmla="*/ 6 h 1012"/>
                <a:gd name="T10" fmla="*/ 342 w 1515"/>
                <a:gd name="T11" fmla="*/ 494 h 1012"/>
                <a:gd name="T12" fmla="*/ 1184 w 1515"/>
                <a:gd name="T13" fmla="*/ 492 h 1012"/>
                <a:gd name="T14" fmla="*/ 1308 w 1515"/>
                <a:gd name="T15" fmla="*/ 0 h 1012"/>
                <a:gd name="T16" fmla="*/ 1354 w 1515"/>
                <a:gd name="T17" fmla="*/ 9 h 1012"/>
                <a:gd name="T18" fmla="*/ 1515 w 1515"/>
                <a:gd name="T19" fmla="*/ 42 h 1012"/>
                <a:gd name="T20" fmla="*/ 1493 w 1515"/>
                <a:gd name="T21" fmla="*/ 497 h 1012"/>
                <a:gd name="T22" fmla="*/ 1421 w 1515"/>
                <a:gd name="T23" fmla="*/ 1012 h 1012"/>
                <a:gd name="T24" fmla="*/ 101 w 1515"/>
                <a:gd name="T25" fmla="*/ 1012 h 1012"/>
                <a:gd name="T26" fmla="*/ 0 w 1515"/>
                <a:gd name="T27" fmla="*/ 3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5" h="1012">
                  <a:moveTo>
                    <a:pt x="0" y="304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342" y="494"/>
                    <a:pt x="342" y="494"/>
                    <a:pt x="342" y="494"/>
                  </a:cubicBezTo>
                  <a:cubicBezTo>
                    <a:pt x="1184" y="492"/>
                    <a:pt x="1184" y="492"/>
                    <a:pt x="1184" y="492"/>
                  </a:cubicBezTo>
                  <a:cubicBezTo>
                    <a:pt x="1308" y="0"/>
                    <a:pt x="1308" y="0"/>
                    <a:pt x="1308" y="0"/>
                  </a:cubicBezTo>
                  <a:cubicBezTo>
                    <a:pt x="1354" y="9"/>
                    <a:pt x="1354" y="9"/>
                    <a:pt x="1354" y="9"/>
                  </a:cubicBezTo>
                  <a:cubicBezTo>
                    <a:pt x="1417" y="22"/>
                    <a:pt x="1476" y="34"/>
                    <a:pt x="1515" y="42"/>
                  </a:cubicBezTo>
                  <a:cubicBezTo>
                    <a:pt x="1493" y="497"/>
                    <a:pt x="1493" y="497"/>
                    <a:pt x="1493" y="497"/>
                  </a:cubicBezTo>
                  <a:cubicBezTo>
                    <a:pt x="1421" y="1012"/>
                    <a:pt x="1421" y="1012"/>
                    <a:pt x="1421" y="1012"/>
                  </a:cubicBezTo>
                  <a:cubicBezTo>
                    <a:pt x="101" y="1012"/>
                    <a:pt x="101" y="1012"/>
                    <a:pt x="101" y="1012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"/>
            <p:cNvSpPr/>
            <p:nvPr/>
          </p:nvSpPr>
          <p:spPr bwMode="auto">
            <a:xfrm>
              <a:off x="7221538" y="5276850"/>
              <a:ext cx="423863" cy="1584325"/>
            </a:xfrm>
            <a:custGeom>
              <a:avLst/>
              <a:gdLst>
                <a:gd name="T0" fmla="*/ 138 w 138"/>
                <a:gd name="T1" fmla="*/ 328 h 515"/>
                <a:gd name="T2" fmla="*/ 138 w 138"/>
                <a:gd name="T3" fmla="*/ 331 h 515"/>
                <a:gd name="T4" fmla="*/ 124 w 138"/>
                <a:gd name="T5" fmla="*/ 386 h 515"/>
                <a:gd name="T6" fmla="*/ 95 w 138"/>
                <a:gd name="T7" fmla="*/ 515 h 515"/>
                <a:gd name="T8" fmla="*/ 0 w 138"/>
                <a:gd name="T9" fmla="*/ 515 h 515"/>
                <a:gd name="T10" fmla="*/ 77 w 138"/>
                <a:gd name="T11" fmla="*/ 199 h 515"/>
                <a:gd name="T12" fmla="*/ 124 w 138"/>
                <a:gd name="T13" fmla="*/ 0 h 515"/>
                <a:gd name="T14" fmla="*/ 138 w 138"/>
                <a:gd name="T15" fmla="*/ 32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515">
                  <a:moveTo>
                    <a:pt x="138" y="328"/>
                  </a:moveTo>
                  <a:cubicBezTo>
                    <a:pt x="138" y="331"/>
                    <a:pt x="138" y="331"/>
                    <a:pt x="138" y="331"/>
                  </a:cubicBezTo>
                  <a:cubicBezTo>
                    <a:pt x="133" y="350"/>
                    <a:pt x="128" y="368"/>
                    <a:pt x="124" y="386"/>
                  </a:cubicBezTo>
                  <a:cubicBezTo>
                    <a:pt x="113" y="432"/>
                    <a:pt x="104" y="474"/>
                    <a:pt x="95" y="515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23" y="425"/>
                    <a:pt x="53" y="303"/>
                    <a:pt x="77" y="199"/>
                  </a:cubicBezTo>
                  <a:cubicBezTo>
                    <a:pt x="104" y="88"/>
                    <a:pt x="124" y="0"/>
                    <a:pt x="124" y="0"/>
                  </a:cubicBezTo>
                  <a:lnTo>
                    <a:pt x="138" y="328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"/>
            <p:cNvSpPr/>
            <p:nvPr/>
          </p:nvSpPr>
          <p:spPr bwMode="auto">
            <a:xfrm>
              <a:off x="4546600" y="285750"/>
              <a:ext cx="1814513" cy="1827213"/>
            </a:xfrm>
            <a:custGeom>
              <a:avLst/>
              <a:gdLst>
                <a:gd name="T0" fmla="*/ 85 w 591"/>
                <a:gd name="T1" fmla="*/ 95 h 594"/>
                <a:gd name="T2" fmla="*/ 0 w 591"/>
                <a:gd name="T3" fmla="*/ 277 h 594"/>
                <a:gd name="T4" fmla="*/ 58 w 591"/>
                <a:gd name="T5" fmla="*/ 433 h 594"/>
                <a:gd name="T6" fmla="*/ 464 w 591"/>
                <a:gd name="T7" fmla="*/ 594 h 594"/>
                <a:gd name="T8" fmla="*/ 589 w 591"/>
                <a:gd name="T9" fmla="*/ 494 h 594"/>
                <a:gd name="T10" fmla="*/ 591 w 591"/>
                <a:gd name="T11" fmla="*/ 199 h 594"/>
                <a:gd name="T12" fmla="*/ 555 w 591"/>
                <a:gd name="T13" fmla="*/ 183 h 594"/>
                <a:gd name="T14" fmla="*/ 519 w 591"/>
                <a:gd name="T15" fmla="*/ 63 h 594"/>
                <a:gd name="T16" fmla="*/ 247 w 591"/>
                <a:gd name="T17" fmla="*/ 0 h 594"/>
                <a:gd name="T18" fmla="*/ 85 w 591"/>
                <a:gd name="T19" fmla="*/ 9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1" h="594">
                  <a:moveTo>
                    <a:pt x="85" y="95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338"/>
                    <a:pt x="23" y="393"/>
                    <a:pt x="58" y="433"/>
                  </a:cubicBezTo>
                  <a:cubicBezTo>
                    <a:pt x="464" y="594"/>
                    <a:pt x="464" y="594"/>
                    <a:pt x="464" y="594"/>
                  </a:cubicBezTo>
                  <a:cubicBezTo>
                    <a:pt x="589" y="494"/>
                    <a:pt x="589" y="494"/>
                    <a:pt x="589" y="494"/>
                  </a:cubicBezTo>
                  <a:cubicBezTo>
                    <a:pt x="591" y="199"/>
                    <a:pt x="591" y="199"/>
                    <a:pt x="591" y="199"/>
                  </a:cubicBezTo>
                  <a:cubicBezTo>
                    <a:pt x="555" y="183"/>
                    <a:pt x="555" y="183"/>
                    <a:pt x="555" y="18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85" y="9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4241800" y="1344613"/>
              <a:ext cx="2482850" cy="446088"/>
            </a:xfrm>
            <a:prstGeom prst="ellipse">
              <a:avLst/>
            </a:prstGeom>
            <a:solidFill>
              <a:srgbClr val="917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"/>
            <p:cNvSpPr/>
            <p:nvPr/>
          </p:nvSpPr>
          <p:spPr bwMode="auto">
            <a:xfrm>
              <a:off x="4140200" y="787400"/>
              <a:ext cx="2562225" cy="2862263"/>
            </a:xfrm>
            <a:custGeom>
              <a:avLst/>
              <a:gdLst>
                <a:gd name="T0" fmla="*/ 813 w 834"/>
                <a:gd name="T1" fmla="*/ 345 h 930"/>
                <a:gd name="T2" fmla="*/ 766 w 834"/>
                <a:gd name="T3" fmla="*/ 350 h 930"/>
                <a:gd name="T4" fmla="*/ 647 w 834"/>
                <a:gd name="T5" fmla="*/ 0 h 930"/>
                <a:gd name="T6" fmla="*/ 417 w 834"/>
                <a:gd name="T7" fmla="*/ 0 h 930"/>
                <a:gd name="T8" fmla="*/ 187 w 834"/>
                <a:gd name="T9" fmla="*/ 0 h 930"/>
                <a:gd name="T10" fmla="*/ 67 w 834"/>
                <a:gd name="T11" fmla="*/ 348 h 930"/>
                <a:gd name="T12" fmla="*/ 21 w 834"/>
                <a:gd name="T13" fmla="*/ 345 h 930"/>
                <a:gd name="T14" fmla="*/ 40 w 834"/>
                <a:gd name="T15" fmla="*/ 548 h 930"/>
                <a:gd name="T16" fmla="*/ 99 w 834"/>
                <a:gd name="T17" fmla="*/ 579 h 930"/>
                <a:gd name="T18" fmla="*/ 145 w 834"/>
                <a:gd name="T19" fmla="*/ 715 h 930"/>
                <a:gd name="T20" fmla="*/ 417 w 834"/>
                <a:gd name="T21" fmla="*/ 930 h 930"/>
                <a:gd name="T22" fmla="*/ 688 w 834"/>
                <a:gd name="T23" fmla="*/ 715 h 930"/>
                <a:gd name="T24" fmla="*/ 735 w 834"/>
                <a:gd name="T25" fmla="*/ 579 h 930"/>
                <a:gd name="T26" fmla="*/ 794 w 834"/>
                <a:gd name="T27" fmla="*/ 548 h 930"/>
                <a:gd name="T28" fmla="*/ 813 w 834"/>
                <a:gd name="T29" fmla="*/ 34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4" h="930">
                  <a:moveTo>
                    <a:pt x="813" y="345"/>
                  </a:moveTo>
                  <a:cubicBezTo>
                    <a:pt x="802" y="315"/>
                    <a:pt x="781" y="330"/>
                    <a:pt x="766" y="350"/>
                  </a:cubicBezTo>
                  <a:cubicBezTo>
                    <a:pt x="770" y="118"/>
                    <a:pt x="647" y="0"/>
                    <a:pt x="647" y="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63" y="118"/>
                    <a:pt x="67" y="348"/>
                  </a:cubicBezTo>
                  <a:cubicBezTo>
                    <a:pt x="52" y="329"/>
                    <a:pt x="32" y="316"/>
                    <a:pt x="21" y="345"/>
                  </a:cubicBezTo>
                  <a:cubicBezTo>
                    <a:pt x="0" y="399"/>
                    <a:pt x="50" y="473"/>
                    <a:pt x="40" y="548"/>
                  </a:cubicBezTo>
                  <a:cubicBezTo>
                    <a:pt x="34" y="598"/>
                    <a:pt x="73" y="593"/>
                    <a:pt x="99" y="579"/>
                  </a:cubicBezTo>
                  <a:cubicBezTo>
                    <a:pt x="108" y="617"/>
                    <a:pt x="123" y="663"/>
                    <a:pt x="145" y="715"/>
                  </a:cubicBezTo>
                  <a:cubicBezTo>
                    <a:pt x="194" y="827"/>
                    <a:pt x="332" y="930"/>
                    <a:pt x="417" y="930"/>
                  </a:cubicBezTo>
                  <a:cubicBezTo>
                    <a:pt x="501" y="930"/>
                    <a:pt x="637" y="827"/>
                    <a:pt x="688" y="715"/>
                  </a:cubicBezTo>
                  <a:cubicBezTo>
                    <a:pt x="711" y="664"/>
                    <a:pt x="725" y="622"/>
                    <a:pt x="735" y="579"/>
                  </a:cubicBezTo>
                  <a:cubicBezTo>
                    <a:pt x="759" y="593"/>
                    <a:pt x="801" y="599"/>
                    <a:pt x="794" y="548"/>
                  </a:cubicBezTo>
                  <a:cubicBezTo>
                    <a:pt x="785" y="473"/>
                    <a:pt x="834" y="399"/>
                    <a:pt x="813" y="345"/>
                  </a:cubicBez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/>
            <p:nvPr/>
          </p:nvSpPr>
          <p:spPr bwMode="auto">
            <a:xfrm>
              <a:off x="5605463" y="719138"/>
              <a:ext cx="974725" cy="1947863"/>
            </a:xfrm>
            <a:custGeom>
              <a:avLst/>
              <a:gdLst>
                <a:gd name="T0" fmla="*/ 211 w 317"/>
                <a:gd name="T1" fmla="*/ 582 h 633"/>
                <a:gd name="T2" fmla="*/ 0 w 317"/>
                <a:gd name="T3" fmla="*/ 36 h 633"/>
                <a:gd name="T4" fmla="*/ 76 w 317"/>
                <a:gd name="T5" fmla="*/ 0 h 633"/>
                <a:gd name="T6" fmla="*/ 317 w 317"/>
                <a:gd name="T7" fmla="*/ 386 h 633"/>
                <a:gd name="T8" fmla="*/ 258 w 317"/>
                <a:gd name="T9" fmla="*/ 633 h 633"/>
                <a:gd name="T10" fmla="*/ 257 w 317"/>
                <a:gd name="T11" fmla="*/ 633 h 633"/>
                <a:gd name="T12" fmla="*/ 211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211" y="582"/>
                  </a:moveTo>
                  <a:cubicBezTo>
                    <a:pt x="231" y="417"/>
                    <a:pt x="247" y="144"/>
                    <a:pt x="0" y="3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297" y="45"/>
                    <a:pt x="317" y="386"/>
                  </a:cubicBezTo>
                  <a:cubicBezTo>
                    <a:pt x="258" y="633"/>
                    <a:pt x="258" y="633"/>
                    <a:pt x="258" y="633"/>
                  </a:cubicBezTo>
                  <a:cubicBezTo>
                    <a:pt x="257" y="633"/>
                    <a:pt x="257" y="633"/>
                    <a:pt x="257" y="633"/>
                  </a:cubicBezTo>
                  <a:cubicBezTo>
                    <a:pt x="230" y="633"/>
                    <a:pt x="209" y="609"/>
                    <a:pt x="211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"/>
            <p:cNvSpPr/>
            <p:nvPr/>
          </p:nvSpPr>
          <p:spPr bwMode="auto">
            <a:xfrm>
              <a:off x="4327525" y="719138"/>
              <a:ext cx="974725" cy="1947863"/>
            </a:xfrm>
            <a:custGeom>
              <a:avLst/>
              <a:gdLst>
                <a:gd name="T0" fmla="*/ 105 w 317"/>
                <a:gd name="T1" fmla="*/ 582 h 633"/>
                <a:gd name="T2" fmla="*/ 317 w 317"/>
                <a:gd name="T3" fmla="*/ 36 h 633"/>
                <a:gd name="T4" fmla="*/ 241 w 317"/>
                <a:gd name="T5" fmla="*/ 0 h 633"/>
                <a:gd name="T6" fmla="*/ 0 w 317"/>
                <a:gd name="T7" fmla="*/ 386 h 633"/>
                <a:gd name="T8" fmla="*/ 59 w 317"/>
                <a:gd name="T9" fmla="*/ 633 h 633"/>
                <a:gd name="T10" fmla="*/ 59 w 317"/>
                <a:gd name="T11" fmla="*/ 633 h 633"/>
                <a:gd name="T12" fmla="*/ 105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105" y="582"/>
                  </a:moveTo>
                  <a:cubicBezTo>
                    <a:pt x="86" y="417"/>
                    <a:pt x="70" y="144"/>
                    <a:pt x="317" y="36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0"/>
                    <a:pt x="20" y="45"/>
                    <a:pt x="0" y="386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87" y="633"/>
                    <a:pt x="108" y="609"/>
                    <a:pt x="105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"/>
            <p:cNvSpPr/>
            <p:nvPr/>
          </p:nvSpPr>
          <p:spPr bwMode="auto">
            <a:xfrm>
              <a:off x="4349750" y="215900"/>
              <a:ext cx="2266950" cy="1243013"/>
            </a:xfrm>
            <a:custGeom>
              <a:avLst/>
              <a:gdLst>
                <a:gd name="T0" fmla="*/ 738 w 738"/>
                <a:gd name="T1" fmla="*/ 404 h 404"/>
                <a:gd name="T2" fmla="*/ 737 w 738"/>
                <a:gd name="T3" fmla="*/ 396 h 404"/>
                <a:gd name="T4" fmla="*/ 714 w 738"/>
                <a:gd name="T5" fmla="*/ 298 h 404"/>
                <a:gd name="T6" fmla="*/ 371 w 738"/>
                <a:gd name="T7" fmla="*/ 0 h 404"/>
                <a:gd name="T8" fmla="*/ 28 w 738"/>
                <a:gd name="T9" fmla="*/ 298 h 404"/>
                <a:gd name="T10" fmla="*/ 0 w 738"/>
                <a:gd name="T11" fmla="*/ 404 h 404"/>
                <a:gd name="T12" fmla="*/ 738 w 738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404">
                  <a:moveTo>
                    <a:pt x="738" y="404"/>
                  </a:moveTo>
                  <a:cubicBezTo>
                    <a:pt x="737" y="402"/>
                    <a:pt x="737" y="398"/>
                    <a:pt x="737" y="396"/>
                  </a:cubicBezTo>
                  <a:cubicBezTo>
                    <a:pt x="730" y="376"/>
                    <a:pt x="714" y="319"/>
                    <a:pt x="714" y="298"/>
                  </a:cubicBezTo>
                  <a:cubicBezTo>
                    <a:pt x="714" y="134"/>
                    <a:pt x="561" y="0"/>
                    <a:pt x="371" y="0"/>
                  </a:cubicBezTo>
                  <a:cubicBezTo>
                    <a:pt x="182" y="0"/>
                    <a:pt x="28" y="134"/>
                    <a:pt x="28" y="298"/>
                  </a:cubicBezTo>
                  <a:cubicBezTo>
                    <a:pt x="28" y="316"/>
                    <a:pt x="12" y="372"/>
                    <a:pt x="0" y="404"/>
                  </a:cubicBezTo>
                  <a:lnTo>
                    <a:pt x="738" y="4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8"/>
            <p:cNvSpPr>
              <a:spLocks noChangeArrowheads="1"/>
            </p:cNvSpPr>
            <p:nvPr/>
          </p:nvSpPr>
          <p:spPr bwMode="auto">
            <a:xfrm>
              <a:off x="5203825" y="3175"/>
              <a:ext cx="542925" cy="547688"/>
            </a:xfrm>
            <a:prstGeom prst="ellipse">
              <a:avLst/>
            </a:pr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9"/>
            <p:cNvSpPr/>
            <p:nvPr/>
          </p:nvSpPr>
          <p:spPr bwMode="auto">
            <a:xfrm>
              <a:off x="4868863" y="255588"/>
              <a:ext cx="328613" cy="957263"/>
            </a:xfrm>
            <a:custGeom>
              <a:avLst/>
              <a:gdLst>
                <a:gd name="T0" fmla="*/ 0 w 107"/>
                <a:gd name="T1" fmla="*/ 45 h 311"/>
                <a:gd name="T2" fmla="*/ 103 w 107"/>
                <a:gd name="T3" fmla="*/ 0 h 311"/>
                <a:gd name="T4" fmla="*/ 107 w 107"/>
                <a:gd name="T5" fmla="*/ 20 h 311"/>
                <a:gd name="T6" fmla="*/ 107 w 107"/>
                <a:gd name="T7" fmla="*/ 258 h 311"/>
                <a:gd name="T8" fmla="*/ 53 w 107"/>
                <a:gd name="T9" fmla="*/ 311 h 311"/>
                <a:gd name="T10" fmla="*/ 0 w 107"/>
                <a:gd name="T11" fmla="*/ 258 h 311"/>
                <a:gd name="T12" fmla="*/ 0 w 107"/>
                <a:gd name="T13" fmla="*/ 4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1">
                  <a:moveTo>
                    <a:pt x="0" y="45"/>
                  </a:moveTo>
                  <a:cubicBezTo>
                    <a:pt x="31" y="25"/>
                    <a:pt x="66" y="10"/>
                    <a:pt x="103" y="0"/>
                  </a:cubicBezTo>
                  <a:cubicBezTo>
                    <a:pt x="105" y="6"/>
                    <a:pt x="107" y="13"/>
                    <a:pt x="107" y="20"/>
                  </a:cubicBezTo>
                  <a:cubicBezTo>
                    <a:pt x="107" y="258"/>
                    <a:pt x="107" y="258"/>
                    <a:pt x="107" y="258"/>
                  </a:cubicBezTo>
                  <a:cubicBezTo>
                    <a:pt x="107" y="287"/>
                    <a:pt x="83" y="311"/>
                    <a:pt x="53" y="311"/>
                  </a:cubicBezTo>
                  <a:cubicBezTo>
                    <a:pt x="24" y="311"/>
                    <a:pt x="0" y="287"/>
                    <a:pt x="0" y="258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5749925" y="249238"/>
              <a:ext cx="328613" cy="963613"/>
            </a:xfrm>
            <a:custGeom>
              <a:avLst/>
              <a:gdLst>
                <a:gd name="T0" fmla="*/ 6 w 107"/>
                <a:gd name="T1" fmla="*/ 0 h 313"/>
                <a:gd name="T2" fmla="*/ 107 w 107"/>
                <a:gd name="T3" fmla="*/ 41 h 313"/>
                <a:gd name="T4" fmla="*/ 107 w 107"/>
                <a:gd name="T5" fmla="*/ 260 h 313"/>
                <a:gd name="T6" fmla="*/ 54 w 107"/>
                <a:gd name="T7" fmla="*/ 313 h 313"/>
                <a:gd name="T8" fmla="*/ 0 w 107"/>
                <a:gd name="T9" fmla="*/ 260 h 313"/>
                <a:gd name="T10" fmla="*/ 0 w 107"/>
                <a:gd name="T11" fmla="*/ 22 h 313"/>
                <a:gd name="T12" fmla="*/ 6 w 107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3">
                  <a:moveTo>
                    <a:pt x="6" y="0"/>
                  </a:moveTo>
                  <a:cubicBezTo>
                    <a:pt x="42" y="9"/>
                    <a:pt x="77" y="23"/>
                    <a:pt x="107" y="41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89"/>
                    <a:pt x="83" y="313"/>
                    <a:pt x="54" y="313"/>
                  </a:cubicBezTo>
                  <a:cubicBezTo>
                    <a:pt x="25" y="313"/>
                    <a:pt x="0" y="289"/>
                    <a:pt x="0" y="26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"/>
                    <a:pt x="2" y="7"/>
                    <a:pt x="6" y="0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1"/>
            <p:cNvSpPr/>
            <p:nvPr/>
          </p:nvSpPr>
          <p:spPr bwMode="auto">
            <a:xfrm>
              <a:off x="4192588" y="1344613"/>
              <a:ext cx="2581275" cy="258763"/>
            </a:xfrm>
            <a:custGeom>
              <a:avLst/>
              <a:gdLst>
                <a:gd name="T0" fmla="*/ 840 w 840"/>
                <a:gd name="T1" fmla="*/ 42 h 84"/>
                <a:gd name="T2" fmla="*/ 810 w 840"/>
                <a:gd name="T3" fmla="*/ 84 h 84"/>
                <a:gd name="T4" fmla="*/ 30 w 840"/>
                <a:gd name="T5" fmla="*/ 84 h 84"/>
                <a:gd name="T6" fmla="*/ 0 w 840"/>
                <a:gd name="T7" fmla="*/ 42 h 84"/>
                <a:gd name="T8" fmla="*/ 30 w 840"/>
                <a:gd name="T9" fmla="*/ 0 h 84"/>
                <a:gd name="T10" fmla="*/ 810 w 840"/>
                <a:gd name="T11" fmla="*/ 0 h 84"/>
                <a:gd name="T12" fmla="*/ 840 w 840"/>
                <a:gd name="T13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84">
                  <a:moveTo>
                    <a:pt x="840" y="42"/>
                  </a:moveTo>
                  <a:cubicBezTo>
                    <a:pt x="840" y="66"/>
                    <a:pt x="827" y="84"/>
                    <a:pt x="81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13" y="84"/>
                    <a:pt x="0" y="66"/>
                    <a:pt x="0" y="42"/>
                  </a:cubicBezTo>
                  <a:cubicBezTo>
                    <a:pt x="0" y="18"/>
                    <a:pt x="13" y="0"/>
                    <a:pt x="30" y="0"/>
                  </a:cubicBezTo>
                  <a:cubicBezTo>
                    <a:pt x="810" y="0"/>
                    <a:pt x="810" y="0"/>
                    <a:pt x="810" y="0"/>
                  </a:cubicBezTo>
                  <a:cubicBezTo>
                    <a:pt x="827" y="0"/>
                    <a:pt x="840" y="18"/>
                    <a:pt x="840" y="42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2"/>
            <p:cNvSpPr>
              <a:spLocks noChangeArrowheads="1"/>
            </p:cNvSpPr>
            <p:nvPr/>
          </p:nvSpPr>
          <p:spPr bwMode="auto">
            <a:xfrm>
              <a:off x="4067175" y="5791200"/>
              <a:ext cx="1081088" cy="144463"/>
            </a:xfrm>
            <a:prstGeom prst="rect">
              <a:avLst/>
            </a:pr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3"/>
            <p:cNvSpPr>
              <a:spLocks noChangeArrowheads="1"/>
            </p:cNvSpPr>
            <p:nvPr/>
          </p:nvSpPr>
          <p:spPr bwMode="auto">
            <a:xfrm>
              <a:off x="5572125" y="5264150"/>
              <a:ext cx="1084263" cy="671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4"/>
            <p:cNvSpPr/>
            <p:nvPr/>
          </p:nvSpPr>
          <p:spPr bwMode="auto">
            <a:xfrm>
              <a:off x="5916613" y="5156200"/>
              <a:ext cx="427038" cy="147638"/>
            </a:xfrm>
            <a:custGeom>
              <a:avLst/>
              <a:gdLst>
                <a:gd name="T0" fmla="*/ 126 w 139"/>
                <a:gd name="T1" fmla="*/ 48 h 48"/>
                <a:gd name="T2" fmla="*/ 13 w 139"/>
                <a:gd name="T3" fmla="*/ 48 h 48"/>
                <a:gd name="T4" fmla="*/ 0 w 139"/>
                <a:gd name="T5" fmla="*/ 35 h 48"/>
                <a:gd name="T6" fmla="*/ 0 w 139"/>
                <a:gd name="T7" fmla="*/ 13 h 48"/>
                <a:gd name="T8" fmla="*/ 13 w 139"/>
                <a:gd name="T9" fmla="*/ 0 h 48"/>
                <a:gd name="T10" fmla="*/ 126 w 139"/>
                <a:gd name="T11" fmla="*/ 0 h 48"/>
                <a:gd name="T12" fmla="*/ 139 w 139"/>
                <a:gd name="T13" fmla="*/ 13 h 48"/>
                <a:gd name="T14" fmla="*/ 139 w 139"/>
                <a:gd name="T15" fmla="*/ 35 h 48"/>
                <a:gd name="T16" fmla="*/ 126 w 139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48">
                  <a:moveTo>
                    <a:pt x="126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42"/>
                    <a:pt x="0" y="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9" y="6"/>
                    <a:pt x="139" y="13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42"/>
                    <a:pt x="133" y="48"/>
                    <a:pt x="126" y="48"/>
                  </a:cubicBezTo>
                  <a:close/>
                </a:path>
              </a:pathLst>
            </a:custGeom>
            <a:solidFill>
              <a:srgbClr val="36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5"/>
            <p:cNvSpPr>
              <a:spLocks noChangeArrowheads="1"/>
            </p:cNvSpPr>
            <p:nvPr/>
          </p:nvSpPr>
          <p:spPr bwMode="auto">
            <a:xfrm>
              <a:off x="6146800" y="5418138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26"/>
            <p:cNvSpPr>
              <a:spLocks noChangeArrowheads="1"/>
            </p:cNvSpPr>
            <p:nvPr/>
          </p:nvSpPr>
          <p:spPr bwMode="auto">
            <a:xfrm>
              <a:off x="6146800" y="5541963"/>
              <a:ext cx="463550" cy="50800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27"/>
            <p:cNvSpPr>
              <a:spLocks noChangeArrowheads="1"/>
            </p:cNvSpPr>
            <p:nvPr/>
          </p:nvSpPr>
          <p:spPr bwMode="auto">
            <a:xfrm>
              <a:off x="6146800" y="5664200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28"/>
            <p:cNvSpPr>
              <a:spLocks noChangeArrowheads="1"/>
            </p:cNvSpPr>
            <p:nvPr/>
          </p:nvSpPr>
          <p:spPr bwMode="auto">
            <a:xfrm>
              <a:off x="5795963" y="5667375"/>
              <a:ext cx="150813" cy="13176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9"/>
            <p:cNvSpPr/>
            <p:nvPr/>
          </p:nvSpPr>
          <p:spPr bwMode="auto">
            <a:xfrm>
              <a:off x="5946775" y="5507038"/>
              <a:ext cx="49213" cy="77788"/>
            </a:xfrm>
            <a:custGeom>
              <a:avLst/>
              <a:gdLst>
                <a:gd name="T0" fmla="*/ 5 w 16"/>
                <a:gd name="T1" fmla="*/ 24 h 25"/>
                <a:gd name="T2" fmla="*/ 5 w 16"/>
                <a:gd name="T3" fmla="*/ 24 h 25"/>
                <a:gd name="T4" fmla="*/ 13 w 16"/>
                <a:gd name="T5" fmla="*/ 19 h 25"/>
                <a:gd name="T6" fmla="*/ 15 w 16"/>
                <a:gd name="T7" fmla="*/ 8 h 25"/>
                <a:gd name="T8" fmla="*/ 11 w 16"/>
                <a:gd name="T9" fmla="*/ 1 h 25"/>
                <a:gd name="T10" fmla="*/ 3 w 16"/>
                <a:gd name="T11" fmla="*/ 5 h 25"/>
                <a:gd name="T12" fmla="*/ 0 w 16"/>
                <a:gd name="T13" fmla="*/ 17 h 25"/>
                <a:gd name="T14" fmla="*/ 5 w 1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8" y="25"/>
                    <a:pt x="12" y="23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5"/>
                    <a:pt x="14" y="1"/>
                    <a:pt x="11" y="1"/>
                  </a:cubicBezTo>
                  <a:cubicBezTo>
                    <a:pt x="7" y="0"/>
                    <a:pt x="4" y="1"/>
                    <a:pt x="3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0"/>
            <p:cNvSpPr/>
            <p:nvPr/>
          </p:nvSpPr>
          <p:spPr bwMode="auto">
            <a:xfrm>
              <a:off x="5749925" y="5411788"/>
              <a:ext cx="225425" cy="320675"/>
            </a:xfrm>
            <a:custGeom>
              <a:avLst/>
              <a:gdLst>
                <a:gd name="T0" fmla="*/ 70 w 73"/>
                <a:gd name="T1" fmla="*/ 25 h 104"/>
                <a:gd name="T2" fmla="*/ 73 w 73"/>
                <a:gd name="T3" fmla="*/ 61 h 104"/>
                <a:gd name="T4" fmla="*/ 72 w 73"/>
                <a:gd name="T5" fmla="*/ 69 h 104"/>
                <a:gd name="T6" fmla="*/ 68 w 73"/>
                <a:gd name="T7" fmla="*/ 80 h 104"/>
                <a:gd name="T8" fmla="*/ 63 w 73"/>
                <a:gd name="T9" fmla="*/ 85 h 104"/>
                <a:gd name="T10" fmla="*/ 51 w 73"/>
                <a:gd name="T11" fmla="*/ 100 h 104"/>
                <a:gd name="T12" fmla="*/ 39 w 73"/>
                <a:gd name="T13" fmla="*/ 104 h 104"/>
                <a:gd name="T14" fmla="*/ 32 w 73"/>
                <a:gd name="T15" fmla="*/ 102 h 104"/>
                <a:gd name="T16" fmla="*/ 17 w 73"/>
                <a:gd name="T17" fmla="*/ 88 h 104"/>
                <a:gd name="T18" fmla="*/ 12 w 73"/>
                <a:gd name="T19" fmla="*/ 84 h 104"/>
                <a:gd name="T20" fmla="*/ 6 w 73"/>
                <a:gd name="T21" fmla="*/ 75 h 104"/>
                <a:gd name="T22" fmla="*/ 4 w 73"/>
                <a:gd name="T23" fmla="*/ 67 h 104"/>
                <a:gd name="T24" fmla="*/ 1 w 73"/>
                <a:gd name="T25" fmla="*/ 30 h 104"/>
                <a:gd name="T26" fmla="*/ 19 w 73"/>
                <a:gd name="T27" fmla="*/ 3 h 104"/>
                <a:gd name="T28" fmla="*/ 48 w 73"/>
                <a:gd name="T29" fmla="*/ 1 h 104"/>
                <a:gd name="T30" fmla="*/ 70 w 73"/>
                <a:gd name="T3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4">
                  <a:moveTo>
                    <a:pt x="70" y="25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3" y="64"/>
                    <a:pt x="73" y="67"/>
                    <a:pt x="72" y="69"/>
                  </a:cubicBezTo>
                  <a:cubicBezTo>
                    <a:pt x="71" y="73"/>
                    <a:pt x="70" y="77"/>
                    <a:pt x="68" y="8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2"/>
                    <a:pt x="44" y="104"/>
                    <a:pt x="39" y="104"/>
                  </a:cubicBezTo>
                  <a:cubicBezTo>
                    <a:pt x="36" y="104"/>
                    <a:pt x="33" y="103"/>
                    <a:pt x="32" y="102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82"/>
                    <a:pt x="7" y="79"/>
                    <a:pt x="6" y="75"/>
                  </a:cubicBezTo>
                  <a:cubicBezTo>
                    <a:pt x="5" y="72"/>
                    <a:pt x="4" y="69"/>
                    <a:pt x="4" y="67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16"/>
                    <a:pt x="8" y="4"/>
                    <a:pt x="19" y="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9" y="0"/>
                    <a:pt x="69" y="11"/>
                    <a:pt x="70" y="2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1"/>
            <p:cNvSpPr/>
            <p:nvPr/>
          </p:nvSpPr>
          <p:spPr bwMode="auto">
            <a:xfrm>
              <a:off x="5749925" y="5414963"/>
              <a:ext cx="212725" cy="317500"/>
            </a:xfrm>
            <a:custGeom>
              <a:avLst/>
              <a:gdLst>
                <a:gd name="T0" fmla="*/ 65 w 69"/>
                <a:gd name="T1" fmla="*/ 24 h 103"/>
                <a:gd name="T2" fmla="*/ 68 w 69"/>
                <a:gd name="T3" fmla="*/ 60 h 103"/>
                <a:gd name="T4" fmla="*/ 68 w 69"/>
                <a:gd name="T5" fmla="*/ 69 h 103"/>
                <a:gd name="T6" fmla="*/ 64 w 69"/>
                <a:gd name="T7" fmla="*/ 79 h 103"/>
                <a:gd name="T8" fmla="*/ 58 w 69"/>
                <a:gd name="T9" fmla="*/ 84 h 103"/>
                <a:gd name="T10" fmla="*/ 47 w 69"/>
                <a:gd name="T11" fmla="*/ 99 h 103"/>
                <a:gd name="T12" fmla="*/ 39 w 69"/>
                <a:gd name="T13" fmla="*/ 103 h 103"/>
                <a:gd name="T14" fmla="*/ 32 w 69"/>
                <a:gd name="T15" fmla="*/ 101 h 103"/>
                <a:gd name="T16" fmla="*/ 17 w 69"/>
                <a:gd name="T17" fmla="*/ 87 h 103"/>
                <a:gd name="T18" fmla="*/ 12 w 69"/>
                <a:gd name="T19" fmla="*/ 83 h 103"/>
                <a:gd name="T20" fmla="*/ 6 w 69"/>
                <a:gd name="T21" fmla="*/ 74 h 103"/>
                <a:gd name="T22" fmla="*/ 4 w 69"/>
                <a:gd name="T23" fmla="*/ 66 h 103"/>
                <a:gd name="T24" fmla="*/ 1 w 69"/>
                <a:gd name="T25" fmla="*/ 29 h 103"/>
                <a:gd name="T26" fmla="*/ 19 w 69"/>
                <a:gd name="T27" fmla="*/ 2 h 103"/>
                <a:gd name="T28" fmla="*/ 43 w 69"/>
                <a:gd name="T29" fmla="*/ 1 h 103"/>
                <a:gd name="T30" fmla="*/ 65 w 69"/>
                <a:gd name="T31" fmla="*/ 2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03">
                  <a:moveTo>
                    <a:pt x="65" y="24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9" y="63"/>
                    <a:pt x="69" y="66"/>
                    <a:pt x="68" y="69"/>
                  </a:cubicBezTo>
                  <a:cubicBezTo>
                    <a:pt x="67" y="73"/>
                    <a:pt x="65" y="76"/>
                    <a:pt x="64" y="7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101"/>
                    <a:pt x="42" y="102"/>
                    <a:pt x="39" y="103"/>
                  </a:cubicBezTo>
                  <a:cubicBezTo>
                    <a:pt x="36" y="103"/>
                    <a:pt x="33" y="102"/>
                    <a:pt x="32" y="101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9" y="81"/>
                    <a:pt x="7" y="78"/>
                    <a:pt x="6" y="74"/>
                  </a:cubicBezTo>
                  <a:cubicBezTo>
                    <a:pt x="5" y="71"/>
                    <a:pt x="4" y="68"/>
                    <a:pt x="4" y="6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15"/>
                    <a:pt x="8" y="3"/>
                    <a:pt x="19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54" y="0"/>
                    <a:pt x="64" y="10"/>
                    <a:pt x="6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2"/>
            <p:cNvSpPr/>
            <p:nvPr/>
          </p:nvSpPr>
          <p:spPr bwMode="auto">
            <a:xfrm>
              <a:off x="5729288" y="5522913"/>
              <a:ext cx="55563" cy="79375"/>
            </a:xfrm>
            <a:custGeom>
              <a:avLst/>
              <a:gdLst>
                <a:gd name="T0" fmla="*/ 14 w 18"/>
                <a:gd name="T1" fmla="*/ 24 h 26"/>
                <a:gd name="T2" fmla="*/ 14 w 18"/>
                <a:gd name="T3" fmla="*/ 24 h 26"/>
                <a:gd name="T4" fmla="*/ 5 w 18"/>
                <a:gd name="T5" fmla="*/ 21 h 26"/>
                <a:gd name="T6" fmla="*/ 1 w 18"/>
                <a:gd name="T7" fmla="*/ 10 h 26"/>
                <a:gd name="T8" fmla="*/ 4 w 18"/>
                <a:gd name="T9" fmla="*/ 2 h 26"/>
                <a:gd name="T10" fmla="*/ 13 w 18"/>
                <a:gd name="T11" fmla="*/ 5 h 26"/>
                <a:gd name="T12" fmla="*/ 17 w 18"/>
                <a:gd name="T13" fmla="*/ 16 h 26"/>
                <a:gd name="T14" fmla="*/ 14 w 18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6"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7" y="25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2" y="2"/>
                    <a:pt x="13" y="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9"/>
                    <a:pt x="17" y="23"/>
                    <a:pt x="14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3"/>
            <p:cNvSpPr/>
            <p:nvPr/>
          </p:nvSpPr>
          <p:spPr bwMode="auto">
            <a:xfrm>
              <a:off x="5746750" y="5346700"/>
              <a:ext cx="230188" cy="244475"/>
            </a:xfrm>
            <a:custGeom>
              <a:avLst/>
              <a:gdLst>
                <a:gd name="T0" fmla="*/ 145 w 145"/>
                <a:gd name="T1" fmla="*/ 82 h 154"/>
                <a:gd name="T2" fmla="*/ 140 w 145"/>
                <a:gd name="T3" fmla="*/ 138 h 154"/>
                <a:gd name="T4" fmla="*/ 116 w 145"/>
                <a:gd name="T5" fmla="*/ 103 h 154"/>
                <a:gd name="T6" fmla="*/ 97 w 145"/>
                <a:gd name="T7" fmla="*/ 101 h 154"/>
                <a:gd name="T8" fmla="*/ 25 w 145"/>
                <a:gd name="T9" fmla="*/ 92 h 154"/>
                <a:gd name="T10" fmla="*/ 16 w 145"/>
                <a:gd name="T11" fmla="*/ 152 h 154"/>
                <a:gd name="T12" fmla="*/ 14 w 145"/>
                <a:gd name="T13" fmla="*/ 154 h 154"/>
                <a:gd name="T14" fmla="*/ 14 w 145"/>
                <a:gd name="T15" fmla="*/ 150 h 154"/>
                <a:gd name="T16" fmla="*/ 0 w 145"/>
                <a:gd name="T17" fmla="*/ 95 h 154"/>
                <a:gd name="T18" fmla="*/ 10 w 145"/>
                <a:gd name="T19" fmla="*/ 35 h 154"/>
                <a:gd name="T20" fmla="*/ 18 w 145"/>
                <a:gd name="T21" fmla="*/ 35 h 154"/>
                <a:gd name="T22" fmla="*/ 29 w 145"/>
                <a:gd name="T23" fmla="*/ 8 h 154"/>
                <a:gd name="T24" fmla="*/ 35 w 145"/>
                <a:gd name="T25" fmla="*/ 18 h 154"/>
                <a:gd name="T26" fmla="*/ 47 w 145"/>
                <a:gd name="T27" fmla="*/ 0 h 154"/>
                <a:gd name="T28" fmla="*/ 78 w 145"/>
                <a:gd name="T29" fmla="*/ 20 h 154"/>
                <a:gd name="T30" fmla="*/ 85 w 145"/>
                <a:gd name="T31" fmla="*/ 8 h 154"/>
                <a:gd name="T32" fmla="*/ 124 w 145"/>
                <a:gd name="T33" fmla="*/ 41 h 154"/>
                <a:gd name="T34" fmla="*/ 126 w 145"/>
                <a:gd name="T35" fmla="*/ 41 h 154"/>
                <a:gd name="T36" fmla="*/ 134 w 145"/>
                <a:gd name="T37" fmla="*/ 33 h 154"/>
                <a:gd name="T38" fmla="*/ 145 w 145"/>
                <a:gd name="T3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154">
                  <a:moveTo>
                    <a:pt x="145" y="82"/>
                  </a:moveTo>
                  <a:lnTo>
                    <a:pt x="140" y="138"/>
                  </a:lnTo>
                  <a:lnTo>
                    <a:pt x="116" y="103"/>
                  </a:lnTo>
                  <a:lnTo>
                    <a:pt x="97" y="101"/>
                  </a:lnTo>
                  <a:lnTo>
                    <a:pt x="25" y="92"/>
                  </a:lnTo>
                  <a:lnTo>
                    <a:pt x="16" y="15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0" y="95"/>
                  </a:lnTo>
                  <a:lnTo>
                    <a:pt x="10" y="35"/>
                  </a:lnTo>
                  <a:lnTo>
                    <a:pt x="18" y="35"/>
                  </a:lnTo>
                  <a:lnTo>
                    <a:pt x="29" y="8"/>
                  </a:lnTo>
                  <a:lnTo>
                    <a:pt x="35" y="18"/>
                  </a:lnTo>
                  <a:lnTo>
                    <a:pt x="47" y="0"/>
                  </a:lnTo>
                  <a:lnTo>
                    <a:pt x="78" y="20"/>
                  </a:lnTo>
                  <a:lnTo>
                    <a:pt x="85" y="8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34" y="33"/>
                  </a:lnTo>
                  <a:lnTo>
                    <a:pt x="145" y="82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4"/>
            <p:cNvSpPr/>
            <p:nvPr/>
          </p:nvSpPr>
          <p:spPr bwMode="auto">
            <a:xfrm>
              <a:off x="5719763" y="5768975"/>
              <a:ext cx="303213" cy="73025"/>
            </a:xfrm>
            <a:custGeom>
              <a:avLst/>
              <a:gdLst>
                <a:gd name="T0" fmla="*/ 87 w 99"/>
                <a:gd name="T1" fmla="*/ 24 h 24"/>
                <a:gd name="T2" fmla="*/ 12 w 99"/>
                <a:gd name="T3" fmla="*/ 24 h 24"/>
                <a:gd name="T4" fmla="*/ 0 w 99"/>
                <a:gd name="T5" fmla="*/ 12 h 24"/>
                <a:gd name="T6" fmla="*/ 12 w 99"/>
                <a:gd name="T7" fmla="*/ 0 h 24"/>
                <a:gd name="T8" fmla="*/ 87 w 99"/>
                <a:gd name="T9" fmla="*/ 0 h 24"/>
                <a:gd name="T10" fmla="*/ 99 w 99"/>
                <a:gd name="T11" fmla="*/ 12 h 24"/>
                <a:gd name="T12" fmla="*/ 87 w 9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4">
                  <a:moveTo>
                    <a:pt x="8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4" y="0"/>
                    <a:pt x="99" y="5"/>
                    <a:pt x="99" y="12"/>
                  </a:cubicBezTo>
                  <a:cubicBezTo>
                    <a:pt x="99" y="19"/>
                    <a:pt x="94" y="24"/>
                    <a:pt x="87" y="24"/>
                  </a:cubicBez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Text Box 3"/>
          <p:cNvSpPr txBox="1">
            <a:spLocks noChangeArrowheads="1"/>
          </p:cNvSpPr>
          <p:nvPr/>
        </p:nvSpPr>
        <p:spPr bwMode="auto">
          <a:xfrm>
            <a:off x="4659871" y="1301410"/>
            <a:ext cx="7041093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400" dirty="0">
                <a:solidFill>
                  <a:schemeClr val="bg1"/>
                </a:solidFill>
                <a:latin typeface="宋体" panose="02010600030101010101" pitchFamily="2" charset="-122"/>
              </a:rPr>
              <a:t>活动主题</a:t>
            </a:r>
            <a:endParaRPr sz="24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</a:rPr>
              <a:t>光控报警器是劳动人民运用电子技术，在无人看守的家庭、银行、仓库、商店、财经部门等实施自动检测报警的设施。它是科学技术在日常生活中得到有效应用的证明，也是劳动人民智慧的结晶。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</a:rPr>
              <a:t>本次活动的提出，就是想通过体验光控报警器，让学生学习光控报警器的防盗原理，了解并掌握与报警器相关的知识和技能，使学生获得电子电工的劳动体验，形成良好的技术素养，增强学生的创新精神和实践能力，培养学生的劳动习惯和品质，传承并弘扬工匠精神，成为国家和社会需要的大国工匠继承者</a:t>
            </a:r>
            <a:r>
              <a:rPr sz="2400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5992" y="2311400"/>
            <a:ext cx="11376008" cy="4165855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5971540" y="2311400"/>
            <a:ext cx="622046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通过合作探究式学习，学生了解并熟悉光控报警器的工作原理，学会如何将理论知识迁移到生活和学习中，进而提高举一反三的能力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在实践活动中，学生初步了解并掌握光控报警器的工作方法，学会辨识简单光控报警器的电路，进而运用已学电子知识，设计光控报警器的电路，使其成功运作。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b="1" dirty="0"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采用小组合作的形式，协同探究，让学生体会和分享共同的劳动成果，培养学生的团队能力。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145" y="2717165"/>
            <a:ext cx="4762500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179830"/>
            <a:ext cx="12192000" cy="567817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0" y="1226820"/>
            <a:ext cx="12192000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准备光控防盗报警器若干。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感受报警器工作状态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了解报警器工作原理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探究组装光控防盗报警器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应包含如下内容。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（1）体验光控报警器活动的关键性步骤说明。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（2）活动过程的图片。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（3）体验活动的心得体会。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9810" y="2100580"/>
            <a:ext cx="3125470" cy="2656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2336" y="1913719"/>
            <a:ext cx="5219700" cy="4996693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6199505" y="2525395"/>
            <a:ext cx="4824730" cy="3448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sz="2400" dirty="0"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820670"/>
            <a:ext cx="536257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2914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知插座，明用途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0" name="图片 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313" name="文本框 312"/>
          <p:cNvSpPr txBox="1"/>
          <p:nvPr/>
        </p:nvSpPr>
        <p:spPr>
          <a:xfrm>
            <a:off x="1059180" y="1609725"/>
            <a:ext cx="7562215" cy="3599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插座的产生、使用及进步就是这样应运而生的劳动成果。通过探究插座实践活动，我们能够规避生活中的用电风险，安全有效地使用电器，提高独自处在现代电气化家庭中的安全指数。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为了帮助同学们培养辨别不同用途、不同品种插座的能力，了解并掌握安全用电的知识和原理，提高独立生活的能力；培养学生安全劳动的意识，培育爱劳动、能劳动、会劳动的高素质人才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  <p:bldP spid="313" grpId="0"/>
    </p:bldLst>
  </p:timing>
</p:sld>
</file>

<file path=ppt/tags/tag1.xml><?xml version="1.0" encoding="utf-8"?>
<p:tagLst xmlns:p="http://schemas.openxmlformats.org/presentationml/2006/main">
  <p:tag name="ISPRING_ULTRA_SCORM_COURSE_ID" val="3A71CA5D-219F-4371-96B2-86AA6831AF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OqbRUss20W9RjIAAElGAAAXAAAAdW5pdmVyc2FsL3VuaXZlcnNhbC5wbmftfHlYk9e6L63bbeuA2xZrkakVFQEBCyozqa0amSuIyJiKYEQmAQFDSGJt1QoIZUrKlFQZojJE5jGJLWUMEiFCgJBEhBAhCQFCEpKQcL/gsHfv7nPvOeePe8+9T/8AnrW+9b3rXe/8W2t93PnGA7xt8+7NGhoa25xPHffS0Ngg0dB4H/XB34GeoWenFoA/78V7gb/SqB7QnQUaf4Mecz+moVGTuWX1/Eag/eGVU37xGhofXVX/vMe6aHBNQ+MEy/n4sTPXggXMKEIlNMgJGfyxxfVdXw4ZqfYcdboKNvhHnbObm/fnN7xoH31/wjtk9MvNp120dh/8weXePZPfokMMa79+dCog8sA3zm0RwqNl9f1rqMp54fxYHfdIxIiyKMIJvNRb0DIPHemvtK3mFfgJzx2RiQkoYrKggX6WvMqxkLYv9ZlWQFZf7gIYfKKdLONgYq6KT6EIEwckBLKqdc92oP/jUyjPTE9JKqKA5KVui05leuLYphICST53ZQ/Q8S2cuDzkWpFUysw8+T7QZgj1ZLXtgx+oHymIU75k+fCVvwGNx0othVkOKmBBEIOC22SIngr1NTRstnYiKQeS2ijrjfQLxhJjwyRmAn2blAUXsh4bYa+F2DhSPEomlKtcEATBtWfD0sD6sFAxak2K6piFJnH68u4apCWwQ7GDKzlXd5MVE9thGRkjddETSEtPrLQk9nZeWCPBtKqkuiK45OQUwNPRbi++6KSCKURK71ozkyZiu+d+u7kF3uEkyqdu5Z7n1/cxu0GqRZ0ylSlE1jdXh1Py53Jwq9NzZBWPfEtU1Bh5oTHi8PwvXi/j7MFTyS3b9a+9+O5u0t908bQVJlQmTOHa+wphVDjrqDmVkU6JbzZowvXncFcvTZxv6CQFe87JT6ch0BhOetd7Gk8iM6pGM1nPfX8V3q7jH05DgBxOyO/d1k9mLNT9tAcZCL5ubSZxlVLCbZ+G4LInhO2nxghLE5rs34cinsTaznNMASMsMjLy58dPW+27T1SppGRUzPglVzc9s/4FN+8yQxBbSpIyfzaauowNjGEXNTGyKPmEmafGI7bEVvTHY1i3woTp/hu7WdWGolL+8S4937HAOHQnyYyWcBxE5x1WTuwyXtNG4zwdxc9Z9doYnu14caxg4LsJYT6oo2Re5A+upjcXEBotLB06aqvTCeGM+6yYiG0WguWWwKbPa1WRF9oGesRbhXgBBlHkUTfKlY1g3XMYhSG47muO+DgFz1ZcnUSMENp+Y3C65/F4LIZ7TjFBSfE765hZyy/j+pKLdrMiMOy+Wkywwchdiri1WEackYQVWimd1zQ1NF40F/c8XNkXgxaVO9JKP+UksyK5ycR8jw97mvtxky1Ya+YRCHFsYKEVG8aNU8w4xNl2zMVtdkMXW8/5xYz40nx/7Y2rm/eH1PN6mg8aYuqeHvF0h08MPBrFF3Gvrpo80cYxisPj4fGMeGI0PI8fONDcw0mP8ZylWjLur8moKJUZ71TsgF2tqt+3syY12Ryan9/YFTZuwm4oSgywqsyLjaqhHh22iyc2OnbUVhZYMAoElKsJRHT8R4As6JoVu7Evgzht+gpZPjeYSW0J5tjQOLIz1Kp0yuOJNZiq3n7biCNZznl+mOiPBKUweR2tsQn2dQMTBg3zkdBySpiGxs+dNTsV7bbUQk678YAOp/1e9Z5PWrCLsA0QS8/NX/b5mOO/beg8KJLG1EYEtQTGDDBixTPkYvPaDKRfg94YK53Ag8VDROW5pf31TZy9xRdrhA37jtIZJWxjpvGrfOs4VGiBXTZ2KIDzIDSwvLf+CKT8aa2l09Q4zKugwqap04mRBbusnRU7xvIfeHUK0VsfVRNDgZlVmEP9WoqiqFGPZveIhhtxP9AOSlqKuhMdq0XtvQIhzrtKIsvDwTyappZWUxNVB1FMUQVkIDuRuY8SnIw4Z22O4SXOiPczMPR7E6rEZPUy7xSl4qyHYRuCwF8ZTnnvXarzKTMBiU46xNRaBc24f9hzuCH9UppzVxjzSDUzA1ko55WhMbHEdGohEHUmsG4YimDg9lTiWTAfjpgdEGsxV7H+CXZIl5iMH6CtW6mIM7xZ7p1Bu9p0E6bMj+Zzbx5zGvr+MmU2bNw/Gm5rCbk1zDlYYcDyCJjy/C18l8IB7V0rauuLN+9YaiZwz2C7tbHdyFt0URPOPM6W4u5MFTVjDRWO5KW6oIHsQZE1RX8bRQ4YMCeR2FI8Np9OiYqiHtXQuK5dNArle/eL9rds9mXZNOGnTrK+8X2vctayMuOVT80lbm9cxDn0GPpGor08qq9QrPog+FYYDPY1Gy0OHGiNtw375RZnyZm8yB4JwYUwUReQdz1bCIZKbfRXRYqGjFE6YK7j2s8IhjfbXJKQZ2sGBldUr2BIA7E9D0OLoKTAbS/DeXFMi7Eu/oMHs3uayAaJRR5to/R440xucnTjzaau4XZB/KPi6MPVaAx3sFXtj/sES5RW+m1lsP1loqDx+YXPGW3zi0B4Z8wcJzsQMlicONYhrnsC8Vdq4WzudCBhKCim3Cpq5imn3xvHe1qfX5365UyFeKS5lRXjDfgh3+dlrSp5Ay6hfmM58/yzXTK3gBMv9kZG1HgaP/Jml5ixtLGL4ranHLsjTieaHd2daGdrgn35Ff34b6Et+Y2JH4RyvywuAPl7WDD8KFEW4JkKIMAJlNmA6fVyKq0YtAH4BLAisD674WMzesUCMG+MnOtrH1RPbUqOHo7yk67OYepKg5AR687VwErWe8SO19/QgqVoaBxKA9IRTMQ2uJvZHj6g8yqZVmQ9BOswQBwbWD1iHlNZsfdiQfvnhFhB8tzT5Ke06O5LhbV6+dXFTh30KsOp2qoj1am/OtvejcPcCGxCOHf5ZmVoMXKXtNg9K3I9DhQInJJXyegs3pFq5R4iUq+FwPviNKWy+ENbf6wlLmwa2lb3C8TDglfJacQYioaPcuLQwxkB45KcK+okJ2n8jLsYaD+4J1PZun2pDmsB05xOdmd4+NIaqYVasoKjvMBkpJjiN2RBrgyQlPOeNo4I0pOJ72tc99N1reGuFJ1suWAvY27Q0Lh9bzRGmxOd9OeNfN9gWJiYKETE/EvGBn5r7C8fBYY8+V0LDjR+/jlkvVTw5r8HJNiQVEeg4cbXo1cHBQQRk3eqRzyzV0lRa0lipRBloG7/9CdvuNVsAnzijjGQ1DQOffEfmibyO7AB4qr49489Nexf1XTr65DMI10AMtetlvutqJXBcEFD3o89rhbEqw+yCQCpJ9qwuYf4anLxrh0wQ4A/hv330OWCmuPrr/xkPb9nT8m0G3aQ1/WRevqBL518TfdYunj0GhCjD54Gpn2x9YBkT62W+uH+X0bTerzUjP18PcRij6v68bfvpxJ/PHhCTe3Dvwb+bwbGA7WbKXy+TUgadpRO1Pnopyz8SoyCry52E2Kq+vXfEKFm5c4UxpBgCTR3a/dJoFLbrLL9UW0HH3/DbwJhLCD6aG4URm+HJ0i5LA743OrkG+oMXNouC8000VbzoNaryrO6By1IKy/FrnHoN4woJdAzP0NjeVVNweSdhUYG9j1QCYdforaRv2kpBNQHh6h7oDq6e43F+Z417IwDgFEeeq8TqaBhONkWDyg7FiWFs54BHg3UowcRNexjGaO+DzMPBgw4qa3S7csatqr+REuDO+5riPwG2T0NETD39R+ofMLKNpxm5K5GtA0mRnvxFV4GqcrE4+94Jy2jowDp+N5iNENqDPLkwFoN31FOT42J9Nb05mNcEMDYHW8EFYM62WndaLzJTML7035jieLP6Bw1kxTm/lm/saQQ/Sf9ElPJJmMxEBrAb3RLVmrvZI+WVwL9Zn/Sf3CnQq0+mxTQHxZ4evFuVJ9XDehgJ9L+/j+FvtJ19EQNCPcvOkq5UHh/FEd9JzkrE1KN+2k+Ffpv02zZZa47t2UZoPNP+yh5qcPILQvBoZKkK1OZBs0Tpv8mGF4qIu5ZHOHfGOf78nO+z4X/G39hOSG4SP/5nf82DaDlWucW33/XlBc/R9lHDCHr/XFZcc9CcIGkFJiN579r67axpPf77U42RX+wvfW120bWeJ7kBP/RJlnZlkQz5x0GUVP7O51mKX+YDG/WXpUiC0wVHf00ChI6UR7+Pz/uq7M9VeP56I+yMQ9sXmj8zSHNXtgukleNOhhL/6C/3KnT4dhjLvLzSy/TLILJe6Ha797EIuWzRCotE5iw7driS3HAZ3VvnTJ+L/s6yLvF8yFV88N8+zdiwpkarzDmF7sNyKQGS/j/Q1ENlQKTz+J9pRPx1G3bnVZezAEeS+/GCqcTZ45a7JOeeI6ozw1qpV58ayeZFsal1syrtLmXnWkVATFE8a2tAb4XqSbGY0ksGFccAXZF5zFgsiUO72tWf5oFqdm62gVuDlCiH2X5tu1+M78B5FG9BFzkfcnKgZNUmC1wy3KqDvUr0dvYorRmp4iCf2VbAJp6y3c3BrD+0BWElNmUZMs5Qit9Ur68P4HooFqZgnfkaL3UmulpRsr8Tj7FJNTb/6O2ejeKEdVUBcTMemsHCjV/o/FEVAukSa9EEO29keQ5EnATRImgY3gN1f242JZAvyZH5+iI6PgucVNQhv47Br2+AneSbvlqD3AAn+TnjeYO5g5vrVgq2FN0I3DfEdrFc11lP0PHd2Nk3s8iWIEZLgCouIz/0hyK5R98AIuASxkZyDZw73LULLU9n7AZxtzl3Pg5jS6vvdugCiULehFZgl5qOjWx4Q+TPqovDywPRecO2oUUhxZI6l7l7y9rcEefFoXKE6HHzPETZ7+Idk28FSZPNPoqoL5Cw8jPI8jj6FjGIPQVozS0ifKgeFNe46ivX4z3CRCwLqXm96XzmRJJ3+Bb959yzRvRoubShjCTJo15gQTDyX0bj4ByDhrSSqdn4vRqqsUNohO3wlr3YqyC9nVEtABpIcbeEkk+M+nR6+H1O+M+8xNFq2NUbXUiA9OID/IoTETaJr8zpYe1Y5/MnpZ/VcCzrS2W+QsGX2nNmHAaMi5ZND1alTLqIDWAGrTJzrX9ubLIr1Ov5a3upVRw0l2u2UcyJfWUcCv/ct23yQdEOjPWT02Y3RKecVkadhhc553hHcJYKp5Ov/6ANs8Ql7lB5Y3pTVP0nYoERlZ66vKBfBLaB7/oO+fkYkkCDTvZv39ZZyTKkylJ5IK3MYRT79fC/sno0Lia0RtFewrOJ1y14xzZ2JTRyr26vJXS7FYY6xMsype06ht3nJ5tMjrRYibRxoXtVUSByUxetuy+Gcu5ysp5B/XwWPlWqsf19ApLMlsS2hYfYBXUJf2jCdl4u1RcMy8DbS4u/bn8CnhzZMCP8bZl1lNLVrRG58UqGO8UsoyN7Q8Av8hJzyyAMhPTG+HGxoyxaqcEA59xBvo+Nioiht0qcB5nYGUMhjk4840Xngg1fiOmXVllb0Jo8HH0Gy3Dd/il/jXwv8vA77r14Xx5wLUdWU0zMi7OgPSmCk8PbEsUyBlAv7VoOsdTE2KFVo+/cjLuuaqBHtymOht8PLShNVk8tyAO0Vsv5Z+VZDq1ymc9Ua19irhvm8Kg7FcJIaD/MvD4s5can1zIdGxMfnnH6Kynk2zaRDgI6/D2dGxIIv++Hbnw/SQi6dx20OrC3K+bDAIRk1sg5xDz8Tj7JHUFTGTsaqkqUVwXHVtHIrl71uYqCNWhdasvd5FHTRWZTvJXC6oJKnlNQRbmsbanvNhQERDdEoafiO3Wq1AIyahr5EPW6+s85ULUNbcgLg8tOAUZgauTap5Jay9cuLp2yGL98Y+GYjBli0X7oXYI2GsOvC/Jlwnkhg7FHVv1Qq78fSk/2Tb56KyVrZKVJW+K91fJ7q3Dph7Mr72DIjmPIFTAFCm2rAej860gJQ2kx4L0g9d5fiESd2NwSj60Q9G82glZ7Xw8GkdhgbVOSrXjX0MnGyB69CbtTJ+f6iHDdHb6sxbueKaEXCN/sWudNSC4tPcqbVtxom0LJV9RdJaYG2SaNwYR3Q5qJdhsMPLh44DSYhgoiyXIxvDb5JWXaXAMRp3K6Fx/HDIo34Jet3pUudDqVDvbqnAA8nKHwhZnaLBzPMFJUpMp0OtVvdgEah5cUD5Pca1tX82UDTZb+s/HtghJiltSPdE361zqlo/irwNZ2j1GDQ6qzSGkFETq8BwWPj+mg8VFjU8aPxNYJvtd9KJjhgimIo68OInVkkT06qhjSeSnqhSHZsnHLdhyJ5NaxcPiLZkOSz1XrgXUe/eglnJw/G0EwHKjxFUxCF6X5nVl4tlQGHuly7oaooMfkY5RkYkxsqha1ffzkZc4R+ulOqLXgtOtH4W0Xg0nrAS3X4slnAJva5MBmCi3mxTpOz5p+xsWl/URdnIXULF9cRDyAB167eA+WiPv8hZ43krow1Eos2HAi+fkhk2ee9g00X3bcYj5yWKiNqLG8/Pq7OI9uDh9n+WI7ifsNSWb/WmSeG5YZ+ryOXQOznnkdEdAA2kvhTDZ4C7zY8A+lZnfkJAumKvNv+i777UUulmeOzy+I9BYpj7zvAOwvthqLrSwbDJhGXm11KHjgrHSkhGC0/tHXlkIG7021QNY3QJasfJ4rY1kJjEeVC6YSHxeeM9FFFzagjJvmpKH5eYul7qs9mDIqxxiuFwclg82k8gw1wWI7sDXFgBgmCZmIiN4x7xnrKfXshWQHvxMFlw7PO+Pcl+hkCODUqDYyfwk9FzFWorqmDd+CjpW8n7bHRN2wlVH8ARj0pgjm0gpsxBmGS45912zTyGH4GSW1T4UauLesfCfZmv5keC2oo4lkIBbvm70NqdqCHsmMEsuXSdqz7zA3MK7QVdiP1FoyfmXftQSl4WAvGi6RxPsVEFJzCMHHxc+WCreU/yRnmwrPKCvxNK/a2jHijJVeUBgGVdP8hzQ/VQQaPMAJcOgYIypXNv1ePX3gfgaqiUvTbV0+ruyENRHYH68HVKFYDxojn5kxhbMCvGn+XS9GosW7GxdpV3FZ/YG4+GaU0DA0Hc6O4Z8pwi5rvJBCn4rNBBRjnj4hG7pUTFqNFYeSPAWRVwDMWO5FRDl3GOApAVb7Cc3GdTGGq7kFUTXp6ekKS9dA1GHMq6fRXwIAcVEsU97UpLsVO3vxC22lV8iH3ECN1U4+LZEky8RMpBcKKTa1MiPHzFWdgt3tQbim2E9iBGuRnp38OKXjUcE5MII0Bb2mk5riZbCbhuIV3HeDym4YpNBZdjroTze8bz3JmlzXGrsGT/PlhjP854PY/BVs0t11P2dyL1jhFGjhPIv7dvLdbSjuo/lKJLO+FsfMWELoIyIay4J8MMg0XC7M2I2OIIcQs51y/FeqKv7rDe5rtJEHDUG2oyfojqvR6QrAMAq7fFxtjAeQHgt8dZomEDhmk9wdli5WyY6Z9I1mx/Zw7FL+4zSI26cuBhwGbs7mHY3vXHq0GxmrsFxBJbk+D6WE3YO1F4ek1NLvLqcUs/v8bjurzrljpHFEd0HdM/5s4/ZvltUhxZ8zAElTUJZH6zmC1UKoYHTxbHg9WfvdapCcxTXzviPQZz2PwMFj0W/7Z6Oz6UtJo1tclr4bvICWlC2bnff8IH8YbBc8rJPpU4Ok1NoQem7B91i98W2V9Vt87udosc83tK5GqcQNG1PM1XAVyZv384Malwvd6BALVicouRBDNBnJdIWKiJ6ZTRM8dr0tBQ0ZxV+9UF9LWiNhtR/S2h5qSYTEXkucAy3Fg7a9DYwJ8tGmkhHDlbxqWv1uO/XSb94iMe2BttzSkXjEYQqfdRqrOZsGSb45Q+Oa6uiiqsi/oIOMZj/OjcsgNZEIHoE/seeQls3sO/rbLATchy9tJ69rdFvWAKKARePp3/cbMtNmUcut77ZovsP47THkBqUoIEuYU2QF37bUlHhS3if+ySe6tgkbSclCsbFULnNeq3xbVANSimm+4LWZFSpi5JiQW6XcyxQHxZtILQv9QWHoyRjUCnS/DX5SlOJsYZtq9EerpXCsXunmo0nrSG4kmTbMN/jA9BghHiYWCJ5w1XGaBo/Wlf9XjxQ0Iwx15eoCXDYprMuVaAICk1a32+yBVbVXwzFwi6KewwzJ65w+vKIqNMtzuteuMmjdRT/7eq0EajlPO232I965aiF7w0Cyfstk5YgpqSlPEIlgNYOLxcLU7jyXMq63HRtekNwhrfVwDRY9mOgqh/qVJf0w+LBpScbtkeeSTx+sefr7Y71vi9EE/LBTOTVC1y/xGBOCzpWIejxevf+b4O70opMVjstkIvyBpp7n0fi0R/7sVoyLWkZ12sgvdej/lwSOl1tCtwnzp8oclNJo/jQ0gnfOLvY8ofUTdJ9e0+0d53Y7L4PzI7/obZrXz45KLjLyM8z9ZsZQth80mHv0ICcr3DdotYhLBdc7peETn1HSyvVRGo8gvCqtXICS3gASEUXNHb5OhO85abGZrZEJ/xe6Hg/pmTJL8Ydt+iMxs1aRXWFyZWpWT2N+zOZkpZDLo4zdHf8umyvDEGwmI+K4/SNh6N+9bxDfXzU+PN8o94ssd1L7JnTzku2ysBoEAEX5pPlWVttJyY1lrjPxGAsLF3V0n9xK8dc4rw5MaML/+1z6I34UocyQ7pV+/Md8r1ljmHEruHZbmc0Hb2yV2S+U+wWQKk6ILGMmEs7QN9n37D0aZKJE+BT8Uan+d493r8rSl/gL5Xm0gd/X+WHtR407Cwrdx83XGqZ+ERsd4Ocq3XP3yObwivfNTYzXYPrjiHXPXIXfBBhIEW8MYNHo5mbT+iVUbkMXpxCWyo5kJIKh5d+EUZ2LMANZc+a+jwHYCctVD5+71kGZWFwYFOWthf1tkO1yCHcgAFTcWC5sVncIa831ObOrNpVkUg95nHPHcLasinGnxlzbKNsaPSB67lZrfp+wS4ud6kcrZ+PNpDccjgXZcYOQA5ihMIacj57aEGLwOQvNpTcyw4flx0fMIFVztjmdU8j0X3ENyrcqdCa03qh9SrbkC/I6gz02EFt1nql0pljxBp/IQ5Lzo8+U807FTbjnPUwIQwreYXMljHEYQXIfEG3RrZ/DLl4DzTPoUt0LsY1pQ8JOqje7VK70YvDJAfP4x6gsS+GMYpEsM/9t85TxK7nkEAR+14bPwAkBpKWduRJ2gzH/9dOx49+LQ0teBbz7jrrQFSpbXtN5pwvHwKEBh8Wniyfq6Df/rEH1qcOIMmTN3dVQ+CvN6rU7q+u6AgTG7jUOqpTW9OGmNcg5lsyEKBez/p/c7/qsXMNGYBBc2mQ1Zdz3jj587kOA9XCnFKIAh16qI7KbLg5SsFgBwepEVVdiu7b6LnGkpKaWq8t7rmiiZg2NPAjri5R6DhBzGsYPUoYRb362mD3J++/SLkGZBwCiMF+Dd4fV4+urXSD9D9578XqChC1YErtNclrMJfQqVIDmNsnNGxAqjmCak5upRK8Yd2Rf3T99aSfQ9Z0yIs6RfElbHtujnqyHPvImrVXYFBrMhCLbW+ro90qMd5JjVcO2XZisSHkgHVJFIV4etawzdal71GDx48KP1kniR+lefOT0tZJefNnjSVt60LqNZYsaymY60Y0rQVPTlVGr/MSl+ro2IlsOvAX+f9z5MHGEgP5s9tnmybiKFcCTWml30guqzJTpg07ZBmubRmrgeMzkbRLK/vR0eDoC8sdVJfoqbfW7yl83Om0T8LBQFgPtkIL3Aq7z/Fi1iQx0i4zRwk6FNtvv9t6qNoQhGm01d4GGYoGt2UkriilbDJ+xjZirPHthgSWdT5VaQSS9RLvI38KQT1bIg0coyyV8zxPdmAORoHtU8IL6t6xe9tYogbyrB0Kh4sZ/nxGrAwmJEpZK/l6H1AdRP1z6vtDLDurqAA38E0ZnK1g3a3bcDmFnBFI5bRuayCVonPEw82B1ZNl7Ax/MKg9FFuUjRNE0McspKUNDDr4jQsvZyxpK0xqS2Kr3Gi41LVnX29nfuqbSVx1A5JY7otcudwhxeXKUxqac9YDRQi3hKAxSyxCSWPLSB7FL9iL0ntVPLaSXsFpHBdcog9qxlhANx1rK3LDFe9KUB4Otce83X9JxvvwvYcqprte1c3K/Dp4yRlXoOcUN5Oi/KLD/Ma++ylWsGtMzOsR50p2f+KH9KKFEhuwWku76ZebSoLA9u3EotJR+mM3dnRHeE+i+dvwswxAEAtH0niscsmrsULDyOenik/pV6t036M277X/2OsFmPdplLcXrbSfnoweoWvGYIAfC6MEYr29pcfXjfFv94HwTVWdTjcdOpsynnM/SMmm+KTGt+RlT2DHg8FMzEhWieJI1IgvBQAPW5LKDXYuJNqPJ9R3MCgNJZ9jDCmVUbZmfux/2olNGqLa905UQ1kSsxkJk21NMasjXTXviHfc12LBMBY7583KR1RlCaVPoHoN7Xs76j6+p3z1JdpKfjDlqe9GRD2iIX0rVewP8eilxjEyPy26Fcn9J+0DnU4bm83KW1j6Web55cp+xRAwRUtgpw0E6zu1ZLUxob7fbifo0RNCADhPuJUwG4FF2hJfsxuPqpc63xqOA0uHnSmJZu8kmOHFz8/8K6r8/0deneIKybLCCvW5qBhIs5j4V0kAbrxNThowejtie5HB+ovRQTWe0S0c9HltjYHbt/WTX8nrlG9ypmKnQr3zd+7v12Vh3UwAuaQox1RvUq0yFREHhCRN1/cOEXLltw2QK//M7c41nljYTD6RCtQsHftf0yr8BL5jjPif3Jzt0FKgFE2oACUNpPyY+5xDwRDWysPor8/QNb353iqkuAJShUWpYAP3CAggwqFotbzXE942W79BOjcGxXF05XO+5GSltVnb2/1/QP5l7+JTKvHMWz/zrMG85QdQi9fb2sGxM9jkbcTAj7q+cyEt+MO34R0bYrHzL+KviQOqiWkTNA5XNbGSO9IsSNcQ/XHqyxfD7tbMqx1lrpjqTNu2UHvN7AKVetfTymU+09S3OpB81PddvPulU0VSzAcEtV+LFS/TPIVBZNGAvbTStdzdODpJIxRbFpfibxtZQxU8ZLDV+UzDI3f9LScwi/EyWbbEIRqu8LKL31NvWiIFd9ePIykuXitW7nofxmBwsUccHn0DVRUYgSLwx9Bj5qb0iMC2yn7yGT7vaFhrYHXCyLLfxSi4F4/yuHGUC60iMLui7r6VgJ7YSmL8xJis2AeWeSd7X1EYjhuTfH40pJVfM/JDejCoC6v9VxP+/uU26uGEkS/RCaKn1sI8vv/ZvAUT3hHqg1F8CtToePmdwIGjRkcQeeK9U7WVboXn8/dj6ooS7S2jyVY6A3ZvxZqUG0LuDV/J02LmTrjhanV9mhnv6+bvD7MVlf7c1LuSO5tI9Fmus/psY6tyFZm3gPQ74onbjS3emY9/+mAUmi+42uD9GWN0vvLH8X9dQPmorzOr/jm+X7LPttNmn43zpPuH0cODK4HztE94LuisWUVsAqK+0mQOUZvzOe1iSuKhZfzLJt4rTJbssn2cIo6o3kbSAN8fpdm71XiORWWmCjFuDE/cfUiZDZjPeIlbKrQsxil3KHKnygwlsjH0fGk1VNZg+Hk4nb2fcuoLz1pVJX7kiInE7+LOtb2MQlndXUHUgPxyC+PtITTN/lKN5z33HYQ4nQQXRGpkUHTOy8L3i2oL43TGbP/hPOMKG1goeh/HoWcJtDjp1OZK004S2hcvhLL8z0Z5lxFZ5qa0zFREV9i1xhJ00EbEGb6VOeWRgHK4JZAxao5vjA0oeWvnm8wkxlyfSNc8mcl4yfSPCX1RqbDN0eQNvzjl6Aswi2EkN9xkPoieo7VW4CQaWagkM29Jktu2JdifDG8qC4K6swkl5Z69VMEjwxWZ7bjkX8TMoYimU/4zLgfUfWLOFdn7bfKuldDw5v4d/yINatOv3ABWjpZMnqhIvAb3m7nzbp76US67cXjtp5g0hH27hcT2Bu58jWBtKQrzbo1A/Rv1HWQ3lqcdvCZSvexM61OiT74rBOJMVPsx3nPxxGwqC2p0PRLyzg1L05SAzy4fPeLRaPrOJHd3Bs/8+C+2xI1fEt+8FpVvsI0saGSclTKT2CxOSqMTfgZCSoEJWyP/1a2d2D/ghrC/sVRkedmksUj7LH5SsSZh6PzLSjEinb8i6X8v4k/OpymtybKnwxu2OzyxXRYTUEp5jH+i4zrZF4eAjJ5o+NeB8l8D/xr4/8LAa/ya7mryzV07YBFA7SybfHsbuachgl5Nvgv0W6nvFywcubCeY6B7wQIIXNDAi+GcOH5WfdShCbEYeX2A4ih/VVKBUy3jK9otNiUGJEruBhtJSv7zVxv+/D4EvBvg6KwvIVj9hdv+5QyIcs733fdkP/yX6GsG8XHw+ZZh9QGFvBu12j0MWRNDYorbhCR4DMMcQnKYQKo/nCiFl9FTZl0huxNx2qGMChxHkh7NzTZQvgLDRSeTWZdkjGp5eDTl1VH94XupCKS2weqLTb7q7SWtaLJS8nHbBoAdD5fk/uIkli3fts7uFIii+d2g5UX0DVBrFTj2RQiOaGqVJ88m7i1hxJ8Bql8/hILB1s/gIWascH6Oi79/HKMtEeHWUmJUZ+2xOT5SGDJTsLCKvRyIBAuaR1pnL18j8/epvy67sjIUN54gzawYQTbt65gnSllN20AeIMUYVRL8JOOCRbxAsDqfRLYPpNutyXBrLdZCLmhNNlm7fQ/Fhh9M5+s+be+u6baVhg9g+xAO/rs0DhHaqT/XwKP22JuebGrJk8JLYNTv2zG6zJkOuys1VJ2hwVtPXzSzV8ovEXlBQn9mAj2oY5G4ZZd5e9S5zcNtbOU8Mew4uqm6NDZF/emaDpksJQoRcHrEBJwlwhLPa1vLiXllsyNm8L0cO5q4g25mZP9+rcpfOjR1kRnVm2yFZEY5PMqZoBSAPigs6ssL97oBpthoFpIOcTPjJd9komN1l+QO/hYah3CiwDkKctOpuH+EHmbDYos4qicAAsg/qXPke90qHWZ5x4OvgjsvH3Y33ajekF5j3IJqCwaHTL4VHC5K15qxu1GMkwVNxw1UXsrEcuOUGV5YXo+sdRaNJu4VhcGUC2WcUJ2l0YpZrxXeYsPs0ZkPkHnyHBMJbOAuNq3b2F7zJC+6uIs3sh/6j6LpgZtxz6iV72kwZg+zrIsalPJ8xbfxqcrPy3TLviz7IcbrdyvEzkcJXgNH8zNKnJ3nKZHV+H/gV8uXRxYCq0tmBaeFaoG06Y30CYmgl6RoW1j6cmYb/289VPfGGnOon2yMwG0OtZh+1XKtKO5vKfXzI876+ywUgtin2l+XyDIKSyQah8g0G5vabRL7Q3EsUsC3oTmZeyO/qgHdd09TPmgWe42MlzwuKjqd/1S8G4vjld8tmz1Jk9IkJymQpqLBqXn18V5ANZjMGrQEd2RQwgVhelVtRwq4zZzGjJEgD972q8ElYN4mjZlDvKQCvS6kMnJXxiiYZBF+VbH9zSzITmPKqYcEWrWtH88lXhloHXXQ3bqAhGv0gX64DGgZXIOqGGwNKIFlMM6nKrudJDXDU5kgp9xY5XLhN/z3vo1u87r4dQ3q68Rp3Zkt+QGpyh1RXnxMakDvqvFZF+Vsr7AUZL+HbuWAf9QE8cJQEuTJEeGtCZTo23kpmqQgD7+mIlWdCMZ//nClyj2a4rdL0f6TUsleU87psFe6WNTBwwrt10sCalbUy49x5+7GjSo+B6LIz74ZExkqEs43VVl4VOn1ah/0LJ8sroox0y/2t54/MPBoFLr6oPnELXylsRhvcaK5LxF59gsPwPtjzOm7GGKIW9Nh5lAtWH6f6e/vYc5NW56LpUVTyhnnBmpHUTIKZP3sI7k4SODIBtMEUEB5l7DK0qvSjrkP4CCHjIpRg7Lnt4EwFt+3gzHIlojcAEGVpLiq8tWf3kXTSHeCX3NhkVdu11fg/SBAYZY5lSU83KPEsT2RZyefCvfZB7gE/CJqe8jmqu3Xsbb6DCHAg9T0Oa8y1mfGmtkVdxZwjFeK5TJb6D6HpR5DBenv6SPM3U/rPKICQO2p19bZ4EokNL0fAEZEvVnjHcjTgQPIfnjqObvPCiaPuKeX9yqqEwvOjpymvAKtQXig/l9Hcw5IGooFj8e7JroC2cuNI8tlxO3jsGQl4uo/biv3hHaqtM5Mhiimk3JCGGsZXkgrB/meCX9rQFYB+VCyhU9gU5G/tDUsMjnA47ehtNgMF9/qYGLriq4QTxEPbuFcYlYh5fv8EhVy7w7RHqzVndpiwcLI6TRENIRzQH1kd12mywF92CA0Gp92dN9JI0F8kEs5uImfL159VpadME38JtvKnCHmJmcvChbci47XEBjj2I1+0tPRF6qFSQHqCDkfNKCo8z/J2t7YMbKP8kCmaSIEbxfB4J36Nl+U7JpqPzc8K5WNCT+MQqwp2OzCaveZh7s4lv5JFcWNGHrhEPLgZw/Dl3bnLsrGNGP0ykbpmmmrsVW6jROmgDtiVilNg+xl92HFnfakHniqFt/u22/2tct9yu9q0QvKN1/JY/Z70/LaPR+GFEpNBXKe0rWrqcM6NrvTScirZWqjGT8tdyJnGy8WJBv4i54L+g839D/Q09FmW0w91hRZLGjBX/yeHpzO67ToNchDplRQh8JlJQlN8tkAXvaizysedJtQr3G0CZ7DiMPhbstKfhnd8CRQnZwm15nKkTwBsyB7jfEtwcpHXWC9vIHmQEKtfTLBZw7hovdzL3VvhyJ8nZuHdR/IFZdyGAXS8wD2Tmj8iomr8k9kZnZzfsFPm0qe3NEmfkoXtTk2hJeqRuu13XcBXJwU5SY8XIRt60ukb0kip9u41Rj0GmTxn9jwscFAPp6J1YX87Cv0HA+BdDZYSPIbp5UnvaAfjji0YClV/tF6v/RSB8Xf2/WGQEC8+EVnJnrVbYQ5comd2QjVqL885gcBzR+YJynmJxG1x2sgU7dBq5NzQ2WucPh9f210bAnsunWVqURBXBlOi1DcaF32P+SfFHHY0w+zGye+COfdbIOc1PWtAZm85kS4fU7ZeyAhOYVNMDFW+ZwVkSKMG6pVHyBQf1v7xaN2lA7eNC694jNh3VJV5vTI1s7foIGvZDH0nyOFZvBU5ZcucP2iXRbBgevHmEoORMUJWB3DKcfmgKwnZHGgOERi89YXlzpJ9ahKdPAWIGvcnTHmeU3VsSJjolwB4TwMwYEaZSVj2Fp2Bu82ULUcylTfc4xRBCC/Eav2Cn3mnpyqFxbOKX1vDZ+WND4H5zETSVkmogZWB/aWgZEfP74l2ru4+CeeYEEZHeHuq+0OkXaUC6OsE56hEPjRJK/nawvb164Q2rmnJrM9UXJaBUheAho3lZZwNKZ2TcnTvSxNyonu5Qbq8IivdO3iio2WWs9YTCgtX5amIhSbylSfnpB8lSnRXbfrjlz6WSIonG20PF6rI9ZebcwFoGBE95drGxG3Y4c6nS7b57RmHm2pSvgdJMqcJ3hJUSOMTPtU99YI1xrh9CnEZsWDfqnXfPwZEH4mE72xLXo5JNAC6Yy415vtYMBbxidYoF9bUKTnLAQ+Hm5Z3UgsJhedqckcpxRNx6meTSO1mUZApde/b60DmfO9niugv2OpCPvKgc2VtfbyCdjIaVFYAEM3jOFZMkpX5kw3hp5D7ndtOtL0MPGD51EEzsUC/8S21UFFbYddv8K2k5S19jHWmw/eh+zFO4kfDscoR2KqVJMGqvNig7VFA7fpLZCV31gZ2l1LN9AvHZOrIy/PdjYjMiwEHPeHBG9idgJhwzrDB3vTEspucUin8qt3zSfK4wDfGVfct5RvAArwJykZS073WLjlm3U+QuL4+YTjdpu2LJEqENuf4yGJA7vd0E5JpIe0A5LTjICmC2SGPzS9fIVuGWewLwE1vNC6BhZSNC+QpbmuWoqTHhVU6BzjpcoaJbKGd07hgLLOd01OWGuVzwAgHb24OLkddU1shFoy6ljqSVRfhM3tVr1qqX1YtmvK7mVgb1oU1hVWDR5hZMRAzoDX7dHPiPGTOPOWkXLBZjYEV7wF0WKgfA8o8b/16B6uuxj3USfyIoyMEQZ9ytylsK0LgYDJLtG/75/KCCFvGhCuqYTCKoKZQF2es8/+3dtuPHzpukLAVgma3LslOnl+rKtenU5LDgZ6N+dpws/119MwFFRCL95KiTgOcvBoHZXaf63GIAMY9edAUSgG1apTVUVSMIWawtvuRX41oC0KxyvqT4bQv+ljLCDIAO3+LAWydU26pmIzyi8o7vYdjAHChYFxX8LlM7hclQOgDvH6ymyjAQcBlzkBi3mR0js4PmX3wHZDp8p9k5IsduwkfWEiKbF8MIozKLGkFAKMYOw+CvYKBdPM3tQKxVdrYoS4BKn6pkA85TRDJVTAykbJkxJGDFvxUecg4rExYD+oeIw1Jeq85x0h5QWdJGlocsvZNCFcHRC2R9k1sh/0L5WXfKLgw3Qdd2V6J24GMq/dXUe2QhCmHMxEHi4SNjsuP/u6Q7xBQ7QyhCEdXrVHsQ5IYkaFyNEfQtg9GK54jewEwWIsBir22MiX2lfhDhCsNf50PsddfYP1AEVdFTqtyajb6cy+wyWwTO9oHpA8+Xf1nsKLNBU3TTWeSGzmyE8Kb4agUqAB+s2j3EvPLn1/8SfDiyWMM6ttbcxs1IUvTOrajSGB1snVur87oz7s339CUgoioH9z8o8RlnpWMUKNNmkcuk2zYwgPCqRO84c1B4rKSpDVpAQAytij6k8zomnWLNvLOMOFko/YimU8iOiLjDuDqj/44q7jgNHi/SK9v2+SzTxbjXW4QyTBjrFi8OdNGSkT4Pk62h7p4mlQ4UaNSAzNRrFYGTlEHRAJqPCxqRRh4osQAyvkzAXa+wv8Omq1aiVz7Zp4E2phE7wTcebV1JTB2gprUOmKMd+GAeDdlTNWuC+IA+VKvoNqy5OJ8inVyjSAzqbrNKxS5g3hNzTjzhBKH+ObUcslBgjXe55jVO4CSihFUjFnALhmNL93YMXedJMAapQg4frZPqw7uD2In3TMKR7VrZfEV+q0n72lXLgN0h0AptLAO/8JyJRk0IPhUTbqf1Myisx4jThZNfI10VwFQRO8/t9LeDIuDlUyuiank4OJS32mHXeA3usC0cs0i2okUCySTvNzchWDP6ghbmJvljxXPn2yhvD8b29QcKObHZz0wdrdyrNrBoFPaz/3GT3WAHRrOJ/wOF791bc3/gdQSwMEFAACAAgA6ptFS3yF9/FeAAAAagAAABsAAAB1bml2ZXJzYWwvdW5pdmVyc2FsLnBuZy54bWwtjFsKgCAQAP+D7iB7gE1xzYTMyyQp9KLE7PZFNH8zH9O7ssws++OM22pBIAc31FW/Hz5Hf7HyNoGGfwC7LZDAVv16xTEFC1oQEjdGagMs+DiFZEFJhR3XpCRB8y4fUEsBAgAAFAACAAgARJRXRyO0Tvv7AgAAsAgAABQAAAAAAAAAAQAAAAAAAAAAAHVuaXZlcnNhbC9wbGF5ZXIueG1sUEsBAgAAFAACAAgA6ptFSyzbRb1GMgAASUYAABcAAAAAAAAAAAAAAAAALQMAAHVuaXZlcnNhbC91bml2ZXJzYWwucG5nUEsBAgAAFAACAAgA6ptFS3yF9/FeAAAAagAAABsAAAAAAAAAAQAAAAAAqDUAAHVuaXZlcnNhbC91bml2ZXJzYWwucG5nLnhtbFBLBQYAAAAAAwADANAAAAA/NgAAAAA="/>
  <p:tag name="ISPRING_PRESENTATION_TITLE" val="五一劳动安全教育主题班会-动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2409</Words>
  <Application>WPS 演示</Application>
  <PresentationFormat>宽屏</PresentationFormat>
  <Paragraphs>135</Paragraphs>
  <Slides>19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等线</vt:lpstr>
      <vt:lpstr>思源黑体 CN Normal</vt:lpstr>
      <vt:lpstr>黑体</vt:lpstr>
      <vt:lpstr>庞门正道标题体</vt:lpstr>
      <vt:lpstr>微软雅黑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五一劳动安全教育主题班会-动</dc:title>
  <dc:creator>Administrator</dc:creator>
  <cp:lastModifiedBy>无谓</cp:lastModifiedBy>
  <cp:revision>17</cp:revision>
  <dcterms:created xsi:type="dcterms:W3CDTF">2018-04-11T12:29:00Z</dcterms:created>
  <dcterms:modified xsi:type="dcterms:W3CDTF">2020-09-16T11:35:42Z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