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
  </p:handoutMasterIdLst>
  <p:sldIdLst>
    <p:sldId id="257" r:id="rId3"/>
    <p:sldId id="258" r:id="rId5"/>
    <p:sldId id="259" r:id="rId6"/>
    <p:sldId id="263" r:id="rId7"/>
    <p:sldId id="274" r:id="rId8"/>
    <p:sldId id="265" r:id="rId9"/>
    <p:sldId id="270" r:id="rId10"/>
    <p:sldId id="264" r:id="rId11"/>
    <p:sldId id="277" r:id="rId12"/>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EC900"/>
    <a:srgbClr val="7D8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58" autoAdjust="0"/>
  </p:normalViewPr>
  <p:slideViewPr>
    <p:cSldViewPr snapToGrid="0" showGuides="1">
      <p:cViewPr varScale="1">
        <p:scale>
          <a:sx n="75" d="100"/>
          <a:sy n="75" d="100"/>
        </p:scale>
        <p:origin x="278" y="62"/>
      </p:cViewPr>
      <p:guideLst>
        <p:guide orient="horz" pos="2160"/>
        <p:guide pos="381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CCA3BA-D0E2-4DC7-82DC-1628504585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42A58-42B3-4D37-A2F4-5D8FEE56E7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9E042A58-42B3-4D37-A2F4-5D8FEE56E7AF}"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C361F-E5F5-49A0-A1CF-30B16B5AD8A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578C5-3041-4C4C-B6FF-13EDAA0E50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microsoft.com/office/2007/relationships/hdphoto" Target="../media/image15.wdp"/><Relationship Id="rId7" Type="http://schemas.openxmlformats.org/officeDocument/2006/relationships/image" Target="../media/image14.png"/><Relationship Id="rId6" Type="http://schemas.microsoft.com/office/2007/relationships/hdphoto" Target="../media/image13.wdp"/><Relationship Id="rId5" Type="http://schemas.openxmlformats.org/officeDocument/2006/relationships/image" Target="../media/image12.png"/><Relationship Id="rId4" Type="http://schemas.microsoft.com/office/2007/relationships/hdphoto" Target="../media/image11.wdp"/><Relationship Id="rId3" Type="http://schemas.openxmlformats.org/officeDocument/2006/relationships/image" Target="../media/image10.png"/><Relationship Id="rId2" Type="http://schemas.microsoft.com/office/2007/relationships/hdphoto" Target="../media/image9.wdp"/><Relationship Id="rId10" Type="http://schemas.openxmlformats.org/officeDocument/2006/relationships/notesSlide" Target="../notesSlides/notesSlide8.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10269855" y="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061210" y="2607310"/>
            <a:ext cx="7449185" cy="1106805"/>
          </a:xfrm>
          <a:prstGeom prst="rect">
            <a:avLst/>
          </a:prstGeom>
          <a:noFill/>
        </p:spPr>
        <p:txBody>
          <a:bodyPr wrap="square" rtlCol="0">
            <a:spAutoFit/>
          </a:bodyPr>
          <a:lstStyle/>
          <a:p>
            <a:pPr algn="dist"/>
            <a:r>
              <a:rPr lang="zh-CN" altLang="en-US" sz="6600" dirty="0">
                <a:solidFill>
                  <a:schemeClr val="bg1"/>
                </a:solidFill>
                <a:latin typeface="宋体" panose="02010600030101010101" pitchFamily="2" charset="-122"/>
                <a:ea typeface="宋体" panose="02010600030101010101" pitchFamily="2" charset="-122"/>
              </a:rPr>
              <a:t>劳动教育实践教程</a:t>
            </a:r>
            <a:endParaRPr lang="zh-CN" altLang="en-US" sz="6600" dirty="0">
              <a:solidFill>
                <a:schemeClr val="bg1"/>
              </a:solidFill>
              <a:latin typeface="宋体" panose="02010600030101010101" pitchFamily="2" charset="-122"/>
              <a:ea typeface="宋体" panose="02010600030101010101" pitchFamily="2" charset="-122"/>
            </a:endParaRPr>
          </a:p>
        </p:txBody>
      </p:sp>
      <p:sp>
        <p:nvSpPr>
          <p:cNvPr id="4" name="文本框 3"/>
          <p:cNvSpPr txBox="1"/>
          <p:nvPr/>
        </p:nvSpPr>
        <p:spPr>
          <a:xfrm>
            <a:off x="3218180" y="4091940"/>
            <a:ext cx="5501640" cy="460375"/>
          </a:xfrm>
          <a:prstGeom prst="rect">
            <a:avLst/>
          </a:prstGeom>
          <a:noFill/>
        </p:spPr>
        <p:txBody>
          <a:bodyPr wrap="square" rtlCol="0">
            <a:spAutoFit/>
          </a:bodyPr>
          <a:p>
            <a:pPr algn="ctr"/>
            <a:r>
              <a:rPr lang="zh-CN" altLang="en-US" sz="2400" b="1">
                <a:solidFill>
                  <a:schemeClr val="bg1"/>
                </a:solidFill>
              </a:rPr>
              <a:t>绪论</a:t>
            </a:r>
            <a:endParaRPr lang="zh-CN" altLang="en-US" sz="24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276" name="图片 275"/>
          <p:cNvPicPr>
            <a:picLocks noChangeAspect="1"/>
          </p:cNvPicPr>
          <p:nvPr/>
        </p:nvPicPr>
        <p:blipFill>
          <a:blip r:embed="rId1"/>
          <a:stretch>
            <a:fillRect/>
          </a:stretch>
        </p:blipFill>
        <p:spPr>
          <a:xfrm>
            <a:off x="8620975" y="-30480"/>
            <a:ext cx="3722049" cy="6949985"/>
          </a:xfrm>
          <a:prstGeom prst="rect">
            <a:avLst/>
          </a:prstGeom>
        </p:spPr>
      </p:pic>
      <p:sp>
        <p:nvSpPr>
          <p:cNvPr id="278" name="文本框 277"/>
          <p:cNvSpPr txBox="1"/>
          <p:nvPr/>
        </p:nvSpPr>
        <p:spPr>
          <a:xfrm>
            <a:off x="1085331" y="1415157"/>
            <a:ext cx="1527858" cy="769441"/>
          </a:xfrm>
          <a:prstGeom prst="rect">
            <a:avLst/>
          </a:prstGeom>
          <a:noFill/>
        </p:spPr>
        <p:txBody>
          <a:bodyPr wrap="square" rtlCol="0">
            <a:spAutoFit/>
          </a:bodyPr>
          <a:lstStyle/>
          <a:p>
            <a:pPr algn="dist"/>
            <a:r>
              <a:rPr lang="zh-CN" altLang="en-US" sz="4400" dirty="0">
                <a:solidFill>
                  <a:schemeClr val="bg1"/>
                </a:solidFill>
                <a:latin typeface="宋体" panose="02010600030101010101" pitchFamily="2" charset="-122"/>
                <a:ea typeface="宋体" panose="02010600030101010101" pitchFamily="2" charset="-122"/>
              </a:rPr>
              <a:t>目录</a:t>
            </a:r>
            <a:endParaRPr lang="zh-CN" altLang="en-US" sz="4400" dirty="0">
              <a:solidFill>
                <a:schemeClr val="bg1"/>
              </a:solidFill>
              <a:latin typeface="宋体" panose="02010600030101010101" pitchFamily="2" charset="-122"/>
              <a:ea typeface="宋体" panose="02010600030101010101" pitchFamily="2" charset="-122"/>
            </a:endParaRPr>
          </a:p>
        </p:txBody>
      </p:sp>
      <p:sp>
        <p:nvSpPr>
          <p:cNvPr id="279" name="文本框 278"/>
          <p:cNvSpPr txBox="1"/>
          <p:nvPr/>
        </p:nvSpPr>
        <p:spPr>
          <a:xfrm>
            <a:off x="2726435" y="1705094"/>
            <a:ext cx="2366690" cy="369332"/>
          </a:xfrm>
          <a:prstGeom prst="rect">
            <a:avLst/>
          </a:prstGeom>
          <a:noFill/>
        </p:spPr>
        <p:txBody>
          <a:bodyPr wrap="square" rtlCol="0">
            <a:spAutoFit/>
          </a:bodyPr>
          <a:lstStyle/>
          <a:p>
            <a:pPr algn="dist"/>
            <a:r>
              <a:rPr lang="en-US" altLang="zh-CN" dirty="0">
                <a:solidFill>
                  <a:schemeClr val="bg1"/>
                </a:solidFill>
                <a:latin typeface="宋体" panose="02010600030101010101" pitchFamily="2" charset="-122"/>
                <a:ea typeface="宋体" panose="02010600030101010101" pitchFamily="2" charset="-122"/>
              </a:rPr>
              <a:t>CONTENTS</a:t>
            </a:r>
            <a:endParaRPr lang="zh-CN" altLang="en-US" dirty="0">
              <a:solidFill>
                <a:schemeClr val="bg1"/>
              </a:solidFill>
              <a:latin typeface="宋体" panose="02010600030101010101" pitchFamily="2" charset="-122"/>
              <a:ea typeface="宋体" panose="02010600030101010101" pitchFamily="2" charset="-122"/>
            </a:endParaRPr>
          </a:p>
        </p:txBody>
      </p:sp>
      <p:grpSp>
        <p:nvGrpSpPr>
          <p:cNvPr id="285" name="组合 284"/>
          <p:cNvGrpSpPr/>
          <p:nvPr/>
        </p:nvGrpSpPr>
        <p:grpSpPr>
          <a:xfrm>
            <a:off x="1085331" y="2512089"/>
            <a:ext cx="4765009" cy="521970"/>
            <a:chOff x="1085331" y="2218189"/>
            <a:chExt cx="4765009" cy="521970"/>
          </a:xfrm>
        </p:grpSpPr>
        <p:grpSp>
          <p:nvGrpSpPr>
            <p:cNvPr id="280" name="组合 279"/>
            <p:cNvGrpSpPr/>
            <p:nvPr/>
          </p:nvGrpSpPr>
          <p:grpSpPr>
            <a:xfrm>
              <a:off x="1085331" y="2253146"/>
              <a:ext cx="643113" cy="453306"/>
              <a:chOff x="5872163" y="3270250"/>
              <a:chExt cx="457200" cy="322263"/>
            </a:xfrm>
          </p:grpSpPr>
          <p:sp>
            <p:nvSpPr>
              <p:cNvPr id="28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4" name="文本框 283"/>
            <p:cNvSpPr txBox="1"/>
            <p:nvPr/>
          </p:nvSpPr>
          <p:spPr>
            <a:xfrm>
              <a:off x="1969220" y="2218189"/>
              <a:ext cx="3881120" cy="521970"/>
            </a:xfrm>
            <a:prstGeom prst="rect">
              <a:avLst/>
            </a:prstGeom>
            <a:noFill/>
          </p:spPr>
          <p:txBody>
            <a:bodyPr wrap="square" rtlCol="0">
              <a:spAutoFit/>
            </a:bodyPr>
            <a:lstStyle/>
            <a:p>
              <a:pPr algn="l"/>
              <a:r>
                <a:rPr lang="zh-CN" altLang="en-US" sz="2800" dirty="0">
                  <a:solidFill>
                    <a:schemeClr val="bg1"/>
                  </a:solidFill>
                  <a:latin typeface="宋体" panose="02010600030101010101" pitchFamily="2" charset="-122"/>
                  <a:ea typeface="宋体" panose="02010600030101010101" pitchFamily="2" charset="-122"/>
                </a:rPr>
                <a:t>绪论</a:t>
              </a:r>
              <a:endParaRPr lang="zh-CN" altLang="en-US" sz="2800" dirty="0">
                <a:solidFill>
                  <a:schemeClr val="bg1"/>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down)">
                                      <p:cBhvr>
                                        <p:cTn id="7" dur="750"/>
                                        <p:tgtEl>
                                          <p:spTgt spid="27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78"/>
                                        </p:tgtEl>
                                        <p:attrNameLst>
                                          <p:attrName>style.visibility</p:attrName>
                                        </p:attrNameLst>
                                      </p:cBhvr>
                                      <p:to>
                                        <p:strVal val="visible"/>
                                      </p:to>
                                    </p:set>
                                    <p:animEffect transition="in" filter="fade">
                                      <p:cBhvr>
                                        <p:cTn id="11" dur="500"/>
                                        <p:tgtEl>
                                          <p:spTgt spid="27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fade">
                                      <p:cBhvr>
                                        <p:cTn id="15" dur="500"/>
                                        <p:tgtEl>
                                          <p:spTgt spid="27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85"/>
                                        </p:tgtEl>
                                        <p:attrNameLst>
                                          <p:attrName>style.visibility</p:attrName>
                                        </p:attrNameLst>
                                      </p:cBhvr>
                                      <p:to>
                                        <p:strVal val="visible"/>
                                      </p:to>
                                    </p:set>
                                    <p:animEffect transition="in" filter="fade">
                                      <p:cBhvr>
                                        <p:cTn id="19" dur="750"/>
                                        <p:tgtEl>
                                          <p:spTgt spid="2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p:bldP spid="27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9" name="组合 428"/>
          <p:cNvGrpSpPr/>
          <p:nvPr/>
        </p:nvGrpSpPr>
        <p:grpSpPr>
          <a:xfrm>
            <a:off x="8086509"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9" name="文本框 208"/>
          <p:cNvSpPr txBox="1"/>
          <p:nvPr/>
        </p:nvSpPr>
        <p:spPr>
          <a:xfrm>
            <a:off x="6290310" y="2863215"/>
            <a:ext cx="4345940" cy="1753235"/>
          </a:xfrm>
          <a:prstGeom prst="rect">
            <a:avLst/>
          </a:prstGeom>
          <a:noFill/>
        </p:spPr>
        <p:txBody>
          <a:bodyPr wrap="square" rtlCol="0">
            <a:spAutoFit/>
          </a:bodyPr>
          <a:lstStyle/>
          <a:p>
            <a:pPr algn="ctr"/>
            <a:r>
              <a:rPr lang="zh-CN" altLang="en-US" sz="5400" dirty="0">
                <a:solidFill>
                  <a:schemeClr val="bg1"/>
                </a:solidFill>
                <a:latin typeface="宋体" panose="02010600030101010101" pitchFamily="2" charset="-122"/>
                <a:ea typeface="宋体" panose="02010600030101010101" pitchFamily="2" charset="-122"/>
              </a:rPr>
              <a:t>为什么要进行劳动教育</a:t>
            </a:r>
            <a:endParaRPr lang="zh-CN" altLang="en-US" sz="540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29"/>
                                        </p:tgtEl>
                                        <p:attrNameLst>
                                          <p:attrName>style.visibility</p:attrName>
                                        </p:attrNameLst>
                                      </p:cBhvr>
                                      <p:to>
                                        <p:strVal val="visible"/>
                                      </p:to>
                                    </p:set>
                                    <p:animEffect transition="in" filter="fade">
                                      <p:cBhvr>
                                        <p:cTn id="11" dur="500"/>
                                        <p:tgtEl>
                                          <p:spTgt spid="429"/>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09"/>
                                        </p:tgtEl>
                                        <p:attrNameLst>
                                          <p:attrName>style.visibility</p:attrName>
                                        </p:attrNameLst>
                                      </p:cBhvr>
                                      <p:to>
                                        <p:strVal val="visible"/>
                                      </p:to>
                                    </p:set>
                                    <p:animEffect transition="in" filter="fade">
                                      <p:cBhvr>
                                        <p:cTn id="15"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90" y="307340"/>
            <a:ext cx="7254240" cy="706755"/>
          </a:xfrm>
          <a:prstGeom prst="rect">
            <a:avLst/>
          </a:prstGeom>
          <a:noFill/>
        </p:spPr>
        <p:txBody>
          <a:bodyPr wrap="square" rtlCol="0">
            <a:spAutoFit/>
          </a:bodyPr>
          <a:lstStyle/>
          <a:p>
            <a:pPr algn="l"/>
            <a:r>
              <a:rPr lang="zh-CN" altLang="en-US" sz="4000" dirty="0">
                <a:solidFill>
                  <a:schemeClr val="bg1"/>
                </a:solidFill>
                <a:latin typeface="宋体" panose="02010600030101010101" pitchFamily="2" charset="-122"/>
                <a:ea typeface="宋体" panose="02010600030101010101" pitchFamily="2" charset="-122"/>
              </a:rPr>
              <a:t>一、劳动教育性质与基本理念</a:t>
            </a:r>
            <a:endParaRPr lang="zh-CN" altLang="en-US" sz="4000" dirty="0">
              <a:solidFill>
                <a:schemeClr val="bg1"/>
              </a:solidFill>
              <a:latin typeface="宋体" panose="02010600030101010101" pitchFamily="2" charset="-122"/>
              <a:ea typeface="宋体" panose="02010600030101010101" pitchFamily="2" charset="-122"/>
            </a:endParaRPr>
          </a:p>
        </p:txBody>
      </p:sp>
      <p:grpSp>
        <p:nvGrpSpPr>
          <p:cNvPr id="145" name="组合 144"/>
          <p:cNvGrpSpPr/>
          <p:nvPr/>
        </p:nvGrpSpPr>
        <p:grpSpPr>
          <a:xfrm>
            <a:off x="0" y="1673237"/>
            <a:ext cx="4659086" cy="5184763"/>
            <a:chOff x="3016250" y="3175"/>
            <a:chExt cx="6162676" cy="6858001"/>
          </a:xfrm>
        </p:grpSpPr>
        <p:sp>
          <p:nvSpPr>
            <p:cNvPr id="146"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4"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7"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8"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9"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Text Box 3"/>
          <p:cNvSpPr txBox="1">
            <a:spLocks noChangeArrowheads="1"/>
          </p:cNvSpPr>
          <p:nvPr/>
        </p:nvSpPr>
        <p:spPr bwMode="auto">
          <a:xfrm>
            <a:off x="4659871" y="1051855"/>
            <a:ext cx="7041093" cy="5515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sz="2400" dirty="0">
                <a:solidFill>
                  <a:schemeClr val="bg1"/>
                </a:solidFill>
                <a:latin typeface="宋体" panose="02010600030101010101" pitchFamily="2" charset="-122"/>
              </a:rPr>
              <a:t>1. 劳动教育的性质</a:t>
            </a:r>
            <a:endParaRPr sz="2400" dirty="0">
              <a:solidFill>
                <a:schemeClr val="bg1"/>
              </a:solidFill>
              <a:latin typeface="宋体" panose="02010600030101010101" pitchFamily="2" charset="-122"/>
            </a:endParaRPr>
          </a:p>
          <a:p>
            <a:pPr eaLnBrk="1" hangingPunct="1">
              <a:lnSpc>
                <a:spcPct val="130000"/>
              </a:lnSpc>
              <a:spcBef>
                <a:spcPct val="50000"/>
              </a:spcBef>
            </a:pPr>
            <a:r>
              <a:rPr sz="2400" dirty="0">
                <a:solidFill>
                  <a:schemeClr val="bg1"/>
                </a:solidFill>
                <a:latin typeface="宋体" panose="02010600030101010101" pitchFamily="2" charset="-122"/>
              </a:rPr>
              <a:t>劳动教育是新时代党对教育的新要求，是中国特色社会主义教育制度的重要内容。</a:t>
            </a:r>
            <a:r>
              <a:rPr lang="zh-CN" altLang="en-US" sz="2400" dirty="0">
                <a:solidFill>
                  <a:schemeClr val="bg1"/>
                </a:solidFill>
                <a:latin typeface="宋体" panose="02010600030101010101" pitchFamily="2" charset="-122"/>
              </a:rPr>
              <a:t>它具有鲜明的思想性，具有突出的社会性，具有显著的实践性。</a:t>
            </a:r>
            <a:endParaRPr lang="zh-CN" altLang="en-US" sz="24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2. 劳动教育的基本理念</a:t>
            </a:r>
            <a:endParaRPr lang="zh-CN" altLang="en-US" sz="24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（1）强化劳动观念，弘扬劳动精神。</a:t>
            </a:r>
            <a:endParaRPr lang="zh-CN" altLang="en-US" sz="24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（2）强调身心参与，注重手脑并用。</a:t>
            </a:r>
            <a:endParaRPr lang="zh-CN" altLang="en-US" sz="24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（3）继承优良传统，彰显时代特征。</a:t>
            </a:r>
            <a:endParaRPr lang="zh-CN" altLang="en-US" sz="24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（4）发挥主体作用，激发创新创造。</a:t>
            </a:r>
            <a:endParaRPr lang="zh-CN" altLang="en-US" sz="2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down)">
                                      <p:cBhvr>
                                        <p:cTn id="7" dur="750"/>
                                        <p:tgtEl>
                                          <p:spTgt spid="14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fade">
                                      <p:cBhvr>
                                        <p:cTn id="11" dur="1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90" y="307340"/>
            <a:ext cx="477837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 二、劳动教育的意义</a:t>
            </a:r>
            <a:endPar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84" name="图片 8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35831" y="566057"/>
            <a:ext cx="3364410" cy="6120639"/>
          </a:xfrm>
          <a:prstGeom prst="rect">
            <a:avLst/>
          </a:prstGeom>
        </p:spPr>
      </p:pic>
      <p:grpSp>
        <p:nvGrpSpPr>
          <p:cNvPr id="2" name="组合 1"/>
          <p:cNvGrpSpPr/>
          <p:nvPr/>
        </p:nvGrpSpPr>
        <p:grpSpPr>
          <a:xfrm>
            <a:off x="801794" y="952527"/>
            <a:ext cx="6387103" cy="1472150"/>
            <a:chOff x="745914" y="1212877"/>
            <a:chExt cx="6387103" cy="1472150"/>
          </a:xfrm>
        </p:grpSpPr>
        <p:sp>
          <p:nvSpPr>
            <p:cNvPr id="85" name="矩形 84"/>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rot="1638663">
              <a:off x="6287425" y="1212877"/>
              <a:ext cx="845592" cy="596026"/>
              <a:chOff x="5872163" y="3270250"/>
              <a:chExt cx="457200" cy="322263"/>
            </a:xfrm>
          </p:grpSpPr>
          <p:sp>
            <p:nvSpPr>
              <p:cNvPr id="87"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869078" y="1510912"/>
              <a:ext cx="5841170" cy="117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sz="1600" b="1" dirty="0">
                  <a:solidFill>
                    <a:schemeClr val="tx1"/>
                  </a:solidFill>
                  <a:latin typeface="宋体" panose="02010600030101010101" pitchFamily="2" charset="-122"/>
                  <a:ea typeface="宋体" panose="02010600030101010101" pitchFamily="2" charset="-122"/>
                </a:rPr>
                <a:t>1. 劳动教育是实现中国梦的强大助推力量</a:t>
              </a:r>
              <a:endParaRPr lang="zh-CN" altLang="en-US" sz="1600" b="1" dirty="0">
                <a:solidFill>
                  <a:schemeClr val="tx1"/>
                </a:solidFill>
                <a:latin typeface="宋体" panose="02010600030101010101" pitchFamily="2" charset="-122"/>
                <a:ea typeface="宋体" panose="02010600030101010101" pitchFamily="2" charset="-122"/>
              </a:endParaRPr>
            </a:p>
            <a:p>
              <a:r>
                <a:rPr lang="zh-CN" altLang="en-US" sz="1600" dirty="0">
                  <a:solidFill>
                    <a:schemeClr val="tx1"/>
                  </a:solidFill>
                  <a:latin typeface="宋体" panose="02010600030101010101" pitchFamily="2" charset="-122"/>
                  <a:ea typeface="宋体" panose="02010600030101010101" pitchFamily="2" charset="-122"/>
                </a:rPr>
                <a:t>劳动开创未来，奋斗实现梦想。“以劳动托起中国梦”，根本上要靠劳动者的辛勤劳动、诚实劳动和创造性劳动。</a:t>
              </a:r>
              <a:endParaRPr lang="zh-CN" altLang="en-US" sz="1600" dirty="0">
                <a:solidFill>
                  <a:schemeClr val="tx1"/>
                </a:solidFill>
                <a:latin typeface="宋体" panose="02010600030101010101" pitchFamily="2" charset="-122"/>
                <a:ea typeface="宋体" panose="02010600030101010101" pitchFamily="2" charset="-122"/>
              </a:endParaRPr>
            </a:p>
          </p:txBody>
        </p:sp>
      </p:grpSp>
      <p:grpSp>
        <p:nvGrpSpPr>
          <p:cNvPr id="91" name="组合 90"/>
          <p:cNvGrpSpPr/>
          <p:nvPr/>
        </p:nvGrpSpPr>
        <p:grpSpPr>
          <a:xfrm>
            <a:off x="802005" y="2249170"/>
            <a:ext cx="6634480" cy="1471471"/>
            <a:chOff x="745914" y="1212877"/>
            <a:chExt cx="6387103" cy="1471691"/>
          </a:xfrm>
        </p:grpSpPr>
        <p:sp>
          <p:nvSpPr>
            <p:cNvPr id="92" name="矩形 91"/>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rot="1638663">
              <a:off x="6287425" y="1212877"/>
              <a:ext cx="845592" cy="596026"/>
              <a:chOff x="5872163" y="3270250"/>
              <a:chExt cx="457200" cy="322263"/>
            </a:xfrm>
          </p:grpSpPr>
          <p:sp>
            <p:nvSpPr>
              <p:cNvPr id="95"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807483" y="1510277"/>
              <a:ext cx="5841170" cy="1174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r>
                <a:rPr lang="zh-CN" altLang="en-US" b="1" dirty="0">
                  <a:latin typeface="宋体" panose="02010600030101010101" pitchFamily="2" charset="-122"/>
                  <a:ea typeface="宋体" panose="02010600030101010101" pitchFamily="2" charset="-122"/>
                </a:rPr>
                <a:t>2. 劳动教育是学校立德树人的重要文化载体</a:t>
              </a:r>
              <a:endParaRPr lang="zh-CN" altLang="en-US" b="1"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“立德树人”作为一种先进的教育理念，以培养德才兼备、全面发展人才为主旨。</a:t>
              </a:r>
              <a:endParaRPr lang="zh-CN" altLang="en-US" dirty="0">
                <a:latin typeface="宋体" panose="02010600030101010101" pitchFamily="2" charset="-122"/>
                <a:ea typeface="宋体" panose="02010600030101010101" pitchFamily="2" charset="-122"/>
              </a:endParaRPr>
            </a:p>
          </p:txBody>
        </p:sp>
      </p:grpSp>
      <p:grpSp>
        <p:nvGrpSpPr>
          <p:cNvPr id="97" name="组合 96"/>
          <p:cNvGrpSpPr/>
          <p:nvPr/>
        </p:nvGrpSpPr>
        <p:grpSpPr>
          <a:xfrm>
            <a:off x="746125" y="5241290"/>
            <a:ext cx="7169785" cy="1616075"/>
            <a:chOff x="745914" y="1212877"/>
            <a:chExt cx="6387103" cy="1616710"/>
          </a:xfrm>
        </p:grpSpPr>
        <p:sp>
          <p:nvSpPr>
            <p:cNvPr id="98" name="矩形 97"/>
            <p:cNvSpPr/>
            <p:nvPr/>
          </p:nvSpPr>
          <p:spPr>
            <a:xfrm>
              <a:off x="745914" y="1299237"/>
              <a:ext cx="5964555" cy="153035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rot="1638663">
              <a:off x="6287425" y="1212877"/>
              <a:ext cx="845592" cy="596026"/>
              <a:chOff x="5872163" y="3270250"/>
              <a:chExt cx="457200" cy="322263"/>
            </a:xfrm>
          </p:grpSpPr>
          <p:sp>
            <p:nvSpPr>
              <p:cNvPr id="10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文本框 99"/>
            <p:cNvSpPr txBox="1"/>
            <p:nvPr/>
          </p:nvSpPr>
          <p:spPr>
            <a:xfrm>
              <a:off x="745914" y="1298636"/>
              <a:ext cx="6053351" cy="1494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r>
                <a:rPr lang="zh-CN" altLang="en-US" b="1" dirty="0">
                  <a:latin typeface="宋体" panose="02010600030101010101" pitchFamily="2" charset="-122"/>
                  <a:ea typeface="宋体" panose="02010600030101010101" pitchFamily="2" charset="-122"/>
                </a:rPr>
                <a:t>4. 劳动教育是培养合格的社会主义建设者和接班人的要求</a:t>
              </a:r>
              <a:endParaRPr lang="zh-CN" altLang="en-US" b="1"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有用人才”“时代新人”的一个重要特征，就是具备劳动的素质，能够弘扬劳动精神、崇尚劳动、懂得劳动最光荣，能够辛勤劳动、诚实劳动、创造性劳动，树立“以天下为己任”、舍我其谁的社会责任感和担当精神。</a:t>
              </a:r>
              <a:endParaRPr lang="zh-CN" altLang="en-US" dirty="0">
                <a:latin typeface="宋体" panose="02010600030101010101" pitchFamily="2" charset="-122"/>
                <a:ea typeface="宋体" panose="02010600030101010101" pitchFamily="2" charset="-122"/>
              </a:endParaRPr>
            </a:p>
          </p:txBody>
        </p:sp>
      </p:grpSp>
      <p:grpSp>
        <p:nvGrpSpPr>
          <p:cNvPr id="3" name="组合 2"/>
          <p:cNvGrpSpPr/>
          <p:nvPr/>
        </p:nvGrpSpPr>
        <p:grpSpPr>
          <a:xfrm>
            <a:off x="746125" y="3590925"/>
            <a:ext cx="6963410" cy="1650365"/>
            <a:chOff x="745914" y="1212877"/>
            <a:chExt cx="6387103" cy="1650365"/>
          </a:xfrm>
        </p:grpSpPr>
        <p:sp>
          <p:nvSpPr>
            <p:cNvPr id="4" name="矩形 3"/>
            <p:cNvSpPr/>
            <p:nvPr/>
          </p:nvSpPr>
          <p:spPr>
            <a:xfrm>
              <a:off x="745914" y="1342417"/>
              <a:ext cx="5964555" cy="152082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rot="1638663">
              <a:off x="6287425" y="1212877"/>
              <a:ext cx="845592" cy="596026"/>
              <a:chOff x="5872163" y="3270250"/>
              <a:chExt cx="457200" cy="322263"/>
            </a:xfrm>
          </p:grpSpPr>
          <p:sp>
            <p:nvSpPr>
              <p:cNvPr id="6"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 name="文本框 7"/>
            <p:cNvSpPr txBox="1"/>
            <p:nvPr/>
          </p:nvSpPr>
          <p:spPr>
            <a:xfrm>
              <a:off x="745914" y="1368452"/>
              <a:ext cx="6020435" cy="1494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r>
                <a:rPr lang="zh-CN" altLang="en-US" b="1" dirty="0">
                  <a:latin typeface="宋体" panose="02010600030101010101" pitchFamily="2" charset="-122"/>
                  <a:ea typeface="宋体" panose="02010600030101010101" pitchFamily="2" charset="-122"/>
                </a:rPr>
                <a:t>3. 劳动教育是学生成长成才的需要</a:t>
              </a:r>
              <a:endParaRPr lang="zh-CN" altLang="en-US" b="1"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有利于学生形成积极向上的就业创业观，有利于学生通过在课堂教学、自身学习、实验实践等教育环节上付出大量劳动，有利于学生在体味艰辛、挥洒汗水中塑造坚强的心理素质。</a:t>
              </a:r>
              <a:endParaRPr lang="zh-CN" altLang="en-US" dirty="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750"/>
                                        <p:tgtEl>
                                          <p:spTgt spid="91"/>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750"/>
                                        <p:tgtEl>
                                          <p:spTgt spid="97"/>
                                        </p:tgtEl>
                                      </p:cBhvr>
                                    </p:animEffect>
                                  </p:childTnLst>
                                </p:cTn>
                              </p:par>
                            </p:childTnLst>
                          </p:cTn>
                        </p:par>
                        <p:par>
                          <p:cTn id="22" fill="hold">
                            <p:stCondLst>
                              <p:cond delay="40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90" y="307340"/>
            <a:ext cx="577405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三、劳动教育的目标与内容</a:t>
            </a:r>
            <a:endPar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4" name="组合 3"/>
          <p:cNvGrpSpPr/>
          <p:nvPr/>
        </p:nvGrpSpPr>
        <p:grpSpPr>
          <a:xfrm>
            <a:off x="730537" y="1359017"/>
            <a:ext cx="4324063" cy="5498983"/>
            <a:chOff x="730537" y="2860675"/>
            <a:chExt cx="3143251" cy="3997325"/>
          </a:xfrm>
        </p:grpSpPr>
        <p:sp>
          <p:nvSpPr>
            <p:cNvPr id="227" name="Freeform 55"/>
            <p:cNvSpPr/>
            <p:nvPr/>
          </p:nvSpPr>
          <p:spPr bwMode="auto">
            <a:xfrm>
              <a:off x="730537" y="3363912"/>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56"/>
            <p:cNvSpPr/>
            <p:nvPr/>
          </p:nvSpPr>
          <p:spPr bwMode="auto">
            <a:xfrm>
              <a:off x="732125" y="3363912"/>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57"/>
            <p:cNvSpPr/>
            <p:nvPr/>
          </p:nvSpPr>
          <p:spPr bwMode="auto">
            <a:xfrm>
              <a:off x="3091150" y="2873375"/>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58"/>
            <p:cNvSpPr/>
            <p:nvPr/>
          </p:nvSpPr>
          <p:spPr bwMode="auto">
            <a:xfrm>
              <a:off x="3078450" y="2860675"/>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59"/>
            <p:cNvSpPr/>
            <p:nvPr/>
          </p:nvSpPr>
          <p:spPr bwMode="auto">
            <a:xfrm>
              <a:off x="1146462" y="3098800"/>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60"/>
            <p:cNvSpPr/>
            <p:nvPr/>
          </p:nvSpPr>
          <p:spPr bwMode="auto">
            <a:xfrm>
              <a:off x="1287750" y="4338637"/>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61"/>
            <p:cNvSpPr>
              <a:spLocks noEditPoints="1"/>
            </p:cNvSpPr>
            <p:nvPr/>
          </p:nvSpPr>
          <p:spPr bwMode="auto">
            <a:xfrm>
              <a:off x="1146462" y="3276600"/>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62"/>
            <p:cNvSpPr/>
            <p:nvPr/>
          </p:nvSpPr>
          <p:spPr bwMode="auto">
            <a:xfrm>
              <a:off x="1484600" y="6384925"/>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63"/>
            <p:cNvSpPr/>
            <p:nvPr/>
          </p:nvSpPr>
          <p:spPr bwMode="auto">
            <a:xfrm>
              <a:off x="1467137" y="6446837"/>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64"/>
            <p:cNvSpPr/>
            <p:nvPr/>
          </p:nvSpPr>
          <p:spPr bwMode="auto">
            <a:xfrm>
              <a:off x="1467137" y="65087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65"/>
            <p:cNvSpPr/>
            <p:nvPr/>
          </p:nvSpPr>
          <p:spPr bwMode="auto">
            <a:xfrm>
              <a:off x="1459200" y="6570662"/>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66"/>
            <p:cNvSpPr/>
            <p:nvPr/>
          </p:nvSpPr>
          <p:spPr bwMode="auto">
            <a:xfrm>
              <a:off x="1451262" y="6632575"/>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67"/>
            <p:cNvSpPr/>
            <p:nvPr/>
          </p:nvSpPr>
          <p:spPr bwMode="auto">
            <a:xfrm>
              <a:off x="1438562" y="6696075"/>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68"/>
            <p:cNvSpPr/>
            <p:nvPr/>
          </p:nvSpPr>
          <p:spPr bwMode="auto">
            <a:xfrm>
              <a:off x="1438562" y="6757987"/>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69"/>
            <p:cNvSpPr/>
            <p:nvPr/>
          </p:nvSpPr>
          <p:spPr bwMode="auto">
            <a:xfrm>
              <a:off x="1484600" y="6323012"/>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70"/>
            <p:cNvSpPr/>
            <p:nvPr/>
          </p:nvSpPr>
          <p:spPr bwMode="auto">
            <a:xfrm>
              <a:off x="1484600" y="6261100"/>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71"/>
            <p:cNvSpPr/>
            <p:nvPr/>
          </p:nvSpPr>
          <p:spPr bwMode="auto">
            <a:xfrm>
              <a:off x="1495712" y="6199187"/>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72"/>
            <p:cNvSpPr/>
            <p:nvPr/>
          </p:nvSpPr>
          <p:spPr bwMode="auto">
            <a:xfrm>
              <a:off x="1503650" y="6135687"/>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73"/>
            <p:cNvSpPr/>
            <p:nvPr/>
          </p:nvSpPr>
          <p:spPr bwMode="auto">
            <a:xfrm>
              <a:off x="1513175" y="60737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74"/>
            <p:cNvSpPr/>
            <p:nvPr/>
          </p:nvSpPr>
          <p:spPr bwMode="auto">
            <a:xfrm>
              <a:off x="1513175" y="6011862"/>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75"/>
            <p:cNvSpPr/>
            <p:nvPr/>
          </p:nvSpPr>
          <p:spPr bwMode="auto">
            <a:xfrm>
              <a:off x="1521112" y="59499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76"/>
            <p:cNvSpPr/>
            <p:nvPr/>
          </p:nvSpPr>
          <p:spPr bwMode="auto">
            <a:xfrm>
              <a:off x="1521112" y="5888037"/>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77"/>
            <p:cNvSpPr/>
            <p:nvPr/>
          </p:nvSpPr>
          <p:spPr bwMode="auto">
            <a:xfrm>
              <a:off x="1529050" y="5826125"/>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78"/>
            <p:cNvSpPr/>
            <p:nvPr/>
          </p:nvSpPr>
          <p:spPr bwMode="auto">
            <a:xfrm>
              <a:off x="1538575" y="5764212"/>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79"/>
            <p:cNvSpPr/>
            <p:nvPr/>
          </p:nvSpPr>
          <p:spPr bwMode="auto">
            <a:xfrm>
              <a:off x="1557625" y="5700712"/>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80"/>
            <p:cNvSpPr/>
            <p:nvPr/>
          </p:nvSpPr>
          <p:spPr bwMode="auto">
            <a:xfrm>
              <a:off x="1565562" y="56388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81"/>
            <p:cNvSpPr/>
            <p:nvPr/>
          </p:nvSpPr>
          <p:spPr bwMode="auto">
            <a:xfrm>
              <a:off x="1565562" y="5576887"/>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82"/>
            <p:cNvSpPr/>
            <p:nvPr/>
          </p:nvSpPr>
          <p:spPr bwMode="auto">
            <a:xfrm>
              <a:off x="1575087" y="55149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83"/>
            <p:cNvSpPr/>
            <p:nvPr/>
          </p:nvSpPr>
          <p:spPr bwMode="auto">
            <a:xfrm>
              <a:off x="1575087" y="5453062"/>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4"/>
            <p:cNvSpPr/>
            <p:nvPr/>
          </p:nvSpPr>
          <p:spPr bwMode="auto">
            <a:xfrm>
              <a:off x="1583025" y="5391150"/>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85"/>
            <p:cNvSpPr/>
            <p:nvPr/>
          </p:nvSpPr>
          <p:spPr bwMode="auto">
            <a:xfrm>
              <a:off x="1592550" y="5329237"/>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86"/>
            <p:cNvSpPr/>
            <p:nvPr/>
          </p:nvSpPr>
          <p:spPr bwMode="auto">
            <a:xfrm>
              <a:off x="1600487" y="5265737"/>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87"/>
            <p:cNvSpPr/>
            <p:nvPr/>
          </p:nvSpPr>
          <p:spPr bwMode="auto">
            <a:xfrm>
              <a:off x="1608425" y="5203825"/>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88"/>
            <p:cNvSpPr/>
            <p:nvPr/>
          </p:nvSpPr>
          <p:spPr bwMode="auto">
            <a:xfrm>
              <a:off x="1619537" y="5141912"/>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89"/>
            <p:cNvSpPr/>
            <p:nvPr/>
          </p:nvSpPr>
          <p:spPr bwMode="auto">
            <a:xfrm>
              <a:off x="1619537" y="5080000"/>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90"/>
            <p:cNvSpPr/>
            <p:nvPr/>
          </p:nvSpPr>
          <p:spPr bwMode="auto">
            <a:xfrm>
              <a:off x="1605250" y="4964112"/>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91"/>
            <p:cNvSpPr/>
            <p:nvPr/>
          </p:nvSpPr>
          <p:spPr bwMode="auto">
            <a:xfrm>
              <a:off x="1546512" y="4902200"/>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92"/>
            <p:cNvSpPr/>
            <p:nvPr/>
          </p:nvSpPr>
          <p:spPr bwMode="auto">
            <a:xfrm>
              <a:off x="1489362" y="4840287"/>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93"/>
            <p:cNvSpPr/>
            <p:nvPr/>
          </p:nvSpPr>
          <p:spPr bwMode="auto">
            <a:xfrm>
              <a:off x="1440150" y="4778375"/>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94"/>
            <p:cNvSpPr/>
            <p:nvPr/>
          </p:nvSpPr>
          <p:spPr bwMode="auto">
            <a:xfrm>
              <a:off x="1411575" y="4716462"/>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95"/>
            <p:cNvSpPr/>
            <p:nvPr/>
          </p:nvSpPr>
          <p:spPr bwMode="auto">
            <a:xfrm>
              <a:off x="1373475" y="4652962"/>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96"/>
            <p:cNvSpPr/>
            <p:nvPr/>
          </p:nvSpPr>
          <p:spPr bwMode="auto">
            <a:xfrm>
              <a:off x="1354425" y="45910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97"/>
            <p:cNvSpPr/>
            <p:nvPr/>
          </p:nvSpPr>
          <p:spPr bwMode="auto">
            <a:xfrm>
              <a:off x="1335375" y="4529137"/>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98"/>
            <p:cNvSpPr/>
            <p:nvPr/>
          </p:nvSpPr>
          <p:spPr bwMode="auto">
            <a:xfrm>
              <a:off x="1313150" y="4467225"/>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99"/>
            <p:cNvSpPr/>
            <p:nvPr/>
          </p:nvSpPr>
          <p:spPr bwMode="auto">
            <a:xfrm>
              <a:off x="1294100" y="4405312"/>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100"/>
            <p:cNvSpPr/>
            <p:nvPr/>
          </p:nvSpPr>
          <p:spPr bwMode="auto">
            <a:xfrm>
              <a:off x="1294100" y="4343400"/>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01"/>
            <p:cNvSpPr/>
            <p:nvPr/>
          </p:nvSpPr>
          <p:spPr bwMode="auto">
            <a:xfrm>
              <a:off x="1267112" y="4281487"/>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02"/>
            <p:cNvSpPr/>
            <p:nvPr/>
          </p:nvSpPr>
          <p:spPr bwMode="auto">
            <a:xfrm>
              <a:off x="1236950" y="4219575"/>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103"/>
            <p:cNvSpPr/>
            <p:nvPr/>
          </p:nvSpPr>
          <p:spPr bwMode="auto">
            <a:xfrm>
              <a:off x="1319500" y="4173537"/>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104"/>
            <p:cNvSpPr/>
            <p:nvPr/>
          </p:nvSpPr>
          <p:spPr bwMode="auto">
            <a:xfrm>
              <a:off x="1319500" y="4160837"/>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105"/>
            <p:cNvSpPr/>
            <p:nvPr/>
          </p:nvSpPr>
          <p:spPr bwMode="auto">
            <a:xfrm>
              <a:off x="1284575" y="4125912"/>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106"/>
            <p:cNvSpPr/>
            <p:nvPr/>
          </p:nvSpPr>
          <p:spPr bwMode="auto">
            <a:xfrm>
              <a:off x="1284575" y="4098925"/>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107"/>
            <p:cNvSpPr/>
            <p:nvPr/>
          </p:nvSpPr>
          <p:spPr bwMode="auto">
            <a:xfrm>
              <a:off x="1241712" y="4064000"/>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108"/>
            <p:cNvSpPr/>
            <p:nvPr/>
          </p:nvSpPr>
          <p:spPr bwMode="auto">
            <a:xfrm>
              <a:off x="1241712" y="4037012"/>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109"/>
            <p:cNvSpPr/>
            <p:nvPr/>
          </p:nvSpPr>
          <p:spPr bwMode="auto">
            <a:xfrm>
              <a:off x="1205200" y="3975100"/>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110"/>
            <p:cNvSpPr/>
            <p:nvPr/>
          </p:nvSpPr>
          <p:spPr bwMode="auto">
            <a:xfrm>
              <a:off x="1205200" y="3975100"/>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111"/>
            <p:cNvSpPr/>
            <p:nvPr/>
          </p:nvSpPr>
          <p:spPr bwMode="auto">
            <a:xfrm>
              <a:off x="1179800" y="3913187"/>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112"/>
            <p:cNvSpPr/>
            <p:nvPr/>
          </p:nvSpPr>
          <p:spPr bwMode="auto">
            <a:xfrm>
              <a:off x="1179800" y="3913187"/>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113"/>
            <p:cNvSpPr/>
            <p:nvPr/>
          </p:nvSpPr>
          <p:spPr bwMode="auto">
            <a:xfrm>
              <a:off x="1159162" y="3770312"/>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114"/>
            <p:cNvSpPr/>
            <p:nvPr/>
          </p:nvSpPr>
          <p:spPr bwMode="auto">
            <a:xfrm>
              <a:off x="1170275" y="37084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115"/>
            <p:cNvSpPr/>
            <p:nvPr/>
          </p:nvSpPr>
          <p:spPr bwMode="auto">
            <a:xfrm>
              <a:off x="1187737" y="3646487"/>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116"/>
            <p:cNvSpPr/>
            <p:nvPr/>
          </p:nvSpPr>
          <p:spPr bwMode="auto">
            <a:xfrm>
              <a:off x="1205200" y="3584575"/>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117"/>
            <p:cNvSpPr/>
            <p:nvPr/>
          </p:nvSpPr>
          <p:spPr bwMode="auto">
            <a:xfrm>
              <a:off x="1232187" y="3522662"/>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118"/>
            <p:cNvSpPr/>
            <p:nvPr/>
          </p:nvSpPr>
          <p:spPr bwMode="auto">
            <a:xfrm>
              <a:off x="1257587" y="3460750"/>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119"/>
            <p:cNvSpPr/>
            <p:nvPr/>
          </p:nvSpPr>
          <p:spPr bwMode="auto">
            <a:xfrm>
              <a:off x="1132175" y="3155950"/>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120"/>
            <p:cNvSpPr/>
            <p:nvPr/>
          </p:nvSpPr>
          <p:spPr bwMode="auto">
            <a:xfrm>
              <a:off x="2259300" y="5032375"/>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121"/>
            <p:cNvSpPr/>
            <p:nvPr/>
          </p:nvSpPr>
          <p:spPr bwMode="auto">
            <a:xfrm>
              <a:off x="1611600" y="5006975"/>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122"/>
            <p:cNvSpPr/>
            <p:nvPr/>
          </p:nvSpPr>
          <p:spPr bwMode="auto">
            <a:xfrm>
              <a:off x="1230600" y="4060825"/>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123"/>
            <p:cNvSpPr/>
            <p:nvPr/>
          </p:nvSpPr>
          <p:spPr bwMode="auto">
            <a:xfrm>
              <a:off x="2270412" y="3314700"/>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124"/>
            <p:cNvSpPr/>
            <p:nvPr/>
          </p:nvSpPr>
          <p:spPr bwMode="auto">
            <a:xfrm>
              <a:off x="1749712" y="3303587"/>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125"/>
            <p:cNvSpPr/>
            <p:nvPr/>
          </p:nvSpPr>
          <p:spPr bwMode="auto">
            <a:xfrm>
              <a:off x="1411575" y="3395662"/>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126"/>
            <p:cNvSpPr/>
            <p:nvPr/>
          </p:nvSpPr>
          <p:spPr bwMode="auto">
            <a:xfrm>
              <a:off x="1146462" y="3824287"/>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127"/>
            <p:cNvSpPr/>
            <p:nvPr/>
          </p:nvSpPr>
          <p:spPr bwMode="auto">
            <a:xfrm>
              <a:off x="1424275" y="3743325"/>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28"/>
            <p:cNvSpPr/>
            <p:nvPr/>
          </p:nvSpPr>
          <p:spPr bwMode="auto">
            <a:xfrm>
              <a:off x="1762412" y="3652837"/>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129"/>
            <p:cNvSpPr/>
            <p:nvPr/>
          </p:nvSpPr>
          <p:spPr bwMode="auto">
            <a:xfrm>
              <a:off x="2368837" y="3590925"/>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130"/>
            <p:cNvSpPr/>
            <p:nvPr/>
          </p:nvSpPr>
          <p:spPr bwMode="auto">
            <a:xfrm>
              <a:off x="1563975" y="4184650"/>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131"/>
            <p:cNvSpPr/>
            <p:nvPr/>
          </p:nvSpPr>
          <p:spPr bwMode="auto">
            <a:xfrm>
              <a:off x="1971962" y="3794125"/>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132"/>
            <p:cNvSpPr/>
            <p:nvPr/>
          </p:nvSpPr>
          <p:spPr bwMode="auto">
            <a:xfrm>
              <a:off x="2064037" y="3833812"/>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133"/>
            <p:cNvSpPr/>
            <p:nvPr/>
          </p:nvSpPr>
          <p:spPr bwMode="auto">
            <a:xfrm>
              <a:off x="730537" y="3803650"/>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34"/>
            <p:cNvSpPr/>
            <p:nvPr/>
          </p:nvSpPr>
          <p:spPr bwMode="auto">
            <a:xfrm>
              <a:off x="732125" y="3786187"/>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 name="矩形 4"/>
          <p:cNvSpPr/>
          <p:nvPr/>
        </p:nvSpPr>
        <p:spPr>
          <a:xfrm>
            <a:off x="6002336" y="1913719"/>
            <a:ext cx="5219700" cy="499669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306185" y="1983740"/>
            <a:ext cx="482536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lnSpc>
                <a:spcPct val="100000"/>
              </a:lnSpc>
              <a:spcBef>
                <a:spcPts val="0"/>
              </a:spcBef>
            </a:pPr>
            <a:r>
              <a:rPr sz="2000" b="1" dirty="0">
                <a:latin typeface="宋体" panose="02010600030101010101" pitchFamily="2" charset="-122"/>
                <a:ea typeface="宋体" panose="02010600030101010101" pitchFamily="2" charset="-122"/>
              </a:rPr>
              <a:t>1. 劳动教育的目标</a:t>
            </a:r>
            <a:endParaRPr sz="2000" b="1"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针对一些青少年中出现的不珍惜劳动成果、不想劳动、不会劳动的现象，《意见》从思想认识、情感态度、能力习惯三个方面面向全体学生提出了劳动教育目标，突出强调劳动教育的思想性。</a:t>
            </a:r>
            <a:endParaRPr sz="2000" dirty="0">
              <a:latin typeface="宋体" panose="02010600030101010101" pitchFamily="2" charset="-122"/>
              <a:ea typeface="宋体" panose="02010600030101010101" pitchFamily="2" charset="-122"/>
            </a:endParaRPr>
          </a:p>
        </p:txBody>
      </p:sp>
      <p:sp>
        <p:nvSpPr>
          <p:cNvPr id="6" name="矩形 5"/>
          <p:cNvSpPr/>
          <p:nvPr/>
        </p:nvSpPr>
        <p:spPr>
          <a:xfrm>
            <a:off x="6523181" y="4517984"/>
            <a:ext cx="4178010" cy="2117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950547" y="4889950"/>
            <a:ext cx="1965325" cy="2019300"/>
            <a:chOff x="3108612" y="4833937"/>
            <a:chExt cx="1965325" cy="2019300"/>
          </a:xfrm>
        </p:grpSpPr>
        <p:sp>
          <p:nvSpPr>
            <p:cNvPr id="146" name="Freeform 5"/>
            <p:cNvSpPr/>
            <p:nvPr/>
          </p:nvSpPr>
          <p:spPr bwMode="auto">
            <a:xfrm>
              <a:off x="3121312" y="4860925"/>
              <a:ext cx="1939925" cy="774700"/>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6"/>
            <p:cNvSpPr/>
            <p:nvPr/>
          </p:nvSpPr>
          <p:spPr bwMode="auto">
            <a:xfrm>
              <a:off x="3108612" y="4864100"/>
              <a:ext cx="1965325" cy="771525"/>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
            <p:cNvSpPr/>
            <p:nvPr/>
          </p:nvSpPr>
          <p:spPr bwMode="auto">
            <a:xfrm>
              <a:off x="3578512" y="4833937"/>
              <a:ext cx="1079500" cy="2006600"/>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
            <p:cNvSpPr/>
            <p:nvPr/>
          </p:nvSpPr>
          <p:spPr bwMode="auto">
            <a:xfrm>
              <a:off x="3662650" y="5575300"/>
              <a:ext cx="427038" cy="126523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
            <p:cNvSpPr>
              <a:spLocks noEditPoints="1"/>
            </p:cNvSpPr>
            <p:nvPr/>
          </p:nvSpPr>
          <p:spPr bwMode="auto">
            <a:xfrm>
              <a:off x="3578512" y="4940300"/>
              <a:ext cx="981075" cy="89535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
            <p:cNvSpPr/>
            <p:nvPr/>
          </p:nvSpPr>
          <p:spPr bwMode="auto">
            <a:xfrm>
              <a:off x="4243675" y="5986462"/>
              <a:ext cx="106363" cy="25400"/>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1"/>
            <p:cNvSpPr/>
            <p:nvPr/>
          </p:nvSpPr>
          <p:spPr bwMode="auto">
            <a:xfrm>
              <a:off x="3851562" y="5969000"/>
              <a:ext cx="115888" cy="34925"/>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
            <p:cNvSpPr/>
            <p:nvPr/>
          </p:nvSpPr>
          <p:spPr bwMode="auto">
            <a:xfrm>
              <a:off x="3619787" y="5405437"/>
              <a:ext cx="482600" cy="1158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3"/>
            <p:cNvSpPr/>
            <p:nvPr/>
          </p:nvSpPr>
          <p:spPr bwMode="auto">
            <a:xfrm>
              <a:off x="4243675" y="4964112"/>
              <a:ext cx="26988" cy="309563"/>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4"/>
            <p:cNvSpPr/>
            <p:nvPr/>
          </p:nvSpPr>
          <p:spPr bwMode="auto">
            <a:xfrm>
              <a:off x="3934112" y="4957762"/>
              <a:ext cx="74613" cy="463550"/>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
            <p:cNvSpPr/>
            <p:nvPr/>
          </p:nvSpPr>
          <p:spPr bwMode="auto">
            <a:xfrm>
              <a:off x="3730912" y="5011737"/>
              <a:ext cx="93663" cy="447675"/>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
            <p:cNvSpPr/>
            <p:nvPr/>
          </p:nvSpPr>
          <p:spPr bwMode="auto">
            <a:xfrm>
              <a:off x="3578512" y="5265737"/>
              <a:ext cx="115888" cy="28575"/>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
            <p:cNvSpPr/>
            <p:nvPr/>
          </p:nvSpPr>
          <p:spPr bwMode="auto">
            <a:xfrm>
              <a:off x="3745200" y="5216525"/>
              <a:ext cx="158750" cy="4603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8"/>
            <p:cNvSpPr/>
            <p:nvPr/>
          </p:nvSpPr>
          <p:spPr bwMode="auto">
            <a:xfrm>
              <a:off x="3946812" y="5164137"/>
              <a:ext cx="255588" cy="58738"/>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9"/>
            <p:cNvSpPr/>
            <p:nvPr/>
          </p:nvSpPr>
          <p:spPr bwMode="auto">
            <a:xfrm>
              <a:off x="4307175" y="5124450"/>
              <a:ext cx="203200" cy="23813"/>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0"/>
            <p:cNvSpPr/>
            <p:nvPr/>
          </p:nvSpPr>
          <p:spPr bwMode="auto">
            <a:xfrm>
              <a:off x="3826162" y="5478462"/>
              <a:ext cx="417513" cy="904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
            <p:cNvSpPr/>
            <p:nvPr/>
          </p:nvSpPr>
          <p:spPr bwMode="auto">
            <a:xfrm>
              <a:off x="4070637" y="5246687"/>
              <a:ext cx="481013" cy="6064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2"/>
            <p:cNvSpPr/>
            <p:nvPr/>
          </p:nvSpPr>
          <p:spPr bwMode="auto">
            <a:xfrm>
              <a:off x="4123025" y="5273675"/>
              <a:ext cx="128588" cy="117475"/>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3"/>
            <p:cNvSpPr/>
            <p:nvPr/>
          </p:nvSpPr>
          <p:spPr bwMode="auto">
            <a:xfrm>
              <a:off x="3813462" y="6778625"/>
              <a:ext cx="277813" cy="25400"/>
            </a:xfrm>
            <a:custGeom>
              <a:avLst/>
              <a:gdLst>
                <a:gd name="T0" fmla="*/ 0 w 175"/>
                <a:gd name="T1" fmla="*/ 0 h 16"/>
                <a:gd name="T2" fmla="*/ 175 w 175"/>
                <a:gd name="T3" fmla="*/ 8 h 16"/>
                <a:gd name="T4" fmla="*/ 0 w 175"/>
                <a:gd name="T5" fmla="*/ 16 h 16"/>
                <a:gd name="T6" fmla="*/ 0 w 175"/>
                <a:gd name="T7" fmla="*/ 0 h 16"/>
              </a:gdLst>
              <a:ahLst/>
              <a:cxnLst>
                <a:cxn ang="0">
                  <a:pos x="T0" y="T1"/>
                </a:cxn>
                <a:cxn ang="0">
                  <a:pos x="T2" y="T3"/>
                </a:cxn>
                <a:cxn ang="0">
                  <a:pos x="T4" y="T5"/>
                </a:cxn>
                <a:cxn ang="0">
                  <a:pos x="T6" y="T7"/>
                </a:cxn>
              </a:cxnLst>
              <a:rect l="0" t="0" r="r" b="b"/>
              <a:pathLst>
                <a:path w="175" h="16">
                  <a:moveTo>
                    <a:pt x="0" y="0"/>
                  </a:moveTo>
                  <a:lnTo>
                    <a:pt x="17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a:off x="3813462" y="6718300"/>
              <a:ext cx="252413" cy="26988"/>
            </a:xfrm>
            <a:custGeom>
              <a:avLst/>
              <a:gdLst>
                <a:gd name="T0" fmla="*/ 0 w 159"/>
                <a:gd name="T1" fmla="*/ 0 h 17"/>
                <a:gd name="T2" fmla="*/ 159 w 159"/>
                <a:gd name="T3" fmla="*/ 9 h 17"/>
                <a:gd name="T4" fmla="*/ 0 w 159"/>
                <a:gd name="T5" fmla="*/ 17 h 17"/>
                <a:gd name="T6" fmla="*/ 0 w 159"/>
                <a:gd name="T7" fmla="*/ 0 h 17"/>
              </a:gdLst>
              <a:ahLst/>
              <a:cxnLst>
                <a:cxn ang="0">
                  <a:pos x="T0" y="T1"/>
                </a:cxn>
                <a:cxn ang="0">
                  <a:pos x="T2" y="T3"/>
                </a:cxn>
                <a:cxn ang="0">
                  <a:pos x="T4" y="T5"/>
                </a:cxn>
                <a:cxn ang="0">
                  <a:pos x="T6" y="T7"/>
                </a:cxn>
              </a:cxnLst>
              <a:rect l="0" t="0" r="r" b="b"/>
              <a:pathLst>
                <a:path w="159" h="17">
                  <a:moveTo>
                    <a:pt x="0" y="0"/>
                  </a:moveTo>
                  <a:lnTo>
                    <a:pt x="159"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5"/>
            <p:cNvSpPr/>
            <p:nvPr/>
          </p:nvSpPr>
          <p:spPr bwMode="auto">
            <a:xfrm>
              <a:off x="3813462" y="6659562"/>
              <a:ext cx="234950" cy="25400"/>
            </a:xfrm>
            <a:custGeom>
              <a:avLst/>
              <a:gdLst>
                <a:gd name="T0" fmla="*/ 0 w 148"/>
                <a:gd name="T1" fmla="*/ 0 h 16"/>
                <a:gd name="T2" fmla="*/ 148 w 148"/>
                <a:gd name="T3" fmla="*/ 8 h 16"/>
                <a:gd name="T4" fmla="*/ 0 w 148"/>
                <a:gd name="T5" fmla="*/ 16 h 16"/>
                <a:gd name="T6" fmla="*/ 0 w 148"/>
                <a:gd name="T7" fmla="*/ 0 h 16"/>
              </a:gdLst>
              <a:ahLst/>
              <a:cxnLst>
                <a:cxn ang="0">
                  <a:pos x="T0" y="T1"/>
                </a:cxn>
                <a:cxn ang="0">
                  <a:pos x="T2" y="T3"/>
                </a:cxn>
                <a:cxn ang="0">
                  <a:pos x="T4" y="T5"/>
                </a:cxn>
                <a:cxn ang="0">
                  <a:pos x="T6" y="T7"/>
                </a:cxn>
              </a:cxnLst>
              <a:rect l="0" t="0" r="r" b="b"/>
              <a:pathLst>
                <a:path w="148" h="16">
                  <a:moveTo>
                    <a:pt x="0" y="0"/>
                  </a:moveTo>
                  <a:lnTo>
                    <a:pt x="14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6"/>
            <p:cNvSpPr/>
            <p:nvPr/>
          </p:nvSpPr>
          <p:spPr bwMode="auto">
            <a:xfrm>
              <a:off x="3822987" y="6599237"/>
              <a:ext cx="217488" cy="25400"/>
            </a:xfrm>
            <a:custGeom>
              <a:avLst/>
              <a:gdLst>
                <a:gd name="T0" fmla="*/ 0 w 137"/>
                <a:gd name="T1" fmla="*/ 0 h 16"/>
                <a:gd name="T2" fmla="*/ 137 w 137"/>
                <a:gd name="T3" fmla="*/ 8 h 16"/>
                <a:gd name="T4" fmla="*/ 0 w 137"/>
                <a:gd name="T5" fmla="*/ 16 h 16"/>
                <a:gd name="T6" fmla="*/ 0 w 137"/>
                <a:gd name="T7" fmla="*/ 0 h 16"/>
              </a:gdLst>
              <a:ahLst/>
              <a:cxnLst>
                <a:cxn ang="0">
                  <a:pos x="T0" y="T1"/>
                </a:cxn>
                <a:cxn ang="0">
                  <a:pos x="T2" y="T3"/>
                </a:cxn>
                <a:cxn ang="0">
                  <a:pos x="T4" y="T5"/>
                </a:cxn>
                <a:cxn ang="0">
                  <a:pos x="T6" y="T7"/>
                </a:cxn>
              </a:cxnLst>
              <a:rect l="0" t="0" r="r" b="b"/>
              <a:pathLst>
                <a:path w="137" h="16">
                  <a:moveTo>
                    <a:pt x="0" y="0"/>
                  </a:moveTo>
                  <a:lnTo>
                    <a:pt x="13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7"/>
            <p:cNvSpPr/>
            <p:nvPr/>
          </p:nvSpPr>
          <p:spPr bwMode="auto">
            <a:xfrm>
              <a:off x="3830925" y="6538912"/>
              <a:ext cx="201613" cy="25400"/>
            </a:xfrm>
            <a:custGeom>
              <a:avLst/>
              <a:gdLst>
                <a:gd name="T0" fmla="*/ 0 w 127"/>
                <a:gd name="T1" fmla="*/ 0 h 16"/>
                <a:gd name="T2" fmla="*/ 127 w 127"/>
                <a:gd name="T3" fmla="*/ 8 h 16"/>
                <a:gd name="T4" fmla="*/ 0 w 127"/>
                <a:gd name="T5" fmla="*/ 16 h 16"/>
                <a:gd name="T6" fmla="*/ 0 w 127"/>
                <a:gd name="T7" fmla="*/ 0 h 16"/>
              </a:gdLst>
              <a:ahLst/>
              <a:cxnLst>
                <a:cxn ang="0">
                  <a:pos x="T0" y="T1"/>
                </a:cxn>
                <a:cxn ang="0">
                  <a:pos x="T2" y="T3"/>
                </a:cxn>
                <a:cxn ang="0">
                  <a:pos x="T4" y="T5"/>
                </a:cxn>
                <a:cxn ang="0">
                  <a:pos x="T6" y="T7"/>
                </a:cxn>
              </a:cxnLst>
              <a:rect l="0" t="0" r="r" b="b"/>
              <a:pathLst>
                <a:path w="127" h="16">
                  <a:moveTo>
                    <a:pt x="0" y="0"/>
                  </a:moveTo>
                  <a:lnTo>
                    <a:pt x="12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8"/>
            <p:cNvSpPr/>
            <p:nvPr/>
          </p:nvSpPr>
          <p:spPr bwMode="auto">
            <a:xfrm>
              <a:off x="3838862" y="6478587"/>
              <a:ext cx="184150" cy="26988"/>
            </a:xfrm>
            <a:custGeom>
              <a:avLst/>
              <a:gdLst>
                <a:gd name="T0" fmla="*/ 0 w 116"/>
                <a:gd name="T1" fmla="*/ 0 h 17"/>
                <a:gd name="T2" fmla="*/ 116 w 116"/>
                <a:gd name="T3" fmla="*/ 8 h 17"/>
                <a:gd name="T4" fmla="*/ 0 w 116"/>
                <a:gd name="T5" fmla="*/ 17 h 17"/>
                <a:gd name="T6" fmla="*/ 0 w 116"/>
                <a:gd name="T7" fmla="*/ 0 h 17"/>
              </a:gdLst>
              <a:ahLst/>
              <a:cxnLst>
                <a:cxn ang="0">
                  <a:pos x="T0" y="T1"/>
                </a:cxn>
                <a:cxn ang="0">
                  <a:pos x="T2" y="T3"/>
                </a:cxn>
                <a:cxn ang="0">
                  <a:pos x="T4" y="T5"/>
                </a:cxn>
                <a:cxn ang="0">
                  <a:pos x="T6" y="T7"/>
                </a:cxn>
              </a:cxnLst>
              <a:rect l="0" t="0" r="r" b="b"/>
              <a:pathLst>
                <a:path w="116" h="17">
                  <a:moveTo>
                    <a:pt x="0" y="0"/>
                  </a:moveTo>
                  <a:lnTo>
                    <a:pt x="116"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a:off x="3838862" y="6419850"/>
              <a:ext cx="176213" cy="25400"/>
            </a:xfrm>
            <a:custGeom>
              <a:avLst/>
              <a:gdLst>
                <a:gd name="T0" fmla="*/ 0 w 111"/>
                <a:gd name="T1" fmla="*/ 0 h 16"/>
                <a:gd name="T2" fmla="*/ 111 w 111"/>
                <a:gd name="T3" fmla="*/ 8 h 16"/>
                <a:gd name="T4" fmla="*/ 0 w 111"/>
                <a:gd name="T5" fmla="*/ 16 h 16"/>
                <a:gd name="T6" fmla="*/ 0 w 111"/>
                <a:gd name="T7" fmla="*/ 0 h 16"/>
              </a:gdLst>
              <a:ahLst/>
              <a:cxnLst>
                <a:cxn ang="0">
                  <a:pos x="T0" y="T1"/>
                </a:cxn>
                <a:cxn ang="0">
                  <a:pos x="T2" y="T3"/>
                </a:cxn>
                <a:cxn ang="0">
                  <a:pos x="T4" y="T5"/>
                </a:cxn>
                <a:cxn ang="0">
                  <a:pos x="T6" y="T7"/>
                </a:cxn>
              </a:cxnLst>
              <a:rect l="0" t="0" r="r" b="b"/>
              <a:pathLst>
                <a:path w="111" h="16">
                  <a:moveTo>
                    <a:pt x="0" y="0"/>
                  </a:moveTo>
                  <a:lnTo>
                    <a:pt x="111"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a:off x="3848387" y="6359525"/>
              <a:ext cx="166688" cy="25400"/>
            </a:xfrm>
            <a:custGeom>
              <a:avLst/>
              <a:gdLst>
                <a:gd name="T0" fmla="*/ 0 w 105"/>
                <a:gd name="T1" fmla="*/ 0 h 16"/>
                <a:gd name="T2" fmla="*/ 105 w 105"/>
                <a:gd name="T3" fmla="*/ 8 h 16"/>
                <a:gd name="T4" fmla="*/ 0 w 105"/>
                <a:gd name="T5" fmla="*/ 16 h 16"/>
                <a:gd name="T6" fmla="*/ 0 w 105"/>
                <a:gd name="T7" fmla="*/ 0 h 16"/>
              </a:gdLst>
              <a:ahLst/>
              <a:cxnLst>
                <a:cxn ang="0">
                  <a:pos x="T0" y="T1"/>
                </a:cxn>
                <a:cxn ang="0">
                  <a:pos x="T2" y="T3"/>
                </a:cxn>
                <a:cxn ang="0">
                  <a:pos x="T4" y="T5"/>
                </a:cxn>
                <a:cxn ang="0">
                  <a:pos x="T6" y="T7"/>
                </a:cxn>
              </a:cxnLst>
              <a:rect l="0" t="0" r="r" b="b"/>
              <a:pathLst>
                <a:path w="105" h="16">
                  <a:moveTo>
                    <a:pt x="0" y="0"/>
                  </a:moveTo>
                  <a:lnTo>
                    <a:pt x="10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a:off x="3848387" y="6299200"/>
              <a:ext cx="157163" cy="25400"/>
            </a:xfrm>
            <a:custGeom>
              <a:avLst/>
              <a:gdLst>
                <a:gd name="T0" fmla="*/ 0 w 99"/>
                <a:gd name="T1" fmla="*/ 0 h 16"/>
                <a:gd name="T2" fmla="*/ 99 w 99"/>
                <a:gd name="T3" fmla="*/ 8 h 16"/>
                <a:gd name="T4" fmla="*/ 0 w 99"/>
                <a:gd name="T5" fmla="*/ 16 h 16"/>
                <a:gd name="T6" fmla="*/ 0 w 99"/>
                <a:gd name="T7" fmla="*/ 0 h 16"/>
              </a:gdLst>
              <a:ahLst/>
              <a:cxnLst>
                <a:cxn ang="0">
                  <a:pos x="T0" y="T1"/>
                </a:cxn>
                <a:cxn ang="0">
                  <a:pos x="T2" y="T3"/>
                </a:cxn>
                <a:cxn ang="0">
                  <a:pos x="T4" y="T5"/>
                </a:cxn>
                <a:cxn ang="0">
                  <a:pos x="T6" y="T7"/>
                </a:cxn>
              </a:cxnLst>
              <a:rect l="0" t="0" r="r" b="b"/>
              <a:pathLst>
                <a:path w="99" h="16">
                  <a:moveTo>
                    <a:pt x="0" y="0"/>
                  </a:moveTo>
                  <a:lnTo>
                    <a:pt x="9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a:off x="3856325" y="6238875"/>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a:off x="3864262" y="6178550"/>
              <a:ext cx="150813" cy="26988"/>
            </a:xfrm>
            <a:custGeom>
              <a:avLst/>
              <a:gdLst>
                <a:gd name="T0" fmla="*/ 0 w 95"/>
                <a:gd name="T1" fmla="*/ 0 h 17"/>
                <a:gd name="T2" fmla="*/ 95 w 95"/>
                <a:gd name="T3" fmla="*/ 8 h 17"/>
                <a:gd name="T4" fmla="*/ 0 w 95"/>
                <a:gd name="T5" fmla="*/ 17 h 17"/>
                <a:gd name="T6" fmla="*/ 0 w 95"/>
                <a:gd name="T7" fmla="*/ 0 h 17"/>
              </a:gdLst>
              <a:ahLst/>
              <a:cxnLst>
                <a:cxn ang="0">
                  <a:pos x="T0" y="T1"/>
                </a:cxn>
                <a:cxn ang="0">
                  <a:pos x="T2" y="T3"/>
                </a:cxn>
                <a:cxn ang="0">
                  <a:pos x="T4" y="T5"/>
                </a:cxn>
                <a:cxn ang="0">
                  <a:pos x="T6" y="T7"/>
                </a:cxn>
              </a:cxnLst>
              <a:rect l="0" t="0" r="r" b="b"/>
              <a:pathLst>
                <a:path w="95" h="17">
                  <a:moveTo>
                    <a:pt x="0" y="0"/>
                  </a:moveTo>
                  <a:lnTo>
                    <a:pt x="95"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a:off x="3881725" y="6119812"/>
              <a:ext cx="141288" cy="25400"/>
            </a:xfrm>
            <a:custGeom>
              <a:avLst/>
              <a:gdLst>
                <a:gd name="T0" fmla="*/ 0 w 89"/>
                <a:gd name="T1" fmla="*/ 0 h 16"/>
                <a:gd name="T2" fmla="*/ 89 w 89"/>
                <a:gd name="T3" fmla="*/ 8 h 16"/>
                <a:gd name="T4" fmla="*/ 0 w 89"/>
                <a:gd name="T5" fmla="*/ 16 h 16"/>
                <a:gd name="T6" fmla="*/ 0 w 89"/>
                <a:gd name="T7" fmla="*/ 0 h 16"/>
              </a:gdLst>
              <a:ahLst/>
              <a:cxnLst>
                <a:cxn ang="0">
                  <a:pos x="T0" y="T1"/>
                </a:cxn>
                <a:cxn ang="0">
                  <a:pos x="T2" y="T3"/>
                </a:cxn>
                <a:cxn ang="0">
                  <a:pos x="T4" y="T5"/>
                </a:cxn>
                <a:cxn ang="0">
                  <a:pos x="T6" y="T7"/>
                </a:cxn>
              </a:cxnLst>
              <a:rect l="0" t="0" r="r" b="b"/>
              <a:pathLst>
                <a:path w="89" h="16">
                  <a:moveTo>
                    <a:pt x="0" y="0"/>
                  </a:moveTo>
                  <a:lnTo>
                    <a:pt x="8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5"/>
            <p:cNvSpPr/>
            <p:nvPr/>
          </p:nvSpPr>
          <p:spPr bwMode="auto">
            <a:xfrm>
              <a:off x="3891250" y="6059487"/>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6"/>
            <p:cNvSpPr/>
            <p:nvPr/>
          </p:nvSpPr>
          <p:spPr bwMode="auto">
            <a:xfrm>
              <a:off x="3856325" y="5930900"/>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7"/>
            <p:cNvSpPr/>
            <p:nvPr/>
          </p:nvSpPr>
          <p:spPr bwMode="auto">
            <a:xfrm>
              <a:off x="3805525" y="5870575"/>
              <a:ext cx="149225" cy="25400"/>
            </a:xfrm>
            <a:custGeom>
              <a:avLst/>
              <a:gdLst>
                <a:gd name="T0" fmla="*/ 0 w 94"/>
                <a:gd name="T1" fmla="*/ 0 h 16"/>
                <a:gd name="T2" fmla="*/ 94 w 94"/>
                <a:gd name="T3" fmla="*/ 8 h 16"/>
                <a:gd name="T4" fmla="*/ 0 w 94"/>
                <a:gd name="T5" fmla="*/ 16 h 16"/>
                <a:gd name="T6" fmla="*/ 0 w 94"/>
                <a:gd name="T7" fmla="*/ 0 h 16"/>
              </a:gdLst>
              <a:ahLst/>
              <a:cxnLst>
                <a:cxn ang="0">
                  <a:pos x="T0" y="T1"/>
                </a:cxn>
                <a:cxn ang="0">
                  <a:pos x="T2" y="T3"/>
                </a:cxn>
                <a:cxn ang="0">
                  <a:pos x="T4" y="T5"/>
                </a:cxn>
                <a:cxn ang="0">
                  <a:pos x="T6" y="T7"/>
                </a:cxn>
              </a:cxnLst>
              <a:rect l="0" t="0" r="r" b="b"/>
              <a:pathLst>
                <a:path w="94" h="16">
                  <a:moveTo>
                    <a:pt x="0" y="0"/>
                  </a:moveTo>
                  <a:lnTo>
                    <a:pt x="9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38"/>
            <p:cNvSpPr/>
            <p:nvPr/>
          </p:nvSpPr>
          <p:spPr bwMode="auto">
            <a:xfrm>
              <a:off x="3770600" y="5810250"/>
              <a:ext cx="133350" cy="25400"/>
            </a:xfrm>
            <a:custGeom>
              <a:avLst/>
              <a:gdLst>
                <a:gd name="T0" fmla="*/ 0 w 84"/>
                <a:gd name="T1" fmla="*/ 0 h 16"/>
                <a:gd name="T2" fmla="*/ 84 w 84"/>
                <a:gd name="T3" fmla="*/ 8 h 16"/>
                <a:gd name="T4" fmla="*/ 0 w 84"/>
                <a:gd name="T5" fmla="*/ 16 h 16"/>
                <a:gd name="T6" fmla="*/ 0 w 84"/>
                <a:gd name="T7" fmla="*/ 0 h 16"/>
              </a:gdLst>
              <a:ahLst/>
              <a:cxnLst>
                <a:cxn ang="0">
                  <a:pos x="T0" y="T1"/>
                </a:cxn>
                <a:cxn ang="0">
                  <a:pos x="T2" y="T3"/>
                </a:cxn>
                <a:cxn ang="0">
                  <a:pos x="T4" y="T5"/>
                </a:cxn>
                <a:cxn ang="0">
                  <a:pos x="T6" y="T7"/>
                </a:cxn>
              </a:cxnLst>
              <a:rect l="0" t="0" r="r" b="b"/>
              <a:pathLst>
                <a:path w="84" h="16">
                  <a:moveTo>
                    <a:pt x="0" y="0"/>
                  </a:moveTo>
                  <a:lnTo>
                    <a:pt x="8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39"/>
            <p:cNvSpPr/>
            <p:nvPr/>
          </p:nvSpPr>
          <p:spPr bwMode="auto">
            <a:xfrm>
              <a:off x="3737262" y="5749925"/>
              <a:ext cx="131763" cy="26988"/>
            </a:xfrm>
            <a:custGeom>
              <a:avLst/>
              <a:gdLst>
                <a:gd name="T0" fmla="*/ 0 w 83"/>
                <a:gd name="T1" fmla="*/ 0 h 17"/>
                <a:gd name="T2" fmla="*/ 83 w 83"/>
                <a:gd name="T3" fmla="*/ 9 h 17"/>
                <a:gd name="T4" fmla="*/ 0 w 83"/>
                <a:gd name="T5" fmla="*/ 17 h 17"/>
                <a:gd name="T6" fmla="*/ 0 w 83"/>
                <a:gd name="T7" fmla="*/ 0 h 17"/>
              </a:gdLst>
              <a:ahLst/>
              <a:cxnLst>
                <a:cxn ang="0">
                  <a:pos x="T0" y="T1"/>
                </a:cxn>
                <a:cxn ang="0">
                  <a:pos x="T2" y="T3"/>
                </a:cxn>
                <a:cxn ang="0">
                  <a:pos x="T4" y="T5"/>
                </a:cxn>
                <a:cxn ang="0">
                  <a:pos x="T6" y="T7"/>
                </a:cxn>
              </a:cxnLst>
              <a:rect l="0" t="0" r="r" b="b"/>
              <a:pathLst>
                <a:path w="83" h="17">
                  <a:moveTo>
                    <a:pt x="0" y="0"/>
                  </a:moveTo>
                  <a:lnTo>
                    <a:pt x="83"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40"/>
            <p:cNvSpPr/>
            <p:nvPr/>
          </p:nvSpPr>
          <p:spPr bwMode="auto">
            <a:xfrm>
              <a:off x="3711862" y="5691187"/>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41"/>
            <p:cNvSpPr/>
            <p:nvPr/>
          </p:nvSpPr>
          <p:spPr bwMode="auto">
            <a:xfrm>
              <a:off x="3676937" y="5630862"/>
              <a:ext cx="131763" cy="25400"/>
            </a:xfrm>
            <a:custGeom>
              <a:avLst/>
              <a:gdLst>
                <a:gd name="T0" fmla="*/ 0 w 83"/>
                <a:gd name="T1" fmla="*/ 0 h 16"/>
                <a:gd name="T2" fmla="*/ 83 w 83"/>
                <a:gd name="T3" fmla="*/ 8 h 16"/>
                <a:gd name="T4" fmla="*/ 0 w 83"/>
                <a:gd name="T5" fmla="*/ 16 h 16"/>
                <a:gd name="T6" fmla="*/ 0 w 83"/>
                <a:gd name="T7" fmla="*/ 0 h 16"/>
              </a:gdLst>
              <a:ahLst/>
              <a:cxnLst>
                <a:cxn ang="0">
                  <a:pos x="T0" y="T1"/>
                </a:cxn>
                <a:cxn ang="0">
                  <a:pos x="T2" y="T3"/>
                </a:cxn>
                <a:cxn ang="0">
                  <a:pos x="T4" y="T5"/>
                </a:cxn>
                <a:cxn ang="0">
                  <a:pos x="T6" y="T7"/>
                </a:cxn>
              </a:cxnLst>
              <a:rect l="0" t="0" r="r" b="b"/>
              <a:pathLst>
                <a:path w="83" h="16">
                  <a:moveTo>
                    <a:pt x="0" y="0"/>
                  </a:moveTo>
                  <a:lnTo>
                    <a:pt x="83"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42"/>
            <p:cNvSpPr/>
            <p:nvPr/>
          </p:nvSpPr>
          <p:spPr bwMode="auto">
            <a:xfrm>
              <a:off x="3669000" y="5570537"/>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43"/>
            <p:cNvSpPr/>
            <p:nvPr/>
          </p:nvSpPr>
          <p:spPr bwMode="auto">
            <a:xfrm>
              <a:off x="3642012" y="5510212"/>
              <a:ext cx="141288" cy="26988"/>
            </a:xfrm>
            <a:custGeom>
              <a:avLst/>
              <a:gdLst>
                <a:gd name="T0" fmla="*/ 0 w 89"/>
                <a:gd name="T1" fmla="*/ 0 h 17"/>
                <a:gd name="T2" fmla="*/ 89 w 89"/>
                <a:gd name="T3" fmla="*/ 8 h 17"/>
                <a:gd name="T4" fmla="*/ 0 w 89"/>
                <a:gd name="T5" fmla="*/ 17 h 17"/>
                <a:gd name="T6" fmla="*/ 0 w 89"/>
                <a:gd name="T7" fmla="*/ 0 h 17"/>
              </a:gdLst>
              <a:ahLst/>
              <a:cxnLst>
                <a:cxn ang="0">
                  <a:pos x="T0" y="T1"/>
                </a:cxn>
                <a:cxn ang="0">
                  <a:pos x="T2" y="T3"/>
                </a:cxn>
                <a:cxn ang="0">
                  <a:pos x="T4" y="T5"/>
                </a:cxn>
                <a:cxn ang="0">
                  <a:pos x="T6" y="T7"/>
                </a:cxn>
              </a:cxnLst>
              <a:rect l="0" t="0" r="r" b="b"/>
              <a:pathLst>
                <a:path w="89" h="17">
                  <a:moveTo>
                    <a:pt x="0" y="0"/>
                  </a:moveTo>
                  <a:lnTo>
                    <a:pt x="89"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44"/>
            <p:cNvSpPr/>
            <p:nvPr/>
          </p:nvSpPr>
          <p:spPr bwMode="auto">
            <a:xfrm>
              <a:off x="3678525" y="5451475"/>
              <a:ext cx="107950" cy="22225"/>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45"/>
            <p:cNvSpPr/>
            <p:nvPr/>
          </p:nvSpPr>
          <p:spPr bwMode="auto">
            <a:xfrm>
              <a:off x="3678525" y="5461000"/>
              <a:ext cx="11113" cy="15875"/>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46"/>
            <p:cNvSpPr/>
            <p:nvPr/>
          </p:nvSpPr>
          <p:spPr bwMode="auto">
            <a:xfrm>
              <a:off x="3645187" y="5391150"/>
              <a:ext cx="106363" cy="254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47"/>
            <p:cNvSpPr/>
            <p:nvPr/>
          </p:nvSpPr>
          <p:spPr bwMode="auto">
            <a:xfrm>
              <a:off x="3645187" y="5410200"/>
              <a:ext cx="3175" cy="635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48"/>
            <p:cNvSpPr/>
            <p:nvPr/>
          </p:nvSpPr>
          <p:spPr bwMode="auto">
            <a:xfrm>
              <a:off x="3602325" y="5330825"/>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49"/>
            <p:cNvSpPr/>
            <p:nvPr/>
          </p:nvSpPr>
          <p:spPr bwMode="auto">
            <a:xfrm>
              <a:off x="3602325" y="5330825"/>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50"/>
            <p:cNvSpPr/>
            <p:nvPr/>
          </p:nvSpPr>
          <p:spPr bwMode="auto">
            <a:xfrm>
              <a:off x="3591212" y="5219700"/>
              <a:ext cx="134938" cy="25400"/>
            </a:xfrm>
            <a:custGeom>
              <a:avLst/>
              <a:gdLst>
                <a:gd name="T0" fmla="*/ 0 w 85"/>
                <a:gd name="T1" fmla="*/ 0 h 16"/>
                <a:gd name="T2" fmla="*/ 85 w 85"/>
                <a:gd name="T3" fmla="*/ 8 h 16"/>
                <a:gd name="T4" fmla="*/ 0 w 85"/>
                <a:gd name="T5" fmla="*/ 16 h 16"/>
                <a:gd name="T6" fmla="*/ 0 w 85"/>
                <a:gd name="T7" fmla="*/ 0 h 16"/>
              </a:gdLst>
              <a:ahLst/>
              <a:cxnLst>
                <a:cxn ang="0">
                  <a:pos x="T0" y="T1"/>
                </a:cxn>
                <a:cxn ang="0">
                  <a:pos x="T2" y="T3"/>
                </a:cxn>
                <a:cxn ang="0">
                  <a:pos x="T4" y="T5"/>
                </a:cxn>
                <a:cxn ang="0">
                  <a:pos x="T6" y="T7"/>
                </a:cxn>
              </a:cxnLst>
              <a:rect l="0" t="0" r="r" b="b"/>
              <a:pathLst>
                <a:path w="85" h="16">
                  <a:moveTo>
                    <a:pt x="0" y="0"/>
                  </a:moveTo>
                  <a:lnTo>
                    <a:pt x="8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51"/>
            <p:cNvSpPr/>
            <p:nvPr/>
          </p:nvSpPr>
          <p:spPr bwMode="auto">
            <a:xfrm>
              <a:off x="3608675" y="5159375"/>
              <a:ext cx="125413" cy="25400"/>
            </a:xfrm>
            <a:custGeom>
              <a:avLst/>
              <a:gdLst>
                <a:gd name="T0" fmla="*/ 0 w 79"/>
                <a:gd name="T1" fmla="*/ 0 h 16"/>
                <a:gd name="T2" fmla="*/ 79 w 79"/>
                <a:gd name="T3" fmla="*/ 8 h 16"/>
                <a:gd name="T4" fmla="*/ 0 w 79"/>
                <a:gd name="T5" fmla="*/ 16 h 16"/>
                <a:gd name="T6" fmla="*/ 0 w 79"/>
                <a:gd name="T7" fmla="*/ 0 h 16"/>
              </a:gdLst>
              <a:ahLst/>
              <a:cxnLst>
                <a:cxn ang="0">
                  <a:pos x="T0" y="T1"/>
                </a:cxn>
                <a:cxn ang="0">
                  <a:pos x="T2" y="T3"/>
                </a:cxn>
                <a:cxn ang="0">
                  <a:pos x="T4" y="T5"/>
                </a:cxn>
                <a:cxn ang="0">
                  <a:pos x="T6" y="T7"/>
                </a:cxn>
              </a:cxnLst>
              <a:rect l="0" t="0" r="r" b="b"/>
              <a:pathLst>
                <a:path w="79" h="16">
                  <a:moveTo>
                    <a:pt x="0" y="0"/>
                  </a:moveTo>
                  <a:lnTo>
                    <a:pt x="7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52"/>
            <p:cNvSpPr/>
            <p:nvPr/>
          </p:nvSpPr>
          <p:spPr bwMode="auto">
            <a:xfrm>
              <a:off x="3626137" y="5099050"/>
              <a:ext cx="117475" cy="25400"/>
            </a:xfrm>
            <a:custGeom>
              <a:avLst/>
              <a:gdLst>
                <a:gd name="T0" fmla="*/ 0 w 74"/>
                <a:gd name="T1" fmla="*/ 0 h 16"/>
                <a:gd name="T2" fmla="*/ 74 w 74"/>
                <a:gd name="T3" fmla="*/ 8 h 16"/>
                <a:gd name="T4" fmla="*/ 0 w 74"/>
                <a:gd name="T5" fmla="*/ 16 h 16"/>
                <a:gd name="T6" fmla="*/ 0 w 74"/>
                <a:gd name="T7" fmla="*/ 0 h 16"/>
              </a:gdLst>
              <a:ahLst/>
              <a:cxnLst>
                <a:cxn ang="0">
                  <a:pos x="T0" y="T1"/>
                </a:cxn>
                <a:cxn ang="0">
                  <a:pos x="T2" y="T3"/>
                </a:cxn>
                <a:cxn ang="0">
                  <a:pos x="T4" y="T5"/>
                </a:cxn>
                <a:cxn ang="0">
                  <a:pos x="T6" y="T7"/>
                </a:cxn>
              </a:cxnLst>
              <a:rect l="0" t="0" r="r" b="b"/>
              <a:pathLst>
                <a:path w="74" h="16">
                  <a:moveTo>
                    <a:pt x="0" y="0"/>
                  </a:moveTo>
                  <a:lnTo>
                    <a:pt x="7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53"/>
            <p:cNvSpPr/>
            <p:nvPr/>
          </p:nvSpPr>
          <p:spPr bwMode="auto">
            <a:xfrm>
              <a:off x="3651537" y="5038725"/>
              <a:ext cx="117475" cy="26988"/>
            </a:xfrm>
            <a:custGeom>
              <a:avLst/>
              <a:gdLst>
                <a:gd name="T0" fmla="*/ 0 w 74"/>
                <a:gd name="T1" fmla="*/ 0 h 17"/>
                <a:gd name="T2" fmla="*/ 74 w 74"/>
                <a:gd name="T3" fmla="*/ 9 h 17"/>
                <a:gd name="T4" fmla="*/ 0 w 74"/>
                <a:gd name="T5" fmla="*/ 17 h 17"/>
                <a:gd name="T6" fmla="*/ 0 w 74"/>
                <a:gd name="T7" fmla="*/ 0 h 17"/>
              </a:gdLst>
              <a:ahLst/>
              <a:cxnLst>
                <a:cxn ang="0">
                  <a:pos x="T0" y="T1"/>
                </a:cxn>
                <a:cxn ang="0">
                  <a:pos x="T2" y="T3"/>
                </a:cxn>
                <a:cxn ang="0">
                  <a:pos x="T4" y="T5"/>
                </a:cxn>
                <a:cxn ang="0">
                  <a:pos x="T6" y="T7"/>
                </a:cxn>
              </a:cxnLst>
              <a:rect l="0" t="0" r="r" b="b"/>
              <a:pathLst>
                <a:path w="74" h="17">
                  <a:moveTo>
                    <a:pt x="0" y="0"/>
                  </a:moveTo>
                  <a:lnTo>
                    <a:pt x="74"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54"/>
            <p:cNvSpPr/>
            <p:nvPr/>
          </p:nvSpPr>
          <p:spPr bwMode="auto">
            <a:xfrm>
              <a:off x="3565812" y="4865687"/>
              <a:ext cx="1104900" cy="1987550"/>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文本框 307"/>
          <p:cNvSpPr txBox="1"/>
          <p:nvPr/>
        </p:nvSpPr>
        <p:spPr>
          <a:xfrm>
            <a:off x="7903210" y="4890135"/>
            <a:ext cx="2925445"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sz="2000" b="1" dirty="0">
                <a:latin typeface="宋体" panose="02010600030101010101" pitchFamily="2" charset="-122"/>
                <a:ea typeface="宋体" panose="02010600030101010101" pitchFamily="2" charset="-122"/>
              </a:rPr>
              <a:t>2. 劳动教育的基本内容</a:t>
            </a:r>
            <a:endParaRPr lang="zh-CN" altLang="en-US" sz="20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sz="1600" dirty="0">
                <a:latin typeface="宋体" panose="02010600030101010101" pitchFamily="2" charset="-122"/>
                <a:ea typeface="宋体" panose="02010600030101010101" pitchFamily="2" charset="-122"/>
              </a:rPr>
              <a:t>劳动教育的基本内容主要包括日常生活劳动、生产劳动和服务性劳动中的知识、技能与价值观。 </a:t>
            </a:r>
            <a:endParaRPr lang="zh-CN" altLang="en-US" sz="16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1000"/>
                                        <p:tgtEl>
                                          <p:spTgt spid="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1000"/>
                                        <p:tgtEl>
                                          <p:spTgt spid="5"/>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07"/>
                                        </p:tgtEl>
                                        <p:attrNameLst>
                                          <p:attrName>style.visibility</p:attrName>
                                        </p:attrNameLst>
                                      </p:cBhvr>
                                      <p:to>
                                        <p:strVal val="visible"/>
                                      </p:to>
                                    </p:set>
                                    <p:animEffect transition="in" filter="fade">
                                      <p:cBhvr>
                                        <p:cTn id="14" dur="750"/>
                                        <p:tgtEl>
                                          <p:spTgt spid="307"/>
                                        </p:tgtEl>
                                      </p:cBhvr>
                                    </p:animEffect>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outVertical)">
                                      <p:cBhvr>
                                        <p:cTn id="18" dur="750"/>
                                        <p:tgtEl>
                                          <p:spTgt spid="6"/>
                                        </p:tgtEl>
                                      </p:cBhvr>
                                    </p:animEffect>
                                  </p:childTnLst>
                                </p:cTn>
                              </p:par>
                            </p:childTnLst>
                          </p:cTn>
                        </p:par>
                        <p:par>
                          <p:cTn id="19" fill="hold">
                            <p:stCondLst>
                              <p:cond delay="3000"/>
                            </p:stCondLst>
                            <p:childTnLst>
                              <p:par>
                                <p:cTn id="20" presetID="2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3500"/>
                            </p:stCondLst>
                            <p:childTnLst>
                              <p:par>
                                <p:cTn id="24" presetID="10" presetClass="entr" presetSubtype="0" fill="hold" grpId="0" nodeType="afterEffect">
                                  <p:stCondLst>
                                    <p:cond delay="0"/>
                                  </p:stCondLst>
                                  <p:childTnLst>
                                    <p:set>
                                      <p:cBhvr>
                                        <p:cTn id="25" dur="1" fill="hold">
                                          <p:stCondLst>
                                            <p:cond delay="0"/>
                                          </p:stCondLst>
                                        </p:cTn>
                                        <p:tgtEl>
                                          <p:spTgt spid="308"/>
                                        </p:tgtEl>
                                        <p:attrNameLst>
                                          <p:attrName>style.visibility</p:attrName>
                                        </p:attrNameLst>
                                      </p:cBhvr>
                                      <p:to>
                                        <p:strVal val="visible"/>
                                      </p:to>
                                    </p:set>
                                    <p:animEffect transition="in" filter="fade">
                                      <p:cBhvr>
                                        <p:cTn id="26" dur="750"/>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 grpId="0"/>
      <p:bldP spid="6" grpId="0" animBg="1"/>
      <p:bldP spid="30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90" y="307340"/>
            <a:ext cx="593979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四、劳动教育课程如何开展</a:t>
            </a:r>
            <a:endPar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10649" t="54316" r="76178"/>
          <a:stretch>
            <a:fillRect/>
          </a:stretch>
        </p:blipFill>
        <p:spPr>
          <a:xfrm>
            <a:off x="548192" y="1477641"/>
            <a:ext cx="3501294" cy="6070324"/>
          </a:xfrm>
          <a:prstGeom prst="rect">
            <a:avLst/>
          </a:prstGeom>
        </p:spPr>
      </p:pic>
      <p:sp>
        <p:nvSpPr>
          <p:cNvPr id="4" name="文本框 3"/>
          <p:cNvSpPr txBox="1"/>
          <p:nvPr/>
        </p:nvSpPr>
        <p:spPr>
          <a:xfrm>
            <a:off x="3602355" y="813435"/>
            <a:ext cx="7943215" cy="129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r>
              <a:rPr dirty="0">
                <a:solidFill>
                  <a:schemeClr val="bg1"/>
                </a:solidFill>
                <a:latin typeface="宋体" panose="02010600030101010101" pitchFamily="2" charset="-122"/>
                <a:ea typeface="宋体" panose="02010600030101010101" pitchFamily="2" charset="-122"/>
              </a:rPr>
              <a:t>新时代加强劳动教育必须强调以习近平新时代中国特色社会主义思想为指导，落实立德树人根本任务。要扎实推进劳动教育，必须把劳动教育纳入学校课程体系，加强课程建设，开展多样化劳动实践。</a:t>
            </a:r>
            <a:endParaRPr dirty="0">
              <a:solidFill>
                <a:schemeClr val="bg1"/>
              </a:solidFill>
              <a:latin typeface="宋体" panose="02010600030101010101" pitchFamily="2" charset="-122"/>
              <a:ea typeface="宋体" panose="02010600030101010101" pitchFamily="2" charset="-122"/>
            </a:endParaRPr>
          </a:p>
        </p:txBody>
      </p:sp>
      <p:grpSp>
        <p:nvGrpSpPr>
          <p:cNvPr id="6" name="组合 5"/>
          <p:cNvGrpSpPr/>
          <p:nvPr/>
        </p:nvGrpSpPr>
        <p:grpSpPr>
          <a:xfrm>
            <a:off x="3911474" y="2105060"/>
            <a:ext cx="7814310" cy="2245360"/>
            <a:chOff x="4377564" y="2978820"/>
            <a:chExt cx="7814310" cy="2245360"/>
          </a:xfrm>
        </p:grpSpPr>
        <p:grpSp>
          <p:nvGrpSpPr>
            <p:cNvPr id="87" name="组合 86"/>
            <p:cNvGrpSpPr/>
            <p:nvPr/>
          </p:nvGrpSpPr>
          <p:grpSpPr>
            <a:xfrm>
              <a:off x="4377564" y="2993054"/>
              <a:ext cx="339579" cy="431530"/>
              <a:chOff x="4465411" y="2294916"/>
              <a:chExt cx="3590774" cy="4563084"/>
            </a:xfrm>
          </p:grpSpPr>
          <p:sp>
            <p:nvSpPr>
              <p:cNvPr id="88"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89"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0"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1"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2"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3"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4"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5"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6"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7"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8"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99"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0"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1"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2"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3"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4"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5"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6"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7"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8"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09"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0"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1"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2"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3"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4"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5"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6"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7"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8"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19"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0"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1"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2"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3"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4"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5"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6"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7"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8"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29"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0"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1"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2"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3"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4"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5"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6"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7"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8"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39"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0"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1"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2"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3"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5"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6"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7"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8"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49"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0"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1"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2"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3"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4"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5"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6"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7"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8"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59"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0"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1"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2"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3"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4"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5"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6"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7"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168"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5" name="文本框 4"/>
            <p:cNvSpPr txBox="1"/>
            <p:nvPr/>
          </p:nvSpPr>
          <p:spPr>
            <a:xfrm>
              <a:off x="4846829" y="2978820"/>
              <a:ext cx="7345045"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1. 劳动教育的课程结构</a:t>
              </a:r>
              <a:endParaRPr lang="zh-CN" altLang="en-US"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落实劳动教育需要依托课程，必须有一定的时间做保证。在课程设置上，《意见》突出强调“整体优化学校课程设置”，构建劳动教育课程体系，大中小学设立必修课程和劳动周，同时强调其他课程有机融入劳动教育内容和要求。</a:t>
              </a:r>
              <a:endParaRPr lang="zh-CN" altLang="en-US" dirty="0">
                <a:latin typeface="宋体" panose="02010600030101010101" pitchFamily="2" charset="-122"/>
                <a:ea typeface="宋体" panose="02010600030101010101" pitchFamily="2" charset="-122"/>
              </a:endParaRPr>
            </a:p>
          </p:txBody>
        </p:sp>
      </p:grpSp>
      <p:grpSp>
        <p:nvGrpSpPr>
          <p:cNvPr id="336" name="组合 335"/>
          <p:cNvGrpSpPr/>
          <p:nvPr/>
        </p:nvGrpSpPr>
        <p:grpSpPr>
          <a:xfrm>
            <a:off x="3911474" y="4597255"/>
            <a:ext cx="8279765" cy="2245360"/>
            <a:chOff x="4377564" y="2978820"/>
            <a:chExt cx="8279765" cy="2245360"/>
          </a:xfrm>
        </p:grpSpPr>
        <p:grpSp>
          <p:nvGrpSpPr>
            <p:cNvPr id="337" name="组合 336"/>
            <p:cNvGrpSpPr/>
            <p:nvPr/>
          </p:nvGrpSpPr>
          <p:grpSpPr>
            <a:xfrm>
              <a:off x="4377564" y="2993054"/>
              <a:ext cx="339579" cy="431530"/>
              <a:chOff x="4465411" y="2294916"/>
              <a:chExt cx="3590774" cy="4563084"/>
            </a:xfrm>
          </p:grpSpPr>
          <p:sp>
            <p:nvSpPr>
              <p:cNvPr id="339"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0"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1"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2"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3"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4"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5"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6"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7"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8"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9"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0"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2"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3"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4"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5"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6"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7"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8"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39"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0"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1"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2"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3"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4"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5"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6"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7"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8"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49"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0"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1"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2"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3"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4"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5"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6"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7"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8"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59"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0"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1"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2"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3"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4"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5"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6"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7"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8"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69"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0"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1"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2"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3"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4"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5"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6"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7"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8"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79"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0"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1"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2"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3"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4"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5"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6"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7"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8"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89"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0"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1"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2"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3"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4"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5"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6"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7"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8"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99"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338" name="文本框 337"/>
            <p:cNvSpPr txBox="1"/>
            <p:nvPr/>
          </p:nvSpPr>
          <p:spPr>
            <a:xfrm>
              <a:off x="4846829" y="2978820"/>
              <a:ext cx="7810500" cy="2245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dirty="0">
                  <a:latin typeface="宋体" panose="02010600030101010101" pitchFamily="2" charset="-122"/>
                  <a:ea typeface="宋体" panose="02010600030101010101" pitchFamily="2" charset="-122"/>
                </a:rPr>
                <a:t>2. 劳动教育的实施手段</a:t>
              </a:r>
              <a:endParaRPr lang="zh-CN" altLang="en-US"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如今，劳动的功能逐渐转向实现个人自我价值，获得存在的价值感和意义感等功能，从这个角度来讲，对于学生来说，完成劳动未必能比他们在学习过程中获得的价值感和存在感更多。理论讲授、体验式教学、劳动实践活动、劳动技能和劳动成果展示。</a:t>
              </a:r>
              <a:endParaRPr lang="zh-CN" altLang="en-US" dirty="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336"/>
                                        </p:tgtEl>
                                        <p:attrNameLst>
                                          <p:attrName>style.visibility</p:attrName>
                                        </p:attrNameLst>
                                      </p:cBhvr>
                                      <p:to>
                                        <p:strVal val="visible"/>
                                      </p:to>
                                    </p:set>
                                    <p:animEffect transition="in" filter="fade">
                                      <p:cBhvr>
                                        <p:cTn id="21" dur="750"/>
                                        <p:tgtEl>
                                          <p:spTgt spid="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815992" y="2311400"/>
            <a:ext cx="11376008" cy="416585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五、劳动教育评价</a:t>
            </a:r>
            <a:endParaRPr kumimoji="0" lang="zh-CN" altLang="en-US" sz="36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118" name="Picture 12" descr="1"/>
          <p:cNvPicPr>
            <a:picLocks noChangeAspect="1" noChangeArrowheads="1"/>
          </p:cNvPicPr>
          <p:nvPr/>
        </p:nvPicPr>
        <p:blipFill rotWithShape="1">
          <a:blip r:embed="rId1">
            <a:extLst>
              <a:ext uri="{BEBA8EAE-BF5A-486C-A8C5-ECC9F3942E4B}">
                <a14:imgProps xmlns:a14="http://schemas.microsoft.com/office/drawing/2010/main">
                  <a14:imgLayer r:embed="rId2">
                    <a14:imgEffect>
                      <a14:saturation sat="50000"/>
                    </a14:imgEffect>
                  </a14:imgLayer>
                </a14:imgProps>
              </a:ext>
              <a:ext uri="{28A0092B-C50C-407E-A947-70E740481C1C}">
                <a14:useLocalDpi xmlns:a14="http://schemas.microsoft.com/office/drawing/2010/main" val="0"/>
              </a:ext>
            </a:extLst>
          </a:blip>
          <a:srcRect l="21950" r="21950"/>
          <a:stretch>
            <a:fillRect/>
          </a:stretch>
        </p:blipFill>
        <p:spPr>
          <a:xfrm>
            <a:off x="815992" y="421972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9" name="Picture 13" descr="2"/>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50000"/>
                    </a14:imgEffect>
                  </a14:imgLayer>
                </a14:imgProps>
              </a:ext>
              <a:ext uri="{28A0092B-C50C-407E-A947-70E740481C1C}">
                <a14:useLocalDpi xmlns:a14="http://schemas.microsoft.com/office/drawing/2010/main" val="0"/>
              </a:ext>
            </a:extLst>
          </a:blip>
          <a:srcRect l="21751" r="21751"/>
          <a:stretch>
            <a:fillRect/>
          </a:stretch>
        </p:blipFill>
        <p:spPr>
          <a:xfrm>
            <a:off x="3462602" y="421972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0" name="Picture 11" descr="image002"/>
          <p:cNvPicPr>
            <a:picLocks noChangeAspect="1" noChangeArrowheads="1"/>
          </p:cNvPicPr>
          <p:nvPr/>
        </p:nvPicPr>
        <p:blipFill rotWithShape="1">
          <a:blip r:embed="rId5">
            <a:extLst>
              <a:ext uri="{BEBA8EAE-BF5A-486C-A8C5-ECC9F3942E4B}">
                <a14:imgProps xmlns:a14="http://schemas.microsoft.com/office/drawing/2010/main">
                  <a14:imgLayer r:embed="rId6">
                    <a14:imgEffect>
                      <a14:saturation sat="50000"/>
                    </a14:imgEffect>
                  </a14:imgLayer>
                </a14:imgProps>
              </a:ext>
              <a:ext uri="{28A0092B-C50C-407E-A947-70E740481C1C}">
                <a14:useLocalDpi xmlns:a14="http://schemas.microsoft.com/office/drawing/2010/main" val="0"/>
              </a:ext>
            </a:extLst>
          </a:blip>
          <a:srcRect l="21875" t="14143" r="21875" b="14143"/>
          <a:stretch>
            <a:fillRect/>
          </a:stretch>
        </p:blipFill>
        <p:spPr bwMode="auto">
          <a:xfrm>
            <a:off x="3462602" y="148478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1" name="Picture 9" descr="153252-10051QQ531"/>
          <p:cNvPicPr>
            <a:picLocks noChangeAspect="1" noChangeArrowheads="1"/>
          </p:cNvPicPr>
          <p:nvPr/>
        </p:nvPicPr>
        <p:blipFill rotWithShape="1">
          <a:blip r:embed="rId7">
            <a:extLst>
              <a:ext uri="{BEBA8EAE-BF5A-486C-A8C5-ECC9F3942E4B}">
                <a14:imgProps xmlns:a14="http://schemas.microsoft.com/office/drawing/2010/main">
                  <a14:imgLayer r:embed="rId8">
                    <a14:imgEffect>
                      <a14:saturation sat="50000"/>
                    </a14:imgEffect>
                  </a14:imgLayer>
                </a14:imgProps>
              </a:ext>
              <a:ext uri="{28A0092B-C50C-407E-A947-70E740481C1C}">
                <a14:useLocalDpi xmlns:a14="http://schemas.microsoft.com/office/drawing/2010/main" val="0"/>
              </a:ext>
            </a:extLst>
          </a:blip>
          <a:srcRect l="21191" t="15419" r="24979"/>
          <a:stretch>
            <a:fillRect/>
          </a:stretch>
        </p:blipFill>
        <p:spPr bwMode="auto">
          <a:xfrm>
            <a:off x="815992" y="148478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3" name="文本框 122"/>
          <p:cNvSpPr txBox="1"/>
          <p:nvPr/>
        </p:nvSpPr>
        <p:spPr>
          <a:xfrm>
            <a:off x="5622925" y="2190115"/>
            <a:ext cx="6767195" cy="4407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dirty="0">
                <a:latin typeface="宋体" panose="02010600030101010101" pitchFamily="2" charset="-122"/>
                <a:ea typeface="宋体" panose="02010600030101010101" pitchFamily="2" charset="-122"/>
              </a:rPr>
              <a:t>《意见》中指出：“把劳动素养评价结果作为衡量学生全面发展情况的重要内容，作为评优评先的重要参考和毕业依据，作为高一级学校录取的重要参考或依据。”同时，《指导纲要》中提出要以劳动教育目标、内容要求为依据，将过程性评价和结果性评价结合起来，健全和完善学生劳动素养评价标准、程序和方法，鼓励、支持各地利用大数据、云平台、物联网等现代信息技术手段，开展劳动教育过程监测与评价。</a:t>
            </a:r>
            <a:endParaRPr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750" fill="hold"/>
                                        <p:tgtEl>
                                          <p:spTgt spid="121"/>
                                        </p:tgtEl>
                                        <p:attrNameLst>
                                          <p:attrName>ppt_x</p:attrName>
                                        </p:attrNameLst>
                                      </p:cBhvr>
                                      <p:tavLst>
                                        <p:tav tm="0">
                                          <p:val>
                                            <p:strVal val="0-#ppt_w/2"/>
                                          </p:val>
                                        </p:tav>
                                        <p:tav tm="100000">
                                          <p:val>
                                            <p:strVal val="#ppt_x"/>
                                          </p:val>
                                        </p:tav>
                                      </p:tavLst>
                                    </p:anim>
                                    <p:anim calcmode="lin" valueType="num">
                                      <p:cBhvr additive="base">
                                        <p:cTn id="8" dur="750" fill="hold"/>
                                        <p:tgtEl>
                                          <p:spTgt spid="1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12" decel="100000" fill="hold" nodeType="afterEffect">
                                  <p:stCondLst>
                                    <p:cond delay="0"/>
                                  </p:stCondLst>
                                  <p:childTnLst>
                                    <p:set>
                                      <p:cBhvr>
                                        <p:cTn id="11" dur="1" fill="hold">
                                          <p:stCondLst>
                                            <p:cond delay="0"/>
                                          </p:stCondLst>
                                        </p:cTn>
                                        <p:tgtEl>
                                          <p:spTgt spid="120"/>
                                        </p:tgtEl>
                                        <p:attrNameLst>
                                          <p:attrName>style.visibility</p:attrName>
                                        </p:attrNameLst>
                                      </p:cBhvr>
                                      <p:to>
                                        <p:strVal val="visible"/>
                                      </p:to>
                                    </p:set>
                                    <p:anim calcmode="lin" valueType="num">
                                      <p:cBhvr additive="base">
                                        <p:cTn id="12" dur="750" fill="hold"/>
                                        <p:tgtEl>
                                          <p:spTgt spid="120"/>
                                        </p:tgtEl>
                                        <p:attrNameLst>
                                          <p:attrName>ppt_x</p:attrName>
                                        </p:attrNameLst>
                                      </p:cBhvr>
                                      <p:tavLst>
                                        <p:tav tm="0">
                                          <p:val>
                                            <p:strVal val="0-#ppt_w/2"/>
                                          </p:val>
                                        </p:tav>
                                        <p:tav tm="100000">
                                          <p:val>
                                            <p:strVal val="#ppt_x"/>
                                          </p:val>
                                        </p:tav>
                                      </p:tavLst>
                                    </p:anim>
                                    <p:anim calcmode="lin" valueType="num">
                                      <p:cBhvr additive="base">
                                        <p:cTn id="13" dur="750" fill="hold"/>
                                        <p:tgtEl>
                                          <p:spTgt spid="120"/>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12" decel="100000" fill="hold" nodeType="afterEffect">
                                  <p:stCondLst>
                                    <p:cond delay="0"/>
                                  </p:stCondLst>
                                  <p:childTnLst>
                                    <p:set>
                                      <p:cBhvr>
                                        <p:cTn id="16" dur="1" fill="hold">
                                          <p:stCondLst>
                                            <p:cond delay="0"/>
                                          </p:stCondLst>
                                        </p:cTn>
                                        <p:tgtEl>
                                          <p:spTgt spid="118"/>
                                        </p:tgtEl>
                                        <p:attrNameLst>
                                          <p:attrName>style.visibility</p:attrName>
                                        </p:attrNameLst>
                                      </p:cBhvr>
                                      <p:to>
                                        <p:strVal val="visible"/>
                                      </p:to>
                                    </p:set>
                                    <p:anim calcmode="lin" valueType="num">
                                      <p:cBhvr additive="base">
                                        <p:cTn id="17" dur="750" fill="hold"/>
                                        <p:tgtEl>
                                          <p:spTgt spid="118"/>
                                        </p:tgtEl>
                                        <p:attrNameLst>
                                          <p:attrName>ppt_x</p:attrName>
                                        </p:attrNameLst>
                                      </p:cBhvr>
                                      <p:tavLst>
                                        <p:tav tm="0">
                                          <p:val>
                                            <p:strVal val="0-#ppt_w/2"/>
                                          </p:val>
                                        </p:tav>
                                        <p:tav tm="100000">
                                          <p:val>
                                            <p:strVal val="#ppt_x"/>
                                          </p:val>
                                        </p:tav>
                                      </p:tavLst>
                                    </p:anim>
                                    <p:anim calcmode="lin" valueType="num">
                                      <p:cBhvr additive="base">
                                        <p:cTn id="18" dur="750" fill="hold"/>
                                        <p:tgtEl>
                                          <p:spTgt spid="118"/>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12" decel="100000" fill="hold" nodeType="afterEffect">
                                  <p:stCondLst>
                                    <p:cond delay="0"/>
                                  </p:stCondLst>
                                  <p:childTnLst>
                                    <p:set>
                                      <p:cBhvr>
                                        <p:cTn id="21" dur="1" fill="hold">
                                          <p:stCondLst>
                                            <p:cond delay="0"/>
                                          </p:stCondLst>
                                        </p:cTn>
                                        <p:tgtEl>
                                          <p:spTgt spid="119"/>
                                        </p:tgtEl>
                                        <p:attrNameLst>
                                          <p:attrName>style.visibility</p:attrName>
                                        </p:attrNameLst>
                                      </p:cBhvr>
                                      <p:to>
                                        <p:strVal val="visible"/>
                                      </p:to>
                                    </p:set>
                                    <p:anim calcmode="lin" valueType="num">
                                      <p:cBhvr additive="base">
                                        <p:cTn id="22" dur="750" fill="hold"/>
                                        <p:tgtEl>
                                          <p:spTgt spid="119"/>
                                        </p:tgtEl>
                                        <p:attrNameLst>
                                          <p:attrName>ppt_x</p:attrName>
                                        </p:attrNameLst>
                                      </p:cBhvr>
                                      <p:tavLst>
                                        <p:tav tm="0">
                                          <p:val>
                                            <p:strVal val="0-#ppt_w/2"/>
                                          </p:val>
                                        </p:tav>
                                        <p:tav tm="100000">
                                          <p:val>
                                            <p:strVal val="#ppt_x"/>
                                          </p:val>
                                        </p:tav>
                                      </p:tavLst>
                                    </p:anim>
                                    <p:anim calcmode="lin" valueType="num">
                                      <p:cBhvr additive="base">
                                        <p:cTn id="23" dur="750" fill="hold"/>
                                        <p:tgtEl>
                                          <p:spTgt spid="119"/>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750"/>
                                        <p:tgtEl>
                                          <p:spTgt spid="2"/>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123"/>
                                        </p:tgtEl>
                                        <p:attrNameLst>
                                          <p:attrName>style.visibility</p:attrName>
                                        </p:attrNameLst>
                                      </p:cBhvr>
                                      <p:to>
                                        <p:strVal val="visible"/>
                                      </p:to>
                                    </p:set>
                                    <p:animEffect transition="in" filter="fade">
                                      <p:cBhvr>
                                        <p:cTn id="31"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9028430" y="414147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681469" y="2353730"/>
            <a:ext cx="6829063" cy="1106805"/>
          </a:xfrm>
          <a:prstGeom prst="rect">
            <a:avLst/>
          </a:prstGeom>
          <a:noFill/>
        </p:spPr>
        <p:txBody>
          <a:bodyPr wrap="square" rtlCol="0">
            <a:spAutoFit/>
          </a:bodyPr>
          <a:lstStyle/>
          <a:p>
            <a:pPr lvl="0" algn="ctr">
              <a:defRPr/>
            </a:pPr>
            <a:r>
              <a:rPr lang="zh-CN" altLang="en-US" sz="6600" kern="0" dirty="0">
                <a:solidFill>
                  <a:schemeClr val="bg1"/>
                </a:solidFill>
                <a:latin typeface="宋体" panose="02010600030101010101" pitchFamily="2" charset="-122"/>
                <a:ea typeface="宋体" panose="02010600030101010101" pitchFamily="2" charset="-122"/>
              </a:rPr>
              <a:t>谢谢观看</a:t>
            </a:r>
            <a:endParaRPr lang="zh-CN" altLang="en-US" sz="6600" kern="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ISPRING_ULTRA_SCORM_COURSE_ID" val="3A71CA5D-219F-4371-96B2-86AA6831AF3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qbRUs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6ptFS3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6ptFSyzbRb1GMgAASUYAABcAAAAAAAAAAAAAAAAALQMAAHVuaXZlcnNhbC91bml2ZXJzYWwucG5nUEsBAgAAFAACAAgA6ptFS3yF9/FeAAAAagAAABsAAAAAAAAAAQAAAAAAqDUAAHVuaXZlcnNhbC91bml2ZXJzYWwucG5nLnhtbFBLBQYAAAAAAwADANAAAAA/NgAAAAA="/>
  <p:tag name="ISPRING_PRESENTATION_TITLE" val="五一劳动安全教育主题班会-动"/>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1249</Words>
  <Application>WPS 演示</Application>
  <PresentationFormat>宽屏</PresentationFormat>
  <Paragraphs>60</Paragraphs>
  <Slides>9</Slides>
  <Notes>20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Arial</vt:lpstr>
      <vt:lpstr>宋体</vt:lpstr>
      <vt:lpstr>Wingdings</vt:lpstr>
      <vt:lpstr>等线</vt:lpstr>
      <vt:lpstr>思源黑体 CN Normal</vt:lpstr>
      <vt:lpstr>黑体</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五一劳动安全教育主题班会-动</dc:title>
  <dc:creator>Administrator</dc:creator>
  <cp:lastModifiedBy>无谓</cp:lastModifiedBy>
  <cp:revision>17</cp:revision>
  <dcterms:created xsi:type="dcterms:W3CDTF">2018-04-11T12:29:00Z</dcterms:created>
  <dcterms:modified xsi:type="dcterms:W3CDTF">2020-09-16T13:40:21Z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