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6"/>
  </p:handoutMasterIdLst>
  <p:sldIdLst>
    <p:sldId id="257" r:id="rId3"/>
    <p:sldId id="258" r:id="rId5"/>
    <p:sldId id="259" r:id="rId6"/>
    <p:sldId id="263" r:id="rId7"/>
    <p:sldId id="264" r:id="rId8"/>
    <p:sldId id="281" r:id="rId9"/>
    <p:sldId id="266" r:id="rId10"/>
    <p:sldId id="282" r:id="rId11"/>
    <p:sldId id="260" r:id="rId12"/>
    <p:sldId id="267" r:id="rId13"/>
    <p:sldId id="265" r:id="rId14"/>
    <p:sldId id="268" r:id="rId15"/>
    <p:sldId id="283" r:id="rId16"/>
    <p:sldId id="284" r:id="rId17"/>
    <p:sldId id="285" r:id="rId18"/>
    <p:sldId id="261" r:id="rId19"/>
    <p:sldId id="269" r:id="rId20"/>
    <p:sldId id="270" r:id="rId21"/>
    <p:sldId id="286" r:id="rId22"/>
    <p:sldId id="272" r:id="rId23"/>
    <p:sldId id="273" r:id="rId24"/>
    <p:sldId id="277" r:id="rId25"/>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EC900"/>
    <a:srgbClr val="7D8D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58" autoAdjust="0"/>
  </p:normalViewPr>
  <p:slideViewPr>
    <p:cSldViewPr snapToGrid="0" showGuides="1">
      <p:cViewPr varScale="1">
        <p:scale>
          <a:sx n="75" d="100"/>
          <a:sy n="75" d="100"/>
        </p:scale>
        <p:origin x="278" y="62"/>
      </p:cViewPr>
      <p:guideLst>
        <p:guide orient="horz" pos="2160"/>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CCA3BA-D0E2-4DC7-82DC-1628504585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42A58-42B3-4D37-A2F4-5D8FEE56E7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9E042A58-42B3-4D37-A2F4-5D8FEE56E7AF}"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C361F-E5F5-49A0-A1CF-30B16B5AD8A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578C5-3041-4C4C-B6FF-13EDAA0E50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10269855" y="0"/>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061210" y="2607310"/>
            <a:ext cx="7449185" cy="1106805"/>
          </a:xfrm>
          <a:prstGeom prst="rect">
            <a:avLst/>
          </a:prstGeom>
          <a:noFill/>
        </p:spPr>
        <p:txBody>
          <a:bodyPr wrap="square" rtlCol="0">
            <a:spAutoFit/>
          </a:bodyPr>
          <a:lstStyle/>
          <a:p>
            <a:pPr algn="dist"/>
            <a:r>
              <a:rPr lang="zh-CN" altLang="en-US" sz="6600" dirty="0">
                <a:solidFill>
                  <a:schemeClr val="bg1"/>
                </a:solidFill>
                <a:latin typeface="宋体" panose="02010600030101010101" pitchFamily="2" charset="-122"/>
                <a:ea typeface="宋体" panose="02010600030101010101" pitchFamily="2" charset="-122"/>
              </a:rPr>
              <a:t>劳动教育实践教程</a:t>
            </a:r>
            <a:endParaRPr lang="zh-CN" altLang="en-US" sz="6600" dirty="0">
              <a:solidFill>
                <a:schemeClr val="bg1"/>
              </a:solidFill>
              <a:latin typeface="宋体" panose="02010600030101010101" pitchFamily="2" charset="-122"/>
              <a:ea typeface="宋体" panose="02010600030101010101" pitchFamily="2" charset="-122"/>
            </a:endParaRPr>
          </a:p>
        </p:txBody>
      </p:sp>
      <p:sp>
        <p:nvSpPr>
          <p:cNvPr id="4" name="文本框 3"/>
          <p:cNvSpPr txBox="1"/>
          <p:nvPr/>
        </p:nvSpPr>
        <p:spPr>
          <a:xfrm>
            <a:off x="3218180" y="4091940"/>
            <a:ext cx="5501640" cy="460375"/>
          </a:xfrm>
          <a:prstGeom prst="rect">
            <a:avLst/>
          </a:prstGeom>
          <a:noFill/>
        </p:spPr>
        <p:txBody>
          <a:bodyPr wrap="square" rtlCol="0">
            <a:spAutoFit/>
          </a:bodyPr>
          <a:p>
            <a:r>
              <a:rPr lang="zh-CN" altLang="en-US" sz="2400" b="1">
                <a:solidFill>
                  <a:schemeClr val="bg1"/>
                </a:solidFill>
              </a:rPr>
              <a:t>模块八   创新手艺，劳动美化生活</a:t>
            </a:r>
            <a:endParaRPr lang="zh-CN" altLang="en-US" sz="24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prstClr val="white"/>
                </a:solidFill>
                <a:latin typeface="宋体" panose="02010600030101010101" pitchFamily="2" charset="-122"/>
                <a:ea typeface="宋体" panose="02010600030101010101" pitchFamily="2" charset="-122"/>
              </a:rPr>
              <a:t>主题实践活动展示</a:t>
            </a:r>
            <a:endParaRPr lang="zh-CN" altLang="en-US" sz="2400" dirty="0">
              <a:solidFill>
                <a:prstClr val="white"/>
              </a:solidFill>
              <a:latin typeface="宋体" panose="02010600030101010101" pitchFamily="2" charset="-122"/>
              <a:ea typeface="宋体" panose="02010600030101010101" pitchFamily="2" charset="-122"/>
            </a:endParaRPr>
          </a:p>
        </p:txBody>
      </p:sp>
      <p:sp>
        <p:nvSpPr>
          <p:cNvPr id="309" name="矩形 308"/>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0" name="图片 309"/>
          <p:cNvPicPr>
            <a:picLocks noChangeAspect="1"/>
          </p:cNvPicPr>
          <p:nvPr/>
        </p:nvPicPr>
        <p:blipFill>
          <a:blip r:embed="rId1"/>
          <a:stretch>
            <a:fillRect/>
          </a:stretch>
        </p:blipFill>
        <p:spPr>
          <a:xfrm>
            <a:off x="8620975" y="-30480"/>
            <a:ext cx="3722049" cy="6949985"/>
          </a:xfrm>
          <a:prstGeom prst="rect">
            <a:avLst/>
          </a:prstGeom>
        </p:spPr>
      </p:pic>
      <p:sp>
        <p:nvSpPr>
          <p:cNvPr id="313" name="文本框 312"/>
          <p:cNvSpPr txBox="1"/>
          <p:nvPr/>
        </p:nvSpPr>
        <p:spPr>
          <a:xfrm>
            <a:off x="1289685" y="2009775"/>
            <a:ext cx="6475730" cy="3230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lang="zh-CN" altLang="en-US" sz="2400" b="1" dirty="0">
                <a:latin typeface="宋体" panose="02010600030101010101" pitchFamily="2" charset="-122"/>
                <a:ea typeface="宋体" panose="02010600030101010101" pitchFamily="2" charset="-122"/>
              </a:rPr>
              <a:t>活动主题</a:t>
            </a:r>
            <a:endParaRPr lang="zh-CN" altLang="en-US" sz="2400" b="1" dirty="0">
              <a:latin typeface="宋体" panose="02010600030101010101" pitchFamily="2" charset="-122"/>
              <a:ea typeface="宋体" panose="02010600030101010101" pitchFamily="2" charset="-122"/>
            </a:endParaRPr>
          </a:p>
          <a:p>
            <a:pPr fontAlgn="auto">
              <a:lnSpc>
                <a:spcPct val="100000"/>
              </a:lnSpc>
              <a:spcBef>
                <a:spcPts val="0"/>
              </a:spcBef>
            </a:pPr>
            <a:r>
              <a:rPr lang="zh-CN" altLang="en-US" sz="2000" dirty="0">
                <a:latin typeface="宋体" panose="02010600030101010101" pitchFamily="2" charset="-122"/>
                <a:ea typeface="宋体" panose="02010600030101010101" pitchFamily="2" charset="-122"/>
              </a:rPr>
              <a:t>纸艺，是我国广为流传的民间艺术形式，是中华民族劳动人民在千百年来的劳动过程中传承下来的一种工艺。它是人类以剪刀为画笔，以纸为画布，凭借自己的奇思妙想创造美的过程。本次活动的提出，就是为了通过制作纸艺花，使学生体悟劳动人民的智慧和创造美的能力，深入了解劳动是崇高的、伟大的、美丽的；提高学生的动手能力和实践能力，增强学生的审美能力和创造能力，培养学生的技术素养和劳动精神，使学生向传统手工艺人学习，形成良好的劳动品质和习惯。</a:t>
            </a:r>
            <a:endParaRPr lang="zh-CN" altLang="en-US" sz="20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9"/>
                                        </p:tgtEl>
                                        <p:attrNameLst>
                                          <p:attrName>style.visibility</p:attrName>
                                        </p:attrNameLst>
                                      </p:cBhvr>
                                      <p:to>
                                        <p:strVal val="visible"/>
                                      </p:to>
                                    </p:set>
                                    <p:animEffect transition="in" filter="barn(outVertical)">
                                      <p:cBhvr>
                                        <p:cTn id="7" dur="500"/>
                                        <p:tgtEl>
                                          <p:spTgt spid="30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0"/>
                                        </p:tgtEl>
                                        <p:attrNameLst>
                                          <p:attrName>style.visibility</p:attrName>
                                        </p:attrNameLst>
                                      </p:cBhvr>
                                      <p:to>
                                        <p:strVal val="visible"/>
                                      </p:to>
                                    </p:set>
                                    <p:animEffect transition="in" filter="fade">
                                      <p:cBhvr>
                                        <p:cTn id="11" dur="1000"/>
                                        <p:tgtEl>
                                          <p:spTgt spid="310"/>
                                        </p:tgtEl>
                                      </p:cBhvr>
                                    </p:animEffect>
                                    <p:anim calcmode="lin" valueType="num">
                                      <p:cBhvr>
                                        <p:cTn id="12" dur="1000" fill="hold"/>
                                        <p:tgtEl>
                                          <p:spTgt spid="310"/>
                                        </p:tgtEl>
                                        <p:attrNameLst>
                                          <p:attrName>ppt_x</p:attrName>
                                        </p:attrNameLst>
                                      </p:cBhvr>
                                      <p:tavLst>
                                        <p:tav tm="0">
                                          <p:val>
                                            <p:strVal val="#ppt_x"/>
                                          </p:val>
                                        </p:tav>
                                        <p:tav tm="100000">
                                          <p:val>
                                            <p:strVal val="#ppt_x"/>
                                          </p:val>
                                        </p:tav>
                                      </p:tavLst>
                                    </p:anim>
                                    <p:anim calcmode="lin" valueType="num">
                                      <p:cBhvr>
                                        <p:cTn id="13" dur="1000" fill="hold"/>
                                        <p:tgtEl>
                                          <p:spTgt spid="3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13"/>
                                        </p:tgtEl>
                                        <p:attrNameLst>
                                          <p:attrName>style.visibility</p:attrName>
                                        </p:attrNameLst>
                                      </p:cBhvr>
                                      <p:to>
                                        <p:strVal val="visible"/>
                                      </p:to>
                                    </p:set>
                                    <p:animEffect transition="in" filter="fade">
                                      <p:cBhvr>
                                        <p:cTn id="17" dur="75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p:bldP spid="3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5" name="矩形 4"/>
          <p:cNvSpPr/>
          <p:nvPr/>
        </p:nvSpPr>
        <p:spPr>
          <a:xfrm>
            <a:off x="6002336" y="1913719"/>
            <a:ext cx="5219700" cy="499669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7" name="矩形 306"/>
          <p:cNvSpPr/>
          <p:nvPr/>
        </p:nvSpPr>
        <p:spPr>
          <a:xfrm>
            <a:off x="6108065" y="2427605"/>
            <a:ext cx="500824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auto">
              <a:lnSpc>
                <a:spcPct val="100000"/>
              </a:lnSpc>
              <a:spcBef>
                <a:spcPts val="0"/>
              </a:spcBef>
            </a:pPr>
            <a:r>
              <a:rPr sz="2400" b="1" dirty="0">
                <a:latin typeface="宋体" panose="02010600030101010101" pitchFamily="2" charset="-122"/>
                <a:ea typeface="宋体" panose="02010600030101010101" pitchFamily="2" charset="-122"/>
              </a:rPr>
              <a:t>知识目标：</a:t>
            </a:r>
            <a:r>
              <a:rPr sz="2000" dirty="0">
                <a:latin typeface="宋体" panose="02010600030101010101" pitchFamily="2" charset="-122"/>
                <a:ea typeface="宋体" panose="02010600030101010101" pitchFamily="2" charset="-122"/>
              </a:rPr>
              <a:t>通过合作探究式学习，学生能够学会如何运用自己的审美意识和现有材料，制作和再现大自然的美</a:t>
            </a:r>
            <a:r>
              <a:rPr lang="zh-CN" sz="2000" dirty="0">
                <a:latin typeface="宋体" panose="02010600030101010101" pitchFamily="2" charset="-122"/>
                <a:ea typeface="宋体" panose="02010600030101010101" pitchFamily="2" charset="-122"/>
              </a:rPr>
              <a:t>。</a:t>
            </a:r>
            <a:endParaRPr lang="zh-CN" sz="2000" dirty="0">
              <a:latin typeface="宋体" panose="02010600030101010101" pitchFamily="2" charset="-122"/>
              <a:ea typeface="宋体" panose="02010600030101010101" pitchFamily="2" charset="-122"/>
            </a:endParaRPr>
          </a:p>
          <a:p>
            <a:pPr fontAlgn="auto">
              <a:lnSpc>
                <a:spcPct val="100000"/>
              </a:lnSpc>
              <a:spcBef>
                <a:spcPts val="0"/>
              </a:spcBef>
            </a:pPr>
            <a:r>
              <a:rPr lang="zh-CN" sz="2400" b="1" dirty="0">
                <a:latin typeface="宋体" panose="02010600030101010101" pitchFamily="2" charset="-122"/>
                <a:ea typeface="宋体" panose="02010600030101010101" pitchFamily="2" charset="-122"/>
              </a:rPr>
              <a:t>能力目标</a:t>
            </a:r>
            <a:r>
              <a:rPr lang="zh-CN" sz="2000" dirty="0">
                <a:latin typeface="宋体" panose="02010600030101010101" pitchFamily="2" charset="-122"/>
                <a:ea typeface="宋体" panose="02010600030101010101" pitchFamily="2" charset="-122"/>
              </a:rPr>
              <a:t>：初步了解并掌握纸艺花的创作方法；在实践活动中，培养学生欣赏美、创造美的能力，进而提高学生的审美能力和创造能力；提高学生的动手能力，使学生掌握传统手工艺的技术，培养实践能力和创新能力。</a:t>
            </a:r>
            <a:endParaRPr lang="zh-CN" sz="2000" dirty="0">
              <a:latin typeface="宋体" panose="02010600030101010101" pitchFamily="2" charset="-122"/>
              <a:ea typeface="宋体" panose="02010600030101010101" pitchFamily="2" charset="-122"/>
            </a:endParaRPr>
          </a:p>
          <a:p>
            <a:pPr fontAlgn="auto">
              <a:lnSpc>
                <a:spcPct val="100000"/>
              </a:lnSpc>
              <a:spcBef>
                <a:spcPts val="0"/>
              </a:spcBef>
            </a:pPr>
            <a:r>
              <a:rPr lang="zh-CN" sz="2400" b="1" dirty="0">
                <a:latin typeface="宋体" panose="02010600030101010101" pitchFamily="2" charset="-122"/>
                <a:ea typeface="宋体" panose="02010600030101010101" pitchFamily="2" charset="-122"/>
              </a:rPr>
              <a:t>态度目标：</a:t>
            </a:r>
            <a:r>
              <a:rPr lang="zh-CN" sz="2000" dirty="0">
                <a:latin typeface="宋体" panose="02010600030101010101" pitchFamily="2" charset="-122"/>
                <a:ea typeface="宋体" panose="02010600030101010101" pitchFamily="2" charset="-122"/>
              </a:rPr>
              <a:t>采用小组合作的形式，协同探究，让学生体会和分享共同的劳动成果，培养学生的团队意识。</a:t>
            </a:r>
            <a:endParaRPr lang="zh-CN" sz="20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440690" y="2238375"/>
            <a:ext cx="4762500" cy="31718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7"/>
                                        </p:tgtEl>
                                        <p:attrNameLst>
                                          <p:attrName>style.visibility</p:attrName>
                                        </p:attrNameLst>
                                      </p:cBhvr>
                                      <p:to>
                                        <p:strVal val="visible"/>
                                      </p:to>
                                    </p:set>
                                    <p:animEffect transition="in" filter="fade">
                                      <p:cBhvr>
                                        <p:cTn id="11" dur="750"/>
                                        <p:tgtEl>
                                          <p:spTgt spid="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主题活动知识储备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矩形 83"/>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3"/>
          <p:cNvSpPr txBox="1">
            <a:spLocks noChangeArrowheads="1"/>
          </p:cNvSpPr>
          <p:nvPr/>
        </p:nvSpPr>
        <p:spPr>
          <a:xfrm>
            <a:off x="681355" y="1412240"/>
            <a:ext cx="10354310"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lnSpc>
                <a:spcPct val="100000"/>
              </a:lnSpc>
              <a:spcBef>
                <a:spcPts val="0"/>
              </a:spcBef>
            </a:pPr>
            <a:r>
              <a:rPr sz="2000" dirty="0">
                <a:latin typeface="宋体" panose="02010600030101010101" pitchFamily="2" charset="-122"/>
                <a:ea typeface="宋体" panose="02010600030101010101" pitchFamily="2" charset="-122"/>
              </a:rPr>
              <a:t>纸艺及其分类</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纸艺指的是以各种纸张、纸材质为主要材料，通过剪、刻、撕、拼、叠、揉、编织、压印、裱糊、印刷、装帧或者高科技(如激光)等手段制作而成的平面或者立体的艺术品和纸艺作品。</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1.传统纸雕</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以纸为素材，使用刀具塑型的工艺艺术，他结合了绘画及雕塑之美，并且较平面艺术多了立体发展的空间，产生了有趣的光影变化。</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2.3D免切割立体纸雕</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这是在立体刻画的基础上发展来的一种产品，减去立体刻画的手工切割的过程，在工业生产过程中，就将其切割好，只要小心的将其按编号对号粘贴，并做适当的立体造型，就可以做出立体刻画那样的浮雕效果的画作。</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3.台湾纸藤花</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采用台湾纸藤来制作. 纸藤是一种被扭成绳状的纸，将其展开后来制作纸花，它韧性好，挺度好，色彩鲜艳，手感柔软，不易破损和退色，易造型，十分适合制作纸花。</a:t>
            </a:r>
            <a:endParaRPr sz="2000" dirty="0">
              <a:latin typeface="宋体" panose="02010600030101010101" pitchFamily="2" charset="-122"/>
              <a:ea typeface="宋体" panose="02010600030101010101" pitchFamily="2" charset="-122"/>
            </a:endParaRPr>
          </a:p>
          <a:p>
            <a:pPr fontAlgn="auto">
              <a:lnSpc>
                <a:spcPct val="100000"/>
              </a:lnSpc>
              <a:spcBef>
                <a:spcPts val="0"/>
              </a:spcBef>
            </a:pPr>
            <a:endParaRPr sz="2000" dirty="0">
              <a:latin typeface="宋体" panose="02010600030101010101" pitchFamily="2" charset="-122"/>
              <a:ea typeface="宋体" panose="02010600030101010101" pitchFamily="2" charset="-122"/>
            </a:endParaRPr>
          </a:p>
          <a:p>
            <a:pPr fontAlgn="auto">
              <a:lnSpc>
                <a:spcPct val="100000"/>
              </a:lnSpc>
              <a:spcBef>
                <a:spcPts val="0"/>
              </a:spcBef>
            </a:pPr>
            <a:endParaRPr sz="20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750"/>
                                        <p:tgtEl>
                                          <p:spTgt spid="8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主题活动知识储备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矩形 83"/>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3"/>
          <p:cNvSpPr txBox="1">
            <a:spLocks noChangeArrowheads="1"/>
          </p:cNvSpPr>
          <p:nvPr/>
        </p:nvSpPr>
        <p:spPr>
          <a:xfrm>
            <a:off x="681355" y="1412240"/>
            <a:ext cx="10829290"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lnSpc>
                <a:spcPct val="100000"/>
              </a:lnSpc>
              <a:spcBef>
                <a:spcPts val="0"/>
              </a:spcBef>
            </a:pPr>
            <a:r>
              <a:rPr sz="2000" dirty="0">
                <a:latin typeface="宋体" panose="02010600030101010101" pitchFamily="2" charset="-122"/>
                <a:ea typeface="宋体" panose="02010600030101010101" pitchFamily="2" charset="-122"/>
              </a:rPr>
              <a:t>4.立体刻画</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又称立体投影画，基本方法是：用特种纸张印刷好的数张图片，通过巧妙的切割、重叠、粘合，作出很有立体感的浮雕效果，更显特色与档次。</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5.纸蕾丝</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是西班牙流传的一种工艺，又叫帕吉门，以前是在羊皮上制作的一种工艺，主要用来装饰教堂，现在衍变成在羊皮纸上制作，因其可以作出各种精致的蕾丝效果，所以又称：纸蕾丝刺绣。</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6.折纸</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可能折纸是大众最为熟知的一种纸艺了，儿时就开始折纸飞机、千纸鹤等了，现在折纸的花样越来越繁多，折纸花卉、折纸帖画、折纸礼盒等都美轮美奂。</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7.衍纸</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发源于十八世纪英国流传于英国王室“贵族间的一种艺术”。彩色的细长纸条通过卷、搓、刮等方法呈现各种线条、几何块面等，常被运用于卡片、包装装饰、装饰画、装饰品等。然后通过粘贴组合就会变化出各种工艺品。</a:t>
            </a:r>
            <a:endParaRPr sz="2000" dirty="0">
              <a:latin typeface="宋体" panose="02010600030101010101" pitchFamily="2" charset="-122"/>
              <a:ea typeface="宋体" panose="02010600030101010101" pitchFamily="2" charset="-122"/>
            </a:endParaRPr>
          </a:p>
          <a:p>
            <a:pPr fontAlgn="auto">
              <a:lnSpc>
                <a:spcPct val="100000"/>
              </a:lnSpc>
              <a:spcBef>
                <a:spcPts val="0"/>
              </a:spcBef>
            </a:pPr>
            <a:endParaRPr sz="20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750"/>
                                        <p:tgtEl>
                                          <p:spTgt spid="8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矩形 83"/>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3"/>
          <p:cNvSpPr txBox="1">
            <a:spLocks noChangeArrowheads="1"/>
          </p:cNvSpPr>
          <p:nvPr/>
        </p:nvSpPr>
        <p:spPr>
          <a:xfrm>
            <a:off x="681355" y="1412240"/>
            <a:ext cx="6342380" cy="421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lnSpc>
                <a:spcPct val="100000"/>
              </a:lnSpc>
              <a:spcBef>
                <a:spcPts val="0"/>
              </a:spcBef>
            </a:pPr>
            <a:r>
              <a:rPr sz="2400" b="1" dirty="0">
                <a:latin typeface="宋体" panose="02010600030101010101" pitchFamily="2" charset="-122"/>
                <a:ea typeface="宋体" panose="02010600030101010101" pitchFamily="2" charset="-122"/>
              </a:rPr>
              <a:t>活动准备</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1. 两名同学为一个小组。其中一名同学负责通过视频录制、拍照或书面记录等方式记录实施过程。</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2. 准备彩纸、剪刀等纸艺花工具。</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400" b="1" dirty="0">
                <a:latin typeface="宋体" panose="02010600030101010101" pitchFamily="2" charset="-122"/>
                <a:ea typeface="宋体" panose="02010600030101010101" pitchFamily="2" charset="-122"/>
              </a:rPr>
              <a:t>活动实施过程</a:t>
            </a:r>
            <a:endParaRPr sz="2400" b="1"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1. 了解纸艺花常识</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2. 手工制作一朵淡雅的菊花</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3. 活动交流及展示</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4. 实践过程展示</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同学们把实践过程中的记录汇集制作成 PPT 演示文稿，并展示交流。PPT 演示文稿应包含如下内容。</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（1）折花活动的关键性步骤说明。</a:t>
            </a:r>
            <a:endParaRPr sz="2000"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（2）折花活动的心得体会。</a:t>
            </a:r>
            <a:endParaRPr sz="20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228205" y="1357630"/>
            <a:ext cx="4762500" cy="47625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750"/>
                                        <p:tgtEl>
                                          <p:spTgt spid="8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8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矩形 83"/>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Rectangle 3"/>
          <p:cNvSpPr txBox="1">
            <a:spLocks noChangeArrowheads="1"/>
          </p:cNvSpPr>
          <p:nvPr/>
        </p:nvSpPr>
        <p:spPr>
          <a:xfrm>
            <a:off x="1418590" y="2215515"/>
            <a:ext cx="471932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fontAlgn="auto">
              <a:lnSpc>
                <a:spcPct val="100000"/>
              </a:lnSpc>
              <a:spcBef>
                <a:spcPts val="0"/>
              </a:spcBef>
            </a:pPr>
            <a:r>
              <a:rPr sz="2400" b="1" dirty="0">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sz="2400" b="1"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762750" y="1343660"/>
            <a:ext cx="4493895" cy="49523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750"/>
                                        <p:tgtEl>
                                          <p:spTgt spid="8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7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bldLvl="0" animBg="1"/>
      <p:bldP spid="8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65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03</a:t>
            </a:r>
            <a:endParaRPr kumimoji="0" lang="zh-CN" alt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306060"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捏软陶，新思维</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主题实践活动展示</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5" name="组合 4"/>
          <p:cNvGrpSpPr/>
          <p:nvPr/>
        </p:nvGrpSpPr>
        <p:grpSpPr>
          <a:xfrm>
            <a:off x="879290" y="1407883"/>
            <a:ext cx="10433685" cy="4527695"/>
            <a:chOff x="879290" y="1407883"/>
            <a:chExt cx="10433685" cy="4527695"/>
          </a:xfrm>
        </p:grpSpPr>
        <p:sp>
          <p:nvSpPr>
            <p:cNvPr id="2" name="矩形 1"/>
            <p:cNvSpPr/>
            <p:nvPr/>
          </p:nvSpPr>
          <p:spPr>
            <a:xfrm>
              <a:off x="879290" y="1407883"/>
              <a:ext cx="10433685" cy="4527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52915" y="1535663"/>
              <a:ext cx="8345714" cy="439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r>
                <a:rPr dirty="0">
                  <a:latin typeface="宋体" panose="02010600030101010101" pitchFamily="2" charset="-122"/>
                  <a:ea typeface="宋体" panose="02010600030101010101" pitchFamily="2" charset="-122"/>
                </a:rPr>
                <a:t>活动主题</a:t>
              </a:r>
              <a:endParaRPr dirty="0">
                <a:latin typeface="宋体" panose="02010600030101010101" pitchFamily="2" charset="-122"/>
                <a:ea typeface="宋体" panose="02010600030101010101" pitchFamily="2" charset="-122"/>
              </a:endParaRPr>
            </a:p>
            <a:p>
              <a:r>
                <a:rPr dirty="0">
                  <a:latin typeface="宋体" panose="02010600030101010101" pitchFamily="2" charset="-122"/>
                  <a:ea typeface="宋体" panose="02010600030101010101" pitchFamily="2" charset="-122"/>
                </a:rPr>
                <a:t>随着西方陶瓷艺术传入中国，加上科技发展和经济进步对中国陶瓷的影响，现代陶艺应运而生，它从一般意义上分为观念陶艺、生活陶艺、环境陶艺三种。其中的生活陶艺是与我们距离最近，也最简单朴素的一种。</a:t>
              </a:r>
              <a:endParaRPr dirty="0">
                <a:latin typeface="宋体" panose="02010600030101010101" pitchFamily="2" charset="-122"/>
                <a:ea typeface="宋体" panose="02010600030101010101" pitchFamily="2" charset="-122"/>
              </a:endParaRPr>
            </a:p>
            <a:p>
              <a:r>
                <a:rPr dirty="0">
                  <a:latin typeface="宋体" panose="02010600030101010101" pitchFamily="2" charset="-122"/>
                  <a:ea typeface="宋体" panose="02010600030101010101" pitchFamily="2" charset="-122"/>
                </a:rPr>
                <a:t>生活陶艺是提高生活环境品位、增加艺术情调、展现个人审美观点的现代陶艺，装点着人们的生活环境，能提高人们的生活质量。本次活动的提出，就是为了达到前述目的，帮助学生们通过捏软陶、设计陶制品，锻炼自己的创造力，提高自己的实践能力和创新能力。此外，掌握陶艺也是我们舒缓心情、陶冶情操的一个重要途径。它是充满生活气息的、有温度的、有情怀的一门艺术，值得我们去孜孜不倦地追求。</a:t>
              </a:r>
              <a:endParaRPr dirty="0">
                <a:latin typeface="宋体" panose="02010600030101010101" pitchFamily="2" charset="-122"/>
                <a:ea typeface="宋体" panose="02010600030101010101" pitchFamily="2" charset="-122"/>
              </a:endParaRPr>
            </a:p>
          </p:txBody>
        </p:sp>
        <p:grpSp>
          <p:nvGrpSpPr>
            <p:cNvPr id="86" name="组合 85"/>
            <p:cNvGrpSpPr/>
            <p:nvPr/>
          </p:nvGrpSpPr>
          <p:grpSpPr>
            <a:xfrm>
              <a:off x="1190767" y="1904304"/>
              <a:ext cx="1117004" cy="1419466"/>
              <a:chOff x="4465411" y="2294916"/>
              <a:chExt cx="3590774" cy="4563084"/>
            </a:xfrm>
          </p:grpSpPr>
          <p:sp>
            <p:nvSpPr>
              <p:cNvPr id="8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sz="2400" dirty="0">
                <a:solidFill>
                  <a:schemeClr val="bg1"/>
                </a:solidFill>
                <a:latin typeface="宋体" panose="02010600030101010101" pitchFamily="2" charset="-122"/>
                <a:ea typeface="宋体" panose="02010600030101010101" pitchFamily="2" charset="-122"/>
                <a:sym typeface="+mn-ea"/>
              </a:rPr>
              <a:t>活动具体目标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4" name="文本框 3"/>
          <p:cNvSpPr txBox="1"/>
          <p:nvPr/>
        </p:nvSpPr>
        <p:spPr>
          <a:xfrm>
            <a:off x="5735320" y="1078865"/>
            <a:ext cx="6248400" cy="470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r>
              <a:rPr sz="2400" b="1" dirty="0">
                <a:solidFill>
                  <a:schemeClr val="bg1"/>
                </a:solidFill>
                <a:latin typeface="宋体" panose="02010600030101010101" pitchFamily="2" charset="-122"/>
                <a:ea typeface="宋体" panose="02010600030101010101" pitchFamily="2" charset="-122"/>
              </a:rPr>
              <a:t>知识目标：</a:t>
            </a:r>
            <a:r>
              <a:rPr dirty="0">
                <a:solidFill>
                  <a:schemeClr val="bg1"/>
                </a:solidFill>
                <a:latin typeface="宋体" panose="02010600030101010101" pitchFamily="2" charset="-122"/>
                <a:ea typeface="宋体" panose="02010600030101010101" pitchFamily="2" charset="-122"/>
              </a:rPr>
              <a:t>通过实践活动，学生认识到陶艺是具有实用价值与审美的一门独特的艺术形式；了解我国陶瓷艺术的辉煌成就和悠久历史，感受陶瓷艺术的独特魅力和陶艺工作者的劳动精神，激发学生的劳动意识和民族自豪感。</a:t>
            </a:r>
            <a:endParaRPr dirty="0">
              <a:solidFill>
                <a:schemeClr val="bg1"/>
              </a:solidFill>
              <a:latin typeface="宋体" panose="02010600030101010101" pitchFamily="2" charset="-122"/>
              <a:ea typeface="宋体" panose="02010600030101010101" pitchFamily="2" charset="-122"/>
            </a:endParaRPr>
          </a:p>
          <a:p>
            <a:r>
              <a:rPr sz="2400" b="1" dirty="0">
                <a:solidFill>
                  <a:schemeClr val="bg1"/>
                </a:solidFill>
                <a:latin typeface="宋体" panose="02010600030101010101" pitchFamily="2" charset="-122"/>
                <a:ea typeface="宋体" panose="02010600030101010101" pitchFamily="2" charset="-122"/>
              </a:rPr>
              <a:t>能力目标：</a:t>
            </a:r>
            <a:r>
              <a:rPr dirty="0">
                <a:solidFill>
                  <a:schemeClr val="bg1"/>
                </a:solidFill>
                <a:latin typeface="宋体" panose="02010600030101010101" pitchFamily="2" charset="-122"/>
                <a:ea typeface="宋体" panose="02010600030101010101" pitchFamily="2" charset="-122"/>
              </a:rPr>
              <a:t>学生学会基本的泥条盘筑方法；激发学生运用泥土造型创造自己喜欢的陶艺作品，借以表达个性与情感的欲望</a:t>
            </a:r>
            <a:r>
              <a:rPr lang="zh-CN" dirty="0">
                <a:solidFill>
                  <a:schemeClr val="bg1"/>
                </a:solidFill>
                <a:latin typeface="宋体" panose="02010600030101010101" pitchFamily="2" charset="-122"/>
                <a:ea typeface="宋体" panose="02010600030101010101" pitchFamily="2" charset="-122"/>
              </a:rPr>
              <a:t>。</a:t>
            </a:r>
            <a:endParaRPr lang="zh-CN" dirty="0">
              <a:solidFill>
                <a:schemeClr val="bg1"/>
              </a:solidFill>
              <a:latin typeface="宋体" panose="02010600030101010101" pitchFamily="2" charset="-122"/>
              <a:ea typeface="宋体" panose="02010600030101010101" pitchFamily="2" charset="-122"/>
            </a:endParaRPr>
          </a:p>
          <a:p>
            <a:r>
              <a:rPr lang="zh-CN" sz="2400" b="1" dirty="0">
                <a:solidFill>
                  <a:schemeClr val="bg1"/>
                </a:solidFill>
                <a:latin typeface="宋体" panose="02010600030101010101" pitchFamily="2" charset="-122"/>
                <a:ea typeface="宋体" panose="02010600030101010101" pitchFamily="2" charset="-122"/>
              </a:rPr>
              <a:t>态度目标：</a:t>
            </a:r>
            <a:r>
              <a:rPr lang="zh-CN" dirty="0">
                <a:solidFill>
                  <a:schemeClr val="bg1"/>
                </a:solidFill>
                <a:latin typeface="宋体" panose="02010600030101010101" pitchFamily="2" charset="-122"/>
                <a:ea typeface="宋体" panose="02010600030101010101" pitchFamily="2" charset="-122"/>
              </a:rPr>
              <a:t>采用小组合作的形式，协同探究，让学生体会和分享共同的劳动成果，培养学生的团队意识。</a:t>
            </a:r>
            <a:endParaRPr lang="zh-CN"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259715" y="1505585"/>
            <a:ext cx="5363210" cy="353631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sz="2400" dirty="0">
                <a:solidFill>
                  <a:schemeClr val="bg1"/>
                </a:solidFill>
                <a:latin typeface="宋体" panose="02010600030101010101" pitchFamily="2" charset="-122"/>
                <a:ea typeface="宋体" panose="02010600030101010101" pitchFamily="2" charset="-122"/>
                <a:sym typeface="+mn-ea"/>
              </a:rPr>
              <a:t>主题活动知识储备</a:t>
            </a:r>
            <a:endParaRPr sz="2400" dirty="0">
              <a:solidFill>
                <a:schemeClr val="bg1"/>
              </a:solidFill>
              <a:latin typeface="宋体" panose="02010600030101010101" pitchFamily="2" charset="-122"/>
              <a:ea typeface="宋体" panose="02010600030101010101" pitchFamily="2" charset="-122"/>
              <a:sym typeface="+mn-ea"/>
            </a:endParaRPr>
          </a:p>
        </p:txBody>
      </p:sp>
      <p:sp>
        <p:nvSpPr>
          <p:cNvPr id="4" name="文本框 3"/>
          <p:cNvSpPr txBox="1"/>
          <p:nvPr/>
        </p:nvSpPr>
        <p:spPr>
          <a:xfrm>
            <a:off x="271780" y="1078865"/>
            <a:ext cx="11711940"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b="1"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陶瓷主要制作方法</a:t>
            </a:r>
            <a:endParaRPr b="1"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bg1"/>
                </a:solidFill>
                <a:latin typeface="宋体" panose="02010600030101010101" pitchFamily="2" charset="-122"/>
                <a:ea typeface="宋体" panose="02010600030101010101" pitchFamily="2" charset="-122"/>
              </a:rPr>
              <a:t>主要制作方法有拉坯成型、泥板成型、泥塑成型、泥条盘筑、捏塑、素坯彩绘等等。</a:t>
            </a:r>
            <a:endParaRPr dirty="0">
              <a:solidFill>
                <a:schemeClr val="bg1"/>
              </a:solidFill>
              <a:latin typeface="宋体" panose="02010600030101010101" pitchFamily="2" charset="-122"/>
              <a:ea typeface="宋体" panose="02010600030101010101" pitchFamily="2" charset="-122"/>
            </a:endParaRPr>
          </a:p>
          <a:p>
            <a:pPr fontAlgn="auto">
              <a:lnSpc>
                <a:spcPct val="100000"/>
              </a:lnSpc>
              <a:spcBef>
                <a:spcPts val="0"/>
              </a:spcBef>
            </a:pPr>
            <a:r>
              <a:rPr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1.拉坯成型：</a:t>
            </a:r>
            <a:r>
              <a:rPr dirty="0">
                <a:solidFill>
                  <a:schemeClr val="bg1"/>
                </a:solidFill>
                <a:latin typeface="宋体" panose="02010600030101010101" pitchFamily="2" charset="-122"/>
                <a:ea typeface="宋体" panose="02010600030101010101" pitchFamily="2" charset="-122"/>
              </a:rPr>
              <a:t>是利用拉坯机产生的离心运动，在旋转过程中，对含水半固化状态的泥料按照设计构思拉伸成型。拉坯成型在古时已经普遍使用，薄如蛋壳的黑陶，绚烂夺目的彩陶，晶莹透彻的越窑陶瓷，都留下了拉坯成型的痕迹。</a:t>
            </a:r>
            <a:endParaRPr dirty="0">
              <a:solidFill>
                <a:schemeClr val="bg1"/>
              </a:solidFill>
              <a:latin typeface="宋体" panose="02010600030101010101" pitchFamily="2" charset="-122"/>
              <a:ea typeface="宋体" panose="02010600030101010101" pitchFamily="2" charset="-122"/>
            </a:endParaRPr>
          </a:p>
          <a:p>
            <a:pPr fontAlgn="auto">
              <a:lnSpc>
                <a:spcPct val="100000"/>
              </a:lnSpc>
              <a:spcBef>
                <a:spcPts val="0"/>
              </a:spcBef>
            </a:pPr>
            <a:r>
              <a:rPr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2.泥板成型：</a:t>
            </a:r>
            <a:r>
              <a:rPr dirty="0">
                <a:solidFill>
                  <a:schemeClr val="bg1"/>
                </a:solidFill>
                <a:latin typeface="宋体" panose="02010600030101010101" pitchFamily="2" charset="-122"/>
                <a:ea typeface="宋体" panose="02010600030101010101" pitchFamily="2" charset="-122"/>
              </a:rPr>
              <a:t>最主要的特征就是容易形成较大的完整的表面，成型速度较快。泥板成型技术要求很高。要做好泥板成型作品，必须掌握好泥板制作，对所用泥料的感知，泥板结合等技术问题。泥板成型在中国国内使用较多且历史较久的的产区是江苏宜兴的紫砂器物。</a:t>
            </a:r>
            <a:endParaRPr dirty="0">
              <a:solidFill>
                <a:schemeClr val="bg1"/>
              </a:solidFill>
              <a:latin typeface="宋体" panose="02010600030101010101" pitchFamily="2" charset="-122"/>
              <a:ea typeface="宋体" panose="02010600030101010101" pitchFamily="2" charset="-122"/>
            </a:endParaRPr>
          </a:p>
          <a:p>
            <a:pPr fontAlgn="auto">
              <a:lnSpc>
                <a:spcPct val="100000"/>
              </a:lnSpc>
              <a:spcBef>
                <a:spcPts val="0"/>
              </a:spcBef>
            </a:pPr>
            <a:r>
              <a:rPr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3.泥塑成型：</a:t>
            </a:r>
            <a:r>
              <a:rPr dirty="0">
                <a:solidFill>
                  <a:schemeClr val="bg1"/>
                </a:solidFill>
                <a:latin typeface="宋体" panose="02010600030101010101" pitchFamily="2" charset="-122"/>
                <a:ea typeface="宋体" panose="02010600030101010101" pitchFamily="2" charset="-122"/>
              </a:rPr>
              <a:t>利用泥塑的方法进行陶艺成型，由于整个造型是实心的，所以也叫做实泥成型。特点是能够保持塑造的外在肌理和创作痕迹，造型也不用考虑翻模对造型的影响，比较随意，具有较强的原始艺术表现力，与雕塑有异曲同工之感。</a:t>
            </a:r>
            <a:endParaRPr dirty="0">
              <a:solidFill>
                <a:schemeClr val="bg1"/>
              </a:solidFill>
              <a:latin typeface="宋体" panose="02010600030101010101" pitchFamily="2" charset="-122"/>
              <a:ea typeface="宋体" panose="02010600030101010101" pitchFamily="2" charset="-122"/>
            </a:endParaRPr>
          </a:p>
          <a:p>
            <a:pPr fontAlgn="auto">
              <a:lnSpc>
                <a:spcPct val="100000"/>
              </a:lnSpc>
              <a:spcBef>
                <a:spcPts val="0"/>
              </a:spcBef>
            </a:pPr>
            <a:r>
              <a:rPr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4.泥条盘筑：</a:t>
            </a:r>
            <a:r>
              <a:rPr dirty="0">
                <a:solidFill>
                  <a:schemeClr val="bg1"/>
                </a:solidFill>
                <a:latin typeface="宋体" panose="02010600030101010101" pitchFamily="2" charset="-122"/>
                <a:ea typeface="宋体" panose="02010600030101010101" pitchFamily="2" charset="-122"/>
              </a:rPr>
              <a:t>泥条法是通过泥条来构筑成型的一种盘筑技法。泥条可以是经手搓成，也可以通过压泥条工具挤压成型。搓泥条时要把握好泥的可塑性，以免在盘筑形状时产生开裂。以泥条盘筑法创作的作品特点是古朴、流畅，富于变化。</a:t>
            </a:r>
            <a:endParaRPr dirty="0">
              <a:solidFill>
                <a:schemeClr val="bg1"/>
              </a:solidFill>
              <a:latin typeface="宋体" panose="02010600030101010101" pitchFamily="2" charset="-122"/>
              <a:ea typeface="宋体" panose="02010600030101010101" pitchFamily="2" charset="-122"/>
            </a:endParaRPr>
          </a:p>
          <a:p>
            <a:pPr fontAlgn="auto">
              <a:lnSpc>
                <a:spcPct val="100000"/>
              </a:lnSpc>
              <a:spcBef>
                <a:spcPts val="0"/>
              </a:spcBef>
            </a:pPr>
            <a:r>
              <a:rPr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5.捏塑：</a:t>
            </a:r>
            <a:r>
              <a:rPr dirty="0">
                <a:solidFill>
                  <a:schemeClr val="bg1"/>
                </a:solidFill>
                <a:latin typeface="宋体" panose="02010600030101010101" pitchFamily="2" charset="-122"/>
                <a:ea typeface="宋体" panose="02010600030101010101" pitchFamily="2" charset="-122"/>
              </a:rPr>
              <a:t>捏塑是用手捏成，多属小件玩具，如唐宋两代各种姿态的娃娃、杂技人、牛羊马狗猴等十二辰属相等。四川邛窑捏塑传世甚多，形态均很生动。河南、河北地区瓷窑捏塑小玩具也惹人喜爱，以白釉黑釉者较多，如动物中的长脖子高头小羊、卷毛张口坐狮，形象生动有力而不觉夸张。</a:t>
            </a:r>
            <a:endParaRPr dirty="0">
              <a:solidFill>
                <a:schemeClr val="bg1"/>
              </a:solidFill>
              <a:latin typeface="宋体" panose="02010600030101010101" pitchFamily="2" charset="-122"/>
              <a:ea typeface="宋体" panose="02010600030101010101" pitchFamily="2" charset="-122"/>
            </a:endParaRPr>
          </a:p>
          <a:p>
            <a:pPr fontAlgn="auto">
              <a:lnSpc>
                <a:spcPct val="100000"/>
              </a:lnSpc>
              <a:spcBef>
                <a:spcPts val="0"/>
              </a:spcBef>
            </a:pPr>
            <a:r>
              <a:rPr dirty="0">
                <a:ln/>
                <a:solidFill>
                  <a:schemeClr val="accent4"/>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rPr>
              <a:t>6.素坯彩绘：</a:t>
            </a:r>
            <a:r>
              <a:rPr dirty="0">
                <a:solidFill>
                  <a:schemeClr val="bg1"/>
                </a:solidFill>
                <a:latin typeface="宋体" panose="02010600030101010101" pitchFamily="2" charset="-122"/>
                <a:ea typeface="宋体" panose="02010600030101010101" pitchFamily="2" charset="-122"/>
              </a:rPr>
              <a:t>用颜料在素烧的花瓶、碗、盘、罐等器物(素坯)上绘画。</a:t>
            </a:r>
            <a:endParaRPr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276" name="图片 275"/>
          <p:cNvPicPr>
            <a:picLocks noChangeAspect="1"/>
          </p:cNvPicPr>
          <p:nvPr/>
        </p:nvPicPr>
        <p:blipFill>
          <a:blip r:embed="rId1"/>
          <a:stretch>
            <a:fillRect/>
          </a:stretch>
        </p:blipFill>
        <p:spPr>
          <a:xfrm>
            <a:off x="8620975" y="-30480"/>
            <a:ext cx="3722049" cy="6949985"/>
          </a:xfrm>
          <a:prstGeom prst="rect">
            <a:avLst/>
          </a:prstGeom>
        </p:spPr>
      </p:pic>
      <p:sp>
        <p:nvSpPr>
          <p:cNvPr id="278" name="文本框 277"/>
          <p:cNvSpPr txBox="1"/>
          <p:nvPr/>
        </p:nvSpPr>
        <p:spPr>
          <a:xfrm>
            <a:off x="1085331" y="1415157"/>
            <a:ext cx="1527858" cy="769441"/>
          </a:xfrm>
          <a:prstGeom prst="rect">
            <a:avLst/>
          </a:prstGeom>
          <a:noFill/>
        </p:spPr>
        <p:txBody>
          <a:bodyPr wrap="square" rtlCol="0">
            <a:spAutoFit/>
          </a:bodyPr>
          <a:lstStyle/>
          <a:p>
            <a:pPr algn="dist"/>
            <a:r>
              <a:rPr lang="zh-CN" altLang="en-US" sz="4400" dirty="0">
                <a:solidFill>
                  <a:schemeClr val="bg1"/>
                </a:solidFill>
                <a:latin typeface="宋体" panose="02010600030101010101" pitchFamily="2" charset="-122"/>
                <a:ea typeface="宋体" panose="02010600030101010101" pitchFamily="2" charset="-122"/>
              </a:rPr>
              <a:t>目录</a:t>
            </a:r>
            <a:endParaRPr lang="zh-CN" altLang="en-US" sz="4400" dirty="0">
              <a:solidFill>
                <a:schemeClr val="bg1"/>
              </a:solidFill>
              <a:latin typeface="宋体" panose="02010600030101010101" pitchFamily="2" charset="-122"/>
              <a:ea typeface="宋体" panose="02010600030101010101" pitchFamily="2" charset="-122"/>
            </a:endParaRPr>
          </a:p>
        </p:txBody>
      </p:sp>
      <p:sp>
        <p:nvSpPr>
          <p:cNvPr id="279" name="文本框 278"/>
          <p:cNvSpPr txBox="1"/>
          <p:nvPr/>
        </p:nvSpPr>
        <p:spPr>
          <a:xfrm>
            <a:off x="2726435" y="1705094"/>
            <a:ext cx="2366690" cy="369332"/>
          </a:xfrm>
          <a:prstGeom prst="rect">
            <a:avLst/>
          </a:prstGeom>
          <a:noFill/>
        </p:spPr>
        <p:txBody>
          <a:bodyPr wrap="square" rtlCol="0">
            <a:spAutoFit/>
          </a:bodyPr>
          <a:lstStyle/>
          <a:p>
            <a:pPr algn="dist"/>
            <a:r>
              <a:rPr lang="en-US" altLang="zh-CN" dirty="0">
                <a:solidFill>
                  <a:schemeClr val="bg1"/>
                </a:solidFill>
                <a:latin typeface="宋体" panose="02010600030101010101" pitchFamily="2" charset="-122"/>
                <a:ea typeface="宋体" panose="02010600030101010101" pitchFamily="2" charset="-122"/>
              </a:rPr>
              <a:t>CONTENTS</a:t>
            </a:r>
            <a:endParaRPr lang="zh-CN" altLang="en-US" dirty="0">
              <a:solidFill>
                <a:schemeClr val="bg1"/>
              </a:solidFill>
              <a:latin typeface="宋体" panose="02010600030101010101" pitchFamily="2" charset="-122"/>
              <a:ea typeface="宋体" panose="02010600030101010101" pitchFamily="2" charset="-122"/>
            </a:endParaRPr>
          </a:p>
        </p:txBody>
      </p:sp>
      <p:grpSp>
        <p:nvGrpSpPr>
          <p:cNvPr id="285" name="组合 284"/>
          <p:cNvGrpSpPr/>
          <p:nvPr/>
        </p:nvGrpSpPr>
        <p:grpSpPr>
          <a:xfrm>
            <a:off x="1085331" y="2512089"/>
            <a:ext cx="4765009" cy="521970"/>
            <a:chOff x="1085331" y="2218189"/>
            <a:chExt cx="4765009" cy="521970"/>
          </a:xfrm>
        </p:grpSpPr>
        <p:grpSp>
          <p:nvGrpSpPr>
            <p:cNvPr id="280" name="组合 279"/>
            <p:cNvGrpSpPr/>
            <p:nvPr/>
          </p:nvGrpSpPr>
          <p:grpSpPr>
            <a:xfrm>
              <a:off x="1085331" y="2253146"/>
              <a:ext cx="643113" cy="453306"/>
              <a:chOff x="5872163" y="3270250"/>
              <a:chExt cx="457200" cy="322263"/>
            </a:xfrm>
          </p:grpSpPr>
          <p:sp>
            <p:nvSpPr>
              <p:cNvPr id="28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4" name="文本框 283"/>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小饰品，巧手做</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86" name="组合 285"/>
          <p:cNvGrpSpPr/>
          <p:nvPr/>
        </p:nvGrpSpPr>
        <p:grpSpPr>
          <a:xfrm>
            <a:off x="1085331" y="3715856"/>
            <a:ext cx="4765009" cy="521970"/>
            <a:chOff x="1085331" y="2218189"/>
            <a:chExt cx="4765009" cy="521970"/>
          </a:xfrm>
        </p:grpSpPr>
        <p:grpSp>
          <p:nvGrpSpPr>
            <p:cNvPr id="287" name="组合 286"/>
            <p:cNvGrpSpPr/>
            <p:nvPr/>
          </p:nvGrpSpPr>
          <p:grpSpPr>
            <a:xfrm>
              <a:off x="1085331" y="2253146"/>
              <a:ext cx="643113" cy="453306"/>
              <a:chOff x="5872163" y="3270250"/>
              <a:chExt cx="457200" cy="322263"/>
            </a:xfrm>
          </p:grpSpPr>
          <p:sp>
            <p:nvSpPr>
              <p:cNvPr id="289"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8" name="文本框 287"/>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纸艺花，清新美</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91" name="组合 290"/>
          <p:cNvGrpSpPr/>
          <p:nvPr/>
        </p:nvGrpSpPr>
        <p:grpSpPr>
          <a:xfrm>
            <a:off x="1085331" y="4919623"/>
            <a:ext cx="4765009" cy="521970"/>
            <a:chOff x="1085331" y="2218189"/>
            <a:chExt cx="4765009" cy="521970"/>
          </a:xfrm>
        </p:grpSpPr>
        <p:grpSp>
          <p:nvGrpSpPr>
            <p:cNvPr id="292" name="组合 291"/>
            <p:cNvGrpSpPr/>
            <p:nvPr/>
          </p:nvGrpSpPr>
          <p:grpSpPr>
            <a:xfrm>
              <a:off x="1085331" y="2253146"/>
              <a:ext cx="643113" cy="453306"/>
              <a:chOff x="5872163" y="3270250"/>
              <a:chExt cx="457200" cy="322263"/>
            </a:xfrm>
          </p:grpSpPr>
          <p:sp>
            <p:nvSpPr>
              <p:cNvPr id="294"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文本框 292"/>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捏软陶，新思维</a:t>
              </a:r>
              <a:endParaRPr lang="zh-CN" altLang="en-US" sz="2800" dirty="0">
                <a:solidFill>
                  <a:schemeClr val="bg1"/>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6"/>
                                        </p:tgtEl>
                                        <p:attrNameLst>
                                          <p:attrName>style.visibility</p:attrName>
                                        </p:attrNameLst>
                                      </p:cBhvr>
                                      <p:to>
                                        <p:strVal val="visible"/>
                                      </p:to>
                                    </p:set>
                                    <p:animEffect transition="in" filter="wipe(down)">
                                      <p:cBhvr>
                                        <p:cTn id="7" dur="750"/>
                                        <p:tgtEl>
                                          <p:spTgt spid="27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78"/>
                                        </p:tgtEl>
                                        <p:attrNameLst>
                                          <p:attrName>style.visibility</p:attrName>
                                        </p:attrNameLst>
                                      </p:cBhvr>
                                      <p:to>
                                        <p:strVal val="visible"/>
                                      </p:to>
                                    </p:set>
                                    <p:animEffect transition="in" filter="fade">
                                      <p:cBhvr>
                                        <p:cTn id="11" dur="500"/>
                                        <p:tgtEl>
                                          <p:spTgt spid="27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79"/>
                                        </p:tgtEl>
                                        <p:attrNameLst>
                                          <p:attrName>style.visibility</p:attrName>
                                        </p:attrNameLst>
                                      </p:cBhvr>
                                      <p:to>
                                        <p:strVal val="visible"/>
                                      </p:to>
                                    </p:set>
                                    <p:animEffect transition="in" filter="fade">
                                      <p:cBhvr>
                                        <p:cTn id="15" dur="500"/>
                                        <p:tgtEl>
                                          <p:spTgt spid="27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85"/>
                                        </p:tgtEl>
                                        <p:attrNameLst>
                                          <p:attrName>style.visibility</p:attrName>
                                        </p:attrNameLst>
                                      </p:cBhvr>
                                      <p:to>
                                        <p:strVal val="visible"/>
                                      </p:to>
                                    </p:set>
                                    <p:animEffect transition="in" filter="fade">
                                      <p:cBhvr>
                                        <p:cTn id="19" dur="750"/>
                                        <p:tgtEl>
                                          <p:spTgt spid="285"/>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286"/>
                                        </p:tgtEl>
                                        <p:attrNameLst>
                                          <p:attrName>style.visibility</p:attrName>
                                        </p:attrNameLst>
                                      </p:cBhvr>
                                      <p:to>
                                        <p:strVal val="visible"/>
                                      </p:to>
                                    </p:set>
                                    <p:animEffect transition="in" filter="fade">
                                      <p:cBhvr>
                                        <p:cTn id="23" dur="750"/>
                                        <p:tgtEl>
                                          <p:spTgt spid="286"/>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91"/>
                                        </p:tgtEl>
                                        <p:attrNameLst>
                                          <p:attrName>style.visibility</p:attrName>
                                        </p:attrNameLst>
                                      </p:cBhvr>
                                      <p:to>
                                        <p:strVal val="visible"/>
                                      </p:to>
                                    </p:set>
                                    <p:animEffect transition="in" filter="fade">
                                      <p:cBhvr>
                                        <p:cTn id="27" dur="75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p:bldP spid="27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8" name="Text Box 4"/>
          <p:cNvSpPr txBox="1">
            <a:spLocks noChangeArrowheads="1"/>
          </p:cNvSpPr>
          <p:nvPr/>
        </p:nvSpPr>
        <p:spPr bwMode="auto">
          <a:xfrm>
            <a:off x="372110" y="947420"/>
            <a:ext cx="11632565" cy="563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eaLnBrk="1" hangingPunct="1">
              <a:spcBef>
                <a:spcPct val="50000"/>
              </a:spcBef>
              <a:buClrTx/>
              <a:buSzTx/>
              <a:buFontTx/>
              <a:buNone/>
            </a:pPr>
            <a:r>
              <a:rPr lang="zh-CN" altLang="en-US" sz="2400" dirty="0">
                <a:solidFill>
                  <a:srgbClr val="FEC900"/>
                </a:solidFill>
                <a:latin typeface="宋体" panose="02010600030101010101" pitchFamily="2" charset="-122"/>
                <a:ea typeface="宋体" panose="02010600030101010101" pitchFamily="2" charset="-122"/>
              </a:rPr>
              <a:t>活动准备</a:t>
            </a:r>
            <a:endParaRPr lang="zh-CN" altLang="en-US" sz="2400" dirty="0">
              <a:solidFill>
                <a:srgbClr val="FEC900"/>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 两名同学为一个小组。其中一名同学负责通过视频录制、拍照或书面记录等方式</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记录实施过程。</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 准备陶土、纱布、垫板等材料 。</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活动实施过程</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 了解陶艺制作的主要方法</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 DIY 自己的陶艺作品：清净悠然的田园风光</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3. 你不知道的陶艺小秘密</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4. 活动交流</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5. 实践过程展示</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同学们把实践过程中的记录汇集制作成 PPT 演示文稿，并展示交流。PPT 演示文稿</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应包含如下内容。</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（1）制陶活动的关键性步骤说明。</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（2）陶艺品诞生过程的图片。</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（3）制陶活动的心得体会。</a:t>
            </a:r>
            <a:endParaRPr lang="zh-CN" altLang="en-US" sz="2400" dirty="0">
              <a:solidFill>
                <a:schemeClr val="bg1"/>
              </a:solidFill>
              <a:latin typeface="宋体" panose="02010600030101010101" pitchFamily="2" charset="-122"/>
              <a:ea typeface="宋体" panose="02010600030101010101" pitchFamily="2" charset="-122"/>
            </a:endParaRPr>
          </a:p>
        </p:txBody>
      </p:sp>
      <p:pic>
        <p:nvPicPr>
          <p:cNvPr id="1820" name="图片 1114"/>
          <p:cNvPicPr>
            <a:picLocks noChangeAspect="1" noChangeArrowheads="1"/>
          </p:cNvPicPr>
          <p:nvPr/>
        </p:nvPicPr>
        <p:blipFill>
          <a:blip r:embed="rId1" cstate="print"/>
          <a:srcRect/>
          <a:stretch>
            <a:fillRect/>
          </a:stretch>
        </p:blipFill>
        <p:spPr>
          <a:xfrm>
            <a:off x="7870825" y="1892300"/>
            <a:ext cx="3674110" cy="2453005"/>
          </a:xfrm>
          <a:prstGeom prst="rect">
            <a:avLst/>
          </a:prstGeom>
          <a:noFill/>
          <a:ln w="9525">
            <a:noFill/>
            <a:miter lim="800000"/>
            <a:headEnd/>
            <a:tailEnd/>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750"/>
                                        <p:tgtEl>
                                          <p:spTgt spid="8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20"/>
                                        </p:tgtEl>
                                        <p:attrNameLst>
                                          <p:attrName>style.visibility</p:attrName>
                                        </p:attrNameLst>
                                      </p:cBhvr>
                                      <p:to>
                                        <p:strVal val="visible"/>
                                      </p:to>
                                    </p:set>
                                    <p:animEffect transition="in" filter="blinds(horizontal)">
                                      <p:cBhvr>
                                        <p:cTn id="12" dur="500"/>
                                        <p:tgtEl>
                                          <p:spTgt spid="1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1448398" y="1582057"/>
            <a:ext cx="4833257" cy="4151086"/>
          </a:xfrm>
          <a:prstGeom prst="rect">
            <a:avLst/>
          </a:prstGeom>
          <a:noFill/>
          <a:ln w="19050">
            <a:solidFill>
              <a:srgbClr val="FEC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97" name="Text Box 6"/>
          <p:cNvSpPr txBox="1">
            <a:spLocks noChangeArrowheads="1"/>
          </p:cNvSpPr>
          <p:nvPr/>
        </p:nvSpPr>
        <p:spPr bwMode="auto">
          <a:xfrm>
            <a:off x="1609980" y="1932996"/>
            <a:ext cx="4510057" cy="344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sz="2400" dirty="0">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lang="zh-CN" altLang="en-US" sz="24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6504940" y="830580"/>
            <a:ext cx="4572000" cy="49625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Effect transition="in" filter="fade">
                                      <p:cBhvr>
                                        <p:cTn id="11" dur="750"/>
                                        <p:tgtEl>
                                          <p:spTgt spid="9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9225280" y="3456940"/>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879589" y="2043215"/>
            <a:ext cx="6829063" cy="1106805"/>
          </a:xfrm>
          <a:prstGeom prst="rect">
            <a:avLst/>
          </a:prstGeom>
          <a:noFill/>
        </p:spPr>
        <p:txBody>
          <a:bodyPr wrap="square" rtlCol="0">
            <a:spAutoFit/>
          </a:bodyPr>
          <a:lstStyle/>
          <a:p>
            <a:pPr lvl="0" algn="ctr">
              <a:defRPr/>
            </a:pPr>
            <a:r>
              <a:rPr lang="zh-CN" altLang="en-US" sz="6600" kern="0" dirty="0">
                <a:solidFill>
                  <a:schemeClr val="bg1"/>
                </a:solidFill>
                <a:latin typeface="宋体" panose="02010600030101010101" pitchFamily="2" charset="-122"/>
                <a:ea typeface="宋体" panose="02010600030101010101" pitchFamily="2" charset="-122"/>
              </a:rPr>
              <a:t>谢谢观赏</a:t>
            </a:r>
            <a:endParaRPr lang="zh-CN" altLang="en-US" sz="6600" kern="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9" name="组合 428"/>
          <p:cNvGrpSpPr/>
          <p:nvPr/>
        </p:nvGrpSpPr>
        <p:grpSpPr>
          <a:xfrm>
            <a:off x="8086509"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2" name="文本框 431"/>
          <p:cNvSpPr txBox="1"/>
          <p:nvPr/>
        </p:nvSpPr>
        <p:spPr>
          <a:xfrm>
            <a:off x="6601165" y="1450428"/>
            <a:ext cx="1539433" cy="1446550"/>
          </a:xfrm>
          <a:prstGeom prst="rect">
            <a:avLst/>
          </a:prstGeom>
          <a:noFill/>
        </p:spPr>
        <p:txBody>
          <a:bodyPr wrap="square" rtlCol="0">
            <a:spAutoFit/>
          </a:bodyPr>
          <a:lstStyle/>
          <a:p>
            <a:pPr algn="ctr"/>
            <a:r>
              <a:rPr lang="en-US" altLang="zh-CN" sz="8800" dirty="0">
                <a:solidFill>
                  <a:schemeClr val="bg1"/>
                </a:solidFill>
                <a:latin typeface="宋体" panose="02010600030101010101" pitchFamily="2" charset="-122"/>
                <a:ea typeface="宋体" panose="02010600030101010101" pitchFamily="2" charset="-122"/>
              </a:rPr>
              <a:t>01</a:t>
            </a:r>
            <a:endParaRPr lang="zh-CN" altLang="en-US" sz="8800" dirty="0">
              <a:solidFill>
                <a:schemeClr val="bg1"/>
              </a:solidFill>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165725" cy="922020"/>
          </a:xfrm>
          <a:prstGeom prst="rect">
            <a:avLst/>
          </a:prstGeom>
          <a:noFill/>
        </p:spPr>
        <p:txBody>
          <a:bodyPr wrap="square" rtlCol="0">
            <a:spAutoFit/>
          </a:bodyPr>
          <a:lstStyle/>
          <a:p>
            <a:pPr algn="ctr"/>
            <a:r>
              <a:rPr lang="zh-CN" altLang="en-US" sz="5400" dirty="0">
                <a:solidFill>
                  <a:schemeClr val="bg1"/>
                </a:solidFill>
                <a:latin typeface="宋体" panose="02010600030101010101" pitchFamily="2" charset="-122"/>
                <a:ea typeface="宋体" panose="02010600030101010101" pitchFamily="2" charset="-122"/>
              </a:rPr>
              <a:t>小饰品，巧手做</a:t>
            </a:r>
            <a:endParaRPr lang="zh-CN" altLang="en-US" sz="540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algn="l"/>
            <a:r>
              <a:rPr lang="zh-CN" altLang="en-US" sz="2400" dirty="0">
                <a:solidFill>
                  <a:schemeClr val="bg1"/>
                </a:solidFill>
                <a:latin typeface="宋体" panose="02010600030101010101" pitchFamily="2" charset="-122"/>
                <a:ea typeface="宋体" panose="02010600030101010101" pitchFamily="2" charset="-122"/>
              </a:rPr>
              <a:t>主题实践活动展示</a:t>
            </a:r>
            <a:endParaRPr lang="zh-CN" altLang="en-US" sz="2400" dirty="0">
              <a:solidFill>
                <a:schemeClr val="bg1"/>
              </a:solidFill>
              <a:latin typeface="宋体" panose="02010600030101010101" pitchFamily="2" charset="-122"/>
              <a:ea typeface="宋体" panose="02010600030101010101" pitchFamily="2" charset="-122"/>
            </a:endParaRPr>
          </a:p>
        </p:txBody>
      </p:sp>
      <p:grpSp>
        <p:nvGrpSpPr>
          <p:cNvPr id="145" name="组合 144"/>
          <p:cNvGrpSpPr/>
          <p:nvPr/>
        </p:nvGrpSpPr>
        <p:grpSpPr>
          <a:xfrm>
            <a:off x="0" y="1673237"/>
            <a:ext cx="4659086" cy="5184763"/>
            <a:chOff x="3016250" y="3175"/>
            <a:chExt cx="6162676" cy="6858001"/>
          </a:xfrm>
        </p:grpSpPr>
        <p:sp>
          <p:nvSpPr>
            <p:cNvPr id="146" name="Oval 5"/>
            <p:cNvSpPr>
              <a:spLocks noChangeArrowheads="1"/>
            </p:cNvSpPr>
            <p:nvPr/>
          </p:nvSpPr>
          <p:spPr bwMode="auto">
            <a:xfrm>
              <a:off x="4454525" y="3384550"/>
              <a:ext cx="1909763" cy="731838"/>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6"/>
            <p:cNvSpPr/>
            <p:nvPr/>
          </p:nvSpPr>
          <p:spPr bwMode="auto">
            <a:xfrm>
              <a:off x="4625975" y="3098800"/>
              <a:ext cx="1590675" cy="1965325"/>
            </a:xfrm>
            <a:custGeom>
              <a:avLst/>
              <a:gdLst>
                <a:gd name="T0" fmla="*/ 902 w 1002"/>
                <a:gd name="T1" fmla="*/ 0 h 1238"/>
                <a:gd name="T2" fmla="*/ 1002 w 1002"/>
                <a:gd name="T3" fmla="*/ 818 h 1238"/>
                <a:gd name="T4" fmla="*/ 0 w 1002"/>
                <a:gd name="T5" fmla="*/ 1238 h 1238"/>
                <a:gd name="T6" fmla="*/ 60 w 1002"/>
                <a:gd name="T7" fmla="*/ 0 h 1238"/>
                <a:gd name="T8" fmla="*/ 902 w 1002"/>
                <a:gd name="T9" fmla="*/ 0 h 1238"/>
              </a:gdLst>
              <a:ahLst/>
              <a:cxnLst>
                <a:cxn ang="0">
                  <a:pos x="T0" y="T1"/>
                </a:cxn>
                <a:cxn ang="0">
                  <a:pos x="T2" y="T3"/>
                </a:cxn>
                <a:cxn ang="0">
                  <a:pos x="T4" y="T5"/>
                </a:cxn>
                <a:cxn ang="0">
                  <a:pos x="T6" y="T7"/>
                </a:cxn>
                <a:cxn ang="0">
                  <a:pos x="T8" y="T9"/>
                </a:cxn>
              </a:cxnLst>
              <a:rect l="0" t="0" r="r" b="b"/>
              <a:pathLst>
                <a:path w="1002" h="1238">
                  <a:moveTo>
                    <a:pt x="902" y="0"/>
                  </a:moveTo>
                  <a:lnTo>
                    <a:pt x="1002" y="818"/>
                  </a:lnTo>
                  <a:lnTo>
                    <a:pt x="0" y="1238"/>
                  </a:lnTo>
                  <a:lnTo>
                    <a:pt x="60" y="0"/>
                  </a:lnTo>
                  <a:lnTo>
                    <a:pt x="902"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
            <p:cNvSpPr/>
            <p:nvPr/>
          </p:nvSpPr>
          <p:spPr bwMode="auto">
            <a:xfrm>
              <a:off x="3016250" y="5094288"/>
              <a:ext cx="420688" cy="1382713"/>
            </a:xfrm>
            <a:custGeom>
              <a:avLst/>
              <a:gdLst>
                <a:gd name="T0" fmla="*/ 0 w 137"/>
                <a:gd name="T1" fmla="*/ 449 h 449"/>
                <a:gd name="T2" fmla="*/ 0 w 137"/>
                <a:gd name="T3" fmla="*/ 0 h 449"/>
                <a:gd name="T4" fmla="*/ 12 w 137"/>
                <a:gd name="T5" fmla="*/ 14 h 449"/>
                <a:gd name="T6" fmla="*/ 132 w 137"/>
                <a:gd name="T7" fmla="*/ 165 h 449"/>
                <a:gd name="T8" fmla="*/ 0 w 137"/>
                <a:gd name="T9" fmla="*/ 449 h 449"/>
              </a:gdLst>
              <a:ahLst/>
              <a:cxnLst>
                <a:cxn ang="0">
                  <a:pos x="T0" y="T1"/>
                </a:cxn>
                <a:cxn ang="0">
                  <a:pos x="T2" y="T3"/>
                </a:cxn>
                <a:cxn ang="0">
                  <a:pos x="T4" y="T5"/>
                </a:cxn>
                <a:cxn ang="0">
                  <a:pos x="T6" y="T7"/>
                </a:cxn>
                <a:cxn ang="0">
                  <a:pos x="T8" y="T9"/>
                </a:cxn>
              </a:cxnLst>
              <a:rect l="0" t="0" r="r" b="b"/>
              <a:pathLst>
                <a:path w="137" h="449">
                  <a:moveTo>
                    <a:pt x="0" y="449"/>
                  </a:moveTo>
                  <a:cubicBezTo>
                    <a:pt x="0" y="0"/>
                    <a:pt x="0" y="0"/>
                    <a:pt x="0" y="0"/>
                  </a:cubicBezTo>
                  <a:cubicBezTo>
                    <a:pt x="12" y="14"/>
                    <a:pt x="12" y="14"/>
                    <a:pt x="12" y="14"/>
                  </a:cubicBezTo>
                  <a:cubicBezTo>
                    <a:pt x="26" y="30"/>
                    <a:pt x="137" y="144"/>
                    <a:pt x="132" y="165"/>
                  </a:cubicBezTo>
                  <a:lnTo>
                    <a:pt x="0" y="44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
            <p:cNvSpPr/>
            <p:nvPr/>
          </p:nvSpPr>
          <p:spPr bwMode="auto">
            <a:xfrm>
              <a:off x="7310438" y="4676775"/>
              <a:ext cx="1868488" cy="2184400"/>
            </a:xfrm>
            <a:custGeom>
              <a:avLst/>
              <a:gdLst>
                <a:gd name="T0" fmla="*/ 608 w 608"/>
                <a:gd name="T1" fmla="*/ 710 h 710"/>
                <a:gd name="T2" fmla="*/ 197 w 608"/>
                <a:gd name="T3" fmla="*/ 710 h 710"/>
                <a:gd name="T4" fmla="*/ 184 w 608"/>
                <a:gd name="T5" fmla="*/ 684 h 710"/>
                <a:gd name="T6" fmla="*/ 175 w 608"/>
                <a:gd name="T7" fmla="*/ 666 h 710"/>
                <a:gd name="T8" fmla="*/ 121 w 608"/>
                <a:gd name="T9" fmla="*/ 551 h 710"/>
                <a:gd name="T10" fmla="*/ 121 w 608"/>
                <a:gd name="T11" fmla="*/ 550 h 710"/>
                <a:gd name="T12" fmla="*/ 120 w 608"/>
                <a:gd name="T13" fmla="*/ 549 h 710"/>
                <a:gd name="T14" fmla="*/ 111 w 608"/>
                <a:gd name="T15" fmla="*/ 528 h 710"/>
                <a:gd name="T16" fmla="*/ 111 w 608"/>
                <a:gd name="T17" fmla="*/ 528 h 710"/>
                <a:gd name="T18" fmla="*/ 110 w 608"/>
                <a:gd name="T19" fmla="*/ 526 h 710"/>
                <a:gd name="T20" fmla="*/ 49 w 608"/>
                <a:gd name="T21" fmla="*/ 394 h 710"/>
                <a:gd name="T22" fmla="*/ 5 w 608"/>
                <a:gd name="T23" fmla="*/ 301 h 710"/>
                <a:gd name="T24" fmla="*/ 125 w 608"/>
                <a:gd name="T25" fmla="*/ 150 h 710"/>
                <a:gd name="T26" fmla="*/ 141 w 608"/>
                <a:gd name="T27" fmla="*/ 132 h 710"/>
                <a:gd name="T28" fmla="*/ 232 w 608"/>
                <a:gd name="T29" fmla="*/ 27 h 710"/>
                <a:gd name="T30" fmla="*/ 237 w 608"/>
                <a:gd name="T31" fmla="*/ 23 h 710"/>
                <a:gd name="T32" fmla="*/ 237 w 608"/>
                <a:gd name="T33" fmla="*/ 22 h 710"/>
                <a:gd name="T34" fmla="*/ 315 w 608"/>
                <a:gd name="T35" fmla="*/ 15 h 710"/>
                <a:gd name="T36" fmla="*/ 339 w 608"/>
                <a:gd name="T37" fmla="*/ 45 h 710"/>
                <a:gd name="T38" fmla="*/ 528 w 608"/>
                <a:gd name="T39" fmla="*/ 512 h 710"/>
                <a:gd name="T40" fmla="*/ 530 w 608"/>
                <a:gd name="T41" fmla="*/ 518 h 710"/>
                <a:gd name="T42" fmla="*/ 608 w 608"/>
                <a:gd name="T4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8" h="710">
                  <a:moveTo>
                    <a:pt x="608" y="710"/>
                  </a:moveTo>
                  <a:cubicBezTo>
                    <a:pt x="197" y="710"/>
                    <a:pt x="197" y="710"/>
                    <a:pt x="197" y="710"/>
                  </a:cubicBezTo>
                  <a:cubicBezTo>
                    <a:pt x="184" y="684"/>
                    <a:pt x="184" y="684"/>
                    <a:pt x="184" y="684"/>
                  </a:cubicBezTo>
                  <a:cubicBezTo>
                    <a:pt x="175" y="666"/>
                    <a:pt x="175" y="666"/>
                    <a:pt x="175" y="666"/>
                  </a:cubicBezTo>
                  <a:cubicBezTo>
                    <a:pt x="121" y="551"/>
                    <a:pt x="121" y="551"/>
                    <a:pt x="121" y="551"/>
                  </a:cubicBezTo>
                  <a:cubicBezTo>
                    <a:pt x="121" y="550"/>
                    <a:pt x="121" y="550"/>
                    <a:pt x="121" y="550"/>
                  </a:cubicBezTo>
                  <a:cubicBezTo>
                    <a:pt x="120" y="549"/>
                    <a:pt x="120" y="549"/>
                    <a:pt x="120" y="549"/>
                  </a:cubicBezTo>
                  <a:cubicBezTo>
                    <a:pt x="111" y="528"/>
                    <a:pt x="111" y="528"/>
                    <a:pt x="111" y="528"/>
                  </a:cubicBezTo>
                  <a:cubicBezTo>
                    <a:pt x="111" y="528"/>
                    <a:pt x="111" y="528"/>
                    <a:pt x="111" y="528"/>
                  </a:cubicBezTo>
                  <a:cubicBezTo>
                    <a:pt x="110" y="526"/>
                    <a:pt x="110" y="526"/>
                    <a:pt x="110" y="526"/>
                  </a:cubicBezTo>
                  <a:cubicBezTo>
                    <a:pt x="49" y="394"/>
                    <a:pt x="49" y="394"/>
                    <a:pt x="49" y="394"/>
                  </a:cubicBezTo>
                  <a:cubicBezTo>
                    <a:pt x="5" y="301"/>
                    <a:pt x="5" y="301"/>
                    <a:pt x="5" y="301"/>
                  </a:cubicBezTo>
                  <a:cubicBezTo>
                    <a:pt x="0" y="280"/>
                    <a:pt x="111" y="166"/>
                    <a:pt x="125" y="150"/>
                  </a:cubicBezTo>
                  <a:cubicBezTo>
                    <a:pt x="141" y="132"/>
                    <a:pt x="141" y="132"/>
                    <a:pt x="141" y="132"/>
                  </a:cubicBezTo>
                  <a:cubicBezTo>
                    <a:pt x="232" y="27"/>
                    <a:pt x="232" y="27"/>
                    <a:pt x="232" y="27"/>
                  </a:cubicBezTo>
                  <a:cubicBezTo>
                    <a:pt x="237" y="23"/>
                    <a:pt x="237" y="23"/>
                    <a:pt x="237" y="23"/>
                  </a:cubicBezTo>
                  <a:cubicBezTo>
                    <a:pt x="237" y="22"/>
                    <a:pt x="237" y="22"/>
                    <a:pt x="237" y="22"/>
                  </a:cubicBezTo>
                  <a:cubicBezTo>
                    <a:pt x="259" y="1"/>
                    <a:pt x="291" y="0"/>
                    <a:pt x="315" y="15"/>
                  </a:cubicBezTo>
                  <a:cubicBezTo>
                    <a:pt x="325" y="22"/>
                    <a:pt x="335" y="32"/>
                    <a:pt x="339" y="45"/>
                  </a:cubicBezTo>
                  <a:cubicBezTo>
                    <a:pt x="528" y="512"/>
                    <a:pt x="528" y="512"/>
                    <a:pt x="528" y="512"/>
                  </a:cubicBezTo>
                  <a:cubicBezTo>
                    <a:pt x="530" y="518"/>
                    <a:pt x="530" y="518"/>
                    <a:pt x="530" y="518"/>
                  </a:cubicBezTo>
                  <a:lnTo>
                    <a:pt x="608" y="71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
            <p:cNvSpPr/>
            <p:nvPr/>
          </p:nvSpPr>
          <p:spPr bwMode="auto">
            <a:xfrm>
              <a:off x="3016250" y="3584575"/>
              <a:ext cx="5981700" cy="3276600"/>
            </a:xfrm>
            <a:custGeom>
              <a:avLst/>
              <a:gdLst>
                <a:gd name="T0" fmla="*/ 0 w 1947"/>
                <a:gd name="T1" fmla="*/ 989 h 1065"/>
                <a:gd name="T2" fmla="*/ 0 w 1947"/>
                <a:gd name="T3" fmla="*/ 98 h 1065"/>
                <a:gd name="T4" fmla="*/ 3 w 1947"/>
                <a:gd name="T5" fmla="*/ 97 h 1065"/>
                <a:gd name="T6" fmla="*/ 170 w 1947"/>
                <a:gd name="T7" fmla="*/ 64 h 1065"/>
                <a:gd name="T8" fmla="*/ 472 w 1947"/>
                <a:gd name="T9" fmla="*/ 4 h 1065"/>
                <a:gd name="T10" fmla="*/ 501 w 1947"/>
                <a:gd name="T11" fmla="*/ 0 h 1065"/>
                <a:gd name="T12" fmla="*/ 603 w 1947"/>
                <a:gd name="T13" fmla="*/ 94 h 1065"/>
                <a:gd name="T14" fmla="*/ 962 w 1947"/>
                <a:gd name="T15" fmla="*/ 85 h 1065"/>
                <a:gd name="T16" fmla="*/ 1059 w 1947"/>
                <a:gd name="T17" fmla="*/ 2 h 1065"/>
                <a:gd name="T18" fmla="*/ 1354 w 1947"/>
                <a:gd name="T19" fmla="*/ 62 h 1065"/>
                <a:gd name="T20" fmla="*/ 1560 w 1947"/>
                <a:gd name="T21" fmla="*/ 105 h 1065"/>
                <a:gd name="T22" fmla="*/ 1569 w 1947"/>
                <a:gd name="T23" fmla="*/ 110 h 1065"/>
                <a:gd name="T24" fmla="*/ 1668 w 1947"/>
                <a:gd name="T25" fmla="*/ 227 h 1065"/>
                <a:gd name="T26" fmla="*/ 1947 w 1947"/>
                <a:gd name="T27" fmla="*/ 856 h 1065"/>
                <a:gd name="T28" fmla="*/ 1926 w 1947"/>
                <a:gd name="T29" fmla="*/ 867 h 1065"/>
                <a:gd name="T30" fmla="*/ 1582 w 1947"/>
                <a:gd name="T31" fmla="*/ 1039 h 1065"/>
                <a:gd name="T32" fmla="*/ 1567 w 1947"/>
                <a:gd name="T33" fmla="*/ 1046 h 1065"/>
                <a:gd name="T34" fmla="*/ 1519 w 1947"/>
                <a:gd name="T35" fmla="*/ 906 h 1065"/>
                <a:gd name="T36" fmla="*/ 1519 w 1947"/>
                <a:gd name="T37" fmla="*/ 905 h 1065"/>
                <a:gd name="T38" fmla="*/ 1518 w 1947"/>
                <a:gd name="T39" fmla="*/ 904 h 1065"/>
                <a:gd name="T40" fmla="*/ 1508 w 1947"/>
                <a:gd name="T41" fmla="*/ 878 h 1065"/>
                <a:gd name="T42" fmla="*/ 1508 w 1947"/>
                <a:gd name="T43" fmla="*/ 881 h 1065"/>
                <a:gd name="T44" fmla="*/ 1493 w 1947"/>
                <a:gd name="T45" fmla="*/ 936 h 1065"/>
                <a:gd name="T46" fmla="*/ 1464 w 1947"/>
                <a:gd name="T47" fmla="*/ 1065 h 1065"/>
                <a:gd name="T48" fmla="*/ 85 w 1947"/>
                <a:gd name="T49" fmla="*/ 1065 h 1065"/>
                <a:gd name="T50" fmla="*/ 48 w 1947"/>
                <a:gd name="T51" fmla="*/ 914 h 1065"/>
                <a:gd name="T52" fmla="*/ 46 w 1947"/>
                <a:gd name="T53" fmla="*/ 908 h 1065"/>
                <a:gd name="T54" fmla="*/ 46 w 1947"/>
                <a:gd name="T55" fmla="*/ 906 h 1065"/>
                <a:gd name="T56" fmla="*/ 40 w 1947"/>
                <a:gd name="T57" fmla="*/ 890 h 1065"/>
                <a:gd name="T58" fmla="*/ 0 w 1947"/>
                <a:gd name="T59" fmla="*/ 98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47" h="1065">
                  <a:moveTo>
                    <a:pt x="0" y="989"/>
                  </a:moveTo>
                  <a:cubicBezTo>
                    <a:pt x="0" y="98"/>
                    <a:pt x="0" y="98"/>
                    <a:pt x="0" y="98"/>
                  </a:cubicBezTo>
                  <a:cubicBezTo>
                    <a:pt x="3" y="97"/>
                    <a:pt x="3" y="97"/>
                    <a:pt x="3" y="97"/>
                  </a:cubicBezTo>
                  <a:cubicBezTo>
                    <a:pt x="170" y="64"/>
                    <a:pt x="170" y="64"/>
                    <a:pt x="170" y="64"/>
                  </a:cubicBezTo>
                  <a:cubicBezTo>
                    <a:pt x="472" y="4"/>
                    <a:pt x="472" y="4"/>
                    <a:pt x="472" y="4"/>
                  </a:cubicBezTo>
                  <a:cubicBezTo>
                    <a:pt x="484" y="1"/>
                    <a:pt x="488" y="0"/>
                    <a:pt x="501" y="0"/>
                  </a:cubicBezTo>
                  <a:cubicBezTo>
                    <a:pt x="603" y="94"/>
                    <a:pt x="603" y="94"/>
                    <a:pt x="603" y="94"/>
                  </a:cubicBezTo>
                  <a:cubicBezTo>
                    <a:pt x="703" y="179"/>
                    <a:pt x="868" y="176"/>
                    <a:pt x="962" y="85"/>
                  </a:cubicBezTo>
                  <a:cubicBezTo>
                    <a:pt x="1059" y="2"/>
                    <a:pt x="1059" y="2"/>
                    <a:pt x="1059" y="2"/>
                  </a:cubicBezTo>
                  <a:cubicBezTo>
                    <a:pt x="1112" y="2"/>
                    <a:pt x="1290" y="49"/>
                    <a:pt x="1354" y="62"/>
                  </a:cubicBezTo>
                  <a:cubicBezTo>
                    <a:pt x="1461" y="84"/>
                    <a:pt x="1557" y="104"/>
                    <a:pt x="1560" y="105"/>
                  </a:cubicBezTo>
                  <a:cubicBezTo>
                    <a:pt x="1569" y="110"/>
                    <a:pt x="1569" y="110"/>
                    <a:pt x="1569" y="110"/>
                  </a:cubicBezTo>
                  <a:cubicBezTo>
                    <a:pt x="1608" y="128"/>
                    <a:pt x="1652" y="187"/>
                    <a:pt x="1668" y="227"/>
                  </a:cubicBezTo>
                  <a:cubicBezTo>
                    <a:pt x="1947" y="856"/>
                    <a:pt x="1947" y="856"/>
                    <a:pt x="1947" y="856"/>
                  </a:cubicBezTo>
                  <a:cubicBezTo>
                    <a:pt x="1926" y="867"/>
                    <a:pt x="1926" y="867"/>
                    <a:pt x="1926" y="867"/>
                  </a:cubicBezTo>
                  <a:cubicBezTo>
                    <a:pt x="1582" y="1039"/>
                    <a:pt x="1582" y="1039"/>
                    <a:pt x="1582" y="1039"/>
                  </a:cubicBezTo>
                  <a:cubicBezTo>
                    <a:pt x="1567" y="1046"/>
                    <a:pt x="1567" y="1046"/>
                    <a:pt x="1567" y="1046"/>
                  </a:cubicBezTo>
                  <a:cubicBezTo>
                    <a:pt x="1567" y="1046"/>
                    <a:pt x="1536" y="954"/>
                    <a:pt x="1519" y="906"/>
                  </a:cubicBezTo>
                  <a:cubicBezTo>
                    <a:pt x="1519" y="905"/>
                    <a:pt x="1519" y="905"/>
                    <a:pt x="1519" y="905"/>
                  </a:cubicBezTo>
                  <a:cubicBezTo>
                    <a:pt x="1518" y="904"/>
                    <a:pt x="1518" y="904"/>
                    <a:pt x="1518" y="904"/>
                  </a:cubicBezTo>
                  <a:cubicBezTo>
                    <a:pt x="1513" y="889"/>
                    <a:pt x="1509" y="878"/>
                    <a:pt x="1508" y="878"/>
                  </a:cubicBezTo>
                  <a:cubicBezTo>
                    <a:pt x="1508" y="881"/>
                    <a:pt x="1508" y="881"/>
                    <a:pt x="1508" y="881"/>
                  </a:cubicBezTo>
                  <a:cubicBezTo>
                    <a:pt x="1503" y="900"/>
                    <a:pt x="1498" y="918"/>
                    <a:pt x="1493" y="936"/>
                  </a:cubicBezTo>
                  <a:cubicBezTo>
                    <a:pt x="1483" y="982"/>
                    <a:pt x="1474" y="1024"/>
                    <a:pt x="1464" y="1065"/>
                  </a:cubicBezTo>
                  <a:cubicBezTo>
                    <a:pt x="85" y="1065"/>
                    <a:pt x="85" y="1065"/>
                    <a:pt x="85" y="1065"/>
                  </a:cubicBezTo>
                  <a:cubicBezTo>
                    <a:pt x="74" y="1018"/>
                    <a:pt x="62" y="969"/>
                    <a:pt x="48" y="914"/>
                  </a:cubicBezTo>
                  <a:cubicBezTo>
                    <a:pt x="46" y="908"/>
                    <a:pt x="46" y="908"/>
                    <a:pt x="46" y="908"/>
                  </a:cubicBezTo>
                  <a:cubicBezTo>
                    <a:pt x="46" y="906"/>
                    <a:pt x="46" y="906"/>
                    <a:pt x="46" y="906"/>
                  </a:cubicBezTo>
                  <a:cubicBezTo>
                    <a:pt x="43" y="901"/>
                    <a:pt x="45" y="908"/>
                    <a:pt x="40" y="890"/>
                  </a:cubicBezTo>
                  <a:lnTo>
                    <a:pt x="0" y="989"/>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
            <p:cNvSpPr/>
            <p:nvPr/>
          </p:nvSpPr>
          <p:spPr bwMode="auto">
            <a:xfrm>
              <a:off x="3016250" y="3748088"/>
              <a:ext cx="4654550" cy="3113088"/>
            </a:xfrm>
            <a:custGeom>
              <a:avLst/>
              <a:gdLst>
                <a:gd name="T0" fmla="*/ 0 w 1515"/>
                <a:gd name="T1" fmla="*/ 304 h 1012"/>
                <a:gd name="T2" fmla="*/ 0 w 1515"/>
                <a:gd name="T3" fmla="*/ 45 h 1012"/>
                <a:gd name="T4" fmla="*/ 3 w 1515"/>
                <a:gd name="T5" fmla="*/ 44 h 1012"/>
                <a:gd name="T6" fmla="*/ 170 w 1515"/>
                <a:gd name="T7" fmla="*/ 11 h 1012"/>
                <a:gd name="T8" fmla="*/ 193 w 1515"/>
                <a:gd name="T9" fmla="*/ 6 h 1012"/>
                <a:gd name="T10" fmla="*/ 342 w 1515"/>
                <a:gd name="T11" fmla="*/ 494 h 1012"/>
                <a:gd name="T12" fmla="*/ 1184 w 1515"/>
                <a:gd name="T13" fmla="*/ 492 h 1012"/>
                <a:gd name="T14" fmla="*/ 1308 w 1515"/>
                <a:gd name="T15" fmla="*/ 0 h 1012"/>
                <a:gd name="T16" fmla="*/ 1354 w 1515"/>
                <a:gd name="T17" fmla="*/ 9 h 1012"/>
                <a:gd name="T18" fmla="*/ 1515 w 1515"/>
                <a:gd name="T19" fmla="*/ 42 h 1012"/>
                <a:gd name="T20" fmla="*/ 1493 w 1515"/>
                <a:gd name="T21" fmla="*/ 497 h 1012"/>
                <a:gd name="T22" fmla="*/ 1421 w 1515"/>
                <a:gd name="T23" fmla="*/ 1012 h 1012"/>
                <a:gd name="T24" fmla="*/ 101 w 1515"/>
                <a:gd name="T25" fmla="*/ 1012 h 1012"/>
                <a:gd name="T26" fmla="*/ 0 w 1515"/>
                <a:gd name="T27" fmla="*/ 3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5" h="1012">
                  <a:moveTo>
                    <a:pt x="0" y="304"/>
                  </a:moveTo>
                  <a:cubicBezTo>
                    <a:pt x="0" y="45"/>
                    <a:pt x="0" y="45"/>
                    <a:pt x="0" y="45"/>
                  </a:cubicBezTo>
                  <a:cubicBezTo>
                    <a:pt x="3" y="44"/>
                    <a:pt x="3" y="44"/>
                    <a:pt x="3" y="44"/>
                  </a:cubicBezTo>
                  <a:cubicBezTo>
                    <a:pt x="170" y="11"/>
                    <a:pt x="170" y="11"/>
                    <a:pt x="170" y="11"/>
                  </a:cubicBezTo>
                  <a:cubicBezTo>
                    <a:pt x="193" y="6"/>
                    <a:pt x="193" y="6"/>
                    <a:pt x="193" y="6"/>
                  </a:cubicBezTo>
                  <a:cubicBezTo>
                    <a:pt x="342" y="494"/>
                    <a:pt x="342" y="494"/>
                    <a:pt x="342" y="494"/>
                  </a:cubicBezTo>
                  <a:cubicBezTo>
                    <a:pt x="1184" y="492"/>
                    <a:pt x="1184" y="492"/>
                    <a:pt x="1184" y="492"/>
                  </a:cubicBezTo>
                  <a:cubicBezTo>
                    <a:pt x="1308" y="0"/>
                    <a:pt x="1308" y="0"/>
                    <a:pt x="1308" y="0"/>
                  </a:cubicBezTo>
                  <a:cubicBezTo>
                    <a:pt x="1354" y="9"/>
                    <a:pt x="1354" y="9"/>
                    <a:pt x="1354" y="9"/>
                  </a:cubicBezTo>
                  <a:cubicBezTo>
                    <a:pt x="1417" y="22"/>
                    <a:pt x="1476" y="34"/>
                    <a:pt x="1515" y="42"/>
                  </a:cubicBezTo>
                  <a:cubicBezTo>
                    <a:pt x="1493" y="497"/>
                    <a:pt x="1493" y="497"/>
                    <a:pt x="1493" y="497"/>
                  </a:cubicBezTo>
                  <a:cubicBezTo>
                    <a:pt x="1421" y="1012"/>
                    <a:pt x="1421" y="1012"/>
                    <a:pt x="1421" y="1012"/>
                  </a:cubicBezTo>
                  <a:cubicBezTo>
                    <a:pt x="101" y="1012"/>
                    <a:pt x="101" y="1012"/>
                    <a:pt x="101" y="1012"/>
                  </a:cubicBezTo>
                  <a:lnTo>
                    <a:pt x="0" y="3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1"/>
            <p:cNvSpPr/>
            <p:nvPr/>
          </p:nvSpPr>
          <p:spPr bwMode="auto">
            <a:xfrm>
              <a:off x="7221538" y="5276850"/>
              <a:ext cx="423863" cy="1584325"/>
            </a:xfrm>
            <a:custGeom>
              <a:avLst/>
              <a:gdLst>
                <a:gd name="T0" fmla="*/ 138 w 138"/>
                <a:gd name="T1" fmla="*/ 328 h 515"/>
                <a:gd name="T2" fmla="*/ 138 w 138"/>
                <a:gd name="T3" fmla="*/ 331 h 515"/>
                <a:gd name="T4" fmla="*/ 124 w 138"/>
                <a:gd name="T5" fmla="*/ 386 h 515"/>
                <a:gd name="T6" fmla="*/ 95 w 138"/>
                <a:gd name="T7" fmla="*/ 515 h 515"/>
                <a:gd name="T8" fmla="*/ 0 w 138"/>
                <a:gd name="T9" fmla="*/ 515 h 515"/>
                <a:gd name="T10" fmla="*/ 77 w 138"/>
                <a:gd name="T11" fmla="*/ 199 h 515"/>
                <a:gd name="T12" fmla="*/ 124 w 138"/>
                <a:gd name="T13" fmla="*/ 0 h 515"/>
                <a:gd name="T14" fmla="*/ 138 w 138"/>
                <a:gd name="T15" fmla="*/ 328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5">
                  <a:moveTo>
                    <a:pt x="138" y="328"/>
                  </a:moveTo>
                  <a:cubicBezTo>
                    <a:pt x="138" y="331"/>
                    <a:pt x="138" y="331"/>
                    <a:pt x="138" y="331"/>
                  </a:cubicBezTo>
                  <a:cubicBezTo>
                    <a:pt x="133" y="350"/>
                    <a:pt x="128" y="368"/>
                    <a:pt x="124" y="386"/>
                  </a:cubicBezTo>
                  <a:cubicBezTo>
                    <a:pt x="113" y="432"/>
                    <a:pt x="104" y="474"/>
                    <a:pt x="95" y="515"/>
                  </a:cubicBezTo>
                  <a:cubicBezTo>
                    <a:pt x="0" y="515"/>
                    <a:pt x="0" y="515"/>
                    <a:pt x="0" y="515"/>
                  </a:cubicBezTo>
                  <a:cubicBezTo>
                    <a:pt x="23" y="425"/>
                    <a:pt x="53" y="303"/>
                    <a:pt x="77" y="199"/>
                  </a:cubicBezTo>
                  <a:cubicBezTo>
                    <a:pt x="104" y="88"/>
                    <a:pt x="124" y="0"/>
                    <a:pt x="124" y="0"/>
                  </a:cubicBezTo>
                  <a:lnTo>
                    <a:pt x="138" y="32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
            <p:cNvSpPr/>
            <p:nvPr/>
          </p:nvSpPr>
          <p:spPr bwMode="auto">
            <a:xfrm>
              <a:off x="4546600" y="285750"/>
              <a:ext cx="1814513" cy="1827213"/>
            </a:xfrm>
            <a:custGeom>
              <a:avLst/>
              <a:gdLst>
                <a:gd name="T0" fmla="*/ 85 w 591"/>
                <a:gd name="T1" fmla="*/ 95 h 594"/>
                <a:gd name="T2" fmla="*/ 0 w 591"/>
                <a:gd name="T3" fmla="*/ 277 h 594"/>
                <a:gd name="T4" fmla="*/ 58 w 591"/>
                <a:gd name="T5" fmla="*/ 433 h 594"/>
                <a:gd name="T6" fmla="*/ 464 w 591"/>
                <a:gd name="T7" fmla="*/ 594 h 594"/>
                <a:gd name="T8" fmla="*/ 589 w 591"/>
                <a:gd name="T9" fmla="*/ 494 h 594"/>
                <a:gd name="T10" fmla="*/ 591 w 591"/>
                <a:gd name="T11" fmla="*/ 199 h 594"/>
                <a:gd name="T12" fmla="*/ 555 w 591"/>
                <a:gd name="T13" fmla="*/ 183 h 594"/>
                <a:gd name="T14" fmla="*/ 519 w 591"/>
                <a:gd name="T15" fmla="*/ 63 h 594"/>
                <a:gd name="T16" fmla="*/ 247 w 591"/>
                <a:gd name="T17" fmla="*/ 0 h 594"/>
                <a:gd name="T18" fmla="*/ 85 w 591"/>
                <a:gd name="T19" fmla="*/ 9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94">
                  <a:moveTo>
                    <a:pt x="85" y="95"/>
                  </a:moveTo>
                  <a:cubicBezTo>
                    <a:pt x="0" y="277"/>
                    <a:pt x="0" y="277"/>
                    <a:pt x="0" y="277"/>
                  </a:cubicBezTo>
                  <a:cubicBezTo>
                    <a:pt x="0" y="338"/>
                    <a:pt x="23" y="393"/>
                    <a:pt x="58" y="433"/>
                  </a:cubicBezTo>
                  <a:cubicBezTo>
                    <a:pt x="464" y="594"/>
                    <a:pt x="464" y="594"/>
                    <a:pt x="464" y="594"/>
                  </a:cubicBezTo>
                  <a:cubicBezTo>
                    <a:pt x="589" y="494"/>
                    <a:pt x="589" y="494"/>
                    <a:pt x="589" y="494"/>
                  </a:cubicBezTo>
                  <a:cubicBezTo>
                    <a:pt x="591" y="199"/>
                    <a:pt x="591" y="199"/>
                    <a:pt x="591" y="199"/>
                  </a:cubicBezTo>
                  <a:cubicBezTo>
                    <a:pt x="555" y="183"/>
                    <a:pt x="555" y="183"/>
                    <a:pt x="555" y="183"/>
                  </a:cubicBezTo>
                  <a:cubicBezTo>
                    <a:pt x="519" y="63"/>
                    <a:pt x="519" y="63"/>
                    <a:pt x="519" y="63"/>
                  </a:cubicBezTo>
                  <a:cubicBezTo>
                    <a:pt x="247" y="0"/>
                    <a:pt x="247" y="0"/>
                    <a:pt x="247" y="0"/>
                  </a:cubicBezTo>
                  <a:lnTo>
                    <a:pt x="85" y="9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Oval 13"/>
            <p:cNvSpPr>
              <a:spLocks noChangeArrowheads="1"/>
            </p:cNvSpPr>
            <p:nvPr/>
          </p:nvSpPr>
          <p:spPr bwMode="auto">
            <a:xfrm>
              <a:off x="4241800" y="1344613"/>
              <a:ext cx="2482850" cy="446088"/>
            </a:xfrm>
            <a:prstGeom prst="ellipse">
              <a:avLst/>
            </a:prstGeom>
            <a:solidFill>
              <a:srgbClr val="9178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4"/>
            <p:cNvSpPr/>
            <p:nvPr/>
          </p:nvSpPr>
          <p:spPr bwMode="auto">
            <a:xfrm>
              <a:off x="4140200" y="787400"/>
              <a:ext cx="2562225" cy="2862263"/>
            </a:xfrm>
            <a:custGeom>
              <a:avLst/>
              <a:gdLst>
                <a:gd name="T0" fmla="*/ 813 w 834"/>
                <a:gd name="T1" fmla="*/ 345 h 930"/>
                <a:gd name="T2" fmla="*/ 766 w 834"/>
                <a:gd name="T3" fmla="*/ 350 h 930"/>
                <a:gd name="T4" fmla="*/ 647 w 834"/>
                <a:gd name="T5" fmla="*/ 0 h 930"/>
                <a:gd name="T6" fmla="*/ 417 w 834"/>
                <a:gd name="T7" fmla="*/ 0 h 930"/>
                <a:gd name="T8" fmla="*/ 187 w 834"/>
                <a:gd name="T9" fmla="*/ 0 h 930"/>
                <a:gd name="T10" fmla="*/ 67 w 834"/>
                <a:gd name="T11" fmla="*/ 348 h 930"/>
                <a:gd name="T12" fmla="*/ 21 w 834"/>
                <a:gd name="T13" fmla="*/ 345 h 930"/>
                <a:gd name="T14" fmla="*/ 40 w 834"/>
                <a:gd name="T15" fmla="*/ 548 h 930"/>
                <a:gd name="T16" fmla="*/ 99 w 834"/>
                <a:gd name="T17" fmla="*/ 579 h 930"/>
                <a:gd name="T18" fmla="*/ 145 w 834"/>
                <a:gd name="T19" fmla="*/ 715 h 930"/>
                <a:gd name="T20" fmla="*/ 417 w 834"/>
                <a:gd name="T21" fmla="*/ 930 h 930"/>
                <a:gd name="T22" fmla="*/ 688 w 834"/>
                <a:gd name="T23" fmla="*/ 715 h 930"/>
                <a:gd name="T24" fmla="*/ 735 w 834"/>
                <a:gd name="T25" fmla="*/ 579 h 930"/>
                <a:gd name="T26" fmla="*/ 794 w 834"/>
                <a:gd name="T27" fmla="*/ 548 h 930"/>
                <a:gd name="T28" fmla="*/ 813 w 834"/>
                <a:gd name="T29" fmla="*/ 345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4" h="930">
                  <a:moveTo>
                    <a:pt x="813" y="345"/>
                  </a:moveTo>
                  <a:cubicBezTo>
                    <a:pt x="802" y="315"/>
                    <a:pt x="781" y="330"/>
                    <a:pt x="766" y="350"/>
                  </a:cubicBezTo>
                  <a:cubicBezTo>
                    <a:pt x="770" y="118"/>
                    <a:pt x="647" y="0"/>
                    <a:pt x="647" y="0"/>
                  </a:cubicBezTo>
                  <a:cubicBezTo>
                    <a:pt x="417" y="0"/>
                    <a:pt x="417" y="0"/>
                    <a:pt x="417" y="0"/>
                  </a:cubicBezTo>
                  <a:cubicBezTo>
                    <a:pt x="187" y="0"/>
                    <a:pt x="187" y="0"/>
                    <a:pt x="187" y="0"/>
                  </a:cubicBezTo>
                  <a:cubicBezTo>
                    <a:pt x="187" y="0"/>
                    <a:pt x="63" y="118"/>
                    <a:pt x="67" y="348"/>
                  </a:cubicBezTo>
                  <a:cubicBezTo>
                    <a:pt x="52" y="329"/>
                    <a:pt x="32" y="316"/>
                    <a:pt x="21" y="345"/>
                  </a:cubicBezTo>
                  <a:cubicBezTo>
                    <a:pt x="0" y="399"/>
                    <a:pt x="50" y="473"/>
                    <a:pt x="40" y="548"/>
                  </a:cubicBezTo>
                  <a:cubicBezTo>
                    <a:pt x="34" y="598"/>
                    <a:pt x="73" y="593"/>
                    <a:pt x="99" y="579"/>
                  </a:cubicBezTo>
                  <a:cubicBezTo>
                    <a:pt x="108" y="617"/>
                    <a:pt x="123" y="663"/>
                    <a:pt x="145" y="715"/>
                  </a:cubicBezTo>
                  <a:cubicBezTo>
                    <a:pt x="194" y="827"/>
                    <a:pt x="332" y="930"/>
                    <a:pt x="417" y="930"/>
                  </a:cubicBezTo>
                  <a:cubicBezTo>
                    <a:pt x="501" y="930"/>
                    <a:pt x="637" y="827"/>
                    <a:pt x="688" y="715"/>
                  </a:cubicBezTo>
                  <a:cubicBezTo>
                    <a:pt x="711" y="664"/>
                    <a:pt x="725" y="622"/>
                    <a:pt x="735" y="579"/>
                  </a:cubicBezTo>
                  <a:cubicBezTo>
                    <a:pt x="759" y="593"/>
                    <a:pt x="801" y="599"/>
                    <a:pt x="794" y="548"/>
                  </a:cubicBezTo>
                  <a:cubicBezTo>
                    <a:pt x="785" y="473"/>
                    <a:pt x="834" y="399"/>
                    <a:pt x="813" y="345"/>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
            <p:cNvSpPr/>
            <p:nvPr/>
          </p:nvSpPr>
          <p:spPr bwMode="auto">
            <a:xfrm>
              <a:off x="5605463" y="719138"/>
              <a:ext cx="974725" cy="1947863"/>
            </a:xfrm>
            <a:custGeom>
              <a:avLst/>
              <a:gdLst>
                <a:gd name="T0" fmla="*/ 211 w 317"/>
                <a:gd name="T1" fmla="*/ 582 h 633"/>
                <a:gd name="T2" fmla="*/ 0 w 317"/>
                <a:gd name="T3" fmla="*/ 36 h 633"/>
                <a:gd name="T4" fmla="*/ 76 w 317"/>
                <a:gd name="T5" fmla="*/ 0 h 633"/>
                <a:gd name="T6" fmla="*/ 317 w 317"/>
                <a:gd name="T7" fmla="*/ 386 h 633"/>
                <a:gd name="T8" fmla="*/ 258 w 317"/>
                <a:gd name="T9" fmla="*/ 633 h 633"/>
                <a:gd name="T10" fmla="*/ 257 w 317"/>
                <a:gd name="T11" fmla="*/ 633 h 633"/>
                <a:gd name="T12" fmla="*/ 211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211" y="582"/>
                  </a:moveTo>
                  <a:cubicBezTo>
                    <a:pt x="231" y="417"/>
                    <a:pt x="247" y="144"/>
                    <a:pt x="0" y="36"/>
                  </a:cubicBezTo>
                  <a:cubicBezTo>
                    <a:pt x="76" y="0"/>
                    <a:pt x="76" y="0"/>
                    <a:pt x="76" y="0"/>
                  </a:cubicBezTo>
                  <a:cubicBezTo>
                    <a:pt x="76" y="0"/>
                    <a:pt x="297" y="45"/>
                    <a:pt x="317" y="386"/>
                  </a:cubicBezTo>
                  <a:cubicBezTo>
                    <a:pt x="258" y="633"/>
                    <a:pt x="258" y="633"/>
                    <a:pt x="258" y="633"/>
                  </a:cubicBezTo>
                  <a:cubicBezTo>
                    <a:pt x="257" y="633"/>
                    <a:pt x="257" y="633"/>
                    <a:pt x="257" y="633"/>
                  </a:cubicBezTo>
                  <a:cubicBezTo>
                    <a:pt x="230" y="633"/>
                    <a:pt x="209" y="609"/>
                    <a:pt x="211"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
            <p:cNvSpPr/>
            <p:nvPr/>
          </p:nvSpPr>
          <p:spPr bwMode="auto">
            <a:xfrm>
              <a:off x="4327525" y="719138"/>
              <a:ext cx="974725" cy="1947863"/>
            </a:xfrm>
            <a:custGeom>
              <a:avLst/>
              <a:gdLst>
                <a:gd name="T0" fmla="*/ 105 w 317"/>
                <a:gd name="T1" fmla="*/ 582 h 633"/>
                <a:gd name="T2" fmla="*/ 317 w 317"/>
                <a:gd name="T3" fmla="*/ 36 h 633"/>
                <a:gd name="T4" fmla="*/ 241 w 317"/>
                <a:gd name="T5" fmla="*/ 0 h 633"/>
                <a:gd name="T6" fmla="*/ 0 w 317"/>
                <a:gd name="T7" fmla="*/ 386 h 633"/>
                <a:gd name="T8" fmla="*/ 59 w 317"/>
                <a:gd name="T9" fmla="*/ 633 h 633"/>
                <a:gd name="T10" fmla="*/ 59 w 317"/>
                <a:gd name="T11" fmla="*/ 633 h 633"/>
                <a:gd name="T12" fmla="*/ 105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105" y="582"/>
                  </a:moveTo>
                  <a:cubicBezTo>
                    <a:pt x="86" y="417"/>
                    <a:pt x="70" y="144"/>
                    <a:pt x="317" y="36"/>
                  </a:cubicBezTo>
                  <a:cubicBezTo>
                    <a:pt x="241" y="0"/>
                    <a:pt x="241" y="0"/>
                    <a:pt x="241" y="0"/>
                  </a:cubicBezTo>
                  <a:cubicBezTo>
                    <a:pt x="241" y="0"/>
                    <a:pt x="20" y="45"/>
                    <a:pt x="0" y="386"/>
                  </a:cubicBezTo>
                  <a:cubicBezTo>
                    <a:pt x="59" y="633"/>
                    <a:pt x="59" y="633"/>
                    <a:pt x="59" y="633"/>
                  </a:cubicBezTo>
                  <a:cubicBezTo>
                    <a:pt x="59" y="633"/>
                    <a:pt x="59" y="633"/>
                    <a:pt x="59" y="633"/>
                  </a:cubicBezTo>
                  <a:cubicBezTo>
                    <a:pt x="87" y="633"/>
                    <a:pt x="108" y="609"/>
                    <a:pt x="105"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
            <p:cNvSpPr/>
            <p:nvPr/>
          </p:nvSpPr>
          <p:spPr bwMode="auto">
            <a:xfrm>
              <a:off x="4349750" y="215900"/>
              <a:ext cx="2266950" cy="1243013"/>
            </a:xfrm>
            <a:custGeom>
              <a:avLst/>
              <a:gdLst>
                <a:gd name="T0" fmla="*/ 738 w 738"/>
                <a:gd name="T1" fmla="*/ 404 h 404"/>
                <a:gd name="T2" fmla="*/ 737 w 738"/>
                <a:gd name="T3" fmla="*/ 396 h 404"/>
                <a:gd name="T4" fmla="*/ 714 w 738"/>
                <a:gd name="T5" fmla="*/ 298 h 404"/>
                <a:gd name="T6" fmla="*/ 371 w 738"/>
                <a:gd name="T7" fmla="*/ 0 h 404"/>
                <a:gd name="T8" fmla="*/ 28 w 738"/>
                <a:gd name="T9" fmla="*/ 298 h 404"/>
                <a:gd name="T10" fmla="*/ 0 w 738"/>
                <a:gd name="T11" fmla="*/ 404 h 404"/>
                <a:gd name="T12" fmla="*/ 738 w 738"/>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738" h="404">
                  <a:moveTo>
                    <a:pt x="738" y="404"/>
                  </a:moveTo>
                  <a:cubicBezTo>
                    <a:pt x="737" y="402"/>
                    <a:pt x="737" y="398"/>
                    <a:pt x="737" y="396"/>
                  </a:cubicBezTo>
                  <a:cubicBezTo>
                    <a:pt x="730" y="376"/>
                    <a:pt x="714" y="319"/>
                    <a:pt x="714" y="298"/>
                  </a:cubicBezTo>
                  <a:cubicBezTo>
                    <a:pt x="714" y="134"/>
                    <a:pt x="561" y="0"/>
                    <a:pt x="371" y="0"/>
                  </a:cubicBezTo>
                  <a:cubicBezTo>
                    <a:pt x="182" y="0"/>
                    <a:pt x="28" y="134"/>
                    <a:pt x="28" y="298"/>
                  </a:cubicBezTo>
                  <a:cubicBezTo>
                    <a:pt x="28" y="316"/>
                    <a:pt x="12" y="372"/>
                    <a:pt x="0" y="404"/>
                  </a:cubicBezTo>
                  <a:lnTo>
                    <a:pt x="738" y="4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Oval 18"/>
            <p:cNvSpPr>
              <a:spLocks noChangeArrowheads="1"/>
            </p:cNvSpPr>
            <p:nvPr/>
          </p:nvSpPr>
          <p:spPr bwMode="auto">
            <a:xfrm>
              <a:off x="5203825" y="3175"/>
              <a:ext cx="542925" cy="547688"/>
            </a:xfrm>
            <a:prstGeom prst="ellipse">
              <a:avLst/>
            </a:pr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9"/>
            <p:cNvSpPr/>
            <p:nvPr/>
          </p:nvSpPr>
          <p:spPr bwMode="auto">
            <a:xfrm>
              <a:off x="4868863" y="255588"/>
              <a:ext cx="328613" cy="957263"/>
            </a:xfrm>
            <a:custGeom>
              <a:avLst/>
              <a:gdLst>
                <a:gd name="T0" fmla="*/ 0 w 107"/>
                <a:gd name="T1" fmla="*/ 45 h 311"/>
                <a:gd name="T2" fmla="*/ 103 w 107"/>
                <a:gd name="T3" fmla="*/ 0 h 311"/>
                <a:gd name="T4" fmla="*/ 107 w 107"/>
                <a:gd name="T5" fmla="*/ 20 h 311"/>
                <a:gd name="T6" fmla="*/ 107 w 107"/>
                <a:gd name="T7" fmla="*/ 258 h 311"/>
                <a:gd name="T8" fmla="*/ 53 w 107"/>
                <a:gd name="T9" fmla="*/ 311 h 311"/>
                <a:gd name="T10" fmla="*/ 0 w 107"/>
                <a:gd name="T11" fmla="*/ 258 h 311"/>
                <a:gd name="T12" fmla="*/ 0 w 107"/>
                <a:gd name="T13" fmla="*/ 45 h 311"/>
              </a:gdLst>
              <a:ahLst/>
              <a:cxnLst>
                <a:cxn ang="0">
                  <a:pos x="T0" y="T1"/>
                </a:cxn>
                <a:cxn ang="0">
                  <a:pos x="T2" y="T3"/>
                </a:cxn>
                <a:cxn ang="0">
                  <a:pos x="T4" y="T5"/>
                </a:cxn>
                <a:cxn ang="0">
                  <a:pos x="T6" y="T7"/>
                </a:cxn>
                <a:cxn ang="0">
                  <a:pos x="T8" y="T9"/>
                </a:cxn>
                <a:cxn ang="0">
                  <a:pos x="T10" y="T11"/>
                </a:cxn>
                <a:cxn ang="0">
                  <a:pos x="T12" y="T13"/>
                </a:cxn>
              </a:cxnLst>
              <a:rect l="0" t="0" r="r" b="b"/>
              <a:pathLst>
                <a:path w="107" h="311">
                  <a:moveTo>
                    <a:pt x="0" y="45"/>
                  </a:moveTo>
                  <a:cubicBezTo>
                    <a:pt x="31" y="25"/>
                    <a:pt x="66" y="10"/>
                    <a:pt x="103" y="0"/>
                  </a:cubicBezTo>
                  <a:cubicBezTo>
                    <a:pt x="105" y="6"/>
                    <a:pt x="107" y="13"/>
                    <a:pt x="107" y="20"/>
                  </a:cubicBezTo>
                  <a:cubicBezTo>
                    <a:pt x="107" y="258"/>
                    <a:pt x="107" y="258"/>
                    <a:pt x="107" y="258"/>
                  </a:cubicBezTo>
                  <a:cubicBezTo>
                    <a:pt x="107" y="287"/>
                    <a:pt x="83" y="311"/>
                    <a:pt x="53" y="311"/>
                  </a:cubicBezTo>
                  <a:cubicBezTo>
                    <a:pt x="24" y="311"/>
                    <a:pt x="0" y="287"/>
                    <a:pt x="0" y="258"/>
                  </a:cubicBezTo>
                  <a:lnTo>
                    <a:pt x="0" y="45"/>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0"/>
            <p:cNvSpPr/>
            <p:nvPr/>
          </p:nvSpPr>
          <p:spPr bwMode="auto">
            <a:xfrm>
              <a:off x="5749925" y="249238"/>
              <a:ext cx="328613" cy="963613"/>
            </a:xfrm>
            <a:custGeom>
              <a:avLst/>
              <a:gdLst>
                <a:gd name="T0" fmla="*/ 6 w 107"/>
                <a:gd name="T1" fmla="*/ 0 h 313"/>
                <a:gd name="T2" fmla="*/ 107 w 107"/>
                <a:gd name="T3" fmla="*/ 41 h 313"/>
                <a:gd name="T4" fmla="*/ 107 w 107"/>
                <a:gd name="T5" fmla="*/ 260 h 313"/>
                <a:gd name="T6" fmla="*/ 54 w 107"/>
                <a:gd name="T7" fmla="*/ 313 h 313"/>
                <a:gd name="T8" fmla="*/ 0 w 107"/>
                <a:gd name="T9" fmla="*/ 260 h 313"/>
                <a:gd name="T10" fmla="*/ 0 w 107"/>
                <a:gd name="T11" fmla="*/ 22 h 313"/>
                <a:gd name="T12" fmla="*/ 6 w 10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07" h="313">
                  <a:moveTo>
                    <a:pt x="6" y="0"/>
                  </a:moveTo>
                  <a:cubicBezTo>
                    <a:pt x="42" y="9"/>
                    <a:pt x="77" y="23"/>
                    <a:pt x="107" y="41"/>
                  </a:cubicBezTo>
                  <a:cubicBezTo>
                    <a:pt x="107" y="260"/>
                    <a:pt x="107" y="260"/>
                    <a:pt x="107" y="260"/>
                  </a:cubicBezTo>
                  <a:cubicBezTo>
                    <a:pt x="107" y="289"/>
                    <a:pt x="83" y="313"/>
                    <a:pt x="54" y="313"/>
                  </a:cubicBezTo>
                  <a:cubicBezTo>
                    <a:pt x="25" y="313"/>
                    <a:pt x="0" y="289"/>
                    <a:pt x="0" y="260"/>
                  </a:cubicBezTo>
                  <a:cubicBezTo>
                    <a:pt x="0" y="22"/>
                    <a:pt x="0" y="22"/>
                    <a:pt x="0" y="22"/>
                  </a:cubicBezTo>
                  <a:cubicBezTo>
                    <a:pt x="0" y="14"/>
                    <a:pt x="2" y="7"/>
                    <a:pt x="6"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
            <p:cNvSpPr/>
            <p:nvPr/>
          </p:nvSpPr>
          <p:spPr bwMode="auto">
            <a:xfrm>
              <a:off x="4192588" y="1344613"/>
              <a:ext cx="2581275" cy="258763"/>
            </a:xfrm>
            <a:custGeom>
              <a:avLst/>
              <a:gdLst>
                <a:gd name="T0" fmla="*/ 840 w 840"/>
                <a:gd name="T1" fmla="*/ 42 h 84"/>
                <a:gd name="T2" fmla="*/ 810 w 840"/>
                <a:gd name="T3" fmla="*/ 84 h 84"/>
                <a:gd name="T4" fmla="*/ 30 w 840"/>
                <a:gd name="T5" fmla="*/ 84 h 84"/>
                <a:gd name="T6" fmla="*/ 0 w 840"/>
                <a:gd name="T7" fmla="*/ 42 h 84"/>
                <a:gd name="T8" fmla="*/ 30 w 840"/>
                <a:gd name="T9" fmla="*/ 0 h 84"/>
                <a:gd name="T10" fmla="*/ 810 w 840"/>
                <a:gd name="T11" fmla="*/ 0 h 84"/>
                <a:gd name="T12" fmla="*/ 840 w 840"/>
                <a:gd name="T13" fmla="*/ 42 h 84"/>
              </a:gdLst>
              <a:ahLst/>
              <a:cxnLst>
                <a:cxn ang="0">
                  <a:pos x="T0" y="T1"/>
                </a:cxn>
                <a:cxn ang="0">
                  <a:pos x="T2" y="T3"/>
                </a:cxn>
                <a:cxn ang="0">
                  <a:pos x="T4" y="T5"/>
                </a:cxn>
                <a:cxn ang="0">
                  <a:pos x="T6" y="T7"/>
                </a:cxn>
                <a:cxn ang="0">
                  <a:pos x="T8" y="T9"/>
                </a:cxn>
                <a:cxn ang="0">
                  <a:pos x="T10" y="T11"/>
                </a:cxn>
                <a:cxn ang="0">
                  <a:pos x="T12" y="T13"/>
                </a:cxn>
              </a:cxnLst>
              <a:rect l="0" t="0" r="r" b="b"/>
              <a:pathLst>
                <a:path w="840" h="84">
                  <a:moveTo>
                    <a:pt x="840" y="42"/>
                  </a:moveTo>
                  <a:cubicBezTo>
                    <a:pt x="840" y="66"/>
                    <a:pt x="827" y="84"/>
                    <a:pt x="810" y="84"/>
                  </a:cubicBezTo>
                  <a:cubicBezTo>
                    <a:pt x="30" y="84"/>
                    <a:pt x="30" y="84"/>
                    <a:pt x="30" y="84"/>
                  </a:cubicBezTo>
                  <a:cubicBezTo>
                    <a:pt x="13" y="84"/>
                    <a:pt x="0" y="66"/>
                    <a:pt x="0" y="42"/>
                  </a:cubicBezTo>
                  <a:cubicBezTo>
                    <a:pt x="0" y="18"/>
                    <a:pt x="13" y="0"/>
                    <a:pt x="30" y="0"/>
                  </a:cubicBezTo>
                  <a:cubicBezTo>
                    <a:pt x="810" y="0"/>
                    <a:pt x="810" y="0"/>
                    <a:pt x="810" y="0"/>
                  </a:cubicBezTo>
                  <a:cubicBezTo>
                    <a:pt x="827" y="0"/>
                    <a:pt x="840" y="18"/>
                    <a:pt x="840" y="42"/>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Rectangle 22"/>
            <p:cNvSpPr>
              <a:spLocks noChangeArrowheads="1"/>
            </p:cNvSpPr>
            <p:nvPr/>
          </p:nvSpPr>
          <p:spPr bwMode="auto">
            <a:xfrm>
              <a:off x="4067175" y="5791200"/>
              <a:ext cx="1081088" cy="144463"/>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4" name="Rectangle 23"/>
            <p:cNvSpPr>
              <a:spLocks noChangeArrowheads="1"/>
            </p:cNvSpPr>
            <p:nvPr/>
          </p:nvSpPr>
          <p:spPr bwMode="auto">
            <a:xfrm>
              <a:off x="5572125" y="5264150"/>
              <a:ext cx="1084263" cy="671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a:off x="5916613" y="5156200"/>
              <a:ext cx="427038" cy="147638"/>
            </a:xfrm>
            <a:custGeom>
              <a:avLst/>
              <a:gdLst>
                <a:gd name="T0" fmla="*/ 126 w 139"/>
                <a:gd name="T1" fmla="*/ 48 h 48"/>
                <a:gd name="T2" fmla="*/ 13 w 139"/>
                <a:gd name="T3" fmla="*/ 48 h 48"/>
                <a:gd name="T4" fmla="*/ 0 w 139"/>
                <a:gd name="T5" fmla="*/ 35 h 48"/>
                <a:gd name="T6" fmla="*/ 0 w 139"/>
                <a:gd name="T7" fmla="*/ 13 h 48"/>
                <a:gd name="T8" fmla="*/ 13 w 139"/>
                <a:gd name="T9" fmla="*/ 0 h 48"/>
                <a:gd name="T10" fmla="*/ 126 w 139"/>
                <a:gd name="T11" fmla="*/ 0 h 48"/>
                <a:gd name="T12" fmla="*/ 139 w 139"/>
                <a:gd name="T13" fmla="*/ 13 h 48"/>
                <a:gd name="T14" fmla="*/ 139 w 139"/>
                <a:gd name="T15" fmla="*/ 35 h 48"/>
                <a:gd name="T16" fmla="*/ 126 w 139"/>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48">
                  <a:moveTo>
                    <a:pt x="126" y="48"/>
                  </a:moveTo>
                  <a:cubicBezTo>
                    <a:pt x="13" y="48"/>
                    <a:pt x="13" y="48"/>
                    <a:pt x="13" y="48"/>
                  </a:cubicBezTo>
                  <a:cubicBezTo>
                    <a:pt x="5" y="48"/>
                    <a:pt x="0" y="42"/>
                    <a:pt x="0" y="35"/>
                  </a:cubicBezTo>
                  <a:cubicBezTo>
                    <a:pt x="0" y="13"/>
                    <a:pt x="0" y="13"/>
                    <a:pt x="0" y="13"/>
                  </a:cubicBezTo>
                  <a:cubicBezTo>
                    <a:pt x="0" y="6"/>
                    <a:pt x="5" y="0"/>
                    <a:pt x="13" y="0"/>
                  </a:cubicBezTo>
                  <a:cubicBezTo>
                    <a:pt x="126" y="0"/>
                    <a:pt x="126" y="0"/>
                    <a:pt x="126" y="0"/>
                  </a:cubicBezTo>
                  <a:cubicBezTo>
                    <a:pt x="133" y="0"/>
                    <a:pt x="139" y="6"/>
                    <a:pt x="139" y="13"/>
                  </a:cubicBezTo>
                  <a:cubicBezTo>
                    <a:pt x="139" y="35"/>
                    <a:pt x="139" y="35"/>
                    <a:pt x="139" y="35"/>
                  </a:cubicBezTo>
                  <a:cubicBezTo>
                    <a:pt x="139" y="42"/>
                    <a:pt x="133" y="48"/>
                    <a:pt x="126" y="48"/>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Rectangle 25"/>
            <p:cNvSpPr>
              <a:spLocks noChangeArrowheads="1"/>
            </p:cNvSpPr>
            <p:nvPr/>
          </p:nvSpPr>
          <p:spPr bwMode="auto">
            <a:xfrm>
              <a:off x="6146800" y="5418138"/>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7" name="Rectangle 26"/>
            <p:cNvSpPr>
              <a:spLocks noChangeArrowheads="1"/>
            </p:cNvSpPr>
            <p:nvPr/>
          </p:nvSpPr>
          <p:spPr bwMode="auto">
            <a:xfrm>
              <a:off x="6146800" y="5541963"/>
              <a:ext cx="463550" cy="50800"/>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8" name="Rectangle 27"/>
            <p:cNvSpPr>
              <a:spLocks noChangeArrowheads="1"/>
            </p:cNvSpPr>
            <p:nvPr/>
          </p:nvSpPr>
          <p:spPr bwMode="auto">
            <a:xfrm>
              <a:off x="6146800" y="5664200"/>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9" name="Rectangle 28"/>
            <p:cNvSpPr>
              <a:spLocks noChangeArrowheads="1"/>
            </p:cNvSpPr>
            <p:nvPr/>
          </p:nvSpPr>
          <p:spPr bwMode="auto">
            <a:xfrm>
              <a:off x="5795963" y="5667375"/>
              <a:ext cx="150813" cy="131763"/>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a:off x="5946775" y="5507038"/>
              <a:ext cx="49213" cy="77788"/>
            </a:xfrm>
            <a:custGeom>
              <a:avLst/>
              <a:gdLst>
                <a:gd name="T0" fmla="*/ 5 w 16"/>
                <a:gd name="T1" fmla="*/ 24 h 25"/>
                <a:gd name="T2" fmla="*/ 5 w 16"/>
                <a:gd name="T3" fmla="*/ 24 h 25"/>
                <a:gd name="T4" fmla="*/ 13 w 16"/>
                <a:gd name="T5" fmla="*/ 19 h 25"/>
                <a:gd name="T6" fmla="*/ 15 w 16"/>
                <a:gd name="T7" fmla="*/ 8 h 25"/>
                <a:gd name="T8" fmla="*/ 11 w 16"/>
                <a:gd name="T9" fmla="*/ 1 h 25"/>
                <a:gd name="T10" fmla="*/ 3 w 16"/>
                <a:gd name="T11" fmla="*/ 5 h 25"/>
                <a:gd name="T12" fmla="*/ 0 w 16"/>
                <a:gd name="T13" fmla="*/ 17 h 25"/>
                <a:gd name="T14" fmla="*/ 5 w 16"/>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5" y="24"/>
                  </a:moveTo>
                  <a:cubicBezTo>
                    <a:pt x="5" y="24"/>
                    <a:pt x="5" y="24"/>
                    <a:pt x="5" y="24"/>
                  </a:cubicBezTo>
                  <a:cubicBezTo>
                    <a:pt x="8" y="25"/>
                    <a:pt x="12" y="23"/>
                    <a:pt x="13" y="19"/>
                  </a:cubicBezTo>
                  <a:cubicBezTo>
                    <a:pt x="15" y="8"/>
                    <a:pt x="15" y="8"/>
                    <a:pt x="15" y="8"/>
                  </a:cubicBezTo>
                  <a:cubicBezTo>
                    <a:pt x="16" y="5"/>
                    <a:pt x="14" y="1"/>
                    <a:pt x="11" y="1"/>
                  </a:cubicBezTo>
                  <a:cubicBezTo>
                    <a:pt x="7" y="0"/>
                    <a:pt x="4" y="1"/>
                    <a:pt x="3" y="5"/>
                  </a:cubicBezTo>
                  <a:cubicBezTo>
                    <a:pt x="0" y="17"/>
                    <a:pt x="0" y="17"/>
                    <a:pt x="0" y="17"/>
                  </a:cubicBezTo>
                  <a:cubicBezTo>
                    <a:pt x="0" y="20"/>
                    <a:pt x="2" y="24"/>
                    <a:pt x="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a:off x="5749925" y="5411788"/>
              <a:ext cx="225425" cy="320675"/>
            </a:xfrm>
            <a:custGeom>
              <a:avLst/>
              <a:gdLst>
                <a:gd name="T0" fmla="*/ 70 w 73"/>
                <a:gd name="T1" fmla="*/ 25 h 104"/>
                <a:gd name="T2" fmla="*/ 73 w 73"/>
                <a:gd name="T3" fmla="*/ 61 h 104"/>
                <a:gd name="T4" fmla="*/ 72 w 73"/>
                <a:gd name="T5" fmla="*/ 69 h 104"/>
                <a:gd name="T6" fmla="*/ 68 w 73"/>
                <a:gd name="T7" fmla="*/ 80 h 104"/>
                <a:gd name="T8" fmla="*/ 63 w 73"/>
                <a:gd name="T9" fmla="*/ 85 h 104"/>
                <a:gd name="T10" fmla="*/ 51 w 73"/>
                <a:gd name="T11" fmla="*/ 100 h 104"/>
                <a:gd name="T12" fmla="*/ 39 w 73"/>
                <a:gd name="T13" fmla="*/ 104 h 104"/>
                <a:gd name="T14" fmla="*/ 32 w 73"/>
                <a:gd name="T15" fmla="*/ 102 h 104"/>
                <a:gd name="T16" fmla="*/ 17 w 73"/>
                <a:gd name="T17" fmla="*/ 88 h 104"/>
                <a:gd name="T18" fmla="*/ 12 w 73"/>
                <a:gd name="T19" fmla="*/ 84 h 104"/>
                <a:gd name="T20" fmla="*/ 6 w 73"/>
                <a:gd name="T21" fmla="*/ 75 h 104"/>
                <a:gd name="T22" fmla="*/ 4 w 73"/>
                <a:gd name="T23" fmla="*/ 67 h 104"/>
                <a:gd name="T24" fmla="*/ 1 w 73"/>
                <a:gd name="T25" fmla="*/ 30 h 104"/>
                <a:gd name="T26" fmla="*/ 19 w 73"/>
                <a:gd name="T27" fmla="*/ 3 h 104"/>
                <a:gd name="T28" fmla="*/ 48 w 73"/>
                <a:gd name="T29" fmla="*/ 1 h 104"/>
                <a:gd name="T30" fmla="*/ 70 w 73"/>
                <a:gd name="T31"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04">
                  <a:moveTo>
                    <a:pt x="70" y="25"/>
                  </a:moveTo>
                  <a:cubicBezTo>
                    <a:pt x="73" y="61"/>
                    <a:pt x="73" y="61"/>
                    <a:pt x="73" y="61"/>
                  </a:cubicBezTo>
                  <a:cubicBezTo>
                    <a:pt x="73" y="64"/>
                    <a:pt x="73" y="67"/>
                    <a:pt x="72" y="69"/>
                  </a:cubicBezTo>
                  <a:cubicBezTo>
                    <a:pt x="71" y="73"/>
                    <a:pt x="70" y="77"/>
                    <a:pt x="68" y="80"/>
                  </a:cubicBezTo>
                  <a:cubicBezTo>
                    <a:pt x="63" y="85"/>
                    <a:pt x="63" y="85"/>
                    <a:pt x="63" y="85"/>
                  </a:cubicBezTo>
                  <a:cubicBezTo>
                    <a:pt x="51" y="100"/>
                    <a:pt x="51" y="100"/>
                    <a:pt x="51" y="100"/>
                  </a:cubicBezTo>
                  <a:cubicBezTo>
                    <a:pt x="49" y="102"/>
                    <a:pt x="44" y="104"/>
                    <a:pt x="39" y="104"/>
                  </a:cubicBezTo>
                  <a:cubicBezTo>
                    <a:pt x="36" y="104"/>
                    <a:pt x="33" y="103"/>
                    <a:pt x="32" y="102"/>
                  </a:cubicBezTo>
                  <a:cubicBezTo>
                    <a:pt x="17" y="88"/>
                    <a:pt x="17" y="88"/>
                    <a:pt x="17" y="88"/>
                  </a:cubicBezTo>
                  <a:cubicBezTo>
                    <a:pt x="12" y="84"/>
                    <a:pt x="12" y="84"/>
                    <a:pt x="12" y="84"/>
                  </a:cubicBezTo>
                  <a:cubicBezTo>
                    <a:pt x="9" y="82"/>
                    <a:pt x="7" y="79"/>
                    <a:pt x="6" y="75"/>
                  </a:cubicBezTo>
                  <a:cubicBezTo>
                    <a:pt x="5" y="72"/>
                    <a:pt x="4" y="69"/>
                    <a:pt x="4" y="67"/>
                  </a:cubicBezTo>
                  <a:cubicBezTo>
                    <a:pt x="1" y="30"/>
                    <a:pt x="1" y="30"/>
                    <a:pt x="1" y="30"/>
                  </a:cubicBezTo>
                  <a:cubicBezTo>
                    <a:pt x="0" y="16"/>
                    <a:pt x="8" y="4"/>
                    <a:pt x="19" y="3"/>
                  </a:cubicBezTo>
                  <a:cubicBezTo>
                    <a:pt x="48" y="1"/>
                    <a:pt x="48" y="1"/>
                    <a:pt x="48" y="1"/>
                  </a:cubicBezTo>
                  <a:cubicBezTo>
                    <a:pt x="59" y="0"/>
                    <a:pt x="69" y="11"/>
                    <a:pt x="70" y="2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a:off x="5749925" y="5414963"/>
              <a:ext cx="212725" cy="317500"/>
            </a:xfrm>
            <a:custGeom>
              <a:avLst/>
              <a:gdLst>
                <a:gd name="T0" fmla="*/ 65 w 69"/>
                <a:gd name="T1" fmla="*/ 24 h 103"/>
                <a:gd name="T2" fmla="*/ 68 w 69"/>
                <a:gd name="T3" fmla="*/ 60 h 103"/>
                <a:gd name="T4" fmla="*/ 68 w 69"/>
                <a:gd name="T5" fmla="*/ 69 h 103"/>
                <a:gd name="T6" fmla="*/ 64 w 69"/>
                <a:gd name="T7" fmla="*/ 79 h 103"/>
                <a:gd name="T8" fmla="*/ 58 w 69"/>
                <a:gd name="T9" fmla="*/ 84 h 103"/>
                <a:gd name="T10" fmla="*/ 47 w 69"/>
                <a:gd name="T11" fmla="*/ 99 h 103"/>
                <a:gd name="T12" fmla="*/ 39 w 69"/>
                <a:gd name="T13" fmla="*/ 103 h 103"/>
                <a:gd name="T14" fmla="*/ 32 w 69"/>
                <a:gd name="T15" fmla="*/ 101 h 103"/>
                <a:gd name="T16" fmla="*/ 17 w 69"/>
                <a:gd name="T17" fmla="*/ 87 h 103"/>
                <a:gd name="T18" fmla="*/ 12 w 69"/>
                <a:gd name="T19" fmla="*/ 83 h 103"/>
                <a:gd name="T20" fmla="*/ 6 w 69"/>
                <a:gd name="T21" fmla="*/ 74 h 103"/>
                <a:gd name="T22" fmla="*/ 4 w 69"/>
                <a:gd name="T23" fmla="*/ 66 h 103"/>
                <a:gd name="T24" fmla="*/ 1 w 69"/>
                <a:gd name="T25" fmla="*/ 29 h 103"/>
                <a:gd name="T26" fmla="*/ 19 w 69"/>
                <a:gd name="T27" fmla="*/ 2 h 103"/>
                <a:gd name="T28" fmla="*/ 43 w 69"/>
                <a:gd name="T29" fmla="*/ 1 h 103"/>
                <a:gd name="T30" fmla="*/ 65 w 69"/>
                <a:gd name="T31" fmla="*/ 2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03">
                  <a:moveTo>
                    <a:pt x="65" y="24"/>
                  </a:moveTo>
                  <a:cubicBezTo>
                    <a:pt x="68" y="60"/>
                    <a:pt x="68" y="60"/>
                    <a:pt x="68" y="60"/>
                  </a:cubicBezTo>
                  <a:cubicBezTo>
                    <a:pt x="69" y="63"/>
                    <a:pt x="69" y="66"/>
                    <a:pt x="68" y="69"/>
                  </a:cubicBezTo>
                  <a:cubicBezTo>
                    <a:pt x="67" y="73"/>
                    <a:pt x="65" y="76"/>
                    <a:pt x="64" y="79"/>
                  </a:cubicBezTo>
                  <a:cubicBezTo>
                    <a:pt x="58" y="84"/>
                    <a:pt x="58" y="84"/>
                    <a:pt x="58" y="84"/>
                  </a:cubicBezTo>
                  <a:cubicBezTo>
                    <a:pt x="47" y="99"/>
                    <a:pt x="47" y="99"/>
                    <a:pt x="47" y="99"/>
                  </a:cubicBezTo>
                  <a:cubicBezTo>
                    <a:pt x="46" y="101"/>
                    <a:pt x="42" y="102"/>
                    <a:pt x="39" y="103"/>
                  </a:cubicBezTo>
                  <a:cubicBezTo>
                    <a:pt x="36" y="103"/>
                    <a:pt x="33" y="102"/>
                    <a:pt x="32" y="101"/>
                  </a:cubicBezTo>
                  <a:cubicBezTo>
                    <a:pt x="17" y="87"/>
                    <a:pt x="17" y="87"/>
                    <a:pt x="17" y="87"/>
                  </a:cubicBezTo>
                  <a:cubicBezTo>
                    <a:pt x="12" y="83"/>
                    <a:pt x="12" y="83"/>
                    <a:pt x="12" y="83"/>
                  </a:cubicBezTo>
                  <a:cubicBezTo>
                    <a:pt x="9" y="81"/>
                    <a:pt x="7" y="78"/>
                    <a:pt x="6" y="74"/>
                  </a:cubicBezTo>
                  <a:cubicBezTo>
                    <a:pt x="5" y="71"/>
                    <a:pt x="4" y="68"/>
                    <a:pt x="4" y="66"/>
                  </a:cubicBezTo>
                  <a:cubicBezTo>
                    <a:pt x="1" y="29"/>
                    <a:pt x="1" y="29"/>
                    <a:pt x="1" y="29"/>
                  </a:cubicBezTo>
                  <a:cubicBezTo>
                    <a:pt x="0" y="15"/>
                    <a:pt x="8" y="3"/>
                    <a:pt x="19" y="2"/>
                  </a:cubicBezTo>
                  <a:cubicBezTo>
                    <a:pt x="43" y="1"/>
                    <a:pt x="43" y="1"/>
                    <a:pt x="43" y="1"/>
                  </a:cubicBezTo>
                  <a:cubicBezTo>
                    <a:pt x="54" y="0"/>
                    <a:pt x="64" y="10"/>
                    <a:pt x="6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a:off x="5729288" y="5522913"/>
              <a:ext cx="55563" cy="79375"/>
            </a:xfrm>
            <a:custGeom>
              <a:avLst/>
              <a:gdLst>
                <a:gd name="T0" fmla="*/ 14 w 18"/>
                <a:gd name="T1" fmla="*/ 24 h 26"/>
                <a:gd name="T2" fmla="*/ 14 w 18"/>
                <a:gd name="T3" fmla="*/ 24 h 26"/>
                <a:gd name="T4" fmla="*/ 5 w 18"/>
                <a:gd name="T5" fmla="*/ 21 h 26"/>
                <a:gd name="T6" fmla="*/ 1 w 18"/>
                <a:gd name="T7" fmla="*/ 10 h 26"/>
                <a:gd name="T8" fmla="*/ 4 w 18"/>
                <a:gd name="T9" fmla="*/ 2 h 26"/>
                <a:gd name="T10" fmla="*/ 13 w 18"/>
                <a:gd name="T11" fmla="*/ 5 h 26"/>
                <a:gd name="T12" fmla="*/ 17 w 18"/>
                <a:gd name="T13" fmla="*/ 16 h 26"/>
                <a:gd name="T14" fmla="*/ 14 w 18"/>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14" y="24"/>
                  </a:moveTo>
                  <a:cubicBezTo>
                    <a:pt x="14" y="24"/>
                    <a:pt x="14" y="24"/>
                    <a:pt x="14" y="24"/>
                  </a:cubicBezTo>
                  <a:cubicBezTo>
                    <a:pt x="11" y="26"/>
                    <a:pt x="7" y="25"/>
                    <a:pt x="5" y="21"/>
                  </a:cubicBezTo>
                  <a:cubicBezTo>
                    <a:pt x="1" y="10"/>
                    <a:pt x="1" y="10"/>
                    <a:pt x="1" y="10"/>
                  </a:cubicBezTo>
                  <a:cubicBezTo>
                    <a:pt x="0" y="7"/>
                    <a:pt x="1" y="3"/>
                    <a:pt x="4" y="2"/>
                  </a:cubicBezTo>
                  <a:cubicBezTo>
                    <a:pt x="7" y="0"/>
                    <a:pt x="12" y="2"/>
                    <a:pt x="13" y="5"/>
                  </a:cubicBezTo>
                  <a:cubicBezTo>
                    <a:pt x="17" y="16"/>
                    <a:pt x="17" y="16"/>
                    <a:pt x="17" y="16"/>
                  </a:cubicBezTo>
                  <a:cubicBezTo>
                    <a:pt x="18" y="19"/>
                    <a:pt x="17" y="23"/>
                    <a:pt x="14"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a:off x="5746750" y="5346700"/>
              <a:ext cx="230188" cy="244475"/>
            </a:xfrm>
            <a:custGeom>
              <a:avLst/>
              <a:gdLst>
                <a:gd name="T0" fmla="*/ 145 w 145"/>
                <a:gd name="T1" fmla="*/ 82 h 154"/>
                <a:gd name="T2" fmla="*/ 140 w 145"/>
                <a:gd name="T3" fmla="*/ 138 h 154"/>
                <a:gd name="T4" fmla="*/ 116 w 145"/>
                <a:gd name="T5" fmla="*/ 103 h 154"/>
                <a:gd name="T6" fmla="*/ 97 w 145"/>
                <a:gd name="T7" fmla="*/ 101 h 154"/>
                <a:gd name="T8" fmla="*/ 25 w 145"/>
                <a:gd name="T9" fmla="*/ 92 h 154"/>
                <a:gd name="T10" fmla="*/ 16 w 145"/>
                <a:gd name="T11" fmla="*/ 152 h 154"/>
                <a:gd name="T12" fmla="*/ 14 w 145"/>
                <a:gd name="T13" fmla="*/ 154 h 154"/>
                <a:gd name="T14" fmla="*/ 14 w 145"/>
                <a:gd name="T15" fmla="*/ 150 h 154"/>
                <a:gd name="T16" fmla="*/ 0 w 145"/>
                <a:gd name="T17" fmla="*/ 95 h 154"/>
                <a:gd name="T18" fmla="*/ 10 w 145"/>
                <a:gd name="T19" fmla="*/ 35 h 154"/>
                <a:gd name="T20" fmla="*/ 18 w 145"/>
                <a:gd name="T21" fmla="*/ 35 h 154"/>
                <a:gd name="T22" fmla="*/ 29 w 145"/>
                <a:gd name="T23" fmla="*/ 8 h 154"/>
                <a:gd name="T24" fmla="*/ 35 w 145"/>
                <a:gd name="T25" fmla="*/ 18 h 154"/>
                <a:gd name="T26" fmla="*/ 47 w 145"/>
                <a:gd name="T27" fmla="*/ 0 h 154"/>
                <a:gd name="T28" fmla="*/ 78 w 145"/>
                <a:gd name="T29" fmla="*/ 20 h 154"/>
                <a:gd name="T30" fmla="*/ 85 w 145"/>
                <a:gd name="T31" fmla="*/ 8 h 154"/>
                <a:gd name="T32" fmla="*/ 124 w 145"/>
                <a:gd name="T33" fmla="*/ 41 h 154"/>
                <a:gd name="T34" fmla="*/ 126 w 145"/>
                <a:gd name="T35" fmla="*/ 41 h 154"/>
                <a:gd name="T36" fmla="*/ 134 w 145"/>
                <a:gd name="T37" fmla="*/ 33 h 154"/>
                <a:gd name="T38" fmla="*/ 145 w 145"/>
                <a:gd name="T39" fmla="*/ 8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54">
                  <a:moveTo>
                    <a:pt x="145" y="82"/>
                  </a:moveTo>
                  <a:lnTo>
                    <a:pt x="140" y="138"/>
                  </a:lnTo>
                  <a:lnTo>
                    <a:pt x="116" y="103"/>
                  </a:lnTo>
                  <a:lnTo>
                    <a:pt x="97" y="101"/>
                  </a:lnTo>
                  <a:lnTo>
                    <a:pt x="25" y="92"/>
                  </a:lnTo>
                  <a:lnTo>
                    <a:pt x="16" y="152"/>
                  </a:lnTo>
                  <a:lnTo>
                    <a:pt x="14" y="154"/>
                  </a:lnTo>
                  <a:lnTo>
                    <a:pt x="14" y="150"/>
                  </a:lnTo>
                  <a:lnTo>
                    <a:pt x="0" y="95"/>
                  </a:lnTo>
                  <a:lnTo>
                    <a:pt x="10" y="35"/>
                  </a:lnTo>
                  <a:lnTo>
                    <a:pt x="18" y="35"/>
                  </a:lnTo>
                  <a:lnTo>
                    <a:pt x="29" y="8"/>
                  </a:lnTo>
                  <a:lnTo>
                    <a:pt x="35" y="18"/>
                  </a:lnTo>
                  <a:lnTo>
                    <a:pt x="47" y="0"/>
                  </a:lnTo>
                  <a:lnTo>
                    <a:pt x="78" y="20"/>
                  </a:lnTo>
                  <a:lnTo>
                    <a:pt x="85" y="8"/>
                  </a:lnTo>
                  <a:lnTo>
                    <a:pt x="124" y="41"/>
                  </a:lnTo>
                  <a:lnTo>
                    <a:pt x="126" y="41"/>
                  </a:lnTo>
                  <a:lnTo>
                    <a:pt x="134" y="33"/>
                  </a:lnTo>
                  <a:lnTo>
                    <a:pt x="145" y="82"/>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a:off x="5719763" y="5768975"/>
              <a:ext cx="303213" cy="73025"/>
            </a:xfrm>
            <a:custGeom>
              <a:avLst/>
              <a:gdLst>
                <a:gd name="T0" fmla="*/ 87 w 99"/>
                <a:gd name="T1" fmla="*/ 24 h 24"/>
                <a:gd name="T2" fmla="*/ 12 w 99"/>
                <a:gd name="T3" fmla="*/ 24 h 24"/>
                <a:gd name="T4" fmla="*/ 0 w 99"/>
                <a:gd name="T5" fmla="*/ 12 h 24"/>
                <a:gd name="T6" fmla="*/ 12 w 99"/>
                <a:gd name="T7" fmla="*/ 0 h 24"/>
                <a:gd name="T8" fmla="*/ 87 w 99"/>
                <a:gd name="T9" fmla="*/ 0 h 24"/>
                <a:gd name="T10" fmla="*/ 99 w 99"/>
                <a:gd name="T11" fmla="*/ 12 h 24"/>
                <a:gd name="T12" fmla="*/ 87 w 9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99" h="24">
                  <a:moveTo>
                    <a:pt x="87" y="24"/>
                  </a:moveTo>
                  <a:cubicBezTo>
                    <a:pt x="12" y="24"/>
                    <a:pt x="12" y="24"/>
                    <a:pt x="12" y="24"/>
                  </a:cubicBezTo>
                  <a:cubicBezTo>
                    <a:pt x="5" y="24"/>
                    <a:pt x="0" y="19"/>
                    <a:pt x="0" y="12"/>
                  </a:cubicBezTo>
                  <a:cubicBezTo>
                    <a:pt x="0" y="5"/>
                    <a:pt x="5" y="0"/>
                    <a:pt x="12" y="0"/>
                  </a:cubicBezTo>
                  <a:cubicBezTo>
                    <a:pt x="87" y="0"/>
                    <a:pt x="87" y="0"/>
                    <a:pt x="87" y="0"/>
                  </a:cubicBezTo>
                  <a:cubicBezTo>
                    <a:pt x="94" y="0"/>
                    <a:pt x="99" y="5"/>
                    <a:pt x="99" y="12"/>
                  </a:cubicBezTo>
                  <a:cubicBezTo>
                    <a:pt x="99" y="19"/>
                    <a:pt x="94" y="24"/>
                    <a:pt x="87" y="24"/>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Text Box 3"/>
          <p:cNvSpPr txBox="1">
            <a:spLocks noChangeArrowheads="1"/>
          </p:cNvSpPr>
          <p:nvPr/>
        </p:nvSpPr>
        <p:spPr bwMode="auto">
          <a:xfrm>
            <a:off x="4185920" y="890270"/>
            <a:ext cx="7859395"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00000"/>
              </a:lnSpc>
              <a:spcBef>
                <a:spcPts val="0"/>
              </a:spcBef>
            </a:pPr>
            <a:r>
              <a:rPr sz="2400" dirty="0">
                <a:solidFill>
                  <a:schemeClr val="bg1"/>
                </a:solidFill>
                <a:latin typeface="宋体" panose="02010600030101010101" pitchFamily="2" charset="-122"/>
              </a:rPr>
              <a:t>活动主题</a:t>
            </a:r>
            <a:endParaRPr sz="2400" dirty="0">
              <a:solidFill>
                <a:schemeClr val="bg1"/>
              </a:solidFill>
              <a:latin typeface="宋体" panose="02010600030101010101" pitchFamily="2" charset="-122"/>
            </a:endParaRPr>
          </a:p>
          <a:p>
            <a:pPr eaLnBrk="1" fontAlgn="auto" hangingPunct="1">
              <a:lnSpc>
                <a:spcPct val="100000"/>
              </a:lnSpc>
              <a:spcBef>
                <a:spcPts val="0"/>
              </a:spcBef>
            </a:pPr>
            <a:r>
              <a:rPr sz="2000" dirty="0">
                <a:solidFill>
                  <a:schemeClr val="bg1"/>
                </a:solidFill>
                <a:latin typeface="宋体" panose="02010600030101010101" pitchFamily="2" charset="-122"/>
              </a:rPr>
              <a:t>很久以前，我们的生活中有着许多手艺人。不管是手中的碗筷，还是身下的床椅，大多出自他们的双手。但渐渐地，在快节奏的时代里，科技与机械代替了大部分手作，一些传统的手艺日渐势微，可还是有那么一小部分的人，他们坚持着最传统的方式，在一针一线、一刨一锯间用手作表达着自己的态度。这种态度正是值得我们永远铭记和学习的，它不是要求我们手工制作生活中的所有物件，而是让我们树立正确的劳动价值观，不因为科技的进步而懈怠了自己的双手。通过手作，我们能够在浮躁的世界中，找到一丝与自己独处的时光，培养自己的审美意识和创造意识，为自己的生活留下韵味独特的点缀。</a:t>
            </a:r>
            <a:endParaRPr sz="2000" dirty="0">
              <a:solidFill>
                <a:schemeClr val="bg1"/>
              </a:solidFill>
              <a:latin typeface="宋体" panose="02010600030101010101" pitchFamily="2" charset="-122"/>
            </a:endParaRPr>
          </a:p>
          <a:p>
            <a:pPr eaLnBrk="1" fontAlgn="auto" hangingPunct="1">
              <a:lnSpc>
                <a:spcPct val="100000"/>
              </a:lnSpc>
              <a:spcBef>
                <a:spcPts val="0"/>
              </a:spcBef>
            </a:pPr>
            <a:r>
              <a:rPr sz="2000" dirty="0">
                <a:solidFill>
                  <a:schemeClr val="bg1"/>
                </a:solidFill>
                <a:latin typeface="宋体" panose="02010600030101010101" pitchFamily="2" charset="-122"/>
              </a:rPr>
              <a:t>本次活动的提出，就是为了使学生在制作饰品的劳动过程中，认识并了解饰品工艺，掌握饰品工艺的技术和方法，感受劳动的乐趣，逐步树立正确的劳动价值观，养成良好的劳动习惯和热爱劳动人民的思想情感；同时丰富学生的劳动体验，帮助学生树立正确的择业观，进而发现自己感兴趣并擅长的劳动技艺，在适合自己的岗位上为建设社会主义事业发光发热。</a:t>
            </a:r>
            <a:r>
              <a:rPr lang="zh-CN" altLang="en-US" sz="2000" dirty="0">
                <a:solidFill>
                  <a:schemeClr val="bg1"/>
                </a:solidFill>
                <a:latin typeface="宋体" panose="02010600030101010101" pitchFamily="2" charset="-122"/>
              </a:rPr>
              <a:t>　 </a:t>
            </a:r>
            <a:endParaRPr lang="zh-CN" altLang="en-US" sz="20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wipe(down)">
                                      <p:cBhvr>
                                        <p:cTn id="7" dur="750"/>
                                        <p:tgtEl>
                                          <p:spTgt spid="14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fade">
                                      <p:cBhvr>
                                        <p:cTn id="11" dur="1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815975" y="1649095"/>
            <a:ext cx="11376025" cy="482790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23" name="文本框 122"/>
          <p:cNvSpPr txBox="1"/>
          <p:nvPr/>
        </p:nvSpPr>
        <p:spPr>
          <a:xfrm>
            <a:off x="1527175" y="1778635"/>
            <a:ext cx="10207625" cy="429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b="1" dirty="0">
                <a:latin typeface="宋体" panose="02010600030101010101" pitchFamily="2" charset="-122"/>
                <a:ea typeface="宋体" panose="02010600030101010101" pitchFamily="2" charset="-122"/>
              </a:rPr>
              <a:t>知识目标：</a:t>
            </a:r>
            <a:r>
              <a:rPr dirty="0">
                <a:latin typeface="宋体" panose="02010600030101010101" pitchFamily="2" charset="-122"/>
                <a:ea typeface="宋体" panose="02010600030101010101" pitchFamily="2" charset="-122"/>
              </a:rPr>
              <a:t>通过合作探究式学习，使学生们学会如何运用自己的审美意识和现有材料，制作属于自己的独一无二的饰品；教会学生各种手作饰品的创作方法，提高学生的生活品位，培养学生的审美能力和创新精神，使学生在活动中获得个性发展。</a:t>
            </a:r>
            <a:endParaRPr dirty="0">
              <a:latin typeface="宋体" panose="02010600030101010101" pitchFamily="2" charset="-122"/>
              <a:ea typeface="宋体" panose="02010600030101010101" pitchFamily="2" charset="-122"/>
            </a:endParaRPr>
          </a:p>
          <a:p>
            <a:r>
              <a:rPr b="1" dirty="0">
                <a:latin typeface="宋体" panose="02010600030101010101" pitchFamily="2" charset="-122"/>
                <a:ea typeface="宋体" panose="02010600030101010101" pitchFamily="2" charset="-122"/>
              </a:rPr>
              <a:t>能力目标：</a:t>
            </a:r>
            <a:r>
              <a:rPr dirty="0">
                <a:latin typeface="宋体" panose="02010600030101010101" pitchFamily="2" charset="-122"/>
                <a:ea typeface="宋体" panose="02010600030101010101" pitchFamily="2" charset="-122"/>
              </a:rPr>
              <a:t>初步了解并掌握不同的手作饰品的创作方法；在实践活动中，培养学生欣赏美、创造美的能力，进而提高学生的创新能力</a:t>
            </a:r>
            <a:r>
              <a:rPr lang="zh-CN" dirty="0">
                <a:latin typeface="宋体" panose="02010600030101010101" pitchFamily="2" charset="-122"/>
                <a:ea typeface="宋体" panose="02010600030101010101" pitchFamily="2" charset="-122"/>
              </a:rPr>
              <a:t>。</a:t>
            </a:r>
            <a:endParaRPr lang="zh-CN" dirty="0">
              <a:latin typeface="宋体" panose="02010600030101010101" pitchFamily="2" charset="-122"/>
              <a:ea typeface="宋体" panose="02010600030101010101" pitchFamily="2" charset="-122"/>
            </a:endParaRPr>
          </a:p>
          <a:p>
            <a:r>
              <a:rPr lang="zh-CN" b="1" dirty="0">
                <a:latin typeface="宋体" panose="02010600030101010101" pitchFamily="2" charset="-122"/>
                <a:ea typeface="宋体" panose="02010600030101010101" pitchFamily="2" charset="-122"/>
              </a:rPr>
              <a:t>态度目标：</a:t>
            </a:r>
            <a:r>
              <a:rPr lang="zh-CN" dirty="0">
                <a:latin typeface="宋体" panose="02010600030101010101" pitchFamily="2" charset="-122"/>
                <a:ea typeface="宋体" panose="02010600030101010101" pitchFamily="2" charset="-122"/>
              </a:rPr>
              <a:t>采用小组合作的形式，协同探究，让学生体会和分享共同的劳动成果，培养学生的团队意识。</a:t>
            </a:r>
            <a:endParaRPr lang="zh-CN"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fade">
                                      <p:cBhvr>
                                        <p:cTn id="11" dur="7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815975" y="1649095"/>
            <a:ext cx="11376025" cy="482790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主题活动知识储备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23" name="文本框 122"/>
          <p:cNvSpPr txBox="1"/>
          <p:nvPr/>
        </p:nvSpPr>
        <p:spPr>
          <a:xfrm>
            <a:off x="1418590" y="2272030"/>
            <a:ext cx="10207625" cy="3846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b="1" dirty="0">
                <a:latin typeface="宋体" panose="02010600030101010101" pitchFamily="2" charset="-122"/>
                <a:ea typeface="宋体" panose="02010600030101010101" pitchFamily="2" charset="-122"/>
              </a:rPr>
              <a:t>“最贵”工匠——沈成旸</a:t>
            </a:r>
            <a:endParaRPr b="1" dirty="0">
              <a:latin typeface="宋体" panose="02010600030101010101" pitchFamily="2" charset="-122"/>
              <a:ea typeface="宋体" panose="02010600030101010101" pitchFamily="2" charset="-122"/>
            </a:endParaRPr>
          </a:p>
          <a:p>
            <a:pPr fontAlgn="auto">
              <a:lnSpc>
                <a:spcPct val="100000"/>
              </a:lnSpc>
              <a:spcBef>
                <a:spcPts val="0"/>
              </a:spcBef>
            </a:pPr>
            <a:r>
              <a:rPr sz="2000" dirty="0">
                <a:latin typeface="宋体" panose="02010600030101010101" pitchFamily="2" charset="-122"/>
                <a:ea typeface="宋体" panose="02010600030101010101" pitchFamily="2" charset="-122"/>
              </a:rPr>
              <a:t>在我国，比较系统的珠宝学历教育开始于中国地质大学（武汉）和桂林冶金工学院在1988年开始的本专科招生。尽管经过40多年的发展，开办珠宝首饰相关专业的院校已经有几百所，但仍然有许多机构培养出来的学生找不到合适的对口工作，珠宝厂商也聘不到合适人才。2008年，在美国已经十年，事业非常顺利的沈成旸，接到了母校上海工艺美院校长的电话，电话中校长希望沈成旸能够回到母校帮助完成学校建设中国国家重点示范专业（首饰专业）的重任。沈成旸太太卢蕙卿教授，早年毕业于老凤祥工业中学，是当时应届生里两名留下来搞专职设计的年轻人之一。“我去老凤祥的时候，卢老师已经是厂里小有名气的设计师，我的师傅总让她教我。”当时沈成旸、卢蕙卿夫妇已经是知名的首饰设计大师，夫妇俩多次在国际首饰大赛中获奖，通过自己设计的作品征服了美国消费者的心。经过多方考虑，沈成旸答应回国。“当时首饰专业的底子很薄，几乎没有师资力量，学校给了我一年半的时间，但这么短的时间要达到示范专业建设，可以说是极大挑战”。</a:t>
            </a:r>
            <a:endParaRPr sz="2000" dirty="0">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292340" y="135255"/>
            <a:ext cx="3476625" cy="2381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fade">
                                      <p:cBhvr>
                                        <p:cTn id="11" dur="750"/>
                                        <p:tgtEl>
                                          <p:spTgt spid="12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0" y="1574800"/>
            <a:ext cx="12192000" cy="489267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9" name="文本框 88"/>
          <p:cNvSpPr txBox="1"/>
          <p:nvPr/>
        </p:nvSpPr>
        <p:spPr>
          <a:xfrm>
            <a:off x="608606" y="1574621"/>
            <a:ext cx="10974962"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活动准备</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 两名同学为一个小组。其中一名同学负责通过视频录制、拍照或书面记录等方式记录实施过程。</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 准备手作工具若干。</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活动实施过程</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 了解手作饰品的常识</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 做有个性的 DIY 狂人</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3. 活动交流</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4. 实践过程展示</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同学们把实践过程中的记录汇集制作成 PPT 演示文稿，并展示交流。PPT 演示文稿应包含如下内容。</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（1）制作手工饰品的关键性步骤说明。</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（2）制作饰品活动的心得体会。</a:t>
            </a:r>
            <a:endParaRPr dirty="0">
              <a:solidFill>
                <a:schemeClr val="tx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327265" y="2534920"/>
            <a:ext cx="3237865" cy="21564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9"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0" y="1574800"/>
            <a:ext cx="12192000" cy="489267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9" name="文本框 88"/>
          <p:cNvSpPr txBox="1"/>
          <p:nvPr/>
        </p:nvSpPr>
        <p:spPr>
          <a:xfrm>
            <a:off x="608606" y="1574621"/>
            <a:ext cx="10974962"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dirty="0">
              <a:solidFill>
                <a:schemeClr val="tx1"/>
              </a:solidFill>
              <a:latin typeface="宋体" panose="02010600030101010101" pitchFamily="2" charset="-122"/>
              <a:ea typeface="宋体" panose="02010600030101010101" pitchFamily="2" charset="-122"/>
            </a:endParaRPr>
          </a:p>
        </p:txBody>
      </p:sp>
      <p:pic>
        <p:nvPicPr>
          <p:cNvPr id="4" name="图片 3"/>
          <p:cNvPicPr>
            <a:picLocks noChangeAspect="1"/>
          </p:cNvPicPr>
          <p:nvPr/>
        </p:nvPicPr>
        <p:blipFill>
          <a:blip r:embed="rId1"/>
          <a:stretch>
            <a:fillRect/>
          </a:stretch>
        </p:blipFill>
        <p:spPr>
          <a:xfrm>
            <a:off x="1289685" y="2773680"/>
            <a:ext cx="4762500" cy="3571875"/>
          </a:xfrm>
          <a:prstGeom prst="rect">
            <a:avLst/>
          </a:prstGeom>
        </p:spPr>
      </p:pic>
      <p:pic>
        <p:nvPicPr>
          <p:cNvPr id="5" name="图片 4"/>
          <p:cNvPicPr>
            <a:picLocks noChangeAspect="1"/>
          </p:cNvPicPr>
          <p:nvPr/>
        </p:nvPicPr>
        <p:blipFill>
          <a:blip r:embed="rId2"/>
          <a:stretch>
            <a:fillRect/>
          </a:stretch>
        </p:blipFill>
        <p:spPr>
          <a:xfrm>
            <a:off x="6303645" y="2773680"/>
            <a:ext cx="3562985" cy="356298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750"/>
                                        <p:tgtEl>
                                          <p:spTgt spid="8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down)">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65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02</a:t>
            </a:r>
            <a:endParaRPr kumimoji="0" lang="zh-CN" alt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917055" y="2870835"/>
            <a:ext cx="5135245"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纸艺花，清新美</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tags/tag1.xml><?xml version="1.0" encoding="utf-8"?>
<p:tagLst xmlns:p="http://schemas.openxmlformats.org/presentationml/2006/main">
  <p:tag name="ISPRING_ULTRA_SCORM_COURSE_ID" val="3A71CA5D-219F-4371-96B2-86AA6831AF3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qbRUss20W9RjIAAElGAAAXAAAAdW5pdmVyc2FsL3VuaXZlcnNhbC5wbmftfHlYk9e6L63bbeuA2xZrkakVFQEBCyozqa0amSuIyJiKYEQmAQFDSGJt1QoIZUrKlFQZojJE5jGJLWUMEiFCgJBEhBAhCQFCEpKQcL/gsHfv7nPvOeePe8+9T/8AnrW+9b3rXe/8W2t93PnGA7xt8+7NGhoa25xPHffS0Ngg0dB4H/XB34GeoWenFoA/78V7gb/SqB7QnQUaf4Mecz+moVGTuWX1/Eag/eGVU37xGhofXVX/vMe6aHBNQ+MEy/n4sTPXggXMKEIlNMgJGfyxxfVdXw4ZqfYcdboKNvhHnbObm/fnN7xoH31/wjtk9MvNp120dh/8weXePZPfokMMa79+dCog8sA3zm0RwqNl9f1rqMp54fxYHfdIxIiyKMIJvNRb0DIPHemvtK3mFfgJzx2RiQkoYrKggX6WvMqxkLYv9ZlWQFZf7gIYfKKdLONgYq6KT6EIEwckBLKqdc92oP/jUyjPTE9JKqKA5KVui05leuLYphICST53ZQ/Q8S2cuDzkWpFUysw8+T7QZgj1ZLXtgx+oHymIU75k+fCVvwGNx0othVkOKmBBEIOC22SIngr1NTRstnYiKQeS2ijrjfQLxhJjwyRmAn2blAUXsh4bYa+F2DhSPEomlKtcEATBtWfD0sD6sFAxak2K6piFJnH68u4apCWwQ7GDKzlXd5MVE9thGRkjddETSEtPrLQk9nZeWCPBtKqkuiK45OQUwNPRbi++6KSCKURK71ozkyZiu+d+u7kF3uEkyqdu5Z7n1/cxu0GqRZ0ylSlE1jdXh1Py53Jwq9NzZBWPfEtU1Bh5oTHi8PwvXi/j7MFTyS3b9a+9+O5u0t908bQVJlQmTOHa+wphVDjrqDmVkU6JbzZowvXncFcvTZxv6CQFe87JT6ch0BhOetd7Gk8iM6pGM1nPfX8V3q7jH05DgBxOyO/d1k9mLNT9tAcZCL5ubSZxlVLCbZ+G4LInhO2nxghLE5rs34cinsTaznNMASMsMjLy58dPW+27T1SppGRUzPglVzc9s/4FN+8yQxBbSpIyfzaauowNjGEXNTGyKPmEmafGI7bEVvTHY1i3woTp/hu7WdWGolL+8S4937HAOHQnyYyWcBxE5x1WTuwyXtNG4zwdxc9Z9doYnu14caxg4LsJYT6oo2Re5A+upjcXEBotLB06aqvTCeGM+6yYiG0WguWWwKbPa1WRF9oGesRbhXgBBlHkUTfKlY1g3XMYhSG47muO+DgFz1ZcnUSMENp+Y3C65/F4LIZ7TjFBSfE765hZyy/j+pKLdrMiMOy+Wkywwchdiri1WEackYQVWimd1zQ1NF40F/c8XNkXgxaVO9JKP+UksyK5ycR8jw97mvtxky1Ya+YRCHFsYKEVG8aNU8w4xNl2zMVtdkMXW8/5xYz40nx/7Y2rm/eH1PN6mg8aYuqeHvF0h08MPBrFF3Gvrpo80cYxisPj4fGMeGI0PI8fONDcw0mP8ZylWjLur8moKJUZ71TsgF2tqt+3syY12Ryan9/YFTZuwm4oSgywqsyLjaqhHh22iyc2OnbUVhZYMAoElKsJRHT8R4As6JoVu7Evgzht+gpZPjeYSW0J5tjQOLIz1Kp0yuOJNZiq3n7biCNZznl+mOiPBKUweR2tsQn2dQMTBg3zkdBySpiGxs+dNTsV7bbUQk678YAOp/1e9Z5PWrCLsA0QS8/NX/b5mOO/beg8KJLG1EYEtQTGDDBixTPkYvPaDKRfg94YK53Ag8VDROW5pf31TZy9xRdrhA37jtIZJWxjpvGrfOs4VGiBXTZ2KIDzIDSwvLf+CKT8aa2l09Q4zKugwqap04mRBbusnRU7xvIfeHUK0VsfVRNDgZlVmEP9WoqiqFGPZveIhhtxP9AOSlqKuhMdq0XtvQIhzrtKIsvDwTyappZWUxNVB1FMUQVkIDuRuY8SnIw4Z22O4SXOiPczMPR7E6rEZPUy7xSl4qyHYRuCwF8ZTnnvXarzKTMBiU46xNRaBc24f9hzuCH9UppzVxjzSDUzA1ko55WhMbHEdGohEHUmsG4YimDg9lTiWTAfjpgdEGsxV7H+CXZIl5iMH6CtW6mIM7xZ7p1Bu9p0E6bMj+Zzbx5zGvr+MmU2bNw/Gm5rCbk1zDlYYcDyCJjy/C18l8IB7V0rauuLN+9YaiZwz2C7tbHdyFt0URPOPM6W4u5MFTVjDRWO5KW6oIHsQZE1RX8bRQ4YMCeR2FI8Np9OiYqiHtXQuK5dNArle/eL9rds9mXZNOGnTrK+8X2vctayMuOVT80lbm9cxDn0GPpGor08qq9QrPog+FYYDPY1Gy0OHGiNtw375RZnyZm8yB4JwYUwUReQdz1bCIZKbfRXRYqGjFE6YK7j2s8IhjfbXJKQZ2sGBldUr2BIA7E9D0OLoKTAbS/DeXFMi7Eu/oMHs3uayAaJRR5to/R440xucnTjzaau4XZB/KPi6MPVaAx3sFXtj/sES5RW+m1lsP1loqDx+YXPGW3zi0B4Z8wcJzsQMlicONYhrnsC8Vdq4WzudCBhKCim3Cpq5imn3xvHe1qfX5365UyFeKS5lRXjDfgh3+dlrSp5Ay6hfmM58/yzXTK3gBMv9kZG1HgaP/Jml5ixtLGL4ranHLsjTieaHd2daGdrgn35Ff34b6Et+Y2JH4RyvywuAPl7WDD8KFEW4JkKIMAJlNmA6fVyKq0YtAH4BLAisD674WMzesUCMG+MnOtrH1RPbUqOHo7yk67OYepKg5AR687VwErWe8SO19/QgqVoaBxKA9IRTMQ2uJvZHj6g8yqZVmQ9BOswQBwbWD1iHlNZsfdiQfvnhFhB8tzT5Ke06O5LhbV6+dXFTh30KsOp2qoj1am/OtvejcPcCGxCOHf5ZmVoMXKXtNg9K3I9DhQInJJXyegs3pFq5R4iUq+FwPviNKWy+ENbf6wlLmwa2lb3C8TDglfJacQYioaPcuLQwxkB45KcK+okJ2n8jLsYaD+4J1PZun2pDmsB05xOdmd4+NIaqYVasoKjvMBkpJjiN2RBrgyQlPOeNo4I0pOJ72tc99N1reGuFJ1suWAvY27Q0Lh9bzRGmxOd9OeNfN9gWJiYKETE/EvGBn5r7C8fBYY8+V0LDjR+/jlkvVTw5r8HJNiQVEeg4cbXo1cHBQQRk3eqRzyzV0lRa0lipRBloG7/9CdvuNVsAnzijjGQ1DQOffEfmibyO7AB4qr49489Nexf1XTr65DMI10AMtetlvutqJXBcEFD3o89rhbEqw+yCQCpJ9qwuYf4anLxrh0wQ4A/hv330OWCmuPrr/xkPb9nT8m0G3aQ1/WRevqBL518TfdYunj0GhCjD54Gpn2x9YBkT62W+uH+X0bTerzUjP18PcRij6v68bfvpxJ/PHhCTe3Dvwb+bwbGA7WbKXy+TUgadpRO1Pnopyz8SoyCry52E2Kq+vXfEKFm5c4UxpBgCTR3a/dJoFLbrLL9UW0HH3/DbwJhLCD6aG4URm+HJ0i5LA743OrkG+oMXNouC8000VbzoNaryrO6By1IKy/FrnHoN4woJdAzP0NjeVVNweSdhUYG9j1QCYdforaRv2kpBNQHh6h7oDq6e43F+Z417IwDgFEeeq8TqaBhONkWDyg7FiWFs54BHg3UowcRNexjGaO+DzMPBgw4qa3S7csatqr+REuDO+5riPwG2T0NETD39R+ofMLKNpxm5K5GtA0mRnvxFV4GqcrE4+94Jy2jowDp+N5iNENqDPLkwFoN31FOT42J9Nb05mNcEMDYHW8EFYM62WndaLzJTML7035jieLP6Bw1kxTm/lm/saQQ/Sf9ElPJJmMxEBrAb3RLVmrvZI+WVwL9Zn/Sf3CnQq0+mxTQHxZ4evFuVJ9XDehgJ9L+/j+FvtJ19EQNCPcvOkq5UHh/FEd9JzkrE1KN+2k+Ffpv02zZZa47t2UZoPNP+yh5qcPILQvBoZKkK1OZBs0Tpv8mGF4qIu5ZHOHfGOf78nO+z4X/G39hOSG4SP/5nf82DaDlWucW33/XlBc/R9lHDCHr/XFZcc9CcIGkFJiN579r67axpPf77U42RX+wvfW120bWeJ7kBP/RJlnZlkQz5x0GUVP7O51mKX+YDG/WXpUiC0wVHf00ChI6UR7+Pz/uq7M9VeP56I+yMQ9sXmj8zSHNXtgukleNOhhL/6C/3KnT4dhjLvLzSy/TLILJe6Ha797EIuWzRCotE5iw7driS3HAZ3VvnTJ+L/s6yLvF8yFV88N8+zdiwpkarzDmF7sNyKQGS/j/Q1ENlQKTz+J9pRPx1G3bnVZezAEeS+/GCqcTZ45a7JOeeI6ozw1qpV58ayeZFsal1syrtLmXnWkVATFE8a2tAb4XqSbGY0ksGFccAXZF5zFgsiUO72tWf5oFqdm62gVuDlCiH2X5tu1+M78B5FG9BFzkfcnKgZNUmC1wy3KqDvUr0dvYorRmp4iCf2VbAJp6y3c3BrD+0BWElNmUZMs5Qit9Ur68P4HooFqZgnfkaL3UmulpRsr8Tj7FJNTb/6O2ejeKEdVUBcTMemsHCjV/o/FEVAukSa9EEO29keQ5EnATRImgY3gN1f242JZAvyZH5+iI6PgucVNQhv47Br2+AneSbvlqD3AAn+TnjeYO5g5vrVgq2FN0I3DfEdrFc11lP0PHd2Nk3s8iWIEZLgCouIz/0hyK5R98AIuASxkZyDZw73LULLU9n7AZxtzl3Pg5jS6vvdugCiULehFZgl5qOjWx4Q+TPqovDywPRecO2oUUhxZI6l7l7y9rcEefFoXKE6HHzPETZ7+Idk28FSZPNPoqoL5Cw8jPI8jj6FjGIPQVozS0ifKgeFNe46ivX4z3CRCwLqXm96XzmRJJ3+Bb959yzRvRoubShjCTJo15gQTDyX0bj4ByDhrSSqdn4vRqqsUNohO3wlr3YqyC9nVEtABpIcbeEkk+M+nR6+H1O+M+8xNFq2NUbXUiA9OID/IoTETaJr8zpYe1Y5/MnpZ/VcCzrS2W+QsGX2nNmHAaMi5ZND1alTLqIDWAGrTJzrX9ubLIr1Ov5a3upVRw0l2u2UcyJfWUcCv/ct23yQdEOjPWT02Y3RKecVkadhhc553hHcJYKp5Ov/6ANs8Ql7lB5Y3pTVP0nYoERlZ66vKBfBLaB7/oO+fkYkkCDTvZv39ZZyTKkylJ5IK3MYRT79fC/sno0Lia0RtFewrOJ1y14xzZ2JTRyr26vJXS7FYY6xMsype06ht3nJ5tMjrRYibRxoXtVUSByUxetuy+Gcu5ysp5B/XwWPlWqsf19ApLMlsS2hYfYBXUJf2jCdl4u1RcMy8DbS4u/bn8CnhzZMCP8bZl1lNLVrRG58UqGO8UsoyN7Q8Av8hJzyyAMhPTG+HGxoyxaqcEA59xBvo+Nioiht0qcB5nYGUMhjk4840Xngg1fiOmXVllb0Jo8HH0Gy3Dd/il/jXwv8vA77r14Xx5wLUdWU0zMi7OgPSmCk8PbEsUyBlAv7VoOsdTE2KFVo+/cjLuuaqBHtymOht8PLShNVk8tyAO0Vsv5Z+VZDq1ymc9Ua19irhvm8Kg7FcJIaD/MvD4s5can1zIdGxMfnnH6Kynk2zaRDgI6/D2dGxIIv++Hbnw/SQi6dx20OrC3K+bDAIRk1sg5xDz8Tj7JHUFTGTsaqkqUVwXHVtHIrl71uYqCNWhdasvd5FHTRWZTvJXC6oJKnlNQRbmsbanvNhQERDdEoafiO3Wq1AIyahr5EPW6+s85ULUNbcgLg8tOAUZgauTap5Jay9cuLp2yGL98Y+GYjBli0X7oXYI2GsOvC/Jlwnkhg7FHVv1Qq78fSk/2Tb56KyVrZKVJW+K91fJ7q3Dph7Mr72DIjmPIFTAFCm2rAej860gJQ2kx4L0g9d5fiESd2NwSj60Q9G82glZ7Xw8GkdhgbVOSrXjX0MnGyB69CbtTJ+f6iHDdHb6sxbueKaEXCN/sWudNSC4tPcqbVtxom0LJV9RdJaYG2SaNwYR3Q5qJdhsMPLh44DSYhgoiyXIxvDb5JWXaXAMRp3K6Fx/HDIo34Jet3pUudDqVDvbqnAA8nKHwhZnaLBzPMFJUpMp0OtVvdgEah5cUD5Pca1tX82UDTZb+s/HtghJiltSPdE361zqlo/irwNZ2j1GDQ6qzSGkFETq8BwWPj+mg8VFjU8aPxNYJvtd9KJjhgimIo68OInVkkT06qhjSeSnqhSHZsnHLdhyJ5NaxcPiLZkOSz1XrgXUe/eglnJw/G0EwHKjxFUxCF6X5nVl4tlQGHuly7oaooMfkY5RkYkxsqha1ffzkZc4R+ulOqLXgtOtH4W0Xg0nrAS3X4slnAJva5MBmCi3mxTpOz5p+xsWl/URdnIXULF9cRDyAB167eA+WiPv8hZ43krow1Eos2HAi+fkhk2ee9g00X3bcYj5yWKiNqLG8/Pq7OI9uDh9n+WI7ifsNSWb/WmSeG5YZ+ryOXQOznnkdEdAA2kvhTDZ4C7zY8A+lZnfkJAumKvNv+i777UUulmeOzy+I9BYpj7zvAOwvthqLrSwbDJhGXm11KHjgrHSkhGC0/tHXlkIG7021QNY3QJasfJ4rY1kJjEeVC6YSHxeeM9FFFzagjJvmpKH5eYul7qs9mDIqxxiuFwclg82k8gw1wWI7sDXFgBgmCZmIiN4x7xnrKfXshWQHvxMFlw7PO+Pcl+hkCODUqDYyfwk9FzFWorqmDd+CjpW8n7bHRN2wlVH8ARj0pgjm0gpsxBmGS45912zTyGH4GSW1T4UauLesfCfZmv5keC2oo4lkIBbvm70NqdqCHsmMEsuXSdqz7zA3MK7QVdiP1FoyfmXftQSl4WAvGi6RxPsVEFJzCMHHxc+WCreU/yRnmwrPKCvxNK/a2jHijJVeUBgGVdP8hzQ/VQQaPMAJcOgYIypXNv1ePX3gfgaqiUvTbV0+ruyENRHYH68HVKFYDxojn5kxhbMCvGn+XS9GosW7GxdpV3FZ/YG4+GaU0DA0Hc6O4Z8pwi5rvJBCn4rNBBRjnj4hG7pUTFqNFYeSPAWRVwDMWO5FRDl3GOApAVb7Cc3GdTGGq7kFUTXp6ekKS9dA1GHMq6fRXwIAcVEsU97UpLsVO3vxC22lV8iH3ECN1U4+LZEky8RMpBcKKTa1MiPHzFWdgt3tQbim2E9iBGuRnp38OKXjUcE5MII0Bb2mk5riZbCbhuIV3HeDym4YpNBZdjroTze8bz3JmlzXGrsGT/PlhjP854PY/BVs0t11P2dyL1jhFGjhPIv7dvLdbSjuo/lKJLO+FsfMWELoIyIay4J8MMg0XC7M2I2OIIcQs51y/FeqKv7rDe5rtJEHDUG2oyfojqvR6QrAMAq7fFxtjAeQHgt8dZomEDhmk9wdli5WyY6Z9I1mx/Zw7FL+4zSI26cuBhwGbs7mHY3vXHq0GxmrsFxBJbk+D6WE3YO1F4ek1NLvLqcUs/v8bjurzrljpHFEd0HdM/5s4/ZvltUhxZ8zAElTUJZH6zmC1UKoYHTxbHg9WfvdapCcxTXzviPQZz2PwMFj0W/7Z6Oz6UtJo1tclr4bvICWlC2bnff8IH8YbBc8rJPpU4Ok1NoQem7B91i98W2V9Vt87udosc83tK5GqcQNG1PM1XAVyZv384Malwvd6BALVicouRBDNBnJdIWKiJ6ZTRM8dr0tBQ0ZxV+9UF9LWiNhtR/S2h5qSYTEXkucAy3Fg7a9DYwJ8tGmkhHDlbxqWv1uO/XSb94iMe2BttzSkXjEYQqfdRqrOZsGSb45Q+Oa6uiiqsi/oIOMZj/OjcsgNZEIHoE/seeQls3sO/rbLATchy9tJ69rdFvWAKKARePp3/cbMtNmUcut77ZovsP47THkBqUoIEuYU2QF37bUlHhS3if+ySe6tgkbSclCsbFULnNeq3xbVANSimm+4LWZFSpi5JiQW6XcyxQHxZtILQv9QWHoyRjUCnS/DX5SlOJsYZtq9EerpXCsXunmo0nrSG4kmTbMN/jA9BghHiYWCJ5w1XGaBo/Wlf9XjxQ0Iwx15eoCXDYprMuVaAICk1a32+yBVbVXwzFwi6KewwzJ65w+vKIqNMtzuteuMmjdRT/7eq0EajlPO232I965aiF7w0Cyfstk5YgpqSlPEIlgNYOLxcLU7jyXMq63HRtekNwhrfVwDRY9mOgqh/qVJf0w+LBpScbtkeeSTx+sefr7Y71vi9EE/LBTOTVC1y/xGBOCzpWIejxevf+b4O70opMVjstkIvyBpp7n0fi0R/7sVoyLWkZ12sgvdej/lwSOl1tCtwnzp8oclNJo/jQ0gnfOLvY8ofUTdJ9e0+0d53Y7L4PzI7/obZrXz45KLjLyM8z9ZsZQth80mHv0ICcr3DdotYhLBdc7peETn1HSyvVRGo8gvCqtXICS3gASEUXNHb5OhO85abGZrZEJ/xe6Hg/pmTJL8Ydt+iMxs1aRXWFyZWpWT2N+zOZkpZDLo4zdHf8umyvDEGwmI+K4/SNh6N+9bxDfXzU+PN8o94ssd1L7JnTzku2ysBoEAEX5pPlWVttJyY1lrjPxGAsLF3V0n9xK8dc4rw5MaML/+1z6I34UocyQ7pV+/Md8r1ljmHEruHZbmc0Hb2yV2S+U+wWQKk6ILGMmEs7QN9n37D0aZKJE+BT8Uan+d493r8rSl/gL5Xm0gd/X+WHtR407Cwrdx83XGqZ+ERsd4Ocq3XP3yObwivfNTYzXYPrjiHXPXIXfBBhIEW8MYNHo5mbT+iVUbkMXpxCWyo5kJIKh5d+EUZ2LMANZc+a+jwHYCctVD5+71kGZWFwYFOWthf1tkO1yCHcgAFTcWC5sVncIa831ObOrNpVkUg95nHPHcLasinGnxlzbKNsaPSB67lZrfp+wS4ud6kcrZ+PNpDccjgXZcYOQA5ihMIacj57aEGLwOQvNpTcyw4flx0fMIFVztjmdU8j0X3ENyrcqdCa03qh9SrbkC/I6gz02EFt1nql0pljxBp/IQ5Lzo8+U807FTbjnPUwIQwreYXMljHEYQXIfEG3RrZ/DLl4DzTPoUt0LsY1pQ8JOqje7VK70YvDJAfP4x6gsS+GMYpEsM/9t85TxK7nkEAR+14bPwAkBpKWduRJ2gzH/9dOx49+LQ0teBbz7jrrQFSpbXtN5pwvHwKEBh8Wniyfq6Df/rEH1qcOIMmTN3dVQ+CvN6rU7q+u6AgTG7jUOqpTW9OGmNcg5lsyEKBez/p/c7/qsXMNGYBBc2mQ1Zdz3jj587kOA9XCnFKIAh16qI7KbLg5SsFgBwepEVVdiu7b6LnGkpKaWq8t7rmiiZg2NPAjri5R6DhBzGsYPUoYRb362mD3J++/SLkGZBwCiMF+Dd4fV4+urXSD9D9578XqChC1YErtNclrMJfQqVIDmNsnNGxAqjmCak5upRK8Yd2Rf3T99aSfQ9Z0yIs6RfElbHtujnqyHPvImrVXYFBrMhCLbW+ro90qMd5JjVcO2XZisSHkgHVJFIV4etawzdal71GDx48KP1kniR+lefOT0tZJefNnjSVt60LqNZYsaymY60Y0rQVPTlVGr/MSl+ro2IlsOvAX+f9z5MHGEgP5s9tnmybiKFcCTWml30guqzJTpg07ZBmubRmrgeMzkbRLK/vR0eDoC8sdVJfoqbfW7yl83Om0T8LBQFgPtkIL3Aq7z/Fi1iQx0i4zRwk6FNtvv9t6qNoQhGm01d4GGYoGt2UkriilbDJ+xjZirPHthgSWdT5VaQSS9RLvI38KQT1bIg0coyyV8zxPdmAORoHtU8IL6t6xe9tYogbyrB0Kh4sZ/nxGrAwmJEpZK/l6H1AdRP1z6vtDLDurqAA38E0ZnK1g3a3bcDmFnBFI5bRuayCVonPEw82B1ZNl7Ax/MKg9FFuUjRNE0McspKUNDDr4jQsvZyxpK0xqS2Kr3Gi41LVnX29nfuqbSVx1A5JY7otcudwhxeXKUxqac9YDRQi3hKAxSyxCSWPLSB7FL9iL0ntVPLaSXsFpHBdcog9qxlhANx1rK3LDFe9KUB4Otce83X9JxvvwvYcqprte1c3K/Dp4yRlXoOcUN5Oi/KLD/Ma++ylWsGtMzOsR50p2f+KH9KKFEhuwWku76ZebSoLA9u3EotJR+mM3dnRHeE+i+dvwswxAEAtH0niscsmrsULDyOenik/pV6t036M277X/2OsFmPdplLcXrbSfnoweoWvGYIAfC6MEYr29pcfXjfFv94HwTVWdTjcdOpsynnM/SMmm+KTGt+RlT2DHg8FMzEhWieJI1IgvBQAPW5LKDXYuJNqPJ9R3MCgNJZ9jDCmVUbZmfux/2olNGqLa905UQ1kSsxkJk21NMasjXTXviHfc12LBMBY7583KR1RlCaVPoHoN7Xs76j6+p3z1JdpKfjDlqe9GRD2iIX0rVewP8eilxjEyPy26Fcn9J+0DnU4bm83KW1j6Web55cp+xRAwRUtgpw0E6zu1ZLUxob7fbifo0RNCADhPuJUwG4FF2hJfsxuPqpc63xqOA0uHnSmJZu8kmOHFz8/8K6r8/0deneIKybLCCvW5qBhIs5j4V0kAbrxNThowejtie5HB+ovRQTWe0S0c9HltjYHbt/WTX8nrlG9ypmKnQr3zd+7v12Vh3UwAuaQox1RvUq0yFREHhCRN1/cOEXLltw2QK//M7c41nljYTD6RCtQsHftf0yr8BL5jjPif3Jzt0FKgFE2oACUNpPyY+5xDwRDWysPor8/QNb353iqkuAJShUWpYAP3CAggwqFotbzXE942W79BOjcGxXF05XO+5GSltVnb2/1/QP5l7+JTKvHMWz/zrMG85QdQi9fb2sGxM9jkbcTAj7q+cyEt+MO34R0bYrHzL+KviQOqiWkTNA5XNbGSO9IsSNcQ/XHqyxfD7tbMqx1lrpjqTNu2UHvN7AKVetfTymU+09S3OpB81PddvPulU0VSzAcEtV+LFS/TPIVBZNGAvbTStdzdODpJIxRbFpfibxtZQxU8ZLDV+UzDI3f9LScwi/EyWbbEIRqu8LKL31NvWiIFd9ePIykuXitW7nofxmBwsUccHn0DVRUYgSLwx9Bj5qb0iMC2yn7yGT7vaFhrYHXCyLLfxSi4F4/yuHGUC60iMLui7r6VgJ7YSmL8xJis2AeWeSd7X1EYjhuTfH40pJVfM/JDejCoC6v9VxP+/uU26uGEkS/RCaKn1sI8vv/ZvAUT3hHqg1F8CtToePmdwIGjRkcQeeK9U7WVboXn8/dj6ooS7S2jyVY6A3ZvxZqUG0LuDV/J02LmTrjhanV9mhnv6+bvD7MVlf7c1LuSO5tI9Fmus/psY6tyFZm3gPQ74onbjS3emY9/+mAUmi+42uD9GWN0vvLH8X9dQPmorzOr/jm+X7LPttNmn43zpPuH0cODK4HztE94LuisWUVsAqK+0mQOUZvzOe1iSuKhZfzLJt4rTJbssn2cIo6o3kbSAN8fpdm71XiORWWmCjFuDE/cfUiZDZjPeIlbKrQsxil3KHKnygwlsjH0fGk1VNZg+Hk4nb2fcuoLz1pVJX7kiInE7+LOtb2MQlndXUHUgPxyC+PtITTN/lKN5z33HYQ4nQQXRGpkUHTOy8L3i2oL43TGbP/hPOMKG1goeh/HoWcJtDjp1OZK004S2hcvhLL8z0Z5lxFZ5qa0zFREV9i1xhJ00EbEGb6VOeWRgHK4JZAxao5vjA0oeWvnm8wkxlyfSNc8mcl4yfSPCX1RqbDN0eQNvzjl6Aswi2EkN9xkPoieo7VW4CQaWagkM29Jktu2JdifDG8qC4K6swkl5Z69VMEjwxWZ7bjkX8TMoYimU/4zLgfUfWLOFdn7bfKuldDw5v4d/yINatOv3ABWjpZMnqhIvAb3m7nzbp76US67cXjtp5g0hH27hcT2Bu58jWBtKQrzbo1A/Rv1HWQ3lqcdvCZSvexM61OiT74rBOJMVPsx3nPxxGwqC2p0PRLyzg1L05SAzy4fPeLRaPrOJHd3Bs/8+C+2xI1fEt+8FpVvsI0saGSclTKT2CxOSqMTfgZCSoEJWyP/1a2d2D/ghrC/sVRkedmksUj7LH5SsSZh6PzLSjEinb8i6X8v4k/OpymtybKnwxu2OzyxXRYTUEp5jH+i4zrZF4eAjJ5o+NeB8l8D/xr4/8LAa/ya7mryzV07YBFA7SybfHsbuachgl5Nvgv0W6nvFywcubCeY6B7wQIIXNDAi+GcOH5WfdShCbEYeX2A4ih/VVKBUy3jK9otNiUGJEruBhtJSv7zVxv+/D4EvBvg6KwvIVj9hdv+5QyIcs733fdkP/yX6GsG8XHw+ZZh9QGFvBu12j0MWRNDYorbhCR4DMMcQnKYQKo/nCiFl9FTZl0huxNx2qGMChxHkh7NzTZQvgLDRSeTWZdkjGp5eDTl1VH94XupCKS2weqLTb7q7SWtaLJS8nHbBoAdD5fk/uIkli3fts7uFIii+d2g5UX0DVBrFTj2RQiOaGqVJ88m7i1hxJ8Bql8/hILB1s/gIWascH6Oi79/HKMtEeHWUmJUZ+2xOT5SGDJTsLCKvRyIBAuaR1pnL18j8/epvy67sjIUN54gzawYQTbt65gnSllN20AeIMUYVRL8JOOCRbxAsDqfRLYPpNutyXBrLdZCLmhNNlm7fQ/Fhh9M5+s+be+u6baVhg9g+xAO/rs0DhHaqT/XwKP22JuebGrJk8JLYNTv2zG6zJkOuys1VJ2hwVtPXzSzV8ovEXlBQn9mAj2oY5G4ZZd5e9S5zcNtbOU8Mew4uqm6NDZF/emaDpksJQoRcHrEBJwlwhLPa1vLiXllsyNm8L0cO5q4g25mZP9+rcpfOjR1kRnVm2yFZEY5PMqZoBSAPigs6ssL97oBpthoFpIOcTPjJd9komN1l+QO/hYah3CiwDkKctOpuH+EHmbDYos4qicAAsg/qXPke90qHWZ5x4OvgjsvH3Y33ajekF5j3IJqCwaHTL4VHC5K15qxu1GMkwVNxw1UXsrEcuOUGV5YXo+sdRaNJu4VhcGUC2WcUJ2l0YpZrxXeYsPs0ZkPkHnyHBMJbOAuNq3b2F7zJC+6uIs3sh/6j6LpgZtxz6iV72kwZg+zrIsalPJ8xbfxqcrPy3TLviz7IcbrdyvEzkcJXgNH8zNKnJ3nKZHV+H/gV8uXRxYCq0tmBaeFaoG06Y30CYmgl6RoW1j6cmYb/289VPfGGnOon2yMwG0OtZh+1XKtKO5vKfXzI876+ywUgtin2l+XyDIKSyQah8g0G5vabRL7Q3EsUsC3oTmZeyO/qgHdd09TPmgWe42MlzwuKjqd/1S8G4vjld8tmz1Jk9IkJymQpqLBqXn18V5ANZjMGrQEd2RQwgVhelVtRwq4zZzGjJEgD972q8ElYN4mjZlDvKQCvS6kMnJXxiiYZBF+VbH9zSzITmPKqYcEWrWtH88lXhloHXXQ3bqAhGv0gX64DGgZXIOqGGwNKIFlMM6nKrudJDXDU5kgp9xY5XLhN/z3vo1u87r4dQ3q68Rp3Zkt+QGpyh1RXnxMakDvqvFZF+Vsr7AUZL+HbuWAf9QE8cJQEuTJEeGtCZTo23kpmqQgD7+mIlWdCMZ//nClyj2a4rdL0f6TUsleU87psFe6WNTBwwrt10sCalbUy49x5+7GjSo+B6LIz74ZExkqEs43VVl4VOn1ah/0LJ8sroox0y/2t54/MPBoFLr6oPnELXylsRhvcaK5LxF59gsPwPtjzOm7GGKIW9Nh5lAtWH6f6e/vYc5NW56LpUVTyhnnBmpHUTIKZP3sI7k4SODIBtMEUEB5l7DK0qvSjrkP4CCHjIpRg7Lnt4EwFt+3gzHIlojcAEGVpLiq8tWf3kXTSHeCX3NhkVdu11fg/SBAYZY5lSU83KPEsT2RZyefCvfZB7gE/CJqe8jmqu3Xsbb6DCHAg9T0Oa8y1mfGmtkVdxZwjFeK5TJb6D6HpR5DBenv6SPM3U/rPKICQO2p19bZ4EokNL0fAEZEvVnjHcjTgQPIfnjqObvPCiaPuKeX9yqqEwvOjpymvAKtQXig/l9Hcw5IGooFj8e7JroC2cuNI8tlxO3jsGQl4uo/biv3hHaqtM5Mhiimk3JCGGsZXkgrB/meCX9rQFYB+VCyhU9gU5G/tDUsMjnA47ehtNgMF9/qYGLriq4QTxEPbuFcYlYh5fv8EhVy7w7RHqzVndpiwcLI6TRENIRzQH1kd12mywF92CA0Gp92dN9JI0F8kEs5uImfL159VpadME38JtvKnCHmJmcvChbci47XEBjj2I1+0tPRF6qFSQHqCDkfNKCo8z/J2t7YMbKP8kCmaSIEbxfB4J36Nl+U7JpqPzc8K5WNCT+MQqwp2OzCaveZh7s4lv5JFcWNGHrhEPLgZw/Dl3bnLsrGNGP0ykbpmmmrsVW6jROmgDtiVilNg+xl92HFnfakHniqFt/u22/2tct9yu9q0QvKN1/JY/Z70/LaPR+GFEpNBXKe0rWrqcM6NrvTScirZWqjGT8tdyJnGy8WJBv4i54L+g839D/Q09FmW0w91hRZLGjBX/yeHpzO67ToNchDplRQh8JlJQlN8tkAXvaizysedJtQr3G0CZ7DiMPhbstKfhnd8CRQnZwm15nKkTwBsyB7jfEtwcpHXWC9vIHmQEKtfTLBZw7hovdzL3VvhyJ8nZuHdR/IFZdyGAXS8wD2Tmj8iomr8k9kZnZzfsFPm0qe3NEmfkoXtTk2hJeqRuu13XcBXJwU5SY8XIRt60ukb0kip9u41Rj0GmTxn9jwscFAPp6J1YX87Cv0HA+BdDZYSPIbp5UnvaAfjji0YClV/tF6v/RSB8Xf2/WGQEC8+EVnJnrVbYQ5comd2QjVqL885gcBzR+YJynmJxG1x2sgU7dBq5NzQ2WucPh9f210bAnsunWVqURBXBlOi1DcaF32P+SfFHHY0w+zGye+COfdbIOc1PWtAZm85kS4fU7ZeyAhOYVNMDFW+ZwVkSKMG6pVHyBQf1v7xaN2lA7eNC694jNh3VJV5vTI1s7foIGvZDH0nyOFZvBU5ZcucP2iXRbBgevHmEoORMUJWB3DKcfmgKwnZHGgOERi89YXlzpJ9ahKdPAWIGvcnTHmeU3VsSJjolwB4TwMwYEaZSVj2Fp2Bu82ULUcylTfc4xRBCC/Eav2Cn3mnpyqFxbOKX1vDZ+WND4H5zETSVkmogZWB/aWgZEfP74l2ru4+CeeYEEZHeHuq+0OkXaUC6OsE56hEPjRJK/nawvb164Q2rmnJrM9UXJaBUheAho3lZZwNKZ2TcnTvSxNyonu5Qbq8IivdO3iio2WWs9YTCgtX5amIhSbylSfnpB8lSnRXbfrjlz6WSIonG20PF6rI9ZebcwFoGBE95drGxG3Y4c6nS7b57RmHm2pSvgdJMqcJ3hJUSOMTPtU99YI1xrh9CnEZsWDfqnXfPwZEH4mE72xLXo5JNAC6Yy415vtYMBbxidYoF9bUKTnLAQ+Hm5Z3UgsJhedqckcpxRNx6meTSO1mUZApde/b60DmfO9niugv2OpCPvKgc2VtfbyCdjIaVFYAEM3jOFZMkpX5kw3hp5D7ndtOtL0MPGD51EEzsUC/8S21UFFbYddv8K2k5S19jHWmw/eh+zFO4kfDscoR2KqVJMGqvNig7VFA7fpLZCV31gZ2l1LN9AvHZOrIy/PdjYjMiwEHPeHBG9idgJhwzrDB3vTEspucUin8qt3zSfK4wDfGVfct5RvAArwJykZS073WLjlm3U+QuL4+YTjdpu2LJEqENuf4yGJA7vd0E5JpIe0A5LTjICmC2SGPzS9fIVuGWewLwE1vNC6BhZSNC+QpbmuWoqTHhVU6BzjpcoaJbKGd07hgLLOd01OWGuVzwAgHb24OLkddU1shFoy6ljqSVRfhM3tVr1qqX1YtmvK7mVgb1oU1hVWDR5hZMRAzoDX7dHPiPGTOPOWkXLBZjYEV7wF0WKgfA8o8b/16B6uuxj3USfyIoyMEQZ9ytylsK0LgYDJLtG/75/KCCFvGhCuqYTCKoKZQF2es8/+3dtuPHzpukLAVgma3LslOnl+rKtenU5LDgZ6N+dpws/119MwFFRCL95KiTgOcvBoHZXaf63GIAMY9edAUSgG1apTVUVSMIWawtvuRX41oC0KxyvqT4bQv+ljLCDIAO3+LAWydU26pmIzyi8o7vYdjAHChYFxX8LlM7hclQOgDvH6ymyjAQcBlzkBi3mR0js4PmX3wHZDp8p9k5IsduwkfWEiKbF8MIozKLGkFAKMYOw+CvYKBdPM3tQKxVdrYoS4BKn6pkA85TRDJVTAykbJkxJGDFvxUecg4rExYD+oeIw1Jeq85x0h5QWdJGlocsvZNCFcHRC2R9k1sh/0L5WXfKLgw3Qdd2V6J24GMq/dXUe2QhCmHMxEHi4SNjsuP/u6Q7xBQ7QyhCEdXrVHsQ5IYkaFyNEfQtg9GK54jewEwWIsBir22MiX2lfhDhCsNf50PsddfYP1AEVdFTqtyajb6cy+wyWwTO9oHpA8+Xf1nsKLNBU3TTWeSGzmyE8Kb4agUqAB+s2j3EvPLn1/8SfDiyWMM6ttbcxs1IUvTOrajSGB1snVur87oz7s339CUgoioH9z8o8RlnpWMUKNNmkcuk2zYwgPCqRO84c1B4rKSpDVpAQAytij6k8zomnWLNvLOMOFko/YimU8iOiLjDuDqj/44q7jgNHi/SK9v2+SzTxbjXW4QyTBjrFi8OdNGSkT4Pk62h7p4mlQ4UaNSAzNRrFYGTlEHRAJqPCxqRRh4osQAyvkzAXa+wv8Omq1aiVz7Zp4E2phE7wTcebV1JTB2gprUOmKMd+GAeDdlTNWuC+IA+VKvoNqy5OJ8inVyjSAzqbrNKxS5g3hNzTjzhBKH+ObUcslBgjXe55jVO4CSihFUjFnALhmNL93YMXedJMAapQg4frZPqw7uD2In3TMKR7VrZfEV+q0n72lXLgN0h0AptLAO/8JyJRk0IPhUTbqf1Myisx4jThZNfI10VwFQRO8/t9LeDIuDlUyuiank4OJS32mHXeA3usC0cs0i2okUCySTvNzchWDP6ghbmJvljxXPn2yhvD8b29QcKObHZz0wdrdyrNrBoFPaz/3GT3WAHRrOJ/wOF791bc3/gdQSwMEFAACAAgA6ptFS3yF9/FeAAAAagAAABsAAAB1bml2ZXJzYWwvdW5pdmVyc2FsLnBuZy54bWwtjFsKgCAQAP+D7iB7gE1xzYTMyyQp9KLE7PZFNH8zH9O7ssws++OM22pBIAc31FW/Hz5Hf7HyNoGGfwC7LZDAVv16xTEFC1oQEjdGagMs+DiFZEFJhR3XpCRB8y4fUEsBAgAAFAACAAgARJRXRyO0Tvv7AgAAsAgAABQAAAAAAAAAAQAAAAAAAAAAAHVuaXZlcnNhbC9wbGF5ZXIueG1sUEsBAgAAFAACAAgA6ptFSyzbRb1GMgAASUYAABcAAAAAAAAAAAAAAAAALQMAAHVuaXZlcnNhbC91bml2ZXJzYWwucG5nUEsBAgAAFAACAAgA6ptFS3yF9/FeAAAAagAAABsAAAAAAAAAAQAAAAAAqDUAAHVuaXZlcnNhbC91bml2ZXJzYWwucG5nLnhtbFBLBQYAAAAAAwADANAAAAA/NgAAAAA="/>
  <p:tag name="ISPRING_PRESENTATION_TITLE" val="五一劳动安全教育主题班会-动"/>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4398</Words>
  <Application>WPS 演示</Application>
  <PresentationFormat>宽屏</PresentationFormat>
  <Paragraphs>162</Paragraphs>
  <Slides>22</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Arial</vt:lpstr>
      <vt:lpstr>宋体</vt:lpstr>
      <vt:lpstr>Wingdings</vt:lpstr>
      <vt:lpstr>等线</vt:lpstr>
      <vt:lpstr>思源黑体 CN Normal</vt:lpstr>
      <vt:lpstr>黑体</vt:lpstr>
      <vt:lpstr>庞门正道标题体</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五一劳动安全教育主题班会-动</dc:title>
  <dc:creator>Administrator</dc:creator>
  <cp:lastModifiedBy>无谓</cp:lastModifiedBy>
  <cp:revision>21</cp:revision>
  <dcterms:created xsi:type="dcterms:W3CDTF">2018-04-11T12:29:00Z</dcterms:created>
  <dcterms:modified xsi:type="dcterms:W3CDTF">2020-09-16T13:39:56Z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