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handoutMasterIdLst>
    <p:handoutMasterId r:id="rId29"/>
  </p:handoutMasterIdLst>
  <p:sldIdLst>
    <p:sldId id="260" r:id="rId3"/>
    <p:sldId id="261" r:id="rId5"/>
    <p:sldId id="282" r:id="rId6"/>
    <p:sldId id="263" r:id="rId7"/>
    <p:sldId id="269" r:id="rId8"/>
    <p:sldId id="297" r:id="rId9"/>
    <p:sldId id="298" r:id="rId10"/>
    <p:sldId id="299" r:id="rId11"/>
    <p:sldId id="300" r:id="rId12"/>
    <p:sldId id="267" r:id="rId13"/>
    <p:sldId id="301" r:id="rId14"/>
    <p:sldId id="270" r:id="rId15"/>
    <p:sldId id="268" r:id="rId16"/>
    <p:sldId id="302" r:id="rId17"/>
    <p:sldId id="264" r:id="rId18"/>
    <p:sldId id="303" r:id="rId19"/>
    <p:sldId id="304" r:id="rId20"/>
    <p:sldId id="305" r:id="rId21"/>
    <p:sldId id="306" r:id="rId22"/>
    <p:sldId id="307" r:id="rId23"/>
    <p:sldId id="275" r:id="rId24"/>
    <p:sldId id="308" r:id="rId25"/>
    <p:sldId id="309" r:id="rId26"/>
    <p:sldId id="310" r:id="rId27"/>
    <p:sldId id="262" r:id="rId28"/>
  </p:sldIdLst>
  <p:sldSz cx="9144000" cy="5144135" type="screen16x9"/>
  <p:notesSz cx="6858000" cy="9144000"/>
  <p:embeddedFontLst>
    <p:embeddedFont>
      <p:font typeface="等线 Light" panose="02010600030101010101" charset="-122"/>
      <p:regular r:id="rId33"/>
    </p:embeddedFont>
    <p:embeddedFont>
      <p:font typeface="Calibri" panose="020F0502020204030204" pitchFamily="34" charset="0"/>
      <p:regular r:id="rId34"/>
      <p:bold r:id="rId35"/>
      <p:italic r:id="rId36"/>
      <p:boldItalic r:id="rId37"/>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FACD89"/>
    <a:srgbClr val="8ACA98"/>
    <a:srgbClr val="80C269"/>
    <a:srgbClr val="ADE6E2"/>
    <a:srgbClr val="FFB6C3"/>
    <a:srgbClr val="FFE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58" d="100"/>
          <a:sy n="58" d="100"/>
        </p:scale>
        <p:origin x="922" y="662"/>
      </p:cViewPr>
      <p:guideLst>
        <p:guide orient="horz" pos="1610"/>
        <p:guide pos="284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font" Target="fonts/font5.fntdata"/><Relationship Id="rId36" Type="http://schemas.openxmlformats.org/officeDocument/2006/relationships/font" Target="fonts/font4.fntdata"/><Relationship Id="rId35" Type="http://schemas.openxmlformats.org/officeDocument/2006/relationships/font" Target="fonts/font3.fntdata"/><Relationship Id="rId34" Type="http://schemas.openxmlformats.org/officeDocument/2006/relationships/font" Target="fonts/font2.fntdata"/><Relationship Id="rId33" Type="http://schemas.openxmlformats.org/officeDocument/2006/relationships/font" Target="fonts/font1.fntdata"/><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宋体" panose="02010600030101010101" pitchFamily="2" charset="-122"/>
                <a:ea typeface="宋体" panose="02010600030101010101" pitchFamily="2"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宋体" panose="02010600030101010101" pitchFamily="2" charset="-122"/>
                <a:ea typeface="宋体" panose="02010600030101010101" pitchFamily="2" charset="-122"/>
              </a:defRPr>
            </a:lvl1pPr>
          </a:lstStyle>
          <a:p>
            <a:fld id="{2BF45B90-99FD-44E1-B67F-D706CB01208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宋体" panose="02010600030101010101" pitchFamily="2" charset="-122"/>
                <a:ea typeface="宋体" panose="02010600030101010101" pitchFamily="2"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宋体" panose="02010600030101010101" pitchFamily="2" charset="-122"/>
                <a:ea typeface="宋体" panose="02010600030101010101" pitchFamily="2" charset="-122"/>
              </a:defRPr>
            </a:lvl1pPr>
          </a:lstStyle>
          <a:p>
            <a:fld id="{852AEB94-92AD-4C1E-8A12-F3DA06264A1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1pPr>
    <a:lvl2pPr marL="4572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2pPr>
    <a:lvl3pPr marL="9144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3pPr>
    <a:lvl4pPr marL="13716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4pPr>
    <a:lvl5pPr marL="18288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1"/>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699"/>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458"/>
            <a:ext cx="3886200" cy="326407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29150" y="1369458"/>
            <a:ext cx="3886200" cy="326407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1" y="1261093"/>
            <a:ext cx="3868340"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1" y="1879135"/>
            <a:ext cx="3868340" cy="276392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29150" y="1261093"/>
            <a:ext cx="3887391"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1879135"/>
            <a:ext cx="3887391" cy="276392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F8520C6-9AEB-4749-AAD6-5213F6624ADA}" type="slidenum">
              <a:rPr lang="zh-CN" altLang="en-US" smtClean="0"/>
            </a:fld>
            <a:endParaRPr lang="zh-CN" altLang="en-US"/>
          </a:p>
        </p:txBody>
      </p:sp>
      <p:sp>
        <p:nvSpPr>
          <p:cNvPr id="16" name="矩形 15"/>
          <p:cNvSpPr/>
          <p:nvPr userDrawn="1"/>
        </p:nvSpPr>
        <p:spPr>
          <a:xfrm>
            <a:off x="0" y="0"/>
            <a:ext cx="9144000" cy="51444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 name="椭圆 5"/>
          <p:cNvSpPr/>
          <p:nvPr userDrawn="1"/>
        </p:nvSpPr>
        <p:spPr>
          <a:xfrm>
            <a:off x="7858267" y="274368"/>
            <a:ext cx="1668780" cy="16690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userDrawn="1"/>
        </p:nvSpPr>
        <p:spPr>
          <a:xfrm>
            <a:off x="327991" y="274368"/>
            <a:ext cx="8507896" cy="4595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userDrawn="1"/>
        </p:nvSpPr>
        <p:spPr>
          <a:xfrm>
            <a:off x="-345759" y="4348756"/>
            <a:ext cx="1042369" cy="1042551"/>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userDrawn="1"/>
        </p:nvSpPr>
        <p:spPr>
          <a:xfrm>
            <a:off x="-26439" y="0"/>
            <a:ext cx="592575" cy="59267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userDrawn="1"/>
        </p:nvSpPr>
        <p:spPr>
          <a:xfrm>
            <a:off x="8539538" y="4260045"/>
            <a:ext cx="487872" cy="4879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740698"/>
            <a:ext cx="4629150" cy="365585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698"/>
            <a:ext cx="4629150" cy="365585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458"/>
            <a:ext cx="7886700" cy="326407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628650" y="4768096"/>
            <a:ext cx="2057400" cy="273892"/>
          </a:xfrm>
          <a:prstGeom prst="rect">
            <a:avLst/>
          </a:prstGeom>
        </p:spPr>
        <p:txBody>
          <a:bodyPr vert="horz" lIns="91440" tIns="45720" rIns="91440" bIns="45720" rtlCol="0" anchor="ctr"/>
          <a:lstStyle>
            <a:lvl1pPr algn="l">
              <a:defRPr sz="900">
                <a:solidFill>
                  <a:schemeClr val="tx1">
                    <a:tint val="75000"/>
                  </a:schemeClr>
                </a:solidFill>
                <a:latin typeface="宋体" panose="02010600030101010101" pitchFamily="2" charset="-122"/>
                <a:ea typeface="宋体" panose="02010600030101010101" pitchFamily="2" charset="-122"/>
              </a:defRPr>
            </a:lvl1pPr>
          </a:lstStyle>
          <a:p>
            <a:fld id="{E4B8FD3C-F4AE-494E-A71B-B470EAC7E406}" type="datetimeFigureOut">
              <a:rPr lang="zh-CN" altLang="en-US" smtClean="0"/>
            </a:fld>
            <a:endParaRPr lang="zh-CN" altLang="en-US"/>
          </a:p>
        </p:txBody>
      </p:sp>
      <p:sp>
        <p:nvSpPr>
          <p:cNvPr id="5" name="页脚占位符 4"/>
          <p:cNvSpPr>
            <a:spLocks noGrp="1"/>
          </p:cNvSpPr>
          <p:nvPr>
            <p:ph type="ftr" sz="quarter" idx="3"/>
          </p:nvPr>
        </p:nvSpPr>
        <p:spPr>
          <a:xfrm>
            <a:off x="3028950" y="4768096"/>
            <a:ext cx="3086100" cy="273892"/>
          </a:xfrm>
          <a:prstGeom prst="rect">
            <a:avLst/>
          </a:prstGeom>
        </p:spPr>
        <p:txBody>
          <a:bodyPr vert="horz" lIns="91440" tIns="45720" rIns="91440" bIns="45720" rtlCol="0" anchor="ctr"/>
          <a:lstStyle>
            <a:lvl1pPr algn="ctr">
              <a:defRPr sz="900">
                <a:solidFill>
                  <a:schemeClr val="tx1">
                    <a:tint val="75000"/>
                  </a:schemeClr>
                </a:solidFill>
                <a:latin typeface="宋体" panose="02010600030101010101" pitchFamily="2" charset="-122"/>
                <a:ea typeface="宋体" panose="02010600030101010101" pitchFamily="2" charset="-122"/>
              </a:defRPr>
            </a:lvl1pPr>
          </a:lstStyle>
          <a:p>
            <a:endParaRPr lang="zh-CN" altLang="en-US"/>
          </a:p>
        </p:txBody>
      </p:sp>
      <p:sp>
        <p:nvSpPr>
          <p:cNvPr id="6" name="灯片编号占位符 5"/>
          <p:cNvSpPr>
            <a:spLocks noGrp="1"/>
          </p:cNvSpPr>
          <p:nvPr>
            <p:ph type="sldNum" sz="quarter" idx="4"/>
          </p:nvPr>
        </p:nvSpPr>
        <p:spPr>
          <a:xfrm>
            <a:off x="6457950" y="4768096"/>
            <a:ext cx="2057400" cy="273892"/>
          </a:xfrm>
          <a:prstGeom prst="rect">
            <a:avLst/>
          </a:prstGeom>
        </p:spPr>
        <p:txBody>
          <a:bodyPr vert="horz" lIns="91440" tIns="45720" rIns="91440" bIns="45720" rtlCol="0" anchor="ctr"/>
          <a:lstStyle>
            <a:lvl1pPr algn="r">
              <a:defRPr sz="900">
                <a:solidFill>
                  <a:schemeClr val="tx1">
                    <a:tint val="75000"/>
                  </a:schemeClr>
                </a:solidFill>
                <a:latin typeface="宋体" panose="02010600030101010101" pitchFamily="2" charset="-122"/>
                <a:ea typeface="宋体" panose="02010600030101010101" pitchFamily="2" charset="-122"/>
              </a:defRPr>
            </a:lvl1pPr>
          </a:lstStyle>
          <a:p>
            <a:fld id="{8F8520C6-9AEB-4749-AAD6-5213F6624AD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宋体" panose="02010600030101010101" pitchFamily="2" charset="-122"/>
          <a:ea typeface="宋体" panose="02010600030101010101" pitchFamily="2"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宋体" panose="02010600030101010101" pitchFamily="2" charset="-122"/>
          <a:ea typeface="宋体" panose="02010600030101010101" pitchFamily="2"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宋体" panose="02010600030101010101" pitchFamily="2" charset="-122"/>
          <a:ea typeface="宋体" panose="02010600030101010101" pitchFamily="2"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宋体" panose="02010600030101010101" pitchFamily="2" charset="-122"/>
          <a:ea typeface="宋体" panose="02010600030101010101" pitchFamily="2" charset="-122"/>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636746" y="569569"/>
            <a:ext cx="7581900" cy="3325654"/>
          </a:xfrm>
          <a:prstGeom prst="rect">
            <a:avLst/>
          </a:prstGeom>
        </p:spPr>
      </p:pic>
      <p:sp>
        <p:nvSpPr>
          <p:cNvPr id="29" name="文本框 28"/>
          <p:cNvSpPr txBox="1"/>
          <p:nvPr/>
        </p:nvSpPr>
        <p:spPr>
          <a:xfrm>
            <a:off x="1636871" y="1548262"/>
            <a:ext cx="5601653" cy="783590"/>
          </a:xfrm>
          <a:prstGeom prst="rect">
            <a:avLst/>
          </a:prstGeom>
          <a:noFill/>
        </p:spPr>
        <p:txBody>
          <a:bodyPr wrap="square" rtlCol="0">
            <a:spAutoFit/>
          </a:bodyPr>
          <a:lstStyle/>
          <a:p>
            <a:pPr algn="ctr"/>
            <a:r>
              <a:rPr lang="zh-CN" altLang="en-US" sz="4500" dirty="0">
                <a:solidFill>
                  <a:schemeClr val="tx1">
                    <a:lumMod val="75000"/>
                    <a:lumOff val="25000"/>
                  </a:schemeClr>
                </a:solidFill>
                <a:latin typeface="宋体" panose="02010600030101010101" pitchFamily="2" charset="-122"/>
                <a:ea typeface="宋体" panose="02010600030101010101" pitchFamily="2" charset="-122"/>
              </a:rPr>
              <a:t>心理健康与职业生涯</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矩形: 圆角 29"/>
          <p:cNvSpPr/>
          <p:nvPr/>
        </p:nvSpPr>
        <p:spPr>
          <a:xfrm>
            <a:off x="3533775" y="2635541"/>
            <a:ext cx="1546860" cy="613886"/>
          </a:xfrm>
          <a:prstGeom prst="roundRect">
            <a:avLst>
              <a:gd name="adj" fmla="val 50000"/>
            </a:avLst>
          </a:prstGeom>
          <a:solidFill>
            <a:srgbClr val="8ACA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bg1"/>
              </a:solidFill>
            </a:endParaRPr>
          </a:p>
        </p:txBody>
      </p:sp>
      <p:sp>
        <p:nvSpPr>
          <p:cNvPr id="5" name="文本框 4"/>
          <p:cNvSpPr txBox="1"/>
          <p:nvPr/>
        </p:nvSpPr>
        <p:spPr>
          <a:xfrm>
            <a:off x="3528536" y="2746507"/>
            <a:ext cx="1552099" cy="414020"/>
          </a:xfrm>
          <a:prstGeom prst="rect">
            <a:avLst/>
          </a:prstGeom>
          <a:noFill/>
        </p:spPr>
        <p:txBody>
          <a:bodyPr wrap="square" rtlCol="0">
            <a:spAutoFit/>
          </a:bodyPr>
          <a:p>
            <a:pPr algn="ctr">
              <a:buClrTx/>
              <a:buSzTx/>
              <a:buFontTx/>
            </a:pPr>
            <a:r>
              <a:rPr lang="zh-CN" altLang="en-US" sz="2100" b="1" dirty="0">
                <a:solidFill>
                  <a:schemeClr val="bg1"/>
                </a:solidFill>
                <a:latin typeface="+mn-ea"/>
              </a:rPr>
              <a:t>北京出版社</a:t>
            </a:r>
            <a:endParaRPr lang="zh-CN" altLang="en-US" sz="2100" b="1" dirty="0">
              <a:solidFill>
                <a:schemeClr val="bg1"/>
              </a:solidFill>
              <a:latin typeface="+mn-ea"/>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546460" y="46805"/>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三、职业生涯规划的重要性</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rgbClr val="FACD89"/>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650"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rgbClr val="FACD89"/>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779"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442595" y="1585595"/>
            <a:ext cx="3923665" cy="193802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（一）职业生涯的特点</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要做好职业生涯规划，首先要了解和认识职业生涯的特点。从总体上看，职业生涯具有以下特点。</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第一，独特性。第二，发展性。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第三，阶段性。第四，终身性。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第五，互动性。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771390" y="1585595"/>
            <a:ext cx="3977005" cy="24301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（二）职业生涯规划的重要性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古人云：人无远虑，必有近忧。我们今天站在哪里并不重要，但是下一步迈向哪里却很重要。职业生涯规划既可以使我们充分认识自己，客观分析环境，科学树立目标，正确选择职业；又为我们提供了走向成功的行之有效的技巧与方法，并帮助我们克服职业生涯发展中的困难，让我们少走或不走弯路。</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6805"/>
            <a:ext cx="2941983" cy="368300"/>
          </a:xfrm>
          <a:prstGeom prst="rect">
            <a:avLst/>
          </a:prstGeom>
          <a:noFill/>
        </p:spPr>
        <p:txBody>
          <a:bodyPr wrap="square" rtlCol="0">
            <a:spAutoFit/>
          </a:bodyPr>
          <a:lstStyle/>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755650" y="1311275"/>
            <a:ext cx="7901940" cy="37084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1084580" y="1689100"/>
            <a:ext cx="7244715" cy="2953385"/>
          </a:xfrm>
          <a:prstGeom prst="rect">
            <a:avLst/>
          </a:prstGeom>
        </p:spPr>
        <p:txBody>
          <a:bodyPr wrap="square">
            <a:spAutoFit/>
          </a:bodyPr>
          <a:lstStyle/>
          <a:p>
            <a:pPr algn="ctr"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目标规划与人生</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美国哈佛大学对一群智力、学历、环境等条件都差不多的年轻人进行了一次关于目标对人生影响的调查：27% 的人，没有目标；60% 的人，目标模糊；10% 的人，有清晰但比较短期的目标；3% 的人，有清晰而长远的目标。</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25 年后，哈佛大学再次对这群人进行了跟踪调查，结果是：3% 的人，25 年间他们朝着一个既定的方向不懈努力，现在几乎都成为社会各界的成功人士，其中不乏行业领袖、社会精英；10% 的人，他们的短期目标不断实现，成为各个行业、各个领域中的专业人士，大都生活在社会的中上层；60% 的人，他们安稳地生活与工作，但都没什么特别突出的成绩，他们几乎都生活在社会的中下层；剩下27% 的人，他们的生活没有目标，过得很不如意，并且常常在抱怨他人、抱怨社会、抱怨这个“不肯给他们机会”的世界。</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922645" y="331470"/>
            <a:ext cx="2618740" cy="166179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259715" y="46990"/>
            <a:ext cx="324866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三、职业生涯规划的重要性</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
          <p:cNvCxnSpPr/>
          <p:nvPr/>
        </p:nvCxnSpPr>
        <p:spPr>
          <a:xfrm>
            <a:off x="3508079" y="2332108"/>
            <a:ext cx="2162960" cy="0"/>
          </a:xfrm>
          <a:prstGeom prst="line">
            <a:avLst/>
          </a:prstGeom>
          <a:ln w="57150">
            <a:solidFill>
              <a:schemeClr val="bg1">
                <a:lumMod val="8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562732" y="1242197"/>
            <a:ext cx="0" cy="2269187"/>
          </a:xfrm>
          <a:prstGeom prst="line">
            <a:avLst/>
          </a:prstGeom>
          <a:ln w="57150">
            <a:solidFill>
              <a:schemeClr val="bg1">
                <a:lumMod val="8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Rectangle 42"/>
          <p:cNvSpPr/>
          <p:nvPr/>
        </p:nvSpPr>
        <p:spPr>
          <a:xfrm>
            <a:off x="3521414" y="2562188"/>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dirty="0">
              <a:cs typeface="+mn-ea"/>
              <a:sym typeface="+mn-lt"/>
            </a:endParaRPr>
          </a:p>
        </p:txBody>
      </p:sp>
      <p:sp>
        <p:nvSpPr>
          <p:cNvPr id="8" name="Rectangle 33"/>
          <p:cNvSpPr/>
          <p:nvPr/>
        </p:nvSpPr>
        <p:spPr>
          <a:xfrm>
            <a:off x="3508079" y="1359157"/>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a:cs typeface="+mn-ea"/>
              <a:sym typeface="+mn-lt"/>
            </a:endParaRPr>
          </a:p>
        </p:txBody>
      </p:sp>
      <p:sp>
        <p:nvSpPr>
          <p:cNvPr id="9" name="Rectangle 29"/>
          <p:cNvSpPr/>
          <p:nvPr/>
        </p:nvSpPr>
        <p:spPr>
          <a:xfrm>
            <a:off x="4883045" y="1359157"/>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a:cs typeface="+mn-ea"/>
              <a:sym typeface="+mn-lt"/>
            </a:endParaRPr>
          </a:p>
        </p:txBody>
      </p:sp>
      <p:sp>
        <p:nvSpPr>
          <p:cNvPr id="10" name="Shape 2784"/>
          <p:cNvSpPr/>
          <p:nvPr/>
        </p:nvSpPr>
        <p:spPr>
          <a:xfrm>
            <a:off x="5026727" y="1502267"/>
            <a:ext cx="437472" cy="437472"/>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1" name="Shape 2787"/>
          <p:cNvSpPr/>
          <p:nvPr/>
        </p:nvSpPr>
        <p:spPr>
          <a:xfrm>
            <a:off x="3670289" y="2710921"/>
            <a:ext cx="427086" cy="42737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2" name="Shape 2633"/>
          <p:cNvSpPr/>
          <p:nvPr/>
        </p:nvSpPr>
        <p:spPr>
          <a:xfrm>
            <a:off x="3651761" y="1502839"/>
            <a:ext cx="437472" cy="437472"/>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3" name="Rectangle 47"/>
          <p:cNvSpPr/>
          <p:nvPr/>
        </p:nvSpPr>
        <p:spPr>
          <a:xfrm>
            <a:off x="4881140" y="2562188"/>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a:cs typeface="+mn-ea"/>
              <a:sym typeface="+mn-lt"/>
            </a:endParaRPr>
          </a:p>
        </p:txBody>
      </p:sp>
      <p:sp>
        <p:nvSpPr>
          <p:cNvPr id="14" name="Shape 2656"/>
          <p:cNvSpPr/>
          <p:nvPr/>
        </p:nvSpPr>
        <p:spPr>
          <a:xfrm>
            <a:off x="5045826" y="2726875"/>
            <a:ext cx="395461" cy="395461"/>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9" name="矩形 18"/>
          <p:cNvSpPr/>
          <p:nvPr/>
        </p:nvSpPr>
        <p:spPr>
          <a:xfrm>
            <a:off x="861695" y="1358900"/>
            <a:ext cx="2206625" cy="8299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第一，帮助我们确定职业发展目标。</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矩形 20"/>
          <p:cNvSpPr/>
          <p:nvPr/>
        </p:nvSpPr>
        <p:spPr>
          <a:xfrm>
            <a:off x="861771" y="598657"/>
            <a:ext cx="7456394" cy="460375"/>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对我们中职生来说，职业生涯规划的作用具体体现在以下几个方面。</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 name="矩形 2"/>
          <p:cNvSpPr/>
          <p:nvPr/>
        </p:nvSpPr>
        <p:spPr>
          <a:xfrm>
            <a:off x="6111240" y="1358900"/>
            <a:ext cx="2206625" cy="829945"/>
          </a:xfrm>
          <a:prstGeom prst="rect">
            <a:avLst/>
          </a:prstGeom>
        </p:spPr>
        <p:txBody>
          <a:bodyPr wrap="square">
            <a:spAutoFit/>
          </a:bodyPr>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第二，鞭策自己努力学习。</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4" name="矩形 3"/>
          <p:cNvSpPr/>
          <p:nvPr/>
        </p:nvSpPr>
        <p:spPr>
          <a:xfrm>
            <a:off x="6111240" y="2562225"/>
            <a:ext cx="2206625" cy="8299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第四，提升我们应对竞争的能力。</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5" name="矩形 14"/>
          <p:cNvSpPr/>
          <p:nvPr/>
        </p:nvSpPr>
        <p:spPr>
          <a:xfrm>
            <a:off x="861695" y="2562225"/>
            <a:ext cx="2206625" cy="8299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第三，引导我们发挥潜能。</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164465" y="133350"/>
            <a:ext cx="352361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四、中职生职业生涯规划的特点</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9" name="组合 8"/>
          <p:cNvGrpSpPr/>
          <p:nvPr/>
        </p:nvGrpSpPr>
        <p:grpSpPr>
          <a:xfrm>
            <a:off x="3970532" y="1638673"/>
            <a:ext cx="500743" cy="500743"/>
            <a:chOff x="7545660" y="1059361"/>
            <a:chExt cx="667657" cy="667657"/>
          </a:xfrm>
        </p:grpSpPr>
        <p:sp>
          <p:nvSpPr>
            <p:cNvPr id="10" name="椭圆 9"/>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1"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2" name="组合 11"/>
          <p:cNvGrpSpPr/>
          <p:nvPr/>
        </p:nvGrpSpPr>
        <p:grpSpPr>
          <a:xfrm>
            <a:off x="3970532" y="3448027"/>
            <a:ext cx="500743" cy="500743"/>
            <a:chOff x="7545660" y="3794699"/>
            <a:chExt cx="667657" cy="667657"/>
          </a:xfrm>
        </p:grpSpPr>
        <p:sp>
          <p:nvSpPr>
            <p:cNvPr id="13" name="椭圆 12"/>
            <p:cNvSpPr/>
            <p:nvPr/>
          </p:nvSpPr>
          <p:spPr>
            <a:xfrm>
              <a:off x="7545660" y="3794699"/>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 name="Freeform 465"/>
            <p:cNvSpPr>
              <a:spLocks noEditPoints="1"/>
            </p:cNvSpPr>
            <p:nvPr/>
          </p:nvSpPr>
          <p:spPr bwMode="auto">
            <a:xfrm>
              <a:off x="7694956" y="3977928"/>
              <a:ext cx="369065" cy="344589"/>
            </a:xfrm>
            <a:custGeom>
              <a:avLst/>
              <a:gdLst>
                <a:gd name="T0" fmla="*/ 6975 w 7598"/>
                <a:gd name="T1" fmla="*/ 2847 h 7095"/>
                <a:gd name="T2" fmla="*/ 6711 w 7598"/>
                <a:gd name="T3" fmla="*/ 2262 h 7095"/>
                <a:gd name="T4" fmla="*/ 6233 w 7598"/>
                <a:gd name="T5" fmla="*/ 1848 h 7095"/>
                <a:gd name="T6" fmla="*/ 5606 w 7598"/>
                <a:gd name="T7" fmla="*/ 1671 h 7095"/>
                <a:gd name="T8" fmla="*/ 5185 w 7598"/>
                <a:gd name="T9" fmla="*/ 1428 h 7095"/>
                <a:gd name="T10" fmla="*/ 4782 w 7598"/>
                <a:gd name="T11" fmla="*/ 730 h 7095"/>
                <a:gd name="T12" fmla="*/ 4154 w 7598"/>
                <a:gd name="T13" fmla="*/ 236 h 7095"/>
                <a:gd name="T14" fmla="*/ 3374 w 7598"/>
                <a:gd name="T15" fmla="*/ 8 h 7095"/>
                <a:gd name="T16" fmla="*/ 2527 w 7598"/>
                <a:gd name="T17" fmla="*/ 105 h 7095"/>
                <a:gd name="T18" fmla="*/ 1761 w 7598"/>
                <a:gd name="T19" fmla="*/ 556 h 7095"/>
                <a:gd name="T20" fmla="*/ 1247 w 7598"/>
                <a:gd name="T21" fmla="*/ 1279 h 7095"/>
                <a:gd name="T22" fmla="*/ 1022 w 7598"/>
                <a:gd name="T23" fmla="*/ 2036 h 7095"/>
                <a:gd name="T24" fmla="*/ 306 w 7598"/>
                <a:gd name="T25" fmla="*/ 2481 h 7095"/>
                <a:gd name="T26" fmla="*/ 5 w 7598"/>
                <a:gd name="T27" fmla="*/ 3211 h 7095"/>
                <a:gd name="T28" fmla="*/ 70 w 7598"/>
                <a:gd name="T29" fmla="*/ 3758 h 7095"/>
                <a:gd name="T30" fmla="*/ 368 w 7598"/>
                <a:gd name="T31" fmla="*/ 4250 h 7095"/>
                <a:gd name="T32" fmla="*/ 843 w 7598"/>
                <a:gd name="T33" fmla="*/ 4571 h 7095"/>
                <a:gd name="T34" fmla="*/ 1332 w 7598"/>
                <a:gd name="T35" fmla="*/ 4433 h 7095"/>
                <a:gd name="T36" fmla="*/ 878 w 7598"/>
                <a:gd name="T37" fmla="*/ 4336 h 7095"/>
                <a:gd name="T38" fmla="*/ 433 w 7598"/>
                <a:gd name="T39" fmla="*/ 3969 h 7095"/>
                <a:gd name="T40" fmla="*/ 247 w 7598"/>
                <a:gd name="T41" fmla="*/ 3526 h 7095"/>
                <a:gd name="T42" fmla="*/ 344 w 7598"/>
                <a:gd name="T43" fmla="*/ 2841 h 7095"/>
                <a:gd name="T44" fmla="*/ 1004 w 7598"/>
                <a:gd name="T45" fmla="*/ 2278 h 7095"/>
                <a:gd name="T46" fmla="*/ 1378 w 7598"/>
                <a:gd name="T47" fmla="*/ 1595 h 7095"/>
                <a:gd name="T48" fmla="*/ 1766 w 7598"/>
                <a:gd name="T49" fmla="*/ 879 h 7095"/>
                <a:gd name="T50" fmla="*/ 2415 w 7598"/>
                <a:gd name="T51" fmla="*/ 395 h 7095"/>
                <a:gd name="T52" fmla="*/ 3187 w 7598"/>
                <a:gd name="T53" fmla="*/ 230 h 7095"/>
                <a:gd name="T54" fmla="*/ 3932 w 7598"/>
                <a:gd name="T55" fmla="*/ 385 h 7095"/>
                <a:gd name="T56" fmla="*/ 4541 w 7598"/>
                <a:gd name="T57" fmla="*/ 807 h 7095"/>
                <a:gd name="T58" fmla="*/ 4942 w 7598"/>
                <a:gd name="T59" fmla="*/ 1437 h 7095"/>
                <a:gd name="T60" fmla="*/ 5405 w 7598"/>
                <a:gd name="T61" fmla="*/ 1906 h 7095"/>
                <a:gd name="T62" fmla="*/ 5958 w 7598"/>
                <a:gd name="T63" fmla="*/ 1975 h 7095"/>
                <a:gd name="T64" fmla="*/ 6410 w 7598"/>
                <a:gd name="T65" fmla="*/ 2264 h 7095"/>
                <a:gd name="T66" fmla="*/ 6700 w 7598"/>
                <a:gd name="T67" fmla="*/ 2717 h 7095"/>
                <a:gd name="T68" fmla="*/ 6769 w 7598"/>
                <a:gd name="T69" fmla="*/ 3252 h 7095"/>
                <a:gd name="T70" fmla="*/ 7191 w 7598"/>
                <a:gd name="T71" fmla="*/ 3540 h 7095"/>
                <a:gd name="T72" fmla="*/ 7368 w 7598"/>
                <a:gd name="T73" fmla="*/ 3926 h 7095"/>
                <a:gd name="T74" fmla="*/ 7202 w 7598"/>
                <a:gd name="T75" fmla="*/ 4301 h 7095"/>
                <a:gd name="T76" fmla="*/ 6825 w 7598"/>
                <a:gd name="T77" fmla="*/ 4433 h 7095"/>
                <a:gd name="T78" fmla="*/ 7293 w 7598"/>
                <a:gd name="T79" fmla="*/ 4523 h 7095"/>
                <a:gd name="T80" fmla="*/ 7594 w 7598"/>
                <a:gd name="T81" fmla="*/ 3999 h 7095"/>
                <a:gd name="T82" fmla="*/ 7448 w 7598"/>
                <a:gd name="T83" fmla="*/ 3479 h 7095"/>
                <a:gd name="T84" fmla="*/ 7003 w 7598"/>
                <a:gd name="T85" fmla="*/ 3203 h 7095"/>
                <a:gd name="T86" fmla="*/ 6407 w 7598"/>
                <a:gd name="T87" fmla="*/ 2872 h 7095"/>
                <a:gd name="T88" fmla="*/ 5802 w 7598"/>
                <a:gd name="T89" fmla="*/ 2268 h 7095"/>
                <a:gd name="T90" fmla="*/ 5249 w 7598"/>
                <a:gd name="T91" fmla="*/ 2228 h 7095"/>
                <a:gd name="T92" fmla="*/ 5650 w 7598"/>
                <a:gd name="T93" fmla="*/ 2459 h 7095"/>
                <a:gd name="T94" fmla="*/ 6161 w 7598"/>
                <a:gd name="T95" fmla="*/ 2880 h 7095"/>
                <a:gd name="T96" fmla="*/ 3264 w 7598"/>
                <a:gd name="T97" fmla="*/ 535 h 7095"/>
                <a:gd name="T98" fmla="*/ 2550 w 7598"/>
                <a:gd name="T99" fmla="*/ 698 h 7095"/>
                <a:gd name="T100" fmla="*/ 1991 w 7598"/>
                <a:gd name="T101" fmla="*/ 1134 h 7095"/>
                <a:gd name="T102" fmla="*/ 1666 w 7598"/>
                <a:gd name="T103" fmla="*/ 1770 h 7095"/>
                <a:gd name="T104" fmla="*/ 1850 w 7598"/>
                <a:gd name="T105" fmla="*/ 2035 h 7095"/>
                <a:gd name="T106" fmla="*/ 2050 w 7598"/>
                <a:gd name="T107" fmla="*/ 1446 h 7095"/>
                <a:gd name="T108" fmla="*/ 2470 w 7598"/>
                <a:gd name="T109" fmla="*/ 1007 h 7095"/>
                <a:gd name="T110" fmla="*/ 3048 w 7598"/>
                <a:gd name="T111" fmla="*/ 782 h 7095"/>
                <a:gd name="T112" fmla="*/ 809 w 7598"/>
                <a:gd name="T113" fmla="*/ 3175 h 7095"/>
                <a:gd name="T114" fmla="*/ 1161 w 7598"/>
                <a:gd name="T115" fmla="*/ 2814 h 7095"/>
                <a:gd name="T116" fmla="*/ 934 w 7598"/>
                <a:gd name="T117" fmla="*/ 2675 h 7095"/>
                <a:gd name="T118" fmla="*/ 550 w 7598"/>
                <a:gd name="T119" fmla="*/ 3245 h 7095"/>
                <a:gd name="T120" fmla="*/ 4046 w 7598"/>
                <a:gd name="T121" fmla="*/ 4396 h 7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98" h="7095">
                  <a:moveTo>
                    <a:pt x="3750" y="4663"/>
                  </a:moveTo>
                  <a:lnTo>
                    <a:pt x="3420" y="4663"/>
                  </a:lnTo>
                  <a:lnTo>
                    <a:pt x="3420" y="4433"/>
                  </a:lnTo>
                  <a:lnTo>
                    <a:pt x="3750" y="4433"/>
                  </a:lnTo>
                  <a:lnTo>
                    <a:pt x="3750" y="4663"/>
                  </a:lnTo>
                  <a:close/>
                  <a:moveTo>
                    <a:pt x="7003" y="3203"/>
                  </a:moveTo>
                  <a:lnTo>
                    <a:pt x="7003" y="3203"/>
                  </a:lnTo>
                  <a:lnTo>
                    <a:pt x="7004" y="3173"/>
                  </a:lnTo>
                  <a:lnTo>
                    <a:pt x="7004" y="3144"/>
                  </a:lnTo>
                  <a:lnTo>
                    <a:pt x="7004" y="3144"/>
                  </a:lnTo>
                  <a:lnTo>
                    <a:pt x="7004" y="3106"/>
                  </a:lnTo>
                  <a:lnTo>
                    <a:pt x="7002" y="3068"/>
                  </a:lnTo>
                  <a:lnTo>
                    <a:pt x="7000" y="3031"/>
                  </a:lnTo>
                  <a:lnTo>
                    <a:pt x="6997" y="2993"/>
                  </a:lnTo>
                  <a:lnTo>
                    <a:pt x="6993" y="2956"/>
                  </a:lnTo>
                  <a:lnTo>
                    <a:pt x="6988" y="2919"/>
                  </a:lnTo>
                  <a:lnTo>
                    <a:pt x="6981" y="2883"/>
                  </a:lnTo>
                  <a:lnTo>
                    <a:pt x="6975" y="2847"/>
                  </a:lnTo>
                  <a:lnTo>
                    <a:pt x="6966" y="2812"/>
                  </a:lnTo>
                  <a:lnTo>
                    <a:pt x="6958" y="2776"/>
                  </a:lnTo>
                  <a:lnTo>
                    <a:pt x="6949" y="2741"/>
                  </a:lnTo>
                  <a:lnTo>
                    <a:pt x="6938" y="2706"/>
                  </a:lnTo>
                  <a:lnTo>
                    <a:pt x="6927" y="2671"/>
                  </a:lnTo>
                  <a:lnTo>
                    <a:pt x="6915" y="2638"/>
                  </a:lnTo>
                  <a:lnTo>
                    <a:pt x="6902" y="2604"/>
                  </a:lnTo>
                  <a:lnTo>
                    <a:pt x="6888" y="2570"/>
                  </a:lnTo>
                  <a:lnTo>
                    <a:pt x="6875" y="2538"/>
                  </a:lnTo>
                  <a:lnTo>
                    <a:pt x="6859" y="2505"/>
                  </a:lnTo>
                  <a:lnTo>
                    <a:pt x="6843" y="2473"/>
                  </a:lnTo>
                  <a:lnTo>
                    <a:pt x="6826" y="2442"/>
                  </a:lnTo>
                  <a:lnTo>
                    <a:pt x="6809" y="2411"/>
                  </a:lnTo>
                  <a:lnTo>
                    <a:pt x="6791" y="2379"/>
                  </a:lnTo>
                  <a:lnTo>
                    <a:pt x="6772" y="2350"/>
                  </a:lnTo>
                  <a:lnTo>
                    <a:pt x="6752" y="2320"/>
                  </a:lnTo>
                  <a:lnTo>
                    <a:pt x="6732" y="2291"/>
                  </a:lnTo>
                  <a:lnTo>
                    <a:pt x="6711" y="2262"/>
                  </a:lnTo>
                  <a:lnTo>
                    <a:pt x="6690" y="2234"/>
                  </a:lnTo>
                  <a:lnTo>
                    <a:pt x="6668" y="2206"/>
                  </a:lnTo>
                  <a:lnTo>
                    <a:pt x="6645" y="2179"/>
                  </a:lnTo>
                  <a:lnTo>
                    <a:pt x="6622" y="2153"/>
                  </a:lnTo>
                  <a:lnTo>
                    <a:pt x="6597" y="2127"/>
                  </a:lnTo>
                  <a:lnTo>
                    <a:pt x="6572" y="2102"/>
                  </a:lnTo>
                  <a:lnTo>
                    <a:pt x="6547" y="2077"/>
                  </a:lnTo>
                  <a:lnTo>
                    <a:pt x="6522" y="2053"/>
                  </a:lnTo>
                  <a:lnTo>
                    <a:pt x="6495" y="2029"/>
                  </a:lnTo>
                  <a:lnTo>
                    <a:pt x="6468" y="2006"/>
                  </a:lnTo>
                  <a:lnTo>
                    <a:pt x="6440" y="1984"/>
                  </a:lnTo>
                  <a:lnTo>
                    <a:pt x="6412" y="1963"/>
                  </a:lnTo>
                  <a:lnTo>
                    <a:pt x="6383" y="1942"/>
                  </a:lnTo>
                  <a:lnTo>
                    <a:pt x="6354" y="1922"/>
                  </a:lnTo>
                  <a:lnTo>
                    <a:pt x="6324" y="1902"/>
                  </a:lnTo>
                  <a:lnTo>
                    <a:pt x="6295" y="1883"/>
                  </a:lnTo>
                  <a:lnTo>
                    <a:pt x="6264" y="1865"/>
                  </a:lnTo>
                  <a:lnTo>
                    <a:pt x="6233" y="1848"/>
                  </a:lnTo>
                  <a:lnTo>
                    <a:pt x="6201" y="1831"/>
                  </a:lnTo>
                  <a:lnTo>
                    <a:pt x="6169" y="1815"/>
                  </a:lnTo>
                  <a:lnTo>
                    <a:pt x="6137" y="1799"/>
                  </a:lnTo>
                  <a:lnTo>
                    <a:pt x="6104" y="1786"/>
                  </a:lnTo>
                  <a:lnTo>
                    <a:pt x="6070" y="1772"/>
                  </a:lnTo>
                  <a:lnTo>
                    <a:pt x="6036" y="1759"/>
                  </a:lnTo>
                  <a:lnTo>
                    <a:pt x="6003" y="1747"/>
                  </a:lnTo>
                  <a:lnTo>
                    <a:pt x="5968" y="1736"/>
                  </a:lnTo>
                  <a:lnTo>
                    <a:pt x="5933" y="1726"/>
                  </a:lnTo>
                  <a:lnTo>
                    <a:pt x="5898" y="1716"/>
                  </a:lnTo>
                  <a:lnTo>
                    <a:pt x="5863" y="1707"/>
                  </a:lnTo>
                  <a:lnTo>
                    <a:pt x="5828" y="1699"/>
                  </a:lnTo>
                  <a:lnTo>
                    <a:pt x="5791" y="1692"/>
                  </a:lnTo>
                  <a:lnTo>
                    <a:pt x="5755" y="1687"/>
                  </a:lnTo>
                  <a:lnTo>
                    <a:pt x="5718" y="1681"/>
                  </a:lnTo>
                  <a:lnTo>
                    <a:pt x="5681" y="1677"/>
                  </a:lnTo>
                  <a:lnTo>
                    <a:pt x="5644" y="1674"/>
                  </a:lnTo>
                  <a:lnTo>
                    <a:pt x="5606" y="1671"/>
                  </a:lnTo>
                  <a:lnTo>
                    <a:pt x="5568" y="1670"/>
                  </a:lnTo>
                  <a:lnTo>
                    <a:pt x="5530" y="1670"/>
                  </a:lnTo>
                  <a:lnTo>
                    <a:pt x="5530" y="1670"/>
                  </a:lnTo>
                  <a:lnTo>
                    <a:pt x="5497" y="1670"/>
                  </a:lnTo>
                  <a:lnTo>
                    <a:pt x="5462" y="1671"/>
                  </a:lnTo>
                  <a:lnTo>
                    <a:pt x="5428" y="1673"/>
                  </a:lnTo>
                  <a:lnTo>
                    <a:pt x="5393" y="1676"/>
                  </a:lnTo>
                  <a:lnTo>
                    <a:pt x="5360" y="1679"/>
                  </a:lnTo>
                  <a:lnTo>
                    <a:pt x="5325" y="1685"/>
                  </a:lnTo>
                  <a:lnTo>
                    <a:pt x="5290" y="1690"/>
                  </a:lnTo>
                  <a:lnTo>
                    <a:pt x="5256" y="1696"/>
                  </a:lnTo>
                  <a:lnTo>
                    <a:pt x="5256" y="1696"/>
                  </a:lnTo>
                  <a:lnTo>
                    <a:pt x="5247" y="1651"/>
                  </a:lnTo>
                  <a:lnTo>
                    <a:pt x="5236" y="1606"/>
                  </a:lnTo>
                  <a:lnTo>
                    <a:pt x="5225" y="1560"/>
                  </a:lnTo>
                  <a:lnTo>
                    <a:pt x="5212" y="1516"/>
                  </a:lnTo>
                  <a:lnTo>
                    <a:pt x="5198" y="1473"/>
                  </a:lnTo>
                  <a:lnTo>
                    <a:pt x="5185" y="1428"/>
                  </a:lnTo>
                  <a:lnTo>
                    <a:pt x="5169" y="1386"/>
                  </a:lnTo>
                  <a:lnTo>
                    <a:pt x="5153" y="1343"/>
                  </a:lnTo>
                  <a:lnTo>
                    <a:pt x="5136" y="1301"/>
                  </a:lnTo>
                  <a:lnTo>
                    <a:pt x="5118" y="1260"/>
                  </a:lnTo>
                  <a:lnTo>
                    <a:pt x="5099" y="1218"/>
                  </a:lnTo>
                  <a:lnTo>
                    <a:pt x="5079" y="1177"/>
                  </a:lnTo>
                  <a:lnTo>
                    <a:pt x="5059" y="1137"/>
                  </a:lnTo>
                  <a:lnTo>
                    <a:pt x="5038" y="1097"/>
                  </a:lnTo>
                  <a:lnTo>
                    <a:pt x="5016" y="1058"/>
                  </a:lnTo>
                  <a:lnTo>
                    <a:pt x="4993" y="1019"/>
                  </a:lnTo>
                  <a:lnTo>
                    <a:pt x="4968" y="981"/>
                  </a:lnTo>
                  <a:lnTo>
                    <a:pt x="4944" y="943"/>
                  </a:lnTo>
                  <a:lnTo>
                    <a:pt x="4919" y="907"/>
                  </a:lnTo>
                  <a:lnTo>
                    <a:pt x="4892" y="871"/>
                  </a:lnTo>
                  <a:lnTo>
                    <a:pt x="4866" y="835"/>
                  </a:lnTo>
                  <a:lnTo>
                    <a:pt x="4839" y="799"/>
                  </a:lnTo>
                  <a:lnTo>
                    <a:pt x="4810" y="764"/>
                  </a:lnTo>
                  <a:lnTo>
                    <a:pt x="4782" y="730"/>
                  </a:lnTo>
                  <a:lnTo>
                    <a:pt x="4752" y="697"/>
                  </a:lnTo>
                  <a:lnTo>
                    <a:pt x="4722" y="664"/>
                  </a:lnTo>
                  <a:lnTo>
                    <a:pt x="4691" y="632"/>
                  </a:lnTo>
                  <a:lnTo>
                    <a:pt x="4659" y="601"/>
                  </a:lnTo>
                  <a:lnTo>
                    <a:pt x="4627" y="570"/>
                  </a:lnTo>
                  <a:lnTo>
                    <a:pt x="4594" y="540"/>
                  </a:lnTo>
                  <a:lnTo>
                    <a:pt x="4560" y="511"/>
                  </a:lnTo>
                  <a:lnTo>
                    <a:pt x="4527" y="482"/>
                  </a:lnTo>
                  <a:lnTo>
                    <a:pt x="4492" y="454"/>
                  </a:lnTo>
                  <a:lnTo>
                    <a:pt x="4456" y="427"/>
                  </a:lnTo>
                  <a:lnTo>
                    <a:pt x="4420" y="400"/>
                  </a:lnTo>
                  <a:lnTo>
                    <a:pt x="4384" y="374"/>
                  </a:lnTo>
                  <a:lnTo>
                    <a:pt x="4347" y="350"/>
                  </a:lnTo>
                  <a:lnTo>
                    <a:pt x="4309" y="326"/>
                  </a:lnTo>
                  <a:lnTo>
                    <a:pt x="4271" y="301"/>
                  </a:lnTo>
                  <a:lnTo>
                    <a:pt x="4233" y="279"/>
                  </a:lnTo>
                  <a:lnTo>
                    <a:pt x="4194" y="257"/>
                  </a:lnTo>
                  <a:lnTo>
                    <a:pt x="4154" y="236"/>
                  </a:lnTo>
                  <a:lnTo>
                    <a:pt x="4114" y="216"/>
                  </a:lnTo>
                  <a:lnTo>
                    <a:pt x="4074" y="197"/>
                  </a:lnTo>
                  <a:lnTo>
                    <a:pt x="4033" y="178"/>
                  </a:lnTo>
                  <a:lnTo>
                    <a:pt x="3992" y="160"/>
                  </a:lnTo>
                  <a:lnTo>
                    <a:pt x="3950" y="143"/>
                  </a:lnTo>
                  <a:lnTo>
                    <a:pt x="3908" y="127"/>
                  </a:lnTo>
                  <a:lnTo>
                    <a:pt x="3865" y="113"/>
                  </a:lnTo>
                  <a:lnTo>
                    <a:pt x="3822" y="98"/>
                  </a:lnTo>
                  <a:lnTo>
                    <a:pt x="3779" y="85"/>
                  </a:lnTo>
                  <a:lnTo>
                    <a:pt x="3736" y="73"/>
                  </a:lnTo>
                  <a:lnTo>
                    <a:pt x="3691" y="61"/>
                  </a:lnTo>
                  <a:lnTo>
                    <a:pt x="3647" y="50"/>
                  </a:lnTo>
                  <a:lnTo>
                    <a:pt x="3602" y="41"/>
                  </a:lnTo>
                  <a:lnTo>
                    <a:pt x="3558" y="32"/>
                  </a:lnTo>
                  <a:lnTo>
                    <a:pt x="3512" y="25"/>
                  </a:lnTo>
                  <a:lnTo>
                    <a:pt x="3466" y="19"/>
                  </a:lnTo>
                  <a:lnTo>
                    <a:pt x="3420" y="12"/>
                  </a:lnTo>
                  <a:lnTo>
                    <a:pt x="3374" y="8"/>
                  </a:lnTo>
                  <a:lnTo>
                    <a:pt x="3328" y="4"/>
                  </a:lnTo>
                  <a:lnTo>
                    <a:pt x="3281" y="2"/>
                  </a:lnTo>
                  <a:lnTo>
                    <a:pt x="3235" y="0"/>
                  </a:lnTo>
                  <a:lnTo>
                    <a:pt x="3187" y="0"/>
                  </a:lnTo>
                  <a:lnTo>
                    <a:pt x="3187" y="0"/>
                  </a:lnTo>
                  <a:lnTo>
                    <a:pt x="3135" y="0"/>
                  </a:lnTo>
                  <a:lnTo>
                    <a:pt x="3082" y="2"/>
                  </a:lnTo>
                  <a:lnTo>
                    <a:pt x="3029" y="5"/>
                  </a:lnTo>
                  <a:lnTo>
                    <a:pt x="2978" y="10"/>
                  </a:lnTo>
                  <a:lnTo>
                    <a:pt x="2926" y="16"/>
                  </a:lnTo>
                  <a:lnTo>
                    <a:pt x="2874" y="23"/>
                  </a:lnTo>
                  <a:lnTo>
                    <a:pt x="2824" y="31"/>
                  </a:lnTo>
                  <a:lnTo>
                    <a:pt x="2773" y="41"/>
                  </a:lnTo>
                  <a:lnTo>
                    <a:pt x="2722" y="51"/>
                  </a:lnTo>
                  <a:lnTo>
                    <a:pt x="2673" y="63"/>
                  </a:lnTo>
                  <a:lnTo>
                    <a:pt x="2624" y="76"/>
                  </a:lnTo>
                  <a:lnTo>
                    <a:pt x="2575" y="90"/>
                  </a:lnTo>
                  <a:lnTo>
                    <a:pt x="2527" y="105"/>
                  </a:lnTo>
                  <a:lnTo>
                    <a:pt x="2479" y="122"/>
                  </a:lnTo>
                  <a:lnTo>
                    <a:pt x="2432" y="139"/>
                  </a:lnTo>
                  <a:lnTo>
                    <a:pt x="2385" y="158"/>
                  </a:lnTo>
                  <a:lnTo>
                    <a:pt x="2340" y="178"/>
                  </a:lnTo>
                  <a:lnTo>
                    <a:pt x="2294" y="198"/>
                  </a:lnTo>
                  <a:lnTo>
                    <a:pt x="2249" y="220"/>
                  </a:lnTo>
                  <a:lnTo>
                    <a:pt x="2205" y="242"/>
                  </a:lnTo>
                  <a:lnTo>
                    <a:pt x="2160" y="267"/>
                  </a:lnTo>
                  <a:lnTo>
                    <a:pt x="2118" y="291"/>
                  </a:lnTo>
                  <a:lnTo>
                    <a:pt x="2075" y="317"/>
                  </a:lnTo>
                  <a:lnTo>
                    <a:pt x="2034" y="344"/>
                  </a:lnTo>
                  <a:lnTo>
                    <a:pt x="1993" y="371"/>
                  </a:lnTo>
                  <a:lnTo>
                    <a:pt x="1952" y="400"/>
                  </a:lnTo>
                  <a:lnTo>
                    <a:pt x="1913" y="430"/>
                  </a:lnTo>
                  <a:lnTo>
                    <a:pt x="1874" y="459"/>
                  </a:lnTo>
                  <a:lnTo>
                    <a:pt x="1835" y="491"/>
                  </a:lnTo>
                  <a:lnTo>
                    <a:pt x="1798" y="524"/>
                  </a:lnTo>
                  <a:lnTo>
                    <a:pt x="1761" y="556"/>
                  </a:lnTo>
                  <a:lnTo>
                    <a:pt x="1725" y="590"/>
                  </a:lnTo>
                  <a:lnTo>
                    <a:pt x="1689" y="625"/>
                  </a:lnTo>
                  <a:lnTo>
                    <a:pt x="1655" y="661"/>
                  </a:lnTo>
                  <a:lnTo>
                    <a:pt x="1622" y="697"/>
                  </a:lnTo>
                  <a:lnTo>
                    <a:pt x="1589" y="734"/>
                  </a:lnTo>
                  <a:lnTo>
                    <a:pt x="1557" y="772"/>
                  </a:lnTo>
                  <a:lnTo>
                    <a:pt x="1526" y="811"/>
                  </a:lnTo>
                  <a:lnTo>
                    <a:pt x="1496" y="850"/>
                  </a:lnTo>
                  <a:lnTo>
                    <a:pt x="1467" y="890"/>
                  </a:lnTo>
                  <a:lnTo>
                    <a:pt x="1438" y="930"/>
                  </a:lnTo>
                  <a:lnTo>
                    <a:pt x="1411" y="972"/>
                  </a:lnTo>
                  <a:lnTo>
                    <a:pt x="1384" y="1013"/>
                  </a:lnTo>
                  <a:lnTo>
                    <a:pt x="1359" y="1056"/>
                  </a:lnTo>
                  <a:lnTo>
                    <a:pt x="1335" y="1099"/>
                  </a:lnTo>
                  <a:lnTo>
                    <a:pt x="1312" y="1144"/>
                  </a:lnTo>
                  <a:lnTo>
                    <a:pt x="1289" y="1188"/>
                  </a:lnTo>
                  <a:lnTo>
                    <a:pt x="1268" y="1233"/>
                  </a:lnTo>
                  <a:lnTo>
                    <a:pt x="1247" y="1279"/>
                  </a:lnTo>
                  <a:lnTo>
                    <a:pt x="1228" y="1325"/>
                  </a:lnTo>
                  <a:lnTo>
                    <a:pt x="1210" y="1373"/>
                  </a:lnTo>
                  <a:lnTo>
                    <a:pt x="1194" y="1419"/>
                  </a:lnTo>
                  <a:lnTo>
                    <a:pt x="1177" y="1467"/>
                  </a:lnTo>
                  <a:lnTo>
                    <a:pt x="1162" y="1516"/>
                  </a:lnTo>
                  <a:lnTo>
                    <a:pt x="1148" y="1564"/>
                  </a:lnTo>
                  <a:lnTo>
                    <a:pt x="1137" y="1614"/>
                  </a:lnTo>
                  <a:lnTo>
                    <a:pt x="1125" y="1663"/>
                  </a:lnTo>
                  <a:lnTo>
                    <a:pt x="1114" y="1714"/>
                  </a:lnTo>
                  <a:lnTo>
                    <a:pt x="1106" y="1765"/>
                  </a:lnTo>
                  <a:lnTo>
                    <a:pt x="1098" y="1815"/>
                  </a:lnTo>
                  <a:lnTo>
                    <a:pt x="1091" y="1867"/>
                  </a:lnTo>
                  <a:lnTo>
                    <a:pt x="1086" y="1919"/>
                  </a:lnTo>
                  <a:lnTo>
                    <a:pt x="1082" y="1971"/>
                  </a:lnTo>
                  <a:lnTo>
                    <a:pt x="1079" y="2023"/>
                  </a:lnTo>
                  <a:lnTo>
                    <a:pt x="1079" y="2023"/>
                  </a:lnTo>
                  <a:lnTo>
                    <a:pt x="1050" y="2029"/>
                  </a:lnTo>
                  <a:lnTo>
                    <a:pt x="1022" y="2036"/>
                  </a:lnTo>
                  <a:lnTo>
                    <a:pt x="993" y="2043"/>
                  </a:lnTo>
                  <a:lnTo>
                    <a:pt x="965" y="2050"/>
                  </a:lnTo>
                  <a:lnTo>
                    <a:pt x="936" y="2059"/>
                  </a:lnTo>
                  <a:lnTo>
                    <a:pt x="909" y="2068"/>
                  </a:lnTo>
                  <a:lnTo>
                    <a:pt x="881" y="2077"/>
                  </a:lnTo>
                  <a:lnTo>
                    <a:pt x="854" y="2087"/>
                  </a:lnTo>
                  <a:lnTo>
                    <a:pt x="800" y="2109"/>
                  </a:lnTo>
                  <a:lnTo>
                    <a:pt x="749" y="2133"/>
                  </a:lnTo>
                  <a:lnTo>
                    <a:pt x="698" y="2159"/>
                  </a:lnTo>
                  <a:lnTo>
                    <a:pt x="648" y="2187"/>
                  </a:lnTo>
                  <a:lnTo>
                    <a:pt x="600" y="2218"/>
                  </a:lnTo>
                  <a:lnTo>
                    <a:pt x="553" y="2250"/>
                  </a:lnTo>
                  <a:lnTo>
                    <a:pt x="508" y="2283"/>
                  </a:lnTo>
                  <a:lnTo>
                    <a:pt x="464" y="2320"/>
                  </a:lnTo>
                  <a:lnTo>
                    <a:pt x="422" y="2357"/>
                  </a:lnTo>
                  <a:lnTo>
                    <a:pt x="382" y="2397"/>
                  </a:lnTo>
                  <a:lnTo>
                    <a:pt x="343" y="2438"/>
                  </a:lnTo>
                  <a:lnTo>
                    <a:pt x="306" y="2481"/>
                  </a:lnTo>
                  <a:lnTo>
                    <a:pt x="271" y="2525"/>
                  </a:lnTo>
                  <a:lnTo>
                    <a:pt x="237" y="2570"/>
                  </a:lnTo>
                  <a:lnTo>
                    <a:pt x="207" y="2618"/>
                  </a:lnTo>
                  <a:lnTo>
                    <a:pt x="177" y="2666"/>
                  </a:lnTo>
                  <a:lnTo>
                    <a:pt x="150" y="2716"/>
                  </a:lnTo>
                  <a:lnTo>
                    <a:pt x="124" y="2766"/>
                  </a:lnTo>
                  <a:lnTo>
                    <a:pt x="101" y="2819"/>
                  </a:lnTo>
                  <a:lnTo>
                    <a:pt x="81" y="2872"/>
                  </a:lnTo>
                  <a:lnTo>
                    <a:pt x="62" y="2927"/>
                  </a:lnTo>
                  <a:lnTo>
                    <a:pt x="46" y="2981"/>
                  </a:lnTo>
                  <a:lnTo>
                    <a:pt x="39" y="3010"/>
                  </a:lnTo>
                  <a:lnTo>
                    <a:pt x="32" y="3038"/>
                  </a:lnTo>
                  <a:lnTo>
                    <a:pt x="26" y="3067"/>
                  </a:lnTo>
                  <a:lnTo>
                    <a:pt x="20" y="3095"/>
                  </a:lnTo>
                  <a:lnTo>
                    <a:pt x="16" y="3124"/>
                  </a:lnTo>
                  <a:lnTo>
                    <a:pt x="12" y="3153"/>
                  </a:lnTo>
                  <a:lnTo>
                    <a:pt x="7" y="3183"/>
                  </a:lnTo>
                  <a:lnTo>
                    <a:pt x="5" y="3211"/>
                  </a:lnTo>
                  <a:lnTo>
                    <a:pt x="2" y="3242"/>
                  </a:lnTo>
                  <a:lnTo>
                    <a:pt x="1" y="3271"/>
                  </a:lnTo>
                  <a:lnTo>
                    <a:pt x="0" y="3301"/>
                  </a:lnTo>
                  <a:lnTo>
                    <a:pt x="0" y="3331"/>
                  </a:lnTo>
                  <a:lnTo>
                    <a:pt x="0" y="3331"/>
                  </a:lnTo>
                  <a:lnTo>
                    <a:pt x="0" y="3365"/>
                  </a:lnTo>
                  <a:lnTo>
                    <a:pt x="1" y="3400"/>
                  </a:lnTo>
                  <a:lnTo>
                    <a:pt x="3" y="3434"/>
                  </a:lnTo>
                  <a:lnTo>
                    <a:pt x="6" y="3467"/>
                  </a:lnTo>
                  <a:lnTo>
                    <a:pt x="10" y="3500"/>
                  </a:lnTo>
                  <a:lnTo>
                    <a:pt x="15" y="3534"/>
                  </a:lnTo>
                  <a:lnTo>
                    <a:pt x="20" y="3567"/>
                  </a:lnTo>
                  <a:lnTo>
                    <a:pt x="26" y="3599"/>
                  </a:lnTo>
                  <a:lnTo>
                    <a:pt x="34" y="3632"/>
                  </a:lnTo>
                  <a:lnTo>
                    <a:pt x="41" y="3664"/>
                  </a:lnTo>
                  <a:lnTo>
                    <a:pt x="51" y="3695"/>
                  </a:lnTo>
                  <a:lnTo>
                    <a:pt x="59" y="3727"/>
                  </a:lnTo>
                  <a:lnTo>
                    <a:pt x="70" y="3758"/>
                  </a:lnTo>
                  <a:lnTo>
                    <a:pt x="80" y="3789"/>
                  </a:lnTo>
                  <a:lnTo>
                    <a:pt x="92" y="3820"/>
                  </a:lnTo>
                  <a:lnTo>
                    <a:pt x="104" y="3849"/>
                  </a:lnTo>
                  <a:lnTo>
                    <a:pt x="117" y="3879"/>
                  </a:lnTo>
                  <a:lnTo>
                    <a:pt x="131" y="3908"/>
                  </a:lnTo>
                  <a:lnTo>
                    <a:pt x="145" y="3937"/>
                  </a:lnTo>
                  <a:lnTo>
                    <a:pt x="160" y="3966"/>
                  </a:lnTo>
                  <a:lnTo>
                    <a:pt x="176" y="3993"/>
                  </a:lnTo>
                  <a:lnTo>
                    <a:pt x="193" y="4021"/>
                  </a:lnTo>
                  <a:lnTo>
                    <a:pt x="210" y="4048"/>
                  </a:lnTo>
                  <a:lnTo>
                    <a:pt x="228" y="4076"/>
                  </a:lnTo>
                  <a:lnTo>
                    <a:pt x="246" y="4102"/>
                  </a:lnTo>
                  <a:lnTo>
                    <a:pt x="265" y="4127"/>
                  </a:lnTo>
                  <a:lnTo>
                    <a:pt x="284" y="4153"/>
                  </a:lnTo>
                  <a:lnTo>
                    <a:pt x="304" y="4178"/>
                  </a:lnTo>
                  <a:lnTo>
                    <a:pt x="325" y="4202"/>
                  </a:lnTo>
                  <a:lnTo>
                    <a:pt x="346" y="4226"/>
                  </a:lnTo>
                  <a:lnTo>
                    <a:pt x="368" y="4250"/>
                  </a:lnTo>
                  <a:lnTo>
                    <a:pt x="390" y="4273"/>
                  </a:lnTo>
                  <a:lnTo>
                    <a:pt x="413" y="4295"/>
                  </a:lnTo>
                  <a:lnTo>
                    <a:pt x="436" y="4317"/>
                  </a:lnTo>
                  <a:lnTo>
                    <a:pt x="461" y="4338"/>
                  </a:lnTo>
                  <a:lnTo>
                    <a:pt x="485" y="4358"/>
                  </a:lnTo>
                  <a:lnTo>
                    <a:pt x="509" y="4378"/>
                  </a:lnTo>
                  <a:lnTo>
                    <a:pt x="536" y="4398"/>
                  </a:lnTo>
                  <a:lnTo>
                    <a:pt x="561" y="4417"/>
                  </a:lnTo>
                  <a:lnTo>
                    <a:pt x="587" y="4435"/>
                  </a:lnTo>
                  <a:lnTo>
                    <a:pt x="615" y="4453"/>
                  </a:lnTo>
                  <a:lnTo>
                    <a:pt x="641" y="4470"/>
                  </a:lnTo>
                  <a:lnTo>
                    <a:pt x="669" y="4487"/>
                  </a:lnTo>
                  <a:lnTo>
                    <a:pt x="697" y="4503"/>
                  </a:lnTo>
                  <a:lnTo>
                    <a:pt x="725" y="4517"/>
                  </a:lnTo>
                  <a:lnTo>
                    <a:pt x="755" y="4532"/>
                  </a:lnTo>
                  <a:lnTo>
                    <a:pt x="784" y="4546"/>
                  </a:lnTo>
                  <a:lnTo>
                    <a:pt x="814" y="4559"/>
                  </a:lnTo>
                  <a:lnTo>
                    <a:pt x="843" y="4571"/>
                  </a:lnTo>
                  <a:lnTo>
                    <a:pt x="874" y="4583"/>
                  </a:lnTo>
                  <a:lnTo>
                    <a:pt x="905" y="4593"/>
                  </a:lnTo>
                  <a:lnTo>
                    <a:pt x="936" y="4603"/>
                  </a:lnTo>
                  <a:lnTo>
                    <a:pt x="968" y="4612"/>
                  </a:lnTo>
                  <a:lnTo>
                    <a:pt x="1000" y="4621"/>
                  </a:lnTo>
                  <a:lnTo>
                    <a:pt x="1031" y="4629"/>
                  </a:lnTo>
                  <a:lnTo>
                    <a:pt x="1064" y="4637"/>
                  </a:lnTo>
                  <a:lnTo>
                    <a:pt x="1097" y="4643"/>
                  </a:lnTo>
                  <a:lnTo>
                    <a:pt x="1129" y="4648"/>
                  </a:lnTo>
                  <a:lnTo>
                    <a:pt x="1162" y="4652"/>
                  </a:lnTo>
                  <a:lnTo>
                    <a:pt x="1196" y="4657"/>
                  </a:lnTo>
                  <a:lnTo>
                    <a:pt x="1229" y="4660"/>
                  </a:lnTo>
                  <a:lnTo>
                    <a:pt x="1263" y="4662"/>
                  </a:lnTo>
                  <a:lnTo>
                    <a:pt x="1298" y="4663"/>
                  </a:lnTo>
                  <a:lnTo>
                    <a:pt x="1332" y="4663"/>
                  </a:lnTo>
                  <a:lnTo>
                    <a:pt x="2622" y="4663"/>
                  </a:lnTo>
                  <a:lnTo>
                    <a:pt x="2622" y="4433"/>
                  </a:lnTo>
                  <a:lnTo>
                    <a:pt x="1332" y="4433"/>
                  </a:lnTo>
                  <a:lnTo>
                    <a:pt x="1332" y="4433"/>
                  </a:lnTo>
                  <a:lnTo>
                    <a:pt x="1303" y="4433"/>
                  </a:lnTo>
                  <a:lnTo>
                    <a:pt x="1275" y="4432"/>
                  </a:lnTo>
                  <a:lnTo>
                    <a:pt x="1247" y="4430"/>
                  </a:lnTo>
                  <a:lnTo>
                    <a:pt x="1219" y="4428"/>
                  </a:lnTo>
                  <a:lnTo>
                    <a:pt x="1191" y="4425"/>
                  </a:lnTo>
                  <a:lnTo>
                    <a:pt x="1164" y="4420"/>
                  </a:lnTo>
                  <a:lnTo>
                    <a:pt x="1137" y="4416"/>
                  </a:lnTo>
                  <a:lnTo>
                    <a:pt x="1110" y="4411"/>
                  </a:lnTo>
                  <a:lnTo>
                    <a:pt x="1083" y="4406"/>
                  </a:lnTo>
                  <a:lnTo>
                    <a:pt x="1056" y="4398"/>
                  </a:lnTo>
                  <a:lnTo>
                    <a:pt x="1030" y="4392"/>
                  </a:lnTo>
                  <a:lnTo>
                    <a:pt x="1004" y="4384"/>
                  </a:lnTo>
                  <a:lnTo>
                    <a:pt x="978" y="4375"/>
                  </a:lnTo>
                  <a:lnTo>
                    <a:pt x="953" y="4367"/>
                  </a:lnTo>
                  <a:lnTo>
                    <a:pt x="928" y="4357"/>
                  </a:lnTo>
                  <a:lnTo>
                    <a:pt x="903" y="4347"/>
                  </a:lnTo>
                  <a:lnTo>
                    <a:pt x="878" y="4336"/>
                  </a:lnTo>
                  <a:lnTo>
                    <a:pt x="854" y="4325"/>
                  </a:lnTo>
                  <a:lnTo>
                    <a:pt x="830" y="4313"/>
                  </a:lnTo>
                  <a:lnTo>
                    <a:pt x="807" y="4300"/>
                  </a:lnTo>
                  <a:lnTo>
                    <a:pt x="783" y="4288"/>
                  </a:lnTo>
                  <a:lnTo>
                    <a:pt x="760" y="4274"/>
                  </a:lnTo>
                  <a:lnTo>
                    <a:pt x="738" y="4259"/>
                  </a:lnTo>
                  <a:lnTo>
                    <a:pt x="716" y="4245"/>
                  </a:lnTo>
                  <a:lnTo>
                    <a:pt x="694" y="4230"/>
                  </a:lnTo>
                  <a:lnTo>
                    <a:pt x="673" y="4214"/>
                  </a:lnTo>
                  <a:lnTo>
                    <a:pt x="652" y="4198"/>
                  </a:lnTo>
                  <a:lnTo>
                    <a:pt x="630" y="4181"/>
                  </a:lnTo>
                  <a:lnTo>
                    <a:pt x="590" y="4146"/>
                  </a:lnTo>
                  <a:lnTo>
                    <a:pt x="552" y="4111"/>
                  </a:lnTo>
                  <a:lnTo>
                    <a:pt x="516" y="4072"/>
                  </a:lnTo>
                  <a:lnTo>
                    <a:pt x="482" y="4031"/>
                  </a:lnTo>
                  <a:lnTo>
                    <a:pt x="465" y="4011"/>
                  </a:lnTo>
                  <a:lnTo>
                    <a:pt x="448" y="3990"/>
                  </a:lnTo>
                  <a:lnTo>
                    <a:pt x="433" y="3969"/>
                  </a:lnTo>
                  <a:lnTo>
                    <a:pt x="417" y="3947"/>
                  </a:lnTo>
                  <a:lnTo>
                    <a:pt x="403" y="3925"/>
                  </a:lnTo>
                  <a:lnTo>
                    <a:pt x="389" y="3903"/>
                  </a:lnTo>
                  <a:lnTo>
                    <a:pt x="375" y="3880"/>
                  </a:lnTo>
                  <a:lnTo>
                    <a:pt x="363" y="3856"/>
                  </a:lnTo>
                  <a:lnTo>
                    <a:pt x="350" y="3832"/>
                  </a:lnTo>
                  <a:lnTo>
                    <a:pt x="338" y="3809"/>
                  </a:lnTo>
                  <a:lnTo>
                    <a:pt x="327" y="3785"/>
                  </a:lnTo>
                  <a:lnTo>
                    <a:pt x="316" y="3759"/>
                  </a:lnTo>
                  <a:lnTo>
                    <a:pt x="306" y="3735"/>
                  </a:lnTo>
                  <a:lnTo>
                    <a:pt x="296" y="3710"/>
                  </a:lnTo>
                  <a:lnTo>
                    <a:pt x="288" y="3685"/>
                  </a:lnTo>
                  <a:lnTo>
                    <a:pt x="279" y="3658"/>
                  </a:lnTo>
                  <a:lnTo>
                    <a:pt x="271" y="3633"/>
                  </a:lnTo>
                  <a:lnTo>
                    <a:pt x="264" y="3607"/>
                  </a:lnTo>
                  <a:lnTo>
                    <a:pt x="257" y="3580"/>
                  </a:lnTo>
                  <a:lnTo>
                    <a:pt x="252" y="3553"/>
                  </a:lnTo>
                  <a:lnTo>
                    <a:pt x="247" y="3526"/>
                  </a:lnTo>
                  <a:lnTo>
                    <a:pt x="242" y="3499"/>
                  </a:lnTo>
                  <a:lnTo>
                    <a:pt x="238" y="3472"/>
                  </a:lnTo>
                  <a:lnTo>
                    <a:pt x="235" y="3443"/>
                  </a:lnTo>
                  <a:lnTo>
                    <a:pt x="233" y="3416"/>
                  </a:lnTo>
                  <a:lnTo>
                    <a:pt x="231" y="3387"/>
                  </a:lnTo>
                  <a:lnTo>
                    <a:pt x="230" y="3360"/>
                  </a:lnTo>
                  <a:lnTo>
                    <a:pt x="230" y="3331"/>
                  </a:lnTo>
                  <a:lnTo>
                    <a:pt x="230" y="3331"/>
                  </a:lnTo>
                  <a:lnTo>
                    <a:pt x="231" y="3279"/>
                  </a:lnTo>
                  <a:lnTo>
                    <a:pt x="234" y="3227"/>
                  </a:lnTo>
                  <a:lnTo>
                    <a:pt x="240" y="3176"/>
                  </a:lnTo>
                  <a:lnTo>
                    <a:pt x="249" y="3126"/>
                  </a:lnTo>
                  <a:lnTo>
                    <a:pt x="259" y="3076"/>
                  </a:lnTo>
                  <a:lnTo>
                    <a:pt x="272" y="3028"/>
                  </a:lnTo>
                  <a:lnTo>
                    <a:pt x="287" y="2979"/>
                  </a:lnTo>
                  <a:lnTo>
                    <a:pt x="304" y="2933"/>
                  </a:lnTo>
                  <a:lnTo>
                    <a:pt x="323" y="2886"/>
                  </a:lnTo>
                  <a:lnTo>
                    <a:pt x="344" y="2841"/>
                  </a:lnTo>
                  <a:lnTo>
                    <a:pt x="367" y="2798"/>
                  </a:lnTo>
                  <a:lnTo>
                    <a:pt x="391" y="2755"/>
                  </a:lnTo>
                  <a:lnTo>
                    <a:pt x="419" y="2714"/>
                  </a:lnTo>
                  <a:lnTo>
                    <a:pt x="447" y="2674"/>
                  </a:lnTo>
                  <a:lnTo>
                    <a:pt x="477" y="2635"/>
                  </a:lnTo>
                  <a:lnTo>
                    <a:pt x="509" y="2598"/>
                  </a:lnTo>
                  <a:lnTo>
                    <a:pt x="542" y="2562"/>
                  </a:lnTo>
                  <a:lnTo>
                    <a:pt x="578" y="2527"/>
                  </a:lnTo>
                  <a:lnTo>
                    <a:pt x="614" y="2494"/>
                  </a:lnTo>
                  <a:lnTo>
                    <a:pt x="652" y="2463"/>
                  </a:lnTo>
                  <a:lnTo>
                    <a:pt x="692" y="2433"/>
                  </a:lnTo>
                  <a:lnTo>
                    <a:pt x="733" y="2406"/>
                  </a:lnTo>
                  <a:lnTo>
                    <a:pt x="775" y="2379"/>
                  </a:lnTo>
                  <a:lnTo>
                    <a:pt x="818" y="2355"/>
                  </a:lnTo>
                  <a:lnTo>
                    <a:pt x="862" y="2333"/>
                  </a:lnTo>
                  <a:lnTo>
                    <a:pt x="909" y="2313"/>
                  </a:lnTo>
                  <a:lnTo>
                    <a:pt x="956" y="2295"/>
                  </a:lnTo>
                  <a:lnTo>
                    <a:pt x="1004" y="2278"/>
                  </a:lnTo>
                  <a:lnTo>
                    <a:pt x="1053" y="2264"/>
                  </a:lnTo>
                  <a:lnTo>
                    <a:pt x="1103" y="2253"/>
                  </a:lnTo>
                  <a:lnTo>
                    <a:pt x="1153" y="2243"/>
                  </a:lnTo>
                  <a:lnTo>
                    <a:pt x="1205" y="2236"/>
                  </a:lnTo>
                  <a:lnTo>
                    <a:pt x="1307" y="2224"/>
                  </a:lnTo>
                  <a:lnTo>
                    <a:pt x="1307" y="2108"/>
                  </a:lnTo>
                  <a:lnTo>
                    <a:pt x="1307" y="2108"/>
                  </a:lnTo>
                  <a:lnTo>
                    <a:pt x="1307" y="2061"/>
                  </a:lnTo>
                  <a:lnTo>
                    <a:pt x="1310" y="2012"/>
                  </a:lnTo>
                  <a:lnTo>
                    <a:pt x="1313" y="1965"/>
                  </a:lnTo>
                  <a:lnTo>
                    <a:pt x="1317" y="1917"/>
                  </a:lnTo>
                  <a:lnTo>
                    <a:pt x="1322" y="1870"/>
                  </a:lnTo>
                  <a:lnTo>
                    <a:pt x="1328" y="1823"/>
                  </a:lnTo>
                  <a:lnTo>
                    <a:pt x="1337" y="1776"/>
                  </a:lnTo>
                  <a:lnTo>
                    <a:pt x="1345" y="1731"/>
                  </a:lnTo>
                  <a:lnTo>
                    <a:pt x="1355" y="1685"/>
                  </a:lnTo>
                  <a:lnTo>
                    <a:pt x="1366" y="1639"/>
                  </a:lnTo>
                  <a:lnTo>
                    <a:pt x="1378" y="1595"/>
                  </a:lnTo>
                  <a:lnTo>
                    <a:pt x="1392" y="1551"/>
                  </a:lnTo>
                  <a:lnTo>
                    <a:pt x="1407" y="1506"/>
                  </a:lnTo>
                  <a:lnTo>
                    <a:pt x="1421" y="1463"/>
                  </a:lnTo>
                  <a:lnTo>
                    <a:pt x="1438" y="1420"/>
                  </a:lnTo>
                  <a:lnTo>
                    <a:pt x="1455" y="1378"/>
                  </a:lnTo>
                  <a:lnTo>
                    <a:pt x="1473" y="1337"/>
                  </a:lnTo>
                  <a:lnTo>
                    <a:pt x="1493" y="1294"/>
                  </a:lnTo>
                  <a:lnTo>
                    <a:pt x="1513" y="1254"/>
                  </a:lnTo>
                  <a:lnTo>
                    <a:pt x="1534" y="1213"/>
                  </a:lnTo>
                  <a:lnTo>
                    <a:pt x="1556" y="1174"/>
                  </a:lnTo>
                  <a:lnTo>
                    <a:pt x="1579" y="1135"/>
                  </a:lnTo>
                  <a:lnTo>
                    <a:pt x="1604" y="1096"/>
                  </a:lnTo>
                  <a:lnTo>
                    <a:pt x="1629" y="1058"/>
                  </a:lnTo>
                  <a:lnTo>
                    <a:pt x="1654" y="1021"/>
                  </a:lnTo>
                  <a:lnTo>
                    <a:pt x="1681" y="986"/>
                  </a:lnTo>
                  <a:lnTo>
                    <a:pt x="1709" y="950"/>
                  </a:lnTo>
                  <a:lnTo>
                    <a:pt x="1737" y="914"/>
                  </a:lnTo>
                  <a:lnTo>
                    <a:pt x="1766" y="879"/>
                  </a:lnTo>
                  <a:lnTo>
                    <a:pt x="1797" y="845"/>
                  </a:lnTo>
                  <a:lnTo>
                    <a:pt x="1827" y="813"/>
                  </a:lnTo>
                  <a:lnTo>
                    <a:pt x="1859" y="781"/>
                  </a:lnTo>
                  <a:lnTo>
                    <a:pt x="1890" y="749"/>
                  </a:lnTo>
                  <a:lnTo>
                    <a:pt x="1924" y="718"/>
                  </a:lnTo>
                  <a:lnTo>
                    <a:pt x="1958" y="688"/>
                  </a:lnTo>
                  <a:lnTo>
                    <a:pt x="1992" y="659"/>
                  </a:lnTo>
                  <a:lnTo>
                    <a:pt x="2028" y="630"/>
                  </a:lnTo>
                  <a:lnTo>
                    <a:pt x="2063" y="603"/>
                  </a:lnTo>
                  <a:lnTo>
                    <a:pt x="2099" y="577"/>
                  </a:lnTo>
                  <a:lnTo>
                    <a:pt x="2137" y="551"/>
                  </a:lnTo>
                  <a:lnTo>
                    <a:pt x="2174" y="526"/>
                  </a:lnTo>
                  <a:lnTo>
                    <a:pt x="2213" y="502"/>
                  </a:lnTo>
                  <a:lnTo>
                    <a:pt x="2252" y="478"/>
                  </a:lnTo>
                  <a:lnTo>
                    <a:pt x="2292" y="456"/>
                  </a:lnTo>
                  <a:lnTo>
                    <a:pt x="2332" y="435"/>
                  </a:lnTo>
                  <a:lnTo>
                    <a:pt x="2372" y="415"/>
                  </a:lnTo>
                  <a:lnTo>
                    <a:pt x="2415" y="395"/>
                  </a:lnTo>
                  <a:lnTo>
                    <a:pt x="2456" y="377"/>
                  </a:lnTo>
                  <a:lnTo>
                    <a:pt x="2499" y="360"/>
                  </a:lnTo>
                  <a:lnTo>
                    <a:pt x="2541" y="344"/>
                  </a:lnTo>
                  <a:lnTo>
                    <a:pt x="2585" y="329"/>
                  </a:lnTo>
                  <a:lnTo>
                    <a:pt x="2629" y="314"/>
                  </a:lnTo>
                  <a:lnTo>
                    <a:pt x="2673" y="301"/>
                  </a:lnTo>
                  <a:lnTo>
                    <a:pt x="2718" y="289"/>
                  </a:lnTo>
                  <a:lnTo>
                    <a:pt x="2764" y="278"/>
                  </a:lnTo>
                  <a:lnTo>
                    <a:pt x="2809" y="268"/>
                  </a:lnTo>
                  <a:lnTo>
                    <a:pt x="2855" y="259"/>
                  </a:lnTo>
                  <a:lnTo>
                    <a:pt x="2902" y="251"/>
                  </a:lnTo>
                  <a:lnTo>
                    <a:pt x="2948" y="244"/>
                  </a:lnTo>
                  <a:lnTo>
                    <a:pt x="2996" y="239"/>
                  </a:lnTo>
                  <a:lnTo>
                    <a:pt x="3043" y="235"/>
                  </a:lnTo>
                  <a:lnTo>
                    <a:pt x="3090" y="232"/>
                  </a:lnTo>
                  <a:lnTo>
                    <a:pt x="3139" y="230"/>
                  </a:lnTo>
                  <a:lnTo>
                    <a:pt x="3187" y="230"/>
                  </a:lnTo>
                  <a:lnTo>
                    <a:pt x="3187" y="230"/>
                  </a:lnTo>
                  <a:lnTo>
                    <a:pt x="3231" y="230"/>
                  </a:lnTo>
                  <a:lnTo>
                    <a:pt x="3275" y="232"/>
                  </a:lnTo>
                  <a:lnTo>
                    <a:pt x="3318" y="234"/>
                  </a:lnTo>
                  <a:lnTo>
                    <a:pt x="3360" y="237"/>
                  </a:lnTo>
                  <a:lnTo>
                    <a:pt x="3404" y="242"/>
                  </a:lnTo>
                  <a:lnTo>
                    <a:pt x="3446" y="248"/>
                  </a:lnTo>
                  <a:lnTo>
                    <a:pt x="3489" y="254"/>
                  </a:lnTo>
                  <a:lnTo>
                    <a:pt x="3530" y="261"/>
                  </a:lnTo>
                  <a:lnTo>
                    <a:pt x="3572" y="270"/>
                  </a:lnTo>
                  <a:lnTo>
                    <a:pt x="3613" y="279"/>
                  </a:lnTo>
                  <a:lnTo>
                    <a:pt x="3655" y="289"/>
                  </a:lnTo>
                  <a:lnTo>
                    <a:pt x="3696" y="300"/>
                  </a:lnTo>
                  <a:lnTo>
                    <a:pt x="3736" y="312"/>
                  </a:lnTo>
                  <a:lnTo>
                    <a:pt x="3776" y="325"/>
                  </a:lnTo>
                  <a:lnTo>
                    <a:pt x="3816" y="338"/>
                  </a:lnTo>
                  <a:lnTo>
                    <a:pt x="3855" y="353"/>
                  </a:lnTo>
                  <a:lnTo>
                    <a:pt x="3894" y="368"/>
                  </a:lnTo>
                  <a:lnTo>
                    <a:pt x="3932" y="385"/>
                  </a:lnTo>
                  <a:lnTo>
                    <a:pt x="3970" y="401"/>
                  </a:lnTo>
                  <a:lnTo>
                    <a:pt x="4008" y="419"/>
                  </a:lnTo>
                  <a:lnTo>
                    <a:pt x="4045" y="438"/>
                  </a:lnTo>
                  <a:lnTo>
                    <a:pt x="4082" y="457"/>
                  </a:lnTo>
                  <a:lnTo>
                    <a:pt x="4118" y="477"/>
                  </a:lnTo>
                  <a:lnTo>
                    <a:pt x="4153" y="498"/>
                  </a:lnTo>
                  <a:lnTo>
                    <a:pt x="4189" y="521"/>
                  </a:lnTo>
                  <a:lnTo>
                    <a:pt x="4224" y="543"/>
                  </a:lnTo>
                  <a:lnTo>
                    <a:pt x="4258" y="566"/>
                  </a:lnTo>
                  <a:lnTo>
                    <a:pt x="4291" y="590"/>
                  </a:lnTo>
                  <a:lnTo>
                    <a:pt x="4325" y="616"/>
                  </a:lnTo>
                  <a:lnTo>
                    <a:pt x="4358" y="641"/>
                  </a:lnTo>
                  <a:lnTo>
                    <a:pt x="4389" y="667"/>
                  </a:lnTo>
                  <a:lnTo>
                    <a:pt x="4421" y="694"/>
                  </a:lnTo>
                  <a:lnTo>
                    <a:pt x="4452" y="721"/>
                  </a:lnTo>
                  <a:lnTo>
                    <a:pt x="4482" y="749"/>
                  </a:lnTo>
                  <a:lnTo>
                    <a:pt x="4512" y="778"/>
                  </a:lnTo>
                  <a:lnTo>
                    <a:pt x="4541" y="807"/>
                  </a:lnTo>
                  <a:lnTo>
                    <a:pt x="4570" y="838"/>
                  </a:lnTo>
                  <a:lnTo>
                    <a:pt x="4597" y="869"/>
                  </a:lnTo>
                  <a:lnTo>
                    <a:pt x="4625" y="900"/>
                  </a:lnTo>
                  <a:lnTo>
                    <a:pt x="4651" y="932"/>
                  </a:lnTo>
                  <a:lnTo>
                    <a:pt x="4676" y="964"/>
                  </a:lnTo>
                  <a:lnTo>
                    <a:pt x="4702" y="997"/>
                  </a:lnTo>
                  <a:lnTo>
                    <a:pt x="4726" y="1031"/>
                  </a:lnTo>
                  <a:lnTo>
                    <a:pt x="4749" y="1066"/>
                  </a:lnTo>
                  <a:lnTo>
                    <a:pt x="4772" y="1100"/>
                  </a:lnTo>
                  <a:lnTo>
                    <a:pt x="4794" y="1135"/>
                  </a:lnTo>
                  <a:lnTo>
                    <a:pt x="4815" y="1171"/>
                  </a:lnTo>
                  <a:lnTo>
                    <a:pt x="4837" y="1208"/>
                  </a:lnTo>
                  <a:lnTo>
                    <a:pt x="4856" y="1245"/>
                  </a:lnTo>
                  <a:lnTo>
                    <a:pt x="4875" y="1282"/>
                  </a:lnTo>
                  <a:lnTo>
                    <a:pt x="4893" y="1320"/>
                  </a:lnTo>
                  <a:lnTo>
                    <a:pt x="4910" y="1359"/>
                  </a:lnTo>
                  <a:lnTo>
                    <a:pt x="4927" y="1397"/>
                  </a:lnTo>
                  <a:lnTo>
                    <a:pt x="4942" y="1437"/>
                  </a:lnTo>
                  <a:lnTo>
                    <a:pt x="4957" y="1476"/>
                  </a:lnTo>
                  <a:lnTo>
                    <a:pt x="4972" y="1516"/>
                  </a:lnTo>
                  <a:lnTo>
                    <a:pt x="4984" y="1557"/>
                  </a:lnTo>
                  <a:lnTo>
                    <a:pt x="4996" y="1598"/>
                  </a:lnTo>
                  <a:lnTo>
                    <a:pt x="5007" y="1639"/>
                  </a:lnTo>
                  <a:lnTo>
                    <a:pt x="5018" y="1681"/>
                  </a:lnTo>
                  <a:lnTo>
                    <a:pt x="5027" y="1723"/>
                  </a:lnTo>
                  <a:lnTo>
                    <a:pt x="5036" y="1766"/>
                  </a:lnTo>
                  <a:lnTo>
                    <a:pt x="5043" y="1808"/>
                  </a:lnTo>
                  <a:lnTo>
                    <a:pt x="5050" y="1851"/>
                  </a:lnTo>
                  <a:lnTo>
                    <a:pt x="5067" y="1982"/>
                  </a:lnTo>
                  <a:lnTo>
                    <a:pt x="5194" y="1946"/>
                  </a:lnTo>
                  <a:lnTo>
                    <a:pt x="5194" y="1946"/>
                  </a:lnTo>
                  <a:lnTo>
                    <a:pt x="5236" y="1936"/>
                  </a:lnTo>
                  <a:lnTo>
                    <a:pt x="5278" y="1926"/>
                  </a:lnTo>
                  <a:lnTo>
                    <a:pt x="5321" y="1918"/>
                  </a:lnTo>
                  <a:lnTo>
                    <a:pt x="5363" y="1911"/>
                  </a:lnTo>
                  <a:lnTo>
                    <a:pt x="5405" y="1906"/>
                  </a:lnTo>
                  <a:lnTo>
                    <a:pt x="5447" y="1902"/>
                  </a:lnTo>
                  <a:lnTo>
                    <a:pt x="5489" y="1900"/>
                  </a:lnTo>
                  <a:lnTo>
                    <a:pt x="5530" y="1900"/>
                  </a:lnTo>
                  <a:lnTo>
                    <a:pt x="5530" y="1900"/>
                  </a:lnTo>
                  <a:lnTo>
                    <a:pt x="5563" y="1900"/>
                  </a:lnTo>
                  <a:lnTo>
                    <a:pt x="5595" y="1901"/>
                  </a:lnTo>
                  <a:lnTo>
                    <a:pt x="5626" y="1903"/>
                  </a:lnTo>
                  <a:lnTo>
                    <a:pt x="5658" y="1906"/>
                  </a:lnTo>
                  <a:lnTo>
                    <a:pt x="5689" y="1909"/>
                  </a:lnTo>
                  <a:lnTo>
                    <a:pt x="5720" y="1913"/>
                  </a:lnTo>
                  <a:lnTo>
                    <a:pt x="5751" y="1919"/>
                  </a:lnTo>
                  <a:lnTo>
                    <a:pt x="5781" y="1925"/>
                  </a:lnTo>
                  <a:lnTo>
                    <a:pt x="5811" y="1931"/>
                  </a:lnTo>
                  <a:lnTo>
                    <a:pt x="5841" y="1939"/>
                  </a:lnTo>
                  <a:lnTo>
                    <a:pt x="5871" y="1946"/>
                  </a:lnTo>
                  <a:lnTo>
                    <a:pt x="5900" y="1956"/>
                  </a:lnTo>
                  <a:lnTo>
                    <a:pt x="5929" y="1965"/>
                  </a:lnTo>
                  <a:lnTo>
                    <a:pt x="5958" y="1975"/>
                  </a:lnTo>
                  <a:lnTo>
                    <a:pt x="5986" y="1986"/>
                  </a:lnTo>
                  <a:lnTo>
                    <a:pt x="6014" y="1997"/>
                  </a:lnTo>
                  <a:lnTo>
                    <a:pt x="6042" y="2009"/>
                  </a:lnTo>
                  <a:lnTo>
                    <a:pt x="6069" y="2022"/>
                  </a:lnTo>
                  <a:lnTo>
                    <a:pt x="6097" y="2036"/>
                  </a:lnTo>
                  <a:lnTo>
                    <a:pt x="6123" y="2049"/>
                  </a:lnTo>
                  <a:lnTo>
                    <a:pt x="6149" y="2064"/>
                  </a:lnTo>
                  <a:lnTo>
                    <a:pt x="6176" y="2080"/>
                  </a:lnTo>
                  <a:lnTo>
                    <a:pt x="6201" y="2096"/>
                  </a:lnTo>
                  <a:lnTo>
                    <a:pt x="6226" y="2112"/>
                  </a:lnTo>
                  <a:lnTo>
                    <a:pt x="6251" y="2129"/>
                  </a:lnTo>
                  <a:lnTo>
                    <a:pt x="6275" y="2146"/>
                  </a:lnTo>
                  <a:lnTo>
                    <a:pt x="6298" y="2165"/>
                  </a:lnTo>
                  <a:lnTo>
                    <a:pt x="6321" y="2183"/>
                  </a:lnTo>
                  <a:lnTo>
                    <a:pt x="6344" y="2203"/>
                  </a:lnTo>
                  <a:lnTo>
                    <a:pt x="6367" y="2223"/>
                  </a:lnTo>
                  <a:lnTo>
                    <a:pt x="6389" y="2243"/>
                  </a:lnTo>
                  <a:lnTo>
                    <a:pt x="6410" y="2264"/>
                  </a:lnTo>
                  <a:lnTo>
                    <a:pt x="6431" y="2286"/>
                  </a:lnTo>
                  <a:lnTo>
                    <a:pt x="6451" y="2308"/>
                  </a:lnTo>
                  <a:lnTo>
                    <a:pt x="6471" y="2330"/>
                  </a:lnTo>
                  <a:lnTo>
                    <a:pt x="6491" y="2353"/>
                  </a:lnTo>
                  <a:lnTo>
                    <a:pt x="6509" y="2376"/>
                  </a:lnTo>
                  <a:lnTo>
                    <a:pt x="6528" y="2399"/>
                  </a:lnTo>
                  <a:lnTo>
                    <a:pt x="6545" y="2424"/>
                  </a:lnTo>
                  <a:lnTo>
                    <a:pt x="6563" y="2448"/>
                  </a:lnTo>
                  <a:lnTo>
                    <a:pt x="6578" y="2473"/>
                  </a:lnTo>
                  <a:lnTo>
                    <a:pt x="6594" y="2498"/>
                  </a:lnTo>
                  <a:lnTo>
                    <a:pt x="6610" y="2525"/>
                  </a:lnTo>
                  <a:lnTo>
                    <a:pt x="6625" y="2551"/>
                  </a:lnTo>
                  <a:lnTo>
                    <a:pt x="6639" y="2578"/>
                  </a:lnTo>
                  <a:lnTo>
                    <a:pt x="6652" y="2605"/>
                  </a:lnTo>
                  <a:lnTo>
                    <a:pt x="6665" y="2632"/>
                  </a:lnTo>
                  <a:lnTo>
                    <a:pt x="6677" y="2660"/>
                  </a:lnTo>
                  <a:lnTo>
                    <a:pt x="6688" y="2688"/>
                  </a:lnTo>
                  <a:lnTo>
                    <a:pt x="6700" y="2717"/>
                  </a:lnTo>
                  <a:lnTo>
                    <a:pt x="6709" y="2745"/>
                  </a:lnTo>
                  <a:lnTo>
                    <a:pt x="6719" y="2774"/>
                  </a:lnTo>
                  <a:lnTo>
                    <a:pt x="6728" y="2803"/>
                  </a:lnTo>
                  <a:lnTo>
                    <a:pt x="6736" y="2833"/>
                  </a:lnTo>
                  <a:lnTo>
                    <a:pt x="6743" y="2863"/>
                  </a:lnTo>
                  <a:lnTo>
                    <a:pt x="6749" y="2893"/>
                  </a:lnTo>
                  <a:lnTo>
                    <a:pt x="6756" y="2923"/>
                  </a:lnTo>
                  <a:lnTo>
                    <a:pt x="6761" y="2954"/>
                  </a:lnTo>
                  <a:lnTo>
                    <a:pt x="6765" y="2986"/>
                  </a:lnTo>
                  <a:lnTo>
                    <a:pt x="6768" y="3016"/>
                  </a:lnTo>
                  <a:lnTo>
                    <a:pt x="6771" y="3048"/>
                  </a:lnTo>
                  <a:lnTo>
                    <a:pt x="6774" y="3079"/>
                  </a:lnTo>
                  <a:lnTo>
                    <a:pt x="6775" y="3112"/>
                  </a:lnTo>
                  <a:lnTo>
                    <a:pt x="6775" y="3144"/>
                  </a:lnTo>
                  <a:lnTo>
                    <a:pt x="6775" y="3144"/>
                  </a:lnTo>
                  <a:lnTo>
                    <a:pt x="6775" y="3179"/>
                  </a:lnTo>
                  <a:lnTo>
                    <a:pt x="6772" y="3214"/>
                  </a:lnTo>
                  <a:lnTo>
                    <a:pt x="6769" y="3252"/>
                  </a:lnTo>
                  <a:lnTo>
                    <a:pt x="6766" y="3291"/>
                  </a:lnTo>
                  <a:lnTo>
                    <a:pt x="6751" y="3416"/>
                  </a:lnTo>
                  <a:lnTo>
                    <a:pt x="6877" y="3420"/>
                  </a:lnTo>
                  <a:lnTo>
                    <a:pt x="6877" y="3420"/>
                  </a:lnTo>
                  <a:lnTo>
                    <a:pt x="6902" y="3421"/>
                  </a:lnTo>
                  <a:lnTo>
                    <a:pt x="6927" y="3423"/>
                  </a:lnTo>
                  <a:lnTo>
                    <a:pt x="6952" y="3427"/>
                  </a:lnTo>
                  <a:lnTo>
                    <a:pt x="6977" y="3433"/>
                  </a:lnTo>
                  <a:lnTo>
                    <a:pt x="7000" y="3439"/>
                  </a:lnTo>
                  <a:lnTo>
                    <a:pt x="7024" y="3445"/>
                  </a:lnTo>
                  <a:lnTo>
                    <a:pt x="7048" y="3454"/>
                  </a:lnTo>
                  <a:lnTo>
                    <a:pt x="7070" y="3463"/>
                  </a:lnTo>
                  <a:lnTo>
                    <a:pt x="7091" y="3474"/>
                  </a:lnTo>
                  <a:lnTo>
                    <a:pt x="7113" y="3485"/>
                  </a:lnTo>
                  <a:lnTo>
                    <a:pt x="7133" y="3497"/>
                  </a:lnTo>
                  <a:lnTo>
                    <a:pt x="7153" y="3511"/>
                  </a:lnTo>
                  <a:lnTo>
                    <a:pt x="7172" y="3524"/>
                  </a:lnTo>
                  <a:lnTo>
                    <a:pt x="7191" y="3540"/>
                  </a:lnTo>
                  <a:lnTo>
                    <a:pt x="7209" y="3556"/>
                  </a:lnTo>
                  <a:lnTo>
                    <a:pt x="7226" y="3573"/>
                  </a:lnTo>
                  <a:lnTo>
                    <a:pt x="7242" y="3590"/>
                  </a:lnTo>
                  <a:lnTo>
                    <a:pt x="7257" y="3608"/>
                  </a:lnTo>
                  <a:lnTo>
                    <a:pt x="7271" y="3627"/>
                  </a:lnTo>
                  <a:lnTo>
                    <a:pt x="7285" y="3647"/>
                  </a:lnTo>
                  <a:lnTo>
                    <a:pt x="7298" y="3667"/>
                  </a:lnTo>
                  <a:lnTo>
                    <a:pt x="7309" y="3688"/>
                  </a:lnTo>
                  <a:lnTo>
                    <a:pt x="7321" y="3710"/>
                  </a:lnTo>
                  <a:lnTo>
                    <a:pt x="7330" y="3732"/>
                  </a:lnTo>
                  <a:lnTo>
                    <a:pt x="7339" y="3754"/>
                  </a:lnTo>
                  <a:lnTo>
                    <a:pt x="7346" y="3777"/>
                  </a:lnTo>
                  <a:lnTo>
                    <a:pt x="7353" y="3802"/>
                  </a:lnTo>
                  <a:lnTo>
                    <a:pt x="7359" y="3825"/>
                  </a:lnTo>
                  <a:lnTo>
                    <a:pt x="7363" y="3850"/>
                  </a:lnTo>
                  <a:lnTo>
                    <a:pt x="7366" y="3874"/>
                  </a:lnTo>
                  <a:lnTo>
                    <a:pt x="7367" y="3901"/>
                  </a:lnTo>
                  <a:lnTo>
                    <a:pt x="7368" y="3926"/>
                  </a:lnTo>
                  <a:lnTo>
                    <a:pt x="7368" y="3926"/>
                  </a:lnTo>
                  <a:lnTo>
                    <a:pt x="7367" y="3952"/>
                  </a:lnTo>
                  <a:lnTo>
                    <a:pt x="7365" y="3978"/>
                  </a:lnTo>
                  <a:lnTo>
                    <a:pt x="7362" y="4003"/>
                  </a:lnTo>
                  <a:lnTo>
                    <a:pt x="7358" y="4028"/>
                  </a:lnTo>
                  <a:lnTo>
                    <a:pt x="7352" y="4053"/>
                  </a:lnTo>
                  <a:lnTo>
                    <a:pt x="7345" y="4077"/>
                  </a:lnTo>
                  <a:lnTo>
                    <a:pt x="7338" y="4100"/>
                  </a:lnTo>
                  <a:lnTo>
                    <a:pt x="7328" y="4123"/>
                  </a:lnTo>
                  <a:lnTo>
                    <a:pt x="7318" y="4145"/>
                  </a:lnTo>
                  <a:lnTo>
                    <a:pt x="7307" y="4167"/>
                  </a:lnTo>
                  <a:lnTo>
                    <a:pt x="7294" y="4189"/>
                  </a:lnTo>
                  <a:lnTo>
                    <a:pt x="7282" y="4210"/>
                  </a:lnTo>
                  <a:lnTo>
                    <a:pt x="7267" y="4230"/>
                  </a:lnTo>
                  <a:lnTo>
                    <a:pt x="7252" y="4249"/>
                  </a:lnTo>
                  <a:lnTo>
                    <a:pt x="7236" y="4267"/>
                  </a:lnTo>
                  <a:lnTo>
                    <a:pt x="7220" y="4284"/>
                  </a:lnTo>
                  <a:lnTo>
                    <a:pt x="7202" y="4301"/>
                  </a:lnTo>
                  <a:lnTo>
                    <a:pt x="7184" y="4317"/>
                  </a:lnTo>
                  <a:lnTo>
                    <a:pt x="7164" y="4333"/>
                  </a:lnTo>
                  <a:lnTo>
                    <a:pt x="7145" y="4347"/>
                  </a:lnTo>
                  <a:lnTo>
                    <a:pt x="7124" y="4360"/>
                  </a:lnTo>
                  <a:lnTo>
                    <a:pt x="7102" y="4372"/>
                  </a:lnTo>
                  <a:lnTo>
                    <a:pt x="7080" y="4384"/>
                  </a:lnTo>
                  <a:lnTo>
                    <a:pt x="7058" y="4394"/>
                  </a:lnTo>
                  <a:lnTo>
                    <a:pt x="7035" y="4403"/>
                  </a:lnTo>
                  <a:lnTo>
                    <a:pt x="7012" y="4411"/>
                  </a:lnTo>
                  <a:lnTo>
                    <a:pt x="6988" y="4417"/>
                  </a:lnTo>
                  <a:lnTo>
                    <a:pt x="6963" y="4424"/>
                  </a:lnTo>
                  <a:lnTo>
                    <a:pt x="6938" y="4428"/>
                  </a:lnTo>
                  <a:lnTo>
                    <a:pt x="6913" y="4431"/>
                  </a:lnTo>
                  <a:lnTo>
                    <a:pt x="6886" y="4433"/>
                  </a:lnTo>
                  <a:lnTo>
                    <a:pt x="6861" y="4433"/>
                  </a:lnTo>
                  <a:lnTo>
                    <a:pt x="6840" y="4433"/>
                  </a:lnTo>
                  <a:lnTo>
                    <a:pt x="6840" y="4433"/>
                  </a:lnTo>
                  <a:lnTo>
                    <a:pt x="6825" y="4433"/>
                  </a:lnTo>
                  <a:lnTo>
                    <a:pt x="6807" y="4434"/>
                  </a:lnTo>
                  <a:lnTo>
                    <a:pt x="4593" y="4433"/>
                  </a:lnTo>
                  <a:lnTo>
                    <a:pt x="4593" y="4663"/>
                  </a:lnTo>
                  <a:lnTo>
                    <a:pt x="6903" y="4663"/>
                  </a:lnTo>
                  <a:lnTo>
                    <a:pt x="6903" y="4662"/>
                  </a:lnTo>
                  <a:lnTo>
                    <a:pt x="6903" y="4662"/>
                  </a:lnTo>
                  <a:lnTo>
                    <a:pt x="6939" y="4659"/>
                  </a:lnTo>
                  <a:lnTo>
                    <a:pt x="6975" y="4655"/>
                  </a:lnTo>
                  <a:lnTo>
                    <a:pt x="7010" y="4648"/>
                  </a:lnTo>
                  <a:lnTo>
                    <a:pt x="7045" y="4640"/>
                  </a:lnTo>
                  <a:lnTo>
                    <a:pt x="7078" y="4630"/>
                  </a:lnTo>
                  <a:lnTo>
                    <a:pt x="7111" y="4620"/>
                  </a:lnTo>
                  <a:lnTo>
                    <a:pt x="7144" y="4607"/>
                  </a:lnTo>
                  <a:lnTo>
                    <a:pt x="7175" y="4593"/>
                  </a:lnTo>
                  <a:lnTo>
                    <a:pt x="7206" y="4578"/>
                  </a:lnTo>
                  <a:lnTo>
                    <a:pt x="7235" y="4561"/>
                  </a:lnTo>
                  <a:lnTo>
                    <a:pt x="7265" y="4543"/>
                  </a:lnTo>
                  <a:lnTo>
                    <a:pt x="7293" y="4523"/>
                  </a:lnTo>
                  <a:lnTo>
                    <a:pt x="7321" y="4502"/>
                  </a:lnTo>
                  <a:lnTo>
                    <a:pt x="7346" y="4481"/>
                  </a:lnTo>
                  <a:lnTo>
                    <a:pt x="7371" y="4457"/>
                  </a:lnTo>
                  <a:lnTo>
                    <a:pt x="7396" y="4433"/>
                  </a:lnTo>
                  <a:lnTo>
                    <a:pt x="7419" y="4408"/>
                  </a:lnTo>
                  <a:lnTo>
                    <a:pt x="7440" y="4381"/>
                  </a:lnTo>
                  <a:lnTo>
                    <a:pt x="7461" y="4354"/>
                  </a:lnTo>
                  <a:lnTo>
                    <a:pt x="7480" y="4326"/>
                  </a:lnTo>
                  <a:lnTo>
                    <a:pt x="7498" y="4296"/>
                  </a:lnTo>
                  <a:lnTo>
                    <a:pt x="7515" y="4266"/>
                  </a:lnTo>
                  <a:lnTo>
                    <a:pt x="7530" y="4235"/>
                  </a:lnTo>
                  <a:lnTo>
                    <a:pt x="7544" y="4203"/>
                  </a:lnTo>
                  <a:lnTo>
                    <a:pt x="7556" y="4171"/>
                  </a:lnTo>
                  <a:lnTo>
                    <a:pt x="7566" y="4138"/>
                  </a:lnTo>
                  <a:lnTo>
                    <a:pt x="7576" y="4104"/>
                  </a:lnTo>
                  <a:lnTo>
                    <a:pt x="7584" y="4069"/>
                  </a:lnTo>
                  <a:lnTo>
                    <a:pt x="7590" y="4035"/>
                  </a:lnTo>
                  <a:lnTo>
                    <a:pt x="7594" y="3999"/>
                  </a:lnTo>
                  <a:lnTo>
                    <a:pt x="7597" y="3963"/>
                  </a:lnTo>
                  <a:lnTo>
                    <a:pt x="7598" y="3926"/>
                  </a:lnTo>
                  <a:lnTo>
                    <a:pt x="7598" y="3926"/>
                  </a:lnTo>
                  <a:lnTo>
                    <a:pt x="7597" y="3892"/>
                  </a:lnTo>
                  <a:lnTo>
                    <a:pt x="7595" y="3860"/>
                  </a:lnTo>
                  <a:lnTo>
                    <a:pt x="7592" y="3827"/>
                  </a:lnTo>
                  <a:lnTo>
                    <a:pt x="7586" y="3794"/>
                  </a:lnTo>
                  <a:lnTo>
                    <a:pt x="7580" y="3763"/>
                  </a:lnTo>
                  <a:lnTo>
                    <a:pt x="7573" y="3731"/>
                  </a:lnTo>
                  <a:lnTo>
                    <a:pt x="7563" y="3700"/>
                  </a:lnTo>
                  <a:lnTo>
                    <a:pt x="7553" y="3671"/>
                  </a:lnTo>
                  <a:lnTo>
                    <a:pt x="7541" y="3641"/>
                  </a:lnTo>
                  <a:lnTo>
                    <a:pt x="7528" y="3612"/>
                  </a:lnTo>
                  <a:lnTo>
                    <a:pt x="7515" y="3583"/>
                  </a:lnTo>
                  <a:lnTo>
                    <a:pt x="7500" y="3556"/>
                  </a:lnTo>
                  <a:lnTo>
                    <a:pt x="7484" y="3530"/>
                  </a:lnTo>
                  <a:lnTo>
                    <a:pt x="7466" y="3503"/>
                  </a:lnTo>
                  <a:lnTo>
                    <a:pt x="7448" y="3479"/>
                  </a:lnTo>
                  <a:lnTo>
                    <a:pt x="7428" y="3454"/>
                  </a:lnTo>
                  <a:lnTo>
                    <a:pt x="7408" y="3430"/>
                  </a:lnTo>
                  <a:lnTo>
                    <a:pt x="7387" y="3408"/>
                  </a:lnTo>
                  <a:lnTo>
                    <a:pt x="7365" y="3386"/>
                  </a:lnTo>
                  <a:lnTo>
                    <a:pt x="7342" y="3366"/>
                  </a:lnTo>
                  <a:lnTo>
                    <a:pt x="7318" y="3346"/>
                  </a:lnTo>
                  <a:lnTo>
                    <a:pt x="7292" y="3327"/>
                  </a:lnTo>
                  <a:lnTo>
                    <a:pt x="7267" y="3309"/>
                  </a:lnTo>
                  <a:lnTo>
                    <a:pt x="7241" y="3293"/>
                  </a:lnTo>
                  <a:lnTo>
                    <a:pt x="7213" y="3278"/>
                  </a:lnTo>
                  <a:lnTo>
                    <a:pt x="7185" y="3263"/>
                  </a:lnTo>
                  <a:lnTo>
                    <a:pt x="7156" y="3250"/>
                  </a:lnTo>
                  <a:lnTo>
                    <a:pt x="7127" y="3239"/>
                  </a:lnTo>
                  <a:lnTo>
                    <a:pt x="7097" y="3228"/>
                  </a:lnTo>
                  <a:lnTo>
                    <a:pt x="7067" y="3219"/>
                  </a:lnTo>
                  <a:lnTo>
                    <a:pt x="7035" y="3210"/>
                  </a:lnTo>
                  <a:lnTo>
                    <a:pt x="7003" y="3203"/>
                  </a:lnTo>
                  <a:lnTo>
                    <a:pt x="7003" y="3203"/>
                  </a:lnTo>
                  <a:close/>
                  <a:moveTo>
                    <a:pt x="6460" y="3341"/>
                  </a:moveTo>
                  <a:lnTo>
                    <a:pt x="6460" y="3341"/>
                  </a:lnTo>
                  <a:lnTo>
                    <a:pt x="6465" y="3308"/>
                  </a:lnTo>
                  <a:lnTo>
                    <a:pt x="6467" y="3278"/>
                  </a:lnTo>
                  <a:lnTo>
                    <a:pt x="6468" y="3248"/>
                  </a:lnTo>
                  <a:lnTo>
                    <a:pt x="6469" y="3221"/>
                  </a:lnTo>
                  <a:lnTo>
                    <a:pt x="6469" y="3221"/>
                  </a:lnTo>
                  <a:lnTo>
                    <a:pt x="6469" y="3194"/>
                  </a:lnTo>
                  <a:lnTo>
                    <a:pt x="6468" y="3168"/>
                  </a:lnTo>
                  <a:lnTo>
                    <a:pt x="6466" y="3143"/>
                  </a:lnTo>
                  <a:lnTo>
                    <a:pt x="6464" y="3116"/>
                  </a:lnTo>
                  <a:lnTo>
                    <a:pt x="6460" y="3091"/>
                  </a:lnTo>
                  <a:lnTo>
                    <a:pt x="6457" y="3066"/>
                  </a:lnTo>
                  <a:lnTo>
                    <a:pt x="6453" y="3040"/>
                  </a:lnTo>
                  <a:lnTo>
                    <a:pt x="6448" y="3016"/>
                  </a:lnTo>
                  <a:lnTo>
                    <a:pt x="6436" y="2967"/>
                  </a:lnTo>
                  <a:lnTo>
                    <a:pt x="6422" y="2919"/>
                  </a:lnTo>
                  <a:lnTo>
                    <a:pt x="6407" y="2872"/>
                  </a:lnTo>
                  <a:lnTo>
                    <a:pt x="6389" y="2825"/>
                  </a:lnTo>
                  <a:lnTo>
                    <a:pt x="6369" y="2781"/>
                  </a:lnTo>
                  <a:lnTo>
                    <a:pt x="6346" y="2737"/>
                  </a:lnTo>
                  <a:lnTo>
                    <a:pt x="6321" y="2695"/>
                  </a:lnTo>
                  <a:lnTo>
                    <a:pt x="6295" y="2653"/>
                  </a:lnTo>
                  <a:lnTo>
                    <a:pt x="6266" y="2613"/>
                  </a:lnTo>
                  <a:lnTo>
                    <a:pt x="6237" y="2575"/>
                  </a:lnTo>
                  <a:lnTo>
                    <a:pt x="6205" y="2539"/>
                  </a:lnTo>
                  <a:lnTo>
                    <a:pt x="6171" y="2503"/>
                  </a:lnTo>
                  <a:lnTo>
                    <a:pt x="6136" y="2469"/>
                  </a:lnTo>
                  <a:lnTo>
                    <a:pt x="6099" y="2437"/>
                  </a:lnTo>
                  <a:lnTo>
                    <a:pt x="6061" y="2408"/>
                  </a:lnTo>
                  <a:lnTo>
                    <a:pt x="6021" y="2379"/>
                  </a:lnTo>
                  <a:lnTo>
                    <a:pt x="5980" y="2353"/>
                  </a:lnTo>
                  <a:lnTo>
                    <a:pt x="5937" y="2328"/>
                  </a:lnTo>
                  <a:lnTo>
                    <a:pt x="5893" y="2306"/>
                  </a:lnTo>
                  <a:lnTo>
                    <a:pt x="5849" y="2286"/>
                  </a:lnTo>
                  <a:lnTo>
                    <a:pt x="5802" y="2268"/>
                  </a:lnTo>
                  <a:lnTo>
                    <a:pt x="5755" y="2251"/>
                  </a:lnTo>
                  <a:lnTo>
                    <a:pt x="5708" y="2237"/>
                  </a:lnTo>
                  <a:lnTo>
                    <a:pt x="5658" y="2226"/>
                  </a:lnTo>
                  <a:lnTo>
                    <a:pt x="5634" y="2221"/>
                  </a:lnTo>
                  <a:lnTo>
                    <a:pt x="5608" y="2217"/>
                  </a:lnTo>
                  <a:lnTo>
                    <a:pt x="5583" y="2214"/>
                  </a:lnTo>
                  <a:lnTo>
                    <a:pt x="5558" y="2211"/>
                  </a:lnTo>
                  <a:lnTo>
                    <a:pt x="5531" y="2209"/>
                  </a:lnTo>
                  <a:lnTo>
                    <a:pt x="5506" y="2206"/>
                  </a:lnTo>
                  <a:lnTo>
                    <a:pt x="5480" y="2205"/>
                  </a:lnTo>
                  <a:lnTo>
                    <a:pt x="5453" y="2205"/>
                  </a:lnTo>
                  <a:lnTo>
                    <a:pt x="5453" y="2205"/>
                  </a:lnTo>
                  <a:lnTo>
                    <a:pt x="5420" y="2206"/>
                  </a:lnTo>
                  <a:lnTo>
                    <a:pt x="5386" y="2208"/>
                  </a:lnTo>
                  <a:lnTo>
                    <a:pt x="5352" y="2211"/>
                  </a:lnTo>
                  <a:lnTo>
                    <a:pt x="5317" y="2215"/>
                  </a:lnTo>
                  <a:lnTo>
                    <a:pt x="5283" y="2221"/>
                  </a:lnTo>
                  <a:lnTo>
                    <a:pt x="5249" y="2228"/>
                  </a:lnTo>
                  <a:lnTo>
                    <a:pt x="5214" y="2235"/>
                  </a:lnTo>
                  <a:lnTo>
                    <a:pt x="5179" y="2244"/>
                  </a:lnTo>
                  <a:lnTo>
                    <a:pt x="5241" y="2466"/>
                  </a:lnTo>
                  <a:lnTo>
                    <a:pt x="5241" y="2466"/>
                  </a:lnTo>
                  <a:lnTo>
                    <a:pt x="5268" y="2458"/>
                  </a:lnTo>
                  <a:lnTo>
                    <a:pt x="5295" y="2452"/>
                  </a:lnTo>
                  <a:lnTo>
                    <a:pt x="5322" y="2447"/>
                  </a:lnTo>
                  <a:lnTo>
                    <a:pt x="5349" y="2443"/>
                  </a:lnTo>
                  <a:lnTo>
                    <a:pt x="5375" y="2439"/>
                  </a:lnTo>
                  <a:lnTo>
                    <a:pt x="5402" y="2437"/>
                  </a:lnTo>
                  <a:lnTo>
                    <a:pt x="5428" y="2435"/>
                  </a:lnTo>
                  <a:lnTo>
                    <a:pt x="5453" y="2435"/>
                  </a:lnTo>
                  <a:lnTo>
                    <a:pt x="5453" y="2435"/>
                  </a:lnTo>
                  <a:lnTo>
                    <a:pt x="5495" y="2436"/>
                  </a:lnTo>
                  <a:lnTo>
                    <a:pt x="5534" y="2439"/>
                  </a:lnTo>
                  <a:lnTo>
                    <a:pt x="5574" y="2445"/>
                  </a:lnTo>
                  <a:lnTo>
                    <a:pt x="5612" y="2451"/>
                  </a:lnTo>
                  <a:lnTo>
                    <a:pt x="5650" y="2459"/>
                  </a:lnTo>
                  <a:lnTo>
                    <a:pt x="5687" y="2471"/>
                  </a:lnTo>
                  <a:lnTo>
                    <a:pt x="5723" y="2483"/>
                  </a:lnTo>
                  <a:lnTo>
                    <a:pt x="5759" y="2497"/>
                  </a:lnTo>
                  <a:lnTo>
                    <a:pt x="5794" y="2513"/>
                  </a:lnTo>
                  <a:lnTo>
                    <a:pt x="5828" y="2530"/>
                  </a:lnTo>
                  <a:lnTo>
                    <a:pt x="5860" y="2549"/>
                  </a:lnTo>
                  <a:lnTo>
                    <a:pt x="5892" y="2569"/>
                  </a:lnTo>
                  <a:lnTo>
                    <a:pt x="5924" y="2591"/>
                  </a:lnTo>
                  <a:lnTo>
                    <a:pt x="5953" y="2614"/>
                  </a:lnTo>
                  <a:lnTo>
                    <a:pt x="5982" y="2640"/>
                  </a:lnTo>
                  <a:lnTo>
                    <a:pt x="6009" y="2665"/>
                  </a:lnTo>
                  <a:lnTo>
                    <a:pt x="6034" y="2692"/>
                  </a:lnTo>
                  <a:lnTo>
                    <a:pt x="6060" y="2721"/>
                  </a:lnTo>
                  <a:lnTo>
                    <a:pt x="6083" y="2750"/>
                  </a:lnTo>
                  <a:lnTo>
                    <a:pt x="6105" y="2782"/>
                  </a:lnTo>
                  <a:lnTo>
                    <a:pt x="6125" y="2814"/>
                  </a:lnTo>
                  <a:lnTo>
                    <a:pt x="6144" y="2846"/>
                  </a:lnTo>
                  <a:lnTo>
                    <a:pt x="6161" y="2880"/>
                  </a:lnTo>
                  <a:lnTo>
                    <a:pt x="6177" y="2915"/>
                  </a:lnTo>
                  <a:lnTo>
                    <a:pt x="6191" y="2951"/>
                  </a:lnTo>
                  <a:lnTo>
                    <a:pt x="6203" y="2987"/>
                  </a:lnTo>
                  <a:lnTo>
                    <a:pt x="6214" y="3025"/>
                  </a:lnTo>
                  <a:lnTo>
                    <a:pt x="6223" y="3063"/>
                  </a:lnTo>
                  <a:lnTo>
                    <a:pt x="6229" y="3101"/>
                  </a:lnTo>
                  <a:lnTo>
                    <a:pt x="6235" y="3141"/>
                  </a:lnTo>
                  <a:lnTo>
                    <a:pt x="6238" y="3180"/>
                  </a:lnTo>
                  <a:lnTo>
                    <a:pt x="6239" y="3221"/>
                  </a:lnTo>
                  <a:lnTo>
                    <a:pt x="6239" y="3221"/>
                  </a:lnTo>
                  <a:lnTo>
                    <a:pt x="6239" y="3242"/>
                  </a:lnTo>
                  <a:lnTo>
                    <a:pt x="6237" y="3264"/>
                  </a:lnTo>
                  <a:lnTo>
                    <a:pt x="6236" y="3288"/>
                  </a:lnTo>
                  <a:lnTo>
                    <a:pt x="6233" y="3315"/>
                  </a:lnTo>
                  <a:lnTo>
                    <a:pt x="6460" y="3341"/>
                  </a:lnTo>
                  <a:close/>
                  <a:moveTo>
                    <a:pt x="3264" y="765"/>
                  </a:moveTo>
                  <a:lnTo>
                    <a:pt x="3264" y="535"/>
                  </a:lnTo>
                  <a:lnTo>
                    <a:pt x="3264" y="535"/>
                  </a:lnTo>
                  <a:lnTo>
                    <a:pt x="3221" y="536"/>
                  </a:lnTo>
                  <a:lnTo>
                    <a:pt x="3179" y="537"/>
                  </a:lnTo>
                  <a:lnTo>
                    <a:pt x="3137" y="541"/>
                  </a:lnTo>
                  <a:lnTo>
                    <a:pt x="3096" y="544"/>
                  </a:lnTo>
                  <a:lnTo>
                    <a:pt x="3054" y="549"/>
                  </a:lnTo>
                  <a:lnTo>
                    <a:pt x="3012" y="554"/>
                  </a:lnTo>
                  <a:lnTo>
                    <a:pt x="2972" y="562"/>
                  </a:lnTo>
                  <a:lnTo>
                    <a:pt x="2931" y="569"/>
                  </a:lnTo>
                  <a:lnTo>
                    <a:pt x="2891" y="578"/>
                  </a:lnTo>
                  <a:lnTo>
                    <a:pt x="2852" y="587"/>
                  </a:lnTo>
                  <a:lnTo>
                    <a:pt x="2813" y="599"/>
                  </a:lnTo>
                  <a:lnTo>
                    <a:pt x="2774" y="610"/>
                  </a:lnTo>
                  <a:lnTo>
                    <a:pt x="2735" y="622"/>
                  </a:lnTo>
                  <a:lnTo>
                    <a:pt x="2697" y="636"/>
                  </a:lnTo>
                  <a:lnTo>
                    <a:pt x="2659" y="650"/>
                  </a:lnTo>
                  <a:lnTo>
                    <a:pt x="2622" y="665"/>
                  </a:lnTo>
                  <a:lnTo>
                    <a:pt x="2585" y="681"/>
                  </a:lnTo>
                  <a:lnTo>
                    <a:pt x="2550" y="698"/>
                  </a:lnTo>
                  <a:lnTo>
                    <a:pt x="2514" y="716"/>
                  </a:lnTo>
                  <a:lnTo>
                    <a:pt x="2478" y="735"/>
                  </a:lnTo>
                  <a:lnTo>
                    <a:pt x="2443" y="754"/>
                  </a:lnTo>
                  <a:lnTo>
                    <a:pt x="2409" y="774"/>
                  </a:lnTo>
                  <a:lnTo>
                    <a:pt x="2374" y="795"/>
                  </a:lnTo>
                  <a:lnTo>
                    <a:pt x="2342" y="817"/>
                  </a:lnTo>
                  <a:lnTo>
                    <a:pt x="2309" y="839"/>
                  </a:lnTo>
                  <a:lnTo>
                    <a:pt x="2277" y="862"/>
                  </a:lnTo>
                  <a:lnTo>
                    <a:pt x="2246" y="886"/>
                  </a:lnTo>
                  <a:lnTo>
                    <a:pt x="2214" y="912"/>
                  </a:lnTo>
                  <a:lnTo>
                    <a:pt x="2185" y="937"/>
                  </a:lnTo>
                  <a:lnTo>
                    <a:pt x="2155" y="963"/>
                  </a:lnTo>
                  <a:lnTo>
                    <a:pt x="2126" y="990"/>
                  </a:lnTo>
                  <a:lnTo>
                    <a:pt x="2097" y="1018"/>
                  </a:lnTo>
                  <a:lnTo>
                    <a:pt x="2070" y="1046"/>
                  </a:lnTo>
                  <a:lnTo>
                    <a:pt x="2042" y="1075"/>
                  </a:lnTo>
                  <a:lnTo>
                    <a:pt x="2016" y="1105"/>
                  </a:lnTo>
                  <a:lnTo>
                    <a:pt x="1991" y="1134"/>
                  </a:lnTo>
                  <a:lnTo>
                    <a:pt x="1966" y="1166"/>
                  </a:lnTo>
                  <a:lnTo>
                    <a:pt x="1942" y="1196"/>
                  </a:lnTo>
                  <a:lnTo>
                    <a:pt x="1918" y="1229"/>
                  </a:lnTo>
                  <a:lnTo>
                    <a:pt x="1896" y="1261"/>
                  </a:lnTo>
                  <a:lnTo>
                    <a:pt x="1874" y="1294"/>
                  </a:lnTo>
                  <a:lnTo>
                    <a:pt x="1853" y="1328"/>
                  </a:lnTo>
                  <a:lnTo>
                    <a:pt x="1833" y="1362"/>
                  </a:lnTo>
                  <a:lnTo>
                    <a:pt x="1812" y="1397"/>
                  </a:lnTo>
                  <a:lnTo>
                    <a:pt x="1795" y="1433"/>
                  </a:lnTo>
                  <a:lnTo>
                    <a:pt x="1777" y="1467"/>
                  </a:lnTo>
                  <a:lnTo>
                    <a:pt x="1760" y="1504"/>
                  </a:lnTo>
                  <a:lnTo>
                    <a:pt x="1743" y="1541"/>
                  </a:lnTo>
                  <a:lnTo>
                    <a:pt x="1728" y="1578"/>
                  </a:lnTo>
                  <a:lnTo>
                    <a:pt x="1713" y="1615"/>
                  </a:lnTo>
                  <a:lnTo>
                    <a:pt x="1701" y="1654"/>
                  </a:lnTo>
                  <a:lnTo>
                    <a:pt x="1688" y="1692"/>
                  </a:lnTo>
                  <a:lnTo>
                    <a:pt x="1676" y="1731"/>
                  </a:lnTo>
                  <a:lnTo>
                    <a:pt x="1666" y="1770"/>
                  </a:lnTo>
                  <a:lnTo>
                    <a:pt x="1655" y="1810"/>
                  </a:lnTo>
                  <a:lnTo>
                    <a:pt x="1647" y="1849"/>
                  </a:lnTo>
                  <a:lnTo>
                    <a:pt x="1640" y="1890"/>
                  </a:lnTo>
                  <a:lnTo>
                    <a:pt x="1632" y="1930"/>
                  </a:lnTo>
                  <a:lnTo>
                    <a:pt x="1627" y="1971"/>
                  </a:lnTo>
                  <a:lnTo>
                    <a:pt x="1622" y="2012"/>
                  </a:lnTo>
                  <a:lnTo>
                    <a:pt x="1618" y="2055"/>
                  </a:lnTo>
                  <a:lnTo>
                    <a:pt x="1615" y="2097"/>
                  </a:lnTo>
                  <a:lnTo>
                    <a:pt x="1614" y="2139"/>
                  </a:lnTo>
                  <a:lnTo>
                    <a:pt x="1613" y="2181"/>
                  </a:lnTo>
                  <a:lnTo>
                    <a:pt x="1614" y="2195"/>
                  </a:lnTo>
                  <a:lnTo>
                    <a:pt x="1843" y="2190"/>
                  </a:lnTo>
                  <a:lnTo>
                    <a:pt x="1843" y="2179"/>
                  </a:lnTo>
                  <a:lnTo>
                    <a:pt x="1843" y="2179"/>
                  </a:lnTo>
                  <a:lnTo>
                    <a:pt x="1844" y="2142"/>
                  </a:lnTo>
                  <a:lnTo>
                    <a:pt x="1845" y="2106"/>
                  </a:lnTo>
                  <a:lnTo>
                    <a:pt x="1847" y="2070"/>
                  </a:lnTo>
                  <a:lnTo>
                    <a:pt x="1850" y="2035"/>
                  </a:lnTo>
                  <a:lnTo>
                    <a:pt x="1855" y="1999"/>
                  </a:lnTo>
                  <a:lnTo>
                    <a:pt x="1860" y="1964"/>
                  </a:lnTo>
                  <a:lnTo>
                    <a:pt x="1865" y="1929"/>
                  </a:lnTo>
                  <a:lnTo>
                    <a:pt x="1873" y="1894"/>
                  </a:lnTo>
                  <a:lnTo>
                    <a:pt x="1880" y="1860"/>
                  </a:lnTo>
                  <a:lnTo>
                    <a:pt x="1888" y="1826"/>
                  </a:lnTo>
                  <a:lnTo>
                    <a:pt x="1897" y="1792"/>
                  </a:lnTo>
                  <a:lnTo>
                    <a:pt x="1907" y="1758"/>
                  </a:lnTo>
                  <a:lnTo>
                    <a:pt x="1918" y="1726"/>
                  </a:lnTo>
                  <a:lnTo>
                    <a:pt x="1930" y="1693"/>
                  </a:lnTo>
                  <a:lnTo>
                    <a:pt x="1942" y="1661"/>
                  </a:lnTo>
                  <a:lnTo>
                    <a:pt x="1955" y="1629"/>
                  </a:lnTo>
                  <a:lnTo>
                    <a:pt x="1969" y="1597"/>
                  </a:lnTo>
                  <a:lnTo>
                    <a:pt x="1983" y="1566"/>
                  </a:lnTo>
                  <a:lnTo>
                    <a:pt x="1999" y="1536"/>
                  </a:lnTo>
                  <a:lnTo>
                    <a:pt x="2015" y="1505"/>
                  </a:lnTo>
                  <a:lnTo>
                    <a:pt x="2032" y="1476"/>
                  </a:lnTo>
                  <a:lnTo>
                    <a:pt x="2050" y="1446"/>
                  </a:lnTo>
                  <a:lnTo>
                    <a:pt x="2068" y="1418"/>
                  </a:lnTo>
                  <a:lnTo>
                    <a:pt x="2087" y="1389"/>
                  </a:lnTo>
                  <a:lnTo>
                    <a:pt x="2106" y="1361"/>
                  </a:lnTo>
                  <a:lnTo>
                    <a:pt x="2126" y="1333"/>
                  </a:lnTo>
                  <a:lnTo>
                    <a:pt x="2147" y="1307"/>
                  </a:lnTo>
                  <a:lnTo>
                    <a:pt x="2168" y="1280"/>
                  </a:lnTo>
                  <a:lnTo>
                    <a:pt x="2190" y="1254"/>
                  </a:lnTo>
                  <a:lnTo>
                    <a:pt x="2213" y="1229"/>
                  </a:lnTo>
                  <a:lnTo>
                    <a:pt x="2236" y="1204"/>
                  </a:lnTo>
                  <a:lnTo>
                    <a:pt x="2260" y="1180"/>
                  </a:lnTo>
                  <a:lnTo>
                    <a:pt x="2284" y="1156"/>
                  </a:lnTo>
                  <a:lnTo>
                    <a:pt x="2309" y="1133"/>
                  </a:lnTo>
                  <a:lnTo>
                    <a:pt x="2334" y="1110"/>
                  </a:lnTo>
                  <a:lnTo>
                    <a:pt x="2361" y="1089"/>
                  </a:lnTo>
                  <a:lnTo>
                    <a:pt x="2387" y="1067"/>
                  </a:lnTo>
                  <a:lnTo>
                    <a:pt x="2415" y="1047"/>
                  </a:lnTo>
                  <a:lnTo>
                    <a:pt x="2442" y="1027"/>
                  </a:lnTo>
                  <a:lnTo>
                    <a:pt x="2470" y="1007"/>
                  </a:lnTo>
                  <a:lnTo>
                    <a:pt x="2499" y="989"/>
                  </a:lnTo>
                  <a:lnTo>
                    <a:pt x="2527" y="971"/>
                  </a:lnTo>
                  <a:lnTo>
                    <a:pt x="2557" y="953"/>
                  </a:lnTo>
                  <a:lnTo>
                    <a:pt x="2587" y="936"/>
                  </a:lnTo>
                  <a:lnTo>
                    <a:pt x="2618" y="920"/>
                  </a:lnTo>
                  <a:lnTo>
                    <a:pt x="2649" y="905"/>
                  </a:lnTo>
                  <a:lnTo>
                    <a:pt x="2680" y="891"/>
                  </a:lnTo>
                  <a:lnTo>
                    <a:pt x="2712" y="877"/>
                  </a:lnTo>
                  <a:lnTo>
                    <a:pt x="2744" y="863"/>
                  </a:lnTo>
                  <a:lnTo>
                    <a:pt x="2776" y="852"/>
                  </a:lnTo>
                  <a:lnTo>
                    <a:pt x="2809" y="840"/>
                  </a:lnTo>
                  <a:lnTo>
                    <a:pt x="2842" y="830"/>
                  </a:lnTo>
                  <a:lnTo>
                    <a:pt x="2875" y="819"/>
                  </a:lnTo>
                  <a:lnTo>
                    <a:pt x="2909" y="810"/>
                  </a:lnTo>
                  <a:lnTo>
                    <a:pt x="2944" y="802"/>
                  </a:lnTo>
                  <a:lnTo>
                    <a:pt x="2978" y="795"/>
                  </a:lnTo>
                  <a:lnTo>
                    <a:pt x="3012" y="787"/>
                  </a:lnTo>
                  <a:lnTo>
                    <a:pt x="3048" y="782"/>
                  </a:lnTo>
                  <a:lnTo>
                    <a:pt x="3083" y="777"/>
                  </a:lnTo>
                  <a:lnTo>
                    <a:pt x="3119" y="773"/>
                  </a:lnTo>
                  <a:lnTo>
                    <a:pt x="3155" y="769"/>
                  </a:lnTo>
                  <a:lnTo>
                    <a:pt x="3191" y="767"/>
                  </a:lnTo>
                  <a:lnTo>
                    <a:pt x="3228" y="766"/>
                  </a:lnTo>
                  <a:lnTo>
                    <a:pt x="3264" y="765"/>
                  </a:lnTo>
                  <a:lnTo>
                    <a:pt x="3264" y="765"/>
                  </a:lnTo>
                  <a:close/>
                  <a:moveTo>
                    <a:pt x="536" y="3407"/>
                  </a:moveTo>
                  <a:lnTo>
                    <a:pt x="765" y="3407"/>
                  </a:lnTo>
                  <a:lnTo>
                    <a:pt x="765" y="3407"/>
                  </a:lnTo>
                  <a:lnTo>
                    <a:pt x="766" y="3377"/>
                  </a:lnTo>
                  <a:lnTo>
                    <a:pt x="769" y="3347"/>
                  </a:lnTo>
                  <a:lnTo>
                    <a:pt x="772" y="3318"/>
                  </a:lnTo>
                  <a:lnTo>
                    <a:pt x="777" y="3288"/>
                  </a:lnTo>
                  <a:lnTo>
                    <a:pt x="782" y="3259"/>
                  </a:lnTo>
                  <a:lnTo>
                    <a:pt x="790" y="3230"/>
                  </a:lnTo>
                  <a:lnTo>
                    <a:pt x="799" y="3203"/>
                  </a:lnTo>
                  <a:lnTo>
                    <a:pt x="809" y="3175"/>
                  </a:lnTo>
                  <a:lnTo>
                    <a:pt x="820" y="3148"/>
                  </a:lnTo>
                  <a:lnTo>
                    <a:pt x="832" y="3123"/>
                  </a:lnTo>
                  <a:lnTo>
                    <a:pt x="846" y="3096"/>
                  </a:lnTo>
                  <a:lnTo>
                    <a:pt x="860" y="3072"/>
                  </a:lnTo>
                  <a:lnTo>
                    <a:pt x="875" y="3048"/>
                  </a:lnTo>
                  <a:lnTo>
                    <a:pt x="892" y="3025"/>
                  </a:lnTo>
                  <a:lnTo>
                    <a:pt x="910" y="3001"/>
                  </a:lnTo>
                  <a:lnTo>
                    <a:pt x="928" y="2980"/>
                  </a:lnTo>
                  <a:lnTo>
                    <a:pt x="948" y="2959"/>
                  </a:lnTo>
                  <a:lnTo>
                    <a:pt x="968" y="2939"/>
                  </a:lnTo>
                  <a:lnTo>
                    <a:pt x="990" y="2919"/>
                  </a:lnTo>
                  <a:lnTo>
                    <a:pt x="1012" y="2901"/>
                  </a:lnTo>
                  <a:lnTo>
                    <a:pt x="1034" y="2884"/>
                  </a:lnTo>
                  <a:lnTo>
                    <a:pt x="1059" y="2868"/>
                  </a:lnTo>
                  <a:lnTo>
                    <a:pt x="1083" y="2853"/>
                  </a:lnTo>
                  <a:lnTo>
                    <a:pt x="1108" y="2839"/>
                  </a:lnTo>
                  <a:lnTo>
                    <a:pt x="1134" y="2825"/>
                  </a:lnTo>
                  <a:lnTo>
                    <a:pt x="1161" y="2814"/>
                  </a:lnTo>
                  <a:lnTo>
                    <a:pt x="1188" y="2803"/>
                  </a:lnTo>
                  <a:lnTo>
                    <a:pt x="1217" y="2794"/>
                  </a:lnTo>
                  <a:lnTo>
                    <a:pt x="1245" y="2786"/>
                  </a:lnTo>
                  <a:lnTo>
                    <a:pt x="1275" y="2779"/>
                  </a:lnTo>
                  <a:lnTo>
                    <a:pt x="1304" y="2774"/>
                  </a:lnTo>
                  <a:lnTo>
                    <a:pt x="1334" y="2769"/>
                  </a:lnTo>
                  <a:lnTo>
                    <a:pt x="1308" y="2541"/>
                  </a:lnTo>
                  <a:lnTo>
                    <a:pt x="1308" y="2541"/>
                  </a:lnTo>
                  <a:lnTo>
                    <a:pt x="1267" y="2547"/>
                  </a:lnTo>
                  <a:lnTo>
                    <a:pt x="1227" y="2554"/>
                  </a:lnTo>
                  <a:lnTo>
                    <a:pt x="1187" y="2564"/>
                  </a:lnTo>
                  <a:lnTo>
                    <a:pt x="1148" y="2574"/>
                  </a:lnTo>
                  <a:lnTo>
                    <a:pt x="1110" y="2587"/>
                  </a:lnTo>
                  <a:lnTo>
                    <a:pt x="1073" y="2602"/>
                  </a:lnTo>
                  <a:lnTo>
                    <a:pt x="1037" y="2618"/>
                  </a:lnTo>
                  <a:lnTo>
                    <a:pt x="1002" y="2636"/>
                  </a:lnTo>
                  <a:lnTo>
                    <a:pt x="967" y="2655"/>
                  </a:lnTo>
                  <a:lnTo>
                    <a:pt x="934" y="2675"/>
                  </a:lnTo>
                  <a:lnTo>
                    <a:pt x="901" y="2697"/>
                  </a:lnTo>
                  <a:lnTo>
                    <a:pt x="870" y="2720"/>
                  </a:lnTo>
                  <a:lnTo>
                    <a:pt x="840" y="2745"/>
                  </a:lnTo>
                  <a:lnTo>
                    <a:pt x="811" y="2772"/>
                  </a:lnTo>
                  <a:lnTo>
                    <a:pt x="783" y="2798"/>
                  </a:lnTo>
                  <a:lnTo>
                    <a:pt x="757" y="2826"/>
                  </a:lnTo>
                  <a:lnTo>
                    <a:pt x="732" y="2856"/>
                  </a:lnTo>
                  <a:lnTo>
                    <a:pt x="707" y="2888"/>
                  </a:lnTo>
                  <a:lnTo>
                    <a:pt x="685" y="2919"/>
                  </a:lnTo>
                  <a:lnTo>
                    <a:pt x="664" y="2952"/>
                  </a:lnTo>
                  <a:lnTo>
                    <a:pt x="644" y="2986"/>
                  </a:lnTo>
                  <a:lnTo>
                    <a:pt x="626" y="3020"/>
                  </a:lnTo>
                  <a:lnTo>
                    <a:pt x="609" y="3056"/>
                  </a:lnTo>
                  <a:lnTo>
                    <a:pt x="595" y="3092"/>
                  </a:lnTo>
                  <a:lnTo>
                    <a:pt x="581" y="3129"/>
                  </a:lnTo>
                  <a:lnTo>
                    <a:pt x="569" y="3167"/>
                  </a:lnTo>
                  <a:lnTo>
                    <a:pt x="559" y="3206"/>
                  </a:lnTo>
                  <a:lnTo>
                    <a:pt x="550" y="3245"/>
                  </a:lnTo>
                  <a:lnTo>
                    <a:pt x="544" y="3285"/>
                  </a:lnTo>
                  <a:lnTo>
                    <a:pt x="540" y="3325"/>
                  </a:lnTo>
                  <a:lnTo>
                    <a:pt x="537" y="3366"/>
                  </a:lnTo>
                  <a:lnTo>
                    <a:pt x="536" y="3407"/>
                  </a:lnTo>
                  <a:lnTo>
                    <a:pt x="536" y="3407"/>
                  </a:lnTo>
                  <a:close/>
                  <a:moveTo>
                    <a:pt x="3592" y="2830"/>
                  </a:moveTo>
                  <a:lnTo>
                    <a:pt x="3755" y="2667"/>
                  </a:lnTo>
                  <a:lnTo>
                    <a:pt x="3025" y="1938"/>
                  </a:lnTo>
                  <a:lnTo>
                    <a:pt x="2295" y="2667"/>
                  </a:lnTo>
                  <a:lnTo>
                    <a:pt x="2458" y="2830"/>
                  </a:lnTo>
                  <a:lnTo>
                    <a:pt x="2910" y="2377"/>
                  </a:lnTo>
                  <a:lnTo>
                    <a:pt x="2910" y="4690"/>
                  </a:lnTo>
                  <a:lnTo>
                    <a:pt x="3140" y="4690"/>
                  </a:lnTo>
                  <a:lnTo>
                    <a:pt x="3140" y="2377"/>
                  </a:lnTo>
                  <a:lnTo>
                    <a:pt x="3592" y="2830"/>
                  </a:lnTo>
                  <a:close/>
                  <a:moveTo>
                    <a:pt x="4277" y="6656"/>
                  </a:moveTo>
                  <a:lnTo>
                    <a:pt x="4276" y="4396"/>
                  </a:lnTo>
                  <a:lnTo>
                    <a:pt x="4046" y="4396"/>
                  </a:lnTo>
                  <a:lnTo>
                    <a:pt x="4047" y="6656"/>
                  </a:lnTo>
                  <a:lnTo>
                    <a:pt x="3594" y="6203"/>
                  </a:lnTo>
                  <a:lnTo>
                    <a:pt x="3431" y="6366"/>
                  </a:lnTo>
                  <a:lnTo>
                    <a:pt x="4162" y="7095"/>
                  </a:lnTo>
                  <a:lnTo>
                    <a:pt x="4891" y="6366"/>
                  </a:lnTo>
                  <a:lnTo>
                    <a:pt x="4729" y="6203"/>
                  </a:lnTo>
                  <a:lnTo>
                    <a:pt x="4277" y="665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6" name="组合 15"/>
          <p:cNvGrpSpPr/>
          <p:nvPr/>
        </p:nvGrpSpPr>
        <p:grpSpPr>
          <a:xfrm>
            <a:off x="3970532" y="2543350"/>
            <a:ext cx="500743" cy="500743"/>
            <a:chOff x="7545660" y="2427030"/>
            <a:chExt cx="667657" cy="667657"/>
          </a:xfrm>
        </p:grpSpPr>
        <p:sp>
          <p:nvSpPr>
            <p:cNvPr id="18" name="椭圆 17"/>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sp>
        <p:nvSpPr>
          <p:cNvPr id="20" name="矩形 19"/>
          <p:cNvSpPr/>
          <p:nvPr/>
        </p:nvSpPr>
        <p:spPr>
          <a:xfrm>
            <a:off x="4572000" y="1543027"/>
            <a:ext cx="1855758" cy="460375"/>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（一）体现主体性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3" name="组合 22"/>
          <p:cNvGrpSpPr/>
          <p:nvPr/>
        </p:nvGrpSpPr>
        <p:grpSpPr>
          <a:xfrm>
            <a:off x="6528782" y="1636852"/>
            <a:ext cx="500743" cy="500743"/>
            <a:chOff x="7545660" y="1059361"/>
            <a:chExt cx="667657" cy="667657"/>
          </a:xfrm>
        </p:grpSpPr>
        <p:sp>
          <p:nvSpPr>
            <p:cNvPr id="24" name="椭圆 23"/>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29" name="组合 28"/>
          <p:cNvGrpSpPr/>
          <p:nvPr/>
        </p:nvGrpSpPr>
        <p:grpSpPr>
          <a:xfrm>
            <a:off x="6528782" y="2541529"/>
            <a:ext cx="500743" cy="500743"/>
            <a:chOff x="7545660" y="2427030"/>
            <a:chExt cx="667657" cy="667657"/>
          </a:xfrm>
        </p:grpSpPr>
        <p:sp>
          <p:nvSpPr>
            <p:cNvPr id="30" name="椭圆 29"/>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pic>
        <p:nvPicPr>
          <p:cNvPr id="3" name="图片 2"/>
          <p:cNvPicPr>
            <a:picLocks noChangeAspect="1"/>
          </p:cNvPicPr>
          <p:nvPr/>
        </p:nvPicPr>
        <p:blipFill>
          <a:blip r:embed="rId1"/>
          <a:stretch>
            <a:fillRect/>
          </a:stretch>
        </p:blipFill>
        <p:spPr>
          <a:xfrm>
            <a:off x="248285" y="1447165"/>
            <a:ext cx="3622675" cy="2540000"/>
          </a:xfrm>
          <a:prstGeom prst="rect">
            <a:avLst/>
          </a:prstGeom>
        </p:spPr>
      </p:pic>
      <p:sp>
        <p:nvSpPr>
          <p:cNvPr id="4" name="矩形 3"/>
          <p:cNvSpPr/>
          <p:nvPr/>
        </p:nvSpPr>
        <p:spPr>
          <a:xfrm>
            <a:off x="6990080" y="2541270"/>
            <a:ext cx="2120265" cy="460375"/>
          </a:xfrm>
          <a:prstGeom prst="rect">
            <a:avLst/>
          </a:prstGeom>
        </p:spPr>
        <p:txBody>
          <a:bodyPr wrap="square">
            <a:spAutoFit/>
          </a:bodyPr>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（四）提高职业素养</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5" name="矩形 14"/>
          <p:cNvSpPr/>
          <p:nvPr/>
        </p:nvSpPr>
        <p:spPr>
          <a:xfrm>
            <a:off x="6990080" y="1543027"/>
            <a:ext cx="1855758" cy="460375"/>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（二）突出专业性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7" name="矩形 36"/>
          <p:cNvSpPr/>
          <p:nvPr/>
        </p:nvSpPr>
        <p:spPr>
          <a:xfrm>
            <a:off x="4572000" y="2563472"/>
            <a:ext cx="1855758" cy="460375"/>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（三）注重实践性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8" name="矩形 37"/>
          <p:cNvSpPr/>
          <p:nvPr/>
        </p:nvSpPr>
        <p:spPr>
          <a:xfrm>
            <a:off x="4572000" y="3448050"/>
            <a:ext cx="2334895" cy="460375"/>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（五）培养工匠精神</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6805"/>
            <a:ext cx="2941983" cy="368300"/>
          </a:xfrm>
          <a:prstGeom prst="rect">
            <a:avLst/>
          </a:prstGeom>
          <a:noFill/>
        </p:spPr>
        <p:txBody>
          <a:bodyPr wrap="square" rtlCol="0">
            <a:spAutoFit/>
          </a:bodyPr>
          <a:lstStyle/>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755650" y="1311275"/>
            <a:ext cx="7901940" cy="37084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1084580" y="1689100"/>
            <a:ext cx="7244715" cy="2876550"/>
          </a:xfrm>
          <a:prstGeom prst="rect">
            <a:avLst/>
          </a:prstGeom>
        </p:spPr>
        <p:txBody>
          <a:bodyPr wrap="square">
            <a:spAutoFit/>
          </a:bodyPr>
          <a:lstStyle/>
          <a:p>
            <a:pPr algn="ctr"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制定职业生涯规划要“合身”</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小丽身材高挑，性格外向，是一个十分开朗的女孩，从小就向往成为一名出色的“白领”。初中毕业后，小丽进入一所中职学校学习文秘专业。入校后的第一年，她便着手为自己制定职业生涯规划。她看了很多成功人士的职业生涯规划，但都觉得不适合自己。为此她请教了老师，老师告诉她，要制定出一份适合自己的职业生涯规划，首先应认清自己的性格、气质、优势、能力以及兴趣，然后还要给自己一个合理的定位。小丽在经过仔细思考后，认为自己在人际交往与沟通方面有优势，现在所学的专业也比较适合自己，决定努力学好专业技能，进一步锻炼沟通与表达能力，逐步提高英语水平和计算机操作能力，在校期间，考取文秘英语、计算机等方面的专业证书，将来在外资企业找一份文秘类的工作。就这样，她制定了一份属于自己的职业生涯规划。</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6067425" y="415290"/>
            <a:ext cx="2428240" cy="147256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67585" y="1122430"/>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02</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399679" y="2546800"/>
            <a:ext cx="4361471" cy="71437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我的未来不是梦</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87630" y="0"/>
            <a:ext cx="350202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一、职业理想对人生发展的作用</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 name="直接连接符 5"/>
          <p:cNvCxnSpPr/>
          <p:nvPr/>
        </p:nvCxnSpPr>
        <p:spPr>
          <a:xfrm>
            <a:off x="4695145" y="2522752"/>
            <a:ext cx="0" cy="2602148"/>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cxnSp>
        <p:nvCxnSpPr>
          <p:cNvPr id="13" name="Straight Connector 16"/>
          <p:cNvCxnSpPr/>
          <p:nvPr/>
        </p:nvCxnSpPr>
        <p:spPr>
          <a:xfrm>
            <a:off x="-107342" y="2522588"/>
            <a:ext cx="9358684" cy="0"/>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051377" y="1040678"/>
            <a:ext cx="7005262" cy="1198880"/>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职业理想的确定，就等于为自己确立了人生最主要的奋斗目标，确立了人生的总体定位。我们中职生应当充分认识社会大环境，根据自身的客观条件，树立正确的职业理想，并按照职业理想的指引来规划自己的人生。</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cxnSp>
        <p:nvCxnSpPr>
          <p:cNvPr id="26" name="直接连接符 25"/>
          <p:cNvCxnSpPr/>
          <p:nvPr/>
        </p:nvCxnSpPr>
        <p:spPr>
          <a:xfrm>
            <a:off x="3649980" y="835660"/>
            <a:ext cx="1545590" cy="0"/>
          </a:xfrm>
          <a:prstGeom prst="line">
            <a:avLst/>
          </a:prstGeom>
          <a:ln w="28575">
            <a:solidFill>
              <a:srgbClr val="FACD89"/>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2456815" y="455930"/>
            <a:ext cx="384048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（一）职业理想确立人生的总体定位</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172085" y="2609850"/>
            <a:ext cx="4373245" cy="2397125"/>
          </a:xfrm>
          <a:prstGeom prst="rect">
            <a:avLst/>
          </a:prstGeom>
        </p:spPr>
      </p:pic>
      <p:pic>
        <p:nvPicPr>
          <p:cNvPr id="4" name="图片 3"/>
          <p:cNvPicPr>
            <a:picLocks noChangeAspect="1"/>
          </p:cNvPicPr>
          <p:nvPr/>
        </p:nvPicPr>
        <p:blipFill>
          <a:blip r:embed="rId2"/>
          <a:stretch>
            <a:fillRect/>
          </a:stretch>
        </p:blipFill>
        <p:spPr>
          <a:xfrm>
            <a:off x="4887595" y="2609850"/>
            <a:ext cx="4010025" cy="239649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87630" y="0"/>
            <a:ext cx="350202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一、职业理想对人生发展的作用</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 name="直接连接符 5"/>
          <p:cNvCxnSpPr/>
          <p:nvPr/>
        </p:nvCxnSpPr>
        <p:spPr>
          <a:xfrm>
            <a:off x="4695145" y="2522752"/>
            <a:ext cx="0" cy="2602148"/>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cxnSp>
        <p:nvCxnSpPr>
          <p:cNvPr id="13" name="Straight Connector 16"/>
          <p:cNvCxnSpPr/>
          <p:nvPr/>
        </p:nvCxnSpPr>
        <p:spPr>
          <a:xfrm>
            <a:off x="-107342" y="2522588"/>
            <a:ext cx="9358684" cy="0"/>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069157" y="954318"/>
            <a:ext cx="7005262" cy="1568450"/>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有了职业理想，不仅明确了人生的总体定位，也等于找到了从理想到现实之间的桥梁。沿着这一通道，我们还可以规划人生发展各阶段的具体目标。可以说，职业理想是一个“远景规划”，有了这个规划，我们就可以据此确定职业发展的阶段性目标。</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cxnSp>
        <p:nvCxnSpPr>
          <p:cNvPr id="26" name="直接连接符 25"/>
          <p:cNvCxnSpPr/>
          <p:nvPr/>
        </p:nvCxnSpPr>
        <p:spPr>
          <a:xfrm>
            <a:off x="3649980" y="835660"/>
            <a:ext cx="1545590" cy="0"/>
          </a:xfrm>
          <a:prstGeom prst="line">
            <a:avLst/>
          </a:prstGeom>
          <a:ln w="28575">
            <a:solidFill>
              <a:srgbClr val="FACD89"/>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2456815" y="455930"/>
            <a:ext cx="384048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（二）职业理想确定人生的具体目标</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263525" y="2647950"/>
            <a:ext cx="4109085" cy="2352040"/>
          </a:xfrm>
          <a:prstGeom prst="rect">
            <a:avLst/>
          </a:prstGeom>
        </p:spPr>
      </p:pic>
      <p:pic>
        <p:nvPicPr>
          <p:cNvPr id="8" name="图片 7"/>
          <p:cNvPicPr>
            <a:picLocks noChangeAspect="1"/>
          </p:cNvPicPr>
          <p:nvPr/>
        </p:nvPicPr>
        <p:blipFill>
          <a:blip r:embed="rId2"/>
          <a:stretch>
            <a:fillRect/>
          </a:stretch>
        </p:blipFill>
        <p:spPr>
          <a:xfrm>
            <a:off x="4953000" y="2647950"/>
            <a:ext cx="3914775" cy="235267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6805"/>
            <a:ext cx="2941983" cy="368300"/>
          </a:xfrm>
          <a:prstGeom prst="rect">
            <a:avLst/>
          </a:prstGeom>
          <a:noFill/>
        </p:spPr>
        <p:txBody>
          <a:bodyPr wrap="square" rtlCol="0">
            <a:spAutoFit/>
          </a:bodyPr>
          <a:lstStyle/>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755650" y="1311275"/>
            <a:ext cx="7901940" cy="37084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755650" y="1404620"/>
            <a:ext cx="7901305" cy="3615055"/>
          </a:xfrm>
          <a:prstGeom prst="rect">
            <a:avLst/>
          </a:prstGeom>
        </p:spPr>
        <p:txBody>
          <a:bodyPr wrap="square">
            <a:spAutoFit/>
          </a:bodyPr>
          <a:lstStyle/>
          <a:p>
            <a:pPr algn="ctr"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自主创业的“榜样之星”</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活泼开朗的小王喜欢旅游，初中毕业后，他进入某职业学校学习旅游服务与管理专业。小王对自己所学的专业表现出浓厚的兴趣和热情。小王给自己定下了一个目标：成为一名优秀的导游，进而创办属于自己的旅游公司。为实现这样的职业理想，小王努力着。在校学习期间，他给自己树立了明确的目标：努力学习专业知识，掌握导游方法和技巧；提升人际沟通能力；积极参加学校的技能大赛；考取导游证书。毕业后，他一直等待的机会也如期而至。小王在某旅行社找到了一份专职导游工作。他一心扑在工作上，学习知识，积累经验。在工作之余，看书和到各处“取经”构成了他每天生活的主要内容。去当地著名的景点听资深导游的讲解，增强实战经验，买书、泡图书馆，查阅对景点的介绍，增强对名胜古迹、传统文化知识的积累。很快小王便成长为一名在行业内颇有名气的导游。凭借做导游时积攒下的 5 万元启动资金，小王创办了畅游假日国际旅行社。他深入调研市场，找准自身定位，带领公司不断发展壮大。如今的小王，成功开创了一片属于自己的天地，他凭借自己对旅游事业的满腔热情和执着追求，成为一颗自主创业的“榜样之星”，一路顺风顺水，事业蒸蒸日上！</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905500" y="332740"/>
            <a:ext cx="2614295" cy="137287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87630" y="0"/>
            <a:ext cx="350202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一、职业理想对人生发展的作用</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 name="直接连接符 5"/>
          <p:cNvCxnSpPr/>
          <p:nvPr/>
        </p:nvCxnSpPr>
        <p:spPr>
          <a:xfrm>
            <a:off x="4695145" y="2522752"/>
            <a:ext cx="0" cy="2602148"/>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cxnSp>
        <p:nvCxnSpPr>
          <p:cNvPr id="13" name="Straight Connector 16"/>
          <p:cNvCxnSpPr/>
          <p:nvPr/>
        </p:nvCxnSpPr>
        <p:spPr>
          <a:xfrm>
            <a:off x="-107342" y="2522588"/>
            <a:ext cx="9358684" cy="0"/>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007745" y="835660"/>
            <a:ext cx="7374890" cy="1568450"/>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一个人只有树立了职业理想，才能努力学习和工作，不断进取，才能在平凡的工作岗位上勤勤恳恳、任劳任怨，创造出不平凡的业绩。反之，如果一个人缺乏职业理想，就会失去学习和工作的动力，浑浑噩噩，庸庸碌碌，虚度一生。我们中职生应该根据自身特点及社会发展的需要，确立正确的职业理想。</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cxnSp>
        <p:nvCxnSpPr>
          <p:cNvPr id="26" name="直接连接符 25"/>
          <p:cNvCxnSpPr/>
          <p:nvPr/>
        </p:nvCxnSpPr>
        <p:spPr>
          <a:xfrm>
            <a:off x="3649980" y="835660"/>
            <a:ext cx="1545590" cy="0"/>
          </a:xfrm>
          <a:prstGeom prst="line">
            <a:avLst/>
          </a:prstGeom>
          <a:ln w="28575">
            <a:solidFill>
              <a:srgbClr val="FACD89"/>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2456815" y="455930"/>
            <a:ext cx="384048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（三）职业理想是个人成长的动力</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507365" y="2607310"/>
            <a:ext cx="3757930" cy="2358390"/>
          </a:xfrm>
          <a:prstGeom prst="rect">
            <a:avLst/>
          </a:prstGeom>
        </p:spPr>
      </p:pic>
      <p:pic>
        <p:nvPicPr>
          <p:cNvPr id="4" name="图片 3"/>
          <p:cNvPicPr>
            <a:picLocks noChangeAspect="1"/>
          </p:cNvPicPr>
          <p:nvPr/>
        </p:nvPicPr>
        <p:blipFill>
          <a:blip r:embed="rId2"/>
          <a:stretch>
            <a:fillRect/>
          </a:stretch>
        </p:blipFill>
        <p:spPr>
          <a:xfrm>
            <a:off x="5032375" y="2607310"/>
            <a:ext cx="3646170" cy="235839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linds(horizont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linds(horizont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文本框 16"/>
          <p:cNvSpPr txBox="1"/>
          <p:nvPr/>
        </p:nvSpPr>
        <p:spPr>
          <a:xfrm>
            <a:off x="3892638" y="1682510"/>
            <a:ext cx="5683642" cy="714375"/>
          </a:xfrm>
          <a:prstGeom prst="rect">
            <a:avLst/>
          </a:prstGeom>
          <a:noFill/>
        </p:spPr>
        <p:txBody>
          <a:bodyPr wrap="square" rtlCol="0">
            <a:spAutoFit/>
          </a:bodyPr>
          <a:lstStyle/>
          <a:p>
            <a:pPr algn="ctr">
              <a:lnSpc>
                <a:spcPct val="150000"/>
              </a:lnSpc>
            </a:pPr>
            <a:r>
              <a:rPr lang="en-US" altLang="zh-CN" sz="2700" dirty="0">
                <a:solidFill>
                  <a:schemeClr val="tx1">
                    <a:lumMod val="85000"/>
                    <a:lumOff val="15000"/>
                  </a:schemeClr>
                </a:solidFill>
                <a:latin typeface="宋体" panose="02010600030101010101" pitchFamily="2" charset="-122"/>
                <a:ea typeface="宋体" panose="02010600030101010101" pitchFamily="2" charset="-122"/>
              </a:rPr>
              <a:t>contents</a:t>
            </a:r>
            <a:endParaRPr lang="zh-CN" altLang="en-US" sz="33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327991" y="274770"/>
            <a:ext cx="8507896" cy="459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345759" y="4348445"/>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26439" y="450"/>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8539538" y="4259750"/>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3189446" y="2689834"/>
            <a:ext cx="5350193" cy="1476375"/>
          </a:xfrm>
          <a:prstGeom prst="rect">
            <a:avLst/>
          </a:prstGeom>
          <a:noFill/>
        </p:spPr>
        <p:txBody>
          <a:bodyPr wrap="square" rtlCol="0">
            <a:spAutoFit/>
          </a:bodyPr>
          <a:lstStyle/>
          <a:p>
            <a:pPr algn="l"/>
            <a:r>
              <a:rPr lang="zh-CN" altLang="en-US" sz="4500" dirty="0">
                <a:solidFill>
                  <a:schemeClr val="tx1">
                    <a:lumMod val="75000"/>
                    <a:lumOff val="25000"/>
                  </a:schemeClr>
                </a:solidFill>
                <a:latin typeface="宋体" panose="02010600030101010101" pitchFamily="2" charset="-122"/>
                <a:ea typeface="宋体" panose="02010600030101010101" pitchFamily="2" charset="-122"/>
              </a:rPr>
              <a:t>第一单元　</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a:p>
            <a:pPr algn="l"/>
            <a:r>
              <a:rPr lang="zh-CN" altLang="en-US" sz="4500" dirty="0">
                <a:solidFill>
                  <a:schemeClr val="tx1">
                    <a:lumMod val="75000"/>
                    <a:lumOff val="25000"/>
                  </a:schemeClr>
                </a:solidFill>
                <a:latin typeface="宋体" panose="02010600030101010101" pitchFamily="2" charset="-122"/>
                <a:ea typeface="宋体" panose="02010600030101010101" pitchFamily="2" charset="-122"/>
              </a:rPr>
              <a:t>时代导航　生涯筑梦</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696754" y="338111"/>
            <a:ext cx="3571875" cy="2235994"/>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87630" y="0"/>
            <a:ext cx="350202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一、职业理想对人生发展的作用</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6" name="直接连接符 5"/>
          <p:cNvCxnSpPr/>
          <p:nvPr/>
        </p:nvCxnSpPr>
        <p:spPr>
          <a:xfrm>
            <a:off x="4695145" y="2522752"/>
            <a:ext cx="0" cy="2602148"/>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cxnSp>
        <p:nvCxnSpPr>
          <p:cNvPr id="13" name="Straight Connector 16"/>
          <p:cNvCxnSpPr/>
          <p:nvPr/>
        </p:nvCxnSpPr>
        <p:spPr>
          <a:xfrm>
            <a:off x="-107342" y="2522588"/>
            <a:ext cx="9358684" cy="0"/>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007745" y="835660"/>
            <a:ext cx="7374890" cy="1645285"/>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有正确职业理想的人，会对自己的职业前途充满信心，乐于把精力倾注到自己热</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爱的事业中去，活出闪亮的自我，实现个人价值。有正确职业理想的人，会认识到自己对社会的责任，有“螺丝钉”的精神，爱岗敬业，做好每一项具体工作，在实现自己职业理想的同时创造社会价值，回馈社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cxnSp>
        <p:nvCxnSpPr>
          <p:cNvPr id="26" name="直接连接符 25"/>
          <p:cNvCxnSpPr/>
          <p:nvPr/>
        </p:nvCxnSpPr>
        <p:spPr>
          <a:xfrm>
            <a:off x="3649980" y="835660"/>
            <a:ext cx="1545590" cy="0"/>
          </a:xfrm>
          <a:prstGeom prst="line">
            <a:avLst/>
          </a:prstGeom>
          <a:ln w="28575">
            <a:solidFill>
              <a:srgbClr val="FACD89"/>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2456815" y="455930"/>
            <a:ext cx="384048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（四）职业理想促进人生价值的实现</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445135" y="2593340"/>
            <a:ext cx="4060825" cy="2281555"/>
          </a:xfrm>
          <a:prstGeom prst="rect">
            <a:avLst/>
          </a:prstGeom>
        </p:spPr>
      </p:pic>
      <p:pic>
        <p:nvPicPr>
          <p:cNvPr id="7" name="图片 6"/>
          <p:cNvPicPr>
            <a:picLocks noChangeAspect="1"/>
          </p:cNvPicPr>
          <p:nvPr/>
        </p:nvPicPr>
        <p:blipFill>
          <a:blip r:embed="rId2"/>
          <a:stretch>
            <a:fillRect/>
          </a:stretch>
        </p:blipFill>
        <p:spPr>
          <a:xfrm>
            <a:off x="5053330" y="2593340"/>
            <a:ext cx="3647440" cy="232410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236855" y="635"/>
            <a:ext cx="346075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二、职业理想对社会发展的作用</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2"/>
          <p:cNvCxnSpPr>
            <a:cxnSpLocks noChangeShapeType="1"/>
          </p:cNvCxnSpPr>
          <p:nvPr/>
        </p:nvCxnSpPr>
        <p:spPr bwMode="auto">
          <a:xfrm>
            <a:off x="4568428"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直接连接符 41"/>
          <p:cNvCxnSpPr>
            <a:cxnSpLocks noChangeShapeType="1"/>
          </p:cNvCxnSpPr>
          <p:nvPr/>
        </p:nvCxnSpPr>
        <p:spPr bwMode="auto">
          <a:xfrm>
            <a:off x="2041263"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39"/>
          <p:cNvCxnSpPr>
            <a:cxnSpLocks noChangeShapeType="1"/>
          </p:cNvCxnSpPr>
          <p:nvPr/>
        </p:nvCxnSpPr>
        <p:spPr bwMode="auto">
          <a:xfrm>
            <a:off x="2038882" y="1950619"/>
            <a:ext cx="5068619" cy="0"/>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43"/>
          <p:cNvCxnSpPr>
            <a:cxnSpLocks noChangeShapeType="1"/>
          </p:cNvCxnSpPr>
          <p:nvPr/>
        </p:nvCxnSpPr>
        <p:spPr bwMode="auto">
          <a:xfrm>
            <a:off x="7107500"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连接符 44"/>
          <p:cNvCxnSpPr>
            <a:cxnSpLocks noChangeShapeType="1"/>
          </p:cNvCxnSpPr>
          <p:nvPr/>
        </p:nvCxnSpPr>
        <p:spPr bwMode="auto">
          <a:xfrm>
            <a:off x="4568428" y="164574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圆角矩形 10"/>
          <p:cNvSpPr>
            <a:spLocks noChangeArrowheads="1"/>
          </p:cNvSpPr>
          <p:nvPr/>
        </p:nvSpPr>
        <p:spPr bwMode="auto">
          <a:xfrm>
            <a:off x="1037306" y="2457944"/>
            <a:ext cx="2011493" cy="1280219"/>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1" name="椭圆 6"/>
          <p:cNvSpPr>
            <a:spLocks noChangeArrowheads="1"/>
          </p:cNvSpPr>
          <p:nvPr/>
        </p:nvSpPr>
        <p:spPr bwMode="auto">
          <a:xfrm>
            <a:off x="1713758" y="2159029"/>
            <a:ext cx="65858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2" name="KSO_Shape"/>
          <p:cNvSpPr>
            <a:spLocks noChangeAspect="1"/>
          </p:cNvSpPr>
          <p:nvPr/>
        </p:nvSpPr>
        <p:spPr bwMode="auto">
          <a:xfrm>
            <a:off x="1942166" y="2359393"/>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13" name="圆角矩形 13"/>
          <p:cNvSpPr>
            <a:spLocks noChangeArrowheads="1"/>
          </p:cNvSpPr>
          <p:nvPr/>
        </p:nvSpPr>
        <p:spPr bwMode="auto">
          <a:xfrm>
            <a:off x="3571616" y="2457944"/>
            <a:ext cx="2011489" cy="1280219"/>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4" name="椭圆 5"/>
          <p:cNvSpPr>
            <a:spLocks noChangeArrowheads="1"/>
          </p:cNvSpPr>
          <p:nvPr/>
        </p:nvSpPr>
        <p:spPr bwMode="auto">
          <a:xfrm>
            <a:off x="4248067" y="2159029"/>
            <a:ext cx="65977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6" name="KSO_Shape"/>
          <p:cNvSpPr>
            <a:spLocks noChangeAspect="1"/>
          </p:cNvSpPr>
          <p:nvPr/>
        </p:nvSpPr>
        <p:spPr bwMode="auto">
          <a:xfrm>
            <a:off x="4467542" y="2359393"/>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18" name="圆角矩形 14"/>
          <p:cNvSpPr>
            <a:spLocks noChangeArrowheads="1"/>
          </p:cNvSpPr>
          <p:nvPr/>
        </p:nvSpPr>
        <p:spPr bwMode="auto">
          <a:xfrm>
            <a:off x="6107116" y="2457944"/>
            <a:ext cx="2011490" cy="1280219"/>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9" name="椭圆 2"/>
          <p:cNvSpPr>
            <a:spLocks noChangeArrowheads="1"/>
          </p:cNvSpPr>
          <p:nvPr/>
        </p:nvSpPr>
        <p:spPr bwMode="auto">
          <a:xfrm>
            <a:off x="6783567" y="2159029"/>
            <a:ext cx="65858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20" name="KSO_Shape"/>
          <p:cNvSpPr>
            <a:spLocks noChangeAspect="1"/>
          </p:cNvSpPr>
          <p:nvPr/>
        </p:nvSpPr>
        <p:spPr bwMode="auto">
          <a:xfrm>
            <a:off x="7011975" y="2339534"/>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grpSp>
        <p:nvGrpSpPr>
          <p:cNvPr id="21" name="组合 20"/>
          <p:cNvGrpSpPr/>
          <p:nvPr/>
        </p:nvGrpSpPr>
        <p:grpSpPr>
          <a:xfrm>
            <a:off x="4243303" y="1053872"/>
            <a:ext cx="659778" cy="658568"/>
            <a:chOff x="5892678" y="1846858"/>
            <a:chExt cx="916234" cy="915278"/>
          </a:xfrm>
        </p:grpSpPr>
        <p:sp>
          <p:nvSpPr>
            <p:cNvPr id="22" name="椭圆 4"/>
            <p:cNvSpPr>
              <a:spLocks noChangeArrowheads="1"/>
            </p:cNvSpPr>
            <p:nvPr/>
          </p:nvSpPr>
          <p:spPr bwMode="auto">
            <a:xfrm>
              <a:off x="5892678" y="1846858"/>
              <a:ext cx="916234" cy="915278"/>
            </a:xfrm>
            <a:prstGeom prst="ellipse">
              <a:avLst/>
            </a:prstGeom>
            <a:solidFill>
              <a:srgbClr val="FACD89"/>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23" name="KSO_Shape"/>
            <p:cNvSpPr>
              <a:spLocks noChangeAspect="1"/>
            </p:cNvSpPr>
            <p:nvPr/>
          </p:nvSpPr>
          <p:spPr bwMode="auto">
            <a:xfrm>
              <a:off x="6177410" y="2133797"/>
              <a:ext cx="360000" cy="341400"/>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grpSp>
      <p:sp>
        <p:nvSpPr>
          <p:cNvPr id="24" name="矩形 23"/>
          <p:cNvSpPr/>
          <p:nvPr/>
        </p:nvSpPr>
        <p:spPr>
          <a:xfrm>
            <a:off x="1006040" y="2855141"/>
            <a:ext cx="2065684" cy="82994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（一）职业理想是社会进步的助推器</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5" name="矩形 24"/>
          <p:cNvSpPr/>
          <p:nvPr/>
        </p:nvSpPr>
        <p:spPr>
          <a:xfrm>
            <a:off x="3571616" y="2875843"/>
            <a:ext cx="2065684" cy="82994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（二）职业理想是构建和谐社会的基础</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6094964" y="2842572"/>
            <a:ext cx="2065684" cy="82994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（三）“中国梦”与我的职业理想</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6805"/>
            <a:ext cx="2941983" cy="368300"/>
          </a:xfrm>
          <a:prstGeom prst="rect">
            <a:avLst/>
          </a:prstGeom>
          <a:noFill/>
        </p:spPr>
        <p:txBody>
          <a:bodyPr wrap="square" rtlCol="0">
            <a:spAutoFit/>
          </a:bodyPr>
          <a:lstStyle/>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755650" y="1311275"/>
            <a:ext cx="7901940" cy="37084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755650" y="1311275"/>
            <a:ext cx="7901305" cy="3692525"/>
          </a:xfrm>
          <a:prstGeom prst="rect">
            <a:avLst/>
          </a:prstGeom>
        </p:spPr>
        <p:txBody>
          <a:bodyPr wrap="square">
            <a:spAutoFit/>
          </a:bodyPr>
          <a:lstStyle/>
          <a:p>
            <a:pPr algn="ctr"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心系家乡，志在远方</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小张是我国西部某职业学校的电子商务专业的学生。他非常热爱电子商务专业，也特别珍惜在大都市学习的机会，立志努力学习，自主创业，为家乡做贡献。顶岗实习期间，小张所销售的产品量最多，但始终局限在日用品、文具、零食等产品上。在专业指导老师的帮助下，他开始把关注的视角投向自己的家乡。家乡的特产那么多，拿出来肯定受欢迎。果然，在学校的年货大集上，小张所联系的云南滇红等家乡特产很抢手，他的网店更是流量惊人。在山里长大的小张知道家乡农民的难处，家乡盛产土特产，但是山里的路都是土路，老百姓出入非常困难，特产卖出去就更难了。毕业后，小张带领自己的团队回到了家乡，做起属于自己的滇红网店。每天虽然会忙到忘记吃饭，但小张的脸上总是挂着幸福的笑容。不光是因为他的网店越来越成功，更是因为他在用自己的方式努力改变着家乡。</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先富起来的小张没有忘记身边的乡亲，在他的带动下，村里的好多小伙伴做起了电商，再也看不见路上闲逛的年轻人，更多的是忙碌的身影。老人们笑得合不拢嘴，娃娃进了大都市，见识多了，我们的日子会越来越好呀！</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6130925" y="248285"/>
            <a:ext cx="2258060" cy="136652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546460" y="46805"/>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三、职业理想的实现</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rgbClr val="FACD89"/>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755" y="1465580"/>
            <a:ext cx="4232910" cy="3143250"/>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rgbClr val="FACD89"/>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655" y="1465580"/>
            <a:ext cx="4232910" cy="3143250"/>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442595" y="1585595"/>
            <a:ext cx="3923665" cy="2676525"/>
          </a:xfrm>
          <a:prstGeom prst="rect">
            <a:avLst/>
          </a:prstGeom>
        </p:spPr>
        <p:txBody>
          <a:bodyPr wrap="square">
            <a:spAutoFit/>
          </a:bodyPr>
          <a:lstStyle/>
          <a:p>
            <a:pPr>
              <a:lnSpc>
                <a:spcPct val="150000"/>
              </a:lnSpc>
            </a:pPr>
            <a:r>
              <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（一）职业生涯规划促进职业理想的实现</a:t>
            </a:r>
            <a:endPar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职业生涯规划有助于职业理想的实现。如果对自己的职业生涯没有科学的规划，那么再正确、再崇高的职业理想也会成为空中楼阁。做好职业生涯规划，就是为了更</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好地实现职业理想，更充分地发挥职业理想的导向作用和动力作用。</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771390" y="1487805"/>
            <a:ext cx="4105275" cy="3046095"/>
          </a:xfrm>
          <a:prstGeom prst="rect">
            <a:avLst/>
          </a:prstGeom>
        </p:spPr>
        <p:txBody>
          <a:bodyPr wrap="square">
            <a:spAutoFit/>
          </a:bodyPr>
          <a:lstStyle/>
          <a:p>
            <a:pPr>
              <a:lnSpc>
                <a:spcPct val="150000"/>
              </a:lnSpc>
            </a:pPr>
            <a:r>
              <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（二）实现职业理想需要合理规划</a:t>
            </a:r>
            <a:endPar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生涯规划虽然对实现职业理想很有帮助，但并不是随便做个规划就可以促进职业理想实现的，职业生涯规划还必须科学、合理。我们制定职业生涯规划时，要努力做到上述三方面，从社会现实与发展的需要、区域优势以及自己的特点出发，确保职业生涯规划合理、可行。</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6805"/>
            <a:ext cx="2941983" cy="368300"/>
          </a:xfrm>
          <a:prstGeom prst="rect">
            <a:avLst/>
          </a:prstGeom>
          <a:noFill/>
        </p:spPr>
        <p:txBody>
          <a:bodyPr wrap="square" rtlCol="0">
            <a:spAutoFit/>
          </a:bodyPr>
          <a:lstStyle/>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超链接</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220980" y="810260"/>
            <a:ext cx="5446395" cy="37084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363855" y="810260"/>
            <a:ext cx="5160645" cy="3553460"/>
          </a:xfrm>
          <a:prstGeom prst="rect">
            <a:avLst/>
          </a:prstGeom>
        </p:spPr>
        <p:txBody>
          <a:bodyPr wrap="square">
            <a:spAutoFit/>
          </a:bodyPr>
          <a:lstStyle/>
          <a:p>
            <a:pPr algn="ctr" fontAlgn="auto">
              <a:lnSpc>
                <a:spcPct val="100000"/>
              </a:lnSpc>
              <a:spcAft>
                <a:spcPts val="600"/>
              </a:spcAft>
            </a:pPr>
            <a:r>
              <a:rPr lang="zh-CN" altLang="en-US" b="1" dirty="0">
                <a:solidFill>
                  <a:schemeClr val="tx1"/>
                </a:solidFill>
                <a:latin typeface="宋体" panose="02010600030101010101" pitchFamily="2" charset="-122"/>
                <a:ea typeface="宋体" panose="02010600030101010101" pitchFamily="2" charset="-122"/>
                <a:cs typeface="宋体" panose="02010600030101010101" pitchFamily="2" charset="-122"/>
              </a:rPr>
              <a:t>如何看待“天时、地利、人和”?</a:t>
            </a:r>
            <a:endParaRPr lang="zh-CN" altLang="en-US"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天时</a:t>
            </a: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。要知道国家经济发展的大趋势，我国经济发展处于什么时期，在世界上扮演什么样的角色。天时对每个人都是平等的，“天时”是机遇，可遇而不可求，必须做好准备，待机而动。</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地利</a:t>
            </a: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。首先要了解本地区的经济特色和未来发展趋势，尽可能利用区域的经济发展机遇；其次要分析所在职业学校的特色、专业特色和毕业生就业特点、就业方向。</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人和</a:t>
            </a: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首先要了解你的家庭成员及社会关系；然后要熟悉包括你所在学校教师和你的同学、朋友在内的人际网络。要处理好你周围的人际关系，并善于从人际网络中寻找对自己未来职业有积极意义的成员，多向他们学习，多与他们交流，从中获益。</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799455" y="1026795"/>
            <a:ext cx="3206115" cy="314325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9" name="文本框 28"/>
          <p:cNvSpPr txBox="1"/>
          <p:nvPr/>
        </p:nvSpPr>
        <p:spPr>
          <a:xfrm>
            <a:off x="2559480" y="1943506"/>
            <a:ext cx="4042184" cy="1106805"/>
          </a:xfrm>
          <a:prstGeom prst="rect">
            <a:avLst/>
          </a:prstGeom>
          <a:noFill/>
        </p:spPr>
        <p:txBody>
          <a:bodyPr wrap="square" rtlCol="0">
            <a:spAutoFit/>
          </a:bodyPr>
          <a:lstStyle/>
          <a:p>
            <a:pPr algn="ctr"/>
            <a:r>
              <a:rPr lang="zh-CN" altLang="en-US" sz="6600" dirty="0">
                <a:solidFill>
                  <a:schemeClr val="tx1">
                    <a:lumMod val="75000"/>
                    <a:lumOff val="25000"/>
                  </a:schemeClr>
                </a:solidFill>
                <a:latin typeface="宋体" panose="02010600030101010101" pitchFamily="2" charset="-122"/>
                <a:ea typeface="宋体" panose="02010600030101010101" pitchFamily="2" charset="-122"/>
              </a:rPr>
              <a:t>谢谢观看</a:t>
            </a:r>
            <a:endParaRPr lang="zh-CN" altLang="en-US" sz="66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文本框 16"/>
          <p:cNvSpPr txBox="1"/>
          <p:nvPr/>
        </p:nvSpPr>
        <p:spPr>
          <a:xfrm>
            <a:off x="3892638" y="1682510"/>
            <a:ext cx="5683642" cy="714375"/>
          </a:xfrm>
          <a:prstGeom prst="rect">
            <a:avLst/>
          </a:prstGeom>
          <a:noFill/>
        </p:spPr>
        <p:txBody>
          <a:bodyPr wrap="square" rtlCol="0">
            <a:spAutoFit/>
          </a:bodyPr>
          <a:lstStyle/>
          <a:p>
            <a:pPr algn="ctr">
              <a:lnSpc>
                <a:spcPct val="150000"/>
              </a:lnSpc>
            </a:pPr>
            <a:r>
              <a:rPr lang="en-US" altLang="zh-CN" sz="2700" dirty="0">
                <a:solidFill>
                  <a:schemeClr val="tx1">
                    <a:lumMod val="85000"/>
                    <a:lumOff val="15000"/>
                  </a:schemeClr>
                </a:solidFill>
                <a:latin typeface="宋体" panose="02010600030101010101" pitchFamily="2" charset="-122"/>
                <a:ea typeface="宋体" panose="02010600030101010101" pitchFamily="2" charset="-122"/>
              </a:rPr>
              <a:t>contents</a:t>
            </a:r>
            <a:endParaRPr lang="zh-CN" altLang="en-US" sz="33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327991" y="274770"/>
            <a:ext cx="8507896" cy="459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345759" y="4348445"/>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26439" y="450"/>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8539538" y="4259750"/>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5440256" y="2131515"/>
            <a:ext cx="2461745" cy="783590"/>
          </a:xfrm>
          <a:prstGeom prst="rect">
            <a:avLst/>
          </a:prstGeom>
          <a:noFill/>
        </p:spPr>
        <p:txBody>
          <a:bodyPr wrap="square" rtlCol="0">
            <a:spAutoFit/>
          </a:bodyPr>
          <a:lstStyle/>
          <a:p>
            <a:pPr algn="ctr"/>
            <a:r>
              <a:rPr lang="zh-CN" altLang="en-US" sz="4500" dirty="0">
                <a:solidFill>
                  <a:schemeClr val="tx1">
                    <a:lumMod val="75000"/>
                    <a:lumOff val="25000"/>
                  </a:schemeClr>
                </a:solidFill>
                <a:latin typeface="宋体" panose="02010600030101010101" pitchFamily="2" charset="-122"/>
                <a:ea typeface="宋体" panose="02010600030101010101" pitchFamily="2" charset="-122"/>
              </a:rPr>
              <a:t>目录</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19" name="椭圆 18"/>
          <p:cNvSpPr/>
          <p:nvPr/>
        </p:nvSpPr>
        <p:spPr>
          <a:xfrm>
            <a:off x="1907276" y="1410719"/>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1</a:t>
            </a:r>
            <a:endParaRPr lang="en-US" altLang="zh-CN" sz="1200" b="1" dirty="0">
              <a:solidFill>
                <a:schemeClr val="bg1"/>
              </a:solidFill>
            </a:endParaRPr>
          </a:p>
        </p:txBody>
      </p:sp>
      <p:sp>
        <p:nvSpPr>
          <p:cNvPr id="20" name="文本框 19"/>
          <p:cNvSpPr txBox="1"/>
          <p:nvPr/>
        </p:nvSpPr>
        <p:spPr>
          <a:xfrm>
            <a:off x="2469065" y="1298514"/>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职业选择需要规划</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2" name="椭圆 21"/>
          <p:cNvSpPr/>
          <p:nvPr/>
        </p:nvSpPr>
        <p:spPr>
          <a:xfrm>
            <a:off x="1907795" y="3243316"/>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2</a:t>
            </a:r>
            <a:endParaRPr lang="zh-CN" altLang="en-US" sz="1200" b="1" dirty="0">
              <a:solidFill>
                <a:schemeClr val="bg1"/>
              </a:solidFill>
            </a:endParaRPr>
          </a:p>
        </p:txBody>
      </p:sp>
      <p:sp>
        <p:nvSpPr>
          <p:cNvPr id="23" name="文本框 22"/>
          <p:cNvSpPr txBox="1"/>
          <p:nvPr/>
        </p:nvSpPr>
        <p:spPr>
          <a:xfrm>
            <a:off x="2469107" y="3018983"/>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我的未来不是梦</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75840" y="1258320"/>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01</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391424" y="2536005"/>
            <a:ext cx="4361471" cy="71437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职业选择需要规划</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6805"/>
            <a:ext cx="2941983" cy="368300"/>
          </a:xfrm>
          <a:prstGeom prst="rect">
            <a:avLst/>
          </a:prstGeom>
          <a:noFill/>
        </p:spPr>
        <p:txBody>
          <a:bodyPr wrap="square" rtlCol="0">
            <a:spAutoFit/>
          </a:bodyPr>
          <a:lstStyle/>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一、职业</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643" y="1096282"/>
            <a:ext cx="2816337" cy="361184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17195" y="1194435"/>
            <a:ext cx="2654300" cy="3415030"/>
          </a:xfrm>
          <a:prstGeom prst="rect">
            <a:avLst/>
          </a:prstGeom>
        </p:spPr>
        <p:txBody>
          <a:bodyPr wrap="square">
            <a:spAutoFit/>
          </a:bodyPr>
          <a:lstStyle/>
          <a:p>
            <a:pPr algn="just">
              <a:lnSpc>
                <a:spcPct val="150000"/>
              </a:lnSpc>
              <a:spcAft>
                <a:spcPts val="600"/>
              </a:spcAft>
            </a:pPr>
            <a:r>
              <a:rPr lang="zh-CN" altLang="en-US" sz="1600" dirty="0">
                <a:solidFill>
                  <a:schemeClr val="tx1">
                    <a:lumMod val="50000"/>
                    <a:lumOff val="50000"/>
                  </a:schemeClr>
                </a:solidFill>
                <a:latin typeface="宋体" panose="02010600030101010101" pitchFamily="2" charset="-122"/>
                <a:ea typeface="宋体" panose="02010600030101010101" pitchFamily="2" charset="-122"/>
                <a:cs typeface="宋体" panose="02010600030101010101" pitchFamily="2" charset="-122"/>
              </a:rPr>
              <a:t>一个社会有各种各样的职业，有医生、教师、营业员、物流员……随着社会的发展，职业所涵盖的门类越来越广泛，职业与人们生活的联系也越来越紧密。从进入职业学校学习开始，我们就与职业结缘，了解职业知识、练习职业技能。</a:t>
            </a:r>
            <a:endParaRPr lang="zh-CN" altLang="en-US" sz="1600" dirty="0">
              <a:solidFill>
                <a:schemeClr val="tx1">
                  <a:lumMod val="50000"/>
                  <a:lumOff val="50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4" name="矩形 13"/>
          <p:cNvSpPr/>
          <p:nvPr/>
        </p:nvSpPr>
        <p:spPr>
          <a:xfrm>
            <a:off x="5742940" y="893445"/>
            <a:ext cx="3259455" cy="193802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（一）职业及职业的特点</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职业有着丰富的内涵，具体来说有以下几个特点。</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（1）社会性。（2）多样性。</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（3）技术性。（4）时代性。</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（5）市场性。（6）规范性。</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（7）经济性。</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grpSp>
        <p:nvGrpSpPr>
          <p:cNvPr id="16" name="组合 15"/>
          <p:cNvGrpSpPr/>
          <p:nvPr/>
        </p:nvGrpSpPr>
        <p:grpSpPr>
          <a:xfrm>
            <a:off x="5395625" y="893665"/>
            <a:ext cx="463844" cy="463844"/>
            <a:chOff x="6313273" y="2520778"/>
            <a:chExt cx="741535" cy="741535"/>
          </a:xfrm>
        </p:grpSpPr>
        <p:sp>
          <p:nvSpPr>
            <p:cNvPr id="18" name="椭圆 17"/>
            <p:cNvSpPr/>
            <p:nvPr/>
          </p:nvSpPr>
          <p:spPr>
            <a:xfrm>
              <a:off x="6313273" y="2520778"/>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gradFill>
                  <a:gsLst>
                    <a:gs pos="0">
                      <a:srgbClr val="E6446E"/>
                    </a:gs>
                    <a:gs pos="81000">
                      <a:srgbClr val="00C8FB"/>
                    </a:gs>
                  </a:gsLst>
                  <a:lin ang="13200000" scaled="0"/>
                </a:gradFill>
                <a:latin typeface="宋体" panose="02010600030101010101" pitchFamily="2" charset="-122"/>
                <a:ea typeface="宋体" panose="02010600030101010101" pitchFamily="2" charset="-122"/>
                <a:cs typeface="宋体" panose="02010600030101010101" pitchFamily="2" charset="-122"/>
              </a:endParaRPr>
            </a:p>
          </p:txBody>
        </p:sp>
        <p:sp>
          <p:nvSpPr>
            <p:cNvPr id="19" name="Freeform 501"/>
            <p:cNvSpPr>
              <a:spLocks noEditPoints="1"/>
            </p:cNvSpPr>
            <p:nvPr/>
          </p:nvSpPr>
          <p:spPr bwMode="auto">
            <a:xfrm>
              <a:off x="6498343" y="2723622"/>
              <a:ext cx="371395" cy="335847"/>
            </a:xfrm>
            <a:custGeom>
              <a:avLst/>
              <a:gdLst>
                <a:gd name="T0" fmla="*/ 1041 w 7648"/>
                <a:gd name="T1" fmla="*/ 2243 h 6916"/>
                <a:gd name="T2" fmla="*/ 980 w 7648"/>
                <a:gd name="T3" fmla="*/ 2746 h 6916"/>
                <a:gd name="T4" fmla="*/ 1187 w 7648"/>
                <a:gd name="T5" fmla="*/ 3217 h 6916"/>
                <a:gd name="T6" fmla="*/ 972 w 7648"/>
                <a:gd name="T7" fmla="*/ 3314 h 6916"/>
                <a:gd name="T8" fmla="*/ 818 w 7648"/>
                <a:gd name="T9" fmla="*/ 3030 h 6916"/>
                <a:gd name="T10" fmla="*/ 746 w 7648"/>
                <a:gd name="T11" fmla="*/ 2722 h 6916"/>
                <a:gd name="T12" fmla="*/ 758 w 7648"/>
                <a:gd name="T13" fmla="*/ 2406 h 6916"/>
                <a:gd name="T14" fmla="*/ 852 w 7648"/>
                <a:gd name="T15" fmla="*/ 2103 h 6916"/>
                <a:gd name="T16" fmla="*/ 1028 w 7648"/>
                <a:gd name="T17" fmla="*/ 1829 h 6916"/>
                <a:gd name="T18" fmla="*/ 1251 w 7648"/>
                <a:gd name="T19" fmla="*/ 1620 h 6916"/>
                <a:gd name="T20" fmla="*/ 1532 w 7648"/>
                <a:gd name="T21" fmla="*/ 1465 h 6916"/>
                <a:gd name="T22" fmla="*/ 1845 w 7648"/>
                <a:gd name="T23" fmla="*/ 1390 h 6916"/>
                <a:gd name="T24" fmla="*/ 1727 w 7648"/>
                <a:gd name="T25" fmla="*/ 1643 h 6916"/>
                <a:gd name="T26" fmla="*/ 1279 w 7648"/>
                <a:gd name="T27" fmla="*/ 1899 h 6916"/>
                <a:gd name="T28" fmla="*/ 5992 w 7648"/>
                <a:gd name="T29" fmla="*/ 1064 h 6916"/>
                <a:gd name="T30" fmla="*/ 7642 w 7648"/>
                <a:gd name="T31" fmla="*/ 1494 h 6916"/>
                <a:gd name="T32" fmla="*/ 6892 w 7648"/>
                <a:gd name="T33" fmla="*/ 2419 h 6916"/>
                <a:gd name="T34" fmla="*/ 6866 w 7648"/>
                <a:gd name="T35" fmla="*/ 3062 h 6916"/>
                <a:gd name="T36" fmla="*/ 6632 w 7648"/>
                <a:gd name="T37" fmla="*/ 3656 h 6916"/>
                <a:gd name="T38" fmla="*/ 3222 w 7648"/>
                <a:gd name="T39" fmla="*/ 6360 h 6916"/>
                <a:gd name="T40" fmla="*/ 6414 w 7648"/>
                <a:gd name="T41" fmla="*/ 3571 h 6916"/>
                <a:gd name="T42" fmla="*/ 6619 w 7648"/>
                <a:gd name="T43" fmla="*/ 3105 h 6916"/>
                <a:gd name="T44" fmla="*/ 6677 w 7648"/>
                <a:gd name="T45" fmla="*/ 2597 h 6916"/>
                <a:gd name="T46" fmla="*/ 1406 w 7648"/>
                <a:gd name="T47" fmla="*/ 4708 h 6916"/>
                <a:gd name="T48" fmla="*/ 4738 w 7648"/>
                <a:gd name="T49" fmla="*/ 930 h 6916"/>
                <a:gd name="T50" fmla="*/ 4219 w 7648"/>
                <a:gd name="T51" fmla="*/ 1078 h 6916"/>
                <a:gd name="T52" fmla="*/ 3767 w 7648"/>
                <a:gd name="T53" fmla="*/ 1385 h 6916"/>
                <a:gd name="T54" fmla="*/ 2949 w 7648"/>
                <a:gd name="T55" fmla="*/ 1230 h 6916"/>
                <a:gd name="T56" fmla="*/ 2544 w 7648"/>
                <a:gd name="T57" fmla="*/ 1019 h 6916"/>
                <a:gd name="T58" fmla="*/ 2094 w 7648"/>
                <a:gd name="T59" fmla="*/ 924 h 6916"/>
                <a:gd name="T60" fmla="*/ 1671 w 7648"/>
                <a:gd name="T61" fmla="*/ 945 h 6916"/>
                <a:gd name="T62" fmla="*/ 1234 w 7648"/>
                <a:gd name="T63" fmla="*/ 1082 h 6916"/>
                <a:gd name="T64" fmla="*/ 849 w 7648"/>
                <a:gd name="T65" fmla="*/ 1333 h 6916"/>
                <a:gd name="T66" fmla="*/ 558 w 7648"/>
                <a:gd name="T67" fmla="*/ 1645 h 6916"/>
                <a:gd name="T68" fmla="*/ 339 w 7648"/>
                <a:gd name="T69" fmla="*/ 2052 h 6916"/>
                <a:gd name="T70" fmla="*/ 237 w 7648"/>
                <a:gd name="T71" fmla="*/ 2493 h 6916"/>
                <a:gd name="T72" fmla="*/ 253 w 7648"/>
                <a:gd name="T73" fmla="*/ 2944 h 6916"/>
                <a:gd name="T74" fmla="*/ 388 w 7648"/>
                <a:gd name="T75" fmla="*/ 3377 h 6916"/>
                <a:gd name="T76" fmla="*/ 640 w 7648"/>
                <a:gd name="T77" fmla="*/ 3771 h 6916"/>
                <a:gd name="T78" fmla="*/ 434 w 7648"/>
                <a:gd name="T79" fmla="*/ 3882 h 6916"/>
                <a:gd name="T80" fmla="*/ 160 w 7648"/>
                <a:gd name="T81" fmla="*/ 3431 h 6916"/>
                <a:gd name="T82" fmla="*/ 20 w 7648"/>
                <a:gd name="T83" fmla="*/ 2936 h 6916"/>
                <a:gd name="T84" fmla="*/ 13 w 7648"/>
                <a:gd name="T85" fmla="*/ 2424 h 6916"/>
                <a:gd name="T86" fmla="*/ 141 w 7648"/>
                <a:gd name="T87" fmla="*/ 1927 h 6916"/>
                <a:gd name="T88" fmla="*/ 403 w 7648"/>
                <a:gd name="T89" fmla="*/ 1470 h 6916"/>
                <a:gd name="T90" fmla="*/ 737 w 7648"/>
                <a:gd name="T91" fmla="*/ 1129 h 6916"/>
                <a:gd name="T92" fmla="*/ 1180 w 7648"/>
                <a:gd name="T93" fmla="*/ 855 h 6916"/>
                <a:gd name="T94" fmla="*/ 1678 w 7648"/>
                <a:gd name="T95" fmla="*/ 711 h 6916"/>
                <a:gd name="T96" fmla="*/ 2159 w 7648"/>
                <a:gd name="T97" fmla="*/ 699 h 6916"/>
                <a:gd name="T98" fmla="*/ 2665 w 7648"/>
                <a:gd name="T99" fmla="*/ 819 h 6916"/>
                <a:gd name="T100" fmla="*/ 3120 w 7648"/>
                <a:gd name="T101" fmla="*/ 1069 h 6916"/>
                <a:gd name="T102" fmla="*/ 3660 w 7648"/>
                <a:gd name="T103" fmla="*/ 1172 h 6916"/>
                <a:gd name="T104" fmla="*/ 4234 w 7648"/>
                <a:gd name="T105" fmla="*/ 821 h 6916"/>
                <a:gd name="T106" fmla="*/ 4888 w 7648"/>
                <a:gd name="T107" fmla="*/ 689 h 6916"/>
                <a:gd name="T108" fmla="*/ 6073 w 7648"/>
                <a:gd name="T109" fmla="*/ 52 h 6916"/>
                <a:gd name="T110" fmla="*/ 6233 w 7648"/>
                <a:gd name="T111" fmla="*/ 4 h 6916"/>
                <a:gd name="T112" fmla="*/ 6413 w 7648"/>
                <a:gd name="T113" fmla="*/ 87 h 6916"/>
                <a:gd name="T114" fmla="*/ 7615 w 7648"/>
                <a:gd name="T115" fmla="*/ 1317 h 6916"/>
                <a:gd name="T116" fmla="*/ 7396 w 7648"/>
                <a:gd name="T117" fmla="*/ 1398 h 6916"/>
                <a:gd name="T118" fmla="*/ 6231 w 7648"/>
                <a:gd name="T119" fmla="*/ 242 h 6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648" h="6916">
                  <a:moveTo>
                    <a:pt x="1253" y="1925"/>
                  </a:moveTo>
                  <a:lnTo>
                    <a:pt x="1253" y="1925"/>
                  </a:lnTo>
                  <a:lnTo>
                    <a:pt x="1235" y="1941"/>
                  </a:lnTo>
                  <a:lnTo>
                    <a:pt x="1219" y="1960"/>
                  </a:lnTo>
                  <a:lnTo>
                    <a:pt x="1187" y="1997"/>
                  </a:lnTo>
                  <a:lnTo>
                    <a:pt x="1157" y="2035"/>
                  </a:lnTo>
                  <a:lnTo>
                    <a:pt x="1130" y="2075"/>
                  </a:lnTo>
                  <a:lnTo>
                    <a:pt x="1104" y="2116"/>
                  </a:lnTo>
                  <a:lnTo>
                    <a:pt x="1081" y="2158"/>
                  </a:lnTo>
                  <a:lnTo>
                    <a:pt x="1060" y="2200"/>
                  </a:lnTo>
                  <a:lnTo>
                    <a:pt x="1041" y="2243"/>
                  </a:lnTo>
                  <a:lnTo>
                    <a:pt x="1025" y="2287"/>
                  </a:lnTo>
                  <a:lnTo>
                    <a:pt x="1011" y="2331"/>
                  </a:lnTo>
                  <a:lnTo>
                    <a:pt x="998" y="2377"/>
                  </a:lnTo>
                  <a:lnTo>
                    <a:pt x="989" y="2422"/>
                  </a:lnTo>
                  <a:lnTo>
                    <a:pt x="980" y="2469"/>
                  </a:lnTo>
                  <a:lnTo>
                    <a:pt x="975" y="2514"/>
                  </a:lnTo>
                  <a:lnTo>
                    <a:pt x="972" y="2560"/>
                  </a:lnTo>
                  <a:lnTo>
                    <a:pt x="971" y="2607"/>
                  </a:lnTo>
                  <a:lnTo>
                    <a:pt x="972" y="2653"/>
                  </a:lnTo>
                  <a:lnTo>
                    <a:pt x="975" y="2699"/>
                  </a:lnTo>
                  <a:lnTo>
                    <a:pt x="980" y="2746"/>
                  </a:lnTo>
                  <a:lnTo>
                    <a:pt x="989" y="2791"/>
                  </a:lnTo>
                  <a:lnTo>
                    <a:pt x="998" y="2838"/>
                  </a:lnTo>
                  <a:lnTo>
                    <a:pt x="1011" y="2882"/>
                  </a:lnTo>
                  <a:lnTo>
                    <a:pt x="1025" y="2927"/>
                  </a:lnTo>
                  <a:lnTo>
                    <a:pt x="1041" y="2970"/>
                  </a:lnTo>
                  <a:lnTo>
                    <a:pt x="1060" y="3014"/>
                  </a:lnTo>
                  <a:lnTo>
                    <a:pt x="1081" y="3057"/>
                  </a:lnTo>
                  <a:lnTo>
                    <a:pt x="1104" y="3098"/>
                  </a:lnTo>
                  <a:lnTo>
                    <a:pt x="1130" y="3139"/>
                  </a:lnTo>
                  <a:lnTo>
                    <a:pt x="1157" y="3178"/>
                  </a:lnTo>
                  <a:lnTo>
                    <a:pt x="1187" y="3217"/>
                  </a:lnTo>
                  <a:lnTo>
                    <a:pt x="1219" y="3254"/>
                  </a:lnTo>
                  <a:lnTo>
                    <a:pt x="1235" y="3272"/>
                  </a:lnTo>
                  <a:lnTo>
                    <a:pt x="1253" y="3290"/>
                  </a:lnTo>
                  <a:lnTo>
                    <a:pt x="1091" y="3452"/>
                  </a:lnTo>
                  <a:lnTo>
                    <a:pt x="1091" y="3452"/>
                  </a:lnTo>
                  <a:lnTo>
                    <a:pt x="1069" y="3430"/>
                  </a:lnTo>
                  <a:lnTo>
                    <a:pt x="1048" y="3408"/>
                  </a:lnTo>
                  <a:lnTo>
                    <a:pt x="1028" y="3385"/>
                  </a:lnTo>
                  <a:lnTo>
                    <a:pt x="1009" y="3362"/>
                  </a:lnTo>
                  <a:lnTo>
                    <a:pt x="990" y="3338"/>
                  </a:lnTo>
                  <a:lnTo>
                    <a:pt x="972" y="3314"/>
                  </a:lnTo>
                  <a:lnTo>
                    <a:pt x="954" y="3290"/>
                  </a:lnTo>
                  <a:lnTo>
                    <a:pt x="938" y="3266"/>
                  </a:lnTo>
                  <a:lnTo>
                    <a:pt x="921" y="3240"/>
                  </a:lnTo>
                  <a:lnTo>
                    <a:pt x="906" y="3215"/>
                  </a:lnTo>
                  <a:lnTo>
                    <a:pt x="892" y="3189"/>
                  </a:lnTo>
                  <a:lnTo>
                    <a:pt x="878" y="3163"/>
                  </a:lnTo>
                  <a:lnTo>
                    <a:pt x="864" y="3137"/>
                  </a:lnTo>
                  <a:lnTo>
                    <a:pt x="852" y="3111"/>
                  </a:lnTo>
                  <a:lnTo>
                    <a:pt x="840" y="3084"/>
                  </a:lnTo>
                  <a:lnTo>
                    <a:pt x="828" y="3057"/>
                  </a:lnTo>
                  <a:lnTo>
                    <a:pt x="818" y="3030"/>
                  </a:lnTo>
                  <a:lnTo>
                    <a:pt x="808" y="3003"/>
                  </a:lnTo>
                  <a:lnTo>
                    <a:pt x="799" y="2976"/>
                  </a:lnTo>
                  <a:lnTo>
                    <a:pt x="790" y="2947"/>
                  </a:lnTo>
                  <a:lnTo>
                    <a:pt x="782" y="2920"/>
                  </a:lnTo>
                  <a:lnTo>
                    <a:pt x="776" y="2891"/>
                  </a:lnTo>
                  <a:lnTo>
                    <a:pt x="768" y="2864"/>
                  </a:lnTo>
                  <a:lnTo>
                    <a:pt x="763" y="2835"/>
                  </a:lnTo>
                  <a:lnTo>
                    <a:pt x="758" y="2807"/>
                  </a:lnTo>
                  <a:lnTo>
                    <a:pt x="754" y="2779"/>
                  </a:lnTo>
                  <a:lnTo>
                    <a:pt x="749" y="2750"/>
                  </a:lnTo>
                  <a:lnTo>
                    <a:pt x="746" y="2722"/>
                  </a:lnTo>
                  <a:lnTo>
                    <a:pt x="744" y="2693"/>
                  </a:lnTo>
                  <a:lnTo>
                    <a:pt x="742" y="2665"/>
                  </a:lnTo>
                  <a:lnTo>
                    <a:pt x="742" y="2636"/>
                  </a:lnTo>
                  <a:lnTo>
                    <a:pt x="741" y="2607"/>
                  </a:lnTo>
                  <a:lnTo>
                    <a:pt x="742" y="2578"/>
                  </a:lnTo>
                  <a:lnTo>
                    <a:pt x="742" y="2550"/>
                  </a:lnTo>
                  <a:lnTo>
                    <a:pt x="744" y="2521"/>
                  </a:lnTo>
                  <a:lnTo>
                    <a:pt x="746" y="2492"/>
                  </a:lnTo>
                  <a:lnTo>
                    <a:pt x="749" y="2463"/>
                  </a:lnTo>
                  <a:lnTo>
                    <a:pt x="754" y="2435"/>
                  </a:lnTo>
                  <a:lnTo>
                    <a:pt x="758" y="2406"/>
                  </a:lnTo>
                  <a:lnTo>
                    <a:pt x="763" y="2379"/>
                  </a:lnTo>
                  <a:lnTo>
                    <a:pt x="768" y="2350"/>
                  </a:lnTo>
                  <a:lnTo>
                    <a:pt x="776" y="2322"/>
                  </a:lnTo>
                  <a:lnTo>
                    <a:pt x="782" y="2295"/>
                  </a:lnTo>
                  <a:lnTo>
                    <a:pt x="790" y="2266"/>
                  </a:lnTo>
                  <a:lnTo>
                    <a:pt x="799" y="2239"/>
                  </a:lnTo>
                  <a:lnTo>
                    <a:pt x="808" y="2211"/>
                  </a:lnTo>
                  <a:lnTo>
                    <a:pt x="818" y="2184"/>
                  </a:lnTo>
                  <a:lnTo>
                    <a:pt x="828" y="2156"/>
                  </a:lnTo>
                  <a:lnTo>
                    <a:pt x="840" y="2130"/>
                  </a:lnTo>
                  <a:lnTo>
                    <a:pt x="852" y="2103"/>
                  </a:lnTo>
                  <a:lnTo>
                    <a:pt x="864" y="2076"/>
                  </a:lnTo>
                  <a:lnTo>
                    <a:pt x="878" y="2051"/>
                  </a:lnTo>
                  <a:lnTo>
                    <a:pt x="892" y="2025"/>
                  </a:lnTo>
                  <a:lnTo>
                    <a:pt x="906" y="1999"/>
                  </a:lnTo>
                  <a:lnTo>
                    <a:pt x="921" y="1974"/>
                  </a:lnTo>
                  <a:lnTo>
                    <a:pt x="938" y="1949"/>
                  </a:lnTo>
                  <a:lnTo>
                    <a:pt x="955" y="1925"/>
                  </a:lnTo>
                  <a:lnTo>
                    <a:pt x="972" y="1899"/>
                  </a:lnTo>
                  <a:lnTo>
                    <a:pt x="990" y="1876"/>
                  </a:lnTo>
                  <a:lnTo>
                    <a:pt x="1009" y="1852"/>
                  </a:lnTo>
                  <a:lnTo>
                    <a:pt x="1028" y="1829"/>
                  </a:lnTo>
                  <a:lnTo>
                    <a:pt x="1049" y="1805"/>
                  </a:lnTo>
                  <a:lnTo>
                    <a:pt x="1069" y="1783"/>
                  </a:lnTo>
                  <a:lnTo>
                    <a:pt x="1091" y="1761"/>
                  </a:lnTo>
                  <a:lnTo>
                    <a:pt x="1116" y="1736"/>
                  </a:lnTo>
                  <a:lnTo>
                    <a:pt x="1116" y="1736"/>
                  </a:lnTo>
                  <a:lnTo>
                    <a:pt x="1137" y="1715"/>
                  </a:lnTo>
                  <a:lnTo>
                    <a:pt x="1159" y="1695"/>
                  </a:lnTo>
                  <a:lnTo>
                    <a:pt x="1182" y="1675"/>
                  </a:lnTo>
                  <a:lnTo>
                    <a:pt x="1205" y="1656"/>
                  </a:lnTo>
                  <a:lnTo>
                    <a:pt x="1228" y="1638"/>
                  </a:lnTo>
                  <a:lnTo>
                    <a:pt x="1251" y="1620"/>
                  </a:lnTo>
                  <a:lnTo>
                    <a:pt x="1275" y="1602"/>
                  </a:lnTo>
                  <a:lnTo>
                    <a:pt x="1300" y="1585"/>
                  </a:lnTo>
                  <a:lnTo>
                    <a:pt x="1324" y="1569"/>
                  </a:lnTo>
                  <a:lnTo>
                    <a:pt x="1348" y="1554"/>
                  </a:lnTo>
                  <a:lnTo>
                    <a:pt x="1374" y="1540"/>
                  </a:lnTo>
                  <a:lnTo>
                    <a:pt x="1400" y="1525"/>
                  </a:lnTo>
                  <a:lnTo>
                    <a:pt x="1425" y="1511"/>
                  </a:lnTo>
                  <a:lnTo>
                    <a:pt x="1452" y="1499"/>
                  </a:lnTo>
                  <a:lnTo>
                    <a:pt x="1478" y="1487"/>
                  </a:lnTo>
                  <a:lnTo>
                    <a:pt x="1505" y="1475"/>
                  </a:lnTo>
                  <a:lnTo>
                    <a:pt x="1532" y="1465"/>
                  </a:lnTo>
                  <a:lnTo>
                    <a:pt x="1559" y="1454"/>
                  </a:lnTo>
                  <a:lnTo>
                    <a:pt x="1587" y="1445"/>
                  </a:lnTo>
                  <a:lnTo>
                    <a:pt x="1615" y="1435"/>
                  </a:lnTo>
                  <a:lnTo>
                    <a:pt x="1642" y="1428"/>
                  </a:lnTo>
                  <a:lnTo>
                    <a:pt x="1671" y="1421"/>
                  </a:lnTo>
                  <a:lnTo>
                    <a:pt x="1699" y="1413"/>
                  </a:lnTo>
                  <a:lnTo>
                    <a:pt x="1728" y="1408"/>
                  </a:lnTo>
                  <a:lnTo>
                    <a:pt x="1757" y="1402"/>
                  </a:lnTo>
                  <a:lnTo>
                    <a:pt x="1786" y="1397"/>
                  </a:lnTo>
                  <a:lnTo>
                    <a:pt x="1815" y="1393"/>
                  </a:lnTo>
                  <a:lnTo>
                    <a:pt x="1845" y="1390"/>
                  </a:lnTo>
                  <a:lnTo>
                    <a:pt x="1874" y="1388"/>
                  </a:lnTo>
                  <a:lnTo>
                    <a:pt x="1904" y="1386"/>
                  </a:lnTo>
                  <a:lnTo>
                    <a:pt x="1933" y="1385"/>
                  </a:lnTo>
                  <a:lnTo>
                    <a:pt x="1963" y="1385"/>
                  </a:lnTo>
                  <a:lnTo>
                    <a:pt x="1963" y="1615"/>
                  </a:lnTo>
                  <a:lnTo>
                    <a:pt x="1963" y="1615"/>
                  </a:lnTo>
                  <a:lnTo>
                    <a:pt x="1915" y="1616"/>
                  </a:lnTo>
                  <a:lnTo>
                    <a:pt x="1867" y="1619"/>
                  </a:lnTo>
                  <a:lnTo>
                    <a:pt x="1820" y="1625"/>
                  </a:lnTo>
                  <a:lnTo>
                    <a:pt x="1773" y="1632"/>
                  </a:lnTo>
                  <a:lnTo>
                    <a:pt x="1727" y="1643"/>
                  </a:lnTo>
                  <a:lnTo>
                    <a:pt x="1681" y="1656"/>
                  </a:lnTo>
                  <a:lnTo>
                    <a:pt x="1637" y="1670"/>
                  </a:lnTo>
                  <a:lnTo>
                    <a:pt x="1593" y="1687"/>
                  </a:lnTo>
                  <a:lnTo>
                    <a:pt x="1550" y="1706"/>
                  </a:lnTo>
                  <a:lnTo>
                    <a:pt x="1507" y="1728"/>
                  </a:lnTo>
                  <a:lnTo>
                    <a:pt x="1466" y="1752"/>
                  </a:lnTo>
                  <a:lnTo>
                    <a:pt x="1426" y="1777"/>
                  </a:lnTo>
                  <a:lnTo>
                    <a:pt x="1387" y="1804"/>
                  </a:lnTo>
                  <a:lnTo>
                    <a:pt x="1350" y="1834"/>
                  </a:lnTo>
                  <a:lnTo>
                    <a:pt x="1313" y="1865"/>
                  </a:lnTo>
                  <a:lnTo>
                    <a:pt x="1279" y="1899"/>
                  </a:lnTo>
                  <a:lnTo>
                    <a:pt x="1253" y="1925"/>
                  </a:lnTo>
                  <a:close/>
                  <a:moveTo>
                    <a:pt x="2405" y="5556"/>
                  </a:moveTo>
                  <a:lnTo>
                    <a:pt x="2567" y="5718"/>
                  </a:lnTo>
                  <a:lnTo>
                    <a:pt x="6607" y="1679"/>
                  </a:lnTo>
                  <a:lnTo>
                    <a:pt x="6444" y="1517"/>
                  </a:lnTo>
                  <a:lnTo>
                    <a:pt x="2405" y="5556"/>
                  </a:lnTo>
                  <a:close/>
                  <a:moveTo>
                    <a:pt x="5992" y="1064"/>
                  </a:moveTo>
                  <a:lnTo>
                    <a:pt x="1952" y="5103"/>
                  </a:lnTo>
                  <a:lnTo>
                    <a:pt x="2115" y="5266"/>
                  </a:lnTo>
                  <a:lnTo>
                    <a:pt x="6154" y="1227"/>
                  </a:lnTo>
                  <a:lnTo>
                    <a:pt x="5992" y="1064"/>
                  </a:lnTo>
                  <a:close/>
                  <a:moveTo>
                    <a:pt x="7634" y="1362"/>
                  </a:moveTo>
                  <a:lnTo>
                    <a:pt x="7634" y="1362"/>
                  </a:lnTo>
                  <a:lnTo>
                    <a:pt x="7638" y="1377"/>
                  </a:lnTo>
                  <a:lnTo>
                    <a:pt x="7642" y="1393"/>
                  </a:lnTo>
                  <a:lnTo>
                    <a:pt x="7645" y="1409"/>
                  </a:lnTo>
                  <a:lnTo>
                    <a:pt x="7647" y="1424"/>
                  </a:lnTo>
                  <a:lnTo>
                    <a:pt x="7648" y="1438"/>
                  </a:lnTo>
                  <a:lnTo>
                    <a:pt x="7648" y="1453"/>
                  </a:lnTo>
                  <a:lnTo>
                    <a:pt x="7647" y="1467"/>
                  </a:lnTo>
                  <a:lnTo>
                    <a:pt x="7645" y="1481"/>
                  </a:lnTo>
                  <a:lnTo>
                    <a:pt x="7642" y="1494"/>
                  </a:lnTo>
                  <a:lnTo>
                    <a:pt x="7639" y="1508"/>
                  </a:lnTo>
                  <a:lnTo>
                    <a:pt x="7635" y="1521"/>
                  </a:lnTo>
                  <a:lnTo>
                    <a:pt x="7628" y="1532"/>
                  </a:lnTo>
                  <a:lnTo>
                    <a:pt x="7622" y="1544"/>
                  </a:lnTo>
                  <a:lnTo>
                    <a:pt x="7615" y="1556"/>
                  </a:lnTo>
                  <a:lnTo>
                    <a:pt x="7606" y="1566"/>
                  </a:lnTo>
                  <a:lnTo>
                    <a:pt x="7597" y="1576"/>
                  </a:lnTo>
                  <a:lnTo>
                    <a:pt x="6874" y="2300"/>
                  </a:lnTo>
                  <a:lnTo>
                    <a:pt x="6874" y="2300"/>
                  </a:lnTo>
                  <a:lnTo>
                    <a:pt x="6884" y="2360"/>
                  </a:lnTo>
                  <a:lnTo>
                    <a:pt x="6892" y="2419"/>
                  </a:lnTo>
                  <a:lnTo>
                    <a:pt x="6899" y="2478"/>
                  </a:lnTo>
                  <a:lnTo>
                    <a:pt x="6904" y="2537"/>
                  </a:lnTo>
                  <a:lnTo>
                    <a:pt x="6906" y="2596"/>
                  </a:lnTo>
                  <a:lnTo>
                    <a:pt x="6908" y="2655"/>
                  </a:lnTo>
                  <a:lnTo>
                    <a:pt x="6907" y="2714"/>
                  </a:lnTo>
                  <a:lnTo>
                    <a:pt x="6905" y="2772"/>
                  </a:lnTo>
                  <a:lnTo>
                    <a:pt x="6900" y="2831"/>
                  </a:lnTo>
                  <a:lnTo>
                    <a:pt x="6894" y="2889"/>
                  </a:lnTo>
                  <a:lnTo>
                    <a:pt x="6886" y="2947"/>
                  </a:lnTo>
                  <a:lnTo>
                    <a:pt x="6877" y="3004"/>
                  </a:lnTo>
                  <a:lnTo>
                    <a:pt x="6866" y="3062"/>
                  </a:lnTo>
                  <a:lnTo>
                    <a:pt x="6853" y="3118"/>
                  </a:lnTo>
                  <a:lnTo>
                    <a:pt x="6839" y="3175"/>
                  </a:lnTo>
                  <a:lnTo>
                    <a:pt x="6822" y="3231"/>
                  </a:lnTo>
                  <a:lnTo>
                    <a:pt x="6804" y="3286"/>
                  </a:lnTo>
                  <a:lnTo>
                    <a:pt x="6785" y="3340"/>
                  </a:lnTo>
                  <a:lnTo>
                    <a:pt x="6763" y="3394"/>
                  </a:lnTo>
                  <a:lnTo>
                    <a:pt x="6741" y="3448"/>
                  </a:lnTo>
                  <a:lnTo>
                    <a:pt x="6715" y="3501"/>
                  </a:lnTo>
                  <a:lnTo>
                    <a:pt x="6689" y="3553"/>
                  </a:lnTo>
                  <a:lnTo>
                    <a:pt x="6661" y="3605"/>
                  </a:lnTo>
                  <a:lnTo>
                    <a:pt x="6632" y="3656"/>
                  </a:lnTo>
                  <a:lnTo>
                    <a:pt x="6601" y="3705"/>
                  </a:lnTo>
                  <a:lnTo>
                    <a:pt x="6569" y="3755"/>
                  </a:lnTo>
                  <a:lnTo>
                    <a:pt x="6534" y="3802"/>
                  </a:lnTo>
                  <a:lnTo>
                    <a:pt x="6498" y="3850"/>
                  </a:lnTo>
                  <a:lnTo>
                    <a:pt x="6461" y="3896"/>
                  </a:lnTo>
                  <a:lnTo>
                    <a:pt x="6422" y="3941"/>
                  </a:lnTo>
                  <a:lnTo>
                    <a:pt x="6382" y="3986"/>
                  </a:lnTo>
                  <a:lnTo>
                    <a:pt x="6340" y="4029"/>
                  </a:lnTo>
                  <a:lnTo>
                    <a:pt x="3453" y="6916"/>
                  </a:lnTo>
                  <a:lnTo>
                    <a:pt x="3060" y="6522"/>
                  </a:lnTo>
                  <a:lnTo>
                    <a:pt x="3222" y="6360"/>
                  </a:lnTo>
                  <a:lnTo>
                    <a:pt x="3453" y="6591"/>
                  </a:lnTo>
                  <a:lnTo>
                    <a:pt x="6177" y="3867"/>
                  </a:lnTo>
                  <a:lnTo>
                    <a:pt x="6177" y="3867"/>
                  </a:lnTo>
                  <a:lnTo>
                    <a:pt x="6210" y="3833"/>
                  </a:lnTo>
                  <a:lnTo>
                    <a:pt x="6243" y="3797"/>
                  </a:lnTo>
                  <a:lnTo>
                    <a:pt x="6274" y="3761"/>
                  </a:lnTo>
                  <a:lnTo>
                    <a:pt x="6304" y="3724"/>
                  </a:lnTo>
                  <a:lnTo>
                    <a:pt x="6334" y="3687"/>
                  </a:lnTo>
                  <a:lnTo>
                    <a:pt x="6362" y="3649"/>
                  </a:lnTo>
                  <a:lnTo>
                    <a:pt x="6388" y="3610"/>
                  </a:lnTo>
                  <a:lnTo>
                    <a:pt x="6414" y="3571"/>
                  </a:lnTo>
                  <a:lnTo>
                    <a:pt x="6439" y="3531"/>
                  </a:lnTo>
                  <a:lnTo>
                    <a:pt x="6462" y="3491"/>
                  </a:lnTo>
                  <a:lnTo>
                    <a:pt x="6484" y="3450"/>
                  </a:lnTo>
                  <a:lnTo>
                    <a:pt x="6505" y="3409"/>
                  </a:lnTo>
                  <a:lnTo>
                    <a:pt x="6525" y="3367"/>
                  </a:lnTo>
                  <a:lnTo>
                    <a:pt x="6544" y="3324"/>
                  </a:lnTo>
                  <a:lnTo>
                    <a:pt x="6561" y="3281"/>
                  </a:lnTo>
                  <a:lnTo>
                    <a:pt x="6578" y="3237"/>
                  </a:lnTo>
                  <a:lnTo>
                    <a:pt x="6593" y="3194"/>
                  </a:lnTo>
                  <a:lnTo>
                    <a:pt x="6607" y="3150"/>
                  </a:lnTo>
                  <a:lnTo>
                    <a:pt x="6619" y="3105"/>
                  </a:lnTo>
                  <a:lnTo>
                    <a:pt x="6631" y="3060"/>
                  </a:lnTo>
                  <a:lnTo>
                    <a:pt x="6641" y="3015"/>
                  </a:lnTo>
                  <a:lnTo>
                    <a:pt x="6651" y="2969"/>
                  </a:lnTo>
                  <a:lnTo>
                    <a:pt x="6658" y="2924"/>
                  </a:lnTo>
                  <a:lnTo>
                    <a:pt x="6665" y="2878"/>
                  </a:lnTo>
                  <a:lnTo>
                    <a:pt x="6670" y="2831"/>
                  </a:lnTo>
                  <a:lnTo>
                    <a:pt x="6674" y="2785"/>
                  </a:lnTo>
                  <a:lnTo>
                    <a:pt x="6677" y="2738"/>
                  </a:lnTo>
                  <a:lnTo>
                    <a:pt x="6678" y="2691"/>
                  </a:lnTo>
                  <a:lnTo>
                    <a:pt x="6678" y="2645"/>
                  </a:lnTo>
                  <a:lnTo>
                    <a:pt x="6677" y="2597"/>
                  </a:lnTo>
                  <a:lnTo>
                    <a:pt x="6675" y="2551"/>
                  </a:lnTo>
                  <a:lnTo>
                    <a:pt x="6672" y="2503"/>
                  </a:lnTo>
                  <a:lnTo>
                    <a:pt x="2941" y="6242"/>
                  </a:lnTo>
                  <a:lnTo>
                    <a:pt x="2859" y="6161"/>
                  </a:lnTo>
                  <a:lnTo>
                    <a:pt x="2940" y="6242"/>
                  </a:lnTo>
                  <a:lnTo>
                    <a:pt x="2822" y="6360"/>
                  </a:lnTo>
                  <a:lnTo>
                    <a:pt x="851" y="6691"/>
                  </a:lnTo>
                  <a:lnTo>
                    <a:pt x="1291" y="4823"/>
                  </a:lnTo>
                  <a:lnTo>
                    <a:pt x="1406" y="4708"/>
                  </a:lnTo>
                  <a:lnTo>
                    <a:pt x="1487" y="4789"/>
                  </a:lnTo>
                  <a:lnTo>
                    <a:pt x="1406" y="4708"/>
                  </a:lnTo>
                  <a:lnTo>
                    <a:pt x="5185" y="938"/>
                  </a:lnTo>
                  <a:lnTo>
                    <a:pt x="5185" y="938"/>
                  </a:lnTo>
                  <a:lnTo>
                    <a:pt x="5136" y="931"/>
                  </a:lnTo>
                  <a:lnTo>
                    <a:pt x="5085" y="926"/>
                  </a:lnTo>
                  <a:lnTo>
                    <a:pt x="5036" y="922"/>
                  </a:lnTo>
                  <a:lnTo>
                    <a:pt x="4986" y="920"/>
                  </a:lnTo>
                  <a:lnTo>
                    <a:pt x="4935" y="920"/>
                  </a:lnTo>
                  <a:lnTo>
                    <a:pt x="4886" y="920"/>
                  </a:lnTo>
                  <a:lnTo>
                    <a:pt x="4836" y="922"/>
                  </a:lnTo>
                  <a:lnTo>
                    <a:pt x="4787" y="926"/>
                  </a:lnTo>
                  <a:lnTo>
                    <a:pt x="4738" y="930"/>
                  </a:lnTo>
                  <a:lnTo>
                    <a:pt x="4690" y="938"/>
                  </a:lnTo>
                  <a:lnTo>
                    <a:pt x="4640" y="945"/>
                  </a:lnTo>
                  <a:lnTo>
                    <a:pt x="4593" y="955"/>
                  </a:lnTo>
                  <a:lnTo>
                    <a:pt x="4544" y="965"/>
                  </a:lnTo>
                  <a:lnTo>
                    <a:pt x="4497" y="977"/>
                  </a:lnTo>
                  <a:lnTo>
                    <a:pt x="4449" y="990"/>
                  </a:lnTo>
                  <a:lnTo>
                    <a:pt x="4403" y="1005"/>
                  </a:lnTo>
                  <a:lnTo>
                    <a:pt x="4356" y="1021"/>
                  </a:lnTo>
                  <a:lnTo>
                    <a:pt x="4310" y="1039"/>
                  </a:lnTo>
                  <a:lnTo>
                    <a:pt x="4265" y="1057"/>
                  </a:lnTo>
                  <a:lnTo>
                    <a:pt x="4219" y="1078"/>
                  </a:lnTo>
                  <a:lnTo>
                    <a:pt x="4175" y="1099"/>
                  </a:lnTo>
                  <a:lnTo>
                    <a:pt x="4132" y="1122"/>
                  </a:lnTo>
                  <a:lnTo>
                    <a:pt x="4089" y="1145"/>
                  </a:lnTo>
                  <a:lnTo>
                    <a:pt x="4045" y="1171"/>
                  </a:lnTo>
                  <a:lnTo>
                    <a:pt x="4003" y="1198"/>
                  </a:lnTo>
                  <a:lnTo>
                    <a:pt x="3962" y="1226"/>
                  </a:lnTo>
                  <a:lnTo>
                    <a:pt x="3922" y="1255"/>
                  </a:lnTo>
                  <a:lnTo>
                    <a:pt x="3882" y="1286"/>
                  </a:lnTo>
                  <a:lnTo>
                    <a:pt x="3843" y="1317"/>
                  </a:lnTo>
                  <a:lnTo>
                    <a:pt x="3805" y="1351"/>
                  </a:lnTo>
                  <a:lnTo>
                    <a:pt x="3767" y="1385"/>
                  </a:lnTo>
                  <a:lnTo>
                    <a:pt x="3730" y="1421"/>
                  </a:lnTo>
                  <a:lnTo>
                    <a:pt x="3453" y="1698"/>
                  </a:lnTo>
                  <a:lnTo>
                    <a:pt x="3176" y="1421"/>
                  </a:lnTo>
                  <a:lnTo>
                    <a:pt x="3176" y="1421"/>
                  </a:lnTo>
                  <a:lnTo>
                    <a:pt x="3145" y="1391"/>
                  </a:lnTo>
                  <a:lnTo>
                    <a:pt x="3114" y="1362"/>
                  </a:lnTo>
                  <a:lnTo>
                    <a:pt x="3083" y="1333"/>
                  </a:lnTo>
                  <a:lnTo>
                    <a:pt x="3050" y="1306"/>
                  </a:lnTo>
                  <a:lnTo>
                    <a:pt x="3017" y="1279"/>
                  </a:lnTo>
                  <a:lnTo>
                    <a:pt x="2984" y="1254"/>
                  </a:lnTo>
                  <a:lnTo>
                    <a:pt x="2949" y="1230"/>
                  </a:lnTo>
                  <a:lnTo>
                    <a:pt x="2915" y="1205"/>
                  </a:lnTo>
                  <a:lnTo>
                    <a:pt x="2879" y="1183"/>
                  </a:lnTo>
                  <a:lnTo>
                    <a:pt x="2844" y="1161"/>
                  </a:lnTo>
                  <a:lnTo>
                    <a:pt x="2809" y="1140"/>
                  </a:lnTo>
                  <a:lnTo>
                    <a:pt x="2772" y="1120"/>
                  </a:lnTo>
                  <a:lnTo>
                    <a:pt x="2735" y="1101"/>
                  </a:lnTo>
                  <a:lnTo>
                    <a:pt x="2697" y="1082"/>
                  </a:lnTo>
                  <a:lnTo>
                    <a:pt x="2659" y="1065"/>
                  </a:lnTo>
                  <a:lnTo>
                    <a:pt x="2621" y="1048"/>
                  </a:lnTo>
                  <a:lnTo>
                    <a:pt x="2583" y="1034"/>
                  </a:lnTo>
                  <a:lnTo>
                    <a:pt x="2544" y="1019"/>
                  </a:lnTo>
                  <a:lnTo>
                    <a:pt x="2504" y="1005"/>
                  </a:lnTo>
                  <a:lnTo>
                    <a:pt x="2465" y="993"/>
                  </a:lnTo>
                  <a:lnTo>
                    <a:pt x="2425" y="981"/>
                  </a:lnTo>
                  <a:lnTo>
                    <a:pt x="2384" y="970"/>
                  </a:lnTo>
                  <a:lnTo>
                    <a:pt x="2344" y="961"/>
                  </a:lnTo>
                  <a:lnTo>
                    <a:pt x="2302" y="952"/>
                  </a:lnTo>
                  <a:lnTo>
                    <a:pt x="2261" y="945"/>
                  </a:lnTo>
                  <a:lnTo>
                    <a:pt x="2219" y="938"/>
                  </a:lnTo>
                  <a:lnTo>
                    <a:pt x="2178" y="932"/>
                  </a:lnTo>
                  <a:lnTo>
                    <a:pt x="2136" y="928"/>
                  </a:lnTo>
                  <a:lnTo>
                    <a:pt x="2094" y="924"/>
                  </a:lnTo>
                  <a:lnTo>
                    <a:pt x="2052" y="922"/>
                  </a:lnTo>
                  <a:lnTo>
                    <a:pt x="2008" y="920"/>
                  </a:lnTo>
                  <a:lnTo>
                    <a:pt x="1966" y="920"/>
                  </a:lnTo>
                  <a:lnTo>
                    <a:pt x="1966" y="920"/>
                  </a:lnTo>
                  <a:lnTo>
                    <a:pt x="1923" y="920"/>
                  </a:lnTo>
                  <a:lnTo>
                    <a:pt x="1881" y="922"/>
                  </a:lnTo>
                  <a:lnTo>
                    <a:pt x="1839" y="924"/>
                  </a:lnTo>
                  <a:lnTo>
                    <a:pt x="1796" y="928"/>
                  </a:lnTo>
                  <a:lnTo>
                    <a:pt x="1754" y="932"/>
                  </a:lnTo>
                  <a:lnTo>
                    <a:pt x="1712" y="938"/>
                  </a:lnTo>
                  <a:lnTo>
                    <a:pt x="1671" y="945"/>
                  </a:lnTo>
                  <a:lnTo>
                    <a:pt x="1630" y="952"/>
                  </a:lnTo>
                  <a:lnTo>
                    <a:pt x="1589" y="961"/>
                  </a:lnTo>
                  <a:lnTo>
                    <a:pt x="1548" y="970"/>
                  </a:lnTo>
                  <a:lnTo>
                    <a:pt x="1507" y="981"/>
                  </a:lnTo>
                  <a:lnTo>
                    <a:pt x="1467" y="993"/>
                  </a:lnTo>
                  <a:lnTo>
                    <a:pt x="1427" y="1005"/>
                  </a:lnTo>
                  <a:lnTo>
                    <a:pt x="1388" y="1019"/>
                  </a:lnTo>
                  <a:lnTo>
                    <a:pt x="1349" y="1034"/>
                  </a:lnTo>
                  <a:lnTo>
                    <a:pt x="1311" y="1048"/>
                  </a:lnTo>
                  <a:lnTo>
                    <a:pt x="1272" y="1065"/>
                  </a:lnTo>
                  <a:lnTo>
                    <a:pt x="1234" y="1082"/>
                  </a:lnTo>
                  <a:lnTo>
                    <a:pt x="1197" y="1101"/>
                  </a:lnTo>
                  <a:lnTo>
                    <a:pt x="1161" y="1120"/>
                  </a:lnTo>
                  <a:lnTo>
                    <a:pt x="1124" y="1140"/>
                  </a:lnTo>
                  <a:lnTo>
                    <a:pt x="1088" y="1161"/>
                  </a:lnTo>
                  <a:lnTo>
                    <a:pt x="1052" y="1183"/>
                  </a:lnTo>
                  <a:lnTo>
                    <a:pt x="1017" y="1205"/>
                  </a:lnTo>
                  <a:lnTo>
                    <a:pt x="982" y="1230"/>
                  </a:lnTo>
                  <a:lnTo>
                    <a:pt x="949" y="1254"/>
                  </a:lnTo>
                  <a:lnTo>
                    <a:pt x="915" y="1279"/>
                  </a:lnTo>
                  <a:lnTo>
                    <a:pt x="882" y="1306"/>
                  </a:lnTo>
                  <a:lnTo>
                    <a:pt x="849" y="1333"/>
                  </a:lnTo>
                  <a:lnTo>
                    <a:pt x="818" y="1362"/>
                  </a:lnTo>
                  <a:lnTo>
                    <a:pt x="786" y="1391"/>
                  </a:lnTo>
                  <a:lnTo>
                    <a:pt x="756" y="1421"/>
                  </a:lnTo>
                  <a:lnTo>
                    <a:pt x="728" y="1448"/>
                  </a:lnTo>
                  <a:lnTo>
                    <a:pt x="728" y="1448"/>
                  </a:lnTo>
                  <a:lnTo>
                    <a:pt x="698" y="1480"/>
                  </a:lnTo>
                  <a:lnTo>
                    <a:pt x="668" y="1511"/>
                  </a:lnTo>
                  <a:lnTo>
                    <a:pt x="640" y="1544"/>
                  </a:lnTo>
                  <a:lnTo>
                    <a:pt x="611" y="1578"/>
                  </a:lnTo>
                  <a:lnTo>
                    <a:pt x="585" y="1611"/>
                  </a:lnTo>
                  <a:lnTo>
                    <a:pt x="558" y="1645"/>
                  </a:lnTo>
                  <a:lnTo>
                    <a:pt x="534" y="1680"/>
                  </a:lnTo>
                  <a:lnTo>
                    <a:pt x="510" y="1716"/>
                  </a:lnTo>
                  <a:lnTo>
                    <a:pt x="487" y="1752"/>
                  </a:lnTo>
                  <a:lnTo>
                    <a:pt x="465" y="1787"/>
                  </a:lnTo>
                  <a:lnTo>
                    <a:pt x="445" y="1824"/>
                  </a:lnTo>
                  <a:lnTo>
                    <a:pt x="425" y="1861"/>
                  </a:lnTo>
                  <a:lnTo>
                    <a:pt x="406" y="1899"/>
                  </a:lnTo>
                  <a:lnTo>
                    <a:pt x="387" y="1936"/>
                  </a:lnTo>
                  <a:lnTo>
                    <a:pt x="370" y="1975"/>
                  </a:lnTo>
                  <a:lnTo>
                    <a:pt x="354" y="2013"/>
                  </a:lnTo>
                  <a:lnTo>
                    <a:pt x="339" y="2052"/>
                  </a:lnTo>
                  <a:lnTo>
                    <a:pt x="324" y="2091"/>
                  </a:lnTo>
                  <a:lnTo>
                    <a:pt x="312" y="2130"/>
                  </a:lnTo>
                  <a:lnTo>
                    <a:pt x="299" y="2170"/>
                  </a:lnTo>
                  <a:lnTo>
                    <a:pt x="287" y="2209"/>
                  </a:lnTo>
                  <a:lnTo>
                    <a:pt x="278" y="2249"/>
                  </a:lnTo>
                  <a:lnTo>
                    <a:pt x="268" y="2290"/>
                  </a:lnTo>
                  <a:lnTo>
                    <a:pt x="260" y="2330"/>
                  </a:lnTo>
                  <a:lnTo>
                    <a:pt x="253" y="2370"/>
                  </a:lnTo>
                  <a:lnTo>
                    <a:pt x="246" y="2412"/>
                  </a:lnTo>
                  <a:lnTo>
                    <a:pt x="241" y="2453"/>
                  </a:lnTo>
                  <a:lnTo>
                    <a:pt x="237" y="2493"/>
                  </a:lnTo>
                  <a:lnTo>
                    <a:pt x="234" y="2534"/>
                  </a:lnTo>
                  <a:lnTo>
                    <a:pt x="231" y="2575"/>
                  </a:lnTo>
                  <a:lnTo>
                    <a:pt x="229" y="2616"/>
                  </a:lnTo>
                  <a:lnTo>
                    <a:pt x="228" y="2657"/>
                  </a:lnTo>
                  <a:lnTo>
                    <a:pt x="229" y="2698"/>
                  </a:lnTo>
                  <a:lnTo>
                    <a:pt x="231" y="2739"/>
                  </a:lnTo>
                  <a:lnTo>
                    <a:pt x="234" y="2781"/>
                  </a:lnTo>
                  <a:lnTo>
                    <a:pt x="237" y="2822"/>
                  </a:lnTo>
                  <a:lnTo>
                    <a:pt x="241" y="2862"/>
                  </a:lnTo>
                  <a:lnTo>
                    <a:pt x="246" y="2903"/>
                  </a:lnTo>
                  <a:lnTo>
                    <a:pt x="253" y="2944"/>
                  </a:lnTo>
                  <a:lnTo>
                    <a:pt x="260" y="2984"/>
                  </a:lnTo>
                  <a:lnTo>
                    <a:pt x="268" y="3024"/>
                  </a:lnTo>
                  <a:lnTo>
                    <a:pt x="278" y="3064"/>
                  </a:lnTo>
                  <a:lnTo>
                    <a:pt x="289" y="3104"/>
                  </a:lnTo>
                  <a:lnTo>
                    <a:pt x="299" y="3144"/>
                  </a:lnTo>
                  <a:lnTo>
                    <a:pt x="312" y="3184"/>
                  </a:lnTo>
                  <a:lnTo>
                    <a:pt x="324" y="3223"/>
                  </a:lnTo>
                  <a:lnTo>
                    <a:pt x="339" y="3262"/>
                  </a:lnTo>
                  <a:lnTo>
                    <a:pt x="354" y="3301"/>
                  </a:lnTo>
                  <a:lnTo>
                    <a:pt x="370" y="3339"/>
                  </a:lnTo>
                  <a:lnTo>
                    <a:pt x="388" y="3377"/>
                  </a:lnTo>
                  <a:lnTo>
                    <a:pt x="406" y="3415"/>
                  </a:lnTo>
                  <a:lnTo>
                    <a:pt x="425" y="3453"/>
                  </a:lnTo>
                  <a:lnTo>
                    <a:pt x="445" y="3490"/>
                  </a:lnTo>
                  <a:lnTo>
                    <a:pt x="466" y="3527"/>
                  </a:lnTo>
                  <a:lnTo>
                    <a:pt x="488" y="3563"/>
                  </a:lnTo>
                  <a:lnTo>
                    <a:pt x="510" y="3599"/>
                  </a:lnTo>
                  <a:lnTo>
                    <a:pt x="534" y="3635"/>
                  </a:lnTo>
                  <a:lnTo>
                    <a:pt x="560" y="3669"/>
                  </a:lnTo>
                  <a:lnTo>
                    <a:pt x="585" y="3703"/>
                  </a:lnTo>
                  <a:lnTo>
                    <a:pt x="612" y="3737"/>
                  </a:lnTo>
                  <a:lnTo>
                    <a:pt x="640" y="3771"/>
                  </a:lnTo>
                  <a:lnTo>
                    <a:pt x="668" y="3803"/>
                  </a:lnTo>
                  <a:lnTo>
                    <a:pt x="699" y="3835"/>
                  </a:lnTo>
                  <a:lnTo>
                    <a:pt x="729" y="3867"/>
                  </a:lnTo>
                  <a:lnTo>
                    <a:pt x="1289" y="4426"/>
                  </a:lnTo>
                  <a:lnTo>
                    <a:pt x="1127" y="4589"/>
                  </a:lnTo>
                  <a:lnTo>
                    <a:pt x="567" y="4029"/>
                  </a:lnTo>
                  <a:lnTo>
                    <a:pt x="567" y="4029"/>
                  </a:lnTo>
                  <a:lnTo>
                    <a:pt x="532" y="3993"/>
                  </a:lnTo>
                  <a:lnTo>
                    <a:pt x="498" y="3957"/>
                  </a:lnTo>
                  <a:lnTo>
                    <a:pt x="466" y="3920"/>
                  </a:lnTo>
                  <a:lnTo>
                    <a:pt x="434" y="3882"/>
                  </a:lnTo>
                  <a:lnTo>
                    <a:pt x="403" y="3843"/>
                  </a:lnTo>
                  <a:lnTo>
                    <a:pt x="374" y="3804"/>
                  </a:lnTo>
                  <a:lnTo>
                    <a:pt x="345" y="3765"/>
                  </a:lnTo>
                  <a:lnTo>
                    <a:pt x="318" y="3725"/>
                  </a:lnTo>
                  <a:lnTo>
                    <a:pt x="293" y="3684"/>
                  </a:lnTo>
                  <a:lnTo>
                    <a:pt x="267" y="3643"/>
                  </a:lnTo>
                  <a:lnTo>
                    <a:pt x="243" y="3602"/>
                  </a:lnTo>
                  <a:lnTo>
                    <a:pt x="221" y="3560"/>
                  </a:lnTo>
                  <a:lnTo>
                    <a:pt x="199" y="3518"/>
                  </a:lnTo>
                  <a:lnTo>
                    <a:pt x="179" y="3474"/>
                  </a:lnTo>
                  <a:lnTo>
                    <a:pt x="160" y="3431"/>
                  </a:lnTo>
                  <a:lnTo>
                    <a:pt x="141" y="3388"/>
                  </a:lnTo>
                  <a:lnTo>
                    <a:pt x="124" y="3344"/>
                  </a:lnTo>
                  <a:lnTo>
                    <a:pt x="108" y="3299"/>
                  </a:lnTo>
                  <a:lnTo>
                    <a:pt x="92" y="3255"/>
                  </a:lnTo>
                  <a:lnTo>
                    <a:pt x="79" y="3210"/>
                  </a:lnTo>
                  <a:lnTo>
                    <a:pt x="66" y="3164"/>
                  </a:lnTo>
                  <a:lnTo>
                    <a:pt x="54" y="3119"/>
                  </a:lnTo>
                  <a:lnTo>
                    <a:pt x="44" y="3074"/>
                  </a:lnTo>
                  <a:lnTo>
                    <a:pt x="34" y="3028"/>
                  </a:lnTo>
                  <a:lnTo>
                    <a:pt x="26" y="2982"/>
                  </a:lnTo>
                  <a:lnTo>
                    <a:pt x="20" y="2936"/>
                  </a:lnTo>
                  <a:lnTo>
                    <a:pt x="13" y="2889"/>
                  </a:lnTo>
                  <a:lnTo>
                    <a:pt x="8" y="2843"/>
                  </a:lnTo>
                  <a:lnTo>
                    <a:pt x="4" y="2796"/>
                  </a:lnTo>
                  <a:lnTo>
                    <a:pt x="2" y="2750"/>
                  </a:lnTo>
                  <a:lnTo>
                    <a:pt x="0" y="2704"/>
                  </a:lnTo>
                  <a:lnTo>
                    <a:pt x="0" y="2657"/>
                  </a:lnTo>
                  <a:lnTo>
                    <a:pt x="0" y="2611"/>
                  </a:lnTo>
                  <a:lnTo>
                    <a:pt x="2" y="2564"/>
                  </a:lnTo>
                  <a:lnTo>
                    <a:pt x="4" y="2517"/>
                  </a:lnTo>
                  <a:lnTo>
                    <a:pt x="8" y="2471"/>
                  </a:lnTo>
                  <a:lnTo>
                    <a:pt x="13" y="2424"/>
                  </a:lnTo>
                  <a:lnTo>
                    <a:pt x="20" y="2378"/>
                  </a:lnTo>
                  <a:lnTo>
                    <a:pt x="26" y="2333"/>
                  </a:lnTo>
                  <a:lnTo>
                    <a:pt x="34" y="2286"/>
                  </a:lnTo>
                  <a:lnTo>
                    <a:pt x="44" y="2241"/>
                  </a:lnTo>
                  <a:lnTo>
                    <a:pt x="54" y="2194"/>
                  </a:lnTo>
                  <a:lnTo>
                    <a:pt x="66" y="2149"/>
                  </a:lnTo>
                  <a:lnTo>
                    <a:pt x="79" y="2105"/>
                  </a:lnTo>
                  <a:lnTo>
                    <a:pt x="92" y="2059"/>
                  </a:lnTo>
                  <a:lnTo>
                    <a:pt x="108" y="2015"/>
                  </a:lnTo>
                  <a:lnTo>
                    <a:pt x="124" y="1971"/>
                  </a:lnTo>
                  <a:lnTo>
                    <a:pt x="141" y="1927"/>
                  </a:lnTo>
                  <a:lnTo>
                    <a:pt x="160" y="1883"/>
                  </a:lnTo>
                  <a:lnTo>
                    <a:pt x="179" y="1839"/>
                  </a:lnTo>
                  <a:lnTo>
                    <a:pt x="199" y="1797"/>
                  </a:lnTo>
                  <a:lnTo>
                    <a:pt x="221" y="1755"/>
                  </a:lnTo>
                  <a:lnTo>
                    <a:pt x="243" y="1713"/>
                  </a:lnTo>
                  <a:lnTo>
                    <a:pt x="267" y="1670"/>
                  </a:lnTo>
                  <a:lnTo>
                    <a:pt x="293" y="1629"/>
                  </a:lnTo>
                  <a:lnTo>
                    <a:pt x="318" y="1589"/>
                  </a:lnTo>
                  <a:lnTo>
                    <a:pt x="345" y="1549"/>
                  </a:lnTo>
                  <a:lnTo>
                    <a:pt x="374" y="1509"/>
                  </a:lnTo>
                  <a:lnTo>
                    <a:pt x="403" y="1470"/>
                  </a:lnTo>
                  <a:lnTo>
                    <a:pt x="434" y="1432"/>
                  </a:lnTo>
                  <a:lnTo>
                    <a:pt x="466" y="1394"/>
                  </a:lnTo>
                  <a:lnTo>
                    <a:pt x="498" y="1357"/>
                  </a:lnTo>
                  <a:lnTo>
                    <a:pt x="532" y="1320"/>
                  </a:lnTo>
                  <a:lnTo>
                    <a:pt x="567" y="1285"/>
                  </a:lnTo>
                  <a:lnTo>
                    <a:pt x="594" y="1257"/>
                  </a:lnTo>
                  <a:lnTo>
                    <a:pt x="594" y="1257"/>
                  </a:lnTo>
                  <a:lnTo>
                    <a:pt x="629" y="1223"/>
                  </a:lnTo>
                  <a:lnTo>
                    <a:pt x="664" y="1191"/>
                  </a:lnTo>
                  <a:lnTo>
                    <a:pt x="700" y="1159"/>
                  </a:lnTo>
                  <a:lnTo>
                    <a:pt x="737" y="1129"/>
                  </a:lnTo>
                  <a:lnTo>
                    <a:pt x="775" y="1098"/>
                  </a:lnTo>
                  <a:lnTo>
                    <a:pt x="813" y="1069"/>
                  </a:lnTo>
                  <a:lnTo>
                    <a:pt x="851" y="1041"/>
                  </a:lnTo>
                  <a:lnTo>
                    <a:pt x="890" y="1015"/>
                  </a:lnTo>
                  <a:lnTo>
                    <a:pt x="930" y="988"/>
                  </a:lnTo>
                  <a:lnTo>
                    <a:pt x="970" y="964"/>
                  </a:lnTo>
                  <a:lnTo>
                    <a:pt x="1011" y="940"/>
                  </a:lnTo>
                  <a:lnTo>
                    <a:pt x="1052" y="917"/>
                  </a:lnTo>
                  <a:lnTo>
                    <a:pt x="1094" y="896"/>
                  </a:lnTo>
                  <a:lnTo>
                    <a:pt x="1136" y="874"/>
                  </a:lnTo>
                  <a:lnTo>
                    <a:pt x="1180" y="855"/>
                  </a:lnTo>
                  <a:lnTo>
                    <a:pt x="1223" y="836"/>
                  </a:lnTo>
                  <a:lnTo>
                    <a:pt x="1267" y="819"/>
                  </a:lnTo>
                  <a:lnTo>
                    <a:pt x="1311" y="803"/>
                  </a:lnTo>
                  <a:lnTo>
                    <a:pt x="1356" y="787"/>
                  </a:lnTo>
                  <a:lnTo>
                    <a:pt x="1401" y="773"/>
                  </a:lnTo>
                  <a:lnTo>
                    <a:pt x="1446" y="760"/>
                  </a:lnTo>
                  <a:lnTo>
                    <a:pt x="1492" y="748"/>
                  </a:lnTo>
                  <a:lnTo>
                    <a:pt x="1538" y="736"/>
                  </a:lnTo>
                  <a:lnTo>
                    <a:pt x="1584" y="727"/>
                  </a:lnTo>
                  <a:lnTo>
                    <a:pt x="1631" y="718"/>
                  </a:lnTo>
                  <a:lnTo>
                    <a:pt x="1678" y="711"/>
                  </a:lnTo>
                  <a:lnTo>
                    <a:pt x="1726" y="705"/>
                  </a:lnTo>
                  <a:lnTo>
                    <a:pt x="1773" y="699"/>
                  </a:lnTo>
                  <a:lnTo>
                    <a:pt x="1821" y="695"/>
                  </a:lnTo>
                  <a:lnTo>
                    <a:pt x="1869" y="692"/>
                  </a:lnTo>
                  <a:lnTo>
                    <a:pt x="1918" y="690"/>
                  </a:lnTo>
                  <a:lnTo>
                    <a:pt x="1966" y="690"/>
                  </a:lnTo>
                  <a:lnTo>
                    <a:pt x="1966" y="690"/>
                  </a:lnTo>
                  <a:lnTo>
                    <a:pt x="2015" y="690"/>
                  </a:lnTo>
                  <a:lnTo>
                    <a:pt x="2063" y="692"/>
                  </a:lnTo>
                  <a:lnTo>
                    <a:pt x="2111" y="695"/>
                  </a:lnTo>
                  <a:lnTo>
                    <a:pt x="2159" y="699"/>
                  </a:lnTo>
                  <a:lnTo>
                    <a:pt x="2207" y="705"/>
                  </a:lnTo>
                  <a:lnTo>
                    <a:pt x="2254" y="711"/>
                  </a:lnTo>
                  <a:lnTo>
                    <a:pt x="2300" y="718"/>
                  </a:lnTo>
                  <a:lnTo>
                    <a:pt x="2348" y="727"/>
                  </a:lnTo>
                  <a:lnTo>
                    <a:pt x="2394" y="736"/>
                  </a:lnTo>
                  <a:lnTo>
                    <a:pt x="2441" y="748"/>
                  </a:lnTo>
                  <a:lnTo>
                    <a:pt x="2486" y="760"/>
                  </a:lnTo>
                  <a:lnTo>
                    <a:pt x="2531" y="773"/>
                  </a:lnTo>
                  <a:lnTo>
                    <a:pt x="2577" y="787"/>
                  </a:lnTo>
                  <a:lnTo>
                    <a:pt x="2621" y="803"/>
                  </a:lnTo>
                  <a:lnTo>
                    <a:pt x="2665" y="819"/>
                  </a:lnTo>
                  <a:lnTo>
                    <a:pt x="2709" y="836"/>
                  </a:lnTo>
                  <a:lnTo>
                    <a:pt x="2753" y="855"/>
                  </a:lnTo>
                  <a:lnTo>
                    <a:pt x="2795" y="874"/>
                  </a:lnTo>
                  <a:lnTo>
                    <a:pt x="2838" y="896"/>
                  </a:lnTo>
                  <a:lnTo>
                    <a:pt x="2879" y="917"/>
                  </a:lnTo>
                  <a:lnTo>
                    <a:pt x="2921" y="940"/>
                  </a:lnTo>
                  <a:lnTo>
                    <a:pt x="2963" y="964"/>
                  </a:lnTo>
                  <a:lnTo>
                    <a:pt x="3003" y="988"/>
                  </a:lnTo>
                  <a:lnTo>
                    <a:pt x="3043" y="1015"/>
                  </a:lnTo>
                  <a:lnTo>
                    <a:pt x="3082" y="1041"/>
                  </a:lnTo>
                  <a:lnTo>
                    <a:pt x="3120" y="1069"/>
                  </a:lnTo>
                  <a:lnTo>
                    <a:pt x="3158" y="1098"/>
                  </a:lnTo>
                  <a:lnTo>
                    <a:pt x="3196" y="1129"/>
                  </a:lnTo>
                  <a:lnTo>
                    <a:pt x="3232" y="1159"/>
                  </a:lnTo>
                  <a:lnTo>
                    <a:pt x="3268" y="1192"/>
                  </a:lnTo>
                  <a:lnTo>
                    <a:pt x="3303" y="1224"/>
                  </a:lnTo>
                  <a:lnTo>
                    <a:pt x="3338" y="1258"/>
                  </a:lnTo>
                  <a:lnTo>
                    <a:pt x="3453" y="1373"/>
                  </a:lnTo>
                  <a:lnTo>
                    <a:pt x="3568" y="1258"/>
                  </a:lnTo>
                  <a:lnTo>
                    <a:pt x="3568" y="1258"/>
                  </a:lnTo>
                  <a:lnTo>
                    <a:pt x="3613" y="1214"/>
                  </a:lnTo>
                  <a:lnTo>
                    <a:pt x="3660" y="1172"/>
                  </a:lnTo>
                  <a:lnTo>
                    <a:pt x="3707" y="1132"/>
                  </a:lnTo>
                  <a:lnTo>
                    <a:pt x="3755" y="1093"/>
                  </a:lnTo>
                  <a:lnTo>
                    <a:pt x="3806" y="1056"/>
                  </a:lnTo>
                  <a:lnTo>
                    <a:pt x="3857" y="1020"/>
                  </a:lnTo>
                  <a:lnTo>
                    <a:pt x="3907" y="986"/>
                  </a:lnTo>
                  <a:lnTo>
                    <a:pt x="3960" y="955"/>
                  </a:lnTo>
                  <a:lnTo>
                    <a:pt x="4014" y="924"/>
                  </a:lnTo>
                  <a:lnTo>
                    <a:pt x="4068" y="896"/>
                  </a:lnTo>
                  <a:lnTo>
                    <a:pt x="4122" y="869"/>
                  </a:lnTo>
                  <a:lnTo>
                    <a:pt x="4178" y="844"/>
                  </a:lnTo>
                  <a:lnTo>
                    <a:pt x="4234" y="821"/>
                  </a:lnTo>
                  <a:lnTo>
                    <a:pt x="4291" y="800"/>
                  </a:lnTo>
                  <a:lnTo>
                    <a:pt x="4349" y="781"/>
                  </a:lnTo>
                  <a:lnTo>
                    <a:pt x="4407" y="763"/>
                  </a:lnTo>
                  <a:lnTo>
                    <a:pt x="4466" y="747"/>
                  </a:lnTo>
                  <a:lnTo>
                    <a:pt x="4525" y="733"/>
                  </a:lnTo>
                  <a:lnTo>
                    <a:pt x="4584" y="721"/>
                  </a:lnTo>
                  <a:lnTo>
                    <a:pt x="4644" y="711"/>
                  </a:lnTo>
                  <a:lnTo>
                    <a:pt x="4704" y="703"/>
                  </a:lnTo>
                  <a:lnTo>
                    <a:pt x="4766" y="696"/>
                  </a:lnTo>
                  <a:lnTo>
                    <a:pt x="4827" y="692"/>
                  </a:lnTo>
                  <a:lnTo>
                    <a:pt x="4888" y="689"/>
                  </a:lnTo>
                  <a:lnTo>
                    <a:pt x="4949" y="689"/>
                  </a:lnTo>
                  <a:lnTo>
                    <a:pt x="5011" y="690"/>
                  </a:lnTo>
                  <a:lnTo>
                    <a:pt x="5072" y="693"/>
                  </a:lnTo>
                  <a:lnTo>
                    <a:pt x="5135" y="698"/>
                  </a:lnTo>
                  <a:lnTo>
                    <a:pt x="5196" y="706"/>
                  </a:lnTo>
                  <a:lnTo>
                    <a:pt x="5258" y="715"/>
                  </a:lnTo>
                  <a:lnTo>
                    <a:pt x="5320" y="727"/>
                  </a:lnTo>
                  <a:lnTo>
                    <a:pt x="5381" y="741"/>
                  </a:lnTo>
                  <a:lnTo>
                    <a:pt x="5381" y="742"/>
                  </a:lnTo>
                  <a:lnTo>
                    <a:pt x="6073" y="52"/>
                  </a:lnTo>
                  <a:lnTo>
                    <a:pt x="6073" y="52"/>
                  </a:lnTo>
                  <a:lnTo>
                    <a:pt x="6086" y="40"/>
                  </a:lnTo>
                  <a:lnTo>
                    <a:pt x="6100" y="30"/>
                  </a:lnTo>
                  <a:lnTo>
                    <a:pt x="6115" y="22"/>
                  </a:lnTo>
                  <a:lnTo>
                    <a:pt x="6131" y="14"/>
                  </a:lnTo>
                  <a:lnTo>
                    <a:pt x="6148" y="8"/>
                  </a:lnTo>
                  <a:lnTo>
                    <a:pt x="6165" y="5"/>
                  </a:lnTo>
                  <a:lnTo>
                    <a:pt x="6184" y="1"/>
                  </a:lnTo>
                  <a:lnTo>
                    <a:pt x="6202" y="0"/>
                  </a:lnTo>
                  <a:lnTo>
                    <a:pt x="6202" y="0"/>
                  </a:lnTo>
                  <a:lnTo>
                    <a:pt x="6218" y="1"/>
                  </a:lnTo>
                  <a:lnTo>
                    <a:pt x="6233" y="4"/>
                  </a:lnTo>
                  <a:lnTo>
                    <a:pt x="6249" y="6"/>
                  </a:lnTo>
                  <a:lnTo>
                    <a:pt x="6265" y="10"/>
                  </a:lnTo>
                  <a:lnTo>
                    <a:pt x="6282" y="14"/>
                  </a:lnTo>
                  <a:lnTo>
                    <a:pt x="6298" y="20"/>
                  </a:lnTo>
                  <a:lnTo>
                    <a:pt x="6315" y="27"/>
                  </a:lnTo>
                  <a:lnTo>
                    <a:pt x="6331" y="35"/>
                  </a:lnTo>
                  <a:lnTo>
                    <a:pt x="6348" y="44"/>
                  </a:lnTo>
                  <a:lnTo>
                    <a:pt x="6364" y="53"/>
                  </a:lnTo>
                  <a:lnTo>
                    <a:pt x="6381" y="64"/>
                  </a:lnTo>
                  <a:lnTo>
                    <a:pt x="6397" y="75"/>
                  </a:lnTo>
                  <a:lnTo>
                    <a:pt x="6413" y="87"/>
                  </a:lnTo>
                  <a:lnTo>
                    <a:pt x="6428" y="101"/>
                  </a:lnTo>
                  <a:lnTo>
                    <a:pt x="6444" y="114"/>
                  </a:lnTo>
                  <a:lnTo>
                    <a:pt x="6459" y="129"/>
                  </a:lnTo>
                  <a:lnTo>
                    <a:pt x="7522" y="1191"/>
                  </a:lnTo>
                  <a:lnTo>
                    <a:pt x="7522" y="1191"/>
                  </a:lnTo>
                  <a:lnTo>
                    <a:pt x="7541" y="1211"/>
                  </a:lnTo>
                  <a:lnTo>
                    <a:pt x="7558" y="1231"/>
                  </a:lnTo>
                  <a:lnTo>
                    <a:pt x="7575" y="1252"/>
                  </a:lnTo>
                  <a:lnTo>
                    <a:pt x="7589" y="1274"/>
                  </a:lnTo>
                  <a:lnTo>
                    <a:pt x="7603" y="1296"/>
                  </a:lnTo>
                  <a:lnTo>
                    <a:pt x="7615" y="1317"/>
                  </a:lnTo>
                  <a:lnTo>
                    <a:pt x="7625" y="1339"/>
                  </a:lnTo>
                  <a:lnTo>
                    <a:pt x="7634" y="1362"/>
                  </a:lnTo>
                  <a:lnTo>
                    <a:pt x="7634" y="1362"/>
                  </a:lnTo>
                  <a:close/>
                  <a:moveTo>
                    <a:pt x="1287" y="6385"/>
                  </a:moveTo>
                  <a:lnTo>
                    <a:pt x="1183" y="6281"/>
                  </a:lnTo>
                  <a:lnTo>
                    <a:pt x="1153" y="6407"/>
                  </a:lnTo>
                  <a:lnTo>
                    <a:pt x="1287" y="6385"/>
                  </a:lnTo>
                  <a:close/>
                  <a:moveTo>
                    <a:pt x="7415" y="1433"/>
                  </a:moveTo>
                  <a:lnTo>
                    <a:pt x="7415" y="1433"/>
                  </a:lnTo>
                  <a:lnTo>
                    <a:pt x="7408" y="1417"/>
                  </a:lnTo>
                  <a:lnTo>
                    <a:pt x="7396" y="1398"/>
                  </a:lnTo>
                  <a:lnTo>
                    <a:pt x="7389" y="1388"/>
                  </a:lnTo>
                  <a:lnTo>
                    <a:pt x="7381" y="1376"/>
                  </a:lnTo>
                  <a:lnTo>
                    <a:pt x="7370" y="1365"/>
                  </a:lnTo>
                  <a:lnTo>
                    <a:pt x="7358" y="1353"/>
                  </a:lnTo>
                  <a:lnTo>
                    <a:pt x="6297" y="291"/>
                  </a:lnTo>
                  <a:lnTo>
                    <a:pt x="6297" y="291"/>
                  </a:lnTo>
                  <a:lnTo>
                    <a:pt x="6285" y="280"/>
                  </a:lnTo>
                  <a:lnTo>
                    <a:pt x="6273" y="269"/>
                  </a:lnTo>
                  <a:lnTo>
                    <a:pt x="6262" y="261"/>
                  </a:lnTo>
                  <a:lnTo>
                    <a:pt x="6251" y="253"/>
                  </a:lnTo>
                  <a:lnTo>
                    <a:pt x="6231" y="242"/>
                  </a:lnTo>
                  <a:lnTo>
                    <a:pt x="6215" y="234"/>
                  </a:lnTo>
                  <a:lnTo>
                    <a:pt x="1569" y="4870"/>
                  </a:lnTo>
                  <a:lnTo>
                    <a:pt x="1500" y="4940"/>
                  </a:lnTo>
                  <a:lnTo>
                    <a:pt x="1245" y="6018"/>
                  </a:lnTo>
                  <a:lnTo>
                    <a:pt x="1565" y="6338"/>
                  </a:lnTo>
                  <a:lnTo>
                    <a:pt x="2712" y="6146"/>
                  </a:lnTo>
                  <a:lnTo>
                    <a:pt x="2778" y="6080"/>
                  </a:lnTo>
                  <a:lnTo>
                    <a:pt x="7415" y="143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grpSp>
        <p:nvGrpSpPr>
          <p:cNvPr id="21" name="组合 20"/>
          <p:cNvGrpSpPr/>
          <p:nvPr/>
        </p:nvGrpSpPr>
        <p:grpSpPr>
          <a:xfrm>
            <a:off x="5291485" y="2709080"/>
            <a:ext cx="463844" cy="463844"/>
            <a:chOff x="6313273" y="3678329"/>
            <a:chExt cx="741535" cy="741535"/>
          </a:xfrm>
        </p:grpSpPr>
        <p:sp>
          <p:nvSpPr>
            <p:cNvPr id="22" name="椭圆 21"/>
            <p:cNvSpPr/>
            <p:nvPr/>
          </p:nvSpPr>
          <p:spPr>
            <a:xfrm>
              <a:off x="6313273" y="3678329"/>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3" name="Freeform 499"/>
            <p:cNvSpPr>
              <a:spLocks noEditPoints="1"/>
            </p:cNvSpPr>
            <p:nvPr/>
          </p:nvSpPr>
          <p:spPr bwMode="auto">
            <a:xfrm>
              <a:off x="6479307" y="3874326"/>
              <a:ext cx="409466" cy="349541"/>
            </a:xfrm>
            <a:custGeom>
              <a:avLst/>
              <a:gdLst>
                <a:gd name="T0" fmla="*/ 7488 w 8433"/>
                <a:gd name="T1" fmla="*/ 2447 h 7199"/>
                <a:gd name="T2" fmla="*/ 7466 w 8433"/>
                <a:gd name="T3" fmla="*/ 2368 h 7199"/>
                <a:gd name="T4" fmla="*/ 7426 w 8433"/>
                <a:gd name="T5" fmla="*/ 2300 h 7199"/>
                <a:gd name="T6" fmla="*/ 7371 w 8433"/>
                <a:gd name="T7" fmla="*/ 2242 h 7199"/>
                <a:gd name="T8" fmla="*/ 7304 w 8433"/>
                <a:gd name="T9" fmla="*/ 2199 h 7199"/>
                <a:gd name="T10" fmla="*/ 7227 w 8433"/>
                <a:gd name="T11" fmla="*/ 2173 h 7199"/>
                <a:gd name="T12" fmla="*/ 6128 w 8433"/>
                <a:gd name="T13" fmla="*/ 2167 h 7199"/>
                <a:gd name="T14" fmla="*/ 7181 w 8433"/>
                <a:gd name="T15" fmla="*/ 2399 h 7199"/>
                <a:gd name="T16" fmla="*/ 7225 w 8433"/>
                <a:gd name="T17" fmla="*/ 2420 h 7199"/>
                <a:gd name="T18" fmla="*/ 7254 w 8433"/>
                <a:gd name="T19" fmla="*/ 2458 h 7199"/>
                <a:gd name="T20" fmla="*/ 7262 w 8433"/>
                <a:gd name="T21" fmla="*/ 6369 h 7199"/>
                <a:gd name="T22" fmla="*/ 5178 w 8433"/>
                <a:gd name="T23" fmla="*/ 0 h 7199"/>
                <a:gd name="T24" fmla="*/ 1172 w 8433"/>
                <a:gd name="T25" fmla="*/ 6369 h 7199"/>
                <a:gd name="T26" fmla="*/ 1176 w 8433"/>
                <a:gd name="T27" fmla="*/ 2467 h 7199"/>
                <a:gd name="T28" fmla="*/ 1201 w 8433"/>
                <a:gd name="T29" fmla="*/ 2426 h 7199"/>
                <a:gd name="T30" fmla="*/ 1242 w 8433"/>
                <a:gd name="T31" fmla="*/ 2401 h 7199"/>
                <a:gd name="T32" fmla="*/ 2453 w 8433"/>
                <a:gd name="T33" fmla="*/ 2167 h 7199"/>
                <a:gd name="T34" fmla="*/ 1222 w 8433"/>
                <a:gd name="T35" fmla="*/ 2170 h 7199"/>
                <a:gd name="T36" fmla="*/ 1144 w 8433"/>
                <a:gd name="T37" fmla="*/ 2192 h 7199"/>
                <a:gd name="T38" fmla="*/ 1075 w 8433"/>
                <a:gd name="T39" fmla="*/ 2232 h 7199"/>
                <a:gd name="T40" fmla="*/ 1018 w 8433"/>
                <a:gd name="T41" fmla="*/ 2287 h 7199"/>
                <a:gd name="T42" fmla="*/ 975 w 8433"/>
                <a:gd name="T43" fmla="*/ 2354 h 7199"/>
                <a:gd name="T44" fmla="*/ 948 w 8433"/>
                <a:gd name="T45" fmla="*/ 2430 h 7199"/>
                <a:gd name="T46" fmla="*/ 942 w 8433"/>
                <a:gd name="T47" fmla="*/ 6369 h 7199"/>
                <a:gd name="T48" fmla="*/ 70 w 8433"/>
                <a:gd name="T49" fmla="*/ 6981 h 7199"/>
                <a:gd name="T50" fmla="*/ 249 w 8433"/>
                <a:gd name="T51" fmla="*/ 7090 h 7199"/>
                <a:gd name="T52" fmla="*/ 423 w 8433"/>
                <a:gd name="T53" fmla="*/ 7165 h 7199"/>
                <a:gd name="T54" fmla="*/ 539 w 8433"/>
                <a:gd name="T55" fmla="*/ 7194 h 7199"/>
                <a:gd name="T56" fmla="*/ 7826 w 8433"/>
                <a:gd name="T57" fmla="*/ 7199 h 7199"/>
                <a:gd name="T58" fmla="*/ 7941 w 8433"/>
                <a:gd name="T59" fmla="*/ 7185 h 7199"/>
                <a:gd name="T60" fmla="*/ 8056 w 8433"/>
                <a:gd name="T61" fmla="*/ 7149 h 7199"/>
                <a:gd name="T62" fmla="*/ 8259 w 8433"/>
                <a:gd name="T63" fmla="*/ 7049 h 7199"/>
                <a:gd name="T64" fmla="*/ 8433 w 8433"/>
                <a:gd name="T65" fmla="*/ 6930 h 7199"/>
                <a:gd name="T66" fmla="*/ 5178 w 8433"/>
                <a:gd name="T67" fmla="*/ 481 h 7199"/>
                <a:gd name="T68" fmla="*/ 5566 w 8433"/>
                <a:gd name="T69" fmla="*/ 1471 h 7199"/>
                <a:gd name="T70" fmla="*/ 5063 w 8433"/>
                <a:gd name="T71" fmla="*/ 1471 h 7199"/>
                <a:gd name="T72" fmla="*/ 8204 w 8433"/>
                <a:gd name="T73" fmla="*/ 6599 h 7199"/>
                <a:gd name="T74" fmla="*/ 8074 w 8433"/>
                <a:gd name="T75" fmla="*/ 6889 h 7199"/>
                <a:gd name="T76" fmla="*/ 7946 w 8433"/>
                <a:gd name="T77" fmla="*/ 6945 h 7199"/>
                <a:gd name="T78" fmla="*/ 7826 w 8433"/>
                <a:gd name="T79" fmla="*/ 6969 h 7199"/>
                <a:gd name="T80" fmla="*/ 542 w 8433"/>
                <a:gd name="T81" fmla="*/ 6961 h 7199"/>
                <a:gd name="T82" fmla="*/ 419 w 8433"/>
                <a:gd name="T83" fmla="*/ 6917 h 7199"/>
                <a:gd name="T84" fmla="*/ 230 w 8433"/>
                <a:gd name="T85" fmla="*/ 6812 h 7199"/>
                <a:gd name="T86" fmla="*/ 6128 w 8433"/>
                <a:gd name="T87" fmla="*/ 2907 h 7199"/>
                <a:gd name="T88" fmla="*/ 6128 w 8433"/>
                <a:gd name="T89" fmla="*/ 5873 h 7199"/>
                <a:gd name="T90" fmla="*/ 2453 w 8433"/>
                <a:gd name="T91" fmla="*/ 6102 h 7199"/>
                <a:gd name="T92" fmla="*/ 1707 w 8433"/>
                <a:gd name="T93" fmla="*/ 2907 h 7199"/>
                <a:gd name="T94" fmla="*/ 4029 w 8433"/>
                <a:gd name="T95" fmla="*/ 5899 h 7199"/>
                <a:gd name="T96" fmla="*/ 4029 w 8433"/>
                <a:gd name="T97" fmla="*/ 5057 h 7199"/>
                <a:gd name="T98" fmla="*/ 3816 w 8433"/>
                <a:gd name="T99" fmla="*/ 4521 h 7199"/>
                <a:gd name="T100" fmla="*/ 3536 w 8433"/>
                <a:gd name="T101" fmla="*/ 3755 h 7199"/>
                <a:gd name="T102" fmla="*/ 4029 w 8433"/>
                <a:gd name="T103" fmla="*/ 3219 h 7199"/>
                <a:gd name="T104" fmla="*/ 4029 w 8433"/>
                <a:gd name="T105" fmla="*/ 2377 h 7199"/>
                <a:gd name="T106" fmla="*/ 3536 w 8433"/>
                <a:gd name="T107" fmla="*/ 1840 h 7199"/>
                <a:gd name="T108" fmla="*/ 3816 w 8433"/>
                <a:gd name="T109" fmla="*/ 1074 h 7199"/>
                <a:gd name="T110" fmla="*/ 4029 w 8433"/>
                <a:gd name="T111" fmla="*/ 539 h 7199"/>
                <a:gd name="T112" fmla="*/ 2765 w 8433"/>
                <a:gd name="T113" fmla="*/ 2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3" h="7199">
                  <a:moveTo>
                    <a:pt x="7492" y="2497"/>
                  </a:moveTo>
                  <a:lnTo>
                    <a:pt x="7492" y="2497"/>
                  </a:lnTo>
                  <a:lnTo>
                    <a:pt x="7491" y="2480"/>
                  </a:lnTo>
                  <a:lnTo>
                    <a:pt x="7490" y="2463"/>
                  </a:lnTo>
                  <a:lnTo>
                    <a:pt x="7488" y="2447"/>
                  </a:lnTo>
                  <a:lnTo>
                    <a:pt x="7485" y="2430"/>
                  </a:lnTo>
                  <a:lnTo>
                    <a:pt x="7481" y="2414"/>
                  </a:lnTo>
                  <a:lnTo>
                    <a:pt x="7476" y="2399"/>
                  </a:lnTo>
                  <a:lnTo>
                    <a:pt x="7471" y="2384"/>
                  </a:lnTo>
                  <a:lnTo>
                    <a:pt x="7466" y="2368"/>
                  </a:lnTo>
                  <a:lnTo>
                    <a:pt x="7459" y="2354"/>
                  </a:lnTo>
                  <a:lnTo>
                    <a:pt x="7452" y="2340"/>
                  </a:lnTo>
                  <a:lnTo>
                    <a:pt x="7444" y="2326"/>
                  </a:lnTo>
                  <a:lnTo>
                    <a:pt x="7435" y="2312"/>
                  </a:lnTo>
                  <a:lnTo>
                    <a:pt x="7426" y="2300"/>
                  </a:lnTo>
                  <a:lnTo>
                    <a:pt x="7416" y="2287"/>
                  </a:lnTo>
                  <a:lnTo>
                    <a:pt x="7406" y="2275"/>
                  </a:lnTo>
                  <a:lnTo>
                    <a:pt x="7395" y="2264"/>
                  </a:lnTo>
                  <a:lnTo>
                    <a:pt x="7383" y="2252"/>
                  </a:lnTo>
                  <a:lnTo>
                    <a:pt x="7371" y="2242"/>
                  </a:lnTo>
                  <a:lnTo>
                    <a:pt x="7358" y="2232"/>
                  </a:lnTo>
                  <a:lnTo>
                    <a:pt x="7345" y="2223"/>
                  </a:lnTo>
                  <a:lnTo>
                    <a:pt x="7332" y="2214"/>
                  </a:lnTo>
                  <a:lnTo>
                    <a:pt x="7318" y="2207"/>
                  </a:lnTo>
                  <a:lnTo>
                    <a:pt x="7304" y="2199"/>
                  </a:lnTo>
                  <a:lnTo>
                    <a:pt x="7290" y="2192"/>
                  </a:lnTo>
                  <a:lnTo>
                    <a:pt x="7275" y="2187"/>
                  </a:lnTo>
                  <a:lnTo>
                    <a:pt x="7259" y="2181"/>
                  </a:lnTo>
                  <a:lnTo>
                    <a:pt x="7243" y="2177"/>
                  </a:lnTo>
                  <a:lnTo>
                    <a:pt x="7227" y="2173"/>
                  </a:lnTo>
                  <a:lnTo>
                    <a:pt x="7210" y="2170"/>
                  </a:lnTo>
                  <a:lnTo>
                    <a:pt x="7195" y="2168"/>
                  </a:lnTo>
                  <a:lnTo>
                    <a:pt x="7178" y="2167"/>
                  </a:lnTo>
                  <a:lnTo>
                    <a:pt x="7161" y="2167"/>
                  </a:lnTo>
                  <a:lnTo>
                    <a:pt x="6128" y="2167"/>
                  </a:lnTo>
                  <a:lnTo>
                    <a:pt x="6128" y="2397"/>
                  </a:lnTo>
                  <a:lnTo>
                    <a:pt x="7161" y="2397"/>
                  </a:lnTo>
                  <a:lnTo>
                    <a:pt x="7161" y="2397"/>
                  </a:lnTo>
                  <a:lnTo>
                    <a:pt x="7171" y="2397"/>
                  </a:lnTo>
                  <a:lnTo>
                    <a:pt x="7181" y="2399"/>
                  </a:lnTo>
                  <a:lnTo>
                    <a:pt x="7190" y="2401"/>
                  </a:lnTo>
                  <a:lnTo>
                    <a:pt x="7200" y="2404"/>
                  </a:lnTo>
                  <a:lnTo>
                    <a:pt x="7208" y="2408"/>
                  </a:lnTo>
                  <a:lnTo>
                    <a:pt x="7217" y="2413"/>
                  </a:lnTo>
                  <a:lnTo>
                    <a:pt x="7225" y="2420"/>
                  </a:lnTo>
                  <a:lnTo>
                    <a:pt x="7232" y="2426"/>
                  </a:lnTo>
                  <a:lnTo>
                    <a:pt x="7239" y="2433"/>
                  </a:lnTo>
                  <a:lnTo>
                    <a:pt x="7244" y="2441"/>
                  </a:lnTo>
                  <a:lnTo>
                    <a:pt x="7250" y="2449"/>
                  </a:lnTo>
                  <a:lnTo>
                    <a:pt x="7254" y="2458"/>
                  </a:lnTo>
                  <a:lnTo>
                    <a:pt x="7257" y="2467"/>
                  </a:lnTo>
                  <a:lnTo>
                    <a:pt x="7260" y="2477"/>
                  </a:lnTo>
                  <a:lnTo>
                    <a:pt x="7261" y="2487"/>
                  </a:lnTo>
                  <a:lnTo>
                    <a:pt x="7262" y="2497"/>
                  </a:lnTo>
                  <a:lnTo>
                    <a:pt x="7262" y="6369"/>
                  </a:lnTo>
                  <a:lnTo>
                    <a:pt x="5795" y="6369"/>
                  </a:lnTo>
                  <a:lnTo>
                    <a:pt x="5795" y="1342"/>
                  </a:lnTo>
                  <a:lnTo>
                    <a:pt x="5795" y="1342"/>
                  </a:lnTo>
                  <a:lnTo>
                    <a:pt x="5795" y="1137"/>
                  </a:lnTo>
                  <a:lnTo>
                    <a:pt x="5178" y="0"/>
                  </a:lnTo>
                  <a:lnTo>
                    <a:pt x="4560" y="1137"/>
                  </a:lnTo>
                  <a:lnTo>
                    <a:pt x="4560" y="1342"/>
                  </a:lnTo>
                  <a:lnTo>
                    <a:pt x="4560" y="1342"/>
                  </a:lnTo>
                  <a:lnTo>
                    <a:pt x="4560" y="6369"/>
                  </a:lnTo>
                  <a:lnTo>
                    <a:pt x="1172" y="6369"/>
                  </a:lnTo>
                  <a:lnTo>
                    <a:pt x="1172" y="2497"/>
                  </a:lnTo>
                  <a:lnTo>
                    <a:pt x="1172" y="2497"/>
                  </a:lnTo>
                  <a:lnTo>
                    <a:pt x="1172" y="2487"/>
                  </a:lnTo>
                  <a:lnTo>
                    <a:pt x="1174" y="2477"/>
                  </a:lnTo>
                  <a:lnTo>
                    <a:pt x="1176" y="2467"/>
                  </a:lnTo>
                  <a:lnTo>
                    <a:pt x="1179" y="2458"/>
                  </a:lnTo>
                  <a:lnTo>
                    <a:pt x="1183" y="2449"/>
                  </a:lnTo>
                  <a:lnTo>
                    <a:pt x="1189" y="2441"/>
                  </a:lnTo>
                  <a:lnTo>
                    <a:pt x="1195" y="2433"/>
                  </a:lnTo>
                  <a:lnTo>
                    <a:pt x="1201" y="2426"/>
                  </a:lnTo>
                  <a:lnTo>
                    <a:pt x="1209" y="2420"/>
                  </a:lnTo>
                  <a:lnTo>
                    <a:pt x="1216" y="2413"/>
                  </a:lnTo>
                  <a:lnTo>
                    <a:pt x="1225" y="2408"/>
                  </a:lnTo>
                  <a:lnTo>
                    <a:pt x="1233" y="2404"/>
                  </a:lnTo>
                  <a:lnTo>
                    <a:pt x="1242" y="2401"/>
                  </a:lnTo>
                  <a:lnTo>
                    <a:pt x="1252" y="2399"/>
                  </a:lnTo>
                  <a:lnTo>
                    <a:pt x="1263" y="2397"/>
                  </a:lnTo>
                  <a:lnTo>
                    <a:pt x="1273" y="2397"/>
                  </a:lnTo>
                  <a:lnTo>
                    <a:pt x="2453" y="2397"/>
                  </a:lnTo>
                  <a:lnTo>
                    <a:pt x="2453" y="2167"/>
                  </a:lnTo>
                  <a:lnTo>
                    <a:pt x="1273" y="2167"/>
                  </a:lnTo>
                  <a:lnTo>
                    <a:pt x="1273" y="2167"/>
                  </a:lnTo>
                  <a:lnTo>
                    <a:pt x="1255" y="2167"/>
                  </a:lnTo>
                  <a:lnTo>
                    <a:pt x="1238" y="2168"/>
                  </a:lnTo>
                  <a:lnTo>
                    <a:pt x="1222" y="2170"/>
                  </a:lnTo>
                  <a:lnTo>
                    <a:pt x="1206" y="2173"/>
                  </a:lnTo>
                  <a:lnTo>
                    <a:pt x="1190" y="2177"/>
                  </a:lnTo>
                  <a:lnTo>
                    <a:pt x="1174" y="2181"/>
                  </a:lnTo>
                  <a:lnTo>
                    <a:pt x="1159" y="2187"/>
                  </a:lnTo>
                  <a:lnTo>
                    <a:pt x="1144" y="2192"/>
                  </a:lnTo>
                  <a:lnTo>
                    <a:pt x="1130" y="2199"/>
                  </a:lnTo>
                  <a:lnTo>
                    <a:pt x="1115" y="2207"/>
                  </a:lnTo>
                  <a:lnTo>
                    <a:pt x="1101" y="2214"/>
                  </a:lnTo>
                  <a:lnTo>
                    <a:pt x="1087" y="2223"/>
                  </a:lnTo>
                  <a:lnTo>
                    <a:pt x="1075" y="2232"/>
                  </a:lnTo>
                  <a:lnTo>
                    <a:pt x="1062" y="2242"/>
                  </a:lnTo>
                  <a:lnTo>
                    <a:pt x="1051" y="2252"/>
                  </a:lnTo>
                  <a:lnTo>
                    <a:pt x="1039" y="2264"/>
                  </a:lnTo>
                  <a:lnTo>
                    <a:pt x="1027" y="2275"/>
                  </a:lnTo>
                  <a:lnTo>
                    <a:pt x="1018" y="2287"/>
                  </a:lnTo>
                  <a:lnTo>
                    <a:pt x="1007" y="2300"/>
                  </a:lnTo>
                  <a:lnTo>
                    <a:pt x="998" y="2312"/>
                  </a:lnTo>
                  <a:lnTo>
                    <a:pt x="989" y="2326"/>
                  </a:lnTo>
                  <a:lnTo>
                    <a:pt x="982" y="2340"/>
                  </a:lnTo>
                  <a:lnTo>
                    <a:pt x="975" y="2354"/>
                  </a:lnTo>
                  <a:lnTo>
                    <a:pt x="968" y="2368"/>
                  </a:lnTo>
                  <a:lnTo>
                    <a:pt x="962" y="2384"/>
                  </a:lnTo>
                  <a:lnTo>
                    <a:pt x="957" y="2399"/>
                  </a:lnTo>
                  <a:lnTo>
                    <a:pt x="953" y="2414"/>
                  </a:lnTo>
                  <a:lnTo>
                    <a:pt x="948" y="2430"/>
                  </a:lnTo>
                  <a:lnTo>
                    <a:pt x="945" y="2447"/>
                  </a:lnTo>
                  <a:lnTo>
                    <a:pt x="943" y="2463"/>
                  </a:lnTo>
                  <a:lnTo>
                    <a:pt x="942" y="2480"/>
                  </a:lnTo>
                  <a:lnTo>
                    <a:pt x="942" y="2497"/>
                  </a:lnTo>
                  <a:lnTo>
                    <a:pt x="942" y="6369"/>
                  </a:lnTo>
                  <a:lnTo>
                    <a:pt x="0" y="6369"/>
                  </a:lnTo>
                  <a:lnTo>
                    <a:pt x="0" y="6930"/>
                  </a:lnTo>
                  <a:lnTo>
                    <a:pt x="47" y="6964"/>
                  </a:lnTo>
                  <a:lnTo>
                    <a:pt x="47" y="6964"/>
                  </a:lnTo>
                  <a:lnTo>
                    <a:pt x="70" y="6981"/>
                  </a:lnTo>
                  <a:lnTo>
                    <a:pt x="114" y="7011"/>
                  </a:lnTo>
                  <a:lnTo>
                    <a:pt x="143" y="7029"/>
                  </a:lnTo>
                  <a:lnTo>
                    <a:pt x="174" y="7049"/>
                  </a:lnTo>
                  <a:lnTo>
                    <a:pt x="210" y="7069"/>
                  </a:lnTo>
                  <a:lnTo>
                    <a:pt x="249" y="7090"/>
                  </a:lnTo>
                  <a:lnTo>
                    <a:pt x="290" y="7111"/>
                  </a:lnTo>
                  <a:lnTo>
                    <a:pt x="333" y="7130"/>
                  </a:lnTo>
                  <a:lnTo>
                    <a:pt x="378" y="7149"/>
                  </a:lnTo>
                  <a:lnTo>
                    <a:pt x="400" y="7158"/>
                  </a:lnTo>
                  <a:lnTo>
                    <a:pt x="423" y="7165"/>
                  </a:lnTo>
                  <a:lnTo>
                    <a:pt x="446" y="7173"/>
                  </a:lnTo>
                  <a:lnTo>
                    <a:pt x="470" y="7179"/>
                  </a:lnTo>
                  <a:lnTo>
                    <a:pt x="493" y="7185"/>
                  </a:lnTo>
                  <a:lnTo>
                    <a:pt x="516" y="7189"/>
                  </a:lnTo>
                  <a:lnTo>
                    <a:pt x="539" y="7194"/>
                  </a:lnTo>
                  <a:lnTo>
                    <a:pt x="561" y="7197"/>
                  </a:lnTo>
                  <a:lnTo>
                    <a:pt x="585" y="7198"/>
                  </a:lnTo>
                  <a:lnTo>
                    <a:pt x="607" y="7199"/>
                  </a:lnTo>
                  <a:lnTo>
                    <a:pt x="7826" y="7199"/>
                  </a:lnTo>
                  <a:lnTo>
                    <a:pt x="7826" y="7199"/>
                  </a:lnTo>
                  <a:lnTo>
                    <a:pt x="7848" y="7198"/>
                  </a:lnTo>
                  <a:lnTo>
                    <a:pt x="7872" y="7197"/>
                  </a:lnTo>
                  <a:lnTo>
                    <a:pt x="7895" y="7194"/>
                  </a:lnTo>
                  <a:lnTo>
                    <a:pt x="7918" y="7189"/>
                  </a:lnTo>
                  <a:lnTo>
                    <a:pt x="7941" y="7185"/>
                  </a:lnTo>
                  <a:lnTo>
                    <a:pt x="7964" y="7179"/>
                  </a:lnTo>
                  <a:lnTo>
                    <a:pt x="7988" y="7173"/>
                  </a:lnTo>
                  <a:lnTo>
                    <a:pt x="8011" y="7165"/>
                  </a:lnTo>
                  <a:lnTo>
                    <a:pt x="8033" y="7158"/>
                  </a:lnTo>
                  <a:lnTo>
                    <a:pt x="8056" y="7149"/>
                  </a:lnTo>
                  <a:lnTo>
                    <a:pt x="8100" y="7130"/>
                  </a:lnTo>
                  <a:lnTo>
                    <a:pt x="8144" y="7111"/>
                  </a:lnTo>
                  <a:lnTo>
                    <a:pt x="8185" y="7090"/>
                  </a:lnTo>
                  <a:lnTo>
                    <a:pt x="8223" y="7069"/>
                  </a:lnTo>
                  <a:lnTo>
                    <a:pt x="8259" y="7049"/>
                  </a:lnTo>
                  <a:lnTo>
                    <a:pt x="8291" y="7029"/>
                  </a:lnTo>
                  <a:lnTo>
                    <a:pt x="8320" y="7011"/>
                  </a:lnTo>
                  <a:lnTo>
                    <a:pt x="8363" y="6981"/>
                  </a:lnTo>
                  <a:lnTo>
                    <a:pt x="8387" y="6964"/>
                  </a:lnTo>
                  <a:lnTo>
                    <a:pt x="8433" y="6930"/>
                  </a:lnTo>
                  <a:lnTo>
                    <a:pt x="8433" y="6369"/>
                  </a:lnTo>
                  <a:lnTo>
                    <a:pt x="7492" y="6369"/>
                  </a:lnTo>
                  <a:lnTo>
                    <a:pt x="7492" y="2497"/>
                  </a:lnTo>
                  <a:close/>
                  <a:moveTo>
                    <a:pt x="4790" y="1195"/>
                  </a:moveTo>
                  <a:lnTo>
                    <a:pt x="5178" y="481"/>
                  </a:lnTo>
                  <a:lnTo>
                    <a:pt x="5566" y="1195"/>
                  </a:lnTo>
                  <a:lnTo>
                    <a:pt x="5566" y="1241"/>
                  </a:lnTo>
                  <a:lnTo>
                    <a:pt x="4790" y="1241"/>
                  </a:lnTo>
                  <a:lnTo>
                    <a:pt x="4790" y="1195"/>
                  </a:lnTo>
                  <a:close/>
                  <a:moveTo>
                    <a:pt x="5566" y="1471"/>
                  </a:moveTo>
                  <a:lnTo>
                    <a:pt x="5566" y="6369"/>
                  </a:lnTo>
                  <a:lnTo>
                    <a:pt x="5293" y="6369"/>
                  </a:lnTo>
                  <a:lnTo>
                    <a:pt x="5293" y="1471"/>
                  </a:lnTo>
                  <a:lnTo>
                    <a:pt x="5566" y="1471"/>
                  </a:lnTo>
                  <a:close/>
                  <a:moveTo>
                    <a:pt x="5063" y="1471"/>
                  </a:moveTo>
                  <a:lnTo>
                    <a:pt x="5063" y="6369"/>
                  </a:lnTo>
                  <a:lnTo>
                    <a:pt x="4790" y="6369"/>
                  </a:lnTo>
                  <a:lnTo>
                    <a:pt x="4790" y="1471"/>
                  </a:lnTo>
                  <a:lnTo>
                    <a:pt x="5063" y="1471"/>
                  </a:lnTo>
                  <a:close/>
                  <a:moveTo>
                    <a:pt x="8204" y="6599"/>
                  </a:moveTo>
                  <a:lnTo>
                    <a:pt x="8204" y="6812"/>
                  </a:lnTo>
                  <a:lnTo>
                    <a:pt x="8204" y="6812"/>
                  </a:lnTo>
                  <a:lnTo>
                    <a:pt x="8166" y="6836"/>
                  </a:lnTo>
                  <a:lnTo>
                    <a:pt x="8122" y="6863"/>
                  </a:lnTo>
                  <a:lnTo>
                    <a:pt x="8074" y="6889"/>
                  </a:lnTo>
                  <a:lnTo>
                    <a:pt x="8049" y="6902"/>
                  </a:lnTo>
                  <a:lnTo>
                    <a:pt x="8023" y="6913"/>
                  </a:lnTo>
                  <a:lnTo>
                    <a:pt x="7997" y="6925"/>
                  </a:lnTo>
                  <a:lnTo>
                    <a:pt x="7972" y="6935"/>
                  </a:lnTo>
                  <a:lnTo>
                    <a:pt x="7946" y="6945"/>
                  </a:lnTo>
                  <a:lnTo>
                    <a:pt x="7921" y="6953"/>
                  </a:lnTo>
                  <a:lnTo>
                    <a:pt x="7896" y="6960"/>
                  </a:lnTo>
                  <a:lnTo>
                    <a:pt x="7872" y="6965"/>
                  </a:lnTo>
                  <a:lnTo>
                    <a:pt x="7848" y="6968"/>
                  </a:lnTo>
                  <a:lnTo>
                    <a:pt x="7826" y="6969"/>
                  </a:lnTo>
                  <a:lnTo>
                    <a:pt x="607" y="6969"/>
                  </a:lnTo>
                  <a:lnTo>
                    <a:pt x="607" y="6969"/>
                  </a:lnTo>
                  <a:lnTo>
                    <a:pt x="587" y="6968"/>
                  </a:lnTo>
                  <a:lnTo>
                    <a:pt x="564" y="6965"/>
                  </a:lnTo>
                  <a:lnTo>
                    <a:pt x="542" y="6961"/>
                  </a:lnTo>
                  <a:lnTo>
                    <a:pt x="518" y="6954"/>
                  </a:lnTo>
                  <a:lnTo>
                    <a:pt x="494" y="6947"/>
                  </a:lnTo>
                  <a:lnTo>
                    <a:pt x="470" y="6938"/>
                  </a:lnTo>
                  <a:lnTo>
                    <a:pt x="444" y="6928"/>
                  </a:lnTo>
                  <a:lnTo>
                    <a:pt x="419" y="6917"/>
                  </a:lnTo>
                  <a:lnTo>
                    <a:pt x="394" y="6906"/>
                  </a:lnTo>
                  <a:lnTo>
                    <a:pt x="368" y="6893"/>
                  </a:lnTo>
                  <a:lnTo>
                    <a:pt x="319" y="6867"/>
                  </a:lnTo>
                  <a:lnTo>
                    <a:pt x="272" y="6839"/>
                  </a:lnTo>
                  <a:lnTo>
                    <a:pt x="230" y="6812"/>
                  </a:lnTo>
                  <a:lnTo>
                    <a:pt x="230" y="6599"/>
                  </a:lnTo>
                  <a:lnTo>
                    <a:pt x="8204" y="6599"/>
                  </a:lnTo>
                  <a:close/>
                  <a:moveTo>
                    <a:pt x="6725" y="5873"/>
                  </a:moveTo>
                  <a:lnTo>
                    <a:pt x="6725" y="2907"/>
                  </a:lnTo>
                  <a:lnTo>
                    <a:pt x="6128" y="2907"/>
                  </a:lnTo>
                  <a:lnTo>
                    <a:pt x="6128" y="2677"/>
                  </a:lnTo>
                  <a:lnTo>
                    <a:pt x="6955" y="2677"/>
                  </a:lnTo>
                  <a:lnTo>
                    <a:pt x="6955" y="6102"/>
                  </a:lnTo>
                  <a:lnTo>
                    <a:pt x="6128" y="6102"/>
                  </a:lnTo>
                  <a:lnTo>
                    <a:pt x="6128" y="5873"/>
                  </a:lnTo>
                  <a:lnTo>
                    <a:pt x="6725" y="5873"/>
                  </a:lnTo>
                  <a:close/>
                  <a:moveTo>
                    <a:pt x="1707" y="2907"/>
                  </a:moveTo>
                  <a:lnTo>
                    <a:pt x="1707" y="5873"/>
                  </a:lnTo>
                  <a:lnTo>
                    <a:pt x="2453" y="5873"/>
                  </a:lnTo>
                  <a:lnTo>
                    <a:pt x="2453" y="6102"/>
                  </a:lnTo>
                  <a:lnTo>
                    <a:pt x="1478" y="6102"/>
                  </a:lnTo>
                  <a:lnTo>
                    <a:pt x="1478" y="2677"/>
                  </a:lnTo>
                  <a:lnTo>
                    <a:pt x="2453" y="2677"/>
                  </a:lnTo>
                  <a:lnTo>
                    <a:pt x="2453" y="2907"/>
                  </a:lnTo>
                  <a:lnTo>
                    <a:pt x="1707" y="2907"/>
                  </a:lnTo>
                  <a:close/>
                  <a:moveTo>
                    <a:pt x="4029" y="6359"/>
                  </a:moveTo>
                  <a:lnTo>
                    <a:pt x="4029" y="6129"/>
                  </a:lnTo>
                  <a:lnTo>
                    <a:pt x="3536" y="6129"/>
                  </a:lnTo>
                  <a:lnTo>
                    <a:pt x="3536" y="5899"/>
                  </a:lnTo>
                  <a:lnTo>
                    <a:pt x="4029" y="5899"/>
                  </a:lnTo>
                  <a:lnTo>
                    <a:pt x="4029" y="5593"/>
                  </a:lnTo>
                  <a:lnTo>
                    <a:pt x="3816" y="5593"/>
                  </a:lnTo>
                  <a:lnTo>
                    <a:pt x="3816" y="5363"/>
                  </a:lnTo>
                  <a:lnTo>
                    <a:pt x="4029" y="5363"/>
                  </a:lnTo>
                  <a:lnTo>
                    <a:pt x="4029" y="5057"/>
                  </a:lnTo>
                  <a:lnTo>
                    <a:pt x="3536" y="5057"/>
                  </a:lnTo>
                  <a:lnTo>
                    <a:pt x="3536" y="4827"/>
                  </a:lnTo>
                  <a:lnTo>
                    <a:pt x="4029" y="4827"/>
                  </a:lnTo>
                  <a:lnTo>
                    <a:pt x="4029" y="4521"/>
                  </a:lnTo>
                  <a:lnTo>
                    <a:pt x="3816" y="4521"/>
                  </a:lnTo>
                  <a:lnTo>
                    <a:pt x="3816" y="4291"/>
                  </a:lnTo>
                  <a:lnTo>
                    <a:pt x="4029" y="4291"/>
                  </a:lnTo>
                  <a:lnTo>
                    <a:pt x="4029" y="3984"/>
                  </a:lnTo>
                  <a:lnTo>
                    <a:pt x="3536" y="3984"/>
                  </a:lnTo>
                  <a:lnTo>
                    <a:pt x="3536" y="3755"/>
                  </a:lnTo>
                  <a:lnTo>
                    <a:pt x="4029" y="3755"/>
                  </a:lnTo>
                  <a:lnTo>
                    <a:pt x="4029" y="3449"/>
                  </a:lnTo>
                  <a:lnTo>
                    <a:pt x="3816" y="3449"/>
                  </a:lnTo>
                  <a:lnTo>
                    <a:pt x="3816" y="3219"/>
                  </a:lnTo>
                  <a:lnTo>
                    <a:pt x="4029" y="3219"/>
                  </a:lnTo>
                  <a:lnTo>
                    <a:pt x="4029" y="2912"/>
                  </a:lnTo>
                  <a:lnTo>
                    <a:pt x="3536" y="2912"/>
                  </a:lnTo>
                  <a:lnTo>
                    <a:pt x="3536" y="2683"/>
                  </a:lnTo>
                  <a:lnTo>
                    <a:pt x="4029" y="2683"/>
                  </a:lnTo>
                  <a:lnTo>
                    <a:pt x="4029" y="2377"/>
                  </a:lnTo>
                  <a:lnTo>
                    <a:pt x="3816" y="2377"/>
                  </a:lnTo>
                  <a:lnTo>
                    <a:pt x="3816" y="2147"/>
                  </a:lnTo>
                  <a:lnTo>
                    <a:pt x="4029" y="2147"/>
                  </a:lnTo>
                  <a:lnTo>
                    <a:pt x="4029" y="1840"/>
                  </a:lnTo>
                  <a:lnTo>
                    <a:pt x="3536" y="1840"/>
                  </a:lnTo>
                  <a:lnTo>
                    <a:pt x="3536" y="1611"/>
                  </a:lnTo>
                  <a:lnTo>
                    <a:pt x="4029" y="1611"/>
                  </a:lnTo>
                  <a:lnTo>
                    <a:pt x="4029" y="1304"/>
                  </a:lnTo>
                  <a:lnTo>
                    <a:pt x="3816" y="1304"/>
                  </a:lnTo>
                  <a:lnTo>
                    <a:pt x="3816" y="1074"/>
                  </a:lnTo>
                  <a:lnTo>
                    <a:pt x="4029" y="1074"/>
                  </a:lnTo>
                  <a:lnTo>
                    <a:pt x="4029" y="769"/>
                  </a:lnTo>
                  <a:lnTo>
                    <a:pt x="3536" y="769"/>
                  </a:lnTo>
                  <a:lnTo>
                    <a:pt x="3536" y="539"/>
                  </a:lnTo>
                  <a:lnTo>
                    <a:pt x="4029" y="539"/>
                  </a:lnTo>
                  <a:lnTo>
                    <a:pt x="4029" y="232"/>
                  </a:lnTo>
                  <a:lnTo>
                    <a:pt x="2995" y="232"/>
                  </a:lnTo>
                  <a:lnTo>
                    <a:pt x="2995" y="6359"/>
                  </a:lnTo>
                  <a:lnTo>
                    <a:pt x="2765" y="6359"/>
                  </a:lnTo>
                  <a:lnTo>
                    <a:pt x="2765" y="2"/>
                  </a:lnTo>
                  <a:lnTo>
                    <a:pt x="4258" y="2"/>
                  </a:lnTo>
                  <a:lnTo>
                    <a:pt x="4258" y="6359"/>
                  </a:lnTo>
                  <a:lnTo>
                    <a:pt x="4029" y="635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pic>
        <p:nvPicPr>
          <p:cNvPr id="3" name="图片 2"/>
          <p:cNvPicPr>
            <a:picLocks noChangeAspect="1"/>
          </p:cNvPicPr>
          <p:nvPr/>
        </p:nvPicPr>
        <p:blipFill>
          <a:blip r:embed="rId1"/>
          <a:stretch>
            <a:fillRect/>
          </a:stretch>
        </p:blipFill>
        <p:spPr>
          <a:xfrm>
            <a:off x="3237230" y="1118870"/>
            <a:ext cx="1784350" cy="1712595"/>
          </a:xfrm>
          <a:prstGeom prst="rect">
            <a:avLst/>
          </a:prstGeom>
        </p:spPr>
      </p:pic>
      <p:pic>
        <p:nvPicPr>
          <p:cNvPr id="4" name="图片 3"/>
          <p:cNvPicPr>
            <a:picLocks noChangeAspect="1"/>
          </p:cNvPicPr>
          <p:nvPr/>
        </p:nvPicPr>
        <p:blipFill>
          <a:blip r:embed="rId2"/>
          <a:stretch>
            <a:fillRect/>
          </a:stretch>
        </p:blipFill>
        <p:spPr>
          <a:xfrm>
            <a:off x="3237230" y="3004185"/>
            <a:ext cx="1784350" cy="1659255"/>
          </a:xfrm>
          <a:prstGeom prst="rect">
            <a:avLst/>
          </a:prstGeom>
        </p:spPr>
      </p:pic>
      <p:sp>
        <p:nvSpPr>
          <p:cNvPr id="5" name="矩形 4"/>
          <p:cNvSpPr/>
          <p:nvPr/>
        </p:nvSpPr>
        <p:spPr>
          <a:xfrm>
            <a:off x="5743575" y="2713990"/>
            <a:ext cx="3185795" cy="2430145"/>
          </a:xfrm>
          <a:prstGeom prst="rect">
            <a:avLst/>
          </a:prstGeom>
        </p:spPr>
        <p:txBody>
          <a:bodyPr wrap="square">
            <a:spAutoFit/>
          </a:bodyPr>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（二）职业的意义及作用</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第一，职业是我们谋生的手段。</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第二，职业是我们与社会进行交往的重要渠道。</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第三，职业是我们实现人生价值的舞台，是我们的人生理想发芽破土、开花结果的土壤。</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第四，职业是我们为社会创造财富的途径。</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208280" y="123190"/>
            <a:ext cx="3280410" cy="368300"/>
          </a:xfrm>
          <a:prstGeom prst="rect">
            <a:avLst/>
          </a:prstGeom>
          <a:noFill/>
        </p:spPr>
        <p:txBody>
          <a:bodyPr wrap="square" rtlCol="0">
            <a:spAutoFit/>
          </a:bodyPr>
          <a:lstStyle/>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二、职业、产业、行业、专业</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550" y="1096010"/>
            <a:ext cx="4121150" cy="361188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17195" y="1194435"/>
            <a:ext cx="3891915" cy="3122930"/>
          </a:xfrm>
          <a:prstGeom prst="rect">
            <a:avLst/>
          </a:prstGeom>
        </p:spPr>
        <p:txBody>
          <a:bodyPr wrap="square">
            <a:spAutoFit/>
          </a:bodyPr>
          <a:lstStyle/>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（一）职业与产业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职业与国民经济部门中的产业有着密切的联系。国民经济部门是由社会分工而独立出来的、专门从事某一类别生产经营活动的单位总和。产业是国家经济部门按照国民经济的产业结构进行划分的，通常分为三大产业部门，即第一产业：农业，第二产业：加工制造业，第三产业：服务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6" name="图片 5"/>
          <p:cNvPicPr>
            <a:picLocks noChangeAspect="1"/>
          </p:cNvPicPr>
          <p:nvPr/>
        </p:nvPicPr>
        <p:blipFill>
          <a:blip r:embed="rId1"/>
          <a:stretch>
            <a:fillRect/>
          </a:stretch>
        </p:blipFill>
        <p:spPr>
          <a:xfrm>
            <a:off x="4704715" y="1291590"/>
            <a:ext cx="4127500" cy="322135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550" y="1096010"/>
            <a:ext cx="4247515" cy="361188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17195" y="1194435"/>
            <a:ext cx="4166870" cy="3491865"/>
          </a:xfrm>
          <a:prstGeom prst="rect">
            <a:avLst/>
          </a:prstGeom>
        </p:spPr>
        <p:txBody>
          <a:bodyPr wrap="square">
            <a:spAutoFit/>
          </a:bodyPr>
          <a:lstStyle/>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（二）职业与行业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行业是根据企事业单位所使用加工的原料、所生产的物品或提供的服务不同来表示的社会分工类别。每一个国民经济部门或产业包括许多行业，物质生产部门也可以按其所提供的服务性质分为各种行业。各种行业在社会分工体系中都有着其自身特定的含义、范围和地位，不同行业之间在职责内容上既有明显的界限，也有密切的联系。</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4857750" y="1193800"/>
            <a:ext cx="3873500" cy="3416300"/>
          </a:xfrm>
          <a:prstGeom prst="rect">
            <a:avLst/>
          </a:prstGeom>
        </p:spPr>
      </p:pic>
      <p:sp>
        <p:nvSpPr>
          <p:cNvPr id="4" name="文本框 3"/>
          <p:cNvSpPr txBox="1"/>
          <p:nvPr/>
        </p:nvSpPr>
        <p:spPr>
          <a:xfrm>
            <a:off x="208280" y="123190"/>
            <a:ext cx="3280410" cy="368300"/>
          </a:xfrm>
          <a:prstGeom prst="rect">
            <a:avLst/>
          </a:prstGeom>
          <a:noFill/>
        </p:spPr>
        <p:txBody>
          <a:bodyPr wrap="square" rtlCol="0">
            <a:spAutoFit/>
          </a:bodyPr>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二、职业、产业、行业、专业</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550" y="786130"/>
            <a:ext cx="4247515" cy="423227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17195" y="786765"/>
            <a:ext cx="4166870" cy="4231005"/>
          </a:xfrm>
          <a:prstGeom prst="rect">
            <a:avLst/>
          </a:prstGeom>
        </p:spPr>
        <p:txBody>
          <a:bodyPr wrap="square">
            <a:spAutoFit/>
          </a:bodyPr>
          <a:lstStyle/>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（三）产业、行业与职业的关系</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产业、行业和职业三者之间既有相同点，联系密切，又是有区别的。产业、行业和职业都是社会分工的产物，是社会生产力不断发展的必然结果。这是它们在本质上的共同点。在社会发展中，随着新技术的出现，产生了新产品及相应的从业人员。随着新产品的生产及相应从业人员数量的不断扩张，新的行业逐渐形成。当新行业发展到一定规模时，就会与其他相关行业进行整合，依据发挥作用的程度并入或形成新的产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4868545" y="985520"/>
            <a:ext cx="3935730" cy="3523615"/>
          </a:xfrm>
          <a:prstGeom prst="rect">
            <a:avLst/>
          </a:prstGeom>
        </p:spPr>
      </p:pic>
      <p:sp>
        <p:nvSpPr>
          <p:cNvPr id="3" name="文本框 2"/>
          <p:cNvSpPr txBox="1"/>
          <p:nvPr/>
        </p:nvSpPr>
        <p:spPr>
          <a:xfrm>
            <a:off x="208280" y="123190"/>
            <a:ext cx="3280410" cy="368300"/>
          </a:xfrm>
          <a:prstGeom prst="rect">
            <a:avLst/>
          </a:prstGeom>
          <a:noFill/>
        </p:spPr>
        <p:txBody>
          <a:bodyPr wrap="square" rtlCol="0">
            <a:spAutoFit/>
          </a:bodyPr>
          <a:lstStyle/>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二、职业、产业、行业、专业</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4092575" y="554990"/>
            <a:ext cx="4565015" cy="446468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270375" y="525780"/>
            <a:ext cx="4281170" cy="4599940"/>
          </a:xfrm>
          <a:prstGeom prst="rect">
            <a:avLst/>
          </a:prstGeom>
        </p:spPr>
        <p:txBody>
          <a:bodyPr wrap="square">
            <a:spAutoFit/>
          </a:bodyPr>
          <a:lstStyle/>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（四）职业与专业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由于社会分工的存在，人们从事着不同的社会劳动，在不同的国民经济产业、行业领域中，有成千上万种不同的职业。专业和职业是两种不同属性的概念，但是两者又有密切的联系。所谓专业，是指学校根据社会分工的需要分成的学业门类，它是从学科与技术、学习与培养的角度来划分的。为帮助学生掌握更多的专业知识和技能，便于学生多方面就业，不少学校除完成本专业教学计划之外，还增开第二专业的课程，供学生选修。而职业则是从生产劳动的角度对工作形式所做的区分。</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152400" y="1177925"/>
            <a:ext cx="3810000" cy="3295650"/>
          </a:xfrm>
          <a:prstGeom prst="rect">
            <a:avLst/>
          </a:prstGeom>
        </p:spPr>
      </p:pic>
      <p:sp>
        <p:nvSpPr>
          <p:cNvPr id="4" name="文本框 3"/>
          <p:cNvSpPr txBox="1"/>
          <p:nvPr/>
        </p:nvSpPr>
        <p:spPr>
          <a:xfrm>
            <a:off x="208280" y="123190"/>
            <a:ext cx="3280410" cy="368300"/>
          </a:xfrm>
          <a:prstGeom prst="rect">
            <a:avLst/>
          </a:prstGeom>
          <a:noFill/>
        </p:spPr>
        <p:txBody>
          <a:bodyPr wrap="square" rtlCol="0">
            <a:spAutoFit/>
          </a:bodyPr>
          <a:lstStyle/>
          <a:p>
            <a:pPr algn="l"/>
            <a:r>
              <a:rPr lang="zh-CN" altLang="en-US" dirty="0">
                <a:solidFill>
                  <a:schemeClr val="tx1">
                    <a:lumMod val="75000"/>
                    <a:lumOff val="25000"/>
                  </a:schemeClr>
                </a:solidFill>
                <a:latin typeface="宋体" panose="02010600030101010101" pitchFamily="2" charset="-122"/>
                <a:ea typeface="宋体" panose="02010600030101010101" pitchFamily="2" charset="-122"/>
              </a:rPr>
              <a:t>二、职业、产业、行业、专业</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4413</Words>
  <Application>WPS 演示</Application>
  <PresentationFormat>宽屏</PresentationFormat>
  <Paragraphs>182</Paragraphs>
  <Slides>25</Slides>
  <Notes>16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25</vt:i4>
      </vt:variant>
    </vt:vector>
  </HeadingPairs>
  <TitlesOfParts>
    <vt:vector size="35" baseType="lpstr">
      <vt:lpstr>Arial</vt:lpstr>
      <vt:lpstr>宋体</vt:lpstr>
      <vt:lpstr>Wingdings</vt:lpstr>
      <vt:lpstr>微软雅黑</vt:lpstr>
      <vt:lpstr>Arial Unicode MS</vt:lpstr>
      <vt:lpstr>等线 Light</vt:lpstr>
      <vt:lpstr>Gill Sans</vt:lpstr>
      <vt:lpstr>Calibri</vt:lpstr>
      <vt:lpstr>Gill Sans MT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ming an</dc:creator>
  <cp:lastModifiedBy>编辑部</cp:lastModifiedBy>
  <cp:revision>16</cp:revision>
  <dcterms:created xsi:type="dcterms:W3CDTF">2020-05-04T07:40:00Z</dcterms:created>
  <dcterms:modified xsi:type="dcterms:W3CDTF">2021-03-16T03:39:05Z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y fmtid="{D5CDD505-2E9C-101B-9397-08002B2CF9AE}" pid="3" name="KSOTemplateUUID">
    <vt:lpwstr>v1.0_mb_Z7N89ncL/OFlQcdMMAcpTQ==</vt:lpwstr>
  </property>
</Properties>
</file>